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3"/>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6" r:id="rId61"/>
    <p:sldId id="315" r:id="rId62"/>
    <p:sldId id="317" r:id="rId63"/>
    <p:sldId id="318" r:id="rId64"/>
    <p:sldId id="319" r:id="rId65"/>
    <p:sldId id="320" r:id="rId66"/>
    <p:sldId id="321" r:id="rId67"/>
    <p:sldId id="322" r:id="rId68"/>
    <p:sldId id="323" r:id="rId69"/>
    <p:sldId id="324" r:id="rId70"/>
    <p:sldId id="325" r:id="rId71"/>
    <p:sldId id="326"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EB32B-27B0-4F5F-9986-3C9FF07A7D92}" type="datetimeFigureOut">
              <a:rPr lang="el-GR" smtClean="0"/>
              <a:t>10/12/2018</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ABE801-4E45-48B5-A1D5-6EF30C0C183C}" type="slidenum">
              <a:rPr lang="el-GR" smtClean="0"/>
              <a:t>‹#›</a:t>
            </a:fld>
            <a:endParaRPr lang="el-GR"/>
          </a:p>
        </p:txBody>
      </p:sp>
    </p:spTree>
    <p:extLst>
      <p:ext uri="{BB962C8B-B14F-4D97-AF65-F5344CB8AC3E}">
        <p14:creationId xmlns:p14="http://schemas.microsoft.com/office/powerpoint/2010/main" val="1255268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4222909-133C-4162-9891-98A58BF25B2E}"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272376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1025BF4D-82FC-40B4-83AC-7D387493CAF9}"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40911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27AFFF0A-F82D-4697-8DFC-F260320E47C0}"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2E5016-5E8D-47D2-B259-556AA2FBA171}"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2813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28B7689E-7719-4016-97F0-20572DFC6D84}" type="datetime1">
              <a:rPr lang="el-GR" smtClean="0"/>
              <a:t>10/12/2018</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95240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00A9F4E6-2601-433C-8B05-144E135BD88C}" type="datetime1">
              <a:rPr lang="el-GR" smtClean="0"/>
              <a:t>10/12/2018</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941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6D73F19-9D09-4F5E-A40F-3174DB45E4AC}" type="datetime1">
              <a:rPr lang="el-GR" smtClean="0"/>
              <a:t>10/12/2018</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2195375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E5BD3EF-4F98-4734-B591-724D303AE8ED}"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1683128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C63251F-1219-4B93-9115-7E70DBC3D04D}"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2475699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81335D1-AC0B-4B78-9D61-43C9CAD5AE22}"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869823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5E59F4F-FB79-478F-9145-C672C2F7B988}" type="datetime1">
              <a:rPr lang="el-GR" smtClean="0"/>
              <a:t>10/12/2018</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71506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E84A894-8888-4066-86CD-E5E115F7FC9C}" type="datetime1">
              <a:rPr lang="el-GR" smtClean="0"/>
              <a:t>10/12/2018</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420129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DC6832C-160D-4E97-B3D3-A6E872932E5C}" type="datetime1">
              <a:rPr lang="el-GR" smtClean="0"/>
              <a:t>10/12/2018</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67033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39465ABE-686E-4ACB-B155-720AD73D8F79}" type="datetime1">
              <a:rPr lang="el-GR" smtClean="0"/>
              <a:t>10/12/2018</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452696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5A462-21F5-4CFE-AF81-C8392A05589B}" type="datetime1">
              <a:rPr lang="el-GR" smtClean="0"/>
              <a:t>10/12/2018</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23585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5792A42-03DC-42E1-B960-5E007A2F136F}" type="datetime1">
              <a:rPr lang="el-GR" smtClean="0"/>
              <a:t>10/12/2018</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41358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8544CDD-DCF3-4A61-B6C2-B5CDFA12124E}" type="datetime1">
              <a:rPr lang="el-GR" smtClean="0"/>
              <a:t>10/12/2018</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4185894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B8FFBE1-6768-40DF-8A3B-E175F4E380E0}" type="datetime1">
              <a:rPr lang="el-GR" smtClean="0"/>
              <a:t>10/12/2018</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C2E5016-5E8D-47D2-B259-556AA2FBA171}" type="slidenum">
              <a:rPr lang="el-GR" smtClean="0"/>
              <a:t>‹#›</a:t>
            </a:fld>
            <a:endParaRPr lang="el-GR"/>
          </a:p>
        </p:txBody>
      </p:sp>
    </p:spTree>
    <p:extLst>
      <p:ext uri="{BB962C8B-B14F-4D97-AF65-F5344CB8AC3E}">
        <p14:creationId xmlns:p14="http://schemas.microsoft.com/office/powerpoint/2010/main" val="3071802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dirty="0"/>
              <a:t>Μοντέλα Διανομής και Δικτύων</a:t>
            </a:r>
          </a:p>
        </p:txBody>
      </p:sp>
      <p:sp>
        <p:nvSpPr>
          <p:cNvPr id="3" name="Υπότιτλος 2"/>
          <p:cNvSpPr>
            <a:spLocks noGrp="1"/>
          </p:cNvSpPr>
          <p:nvPr>
            <p:ph type="subTitle" idx="1"/>
          </p:nvPr>
        </p:nvSpPr>
        <p:spPr/>
        <p:txBody>
          <a:bodyPr/>
          <a:lstStyle/>
          <a:p>
            <a:r>
              <a:rPr lang="el-GR" dirty="0"/>
              <a:t>11-12-2018</a:t>
            </a:r>
          </a:p>
        </p:txBody>
      </p:sp>
    </p:spTree>
    <p:extLst>
      <p:ext uri="{BB962C8B-B14F-4D97-AF65-F5344CB8AC3E}">
        <p14:creationId xmlns:p14="http://schemas.microsoft.com/office/powerpoint/2010/main" val="2522418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(9)</a:t>
            </a:r>
          </a:p>
        </p:txBody>
      </p:sp>
      <p:sp>
        <p:nvSpPr>
          <p:cNvPr id="3" name="Θέση περιεχομένου 2"/>
          <p:cNvSpPr>
            <a:spLocks noGrp="1"/>
          </p:cNvSpPr>
          <p:nvPr>
            <p:ph idx="1"/>
          </p:nvPr>
        </p:nvSpPr>
        <p:spPr>
          <a:xfrm>
            <a:off x="2421254" y="1268964"/>
            <a:ext cx="9895150" cy="5514392"/>
          </a:xfrm>
        </p:spPr>
        <p:txBody>
          <a:bodyPr>
            <a:normAutofit lnSpcReduction="10000"/>
          </a:bodyPr>
          <a:lstStyle/>
          <a:p>
            <a:r>
              <a:rPr lang="el-GR" sz="2400" dirty="0"/>
              <a:t>Το συνολικό μοντέλο γραμμικού προγραμματισμού για το πρόβλημα της μεταφοράς της </a:t>
            </a:r>
            <a:r>
              <a:rPr lang="en-US" sz="2400" dirty="0"/>
              <a:t>Foster Generators</a:t>
            </a:r>
          </a:p>
          <a:p>
            <a:pPr lvl="1">
              <a:buFont typeface="Wingdings" panose="05000000000000000000" pitchFamily="2" charset="2"/>
              <a:buChar char="§"/>
            </a:pPr>
            <a:r>
              <a:rPr lang="en-US" sz="2200" b="1" dirty="0"/>
              <a:t>Min 3x</a:t>
            </a:r>
            <a:r>
              <a:rPr lang="en-US" sz="2200" b="1" baseline="-25000" dirty="0"/>
              <a:t>11</a:t>
            </a:r>
            <a:r>
              <a:rPr lang="en-US" sz="2200" b="1" dirty="0"/>
              <a:t> + 2x</a:t>
            </a:r>
            <a:r>
              <a:rPr lang="en-US" sz="2200" b="1" baseline="-25000" dirty="0"/>
              <a:t>12</a:t>
            </a:r>
            <a:r>
              <a:rPr lang="en-US" sz="2200" b="1" dirty="0"/>
              <a:t> + 7x</a:t>
            </a:r>
            <a:r>
              <a:rPr lang="en-US" sz="2200" b="1" baseline="-25000" dirty="0"/>
              <a:t>13</a:t>
            </a:r>
            <a:r>
              <a:rPr lang="en-US" sz="2200" b="1" dirty="0"/>
              <a:t> + 6x</a:t>
            </a:r>
            <a:r>
              <a:rPr lang="en-US" sz="2200" b="1" baseline="-25000" dirty="0"/>
              <a:t>14</a:t>
            </a:r>
            <a:r>
              <a:rPr lang="en-US" sz="2200" b="1" dirty="0"/>
              <a:t> + 7x</a:t>
            </a:r>
            <a:r>
              <a:rPr lang="en-US" sz="2200" b="1" baseline="-25000" dirty="0"/>
              <a:t>21</a:t>
            </a:r>
            <a:r>
              <a:rPr lang="en-US" sz="2200" b="1" dirty="0"/>
              <a:t> + 5x</a:t>
            </a:r>
            <a:r>
              <a:rPr lang="en-US" sz="2200" b="1" baseline="-25000" dirty="0"/>
              <a:t>22</a:t>
            </a:r>
            <a:r>
              <a:rPr lang="en-US" sz="2200" b="1" dirty="0"/>
              <a:t> + 2x</a:t>
            </a:r>
            <a:r>
              <a:rPr lang="en-US" sz="2200" b="1" baseline="-25000" dirty="0"/>
              <a:t>23</a:t>
            </a:r>
            <a:r>
              <a:rPr lang="en-US" sz="2200" b="1" dirty="0"/>
              <a:t> + 3x</a:t>
            </a:r>
            <a:r>
              <a:rPr lang="en-US" sz="2200" b="1" baseline="-25000" dirty="0"/>
              <a:t>24 </a:t>
            </a:r>
            <a:r>
              <a:rPr lang="en-US" sz="2200" b="1" dirty="0"/>
              <a:t>+ 2x</a:t>
            </a:r>
            <a:r>
              <a:rPr lang="en-US" sz="2200" b="1" baseline="-25000" dirty="0"/>
              <a:t>31</a:t>
            </a:r>
            <a:r>
              <a:rPr lang="en-US" sz="2200" b="1" dirty="0"/>
              <a:t> + 5x</a:t>
            </a:r>
            <a:r>
              <a:rPr lang="en-US" sz="2200" b="1" baseline="-25000" dirty="0"/>
              <a:t>32</a:t>
            </a:r>
            <a:r>
              <a:rPr lang="en-US" sz="2200" b="1" dirty="0"/>
              <a:t> + 4x</a:t>
            </a:r>
            <a:r>
              <a:rPr lang="en-US" sz="2200" b="1" baseline="-25000" dirty="0"/>
              <a:t>33</a:t>
            </a:r>
            <a:r>
              <a:rPr lang="en-US" sz="2200" b="1" dirty="0"/>
              <a:t> + 5x</a:t>
            </a:r>
            <a:r>
              <a:rPr lang="en-US" sz="2200" b="1" baseline="-25000" dirty="0"/>
              <a:t>34</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n-US" sz="2200" b="1" dirty="0"/>
              <a:t> + x</a:t>
            </a:r>
            <a:r>
              <a:rPr lang="en-US" sz="2200" b="1" baseline="-25000" dirty="0"/>
              <a:t>14</a:t>
            </a:r>
            <a:r>
              <a:rPr lang="el-GR" sz="2200" b="1" dirty="0"/>
              <a:t> ≤ 5.000</a:t>
            </a:r>
            <a:endParaRPr lang="en-US" sz="2200" b="1" baseline="-25000" dirty="0"/>
          </a:p>
          <a:p>
            <a:pPr lvl="1">
              <a:buFont typeface="Wingdings" panose="05000000000000000000" pitchFamily="2" charset="2"/>
              <a:buChar char="§"/>
            </a:pPr>
            <a:r>
              <a:rPr lang="en-US" sz="2200" b="1" dirty="0"/>
              <a:t>x</a:t>
            </a:r>
            <a:r>
              <a:rPr lang="el-GR" sz="2200" b="1" baseline="-25000" dirty="0"/>
              <a:t>2</a:t>
            </a:r>
            <a:r>
              <a:rPr lang="en-US" sz="2200" b="1" baseline="-25000" dirty="0"/>
              <a:t>1</a:t>
            </a:r>
            <a:r>
              <a:rPr lang="en-US" sz="2200" b="1" dirty="0"/>
              <a:t> + x</a:t>
            </a:r>
            <a:r>
              <a:rPr lang="el-GR" sz="2200" b="1" baseline="-25000" dirty="0"/>
              <a:t>2</a:t>
            </a:r>
            <a:r>
              <a:rPr lang="en-US" sz="2200" b="1" baseline="-25000" dirty="0"/>
              <a:t>2</a:t>
            </a:r>
            <a:r>
              <a:rPr lang="en-US" sz="2200" b="1" dirty="0"/>
              <a:t> + x</a:t>
            </a:r>
            <a:r>
              <a:rPr lang="el-GR" sz="2200" b="1" baseline="-25000" dirty="0"/>
              <a:t>2</a:t>
            </a:r>
            <a:r>
              <a:rPr lang="en-US" sz="2200" b="1" baseline="-25000" dirty="0"/>
              <a:t>3</a:t>
            </a:r>
            <a:r>
              <a:rPr lang="en-US" sz="2200" b="1" dirty="0"/>
              <a:t> + x</a:t>
            </a:r>
            <a:r>
              <a:rPr lang="el-GR" sz="2200" b="1" baseline="-25000" dirty="0"/>
              <a:t>2</a:t>
            </a:r>
            <a:r>
              <a:rPr lang="en-US" sz="2200" b="1" baseline="-25000" dirty="0"/>
              <a:t>4</a:t>
            </a:r>
            <a:r>
              <a:rPr lang="el-GR" sz="2200" b="1" dirty="0"/>
              <a:t> ≤ 6.000</a:t>
            </a:r>
            <a:endParaRPr lang="en-US" sz="2200" b="1" baseline="-25000" dirty="0"/>
          </a:p>
          <a:p>
            <a:pPr lvl="1">
              <a:buFont typeface="Wingdings" panose="05000000000000000000" pitchFamily="2" charset="2"/>
              <a:buChar char="§"/>
            </a:pPr>
            <a:r>
              <a:rPr lang="en-US" sz="2200" b="1" dirty="0"/>
              <a:t>x</a:t>
            </a:r>
            <a:r>
              <a:rPr lang="el-GR" sz="2200" b="1" baseline="-25000" dirty="0"/>
              <a:t>3</a:t>
            </a:r>
            <a:r>
              <a:rPr lang="en-US" sz="2200" b="1" baseline="-25000" dirty="0"/>
              <a:t>1</a:t>
            </a:r>
            <a:r>
              <a:rPr lang="en-US" sz="2200" b="1" dirty="0"/>
              <a:t> + x</a:t>
            </a:r>
            <a:r>
              <a:rPr lang="el-GR" sz="2200" b="1" baseline="-25000" dirty="0"/>
              <a:t>3</a:t>
            </a:r>
            <a:r>
              <a:rPr lang="en-US" sz="2200" b="1" baseline="-25000" dirty="0"/>
              <a:t>2</a:t>
            </a:r>
            <a:r>
              <a:rPr lang="en-US" sz="2200" b="1" dirty="0"/>
              <a:t> + x</a:t>
            </a:r>
            <a:r>
              <a:rPr lang="el-GR" sz="2200" b="1" baseline="-25000" dirty="0"/>
              <a:t>3</a:t>
            </a:r>
            <a:r>
              <a:rPr lang="en-US" sz="2200" b="1" baseline="-25000" dirty="0"/>
              <a:t>3</a:t>
            </a:r>
            <a:r>
              <a:rPr lang="en-US" sz="2200" b="1" dirty="0"/>
              <a:t> + x</a:t>
            </a:r>
            <a:r>
              <a:rPr lang="el-GR" sz="2200" b="1" baseline="-25000" dirty="0"/>
              <a:t>3</a:t>
            </a:r>
            <a:r>
              <a:rPr lang="en-US" sz="2200" b="1" baseline="-25000" dirty="0"/>
              <a:t>4</a:t>
            </a:r>
            <a:r>
              <a:rPr lang="el-GR" sz="2200" b="1" dirty="0"/>
              <a:t> ≤ 2.500</a:t>
            </a:r>
            <a:endParaRPr lang="el-GR" sz="2200" b="1" baseline="-25000" dirty="0"/>
          </a:p>
          <a:p>
            <a:pPr lvl="1">
              <a:buFont typeface="Wingdings" panose="05000000000000000000" pitchFamily="2" charset="2"/>
              <a:buChar char="§"/>
            </a:pPr>
            <a:r>
              <a:rPr lang="en-US" sz="2200" b="1" dirty="0"/>
              <a:t>x</a:t>
            </a:r>
            <a:r>
              <a:rPr lang="en-US" sz="2200" b="1" baseline="-25000" dirty="0"/>
              <a:t>11</a:t>
            </a:r>
            <a:r>
              <a:rPr lang="en-US" sz="2200" b="1" dirty="0"/>
              <a:t> + x</a:t>
            </a:r>
            <a:r>
              <a:rPr lang="el-GR" sz="2200" b="1" baseline="-25000" dirty="0"/>
              <a:t>21</a:t>
            </a:r>
            <a:r>
              <a:rPr lang="en-US" sz="2200" b="1" dirty="0"/>
              <a:t> + x</a:t>
            </a:r>
            <a:r>
              <a:rPr lang="en-US" sz="2200" b="1" baseline="-25000" dirty="0"/>
              <a:t>3</a:t>
            </a:r>
            <a:r>
              <a:rPr lang="el-GR" sz="2200" b="1" baseline="-25000" dirty="0"/>
              <a:t>1</a:t>
            </a:r>
            <a:r>
              <a:rPr lang="en-US" sz="2200" b="1" dirty="0"/>
              <a:t> </a:t>
            </a:r>
            <a:r>
              <a:rPr lang="el-GR" sz="2200" b="1" dirty="0"/>
              <a:t>= 6.000</a:t>
            </a:r>
            <a:endParaRPr lang="el-GR" sz="2200" dirty="0"/>
          </a:p>
          <a:p>
            <a:pPr lvl="1">
              <a:buFont typeface="Wingdings" panose="05000000000000000000" pitchFamily="2" charset="2"/>
              <a:buChar char="§"/>
            </a:pPr>
            <a:r>
              <a:rPr lang="en-US" sz="2200" b="1" dirty="0"/>
              <a:t>x</a:t>
            </a:r>
            <a:r>
              <a:rPr lang="en-US" sz="2200" b="1" baseline="-25000" dirty="0"/>
              <a:t>1</a:t>
            </a:r>
            <a:r>
              <a:rPr lang="el-GR" sz="2200" b="1" baseline="-25000" dirty="0"/>
              <a:t>2</a:t>
            </a:r>
            <a:r>
              <a:rPr lang="en-US" sz="2200" b="1" dirty="0"/>
              <a:t> + x</a:t>
            </a:r>
            <a:r>
              <a:rPr lang="el-GR" sz="2200" b="1" baseline="-25000" dirty="0"/>
              <a:t>22</a:t>
            </a:r>
            <a:r>
              <a:rPr lang="en-US" sz="2200" b="1" dirty="0"/>
              <a:t> + x</a:t>
            </a:r>
            <a:r>
              <a:rPr lang="en-US" sz="2200" b="1" baseline="-25000" dirty="0"/>
              <a:t>3</a:t>
            </a:r>
            <a:r>
              <a:rPr lang="el-GR" sz="2200" b="1" baseline="-25000" dirty="0"/>
              <a:t>2</a:t>
            </a:r>
            <a:r>
              <a:rPr lang="en-US" sz="2200" b="1" dirty="0"/>
              <a:t> </a:t>
            </a:r>
            <a:r>
              <a:rPr lang="el-GR" sz="2200" b="1" dirty="0"/>
              <a:t>= 4.000</a:t>
            </a:r>
            <a:endParaRPr lang="el-GR" sz="2200" dirty="0"/>
          </a:p>
          <a:p>
            <a:pPr lvl="1">
              <a:buFont typeface="Wingdings" panose="05000000000000000000" pitchFamily="2" charset="2"/>
              <a:buChar char="§"/>
            </a:pPr>
            <a:r>
              <a:rPr lang="en-US" sz="2200" b="1" dirty="0"/>
              <a:t>x</a:t>
            </a:r>
            <a:r>
              <a:rPr lang="en-US" sz="2200" b="1" baseline="-25000" dirty="0"/>
              <a:t>1</a:t>
            </a:r>
            <a:r>
              <a:rPr lang="el-GR" sz="2200" b="1" baseline="-25000" dirty="0"/>
              <a:t>3</a:t>
            </a:r>
            <a:r>
              <a:rPr lang="en-US" sz="2200" b="1" dirty="0"/>
              <a:t> + x</a:t>
            </a:r>
            <a:r>
              <a:rPr lang="en-US" sz="2200" b="1" baseline="-25000" dirty="0"/>
              <a:t>2</a:t>
            </a:r>
            <a:r>
              <a:rPr lang="el-GR" sz="2200" b="1" baseline="-25000" dirty="0"/>
              <a:t>3</a:t>
            </a:r>
            <a:r>
              <a:rPr lang="en-US" sz="2200" b="1" dirty="0"/>
              <a:t> + x</a:t>
            </a:r>
            <a:r>
              <a:rPr lang="el-GR" sz="2200" b="1" baseline="-25000" dirty="0"/>
              <a:t>3</a:t>
            </a:r>
            <a:r>
              <a:rPr lang="en-US" sz="2200" b="1" baseline="-25000" dirty="0"/>
              <a:t>3</a:t>
            </a:r>
            <a:r>
              <a:rPr lang="en-US" sz="2200" b="1" dirty="0"/>
              <a:t> </a:t>
            </a:r>
            <a:r>
              <a:rPr lang="el-GR" sz="2200" b="1" dirty="0"/>
              <a:t>= 2.000</a:t>
            </a:r>
            <a:endParaRPr lang="el-GR" sz="2200" dirty="0"/>
          </a:p>
          <a:p>
            <a:pPr lvl="1">
              <a:buFont typeface="Wingdings" panose="05000000000000000000" pitchFamily="2" charset="2"/>
              <a:buChar char="§"/>
            </a:pPr>
            <a:r>
              <a:rPr lang="en-US" sz="2200" b="1" dirty="0"/>
              <a:t>x</a:t>
            </a:r>
            <a:r>
              <a:rPr lang="en-US" sz="2200" b="1" baseline="-25000" dirty="0"/>
              <a:t>1</a:t>
            </a:r>
            <a:r>
              <a:rPr lang="el-GR" sz="2200" b="1" baseline="-25000" dirty="0"/>
              <a:t>4</a:t>
            </a:r>
            <a:r>
              <a:rPr lang="en-US" sz="2200" b="1" dirty="0"/>
              <a:t> + x</a:t>
            </a:r>
            <a:r>
              <a:rPr lang="en-US" sz="2200" b="1" baseline="-25000" dirty="0"/>
              <a:t>2</a:t>
            </a:r>
            <a:r>
              <a:rPr lang="el-GR" sz="2200" b="1" baseline="-25000" dirty="0"/>
              <a:t>4</a:t>
            </a:r>
            <a:r>
              <a:rPr lang="en-US" sz="2200" b="1" dirty="0"/>
              <a:t> + x</a:t>
            </a:r>
            <a:r>
              <a:rPr lang="en-US" sz="2200" b="1" baseline="-25000" dirty="0"/>
              <a:t>3</a:t>
            </a:r>
            <a:r>
              <a:rPr lang="el-GR" sz="2200" b="1" baseline="-25000" dirty="0"/>
              <a:t>4</a:t>
            </a:r>
            <a:r>
              <a:rPr lang="en-US" sz="2200" b="1" dirty="0"/>
              <a:t> </a:t>
            </a:r>
            <a:r>
              <a:rPr lang="el-GR" sz="2200" b="1" dirty="0"/>
              <a:t>= 1.500</a:t>
            </a:r>
            <a:endParaRPr lang="el-GR" sz="2200" dirty="0"/>
          </a:p>
          <a:p>
            <a:pPr lvl="1"/>
            <a:r>
              <a:rPr lang="en-US" sz="2200" b="1" dirty="0" err="1"/>
              <a:t>x</a:t>
            </a:r>
            <a:r>
              <a:rPr lang="en-US" sz="2200" b="1" baseline="-25000" dirty="0" err="1"/>
              <a:t>ij</a:t>
            </a:r>
            <a:r>
              <a:rPr lang="en-US" sz="2200" b="1" dirty="0"/>
              <a:t> ≥ 0, </a:t>
            </a:r>
            <a:r>
              <a:rPr lang="en-US" sz="2200" b="1" dirty="0" err="1"/>
              <a:t>i</a:t>
            </a:r>
            <a:r>
              <a:rPr lang="en-US" sz="2200" b="1" dirty="0"/>
              <a:t>=1,2,3 </a:t>
            </a:r>
            <a:r>
              <a:rPr lang="el-GR" sz="2200" b="1" dirty="0"/>
              <a:t>και </a:t>
            </a:r>
            <a:r>
              <a:rPr lang="en-US" sz="2200" b="1" dirty="0"/>
              <a:t>j=1,2,3,4</a:t>
            </a:r>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10</a:t>
            </a:fld>
            <a:endParaRPr lang="el-GR"/>
          </a:p>
        </p:txBody>
      </p:sp>
    </p:spTree>
    <p:extLst>
      <p:ext uri="{BB962C8B-B14F-4D97-AF65-F5344CB8AC3E}">
        <p14:creationId xmlns:p14="http://schemas.microsoft.com/office/powerpoint/2010/main" val="1469448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a:t>
            </a:r>
            <a:r>
              <a:rPr lang="en-US" dirty="0"/>
              <a:t>10</a:t>
            </a:r>
            <a:r>
              <a:rPr lang="el-GR" dirty="0"/>
              <a:t>)</a:t>
            </a:r>
          </a:p>
        </p:txBody>
      </p:sp>
      <p:sp>
        <p:nvSpPr>
          <p:cNvPr id="3" name="Θέση περιεχομένου 2"/>
          <p:cNvSpPr>
            <a:spLocks noGrp="1"/>
          </p:cNvSpPr>
          <p:nvPr>
            <p:ph idx="1"/>
          </p:nvPr>
        </p:nvSpPr>
        <p:spPr>
          <a:xfrm>
            <a:off x="2206641" y="1155801"/>
            <a:ext cx="10259054" cy="5514392"/>
          </a:xfrm>
        </p:spPr>
        <p:txBody>
          <a:bodyPr>
            <a:normAutofit/>
          </a:bodyPr>
          <a:lstStyle/>
          <a:p>
            <a:r>
              <a:rPr lang="el-GR" sz="2400" b="1" dirty="0"/>
              <a:t>Βέλτιστη λύση</a:t>
            </a:r>
            <a:r>
              <a:rPr lang="el-GR" sz="2400" dirty="0"/>
              <a:t> για το πρόβλημα μεταφοράς της</a:t>
            </a:r>
            <a:r>
              <a:rPr lang="en-US" sz="2400" dirty="0"/>
              <a:t>Foster Generators</a:t>
            </a:r>
            <a:endParaRPr lang="el-GR" sz="2400" dirty="0"/>
          </a:p>
          <a:p>
            <a:endParaRPr lang="el-GR" sz="2400" dirty="0"/>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11</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6506" y="1595534"/>
            <a:ext cx="6750638" cy="5262465"/>
          </a:xfrm>
          <a:prstGeom prst="rect">
            <a:avLst/>
          </a:prstGeom>
        </p:spPr>
      </p:pic>
    </p:spTree>
    <p:extLst>
      <p:ext uri="{BB962C8B-B14F-4D97-AF65-F5344CB8AC3E}">
        <p14:creationId xmlns:p14="http://schemas.microsoft.com/office/powerpoint/2010/main" val="1710252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089002" cy="1280890"/>
          </a:xfrm>
        </p:spPr>
        <p:txBody>
          <a:bodyPr/>
          <a:lstStyle/>
          <a:p>
            <a:r>
              <a:rPr lang="el-GR" dirty="0"/>
              <a:t>Πρόβλημα μεταφοράς – Παραλλαγές (1)</a:t>
            </a:r>
          </a:p>
        </p:txBody>
      </p:sp>
      <p:sp>
        <p:nvSpPr>
          <p:cNvPr id="3" name="Θέση περιεχομένου 2"/>
          <p:cNvSpPr>
            <a:spLocks noGrp="1"/>
          </p:cNvSpPr>
          <p:nvPr>
            <p:ph idx="1"/>
          </p:nvPr>
        </p:nvSpPr>
        <p:spPr>
          <a:xfrm>
            <a:off x="2589211" y="1352939"/>
            <a:ext cx="9602789" cy="5505061"/>
          </a:xfrm>
        </p:spPr>
        <p:txBody>
          <a:bodyPr>
            <a:normAutofit/>
          </a:bodyPr>
          <a:lstStyle/>
          <a:p>
            <a:r>
              <a:rPr lang="el-GR" sz="2400" b="1" dirty="0"/>
              <a:t>Συνολική προσφορά διάφορη της συνολικής ζήτησης</a:t>
            </a:r>
          </a:p>
          <a:p>
            <a:pPr lvl="1">
              <a:buFont typeface="Wingdings" panose="05000000000000000000" pitchFamily="2" charset="2"/>
              <a:buChar char="§"/>
            </a:pPr>
            <a:r>
              <a:rPr lang="el-GR" sz="2200" dirty="0"/>
              <a:t>Συχνά, η συνολική προσφορά είναι διάφορη της συνολικής ζήτησης</a:t>
            </a:r>
          </a:p>
          <a:p>
            <a:pPr lvl="1">
              <a:buFont typeface="Wingdings" panose="05000000000000000000" pitchFamily="2" charset="2"/>
              <a:buChar char="§"/>
            </a:pPr>
            <a:r>
              <a:rPr lang="el-GR" sz="2200" dirty="0"/>
              <a:t>Εάν η συνολική προσφορά </a:t>
            </a:r>
            <a:r>
              <a:rPr lang="el-GR" sz="2200" b="1" dirty="0"/>
              <a:t>υπερβαίνει</a:t>
            </a:r>
            <a:r>
              <a:rPr lang="el-GR" sz="2200" dirty="0"/>
              <a:t> τη συνολική ζήτηση δεν απαιτείται τροποποίηση του μοντέλου του γραμμικού προγραμματισμού</a:t>
            </a:r>
          </a:p>
          <a:p>
            <a:pPr lvl="2">
              <a:buFont typeface="Wingdings" panose="05000000000000000000" pitchFamily="2" charset="2"/>
              <a:buChar char="Ø"/>
            </a:pPr>
            <a:r>
              <a:rPr lang="el-GR" sz="2000" dirty="0"/>
              <a:t>Η υπερβάλλουσα προσφορά θα εμφανιστεί ως </a:t>
            </a:r>
            <a:r>
              <a:rPr lang="el-GR" sz="2000" b="1" dirty="0"/>
              <a:t>χαλαρή τιμή</a:t>
            </a:r>
            <a:r>
              <a:rPr lang="el-GR" sz="2000" dirty="0"/>
              <a:t> στη βέλτιστη λύση του προβλήματος γραμμικού προγραμματισμού</a:t>
            </a:r>
          </a:p>
          <a:p>
            <a:pPr lvl="2">
              <a:buFont typeface="Wingdings" panose="05000000000000000000" pitchFamily="2" charset="2"/>
              <a:buChar char="Ø"/>
            </a:pPr>
            <a:r>
              <a:rPr lang="el-GR" sz="2000" dirty="0"/>
              <a:t>Η χαλαρή τιμή για οποιαδήποτε πηγή ερμηνεύεται ως αχρησιμοποίητη προσφορά ή ως </a:t>
            </a:r>
            <a:r>
              <a:rPr lang="el-GR" sz="2000" b="1" dirty="0"/>
              <a:t>ο αριθμός των μονάδων που δεν μεταφέρθηκαν από την πηγή</a:t>
            </a:r>
          </a:p>
          <a:p>
            <a:pPr lvl="1"/>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12</a:t>
            </a:fld>
            <a:endParaRPr lang="el-GR"/>
          </a:p>
        </p:txBody>
      </p:sp>
    </p:spTree>
    <p:extLst>
      <p:ext uri="{BB962C8B-B14F-4D97-AF65-F5344CB8AC3E}">
        <p14:creationId xmlns:p14="http://schemas.microsoft.com/office/powerpoint/2010/main" val="125497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089002" cy="1280890"/>
          </a:xfrm>
        </p:spPr>
        <p:txBody>
          <a:bodyPr/>
          <a:lstStyle/>
          <a:p>
            <a:r>
              <a:rPr lang="el-GR" dirty="0"/>
              <a:t>Πρόβλημα μεταφοράς – Παραλλαγές (2)</a:t>
            </a:r>
          </a:p>
        </p:txBody>
      </p:sp>
      <p:sp>
        <p:nvSpPr>
          <p:cNvPr id="3" name="Θέση περιεχομένου 2"/>
          <p:cNvSpPr>
            <a:spLocks noGrp="1"/>
          </p:cNvSpPr>
          <p:nvPr>
            <p:ph idx="1"/>
          </p:nvPr>
        </p:nvSpPr>
        <p:spPr>
          <a:xfrm>
            <a:off x="2463283" y="1380932"/>
            <a:ext cx="9728718" cy="5505061"/>
          </a:xfrm>
        </p:spPr>
        <p:txBody>
          <a:bodyPr>
            <a:normAutofit fontScale="92500" lnSpcReduction="10000"/>
          </a:bodyPr>
          <a:lstStyle/>
          <a:p>
            <a:r>
              <a:rPr lang="el-GR" sz="2400" b="1" dirty="0"/>
              <a:t>Συνολική προσφορά διάφορη της συνολικής ζήτησης</a:t>
            </a:r>
          </a:p>
          <a:p>
            <a:pPr lvl="1">
              <a:buFont typeface="Wingdings" panose="05000000000000000000" pitchFamily="2" charset="2"/>
              <a:buChar char="§"/>
            </a:pPr>
            <a:r>
              <a:rPr lang="el-GR" sz="2200" dirty="0"/>
              <a:t>Εάν η συνολική προσφορά είναι </a:t>
            </a:r>
            <a:r>
              <a:rPr lang="el-GR" sz="2200" b="1" dirty="0"/>
              <a:t>μικρότερη</a:t>
            </a:r>
            <a:r>
              <a:rPr lang="el-GR" sz="2200" dirty="0"/>
              <a:t> από τη συνολική ζήτηση το μοντέλο του γραμμικού προγραμματισμού δεν έχει εφικτή λύση</a:t>
            </a:r>
          </a:p>
          <a:p>
            <a:pPr lvl="2">
              <a:buFont typeface="Wingdings" panose="05000000000000000000" pitchFamily="2" charset="2"/>
              <a:buChar char="Ø"/>
            </a:pPr>
            <a:r>
              <a:rPr lang="el-GR" sz="2000" dirty="0"/>
              <a:t>Σε αυτή την περίπτωση τροποποιούμε το δίκτυο προσθέτοντας μια </a:t>
            </a:r>
            <a:r>
              <a:rPr lang="el-GR" sz="2000" b="1" dirty="0"/>
              <a:t>εικονική πηγή</a:t>
            </a:r>
            <a:r>
              <a:rPr lang="el-GR" sz="2000" dirty="0"/>
              <a:t>, με προσφορά ίση με τη διαφορά συνολικής ζήτησης και συνολικής προσφοράς</a:t>
            </a:r>
          </a:p>
          <a:p>
            <a:pPr lvl="2">
              <a:buFont typeface="Wingdings" panose="05000000000000000000" pitchFamily="2" charset="2"/>
              <a:buChar char="Ø"/>
            </a:pPr>
            <a:r>
              <a:rPr lang="el-GR" sz="2000" dirty="0"/>
              <a:t>Με την προσθήκη της εικονική πηγής και των ακμών από την εικονική πηγή προς κάθε προορισμό, το μοντέλο γραμμικού προγραμματισμού αποκτά εφικτή λύση</a:t>
            </a:r>
          </a:p>
          <a:p>
            <a:pPr lvl="2">
              <a:buFont typeface="Wingdings" panose="05000000000000000000" pitchFamily="2" charset="2"/>
              <a:buChar char="Ø"/>
            </a:pPr>
            <a:r>
              <a:rPr lang="el-GR" sz="2000" dirty="0"/>
              <a:t>Το κόστος που θα αντιστοιχηθεί σε κάθε ακμή της εικονικής πηγής είναι μηδενικό, ώστε η τιμή της βέλτιστης λύσης να αντιπροσωπεύει το κόστος μεταφοράς των μονάδων που θα μεταφερθούν στην πραγματικότητα (στην πράξη δε θα πραγματοποιηθούν μεταφορές από την εικονική πηγή)</a:t>
            </a:r>
          </a:p>
          <a:p>
            <a:pPr lvl="2">
              <a:buFont typeface="Wingdings" panose="05000000000000000000" pitchFamily="2" charset="2"/>
              <a:buChar char="Ø"/>
            </a:pPr>
            <a:r>
              <a:rPr lang="el-GR" sz="2000" dirty="0"/>
              <a:t>Εφόσον επιλυθεί το τροποποιημένο μοντέλο, </a:t>
            </a:r>
            <a:r>
              <a:rPr lang="el-GR" sz="2000" b="1" dirty="0"/>
              <a:t>οι προορισμοί που εμφανίζονται να λαμβάνουν προϊόντα από την εικονική πηγή θα είναι οι προορισμοί που θα παρουσιάσουν έλλειμμα</a:t>
            </a:r>
            <a:r>
              <a:rPr lang="el-GR" sz="2000" dirty="0"/>
              <a:t> (ζήτηση που δεν ικανοποιείται) </a:t>
            </a:r>
          </a:p>
          <a:p>
            <a:pPr lvl="2">
              <a:buFont typeface="Wingdings" panose="05000000000000000000" pitchFamily="2" charset="2"/>
              <a:buChar char="§"/>
            </a:pPr>
            <a:endParaRPr lang="el-GR" sz="2000" dirty="0"/>
          </a:p>
          <a:p>
            <a:pPr lvl="2">
              <a:buFont typeface="Wingdings" panose="05000000000000000000" pitchFamily="2" charset="2"/>
              <a:buChar char="§"/>
            </a:pPr>
            <a:endParaRPr lang="el-GR" sz="2000" dirty="0"/>
          </a:p>
          <a:p>
            <a:pPr lvl="1"/>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13</a:t>
            </a:fld>
            <a:endParaRPr lang="el-GR"/>
          </a:p>
        </p:txBody>
      </p:sp>
    </p:spTree>
    <p:extLst>
      <p:ext uri="{BB962C8B-B14F-4D97-AF65-F5344CB8AC3E}">
        <p14:creationId xmlns:p14="http://schemas.microsoft.com/office/powerpoint/2010/main" val="1009309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089002" cy="1280890"/>
          </a:xfrm>
        </p:spPr>
        <p:txBody>
          <a:bodyPr/>
          <a:lstStyle/>
          <a:p>
            <a:r>
              <a:rPr lang="el-GR" dirty="0"/>
              <a:t>Πρόβλημα μεταφοράς – Παραλλαγές (3)</a:t>
            </a:r>
          </a:p>
        </p:txBody>
      </p:sp>
      <p:sp>
        <p:nvSpPr>
          <p:cNvPr id="3" name="Θέση περιεχομένου 2"/>
          <p:cNvSpPr>
            <a:spLocks noGrp="1"/>
          </p:cNvSpPr>
          <p:nvPr>
            <p:ph idx="1"/>
          </p:nvPr>
        </p:nvSpPr>
        <p:spPr>
          <a:xfrm>
            <a:off x="2463283" y="1380932"/>
            <a:ext cx="9728718" cy="5505061"/>
          </a:xfrm>
        </p:spPr>
        <p:txBody>
          <a:bodyPr>
            <a:normAutofit/>
          </a:bodyPr>
          <a:lstStyle/>
          <a:p>
            <a:r>
              <a:rPr lang="el-GR" sz="2400" b="1" dirty="0"/>
              <a:t>Αντικειμενική συνάρτηση μεγιστοποίησης</a:t>
            </a:r>
          </a:p>
          <a:p>
            <a:pPr lvl="1">
              <a:buFont typeface="Wingdings" panose="05000000000000000000" pitchFamily="2" charset="2"/>
              <a:buChar char="§"/>
            </a:pPr>
            <a:r>
              <a:rPr lang="el-GR" sz="2200" dirty="0"/>
              <a:t>Σε ορισμένες περιπτώσεις προβλημάτων μεταφοράς, ο στόχος είναι ο προσδιορισμός της βέλτιστης λύσης που μεγιστοποιεί τα κέρδη ή τα έσοδα</a:t>
            </a:r>
          </a:p>
          <a:p>
            <a:pPr lvl="1">
              <a:buFont typeface="Wingdings" panose="05000000000000000000" pitchFamily="2" charset="2"/>
              <a:buChar char="§"/>
            </a:pPr>
            <a:r>
              <a:rPr lang="el-GR" sz="2200" dirty="0"/>
              <a:t>Χρησιμοποιώντας τα ανά μονάδα κέρδη ή έσοδα ως συντελεστές της αντικειμενικής συνάρτησης, ουσιαστικά επιλύουμε ένα πρόβλημα μεγιστοποίησης αντί για ένα πρόβλημα ελαχιστοποίησης</a:t>
            </a:r>
          </a:p>
          <a:p>
            <a:pPr lvl="1">
              <a:buFont typeface="Wingdings" panose="05000000000000000000" pitchFamily="2" charset="2"/>
              <a:buChar char="§"/>
            </a:pPr>
            <a:r>
              <a:rPr lang="el-GR" sz="2200" dirty="0"/>
              <a:t>Οι εν λόγω τροποποιήσεις δεν επηρεάζουν τους ήδη υφιστάμενους περιορισμούς του αρχικού μοντέλου </a:t>
            </a:r>
          </a:p>
          <a:p>
            <a:endParaRPr lang="el-GR" sz="2000" dirty="0"/>
          </a:p>
          <a:p>
            <a:pPr lvl="2">
              <a:buFont typeface="Wingdings" panose="05000000000000000000" pitchFamily="2" charset="2"/>
              <a:buChar char="§"/>
            </a:pPr>
            <a:endParaRPr lang="el-GR" sz="2000" dirty="0"/>
          </a:p>
          <a:p>
            <a:pPr lvl="1"/>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14</a:t>
            </a:fld>
            <a:endParaRPr lang="el-GR"/>
          </a:p>
        </p:txBody>
      </p:sp>
    </p:spTree>
    <p:extLst>
      <p:ext uri="{BB962C8B-B14F-4D97-AF65-F5344CB8AC3E}">
        <p14:creationId xmlns:p14="http://schemas.microsoft.com/office/powerpoint/2010/main" val="2969079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089002" cy="1280890"/>
          </a:xfrm>
        </p:spPr>
        <p:txBody>
          <a:bodyPr/>
          <a:lstStyle/>
          <a:p>
            <a:r>
              <a:rPr lang="el-GR" dirty="0"/>
              <a:t>Πρόβλημα μεταφοράς – Παραλλαγές (4)</a:t>
            </a:r>
          </a:p>
        </p:txBody>
      </p:sp>
      <p:sp>
        <p:nvSpPr>
          <p:cNvPr id="3" name="Θέση περιεχομένου 2"/>
          <p:cNvSpPr>
            <a:spLocks noGrp="1"/>
          </p:cNvSpPr>
          <p:nvPr>
            <p:ph idx="1"/>
          </p:nvPr>
        </p:nvSpPr>
        <p:spPr>
          <a:xfrm>
            <a:off x="2463283" y="1380932"/>
            <a:ext cx="9728718" cy="5505061"/>
          </a:xfrm>
        </p:spPr>
        <p:txBody>
          <a:bodyPr>
            <a:normAutofit/>
          </a:bodyPr>
          <a:lstStyle/>
          <a:p>
            <a:r>
              <a:rPr lang="el-GR" sz="2400" b="1" dirty="0"/>
              <a:t>Δυναμικότητα διαδρομών ή ελάχιστες ποσότητες διαδρομών</a:t>
            </a:r>
          </a:p>
          <a:p>
            <a:pPr lvl="1">
              <a:buFont typeface="Wingdings" panose="05000000000000000000" pitchFamily="2" charset="2"/>
              <a:buChar char="§"/>
            </a:pPr>
            <a:r>
              <a:rPr lang="el-GR" sz="2200" dirty="0"/>
              <a:t>Υπάρχει η δυνατότητα ενσωμάτωσης στο μοντέλο στοιχείων δυναμικότητας των διαδρομών ή ελάχιστης ποσότητας διαδρομών</a:t>
            </a:r>
          </a:p>
          <a:p>
            <a:pPr lvl="1">
              <a:buFont typeface="Wingdings" panose="05000000000000000000" pitchFamily="2" charset="2"/>
              <a:buChar char="§"/>
            </a:pPr>
            <a:r>
              <a:rPr lang="el-GR" sz="2200" dirty="0"/>
              <a:t>Για παράδειγμα, θεωρείστε ότι στο παράδειγμα της </a:t>
            </a:r>
            <a:r>
              <a:rPr lang="en-US" sz="2200" dirty="0"/>
              <a:t>Foster Generators</a:t>
            </a:r>
            <a:r>
              <a:rPr lang="el-GR" sz="2200" dirty="0"/>
              <a:t> η διαδρομή </a:t>
            </a:r>
            <a:r>
              <a:rPr lang="en-US" sz="2200" dirty="0"/>
              <a:t>York-Boston </a:t>
            </a:r>
            <a:r>
              <a:rPr lang="el-GR" sz="2200" dirty="0"/>
              <a:t>(πηγή 3 – προορισμός 1) έχει δυναμικότητα 1.000 μονάδων, εξαιτίας περιορισμένης χωρητικότητας του μέσου μεταφοράς που χρησιμοποιείται</a:t>
            </a:r>
          </a:p>
          <a:p>
            <a:pPr lvl="1">
              <a:buFont typeface="Wingdings" panose="05000000000000000000" pitchFamily="2" charset="2"/>
              <a:buChar char="§"/>
            </a:pPr>
            <a:r>
              <a:rPr lang="el-GR" sz="2200" dirty="0"/>
              <a:t>Συμβολίζοντας με </a:t>
            </a:r>
            <a:r>
              <a:rPr lang="en-US" sz="2200" dirty="0"/>
              <a:t>x</a:t>
            </a:r>
            <a:r>
              <a:rPr lang="en-US" sz="2200" baseline="-25000" dirty="0"/>
              <a:t>31</a:t>
            </a:r>
            <a:r>
              <a:rPr lang="en-US" sz="2200" dirty="0"/>
              <a:t> </a:t>
            </a:r>
            <a:r>
              <a:rPr lang="el-GR" sz="2200" dirty="0"/>
              <a:t>τον αριθμό των μονάδων που μεταφέρονται από το </a:t>
            </a:r>
            <a:r>
              <a:rPr lang="en-US" sz="2200" dirty="0"/>
              <a:t>York </a:t>
            </a:r>
            <a:r>
              <a:rPr lang="el-GR" sz="2200" dirty="0"/>
              <a:t>στο </a:t>
            </a:r>
            <a:r>
              <a:rPr lang="en-US" sz="2200" dirty="0"/>
              <a:t>Boston, </a:t>
            </a:r>
            <a:r>
              <a:rPr lang="el-GR" sz="2200" dirty="0"/>
              <a:t>ο περιορισμός της διαδρομής </a:t>
            </a:r>
            <a:r>
              <a:rPr lang="en-US" sz="2200" dirty="0"/>
              <a:t>York-Boston </a:t>
            </a:r>
            <a:r>
              <a:rPr lang="el-GR" sz="2200" dirty="0"/>
              <a:t>θα είναι:</a:t>
            </a:r>
          </a:p>
          <a:p>
            <a:pPr lvl="2">
              <a:buFont typeface="Wingdings" panose="05000000000000000000" pitchFamily="2" charset="2"/>
              <a:buChar char="Ø"/>
            </a:pPr>
            <a:r>
              <a:rPr lang="en-US" sz="2000" b="1" dirty="0"/>
              <a:t>x</a:t>
            </a:r>
            <a:r>
              <a:rPr lang="en-US" sz="2000" b="1" baseline="-25000" dirty="0"/>
              <a:t>31</a:t>
            </a:r>
            <a:r>
              <a:rPr lang="en-US" sz="2000" b="1" dirty="0"/>
              <a:t> ≤ 1.000</a:t>
            </a:r>
            <a:endParaRPr lang="el-GR" sz="2000" b="1" dirty="0"/>
          </a:p>
          <a:p>
            <a:pPr lvl="2">
              <a:buFont typeface="Wingdings" panose="05000000000000000000" pitchFamily="2" charset="2"/>
              <a:buChar char="§"/>
            </a:pPr>
            <a:endParaRPr lang="el-GR" sz="2000" dirty="0"/>
          </a:p>
          <a:p>
            <a:pPr lvl="1"/>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15</a:t>
            </a:fld>
            <a:endParaRPr lang="el-GR"/>
          </a:p>
        </p:txBody>
      </p:sp>
    </p:spTree>
    <p:extLst>
      <p:ext uri="{BB962C8B-B14F-4D97-AF65-F5344CB8AC3E}">
        <p14:creationId xmlns:p14="http://schemas.microsoft.com/office/powerpoint/2010/main" val="1829856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089002" cy="1280890"/>
          </a:xfrm>
        </p:spPr>
        <p:txBody>
          <a:bodyPr/>
          <a:lstStyle/>
          <a:p>
            <a:r>
              <a:rPr lang="el-GR" dirty="0"/>
              <a:t>Πρόβλημα μεταφοράς – Παραλλαγές (</a:t>
            </a:r>
            <a:r>
              <a:rPr lang="en-US" dirty="0"/>
              <a:t>5</a:t>
            </a:r>
            <a:r>
              <a:rPr lang="el-GR" dirty="0"/>
              <a:t>)</a:t>
            </a:r>
          </a:p>
        </p:txBody>
      </p:sp>
      <p:sp>
        <p:nvSpPr>
          <p:cNvPr id="3" name="Θέση περιεχομένου 2"/>
          <p:cNvSpPr>
            <a:spLocks noGrp="1"/>
          </p:cNvSpPr>
          <p:nvPr>
            <p:ph idx="1"/>
          </p:nvPr>
        </p:nvSpPr>
        <p:spPr>
          <a:xfrm>
            <a:off x="2463283" y="1380932"/>
            <a:ext cx="9728718" cy="5505061"/>
          </a:xfrm>
        </p:spPr>
        <p:txBody>
          <a:bodyPr>
            <a:normAutofit/>
          </a:bodyPr>
          <a:lstStyle/>
          <a:p>
            <a:r>
              <a:rPr lang="el-GR" sz="2400" b="1" dirty="0"/>
              <a:t>Δυναμικότητα διαδρομών ή ελάχιστες ποσότητες διαδρομών</a:t>
            </a:r>
          </a:p>
          <a:p>
            <a:pPr lvl="1">
              <a:buFont typeface="Wingdings" panose="05000000000000000000" pitchFamily="2" charset="2"/>
              <a:buChar char="§"/>
            </a:pPr>
            <a:r>
              <a:rPr lang="el-GR" sz="2200" dirty="0"/>
              <a:t>Με τον ίδιο τρόπο μπορούμε να ορίσουμε ελάχιστες ποσότητες διαδρομών</a:t>
            </a:r>
          </a:p>
          <a:p>
            <a:pPr lvl="1">
              <a:buFont typeface="Wingdings" panose="05000000000000000000" pitchFamily="2" charset="2"/>
              <a:buChar char="§"/>
            </a:pPr>
            <a:r>
              <a:rPr lang="el-GR" sz="2200" dirty="0"/>
              <a:t>Για παράδειγμα, η σχέση</a:t>
            </a:r>
          </a:p>
          <a:p>
            <a:pPr lvl="2">
              <a:buFont typeface="Wingdings" panose="05000000000000000000" pitchFamily="2" charset="2"/>
              <a:buChar char="Ø"/>
            </a:pPr>
            <a:r>
              <a:rPr lang="en-US" sz="2000" b="1" dirty="0"/>
              <a:t>x</a:t>
            </a:r>
            <a:r>
              <a:rPr lang="el-GR" sz="2000" b="1" baseline="-25000" dirty="0"/>
              <a:t>22</a:t>
            </a:r>
            <a:r>
              <a:rPr lang="en-US" sz="2000" b="1" dirty="0"/>
              <a:t> ≥ </a:t>
            </a:r>
            <a:r>
              <a:rPr lang="el-GR" sz="2000" b="1" dirty="0"/>
              <a:t>2</a:t>
            </a:r>
            <a:r>
              <a:rPr lang="en-US" sz="2000" b="1" dirty="0"/>
              <a:t>.000</a:t>
            </a:r>
            <a:endParaRPr lang="el-GR" sz="2000" b="1" dirty="0"/>
          </a:p>
          <a:p>
            <a:pPr lvl="1">
              <a:buFont typeface="Wingdings" panose="05000000000000000000" pitchFamily="2" charset="2"/>
              <a:buChar char="§"/>
            </a:pPr>
            <a:r>
              <a:rPr lang="el-GR" sz="2200" dirty="0"/>
              <a:t>εξασφαλίζει ότι θα καλυφθεί η δέσμευση της</a:t>
            </a:r>
            <a:r>
              <a:rPr lang="en-US" sz="2200" dirty="0"/>
              <a:t> </a:t>
            </a:r>
            <a:r>
              <a:rPr lang="el-GR" sz="2200" dirty="0"/>
              <a:t>εταιρίας ως προς μια μεταφορά τουλάχιστον 2.000 μονάδων από το </a:t>
            </a:r>
            <a:r>
              <a:rPr lang="en-US" sz="2200" dirty="0"/>
              <a:t>Bedford </a:t>
            </a:r>
            <a:r>
              <a:rPr lang="el-GR" sz="2200" dirty="0"/>
              <a:t>(πηγή 2) προς το </a:t>
            </a:r>
            <a:r>
              <a:rPr lang="en-US" sz="2200" dirty="0"/>
              <a:t>Chicago (</a:t>
            </a:r>
            <a:r>
              <a:rPr lang="el-GR" sz="2200" dirty="0"/>
              <a:t>προορισμός 2</a:t>
            </a:r>
            <a:r>
              <a:rPr lang="en-US" sz="2200" dirty="0"/>
              <a:t>)</a:t>
            </a:r>
            <a:endParaRPr lang="el-GR" sz="2200" dirty="0"/>
          </a:p>
          <a:p>
            <a:pPr lvl="1"/>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16</a:t>
            </a:fld>
            <a:endParaRPr lang="el-GR"/>
          </a:p>
        </p:txBody>
      </p:sp>
    </p:spTree>
    <p:extLst>
      <p:ext uri="{BB962C8B-B14F-4D97-AF65-F5344CB8AC3E}">
        <p14:creationId xmlns:p14="http://schemas.microsoft.com/office/powerpoint/2010/main" val="3874043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089002" cy="1280890"/>
          </a:xfrm>
        </p:spPr>
        <p:txBody>
          <a:bodyPr/>
          <a:lstStyle/>
          <a:p>
            <a:r>
              <a:rPr lang="el-GR" dirty="0"/>
              <a:t>Πρόβλημα μεταφοράς – Παραλλαγές (6)</a:t>
            </a:r>
          </a:p>
        </p:txBody>
      </p:sp>
      <p:sp>
        <p:nvSpPr>
          <p:cNvPr id="3" name="Θέση περιεχομένου 2"/>
          <p:cNvSpPr>
            <a:spLocks noGrp="1"/>
          </p:cNvSpPr>
          <p:nvPr>
            <p:ph idx="1"/>
          </p:nvPr>
        </p:nvSpPr>
        <p:spPr>
          <a:xfrm>
            <a:off x="2463283" y="1380932"/>
            <a:ext cx="9728718" cy="5505061"/>
          </a:xfrm>
        </p:spPr>
        <p:txBody>
          <a:bodyPr>
            <a:normAutofit/>
          </a:bodyPr>
          <a:lstStyle/>
          <a:p>
            <a:r>
              <a:rPr lang="el-GR" sz="2400" b="1" dirty="0"/>
              <a:t>Μη αποδεκτές διαδρομές</a:t>
            </a:r>
          </a:p>
          <a:p>
            <a:pPr lvl="1">
              <a:buFont typeface="Wingdings" panose="05000000000000000000" pitchFamily="2" charset="2"/>
              <a:buChar char="§"/>
            </a:pPr>
            <a:r>
              <a:rPr lang="el-GR" sz="2200" dirty="0"/>
              <a:t>Ενδέχεται να μην είναι δυνατή η δημιουργία διαδρομών από κάθε πηγή προς κάθε προορισμό</a:t>
            </a:r>
          </a:p>
          <a:p>
            <a:pPr lvl="1">
              <a:buFont typeface="Wingdings" panose="05000000000000000000" pitchFamily="2" charset="2"/>
              <a:buChar char="§"/>
            </a:pPr>
            <a:r>
              <a:rPr lang="el-GR" sz="2200" dirty="0"/>
              <a:t>Για να διαχειριστούμε αυτή την κατάσταση, διαγράφουμε τη συγκεκριμένη ακμή από το δίκτυο και την αντίστοιχη μεταβλητή από το μοντέλο γραμμικού προγραμματισμού</a:t>
            </a:r>
          </a:p>
          <a:p>
            <a:pPr lvl="1">
              <a:buFont typeface="Wingdings" panose="05000000000000000000" pitchFamily="2" charset="2"/>
              <a:buChar char="§"/>
            </a:pPr>
            <a:r>
              <a:rPr lang="el-GR" sz="2200" dirty="0"/>
              <a:t>Για παράδειγμα, αν η διαδρομή </a:t>
            </a:r>
            <a:r>
              <a:rPr lang="en-US" sz="2200" dirty="0"/>
              <a:t>Cleveland-St. Louis </a:t>
            </a:r>
            <a:r>
              <a:rPr lang="el-GR" sz="2200" dirty="0"/>
              <a:t>(πηγή 1 – προορισμός 3) ήταν μη αποδεκτή ή ήταν αδύνατο να χρησιμοποιηθεί, θα αφαιρούσαμε τη μεταβλητή </a:t>
            </a:r>
            <a:r>
              <a:rPr lang="en-US" sz="2200" b="1" dirty="0"/>
              <a:t>x</a:t>
            </a:r>
            <a:r>
              <a:rPr lang="en-US" sz="2200" b="1" baseline="-25000" dirty="0"/>
              <a:t>13</a:t>
            </a:r>
            <a:r>
              <a:rPr lang="en-US" sz="2200" dirty="0"/>
              <a:t> </a:t>
            </a:r>
            <a:r>
              <a:rPr lang="el-GR" sz="2200" dirty="0"/>
              <a:t>από το μοντέλο γραμμικού προγραμματισμού </a:t>
            </a:r>
          </a:p>
          <a:p>
            <a:pPr lvl="1"/>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17</a:t>
            </a:fld>
            <a:endParaRPr lang="el-GR"/>
          </a:p>
        </p:txBody>
      </p:sp>
    </p:spTree>
    <p:extLst>
      <p:ext uri="{BB962C8B-B14F-4D97-AF65-F5344CB8AC3E}">
        <p14:creationId xmlns:p14="http://schemas.microsoft.com/office/powerpoint/2010/main" val="1449367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(1)</a:t>
            </a:r>
          </a:p>
        </p:txBody>
      </p:sp>
      <p:sp>
        <p:nvSpPr>
          <p:cNvPr id="3" name="Θέση περιεχομένου 2"/>
          <p:cNvSpPr>
            <a:spLocks noGrp="1"/>
          </p:cNvSpPr>
          <p:nvPr>
            <p:ph idx="1"/>
          </p:nvPr>
        </p:nvSpPr>
        <p:spPr>
          <a:xfrm>
            <a:off x="2463282" y="1278294"/>
            <a:ext cx="9728718" cy="5579706"/>
          </a:xfrm>
        </p:spPr>
        <p:txBody>
          <a:bodyPr>
            <a:normAutofit lnSpcReduction="10000"/>
          </a:bodyPr>
          <a:lstStyle/>
          <a:p>
            <a:r>
              <a:rPr lang="el-GR" sz="2400" dirty="0"/>
              <a:t>Ένα τυπικό πρόβλημα εκχώρησης μπορεί να αναφέρεται σε ανάθεση</a:t>
            </a:r>
          </a:p>
          <a:p>
            <a:pPr lvl="1">
              <a:buFont typeface="Wingdings" panose="05000000000000000000" pitchFamily="2" charset="2"/>
              <a:buChar char="§"/>
            </a:pPr>
            <a:r>
              <a:rPr lang="el-GR" sz="2200" dirty="0"/>
              <a:t>εργασιών σε μηχανήματα</a:t>
            </a:r>
          </a:p>
          <a:p>
            <a:pPr lvl="1">
              <a:buFont typeface="Wingdings" panose="05000000000000000000" pitchFamily="2" charset="2"/>
              <a:buChar char="§"/>
            </a:pPr>
            <a:r>
              <a:rPr lang="el-GR" sz="2200" dirty="0"/>
              <a:t>υπαλλήλων σε έργα</a:t>
            </a:r>
          </a:p>
          <a:p>
            <a:pPr lvl="1">
              <a:buFont typeface="Wingdings" panose="05000000000000000000" pitchFamily="2" charset="2"/>
              <a:buChar char="§"/>
            </a:pPr>
            <a:r>
              <a:rPr lang="el-GR" sz="2200" dirty="0"/>
              <a:t>Εμπορικών αντιπροσώπων σε εμπορικές περιφέρειες</a:t>
            </a:r>
          </a:p>
          <a:p>
            <a:pPr lvl="1">
              <a:buFont typeface="Wingdings" panose="05000000000000000000" pitchFamily="2" charset="2"/>
              <a:buChar char="§"/>
            </a:pPr>
            <a:r>
              <a:rPr lang="el-GR" sz="2200" dirty="0"/>
              <a:t>συμβολαίων σε συμμετέχοντες σε διαγωνισμό,</a:t>
            </a:r>
          </a:p>
          <a:p>
            <a:pPr lvl="1">
              <a:buFont typeface="Wingdings" panose="05000000000000000000" pitchFamily="2" charset="2"/>
              <a:buChar char="§"/>
            </a:pPr>
            <a:r>
              <a:rPr lang="el-GR" sz="2200" dirty="0"/>
              <a:t>κλπ.</a:t>
            </a:r>
          </a:p>
          <a:p>
            <a:r>
              <a:rPr lang="el-GR" sz="2400" dirty="0"/>
              <a:t>Ένα χαρακτηριστικό που διαφοροποιεί τα προβλήματα εκχώρησης από άλλα προβλήματα λήψης αποφάσεων είναι ότι σε έναν υπάλληλο θα ανατεθεί ένα και μόνο ένα έργο </a:t>
            </a:r>
          </a:p>
          <a:p>
            <a:r>
              <a:rPr lang="el-GR" sz="2400" dirty="0"/>
              <a:t>Στόχος θα μπορούσε να είναι ο προσδιορισμός των αναθέσεων που ελαχιστοποιούν το κόστος, ελαχιστοποιούν το χρόνο ή μεγιστοποιούν το κέρδος</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18</a:t>
            </a:fld>
            <a:endParaRPr lang="el-GR"/>
          </a:p>
        </p:txBody>
      </p:sp>
    </p:spTree>
    <p:extLst>
      <p:ext uri="{BB962C8B-B14F-4D97-AF65-F5344CB8AC3E}">
        <p14:creationId xmlns:p14="http://schemas.microsoft.com/office/powerpoint/2010/main" val="286346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(2)</a:t>
            </a:r>
          </a:p>
        </p:txBody>
      </p:sp>
      <p:sp>
        <p:nvSpPr>
          <p:cNvPr id="3" name="Θέση περιεχομένου 2"/>
          <p:cNvSpPr>
            <a:spLocks noGrp="1"/>
          </p:cNvSpPr>
          <p:nvPr>
            <p:ph idx="1"/>
          </p:nvPr>
        </p:nvSpPr>
        <p:spPr>
          <a:xfrm>
            <a:off x="2463282" y="1278294"/>
            <a:ext cx="9728718" cy="5579706"/>
          </a:xfrm>
        </p:spPr>
        <p:txBody>
          <a:bodyPr>
            <a:normAutofit fontScale="92500" lnSpcReduction="10000"/>
          </a:bodyPr>
          <a:lstStyle/>
          <a:p>
            <a:r>
              <a:rPr lang="el-GR" sz="2400" dirty="0"/>
              <a:t>Ας εξετάσουμε την περίπτωση της </a:t>
            </a:r>
            <a:r>
              <a:rPr lang="en-US" sz="2400" dirty="0" err="1"/>
              <a:t>Fowle</a:t>
            </a:r>
            <a:r>
              <a:rPr lang="en-US" sz="2400" dirty="0"/>
              <a:t> Marketing </a:t>
            </a:r>
            <a:r>
              <a:rPr lang="en-US" sz="2400" dirty="0" err="1"/>
              <a:t>Reserch</a:t>
            </a:r>
            <a:r>
              <a:rPr lang="el-GR" sz="2400" dirty="0"/>
              <a:t>, η οποία μόλις έλαβε εντολή να διενεργήσει έρευνα αγοράς για τρεις διαφορετικούς πελάτες της</a:t>
            </a:r>
          </a:p>
          <a:p>
            <a:r>
              <a:rPr lang="el-GR" sz="2400" dirty="0"/>
              <a:t>Η εταιρία αντιμετωπίζει το πρόβλημα της ανάθεσης κάθε πελάτη (έργο) σε έναν υπεύθυνο έργου (υπάλληλος)</a:t>
            </a:r>
          </a:p>
          <a:p>
            <a:r>
              <a:rPr lang="el-GR" sz="2400" dirty="0"/>
              <a:t>Τρεις υπάλληλοι της </a:t>
            </a:r>
            <a:r>
              <a:rPr lang="en-US" sz="2400" dirty="0" err="1"/>
              <a:t>Fowle</a:t>
            </a:r>
            <a:r>
              <a:rPr lang="en-US" sz="2400" dirty="0"/>
              <a:t> </a:t>
            </a:r>
            <a:r>
              <a:rPr lang="el-GR" sz="2400" dirty="0"/>
              <a:t>είναι διαθέσιμοι για να αναλάβουν υπηρεσία ως υπεύθυνοι έργου</a:t>
            </a:r>
          </a:p>
          <a:p>
            <a:r>
              <a:rPr lang="el-GR" sz="2400" dirty="0"/>
              <a:t>Ο απαιτούμενος χρόνος για την ολοκλήρωση κάθε έρευνας θα εξαρτηθεί από την εμπειρία και ικανότητα του υπεύθυνου έργου που θα την αναλάβει</a:t>
            </a:r>
          </a:p>
          <a:p>
            <a:r>
              <a:rPr lang="el-GR" sz="2400" dirty="0"/>
              <a:t>Τα τρία έργα έχουν τον ίδιο βαθμό προτεραιότητας και η διεύθυνση της εταιρίας επιδιώκει την </a:t>
            </a:r>
            <a:r>
              <a:rPr lang="el-GR" sz="2400" b="1" dirty="0"/>
              <a:t>ελαχιστοποίηση του συνολικού αριθμού των ημερών</a:t>
            </a:r>
            <a:r>
              <a:rPr lang="el-GR" sz="2400" dirty="0"/>
              <a:t> που θα απαιτηθούν για την ολοκλήρωση και των τριών έργων</a:t>
            </a:r>
          </a:p>
          <a:p>
            <a:r>
              <a:rPr lang="el-GR" sz="2400" dirty="0"/>
              <a:t>Εάν κάθε πελάτης μπορεί να ανατεθεί σε ένα μόνο υπεύθυνο, με ποιον τρόπο θα γίνει η ανάθεση;</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19</a:t>
            </a:fld>
            <a:endParaRPr lang="el-GR"/>
          </a:p>
        </p:txBody>
      </p:sp>
    </p:spTree>
    <p:extLst>
      <p:ext uri="{BB962C8B-B14F-4D97-AF65-F5344CB8AC3E}">
        <p14:creationId xmlns:p14="http://schemas.microsoft.com/office/powerpoint/2010/main" val="1293417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(1)</a:t>
            </a:r>
          </a:p>
        </p:txBody>
      </p:sp>
      <p:sp>
        <p:nvSpPr>
          <p:cNvPr id="3" name="Θέση περιεχομένου 2"/>
          <p:cNvSpPr>
            <a:spLocks noGrp="1"/>
          </p:cNvSpPr>
          <p:nvPr>
            <p:ph idx="1"/>
          </p:nvPr>
        </p:nvSpPr>
        <p:spPr>
          <a:xfrm>
            <a:off x="2466551" y="1905000"/>
            <a:ext cx="9736527" cy="4878355"/>
          </a:xfrm>
        </p:spPr>
        <p:txBody>
          <a:bodyPr>
            <a:normAutofit/>
          </a:bodyPr>
          <a:lstStyle/>
          <a:p>
            <a:r>
              <a:rPr lang="el-GR" sz="2400" dirty="0"/>
              <a:t>Τα προβλήματα μεταφοράς ανακύπτουν συχνά σε περιπτώσεις σχεδιασμού διανομής αγαθών και υπηρεσιών από τα σημεία προσφοράς προς τα σημεία ζήτησης (πώλησης)</a:t>
            </a:r>
          </a:p>
          <a:p>
            <a:r>
              <a:rPr lang="el-GR" sz="2400" dirty="0"/>
              <a:t>Συνήθως, οι διαθέσιμες ποσότητες προϊόντων σε κάθε σημείο προσφοράς (πηγή) είναι περιορισμένες και οι ζητούμενες ποσότητες σε κάθε σημείο ζήτησης (προορισμός) είναι δεδομένες</a:t>
            </a:r>
          </a:p>
          <a:p>
            <a:r>
              <a:rPr lang="el-GR" sz="2400" dirty="0"/>
              <a:t>Στόχος των προβλημάτων μεταφοράς είναι η ελαχιστοποίηση του κόστους μεταφοράς των αγαθών από τις πηγές προς τους προορισμούς</a:t>
            </a:r>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a:t>
            </a:fld>
            <a:endParaRPr lang="el-GR"/>
          </a:p>
        </p:txBody>
      </p:sp>
    </p:spTree>
    <p:extLst>
      <p:ext uri="{BB962C8B-B14F-4D97-AF65-F5344CB8AC3E}">
        <p14:creationId xmlns:p14="http://schemas.microsoft.com/office/powerpoint/2010/main" val="1865213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(3)</a:t>
            </a:r>
          </a:p>
        </p:txBody>
      </p:sp>
      <p:sp>
        <p:nvSpPr>
          <p:cNvPr id="3" name="Θέση περιεχομένου 2"/>
          <p:cNvSpPr>
            <a:spLocks noGrp="1"/>
          </p:cNvSpPr>
          <p:nvPr>
            <p:ph idx="1"/>
          </p:nvPr>
        </p:nvSpPr>
        <p:spPr>
          <a:xfrm>
            <a:off x="2463282" y="1278294"/>
            <a:ext cx="9728718" cy="5579706"/>
          </a:xfrm>
        </p:spPr>
        <p:txBody>
          <a:bodyPr>
            <a:normAutofit/>
          </a:bodyPr>
          <a:lstStyle/>
          <a:p>
            <a:r>
              <a:rPr lang="el-GR" sz="2400" dirty="0"/>
              <a:t>Για να απαντηθεί το συγκεκριμένο ερώτημα, θα πρέπει να εξετάσουμε όλους τους πιθανούς συνδυασμούς υπεύθυνου έργου – πελάτη και κατόπιν να εκτιμήσουμε τους αντίστοιχους χρόνους ολοκλήρωσης έργου</a:t>
            </a:r>
          </a:p>
          <a:p>
            <a:r>
              <a:rPr lang="el-GR" sz="2400" dirty="0"/>
              <a:t>Για τρεις υπεύθυνους έργου και τρεις πελάτες, οι πιθανές εναλλακτικές υποθέσεις είναι εννέα</a:t>
            </a:r>
          </a:p>
          <a:p>
            <a:r>
              <a:rPr lang="el-GR" sz="2400" dirty="0"/>
              <a:t>Οι εναλλακτικές υποθέσεις και οι αντίστοιχοι χρόνοι ολοκλήρωσης παρουσιάζονται στον ακόλουθο Πίνακα </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20</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906973406"/>
              </p:ext>
            </p:extLst>
          </p:nvPr>
        </p:nvGraphicFramePr>
        <p:xfrm>
          <a:off x="2984768" y="4647077"/>
          <a:ext cx="8128000" cy="18440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32281114"/>
                    </a:ext>
                  </a:extLst>
                </a:gridCol>
                <a:gridCol w="2032000">
                  <a:extLst>
                    <a:ext uri="{9D8B030D-6E8A-4147-A177-3AD203B41FA5}">
                      <a16:colId xmlns:a16="http://schemas.microsoft.com/office/drawing/2014/main" val="408482945"/>
                    </a:ext>
                  </a:extLst>
                </a:gridCol>
                <a:gridCol w="2032000">
                  <a:extLst>
                    <a:ext uri="{9D8B030D-6E8A-4147-A177-3AD203B41FA5}">
                      <a16:colId xmlns:a16="http://schemas.microsoft.com/office/drawing/2014/main" val="155439176"/>
                    </a:ext>
                  </a:extLst>
                </a:gridCol>
                <a:gridCol w="2032000">
                  <a:extLst>
                    <a:ext uri="{9D8B030D-6E8A-4147-A177-3AD203B41FA5}">
                      <a16:colId xmlns:a16="http://schemas.microsoft.com/office/drawing/2014/main" val="4004780669"/>
                    </a:ext>
                  </a:extLst>
                </a:gridCol>
              </a:tblGrid>
              <a:tr h="320040">
                <a:tc rowSpan="2">
                  <a:txBody>
                    <a:bodyPr/>
                    <a:lstStyle/>
                    <a:p>
                      <a:pPr algn="ctr"/>
                      <a:r>
                        <a:rPr lang="el-GR" dirty="0"/>
                        <a:t>Υπεύθυνος έργου</a:t>
                      </a:r>
                    </a:p>
                  </a:txBody>
                  <a:tcPr anchor="ctr"/>
                </a:tc>
                <a:tc gridSpan="3">
                  <a:txBody>
                    <a:bodyPr/>
                    <a:lstStyle/>
                    <a:p>
                      <a:pPr algn="ctr"/>
                      <a:r>
                        <a:rPr lang="el-GR" dirty="0"/>
                        <a:t>Πελάτης</a:t>
                      </a:r>
                    </a:p>
                  </a:txBody>
                  <a:tcPr anchor="ctr"/>
                </a:tc>
                <a:tc hMerge="1">
                  <a:txBody>
                    <a:bodyPr/>
                    <a:lstStyle/>
                    <a:p>
                      <a:pPr algn="ctr"/>
                      <a:endParaRPr lang="el-GR" dirty="0"/>
                    </a:p>
                  </a:txBody>
                  <a:tcPr anchor="ctr"/>
                </a:tc>
                <a:tc hMerge="1">
                  <a:txBody>
                    <a:bodyPr/>
                    <a:lstStyle/>
                    <a:p>
                      <a:pPr algn="ctr"/>
                      <a:endParaRPr lang="el-GR" dirty="0"/>
                    </a:p>
                  </a:txBody>
                  <a:tcPr anchor="ctr"/>
                </a:tc>
                <a:extLst>
                  <a:ext uri="{0D108BD9-81ED-4DB2-BD59-A6C34878D82A}">
                    <a16:rowId xmlns:a16="http://schemas.microsoft.com/office/drawing/2014/main" val="276914759"/>
                  </a:ext>
                </a:extLst>
              </a:tr>
              <a:tr h="320040">
                <a:tc vMerge="1">
                  <a:txBody>
                    <a:bodyPr/>
                    <a:lstStyle/>
                    <a:p>
                      <a:endParaRPr lang="el-GR"/>
                    </a:p>
                  </a:txBody>
                  <a:tcPr/>
                </a:tc>
                <a:tc>
                  <a:txBody>
                    <a:bodyPr/>
                    <a:lstStyle/>
                    <a:p>
                      <a:pPr algn="ctr"/>
                      <a:r>
                        <a:rPr lang="el-GR" b="1" dirty="0"/>
                        <a:t>1</a:t>
                      </a:r>
                    </a:p>
                  </a:txBody>
                  <a:tcPr anchor="ctr"/>
                </a:tc>
                <a:tc>
                  <a:txBody>
                    <a:bodyPr/>
                    <a:lstStyle/>
                    <a:p>
                      <a:pPr algn="ctr"/>
                      <a:r>
                        <a:rPr lang="el-GR" b="1" dirty="0"/>
                        <a:t>2</a:t>
                      </a:r>
                    </a:p>
                  </a:txBody>
                  <a:tcPr anchor="ctr"/>
                </a:tc>
                <a:tc>
                  <a:txBody>
                    <a:bodyPr/>
                    <a:lstStyle/>
                    <a:p>
                      <a:pPr algn="ctr"/>
                      <a:r>
                        <a:rPr lang="el-GR" b="1" dirty="0"/>
                        <a:t>3</a:t>
                      </a:r>
                    </a:p>
                  </a:txBody>
                  <a:tcPr anchor="ctr"/>
                </a:tc>
                <a:extLst>
                  <a:ext uri="{0D108BD9-81ED-4DB2-BD59-A6C34878D82A}">
                    <a16:rowId xmlns:a16="http://schemas.microsoft.com/office/drawing/2014/main" val="2689046717"/>
                  </a:ext>
                </a:extLst>
              </a:tr>
              <a:tr h="370840">
                <a:tc>
                  <a:txBody>
                    <a:bodyPr/>
                    <a:lstStyle/>
                    <a:p>
                      <a:pPr algn="ctr"/>
                      <a:r>
                        <a:rPr lang="en-US" b="1" dirty="0"/>
                        <a:t>Terry</a:t>
                      </a:r>
                      <a:endParaRPr lang="el-GR" b="1" dirty="0"/>
                    </a:p>
                  </a:txBody>
                  <a:tcPr anchor="ctr"/>
                </a:tc>
                <a:tc>
                  <a:txBody>
                    <a:bodyPr/>
                    <a:lstStyle/>
                    <a:p>
                      <a:pPr algn="ctr"/>
                      <a:r>
                        <a:rPr lang="en-US" dirty="0"/>
                        <a:t>10</a:t>
                      </a:r>
                      <a:endParaRPr lang="el-GR" dirty="0"/>
                    </a:p>
                  </a:txBody>
                  <a:tcPr anchor="ctr"/>
                </a:tc>
                <a:tc>
                  <a:txBody>
                    <a:bodyPr/>
                    <a:lstStyle/>
                    <a:p>
                      <a:pPr algn="ctr"/>
                      <a:r>
                        <a:rPr lang="en-US" dirty="0"/>
                        <a:t>15</a:t>
                      </a:r>
                      <a:endParaRPr lang="el-GR" dirty="0"/>
                    </a:p>
                  </a:txBody>
                  <a:tcPr anchor="ctr"/>
                </a:tc>
                <a:tc>
                  <a:txBody>
                    <a:bodyPr/>
                    <a:lstStyle/>
                    <a:p>
                      <a:pPr algn="ctr"/>
                      <a:r>
                        <a:rPr lang="en-US" dirty="0"/>
                        <a:t>9</a:t>
                      </a:r>
                      <a:endParaRPr lang="el-GR" dirty="0"/>
                    </a:p>
                  </a:txBody>
                  <a:tcPr anchor="ctr"/>
                </a:tc>
                <a:extLst>
                  <a:ext uri="{0D108BD9-81ED-4DB2-BD59-A6C34878D82A}">
                    <a16:rowId xmlns:a16="http://schemas.microsoft.com/office/drawing/2014/main" val="3031067959"/>
                  </a:ext>
                </a:extLst>
              </a:tr>
              <a:tr h="370840">
                <a:tc>
                  <a:txBody>
                    <a:bodyPr/>
                    <a:lstStyle/>
                    <a:p>
                      <a:pPr algn="ctr"/>
                      <a:r>
                        <a:rPr lang="en-US" b="1" dirty="0"/>
                        <a:t>Carle</a:t>
                      </a:r>
                      <a:endParaRPr lang="el-GR" b="1" dirty="0"/>
                    </a:p>
                  </a:txBody>
                  <a:tcPr anchor="ctr"/>
                </a:tc>
                <a:tc>
                  <a:txBody>
                    <a:bodyPr/>
                    <a:lstStyle/>
                    <a:p>
                      <a:pPr algn="ctr"/>
                      <a:r>
                        <a:rPr lang="en-US" dirty="0"/>
                        <a:t>9</a:t>
                      </a:r>
                      <a:endParaRPr lang="el-GR" dirty="0"/>
                    </a:p>
                  </a:txBody>
                  <a:tcPr anchor="ctr"/>
                </a:tc>
                <a:tc>
                  <a:txBody>
                    <a:bodyPr/>
                    <a:lstStyle/>
                    <a:p>
                      <a:pPr algn="ctr"/>
                      <a:r>
                        <a:rPr lang="en-US" dirty="0"/>
                        <a:t>18</a:t>
                      </a:r>
                      <a:endParaRPr lang="el-GR" dirty="0"/>
                    </a:p>
                  </a:txBody>
                  <a:tcPr anchor="ctr"/>
                </a:tc>
                <a:tc>
                  <a:txBody>
                    <a:bodyPr/>
                    <a:lstStyle/>
                    <a:p>
                      <a:pPr algn="ctr"/>
                      <a:r>
                        <a:rPr lang="en-US" dirty="0"/>
                        <a:t>5</a:t>
                      </a:r>
                      <a:endParaRPr lang="el-GR" dirty="0"/>
                    </a:p>
                  </a:txBody>
                  <a:tcPr anchor="ctr"/>
                </a:tc>
                <a:extLst>
                  <a:ext uri="{0D108BD9-81ED-4DB2-BD59-A6C34878D82A}">
                    <a16:rowId xmlns:a16="http://schemas.microsoft.com/office/drawing/2014/main" val="315648898"/>
                  </a:ext>
                </a:extLst>
              </a:tr>
              <a:tr h="370840">
                <a:tc>
                  <a:txBody>
                    <a:bodyPr/>
                    <a:lstStyle/>
                    <a:p>
                      <a:pPr algn="ctr"/>
                      <a:r>
                        <a:rPr lang="en-US" b="1" dirty="0" err="1"/>
                        <a:t>McClymonds</a:t>
                      </a:r>
                      <a:endParaRPr lang="el-GR" b="1" dirty="0"/>
                    </a:p>
                  </a:txBody>
                  <a:tcPr anchor="ctr"/>
                </a:tc>
                <a:tc>
                  <a:txBody>
                    <a:bodyPr/>
                    <a:lstStyle/>
                    <a:p>
                      <a:pPr algn="ctr"/>
                      <a:r>
                        <a:rPr lang="en-US" dirty="0"/>
                        <a:t>6</a:t>
                      </a:r>
                      <a:endParaRPr lang="el-GR" dirty="0"/>
                    </a:p>
                  </a:txBody>
                  <a:tcPr anchor="ctr"/>
                </a:tc>
                <a:tc>
                  <a:txBody>
                    <a:bodyPr/>
                    <a:lstStyle/>
                    <a:p>
                      <a:pPr algn="ctr"/>
                      <a:r>
                        <a:rPr lang="en-US" dirty="0"/>
                        <a:t>14</a:t>
                      </a:r>
                      <a:endParaRPr lang="el-GR" dirty="0"/>
                    </a:p>
                  </a:txBody>
                  <a:tcPr anchor="ctr"/>
                </a:tc>
                <a:tc>
                  <a:txBody>
                    <a:bodyPr/>
                    <a:lstStyle/>
                    <a:p>
                      <a:pPr algn="ctr"/>
                      <a:r>
                        <a:rPr lang="en-US" dirty="0"/>
                        <a:t>3</a:t>
                      </a:r>
                      <a:endParaRPr lang="el-GR" dirty="0"/>
                    </a:p>
                  </a:txBody>
                  <a:tcPr anchor="ctr"/>
                </a:tc>
                <a:extLst>
                  <a:ext uri="{0D108BD9-81ED-4DB2-BD59-A6C34878D82A}">
                    <a16:rowId xmlns:a16="http://schemas.microsoft.com/office/drawing/2014/main" val="603910520"/>
                  </a:ext>
                </a:extLst>
              </a:tr>
            </a:tbl>
          </a:graphicData>
        </a:graphic>
      </p:graphicFrame>
    </p:spTree>
    <p:extLst>
      <p:ext uri="{BB962C8B-B14F-4D97-AF65-F5344CB8AC3E}">
        <p14:creationId xmlns:p14="http://schemas.microsoft.com/office/powerpoint/2010/main" val="3441878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a:t>
            </a:r>
            <a:r>
              <a:rPr lang="en-US" dirty="0"/>
              <a:t>4</a:t>
            </a:r>
            <a:r>
              <a:rPr lang="el-GR" dirty="0"/>
              <a:t>)</a:t>
            </a:r>
          </a:p>
        </p:txBody>
      </p:sp>
      <p:sp>
        <p:nvSpPr>
          <p:cNvPr id="3" name="Θέση περιεχομένου 2"/>
          <p:cNvSpPr>
            <a:spLocks noGrp="1"/>
          </p:cNvSpPr>
          <p:nvPr>
            <p:ph idx="1"/>
          </p:nvPr>
        </p:nvSpPr>
        <p:spPr>
          <a:xfrm>
            <a:off x="2463282" y="1278294"/>
            <a:ext cx="9728718" cy="5579706"/>
          </a:xfrm>
        </p:spPr>
        <p:txBody>
          <a:bodyPr>
            <a:normAutofit/>
          </a:bodyPr>
          <a:lstStyle/>
          <a:p>
            <a:r>
              <a:rPr lang="el-GR" sz="2400" dirty="0"/>
              <a:t>Το </a:t>
            </a:r>
            <a:r>
              <a:rPr lang="el-GR" sz="2400" b="1" dirty="0"/>
              <a:t>δίκτυο</a:t>
            </a:r>
            <a:r>
              <a:rPr lang="el-GR" sz="2400" dirty="0"/>
              <a:t> του προβλήματος είναι το εξής:</a:t>
            </a:r>
          </a:p>
          <a:p>
            <a:pPr marL="0" indent="0">
              <a:buNone/>
            </a:pP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21</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6665" y="1698171"/>
            <a:ext cx="6595352" cy="5165033"/>
          </a:xfrm>
          <a:prstGeom prst="rect">
            <a:avLst/>
          </a:prstGeom>
        </p:spPr>
      </p:pic>
    </p:spTree>
    <p:extLst>
      <p:ext uri="{BB962C8B-B14F-4D97-AF65-F5344CB8AC3E}">
        <p14:creationId xmlns:p14="http://schemas.microsoft.com/office/powerpoint/2010/main" val="1728104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(5)</a:t>
            </a:r>
          </a:p>
        </p:txBody>
      </p:sp>
      <p:sp>
        <p:nvSpPr>
          <p:cNvPr id="3" name="Θέση περιεχομένου 2"/>
          <p:cNvSpPr>
            <a:spLocks noGrp="1"/>
          </p:cNvSpPr>
          <p:nvPr>
            <p:ph idx="1"/>
          </p:nvPr>
        </p:nvSpPr>
        <p:spPr>
          <a:xfrm>
            <a:off x="2463282" y="1278294"/>
            <a:ext cx="9728718" cy="5579706"/>
          </a:xfrm>
        </p:spPr>
        <p:txBody>
          <a:bodyPr>
            <a:normAutofit/>
          </a:bodyPr>
          <a:lstStyle/>
          <a:p>
            <a:r>
              <a:rPr lang="el-GR" sz="2400" dirty="0"/>
              <a:t>Το πρόβλημα εκχώρησης αποτελεί </a:t>
            </a:r>
            <a:r>
              <a:rPr lang="el-GR" sz="2400" b="1" dirty="0"/>
              <a:t>ειδική περίπτωση του προβλήματος μεταφοράς</a:t>
            </a:r>
            <a:r>
              <a:rPr lang="el-GR" sz="2400" dirty="0"/>
              <a:t>, όπου όλες οι τιμές προσφοράς και ζήτησης ισούνται με τη μονάδα και η ποσότητα που μεταφέρεται μέσω κάθε ακμής είναι 0 ή 1</a:t>
            </a:r>
          </a:p>
          <a:p>
            <a:endParaRPr lang="el-GR" sz="2400" dirty="0"/>
          </a:p>
          <a:p>
            <a:r>
              <a:rPr lang="el-GR" sz="2400" dirty="0"/>
              <a:t>Οι μεταβλητές απόφασης για το πρόβλημα εκχώρησης της </a:t>
            </a:r>
            <a:r>
              <a:rPr lang="en-US" sz="2400" dirty="0" err="1"/>
              <a:t>Fowle</a:t>
            </a:r>
            <a:r>
              <a:rPr lang="en-US" sz="2400" dirty="0"/>
              <a:t> </a:t>
            </a:r>
            <a:r>
              <a:rPr lang="el-GR" sz="2400" dirty="0"/>
              <a:t>είναι οι εξής:</a:t>
            </a:r>
          </a:p>
          <a:p>
            <a:pPr lvl="1">
              <a:buFont typeface="Wingdings" panose="05000000000000000000" pitchFamily="2" charset="2"/>
              <a:buChar char="§"/>
            </a:pPr>
            <a:r>
              <a:rPr lang="en-US" sz="2200" b="1" dirty="0" err="1"/>
              <a:t>x</a:t>
            </a:r>
            <a:r>
              <a:rPr lang="en-US" sz="2200" b="1" baseline="-25000" dirty="0" err="1"/>
              <a:t>ij</a:t>
            </a:r>
            <a:r>
              <a:rPr lang="en-US" sz="2200" b="1" dirty="0"/>
              <a:t> = 1 </a:t>
            </a:r>
            <a:r>
              <a:rPr lang="el-GR" sz="2200" dirty="0"/>
              <a:t>εάν στον υπεύθυνο έργου </a:t>
            </a:r>
            <a:r>
              <a:rPr lang="en-US" sz="2200" b="1" dirty="0" err="1"/>
              <a:t>i</a:t>
            </a:r>
            <a:r>
              <a:rPr lang="en-US" sz="2200" dirty="0"/>
              <a:t> </a:t>
            </a:r>
            <a:r>
              <a:rPr lang="el-GR" sz="2200" dirty="0"/>
              <a:t>ανατεθεί ο πελάτης </a:t>
            </a:r>
            <a:r>
              <a:rPr lang="en-US" sz="2200" b="1" dirty="0"/>
              <a:t>j</a:t>
            </a:r>
            <a:r>
              <a:rPr lang="en-US" sz="2200" dirty="0"/>
              <a:t> </a:t>
            </a:r>
            <a:r>
              <a:rPr lang="el-GR" sz="2200" dirty="0"/>
              <a:t>ή 0 εάν στον υπεύθυνο έργου </a:t>
            </a:r>
            <a:r>
              <a:rPr lang="en-US" sz="2200" b="1" dirty="0" err="1"/>
              <a:t>i</a:t>
            </a:r>
            <a:r>
              <a:rPr lang="en-US" sz="2200" dirty="0"/>
              <a:t> </a:t>
            </a:r>
            <a:r>
              <a:rPr lang="el-GR" sz="2200" dirty="0"/>
              <a:t>δεν ανατεθεί ο πελάτης </a:t>
            </a:r>
            <a:r>
              <a:rPr lang="en-US" sz="2200" b="1" dirty="0"/>
              <a:t>j</a:t>
            </a:r>
            <a:r>
              <a:rPr lang="el-GR" sz="2200" dirty="0"/>
              <a:t>, </a:t>
            </a:r>
            <a:r>
              <a:rPr lang="en-US" sz="2200" dirty="0" err="1"/>
              <a:t>i</a:t>
            </a:r>
            <a:r>
              <a:rPr lang="en-US" sz="2200" dirty="0"/>
              <a:t>=1,2,3 </a:t>
            </a:r>
            <a:r>
              <a:rPr lang="el-GR" sz="2200" dirty="0"/>
              <a:t>και </a:t>
            </a:r>
            <a:r>
              <a:rPr lang="en-US" sz="2200" dirty="0"/>
              <a:t>j=1,2,3</a:t>
            </a:r>
            <a:r>
              <a:rPr lang="el-GR" sz="2200" dirty="0"/>
              <a:t> </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22</a:t>
            </a:fld>
            <a:endParaRPr lang="el-GR"/>
          </a:p>
        </p:txBody>
      </p:sp>
    </p:spTree>
    <p:extLst>
      <p:ext uri="{BB962C8B-B14F-4D97-AF65-F5344CB8AC3E}">
        <p14:creationId xmlns:p14="http://schemas.microsoft.com/office/powerpoint/2010/main" val="1740851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a:t>
            </a:r>
            <a:r>
              <a:rPr lang="en-US" dirty="0"/>
              <a:t>6</a:t>
            </a:r>
            <a:r>
              <a:rPr lang="el-GR" dirty="0"/>
              <a:t>)</a:t>
            </a:r>
          </a:p>
        </p:txBody>
      </p:sp>
      <p:sp>
        <p:nvSpPr>
          <p:cNvPr id="3" name="Θέση περιεχομένου 2"/>
          <p:cNvSpPr>
            <a:spLocks noGrp="1"/>
          </p:cNvSpPr>
          <p:nvPr>
            <p:ph idx="1"/>
          </p:nvPr>
        </p:nvSpPr>
        <p:spPr>
          <a:xfrm>
            <a:off x="2463282" y="1278294"/>
            <a:ext cx="9728718" cy="5579706"/>
          </a:xfrm>
        </p:spPr>
        <p:txBody>
          <a:bodyPr>
            <a:normAutofit/>
          </a:bodyPr>
          <a:lstStyle/>
          <a:p>
            <a:r>
              <a:rPr lang="el-GR" sz="2400" dirty="0"/>
              <a:t>Η αντικειμενική συνάρτηση (που πρέπει να ελαχιστοποιηθεί) είναι το άθροισμα των χρόνων ολοκλήρωσης κάθε ενός από τα τρία έργα</a:t>
            </a:r>
          </a:p>
          <a:p>
            <a:r>
              <a:rPr lang="el-GR" sz="2400" dirty="0"/>
              <a:t>Ημέρες που απαιτούνται για την ανάθεση του </a:t>
            </a:r>
            <a:r>
              <a:rPr lang="en-US" sz="2400" dirty="0"/>
              <a:t>Terry</a:t>
            </a:r>
          </a:p>
          <a:p>
            <a:pPr lvl="1">
              <a:buFont typeface="Wingdings" panose="05000000000000000000" pitchFamily="2" charset="2"/>
              <a:buChar char="§"/>
            </a:pPr>
            <a:r>
              <a:rPr lang="en-US" sz="2200" b="1" dirty="0"/>
              <a:t>10x</a:t>
            </a:r>
            <a:r>
              <a:rPr lang="en-US" sz="2200" b="1" baseline="-25000" dirty="0"/>
              <a:t>11</a:t>
            </a:r>
            <a:r>
              <a:rPr lang="en-US" sz="2200" b="1" dirty="0"/>
              <a:t> + 15x</a:t>
            </a:r>
            <a:r>
              <a:rPr lang="en-US" sz="2200" b="1" baseline="-25000" dirty="0"/>
              <a:t>12</a:t>
            </a:r>
            <a:r>
              <a:rPr lang="en-US" sz="2200" b="1" dirty="0"/>
              <a:t> + 9x</a:t>
            </a:r>
            <a:r>
              <a:rPr lang="en-US" sz="2200" b="1" baseline="-25000" dirty="0"/>
              <a:t>13</a:t>
            </a:r>
          </a:p>
          <a:p>
            <a:r>
              <a:rPr lang="el-GR" sz="2400" dirty="0"/>
              <a:t>Ημέρες που απαιτούνται για την ανάθεση του </a:t>
            </a:r>
            <a:r>
              <a:rPr lang="en-US" sz="2400" dirty="0"/>
              <a:t>Carle</a:t>
            </a:r>
          </a:p>
          <a:p>
            <a:pPr lvl="1">
              <a:buFont typeface="Wingdings" panose="05000000000000000000" pitchFamily="2" charset="2"/>
              <a:buChar char="§"/>
            </a:pPr>
            <a:r>
              <a:rPr lang="en-US" sz="2200" b="1" dirty="0"/>
              <a:t>9x</a:t>
            </a:r>
            <a:r>
              <a:rPr lang="en-US" sz="2200" b="1" baseline="-25000" dirty="0"/>
              <a:t>21</a:t>
            </a:r>
            <a:r>
              <a:rPr lang="en-US" sz="2200" b="1" dirty="0"/>
              <a:t> + 18x</a:t>
            </a:r>
            <a:r>
              <a:rPr lang="en-US" sz="2200" b="1" baseline="-25000" dirty="0"/>
              <a:t>22</a:t>
            </a:r>
            <a:r>
              <a:rPr lang="en-US" sz="2200" b="1" dirty="0"/>
              <a:t> + 5x</a:t>
            </a:r>
            <a:r>
              <a:rPr lang="en-US" sz="2200" b="1" baseline="-25000" dirty="0"/>
              <a:t>23</a:t>
            </a:r>
            <a:endParaRPr lang="en-US" sz="2200" dirty="0"/>
          </a:p>
          <a:p>
            <a:r>
              <a:rPr lang="el-GR" sz="2400" dirty="0"/>
              <a:t>Ημέρες που απαιτούνται για την ανάθεση του </a:t>
            </a:r>
            <a:r>
              <a:rPr lang="en-US" sz="2400" dirty="0" err="1"/>
              <a:t>McClymonds</a:t>
            </a:r>
            <a:endParaRPr lang="en-US" sz="2400" dirty="0"/>
          </a:p>
          <a:p>
            <a:pPr lvl="1">
              <a:buFont typeface="Wingdings" panose="05000000000000000000" pitchFamily="2" charset="2"/>
              <a:buChar char="§"/>
            </a:pPr>
            <a:r>
              <a:rPr lang="en-US" sz="2200" b="1" dirty="0"/>
              <a:t>6x</a:t>
            </a:r>
            <a:r>
              <a:rPr lang="en-US" sz="2200" b="1" baseline="-25000" dirty="0"/>
              <a:t>31</a:t>
            </a:r>
            <a:r>
              <a:rPr lang="en-US" sz="2200" b="1" dirty="0"/>
              <a:t> + 14x</a:t>
            </a:r>
            <a:r>
              <a:rPr lang="en-US" sz="2200" b="1" baseline="-25000" dirty="0"/>
              <a:t>32</a:t>
            </a:r>
            <a:r>
              <a:rPr lang="en-US" sz="2200" b="1" dirty="0"/>
              <a:t> + 3x</a:t>
            </a:r>
            <a:r>
              <a:rPr lang="en-US" sz="2200" b="1" baseline="-25000" dirty="0"/>
              <a:t>33</a:t>
            </a:r>
          </a:p>
          <a:p>
            <a:pPr marL="0" indent="0">
              <a:buNone/>
            </a:pPr>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23</a:t>
            </a:fld>
            <a:endParaRPr lang="el-GR"/>
          </a:p>
        </p:txBody>
      </p:sp>
    </p:spTree>
    <p:extLst>
      <p:ext uri="{BB962C8B-B14F-4D97-AF65-F5344CB8AC3E}">
        <p14:creationId xmlns:p14="http://schemas.microsoft.com/office/powerpoint/2010/main" val="1562801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a:t>
            </a:r>
            <a:r>
              <a:rPr lang="en-US" dirty="0"/>
              <a:t>7</a:t>
            </a:r>
            <a:r>
              <a:rPr lang="el-GR" dirty="0"/>
              <a:t>)</a:t>
            </a:r>
          </a:p>
        </p:txBody>
      </p:sp>
      <p:sp>
        <p:nvSpPr>
          <p:cNvPr id="3" name="Θέση περιεχομένου 2"/>
          <p:cNvSpPr>
            <a:spLocks noGrp="1"/>
          </p:cNvSpPr>
          <p:nvPr>
            <p:ph idx="1"/>
          </p:nvPr>
        </p:nvSpPr>
        <p:spPr>
          <a:xfrm>
            <a:off x="2463282" y="1147660"/>
            <a:ext cx="9728718" cy="5579706"/>
          </a:xfrm>
        </p:spPr>
        <p:txBody>
          <a:bodyPr>
            <a:normAutofit fontScale="92500" lnSpcReduction="10000"/>
          </a:bodyPr>
          <a:lstStyle/>
          <a:p>
            <a:r>
              <a:rPr lang="el-GR" sz="2400" dirty="0"/>
              <a:t>Οι περιορισμοί για το πρόβλημα εκχώρησης αποτυπώνουν τις απαιτήσεις του προβλήματος (σε κάθε υπεύθυνο έργου δεν μπορούν να ανατεθούν περισσότεροι από ένας πελάτες και σε κάθε πελάτη αντιστοιχεί μόνο ένας υπεύθυνος έργου)</a:t>
            </a:r>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l-GR" sz="2200" b="1" dirty="0"/>
              <a:t> ≤ 1</a:t>
            </a:r>
            <a:r>
              <a:rPr lang="en-US" sz="2200" b="1" dirty="0"/>
              <a:t>	</a:t>
            </a:r>
            <a:r>
              <a:rPr lang="el-GR" sz="2200" b="1" dirty="0"/>
              <a:t>(ανάθεση </a:t>
            </a:r>
            <a:r>
              <a:rPr lang="en-US" sz="2200" b="1" dirty="0"/>
              <a:t>Terry)</a:t>
            </a:r>
            <a:endParaRPr lang="en-US" sz="2200" b="1" baseline="-25000" dirty="0"/>
          </a:p>
          <a:p>
            <a:pPr lvl="1">
              <a:buFont typeface="Wingdings" panose="05000000000000000000" pitchFamily="2" charset="2"/>
              <a:buChar char="§"/>
            </a:pPr>
            <a:r>
              <a:rPr lang="en-US" sz="2200" b="1" dirty="0"/>
              <a:t>x</a:t>
            </a:r>
            <a:r>
              <a:rPr lang="en-US" sz="2200" b="1" baseline="-25000" dirty="0"/>
              <a:t>21</a:t>
            </a:r>
            <a:r>
              <a:rPr lang="en-US" sz="2200" b="1" dirty="0"/>
              <a:t> + x</a:t>
            </a:r>
            <a:r>
              <a:rPr lang="en-US" sz="2200" b="1" baseline="-25000" dirty="0"/>
              <a:t>22</a:t>
            </a:r>
            <a:r>
              <a:rPr lang="en-US" sz="2200" b="1" dirty="0"/>
              <a:t> + x</a:t>
            </a:r>
            <a:r>
              <a:rPr lang="en-US" sz="2200" b="1" baseline="-25000" dirty="0"/>
              <a:t>23</a:t>
            </a:r>
            <a:r>
              <a:rPr lang="el-GR" sz="2200" b="1" dirty="0"/>
              <a:t> ≤ 1</a:t>
            </a:r>
            <a:r>
              <a:rPr lang="en-US" sz="2200" b="1" dirty="0"/>
              <a:t>	(</a:t>
            </a:r>
            <a:r>
              <a:rPr lang="el-GR" sz="2200" b="1" dirty="0"/>
              <a:t>ανάθεση </a:t>
            </a:r>
            <a:r>
              <a:rPr lang="en-US" sz="2200" b="1" dirty="0"/>
              <a:t>Carle)</a:t>
            </a:r>
            <a:endParaRPr lang="en-US" sz="2200" dirty="0"/>
          </a:p>
          <a:p>
            <a:pPr lvl="1">
              <a:buFont typeface="Wingdings" panose="05000000000000000000" pitchFamily="2" charset="2"/>
              <a:buChar char="§"/>
            </a:pPr>
            <a:r>
              <a:rPr lang="en-US" sz="2200" b="1" dirty="0"/>
              <a:t>x</a:t>
            </a:r>
            <a:r>
              <a:rPr lang="en-US" sz="2200" b="1" baseline="-25000" dirty="0"/>
              <a:t>31</a:t>
            </a:r>
            <a:r>
              <a:rPr lang="en-US" sz="2200" b="1" dirty="0"/>
              <a:t> + x</a:t>
            </a:r>
            <a:r>
              <a:rPr lang="en-US" sz="2200" b="1" baseline="-25000" dirty="0"/>
              <a:t>32</a:t>
            </a:r>
            <a:r>
              <a:rPr lang="en-US" sz="2200" b="1" dirty="0"/>
              <a:t> + x</a:t>
            </a:r>
            <a:r>
              <a:rPr lang="en-US" sz="2200" b="1" baseline="-25000" dirty="0"/>
              <a:t>33</a:t>
            </a:r>
            <a:r>
              <a:rPr lang="el-GR" sz="2200" b="1" dirty="0"/>
              <a:t> ≤ 1	(ανάθεση </a:t>
            </a:r>
            <a:r>
              <a:rPr lang="en-US" sz="2200" b="1" dirty="0" err="1"/>
              <a:t>McClymonds</a:t>
            </a:r>
            <a:r>
              <a:rPr lang="en-US" sz="2200" b="1" dirty="0"/>
              <a:t>)</a:t>
            </a:r>
            <a:endParaRPr lang="en-US" sz="2200" b="1" baseline="-25000" dirty="0"/>
          </a:p>
          <a:p>
            <a:pPr lvl="1">
              <a:buFont typeface="Wingdings" panose="05000000000000000000" pitchFamily="2" charset="2"/>
              <a:buChar char="§"/>
            </a:pPr>
            <a:r>
              <a:rPr lang="en-US" sz="2200" b="1" dirty="0"/>
              <a:t>x</a:t>
            </a:r>
            <a:r>
              <a:rPr lang="el-GR" sz="2200" b="1" baseline="-25000" dirty="0"/>
              <a:t>1</a:t>
            </a:r>
            <a:r>
              <a:rPr lang="en-US" sz="2200" b="1" baseline="-25000" dirty="0"/>
              <a:t>1</a:t>
            </a:r>
            <a:r>
              <a:rPr lang="en-US" sz="2200" b="1" dirty="0"/>
              <a:t> + x</a:t>
            </a:r>
            <a:r>
              <a:rPr lang="en-US" sz="2200" b="1" baseline="-25000" dirty="0"/>
              <a:t>2</a:t>
            </a:r>
            <a:r>
              <a:rPr lang="el-GR" sz="2200" b="1" baseline="-25000" dirty="0"/>
              <a:t>1</a:t>
            </a:r>
            <a:r>
              <a:rPr lang="en-US" sz="2200" b="1" dirty="0"/>
              <a:t> + x</a:t>
            </a:r>
            <a:r>
              <a:rPr lang="en-US" sz="2200" b="1" baseline="-25000" dirty="0"/>
              <a:t>3</a:t>
            </a:r>
            <a:r>
              <a:rPr lang="el-GR" sz="2200" b="1" baseline="-25000" dirty="0"/>
              <a:t>1</a:t>
            </a:r>
            <a:r>
              <a:rPr lang="el-GR" sz="2200" b="1" dirty="0"/>
              <a:t> = 1 	(πελάτης 1)</a:t>
            </a:r>
            <a:endParaRPr lang="en-US" sz="2200" b="1" dirty="0"/>
          </a:p>
          <a:p>
            <a:pPr lvl="1">
              <a:buFont typeface="Wingdings" panose="05000000000000000000" pitchFamily="2" charset="2"/>
              <a:buChar char="§"/>
            </a:pPr>
            <a:r>
              <a:rPr lang="en-US" sz="2200" b="1" dirty="0"/>
              <a:t>x</a:t>
            </a:r>
            <a:r>
              <a:rPr lang="en-US" sz="2200" b="1" baseline="-25000" dirty="0"/>
              <a:t>1</a:t>
            </a:r>
            <a:r>
              <a:rPr lang="el-GR" sz="2200" b="1" baseline="-25000" dirty="0"/>
              <a:t>2</a:t>
            </a:r>
            <a:r>
              <a:rPr lang="en-US" sz="2200" b="1" dirty="0"/>
              <a:t> + x</a:t>
            </a:r>
            <a:r>
              <a:rPr lang="en-US" sz="2200" b="1" baseline="-25000" dirty="0"/>
              <a:t>2</a:t>
            </a:r>
            <a:r>
              <a:rPr lang="el-GR" sz="2200" b="1" baseline="-25000" dirty="0"/>
              <a:t>2</a:t>
            </a:r>
            <a:r>
              <a:rPr lang="en-US" sz="2200" b="1" dirty="0"/>
              <a:t> + x</a:t>
            </a:r>
            <a:r>
              <a:rPr lang="en-US" sz="2200" b="1" baseline="-25000" dirty="0"/>
              <a:t>3</a:t>
            </a:r>
            <a:r>
              <a:rPr lang="el-GR" sz="2200" b="1" baseline="-25000" dirty="0"/>
              <a:t>2</a:t>
            </a:r>
            <a:r>
              <a:rPr lang="el-GR" sz="2200" b="1" dirty="0"/>
              <a:t> = 1	(πελάτης 2)</a:t>
            </a:r>
            <a:endParaRPr lang="en-US" sz="2200" b="1" baseline="-25000" dirty="0"/>
          </a:p>
          <a:p>
            <a:pPr lvl="1">
              <a:buFont typeface="Wingdings" panose="05000000000000000000" pitchFamily="2" charset="2"/>
              <a:buChar char="§"/>
            </a:pPr>
            <a:r>
              <a:rPr lang="en-US" sz="2200" b="1" dirty="0"/>
              <a:t>x</a:t>
            </a:r>
            <a:r>
              <a:rPr lang="en-US" sz="2200" b="1" baseline="-25000" dirty="0"/>
              <a:t>1</a:t>
            </a:r>
            <a:r>
              <a:rPr lang="el-GR" sz="2200" b="1" baseline="-25000" dirty="0"/>
              <a:t>3</a:t>
            </a:r>
            <a:r>
              <a:rPr lang="en-US" sz="2200" b="1" dirty="0"/>
              <a:t> + x</a:t>
            </a:r>
            <a:r>
              <a:rPr lang="en-US" sz="2200" b="1" baseline="-25000" dirty="0"/>
              <a:t>2</a:t>
            </a:r>
            <a:r>
              <a:rPr lang="el-GR" sz="2200" b="1" baseline="-25000" dirty="0"/>
              <a:t>3</a:t>
            </a:r>
            <a:r>
              <a:rPr lang="en-US" sz="2200" b="1" dirty="0"/>
              <a:t> + x</a:t>
            </a:r>
            <a:r>
              <a:rPr lang="en-US" sz="2200" b="1" baseline="-25000" dirty="0"/>
              <a:t>33</a:t>
            </a:r>
            <a:r>
              <a:rPr lang="el-GR" sz="2200" b="1" dirty="0"/>
              <a:t> = 1	(πελάτης 3)</a:t>
            </a:r>
            <a:endParaRPr lang="en-US" sz="2200" b="1" baseline="-25000" dirty="0"/>
          </a:p>
          <a:p>
            <a:r>
              <a:rPr lang="el-GR" sz="2400" dirty="0"/>
              <a:t>Επειδή ο αριθμός των υπεύθυνων έργου ισούται με τον αριθμό των πελατών, όλοι οι περιορισμοί μπορούν να διατυπωθούν ως ισότητες</a:t>
            </a:r>
          </a:p>
          <a:p>
            <a:r>
              <a:rPr lang="el-GR" sz="2400" dirty="0"/>
              <a:t>Όταν όμως ο αριθμός των υπεύθυνων έργου υπερβαίνει τον αριθμό των πελατών, θα πρέπει να χρησιμοποιηθούν περιορισμοί της μορφής «≤» για τους περιορισμούς του υπεύθυνου έργου</a:t>
            </a:r>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24</a:t>
            </a:fld>
            <a:endParaRPr lang="el-GR"/>
          </a:p>
        </p:txBody>
      </p:sp>
    </p:spTree>
    <p:extLst>
      <p:ext uri="{BB962C8B-B14F-4D97-AF65-F5344CB8AC3E}">
        <p14:creationId xmlns:p14="http://schemas.microsoft.com/office/powerpoint/2010/main" val="3867225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εκχώρησης (8)</a:t>
            </a:r>
          </a:p>
        </p:txBody>
      </p:sp>
      <p:sp>
        <p:nvSpPr>
          <p:cNvPr id="3" name="Θέση περιεχομένου 2"/>
          <p:cNvSpPr>
            <a:spLocks noGrp="1"/>
          </p:cNvSpPr>
          <p:nvPr>
            <p:ph idx="1"/>
          </p:nvPr>
        </p:nvSpPr>
        <p:spPr>
          <a:xfrm>
            <a:off x="2463282" y="1306287"/>
            <a:ext cx="9728718" cy="5579706"/>
          </a:xfrm>
        </p:spPr>
        <p:txBody>
          <a:bodyPr>
            <a:normAutofit/>
          </a:bodyPr>
          <a:lstStyle/>
          <a:p>
            <a:r>
              <a:rPr lang="el-GR" sz="2400" dirty="0"/>
              <a:t>Το μοντέλο γραμμικού προγραμματισμού της </a:t>
            </a:r>
            <a:r>
              <a:rPr lang="en-US" sz="2400" dirty="0" err="1"/>
              <a:t>Fowle</a:t>
            </a:r>
            <a:r>
              <a:rPr lang="en-US" sz="2400" dirty="0"/>
              <a:t> Marketing Research </a:t>
            </a:r>
            <a:r>
              <a:rPr lang="el-GR" sz="2400" dirty="0"/>
              <a:t>είναι το ακόλουθο</a:t>
            </a:r>
          </a:p>
          <a:p>
            <a:pPr lvl="1">
              <a:buFont typeface="Wingdings" panose="05000000000000000000" pitchFamily="2" charset="2"/>
              <a:buChar char="§"/>
            </a:pPr>
            <a:r>
              <a:rPr lang="en-US" sz="2200" b="1" dirty="0"/>
              <a:t>Min 10x</a:t>
            </a:r>
            <a:r>
              <a:rPr lang="en-US" sz="2200" b="1" baseline="-25000" dirty="0"/>
              <a:t>11</a:t>
            </a:r>
            <a:r>
              <a:rPr lang="en-US" sz="2200" b="1" dirty="0"/>
              <a:t> + 15x</a:t>
            </a:r>
            <a:r>
              <a:rPr lang="en-US" sz="2200" b="1" baseline="-25000" dirty="0"/>
              <a:t>12</a:t>
            </a:r>
            <a:r>
              <a:rPr lang="en-US" sz="2200" b="1" dirty="0"/>
              <a:t> + 9x</a:t>
            </a:r>
            <a:r>
              <a:rPr lang="en-US" sz="2200" b="1" baseline="-25000" dirty="0"/>
              <a:t>13</a:t>
            </a:r>
            <a:r>
              <a:rPr lang="en-US" sz="2200" b="1" dirty="0"/>
              <a:t> + 9x</a:t>
            </a:r>
            <a:r>
              <a:rPr lang="en-US" sz="2200" b="1" baseline="-25000" dirty="0"/>
              <a:t>21</a:t>
            </a:r>
            <a:r>
              <a:rPr lang="en-US" sz="2200" b="1" dirty="0"/>
              <a:t> + 18x</a:t>
            </a:r>
            <a:r>
              <a:rPr lang="en-US" sz="2200" b="1" baseline="-25000" dirty="0"/>
              <a:t>22</a:t>
            </a:r>
            <a:r>
              <a:rPr lang="en-US" sz="2200" b="1" dirty="0"/>
              <a:t> + 5x</a:t>
            </a:r>
            <a:r>
              <a:rPr lang="en-US" sz="2200" b="1" baseline="-25000" dirty="0"/>
              <a:t>23 </a:t>
            </a:r>
            <a:r>
              <a:rPr lang="en-US" sz="2200" b="1" dirty="0"/>
              <a:t>+ 6x</a:t>
            </a:r>
            <a:r>
              <a:rPr lang="en-US" sz="2200" b="1" baseline="-25000" dirty="0"/>
              <a:t>31</a:t>
            </a:r>
            <a:r>
              <a:rPr lang="en-US" sz="2200" b="1" dirty="0"/>
              <a:t> + 14x</a:t>
            </a:r>
            <a:r>
              <a:rPr lang="en-US" sz="2200" b="1" baseline="-25000" dirty="0"/>
              <a:t>32</a:t>
            </a:r>
            <a:r>
              <a:rPr lang="en-US" sz="2200" b="1" dirty="0"/>
              <a:t> + 3x</a:t>
            </a:r>
            <a:r>
              <a:rPr lang="en-US" sz="2200" b="1" baseline="-25000" dirty="0"/>
              <a:t>33</a:t>
            </a:r>
          </a:p>
          <a:p>
            <a:pPr lvl="1">
              <a:buFont typeface="Wingdings" panose="05000000000000000000" pitchFamily="2" charset="2"/>
              <a:buChar char="§"/>
            </a:pPr>
            <a:r>
              <a:rPr lang="en-US" sz="2200" b="1" dirty="0"/>
              <a:t>subject to</a:t>
            </a:r>
            <a:endParaRPr lang="el-GR" sz="2200" b="1" dirty="0"/>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l-GR" sz="2200" b="1" dirty="0"/>
              <a:t> ≤ 1</a:t>
            </a:r>
            <a:r>
              <a:rPr lang="en-US" sz="2200" b="1" dirty="0"/>
              <a:t>	</a:t>
            </a:r>
            <a:r>
              <a:rPr lang="el-GR" sz="2200" b="1" dirty="0"/>
              <a:t>(ανάθεση </a:t>
            </a:r>
            <a:r>
              <a:rPr lang="en-US" sz="2200" b="1" dirty="0"/>
              <a:t>Terry)</a:t>
            </a:r>
            <a:endParaRPr lang="en-US" sz="2200" b="1" baseline="-25000" dirty="0"/>
          </a:p>
          <a:p>
            <a:pPr lvl="1">
              <a:buFont typeface="Wingdings" panose="05000000000000000000" pitchFamily="2" charset="2"/>
              <a:buChar char="§"/>
            </a:pPr>
            <a:r>
              <a:rPr lang="en-US" sz="2200" b="1" dirty="0"/>
              <a:t>x</a:t>
            </a:r>
            <a:r>
              <a:rPr lang="en-US" sz="2200" b="1" baseline="-25000" dirty="0"/>
              <a:t>21</a:t>
            </a:r>
            <a:r>
              <a:rPr lang="en-US" sz="2200" b="1" dirty="0"/>
              <a:t> + x</a:t>
            </a:r>
            <a:r>
              <a:rPr lang="en-US" sz="2200" b="1" baseline="-25000" dirty="0"/>
              <a:t>22</a:t>
            </a:r>
            <a:r>
              <a:rPr lang="en-US" sz="2200" b="1" dirty="0"/>
              <a:t> + x</a:t>
            </a:r>
            <a:r>
              <a:rPr lang="en-US" sz="2200" b="1" baseline="-25000" dirty="0"/>
              <a:t>23</a:t>
            </a:r>
            <a:r>
              <a:rPr lang="el-GR" sz="2200" b="1" dirty="0"/>
              <a:t> ≤ 1</a:t>
            </a:r>
            <a:r>
              <a:rPr lang="en-US" sz="2200" b="1" dirty="0"/>
              <a:t>	(</a:t>
            </a:r>
            <a:r>
              <a:rPr lang="el-GR" sz="2200" b="1" dirty="0"/>
              <a:t>ανάθεση </a:t>
            </a:r>
            <a:r>
              <a:rPr lang="en-US" sz="2200" b="1" dirty="0"/>
              <a:t>Carle)</a:t>
            </a:r>
            <a:endParaRPr lang="en-US" sz="2200" dirty="0"/>
          </a:p>
          <a:p>
            <a:pPr lvl="1">
              <a:buFont typeface="Wingdings" panose="05000000000000000000" pitchFamily="2" charset="2"/>
              <a:buChar char="§"/>
            </a:pPr>
            <a:r>
              <a:rPr lang="en-US" sz="2200" b="1" dirty="0"/>
              <a:t>x</a:t>
            </a:r>
            <a:r>
              <a:rPr lang="en-US" sz="2200" b="1" baseline="-25000" dirty="0"/>
              <a:t>31</a:t>
            </a:r>
            <a:r>
              <a:rPr lang="en-US" sz="2200" b="1" dirty="0"/>
              <a:t> + x</a:t>
            </a:r>
            <a:r>
              <a:rPr lang="en-US" sz="2200" b="1" baseline="-25000" dirty="0"/>
              <a:t>32</a:t>
            </a:r>
            <a:r>
              <a:rPr lang="en-US" sz="2200" b="1" dirty="0"/>
              <a:t> + x</a:t>
            </a:r>
            <a:r>
              <a:rPr lang="en-US" sz="2200" b="1" baseline="-25000" dirty="0"/>
              <a:t>33</a:t>
            </a:r>
            <a:r>
              <a:rPr lang="el-GR" sz="2200" b="1" dirty="0"/>
              <a:t> ≤ 1	(ανάθεση </a:t>
            </a:r>
            <a:r>
              <a:rPr lang="en-US" sz="2200" b="1" dirty="0" err="1"/>
              <a:t>McClymonds</a:t>
            </a:r>
            <a:r>
              <a:rPr lang="en-US" sz="2200" b="1" dirty="0"/>
              <a:t>)</a:t>
            </a:r>
            <a:endParaRPr lang="en-US" sz="2200" b="1" baseline="-25000" dirty="0"/>
          </a:p>
          <a:p>
            <a:pPr lvl="1">
              <a:buFont typeface="Wingdings" panose="05000000000000000000" pitchFamily="2" charset="2"/>
              <a:buChar char="§"/>
            </a:pPr>
            <a:r>
              <a:rPr lang="en-US" sz="2200" b="1" dirty="0"/>
              <a:t>x</a:t>
            </a:r>
            <a:r>
              <a:rPr lang="el-GR" sz="2200" b="1" baseline="-25000" dirty="0"/>
              <a:t>1</a:t>
            </a:r>
            <a:r>
              <a:rPr lang="en-US" sz="2200" b="1" baseline="-25000" dirty="0"/>
              <a:t>1</a:t>
            </a:r>
            <a:r>
              <a:rPr lang="en-US" sz="2200" b="1" dirty="0"/>
              <a:t> + x</a:t>
            </a:r>
            <a:r>
              <a:rPr lang="en-US" sz="2200" b="1" baseline="-25000" dirty="0"/>
              <a:t>2</a:t>
            </a:r>
            <a:r>
              <a:rPr lang="el-GR" sz="2200" b="1" baseline="-25000" dirty="0"/>
              <a:t>1</a:t>
            </a:r>
            <a:r>
              <a:rPr lang="en-US" sz="2200" b="1" dirty="0"/>
              <a:t> + x</a:t>
            </a:r>
            <a:r>
              <a:rPr lang="en-US" sz="2200" b="1" baseline="-25000" dirty="0"/>
              <a:t>3</a:t>
            </a:r>
            <a:r>
              <a:rPr lang="el-GR" sz="2200" b="1" baseline="-25000" dirty="0"/>
              <a:t>1</a:t>
            </a:r>
            <a:r>
              <a:rPr lang="el-GR" sz="2200" b="1" dirty="0"/>
              <a:t> = 1 	(πελάτης 1)</a:t>
            </a:r>
            <a:endParaRPr lang="en-US" sz="2200" b="1" dirty="0"/>
          </a:p>
          <a:p>
            <a:pPr lvl="1">
              <a:buFont typeface="Wingdings" panose="05000000000000000000" pitchFamily="2" charset="2"/>
              <a:buChar char="§"/>
            </a:pPr>
            <a:r>
              <a:rPr lang="en-US" sz="2200" b="1" dirty="0"/>
              <a:t>x</a:t>
            </a:r>
            <a:r>
              <a:rPr lang="en-US" sz="2200" b="1" baseline="-25000" dirty="0"/>
              <a:t>1</a:t>
            </a:r>
            <a:r>
              <a:rPr lang="el-GR" sz="2200" b="1" baseline="-25000" dirty="0"/>
              <a:t>2</a:t>
            </a:r>
            <a:r>
              <a:rPr lang="en-US" sz="2200" b="1" dirty="0"/>
              <a:t> + x</a:t>
            </a:r>
            <a:r>
              <a:rPr lang="en-US" sz="2200" b="1" baseline="-25000" dirty="0"/>
              <a:t>2</a:t>
            </a:r>
            <a:r>
              <a:rPr lang="el-GR" sz="2200" b="1" baseline="-25000" dirty="0"/>
              <a:t>2</a:t>
            </a:r>
            <a:r>
              <a:rPr lang="en-US" sz="2200" b="1" dirty="0"/>
              <a:t> + x</a:t>
            </a:r>
            <a:r>
              <a:rPr lang="en-US" sz="2200" b="1" baseline="-25000" dirty="0"/>
              <a:t>3</a:t>
            </a:r>
            <a:r>
              <a:rPr lang="el-GR" sz="2200" b="1" baseline="-25000" dirty="0"/>
              <a:t>2</a:t>
            </a:r>
            <a:r>
              <a:rPr lang="el-GR" sz="2200" b="1" dirty="0"/>
              <a:t> = 1	(πελάτης 2)</a:t>
            </a:r>
            <a:endParaRPr lang="en-US" sz="2200" b="1" baseline="-25000" dirty="0"/>
          </a:p>
          <a:p>
            <a:pPr lvl="1">
              <a:buFont typeface="Wingdings" panose="05000000000000000000" pitchFamily="2" charset="2"/>
              <a:buChar char="§"/>
            </a:pPr>
            <a:r>
              <a:rPr lang="en-US" sz="2200" b="1" dirty="0"/>
              <a:t>x</a:t>
            </a:r>
            <a:r>
              <a:rPr lang="en-US" sz="2200" b="1" baseline="-25000" dirty="0"/>
              <a:t>1</a:t>
            </a:r>
            <a:r>
              <a:rPr lang="el-GR" sz="2200" b="1" baseline="-25000" dirty="0"/>
              <a:t>3</a:t>
            </a:r>
            <a:r>
              <a:rPr lang="en-US" sz="2200" b="1" dirty="0"/>
              <a:t> + x</a:t>
            </a:r>
            <a:r>
              <a:rPr lang="en-US" sz="2200" b="1" baseline="-25000" dirty="0"/>
              <a:t>2</a:t>
            </a:r>
            <a:r>
              <a:rPr lang="el-GR" sz="2200" b="1" baseline="-25000" dirty="0"/>
              <a:t>3</a:t>
            </a:r>
            <a:r>
              <a:rPr lang="en-US" sz="2200" b="1" dirty="0"/>
              <a:t> + x</a:t>
            </a:r>
            <a:r>
              <a:rPr lang="en-US" sz="2200" b="1" baseline="-25000" dirty="0"/>
              <a:t>33</a:t>
            </a:r>
            <a:r>
              <a:rPr lang="el-GR" sz="2200" b="1" dirty="0"/>
              <a:t> = 1	(πελάτης 3)</a:t>
            </a:r>
            <a:endParaRPr lang="en-US" sz="2200" b="1" dirty="0"/>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n-US" sz="2200" b="1" dirty="0" err="1"/>
              <a:t>i</a:t>
            </a:r>
            <a:r>
              <a:rPr lang="en-US" sz="2200" b="1" dirty="0"/>
              <a:t>=1,2,3 </a:t>
            </a:r>
            <a:r>
              <a:rPr lang="el-GR" sz="2200" b="1" dirty="0"/>
              <a:t>και </a:t>
            </a:r>
            <a:r>
              <a:rPr lang="en-US" sz="2200" b="1" dirty="0"/>
              <a:t>j=1,2,3</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25</a:t>
            </a:fld>
            <a:endParaRPr lang="el-GR"/>
          </a:p>
        </p:txBody>
      </p:sp>
    </p:spTree>
    <p:extLst>
      <p:ext uri="{BB962C8B-B14F-4D97-AF65-F5344CB8AC3E}">
        <p14:creationId xmlns:p14="http://schemas.microsoft.com/office/powerpoint/2010/main" val="3926378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εκχώρησης </a:t>
            </a:r>
            <a:r>
              <a:rPr lang="en-US" dirty="0"/>
              <a:t>– </a:t>
            </a:r>
            <a:r>
              <a:rPr lang="el-GR" dirty="0"/>
              <a:t>Παραλλαγές (1)</a:t>
            </a:r>
          </a:p>
        </p:txBody>
      </p:sp>
      <p:sp>
        <p:nvSpPr>
          <p:cNvPr id="3" name="Θέση περιεχομένου 2"/>
          <p:cNvSpPr>
            <a:spLocks noGrp="1"/>
          </p:cNvSpPr>
          <p:nvPr>
            <p:ph idx="1"/>
          </p:nvPr>
        </p:nvSpPr>
        <p:spPr>
          <a:xfrm>
            <a:off x="2463282" y="1315616"/>
            <a:ext cx="9728718" cy="5411750"/>
          </a:xfrm>
        </p:spPr>
        <p:txBody>
          <a:bodyPr>
            <a:normAutofit lnSpcReduction="10000"/>
          </a:bodyPr>
          <a:lstStyle/>
          <a:p>
            <a:r>
              <a:rPr lang="el-GR" sz="2400" b="1" dirty="0"/>
              <a:t>Συνολικός αριθμός υπαλλήλων διάφορος του συνολικού αριθμού έργων</a:t>
            </a:r>
          </a:p>
          <a:p>
            <a:pPr lvl="1">
              <a:buFont typeface="Wingdings" panose="05000000000000000000" pitchFamily="2" charset="2"/>
              <a:buChar char="§"/>
            </a:pPr>
            <a:r>
              <a:rPr lang="el-GR" sz="2200" dirty="0"/>
              <a:t>Εάν ο αριθμός των υπαλλήλων </a:t>
            </a:r>
            <a:r>
              <a:rPr lang="el-GR" sz="2200" b="1" dirty="0"/>
              <a:t>υπερβαίνει</a:t>
            </a:r>
            <a:r>
              <a:rPr lang="el-GR" sz="2200" dirty="0"/>
              <a:t> τον αριθμό των πελατών, οι επιπλέον υπάλληλοι δε θα αναλάβουν κανένα έργο</a:t>
            </a:r>
          </a:p>
          <a:p>
            <a:pPr lvl="1">
              <a:buFont typeface="Wingdings" panose="05000000000000000000" pitchFamily="2" charset="2"/>
              <a:buChar char="§"/>
            </a:pPr>
            <a:r>
              <a:rPr lang="el-GR" sz="2200" dirty="0"/>
              <a:t>Εάν ο αριθμός των υπαλλήλων είναι </a:t>
            </a:r>
            <a:r>
              <a:rPr lang="el-GR" sz="2200" b="1" dirty="0"/>
              <a:t>μικρότερος</a:t>
            </a:r>
            <a:r>
              <a:rPr lang="el-GR" sz="2200" dirty="0"/>
              <a:t> από τον αριθμό των πελατών, το μοντέλο του γραμμικού προγραμματισμού δεν έχει εφικτή λύση</a:t>
            </a:r>
          </a:p>
          <a:p>
            <a:pPr lvl="2">
              <a:buFont typeface="Wingdings" panose="05000000000000000000" pitchFamily="2" charset="2"/>
              <a:buChar char="Ø"/>
            </a:pPr>
            <a:r>
              <a:rPr lang="el-GR" sz="2000" dirty="0"/>
              <a:t>Στην περίπτωση αυτή μια απλή λύση είναι να προσθέσουμε τόσους </a:t>
            </a:r>
            <a:r>
              <a:rPr lang="el-GR" sz="2000" b="1" dirty="0"/>
              <a:t>εικονικούς υπεύθυνους έργου</a:t>
            </a:r>
            <a:r>
              <a:rPr lang="el-GR" sz="2000" dirty="0"/>
              <a:t>, ώστε ο αριθμός των υπεύθυνων έργου να ισούται με τον αριθμό των πελατών </a:t>
            </a:r>
          </a:p>
          <a:p>
            <a:pPr lvl="2">
              <a:buFont typeface="Wingdings" panose="05000000000000000000" pitchFamily="2" charset="2"/>
              <a:buChar char="Ø"/>
            </a:pPr>
            <a:r>
              <a:rPr lang="el-GR" sz="2000" dirty="0"/>
              <a:t>Οι συντελεστές της αντικειμενικής συνάρτησης για τους εικονικούς υπεύθυνους έργου θα είναι μηδενικοί, προκειμένου η τιμή της βέλτιστης λύσης να αντιστοιχεί μόνο στο συνολικό αριθμό ημερών που απαιτούνται για τα έργα, τα οποία θα ανατεθούν σε πραγματικούς υπεύθυνους έργων (τα έργα που θα ανατεθούν σε εικονικούς υπεύθυνους έργων δε θα πραγματοποιηθούν)</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26</a:t>
            </a:fld>
            <a:endParaRPr lang="el-GR"/>
          </a:p>
        </p:txBody>
      </p:sp>
    </p:spTree>
    <p:extLst>
      <p:ext uri="{BB962C8B-B14F-4D97-AF65-F5344CB8AC3E}">
        <p14:creationId xmlns:p14="http://schemas.microsoft.com/office/powerpoint/2010/main" val="3677155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εκχώρησης </a:t>
            </a:r>
            <a:r>
              <a:rPr lang="en-US" dirty="0"/>
              <a:t>– </a:t>
            </a:r>
            <a:r>
              <a:rPr lang="el-GR" dirty="0"/>
              <a:t>Παραλλαγές (2)</a:t>
            </a:r>
          </a:p>
        </p:txBody>
      </p:sp>
      <p:sp>
        <p:nvSpPr>
          <p:cNvPr id="3" name="Θέση περιεχομένου 2"/>
          <p:cNvSpPr>
            <a:spLocks noGrp="1"/>
          </p:cNvSpPr>
          <p:nvPr>
            <p:ph idx="1"/>
          </p:nvPr>
        </p:nvSpPr>
        <p:spPr>
          <a:xfrm>
            <a:off x="2463282" y="1315616"/>
            <a:ext cx="9728718" cy="5411750"/>
          </a:xfrm>
        </p:spPr>
        <p:txBody>
          <a:bodyPr>
            <a:normAutofit/>
          </a:bodyPr>
          <a:lstStyle/>
          <a:p>
            <a:r>
              <a:rPr lang="el-GR" sz="2400" b="1" dirty="0"/>
              <a:t>Αντικειμενική συνάρτηση μεγιστοποίησης</a:t>
            </a:r>
          </a:p>
          <a:p>
            <a:pPr lvl="1">
              <a:buFont typeface="Wingdings" panose="05000000000000000000" pitchFamily="2" charset="2"/>
              <a:buChar char="§"/>
            </a:pPr>
            <a:r>
              <a:rPr lang="el-GR" sz="2200" dirty="0"/>
              <a:t>Εάν οι εναλλακτικές επιλογές εκτιμηθούν σε όρους κέρδους ή εσόδων, αντί κόστους ή χρόνου, το μοντέλο μπορεί να επιλυθεί ως πρόβλημα μεγιστοποίησης</a:t>
            </a:r>
          </a:p>
          <a:p>
            <a:pPr lvl="1">
              <a:buFont typeface="Wingdings" panose="05000000000000000000" pitchFamily="2" charset="2"/>
              <a:buChar char="§"/>
            </a:pPr>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27</a:t>
            </a:fld>
            <a:endParaRPr lang="el-GR"/>
          </a:p>
        </p:txBody>
      </p:sp>
    </p:spTree>
    <p:extLst>
      <p:ext uri="{BB962C8B-B14F-4D97-AF65-F5344CB8AC3E}">
        <p14:creationId xmlns:p14="http://schemas.microsoft.com/office/powerpoint/2010/main" val="282839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εκχώρησης </a:t>
            </a:r>
            <a:r>
              <a:rPr lang="en-US" dirty="0"/>
              <a:t>– </a:t>
            </a:r>
            <a:r>
              <a:rPr lang="el-GR" dirty="0"/>
              <a:t>Παραλλαγές (3)</a:t>
            </a:r>
          </a:p>
        </p:txBody>
      </p:sp>
      <p:sp>
        <p:nvSpPr>
          <p:cNvPr id="3" name="Θέση περιεχομένου 2"/>
          <p:cNvSpPr>
            <a:spLocks noGrp="1"/>
          </p:cNvSpPr>
          <p:nvPr>
            <p:ph idx="1"/>
          </p:nvPr>
        </p:nvSpPr>
        <p:spPr>
          <a:xfrm>
            <a:off x="2463282" y="1315616"/>
            <a:ext cx="9728718" cy="5411750"/>
          </a:xfrm>
        </p:spPr>
        <p:txBody>
          <a:bodyPr>
            <a:normAutofit/>
          </a:bodyPr>
          <a:lstStyle/>
          <a:p>
            <a:r>
              <a:rPr lang="el-GR" sz="2400" b="1" dirty="0"/>
              <a:t>Μη αποδεκτές αναθέσεις</a:t>
            </a:r>
          </a:p>
          <a:p>
            <a:pPr lvl="1">
              <a:buFont typeface="Wingdings" panose="05000000000000000000" pitchFamily="2" charset="2"/>
              <a:buChar char="§"/>
            </a:pPr>
            <a:r>
              <a:rPr lang="el-GR" sz="2200" dirty="0"/>
              <a:t>Εάν μία ή περισσότερες αναθέσεις είναι μη αποδεκτές, θα αφαιρέσουμε τις αντίστοιχες μεταβλητές από μοντέλο γραμμικού προγραμματισμού</a:t>
            </a:r>
          </a:p>
          <a:p>
            <a:pPr lvl="1">
              <a:buFont typeface="Wingdings" panose="05000000000000000000" pitchFamily="2" charset="2"/>
              <a:buChar char="§"/>
            </a:pPr>
            <a:r>
              <a:rPr lang="el-GR" sz="2200" dirty="0"/>
              <a:t>Μια τέτοια περίπτωση θα μπορούσε να προκύψει εάν ένας υπάλληλος δε διαθέτει την απαιτούμενη εμπειρία (ή τις απαιτούμενες ικανότητες </a:t>
            </a:r>
            <a:r>
              <a:rPr lang="el-GR" sz="2200"/>
              <a:t>/ γνώσεις) για </a:t>
            </a:r>
            <a:r>
              <a:rPr lang="el-GR" sz="2200" dirty="0"/>
              <a:t>να αναλάβει ένα ή </a:t>
            </a:r>
            <a:r>
              <a:rPr lang="el-GR" sz="2200"/>
              <a:t>περισσότερα έργα </a:t>
            </a:r>
            <a:endParaRPr lang="el-GR" sz="2200" dirty="0"/>
          </a:p>
          <a:p>
            <a:pPr lvl="1">
              <a:buFont typeface="Wingdings" panose="05000000000000000000" pitchFamily="2" charset="2"/>
              <a:buChar char="§"/>
            </a:pPr>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28</a:t>
            </a:fld>
            <a:endParaRPr lang="el-GR"/>
          </a:p>
        </p:txBody>
      </p:sp>
    </p:spTree>
    <p:extLst>
      <p:ext uri="{BB962C8B-B14F-4D97-AF65-F5344CB8AC3E}">
        <p14:creationId xmlns:p14="http://schemas.microsoft.com/office/powerpoint/2010/main" val="301653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(1)</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Το </a:t>
            </a:r>
            <a:r>
              <a:rPr lang="el-GR" sz="2400" b="1" dirty="0"/>
              <a:t>πρόβλημα μεταφόρτωσης</a:t>
            </a:r>
            <a:r>
              <a:rPr lang="el-GR" sz="2400" dirty="0"/>
              <a:t> αποτελεί επέκταση του προβλήματος μεταφοράς, με προσθήκη ενδιάμεσων κόμβων (κόμβοι μεταφόρτωσης), οι οποίοι αντιπροσωπεύουν ενδιάμεσους σταθμούς μεταφοράς (π.χ. αποθήκες) </a:t>
            </a:r>
          </a:p>
          <a:p>
            <a:r>
              <a:rPr lang="el-GR" sz="2400" dirty="0"/>
              <a:t>Οι μεταφορές είναι δυνατές μεταξύ κάθε ζεύγους από τα τρία είδη κόμβων:</a:t>
            </a:r>
          </a:p>
          <a:p>
            <a:pPr lvl="1"/>
            <a:r>
              <a:rPr lang="el-GR" sz="2200" dirty="0"/>
              <a:t>από πηγές προς κόμβους μεταφόρτωσης και στη συνέχεια προς προορισμούς</a:t>
            </a:r>
          </a:p>
          <a:p>
            <a:pPr lvl="1"/>
            <a:r>
              <a:rPr lang="el-GR" sz="2200" dirty="0"/>
              <a:t>από μια πηγή προς μια άλλη πηγή</a:t>
            </a:r>
          </a:p>
          <a:p>
            <a:pPr lvl="1"/>
            <a:r>
              <a:rPr lang="el-GR" sz="2200" dirty="0"/>
              <a:t>από ένα σημείο μεταφόρτωσης προς ένα άλλο σημείο μεταφόρτωσης</a:t>
            </a:r>
          </a:p>
          <a:p>
            <a:pPr lvl="1"/>
            <a:r>
              <a:rPr lang="el-GR" sz="2200" dirty="0"/>
              <a:t>από έναν προορισμό προς έναν άλλο προορισμό</a:t>
            </a:r>
          </a:p>
          <a:p>
            <a:pPr lvl="1"/>
            <a:r>
              <a:rPr lang="el-GR" sz="2200" dirty="0"/>
              <a:t>απευθείας από μια πηγή προς έναν προορισμό</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29</a:t>
            </a:fld>
            <a:endParaRPr lang="el-GR"/>
          </a:p>
        </p:txBody>
      </p:sp>
    </p:spTree>
    <p:extLst>
      <p:ext uri="{BB962C8B-B14F-4D97-AF65-F5344CB8AC3E}">
        <p14:creationId xmlns:p14="http://schemas.microsoft.com/office/powerpoint/2010/main" val="1633044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(2)</a:t>
            </a:r>
          </a:p>
        </p:txBody>
      </p:sp>
      <p:sp>
        <p:nvSpPr>
          <p:cNvPr id="3" name="Θέση περιεχομένου 2"/>
          <p:cNvSpPr>
            <a:spLocks noGrp="1"/>
          </p:cNvSpPr>
          <p:nvPr>
            <p:ph idx="1"/>
          </p:nvPr>
        </p:nvSpPr>
        <p:spPr>
          <a:xfrm>
            <a:off x="2421254" y="1905000"/>
            <a:ext cx="9895150" cy="4878355"/>
          </a:xfrm>
        </p:spPr>
        <p:txBody>
          <a:bodyPr>
            <a:normAutofit/>
          </a:bodyPr>
          <a:lstStyle/>
          <a:p>
            <a:r>
              <a:rPr lang="el-GR" sz="2400" dirty="0"/>
              <a:t>Θα εξετάσουμε το πρόβλημα μεταφοράς της </a:t>
            </a:r>
            <a:r>
              <a:rPr lang="en-US" sz="2400" dirty="0"/>
              <a:t>Foster Generators</a:t>
            </a:r>
          </a:p>
          <a:p>
            <a:r>
              <a:rPr lang="el-GR" sz="2400" dirty="0"/>
              <a:t>Το πρόβλημα αναφέρεται στη μεταφορά προϊόντων από τρία εργοστάσια προς τέσσερα κέντρα διανομής</a:t>
            </a:r>
          </a:p>
          <a:p>
            <a:r>
              <a:rPr lang="el-GR" sz="2400" dirty="0"/>
              <a:t>Η εταιρία κατέχει τρία εργοστάσια, στο </a:t>
            </a:r>
            <a:r>
              <a:rPr lang="en-US" sz="2400" dirty="0"/>
              <a:t>Cleveland, </a:t>
            </a:r>
            <a:r>
              <a:rPr lang="el-GR" sz="2400" dirty="0"/>
              <a:t>στο </a:t>
            </a:r>
            <a:r>
              <a:rPr lang="en-US" sz="2400" dirty="0"/>
              <a:t>Bedford </a:t>
            </a:r>
            <a:r>
              <a:rPr lang="el-GR" sz="2400" dirty="0"/>
              <a:t>και στο </a:t>
            </a:r>
            <a:r>
              <a:rPr lang="en-US" sz="2400" dirty="0"/>
              <a:t>York</a:t>
            </a:r>
          </a:p>
          <a:p>
            <a:r>
              <a:rPr lang="el-GR" sz="2400" dirty="0"/>
              <a:t>Η δυναμικότητα παραγωγής ως προς ένα συγκεκριμένο τύπο προϊόντος για το προσεχές τρίμηνο είναι η εξής:</a:t>
            </a:r>
          </a:p>
          <a:p>
            <a:pPr marL="0" indent="0">
              <a:buNone/>
            </a:pPr>
            <a:r>
              <a:rPr lang="el-GR" sz="2400" dirty="0"/>
              <a:t> </a:t>
            </a:r>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4043496743"/>
              </p:ext>
            </p:extLst>
          </p:nvPr>
        </p:nvGraphicFramePr>
        <p:xfrm>
          <a:off x="2722467" y="4929155"/>
          <a:ext cx="8127999" cy="1853993"/>
        </p:xfrm>
        <a:graphic>
          <a:graphicData uri="http://schemas.openxmlformats.org/drawingml/2006/table">
            <a:tbl>
              <a:tblPr firstRow="1" bandRow="1">
                <a:tableStyleId>{5C22544A-7EE6-4342-B048-85BDC9FD1C3A}</a:tableStyleId>
              </a:tblPr>
              <a:tblGrid>
                <a:gridCol w="767184">
                  <a:extLst>
                    <a:ext uri="{9D8B030D-6E8A-4147-A177-3AD203B41FA5}">
                      <a16:colId xmlns:a16="http://schemas.microsoft.com/office/drawing/2014/main" val="3204365191"/>
                    </a:ext>
                  </a:extLst>
                </a:gridCol>
                <a:gridCol w="2612571">
                  <a:extLst>
                    <a:ext uri="{9D8B030D-6E8A-4147-A177-3AD203B41FA5}">
                      <a16:colId xmlns:a16="http://schemas.microsoft.com/office/drawing/2014/main" val="3201982971"/>
                    </a:ext>
                  </a:extLst>
                </a:gridCol>
                <a:gridCol w="4748244">
                  <a:extLst>
                    <a:ext uri="{9D8B030D-6E8A-4147-A177-3AD203B41FA5}">
                      <a16:colId xmlns:a16="http://schemas.microsoft.com/office/drawing/2014/main" val="3282772028"/>
                    </a:ext>
                  </a:extLst>
                </a:gridCol>
              </a:tblGrid>
              <a:tr h="370633">
                <a:tc>
                  <a:txBody>
                    <a:bodyPr/>
                    <a:lstStyle/>
                    <a:p>
                      <a:pPr algn="ctr"/>
                      <a:r>
                        <a:rPr lang="el-GR" dirty="0"/>
                        <a:t>Πηγή</a:t>
                      </a:r>
                    </a:p>
                  </a:txBody>
                  <a:tcPr anchor="ctr"/>
                </a:tc>
                <a:tc>
                  <a:txBody>
                    <a:bodyPr/>
                    <a:lstStyle/>
                    <a:p>
                      <a:pPr algn="ctr"/>
                      <a:r>
                        <a:rPr lang="el-GR" dirty="0"/>
                        <a:t>Εργοστάσιο</a:t>
                      </a:r>
                    </a:p>
                  </a:txBody>
                  <a:tcPr anchor="ctr"/>
                </a:tc>
                <a:tc>
                  <a:txBody>
                    <a:bodyPr/>
                    <a:lstStyle/>
                    <a:p>
                      <a:pPr algn="ctr"/>
                      <a:r>
                        <a:rPr lang="el-GR" dirty="0"/>
                        <a:t>Δυναμικότητα παραγωγής (μονάδες)</a:t>
                      </a:r>
                    </a:p>
                  </a:txBody>
                  <a:tcPr anchor="ctr"/>
                </a:tc>
                <a:extLst>
                  <a:ext uri="{0D108BD9-81ED-4DB2-BD59-A6C34878D82A}">
                    <a16:rowId xmlns:a16="http://schemas.microsoft.com/office/drawing/2014/main" val="1653448919"/>
                  </a:ext>
                </a:extLst>
              </a:tr>
              <a:tr h="370840">
                <a:tc>
                  <a:txBody>
                    <a:bodyPr/>
                    <a:lstStyle/>
                    <a:p>
                      <a:pPr algn="ctr"/>
                      <a:r>
                        <a:rPr lang="el-GR" dirty="0"/>
                        <a:t>1</a:t>
                      </a:r>
                    </a:p>
                  </a:txBody>
                  <a:tcPr anchor="ctr"/>
                </a:tc>
                <a:tc>
                  <a:txBody>
                    <a:bodyPr/>
                    <a:lstStyle/>
                    <a:p>
                      <a:pPr algn="ctr"/>
                      <a:r>
                        <a:rPr lang="en-US" dirty="0"/>
                        <a:t>Cleveland</a:t>
                      </a:r>
                      <a:endParaRPr lang="el-GR" dirty="0"/>
                    </a:p>
                  </a:txBody>
                  <a:tcPr anchor="ctr"/>
                </a:tc>
                <a:tc>
                  <a:txBody>
                    <a:bodyPr/>
                    <a:lstStyle/>
                    <a:p>
                      <a:pPr algn="ctr"/>
                      <a:r>
                        <a:rPr lang="el-GR" dirty="0"/>
                        <a:t>5.000</a:t>
                      </a:r>
                    </a:p>
                  </a:txBody>
                  <a:tcPr anchor="ctr"/>
                </a:tc>
                <a:extLst>
                  <a:ext uri="{0D108BD9-81ED-4DB2-BD59-A6C34878D82A}">
                    <a16:rowId xmlns:a16="http://schemas.microsoft.com/office/drawing/2014/main" val="2878209846"/>
                  </a:ext>
                </a:extLst>
              </a:tr>
              <a:tr h="370840">
                <a:tc>
                  <a:txBody>
                    <a:bodyPr/>
                    <a:lstStyle/>
                    <a:p>
                      <a:pPr algn="ctr"/>
                      <a:r>
                        <a:rPr lang="el-GR" dirty="0"/>
                        <a:t>2</a:t>
                      </a:r>
                    </a:p>
                  </a:txBody>
                  <a:tcPr anchor="ctr"/>
                </a:tc>
                <a:tc>
                  <a:txBody>
                    <a:bodyPr/>
                    <a:lstStyle/>
                    <a:p>
                      <a:pPr algn="ctr"/>
                      <a:r>
                        <a:rPr lang="en-US" dirty="0"/>
                        <a:t>Bedford</a:t>
                      </a:r>
                      <a:endParaRPr lang="el-GR" dirty="0"/>
                    </a:p>
                  </a:txBody>
                  <a:tcPr anchor="ctr"/>
                </a:tc>
                <a:tc>
                  <a:txBody>
                    <a:bodyPr/>
                    <a:lstStyle/>
                    <a:p>
                      <a:pPr algn="ctr"/>
                      <a:r>
                        <a:rPr lang="el-GR" dirty="0"/>
                        <a:t>6.000</a:t>
                      </a:r>
                    </a:p>
                  </a:txBody>
                  <a:tcPr anchor="ctr"/>
                </a:tc>
                <a:extLst>
                  <a:ext uri="{0D108BD9-81ED-4DB2-BD59-A6C34878D82A}">
                    <a16:rowId xmlns:a16="http://schemas.microsoft.com/office/drawing/2014/main" val="3819683549"/>
                  </a:ext>
                </a:extLst>
              </a:tr>
              <a:tr h="370840">
                <a:tc>
                  <a:txBody>
                    <a:bodyPr/>
                    <a:lstStyle/>
                    <a:p>
                      <a:pPr algn="ctr"/>
                      <a:r>
                        <a:rPr lang="el-GR" dirty="0"/>
                        <a:t>3</a:t>
                      </a:r>
                    </a:p>
                  </a:txBody>
                  <a:tcPr anchor="ctr"/>
                </a:tc>
                <a:tc>
                  <a:txBody>
                    <a:bodyPr/>
                    <a:lstStyle/>
                    <a:p>
                      <a:pPr algn="ctr"/>
                      <a:r>
                        <a:rPr lang="en-US" dirty="0"/>
                        <a:t>York</a:t>
                      </a:r>
                      <a:endParaRPr lang="el-GR" dirty="0"/>
                    </a:p>
                  </a:txBody>
                  <a:tcPr anchor="ctr"/>
                </a:tc>
                <a:tc>
                  <a:txBody>
                    <a:bodyPr/>
                    <a:lstStyle/>
                    <a:p>
                      <a:pPr algn="ctr"/>
                      <a:r>
                        <a:rPr lang="el-GR" dirty="0"/>
                        <a:t>2.500</a:t>
                      </a:r>
                    </a:p>
                  </a:txBody>
                  <a:tcPr anchor="ctr"/>
                </a:tc>
                <a:extLst>
                  <a:ext uri="{0D108BD9-81ED-4DB2-BD59-A6C34878D82A}">
                    <a16:rowId xmlns:a16="http://schemas.microsoft.com/office/drawing/2014/main" val="1777263073"/>
                  </a:ext>
                </a:extLst>
              </a:tr>
              <a:tr h="370840">
                <a:tc gridSpan="2">
                  <a:txBody>
                    <a:bodyPr/>
                    <a:lstStyle/>
                    <a:p>
                      <a:pPr algn="r"/>
                      <a:r>
                        <a:rPr lang="el-GR" b="1" dirty="0"/>
                        <a:t>Σύνολο</a:t>
                      </a:r>
                    </a:p>
                  </a:txBody>
                  <a:tcPr anchor="ctr"/>
                </a:tc>
                <a:tc hMerge="1">
                  <a:txBody>
                    <a:bodyPr/>
                    <a:lstStyle/>
                    <a:p>
                      <a:pPr algn="ctr"/>
                      <a:endParaRPr lang="el-GR" dirty="0"/>
                    </a:p>
                  </a:txBody>
                  <a:tcPr anchor="ctr"/>
                </a:tc>
                <a:tc>
                  <a:txBody>
                    <a:bodyPr/>
                    <a:lstStyle/>
                    <a:p>
                      <a:pPr algn="ctr"/>
                      <a:r>
                        <a:rPr lang="el-GR" b="1" dirty="0"/>
                        <a:t>13.500</a:t>
                      </a:r>
                    </a:p>
                  </a:txBody>
                  <a:tcPr anchor="ctr"/>
                </a:tc>
                <a:extLst>
                  <a:ext uri="{0D108BD9-81ED-4DB2-BD59-A6C34878D82A}">
                    <a16:rowId xmlns:a16="http://schemas.microsoft.com/office/drawing/2014/main" val="4217881987"/>
                  </a:ext>
                </a:extLst>
              </a:tr>
            </a:tbl>
          </a:graphicData>
        </a:graphic>
      </p:graphicFrame>
    </p:spTree>
    <p:extLst>
      <p:ext uri="{BB962C8B-B14F-4D97-AF65-F5344CB8AC3E}">
        <p14:creationId xmlns:p14="http://schemas.microsoft.com/office/powerpoint/2010/main" val="1620535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(2)</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Στόχος είναι ο προσδιορισμός των μονάδων που θα μεταφερθούν σε κάθε ακμή του δικτύου, προκειμένου να καλυφθεί πλήρως η ζήτηση των προορισμών με το ελάχιστο δυνατό κόστος μεταφοράς</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30</a:t>
            </a:fld>
            <a:endParaRPr lang="el-GR"/>
          </a:p>
        </p:txBody>
      </p:sp>
    </p:spTree>
    <p:extLst>
      <p:ext uri="{BB962C8B-B14F-4D97-AF65-F5344CB8AC3E}">
        <p14:creationId xmlns:p14="http://schemas.microsoft.com/office/powerpoint/2010/main" val="1446332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3</a:t>
            </a:r>
            <a:r>
              <a:rPr lang="el-GR" dirty="0"/>
              <a:t>)</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Η εταιρία </a:t>
            </a:r>
            <a:r>
              <a:rPr lang="en-US" sz="2400" dirty="0"/>
              <a:t>Ryan Electronics </a:t>
            </a:r>
            <a:r>
              <a:rPr lang="el-GR" sz="2400" dirty="0"/>
              <a:t>κατασκευάζει προϊόντα πληροφορικής και διαθέτει μονάδες παραγωγής στο </a:t>
            </a:r>
            <a:r>
              <a:rPr lang="en-US" sz="2400" dirty="0"/>
              <a:t>Denver </a:t>
            </a:r>
            <a:r>
              <a:rPr lang="el-GR" sz="2400" dirty="0"/>
              <a:t>και στην </a:t>
            </a:r>
            <a:r>
              <a:rPr lang="en-US" sz="2400" dirty="0"/>
              <a:t>Atlanta</a:t>
            </a:r>
          </a:p>
          <a:p>
            <a:r>
              <a:rPr lang="el-GR" sz="2400" dirty="0"/>
              <a:t>Τα έτοιμα προϊόντα των δύο μονάδων αποστέλλονται στις δύο περιφερειακές της εταιρίας στο </a:t>
            </a:r>
            <a:r>
              <a:rPr lang="en-US" sz="2400" dirty="0"/>
              <a:t>Kansas City </a:t>
            </a:r>
            <a:r>
              <a:rPr lang="el-GR" sz="2400" dirty="0"/>
              <a:t>και στο </a:t>
            </a:r>
            <a:r>
              <a:rPr lang="en-US" sz="2400" dirty="0"/>
              <a:t>Louisville</a:t>
            </a:r>
          </a:p>
          <a:p>
            <a:r>
              <a:rPr lang="el-GR" sz="2400" dirty="0"/>
              <a:t>Οι αποθήκες προμηθεύουν με προϊόντα τα καταστήματα λιανικής της εταιρίας στο </a:t>
            </a:r>
            <a:r>
              <a:rPr lang="en-US" sz="2400" dirty="0"/>
              <a:t>Detroit, </a:t>
            </a:r>
            <a:r>
              <a:rPr lang="el-GR" sz="2400" dirty="0"/>
              <a:t>στο </a:t>
            </a:r>
            <a:r>
              <a:rPr lang="en-US" sz="2400" dirty="0"/>
              <a:t>Miami, </a:t>
            </a:r>
            <a:r>
              <a:rPr lang="el-GR" sz="2400" dirty="0"/>
              <a:t>στο </a:t>
            </a:r>
            <a:r>
              <a:rPr lang="en-US" sz="2400" dirty="0"/>
              <a:t>Dallas </a:t>
            </a:r>
            <a:r>
              <a:rPr lang="el-GR" sz="2400" dirty="0"/>
              <a:t>και στη </a:t>
            </a:r>
            <a:r>
              <a:rPr lang="en-US" sz="2400" dirty="0"/>
              <a:t>New Orleans</a:t>
            </a:r>
            <a:endParaRPr lang="el-GR" sz="2400" dirty="0"/>
          </a:p>
          <a:p>
            <a:r>
              <a:rPr lang="el-GR" sz="2400" dirty="0"/>
              <a:t>Στο δίκτυο του προβλήματος λοιπόν υπάρχουν:</a:t>
            </a:r>
          </a:p>
          <a:p>
            <a:pPr lvl="1"/>
            <a:r>
              <a:rPr lang="el-GR" sz="2200" dirty="0"/>
              <a:t>2 κόμβοι πηγής</a:t>
            </a:r>
          </a:p>
          <a:p>
            <a:pPr lvl="1"/>
            <a:r>
              <a:rPr lang="el-GR" sz="2200" dirty="0"/>
              <a:t>2 κόμβοι μεταφόρτωσης</a:t>
            </a:r>
          </a:p>
          <a:p>
            <a:pPr lvl="1"/>
            <a:r>
              <a:rPr lang="el-GR" sz="2200" dirty="0"/>
              <a:t>4 κόμβοι προορισμού</a:t>
            </a:r>
            <a:endParaRPr lang="en-US" sz="2200" dirty="0"/>
          </a:p>
          <a:p>
            <a:endParaRPr lang="en-US" sz="2400" dirty="0"/>
          </a:p>
          <a:p>
            <a:pPr marL="0" indent="0">
              <a:buNone/>
            </a:pP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31</a:t>
            </a:fld>
            <a:endParaRPr lang="el-GR"/>
          </a:p>
        </p:txBody>
      </p:sp>
    </p:spTree>
    <p:extLst>
      <p:ext uri="{BB962C8B-B14F-4D97-AF65-F5344CB8AC3E}">
        <p14:creationId xmlns:p14="http://schemas.microsoft.com/office/powerpoint/2010/main" val="3688042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4</a:t>
            </a:r>
            <a:r>
              <a:rPr lang="el-GR" dirty="0"/>
              <a:t>)</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Το ανά μονάδα κόστος μεταφοράς των διαδρομών παρουσιάζεται στους επόμενους Πίνακες</a:t>
            </a:r>
          </a:p>
          <a:p>
            <a:endParaRPr lang="el-GR" sz="2400" dirty="0"/>
          </a:p>
          <a:p>
            <a:endParaRPr lang="el-GR" sz="2400" dirty="0"/>
          </a:p>
          <a:p>
            <a:endParaRPr lang="el-GR" sz="2400" dirty="0"/>
          </a:p>
          <a:p>
            <a:endParaRPr lang="el-GR" sz="2400" dirty="0"/>
          </a:p>
          <a:p>
            <a:endParaRPr lang="el-GR" sz="2400" dirty="0"/>
          </a:p>
          <a:p>
            <a:endParaRPr lang="el-GR" sz="2400" dirty="0"/>
          </a:p>
          <a:p>
            <a:endParaRPr lang="en-US" sz="2400" dirty="0"/>
          </a:p>
          <a:p>
            <a:pPr marL="0" indent="0">
              <a:buNone/>
            </a:pPr>
            <a:r>
              <a:rPr lang="en-US" sz="2400" dirty="0"/>
              <a:t> </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32</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3342208712"/>
              </p:ext>
            </p:extLst>
          </p:nvPr>
        </p:nvGraphicFramePr>
        <p:xfrm>
          <a:off x="3979473" y="2156460"/>
          <a:ext cx="4876800" cy="148336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4145344306"/>
                    </a:ext>
                  </a:extLst>
                </a:gridCol>
                <a:gridCol w="1625600">
                  <a:extLst>
                    <a:ext uri="{9D8B030D-6E8A-4147-A177-3AD203B41FA5}">
                      <a16:colId xmlns:a16="http://schemas.microsoft.com/office/drawing/2014/main" val="1697448854"/>
                    </a:ext>
                  </a:extLst>
                </a:gridCol>
                <a:gridCol w="1625600">
                  <a:extLst>
                    <a:ext uri="{9D8B030D-6E8A-4147-A177-3AD203B41FA5}">
                      <a16:colId xmlns:a16="http://schemas.microsoft.com/office/drawing/2014/main" val="448872811"/>
                    </a:ext>
                  </a:extLst>
                </a:gridCol>
              </a:tblGrid>
              <a:tr h="370840">
                <a:tc rowSpan="2">
                  <a:txBody>
                    <a:bodyPr/>
                    <a:lstStyle/>
                    <a:p>
                      <a:pPr algn="ctr"/>
                      <a:r>
                        <a:rPr lang="el-GR" dirty="0"/>
                        <a:t>Εργοστάσιο</a:t>
                      </a:r>
                    </a:p>
                  </a:txBody>
                  <a:tcPr anchor="ctr"/>
                </a:tc>
                <a:tc gridSpan="2">
                  <a:txBody>
                    <a:bodyPr/>
                    <a:lstStyle/>
                    <a:p>
                      <a:pPr algn="ctr"/>
                      <a:r>
                        <a:rPr lang="el-GR" dirty="0"/>
                        <a:t>Αποθήκη</a:t>
                      </a:r>
                    </a:p>
                  </a:txBody>
                  <a:tcPr anchor="ctr"/>
                </a:tc>
                <a:tc hMerge="1">
                  <a:txBody>
                    <a:bodyPr/>
                    <a:lstStyle/>
                    <a:p>
                      <a:pPr algn="ctr"/>
                      <a:endParaRPr lang="el-GR" dirty="0"/>
                    </a:p>
                  </a:txBody>
                  <a:tcPr anchor="ctr"/>
                </a:tc>
                <a:extLst>
                  <a:ext uri="{0D108BD9-81ED-4DB2-BD59-A6C34878D82A}">
                    <a16:rowId xmlns:a16="http://schemas.microsoft.com/office/drawing/2014/main" val="378963489"/>
                  </a:ext>
                </a:extLst>
              </a:tr>
              <a:tr h="370840">
                <a:tc vMerge="1">
                  <a:txBody>
                    <a:bodyPr/>
                    <a:lstStyle/>
                    <a:p>
                      <a:pPr algn="ctr"/>
                      <a:endParaRPr lang="el-GR" dirty="0"/>
                    </a:p>
                  </a:txBody>
                  <a:tcPr anchor="ctr"/>
                </a:tc>
                <a:tc>
                  <a:txBody>
                    <a:bodyPr/>
                    <a:lstStyle/>
                    <a:p>
                      <a:pPr algn="ctr"/>
                      <a:r>
                        <a:rPr lang="en-US" b="1" dirty="0"/>
                        <a:t>Kansas City</a:t>
                      </a:r>
                      <a:endParaRPr lang="el-GR" b="1" dirty="0"/>
                    </a:p>
                  </a:txBody>
                  <a:tcPr anchor="ctr"/>
                </a:tc>
                <a:tc>
                  <a:txBody>
                    <a:bodyPr/>
                    <a:lstStyle/>
                    <a:p>
                      <a:pPr algn="ctr"/>
                      <a:r>
                        <a:rPr lang="en-US" b="1" dirty="0"/>
                        <a:t>Louisville</a:t>
                      </a:r>
                      <a:endParaRPr lang="el-GR" b="1" dirty="0"/>
                    </a:p>
                  </a:txBody>
                  <a:tcPr anchor="ctr"/>
                </a:tc>
                <a:extLst>
                  <a:ext uri="{0D108BD9-81ED-4DB2-BD59-A6C34878D82A}">
                    <a16:rowId xmlns:a16="http://schemas.microsoft.com/office/drawing/2014/main" val="3157588743"/>
                  </a:ext>
                </a:extLst>
              </a:tr>
              <a:tr h="370840">
                <a:tc>
                  <a:txBody>
                    <a:bodyPr/>
                    <a:lstStyle/>
                    <a:p>
                      <a:pPr algn="ctr"/>
                      <a:r>
                        <a:rPr lang="en-US" b="1" dirty="0"/>
                        <a:t>Denver</a:t>
                      </a:r>
                      <a:endParaRPr lang="el-GR" b="1" dirty="0"/>
                    </a:p>
                  </a:txBody>
                  <a:tcPr anchor="ctr"/>
                </a:tc>
                <a:tc>
                  <a:txBody>
                    <a:bodyPr/>
                    <a:lstStyle/>
                    <a:p>
                      <a:pPr algn="ctr"/>
                      <a:r>
                        <a:rPr lang="en-US" dirty="0"/>
                        <a:t>2</a:t>
                      </a:r>
                      <a:endParaRPr lang="el-GR" dirty="0"/>
                    </a:p>
                  </a:txBody>
                  <a:tcPr anchor="ctr"/>
                </a:tc>
                <a:tc>
                  <a:txBody>
                    <a:bodyPr/>
                    <a:lstStyle/>
                    <a:p>
                      <a:pPr algn="ctr"/>
                      <a:r>
                        <a:rPr lang="en-US" dirty="0"/>
                        <a:t>3</a:t>
                      </a:r>
                      <a:endParaRPr lang="el-GR" dirty="0"/>
                    </a:p>
                  </a:txBody>
                  <a:tcPr anchor="ctr"/>
                </a:tc>
                <a:extLst>
                  <a:ext uri="{0D108BD9-81ED-4DB2-BD59-A6C34878D82A}">
                    <a16:rowId xmlns:a16="http://schemas.microsoft.com/office/drawing/2014/main" val="1345284324"/>
                  </a:ext>
                </a:extLst>
              </a:tr>
              <a:tr h="370840">
                <a:tc>
                  <a:txBody>
                    <a:bodyPr/>
                    <a:lstStyle/>
                    <a:p>
                      <a:pPr algn="ctr"/>
                      <a:r>
                        <a:rPr lang="en-US" b="1" dirty="0"/>
                        <a:t>Atlanta</a:t>
                      </a:r>
                      <a:endParaRPr lang="el-GR" b="1" dirty="0"/>
                    </a:p>
                  </a:txBody>
                  <a:tcPr anchor="ctr"/>
                </a:tc>
                <a:tc>
                  <a:txBody>
                    <a:bodyPr/>
                    <a:lstStyle/>
                    <a:p>
                      <a:pPr algn="ctr"/>
                      <a:r>
                        <a:rPr lang="en-US" dirty="0"/>
                        <a:t>3</a:t>
                      </a:r>
                      <a:endParaRPr lang="el-GR" dirty="0"/>
                    </a:p>
                  </a:txBody>
                  <a:tcPr anchor="ctr"/>
                </a:tc>
                <a:tc>
                  <a:txBody>
                    <a:bodyPr/>
                    <a:lstStyle/>
                    <a:p>
                      <a:pPr algn="ctr"/>
                      <a:r>
                        <a:rPr lang="en-US" dirty="0"/>
                        <a:t>1</a:t>
                      </a:r>
                      <a:endParaRPr lang="el-GR" dirty="0"/>
                    </a:p>
                  </a:txBody>
                  <a:tcPr anchor="ctr"/>
                </a:tc>
                <a:extLst>
                  <a:ext uri="{0D108BD9-81ED-4DB2-BD59-A6C34878D82A}">
                    <a16:rowId xmlns:a16="http://schemas.microsoft.com/office/drawing/2014/main" val="2425934324"/>
                  </a:ext>
                </a:extLst>
              </a:tr>
            </a:tbl>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3568847310"/>
              </p:ext>
            </p:extLst>
          </p:nvPr>
        </p:nvGraphicFramePr>
        <p:xfrm>
          <a:off x="3979472" y="3994800"/>
          <a:ext cx="8029025" cy="1483360"/>
        </p:xfrm>
        <a:graphic>
          <a:graphicData uri="http://schemas.openxmlformats.org/drawingml/2006/table">
            <a:tbl>
              <a:tblPr firstRow="1" bandRow="1">
                <a:tableStyleId>{5C22544A-7EE6-4342-B048-85BDC9FD1C3A}</a:tableStyleId>
              </a:tblPr>
              <a:tblGrid>
                <a:gridCol w="1883784">
                  <a:extLst>
                    <a:ext uri="{9D8B030D-6E8A-4147-A177-3AD203B41FA5}">
                      <a16:colId xmlns:a16="http://schemas.microsoft.com/office/drawing/2014/main" val="4145344306"/>
                    </a:ext>
                  </a:extLst>
                </a:gridCol>
                <a:gridCol w="1454365">
                  <a:extLst>
                    <a:ext uri="{9D8B030D-6E8A-4147-A177-3AD203B41FA5}">
                      <a16:colId xmlns:a16="http://schemas.microsoft.com/office/drawing/2014/main" val="1697448854"/>
                    </a:ext>
                  </a:extLst>
                </a:gridCol>
                <a:gridCol w="1454365">
                  <a:extLst>
                    <a:ext uri="{9D8B030D-6E8A-4147-A177-3AD203B41FA5}">
                      <a16:colId xmlns:a16="http://schemas.microsoft.com/office/drawing/2014/main" val="448872811"/>
                    </a:ext>
                  </a:extLst>
                </a:gridCol>
                <a:gridCol w="1454365">
                  <a:extLst>
                    <a:ext uri="{9D8B030D-6E8A-4147-A177-3AD203B41FA5}">
                      <a16:colId xmlns:a16="http://schemas.microsoft.com/office/drawing/2014/main" val="2262172796"/>
                    </a:ext>
                  </a:extLst>
                </a:gridCol>
                <a:gridCol w="1782146">
                  <a:extLst>
                    <a:ext uri="{9D8B030D-6E8A-4147-A177-3AD203B41FA5}">
                      <a16:colId xmlns:a16="http://schemas.microsoft.com/office/drawing/2014/main" val="408713112"/>
                    </a:ext>
                  </a:extLst>
                </a:gridCol>
              </a:tblGrid>
              <a:tr h="370840">
                <a:tc rowSpan="2">
                  <a:txBody>
                    <a:bodyPr/>
                    <a:lstStyle/>
                    <a:p>
                      <a:pPr algn="ctr"/>
                      <a:r>
                        <a:rPr lang="el-GR" dirty="0"/>
                        <a:t>Αποθήκη</a:t>
                      </a:r>
                    </a:p>
                  </a:txBody>
                  <a:tcPr anchor="ctr"/>
                </a:tc>
                <a:tc gridSpan="4">
                  <a:txBody>
                    <a:bodyPr/>
                    <a:lstStyle/>
                    <a:p>
                      <a:pPr algn="ctr"/>
                      <a:r>
                        <a:rPr lang="el-GR" dirty="0"/>
                        <a:t>Καταστήματα λιανικής</a:t>
                      </a:r>
                    </a:p>
                  </a:txBody>
                  <a:tcPr anchor="ctr"/>
                </a:tc>
                <a:tc hMerge="1">
                  <a:txBody>
                    <a:bodyPr/>
                    <a:lstStyle/>
                    <a:p>
                      <a:pPr algn="ctr"/>
                      <a:endParaRPr lang="el-GR" dirty="0"/>
                    </a:p>
                  </a:txBody>
                  <a:tcPr anchor="ctr"/>
                </a:tc>
                <a:tc hMerge="1">
                  <a:txBody>
                    <a:bodyPr/>
                    <a:lstStyle/>
                    <a:p>
                      <a:pPr algn="ctr"/>
                      <a:endParaRPr lang="el-GR" dirty="0"/>
                    </a:p>
                  </a:txBody>
                  <a:tcPr anchor="ctr"/>
                </a:tc>
                <a:tc hMerge="1">
                  <a:txBody>
                    <a:bodyPr/>
                    <a:lstStyle/>
                    <a:p>
                      <a:pPr algn="ctr"/>
                      <a:endParaRPr lang="el-GR" dirty="0"/>
                    </a:p>
                  </a:txBody>
                  <a:tcPr anchor="ctr"/>
                </a:tc>
                <a:extLst>
                  <a:ext uri="{0D108BD9-81ED-4DB2-BD59-A6C34878D82A}">
                    <a16:rowId xmlns:a16="http://schemas.microsoft.com/office/drawing/2014/main" val="378963489"/>
                  </a:ext>
                </a:extLst>
              </a:tr>
              <a:tr h="370840">
                <a:tc vMerge="1">
                  <a:txBody>
                    <a:bodyPr/>
                    <a:lstStyle/>
                    <a:p>
                      <a:pPr algn="ctr"/>
                      <a:endParaRPr lang="el-GR" dirty="0"/>
                    </a:p>
                  </a:txBody>
                  <a:tcPr anchor="ctr"/>
                </a:tc>
                <a:tc>
                  <a:txBody>
                    <a:bodyPr/>
                    <a:lstStyle/>
                    <a:p>
                      <a:pPr algn="ctr"/>
                      <a:r>
                        <a:rPr lang="en-US" b="1" dirty="0"/>
                        <a:t>Detroit</a:t>
                      </a:r>
                      <a:endParaRPr lang="el-GR" b="1" dirty="0"/>
                    </a:p>
                  </a:txBody>
                  <a:tcPr anchor="ctr"/>
                </a:tc>
                <a:tc>
                  <a:txBody>
                    <a:bodyPr/>
                    <a:lstStyle/>
                    <a:p>
                      <a:pPr algn="ctr"/>
                      <a:r>
                        <a:rPr lang="en-US" b="1" dirty="0"/>
                        <a:t>Miami</a:t>
                      </a:r>
                      <a:endParaRPr lang="el-GR" b="1" dirty="0"/>
                    </a:p>
                  </a:txBody>
                  <a:tcPr anchor="ctr"/>
                </a:tc>
                <a:tc>
                  <a:txBody>
                    <a:bodyPr/>
                    <a:lstStyle/>
                    <a:p>
                      <a:pPr algn="ctr"/>
                      <a:r>
                        <a:rPr lang="en-US" b="1" dirty="0"/>
                        <a:t>Dallas</a:t>
                      </a:r>
                      <a:endParaRPr lang="el-GR" b="1" dirty="0"/>
                    </a:p>
                  </a:txBody>
                  <a:tcPr anchor="ctr"/>
                </a:tc>
                <a:tc>
                  <a:txBody>
                    <a:bodyPr/>
                    <a:lstStyle/>
                    <a:p>
                      <a:pPr algn="ctr"/>
                      <a:r>
                        <a:rPr lang="en-US" b="1" dirty="0"/>
                        <a:t>New </a:t>
                      </a:r>
                      <a:r>
                        <a:rPr lang="en-US" b="1" dirty="0" err="1"/>
                        <a:t>Orleanes</a:t>
                      </a:r>
                      <a:endParaRPr lang="el-GR" b="1" dirty="0"/>
                    </a:p>
                  </a:txBody>
                  <a:tcPr anchor="ctr"/>
                </a:tc>
                <a:extLst>
                  <a:ext uri="{0D108BD9-81ED-4DB2-BD59-A6C34878D82A}">
                    <a16:rowId xmlns:a16="http://schemas.microsoft.com/office/drawing/2014/main" val="3157588743"/>
                  </a:ext>
                </a:extLst>
              </a:tr>
              <a:tr h="370840">
                <a:tc>
                  <a:txBody>
                    <a:bodyPr/>
                    <a:lstStyle/>
                    <a:p>
                      <a:pPr algn="ctr"/>
                      <a:r>
                        <a:rPr lang="en-US" b="1" dirty="0"/>
                        <a:t>Kansas City</a:t>
                      </a:r>
                      <a:endParaRPr lang="el-GR" b="1" dirty="0"/>
                    </a:p>
                  </a:txBody>
                  <a:tcPr anchor="ctr"/>
                </a:tc>
                <a:tc>
                  <a:txBody>
                    <a:bodyPr/>
                    <a:lstStyle/>
                    <a:p>
                      <a:pPr algn="ctr"/>
                      <a:r>
                        <a:rPr lang="en-US" dirty="0"/>
                        <a:t>2</a:t>
                      </a:r>
                      <a:endParaRPr lang="el-GR" dirty="0"/>
                    </a:p>
                  </a:txBody>
                  <a:tcPr anchor="ctr"/>
                </a:tc>
                <a:tc>
                  <a:txBody>
                    <a:bodyPr/>
                    <a:lstStyle/>
                    <a:p>
                      <a:pPr algn="ctr"/>
                      <a:r>
                        <a:rPr lang="en-US" dirty="0"/>
                        <a:t>6</a:t>
                      </a:r>
                      <a:endParaRPr lang="el-GR" dirty="0"/>
                    </a:p>
                  </a:txBody>
                  <a:tcPr anchor="ctr"/>
                </a:tc>
                <a:tc>
                  <a:txBody>
                    <a:bodyPr/>
                    <a:lstStyle/>
                    <a:p>
                      <a:pPr algn="ctr"/>
                      <a:r>
                        <a:rPr lang="en-US" dirty="0"/>
                        <a:t>3</a:t>
                      </a:r>
                      <a:endParaRPr lang="el-GR" dirty="0"/>
                    </a:p>
                  </a:txBody>
                  <a:tcPr anchor="ctr"/>
                </a:tc>
                <a:tc>
                  <a:txBody>
                    <a:bodyPr/>
                    <a:lstStyle/>
                    <a:p>
                      <a:pPr algn="ctr"/>
                      <a:r>
                        <a:rPr lang="en-US" dirty="0"/>
                        <a:t>6</a:t>
                      </a:r>
                      <a:endParaRPr lang="el-GR" dirty="0"/>
                    </a:p>
                  </a:txBody>
                  <a:tcPr anchor="ctr"/>
                </a:tc>
                <a:extLst>
                  <a:ext uri="{0D108BD9-81ED-4DB2-BD59-A6C34878D82A}">
                    <a16:rowId xmlns:a16="http://schemas.microsoft.com/office/drawing/2014/main" val="1345284324"/>
                  </a:ext>
                </a:extLst>
              </a:tr>
              <a:tr h="370840">
                <a:tc>
                  <a:txBody>
                    <a:bodyPr/>
                    <a:lstStyle/>
                    <a:p>
                      <a:pPr algn="ctr"/>
                      <a:r>
                        <a:rPr lang="en-US" b="1" dirty="0"/>
                        <a:t>Louisville</a:t>
                      </a:r>
                      <a:endParaRPr lang="el-GR" b="1" dirty="0"/>
                    </a:p>
                  </a:txBody>
                  <a:tcPr anchor="ctr"/>
                </a:tc>
                <a:tc>
                  <a:txBody>
                    <a:bodyPr/>
                    <a:lstStyle/>
                    <a:p>
                      <a:pPr algn="ctr"/>
                      <a:r>
                        <a:rPr lang="en-US" dirty="0"/>
                        <a:t>4</a:t>
                      </a:r>
                      <a:endParaRPr lang="el-GR" dirty="0"/>
                    </a:p>
                  </a:txBody>
                  <a:tcPr anchor="ctr"/>
                </a:tc>
                <a:tc>
                  <a:txBody>
                    <a:bodyPr/>
                    <a:lstStyle/>
                    <a:p>
                      <a:pPr algn="ctr"/>
                      <a:r>
                        <a:rPr lang="en-US" dirty="0"/>
                        <a:t>4</a:t>
                      </a:r>
                      <a:endParaRPr lang="el-GR" dirty="0"/>
                    </a:p>
                  </a:txBody>
                  <a:tcPr anchor="ctr"/>
                </a:tc>
                <a:tc>
                  <a:txBody>
                    <a:bodyPr/>
                    <a:lstStyle/>
                    <a:p>
                      <a:pPr algn="ctr"/>
                      <a:r>
                        <a:rPr lang="en-US" dirty="0"/>
                        <a:t>6</a:t>
                      </a:r>
                      <a:endParaRPr lang="el-GR" dirty="0"/>
                    </a:p>
                  </a:txBody>
                  <a:tcPr anchor="ctr"/>
                </a:tc>
                <a:tc>
                  <a:txBody>
                    <a:bodyPr/>
                    <a:lstStyle/>
                    <a:p>
                      <a:pPr algn="ctr"/>
                      <a:r>
                        <a:rPr lang="en-US" dirty="0"/>
                        <a:t>5</a:t>
                      </a:r>
                      <a:endParaRPr lang="el-GR" dirty="0"/>
                    </a:p>
                  </a:txBody>
                  <a:tcPr anchor="ctr"/>
                </a:tc>
                <a:extLst>
                  <a:ext uri="{0D108BD9-81ED-4DB2-BD59-A6C34878D82A}">
                    <a16:rowId xmlns:a16="http://schemas.microsoft.com/office/drawing/2014/main" val="2425934324"/>
                  </a:ext>
                </a:extLst>
              </a:tr>
            </a:tbl>
          </a:graphicData>
        </a:graphic>
      </p:graphicFrame>
    </p:spTree>
    <p:extLst>
      <p:ext uri="{BB962C8B-B14F-4D97-AF65-F5344CB8AC3E}">
        <p14:creationId xmlns:p14="http://schemas.microsoft.com/office/powerpoint/2010/main" val="20589012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(5)</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Το </a:t>
            </a:r>
            <a:r>
              <a:rPr lang="el-GR" sz="2400" b="1" dirty="0"/>
              <a:t>δίκτυο</a:t>
            </a:r>
            <a:r>
              <a:rPr lang="el-GR" sz="2400" dirty="0"/>
              <a:t> που προβλήματος είναι το εξής:</a:t>
            </a:r>
          </a:p>
          <a:p>
            <a:pPr marL="0" indent="0">
              <a:buNone/>
            </a:pPr>
            <a:endParaRPr lang="el-GR" sz="2400" dirty="0"/>
          </a:p>
          <a:p>
            <a:endParaRPr lang="el-GR" sz="2400" dirty="0"/>
          </a:p>
          <a:p>
            <a:endParaRPr lang="el-GR" sz="2400" dirty="0"/>
          </a:p>
          <a:p>
            <a:endParaRPr lang="el-GR" sz="2400" dirty="0"/>
          </a:p>
          <a:p>
            <a:endParaRPr lang="el-GR" sz="2400" dirty="0"/>
          </a:p>
          <a:p>
            <a:endParaRPr lang="el-GR" sz="2400" dirty="0"/>
          </a:p>
          <a:p>
            <a:endParaRPr lang="en-US" sz="2400" dirty="0"/>
          </a:p>
          <a:p>
            <a:pPr marL="0" indent="0">
              <a:buNone/>
            </a:pPr>
            <a:r>
              <a:rPr lang="en-US" sz="2400" dirty="0"/>
              <a:t> </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33</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6936" y="1717165"/>
            <a:ext cx="6935821" cy="5189869"/>
          </a:xfrm>
          <a:prstGeom prst="rect">
            <a:avLst/>
          </a:prstGeom>
        </p:spPr>
      </p:pic>
    </p:spTree>
    <p:extLst>
      <p:ext uri="{BB962C8B-B14F-4D97-AF65-F5344CB8AC3E}">
        <p14:creationId xmlns:p14="http://schemas.microsoft.com/office/powerpoint/2010/main" val="37172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(6)</a:t>
            </a:r>
          </a:p>
        </p:txBody>
      </p:sp>
      <p:sp>
        <p:nvSpPr>
          <p:cNvPr id="3" name="Θέση περιεχομένου 2"/>
          <p:cNvSpPr>
            <a:spLocks noGrp="1"/>
          </p:cNvSpPr>
          <p:nvPr>
            <p:ph idx="1"/>
          </p:nvPr>
        </p:nvSpPr>
        <p:spPr>
          <a:xfrm>
            <a:off x="2407298" y="1287624"/>
            <a:ext cx="9784702" cy="5570376"/>
          </a:xfrm>
        </p:spPr>
        <p:txBody>
          <a:bodyPr>
            <a:normAutofit lnSpcReduction="10000"/>
          </a:bodyPr>
          <a:lstStyle/>
          <a:p>
            <a:r>
              <a:rPr lang="el-GR" sz="2400" dirty="0"/>
              <a:t>Θα διατυπώσουμε ένα περιορισμό για κάθε κόμβο και μια μεταβλητή για κάθε ακμή</a:t>
            </a:r>
          </a:p>
          <a:p>
            <a:r>
              <a:rPr lang="en-US" sz="2400" b="1" dirty="0" err="1"/>
              <a:t>x</a:t>
            </a:r>
            <a:r>
              <a:rPr lang="en-US" sz="2400" b="1" baseline="-25000" dirty="0" err="1"/>
              <a:t>ij</a:t>
            </a:r>
            <a:r>
              <a:rPr lang="el-GR" sz="2400" dirty="0"/>
              <a:t>: ο αριθμός των μονάδων που θα μεταφερθούν από τον κόμβο </a:t>
            </a:r>
            <a:r>
              <a:rPr lang="en-US" sz="2400" b="1" dirty="0" err="1"/>
              <a:t>i</a:t>
            </a:r>
            <a:r>
              <a:rPr lang="en-US" sz="2400" dirty="0"/>
              <a:t> </a:t>
            </a:r>
            <a:r>
              <a:rPr lang="el-GR" sz="2400" dirty="0"/>
              <a:t>στον κόμβο </a:t>
            </a:r>
            <a:r>
              <a:rPr lang="en-US" sz="2400" b="1" dirty="0"/>
              <a:t>j</a:t>
            </a:r>
          </a:p>
          <a:p>
            <a:r>
              <a:rPr lang="el-GR" sz="2400" dirty="0"/>
              <a:t>Αντικειμενική συνάρτηση</a:t>
            </a:r>
          </a:p>
          <a:p>
            <a:pPr lvl="1"/>
            <a:r>
              <a:rPr lang="en-US" sz="2200" b="1" dirty="0"/>
              <a:t>Min 2x</a:t>
            </a:r>
            <a:r>
              <a:rPr lang="en-US" sz="2200" b="1" baseline="-25000" dirty="0"/>
              <a:t>13</a:t>
            </a:r>
            <a:r>
              <a:rPr lang="en-US" sz="2200" b="1" dirty="0"/>
              <a:t> + 3x</a:t>
            </a:r>
            <a:r>
              <a:rPr lang="en-US" sz="2200" b="1" baseline="-25000" dirty="0"/>
              <a:t>14</a:t>
            </a:r>
            <a:r>
              <a:rPr lang="en-US" sz="2200" b="1" dirty="0"/>
              <a:t> + 3x</a:t>
            </a:r>
            <a:r>
              <a:rPr lang="en-US" sz="2200" b="1" baseline="-25000" dirty="0"/>
              <a:t>23</a:t>
            </a:r>
            <a:r>
              <a:rPr lang="en-US" sz="2200" b="1" dirty="0"/>
              <a:t> + x</a:t>
            </a:r>
            <a:r>
              <a:rPr lang="en-US" sz="2200" b="1" baseline="-25000" dirty="0"/>
              <a:t>24</a:t>
            </a:r>
            <a:r>
              <a:rPr lang="en-US" sz="2200" b="1" dirty="0"/>
              <a:t> + 2x</a:t>
            </a:r>
            <a:r>
              <a:rPr lang="en-US" sz="2200" b="1" baseline="-25000" dirty="0"/>
              <a:t>35</a:t>
            </a:r>
            <a:r>
              <a:rPr lang="en-US" sz="2200" b="1" dirty="0"/>
              <a:t> + 6x</a:t>
            </a:r>
            <a:r>
              <a:rPr lang="en-US" sz="2200" b="1" baseline="-25000" dirty="0"/>
              <a:t>36</a:t>
            </a:r>
            <a:r>
              <a:rPr lang="en-US" sz="2200" b="1" dirty="0"/>
              <a:t> + 3x</a:t>
            </a:r>
            <a:r>
              <a:rPr lang="en-US" sz="2200" b="1" baseline="-25000" dirty="0"/>
              <a:t>37</a:t>
            </a:r>
            <a:r>
              <a:rPr lang="en-US" sz="2200" b="1" dirty="0"/>
              <a:t> + 6x</a:t>
            </a:r>
            <a:r>
              <a:rPr lang="en-US" sz="2200" b="1" baseline="-25000" dirty="0"/>
              <a:t>38</a:t>
            </a:r>
            <a:r>
              <a:rPr lang="en-US" sz="2200" b="1" dirty="0"/>
              <a:t> + 4x</a:t>
            </a:r>
            <a:r>
              <a:rPr lang="en-US" sz="2200" b="1" baseline="-25000" dirty="0"/>
              <a:t>45</a:t>
            </a:r>
            <a:r>
              <a:rPr lang="en-US" sz="2200" b="1" dirty="0"/>
              <a:t> + 4x</a:t>
            </a:r>
            <a:r>
              <a:rPr lang="en-US" sz="2200" b="1" baseline="-25000" dirty="0"/>
              <a:t>46</a:t>
            </a:r>
            <a:r>
              <a:rPr lang="en-US" sz="2200" b="1" dirty="0"/>
              <a:t> + 6x</a:t>
            </a:r>
            <a:r>
              <a:rPr lang="en-US" sz="2200" b="1" baseline="-25000" dirty="0"/>
              <a:t>47</a:t>
            </a:r>
            <a:r>
              <a:rPr lang="en-US" sz="2200" b="1" dirty="0"/>
              <a:t> + 5x</a:t>
            </a:r>
            <a:r>
              <a:rPr lang="en-US" sz="2200" b="1" baseline="-25000" dirty="0"/>
              <a:t>48</a:t>
            </a:r>
            <a:endParaRPr lang="el-GR" sz="2200" b="1" baseline="-25000" dirty="0"/>
          </a:p>
          <a:p>
            <a:r>
              <a:rPr lang="el-GR" sz="2400" dirty="0"/>
              <a:t>Περιορισμοί κόμβων πηγής</a:t>
            </a:r>
          </a:p>
          <a:p>
            <a:pPr lvl="1"/>
            <a:r>
              <a:rPr lang="el-GR" sz="2200" dirty="0"/>
              <a:t>Ο αριθμός των μονάδων που θα μεταφερθεί από το </a:t>
            </a:r>
            <a:r>
              <a:rPr lang="en-US" sz="2200" dirty="0"/>
              <a:t>Denver (</a:t>
            </a:r>
            <a:r>
              <a:rPr lang="el-GR" sz="2200" dirty="0"/>
              <a:t>κόμβος</a:t>
            </a:r>
            <a:r>
              <a:rPr lang="en-US" sz="2200" dirty="0"/>
              <a:t> 1)</a:t>
            </a:r>
            <a:r>
              <a:rPr lang="el-GR" sz="2200" dirty="0"/>
              <a:t> πρέπει να είναι ίσος ή μικρότερος του 600</a:t>
            </a:r>
            <a:r>
              <a:rPr lang="en-US" sz="2200" dirty="0"/>
              <a:t> (</a:t>
            </a:r>
            <a:r>
              <a:rPr lang="el-GR" sz="2200" dirty="0"/>
              <a:t>προσφορά</a:t>
            </a:r>
            <a:r>
              <a:rPr lang="en-US" sz="2200" dirty="0"/>
              <a:t>)</a:t>
            </a:r>
            <a:endParaRPr lang="el-GR" sz="2200" dirty="0"/>
          </a:p>
          <a:p>
            <a:pPr lvl="2"/>
            <a:r>
              <a:rPr lang="en-US" sz="2000" b="1" dirty="0"/>
              <a:t>x</a:t>
            </a:r>
            <a:r>
              <a:rPr lang="en-US" sz="2000" b="1" baseline="-25000" dirty="0"/>
              <a:t>13</a:t>
            </a:r>
            <a:r>
              <a:rPr lang="en-US" sz="2000" b="1" dirty="0"/>
              <a:t> + x</a:t>
            </a:r>
            <a:r>
              <a:rPr lang="en-US" sz="2000" b="1" baseline="-25000" dirty="0"/>
              <a:t>14</a:t>
            </a:r>
            <a:r>
              <a:rPr lang="en-US" sz="2000" b="1" dirty="0"/>
              <a:t> ≤ 600	(Denver)</a:t>
            </a:r>
            <a:endParaRPr lang="el-GR" sz="2000" b="1" dirty="0"/>
          </a:p>
          <a:p>
            <a:pPr lvl="1"/>
            <a:r>
              <a:rPr lang="el-GR" sz="2200" dirty="0"/>
              <a:t>Ο αριθμός των μονάδων που θα μεταφερθεί από την </a:t>
            </a:r>
            <a:r>
              <a:rPr lang="en-US" sz="2200" dirty="0"/>
              <a:t>Atlanta (</a:t>
            </a:r>
            <a:r>
              <a:rPr lang="el-GR" sz="2200" dirty="0"/>
              <a:t>κόμβος</a:t>
            </a:r>
            <a:r>
              <a:rPr lang="en-US" sz="2200" dirty="0"/>
              <a:t> 2)</a:t>
            </a:r>
            <a:r>
              <a:rPr lang="el-GR" sz="2200" dirty="0"/>
              <a:t> πρέπει να είναι ίσος ή μικρότερος του </a:t>
            </a:r>
            <a:r>
              <a:rPr lang="en-US" sz="2200" dirty="0"/>
              <a:t>4</a:t>
            </a:r>
            <a:r>
              <a:rPr lang="el-GR" sz="2200" dirty="0"/>
              <a:t>00 (προσφορά)</a:t>
            </a:r>
          </a:p>
          <a:p>
            <a:pPr lvl="2"/>
            <a:r>
              <a:rPr lang="en-US" sz="2000" b="1" dirty="0"/>
              <a:t>x</a:t>
            </a:r>
            <a:r>
              <a:rPr lang="en-US" sz="2000" b="1" baseline="-25000" dirty="0"/>
              <a:t>23</a:t>
            </a:r>
            <a:r>
              <a:rPr lang="en-US" sz="2000" b="1" dirty="0"/>
              <a:t> + x</a:t>
            </a:r>
            <a:r>
              <a:rPr lang="en-US" sz="2000" b="1" baseline="-25000" dirty="0"/>
              <a:t>24</a:t>
            </a:r>
            <a:r>
              <a:rPr lang="en-US" sz="2000" b="1" dirty="0"/>
              <a:t> ≤ 400	(Atlanta)</a:t>
            </a:r>
            <a:endParaRPr lang="el-GR" sz="2000"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34</a:t>
            </a:fld>
            <a:endParaRPr lang="el-GR"/>
          </a:p>
        </p:txBody>
      </p:sp>
    </p:spTree>
    <p:extLst>
      <p:ext uri="{BB962C8B-B14F-4D97-AF65-F5344CB8AC3E}">
        <p14:creationId xmlns:p14="http://schemas.microsoft.com/office/powerpoint/2010/main" val="1181619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7</a:t>
            </a:r>
            <a:r>
              <a:rPr lang="el-GR" dirty="0"/>
              <a:t>)</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Περιορισμοί κόμβων μεταφόρτωσης</a:t>
            </a:r>
          </a:p>
          <a:p>
            <a:pPr lvl="1"/>
            <a:r>
              <a:rPr lang="el-GR" sz="2200" dirty="0"/>
              <a:t>Ο αριθμός των μονάδων που εξέρχονται από το </a:t>
            </a:r>
            <a:r>
              <a:rPr lang="en-US" sz="2200" dirty="0"/>
              <a:t>Kansas City (</a:t>
            </a:r>
            <a:r>
              <a:rPr lang="el-GR" sz="2200" dirty="0"/>
              <a:t>κόμβος</a:t>
            </a:r>
            <a:r>
              <a:rPr lang="en-US" sz="2200" dirty="0"/>
              <a:t> 3)</a:t>
            </a:r>
            <a:r>
              <a:rPr lang="el-GR" sz="2200" dirty="0"/>
              <a:t> πρέπει να είναι ίσος με τον αριθμό των μονάδων που εισέρχονται σε αυτό</a:t>
            </a:r>
          </a:p>
          <a:p>
            <a:pPr lvl="2"/>
            <a:r>
              <a:rPr lang="en-US" sz="2000" b="1" dirty="0"/>
              <a:t>x</a:t>
            </a:r>
            <a:r>
              <a:rPr lang="en-US" sz="2000" b="1" baseline="-25000" dirty="0"/>
              <a:t>35</a:t>
            </a:r>
            <a:r>
              <a:rPr lang="en-US" sz="2000" b="1" dirty="0"/>
              <a:t> + x</a:t>
            </a:r>
            <a:r>
              <a:rPr lang="en-US" sz="2000" b="1" baseline="-25000" dirty="0"/>
              <a:t>36</a:t>
            </a:r>
            <a:r>
              <a:rPr lang="en-US" sz="2000" b="1" dirty="0"/>
              <a:t> + x</a:t>
            </a:r>
            <a:r>
              <a:rPr lang="en-US" sz="2000" b="1" baseline="-25000" dirty="0"/>
              <a:t>37</a:t>
            </a:r>
            <a:r>
              <a:rPr lang="en-US" sz="2000" b="1" dirty="0"/>
              <a:t> + x</a:t>
            </a:r>
            <a:r>
              <a:rPr lang="en-US" sz="2000" b="1" baseline="-25000" dirty="0"/>
              <a:t>38  </a:t>
            </a:r>
            <a:r>
              <a:rPr lang="el-GR" sz="2000" b="1" dirty="0"/>
              <a:t>= </a:t>
            </a:r>
            <a:r>
              <a:rPr lang="en-US" sz="2000" b="1" dirty="0"/>
              <a:t>x</a:t>
            </a:r>
            <a:r>
              <a:rPr lang="en-US" sz="2000" b="1" baseline="-25000" dirty="0"/>
              <a:t>13</a:t>
            </a:r>
            <a:r>
              <a:rPr lang="en-US" sz="2000" b="1" dirty="0"/>
              <a:t> + x</a:t>
            </a:r>
            <a:r>
              <a:rPr lang="en-US" sz="2000" b="1" baseline="-25000" dirty="0"/>
              <a:t>23</a:t>
            </a:r>
            <a:r>
              <a:rPr lang="en-US" sz="2000" b="1" dirty="0"/>
              <a:t>	(Kansas City)</a:t>
            </a:r>
            <a:endParaRPr lang="el-GR" sz="2000" b="1" dirty="0"/>
          </a:p>
          <a:p>
            <a:pPr lvl="1"/>
            <a:r>
              <a:rPr lang="el-GR" sz="2200" dirty="0"/>
              <a:t>Ο αριθμός των μονάδων που εξέρχονται από το </a:t>
            </a:r>
            <a:r>
              <a:rPr lang="en-US" sz="2200" dirty="0"/>
              <a:t>Louisville (</a:t>
            </a:r>
            <a:r>
              <a:rPr lang="el-GR" sz="2200" dirty="0"/>
              <a:t>κόμβος</a:t>
            </a:r>
            <a:r>
              <a:rPr lang="en-US" sz="2200" dirty="0"/>
              <a:t> </a:t>
            </a:r>
            <a:r>
              <a:rPr lang="el-GR" sz="2200" dirty="0"/>
              <a:t>4</a:t>
            </a:r>
            <a:r>
              <a:rPr lang="en-US" sz="2200" dirty="0"/>
              <a:t>)</a:t>
            </a:r>
            <a:r>
              <a:rPr lang="el-GR" sz="2200" dirty="0"/>
              <a:t> πρέπει να είναι ίσος με τον αριθμό των μονάδων που εισέρχονται σε αυτό</a:t>
            </a:r>
          </a:p>
          <a:p>
            <a:pPr lvl="2"/>
            <a:r>
              <a:rPr lang="en-US" sz="2000" b="1" dirty="0"/>
              <a:t>x</a:t>
            </a:r>
            <a:r>
              <a:rPr lang="en-US" sz="2000" b="1" baseline="-25000" dirty="0"/>
              <a:t>45</a:t>
            </a:r>
            <a:r>
              <a:rPr lang="en-US" sz="2000" b="1" dirty="0"/>
              <a:t> + x</a:t>
            </a:r>
            <a:r>
              <a:rPr lang="en-US" sz="2000" b="1" baseline="-25000" dirty="0"/>
              <a:t>46</a:t>
            </a:r>
            <a:r>
              <a:rPr lang="en-US" sz="2000" b="1" dirty="0"/>
              <a:t> + x</a:t>
            </a:r>
            <a:r>
              <a:rPr lang="en-US" sz="2000" b="1" baseline="-25000" dirty="0"/>
              <a:t>47</a:t>
            </a:r>
            <a:r>
              <a:rPr lang="en-US" sz="2000" b="1" dirty="0"/>
              <a:t> + x</a:t>
            </a:r>
            <a:r>
              <a:rPr lang="en-US" sz="2000" b="1" baseline="-25000" dirty="0"/>
              <a:t>48  </a:t>
            </a:r>
            <a:r>
              <a:rPr lang="en-US" sz="2000" b="1" dirty="0"/>
              <a:t>= x</a:t>
            </a:r>
            <a:r>
              <a:rPr lang="en-US" sz="2000" b="1" baseline="-25000" dirty="0"/>
              <a:t>14</a:t>
            </a:r>
            <a:r>
              <a:rPr lang="en-US" sz="2000" b="1" dirty="0"/>
              <a:t> + x</a:t>
            </a:r>
            <a:r>
              <a:rPr lang="en-US" sz="2000" b="1" baseline="-25000" dirty="0"/>
              <a:t>24</a:t>
            </a:r>
            <a:r>
              <a:rPr lang="en-US" sz="2000" b="1" dirty="0"/>
              <a:t>	(Louisville)</a:t>
            </a:r>
            <a:endParaRPr lang="el-GR" sz="2000" b="1" dirty="0"/>
          </a:p>
          <a:p>
            <a:pPr lvl="2"/>
            <a:endParaRPr lang="el-GR" sz="2000"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35</a:t>
            </a:fld>
            <a:endParaRPr lang="el-GR"/>
          </a:p>
        </p:txBody>
      </p:sp>
    </p:spTree>
    <p:extLst>
      <p:ext uri="{BB962C8B-B14F-4D97-AF65-F5344CB8AC3E}">
        <p14:creationId xmlns:p14="http://schemas.microsoft.com/office/powerpoint/2010/main" val="32158876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8</a:t>
            </a:r>
            <a:r>
              <a:rPr lang="el-GR" dirty="0"/>
              <a:t>)</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Περιορισμοί κόμβων προορισμού</a:t>
            </a:r>
          </a:p>
          <a:p>
            <a:pPr lvl="1"/>
            <a:r>
              <a:rPr lang="el-GR" sz="2200" dirty="0"/>
              <a:t>Ο αριθμός των μονάδων που θα εισέλθουν στο </a:t>
            </a:r>
            <a:r>
              <a:rPr lang="en-US" sz="2200" dirty="0"/>
              <a:t>Detroit (</a:t>
            </a:r>
            <a:r>
              <a:rPr lang="el-GR" sz="2200" dirty="0"/>
              <a:t>κόμβος</a:t>
            </a:r>
            <a:r>
              <a:rPr lang="en-US" sz="2200" dirty="0"/>
              <a:t> 5)</a:t>
            </a:r>
            <a:r>
              <a:rPr lang="el-GR" sz="2200" dirty="0"/>
              <a:t> πρέπει να είναι ίσος με</a:t>
            </a:r>
            <a:r>
              <a:rPr lang="en-US" sz="2200" dirty="0"/>
              <a:t> 200 (</a:t>
            </a:r>
            <a:r>
              <a:rPr lang="el-GR" sz="2200" dirty="0"/>
              <a:t>ζήτηση</a:t>
            </a:r>
            <a:r>
              <a:rPr lang="en-US" sz="2200" dirty="0"/>
              <a:t>)</a:t>
            </a:r>
            <a:endParaRPr lang="el-GR" sz="2200" dirty="0"/>
          </a:p>
          <a:p>
            <a:pPr lvl="2"/>
            <a:r>
              <a:rPr lang="en-US" sz="2000" b="1" dirty="0"/>
              <a:t>x</a:t>
            </a:r>
            <a:r>
              <a:rPr lang="en-US" sz="2000" b="1" baseline="-25000" dirty="0"/>
              <a:t>35</a:t>
            </a:r>
            <a:r>
              <a:rPr lang="en-US" sz="2000" b="1" dirty="0"/>
              <a:t> + x</a:t>
            </a:r>
            <a:r>
              <a:rPr lang="el-GR" sz="2000" b="1" baseline="-25000" dirty="0"/>
              <a:t>45</a:t>
            </a:r>
            <a:r>
              <a:rPr lang="en-US" sz="2000" b="1" dirty="0"/>
              <a:t> = </a:t>
            </a:r>
            <a:r>
              <a:rPr lang="el-GR" sz="2000" b="1" dirty="0"/>
              <a:t>200</a:t>
            </a:r>
            <a:r>
              <a:rPr lang="en-US" sz="2000" b="1" dirty="0"/>
              <a:t>	(Detroit)</a:t>
            </a:r>
            <a:endParaRPr lang="el-GR" sz="2000" dirty="0"/>
          </a:p>
          <a:p>
            <a:pPr lvl="1"/>
            <a:r>
              <a:rPr lang="el-GR" sz="2200" dirty="0"/>
              <a:t>Ο αριθμός των μονάδων που θα εισέλθουν στο </a:t>
            </a:r>
            <a:r>
              <a:rPr lang="en-US" sz="2200" dirty="0"/>
              <a:t>Miami (</a:t>
            </a:r>
            <a:r>
              <a:rPr lang="el-GR" sz="2200" dirty="0"/>
              <a:t>κόμβος</a:t>
            </a:r>
            <a:r>
              <a:rPr lang="en-US" sz="2200" dirty="0"/>
              <a:t> 6)</a:t>
            </a:r>
            <a:r>
              <a:rPr lang="el-GR" sz="2200" dirty="0"/>
              <a:t> πρέπει να είναι ίσος με</a:t>
            </a:r>
            <a:r>
              <a:rPr lang="en-US" sz="2200" dirty="0"/>
              <a:t> 150 (</a:t>
            </a:r>
            <a:r>
              <a:rPr lang="el-GR" sz="2200" dirty="0"/>
              <a:t>ζήτηση</a:t>
            </a:r>
            <a:r>
              <a:rPr lang="en-US" sz="2200" dirty="0"/>
              <a:t>)</a:t>
            </a:r>
            <a:endParaRPr lang="el-GR" sz="2200" dirty="0"/>
          </a:p>
          <a:p>
            <a:pPr lvl="2"/>
            <a:r>
              <a:rPr lang="en-US" sz="2000" b="1" dirty="0"/>
              <a:t>x</a:t>
            </a:r>
            <a:r>
              <a:rPr lang="en-US" sz="2000" b="1" baseline="-25000" dirty="0"/>
              <a:t>36</a:t>
            </a:r>
            <a:r>
              <a:rPr lang="en-US" sz="2000" b="1" dirty="0"/>
              <a:t> + x</a:t>
            </a:r>
            <a:r>
              <a:rPr lang="el-GR" sz="2000" b="1" baseline="-25000" dirty="0"/>
              <a:t>4</a:t>
            </a:r>
            <a:r>
              <a:rPr lang="en-US" sz="2000" b="1" baseline="-25000" dirty="0"/>
              <a:t>6</a:t>
            </a:r>
            <a:r>
              <a:rPr lang="en-US" sz="2000" b="1" dirty="0"/>
              <a:t> = 150	(Miami)</a:t>
            </a:r>
            <a:endParaRPr lang="el-GR" sz="2000" b="1" dirty="0"/>
          </a:p>
          <a:p>
            <a:pPr lvl="1"/>
            <a:r>
              <a:rPr lang="el-GR" sz="2200" dirty="0"/>
              <a:t>Ο αριθμός των μονάδων που θα εισέλθουν στο </a:t>
            </a:r>
            <a:r>
              <a:rPr lang="en-US" sz="2200" dirty="0"/>
              <a:t>Dallas (</a:t>
            </a:r>
            <a:r>
              <a:rPr lang="el-GR" sz="2200" dirty="0"/>
              <a:t>κόμβος</a:t>
            </a:r>
            <a:r>
              <a:rPr lang="en-US" sz="2200" dirty="0"/>
              <a:t> 7)</a:t>
            </a:r>
            <a:r>
              <a:rPr lang="el-GR" sz="2200" dirty="0"/>
              <a:t> πρέπει να είναι ίσος με</a:t>
            </a:r>
            <a:r>
              <a:rPr lang="en-US" sz="2200" dirty="0"/>
              <a:t> 350 (</a:t>
            </a:r>
            <a:r>
              <a:rPr lang="el-GR" sz="2200" dirty="0"/>
              <a:t>ζήτηση</a:t>
            </a:r>
            <a:r>
              <a:rPr lang="en-US" sz="2200" dirty="0"/>
              <a:t>)</a:t>
            </a:r>
            <a:endParaRPr lang="el-GR" sz="2200" dirty="0"/>
          </a:p>
          <a:p>
            <a:pPr lvl="2"/>
            <a:r>
              <a:rPr lang="en-US" sz="2000" b="1" dirty="0"/>
              <a:t>x</a:t>
            </a:r>
            <a:r>
              <a:rPr lang="en-US" sz="2000" b="1" baseline="-25000" dirty="0"/>
              <a:t>37</a:t>
            </a:r>
            <a:r>
              <a:rPr lang="en-US" sz="2000" b="1" dirty="0"/>
              <a:t> + x</a:t>
            </a:r>
            <a:r>
              <a:rPr lang="el-GR" sz="2000" b="1" baseline="-25000" dirty="0"/>
              <a:t>4</a:t>
            </a:r>
            <a:r>
              <a:rPr lang="en-US" sz="2000" b="1" baseline="-25000" dirty="0"/>
              <a:t>7</a:t>
            </a:r>
            <a:r>
              <a:rPr lang="en-US" sz="2000" b="1" dirty="0"/>
              <a:t> = 350	(Dallas)</a:t>
            </a:r>
            <a:endParaRPr lang="el-GR" sz="2000" b="1" dirty="0"/>
          </a:p>
          <a:p>
            <a:pPr lvl="1"/>
            <a:r>
              <a:rPr lang="el-GR" sz="2200" dirty="0"/>
              <a:t>Ο αριθμός των μονάδων που θα εισέλθουν στο </a:t>
            </a:r>
            <a:r>
              <a:rPr lang="en-US" sz="2200" dirty="0"/>
              <a:t>New Orleans (</a:t>
            </a:r>
            <a:r>
              <a:rPr lang="el-GR" sz="2200" dirty="0"/>
              <a:t>κόμβος</a:t>
            </a:r>
            <a:r>
              <a:rPr lang="en-US" sz="2200" dirty="0"/>
              <a:t> 8)</a:t>
            </a:r>
            <a:r>
              <a:rPr lang="el-GR" sz="2200" dirty="0"/>
              <a:t> πρέπει να είναι ίσος με</a:t>
            </a:r>
            <a:r>
              <a:rPr lang="en-US" sz="2200" dirty="0"/>
              <a:t> 300 (</a:t>
            </a:r>
            <a:r>
              <a:rPr lang="el-GR" sz="2200" dirty="0"/>
              <a:t>ζήτηση</a:t>
            </a:r>
            <a:r>
              <a:rPr lang="en-US" sz="2200" dirty="0"/>
              <a:t>)</a:t>
            </a:r>
            <a:endParaRPr lang="el-GR" sz="2200" dirty="0"/>
          </a:p>
          <a:p>
            <a:pPr lvl="2"/>
            <a:r>
              <a:rPr lang="en-US" sz="2000" b="1" dirty="0"/>
              <a:t>x</a:t>
            </a:r>
            <a:r>
              <a:rPr lang="en-US" sz="2000" b="1" baseline="-25000" dirty="0"/>
              <a:t>38</a:t>
            </a:r>
            <a:r>
              <a:rPr lang="en-US" sz="2000" b="1" dirty="0"/>
              <a:t> + x</a:t>
            </a:r>
            <a:r>
              <a:rPr lang="el-GR" sz="2000" b="1" baseline="-25000" dirty="0"/>
              <a:t>4</a:t>
            </a:r>
            <a:r>
              <a:rPr lang="en-US" sz="2000" b="1" baseline="-25000" dirty="0"/>
              <a:t>8</a:t>
            </a:r>
            <a:r>
              <a:rPr lang="en-US" sz="2000" b="1" dirty="0"/>
              <a:t> = 3</a:t>
            </a:r>
            <a:r>
              <a:rPr lang="el-GR" sz="2000" b="1" dirty="0"/>
              <a:t>00</a:t>
            </a:r>
            <a:r>
              <a:rPr lang="en-US" sz="2000" b="1" dirty="0"/>
              <a:t>	(New Orleans)</a:t>
            </a:r>
            <a:endParaRPr lang="el-GR" sz="20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36</a:t>
            </a:fld>
            <a:endParaRPr lang="el-GR"/>
          </a:p>
        </p:txBody>
      </p:sp>
    </p:spTree>
    <p:extLst>
      <p:ext uri="{BB962C8B-B14F-4D97-AF65-F5344CB8AC3E}">
        <p14:creationId xmlns:p14="http://schemas.microsoft.com/office/powerpoint/2010/main" val="27884633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9</a:t>
            </a:r>
            <a:r>
              <a:rPr lang="el-GR" dirty="0"/>
              <a:t>)</a:t>
            </a:r>
          </a:p>
        </p:txBody>
      </p:sp>
      <p:sp>
        <p:nvSpPr>
          <p:cNvPr id="3" name="Θέση περιεχομένου 2"/>
          <p:cNvSpPr>
            <a:spLocks noGrp="1"/>
          </p:cNvSpPr>
          <p:nvPr>
            <p:ph idx="1"/>
          </p:nvPr>
        </p:nvSpPr>
        <p:spPr>
          <a:xfrm>
            <a:off x="2589212" y="1287624"/>
            <a:ext cx="9602788" cy="5570376"/>
          </a:xfrm>
        </p:spPr>
        <p:txBody>
          <a:bodyPr>
            <a:normAutofit fontScale="92500" lnSpcReduction="10000"/>
          </a:bodyPr>
          <a:lstStyle/>
          <a:p>
            <a:r>
              <a:rPr lang="el-GR" sz="2400" dirty="0"/>
              <a:t>Το μοντέλο γραμμικού προγραμματισμού για το πρόβλημα της </a:t>
            </a:r>
            <a:r>
              <a:rPr lang="en-US" sz="2400" dirty="0"/>
              <a:t>Ryan Electronics </a:t>
            </a:r>
            <a:r>
              <a:rPr lang="el-GR" sz="2400" dirty="0"/>
              <a:t>είναι το εξής:</a:t>
            </a:r>
          </a:p>
          <a:p>
            <a:pPr lvl="1">
              <a:buFont typeface="Wingdings" panose="05000000000000000000" pitchFamily="2" charset="2"/>
              <a:buChar char="§"/>
            </a:pPr>
            <a:r>
              <a:rPr lang="en-US" sz="2200" b="1" dirty="0"/>
              <a:t>Min 2x</a:t>
            </a:r>
            <a:r>
              <a:rPr lang="en-US" sz="2200" b="1" baseline="-25000" dirty="0"/>
              <a:t>13</a:t>
            </a:r>
            <a:r>
              <a:rPr lang="en-US" sz="2200" b="1" dirty="0"/>
              <a:t> + 3x</a:t>
            </a:r>
            <a:r>
              <a:rPr lang="en-US" sz="2200" b="1" baseline="-25000" dirty="0"/>
              <a:t>14</a:t>
            </a:r>
            <a:r>
              <a:rPr lang="en-US" sz="2200" b="1" dirty="0"/>
              <a:t> + 3x</a:t>
            </a:r>
            <a:r>
              <a:rPr lang="en-US" sz="2200" b="1" baseline="-25000" dirty="0"/>
              <a:t>23</a:t>
            </a:r>
            <a:r>
              <a:rPr lang="en-US" sz="2200" b="1" dirty="0"/>
              <a:t> + x</a:t>
            </a:r>
            <a:r>
              <a:rPr lang="en-US" sz="2200" b="1" baseline="-25000" dirty="0"/>
              <a:t>24</a:t>
            </a:r>
            <a:r>
              <a:rPr lang="en-US" sz="2200" b="1" dirty="0"/>
              <a:t> + 2x</a:t>
            </a:r>
            <a:r>
              <a:rPr lang="en-US" sz="2200" b="1" baseline="-25000" dirty="0"/>
              <a:t>35</a:t>
            </a:r>
            <a:r>
              <a:rPr lang="en-US" sz="2200" b="1" dirty="0"/>
              <a:t> + 6x</a:t>
            </a:r>
            <a:r>
              <a:rPr lang="en-US" sz="2200" b="1" baseline="-25000" dirty="0"/>
              <a:t>36</a:t>
            </a:r>
            <a:r>
              <a:rPr lang="en-US" sz="2200" b="1" dirty="0"/>
              <a:t> + 3x</a:t>
            </a:r>
            <a:r>
              <a:rPr lang="en-US" sz="2200" b="1" baseline="-25000" dirty="0"/>
              <a:t>37</a:t>
            </a:r>
            <a:r>
              <a:rPr lang="en-US" sz="2200" b="1" dirty="0"/>
              <a:t> + 6x</a:t>
            </a:r>
            <a:r>
              <a:rPr lang="en-US" sz="2200" b="1" baseline="-25000" dirty="0"/>
              <a:t>38</a:t>
            </a:r>
            <a:r>
              <a:rPr lang="en-US" sz="2200" b="1" dirty="0"/>
              <a:t> + 4x</a:t>
            </a:r>
            <a:r>
              <a:rPr lang="en-US" sz="2200" b="1" baseline="-25000" dirty="0"/>
              <a:t>45</a:t>
            </a:r>
            <a:r>
              <a:rPr lang="en-US" sz="2200" b="1" dirty="0"/>
              <a:t> + 4x</a:t>
            </a:r>
            <a:r>
              <a:rPr lang="en-US" sz="2200" b="1" baseline="-25000" dirty="0"/>
              <a:t>46</a:t>
            </a:r>
            <a:r>
              <a:rPr lang="en-US" sz="2200" b="1" dirty="0"/>
              <a:t> + 6x</a:t>
            </a:r>
            <a:r>
              <a:rPr lang="en-US" sz="2200" b="1" baseline="-25000" dirty="0"/>
              <a:t>47</a:t>
            </a:r>
            <a:r>
              <a:rPr lang="en-US" sz="2200" b="1" dirty="0"/>
              <a:t> + 5x</a:t>
            </a:r>
            <a:r>
              <a:rPr lang="en-US" sz="2200" b="1" baseline="-25000" dirty="0"/>
              <a:t>48</a:t>
            </a:r>
            <a:endParaRPr lang="el-GR" sz="2200" b="1" baseline="-25000" dirty="0"/>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x</a:t>
            </a:r>
            <a:r>
              <a:rPr lang="en-US" sz="2200" b="1" baseline="-25000" dirty="0"/>
              <a:t>13</a:t>
            </a:r>
            <a:r>
              <a:rPr lang="en-US" sz="2200" b="1" dirty="0"/>
              <a:t> + x</a:t>
            </a:r>
            <a:r>
              <a:rPr lang="en-US" sz="2200" b="1" baseline="-25000" dirty="0"/>
              <a:t>14</a:t>
            </a:r>
            <a:r>
              <a:rPr lang="en-US" sz="2200" b="1" dirty="0"/>
              <a:t> ≤ 600	(Denver)</a:t>
            </a:r>
            <a:endParaRPr lang="el-GR" sz="2200" b="1" dirty="0"/>
          </a:p>
          <a:p>
            <a:pPr lvl="1">
              <a:buFont typeface="Wingdings" panose="05000000000000000000" pitchFamily="2" charset="2"/>
              <a:buChar char="§"/>
            </a:pPr>
            <a:r>
              <a:rPr lang="en-US" sz="2200" b="1" dirty="0"/>
              <a:t>x</a:t>
            </a:r>
            <a:r>
              <a:rPr lang="en-US" sz="2200" b="1" baseline="-25000" dirty="0"/>
              <a:t>23</a:t>
            </a:r>
            <a:r>
              <a:rPr lang="en-US" sz="2200" b="1" dirty="0"/>
              <a:t> + x</a:t>
            </a:r>
            <a:r>
              <a:rPr lang="en-US" sz="2200" b="1" baseline="-25000" dirty="0"/>
              <a:t>24</a:t>
            </a:r>
            <a:r>
              <a:rPr lang="en-US" sz="2200" b="1" dirty="0"/>
              <a:t> ≤ 400	(Atlanta)</a:t>
            </a:r>
            <a:endParaRPr lang="el-GR" sz="2200" dirty="0"/>
          </a:p>
          <a:p>
            <a:pPr lvl="1">
              <a:buFont typeface="Wingdings" panose="05000000000000000000" pitchFamily="2" charset="2"/>
              <a:buChar char="§"/>
            </a:pPr>
            <a:r>
              <a:rPr lang="en-US" sz="2200" b="1" dirty="0"/>
              <a:t>x</a:t>
            </a:r>
            <a:r>
              <a:rPr lang="en-US" sz="2200" b="1" baseline="-25000" dirty="0"/>
              <a:t>35</a:t>
            </a:r>
            <a:r>
              <a:rPr lang="en-US" sz="2200" b="1" dirty="0"/>
              <a:t> + x</a:t>
            </a:r>
            <a:r>
              <a:rPr lang="en-US" sz="2200" b="1" baseline="-25000" dirty="0"/>
              <a:t>36</a:t>
            </a:r>
            <a:r>
              <a:rPr lang="en-US" sz="2200" b="1" dirty="0"/>
              <a:t> + x</a:t>
            </a:r>
            <a:r>
              <a:rPr lang="en-US" sz="2200" b="1" baseline="-25000" dirty="0"/>
              <a:t>37</a:t>
            </a:r>
            <a:r>
              <a:rPr lang="en-US" sz="2200" b="1" dirty="0"/>
              <a:t> + x</a:t>
            </a:r>
            <a:r>
              <a:rPr lang="en-US" sz="2200" b="1" baseline="-25000" dirty="0"/>
              <a:t>38  </a:t>
            </a:r>
            <a:r>
              <a:rPr lang="en-US" sz="2200" b="1" dirty="0"/>
              <a:t>-x</a:t>
            </a:r>
            <a:r>
              <a:rPr lang="en-US" sz="2200" b="1" baseline="-25000" dirty="0"/>
              <a:t>13</a:t>
            </a:r>
            <a:r>
              <a:rPr lang="en-US" sz="2200" b="1" dirty="0"/>
              <a:t> - x</a:t>
            </a:r>
            <a:r>
              <a:rPr lang="en-US" sz="2200" b="1" baseline="-25000" dirty="0"/>
              <a:t>23 </a:t>
            </a:r>
            <a:r>
              <a:rPr lang="en-US" sz="2200" b="1" dirty="0"/>
              <a:t>= 0 	(Kansas City)</a:t>
            </a:r>
            <a:endParaRPr lang="el-GR" sz="2200" b="1" dirty="0"/>
          </a:p>
          <a:p>
            <a:pPr lvl="1">
              <a:buFont typeface="Wingdings" panose="05000000000000000000" pitchFamily="2" charset="2"/>
              <a:buChar char="§"/>
            </a:pPr>
            <a:r>
              <a:rPr lang="en-US" sz="2200" b="1" dirty="0"/>
              <a:t>x</a:t>
            </a:r>
            <a:r>
              <a:rPr lang="en-US" sz="2200" b="1" baseline="-25000" dirty="0"/>
              <a:t>45</a:t>
            </a:r>
            <a:r>
              <a:rPr lang="en-US" sz="2200" b="1" dirty="0"/>
              <a:t> + x</a:t>
            </a:r>
            <a:r>
              <a:rPr lang="en-US" sz="2200" b="1" baseline="-25000" dirty="0"/>
              <a:t>46</a:t>
            </a:r>
            <a:r>
              <a:rPr lang="en-US" sz="2200" b="1" dirty="0"/>
              <a:t> + x</a:t>
            </a:r>
            <a:r>
              <a:rPr lang="en-US" sz="2200" b="1" baseline="-25000" dirty="0"/>
              <a:t>47</a:t>
            </a:r>
            <a:r>
              <a:rPr lang="en-US" sz="2200" b="1" dirty="0"/>
              <a:t> + x</a:t>
            </a:r>
            <a:r>
              <a:rPr lang="en-US" sz="2200" b="1" baseline="-25000" dirty="0"/>
              <a:t>48 </a:t>
            </a:r>
            <a:r>
              <a:rPr lang="en-US" sz="2200" b="1" dirty="0"/>
              <a:t>- x</a:t>
            </a:r>
            <a:r>
              <a:rPr lang="en-US" sz="2200" b="1" baseline="-25000" dirty="0"/>
              <a:t>14</a:t>
            </a:r>
            <a:r>
              <a:rPr lang="en-US" sz="2200" b="1" dirty="0"/>
              <a:t> - x</a:t>
            </a:r>
            <a:r>
              <a:rPr lang="en-US" sz="2200" b="1" baseline="-25000" dirty="0"/>
              <a:t>24 </a:t>
            </a:r>
            <a:r>
              <a:rPr lang="en-US" sz="2200" b="1" dirty="0"/>
              <a:t>= 0	(Louisville)</a:t>
            </a:r>
          </a:p>
          <a:p>
            <a:pPr lvl="1">
              <a:buFont typeface="Wingdings" panose="05000000000000000000" pitchFamily="2" charset="2"/>
              <a:buChar char="§"/>
            </a:pPr>
            <a:r>
              <a:rPr lang="en-US" sz="2200" b="1" dirty="0"/>
              <a:t>x</a:t>
            </a:r>
            <a:r>
              <a:rPr lang="en-US" sz="2200" b="1" baseline="-25000" dirty="0"/>
              <a:t>35</a:t>
            </a:r>
            <a:r>
              <a:rPr lang="en-US" sz="2200" b="1" dirty="0"/>
              <a:t> + x</a:t>
            </a:r>
            <a:r>
              <a:rPr lang="el-GR" sz="2200" b="1" baseline="-25000" dirty="0"/>
              <a:t>45</a:t>
            </a:r>
            <a:r>
              <a:rPr lang="en-US" sz="2200" b="1" dirty="0"/>
              <a:t> = </a:t>
            </a:r>
            <a:r>
              <a:rPr lang="el-GR" sz="2200" b="1" dirty="0"/>
              <a:t>200</a:t>
            </a:r>
            <a:r>
              <a:rPr lang="en-US" sz="2200" b="1" dirty="0"/>
              <a:t>	(Detroit)</a:t>
            </a:r>
            <a:endParaRPr lang="el-GR" sz="2200" dirty="0"/>
          </a:p>
          <a:p>
            <a:pPr lvl="1">
              <a:buFont typeface="Wingdings" panose="05000000000000000000" pitchFamily="2" charset="2"/>
              <a:buChar char="§"/>
            </a:pPr>
            <a:r>
              <a:rPr lang="en-US" sz="2200" b="1" dirty="0"/>
              <a:t>x</a:t>
            </a:r>
            <a:r>
              <a:rPr lang="en-US" sz="2200" b="1" baseline="-25000" dirty="0"/>
              <a:t>36</a:t>
            </a:r>
            <a:r>
              <a:rPr lang="en-US" sz="2200" b="1" dirty="0"/>
              <a:t> + x</a:t>
            </a:r>
            <a:r>
              <a:rPr lang="el-GR" sz="2200" b="1" baseline="-25000" dirty="0"/>
              <a:t>4</a:t>
            </a:r>
            <a:r>
              <a:rPr lang="en-US" sz="2200" b="1" baseline="-25000" dirty="0"/>
              <a:t>6</a:t>
            </a:r>
            <a:r>
              <a:rPr lang="en-US" sz="2200" b="1" dirty="0"/>
              <a:t> = 150	(Miami)</a:t>
            </a:r>
            <a:endParaRPr lang="el-GR" sz="2200" b="1" dirty="0"/>
          </a:p>
          <a:p>
            <a:pPr lvl="1">
              <a:buFont typeface="Wingdings" panose="05000000000000000000" pitchFamily="2" charset="2"/>
              <a:buChar char="§"/>
            </a:pPr>
            <a:r>
              <a:rPr lang="en-US" sz="2200" b="1" dirty="0"/>
              <a:t>x</a:t>
            </a:r>
            <a:r>
              <a:rPr lang="en-US" sz="2200" b="1" baseline="-25000" dirty="0"/>
              <a:t>37</a:t>
            </a:r>
            <a:r>
              <a:rPr lang="en-US" sz="2200" b="1" dirty="0"/>
              <a:t> + x</a:t>
            </a:r>
            <a:r>
              <a:rPr lang="el-GR" sz="2200" b="1" baseline="-25000" dirty="0"/>
              <a:t>4</a:t>
            </a:r>
            <a:r>
              <a:rPr lang="en-US" sz="2200" b="1" baseline="-25000" dirty="0"/>
              <a:t>7</a:t>
            </a:r>
            <a:r>
              <a:rPr lang="en-US" sz="2200" b="1" dirty="0"/>
              <a:t> = 350	(Dallas)</a:t>
            </a:r>
            <a:endParaRPr lang="el-GR" sz="2200" b="1" dirty="0"/>
          </a:p>
          <a:p>
            <a:pPr lvl="1">
              <a:buFont typeface="Wingdings" panose="05000000000000000000" pitchFamily="2" charset="2"/>
              <a:buChar char="§"/>
            </a:pPr>
            <a:r>
              <a:rPr lang="en-US" sz="2200" b="1" dirty="0"/>
              <a:t>x</a:t>
            </a:r>
            <a:r>
              <a:rPr lang="en-US" sz="2200" b="1" baseline="-25000" dirty="0"/>
              <a:t>38</a:t>
            </a:r>
            <a:r>
              <a:rPr lang="en-US" sz="2200" b="1" dirty="0"/>
              <a:t> + x</a:t>
            </a:r>
            <a:r>
              <a:rPr lang="el-GR" sz="2200" b="1" baseline="-25000" dirty="0"/>
              <a:t>4</a:t>
            </a:r>
            <a:r>
              <a:rPr lang="en-US" sz="2200" b="1" baseline="-25000" dirty="0"/>
              <a:t>8</a:t>
            </a:r>
            <a:r>
              <a:rPr lang="en-US" sz="2200" b="1" dirty="0"/>
              <a:t> = 3</a:t>
            </a:r>
            <a:r>
              <a:rPr lang="el-GR" sz="2200" b="1" dirty="0"/>
              <a:t>00</a:t>
            </a:r>
            <a:r>
              <a:rPr lang="en-US" sz="2200" b="1" dirty="0"/>
              <a:t>	(New Orleans)</a:t>
            </a:r>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l-GR" sz="2200" b="1" dirty="0"/>
              <a:t>για κάθε </a:t>
            </a:r>
            <a:r>
              <a:rPr lang="en-US" sz="2200" b="1" dirty="0" err="1"/>
              <a:t>i</a:t>
            </a:r>
            <a:r>
              <a:rPr lang="en-US" sz="2200" b="1" dirty="0"/>
              <a:t> </a:t>
            </a:r>
            <a:r>
              <a:rPr lang="el-GR" sz="2200" b="1" dirty="0"/>
              <a:t>και </a:t>
            </a:r>
            <a:r>
              <a:rPr lang="en-US" sz="2200" b="1" dirty="0"/>
              <a:t>j</a:t>
            </a:r>
            <a:endParaRPr lang="el-GR" sz="22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37</a:t>
            </a:fld>
            <a:endParaRPr lang="el-GR"/>
          </a:p>
        </p:txBody>
      </p:sp>
    </p:spTree>
    <p:extLst>
      <p:ext uri="{BB962C8B-B14F-4D97-AF65-F5344CB8AC3E}">
        <p14:creationId xmlns:p14="http://schemas.microsoft.com/office/powerpoint/2010/main" val="3968318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10</a:t>
            </a:r>
            <a:r>
              <a:rPr lang="el-GR" dirty="0"/>
              <a:t>)</a:t>
            </a:r>
          </a:p>
        </p:txBody>
      </p:sp>
      <p:sp>
        <p:nvSpPr>
          <p:cNvPr id="3" name="Θέση περιεχομένου 2"/>
          <p:cNvSpPr>
            <a:spLocks noGrp="1"/>
          </p:cNvSpPr>
          <p:nvPr>
            <p:ph idx="1"/>
          </p:nvPr>
        </p:nvSpPr>
        <p:spPr>
          <a:xfrm>
            <a:off x="2589212" y="1287624"/>
            <a:ext cx="9602788" cy="5570376"/>
          </a:xfrm>
        </p:spPr>
        <p:txBody>
          <a:bodyPr>
            <a:normAutofit/>
          </a:bodyPr>
          <a:lstStyle/>
          <a:p>
            <a:r>
              <a:rPr lang="el-GR" sz="2400" dirty="0"/>
              <a:t>Όπως αναφέραμε στην αρχή της ενότητας, στα προβλήματα μεταφόρτωσης οι ακμές μπορούν να συνδέσουν οποιοδήποτε ζεύγος κόμβων</a:t>
            </a:r>
          </a:p>
          <a:p>
            <a:r>
              <a:rPr lang="el-GR" sz="2400" dirty="0"/>
              <a:t>Στην περίπτωση αυτή, χρησιμοποιούμε πάλι έναν περιορισμό ανά κόμβο, αλλά ο περιορισμός θα περιλαμβάνει μια μεταβλητή για κάθε ακμή που εξέρχεται ή εισέρχεται στο συγκεκριμένο κόμβο για οποιοδήποτε είδος κόμβων</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38</a:t>
            </a:fld>
            <a:endParaRPr lang="el-GR"/>
          </a:p>
        </p:txBody>
      </p:sp>
    </p:spTree>
    <p:extLst>
      <p:ext uri="{BB962C8B-B14F-4D97-AF65-F5344CB8AC3E}">
        <p14:creationId xmlns:p14="http://schemas.microsoft.com/office/powerpoint/2010/main" val="3365688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1</a:t>
            </a:r>
            <a:r>
              <a:rPr lang="el-GR" dirty="0"/>
              <a:t>1)</a:t>
            </a:r>
          </a:p>
        </p:txBody>
      </p:sp>
      <p:sp>
        <p:nvSpPr>
          <p:cNvPr id="3" name="Θέση περιεχομένου 2"/>
          <p:cNvSpPr>
            <a:spLocks noGrp="1"/>
          </p:cNvSpPr>
          <p:nvPr>
            <p:ph idx="1"/>
          </p:nvPr>
        </p:nvSpPr>
        <p:spPr>
          <a:xfrm>
            <a:off x="2561219" y="1138328"/>
            <a:ext cx="9602788" cy="5570376"/>
          </a:xfrm>
        </p:spPr>
        <p:txBody>
          <a:bodyPr>
            <a:normAutofit/>
          </a:bodyPr>
          <a:lstStyle/>
          <a:p>
            <a:r>
              <a:rPr lang="el-GR" sz="2400" dirty="0"/>
              <a:t>Για τους κόμβους πηγής</a:t>
            </a:r>
          </a:p>
          <a:p>
            <a:pPr lvl="1"/>
            <a:r>
              <a:rPr lang="el-GR" sz="2200" dirty="0"/>
              <a:t>Το άθροισμα των μεταφερόμενων αγαθών που εισέρχονται στον κόμβο μείον το άθροισμα των μεταφερόμενων αγαθών που εξέρχονται από αυτόν θα πρέπει να είναι μικρότερο ή ίσο με την προσφορά του κόμβου</a:t>
            </a:r>
          </a:p>
          <a:p>
            <a:r>
              <a:rPr lang="el-GR" sz="2400" dirty="0"/>
              <a:t>Για τους κόμβους μεταφόρτωσης</a:t>
            </a:r>
          </a:p>
          <a:p>
            <a:pPr lvl="1"/>
            <a:r>
              <a:rPr lang="el-GR" sz="2200" dirty="0"/>
              <a:t>Το άθροισμα των μεταφερόμενων αγαθών που εξέρχονται από τον κόμβο θα πρέπει να είναι ίσο με το άθροισμα των μεταφερόμενων αγαθών που εισέρχονται σε αυτόν</a:t>
            </a:r>
          </a:p>
          <a:p>
            <a:r>
              <a:rPr lang="el-GR" sz="2400" dirty="0"/>
              <a:t>Για τους κόμβους προορισμού</a:t>
            </a:r>
          </a:p>
          <a:p>
            <a:pPr lvl="1"/>
            <a:r>
              <a:rPr lang="el-GR" sz="2200" dirty="0"/>
              <a:t>Το άθροισμα των μεταφερόμενων αγαθών που εισέρχονται στον κόμβο μείον το άθροισμα των μεταφερόμενων αγαθών που εξέρχονται από αυτόν θα πρέπει να είναι ίσο με τη ζήτηση του κόμβου</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39</a:t>
            </a:fld>
            <a:endParaRPr lang="el-GR"/>
          </a:p>
        </p:txBody>
      </p:sp>
    </p:spTree>
    <p:extLst>
      <p:ext uri="{BB962C8B-B14F-4D97-AF65-F5344CB8AC3E}">
        <p14:creationId xmlns:p14="http://schemas.microsoft.com/office/powerpoint/2010/main" val="3715881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(3)</a:t>
            </a:r>
          </a:p>
        </p:txBody>
      </p:sp>
      <p:sp>
        <p:nvSpPr>
          <p:cNvPr id="3" name="Θέση περιεχομένου 2"/>
          <p:cNvSpPr>
            <a:spLocks noGrp="1"/>
          </p:cNvSpPr>
          <p:nvPr>
            <p:ph idx="1"/>
          </p:nvPr>
        </p:nvSpPr>
        <p:spPr>
          <a:xfrm>
            <a:off x="2421254" y="1905000"/>
            <a:ext cx="9895150" cy="4878355"/>
          </a:xfrm>
        </p:spPr>
        <p:txBody>
          <a:bodyPr>
            <a:normAutofit/>
          </a:bodyPr>
          <a:lstStyle/>
          <a:p>
            <a:r>
              <a:rPr lang="el-GR" sz="2400" dirty="0"/>
              <a:t>Η διανομή των προϊόντων πραγματοποιείται από τέσσερα περιφερειακά κέντρα διανομής (</a:t>
            </a:r>
            <a:r>
              <a:rPr lang="en-US" sz="2400" dirty="0"/>
              <a:t>Boston, Chicago, St. Louis </a:t>
            </a:r>
            <a:r>
              <a:rPr lang="el-GR" sz="2400" dirty="0"/>
              <a:t>και </a:t>
            </a:r>
            <a:r>
              <a:rPr lang="en-US" sz="2400" dirty="0"/>
              <a:t>Lexington</a:t>
            </a:r>
            <a:r>
              <a:rPr lang="el-GR" sz="2400" dirty="0"/>
              <a:t>)</a:t>
            </a:r>
            <a:endParaRPr lang="en-US" sz="2400" dirty="0"/>
          </a:p>
          <a:p>
            <a:r>
              <a:rPr lang="el-GR" sz="2400" dirty="0"/>
              <a:t>Εκτιμάται ότι η ζήτηση ανά κέντρο διανομής για το προσεχές τρίμηνο είναι: </a:t>
            </a:r>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a:t>
            </a:fld>
            <a:endParaRPr lang="el-GR"/>
          </a:p>
        </p:txBody>
      </p:sp>
      <p:graphicFrame>
        <p:nvGraphicFramePr>
          <p:cNvPr id="7" name="Πίνακας 6"/>
          <p:cNvGraphicFramePr>
            <a:graphicFrameLocks noGrp="1"/>
          </p:cNvGraphicFramePr>
          <p:nvPr>
            <p:extLst>
              <p:ext uri="{D42A27DB-BD31-4B8C-83A1-F6EECF244321}">
                <p14:modId xmlns:p14="http://schemas.microsoft.com/office/powerpoint/2010/main" val="2414139121"/>
              </p:ext>
            </p:extLst>
          </p:nvPr>
        </p:nvGraphicFramePr>
        <p:xfrm>
          <a:off x="2984768" y="3986763"/>
          <a:ext cx="8127999" cy="2224833"/>
        </p:xfrm>
        <a:graphic>
          <a:graphicData uri="http://schemas.openxmlformats.org/drawingml/2006/table">
            <a:tbl>
              <a:tblPr firstRow="1" bandRow="1">
                <a:tableStyleId>{5C22544A-7EE6-4342-B048-85BDC9FD1C3A}</a:tableStyleId>
              </a:tblPr>
              <a:tblGrid>
                <a:gridCol w="1699199">
                  <a:extLst>
                    <a:ext uri="{9D8B030D-6E8A-4147-A177-3AD203B41FA5}">
                      <a16:colId xmlns:a16="http://schemas.microsoft.com/office/drawing/2014/main" val="3204365191"/>
                    </a:ext>
                  </a:extLst>
                </a:gridCol>
                <a:gridCol w="2267339">
                  <a:extLst>
                    <a:ext uri="{9D8B030D-6E8A-4147-A177-3AD203B41FA5}">
                      <a16:colId xmlns:a16="http://schemas.microsoft.com/office/drawing/2014/main" val="3201982971"/>
                    </a:ext>
                  </a:extLst>
                </a:gridCol>
                <a:gridCol w="4161461">
                  <a:extLst>
                    <a:ext uri="{9D8B030D-6E8A-4147-A177-3AD203B41FA5}">
                      <a16:colId xmlns:a16="http://schemas.microsoft.com/office/drawing/2014/main" val="3282772028"/>
                    </a:ext>
                  </a:extLst>
                </a:gridCol>
              </a:tblGrid>
              <a:tr h="370633">
                <a:tc>
                  <a:txBody>
                    <a:bodyPr/>
                    <a:lstStyle/>
                    <a:p>
                      <a:pPr algn="ctr"/>
                      <a:r>
                        <a:rPr lang="el-GR" dirty="0"/>
                        <a:t>Προορισμός</a:t>
                      </a:r>
                    </a:p>
                  </a:txBody>
                  <a:tcPr anchor="ctr"/>
                </a:tc>
                <a:tc>
                  <a:txBody>
                    <a:bodyPr/>
                    <a:lstStyle/>
                    <a:p>
                      <a:pPr algn="ctr"/>
                      <a:r>
                        <a:rPr lang="el-GR" dirty="0"/>
                        <a:t>Κέντρο διανομής</a:t>
                      </a:r>
                    </a:p>
                  </a:txBody>
                  <a:tcPr anchor="ctr"/>
                </a:tc>
                <a:tc>
                  <a:txBody>
                    <a:bodyPr/>
                    <a:lstStyle/>
                    <a:p>
                      <a:pPr algn="ctr"/>
                      <a:r>
                        <a:rPr lang="el-GR" dirty="0"/>
                        <a:t>Εκτίμηση ζήτησης (μονάδες)</a:t>
                      </a:r>
                    </a:p>
                  </a:txBody>
                  <a:tcPr anchor="ctr"/>
                </a:tc>
                <a:extLst>
                  <a:ext uri="{0D108BD9-81ED-4DB2-BD59-A6C34878D82A}">
                    <a16:rowId xmlns:a16="http://schemas.microsoft.com/office/drawing/2014/main" val="1653448919"/>
                  </a:ext>
                </a:extLst>
              </a:tr>
              <a:tr h="370840">
                <a:tc>
                  <a:txBody>
                    <a:bodyPr/>
                    <a:lstStyle/>
                    <a:p>
                      <a:pPr algn="ctr"/>
                      <a:r>
                        <a:rPr lang="el-GR" dirty="0"/>
                        <a:t>1</a:t>
                      </a:r>
                    </a:p>
                  </a:txBody>
                  <a:tcPr anchor="ctr"/>
                </a:tc>
                <a:tc>
                  <a:txBody>
                    <a:bodyPr/>
                    <a:lstStyle/>
                    <a:p>
                      <a:pPr algn="ctr"/>
                      <a:r>
                        <a:rPr lang="en-US" dirty="0"/>
                        <a:t>Boston</a:t>
                      </a:r>
                      <a:endParaRPr lang="el-GR" dirty="0"/>
                    </a:p>
                  </a:txBody>
                  <a:tcPr anchor="ctr"/>
                </a:tc>
                <a:tc>
                  <a:txBody>
                    <a:bodyPr/>
                    <a:lstStyle/>
                    <a:p>
                      <a:pPr algn="ctr"/>
                      <a:r>
                        <a:rPr lang="en-US" dirty="0"/>
                        <a:t>6</a:t>
                      </a:r>
                      <a:r>
                        <a:rPr lang="el-GR" dirty="0"/>
                        <a:t>.000</a:t>
                      </a:r>
                    </a:p>
                  </a:txBody>
                  <a:tcPr anchor="ctr"/>
                </a:tc>
                <a:extLst>
                  <a:ext uri="{0D108BD9-81ED-4DB2-BD59-A6C34878D82A}">
                    <a16:rowId xmlns:a16="http://schemas.microsoft.com/office/drawing/2014/main" val="2878209846"/>
                  </a:ext>
                </a:extLst>
              </a:tr>
              <a:tr h="370840">
                <a:tc>
                  <a:txBody>
                    <a:bodyPr/>
                    <a:lstStyle/>
                    <a:p>
                      <a:pPr algn="ctr"/>
                      <a:r>
                        <a:rPr lang="el-GR" dirty="0"/>
                        <a:t>2</a:t>
                      </a:r>
                    </a:p>
                  </a:txBody>
                  <a:tcPr anchor="ctr"/>
                </a:tc>
                <a:tc>
                  <a:txBody>
                    <a:bodyPr/>
                    <a:lstStyle/>
                    <a:p>
                      <a:pPr algn="ctr"/>
                      <a:r>
                        <a:rPr lang="en-US" dirty="0"/>
                        <a:t>Chicago</a:t>
                      </a:r>
                      <a:endParaRPr lang="el-GR" dirty="0"/>
                    </a:p>
                  </a:txBody>
                  <a:tcPr anchor="ctr"/>
                </a:tc>
                <a:tc>
                  <a:txBody>
                    <a:bodyPr/>
                    <a:lstStyle/>
                    <a:p>
                      <a:pPr algn="ctr"/>
                      <a:r>
                        <a:rPr lang="en-US" dirty="0"/>
                        <a:t>4</a:t>
                      </a:r>
                      <a:r>
                        <a:rPr lang="el-GR" dirty="0"/>
                        <a:t>.000</a:t>
                      </a:r>
                    </a:p>
                  </a:txBody>
                  <a:tcPr anchor="ctr"/>
                </a:tc>
                <a:extLst>
                  <a:ext uri="{0D108BD9-81ED-4DB2-BD59-A6C34878D82A}">
                    <a16:rowId xmlns:a16="http://schemas.microsoft.com/office/drawing/2014/main" val="3819683549"/>
                  </a:ext>
                </a:extLst>
              </a:tr>
              <a:tr h="370840">
                <a:tc>
                  <a:txBody>
                    <a:bodyPr/>
                    <a:lstStyle/>
                    <a:p>
                      <a:pPr algn="ctr"/>
                      <a:r>
                        <a:rPr lang="el-GR" dirty="0"/>
                        <a:t>3</a:t>
                      </a:r>
                    </a:p>
                  </a:txBody>
                  <a:tcPr anchor="ctr"/>
                </a:tc>
                <a:tc>
                  <a:txBody>
                    <a:bodyPr/>
                    <a:lstStyle/>
                    <a:p>
                      <a:pPr algn="ctr"/>
                      <a:r>
                        <a:rPr lang="en-US" dirty="0"/>
                        <a:t>St. Louis</a:t>
                      </a:r>
                      <a:endParaRPr lang="el-GR" dirty="0"/>
                    </a:p>
                  </a:txBody>
                  <a:tcPr anchor="ctr"/>
                </a:tc>
                <a:tc>
                  <a:txBody>
                    <a:bodyPr/>
                    <a:lstStyle/>
                    <a:p>
                      <a:pPr algn="ctr"/>
                      <a:r>
                        <a:rPr lang="en-US" dirty="0"/>
                        <a:t>2.000</a:t>
                      </a:r>
                      <a:endParaRPr lang="el-GR" dirty="0"/>
                    </a:p>
                  </a:txBody>
                  <a:tcPr anchor="ctr"/>
                </a:tc>
                <a:extLst>
                  <a:ext uri="{0D108BD9-81ED-4DB2-BD59-A6C34878D82A}">
                    <a16:rowId xmlns:a16="http://schemas.microsoft.com/office/drawing/2014/main" val="1789115768"/>
                  </a:ext>
                </a:extLst>
              </a:tr>
              <a:tr h="370840">
                <a:tc>
                  <a:txBody>
                    <a:bodyPr/>
                    <a:lstStyle/>
                    <a:p>
                      <a:pPr algn="ctr"/>
                      <a:r>
                        <a:rPr lang="el-GR" dirty="0"/>
                        <a:t>4</a:t>
                      </a:r>
                    </a:p>
                  </a:txBody>
                  <a:tcPr anchor="ctr"/>
                </a:tc>
                <a:tc>
                  <a:txBody>
                    <a:bodyPr/>
                    <a:lstStyle/>
                    <a:p>
                      <a:pPr algn="ctr"/>
                      <a:r>
                        <a:rPr lang="en-US" dirty="0"/>
                        <a:t>Lexington</a:t>
                      </a:r>
                      <a:endParaRPr lang="el-GR" dirty="0"/>
                    </a:p>
                  </a:txBody>
                  <a:tcPr anchor="ctr"/>
                </a:tc>
                <a:tc>
                  <a:txBody>
                    <a:bodyPr/>
                    <a:lstStyle/>
                    <a:p>
                      <a:pPr algn="ctr"/>
                      <a:r>
                        <a:rPr lang="en-US" dirty="0"/>
                        <a:t>1</a:t>
                      </a:r>
                      <a:r>
                        <a:rPr lang="el-GR" dirty="0"/>
                        <a:t>.500</a:t>
                      </a:r>
                    </a:p>
                  </a:txBody>
                  <a:tcPr anchor="ctr"/>
                </a:tc>
                <a:extLst>
                  <a:ext uri="{0D108BD9-81ED-4DB2-BD59-A6C34878D82A}">
                    <a16:rowId xmlns:a16="http://schemas.microsoft.com/office/drawing/2014/main" val="1777263073"/>
                  </a:ext>
                </a:extLst>
              </a:tr>
              <a:tr h="370840">
                <a:tc gridSpan="2">
                  <a:txBody>
                    <a:bodyPr/>
                    <a:lstStyle/>
                    <a:p>
                      <a:pPr algn="r"/>
                      <a:r>
                        <a:rPr lang="el-GR" b="1" dirty="0"/>
                        <a:t>Σύνολο</a:t>
                      </a:r>
                    </a:p>
                  </a:txBody>
                  <a:tcPr anchor="ctr"/>
                </a:tc>
                <a:tc hMerge="1">
                  <a:txBody>
                    <a:bodyPr/>
                    <a:lstStyle/>
                    <a:p>
                      <a:pPr algn="ctr"/>
                      <a:endParaRPr lang="el-GR" dirty="0"/>
                    </a:p>
                  </a:txBody>
                  <a:tcPr anchor="ctr"/>
                </a:tc>
                <a:tc>
                  <a:txBody>
                    <a:bodyPr/>
                    <a:lstStyle/>
                    <a:p>
                      <a:pPr algn="ctr"/>
                      <a:r>
                        <a:rPr lang="el-GR" b="1" dirty="0"/>
                        <a:t>13.500</a:t>
                      </a:r>
                    </a:p>
                  </a:txBody>
                  <a:tcPr anchor="ctr"/>
                </a:tc>
                <a:extLst>
                  <a:ext uri="{0D108BD9-81ED-4DB2-BD59-A6C34878D82A}">
                    <a16:rowId xmlns:a16="http://schemas.microsoft.com/office/drawing/2014/main" val="4217881987"/>
                  </a:ext>
                </a:extLst>
              </a:tr>
            </a:tbl>
          </a:graphicData>
        </a:graphic>
      </p:graphicFrame>
    </p:spTree>
    <p:extLst>
      <p:ext uri="{BB962C8B-B14F-4D97-AF65-F5344CB8AC3E}">
        <p14:creationId xmlns:p14="http://schemas.microsoft.com/office/powerpoint/2010/main" val="38402182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1</a:t>
            </a:r>
            <a:r>
              <a:rPr lang="el-GR" dirty="0"/>
              <a:t>2)</a:t>
            </a:r>
          </a:p>
        </p:txBody>
      </p:sp>
      <p:sp>
        <p:nvSpPr>
          <p:cNvPr id="3" name="Θέση περιεχομένου 2"/>
          <p:cNvSpPr>
            <a:spLocks noGrp="1"/>
          </p:cNvSpPr>
          <p:nvPr>
            <p:ph idx="1"/>
          </p:nvPr>
        </p:nvSpPr>
        <p:spPr>
          <a:xfrm>
            <a:off x="2561219" y="1259629"/>
            <a:ext cx="9602788" cy="5570376"/>
          </a:xfrm>
        </p:spPr>
        <p:txBody>
          <a:bodyPr>
            <a:normAutofit/>
          </a:bodyPr>
          <a:lstStyle/>
          <a:p>
            <a:r>
              <a:rPr lang="el-GR" sz="2400" dirty="0"/>
              <a:t>Έστω ότι </a:t>
            </a:r>
            <a:r>
              <a:rPr lang="el-GR" sz="2400" b="1" dirty="0"/>
              <a:t>τροποποιούμε</a:t>
            </a:r>
            <a:r>
              <a:rPr lang="el-GR" sz="2400" dirty="0"/>
              <a:t> το πρόβλημα της </a:t>
            </a:r>
            <a:r>
              <a:rPr lang="en-US" sz="2400" dirty="0"/>
              <a:t>Ryan Electronics</a:t>
            </a:r>
            <a:endParaRPr lang="el-GR" sz="2400" dirty="0"/>
          </a:p>
          <a:p>
            <a:r>
              <a:rPr lang="el-GR" sz="2400" dirty="0"/>
              <a:t>Υποθέτουμε ότι είναι δυνατές οι εξής απευθείας αποστολές προϊόντων </a:t>
            </a:r>
          </a:p>
          <a:p>
            <a:pPr lvl="1"/>
            <a:r>
              <a:rPr lang="el-GR" sz="2200" dirty="0"/>
              <a:t>από την </a:t>
            </a:r>
            <a:r>
              <a:rPr lang="en-US" sz="2200" dirty="0"/>
              <a:t>Atlanta (</a:t>
            </a:r>
            <a:r>
              <a:rPr lang="el-GR" sz="2200" dirty="0"/>
              <a:t>κόμβος 2</a:t>
            </a:r>
            <a:r>
              <a:rPr lang="en-US" sz="2200" dirty="0"/>
              <a:t>)</a:t>
            </a:r>
            <a:r>
              <a:rPr lang="el-GR" sz="2200" dirty="0"/>
              <a:t> προς τη </a:t>
            </a:r>
            <a:r>
              <a:rPr lang="en-US" sz="2200" dirty="0"/>
              <a:t>New Orleans (</a:t>
            </a:r>
            <a:r>
              <a:rPr lang="el-GR" sz="2200" dirty="0"/>
              <a:t>κόμβος 8</a:t>
            </a:r>
            <a:r>
              <a:rPr lang="en-US" sz="2200" dirty="0"/>
              <a:t>)</a:t>
            </a:r>
            <a:r>
              <a:rPr lang="el-GR" sz="2200" dirty="0"/>
              <a:t> με κόστος $4 ανά μονάδα </a:t>
            </a:r>
          </a:p>
          <a:p>
            <a:pPr lvl="1"/>
            <a:r>
              <a:rPr lang="el-GR" sz="2200" dirty="0"/>
              <a:t>από το </a:t>
            </a:r>
            <a:r>
              <a:rPr lang="en-US" sz="2200" dirty="0"/>
              <a:t>Dallas (</a:t>
            </a:r>
            <a:r>
              <a:rPr lang="el-GR" sz="2200" dirty="0"/>
              <a:t>κόμβος 7</a:t>
            </a:r>
            <a:r>
              <a:rPr lang="en-US" sz="2200" dirty="0"/>
              <a:t>)</a:t>
            </a:r>
            <a:r>
              <a:rPr lang="el-GR" sz="2200" dirty="0"/>
              <a:t> προς τη </a:t>
            </a:r>
            <a:r>
              <a:rPr lang="en-US" sz="2200" dirty="0"/>
              <a:t>New Orleans (</a:t>
            </a:r>
            <a:r>
              <a:rPr lang="el-GR" sz="2200" dirty="0"/>
              <a:t>κόμβος 8</a:t>
            </a:r>
            <a:r>
              <a:rPr lang="en-US" sz="2200" dirty="0"/>
              <a:t>)</a:t>
            </a:r>
            <a:r>
              <a:rPr lang="el-GR" sz="2200" dirty="0"/>
              <a:t> με κόστος $1 ανά μονάδα </a:t>
            </a:r>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40</a:t>
            </a:fld>
            <a:endParaRPr lang="el-GR"/>
          </a:p>
        </p:txBody>
      </p:sp>
    </p:spTree>
    <p:extLst>
      <p:ext uri="{BB962C8B-B14F-4D97-AF65-F5344CB8AC3E}">
        <p14:creationId xmlns:p14="http://schemas.microsoft.com/office/powerpoint/2010/main" val="2607352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1</a:t>
            </a:r>
            <a:r>
              <a:rPr lang="el-GR" dirty="0"/>
              <a:t>3)</a:t>
            </a:r>
          </a:p>
        </p:txBody>
      </p:sp>
      <p:sp>
        <p:nvSpPr>
          <p:cNvPr id="3" name="Θέση περιεχομένου 2"/>
          <p:cNvSpPr>
            <a:spLocks noGrp="1"/>
          </p:cNvSpPr>
          <p:nvPr>
            <p:ph idx="1"/>
          </p:nvPr>
        </p:nvSpPr>
        <p:spPr>
          <a:xfrm>
            <a:off x="2561219" y="1259629"/>
            <a:ext cx="9602788" cy="5570376"/>
          </a:xfrm>
        </p:spPr>
        <p:txBody>
          <a:bodyPr>
            <a:normAutofit/>
          </a:bodyPr>
          <a:lstStyle/>
          <a:p>
            <a:r>
              <a:rPr lang="el-GR" sz="2400" dirty="0"/>
              <a:t>Το δίκτυο του </a:t>
            </a:r>
            <a:r>
              <a:rPr lang="el-GR" sz="2400" b="1" dirty="0"/>
              <a:t>τροποποιημένου προβλήματος</a:t>
            </a:r>
            <a:r>
              <a:rPr lang="el-GR" sz="2400" dirty="0"/>
              <a:t> είναι το εξής:</a:t>
            </a:r>
          </a:p>
          <a:p>
            <a:pPr marL="0" indent="0">
              <a:buNone/>
            </a:pP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41</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6587" y="1686833"/>
            <a:ext cx="7305473" cy="5162628"/>
          </a:xfrm>
          <a:prstGeom prst="rect">
            <a:avLst/>
          </a:prstGeom>
        </p:spPr>
      </p:pic>
    </p:spTree>
    <p:extLst>
      <p:ext uri="{BB962C8B-B14F-4D97-AF65-F5344CB8AC3E}">
        <p14:creationId xmlns:p14="http://schemas.microsoft.com/office/powerpoint/2010/main" val="39591609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μεταφόρτωσης (</a:t>
            </a:r>
            <a:r>
              <a:rPr lang="en-US" dirty="0"/>
              <a:t>1</a:t>
            </a:r>
            <a:r>
              <a:rPr lang="el-GR" dirty="0"/>
              <a:t>4)</a:t>
            </a:r>
          </a:p>
        </p:txBody>
      </p:sp>
      <p:sp>
        <p:nvSpPr>
          <p:cNvPr id="3" name="Θέση περιεχομένου 2"/>
          <p:cNvSpPr>
            <a:spLocks noGrp="1"/>
          </p:cNvSpPr>
          <p:nvPr>
            <p:ph idx="1"/>
          </p:nvPr>
        </p:nvSpPr>
        <p:spPr>
          <a:xfrm>
            <a:off x="2561219" y="1259629"/>
            <a:ext cx="9602788" cy="5570376"/>
          </a:xfrm>
        </p:spPr>
        <p:txBody>
          <a:bodyPr>
            <a:normAutofit fontScale="92500" lnSpcReduction="10000"/>
          </a:bodyPr>
          <a:lstStyle/>
          <a:p>
            <a:r>
              <a:rPr lang="el-GR" sz="2400" dirty="0"/>
              <a:t>Το μοντέλο γραμμικού προγραμματισμού για το τροποποιημένο πρόβλημα της </a:t>
            </a:r>
            <a:r>
              <a:rPr lang="en-US" sz="2400" dirty="0"/>
              <a:t>Ryan Electronics </a:t>
            </a:r>
            <a:r>
              <a:rPr lang="el-GR" sz="2400" dirty="0"/>
              <a:t>είναι το εξής:</a:t>
            </a:r>
          </a:p>
          <a:p>
            <a:pPr lvl="1">
              <a:buFont typeface="Wingdings" panose="05000000000000000000" pitchFamily="2" charset="2"/>
              <a:buChar char="§"/>
            </a:pPr>
            <a:r>
              <a:rPr lang="en-US" sz="2200" b="1" dirty="0"/>
              <a:t>Min 2x</a:t>
            </a:r>
            <a:r>
              <a:rPr lang="en-US" sz="2200" b="1" baseline="-25000" dirty="0"/>
              <a:t>13</a:t>
            </a:r>
            <a:r>
              <a:rPr lang="en-US" sz="2200" b="1" dirty="0"/>
              <a:t> + 3x</a:t>
            </a:r>
            <a:r>
              <a:rPr lang="en-US" sz="2200" b="1" baseline="-25000" dirty="0"/>
              <a:t>14</a:t>
            </a:r>
            <a:r>
              <a:rPr lang="en-US" sz="2200" b="1" dirty="0"/>
              <a:t> + 3x</a:t>
            </a:r>
            <a:r>
              <a:rPr lang="en-US" sz="2200" b="1" baseline="-25000" dirty="0"/>
              <a:t>23</a:t>
            </a:r>
            <a:r>
              <a:rPr lang="en-US" sz="2200" b="1" dirty="0"/>
              <a:t> + x</a:t>
            </a:r>
            <a:r>
              <a:rPr lang="en-US" sz="2200" b="1" baseline="-25000" dirty="0"/>
              <a:t>24</a:t>
            </a:r>
            <a:r>
              <a:rPr lang="en-US" sz="2200" b="1" dirty="0"/>
              <a:t> + 2x</a:t>
            </a:r>
            <a:r>
              <a:rPr lang="en-US" sz="2200" b="1" baseline="-25000" dirty="0"/>
              <a:t>35</a:t>
            </a:r>
            <a:r>
              <a:rPr lang="en-US" sz="2200" b="1" dirty="0"/>
              <a:t> + 6x</a:t>
            </a:r>
            <a:r>
              <a:rPr lang="en-US" sz="2200" b="1" baseline="-25000" dirty="0"/>
              <a:t>36</a:t>
            </a:r>
            <a:r>
              <a:rPr lang="en-US" sz="2200" b="1" dirty="0"/>
              <a:t> + 3x</a:t>
            </a:r>
            <a:r>
              <a:rPr lang="en-US" sz="2200" b="1" baseline="-25000" dirty="0"/>
              <a:t>37</a:t>
            </a:r>
            <a:r>
              <a:rPr lang="en-US" sz="2200" b="1" dirty="0"/>
              <a:t> + 6x</a:t>
            </a:r>
            <a:r>
              <a:rPr lang="en-US" sz="2200" b="1" baseline="-25000" dirty="0"/>
              <a:t>38</a:t>
            </a:r>
            <a:r>
              <a:rPr lang="en-US" sz="2200" b="1" dirty="0"/>
              <a:t> + 4x</a:t>
            </a:r>
            <a:r>
              <a:rPr lang="en-US" sz="2200" b="1" baseline="-25000" dirty="0"/>
              <a:t>45</a:t>
            </a:r>
            <a:r>
              <a:rPr lang="en-US" sz="2200" b="1" dirty="0"/>
              <a:t> + 4x</a:t>
            </a:r>
            <a:r>
              <a:rPr lang="en-US" sz="2200" b="1" baseline="-25000" dirty="0"/>
              <a:t>46</a:t>
            </a:r>
            <a:r>
              <a:rPr lang="en-US" sz="2200" b="1" dirty="0"/>
              <a:t> + 6x</a:t>
            </a:r>
            <a:r>
              <a:rPr lang="en-US" sz="2200" b="1" baseline="-25000" dirty="0"/>
              <a:t>47</a:t>
            </a:r>
            <a:r>
              <a:rPr lang="en-US" sz="2200" b="1" dirty="0"/>
              <a:t> + 5x</a:t>
            </a:r>
            <a:r>
              <a:rPr lang="en-US" sz="2200" b="1" baseline="-25000" dirty="0"/>
              <a:t>48</a:t>
            </a:r>
            <a:r>
              <a:rPr lang="en-US" sz="2200" b="1" dirty="0"/>
              <a:t> + </a:t>
            </a:r>
            <a:r>
              <a:rPr lang="el-GR" sz="2200" b="1" dirty="0"/>
              <a:t>4</a:t>
            </a:r>
            <a:r>
              <a:rPr lang="en-US" sz="2200" b="1" dirty="0"/>
              <a:t>x</a:t>
            </a:r>
            <a:r>
              <a:rPr lang="el-GR" sz="2200" b="1" baseline="-25000" dirty="0"/>
              <a:t>28</a:t>
            </a:r>
            <a:r>
              <a:rPr lang="en-US" sz="2200" b="1" dirty="0"/>
              <a:t> + x</a:t>
            </a:r>
            <a:r>
              <a:rPr lang="el-GR" sz="2200" b="1" baseline="-25000" dirty="0"/>
              <a:t>78</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x</a:t>
            </a:r>
            <a:r>
              <a:rPr lang="en-US" sz="2200" b="1" baseline="-25000" dirty="0"/>
              <a:t>13</a:t>
            </a:r>
            <a:r>
              <a:rPr lang="en-US" sz="2200" b="1" dirty="0"/>
              <a:t> + x</a:t>
            </a:r>
            <a:r>
              <a:rPr lang="en-US" sz="2200" b="1" baseline="-25000" dirty="0"/>
              <a:t>14</a:t>
            </a:r>
            <a:r>
              <a:rPr lang="en-US" sz="2200" b="1" dirty="0"/>
              <a:t> ≤ 600	</a:t>
            </a:r>
            <a:r>
              <a:rPr lang="el-GR" sz="2200" b="1" dirty="0"/>
              <a:t>	</a:t>
            </a:r>
            <a:r>
              <a:rPr lang="en-US" sz="2200" b="1" dirty="0"/>
              <a:t>(Denver)</a:t>
            </a:r>
            <a:endParaRPr lang="el-GR" sz="2200" b="1" dirty="0"/>
          </a:p>
          <a:p>
            <a:pPr lvl="1">
              <a:buFont typeface="Wingdings" panose="05000000000000000000" pitchFamily="2" charset="2"/>
              <a:buChar char="§"/>
            </a:pPr>
            <a:r>
              <a:rPr lang="en-US" sz="2200" b="1" dirty="0"/>
              <a:t>x</a:t>
            </a:r>
            <a:r>
              <a:rPr lang="en-US" sz="2200" b="1" baseline="-25000" dirty="0"/>
              <a:t>23</a:t>
            </a:r>
            <a:r>
              <a:rPr lang="en-US" sz="2200" b="1" dirty="0"/>
              <a:t> + x</a:t>
            </a:r>
            <a:r>
              <a:rPr lang="en-US" sz="2200" b="1" baseline="-25000" dirty="0"/>
              <a:t>24</a:t>
            </a:r>
            <a:r>
              <a:rPr lang="en-US" sz="2200" b="1" dirty="0"/>
              <a:t> + x</a:t>
            </a:r>
            <a:r>
              <a:rPr lang="el-GR" sz="2200" b="1" baseline="-25000" dirty="0"/>
              <a:t>28</a:t>
            </a:r>
            <a:r>
              <a:rPr lang="en-US" sz="2200" b="1" baseline="-25000" dirty="0"/>
              <a:t> </a:t>
            </a:r>
            <a:r>
              <a:rPr lang="el-GR" sz="2200" b="1" baseline="-25000" dirty="0"/>
              <a:t> </a:t>
            </a:r>
            <a:r>
              <a:rPr lang="en-US" sz="2200" b="1" dirty="0"/>
              <a:t>≤ 400	(Atlanta)</a:t>
            </a:r>
            <a:endParaRPr lang="el-GR" sz="2200" dirty="0"/>
          </a:p>
          <a:p>
            <a:pPr lvl="1">
              <a:buFont typeface="Wingdings" panose="05000000000000000000" pitchFamily="2" charset="2"/>
              <a:buChar char="§"/>
            </a:pPr>
            <a:r>
              <a:rPr lang="en-US" sz="2200" b="1" dirty="0"/>
              <a:t>x</a:t>
            </a:r>
            <a:r>
              <a:rPr lang="en-US" sz="2200" b="1" baseline="-25000" dirty="0"/>
              <a:t>35</a:t>
            </a:r>
            <a:r>
              <a:rPr lang="en-US" sz="2200" b="1" dirty="0"/>
              <a:t> + x</a:t>
            </a:r>
            <a:r>
              <a:rPr lang="en-US" sz="2200" b="1" baseline="-25000" dirty="0"/>
              <a:t>36</a:t>
            </a:r>
            <a:r>
              <a:rPr lang="en-US" sz="2200" b="1" dirty="0"/>
              <a:t> + x</a:t>
            </a:r>
            <a:r>
              <a:rPr lang="en-US" sz="2200" b="1" baseline="-25000" dirty="0"/>
              <a:t>37</a:t>
            </a:r>
            <a:r>
              <a:rPr lang="en-US" sz="2200" b="1" dirty="0"/>
              <a:t> + x</a:t>
            </a:r>
            <a:r>
              <a:rPr lang="en-US" sz="2200" b="1" baseline="-25000" dirty="0"/>
              <a:t>38  </a:t>
            </a:r>
            <a:r>
              <a:rPr lang="en-US" sz="2200" b="1" dirty="0"/>
              <a:t>-x</a:t>
            </a:r>
            <a:r>
              <a:rPr lang="en-US" sz="2200" b="1" baseline="-25000" dirty="0"/>
              <a:t>13</a:t>
            </a:r>
            <a:r>
              <a:rPr lang="en-US" sz="2200" b="1" dirty="0"/>
              <a:t> - x</a:t>
            </a:r>
            <a:r>
              <a:rPr lang="en-US" sz="2200" b="1" baseline="-25000" dirty="0"/>
              <a:t>23 </a:t>
            </a:r>
            <a:r>
              <a:rPr lang="en-US" sz="2200" b="1" dirty="0"/>
              <a:t>= 0 	(Kansas City)</a:t>
            </a:r>
            <a:endParaRPr lang="el-GR" sz="2200" b="1" dirty="0"/>
          </a:p>
          <a:p>
            <a:pPr lvl="1">
              <a:buFont typeface="Wingdings" panose="05000000000000000000" pitchFamily="2" charset="2"/>
              <a:buChar char="§"/>
            </a:pPr>
            <a:r>
              <a:rPr lang="en-US" sz="2200" b="1" dirty="0"/>
              <a:t>x</a:t>
            </a:r>
            <a:r>
              <a:rPr lang="en-US" sz="2200" b="1" baseline="-25000" dirty="0"/>
              <a:t>45</a:t>
            </a:r>
            <a:r>
              <a:rPr lang="en-US" sz="2200" b="1" dirty="0"/>
              <a:t> + x</a:t>
            </a:r>
            <a:r>
              <a:rPr lang="en-US" sz="2200" b="1" baseline="-25000" dirty="0"/>
              <a:t>46</a:t>
            </a:r>
            <a:r>
              <a:rPr lang="en-US" sz="2200" b="1" dirty="0"/>
              <a:t> + x</a:t>
            </a:r>
            <a:r>
              <a:rPr lang="en-US" sz="2200" b="1" baseline="-25000" dirty="0"/>
              <a:t>47</a:t>
            </a:r>
            <a:r>
              <a:rPr lang="en-US" sz="2200" b="1" dirty="0"/>
              <a:t> + x</a:t>
            </a:r>
            <a:r>
              <a:rPr lang="en-US" sz="2200" b="1" baseline="-25000" dirty="0"/>
              <a:t>48 </a:t>
            </a:r>
            <a:r>
              <a:rPr lang="en-US" sz="2200" b="1" dirty="0"/>
              <a:t>- x</a:t>
            </a:r>
            <a:r>
              <a:rPr lang="en-US" sz="2200" b="1" baseline="-25000" dirty="0"/>
              <a:t>14</a:t>
            </a:r>
            <a:r>
              <a:rPr lang="en-US" sz="2200" b="1" dirty="0"/>
              <a:t> - x</a:t>
            </a:r>
            <a:r>
              <a:rPr lang="en-US" sz="2200" b="1" baseline="-25000" dirty="0"/>
              <a:t>24 </a:t>
            </a:r>
            <a:r>
              <a:rPr lang="en-US" sz="2200" b="1" dirty="0"/>
              <a:t>= 0	(Louisville)</a:t>
            </a:r>
          </a:p>
          <a:p>
            <a:pPr lvl="1">
              <a:buFont typeface="Wingdings" panose="05000000000000000000" pitchFamily="2" charset="2"/>
              <a:buChar char="§"/>
            </a:pPr>
            <a:r>
              <a:rPr lang="en-US" sz="2200" b="1" dirty="0"/>
              <a:t>x</a:t>
            </a:r>
            <a:r>
              <a:rPr lang="en-US" sz="2200" b="1" baseline="-25000" dirty="0"/>
              <a:t>35</a:t>
            </a:r>
            <a:r>
              <a:rPr lang="en-US" sz="2200" b="1" dirty="0"/>
              <a:t> + x</a:t>
            </a:r>
            <a:r>
              <a:rPr lang="el-GR" sz="2200" b="1" baseline="-25000" dirty="0"/>
              <a:t>45</a:t>
            </a:r>
            <a:r>
              <a:rPr lang="en-US" sz="2200" b="1" dirty="0"/>
              <a:t> = </a:t>
            </a:r>
            <a:r>
              <a:rPr lang="el-GR" sz="2200" b="1" dirty="0"/>
              <a:t>200</a:t>
            </a:r>
            <a:r>
              <a:rPr lang="en-US" sz="2200" b="1" dirty="0"/>
              <a:t>	(Detroit)</a:t>
            </a:r>
            <a:endParaRPr lang="el-GR" sz="2200" dirty="0"/>
          </a:p>
          <a:p>
            <a:pPr lvl="1">
              <a:buFont typeface="Wingdings" panose="05000000000000000000" pitchFamily="2" charset="2"/>
              <a:buChar char="§"/>
            </a:pPr>
            <a:r>
              <a:rPr lang="en-US" sz="2200" b="1" dirty="0"/>
              <a:t>x</a:t>
            </a:r>
            <a:r>
              <a:rPr lang="en-US" sz="2200" b="1" baseline="-25000" dirty="0"/>
              <a:t>36</a:t>
            </a:r>
            <a:r>
              <a:rPr lang="en-US" sz="2200" b="1" dirty="0"/>
              <a:t> + x</a:t>
            </a:r>
            <a:r>
              <a:rPr lang="el-GR" sz="2200" b="1" baseline="-25000" dirty="0"/>
              <a:t>4</a:t>
            </a:r>
            <a:r>
              <a:rPr lang="en-US" sz="2200" b="1" baseline="-25000" dirty="0"/>
              <a:t>6</a:t>
            </a:r>
            <a:r>
              <a:rPr lang="en-US" sz="2200" b="1" dirty="0"/>
              <a:t> = 150	(Miami)</a:t>
            </a:r>
            <a:endParaRPr lang="el-GR" sz="2200" b="1" dirty="0"/>
          </a:p>
          <a:p>
            <a:pPr lvl="1">
              <a:buFont typeface="Wingdings" panose="05000000000000000000" pitchFamily="2" charset="2"/>
              <a:buChar char="§"/>
            </a:pPr>
            <a:r>
              <a:rPr lang="en-US" sz="2200" b="1" dirty="0"/>
              <a:t>x</a:t>
            </a:r>
            <a:r>
              <a:rPr lang="en-US" sz="2200" b="1" baseline="-25000" dirty="0"/>
              <a:t>37</a:t>
            </a:r>
            <a:r>
              <a:rPr lang="en-US" sz="2200" b="1" dirty="0"/>
              <a:t> + x</a:t>
            </a:r>
            <a:r>
              <a:rPr lang="el-GR" sz="2200" b="1" baseline="-25000" dirty="0"/>
              <a:t>4</a:t>
            </a:r>
            <a:r>
              <a:rPr lang="en-US" sz="2200" b="1" baseline="-25000" dirty="0"/>
              <a:t>7</a:t>
            </a:r>
            <a:r>
              <a:rPr lang="en-US" sz="2200" b="1" dirty="0"/>
              <a:t> </a:t>
            </a:r>
            <a:r>
              <a:rPr lang="el-GR" sz="2200" b="1" dirty="0"/>
              <a:t>-</a:t>
            </a:r>
            <a:r>
              <a:rPr lang="en-US" sz="2200" b="1" dirty="0"/>
              <a:t> x</a:t>
            </a:r>
            <a:r>
              <a:rPr lang="el-GR" sz="2200" b="1" baseline="-25000" dirty="0"/>
              <a:t>78</a:t>
            </a:r>
            <a:r>
              <a:rPr lang="en-US" sz="2200" b="1" baseline="-25000" dirty="0"/>
              <a:t> </a:t>
            </a:r>
            <a:r>
              <a:rPr lang="en-US" sz="2200" b="1" dirty="0"/>
              <a:t>= 350	(Dallas)</a:t>
            </a:r>
            <a:endParaRPr lang="el-GR" sz="2200" b="1" dirty="0"/>
          </a:p>
          <a:p>
            <a:pPr lvl="1">
              <a:buFont typeface="Wingdings" panose="05000000000000000000" pitchFamily="2" charset="2"/>
              <a:buChar char="§"/>
            </a:pPr>
            <a:r>
              <a:rPr lang="en-US" sz="2200" b="1" dirty="0"/>
              <a:t>x</a:t>
            </a:r>
            <a:r>
              <a:rPr lang="en-US" sz="2200" b="1" baseline="-25000" dirty="0"/>
              <a:t>38</a:t>
            </a:r>
            <a:r>
              <a:rPr lang="en-US" sz="2200" b="1" dirty="0"/>
              <a:t> + x</a:t>
            </a:r>
            <a:r>
              <a:rPr lang="el-GR" sz="2200" b="1" baseline="-25000" dirty="0"/>
              <a:t>4</a:t>
            </a:r>
            <a:r>
              <a:rPr lang="en-US" sz="2200" b="1" baseline="-25000" dirty="0"/>
              <a:t>8</a:t>
            </a:r>
            <a:r>
              <a:rPr lang="en-US" sz="2200" b="1" dirty="0"/>
              <a:t> + x</a:t>
            </a:r>
            <a:r>
              <a:rPr lang="el-GR" sz="2200" b="1" baseline="-25000" dirty="0"/>
              <a:t>28</a:t>
            </a:r>
            <a:r>
              <a:rPr lang="en-US" sz="2200" b="1" baseline="-25000" dirty="0"/>
              <a:t> </a:t>
            </a:r>
            <a:r>
              <a:rPr lang="el-GR" sz="2200" b="1" dirty="0"/>
              <a:t>+</a:t>
            </a:r>
            <a:r>
              <a:rPr lang="en-US" sz="2200" b="1" dirty="0"/>
              <a:t> x</a:t>
            </a:r>
            <a:r>
              <a:rPr lang="el-GR" sz="2200" b="1" baseline="-25000" dirty="0"/>
              <a:t>78</a:t>
            </a:r>
            <a:r>
              <a:rPr lang="en-US" sz="2200" b="1" baseline="-25000" dirty="0"/>
              <a:t> </a:t>
            </a:r>
            <a:r>
              <a:rPr lang="en-US" sz="2200" b="1" dirty="0"/>
              <a:t>= 3</a:t>
            </a:r>
            <a:r>
              <a:rPr lang="el-GR" sz="2200" b="1" dirty="0"/>
              <a:t>00</a:t>
            </a:r>
            <a:r>
              <a:rPr lang="en-US" sz="2200" b="1" dirty="0"/>
              <a:t>	(New Orleans)</a:t>
            </a:r>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l-GR" sz="2200" b="1" dirty="0"/>
              <a:t>για κάθε </a:t>
            </a:r>
            <a:r>
              <a:rPr lang="en-US" sz="2200" b="1" dirty="0" err="1"/>
              <a:t>i</a:t>
            </a:r>
            <a:r>
              <a:rPr lang="en-US" sz="2200" b="1" dirty="0"/>
              <a:t> </a:t>
            </a:r>
            <a:r>
              <a:rPr lang="el-GR" sz="2200" b="1" dirty="0"/>
              <a:t>και </a:t>
            </a:r>
            <a:r>
              <a:rPr lang="en-US" sz="2200" b="1" dirty="0"/>
              <a:t>j</a:t>
            </a:r>
            <a:endParaRPr lang="el-GR" sz="2200" b="1"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42</a:t>
            </a:fld>
            <a:endParaRPr lang="el-GR"/>
          </a:p>
        </p:txBody>
      </p:sp>
    </p:spTree>
    <p:extLst>
      <p:ext uri="{BB962C8B-B14F-4D97-AF65-F5344CB8AC3E}">
        <p14:creationId xmlns:p14="http://schemas.microsoft.com/office/powerpoint/2010/main" val="13159888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Πρόβλημα μεταφόρτωσης – Παραλλαγές</a:t>
            </a:r>
          </a:p>
        </p:txBody>
      </p:sp>
      <p:sp>
        <p:nvSpPr>
          <p:cNvPr id="3" name="Θέση περιεχομένου 2"/>
          <p:cNvSpPr>
            <a:spLocks noGrp="1"/>
          </p:cNvSpPr>
          <p:nvPr>
            <p:ph idx="1"/>
          </p:nvPr>
        </p:nvSpPr>
        <p:spPr>
          <a:xfrm>
            <a:off x="2561219" y="1259629"/>
            <a:ext cx="9602788" cy="5570376"/>
          </a:xfrm>
        </p:spPr>
        <p:txBody>
          <a:bodyPr>
            <a:normAutofit/>
          </a:bodyPr>
          <a:lstStyle/>
          <a:p>
            <a:r>
              <a:rPr lang="el-GR" sz="2400" dirty="0"/>
              <a:t>Οι παραλλαγές που υπάρχουν είναι οι εξής:</a:t>
            </a:r>
          </a:p>
          <a:p>
            <a:pPr lvl="1"/>
            <a:r>
              <a:rPr lang="el-GR" sz="2200" b="1" dirty="0"/>
              <a:t>Συνολική ζήτηση διάφορη της συνολικής προσφοράς</a:t>
            </a:r>
          </a:p>
          <a:p>
            <a:pPr lvl="1"/>
            <a:r>
              <a:rPr lang="el-GR" sz="2200" b="1" dirty="0"/>
              <a:t>Αντικειμενική συνάρτηση μεγιστοποίησης</a:t>
            </a:r>
          </a:p>
          <a:p>
            <a:pPr lvl="1"/>
            <a:r>
              <a:rPr lang="el-GR" sz="2200" b="1" dirty="0"/>
              <a:t>Δυναμικότητα διαδρομών ή ελάχιστες ποσότητες διαδρομών</a:t>
            </a:r>
          </a:p>
          <a:p>
            <a:pPr lvl="1"/>
            <a:r>
              <a:rPr lang="el-GR" sz="2200" b="1" dirty="0"/>
              <a:t>Μη αποδεκτές διαδρομές</a:t>
            </a:r>
          </a:p>
          <a:p>
            <a:endParaRPr lang="el-GR" sz="2400" dirty="0"/>
          </a:p>
          <a:p>
            <a:r>
              <a:rPr lang="el-GR" sz="2400" dirty="0"/>
              <a:t>Οι απαιτούμενες τροποποιήσεις του μοντέλου γραμμικού προγραμματισμού, για την ενσωμάτωση των ανωτέρω παραλλαγών, είναι όμοιες με αυτές του προβλήματος μεταφοράς</a:t>
            </a:r>
          </a:p>
          <a:p>
            <a:pPr lvl="1"/>
            <a:endParaRPr lang="el-GR" sz="2200"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43</a:t>
            </a:fld>
            <a:endParaRPr lang="el-GR"/>
          </a:p>
        </p:txBody>
      </p:sp>
    </p:spTree>
    <p:extLst>
      <p:ext uri="{BB962C8B-B14F-4D97-AF65-F5344CB8AC3E}">
        <p14:creationId xmlns:p14="http://schemas.microsoft.com/office/powerpoint/2010/main" val="37240928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247622" cy="1280890"/>
          </a:xfrm>
        </p:spPr>
        <p:txBody>
          <a:bodyPr/>
          <a:lstStyle/>
          <a:p>
            <a:r>
              <a:rPr lang="el-GR" dirty="0"/>
              <a:t>Πρόβλημα συντομότερης διαδρομής (1)</a:t>
            </a:r>
          </a:p>
        </p:txBody>
      </p:sp>
      <p:sp>
        <p:nvSpPr>
          <p:cNvPr id="3" name="Θέση περιεχομένου 2"/>
          <p:cNvSpPr>
            <a:spLocks noGrp="1"/>
          </p:cNvSpPr>
          <p:nvPr>
            <p:ph idx="1"/>
          </p:nvPr>
        </p:nvSpPr>
        <p:spPr>
          <a:xfrm>
            <a:off x="2589212" y="1371605"/>
            <a:ext cx="9602788" cy="5598367"/>
          </a:xfrm>
        </p:spPr>
        <p:txBody>
          <a:bodyPr>
            <a:normAutofit/>
          </a:bodyPr>
          <a:lstStyle/>
          <a:p>
            <a:r>
              <a:rPr lang="el-GR" sz="2400" dirty="0"/>
              <a:t>Προσδιορισμός της συντομότερης (με το χαμηλότερο κόστος) διαδρομής μεταξύ δύο κόμβων ενός δικτύου</a:t>
            </a:r>
            <a:endParaRPr lang="en-US" sz="2400" dirty="0"/>
          </a:p>
          <a:p>
            <a:r>
              <a:rPr lang="en-US" sz="2400" dirty="0"/>
              <a:t>H Gorman Construction Company </a:t>
            </a:r>
            <a:r>
              <a:rPr lang="el-GR" sz="2400" dirty="0"/>
              <a:t>είναι μια κατασκευαστική εταιρία με έργα τοποθετημένα σε τρεις περιφέρειες</a:t>
            </a:r>
          </a:p>
          <a:p>
            <a:r>
              <a:rPr lang="el-GR" sz="2400" dirty="0"/>
              <a:t>Το πλήθος των απαιτούμενων μεταφορών προσωπικού, εξοπλισμού και υλικών, από τα γραφεία της </a:t>
            </a:r>
            <a:r>
              <a:rPr lang="en-US" sz="2400" dirty="0"/>
              <a:t>Gorman </a:t>
            </a:r>
            <a:r>
              <a:rPr lang="el-GR" sz="2400" dirty="0"/>
              <a:t>προς τα εργοτάξια σε ημερήσια βάση, καθιστά το κόστος μεταφοράς μια παράμετρο εξαιρετικής σημαντικότητας</a:t>
            </a:r>
          </a:p>
          <a:p>
            <a:r>
              <a:rPr lang="el-GR" sz="2400" dirty="0"/>
              <a:t>Οι εναλλακτικές διαδρομές από τα γραφεία της </a:t>
            </a:r>
            <a:r>
              <a:rPr lang="en-US" sz="2400" dirty="0"/>
              <a:t>Gorman </a:t>
            </a:r>
            <a:r>
              <a:rPr lang="el-GR" sz="2400" dirty="0"/>
              <a:t>προς τα εργοτάξια περιγράφονται από δίκτυο διαδρομών της επόμενης διαφάνειας</a:t>
            </a:r>
          </a:p>
          <a:p>
            <a:r>
              <a:rPr lang="el-GR" sz="2400" dirty="0"/>
              <a:t>Οι αποστάσεις μεταξύ των κόμβων μετριούνται σε μίλια και παρουσιάζονται επάνω από τις αντίστοιχες ακμές του δικτύου</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44</a:t>
            </a:fld>
            <a:endParaRPr lang="el-GR"/>
          </a:p>
        </p:txBody>
      </p:sp>
    </p:spTree>
    <p:extLst>
      <p:ext uri="{BB962C8B-B14F-4D97-AF65-F5344CB8AC3E}">
        <p14:creationId xmlns:p14="http://schemas.microsoft.com/office/powerpoint/2010/main" val="16713323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(2)</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45</a:t>
            </a:fld>
            <a:endParaRPr lang="el-GR"/>
          </a:p>
        </p:txBody>
      </p:sp>
      <p:pic>
        <p:nvPicPr>
          <p:cNvPr id="10" name="Θέση περιεχομένου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7466" y="1905000"/>
            <a:ext cx="8780429" cy="3902413"/>
          </a:xfrm>
        </p:spPr>
      </p:pic>
    </p:spTree>
    <p:extLst>
      <p:ext uri="{BB962C8B-B14F-4D97-AF65-F5344CB8AC3E}">
        <p14:creationId xmlns:p14="http://schemas.microsoft.com/office/powerpoint/2010/main" val="12570516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(3)</a:t>
            </a:r>
          </a:p>
        </p:txBody>
      </p:sp>
      <p:sp>
        <p:nvSpPr>
          <p:cNvPr id="3" name="Θέση περιεχομένου 2"/>
          <p:cNvSpPr>
            <a:spLocks noGrp="1"/>
          </p:cNvSpPr>
          <p:nvPr>
            <p:ph idx="1"/>
          </p:nvPr>
        </p:nvSpPr>
        <p:spPr>
          <a:xfrm>
            <a:off x="2589212" y="1259633"/>
            <a:ext cx="9602788" cy="5598367"/>
          </a:xfrm>
        </p:spPr>
        <p:txBody>
          <a:bodyPr>
            <a:normAutofit/>
          </a:bodyPr>
          <a:lstStyle/>
          <a:p>
            <a:r>
              <a:rPr lang="el-GR" sz="2400" dirty="0"/>
              <a:t>Η εταιρία επιθυμεί να προσδιορίσει τη διαδρομή που θα ελαχιστοποιήσει τη συνολική απόσταση μεταξύ των γραφείων της (κόμβος 1), ενός κόμβου προορισμού (κόμβος 6) και τεσσάρων κόμβων μεταφόρτωσης (κόμβοι 2, 3, 4 και 5) </a:t>
            </a:r>
          </a:p>
          <a:p>
            <a:r>
              <a:rPr lang="el-GR" sz="2400" dirty="0"/>
              <a:t>Το δίκτυο μεταφόρτωσης για το πρόβλημα συντομότερης διαδρομής της </a:t>
            </a:r>
            <a:r>
              <a:rPr lang="en-US" sz="2400" dirty="0"/>
              <a:t>Gorman </a:t>
            </a:r>
            <a:r>
              <a:rPr lang="el-GR" sz="2400" dirty="0"/>
              <a:t>απεικονίζεται στην επόμενη διαφάνεια</a:t>
            </a:r>
          </a:p>
          <a:p>
            <a:r>
              <a:rPr lang="el-GR" sz="2400" dirty="0"/>
              <a:t>Τα βέλη των ακμών αντιπροσωπεύουν την κατεύθυνση της ροής, η οποία είναι πάντοτε από τον κόμβο πηγής προς τον κόμβο προορισμού</a:t>
            </a:r>
          </a:p>
          <a:p>
            <a:r>
              <a:rPr lang="el-GR" sz="2400" dirty="0"/>
              <a:t>Σε κάθε ζεύγος κόμβων μεταφόρτωσης αντιστοιχούν δύο προσανατολισμένες ακμές</a:t>
            </a:r>
          </a:p>
          <a:p>
            <a:r>
              <a:rPr lang="el-GR" sz="2400" dirty="0"/>
              <a:t>Η απόσταση μεταξύ δύο κόμβων μεταφόρτωσης είναι η ίδια, ανεξάρτητα από τον προσανατολισμό της ακμής </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46</a:t>
            </a:fld>
            <a:endParaRPr lang="el-GR"/>
          </a:p>
        </p:txBody>
      </p:sp>
    </p:spTree>
    <p:extLst>
      <p:ext uri="{BB962C8B-B14F-4D97-AF65-F5344CB8AC3E}">
        <p14:creationId xmlns:p14="http://schemas.microsoft.com/office/powerpoint/2010/main" val="31736842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(4)</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47</a:t>
            </a:fld>
            <a:endParaRPr lang="el-GR"/>
          </a:p>
        </p:txBody>
      </p:sp>
      <p:pic>
        <p:nvPicPr>
          <p:cNvPr id="8" name="Θέση περιεχομένου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3311" y="1905000"/>
            <a:ext cx="9764437" cy="3877056"/>
          </a:xfrm>
          <a:prstGeom prst="rect">
            <a:avLst/>
          </a:prstGeom>
        </p:spPr>
      </p:pic>
    </p:spTree>
    <p:extLst>
      <p:ext uri="{BB962C8B-B14F-4D97-AF65-F5344CB8AC3E}">
        <p14:creationId xmlns:p14="http://schemas.microsoft.com/office/powerpoint/2010/main" val="19288899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(5)</a:t>
            </a:r>
          </a:p>
        </p:txBody>
      </p:sp>
      <p:sp>
        <p:nvSpPr>
          <p:cNvPr id="3" name="Θέση περιεχομένου 2"/>
          <p:cNvSpPr>
            <a:spLocks noGrp="1"/>
          </p:cNvSpPr>
          <p:nvPr>
            <p:ph idx="1"/>
          </p:nvPr>
        </p:nvSpPr>
        <p:spPr>
          <a:xfrm>
            <a:off x="2509935" y="1259633"/>
            <a:ext cx="9682065" cy="5598367"/>
          </a:xfrm>
        </p:spPr>
        <p:txBody>
          <a:bodyPr>
            <a:normAutofit/>
          </a:bodyPr>
          <a:lstStyle/>
          <a:p>
            <a:r>
              <a:rPr lang="el-GR" sz="2400" dirty="0"/>
              <a:t>Για τον προσδιορισμό της συντομότερης διαδρομής μεταξύ του κόμβου 1 και του κόμβου 6, θεωρούμε ότι η προσφορά του κόμβου 1 και η ζήτηση του κόμβου 6 είναι ίση με τη μονάδα</a:t>
            </a:r>
          </a:p>
          <a:p>
            <a:r>
              <a:rPr lang="en-US" sz="2400" b="1" dirty="0" err="1"/>
              <a:t>x</a:t>
            </a:r>
            <a:r>
              <a:rPr lang="en-US" sz="2400" b="1" baseline="-25000" dirty="0" err="1"/>
              <a:t>ij</a:t>
            </a:r>
            <a:r>
              <a:rPr lang="en-US" sz="2400" dirty="0"/>
              <a:t>: </a:t>
            </a:r>
            <a:r>
              <a:rPr lang="el-GR" sz="2400" dirty="0"/>
              <a:t>ο αριθμός των μονάδων που μεταφέρονται από τον κόμβο </a:t>
            </a:r>
            <a:r>
              <a:rPr lang="en-US" sz="2400" b="1" dirty="0" err="1"/>
              <a:t>i</a:t>
            </a:r>
            <a:r>
              <a:rPr lang="en-US" sz="2400" dirty="0"/>
              <a:t> </a:t>
            </a:r>
            <a:r>
              <a:rPr lang="el-GR" sz="2400" dirty="0"/>
              <a:t>στον κόμβο </a:t>
            </a:r>
            <a:r>
              <a:rPr lang="en-US" sz="2400" b="1" dirty="0"/>
              <a:t>j</a:t>
            </a:r>
          </a:p>
          <a:p>
            <a:r>
              <a:rPr lang="el-GR" sz="2400" dirty="0"/>
              <a:t>Επειδή μόνο μία μονάδα θα μεταφερθεί από τον κόμβο 1 προς τον κόμβο 6, η τιμή του </a:t>
            </a:r>
            <a:r>
              <a:rPr lang="en-US" sz="2400" b="1" dirty="0" err="1"/>
              <a:t>x</a:t>
            </a:r>
            <a:r>
              <a:rPr lang="en-US" sz="2400" b="1" baseline="-25000" dirty="0" err="1"/>
              <a:t>ij</a:t>
            </a:r>
            <a:r>
              <a:rPr lang="en-US" sz="2400" baseline="-25000" dirty="0"/>
              <a:t> </a:t>
            </a:r>
            <a:r>
              <a:rPr lang="el-GR" sz="2400" baseline="-25000" dirty="0"/>
              <a:t> </a:t>
            </a:r>
            <a:r>
              <a:rPr lang="el-GR" sz="2400" dirty="0"/>
              <a:t>θα είναι 1 ή 0</a:t>
            </a:r>
          </a:p>
          <a:p>
            <a:r>
              <a:rPr lang="el-GR" sz="2400" dirty="0"/>
              <a:t>Συνεπώς, αν </a:t>
            </a:r>
            <a:r>
              <a:rPr lang="en-US" sz="2400" b="1" dirty="0" err="1"/>
              <a:t>x</a:t>
            </a:r>
            <a:r>
              <a:rPr lang="en-US" sz="2400" b="1" baseline="-25000" dirty="0" err="1"/>
              <a:t>ij</a:t>
            </a:r>
            <a:r>
              <a:rPr lang="el-GR" sz="2400" b="1" dirty="0"/>
              <a:t> = 1</a:t>
            </a:r>
            <a:r>
              <a:rPr lang="el-GR" sz="2400" dirty="0"/>
              <a:t>, η ακμή από τον κόμβο </a:t>
            </a:r>
            <a:r>
              <a:rPr lang="en-US" sz="2400" b="1" dirty="0" err="1"/>
              <a:t>i</a:t>
            </a:r>
            <a:r>
              <a:rPr lang="el-GR" sz="2400" dirty="0"/>
              <a:t> προς τον κόμβο </a:t>
            </a:r>
            <a:r>
              <a:rPr lang="en-US" sz="2400" b="1" dirty="0"/>
              <a:t>j</a:t>
            </a:r>
            <a:r>
              <a:rPr lang="en-US" sz="2400" dirty="0"/>
              <a:t> </a:t>
            </a:r>
            <a:r>
              <a:rPr lang="el-GR" sz="2400" dirty="0"/>
              <a:t>περιλαμβάνεται στη συντομότερη διαδρομή από τον κόμβο 1 στον κόμβο 6</a:t>
            </a:r>
          </a:p>
          <a:p>
            <a:r>
              <a:rPr lang="el-GR" sz="2400" dirty="0"/>
              <a:t>Αντίθετα, αν </a:t>
            </a:r>
            <a:r>
              <a:rPr lang="en-US" sz="2400" b="1" dirty="0" err="1"/>
              <a:t>x</a:t>
            </a:r>
            <a:r>
              <a:rPr lang="en-US" sz="2400" b="1" baseline="-25000" dirty="0" err="1"/>
              <a:t>ij</a:t>
            </a:r>
            <a:r>
              <a:rPr lang="el-GR" sz="2400" b="1" dirty="0"/>
              <a:t> = 0</a:t>
            </a:r>
            <a:r>
              <a:rPr lang="el-GR" sz="2400" dirty="0"/>
              <a:t>, η ακμή από τον κόμβο </a:t>
            </a:r>
            <a:r>
              <a:rPr lang="en-US" sz="2400" b="1" dirty="0" err="1"/>
              <a:t>i</a:t>
            </a:r>
            <a:r>
              <a:rPr lang="el-GR" sz="2400" dirty="0"/>
              <a:t> προς τον κόμβο </a:t>
            </a:r>
            <a:r>
              <a:rPr lang="en-US" sz="2400" b="1" dirty="0"/>
              <a:t>j </a:t>
            </a:r>
            <a:r>
              <a:rPr lang="el-GR" sz="2400" dirty="0"/>
              <a:t>δεν περιλαμβάνεται στη συντομότερη διαδρομή από τον κόμβο 1 στον κόμβο 6</a:t>
            </a:r>
          </a:p>
          <a:p>
            <a:endParaRPr lang="el-GR" sz="2400"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48</a:t>
            </a:fld>
            <a:endParaRPr lang="el-GR"/>
          </a:p>
        </p:txBody>
      </p:sp>
    </p:spTree>
    <p:extLst>
      <p:ext uri="{BB962C8B-B14F-4D97-AF65-F5344CB8AC3E}">
        <p14:creationId xmlns:p14="http://schemas.microsoft.com/office/powerpoint/2010/main" val="3799288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(6)</a:t>
            </a:r>
          </a:p>
        </p:txBody>
      </p:sp>
      <p:sp>
        <p:nvSpPr>
          <p:cNvPr id="3" name="Θέση περιεχομένου 2"/>
          <p:cNvSpPr>
            <a:spLocks noGrp="1"/>
          </p:cNvSpPr>
          <p:nvPr>
            <p:ph idx="1"/>
          </p:nvPr>
        </p:nvSpPr>
        <p:spPr>
          <a:xfrm>
            <a:off x="2509935" y="1259633"/>
            <a:ext cx="9682065" cy="5598367"/>
          </a:xfrm>
        </p:spPr>
        <p:txBody>
          <a:bodyPr>
            <a:normAutofit/>
          </a:bodyPr>
          <a:lstStyle/>
          <a:p>
            <a:r>
              <a:rPr lang="el-GR" sz="2400" dirty="0"/>
              <a:t>Επειδή στόχος μας είναι η ελαχιστοποίηση της διαδρομής (η εύρεση της διαδρομής με το μικρότερο κόστος) μεταξύ του κόμβου 1 και του κόμβου 6, η αντικειμενική συνάρτηση για το πρόβλημα της </a:t>
            </a:r>
            <a:r>
              <a:rPr lang="en-US" sz="2400" dirty="0"/>
              <a:t>Gorman </a:t>
            </a:r>
            <a:r>
              <a:rPr lang="el-GR" sz="2400" dirty="0"/>
              <a:t>είναι:</a:t>
            </a:r>
          </a:p>
          <a:p>
            <a:pPr lvl="1">
              <a:buFont typeface="Wingdings" panose="05000000000000000000" pitchFamily="2" charset="2"/>
              <a:buChar char="§"/>
            </a:pPr>
            <a:r>
              <a:rPr lang="en-US" sz="2200" b="1" dirty="0"/>
              <a:t>Min 25x</a:t>
            </a:r>
            <a:r>
              <a:rPr lang="en-US" sz="2200" b="1" baseline="-25000" dirty="0"/>
              <a:t>12</a:t>
            </a:r>
            <a:r>
              <a:rPr lang="en-US" sz="2200" b="1" dirty="0"/>
              <a:t> + 20x</a:t>
            </a:r>
            <a:r>
              <a:rPr lang="en-US" sz="2200" b="1" baseline="-25000" dirty="0"/>
              <a:t>13</a:t>
            </a:r>
            <a:r>
              <a:rPr lang="en-US" sz="2200" b="1" dirty="0"/>
              <a:t> + 3x</a:t>
            </a:r>
            <a:r>
              <a:rPr lang="en-US" sz="2200" b="1" baseline="-25000" dirty="0"/>
              <a:t>23</a:t>
            </a:r>
            <a:r>
              <a:rPr lang="en-US" sz="2200" b="1" dirty="0"/>
              <a:t> + 3x</a:t>
            </a:r>
            <a:r>
              <a:rPr lang="en-US" sz="2200" b="1" baseline="-25000" dirty="0"/>
              <a:t>32</a:t>
            </a:r>
            <a:r>
              <a:rPr lang="en-US" sz="2200" b="1" dirty="0"/>
              <a:t> + 5x</a:t>
            </a:r>
            <a:r>
              <a:rPr lang="en-US" sz="2200" b="1" baseline="-25000" dirty="0"/>
              <a:t>24</a:t>
            </a:r>
            <a:r>
              <a:rPr lang="en-US" sz="2200" b="1" dirty="0"/>
              <a:t> + 5x</a:t>
            </a:r>
            <a:r>
              <a:rPr lang="en-US" sz="2200" b="1" baseline="-25000" dirty="0"/>
              <a:t>42</a:t>
            </a:r>
            <a:r>
              <a:rPr lang="en-US" sz="2200" b="1" dirty="0"/>
              <a:t> + 14x</a:t>
            </a:r>
            <a:r>
              <a:rPr lang="en-US" sz="2200" b="1" baseline="-25000" dirty="0"/>
              <a:t>26</a:t>
            </a:r>
            <a:r>
              <a:rPr lang="en-US" sz="2200" b="1" dirty="0"/>
              <a:t> + 6x</a:t>
            </a:r>
            <a:r>
              <a:rPr lang="en-US" sz="2200" b="1" baseline="-25000" dirty="0"/>
              <a:t>35</a:t>
            </a:r>
            <a:r>
              <a:rPr lang="en-US" sz="2200" b="1" dirty="0"/>
              <a:t> + 6x</a:t>
            </a:r>
            <a:r>
              <a:rPr lang="en-US" sz="2200" b="1" baseline="-25000" dirty="0"/>
              <a:t>53</a:t>
            </a:r>
            <a:r>
              <a:rPr lang="en-US" sz="2200" b="1" dirty="0"/>
              <a:t> + 4x</a:t>
            </a:r>
            <a:r>
              <a:rPr lang="en-US" sz="2200" b="1" baseline="-25000" dirty="0"/>
              <a:t>45</a:t>
            </a:r>
            <a:r>
              <a:rPr lang="en-US" sz="2200" b="1" dirty="0"/>
              <a:t> + 4x</a:t>
            </a:r>
            <a:r>
              <a:rPr lang="en-US" sz="2200" b="1" baseline="-25000" dirty="0"/>
              <a:t>54</a:t>
            </a:r>
            <a:r>
              <a:rPr lang="en-US" sz="2200" b="1" dirty="0"/>
              <a:t> + 4x</a:t>
            </a:r>
            <a:r>
              <a:rPr lang="en-US" sz="2200" b="1" baseline="-25000" dirty="0"/>
              <a:t>46</a:t>
            </a:r>
            <a:r>
              <a:rPr lang="en-US" sz="2200" b="1" dirty="0"/>
              <a:t> + 7x</a:t>
            </a:r>
            <a:r>
              <a:rPr lang="en-US" sz="2200" b="1" baseline="-25000" dirty="0"/>
              <a:t>56</a:t>
            </a:r>
          </a:p>
          <a:p>
            <a:r>
              <a:rPr lang="el-GR" sz="2400" dirty="0"/>
              <a:t>Επειδή στον κόμβο πηγή η εξερχόμενη ροή πρέπει να είναι ίση με την προσφορά, ο περιορισμός για τον κόμβο 1 είναι: </a:t>
            </a:r>
          </a:p>
          <a:p>
            <a:pPr lvl="1">
              <a:buFont typeface="Wingdings" panose="05000000000000000000" pitchFamily="2" charset="2"/>
              <a:buChar char="§"/>
            </a:pPr>
            <a:r>
              <a:rPr lang="en-US" sz="2200" b="1" dirty="0"/>
              <a:t>x</a:t>
            </a:r>
            <a:r>
              <a:rPr lang="en-US" sz="2200" b="1" baseline="-25000" dirty="0"/>
              <a:t>12</a:t>
            </a:r>
            <a:r>
              <a:rPr lang="en-US" sz="2200" b="1" dirty="0"/>
              <a:t> + x</a:t>
            </a:r>
            <a:r>
              <a:rPr lang="en-US" sz="2200" b="1" baseline="-25000" dirty="0"/>
              <a:t>13</a:t>
            </a:r>
            <a:r>
              <a:rPr lang="en-US" sz="2200" b="1" dirty="0"/>
              <a:t> = 1</a:t>
            </a:r>
            <a:r>
              <a:rPr lang="el-GR" sz="2200" b="1" dirty="0"/>
              <a:t>			(κόμβος 1)</a:t>
            </a:r>
          </a:p>
          <a:p>
            <a:r>
              <a:rPr lang="el-GR" sz="2400" dirty="0"/>
              <a:t>Επειδή στον κόμβο προορισμό η εισερχόμενη ροή πρέπει να είναι ίση με τη ζήτησης, ο περιορισμός για τον κόμβο 6 είναι:</a:t>
            </a:r>
          </a:p>
          <a:p>
            <a:pPr lvl="1">
              <a:buFont typeface="Wingdings" panose="05000000000000000000" pitchFamily="2" charset="2"/>
              <a:buChar char="§"/>
            </a:pPr>
            <a:r>
              <a:rPr lang="en-US" sz="2200" b="1" dirty="0"/>
              <a:t>x</a:t>
            </a:r>
            <a:r>
              <a:rPr lang="en-US" sz="2200" b="1" baseline="-25000" dirty="0"/>
              <a:t>26</a:t>
            </a:r>
            <a:r>
              <a:rPr lang="en-US" sz="2200" b="1" dirty="0"/>
              <a:t> + x</a:t>
            </a:r>
            <a:r>
              <a:rPr lang="en-US" sz="2200" b="1" baseline="-25000" dirty="0"/>
              <a:t>46</a:t>
            </a:r>
            <a:r>
              <a:rPr lang="en-US" sz="2200" b="1" dirty="0"/>
              <a:t> + x</a:t>
            </a:r>
            <a:r>
              <a:rPr lang="en-US" sz="2200" b="1" baseline="-25000" dirty="0"/>
              <a:t>56</a:t>
            </a:r>
            <a:r>
              <a:rPr lang="en-US" sz="2200" b="1" dirty="0"/>
              <a:t> = 1</a:t>
            </a:r>
            <a:r>
              <a:rPr lang="el-GR" sz="2200" b="1" dirty="0"/>
              <a:t>	(κόμβος 6)</a:t>
            </a:r>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49</a:t>
            </a:fld>
            <a:endParaRPr lang="el-GR"/>
          </a:p>
        </p:txBody>
      </p:sp>
    </p:spTree>
    <p:extLst>
      <p:ext uri="{BB962C8B-B14F-4D97-AF65-F5344CB8AC3E}">
        <p14:creationId xmlns:p14="http://schemas.microsoft.com/office/powerpoint/2010/main" val="230765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(4)</a:t>
            </a:r>
          </a:p>
        </p:txBody>
      </p:sp>
      <p:sp>
        <p:nvSpPr>
          <p:cNvPr id="3" name="Θέση περιεχομένου 2"/>
          <p:cNvSpPr>
            <a:spLocks noGrp="1"/>
          </p:cNvSpPr>
          <p:nvPr>
            <p:ph idx="1"/>
          </p:nvPr>
        </p:nvSpPr>
        <p:spPr>
          <a:xfrm>
            <a:off x="2383930" y="1765035"/>
            <a:ext cx="9895150" cy="5055641"/>
          </a:xfrm>
        </p:spPr>
        <p:txBody>
          <a:bodyPr>
            <a:normAutofit/>
          </a:bodyPr>
          <a:lstStyle/>
          <a:p>
            <a:r>
              <a:rPr lang="el-GR" sz="2400" dirty="0"/>
              <a:t>Το κόστος μεταφοράς ανά μονάδα μεταξύ των πηγών και των προορισμών παρουσιάζεται στον παρακάτω Πίνακα</a:t>
            </a:r>
          </a:p>
          <a:p>
            <a:pPr marL="0" indent="0">
              <a:buNone/>
            </a:pPr>
            <a:endParaRPr lang="el-GR" sz="2400" dirty="0"/>
          </a:p>
          <a:p>
            <a:endParaRPr lang="el-GR" sz="2400" dirty="0"/>
          </a:p>
          <a:p>
            <a:endParaRPr lang="el-GR" sz="2400" dirty="0"/>
          </a:p>
          <a:p>
            <a:endParaRPr lang="el-GR" sz="2400" dirty="0"/>
          </a:p>
          <a:p>
            <a:r>
              <a:rPr lang="el-GR" sz="2400" dirty="0"/>
              <a:t>Η διοίκηση της εταιρίας επιθυμεί να προσδιορίσει τον αριθμό των μονάδων που θα μεταφερθούν από κάθε εργοστάσιο προς κάθε κέντρο διανομής</a:t>
            </a:r>
          </a:p>
          <a:p>
            <a:endParaRPr lang="el-GR" sz="2400" dirty="0"/>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337003483"/>
              </p:ext>
            </p:extLst>
          </p:nvPr>
        </p:nvGraphicFramePr>
        <p:xfrm>
          <a:off x="2927741" y="2615695"/>
          <a:ext cx="8128003" cy="1853786"/>
        </p:xfrm>
        <a:graphic>
          <a:graphicData uri="http://schemas.openxmlformats.org/drawingml/2006/table">
            <a:tbl>
              <a:tblPr firstRow="1" bandRow="1">
                <a:tableStyleId>{5C22544A-7EE6-4342-B048-85BDC9FD1C3A}</a:tableStyleId>
              </a:tblPr>
              <a:tblGrid>
                <a:gridCol w="1485639">
                  <a:extLst>
                    <a:ext uri="{9D8B030D-6E8A-4147-A177-3AD203B41FA5}">
                      <a16:colId xmlns:a16="http://schemas.microsoft.com/office/drawing/2014/main" val="3204365191"/>
                    </a:ext>
                  </a:extLst>
                </a:gridCol>
                <a:gridCol w="1660591">
                  <a:extLst>
                    <a:ext uri="{9D8B030D-6E8A-4147-A177-3AD203B41FA5}">
                      <a16:colId xmlns:a16="http://schemas.microsoft.com/office/drawing/2014/main" val="3201982971"/>
                    </a:ext>
                  </a:extLst>
                </a:gridCol>
                <a:gridCol w="1660591">
                  <a:extLst>
                    <a:ext uri="{9D8B030D-6E8A-4147-A177-3AD203B41FA5}">
                      <a16:colId xmlns:a16="http://schemas.microsoft.com/office/drawing/2014/main" val="2013490356"/>
                    </a:ext>
                  </a:extLst>
                </a:gridCol>
                <a:gridCol w="1660591">
                  <a:extLst>
                    <a:ext uri="{9D8B030D-6E8A-4147-A177-3AD203B41FA5}">
                      <a16:colId xmlns:a16="http://schemas.microsoft.com/office/drawing/2014/main" val="3492716584"/>
                    </a:ext>
                  </a:extLst>
                </a:gridCol>
                <a:gridCol w="1660591">
                  <a:extLst>
                    <a:ext uri="{9D8B030D-6E8A-4147-A177-3AD203B41FA5}">
                      <a16:colId xmlns:a16="http://schemas.microsoft.com/office/drawing/2014/main" val="3282772028"/>
                    </a:ext>
                  </a:extLst>
                </a:gridCol>
              </a:tblGrid>
              <a:tr h="370633">
                <a:tc rowSpan="2">
                  <a:txBody>
                    <a:bodyPr/>
                    <a:lstStyle/>
                    <a:p>
                      <a:pPr algn="ctr"/>
                      <a:r>
                        <a:rPr lang="el-GR" b="1" dirty="0"/>
                        <a:t>Πηγή</a:t>
                      </a:r>
                    </a:p>
                  </a:txBody>
                  <a:tcPr anchor="ctr"/>
                </a:tc>
                <a:tc gridSpan="4">
                  <a:txBody>
                    <a:bodyPr/>
                    <a:lstStyle/>
                    <a:p>
                      <a:pPr algn="ctr"/>
                      <a:r>
                        <a:rPr lang="el-GR" dirty="0"/>
                        <a:t>Προορισμός</a:t>
                      </a:r>
                    </a:p>
                  </a:txBody>
                  <a:tcPr anchor="ctr"/>
                </a:tc>
                <a:tc hMerge="1">
                  <a:txBody>
                    <a:bodyPr/>
                    <a:lstStyle/>
                    <a:p>
                      <a:endParaRPr lang="el-GR"/>
                    </a:p>
                  </a:txBody>
                  <a:tcPr/>
                </a:tc>
                <a:tc hMerge="1">
                  <a:txBody>
                    <a:bodyPr/>
                    <a:lstStyle/>
                    <a:p>
                      <a:endParaRPr lang="el-GR"/>
                    </a:p>
                  </a:txBody>
                  <a:tcPr/>
                </a:tc>
                <a:tc hMerge="1">
                  <a:txBody>
                    <a:bodyPr/>
                    <a:lstStyle/>
                    <a:p>
                      <a:pPr algn="ctr"/>
                      <a:endParaRPr lang="el-GR" dirty="0"/>
                    </a:p>
                  </a:txBody>
                  <a:tcPr anchor="ctr"/>
                </a:tc>
                <a:extLst>
                  <a:ext uri="{0D108BD9-81ED-4DB2-BD59-A6C34878D82A}">
                    <a16:rowId xmlns:a16="http://schemas.microsoft.com/office/drawing/2014/main" val="2910371773"/>
                  </a:ext>
                </a:extLst>
              </a:tr>
              <a:tr h="370633">
                <a:tc vMerge="1">
                  <a:txBody>
                    <a:bodyPr/>
                    <a:lstStyle/>
                    <a:p>
                      <a:pPr algn="ctr"/>
                      <a:endParaRPr lang="el-GR" b="1" dirty="0"/>
                    </a:p>
                  </a:txBody>
                  <a:tcPr anchor="ctr"/>
                </a:tc>
                <a:tc>
                  <a:txBody>
                    <a:bodyPr/>
                    <a:lstStyle/>
                    <a:p>
                      <a:pPr algn="ctr"/>
                      <a:r>
                        <a:rPr lang="en-US" b="1" dirty="0"/>
                        <a:t>Boston</a:t>
                      </a:r>
                      <a:endParaRPr lang="el-GR" b="1" dirty="0"/>
                    </a:p>
                  </a:txBody>
                  <a:tcPr anchor="ctr"/>
                </a:tc>
                <a:tc>
                  <a:txBody>
                    <a:bodyPr/>
                    <a:lstStyle/>
                    <a:p>
                      <a:pPr algn="ctr"/>
                      <a:r>
                        <a:rPr lang="en-US" b="1" dirty="0"/>
                        <a:t>Chicago</a:t>
                      </a:r>
                      <a:endParaRPr lang="el-GR" b="1" dirty="0"/>
                    </a:p>
                  </a:txBody>
                  <a:tcPr anchor="ctr"/>
                </a:tc>
                <a:tc>
                  <a:txBody>
                    <a:bodyPr/>
                    <a:lstStyle/>
                    <a:p>
                      <a:pPr algn="ctr"/>
                      <a:r>
                        <a:rPr lang="en-US" b="1" dirty="0"/>
                        <a:t>St. Louis</a:t>
                      </a:r>
                      <a:endParaRPr lang="el-GR" b="1" dirty="0"/>
                    </a:p>
                  </a:txBody>
                  <a:tcPr anchor="ctr"/>
                </a:tc>
                <a:tc>
                  <a:txBody>
                    <a:bodyPr/>
                    <a:lstStyle/>
                    <a:p>
                      <a:pPr algn="ctr"/>
                      <a:r>
                        <a:rPr lang="en-US" b="1" dirty="0"/>
                        <a:t>Lexington</a:t>
                      </a:r>
                      <a:endParaRPr lang="el-GR" b="1" dirty="0"/>
                    </a:p>
                  </a:txBody>
                  <a:tcPr anchor="ctr"/>
                </a:tc>
                <a:extLst>
                  <a:ext uri="{0D108BD9-81ED-4DB2-BD59-A6C34878D82A}">
                    <a16:rowId xmlns:a16="http://schemas.microsoft.com/office/drawing/2014/main" val="1653448919"/>
                  </a:ext>
                </a:extLst>
              </a:tr>
              <a:tr h="370840">
                <a:tc>
                  <a:txBody>
                    <a:bodyPr/>
                    <a:lstStyle/>
                    <a:p>
                      <a:pPr algn="ctr"/>
                      <a:r>
                        <a:rPr lang="en-US" b="1" dirty="0"/>
                        <a:t>Cleveland</a:t>
                      </a:r>
                      <a:endParaRPr lang="el-GR" b="1" dirty="0"/>
                    </a:p>
                  </a:txBody>
                  <a:tcPr anchor="ctr"/>
                </a:tc>
                <a:tc>
                  <a:txBody>
                    <a:bodyPr/>
                    <a:lstStyle/>
                    <a:p>
                      <a:pPr algn="ctr"/>
                      <a:r>
                        <a:rPr lang="en-US" dirty="0"/>
                        <a:t>3</a:t>
                      </a:r>
                      <a:endParaRPr lang="el-GR" dirty="0"/>
                    </a:p>
                  </a:txBody>
                  <a:tcPr anchor="ctr"/>
                </a:tc>
                <a:tc>
                  <a:txBody>
                    <a:bodyPr/>
                    <a:lstStyle/>
                    <a:p>
                      <a:pPr algn="ctr"/>
                      <a:r>
                        <a:rPr lang="en-US" dirty="0"/>
                        <a:t>2</a:t>
                      </a:r>
                      <a:endParaRPr lang="el-GR" dirty="0"/>
                    </a:p>
                  </a:txBody>
                  <a:tcPr anchor="ctr"/>
                </a:tc>
                <a:tc>
                  <a:txBody>
                    <a:bodyPr/>
                    <a:lstStyle/>
                    <a:p>
                      <a:pPr algn="ctr"/>
                      <a:r>
                        <a:rPr lang="en-US" dirty="0"/>
                        <a:t>7</a:t>
                      </a:r>
                      <a:endParaRPr lang="el-GR" dirty="0"/>
                    </a:p>
                  </a:txBody>
                  <a:tcPr anchor="ctr"/>
                </a:tc>
                <a:tc>
                  <a:txBody>
                    <a:bodyPr/>
                    <a:lstStyle/>
                    <a:p>
                      <a:pPr algn="ctr"/>
                      <a:r>
                        <a:rPr lang="en-US" dirty="0"/>
                        <a:t>6</a:t>
                      </a:r>
                      <a:endParaRPr lang="el-GR" dirty="0"/>
                    </a:p>
                  </a:txBody>
                  <a:tcPr anchor="ctr"/>
                </a:tc>
                <a:extLst>
                  <a:ext uri="{0D108BD9-81ED-4DB2-BD59-A6C34878D82A}">
                    <a16:rowId xmlns:a16="http://schemas.microsoft.com/office/drawing/2014/main" val="2878209846"/>
                  </a:ext>
                </a:extLst>
              </a:tr>
              <a:tr h="370840">
                <a:tc>
                  <a:txBody>
                    <a:bodyPr/>
                    <a:lstStyle/>
                    <a:p>
                      <a:pPr algn="ctr"/>
                      <a:r>
                        <a:rPr lang="en-US" b="1" dirty="0"/>
                        <a:t>Bedford</a:t>
                      </a:r>
                      <a:endParaRPr lang="el-GR" b="1" dirty="0"/>
                    </a:p>
                  </a:txBody>
                  <a:tcPr anchor="ctr"/>
                </a:tc>
                <a:tc>
                  <a:txBody>
                    <a:bodyPr/>
                    <a:lstStyle/>
                    <a:p>
                      <a:pPr algn="ctr"/>
                      <a:r>
                        <a:rPr lang="en-US" dirty="0"/>
                        <a:t>7</a:t>
                      </a:r>
                      <a:endParaRPr lang="el-GR" dirty="0"/>
                    </a:p>
                  </a:txBody>
                  <a:tcPr anchor="ctr"/>
                </a:tc>
                <a:tc>
                  <a:txBody>
                    <a:bodyPr/>
                    <a:lstStyle/>
                    <a:p>
                      <a:pPr algn="ctr"/>
                      <a:r>
                        <a:rPr lang="en-US" dirty="0"/>
                        <a:t>5</a:t>
                      </a:r>
                      <a:endParaRPr lang="el-GR" dirty="0"/>
                    </a:p>
                  </a:txBody>
                  <a:tcPr anchor="ctr"/>
                </a:tc>
                <a:tc>
                  <a:txBody>
                    <a:bodyPr/>
                    <a:lstStyle/>
                    <a:p>
                      <a:pPr algn="ctr"/>
                      <a:r>
                        <a:rPr lang="en-US" dirty="0"/>
                        <a:t>2</a:t>
                      </a:r>
                      <a:endParaRPr lang="el-GR" dirty="0"/>
                    </a:p>
                  </a:txBody>
                  <a:tcPr anchor="ctr"/>
                </a:tc>
                <a:tc>
                  <a:txBody>
                    <a:bodyPr/>
                    <a:lstStyle/>
                    <a:p>
                      <a:pPr algn="ctr"/>
                      <a:r>
                        <a:rPr lang="en-US" dirty="0"/>
                        <a:t>3</a:t>
                      </a:r>
                      <a:endParaRPr lang="el-GR" dirty="0"/>
                    </a:p>
                  </a:txBody>
                  <a:tcPr anchor="ctr"/>
                </a:tc>
                <a:extLst>
                  <a:ext uri="{0D108BD9-81ED-4DB2-BD59-A6C34878D82A}">
                    <a16:rowId xmlns:a16="http://schemas.microsoft.com/office/drawing/2014/main" val="3819683549"/>
                  </a:ext>
                </a:extLst>
              </a:tr>
              <a:tr h="370840">
                <a:tc>
                  <a:txBody>
                    <a:bodyPr/>
                    <a:lstStyle/>
                    <a:p>
                      <a:pPr algn="ctr"/>
                      <a:r>
                        <a:rPr lang="en-US" b="1" dirty="0"/>
                        <a:t>York</a:t>
                      </a:r>
                      <a:endParaRPr lang="el-GR" b="1" dirty="0"/>
                    </a:p>
                  </a:txBody>
                  <a:tcPr anchor="ctr"/>
                </a:tc>
                <a:tc>
                  <a:txBody>
                    <a:bodyPr/>
                    <a:lstStyle/>
                    <a:p>
                      <a:pPr algn="ctr"/>
                      <a:r>
                        <a:rPr lang="en-US" dirty="0"/>
                        <a:t>2</a:t>
                      </a:r>
                      <a:endParaRPr lang="el-GR" dirty="0"/>
                    </a:p>
                  </a:txBody>
                  <a:tcPr anchor="ctr"/>
                </a:tc>
                <a:tc>
                  <a:txBody>
                    <a:bodyPr/>
                    <a:lstStyle/>
                    <a:p>
                      <a:pPr algn="ctr"/>
                      <a:r>
                        <a:rPr lang="en-US" dirty="0"/>
                        <a:t>5</a:t>
                      </a:r>
                      <a:endParaRPr lang="el-GR" dirty="0"/>
                    </a:p>
                  </a:txBody>
                  <a:tcPr anchor="ctr"/>
                </a:tc>
                <a:tc>
                  <a:txBody>
                    <a:bodyPr/>
                    <a:lstStyle/>
                    <a:p>
                      <a:pPr algn="ctr"/>
                      <a:r>
                        <a:rPr lang="en-US" dirty="0"/>
                        <a:t>4</a:t>
                      </a:r>
                      <a:endParaRPr lang="el-GR" dirty="0"/>
                    </a:p>
                  </a:txBody>
                  <a:tcPr anchor="ctr"/>
                </a:tc>
                <a:tc>
                  <a:txBody>
                    <a:bodyPr/>
                    <a:lstStyle/>
                    <a:p>
                      <a:pPr algn="ctr"/>
                      <a:r>
                        <a:rPr lang="en-US" dirty="0"/>
                        <a:t>5</a:t>
                      </a:r>
                      <a:endParaRPr lang="el-GR" dirty="0"/>
                    </a:p>
                  </a:txBody>
                  <a:tcPr anchor="ctr"/>
                </a:tc>
                <a:extLst>
                  <a:ext uri="{0D108BD9-81ED-4DB2-BD59-A6C34878D82A}">
                    <a16:rowId xmlns:a16="http://schemas.microsoft.com/office/drawing/2014/main" val="1777263073"/>
                  </a:ext>
                </a:extLst>
              </a:tr>
            </a:tbl>
          </a:graphicData>
        </a:graphic>
      </p:graphicFrame>
    </p:spTree>
    <p:extLst>
      <p:ext uri="{BB962C8B-B14F-4D97-AF65-F5344CB8AC3E}">
        <p14:creationId xmlns:p14="http://schemas.microsoft.com/office/powerpoint/2010/main" val="27083447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a:t>
            </a:r>
            <a:r>
              <a:rPr lang="en-US" dirty="0"/>
              <a:t>7</a:t>
            </a:r>
            <a:r>
              <a:rPr lang="el-GR" dirty="0"/>
              <a:t>)</a:t>
            </a:r>
          </a:p>
        </p:txBody>
      </p:sp>
      <p:sp>
        <p:nvSpPr>
          <p:cNvPr id="3" name="Θέση περιεχομένου 2"/>
          <p:cNvSpPr>
            <a:spLocks noGrp="1"/>
          </p:cNvSpPr>
          <p:nvPr>
            <p:ph idx="1"/>
          </p:nvPr>
        </p:nvSpPr>
        <p:spPr>
          <a:xfrm>
            <a:off x="2509935" y="1259633"/>
            <a:ext cx="9682065" cy="5598367"/>
          </a:xfrm>
        </p:spPr>
        <p:txBody>
          <a:bodyPr>
            <a:normAutofit/>
          </a:bodyPr>
          <a:lstStyle/>
          <a:p>
            <a:r>
              <a:rPr lang="el-GR" sz="2400" dirty="0"/>
              <a:t>Για τους κόμβους μεταφόρτωσης θα πρέπει η ροή από τον κόμβο μείον τη ροή προς τον κόμβο να είναι ίση με μηδέν</a:t>
            </a:r>
          </a:p>
          <a:p>
            <a:r>
              <a:rPr lang="el-GR" sz="2400" dirty="0"/>
              <a:t>Οι περιορισμοί για τους κόμβους μεταφόρτωσης είναι οι εξής:</a:t>
            </a:r>
          </a:p>
          <a:p>
            <a:pPr lvl="1">
              <a:buFont typeface="Wingdings" panose="05000000000000000000" pitchFamily="2" charset="2"/>
              <a:buChar char="§"/>
            </a:pPr>
            <a:r>
              <a:rPr lang="en-US" sz="2200" b="1" dirty="0"/>
              <a:t>x</a:t>
            </a:r>
            <a:r>
              <a:rPr lang="en-US" sz="2200" b="1" baseline="-25000" dirty="0"/>
              <a:t>2</a:t>
            </a:r>
            <a:r>
              <a:rPr lang="el-GR" sz="2200" b="1" baseline="-25000" dirty="0"/>
              <a:t>3</a:t>
            </a:r>
            <a:r>
              <a:rPr lang="en-US" sz="2200" b="1" dirty="0"/>
              <a:t> + x</a:t>
            </a:r>
            <a:r>
              <a:rPr lang="el-GR" sz="2200" b="1" baseline="-25000" dirty="0"/>
              <a:t>24</a:t>
            </a:r>
            <a:r>
              <a:rPr lang="en-US" sz="2200" b="1" dirty="0"/>
              <a:t> + x</a:t>
            </a:r>
            <a:r>
              <a:rPr lang="el-GR" sz="2200" b="1" baseline="-25000" dirty="0"/>
              <a:t>26</a:t>
            </a:r>
            <a:r>
              <a:rPr lang="en-US" sz="2200" b="1" dirty="0"/>
              <a:t> </a:t>
            </a:r>
            <a:r>
              <a:rPr lang="el-GR" sz="2200" b="1" dirty="0"/>
              <a:t>– </a:t>
            </a:r>
            <a:r>
              <a:rPr lang="en-US" sz="2200" b="1" dirty="0"/>
              <a:t>x</a:t>
            </a:r>
            <a:r>
              <a:rPr lang="en-US" sz="2200" b="1" baseline="-25000" dirty="0"/>
              <a:t>1</a:t>
            </a:r>
            <a:r>
              <a:rPr lang="el-GR" sz="2200" b="1" baseline="-25000" dirty="0"/>
              <a:t>2</a:t>
            </a:r>
            <a:r>
              <a:rPr lang="en-US" sz="2200" b="1" dirty="0"/>
              <a:t> </a:t>
            </a:r>
            <a:r>
              <a:rPr lang="el-GR" sz="2200" b="1" dirty="0"/>
              <a:t>–</a:t>
            </a:r>
            <a:r>
              <a:rPr lang="en-US" sz="2200" b="1" dirty="0"/>
              <a:t> x</a:t>
            </a:r>
            <a:r>
              <a:rPr lang="el-GR" sz="2200" b="1" baseline="-25000" dirty="0"/>
              <a:t>32</a:t>
            </a:r>
            <a:r>
              <a:rPr lang="en-US" sz="2200" b="1" dirty="0"/>
              <a:t> </a:t>
            </a:r>
            <a:r>
              <a:rPr lang="el-GR" sz="2200" b="1" dirty="0"/>
              <a:t>–</a:t>
            </a:r>
            <a:r>
              <a:rPr lang="en-US" sz="2200" b="1" dirty="0"/>
              <a:t> x</a:t>
            </a:r>
            <a:r>
              <a:rPr lang="el-GR" sz="2200" b="1" baseline="-25000" dirty="0"/>
              <a:t>42</a:t>
            </a:r>
            <a:r>
              <a:rPr lang="en-US" sz="2200" b="1" dirty="0"/>
              <a:t> = </a:t>
            </a:r>
            <a:r>
              <a:rPr lang="el-GR" sz="2200" b="1" dirty="0"/>
              <a:t>0		(κόμβος 2)</a:t>
            </a:r>
          </a:p>
          <a:p>
            <a:pPr lvl="1">
              <a:buFont typeface="Wingdings" panose="05000000000000000000" pitchFamily="2" charset="2"/>
              <a:buChar char="§"/>
            </a:pPr>
            <a:r>
              <a:rPr lang="en-US" sz="2200" b="1" dirty="0"/>
              <a:t>x</a:t>
            </a:r>
            <a:r>
              <a:rPr lang="el-GR" sz="2200" b="1" baseline="-25000" dirty="0"/>
              <a:t>3</a:t>
            </a:r>
            <a:r>
              <a:rPr lang="en-US" sz="2200" b="1" baseline="-25000" dirty="0"/>
              <a:t>2</a:t>
            </a:r>
            <a:r>
              <a:rPr lang="en-US" sz="2200" b="1" dirty="0"/>
              <a:t> + x</a:t>
            </a:r>
            <a:r>
              <a:rPr lang="en-US" sz="2200" b="1" baseline="-25000" dirty="0"/>
              <a:t>35</a:t>
            </a:r>
            <a:r>
              <a:rPr lang="en-US" sz="2200" b="1" dirty="0"/>
              <a:t> </a:t>
            </a:r>
            <a:r>
              <a:rPr lang="el-GR" sz="2200" b="1" dirty="0"/>
              <a:t>– </a:t>
            </a:r>
            <a:r>
              <a:rPr lang="en-US" sz="2200" b="1" dirty="0"/>
              <a:t>x</a:t>
            </a:r>
            <a:r>
              <a:rPr lang="en-US" sz="2200" b="1" baseline="-25000" dirty="0"/>
              <a:t>13</a:t>
            </a:r>
            <a:r>
              <a:rPr lang="en-US" sz="2200" b="1" dirty="0"/>
              <a:t> </a:t>
            </a:r>
            <a:r>
              <a:rPr lang="el-GR" sz="2200" b="1" dirty="0"/>
              <a:t>–</a:t>
            </a:r>
            <a:r>
              <a:rPr lang="en-US" sz="2200" b="1" dirty="0"/>
              <a:t> x</a:t>
            </a:r>
            <a:r>
              <a:rPr lang="en-US" sz="2200" b="1" baseline="-25000" dirty="0"/>
              <a:t>23</a:t>
            </a:r>
            <a:r>
              <a:rPr lang="en-US" sz="2200" b="1" dirty="0"/>
              <a:t> </a:t>
            </a:r>
            <a:r>
              <a:rPr lang="el-GR" sz="2200" b="1" dirty="0"/>
              <a:t>–</a:t>
            </a:r>
            <a:r>
              <a:rPr lang="en-US" sz="2200" b="1" dirty="0"/>
              <a:t> x</a:t>
            </a:r>
            <a:r>
              <a:rPr lang="en-US" sz="2200" b="1" baseline="-25000" dirty="0"/>
              <a:t>53</a:t>
            </a:r>
            <a:r>
              <a:rPr lang="en-US" sz="2200" b="1" dirty="0"/>
              <a:t> = </a:t>
            </a:r>
            <a:r>
              <a:rPr lang="el-GR" sz="2200" b="1" dirty="0"/>
              <a:t>0		</a:t>
            </a:r>
            <a:r>
              <a:rPr lang="en-US" sz="2200" b="1" dirty="0"/>
              <a:t>	</a:t>
            </a:r>
            <a:r>
              <a:rPr lang="el-GR" sz="2200" b="1" dirty="0"/>
              <a:t>(κόμβος 3)</a:t>
            </a:r>
          </a:p>
          <a:p>
            <a:pPr lvl="1">
              <a:buFont typeface="Wingdings" panose="05000000000000000000" pitchFamily="2" charset="2"/>
              <a:buChar char="§"/>
            </a:pPr>
            <a:r>
              <a:rPr lang="en-US" sz="2200" b="1" dirty="0"/>
              <a:t>x</a:t>
            </a:r>
            <a:r>
              <a:rPr lang="en-US" sz="2200" b="1" baseline="-25000" dirty="0"/>
              <a:t>42</a:t>
            </a:r>
            <a:r>
              <a:rPr lang="en-US" sz="2200" b="1" dirty="0"/>
              <a:t> + x</a:t>
            </a:r>
            <a:r>
              <a:rPr lang="el-GR" sz="2200" b="1" baseline="-25000" dirty="0"/>
              <a:t>4</a:t>
            </a:r>
            <a:r>
              <a:rPr lang="en-US" sz="2200" b="1" baseline="-25000" dirty="0"/>
              <a:t>5</a:t>
            </a:r>
            <a:r>
              <a:rPr lang="en-US" sz="2200" b="1" dirty="0"/>
              <a:t> + x</a:t>
            </a:r>
            <a:r>
              <a:rPr lang="en-US" sz="2200" b="1" baseline="-25000" dirty="0"/>
              <a:t>4</a:t>
            </a:r>
            <a:r>
              <a:rPr lang="el-GR" sz="2200" b="1" baseline="-25000" dirty="0"/>
              <a:t>6</a:t>
            </a:r>
            <a:r>
              <a:rPr lang="en-US" sz="2200" b="1" dirty="0"/>
              <a:t> </a:t>
            </a:r>
            <a:r>
              <a:rPr lang="el-GR" sz="2200" b="1" dirty="0"/>
              <a:t>– </a:t>
            </a:r>
            <a:r>
              <a:rPr lang="en-US" sz="2200" b="1" dirty="0"/>
              <a:t>x</a:t>
            </a:r>
            <a:r>
              <a:rPr lang="el-GR" sz="2200" b="1" baseline="-25000" dirty="0"/>
              <a:t>2</a:t>
            </a:r>
            <a:r>
              <a:rPr lang="en-US" sz="2200" b="1" baseline="-25000" dirty="0"/>
              <a:t>4</a:t>
            </a:r>
            <a:r>
              <a:rPr lang="en-US" sz="2200" b="1" dirty="0"/>
              <a:t> </a:t>
            </a:r>
            <a:r>
              <a:rPr lang="el-GR" sz="2200" b="1" dirty="0"/>
              <a:t>–</a:t>
            </a:r>
            <a:r>
              <a:rPr lang="en-US" sz="2200" b="1" dirty="0"/>
              <a:t> x</a:t>
            </a:r>
            <a:r>
              <a:rPr lang="en-US" sz="2200" b="1" baseline="-25000" dirty="0"/>
              <a:t>54</a:t>
            </a:r>
            <a:r>
              <a:rPr lang="en-US" sz="2200" b="1" dirty="0"/>
              <a:t> = </a:t>
            </a:r>
            <a:r>
              <a:rPr lang="el-GR" sz="2200" b="1" dirty="0"/>
              <a:t>0		</a:t>
            </a:r>
            <a:r>
              <a:rPr lang="en-US" sz="2200" b="1" dirty="0"/>
              <a:t>	</a:t>
            </a:r>
            <a:r>
              <a:rPr lang="el-GR" sz="2200" b="1" dirty="0"/>
              <a:t>(κόμβος 4)</a:t>
            </a:r>
          </a:p>
          <a:p>
            <a:pPr lvl="1">
              <a:buFont typeface="Wingdings" panose="05000000000000000000" pitchFamily="2" charset="2"/>
              <a:buChar char="§"/>
            </a:pPr>
            <a:r>
              <a:rPr lang="en-US" sz="2200" b="1" dirty="0"/>
              <a:t>x</a:t>
            </a:r>
            <a:r>
              <a:rPr lang="en-US" sz="2200" b="1" baseline="-25000" dirty="0"/>
              <a:t>5</a:t>
            </a:r>
            <a:r>
              <a:rPr lang="el-GR" sz="2200" b="1" baseline="-25000" dirty="0"/>
              <a:t>3</a:t>
            </a:r>
            <a:r>
              <a:rPr lang="en-US" sz="2200" b="1" dirty="0"/>
              <a:t> + x</a:t>
            </a:r>
            <a:r>
              <a:rPr lang="en-US" sz="2200" b="1" baseline="-25000" dirty="0"/>
              <a:t>5</a:t>
            </a:r>
            <a:r>
              <a:rPr lang="el-GR" sz="2200" b="1" baseline="-25000" dirty="0"/>
              <a:t>4</a:t>
            </a:r>
            <a:r>
              <a:rPr lang="en-US" sz="2200" b="1" dirty="0"/>
              <a:t> + x</a:t>
            </a:r>
            <a:r>
              <a:rPr lang="en-US" sz="2200" b="1" baseline="-25000" dirty="0"/>
              <a:t>5</a:t>
            </a:r>
            <a:r>
              <a:rPr lang="el-GR" sz="2200" b="1" baseline="-25000" dirty="0"/>
              <a:t>6</a:t>
            </a:r>
            <a:r>
              <a:rPr lang="en-US" sz="2200" b="1" dirty="0"/>
              <a:t> </a:t>
            </a:r>
            <a:r>
              <a:rPr lang="el-GR" sz="2200" b="1" dirty="0"/>
              <a:t>–</a:t>
            </a:r>
            <a:r>
              <a:rPr lang="en-US" sz="2200" b="1" dirty="0"/>
              <a:t> x</a:t>
            </a:r>
            <a:r>
              <a:rPr lang="el-GR" sz="2200" b="1" baseline="-25000" dirty="0"/>
              <a:t>3</a:t>
            </a:r>
            <a:r>
              <a:rPr lang="en-US" sz="2200" b="1" baseline="-25000" dirty="0"/>
              <a:t>5</a:t>
            </a:r>
            <a:r>
              <a:rPr lang="en-US" sz="2200" b="1" dirty="0"/>
              <a:t> </a:t>
            </a:r>
            <a:r>
              <a:rPr lang="el-GR" sz="2200" b="1" dirty="0"/>
              <a:t>–</a:t>
            </a:r>
            <a:r>
              <a:rPr lang="en-US" sz="2200" b="1" dirty="0"/>
              <a:t> x</a:t>
            </a:r>
            <a:r>
              <a:rPr lang="el-GR" sz="2200" b="1" baseline="-25000" dirty="0"/>
              <a:t>4</a:t>
            </a:r>
            <a:r>
              <a:rPr lang="en-US" sz="2200" b="1" baseline="-25000" dirty="0"/>
              <a:t>5</a:t>
            </a:r>
            <a:r>
              <a:rPr lang="en-US" sz="2200" b="1" dirty="0"/>
              <a:t> = </a:t>
            </a:r>
            <a:r>
              <a:rPr lang="el-GR" sz="2200" b="1" dirty="0"/>
              <a:t>0		</a:t>
            </a:r>
            <a:r>
              <a:rPr lang="en-US" sz="2200" b="1" dirty="0"/>
              <a:t>	</a:t>
            </a:r>
            <a:r>
              <a:rPr lang="el-GR" sz="2200" b="1" dirty="0"/>
              <a:t>(κόμβος 5)</a:t>
            </a:r>
          </a:p>
          <a:p>
            <a:pPr lvl="1">
              <a:buFont typeface="Wingdings" panose="05000000000000000000" pitchFamily="2" charset="2"/>
              <a:buChar char="§"/>
            </a:pPr>
            <a:endParaRPr lang="el-GR" sz="2200" b="1" dirty="0"/>
          </a:p>
          <a:p>
            <a:endParaRPr lang="el-GR" sz="2400"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50</a:t>
            </a:fld>
            <a:endParaRPr lang="el-GR"/>
          </a:p>
        </p:txBody>
      </p:sp>
    </p:spTree>
    <p:extLst>
      <p:ext uri="{BB962C8B-B14F-4D97-AF65-F5344CB8AC3E}">
        <p14:creationId xmlns:p14="http://schemas.microsoft.com/office/powerpoint/2010/main" val="12778193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συντομότερης διαδρομής (8)</a:t>
            </a:r>
          </a:p>
        </p:txBody>
      </p:sp>
      <p:sp>
        <p:nvSpPr>
          <p:cNvPr id="3" name="Θέση περιεχομένου 2"/>
          <p:cNvSpPr>
            <a:spLocks noGrp="1"/>
          </p:cNvSpPr>
          <p:nvPr>
            <p:ph idx="1"/>
          </p:nvPr>
        </p:nvSpPr>
        <p:spPr>
          <a:xfrm>
            <a:off x="2509935" y="1259633"/>
            <a:ext cx="9682065" cy="5598367"/>
          </a:xfrm>
        </p:spPr>
        <p:txBody>
          <a:bodyPr>
            <a:normAutofit/>
          </a:bodyPr>
          <a:lstStyle/>
          <a:p>
            <a:r>
              <a:rPr lang="el-GR" sz="2400" dirty="0"/>
              <a:t>Το μοντέλο γραμμικού προγραμματισμού για το πρόβλημα ελάχιστης διαδρομής της </a:t>
            </a:r>
            <a:r>
              <a:rPr lang="en-US" sz="2400" dirty="0"/>
              <a:t>Gorman Company </a:t>
            </a:r>
            <a:r>
              <a:rPr lang="el-GR" sz="2400" dirty="0"/>
              <a:t>είναι:</a:t>
            </a:r>
          </a:p>
          <a:p>
            <a:pPr lvl="1">
              <a:buFont typeface="Wingdings" panose="05000000000000000000" pitchFamily="2" charset="2"/>
              <a:buChar char="§"/>
            </a:pPr>
            <a:r>
              <a:rPr lang="en-US" sz="2200" b="1" dirty="0"/>
              <a:t>Min 25x</a:t>
            </a:r>
            <a:r>
              <a:rPr lang="en-US" sz="2200" b="1" baseline="-25000" dirty="0"/>
              <a:t>12</a:t>
            </a:r>
            <a:r>
              <a:rPr lang="en-US" sz="2200" b="1" dirty="0"/>
              <a:t> + 20x</a:t>
            </a:r>
            <a:r>
              <a:rPr lang="en-US" sz="2200" b="1" baseline="-25000" dirty="0"/>
              <a:t>13</a:t>
            </a:r>
            <a:r>
              <a:rPr lang="en-US" sz="2200" b="1" dirty="0"/>
              <a:t> + 3x</a:t>
            </a:r>
            <a:r>
              <a:rPr lang="en-US" sz="2200" b="1" baseline="-25000" dirty="0"/>
              <a:t>23</a:t>
            </a:r>
            <a:r>
              <a:rPr lang="en-US" sz="2200" b="1" dirty="0"/>
              <a:t> + 3x</a:t>
            </a:r>
            <a:r>
              <a:rPr lang="en-US" sz="2200" b="1" baseline="-25000" dirty="0"/>
              <a:t>32</a:t>
            </a:r>
            <a:r>
              <a:rPr lang="en-US" sz="2200" b="1" dirty="0"/>
              <a:t> + 5x</a:t>
            </a:r>
            <a:r>
              <a:rPr lang="en-US" sz="2200" b="1" baseline="-25000" dirty="0"/>
              <a:t>24</a:t>
            </a:r>
            <a:r>
              <a:rPr lang="en-US" sz="2200" b="1" dirty="0"/>
              <a:t> + 5x</a:t>
            </a:r>
            <a:r>
              <a:rPr lang="en-US" sz="2200" b="1" baseline="-25000" dirty="0"/>
              <a:t>42</a:t>
            </a:r>
            <a:r>
              <a:rPr lang="en-US" sz="2200" b="1" dirty="0"/>
              <a:t> + 14x</a:t>
            </a:r>
            <a:r>
              <a:rPr lang="en-US" sz="2200" b="1" baseline="-25000" dirty="0"/>
              <a:t>26</a:t>
            </a:r>
            <a:r>
              <a:rPr lang="en-US" sz="2200" b="1" dirty="0"/>
              <a:t> + 6x</a:t>
            </a:r>
            <a:r>
              <a:rPr lang="en-US" sz="2200" b="1" baseline="-25000" dirty="0"/>
              <a:t>35</a:t>
            </a:r>
            <a:r>
              <a:rPr lang="en-US" sz="2200" b="1" dirty="0"/>
              <a:t> + 6x</a:t>
            </a:r>
            <a:r>
              <a:rPr lang="en-US" sz="2200" b="1" baseline="-25000" dirty="0"/>
              <a:t>53</a:t>
            </a:r>
            <a:r>
              <a:rPr lang="en-US" sz="2200" b="1" dirty="0"/>
              <a:t> + 4x</a:t>
            </a:r>
            <a:r>
              <a:rPr lang="en-US" sz="2200" b="1" baseline="-25000" dirty="0"/>
              <a:t>45</a:t>
            </a:r>
            <a:r>
              <a:rPr lang="en-US" sz="2200" b="1" dirty="0"/>
              <a:t> + 4x</a:t>
            </a:r>
            <a:r>
              <a:rPr lang="en-US" sz="2200" b="1" baseline="-25000" dirty="0"/>
              <a:t>54</a:t>
            </a:r>
            <a:r>
              <a:rPr lang="en-US" sz="2200" b="1" dirty="0"/>
              <a:t> + 4x</a:t>
            </a:r>
            <a:r>
              <a:rPr lang="en-US" sz="2200" b="1" baseline="-25000" dirty="0"/>
              <a:t>46</a:t>
            </a:r>
            <a:r>
              <a:rPr lang="en-US" sz="2200" b="1" dirty="0"/>
              <a:t> + 7x</a:t>
            </a:r>
            <a:r>
              <a:rPr lang="en-US" sz="2200" b="1" baseline="-25000" dirty="0"/>
              <a:t>56</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x</a:t>
            </a:r>
            <a:r>
              <a:rPr lang="en-US" sz="2200" b="1" baseline="-25000" dirty="0"/>
              <a:t>12</a:t>
            </a:r>
            <a:r>
              <a:rPr lang="en-US" sz="2200" b="1" dirty="0"/>
              <a:t> + x</a:t>
            </a:r>
            <a:r>
              <a:rPr lang="en-US" sz="2200" b="1" baseline="-25000" dirty="0"/>
              <a:t>13</a:t>
            </a:r>
            <a:r>
              <a:rPr lang="en-US" sz="2200" b="1" dirty="0"/>
              <a:t> = 1</a:t>
            </a:r>
            <a:r>
              <a:rPr lang="el-GR" sz="2200" b="1" dirty="0"/>
              <a:t>			</a:t>
            </a:r>
            <a:r>
              <a:rPr lang="en-US" sz="2200" b="1" dirty="0"/>
              <a:t>					</a:t>
            </a:r>
            <a:r>
              <a:rPr lang="el-GR" sz="2200" b="1" dirty="0"/>
              <a:t>(κόμβος 1)</a:t>
            </a:r>
          </a:p>
          <a:p>
            <a:pPr lvl="1">
              <a:buFont typeface="Wingdings" panose="05000000000000000000" pitchFamily="2" charset="2"/>
              <a:buChar char="§"/>
            </a:pPr>
            <a:r>
              <a:rPr lang="en-US" sz="2200" b="1" dirty="0"/>
              <a:t>x</a:t>
            </a:r>
            <a:r>
              <a:rPr lang="en-US" sz="2200" b="1" baseline="-25000" dirty="0"/>
              <a:t>26</a:t>
            </a:r>
            <a:r>
              <a:rPr lang="en-US" sz="2200" b="1" dirty="0"/>
              <a:t> + x</a:t>
            </a:r>
            <a:r>
              <a:rPr lang="en-US" sz="2200" b="1" baseline="-25000" dirty="0"/>
              <a:t>46</a:t>
            </a:r>
            <a:r>
              <a:rPr lang="en-US" sz="2200" b="1" dirty="0"/>
              <a:t> + x</a:t>
            </a:r>
            <a:r>
              <a:rPr lang="en-US" sz="2200" b="1" baseline="-25000" dirty="0"/>
              <a:t>56</a:t>
            </a:r>
            <a:r>
              <a:rPr lang="en-US" sz="2200" b="1" dirty="0"/>
              <a:t> = 1</a:t>
            </a:r>
            <a:r>
              <a:rPr lang="el-GR" sz="2200" b="1" dirty="0"/>
              <a:t>	</a:t>
            </a:r>
            <a:r>
              <a:rPr lang="en-US" sz="2200" b="1" dirty="0"/>
              <a:t>					</a:t>
            </a:r>
            <a:r>
              <a:rPr lang="el-GR" sz="2200" b="1" dirty="0"/>
              <a:t>(κόμβος 6)</a:t>
            </a:r>
          </a:p>
          <a:p>
            <a:pPr lvl="1">
              <a:buFont typeface="Wingdings" panose="05000000000000000000" pitchFamily="2" charset="2"/>
              <a:buChar char="§"/>
            </a:pPr>
            <a:r>
              <a:rPr lang="en-US" sz="2200" b="1" dirty="0"/>
              <a:t>x</a:t>
            </a:r>
            <a:r>
              <a:rPr lang="en-US" sz="2200" b="1" baseline="-25000" dirty="0"/>
              <a:t>2</a:t>
            </a:r>
            <a:r>
              <a:rPr lang="el-GR" sz="2200" b="1" baseline="-25000" dirty="0"/>
              <a:t>3</a:t>
            </a:r>
            <a:r>
              <a:rPr lang="en-US" sz="2200" b="1" dirty="0"/>
              <a:t> + x</a:t>
            </a:r>
            <a:r>
              <a:rPr lang="el-GR" sz="2200" b="1" baseline="-25000" dirty="0"/>
              <a:t>24</a:t>
            </a:r>
            <a:r>
              <a:rPr lang="en-US" sz="2200" b="1" dirty="0"/>
              <a:t> + x</a:t>
            </a:r>
            <a:r>
              <a:rPr lang="el-GR" sz="2200" b="1" baseline="-25000" dirty="0"/>
              <a:t>26</a:t>
            </a:r>
            <a:r>
              <a:rPr lang="en-US" sz="2200" b="1" dirty="0"/>
              <a:t> </a:t>
            </a:r>
            <a:r>
              <a:rPr lang="el-GR" sz="2200" b="1" dirty="0"/>
              <a:t>– </a:t>
            </a:r>
            <a:r>
              <a:rPr lang="en-US" sz="2200" b="1" dirty="0"/>
              <a:t>x</a:t>
            </a:r>
            <a:r>
              <a:rPr lang="en-US" sz="2200" b="1" baseline="-25000" dirty="0"/>
              <a:t>1</a:t>
            </a:r>
            <a:r>
              <a:rPr lang="el-GR" sz="2200" b="1" baseline="-25000" dirty="0"/>
              <a:t>2</a:t>
            </a:r>
            <a:r>
              <a:rPr lang="en-US" sz="2200" b="1" dirty="0"/>
              <a:t> </a:t>
            </a:r>
            <a:r>
              <a:rPr lang="el-GR" sz="2200" b="1" dirty="0"/>
              <a:t>–</a:t>
            </a:r>
            <a:r>
              <a:rPr lang="en-US" sz="2200" b="1" dirty="0"/>
              <a:t> x</a:t>
            </a:r>
            <a:r>
              <a:rPr lang="el-GR" sz="2200" b="1" baseline="-25000" dirty="0"/>
              <a:t>32</a:t>
            </a:r>
            <a:r>
              <a:rPr lang="en-US" sz="2200" b="1" dirty="0"/>
              <a:t> </a:t>
            </a:r>
            <a:r>
              <a:rPr lang="el-GR" sz="2200" b="1" dirty="0"/>
              <a:t>–</a:t>
            </a:r>
            <a:r>
              <a:rPr lang="en-US" sz="2200" b="1" dirty="0"/>
              <a:t> x</a:t>
            </a:r>
            <a:r>
              <a:rPr lang="el-GR" sz="2200" b="1" baseline="-25000" dirty="0"/>
              <a:t>42</a:t>
            </a:r>
            <a:r>
              <a:rPr lang="en-US" sz="2200" b="1" dirty="0"/>
              <a:t> = </a:t>
            </a:r>
            <a:r>
              <a:rPr lang="el-GR" sz="2200" b="1" dirty="0"/>
              <a:t>0		(κόμβος 2)</a:t>
            </a:r>
          </a:p>
          <a:p>
            <a:pPr lvl="1">
              <a:buFont typeface="Wingdings" panose="05000000000000000000" pitchFamily="2" charset="2"/>
              <a:buChar char="§"/>
            </a:pPr>
            <a:r>
              <a:rPr lang="en-US" sz="2200" b="1" dirty="0"/>
              <a:t>x</a:t>
            </a:r>
            <a:r>
              <a:rPr lang="el-GR" sz="2200" b="1" baseline="-25000" dirty="0"/>
              <a:t>3</a:t>
            </a:r>
            <a:r>
              <a:rPr lang="en-US" sz="2200" b="1" baseline="-25000" dirty="0"/>
              <a:t>2</a:t>
            </a:r>
            <a:r>
              <a:rPr lang="en-US" sz="2200" b="1" dirty="0"/>
              <a:t> + x</a:t>
            </a:r>
            <a:r>
              <a:rPr lang="en-US" sz="2200" b="1" baseline="-25000" dirty="0"/>
              <a:t>35</a:t>
            </a:r>
            <a:r>
              <a:rPr lang="en-US" sz="2200" b="1" dirty="0"/>
              <a:t> </a:t>
            </a:r>
            <a:r>
              <a:rPr lang="el-GR" sz="2200" b="1" dirty="0"/>
              <a:t>– </a:t>
            </a:r>
            <a:r>
              <a:rPr lang="en-US" sz="2200" b="1" dirty="0"/>
              <a:t>x</a:t>
            </a:r>
            <a:r>
              <a:rPr lang="en-US" sz="2200" b="1" baseline="-25000" dirty="0"/>
              <a:t>13</a:t>
            </a:r>
            <a:r>
              <a:rPr lang="en-US" sz="2200" b="1" dirty="0"/>
              <a:t> </a:t>
            </a:r>
            <a:r>
              <a:rPr lang="el-GR" sz="2200" b="1" dirty="0"/>
              <a:t>–</a:t>
            </a:r>
            <a:r>
              <a:rPr lang="en-US" sz="2200" b="1" dirty="0"/>
              <a:t> x</a:t>
            </a:r>
            <a:r>
              <a:rPr lang="en-US" sz="2200" b="1" baseline="-25000" dirty="0"/>
              <a:t>23</a:t>
            </a:r>
            <a:r>
              <a:rPr lang="en-US" sz="2200" b="1" dirty="0"/>
              <a:t> </a:t>
            </a:r>
            <a:r>
              <a:rPr lang="el-GR" sz="2200" b="1" dirty="0"/>
              <a:t>–</a:t>
            </a:r>
            <a:r>
              <a:rPr lang="en-US" sz="2200" b="1" dirty="0"/>
              <a:t> x</a:t>
            </a:r>
            <a:r>
              <a:rPr lang="en-US" sz="2200" b="1" baseline="-25000" dirty="0"/>
              <a:t>53</a:t>
            </a:r>
            <a:r>
              <a:rPr lang="en-US" sz="2200" b="1" dirty="0"/>
              <a:t> = </a:t>
            </a:r>
            <a:r>
              <a:rPr lang="el-GR" sz="2200" b="1" dirty="0"/>
              <a:t>0		</a:t>
            </a:r>
            <a:r>
              <a:rPr lang="en-US" sz="2200" b="1" dirty="0"/>
              <a:t>	</a:t>
            </a:r>
            <a:r>
              <a:rPr lang="el-GR" sz="2200" b="1" dirty="0"/>
              <a:t>(κόμβος 3)</a:t>
            </a:r>
          </a:p>
          <a:p>
            <a:pPr lvl="1">
              <a:buFont typeface="Wingdings" panose="05000000000000000000" pitchFamily="2" charset="2"/>
              <a:buChar char="§"/>
            </a:pPr>
            <a:r>
              <a:rPr lang="en-US" sz="2200" b="1" dirty="0"/>
              <a:t>x</a:t>
            </a:r>
            <a:r>
              <a:rPr lang="en-US" sz="2200" b="1" baseline="-25000" dirty="0"/>
              <a:t>42</a:t>
            </a:r>
            <a:r>
              <a:rPr lang="en-US" sz="2200" b="1" dirty="0"/>
              <a:t> + x</a:t>
            </a:r>
            <a:r>
              <a:rPr lang="el-GR" sz="2200" b="1" baseline="-25000" dirty="0"/>
              <a:t>4</a:t>
            </a:r>
            <a:r>
              <a:rPr lang="en-US" sz="2200" b="1" baseline="-25000" dirty="0"/>
              <a:t>5</a:t>
            </a:r>
            <a:r>
              <a:rPr lang="en-US" sz="2200" b="1" dirty="0"/>
              <a:t> + x</a:t>
            </a:r>
            <a:r>
              <a:rPr lang="en-US" sz="2200" b="1" baseline="-25000" dirty="0"/>
              <a:t>4</a:t>
            </a:r>
            <a:r>
              <a:rPr lang="el-GR" sz="2200" b="1" baseline="-25000" dirty="0"/>
              <a:t>6</a:t>
            </a:r>
            <a:r>
              <a:rPr lang="en-US" sz="2200" b="1" dirty="0"/>
              <a:t> </a:t>
            </a:r>
            <a:r>
              <a:rPr lang="el-GR" sz="2200" b="1" dirty="0"/>
              <a:t>– </a:t>
            </a:r>
            <a:r>
              <a:rPr lang="en-US" sz="2200" b="1" dirty="0"/>
              <a:t>x</a:t>
            </a:r>
            <a:r>
              <a:rPr lang="el-GR" sz="2200" b="1" baseline="-25000" dirty="0"/>
              <a:t>2</a:t>
            </a:r>
            <a:r>
              <a:rPr lang="en-US" sz="2200" b="1" baseline="-25000" dirty="0"/>
              <a:t>4</a:t>
            </a:r>
            <a:r>
              <a:rPr lang="en-US" sz="2200" b="1" dirty="0"/>
              <a:t> </a:t>
            </a:r>
            <a:r>
              <a:rPr lang="el-GR" sz="2200" b="1" dirty="0"/>
              <a:t>–</a:t>
            </a:r>
            <a:r>
              <a:rPr lang="en-US" sz="2200" b="1" dirty="0"/>
              <a:t> x</a:t>
            </a:r>
            <a:r>
              <a:rPr lang="en-US" sz="2200" b="1" baseline="-25000" dirty="0"/>
              <a:t>54</a:t>
            </a:r>
            <a:r>
              <a:rPr lang="en-US" sz="2200" b="1" dirty="0"/>
              <a:t> = </a:t>
            </a:r>
            <a:r>
              <a:rPr lang="el-GR" sz="2200" b="1" dirty="0"/>
              <a:t>0		</a:t>
            </a:r>
            <a:r>
              <a:rPr lang="en-US" sz="2200" b="1" dirty="0"/>
              <a:t>	</a:t>
            </a:r>
            <a:r>
              <a:rPr lang="el-GR" sz="2200" b="1" dirty="0"/>
              <a:t>(κόμβος 4)</a:t>
            </a:r>
          </a:p>
          <a:p>
            <a:pPr lvl="1">
              <a:buFont typeface="Wingdings" panose="05000000000000000000" pitchFamily="2" charset="2"/>
              <a:buChar char="§"/>
            </a:pPr>
            <a:r>
              <a:rPr lang="en-US" sz="2200" b="1" dirty="0"/>
              <a:t>x</a:t>
            </a:r>
            <a:r>
              <a:rPr lang="en-US" sz="2200" b="1" baseline="-25000" dirty="0"/>
              <a:t>5</a:t>
            </a:r>
            <a:r>
              <a:rPr lang="el-GR" sz="2200" b="1" baseline="-25000" dirty="0"/>
              <a:t>3</a:t>
            </a:r>
            <a:r>
              <a:rPr lang="en-US" sz="2200" b="1" dirty="0"/>
              <a:t> + x</a:t>
            </a:r>
            <a:r>
              <a:rPr lang="en-US" sz="2200" b="1" baseline="-25000" dirty="0"/>
              <a:t>5</a:t>
            </a:r>
            <a:r>
              <a:rPr lang="el-GR" sz="2200" b="1" baseline="-25000" dirty="0"/>
              <a:t>4</a:t>
            </a:r>
            <a:r>
              <a:rPr lang="en-US" sz="2200" b="1" dirty="0"/>
              <a:t> + x</a:t>
            </a:r>
            <a:r>
              <a:rPr lang="en-US" sz="2200" b="1" baseline="-25000" dirty="0"/>
              <a:t>5</a:t>
            </a:r>
            <a:r>
              <a:rPr lang="el-GR" sz="2200" b="1" baseline="-25000" dirty="0"/>
              <a:t>6</a:t>
            </a:r>
            <a:r>
              <a:rPr lang="en-US" sz="2200" b="1" dirty="0"/>
              <a:t> </a:t>
            </a:r>
            <a:r>
              <a:rPr lang="el-GR" sz="2200" b="1" dirty="0"/>
              <a:t>–</a:t>
            </a:r>
            <a:r>
              <a:rPr lang="en-US" sz="2200" b="1" dirty="0"/>
              <a:t> x</a:t>
            </a:r>
            <a:r>
              <a:rPr lang="el-GR" sz="2200" b="1" baseline="-25000" dirty="0"/>
              <a:t>3</a:t>
            </a:r>
            <a:r>
              <a:rPr lang="en-US" sz="2200" b="1" baseline="-25000" dirty="0"/>
              <a:t>5</a:t>
            </a:r>
            <a:r>
              <a:rPr lang="en-US" sz="2200" b="1" dirty="0"/>
              <a:t> </a:t>
            </a:r>
            <a:r>
              <a:rPr lang="el-GR" sz="2200" b="1" dirty="0"/>
              <a:t>–</a:t>
            </a:r>
            <a:r>
              <a:rPr lang="en-US" sz="2200" b="1" dirty="0"/>
              <a:t> x</a:t>
            </a:r>
            <a:r>
              <a:rPr lang="el-GR" sz="2200" b="1" baseline="-25000" dirty="0"/>
              <a:t>4</a:t>
            </a:r>
            <a:r>
              <a:rPr lang="en-US" sz="2200" b="1" baseline="-25000" dirty="0"/>
              <a:t>5</a:t>
            </a:r>
            <a:r>
              <a:rPr lang="en-US" sz="2200" b="1" dirty="0"/>
              <a:t> = </a:t>
            </a:r>
            <a:r>
              <a:rPr lang="el-GR" sz="2200" b="1" dirty="0"/>
              <a:t>0		</a:t>
            </a:r>
            <a:r>
              <a:rPr lang="en-US" sz="2200" b="1" dirty="0"/>
              <a:t>	</a:t>
            </a:r>
            <a:r>
              <a:rPr lang="el-GR" sz="2200" b="1" dirty="0"/>
              <a:t>(κόμβος 5)</a:t>
            </a:r>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l-GR" sz="2200" b="1" dirty="0"/>
              <a:t>για κάθε </a:t>
            </a:r>
            <a:r>
              <a:rPr lang="en-US" sz="2200" b="1" dirty="0" err="1"/>
              <a:t>i</a:t>
            </a:r>
            <a:r>
              <a:rPr lang="en-US" sz="2200" b="1" dirty="0"/>
              <a:t> </a:t>
            </a:r>
            <a:r>
              <a:rPr lang="el-GR" sz="2200" b="1" dirty="0"/>
              <a:t>και </a:t>
            </a:r>
            <a:r>
              <a:rPr lang="en-US" sz="2200" b="1" dirty="0"/>
              <a:t>j</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51</a:t>
            </a:fld>
            <a:endParaRPr lang="el-GR"/>
          </a:p>
        </p:txBody>
      </p:sp>
    </p:spTree>
    <p:extLst>
      <p:ext uri="{BB962C8B-B14F-4D97-AF65-F5344CB8AC3E}">
        <p14:creationId xmlns:p14="http://schemas.microsoft.com/office/powerpoint/2010/main" val="4133822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(1)</a:t>
            </a:r>
          </a:p>
        </p:txBody>
      </p:sp>
      <p:sp>
        <p:nvSpPr>
          <p:cNvPr id="3" name="Θέση περιεχομένου 2"/>
          <p:cNvSpPr>
            <a:spLocks noGrp="1"/>
          </p:cNvSpPr>
          <p:nvPr>
            <p:ph idx="1"/>
          </p:nvPr>
        </p:nvSpPr>
        <p:spPr>
          <a:xfrm>
            <a:off x="2099389" y="1530223"/>
            <a:ext cx="10092612" cy="5383763"/>
          </a:xfrm>
        </p:spPr>
        <p:txBody>
          <a:bodyPr>
            <a:normAutofit/>
          </a:bodyPr>
          <a:lstStyle/>
          <a:p>
            <a:r>
              <a:rPr lang="el-GR" sz="2400" dirty="0"/>
              <a:t>Ο προσδιορισμός της μέγιστης ροής (οχημάτων, μηνυμάτων, υγρών, κλπ.) που μπορεί να εισέλθει και να εξέλθει από ένα σύστημα δικτύου σε μια δεδομένη χρονική περίοδο</a:t>
            </a:r>
          </a:p>
          <a:p>
            <a:r>
              <a:rPr lang="el-GR" sz="2400" dirty="0"/>
              <a:t>Το μέγιστο ύψος ροής μιας ακμής ενός δικτύου αναφέρεται ως </a:t>
            </a:r>
            <a:r>
              <a:rPr lang="el-GR" sz="2400" b="1" dirty="0"/>
              <a:t>δυναμικότητα ροής της ακμής</a:t>
            </a:r>
          </a:p>
          <a:p>
            <a:endParaRPr lang="el-GR" sz="2400" dirty="0"/>
          </a:p>
          <a:p>
            <a:r>
              <a:rPr lang="el-GR" sz="2400" dirty="0"/>
              <a:t>Παρόλο που σε αυτού του τύπου τα προβλήματα δεν προσδιορίζεται η δυναμικότητα των κόμβων, υποθέτουμε ότι οι εκροές από κάθε κόμβο ισούνται με τις εισροές προς αυτόν</a:t>
            </a:r>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52</a:t>
            </a:fld>
            <a:endParaRPr lang="el-GR"/>
          </a:p>
        </p:txBody>
      </p:sp>
    </p:spTree>
    <p:extLst>
      <p:ext uri="{BB962C8B-B14F-4D97-AF65-F5344CB8AC3E}">
        <p14:creationId xmlns:p14="http://schemas.microsoft.com/office/powerpoint/2010/main" val="27228600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(2)</a:t>
            </a:r>
          </a:p>
        </p:txBody>
      </p:sp>
      <p:sp>
        <p:nvSpPr>
          <p:cNvPr id="3" name="Θέση περιεχομένου 2"/>
          <p:cNvSpPr>
            <a:spLocks noGrp="1"/>
          </p:cNvSpPr>
          <p:nvPr>
            <p:ph idx="1"/>
          </p:nvPr>
        </p:nvSpPr>
        <p:spPr>
          <a:xfrm>
            <a:off x="2099389" y="1203646"/>
            <a:ext cx="10092612" cy="5831633"/>
          </a:xfrm>
        </p:spPr>
        <p:txBody>
          <a:bodyPr>
            <a:normAutofit lnSpcReduction="10000"/>
          </a:bodyPr>
          <a:lstStyle/>
          <a:p>
            <a:r>
              <a:rPr lang="el-GR" sz="2400" dirty="0"/>
              <a:t>Έστω το οδικό σύστημα του </a:t>
            </a:r>
            <a:r>
              <a:rPr lang="en-US" sz="2400" dirty="0"/>
              <a:t>Cincinnati </a:t>
            </a:r>
            <a:r>
              <a:rPr lang="el-GR" sz="2400" dirty="0"/>
              <a:t>του οποίου η ροή οχημάτων ανέρχεται σε 15.000 οχήματα ανά ώρα, σε ώρες αιχμής</a:t>
            </a:r>
          </a:p>
          <a:p>
            <a:r>
              <a:rPr lang="el-GR" sz="2400" dirty="0"/>
              <a:t>Εξαιτίας έργων συντήρησης, κρίθηκε απαραίτητη η παύση λειτουργίας ορισμένων λωρίδων κυκλοφορίας και η μείωση των ορίων ταχύτητας </a:t>
            </a:r>
          </a:p>
          <a:p>
            <a:r>
              <a:rPr lang="el-GR" sz="2400" dirty="0"/>
              <a:t>Για το λόγο αυτό, προτείνεται η χρήση ενός δικτύου εναλλακτικών διαδρομών από την επιτροπή σχεδιασμού του συστήματος συγκοινωνιών</a:t>
            </a:r>
          </a:p>
          <a:p>
            <a:r>
              <a:rPr lang="el-GR" sz="2400" dirty="0"/>
              <a:t>Οι εναλλακτικές διαδρομές περιλαμβάνουν άλλους αυτοκινητόδρομους και τοπικές οδούς</a:t>
            </a:r>
          </a:p>
          <a:p>
            <a:r>
              <a:rPr lang="el-GR" sz="2400" dirty="0"/>
              <a:t>Οι διαφορές στα όρια ταχύτητας και στην ένταση της κυκλοφορίας διαφοροποιούν τη δυναμικότητα ροής των εναλλακτικών διαδρομών </a:t>
            </a:r>
          </a:p>
          <a:p>
            <a:r>
              <a:rPr lang="el-GR" sz="2400" dirty="0"/>
              <a:t>Μπορεί το προτεινόμενο δίκτυο να αντέξει την ροή των 15.000 οχημάτων ανά ώρα, που υπάρχει σε ώρες αιχμής;</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53</a:t>
            </a:fld>
            <a:endParaRPr lang="el-GR"/>
          </a:p>
        </p:txBody>
      </p:sp>
    </p:spTree>
    <p:extLst>
      <p:ext uri="{BB962C8B-B14F-4D97-AF65-F5344CB8AC3E}">
        <p14:creationId xmlns:p14="http://schemas.microsoft.com/office/powerpoint/2010/main" val="1305179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(3)</a:t>
            </a:r>
          </a:p>
        </p:txBody>
      </p:sp>
      <p:sp>
        <p:nvSpPr>
          <p:cNvPr id="3" name="Θέση περιεχομένου 2"/>
          <p:cNvSpPr>
            <a:spLocks noGrp="1"/>
          </p:cNvSpPr>
          <p:nvPr>
            <p:ph idx="1"/>
          </p:nvPr>
        </p:nvSpPr>
        <p:spPr>
          <a:xfrm>
            <a:off x="2099389" y="1240971"/>
            <a:ext cx="10092612" cy="5617029"/>
          </a:xfrm>
        </p:spPr>
        <p:txBody>
          <a:bodyPr>
            <a:normAutofit/>
          </a:bodyPr>
          <a:lstStyle/>
          <a:p>
            <a:r>
              <a:rPr lang="el-GR" sz="2400" dirty="0"/>
              <a:t>Το προτεινόμενο </a:t>
            </a:r>
            <a:r>
              <a:rPr lang="el-GR" sz="2400" b="1" dirty="0"/>
              <a:t>δίκτυο</a:t>
            </a:r>
            <a:r>
              <a:rPr lang="el-GR" sz="2400" dirty="0"/>
              <a:t> είναι το εξής:</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54</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5157" y="1783927"/>
            <a:ext cx="9253860" cy="4346510"/>
          </a:xfrm>
          <a:prstGeom prst="rect">
            <a:avLst/>
          </a:prstGeom>
        </p:spPr>
      </p:pic>
    </p:spTree>
    <p:extLst>
      <p:ext uri="{BB962C8B-B14F-4D97-AF65-F5344CB8AC3E}">
        <p14:creationId xmlns:p14="http://schemas.microsoft.com/office/powerpoint/2010/main" val="40362526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(4)</a:t>
            </a:r>
          </a:p>
        </p:txBody>
      </p:sp>
      <p:sp>
        <p:nvSpPr>
          <p:cNvPr id="3" name="Θέση περιεχομένου 2"/>
          <p:cNvSpPr>
            <a:spLocks noGrp="1"/>
          </p:cNvSpPr>
          <p:nvPr>
            <p:ph idx="1"/>
          </p:nvPr>
        </p:nvSpPr>
        <p:spPr>
          <a:xfrm>
            <a:off x="2099389" y="1530220"/>
            <a:ext cx="10092612" cy="5327780"/>
          </a:xfrm>
        </p:spPr>
        <p:txBody>
          <a:bodyPr>
            <a:normAutofit/>
          </a:bodyPr>
          <a:lstStyle/>
          <a:p>
            <a:r>
              <a:rPr lang="el-GR" sz="2400" dirty="0"/>
              <a:t>Θα αναπτύξουμε ένα μοντέλο μεταφόρτωσης με περιορισμούς δυναμικότητας ροής για το πρόβλημα μέγιστης ροής</a:t>
            </a:r>
          </a:p>
          <a:p>
            <a:r>
              <a:rPr lang="el-GR" sz="2400" dirty="0"/>
              <a:t>Αρχικά, θα προσθέσουμε μία ακμή με προσανατολισμό από τον κόμβο 7 προς τον κόμβο 1, για να αναπαραστήσουμε τη συνολική ροή του οδικού συστήματος</a:t>
            </a:r>
          </a:p>
          <a:p>
            <a:r>
              <a:rPr lang="el-GR" sz="2400" dirty="0"/>
              <a:t>Σε αυτή την επιπρόσθετη ακμή δεν αναφέρεται δυναμικότητα</a:t>
            </a:r>
          </a:p>
          <a:p>
            <a:r>
              <a:rPr lang="el-GR" sz="2400" dirty="0"/>
              <a:t>Θα επιδιώξουμε τη μεγιστοποίηση της ροής της συγκεκριμένης ακμής, δηλαδή τη μεγιστοποίηση του αριθμού των οχημάτων που θα διέλθουν μέσα από το οδικό δίκτυο του </a:t>
            </a:r>
            <a:r>
              <a:rPr lang="en-US" sz="2400" dirty="0"/>
              <a:t>Cincinnati</a:t>
            </a:r>
            <a:r>
              <a:rPr lang="el-GR" sz="2400" dirty="0"/>
              <a:t> </a:t>
            </a:r>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55</a:t>
            </a:fld>
            <a:endParaRPr lang="el-GR"/>
          </a:p>
        </p:txBody>
      </p:sp>
    </p:spTree>
    <p:extLst>
      <p:ext uri="{BB962C8B-B14F-4D97-AF65-F5344CB8AC3E}">
        <p14:creationId xmlns:p14="http://schemas.microsoft.com/office/powerpoint/2010/main" val="15787241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(5)</a:t>
            </a:r>
          </a:p>
        </p:txBody>
      </p:sp>
      <p:sp>
        <p:nvSpPr>
          <p:cNvPr id="3" name="Θέση περιεχομένου 2"/>
          <p:cNvSpPr>
            <a:spLocks noGrp="1"/>
          </p:cNvSpPr>
          <p:nvPr>
            <p:ph idx="1"/>
          </p:nvPr>
        </p:nvSpPr>
        <p:spPr>
          <a:xfrm>
            <a:off x="2099389" y="1530220"/>
            <a:ext cx="10092612" cy="5327780"/>
          </a:xfrm>
        </p:spPr>
        <p:txBody>
          <a:bodyPr>
            <a:normAutofit/>
          </a:bodyPr>
          <a:lstStyle/>
          <a:p>
            <a:r>
              <a:rPr lang="el-GR" sz="2400" dirty="0"/>
              <a:t>Το </a:t>
            </a:r>
            <a:r>
              <a:rPr lang="el-GR" sz="2400" b="1" dirty="0"/>
              <a:t>τροποποιημένο δίκτυο</a:t>
            </a:r>
            <a:r>
              <a:rPr lang="el-GR" sz="2400" dirty="0"/>
              <a:t> είναι το εξής:</a:t>
            </a:r>
          </a:p>
          <a:p>
            <a:pPr marL="0" indent="0">
              <a:buNone/>
            </a:pP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56</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3125840" y="1958423"/>
            <a:ext cx="6699095" cy="4846154"/>
          </a:xfrm>
          <a:prstGeom prst="rect">
            <a:avLst/>
          </a:prstGeom>
        </p:spPr>
      </p:pic>
      <p:sp>
        <p:nvSpPr>
          <p:cNvPr id="6" name="Ορθογώνιο 5"/>
          <p:cNvSpPr/>
          <p:nvPr/>
        </p:nvSpPr>
        <p:spPr>
          <a:xfrm>
            <a:off x="3125840" y="1958423"/>
            <a:ext cx="6699095" cy="2156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75721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(6)</a:t>
            </a:r>
          </a:p>
        </p:txBody>
      </p:sp>
      <p:sp>
        <p:nvSpPr>
          <p:cNvPr id="3" name="Θέση περιεχομένου 2"/>
          <p:cNvSpPr>
            <a:spLocks noGrp="1"/>
          </p:cNvSpPr>
          <p:nvPr>
            <p:ph idx="1"/>
          </p:nvPr>
        </p:nvSpPr>
        <p:spPr>
          <a:xfrm>
            <a:off x="2099389" y="1530220"/>
            <a:ext cx="10092612" cy="5327780"/>
          </a:xfrm>
        </p:spPr>
        <p:txBody>
          <a:bodyPr>
            <a:normAutofit/>
          </a:bodyPr>
          <a:lstStyle/>
          <a:p>
            <a:r>
              <a:rPr lang="el-GR" sz="2400" dirty="0"/>
              <a:t>Οι μεταβλητές απόφασης έχουν την ακόλουθη μορφή:</a:t>
            </a:r>
          </a:p>
          <a:p>
            <a:pPr lvl="1">
              <a:buFont typeface="Wingdings" panose="05000000000000000000" pitchFamily="2" charset="2"/>
              <a:buChar char="§"/>
            </a:pPr>
            <a:r>
              <a:rPr lang="en-US" sz="2200" b="1" dirty="0" err="1"/>
              <a:t>x</a:t>
            </a:r>
            <a:r>
              <a:rPr lang="en-US" sz="2200" b="1" baseline="-25000" dirty="0" err="1"/>
              <a:t>ij</a:t>
            </a:r>
            <a:r>
              <a:rPr lang="en-US" sz="2200" dirty="0"/>
              <a:t>: </a:t>
            </a:r>
            <a:r>
              <a:rPr lang="el-GR" sz="2200" dirty="0"/>
              <a:t>ροή οχημάτων από τον κόμβο </a:t>
            </a:r>
            <a:r>
              <a:rPr lang="en-US" sz="2200" b="1" dirty="0" err="1"/>
              <a:t>i</a:t>
            </a:r>
            <a:r>
              <a:rPr lang="en-US" sz="2200" dirty="0"/>
              <a:t> </a:t>
            </a:r>
            <a:r>
              <a:rPr lang="el-GR" sz="2200" dirty="0"/>
              <a:t>στον κόμβο </a:t>
            </a:r>
            <a:r>
              <a:rPr lang="en-US" sz="2200" b="1" dirty="0"/>
              <a:t>j</a:t>
            </a:r>
            <a:endParaRPr lang="el-GR" sz="2200" b="1" dirty="0"/>
          </a:p>
          <a:p>
            <a:endParaRPr lang="el-GR" sz="2400" dirty="0"/>
          </a:p>
          <a:p>
            <a:r>
              <a:rPr lang="el-GR" sz="2400" dirty="0"/>
              <a:t>Όπως σε όλα τα προβλήματα μεταφόρτωσης, σε κάθε ακμή αντιστοιχεί μία μεταβλητή και σε κάθε κόμβο αντιστοιχεί ένας περιορισμός</a:t>
            </a:r>
            <a:endParaRPr lang="en-US" sz="2400" dirty="0"/>
          </a:p>
          <a:p>
            <a:endParaRPr lang="el-GR" sz="2400" dirty="0"/>
          </a:p>
          <a:p>
            <a:r>
              <a:rPr lang="el-GR" sz="2400" dirty="0"/>
              <a:t>Η αντικειμενική συνάρτηση που μεγιστοποιεί τη ροή του οδικού συστήματος είναι:</a:t>
            </a:r>
          </a:p>
          <a:p>
            <a:pPr lvl="1"/>
            <a:r>
              <a:rPr lang="en-US" sz="2200" b="1" dirty="0"/>
              <a:t>Max x</a:t>
            </a:r>
            <a:r>
              <a:rPr lang="en-US" sz="2200" b="1" baseline="-25000" dirty="0"/>
              <a:t>71</a:t>
            </a:r>
            <a:endParaRPr lang="el-GR" sz="2200" b="1" baseline="-25000"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57</a:t>
            </a:fld>
            <a:endParaRPr lang="el-GR"/>
          </a:p>
        </p:txBody>
      </p:sp>
    </p:spTree>
    <p:extLst>
      <p:ext uri="{BB962C8B-B14F-4D97-AF65-F5344CB8AC3E}">
        <p14:creationId xmlns:p14="http://schemas.microsoft.com/office/powerpoint/2010/main" val="7460077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(7)</a:t>
            </a:r>
          </a:p>
        </p:txBody>
      </p:sp>
      <p:sp>
        <p:nvSpPr>
          <p:cNvPr id="3" name="Θέση περιεχομένου 2"/>
          <p:cNvSpPr>
            <a:spLocks noGrp="1"/>
          </p:cNvSpPr>
          <p:nvPr>
            <p:ph idx="1"/>
          </p:nvPr>
        </p:nvSpPr>
        <p:spPr>
          <a:xfrm>
            <a:off x="2099389" y="1530220"/>
            <a:ext cx="10092612" cy="5327780"/>
          </a:xfrm>
        </p:spPr>
        <p:txBody>
          <a:bodyPr>
            <a:normAutofit/>
          </a:bodyPr>
          <a:lstStyle/>
          <a:p>
            <a:r>
              <a:rPr lang="el-GR" sz="2400" dirty="0"/>
              <a:t>Για κάθε κόμβο διατυπώνεται ένας περιορισμός διατήρησης ροής, ο οποίος αντιπροσωπεύει την απαίτηση για εξίσωση της ροής προς και από τον κόμβο</a:t>
            </a:r>
          </a:p>
          <a:p>
            <a:pPr lvl="1">
              <a:buFont typeface="Wingdings" panose="05000000000000000000" pitchFamily="2" charset="2"/>
              <a:buChar char="§"/>
            </a:pPr>
            <a:r>
              <a:rPr lang="en-US" sz="2200" b="1" dirty="0"/>
              <a:t>x</a:t>
            </a:r>
            <a:r>
              <a:rPr lang="en-US" sz="2200" b="1" baseline="-25000" dirty="0"/>
              <a:t>12</a:t>
            </a:r>
            <a:r>
              <a:rPr lang="en-US" sz="2200" b="1" dirty="0"/>
              <a:t> + x</a:t>
            </a:r>
            <a:r>
              <a:rPr lang="en-US" sz="2200" b="1" baseline="-25000" dirty="0"/>
              <a:t>13</a:t>
            </a:r>
            <a:r>
              <a:rPr lang="en-US" sz="2200" b="1" dirty="0"/>
              <a:t> + x</a:t>
            </a:r>
            <a:r>
              <a:rPr lang="en-US" sz="2200" b="1" baseline="-25000" dirty="0"/>
              <a:t>14</a:t>
            </a:r>
            <a:r>
              <a:rPr lang="en-US" sz="2200" b="1" dirty="0"/>
              <a:t> - x</a:t>
            </a:r>
            <a:r>
              <a:rPr lang="en-US" sz="2200" b="1" baseline="-25000" dirty="0"/>
              <a:t>71</a:t>
            </a:r>
            <a:r>
              <a:rPr lang="el-GR" sz="2200" b="1" dirty="0"/>
              <a:t> = 0					(κόμβος 1)</a:t>
            </a:r>
          </a:p>
          <a:p>
            <a:pPr lvl="1">
              <a:buFont typeface="Wingdings" panose="05000000000000000000" pitchFamily="2" charset="2"/>
              <a:buChar char="§"/>
            </a:pPr>
            <a:r>
              <a:rPr lang="en-US" sz="2200" b="1" dirty="0"/>
              <a:t>x</a:t>
            </a:r>
            <a:r>
              <a:rPr lang="en-US" sz="2200" b="1" baseline="-25000" dirty="0"/>
              <a:t>2</a:t>
            </a:r>
            <a:r>
              <a:rPr lang="el-GR" sz="2200" b="1" baseline="-25000" dirty="0"/>
              <a:t>3</a:t>
            </a:r>
            <a:r>
              <a:rPr lang="en-US" sz="2200" b="1" dirty="0"/>
              <a:t> + x</a:t>
            </a:r>
            <a:r>
              <a:rPr lang="el-GR" sz="2200" b="1" baseline="-25000" dirty="0"/>
              <a:t>25</a:t>
            </a:r>
            <a:r>
              <a:rPr lang="en-US" sz="2200" b="1" dirty="0"/>
              <a:t> </a:t>
            </a:r>
            <a:r>
              <a:rPr lang="el-GR" sz="2200" b="1" dirty="0"/>
              <a:t>-</a:t>
            </a:r>
            <a:r>
              <a:rPr lang="en-US" sz="2200" b="1" dirty="0"/>
              <a:t> x</a:t>
            </a:r>
            <a:r>
              <a:rPr lang="en-US" sz="2200" b="1" baseline="-25000" dirty="0"/>
              <a:t>1</a:t>
            </a:r>
            <a:r>
              <a:rPr lang="el-GR" sz="2200" b="1" baseline="-25000" dirty="0"/>
              <a:t>2</a:t>
            </a:r>
            <a:r>
              <a:rPr lang="en-US" sz="2200" b="1" dirty="0"/>
              <a:t> - x</a:t>
            </a:r>
            <a:r>
              <a:rPr lang="el-GR" sz="2200" b="1" baseline="-25000" dirty="0"/>
              <a:t>32</a:t>
            </a:r>
            <a:r>
              <a:rPr lang="el-GR" sz="2200" b="1" dirty="0"/>
              <a:t> = 0					(κόμβος 2)</a:t>
            </a:r>
          </a:p>
          <a:p>
            <a:pPr lvl="1">
              <a:buFont typeface="Wingdings" panose="05000000000000000000" pitchFamily="2" charset="2"/>
              <a:buChar char="§"/>
            </a:pPr>
            <a:r>
              <a:rPr lang="en-US" sz="2200" b="1" dirty="0"/>
              <a:t>x</a:t>
            </a:r>
            <a:r>
              <a:rPr lang="el-GR" sz="2200" b="1" baseline="-25000" dirty="0"/>
              <a:t>3</a:t>
            </a:r>
            <a:r>
              <a:rPr lang="en-US" sz="2200" b="1" baseline="-25000" dirty="0"/>
              <a:t>2</a:t>
            </a:r>
            <a:r>
              <a:rPr lang="en-US" sz="2200" b="1" dirty="0"/>
              <a:t> + x</a:t>
            </a:r>
            <a:r>
              <a:rPr lang="en-US" sz="2200" b="1" baseline="-25000" dirty="0"/>
              <a:t>3</a:t>
            </a:r>
            <a:r>
              <a:rPr lang="el-GR" sz="2200" b="1" baseline="-25000" dirty="0"/>
              <a:t>4</a:t>
            </a:r>
            <a:r>
              <a:rPr lang="en-US" sz="2200" b="1" dirty="0"/>
              <a:t> + x</a:t>
            </a:r>
            <a:r>
              <a:rPr lang="el-GR" sz="2200" b="1" baseline="-25000" dirty="0"/>
              <a:t>35</a:t>
            </a:r>
            <a:r>
              <a:rPr lang="en-US" sz="2200" b="1" dirty="0"/>
              <a:t> </a:t>
            </a:r>
            <a:r>
              <a:rPr lang="el-GR" sz="2200" b="1" dirty="0"/>
              <a:t>+</a:t>
            </a:r>
            <a:r>
              <a:rPr lang="en-US" sz="2200" b="1" dirty="0"/>
              <a:t> x</a:t>
            </a:r>
            <a:r>
              <a:rPr lang="el-GR" sz="2200" b="1" baseline="-25000" dirty="0"/>
              <a:t>36</a:t>
            </a:r>
            <a:r>
              <a:rPr lang="el-GR" sz="2200" b="1" dirty="0"/>
              <a:t> -</a:t>
            </a:r>
            <a:r>
              <a:rPr lang="en-US" sz="2200" b="1" dirty="0"/>
              <a:t> x</a:t>
            </a:r>
            <a:r>
              <a:rPr lang="el-GR" sz="2200" b="1" baseline="-25000" dirty="0"/>
              <a:t>13</a:t>
            </a:r>
            <a:r>
              <a:rPr lang="en-US" sz="2200" b="1" dirty="0"/>
              <a:t> - x</a:t>
            </a:r>
            <a:r>
              <a:rPr lang="el-GR" sz="2200" b="1" baseline="-25000" dirty="0"/>
              <a:t>23</a:t>
            </a:r>
            <a:r>
              <a:rPr lang="en-US" sz="2200" b="1" baseline="-25000" dirty="0"/>
              <a:t> </a:t>
            </a:r>
            <a:r>
              <a:rPr lang="el-GR" sz="2200" b="1" dirty="0"/>
              <a:t>= 0		(κόμβος 3)</a:t>
            </a:r>
          </a:p>
          <a:p>
            <a:pPr lvl="1">
              <a:buFont typeface="Wingdings" panose="05000000000000000000" pitchFamily="2" charset="2"/>
              <a:buChar char="§"/>
            </a:pPr>
            <a:r>
              <a:rPr lang="en-US" sz="2200" b="1" dirty="0"/>
              <a:t>x</a:t>
            </a:r>
            <a:r>
              <a:rPr lang="el-GR" sz="2200" b="1" baseline="-25000" dirty="0"/>
              <a:t>46</a:t>
            </a:r>
            <a:r>
              <a:rPr lang="en-US" sz="2200" b="1" dirty="0"/>
              <a:t> </a:t>
            </a:r>
            <a:r>
              <a:rPr lang="el-GR" sz="2200" b="1" dirty="0"/>
              <a:t>-</a:t>
            </a:r>
            <a:r>
              <a:rPr lang="en-US" sz="2200" b="1" dirty="0"/>
              <a:t> x</a:t>
            </a:r>
            <a:r>
              <a:rPr lang="en-US" sz="2200" b="1" baseline="-25000" dirty="0"/>
              <a:t>14</a:t>
            </a:r>
            <a:r>
              <a:rPr lang="en-US" sz="2200" b="1" dirty="0"/>
              <a:t> - x</a:t>
            </a:r>
            <a:r>
              <a:rPr lang="el-GR" sz="2200" b="1" baseline="-25000" dirty="0"/>
              <a:t>34</a:t>
            </a:r>
            <a:r>
              <a:rPr lang="el-GR" sz="2200" b="1" dirty="0"/>
              <a:t> = 0						(κόμβος 4)</a:t>
            </a:r>
          </a:p>
          <a:p>
            <a:pPr lvl="1">
              <a:buFont typeface="Wingdings" panose="05000000000000000000" pitchFamily="2" charset="2"/>
              <a:buChar char="§"/>
            </a:pPr>
            <a:r>
              <a:rPr lang="en-US" sz="2200" b="1" dirty="0"/>
              <a:t>x</a:t>
            </a:r>
            <a:r>
              <a:rPr lang="el-GR" sz="2200" b="1" baseline="-25000" dirty="0"/>
              <a:t>56</a:t>
            </a:r>
            <a:r>
              <a:rPr lang="en-US" sz="2200" b="1" dirty="0"/>
              <a:t> + x</a:t>
            </a:r>
            <a:r>
              <a:rPr lang="el-GR" sz="2200" b="1" baseline="-25000" dirty="0"/>
              <a:t>57 </a:t>
            </a:r>
            <a:r>
              <a:rPr lang="el-GR" sz="2200" b="1" dirty="0"/>
              <a:t>-</a:t>
            </a:r>
            <a:r>
              <a:rPr lang="en-US" sz="2200" b="1" dirty="0"/>
              <a:t> x</a:t>
            </a:r>
            <a:r>
              <a:rPr lang="el-GR" sz="2200" b="1" baseline="-25000" dirty="0"/>
              <a:t>25</a:t>
            </a:r>
            <a:r>
              <a:rPr lang="en-US" sz="2200" b="1" dirty="0"/>
              <a:t> - x</a:t>
            </a:r>
            <a:r>
              <a:rPr lang="el-GR" sz="2200" b="1" baseline="-25000" dirty="0"/>
              <a:t>35</a:t>
            </a:r>
            <a:r>
              <a:rPr lang="el-GR" sz="2200" b="1" dirty="0"/>
              <a:t> </a:t>
            </a:r>
            <a:r>
              <a:rPr lang="en-US" sz="2200" b="1" dirty="0"/>
              <a:t>- x</a:t>
            </a:r>
            <a:r>
              <a:rPr lang="el-GR" sz="2200" b="1" baseline="-25000" dirty="0"/>
              <a:t>65 </a:t>
            </a:r>
            <a:r>
              <a:rPr lang="el-GR" sz="2200" b="1" dirty="0"/>
              <a:t>= 0			(κόμβος 5)</a:t>
            </a:r>
          </a:p>
          <a:p>
            <a:pPr lvl="1">
              <a:buFont typeface="Wingdings" panose="05000000000000000000" pitchFamily="2" charset="2"/>
              <a:buChar char="§"/>
            </a:pPr>
            <a:r>
              <a:rPr lang="en-US" sz="2200" b="1" dirty="0"/>
              <a:t>x</a:t>
            </a:r>
            <a:r>
              <a:rPr lang="el-GR" sz="2200" b="1" baseline="-25000" dirty="0"/>
              <a:t>65</a:t>
            </a:r>
            <a:r>
              <a:rPr lang="en-US" sz="2200" b="1" dirty="0"/>
              <a:t> + x</a:t>
            </a:r>
            <a:r>
              <a:rPr lang="el-GR" sz="2200" b="1" baseline="-25000" dirty="0"/>
              <a:t>67</a:t>
            </a:r>
            <a:r>
              <a:rPr lang="en-US" sz="2200" b="1" dirty="0"/>
              <a:t> </a:t>
            </a:r>
            <a:r>
              <a:rPr lang="el-GR" sz="2200" b="1" dirty="0"/>
              <a:t>-</a:t>
            </a:r>
            <a:r>
              <a:rPr lang="en-US" sz="2200" b="1" dirty="0"/>
              <a:t> x</a:t>
            </a:r>
            <a:r>
              <a:rPr lang="el-GR" sz="2200" b="1" baseline="-25000" dirty="0"/>
              <a:t>36</a:t>
            </a:r>
            <a:r>
              <a:rPr lang="en-US" sz="2200" b="1" dirty="0"/>
              <a:t> - x</a:t>
            </a:r>
            <a:r>
              <a:rPr lang="el-GR" sz="2200" b="1" baseline="-25000" dirty="0"/>
              <a:t>46</a:t>
            </a:r>
            <a:r>
              <a:rPr lang="el-GR" sz="2200" b="1" dirty="0"/>
              <a:t> </a:t>
            </a:r>
            <a:r>
              <a:rPr lang="en-US" sz="2200" b="1" dirty="0"/>
              <a:t>- x</a:t>
            </a:r>
            <a:r>
              <a:rPr lang="el-GR" sz="2200" b="1" baseline="-25000" dirty="0"/>
              <a:t>56</a:t>
            </a:r>
            <a:r>
              <a:rPr lang="el-GR" sz="2200" b="1" dirty="0"/>
              <a:t> = 0			(κόμβος 6)</a:t>
            </a:r>
          </a:p>
          <a:p>
            <a:pPr lvl="1">
              <a:buFont typeface="Wingdings" panose="05000000000000000000" pitchFamily="2" charset="2"/>
              <a:buChar char="§"/>
            </a:pPr>
            <a:r>
              <a:rPr lang="en-US" sz="2200" b="1" dirty="0"/>
              <a:t>x</a:t>
            </a:r>
            <a:r>
              <a:rPr lang="el-GR" sz="2200" b="1" baseline="-25000" dirty="0"/>
              <a:t>71</a:t>
            </a:r>
            <a:r>
              <a:rPr lang="en-US" sz="2200" b="1" dirty="0"/>
              <a:t> </a:t>
            </a:r>
            <a:r>
              <a:rPr lang="el-GR" sz="2200" b="1" dirty="0"/>
              <a:t>-</a:t>
            </a:r>
            <a:r>
              <a:rPr lang="en-US" sz="2200" b="1" dirty="0"/>
              <a:t> x</a:t>
            </a:r>
            <a:r>
              <a:rPr lang="el-GR" sz="2200" b="1" baseline="-25000" dirty="0"/>
              <a:t>57</a:t>
            </a:r>
            <a:r>
              <a:rPr lang="en-US" sz="2200" b="1" dirty="0"/>
              <a:t> - x</a:t>
            </a:r>
            <a:r>
              <a:rPr lang="el-GR" sz="2200" b="1" baseline="-25000" dirty="0"/>
              <a:t>67</a:t>
            </a:r>
            <a:r>
              <a:rPr lang="el-GR" sz="2200" b="1" dirty="0"/>
              <a:t> = 0						(κόμβος 7)</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58</a:t>
            </a:fld>
            <a:endParaRPr lang="el-GR"/>
          </a:p>
        </p:txBody>
      </p:sp>
    </p:spTree>
    <p:extLst>
      <p:ext uri="{BB962C8B-B14F-4D97-AF65-F5344CB8AC3E}">
        <p14:creationId xmlns:p14="http://schemas.microsoft.com/office/powerpoint/2010/main" val="14054261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(8)</a:t>
            </a:r>
          </a:p>
        </p:txBody>
      </p:sp>
      <p:sp>
        <p:nvSpPr>
          <p:cNvPr id="3" name="Θέση περιεχομένου 2"/>
          <p:cNvSpPr>
            <a:spLocks noGrp="1"/>
          </p:cNvSpPr>
          <p:nvPr>
            <p:ph idx="1"/>
          </p:nvPr>
        </p:nvSpPr>
        <p:spPr>
          <a:xfrm>
            <a:off x="2099389" y="1530220"/>
            <a:ext cx="10092612" cy="5327780"/>
          </a:xfrm>
        </p:spPr>
        <p:txBody>
          <a:bodyPr>
            <a:normAutofit/>
          </a:bodyPr>
          <a:lstStyle/>
          <a:p>
            <a:r>
              <a:rPr lang="el-GR" sz="2400" dirty="0"/>
              <a:t>Επιπλέον, πρέπει να διατυπώσουμε 14 περιορισμούς για να εξασφαλιστεί η τήρηση της δυναμικότητας των 14 ακμών</a:t>
            </a:r>
          </a:p>
          <a:p>
            <a:pPr lvl="1">
              <a:buFont typeface="Wingdings" panose="05000000000000000000" pitchFamily="2" charset="2"/>
              <a:buChar char="§"/>
            </a:pPr>
            <a:r>
              <a:rPr lang="en-US" sz="2200" b="1" dirty="0"/>
              <a:t>x</a:t>
            </a:r>
            <a:r>
              <a:rPr lang="en-US" sz="2200" b="1" baseline="-25000" dirty="0"/>
              <a:t>12</a:t>
            </a:r>
            <a:r>
              <a:rPr lang="en-US" sz="2200" b="1" dirty="0"/>
              <a:t> ≤</a:t>
            </a:r>
            <a:r>
              <a:rPr lang="el-GR" sz="2200" b="1" dirty="0"/>
              <a:t> 5		</a:t>
            </a:r>
            <a:r>
              <a:rPr lang="en-US" sz="2200" b="1" dirty="0"/>
              <a:t> x</a:t>
            </a:r>
            <a:r>
              <a:rPr lang="el-GR" sz="2200" b="1" baseline="-25000" dirty="0"/>
              <a:t>13</a:t>
            </a:r>
            <a:r>
              <a:rPr lang="en-US" sz="2200" b="1" dirty="0"/>
              <a:t> ≤</a:t>
            </a:r>
            <a:r>
              <a:rPr lang="el-GR" sz="2200" b="1" dirty="0"/>
              <a:t> 6	</a:t>
            </a:r>
            <a:r>
              <a:rPr lang="en-US" sz="2200" b="1" dirty="0"/>
              <a:t> </a:t>
            </a:r>
            <a:r>
              <a:rPr lang="el-GR" sz="2200" b="1" dirty="0"/>
              <a:t>	</a:t>
            </a:r>
            <a:r>
              <a:rPr lang="en-US" sz="2200" b="1" dirty="0"/>
              <a:t>x</a:t>
            </a:r>
            <a:r>
              <a:rPr lang="en-US" sz="2200" b="1" baseline="-25000" dirty="0"/>
              <a:t>1</a:t>
            </a:r>
            <a:r>
              <a:rPr lang="el-GR" sz="2200" b="1" baseline="-25000" dirty="0"/>
              <a:t>4</a:t>
            </a:r>
            <a:r>
              <a:rPr lang="en-US" sz="2200" b="1" dirty="0"/>
              <a:t> ≤</a:t>
            </a:r>
            <a:r>
              <a:rPr lang="el-GR" sz="2200" b="1" dirty="0"/>
              <a:t> 5</a:t>
            </a:r>
          </a:p>
          <a:p>
            <a:pPr lvl="1">
              <a:buFont typeface="Wingdings" panose="05000000000000000000" pitchFamily="2" charset="2"/>
              <a:buChar char="§"/>
            </a:pPr>
            <a:r>
              <a:rPr lang="en-US" sz="2200" b="1" dirty="0"/>
              <a:t>x</a:t>
            </a:r>
            <a:r>
              <a:rPr lang="en-US" sz="2200" b="1" baseline="-25000" dirty="0"/>
              <a:t>2</a:t>
            </a:r>
            <a:r>
              <a:rPr lang="el-GR" sz="2200" b="1" baseline="-25000" dirty="0"/>
              <a:t>3</a:t>
            </a:r>
            <a:r>
              <a:rPr lang="en-US" sz="2200" b="1" dirty="0"/>
              <a:t> ≤</a:t>
            </a:r>
            <a:r>
              <a:rPr lang="el-GR" sz="2200" b="1" dirty="0"/>
              <a:t> 2		</a:t>
            </a:r>
            <a:r>
              <a:rPr lang="en-US" sz="2200" b="1" dirty="0"/>
              <a:t> x</a:t>
            </a:r>
            <a:r>
              <a:rPr lang="en-US" sz="2200" b="1" baseline="-25000" dirty="0"/>
              <a:t>2</a:t>
            </a:r>
            <a:r>
              <a:rPr lang="el-GR" sz="2200" b="1" baseline="-25000" dirty="0"/>
              <a:t>5</a:t>
            </a:r>
            <a:r>
              <a:rPr lang="en-US" sz="2200" b="1" dirty="0"/>
              <a:t> ≤</a:t>
            </a:r>
            <a:r>
              <a:rPr lang="el-GR" sz="2200" b="1" dirty="0"/>
              <a:t> 3</a:t>
            </a:r>
          </a:p>
          <a:p>
            <a:pPr lvl="1">
              <a:buFont typeface="Wingdings" panose="05000000000000000000" pitchFamily="2" charset="2"/>
              <a:buChar char="§"/>
            </a:pPr>
            <a:r>
              <a:rPr lang="en-US" sz="2200" b="1" dirty="0"/>
              <a:t>x</a:t>
            </a:r>
            <a:r>
              <a:rPr lang="el-GR" sz="2200" b="1" baseline="-25000" dirty="0"/>
              <a:t>3</a:t>
            </a:r>
            <a:r>
              <a:rPr lang="en-US" sz="2200" b="1" baseline="-25000" dirty="0"/>
              <a:t>2</a:t>
            </a:r>
            <a:r>
              <a:rPr lang="en-US" sz="2200" b="1" dirty="0"/>
              <a:t> ≤</a:t>
            </a:r>
            <a:r>
              <a:rPr lang="el-GR" sz="2200" b="1" dirty="0"/>
              <a:t> 2		</a:t>
            </a:r>
            <a:r>
              <a:rPr lang="en-US" sz="2200" b="1" dirty="0"/>
              <a:t> x</a:t>
            </a:r>
            <a:r>
              <a:rPr lang="el-GR" sz="2200" b="1" baseline="-25000" dirty="0"/>
              <a:t>34</a:t>
            </a:r>
            <a:r>
              <a:rPr lang="en-US" sz="2200" b="1" dirty="0"/>
              <a:t> ≤</a:t>
            </a:r>
            <a:r>
              <a:rPr lang="el-GR" sz="2200" b="1" dirty="0"/>
              <a:t> 3	</a:t>
            </a:r>
            <a:r>
              <a:rPr lang="en-US" sz="2200" b="1" dirty="0"/>
              <a:t> </a:t>
            </a:r>
            <a:r>
              <a:rPr lang="el-GR" sz="2200" b="1" dirty="0"/>
              <a:t>	</a:t>
            </a:r>
            <a:r>
              <a:rPr lang="en-US" sz="2200" b="1" dirty="0"/>
              <a:t>x</a:t>
            </a:r>
            <a:r>
              <a:rPr lang="el-GR" sz="2200" b="1" baseline="-25000" dirty="0"/>
              <a:t>35</a:t>
            </a:r>
            <a:r>
              <a:rPr lang="en-US" sz="2200" b="1" dirty="0"/>
              <a:t> ≤</a:t>
            </a:r>
            <a:r>
              <a:rPr lang="el-GR" sz="2200" b="1" dirty="0"/>
              <a:t> 3	</a:t>
            </a:r>
            <a:r>
              <a:rPr lang="en-US" sz="2200" b="1" dirty="0"/>
              <a:t> </a:t>
            </a:r>
            <a:r>
              <a:rPr lang="el-GR" sz="2200" b="1" dirty="0"/>
              <a:t>	</a:t>
            </a:r>
            <a:r>
              <a:rPr lang="en-US" sz="2200" b="1" dirty="0"/>
              <a:t>x</a:t>
            </a:r>
            <a:r>
              <a:rPr lang="el-GR" sz="2200" b="1" baseline="-25000" dirty="0"/>
              <a:t>36</a:t>
            </a:r>
            <a:r>
              <a:rPr lang="en-US" sz="2200" b="1" dirty="0"/>
              <a:t> ≤</a:t>
            </a:r>
            <a:r>
              <a:rPr lang="el-GR" sz="2200" b="1" dirty="0"/>
              <a:t> 7</a:t>
            </a:r>
          </a:p>
          <a:p>
            <a:pPr lvl="1">
              <a:buFont typeface="Wingdings" panose="05000000000000000000" pitchFamily="2" charset="2"/>
              <a:buChar char="§"/>
            </a:pPr>
            <a:r>
              <a:rPr lang="en-US" sz="2200" b="1" dirty="0"/>
              <a:t>x</a:t>
            </a:r>
            <a:r>
              <a:rPr lang="el-GR" sz="2200" b="1" baseline="-25000" dirty="0"/>
              <a:t>46</a:t>
            </a:r>
            <a:r>
              <a:rPr lang="en-US" sz="2200" b="1" dirty="0"/>
              <a:t> ≤</a:t>
            </a:r>
            <a:r>
              <a:rPr lang="el-GR" sz="2200" b="1" dirty="0"/>
              <a:t> 5</a:t>
            </a:r>
          </a:p>
          <a:p>
            <a:pPr lvl="1">
              <a:buFont typeface="Wingdings" panose="05000000000000000000" pitchFamily="2" charset="2"/>
              <a:buChar char="§"/>
            </a:pPr>
            <a:r>
              <a:rPr lang="en-US" sz="2200" b="1" dirty="0"/>
              <a:t>x</a:t>
            </a:r>
            <a:r>
              <a:rPr lang="el-GR" sz="2200" b="1" baseline="-25000" dirty="0"/>
              <a:t>56</a:t>
            </a:r>
            <a:r>
              <a:rPr lang="en-US" sz="2200" b="1" dirty="0"/>
              <a:t> ≤</a:t>
            </a:r>
            <a:r>
              <a:rPr lang="el-GR" sz="2200" b="1" dirty="0"/>
              <a:t> 1		</a:t>
            </a:r>
            <a:r>
              <a:rPr lang="en-US" sz="2200" b="1" dirty="0"/>
              <a:t> x</a:t>
            </a:r>
            <a:r>
              <a:rPr lang="el-GR" sz="2200" b="1" baseline="-25000" dirty="0"/>
              <a:t>57</a:t>
            </a:r>
            <a:r>
              <a:rPr lang="en-US" sz="2200" b="1" dirty="0"/>
              <a:t> ≤</a:t>
            </a:r>
            <a:r>
              <a:rPr lang="el-GR" sz="2200" b="1" dirty="0"/>
              <a:t> 8</a:t>
            </a:r>
          </a:p>
          <a:p>
            <a:pPr lvl="1">
              <a:buFont typeface="Wingdings" panose="05000000000000000000" pitchFamily="2" charset="2"/>
              <a:buChar char="§"/>
            </a:pPr>
            <a:r>
              <a:rPr lang="en-US" sz="2200" b="1" dirty="0"/>
              <a:t>x</a:t>
            </a:r>
            <a:r>
              <a:rPr lang="el-GR" sz="2200" b="1" baseline="-25000" dirty="0"/>
              <a:t>65</a:t>
            </a:r>
            <a:r>
              <a:rPr lang="en-US" sz="2200" b="1" dirty="0"/>
              <a:t> ≤</a:t>
            </a:r>
            <a:r>
              <a:rPr lang="el-GR" sz="2200" b="1" dirty="0"/>
              <a:t> 1		</a:t>
            </a:r>
            <a:r>
              <a:rPr lang="en-US" sz="2200" b="1" dirty="0"/>
              <a:t> x</a:t>
            </a:r>
            <a:r>
              <a:rPr lang="el-GR" sz="2200" b="1" baseline="-25000" dirty="0"/>
              <a:t>67</a:t>
            </a:r>
            <a:r>
              <a:rPr lang="en-US" sz="2200" b="1" dirty="0"/>
              <a:t> ≤</a:t>
            </a:r>
            <a:r>
              <a:rPr lang="el-GR" sz="2200" b="1" dirty="0"/>
              <a:t> 7</a:t>
            </a:r>
          </a:p>
          <a:p>
            <a:endParaRPr lang="el-GR" sz="2400" b="1"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59</a:t>
            </a:fld>
            <a:endParaRPr lang="el-GR"/>
          </a:p>
        </p:txBody>
      </p:sp>
    </p:spTree>
    <p:extLst>
      <p:ext uri="{BB962C8B-B14F-4D97-AF65-F5344CB8AC3E}">
        <p14:creationId xmlns:p14="http://schemas.microsoft.com/office/powerpoint/2010/main" val="3516492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(5)</a:t>
            </a:r>
          </a:p>
        </p:txBody>
      </p:sp>
      <p:sp>
        <p:nvSpPr>
          <p:cNvPr id="3" name="Θέση περιεχομένου 2"/>
          <p:cNvSpPr>
            <a:spLocks noGrp="1"/>
          </p:cNvSpPr>
          <p:nvPr>
            <p:ph idx="1"/>
          </p:nvPr>
        </p:nvSpPr>
        <p:spPr>
          <a:xfrm>
            <a:off x="2421254" y="1138331"/>
            <a:ext cx="9895150" cy="5561045"/>
          </a:xfrm>
        </p:spPr>
        <p:txBody>
          <a:bodyPr>
            <a:normAutofit/>
          </a:bodyPr>
          <a:lstStyle/>
          <a:p>
            <a:r>
              <a:rPr lang="el-GR" sz="2400" dirty="0"/>
              <a:t>Το </a:t>
            </a:r>
            <a:r>
              <a:rPr lang="el-GR" sz="2400" b="1" dirty="0"/>
              <a:t>δίκτυο</a:t>
            </a:r>
            <a:r>
              <a:rPr lang="el-GR" sz="2400" dirty="0"/>
              <a:t> του προβλήματος είναι το εξής:</a:t>
            </a:r>
          </a:p>
          <a:p>
            <a:endParaRPr lang="el-GR" sz="2400" dirty="0"/>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0750" y="1530220"/>
            <a:ext cx="6935820" cy="5416289"/>
          </a:xfrm>
          <a:prstGeom prst="rect">
            <a:avLst/>
          </a:prstGeom>
        </p:spPr>
      </p:pic>
    </p:spTree>
    <p:extLst>
      <p:ext uri="{BB962C8B-B14F-4D97-AF65-F5344CB8AC3E}">
        <p14:creationId xmlns:p14="http://schemas.microsoft.com/office/powerpoint/2010/main" val="23195082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(9)</a:t>
            </a:r>
          </a:p>
        </p:txBody>
      </p:sp>
      <p:sp>
        <p:nvSpPr>
          <p:cNvPr id="3" name="Θέση περιεχομένου 2"/>
          <p:cNvSpPr>
            <a:spLocks noGrp="1"/>
          </p:cNvSpPr>
          <p:nvPr>
            <p:ph idx="1"/>
          </p:nvPr>
        </p:nvSpPr>
        <p:spPr>
          <a:xfrm>
            <a:off x="2099389" y="1231641"/>
            <a:ext cx="10092612" cy="5626359"/>
          </a:xfrm>
        </p:spPr>
        <p:txBody>
          <a:bodyPr>
            <a:normAutofit fontScale="70000" lnSpcReduction="20000"/>
          </a:bodyPr>
          <a:lstStyle/>
          <a:p>
            <a:r>
              <a:rPr lang="el-GR" sz="2400" dirty="0"/>
              <a:t>Το συνολικό μοντέλο γραμμικού προγραμματισμού είναι ως εξής:</a:t>
            </a:r>
          </a:p>
          <a:p>
            <a:pPr lvl="1">
              <a:buFont typeface="Wingdings" panose="05000000000000000000" pitchFamily="2" charset="2"/>
              <a:buChar char="§"/>
            </a:pPr>
            <a:r>
              <a:rPr lang="en-US" sz="2200" b="1" dirty="0"/>
              <a:t>Max x</a:t>
            </a:r>
            <a:r>
              <a:rPr lang="en-US" sz="2200" b="1" baseline="-25000" dirty="0"/>
              <a:t>71</a:t>
            </a:r>
            <a:endParaRPr lang="el-GR" sz="2200" b="1" baseline="-25000" dirty="0"/>
          </a:p>
          <a:p>
            <a:pPr lvl="1">
              <a:buFont typeface="Wingdings" panose="05000000000000000000" pitchFamily="2" charset="2"/>
              <a:buChar char="§"/>
            </a:pPr>
            <a:r>
              <a:rPr lang="en-US" sz="2200" b="1" dirty="0"/>
              <a:t>subject to</a:t>
            </a:r>
            <a:endParaRPr lang="el-GR" sz="2200" b="1" dirty="0"/>
          </a:p>
          <a:p>
            <a:pPr lvl="1">
              <a:buFont typeface="Wingdings" panose="05000000000000000000" pitchFamily="2" charset="2"/>
              <a:buChar char="§"/>
            </a:pPr>
            <a:r>
              <a:rPr lang="en-US" sz="2200" b="1" dirty="0"/>
              <a:t>x</a:t>
            </a:r>
            <a:r>
              <a:rPr lang="en-US" sz="2200" b="1" baseline="-25000" dirty="0"/>
              <a:t>12</a:t>
            </a:r>
            <a:r>
              <a:rPr lang="en-US" sz="2200" b="1" dirty="0"/>
              <a:t> + x</a:t>
            </a:r>
            <a:r>
              <a:rPr lang="en-US" sz="2200" b="1" baseline="-25000" dirty="0"/>
              <a:t>13</a:t>
            </a:r>
            <a:r>
              <a:rPr lang="en-US" sz="2200" b="1" dirty="0"/>
              <a:t> + x</a:t>
            </a:r>
            <a:r>
              <a:rPr lang="en-US" sz="2200" b="1" baseline="-25000" dirty="0"/>
              <a:t>14</a:t>
            </a:r>
            <a:r>
              <a:rPr lang="en-US" sz="2200" b="1" dirty="0"/>
              <a:t> - x</a:t>
            </a:r>
            <a:r>
              <a:rPr lang="en-US" sz="2200" b="1" baseline="-25000" dirty="0"/>
              <a:t>71</a:t>
            </a:r>
            <a:r>
              <a:rPr lang="el-GR" sz="2200" b="1" dirty="0"/>
              <a:t> = 0					(κόμβος 1)</a:t>
            </a:r>
          </a:p>
          <a:p>
            <a:pPr lvl="1">
              <a:buFont typeface="Wingdings" panose="05000000000000000000" pitchFamily="2" charset="2"/>
              <a:buChar char="§"/>
            </a:pPr>
            <a:r>
              <a:rPr lang="en-US" sz="2200" b="1" dirty="0"/>
              <a:t>x</a:t>
            </a:r>
            <a:r>
              <a:rPr lang="en-US" sz="2200" b="1" baseline="-25000" dirty="0"/>
              <a:t>2</a:t>
            </a:r>
            <a:r>
              <a:rPr lang="el-GR" sz="2200" b="1" baseline="-25000" dirty="0"/>
              <a:t>3</a:t>
            </a:r>
            <a:r>
              <a:rPr lang="en-US" sz="2200" b="1" dirty="0"/>
              <a:t> + x</a:t>
            </a:r>
            <a:r>
              <a:rPr lang="el-GR" sz="2200" b="1" baseline="-25000" dirty="0"/>
              <a:t>25</a:t>
            </a:r>
            <a:r>
              <a:rPr lang="en-US" sz="2200" b="1" dirty="0"/>
              <a:t> </a:t>
            </a:r>
            <a:r>
              <a:rPr lang="el-GR" sz="2200" b="1" dirty="0"/>
              <a:t>-</a:t>
            </a:r>
            <a:r>
              <a:rPr lang="en-US" sz="2200" b="1" dirty="0"/>
              <a:t> x</a:t>
            </a:r>
            <a:r>
              <a:rPr lang="en-US" sz="2200" b="1" baseline="-25000" dirty="0"/>
              <a:t>1</a:t>
            </a:r>
            <a:r>
              <a:rPr lang="el-GR" sz="2200" b="1" baseline="-25000" dirty="0"/>
              <a:t>2</a:t>
            </a:r>
            <a:r>
              <a:rPr lang="en-US" sz="2200" b="1" dirty="0"/>
              <a:t> - x</a:t>
            </a:r>
            <a:r>
              <a:rPr lang="el-GR" sz="2200" b="1" baseline="-25000" dirty="0"/>
              <a:t>32</a:t>
            </a:r>
            <a:r>
              <a:rPr lang="el-GR" sz="2200" b="1" dirty="0"/>
              <a:t> = 0					(κόμβος 2)</a:t>
            </a:r>
          </a:p>
          <a:p>
            <a:pPr lvl="1">
              <a:buFont typeface="Wingdings" panose="05000000000000000000" pitchFamily="2" charset="2"/>
              <a:buChar char="§"/>
            </a:pPr>
            <a:r>
              <a:rPr lang="en-US" sz="2200" b="1" dirty="0"/>
              <a:t>x</a:t>
            </a:r>
            <a:r>
              <a:rPr lang="el-GR" sz="2200" b="1" baseline="-25000" dirty="0"/>
              <a:t>3</a:t>
            </a:r>
            <a:r>
              <a:rPr lang="en-US" sz="2200" b="1" baseline="-25000" dirty="0"/>
              <a:t>2</a:t>
            </a:r>
            <a:r>
              <a:rPr lang="en-US" sz="2200" b="1" dirty="0"/>
              <a:t> + x</a:t>
            </a:r>
            <a:r>
              <a:rPr lang="en-US" sz="2200" b="1" baseline="-25000" dirty="0"/>
              <a:t>3</a:t>
            </a:r>
            <a:r>
              <a:rPr lang="el-GR" sz="2200" b="1" baseline="-25000" dirty="0"/>
              <a:t>4</a:t>
            </a:r>
            <a:r>
              <a:rPr lang="en-US" sz="2200" b="1" dirty="0"/>
              <a:t> + x</a:t>
            </a:r>
            <a:r>
              <a:rPr lang="el-GR" sz="2200" b="1" baseline="-25000" dirty="0"/>
              <a:t>35</a:t>
            </a:r>
            <a:r>
              <a:rPr lang="en-US" sz="2200" b="1" dirty="0"/>
              <a:t> </a:t>
            </a:r>
            <a:r>
              <a:rPr lang="el-GR" sz="2200" b="1" dirty="0"/>
              <a:t>+</a:t>
            </a:r>
            <a:r>
              <a:rPr lang="en-US" sz="2200" b="1" dirty="0"/>
              <a:t> x</a:t>
            </a:r>
            <a:r>
              <a:rPr lang="el-GR" sz="2200" b="1" baseline="-25000" dirty="0"/>
              <a:t>36</a:t>
            </a:r>
            <a:r>
              <a:rPr lang="el-GR" sz="2200" b="1" dirty="0"/>
              <a:t> -</a:t>
            </a:r>
            <a:r>
              <a:rPr lang="en-US" sz="2200" b="1" dirty="0"/>
              <a:t> x</a:t>
            </a:r>
            <a:r>
              <a:rPr lang="el-GR" sz="2200" b="1" baseline="-25000" dirty="0"/>
              <a:t>13</a:t>
            </a:r>
            <a:r>
              <a:rPr lang="en-US" sz="2200" b="1" dirty="0"/>
              <a:t> - x</a:t>
            </a:r>
            <a:r>
              <a:rPr lang="el-GR" sz="2200" b="1" baseline="-25000" dirty="0"/>
              <a:t>23</a:t>
            </a:r>
            <a:r>
              <a:rPr lang="en-US" sz="2200" b="1" baseline="-25000" dirty="0"/>
              <a:t> </a:t>
            </a:r>
            <a:r>
              <a:rPr lang="el-GR" sz="2200" b="1" dirty="0"/>
              <a:t>= 0		</a:t>
            </a:r>
            <a:r>
              <a:rPr lang="en-US" sz="2200" b="1" dirty="0"/>
              <a:t>	</a:t>
            </a:r>
            <a:r>
              <a:rPr lang="el-GR" sz="2200" b="1" dirty="0"/>
              <a:t>(κόμβος 3)</a:t>
            </a:r>
          </a:p>
          <a:p>
            <a:pPr lvl="1">
              <a:buFont typeface="Wingdings" panose="05000000000000000000" pitchFamily="2" charset="2"/>
              <a:buChar char="§"/>
            </a:pPr>
            <a:r>
              <a:rPr lang="en-US" sz="2200" b="1" dirty="0"/>
              <a:t>x</a:t>
            </a:r>
            <a:r>
              <a:rPr lang="el-GR" sz="2200" b="1" baseline="-25000" dirty="0"/>
              <a:t>46</a:t>
            </a:r>
            <a:r>
              <a:rPr lang="en-US" sz="2200" b="1" dirty="0"/>
              <a:t> </a:t>
            </a:r>
            <a:r>
              <a:rPr lang="el-GR" sz="2200" b="1" dirty="0"/>
              <a:t>-</a:t>
            </a:r>
            <a:r>
              <a:rPr lang="en-US" sz="2200" b="1" dirty="0"/>
              <a:t> x</a:t>
            </a:r>
            <a:r>
              <a:rPr lang="en-US" sz="2200" b="1" baseline="-25000" dirty="0"/>
              <a:t>14</a:t>
            </a:r>
            <a:r>
              <a:rPr lang="en-US" sz="2200" b="1" dirty="0"/>
              <a:t> - x</a:t>
            </a:r>
            <a:r>
              <a:rPr lang="el-GR" sz="2200" b="1" baseline="-25000" dirty="0"/>
              <a:t>34</a:t>
            </a:r>
            <a:r>
              <a:rPr lang="el-GR" sz="2200" b="1" dirty="0"/>
              <a:t> = 0						(κόμβος 4)</a:t>
            </a:r>
          </a:p>
          <a:p>
            <a:pPr lvl="1">
              <a:buFont typeface="Wingdings" panose="05000000000000000000" pitchFamily="2" charset="2"/>
              <a:buChar char="§"/>
            </a:pPr>
            <a:r>
              <a:rPr lang="en-US" sz="2200" b="1" dirty="0"/>
              <a:t>x</a:t>
            </a:r>
            <a:r>
              <a:rPr lang="el-GR" sz="2200" b="1" baseline="-25000" dirty="0"/>
              <a:t>56</a:t>
            </a:r>
            <a:r>
              <a:rPr lang="en-US" sz="2200" b="1" dirty="0"/>
              <a:t> + x</a:t>
            </a:r>
            <a:r>
              <a:rPr lang="el-GR" sz="2200" b="1" baseline="-25000" dirty="0"/>
              <a:t>57 </a:t>
            </a:r>
            <a:r>
              <a:rPr lang="el-GR" sz="2200" b="1" dirty="0"/>
              <a:t>-</a:t>
            </a:r>
            <a:r>
              <a:rPr lang="en-US" sz="2200" b="1" dirty="0"/>
              <a:t> x</a:t>
            </a:r>
            <a:r>
              <a:rPr lang="el-GR" sz="2200" b="1" baseline="-25000" dirty="0"/>
              <a:t>25</a:t>
            </a:r>
            <a:r>
              <a:rPr lang="en-US" sz="2200" b="1" dirty="0"/>
              <a:t> - x</a:t>
            </a:r>
            <a:r>
              <a:rPr lang="el-GR" sz="2200" b="1" baseline="-25000" dirty="0"/>
              <a:t>35</a:t>
            </a:r>
            <a:r>
              <a:rPr lang="el-GR" sz="2200" b="1" dirty="0"/>
              <a:t> </a:t>
            </a:r>
            <a:r>
              <a:rPr lang="en-US" sz="2200" b="1" dirty="0"/>
              <a:t>- x</a:t>
            </a:r>
            <a:r>
              <a:rPr lang="el-GR" sz="2200" b="1" baseline="-25000" dirty="0"/>
              <a:t>65 </a:t>
            </a:r>
            <a:r>
              <a:rPr lang="el-GR" sz="2200" b="1" dirty="0"/>
              <a:t>= 0			</a:t>
            </a:r>
            <a:r>
              <a:rPr lang="en-US" sz="2200" b="1" dirty="0"/>
              <a:t>	</a:t>
            </a:r>
            <a:r>
              <a:rPr lang="el-GR" sz="2200" b="1" dirty="0"/>
              <a:t>(κόμβος 5)</a:t>
            </a:r>
          </a:p>
          <a:p>
            <a:pPr lvl="1">
              <a:buFont typeface="Wingdings" panose="05000000000000000000" pitchFamily="2" charset="2"/>
              <a:buChar char="§"/>
            </a:pPr>
            <a:r>
              <a:rPr lang="en-US" sz="2200" b="1" dirty="0"/>
              <a:t>x</a:t>
            </a:r>
            <a:r>
              <a:rPr lang="el-GR" sz="2200" b="1" baseline="-25000" dirty="0"/>
              <a:t>65</a:t>
            </a:r>
            <a:r>
              <a:rPr lang="en-US" sz="2200" b="1" dirty="0"/>
              <a:t> + x</a:t>
            </a:r>
            <a:r>
              <a:rPr lang="el-GR" sz="2200" b="1" baseline="-25000" dirty="0"/>
              <a:t>67</a:t>
            </a:r>
            <a:r>
              <a:rPr lang="en-US" sz="2200" b="1" dirty="0"/>
              <a:t> </a:t>
            </a:r>
            <a:r>
              <a:rPr lang="el-GR" sz="2200" b="1" dirty="0"/>
              <a:t>-</a:t>
            </a:r>
            <a:r>
              <a:rPr lang="en-US" sz="2200" b="1" dirty="0"/>
              <a:t> x</a:t>
            </a:r>
            <a:r>
              <a:rPr lang="el-GR" sz="2200" b="1" baseline="-25000" dirty="0"/>
              <a:t>36</a:t>
            </a:r>
            <a:r>
              <a:rPr lang="en-US" sz="2200" b="1" dirty="0"/>
              <a:t> - x</a:t>
            </a:r>
            <a:r>
              <a:rPr lang="el-GR" sz="2200" b="1" baseline="-25000" dirty="0"/>
              <a:t>46</a:t>
            </a:r>
            <a:r>
              <a:rPr lang="el-GR" sz="2200" b="1" dirty="0"/>
              <a:t> </a:t>
            </a:r>
            <a:r>
              <a:rPr lang="en-US" sz="2200" b="1" dirty="0"/>
              <a:t>- x</a:t>
            </a:r>
            <a:r>
              <a:rPr lang="el-GR" sz="2200" b="1" baseline="-25000" dirty="0"/>
              <a:t>56</a:t>
            </a:r>
            <a:r>
              <a:rPr lang="el-GR" sz="2200" b="1" dirty="0"/>
              <a:t> = 0			</a:t>
            </a:r>
            <a:r>
              <a:rPr lang="en-US" sz="2200" b="1" dirty="0"/>
              <a:t>	</a:t>
            </a:r>
            <a:r>
              <a:rPr lang="el-GR" sz="2200" b="1" dirty="0"/>
              <a:t>(κόμβος 6)</a:t>
            </a:r>
          </a:p>
          <a:p>
            <a:pPr lvl="1">
              <a:buFont typeface="Wingdings" panose="05000000000000000000" pitchFamily="2" charset="2"/>
              <a:buChar char="§"/>
            </a:pPr>
            <a:r>
              <a:rPr lang="en-US" sz="2200" b="1" dirty="0"/>
              <a:t>x</a:t>
            </a:r>
            <a:r>
              <a:rPr lang="el-GR" sz="2200" b="1" baseline="-25000" dirty="0"/>
              <a:t>71</a:t>
            </a:r>
            <a:r>
              <a:rPr lang="en-US" sz="2200" b="1" dirty="0"/>
              <a:t> </a:t>
            </a:r>
            <a:r>
              <a:rPr lang="el-GR" sz="2200" b="1" dirty="0"/>
              <a:t>-</a:t>
            </a:r>
            <a:r>
              <a:rPr lang="en-US" sz="2200" b="1" dirty="0"/>
              <a:t> x</a:t>
            </a:r>
            <a:r>
              <a:rPr lang="el-GR" sz="2200" b="1" baseline="-25000" dirty="0"/>
              <a:t>57</a:t>
            </a:r>
            <a:r>
              <a:rPr lang="en-US" sz="2200" b="1" dirty="0"/>
              <a:t> - x</a:t>
            </a:r>
            <a:r>
              <a:rPr lang="el-GR" sz="2200" b="1" baseline="-25000" dirty="0"/>
              <a:t>67</a:t>
            </a:r>
            <a:r>
              <a:rPr lang="el-GR" sz="2200" b="1" dirty="0"/>
              <a:t> = 0						(κόμβος 7)</a:t>
            </a:r>
          </a:p>
          <a:p>
            <a:pPr lvl="1">
              <a:buFont typeface="Wingdings" panose="05000000000000000000" pitchFamily="2" charset="2"/>
              <a:buChar char="§"/>
            </a:pPr>
            <a:r>
              <a:rPr lang="en-US" sz="2200" b="1" dirty="0"/>
              <a:t>x</a:t>
            </a:r>
            <a:r>
              <a:rPr lang="en-US" sz="2200" b="1" baseline="-25000" dirty="0"/>
              <a:t>12</a:t>
            </a:r>
            <a:r>
              <a:rPr lang="en-US" sz="2200" b="1" dirty="0"/>
              <a:t> ≤</a:t>
            </a:r>
            <a:r>
              <a:rPr lang="el-GR" sz="2200" b="1" dirty="0"/>
              <a:t> 5		</a:t>
            </a:r>
            <a:r>
              <a:rPr lang="en-US" sz="2200" b="1" dirty="0"/>
              <a:t> x</a:t>
            </a:r>
            <a:r>
              <a:rPr lang="el-GR" sz="2200" b="1" baseline="-25000" dirty="0"/>
              <a:t>13</a:t>
            </a:r>
            <a:r>
              <a:rPr lang="en-US" sz="2200" b="1" dirty="0"/>
              <a:t> ≤</a:t>
            </a:r>
            <a:r>
              <a:rPr lang="el-GR" sz="2200" b="1" dirty="0"/>
              <a:t> 6	</a:t>
            </a:r>
            <a:r>
              <a:rPr lang="en-US" sz="2200" b="1" dirty="0"/>
              <a:t> </a:t>
            </a:r>
            <a:r>
              <a:rPr lang="el-GR" sz="2200" b="1" dirty="0"/>
              <a:t>	</a:t>
            </a:r>
            <a:r>
              <a:rPr lang="en-US" sz="2200" b="1" dirty="0"/>
              <a:t>x</a:t>
            </a:r>
            <a:r>
              <a:rPr lang="en-US" sz="2200" b="1" baseline="-25000" dirty="0"/>
              <a:t>1</a:t>
            </a:r>
            <a:r>
              <a:rPr lang="el-GR" sz="2200" b="1" baseline="-25000" dirty="0"/>
              <a:t>4</a:t>
            </a:r>
            <a:r>
              <a:rPr lang="en-US" sz="2200" b="1" dirty="0"/>
              <a:t> ≤</a:t>
            </a:r>
            <a:r>
              <a:rPr lang="el-GR" sz="2200" b="1" dirty="0"/>
              <a:t> 5</a:t>
            </a:r>
          </a:p>
          <a:p>
            <a:pPr lvl="1">
              <a:buFont typeface="Wingdings" panose="05000000000000000000" pitchFamily="2" charset="2"/>
              <a:buChar char="§"/>
            </a:pPr>
            <a:r>
              <a:rPr lang="en-US" sz="2200" b="1" dirty="0"/>
              <a:t>x</a:t>
            </a:r>
            <a:r>
              <a:rPr lang="en-US" sz="2200" b="1" baseline="-25000" dirty="0"/>
              <a:t>2</a:t>
            </a:r>
            <a:r>
              <a:rPr lang="el-GR" sz="2200" b="1" baseline="-25000" dirty="0"/>
              <a:t>3</a:t>
            </a:r>
            <a:r>
              <a:rPr lang="en-US" sz="2200" b="1" dirty="0"/>
              <a:t> ≤</a:t>
            </a:r>
            <a:r>
              <a:rPr lang="el-GR" sz="2200" b="1" dirty="0"/>
              <a:t> 2		</a:t>
            </a:r>
            <a:r>
              <a:rPr lang="en-US" sz="2200" b="1" dirty="0"/>
              <a:t> x</a:t>
            </a:r>
            <a:r>
              <a:rPr lang="en-US" sz="2200" b="1" baseline="-25000" dirty="0"/>
              <a:t>2</a:t>
            </a:r>
            <a:r>
              <a:rPr lang="el-GR" sz="2200" b="1" baseline="-25000" dirty="0"/>
              <a:t>5</a:t>
            </a:r>
            <a:r>
              <a:rPr lang="en-US" sz="2200" b="1" dirty="0"/>
              <a:t> ≤</a:t>
            </a:r>
            <a:r>
              <a:rPr lang="el-GR" sz="2200" b="1" dirty="0"/>
              <a:t> 3</a:t>
            </a:r>
          </a:p>
          <a:p>
            <a:pPr lvl="1">
              <a:buFont typeface="Wingdings" panose="05000000000000000000" pitchFamily="2" charset="2"/>
              <a:buChar char="§"/>
            </a:pPr>
            <a:r>
              <a:rPr lang="en-US" sz="2200" b="1" dirty="0"/>
              <a:t>x</a:t>
            </a:r>
            <a:r>
              <a:rPr lang="el-GR" sz="2200" b="1" baseline="-25000" dirty="0"/>
              <a:t>3</a:t>
            </a:r>
            <a:r>
              <a:rPr lang="en-US" sz="2200" b="1" baseline="-25000" dirty="0"/>
              <a:t>2</a:t>
            </a:r>
            <a:r>
              <a:rPr lang="en-US" sz="2200" b="1" dirty="0"/>
              <a:t> ≤</a:t>
            </a:r>
            <a:r>
              <a:rPr lang="el-GR" sz="2200" b="1" dirty="0"/>
              <a:t> 2		</a:t>
            </a:r>
            <a:r>
              <a:rPr lang="en-US" sz="2200" b="1" dirty="0"/>
              <a:t> x</a:t>
            </a:r>
            <a:r>
              <a:rPr lang="el-GR" sz="2200" b="1" baseline="-25000" dirty="0"/>
              <a:t>34</a:t>
            </a:r>
            <a:r>
              <a:rPr lang="en-US" sz="2200" b="1" dirty="0"/>
              <a:t> ≤</a:t>
            </a:r>
            <a:r>
              <a:rPr lang="el-GR" sz="2200" b="1" dirty="0"/>
              <a:t> 3	</a:t>
            </a:r>
            <a:r>
              <a:rPr lang="en-US" sz="2200" b="1" dirty="0"/>
              <a:t> </a:t>
            </a:r>
            <a:r>
              <a:rPr lang="el-GR" sz="2200" b="1" dirty="0"/>
              <a:t>	</a:t>
            </a:r>
            <a:r>
              <a:rPr lang="en-US" sz="2200" b="1" dirty="0"/>
              <a:t>x</a:t>
            </a:r>
            <a:r>
              <a:rPr lang="el-GR" sz="2200" b="1" baseline="-25000" dirty="0"/>
              <a:t>35</a:t>
            </a:r>
            <a:r>
              <a:rPr lang="en-US" sz="2200" b="1" dirty="0"/>
              <a:t> ≤</a:t>
            </a:r>
            <a:r>
              <a:rPr lang="el-GR" sz="2200" b="1" dirty="0"/>
              <a:t> 3	</a:t>
            </a:r>
            <a:r>
              <a:rPr lang="en-US" sz="2200" b="1" dirty="0"/>
              <a:t> </a:t>
            </a:r>
            <a:r>
              <a:rPr lang="el-GR" sz="2200" b="1" dirty="0"/>
              <a:t>	</a:t>
            </a:r>
            <a:r>
              <a:rPr lang="en-US" sz="2200" b="1" dirty="0"/>
              <a:t>x</a:t>
            </a:r>
            <a:r>
              <a:rPr lang="el-GR" sz="2200" b="1" baseline="-25000" dirty="0"/>
              <a:t>36</a:t>
            </a:r>
            <a:r>
              <a:rPr lang="en-US" sz="2200" b="1" dirty="0"/>
              <a:t> ≤</a:t>
            </a:r>
            <a:r>
              <a:rPr lang="el-GR" sz="2200" b="1" dirty="0"/>
              <a:t> 7</a:t>
            </a:r>
          </a:p>
          <a:p>
            <a:pPr lvl="1">
              <a:buFont typeface="Wingdings" panose="05000000000000000000" pitchFamily="2" charset="2"/>
              <a:buChar char="§"/>
            </a:pPr>
            <a:r>
              <a:rPr lang="en-US" sz="2200" b="1" dirty="0"/>
              <a:t>x</a:t>
            </a:r>
            <a:r>
              <a:rPr lang="el-GR" sz="2200" b="1" baseline="-25000" dirty="0"/>
              <a:t>46</a:t>
            </a:r>
            <a:r>
              <a:rPr lang="en-US" sz="2200" b="1" dirty="0"/>
              <a:t> ≤</a:t>
            </a:r>
            <a:r>
              <a:rPr lang="el-GR" sz="2200" b="1" dirty="0"/>
              <a:t> 5</a:t>
            </a:r>
          </a:p>
          <a:p>
            <a:pPr lvl="1">
              <a:buFont typeface="Wingdings" panose="05000000000000000000" pitchFamily="2" charset="2"/>
              <a:buChar char="§"/>
            </a:pPr>
            <a:r>
              <a:rPr lang="en-US" sz="2200" b="1" dirty="0"/>
              <a:t>x</a:t>
            </a:r>
            <a:r>
              <a:rPr lang="el-GR" sz="2200" b="1" baseline="-25000" dirty="0"/>
              <a:t>56</a:t>
            </a:r>
            <a:r>
              <a:rPr lang="en-US" sz="2200" b="1" dirty="0"/>
              <a:t> ≤</a:t>
            </a:r>
            <a:r>
              <a:rPr lang="el-GR" sz="2200" b="1" dirty="0"/>
              <a:t> 1		</a:t>
            </a:r>
            <a:r>
              <a:rPr lang="en-US" sz="2200" b="1" dirty="0"/>
              <a:t> x</a:t>
            </a:r>
            <a:r>
              <a:rPr lang="el-GR" sz="2200" b="1" baseline="-25000" dirty="0"/>
              <a:t>57</a:t>
            </a:r>
            <a:r>
              <a:rPr lang="en-US" sz="2200" b="1" dirty="0"/>
              <a:t> ≤</a:t>
            </a:r>
            <a:r>
              <a:rPr lang="el-GR" sz="2200" b="1" dirty="0"/>
              <a:t> 8</a:t>
            </a:r>
          </a:p>
          <a:p>
            <a:pPr lvl="1">
              <a:buFont typeface="Wingdings" panose="05000000000000000000" pitchFamily="2" charset="2"/>
              <a:buChar char="§"/>
            </a:pPr>
            <a:r>
              <a:rPr lang="en-US" sz="2200" b="1" dirty="0"/>
              <a:t>x</a:t>
            </a:r>
            <a:r>
              <a:rPr lang="el-GR" sz="2200" b="1" baseline="-25000" dirty="0"/>
              <a:t>65</a:t>
            </a:r>
            <a:r>
              <a:rPr lang="en-US" sz="2200" b="1" dirty="0"/>
              <a:t> ≤</a:t>
            </a:r>
            <a:r>
              <a:rPr lang="el-GR" sz="2200" b="1" dirty="0"/>
              <a:t> 1		</a:t>
            </a:r>
            <a:r>
              <a:rPr lang="en-US" sz="2200" b="1" dirty="0"/>
              <a:t> x</a:t>
            </a:r>
            <a:r>
              <a:rPr lang="el-GR" sz="2200" b="1" baseline="-25000" dirty="0"/>
              <a:t>67</a:t>
            </a:r>
            <a:r>
              <a:rPr lang="en-US" sz="2200" b="1" dirty="0"/>
              <a:t> ≤</a:t>
            </a:r>
            <a:r>
              <a:rPr lang="el-GR" sz="2200" b="1" dirty="0"/>
              <a:t> 7</a:t>
            </a:r>
            <a:endParaRPr lang="en-US" sz="2200" b="1" dirty="0"/>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l-GR" sz="2200" b="1" dirty="0"/>
              <a:t>για κάθε </a:t>
            </a:r>
            <a:r>
              <a:rPr lang="en-US" sz="2200" b="1" dirty="0" err="1"/>
              <a:t>i</a:t>
            </a:r>
            <a:r>
              <a:rPr lang="en-US" sz="2200" b="1" dirty="0"/>
              <a:t> </a:t>
            </a:r>
            <a:r>
              <a:rPr lang="el-GR" sz="2200" b="1" dirty="0"/>
              <a:t>και </a:t>
            </a:r>
            <a:r>
              <a:rPr lang="en-US" sz="2200" b="1" dirty="0"/>
              <a:t>j</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60</a:t>
            </a:fld>
            <a:endParaRPr lang="el-GR"/>
          </a:p>
        </p:txBody>
      </p:sp>
    </p:spTree>
    <p:extLst>
      <p:ext uri="{BB962C8B-B14F-4D97-AF65-F5344CB8AC3E}">
        <p14:creationId xmlns:p14="http://schemas.microsoft.com/office/powerpoint/2010/main" val="4471655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126324" cy="1280890"/>
          </a:xfrm>
        </p:spPr>
        <p:txBody>
          <a:bodyPr/>
          <a:lstStyle/>
          <a:p>
            <a:r>
              <a:rPr lang="el-GR" dirty="0"/>
              <a:t>Πρόβλημα μέγιστης ροής (10)</a:t>
            </a:r>
          </a:p>
        </p:txBody>
      </p:sp>
      <p:sp>
        <p:nvSpPr>
          <p:cNvPr id="3" name="Θέση περιεχομένου 2"/>
          <p:cNvSpPr>
            <a:spLocks noGrp="1"/>
          </p:cNvSpPr>
          <p:nvPr>
            <p:ph idx="1"/>
          </p:nvPr>
        </p:nvSpPr>
        <p:spPr>
          <a:xfrm>
            <a:off x="2099389" y="1530220"/>
            <a:ext cx="10092612" cy="5327780"/>
          </a:xfrm>
        </p:spPr>
        <p:txBody>
          <a:bodyPr>
            <a:normAutofit/>
          </a:bodyPr>
          <a:lstStyle/>
          <a:p>
            <a:r>
              <a:rPr lang="el-GR" sz="2400" dirty="0"/>
              <a:t>Η </a:t>
            </a:r>
            <a:r>
              <a:rPr lang="el-GR" sz="2400" b="1" dirty="0"/>
              <a:t>μέγιστη ροή του οδικού δικτύου</a:t>
            </a:r>
            <a:r>
              <a:rPr lang="el-GR" sz="2400" dirty="0"/>
              <a:t> του </a:t>
            </a:r>
            <a:r>
              <a:rPr lang="en-US" sz="2400" dirty="0"/>
              <a:t>Cincinnati </a:t>
            </a:r>
            <a:r>
              <a:rPr lang="el-GR" sz="2400" dirty="0"/>
              <a:t>φαίνεται παρακάτω: </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61</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8408" y="2482141"/>
            <a:ext cx="8346298" cy="4317051"/>
          </a:xfrm>
          <a:prstGeom prst="rect">
            <a:avLst/>
          </a:prstGeom>
        </p:spPr>
      </p:pic>
    </p:spTree>
    <p:extLst>
      <p:ext uri="{BB962C8B-B14F-4D97-AF65-F5344CB8AC3E}">
        <p14:creationId xmlns:p14="http://schemas.microsoft.com/office/powerpoint/2010/main" val="2842526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(1)</a:t>
            </a:r>
          </a:p>
        </p:txBody>
      </p:sp>
      <p:sp>
        <p:nvSpPr>
          <p:cNvPr id="3" name="Θέση περιεχομένου 2"/>
          <p:cNvSpPr>
            <a:spLocks noGrp="1"/>
          </p:cNvSpPr>
          <p:nvPr>
            <p:ph idx="1"/>
          </p:nvPr>
        </p:nvSpPr>
        <p:spPr>
          <a:xfrm>
            <a:off x="2099389" y="1791478"/>
            <a:ext cx="10092612" cy="5066522"/>
          </a:xfrm>
        </p:spPr>
        <p:txBody>
          <a:bodyPr>
            <a:normAutofit/>
          </a:bodyPr>
          <a:lstStyle/>
          <a:p>
            <a:r>
              <a:rPr lang="el-GR" sz="2400" dirty="0"/>
              <a:t>Η </a:t>
            </a:r>
            <a:r>
              <a:rPr lang="en-US" sz="2400" dirty="0" err="1"/>
              <a:t>Contois</a:t>
            </a:r>
            <a:r>
              <a:rPr lang="en-US" sz="2400" dirty="0"/>
              <a:t> Carpets </a:t>
            </a:r>
            <a:r>
              <a:rPr lang="el-GR" sz="2400" dirty="0"/>
              <a:t>είναι μια μικρή ταπητουργία, η οποία κατασκευάζει χαλιά για οικιακή και επαγγελματική χρήση</a:t>
            </a:r>
          </a:p>
          <a:p>
            <a:r>
              <a:rPr lang="el-GR" sz="2400" dirty="0"/>
              <a:t>Η δυναμικότητα παραγωγής, η ζήτηση, το κόστος παραγωγής ανά τετραγωνικό μέτρο και το κόστος αποθήκευσης ανά τετραγωνικό μέτρο για τα προσεχή τέσσερα τρίμηνα, παρουσιάζονται στον Πίνακα της επόμενης διαφάνειας</a:t>
            </a:r>
          </a:p>
          <a:p>
            <a:r>
              <a:rPr lang="el-GR" sz="2400" dirty="0"/>
              <a:t>Σημειώνεται ότι η δυναμικότητα παραγωγής, η ζήτηση και το κόστος παραγωγής ανά τ.μ. διαφοροποιούνται ανά τρίμηνο, ενώ το κόστος αποθήκευσης είναι σταθερό ($0,25 ανά τ.μ.) </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62</a:t>
            </a:fld>
            <a:endParaRPr lang="el-GR"/>
          </a:p>
        </p:txBody>
      </p:sp>
    </p:spTree>
    <p:extLst>
      <p:ext uri="{BB962C8B-B14F-4D97-AF65-F5344CB8AC3E}">
        <p14:creationId xmlns:p14="http://schemas.microsoft.com/office/powerpoint/2010/main" val="961066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(2)</a:t>
            </a:r>
          </a:p>
        </p:txBody>
      </p:sp>
      <p:sp>
        <p:nvSpPr>
          <p:cNvPr id="3" name="Θέση περιεχομένου 2"/>
          <p:cNvSpPr>
            <a:spLocks noGrp="1"/>
          </p:cNvSpPr>
          <p:nvPr>
            <p:ph idx="1"/>
          </p:nvPr>
        </p:nvSpPr>
        <p:spPr>
          <a:xfrm>
            <a:off x="2099389" y="1791478"/>
            <a:ext cx="10092612" cy="5066522"/>
          </a:xfrm>
        </p:spPr>
        <p:txBody>
          <a:bodyPr>
            <a:normAutofit/>
          </a:bodyPr>
          <a:lstStyle/>
          <a:p>
            <a:pPr marL="0" indent="0">
              <a:buNone/>
            </a:pPr>
            <a:r>
              <a:rPr lang="el-GR" sz="2400" dirty="0"/>
              <a:t> </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63</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1518611721"/>
              </p:ext>
            </p:extLst>
          </p:nvPr>
        </p:nvGraphicFramePr>
        <p:xfrm>
          <a:off x="1968759" y="2007290"/>
          <a:ext cx="9722497" cy="3017520"/>
        </p:xfrm>
        <a:graphic>
          <a:graphicData uri="http://schemas.openxmlformats.org/drawingml/2006/table">
            <a:tbl>
              <a:tblPr firstRow="1" bandRow="1">
                <a:tableStyleId>{5C22544A-7EE6-4342-B048-85BDC9FD1C3A}</a:tableStyleId>
              </a:tblPr>
              <a:tblGrid>
                <a:gridCol w="1343608">
                  <a:extLst>
                    <a:ext uri="{9D8B030D-6E8A-4147-A177-3AD203B41FA5}">
                      <a16:colId xmlns:a16="http://schemas.microsoft.com/office/drawing/2014/main" val="4243428333"/>
                    </a:ext>
                  </a:extLst>
                </a:gridCol>
                <a:gridCol w="2248678">
                  <a:extLst>
                    <a:ext uri="{9D8B030D-6E8A-4147-A177-3AD203B41FA5}">
                      <a16:colId xmlns:a16="http://schemas.microsoft.com/office/drawing/2014/main" val="606061663"/>
                    </a:ext>
                  </a:extLst>
                </a:gridCol>
                <a:gridCol w="1511559">
                  <a:extLst>
                    <a:ext uri="{9D8B030D-6E8A-4147-A177-3AD203B41FA5}">
                      <a16:colId xmlns:a16="http://schemas.microsoft.com/office/drawing/2014/main" val="867656167"/>
                    </a:ext>
                  </a:extLst>
                </a:gridCol>
                <a:gridCol w="2118049">
                  <a:extLst>
                    <a:ext uri="{9D8B030D-6E8A-4147-A177-3AD203B41FA5}">
                      <a16:colId xmlns:a16="http://schemas.microsoft.com/office/drawing/2014/main" val="2189328352"/>
                    </a:ext>
                  </a:extLst>
                </a:gridCol>
                <a:gridCol w="2500603">
                  <a:extLst>
                    <a:ext uri="{9D8B030D-6E8A-4147-A177-3AD203B41FA5}">
                      <a16:colId xmlns:a16="http://schemas.microsoft.com/office/drawing/2014/main" val="2590570824"/>
                    </a:ext>
                  </a:extLst>
                </a:gridCol>
              </a:tblGrid>
              <a:tr h="370840">
                <a:tc>
                  <a:txBody>
                    <a:bodyPr/>
                    <a:lstStyle/>
                    <a:p>
                      <a:pPr algn="ctr"/>
                      <a:r>
                        <a:rPr lang="el-GR" sz="2400" dirty="0"/>
                        <a:t>Τρίμηνο</a:t>
                      </a:r>
                    </a:p>
                  </a:txBody>
                  <a:tcPr anchor="ctr"/>
                </a:tc>
                <a:tc>
                  <a:txBody>
                    <a:bodyPr/>
                    <a:lstStyle/>
                    <a:p>
                      <a:pPr algn="ctr"/>
                      <a:r>
                        <a:rPr lang="el-GR" sz="2400" dirty="0"/>
                        <a:t>Δυναμικότητα παραγωγής (τ.μ.)</a:t>
                      </a:r>
                    </a:p>
                  </a:txBody>
                  <a:tcPr anchor="ctr"/>
                </a:tc>
                <a:tc>
                  <a:txBody>
                    <a:bodyPr/>
                    <a:lstStyle/>
                    <a:p>
                      <a:pPr algn="ctr"/>
                      <a:r>
                        <a:rPr lang="el-GR" sz="2400" dirty="0"/>
                        <a:t>Ζήτηση </a:t>
                      </a:r>
                    </a:p>
                    <a:p>
                      <a:pPr algn="ctr"/>
                      <a:r>
                        <a:rPr lang="el-GR" sz="2400" dirty="0"/>
                        <a:t>(τ.μ.)</a:t>
                      </a:r>
                    </a:p>
                  </a:txBody>
                  <a:tcPr anchor="ctr"/>
                </a:tc>
                <a:tc>
                  <a:txBody>
                    <a:bodyPr/>
                    <a:lstStyle/>
                    <a:p>
                      <a:pPr algn="ctr"/>
                      <a:r>
                        <a:rPr lang="el-GR" sz="2400" dirty="0"/>
                        <a:t>Κόστος παραγωγής ($/τ.μ.) </a:t>
                      </a:r>
                    </a:p>
                  </a:txBody>
                  <a:tcPr anchor="ctr"/>
                </a:tc>
                <a:tc>
                  <a:txBody>
                    <a:bodyPr/>
                    <a:lstStyle/>
                    <a:p>
                      <a:pPr algn="ctr"/>
                      <a:r>
                        <a:rPr lang="el-GR" sz="2400" dirty="0"/>
                        <a:t>Κόστος αποθήκευσης</a:t>
                      </a:r>
                    </a:p>
                    <a:p>
                      <a:pPr algn="ctr"/>
                      <a:r>
                        <a:rPr lang="el-GR" sz="2400" dirty="0"/>
                        <a:t>($/τ.μ.)</a:t>
                      </a:r>
                    </a:p>
                  </a:txBody>
                  <a:tcPr anchor="ctr"/>
                </a:tc>
                <a:extLst>
                  <a:ext uri="{0D108BD9-81ED-4DB2-BD59-A6C34878D82A}">
                    <a16:rowId xmlns:a16="http://schemas.microsoft.com/office/drawing/2014/main" val="3537883914"/>
                  </a:ext>
                </a:extLst>
              </a:tr>
              <a:tr h="370840">
                <a:tc>
                  <a:txBody>
                    <a:bodyPr/>
                    <a:lstStyle/>
                    <a:p>
                      <a:pPr algn="ctr"/>
                      <a:r>
                        <a:rPr lang="el-GR" sz="2400" dirty="0"/>
                        <a:t>1</a:t>
                      </a:r>
                    </a:p>
                  </a:txBody>
                  <a:tcPr anchor="ctr"/>
                </a:tc>
                <a:tc>
                  <a:txBody>
                    <a:bodyPr/>
                    <a:lstStyle/>
                    <a:p>
                      <a:pPr algn="ctr"/>
                      <a:r>
                        <a:rPr lang="el-GR" sz="2400" dirty="0"/>
                        <a:t>600</a:t>
                      </a:r>
                    </a:p>
                  </a:txBody>
                  <a:tcPr anchor="ctr"/>
                </a:tc>
                <a:tc>
                  <a:txBody>
                    <a:bodyPr/>
                    <a:lstStyle/>
                    <a:p>
                      <a:pPr algn="ctr"/>
                      <a:r>
                        <a:rPr lang="el-GR" sz="2400" dirty="0"/>
                        <a:t>400</a:t>
                      </a:r>
                    </a:p>
                  </a:txBody>
                  <a:tcPr anchor="ctr"/>
                </a:tc>
                <a:tc>
                  <a:txBody>
                    <a:bodyPr/>
                    <a:lstStyle/>
                    <a:p>
                      <a:pPr algn="ctr"/>
                      <a:r>
                        <a:rPr lang="el-GR" sz="2400" dirty="0"/>
                        <a:t>2</a:t>
                      </a:r>
                    </a:p>
                  </a:txBody>
                  <a:tcPr anchor="ctr"/>
                </a:tc>
                <a:tc>
                  <a:txBody>
                    <a:bodyPr/>
                    <a:lstStyle/>
                    <a:p>
                      <a:pPr algn="ctr"/>
                      <a:r>
                        <a:rPr lang="el-GR" sz="2400" dirty="0"/>
                        <a:t>0.25</a:t>
                      </a:r>
                    </a:p>
                  </a:txBody>
                  <a:tcPr anchor="ctr"/>
                </a:tc>
                <a:extLst>
                  <a:ext uri="{0D108BD9-81ED-4DB2-BD59-A6C34878D82A}">
                    <a16:rowId xmlns:a16="http://schemas.microsoft.com/office/drawing/2014/main" val="1447329407"/>
                  </a:ext>
                </a:extLst>
              </a:tr>
              <a:tr h="370840">
                <a:tc>
                  <a:txBody>
                    <a:bodyPr/>
                    <a:lstStyle/>
                    <a:p>
                      <a:pPr algn="ctr"/>
                      <a:r>
                        <a:rPr lang="el-GR" sz="2400" dirty="0"/>
                        <a:t>2</a:t>
                      </a:r>
                    </a:p>
                  </a:txBody>
                  <a:tcPr anchor="ctr"/>
                </a:tc>
                <a:tc>
                  <a:txBody>
                    <a:bodyPr/>
                    <a:lstStyle/>
                    <a:p>
                      <a:pPr algn="ctr"/>
                      <a:r>
                        <a:rPr lang="el-GR" sz="2400" dirty="0"/>
                        <a:t>300</a:t>
                      </a:r>
                    </a:p>
                  </a:txBody>
                  <a:tcPr anchor="ctr"/>
                </a:tc>
                <a:tc>
                  <a:txBody>
                    <a:bodyPr/>
                    <a:lstStyle/>
                    <a:p>
                      <a:pPr algn="ctr"/>
                      <a:r>
                        <a:rPr lang="el-GR" sz="2400" dirty="0"/>
                        <a:t>500</a:t>
                      </a:r>
                    </a:p>
                  </a:txBody>
                  <a:tcPr anchor="ctr"/>
                </a:tc>
                <a:tc>
                  <a:txBody>
                    <a:bodyPr/>
                    <a:lstStyle/>
                    <a:p>
                      <a:pPr algn="ctr"/>
                      <a:r>
                        <a:rPr lang="el-GR" sz="2400" dirty="0"/>
                        <a:t>5</a:t>
                      </a:r>
                    </a:p>
                  </a:txBody>
                  <a:tcPr anchor="ctr"/>
                </a:tc>
                <a:tc>
                  <a:txBody>
                    <a:bodyPr/>
                    <a:lstStyle/>
                    <a:p>
                      <a:pPr algn="ctr"/>
                      <a:r>
                        <a:rPr lang="el-GR" sz="2400" dirty="0"/>
                        <a:t>0.25</a:t>
                      </a:r>
                    </a:p>
                  </a:txBody>
                  <a:tcPr anchor="ctr"/>
                </a:tc>
                <a:extLst>
                  <a:ext uri="{0D108BD9-81ED-4DB2-BD59-A6C34878D82A}">
                    <a16:rowId xmlns:a16="http://schemas.microsoft.com/office/drawing/2014/main" val="394517089"/>
                  </a:ext>
                </a:extLst>
              </a:tr>
              <a:tr h="370840">
                <a:tc>
                  <a:txBody>
                    <a:bodyPr/>
                    <a:lstStyle/>
                    <a:p>
                      <a:pPr algn="ctr"/>
                      <a:r>
                        <a:rPr lang="el-GR" sz="2400" dirty="0"/>
                        <a:t>3</a:t>
                      </a:r>
                    </a:p>
                  </a:txBody>
                  <a:tcPr anchor="ctr"/>
                </a:tc>
                <a:tc>
                  <a:txBody>
                    <a:bodyPr/>
                    <a:lstStyle/>
                    <a:p>
                      <a:pPr algn="ctr"/>
                      <a:r>
                        <a:rPr lang="el-GR" sz="2400" dirty="0"/>
                        <a:t>500</a:t>
                      </a:r>
                    </a:p>
                  </a:txBody>
                  <a:tcPr anchor="ctr"/>
                </a:tc>
                <a:tc>
                  <a:txBody>
                    <a:bodyPr/>
                    <a:lstStyle/>
                    <a:p>
                      <a:pPr algn="ctr"/>
                      <a:r>
                        <a:rPr lang="el-GR" sz="2400" dirty="0"/>
                        <a:t>400</a:t>
                      </a:r>
                    </a:p>
                  </a:txBody>
                  <a:tcPr anchor="ctr"/>
                </a:tc>
                <a:tc>
                  <a:txBody>
                    <a:bodyPr/>
                    <a:lstStyle/>
                    <a:p>
                      <a:pPr algn="ctr"/>
                      <a:r>
                        <a:rPr lang="el-GR" sz="2400" dirty="0"/>
                        <a:t>3</a:t>
                      </a:r>
                    </a:p>
                  </a:txBody>
                  <a:tcPr anchor="ctr"/>
                </a:tc>
                <a:tc>
                  <a:txBody>
                    <a:bodyPr/>
                    <a:lstStyle/>
                    <a:p>
                      <a:pPr algn="ctr"/>
                      <a:r>
                        <a:rPr lang="el-GR" sz="2400" dirty="0"/>
                        <a:t>0.25</a:t>
                      </a:r>
                    </a:p>
                  </a:txBody>
                  <a:tcPr anchor="ctr"/>
                </a:tc>
                <a:extLst>
                  <a:ext uri="{0D108BD9-81ED-4DB2-BD59-A6C34878D82A}">
                    <a16:rowId xmlns:a16="http://schemas.microsoft.com/office/drawing/2014/main" val="837973912"/>
                  </a:ext>
                </a:extLst>
              </a:tr>
              <a:tr h="370840">
                <a:tc>
                  <a:txBody>
                    <a:bodyPr/>
                    <a:lstStyle/>
                    <a:p>
                      <a:pPr algn="ctr"/>
                      <a:r>
                        <a:rPr lang="el-GR" sz="2400" dirty="0"/>
                        <a:t>4</a:t>
                      </a:r>
                    </a:p>
                  </a:txBody>
                  <a:tcPr anchor="ctr"/>
                </a:tc>
                <a:tc>
                  <a:txBody>
                    <a:bodyPr/>
                    <a:lstStyle/>
                    <a:p>
                      <a:pPr algn="ctr"/>
                      <a:r>
                        <a:rPr lang="el-GR" sz="2400" dirty="0"/>
                        <a:t>400</a:t>
                      </a:r>
                    </a:p>
                  </a:txBody>
                  <a:tcPr anchor="ctr"/>
                </a:tc>
                <a:tc>
                  <a:txBody>
                    <a:bodyPr/>
                    <a:lstStyle/>
                    <a:p>
                      <a:pPr algn="ctr"/>
                      <a:r>
                        <a:rPr lang="el-GR" sz="2400" dirty="0"/>
                        <a:t>400</a:t>
                      </a:r>
                    </a:p>
                  </a:txBody>
                  <a:tcPr anchor="ctr"/>
                </a:tc>
                <a:tc>
                  <a:txBody>
                    <a:bodyPr/>
                    <a:lstStyle/>
                    <a:p>
                      <a:pPr algn="ctr"/>
                      <a:r>
                        <a:rPr lang="el-GR" sz="2400" dirty="0"/>
                        <a:t>3</a:t>
                      </a:r>
                    </a:p>
                  </a:txBody>
                  <a:tcPr anchor="ctr"/>
                </a:tc>
                <a:tc>
                  <a:txBody>
                    <a:bodyPr/>
                    <a:lstStyle/>
                    <a:p>
                      <a:pPr algn="ctr"/>
                      <a:r>
                        <a:rPr lang="el-GR" sz="2400" dirty="0"/>
                        <a:t>0.25</a:t>
                      </a:r>
                    </a:p>
                  </a:txBody>
                  <a:tcPr anchor="ctr"/>
                </a:tc>
                <a:extLst>
                  <a:ext uri="{0D108BD9-81ED-4DB2-BD59-A6C34878D82A}">
                    <a16:rowId xmlns:a16="http://schemas.microsoft.com/office/drawing/2014/main" val="1107947430"/>
                  </a:ext>
                </a:extLst>
              </a:tr>
            </a:tbl>
          </a:graphicData>
        </a:graphic>
      </p:graphicFrame>
    </p:spTree>
    <p:extLst>
      <p:ext uri="{BB962C8B-B14F-4D97-AF65-F5344CB8AC3E}">
        <p14:creationId xmlns:p14="http://schemas.microsoft.com/office/powerpoint/2010/main" val="7333785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(3)</a:t>
            </a:r>
          </a:p>
        </p:txBody>
      </p:sp>
      <p:sp>
        <p:nvSpPr>
          <p:cNvPr id="3" name="Θέση περιεχομένου 2"/>
          <p:cNvSpPr>
            <a:spLocks noGrp="1"/>
          </p:cNvSpPr>
          <p:nvPr>
            <p:ph idx="1"/>
          </p:nvPr>
        </p:nvSpPr>
        <p:spPr>
          <a:xfrm>
            <a:off x="2099389" y="1688837"/>
            <a:ext cx="10092612" cy="5066522"/>
          </a:xfrm>
        </p:spPr>
        <p:txBody>
          <a:bodyPr>
            <a:normAutofit/>
          </a:bodyPr>
          <a:lstStyle/>
          <a:p>
            <a:r>
              <a:rPr lang="el-GR" sz="2400" dirty="0"/>
              <a:t>Η </a:t>
            </a:r>
            <a:r>
              <a:rPr lang="en-US" sz="2400" dirty="0" err="1"/>
              <a:t>Contois</a:t>
            </a:r>
            <a:r>
              <a:rPr lang="en-US" sz="2400" dirty="0"/>
              <a:t> </a:t>
            </a:r>
            <a:r>
              <a:rPr lang="el-GR" sz="2400" dirty="0"/>
              <a:t>επιθυμεί να προσδιορίσει το μέγεθος της παραγωγής της ανά τρίμηνο, προκειμένου να ελαχιστοποιηθεί το συνολικό κόστος παραγωγής και αποθήκευσης κατά την εξεταζόμενη περίοδο</a:t>
            </a:r>
          </a:p>
          <a:p>
            <a:r>
              <a:rPr lang="el-GR" sz="2400" dirty="0"/>
              <a:t>Αρχικά, θα διατυπώσουμε το πρόβλημα με τη μορφή δικτύου</a:t>
            </a:r>
          </a:p>
          <a:p>
            <a:r>
              <a:rPr lang="el-GR" sz="2400" dirty="0"/>
              <a:t>Δημιουργούμε τέσσερις κόμβους που αντιπροσωπεύουν την παραγωγή κάθε τριμήνου και τέσσερις κόμβους που αντιπροσωπεύουν τη ζήτηση κάθε τριμήνου</a:t>
            </a:r>
          </a:p>
          <a:p>
            <a:r>
              <a:rPr lang="el-GR" sz="2400" dirty="0"/>
              <a:t>Κάθε κόμβος παραγωγής συνδέεται με τον κόμβο ζήτησης του αντίστοιχου τριμήνου με μια προσανατολισμένη ακμή</a:t>
            </a:r>
          </a:p>
          <a:p>
            <a:r>
              <a:rPr lang="el-GR" sz="2400" dirty="0"/>
              <a:t>Η ροή κάθε ακμής αντιπροσωπεύει </a:t>
            </a:r>
            <a:r>
              <a:rPr lang="el-GR" sz="2400" b="1" dirty="0"/>
              <a:t>τα τ.μ. χαλιού που παράγεται κάθε τρίμηνο</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64</a:t>
            </a:fld>
            <a:endParaRPr lang="el-GR"/>
          </a:p>
        </p:txBody>
      </p:sp>
    </p:spTree>
    <p:extLst>
      <p:ext uri="{BB962C8B-B14F-4D97-AF65-F5344CB8AC3E}">
        <p14:creationId xmlns:p14="http://schemas.microsoft.com/office/powerpoint/2010/main" val="17337470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(4)</a:t>
            </a:r>
          </a:p>
        </p:txBody>
      </p:sp>
      <p:sp>
        <p:nvSpPr>
          <p:cNvPr id="3" name="Θέση περιεχομένου 2"/>
          <p:cNvSpPr>
            <a:spLocks noGrp="1"/>
          </p:cNvSpPr>
          <p:nvPr>
            <p:ph idx="1"/>
          </p:nvPr>
        </p:nvSpPr>
        <p:spPr>
          <a:xfrm>
            <a:off x="2099389" y="1716830"/>
            <a:ext cx="10092612" cy="5066522"/>
          </a:xfrm>
        </p:spPr>
        <p:txBody>
          <a:bodyPr>
            <a:normAutofit/>
          </a:bodyPr>
          <a:lstStyle/>
          <a:p>
            <a:r>
              <a:rPr lang="el-GR" sz="2400" dirty="0"/>
              <a:t>Κάθε προσανατολισμένη ακμή που ξεκινάει από έναν κόμβο ζήτησης αντιπροσωπεύει </a:t>
            </a:r>
            <a:r>
              <a:rPr lang="el-GR" sz="2400" b="1" dirty="0"/>
              <a:t>το μέγεθος των αποθεμάτων</a:t>
            </a:r>
            <a:r>
              <a:rPr lang="el-GR" sz="2400" dirty="0"/>
              <a:t> (τ.μ. χαλιού) που μεταφέρονται στον κόμβο ζήτησης της επόμενης περιόδου</a:t>
            </a:r>
          </a:p>
          <a:p>
            <a:r>
              <a:rPr lang="el-GR" sz="2400" dirty="0"/>
              <a:t>Στην εικόνα της επόμενης διαφάνειας παρουσιάζεται το μοντέλο του δικτύου</a:t>
            </a:r>
          </a:p>
          <a:p>
            <a:r>
              <a:rPr lang="el-GR" sz="2400" dirty="0"/>
              <a:t>Οι κόμβοι 1-4 αντιπροσωπεύουν την παραγωγή κάθε τριμήνου και οι κόμβοι 5-8 τη ζήτηση κάθε τριμήνου</a:t>
            </a:r>
          </a:p>
          <a:p>
            <a:r>
              <a:rPr lang="el-GR" sz="2400" dirty="0"/>
              <a:t>Η δυναμικότητα παραγωγής για κάθε τρίμηνο παρουσιάζεται στο αριστερό περιθώριο, ενώ η ζήτηση στο δεξί περιθώριο</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65</a:t>
            </a:fld>
            <a:endParaRPr lang="el-GR"/>
          </a:p>
        </p:txBody>
      </p:sp>
    </p:spTree>
    <p:extLst>
      <p:ext uri="{BB962C8B-B14F-4D97-AF65-F5344CB8AC3E}">
        <p14:creationId xmlns:p14="http://schemas.microsoft.com/office/powerpoint/2010/main" val="33055313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64932" y="329899"/>
            <a:ext cx="9508879" cy="1280890"/>
          </a:xfrm>
        </p:spPr>
        <p:txBody>
          <a:bodyPr>
            <a:normAutofit/>
          </a:bodyPr>
          <a:lstStyle/>
          <a:p>
            <a:r>
              <a:rPr lang="el-GR" dirty="0"/>
              <a:t>Εφαρμογή στην παραγωγή και διατήρηση αποθεμάτων (5)</a:t>
            </a:r>
          </a:p>
        </p:txBody>
      </p:sp>
      <p:pic>
        <p:nvPicPr>
          <p:cNvPr id="7" name="Θέση περιεχομένου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7094" y="1483567"/>
            <a:ext cx="7324530" cy="5400385"/>
          </a:xfrm>
        </p:spPr>
      </p:pic>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66</a:t>
            </a:fld>
            <a:endParaRPr lang="el-GR"/>
          </a:p>
        </p:txBody>
      </p:sp>
    </p:spTree>
    <p:extLst>
      <p:ext uri="{BB962C8B-B14F-4D97-AF65-F5344CB8AC3E}">
        <p14:creationId xmlns:p14="http://schemas.microsoft.com/office/powerpoint/2010/main" val="35556619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(6)</a:t>
            </a:r>
          </a:p>
        </p:txBody>
      </p:sp>
      <p:sp>
        <p:nvSpPr>
          <p:cNvPr id="3" name="Θέση περιεχομένου 2"/>
          <p:cNvSpPr>
            <a:spLocks noGrp="1"/>
          </p:cNvSpPr>
          <p:nvPr>
            <p:ph idx="1"/>
          </p:nvPr>
        </p:nvSpPr>
        <p:spPr>
          <a:xfrm>
            <a:off x="2099389" y="1716830"/>
            <a:ext cx="10092612" cy="5066522"/>
          </a:xfrm>
        </p:spPr>
        <p:txBody>
          <a:bodyPr>
            <a:normAutofit/>
          </a:bodyPr>
          <a:lstStyle/>
          <a:p>
            <a:r>
              <a:rPr lang="el-GR" sz="2400" dirty="0"/>
              <a:t>Στόχος είναι ο προσδιορισμός ενός σχεδίου παραγωγής και διατήρησης αποθεμάτων που ελαχιστοποιεί το συνολικό κόστος (</a:t>
            </a:r>
            <a:r>
              <a:rPr lang="el-GR" sz="2400" b="1" dirty="0"/>
              <a:t>παραγωγής</a:t>
            </a:r>
            <a:r>
              <a:rPr lang="el-GR" sz="2400" dirty="0"/>
              <a:t> + </a:t>
            </a:r>
            <a:r>
              <a:rPr lang="el-GR" sz="2400" b="1" dirty="0"/>
              <a:t>αποθήκευσης</a:t>
            </a:r>
            <a:r>
              <a:rPr lang="el-GR" sz="2400" dirty="0"/>
              <a:t>) για την εξεταζόμενη περίοδο</a:t>
            </a:r>
          </a:p>
          <a:p>
            <a:pPr lvl="1">
              <a:buFont typeface="Wingdings" panose="05000000000000000000" pitchFamily="2" charset="2"/>
              <a:buChar char="§"/>
            </a:pPr>
            <a:r>
              <a:rPr lang="en-US" sz="2200" b="1" dirty="0"/>
              <a:t>Min 2x</a:t>
            </a:r>
            <a:r>
              <a:rPr lang="en-US" sz="2200" b="1" baseline="-25000" dirty="0"/>
              <a:t>15</a:t>
            </a:r>
            <a:r>
              <a:rPr lang="en-US" sz="2200" b="1" dirty="0"/>
              <a:t> + 5x</a:t>
            </a:r>
            <a:r>
              <a:rPr lang="en-US" sz="2200" b="1" baseline="-25000" dirty="0"/>
              <a:t>26</a:t>
            </a:r>
            <a:r>
              <a:rPr lang="en-US" sz="2200" b="1" dirty="0"/>
              <a:t> +  3x</a:t>
            </a:r>
            <a:r>
              <a:rPr lang="en-US" sz="2200" b="1" baseline="-25000" dirty="0"/>
              <a:t>37</a:t>
            </a:r>
            <a:r>
              <a:rPr lang="en-US" sz="2200" b="1" dirty="0"/>
              <a:t> + 3x</a:t>
            </a:r>
            <a:r>
              <a:rPr lang="en-US" sz="2200" b="1" baseline="-25000" dirty="0"/>
              <a:t>48</a:t>
            </a:r>
            <a:r>
              <a:rPr lang="en-US" sz="2200" b="1" dirty="0"/>
              <a:t> + 0.25x</a:t>
            </a:r>
            <a:r>
              <a:rPr lang="en-US" sz="2200" b="1" baseline="-25000" dirty="0"/>
              <a:t>56</a:t>
            </a:r>
            <a:r>
              <a:rPr lang="en-US" sz="2200" b="1" dirty="0"/>
              <a:t> + 0.25x</a:t>
            </a:r>
            <a:r>
              <a:rPr lang="en-US" sz="2200" b="1" baseline="-25000" dirty="0"/>
              <a:t>67</a:t>
            </a:r>
            <a:r>
              <a:rPr lang="en-US" sz="2200" b="1" dirty="0"/>
              <a:t> + 0.25x</a:t>
            </a:r>
            <a:r>
              <a:rPr lang="en-US" sz="2200" b="1" baseline="-25000" dirty="0"/>
              <a:t>78</a:t>
            </a:r>
            <a:endParaRPr lang="el-GR" sz="2200" b="1" baseline="-25000" dirty="0"/>
          </a:p>
          <a:p>
            <a:endParaRPr lang="el-GR" sz="2400" dirty="0"/>
          </a:p>
          <a:p>
            <a:r>
              <a:rPr lang="el-GR" sz="2400" dirty="0"/>
              <a:t>Οι περιορισμοί αφορούν τη </a:t>
            </a:r>
            <a:r>
              <a:rPr lang="el-GR" sz="2400" b="1" dirty="0"/>
              <a:t>δυναμικότητα παραγωγής</a:t>
            </a:r>
            <a:r>
              <a:rPr lang="el-GR" sz="2400" dirty="0"/>
              <a:t> και τη </a:t>
            </a:r>
            <a:r>
              <a:rPr lang="el-GR" sz="2400" b="1" dirty="0"/>
              <a:t>ζήτηση</a:t>
            </a:r>
            <a:r>
              <a:rPr lang="el-GR" sz="2400" dirty="0"/>
              <a:t> κάθε τριμήνου</a:t>
            </a:r>
          </a:p>
          <a:p>
            <a:r>
              <a:rPr lang="el-GR" sz="2400" dirty="0"/>
              <a:t>Σε κάθε κόμβο αντιστοιχεί ένας περιορισμός και σε κάθε ακμή μια μεταβλητή</a:t>
            </a:r>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67</a:t>
            </a:fld>
            <a:endParaRPr lang="el-GR"/>
          </a:p>
        </p:txBody>
      </p:sp>
    </p:spTree>
    <p:extLst>
      <p:ext uri="{BB962C8B-B14F-4D97-AF65-F5344CB8AC3E}">
        <p14:creationId xmlns:p14="http://schemas.microsoft.com/office/powerpoint/2010/main" val="35623006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(7)</a:t>
            </a:r>
          </a:p>
        </p:txBody>
      </p:sp>
      <p:sp>
        <p:nvSpPr>
          <p:cNvPr id="3" name="Θέση περιεχομένου 2"/>
          <p:cNvSpPr>
            <a:spLocks noGrp="1"/>
          </p:cNvSpPr>
          <p:nvPr>
            <p:ph idx="1"/>
          </p:nvPr>
        </p:nvSpPr>
        <p:spPr>
          <a:xfrm>
            <a:off x="2099389" y="1716830"/>
            <a:ext cx="10092612" cy="5066522"/>
          </a:xfrm>
        </p:spPr>
        <p:txBody>
          <a:bodyPr>
            <a:normAutofit/>
          </a:bodyPr>
          <a:lstStyle/>
          <a:p>
            <a:r>
              <a:rPr lang="el-GR" sz="2400" dirty="0"/>
              <a:t>Συμβολίζουμε με </a:t>
            </a:r>
            <a:r>
              <a:rPr lang="en-US" sz="2400" b="1" dirty="0"/>
              <a:t>x</a:t>
            </a:r>
            <a:r>
              <a:rPr lang="en-US" sz="2400" b="1" baseline="-25000" dirty="0"/>
              <a:t>15</a:t>
            </a:r>
            <a:r>
              <a:rPr lang="en-US" sz="2400" dirty="0"/>
              <a:t> </a:t>
            </a:r>
            <a:r>
              <a:rPr lang="el-GR" sz="2400" dirty="0"/>
              <a:t>τα τ.μ. χαλιού που θα παραχθούν κατά το πρώτο τρίμηνο</a:t>
            </a:r>
          </a:p>
          <a:p>
            <a:r>
              <a:rPr lang="el-GR" sz="2400" dirty="0"/>
              <a:t>Η δυναμικότητα παραγωγής για το πρώτο τρίμηνο ανέρχεται σε 600 τ.μ., άρα ο αντίστοιχος περιορισμός είναι:</a:t>
            </a:r>
          </a:p>
          <a:p>
            <a:pPr lvl="1">
              <a:buFont typeface="Wingdings" panose="05000000000000000000" pitchFamily="2" charset="2"/>
              <a:buChar char="§"/>
            </a:pPr>
            <a:r>
              <a:rPr lang="en-US" sz="2200" b="1" dirty="0"/>
              <a:t>x</a:t>
            </a:r>
            <a:r>
              <a:rPr lang="en-US" sz="2200" b="1" baseline="-25000" dirty="0"/>
              <a:t>15</a:t>
            </a:r>
            <a:r>
              <a:rPr lang="en-US" sz="2200" b="1" dirty="0"/>
              <a:t> ≤ 600</a:t>
            </a:r>
            <a:r>
              <a:rPr lang="el-GR" sz="2200" b="1" dirty="0"/>
              <a:t> 	(δυναμικότητα παραγωγής πρώτου τριμήνου)</a:t>
            </a:r>
          </a:p>
          <a:p>
            <a:r>
              <a:rPr lang="el-GR" sz="2400" dirty="0"/>
              <a:t>Με παρόμοιο τρόπο προκύπτουν οι περιορισμοί προσφοράς για τα τρίμηνα 2-4:</a:t>
            </a:r>
            <a:endParaRPr lang="en-US" sz="2400" dirty="0"/>
          </a:p>
          <a:p>
            <a:pPr lvl="1">
              <a:buFont typeface="Wingdings" panose="05000000000000000000" pitchFamily="2" charset="2"/>
              <a:buChar char="§"/>
            </a:pPr>
            <a:r>
              <a:rPr lang="en-US" sz="2200" b="1" dirty="0"/>
              <a:t>x</a:t>
            </a:r>
            <a:r>
              <a:rPr lang="en-US" sz="2200" b="1" baseline="-25000" dirty="0"/>
              <a:t>26</a:t>
            </a:r>
            <a:r>
              <a:rPr lang="en-US" sz="2200" b="1" dirty="0"/>
              <a:t> ≤ 300</a:t>
            </a:r>
            <a:r>
              <a:rPr lang="el-GR" sz="2200" b="1" dirty="0"/>
              <a:t> 	(δυναμικότητα παραγωγής δεύτερου τριμήνου)</a:t>
            </a:r>
            <a:endParaRPr lang="en-US" sz="2200" b="1" dirty="0"/>
          </a:p>
          <a:p>
            <a:pPr lvl="1">
              <a:buFont typeface="Wingdings" panose="05000000000000000000" pitchFamily="2" charset="2"/>
              <a:buChar char="§"/>
            </a:pPr>
            <a:r>
              <a:rPr lang="en-US" sz="2200" b="1" dirty="0"/>
              <a:t>x</a:t>
            </a:r>
            <a:r>
              <a:rPr lang="en-US" sz="2200" b="1" baseline="-25000" dirty="0"/>
              <a:t>37</a:t>
            </a:r>
            <a:r>
              <a:rPr lang="en-US" sz="2200" b="1" dirty="0"/>
              <a:t> ≤ 500</a:t>
            </a:r>
            <a:r>
              <a:rPr lang="el-GR" sz="2200" b="1" dirty="0"/>
              <a:t> 	(δυναμικότητα παραγωγής τρίτου τριμήνου)</a:t>
            </a:r>
            <a:endParaRPr lang="en-US" sz="2200" b="1" dirty="0"/>
          </a:p>
          <a:p>
            <a:pPr lvl="1">
              <a:buFont typeface="Wingdings" panose="05000000000000000000" pitchFamily="2" charset="2"/>
              <a:buChar char="§"/>
            </a:pPr>
            <a:r>
              <a:rPr lang="en-US" sz="2200" b="1" dirty="0"/>
              <a:t>x</a:t>
            </a:r>
            <a:r>
              <a:rPr lang="en-US" sz="2200" b="1" baseline="-25000" dirty="0"/>
              <a:t>48</a:t>
            </a:r>
            <a:r>
              <a:rPr lang="en-US" sz="2200" b="1" dirty="0"/>
              <a:t> ≤ 400</a:t>
            </a:r>
            <a:r>
              <a:rPr lang="el-GR" sz="2200" b="1"/>
              <a:t> 	(</a:t>
            </a:r>
            <a:r>
              <a:rPr lang="el-GR" sz="2200" b="1" dirty="0"/>
              <a:t>δυναμικότητα παραγωγής τέταρτου τριμήνου)</a:t>
            </a:r>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68</a:t>
            </a:fld>
            <a:endParaRPr lang="el-GR"/>
          </a:p>
        </p:txBody>
      </p:sp>
    </p:spTree>
    <p:extLst>
      <p:ext uri="{BB962C8B-B14F-4D97-AF65-F5344CB8AC3E}">
        <p14:creationId xmlns:p14="http://schemas.microsoft.com/office/powerpoint/2010/main" val="36999412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a:t>
            </a:r>
            <a:r>
              <a:rPr lang="en-US" dirty="0"/>
              <a:t>8</a:t>
            </a:r>
            <a:r>
              <a:rPr lang="el-GR" dirty="0"/>
              <a:t>)</a:t>
            </a:r>
          </a:p>
        </p:txBody>
      </p:sp>
      <p:sp>
        <p:nvSpPr>
          <p:cNvPr id="3" name="Θέση περιεχομένου 2"/>
          <p:cNvSpPr>
            <a:spLocks noGrp="1"/>
          </p:cNvSpPr>
          <p:nvPr>
            <p:ph idx="1"/>
          </p:nvPr>
        </p:nvSpPr>
        <p:spPr>
          <a:xfrm>
            <a:off x="2099389" y="1716830"/>
            <a:ext cx="10092612" cy="5066522"/>
          </a:xfrm>
        </p:spPr>
        <p:txBody>
          <a:bodyPr>
            <a:normAutofit/>
          </a:bodyPr>
          <a:lstStyle/>
          <a:p>
            <a:r>
              <a:rPr lang="el-GR" sz="2400" dirty="0"/>
              <a:t>Στη συνέχεια διατυπώνουμε τους περιορισμούς που αναφέρονται στους κόμβους της ζήτησης</a:t>
            </a:r>
          </a:p>
          <a:p>
            <a:r>
              <a:rPr lang="el-GR" sz="2400" dirty="0"/>
              <a:t>Αναφορικά με τον κόμβο 5, μια ακμή εισέρχεται στον κόμβο και αντιπροσωπεύει τα τ.μ. χαλιού που παράγονται κατά το πρώτο τρίμηνο</a:t>
            </a:r>
          </a:p>
          <a:p>
            <a:r>
              <a:rPr lang="el-GR" sz="2400" dirty="0"/>
              <a:t>Μια ακμή εξέρχεται από αυτόν και αντιπροσωπεύει τα τ.μ. χαλιού που δε θα πωληθούν κατά το πρώτο τρίμηνο και θα μεταφερθούν προς πώληση στο δεύτερο τρίμηνο</a:t>
            </a:r>
            <a:endParaRPr lang="en-US" sz="2400" dirty="0"/>
          </a:p>
          <a:p>
            <a:r>
              <a:rPr lang="el-GR" sz="2400" dirty="0"/>
              <a:t>Γενικά, για κάθε τρίμηνο, το απόθεμα αρχής (έναρξης), εφόσον προσθέσουμε την παραγωγή και αφαιρέσουμε το απόθεμα τέλους (λήξης), θα πρέπει να ισούται με τη ζήτηση</a:t>
            </a:r>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69</a:t>
            </a:fld>
            <a:endParaRPr lang="el-GR"/>
          </a:p>
        </p:txBody>
      </p:sp>
    </p:spTree>
    <p:extLst>
      <p:ext uri="{BB962C8B-B14F-4D97-AF65-F5344CB8AC3E}">
        <p14:creationId xmlns:p14="http://schemas.microsoft.com/office/powerpoint/2010/main" val="68976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a:t>
            </a:r>
            <a:r>
              <a:rPr lang="en-US" dirty="0"/>
              <a:t>6</a:t>
            </a:r>
            <a:r>
              <a:rPr lang="el-GR" dirty="0"/>
              <a:t>)</a:t>
            </a:r>
          </a:p>
        </p:txBody>
      </p:sp>
      <p:sp>
        <p:nvSpPr>
          <p:cNvPr id="3" name="Θέση περιεχομένου 2"/>
          <p:cNvSpPr>
            <a:spLocks noGrp="1"/>
          </p:cNvSpPr>
          <p:nvPr>
            <p:ph idx="1"/>
          </p:nvPr>
        </p:nvSpPr>
        <p:spPr>
          <a:xfrm>
            <a:off x="2421254" y="1905000"/>
            <a:ext cx="9895150" cy="4878355"/>
          </a:xfrm>
        </p:spPr>
        <p:txBody>
          <a:bodyPr>
            <a:normAutofit/>
          </a:bodyPr>
          <a:lstStyle/>
          <a:p>
            <a:r>
              <a:rPr lang="el-GR" sz="2400" dirty="0"/>
              <a:t>Σκοπός είναι ο προσδιορισμός των διαδρομών που θα χρησιμοποιηθούν και των ποσοτήτων που θα διακινηθούν μέσω κάθε διαδρομής ώστε να ελαχιστοποιείται το συνολικό κόστος μεταφοράς</a:t>
            </a:r>
          </a:p>
          <a:p>
            <a:endParaRPr lang="el-GR" sz="2400" dirty="0"/>
          </a:p>
          <a:p>
            <a:r>
              <a:rPr lang="el-GR" sz="2400" dirty="0"/>
              <a:t>Οι μεταβλητές απόφασης θα είναι οι εξής:</a:t>
            </a:r>
          </a:p>
          <a:p>
            <a:pPr lvl="1">
              <a:buFont typeface="Wingdings" panose="05000000000000000000" pitchFamily="2" charset="2"/>
              <a:buChar char="§"/>
            </a:pPr>
            <a:r>
              <a:rPr lang="en-US" sz="2200" b="1" dirty="0" err="1"/>
              <a:t>x</a:t>
            </a:r>
            <a:r>
              <a:rPr lang="en-US" sz="2200" b="1" baseline="-25000" dirty="0" err="1"/>
              <a:t>ij</a:t>
            </a:r>
            <a:r>
              <a:rPr lang="en-US" sz="2200" dirty="0"/>
              <a:t>: </a:t>
            </a:r>
            <a:r>
              <a:rPr lang="el-GR" sz="2200" dirty="0"/>
              <a:t>ο αριθμός των μονάδων που μεταφέρονται από την πηγή </a:t>
            </a:r>
            <a:r>
              <a:rPr lang="en-US" sz="2200" dirty="0" err="1"/>
              <a:t>i</a:t>
            </a:r>
            <a:r>
              <a:rPr lang="en-US" sz="2200" dirty="0"/>
              <a:t> </a:t>
            </a:r>
            <a:r>
              <a:rPr lang="el-GR" sz="2200" dirty="0"/>
              <a:t>στον προορισμό </a:t>
            </a:r>
            <a:r>
              <a:rPr lang="en-US" sz="2200" dirty="0"/>
              <a:t>j, </a:t>
            </a:r>
            <a:r>
              <a:rPr lang="en-US" sz="2200" dirty="0" err="1"/>
              <a:t>i</a:t>
            </a:r>
            <a:r>
              <a:rPr lang="en-US" sz="2200" dirty="0"/>
              <a:t>=1,2,3 </a:t>
            </a:r>
            <a:r>
              <a:rPr lang="el-GR" sz="2200" dirty="0"/>
              <a:t>και </a:t>
            </a:r>
            <a:r>
              <a:rPr lang="en-US" sz="2200" dirty="0"/>
              <a:t>j</a:t>
            </a:r>
            <a:r>
              <a:rPr lang="el-GR" sz="2200" dirty="0"/>
              <a:t>=1,2,3,4</a:t>
            </a:r>
            <a:r>
              <a:rPr lang="en-US" sz="2200" dirty="0"/>
              <a:t> </a:t>
            </a:r>
            <a:endParaRPr lang="el-GR" sz="2200" dirty="0"/>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7</a:t>
            </a:fld>
            <a:endParaRPr lang="el-GR"/>
          </a:p>
        </p:txBody>
      </p:sp>
    </p:spTree>
    <p:extLst>
      <p:ext uri="{BB962C8B-B14F-4D97-AF65-F5344CB8AC3E}">
        <p14:creationId xmlns:p14="http://schemas.microsoft.com/office/powerpoint/2010/main" val="26195284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(9)</a:t>
            </a:r>
          </a:p>
        </p:txBody>
      </p:sp>
      <p:sp>
        <p:nvSpPr>
          <p:cNvPr id="3" name="Θέση περιεχομένου 2"/>
          <p:cNvSpPr>
            <a:spLocks noGrp="1"/>
          </p:cNvSpPr>
          <p:nvPr>
            <p:ph idx="1"/>
          </p:nvPr>
        </p:nvSpPr>
        <p:spPr>
          <a:xfrm>
            <a:off x="2099389" y="1716830"/>
            <a:ext cx="10092612" cy="5066522"/>
          </a:xfrm>
        </p:spPr>
        <p:txBody>
          <a:bodyPr>
            <a:normAutofit/>
          </a:bodyPr>
          <a:lstStyle/>
          <a:p>
            <a:r>
              <a:rPr lang="el-GR" sz="2400" dirty="0"/>
              <a:t>Επειδή στο πρώτο τρίμηνο δεν υπάρχει απόθεμα αρχής, ο περιορισμός για τον κόμβο 5 είναι:</a:t>
            </a:r>
          </a:p>
          <a:p>
            <a:pPr lvl="1">
              <a:buFont typeface="Wingdings" panose="05000000000000000000" pitchFamily="2" charset="2"/>
              <a:buChar char="§"/>
            </a:pPr>
            <a:r>
              <a:rPr lang="en-US" sz="2200" b="1" dirty="0"/>
              <a:t>x</a:t>
            </a:r>
            <a:r>
              <a:rPr lang="en-US" sz="2200" b="1" baseline="-25000" dirty="0"/>
              <a:t>15</a:t>
            </a:r>
            <a:r>
              <a:rPr lang="en-US" sz="2200" b="1" dirty="0"/>
              <a:t> </a:t>
            </a:r>
            <a:r>
              <a:rPr lang="el-GR" sz="2200" b="1" dirty="0"/>
              <a:t>– </a:t>
            </a:r>
            <a:r>
              <a:rPr lang="en-US" sz="2200" b="1" dirty="0"/>
              <a:t>x</a:t>
            </a:r>
            <a:r>
              <a:rPr lang="el-GR" sz="2200" b="1" baseline="-25000" dirty="0"/>
              <a:t>56</a:t>
            </a:r>
            <a:r>
              <a:rPr lang="el-GR" sz="2200" b="1" dirty="0"/>
              <a:t> </a:t>
            </a:r>
            <a:r>
              <a:rPr lang="en-US" sz="2200" b="1" dirty="0"/>
              <a:t>= 400 </a:t>
            </a:r>
            <a:r>
              <a:rPr lang="el-GR" sz="2200" b="1" dirty="0"/>
              <a:t>			</a:t>
            </a:r>
            <a:r>
              <a:rPr lang="en-US" sz="2200" b="1" dirty="0"/>
              <a:t>(</a:t>
            </a:r>
            <a:r>
              <a:rPr lang="el-GR" sz="2200" b="1" dirty="0"/>
              <a:t>ζήτηση πρώτου τριμήνου</a:t>
            </a:r>
            <a:r>
              <a:rPr lang="en-US" sz="2200" b="1" dirty="0"/>
              <a:t>)</a:t>
            </a:r>
            <a:endParaRPr lang="el-GR" sz="2200" b="1" dirty="0"/>
          </a:p>
          <a:p>
            <a:r>
              <a:rPr lang="el-GR" sz="2400" dirty="0"/>
              <a:t>Οι περιορισμοί που αναφέρονται στη ζήτηση του δεύτερου του τρίτου και του τέταρτου τριμήνου είναι:</a:t>
            </a:r>
            <a:endParaRPr lang="en-US" sz="2400" dirty="0"/>
          </a:p>
          <a:p>
            <a:pPr lvl="1">
              <a:buFont typeface="Wingdings" panose="05000000000000000000" pitchFamily="2" charset="2"/>
              <a:buChar char="§"/>
            </a:pPr>
            <a:r>
              <a:rPr lang="en-US" sz="2200" b="1" dirty="0"/>
              <a:t>x</a:t>
            </a:r>
            <a:r>
              <a:rPr lang="el-GR" sz="2200" b="1" baseline="-25000" dirty="0"/>
              <a:t>56</a:t>
            </a:r>
            <a:r>
              <a:rPr lang="en-US" sz="2200" b="1" dirty="0"/>
              <a:t> </a:t>
            </a:r>
            <a:r>
              <a:rPr lang="el-GR" sz="2200" b="1" dirty="0"/>
              <a:t>+ </a:t>
            </a:r>
            <a:r>
              <a:rPr lang="en-US" sz="2200" b="1" dirty="0"/>
              <a:t>x</a:t>
            </a:r>
            <a:r>
              <a:rPr lang="el-GR" sz="2200" b="1" baseline="-25000" dirty="0"/>
              <a:t>26</a:t>
            </a:r>
            <a:r>
              <a:rPr lang="el-GR" sz="2200" b="1" dirty="0"/>
              <a:t> –</a:t>
            </a:r>
            <a:r>
              <a:rPr lang="en-US" sz="2200" b="1" dirty="0"/>
              <a:t> x</a:t>
            </a:r>
            <a:r>
              <a:rPr lang="en-US" sz="2200" b="1" baseline="-25000" dirty="0"/>
              <a:t>6</a:t>
            </a:r>
            <a:r>
              <a:rPr lang="el-GR" sz="2200" b="1" baseline="-25000" dirty="0"/>
              <a:t>7</a:t>
            </a:r>
            <a:r>
              <a:rPr lang="en-US" sz="2200" b="1" dirty="0"/>
              <a:t> </a:t>
            </a:r>
            <a:r>
              <a:rPr lang="el-GR" sz="2200" b="1" dirty="0"/>
              <a:t>=</a:t>
            </a:r>
            <a:r>
              <a:rPr lang="en-US" sz="2200" b="1" dirty="0"/>
              <a:t> </a:t>
            </a:r>
            <a:r>
              <a:rPr lang="el-GR" sz="2200" b="1" dirty="0"/>
              <a:t>5</a:t>
            </a:r>
            <a:r>
              <a:rPr lang="en-US" sz="2200" b="1" dirty="0"/>
              <a:t>00</a:t>
            </a:r>
            <a:r>
              <a:rPr lang="el-GR" sz="2200" b="1" dirty="0"/>
              <a:t> 	(ζήτηση δεύτερου τριμήνου)</a:t>
            </a:r>
            <a:endParaRPr lang="en-US" sz="2200" b="1" dirty="0"/>
          </a:p>
          <a:p>
            <a:pPr lvl="1">
              <a:buFont typeface="Wingdings" panose="05000000000000000000" pitchFamily="2" charset="2"/>
              <a:buChar char="§"/>
            </a:pPr>
            <a:r>
              <a:rPr lang="en-US" sz="2200" b="1" dirty="0"/>
              <a:t>x</a:t>
            </a:r>
            <a:r>
              <a:rPr lang="el-GR" sz="2200" b="1" baseline="-25000" dirty="0"/>
              <a:t>6</a:t>
            </a:r>
            <a:r>
              <a:rPr lang="en-US" sz="2200" b="1" baseline="-25000" dirty="0"/>
              <a:t>7</a:t>
            </a:r>
            <a:r>
              <a:rPr lang="en-US" sz="2200" b="1" dirty="0"/>
              <a:t> </a:t>
            </a:r>
            <a:r>
              <a:rPr lang="el-GR" sz="2200" b="1" dirty="0"/>
              <a:t>+ </a:t>
            </a:r>
            <a:r>
              <a:rPr lang="en-US" sz="2200" b="1" dirty="0"/>
              <a:t>x</a:t>
            </a:r>
            <a:r>
              <a:rPr lang="en-US" sz="2200" b="1" baseline="-25000" dirty="0"/>
              <a:t>37</a:t>
            </a:r>
            <a:r>
              <a:rPr lang="el-GR" sz="2200" b="1" dirty="0"/>
              <a:t> –</a:t>
            </a:r>
            <a:r>
              <a:rPr lang="en-US" sz="2200" b="1" dirty="0"/>
              <a:t> x</a:t>
            </a:r>
            <a:r>
              <a:rPr lang="el-GR" sz="2200" b="1" baseline="-25000" dirty="0"/>
              <a:t>7</a:t>
            </a:r>
            <a:r>
              <a:rPr lang="en-US" sz="2200" b="1" baseline="-25000" dirty="0"/>
              <a:t>8</a:t>
            </a:r>
            <a:r>
              <a:rPr lang="en-US" sz="2200" b="1" dirty="0"/>
              <a:t> </a:t>
            </a:r>
            <a:r>
              <a:rPr lang="el-GR" sz="2200" b="1" dirty="0"/>
              <a:t>=</a:t>
            </a:r>
            <a:r>
              <a:rPr lang="en-US" sz="2200" b="1" dirty="0"/>
              <a:t> 400</a:t>
            </a:r>
            <a:r>
              <a:rPr lang="el-GR" sz="2200" b="1" dirty="0"/>
              <a:t> 	(ζήτηση τρίτου τριμήνου)</a:t>
            </a:r>
            <a:endParaRPr lang="en-US" sz="2200" b="1" dirty="0"/>
          </a:p>
          <a:p>
            <a:pPr lvl="1">
              <a:buFont typeface="Wingdings" panose="05000000000000000000" pitchFamily="2" charset="2"/>
              <a:buChar char="§"/>
            </a:pPr>
            <a:r>
              <a:rPr lang="en-US" sz="2200" b="1" dirty="0"/>
              <a:t>x</a:t>
            </a:r>
            <a:r>
              <a:rPr lang="en-US" sz="2200" b="1" baseline="-25000" dirty="0"/>
              <a:t>78</a:t>
            </a:r>
            <a:r>
              <a:rPr lang="en-US" sz="2200" b="1" dirty="0"/>
              <a:t> </a:t>
            </a:r>
            <a:r>
              <a:rPr lang="el-GR" sz="2200" b="1" dirty="0"/>
              <a:t>+ </a:t>
            </a:r>
            <a:r>
              <a:rPr lang="en-US" sz="2200" b="1" dirty="0"/>
              <a:t>x</a:t>
            </a:r>
            <a:r>
              <a:rPr lang="en-US" sz="2200" b="1" baseline="-25000" dirty="0"/>
              <a:t>48</a:t>
            </a:r>
            <a:r>
              <a:rPr lang="el-GR" sz="2200" b="1" dirty="0"/>
              <a:t> =</a:t>
            </a:r>
            <a:r>
              <a:rPr lang="en-US" sz="2200" b="1" dirty="0"/>
              <a:t> 400</a:t>
            </a:r>
            <a:r>
              <a:rPr lang="el-GR" sz="2200" b="1" dirty="0"/>
              <a:t>			(ζήτηση τέταρτου τριμήνου)</a:t>
            </a:r>
          </a:p>
          <a:p>
            <a:pPr marL="0" indent="0">
              <a:buNone/>
            </a:pPr>
            <a:r>
              <a:rPr lang="el-GR" sz="2400" b="1" dirty="0"/>
              <a:t> </a:t>
            </a:r>
            <a:endParaRPr lang="en-US" sz="24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70</a:t>
            </a:fld>
            <a:endParaRPr lang="el-GR"/>
          </a:p>
        </p:txBody>
      </p:sp>
    </p:spTree>
    <p:extLst>
      <p:ext uri="{BB962C8B-B14F-4D97-AF65-F5344CB8AC3E}">
        <p14:creationId xmlns:p14="http://schemas.microsoft.com/office/powerpoint/2010/main" val="31262931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4" y="624110"/>
            <a:ext cx="9508879" cy="1280890"/>
          </a:xfrm>
        </p:spPr>
        <p:txBody>
          <a:bodyPr>
            <a:normAutofit/>
          </a:bodyPr>
          <a:lstStyle/>
          <a:p>
            <a:r>
              <a:rPr lang="el-GR" dirty="0"/>
              <a:t>Εφαρμογή στην παραγωγή και διατήρηση αποθεμάτων (10)</a:t>
            </a:r>
          </a:p>
        </p:txBody>
      </p:sp>
      <p:sp>
        <p:nvSpPr>
          <p:cNvPr id="3" name="Θέση περιεχομένου 2"/>
          <p:cNvSpPr>
            <a:spLocks noGrp="1"/>
          </p:cNvSpPr>
          <p:nvPr>
            <p:ph idx="1"/>
          </p:nvPr>
        </p:nvSpPr>
        <p:spPr>
          <a:xfrm>
            <a:off x="2099389" y="1791478"/>
            <a:ext cx="10092612" cy="5066522"/>
          </a:xfrm>
        </p:spPr>
        <p:txBody>
          <a:bodyPr>
            <a:normAutofit fontScale="85000" lnSpcReduction="20000"/>
          </a:bodyPr>
          <a:lstStyle/>
          <a:p>
            <a:r>
              <a:rPr lang="el-GR" sz="2400" dirty="0"/>
              <a:t>Το πλήρες μοντέλο γραμμικού προγραμματισμού για το πρόβλημα της </a:t>
            </a:r>
            <a:r>
              <a:rPr lang="en-US" sz="2400" dirty="0" err="1"/>
              <a:t>Contois</a:t>
            </a:r>
            <a:r>
              <a:rPr lang="en-US" sz="2400" dirty="0"/>
              <a:t> Carpets </a:t>
            </a:r>
            <a:r>
              <a:rPr lang="el-GR" sz="2400" dirty="0"/>
              <a:t>είναι:</a:t>
            </a:r>
          </a:p>
          <a:p>
            <a:pPr lvl="1">
              <a:buFont typeface="Wingdings" panose="05000000000000000000" pitchFamily="2" charset="2"/>
              <a:buChar char="§"/>
            </a:pPr>
            <a:r>
              <a:rPr lang="en-US" sz="2200" b="1" dirty="0"/>
              <a:t>Min 2x</a:t>
            </a:r>
            <a:r>
              <a:rPr lang="en-US" sz="2200" b="1" baseline="-25000" dirty="0"/>
              <a:t>15</a:t>
            </a:r>
            <a:r>
              <a:rPr lang="en-US" sz="2200" b="1" dirty="0"/>
              <a:t> + 5x</a:t>
            </a:r>
            <a:r>
              <a:rPr lang="en-US" sz="2200" b="1" baseline="-25000" dirty="0"/>
              <a:t>26</a:t>
            </a:r>
            <a:r>
              <a:rPr lang="en-US" sz="2200" b="1" dirty="0"/>
              <a:t> +  3x</a:t>
            </a:r>
            <a:r>
              <a:rPr lang="en-US" sz="2200" b="1" baseline="-25000" dirty="0"/>
              <a:t>37</a:t>
            </a:r>
            <a:r>
              <a:rPr lang="en-US" sz="2200" b="1" dirty="0"/>
              <a:t> + 3x</a:t>
            </a:r>
            <a:r>
              <a:rPr lang="en-US" sz="2200" b="1" baseline="-25000" dirty="0"/>
              <a:t>48</a:t>
            </a:r>
            <a:r>
              <a:rPr lang="en-US" sz="2200" b="1" dirty="0"/>
              <a:t> + 0.25x</a:t>
            </a:r>
            <a:r>
              <a:rPr lang="en-US" sz="2200" b="1" baseline="-25000" dirty="0"/>
              <a:t>56</a:t>
            </a:r>
            <a:r>
              <a:rPr lang="en-US" sz="2200" b="1" dirty="0"/>
              <a:t> + 0.25x</a:t>
            </a:r>
            <a:r>
              <a:rPr lang="en-US" sz="2200" b="1" baseline="-25000" dirty="0"/>
              <a:t>67</a:t>
            </a:r>
            <a:r>
              <a:rPr lang="en-US" sz="2200" b="1" dirty="0"/>
              <a:t> + 0.25x</a:t>
            </a:r>
            <a:r>
              <a:rPr lang="en-US" sz="2200" b="1" baseline="-25000" dirty="0"/>
              <a:t>78</a:t>
            </a:r>
            <a:endParaRPr lang="el-GR" sz="2200" b="1" baseline="-25000" dirty="0"/>
          </a:p>
          <a:p>
            <a:pPr lvl="1">
              <a:buFont typeface="Wingdings" panose="05000000000000000000" pitchFamily="2" charset="2"/>
              <a:buChar char="§"/>
            </a:pPr>
            <a:r>
              <a:rPr lang="en-US" sz="2200" b="1" dirty="0"/>
              <a:t>subject to</a:t>
            </a:r>
            <a:endParaRPr lang="el-GR" sz="2200" b="1" dirty="0"/>
          </a:p>
          <a:p>
            <a:pPr lvl="1">
              <a:buFont typeface="Wingdings" panose="05000000000000000000" pitchFamily="2" charset="2"/>
              <a:buChar char="§"/>
            </a:pPr>
            <a:r>
              <a:rPr lang="en-US" sz="2200" b="1" dirty="0"/>
              <a:t>x</a:t>
            </a:r>
            <a:r>
              <a:rPr lang="en-US" sz="2200" b="1" baseline="-25000" dirty="0"/>
              <a:t>15</a:t>
            </a:r>
            <a:r>
              <a:rPr lang="en-US" sz="2200" b="1" dirty="0"/>
              <a:t> ≤ 600</a:t>
            </a:r>
            <a:r>
              <a:rPr lang="el-GR" sz="2200" b="1" dirty="0"/>
              <a:t> </a:t>
            </a:r>
            <a:r>
              <a:rPr lang="en-US" sz="2200" b="1" dirty="0"/>
              <a:t>	</a:t>
            </a:r>
            <a:r>
              <a:rPr lang="el-GR" sz="2200" b="1" dirty="0"/>
              <a:t>	(δυναμικότητα παραγωγής πρώτου τριμήνου)</a:t>
            </a:r>
          </a:p>
          <a:p>
            <a:pPr lvl="1">
              <a:buFont typeface="Wingdings" panose="05000000000000000000" pitchFamily="2" charset="2"/>
              <a:buChar char="§"/>
            </a:pPr>
            <a:r>
              <a:rPr lang="en-US" sz="2200" b="1" dirty="0"/>
              <a:t>x</a:t>
            </a:r>
            <a:r>
              <a:rPr lang="en-US" sz="2200" b="1" baseline="-25000" dirty="0"/>
              <a:t>26</a:t>
            </a:r>
            <a:r>
              <a:rPr lang="en-US" sz="2200" b="1" dirty="0"/>
              <a:t> ≤ 300</a:t>
            </a:r>
            <a:r>
              <a:rPr lang="el-GR" sz="2200" b="1" dirty="0"/>
              <a:t> </a:t>
            </a:r>
            <a:r>
              <a:rPr lang="en-US" sz="2200" b="1" dirty="0"/>
              <a:t>	</a:t>
            </a:r>
            <a:r>
              <a:rPr lang="el-GR" sz="2200" b="1" dirty="0"/>
              <a:t>	(δυναμικότητα παραγωγής δεύτερου τριμήνου)</a:t>
            </a:r>
            <a:endParaRPr lang="en-US" sz="2200" b="1" dirty="0"/>
          </a:p>
          <a:p>
            <a:pPr lvl="1">
              <a:buFont typeface="Wingdings" panose="05000000000000000000" pitchFamily="2" charset="2"/>
              <a:buChar char="§"/>
            </a:pPr>
            <a:r>
              <a:rPr lang="en-US" sz="2200" b="1" dirty="0"/>
              <a:t>x</a:t>
            </a:r>
            <a:r>
              <a:rPr lang="en-US" sz="2200" b="1" baseline="-25000" dirty="0"/>
              <a:t>37</a:t>
            </a:r>
            <a:r>
              <a:rPr lang="en-US" sz="2200" b="1" dirty="0"/>
              <a:t> ≤ 500</a:t>
            </a:r>
            <a:r>
              <a:rPr lang="el-GR" sz="2200" b="1" dirty="0"/>
              <a:t> </a:t>
            </a:r>
            <a:r>
              <a:rPr lang="en-US" sz="2200" b="1" dirty="0"/>
              <a:t>	</a:t>
            </a:r>
            <a:r>
              <a:rPr lang="el-GR" sz="2200" b="1" dirty="0"/>
              <a:t>	(δυναμικότητα παραγωγής τρίτου τριμήνου)</a:t>
            </a:r>
            <a:endParaRPr lang="en-US" sz="2200" b="1" dirty="0"/>
          </a:p>
          <a:p>
            <a:pPr lvl="1">
              <a:buFont typeface="Wingdings" panose="05000000000000000000" pitchFamily="2" charset="2"/>
              <a:buChar char="§"/>
            </a:pPr>
            <a:r>
              <a:rPr lang="en-US" sz="2200" b="1" dirty="0"/>
              <a:t>x</a:t>
            </a:r>
            <a:r>
              <a:rPr lang="en-US" sz="2200" b="1" baseline="-25000" dirty="0"/>
              <a:t>48</a:t>
            </a:r>
            <a:r>
              <a:rPr lang="en-US" sz="2200" b="1" dirty="0"/>
              <a:t> ≤ 400</a:t>
            </a:r>
            <a:r>
              <a:rPr lang="el-GR" sz="2200" b="1" dirty="0"/>
              <a:t> </a:t>
            </a:r>
            <a:r>
              <a:rPr lang="en-US" sz="2200" b="1" dirty="0"/>
              <a:t>	</a:t>
            </a:r>
            <a:r>
              <a:rPr lang="el-GR" sz="2200" b="1" dirty="0"/>
              <a:t>	(δυναμικότητα παραγωγής τέταρτου τριμήνου)</a:t>
            </a:r>
            <a:endParaRPr lang="el-GR" sz="2200" dirty="0"/>
          </a:p>
          <a:p>
            <a:pPr lvl="1">
              <a:buFont typeface="Wingdings" panose="05000000000000000000" pitchFamily="2" charset="2"/>
              <a:buChar char="§"/>
            </a:pPr>
            <a:r>
              <a:rPr lang="en-US" sz="2200" b="1" dirty="0"/>
              <a:t>x</a:t>
            </a:r>
            <a:r>
              <a:rPr lang="en-US" sz="2200" b="1" baseline="-25000" dirty="0"/>
              <a:t>15</a:t>
            </a:r>
            <a:r>
              <a:rPr lang="en-US" sz="2200" b="1" dirty="0"/>
              <a:t> </a:t>
            </a:r>
            <a:r>
              <a:rPr lang="el-GR" sz="2200" b="1" dirty="0"/>
              <a:t>– </a:t>
            </a:r>
            <a:r>
              <a:rPr lang="en-US" sz="2200" b="1" dirty="0"/>
              <a:t>x</a:t>
            </a:r>
            <a:r>
              <a:rPr lang="el-GR" sz="2200" b="1" baseline="-25000" dirty="0"/>
              <a:t>56</a:t>
            </a:r>
            <a:r>
              <a:rPr lang="el-GR" sz="2200" b="1" dirty="0"/>
              <a:t> </a:t>
            </a:r>
            <a:r>
              <a:rPr lang="en-US" sz="2200" b="1" dirty="0"/>
              <a:t>= 400 		(</a:t>
            </a:r>
            <a:r>
              <a:rPr lang="el-GR" sz="2200" b="1" dirty="0"/>
              <a:t>ζήτηση πρώτου τριμήνου</a:t>
            </a:r>
            <a:r>
              <a:rPr lang="en-US" sz="2200" b="1" dirty="0"/>
              <a:t>)</a:t>
            </a:r>
            <a:endParaRPr lang="el-GR" sz="2200" b="1" dirty="0"/>
          </a:p>
          <a:p>
            <a:pPr lvl="1">
              <a:buFont typeface="Wingdings" panose="05000000000000000000" pitchFamily="2" charset="2"/>
              <a:buChar char="§"/>
            </a:pPr>
            <a:r>
              <a:rPr lang="en-US" sz="2200" b="1" dirty="0"/>
              <a:t>x</a:t>
            </a:r>
            <a:r>
              <a:rPr lang="el-GR" sz="2200" b="1" baseline="-25000" dirty="0"/>
              <a:t>56</a:t>
            </a:r>
            <a:r>
              <a:rPr lang="en-US" sz="2200" b="1" dirty="0"/>
              <a:t> </a:t>
            </a:r>
            <a:r>
              <a:rPr lang="el-GR" sz="2200" b="1" dirty="0"/>
              <a:t>+ </a:t>
            </a:r>
            <a:r>
              <a:rPr lang="en-US" sz="2200" b="1" dirty="0"/>
              <a:t>x</a:t>
            </a:r>
            <a:r>
              <a:rPr lang="el-GR" sz="2200" b="1" baseline="-25000" dirty="0"/>
              <a:t>26</a:t>
            </a:r>
            <a:r>
              <a:rPr lang="el-GR" sz="2200" b="1" dirty="0"/>
              <a:t> –</a:t>
            </a:r>
            <a:r>
              <a:rPr lang="en-US" sz="2200" b="1" dirty="0"/>
              <a:t> x</a:t>
            </a:r>
            <a:r>
              <a:rPr lang="en-US" sz="2200" b="1" baseline="-25000" dirty="0"/>
              <a:t>6</a:t>
            </a:r>
            <a:r>
              <a:rPr lang="el-GR" sz="2200" b="1" baseline="-25000" dirty="0"/>
              <a:t>7</a:t>
            </a:r>
            <a:r>
              <a:rPr lang="en-US" sz="2200" b="1" dirty="0"/>
              <a:t> </a:t>
            </a:r>
            <a:r>
              <a:rPr lang="el-GR" sz="2200" b="1" dirty="0"/>
              <a:t>=</a:t>
            </a:r>
            <a:r>
              <a:rPr lang="en-US" sz="2200" b="1" dirty="0"/>
              <a:t> </a:t>
            </a:r>
            <a:r>
              <a:rPr lang="el-GR" sz="2200" b="1" dirty="0"/>
              <a:t>5</a:t>
            </a:r>
            <a:r>
              <a:rPr lang="en-US" sz="2200" b="1" dirty="0"/>
              <a:t>00</a:t>
            </a:r>
            <a:r>
              <a:rPr lang="el-GR" sz="2200" b="1" dirty="0"/>
              <a:t> 	(ζήτηση δεύτερου τριμήνου)</a:t>
            </a:r>
            <a:endParaRPr lang="en-US" sz="2200" b="1" dirty="0"/>
          </a:p>
          <a:p>
            <a:pPr lvl="1">
              <a:buFont typeface="Wingdings" panose="05000000000000000000" pitchFamily="2" charset="2"/>
              <a:buChar char="§"/>
            </a:pPr>
            <a:r>
              <a:rPr lang="en-US" sz="2200" b="1" dirty="0"/>
              <a:t>x</a:t>
            </a:r>
            <a:r>
              <a:rPr lang="el-GR" sz="2200" b="1" baseline="-25000" dirty="0"/>
              <a:t>6</a:t>
            </a:r>
            <a:r>
              <a:rPr lang="en-US" sz="2200" b="1" baseline="-25000" dirty="0"/>
              <a:t>7</a:t>
            </a:r>
            <a:r>
              <a:rPr lang="en-US" sz="2200" b="1" dirty="0"/>
              <a:t> </a:t>
            </a:r>
            <a:r>
              <a:rPr lang="el-GR" sz="2200" b="1" dirty="0"/>
              <a:t>+ </a:t>
            </a:r>
            <a:r>
              <a:rPr lang="en-US" sz="2200" b="1" dirty="0"/>
              <a:t>x</a:t>
            </a:r>
            <a:r>
              <a:rPr lang="en-US" sz="2200" b="1" baseline="-25000" dirty="0"/>
              <a:t>37</a:t>
            </a:r>
            <a:r>
              <a:rPr lang="el-GR" sz="2200" b="1" dirty="0"/>
              <a:t> –</a:t>
            </a:r>
            <a:r>
              <a:rPr lang="en-US" sz="2200" b="1" dirty="0"/>
              <a:t> x</a:t>
            </a:r>
            <a:r>
              <a:rPr lang="el-GR" sz="2200" b="1" baseline="-25000" dirty="0"/>
              <a:t>7</a:t>
            </a:r>
            <a:r>
              <a:rPr lang="en-US" sz="2200" b="1" baseline="-25000" dirty="0"/>
              <a:t>8</a:t>
            </a:r>
            <a:r>
              <a:rPr lang="en-US" sz="2200" b="1" dirty="0"/>
              <a:t> </a:t>
            </a:r>
            <a:r>
              <a:rPr lang="el-GR" sz="2200" b="1" dirty="0"/>
              <a:t>=</a:t>
            </a:r>
            <a:r>
              <a:rPr lang="en-US" sz="2200" b="1" dirty="0"/>
              <a:t> 400</a:t>
            </a:r>
            <a:r>
              <a:rPr lang="el-GR" sz="2200" b="1" dirty="0"/>
              <a:t> 	(ζήτηση τρίτου τριμήνου)</a:t>
            </a:r>
            <a:endParaRPr lang="en-US" sz="2200" b="1" dirty="0"/>
          </a:p>
          <a:p>
            <a:pPr lvl="1">
              <a:buFont typeface="Wingdings" panose="05000000000000000000" pitchFamily="2" charset="2"/>
              <a:buChar char="§"/>
            </a:pPr>
            <a:r>
              <a:rPr lang="en-US" sz="2200" b="1" dirty="0"/>
              <a:t>x</a:t>
            </a:r>
            <a:r>
              <a:rPr lang="en-US" sz="2200" b="1" baseline="-25000" dirty="0"/>
              <a:t>78</a:t>
            </a:r>
            <a:r>
              <a:rPr lang="en-US" sz="2200" b="1" dirty="0"/>
              <a:t> </a:t>
            </a:r>
            <a:r>
              <a:rPr lang="el-GR" sz="2200" b="1" dirty="0"/>
              <a:t>+ </a:t>
            </a:r>
            <a:r>
              <a:rPr lang="en-US" sz="2200" b="1" dirty="0"/>
              <a:t>x</a:t>
            </a:r>
            <a:r>
              <a:rPr lang="en-US" sz="2200" b="1" baseline="-25000" dirty="0"/>
              <a:t>48</a:t>
            </a:r>
            <a:r>
              <a:rPr lang="el-GR" sz="2200" b="1" dirty="0"/>
              <a:t> =</a:t>
            </a:r>
            <a:r>
              <a:rPr lang="en-US" sz="2200" b="1" dirty="0"/>
              <a:t> 400</a:t>
            </a:r>
            <a:r>
              <a:rPr lang="el-GR" sz="2200" b="1" dirty="0"/>
              <a:t>		(ζήτηση τέταρτου τριμήνου)</a:t>
            </a:r>
            <a:endParaRPr lang="en-US" sz="2200" b="1" dirty="0"/>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l-GR" sz="2200" b="1" dirty="0"/>
              <a:t>για κάθε </a:t>
            </a:r>
            <a:r>
              <a:rPr lang="en-US" sz="2200" b="1" dirty="0" err="1"/>
              <a:t>i</a:t>
            </a:r>
            <a:r>
              <a:rPr lang="en-US" sz="2200" b="1" dirty="0"/>
              <a:t> </a:t>
            </a:r>
            <a:r>
              <a:rPr lang="el-GR" sz="2200" b="1" dirty="0"/>
              <a:t>και </a:t>
            </a:r>
            <a:r>
              <a:rPr lang="en-US" sz="2200" b="1" dirty="0"/>
              <a:t>j</a:t>
            </a:r>
            <a:endParaRPr lang="el-GR" sz="2200" b="1" dirty="0"/>
          </a:p>
          <a:p>
            <a:pPr marL="0" indent="0">
              <a:buNone/>
            </a:pPr>
            <a:r>
              <a:rPr lang="el-GR" sz="2400" b="1" dirty="0"/>
              <a:t> </a:t>
            </a:r>
            <a:endParaRPr lang="en-US" sz="24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71</a:t>
            </a:fld>
            <a:endParaRPr lang="el-GR"/>
          </a:p>
        </p:txBody>
      </p:sp>
    </p:spTree>
    <p:extLst>
      <p:ext uri="{BB962C8B-B14F-4D97-AF65-F5344CB8AC3E}">
        <p14:creationId xmlns:p14="http://schemas.microsoft.com/office/powerpoint/2010/main" val="3808518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(7)</a:t>
            </a:r>
          </a:p>
        </p:txBody>
      </p:sp>
      <p:sp>
        <p:nvSpPr>
          <p:cNvPr id="3" name="Θέση περιεχομένου 2"/>
          <p:cNvSpPr>
            <a:spLocks noGrp="1"/>
          </p:cNvSpPr>
          <p:nvPr>
            <p:ph idx="1"/>
          </p:nvPr>
        </p:nvSpPr>
        <p:spPr>
          <a:xfrm>
            <a:off x="2421254" y="1905000"/>
            <a:ext cx="9895150" cy="4878355"/>
          </a:xfrm>
        </p:spPr>
        <p:txBody>
          <a:bodyPr>
            <a:normAutofit/>
          </a:bodyPr>
          <a:lstStyle/>
          <a:p>
            <a:r>
              <a:rPr lang="el-GR" sz="2400" dirty="0"/>
              <a:t>Η αντικειμενική συνάρτηση (που πρέπει να ελαχιστοποιηθεί) αποτελείται από το άθροισμα των κοστών μεταφοράς από κάθε πηγή σε καθένα από τους τέσσερις προορισμούς</a:t>
            </a:r>
          </a:p>
          <a:p>
            <a:r>
              <a:rPr lang="el-GR" sz="2400" dirty="0"/>
              <a:t>κόστος μεταφοράς των μονάδων από το </a:t>
            </a:r>
            <a:r>
              <a:rPr lang="en-US" sz="2400" dirty="0"/>
              <a:t>Cleveland</a:t>
            </a:r>
          </a:p>
          <a:p>
            <a:pPr lvl="1">
              <a:buFont typeface="Wingdings" panose="05000000000000000000" pitchFamily="2" charset="2"/>
              <a:buChar char="§"/>
            </a:pPr>
            <a:r>
              <a:rPr lang="en-US" sz="2200" b="1" dirty="0"/>
              <a:t>3x</a:t>
            </a:r>
            <a:r>
              <a:rPr lang="en-US" sz="2200" b="1" baseline="-25000" dirty="0"/>
              <a:t>11</a:t>
            </a:r>
            <a:r>
              <a:rPr lang="en-US" sz="2200" b="1" dirty="0"/>
              <a:t> + 2x</a:t>
            </a:r>
            <a:r>
              <a:rPr lang="en-US" sz="2200" b="1" baseline="-25000" dirty="0"/>
              <a:t>12</a:t>
            </a:r>
            <a:r>
              <a:rPr lang="en-US" sz="2200" b="1" dirty="0"/>
              <a:t> + 7x</a:t>
            </a:r>
            <a:r>
              <a:rPr lang="en-US" sz="2200" b="1" baseline="-25000" dirty="0"/>
              <a:t>13</a:t>
            </a:r>
            <a:r>
              <a:rPr lang="en-US" sz="2200" b="1" dirty="0"/>
              <a:t> + 6x</a:t>
            </a:r>
            <a:r>
              <a:rPr lang="en-US" sz="2200" b="1" baseline="-25000" dirty="0"/>
              <a:t>14</a:t>
            </a:r>
          </a:p>
          <a:p>
            <a:r>
              <a:rPr lang="el-GR" sz="2400" dirty="0"/>
              <a:t>κόστος μεταφοράς των μονάδων από το </a:t>
            </a:r>
            <a:r>
              <a:rPr lang="en-US" sz="2400" dirty="0"/>
              <a:t>Bedford</a:t>
            </a:r>
          </a:p>
          <a:p>
            <a:pPr lvl="1">
              <a:buFont typeface="Wingdings" panose="05000000000000000000" pitchFamily="2" charset="2"/>
              <a:buChar char="§"/>
            </a:pPr>
            <a:r>
              <a:rPr lang="en-US" sz="2200" b="1" dirty="0"/>
              <a:t>7x</a:t>
            </a:r>
            <a:r>
              <a:rPr lang="en-US" sz="2200" b="1" baseline="-25000" dirty="0"/>
              <a:t>21</a:t>
            </a:r>
            <a:r>
              <a:rPr lang="en-US" sz="2200" b="1" dirty="0"/>
              <a:t> + 5x</a:t>
            </a:r>
            <a:r>
              <a:rPr lang="en-US" sz="2200" b="1" baseline="-25000" dirty="0"/>
              <a:t>22</a:t>
            </a:r>
            <a:r>
              <a:rPr lang="en-US" sz="2200" b="1" dirty="0"/>
              <a:t> + 2x</a:t>
            </a:r>
            <a:r>
              <a:rPr lang="en-US" sz="2200" b="1" baseline="-25000" dirty="0"/>
              <a:t>23</a:t>
            </a:r>
            <a:r>
              <a:rPr lang="en-US" sz="2200" b="1" dirty="0"/>
              <a:t> + 3x</a:t>
            </a:r>
            <a:r>
              <a:rPr lang="en-US" sz="2200" b="1" baseline="-25000" dirty="0"/>
              <a:t>24</a:t>
            </a:r>
          </a:p>
          <a:p>
            <a:r>
              <a:rPr lang="el-GR" sz="2400" dirty="0"/>
              <a:t>κόστος μεταφοράς των μονάδων από το </a:t>
            </a:r>
            <a:r>
              <a:rPr lang="en-US" sz="2400" dirty="0"/>
              <a:t>York</a:t>
            </a:r>
          </a:p>
          <a:p>
            <a:pPr lvl="1">
              <a:buFont typeface="Wingdings" panose="05000000000000000000" pitchFamily="2" charset="2"/>
              <a:buChar char="§"/>
            </a:pPr>
            <a:r>
              <a:rPr lang="en-US" sz="2200" b="1" dirty="0"/>
              <a:t>2x</a:t>
            </a:r>
            <a:r>
              <a:rPr lang="en-US" sz="2200" b="1" baseline="-25000" dirty="0"/>
              <a:t>31</a:t>
            </a:r>
            <a:r>
              <a:rPr lang="en-US" sz="2200" b="1" dirty="0"/>
              <a:t> + 5x</a:t>
            </a:r>
            <a:r>
              <a:rPr lang="en-US" sz="2200" b="1" baseline="-25000" dirty="0"/>
              <a:t>32</a:t>
            </a:r>
            <a:r>
              <a:rPr lang="en-US" sz="2200" b="1" dirty="0"/>
              <a:t> + 4x</a:t>
            </a:r>
            <a:r>
              <a:rPr lang="en-US" sz="2200" b="1" baseline="-25000" dirty="0"/>
              <a:t>33</a:t>
            </a:r>
            <a:r>
              <a:rPr lang="en-US" sz="2200" b="1" dirty="0"/>
              <a:t> + 5x</a:t>
            </a:r>
            <a:r>
              <a:rPr lang="en-US" sz="2200" b="1" baseline="-25000" dirty="0"/>
              <a:t>34</a:t>
            </a:r>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8</a:t>
            </a:fld>
            <a:endParaRPr lang="el-GR"/>
          </a:p>
        </p:txBody>
      </p:sp>
    </p:spTree>
    <p:extLst>
      <p:ext uri="{BB962C8B-B14F-4D97-AF65-F5344CB8AC3E}">
        <p14:creationId xmlns:p14="http://schemas.microsoft.com/office/powerpoint/2010/main" val="838334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Πρόβλημα μεταφοράς (</a:t>
            </a:r>
            <a:r>
              <a:rPr lang="en-US" dirty="0"/>
              <a:t>8</a:t>
            </a:r>
            <a:r>
              <a:rPr lang="el-GR" dirty="0"/>
              <a:t>)</a:t>
            </a:r>
          </a:p>
        </p:txBody>
      </p:sp>
      <p:sp>
        <p:nvSpPr>
          <p:cNvPr id="3" name="Θέση περιεχομένου 2"/>
          <p:cNvSpPr>
            <a:spLocks noGrp="1"/>
          </p:cNvSpPr>
          <p:nvPr>
            <p:ph idx="1"/>
          </p:nvPr>
        </p:nvSpPr>
        <p:spPr>
          <a:xfrm>
            <a:off x="2421254" y="1905000"/>
            <a:ext cx="9895150" cy="4878355"/>
          </a:xfrm>
        </p:spPr>
        <p:txBody>
          <a:bodyPr>
            <a:normAutofit/>
          </a:bodyPr>
          <a:lstStyle/>
          <a:p>
            <a:r>
              <a:rPr lang="el-GR" sz="2400" dirty="0"/>
              <a:t>Περιορισμοί προσφοράς πηγών</a:t>
            </a:r>
          </a:p>
          <a:p>
            <a:pPr marL="914400" lvl="1" indent="-457200">
              <a:buFont typeface="+mj-lt"/>
              <a:buAutoNum type="arabicPeriod"/>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n-US" sz="2200" b="1" dirty="0"/>
              <a:t> + x</a:t>
            </a:r>
            <a:r>
              <a:rPr lang="en-US" sz="2200" b="1" baseline="-25000" dirty="0"/>
              <a:t>14</a:t>
            </a:r>
            <a:r>
              <a:rPr lang="el-GR" sz="2200" b="1" dirty="0"/>
              <a:t> ≤ 5.000</a:t>
            </a:r>
            <a:endParaRPr lang="en-US" sz="2200" b="1" baseline="-25000" dirty="0"/>
          </a:p>
          <a:p>
            <a:pPr marL="914400" lvl="1" indent="-457200">
              <a:buFont typeface="+mj-lt"/>
              <a:buAutoNum type="arabicPeriod"/>
            </a:pPr>
            <a:r>
              <a:rPr lang="en-US" sz="2200" b="1" dirty="0"/>
              <a:t>x</a:t>
            </a:r>
            <a:r>
              <a:rPr lang="el-GR" sz="2200" b="1" baseline="-25000" dirty="0"/>
              <a:t>2</a:t>
            </a:r>
            <a:r>
              <a:rPr lang="en-US" sz="2200" b="1" baseline="-25000" dirty="0"/>
              <a:t>1</a:t>
            </a:r>
            <a:r>
              <a:rPr lang="en-US" sz="2200" b="1" dirty="0"/>
              <a:t> + x</a:t>
            </a:r>
            <a:r>
              <a:rPr lang="el-GR" sz="2200" b="1" baseline="-25000" dirty="0"/>
              <a:t>2</a:t>
            </a:r>
            <a:r>
              <a:rPr lang="en-US" sz="2200" b="1" baseline="-25000" dirty="0"/>
              <a:t>2</a:t>
            </a:r>
            <a:r>
              <a:rPr lang="en-US" sz="2200" b="1" dirty="0"/>
              <a:t> + x</a:t>
            </a:r>
            <a:r>
              <a:rPr lang="el-GR" sz="2200" b="1" baseline="-25000" dirty="0"/>
              <a:t>2</a:t>
            </a:r>
            <a:r>
              <a:rPr lang="en-US" sz="2200" b="1" baseline="-25000" dirty="0"/>
              <a:t>3</a:t>
            </a:r>
            <a:r>
              <a:rPr lang="en-US" sz="2200" b="1" dirty="0"/>
              <a:t> + x</a:t>
            </a:r>
            <a:r>
              <a:rPr lang="el-GR" sz="2200" b="1" baseline="-25000" dirty="0"/>
              <a:t>2</a:t>
            </a:r>
            <a:r>
              <a:rPr lang="en-US" sz="2200" b="1" baseline="-25000" dirty="0"/>
              <a:t>4</a:t>
            </a:r>
            <a:r>
              <a:rPr lang="el-GR" sz="2200" b="1" dirty="0"/>
              <a:t> ≤ 6.000</a:t>
            </a:r>
            <a:endParaRPr lang="en-US" sz="2200" b="1" baseline="-25000" dirty="0"/>
          </a:p>
          <a:p>
            <a:pPr marL="914400" lvl="1" indent="-457200">
              <a:buFont typeface="+mj-lt"/>
              <a:buAutoNum type="arabicPeriod"/>
            </a:pPr>
            <a:r>
              <a:rPr lang="en-US" sz="2200" b="1" dirty="0"/>
              <a:t>x</a:t>
            </a:r>
            <a:r>
              <a:rPr lang="el-GR" sz="2200" b="1" baseline="-25000" dirty="0"/>
              <a:t>3</a:t>
            </a:r>
            <a:r>
              <a:rPr lang="en-US" sz="2200" b="1" baseline="-25000" dirty="0"/>
              <a:t>1</a:t>
            </a:r>
            <a:r>
              <a:rPr lang="en-US" sz="2200" b="1" dirty="0"/>
              <a:t> + x</a:t>
            </a:r>
            <a:r>
              <a:rPr lang="el-GR" sz="2200" b="1" baseline="-25000" dirty="0"/>
              <a:t>3</a:t>
            </a:r>
            <a:r>
              <a:rPr lang="en-US" sz="2200" b="1" baseline="-25000" dirty="0"/>
              <a:t>2</a:t>
            </a:r>
            <a:r>
              <a:rPr lang="en-US" sz="2200" b="1" dirty="0"/>
              <a:t> + x</a:t>
            </a:r>
            <a:r>
              <a:rPr lang="el-GR" sz="2200" b="1" baseline="-25000" dirty="0"/>
              <a:t>3</a:t>
            </a:r>
            <a:r>
              <a:rPr lang="en-US" sz="2200" b="1" baseline="-25000" dirty="0"/>
              <a:t>3</a:t>
            </a:r>
            <a:r>
              <a:rPr lang="en-US" sz="2200" b="1" dirty="0"/>
              <a:t> + x</a:t>
            </a:r>
            <a:r>
              <a:rPr lang="el-GR" sz="2200" b="1" baseline="-25000" dirty="0"/>
              <a:t>3</a:t>
            </a:r>
            <a:r>
              <a:rPr lang="en-US" sz="2200" b="1" baseline="-25000" dirty="0"/>
              <a:t>4</a:t>
            </a:r>
            <a:r>
              <a:rPr lang="el-GR" sz="2200" b="1" dirty="0"/>
              <a:t> ≤ 2.500</a:t>
            </a:r>
            <a:endParaRPr lang="el-GR" sz="2200" b="1" baseline="-25000" dirty="0"/>
          </a:p>
          <a:p>
            <a:pPr marL="457200" lvl="1" indent="0">
              <a:buNone/>
            </a:pPr>
            <a:endParaRPr lang="el-GR" sz="2200" dirty="0"/>
          </a:p>
          <a:p>
            <a:r>
              <a:rPr lang="el-GR" sz="2400" dirty="0"/>
              <a:t>Περιορισμοί ζήτησης κέντρων διανομής</a:t>
            </a:r>
          </a:p>
          <a:p>
            <a:pPr marL="914400" lvl="1" indent="-457200">
              <a:buFont typeface="+mj-lt"/>
              <a:buAutoNum type="arabicPeriod"/>
            </a:pPr>
            <a:r>
              <a:rPr lang="en-US" sz="2200" b="1" dirty="0"/>
              <a:t>x</a:t>
            </a:r>
            <a:r>
              <a:rPr lang="en-US" sz="2200" b="1" baseline="-25000" dirty="0"/>
              <a:t>11</a:t>
            </a:r>
            <a:r>
              <a:rPr lang="en-US" sz="2200" b="1" dirty="0"/>
              <a:t> + x</a:t>
            </a:r>
            <a:r>
              <a:rPr lang="el-GR" sz="2200" b="1" baseline="-25000" dirty="0"/>
              <a:t>21</a:t>
            </a:r>
            <a:r>
              <a:rPr lang="en-US" sz="2200" b="1" dirty="0"/>
              <a:t> + x</a:t>
            </a:r>
            <a:r>
              <a:rPr lang="en-US" sz="2200" b="1" baseline="-25000" dirty="0"/>
              <a:t>3</a:t>
            </a:r>
            <a:r>
              <a:rPr lang="el-GR" sz="2200" b="1" baseline="-25000" dirty="0"/>
              <a:t>1</a:t>
            </a:r>
            <a:r>
              <a:rPr lang="en-US" sz="2200" b="1" dirty="0"/>
              <a:t> </a:t>
            </a:r>
            <a:r>
              <a:rPr lang="el-GR" sz="2200" b="1" dirty="0"/>
              <a:t>= 6.000</a:t>
            </a:r>
            <a:endParaRPr lang="el-GR" sz="2200" dirty="0"/>
          </a:p>
          <a:p>
            <a:pPr marL="914400" lvl="1" indent="-457200">
              <a:buFont typeface="+mj-lt"/>
              <a:buAutoNum type="arabicPeriod"/>
            </a:pPr>
            <a:r>
              <a:rPr lang="en-US" sz="2200" b="1" dirty="0"/>
              <a:t>x</a:t>
            </a:r>
            <a:r>
              <a:rPr lang="en-US" sz="2200" b="1" baseline="-25000" dirty="0"/>
              <a:t>1</a:t>
            </a:r>
            <a:r>
              <a:rPr lang="el-GR" sz="2200" b="1" baseline="-25000" dirty="0"/>
              <a:t>2</a:t>
            </a:r>
            <a:r>
              <a:rPr lang="en-US" sz="2200" b="1" dirty="0"/>
              <a:t> + x</a:t>
            </a:r>
            <a:r>
              <a:rPr lang="el-GR" sz="2200" b="1" baseline="-25000" dirty="0"/>
              <a:t>22</a:t>
            </a:r>
            <a:r>
              <a:rPr lang="en-US" sz="2200" b="1" dirty="0"/>
              <a:t> + x</a:t>
            </a:r>
            <a:r>
              <a:rPr lang="en-US" sz="2200" b="1" baseline="-25000" dirty="0"/>
              <a:t>3</a:t>
            </a:r>
            <a:r>
              <a:rPr lang="el-GR" sz="2200" b="1" baseline="-25000" dirty="0"/>
              <a:t>2</a:t>
            </a:r>
            <a:r>
              <a:rPr lang="en-US" sz="2200" b="1" dirty="0"/>
              <a:t> </a:t>
            </a:r>
            <a:r>
              <a:rPr lang="el-GR" sz="2200" b="1" dirty="0"/>
              <a:t>= 4.000</a:t>
            </a:r>
            <a:endParaRPr lang="el-GR" sz="2200" dirty="0"/>
          </a:p>
          <a:p>
            <a:pPr marL="914400" lvl="1" indent="-457200">
              <a:buFont typeface="+mj-lt"/>
              <a:buAutoNum type="arabicPeriod"/>
            </a:pPr>
            <a:r>
              <a:rPr lang="en-US" sz="2200" b="1" dirty="0"/>
              <a:t>x</a:t>
            </a:r>
            <a:r>
              <a:rPr lang="en-US" sz="2200" b="1" baseline="-25000" dirty="0"/>
              <a:t>1</a:t>
            </a:r>
            <a:r>
              <a:rPr lang="el-GR" sz="2200" b="1" baseline="-25000" dirty="0"/>
              <a:t>3</a:t>
            </a:r>
            <a:r>
              <a:rPr lang="en-US" sz="2200" b="1" dirty="0"/>
              <a:t> + x</a:t>
            </a:r>
            <a:r>
              <a:rPr lang="en-US" sz="2200" b="1" baseline="-25000" dirty="0"/>
              <a:t>2</a:t>
            </a:r>
            <a:r>
              <a:rPr lang="el-GR" sz="2200" b="1" baseline="-25000" dirty="0"/>
              <a:t>3</a:t>
            </a:r>
            <a:r>
              <a:rPr lang="en-US" sz="2200" b="1" dirty="0"/>
              <a:t> + x</a:t>
            </a:r>
            <a:r>
              <a:rPr lang="el-GR" sz="2200" b="1" baseline="-25000" dirty="0"/>
              <a:t>3</a:t>
            </a:r>
            <a:r>
              <a:rPr lang="en-US" sz="2200" b="1" baseline="-25000" dirty="0"/>
              <a:t>3</a:t>
            </a:r>
            <a:r>
              <a:rPr lang="en-US" sz="2200" b="1" dirty="0"/>
              <a:t> </a:t>
            </a:r>
            <a:r>
              <a:rPr lang="el-GR" sz="2200" b="1" dirty="0"/>
              <a:t>= 2.000</a:t>
            </a:r>
            <a:endParaRPr lang="el-GR" sz="2200" dirty="0"/>
          </a:p>
          <a:p>
            <a:pPr marL="914400" lvl="1" indent="-457200">
              <a:buFont typeface="+mj-lt"/>
              <a:buAutoNum type="arabicPeriod"/>
            </a:pPr>
            <a:r>
              <a:rPr lang="en-US" sz="2200" b="1" dirty="0"/>
              <a:t>x</a:t>
            </a:r>
            <a:r>
              <a:rPr lang="en-US" sz="2200" b="1" baseline="-25000" dirty="0"/>
              <a:t>1</a:t>
            </a:r>
            <a:r>
              <a:rPr lang="el-GR" sz="2200" b="1" baseline="-25000" dirty="0"/>
              <a:t>4</a:t>
            </a:r>
            <a:r>
              <a:rPr lang="en-US" sz="2200" b="1" dirty="0"/>
              <a:t> + x</a:t>
            </a:r>
            <a:r>
              <a:rPr lang="en-US" sz="2200" b="1" baseline="-25000" dirty="0"/>
              <a:t>2</a:t>
            </a:r>
            <a:r>
              <a:rPr lang="el-GR" sz="2200" b="1" baseline="-25000" dirty="0"/>
              <a:t>4</a:t>
            </a:r>
            <a:r>
              <a:rPr lang="en-US" sz="2200" b="1" dirty="0"/>
              <a:t> + x</a:t>
            </a:r>
            <a:r>
              <a:rPr lang="en-US" sz="2200" b="1" baseline="-25000" dirty="0"/>
              <a:t>3</a:t>
            </a:r>
            <a:r>
              <a:rPr lang="el-GR" sz="2200" b="1" baseline="-25000" dirty="0"/>
              <a:t>4</a:t>
            </a:r>
            <a:r>
              <a:rPr lang="en-US" sz="2200" b="1" dirty="0"/>
              <a:t> </a:t>
            </a:r>
            <a:r>
              <a:rPr lang="el-GR" sz="2200" b="1" dirty="0"/>
              <a:t>= 1.500</a:t>
            </a:r>
            <a:endParaRPr lang="el-GR" sz="2200" dirty="0"/>
          </a:p>
        </p:txBody>
      </p:sp>
      <p:sp>
        <p:nvSpPr>
          <p:cNvPr id="4" name="Θέση ημερομηνίας 3"/>
          <p:cNvSpPr>
            <a:spLocks noGrp="1"/>
          </p:cNvSpPr>
          <p:nvPr>
            <p:ph type="dt" sz="half" idx="10"/>
          </p:nvPr>
        </p:nvSpPr>
        <p:spPr/>
        <p:txBody>
          <a:bodyPr/>
          <a:lstStyle/>
          <a:p>
            <a:fld id="{C946D108-B095-4D6C-A690-34D065DC214C}" type="datetime1">
              <a:rPr lang="el-GR" smtClean="0"/>
              <a:t>10/12/2018</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9</a:t>
            </a:fld>
            <a:endParaRPr lang="el-GR"/>
          </a:p>
        </p:txBody>
      </p:sp>
    </p:spTree>
    <p:extLst>
      <p:ext uri="{BB962C8B-B14F-4D97-AF65-F5344CB8AC3E}">
        <p14:creationId xmlns:p14="http://schemas.microsoft.com/office/powerpoint/2010/main" val="3807188487"/>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1658</TotalTime>
  <Words>4602</Words>
  <Application>Microsoft Office PowerPoint</Application>
  <PresentationFormat>Ευρεία οθόνη</PresentationFormat>
  <Paragraphs>716</Paragraphs>
  <Slides>71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71</vt:i4>
      </vt:variant>
    </vt:vector>
  </HeadingPairs>
  <TitlesOfParts>
    <vt:vector size="77" baseType="lpstr">
      <vt:lpstr>Arial</vt:lpstr>
      <vt:lpstr>Calibri</vt:lpstr>
      <vt:lpstr>Century Gothic</vt:lpstr>
      <vt:lpstr>Wingdings</vt:lpstr>
      <vt:lpstr>Wingdings 3</vt:lpstr>
      <vt:lpstr>Θρόισμα</vt:lpstr>
      <vt:lpstr>Μοντέλα Διανομής και Δικτύων</vt:lpstr>
      <vt:lpstr>Πρόβλημα μεταφοράς (1)</vt:lpstr>
      <vt:lpstr>Πρόβλημα μεταφοράς (2)</vt:lpstr>
      <vt:lpstr>Πρόβλημα μεταφοράς (3)</vt:lpstr>
      <vt:lpstr>Πρόβλημα μεταφοράς (4)</vt:lpstr>
      <vt:lpstr>Πρόβλημα μεταφοράς (5)</vt:lpstr>
      <vt:lpstr>Πρόβλημα μεταφοράς (6)</vt:lpstr>
      <vt:lpstr>Πρόβλημα μεταφοράς (7)</vt:lpstr>
      <vt:lpstr>Πρόβλημα μεταφοράς (8)</vt:lpstr>
      <vt:lpstr>Πρόβλημα μεταφοράς (9)</vt:lpstr>
      <vt:lpstr>Πρόβλημα μεταφοράς (10)</vt:lpstr>
      <vt:lpstr>Πρόβλημα μεταφοράς – Παραλλαγές (1)</vt:lpstr>
      <vt:lpstr>Πρόβλημα μεταφοράς – Παραλλαγές (2)</vt:lpstr>
      <vt:lpstr>Πρόβλημα μεταφοράς – Παραλλαγές (3)</vt:lpstr>
      <vt:lpstr>Πρόβλημα μεταφοράς – Παραλλαγές (4)</vt:lpstr>
      <vt:lpstr>Πρόβλημα μεταφοράς – Παραλλαγές (5)</vt:lpstr>
      <vt:lpstr>Πρόβλημα μεταφοράς – Παραλλαγές (6)</vt:lpstr>
      <vt:lpstr>Πρόβλημα εκχώρησης (1)</vt:lpstr>
      <vt:lpstr>Πρόβλημα εκχώρησης (2)</vt:lpstr>
      <vt:lpstr>Πρόβλημα εκχώρησης (3)</vt:lpstr>
      <vt:lpstr>Πρόβλημα εκχώρησης (4)</vt:lpstr>
      <vt:lpstr>Πρόβλημα εκχώρησης (5)</vt:lpstr>
      <vt:lpstr>Πρόβλημα εκχώρησης (6)</vt:lpstr>
      <vt:lpstr>Πρόβλημα εκχώρησης (7)</vt:lpstr>
      <vt:lpstr>Πρόβλημα εκχώρησης (8)</vt:lpstr>
      <vt:lpstr>Πρόβλημα εκχώρησης – Παραλλαγές (1)</vt:lpstr>
      <vt:lpstr>Πρόβλημα εκχώρησης – Παραλλαγές (2)</vt:lpstr>
      <vt:lpstr>Πρόβλημα εκχώρησης – Παραλλαγές (3)</vt:lpstr>
      <vt:lpstr>Πρόβλημα μεταφόρτωσης (1)</vt:lpstr>
      <vt:lpstr>Πρόβλημα μεταφόρτωσης (2)</vt:lpstr>
      <vt:lpstr>Πρόβλημα μεταφόρτωσης (3)</vt:lpstr>
      <vt:lpstr>Πρόβλημα μεταφόρτωσης (4)</vt:lpstr>
      <vt:lpstr>Πρόβλημα μεταφόρτωσης (5)</vt:lpstr>
      <vt:lpstr>Πρόβλημα μεταφόρτωσης (6)</vt:lpstr>
      <vt:lpstr>Πρόβλημα μεταφόρτωσης (7)</vt:lpstr>
      <vt:lpstr>Πρόβλημα μεταφόρτωσης (8)</vt:lpstr>
      <vt:lpstr>Πρόβλημα μεταφόρτωσης (9)</vt:lpstr>
      <vt:lpstr>Πρόβλημα μεταφόρτωσης (10)</vt:lpstr>
      <vt:lpstr>Πρόβλημα μεταφόρτωσης (11)</vt:lpstr>
      <vt:lpstr>Πρόβλημα μεταφόρτωσης (12)</vt:lpstr>
      <vt:lpstr>Πρόβλημα μεταφόρτωσης (13)</vt:lpstr>
      <vt:lpstr>Πρόβλημα μεταφόρτωσης (14)</vt:lpstr>
      <vt:lpstr>Πρόβλημα μεταφόρτωσης – Παραλλαγές</vt:lpstr>
      <vt:lpstr>Πρόβλημα συντομότερης διαδρομής (1)</vt:lpstr>
      <vt:lpstr>Πρόβλημα συντομότερης διαδρομής (2)</vt:lpstr>
      <vt:lpstr>Πρόβλημα συντομότερης διαδρομής (3)</vt:lpstr>
      <vt:lpstr>Πρόβλημα συντομότερης διαδρομής (4)</vt:lpstr>
      <vt:lpstr>Πρόβλημα συντομότερης διαδρομής (5)</vt:lpstr>
      <vt:lpstr>Πρόβλημα συντομότερης διαδρομής (6)</vt:lpstr>
      <vt:lpstr>Πρόβλημα συντομότερης διαδρομής (7)</vt:lpstr>
      <vt:lpstr>Πρόβλημα συντομότερης διαδρομής (8)</vt:lpstr>
      <vt:lpstr>Πρόβλημα μέγιστης ροής (1)</vt:lpstr>
      <vt:lpstr>Πρόβλημα μέγιστης ροής (2)</vt:lpstr>
      <vt:lpstr>Πρόβλημα μέγιστης ροής (3)</vt:lpstr>
      <vt:lpstr>Πρόβλημα μέγιστης ροής (4)</vt:lpstr>
      <vt:lpstr>Πρόβλημα μέγιστης ροής (5)</vt:lpstr>
      <vt:lpstr>Πρόβλημα μέγιστης ροής (6)</vt:lpstr>
      <vt:lpstr>Πρόβλημα μέγιστης ροής (7)</vt:lpstr>
      <vt:lpstr>Πρόβλημα μέγιστης ροής (8)</vt:lpstr>
      <vt:lpstr>Πρόβλημα μέγιστης ροής (9)</vt:lpstr>
      <vt:lpstr>Πρόβλημα μέγιστης ροής (10)</vt:lpstr>
      <vt:lpstr>Εφαρμογή στην παραγωγή και διατήρηση αποθεμάτων (1)</vt:lpstr>
      <vt:lpstr>Εφαρμογή στην παραγωγή και διατήρηση αποθεμάτων (2)</vt:lpstr>
      <vt:lpstr>Εφαρμογή στην παραγωγή και διατήρηση αποθεμάτων (3)</vt:lpstr>
      <vt:lpstr>Εφαρμογή στην παραγωγή και διατήρηση αποθεμάτων (4)</vt:lpstr>
      <vt:lpstr>Εφαρμογή στην παραγωγή και διατήρηση αποθεμάτων (5)</vt:lpstr>
      <vt:lpstr>Εφαρμογή στην παραγωγή και διατήρηση αποθεμάτων (6)</vt:lpstr>
      <vt:lpstr>Εφαρμογή στην παραγωγή και διατήρηση αποθεμάτων (7)</vt:lpstr>
      <vt:lpstr>Εφαρμογή στην παραγωγή και διατήρηση αποθεμάτων (8)</vt:lpstr>
      <vt:lpstr>Εφαρμογή στην παραγωγή και διατήρηση αποθεμάτων (9)</vt:lpstr>
      <vt:lpstr>Εφαρμογή στην παραγωγή και διατήρηση αποθεμάτων (10)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Ακέραιος Προγραμματισμός</dc:title>
  <dc:creator>Γρηγόρης</dc:creator>
  <cp:lastModifiedBy>Γρηγόρης</cp:lastModifiedBy>
  <cp:revision>311</cp:revision>
  <dcterms:created xsi:type="dcterms:W3CDTF">2017-02-24T16:42:22Z</dcterms:created>
  <dcterms:modified xsi:type="dcterms:W3CDTF">2018-12-10T22:01:37Z</dcterms:modified>
</cp:coreProperties>
</file>