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4" r:id="rId1"/>
  </p:sldMasterIdLst>
  <p:notesMasterIdLst>
    <p:notesMasterId r:id="rId32"/>
  </p:notesMasterIdLst>
  <p:handoutMasterIdLst>
    <p:handoutMasterId r:id="rId33"/>
  </p:handoutMasterIdLst>
  <p:sldIdLst>
    <p:sldId id="328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4" r:id="rId17"/>
    <p:sldId id="346" r:id="rId18"/>
    <p:sldId id="348" r:id="rId19"/>
    <p:sldId id="347" r:id="rId20"/>
    <p:sldId id="350" r:id="rId21"/>
    <p:sldId id="361" r:id="rId22"/>
    <p:sldId id="352" r:id="rId23"/>
    <p:sldId id="360" r:id="rId24"/>
    <p:sldId id="362" r:id="rId25"/>
    <p:sldId id="363" r:id="rId26"/>
    <p:sldId id="365" r:id="rId27"/>
    <p:sldId id="355" r:id="rId28"/>
    <p:sldId id="356" r:id="rId29"/>
    <p:sldId id="357" r:id="rId30"/>
    <p:sldId id="358" r:id="rId31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32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8300"/>
    <a:srgbClr val="CC9900"/>
    <a:srgbClr val="9D7429"/>
    <a:srgbClr val="0033CC"/>
    <a:srgbClr val="FF3300"/>
    <a:srgbClr val="663300"/>
    <a:srgbClr val="800000"/>
    <a:srgbClr val="644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1" autoAdjust="0"/>
    <p:restoredTop sz="62366" autoAdjust="0"/>
  </p:normalViewPr>
  <p:slideViewPr>
    <p:cSldViewPr>
      <p:cViewPr varScale="1">
        <p:scale>
          <a:sx n="32" d="100"/>
          <a:sy n="32" d="100"/>
        </p:scale>
        <p:origin x="2035" y="29"/>
      </p:cViewPr>
      <p:guideLst>
        <p:guide orient="horz" pos="2208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32"/>
    </p:cViewPr>
  </p:sorterViewPr>
  <p:notesViewPr>
    <p:cSldViewPr>
      <p:cViewPr varScale="1">
        <p:scale>
          <a:sx n="54" d="100"/>
          <a:sy n="54" d="100"/>
        </p:scale>
        <p:origin x="-1128" y="-84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B4268CB-02AF-4521-96A6-FF729E9F4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2015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6B1E3F0-7C1B-4160-8500-B3CFF0E9F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8349D096-BD1F-4074-9D91-046082439C46}" type="slidenum">
              <a:rPr lang="en-US" smtClean="0"/>
              <a:pPr/>
              <a:t>0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1DF7B6D5-2228-4424-97F5-9656059B77D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48E461E5-4FDA-4003-A365-E59A2CF1D60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/>
              <a:t>Μπορεί να είναι καλό να</a:t>
            </a:r>
            <a:r>
              <a:rPr lang="el-GR" baseline="0" dirty="0"/>
              <a:t> τονίσετε ότι υποθέσαμε πως το προεξοφλητικό επιτόκιο είναι σταθερό – ωστόσο, μπορεί να μεταβληθεί μεταξύ περιόδων, ή ακόμη και μεταξύ ετών. 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6A0CF4DB-339F-4346-B2B1-F7F684D67E4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5DD36889-47F3-459F-9930-0E297B98D09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099DC97-B283-43FF-B978-E98EE56E074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469C55C7-E0C9-4336-9BD4-C60C514864B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1FCFC1BD-0640-488F-9334-BB6D1537683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D1E11FAD-6CFC-48BF-ABDB-22DCBA33BB6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F5F2B166-D4A3-480F-8826-BB3F6517ED8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BF8B5C6C-27CC-455B-B291-2471CB1B6FA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26A9B167-C8B7-4843-BFF4-130A68B8A94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2F2ACD30-3111-40DD-8BCE-71CE2354413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621FC3C0-4CF9-466C-BBBD-EBAB6DE0486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B604AA1C-E8A1-4D3B-97F7-B3B81E67DC7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BC1DC30A-975F-4B95-951F-3470DECF1D1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/>
              <a:t>Οι λογιστικές</a:t>
            </a:r>
            <a:r>
              <a:rPr lang="el-GR" baseline="0" dirty="0"/>
              <a:t> πολιτικές επηρεάζουν επίσης το δείκτη Ρ/Ε, καθώς οι συμβατικές πολιτικές γενικά σχετίζονται με υψηλότερους δείκτες Ρ/Ε. 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8A439FA3-C80A-4EE3-BBF8-0E5F554EF2F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/>
              <a:t>Οι λογιστικές</a:t>
            </a:r>
            <a:r>
              <a:rPr lang="el-GR" baseline="0" dirty="0"/>
              <a:t> πολιτικές επηρεάζουν επίσης το δείκτη Ρ/Ε, καθώς οι συμβατικές πολιτικές γενικά σχετίζονται με υψηλότερους δείκτες Ρ/Ε. </a:t>
            </a:r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CE639D89-DBD7-40F7-B2E1-931515FE73F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/>
              <a:t>Διαπραγματευτής</a:t>
            </a:r>
            <a:r>
              <a:rPr lang="en-US" dirty="0"/>
              <a:t>: </a:t>
            </a:r>
            <a:r>
              <a:rPr lang="el-GR" dirty="0"/>
              <a:t>διατηρεί ένα απόθεμα και είναι έτοιμος να κάνει</a:t>
            </a:r>
            <a:r>
              <a:rPr lang="el-GR" baseline="0" dirty="0"/>
              <a:t> συναλλαγή στις αναφερόμενες τιμές ζήτησης (τιμή στην οποία θα αγοράσουν) και τιμές προσφοράς (τιμή στην οποία θα πουλήσουν). </a:t>
            </a:r>
            <a:r>
              <a:rPr lang="el-GR" dirty="0"/>
              <a:t>Πραγματοποιούν κέρδος από τη διαφορά μεταξύ των τιμών ζήτησης και προσφοράς, που</a:t>
            </a:r>
            <a:r>
              <a:rPr lang="el-GR" baseline="0" dirty="0"/>
              <a:t> ονομάζεται περιθώριο μεταξύ της τιμής προσφοράς και ζήτησης. Όσο μικρότερο είναι το περιθώριο, τόσο περισσότερο ανταγωνιστική και ρευστή είναι η μετοχή. </a:t>
            </a:r>
            <a:r>
              <a:rPr lang="el-GR" dirty="0"/>
              <a:t>Η μετακίνηση στο δεκαδικό σύστημα επιτρέπει μικρότερο περιθώριο προσφοράς-ζήτησης.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l-GR" dirty="0"/>
              <a:t>Χρηματιστής</a:t>
            </a:r>
            <a:r>
              <a:rPr lang="en-US" dirty="0"/>
              <a:t>:</a:t>
            </a:r>
            <a:r>
              <a:rPr lang="el-GR" dirty="0"/>
              <a:t> ένας χρηματιστής αντιστοιχίζει τους αγοραστές και τους πωλητές. Εκτελούν την ενέργεια αναζήτησης έναντι μιας αμοιβής (προμήθεια).</a:t>
            </a:r>
            <a:r>
              <a:rPr lang="el-GR" baseline="0" dirty="0"/>
              <a:t> Δεν </a:t>
            </a:r>
            <a:r>
              <a:rPr lang="el-GR" baseline="0" dirty="0" err="1"/>
              <a:t>διακρατούν</a:t>
            </a:r>
            <a:r>
              <a:rPr lang="el-GR" baseline="0" dirty="0"/>
              <a:t> απόθεμα χρεογράφων. </a:t>
            </a:r>
            <a:r>
              <a:rPr lang="en-US" dirty="0"/>
              <a:t> </a:t>
            </a:r>
          </a:p>
          <a:p>
            <a:pPr eaLnBrk="1" hangingPunct="1"/>
            <a:endParaRPr lang="en-US" i="1" dirty="0"/>
          </a:p>
          <a:p>
            <a:pPr eaLnBrk="1" hangingPunct="1"/>
            <a:r>
              <a:rPr lang="en-US" dirty="0"/>
              <a:t>NYSE:</a:t>
            </a:r>
          </a:p>
          <a:p>
            <a:r>
              <a:rPr lang="el-GR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Οι ειδικοί διαπραγματευτές, παλαιότερα γνωστοί ως «ειδικοί», ενεργούν ως διαπραγματευτές συγκεκριμένων μετοχών. Τυπικά, κάθε μετοχή στο 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NYSE </a:t>
            </a:r>
            <a:r>
              <a:rPr lang="el-GR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ανατίθεται σε έναν ειδικό διαπραγματευτή. Ως διαπραγματευτής, διατηρεί μία αγορά δύο όψεων, που σημαίνει ότι ο ειδικός διαπραγματευτής συνεχώς καταχωρεί και ενημερώνει τις τιμές ζήτησης και προσφοράς. Με τον τρόπο αυτό, ο ειδικός διαπραγματευτής διασφαλίζει ότι πάντα θα υπάρχει διαθέσιμος ένας αγοραστής ή ένας πωλητής, προωθώντας έτσι την ρευστότητα της αγοράς.</a:t>
            </a:r>
            <a:endParaRPr lang="el-GR" sz="1200" kern="120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eaLnBrk="1" hangingPunct="1"/>
            <a:endParaRPr lang="en-US" dirty="0"/>
          </a:p>
          <a:p>
            <a:pPr eaLnBrk="1" hangingPunct="1"/>
            <a:r>
              <a:rPr lang="el-GR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Υπάρχουν τρία διαφορετικά είδη κατόχων αδειών, οι ειδικοί διαπραγματευτές (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designated market makers</a:t>
            </a:r>
            <a:r>
              <a:rPr lang="el-GR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DMM</a:t>
            </a:r>
            <a:r>
              <a:rPr lang="el-GR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), οι χρηματιστές ορόφου (</a:t>
            </a:r>
            <a:r>
              <a:rPr lang="el-GR" sz="120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floor</a:t>
            </a:r>
            <a:r>
              <a:rPr lang="el-GR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l-GR" sz="120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brokers</a:t>
            </a:r>
            <a:r>
              <a:rPr lang="el-GR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 και οι </a:t>
            </a:r>
            <a:r>
              <a:rPr lang="el-GR" sz="1200" kern="120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πάροχοι</a:t>
            </a:r>
            <a:r>
              <a:rPr lang="el-GR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συμπληρωματικής ρευστότητας (</a:t>
            </a: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supplemental liquidity providers</a:t>
            </a:r>
            <a:r>
              <a:rPr lang="el-GR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).</a:t>
            </a:r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F09F92B4-8660-40F9-8698-7E0F5DC8B16C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dirty="0"/>
              <a:t>Τονίστε ότι η χρηματιστηριακή αγορά Ν</a:t>
            </a:r>
            <a:r>
              <a:rPr lang="en-US" dirty="0" err="1"/>
              <a:t>asdaq</a:t>
            </a:r>
            <a:r>
              <a:rPr lang="en-US" dirty="0"/>
              <a:t> market </a:t>
            </a:r>
            <a:r>
              <a:rPr lang="el-GR" dirty="0"/>
              <a:t>που βρίσκεται στην </a:t>
            </a:r>
            <a:r>
              <a:rPr lang="en-US" dirty="0"/>
              <a:t>Times Square </a:t>
            </a:r>
            <a:r>
              <a:rPr lang="el-GR" dirty="0"/>
              <a:t>ΔΕΝ είναι χρηματιστήριο</a:t>
            </a:r>
            <a:r>
              <a:rPr lang="en-US" dirty="0"/>
              <a:t>. </a:t>
            </a:r>
            <a:r>
              <a:rPr lang="el-GR" dirty="0"/>
              <a:t>Είναι</a:t>
            </a:r>
            <a:r>
              <a:rPr lang="el-GR" baseline="0" dirty="0"/>
              <a:t> απλώς γραφεία και ουσιαστικά ένα μέρος για τους δημοσιογράφους ώστε να αναφέρουν τι συμβαίνει με τις μετοχές </a:t>
            </a:r>
            <a:r>
              <a:rPr lang="en-US" baseline="0" dirty="0" err="1"/>
              <a:t>Nasdaq</a:t>
            </a:r>
            <a:r>
              <a:rPr lang="en-US" baseline="0" dirty="0"/>
              <a:t>. </a:t>
            </a:r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91AAEEB1-15DB-4C8A-B554-D1CC4EA323B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FADE8D10-182E-4F1D-A8BB-B52093285FD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4D37C854-B823-4243-A560-FA4A13EF475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C41E8D17-B111-4E9D-9372-D4FB86F6814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23430022-62E3-4E05-B8B4-3EA15A98CE3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8E792B11-606B-4FD4-A5AF-E0C67DAE955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73975E09-9264-4B70-B39A-0D524265324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EDE39BB9-4CBF-47BB-A8F8-1DC541A98D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12700">
            <a:miter lim="800000"/>
            <a:headEnd type="none" w="sm" len="sm"/>
            <a:tailEnd type="none" w="sm" len="sm"/>
          </a:ln>
        </p:spPr>
        <p:txBody>
          <a:bodyPr/>
          <a:lstStyle/>
          <a:p>
            <a:fld id="{A221DD59-8582-40C9-AEEE-32C6375EB9A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l-GR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</p:grpSp>
      <p:sp>
        <p:nvSpPr>
          <p:cNvPr id="131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BA53D718-6085-4C0E-B784-D8D617A41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16BE2-A770-4ED6-8C4B-6AFA219F7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72FC1-802B-45FA-9AEF-771DC2049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D7074-36A4-4BFE-BCF2-8505972F9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828800"/>
            <a:ext cx="4038600" cy="20748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56063"/>
            <a:ext cx="4038600" cy="20748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1188E-DDD4-4A40-9286-13AD518BB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E389C-C324-456C-A496-1B38B347F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D62E3-E686-4AA4-984C-2BAEC929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2AE65-E150-42AF-ADA8-07C31F0A4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8191C-A20B-4F08-9E0C-60BC70A10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84127-52AF-487F-BD6D-4FC5484CB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216C4-1F0B-463E-AC7A-2F8A77F5C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15EB3-1797-4CA1-AD73-6E8343A23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BB371-ED91-4B00-9AC5-813086020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57D2378B-8C4D-4E39-9A06-5BFAA9732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3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l-GR" sz="2400"/>
            </a:p>
          </p:txBody>
        </p:sp>
      </p:grpSp>
      <p:sp>
        <p:nvSpPr>
          <p:cNvPr id="8" name="Text Box 10"/>
          <p:cNvSpPr txBox="1">
            <a:spLocks noChangeArrowheads="1"/>
          </p:cNvSpPr>
          <p:nvPr userDrawn="1"/>
        </p:nvSpPr>
        <p:spPr bwMode="auto">
          <a:xfrm>
            <a:off x="8382000" y="6553200"/>
            <a:ext cx="76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defRPr/>
            </a:pPr>
            <a:r>
              <a:rPr lang="en-US" sz="1200">
                <a:cs typeface="Times New Roman" pitchFamily="18" charset="0"/>
              </a:rPr>
              <a:t>9-</a:t>
            </a:r>
            <a:fld id="{60939772-3412-4B55-8969-8338108AE138}" type="slidenum">
              <a:rPr lang="en-US" sz="1200" smtClean="0">
                <a:cs typeface="Times New Roman" pitchFamily="18" charset="0"/>
              </a:rPr>
              <a:pPr algn="r">
                <a:defRPr/>
              </a:pPr>
              <a:t>‹#›</a:t>
            </a:fld>
            <a:endParaRPr lang="en-US" sz="1200">
              <a:cs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emf"/><Relationship Id="rId4" Type="http://schemas.openxmlformats.org/officeDocument/2006/relationships/image" Target="../media/image11.emf"/><Relationship Id="rId9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emf"/><Relationship Id="rId4" Type="http://schemas.openxmlformats.org/officeDocument/2006/relationships/image" Target="../media/image18.emf"/><Relationship Id="rId9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29.e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6.emf"/><Relationship Id="rId17" Type="http://schemas.openxmlformats.org/officeDocument/2006/relationships/oleObject" Target="../embeddings/oleObject29.bin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28.emf"/><Relationship Id="rId20" Type="http://schemas.openxmlformats.org/officeDocument/2006/relationships/image" Target="../media/image30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e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5.emf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22.e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7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6.e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5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jpeg"/><Relationship Id="rId4" Type="http://schemas.openxmlformats.org/officeDocument/2006/relationships/image" Target="../media/image3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emf"/><Relationship Id="rId4" Type="http://schemas.openxmlformats.org/officeDocument/2006/relationships/image" Target="../media/image3.emf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e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Αποτίμηση Μετοχών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914400" y="1752600"/>
            <a:ext cx="525780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8000" dirty="0">
                <a:latin typeface="Monotype Corsiva" pitchFamily="66" charset="0"/>
              </a:rPr>
              <a:t>Ενότητα 6</a:t>
            </a:r>
            <a:endParaRPr lang="en-US" sz="8000" dirty="0">
              <a:latin typeface="Monotype Corsiva" pitchFamily="66" charset="0"/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4191000" y="6496050"/>
            <a:ext cx="5105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i="1"/>
              <a:t>Copyright </a:t>
            </a:r>
            <a:r>
              <a:rPr lang="en-US" sz="1200" b="1" i="1">
                <a:cs typeface="Arial" charset="0"/>
              </a:rPr>
              <a:t>© 2013 by the </a:t>
            </a:r>
            <a:r>
              <a:rPr lang="en-US" sz="1200" b="1" i="1"/>
              <a:t>McGraw-Hill Companies, Inc. All rights reserved.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1113" y="6477000"/>
            <a:ext cx="14208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>
                <a:cs typeface="Times New Roman" pitchFamily="18" charset="0"/>
              </a:rPr>
              <a:t>McGraw-Hill/Irwin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82000" cy="1143000"/>
          </a:xfrm>
        </p:spPr>
        <p:txBody>
          <a:bodyPr/>
          <a:lstStyle/>
          <a:p>
            <a:pPr eaLnBrk="1" hangingPunct="1"/>
            <a:r>
              <a:rPr lang="el-GR" dirty="0"/>
              <a:t>Περίπτωση 3: Διαφορική Ανάπτυξη</a:t>
            </a:r>
            <a:endParaRPr lang="en-US" dirty="0"/>
          </a:p>
        </p:txBody>
      </p:sp>
      <p:graphicFrame>
        <p:nvGraphicFramePr>
          <p:cNvPr id="280579" name="Object 3"/>
          <p:cNvGraphicFramePr>
            <a:graphicFrameLocks noChangeAspect="1"/>
          </p:cNvGraphicFramePr>
          <p:nvPr/>
        </p:nvGraphicFramePr>
        <p:xfrm>
          <a:off x="1600200" y="2971800"/>
          <a:ext cx="183038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29600" imgH="279360" progId="Equation.3">
                  <p:embed/>
                </p:oleObj>
              </mc:Choice>
              <mc:Fallback>
                <p:oleObj name="Equation" r:id="rId3" imgW="1029600" imgH="2793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971800"/>
                        <a:ext cx="1830388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580" name="Rectangle 4"/>
          <p:cNvSpPr>
            <a:spLocks noChangeArrowheads="1"/>
          </p:cNvSpPr>
          <p:nvPr/>
        </p:nvSpPr>
        <p:spPr bwMode="auto">
          <a:xfrm>
            <a:off x="838200" y="1752600"/>
            <a:ext cx="7772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spcBef>
                <a:spcPct val="20000"/>
              </a:spcBef>
              <a:buSzPct val="90000"/>
              <a:buFont typeface="Symbol" pitchFamily="18" charset="2"/>
              <a:buNone/>
            </a:pPr>
            <a:r>
              <a:rPr lang="el-GR" sz="2800" dirty="0"/>
              <a:t>Τα μερίσματα θα αυξάνονται με ρυθμό </a:t>
            </a:r>
            <a:r>
              <a:rPr lang="en-US" sz="2800" i="1" dirty="0" err="1"/>
              <a:t>g</a:t>
            </a:r>
            <a:r>
              <a:rPr lang="en-US" sz="2800" baseline="-25000" dirty="0" err="1"/>
              <a:t>1</a:t>
            </a:r>
            <a:r>
              <a:rPr lang="en-US" sz="2800" dirty="0"/>
              <a:t> </a:t>
            </a:r>
            <a:r>
              <a:rPr lang="el-GR" sz="2800" dirty="0"/>
              <a:t>για </a:t>
            </a:r>
            <a:r>
              <a:rPr lang="en-US" sz="2800" i="1" dirty="0"/>
              <a:t>N</a:t>
            </a:r>
            <a:r>
              <a:rPr lang="en-US" sz="2800" dirty="0"/>
              <a:t> </a:t>
            </a:r>
            <a:r>
              <a:rPr lang="el-GR" sz="2800" dirty="0"/>
              <a:t>έτη και στη συνέχεια θα αυξάνονται με ρυθμό </a:t>
            </a:r>
            <a:r>
              <a:rPr lang="en-US" sz="2800" i="1" dirty="0" err="1"/>
              <a:t>g</a:t>
            </a:r>
            <a:r>
              <a:rPr lang="en-US" sz="2800" baseline="-25000" dirty="0" err="1"/>
              <a:t>2</a:t>
            </a:r>
            <a:r>
              <a:rPr lang="en-US" sz="2800" dirty="0"/>
              <a:t>. </a:t>
            </a:r>
          </a:p>
        </p:txBody>
      </p:sp>
      <p:graphicFrame>
        <p:nvGraphicFramePr>
          <p:cNvPr id="280581" name="Object 5"/>
          <p:cNvGraphicFramePr>
            <a:graphicFrameLocks noChangeAspect="1"/>
          </p:cNvGraphicFramePr>
          <p:nvPr/>
        </p:nvGraphicFramePr>
        <p:xfrm>
          <a:off x="3659188" y="2946400"/>
          <a:ext cx="19494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93320" imgH="291960" progId="Equation.3">
                  <p:embed/>
                </p:oleObj>
              </mc:Choice>
              <mc:Fallback>
                <p:oleObj name="Equation" r:id="rId5" imgW="1093320" imgH="291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9188" y="2946400"/>
                        <a:ext cx="194945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0582" name="Object 6"/>
          <p:cNvGraphicFramePr>
            <a:graphicFrameLocks noChangeAspect="1"/>
          </p:cNvGraphicFramePr>
          <p:nvPr/>
        </p:nvGraphicFramePr>
        <p:xfrm>
          <a:off x="2057400" y="5156200"/>
          <a:ext cx="200818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131480" imgH="291960" progId="Equation.3">
                  <p:embed/>
                </p:oleObj>
              </mc:Choice>
              <mc:Fallback>
                <p:oleObj name="Equation" r:id="rId7" imgW="1131480" imgH="291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156200"/>
                        <a:ext cx="2008188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0583" name="Object 7"/>
          <p:cNvGraphicFramePr>
            <a:graphicFrameLocks noChangeAspect="1"/>
          </p:cNvGraphicFramePr>
          <p:nvPr/>
        </p:nvGraphicFramePr>
        <p:xfrm>
          <a:off x="5105400" y="4749800"/>
          <a:ext cx="339725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19520" imgH="621720" progId="Equation.3">
                  <p:embed/>
                </p:oleObj>
              </mc:Choice>
              <mc:Fallback>
                <p:oleObj name="Equation" r:id="rId9" imgW="1919520" imgH="6217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749800"/>
                        <a:ext cx="3397250" cy="111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584" name="Line 8"/>
          <p:cNvSpPr>
            <a:spLocks noChangeShapeType="1"/>
          </p:cNvSpPr>
          <p:nvPr/>
        </p:nvSpPr>
        <p:spPr bwMode="auto">
          <a:xfrm>
            <a:off x="1371600" y="3902075"/>
            <a:ext cx="312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0585" name="Line 9"/>
          <p:cNvSpPr>
            <a:spLocks noChangeShapeType="1"/>
          </p:cNvSpPr>
          <p:nvPr/>
        </p:nvSpPr>
        <p:spPr bwMode="auto">
          <a:xfrm>
            <a:off x="1371600" y="3673475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0586" name="Line 10"/>
          <p:cNvSpPr>
            <a:spLocks noChangeShapeType="1"/>
          </p:cNvSpPr>
          <p:nvPr/>
        </p:nvSpPr>
        <p:spPr bwMode="auto">
          <a:xfrm>
            <a:off x="2514600" y="3673475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0587" name="Line 11"/>
          <p:cNvSpPr>
            <a:spLocks noChangeShapeType="1"/>
          </p:cNvSpPr>
          <p:nvPr/>
        </p:nvSpPr>
        <p:spPr bwMode="auto">
          <a:xfrm>
            <a:off x="4038600" y="3673475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0588" name="Line 12"/>
          <p:cNvSpPr>
            <a:spLocks noChangeShapeType="1"/>
          </p:cNvSpPr>
          <p:nvPr/>
        </p:nvSpPr>
        <p:spPr bwMode="auto">
          <a:xfrm>
            <a:off x="3048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0589" name="Line 13"/>
          <p:cNvSpPr>
            <a:spLocks noChangeShapeType="1"/>
          </p:cNvSpPr>
          <p:nvPr/>
        </p:nvSpPr>
        <p:spPr bwMode="auto">
          <a:xfrm>
            <a:off x="6858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0590" name="Line 14"/>
          <p:cNvSpPr>
            <a:spLocks noChangeShapeType="1"/>
          </p:cNvSpPr>
          <p:nvPr/>
        </p:nvSpPr>
        <p:spPr bwMode="auto">
          <a:xfrm>
            <a:off x="2514600" y="61722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0591" name="Text Box 15"/>
          <p:cNvSpPr txBox="1">
            <a:spLocks noChangeArrowheads="1"/>
          </p:cNvSpPr>
          <p:nvPr/>
        </p:nvSpPr>
        <p:spPr bwMode="auto">
          <a:xfrm>
            <a:off x="4648200" y="3521075"/>
            <a:ext cx="6096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Book Antiqua" pitchFamily="18" charset="0"/>
              </a:rPr>
              <a:t>…</a:t>
            </a:r>
          </a:p>
        </p:txBody>
      </p:sp>
      <p:sp>
        <p:nvSpPr>
          <p:cNvPr id="280592" name="Text Box 16"/>
          <p:cNvSpPr txBox="1">
            <a:spLocks noChangeArrowheads="1"/>
          </p:cNvSpPr>
          <p:nvPr/>
        </p:nvSpPr>
        <p:spPr bwMode="auto">
          <a:xfrm>
            <a:off x="1143000" y="4206875"/>
            <a:ext cx="4267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0	    1	        	2		</a:t>
            </a:r>
          </a:p>
        </p:txBody>
      </p:sp>
      <p:sp>
        <p:nvSpPr>
          <p:cNvPr id="280593" name="Text Box 17"/>
          <p:cNvSpPr txBox="1">
            <a:spLocks noChangeArrowheads="1"/>
          </p:cNvSpPr>
          <p:nvPr/>
        </p:nvSpPr>
        <p:spPr bwMode="auto">
          <a:xfrm>
            <a:off x="1676400" y="5791200"/>
            <a:ext cx="6096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Book Antiqua" pitchFamily="18" charset="0"/>
              </a:rPr>
              <a:t>…</a:t>
            </a:r>
          </a:p>
        </p:txBody>
      </p:sp>
      <p:sp>
        <p:nvSpPr>
          <p:cNvPr id="280594" name="Text Box 18"/>
          <p:cNvSpPr txBox="1">
            <a:spLocks noChangeArrowheads="1"/>
          </p:cNvSpPr>
          <p:nvPr/>
        </p:nvSpPr>
        <p:spPr bwMode="auto">
          <a:xfrm>
            <a:off x="2819400" y="6400800"/>
            <a:ext cx="5562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latin typeface="Book Antiqua" pitchFamily="18" charset="0"/>
              </a:rPr>
              <a:t>N				N</a:t>
            </a:r>
            <a:r>
              <a:rPr lang="en-US" sz="2400">
                <a:latin typeface="Book Antiqua" pitchFamily="18" charset="0"/>
              </a:rPr>
              <a:t>+1	</a:t>
            </a:r>
          </a:p>
        </p:txBody>
      </p:sp>
      <p:sp>
        <p:nvSpPr>
          <p:cNvPr id="280595" name="Text Box 19"/>
          <p:cNvSpPr txBox="1">
            <a:spLocks noChangeArrowheads="1"/>
          </p:cNvSpPr>
          <p:nvPr/>
        </p:nvSpPr>
        <p:spPr bwMode="auto">
          <a:xfrm>
            <a:off x="7620000" y="5791200"/>
            <a:ext cx="6096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Book Antiqua" pitchFamily="18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0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0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0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0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80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80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0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80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0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05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80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05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0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805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0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05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0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80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8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05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0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0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80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80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80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80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 build="p" autoUpdateAnimBg="0"/>
      <p:bldP spid="280584" grpId="0" animBg="1"/>
      <p:bldP spid="280585" grpId="0" animBg="1"/>
      <p:bldP spid="280586" grpId="0" animBg="1"/>
      <p:bldP spid="280587" grpId="0" animBg="1"/>
      <p:bldP spid="280588" grpId="0" animBg="1"/>
      <p:bldP spid="280589" grpId="0" animBg="1"/>
      <p:bldP spid="280590" grpId="0" animBg="1"/>
      <p:bldP spid="280591" grpId="0" autoUpdateAnimBg="0"/>
      <p:bldP spid="280592" grpId="0" autoUpdateAnimBg="0"/>
      <p:bldP spid="280593" grpId="0" autoUpdateAnimBg="0"/>
      <p:bldP spid="280594" grpId="0" autoUpdateAnimBg="0"/>
      <p:bldP spid="28059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915400" cy="1143000"/>
          </a:xfrm>
        </p:spPr>
        <p:txBody>
          <a:bodyPr/>
          <a:lstStyle/>
          <a:p>
            <a:pPr eaLnBrk="1" hangingPunct="1"/>
            <a:r>
              <a:rPr lang="el-GR" dirty="0"/>
              <a:t>Περίπτωση 3: Διαφορική Ανάπτυξη</a:t>
            </a:r>
            <a:endParaRPr lang="en-US" dirty="0"/>
          </a:p>
        </p:txBody>
      </p:sp>
      <p:sp>
        <p:nvSpPr>
          <p:cNvPr id="281603" name="Rectangle 3"/>
          <p:cNvSpPr>
            <a:spLocks noChangeArrowheads="1"/>
          </p:cNvSpPr>
          <p:nvPr/>
        </p:nvSpPr>
        <p:spPr bwMode="auto">
          <a:xfrm>
            <a:off x="914400" y="1828800"/>
            <a:ext cx="7772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90000"/>
              <a:buFont typeface="Symbol" pitchFamily="18" charset="2"/>
              <a:buNone/>
            </a:pPr>
            <a:r>
              <a:rPr lang="el-GR" sz="2800" dirty="0"/>
              <a:t>Μπορούμε να αποτιμήσουμε αυτό το άθροισμα ως</a:t>
            </a:r>
            <a:r>
              <a:rPr lang="en-US" sz="2800" dirty="0"/>
              <a:t>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n-US" sz="2800" dirty="0"/>
              <a:t> </a:t>
            </a:r>
            <a:r>
              <a:rPr lang="el-GR" sz="2800" dirty="0"/>
              <a:t>μια ράντα Τα-ετών που αυξάνεται με ρυθμό </a:t>
            </a:r>
            <a:r>
              <a:rPr lang="en-US" sz="2800" i="1" dirty="0" err="1"/>
              <a:t>g</a:t>
            </a:r>
            <a:r>
              <a:rPr lang="en-US" sz="2800" baseline="-25000" dirty="0" err="1"/>
              <a:t>1</a:t>
            </a:r>
            <a:endParaRPr lang="en-US" sz="2800" dirty="0"/>
          </a:p>
        </p:txBody>
      </p:sp>
      <p:graphicFrame>
        <p:nvGraphicFramePr>
          <p:cNvPr id="281604" name="Object 4"/>
          <p:cNvGraphicFramePr>
            <a:graphicFrameLocks noChangeAspect="1"/>
          </p:cNvGraphicFramePr>
          <p:nvPr/>
        </p:nvGraphicFramePr>
        <p:xfrm>
          <a:off x="3149600" y="2819400"/>
          <a:ext cx="4348163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22920" imgH="621720" progId="Equation.3">
                  <p:embed/>
                </p:oleObj>
              </mc:Choice>
              <mc:Fallback>
                <p:oleObj name="Equation" r:id="rId3" imgW="2122920" imgH="621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2819400"/>
                        <a:ext cx="4348163" cy="1298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838200" y="4191000"/>
            <a:ext cx="83058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§"/>
            </a:pPr>
            <a:r>
              <a:rPr lang="el-GR" sz="2800" dirty="0"/>
              <a:t>Συν την προεξοφλημένη αξία μιας διηνεκούς ράντας που αυξάνεται με ρυθμό </a:t>
            </a:r>
            <a:r>
              <a:rPr lang="en-US" sz="2800" i="1" dirty="0" err="1"/>
              <a:t>g</a:t>
            </a:r>
            <a:r>
              <a:rPr lang="en-US" sz="2800" baseline="-25000" dirty="0" err="1"/>
              <a:t>2</a:t>
            </a:r>
            <a:r>
              <a:rPr lang="en-US" sz="2800" dirty="0"/>
              <a:t> </a:t>
            </a:r>
            <a:r>
              <a:rPr lang="el-GR" sz="2800" dirty="0"/>
              <a:t>που αρχίζει στο έτος </a:t>
            </a:r>
            <a:r>
              <a:rPr lang="en-US" sz="2800" i="1" dirty="0" err="1"/>
              <a:t>T</a:t>
            </a:r>
            <a:r>
              <a:rPr lang="en-US" sz="2800" dirty="0" err="1"/>
              <a:t>+1</a:t>
            </a:r>
            <a:endParaRPr lang="en-US" sz="2800" dirty="0"/>
          </a:p>
        </p:txBody>
      </p:sp>
      <p:graphicFrame>
        <p:nvGraphicFramePr>
          <p:cNvPr id="281606" name="Object 6"/>
          <p:cNvGraphicFramePr>
            <a:graphicFrameLocks noChangeAspect="1"/>
          </p:cNvGraphicFramePr>
          <p:nvPr/>
        </p:nvGraphicFramePr>
        <p:xfrm>
          <a:off x="4511675" y="5045075"/>
          <a:ext cx="2535238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33000" imgH="875880" progId="Equation.3">
                  <p:embed/>
                </p:oleObj>
              </mc:Choice>
              <mc:Fallback>
                <p:oleObj name="Equation" r:id="rId5" imgW="1233000" imgH="8758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5" y="5045075"/>
                        <a:ext cx="2535238" cy="181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1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81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build="p" autoUpdateAnimBg="0"/>
      <p:bldP spid="28160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686800" cy="1143000"/>
          </a:xfrm>
        </p:spPr>
        <p:txBody>
          <a:bodyPr/>
          <a:lstStyle/>
          <a:p>
            <a:pPr eaLnBrk="1" hangingPunct="1"/>
            <a:r>
              <a:rPr lang="el-GR" dirty="0"/>
              <a:t>Περίπτωση 3: Διαφορική Ανάπτυξη</a:t>
            </a:r>
            <a:endParaRPr lang="en-US" dirty="0"/>
          </a:p>
        </p:txBody>
      </p:sp>
      <p:sp>
        <p:nvSpPr>
          <p:cNvPr id="282627" name="Rectangle 3"/>
          <p:cNvSpPr>
            <a:spLocks noChangeArrowheads="1"/>
          </p:cNvSpPr>
          <p:nvPr/>
        </p:nvSpPr>
        <p:spPr bwMode="auto">
          <a:xfrm>
            <a:off x="762000" y="1828800"/>
            <a:ext cx="7772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90000"/>
              <a:buFont typeface="Symbol" pitchFamily="18" charset="2"/>
              <a:buNone/>
            </a:pPr>
            <a:r>
              <a:rPr lang="el-GR" sz="2500" dirty="0"/>
              <a:t>Η ενοποίηση μας δίνει</a:t>
            </a:r>
            <a:r>
              <a:rPr lang="en-US" sz="2500" dirty="0"/>
              <a:t>:</a:t>
            </a:r>
          </a:p>
        </p:txBody>
      </p:sp>
      <p:graphicFrame>
        <p:nvGraphicFramePr>
          <p:cNvPr id="282628" name="Object 4"/>
          <p:cNvGraphicFramePr>
            <a:graphicFrameLocks noChangeAspect="1"/>
          </p:cNvGraphicFramePr>
          <p:nvPr/>
        </p:nvGraphicFramePr>
        <p:xfrm>
          <a:off x="1279525" y="2667000"/>
          <a:ext cx="6162675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025440" imgH="901080" progId="Equation.3">
                  <p:embed/>
                </p:oleObj>
              </mc:Choice>
              <mc:Fallback>
                <p:oleObj name="Equation" r:id="rId3" imgW="3025440" imgH="901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2667000"/>
                        <a:ext cx="6162675" cy="187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2629" name="Rectangle 5"/>
          <p:cNvSpPr>
            <a:spLocks noChangeArrowheads="1"/>
          </p:cNvSpPr>
          <p:nvPr/>
        </p:nvSpPr>
        <p:spPr bwMode="auto">
          <a:xfrm>
            <a:off x="685800" y="5257800"/>
            <a:ext cx="7772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90000"/>
              <a:buFont typeface="Symbol" pitchFamily="18" charset="2"/>
              <a:buNone/>
            </a:pPr>
            <a:endParaRPr lang="en-US" sz="2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2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2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2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2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 autoUpdateAnimBg="0"/>
      <p:bldP spid="28262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86800" cy="1143000"/>
          </a:xfrm>
        </p:spPr>
        <p:txBody>
          <a:bodyPr/>
          <a:lstStyle/>
          <a:p>
            <a:pPr eaLnBrk="1" hangingPunct="1"/>
            <a:r>
              <a:rPr lang="el-GR" dirty="0"/>
              <a:t>Παράδειγμα Διαφορικής Ανάπτυξης</a:t>
            </a:r>
            <a:endParaRPr lang="en-US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924800" cy="4343400"/>
          </a:xfrm>
        </p:spPr>
        <p:txBody>
          <a:bodyPr/>
          <a:lstStyle/>
          <a:p>
            <a:pPr marL="342900" indent="-342900" eaLnBrk="1" hangingPunct="1">
              <a:buFont typeface="Wingdings" pitchFamily="2" charset="2"/>
              <a:buNone/>
            </a:pPr>
            <a:r>
              <a:rPr lang="el-GR" sz="2800" dirty="0"/>
              <a:t>Μια κοινή μετοχής μόλις κατέβαλλε μέρισμα $2. Το μέρισμα αναμένεται να αυξηθεί με 8% για 3 έτη, και στη συνέχεια με 4% για πάντα. 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l-GR" sz="2800" dirty="0"/>
              <a:t>Ποιά είναι η αξία της μετοχής; Το προεξοφλητικό επιτόκιο είναι 12%.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3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16913" cy="1206500"/>
          </a:xfrm>
        </p:spPr>
        <p:txBody>
          <a:bodyPr/>
          <a:lstStyle/>
          <a:p>
            <a:pPr eaLnBrk="1" hangingPunct="1"/>
            <a:r>
              <a:rPr lang="el-GR" dirty="0"/>
              <a:t>Με Τύπο</a:t>
            </a:r>
            <a:endParaRPr lang="en-US" dirty="0"/>
          </a:p>
        </p:txBody>
      </p:sp>
      <p:graphicFrame>
        <p:nvGraphicFramePr>
          <p:cNvPr id="284677" name="Object 5"/>
          <p:cNvGraphicFramePr>
            <a:graphicFrameLocks noChangeAspect="1"/>
          </p:cNvGraphicFramePr>
          <p:nvPr/>
        </p:nvGraphicFramePr>
        <p:xfrm>
          <a:off x="533400" y="1905000"/>
          <a:ext cx="8015288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940920" imgH="901080" progId="Equation.3">
                  <p:embed/>
                </p:oleObj>
              </mc:Choice>
              <mc:Fallback>
                <p:oleObj name="Equation" r:id="rId3" imgW="3940920" imgH="901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05000"/>
                        <a:ext cx="8015288" cy="187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78" name="Object 6"/>
          <p:cNvGraphicFramePr>
            <a:graphicFrameLocks noChangeAspect="1"/>
          </p:cNvGraphicFramePr>
          <p:nvPr/>
        </p:nvGraphicFramePr>
        <p:xfrm>
          <a:off x="533400" y="4114800"/>
          <a:ext cx="51054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04520" imgH="533160" progId="Equation.3">
                  <p:embed/>
                </p:oleObj>
              </mc:Choice>
              <mc:Fallback>
                <p:oleObj name="Equation" r:id="rId5" imgW="2504520" imgH="533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14800"/>
                        <a:ext cx="5105400" cy="1127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79" name="Object 7"/>
          <p:cNvGraphicFramePr>
            <a:graphicFrameLocks noChangeAspect="1"/>
          </p:cNvGraphicFramePr>
          <p:nvPr/>
        </p:nvGraphicFramePr>
        <p:xfrm>
          <a:off x="457200" y="5638800"/>
          <a:ext cx="3186113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50880" imgH="215640" progId="Equation.3">
                  <p:embed/>
                </p:oleObj>
              </mc:Choice>
              <mc:Fallback>
                <p:oleObj name="Equation" r:id="rId7" imgW="155088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638800"/>
                        <a:ext cx="3186113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80" name="Object 8"/>
          <p:cNvGraphicFramePr>
            <a:graphicFrameLocks noChangeAspect="1"/>
          </p:cNvGraphicFramePr>
          <p:nvPr/>
        </p:nvGraphicFramePr>
        <p:xfrm>
          <a:off x="5486400" y="5638800"/>
          <a:ext cx="19177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928080" imgH="215640" progId="Equation.3">
                  <p:embed/>
                </p:oleObj>
              </mc:Choice>
              <mc:Fallback>
                <p:oleObj name="Equation" r:id="rId9" imgW="92808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638800"/>
                        <a:ext cx="191770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4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4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46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16913" cy="1206500"/>
          </a:xfrm>
        </p:spPr>
        <p:txBody>
          <a:bodyPr/>
          <a:lstStyle/>
          <a:p>
            <a:pPr eaLnBrk="1" hangingPunct="1"/>
            <a:r>
              <a:rPr lang="el-GR" dirty="0"/>
              <a:t>Με ταμειακές ροές</a:t>
            </a:r>
            <a:endParaRPr lang="en-US" dirty="0"/>
          </a:p>
        </p:txBody>
      </p:sp>
      <p:graphicFrame>
        <p:nvGraphicFramePr>
          <p:cNvPr id="285699" name="Object 3"/>
          <p:cNvGraphicFramePr>
            <a:graphicFrameLocks noChangeAspect="1"/>
          </p:cNvGraphicFramePr>
          <p:nvPr/>
        </p:nvGraphicFramePr>
        <p:xfrm>
          <a:off x="1025525" y="2009775"/>
          <a:ext cx="13065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24680" imgH="241200" progId="Equation.3">
                  <p:embed/>
                </p:oleObj>
              </mc:Choice>
              <mc:Fallback>
                <p:oleObj name="Equation" r:id="rId3" imgW="72468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2009775"/>
                        <a:ext cx="130651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700" name="Object 4"/>
          <p:cNvGraphicFramePr>
            <a:graphicFrameLocks noChangeAspect="1"/>
          </p:cNvGraphicFramePr>
          <p:nvPr/>
        </p:nvGraphicFramePr>
        <p:xfrm>
          <a:off x="2667000" y="1970088"/>
          <a:ext cx="14573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01000" imgH="279360" progId="Equation.3">
                  <p:embed/>
                </p:oleObj>
              </mc:Choice>
              <mc:Fallback>
                <p:oleObj name="Equation" r:id="rId5" imgW="80100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70088"/>
                        <a:ext cx="145732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5701" name="Line 5"/>
          <p:cNvSpPr>
            <a:spLocks noChangeShapeType="1"/>
          </p:cNvSpPr>
          <p:nvPr/>
        </p:nvSpPr>
        <p:spPr bwMode="auto">
          <a:xfrm>
            <a:off x="685800" y="2667000"/>
            <a:ext cx="6824663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5702" name="Line 6"/>
          <p:cNvSpPr>
            <a:spLocks noChangeShapeType="1"/>
          </p:cNvSpPr>
          <p:nvPr/>
        </p:nvSpPr>
        <p:spPr bwMode="auto">
          <a:xfrm>
            <a:off x="685800" y="2514600"/>
            <a:ext cx="1588" cy="250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5703" name="Line 7"/>
          <p:cNvSpPr>
            <a:spLocks noChangeShapeType="1"/>
          </p:cNvSpPr>
          <p:nvPr/>
        </p:nvSpPr>
        <p:spPr bwMode="auto">
          <a:xfrm>
            <a:off x="1828800" y="2514600"/>
            <a:ext cx="1588" cy="250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5704" name="Line 8"/>
          <p:cNvSpPr>
            <a:spLocks noChangeShapeType="1"/>
          </p:cNvSpPr>
          <p:nvPr/>
        </p:nvSpPr>
        <p:spPr bwMode="auto">
          <a:xfrm>
            <a:off x="3352800" y="2514600"/>
            <a:ext cx="1588" cy="250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5705" name="Text Box 9"/>
          <p:cNvSpPr txBox="1">
            <a:spLocks noChangeArrowheads="1"/>
          </p:cNvSpPr>
          <p:nvPr/>
        </p:nvSpPr>
        <p:spPr bwMode="auto">
          <a:xfrm>
            <a:off x="7467600" y="2362200"/>
            <a:ext cx="612775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Book Antiqua" pitchFamily="18" charset="0"/>
              </a:rPr>
              <a:t>…</a:t>
            </a:r>
          </a:p>
        </p:txBody>
      </p:sp>
      <p:sp>
        <p:nvSpPr>
          <p:cNvPr id="285706" name="Text Box 10"/>
          <p:cNvSpPr txBox="1">
            <a:spLocks noChangeArrowheads="1"/>
          </p:cNvSpPr>
          <p:nvPr/>
        </p:nvSpPr>
        <p:spPr bwMode="auto">
          <a:xfrm>
            <a:off x="457200" y="3048000"/>
            <a:ext cx="7515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0	    1	        	2		3		4</a:t>
            </a:r>
          </a:p>
        </p:txBody>
      </p:sp>
      <p:sp>
        <p:nvSpPr>
          <p:cNvPr id="285707" name="Line 11"/>
          <p:cNvSpPr>
            <a:spLocks noChangeShapeType="1"/>
          </p:cNvSpPr>
          <p:nvPr/>
        </p:nvSpPr>
        <p:spPr bwMode="auto">
          <a:xfrm>
            <a:off x="5181600" y="2514600"/>
            <a:ext cx="1588" cy="250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5708" name="Line 12"/>
          <p:cNvSpPr>
            <a:spLocks noChangeShapeType="1"/>
          </p:cNvSpPr>
          <p:nvPr/>
        </p:nvSpPr>
        <p:spPr bwMode="auto">
          <a:xfrm>
            <a:off x="6934200" y="2514600"/>
            <a:ext cx="1588" cy="250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graphicFrame>
        <p:nvGraphicFramePr>
          <p:cNvPr id="285709" name="Object 13"/>
          <p:cNvGraphicFramePr>
            <a:graphicFrameLocks noChangeAspect="1"/>
          </p:cNvGraphicFramePr>
          <p:nvPr/>
        </p:nvGraphicFramePr>
        <p:xfrm>
          <a:off x="4433888" y="1905000"/>
          <a:ext cx="14287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88040" imgH="279360" progId="Equation.3">
                  <p:embed/>
                </p:oleObj>
              </mc:Choice>
              <mc:Fallback>
                <p:oleObj name="Equation" r:id="rId7" imgW="788040" imgH="2793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1905000"/>
                        <a:ext cx="14287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710" name="Object 14"/>
          <p:cNvGraphicFramePr>
            <a:graphicFrameLocks noChangeAspect="1"/>
          </p:cNvGraphicFramePr>
          <p:nvPr/>
        </p:nvGraphicFramePr>
        <p:xfrm>
          <a:off x="5911850" y="1905000"/>
          <a:ext cx="22891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284120" imgH="279360" progId="Equation.3">
                  <p:embed/>
                </p:oleObj>
              </mc:Choice>
              <mc:Fallback>
                <p:oleObj name="Equation" r:id="rId9" imgW="1284120" imgH="27936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1850" y="1905000"/>
                        <a:ext cx="22891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711" name="Object 15"/>
          <p:cNvGraphicFramePr>
            <a:graphicFrameLocks noChangeAspect="1"/>
          </p:cNvGraphicFramePr>
          <p:nvPr/>
        </p:nvGraphicFramePr>
        <p:xfrm>
          <a:off x="969963" y="3733800"/>
          <a:ext cx="8905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83120" imgH="215640" progId="Equation.3">
                  <p:embed/>
                </p:oleObj>
              </mc:Choice>
              <mc:Fallback>
                <p:oleObj name="Equation" r:id="rId11" imgW="483120" imgH="215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3733800"/>
                        <a:ext cx="8905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712" name="Object 16"/>
          <p:cNvGraphicFramePr>
            <a:graphicFrameLocks noChangeAspect="1"/>
          </p:cNvGraphicFramePr>
          <p:nvPr/>
        </p:nvGraphicFramePr>
        <p:xfrm>
          <a:off x="2667000" y="3705225"/>
          <a:ext cx="8937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83120" imgH="215640" progId="Equation.3">
                  <p:embed/>
                </p:oleObj>
              </mc:Choice>
              <mc:Fallback>
                <p:oleObj name="Equation" r:id="rId13" imgW="483120" imgH="215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705225"/>
                        <a:ext cx="89376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5713" name="Line 17"/>
          <p:cNvSpPr>
            <a:spLocks noChangeShapeType="1"/>
          </p:cNvSpPr>
          <p:nvPr/>
        </p:nvSpPr>
        <p:spPr bwMode="auto">
          <a:xfrm>
            <a:off x="457200" y="4343400"/>
            <a:ext cx="4524375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5714" name="Line 18"/>
          <p:cNvSpPr>
            <a:spLocks noChangeShapeType="1"/>
          </p:cNvSpPr>
          <p:nvPr/>
        </p:nvSpPr>
        <p:spPr bwMode="auto">
          <a:xfrm>
            <a:off x="457200" y="4238625"/>
            <a:ext cx="1588" cy="250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5715" name="Line 19"/>
          <p:cNvSpPr>
            <a:spLocks noChangeShapeType="1"/>
          </p:cNvSpPr>
          <p:nvPr/>
        </p:nvSpPr>
        <p:spPr bwMode="auto">
          <a:xfrm>
            <a:off x="1566863" y="4238625"/>
            <a:ext cx="1587" cy="250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5716" name="Line 20"/>
          <p:cNvSpPr>
            <a:spLocks noChangeShapeType="1"/>
          </p:cNvSpPr>
          <p:nvPr/>
        </p:nvSpPr>
        <p:spPr bwMode="auto">
          <a:xfrm>
            <a:off x="3090863" y="4238625"/>
            <a:ext cx="1587" cy="250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85717" name="Text Box 21"/>
          <p:cNvSpPr txBox="1">
            <a:spLocks noChangeArrowheads="1"/>
          </p:cNvSpPr>
          <p:nvPr/>
        </p:nvSpPr>
        <p:spPr bwMode="auto">
          <a:xfrm>
            <a:off x="304800" y="4695825"/>
            <a:ext cx="75152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0	  1	          2	           3		</a:t>
            </a:r>
          </a:p>
        </p:txBody>
      </p:sp>
      <p:sp>
        <p:nvSpPr>
          <p:cNvPr id="285718" name="Line 22"/>
          <p:cNvSpPr>
            <a:spLocks noChangeShapeType="1"/>
          </p:cNvSpPr>
          <p:nvPr/>
        </p:nvSpPr>
        <p:spPr bwMode="auto">
          <a:xfrm>
            <a:off x="4953000" y="4238625"/>
            <a:ext cx="1588" cy="250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l-GR"/>
          </a:p>
        </p:txBody>
      </p:sp>
      <p:graphicFrame>
        <p:nvGraphicFramePr>
          <p:cNvPr id="285719" name="Object 23"/>
          <p:cNvGraphicFramePr>
            <a:graphicFrameLocks noChangeAspect="1"/>
          </p:cNvGraphicFramePr>
          <p:nvPr/>
        </p:nvGraphicFramePr>
        <p:xfrm>
          <a:off x="3851275" y="3476625"/>
          <a:ext cx="2436813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360080" imgH="495000" progId="Equation.3">
                  <p:embed/>
                </p:oleObj>
              </mc:Choice>
              <mc:Fallback>
                <p:oleObj name="Equation" r:id="rId15" imgW="1360080" imgH="4950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476625"/>
                        <a:ext cx="2436813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720" name="Object 24"/>
          <p:cNvGraphicFramePr>
            <a:graphicFrameLocks noChangeAspect="1"/>
          </p:cNvGraphicFramePr>
          <p:nvPr/>
        </p:nvGraphicFramePr>
        <p:xfrm>
          <a:off x="228600" y="5334000"/>
          <a:ext cx="6773863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3839040" imgH="533160" progId="Equation.3">
                  <p:embed/>
                </p:oleObj>
              </mc:Choice>
              <mc:Fallback>
                <p:oleObj name="Equation" r:id="rId17" imgW="3839040" imgH="53316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334000"/>
                        <a:ext cx="6773863" cy="97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5728" name="Group 32"/>
          <p:cNvGrpSpPr>
            <a:grpSpLocks/>
          </p:cNvGrpSpPr>
          <p:nvPr/>
        </p:nvGrpSpPr>
        <p:grpSpPr bwMode="auto">
          <a:xfrm>
            <a:off x="4191000" y="3429000"/>
            <a:ext cx="2070100" cy="1828800"/>
            <a:chOff x="2640" y="2160"/>
            <a:chExt cx="1304" cy="1152"/>
          </a:xfrm>
        </p:grpSpPr>
        <p:sp>
          <p:nvSpPr>
            <p:cNvPr id="17438" name="Oval 26"/>
            <p:cNvSpPr>
              <a:spLocks noChangeArrowheads="1"/>
            </p:cNvSpPr>
            <p:nvPr/>
          </p:nvSpPr>
          <p:spPr bwMode="auto">
            <a:xfrm>
              <a:off x="3220" y="2160"/>
              <a:ext cx="724" cy="39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39" name="Arc 27"/>
            <p:cNvSpPr>
              <a:spLocks/>
            </p:cNvSpPr>
            <p:nvPr/>
          </p:nvSpPr>
          <p:spPr bwMode="auto">
            <a:xfrm>
              <a:off x="2640" y="2553"/>
              <a:ext cx="918" cy="759"/>
            </a:xfrm>
            <a:custGeom>
              <a:avLst/>
              <a:gdLst>
                <a:gd name="T0" fmla="*/ 39 w 21600"/>
                <a:gd name="T1" fmla="*/ 0 h 17728"/>
                <a:gd name="T2" fmla="*/ 25 w 21600"/>
                <a:gd name="T3" fmla="*/ 32 h 17728"/>
                <a:gd name="T4" fmla="*/ 0 w 21600"/>
                <a:gd name="T5" fmla="*/ 2 h 177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7728" fill="none" extrusionOk="0">
                  <a:moveTo>
                    <a:pt x="21575" y="0"/>
                  </a:moveTo>
                  <a:cubicBezTo>
                    <a:pt x="21591" y="342"/>
                    <a:pt x="21600" y="685"/>
                    <a:pt x="21600" y="1028"/>
                  </a:cubicBezTo>
                  <a:cubicBezTo>
                    <a:pt x="21600" y="7496"/>
                    <a:pt x="18700" y="13624"/>
                    <a:pt x="13699" y="17727"/>
                  </a:cubicBezTo>
                </a:path>
                <a:path w="21600" h="17728" stroke="0" extrusionOk="0">
                  <a:moveTo>
                    <a:pt x="21575" y="0"/>
                  </a:moveTo>
                  <a:cubicBezTo>
                    <a:pt x="21591" y="342"/>
                    <a:pt x="21600" y="685"/>
                    <a:pt x="21600" y="1028"/>
                  </a:cubicBezTo>
                  <a:cubicBezTo>
                    <a:pt x="21600" y="7496"/>
                    <a:pt x="18700" y="13624"/>
                    <a:pt x="13699" y="17727"/>
                  </a:cubicBezTo>
                  <a:lnTo>
                    <a:pt x="0" y="1028"/>
                  </a:lnTo>
                  <a:lnTo>
                    <a:pt x="21575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aphicFrame>
        <p:nvGraphicFramePr>
          <p:cNvPr id="285724" name="Object 28"/>
          <p:cNvGraphicFramePr>
            <a:graphicFrameLocks noChangeAspect="1"/>
          </p:cNvGraphicFramePr>
          <p:nvPr/>
        </p:nvGraphicFramePr>
        <p:xfrm>
          <a:off x="5334000" y="5988050"/>
          <a:ext cx="2779713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652760" imgH="495000" progId="Equation.3">
                  <p:embed/>
                </p:oleObj>
              </mc:Choice>
              <mc:Fallback>
                <p:oleObj name="Equation" r:id="rId19" imgW="1652760" imgH="4950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988050"/>
                        <a:ext cx="2779713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5725" name="Oval 29"/>
          <p:cNvSpPr>
            <a:spLocks noChangeArrowheads="1"/>
          </p:cNvSpPr>
          <p:nvPr/>
        </p:nvSpPr>
        <p:spPr bwMode="auto">
          <a:xfrm>
            <a:off x="5791200" y="1981200"/>
            <a:ext cx="2530475" cy="45878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5726" name="Arc 30"/>
          <p:cNvSpPr>
            <a:spLocks/>
          </p:cNvSpPr>
          <p:nvPr/>
        </p:nvSpPr>
        <p:spPr bwMode="auto">
          <a:xfrm>
            <a:off x="5638800" y="2667000"/>
            <a:ext cx="1533525" cy="846138"/>
          </a:xfrm>
          <a:custGeom>
            <a:avLst/>
            <a:gdLst>
              <a:gd name="T0" fmla="*/ 108184367 w 21600"/>
              <a:gd name="T1" fmla="*/ 0 h 21947"/>
              <a:gd name="T2" fmla="*/ 46675105 w 21600"/>
              <a:gd name="T3" fmla="*/ 32621749 h 21947"/>
              <a:gd name="T4" fmla="*/ 0 w 21600"/>
              <a:gd name="T5" fmla="*/ 3616375 h 219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947" fill="none" extrusionOk="0">
                <a:moveTo>
                  <a:pt x="21462" y="0"/>
                </a:moveTo>
                <a:cubicBezTo>
                  <a:pt x="21554" y="807"/>
                  <a:pt x="21600" y="1620"/>
                  <a:pt x="21600" y="2433"/>
                </a:cubicBezTo>
                <a:cubicBezTo>
                  <a:pt x="21600" y="10774"/>
                  <a:pt x="16796" y="18371"/>
                  <a:pt x="9260" y="21947"/>
                </a:cubicBezTo>
              </a:path>
              <a:path w="21600" h="21947" stroke="0" extrusionOk="0">
                <a:moveTo>
                  <a:pt x="21462" y="0"/>
                </a:moveTo>
                <a:cubicBezTo>
                  <a:pt x="21554" y="807"/>
                  <a:pt x="21600" y="1620"/>
                  <a:pt x="21600" y="2433"/>
                </a:cubicBezTo>
                <a:cubicBezTo>
                  <a:pt x="21600" y="10774"/>
                  <a:pt x="16796" y="18371"/>
                  <a:pt x="9260" y="21947"/>
                </a:cubicBezTo>
                <a:lnTo>
                  <a:pt x="0" y="2433"/>
                </a:lnTo>
                <a:lnTo>
                  <a:pt x="21462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5727" name="Text Box 31"/>
          <p:cNvSpPr txBox="1">
            <a:spLocks noChangeArrowheads="1"/>
          </p:cNvSpPr>
          <p:nvPr/>
        </p:nvSpPr>
        <p:spPr bwMode="auto">
          <a:xfrm>
            <a:off x="6400800" y="3276600"/>
            <a:ext cx="2224087" cy="255454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l-GR" sz="2000" dirty="0"/>
              <a:t>Η φάση σταθερής ανάπτυξης που αρχίζει στο έτος 4 μπορεί να αποτιμηθεί ως αυξανόμενη διηνεκής ράντα στο έτος 3.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5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5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5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5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5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5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85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57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57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5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5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85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57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857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8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85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85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85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857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857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857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5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5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857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5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5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857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85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5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85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85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85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857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85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85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85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857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85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85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1" grpId="0" animBg="1"/>
      <p:bldP spid="285702" grpId="0" animBg="1"/>
      <p:bldP spid="285703" grpId="0" animBg="1"/>
      <p:bldP spid="285704" grpId="0" animBg="1"/>
      <p:bldP spid="285705" grpId="0" autoUpdateAnimBg="0"/>
      <p:bldP spid="285706" grpId="0" autoUpdateAnimBg="0"/>
      <p:bldP spid="285707" grpId="0" animBg="1"/>
      <p:bldP spid="285708" grpId="0" animBg="1"/>
      <p:bldP spid="285713" grpId="0" animBg="1"/>
      <p:bldP spid="285714" grpId="0" animBg="1"/>
      <p:bldP spid="285715" grpId="0" animBg="1"/>
      <p:bldP spid="285716" grpId="0" animBg="1"/>
      <p:bldP spid="285717" grpId="0" autoUpdateAnimBg="0"/>
      <p:bldP spid="285718" grpId="0" animBg="1"/>
      <p:bldP spid="285725" grpId="0" animBg="1"/>
      <p:bldP spid="285726" grpId="0" animBg="1"/>
      <p:bldP spid="28572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16913" cy="1206500"/>
          </a:xfrm>
        </p:spPr>
        <p:txBody>
          <a:bodyPr/>
          <a:lstStyle/>
          <a:p>
            <a:pPr eaLnBrk="1" hangingPunct="1"/>
            <a:r>
              <a:rPr lang="el-GR" sz="3600" dirty="0"/>
              <a:t>Εκτίμηση των Παραμέτρων του Μοντέλου Προεξόφλησης Μερισμάτων</a:t>
            </a:r>
            <a:endParaRPr lang="en-US" sz="3600" dirty="0"/>
          </a:p>
        </p:txBody>
      </p:sp>
      <p:sp>
        <p:nvSpPr>
          <p:cNvPr id="288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085975"/>
            <a:ext cx="8229600" cy="288925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Η αξία μίας εταιρείας είναι μία συνάρτηση του ρυθμού ανάπτυξής της, </a:t>
            </a:r>
            <a:r>
              <a:rPr lang="en-US" dirty="0"/>
              <a:t>g</a:t>
            </a:r>
            <a:r>
              <a:rPr lang="el-GR" dirty="0"/>
              <a:t>, και του προεξοφλητικού της επιτοκίου, </a:t>
            </a:r>
            <a:r>
              <a:rPr lang="en-US" dirty="0"/>
              <a:t>R</a:t>
            </a:r>
            <a:r>
              <a:rPr lang="el-GR" dirty="0"/>
              <a:t>. </a:t>
            </a:r>
          </a:p>
          <a:p>
            <a:pPr marL="781050" lvl="1" indent="-342900" eaLnBrk="1" hangingPunct="1">
              <a:lnSpc>
                <a:spcPct val="90000"/>
              </a:lnSpc>
            </a:pPr>
            <a:r>
              <a:rPr lang="el-GR" dirty="0"/>
              <a:t>Από πού προέρχεται το </a:t>
            </a:r>
            <a:r>
              <a:rPr lang="en-US" dirty="0"/>
              <a:t>g?</a:t>
            </a:r>
          </a:p>
          <a:p>
            <a:pPr marL="742950" lvl="1" indent="-285750" eaLnBrk="1" hangingPunct="1">
              <a:lnSpc>
                <a:spcPct val="90000"/>
              </a:lnSpc>
              <a:buNone/>
            </a:pPr>
            <a:r>
              <a:rPr lang="en-US" i="1" dirty="0"/>
              <a:t>	</a:t>
            </a:r>
            <a:r>
              <a:rPr lang="en-US" dirty="0"/>
              <a:t> g</a:t>
            </a:r>
            <a:r>
              <a:rPr lang="el-GR" dirty="0"/>
              <a:t> = Δείκτης παρακράτησης Χ Απόδοση αδιανέμητων κερδών </a:t>
            </a:r>
            <a:endParaRPr lang="en-US" dirty="0"/>
          </a:p>
          <a:p>
            <a:pPr marL="742950" lvl="1" indent="-2857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8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8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8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8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8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8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8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8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Από πού Προέρχεται το </a:t>
            </a:r>
            <a:r>
              <a:rPr lang="en-US" dirty="0"/>
              <a:t>R?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Το προεξοφλητικό επιτόκιο μπορεί να διαχωριστεί σε δύο μέρη. </a:t>
            </a:r>
            <a:endParaRPr lang="en-US" dirty="0"/>
          </a:p>
          <a:p>
            <a:pPr marL="742950" lvl="1" indent="-285750" eaLnBrk="1" hangingPunct="1"/>
            <a:r>
              <a:rPr lang="el-GR" dirty="0"/>
              <a:t>Τη μερισματική απόδοση</a:t>
            </a:r>
            <a:endParaRPr lang="en-US" dirty="0"/>
          </a:p>
          <a:p>
            <a:pPr marL="742950" lvl="1" indent="-285750" eaLnBrk="1" hangingPunct="1"/>
            <a:r>
              <a:rPr lang="el-GR" dirty="0"/>
              <a:t>Το ρυθμό αύξησης (σε μερίσματα)</a:t>
            </a:r>
            <a:endParaRPr lang="en-US" dirty="0"/>
          </a:p>
          <a:p>
            <a:pPr marL="342900" indent="-342900" eaLnBrk="1" hangingPunct="1"/>
            <a:r>
              <a:rPr lang="el-GR" dirty="0"/>
              <a:t>Στην πράξη, υπάρχει μεγάλο ποσοστό σφάλματος εκτίμησης κατά την εκτίμηση του </a:t>
            </a:r>
            <a:r>
              <a:rPr lang="en-US" dirty="0"/>
              <a:t>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Χρησιμοποιώντας το</a:t>
            </a:r>
            <a:r>
              <a:rPr lang="en-US" dirty="0"/>
              <a:t> </a:t>
            </a:r>
            <a:r>
              <a:rPr lang="en-US" dirty="0" err="1"/>
              <a:t>DGM</a:t>
            </a:r>
            <a:r>
              <a:rPr lang="en-US" dirty="0"/>
              <a:t> </a:t>
            </a:r>
            <a:r>
              <a:rPr lang="el-GR" dirty="0"/>
              <a:t>για την εύρεση του </a:t>
            </a:r>
            <a:r>
              <a:rPr lang="en-US" dirty="0"/>
              <a:t>R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Αρχίζουμε με το μοντέλο ανάπτυξης μερισμάτων (</a:t>
            </a:r>
            <a:r>
              <a:rPr lang="en-US" dirty="0" err="1"/>
              <a:t>DGM</a:t>
            </a:r>
            <a:r>
              <a:rPr lang="el-GR" dirty="0"/>
              <a:t>)</a:t>
            </a:r>
            <a:r>
              <a:rPr lang="en-US" dirty="0"/>
              <a:t>:</a:t>
            </a:r>
          </a:p>
        </p:txBody>
      </p:sp>
      <p:graphicFrame>
        <p:nvGraphicFramePr>
          <p:cNvPr id="293892" name="Object 4"/>
          <p:cNvGraphicFramePr>
            <a:graphicFrameLocks noChangeAspect="1"/>
          </p:cNvGraphicFramePr>
          <p:nvPr/>
        </p:nvGraphicFramePr>
        <p:xfrm>
          <a:off x="2057400" y="2895600"/>
          <a:ext cx="51816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3" imgW="2148480" imgH="1446840" progId="Equation.3">
                  <p:embed/>
                </p:oleObj>
              </mc:Choice>
              <mc:Fallback>
                <p:oleObj name="Εξίσωση" r:id="rId3" imgW="2148480" imgH="1446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95600"/>
                        <a:ext cx="5181600" cy="259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3893" name="Text Box 5"/>
          <p:cNvSpPr txBox="1">
            <a:spLocks noChangeArrowheads="1"/>
          </p:cNvSpPr>
          <p:nvPr/>
        </p:nvSpPr>
        <p:spPr bwMode="auto">
          <a:xfrm>
            <a:off x="152400" y="3733800"/>
            <a:ext cx="8763000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/>
              <a:t>Αναδιατάσσοντας τους όρους και επιλύοντας ως προς </a:t>
            </a:r>
            <a:r>
              <a:rPr lang="en-US" sz="2800" dirty="0"/>
              <a:t>R: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38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3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/>
      <p:bldP spid="29389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Ευκαιρίες Ανάπτυξης</a:t>
            </a:r>
            <a:endParaRPr lang="en-US" dirty="0"/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marL="342900" indent="-342900" eaLnBrk="1" hangingPunct="1"/>
            <a:r>
              <a:rPr lang="el-GR" dirty="0"/>
              <a:t>Οι ευκαιρίες ανάπτυξης είναι ευκαιρίες επένδυσης σε έργα με θετική </a:t>
            </a:r>
            <a:r>
              <a:rPr lang="en-US" dirty="0" err="1"/>
              <a:t>NPV</a:t>
            </a:r>
            <a:r>
              <a:rPr lang="en-US" dirty="0"/>
              <a:t>.</a:t>
            </a:r>
          </a:p>
          <a:p>
            <a:pPr marL="342900" indent="-342900" eaLnBrk="1" hangingPunct="1"/>
            <a:r>
              <a:rPr lang="el-GR" dirty="0"/>
              <a:t>Η αξία μιας εταιρείας μπορεί να θεωρηθεί ως το άθροισμα της αξίας μια εταιρείας που καταβάλλει το </a:t>
            </a:r>
            <a:r>
              <a:rPr lang="en-US" dirty="0"/>
              <a:t>100% </a:t>
            </a:r>
            <a:r>
              <a:rPr lang="el-GR" dirty="0"/>
              <a:t>των κερδών της ως μερίσματα συν την καθαρή παρούσα αξία των ευκαιριών ανάπτυξης.</a:t>
            </a:r>
            <a:endParaRPr lang="en-US" dirty="0"/>
          </a:p>
        </p:txBody>
      </p:sp>
      <p:graphicFrame>
        <p:nvGraphicFramePr>
          <p:cNvPr id="291844" name="Object 4"/>
          <p:cNvGraphicFramePr>
            <a:graphicFrameLocks noChangeAspect="1"/>
          </p:cNvGraphicFramePr>
          <p:nvPr/>
        </p:nvGraphicFramePr>
        <p:xfrm>
          <a:off x="2743200" y="4953000"/>
          <a:ext cx="3390900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52760" imgH="495000" progId="Equation.3">
                  <p:embed/>
                </p:oleObj>
              </mc:Choice>
              <mc:Fallback>
                <p:oleObj name="Equation" r:id="rId3" imgW="1652760" imgH="495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953000"/>
                        <a:ext cx="3390900" cy="1058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1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Περιεχόμενο Ενότητας</a:t>
            </a:r>
            <a:endParaRPr lang="en-US" dirty="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πώς οι τιμές μετοχές εξαρτώνται από μελλοντικά μερίσματα και από την αύξηση των μερισμάτων. </a:t>
            </a:r>
            <a:endParaRPr lang="en-US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Υπολογισμός τιμών μετοχών χρησιμοποιώντας το μοντέλο αύξησης μερισμάτων</a:t>
            </a:r>
            <a:endParaRPr lang="en-US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Πώς ευκαιρίες ανάπτυξης επηρεάζουν τις τιμές μετοχών. </a:t>
            </a:r>
            <a:endParaRPr lang="en-US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αποτίμηση συγκρίσιμων. </a:t>
            </a:r>
            <a:endParaRPr lang="en-US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τρόπος λειτουργίας των αγορών μετοχών.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Μοντέλο </a:t>
            </a:r>
            <a:r>
              <a:rPr lang="en-US" dirty="0" err="1"/>
              <a:t>NPVGO</a:t>
            </a:r>
            <a:r>
              <a:rPr lang="en-US" dirty="0"/>
              <a:t>: </a:t>
            </a:r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305800" cy="4302125"/>
          </a:xfrm>
        </p:spPr>
        <p:txBody>
          <a:bodyPr/>
          <a:lstStyle/>
          <a:p>
            <a:pPr marL="342900" indent="-342900" eaLnBrk="1" hangingPunct="1">
              <a:buFont typeface="Wingdings" pitchFamily="2" charset="2"/>
              <a:buNone/>
            </a:pPr>
            <a:r>
              <a:rPr lang="en-US" dirty="0"/>
              <a:t>    </a:t>
            </a:r>
            <a:r>
              <a:rPr lang="el-GR" dirty="0"/>
              <a:t>Σκεφτείτε μια εταιρεία που έχει προβλέψει </a:t>
            </a:r>
            <a:r>
              <a:rPr lang="en-US" dirty="0"/>
              <a:t>EPS $5, </a:t>
            </a:r>
            <a:r>
              <a:rPr lang="el-GR" dirty="0"/>
              <a:t>προεξοφλητικό επιτόκιο </a:t>
            </a:r>
            <a:r>
              <a:rPr lang="en-US" dirty="0"/>
              <a:t>16%, </a:t>
            </a:r>
            <a:r>
              <a:rPr lang="el-GR" dirty="0"/>
              <a:t>και τιμολογείται σήμερα στα</a:t>
            </a:r>
            <a:r>
              <a:rPr lang="en-US" dirty="0"/>
              <a:t> $75 </a:t>
            </a:r>
            <a:r>
              <a:rPr lang="el-GR" dirty="0"/>
              <a:t>ανά μερίδιο</a:t>
            </a:r>
            <a:r>
              <a:rPr lang="en-US" dirty="0"/>
              <a:t>.</a:t>
            </a:r>
          </a:p>
          <a:p>
            <a:pPr marL="342900" indent="-342900" eaLnBrk="1" hangingPunct="1"/>
            <a:r>
              <a:rPr lang="el-GR" sz="2800" dirty="0"/>
              <a:t>Μπορούμε να υπολογίσουμε την αξία της εταιρείας ως μια αγελάδα μετρητών. </a:t>
            </a:r>
          </a:p>
          <a:p>
            <a:pPr marL="342900" indent="-342900" eaLnBrk="1" hangingPunct="1"/>
            <a:endParaRPr lang="el-GR" sz="2800" dirty="0">
              <a:cs typeface="Times New Roman" pitchFamily="18" charset="0"/>
            </a:endParaRPr>
          </a:p>
          <a:p>
            <a:pPr marL="342900" indent="-342900" eaLnBrk="1" hangingPunct="1"/>
            <a:endParaRPr lang="el-GR" sz="2800" dirty="0">
              <a:cs typeface="Times New Roman" pitchFamily="18" charset="0"/>
            </a:endParaRPr>
          </a:p>
          <a:p>
            <a:pPr marL="342900" indent="-342900" eaLnBrk="1" hangingPunct="1"/>
            <a:r>
              <a:rPr lang="el-GR" sz="2800" dirty="0">
                <a:cs typeface="Times New Roman" pitchFamily="18" charset="0"/>
              </a:rPr>
              <a:t>Επομένως</a:t>
            </a:r>
            <a:r>
              <a:rPr lang="en-US" sz="2800" dirty="0">
                <a:cs typeface="Times New Roman" pitchFamily="18" charset="0"/>
              </a:rPr>
              <a:t>,</a:t>
            </a:r>
            <a:r>
              <a:rPr lang="el-GR" sz="2800" dirty="0">
                <a:cs typeface="Times New Roman" pitchFamily="18" charset="0"/>
              </a:rPr>
              <a:t> η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NPVGO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l-GR" sz="2800" dirty="0">
                <a:cs typeface="Times New Roman" pitchFamily="18" charset="0"/>
              </a:rPr>
              <a:t>πρέπει να είναι</a:t>
            </a:r>
            <a:r>
              <a:rPr lang="en-US" sz="2800" dirty="0">
                <a:cs typeface="Times New Roman" pitchFamily="18" charset="0"/>
              </a:rPr>
              <a:t>: $75 - $31.25 = $43.75</a:t>
            </a:r>
          </a:p>
          <a:p>
            <a:pPr marL="342900" indent="-342900" eaLnBrk="1" hangingPunct="1">
              <a:buFont typeface="Wingdings" pitchFamily="2" charset="2"/>
              <a:buNone/>
            </a:pPr>
            <a:endParaRPr lang="en-US" sz="2800" dirty="0"/>
          </a:p>
        </p:txBody>
      </p:sp>
      <p:graphicFrame>
        <p:nvGraphicFramePr>
          <p:cNvPr id="297995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2819400" y="4343400"/>
          <a:ext cx="32004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46600" imgH="495000" progId="Equation.3">
                  <p:embed/>
                </p:oleObj>
              </mc:Choice>
              <mc:Fallback>
                <p:oleObj name="Equation" r:id="rId3" imgW="2046600" imgH="4950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343400"/>
                        <a:ext cx="32004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7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7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7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7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7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7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Συγκριτικά Στοιχεία</a:t>
            </a:r>
            <a:endParaRPr lang="en-US" dirty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901825"/>
            <a:ext cx="8343900" cy="26670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l-GR" sz="2800" dirty="0"/>
              <a:t>Τα συγκριτικά στοιχεία χρησιμοποιούνται για την αποτίμηση εταιρειών κυρίως με βάση τα πολλαπλάσια. </a:t>
            </a:r>
            <a:endParaRPr lang="en-US" sz="2800" dirty="0"/>
          </a:p>
          <a:p>
            <a:pPr marL="342900" indent="-342900" eaLnBrk="1" hangingPunct="1">
              <a:defRPr/>
            </a:pPr>
            <a:r>
              <a:rPr lang="el-GR" sz="2800" dirty="0"/>
              <a:t>Τα κοινά πολλαπλάσια περιλαμβάνουν</a:t>
            </a:r>
            <a:r>
              <a:rPr lang="en-US" sz="2800" dirty="0"/>
              <a:t>:</a:t>
            </a:r>
          </a:p>
          <a:p>
            <a:pPr marL="781050" lvl="1" indent="-342900" eaLnBrk="1" hangingPunct="1">
              <a:defRPr/>
            </a:pPr>
            <a:r>
              <a:rPr lang="el-GR" sz="2400" dirty="0"/>
              <a:t>Τιμή προς Κέρδη</a:t>
            </a:r>
            <a:r>
              <a:rPr lang="en-US" sz="2400" dirty="0"/>
              <a:t> </a:t>
            </a:r>
          </a:p>
          <a:p>
            <a:pPr marL="781050" lvl="1" indent="-342900" eaLnBrk="1" hangingPunct="1">
              <a:defRPr/>
            </a:pPr>
            <a:r>
              <a:rPr lang="el-GR" sz="2400" dirty="0"/>
              <a:t>Δείκτες Αξίας Επιχείρησης</a:t>
            </a:r>
            <a:endParaRPr lang="en-US" sz="2400" dirty="0"/>
          </a:p>
          <a:p>
            <a:pPr marL="781050" lvl="1" indent="-342900" eaLnBrk="1" hangingPunct="1">
              <a:defRPr/>
            </a:pPr>
            <a:endParaRPr lang="en-US" sz="2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Δείκτης Τιμής - Κέρδη</a:t>
            </a:r>
            <a:endParaRPr lang="en-US" dirty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901824"/>
            <a:ext cx="8343900" cy="3736975"/>
          </a:xfrm>
        </p:spPr>
        <p:txBody>
          <a:bodyPr/>
          <a:lstStyle/>
          <a:p>
            <a:pPr marL="342900" indent="-342900" eaLnBrk="1" hangingPunct="1"/>
            <a:r>
              <a:rPr lang="el-GR" sz="2800" dirty="0"/>
              <a:t>Ο δείκτης τιμής – κέρδη υπολογίζεται ως την τρέχουσα αξία της μετοχής δια τον ετήσιο </a:t>
            </a:r>
            <a:r>
              <a:rPr lang="en-US" sz="2800" dirty="0"/>
              <a:t>EPS.</a:t>
            </a:r>
          </a:p>
          <a:p>
            <a:pPr marL="742950" lvl="1" indent="-285750" eaLnBrk="1" hangingPunct="1"/>
            <a:r>
              <a:rPr lang="el-GR" sz="2400" i="1" dirty="0"/>
              <a:t>Η </a:t>
            </a:r>
            <a:r>
              <a:rPr lang="en-US" sz="2400" i="1" dirty="0"/>
              <a:t>Wall Street Journal</a:t>
            </a:r>
            <a:r>
              <a:rPr lang="en-US" sz="2400" dirty="0"/>
              <a:t> </a:t>
            </a:r>
            <a:r>
              <a:rPr lang="el-GR" sz="2400" dirty="0"/>
              <a:t>χρησιμοποιεί τα κέρδη των τελευταίων 4 τριμήνων</a:t>
            </a:r>
            <a:endParaRPr lang="en-US" sz="2400" i="1" dirty="0"/>
          </a:p>
          <a:p>
            <a:pPr marL="342900" indent="-342900" eaLnBrk="1" hangingPunct="1"/>
            <a:endParaRPr lang="en-US" i="1" dirty="0"/>
          </a:p>
        </p:txBody>
      </p:sp>
      <p:graphicFrame>
        <p:nvGraphicFramePr>
          <p:cNvPr id="301060" name="Object 4"/>
          <p:cNvGraphicFramePr>
            <a:graphicFrameLocks noChangeAspect="1"/>
          </p:cNvGraphicFramePr>
          <p:nvPr/>
        </p:nvGraphicFramePr>
        <p:xfrm>
          <a:off x="2830513" y="3838575"/>
          <a:ext cx="381793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Εξίσωση" r:id="rId3" imgW="1930320" imgH="393480" progId="Equation.3">
                  <p:embed/>
                </p:oleObj>
              </mc:Choice>
              <mc:Fallback>
                <p:oleObj name="Εξίσωση" r:id="rId3" imgW="193032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513" y="3838575"/>
                        <a:ext cx="3817937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1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 </a:t>
            </a:r>
            <a:r>
              <a:rPr lang="el-GR" dirty="0"/>
              <a:t>και </a:t>
            </a:r>
            <a:r>
              <a:rPr lang="en-US" dirty="0" err="1"/>
              <a:t>NPVGO</a:t>
            </a:r>
            <a:endParaRPr lang="en-US" dirty="0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382000" cy="4302125"/>
          </a:xfrm>
        </p:spPr>
        <p:txBody>
          <a:bodyPr/>
          <a:lstStyle/>
          <a:p>
            <a:pPr marL="342900" indent="-342900" eaLnBrk="1" hangingPunct="1"/>
            <a:endParaRPr lang="en-US" sz="2400" dirty="0"/>
          </a:p>
          <a:p>
            <a:pPr marL="342900" indent="-342900" eaLnBrk="1" hangingPunct="1"/>
            <a:r>
              <a:rPr lang="el-GR" sz="2400" dirty="0"/>
              <a:t>Θυμηθείτε ότι</a:t>
            </a:r>
            <a:r>
              <a:rPr lang="en-US" sz="2400" dirty="0"/>
              <a:t>, </a:t>
            </a:r>
          </a:p>
          <a:p>
            <a:pPr marL="342900" indent="-342900" eaLnBrk="1" hangingPunct="1"/>
            <a:endParaRPr lang="en-US" sz="2400" dirty="0"/>
          </a:p>
          <a:p>
            <a:pPr marL="342900" indent="-342900" eaLnBrk="1" hangingPunct="1"/>
            <a:r>
              <a:rPr lang="el-GR" sz="2400" dirty="0"/>
              <a:t>Διαιρώντας κάθε όρο με τον </a:t>
            </a:r>
            <a:r>
              <a:rPr lang="en-US" sz="2400" dirty="0"/>
              <a:t>EPS </a:t>
            </a:r>
            <a:r>
              <a:rPr lang="el-GR" sz="2400" dirty="0"/>
              <a:t>λαμβάνουμε την ακόλουθη περιγραφή του δείκτη </a:t>
            </a:r>
            <a:r>
              <a:rPr lang="en-US" sz="2400" dirty="0"/>
              <a:t>PE:</a:t>
            </a:r>
          </a:p>
          <a:p>
            <a:pPr marL="342900" indent="-342900" eaLnBrk="1" hangingPunct="1">
              <a:buFont typeface="Wingdings" pitchFamily="2" charset="2"/>
              <a:buNone/>
            </a:pPr>
            <a:endParaRPr lang="en-US" sz="2400" dirty="0"/>
          </a:p>
          <a:p>
            <a:pPr marL="342900" indent="-342900" eaLnBrk="1" hangingPunct="1"/>
            <a:endParaRPr lang="en-US" sz="2400" dirty="0"/>
          </a:p>
          <a:p>
            <a:pPr marL="342900" indent="-342900" eaLnBrk="1" hangingPunct="1"/>
            <a:endParaRPr lang="en-US" sz="2400" dirty="0"/>
          </a:p>
          <a:p>
            <a:pPr marL="342900" indent="-342900" eaLnBrk="1" hangingPunct="1"/>
            <a:r>
              <a:rPr lang="el-GR" sz="2400" dirty="0"/>
              <a:t>Επομένως, ο δείκτης ΡΕ μιας εταιρείας σχετίζεται θετικά με τις ευκαιρίες ανάπτυξης και αρνητικά με τον κίνδυνο (</a:t>
            </a:r>
            <a:r>
              <a:rPr lang="en-US" sz="2400" i="1" dirty="0"/>
              <a:t>R</a:t>
            </a:r>
            <a:r>
              <a:rPr lang="en-US" sz="2400" dirty="0"/>
              <a:t>)</a:t>
            </a:r>
          </a:p>
          <a:p>
            <a:pPr marL="342900" indent="-342900" eaLnBrk="1" hangingPunct="1">
              <a:buFont typeface="Wingdings" pitchFamily="2" charset="2"/>
              <a:buNone/>
            </a:pPr>
            <a:endParaRPr lang="en-US" sz="2800" i="1" dirty="0"/>
          </a:p>
        </p:txBody>
      </p:sp>
      <p:graphicFrame>
        <p:nvGraphicFramePr>
          <p:cNvPr id="322565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657600" y="1981200"/>
          <a:ext cx="34290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52760" imgH="495000" progId="Equation.3">
                  <p:embed/>
                </p:oleObj>
              </mc:Choice>
              <mc:Fallback>
                <p:oleObj name="Equation" r:id="rId3" imgW="1652760" imgH="495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981200"/>
                        <a:ext cx="3429000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2567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514600" y="4114800"/>
          <a:ext cx="28702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89040" imgH="495000" progId="Equation.3">
                  <p:embed/>
                </p:oleObj>
              </mc:Choice>
              <mc:Fallback>
                <p:oleObj name="Equation" r:id="rId5" imgW="1589040" imgH="495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14800"/>
                        <a:ext cx="2870200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2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25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Δείκτες Αξίας Επιχειρήσεων</a:t>
            </a:r>
            <a:endParaRPr lang="en-US" dirty="0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382000" cy="4302125"/>
          </a:xfrm>
        </p:spPr>
        <p:txBody>
          <a:bodyPr/>
          <a:lstStyle/>
          <a:p>
            <a:pPr marL="342900" indent="-342900" eaLnBrk="1" hangingPunct="1"/>
            <a:r>
              <a:rPr lang="el-GR" sz="2400" dirty="0"/>
              <a:t>Ο δείκτης </a:t>
            </a:r>
            <a:r>
              <a:rPr lang="en-US" sz="2400" dirty="0"/>
              <a:t>PE </a:t>
            </a:r>
            <a:r>
              <a:rPr lang="el-GR" sz="2400" dirty="0"/>
              <a:t>επικεντρώνεται στα ίδια κεφάλαια, αλλά τι συμβαίνει εάν θέλουμε την αξία της εταιρείας; </a:t>
            </a:r>
            <a:endParaRPr lang="en-US" sz="2400" dirty="0"/>
          </a:p>
          <a:p>
            <a:pPr marL="342900" indent="-342900" eaLnBrk="1" hangingPunct="1"/>
            <a:r>
              <a:rPr lang="el-GR" sz="2400" dirty="0"/>
              <a:t>Χρησιμοποιείστε την αξία της επιχείρησης</a:t>
            </a:r>
            <a:r>
              <a:rPr lang="en-US" sz="2400" dirty="0"/>
              <a:t>:</a:t>
            </a:r>
          </a:p>
          <a:p>
            <a:pPr marL="781050" lvl="1" indent="-342900" eaLnBrk="1" hangingPunct="1"/>
            <a:r>
              <a:rPr lang="en-US" sz="2000" dirty="0" err="1"/>
              <a:t>EV</a:t>
            </a:r>
            <a:r>
              <a:rPr lang="en-US" sz="2000" dirty="0"/>
              <a:t> = </a:t>
            </a:r>
            <a:r>
              <a:rPr lang="el-GR" sz="2000" dirty="0"/>
              <a:t>αγοραία αξία ιδίων κεφαλαίων </a:t>
            </a:r>
            <a:r>
              <a:rPr lang="en-US" sz="2000" dirty="0"/>
              <a:t>+ </a:t>
            </a:r>
            <a:r>
              <a:rPr lang="el-GR" sz="2000" dirty="0"/>
              <a:t>αγοραία αξία χρέους </a:t>
            </a:r>
            <a:r>
              <a:rPr lang="en-US" sz="2000" dirty="0"/>
              <a:t>- </a:t>
            </a:r>
            <a:r>
              <a:rPr lang="el-GR" sz="2000" dirty="0"/>
              <a:t>μετρητά</a:t>
            </a:r>
            <a:endParaRPr lang="en-US" sz="2000" dirty="0"/>
          </a:p>
          <a:p>
            <a:pPr marL="342900" indent="-342900" eaLnBrk="1" hangingPunct="1"/>
            <a:r>
              <a:rPr lang="el-GR" sz="2400" dirty="0"/>
              <a:t>Όπως με τον δείκτη </a:t>
            </a:r>
            <a:r>
              <a:rPr lang="en-US" sz="2400" dirty="0"/>
              <a:t>PE, </a:t>
            </a:r>
            <a:r>
              <a:rPr lang="el-GR" sz="2400" dirty="0"/>
              <a:t>συγκρίνουμε την αξία με ένα μέτρο κερδών. Από την πλευρά των εταιρειών, αυτό είναι ο </a:t>
            </a:r>
            <a:r>
              <a:rPr lang="en-US" sz="2400" dirty="0"/>
              <a:t>EBITDA, </a:t>
            </a:r>
            <a:r>
              <a:rPr lang="el-GR" sz="2400" dirty="0"/>
              <a:t>ή τα κέρδη προ φόρων, τόκων, απόσβεσης και χρεολυσίας. </a:t>
            </a:r>
            <a:endParaRPr lang="en-US" sz="2400" dirty="0"/>
          </a:p>
          <a:p>
            <a:pPr marL="781050" lvl="1" indent="-342900" eaLnBrk="1" hangingPunct="1"/>
            <a:r>
              <a:rPr lang="el-GR" sz="2000" dirty="0"/>
              <a:t>Ο </a:t>
            </a:r>
            <a:r>
              <a:rPr lang="en-US" sz="2000" dirty="0"/>
              <a:t>EBITDA</a:t>
            </a:r>
            <a:r>
              <a:rPr lang="el-GR" sz="2000" dirty="0"/>
              <a:t>αντιπροσωπεύει ένα μέτρο των συνολικών ταμειακών ροών της εταιρείας</a:t>
            </a:r>
            <a:endParaRPr lang="en-US" sz="2000" dirty="0"/>
          </a:p>
          <a:p>
            <a:pPr marL="342900" indent="-342900" eaLnBrk="1" hangingPunct="1"/>
            <a:r>
              <a:rPr lang="el-GR" sz="2400" dirty="0"/>
              <a:t>Δείκτης Αξίας Επιχείρησης </a:t>
            </a:r>
            <a:r>
              <a:rPr lang="en-US" sz="2400" dirty="0"/>
              <a:t>= </a:t>
            </a:r>
            <a:r>
              <a:rPr lang="en-US" sz="2400" dirty="0" err="1"/>
              <a:t>EV</a:t>
            </a:r>
            <a:r>
              <a:rPr lang="en-US" sz="2400" dirty="0"/>
              <a:t> / EBITDA</a:t>
            </a:r>
          </a:p>
          <a:p>
            <a:pPr marL="342900" indent="-342900" eaLnBrk="1" hangingPunct="1">
              <a:buFont typeface="Wingdings" pitchFamily="2" charset="2"/>
              <a:buNone/>
            </a:pPr>
            <a:r>
              <a:rPr lang="en-US" sz="2800" i="1" dirty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2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/>
          <a:lstStyle/>
          <a:p>
            <a:r>
              <a:rPr lang="el-GR" sz="4200" dirty="0"/>
              <a:t>Αποτίμηση Ολόκληρης της Εταιρείας</a:t>
            </a:r>
            <a:endParaRPr lang="en-US" sz="4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>
              <a:defRPr/>
            </a:pPr>
            <a:r>
              <a:rPr lang="el-GR" sz="2600" dirty="0"/>
              <a:t>Στα Κεφάλαια 5 και 6 μάθατε ότι η αξία ενός έργου (δηλαδή, η </a:t>
            </a:r>
            <a:r>
              <a:rPr lang="en-US" sz="2600" dirty="0" err="1"/>
              <a:t>NPV</a:t>
            </a:r>
            <a:r>
              <a:rPr lang="en-US" sz="2600" dirty="0"/>
              <a:t> </a:t>
            </a:r>
            <a:r>
              <a:rPr lang="el-GR" sz="2600" dirty="0"/>
              <a:t>του) ήταν η προεξοφλημένη αξία των ταμειακών ροών που παράγει. </a:t>
            </a:r>
            <a:endParaRPr lang="en-US" sz="2600" dirty="0"/>
          </a:p>
          <a:p>
            <a:pPr>
              <a:defRPr/>
            </a:pPr>
            <a:r>
              <a:rPr lang="el-GR" sz="2600" dirty="0"/>
              <a:t>Η εταιρεία είναι η ενοποιημένη αξία των ταμειακών ροών όλων των έργων της. </a:t>
            </a:r>
            <a:endParaRPr lang="en-US" sz="2600" dirty="0"/>
          </a:p>
          <a:p>
            <a:pPr>
              <a:defRPr/>
            </a:pPr>
            <a:r>
              <a:rPr lang="el-GR" sz="2600" dirty="0"/>
              <a:t>Θυμηθείτε ότι οι ελεύθερες ταμειακές ροές </a:t>
            </a:r>
            <a:r>
              <a:rPr lang="en-US" sz="2600" dirty="0"/>
              <a:t>(</a:t>
            </a:r>
            <a:r>
              <a:rPr lang="en-US" sz="2600" dirty="0" err="1"/>
              <a:t>FCF</a:t>
            </a:r>
            <a:r>
              <a:rPr lang="en-US" sz="2600" dirty="0"/>
              <a:t>) =</a:t>
            </a:r>
          </a:p>
          <a:p>
            <a:pPr marL="471487" lvl="1" indent="0">
              <a:buFont typeface="Wingdings" pitchFamily="2" charset="2"/>
              <a:buNone/>
              <a:defRPr/>
            </a:pPr>
            <a:r>
              <a:rPr lang="en-US" sz="2600" dirty="0"/>
              <a:t>	OCF – </a:t>
            </a:r>
            <a:r>
              <a:rPr lang="el-GR" sz="2600" dirty="0"/>
              <a:t>αλλαγή </a:t>
            </a:r>
            <a:r>
              <a:rPr lang="en-US" sz="2600" dirty="0" err="1"/>
              <a:t>NWC</a:t>
            </a:r>
            <a:r>
              <a:rPr lang="en-US" sz="2600" dirty="0"/>
              <a:t> – </a:t>
            </a:r>
            <a:r>
              <a:rPr lang="el-GR" sz="2600" dirty="0"/>
              <a:t>καθαρές κεφαλαιακές δαπάνες</a:t>
            </a:r>
            <a:endParaRPr lang="en-US" sz="26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600" dirty="0"/>
              <a:t>	</a:t>
            </a:r>
            <a:r>
              <a:rPr lang="el-GR" sz="2600" dirty="0"/>
              <a:t>όπου </a:t>
            </a:r>
            <a:r>
              <a:rPr lang="en-US" sz="2600" dirty="0" err="1"/>
              <a:t>OCF</a:t>
            </a:r>
            <a:r>
              <a:rPr lang="en-US" sz="2600" dirty="0"/>
              <a:t> = EBIT – </a:t>
            </a:r>
            <a:r>
              <a:rPr lang="el-GR" sz="2600" dirty="0"/>
              <a:t>Φόροι </a:t>
            </a:r>
            <a:r>
              <a:rPr lang="en-US" sz="2600" dirty="0"/>
              <a:t>+ </a:t>
            </a:r>
            <a:r>
              <a:rPr lang="el-GR" sz="2600" dirty="0"/>
              <a:t>Απόσβεση</a:t>
            </a:r>
            <a:endParaRPr lang="en-US" sz="26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600" dirty="0"/>
              <a:t>	</a:t>
            </a:r>
            <a:r>
              <a:rPr lang="el-GR" sz="2600" dirty="0"/>
              <a:t>και </a:t>
            </a:r>
            <a:r>
              <a:rPr lang="en-US" sz="2600" dirty="0" err="1"/>
              <a:t>NWC</a:t>
            </a:r>
            <a:r>
              <a:rPr lang="en-US" sz="2600" dirty="0"/>
              <a:t> = </a:t>
            </a:r>
            <a:r>
              <a:rPr lang="el-GR" sz="2600" dirty="0"/>
              <a:t>καθαρό κεφάλαιο κίνησης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Αποτίμηση Ταμειακών Ροών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Ας υποθέσουμε ότι μια εταιρεία έχει τρέχουσα καθαρή ταμειακή ροή $225 εκατομμύρια, και αναμένεται να αυξηθεί με ρυθμό 4% ανά έτος στο διηνεκές. Επίσης, το προεξοφλητικό της επιτόκιο είναι 15%. Ποιά είναι η αξία της επιχείρησης;</a:t>
            </a:r>
          </a:p>
          <a:p>
            <a:r>
              <a:rPr lang="el-GR" sz="2800" dirty="0"/>
              <a:t>Αξία εταιρείας: $225(1,04)/0,15-0,4 = $2.127 εκατομμύρια.</a:t>
            </a:r>
          </a:p>
          <a:p>
            <a:r>
              <a:rPr lang="el-GR" sz="2800" dirty="0"/>
              <a:t>Τι θα συμβεί εάν η αγορά εφάρμοζε ένα πολλαπλάσιο </a:t>
            </a:r>
            <a:r>
              <a:rPr lang="en-US" sz="2800" dirty="0"/>
              <a:t>P/CF </a:t>
            </a:r>
            <a:r>
              <a:rPr lang="el-GR" sz="2800" dirty="0"/>
              <a:t>ίσο με 9;</a:t>
            </a:r>
          </a:p>
          <a:p>
            <a:r>
              <a:rPr lang="el-GR" sz="2800" dirty="0"/>
              <a:t>Αξία επιχείρησης: $225*9 = $2.025 εκατομμύρια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Οι Αγορές Μετοχών</a:t>
            </a:r>
            <a:endParaRPr lang="en-US" dirty="0"/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Διαπραγματευτές έναντι Χρηματιστών</a:t>
            </a:r>
            <a:endParaRPr lang="en-US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dirty="0"/>
              <a:t>Χρηματιστήριο Αξιών Νέας Υόρκης </a:t>
            </a:r>
            <a:r>
              <a:rPr lang="en-US" dirty="0"/>
              <a:t>(NYSE)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Η μεγαλύτερη χρηματιστηριακή αγορά στον κόσμο</a:t>
            </a:r>
            <a:endParaRPr lang="en-US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Κάτοχοι αδειών </a:t>
            </a:r>
            <a:r>
              <a:rPr lang="en-US" dirty="0"/>
              <a:t>(</a:t>
            </a:r>
            <a:r>
              <a:rPr lang="el-GR" dirty="0"/>
              <a:t>κυρίως </a:t>
            </a:r>
            <a:r>
              <a:rPr lang="en-US" dirty="0"/>
              <a:t>“</a:t>
            </a:r>
            <a:r>
              <a:rPr lang="el-GR" dirty="0"/>
              <a:t>Μέλη</a:t>
            </a:r>
            <a:r>
              <a:rPr lang="en-US" dirty="0"/>
              <a:t>”)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el-GR" dirty="0"/>
              <a:t>Έχουν το δικαίωμα αγοράς ή πώλησης στον όροφο του χρηματιστηρίου</a:t>
            </a:r>
            <a:endParaRPr lang="en-US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Λειτουργίες</a:t>
            </a:r>
            <a:endParaRPr lang="en-US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dirty="0"/>
              <a:t>Αίθουσα Δραστηριοτήτων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6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NASDAQ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600" dirty="0"/>
              <a:t>Δεν είναι φυσικό χρηματιστήριο </a:t>
            </a:r>
            <a:r>
              <a:rPr lang="en-US" sz="2600" dirty="0"/>
              <a:t>– </a:t>
            </a:r>
            <a:r>
              <a:rPr lang="el-GR" sz="2600" dirty="0"/>
              <a:t>σύστημα αναφορών με βάση τον υπολογιστή</a:t>
            </a:r>
            <a:endParaRPr lang="en-US" sz="26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600" dirty="0"/>
              <a:t>Πολλαπλοί Ειδικοί Διαπραγματευτές</a:t>
            </a:r>
            <a:endParaRPr lang="en-US" sz="26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600" dirty="0"/>
              <a:t>Δίκτυα Ηλεκτρονικών Επικοινωνιών</a:t>
            </a:r>
            <a:endParaRPr lang="en-US" sz="26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600" dirty="0"/>
              <a:t>Τρία επίπεδα πληροφόρησης</a:t>
            </a:r>
            <a:endParaRPr lang="en-US" sz="26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/>
              <a:t>Επίπεδο</a:t>
            </a:r>
            <a:r>
              <a:rPr lang="en-US" sz="2600" dirty="0"/>
              <a:t>1 – median quotes, registered representatives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/>
              <a:t>Επίπεδο </a:t>
            </a:r>
            <a:r>
              <a:rPr lang="en-US" sz="2600" dirty="0"/>
              <a:t>2 – </a:t>
            </a:r>
            <a:r>
              <a:rPr lang="el-GR" sz="2600" dirty="0"/>
              <a:t>παρατήρηση παραθέσεων, χρηματιστές και διαπραγματευτές</a:t>
            </a:r>
            <a:endParaRPr lang="en-US" sz="26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/>
              <a:t>Επίπεδο </a:t>
            </a:r>
            <a:r>
              <a:rPr lang="en-US" sz="2600" dirty="0"/>
              <a:t>3 – </a:t>
            </a:r>
            <a:r>
              <a:rPr lang="el-GR" sz="2600" dirty="0"/>
              <a:t>παρατήρηση και αναθεώρηση παραθέσεων, μόνο διαπραγματευτές</a:t>
            </a:r>
            <a:endParaRPr lang="en-US" sz="26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600" dirty="0"/>
              <a:t>Μεγάλο ποσοστό μετοχών τεχνολογίας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8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8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Αναφορές Χρηματιστηρίου</a:t>
            </a:r>
            <a:endParaRPr lang="en-US" dirty="0"/>
          </a:p>
        </p:txBody>
      </p:sp>
      <p:graphicFrame>
        <p:nvGraphicFramePr>
          <p:cNvPr id="31747" name="Object 3" descr="Recycled paper"/>
          <p:cNvGraphicFramePr>
            <a:graphicFrameLocks noChangeAspect="1"/>
          </p:cNvGraphicFramePr>
          <p:nvPr/>
        </p:nvGraphicFramePr>
        <p:xfrm>
          <a:off x="844550" y="1828800"/>
          <a:ext cx="70516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343349" imgH="619228" progId="Excel.Sheet.8">
                  <p:embed/>
                </p:oleObj>
              </mc:Choice>
              <mc:Fallback>
                <p:oleObj name="Worksheet" r:id="rId3" imgW="4343349" imgH="619228" progId="Excel.Sheet.8">
                  <p:embed/>
                  <p:pic>
                    <p:nvPicPr>
                      <p:cNvPr id="0" name="Object 3" descr="Recycled paper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1828800"/>
                        <a:ext cx="7051675" cy="984250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0276" name="Group 4"/>
          <p:cNvGrpSpPr>
            <a:grpSpLocks/>
          </p:cNvGrpSpPr>
          <p:nvPr/>
        </p:nvGrpSpPr>
        <p:grpSpPr bwMode="auto">
          <a:xfrm>
            <a:off x="762000" y="2438400"/>
            <a:ext cx="1371600" cy="2949576"/>
            <a:chOff x="480" y="1152"/>
            <a:chExt cx="864" cy="1858"/>
          </a:xfrm>
        </p:grpSpPr>
        <p:sp>
          <p:nvSpPr>
            <p:cNvPr id="31774" name="Text Box 5"/>
            <p:cNvSpPr txBox="1">
              <a:spLocks noChangeArrowheads="1"/>
            </p:cNvSpPr>
            <p:nvPr/>
          </p:nvSpPr>
          <p:spPr bwMode="auto">
            <a:xfrm>
              <a:off x="480" y="1730"/>
              <a:ext cx="864" cy="128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dirty="0"/>
                <a:t>Η </a:t>
              </a:r>
              <a:r>
                <a:rPr lang="en-US" dirty="0"/>
                <a:t>Gap </a:t>
              </a:r>
              <a:r>
                <a:rPr lang="el-GR" dirty="0"/>
                <a:t>έφτασε το υψηλότερο επίπεδο στα </a:t>
              </a:r>
              <a:r>
                <a:rPr lang="en-US" dirty="0"/>
                <a:t> $21.89 </a:t>
              </a:r>
              <a:r>
                <a:rPr lang="el-GR" dirty="0"/>
                <a:t>το προηγούμενο έτος</a:t>
              </a:r>
              <a:r>
                <a:rPr lang="en-US" dirty="0"/>
                <a:t>.</a:t>
              </a:r>
            </a:p>
          </p:txBody>
        </p:sp>
        <p:sp>
          <p:nvSpPr>
            <p:cNvPr id="31775" name="Oval 6"/>
            <p:cNvSpPr>
              <a:spLocks noChangeArrowheads="1"/>
            </p:cNvSpPr>
            <p:nvPr/>
          </p:nvSpPr>
          <p:spPr bwMode="auto">
            <a:xfrm>
              <a:off x="480" y="1152"/>
              <a:ext cx="480" cy="288"/>
            </a:xfrm>
            <a:prstGeom prst="ellips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76" name="Line 7"/>
            <p:cNvSpPr>
              <a:spLocks noChangeShapeType="1"/>
            </p:cNvSpPr>
            <p:nvPr/>
          </p:nvSpPr>
          <p:spPr bwMode="auto">
            <a:xfrm flipV="1">
              <a:off x="720" y="1440"/>
              <a:ext cx="0" cy="384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310280" name="Group 8"/>
          <p:cNvGrpSpPr>
            <a:grpSpLocks/>
          </p:cNvGrpSpPr>
          <p:nvPr/>
        </p:nvGrpSpPr>
        <p:grpSpPr bwMode="auto">
          <a:xfrm>
            <a:off x="609600" y="2438400"/>
            <a:ext cx="2286000" cy="4220155"/>
            <a:chOff x="384" y="1152"/>
            <a:chExt cx="1440" cy="2951"/>
          </a:xfrm>
        </p:grpSpPr>
        <p:sp>
          <p:nvSpPr>
            <p:cNvPr id="31771" name="Text Box 9"/>
            <p:cNvSpPr txBox="1">
              <a:spLocks noChangeArrowheads="1"/>
            </p:cNvSpPr>
            <p:nvPr/>
          </p:nvSpPr>
          <p:spPr bwMode="auto">
            <a:xfrm>
              <a:off x="384" y="3264"/>
              <a:ext cx="1440" cy="83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dirty="0"/>
                <a:t>Η </a:t>
              </a:r>
              <a:r>
                <a:rPr lang="en-US" dirty="0"/>
                <a:t>Gap </a:t>
              </a:r>
              <a:r>
                <a:rPr lang="el-GR" dirty="0"/>
                <a:t>έφτασε το χαμηλότερο επίπεδο στα $9.41 το προηγούμενο έτος. </a:t>
              </a:r>
              <a:endParaRPr lang="en-US" dirty="0"/>
            </a:p>
          </p:txBody>
        </p:sp>
        <p:sp>
          <p:nvSpPr>
            <p:cNvPr id="31772" name="Oval 10"/>
            <p:cNvSpPr>
              <a:spLocks noChangeArrowheads="1"/>
            </p:cNvSpPr>
            <p:nvPr/>
          </p:nvSpPr>
          <p:spPr bwMode="auto">
            <a:xfrm>
              <a:off x="1056" y="1152"/>
              <a:ext cx="480" cy="288"/>
            </a:xfrm>
            <a:prstGeom prst="ellips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73" name="Line 11"/>
            <p:cNvSpPr>
              <a:spLocks noChangeShapeType="1"/>
            </p:cNvSpPr>
            <p:nvPr/>
          </p:nvSpPr>
          <p:spPr bwMode="auto">
            <a:xfrm flipV="1">
              <a:off x="1296" y="1440"/>
              <a:ext cx="0" cy="1872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310284" name="Group 12"/>
          <p:cNvGrpSpPr>
            <a:grpSpLocks/>
          </p:cNvGrpSpPr>
          <p:nvPr/>
        </p:nvGrpSpPr>
        <p:grpSpPr bwMode="auto">
          <a:xfrm>
            <a:off x="2362200" y="2438400"/>
            <a:ext cx="2286000" cy="1381126"/>
            <a:chOff x="1488" y="1152"/>
            <a:chExt cx="1440" cy="870"/>
          </a:xfrm>
        </p:grpSpPr>
        <p:sp>
          <p:nvSpPr>
            <p:cNvPr id="31768" name="Text Box 13"/>
            <p:cNvSpPr txBox="1">
              <a:spLocks noChangeArrowheads="1"/>
            </p:cNvSpPr>
            <p:nvPr/>
          </p:nvSpPr>
          <p:spPr bwMode="auto">
            <a:xfrm>
              <a:off x="1488" y="1440"/>
              <a:ext cx="1200" cy="58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dirty="0"/>
                <a:t>Η </a:t>
              </a:r>
              <a:r>
                <a:rPr lang="en-US" dirty="0"/>
                <a:t>Gap </a:t>
              </a:r>
              <a:r>
                <a:rPr lang="el-GR" dirty="0"/>
                <a:t>καταβάλλει μέρισμα </a:t>
              </a:r>
              <a:r>
                <a:rPr lang="en-US" dirty="0"/>
                <a:t>34 </a:t>
              </a:r>
              <a:r>
                <a:rPr lang="el-GR" dirty="0"/>
                <a:t>σεντς/μερίδιο</a:t>
              </a:r>
              <a:r>
                <a:rPr lang="en-US" dirty="0"/>
                <a:t>.</a:t>
              </a:r>
            </a:p>
          </p:txBody>
        </p:sp>
        <p:sp>
          <p:nvSpPr>
            <p:cNvPr id="31769" name="Oval 14"/>
            <p:cNvSpPr>
              <a:spLocks noChangeArrowheads="1"/>
            </p:cNvSpPr>
            <p:nvPr/>
          </p:nvSpPr>
          <p:spPr bwMode="auto">
            <a:xfrm>
              <a:off x="2448" y="1152"/>
              <a:ext cx="480" cy="288"/>
            </a:xfrm>
            <a:prstGeom prst="ellips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70" name="Line 15"/>
            <p:cNvSpPr>
              <a:spLocks noChangeShapeType="1"/>
            </p:cNvSpPr>
            <p:nvPr/>
          </p:nvSpPr>
          <p:spPr bwMode="auto">
            <a:xfrm flipV="1">
              <a:off x="2448" y="1440"/>
              <a:ext cx="240" cy="24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  <p:grpSp>
        <p:nvGrpSpPr>
          <p:cNvPr id="310288" name="Group 16"/>
          <p:cNvGrpSpPr>
            <a:grpSpLocks/>
          </p:cNvGrpSpPr>
          <p:nvPr/>
        </p:nvGrpSpPr>
        <p:grpSpPr bwMode="auto">
          <a:xfrm>
            <a:off x="2286000" y="2438400"/>
            <a:ext cx="2895600" cy="3154364"/>
            <a:chOff x="2832" y="1872"/>
            <a:chExt cx="1824" cy="1987"/>
          </a:xfrm>
        </p:grpSpPr>
        <p:sp>
          <p:nvSpPr>
            <p:cNvPr id="31764" name="Text Box 17"/>
            <p:cNvSpPr txBox="1">
              <a:spLocks noChangeArrowheads="1"/>
            </p:cNvSpPr>
            <p:nvPr/>
          </p:nvSpPr>
          <p:spPr bwMode="auto">
            <a:xfrm>
              <a:off x="2832" y="2928"/>
              <a:ext cx="1200" cy="9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dirty="0"/>
                <a:t>Με βάση την τρέχουσα τιμή, η μερισματική απόδοση είναι </a:t>
              </a:r>
              <a:r>
                <a:rPr lang="en-US" dirty="0"/>
                <a:t>3.1%.</a:t>
              </a:r>
            </a:p>
          </p:txBody>
        </p:sp>
        <p:grpSp>
          <p:nvGrpSpPr>
            <p:cNvPr id="31765" name="Group 18"/>
            <p:cNvGrpSpPr>
              <a:grpSpLocks/>
            </p:cNvGrpSpPr>
            <p:nvPr/>
          </p:nvGrpSpPr>
          <p:grpSpPr bwMode="auto">
            <a:xfrm>
              <a:off x="4032" y="1872"/>
              <a:ext cx="624" cy="1632"/>
              <a:chOff x="2640" y="1152"/>
              <a:chExt cx="624" cy="1632"/>
            </a:xfrm>
          </p:grpSpPr>
          <p:sp>
            <p:nvSpPr>
              <p:cNvPr id="31766" name="Oval 19"/>
              <p:cNvSpPr>
                <a:spLocks noChangeArrowheads="1"/>
              </p:cNvSpPr>
              <p:nvPr/>
            </p:nvSpPr>
            <p:spPr bwMode="auto">
              <a:xfrm>
                <a:off x="2880" y="1152"/>
                <a:ext cx="384" cy="288"/>
              </a:xfrm>
              <a:prstGeom prst="ellipse">
                <a:avLst/>
              </a:prstGeom>
              <a:noFill/>
              <a:ln w="38100" cap="sq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1767" name="Arc 20"/>
              <p:cNvSpPr>
                <a:spLocks/>
              </p:cNvSpPr>
              <p:nvPr/>
            </p:nvSpPr>
            <p:spPr bwMode="auto">
              <a:xfrm flipV="1">
                <a:off x="2640" y="1455"/>
                <a:ext cx="480" cy="1329"/>
              </a:xfrm>
              <a:custGeom>
                <a:avLst/>
                <a:gdLst>
                  <a:gd name="T0" fmla="*/ 0 w 21600"/>
                  <a:gd name="T1" fmla="*/ 0 h 24916"/>
                  <a:gd name="T2" fmla="*/ 11 w 21600"/>
                  <a:gd name="T3" fmla="*/ 71 h 24916"/>
                  <a:gd name="T4" fmla="*/ 0 w 21600"/>
                  <a:gd name="T5" fmla="*/ 61 h 249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4916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710"/>
                      <a:pt x="21514" y="23818"/>
                      <a:pt x="21343" y="24915"/>
                    </a:cubicBezTo>
                  </a:path>
                  <a:path w="21600" h="24916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710"/>
                      <a:pt x="21514" y="23818"/>
                      <a:pt x="21343" y="2491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 cap="sq">
                <a:solidFill>
                  <a:srgbClr val="FF0000"/>
                </a:solidFill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grpSp>
        <p:nvGrpSpPr>
          <p:cNvPr id="310293" name="Group 21"/>
          <p:cNvGrpSpPr>
            <a:grpSpLocks/>
          </p:cNvGrpSpPr>
          <p:nvPr/>
        </p:nvGrpSpPr>
        <p:grpSpPr bwMode="auto">
          <a:xfrm>
            <a:off x="3048000" y="2514600"/>
            <a:ext cx="2514600" cy="4250954"/>
            <a:chOff x="1776" y="1152"/>
            <a:chExt cx="1728" cy="2876"/>
          </a:xfrm>
        </p:grpSpPr>
        <p:sp>
          <p:nvSpPr>
            <p:cNvPr id="31761" name="Text Box 22"/>
            <p:cNvSpPr txBox="1">
              <a:spLocks noChangeArrowheads="1"/>
            </p:cNvSpPr>
            <p:nvPr/>
          </p:nvSpPr>
          <p:spPr bwMode="auto">
            <a:xfrm>
              <a:off x="1776" y="3216"/>
              <a:ext cx="1728" cy="81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dirty="0"/>
                <a:t>Με βάση την τρέχουσα τιμή, ο δείκτης ΡΕ είναι 8 φορές μεγαλύτερος από τα κέρδη</a:t>
              </a:r>
              <a:endParaRPr lang="en-US" dirty="0"/>
            </a:p>
          </p:txBody>
        </p:sp>
        <p:sp>
          <p:nvSpPr>
            <p:cNvPr id="31762" name="Oval 23"/>
            <p:cNvSpPr>
              <a:spLocks noChangeArrowheads="1"/>
            </p:cNvSpPr>
            <p:nvPr/>
          </p:nvSpPr>
          <p:spPr bwMode="auto">
            <a:xfrm>
              <a:off x="3264" y="1152"/>
              <a:ext cx="240" cy="288"/>
            </a:xfrm>
            <a:prstGeom prst="ellips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63" name="Arc 24"/>
            <p:cNvSpPr>
              <a:spLocks/>
            </p:cNvSpPr>
            <p:nvPr/>
          </p:nvSpPr>
          <p:spPr bwMode="auto">
            <a:xfrm flipV="1">
              <a:off x="2736" y="1455"/>
              <a:ext cx="672" cy="2001"/>
            </a:xfrm>
            <a:custGeom>
              <a:avLst/>
              <a:gdLst>
                <a:gd name="T0" fmla="*/ 0 w 21600"/>
                <a:gd name="T1" fmla="*/ 0 h 24916"/>
                <a:gd name="T2" fmla="*/ 21 w 21600"/>
                <a:gd name="T3" fmla="*/ 161 h 24916"/>
                <a:gd name="T4" fmla="*/ 0 w 21600"/>
                <a:gd name="T5" fmla="*/ 139 h 249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4916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710"/>
                    <a:pt x="21514" y="23818"/>
                    <a:pt x="21343" y="24915"/>
                  </a:cubicBezTo>
                </a:path>
                <a:path w="21600" h="24916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710"/>
                    <a:pt x="21514" y="23818"/>
                    <a:pt x="21343" y="2491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10297" name="Group 25"/>
          <p:cNvGrpSpPr>
            <a:grpSpLocks/>
          </p:cNvGrpSpPr>
          <p:nvPr/>
        </p:nvGrpSpPr>
        <p:grpSpPr bwMode="auto">
          <a:xfrm>
            <a:off x="5562600" y="2514600"/>
            <a:ext cx="3276600" cy="3867985"/>
            <a:chOff x="3504" y="1152"/>
            <a:chExt cx="2256" cy="3203"/>
          </a:xfrm>
        </p:grpSpPr>
        <p:sp>
          <p:nvSpPr>
            <p:cNvPr id="31758" name="Text Box 26"/>
            <p:cNvSpPr txBox="1">
              <a:spLocks noChangeArrowheads="1"/>
            </p:cNvSpPr>
            <p:nvPr/>
          </p:nvSpPr>
          <p:spPr bwMode="auto">
            <a:xfrm>
              <a:off x="4128" y="3361"/>
              <a:ext cx="1632" cy="99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8,829,800 </a:t>
              </a:r>
              <a:r>
                <a:rPr lang="el-GR" dirty="0"/>
                <a:t>μερίδια άλλαξαν χέρια στη διαπραγμάτευση της προηγούμενης ημέρας. </a:t>
              </a:r>
              <a:endParaRPr lang="en-US" dirty="0"/>
            </a:p>
          </p:txBody>
        </p:sp>
        <p:sp>
          <p:nvSpPr>
            <p:cNvPr id="31759" name="Oval 27"/>
            <p:cNvSpPr>
              <a:spLocks noChangeArrowheads="1"/>
            </p:cNvSpPr>
            <p:nvPr/>
          </p:nvSpPr>
          <p:spPr bwMode="auto">
            <a:xfrm>
              <a:off x="3504" y="1152"/>
              <a:ext cx="480" cy="288"/>
            </a:xfrm>
            <a:prstGeom prst="ellips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60" name="Arc 28"/>
            <p:cNvSpPr>
              <a:spLocks/>
            </p:cNvSpPr>
            <p:nvPr/>
          </p:nvSpPr>
          <p:spPr bwMode="auto">
            <a:xfrm flipH="1" flipV="1">
              <a:off x="3744" y="1442"/>
              <a:ext cx="816" cy="2206"/>
            </a:xfrm>
            <a:custGeom>
              <a:avLst/>
              <a:gdLst>
                <a:gd name="T0" fmla="*/ 14 w 21600"/>
                <a:gd name="T1" fmla="*/ 0 h 22595"/>
                <a:gd name="T2" fmla="*/ 30 w 21600"/>
                <a:gd name="T3" fmla="*/ 215 h 22595"/>
                <a:gd name="T4" fmla="*/ 0 w 21600"/>
                <a:gd name="T5" fmla="*/ 184 h 2259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2595" fill="none" extrusionOk="0">
                  <a:moveTo>
                    <a:pt x="9740" y="0"/>
                  </a:moveTo>
                  <a:cubicBezTo>
                    <a:pt x="17014" y="3674"/>
                    <a:pt x="21600" y="11130"/>
                    <a:pt x="21600" y="19279"/>
                  </a:cubicBezTo>
                  <a:cubicBezTo>
                    <a:pt x="21600" y="20389"/>
                    <a:pt x="21514" y="21497"/>
                    <a:pt x="21343" y="22594"/>
                  </a:cubicBezTo>
                </a:path>
                <a:path w="21600" h="22595" stroke="0" extrusionOk="0">
                  <a:moveTo>
                    <a:pt x="9740" y="0"/>
                  </a:moveTo>
                  <a:cubicBezTo>
                    <a:pt x="17014" y="3674"/>
                    <a:pt x="21600" y="11130"/>
                    <a:pt x="21600" y="19279"/>
                  </a:cubicBezTo>
                  <a:cubicBezTo>
                    <a:pt x="21600" y="20389"/>
                    <a:pt x="21514" y="21497"/>
                    <a:pt x="21343" y="22594"/>
                  </a:cubicBezTo>
                  <a:lnTo>
                    <a:pt x="0" y="19279"/>
                  </a:lnTo>
                  <a:lnTo>
                    <a:pt x="9740" y="0"/>
                  </a:lnTo>
                  <a:close/>
                </a:path>
              </a:pathLst>
            </a:cu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10303" name="Group 31"/>
          <p:cNvGrpSpPr>
            <a:grpSpLocks/>
          </p:cNvGrpSpPr>
          <p:nvPr/>
        </p:nvGrpSpPr>
        <p:grpSpPr bwMode="auto">
          <a:xfrm>
            <a:off x="6477000" y="2438400"/>
            <a:ext cx="2667000" cy="2395539"/>
            <a:chOff x="480" y="1152"/>
            <a:chExt cx="864" cy="1509"/>
          </a:xfrm>
        </p:grpSpPr>
        <p:sp>
          <p:nvSpPr>
            <p:cNvPr id="31755" name="Text Box 32"/>
            <p:cNvSpPr txBox="1">
              <a:spLocks noChangeArrowheads="1"/>
            </p:cNvSpPr>
            <p:nvPr/>
          </p:nvSpPr>
          <p:spPr bwMode="auto">
            <a:xfrm>
              <a:off x="480" y="1730"/>
              <a:ext cx="864" cy="9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l-GR" dirty="0"/>
                <a:t>Η </a:t>
              </a:r>
              <a:r>
                <a:rPr lang="en-US" dirty="0"/>
                <a:t>Gap </a:t>
              </a:r>
              <a:r>
                <a:rPr lang="el-GR" dirty="0"/>
                <a:t>κατέληξε να διαπραγματεύεται στην τιμή των </a:t>
              </a:r>
              <a:r>
                <a:rPr lang="en-US" dirty="0"/>
                <a:t>$11.06, </a:t>
              </a:r>
              <a:r>
                <a:rPr lang="el-GR" dirty="0"/>
                <a:t>που είναι κατά 45 σεντς μεγαλύτερη από εχθές.</a:t>
              </a:r>
              <a:r>
                <a:rPr lang="en-US" dirty="0"/>
                <a:t>.</a:t>
              </a:r>
            </a:p>
          </p:txBody>
        </p:sp>
        <p:sp>
          <p:nvSpPr>
            <p:cNvPr id="31756" name="Oval 33"/>
            <p:cNvSpPr>
              <a:spLocks noChangeArrowheads="1"/>
            </p:cNvSpPr>
            <p:nvPr/>
          </p:nvSpPr>
          <p:spPr bwMode="auto">
            <a:xfrm>
              <a:off x="480" y="1152"/>
              <a:ext cx="480" cy="288"/>
            </a:xfrm>
            <a:prstGeom prst="ellips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1757" name="Line 34"/>
            <p:cNvSpPr>
              <a:spLocks noChangeShapeType="1"/>
            </p:cNvSpPr>
            <p:nvPr/>
          </p:nvSpPr>
          <p:spPr bwMode="auto">
            <a:xfrm flipV="1">
              <a:off x="720" y="1440"/>
              <a:ext cx="0" cy="384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0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0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0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0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0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0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0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0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0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03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0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0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Περιεχόμενο Ενότητας</a:t>
            </a:r>
            <a:endParaRPr lang="en-US" dirty="0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367713" cy="4495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None/>
            </a:pPr>
            <a:r>
              <a:rPr lang="el-GR" sz="2800" dirty="0"/>
              <a:t>Η Παρούσα Αξία των Κοινών Μετοχών</a:t>
            </a:r>
            <a:endParaRPr lang="en-US" sz="2800" dirty="0"/>
          </a:p>
          <a:p>
            <a:pPr marL="533400" indent="-533400" eaLnBrk="1" hangingPunct="1">
              <a:lnSpc>
                <a:spcPct val="90000"/>
              </a:lnSpc>
              <a:buNone/>
            </a:pPr>
            <a:r>
              <a:rPr lang="en-US" sz="2800" dirty="0"/>
              <a:t>2		</a:t>
            </a:r>
            <a:r>
              <a:rPr lang="el-GR" sz="2800" dirty="0"/>
              <a:t>Εκτίμηση των Παραμέτρων του Μοντέλου Προεξόφλησης Μερισμάτων</a:t>
            </a:r>
            <a:endParaRPr lang="en-US" sz="2800" dirty="0"/>
          </a:p>
          <a:p>
            <a:pPr marL="533400" indent="-533400" eaLnBrk="1" hangingPunct="1">
              <a:lnSpc>
                <a:spcPct val="90000"/>
              </a:lnSpc>
              <a:buNone/>
            </a:pPr>
            <a:r>
              <a:rPr lang="en-US" sz="2800" dirty="0"/>
              <a:t>3		</a:t>
            </a:r>
            <a:r>
              <a:rPr lang="el-GR" sz="2800" dirty="0"/>
              <a:t>Ευκαιρίες Ανάπτυξης</a:t>
            </a:r>
            <a:endParaRPr lang="en-US" sz="2800" dirty="0"/>
          </a:p>
          <a:p>
            <a:pPr marL="533400" indent="-533400" eaLnBrk="1" hangingPunct="1">
              <a:lnSpc>
                <a:spcPct val="90000"/>
              </a:lnSpc>
              <a:buNone/>
            </a:pPr>
            <a:r>
              <a:rPr lang="en-US" sz="2800" dirty="0"/>
              <a:t>4		</a:t>
            </a:r>
            <a:r>
              <a:rPr lang="el-GR" sz="2800" dirty="0"/>
              <a:t>Συγκριτικά στοιχεία</a:t>
            </a:r>
            <a:endParaRPr lang="en-US" sz="2800" dirty="0"/>
          </a:p>
          <a:p>
            <a:pPr marL="533400" indent="-533400" eaLnBrk="1" hangingPunct="1">
              <a:lnSpc>
                <a:spcPct val="90000"/>
              </a:lnSpc>
              <a:buNone/>
            </a:pPr>
            <a:r>
              <a:rPr lang="en-US" sz="2800" dirty="0"/>
              <a:t>5		</a:t>
            </a:r>
            <a:r>
              <a:rPr lang="el-GR" sz="2800" dirty="0"/>
              <a:t>Αποτίμηση Ολόκληρης της Εταιρείας</a:t>
            </a:r>
            <a:endParaRPr lang="en-US" sz="2800" dirty="0"/>
          </a:p>
          <a:p>
            <a:pPr marL="533400" indent="-533400" eaLnBrk="1" hangingPunct="1">
              <a:lnSpc>
                <a:spcPct val="90000"/>
              </a:lnSpc>
              <a:buNone/>
            </a:pPr>
            <a:r>
              <a:rPr lang="en-US" sz="2800" dirty="0"/>
              <a:t>6		</a:t>
            </a:r>
            <a:r>
              <a:rPr lang="el-GR" sz="2800" dirty="0"/>
              <a:t>Οι Αγορές Μετοχών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/>
              <a:t>Ερωτήσεις</a:t>
            </a:r>
            <a:endParaRPr lang="en-US" dirty="0"/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Τι προσδιορίζει την τιμή ενός μεριδίου μετοχής; </a:t>
            </a:r>
            <a:endParaRPr lang="en-US" dirty="0"/>
          </a:p>
          <a:p>
            <a:pPr marL="342900" indent="-342900" eaLnBrk="1" hangingPunct="1"/>
            <a:r>
              <a:rPr lang="el-GR" dirty="0"/>
              <a:t>Τι προσδιορίζει το </a:t>
            </a:r>
            <a:r>
              <a:rPr lang="en-US" i="1" dirty="0"/>
              <a:t>g</a:t>
            </a:r>
            <a:r>
              <a:rPr lang="en-US" dirty="0"/>
              <a:t> </a:t>
            </a:r>
            <a:r>
              <a:rPr lang="el-GR" dirty="0"/>
              <a:t>και το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l-GR" dirty="0"/>
              <a:t>στο </a:t>
            </a:r>
            <a:r>
              <a:rPr lang="en-US" dirty="0" err="1"/>
              <a:t>DGM</a:t>
            </a:r>
            <a:r>
              <a:rPr lang="en-US" dirty="0"/>
              <a:t>?</a:t>
            </a:r>
          </a:p>
          <a:p>
            <a:pPr marL="342900" indent="-342900" eaLnBrk="1" hangingPunct="1"/>
            <a:r>
              <a:rPr lang="el-GR" dirty="0"/>
              <a:t>Αναλύστε την τιμή της μετοχής σε αξίας σταθερής ανάπτυξης και </a:t>
            </a:r>
            <a:r>
              <a:rPr lang="en-US" dirty="0" err="1"/>
              <a:t>NPVGO</a:t>
            </a:r>
            <a:r>
              <a:rPr lang="en-US" dirty="0"/>
              <a:t>.</a:t>
            </a:r>
          </a:p>
          <a:p>
            <a:pPr marL="342900" indent="-342900" eaLnBrk="1" hangingPunct="1"/>
            <a:r>
              <a:rPr lang="el-GR" dirty="0"/>
              <a:t>Συζητείστε τη σημασία των δεικτών αποτίμησης. </a:t>
            </a:r>
            <a:endParaRPr lang="en-US" dirty="0"/>
          </a:p>
          <a:p>
            <a:pPr marL="342900" indent="-342900" eaLnBrk="1" hangingPunct="1"/>
            <a:r>
              <a:rPr lang="el-GR" dirty="0"/>
              <a:t>Ποιά είναι ορισμένα από τα κύρια χαρακτηριστικά του </a:t>
            </a:r>
            <a:r>
              <a:rPr lang="en-US" dirty="0"/>
              <a:t>NYSE </a:t>
            </a:r>
            <a:r>
              <a:rPr lang="el-GR" dirty="0"/>
              <a:t>και του </a:t>
            </a:r>
            <a:r>
              <a:rPr lang="en-US" dirty="0" err="1"/>
              <a:t>Nasdaq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9144000" cy="1206500"/>
          </a:xfrm>
        </p:spPr>
        <p:txBody>
          <a:bodyPr/>
          <a:lstStyle/>
          <a:p>
            <a:pPr eaLnBrk="1" hangingPunct="1"/>
            <a:r>
              <a:rPr lang="el-GR" sz="4000" dirty="0"/>
              <a:t>Η Παρούσα Αξία των Κοινών Μετοχών</a:t>
            </a:r>
            <a:endParaRPr lang="en-US" sz="4000" dirty="0"/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marL="342900" indent="-342900" eaLnBrk="1" hangingPunct="1"/>
            <a:r>
              <a:rPr lang="el-GR" sz="2800" dirty="0"/>
              <a:t>Η αξία οποιουδήποτε περιουσιακού στοιχείου είναι η παρούσα αξία των αναμενόμενων μελλοντικών ταμειακών ροών. </a:t>
            </a:r>
            <a:endParaRPr lang="en-US" sz="2800" dirty="0"/>
          </a:p>
          <a:p>
            <a:pPr marL="342900" indent="-342900" eaLnBrk="1" hangingPunct="1"/>
            <a:r>
              <a:rPr lang="el-GR" sz="2800" dirty="0"/>
              <a:t>Η κυριότητα μετοχής παράγει ταμειακές ροές από:</a:t>
            </a:r>
            <a:endParaRPr lang="en-US" sz="2800" dirty="0"/>
          </a:p>
          <a:p>
            <a:pPr marL="742950" lvl="1" indent="-285750" eaLnBrk="1" hangingPunct="1"/>
            <a:r>
              <a:rPr lang="el-GR" sz="2400" dirty="0"/>
              <a:t>Μερίσματα</a:t>
            </a:r>
            <a:endParaRPr lang="en-US" sz="2400" dirty="0"/>
          </a:p>
          <a:p>
            <a:pPr marL="742950" lvl="1" indent="-285750" eaLnBrk="1" hangingPunct="1"/>
            <a:r>
              <a:rPr lang="el-GR" sz="2400" dirty="0"/>
              <a:t>Κεφαλαιακά Κέρδη</a:t>
            </a:r>
            <a:endParaRPr lang="en-US" sz="2400" dirty="0"/>
          </a:p>
          <a:p>
            <a:pPr marL="342900" indent="-342900" eaLnBrk="1" hangingPunct="1"/>
            <a:r>
              <a:rPr lang="el-GR" sz="2800" dirty="0"/>
              <a:t>Αποτίμηση Διαφορετικών Ειδών Μετοχών</a:t>
            </a:r>
            <a:endParaRPr lang="en-US" sz="2800" dirty="0"/>
          </a:p>
          <a:p>
            <a:pPr marL="742950" lvl="1" indent="-285750" eaLnBrk="1" hangingPunct="1"/>
            <a:r>
              <a:rPr lang="el-GR" sz="2400" dirty="0"/>
              <a:t>Μηδενική ανάπτυξη</a:t>
            </a:r>
          </a:p>
          <a:p>
            <a:pPr marL="742950" lvl="1" indent="-285750" eaLnBrk="1" hangingPunct="1"/>
            <a:r>
              <a:rPr lang="el-GR" sz="2400" dirty="0"/>
              <a:t>Σταθερή ανάπτυξη</a:t>
            </a:r>
          </a:p>
          <a:p>
            <a:pPr marL="742950" lvl="1" indent="-285750" eaLnBrk="1" hangingPunct="1"/>
            <a:r>
              <a:rPr lang="el-GR" sz="2400" dirty="0"/>
              <a:t>Διαφορική ανάπτυξη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3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3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3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3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3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Περίπτωση Ι: Μηδενική Ανάπτυξη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8382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800" dirty="0"/>
              <a:t>Ας υποθέσουμε ότι τα μερίσματα θα παραμείνουν στο ίδιο επίπεδο για πάντα </a:t>
            </a:r>
            <a:endParaRPr lang="en-US" sz="2800" dirty="0"/>
          </a:p>
        </p:txBody>
      </p:sp>
      <p:graphicFrame>
        <p:nvGraphicFramePr>
          <p:cNvPr id="274436" name="Object 4"/>
          <p:cNvGraphicFramePr>
            <a:graphicFrameLocks noChangeAspect="1"/>
          </p:cNvGraphicFramePr>
          <p:nvPr/>
        </p:nvGraphicFramePr>
        <p:xfrm>
          <a:off x="1676400" y="4114800"/>
          <a:ext cx="6197600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038400" imgH="1091520" progId="Equation.3">
                  <p:embed/>
                </p:oleObj>
              </mc:Choice>
              <mc:Fallback>
                <p:oleObj name="Equation" r:id="rId3" imgW="3038400" imgH="10915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114800"/>
                        <a:ext cx="6197600" cy="225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4437" name="Object 5"/>
          <p:cNvGraphicFramePr>
            <a:graphicFrameLocks noChangeAspect="1"/>
          </p:cNvGraphicFramePr>
          <p:nvPr/>
        </p:nvGraphicFramePr>
        <p:xfrm>
          <a:off x="2819400" y="2438400"/>
          <a:ext cx="4075113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95840" imgH="279360" progId="Equation.3">
                  <p:embed/>
                </p:oleObj>
              </mc:Choice>
              <mc:Fallback>
                <p:oleObj name="Equation" r:id="rId5" imgW="1995840" imgH="279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438400"/>
                        <a:ext cx="4075113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4438" name="Rectangle 6"/>
          <p:cNvSpPr>
            <a:spLocks noChangeArrowheads="1"/>
          </p:cNvSpPr>
          <p:nvPr/>
        </p:nvSpPr>
        <p:spPr bwMode="auto">
          <a:xfrm>
            <a:off x="838200" y="3048000"/>
            <a:ext cx="8153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90000"/>
              <a:buFont typeface="Symbol" pitchFamily="18" charset="2"/>
              <a:buChar char="·"/>
            </a:pPr>
            <a:r>
              <a:rPr lang="el-GR" sz="2500" dirty="0"/>
              <a:t>Από τη στιγμή που οι ταμειακές ροές είναι σταθερές, η αξία μιας μετοχής μηδενικής ανάπτυξης είναι η παρούσα αξία μιας διηνεκούς ράντας</a:t>
            </a:r>
            <a:r>
              <a:rPr lang="en-US" sz="2500" dirty="0"/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4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4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4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4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/>
      <p:bldP spid="27443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Περίπτωση </a:t>
            </a:r>
            <a:r>
              <a:rPr lang="el-GR" dirty="0" err="1"/>
              <a:t>ΙΙ</a:t>
            </a:r>
            <a:r>
              <a:rPr lang="el-GR" dirty="0"/>
              <a:t>: Σταθερή Ανάπτυξη</a:t>
            </a:r>
          </a:p>
        </p:txBody>
      </p:sp>
      <p:graphicFrame>
        <p:nvGraphicFramePr>
          <p:cNvPr id="275459" name="Object 3"/>
          <p:cNvGraphicFramePr>
            <a:graphicFrameLocks noChangeAspect="1"/>
          </p:cNvGraphicFramePr>
          <p:nvPr/>
        </p:nvGraphicFramePr>
        <p:xfrm>
          <a:off x="1828800" y="2590800"/>
          <a:ext cx="2767013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38280" imgH="279360" progId="Equation.3">
                  <p:embed/>
                </p:oleObj>
              </mc:Choice>
              <mc:Fallback>
                <p:oleObj name="Equation" r:id="rId3" imgW="1538280" imgH="2793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590800"/>
                        <a:ext cx="2767013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0" name="Rectangle 4"/>
          <p:cNvSpPr>
            <a:spLocks noChangeArrowheads="1"/>
          </p:cNvSpPr>
          <p:nvPr/>
        </p:nvSpPr>
        <p:spPr bwMode="auto">
          <a:xfrm>
            <a:off x="533400" y="4572000"/>
            <a:ext cx="8389938" cy="917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spcBef>
                <a:spcPct val="20000"/>
              </a:spcBef>
              <a:buSzPct val="90000"/>
              <a:buFont typeface="Symbol" pitchFamily="18" charset="2"/>
              <a:buNone/>
            </a:pPr>
            <a:r>
              <a:rPr lang="el-GR" sz="2600" dirty="0"/>
              <a:t>Από τη στιγμή που οι μελλοντικές ταμειακές ροές αυξάνονται με σταθερό ρυθμό για πάντα, η αξία μιας μετοχής με σταθερή ανάπτυξη είναι η παρούσα αξία μιας αυξανόμενης διηνεκούς ράντας. </a:t>
            </a:r>
            <a:endParaRPr lang="en-US" sz="2600" dirty="0"/>
          </a:p>
        </p:txBody>
      </p:sp>
      <p:graphicFrame>
        <p:nvGraphicFramePr>
          <p:cNvPr id="275461" name="Object 5"/>
          <p:cNvGraphicFramePr>
            <a:graphicFrameLocks noChangeAspect="1"/>
          </p:cNvGraphicFramePr>
          <p:nvPr/>
        </p:nvGraphicFramePr>
        <p:xfrm>
          <a:off x="4953000" y="5748338"/>
          <a:ext cx="1854200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02520" imgH="533160" progId="Equation.3">
                  <p:embed/>
                </p:oleObj>
              </mc:Choice>
              <mc:Fallback>
                <p:oleObj name="Equation" r:id="rId5" imgW="902520" imgH="533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748338"/>
                        <a:ext cx="1854200" cy="1109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2" name="Rectangle 6"/>
          <p:cNvSpPr>
            <a:spLocks noChangeArrowheads="1"/>
          </p:cNvSpPr>
          <p:nvPr/>
        </p:nvSpPr>
        <p:spPr bwMode="auto">
          <a:xfrm>
            <a:off x="500063" y="1855788"/>
            <a:ext cx="8361362" cy="744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>
              <a:lnSpc>
                <a:spcPct val="90000"/>
              </a:lnSpc>
              <a:spcBef>
                <a:spcPct val="20000"/>
              </a:spcBef>
              <a:buSzPct val="90000"/>
              <a:buFont typeface="Symbol" pitchFamily="18" charset="2"/>
              <a:buNone/>
            </a:pPr>
            <a:r>
              <a:rPr lang="el-GR" sz="2800" dirty="0"/>
              <a:t>Ας υποθέσουμε ότι τα μερίσματα θα αυξάνονται με σταθερό ρυθμό, </a:t>
            </a:r>
            <a:r>
              <a:rPr lang="en-US" sz="2800" i="1" dirty="0"/>
              <a:t>g</a:t>
            </a:r>
            <a:r>
              <a:rPr lang="en-US" sz="2800" dirty="0"/>
              <a:t>, </a:t>
            </a:r>
            <a:r>
              <a:rPr lang="el-GR" sz="2800" dirty="0"/>
              <a:t>για πάντα. Δηλαδή:</a:t>
            </a:r>
            <a:endParaRPr lang="en-US" sz="2800" i="1" dirty="0"/>
          </a:p>
        </p:txBody>
      </p:sp>
      <p:graphicFrame>
        <p:nvGraphicFramePr>
          <p:cNvPr id="275463" name="Object 7"/>
          <p:cNvGraphicFramePr>
            <a:graphicFrameLocks noChangeAspect="1"/>
          </p:cNvGraphicFramePr>
          <p:nvPr/>
        </p:nvGraphicFramePr>
        <p:xfrm>
          <a:off x="1857375" y="3146425"/>
          <a:ext cx="487362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720520" imgH="291960" progId="Equation.3">
                  <p:embed/>
                </p:oleObj>
              </mc:Choice>
              <mc:Fallback>
                <p:oleObj name="Equation" r:id="rId7" imgW="2720520" imgH="291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3146425"/>
                        <a:ext cx="4873625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5464" name="Object 8"/>
          <p:cNvGraphicFramePr>
            <a:graphicFrameLocks noChangeAspect="1"/>
          </p:cNvGraphicFramePr>
          <p:nvPr/>
        </p:nvGraphicFramePr>
        <p:xfrm>
          <a:off x="1841500" y="3832225"/>
          <a:ext cx="487521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720520" imgH="291960" progId="Equation.3">
                  <p:embed/>
                </p:oleObj>
              </mc:Choice>
              <mc:Fallback>
                <p:oleObj name="Equation" r:id="rId9" imgW="2720520" imgH="291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0" y="3832225"/>
                        <a:ext cx="4875213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5" name="Text Box 9"/>
          <p:cNvSpPr txBox="1">
            <a:spLocks noChangeArrowheads="1"/>
          </p:cNvSpPr>
          <p:nvPr/>
        </p:nvSpPr>
        <p:spPr bwMode="auto">
          <a:xfrm>
            <a:off x="3929063" y="4137025"/>
            <a:ext cx="6207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.</a:t>
            </a:r>
          </a:p>
        </p:txBody>
      </p:sp>
      <p:sp>
        <p:nvSpPr>
          <p:cNvPr id="275466" name="Text Box 10"/>
          <p:cNvSpPr txBox="1">
            <a:spLocks noChangeArrowheads="1"/>
          </p:cNvSpPr>
          <p:nvPr/>
        </p:nvSpPr>
        <p:spPr bwMode="auto">
          <a:xfrm>
            <a:off x="3929063" y="4289425"/>
            <a:ext cx="6207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.</a:t>
            </a:r>
          </a:p>
        </p:txBody>
      </p:sp>
      <p:sp>
        <p:nvSpPr>
          <p:cNvPr id="275467" name="Text Box 11"/>
          <p:cNvSpPr txBox="1">
            <a:spLocks noChangeArrowheads="1"/>
          </p:cNvSpPr>
          <p:nvPr/>
        </p:nvSpPr>
        <p:spPr bwMode="auto">
          <a:xfrm>
            <a:off x="3929063" y="4441825"/>
            <a:ext cx="6207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5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5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5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5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54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5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5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54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5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5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754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75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5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5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5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0" grpId="0" build="p" autoUpdateAnimBg="0"/>
      <p:bldP spid="275462" grpId="0" build="p" autoUpdateAnimBg="0"/>
      <p:bldP spid="275465" grpId="0" autoUpdateAnimBg="0"/>
      <p:bldP spid="275466" grpId="0" autoUpdateAnimBg="0"/>
      <p:bldP spid="27546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Παράδειγμα Σταθερής Ανάπτυξης</a:t>
            </a:r>
            <a:endParaRPr lang="en-US" dirty="0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/>
            <a:r>
              <a:rPr lang="el-GR" dirty="0"/>
              <a:t>Ας υποθέσουμε ότι η εταιρεία Β</a:t>
            </a:r>
            <a:r>
              <a:rPr lang="en-US" dirty="0" err="1"/>
              <a:t>ig</a:t>
            </a:r>
            <a:r>
              <a:rPr lang="en-US" dirty="0"/>
              <a:t> D, Inc., </a:t>
            </a:r>
            <a:r>
              <a:rPr lang="el-GR" dirty="0"/>
              <a:t>μόλις κατέβαλλε μέρισμα </a:t>
            </a:r>
            <a:r>
              <a:rPr lang="en-US" dirty="0"/>
              <a:t>$</a:t>
            </a:r>
            <a:r>
              <a:rPr lang="el-GR" dirty="0"/>
              <a:t>0</a:t>
            </a:r>
            <a:r>
              <a:rPr lang="en-US" dirty="0"/>
              <a:t>.50. </a:t>
            </a:r>
            <a:r>
              <a:rPr lang="el-GR" dirty="0"/>
              <a:t>Αναμένεται να αυξήσει το μέρισμά της κατά 2% ανά έτος. Εάν η αγορά απαιτεί απόδοση 15% σε στοιχεία ενεργητικού αυτού του επιπέδου κινδύνου, σε τι τιμή θα πρέπει να πωλείται η μετοχή; </a:t>
            </a:r>
            <a:endParaRPr lang="en-US" dirty="0"/>
          </a:p>
          <a:p>
            <a:pPr marL="342900" indent="-342900" eaLnBrk="1" hangingPunct="1"/>
            <a:r>
              <a:rPr lang="en-US" dirty="0" err="1"/>
              <a:t>P</a:t>
            </a:r>
            <a:r>
              <a:rPr lang="en-US" baseline="-25000" dirty="0" err="1"/>
              <a:t>0</a:t>
            </a:r>
            <a:r>
              <a:rPr lang="en-US" dirty="0"/>
              <a:t> = .50(1+.02) / (.15 - .02) = $3.92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1143000"/>
          </a:xfrm>
        </p:spPr>
        <p:txBody>
          <a:bodyPr/>
          <a:lstStyle/>
          <a:p>
            <a:r>
              <a:rPr lang="el-GR" dirty="0"/>
              <a:t>Περίπτωση 3: Διαφορική Ανάπτυξη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4302125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</a:pPr>
            <a:r>
              <a:rPr lang="el-GR" sz="2600" dirty="0"/>
              <a:t>Ας υποθέσουμε ότι τα μερίσματα θα αυξάνονται με διαφορετικούς ρυθμούς στο προβλεπόμενο μέλλον και στη συνέχεια θα αυξάνονται με σταθερό ρυθμό. </a:t>
            </a:r>
            <a:endParaRPr lang="en-US" sz="2600" dirty="0"/>
          </a:p>
          <a:p>
            <a:pPr marL="342900" indent="-342900" eaLnBrk="1" hangingPunct="1">
              <a:lnSpc>
                <a:spcPct val="90000"/>
              </a:lnSpc>
            </a:pPr>
            <a:r>
              <a:rPr lang="el-GR" sz="2600" dirty="0"/>
              <a:t>Για την αποτίμηση μιας μετοχής διαφορικής ανάπτυξης, πρέπει να</a:t>
            </a:r>
            <a:r>
              <a:rPr lang="en-US" sz="2600" dirty="0"/>
              <a:t>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/>
              <a:t>Εκτιμήσουμε τα μελλοντικά μερίσματα στο προβλεπόμενο μέλλον.</a:t>
            </a:r>
            <a:endParaRPr lang="en-US" sz="26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/>
              <a:t>Εκτιμήσουμε την μελλοντική τιμή της μετοχής όταν η μετοχή καθίσταται μετοχή σταθερής ανάπτυξης (περίπτωση 2)</a:t>
            </a:r>
            <a:endParaRPr lang="en-US" sz="2600" dirty="0"/>
          </a:p>
          <a:p>
            <a:pPr marL="742950" lvl="1" indent="-285750" eaLnBrk="1" hangingPunct="1">
              <a:lnSpc>
                <a:spcPct val="90000"/>
              </a:lnSpc>
            </a:pPr>
            <a:r>
              <a:rPr lang="el-GR" sz="2600" dirty="0"/>
              <a:t>Υπολογίσουμε την συνολική παρούσα αξία των εκτιμώμενων μελλοντικών μερισμάτων και τη μελλοντική τιμή μετοχής με το κατάλληλο προεξοφλητικό επιτόκιο. </a:t>
            </a:r>
            <a:endParaRPr lang="en-US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458200" cy="1143000"/>
          </a:xfrm>
        </p:spPr>
        <p:txBody>
          <a:bodyPr/>
          <a:lstStyle/>
          <a:p>
            <a:pPr eaLnBrk="1" hangingPunct="1"/>
            <a:r>
              <a:rPr lang="el-GR" dirty="0"/>
              <a:t>Περίπτωση 3: Διαφορική Ανάπτυξη</a:t>
            </a:r>
            <a:endParaRPr lang="en-US" dirty="0"/>
          </a:p>
        </p:txBody>
      </p:sp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1981200" y="2895600"/>
          <a:ext cx="283527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01640" imgH="583920" progId="Equation.3">
                  <p:embed/>
                </p:oleObj>
              </mc:Choice>
              <mc:Fallback>
                <p:oleObj name="Equation" r:id="rId3" imgW="1601640" imgH="5839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895600"/>
                        <a:ext cx="2835275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556" name="Rectangle 4"/>
          <p:cNvSpPr>
            <a:spLocks noChangeArrowheads="1"/>
          </p:cNvSpPr>
          <p:nvPr/>
        </p:nvSpPr>
        <p:spPr bwMode="auto">
          <a:xfrm>
            <a:off x="0" y="1828800"/>
            <a:ext cx="91440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SzPct val="90000"/>
              <a:buFont typeface="Symbol" pitchFamily="18" charset="2"/>
              <a:buChar char="·"/>
            </a:pPr>
            <a:r>
              <a:rPr lang="el-GR" sz="2800" dirty="0"/>
              <a:t>Ας υποθέσουμε ότι τα μερίσματα θα αυξάνονται με ρυθμό </a:t>
            </a:r>
            <a:r>
              <a:rPr lang="en-US" sz="2800" i="1" dirty="0" err="1"/>
              <a:t>g</a:t>
            </a:r>
            <a:r>
              <a:rPr lang="en-US" sz="2800" baseline="-25000" dirty="0" err="1"/>
              <a:t>1</a:t>
            </a:r>
            <a:r>
              <a:rPr lang="en-US" sz="2800" dirty="0"/>
              <a:t> </a:t>
            </a:r>
            <a:r>
              <a:rPr lang="el-GR" sz="2800" dirty="0"/>
              <a:t>για </a:t>
            </a:r>
            <a:r>
              <a:rPr lang="en-US" sz="2800" i="1" dirty="0"/>
              <a:t>N</a:t>
            </a:r>
            <a:r>
              <a:rPr lang="en-US" sz="2800" dirty="0"/>
              <a:t> </a:t>
            </a:r>
            <a:r>
              <a:rPr lang="el-GR" sz="2800" dirty="0"/>
              <a:t>έτη και στη συνέχεια θα αυξάνονται με ρυθμό </a:t>
            </a:r>
            <a:r>
              <a:rPr lang="en-US" sz="2800" i="1" dirty="0" err="1"/>
              <a:t>g</a:t>
            </a:r>
            <a:r>
              <a:rPr lang="en-US" sz="2800" baseline="-25000" dirty="0" err="1"/>
              <a:t>2</a:t>
            </a:r>
            <a:r>
              <a:rPr lang="en-US" sz="2800" dirty="0"/>
              <a:t>. </a:t>
            </a:r>
          </a:p>
        </p:txBody>
      </p:sp>
      <p:graphicFrame>
        <p:nvGraphicFramePr>
          <p:cNvPr id="279557" name="Object 5"/>
          <p:cNvGraphicFramePr>
            <a:graphicFrameLocks noChangeAspect="1"/>
          </p:cNvGraphicFramePr>
          <p:nvPr/>
        </p:nvGraphicFramePr>
        <p:xfrm>
          <a:off x="1939925" y="3505200"/>
          <a:ext cx="502126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860200" imgH="291960" progId="Equation.3">
                  <p:embed/>
                </p:oleObj>
              </mc:Choice>
              <mc:Fallback>
                <p:oleObj name="Equation" r:id="rId5" imgW="2860200" imgH="291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925" y="3505200"/>
                        <a:ext cx="5021263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8" name="Object 6"/>
          <p:cNvGraphicFramePr>
            <a:graphicFrameLocks noChangeAspect="1"/>
          </p:cNvGraphicFramePr>
          <p:nvPr/>
        </p:nvGraphicFramePr>
        <p:xfrm>
          <a:off x="1927225" y="4622800"/>
          <a:ext cx="54641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114720" imgH="291960" progId="Equation.3">
                  <p:embed/>
                </p:oleObj>
              </mc:Choice>
              <mc:Fallback>
                <p:oleObj name="Equation" r:id="rId7" imgW="3114720" imgH="291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4622800"/>
                        <a:ext cx="5464175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9" name="Object 7"/>
          <p:cNvGraphicFramePr>
            <a:graphicFrameLocks noChangeAspect="1"/>
          </p:cNvGraphicFramePr>
          <p:nvPr/>
        </p:nvGraphicFramePr>
        <p:xfrm>
          <a:off x="1905000" y="5410200"/>
          <a:ext cx="6616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775680" imgH="291960" progId="Equation.3">
                  <p:embed/>
                </p:oleObj>
              </mc:Choice>
              <mc:Fallback>
                <p:oleObj name="Equation" r:id="rId9" imgW="3775680" imgH="291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410200"/>
                        <a:ext cx="66167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9560" name="Text Box 8"/>
          <p:cNvSpPr txBox="1">
            <a:spLocks noChangeArrowheads="1"/>
          </p:cNvSpPr>
          <p:nvPr/>
        </p:nvSpPr>
        <p:spPr bwMode="auto">
          <a:xfrm>
            <a:off x="3810000" y="3962400"/>
            <a:ext cx="60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.</a:t>
            </a:r>
          </a:p>
        </p:txBody>
      </p:sp>
      <p:sp>
        <p:nvSpPr>
          <p:cNvPr id="279561" name="Text Box 9"/>
          <p:cNvSpPr txBox="1">
            <a:spLocks noChangeArrowheads="1"/>
          </p:cNvSpPr>
          <p:nvPr/>
        </p:nvSpPr>
        <p:spPr bwMode="auto">
          <a:xfrm>
            <a:off x="3810000" y="4114800"/>
            <a:ext cx="60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.</a:t>
            </a:r>
          </a:p>
        </p:txBody>
      </p:sp>
      <p:sp>
        <p:nvSpPr>
          <p:cNvPr id="279562" name="Text Box 10"/>
          <p:cNvSpPr txBox="1">
            <a:spLocks noChangeArrowheads="1"/>
          </p:cNvSpPr>
          <p:nvPr/>
        </p:nvSpPr>
        <p:spPr bwMode="auto">
          <a:xfrm>
            <a:off x="3810000" y="4267200"/>
            <a:ext cx="60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.</a:t>
            </a:r>
          </a:p>
        </p:txBody>
      </p:sp>
      <p:sp>
        <p:nvSpPr>
          <p:cNvPr id="279563" name="Text Box 11"/>
          <p:cNvSpPr txBox="1">
            <a:spLocks noChangeArrowheads="1"/>
          </p:cNvSpPr>
          <p:nvPr/>
        </p:nvSpPr>
        <p:spPr bwMode="auto">
          <a:xfrm>
            <a:off x="3886200" y="5867400"/>
            <a:ext cx="60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.</a:t>
            </a:r>
          </a:p>
        </p:txBody>
      </p:sp>
      <p:sp>
        <p:nvSpPr>
          <p:cNvPr id="279564" name="Text Box 12"/>
          <p:cNvSpPr txBox="1">
            <a:spLocks noChangeArrowheads="1"/>
          </p:cNvSpPr>
          <p:nvPr/>
        </p:nvSpPr>
        <p:spPr bwMode="auto">
          <a:xfrm>
            <a:off x="3886200" y="6019800"/>
            <a:ext cx="60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.</a:t>
            </a:r>
          </a:p>
        </p:txBody>
      </p:sp>
      <p:sp>
        <p:nvSpPr>
          <p:cNvPr id="279565" name="Text Box 13"/>
          <p:cNvSpPr txBox="1">
            <a:spLocks noChangeArrowheads="1"/>
          </p:cNvSpPr>
          <p:nvPr/>
        </p:nvSpPr>
        <p:spPr bwMode="auto">
          <a:xfrm>
            <a:off x="3886200" y="6172200"/>
            <a:ext cx="609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Book Antiqua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9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9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9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9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9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9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9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9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9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9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9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9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9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9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9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79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9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9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build="p" autoUpdateAnimBg="0"/>
      <p:bldP spid="279560" grpId="0" autoUpdateAnimBg="0"/>
      <p:bldP spid="279561" grpId="0" autoUpdateAnimBg="0"/>
      <p:bldP spid="279562" grpId="0" autoUpdateAnimBg="0"/>
      <p:bldP spid="279563" grpId="0" autoUpdateAnimBg="0"/>
      <p:bldP spid="279564" grpId="0" autoUpdateAnimBg="0"/>
      <p:bldP spid="279565" grpId="0" autoUpdateAnimBg="0"/>
    </p:bldLst>
  </p:timing>
</p:sld>
</file>

<file path=ppt/theme/theme1.xml><?xml version="1.0" encoding="utf-8"?>
<a:theme xmlns:a="http://schemas.openxmlformats.org/drawingml/2006/main" name="Quadrant">
  <a:themeElements>
    <a:clrScheme name="Quadrant 3">
      <a:dk1>
        <a:srgbClr val="618052"/>
      </a:dk1>
      <a:lt1>
        <a:srgbClr val="FFFFE3"/>
      </a:lt1>
      <a:dk2>
        <a:srgbClr val="162E36"/>
      </a:dk2>
      <a:lt2>
        <a:srgbClr val="FFFFFF"/>
      </a:lt2>
      <a:accent1>
        <a:srgbClr val="336699"/>
      </a:accent1>
      <a:accent2>
        <a:srgbClr val="69888B"/>
      </a:accent2>
      <a:accent3>
        <a:srgbClr val="ABADAE"/>
      </a:accent3>
      <a:accent4>
        <a:srgbClr val="DADAC2"/>
      </a:accent4>
      <a:accent5>
        <a:srgbClr val="ADB8CA"/>
      </a:accent5>
      <a:accent6>
        <a:srgbClr val="5E7B7D"/>
      </a:accent6>
      <a:hlink>
        <a:srgbClr val="FFCC00"/>
      </a:hlink>
      <a:folHlink>
        <a:srgbClr val="FFFFCC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3292</TotalTime>
  <Words>1808</Words>
  <Application>Microsoft Office PowerPoint</Application>
  <PresentationFormat>On-screen Show (4:3)</PresentationFormat>
  <Paragraphs>204</Paragraphs>
  <Slides>30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Book Antiqua</vt:lpstr>
      <vt:lpstr>Monotype Corsiva</vt:lpstr>
      <vt:lpstr>Symbol</vt:lpstr>
      <vt:lpstr>Times New Roman</vt:lpstr>
      <vt:lpstr>Wingdings</vt:lpstr>
      <vt:lpstr>Quadrant</vt:lpstr>
      <vt:lpstr>Equation</vt:lpstr>
      <vt:lpstr>Εξίσωση</vt:lpstr>
      <vt:lpstr>Worksheet</vt:lpstr>
      <vt:lpstr>PowerPoint Presentation</vt:lpstr>
      <vt:lpstr>Περιεχόμενο Ενότητας</vt:lpstr>
      <vt:lpstr>Περιεχόμενο Ενότητας</vt:lpstr>
      <vt:lpstr>Η Παρούσα Αξία των Κοινών Μετοχών</vt:lpstr>
      <vt:lpstr>Περίπτωση Ι: Μηδενική Ανάπτυξη</vt:lpstr>
      <vt:lpstr>Περίπτωση ΙΙ: Σταθερή Ανάπτυξη</vt:lpstr>
      <vt:lpstr>Παράδειγμα Σταθερής Ανάπτυξης</vt:lpstr>
      <vt:lpstr>Περίπτωση 3: Διαφορική Ανάπτυξη</vt:lpstr>
      <vt:lpstr>Περίπτωση 3: Διαφορική Ανάπτυξη</vt:lpstr>
      <vt:lpstr>Περίπτωση 3: Διαφορική Ανάπτυξη</vt:lpstr>
      <vt:lpstr>Περίπτωση 3: Διαφορική Ανάπτυξη</vt:lpstr>
      <vt:lpstr>Περίπτωση 3: Διαφορική Ανάπτυξη</vt:lpstr>
      <vt:lpstr>Παράδειγμα Διαφορικής Ανάπτυξης</vt:lpstr>
      <vt:lpstr>Με Τύπο</vt:lpstr>
      <vt:lpstr>Με ταμειακές ροές</vt:lpstr>
      <vt:lpstr>Εκτίμηση των Παραμέτρων του Μοντέλου Προεξόφλησης Μερισμάτων</vt:lpstr>
      <vt:lpstr>Από πού Προέρχεται το R?</vt:lpstr>
      <vt:lpstr>Χρησιμοποιώντας το DGM για την εύρεση του R</vt:lpstr>
      <vt:lpstr>Ευκαιρίες Ανάπτυξης</vt:lpstr>
      <vt:lpstr>Μοντέλο NPVGO: Παράδειγμα</vt:lpstr>
      <vt:lpstr>Συγκριτικά Στοιχεία</vt:lpstr>
      <vt:lpstr>Δείκτης Τιμής - Κέρδη</vt:lpstr>
      <vt:lpstr>PE και NPVGO</vt:lpstr>
      <vt:lpstr>Δείκτες Αξίας Επιχειρήσεων</vt:lpstr>
      <vt:lpstr>Αποτίμηση Ολόκληρης της Εταιρείας</vt:lpstr>
      <vt:lpstr>Αποτίμηση Ταμειακών Ροών </vt:lpstr>
      <vt:lpstr>Οι Αγορές Μετοχών</vt:lpstr>
      <vt:lpstr>NASDAQ</vt:lpstr>
      <vt:lpstr>Αναφορές Χρηματιστηρίου</vt:lpstr>
      <vt:lpstr>Ερωτήσεις</vt:lpstr>
    </vt:vector>
  </TitlesOfParts>
  <Company>Irwin/ McGraw-Hill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Accounting Statements and Cash Flow</dc:subject>
  <dc:creator>John Stansfield</dc:creator>
  <cp:lastModifiedBy>Mary Tantoula</cp:lastModifiedBy>
  <cp:revision>120</cp:revision>
  <cp:lastPrinted>2012-03-16T17:29:56Z</cp:lastPrinted>
  <dcterms:created xsi:type="dcterms:W3CDTF">2001-03-01T05:50:14Z</dcterms:created>
  <dcterms:modified xsi:type="dcterms:W3CDTF">2024-03-28T12:54:38Z</dcterms:modified>
</cp:coreProperties>
</file>