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95" r:id="rId2"/>
    <p:sldId id="306" r:id="rId3"/>
    <p:sldId id="307" r:id="rId4"/>
    <p:sldId id="308" r:id="rId5"/>
    <p:sldId id="278" r:id="rId6"/>
    <p:sldId id="277" r:id="rId7"/>
    <p:sldId id="369" r:id="rId8"/>
    <p:sldId id="371" r:id="rId9"/>
    <p:sldId id="372" r:id="rId10"/>
    <p:sldId id="370" r:id="rId11"/>
    <p:sldId id="373" r:id="rId12"/>
    <p:sldId id="374" r:id="rId13"/>
    <p:sldId id="375" r:id="rId14"/>
    <p:sldId id="368" r:id="rId15"/>
    <p:sldId id="376" r:id="rId16"/>
    <p:sldId id="378" r:id="rId17"/>
    <p:sldId id="379" r:id="rId18"/>
    <p:sldId id="322" r:id="rId19"/>
    <p:sldId id="303" r:id="rId20"/>
    <p:sldId id="302"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63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2967" autoAdjust="0"/>
  </p:normalViewPr>
  <p:slideViewPr>
    <p:cSldViewPr>
      <p:cViewPr varScale="1">
        <p:scale>
          <a:sx n="108" d="100"/>
          <a:sy n="108" d="100"/>
        </p:scale>
        <p:origin x="175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33DCEC-DEFB-416F-8CD6-BC43B84108AB}" type="datetimeFigureOut">
              <a:rPr lang="el-GR" smtClean="0"/>
              <a:pPr/>
              <a:t>8/9/2015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C81B88-1BEF-46FC-BC7E-BCE2DF1DB5E2}" type="slidenum">
              <a:rPr lang="el-GR" smtClean="0"/>
              <a:pPr/>
              <a:t>‹#›</a:t>
            </a:fld>
            <a:endParaRPr lang="el-GR"/>
          </a:p>
        </p:txBody>
      </p:sp>
    </p:spTree>
    <p:extLst>
      <p:ext uri="{BB962C8B-B14F-4D97-AF65-F5344CB8AC3E}">
        <p14:creationId xmlns:p14="http://schemas.microsoft.com/office/powerpoint/2010/main" val="571468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DC81B88-1BEF-46FC-BC7E-BCE2DF1DB5E2}" type="slidenum">
              <a:rPr lang="el-GR" smtClean="0"/>
              <a:pPr/>
              <a:t>20</a:t>
            </a:fld>
            <a:endParaRPr lang="el-GR"/>
          </a:p>
        </p:txBody>
      </p:sp>
    </p:spTree>
    <p:extLst>
      <p:ext uri="{BB962C8B-B14F-4D97-AF65-F5344CB8AC3E}">
        <p14:creationId xmlns:p14="http://schemas.microsoft.com/office/powerpoint/2010/main" val="602690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4ECA33B-E27B-4438-85C6-59AA0F2DAA3A}" type="datetimeFigureOut">
              <a:rPr lang="el-GR" smtClean="0"/>
              <a:pPr/>
              <a:t>8/9/2015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188585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4ECA33B-E27B-4438-85C6-59AA0F2DAA3A}" type="datetimeFigureOut">
              <a:rPr lang="el-GR" smtClean="0"/>
              <a:pPr/>
              <a:t>8/9/2015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81868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4ECA33B-E27B-4438-85C6-59AA0F2DAA3A}" type="datetimeFigureOut">
              <a:rPr lang="el-GR" smtClean="0"/>
              <a:pPr/>
              <a:t>8/9/2015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307022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4ECA33B-E27B-4438-85C6-59AA0F2DAA3A}" type="datetimeFigureOut">
              <a:rPr lang="el-GR" smtClean="0"/>
              <a:pPr/>
              <a:t>8/9/2015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428611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4ECA33B-E27B-4438-85C6-59AA0F2DAA3A}" type="datetimeFigureOut">
              <a:rPr lang="el-GR" smtClean="0"/>
              <a:pPr/>
              <a:t>8/9/2015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297094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4ECA33B-E27B-4438-85C6-59AA0F2DAA3A}" type="datetimeFigureOut">
              <a:rPr lang="el-GR" smtClean="0"/>
              <a:pPr/>
              <a:t>8/9/2015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271607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4ECA33B-E27B-4438-85C6-59AA0F2DAA3A}" type="datetimeFigureOut">
              <a:rPr lang="el-GR" smtClean="0"/>
              <a:pPr/>
              <a:t>8/9/2015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78259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4ECA33B-E27B-4438-85C6-59AA0F2DAA3A}" type="datetimeFigureOut">
              <a:rPr lang="el-GR" smtClean="0"/>
              <a:pPr/>
              <a:t>8/9/2015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143136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4ECA33B-E27B-4438-85C6-59AA0F2DAA3A}" type="datetimeFigureOut">
              <a:rPr lang="el-GR" smtClean="0"/>
              <a:pPr/>
              <a:t>8/9/2015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3312557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4ECA33B-E27B-4438-85C6-59AA0F2DAA3A}" type="datetimeFigureOut">
              <a:rPr lang="el-GR" smtClean="0"/>
              <a:pPr/>
              <a:t>8/9/2015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1935508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4ECA33B-E27B-4438-85C6-59AA0F2DAA3A}" type="datetimeFigureOut">
              <a:rPr lang="el-GR" smtClean="0"/>
              <a:pPr/>
              <a:t>8/9/2015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197924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50000">
              <a:schemeClr val="accent3">
                <a:lumMod val="40000"/>
                <a:lumOff val="60000"/>
              </a:schemeClr>
            </a:gs>
            <a:gs pos="100000">
              <a:schemeClr val="accent3">
                <a:lumMod val="40000"/>
                <a:lumOff val="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CA33B-E27B-4438-85C6-59AA0F2DAA3A}" type="datetimeFigureOut">
              <a:rPr lang="el-GR" smtClean="0"/>
              <a:pPr/>
              <a:t>8/9/2015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94ADD-ABBF-42CB-90D1-1316C661A432}" type="slidenum">
              <a:rPr lang="el-GR" smtClean="0"/>
              <a:pPr/>
              <a:t>‹#›</a:t>
            </a:fld>
            <a:endParaRPr lang="el-GR"/>
          </a:p>
        </p:txBody>
      </p:sp>
    </p:spTree>
    <p:extLst>
      <p:ext uri="{BB962C8B-B14F-4D97-AF65-F5344CB8AC3E}">
        <p14:creationId xmlns:p14="http://schemas.microsoft.com/office/powerpoint/2010/main" val="9380563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91305" y="1916832"/>
            <a:ext cx="8085151" cy="854968"/>
          </a:xfrm>
        </p:spPr>
        <p:txBody>
          <a:bodyPr>
            <a:normAutofit fontScale="90000"/>
          </a:bodyPr>
          <a:lstStyle/>
          <a:p>
            <a:pPr algn="ctr"/>
            <a:r>
              <a:rPr lang="el-GR" b="1" dirty="0" smtClean="0">
                <a:latin typeface="Tahoma" panose="020B0604030504040204" pitchFamily="34" charset="0"/>
                <a:ea typeface="Tahoma" panose="020B0604030504040204" pitchFamily="34" charset="0"/>
                <a:cs typeface="Tahoma" panose="020B0604030504040204" pitchFamily="34" charset="0"/>
              </a:rPr>
              <a:t>ΑΝΑΛΥΣΗ ΙΖΗΜΑΤΟΓΕΝΩΝ ΛΕΚΑΝΩΝ</a:t>
            </a:r>
            <a:endParaRPr lang="el-GR" sz="4400" b="1" dirty="0">
              <a:latin typeface="Tahoma" panose="020B0604030504040204" pitchFamily="34" charset="0"/>
              <a:ea typeface="Tahoma" panose="020B0604030504040204" pitchFamily="34" charset="0"/>
              <a:cs typeface="Tahoma" panose="020B0604030504040204" pitchFamily="34" charset="0"/>
            </a:endParaRPr>
          </a:p>
        </p:txBody>
      </p:sp>
      <p:sp>
        <p:nvSpPr>
          <p:cNvPr id="3" name="2 - Θέση περιεχομένου"/>
          <p:cNvSpPr>
            <a:spLocks noGrp="1"/>
          </p:cNvSpPr>
          <p:nvPr>
            <p:ph idx="1"/>
          </p:nvPr>
        </p:nvSpPr>
        <p:spPr>
          <a:xfrm>
            <a:off x="251520" y="2996952"/>
            <a:ext cx="8640960" cy="2664296"/>
          </a:xfrm>
        </p:spPr>
        <p:txBody>
          <a:bodyPr>
            <a:normAutofit fontScale="92500" lnSpcReduction="10000"/>
          </a:bodyPr>
          <a:lstStyle/>
          <a:p>
            <a:pPr algn="ctr">
              <a:buNone/>
            </a:pPr>
            <a:r>
              <a:rPr lang="el-GR" sz="3500" b="1" dirty="0" smtClean="0">
                <a:latin typeface="Tahoma" panose="020B0604030504040204" pitchFamily="34" charset="0"/>
                <a:ea typeface="Tahoma" panose="020B0604030504040204" pitchFamily="34" charset="0"/>
                <a:cs typeface="Tahoma" panose="020B0604030504040204" pitchFamily="34" charset="0"/>
              </a:rPr>
              <a:t>Ενότητα </a:t>
            </a:r>
            <a:r>
              <a:rPr lang="en-GB" sz="3500" b="1" dirty="0" smtClean="0">
                <a:latin typeface="Tahoma" panose="020B0604030504040204" pitchFamily="34" charset="0"/>
                <a:ea typeface="Tahoma" panose="020B0604030504040204" pitchFamily="34" charset="0"/>
                <a:cs typeface="Tahoma" panose="020B0604030504040204" pitchFamily="34" charset="0"/>
              </a:rPr>
              <a:t>6</a:t>
            </a:r>
            <a:r>
              <a:rPr lang="el-GR" sz="3500" dirty="0" smtClean="0">
                <a:latin typeface="Tahoma" panose="020B0604030504040204" pitchFamily="34" charset="0"/>
                <a:ea typeface="Tahoma" panose="020B0604030504040204" pitchFamily="34" charset="0"/>
                <a:cs typeface="Tahoma" panose="020B0604030504040204" pitchFamily="34" charset="0"/>
              </a:rPr>
              <a:t>:</a:t>
            </a:r>
            <a:r>
              <a:rPr lang="el-GR" sz="3200" dirty="0" smtClean="0">
                <a:latin typeface="Tahoma" panose="020B0604030504040204" pitchFamily="34" charset="0"/>
                <a:ea typeface="Tahoma" panose="020B0604030504040204" pitchFamily="34" charset="0"/>
                <a:cs typeface="Tahoma" panose="020B0604030504040204" pitchFamily="34" charset="0"/>
              </a:rPr>
              <a:t> </a:t>
            </a:r>
            <a:r>
              <a:rPr lang="el-GR" sz="3500" dirty="0" smtClean="0">
                <a:latin typeface="Tahoma" panose="020B0604030504040204" pitchFamily="34" charset="0"/>
                <a:ea typeface="Tahoma" panose="020B0604030504040204" pitchFamily="34" charset="0"/>
                <a:cs typeface="Tahoma" panose="020B0604030504040204" pitchFamily="34" charset="0"/>
              </a:rPr>
              <a:t>Στρωματογραφία Λεκανών ΙΙΙ</a:t>
            </a:r>
          </a:p>
          <a:p>
            <a:pPr algn="ctr">
              <a:buNone/>
            </a:pPr>
            <a:endParaRPr lang="el-GR" dirty="0" smtClean="0">
              <a:latin typeface="Tahoma" panose="020B0604030504040204" pitchFamily="34" charset="0"/>
              <a:ea typeface="Tahoma" panose="020B0604030504040204" pitchFamily="34" charset="0"/>
              <a:cs typeface="Tahoma" panose="020B0604030504040204" pitchFamily="34" charset="0"/>
            </a:endParaRPr>
          </a:p>
          <a:p>
            <a:pPr algn="ctr">
              <a:buNone/>
            </a:pPr>
            <a:r>
              <a:rPr lang="el-GR" dirty="0" smtClean="0">
                <a:latin typeface="Tahoma" panose="020B0604030504040204" pitchFamily="34" charset="0"/>
                <a:ea typeface="Tahoma" panose="020B0604030504040204" pitchFamily="34" charset="0"/>
                <a:cs typeface="Tahoma" panose="020B0604030504040204" pitchFamily="34" charset="0"/>
              </a:rPr>
              <a:t>Αβραάμ </a:t>
            </a:r>
            <a:r>
              <a:rPr lang="el-GR" dirty="0" err="1" smtClean="0">
                <a:latin typeface="Tahoma" panose="020B0604030504040204" pitchFamily="34" charset="0"/>
                <a:ea typeface="Tahoma" panose="020B0604030504040204" pitchFamily="34" charset="0"/>
                <a:cs typeface="Tahoma" panose="020B0604030504040204" pitchFamily="34" charset="0"/>
              </a:rPr>
              <a:t>Ζεληλίδης</a:t>
            </a:r>
            <a:r>
              <a:rPr lang="el-GR" dirty="0" smtClean="0">
                <a:latin typeface="Tahoma" panose="020B0604030504040204" pitchFamily="34" charset="0"/>
                <a:ea typeface="Tahoma" panose="020B0604030504040204" pitchFamily="34" charset="0"/>
                <a:cs typeface="Tahoma" panose="020B0604030504040204" pitchFamily="34" charset="0"/>
              </a:rPr>
              <a:t>, Καθηγητής</a:t>
            </a:r>
          </a:p>
          <a:p>
            <a:pPr algn="ctr">
              <a:buNone/>
            </a:pPr>
            <a:r>
              <a:rPr lang="el-GR" sz="3000" b="1" dirty="0" smtClean="0">
                <a:latin typeface="Tahoma" panose="020B0604030504040204" pitchFamily="34" charset="0"/>
                <a:ea typeface="Tahoma" panose="020B0604030504040204" pitchFamily="34" charset="0"/>
                <a:cs typeface="Tahoma" panose="020B0604030504040204" pitchFamily="34" charset="0"/>
              </a:rPr>
              <a:t>Σχολή Θετικών Επιστημών</a:t>
            </a:r>
          </a:p>
          <a:p>
            <a:pPr algn="ctr">
              <a:buNone/>
            </a:pPr>
            <a:r>
              <a:rPr lang="el-GR" dirty="0" smtClean="0">
                <a:latin typeface="Tahoma" panose="020B0604030504040204" pitchFamily="34" charset="0"/>
                <a:ea typeface="Tahoma" panose="020B0604030504040204" pitchFamily="34" charset="0"/>
                <a:cs typeface="Tahoma" panose="020B0604030504040204" pitchFamily="34" charset="0"/>
              </a:rPr>
              <a:t>Τμήμα Γεωλογίας</a:t>
            </a:r>
          </a:p>
          <a:p>
            <a:pPr>
              <a:buNone/>
            </a:pPr>
            <a:endParaRPr lang="el-GR" dirty="0"/>
          </a:p>
        </p:txBody>
      </p:sp>
      <p:pic>
        <p:nvPicPr>
          <p:cNvPr id="6"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pic>
        <p:nvPicPr>
          <p:cNvPr id="7" name="Εικόνα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pic>
        <p:nvPicPr>
          <p:cNvPr id="8"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779912" y="5715495"/>
            <a:ext cx="4310289" cy="1025873"/>
          </a:xfrm>
          <a:prstGeom prst="rect">
            <a:avLst/>
          </a:prstGeom>
          <a:noFill/>
        </p:spPr>
      </p:pic>
      <p:pic>
        <p:nvPicPr>
          <p:cNvPr id="1026" name="Picture 2"/>
          <p:cNvPicPr>
            <a:picLocks noChangeAspect="1" noChangeArrowheads="1"/>
          </p:cNvPicPr>
          <p:nvPr/>
        </p:nvPicPr>
        <p:blipFill>
          <a:blip r:embed="rId5" cstate="print"/>
          <a:srcRect/>
          <a:stretch>
            <a:fillRect/>
          </a:stretch>
        </p:blipFill>
        <p:spPr bwMode="auto">
          <a:xfrm>
            <a:off x="899592" y="5859735"/>
            <a:ext cx="2314575"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1115616" y="404664"/>
            <a:ext cx="6912767" cy="576064"/>
          </a:xfrm>
        </p:spPr>
        <p:txBody>
          <a:bodyPr>
            <a:noAutofit/>
          </a:bodyPr>
          <a:lstStyle/>
          <a:p>
            <a:r>
              <a:rPr lang="en-GB" sz="5400" b="1" baseline="30000" dirty="0" smtClean="0">
                <a:latin typeface="Tahoma" panose="020B0604030504040204" pitchFamily="34" charset="0"/>
                <a:ea typeface="Tahoma" panose="020B0604030504040204" pitchFamily="34" charset="0"/>
                <a:cs typeface="Tahoma" panose="020B0604030504040204" pitchFamily="34" charset="0"/>
              </a:rPr>
              <a:t>FOREARC</a:t>
            </a:r>
            <a:r>
              <a:rPr lang="el-GR" sz="5400" b="1" baseline="30000" dirty="0" smtClean="0">
                <a:latin typeface="Tahoma" panose="020B0604030504040204" pitchFamily="34" charset="0"/>
                <a:ea typeface="Tahoma" panose="020B0604030504040204" pitchFamily="34" charset="0"/>
                <a:cs typeface="Tahoma" panose="020B0604030504040204" pitchFamily="34" charset="0"/>
              </a:rPr>
              <a:t> ΛΕΚΑΝΕΣ</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836712"/>
            <a:ext cx="90868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945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1115616" y="404664"/>
            <a:ext cx="6912767" cy="576064"/>
          </a:xfrm>
        </p:spPr>
        <p:txBody>
          <a:bodyPr>
            <a:noAutofit/>
          </a:bodyPr>
          <a:lstStyle/>
          <a:p>
            <a:r>
              <a:rPr lang="en-GB" sz="5400" b="1" baseline="30000" dirty="0" smtClean="0">
                <a:latin typeface="Tahoma" panose="020B0604030504040204" pitchFamily="34" charset="0"/>
                <a:ea typeface="Tahoma" panose="020B0604030504040204" pitchFamily="34" charset="0"/>
                <a:cs typeface="Tahoma" panose="020B0604030504040204" pitchFamily="34" charset="0"/>
              </a:rPr>
              <a:t>FOREARC</a:t>
            </a:r>
            <a:r>
              <a:rPr lang="el-GR" sz="5400" b="1" baseline="30000" dirty="0" smtClean="0">
                <a:latin typeface="Tahoma" panose="020B0604030504040204" pitchFamily="34" charset="0"/>
                <a:ea typeface="Tahoma" panose="020B0604030504040204" pitchFamily="34" charset="0"/>
                <a:cs typeface="Tahoma" panose="020B0604030504040204" pitchFamily="34" charset="0"/>
              </a:rPr>
              <a:t> ΛΕΚΑΝΕΣ</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12" y="1124744"/>
            <a:ext cx="8667274" cy="53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945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1115616" y="404664"/>
            <a:ext cx="6912767" cy="576064"/>
          </a:xfrm>
        </p:spPr>
        <p:txBody>
          <a:bodyPr>
            <a:noAutofit/>
          </a:bodyPr>
          <a:lstStyle/>
          <a:p>
            <a:r>
              <a:rPr lang="en-GB" sz="5400" b="1" baseline="30000" dirty="0" smtClean="0">
                <a:latin typeface="Tahoma" panose="020B0604030504040204" pitchFamily="34" charset="0"/>
                <a:ea typeface="Tahoma" panose="020B0604030504040204" pitchFamily="34" charset="0"/>
                <a:cs typeface="Tahoma" panose="020B0604030504040204" pitchFamily="34" charset="0"/>
              </a:rPr>
              <a:t>BACK</a:t>
            </a:r>
            <a:r>
              <a:rPr lang="el-GR" sz="5400" b="1" baseline="30000" dirty="0" smtClean="0">
                <a:latin typeface="Tahoma" panose="020B0604030504040204" pitchFamily="34" charset="0"/>
                <a:ea typeface="Tahoma" panose="020B0604030504040204" pitchFamily="34" charset="0"/>
                <a:cs typeface="Tahoma" panose="020B0604030504040204" pitchFamily="34" charset="0"/>
              </a:rPr>
              <a:t>-</a:t>
            </a:r>
            <a:r>
              <a:rPr lang="en-GB" sz="5400" b="1" baseline="30000" dirty="0" smtClean="0">
                <a:latin typeface="Tahoma" panose="020B0604030504040204" pitchFamily="34" charset="0"/>
                <a:ea typeface="Tahoma" panose="020B0604030504040204" pitchFamily="34" charset="0"/>
                <a:cs typeface="Tahoma" panose="020B0604030504040204" pitchFamily="34" charset="0"/>
              </a:rPr>
              <a:t>ARC</a:t>
            </a:r>
            <a:r>
              <a:rPr lang="el-GR" sz="5400" b="1" baseline="30000" dirty="0" smtClean="0">
                <a:latin typeface="Tahoma" panose="020B0604030504040204" pitchFamily="34" charset="0"/>
                <a:ea typeface="Tahoma" panose="020B0604030504040204" pitchFamily="34" charset="0"/>
                <a:cs typeface="Tahoma" panose="020B0604030504040204" pitchFamily="34" charset="0"/>
              </a:rPr>
              <a:t> </a:t>
            </a:r>
            <a:r>
              <a:rPr lang="el-GR" sz="5400" b="1" baseline="30000" dirty="0" smtClean="0">
                <a:latin typeface="Tahoma" panose="020B0604030504040204" pitchFamily="34" charset="0"/>
                <a:ea typeface="Tahoma" panose="020B0604030504040204" pitchFamily="34" charset="0"/>
                <a:cs typeface="Tahoma" panose="020B0604030504040204" pitchFamily="34" charset="0"/>
              </a:rPr>
              <a:t>ΛΕΚΑΝΕΣ</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22585" y="1772816"/>
            <a:ext cx="8352928" cy="1815882"/>
          </a:xfrm>
          <a:prstGeom prst="rect">
            <a:avLst/>
          </a:prstGeom>
          <a:noFill/>
        </p:spPr>
        <p:txBody>
          <a:bodyPr wrap="square" rtlCol="0">
            <a:spAutoFit/>
          </a:bodyPr>
          <a:lstStyle/>
          <a:p>
            <a:pPr algn="just"/>
            <a:r>
              <a:rPr lang="el-GR" sz="2800" dirty="0" smtClean="0">
                <a:latin typeface="Tahoma" panose="020B0604030504040204" pitchFamily="34" charset="0"/>
                <a:ea typeface="Tahoma" panose="020B0604030504040204" pitchFamily="34" charset="0"/>
                <a:cs typeface="Tahoma" panose="020B0604030504040204" pitchFamily="34" charset="0"/>
              </a:rPr>
              <a:t>Οι λεκάνες όπισθεν του ηφαιστειακού τόξου πληρούνται από πελαγικά ιζήματα και ηφαιστειακό υλικό, ενώ στα περιθώριά τους επικρατούν παράκτιες, αβαθείς και ποτάμιες αποθέσεις.  </a:t>
            </a:r>
          </a:p>
        </p:txBody>
      </p:sp>
    </p:spTree>
    <p:extLst>
      <p:ext uri="{BB962C8B-B14F-4D97-AF65-F5344CB8AC3E}">
        <p14:creationId xmlns:p14="http://schemas.microsoft.com/office/powerpoint/2010/main" val="3774738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1115616" y="404664"/>
            <a:ext cx="6912767" cy="576064"/>
          </a:xfrm>
        </p:spPr>
        <p:txBody>
          <a:bodyPr>
            <a:noAutofit/>
          </a:bodyPr>
          <a:lstStyle/>
          <a:p>
            <a:r>
              <a:rPr lang="en-GB" sz="5400" b="1" baseline="30000" dirty="0" smtClean="0">
                <a:latin typeface="Tahoma" panose="020B0604030504040204" pitchFamily="34" charset="0"/>
                <a:ea typeface="Tahoma" panose="020B0604030504040204" pitchFamily="34" charset="0"/>
                <a:cs typeface="Tahoma" panose="020B0604030504040204" pitchFamily="34" charset="0"/>
              </a:rPr>
              <a:t>BACK</a:t>
            </a:r>
            <a:r>
              <a:rPr lang="el-GR" sz="5400" b="1" baseline="30000" dirty="0" smtClean="0">
                <a:latin typeface="Tahoma" panose="020B0604030504040204" pitchFamily="34" charset="0"/>
                <a:ea typeface="Tahoma" panose="020B0604030504040204" pitchFamily="34" charset="0"/>
                <a:cs typeface="Tahoma" panose="020B0604030504040204" pitchFamily="34" charset="0"/>
              </a:rPr>
              <a:t>-</a:t>
            </a:r>
            <a:r>
              <a:rPr lang="en-GB" sz="5400" b="1" baseline="30000" dirty="0" smtClean="0">
                <a:latin typeface="Tahoma" panose="020B0604030504040204" pitchFamily="34" charset="0"/>
                <a:ea typeface="Tahoma" panose="020B0604030504040204" pitchFamily="34" charset="0"/>
                <a:cs typeface="Tahoma" panose="020B0604030504040204" pitchFamily="34" charset="0"/>
              </a:rPr>
              <a:t>ARC</a:t>
            </a:r>
            <a:r>
              <a:rPr lang="el-GR" sz="5400" b="1" baseline="30000" dirty="0" smtClean="0">
                <a:latin typeface="Tahoma" panose="020B0604030504040204" pitchFamily="34" charset="0"/>
                <a:ea typeface="Tahoma" panose="020B0604030504040204" pitchFamily="34" charset="0"/>
                <a:cs typeface="Tahoma" panose="020B0604030504040204" pitchFamily="34" charset="0"/>
              </a:rPr>
              <a:t> </a:t>
            </a:r>
            <a:r>
              <a:rPr lang="el-GR" sz="5400" b="1" baseline="30000" dirty="0" smtClean="0">
                <a:latin typeface="Tahoma" panose="020B0604030504040204" pitchFamily="34" charset="0"/>
                <a:ea typeface="Tahoma" panose="020B0604030504040204" pitchFamily="34" charset="0"/>
                <a:cs typeface="Tahoma" panose="020B0604030504040204" pitchFamily="34" charset="0"/>
              </a:rPr>
              <a:t>ΛΕΚΑΝΕΣ</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85" y="764704"/>
            <a:ext cx="8582025" cy="5029200"/>
          </a:xfrm>
          <a:prstGeom prst="rect">
            <a:avLst/>
          </a:prstGeom>
        </p:spPr>
      </p:pic>
      <p:sp>
        <p:nvSpPr>
          <p:cNvPr id="5" name="TextBox 4"/>
          <p:cNvSpPr txBox="1"/>
          <p:nvPr/>
        </p:nvSpPr>
        <p:spPr>
          <a:xfrm>
            <a:off x="2555776" y="5813910"/>
            <a:ext cx="8352928" cy="461665"/>
          </a:xfrm>
          <a:prstGeom prst="rect">
            <a:avLst/>
          </a:prstGeom>
          <a:noFill/>
        </p:spPr>
        <p:txBody>
          <a:bodyPr wrap="square" rtlCol="0">
            <a:spAutoFit/>
          </a:bodyPr>
          <a:lstStyle/>
          <a:p>
            <a:pPr algn="just"/>
            <a:r>
              <a:rPr lang="el-GR" sz="2400" dirty="0" smtClean="0">
                <a:latin typeface="Tahoma" panose="020B0604030504040204" pitchFamily="34" charset="0"/>
                <a:ea typeface="Tahoma" panose="020B0604030504040204" pitchFamily="34" charset="0"/>
                <a:cs typeface="Tahoma" panose="020B0604030504040204" pitchFamily="34" charset="0"/>
              </a:rPr>
              <a:t>Πηγή: </a:t>
            </a:r>
            <a:r>
              <a:rPr lang="en-GB" sz="2400" dirty="0" smtClean="0">
                <a:latin typeface="Tahoma" panose="020B0604030504040204" pitchFamily="34" charset="0"/>
                <a:ea typeface="Tahoma" panose="020B0604030504040204" pitchFamily="34" charset="0"/>
                <a:cs typeface="Tahoma" panose="020B0604030504040204" pitchFamily="34" charset="0"/>
              </a:rPr>
              <a:t>nature.nps.gov</a:t>
            </a:r>
            <a:endParaRPr lang="el-GR" sz="2400"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Arrow Connector 6"/>
          <p:cNvCxnSpPr/>
          <p:nvPr/>
        </p:nvCxnSpPr>
        <p:spPr>
          <a:xfrm flipH="1">
            <a:off x="5940152" y="2420888"/>
            <a:ext cx="216024" cy="12241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893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ΥΠΟΒΥΘΙΣΗ</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7" name="3 - Ορθογώνιο"/>
          <p:cNvSpPr>
            <a:spLocks noChangeArrowheads="1"/>
          </p:cNvSpPr>
          <p:nvPr/>
        </p:nvSpPr>
        <p:spPr bwMode="auto">
          <a:xfrm>
            <a:off x="586211" y="1316760"/>
            <a:ext cx="8136904" cy="6555641"/>
          </a:xfrm>
          <a:prstGeom prst="rect">
            <a:avLst/>
          </a:prstGeom>
          <a:noFill/>
          <a:ln w="9525">
            <a:noFill/>
            <a:miter lim="800000"/>
            <a:headEnd/>
            <a:tailEnd/>
          </a:ln>
        </p:spPr>
        <p:txBody>
          <a:bodyPr wrap="square">
            <a:spAutoFit/>
          </a:bodyPr>
          <a:lstStyle/>
          <a:p>
            <a:pPr algn="just"/>
            <a:r>
              <a:rPr lang="el-GR" sz="2800" dirty="0" smtClean="0">
                <a:solidFill>
                  <a:srgbClr val="000000"/>
                </a:solidFill>
                <a:latin typeface="Tahoma" panose="020B0604030504040204" pitchFamily="34" charset="0"/>
                <a:ea typeface="Tahoma" panose="020B0604030504040204" pitchFamily="34" charset="0"/>
                <a:cs typeface="Tahoma" panose="020B0604030504040204" pitchFamily="34" charset="0"/>
              </a:rPr>
              <a:t>Η υποβύθιση μιας λεκάνης ελέγχεται από το αυξανόμενο φορτίο των ιζημάτων, καθώς η λιθόσφαιρα αδυνατεί να το κρατήσει και παραμορφώνεται. </a:t>
            </a:r>
          </a:p>
          <a:p>
            <a:pPr algn="just"/>
            <a:endParaRPr lang="el-GR" sz="2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el-GR" sz="2800" dirty="0" smtClean="0">
                <a:solidFill>
                  <a:srgbClr val="000000"/>
                </a:solidFill>
                <a:latin typeface="Tahoma" panose="020B0604030504040204" pitchFamily="34" charset="0"/>
                <a:ea typeface="Tahoma" panose="020B0604030504040204" pitchFamily="34" charset="0"/>
                <a:cs typeface="Tahoma" panose="020B0604030504040204" pitchFamily="34" charset="0"/>
              </a:rPr>
              <a:t>Ταυτόχρονα, οι κόκκοι των ιζημάτων συμπιέζονται και το πορώδες μειώνεται συνεχώς κατά την διάρκεια της ιζηματογένεσης.</a:t>
            </a:r>
          </a:p>
          <a:p>
            <a:pPr algn="just"/>
            <a:endParaRPr lang="el-GR" sz="2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el-GR" sz="2800" dirty="0" smtClean="0">
                <a:solidFill>
                  <a:srgbClr val="000000"/>
                </a:solidFill>
                <a:latin typeface="Tahoma" panose="020B0604030504040204" pitchFamily="34" charset="0"/>
                <a:ea typeface="Tahoma" panose="020B0604030504040204" pitchFamily="34" charset="0"/>
                <a:cs typeface="Tahoma" panose="020B0604030504040204" pitchFamily="34" charset="0"/>
              </a:rPr>
              <a:t>Η μηχανική συμπίεση οδηγεί στην φυσικοχημική συμπίεση και τελικά, στην τσιμεντοποίση (</a:t>
            </a:r>
            <a:r>
              <a:rPr lang="en-GB" sz="2800" dirty="0" smtClean="0">
                <a:solidFill>
                  <a:srgbClr val="000000"/>
                </a:solidFill>
                <a:latin typeface="Tahoma" panose="020B0604030504040204" pitchFamily="34" charset="0"/>
                <a:ea typeface="Tahoma" panose="020B0604030504040204" pitchFamily="34" charset="0"/>
                <a:cs typeface="Tahoma" panose="020B0604030504040204" pitchFamily="34" charset="0"/>
              </a:rPr>
              <a:t>cementation) </a:t>
            </a:r>
            <a:endParaRPr lang="el-GR" sz="28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endParaRPr lang="el-GR" sz="28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endParaRPr lang="el-GR" sz="28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endParaRPr lang="el-GR" sz="28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24962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ΥΠΟΒΥΘΙΣΗ-ΔΙΕΡΓΑΣΙΕΣ</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7" name="3 - Ορθογώνιο"/>
          <p:cNvSpPr>
            <a:spLocks noChangeArrowheads="1"/>
          </p:cNvSpPr>
          <p:nvPr/>
        </p:nvSpPr>
        <p:spPr bwMode="auto">
          <a:xfrm>
            <a:off x="586211" y="1316760"/>
            <a:ext cx="8136904" cy="5262979"/>
          </a:xfrm>
          <a:prstGeom prst="rect">
            <a:avLst/>
          </a:prstGeom>
          <a:noFill/>
          <a:ln w="9525">
            <a:noFill/>
            <a:miter lim="800000"/>
            <a:headEnd/>
            <a:tailEnd/>
          </a:ln>
        </p:spPr>
        <p:txBody>
          <a:bodyPr wrap="square">
            <a:spAutoFit/>
          </a:bodyPr>
          <a:lstStyle/>
          <a:p>
            <a:pPr algn="just"/>
            <a:r>
              <a:rPr lang="el-GR" sz="2800" dirty="0" smtClean="0">
                <a:solidFill>
                  <a:srgbClr val="000000"/>
                </a:solidFill>
                <a:latin typeface="Tahoma" panose="020B0604030504040204" pitchFamily="34" charset="0"/>
                <a:ea typeface="Tahoma" panose="020B0604030504040204" pitchFamily="34" charset="0"/>
                <a:cs typeface="Tahoma" panose="020B0604030504040204" pitchFamily="34" charset="0"/>
              </a:rPr>
              <a:t>Η μεταβολή του πορώδους με το βάθος (διεργασία με μεγάλο ενδιαφέρον για την Γεωλογία Πετρελαίων) ελέγχεται από τον τύπο των ιζημάτων και τις φάσεις ιζηματογένεσης, την θερμοκρασία, την σύνθεση των κόκκων και τον χρόνο. </a:t>
            </a:r>
          </a:p>
          <a:p>
            <a:pPr algn="just"/>
            <a:endParaRPr lang="el-GR" sz="2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el-GR" sz="2800" dirty="0" smtClean="0">
                <a:solidFill>
                  <a:srgbClr val="000000"/>
                </a:solidFill>
                <a:latin typeface="Tahoma" panose="020B0604030504040204" pitchFamily="34" charset="0"/>
                <a:ea typeface="Tahoma" panose="020B0604030504040204" pitchFamily="34" charset="0"/>
                <a:cs typeface="Tahoma" panose="020B0604030504040204" pitchFamily="34" charset="0"/>
              </a:rPr>
              <a:t>Το πορώδες αυξάνεται με </a:t>
            </a:r>
            <a:r>
              <a:rPr lang="el-GR" sz="28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γραμμικό τρόπο</a:t>
            </a:r>
            <a:r>
              <a:rPr lang="el-GR" sz="2800" dirty="0" smtClean="0">
                <a:solidFill>
                  <a:srgbClr val="000000"/>
                </a:solidFill>
                <a:latin typeface="Tahoma" panose="020B0604030504040204" pitchFamily="34" charset="0"/>
                <a:ea typeface="Tahoma" panose="020B0604030504040204" pitchFamily="34" charset="0"/>
                <a:cs typeface="Tahoma" panose="020B0604030504040204" pitchFamily="34" charset="0"/>
              </a:rPr>
              <a:t> σε σχέση με το βάθος. </a:t>
            </a:r>
          </a:p>
          <a:p>
            <a:pPr algn="just"/>
            <a:endParaRPr lang="el-GR" sz="28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endParaRPr lang="el-GR" sz="28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endParaRPr lang="el-GR" sz="28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9111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ΥΠΟΒΥΘΙΣΗ-ΔΙΕΡΓΑΣΙΕΣ</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7" name="3 - Ορθογώνιο"/>
          <p:cNvSpPr>
            <a:spLocks noChangeArrowheads="1"/>
          </p:cNvSpPr>
          <p:nvPr/>
        </p:nvSpPr>
        <p:spPr bwMode="auto">
          <a:xfrm>
            <a:off x="586211" y="1316760"/>
            <a:ext cx="8136904" cy="4401205"/>
          </a:xfrm>
          <a:prstGeom prst="rect">
            <a:avLst/>
          </a:prstGeom>
          <a:noFill/>
          <a:ln w="9525">
            <a:noFill/>
            <a:miter lim="800000"/>
            <a:headEnd/>
            <a:tailEnd/>
          </a:ln>
        </p:spPr>
        <p:txBody>
          <a:bodyPr wrap="square">
            <a:spAutoFit/>
          </a:bodyPr>
          <a:lstStyle/>
          <a:p>
            <a:pPr algn="just"/>
            <a:r>
              <a:rPr lang="el-GR" sz="2800" dirty="0" smtClean="0">
                <a:solidFill>
                  <a:srgbClr val="000000"/>
                </a:solidFill>
                <a:latin typeface="Tahoma" panose="020B0604030504040204" pitchFamily="34" charset="0"/>
                <a:ea typeface="Tahoma" panose="020B0604030504040204" pitchFamily="34" charset="0"/>
                <a:cs typeface="Tahoma" panose="020B0604030504040204" pitchFamily="34" charset="0"/>
              </a:rPr>
              <a:t>Κατ’ επέκταση, και θεωρώντας τον όγκο των στερεών σταθερό, μεταβάλλεται και το πάχος των αρχικών στρωμάτων. </a:t>
            </a:r>
          </a:p>
          <a:p>
            <a:pPr algn="just"/>
            <a:endParaRPr lang="el-GR" sz="2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el-GR" sz="2800" dirty="0" smtClean="0">
                <a:solidFill>
                  <a:srgbClr val="000000"/>
                </a:solidFill>
                <a:latin typeface="Tahoma" panose="020B0604030504040204" pitchFamily="34" charset="0"/>
                <a:ea typeface="Tahoma" panose="020B0604030504040204" pitchFamily="34" charset="0"/>
                <a:cs typeface="Tahoma" panose="020B0604030504040204" pitchFamily="34" charset="0"/>
              </a:rPr>
              <a:t>Οι εκτιμήσεις του </a:t>
            </a:r>
            <a:r>
              <a:rPr lang="el-GR" sz="28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παλαιοβάθους </a:t>
            </a:r>
            <a:r>
              <a:rPr lang="el-GR" sz="2800" dirty="0" smtClean="0">
                <a:solidFill>
                  <a:srgbClr val="000000"/>
                </a:solidFill>
                <a:latin typeface="Tahoma" panose="020B0604030504040204" pitchFamily="34" charset="0"/>
                <a:ea typeface="Tahoma" panose="020B0604030504040204" pitchFamily="34" charset="0"/>
                <a:cs typeface="Tahoma" panose="020B0604030504040204" pitchFamily="34" charset="0"/>
              </a:rPr>
              <a:t>δεν είναι εύκολες, καθώς ελέγχονται ταυτόχρονα από τους ρυθμούς υποβύθισης, ευστατικές αλλαγές κ.α.</a:t>
            </a:r>
          </a:p>
          <a:p>
            <a:pPr algn="just"/>
            <a:endParaRPr lang="el-GR" sz="28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endParaRPr lang="el-GR" sz="28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endParaRPr lang="el-GR" sz="28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41804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ΥΠΟΒΥΘΙΣΗ-ΔΙΕΡΓΑΣΙΕΣ</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7" name="3 - Ορθογώνιο"/>
          <p:cNvSpPr>
            <a:spLocks noChangeArrowheads="1"/>
          </p:cNvSpPr>
          <p:nvPr/>
        </p:nvSpPr>
        <p:spPr bwMode="auto">
          <a:xfrm>
            <a:off x="586211" y="1316760"/>
            <a:ext cx="8136904" cy="2554545"/>
          </a:xfrm>
          <a:prstGeom prst="rect">
            <a:avLst/>
          </a:prstGeom>
          <a:noFill/>
          <a:ln w="9525">
            <a:noFill/>
            <a:miter lim="800000"/>
            <a:headEnd/>
            <a:tailEnd/>
          </a:ln>
        </p:spPr>
        <p:txBody>
          <a:bodyPr wrap="square">
            <a:spAutoFit/>
          </a:bodyPr>
          <a:lstStyle/>
          <a:p>
            <a:pPr algn="just"/>
            <a:r>
              <a:rPr lang="el-GR"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Για να ‘’διαβάσουμε’’ την ιστορία μιας λεκάνης οφείλουμε να διαβάζουμε ανάποδα τις μεταβολές που λαμβάνουν χώρα στό πάχος, το πορώδες κ.α.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back</a:t>
            </a:r>
            <a:r>
              <a:rPr lang="el-GR"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stripping</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el-GR"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just"/>
            <a:endParaRPr lang="el-GR"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el-GR"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Για άλλη μια φορά, το τεκτονικό καθεστώς παίζει καθοριστικό ρόλο. </a:t>
            </a:r>
          </a:p>
          <a:p>
            <a:pPr algn="just"/>
            <a:endParaRPr lang="el-GR"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endParaRPr lang="el-GR"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endParaRPr lang="el-GR"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707" y="3195507"/>
            <a:ext cx="4665911" cy="332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226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1547664" y="549275"/>
            <a:ext cx="6480719" cy="793750"/>
          </a:xfrm>
        </p:spPr>
        <p:txBody>
          <a:bodyPr>
            <a:normAutofit/>
          </a:bodyPr>
          <a:lstStyle/>
          <a:p>
            <a:r>
              <a:rPr lang="el-GR" b="1" dirty="0" smtClean="0">
                <a:latin typeface="Tahoma" pitchFamily="34" charset="0"/>
                <a:ea typeface="Tahoma" pitchFamily="34" charset="0"/>
                <a:cs typeface="Tahoma" pitchFamily="34" charset="0"/>
              </a:rPr>
              <a:t>Σημείωμα Αναφοράς</a:t>
            </a:r>
          </a:p>
        </p:txBody>
      </p:sp>
      <p:sp>
        <p:nvSpPr>
          <p:cNvPr id="6" name="2 - Θέση περιεχομένου"/>
          <p:cNvSpPr>
            <a:spLocks noGrp="1"/>
          </p:cNvSpPr>
          <p:nvPr>
            <p:ph idx="1"/>
          </p:nvPr>
        </p:nvSpPr>
        <p:spPr>
          <a:xfrm>
            <a:off x="468313" y="2492375"/>
            <a:ext cx="8229600" cy="2520950"/>
          </a:xfrm>
        </p:spPr>
        <p:txBody>
          <a:bodyPr>
            <a:normAutofit/>
          </a:bodyPr>
          <a:lstStyle/>
          <a:p>
            <a:pPr>
              <a:buFont typeface="Arial" charset="0"/>
              <a:buNone/>
            </a:pPr>
            <a:r>
              <a:rPr lang="el-GR" dirty="0" smtClean="0">
                <a:latin typeface="Tahoma" pitchFamily="34" charset="0"/>
                <a:ea typeface="Tahoma" pitchFamily="34" charset="0"/>
                <a:cs typeface="Tahoma" pitchFamily="34" charset="0"/>
              </a:rPr>
              <a:t>	</a:t>
            </a:r>
            <a:r>
              <a:rPr lang="en-US" sz="2800" dirty="0" smtClean="0">
                <a:latin typeface="Tahoma" pitchFamily="34" charset="0"/>
                <a:ea typeface="Tahoma" pitchFamily="34" charset="0"/>
                <a:cs typeface="Tahoma" pitchFamily="34" charset="0"/>
              </a:rPr>
              <a:t>Copyright, </a:t>
            </a:r>
            <a:r>
              <a:rPr lang="el-GR" sz="2800" dirty="0" smtClean="0">
                <a:latin typeface="Tahoma" pitchFamily="34" charset="0"/>
                <a:ea typeface="Tahoma" pitchFamily="34" charset="0"/>
                <a:cs typeface="Tahoma" pitchFamily="34" charset="0"/>
              </a:rPr>
              <a:t>Πανεπιστήμιο Πατρών, Αβραάμ Ζεληλίδης. «Ανάλυση Ιζηματογενών Λεκανών». Έκδοση: 1.0. Πάτρα 2015. </a:t>
            </a:r>
            <a:r>
              <a:rPr lang="el-GR" altLang="el-GR" sz="2800" dirty="0" smtClean="0">
                <a:latin typeface="Tahoma" pitchFamily="34" charset="0"/>
                <a:ea typeface="Tahoma" pitchFamily="34" charset="0"/>
                <a:cs typeface="Tahoma" pitchFamily="34" charset="0"/>
              </a:rPr>
              <a:t>Διαθέσιμο από τη δικτυακή διεύθυνση: </a:t>
            </a:r>
            <a:r>
              <a:rPr lang="en-US" altLang="el-GR" sz="2800" dirty="0" smtClean="0">
                <a:latin typeface="Tahoma" pitchFamily="34" charset="0"/>
                <a:ea typeface="Tahoma" pitchFamily="34" charset="0"/>
                <a:cs typeface="Tahoma" pitchFamily="34" charset="0"/>
              </a:rPr>
              <a:t>https://eclass.upatras.gr/courses/GEO355</a:t>
            </a:r>
            <a:endParaRPr lang="el-GR" sz="2800" dirty="0" smtClean="0">
              <a:latin typeface="Tahoma" pitchFamily="34" charset="0"/>
              <a:ea typeface="Tahoma" pitchFamily="34" charset="0"/>
              <a:cs typeface="Tahoma" pitchFamily="34" charset="0"/>
            </a:endParaRPr>
          </a:p>
          <a:p>
            <a:pPr>
              <a:buFont typeface="Arial" charset="0"/>
              <a:buNone/>
            </a:pPr>
            <a:endParaRPr lang="el-GR"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141408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5556" y="474408"/>
            <a:ext cx="7992888" cy="794352"/>
          </a:xfrm>
        </p:spPr>
        <p:txBody>
          <a:bodyPr>
            <a:normAutofit/>
          </a:bodyPr>
          <a:lstStyle/>
          <a:p>
            <a:r>
              <a:rPr lang="el-GR" sz="4400" b="1" dirty="0" smtClean="0"/>
              <a:t>Σημείωμα Χρήσης Έργων Τρίτων</a:t>
            </a:r>
            <a:endParaRPr lang="el-GR" sz="4400" b="1" dirty="0"/>
          </a:p>
        </p:txBody>
      </p:sp>
      <p:sp>
        <p:nvSpPr>
          <p:cNvPr id="3" name="2 - Θέση περιεχομένου"/>
          <p:cNvSpPr>
            <a:spLocks noGrp="1"/>
          </p:cNvSpPr>
          <p:nvPr>
            <p:ph idx="1"/>
          </p:nvPr>
        </p:nvSpPr>
        <p:spPr>
          <a:xfrm>
            <a:off x="467544" y="2060848"/>
            <a:ext cx="8568952" cy="2861672"/>
          </a:xfrm>
        </p:spPr>
        <p:txBody>
          <a:bodyPr>
            <a:normAutofit fontScale="70000" lnSpcReduction="20000"/>
          </a:bodyPr>
          <a:lstStyle/>
          <a:p>
            <a:pPr>
              <a:buNone/>
            </a:pPr>
            <a:r>
              <a:rPr lang="el-GR" dirty="0" smtClean="0">
                <a:latin typeface="Tahoma" panose="020B0604030504040204" pitchFamily="34" charset="0"/>
                <a:ea typeface="Tahoma" panose="020B0604030504040204" pitchFamily="34" charset="0"/>
                <a:cs typeface="Tahoma" panose="020B0604030504040204" pitchFamily="34" charset="0"/>
              </a:rPr>
              <a:t>	Το υλικό της παρουσίασης προέρχεται από:</a:t>
            </a:r>
          </a:p>
          <a:p>
            <a:pPr>
              <a:buNone/>
            </a:pPr>
            <a:endParaRPr lang="el-GR" dirty="0">
              <a:latin typeface="Tahoma" panose="020B0604030504040204" pitchFamily="34" charset="0"/>
              <a:ea typeface="Tahoma" panose="020B0604030504040204" pitchFamily="34" charset="0"/>
              <a:cs typeface="Tahoma" panose="020B0604030504040204" pitchFamily="34" charset="0"/>
            </a:endParaRPr>
          </a:p>
          <a:p>
            <a:pPr algn="just"/>
            <a:r>
              <a:rPr lang="el-GR" sz="2600" dirty="0" smtClean="0">
                <a:latin typeface="Tahoma" panose="020B0604030504040204" pitchFamily="34" charset="0"/>
                <a:ea typeface="Tahoma" panose="020B0604030504040204" pitchFamily="34" charset="0"/>
                <a:cs typeface="Tahoma" panose="020B0604030504040204" pitchFamily="34" charset="0"/>
              </a:rPr>
              <a:t>Τις σημειώσεις από τις παρουσιάσεις του Καθηγητή  του Τμήματος Γεωλογίας </a:t>
            </a:r>
            <a:r>
              <a:rPr lang="el-GR" sz="2600" dirty="0" err="1" smtClean="0">
                <a:latin typeface="Tahoma" panose="020B0604030504040204" pitchFamily="34" charset="0"/>
                <a:ea typeface="Tahoma" panose="020B0604030504040204" pitchFamily="34" charset="0"/>
                <a:cs typeface="Tahoma" panose="020B0604030504040204" pitchFamily="34" charset="0"/>
              </a:rPr>
              <a:t>Αβράαμ</a:t>
            </a:r>
            <a:r>
              <a:rPr lang="el-GR" sz="2600" dirty="0" smtClean="0">
                <a:latin typeface="Tahoma" panose="020B0604030504040204" pitchFamily="34" charset="0"/>
                <a:ea typeface="Tahoma" panose="020B0604030504040204" pitchFamily="34" charset="0"/>
                <a:cs typeface="Tahoma" panose="020B0604030504040204" pitchFamily="34" charset="0"/>
              </a:rPr>
              <a:t> </a:t>
            </a:r>
            <a:r>
              <a:rPr lang="el-GR" sz="2600" dirty="0" err="1" smtClean="0">
                <a:latin typeface="Tahoma" panose="020B0604030504040204" pitchFamily="34" charset="0"/>
                <a:ea typeface="Tahoma" panose="020B0604030504040204" pitchFamily="34" charset="0"/>
                <a:cs typeface="Tahoma" panose="020B0604030504040204" pitchFamily="34" charset="0"/>
              </a:rPr>
              <a:t>Ζεληλίδη</a:t>
            </a:r>
            <a:r>
              <a:rPr lang="el-GR" sz="2600" dirty="0" smtClean="0">
                <a:latin typeface="Tahoma" panose="020B0604030504040204" pitchFamily="34" charset="0"/>
                <a:ea typeface="Tahoma" panose="020B0604030504040204" pitchFamily="34" charset="0"/>
                <a:cs typeface="Tahoma" panose="020B0604030504040204" pitchFamily="34" charset="0"/>
              </a:rPr>
              <a:t> </a:t>
            </a:r>
          </a:p>
          <a:p>
            <a:pPr algn="just"/>
            <a:r>
              <a:rPr lang="el-GR" sz="2600" dirty="0" smtClean="0">
                <a:latin typeface="Tahoma" panose="020B0604030504040204" pitchFamily="34" charset="0"/>
                <a:ea typeface="Tahoma" panose="020B0604030504040204" pitchFamily="34" charset="0"/>
                <a:cs typeface="Tahoma" panose="020B0604030504040204" pitchFamily="34" charset="0"/>
              </a:rPr>
              <a:t>Το φωτογραφικό αρχείο του εργαστηρίου </a:t>
            </a:r>
            <a:r>
              <a:rPr lang="el-GR" sz="2600" dirty="0" err="1" smtClean="0">
                <a:latin typeface="Tahoma" panose="020B0604030504040204" pitchFamily="34" charset="0"/>
                <a:ea typeface="Tahoma" panose="020B0604030504040204" pitchFamily="34" charset="0"/>
                <a:cs typeface="Tahoma" panose="020B0604030504040204" pitchFamily="34" charset="0"/>
              </a:rPr>
              <a:t>Ιζηματολογίας</a:t>
            </a:r>
            <a:r>
              <a:rPr lang="el-GR" sz="2600" dirty="0" smtClean="0">
                <a:latin typeface="Tahoma" panose="020B0604030504040204" pitchFamily="34" charset="0"/>
                <a:ea typeface="Tahoma" panose="020B0604030504040204" pitchFamily="34" charset="0"/>
                <a:cs typeface="Tahoma" panose="020B0604030504040204" pitchFamily="34" charset="0"/>
              </a:rPr>
              <a:t> Πανεπιστημίου Πατρών</a:t>
            </a:r>
          </a:p>
          <a:p>
            <a:pPr algn="just"/>
            <a:r>
              <a:rPr lang="el-GR" sz="2600" dirty="0" smtClean="0">
                <a:latin typeface="Tahoma" panose="020B0604030504040204" pitchFamily="34" charset="0"/>
                <a:ea typeface="Tahoma" panose="020B0604030504040204" pitchFamily="34" charset="0"/>
                <a:cs typeface="Tahoma" panose="020B0604030504040204" pitchFamily="34" charset="0"/>
              </a:rPr>
              <a:t>Χάρτες και γραφήματα από το αρχείο του εργαστηρίου </a:t>
            </a:r>
            <a:r>
              <a:rPr lang="el-GR" sz="2600" dirty="0" err="1" smtClean="0">
                <a:latin typeface="Tahoma" panose="020B0604030504040204" pitchFamily="34" charset="0"/>
                <a:ea typeface="Tahoma" panose="020B0604030504040204" pitchFamily="34" charset="0"/>
                <a:cs typeface="Tahoma" panose="020B0604030504040204" pitchFamily="34" charset="0"/>
              </a:rPr>
              <a:t>Ιζηματολογίας</a:t>
            </a:r>
            <a:r>
              <a:rPr lang="el-GR" sz="2600" dirty="0" smtClean="0">
                <a:latin typeface="Tahoma" panose="020B0604030504040204" pitchFamily="34" charset="0"/>
                <a:ea typeface="Tahoma" panose="020B0604030504040204" pitchFamily="34" charset="0"/>
                <a:cs typeface="Tahoma" panose="020B0604030504040204" pitchFamily="34" charset="0"/>
              </a:rPr>
              <a:t> Πανεπιστημίου Πατρών</a:t>
            </a:r>
          </a:p>
          <a:p>
            <a:pPr>
              <a:buNone/>
            </a:pPr>
            <a:endParaRPr lang="el-GR" dirty="0" smtClean="0">
              <a:latin typeface="Tahoma" panose="020B0604030504040204" pitchFamily="34" charset="0"/>
              <a:ea typeface="Tahoma" panose="020B0604030504040204" pitchFamily="34" charset="0"/>
              <a:cs typeface="Tahoma" panose="020B0604030504040204" pitchFamily="34" charset="0"/>
            </a:endParaRPr>
          </a:p>
          <a:p>
            <a:pPr>
              <a:buNone/>
            </a:pPr>
            <a:r>
              <a:rPr lang="el-GR" dirty="0" smtClean="0">
                <a:latin typeface="Tahoma" panose="020B0604030504040204" pitchFamily="34" charset="0"/>
                <a:ea typeface="Tahoma" panose="020B0604030504040204" pitchFamily="34" charset="0"/>
                <a:cs typeface="Tahoma" panose="020B0604030504040204" pitchFamily="34" charset="0"/>
              </a:rPr>
              <a:t>	</a:t>
            </a:r>
            <a:endParaRPr lang="el-G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89523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1"/>
          <p:cNvSpPr txBox="1">
            <a:spLocks noGrp="1"/>
          </p:cNvSpPr>
          <p:nvPr>
            <p:ph type="title"/>
          </p:nvPr>
        </p:nvSpPr>
        <p:spPr bwMode="auto">
          <a:xfrm>
            <a:off x="526698" y="0"/>
            <a:ext cx="8229600" cy="908720"/>
          </a:xfrm>
          <a:prstGeom prst="rect">
            <a:avLst/>
          </a:prstGeom>
          <a:noFill/>
          <a:ln w="9525">
            <a:noFill/>
            <a:miter lim="800000"/>
            <a:headEnd/>
            <a:tailEnd/>
          </a:ln>
        </p:spPr>
        <p:txBody>
          <a:bodyPr anchor="ctr"/>
          <a:lstStyle/>
          <a:p>
            <a:r>
              <a:rPr lang="el-GR" altLang="el-GR" sz="4400" b="1" dirty="0">
                <a:solidFill>
                  <a:srgbClr val="000000"/>
                </a:solidFill>
                <a:latin typeface="Tahoma" panose="020B0604030504040204" pitchFamily="34" charset="0"/>
                <a:ea typeface="Tahoma" panose="020B0604030504040204" pitchFamily="34" charset="0"/>
                <a:cs typeface="Tahoma" panose="020B0604030504040204" pitchFamily="34" charset="0"/>
              </a:rPr>
              <a:t>Άδειες Χρήσης</a:t>
            </a:r>
          </a:p>
        </p:txBody>
      </p:sp>
      <p:sp>
        <p:nvSpPr>
          <p:cNvPr id="11" name="3 - Ορθογώνιο"/>
          <p:cNvSpPr>
            <a:spLocks noChangeArrowheads="1"/>
          </p:cNvSpPr>
          <p:nvPr/>
        </p:nvSpPr>
        <p:spPr bwMode="auto">
          <a:xfrm>
            <a:off x="71438" y="908720"/>
            <a:ext cx="9072562" cy="1554162"/>
          </a:xfrm>
          <a:prstGeom prst="rect">
            <a:avLst/>
          </a:prstGeom>
          <a:noFill/>
          <a:ln w="9525">
            <a:noFill/>
            <a:miter lim="800000"/>
            <a:headEnd/>
            <a:tailEnd/>
          </a:ln>
        </p:spPr>
        <p:txBody>
          <a:bodyPr>
            <a:spAutoFit/>
          </a:bodyPr>
          <a:lstStyle/>
          <a:p>
            <a:pPr algn="just"/>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Το παρόν υλικό διατίθεται με τους όρους της άδειας χρήσης </a:t>
            </a:r>
            <a:r>
              <a:rPr lang="el-GR" sz="1900" dirty="0" err="1">
                <a:solidFill>
                  <a:srgbClr val="000000"/>
                </a:solidFill>
                <a:latin typeface="Tahoma" panose="020B0604030504040204" pitchFamily="34" charset="0"/>
                <a:ea typeface="Tahoma" panose="020B0604030504040204" pitchFamily="34" charset="0"/>
                <a:cs typeface="Tahoma" panose="020B0604030504040204" pitchFamily="34" charset="0"/>
              </a:rPr>
              <a:t>Creative</a:t>
            </a:r>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l-GR" sz="1900" dirty="0" err="1">
                <a:solidFill>
                  <a:srgbClr val="000000"/>
                </a:solidFill>
                <a:latin typeface="Tahoma" panose="020B0604030504040204" pitchFamily="34" charset="0"/>
                <a:ea typeface="Tahoma" panose="020B0604030504040204" pitchFamily="34" charset="0"/>
                <a:cs typeface="Tahoma" panose="020B0604030504040204" pitchFamily="34" charset="0"/>
              </a:rPr>
              <a:t>Commons</a:t>
            </a:r>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 Αναφορά, Μη Εμπορική Χρήση, Μη παράγωγα έργα 4.0 [1] ή μεταγενέστερη, Διεθνής Έκδοση. Εξαιρούνται τα αυτοτελή έργα τρίτων π.χ. φωτογραφίες, διαγράμματα </a:t>
            </a:r>
            <a:r>
              <a:rPr lang="el-GR" sz="1900" dirty="0" err="1">
                <a:solidFill>
                  <a:srgbClr val="000000"/>
                </a:solidFill>
                <a:latin typeface="Tahoma" panose="020B0604030504040204" pitchFamily="34" charset="0"/>
                <a:ea typeface="Tahoma" panose="020B0604030504040204" pitchFamily="34" charset="0"/>
                <a:cs typeface="Tahoma" panose="020B0604030504040204" pitchFamily="34" charset="0"/>
              </a:rPr>
              <a:t>κ.λ.π</a:t>
            </a:r>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 τα οποία εμπεριέχονται σε αυτό και τα οποία αναφέρονται μαζί με τους όρους χρήσης τους στο «Σημείωμα Χρήσης Έργων Τρίτων». </a:t>
            </a:r>
          </a:p>
        </p:txBody>
      </p:sp>
      <p:pic>
        <p:nvPicPr>
          <p:cNvPr id="12" name="Picture 6" descr="http://mirrors.creativecommons.org/presskit/buttons/88x31/png/by-nc-nd.eu.png"/>
          <p:cNvPicPr>
            <a:picLocks noChangeAspect="1" noChangeArrowheads="1"/>
          </p:cNvPicPr>
          <p:nvPr/>
        </p:nvPicPr>
        <p:blipFill>
          <a:blip r:embed="rId2" cstate="print"/>
          <a:srcRect/>
          <a:stretch>
            <a:fillRect/>
          </a:stretch>
        </p:blipFill>
        <p:spPr bwMode="auto">
          <a:xfrm>
            <a:off x="3251994" y="2462882"/>
            <a:ext cx="2711450" cy="936625"/>
          </a:xfrm>
          <a:prstGeom prst="rect">
            <a:avLst/>
          </a:prstGeom>
          <a:noFill/>
          <a:ln w="9525">
            <a:noFill/>
            <a:miter lim="800000"/>
            <a:headEnd/>
            <a:tailEnd/>
          </a:ln>
        </p:spPr>
      </p:pic>
      <p:sp>
        <p:nvSpPr>
          <p:cNvPr id="13" name="Ορθογώνιο 7"/>
          <p:cNvSpPr>
            <a:spLocks noChangeArrowheads="1"/>
          </p:cNvSpPr>
          <p:nvPr/>
        </p:nvSpPr>
        <p:spPr bwMode="auto">
          <a:xfrm>
            <a:off x="0" y="3450431"/>
            <a:ext cx="9144000" cy="369888"/>
          </a:xfrm>
          <a:prstGeom prst="rect">
            <a:avLst/>
          </a:prstGeom>
          <a:noFill/>
          <a:ln w="9525">
            <a:noFill/>
            <a:miter lim="800000"/>
            <a:headEnd/>
            <a:tailEnd/>
          </a:ln>
        </p:spPr>
        <p:txBody>
          <a:bodyPr>
            <a:spAutoFit/>
          </a:bodyPr>
          <a:lstStyle/>
          <a:p>
            <a:r>
              <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rPr>
              <a:t>[1] http://creativecommons.org/licenses/by-nc-nd/4.0/ </a:t>
            </a:r>
            <a:endParaRPr lang="el-GR" sz="18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8 - Ορθογώνιο"/>
          <p:cNvSpPr>
            <a:spLocks noChangeArrowheads="1"/>
          </p:cNvSpPr>
          <p:nvPr/>
        </p:nvSpPr>
        <p:spPr bwMode="auto">
          <a:xfrm>
            <a:off x="108012" y="4005064"/>
            <a:ext cx="8927975" cy="2724150"/>
          </a:xfrm>
          <a:prstGeom prst="rect">
            <a:avLst/>
          </a:prstGeom>
          <a:noFill/>
          <a:ln w="9525">
            <a:noFill/>
            <a:miter lim="800000"/>
            <a:headEnd/>
            <a:tailEnd/>
          </a:ln>
        </p:spPr>
        <p:txBody>
          <a:bodyPr wrap="square">
            <a:spAutoFit/>
          </a:bodyPr>
          <a:lstStyle/>
          <a:p>
            <a:pPr algn="just"/>
            <a:r>
              <a:rPr lang="el-GR" sz="1900" b="1" dirty="0">
                <a:solidFill>
                  <a:srgbClr val="000000"/>
                </a:solidFill>
                <a:latin typeface="Tahoma" panose="020B0604030504040204" pitchFamily="34" charset="0"/>
                <a:ea typeface="Tahoma" panose="020B0604030504040204" pitchFamily="34" charset="0"/>
                <a:cs typeface="Tahoma" panose="020B0604030504040204" pitchFamily="34" charset="0"/>
              </a:rPr>
              <a:t>Σύμφωνα με αυτήν την άδεια ο δικαιούχος σας δίνει το δικαίωμα να:</a:t>
            </a:r>
          </a:p>
          <a:p>
            <a:pPr algn="just"/>
            <a:r>
              <a:rPr lang="el-GR" sz="1900" b="1" dirty="0">
                <a:solidFill>
                  <a:srgbClr val="000000"/>
                </a:solidFill>
                <a:latin typeface="Tahoma" panose="020B0604030504040204" pitchFamily="34" charset="0"/>
                <a:ea typeface="Tahoma" panose="020B0604030504040204" pitchFamily="34" charset="0"/>
                <a:cs typeface="Tahoma" panose="020B0604030504040204" pitchFamily="34" charset="0"/>
              </a:rPr>
              <a:t>Μοιραστείτε</a:t>
            </a:r>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 — αντιγράψετε και αναδιανέμετε το υλικό</a:t>
            </a:r>
          </a:p>
          <a:p>
            <a:pPr algn="just"/>
            <a:r>
              <a:rPr lang="el-GR" sz="1900" b="1" dirty="0">
                <a:solidFill>
                  <a:srgbClr val="000000"/>
                </a:solidFill>
                <a:latin typeface="Tahoma" panose="020B0604030504040204" pitchFamily="34" charset="0"/>
                <a:ea typeface="Tahoma" panose="020B0604030504040204" pitchFamily="34" charset="0"/>
                <a:cs typeface="Tahoma" panose="020B0604030504040204" pitchFamily="34" charset="0"/>
              </a:rPr>
              <a:t>Υπό τους ακόλουθους όρους:</a:t>
            </a:r>
          </a:p>
          <a:p>
            <a:pPr algn="just"/>
            <a:r>
              <a:rPr lang="el-GR" sz="1900" b="1" dirty="0">
                <a:solidFill>
                  <a:srgbClr val="000000"/>
                </a:solidFill>
                <a:latin typeface="Tahoma" panose="020B0604030504040204" pitchFamily="34" charset="0"/>
                <a:ea typeface="Tahoma" panose="020B0604030504040204" pitchFamily="34" charset="0"/>
                <a:cs typeface="Tahoma" panose="020B0604030504040204" pitchFamily="34" charset="0"/>
              </a:rPr>
              <a:t>Αναφορά Δημιουργού</a:t>
            </a:r>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 — Θα πρέπει να καταχωρίσετε αναφορά στο δημιουργό, με σύνδεσμο της άδειας</a:t>
            </a:r>
          </a:p>
          <a:p>
            <a:pPr algn="just"/>
            <a:r>
              <a:rPr lang="el-GR" sz="1900" b="1" dirty="0">
                <a:solidFill>
                  <a:srgbClr val="000000"/>
                </a:solidFill>
                <a:latin typeface="Tahoma" panose="020B0604030504040204" pitchFamily="34" charset="0"/>
                <a:ea typeface="Tahoma" panose="020B0604030504040204" pitchFamily="34" charset="0"/>
                <a:cs typeface="Tahoma" panose="020B0604030504040204" pitchFamily="34" charset="0"/>
              </a:rPr>
              <a:t>Μη εμπορική χρήση</a:t>
            </a:r>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 — Δεν μπορείτε να χρησιμοποιήσετε το υλικό για εμπορικούς σκοπούς</a:t>
            </a:r>
          </a:p>
          <a:p>
            <a:pPr algn="just"/>
            <a:r>
              <a:rPr lang="el-GR" sz="1900" b="1" dirty="0">
                <a:solidFill>
                  <a:srgbClr val="000000"/>
                </a:solidFill>
                <a:latin typeface="Tahoma" panose="020B0604030504040204" pitchFamily="34" charset="0"/>
                <a:ea typeface="Tahoma" panose="020B0604030504040204" pitchFamily="34" charset="0"/>
                <a:cs typeface="Tahoma" panose="020B0604030504040204" pitchFamily="34" charset="0"/>
              </a:rPr>
              <a:t>Μη παράγωγα έργα</a:t>
            </a:r>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 — Μπορείτε να αναδιανείμετε το υλικό ως έχει, χωρίς να προβείτε σε αλλαγές (ανάμιξη, τροποποίηση)</a:t>
            </a:r>
            <a:endParaRPr lang="el-GR" sz="19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00138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34580" y="2420888"/>
            <a:ext cx="4474840" cy="938368"/>
          </a:xfrm>
        </p:spPr>
        <p:txBody>
          <a:bodyPr>
            <a:normAutofit fontScale="90000"/>
          </a:bodyPr>
          <a:lstStyle/>
          <a:p>
            <a:pPr algn="ctr"/>
            <a:r>
              <a:rPr lang="el-GR" sz="4400" b="1" dirty="0" smtClean="0">
                <a:latin typeface="Tahoma" panose="020B0604030504040204" pitchFamily="34" charset="0"/>
                <a:ea typeface="Tahoma" panose="020B0604030504040204" pitchFamily="34" charset="0"/>
                <a:cs typeface="Tahoma" panose="020B0604030504040204" pitchFamily="34" charset="0"/>
              </a:rPr>
              <a:t>Τέλος Ενότητας</a:t>
            </a:r>
            <a:endParaRPr lang="el-GR" sz="44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1105297" y="5733256"/>
            <a:ext cx="2314575" cy="809625"/>
          </a:xfrm>
          <a:prstGeom prst="rect">
            <a:avLst/>
          </a:prstGeom>
          <a:noFill/>
          <a:ln w="9525">
            <a:noFill/>
            <a:miter lim="800000"/>
            <a:headEnd/>
            <a:tailEnd/>
          </a:ln>
        </p:spPr>
      </p:pic>
      <p:pic>
        <p:nvPicPr>
          <p:cNvPr id="7"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923928" y="5589240"/>
            <a:ext cx="4310289" cy="102587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1"/>
          <p:cNvSpPr>
            <a:spLocks noGrp="1"/>
          </p:cNvSpPr>
          <p:nvPr>
            <p:ph type="title"/>
          </p:nvPr>
        </p:nvSpPr>
        <p:spPr>
          <a:xfrm>
            <a:off x="2447764" y="404664"/>
            <a:ext cx="5004556" cy="794352"/>
          </a:xfrm>
        </p:spPr>
        <p:txBody>
          <a:bodyPr>
            <a:normAutofit/>
          </a:bodyPr>
          <a:lstStyle/>
          <a:p>
            <a:pPr algn="l"/>
            <a:r>
              <a:rPr lang="el-GR" sz="4400" b="1" dirty="0" smtClean="0">
                <a:latin typeface="Tahoma" panose="020B0604030504040204" pitchFamily="34" charset="0"/>
                <a:ea typeface="Tahoma" panose="020B0604030504040204" pitchFamily="34" charset="0"/>
                <a:cs typeface="Tahoma" panose="020B0604030504040204" pitchFamily="34" charset="0"/>
              </a:rPr>
              <a:t>Χρηματοδότηση</a:t>
            </a:r>
            <a:endParaRPr lang="el-GR" sz="4400" b="1" dirty="0">
              <a:latin typeface="Tahoma" panose="020B0604030504040204" pitchFamily="34" charset="0"/>
              <a:ea typeface="Tahoma" panose="020B0604030504040204" pitchFamily="34" charset="0"/>
              <a:cs typeface="Tahoma" panose="020B0604030504040204" pitchFamily="34" charset="0"/>
            </a:endParaRPr>
          </a:p>
        </p:txBody>
      </p:sp>
      <p:sp>
        <p:nvSpPr>
          <p:cNvPr id="9" name="Θέση περιεχομένου 2"/>
          <p:cNvSpPr>
            <a:spLocks noGrp="1"/>
          </p:cNvSpPr>
          <p:nvPr>
            <p:ph idx="1"/>
          </p:nvPr>
        </p:nvSpPr>
        <p:spPr>
          <a:xfrm>
            <a:off x="467544" y="1268760"/>
            <a:ext cx="8229600" cy="3600400"/>
          </a:xfrm>
        </p:spPr>
        <p:txBody>
          <a:bodyPr>
            <a:normAutofit/>
          </a:bodyPr>
          <a:lstStyle/>
          <a:p>
            <a:pPr algn="just"/>
            <a:r>
              <a:rPr lang="el-GR" sz="2400" dirty="0">
                <a:latin typeface="Tahoma" panose="020B0604030504040204" pitchFamily="34" charset="0"/>
                <a:ea typeface="Tahoma" panose="020B0604030504040204" pitchFamily="34" charset="0"/>
                <a:cs typeface="Tahoma" panose="020B0604030504040204" pitchFamily="34" charset="0"/>
              </a:rPr>
              <a:t>Το παρόν εκπαιδευτικό υλικό έχει αναπτυχθεί στα πλαίσια του εκπαιδευτικού έργου του διδάσκοντα.</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r>
              <a:rPr lang="el-GR" sz="2400" dirty="0">
                <a:latin typeface="Tahoma" panose="020B0604030504040204" pitchFamily="34" charset="0"/>
                <a:ea typeface="Tahoma" panose="020B0604030504040204" pitchFamily="34" charset="0"/>
                <a:cs typeface="Tahoma" panose="020B0604030504040204" pitchFamily="34" charset="0"/>
              </a:rPr>
              <a:t>Το έργο «</a:t>
            </a:r>
            <a:r>
              <a:rPr lang="el-GR" sz="2400" b="1" dirty="0">
                <a:latin typeface="Tahoma" panose="020B0604030504040204" pitchFamily="34" charset="0"/>
                <a:ea typeface="Tahoma" panose="020B0604030504040204" pitchFamily="34" charset="0"/>
                <a:cs typeface="Tahoma" panose="020B0604030504040204" pitchFamily="34" charset="0"/>
              </a:rPr>
              <a:t>Ανοικτά Ακαδημαϊκά Μαθήματα στο Πανεπιστήμιο Πατρών</a:t>
            </a:r>
            <a:r>
              <a:rPr lang="el-GR" sz="2400" dirty="0">
                <a:latin typeface="Tahoma" panose="020B0604030504040204" pitchFamily="34" charset="0"/>
                <a:ea typeface="Tahoma" panose="020B0604030504040204" pitchFamily="34" charset="0"/>
                <a:cs typeface="Tahoma" panose="020B0604030504040204" pitchFamily="34" charset="0"/>
              </a:rPr>
              <a:t>» έχει χρηματοδοτήσει μόνο τη αναδιαμόρφωση του εκπαιδευτικού υλικού. </a:t>
            </a:r>
          </a:p>
          <a:p>
            <a:pPr algn="just"/>
            <a:r>
              <a:rPr lang="el-GR" sz="2400" dirty="0">
                <a:latin typeface="Tahoma" panose="020B0604030504040204" pitchFamily="34" charset="0"/>
                <a:ea typeface="Tahoma" panose="020B0604030504040204" pitchFamily="34" charset="0"/>
                <a:cs typeface="Tahoma" panose="020B060403050404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algn="just"/>
            <a:endParaRPr lang="el-GR"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1404320" y="5055064"/>
            <a:ext cx="6480048" cy="1542288"/>
          </a:xfrm>
          <a:prstGeom prst="rect">
            <a:avLst/>
          </a:prstGeom>
          <a:noFill/>
        </p:spPr>
      </p:pic>
    </p:spTree>
    <p:extLst>
      <p:ext uri="{BB962C8B-B14F-4D97-AF65-F5344CB8AC3E}">
        <p14:creationId xmlns:p14="http://schemas.microsoft.com/office/powerpoint/2010/main" val="1445346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7135" y="2744539"/>
            <a:ext cx="9751619" cy="1446550"/>
          </a:xfrm>
          <a:prstGeom prst="rect">
            <a:avLst/>
          </a:prstGeom>
          <a:noFill/>
        </p:spPr>
        <p:txBody>
          <a:bodyPr wrap="square" rtlCol="0">
            <a:spAutoFit/>
          </a:bodyPr>
          <a:lstStyle/>
          <a:p>
            <a:pPr algn="ctr"/>
            <a:r>
              <a:rPr lang="el-GR" sz="4400" b="1" spc="-15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ΑΝΑΛΥΣΗ ΙΖΗΜΑΤΟΓΕΝΩΝ ΛΕΚΑΝΩΝ</a:t>
            </a:r>
            <a:endParaRPr lang="el-GR" sz="4400" b="1" spc="-15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3507902" y="2344429"/>
            <a:ext cx="2228494" cy="400110"/>
          </a:xfrm>
          <a:prstGeom prst="rect">
            <a:avLst/>
          </a:prstGeom>
          <a:noFill/>
        </p:spPr>
        <p:txBody>
          <a:bodyPr wrap="none" rtlCol="0">
            <a:spAutoFit/>
          </a:bodyPr>
          <a:lstStyle/>
          <a:p>
            <a:pPr algn="ctr"/>
            <a:r>
              <a:rPr lang="el-GR" sz="2000" b="1" i="1" spc="-150" dirty="0" smtClean="0">
                <a:latin typeface="Tahoma" panose="020B0604030504040204" pitchFamily="34" charset="0"/>
                <a:ea typeface="Tahoma" panose="020B0604030504040204" pitchFamily="34" charset="0"/>
                <a:cs typeface="Tahoma" panose="020B0604030504040204" pitchFamily="34" charset="0"/>
              </a:rPr>
              <a:t>Αβραάμ </a:t>
            </a:r>
            <a:r>
              <a:rPr lang="el-GR" sz="2000" b="1" i="1" spc="-150" dirty="0" err="1" smtClean="0">
                <a:latin typeface="Tahoma" panose="020B0604030504040204" pitchFamily="34" charset="0"/>
                <a:ea typeface="Tahoma" panose="020B0604030504040204" pitchFamily="34" charset="0"/>
                <a:cs typeface="Tahoma" panose="020B0604030504040204" pitchFamily="34" charset="0"/>
              </a:rPr>
              <a:t>Ζεληλίδης</a:t>
            </a:r>
            <a:endParaRPr lang="el-GR" sz="2000" b="1" i="1" spc="-150" dirty="0">
              <a:latin typeface="Tahoma" panose="020B0604030504040204" pitchFamily="34" charset="0"/>
              <a:ea typeface="Tahoma" panose="020B0604030504040204" pitchFamily="34" charset="0"/>
              <a:cs typeface="Tahoma" panose="020B0604030504040204" pitchFamily="34" charset="0"/>
            </a:endParaRPr>
          </a:p>
        </p:txBody>
      </p:sp>
      <p:sp>
        <p:nvSpPr>
          <p:cNvPr id="2" name="Snip Diagonal Corner Rectangle 1"/>
          <p:cNvSpPr/>
          <p:nvPr/>
        </p:nvSpPr>
        <p:spPr>
          <a:xfrm>
            <a:off x="3327374" y="5085184"/>
            <a:ext cx="5816626" cy="1152128"/>
          </a:xfrm>
          <a:prstGeom prst="snip2DiagRect">
            <a:avLst/>
          </a:prstGeom>
          <a:solidFill>
            <a:schemeClr val="accent3">
              <a:lumMod val="40000"/>
              <a:lumOff val="6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5</a:t>
            </a:r>
            <a:r>
              <a:rPr lang="el-GR" sz="28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ΣΤΡΩΜΑΤΟΓΡΑΦΙΑ ΙΙΙ</a:t>
            </a:r>
            <a:endParaRPr lang="en-GB" sz="2800" b="1"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82892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1907704" y="476672"/>
            <a:ext cx="5688632" cy="794352"/>
          </a:xfrm>
        </p:spPr>
        <p:txBody>
          <a:bodyPr>
            <a:noAutofit/>
          </a:bodyPr>
          <a:lstStyle/>
          <a:p>
            <a:r>
              <a:rPr lang="el-GR" b="1" dirty="0" smtClean="0">
                <a:latin typeface="Tahoma" panose="020B0604030504040204" pitchFamily="34" charset="0"/>
                <a:ea typeface="Tahoma" panose="020B0604030504040204" pitchFamily="34" charset="0"/>
                <a:cs typeface="Tahoma" panose="020B0604030504040204" pitchFamily="34" charset="0"/>
              </a:rPr>
              <a:t>ΣΥΝΟΨΗ</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323528" y="1986829"/>
            <a:ext cx="8352928" cy="1938992"/>
          </a:xfrm>
          <a:prstGeom prst="rect">
            <a:avLst/>
          </a:prstGeom>
          <a:noFill/>
        </p:spPr>
        <p:txBody>
          <a:bodyPr wrap="square" rtlCol="0">
            <a:spAutoFit/>
          </a:bodyPr>
          <a:lstStyle/>
          <a:p>
            <a:pPr algn="just"/>
            <a:r>
              <a:rPr lang="el-GR" sz="2400" dirty="0" smtClean="0">
                <a:latin typeface="Tahoma" panose="020B0604030504040204" pitchFamily="34" charset="0"/>
                <a:ea typeface="Tahoma" panose="020B0604030504040204" pitchFamily="34" charset="0"/>
                <a:cs typeface="Tahoma" panose="020B0604030504040204" pitchFamily="34" charset="0"/>
              </a:rPr>
              <a:t>Λεκάνες Προχώρας</a:t>
            </a:r>
          </a:p>
          <a:p>
            <a:pPr algn="just"/>
            <a:r>
              <a:rPr lang="el-GR" sz="2400" dirty="0" smtClean="0">
                <a:latin typeface="Tahoma" panose="020B0604030504040204" pitchFamily="34" charset="0"/>
                <a:ea typeface="Tahoma" panose="020B0604030504040204" pitchFamily="34" charset="0"/>
                <a:cs typeface="Tahoma" panose="020B0604030504040204" pitchFamily="34" charset="0"/>
              </a:rPr>
              <a:t>Λεκάνες </a:t>
            </a:r>
            <a:r>
              <a:rPr lang="en-GB" sz="2400" dirty="0" smtClean="0">
                <a:latin typeface="Tahoma" panose="020B0604030504040204" pitchFamily="34" charset="0"/>
                <a:ea typeface="Tahoma" panose="020B0604030504040204" pitchFamily="34" charset="0"/>
                <a:cs typeface="Tahoma" panose="020B0604030504040204" pitchFamily="34" charset="0"/>
              </a:rPr>
              <a:t>fore arc + back arc </a:t>
            </a:r>
          </a:p>
          <a:p>
            <a:pPr algn="just"/>
            <a:endParaRPr lang="en-GB" sz="2400" dirty="0">
              <a:latin typeface="Tahoma" panose="020B0604030504040204" pitchFamily="34" charset="0"/>
              <a:ea typeface="Tahoma" panose="020B0604030504040204" pitchFamily="34" charset="0"/>
              <a:cs typeface="Tahoma" panose="020B0604030504040204" pitchFamily="34" charset="0"/>
            </a:endParaRPr>
          </a:p>
          <a:p>
            <a:pPr algn="just"/>
            <a:r>
              <a:rPr lang="en-GB" sz="2400" dirty="0" smtClean="0">
                <a:latin typeface="Tahoma" panose="020B0604030504040204" pitchFamily="34" charset="0"/>
                <a:ea typeface="Tahoma" panose="020B0604030504040204" pitchFamily="34" charset="0"/>
                <a:cs typeface="Tahoma" panose="020B0604030504040204" pitchFamily="34" charset="0"/>
              </a:rPr>
              <a:t>Y</a:t>
            </a:r>
            <a:r>
              <a:rPr lang="el-GR" sz="2400" dirty="0" smtClean="0">
                <a:latin typeface="Tahoma" panose="020B0604030504040204" pitchFamily="34" charset="0"/>
                <a:ea typeface="Tahoma" panose="020B0604030504040204" pitchFamily="34" charset="0"/>
                <a:cs typeface="Tahoma" panose="020B0604030504040204" pitchFamily="34" charset="0"/>
              </a:rPr>
              <a:t>ποβύθιση</a:t>
            </a:r>
          </a:p>
          <a:p>
            <a:pPr algn="just"/>
            <a:endParaRPr lang="el-G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ΛΕΚΑΝΕΣ ΠΡΟΧΩΡΑΣ</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C:\Users\Πάνος Τσερόλας\Desktop\icons\DeCell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032" y="3501008"/>
            <a:ext cx="8132669" cy="28083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4289" y="951110"/>
            <a:ext cx="8352928" cy="1938992"/>
          </a:xfrm>
          <a:prstGeom prst="rect">
            <a:avLst/>
          </a:prstGeom>
          <a:noFill/>
        </p:spPr>
        <p:txBody>
          <a:bodyPr wrap="square" rtlCol="0">
            <a:spAutoFit/>
          </a:bodyPr>
          <a:lstStyle/>
          <a:p>
            <a:pPr algn="just"/>
            <a:r>
              <a:rPr lang="el-GR" sz="2400" dirty="0" smtClean="0">
                <a:latin typeface="Tahoma" panose="020B0604030504040204" pitchFamily="34" charset="0"/>
                <a:ea typeface="Tahoma" panose="020B0604030504040204" pitchFamily="34" charset="0"/>
                <a:cs typeface="Tahoma" panose="020B0604030504040204" pitchFamily="34" charset="0"/>
              </a:rPr>
              <a:t>Μια λεκάνη προχώρας αναπτύσσεται σε ένα σύστημα πτυχώσεων/επωθήσεων (</a:t>
            </a:r>
            <a:r>
              <a:rPr lang="en-GB" sz="2400" dirty="0" smtClean="0">
                <a:latin typeface="Tahoma" panose="020B0604030504040204" pitchFamily="34" charset="0"/>
                <a:ea typeface="Tahoma" panose="020B0604030504040204" pitchFamily="34" charset="0"/>
                <a:cs typeface="Tahoma" panose="020B0604030504040204" pitchFamily="34" charset="0"/>
              </a:rPr>
              <a:t>FTB) </a:t>
            </a:r>
            <a:r>
              <a:rPr lang="el-GR" sz="2400" dirty="0" smtClean="0">
                <a:latin typeface="Tahoma" panose="020B0604030504040204" pitchFamily="34" charset="0"/>
                <a:ea typeface="Tahoma" panose="020B0604030504040204" pitchFamily="34" charset="0"/>
                <a:cs typeface="Tahoma" panose="020B0604030504040204" pitchFamily="34" charset="0"/>
              </a:rPr>
              <a:t>μέχρι το </a:t>
            </a:r>
            <a:r>
              <a:rPr lang="el-GR" sz="2400" dirty="0" err="1" smtClean="0">
                <a:latin typeface="Tahoma" panose="020B0604030504040204" pitchFamily="34" charset="0"/>
                <a:ea typeface="Tahoma" panose="020B0604030504040204" pitchFamily="34" charset="0"/>
                <a:cs typeface="Tahoma" panose="020B0604030504040204" pitchFamily="34" charset="0"/>
              </a:rPr>
              <a:t>περατοτικό</a:t>
            </a:r>
            <a:r>
              <a:rPr lang="el-GR" sz="2400" dirty="0" smtClean="0">
                <a:latin typeface="Tahoma" panose="020B0604030504040204" pitchFamily="34" charset="0"/>
                <a:ea typeface="Tahoma" panose="020B0604030504040204" pitchFamily="34" charset="0"/>
                <a:cs typeface="Tahoma" panose="020B0604030504040204" pitchFamily="34" charset="0"/>
              </a:rPr>
              <a:t> </a:t>
            </a:r>
            <a:r>
              <a:rPr lang="el-GR" sz="2400" dirty="0" smtClean="0">
                <a:latin typeface="Tahoma" panose="020B0604030504040204" pitchFamily="34" charset="0"/>
                <a:ea typeface="Tahoma" panose="020B0604030504040204" pitchFamily="34" charset="0"/>
                <a:cs typeface="Tahoma" panose="020B0604030504040204" pitchFamily="34" charset="0"/>
              </a:rPr>
              <a:t>όριο ενός κρατώνα. </a:t>
            </a:r>
          </a:p>
          <a:p>
            <a:pPr algn="just"/>
            <a:endParaRPr lang="el-GR" sz="2400" dirty="0">
              <a:latin typeface="Tahoma" panose="020B0604030504040204" pitchFamily="34" charset="0"/>
              <a:ea typeface="Tahoma" panose="020B0604030504040204" pitchFamily="34" charset="0"/>
              <a:cs typeface="Tahoma" panose="020B0604030504040204" pitchFamily="34" charset="0"/>
            </a:endParaRPr>
          </a:p>
          <a:p>
            <a:pPr algn="just"/>
            <a:r>
              <a:rPr lang="el-GR" sz="2400" dirty="0" smtClean="0">
                <a:latin typeface="Tahoma" panose="020B0604030504040204" pitchFamily="34" charset="0"/>
                <a:ea typeface="Tahoma" panose="020B0604030504040204" pitchFamily="34" charset="0"/>
                <a:cs typeface="Tahoma" panose="020B0604030504040204" pitchFamily="34" charset="0"/>
              </a:rPr>
              <a:t>Διακρίνεται στις παρακάτω ενότητες (</a:t>
            </a:r>
            <a:r>
              <a:rPr lang="en-GB" sz="2400" dirty="0" err="1" smtClean="0">
                <a:latin typeface="Tahoma" panose="020B0604030504040204" pitchFamily="34" charset="0"/>
                <a:ea typeface="Tahoma" panose="020B0604030504040204" pitchFamily="34" charset="0"/>
                <a:cs typeface="Tahoma" panose="020B0604030504040204" pitchFamily="34" charset="0"/>
              </a:rPr>
              <a:t>Decelles</a:t>
            </a:r>
            <a:r>
              <a:rPr lang="en-GB" sz="2400" dirty="0" smtClean="0">
                <a:latin typeface="Tahoma" panose="020B0604030504040204" pitchFamily="34" charset="0"/>
                <a:ea typeface="Tahoma" panose="020B0604030504040204" pitchFamily="34" charset="0"/>
                <a:cs typeface="Tahoma" panose="020B0604030504040204" pitchFamily="34" charset="0"/>
              </a:rPr>
              <a:t>, 1996)</a:t>
            </a:r>
            <a:r>
              <a:rPr lang="el-GR" sz="2400" dirty="0" smtClean="0">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ΛΕΚΑΝΕΣ ΠΡΟΧΩΡΑΣ</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42107" y="1268760"/>
            <a:ext cx="8352928" cy="3970318"/>
          </a:xfrm>
          <a:prstGeom prst="rect">
            <a:avLst/>
          </a:prstGeom>
          <a:noFill/>
        </p:spPr>
        <p:txBody>
          <a:bodyPr wrap="square" rtlCol="0">
            <a:spAutoFit/>
          </a:bodyPr>
          <a:lstStyle/>
          <a:p>
            <a:pPr algn="just"/>
            <a:r>
              <a:rPr lang="el-GR" sz="2800" dirty="0" smtClean="0">
                <a:latin typeface="Tahoma" panose="020B0604030504040204" pitchFamily="34" charset="0"/>
                <a:ea typeface="Tahoma" panose="020B0604030504040204" pitchFamily="34" charset="0"/>
                <a:cs typeface="Tahoma" panose="020B0604030504040204" pitchFamily="34" charset="0"/>
              </a:rPr>
              <a:t>Η εξέλιξη μιας λεκάνης προχώρας, μετά τον αρχικό σχηματισμό της, χαρακτηρίζεται από τις αποθέσεις βαθιάς θάλασσας που αργότερα χερσεύει και διαβρώνεται καθώς μεταναστεύει το ορογενές. </a:t>
            </a:r>
          </a:p>
          <a:p>
            <a:pPr algn="just"/>
            <a:endParaRPr lang="el-GR" sz="2800" dirty="0">
              <a:latin typeface="Tahoma" panose="020B0604030504040204" pitchFamily="34" charset="0"/>
              <a:ea typeface="Tahoma" panose="020B0604030504040204" pitchFamily="34" charset="0"/>
              <a:cs typeface="Tahoma" panose="020B0604030504040204" pitchFamily="34" charset="0"/>
            </a:endParaRPr>
          </a:p>
          <a:p>
            <a:pPr algn="just"/>
            <a:r>
              <a:rPr lang="el-GR" sz="2800" dirty="0" smtClean="0">
                <a:latin typeface="Tahoma" panose="020B0604030504040204" pitchFamily="34" charset="0"/>
                <a:ea typeface="Tahoma" panose="020B0604030504040204" pitchFamily="34" charset="0"/>
                <a:cs typeface="Tahoma" panose="020B0604030504040204" pitchFamily="34" charset="0"/>
              </a:rPr>
              <a:t>Μετά το σχηματισμό της λεκάνης λαμβάνει χώρα ταχεία υποβύθιση. Η ανύψωση και διάβρωση οδηγεί σε ψηλούς ρυθμούς ιζηματογένεσης και ταχείας πλήρωσης της λεκάνης που ρηχαίνει. </a:t>
            </a:r>
          </a:p>
        </p:txBody>
      </p:sp>
    </p:spTree>
    <p:extLst>
      <p:ext uri="{BB962C8B-B14F-4D97-AF65-F5344CB8AC3E}">
        <p14:creationId xmlns:p14="http://schemas.microsoft.com/office/powerpoint/2010/main" val="1159120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ΛΕΚΑΝΕΣ ΠΡΟΧΩΡΑΣ</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42107" y="1268760"/>
            <a:ext cx="8352928" cy="2246769"/>
          </a:xfrm>
          <a:prstGeom prst="rect">
            <a:avLst/>
          </a:prstGeom>
          <a:noFill/>
        </p:spPr>
        <p:txBody>
          <a:bodyPr wrap="square" rtlCol="0">
            <a:spAutoFit/>
          </a:bodyPr>
          <a:lstStyle/>
          <a:p>
            <a:pPr algn="just"/>
            <a:r>
              <a:rPr lang="el-GR" sz="2800" dirty="0" smtClean="0">
                <a:latin typeface="Tahoma" panose="020B0604030504040204" pitchFamily="34" charset="0"/>
                <a:ea typeface="Tahoma" panose="020B0604030504040204" pitchFamily="34" charset="0"/>
                <a:cs typeface="Tahoma" panose="020B0604030504040204" pitchFamily="34" charset="0"/>
              </a:rPr>
              <a:t>Καθώς το ορογενές μεταναστεύει, είναι δυνατόν να δημιουργηθούν μικρές λεκάνες που τροφοδοτούνται από νεαρές επωθήσεις όπισθεν του</a:t>
            </a:r>
            <a:r>
              <a:rPr lang="en-GB" sz="2800" dirty="0" smtClean="0">
                <a:latin typeface="Tahoma" panose="020B0604030504040204" pitchFamily="34" charset="0"/>
                <a:ea typeface="Tahoma" panose="020B0604030504040204" pitchFamily="34" charset="0"/>
                <a:cs typeface="Tahoma" panose="020B0604030504040204" pitchFamily="34" charset="0"/>
              </a:rPr>
              <a:t> FTB. </a:t>
            </a:r>
            <a:r>
              <a:rPr lang="el-GR" sz="2800" dirty="0" smtClean="0">
                <a:latin typeface="Tahoma" panose="020B0604030504040204" pitchFamily="34" charset="0"/>
                <a:ea typeface="Tahoma" panose="020B0604030504040204" pitchFamily="34" charset="0"/>
                <a:cs typeface="Tahoma" panose="020B0604030504040204" pitchFamily="34" charset="0"/>
              </a:rPr>
              <a:t> Χαρακτηριστικό παράδειγμα η λεκάνη </a:t>
            </a:r>
            <a:r>
              <a:rPr lang="en-GB" sz="2800" dirty="0" smtClean="0">
                <a:latin typeface="Tahoma" panose="020B0604030504040204" pitchFamily="34" charset="0"/>
                <a:ea typeface="Tahoma" panose="020B0604030504040204" pitchFamily="34" charset="0"/>
                <a:cs typeface="Tahoma" panose="020B0604030504040204" pitchFamily="34" charset="0"/>
              </a:rPr>
              <a:t>Po </a:t>
            </a:r>
            <a:r>
              <a:rPr lang="el-GR" sz="2800" dirty="0" smtClean="0">
                <a:latin typeface="Tahoma" panose="020B0604030504040204" pitchFamily="34" charset="0"/>
                <a:ea typeface="Tahoma" panose="020B0604030504040204" pitchFamily="34" charset="0"/>
                <a:cs typeface="Tahoma" panose="020B0604030504040204" pitchFamily="34" charset="0"/>
              </a:rPr>
              <a:t>στην Ιταλία.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368" y="3515529"/>
            <a:ext cx="5976664" cy="2761148"/>
          </a:xfrm>
          <a:prstGeom prst="rect">
            <a:avLst/>
          </a:prstGeom>
        </p:spPr>
      </p:pic>
    </p:spTree>
    <p:extLst>
      <p:ext uri="{BB962C8B-B14F-4D97-AF65-F5344CB8AC3E}">
        <p14:creationId xmlns:p14="http://schemas.microsoft.com/office/powerpoint/2010/main" val="3412064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1115616" y="404664"/>
            <a:ext cx="6912767" cy="576064"/>
          </a:xfrm>
        </p:spPr>
        <p:txBody>
          <a:bodyPr>
            <a:noAutofit/>
          </a:bodyPr>
          <a:lstStyle/>
          <a:p>
            <a:r>
              <a:rPr lang="en-GB" sz="5400" b="1" baseline="30000" dirty="0" smtClean="0">
                <a:latin typeface="Tahoma" panose="020B0604030504040204" pitchFamily="34" charset="0"/>
                <a:ea typeface="Tahoma" panose="020B0604030504040204" pitchFamily="34" charset="0"/>
                <a:cs typeface="Tahoma" panose="020B0604030504040204" pitchFamily="34" charset="0"/>
              </a:rPr>
              <a:t>FOREARC</a:t>
            </a:r>
            <a:r>
              <a:rPr lang="el-GR" sz="5400" b="1" baseline="30000" dirty="0" smtClean="0">
                <a:latin typeface="Tahoma" panose="020B0604030504040204" pitchFamily="34" charset="0"/>
                <a:ea typeface="Tahoma" panose="020B0604030504040204" pitchFamily="34" charset="0"/>
                <a:cs typeface="Tahoma" panose="020B0604030504040204" pitchFamily="34" charset="0"/>
              </a:rPr>
              <a:t> ΛΕΚΑΝΕΣ</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22585" y="1772816"/>
            <a:ext cx="8352928" cy="2677656"/>
          </a:xfrm>
          <a:prstGeom prst="rect">
            <a:avLst/>
          </a:prstGeom>
          <a:noFill/>
        </p:spPr>
        <p:txBody>
          <a:bodyPr wrap="square" rtlCol="0">
            <a:spAutoFit/>
          </a:bodyPr>
          <a:lstStyle/>
          <a:p>
            <a:pPr algn="just"/>
            <a:r>
              <a:rPr lang="el-GR" sz="2800" dirty="0" smtClean="0">
                <a:latin typeface="Tahoma" panose="020B0604030504040204" pitchFamily="34" charset="0"/>
                <a:ea typeface="Tahoma" panose="020B0604030504040204" pitchFamily="34" charset="0"/>
                <a:cs typeface="Tahoma" panose="020B0604030504040204" pitchFamily="34" charset="0"/>
              </a:rPr>
              <a:t>Μπροστά από το τόξο μπορούν να σχηματιστούν λεκάνες προσαύξησης, λεκάνες </a:t>
            </a:r>
            <a:r>
              <a:rPr lang="en-GB" sz="2800" dirty="0" err="1" smtClean="0">
                <a:latin typeface="Tahoma" panose="020B0604030504040204" pitchFamily="34" charset="0"/>
                <a:ea typeface="Tahoma" panose="020B0604030504040204" pitchFamily="34" charset="0"/>
                <a:cs typeface="Tahoma" panose="020B0604030504040204" pitchFamily="34" charset="0"/>
              </a:rPr>
              <a:t>forearc</a:t>
            </a:r>
            <a:r>
              <a:rPr lang="en-GB" sz="2800" dirty="0" smtClean="0">
                <a:latin typeface="Tahoma" panose="020B0604030504040204" pitchFamily="34" charset="0"/>
                <a:ea typeface="Tahoma" panose="020B0604030504040204" pitchFamily="34" charset="0"/>
                <a:cs typeface="Tahoma" panose="020B0604030504040204" pitchFamily="34" charset="0"/>
              </a:rPr>
              <a:t> </a:t>
            </a:r>
            <a:r>
              <a:rPr lang="el-GR" sz="2800" dirty="0" smtClean="0">
                <a:latin typeface="Tahoma" panose="020B0604030504040204" pitchFamily="34" charset="0"/>
                <a:ea typeface="Tahoma" panose="020B0604030504040204" pitchFamily="34" charset="0"/>
                <a:cs typeface="Tahoma" panose="020B0604030504040204" pitchFamily="34" charset="0"/>
              </a:rPr>
              <a:t>και λεκάνες εντός του τόξου (</a:t>
            </a:r>
            <a:r>
              <a:rPr lang="en-GB" sz="2800" dirty="0" smtClean="0">
                <a:latin typeface="Tahoma" panose="020B0604030504040204" pitchFamily="34" charset="0"/>
                <a:ea typeface="Tahoma" panose="020B0604030504040204" pitchFamily="34" charset="0"/>
                <a:cs typeface="Tahoma" panose="020B0604030504040204" pitchFamily="34" charset="0"/>
              </a:rPr>
              <a:t>intra arc)</a:t>
            </a:r>
            <a:r>
              <a:rPr lang="el-GR" sz="2800" dirty="0" smtClean="0">
                <a:latin typeface="Tahoma" panose="020B0604030504040204" pitchFamily="34" charset="0"/>
                <a:ea typeface="Tahoma" panose="020B0604030504040204" pitchFamily="34" charset="0"/>
                <a:cs typeface="Tahoma" panose="020B0604030504040204" pitchFamily="34" charset="0"/>
              </a:rPr>
              <a:t>. </a:t>
            </a:r>
          </a:p>
          <a:p>
            <a:pPr algn="just"/>
            <a:endParaRPr lang="el-GR" sz="2800" dirty="0">
              <a:latin typeface="Tahoma" panose="020B0604030504040204" pitchFamily="34" charset="0"/>
              <a:ea typeface="Tahoma" panose="020B0604030504040204" pitchFamily="34" charset="0"/>
              <a:cs typeface="Tahoma" panose="020B0604030504040204" pitchFamily="34" charset="0"/>
            </a:endParaRPr>
          </a:p>
          <a:p>
            <a:pPr algn="just"/>
            <a:r>
              <a:rPr lang="el-GR" sz="2800" dirty="0" smtClean="0">
                <a:latin typeface="Tahoma" panose="020B0604030504040204" pitchFamily="34" charset="0"/>
                <a:ea typeface="Tahoma" panose="020B0604030504040204" pitchFamily="34" charset="0"/>
                <a:cs typeface="Tahoma" panose="020B0604030504040204" pitchFamily="34" charset="0"/>
              </a:rPr>
              <a:t>Οι λεκάνες αυτές τείνουν να πλαταίνουν και ρηχαίνουν στο χρόνο. </a:t>
            </a:r>
          </a:p>
        </p:txBody>
      </p:sp>
    </p:spTree>
    <p:extLst>
      <p:ext uri="{BB962C8B-B14F-4D97-AF65-F5344CB8AC3E}">
        <p14:creationId xmlns:p14="http://schemas.microsoft.com/office/powerpoint/2010/main" val="2628914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6142</TotalTime>
  <Words>586</Words>
  <Application>Microsoft Office PowerPoint</Application>
  <PresentationFormat>Προβολή στην οθόνη (4:3)</PresentationFormat>
  <Paragraphs>81</Paragraphs>
  <Slides>20</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20</vt:i4>
      </vt:variant>
    </vt:vector>
  </HeadingPairs>
  <TitlesOfParts>
    <vt:vector size="24" baseType="lpstr">
      <vt:lpstr>Arial</vt:lpstr>
      <vt:lpstr>Calibri</vt:lpstr>
      <vt:lpstr>Tahoma</vt:lpstr>
      <vt:lpstr>Θέμα του Office</vt:lpstr>
      <vt:lpstr>ΑΝΑΛΥΣΗ ΙΖΗΜΑΤΟΓΕΝΩΝ ΛΕΚΑΝΩΝ</vt:lpstr>
      <vt:lpstr>Άδειες Χρήσης</vt:lpstr>
      <vt:lpstr>Χρηματοδότηση</vt:lpstr>
      <vt:lpstr>Παρουσίαση του PowerPoint</vt:lpstr>
      <vt:lpstr>ΣΥΝΟΨΗ</vt:lpstr>
      <vt:lpstr>ΛΕΚΑΝΕΣ ΠΡΟΧΩΡΑΣ</vt:lpstr>
      <vt:lpstr>ΛΕΚΑΝΕΣ ΠΡΟΧΩΡΑΣ</vt:lpstr>
      <vt:lpstr>ΛΕΚΑΝΕΣ ΠΡΟΧΩΡΑΣ</vt:lpstr>
      <vt:lpstr>FOREARC ΛΕΚΑΝΕΣ</vt:lpstr>
      <vt:lpstr>FOREARC ΛΕΚΑΝΕΣ</vt:lpstr>
      <vt:lpstr>FOREARC ΛΕΚΑΝΕΣ</vt:lpstr>
      <vt:lpstr>BACK-ARC ΛΕΚΑΝΕΣ</vt:lpstr>
      <vt:lpstr>BACK-ARC ΛΕΚΑΝΕΣ</vt:lpstr>
      <vt:lpstr>ΥΠΟΒΥΘΙΣΗ</vt:lpstr>
      <vt:lpstr>ΥΠΟΒΥΘΙΣΗ-ΔΙΕΡΓΑΣΙΕΣ</vt:lpstr>
      <vt:lpstr>ΥΠΟΒΥΘΙΣΗ-ΔΙΕΡΓΑΣΙΕΣ</vt:lpstr>
      <vt:lpstr>ΥΠΟΒΥΘΙΣΗ-ΔΙΕΡΓΑΣΙΕΣ</vt:lpstr>
      <vt:lpstr>Σημείωμα Αναφοράς</vt:lpstr>
      <vt:lpstr>Σημείωμα Χρήσης Έργων Τρίτων</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avraam zelilidis</cp:lastModifiedBy>
  <cp:revision>152</cp:revision>
  <dcterms:created xsi:type="dcterms:W3CDTF">2011-10-06T07:46:53Z</dcterms:created>
  <dcterms:modified xsi:type="dcterms:W3CDTF">2015-09-08T07:43:20Z</dcterms:modified>
</cp:coreProperties>
</file>