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93" r:id="rId9"/>
    <p:sldId id="278" r:id="rId10"/>
    <p:sldId id="279" r:id="rId11"/>
    <p:sldId id="287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B588A-8DB9-4D05-A4A4-A92D95174D2B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722BA9-3AFB-4D9E-BC16-75C31E8CF5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B1F361-1018-4BB5-94A5-E757964237E4}" type="datetime1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52EC1-B0CC-4B22-BF50-54F50D709D0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570469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2901-FD13-4F3F-AB19-08E7B200F8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A6167-1500-4655-8396-6A91E41C19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Κάντε κλικ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8/10/2015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5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class.upatras.gr/courses/GEO346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 txBox="1">
            <a:spLocks/>
          </p:cNvSpPr>
          <p:nvPr/>
        </p:nvSpPr>
        <p:spPr bwMode="auto">
          <a:xfrm>
            <a:off x="590550" y="1857375"/>
            <a:ext cx="7772400" cy="1470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kern="0" dirty="0" smtClean="0">
                <a:solidFill>
                  <a:srgbClr val="00B0F0"/>
                </a:solidFill>
                <a:latin typeface="Calibri" pitchFamily="34" charset="0"/>
              </a:rPr>
              <a:t>Τηλεπισκόπηση στο Θαλάσσιο Περιβάλλον</a:t>
            </a:r>
            <a:endParaRPr lang="el-GR" kern="0" dirty="0">
              <a:solidFill>
                <a:srgbClr val="00B0F0"/>
              </a:solidFill>
              <a:latin typeface="Calibri" pitchFamily="34" charset="0"/>
            </a:endParaRPr>
          </a:p>
        </p:txBody>
      </p:sp>
      <p:sp>
        <p:nvSpPr>
          <p:cNvPr id="5" name="Υπότιτλος 2"/>
          <p:cNvSpPr txBox="1">
            <a:spLocks/>
          </p:cNvSpPr>
          <p:nvPr/>
        </p:nvSpPr>
        <p:spPr bwMode="auto">
          <a:xfrm>
            <a:off x="746125" y="3460750"/>
            <a:ext cx="7602538" cy="244792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l-GR" sz="2400" kern="0" dirty="0" smtClean="0">
                <a:solidFill>
                  <a:srgbClr val="00B0F0"/>
                </a:solidFill>
                <a:ea typeface="+mj-ea"/>
                <a:cs typeface="+mj-cs"/>
              </a:rPr>
              <a:t>   </a:t>
            </a:r>
            <a:r>
              <a:rPr lang="el-GR" sz="2400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Ενότητα </a:t>
            </a:r>
            <a:r>
              <a:rPr lang="en-US" sz="2400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9</a:t>
            </a:r>
            <a:r>
              <a:rPr lang="el-GR" sz="2400" kern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β:</a:t>
            </a:r>
            <a:r>
              <a:rPr lang="en-US" sz="2400" kern="0" dirty="0" smtClean="0">
                <a:solidFill>
                  <a:srgbClr val="00B0F0"/>
                </a:solidFill>
                <a:latin typeface="Calibri" pitchFamily="34" charset="0"/>
                <a:ea typeface="+mj-ea"/>
                <a:cs typeface="+mj-cs"/>
              </a:rPr>
              <a:t> </a:t>
            </a:r>
            <a:r>
              <a:rPr lang="el-GR" sz="2400" dirty="0" smtClean="0">
                <a:latin typeface="Calibri" pitchFamily="34" charset="0"/>
              </a:rPr>
              <a:t>Διαφυγές ρευστών από τον πυθμένα – </a:t>
            </a:r>
            <a:endParaRPr lang="en-GB" sz="2400" dirty="0" smtClean="0">
              <a:latin typeface="Calibri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l-GR" sz="2400" dirty="0" smtClean="0">
                <a:latin typeface="Calibri" pitchFamily="34" charset="0"/>
              </a:rPr>
              <a:t>Γ' Μέρος</a:t>
            </a:r>
            <a:endParaRPr lang="en-US" altLang="el-GR" sz="2400" dirty="0" smtClean="0">
              <a:latin typeface="Calibri" pitchFamily="34" charset="0"/>
            </a:endParaRPr>
          </a:p>
          <a:p>
            <a:pPr marL="0" indent="0" algn="ctr">
              <a:buFontTx/>
              <a:buNone/>
              <a:defRPr/>
            </a:pPr>
            <a:r>
              <a:rPr lang="el-GR" sz="2100" kern="0" dirty="0" smtClean="0">
                <a:latin typeface="Calibri" pitchFamily="34" charset="0"/>
              </a:rPr>
              <a:t>Γιώργος Παπαθεοδώρου</a:t>
            </a:r>
          </a:p>
          <a:p>
            <a:pPr marL="0" indent="0" algn="ctr">
              <a:buFontTx/>
              <a:buNone/>
              <a:defRPr/>
            </a:pPr>
            <a:r>
              <a:rPr lang="el-GR" sz="2100" kern="0" dirty="0" smtClean="0">
                <a:latin typeface="Calibri" pitchFamily="34" charset="0"/>
              </a:rPr>
              <a:t>   Σχολή Θετικών Επιστημών</a:t>
            </a:r>
          </a:p>
          <a:p>
            <a:pPr marL="0" indent="0" algn="ctr">
              <a:buFontTx/>
              <a:buNone/>
              <a:defRPr/>
            </a:pPr>
            <a:r>
              <a:rPr lang="el-GR" sz="2100" kern="0" dirty="0" smtClean="0">
                <a:latin typeface="Calibri" pitchFamily="34" charset="0"/>
              </a:rPr>
              <a:t>Τμήμα Γεωλογίας</a:t>
            </a:r>
            <a:endParaRPr lang="en-US" sz="2100" kern="0" dirty="0" smtClean="0">
              <a:latin typeface="Calibri" pitchFamily="34" charset="0"/>
            </a:endParaRPr>
          </a:p>
          <a:p>
            <a:pPr>
              <a:defRPr/>
            </a:pPr>
            <a:endParaRPr lang="el-GR" sz="2800" kern="0" dirty="0" smtClean="0"/>
          </a:p>
        </p:txBody>
      </p:sp>
      <p:pic>
        <p:nvPicPr>
          <p:cNvPr id="10244" name="Εικόνα 1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Εικόνα 1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550" y="279400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07324" y="5589588"/>
            <a:ext cx="45704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8"/>
          <p:cNvGrpSpPr>
            <a:grpSpLocks/>
          </p:cNvGrpSpPr>
          <p:nvPr/>
        </p:nvGrpSpPr>
        <p:grpSpPr bwMode="auto">
          <a:xfrm>
            <a:off x="506413" y="1703388"/>
            <a:ext cx="8102600" cy="4597400"/>
            <a:chOff x="271" y="527"/>
            <a:chExt cx="5104" cy="2896"/>
          </a:xfrm>
        </p:grpSpPr>
        <p:sp>
          <p:nvSpPr>
            <p:cNvPr id="33800" name="Text Box 6"/>
            <p:cNvSpPr txBox="1">
              <a:spLocks noChangeArrowheads="1"/>
            </p:cNvSpPr>
            <p:nvPr/>
          </p:nvSpPr>
          <p:spPr bwMode="auto">
            <a:xfrm>
              <a:off x="2336" y="3173"/>
              <a:ext cx="1218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Symbol" pitchFamily="18" charset="2"/>
                </a:rPr>
                <a:t>d</a:t>
              </a:r>
              <a:r>
                <a:rPr lang="en-US" sz="2000" baseline="30000">
                  <a:latin typeface="Arial" charset="0"/>
                </a:rPr>
                <a:t>13</a:t>
              </a:r>
              <a:r>
                <a:rPr lang="en-US" sz="2000">
                  <a:latin typeface="Arial" charset="0"/>
                </a:rPr>
                <a:t>C (‰ VPDB)</a:t>
              </a:r>
            </a:p>
          </p:txBody>
        </p:sp>
        <p:sp>
          <p:nvSpPr>
            <p:cNvPr id="33801" name="Text Box 7"/>
            <p:cNvSpPr txBox="1">
              <a:spLocks noChangeArrowheads="1"/>
            </p:cNvSpPr>
            <p:nvPr/>
          </p:nvSpPr>
          <p:spPr bwMode="auto">
            <a:xfrm rot="-5400000">
              <a:off x="-95" y="1619"/>
              <a:ext cx="981" cy="2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Arial" charset="0"/>
                </a:rPr>
                <a:t>C</a:t>
              </a:r>
              <a:r>
                <a:rPr lang="en-US" sz="1400">
                  <a:latin typeface="Arial" charset="0"/>
                </a:rPr>
                <a:t>1</a:t>
              </a:r>
              <a:r>
                <a:rPr lang="en-US" sz="2000">
                  <a:latin typeface="Arial" charset="0"/>
                </a:rPr>
                <a:t> / (C</a:t>
              </a:r>
              <a:r>
                <a:rPr lang="en-US" sz="1400">
                  <a:latin typeface="Arial" charset="0"/>
                </a:rPr>
                <a:t>2</a:t>
              </a:r>
              <a:r>
                <a:rPr lang="en-US" sz="2000">
                  <a:latin typeface="Arial" charset="0"/>
                </a:rPr>
                <a:t>+C</a:t>
              </a:r>
              <a:r>
                <a:rPr lang="en-US" sz="1400">
                  <a:latin typeface="Arial" charset="0"/>
                </a:rPr>
                <a:t>3</a:t>
              </a:r>
              <a:r>
                <a:rPr lang="en-US" sz="2000">
                  <a:latin typeface="Arial" charset="0"/>
                </a:rPr>
                <a:t>)</a:t>
              </a:r>
            </a:p>
          </p:txBody>
        </p:sp>
        <p:sp>
          <p:nvSpPr>
            <p:cNvPr id="33802" name="Line 8"/>
            <p:cNvSpPr>
              <a:spLocks noChangeShapeType="1"/>
            </p:cNvSpPr>
            <p:nvPr/>
          </p:nvSpPr>
          <p:spPr bwMode="auto">
            <a:xfrm flipH="1" flipV="1">
              <a:off x="2608" y="1162"/>
              <a:ext cx="0" cy="10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03" name="Text Box 11"/>
            <p:cNvSpPr txBox="1">
              <a:spLocks noChangeArrowheads="1"/>
            </p:cNvSpPr>
            <p:nvPr/>
          </p:nvSpPr>
          <p:spPr bwMode="auto">
            <a:xfrm>
              <a:off x="1746" y="1661"/>
              <a:ext cx="853" cy="326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it-IT" sz="1400" i="1">
                  <a:latin typeface="Arial" charset="0"/>
                </a:rPr>
                <a:t>molecular fractionation</a:t>
              </a:r>
            </a:p>
          </p:txBody>
        </p:sp>
        <p:sp>
          <p:nvSpPr>
            <p:cNvPr id="33804" name="Text Box 31"/>
            <p:cNvSpPr txBox="1">
              <a:spLocks noChangeArrowheads="1"/>
            </p:cNvSpPr>
            <p:nvPr/>
          </p:nvSpPr>
          <p:spPr bwMode="auto">
            <a:xfrm>
              <a:off x="1202" y="981"/>
              <a:ext cx="95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dirty="0">
                  <a:solidFill>
                    <a:schemeClr val="accent3">
                      <a:lumMod val="75000"/>
                    </a:schemeClr>
                  </a:solidFill>
                  <a:latin typeface="Arial" charset="0"/>
                </a:rPr>
                <a:t>ΜΙΚΡΟΒΙΑΚΑ</a:t>
              </a:r>
              <a:endParaRPr lang="it-IT" sz="1400" b="1" dirty="0">
                <a:solidFill>
                  <a:schemeClr val="accent3">
                    <a:lumMod val="75000"/>
                  </a:schemeClr>
                </a:solidFill>
                <a:latin typeface="Arial" charset="0"/>
              </a:endParaRPr>
            </a:p>
          </p:txBody>
        </p:sp>
        <p:sp>
          <p:nvSpPr>
            <p:cNvPr id="33805" name="Text Box 32"/>
            <p:cNvSpPr txBox="1">
              <a:spLocks noChangeArrowheads="1"/>
            </p:cNvSpPr>
            <p:nvPr/>
          </p:nvSpPr>
          <p:spPr bwMode="auto">
            <a:xfrm>
              <a:off x="2375" y="2562"/>
              <a:ext cx="104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 b="1" dirty="0">
                  <a:solidFill>
                    <a:srgbClr val="FF0000"/>
                  </a:solidFill>
                  <a:latin typeface="Arial" charset="0"/>
                </a:rPr>
                <a:t>ΘΕΡΜΟΓΕΝΗ</a:t>
              </a:r>
              <a:endParaRPr lang="it-IT" sz="1400" b="1" dirty="0">
                <a:solidFill>
                  <a:srgbClr val="FF0000"/>
                </a:solidFill>
                <a:latin typeface="Arial" charset="0"/>
              </a:endParaRPr>
            </a:p>
          </p:txBody>
        </p:sp>
        <p:sp>
          <p:nvSpPr>
            <p:cNvPr id="33806" name="Text Box 56"/>
            <p:cNvSpPr txBox="1">
              <a:spLocks noChangeArrowheads="1"/>
            </p:cNvSpPr>
            <p:nvPr/>
          </p:nvSpPr>
          <p:spPr bwMode="auto">
            <a:xfrm>
              <a:off x="772" y="2931"/>
              <a:ext cx="4082" cy="25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>
                  <a:latin typeface="Arial" charset="0"/>
                </a:rPr>
                <a:t>-80     -70     -60     -50      -40      -30     -20      -10</a:t>
              </a:r>
            </a:p>
          </p:txBody>
        </p:sp>
        <p:sp>
          <p:nvSpPr>
            <p:cNvPr id="33807" name="Freeform 57"/>
            <p:cNvSpPr>
              <a:spLocks/>
            </p:cNvSpPr>
            <p:nvPr/>
          </p:nvSpPr>
          <p:spPr bwMode="auto">
            <a:xfrm>
              <a:off x="924" y="618"/>
              <a:ext cx="6" cy="2286"/>
            </a:xfrm>
            <a:custGeom>
              <a:avLst/>
              <a:gdLst>
                <a:gd name="T0" fmla="*/ 6 w 6"/>
                <a:gd name="T1" fmla="*/ 0 h 2286"/>
                <a:gd name="T2" fmla="*/ 0 w 6"/>
                <a:gd name="T3" fmla="*/ 2286 h 2286"/>
                <a:gd name="T4" fmla="*/ 0 60000 65536"/>
                <a:gd name="T5" fmla="*/ 0 60000 65536"/>
                <a:gd name="T6" fmla="*/ 0 w 6"/>
                <a:gd name="T7" fmla="*/ 0 h 2286"/>
                <a:gd name="T8" fmla="*/ 6 w 6"/>
                <a:gd name="T9" fmla="*/ 2286 h 22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" h="2286">
                  <a:moveTo>
                    <a:pt x="6" y="0"/>
                  </a:moveTo>
                  <a:lnTo>
                    <a:pt x="0" y="2286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08" name="Freeform 58"/>
            <p:cNvSpPr>
              <a:spLocks/>
            </p:cNvSpPr>
            <p:nvPr/>
          </p:nvSpPr>
          <p:spPr bwMode="auto">
            <a:xfrm>
              <a:off x="924" y="2904"/>
              <a:ext cx="3822" cy="1"/>
            </a:xfrm>
            <a:custGeom>
              <a:avLst/>
              <a:gdLst>
                <a:gd name="T0" fmla="*/ 0 w 3822"/>
                <a:gd name="T1" fmla="*/ 0 h 1"/>
                <a:gd name="T2" fmla="*/ 3822 w 3822"/>
                <a:gd name="T3" fmla="*/ 0 h 1"/>
                <a:gd name="T4" fmla="*/ 0 60000 65536"/>
                <a:gd name="T5" fmla="*/ 0 60000 65536"/>
                <a:gd name="T6" fmla="*/ 0 w 3822"/>
                <a:gd name="T7" fmla="*/ 0 h 1"/>
                <a:gd name="T8" fmla="*/ 3822 w 382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822" h="1">
                  <a:moveTo>
                    <a:pt x="0" y="0"/>
                  </a:moveTo>
                  <a:lnTo>
                    <a:pt x="38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09" name="Line 59"/>
            <p:cNvSpPr>
              <a:spLocks noChangeShapeType="1"/>
            </p:cNvSpPr>
            <p:nvPr/>
          </p:nvSpPr>
          <p:spPr bwMode="auto">
            <a:xfrm>
              <a:off x="930" y="107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10" name="Line 60"/>
            <p:cNvSpPr>
              <a:spLocks noChangeShapeType="1"/>
            </p:cNvSpPr>
            <p:nvPr/>
          </p:nvSpPr>
          <p:spPr bwMode="auto">
            <a:xfrm>
              <a:off x="930" y="618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11" name="Line 61"/>
            <p:cNvSpPr>
              <a:spLocks noChangeShapeType="1"/>
            </p:cNvSpPr>
            <p:nvPr/>
          </p:nvSpPr>
          <p:spPr bwMode="auto">
            <a:xfrm>
              <a:off x="930" y="1540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12" name="Line 62"/>
            <p:cNvSpPr>
              <a:spLocks noChangeShapeType="1"/>
            </p:cNvSpPr>
            <p:nvPr/>
          </p:nvSpPr>
          <p:spPr bwMode="auto">
            <a:xfrm>
              <a:off x="930" y="2444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13" name="Line 63"/>
            <p:cNvSpPr>
              <a:spLocks noChangeShapeType="1"/>
            </p:cNvSpPr>
            <p:nvPr/>
          </p:nvSpPr>
          <p:spPr bwMode="auto">
            <a:xfrm>
              <a:off x="930" y="1991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14" name="Text Box 64"/>
            <p:cNvSpPr txBox="1">
              <a:spLocks noChangeArrowheads="1"/>
            </p:cNvSpPr>
            <p:nvPr/>
          </p:nvSpPr>
          <p:spPr bwMode="auto">
            <a:xfrm>
              <a:off x="273" y="527"/>
              <a:ext cx="657" cy="24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it-IT" sz="1800">
                  <a:latin typeface="Arial" charset="0"/>
                </a:rPr>
                <a:t>100000</a:t>
              </a:r>
            </a:p>
            <a:p>
              <a:pPr algn="r">
                <a:spcBef>
                  <a:spcPct val="50000"/>
                </a:spcBef>
              </a:pPr>
              <a:endParaRPr lang="it-IT" sz="1200">
                <a:latin typeface="Arial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it-IT" sz="1800">
                  <a:latin typeface="Arial" charset="0"/>
                </a:rPr>
                <a:t>10000</a:t>
              </a:r>
            </a:p>
            <a:p>
              <a:pPr algn="r">
                <a:spcBef>
                  <a:spcPct val="50000"/>
                </a:spcBef>
              </a:pPr>
              <a:endParaRPr lang="it-IT" sz="1200">
                <a:latin typeface="Arial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it-IT" sz="2000">
                  <a:latin typeface="Arial" charset="0"/>
                </a:rPr>
                <a:t>    </a:t>
              </a:r>
              <a:r>
                <a:rPr lang="it-IT" sz="1800">
                  <a:latin typeface="Arial" charset="0"/>
                </a:rPr>
                <a:t>1000</a:t>
              </a:r>
            </a:p>
            <a:p>
              <a:pPr algn="r">
                <a:spcBef>
                  <a:spcPct val="50000"/>
                </a:spcBef>
              </a:pPr>
              <a:endParaRPr lang="it-IT" sz="1200">
                <a:latin typeface="Arial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it-IT" sz="2000">
                  <a:latin typeface="Arial" charset="0"/>
                </a:rPr>
                <a:t>      </a:t>
              </a:r>
              <a:r>
                <a:rPr lang="it-IT" sz="1800">
                  <a:latin typeface="Arial" charset="0"/>
                </a:rPr>
                <a:t>100</a:t>
              </a:r>
            </a:p>
            <a:p>
              <a:pPr algn="r">
                <a:spcBef>
                  <a:spcPct val="50000"/>
                </a:spcBef>
              </a:pPr>
              <a:endParaRPr lang="it-IT" sz="1200">
                <a:latin typeface="Arial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it-IT" sz="1800">
                  <a:latin typeface="Arial" charset="0"/>
                </a:rPr>
                <a:t>10</a:t>
              </a:r>
            </a:p>
            <a:p>
              <a:pPr algn="r">
                <a:spcBef>
                  <a:spcPct val="50000"/>
                </a:spcBef>
              </a:pPr>
              <a:endParaRPr lang="it-IT" sz="1400">
                <a:latin typeface="Arial" charset="0"/>
              </a:endParaRPr>
            </a:p>
            <a:p>
              <a:pPr algn="r">
                <a:spcBef>
                  <a:spcPct val="50000"/>
                </a:spcBef>
              </a:pPr>
              <a:r>
                <a:rPr lang="it-IT" sz="1800">
                  <a:latin typeface="Arial" charset="0"/>
                </a:rPr>
                <a:t>1</a:t>
              </a:r>
            </a:p>
          </p:txBody>
        </p:sp>
        <p:sp>
          <p:nvSpPr>
            <p:cNvPr id="33815" name="Freeform 65"/>
            <p:cNvSpPr>
              <a:spLocks/>
            </p:cNvSpPr>
            <p:nvPr/>
          </p:nvSpPr>
          <p:spPr bwMode="auto">
            <a:xfrm>
              <a:off x="942" y="618"/>
              <a:ext cx="1258" cy="1038"/>
            </a:xfrm>
            <a:custGeom>
              <a:avLst/>
              <a:gdLst>
                <a:gd name="T0" fmla="*/ 0 w 1258"/>
                <a:gd name="T1" fmla="*/ 1038 h 1038"/>
                <a:gd name="T2" fmla="*/ 1182 w 1258"/>
                <a:gd name="T3" fmla="*/ 1038 h 1038"/>
                <a:gd name="T4" fmla="*/ 1258 w 1258"/>
                <a:gd name="T5" fmla="*/ 952 h 1038"/>
                <a:gd name="T6" fmla="*/ 1258 w 1258"/>
                <a:gd name="T7" fmla="*/ 0 h 10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58"/>
                <a:gd name="T13" fmla="*/ 0 h 1038"/>
                <a:gd name="T14" fmla="*/ 1258 w 1258"/>
                <a:gd name="T15" fmla="*/ 1038 h 10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58" h="1038">
                  <a:moveTo>
                    <a:pt x="0" y="1038"/>
                  </a:moveTo>
                  <a:cubicBezTo>
                    <a:pt x="394" y="1038"/>
                    <a:pt x="788" y="1038"/>
                    <a:pt x="1182" y="1038"/>
                  </a:cubicBezTo>
                  <a:lnTo>
                    <a:pt x="1258" y="952"/>
                  </a:lnTo>
                  <a:lnTo>
                    <a:pt x="125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16" name="Freeform 66"/>
            <p:cNvSpPr>
              <a:spLocks/>
            </p:cNvSpPr>
            <p:nvPr/>
          </p:nvSpPr>
          <p:spPr bwMode="auto">
            <a:xfrm>
              <a:off x="2381" y="1298"/>
              <a:ext cx="1179" cy="1633"/>
            </a:xfrm>
            <a:custGeom>
              <a:avLst/>
              <a:gdLst>
                <a:gd name="T0" fmla="*/ 0 w 1179"/>
                <a:gd name="T1" fmla="*/ 1633 h 1633"/>
                <a:gd name="T2" fmla="*/ 0 w 1179"/>
                <a:gd name="T3" fmla="*/ 681 h 1633"/>
                <a:gd name="T4" fmla="*/ 363 w 1179"/>
                <a:gd name="T5" fmla="*/ 681 h 1633"/>
                <a:gd name="T6" fmla="*/ 680 w 1179"/>
                <a:gd name="T7" fmla="*/ 0 h 1633"/>
                <a:gd name="T8" fmla="*/ 862 w 1179"/>
                <a:gd name="T9" fmla="*/ 91 h 1633"/>
                <a:gd name="T10" fmla="*/ 590 w 1179"/>
                <a:gd name="T11" fmla="*/ 681 h 1633"/>
                <a:gd name="T12" fmla="*/ 907 w 1179"/>
                <a:gd name="T13" fmla="*/ 681 h 1633"/>
                <a:gd name="T14" fmla="*/ 998 w 1179"/>
                <a:gd name="T15" fmla="*/ 408 h 1633"/>
                <a:gd name="T16" fmla="*/ 1179 w 1179"/>
                <a:gd name="T17" fmla="*/ 454 h 1633"/>
                <a:gd name="T18" fmla="*/ 953 w 1179"/>
                <a:gd name="T19" fmla="*/ 1270 h 1633"/>
                <a:gd name="T20" fmla="*/ 953 w 1179"/>
                <a:gd name="T21" fmla="*/ 1633 h 16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79"/>
                <a:gd name="T34" fmla="*/ 0 h 1633"/>
                <a:gd name="T35" fmla="*/ 1179 w 1179"/>
                <a:gd name="T36" fmla="*/ 1633 h 1633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79" h="1633">
                  <a:moveTo>
                    <a:pt x="0" y="1633"/>
                  </a:moveTo>
                  <a:lnTo>
                    <a:pt x="0" y="681"/>
                  </a:lnTo>
                  <a:lnTo>
                    <a:pt x="363" y="681"/>
                  </a:lnTo>
                  <a:lnTo>
                    <a:pt x="680" y="0"/>
                  </a:lnTo>
                  <a:lnTo>
                    <a:pt x="862" y="91"/>
                  </a:lnTo>
                  <a:lnTo>
                    <a:pt x="590" y="681"/>
                  </a:lnTo>
                  <a:lnTo>
                    <a:pt x="907" y="681"/>
                  </a:lnTo>
                  <a:lnTo>
                    <a:pt x="998" y="408"/>
                  </a:lnTo>
                  <a:lnTo>
                    <a:pt x="1179" y="454"/>
                  </a:lnTo>
                  <a:lnTo>
                    <a:pt x="953" y="1270"/>
                  </a:lnTo>
                  <a:lnTo>
                    <a:pt x="953" y="1633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17" name="Line 67"/>
            <p:cNvSpPr>
              <a:spLocks noChangeShapeType="1"/>
            </p:cNvSpPr>
            <p:nvPr/>
          </p:nvSpPr>
          <p:spPr bwMode="auto">
            <a:xfrm>
              <a:off x="1429" y="2861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18" name="Line 68"/>
            <p:cNvSpPr>
              <a:spLocks noChangeShapeType="1"/>
            </p:cNvSpPr>
            <p:nvPr/>
          </p:nvSpPr>
          <p:spPr bwMode="auto">
            <a:xfrm>
              <a:off x="1894" y="2858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19" name="Line 69"/>
            <p:cNvSpPr>
              <a:spLocks noChangeShapeType="1"/>
            </p:cNvSpPr>
            <p:nvPr/>
          </p:nvSpPr>
          <p:spPr bwMode="auto">
            <a:xfrm>
              <a:off x="2835" y="2855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20" name="Line 70"/>
            <p:cNvSpPr>
              <a:spLocks noChangeShapeType="1"/>
            </p:cNvSpPr>
            <p:nvPr/>
          </p:nvSpPr>
          <p:spPr bwMode="auto">
            <a:xfrm>
              <a:off x="3788" y="2852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21" name="Line 71"/>
            <p:cNvSpPr>
              <a:spLocks noChangeShapeType="1"/>
            </p:cNvSpPr>
            <p:nvPr/>
          </p:nvSpPr>
          <p:spPr bwMode="auto">
            <a:xfrm>
              <a:off x="4286" y="2855"/>
              <a:ext cx="0" cy="4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3822" name="AutoShape 72"/>
            <p:cNvSpPr>
              <a:spLocks noChangeArrowheads="1"/>
            </p:cNvSpPr>
            <p:nvPr/>
          </p:nvSpPr>
          <p:spPr bwMode="auto">
            <a:xfrm>
              <a:off x="4024" y="703"/>
              <a:ext cx="91" cy="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33823" name="Text Box 73"/>
            <p:cNvSpPr txBox="1">
              <a:spLocks noChangeArrowheads="1"/>
            </p:cNvSpPr>
            <p:nvPr/>
          </p:nvSpPr>
          <p:spPr bwMode="auto">
            <a:xfrm>
              <a:off x="4087" y="663"/>
              <a:ext cx="115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>
                  <a:latin typeface="Arial" charset="0"/>
                </a:rPr>
                <a:t>onshore Faros 2010</a:t>
              </a:r>
            </a:p>
          </p:txBody>
        </p:sp>
        <p:sp>
          <p:nvSpPr>
            <p:cNvPr id="33824" name="Rectangle 74"/>
            <p:cNvSpPr>
              <a:spLocks noChangeArrowheads="1"/>
            </p:cNvSpPr>
            <p:nvPr/>
          </p:nvSpPr>
          <p:spPr bwMode="auto">
            <a:xfrm>
              <a:off x="4030" y="890"/>
              <a:ext cx="90" cy="9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33825" name="Text Box 75"/>
            <p:cNvSpPr txBox="1">
              <a:spLocks noChangeArrowheads="1"/>
            </p:cNvSpPr>
            <p:nvPr/>
          </p:nvSpPr>
          <p:spPr bwMode="auto">
            <a:xfrm>
              <a:off x="4123" y="845"/>
              <a:ext cx="1218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1400">
                  <a:latin typeface="Arial" charset="0"/>
                </a:rPr>
                <a:t>onshore harbour 2006</a:t>
              </a:r>
            </a:p>
          </p:txBody>
        </p:sp>
        <p:sp>
          <p:nvSpPr>
            <p:cNvPr id="33826" name="AutoShape 76"/>
            <p:cNvSpPr>
              <a:spLocks noChangeArrowheads="1"/>
            </p:cNvSpPr>
            <p:nvPr/>
          </p:nvSpPr>
          <p:spPr bwMode="auto">
            <a:xfrm>
              <a:off x="4014" y="1241"/>
              <a:ext cx="136" cy="137"/>
            </a:xfrm>
            <a:prstGeom prst="diamond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33827" name="Oval 77"/>
            <p:cNvSpPr>
              <a:spLocks noChangeArrowheads="1"/>
            </p:cNvSpPr>
            <p:nvPr/>
          </p:nvSpPr>
          <p:spPr bwMode="auto">
            <a:xfrm>
              <a:off x="4026" y="1071"/>
              <a:ext cx="91" cy="9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33828" name="Text Box 78"/>
            <p:cNvSpPr txBox="1">
              <a:spLocks noChangeArrowheads="1"/>
            </p:cNvSpPr>
            <p:nvPr/>
          </p:nvSpPr>
          <p:spPr bwMode="auto">
            <a:xfrm>
              <a:off x="3896" y="1207"/>
              <a:ext cx="127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latin typeface="Arial" charset="0"/>
                </a:rPr>
                <a:t>         </a:t>
              </a:r>
              <a:r>
                <a:rPr lang="it-IT" sz="1400">
                  <a:latin typeface="Arial" charset="0"/>
                </a:rPr>
                <a:t>ffshore 2006</a:t>
              </a:r>
            </a:p>
          </p:txBody>
        </p:sp>
        <p:sp>
          <p:nvSpPr>
            <p:cNvPr id="33829" name="Text Box 79"/>
            <p:cNvSpPr txBox="1">
              <a:spLocks noChangeArrowheads="1"/>
            </p:cNvSpPr>
            <p:nvPr/>
          </p:nvSpPr>
          <p:spPr bwMode="auto">
            <a:xfrm>
              <a:off x="3984" y="1026"/>
              <a:ext cx="1089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latin typeface="Arial" charset="0"/>
                </a:rPr>
                <a:t>     </a:t>
              </a:r>
              <a:r>
                <a:rPr lang="it-IT" sz="1400">
                  <a:latin typeface="Arial" charset="0"/>
                </a:rPr>
                <a:t>offshore 2010</a:t>
              </a:r>
            </a:p>
          </p:txBody>
        </p:sp>
        <p:sp>
          <p:nvSpPr>
            <p:cNvPr id="33830" name="AutoShape 81"/>
            <p:cNvSpPr>
              <a:spLocks noChangeArrowheads="1"/>
            </p:cNvSpPr>
            <p:nvPr/>
          </p:nvSpPr>
          <p:spPr bwMode="auto">
            <a:xfrm>
              <a:off x="3073" y="2087"/>
              <a:ext cx="91" cy="91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285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33831" name="Rectangle 82"/>
            <p:cNvSpPr>
              <a:spLocks noChangeArrowheads="1"/>
            </p:cNvSpPr>
            <p:nvPr/>
          </p:nvSpPr>
          <p:spPr bwMode="auto">
            <a:xfrm>
              <a:off x="3210" y="2018"/>
              <a:ext cx="90" cy="91"/>
            </a:xfrm>
            <a:prstGeom prst="rect">
              <a:avLst/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33832" name="AutoShape 83"/>
            <p:cNvSpPr>
              <a:spLocks noChangeArrowheads="1"/>
            </p:cNvSpPr>
            <p:nvPr/>
          </p:nvSpPr>
          <p:spPr bwMode="auto">
            <a:xfrm>
              <a:off x="2953" y="2073"/>
              <a:ext cx="136" cy="137"/>
            </a:xfrm>
            <a:prstGeom prst="diamond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33833" name="Oval 84"/>
            <p:cNvSpPr>
              <a:spLocks noChangeArrowheads="1"/>
            </p:cNvSpPr>
            <p:nvPr/>
          </p:nvSpPr>
          <p:spPr bwMode="auto">
            <a:xfrm>
              <a:off x="2953" y="2060"/>
              <a:ext cx="91" cy="9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33834" name="Text Box 85"/>
            <p:cNvSpPr txBox="1">
              <a:spLocks noChangeArrowheads="1"/>
            </p:cNvSpPr>
            <p:nvPr/>
          </p:nvSpPr>
          <p:spPr bwMode="auto">
            <a:xfrm>
              <a:off x="4105" y="1407"/>
              <a:ext cx="1270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1400">
                  <a:latin typeface="Arial" charset="0"/>
                </a:rPr>
                <a:t> </a:t>
              </a:r>
              <a:r>
                <a:rPr lang="it-IT" sz="1400">
                  <a:latin typeface="Arial" charset="0"/>
                </a:rPr>
                <a:t>Katakolo well (2400m)</a:t>
              </a:r>
            </a:p>
          </p:txBody>
        </p:sp>
        <p:sp>
          <p:nvSpPr>
            <p:cNvPr id="33835" name="AutoShape 86" descr="Diagonali chiare verso il basso"/>
            <p:cNvSpPr>
              <a:spLocks noChangeArrowheads="1"/>
            </p:cNvSpPr>
            <p:nvPr/>
          </p:nvSpPr>
          <p:spPr bwMode="auto">
            <a:xfrm>
              <a:off x="4014" y="1462"/>
              <a:ext cx="136" cy="108"/>
            </a:xfrm>
            <a:prstGeom prst="plus">
              <a:avLst>
                <a:gd name="adj" fmla="val 25000"/>
              </a:avLst>
            </a:prstGeom>
            <a:pattFill prst="lt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  <p:sp>
          <p:nvSpPr>
            <p:cNvPr id="33836" name="AutoShape 87" descr="Diagonali chiare verso il basso"/>
            <p:cNvSpPr>
              <a:spLocks noChangeArrowheads="1"/>
            </p:cNvSpPr>
            <p:nvPr/>
          </p:nvSpPr>
          <p:spPr bwMode="auto">
            <a:xfrm>
              <a:off x="2850" y="2261"/>
              <a:ext cx="136" cy="108"/>
            </a:xfrm>
            <a:prstGeom prst="plus">
              <a:avLst>
                <a:gd name="adj" fmla="val 25000"/>
              </a:avLst>
            </a:prstGeom>
            <a:pattFill prst="ltDnDiag">
              <a:fgClr>
                <a:schemeClr val="tx1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 sz="1800">
                <a:latin typeface="Arial" charset="0"/>
              </a:endParaRPr>
            </a:p>
          </p:txBody>
        </p:sp>
      </p:grpSp>
      <p:sp>
        <p:nvSpPr>
          <p:cNvPr id="43011" name="Rettangolo 1"/>
          <p:cNvSpPr>
            <a:spLocks noChangeArrowheads="1"/>
          </p:cNvSpPr>
          <p:nvPr/>
        </p:nvSpPr>
        <p:spPr bwMode="auto">
          <a:xfrm>
            <a:off x="3414713" y="295275"/>
            <a:ext cx="54102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l-GR" sz="3000" b="1" dirty="0">
                <a:latin typeface="Calibri" pitchFamily="34" charset="0"/>
              </a:rPr>
              <a:t>Ισοτοπικές αναλύσεις </a:t>
            </a:r>
            <a:endParaRPr lang="it-IT" sz="3000" b="1" dirty="0">
              <a:latin typeface="Calibri" pitchFamily="34" charset="0"/>
            </a:endParaRPr>
          </a:p>
        </p:txBody>
      </p:sp>
      <p:pic>
        <p:nvPicPr>
          <p:cNvPr id="33796" name="Picture 11" descr="IMG_29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538413" cy="169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2" descr="IMG_3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5550" y="4503738"/>
            <a:ext cx="1568450" cy="235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8" name="42 - Έλλειψη"/>
          <p:cNvSpPr>
            <a:spLocks noChangeArrowheads="1"/>
          </p:cNvSpPr>
          <p:nvPr/>
        </p:nvSpPr>
        <p:spPr bwMode="auto">
          <a:xfrm>
            <a:off x="3428992" y="3214686"/>
            <a:ext cx="2538413" cy="2506662"/>
          </a:xfrm>
          <a:prstGeom prst="ellipse">
            <a:avLst/>
          </a:prstGeom>
          <a:solidFill>
            <a:srgbClr val="FFFF00">
              <a:alpha val="14117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4" name="4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F89E8-F5B0-489D-B449-E1D285FF50BA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45" name="44 - TextBox"/>
          <p:cNvSpPr txBox="1"/>
          <p:nvPr/>
        </p:nvSpPr>
        <p:spPr>
          <a:xfrm>
            <a:off x="2547991" y="6298058"/>
            <a:ext cx="234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Etiope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2013 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Εικόνα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786050" y="1500174"/>
            <a:ext cx="31750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 smtClean="0">
                <a:latin typeface="Calibri" pitchFamily="34" charset="0"/>
              </a:rPr>
              <a:t>Φάρος</a:t>
            </a:r>
            <a:r>
              <a:rPr lang="en-US" sz="2400" dirty="0" smtClean="0">
                <a:latin typeface="Calibri" pitchFamily="34" charset="0"/>
              </a:rPr>
              <a:t>:65 t/y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 smtClean="0">
                <a:latin typeface="Calibri" pitchFamily="34" charset="0"/>
              </a:rPr>
              <a:t>Λιμάνι ξηρά </a:t>
            </a:r>
            <a:r>
              <a:rPr lang="en-US" sz="2400" dirty="0" smtClean="0">
                <a:latin typeface="Calibri" pitchFamily="34" charset="0"/>
              </a:rPr>
              <a:t>:20t/y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 smtClean="0">
                <a:latin typeface="Calibri" pitchFamily="34" charset="0"/>
              </a:rPr>
              <a:t>Λιμάνι θ</a:t>
            </a:r>
            <a:r>
              <a:rPr lang="en-US" sz="2400" dirty="0" smtClean="0">
                <a:latin typeface="Calibri" pitchFamily="34" charset="0"/>
              </a:rPr>
              <a:t>:40-100t/y</a:t>
            </a: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el-GR" sz="2400" dirty="0" smtClean="0">
                <a:latin typeface="Calibri" pitchFamily="34" charset="0"/>
              </a:rPr>
              <a:t>Νότια του λιμανιού</a:t>
            </a:r>
            <a:r>
              <a:rPr lang="en-US" sz="2400" dirty="0" smtClean="0">
                <a:latin typeface="Calibri" pitchFamily="34" charset="0"/>
              </a:rPr>
              <a:t>: 13t/y</a:t>
            </a:r>
          </a:p>
          <a:p>
            <a:pPr>
              <a:lnSpc>
                <a:spcPct val="90000"/>
              </a:lnSpc>
            </a:pPr>
            <a:endParaRPr lang="en-US" sz="2400" dirty="0" smtClean="0"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l-GR" sz="2400" b="1" dirty="0" smtClean="0">
                <a:latin typeface="Calibri" pitchFamily="34" charset="0"/>
              </a:rPr>
              <a:t>ΣΥΝΟΛΟ</a:t>
            </a:r>
            <a:r>
              <a:rPr lang="en-US" sz="2400" b="1" dirty="0" smtClean="0">
                <a:latin typeface="Calibri" pitchFamily="34" charset="0"/>
              </a:rPr>
              <a:t>: </a:t>
            </a:r>
            <a:r>
              <a:rPr lang="en-US" sz="2400" b="1" dirty="0" smtClean="0">
                <a:solidFill>
                  <a:srgbClr val="132627"/>
                </a:solidFill>
                <a:latin typeface="Calibri" pitchFamily="34" charset="0"/>
              </a:rPr>
              <a:t>125-200t/y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b="1" dirty="0">
              <a:solidFill>
                <a:srgbClr val="132627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l-GR" sz="2400" b="1" dirty="0" smtClean="0">
              <a:solidFill>
                <a:srgbClr val="132627"/>
              </a:solidFill>
              <a:latin typeface="Calibri" pitchFamily="34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2327186" y="616449"/>
            <a:ext cx="457200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l-GR" b="1" dirty="0">
                <a:latin typeface="Calibri" pitchFamily="34" charset="0"/>
              </a:rPr>
              <a:t>Διαφυγές στην επιφάνεια της θάλασσας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643702" y="6215082"/>
            <a:ext cx="2133600" cy="365125"/>
          </a:xfrm>
        </p:spPr>
        <p:txBody>
          <a:bodyPr/>
          <a:lstStyle/>
          <a:p>
            <a:pPr>
              <a:defRPr/>
            </a:pPr>
            <a:fld id="{03EC54BE-E78D-4060-A7D2-075EA2E8856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10 - TextBox"/>
          <p:cNvSpPr txBox="1"/>
          <p:nvPr/>
        </p:nvSpPr>
        <p:spPr>
          <a:xfrm>
            <a:off x="3103925" y="4500691"/>
            <a:ext cx="234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Etiope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et al., 2013 </a:t>
            </a: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Τίτλος"/>
          <p:cNvSpPr>
            <a:spLocks noGrp="1"/>
          </p:cNvSpPr>
          <p:nvPr>
            <p:ph type="title"/>
          </p:nvPr>
        </p:nvSpPr>
        <p:spPr>
          <a:xfrm>
            <a:off x="-220895" y="880813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  <a:cs typeface="Times New Roman" pitchFamily="18" charset="0"/>
              </a:rPr>
              <a:t>Σημείωμα Αναφοράς</a:t>
            </a:r>
          </a:p>
        </p:txBody>
      </p:sp>
      <p:sp>
        <p:nvSpPr>
          <p:cNvPr id="60419" name="2 - Θέση περιεχομένου"/>
          <p:cNvSpPr>
            <a:spLocks noGrp="1"/>
          </p:cNvSpPr>
          <p:nvPr>
            <p:ph idx="1"/>
          </p:nvPr>
        </p:nvSpPr>
        <p:spPr>
          <a:xfrm>
            <a:off x="470694" y="1489076"/>
            <a:ext cx="8229600" cy="4525962"/>
          </a:xfrm>
        </p:spPr>
        <p:txBody>
          <a:bodyPr anchor="ctr"/>
          <a:lstStyle/>
          <a:p>
            <a:pPr>
              <a:buFont typeface="Arial" charset="0"/>
              <a:buNone/>
            </a:pPr>
            <a:r>
              <a:rPr lang="el-GR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l-GR" sz="2800" dirty="0" err="1" smtClean="0">
                <a:latin typeface="Calibri" pitchFamily="34" charset="0"/>
                <a:cs typeface="Times New Roman" pitchFamily="18" charset="0"/>
              </a:rPr>
              <a:t>Copyright</a:t>
            </a:r>
            <a:r>
              <a:rPr lang="el-GR" sz="2800" dirty="0" smtClean="0">
                <a:latin typeface="Calibri" pitchFamily="34" charset="0"/>
                <a:cs typeface="Times New Roman" pitchFamily="18" charset="0"/>
              </a:rPr>
              <a:t>, Πανεπιστήμιο Πατρών, Τμήμα Γεωλογίας, Γιώργος Παπαθεοδώρου. «Τηλεπισκόπηση στο Θαλάσσιο Περιβάλλον». Έκδοση: 1.0. Πάτρα 2015. Διαθέσιμο από τη δικτυακή διεύθυνση: </a:t>
            </a:r>
            <a:r>
              <a:rPr lang="el-GR" sz="2800" dirty="0" smtClean="0">
                <a:latin typeface="Calibri" pitchFamily="34" charset="0"/>
                <a:cs typeface="Times New Roman" pitchFamily="18" charset="0"/>
                <a:hlinkClick r:id="rId2"/>
              </a:rPr>
              <a:t>https://eclass.upatras.gr/courses/</a:t>
            </a:r>
            <a:r>
              <a:rPr lang="en-US" sz="2800" dirty="0" smtClean="0">
                <a:latin typeface="Calibri" pitchFamily="34" charset="0"/>
                <a:cs typeface="Times New Roman" pitchFamily="18" charset="0"/>
                <a:hlinkClick r:id="rId2"/>
              </a:rPr>
              <a:t>GEO346</a:t>
            </a:r>
            <a:r>
              <a:rPr lang="el-GR" sz="2800" dirty="0" smtClean="0">
                <a:latin typeface="Calibri" pitchFamily="34" charset="0"/>
                <a:cs typeface="Times New Roman" pitchFamily="18" charset="0"/>
                <a:hlinkClick r:id="rId2"/>
              </a:rPr>
              <a:t>/</a:t>
            </a: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 </a:t>
            </a:r>
            <a:endParaRPr lang="el-GR" sz="28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60420" name="Εικόνα 8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5C855C-A3A6-4283-A152-DA0EE402F0C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9BBB59"/>
                </a:solidFill>
                <a:latin typeface="Calibri" pitchFamily="34" charset="0"/>
              </a:rPr>
              <a:t>Αναφορές</a:t>
            </a:r>
            <a:endParaRPr lang="el-GR" dirty="0">
              <a:latin typeface="Calibri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1400" dirty="0" smtClean="0">
                <a:latin typeface="Calibri" pitchFamily="34" charset="0"/>
              </a:rPr>
              <a:t>Γκάτσου Μ., 2013. </a:t>
            </a:r>
            <a:r>
              <a:rPr lang="en-US" sz="1400" dirty="0" smtClean="0">
                <a:latin typeface="Calibri" pitchFamily="34" charset="0"/>
              </a:rPr>
              <a:t>“</a:t>
            </a:r>
            <a:r>
              <a:rPr lang="el-GR" sz="1400" dirty="0" smtClean="0">
                <a:latin typeface="Calibri" pitchFamily="34" charset="0"/>
              </a:rPr>
              <a:t>Παρακολούθηση ενεργού πεδίου διαφυγής αερίων στη θαλάσσια περιοχή του Κατάκολου, Ηλείας, με χρήση οπτικών ινών </a:t>
            </a:r>
            <a:r>
              <a:rPr lang="el-GR" sz="1400" dirty="0" err="1" smtClean="0">
                <a:latin typeface="Calibri" pitchFamily="34" charset="0"/>
              </a:rPr>
              <a:t>dts</a:t>
            </a:r>
            <a:r>
              <a:rPr lang="el-GR" sz="1400" dirty="0" smtClean="0">
                <a:latin typeface="Calibri" pitchFamily="34" charset="0"/>
              </a:rPr>
              <a:t> &amp; </a:t>
            </a:r>
            <a:r>
              <a:rPr lang="el-GR" sz="1400" dirty="0" err="1" smtClean="0">
                <a:latin typeface="Calibri" pitchFamily="34" charset="0"/>
              </a:rPr>
              <a:t>idas</a:t>
            </a:r>
            <a:r>
              <a:rPr lang="el-GR" sz="1400" dirty="0" smtClean="0">
                <a:latin typeface="Calibri" pitchFamily="34" charset="0"/>
              </a:rPr>
              <a:t>: η πρώτη εφαρμογή σε θαλάσσιο περιβάλλον</a:t>
            </a:r>
            <a:r>
              <a:rPr lang="en-US" sz="1400" dirty="0" smtClean="0">
                <a:latin typeface="Calibri" pitchFamily="34" charset="0"/>
              </a:rPr>
              <a:t>”</a:t>
            </a:r>
            <a:r>
              <a:rPr lang="el-GR" sz="1400" dirty="0" smtClean="0">
                <a:latin typeface="Calibri" pitchFamily="34" charset="0"/>
              </a:rPr>
              <a:t>. Μεταπτυχιακή διατριβή, Τμ. Γεωλογίας, Παν. Πατρών.</a:t>
            </a:r>
            <a:endParaRPr lang="en-GB" sz="14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n-US" sz="14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l-GR" sz="1400" dirty="0" smtClean="0">
                <a:latin typeface="Calibri" pitchFamily="34" charset="0"/>
              </a:rPr>
              <a:t>Χριστοδούλου Δ., 2010. </a:t>
            </a:r>
            <a:r>
              <a:rPr lang="en-US" sz="1400" dirty="0" smtClean="0">
                <a:latin typeface="Calibri" pitchFamily="34" charset="0"/>
              </a:rPr>
              <a:t>“</a:t>
            </a:r>
            <a:r>
              <a:rPr lang="el-GR" sz="1400" dirty="0" smtClean="0">
                <a:latin typeface="Calibri" pitchFamily="34" charset="0"/>
              </a:rPr>
              <a:t>Γεωφυσική, </a:t>
            </a:r>
            <a:r>
              <a:rPr lang="el-GR" sz="1400" dirty="0" err="1" smtClean="0">
                <a:latin typeface="Calibri" pitchFamily="34" charset="0"/>
              </a:rPr>
              <a:t>ιζηματολογική</a:t>
            </a:r>
            <a:r>
              <a:rPr lang="el-GR" sz="1400" dirty="0" smtClean="0">
                <a:latin typeface="Calibri" pitchFamily="34" charset="0"/>
              </a:rPr>
              <a:t> μελέτη – τηλεμετρική παρακολούθηση ενεργών κρατήρων διαφυγής ρευστών σε σεισμογενείς περιοχές.</a:t>
            </a:r>
            <a:r>
              <a:rPr lang="en-US" sz="1400" dirty="0" smtClean="0">
                <a:latin typeface="Calibri" pitchFamily="34" charset="0"/>
              </a:rPr>
              <a:t>”</a:t>
            </a:r>
            <a:r>
              <a:rPr lang="el-GR" sz="1400" dirty="0" smtClean="0">
                <a:latin typeface="Calibri" pitchFamily="34" charset="0"/>
              </a:rPr>
              <a:t> . </a:t>
            </a:r>
            <a:r>
              <a:rPr lang="en-US" sz="1400" dirty="0" err="1" smtClean="0">
                <a:latin typeface="Calibri" pitchFamily="34" charset="0"/>
              </a:rPr>
              <a:t>Διδακτορική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Διατριβή</a:t>
            </a:r>
            <a:r>
              <a:rPr lang="en-US" sz="1400" dirty="0" smtClean="0">
                <a:latin typeface="Calibri" pitchFamily="34" charset="0"/>
              </a:rPr>
              <a:t>. </a:t>
            </a:r>
            <a:r>
              <a:rPr lang="en-US" sz="1400" dirty="0" err="1" smtClean="0">
                <a:latin typeface="Calibri" pitchFamily="34" charset="0"/>
              </a:rPr>
              <a:t>Τμήμα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Γεωλογίας</a:t>
            </a:r>
            <a:r>
              <a:rPr lang="en-US" sz="1400" dirty="0" smtClean="0">
                <a:latin typeface="Calibri" pitchFamily="34" charset="0"/>
              </a:rPr>
              <a:t>, </a:t>
            </a:r>
            <a:r>
              <a:rPr lang="en-US" sz="1400" dirty="0" err="1" smtClean="0">
                <a:latin typeface="Calibri" pitchFamily="34" charset="0"/>
              </a:rPr>
              <a:t>Πανεπιστήμιο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n-US" sz="1400" dirty="0" err="1" smtClean="0">
                <a:latin typeface="Calibri" pitchFamily="34" charset="0"/>
              </a:rPr>
              <a:t>Πατρών</a:t>
            </a:r>
            <a:r>
              <a:rPr lang="en-US" sz="1400" dirty="0" smtClean="0">
                <a:latin typeface="Calibri" pitchFamily="34" charset="0"/>
              </a:rPr>
              <a:t> </a:t>
            </a:r>
            <a:r>
              <a:rPr lang="el-GR" sz="1400" dirty="0" smtClean="0">
                <a:latin typeface="Calibri" pitchFamily="34" charset="0"/>
              </a:rPr>
              <a:t>Πατρών.</a:t>
            </a:r>
            <a:endParaRPr lang="en-GB" sz="1400" dirty="0" smtClean="0">
              <a:latin typeface="Calibri" pitchFamily="34" charset="0"/>
            </a:endParaRPr>
          </a:p>
          <a:p>
            <a:pPr marL="0" lvl="0" indent="0">
              <a:buNone/>
            </a:pPr>
            <a:endParaRPr lang="el-GR" sz="1400" dirty="0" smtClean="0"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400" dirty="0" err="1" smtClean="0">
                <a:latin typeface="Calibri" pitchFamily="34" charset="0"/>
              </a:rPr>
              <a:t>Etiope</a:t>
            </a:r>
            <a:r>
              <a:rPr lang="en-US" sz="1400" dirty="0" smtClean="0">
                <a:latin typeface="Calibri" pitchFamily="34" charset="0"/>
              </a:rPr>
              <a:t> G., Papatheodorou G., Christodoulou D., </a:t>
            </a:r>
            <a:r>
              <a:rPr lang="en-US" sz="1400" dirty="0" err="1" smtClean="0">
                <a:latin typeface="Calibri" pitchFamily="34" charset="0"/>
              </a:rPr>
              <a:t>Favali</a:t>
            </a:r>
            <a:r>
              <a:rPr lang="en-US" sz="1400" dirty="0" smtClean="0">
                <a:latin typeface="Calibri" pitchFamily="34" charset="0"/>
              </a:rPr>
              <a:t> P., Ferentinos G., E. </a:t>
            </a:r>
            <a:r>
              <a:rPr lang="en-US" sz="1400" dirty="0" err="1" smtClean="0">
                <a:latin typeface="Calibri" pitchFamily="34" charset="0"/>
              </a:rPr>
              <a:t>Sokos</a:t>
            </a:r>
            <a:r>
              <a:rPr lang="en-US" sz="1400" dirty="0" smtClean="0">
                <a:latin typeface="Calibri" pitchFamily="34" charset="0"/>
              </a:rPr>
              <a:t> 2006. “Methane and hydrogen sulfide seepage in the NW Peloponnesus petroliferous basin (Greece): origin and </a:t>
            </a:r>
            <a:r>
              <a:rPr lang="en-US" sz="1400" dirty="0" err="1" smtClean="0">
                <a:latin typeface="Calibri" pitchFamily="34" charset="0"/>
              </a:rPr>
              <a:t>geohazard</a:t>
            </a:r>
            <a:r>
              <a:rPr lang="en-US" sz="1400" dirty="0" smtClean="0">
                <a:latin typeface="Calibri" pitchFamily="34" charset="0"/>
              </a:rPr>
              <a:t>”. AAPG Bulletin v. 90, No. 5, pp. 701-713.</a:t>
            </a:r>
          </a:p>
          <a:p>
            <a:pPr marL="0" indent="0">
              <a:buNone/>
            </a:pPr>
            <a:endParaRPr lang="el-GR" sz="1400" dirty="0" smtClean="0">
              <a:latin typeface="Calibri" pitchFamily="34" charset="0"/>
            </a:endParaRPr>
          </a:p>
          <a:p>
            <a:pPr marL="0" lvl="0" indent="0">
              <a:buNone/>
            </a:pPr>
            <a:r>
              <a:rPr lang="en-US" sz="1400" dirty="0" err="1" smtClean="0">
                <a:latin typeface="Calibri" pitchFamily="34" charset="0"/>
              </a:rPr>
              <a:t>Etiope</a:t>
            </a:r>
            <a:r>
              <a:rPr lang="en-US" sz="1400" dirty="0" smtClean="0">
                <a:latin typeface="Calibri" pitchFamily="34" charset="0"/>
              </a:rPr>
              <a:t> G., Christodoulou D., </a:t>
            </a:r>
            <a:r>
              <a:rPr lang="en-US" sz="1400" dirty="0" err="1" smtClean="0">
                <a:latin typeface="Calibri" pitchFamily="34" charset="0"/>
              </a:rPr>
              <a:t>Kordella</a:t>
            </a:r>
            <a:r>
              <a:rPr lang="en-US" sz="1400" dirty="0" smtClean="0">
                <a:latin typeface="Calibri" pitchFamily="34" charset="0"/>
              </a:rPr>
              <a:t> S., </a:t>
            </a:r>
            <a:r>
              <a:rPr lang="en-US" sz="1400" dirty="0" err="1" smtClean="0">
                <a:latin typeface="Calibri" pitchFamily="34" charset="0"/>
              </a:rPr>
              <a:t>Marinaro</a:t>
            </a:r>
            <a:r>
              <a:rPr lang="en-US" sz="1400" dirty="0" smtClean="0">
                <a:latin typeface="Calibri" pitchFamily="34" charset="0"/>
              </a:rPr>
              <a:t> G., </a:t>
            </a:r>
            <a:r>
              <a:rPr lang="en-US" sz="1400" dirty="0" err="1" smtClean="0">
                <a:latin typeface="Calibri" pitchFamily="34" charset="0"/>
              </a:rPr>
              <a:t>Papatheodorou</a:t>
            </a:r>
            <a:r>
              <a:rPr lang="en-US" sz="1400" dirty="0" smtClean="0">
                <a:latin typeface="Calibri" pitchFamily="34" charset="0"/>
              </a:rPr>
              <a:t> G., 2013. “Offshore and onshore seepage of </a:t>
            </a:r>
            <a:r>
              <a:rPr lang="en-US" sz="1400" dirty="0" err="1" smtClean="0">
                <a:latin typeface="Calibri" pitchFamily="34" charset="0"/>
              </a:rPr>
              <a:t>thermogenic</a:t>
            </a:r>
            <a:r>
              <a:rPr lang="en-US" sz="1400" dirty="0" smtClean="0">
                <a:latin typeface="Calibri" pitchFamily="34" charset="0"/>
              </a:rPr>
              <a:t> gas at </a:t>
            </a:r>
            <a:r>
              <a:rPr lang="en-US" sz="1400" dirty="0" err="1" smtClean="0">
                <a:latin typeface="Calibri" pitchFamily="34" charset="0"/>
              </a:rPr>
              <a:t>Katakolo</a:t>
            </a:r>
            <a:r>
              <a:rPr lang="en-US" sz="1400" dirty="0" smtClean="0">
                <a:latin typeface="Calibri" pitchFamily="34" charset="0"/>
              </a:rPr>
              <a:t> Bay (Western Greece)”. Chemical Geology 339 , pp. 115-126.</a:t>
            </a:r>
            <a:endParaRPr lang="el-GR" sz="1400" dirty="0" smtClean="0">
              <a:latin typeface="Calibri" pitchFamily="34" charset="0"/>
            </a:endParaRPr>
          </a:p>
          <a:p>
            <a:endParaRPr lang="el-GR" sz="1800" dirty="0" smtClean="0">
              <a:latin typeface="Calibri" pitchFamily="34" charset="0"/>
            </a:endParaRPr>
          </a:p>
          <a:p>
            <a:pPr lvl="0"/>
            <a:endParaRPr lang="el-GR" sz="1800" dirty="0" smtClean="0">
              <a:latin typeface="Calibri" pitchFamily="34" charset="0"/>
            </a:endParaRPr>
          </a:p>
          <a:p>
            <a:pPr lvl="0"/>
            <a:endParaRPr lang="el-GR" sz="1800" dirty="0">
              <a:latin typeface="Calibri" pitchFamily="34" charset="0"/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DC26E0-32D3-4E72-AC7B-5EF8459511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Εικόνα 7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- Τίτλος"/>
          <p:cNvSpPr>
            <a:spLocks noGrp="1"/>
          </p:cNvSpPr>
          <p:nvPr>
            <p:ph type="title" idx="4294967295"/>
          </p:nvPr>
        </p:nvSpPr>
        <p:spPr>
          <a:xfrm>
            <a:off x="457200" y="290546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9BBB59"/>
                </a:solidFill>
                <a:latin typeface="Calibri" pitchFamily="34" charset="0"/>
              </a:rPr>
              <a:t>Αναφορές</a:t>
            </a:r>
          </a:p>
        </p:txBody>
      </p:sp>
      <p:sp>
        <p:nvSpPr>
          <p:cNvPr id="4" name="Ορθογώνιο 6"/>
          <p:cNvSpPr/>
          <p:nvPr/>
        </p:nvSpPr>
        <p:spPr>
          <a:xfrm>
            <a:off x="463550" y="6453188"/>
            <a:ext cx="8069263" cy="288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26628" name="Εικόνα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6 - Ορθογώνιο"/>
          <p:cNvSpPr>
            <a:spLocks noChangeArrowheads="1"/>
          </p:cNvSpPr>
          <p:nvPr/>
        </p:nvSpPr>
        <p:spPr bwMode="auto">
          <a:xfrm>
            <a:off x="357158" y="3357562"/>
            <a:ext cx="83820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l-GR" sz="2000" dirty="0">
                <a:latin typeface="Calibri" pitchFamily="34" charset="0"/>
              </a:rPr>
              <a:t>Τα σχήματα και οι </a:t>
            </a:r>
            <a:r>
              <a:rPr lang="el-GR" sz="2000" dirty="0" smtClean="0">
                <a:latin typeface="Calibri" pitchFamily="34" charset="0"/>
              </a:rPr>
              <a:t>πίνακες χωρίς αναφορές, </a:t>
            </a:r>
            <a:r>
              <a:rPr lang="el-GR" sz="2000" dirty="0">
                <a:latin typeface="Calibri" pitchFamily="34" charset="0"/>
              </a:rPr>
              <a:t>έχουν δημιουργηθεί από τους διδάσκοντες του μαθήματος, την ερευνητική ομάδα του Εργαστηρίου Θαλάσσιας Γεωλογίας και Φυσικής Ωκεανογραφίας, Τμ. Γεωλογίας, Παν. Πατρών και την Τμηματική Ομάδα Εργασίας και </a:t>
            </a:r>
            <a:r>
              <a:rPr lang="el-GR" sz="2000" dirty="0" smtClean="0">
                <a:latin typeface="Calibri" pitchFamily="34" charset="0"/>
              </a:rPr>
              <a:t>διατίθενται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με </a:t>
            </a:r>
            <a:r>
              <a:rPr lang="el-GR" sz="2000" dirty="0">
                <a:latin typeface="Calibri" pitchFamily="34" charset="0"/>
              </a:rPr>
              <a:t>την άδεια CC BYNC-ΝD 4.0.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85720" y="1571612"/>
            <a:ext cx="81534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r>
              <a:rPr lang="el-GR" sz="2000" dirty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Οι φωτογραφίες </a:t>
            </a:r>
            <a:r>
              <a:rPr lang="el-GR" sz="2000" dirty="0">
                <a:latin typeface="Calibri" pitchFamily="34" charset="0"/>
              </a:rPr>
              <a:t>της παρουσίασης </a:t>
            </a:r>
            <a:r>
              <a:rPr lang="el-GR" sz="2000" dirty="0" smtClean="0">
                <a:latin typeface="Calibri" pitchFamily="34" charset="0"/>
              </a:rPr>
              <a:t>(χωρίς αναφορές) προέρχονται </a:t>
            </a:r>
            <a:r>
              <a:rPr lang="el-GR" sz="2000" dirty="0">
                <a:latin typeface="Calibri" pitchFamily="34" charset="0"/>
              </a:rPr>
              <a:t>από προσωπικό αρχείο του </a:t>
            </a:r>
            <a:r>
              <a:rPr lang="el-GR" sz="2000" dirty="0" smtClean="0">
                <a:latin typeface="Calibri" pitchFamily="34" charset="0"/>
              </a:rPr>
              <a:t>διδάσκοντα</a:t>
            </a:r>
            <a:r>
              <a:rPr lang="en-GB" sz="2000" dirty="0" smtClean="0">
                <a:latin typeface="Calibri" pitchFamily="34" charset="0"/>
              </a:rPr>
              <a:t> </a:t>
            </a:r>
            <a:r>
              <a:rPr lang="el-GR" sz="2000" dirty="0" smtClean="0">
                <a:latin typeface="Calibri" pitchFamily="34" charset="0"/>
              </a:rPr>
              <a:t>και </a:t>
            </a:r>
            <a:r>
              <a:rPr lang="el-GR" sz="2000" dirty="0">
                <a:latin typeface="Calibri" pitchFamily="34" charset="0"/>
              </a:rPr>
              <a:t>του Εργαστηρίου Θαλάσσιας Γεωλογίας και Φυσικής Ωκεανογραφίας, Τμ. Γεωλογίας, Παν. Πατρών και </a:t>
            </a:r>
            <a:r>
              <a:rPr lang="el-GR" sz="2000" dirty="0" smtClean="0">
                <a:latin typeface="Calibri" pitchFamily="34" charset="0"/>
              </a:rPr>
              <a:t>διατίθενται με </a:t>
            </a:r>
            <a:r>
              <a:rPr lang="el-GR" sz="2000" dirty="0">
                <a:latin typeface="Calibri" pitchFamily="34" charset="0"/>
              </a:rPr>
              <a:t>την άδεια CC BY-NC-ΝD 4.0.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endParaRPr lang="en-US" sz="2000" dirty="0">
              <a:latin typeface="Calibri" pitchFamily="34" charset="0"/>
            </a:endParaRPr>
          </a:p>
        </p:txBody>
      </p:sp>
      <p:pic>
        <p:nvPicPr>
          <p:cNvPr id="10" name="Picture 11" descr="C:\Documents and Settings\User\Επιφάνεια εργασίας\ANOIKTAMATHIMATAFINAL\Final_EDIT\BYNC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71127" y="5806661"/>
            <a:ext cx="1216750" cy="4286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43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457200" y="-161925"/>
            <a:ext cx="8229600" cy="1143000"/>
          </a:xfrm>
        </p:spPr>
        <p:txBody>
          <a:bodyPr/>
          <a:lstStyle/>
          <a:p>
            <a:r>
              <a:rPr lang="el-GR" dirty="0" smtClean="0">
                <a:latin typeface="Calibri" pitchFamily="34" charset="0"/>
              </a:rPr>
              <a:t>Σημείωμα </a:t>
            </a:r>
            <a:r>
              <a:rPr lang="el-GR" dirty="0" err="1" smtClean="0">
                <a:latin typeface="Calibri" pitchFamily="34" charset="0"/>
              </a:rPr>
              <a:t>Αδειοδότησης</a:t>
            </a:r>
            <a:endParaRPr lang="el-GR" dirty="0" smtClean="0">
              <a:latin typeface="Calibri" pitchFamily="34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07950" y="765175"/>
            <a:ext cx="8928100" cy="1511300"/>
          </a:xfrm>
        </p:spPr>
        <p:txBody>
          <a:bodyPr rtlCol="0">
            <a:normAutofit fontScale="92500" lnSpcReduction="10000"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l-GR" sz="2000" dirty="0" smtClean="0">
                <a:latin typeface="Calibri" pitchFamily="34" charset="0"/>
              </a:rPr>
              <a:t>Το παρόν υλικό διατίθεται με τους όρους της άδειας χρήσης </a:t>
            </a:r>
            <a:r>
              <a:rPr lang="el-GR" sz="2000" dirty="0" err="1" smtClean="0">
                <a:latin typeface="Calibri" pitchFamily="34" charset="0"/>
              </a:rPr>
              <a:t>Creative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 err="1" smtClean="0">
                <a:latin typeface="Calibri" pitchFamily="34" charset="0"/>
              </a:rPr>
              <a:t>Commons</a:t>
            </a:r>
            <a:r>
              <a:rPr lang="el-GR" sz="2000" dirty="0" smtClean="0">
                <a:latin typeface="Calibri" pitchFamily="34" charset="0"/>
              </a:rPr>
              <a:t> Αναφορά Δημιουργού-Μη Εμπορική Χρήση-Όχι Παράγωγα Έργα CC BY-NC-ND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 smtClean="0">
                <a:latin typeface="Calibri" pitchFamily="34" charset="0"/>
              </a:rPr>
              <a:t>κ.λ.π</a:t>
            </a:r>
            <a:r>
              <a:rPr lang="el-GR" sz="2000" dirty="0" smtClean="0">
                <a:latin typeface="Calibri" pitchFamily="34" charset="0"/>
              </a:rPr>
              <a:t>.,  τα οποία εμπεριέχονται σε αυτό και τα οποία αναφέρονται μαζί με τους όρους χρήσης τους στο «Σημείωμα Χρήσης Έργων Τρίτων».                     </a:t>
            </a:r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l-GR" sz="2000" dirty="0" smtClean="0">
              <a:latin typeface="Calibri" pitchFamily="34" charset="0"/>
            </a:endParaRPr>
          </a:p>
        </p:txBody>
      </p:sp>
      <p:sp>
        <p:nvSpPr>
          <p:cNvPr id="10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DD5DC5-00DC-4589-ADCF-D66F04CFC80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TextBox 5"/>
          <p:cNvSpPr txBox="1"/>
          <p:nvPr/>
        </p:nvSpPr>
        <p:spPr>
          <a:xfrm>
            <a:off x="71438" y="2997200"/>
            <a:ext cx="9037637" cy="34559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>
                <a:latin typeface="Calibri" pitchFamily="34" charset="0"/>
              </a:rPr>
              <a:t>[1] http://</a:t>
            </a:r>
            <a:r>
              <a:rPr lang="el-GR" dirty="0" smtClean="0">
                <a:latin typeface="Calibri" pitchFamily="34" charset="0"/>
              </a:rPr>
              <a:t>creativecommons.org/licenses/by-nc-</a:t>
            </a:r>
            <a:r>
              <a:rPr lang="en-GB" dirty="0" err="1" smtClean="0">
                <a:latin typeface="Calibri" pitchFamily="34" charset="0"/>
              </a:rPr>
              <a:t>nd</a:t>
            </a:r>
            <a:r>
              <a:rPr lang="el-GR" dirty="0" smtClean="0">
                <a:latin typeface="Calibri" pitchFamily="34" charset="0"/>
              </a:rPr>
              <a:t>/4.0</a:t>
            </a:r>
            <a:r>
              <a:rPr lang="el-GR" dirty="0">
                <a:latin typeface="Calibri" pitchFamily="34" charset="0"/>
              </a:rPr>
              <a:t>/ </a:t>
            </a:r>
            <a:endParaRPr lang="en-US" dirty="0">
              <a:latin typeface="Calibri" pitchFamily="34" charset="0"/>
            </a:endParaRPr>
          </a:p>
          <a:p>
            <a:pPr>
              <a:defRPr/>
            </a:pPr>
            <a:endParaRPr lang="el-GR" dirty="0">
              <a:latin typeface="Calibri" pitchFamily="34" charset="0"/>
            </a:endParaRPr>
          </a:p>
          <a:p>
            <a:pPr algn="just">
              <a:defRPr/>
            </a:pPr>
            <a:r>
              <a:rPr lang="el-GR" b="1" dirty="0">
                <a:latin typeface="Calibri" pitchFamily="34" charset="0"/>
              </a:rPr>
              <a:t>Σύμφωνα με αυτήν την άδεια ο δικαιούχος σας δίνει το δικαίωμα να</a:t>
            </a:r>
            <a:r>
              <a:rPr lang="el-GR" dirty="0">
                <a:latin typeface="Calibri" pitchFamily="34" charset="0"/>
              </a:rPr>
              <a:t>: </a:t>
            </a:r>
            <a:endParaRPr lang="en-US" dirty="0">
              <a:latin typeface="Calibri" pitchFamily="34" charset="0"/>
            </a:endParaRPr>
          </a:p>
          <a:p>
            <a:pPr algn="just">
              <a:defRPr/>
            </a:pPr>
            <a:r>
              <a:rPr lang="el-GR" b="1" dirty="0">
                <a:latin typeface="Calibri" pitchFamily="34" charset="0"/>
              </a:rPr>
              <a:t>Μοιραστείτε</a:t>
            </a:r>
            <a:r>
              <a:rPr lang="el-GR" dirty="0">
                <a:latin typeface="Calibri" pitchFamily="34" charset="0"/>
              </a:rPr>
              <a:t> — αντιγράψετε και αναδιανέμετε το υλικό Υπό τους ακόλουθους όρους: </a:t>
            </a:r>
            <a:endParaRPr lang="en-US" dirty="0">
              <a:latin typeface="Calibri" pitchFamily="34" charset="0"/>
            </a:endParaRPr>
          </a:p>
          <a:p>
            <a:pPr algn="just">
              <a:defRPr/>
            </a:pPr>
            <a:r>
              <a:rPr lang="el-GR" b="1" dirty="0">
                <a:latin typeface="Calibri" pitchFamily="34" charset="0"/>
              </a:rPr>
              <a:t>Αναφορά Δημιουργού </a:t>
            </a:r>
            <a:r>
              <a:rPr lang="el-GR" dirty="0">
                <a:latin typeface="Calibri" pitchFamily="34" charset="0"/>
              </a:rPr>
              <a:t>— Θα πρέπει να καταχωρίσετε αναφορά στο δημιουργό, με σύνδεσμο της άδειας</a:t>
            </a:r>
            <a:endParaRPr lang="en-US" dirty="0">
              <a:latin typeface="Calibri" pitchFamily="34" charset="0"/>
            </a:endParaRPr>
          </a:p>
          <a:p>
            <a:pPr algn="just">
              <a:defRPr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b="1" dirty="0">
                <a:latin typeface="Calibri" pitchFamily="34" charset="0"/>
              </a:rPr>
              <a:t>Μη εμπορική χρήση </a:t>
            </a:r>
            <a:r>
              <a:rPr lang="el-GR" dirty="0">
                <a:latin typeface="Calibri" pitchFamily="34" charset="0"/>
              </a:rPr>
              <a:t>— Δεν μπορείτε να χρησιμοποιήσετε το υλικό για εμπορικούς σκοπούς</a:t>
            </a:r>
            <a:endParaRPr lang="en-US" dirty="0">
              <a:latin typeface="Calibri" pitchFamily="34" charset="0"/>
            </a:endParaRPr>
          </a:p>
          <a:p>
            <a:pPr algn="just">
              <a:defRPr/>
            </a:pPr>
            <a:r>
              <a:rPr lang="el-GR" dirty="0">
                <a:latin typeface="Calibri" pitchFamily="34" charset="0"/>
              </a:rPr>
              <a:t> </a:t>
            </a:r>
            <a:r>
              <a:rPr lang="el-GR" b="1" dirty="0">
                <a:latin typeface="Calibri" pitchFamily="34" charset="0"/>
              </a:rPr>
              <a:t>Μη παράγωγα έργα</a:t>
            </a:r>
            <a:r>
              <a:rPr lang="el-GR" dirty="0">
                <a:latin typeface="Calibri" pitchFamily="34" charset="0"/>
              </a:rPr>
              <a:t> — Μπορείτε να αναδιανείμετε το υλικό ως έχει, χωρίς να προβείτε σε αλλαγές (ανάμιξη, τροποποίηση)</a:t>
            </a:r>
          </a:p>
        </p:txBody>
      </p:sp>
      <p:sp>
        <p:nvSpPr>
          <p:cNvPr id="8" name="Ορθογώνιο 6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1272" name="Εικόνα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950" y="6165850"/>
            <a:ext cx="725488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C:\Documents and Settings\User\Επιφάνεια εργασίας\ANOIKTAMATHIMATAFINAL\Final_EDIT\BYNCN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0031" y="2508656"/>
            <a:ext cx="1216750" cy="42862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Calibri" pitchFamily="34" charset="0"/>
              </a:rPr>
              <a:t>Χρηματοδότηση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l-GR" sz="2000" dirty="0" smtClean="0">
                <a:latin typeface="Calibri" pitchFamily="34" charset="0"/>
              </a:rPr>
              <a:t>Το παρόν εκπαιδευτικό υλικό έχει αναπτυχθεί στ</a:t>
            </a:r>
            <a:r>
              <a:rPr lang="en-US" sz="2000" dirty="0" smtClean="0">
                <a:latin typeface="Calibri" pitchFamily="34" charset="0"/>
              </a:rPr>
              <a:t>o</a:t>
            </a:r>
            <a:r>
              <a:rPr lang="el-GR" sz="2000" dirty="0" smtClean="0">
                <a:latin typeface="Calibri" pitchFamily="34" charset="0"/>
              </a:rPr>
              <a:t> </a:t>
            </a:r>
            <a:r>
              <a:rPr lang="el-GR" sz="2000" dirty="0" err="1" smtClean="0">
                <a:latin typeface="Calibri" pitchFamily="34" charset="0"/>
              </a:rPr>
              <a:t>πλαίσι</a:t>
            </a:r>
            <a:r>
              <a:rPr lang="en-US" sz="2000" dirty="0" smtClean="0">
                <a:latin typeface="Calibri" pitchFamily="34" charset="0"/>
              </a:rPr>
              <a:t>o</a:t>
            </a:r>
            <a:r>
              <a:rPr lang="el-GR" sz="2000" dirty="0" smtClean="0">
                <a:latin typeface="Calibri" pitchFamily="34" charset="0"/>
              </a:rPr>
              <a:t> του εκπαιδευτικού έργου του διδάσκοντα.</a:t>
            </a:r>
            <a:endParaRPr lang="en-US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Το έργο «</a:t>
            </a:r>
            <a:r>
              <a:rPr lang="el-GR" sz="2000" b="1" dirty="0" smtClean="0">
                <a:latin typeface="Calibri" pitchFamily="34" charset="0"/>
              </a:rPr>
              <a:t>Ανοικτά Ακαδημαϊκά Μαθήματα στο Πανεπιστήμιο Αθηνών</a:t>
            </a:r>
            <a:r>
              <a:rPr lang="el-GR" sz="2000" dirty="0" smtClean="0">
                <a:latin typeface="Calibri" pitchFamily="34" charset="0"/>
              </a:rPr>
              <a:t>» έχει χρηματοδοτήσει μόνο την αναδιαμόρφωση του εκπαιδευτικού υλικού. </a:t>
            </a:r>
            <a:endParaRPr lang="en-US" sz="2000" dirty="0" smtClean="0">
              <a:latin typeface="Calibri" pitchFamily="34" charset="0"/>
            </a:endParaRPr>
          </a:p>
          <a:p>
            <a:r>
              <a:rPr lang="el-GR" sz="2000" dirty="0" smtClean="0">
                <a:latin typeface="Calibri" pitchFamily="34" charset="0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2292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4652963"/>
            <a:ext cx="550227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Ορθογώνιο 4"/>
          <p:cNvSpPr/>
          <p:nvPr/>
        </p:nvSpPr>
        <p:spPr>
          <a:xfrm>
            <a:off x="107950" y="6237288"/>
            <a:ext cx="355600" cy="576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l-GR"/>
          </a:p>
        </p:txBody>
      </p:sp>
      <p:pic>
        <p:nvPicPr>
          <p:cNvPr id="12294" name="Εικόνα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6015038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9FB362-3050-4CE1-BB99-72C749F5AE66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D:\OFFICE\ETIOPE\KATAKOLO_PAPER_2012\Katakolo_SBP_SSS_data\SBP\sdp_149_15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842963"/>
            <a:ext cx="74358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D:\OFFICE\ETIOPE\KATAKOLO_PAPER_2012\Katakolo_SBP_SSS_data\SBP\sdp_155_16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3482975"/>
            <a:ext cx="73612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366838" y="165100"/>
            <a:ext cx="6248400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Τομογραφίες από την περιοχή </a:t>
            </a:r>
            <a:r>
              <a:rPr lang="el-GR">
                <a:latin typeface="+mn-lt"/>
              </a:rPr>
              <a:t>του </a:t>
            </a:r>
            <a:r>
              <a:rPr lang="el-GR" smtClean="0">
                <a:latin typeface="+mn-lt"/>
              </a:rPr>
              <a:t>Κατάκολου</a:t>
            </a:r>
            <a:endParaRPr lang="el-GR" dirty="0">
              <a:latin typeface="+mn-lt"/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C72F1-063A-4650-8C0B-2ABB84408ADE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5876818" y="6596390"/>
            <a:ext cx="2270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Χριστοδούλου 2010</a:t>
            </a:r>
            <a:endParaRPr lang="el-GR" sz="1100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D:\OFFICE\ETIOPE\KATAKOLO_PAPER_2012\Katakolo_SBP_SSS_data\SBP\sdp_149_154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275" y="842963"/>
            <a:ext cx="74358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D:\OFFICE\ETIOPE\KATAKOLO_PAPER_2012\Katakolo_SBP_SSS_data\SBP\sdp_155_160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3482975"/>
            <a:ext cx="736123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Freeform 3"/>
          <p:cNvSpPr>
            <a:spLocks/>
          </p:cNvSpPr>
          <p:nvPr/>
        </p:nvSpPr>
        <p:spPr bwMode="auto">
          <a:xfrm>
            <a:off x="1982788" y="1766888"/>
            <a:ext cx="4992687" cy="976312"/>
          </a:xfrm>
          <a:custGeom>
            <a:avLst/>
            <a:gdLst>
              <a:gd name="T0" fmla="*/ 0 w 4993241"/>
              <a:gd name="T1" fmla="*/ 0 h 976045"/>
              <a:gd name="T2" fmla="*/ 184815 w 4993241"/>
              <a:gd name="T3" fmla="*/ 216111 h 976045"/>
              <a:gd name="T4" fmla="*/ 369624 w 4993241"/>
              <a:gd name="T5" fmla="*/ 370476 h 976045"/>
              <a:gd name="T6" fmla="*/ 667377 w 4993241"/>
              <a:gd name="T7" fmla="*/ 524843 h 976045"/>
              <a:gd name="T8" fmla="*/ 831655 w 4993241"/>
              <a:gd name="T9" fmla="*/ 524843 h 976045"/>
              <a:gd name="T10" fmla="*/ 1037000 w 4993241"/>
              <a:gd name="T11" fmla="*/ 596879 h 976045"/>
              <a:gd name="T12" fmla="*/ 1252614 w 4993241"/>
              <a:gd name="T13" fmla="*/ 710081 h 976045"/>
              <a:gd name="T14" fmla="*/ 1427160 w 4993241"/>
              <a:gd name="T15" fmla="*/ 699789 h 976045"/>
              <a:gd name="T16" fmla="*/ 1540098 w 4993241"/>
              <a:gd name="T17" fmla="*/ 648334 h 976045"/>
              <a:gd name="T18" fmla="*/ 1930258 w 4993241"/>
              <a:gd name="T19" fmla="*/ 689500 h 976045"/>
              <a:gd name="T20" fmla="*/ 2197207 w 4993241"/>
              <a:gd name="T21" fmla="*/ 771828 h 976045"/>
              <a:gd name="T22" fmla="*/ 2474428 w 4993241"/>
              <a:gd name="T23" fmla="*/ 792411 h 976045"/>
              <a:gd name="T24" fmla="*/ 2628433 w 4993241"/>
              <a:gd name="T25" fmla="*/ 864445 h 976045"/>
              <a:gd name="T26" fmla="*/ 2844047 w 4993241"/>
              <a:gd name="T27" fmla="*/ 885030 h 976045"/>
              <a:gd name="T28" fmla="*/ 3110995 w 4993241"/>
              <a:gd name="T29" fmla="*/ 843866 h 976045"/>
              <a:gd name="T30" fmla="*/ 3357418 w 4993241"/>
              <a:gd name="T31" fmla="*/ 802700 h 976045"/>
              <a:gd name="T32" fmla="*/ 3542221 w 4993241"/>
              <a:gd name="T33" fmla="*/ 771828 h 976045"/>
              <a:gd name="T34" fmla="*/ 3788644 w 4993241"/>
              <a:gd name="T35" fmla="*/ 792411 h 976045"/>
              <a:gd name="T36" fmla="*/ 4004258 w 4993241"/>
              <a:gd name="T37" fmla="*/ 833575 h 976045"/>
              <a:gd name="T38" fmla="*/ 4127464 w 4993241"/>
              <a:gd name="T39" fmla="*/ 843866 h 976045"/>
              <a:gd name="T40" fmla="*/ 4291741 w 4993241"/>
              <a:gd name="T41" fmla="*/ 843866 h 976045"/>
              <a:gd name="T42" fmla="*/ 4599751 w 4993241"/>
              <a:gd name="T43" fmla="*/ 874737 h 976045"/>
              <a:gd name="T44" fmla="*/ 4835912 w 4993241"/>
              <a:gd name="T45" fmla="*/ 926192 h 976045"/>
              <a:gd name="T46" fmla="*/ 4989907 w 4993241"/>
              <a:gd name="T47" fmla="*/ 977647 h 976045"/>
              <a:gd name="T48" fmla="*/ 4989907 w 4993241"/>
              <a:gd name="T49" fmla="*/ 977647 h 976045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4993241"/>
              <a:gd name="T76" fmla="*/ 0 h 976045"/>
              <a:gd name="T77" fmla="*/ 4993241 w 4993241"/>
              <a:gd name="T78" fmla="*/ 976045 h 976045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4993241" h="976045">
                <a:moveTo>
                  <a:pt x="0" y="0"/>
                </a:moveTo>
                <a:cubicBezTo>
                  <a:pt x="61645" y="77056"/>
                  <a:pt x="123290" y="154112"/>
                  <a:pt x="184935" y="215757"/>
                </a:cubicBezTo>
                <a:cubicBezTo>
                  <a:pt x="246580" y="277402"/>
                  <a:pt x="289389" y="318499"/>
                  <a:pt x="369870" y="369870"/>
                </a:cubicBezTo>
                <a:cubicBezTo>
                  <a:pt x="450351" y="421241"/>
                  <a:pt x="590765" y="498297"/>
                  <a:pt x="667821" y="523982"/>
                </a:cubicBezTo>
                <a:cubicBezTo>
                  <a:pt x="744877" y="549667"/>
                  <a:pt x="770562" y="511996"/>
                  <a:pt x="832207" y="523982"/>
                </a:cubicBezTo>
                <a:cubicBezTo>
                  <a:pt x="893852" y="535969"/>
                  <a:pt x="967483" y="565079"/>
                  <a:pt x="1037690" y="595901"/>
                </a:cubicBezTo>
                <a:cubicBezTo>
                  <a:pt x="1107897" y="626723"/>
                  <a:pt x="1188378" y="691793"/>
                  <a:pt x="1253448" y="708917"/>
                </a:cubicBezTo>
                <a:cubicBezTo>
                  <a:pt x="1318518" y="726041"/>
                  <a:pt x="1380162" y="708917"/>
                  <a:pt x="1428108" y="698643"/>
                </a:cubicBezTo>
                <a:cubicBezTo>
                  <a:pt x="1476054" y="688369"/>
                  <a:pt x="1457218" y="648984"/>
                  <a:pt x="1541124" y="647272"/>
                </a:cubicBezTo>
                <a:cubicBezTo>
                  <a:pt x="1625030" y="645560"/>
                  <a:pt x="1821951" y="667821"/>
                  <a:pt x="1931542" y="688369"/>
                </a:cubicBezTo>
                <a:cubicBezTo>
                  <a:pt x="2041133" y="708917"/>
                  <a:pt x="2107915" y="753439"/>
                  <a:pt x="2198670" y="770562"/>
                </a:cubicBezTo>
                <a:cubicBezTo>
                  <a:pt x="2289425" y="787685"/>
                  <a:pt x="2404153" y="775699"/>
                  <a:pt x="2476072" y="791110"/>
                </a:cubicBezTo>
                <a:cubicBezTo>
                  <a:pt x="2547991" y="806521"/>
                  <a:pt x="2568540" y="847618"/>
                  <a:pt x="2630185" y="863029"/>
                </a:cubicBezTo>
                <a:cubicBezTo>
                  <a:pt x="2691830" y="878440"/>
                  <a:pt x="2765461" y="887003"/>
                  <a:pt x="2845942" y="883578"/>
                </a:cubicBezTo>
                <a:cubicBezTo>
                  <a:pt x="2926423" y="880153"/>
                  <a:pt x="3113070" y="842481"/>
                  <a:pt x="3113070" y="842481"/>
                </a:cubicBezTo>
                <a:lnTo>
                  <a:pt x="3359650" y="801384"/>
                </a:lnTo>
                <a:cubicBezTo>
                  <a:pt x="3431569" y="789398"/>
                  <a:pt x="3472666" y="772274"/>
                  <a:pt x="3544585" y="770562"/>
                </a:cubicBezTo>
                <a:cubicBezTo>
                  <a:pt x="3616504" y="768850"/>
                  <a:pt x="3714108" y="780836"/>
                  <a:pt x="3791164" y="791110"/>
                </a:cubicBezTo>
                <a:cubicBezTo>
                  <a:pt x="3868220" y="801384"/>
                  <a:pt x="3950414" y="823645"/>
                  <a:pt x="4006922" y="832207"/>
                </a:cubicBezTo>
                <a:cubicBezTo>
                  <a:pt x="4063430" y="840769"/>
                  <a:pt x="4082266" y="840769"/>
                  <a:pt x="4130212" y="842481"/>
                </a:cubicBezTo>
                <a:cubicBezTo>
                  <a:pt x="4178158" y="844193"/>
                  <a:pt x="4215830" y="837344"/>
                  <a:pt x="4294598" y="842481"/>
                </a:cubicBezTo>
                <a:cubicBezTo>
                  <a:pt x="4373366" y="847618"/>
                  <a:pt x="4512068" y="859604"/>
                  <a:pt x="4602823" y="873303"/>
                </a:cubicBezTo>
                <a:cubicBezTo>
                  <a:pt x="4693578" y="887002"/>
                  <a:pt x="4774058" y="907550"/>
                  <a:pt x="4839128" y="924674"/>
                </a:cubicBezTo>
                <a:cubicBezTo>
                  <a:pt x="4904198" y="941798"/>
                  <a:pt x="4993241" y="976045"/>
                  <a:pt x="4993241" y="976045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7653" name="Straight Connector 7"/>
          <p:cNvCxnSpPr>
            <a:cxnSpLocks noChangeShapeType="1"/>
          </p:cNvCxnSpPr>
          <p:nvPr/>
        </p:nvCxnSpPr>
        <p:spPr bwMode="auto">
          <a:xfrm>
            <a:off x="3163888" y="5321300"/>
            <a:ext cx="534987" cy="6191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654" name="Straight Connector 8"/>
          <p:cNvCxnSpPr>
            <a:cxnSpLocks noChangeShapeType="1"/>
          </p:cNvCxnSpPr>
          <p:nvPr/>
        </p:nvCxnSpPr>
        <p:spPr bwMode="auto">
          <a:xfrm>
            <a:off x="3994150" y="5278438"/>
            <a:ext cx="534988" cy="6191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655" name="Straight Connector 9"/>
          <p:cNvCxnSpPr>
            <a:cxnSpLocks noChangeShapeType="1"/>
          </p:cNvCxnSpPr>
          <p:nvPr/>
        </p:nvCxnSpPr>
        <p:spPr bwMode="auto">
          <a:xfrm>
            <a:off x="6059488" y="5299075"/>
            <a:ext cx="534987" cy="6191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7656" name="Straight Connector 10"/>
          <p:cNvCxnSpPr>
            <a:cxnSpLocks noChangeShapeType="1"/>
          </p:cNvCxnSpPr>
          <p:nvPr/>
        </p:nvCxnSpPr>
        <p:spPr bwMode="auto">
          <a:xfrm>
            <a:off x="6913563" y="5567363"/>
            <a:ext cx="546100" cy="22701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7657" name="Freeform 12"/>
          <p:cNvSpPr>
            <a:spLocks/>
          </p:cNvSpPr>
          <p:nvPr/>
        </p:nvSpPr>
        <p:spPr bwMode="auto">
          <a:xfrm>
            <a:off x="3071813" y="5324475"/>
            <a:ext cx="4335462" cy="623888"/>
          </a:xfrm>
          <a:custGeom>
            <a:avLst/>
            <a:gdLst>
              <a:gd name="T0" fmla="*/ 0 w 4335694"/>
              <a:gd name="T1" fmla="*/ 99945 h 625012"/>
              <a:gd name="T2" fmla="*/ 102712 w 4335694"/>
              <a:gd name="T3" fmla="*/ 89781 h 625012"/>
              <a:gd name="T4" fmla="*/ 236228 w 4335694"/>
              <a:gd name="T5" fmla="*/ 59289 h 625012"/>
              <a:gd name="T6" fmla="*/ 410834 w 4335694"/>
              <a:gd name="T7" fmla="*/ 89781 h 625012"/>
              <a:gd name="T8" fmla="*/ 688147 w 4335694"/>
              <a:gd name="T9" fmla="*/ 89781 h 625012"/>
              <a:gd name="T10" fmla="*/ 831943 w 4335694"/>
              <a:gd name="T11" fmla="*/ 79617 h 625012"/>
              <a:gd name="T12" fmla="*/ 1068171 w 4335694"/>
              <a:gd name="T13" fmla="*/ 8472 h 625012"/>
              <a:gd name="T14" fmla="*/ 1263320 w 4335694"/>
              <a:gd name="T15" fmla="*/ 28799 h 625012"/>
              <a:gd name="T16" fmla="*/ 1581717 w 4335694"/>
              <a:gd name="T17" fmla="*/ 99945 h 625012"/>
              <a:gd name="T18" fmla="*/ 1859030 w 4335694"/>
              <a:gd name="T19" fmla="*/ 160928 h 625012"/>
              <a:gd name="T20" fmla="*/ 2033636 w 4335694"/>
              <a:gd name="T21" fmla="*/ 130436 h 625012"/>
              <a:gd name="T22" fmla="*/ 2177424 w 4335694"/>
              <a:gd name="T23" fmla="*/ 120272 h 625012"/>
              <a:gd name="T24" fmla="*/ 2372574 w 4335694"/>
              <a:gd name="T25" fmla="*/ 211745 h 625012"/>
              <a:gd name="T26" fmla="*/ 2536901 w 4335694"/>
              <a:gd name="T27" fmla="*/ 252401 h 625012"/>
              <a:gd name="T28" fmla="*/ 2762861 w 4335694"/>
              <a:gd name="T29" fmla="*/ 262565 h 625012"/>
              <a:gd name="T30" fmla="*/ 3009368 w 4335694"/>
              <a:gd name="T31" fmla="*/ 191419 h 625012"/>
              <a:gd name="T32" fmla="*/ 3081262 w 4335694"/>
              <a:gd name="T33" fmla="*/ 89781 h 625012"/>
              <a:gd name="T34" fmla="*/ 3060715 w 4335694"/>
              <a:gd name="T35" fmla="*/ 38962 h 625012"/>
              <a:gd name="T36" fmla="*/ 3214779 w 4335694"/>
              <a:gd name="T37" fmla="*/ 28799 h 625012"/>
              <a:gd name="T38" fmla="*/ 3358569 w 4335694"/>
              <a:gd name="T39" fmla="*/ 49125 h 625012"/>
              <a:gd name="T40" fmla="*/ 3512635 w 4335694"/>
              <a:gd name="T41" fmla="*/ 130436 h 625012"/>
              <a:gd name="T42" fmla="*/ 3481823 w 4335694"/>
              <a:gd name="T43" fmla="*/ 272729 h 625012"/>
              <a:gd name="T44" fmla="*/ 3522908 w 4335694"/>
              <a:gd name="T45" fmla="*/ 313382 h 625012"/>
              <a:gd name="T46" fmla="*/ 3666699 w 4335694"/>
              <a:gd name="T47" fmla="*/ 343875 h 625012"/>
              <a:gd name="T48" fmla="*/ 3831036 w 4335694"/>
              <a:gd name="T49" fmla="*/ 374367 h 625012"/>
              <a:gd name="T50" fmla="*/ 3995363 w 4335694"/>
              <a:gd name="T51" fmla="*/ 343875 h 625012"/>
              <a:gd name="T52" fmla="*/ 4128890 w 4335694"/>
              <a:gd name="T53" fmla="*/ 415022 h 625012"/>
              <a:gd name="T54" fmla="*/ 4221332 w 4335694"/>
              <a:gd name="T55" fmla="*/ 496333 h 625012"/>
              <a:gd name="T56" fmla="*/ 4313755 w 4335694"/>
              <a:gd name="T57" fmla="*/ 597971 h 625012"/>
              <a:gd name="T58" fmla="*/ 4334302 w 4335694"/>
              <a:gd name="T59" fmla="*/ 618298 h 62501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4335694"/>
              <a:gd name="T91" fmla="*/ 0 h 625012"/>
              <a:gd name="T92" fmla="*/ 4335694 w 4335694"/>
              <a:gd name="T93" fmla="*/ 625012 h 625012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4335694" h="625012">
                <a:moveTo>
                  <a:pt x="0" y="101030"/>
                </a:moveTo>
                <a:cubicBezTo>
                  <a:pt x="31679" y="99317"/>
                  <a:pt x="63358" y="97605"/>
                  <a:pt x="102742" y="90756"/>
                </a:cubicBezTo>
                <a:cubicBezTo>
                  <a:pt x="142126" y="83907"/>
                  <a:pt x="184935" y="59933"/>
                  <a:pt x="236306" y="59933"/>
                </a:cubicBezTo>
                <a:cubicBezTo>
                  <a:pt x="287677" y="59933"/>
                  <a:pt x="335622" y="85619"/>
                  <a:pt x="410966" y="90756"/>
                </a:cubicBezTo>
                <a:cubicBezTo>
                  <a:pt x="486310" y="95893"/>
                  <a:pt x="618162" y="92468"/>
                  <a:pt x="688369" y="90756"/>
                </a:cubicBezTo>
                <a:cubicBezTo>
                  <a:pt x="758576" y="89044"/>
                  <a:pt x="768850" y="94180"/>
                  <a:pt x="832207" y="80481"/>
                </a:cubicBezTo>
                <a:cubicBezTo>
                  <a:pt x="895564" y="66782"/>
                  <a:pt x="996593" y="17124"/>
                  <a:pt x="1068512" y="8562"/>
                </a:cubicBezTo>
                <a:cubicBezTo>
                  <a:pt x="1140431" y="0"/>
                  <a:pt x="1178103" y="13700"/>
                  <a:pt x="1263721" y="29111"/>
                </a:cubicBezTo>
                <a:cubicBezTo>
                  <a:pt x="1349339" y="44522"/>
                  <a:pt x="1582220" y="101030"/>
                  <a:pt x="1582220" y="101030"/>
                </a:cubicBezTo>
                <a:cubicBezTo>
                  <a:pt x="1681537" y="123291"/>
                  <a:pt x="1784279" y="157538"/>
                  <a:pt x="1859623" y="162675"/>
                </a:cubicBezTo>
                <a:cubicBezTo>
                  <a:pt x="1934967" y="167812"/>
                  <a:pt x="1981200" y="138701"/>
                  <a:pt x="2034283" y="131852"/>
                </a:cubicBezTo>
                <a:cubicBezTo>
                  <a:pt x="2087366" y="125003"/>
                  <a:pt x="2121613" y="107879"/>
                  <a:pt x="2178121" y="121578"/>
                </a:cubicBezTo>
                <a:cubicBezTo>
                  <a:pt x="2234629" y="135277"/>
                  <a:pt x="2313397" y="191784"/>
                  <a:pt x="2373330" y="214045"/>
                </a:cubicBezTo>
                <a:cubicBezTo>
                  <a:pt x="2433263" y="236306"/>
                  <a:pt x="2472647" y="246580"/>
                  <a:pt x="2537717" y="255142"/>
                </a:cubicBezTo>
                <a:cubicBezTo>
                  <a:pt x="2602787" y="263704"/>
                  <a:pt x="2684980" y="275690"/>
                  <a:pt x="2763748" y="265416"/>
                </a:cubicBezTo>
                <a:cubicBezTo>
                  <a:pt x="2842516" y="255142"/>
                  <a:pt x="2957245" y="222607"/>
                  <a:pt x="3010328" y="193497"/>
                </a:cubicBezTo>
                <a:cubicBezTo>
                  <a:pt x="3063411" y="164387"/>
                  <a:pt x="3073685" y="116441"/>
                  <a:pt x="3082247" y="90756"/>
                </a:cubicBezTo>
                <a:cubicBezTo>
                  <a:pt x="3090809" y="65071"/>
                  <a:pt x="3039438" y="49659"/>
                  <a:pt x="3061699" y="39385"/>
                </a:cubicBezTo>
                <a:cubicBezTo>
                  <a:pt x="3083960" y="29111"/>
                  <a:pt x="3166153" y="27399"/>
                  <a:pt x="3215811" y="29111"/>
                </a:cubicBezTo>
                <a:cubicBezTo>
                  <a:pt x="3265469" y="30823"/>
                  <a:pt x="3309990" y="32535"/>
                  <a:pt x="3359649" y="49659"/>
                </a:cubicBezTo>
                <a:cubicBezTo>
                  <a:pt x="3409308" y="66783"/>
                  <a:pt x="3493214" y="94180"/>
                  <a:pt x="3513762" y="131852"/>
                </a:cubicBezTo>
                <a:cubicBezTo>
                  <a:pt x="3534310" y="169524"/>
                  <a:pt x="3481227" y="244868"/>
                  <a:pt x="3482939" y="275690"/>
                </a:cubicBezTo>
                <a:cubicBezTo>
                  <a:pt x="3484651" y="306512"/>
                  <a:pt x="3493214" y="304800"/>
                  <a:pt x="3524036" y="316787"/>
                </a:cubicBezTo>
                <a:cubicBezTo>
                  <a:pt x="3554858" y="328774"/>
                  <a:pt x="3616503" y="337336"/>
                  <a:pt x="3667874" y="347610"/>
                </a:cubicBezTo>
                <a:cubicBezTo>
                  <a:pt x="3719245" y="357884"/>
                  <a:pt x="3777466" y="378432"/>
                  <a:pt x="3832261" y="378432"/>
                </a:cubicBezTo>
                <a:cubicBezTo>
                  <a:pt x="3887056" y="378432"/>
                  <a:pt x="3946989" y="340761"/>
                  <a:pt x="3996647" y="347610"/>
                </a:cubicBezTo>
                <a:cubicBezTo>
                  <a:pt x="4046305" y="354459"/>
                  <a:pt x="4092539" y="393844"/>
                  <a:pt x="4130211" y="419529"/>
                </a:cubicBezTo>
                <a:cubicBezTo>
                  <a:pt x="4167883" y="445214"/>
                  <a:pt x="4191857" y="470900"/>
                  <a:pt x="4222679" y="501722"/>
                </a:cubicBezTo>
                <a:cubicBezTo>
                  <a:pt x="4253502" y="532544"/>
                  <a:pt x="4296310" y="583915"/>
                  <a:pt x="4315146" y="604463"/>
                </a:cubicBezTo>
                <a:cubicBezTo>
                  <a:pt x="4333982" y="625011"/>
                  <a:pt x="4334838" y="625011"/>
                  <a:pt x="4335694" y="625012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7658" name="Straight Connector 14"/>
          <p:cNvCxnSpPr>
            <a:cxnSpLocks noChangeShapeType="1"/>
          </p:cNvCxnSpPr>
          <p:nvPr/>
        </p:nvCxnSpPr>
        <p:spPr bwMode="auto">
          <a:xfrm>
            <a:off x="2322513" y="4633913"/>
            <a:ext cx="503237" cy="1550987"/>
          </a:xfrm>
          <a:prstGeom prst="line">
            <a:avLst/>
          </a:prstGeom>
          <a:noFill/>
          <a:ln w="25400" algn="ctr">
            <a:solidFill>
              <a:schemeClr val="bg2"/>
            </a:solidFill>
            <a:round/>
            <a:headEnd/>
            <a:tailEnd/>
          </a:ln>
        </p:spPr>
      </p:cxnSp>
      <p:sp>
        <p:nvSpPr>
          <p:cNvPr id="27659" name="Down Arrow 15"/>
          <p:cNvSpPr>
            <a:spLocks noChangeArrowheads="1"/>
          </p:cNvSpPr>
          <p:nvPr/>
        </p:nvSpPr>
        <p:spPr bwMode="auto">
          <a:xfrm rot="10800000">
            <a:off x="2559050" y="4211638"/>
            <a:ext cx="450850" cy="1162050"/>
          </a:xfrm>
          <a:prstGeom prst="downArrow">
            <a:avLst>
              <a:gd name="adj1" fmla="val 50000"/>
              <a:gd name="adj2" fmla="val 50177"/>
            </a:avLst>
          </a:prstGeom>
          <a:solidFill>
            <a:srgbClr val="FF9900">
              <a:alpha val="5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7660" name="Down Arrow 16"/>
          <p:cNvSpPr>
            <a:spLocks noChangeArrowheads="1"/>
          </p:cNvSpPr>
          <p:nvPr/>
        </p:nvSpPr>
        <p:spPr bwMode="auto">
          <a:xfrm rot="6838662">
            <a:off x="2813050" y="2114551"/>
            <a:ext cx="452437" cy="1160462"/>
          </a:xfrm>
          <a:prstGeom prst="downArrow">
            <a:avLst>
              <a:gd name="adj1" fmla="val 50000"/>
              <a:gd name="adj2" fmla="val 49933"/>
            </a:avLst>
          </a:prstGeom>
          <a:solidFill>
            <a:srgbClr val="FF9900">
              <a:alpha val="5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13" name="12 - TextBox"/>
          <p:cNvSpPr txBox="1"/>
          <p:nvPr/>
        </p:nvSpPr>
        <p:spPr>
          <a:xfrm>
            <a:off x="1366838" y="165100"/>
            <a:ext cx="6484937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Τομογραφίες από την περιοχή του Κατάκολου 1</a:t>
            </a:r>
          </a:p>
        </p:txBody>
      </p:sp>
      <p:sp>
        <p:nvSpPr>
          <p:cNvPr id="14" name="1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47E021-F5F0-4BD2-A384-CF7BD89EDB9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5" name="14 - TextBox"/>
          <p:cNvSpPr txBox="1"/>
          <p:nvPr/>
        </p:nvSpPr>
        <p:spPr>
          <a:xfrm>
            <a:off x="5876818" y="6596390"/>
            <a:ext cx="2270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Χριστοδούλου 2010</a:t>
            </a:r>
            <a:endParaRPr lang="el-GR" sz="1100" dirty="0"/>
          </a:p>
        </p:txBody>
      </p:sp>
      <p:pic>
        <p:nvPicPr>
          <p:cNvPr id="16" name="Εικόνα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D:\OFFICE\ETIOPE\KATAKOLO_PAPER_2012\Katakolo_SBP_SSS_data\SBP\sdp_194_21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514350"/>
            <a:ext cx="67341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4" descr="D:\OFFICE\ETIOPE\KATAKOLO_PAPER_2012\Katakolo_SBP_SSS_data\SBP\sdp_161_16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950" y="3603625"/>
            <a:ext cx="7221538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/>
          <p:nvPr/>
        </p:nvSpPr>
        <p:spPr>
          <a:xfrm>
            <a:off x="1397000" y="0"/>
            <a:ext cx="64865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Τομογραφίες από την περιοχή του Κατάκολου 2</a:t>
            </a: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8147A-0D7C-40CE-8E0E-B910E4B088DD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5 - TextBox"/>
          <p:cNvSpPr txBox="1"/>
          <p:nvPr/>
        </p:nvSpPr>
        <p:spPr>
          <a:xfrm>
            <a:off x="5876818" y="6596390"/>
            <a:ext cx="2270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Χριστοδούλου 2010</a:t>
            </a:r>
            <a:endParaRPr lang="el-GR" sz="1100" dirty="0"/>
          </a:p>
        </p:txBody>
      </p:sp>
      <p:pic>
        <p:nvPicPr>
          <p:cNvPr id="7" name="Εικόνα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 descr="D:\OFFICE\ETIOPE\KATAKOLO_PAPER_2012\Katakolo_SBP_SSS_data\SBP\sdp_194_210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514350"/>
            <a:ext cx="67341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4" descr="D:\OFFICE\ETIOPE\KATAKOLO_PAPER_2012\Katakolo_SBP_SSS_data\SBP\sdp_161_169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6950" y="3603625"/>
            <a:ext cx="7221538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9700" name="Straight Connector 4"/>
          <p:cNvCxnSpPr>
            <a:cxnSpLocks noChangeShapeType="1"/>
          </p:cNvCxnSpPr>
          <p:nvPr/>
        </p:nvCxnSpPr>
        <p:spPr bwMode="auto">
          <a:xfrm flipH="1" flipV="1">
            <a:off x="5137150" y="2692400"/>
            <a:ext cx="2547938" cy="142875"/>
          </a:xfrm>
          <a:prstGeom prst="line">
            <a:avLst/>
          </a:prstGeom>
          <a:noFill/>
          <a:ln w="15875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1" name="Straight Connector 7"/>
          <p:cNvCxnSpPr>
            <a:cxnSpLocks noChangeShapeType="1"/>
          </p:cNvCxnSpPr>
          <p:nvPr/>
        </p:nvCxnSpPr>
        <p:spPr bwMode="auto">
          <a:xfrm>
            <a:off x="4273550" y="2651125"/>
            <a:ext cx="493713" cy="4127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2" name="Straight Connector 8"/>
          <p:cNvCxnSpPr>
            <a:cxnSpLocks noChangeShapeType="1"/>
          </p:cNvCxnSpPr>
          <p:nvPr/>
        </p:nvCxnSpPr>
        <p:spPr bwMode="auto">
          <a:xfrm>
            <a:off x="4221163" y="2566988"/>
            <a:ext cx="493712" cy="4127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3" name="Straight Connector 9"/>
          <p:cNvCxnSpPr>
            <a:cxnSpLocks noChangeShapeType="1"/>
          </p:cNvCxnSpPr>
          <p:nvPr/>
        </p:nvCxnSpPr>
        <p:spPr bwMode="auto">
          <a:xfrm>
            <a:off x="3873500" y="2393950"/>
            <a:ext cx="1366838" cy="103188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4" name="Straight Connector 10"/>
          <p:cNvCxnSpPr>
            <a:cxnSpLocks noChangeShapeType="1"/>
          </p:cNvCxnSpPr>
          <p:nvPr/>
        </p:nvCxnSpPr>
        <p:spPr bwMode="auto">
          <a:xfrm>
            <a:off x="3378200" y="2300288"/>
            <a:ext cx="493713" cy="4127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5" name="Straight Connector 11"/>
          <p:cNvCxnSpPr>
            <a:cxnSpLocks noChangeShapeType="1"/>
          </p:cNvCxnSpPr>
          <p:nvPr/>
        </p:nvCxnSpPr>
        <p:spPr bwMode="auto">
          <a:xfrm>
            <a:off x="3316288" y="2176463"/>
            <a:ext cx="493712" cy="4127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6" name="Straight Connector 12"/>
          <p:cNvCxnSpPr>
            <a:cxnSpLocks noChangeShapeType="1"/>
          </p:cNvCxnSpPr>
          <p:nvPr/>
        </p:nvCxnSpPr>
        <p:spPr bwMode="auto">
          <a:xfrm>
            <a:off x="3265488" y="2105025"/>
            <a:ext cx="493712" cy="4127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7" name="Straight Connector 13"/>
          <p:cNvCxnSpPr>
            <a:cxnSpLocks noChangeShapeType="1"/>
          </p:cNvCxnSpPr>
          <p:nvPr/>
        </p:nvCxnSpPr>
        <p:spPr bwMode="auto">
          <a:xfrm>
            <a:off x="2979738" y="2033588"/>
            <a:ext cx="706437" cy="60325"/>
          </a:xfrm>
          <a:prstGeom prst="line">
            <a:avLst/>
          </a:prstGeom>
          <a:noFill/>
          <a:ln w="127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9708" name="Down Arrow 17"/>
          <p:cNvSpPr>
            <a:spLocks noChangeArrowheads="1"/>
          </p:cNvSpPr>
          <p:nvPr/>
        </p:nvSpPr>
        <p:spPr bwMode="auto">
          <a:xfrm rot="8836518">
            <a:off x="3133725" y="2157413"/>
            <a:ext cx="452438" cy="1160462"/>
          </a:xfrm>
          <a:prstGeom prst="downArrow">
            <a:avLst>
              <a:gd name="adj1" fmla="val 50000"/>
              <a:gd name="adj2" fmla="val 49933"/>
            </a:avLst>
          </a:prstGeom>
          <a:solidFill>
            <a:srgbClr val="FF9900">
              <a:alpha val="5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sp>
        <p:nvSpPr>
          <p:cNvPr id="29709" name="Freeform 19"/>
          <p:cNvSpPr>
            <a:spLocks/>
          </p:cNvSpPr>
          <p:nvPr/>
        </p:nvSpPr>
        <p:spPr bwMode="auto">
          <a:xfrm>
            <a:off x="2517775" y="5013325"/>
            <a:ext cx="3563938" cy="1203325"/>
          </a:xfrm>
          <a:custGeom>
            <a:avLst/>
            <a:gdLst>
              <a:gd name="T0" fmla="*/ 0 w 3565132"/>
              <a:gd name="T1" fmla="*/ 0 h 1202076"/>
              <a:gd name="T2" fmla="*/ 317858 w 3565132"/>
              <a:gd name="T3" fmla="*/ 392858 h 1202076"/>
              <a:gd name="T4" fmla="*/ 615213 w 3565132"/>
              <a:gd name="T5" fmla="*/ 609963 h 1202076"/>
              <a:gd name="T6" fmla="*/ 974084 w 3565132"/>
              <a:gd name="T7" fmla="*/ 816731 h 1202076"/>
              <a:gd name="T8" fmla="*/ 1168902 w 3565132"/>
              <a:gd name="T9" fmla="*/ 599625 h 1202076"/>
              <a:gd name="T10" fmla="*/ 1332959 w 3565132"/>
              <a:gd name="T11" fmla="*/ 516918 h 1202076"/>
              <a:gd name="T12" fmla="*/ 1722593 w 3565132"/>
              <a:gd name="T13" fmla="*/ 630641 h 1202076"/>
              <a:gd name="T14" fmla="*/ 2040451 w 3565132"/>
              <a:gd name="T15" fmla="*/ 671994 h 1202076"/>
              <a:gd name="T16" fmla="*/ 2286536 w 3565132"/>
              <a:gd name="T17" fmla="*/ 692670 h 1202076"/>
              <a:gd name="T18" fmla="*/ 2522367 w 3565132"/>
              <a:gd name="T19" fmla="*/ 754700 h 1202076"/>
              <a:gd name="T20" fmla="*/ 2840225 w 3565132"/>
              <a:gd name="T21" fmla="*/ 765039 h 1202076"/>
              <a:gd name="T22" fmla="*/ 3045296 w 3565132"/>
              <a:gd name="T23" fmla="*/ 744363 h 1202076"/>
              <a:gd name="T24" fmla="*/ 3332394 w 3565132"/>
              <a:gd name="T25" fmla="*/ 878760 h 1202076"/>
              <a:gd name="T26" fmla="*/ 3486196 w 3565132"/>
              <a:gd name="T27" fmla="*/ 1126883 h 1202076"/>
              <a:gd name="T28" fmla="*/ 3557972 w 3565132"/>
              <a:gd name="T29" fmla="*/ 1209589 h 120207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565132"/>
              <a:gd name="T46" fmla="*/ 0 h 1202076"/>
              <a:gd name="T47" fmla="*/ 3565132 w 3565132"/>
              <a:gd name="T48" fmla="*/ 1202076 h 120207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565132" h="1202076">
                <a:moveTo>
                  <a:pt x="0" y="0"/>
                </a:moveTo>
                <a:cubicBezTo>
                  <a:pt x="107878" y="144694"/>
                  <a:pt x="215757" y="289389"/>
                  <a:pt x="318498" y="390418"/>
                </a:cubicBezTo>
                <a:cubicBezTo>
                  <a:pt x="421239" y="491447"/>
                  <a:pt x="506858" y="535968"/>
                  <a:pt x="616449" y="606175"/>
                </a:cubicBezTo>
                <a:cubicBezTo>
                  <a:pt x="726040" y="676382"/>
                  <a:pt x="883577" y="813370"/>
                  <a:pt x="976044" y="811658"/>
                </a:cubicBezTo>
                <a:cubicBezTo>
                  <a:pt x="1068511" y="809946"/>
                  <a:pt x="1111320" y="645559"/>
                  <a:pt x="1171253" y="595901"/>
                </a:cubicBezTo>
                <a:cubicBezTo>
                  <a:pt x="1231186" y="546243"/>
                  <a:pt x="1243173" y="508571"/>
                  <a:pt x="1335640" y="513708"/>
                </a:cubicBezTo>
                <a:cubicBezTo>
                  <a:pt x="1428108" y="518845"/>
                  <a:pt x="1607905" y="601038"/>
                  <a:pt x="1726058" y="626723"/>
                </a:cubicBezTo>
                <a:cubicBezTo>
                  <a:pt x="1844211" y="652408"/>
                  <a:pt x="1950377" y="657546"/>
                  <a:pt x="2044557" y="667820"/>
                </a:cubicBezTo>
                <a:cubicBezTo>
                  <a:pt x="2138737" y="678094"/>
                  <a:pt x="2210656" y="674669"/>
                  <a:pt x="2291137" y="688368"/>
                </a:cubicBezTo>
                <a:cubicBezTo>
                  <a:pt x="2371618" y="702067"/>
                  <a:pt x="2434975" y="738027"/>
                  <a:pt x="2527442" y="750013"/>
                </a:cubicBezTo>
                <a:cubicBezTo>
                  <a:pt x="2619909" y="761999"/>
                  <a:pt x="2758611" y="761999"/>
                  <a:pt x="2845941" y="760287"/>
                </a:cubicBezTo>
                <a:cubicBezTo>
                  <a:pt x="2933271" y="758575"/>
                  <a:pt x="2969231" y="720903"/>
                  <a:pt x="3051424" y="739739"/>
                </a:cubicBezTo>
                <a:cubicBezTo>
                  <a:pt x="3133617" y="758575"/>
                  <a:pt x="3265470" y="809946"/>
                  <a:pt x="3339101" y="873303"/>
                </a:cubicBezTo>
                <a:cubicBezTo>
                  <a:pt x="3412732" y="936660"/>
                  <a:pt x="3455541" y="1065087"/>
                  <a:pt x="3493213" y="1119883"/>
                </a:cubicBezTo>
                <a:cubicBezTo>
                  <a:pt x="3530885" y="1174679"/>
                  <a:pt x="3548008" y="1188377"/>
                  <a:pt x="3565132" y="1202076"/>
                </a:cubicBezTo>
              </a:path>
            </a:pathLst>
          </a:custGeom>
          <a:noFill/>
          <a:ln w="1905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9710" name="Straight Connector 21"/>
          <p:cNvCxnSpPr>
            <a:cxnSpLocks noChangeShapeType="1"/>
          </p:cNvCxnSpPr>
          <p:nvPr/>
        </p:nvCxnSpPr>
        <p:spPr bwMode="auto">
          <a:xfrm>
            <a:off x="3976688" y="5548313"/>
            <a:ext cx="903287" cy="14287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9711" name="Down Arrow 22"/>
          <p:cNvSpPr>
            <a:spLocks noChangeArrowheads="1"/>
          </p:cNvSpPr>
          <p:nvPr/>
        </p:nvSpPr>
        <p:spPr bwMode="auto">
          <a:xfrm rot="10800000">
            <a:off x="2517775" y="5486400"/>
            <a:ext cx="450850" cy="1160463"/>
          </a:xfrm>
          <a:prstGeom prst="downArrow">
            <a:avLst>
              <a:gd name="adj1" fmla="val 50000"/>
              <a:gd name="adj2" fmla="val 50109"/>
            </a:avLst>
          </a:prstGeom>
          <a:solidFill>
            <a:srgbClr val="FF9900">
              <a:alpha val="54901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endParaRPr lang="el-GR"/>
          </a:p>
        </p:txBody>
      </p:sp>
      <p:cxnSp>
        <p:nvCxnSpPr>
          <p:cNvPr id="29712" name="Straight Connector 23"/>
          <p:cNvCxnSpPr>
            <a:cxnSpLocks noChangeShapeType="1"/>
          </p:cNvCxnSpPr>
          <p:nvPr/>
        </p:nvCxnSpPr>
        <p:spPr bwMode="auto">
          <a:xfrm>
            <a:off x="2670175" y="5124450"/>
            <a:ext cx="392113" cy="9525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13" name="Straight Connector 25"/>
          <p:cNvCxnSpPr>
            <a:cxnSpLocks noChangeShapeType="1"/>
          </p:cNvCxnSpPr>
          <p:nvPr/>
        </p:nvCxnSpPr>
        <p:spPr bwMode="auto">
          <a:xfrm>
            <a:off x="2679700" y="5073650"/>
            <a:ext cx="371475" cy="73025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14" name="Straight Connector 27"/>
          <p:cNvCxnSpPr>
            <a:cxnSpLocks noChangeShapeType="1"/>
          </p:cNvCxnSpPr>
          <p:nvPr/>
        </p:nvCxnSpPr>
        <p:spPr bwMode="auto">
          <a:xfrm>
            <a:off x="7808913" y="5784850"/>
            <a:ext cx="265112" cy="4921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15" name="Straight Connector 29"/>
          <p:cNvCxnSpPr>
            <a:cxnSpLocks noChangeShapeType="1"/>
          </p:cNvCxnSpPr>
          <p:nvPr/>
        </p:nvCxnSpPr>
        <p:spPr bwMode="auto">
          <a:xfrm>
            <a:off x="7550150" y="6173788"/>
            <a:ext cx="265113" cy="49212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16" name="Straight Connector 30"/>
          <p:cNvCxnSpPr>
            <a:cxnSpLocks noChangeShapeType="1"/>
          </p:cNvCxnSpPr>
          <p:nvPr/>
        </p:nvCxnSpPr>
        <p:spPr bwMode="auto">
          <a:xfrm>
            <a:off x="7961313" y="6121400"/>
            <a:ext cx="265112" cy="4921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17" name="Straight Connector 31"/>
          <p:cNvCxnSpPr>
            <a:cxnSpLocks noChangeShapeType="1"/>
          </p:cNvCxnSpPr>
          <p:nvPr/>
        </p:nvCxnSpPr>
        <p:spPr bwMode="auto">
          <a:xfrm>
            <a:off x="7221538" y="5937250"/>
            <a:ext cx="265112" cy="4921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18" name="Straight Connector 32"/>
          <p:cNvCxnSpPr>
            <a:cxnSpLocks noChangeShapeType="1"/>
          </p:cNvCxnSpPr>
          <p:nvPr/>
        </p:nvCxnSpPr>
        <p:spPr bwMode="auto">
          <a:xfrm>
            <a:off x="6953250" y="6080125"/>
            <a:ext cx="266700" cy="508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19" name="Straight Connector 33"/>
          <p:cNvCxnSpPr>
            <a:cxnSpLocks noChangeShapeType="1"/>
          </p:cNvCxnSpPr>
          <p:nvPr/>
        </p:nvCxnSpPr>
        <p:spPr bwMode="auto">
          <a:xfrm>
            <a:off x="7210425" y="5730875"/>
            <a:ext cx="265113" cy="508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20" name="Straight Connector 34"/>
          <p:cNvCxnSpPr>
            <a:cxnSpLocks noChangeShapeType="1"/>
          </p:cNvCxnSpPr>
          <p:nvPr/>
        </p:nvCxnSpPr>
        <p:spPr bwMode="auto">
          <a:xfrm>
            <a:off x="7242175" y="5629275"/>
            <a:ext cx="265113" cy="49213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21" name="Straight Connector 35"/>
          <p:cNvCxnSpPr>
            <a:cxnSpLocks noChangeShapeType="1"/>
          </p:cNvCxnSpPr>
          <p:nvPr/>
        </p:nvCxnSpPr>
        <p:spPr bwMode="auto">
          <a:xfrm>
            <a:off x="7497763" y="5710238"/>
            <a:ext cx="266700" cy="50800"/>
          </a:xfrm>
          <a:prstGeom prst="lin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6" name="25 - TextBox"/>
          <p:cNvSpPr txBox="1"/>
          <p:nvPr/>
        </p:nvSpPr>
        <p:spPr>
          <a:xfrm>
            <a:off x="1366838" y="0"/>
            <a:ext cx="64849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>
                <a:latin typeface="+mn-lt"/>
              </a:rPr>
              <a:t>Τομογραφίες από την περιοχή του Κατάκολου 3</a:t>
            </a:r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40C53-A0A7-4B38-AEB5-713D9C2EC165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28" name="27 - TextBox"/>
          <p:cNvSpPr txBox="1"/>
          <p:nvPr/>
        </p:nvSpPr>
        <p:spPr>
          <a:xfrm>
            <a:off x="5876818" y="6596390"/>
            <a:ext cx="22705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dirty="0" smtClean="0"/>
              <a:t>Χριστοδούλου 2010</a:t>
            </a:r>
            <a:endParaRPr lang="el-GR" sz="1100" dirty="0"/>
          </a:p>
        </p:txBody>
      </p:sp>
      <p:pic>
        <p:nvPicPr>
          <p:cNvPr id="29" name="Εικόνα 7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9" name="Picture 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email"/>
          <a:srcRect r="3515"/>
          <a:stretch>
            <a:fillRect/>
          </a:stretch>
        </p:blipFill>
        <p:spPr>
          <a:xfrm>
            <a:off x="4786314" y="3214686"/>
            <a:ext cx="4357686" cy="2649537"/>
          </a:xfrm>
        </p:spPr>
      </p:pic>
      <p:pic>
        <p:nvPicPr>
          <p:cNvPr id="31746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5326063" cy="3246438"/>
          </a:xfrm>
        </p:spPr>
      </p:pic>
      <p:pic>
        <p:nvPicPr>
          <p:cNvPr id="31747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14945" y="0"/>
            <a:ext cx="4129087" cy="3267075"/>
          </a:xfrm>
        </p:spPr>
      </p:pic>
      <p:pic>
        <p:nvPicPr>
          <p:cNvPr id="31748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 l="10539" r="7494"/>
          <a:stretch>
            <a:fillRect/>
          </a:stretch>
        </p:blipFill>
        <p:spPr>
          <a:xfrm>
            <a:off x="0" y="3248025"/>
            <a:ext cx="5000628" cy="3609975"/>
          </a:xfrm>
        </p:spPr>
      </p:pic>
      <p:sp>
        <p:nvSpPr>
          <p:cNvPr id="40966" name="Text Box 4"/>
          <p:cNvSpPr txBox="1">
            <a:spLocks noChangeArrowheads="1"/>
          </p:cNvSpPr>
          <p:nvPr/>
        </p:nvSpPr>
        <p:spPr bwMode="auto">
          <a:xfrm>
            <a:off x="5643570" y="6143644"/>
            <a:ext cx="32644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dirty="0">
                <a:latin typeface="+mn-lt"/>
              </a:rPr>
              <a:t>Διαφυγές </a:t>
            </a:r>
            <a:r>
              <a:rPr lang="el-GR" b="1" dirty="0" smtClean="0">
                <a:latin typeface="+mn-lt"/>
              </a:rPr>
              <a:t>αερίων</a:t>
            </a:r>
            <a:r>
              <a:rPr lang="en-GB" b="1" dirty="0" smtClean="0">
                <a:latin typeface="+mn-lt"/>
              </a:rPr>
              <a:t> </a:t>
            </a:r>
            <a:r>
              <a:rPr lang="el-GR" b="1" dirty="0" smtClean="0">
                <a:latin typeface="+mn-lt"/>
              </a:rPr>
              <a:t>στο Κατάκολο</a:t>
            </a:r>
            <a:endParaRPr lang="el-GR" b="1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511175" y="2235200"/>
          <a:ext cx="3810000" cy="836613"/>
        </p:xfrm>
        <a:graphic>
          <a:graphicData uri="http://schemas.openxmlformats.org/presentationml/2006/ole">
            <p:oleObj spid="_x0000_s2050" name="CorelDRAW" r:id="rId3" imgW="6327360" imgH="1390320" progId="">
              <p:embed/>
            </p:oleObj>
          </a:graphicData>
        </a:graphic>
      </p:graphicFrame>
      <p:graphicFrame>
        <p:nvGraphicFramePr>
          <p:cNvPr id="1027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0063" y="715963"/>
          <a:ext cx="8142287" cy="1122362"/>
        </p:xfrm>
        <a:graphic>
          <a:graphicData uri="http://schemas.openxmlformats.org/presentationml/2006/ole">
            <p:oleObj spid="_x0000_s2051" name="CorelDRAW" r:id="rId4" imgW="9625320" imgH="1326600" progId="">
              <p:embed/>
            </p:oleObj>
          </a:graphicData>
        </a:graphic>
      </p:graphicFrame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20738" y="4084638"/>
            <a:ext cx="22479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l-GR" sz="2000" dirty="0">
                <a:latin typeface="+mn-lt"/>
              </a:rPr>
              <a:t>Ισοτοπική ανάλυση μεθανίου</a:t>
            </a:r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1909763" y="0"/>
            <a:ext cx="6434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b="1" dirty="0">
                <a:latin typeface="+mn-lt"/>
              </a:rPr>
              <a:t>Γεωχημικές αναλύσεις περιοχής Κατάκολου</a:t>
            </a:r>
          </a:p>
        </p:txBody>
      </p:sp>
      <p:pic>
        <p:nvPicPr>
          <p:cNvPr id="1030" name="Picture 6" descr="katakolo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33963" y="2074863"/>
            <a:ext cx="3802062" cy="478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F1F80-9167-4092-9F9C-83E12A222F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7 - TextBox"/>
          <p:cNvSpPr txBox="1"/>
          <p:nvPr/>
        </p:nvSpPr>
        <p:spPr>
          <a:xfrm>
            <a:off x="2547991" y="6298058"/>
            <a:ext cx="23425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Etiope</a:t>
            </a:r>
            <a:r>
              <a:rPr lang="en-US" sz="1400" dirty="0" smtClean="0"/>
              <a:t> et al., 20</a:t>
            </a:r>
            <a:r>
              <a:rPr lang="el-GR" sz="1400" dirty="0" smtClean="0"/>
              <a:t>06</a:t>
            </a:r>
            <a:r>
              <a:rPr lang="en-US" sz="1400" dirty="0" smtClean="0"/>
              <a:t> </a:t>
            </a:r>
            <a:endParaRPr lang="el-GR" sz="1400" dirty="0"/>
          </a:p>
        </p:txBody>
      </p:sp>
      <p:pic>
        <p:nvPicPr>
          <p:cNvPr id="9" name="Εικόνα 7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854" y="6086956"/>
            <a:ext cx="725488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697</Words>
  <PresentationFormat>Προβολή στην οθόνη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6" baseType="lpstr">
      <vt:lpstr>Θέμα του Office</vt:lpstr>
      <vt:lpstr>CorelDRAW</vt:lpstr>
      <vt:lpstr>Διαφάνεια 1</vt:lpstr>
      <vt:lpstr>Σημείωμα Αδειοδότησης</vt:lpstr>
      <vt:lpstr>Χρηματοδότηση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Σημείωμα Αναφοράς</vt:lpstr>
      <vt:lpstr>Αναφορές</vt:lpstr>
      <vt:lpstr>Αναφορές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cp:lastModifiedBy>stav</cp:lastModifiedBy>
  <cp:revision>16</cp:revision>
  <dcterms:modified xsi:type="dcterms:W3CDTF">2015-10-07T21:35:15Z</dcterms:modified>
</cp:coreProperties>
</file>