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9" r:id="rId13"/>
    <p:sldId id="270" r:id="rId14"/>
    <p:sldId id="271" r:id="rId15"/>
    <p:sldId id="272" r:id="rId16"/>
    <p:sldId id="273" r:id="rId17"/>
    <p:sldId id="274" r:id="rId18"/>
    <p:sldId id="275" r:id="rId19"/>
    <p:sldId id="276" r:id="rId20"/>
    <p:sldId id="277" r:id="rId21"/>
    <p:sldId id="278" r:id="rId22"/>
    <p:sldId id="279" r:id="rId23"/>
    <p:sldId id="281" r:id="rId24"/>
    <p:sldId id="282" r:id="rId25"/>
    <p:sldId id="283" r:id="rId26"/>
    <p:sldId id="285" r:id="rId27"/>
    <p:sldId id="287" r:id="rId28"/>
    <p:sldId id="288" r:id="rId29"/>
    <p:sldId id="291" r:id="rId30"/>
    <p:sldId id="297" r:id="rId31"/>
    <p:sldId id="298" r:id="rId32"/>
    <p:sldId id="299" r:id="rId33"/>
    <p:sldId id="300" r:id="rId34"/>
    <p:sldId id="301" r:id="rId35"/>
    <p:sldId id="302" r:id="rId3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CC6360-E634-2D70-E437-21378BA5B6A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C30DCDD-8BFD-CCB5-FE2B-9C138E6035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7160B98-04EE-05CC-800F-DB49691D72C4}"/>
              </a:ext>
            </a:extLst>
          </p:cNvPr>
          <p:cNvSpPr>
            <a:spLocks noGrp="1"/>
          </p:cNvSpPr>
          <p:nvPr>
            <p:ph type="dt" sz="half" idx="10"/>
          </p:nvPr>
        </p:nvSpPr>
        <p:spPr/>
        <p:txBody>
          <a:bodyPr/>
          <a:lstStyle/>
          <a:p>
            <a:fld id="{2559AD2B-8F9D-4D20-9387-A8087A6F7DD5}" type="datetimeFigureOut">
              <a:rPr lang="el-GR" smtClean="0"/>
              <a:t>8/1/2023</a:t>
            </a:fld>
            <a:endParaRPr lang="el-GR"/>
          </a:p>
        </p:txBody>
      </p:sp>
      <p:sp>
        <p:nvSpPr>
          <p:cNvPr id="5" name="Θέση υποσέλιδου 4">
            <a:extLst>
              <a:ext uri="{FF2B5EF4-FFF2-40B4-BE49-F238E27FC236}">
                <a16:creationId xmlns:a16="http://schemas.microsoft.com/office/drawing/2014/main" id="{883AC923-4CB8-A6B0-CF6B-D501E444FA4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8E36841-A157-444B-40BE-E8F037B5354F}"/>
              </a:ext>
            </a:extLst>
          </p:cNvPr>
          <p:cNvSpPr>
            <a:spLocks noGrp="1"/>
          </p:cNvSpPr>
          <p:nvPr>
            <p:ph type="sldNum" sz="quarter" idx="12"/>
          </p:nvPr>
        </p:nvSpPr>
        <p:spPr/>
        <p:txBody>
          <a:bodyPr/>
          <a:lstStyle/>
          <a:p>
            <a:fld id="{DF4BF15E-3E5A-411E-88DB-7344460036A7}" type="slidenum">
              <a:rPr lang="el-GR" smtClean="0"/>
              <a:t>‹#›</a:t>
            </a:fld>
            <a:endParaRPr lang="el-GR"/>
          </a:p>
        </p:txBody>
      </p:sp>
    </p:spTree>
    <p:extLst>
      <p:ext uri="{BB962C8B-B14F-4D97-AF65-F5344CB8AC3E}">
        <p14:creationId xmlns:p14="http://schemas.microsoft.com/office/powerpoint/2010/main" val="4047317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5CA0C2-D1F4-EE08-1D37-7725C5F56AC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04A5F45-3A49-B382-6130-CB5DA26A45C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C9D8460-7D96-9745-3EB3-3156C2D9206F}"/>
              </a:ext>
            </a:extLst>
          </p:cNvPr>
          <p:cNvSpPr>
            <a:spLocks noGrp="1"/>
          </p:cNvSpPr>
          <p:nvPr>
            <p:ph type="dt" sz="half" idx="10"/>
          </p:nvPr>
        </p:nvSpPr>
        <p:spPr/>
        <p:txBody>
          <a:bodyPr/>
          <a:lstStyle/>
          <a:p>
            <a:fld id="{2559AD2B-8F9D-4D20-9387-A8087A6F7DD5}" type="datetimeFigureOut">
              <a:rPr lang="el-GR" smtClean="0"/>
              <a:t>8/1/2023</a:t>
            </a:fld>
            <a:endParaRPr lang="el-GR"/>
          </a:p>
        </p:txBody>
      </p:sp>
      <p:sp>
        <p:nvSpPr>
          <p:cNvPr id="5" name="Θέση υποσέλιδου 4">
            <a:extLst>
              <a:ext uri="{FF2B5EF4-FFF2-40B4-BE49-F238E27FC236}">
                <a16:creationId xmlns:a16="http://schemas.microsoft.com/office/drawing/2014/main" id="{5B2A355C-E73F-7031-2E1E-3D2481D220D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D0FA6A2-5A30-5EE9-EE72-0CCA2C9E47C6}"/>
              </a:ext>
            </a:extLst>
          </p:cNvPr>
          <p:cNvSpPr>
            <a:spLocks noGrp="1"/>
          </p:cNvSpPr>
          <p:nvPr>
            <p:ph type="sldNum" sz="quarter" idx="12"/>
          </p:nvPr>
        </p:nvSpPr>
        <p:spPr/>
        <p:txBody>
          <a:bodyPr/>
          <a:lstStyle/>
          <a:p>
            <a:fld id="{DF4BF15E-3E5A-411E-88DB-7344460036A7}" type="slidenum">
              <a:rPr lang="el-GR" smtClean="0"/>
              <a:t>‹#›</a:t>
            </a:fld>
            <a:endParaRPr lang="el-GR"/>
          </a:p>
        </p:txBody>
      </p:sp>
    </p:spTree>
    <p:extLst>
      <p:ext uri="{BB962C8B-B14F-4D97-AF65-F5344CB8AC3E}">
        <p14:creationId xmlns:p14="http://schemas.microsoft.com/office/powerpoint/2010/main" val="401808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EE68058-4F56-F29A-254B-5A693177AB2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8760FA6-A9A9-7C07-D7FD-BE7F4825B95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595D34E-6886-2CB2-509F-05FEDDCC7425}"/>
              </a:ext>
            </a:extLst>
          </p:cNvPr>
          <p:cNvSpPr>
            <a:spLocks noGrp="1"/>
          </p:cNvSpPr>
          <p:nvPr>
            <p:ph type="dt" sz="half" idx="10"/>
          </p:nvPr>
        </p:nvSpPr>
        <p:spPr/>
        <p:txBody>
          <a:bodyPr/>
          <a:lstStyle/>
          <a:p>
            <a:fld id="{2559AD2B-8F9D-4D20-9387-A8087A6F7DD5}" type="datetimeFigureOut">
              <a:rPr lang="el-GR" smtClean="0"/>
              <a:t>8/1/2023</a:t>
            </a:fld>
            <a:endParaRPr lang="el-GR"/>
          </a:p>
        </p:txBody>
      </p:sp>
      <p:sp>
        <p:nvSpPr>
          <p:cNvPr id="5" name="Θέση υποσέλιδου 4">
            <a:extLst>
              <a:ext uri="{FF2B5EF4-FFF2-40B4-BE49-F238E27FC236}">
                <a16:creationId xmlns:a16="http://schemas.microsoft.com/office/drawing/2014/main" id="{76A475E8-7FA9-E028-EBCE-5E4F57F2D3F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C48031F-A822-1C63-9C9E-6947BC82FF17}"/>
              </a:ext>
            </a:extLst>
          </p:cNvPr>
          <p:cNvSpPr>
            <a:spLocks noGrp="1"/>
          </p:cNvSpPr>
          <p:nvPr>
            <p:ph type="sldNum" sz="quarter" idx="12"/>
          </p:nvPr>
        </p:nvSpPr>
        <p:spPr/>
        <p:txBody>
          <a:bodyPr/>
          <a:lstStyle/>
          <a:p>
            <a:fld id="{DF4BF15E-3E5A-411E-88DB-7344460036A7}" type="slidenum">
              <a:rPr lang="el-GR" smtClean="0"/>
              <a:t>‹#›</a:t>
            </a:fld>
            <a:endParaRPr lang="el-GR"/>
          </a:p>
        </p:txBody>
      </p:sp>
    </p:spTree>
    <p:extLst>
      <p:ext uri="{BB962C8B-B14F-4D97-AF65-F5344CB8AC3E}">
        <p14:creationId xmlns:p14="http://schemas.microsoft.com/office/powerpoint/2010/main" val="1720375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1809FD-76BE-0A71-B2DC-E8EC0908E51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DC0A75F-1B26-A9E1-0777-56C67EC4905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AF5D94C-19AA-D3A1-879F-5A1FEE6E9082}"/>
              </a:ext>
            </a:extLst>
          </p:cNvPr>
          <p:cNvSpPr>
            <a:spLocks noGrp="1"/>
          </p:cNvSpPr>
          <p:nvPr>
            <p:ph type="dt" sz="half" idx="10"/>
          </p:nvPr>
        </p:nvSpPr>
        <p:spPr/>
        <p:txBody>
          <a:bodyPr/>
          <a:lstStyle/>
          <a:p>
            <a:fld id="{2559AD2B-8F9D-4D20-9387-A8087A6F7DD5}" type="datetimeFigureOut">
              <a:rPr lang="el-GR" smtClean="0"/>
              <a:t>8/1/2023</a:t>
            </a:fld>
            <a:endParaRPr lang="el-GR"/>
          </a:p>
        </p:txBody>
      </p:sp>
      <p:sp>
        <p:nvSpPr>
          <p:cNvPr id="5" name="Θέση υποσέλιδου 4">
            <a:extLst>
              <a:ext uri="{FF2B5EF4-FFF2-40B4-BE49-F238E27FC236}">
                <a16:creationId xmlns:a16="http://schemas.microsoft.com/office/drawing/2014/main" id="{165804BE-F68B-6638-7DE6-A6EFD1121D4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8BDEB23-FE7F-152D-7B7A-AB2D7FFE47C1}"/>
              </a:ext>
            </a:extLst>
          </p:cNvPr>
          <p:cNvSpPr>
            <a:spLocks noGrp="1"/>
          </p:cNvSpPr>
          <p:nvPr>
            <p:ph type="sldNum" sz="quarter" idx="12"/>
          </p:nvPr>
        </p:nvSpPr>
        <p:spPr/>
        <p:txBody>
          <a:bodyPr/>
          <a:lstStyle/>
          <a:p>
            <a:fld id="{DF4BF15E-3E5A-411E-88DB-7344460036A7}" type="slidenum">
              <a:rPr lang="el-GR" smtClean="0"/>
              <a:t>‹#›</a:t>
            </a:fld>
            <a:endParaRPr lang="el-GR"/>
          </a:p>
        </p:txBody>
      </p:sp>
    </p:spTree>
    <p:extLst>
      <p:ext uri="{BB962C8B-B14F-4D97-AF65-F5344CB8AC3E}">
        <p14:creationId xmlns:p14="http://schemas.microsoft.com/office/powerpoint/2010/main" val="376872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1605FD-990C-B0C8-B26F-6A54F90AD8B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3BD2CE9-CB24-9A13-AF3F-FA175F008E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BB091CA-22A8-012F-DC55-5D3030E139F2}"/>
              </a:ext>
            </a:extLst>
          </p:cNvPr>
          <p:cNvSpPr>
            <a:spLocks noGrp="1"/>
          </p:cNvSpPr>
          <p:nvPr>
            <p:ph type="dt" sz="half" idx="10"/>
          </p:nvPr>
        </p:nvSpPr>
        <p:spPr/>
        <p:txBody>
          <a:bodyPr/>
          <a:lstStyle/>
          <a:p>
            <a:fld id="{2559AD2B-8F9D-4D20-9387-A8087A6F7DD5}" type="datetimeFigureOut">
              <a:rPr lang="el-GR" smtClean="0"/>
              <a:t>8/1/2023</a:t>
            </a:fld>
            <a:endParaRPr lang="el-GR"/>
          </a:p>
        </p:txBody>
      </p:sp>
      <p:sp>
        <p:nvSpPr>
          <p:cNvPr id="5" name="Θέση υποσέλιδου 4">
            <a:extLst>
              <a:ext uri="{FF2B5EF4-FFF2-40B4-BE49-F238E27FC236}">
                <a16:creationId xmlns:a16="http://schemas.microsoft.com/office/drawing/2014/main" id="{9330A661-0664-2B0A-8246-6FE45410AB0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C26D947-97B8-321E-0C86-CDE9A2E99400}"/>
              </a:ext>
            </a:extLst>
          </p:cNvPr>
          <p:cNvSpPr>
            <a:spLocks noGrp="1"/>
          </p:cNvSpPr>
          <p:nvPr>
            <p:ph type="sldNum" sz="quarter" idx="12"/>
          </p:nvPr>
        </p:nvSpPr>
        <p:spPr/>
        <p:txBody>
          <a:bodyPr/>
          <a:lstStyle/>
          <a:p>
            <a:fld id="{DF4BF15E-3E5A-411E-88DB-7344460036A7}" type="slidenum">
              <a:rPr lang="el-GR" smtClean="0"/>
              <a:t>‹#›</a:t>
            </a:fld>
            <a:endParaRPr lang="el-GR"/>
          </a:p>
        </p:txBody>
      </p:sp>
    </p:spTree>
    <p:extLst>
      <p:ext uri="{BB962C8B-B14F-4D97-AF65-F5344CB8AC3E}">
        <p14:creationId xmlns:p14="http://schemas.microsoft.com/office/powerpoint/2010/main" val="735553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FCF681-64E0-2671-A51D-7497BD500DD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364A68C-DDD7-3CD7-7905-E750988FBC33}"/>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363F174C-FD9B-72E3-E64D-6300E4212C5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4A34CBB8-356F-508F-AF7B-4C83E269E9BE}"/>
              </a:ext>
            </a:extLst>
          </p:cNvPr>
          <p:cNvSpPr>
            <a:spLocks noGrp="1"/>
          </p:cNvSpPr>
          <p:nvPr>
            <p:ph type="dt" sz="half" idx="10"/>
          </p:nvPr>
        </p:nvSpPr>
        <p:spPr/>
        <p:txBody>
          <a:bodyPr/>
          <a:lstStyle/>
          <a:p>
            <a:fld id="{2559AD2B-8F9D-4D20-9387-A8087A6F7DD5}" type="datetimeFigureOut">
              <a:rPr lang="el-GR" smtClean="0"/>
              <a:t>8/1/2023</a:t>
            </a:fld>
            <a:endParaRPr lang="el-GR"/>
          </a:p>
        </p:txBody>
      </p:sp>
      <p:sp>
        <p:nvSpPr>
          <p:cNvPr id="6" name="Θέση υποσέλιδου 5">
            <a:extLst>
              <a:ext uri="{FF2B5EF4-FFF2-40B4-BE49-F238E27FC236}">
                <a16:creationId xmlns:a16="http://schemas.microsoft.com/office/drawing/2014/main" id="{C8BBF9F7-59BC-0B25-9CA5-6AE0C47DDD4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53902AA-9EB4-0A1F-DE6B-72A483DFC53C}"/>
              </a:ext>
            </a:extLst>
          </p:cNvPr>
          <p:cNvSpPr>
            <a:spLocks noGrp="1"/>
          </p:cNvSpPr>
          <p:nvPr>
            <p:ph type="sldNum" sz="quarter" idx="12"/>
          </p:nvPr>
        </p:nvSpPr>
        <p:spPr/>
        <p:txBody>
          <a:bodyPr/>
          <a:lstStyle/>
          <a:p>
            <a:fld id="{DF4BF15E-3E5A-411E-88DB-7344460036A7}" type="slidenum">
              <a:rPr lang="el-GR" smtClean="0"/>
              <a:t>‹#›</a:t>
            </a:fld>
            <a:endParaRPr lang="el-GR"/>
          </a:p>
        </p:txBody>
      </p:sp>
    </p:spTree>
    <p:extLst>
      <p:ext uri="{BB962C8B-B14F-4D97-AF65-F5344CB8AC3E}">
        <p14:creationId xmlns:p14="http://schemas.microsoft.com/office/powerpoint/2010/main" val="609981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80CB33-0A27-F367-AAD4-638FFBE7323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FA31311-8732-225B-46F2-6C32600C4F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02AAD9A-B67A-5E4B-F6AF-08B7A65726A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712A532A-81F4-3243-C4B2-23B1767922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66E74C7-DD31-E08B-3B16-2FC02144062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B657B9D-8A87-FE6D-831B-2158C9EC8624}"/>
              </a:ext>
            </a:extLst>
          </p:cNvPr>
          <p:cNvSpPr>
            <a:spLocks noGrp="1"/>
          </p:cNvSpPr>
          <p:nvPr>
            <p:ph type="dt" sz="half" idx="10"/>
          </p:nvPr>
        </p:nvSpPr>
        <p:spPr/>
        <p:txBody>
          <a:bodyPr/>
          <a:lstStyle/>
          <a:p>
            <a:fld id="{2559AD2B-8F9D-4D20-9387-A8087A6F7DD5}" type="datetimeFigureOut">
              <a:rPr lang="el-GR" smtClean="0"/>
              <a:t>8/1/2023</a:t>
            </a:fld>
            <a:endParaRPr lang="el-GR"/>
          </a:p>
        </p:txBody>
      </p:sp>
      <p:sp>
        <p:nvSpPr>
          <p:cNvPr id="8" name="Θέση υποσέλιδου 7">
            <a:extLst>
              <a:ext uri="{FF2B5EF4-FFF2-40B4-BE49-F238E27FC236}">
                <a16:creationId xmlns:a16="http://schemas.microsoft.com/office/drawing/2014/main" id="{9D0AB76C-5512-D4FB-C994-A143CC3D710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D9897714-88EA-0AA5-C547-83F7D551DDBA}"/>
              </a:ext>
            </a:extLst>
          </p:cNvPr>
          <p:cNvSpPr>
            <a:spLocks noGrp="1"/>
          </p:cNvSpPr>
          <p:nvPr>
            <p:ph type="sldNum" sz="quarter" idx="12"/>
          </p:nvPr>
        </p:nvSpPr>
        <p:spPr/>
        <p:txBody>
          <a:bodyPr/>
          <a:lstStyle/>
          <a:p>
            <a:fld id="{DF4BF15E-3E5A-411E-88DB-7344460036A7}" type="slidenum">
              <a:rPr lang="el-GR" smtClean="0"/>
              <a:t>‹#›</a:t>
            </a:fld>
            <a:endParaRPr lang="el-GR"/>
          </a:p>
        </p:txBody>
      </p:sp>
    </p:spTree>
    <p:extLst>
      <p:ext uri="{BB962C8B-B14F-4D97-AF65-F5344CB8AC3E}">
        <p14:creationId xmlns:p14="http://schemas.microsoft.com/office/powerpoint/2010/main" val="340626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C54919-6FD3-4014-FF95-B941456DE09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27D79FEB-D1C7-4371-2E83-468718EFA020}"/>
              </a:ext>
            </a:extLst>
          </p:cNvPr>
          <p:cNvSpPr>
            <a:spLocks noGrp="1"/>
          </p:cNvSpPr>
          <p:nvPr>
            <p:ph type="dt" sz="half" idx="10"/>
          </p:nvPr>
        </p:nvSpPr>
        <p:spPr/>
        <p:txBody>
          <a:bodyPr/>
          <a:lstStyle/>
          <a:p>
            <a:fld id="{2559AD2B-8F9D-4D20-9387-A8087A6F7DD5}" type="datetimeFigureOut">
              <a:rPr lang="el-GR" smtClean="0"/>
              <a:t>8/1/2023</a:t>
            </a:fld>
            <a:endParaRPr lang="el-GR"/>
          </a:p>
        </p:txBody>
      </p:sp>
      <p:sp>
        <p:nvSpPr>
          <p:cNvPr id="4" name="Θέση υποσέλιδου 3">
            <a:extLst>
              <a:ext uri="{FF2B5EF4-FFF2-40B4-BE49-F238E27FC236}">
                <a16:creationId xmlns:a16="http://schemas.microsoft.com/office/drawing/2014/main" id="{543EB80C-E57D-338F-227D-B7D43D68CA0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EAF553B-C1E0-37C0-046D-E2EA171FB491}"/>
              </a:ext>
            </a:extLst>
          </p:cNvPr>
          <p:cNvSpPr>
            <a:spLocks noGrp="1"/>
          </p:cNvSpPr>
          <p:nvPr>
            <p:ph type="sldNum" sz="quarter" idx="12"/>
          </p:nvPr>
        </p:nvSpPr>
        <p:spPr/>
        <p:txBody>
          <a:bodyPr/>
          <a:lstStyle/>
          <a:p>
            <a:fld id="{DF4BF15E-3E5A-411E-88DB-7344460036A7}" type="slidenum">
              <a:rPr lang="el-GR" smtClean="0"/>
              <a:t>‹#›</a:t>
            </a:fld>
            <a:endParaRPr lang="el-GR"/>
          </a:p>
        </p:txBody>
      </p:sp>
    </p:spTree>
    <p:extLst>
      <p:ext uri="{BB962C8B-B14F-4D97-AF65-F5344CB8AC3E}">
        <p14:creationId xmlns:p14="http://schemas.microsoft.com/office/powerpoint/2010/main" val="1375938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09C67C0-6560-7A8E-1813-5DF3E1ABD288}"/>
              </a:ext>
            </a:extLst>
          </p:cNvPr>
          <p:cNvSpPr>
            <a:spLocks noGrp="1"/>
          </p:cNvSpPr>
          <p:nvPr>
            <p:ph type="dt" sz="half" idx="10"/>
          </p:nvPr>
        </p:nvSpPr>
        <p:spPr/>
        <p:txBody>
          <a:bodyPr/>
          <a:lstStyle/>
          <a:p>
            <a:fld id="{2559AD2B-8F9D-4D20-9387-A8087A6F7DD5}" type="datetimeFigureOut">
              <a:rPr lang="el-GR" smtClean="0"/>
              <a:t>8/1/2023</a:t>
            </a:fld>
            <a:endParaRPr lang="el-GR"/>
          </a:p>
        </p:txBody>
      </p:sp>
      <p:sp>
        <p:nvSpPr>
          <p:cNvPr id="3" name="Θέση υποσέλιδου 2">
            <a:extLst>
              <a:ext uri="{FF2B5EF4-FFF2-40B4-BE49-F238E27FC236}">
                <a16:creationId xmlns:a16="http://schemas.microsoft.com/office/drawing/2014/main" id="{B5C013C2-96F2-7EA3-818E-5DF8CCCE47C5}"/>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2D3282DB-A984-D538-0576-DA995A8C2485}"/>
              </a:ext>
            </a:extLst>
          </p:cNvPr>
          <p:cNvSpPr>
            <a:spLocks noGrp="1"/>
          </p:cNvSpPr>
          <p:nvPr>
            <p:ph type="sldNum" sz="quarter" idx="12"/>
          </p:nvPr>
        </p:nvSpPr>
        <p:spPr/>
        <p:txBody>
          <a:bodyPr/>
          <a:lstStyle/>
          <a:p>
            <a:fld id="{DF4BF15E-3E5A-411E-88DB-7344460036A7}" type="slidenum">
              <a:rPr lang="el-GR" smtClean="0"/>
              <a:t>‹#›</a:t>
            </a:fld>
            <a:endParaRPr lang="el-GR"/>
          </a:p>
        </p:txBody>
      </p:sp>
    </p:spTree>
    <p:extLst>
      <p:ext uri="{BB962C8B-B14F-4D97-AF65-F5344CB8AC3E}">
        <p14:creationId xmlns:p14="http://schemas.microsoft.com/office/powerpoint/2010/main" val="1481942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2E382C-2EBD-D305-E016-AC93F6F956C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6A7159C-F23F-735B-C3AB-4B4CCC6CEA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2C89D0E-B850-9FCF-3FE0-0E5BEFDAF5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94A95BE-6D0F-89DA-3A44-0B9B5B83272B}"/>
              </a:ext>
            </a:extLst>
          </p:cNvPr>
          <p:cNvSpPr>
            <a:spLocks noGrp="1"/>
          </p:cNvSpPr>
          <p:nvPr>
            <p:ph type="dt" sz="half" idx="10"/>
          </p:nvPr>
        </p:nvSpPr>
        <p:spPr/>
        <p:txBody>
          <a:bodyPr/>
          <a:lstStyle/>
          <a:p>
            <a:fld id="{2559AD2B-8F9D-4D20-9387-A8087A6F7DD5}" type="datetimeFigureOut">
              <a:rPr lang="el-GR" smtClean="0"/>
              <a:t>8/1/2023</a:t>
            </a:fld>
            <a:endParaRPr lang="el-GR"/>
          </a:p>
        </p:txBody>
      </p:sp>
      <p:sp>
        <p:nvSpPr>
          <p:cNvPr id="6" name="Θέση υποσέλιδου 5">
            <a:extLst>
              <a:ext uri="{FF2B5EF4-FFF2-40B4-BE49-F238E27FC236}">
                <a16:creationId xmlns:a16="http://schemas.microsoft.com/office/drawing/2014/main" id="{554B6302-7EAC-C1F0-2453-D799746F422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F8BA937-E522-1480-0837-D3EF11666273}"/>
              </a:ext>
            </a:extLst>
          </p:cNvPr>
          <p:cNvSpPr>
            <a:spLocks noGrp="1"/>
          </p:cNvSpPr>
          <p:nvPr>
            <p:ph type="sldNum" sz="quarter" idx="12"/>
          </p:nvPr>
        </p:nvSpPr>
        <p:spPr/>
        <p:txBody>
          <a:bodyPr/>
          <a:lstStyle/>
          <a:p>
            <a:fld id="{DF4BF15E-3E5A-411E-88DB-7344460036A7}" type="slidenum">
              <a:rPr lang="el-GR" smtClean="0"/>
              <a:t>‹#›</a:t>
            </a:fld>
            <a:endParaRPr lang="el-GR"/>
          </a:p>
        </p:txBody>
      </p:sp>
    </p:spTree>
    <p:extLst>
      <p:ext uri="{BB962C8B-B14F-4D97-AF65-F5344CB8AC3E}">
        <p14:creationId xmlns:p14="http://schemas.microsoft.com/office/powerpoint/2010/main" val="4124716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FB77EB-A303-2CF0-2C9C-1F05482211F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69EAF64-8EF3-DAA9-8D80-F2195865DB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0A9DD2B-A847-B1F4-2A6A-43FD42760C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A1149C4-2B25-E15B-AF35-EEBF435DC636}"/>
              </a:ext>
            </a:extLst>
          </p:cNvPr>
          <p:cNvSpPr>
            <a:spLocks noGrp="1"/>
          </p:cNvSpPr>
          <p:nvPr>
            <p:ph type="dt" sz="half" idx="10"/>
          </p:nvPr>
        </p:nvSpPr>
        <p:spPr/>
        <p:txBody>
          <a:bodyPr/>
          <a:lstStyle/>
          <a:p>
            <a:fld id="{2559AD2B-8F9D-4D20-9387-A8087A6F7DD5}" type="datetimeFigureOut">
              <a:rPr lang="el-GR" smtClean="0"/>
              <a:t>8/1/2023</a:t>
            </a:fld>
            <a:endParaRPr lang="el-GR"/>
          </a:p>
        </p:txBody>
      </p:sp>
      <p:sp>
        <p:nvSpPr>
          <p:cNvPr id="6" name="Θέση υποσέλιδου 5">
            <a:extLst>
              <a:ext uri="{FF2B5EF4-FFF2-40B4-BE49-F238E27FC236}">
                <a16:creationId xmlns:a16="http://schemas.microsoft.com/office/drawing/2014/main" id="{45854E02-9B60-727D-0065-DE8338FC5E8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DE4ACDC-7E9E-4B55-160F-A07892F8E7D9}"/>
              </a:ext>
            </a:extLst>
          </p:cNvPr>
          <p:cNvSpPr>
            <a:spLocks noGrp="1"/>
          </p:cNvSpPr>
          <p:nvPr>
            <p:ph type="sldNum" sz="quarter" idx="12"/>
          </p:nvPr>
        </p:nvSpPr>
        <p:spPr/>
        <p:txBody>
          <a:bodyPr/>
          <a:lstStyle/>
          <a:p>
            <a:fld id="{DF4BF15E-3E5A-411E-88DB-7344460036A7}" type="slidenum">
              <a:rPr lang="el-GR" smtClean="0"/>
              <a:t>‹#›</a:t>
            </a:fld>
            <a:endParaRPr lang="el-GR"/>
          </a:p>
        </p:txBody>
      </p:sp>
    </p:spTree>
    <p:extLst>
      <p:ext uri="{BB962C8B-B14F-4D97-AF65-F5344CB8AC3E}">
        <p14:creationId xmlns:p14="http://schemas.microsoft.com/office/powerpoint/2010/main" val="4014289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3FFA8E7-CAC2-0E15-57FF-EA5E59AE81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F28C2F8-C785-E113-579B-B281E83B8F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E566037-7785-02DD-A778-7E02AB9D8F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59AD2B-8F9D-4D20-9387-A8087A6F7DD5}" type="datetimeFigureOut">
              <a:rPr lang="el-GR" smtClean="0"/>
              <a:t>8/1/2023</a:t>
            </a:fld>
            <a:endParaRPr lang="el-GR"/>
          </a:p>
        </p:txBody>
      </p:sp>
      <p:sp>
        <p:nvSpPr>
          <p:cNvPr id="5" name="Θέση υποσέλιδου 4">
            <a:extLst>
              <a:ext uri="{FF2B5EF4-FFF2-40B4-BE49-F238E27FC236}">
                <a16:creationId xmlns:a16="http://schemas.microsoft.com/office/drawing/2014/main" id="{CB1E316F-D77E-481A-F559-FD631849E5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72148128-14DC-EABE-7E60-87BB9F7F0B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BF15E-3E5A-411E-88DB-7344460036A7}" type="slidenum">
              <a:rPr lang="el-GR" smtClean="0"/>
              <a:t>‹#›</a:t>
            </a:fld>
            <a:endParaRPr lang="el-GR"/>
          </a:p>
        </p:txBody>
      </p:sp>
    </p:spTree>
    <p:extLst>
      <p:ext uri="{BB962C8B-B14F-4D97-AF65-F5344CB8AC3E}">
        <p14:creationId xmlns:p14="http://schemas.microsoft.com/office/powerpoint/2010/main" val="1581584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0F4C9EE-255D-4A08-6D56-CDBC272CE1FC}"/>
              </a:ext>
            </a:extLst>
          </p:cNvPr>
          <p:cNvSpPr>
            <a:spLocks noGrp="1"/>
          </p:cNvSpPr>
          <p:nvPr>
            <p:ph type="ctrTitle"/>
          </p:nvPr>
        </p:nvSpPr>
        <p:spPr>
          <a:xfrm>
            <a:off x="6367461" y="728664"/>
            <a:ext cx="4984813" cy="3157080"/>
          </a:xfrm>
          <a:noFill/>
        </p:spPr>
        <p:txBody>
          <a:bodyPr>
            <a:normAutofit/>
          </a:bodyPr>
          <a:lstStyle/>
          <a:p>
            <a:pPr algn="l"/>
            <a:r>
              <a:rPr lang="en-US" sz="2100" i="0" u="none" strike="noStrike" baseline="0" dirty="0">
                <a:latin typeface="Times New Roman" panose="02020603050405020304" pitchFamily="18" charset="0"/>
              </a:rPr>
              <a:t>What culture? Supranational cultural norms in the construction of the cultural adaptation of refugee children by employees in an NGO for unaccompanied refugee children</a:t>
            </a:r>
            <a:br>
              <a:rPr lang="el-GR" sz="2100" i="0" u="none" strike="noStrike" baseline="0" dirty="0">
                <a:latin typeface="Times New Roman" panose="02020603050405020304" pitchFamily="18" charset="0"/>
              </a:rPr>
            </a:br>
            <a:r>
              <a:rPr lang="en-US" sz="2100" b="0" i="0" u="none" strike="noStrike" baseline="0" dirty="0">
                <a:latin typeface="Times New Roman" panose="02020603050405020304" pitchFamily="18" charset="0"/>
              </a:rPr>
              <a:t> </a:t>
            </a:r>
            <a:r>
              <a:rPr lang="en-US" sz="1600" b="0" i="0" u="none" strike="noStrike" baseline="0" dirty="0">
                <a:latin typeface="Times New Roman" panose="02020603050405020304" pitchFamily="18" charset="0"/>
              </a:rPr>
              <a:t>Antonis </a:t>
            </a:r>
            <a:r>
              <a:rPr lang="en-US" sz="1600" b="0" i="0" u="none" strike="noStrike" baseline="0" dirty="0" err="1">
                <a:latin typeface="Times New Roman" panose="02020603050405020304" pitchFamily="18" charset="0"/>
              </a:rPr>
              <a:t>Sapountzis</a:t>
            </a:r>
            <a:r>
              <a:rPr lang="en-US" sz="1600" b="0" i="0" u="none" strike="noStrike" baseline="0" dirty="0">
                <a:latin typeface="Times New Roman" panose="02020603050405020304" pitchFamily="18" charset="0"/>
              </a:rPr>
              <a:t>, Evangelia </a:t>
            </a:r>
            <a:r>
              <a:rPr lang="en-US" sz="1600" b="0" i="0" u="none" strike="noStrike" baseline="0" dirty="0" err="1">
                <a:latin typeface="Times New Roman" panose="02020603050405020304" pitchFamily="18" charset="0"/>
              </a:rPr>
              <a:t>Zarmakoupi</a:t>
            </a:r>
            <a:br>
              <a:rPr lang="el-GR" sz="2100" dirty="0">
                <a:latin typeface="Times New Roman" panose="02020603050405020304" pitchFamily="18" charset="0"/>
                <a:cs typeface="Times New Roman" panose="02020603050405020304" pitchFamily="18" charset="0"/>
              </a:rPr>
            </a:br>
            <a:endParaRPr lang="el-GR" sz="2100" dirty="0">
              <a:latin typeface="Times New Roman" panose="02020603050405020304" pitchFamily="18" charset="0"/>
              <a:cs typeface="Times New Roman" panose="02020603050405020304" pitchFamily="18" charset="0"/>
            </a:endParaRPr>
          </a:p>
        </p:txBody>
      </p:sp>
      <p:sp>
        <p:nvSpPr>
          <p:cNvPr id="3" name="Υπότιτλος 2">
            <a:extLst>
              <a:ext uri="{FF2B5EF4-FFF2-40B4-BE49-F238E27FC236}">
                <a16:creationId xmlns:a16="http://schemas.microsoft.com/office/drawing/2014/main" id="{7522D946-71E9-FC8A-CF73-E6BE8969F985}"/>
              </a:ext>
            </a:extLst>
          </p:cNvPr>
          <p:cNvSpPr>
            <a:spLocks noGrp="1"/>
          </p:cNvSpPr>
          <p:nvPr>
            <p:ph type="subTitle" idx="1"/>
          </p:nvPr>
        </p:nvSpPr>
        <p:spPr>
          <a:xfrm>
            <a:off x="6367461" y="4072045"/>
            <a:ext cx="4984813" cy="2057289"/>
          </a:xfrm>
          <a:noFill/>
        </p:spPr>
        <p:txBody>
          <a:bodyPr>
            <a:normAutofit/>
          </a:bodyPr>
          <a:lstStyle/>
          <a:p>
            <a:pPr algn="l"/>
            <a:r>
              <a:rPr lang="el-GR" sz="1900">
                <a:latin typeface="Times New Roman" panose="02020603050405020304" pitchFamily="18" charset="0"/>
                <a:cs typeface="Times New Roman" panose="02020603050405020304" pitchFamily="18" charset="0"/>
              </a:rPr>
              <a:t>Π.Μ.Σ: «Γλωσσολογία: Γλώσσα και Επικοινωνία»</a:t>
            </a:r>
          </a:p>
          <a:p>
            <a:pPr algn="l"/>
            <a:r>
              <a:rPr lang="el-GR" sz="1900">
                <a:latin typeface="Times New Roman" panose="02020603050405020304" pitchFamily="18" charset="0"/>
                <a:cs typeface="Times New Roman" panose="02020603050405020304" pitchFamily="18" charset="0"/>
              </a:rPr>
              <a:t>Εφαρμοσμένη Γλωσσολογία: Μεταναστευτικές ταυτότητες και κριτική γλωσσική εκπαίδευση</a:t>
            </a:r>
          </a:p>
          <a:p>
            <a:pPr algn="l"/>
            <a:r>
              <a:rPr lang="el-GR" sz="1900">
                <a:latin typeface="Times New Roman" panose="02020603050405020304" pitchFamily="18" charset="0"/>
                <a:cs typeface="Times New Roman" panose="02020603050405020304" pitchFamily="18" charset="0"/>
              </a:rPr>
              <a:t>Ισμήνη </a:t>
            </a:r>
            <a:r>
              <a:rPr lang="el-GR" sz="1900" err="1">
                <a:latin typeface="Times New Roman" panose="02020603050405020304" pitchFamily="18" charset="0"/>
                <a:cs typeface="Times New Roman" panose="02020603050405020304" pitchFamily="18" charset="0"/>
              </a:rPr>
              <a:t>Ζγολόμπη</a:t>
            </a:r>
            <a:r>
              <a:rPr lang="el-GR" sz="1900">
                <a:latin typeface="Times New Roman" panose="02020603050405020304" pitchFamily="18" charset="0"/>
                <a:cs typeface="Times New Roman" panose="02020603050405020304" pitchFamily="18" charset="0"/>
              </a:rPr>
              <a:t> (1068362)</a:t>
            </a:r>
          </a:p>
          <a:p>
            <a:pPr algn="l"/>
            <a:r>
              <a:rPr lang="el-GR" sz="1900">
                <a:latin typeface="Times New Roman" panose="02020603050405020304" pitchFamily="18" charset="0"/>
                <a:cs typeface="Times New Roman" panose="02020603050405020304" pitchFamily="18" charset="0"/>
              </a:rPr>
              <a:t>Διδάσκων: </a:t>
            </a:r>
            <a:r>
              <a:rPr lang="el-GR" sz="1900" err="1">
                <a:latin typeface="Times New Roman" panose="02020603050405020304" pitchFamily="18" charset="0"/>
                <a:cs typeface="Times New Roman" panose="02020603050405020304" pitchFamily="18" charset="0"/>
              </a:rPr>
              <a:t>Καθ</a:t>
            </a:r>
            <a:r>
              <a:rPr lang="el-GR" sz="1900">
                <a:latin typeface="Times New Roman" panose="02020603050405020304" pitchFamily="18" charset="0"/>
                <a:cs typeface="Times New Roman" panose="02020603050405020304" pitchFamily="18" charset="0"/>
              </a:rPr>
              <a:t>. κ. Α. </a:t>
            </a:r>
            <a:r>
              <a:rPr lang="el-GR" sz="1900" err="1">
                <a:latin typeface="Times New Roman" panose="02020603050405020304" pitchFamily="18" charset="0"/>
                <a:cs typeface="Times New Roman" panose="02020603050405020304" pitchFamily="18" charset="0"/>
              </a:rPr>
              <a:t>Αρχάκης</a:t>
            </a:r>
            <a:endParaRPr lang="el-GR" sz="1900">
              <a:latin typeface="Times New Roman" panose="02020603050405020304" pitchFamily="18" charset="0"/>
              <a:cs typeface="Times New Roman" panose="02020603050405020304" pitchFamily="18" charset="0"/>
            </a:endParaRPr>
          </a:p>
          <a:p>
            <a:pPr algn="l"/>
            <a:endParaRPr lang="el-GR" sz="1900" b="0" i="0" u="none" strike="noStrike" baseline="0">
              <a:latin typeface="Times New Roman" panose="02020603050405020304" pitchFamily="18" charset="0"/>
            </a:endParaRPr>
          </a:p>
        </p:txBody>
      </p:sp>
      <p:pic>
        <p:nvPicPr>
          <p:cNvPr id="5" name="Picture 4">
            <a:extLst>
              <a:ext uri="{FF2B5EF4-FFF2-40B4-BE49-F238E27FC236}">
                <a16:creationId xmlns:a16="http://schemas.microsoft.com/office/drawing/2014/main" id="{7624CAF4-459C-40B4-4026-6CA61B6083BD}"/>
              </a:ext>
            </a:extLst>
          </p:cNvPr>
          <p:cNvPicPr>
            <a:picLocks noChangeAspect="1"/>
          </p:cNvPicPr>
          <p:nvPr/>
        </p:nvPicPr>
        <p:blipFill rotWithShape="1">
          <a:blip r:embed="rId2"/>
          <a:srcRect l="52274" r="1" b="1"/>
          <a:stretch/>
        </p:blipFill>
        <p:spPr>
          <a:xfrm>
            <a:off x="1" y="10"/>
            <a:ext cx="6005512" cy="6857990"/>
          </a:xfrm>
          <a:prstGeom prst="rect">
            <a:avLst/>
          </a:prstGeom>
        </p:spPr>
      </p:pic>
    </p:spTree>
    <p:extLst>
      <p:ext uri="{BB962C8B-B14F-4D97-AF65-F5344CB8AC3E}">
        <p14:creationId xmlns:p14="http://schemas.microsoft.com/office/powerpoint/2010/main" val="490690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064138-ECEA-E798-8E2A-F50F530FA28A}"/>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Μοντέλο του </a:t>
            </a:r>
            <a:r>
              <a:rPr lang="el-GR" dirty="0" err="1">
                <a:latin typeface="Times New Roman" panose="02020603050405020304" pitchFamily="18" charset="0"/>
                <a:cs typeface="Times New Roman" panose="02020603050405020304" pitchFamily="18" charset="0"/>
              </a:rPr>
              <a:t>επιπολιτισμού</a:t>
            </a:r>
            <a:r>
              <a:rPr lang="el-GR" dirty="0">
                <a:latin typeface="Times New Roman" panose="02020603050405020304" pitchFamily="18" charset="0"/>
                <a:cs typeface="Times New Roman" panose="02020603050405020304" pitchFamily="18" charset="0"/>
              </a:rPr>
              <a:t> και στόχος</a:t>
            </a:r>
          </a:p>
        </p:txBody>
      </p:sp>
      <p:sp>
        <p:nvSpPr>
          <p:cNvPr id="3" name="Θέση περιεχομένου 2">
            <a:extLst>
              <a:ext uri="{FF2B5EF4-FFF2-40B4-BE49-F238E27FC236}">
                <a16:creationId xmlns:a16="http://schemas.microsoft.com/office/drawing/2014/main" id="{3633C386-5DA9-9156-F334-0AA1247B3629}"/>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Ισχυριζόμαστε ότι σε αντίθεση με άλλες έρευνες πάνω στο συγκεκριμένο μοντέλο, σε αυτή οι συμμετέχοντες/</a:t>
            </a:r>
            <a:r>
              <a:rPr lang="el-GR" dirty="0" err="1">
                <a:latin typeface="Times New Roman" panose="02020603050405020304" pitchFamily="18" charset="0"/>
                <a:cs typeface="Times New Roman" panose="02020603050405020304" pitchFamily="18" charset="0"/>
              </a:rPr>
              <a:t>ουσες</a:t>
            </a:r>
            <a:r>
              <a:rPr lang="el-GR" dirty="0">
                <a:latin typeface="Times New Roman" panose="02020603050405020304" pitchFamily="18" charset="0"/>
                <a:cs typeface="Times New Roman" panose="02020603050405020304" pitchFamily="18" charset="0"/>
              </a:rPr>
              <a:t> που δουλεύουν σε ΜΚΟ για τα ασυνόδευτα παιδιά πρόσφυγες/</a:t>
            </a:r>
            <a:r>
              <a:rPr lang="el-GR" dirty="0" err="1">
                <a:latin typeface="Times New Roman" panose="02020603050405020304" pitchFamily="18" charset="0"/>
                <a:cs typeface="Times New Roman" panose="02020603050405020304" pitchFamily="18" charset="0"/>
              </a:rPr>
              <a:t>ισσες</a:t>
            </a:r>
            <a:r>
              <a:rPr lang="el-GR" dirty="0">
                <a:latin typeface="Times New Roman" panose="02020603050405020304" pitchFamily="18" charset="0"/>
                <a:cs typeface="Times New Roman" panose="02020603050405020304" pitchFamily="18" charset="0"/>
              </a:rPr>
              <a:t> δεν υποστηρίζουν την υιοθέτηση των ελληνικών αξιών, αλλά θεωρούν ότι τα παιδιά θα πρέπει να αλλάξουν και να προσαρμοστούν στους κανόνες του δυτικού κόσμου.</a:t>
            </a:r>
          </a:p>
          <a:p>
            <a:pPr algn="just"/>
            <a:r>
              <a:rPr lang="el-GR" dirty="0">
                <a:latin typeface="Times New Roman" panose="02020603050405020304" pitchFamily="18" charset="0"/>
                <a:cs typeface="Times New Roman" panose="02020603050405020304" pitchFamily="18" charset="0"/>
              </a:rPr>
              <a:t>Σε πρώτη φάση φαίνονται αντίθετοι/</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με τις ρατσιστικές αξίες, όμως με μία δεύτερη ματιά θα δούμε ότι οι λόγοι τους κρύβουν ρευστό ρατσισμό.</a:t>
            </a:r>
          </a:p>
        </p:txBody>
      </p:sp>
    </p:spTree>
    <p:extLst>
      <p:ext uri="{BB962C8B-B14F-4D97-AF65-F5344CB8AC3E}">
        <p14:creationId xmlns:p14="http://schemas.microsoft.com/office/powerpoint/2010/main" val="2990519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59980E-D702-C7B4-F5EF-C6087D6BCEB9}"/>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Ρευστός ρατσισμός και αβεβαιότητα/αμφισημία</a:t>
            </a:r>
          </a:p>
        </p:txBody>
      </p:sp>
      <p:sp>
        <p:nvSpPr>
          <p:cNvPr id="3" name="Θέση περιεχομένου 2">
            <a:extLst>
              <a:ext uri="{FF2B5EF4-FFF2-40B4-BE49-F238E27FC236}">
                <a16:creationId xmlns:a16="http://schemas.microsoft.com/office/drawing/2014/main" id="{411D3E1D-B5CD-3420-ACC8-AF4B58007B45}"/>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just"/>
            <a:r>
              <a:rPr lang="el-GR" sz="2400" dirty="0">
                <a:latin typeface="Times New Roman" panose="02020603050405020304" pitchFamily="18" charset="0"/>
                <a:cs typeface="Times New Roman" panose="02020603050405020304" pitchFamily="18" charset="0"/>
              </a:rPr>
              <a:t>Την έννοια του ρευστού ρατσισμού εισήγαγε ο </a:t>
            </a:r>
            <a:r>
              <a:rPr lang="en-US" sz="2400" dirty="0">
                <a:latin typeface="Times New Roman" panose="02020603050405020304" pitchFamily="18" charset="0"/>
                <a:cs typeface="Times New Roman" panose="02020603050405020304" pitchFamily="18" charset="0"/>
              </a:rPr>
              <a:t>Weaver (2011)</a:t>
            </a:r>
            <a:r>
              <a:rPr lang="el-GR" sz="2400" dirty="0">
                <a:latin typeface="Times New Roman" panose="02020603050405020304" pitchFamily="18" charset="0"/>
                <a:cs typeface="Times New Roman" panose="02020603050405020304" pitchFamily="18" charset="0"/>
              </a:rPr>
              <a:t> επηρεασμένος από την έννοια του μεταμοντέρνου του </a:t>
            </a:r>
            <a:r>
              <a:rPr lang="en-US" sz="2400">
                <a:latin typeface="Times New Roman" panose="02020603050405020304" pitchFamily="18" charset="0"/>
                <a:cs typeface="Times New Roman" panose="02020603050405020304" pitchFamily="18" charset="0"/>
              </a:rPr>
              <a:t>Bauman </a:t>
            </a:r>
            <a:r>
              <a:rPr lang="en-US" sz="2400" dirty="0">
                <a:latin typeface="Times New Roman" panose="02020603050405020304" pitchFamily="18" charset="0"/>
                <a:cs typeface="Times New Roman" panose="02020603050405020304" pitchFamily="18" charset="0"/>
              </a:rPr>
              <a:t>(2001)</a:t>
            </a:r>
            <a:endParaRPr lang="el-GR" sz="2400" dirty="0">
              <a:latin typeface="Times New Roman" panose="02020603050405020304" pitchFamily="18" charset="0"/>
              <a:cs typeface="Times New Roman" panose="02020603050405020304" pitchFamily="18" charset="0"/>
            </a:endParaRPr>
          </a:p>
          <a:p>
            <a:pPr algn="just"/>
            <a:r>
              <a:rPr lang="el-GR" sz="2400" dirty="0">
                <a:latin typeface="Times New Roman" panose="02020603050405020304" pitchFamily="18" charset="0"/>
                <a:cs typeface="Times New Roman" panose="02020603050405020304" pitchFamily="18" charset="0"/>
              </a:rPr>
              <a:t>Ο </a:t>
            </a:r>
            <a:r>
              <a:rPr lang="en-US" sz="2400" dirty="0">
                <a:latin typeface="Times New Roman" panose="02020603050405020304" pitchFamily="18" charset="0"/>
                <a:cs typeface="Times New Roman" panose="02020603050405020304" pitchFamily="18" charset="0"/>
              </a:rPr>
              <a:t>Bauman </a:t>
            </a:r>
            <a:r>
              <a:rPr lang="el-GR" sz="2400" dirty="0">
                <a:latin typeface="Times New Roman" panose="02020603050405020304" pitchFamily="18" charset="0"/>
                <a:cs typeface="Times New Roman" panose="02020603050405020304" pitchFamily="18" charset="0"/>
              </a:rPr>
              <a:t>υποστηρίζει ότι το «μοντέρνο» σαν τάση, υπήρχε πάντα στο «μεταμοντέρνο». Θεωρεί ότι οι αλλαγές στη σύγχρονη κοινωνία γίνονται τόσο γρήγορα που δεν μπορούμε να τις αντιληφθούμε, με αποτέλεσμα να δημιουργείται πολυφωνία </a:t>
            </a:r>
            <a:r>
              <a:rPr lang="en-US" sz="2400" dirty="0">
                <a:latin typeface="Times New Roman" panose="02020603050405020304" pitchFamily="18" charset="0"/>
                <a:cs typeface="Times New Roman" panose="02020603050405020304" pitchFamily="18" charset="0"/>
              </a:rPr>
              <a:t>(polyvocality)</a:t>
            </a:r>
            <a:r>
              <a:rPr lang="el-GR" sz="2400" dirty="0">
                <a:latin typeface="Times New Roman" panose="02020603050405020304" pitchFamily="18" charset="0"/>
                <a:cs typeface="Times New Roman" panose="02020603050405020304" pitchFamily="18" charset="0"/>
              </a:rPr>
              <a:t>. Με άλλα λόγια, παντού υπάρχει αμφισημία η οποία δεν μπορεί να επιλυθεί και δημιουργεί τον ρευστό μοντερνισμό/νεωτερισμό.</a:t>
            </a:r>
          </a:p>
          <a:p>
            <a:pPr algn="just"/>
            <a:r>
              <a:rPr lang="el-GR" sz="2400" dirty="0">
                <a:latin typeface="Times New Roman" panose="02020603050405020304" pitchFamily="18" charset="0"/>
                <a:cs typeface="Times New Roman" panose="02020603050405020304" pitchFamily="18" charset="0"/>
              </a:rPr>
              <a:t>Ο </a:t>
            </a:r>
            <a:r>
              <a:rPr lang="en-US" sz="2400" dirty="0">
                <a:latin typeface="Times New Roman" panose="02020603050405020304" pitchFamily="18" charset="0"/>
                <a:cs typeface="Times New Roman" panose="02020603050405020304" pitchFamily="18" charset="0"/>
              </a:rPr>
              <a:t>Weaver</a:t>
            </a:r>
            <a:r>
              <a:rPr lang="el-GR" sz="2400" dirty="0">
                <a:latin typeface="Times New Roman" panose="02020603050405020304" pitchFamily="18" charset="0"/>
                <a:cs typeface="Times New Roman" panose="02020603050405020304" pitchFamily="18" charset="0"/>
              </a:rPr>
              <a:t> πηγαίνει τη σκέψη στον ρατσισμό και έτσι γεννιέται ο ρευστός ρατσισμός, όπου κύριο στοιχείο είναι πάλι η αμφισημία</a:t>
            </a:r>
            <a:r>
              <a:rPr lang="en-US" sz="2400" dirty="0">
                <a:latin typeface="Times New Roman" panose="02020603050405020304" pitchFamily="18" charset="0"/>
                <a:cs typeface="Times New Roman" panose="02020603050405020304" pitchFamily="18" charset="0"/>
              </a:rPr>
              <a:t>, </a:t>
            </a:r>
            <a:r>
              <a:rPr lang="el-GR" sz="2400" dirty="0">
                <a:latin typeface="Times New Roman" panose="02020603050405020304" pitchFamily="18" charset="0"/>
                <a:cs typeface="Times New Roman" panose="02020603050405020304" pitchFamily="18" charset="0"/>
              </a:rPr>
              <a:t>όπως και στον ρευστό μοντερνισμό.</a:t>
            </a:r>
          </a:p>
          <a:p>
            <a:pPr algn="just"/>
            <a:r>
              <a:rPr lang="el-GR" sz="2400" dirty="0">
                <a:latin typeface="Times New Roman" panose="02020603050405020304" pitchFamily="18" charset="0"/>
                <a:cs typeface="Times New Roman" panose="02020603050405020304" pitchFamily="18" charset="0"/>
              </a:rPr>
              <a:t> Για τον </a:t>
            </a:r>
            <a:r>
              <a:rPr lang="en-US" sz="2400" dirty="0" err="1">
                <a:latin typeface="Times New Roman" panose="02020603050405020304" pitchFamily="18" charset="0"/>
                <a:cs typeface="Times New Roman" panose="02020603050405020304" pitchFamily="18" charset="0"/>
              </a:rPr>
              <a:t>Billig</a:t>
            </a:r>
            <a:r>
              <a:rPr lang="el-GR" sz="2400" dirty="0">
                <a:latin typeface="Times New Roman" panose="02020603050405020304" pitchFamily="18" charset="0"/>
                <a:cs typeface="Times New Roman" panose="02020603050405020304" pitchFamily="18" charset="0"/>
              </a:rPr>
              <a:t> η αμφισημία των ρατσιστικών λόγων δεν έχει να κάνει με τον ρευστό μοντερνισμό, αλλά με τα διλλήματα της ιδεολογίας του Διαφωτισμού (ισότητα ανθρώπων</a:t>
            </a:r>
            <a:r>
              <a:rPr lang="en-US" sz="2400" dirty="0">
                <a:latin typeface="Times New Roman" panose="02020603050405020304" pitchFamily="18" charset="0"/>
                <a:cs typeface="Times New Roman" panose="02020603050405020304" pitchFamily="18" charset="0"/>
              </a:rPr>
              <a:t> vs </a:t>
            </a:r>
            <a:r>
              <a:rPr lang="el-GR" sz="2400" dirty="0">
                <a:latin typeface="Times New Roman" panose="02020603050405020304" pitchFamily="18" charset="0"/>
                <a:cs typeface="Times New Roman" panose="02020603050405020304" pitchFamily="18" charset="0"/>
              </a:rPr>
              <a:t>πολιτικά δικαιώματα μόνο σε εθνικούς πολίτες) </a:t>
            </a:r>
          </a:p>
          <a:p>
            <a:pPr algn="just"/>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3889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424476B1-07A2-DBF6-EF62-7DAEC66DE77F}"/>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kern="1200" dirty="0" err="1">
                <a:solidFill>
                  <a:schemeClr val="tx1"/>
                </a:solidFill>
                <a:latin typeface="Times New Roman" panose="02020603050405020304" pitchFamily="18" charset="0"/>
                <a:cs typeface="Times New Roman" panose="02020603050405020304" pitchFamily="18" charset="0"/>
              </a:rPr>
              <a:t>Μέθοδος</a:t>
            </a:r>
            <a:r>
              <a:rPr lang="en-US" kern="1200" dirty="0">
                <a:solidFill>
                  <a:schemeClr val="tx1"/>
                </a:solidFill>
                <a:latin typeface="Times New Roman" panose="02020603050405020304" pitchFamily="18" charset="0"/>
                <a:cs typeface="Times New Roman" panose="02020603050405020304" pitchFamily="18" charset="0"/>
              </a:rPr>
              <a:t> </a:t>
            </a:r>
            <a:r>
              <a:rPr lang="en-US" kern="1200" dirty="0" err="1">
                <a:solidFill>
                  <a:schemeClr val="tx1"/>
                </a:solidFill>
                <a:latin typeface="Times New Roman" panose="02020603050405020304" pitchFamily="18" charset="0"/>
                <a:cs typeface="Times New Roman" panose="02020603050405020304" pitchFamily="18" charset="0"/>
              </a:rPr>
              <a:t>Ανάλυσης</a:t>
            </a:r>
            <a:endParaRPr lang="en-US" kern="1200" dirty="0">
              <a:solidFill>
                <a:schemeClr val="tx1"/>
              </a:solidFill>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6317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D45AE7-1181-0FBC-B777-D3D06DAA01D1}"/>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Περικείμενο έρευνας</a:t>
            </a:r>
          </a:p>
        </p:txBody>
      </p:sp>
      <p:sp>
        <p:nvSpPr>
          <p:cNvPr id="3" name="Θέση περιεχομένου 2">
            <a:extLst>
              <a:ext uri="{FF2B5EF4-FFF2-40B4-BE49-F238E27FC236}">
                <a16:creationId xmlns:a16="http://schemas.microsoft.com/office/drawing/2014/main" id="{0E0A6145-5366-5851-868D-3A47B007D5EC}"/>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Η έρευνα γίνεται στο πλαίσιο της προσφυγικής κρίσης των τελευταίων δεκαετιών</a:t>
            </a:r>
          </a:p>
          <a:p>
            <a:pPr algn="just"/>
            <a:r>
              <a:rPr lang="el-GR" dirty="0">
                <a:latin typeface="Times New Roman" panose="02020603050405020304" pitchFamily="18" charset="0"/>
                <a:cs typeface="Times New Roman" panose="02020603050405020304" pitchFamily="18" charset="0"/>
              </a:rPr>
              <a:t>Εκτός από το ελληνικό κράτος την «κρίση» αυτή αντιμετώπισαν και διάφορες ΜΚΟ</a:t>
            </a:r>
          </a:p>
          <a:p>
            <a:pPr algn="just"/>
            <a:r>
              <a:rPr lang="el-GR" dirty="0">
                <a:latin typeface="Times New Roman" panose="02020603050405020304" pitchFamily="18" charset="0"/>
                <a:cs typeface="Times New Roman" panose="02020603050405020304" pitchFamily="18" charset="0"/>
              </a:rPr>
              <a:t>Η έρευνά μας έχει να κάνει με τον </a:t>
            </a:r>
            <a:r>
              <a:rPr lang="el-GR" dirty="0" err="1">
                <a:latin typeface="Times New Roman" panose="02020603050405020304" pitchFamily="18" charset="0"/>
                <a:cs typeface="Times New Roman" panose="02020603050405020304" pitchFamily="18" charset="0"/>
              </a:rPr>
              <a:t>επιπολιτισμό</a:t>
            </a:r>
            <a:r>
              <a:rPr lang="el-GR" dirty="0">
                <a:latin typeface="Times New Roman" panose="02020603050405020304" pitchFamily="18" charset="0"/>
                <a:cs typeface="Times New Roman" panose="02020603050405020304" pitchFamily="18" charset="0"/>
              </a:rPr>
              <a:t> των ασυνόδευτων παιδιών προσφύγων/</a:t>
            </a:r>
            <a:r>
              <a:rPr lang="el-GR" dirty="0" err="1">
                <a:latin typeface="Times New Roman" panose="02020603050405020304" pitchFamily="18" charset="0"/>
                <a:cs typeface="Times New Roman" panose="02020603050405020304" pitchFamily="18" charset="0"/>
              </a:rPr>
              <a:t>ισσών</a:t>
            </a:r>
            <a:r>
              <a:rPr lang="el-GR" dirty="0">
                <a:latin typeface="Times New Roman" panose="02020603050405020304" pitchFamily="18" charset="0"/>
                <a:cs typeface="Times New Roman" panose="02020603050405020304" pitchFamily="18" charset="0"/>
              </a:rPr>
              <a:t>, όπως παρουσιάζεται από τους/τις εργαζόμενους/</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σε ΜΚΟ για ασυνόδευτα παιδιά.</a:t>
            </a:r>
          </a:p>
        </p:txBody>
      </p:sp>
    </p:spTree>
    <p:extLst>
      <p:ext uri="{BB962C8B-B14F-4D97-AF65-F5344CB8AC3E}">
        <p14:creationId xmlns:p14="http://schemas.microsoft.com/office/powerpoint/2010/main" val="752432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F32978-A6C8-64A4-50FF-355EFCA73CC1}"/>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Συμμετέχοντες/</a:t>
            </a:r>
            <a:r>
              <a:rPr lang="el-GR" dirty="0" err="1">
                <a:latin typeface="Times New Roman" panose="02020603050405020304" pitchFamily="18" charset="0"/>
                <a:cs typeface="Times New Roman" panose="02020603050405020304" pitchFamily="18" charset="0"/>
              </a:rPr>
              <a:t>ουσες</a:t>
            </a:r>
            <a:r>
              <a:rPr lang="el-GR" dirty="0">
                <a:latin typeface="Times New Roman" panose="02020603050405020304" pitchFamily="18" charset="0"/>
                <a:cs typeface="Times New Roman" panose="02020603050405020304" pitchFamily="18" charset="0"/>
              </a:rPr>
              <a:t> και συνεντεύξεις</a:t>
            </a:r>
          </a:p>
        </p:txBody>
      </p:sp>
      <p:sp>
        <p:nvSpPr>
          <p:cNvPr id="3" name="Θέση περιεχομένου 2">
            <a:extLst>
              <a:ext uri="{FF2B5EF4-FFF2-40B4-BE49-F238E27FC236}">
                <a16:creationId xmlns:a16="http://schemas.microsoft.com/office/drawing/2014/main" id="{D900A88D-9886-A2F3-211E-764C36EBA1D1}"/>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just"/>
            <a:r>
              <a:rPr lang="el-GR" dirty="0">
                <a:latin typeface="Times New Roman" panose="02020603050405020304" pitchFamily="18" charset="0"/>
                <a:cs typeface="Times New Roman" panose="02020603050405020304" pitchFamily="18" charset="0"/>
              </a:rPr>
              <a:t>Συμμετείχαν 14 άνθρωποι, 10 γυναίκες και 4 άνδρες σε διάφορα πόστα, με Μ.Ο ηλικίας 31 χρόνια και Μ.Ο ενάμισι χρόνο εργασίας στην οργάνωση</a:t>
            </a:r>
          </a:p>
          <a:p>
            <a:pPr algn="just"/>
            <a:r>
              <a:rPr lang="el-GR" dirty="0">
                <a:latin typeface="Times New Roman" panose="02020603050405020304" pitchFamily="18" charset="0"/>
                <a:cs typeface="Times New Roman" panose="02020603050405020304" pitchFamily="18" charset="0"/>
              </a:rPr>
              <a:t>Χρησιμοποιήθηκαν </a:t>
            </a:r>
            <a:r>
              <a:rPr lang="el-GR" dirty="0" err="1">
                <a:latin typeface="Times New Roman" panose="02020603050405020304" pitchFamily="18" charset="0"/>
                <a:cs typeface="Times New Roman" panose="02020603050405020304" pitchFamily="18" charset="0"/>
              </a:rPr>
              <a:t>ημι</a:t>
            </a:r>
            <a:r>
              <a:rPr lang="el-GR" dirty="0">
                <a:latin typeface="Times New Roman" panose="02020603050405020304" pitchFamily="18" charset="0"/>
                <a:cs typeface="Times New Roman" panose="02020603050405020304" pitchFamily="18" charset="0"/>
              </a:rPr>
              <a:t>-δομημένες προσωπικές συνεντεύξεις με διάφορες ερωτήσεις</a:t>
            </a:r>
          </a:p>
          <a:p>
            <a:pPr algn="just"/>
            <a:r>
              <a:rPr lang="el-GR" dirty="0">
                <a:latin typeface="Times New Roman" panose="02020603050405020304" pitchFamily="18" charset="0"/>
                <a:cs typeface="Times New Roman" panose="02020603050405020304" pitchFamily="18" charset="0"/>
              </a:rPr>
              <a:t>Οι συνεντεύξεις έλαβαν χώρα στις εγκαταστάσεις των ΜΚΟ με τη συναίνεση των συνεντευξιαζόμενων και είχαν διάρκεια περίπου 40 λεπτά η κάθε μία</a:t>
            </a:r>
          </a:p>
          <a:p>
            <a:pPr algn="just"/>
            <a:r>
              <a:rPr lang="el-GR" dirty="0">
                <a:latin typeface="Times New Roman" panose="02020603050405020304" pitchFamily="18" charset="0"/>
                <a:cs typeface="Times New Roman" panose="02020603050405020304" pitchFamily="18" charset="0"/>
              </a:rPr>
              <a:t>Οι συνομιλίες είναι </a:t>
            </a:r>
            <a:r>
              <a:rPr lang="el-GR" dirty="0" err="1">
                <a:latin typeface="Times New Roman" panose="02020603050405020304" pitchFamily="18" charset="0"/>
                <a:cs typeface="Times New Roman" panose="02020603050405020304" pitchFamily="18" charset="0"/>
              </a:rPr>
              <a:t>απομαγνητοφωνημένες</a:t>
            </a:r>
            <a:r>
              <a:rPr lang="el-GR" dirty="0">
                <a:latin typeface="Times New Roman" panose="02020603050405020304" pitchFamily="18" charset="0"/>
                <a:cs typeface="Times New Roman" panose="02020603050405020304" pitchFamily="18" charset="0"/>
              </a:rPr>
              <a:t> χωρίς πολλά </a:t>
            </a:r>
            <a:r>
              <a:rPr lang="el-GR" dirty="0" err="1">
                <a:latin typeface="Times New Roman" panose="02020603050405020304" pitchFamily="18" charset="0"/>
                <a:cs typeface="Times New Roman" panose="02020603050405020304" pitchFamily="18" charset="0"/>
              </a:rPr>
              <a:t>παραγλωσσικά</a:t>
            </a:r>
            <a:r>
              <a:rPr lang="el-GR" dirty="0">
                <a:latin typeface="Times New Roman" panose="02020603050405020304" pitchFamily="18" charset="0"/>
                <a:cs typeface="Times New Roman" panose="02020603050405020304" pitchFamily="18" charset="0"/>
              </a:rPr>
              <a:t> στοιχεία, αφού χρειαζόμαστε κυρίως το περιεχόμενό τους</a:t>
            </a: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0842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3F46BD-B0D3-E6A6-173E-E702538D9146}"/>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Κωδικοποίηση υλικού και μέθοδος ανάλυσης</a:t>
            </a:r>
          </a:p>
        </p:txBody>
      </p:sp>
      <p:sp>
        <p:nvSpPr>
          <p:cNvPr id="3" name="Θέση περιεχομένου 2">
            <a:extLst>
              <a:ext uri="{FF2B5EF4-FFF2-40B4-BE49-F238E27FC236}">
                <a16:creationId xmlns:a16="http://schemas.microsoft.com/office/drawing/2014/main" id="{81CB4DC8-4BBB-34C4-3A4E-9AF954649C96}"/>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algn="just"/>
            <a:r>
              <a:rPr lang="el-GR" dirty="0">
                <a:latin typeface="Times New Roman" panose="02020603050405020304" pitchFamily="18" charset="0"/>
                <a:cs typeface="Times New Roman" panose="02020603050405020304" pitchFamily="18" charset="0"/>
              </a:rPr>
              <a:t>Από την κωδικοποίηση του υλικού μέσω μίας </a:t>
            </a:r>
            <a:r>
              <a:rPr lang="en-US" dirty="0">
                <a:latin typeface="Times New Roman" panose="02020603050405020304" pitchFamily="18" charset="0"/>
                <a:cs typeface="Times New Roman" panose="02020603050405020304" pitchFamily="18" charset="0"/>
              </a:rPr>
              <a:t>bottom-up </a:t>
            </a:r>
            <a:r>
              <a:rPr lang="el-GR" dirty="0">
                <a:latin typeface="Times New Roman" panose="02020603050405020304" pitchFamily="18" charset="0"/>
                <a:cs typeface="Times New Roman" panose="02020603050405020304" pitchFamily="18" charset="0"/>
              </a:rPr>
              <a:t>προοπτικής προέκυψαν διάφορες κατηγορίες των δεδομένων</a:t>
            </a:r>
          </a:p>
          <a:p>
            <a:pPr algn="just"/>
            <a:r>
              <a:rPr lang="el-GR" dirty="0">
                <a:latin typeface="Times New Roman" panose="02020603050405020304" pitchFamily="18" charset="0"/>
                <a:cs typeface="Times New Roman" panose="02020603050405020304" pitchFamily="18" charset="0"/>
              </a:rPr>
              <a:t>Στη συγκεκριμένη έρευνα θα εστιάσουμε στην κατηγορία της «αναπαράστασης του/της πολιτισμικού/ης Άλλου/ης» μαζί με κάποια ερμηνευτικά «ρεπερτόρια» (</a:t>
            </a:r>
            <a:r>
              <a:rPr lang="en-US" dirty="0">
                <a:latin typeface="Times New Roman" panose="02020603050405020304" pitchFamily="18" charset="0"/>
                <a:cs typeface="Times New Roman" panose="02020603050405020304" pitchFamily="18" charset="0"/>
              </a:rPr>
              <a:t>interpretative repertoires)</a:t>
            </a:r>
          </a:p>
          <a:p>
            <a:pPr algn="just"/>
            <a:r>
              <a:rPr lang="el-GR" dirty="0">
                <a:latin typeface="Times New Roman" panose="02020603050405020304" pitchFamily="18" charset="0"/>
                <a:cs typeface="Times New Roman" panose="02020603050405020304" pitchFamily="18" charset="0"/>
              </a:rPr>
              <a:t>Τα ερμηνευτικά «ρεπερτόρια» είναι </a:t>
            </a:r>
            <a:r>
              <a:rPr lang="el-GR" dirty="0" err="1">
                <a:latin typeface="Times New Roman" panose="02020603050405020304" pitchFamily="18" charset="0"/>
                <a:cs typeface="Times New Roman" panose="02020603050405020304" pitchFamily="18" charset="0"/>
              </a:rPr>
              <a:t>κοιν</a:t>
            </a:r>
            <a:r>
              <a:rPr lang="en-US" dirty="0">
                <a:latin typeface="Times New Roman" panose="02020603050405020304" pitchFamily="18" charset="0"/>
                <a:cs typeface="Times New Roman" panose="02020603050405020304" pitchFamily="18" charset="0"/>
              </a:rPr>
              <a:t>o</a:t>
            </a:r>
            <a:r>
              <a:rPr lang="el-GR" dirty="0">
                <a:latin typeface="Times New Roman" panose="02020603050405020304" pitchFamily="18" charset="0"/>
                <a:cs typeface="Times New Roman" panose="02020603050405020304" pitchFamily="18" charset="0"/>
              </a:rPr>
              <a:t>ί πολιτισμικοί γλωσσικοί πόροι που χρησιμοποιούν οι άνθρωποι για να αξιολογήσουν κάτι ή να κατασκευάσουν μία οπτική κάποιων γεγονότων, </a:t>
            </a:r>
            <a:r>
              <a:rPr lang="el-GR" dirty="0" err="1">
                <a:latin typeface="Times New Roman" panose="02020603050405020304" pitchFamily="18" charset="0"/>
                <a:cs typeface="Times New Roman" panose="02020603050405020304" pitchFamily="18" charset="0"/>
              </a:rPr>
              <a:t>π.χ</a:t>
            </a:r>
            <a:r>
              <a:rPr lang="el-GR" dirty="0">
                <a:latin typeface="Times New Roman" panose="02020603050405020304" pitchFamily="18" charset="0"/>
                <a:cs typeface="Times New Roman" panose="02020603050405020304" pitchFamily="18" charset="0"/>
              </a:rPr>
              <a:t> ασαφείς περιγραφές αλλά και συγκεκριμένες μεταφορές και συγκεκριμένες γλωσσικές </a:t>
            </a:r>
            <a:r>
              <a:rPr lang="el-GR" dirty="0" err="1">
                <a:latin typeface="Times New Roman" panose="02020603050405020304" pitchFamily="18" charset="0"/>
                <a:cs typeface="Times New Roman" panose="02020603050405020304" pitchFamily="18" charset="0"/>
              </a:rPr>
              <a:t>στυλιστικές</a:t>
            </a:r>
            <a:r>
              <a:rPr lang="el-GR" dirty="0">
                <a:latin typeface="Times New Roman" panose="02020603050405020304" pitchFamily="18" charset="0"/>
                <a:cs typeface="Times New Roman" panose="02020603050405020304" pitchFamily="18" charset="0"/>
              </a:rPr>
              <a:t> επιλογές </a:t>
            </a:r>
            <a:r>
              <a:rPr lang="en-US" sz="1800" b="0" i="0" u="none" strike="noStrike" baseline="0" dirty="0">
                <a:solidFill>
                  <a:srgbClr val="000000"/>
                </a:solidFill>
                <a:latin typeface="Times New Roman" panose="02020603050405020304" pitchFamily="18" charset="0"/>
              </a:rPr>
              <a:t>(Wetherell and Potter 1992:90) </a:t>
            </a:r>
            <a:endParaRPr lang="el-GR" sz="1800" b="0" i="0" u="none" strike="noStrike" baseline="0" dirty="0">
              <a:solidFill>
                <a:srgbClr val="000000"/>
              </a:solidFill>
              <a:latin typeface="Times New Roman" panose="02020603050405020304" pitchFamily="18" charset="0"/>
            </a:endParaRPr>
          </a:p>
          <a:p>
            <a:pPr algn="just"/>
            <a:r>
              <a:rPr lang="el-GR" dirty="0">
                <a:solidFill>
                  <a:srgbClr val="000000"/>
                </a:solidFill>
                <a:latin typeface="Times New Roman" panose="02020603050405020304" pitchFamily="18" charset="0"/>
              </a:rPr>
              <a:t>Ιδεολογικά διλήμματα </a:t>
            </a:r>
            <a:r>
              <a:rPr lang="en-US" dirty="0">
                <a:solidFill>
                  <a:srgbClr val="000000"/>
                </a:solidFill>
                <a:latin typeface="Times New Roman" panose="02020603050405020304" pitchFamily="18" charset="0"/>
              </a:rPr>
              <a:t>(ideological dilemmas)</a:t>
            </a:r>
            <a:r>
              <a:rPr lang="el-GR" dirty="0">
                <a:solidFill>
                  <a:srgbClr val="000000"/>
                </a:solidFill>
                <a:latin typeface="Times New Roman" panose="02020603050405020304" pitchFamily="18" charset="0"/>
              </a:rPr>
              <a:t>: τα αποτελέσματα των πιθανώς αντικρουόμενων αξιών της κοινής λογικής που κουβαλά κάθε κουλτούρα και σε πολλές περιπτώσεις αποτελούν αντικρουόμενα στοιχεία που περνούν στην κοινή λογική από ιδεολογίες όπως ο Διαφωτισμός </a:t>
            </a:r>
            <a:endParaRPr lang="el-GR" b="0" i="0" u="none" strike="noStrike" baseline="0" dirty="0">
              <a:solidFill>
                <a:srgbClr val="000000"/>
              </a:solidFill>
              <a:latin typeface="Times New Roman" panose="02020603050405020304" pitchFamily="18" charset="0"/>
            </a:endParaRPr>
          </a:p>
          <a:p>
            <a:pPr algn="just"/>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2159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A0B998-1602-9015-9C82-ECF5D6A1119E}"/>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Μέθοδος Ανάλυσης</a:t>
            </a:r>
          </a:p>
        </p:txBody>
      </p:sp>
      <p:sp>
        <p:nvSpPr>
          <p:cNvPr id="3" name="Θέση περιεχομένου 2">
            <a:extLst>
              <a:ext uri="{FF2B5EF4-FFF2-40B4-BE49-F238E27FC236}">
                <a16:creationId xmlns:a16="http://schemas.microsoft.com/office/drawing/2014/main" id="{FE236DB2-E176-9B58-521C-4E57CBD3C829}"/>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a:bodyPr>
          <a:lstStyle/>
          <a:p>
            <a:r>
              <a:rPr lang="el-GR" dirty="0">
                <a:latin typeface="Times New Roman" panose="02020603050405020304" pitchFamily="18" charset="0"/>
                <a:cs typeface="Times New Roman" panose="02020603050405020304" pitchFamily="18" charset="0"/>
              </a:rPr>
              <a:t>Η ανάλυσή μας είναι διμερής:</a:t>
            </a:r>
          </a:p>
          <a:p>
            <a:pPr marL="0" indent="0">
              <a:buNone/>
            </a:pPr>
            <a:r>
              <a:rPr lang="el-GR" dirty="0">
                <a:latin typeface="Times New Roman" panose="02020603050405020304" pitchFamily="18" charset="0"/>
                <a:cs typeface="Times New Roman" panose="02020603050405020304" pitchFamily="18" charset="0"/>
              </a:rPr>
              <a:t>1) Στο </a:t>
            </a:r>
            <a:r>
              <a:rPr lang="el-GR" dirty="0" err="1">
                <a:latin typeface="Times New Roman" panose="02020603050405020304" pitchFamily="18" charset="0"/>
                <a:cs typeface="Times New Roman" panose="02020603050405020304" pitchFamily="18" charset="0"/>
              </a:rPr>
              <a:t>μικρο</a:t>
            </a:r>
            <a:r>
              <a:rPr lang="el-GR" dirty="0">
                <a:latin typeface="Times New Roman" panose="02020603050405020304" pitchFamily="18" charset="0"/>
                <a:cs typeface="Times New Roman" panose="02020603050405020304" pitchFamily="18" charset="0"/>
              </a:rPr>
              <a:t>-επίπεδο ανάλυσης εξετάζουμε τους τρόπους με τους οποίους οι συμμετέχοντες/</a:t>
            </a:r>
            <a:r>
              <a:rPr lang="el-GR" dirty="0" err="1">
                <a:latin typeface="Times New Roman" panose="02020603050405020304" pitchFamily="18" charset="0"/>
                <a:cs typeface="Times New Roman" panose="02020603050405020304" pitchFamily="18" charset="0"/>
              </a:rPr>
              <a:t>ουσες</a:t>
            </a:r>
            <a:r>
              <a:rPr lang="el-GR" dirty="0">
                <a:latin typeface="Times New Roman" panose="02020603050405020304" pitchFamily="18" charset="0"/>
                <a:cs typeface="Times New Roman" panose="02020603050405020304" pitchFamily="18" charset="0"/>
              </a:rPr>
              <a:t> κατασκευάζουν τις έννοιες του πολιτισμού και του/της πολιτισμικού/ης Άλλου/ης στους λόγους τους</a:t>
            </a:r>
          </a:p>
          <a:p>
            <a:pPr marL="0" indent="0">
              <a:buNone/>
            </a:pPr>
            <a:r>
              <a:rPr lang="el-GR" dirty="0">
                <a:latin typeface="Times New Roman" panose="02020603050405020304" pitchFamily="18" charset="0"/>
                <a:cs typeface="Times New Roman" panose="02020603050405020304" pitchFamily="18" charset="0"/>
              </a:rPr>
              <a:t>Εστίαση στις ρητορικές στρατηγικές που χρησιμοποιούνται για την ανάληψη ευθυνών στους λόγους (συχνό δίλημμα: οι άνθρωποι επιθυμούν να παρουσιάζουν τα γεγονότα από τη δική τους οπτική από τη μία, αλλά από την άλλη, επιθυμούν να μην αποκαλύψουν τη δική τους πλευρά γιατί υπάρχει περίπτωση να υποβαθμιστούν) ΑΡΑ: επιστράτευση ρητορικών στρατηγικών όπως λίστες, σημασιολογικά ακραίες διατυπώσεις </a:t>
            </a:r>
            <a:r>
              <a:rPr lang="el-GR" dirty="0" err="1">
                <a:latin typeface="Times New Roman" panose="02020603050405020304" pitchFamily="18" charset="0"/>
                <a:cs typeface="Times New Roman" panose="02020603050405020304" pitchFamily="18" charset="0"/>
              </a:rPr>
              <a:t>κτλ</a:t>
            </a:r>
            <a:r>
              <a:rPr lang="el-GR" dirty="0">
                <a:latin typeface="Times New Roman" panose="02020603050405020304" pitchFamily="18" charset="0"/>
                <a:cs typeface="Times New Roman" panose="02020603050405020304" pitchFamily="18" charset="0"/>
              </a:rPr>
              <a:t> για να παρουσιάσουν τις θέσεις τους ως αληθινές και αντικειμενικές.</a:t>
            </a:r>
          </a:p>
        </p:txBody>
      </p:sp>
    </p:spTree>
    <p:extLst>
      <p:ext uri="{BB962C8B-B14F-4D97-AF65-F5344CB8AC3E}">
        <p14:creationId xmlns:p14="http://schemas.microsoft.com/office/powerpoint/2010/main" val="1792601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226163-7A57-B2A4-E2B6-F354B4122AAA}"/>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Μέθοδος Ανάλυσης</a:t>
            </a:r>
          </a:p>
        </p:txBody>
      </p:sp>
      <p:sp>
        <p:nvSpPr>
          <p:cNvPr id="3" name="Θέση περιεχομένου 2">
            <a:extLst>
              <a:ext uri="{FF2B5EF4-FFF2-40B4-BE49-F238E27FC236}">
                <a16:creationId xmlns:a16="http://schemas.microsoft.com/office/drawing/2014/main" id="{CDDB4F0D-BAF8-F111-224E-825FB4B3218A}"/>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r>
              <a:rPr lang="el-GR" dirty="0">
                <a:latin typeface="Times New Roman" panose="02020603050405020304" pitchFamily="18" charset="0"/>
                <a:cs typeface="Times New Roman" panose="02020603050405020304" pitchFamily="18" charset="0"/>
              </a:rPr>
              <a:t>Η ανάλυσή μας είναι διμερής:</a:t>
            </a:r>
          </a:p>
          <a:p>
            <a:pPr marL="0" indent="0" algn="just">
              <a:buNone/>
            </a:pPr>
            <a:r>
              <a:rPr lang="el-GR" dirty="0">
                <a:latin typeface="Times New Roman" panose="02020603050405020304" pitchFamily="18" charset="0"/>
                <a:cs typeface="Times New Roman" panose="02020603050405020304" pitchFamily="18" charset="0"/>
              </a:rPr>
              <a:t>2) Στο </a:t>
            </a:r>
            <a:r>
              <a:rPr lang="el-GR" dirty="0" err="1">
                <a:latin typeface="Times New Roman" panose="02020603050405020304" pitchFamily="18" charset="0"/>
                <a:cs typeface="Times New Roman" panose="02020603050405020304" pitchFamily="18" charset="0"/>
              </a:rPr>
              <a:t>μακρο</a:t>
            </a:r>
            <a:r>
              <a:rPr lang="el-GR" dirty="0">
                <a:latin typeface="Times New Roman" panose="02020603050405020304" pitchFamily="18" charset="0"/>
                <a:cs typeface="Times New Roman" panose="02020603050405020304" pitchFamily="18" charset="0"/>
              </a:rPr>
              <a:t>-επίπεδο ανάλυσης εξετάζουμε πώς τα ερμηνευτικά «ρεπερτόρια» σχετίζονται με το δίλημμα της προκατάληψης. </a:t>
            </a:r>
          </a:p>
          <a:p>
            <a:pPr marL="0" indent="0" algn="just">
              <a:buNone/>
            </a:pPr>
            <a:r>
              <a:rPr lang="el-GR" dirty="0">
                <a:latin typeface="Times New Roman" panose="02020603050405020304" pitchFamily="18" charset="0"/>
                <a:cs typeface="Times New Roman" panose="02020603050405020304" pitchFamily="18" charset="0"/>
              </a:rPr>
              <a:t>Στις σύγχρονες δυτικές κοινωνίες υπάρχει μεγάλη εναντίωση στην προκατάληψη. Για αυτό τον λόγο πολλοί άνθρωποι μπορεί να αλλάζουν τις απόψεις τους (φαινομενικά) για να μην χαρακτηριστούν προκατειλημμένοι.</a:t>
            </a:r>
          </a:p>
          <a:p>
            <a:pPr marL="0" indent="0" algn="just">
              <a:buNone/>
            </a:pPr>
            <a:r>
              <a:rPr lang="el-GR" dirty="0">
                <a:latin typeface="Times New Roman" panose="02020603050405020304" pitchFamily="18" charset="0"/>
                <a:cs typeface="Times New Roman" panose="02020603050405020304" pitchFamily="18" charset="0"/>
              </a:rPr>
              <a:t>ΑΡΑ: και στις συνομιλίες μας θα εξετάσουμε μέσω του ρευστού ρατσισμού πώς λειτουργεί η αμφισημία που έχει να κάνει από τη μία με την υπεράσπιση των δικαιωμάτων των παιδιών προσφύγων/</a:t>
            </a:r>
            <a:r>
              <a:rPr lang="el-GR" dirty="0" err="1">
                <a:latin typeface="Times New Roman" panose="02020603050405020304" pitchFamily="18" charset="0"/>
                <a:cs typeface="Times New Roman" panose="02020603050405020304" pitchFamily="18" charset="0"/>
              </a:rPr>
              <a:t>ισσών</a:t>
            </a:r>
            <a:r>
              <a:rPr lang="el-GR" dirty="0">
                <a:latin typeface="Times New Roman" panose="02020603050405020304" pitchFamily="18" charset="0"/>
                <a:cs typeface="Times New Roman" panose="02020603050405020304" pitchFamily="18" charset="0"/>
              </a:rPr>
              <a:t> και από την άλλη με τη διαιώνιση των ρατσιστικών ιδεών</a:t>
            </a:r>
          </a:p>
        </p:txBody>
      </p:sp>
    </p:spTree>
    <p:extLst>
      <p:ext uri="{BB962C8B-B14F-4D97-AF65-F5344CB8AC3E}">
        <p14:creationId xmlns:p14="http://schemas.microsoft.com/office/powerpoint/2010/main" val="1761124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128983-C9AD-D4E2-A611-DCBABA6CB1CB}"/>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Μέθοδος Ανάλυσης</a:t>
            </a:r>
          </a:p>
        </p:txBody>
      </p:sp>
      <p:sp>
        <p:nvSpPr>
          <p:cNvPr id="3" name="Θέση περιεχομένου 2">
            <a:extLst>
              <a:ext uri="{FF2B5EF4-FFF2-40B4-BE49-F238E27FC236}">
                <a16:creationId xmlns:a16="http://schemas.microsoft.com/office/drawing/2014/main" id="{8E563EEA-7998-E09F-3A0E-FA28B163D9C9}"/>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a:bodyPr>
          <a:lstStyle/>
          <a:p>
            <a:pPr marL="0" indent="0" algn="just">
              <a:buNone/>
            </a:pPr>
            <a:r>
              <a:rPr lang="el-GR" dirty="0">
                <a:latin typeface="Times New Roman" panose="02020603050405020304" pitchFamily="18" charset="0"/>
                <a:cs typeface="Times New Roman" panose="02020603050405020304" pitchFamily="18" charset="0"/>
              </a:rPr>
              <a:t>Έμφαση δόθηκε στην κατηγορία του/της πολιτισμικού/ης Άλλου/ης όπου βρέθηκαν 4 ερμηνευτικά «ρεπερτόρια»</a:t>
            </a: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Τα παιδιά πρόσφυγες/</a:t>
            </a:r>
            <a:r>
              <a:rPr lang="el-GR" dirty="0" err="1">
                <a:latin typeface="Times New Roman" panose="02020603050405020304" pitchFamily="18" charset="0"/>
                <a:cs typeface="Times New Roman" panose="02020603050405020304" pitchFamily="18" charset="0"/>
              </a:rPr>
              <a:t>ισσες</a:t>
            </a:r>
            <a:r>
              <a:rPr lang="el-GR" dirty="0">
                <a:latin typeface="Times New Roman" panose="02020603050405020304" pitchFamily="18" charset="0"/>
                <a:cs typeface="Times New Roman" panose="02020603050405020304" pitchFamily="18" charset="0"/>
              </a:rPr>
              <a:t> πρέπει να προσαρμοστούν σε κάποιους </a:t>
            </a:r>
            <a:r>
              <a:rPr lang="el-GR" u="sng" dirty="0">
                <a:latin typeface="Times New Roman" panose="02020603050405020304" pitchFamily="18" charset="0"/>
                <a:cs typeface="Times New Roman" panose="02020603050405020304" pitchFamily="18" charset="0"/>
              </a:rPr>
              <a:t>κανόνες και αρχές που δεν υπήρχαν στη χώρα προέλευσής τους</a:t>
            </a: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Η </a:t>
            </a:r>
            <a:r>
              <a:rPr lang="el-GR" u="sng" dirty="0">
                <a:latin typeface="Times New Roman" panose="02020603050405020304" pitchFamily="18" charset="0"/>
                <a:cs typeface="Times New Roman" panose="02020603050405020304" pitchFamily="18" charset="0"/>
              </a:rPr>
              <a:t>Ελλάδα αποτελεί βασική ευρωπαϊκή χώρα</a:t>
            </a:r>
            <a:r>
              <a:rPr lang="el-GR" dirty="0">
                <a:latin typeface="Times New Roman" panose="02020603050405020304" pitchFamily="18" charset="0"/>
                <a:cs typeface="Times New Roman" panose="02020603050405020304" pitchFamily="18" charset="0"/>
              </a:rPr>
              <a:t> και για αυτό τα παιδιά πρόσφυγες/</a:t>
            </a:r>
            <a:r>
              <a:rPr lang="el-GR" dirty="0" err="1">
                <a:latin typeface="Times New Roman" panose="02020603050405020304" pitchFamily="18" charset="0"/>
                <a:cs typeface="Times New Roman" panose="02020603050405020304" pitchFamily="18" charset="0"/>
              </a:rPr>
              <a:t>ισσες</a:t>
            </a:r>
            <a:r>
              <a:rPr lang="el-GR" dirty="0">
                <a:latin typeface="Times New Roman" panose="02020603050405020304" pitchFamily="18" charset="0"/>
                <a:cs typeface="Times New Roman" panose="02020603050405020304" pitchFamily="18" charset="0"/>
              </a:rPr>
              <a:t> πρέπει να </a:t>
            </a:r>
            <a:r>
              <a:rPr lang="el-GR" u="sng" dirty="0">
                <a:latin typeface="Times New Roman" panose="02020603050405020304" pitchFamily="18" charset="0"/>
                <a:cs typeface="Times New Roman" panose="02020603050405020304" pitchFamily="18" charset="0"/>
              </a:rPr>
              <a:t>προσαρμοστούν στους ευρωπαϊκούς κανόνες</a:t>
            </a: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Υπάρχει μεγάλη </a:t>
            </a:r>
            <a:r>
              <a:rPr lang="el-GR" u="sng" dirty="0">
                <a:latin typeface="Times New Roman" panose="02020603050405020304" pitchFamily="18" charset="0"/>
                <a:cs typeface="Times New Roman" panose="02020603050405020304" pitchFamily="18" charset="0"/>
              </a:rPr>
              <a:t>πολιτισμική απόσταση </a:t>
            </a:r>
            <a:r>
              <a:rPr lang="el-GR" dirty="0">
                <a:latin typeface="Times New Roman" panose="02020603050405020304" pitchFamily="18" charset="0"/>
                <a:cs typeface="Times New Roman" panose="02020603050405020304" pitchFamily="18" charset="0"/>
              </a:rPr>
              <a:t>ανάμεσα στις </a:t>
            </a:r>
            <a:r>
              <a:rPr lang="el-GR" u="sng" dirty="0">
                <a:latin typeface="Times New Roman" panose="02020603050405020304" pitchFamily="18" charset="0"/>
                <a:cs typeface="Times New Roman" panose="02020603050405020304" pitchFamily="18" charset="0"/>
              </a:rPr>
              <a:t>ευρωπαϊκές χώρες </a:t>
            </a:r>
            <a:r>
              <a:rPr lang="el-GR" dirty="0">
                <a:latin typeface="Times New Roman" panose="02020603050405020304" pitchFamily="18" charset="0"/>
                <a:cs typeface="Times New Roman" panose="02020603050405020304" pitchFamily="18" charset="0"/>
              </a:rPr>
              <a:t>και τις μ</a:t>
            </a:r>
            <a:r>
              <a:rPr lang="el-GR" u="sng" dirty="0">
                <a:latin typeface="Times New Roman" panose="02020603050405020304" pitchFamily="18" charset="0"/>
                <a:cs typeface="Times New Roman" panose="02020603050405020304" pitchFamily="18" charset="0"/>
              </a:rPr>
              <a:t>ουσουλμανικές κοινωνίες</a:t>
            </a:r>
            <a:r>
              <a:rPr lang="el-GR" dirty="0">
                <a:latin typeface="Times New Roman" panose="02020603050405020304" pitchFamily="18" charset="0"/>
                <a:cs typeface="Times New Roman" panose="02020603050405020304" pitchFamily="18" charset="0"/>
              </a:rPr>
              <a:t> όσον αφορά στη </a:t>
            </a:r>
            <a:r>
              <a:rPr lang="el-GR" u="sng" dirty="0">
                <a:latin typeface="Times New Roman" panose="02020603050405020304" pitchFamily="18" charset="0"/>
                <a:cs typeface="Times New Roman" panose="02020603050405020304" pitchFamily="18" charset="0"/>
              </a:rPr>
              <a:t>θέση της γυναίκας</a:t>
            </a:r>
          </a:p>
          <a:p>
            <a:pPr marL="514350" indent="-514350" algn="just">
              <a:buFont typeface="+mj-lt"/>
              <a:buAutoNum type="arabicPeriod"/>
            </a:pPr>
            <a:r>
              <a:rPr lang="el-GR" u="sng" dirty="0">
                <a:latin typeface="Times New Roman" panose="02020603050405020304" pitchFamily="18" charset="0"/>
                <a:cs typeface="Times New Roman" panose="02020603050405020304" pitchFamily="18" charset="0"/>
              </a:rPr>
              <a:t>Αναφορές στην Ελλάδα</a:t>
            </a:r>
            <a:r>
              <a:rPr lang="el-GR" dirty="0">
                <a:latin typeface="Times New Roman" panose="02020603050405020304" pitchFamily="18" charset="0"/>
                <a:cs typeface="Times New Roman" panose="02020603050405020304" pitchFamily="18" charset="0"/>
              </a:rPr>
              <a:t> με γενικευτικούς όρους </a:t>
            </a:r>
            <a:r>
              <a:rPr lang="el-GR" u="sng" dirty="0">
                <a:latin typeface="Times New Roman" panose="02020603050405020304" pitchFamily="18" charset="0"/>
                <a:cs typeface="Times New Roman" panose="02020603050405020304" pitchFamily="18" charset="0"/>
              </a:rPr>
              <a:t>χωρίς ρητές αναφορές</a:t>
            </a:r>
            <a:r>
              <a:rPr lang="el-GR" dirty="0">
                <a:latin typeface="Times New Roman" panose="02020603050405020304" pitchFamily="18" charset="0"/>
                <a:cs typeface="Times New Roman" panose="02020603050405020304" pitchFamily="18" charset="0"/>
              </a:rPr>
              <a:t> στο όνομά της </a:t>
            </a:r>
            <a:r>
              <a:rPr lang="el-GR" dirty="0" err="1">
                <a:latin typeface="Times New Roman" panose="02020603050405020304" pitchFamily="18" charset="0"/>
                <a:cs typeface="Times New Roman" panose="02020603050405020304" pitchFamily="18" charset="0"/>
              </a:rPr>
              <a:t>π.χ</a:t>
            </a:r>
            <a:r>
              <a:rPr lang="el-GR" dirty="0">
                <a:latin typeface="Times New Roman" panose="02020603050405020304" pitchFamily="18" charset="0"/>
                <a:cs typeface="Times New Roman" panose="02020603050405020304" pitchFamily="18" charset="0"/>
              </a:rPr>
              <a:t> αυτός ο τόπος, αυτό το κομμάτι του κόσμου κτλ.</a:t>
            </a:r>
          </a:p>
        </p:txBody>
      </p:sp>
    </p:spTree>
    <p:extLst>
      <p:ext uri="{BB962C8B-B14F-4D97-AF65-F5344CB8AC3E}">
        <p14:creationId xmlns:p14="http://schemas.microsoft.com/office/powerpoint/2010/main" val="3264895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C9AFABDD-B82F-919D-81FF-91AEC74BF756}"/>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kern="1200" dirty="0" err="1">
                <a:solidFill>
                  <a:schemeClr val="tx1"/>
                </a:solidFill>
                <a:latin typeface="Times New Roman" panose="02020603050405020304" pitchFamily="18" charset="0"/>
                <a:cs typeface="Times New Roman" panose="02020603050405020304" pitchFamily="18" charset="0"/>
              </a:rPr>
              <a:t>Ανάλυση</a:t>
            </a:r>
            <a:endParaRPr lang="en-US" kern="1200" dirty="0">
              <a:solidFill>
                <a:schemeClr val="tx1"/>
              </a:solidFill>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6144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24BDFC-62CF-0150-41C2-BEB8C213FF11}"/>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Δομή Παρουσίασης</a:t>
            </a:r>
          </a:p>
        </p:txBody>
      </p:sp>
      <p:sp>
        <p:nvSpPr>
          <p:cNvPr id="3" name="Θέση περιεχομένου 2">
            <a:extLst>
              <a:ext uri="{FF2B5EF4-FFF2-40B4-BE49-F238E27FC236}">
                <a16:creationId xmlns:a16="http://schemas.microsoft.com/office/drawing/2014/main" id="{F5ABDECF-BB57-EE9B-FEAF-BA97C5924492}"/>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Εισαγωγή</a:t>
            </a:r>
          </a:p>
          <a:p>
            <a:pPr algn="just"/>
            <a:r>
              <a:rPr lang="el-GR" dirty="0">
                <a:latin typeface="Times New Roman" panose="02020603050405020304" pitchFamily="18" charset="0"/>
                <a:cs typeface="Times New Roman" panose="02020603050405020304" pitchFamily="18" charset="0"/>
              </a:rPr>
              <a:t>Στόχος</a:t>
            </a:r>
          </a:p>
          <a:p>
            <a:pPr algn="just"/>
            <a:r>
              <a:rPr lang="el-GR" dirty="0">
                <a:latin typeface="Times New Roman" panose="02020603050405020304" pitchFamily="18" charset="0"/>
                <a:cs typeface="Times New Roman" panose="02020603050405020304" pitchFamily="18" charset="0"/>
              </a:rPr>
              <a:t>Θεωρητικό Πλαίσιο</a:t>
            </a:r>
            <a:endParaRPr lang="el-GR" sz="2800"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Εργαλεία ανάλυσης</a:t>
            </a:r>
            <a:r>
              <a:rPr lang="en-US" dirty="0">
                <a:latin typeface="Times New Roman" panose="02020603050405020304" pitchFamily="18" charset="0"/>
                <a:cs typeface="Times New Roman" panose="02020603050405020304" pitchFamily="18" charset="0"/>
              </a:rPr>
              <a:t> &amp; </a:t>
            </a:r>
            <a:r>
              <a:rPr lang="el-GR" dirty="0">
                <a:latin typeface="Times New Roman" panose="02020603050405020304" pitchFamily="18" charset="0"/>
                <a:cs typeface="Times New Roman" panose="02020603050405020304" pitchFamily="18" charset="0"/>
              </a:rPr>
              <a:t>Μέθοδος ανάλυσης</a:t>
            </a:r>
            <a:endParaRPr lang="el-GR" sz="2800"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Ανάλυση</a:t>
            </a:r>
          </a:p>
          <a:p>
            <a:pPr algn="just"/>
            <a:r>
              <a:rPr lang="el-GR" dirty="0">
                <a:latin typeface="Times New Roman" panose="02020603050405020304" pitchFamily="18" charset="0"/>
                <a:cs typeface="Times New Roman" panose="02020603050405020304" pitchFamily="18" charset="0"/>
              </a:rPr>
              <a:t>Συζήτηση και συμπεράσματα</a:t>
            </a:r>
          </a:p>
          <a:p>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0619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F95D64-1504-9966-56F1-C4EC95976C93}"/>
              </a:ext>
            </a:extLst>
          </p:cNvPr>
          <p:cNvSpPr>
            <a:spLocks noGrp="1"/>
          </p:cNvSpPr>
          <p:nvPr>
            <p:ph type="title"/>
          </p:nvPr>
        </p:nvSpPr>
        <p:spPr/>
        <p:txBody>
          <a:bodyPr>
            <a:normAutofit/>
          </a:bodyPr>
          <a:lstStyle/>
          <a:p>
            <a:r>
              <a:rPr lang="el-GR" sz="2700" dirty="0">
                <a:latin typeface="Times New Roman" panose="02020603050405020304" pitchFamily="18" charset="0"/>
                <a:cs typeface="Times New Roman" panose="02020603050405020304" pitchFamily="18" charset="0"/>
              </a:rPr>
              <a:t>Τα παιδιά πρόσφυγες/</a:t>
            </a:r>
            <a:r>
              <a:rPr lang="el-GR" sz="2700" dirty="0" err="1">
                <a:latin typeface="Times New Roman" panose="02020603050405020304" pitchFamily="18" charset="0"/>
                <a:cs typeface="Times New Roman" panose="02020603050405020304" pitchFamily="18" charset="0"/>
              </a:rPr>
              <a:t>ισσες</a:t>
            </a:r>
            <a:r>
              <a:rPr lang="el-GR" sz="2700" dirty="0">
                <a:latin typeface="Times New Roman" panose="02020603050405020304" pitchFamily="18" charset="0"/>
                <a:cs typeface="Times New Roman" panose="02020603050405020304" pitchFamily="18" charset="0"/>
              </a:rPr>
              <a:t> πρέπει να προσαρμοστούν σε κάποιους κανόνες και αρχές που δεν υπήρχαν στη χώρα προέλευσής τους: </a:t>
            </a:r>
            <a:r>
              <a:rPr lang="el-GR" sz="2700" b="1" dirty="0">
                <a:latin typeface="Times New Roman" panose="02020603050405020304" pitchFamily="18" charset="0"/>
                <a:cs typeface="Times New Roman" panose="02020603050405020304" pitchFamily="18" charset="0"/>
              </a:rPr>
              <a:t>Η Ελλάδα ως υποδειγματική χώρα με κανόνες και τάξη</a:t>
            </a:r>
            <a:endParaRPr lang="el-GR" dirty="0">
              <a:latin typeface="Times New Roman" panose="02020603050405020304" pitchFamily="18" charset="0"/>
              <a:cs typeface="Times New Roman" panose="02020603050405020304" pitchFamily="18" charset="0"/>
            </a:endParaRPr>
          </a:p>
        </p:txBody>
      </p:sp>
      <p:pic>
        <p:nvPicPr>
          <p:cNvPr id="5" name="Θέση περιεχομένου 4">
            <a:extLst>
              <a:ext uri="{FF2B5EF4-FFF2-40B4-BE49-F238E27FC236}">
                <a16:creationId xmlns:a16="http://schemas.microsoft.com/office/drawing/2014/main" id="{5FD92971-FC0E-9E86-FE39-53C40672BD98}"/>
              </a:ext>
            </a:extLst>
          </p:cNvPr>
          <p:cNvPicPr>
            <a:picLocks noGrp="1" noChangeAspect="1"/>
          </p:cNvPicPr>
          <p:nvPr>
            <p:ph idx="1"/>
          </p:nvPr>
        </p:nvPicPr>
        <p:blipFill>
          <a:blip r:embed="rId2"/>
          <a:stretch>
            <a:fillRect/>
          </a:stretch>
        </p:blipFill>
        <p:spPr>
          <a:xfrm>
            <a:off x="2577812" y="1690688"/>
            <a:ext cx="6134335" cy="4966489"/>
          </a:xfrm>
        </p:spPr>
      </p:pic>
    </p:spTree>
    <p:extLst>
      <p:ext uri="{BB962C8B-B14F-4D97-AF65-F5344CB8AC3E}">
        <p14:creationId xmlns:p14="http://schemas.microsoft.com/office/powerpoint/2010/main" val="1417532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57D6B0-B319-D933-D66B-E177712FB416}"/>
              </a:ext>
            </a:extLst>
          </p:cNvPr>
          <p:cNvSpPr>
            <a:spLocks noGrp="1"/>
          </p:cNvSpPr>
          <p:nvPr>
            <p:ph type="title"/>
          </p:nvPr>
        </p:nvSpPr>
        <p:spPr/>
        <p:txBody>
          <a:bodyPr>
            <a:normAutofit/>
          </a:bodyPr>
          <a:lstStyle/>
          <a:p>
            <a:r>
              <a:rPr lang="el-GR" sz="2700" dirty="0">
                <a:latin typeface="Times New Roman" panose="02020603050405020304" pitchFamily="18" charset="0"/>
                <a:cs typeface="Times New Roman" panose="02020603050405020304" pitchFamily="18" charset="0"/>
              </a:rPr>
              <a:t>Τα παιδιά πρόσφυγες/</a:t>
            </a:r>
            <a:r>
              <a:rPr lang="el-GR" sz="2700" dirty="0" err="1">
                <a:latin typeface="Times New Roman" panose="02020603050405020304" pitchFamily="18" charset="0"/>
                <a:cs typeface="Times New Roman" panose="02020603050405020304" pitchFamily="18" charset="0"/>
              </a:rPr>
              <a:t>ισσες</a:t>
            </a:r>
            <a:r>
              <a:rPr lang="el-GR" sz="2700" dirty="0">
                <a:latin typeface="Times New Roman" panose="02020603050405020304" pitchFamily="18" charset="0"/>
                <a:cs typeface="Times New Roman" panose="02020603050405020304" pitchFamily="18" charset="0"/>
              </a:rPr>
              <a:t> πρέπει να προσαρμοστούν σε κάποιους κανόνες και αρχές που δεν υπήρχαν στη χώρα προέλευσής τους: </a:t>
            </a:r>
            <a:r>
              <a:rPr lang="el-GR" sz="2700" b="1" dirty="0">
                <a:latin typeface="Times New Roman" panose="02020603050405020304" pitchFamily="18" charset="0"/>
                <a:cs typeface="Times New Roman" panose="02020603050405020304" pitchFamily="18" charset="0"/>
              </a:rPr>
              <a:t>Η Ελλάδα ως υποδειγματική χώρα με κανόνες και τάξη</a:t>
            </a:r>
            <a:endParaRPr lang="el-GR" sz="2700" dirty="0">
              <a:latin typeface="Times New Roman" panose="02020603050405020304" pitchFamily="18" charset="0"/>
              <a:cs typeface="Times New Roman" panose="02020603050405020304" pitchFamily="18" charset="0"/>
            </a:endParaRPr>
          </a:p>
        </p:txBody>
      </p:sp>
      <p:pic>
        <p:nvPicPr>
          <p:cNvPr id="5" name="Θέση περιεχομένου 4">
            <a:extLst>
              <a:ext uri="{FF2B5EF4-FFF2-40B4-BE49-F238E27FC236}">
                <a16:creationId xmlns:a16="http://schemas.microsoft.com/office/drawing/2014/main" id="{C5D7EE16-95F9-9564-D13B-C3430E1CFF55}"/>
              </a:ext>
            </a:extLst>
          </p:cNvPr>
          <p:cNvPicPr>
            <a:picLocks noGrp="1" noChangeAspect="1"/>
          </p:cNvPicPr>
          <p:nvPr>
            <p:ph idx="1"/>
          </p:nvPr>
        </p:nvPicPr>
        <p:blipFill>
          <a:blip r:embed="rId2"/>
          <a:stretch>
            <a:fillRect/>
          </a:stretch>
        </p:blipFill>
        <p:spPr>
          <a:xfrm>
            <a:off x="1728178" y="1862633"/>
            <a:ext cx="8735644" cy="4277322"/>
          </a:xfrm>
        </p:spPr>
      </p:pic>
    </p:spTree>
    <p:extLst>
      <p:ext uri="{BB962C8B-B14F-4D97-AF65-F5344CB8AC3E}">
        <p14:creationId xmlns:p14="http://schemas.microsoft.com/office/powerpoint/2010/main" val="1565251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CB4706-CC56-6C68-DFE1-9ABF4ED1DF7E}"/>
              </a:ext>
            </a:extLst>
          </p:cNvPr>
          <p:cNvSpPr>
            <a:spLocks noGrp="1"/>
          </p:cNvSpPr>
          <p:nvPr>
            <p:ph type="title"/>
          </p:nvPr>
        </p:nvSpPr>
        <p:spPr/>
        <p:txBody>
          <a:bodyPr>
            <a:normAutofit/>
          </a:bodyPr>
          <a:lstStyle/>
          <a:p>
            <a:r>
              <a:rPr lang="el-GR" sz="2700" dirty="0">
                <a:latin typeface="Times New Roman" panose="02020603050405020304" pitchFamily="18" charset="0"/>
                <a:cs typeface="Times New Roman" panose="02020603050405020304" pitchFamily="18" charset="0"/>
              </a:rPr>
              <a:t>Τα παιδιά πρόσφυγες/</a:t>
            </a:r>
            <a:r>
              <a:rPr lang="el-GR" sz="2700" dirty="0" err="1">
                <a:latin typeface="Times New Roman" panose="02020603050405020304" pitchFamily="18" charset="0"/>
                <a:cs typeface="Times New Roman" panose="02020603050405020304" pitchFamily="18" charset="0"/>
              </a:rPr>
              <a:t>ισσες</a:t>
            </a:r>
            <a:r>
              <a:rPr lang="el-GR" sz="2700" dirty="0">
                <a:latin typeface="Times New Roman" panose="02020603050405020304" pitchFamily="18" charset="0"/>
                <a:cs typeface="Times New Roman" panose="02020603050405020304" pitchFamily="18" charset="0"/>
              </a:rPr>
              <a:t> πρέπει να προσαρμοστούν σε κάποιους κανόνες και αρχές που δεν υπήρχαν στη χώρα προέλευσής τους: </a:t>
            </a:r>
            <a:r>
              <a:rPr lang="el-GR" sz="2700" b="1" dirty="0">
                <a:latin typeface="Times New Roman" panose="02020603050405020304" pitchFamily="18" charset="0"/>
                <a:cs typeface="Times New Roman" panose="02020603050405020304" pitchFamily="18" charset="0"/>
              </a:rPr>
              <a:t>Η Ελλάδα ως υποδειγματική χώρα με κανόνες και τάξη</a:t>
            </a:r>
            <a:endParaRPr lang="el-GR" sz="27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778C37B4-DF2D-8DC6-504A-3338454E2378}"/>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r>
              <a:rPr lang="el-GR" sz="3000" dirty="0">
                <a:latin typeface="Times New Roman" panose="02020603050405020304" pitchFamily="18" charset="0"/>
                <a:cs typeface="Times New Roman" panose="02020603050405020304" pitchFamily="18" charset="0"/>
              </a:rPr>
              <a:t>Στη συνομιλία αυτή, ο Φάνης (31, φροντιστής) φαίνεται να αντιμετωπίζει ένα δίλημμα που έχει να κάνει με την προσαρμογή των παιδιών από τη μία, χωρίς όμως να χάσουν την κουλτούρα τους από την άλλη. Οι ρητορικές στρατηγικές που χρησιμοποιεί για τη διαχείριση του διλήμματος: α) έμφαση και ακραία σημασιολογική διατύπωση «μεγάλος βαθμός άρνησης» β) μεταφορά και γλαφυρή εικόνα «πόλεμος» γ) αποφυγή προσωπικής κατηγορίας για προκατάληψη με τη χρήση του α΄ πληθυντικού </a:t>
            </a:r>
          </a:p>
          <a:p>
            <a:pPr algn="just"/>
            <a:r>
              <a:rPr lang="el-GR" sz="3000" dirty="0">
                <a:latin typeface="Times New Roman" panose="02020603050405020304" pitchFamily="18" charset="0"/>
                <a:cs typeface="Times New Roman" panose="02020603050405020304" pitchFamily="18" charset="0"/>
              </a:rPr>
              <a:t>Ο Φάνης, κατηγορεί τα παιδιά ότι δεν μπορούν να προσαρμοστούν στην Ελλάδα που είναι μία χώρα με κανόνες και τάξη, ενώ ΠΡΕΠΕΙ να προσαρμοστούν. Για να επιχειρηματολογήσει </a:t>
            </a:r>
            <a:r>
              <a:rPr lang="el-GR" sz="3000" dirty="0" err="1">
                <a:latin typeface="Times New Roman" panose="02020603050405020304" pitchFamily="18" charset="0"/>
                <a:cs typeface="Times New Roman" panose="02020603050405020304" pitchFamily="18" charset="0"/>
              </a:rPr>
              <a:t>επαυτού</a:t>
            </a:r>
            <a:r>
              <a:rPr lang="el-GR" sz="3000" dirty="0">
                <a:latin typeface="Times New Roman" panose="02020603050405020304" pitchFamily="18" charset="0"/>
                <a:cs typeface="Times New Roman" panose="02020603050405020304" pitchFamily="18" charset="0"/>
              </a:rPr>
              <a:t>, αναφέρει μία λίστα με 3 μέρη που ταυτόχρονα αποτελεί μία γλαφυρή εικόνα: «</a:t>
            </a:r>
            <a:r>
              <a:rPr lang="el-GR" sz="3000" b="0" i="0" u="none" strike="noStrike" baseline="0" dirty="0">
                <a:solidFill>
                  <a:srgbClr val="000000"/>
                </a:solidFill>
                <a:latin typeface="Times New Roman" panose="02020603050405020304" pitchFamily="18" charset="0"/>
              </a:rPr>
              <a:t>Υποπτεύομαι, δεν έχουν μάθει να προσαρμόζονται, ειδικά από την οικογένεια τους από εκεί που μεγάλωσαν. Δηλαδή όταν είσαι σε αχούρι, οι γονείς σου δεν έχουν ασχοληθεί μαζί σου και είναι όλα ελεύθερα.» κατηγορώντας την οικογένεια των παιδιών και την χώρα καταγωγής τους η οποία ταυτόχρονα φαίνεται να μην βασίζεται σε κανόνες.</a:t>
            </a:r>
          </a:p>
          <a:p>
            <a:pPr algn="just"/>
            <a:r>
              <a:rPr lang="el-GR" sz="3000" b="0" i="0" u="none" strike="noStrike" baseline="0" dirty="0">
                <a:solidFill>
                  <a:srgbClr val="000000"/>
                </a:solidFill>
                <a:latin typeface="Times New Roman" panose="02020603050405020304" pitchFamily="18" charset="0"/>
              </a:rPr>
              <a:t> Τα παραπάνω επιχειρήματά του αντιπαρατίθενται με αυτά που αναφέρει για την Ελλάδα: «Όταν μπαίνεις σε ένα πλαίσιο όπως η Ελλάδα, που πρέπει να τηρήσεις τους κανόνες, το σχολείο που πρέπει να πηγαίνεις, που υπάρχουν νόμοι και αρχές». Πάλι επιχειρηματολογεί μέσω μιας λίστας 3 μερών, ενώ η Ελλάδα σαν υποδειγματική χώρα αναφέρεται κάπως έμμεσα βοηθώντας τον να διαχειριστεί το δίλημμα της προσαρμογής των παιδι</a:t>
            </a:r>
            <a:r>
              <a:rPr lang="el-GR" sz="3000" dirty="0">
                <a:solidFill>
                  <a:srgbClr val="000000"/>
                </a:solidFill>
                <a:latin typeface="Times New Roman" panose="02020603050405020304" pitchFamily="18" charset="0"/>
              </a:rPr>
              <a:t>ών, καθώς δεν αναφέρει ο ίδιος ρητά την προσαρμογή τους στην Ελλάδα, αλλά σε μία χώρα που έχει αξίες και ιδανικά που πηγάζουν από την εκπαίδευση</a:t>
            </a:r>
            <a:endParaRPr lang="el-GR" sz="3000" dirty="0">
              <a:latin typeface="Times New Roman" panose="02020603050405020304" pitchFamily="18" charset="0"/>
              <a:cs typeface="Times New Roman" panose="02020603050405020304" pitchFamily="18" charset="0"/>
            </a:endParaRPr>
          </a:p>
          <a:p>
            <a:pPr marL="0" indent="0">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262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B617A5-0F7F-03C7-1612-5B3950C37989}"/>
              </a:ext>
            </a:extLst>
          </p:cNvPr>
          <p:cNvSpPr>
            <a:spLocks noGrp="1"/>
          </p:cNvSpPr>
          <p:nvPr>
            <p:ph type="title"/>
          </p:nvPr>
        </p:nvSpPr>
        <p:spPr/>
        <p:txBody>
          <a:bodyPr>
            <a:normAutofit/>
          </a:bodyPr>
          <a:lstStyle/>
          <a:p>
            <a:r>
              <a:rPr lang="el-GR" sz="2700" dirty="0">
                <a:latin typeface="Times New Roman" panose="02020603050405020304" pitchFamily="18" charset="0"/>
                <a:cs typeface="Times New Roman" panose="02020603050405020304" pitchFamily="18" charset="0"/>
              </a:rPr>
              <a:t>Τα παιδιά πρόσφυγες/</a:t>
            </a:r>
            <a:r>
              <a:rPr lang="el-GR" sz="2700" dirty="0" err="1">
                <a:latin typeface="Times New Roman" panose="02020603050405020304" pitchFamily="18" charset="0"/>
                <a:cs typeface="Times New Roman" panose="02020603050405020304" pitchFamily="18" charset="0"/>
              </a:rPr>
              <a:t>ισσες</a:t>
            </a:r>
            <a:r>
              <a:rPr lang="el-GR" sz="2700" dirty="0">
                <a:latin typeface="Times New Roman" panose="02020603050405020304" pitchFamily="18" charset="0"/>
                <a:cs typeface="Times New Roman" panose="02020603050405020304" pitchFamily="18" charset="0"/>
              </a:rPr>
              <a:t> πρέπει να προσαρμοστούν σε κάποιους κανόνες και αρχές που δεν υπήρχαν στη χώρα προέλευσής τους: </a:t>
            </a:r>
            <a:r>
              <a:rPr lang="el-GR" sz="2700" b="1" dirty="0">
                <a:latin typeface="Times New Roman" panose="02020603050405020304" pitchFamily="18" charset="0"/>
                <a:cs typeface="Times New Roman" panose="02020603050405020304" pitchFamily="18" charset="0"/>
              </a:rPr>
              <a:t>Η Ελλάδα ως υποδειγματική χώρα με κανόνες και τάξη</a:t>
            </a:r>
            <a:endParaRPr lang="el-GR" sz="27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FE5156EB-F755-98E5-027F-DD8EAFE482E0}"/>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just"/>
            <a:r>
              <a:rPr lang="el-GR" dirty="0">
                <a:latin typeface="Times New Roman" panose="02020603050405020304" pitchFamily="18" charset="0"/>
                <a:cs typeface="Times New Roman" panose="02020603050405020304" pitchFamily="18" charset="0"/>
              </a:rPr>
              <a:t>Βλέπουμε λοιπόν, έναν διαχωρισμό ανάμεσα στις ανατολικές και δυτικές χώρες. Οι ανατολικές παρουσιάζονται ανεπαρκείς ως προς το κράτος τους, η ζωή εκεί είναι χαλαρή, χωρίς άγχος και χωρίς αυστηρό πρόγραμμα, ενώ οι δυτικές, στις οποίες φαίνεται να περιλαμβάνεται και η Ελλάδα, είναι χώρες οργανωμένες, με κανόνες και τάξη.</a:t>
            </a:r>
          </a:p>
          <a:p>
            <a:pPr algn="just"/>
            <a:r>
              <a:rPr lang="el-GR" dirty="0">
                <a:latin typeface="Times New Roman" panose="02020603050405020304" pitchFamily="18" charset="0"/>
                <a:cs typeface="Times New Roman" panose="02020603050405020304" pitchFamily="18" charset="0"/>
              </a:rPr>
              <a:t>Ο συμμετέχων στη συνομιλία αυτή, με τη βοήθεια του ερμηνευτικού «ρεπερτορίου» όχι μόνο διαχειρίζεται το δίλημμα της διατήρησης και το δίλημμα της αφομοίωσης ρίχνοντας τις ευθύνες στα παιδιά πρόσφυγες/</a:t>
            </a:r>
            <a:r>
              <a:rPr lang="el-GR" dirty="0" err="1">
                <a:latin typeface="Times New Roman" panose="02020603050405020304" pitchFamily="18" charset="0"/>
                <a:cs typeface="Times New Roman" panose="02020603050405020304" pitchFamily="18" charset="0"/>
              </a:rPr>
              <a:t>ισσες</a:t>
            </a:r>
            <a:r>
              <a:rPr lang="el-GR" dirty="0">
                <a:latin typeface="Times New Roman" panose="02020603050405020304" pitchFamily="18" charset="0"/>
                <a:cs typeface="Times New Roman" panose="02020603050405020304" pitchFamily="18" charset="0"/>
              </a:rPr>
              <a:t>, αλλά παράλληλα δίνει υλικό στην έρευνα του </a:t>
            </a:r>
            <a:r>
              <a:rPr lang="el-GR" dirty="0" err="1">
                <a:latin typeface="Times New Roman" panose="02020603050405020304" pitchFamily="18" charset="0"/>
                <a:cs typeface="Times New Roman" panose="02020603050405020304" pitchFamily="18" charset="0"/>
              </a:rPr>
              <a:t>επιπολιτισμού</a:t>
            </a:r>
            <a:r>
              <a:rPr lang="el-GR" dirty="0">
                <a:latin typeface="Times New Roman" panose="02020603050405020304" pitchFamily="18" charset="0"/>
                <a:cs typeface="Times New Roman" panose="02020603050405020304" pitchFamily="18" charset="0"/>
              </a:rPr>
              <a:t>, μιας και δεν μιλά για πολιτισμική προσαρμογή σε ένα συγκεκριμένο έθνος, αλλά για προσαρμογή στα πολιτισμικά στοιχεία που μοιράζονται διάφορες χώρες. Η αμφισημία αυτή που προκύπτει, μπορεί να θεωρηθεί μορφή ρευστού ρατσισμού, αφού οι συμμετέχοντες/</a:t>
            </a:r>
            <a:r>
              <a:rPr lang="el-GR" dirty="0" err="1">
                <a:latin typeface="Times New Roman" panose="02020603050405020304" pitchFamily="18" charset="0"/>
                <a:cs typeface="Times New Roman" panose="02020603050405020304" pitchFamily="18" charset="0"/>
              </a:rPr>
              <a:t>ουσσες</a:t>
            </a:r>
            <a:r>
              <a:rPr lang="el-GR" dirty="0">
                <a:latin typeface="Times New Roman" panose="02020603050405020304" pitchFamily="18" charset="0"/>
                <a:cs typeface="Times New Roman" panose="02020603050405020304" pitchFamily="18" charset="0"/>
              </a:rPr>
              <a:t> δεν μίλησαν για προσαρμογή στα πολιτισμικά δεδομένα της Ελλάδας, κάτι που θα μπορούσε να τους προσδιορίσει ως </a:t>
            </a:r>
            <a:r>
              <a:rPr lang="el-GR" dirty="0" err="1">
                <a:latin typeface="Times New Roman" panose="02020603050405020304" pitchFamily="18" charset="0"/>
                <a:cs typeface="Times New Roman" panose="02020603050405020304" pitchFamily="18" charset="0"/>
              </a:rPr>
              <a:t>προκατειλλημένους</a:t>
            </a:r>
            <a:r>
              <a:rPr lang="el-GR" dirty="0">
                <a:latin typeface="Times New Roman" panose="02020603050405020304" pitchFamily="18" charset="0"/>
                <a:cs typeface="Times New Roman" panose="02020603050405020304" pitchFamily="18" charset="0"/>
              </a:rPr>
              <a:t>, ενώ από την άλλη, αξιολόγησαν τις χώρες προέλευσης των παιδιών ως οπισθοδρομικές και όχι μοντέρνες.</a:t>
            </a:r>
          </a:p>
        </p:txBody>
      </p:sp>
    </p:spTree>
    <p:extLst>
      <p:ext uri="{BB962C8B-B14F-4D97-AF65-F5344CB8AC3E}">
        <p14:creationId xmlns:p14="http://schemas.microsoft.com/office/powerpoint/2010/main" val="4170903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D2A0FB-1617-D8C7-F8CF-A09B078ED740}"/>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Προσαρμογή στους ευρωπαϊκούς κανόνες και κουλτούρα</a:t>
            </a:r>
          </a:p>
        </p:txBody>
      </p:sp>
      <p:pic>
        <p:nvPicPr>
          <p:cNvPr id="5" name="Θέση περιεχομένου 4">
            <a:extLst>
              <a:ext uri="{FF2B5EF4-FFF2-40B4-BE49-F238E27FC236}">
                <a16:creationId xmlns:a16="http://schemas.microsoft.com/office/drawing/2014/main" id="{A0A4B2D4-BDF3-7A28-75B5-10DB0DA74591}"/>
              </a:ext>
            </a:extLst>
          </p:cNvPr>
          <p:cNvPicPr>
            <a:picLocks noGrp="1" noChangeAspect="1"/>
          </p:cNvPicPr>
          <p:nvPr>
            <p:ph idx="1"/>
          </p:nvPr>
        </p:nvPicPr>
        <p:blipFill>
          <a:blip r:embed="rId2"/>
          <a:stretch>
            <a:fillRect/>
          </a:stretch>
        </p:blipFill>
        <p:spPr>
          <a:xfrm>
            <a:off x="3412503" y="1825624"/>
            <a:ext cx="4824681" cy="4902385"/>
          </a:xfrm>
        </p:spPr>
      </p:pic>
    </p:spTree>
    <p:extLst>
      <p:ext uri="{BB962C8B-B14F-4D97-AF65-F5344CB8AC3E}">
        <p14:creationId xmlns:p14="http://schemas.microsoft.com/office/powerpoint/2010/main" val="40730825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F29B40-05A3-1FD5-C8BF-664124EBB0DF}"/>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Προσαρμογή στους ευρωπαϊκούς κανόνες και κουλτούρα</a:t>
            </a:r>
          </a:p>
        </p:txBody>
      </p:sp>
      <p:sp>
        <p:nvSpPr>
          <p:cNvPr id="3" name="Θέση περιεχομένου 2">
            <a:extLst>
              <a:ext uri="{FF2B5EF4-FFF2-40B4-BE49-F238E27FC236}">
                <a16:creationId xmlns:a16="http://schemas.microsoft.com/office/drawing/2014/main" id="{38E69AB7-25F0-F754-0BF7-98C63D3BFB58}"/>
              </a:ext>
            </a:extLst>
          </p:cNvPr>
          <p:cNvSpPr>
            <a:spLocks noGrp="1"/>
          </p:cNvSpPr>
          <p:nvPr>
            <p:ph idx="1"/>
          </p:nvPr>
        </p:nvSpPr>
        <p:spPr>
          <a:xfrm>
            <a:off x="744718" y="1825625"/>
            <a:ext cx="10609082" cy="4518614"/>
          </a:xfrm>
        </p:spPr>
        <p:style>
          <a:lnRef idx="1">
            <a:schemeClr val="accent1"/>
          </a:lnRef>
          <a:fillRef idx="2">
            <a:schemeClr val="accent1"/>
          </a:fillRef>
          <a:effectRef idx="1">
            <a:schemeClr val="accent1"/>
          </a:effectRef>
          <a:fontRef idx="minor">
            <a:schemeClr val="dk1"/>
          </a:fontRef>
        </p:style>
        <p:txBody>
          <a:bodyPr>
            <a:noAutofit/>
          </a:bodyPr>
          <a:lstStyle/>
          <a:p>
            <a:pPr algn="just"/>
            <a:r>
              <a:rPr lang="el-GR" sz="1800" dirty="0">
                <a:latin typeface="Times New Roman" panose="02020603050405020304" pitchFamily="18" charset="0"/>
                <a:cs typeface="Times New Roman" panose="02020603050405020304" pitchFamily="18" charset="0"/>
              </a:rPr>
              <a:t>Στη συνομιλία αυτή, ο Γιάννης (εκπαιδευτικός) φαίνεται να αντιμετωπίζει  ένα δίλημμα. Το δίλημμα έχει να κάνει με την προσαρμογή των παιδιών από τη μία, χωρίς όμως να φανεί σαν αφομοιωτική ιδέα από την άλλη. Για αυτόν τον λόγο προσπαθεί να ξεκαθαρίσει ότι δεν επιθυμεί προσαρμογή των παιδιών στην ελληνική κοινωνία.</a:t>
            </a:r>
          </a:p>
          <a:p>
            <a:pPr marL="0" indent="0" algn="just">
              <a:buNone/>
            </a:pPr>
            <a:r>
              <a:rPr lang="el-GR" sz="1800" dirty="0">
                <a:latin typeface="Times New Roman" panose="02020603050405020304" pitchFamily="18" charset="0"/>
                <a:cs typeface="Times New Roman" panose="02020603050405020304" pitchFamily="18" charset="0"/>
              </a:rPr>
              <a:t>1) Ξεκινά τον λόγο του ζητώντας εξηγήσεις: «όσο αφορά το μένω σε κοινωνία κ.τ.λ.;» χρησιμοποιώντας </a:t>
            </a:r>
            <a:r>
              <a:rPr lang="el-GR" sz="1800" u="sng" dirty="0">
                <a:latin typeface="Times New Roman" panose="02020603050405020304" pitchFamily="18" charset="0"/>
                <a:cs typeface="Times New Roman" panose="02020603050405020304" pitchFamily="18" charset="0"/>
              </a:rPr>
              <a:t>ασαφείς όρους</a:t>
            </a:r>
            <a:r>
              <a:rPr lang="el-GR" sz="1800" dirty="0">
                <a:latin typeface="Times New Roman" panose="02020603050405020304" pitchFamily="18" charset="0"/>
                <a:cs typeface="Times New Roman" panose="02020603050405020304" pitchFamily="18" charset="0"/>
              </a:rPr>
              <a:t> (οποιαδήποτε κοινωνία;) 2) Διαφοροποιεί το περιβάλλον της δομής από το περιβάλλον της κοινωνίας (χωρίς να αναφέρει ρητά την ελληνική κοινωνία). 3) Απαντά στην ερώτηση που του έγινε με μία παύση και μία γνωσιακή δήλωση: «δεν ξέρω, πραγματικά»: Άρα η συζήτηση ακουμπά ευαίσθητα θέματα και μειώνεται η ευθύνη του για αυτά που θα ακολουθήσουν. 4) Υποστηρίζει την ενσωμάτωση αν και την παρουσιάζει σαν δυνατότητα μόνο για κάποια από τα παιδιά, τα οποία θα ακολουθήσουν τους κανόνες των ευρωπαϊκών χωρών γενικότερα και όχι συγκεκριμένα της Ελλάδας. Η προσαρμογή στους ευρωπαϊκούς κανόνες ίσως είναι και η πολιτική της δομής. 5) Χρησιμοποιεί τη φράση: «κοινωνικές συνθήκες» και έτσι αποφεύγει να φανεί αφομοιωτικός, όπως και με τη χρήση ασαφών όρων ως προς την προσαρμογή σε κάποιους συγκεκριμένους εθνικούς πολιτισμικούς κανόνες: «οποιασδήποτε ευρωπαϊκής χώρας». 6) Ως εμπόδιο στην προσαρμογή των παιδιών, αναφέρει τον ψυχολογικό παράγοντα: «έχουν </a:t>
            </a:r>
            <a:r>
              <a:rPr lang="el-GR" sz="1800" u="sng" dirty="0">
                <a:latin typeface="Times New Roman" panose="02020603050405020304" pitchFamily="18" charset="0"/>
                <a:cs typeface="Times New Roman" panose="02020603050405020304" pitchFamily="18" charset="0"/>
              </a:rPr>
              <a:t>πάρα πολλή οργή</a:t>
            </a:r>
            <a:r>
              <a:rPr lang="el-GR" sz="1800" dirty="0">
                <a:latin typeface="Times New Roman" panose="02020603050405020304" pitchFamily="18" charset="0"/>
                <a:cs typeface="Times New Roman" panose="02020603050405020304" pitchFamily="18" charset="0"/>
              </a:rPr>
              <a:t> μέσα τους για αυτό εκφράζουν και αυτή τη βιαιότητα και αυτό εκφράζεται μερικές φορές». Έχουμε λοιπόν εδώ κατηγορική </a:t>
            </a:r>
            <a:r>
              <a:rPr lang="el-GR" sz="1800" dirty="0" err="1">
                <a:latin typeface="Times New Roman" panose="02020603050405020304" pitchFamily="18" charset="0"/>
                <a:cs typeface="Times New Roman" panose="02020603050405020304" pitchFamily="18" charset="0"/>
              </a:rPr>
              <a:t>τροπικότητα</a:t>
            </a:r>
            <a:r>
              <a:rPr lang="el-GR" sz="1800" dirty="0">
                <a:latin typeface="Times New Roman" panose="02020603050405020304" pitchFamily="18" charset="0"/>
                <a:cs typeface="Times New Roman" panose="02020603050405020304" pitchFamily="18" charset="0"/>
              </a:rPr>
              <a:t>, κάτι που δείχνει την εγκυρότητα της πληροφορίας που δίνεται.</a:t>
            </a:r>
          </a:p>
        </p:txBody>
      </p:sp>
    </p:spTree>
    <p:extLst>
      <p:ext uri="{BB962C8B-B14F-4D97-AF65-F5344CB8AC3E}">
        <p14:creationId xmlns:p14="http://schemas.microsoft.com/office/powerpoint/2010/main" val="598431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597F01-27F1-1384-AFA7-5FD86C625851}"/>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Προσαρμογή στους ευρωπαϊκούς κανόνες και κουλτούρα</a:t>
            </a:r>
          </a:p>
        </p:txBody>
      </p:sp>
      <p:sp>
        <p:nvSpPr>
          <p:cNvPr id="3" name="Θέση περιεχομένου 2">
            <a:extLst>
              <a:ext uri="{FF2B5EF4-FFF2-40B4-BE49-F238E27FC236}">
                <a16:creationId xmlns:a16="http://schemas.microsoft.com/office/drawing/2014/main" id="{E3455E86-0428-7BD3-508C-B190741D7825}"/>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lgn="just"/>
            <a:r>
              <a:rPr lang="el-GR" dirty="0">
                <a:latin typeface="Times New Roman" panose="02020603050405020304" pitchFamily="18" charset="0"/>
                <a:cs typeface="Times New Roman" panose="02020603050405020304" pitchFamily="18" charset="0"/>
              </a:rPr>
              <a:t>Από τα παραπάνω γίνεται αντιληπτό ότι ο συμμετέχων θεωρεί τα παιδιά υπεύθυνα για την (μη) προσαρμογή τους, αν και όπως λέει εξαιτίας των ψυχολογικών παραγόντων, η συμπεριφορά τους δεν είναι πάντα υπό έλεγχο. Επίσης, θεωρεί ότι τα παιδιά θα πρέπει να προσαρμοστούν, εννοώντας πως θα πρέπει να υιοθετήσουν στοιχεία από άλλες κουλτούρες, εγκαταλείποντας μέρη του δικού τους πολιτισμικού υπόβαθρου. Τέλος, υποστηρίζει πως δεν χρειάζεται να υιοθετήσουν την ελληνική κουλτούρα, αλλά χρειάζεται να γίνουν πιο πολύ «ευρωπαίοι/</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a:t>
            </a:r>
          </a:p>
          <a:p>
            <a:pPr algn="just"/>
            <a:r>
              <a:rPr lang="el-GR" dirty="0">
                <a:latin typeface="Times New Roman" panose="02020603050405020304" pitchFamily="18" charset="0"/>
                <a:cs typeface="Times New Roman" panose="02020603050405020304" pitchFamily="18" charset="0"/>
              </a:rPr>
              <a:t>Ένα ακόμη εμπόδιο που παρουσιάζει ο Γιάννης, είναι η έλλειψη προσαρμογής στην εκπαίδευση και στην ύλη της. Έτσι, το σχολείο και η εκπαίδευση που θεωρείται μηχανισμός πολιτισμικής </a:t>
            </a:r>
            <a:r>
              <a:rPr lang="el-GR" dirty="0" err="1">
                <a:latin typeface="Times New Roman" panose="02020603050405020304" pitchFamily="18" charset="0"/>
                <a:cs typeface="Times New Roman" panose="02020603050405020304" pitchFamily="18" charset="0"/>
              </a:rPr>
              <a:t>ομογενοποίησης</a:t>
            </a:r>
            <a:r>
              <a:rPr lang="el-GR" dirty="0">
                <a:latin typeface="Times New Roman" panose="02020603050405020304" pitchFamily="18" charset="0"/>
                <a:cs typeface="Times New Roman" panose="02020603050405020304" pitchFamily="18" charset="0"/>
              </a:rPr>
              <a:t>, εδώ παρουσιάζεται ως παροχή δεξιοτήτων απαραίτητων για την καθημερινότητα.</a:t>
            </a:r>
          </a:p>
          <a:p>
            <a:pPr algn="just"/>
            <a:r>
              <a:rPr lang="el-GR" dirty="0">
                <a:latin typeface="Times New Roman" panose="02020603050405020304" pitchFamily="18" charset="0"/>
                <a:cs typeface="Times New Roman" panose="02020603050405020304" pitchFamily="18" charset="0"/>
              </a:rPr>
              <a:t>Το ερμηνευτικό «ρεπερτόριο» και ο τρόπος διαχείρισής του, υπονοεί δύο πράγματα. 1) Τα παιδιά πρόσφυγες/</a:t>
            </a:r>
            <a:r>
              <a:rPr lang="el-GR" dirty="0" err="1">
                <a:latin typeface="Times New Roman" panose="02020603050405020304" pitchFamily="18" charset="0"/>
                <a:cs typeface="Times New Roman" panose="02020603050405020304" pitchFamily="18" charset="0"/>
              </a:rPr>
              <a:t>ισσες</a:t>
            </a:r>
            <a:r>
              <a:rPr lang="el-GR" dirty="0">
                <a:latin typeface="Times New Roman" panose="02020603050405020304" pitchFamily="18" charset="0"/>
                <a:cs typeface="Times New Roman" panose="02020603050405020304" pitchFamily="18" charset="0"/>
              </a:rPr>
              <a:t> όντας πολύ μακριά από την ευρωπαϊκή κουλτούρα και έχοντας ελλείψεις στις σχολικές γνώσεις διαμορφώνονται ως οπισθοδρομικοί/</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Άλλοι/</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2) Ο συμμετέχων δεν εκφράζει κάποια επιθυμία τα παιδιά να προσαρμοστούν στον ελληνικό πολιτισμό και με αυτό τον τρόπο αντιτίθεται στην προκατάληψη. Παρόλα αυτά, αυτό ακριβώς αποτελεί ένδειξη ρευστού ρατσισμού, αφού από τη μία αντιτίθεται στις αφομοιωτικές πρακτικές του ελληνικού πολιτισμού και στην προκατάληψη, αλλά από την άλλη υποστηρίζει πως το πολιτισμικό υπόβαθρο των παιδιών αυτών είναι ελλιπές. </a:t>
            </a:r>
          </a:p>
          <a:p>
            <a:pPr algn="just"/>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92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EAE0D3-AF1E-8393-E33B-E67A57CBF2C2}"/>
              </a:ext>
            </a:extLst>
          </p:cNvPr>
          <p:cNvSpPr>
            <a:spLocks noGrp="1"/>
          </p:cNvSpPr>
          <p:nvPr>
            <p:ph type="title"/>
          </p:nvPr>
        </p:nvSpPr>
        <p:spPr/>
        <p:txBody>
          <a:bodyPr>
            <a:noAutofit/>
          </a:bodyPr>
          <a:lstStyle/>
          <a:p>
            <a:r>
              <a:rPr lang="el-GR" sz="3600" dirty="0">
                <a:latin typeface="Times New Roman" panose="02020603050405020304" pitchFamily="18" charset="0"/>
                <a:cs typeface="Times New Roman" panose="02020603050405020304" pitchFamily="18" charset="0"/>
              </a:rPr>
              <a:t>Πολιτισμική απόσταση «δυτικών» και μουσουλμανικών κοινωνιών ως προς τη θέση της γυναίκας</a:t>
            </a:r>
          </a:p>
        </p:txBody>
      </p:sp>
      <p:pic>
        <p:nvPicPr>
          <p:cNvPr id="5" name="Θέση περιεχομένου 4">
            <a:extLst>
              <a:ext uri="{FF2B5EF4-FFF2-40B4-BE49-F238E27FC236}">
                <a16:creationId xmlns:a16="http://schemas.microsoft.com/office/drawing/2014/main" id="{3D1B116A-A949-D1A5-71EE-993C90C33557}"/>
              </a:ext>
            </a:extLst>
          </p:cNvPr>
          <p:cNvPicPr>
            <a:picLocks noGrp="1" noChangeAspect="1"/>
          </p:cNvPicPr>
          <p:nvPr>
            <p:ph idx="1"/>
          </p:nvPr>
        </p:nvPicPr>
        <p:blipFill>
          <a:blip r:embed="rId2"/>
          <a:stretch>
            <a:fillRect/>
          </a:stretch>
        </p:blipFill>
        <p:spPr>
          <a:xfrm>
            <a:off x="3412504" y="1690688"/>
            <a:ext cx="4702120" cy="5164407"/>
          </a:xfrm>
        </p:spPr>
      </p:pic>
    </p:spTree>
    <p:extLst>
      <p:ext uri="{BB962C8B-B14F-4D97-AF65-F5344CB8AC3E}">
        <p14:creationId xmlns:p14="http://schemas.microsoft.com/office/powerpoint/2010/main" val="297881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08D7A0-3FC7-00F0-D252-CB4D2C9D95C8}"/>
              </a:ext>
            </a:extLst>
          </p:cNvPr>
          <p:cNvSpPr>
            <a:spLocks noGrp="1"/>
          </p:cNvSpPr>
          <p:nvPr>
            <p:ph type="title"/>
          </p:nvPr>
        </p:nvSpPr>
        <p:spPr/>
        <p:txBody>
          <a:bodyPr>
            <a:normAutofit/>
          </a:bodyPr>
          <a:lstStyle/>
          <a:p>
            <a:r>
              <a:rPr lang="el-GR" sz="3600" dirty="0">
                <a:latin typeface="Times New Roman" panose="02020603050405020304" pitchFamily="18" charset="0"/>
                <a:cs typeface="Times New Roman" panose="02020603050405020304" pitchFamily="18" charset="0"/>
              </a:rPr>
              <a:t>Πολιτισμική απόσταση «δυτικών» και μουσουλμανικών κοινωνιών ως προς τη θέση της γυναίκας</a:t>
            </a:r>
          </a:p>
        </p:txBody>
      </p:sp>
      <p:sp>
        <p:nvSpPr>
          <p:cNvPr id="3" name="Θέση περιεχομένου 2">
            <a:extLst>
              <a:ext uri="{FF2B5EF4-FFF2-40B4-BE49-F238E27FC236}">
                <a16:creationId xmlns:a16="http://schemas.microsoft.com/office/drawing/2014/main" id="{79E93291-A8BB-40AD-92AD-6C103E1C9C27}"/>
              </a:ext>
            </a:extLst>
          </p:cNvPr>
          <p:cNvSpPr>
            <a:spLocks noGrp="1"/>
          </p:cNvSpPr>
          <p:nvPr>
            <p:ph idx="1"/>
          </p:nvPr>
        </p:nvSpPr>
        <p:spPr>
          <a:xfrm>
            <a:off x="838200" y="1825624"/>
            <a:ext cx="10515600" cy="4499761"/>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algn="just"/>
            <a:r>
              <a:rPr lang="el-GR" sz="7600" dirty="0">
                <a:latin typeface="Times New Roman" panose="02020603050405020304" pitchFamily="18" charset="0"/>
                <a:cs typeface="Times New Roman" panose="02020603050405020304" pitchFamily="18" charset="0"/>
              </a:rPr>
              <a:t>Στη συνομιλία αυτή, η Εύα (25, </a:t>
            </a:r>
            <a:r>
              <a:rPr lang="el-GR" sz="7600" dirty="0" err="1">
                <a:latin typeface="Times New Roman" panose="02020603050405020304" pitchFamily="18" charset="0"/>
                <a:cs typeface="Times New Roman" panose="02020603050405020304" pitchFamily="18" charset="0"/>
              </a:rPr>
              <a:t>φροντίστρια</a:t>
            </a:r>
            <a:r>
              <a:rPr lang="el-GR" sz="7600" dirty="0">
                <a:latin typeface="Times New Roman" panose="02020603050405020304" pitchFamily="18" charset="0"/>
                <a:cs typeface="Times New Roman" panose="02020603050405020304" pitchFamily="18" charset="0"/>
              </a:rPr>
              <a:t>) αντιμετωπίζει την ερώτηση που της γίνεται επιστρατεύοντας ένα ερμηνευτικό «ρεπερτόριο», σύμφωνα με το οποίο ο ρόλος των </a:t>
            </a:r>
            <a:r>
              <a:rPr lang="el-GR" sz="7600" dirty="0" err="1">
                <a:latin typeface="Times New Roman" panose="02020603050405020304" pitchFamily="18" charset="0"/>
                <a:cs typeface="Times New Roman" panose="02020603050405020304" pitchFamily="18" charset="0"/>
              </a:rPr>
              <a:t>προσφυγισσών</a:t>
            </a:r>
            <a:r>
              <a:rPr lang="el-GR" sz="7600" dirty="0">
                <a:latin typeface="Times New Roman" panose="02020603050405020304" pitchFamily="18" charset="0"/>
                <a:cs typeface="Times New Roman" panose="02020603050405020304" pitchFamily="18" charset="0"/>
              </a:rPr>
              <a:t> στις κοινωνίες από τις οποίες προέρχονται είναι υποτιμημένος κάτι που δεν θα ήθελε να σταματήσει. Το δίλημμα έχει να κάνει με το γεγονός ότι από τη μία η Εύα γνωρίζει ότι πρόκειται για μία πολιτισμική πεποίθηση, αλλά από την άλλη επιθυμεί αυτή η πεποίθηση να αλλάξει και οι γυναίκες να αλλάξουν τον ρόλο τους στην κοινωνία.</a:t>
            </a:r>
          </a:p>
          <a:p>
            <a:pPr algn="just"/>
            <a:r>
              <a:rPr lang="el-GR" sz="7600" dirty="0">
                <a:latin typeface="Times New Roman" panose="02020603050405020304" pitchFamily="18" charset="0"/>
                <a:cs typeface="Times New Roman" panose="02020603050405020304" pitchFamily="18" charset="0"/>
              </a:rPr>
              <a:t>Για τη διαχείριση του παραπάνω διλήμματος, επιστρατεύει διάφορες στρατηγικές. 1) Προσπαθεί να μετριάσει τη πεποίθηση αυτή των παιδιών, η οποία θεωρεί ότι έρχεται από στερεότυπα των οικογενειών τους. Για να μην θεωρηθεί η ίδια όμως προκατειλημμένη, αναφέρει: «Το έχω συζητήσει αυτό με τα παιδιά». Έτσι παρουσιάζεται δημοκρατική και ειδική για τέτοια θέματα. Η Εύα ανησυχεί για τον αντίκτυπο των λόγων της γιατί: α) έχει μιλήσει για τη γυναικεία χειραφέτηση και για αυτό μπορεί να θεωρηθεί προκατειλημμένη και θετική ως προς τις αφομοιωτικές πρακτικές (αφού πρόκειται για ένα στοιχείο πολιτισμού ο ρόλος της γυναίκας) β) τα λόγια της μπορεί να θεωρηθεί ότι αναπαριστούν τις  επίσημες τοποθετήσεις της οργάνωσης. Η υποτιμητική θέση της γυναίκας αναφέρεται με μία λίστα τριών μερών: «η γυναίκα να είναι στο σπίτι να μεγαλώνει τα παιδιά, να παντρεύεται μικρή, να κάνει όλα αυτά». Τα όρια του «σωστού» και του «λάθους» όμως είναι δυσδιάκριτα αφού δεν αποτελούν αξιολόγηση της κουλτούρας, αλλά  προσωπική γνώμη της Εύας και όχι της οργάνωσης στην οποία εργάζεται. 2) Η αξία της ανεξαρτησίας κινητοποιείται με μία γλαφυρή εικόνα: «να στηρίζονται στα πόδια τους οι γυναίκες» ενώ και πάλι μετριάζει τις πεποιθήσεις της λέγοντας πως είναι φεμινιστικές και προσωπικές ενώ στο τέλος δίνει ένα υποθετικό επιχείρημα για το πώς θα μεγάλωνε αυτή τις (υποτιθέμενες) κόρες της.</a:t>
            </a:r>
          </a:p>
          <a:p>
            <a:pPr algn="just"/>
            <a:endParaRPr lang="el-GR" dirty="0">
              <a:latin typeface="Times New Roman" panose="02020603050405020304" pitchFamily="18" charset="0"/>
              <a:cs typeface="Times New Roman" panose="02020603050405020304" pitchFamily="18" charset="0"/>
            </a:endParaRPr>
          </a:p>
          <a:p>
            <a:pPr algn="just"/>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3596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579AEC-69E5-D379-FF5E-E6A7FC43007A}"/>
              </a:ext>
            </a:extLst>
          </p:cNvPr>
          <p:cNvSpPr>
            <a:spLocks noGrp="1"/>
          </p:cNvSpPr>
          <p:nvPr>
            <p:ph type="title"/>
          </p:nvPr>
        </p:nvSpPr>
        <p:spPr/>
        <p:txBody>
          <a:bodyPr>
            <a:normAutofit/>
          </a:bodyPr>
          <a:lstStyle/>
          <a:p>
            <a:r>
              <a:rPr lang="el-GR" sz="3600" dirty="0">
                <a:latin typeface="Times New Roman" panose="02020603050405020304" pitchFamily="18" charset="0"/>
                <a:cs typeface="Times New Roman" panose="02020603050405020304" pitchFamily="18" charset="0"/>
              </a:rPr>
              <a:t>Πολιτισμική απόσταση «δυτικών» και μουσουλμανικών κοινωνιών ως προς τη θέση της γυναίκας</a:t>
            </a:r>
          </a:p>
        </p:txBody>
      </p:sp>
      <p:sp>
        <p:nvSpPr>
          <p:cNvPr id="3" name="Θέση περιεχομένου 2">
            <a:extLst>
              <a:ext uri="{FF2B5EF4-FFF2-40B4-BE49-F238E27FC236}">
                <a16:creationId xmlns:a16="http://schemas.microsoft.com/office/drawing/2014/main" id="{5277C312-B41B-A149-2F3D-EAC26824B8F2}"/>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Στη συγκεκριμένη συνομιλία, η Εύα θεωρεί ότι τα παιδιά πρόσφυγες/</a:t>
            </a:r>
            <a:r>
              <a:rPr lang="el-GR" dirty="0" err="1">
                <a:latin typeface="Times New Roman" panose="02020603050405020304" pitchFamily="18" charset="0"/>
                <a:cs typeface="Times New Roman" panose="02020603050405020304" pitchFamily="18" charset="0"/>
              </a:rPr>
              <a:t>ισσες</a:t>
            </a:r>
            <a:r>
              <a:rPr lang="el-GR" dirty="0">
                <a:latin typeface="Times New Roman" panose="02020603050405020304" pitchFamily="18" charset="0"/>
                <a:cs typeface="Times New Roman" panose="02020603050405020304" pitchFamily="18" charset="0"/>
              </a:rPr>
              <a:t> πρέπει να διατηρήσουν τον πολιτισμό τους και πως δεν υπάρχουν παγκόσμιες ανθρώπινες αξίες. </a:t>
            </a:r>
          </a:p>
          <a:p>
            <a:pPr algn="just"/>
            <a:r>
              <a:rPr lang="el-GR" dirty="0">
                <a:latin typeface="Times New Roman" panose="02020603050405020304" pitchFamily="18" charset="0"/>
                <a:cs typeface="Times New Roman" panose="02020603050405020304" pitchFamily="18" charset="0"/>
              </a:rPr>
              <a:t>Από την άλλη, εκφράζει την απαξίωσή της για τον ρόλο των γυναικών στις μουσουλμανικές κοινωνίες</a:t>
            </a:r>
            <a:r>
              <a:rPr lang="en-US" dirty="0">
                <a:latin typeface="Times New Roman" panose="02020603050405020304" pitchFamily="18" charset="0"/>
                <a:cs typeface="Times New Roman" panose="02020603050405020304" pitchFamily="18" charset="0"/>
              </a:rPr>
              <a:t>.</a:t>
            </a:r>
          </a:p>
          <a:p>
            <a:pPr algn="just"/>
            <a:r>
              <a:rPr lang="el-GR" dirty="0">
                <a:latin typeface="Times New Roman" panose="02020603050405020304" pitchFamily="18" charset="0"/>
                <a:cs typeface="Times New Roman" panose="02020603050405020304" pitchFamily="18" charset="0"/>
              </a:rPr>
              <a:t>Η αμφιθυμία αυτή, είναι πολύ συχνή κατά τον ρευστό ρατσισμό, όπου θέσεις υπέρ των προσφύγων/</a:t>
            </a:r>
            <a:r>
              <a:rPr lang="el-GR" dirty="0" err="1">
                <a:latin typeface="Times New Roman" panose="02020603050405020304" pitchFamily="18" charset="0"/>
                <a:cs typeface="Times New Roman" panose="02020603050405020304" pitchFamily="18" charset="0"/>
              </a:rPr>
              <a:t>ισσών</a:t>
            </a:r>
            <a:r>
              <a:rPr lang="el-GR" dirty="0">
                <a:latin typeface="Times New Roman" panose="02020603050405020304" pitchFamily="18" charset="0"/>
                <a:cs typeface="Times New Roman" panose="02020603050405020304" pitchFamily="18" charset="0"/>
              </a:rPr>
              <a:t> και μεταναστών/τριών συνυπάρχουν με θέσεις κατά των πολιτισμικών τους πρακτικών.</a:t>
            </a:r>
          </a:p>
        </p:txBody>
      </p:sp>
    </p:spTree>
    <p:extLst>
      <p:ext uri="{BB962C8B-B14F-4D97-AF65-F5344CB8AC3E}">
        <p14:creationId xmlns:p14="http://schemas.microsoft.com/office/powerpoint/2010/main" val="1060249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BF832D-61A2-F3DA-549D-CEB3E003E8B6}"/>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Εισαγωγή</a:t>
            </a:r>
          </a:p>
        </p:txBody>
      </p:sp>
      <p:sp>
        <p:nvSpPr>
          <p:cNvPr id="3" name="Θέση περιεχομένου 2">
            <a:extLst>
              <a:ext uri="{FF2B5EF4-FFF2-40B4-BE49-F238E27FC236}">
                <a16:creationId xmlns:a16="http://schemas.microsoft.com/office/drawing/2014/main" id="{C6889CF5-16FE-9B5B-FFE8-E6D201B41932}"/>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Η πολιτισμική </a:t>
            </a:r>
            <a:r>
              <a:rPr lang="el-GR" u="sng" dirty="0">
                <a:latin typeface="Times New Roman" panose="02020603050405020304" pitchFamily="18" charset="0"/>
                <a:cs typeface="Times New Roman" panose="02020603050405020304" pitchFamily="18" charset="0"/>
              </a:rPr>
              <a:t>προσαρμογή</a:t>
            </a:r>
            <a:r>
              <a:rPr lang="el-G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(adaptation) </a:t>
            </a:r>
            <a:r>
              <a:rPr lang="el-GR" dirty="0">
                <a:latin typeface="Times New Roman" panose="02020603050405020304" pitchFamily="18" charset="0"/>
                <a:cs typeface="Times New Roman" panose="02020603050405020304" pitchFamily="18" charset="0"/>
              </a:rPr>
              <a:t>των μεταναστών/τριών και προσφύγων/</a:t>
            </a:r>
            <a:r>
              <a:rPr lang="el-GR" dirty="0" err="1">
                <a:latin typeface="Times New Roman" panose="02020603050405020304" pitchFamily="18" charset="0"/>
                <a:cs typeface="Times New Roman" panose="02020603050405020304" pitchFamily="18" charset="0"/>
              </a:rPr>
              <a:t>ισσών</a:t>
            </a:r>
            <a:r>
              <a:rPr lang="el-GR" dirty="0">
                <a:latin typeface="Times New Roman" panose="02020603050405020304" pitchFamily="18" charset="0"/>
                <a:cs typeface="Times New Roman" panose="02020603050405020304" pitchFamily="18" charset="0"/>
              </a:rPr>
              <a:t> αποτελεί βασικό θέμα έρευνας της κοινωνικής και διαπολιτισμικής ψυχολογίας</a:t>
            </a:r>
            <a:endParaRPr lang="en-US"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Ως προσαρμογή, θεωρούμε την  ψυχολογική ευημερία και την υιοθέτηση νέων πολιτισμικών στοιχείων και θεωρείται συχνά ως απότοκο του </a:t>
            </a:r>
            <a:r>
              <a:rPr lang="el-GR" u="sng" dirty="0" err="1">
                <a:latin typeface="Times New Roman" panose="02020603050405020304" pitchFamily="18" charset="0"/>
                <a:cs typeface="Times New Roman" panose="02020603050405020304" pitchFamily="18" charset="0"/>
              </a:rPr>
              <a:t>επιπολιτισμού</a:t>
            </a:r>
            <a:r>
              <a:rPr lang="el-G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acculturation) </a:t>
            </a:r>
            <a:r>
              <a:rPr lang="en-US" sz="1800" b="0" i="0" u="none" strike="noStrike" baseline="0" dirty="0">
                <a:solidFill>
                  <a:srgbClr val="000000"/>
                </a:solidFill>
                <a:latin typeface="Times New Roman" panose="02020603050405020304" pitchFamily="18" charset="0"/>
              </a:rPr>
              <a:t>(Sam and Berry 2010:474)</a:t>
            </a:r>
          </a:p>
          <a:p>
            <a:pPr algn="just"/>
            <a:r>
              <a:rPr lang="el-GR" dirty="0">
                <a:latin typeface="Times New Roman" panose="02020603050405020304" pitchFamily="18" charset="0"/>
                <a:cs typeface="Times New Roman" panose="02020603050405020304" pitchFamily="18" charset="0"/>
              </a:rPr>
              <a:t>Κατά τον </a:t>
            </a:r>
            <a:r>
              <a:rPr lang="el-GR" dirty="0" err="1">
                <a:latin typeface="Times New Roman" panose="02020603050405020304" pitchFamily="18" charset="0"/>
                <a:cs typeface="Times New Roman" panose="02020603050405020304" pitchFamily="18" charset="0"/>
              </a:rPr>
              <a:t>επιπολιτισμό</a:t>
            </a:r>
            <a:r>
              <a:rPr lang="el-GR" dirty="0">
                <a:latin typeface="Times New Roman" panose="02020603050405020304" pitchFamily="18" charset="0"/>
                <a:cs typeface="Times New Roman" panose="02020603050405020304" pitchFamily="18" charset="0"/>
              </a:rPr>
              <a:t> δημιουργούνται αλλαγές στις ομάδες που έρχονται σε επαφή, με τις «κατώτερες» να πιέζονται να συμμορφωθούν με τις αξίες και τους κανόνες των «ανώτερων», παρόλο που και οι τελευταίες αλλάζουν λόγω επαφής </a:t>
            </a:r>
            <a:r>
              <a:rPr lang="en-US" sz="1800" b="0" i="0" u="none" strike="noStrike" baseline="0" dirty="0">
                <a:solidFill>
                  <a:srgbClr val="000000"/>
                </a:solidFill>
                <a:latin typeface="Times New Roman" panose="02020603050405020304" pitchFamily="18" charset="0"/>
                <a:cs typeface="Times New Roman" panose="02020603050405020304" pitchFamily="18" charset="0"/>
              </a:rPr>
              <a:t>(Berry 2001:620) </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42382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650E6BA4-6274-FCB0-73B1-8D32DAAE3A62}"/>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kern="1200" dirty="0" err="1">
                <a:solidFill>
                  <a:schemeClr val="tx1"/>
                </a:solidFill>
                <a:latin typeface="Times New Roman" panose="02020603050405020304" pitchFamily="18" charset="0"/>
                <a:cs typeface="Times New Roman" panose="02020603050405020304" pitchFamily="18" charset="0"/>
              </a:rPr>
              <a:t>Συζήτηση</a:t>
            </a:r>
            <a:r>
              <a:rPr lang="en-US" kern="1200" dirty="0">
                <a:solidFill>
                  <a:schemeClr val="tx1"/>
                </a:solidFill>
                <a:latin typeface="Times New Roman" panose="02020603050405020304" pitchFamily="18" charset="0"/>
                <a:cs typeface="Times New Roman" panose="02020603050405020304" pitchFamily="18" charset="0"/>
              </a:rPr>
              <a:t> και </a:t>
            </a:r>
            <a:r>
              <a:rPr lang="en-US" kern="1200" dirty="0" err="1">
                <a:solidFill>
                  <a:schemeClr val="tx1"/>
                </a:solidFill>
                <a:latin typeface="Times New Roman" panose="02020603050405020304" pitchFamily="18" charset="0"/>
                <a:cs typeface="Times New Roman" panose="02020603050405020304" pitchFamily="18" charset="0"/>
              </a:rPr>
              <a:t>συμ</a:t>
            </a:r>
            <a:r>
              <a:rPr lang="en-US" kern="1200" dirty="0">
                <a:solidFill>
                  <a:schemeClr val="tx1"/>
                </a:solidFill>
                <a:latin typeface="Times New Roman" panose="02020603050405020304" pitchFamily="18" charset="0"/>
                <a:cs typeface="Times New Roman" panose="02020603050405020304" pitchFamily="18" charset="0"/>
              </a:rPr>
              <a:t>περάσματα</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16925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73D949-E1D5-EA6B-1332-1BD06FAEA341}"/>
              </a:ext>
            </a:extLst>
          </p:cNvPr>
          <p:cNvSpPr>
            <a:spLocks noGrp="1"/>
          </p:cNvSpPr>
          <p:nvPr>
            <p:ph type="title"/>
          </p:nvPr>
        </p:nvSpPr>
        <p:spPr/>
        <p:txBody>
          <a:bodyPr/>
          <a:lstStyle/>
          <a:p>
            <a:r>
              <a:rPr lang="el-GR" dirty="0" err="1">
                <a:latin typeface="Times New Roman" panose="02020603050405020304" pitchFamily="18" charset="0"/>
                <a:cs typeface="Times New Roman" panose="02020603050405020304" pitchFamily="18" charset="0"/>
              </a:rPr>
              <a:t>Επιπολιτισμός</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AFCC3217-1E66-1EB2-4664-8473C90B4F4B}"/>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just"/>
            <a:r>
              <a:rPr lang="el-GR" dirty="0">
                <a:latin typeface="Times New Roman" panose="02020603050405020304" pitchFamily="18" charset="0"/>
                <a:cs typeface="Times New Roman" panose="02020603050405020304" pitchFamily="18" charset="0"/>
              </a:rPr>
              <a:t>Οι συμμετέχοντες/</a:t>
            </a:r>
            <a:r>
              <a:rPr lang="el-GR" dirty="0" err="1">
                <a:latin typeface="Times New Roman" panose="02020603050405020304" pitchFamily="18" charset="0"/>
                <a:cs typeface="Times New Roman" panose="02020603050405020304" pitchFamily="18" charset="0"/>
              </a:rPr>
              <a:t>ουσες</a:t>
            </a:r>
            <a:r>
              <a:rPr lang="el-GR" dirty="0">
                <a:latin typeface="Times New Roman" panose="02020603050405020304" pitchFamily="18" charset="0"/>
                <a:cs typeface="Times New Roman" panose="02020603050405020304" pitchFamily="18" charset="0"/>
              </a:rPr>
              <a:t> στις συνεντεύξεις μίλησαν για τον </a:t>
            </a:r>
            <a:r>
              <a:rPr lang="el-GR" dirty="0" err="1">
                <a:latin typeface="Times New Roman" panose="02020603050405020304" pitchFamily="18" charset="0"/>
                <a:cs typeface="Times New Roman" panose="02020603050405020304" pitchFamily="18" charset="0"/>
              </a:rPr>
              <a:t>επιπολιτισμό</a:t>
            </a:r>
            <a:r>
              <a:rPr lang="el-GR" dirty="0">
                <a:latin typeface="Times New Roman" panose="02020603050405020304" pitchFamily="18" charset="0"/>
                <a:cs typeface="Times New Roman" panose="02020603050405020304" pitchFamily="18" charset="0"/>
              </a:rPr>
              <a:t> που υφίστανται τα παιδιά πρόσφυγες/</a:t>
            </a:r>
            <a:r>
              <a:rPr lang="el-GR" dirty="0" err="1">
                <a:latin typeface="Times New Roman" panose="02020603050405020304" pitchFamily="18" charset="0"/>
                <a:cs typeface="Times New Roman" panose="02020603050405020304" pitchFamily="18" charset="0"/>
              </a:rPr>
              <a:t>ισσες</a:t>
            </a:r>
            <a:r>
              <a:rPr lang="el-GR" dirty="0">
                <a:latin typeface="Times New Roman" panose="02020603050405020304" pitchFamily="18" charset="0"/>
                <a:cs typeface="Times New Roman" panose="02020603050405020304" pitchFamily="18" charset="0"/>
              </a:rPr>
              <a:t> που διαμένουν στις δομές των ΜΚΟ στην Ελλάδα.</a:t>
            </a:r>
          </a:p>
          <a:p>
            <a:pPr algn="just"/>
            <a:r>
              <a:rPr lang="el-GR" dirty="0">
                <a:latin typeface="Times New Roman" panose="02020603050405020304" pitchFamily="18" charset="0"/>
                <a:cs typeface="Times New Roman" panose="02020603050405020304" pitchFamily="18" charset="0"/>
              </a:rPr>
              <a:t>Γενικώς </a:t>
            </a:r>
            <a:r>
              <a:rPr lang="el-GR" dirty="0" err="1">
                <a:latin typeface="Times New Roman" panose="02020603050405020304" pitchFamily="18" charset="0"/>
                <a:cs typeface="Times New Roman" panose="02020603050405020304" pitchFamily="18" charset="0"/>
              </a:rPr>
              <a:t>επιπολιτισμός</a:t>
            </a:r>
            <a:r>
              <a:rPr lang="el-GR" dirty="0">
                <a:latin typeface="Times New Roman" panose="02020603050405020304" pitchFamily="18" charset="0"/>
                <a:cs typeface="Times New Roman" panose="02020603050405020304" pitchFamily="18" charset="0"/>
              </a:rPr>
              <a:t> θεωρείται η υιοθέτηση της εθνικής κουλτούρας της χώρας φιλοξενίας. Στις συνομιλίες όμως με τους/τις εργαζόμενους/</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είδαμε πως αυτοί έκαναν λόγο για </a:t>
            </a:r>
            <a:r>
              <a:rPr lang="el-GR" dirty="0" err="1">
                <a:latin typeface="Times New Roman" panose="02020603050405020304" pitchFamily="18" charset="0"/>
                <a:cs typeface="Times New Roman" panose="02020603050405020304" pitchFamily="18" charset="0"/>
              </a:rPr>
              <a:t>επιπολιτισμό</a:t>
            </a:r>
            <a:r>
              <a:rPr lang="el-GR" dirty="0">
                <a:latin typeface="Times New Roman" panose="02020603050405020304" pitchFamily="18" charset="0"/>
                <a:cs typeface="Times New Roman" panose="02020603050405020304" pitchFamily="18" charset="0"/>
              </a:rPr>
              <a:t> όχι σε μία εθνική κουλτούρα, αλλά σε κάποιες </a:t>
            </a:r>
            <a:r>
              <a:rPr lang="el-GR" dirty="0" err="1">
                <a:latin typeface="Times New Roman" panose="02020603050405020304" pitchFamily="18" charset="0"/>
                <a:cs typeface="Times New Roman" panose="02020603050405020304" pitchFamily="18" charset="0"/>
              </a:rPr>
              <a:t>υπερ</a:t>
            </a:r>
            <a:r>
              <a:rPr lang="el-GR" dirty="0">
                <a:latin typeface="Times New Roman" panose="02020603050405020304" pitchFamily="18" charset="0"/>
                <a:cs typeface="Times New Roman" panose="02020603050405020304" pitchFamily="18" charset="0"/>
              </a:rPr>
              <a:t>-εθνικές αξίες και ιδέες. Πιο συγκεκριμένα, υπήρξαν αναφορές σε οργανωμένες και μη οργανωμένες κοινωνίες και τρόπους ζωής, σε γυναικεία χειραφέτηση και γυναικεία καταπίεση και σε ασάφεια ως προς την πολιτισμική νόρμα την οποία θα πρέπει τα παιδιά να υιοθετήσουν.</a:t>
            </a:r>
          </a:p>
        </p:txBody>
      </p:sp>
    </p:spTree>
    <p:extLst>
      <p:ext uri="{BB962C8B-B14F-4D97-AF65-F5344CB8AC3E}">
        <p14:creationId xmlns:p14="http://schemas.microsoft.com/office/powerpoint/2010/main" val="23376488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899C6D-84FF-0C7A-85D5-51E609E03161}"/>
              </a:ext>
            </a:extLst>
          </p:cNvPr>
          <p:cNvSpPr>
            <a:spLocks noGrp="1"/>
          </p:cNvSpPr>
          <p:nvPr>
            <p:ph type="title"/>
          </p:nvPr>
        </p:nvSpPr>
        <p:spPr/>
        <p:txBody>
          <a:bodyPr>
            <a:noAutofit/>
          </a:bodyPr>
          <a:lstStyle/>
          <a:p>
            <a:r>
              <a:rPr lang="el-GR" sz="3500" dirty="0">
                <a:latin typeface="Times New Roman" panose="02020603050405020304" pitchFamily="18" charset="0"/>
                <a:cs typeface="Times New Roman" panose="02020603050405020304" pitchFamily="18" charset="0"/>
              </a:rPr>
              <a:t>Εστίαση στο άμεσο επικοινωνιακό περικείμενο και εξέταση των κινητήριων σκοπών της επιχειρηματολογίας</a:t>
            </a:r>
          </a:p>
        </p:txBody>
      </p:sp>
      <p:sp>
        <p:nvSpPr>
          <p:cNvPr id="3" name="Θέση περιεχομένου 2">
            <a:extLst>
              <a:ext uri="{FF2B5EF4-FFF2-40B4-BE49-F238E27FC236}">
                <a16:creationId xmlns:a16="http://schemas.microsoft.com/office/drawing/2014/main" id="{403B1F88-9ECA-58D9-C8E3-BC37837C0A9E}"/>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just"/>
            <a:r>
              <a:rPr lang="el-GR" dirty="0">
                <a:latin typeface="Times New Roman" panose="02020603050405020304" pitchFamily="18" charset="0"/>
                <a:cs typeface="Times New Roman" panose="02020603050405020304" pitchFamily="18" charset="0"/>
              </a:rPr>
              <a:t>Με τα επιχειρήματά τους, οι εργαζόμενοι/</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από τη μία πλευρά έδειχναν καλοί επαγγελματίες που νοιάζονται για τα παιδιά αυτά καθοδηγούμενοι από την γενική ιδεολογία της δομής, και από την άλλη παρουσιάζονταν ως σκεπτόμενοι, ανεκτικοί και ανοιχτόμυαλοι άνθρωποι που ταυτόχρονα πιστεύουν στη διατήρηση της κουλτούρας της χώρας καταγωγής των παιδιών, αλλά και στην ασυμβατότητα των πολιτισμών καταγωγής και φιλοξενίας που οδηγεί στην πολιτισμική αλλαγή για είσοδο στο νέο πολιτισμικό περιβάλλον.</a:t>
            </a:r>
          </a:p>
          <a:p>
            <a:pPr algn="just"/>
            <a:r>
              <a:rPr lang="el-GR" dirty="0">
                <a:latin typeface="Times New Roman" panose="02020603050405020304" pitchFamily="18" charset="0"/>
                <a:cs typeface="Times New Roman" panose="02020603050405020304" pitchFamily="18" charset="0"/>
              </a:rPr>
              <a:t>Με αυτό τον τρόπο οι εργαζόμενοι/</a:t>
            </a:r>
            <a:r>
              <a:rPr lang="el-GR" dirty="0" err="1">
                <a:latin typeface="Times New Roman" panose="02020603050405020304" pitchFamily="18" charset="0"/>
                <a:cs typeface="Times New Roman" panose="02020603050405020304" pitchFamily="18" charset="0"/>
              </a:rPr>
              <a:t>ες</a:t>
            </a:r>
            <a:r>
              <a:rPr lang="el-GR" dirty="0">
                <a:latin typeface="Times New Roman" panose="02020603050405020304" pitchFamily="18" charset="0"/>
                <a:cs typeface="Times New Roman" panose="02020603050405020304" pitchFamily="18" charset="0"/>
              </a:rPr>
              <a:t> διαχειρίστηκαν την προκατάληψη και την ανοχή, αφού τάχθηκαν κατά της πολιτισμικής αφομοίωσης στις ελληνικές αξίες, αλλά έκαναν λόγο για </a:t>
            </a:r>
            <a:r>
              <a:rPr lang="el-GR" dirty="0" err="1">
                <a:latin typeface="Times New Roman" panose="02020603050405020304" pitchFamily="18" charset="0"/>
                <a:cs typeface="Times New Roman" panose="02020603050405020304" pitchFamily="18" charset="0"/>
              </a:rPr>
              <a:t>επιπολιτισμό</a:t>
            </a:r>
            <a:r>
              <a:rPr lang="el-GR" dirty="0">
                <a:latin typeface="Times New Roman" panose="02020603050405020304" pitchFamily="18" charset="0"/>
                <a:cs typeface="Times New Roman" panose="02020603050405020304" pitchFamily="18" charset="0"/>
              </a:rPr>
              <a:t> των παιδιών σε ευρύτερες πολιτισμικές «νόρμες» που αναφέρονταν ως δυτικές, σύμφωνες με την κοινή λογική και τα ανθρώπινα δικαιώματα. </a:t>
            </a:r>
          </a:p>
        </p:txBody>
      </p:sp>
    </p:spTree>
    <p:extLst>
      <p:ext uri="{BB962C8B-B14F-4D97-AF65-F5344CB8AC3E}">
        <p14:creationId xmlns:p14="http://schemas.microsoft.com/office/powerpoint/2010/main" val="4076652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728AA6-5D14-D3BF-2A30-A4C3E8D3D408}"/>
              </a:ext>
            </a:extLst>
          </p:cNvPr>
          <p:cNvSpPr>
            <a:spLocks noGrp="1"/>
          </p:cNvSpPr>
          <p:nvPr>
            <p:ph type="title"/>
          </p:nvPr>
        </p:nvSpPr>
        <p:spPr/>
        <p:txBody>
          <a:bodyPr/>
          <a:lstStyle/>
          <a:p>
            <a:pPr algn="just"/>
            <a:r>
              <a:rPr lang="el-GR" dirty="0">
                <a:latin typeface="Times New Roman" panose="02020603050405020304" pitchFamily="18" charset="0"/>
                <a:cs typeface="Times New Roman" panose="02020603050405020304" pitchFamily="18" charset="0"/>
              </a:rPr>
              <a:t>Αμφισημία και ρευστός ρατσισμός</a:t>
            </a:r>
          </a:p>
        </p:txBody>
      </p:sp>
      <p:sp>
        <p:nvSpPr>
          <p:cNvPr id="3" name="Θέση περιεχομένου 2">
            <a:extLst>
              <a:ext uri="{FF2B5EF4-FFF2-40B4-BE49-F238E27FC236}">
                <a16:creationId xmlns:a16="http://schemas.microsoft.com/office/drawing/2014/main" id="{80268190-7A21-89F3-7FFD-3DDD3A41E7A2}"/>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algn="just"/>
            <a:r>
              <a:rPr lang="el-GR" dirty="0">
                <a:latin typeface="Times New Roman" panose="02020603050405020304" pitchFamily="18" charset="0"/>
                <a:cs typeface="Times New Roman" panose="02020603050405020304" pitchFamily="18" charset="0"/>
              </a:rPr>
              <a:t>Ο ρευστός ρατσισμός</a:t>
            </a:r>
            <a:r>
              <a:rPr lang="en-US" dirty="0">
                <a:latin typeface="Times New Roman" panose="02020603050405020304" pitchFamily="18" charset="0"/>
                <a:cs typeface="Times New Roman" panose="02020603050405020304" pitchFamily="18" charset="0"/>
              </a:rPr>
              <a:t> (Weaver)</a:t>
            </a:r>
            <a:r>
              <a:rPr lang="el-GR" dirty="0">
                <a:latin typeface="Times New Roman" panose="02020603050405020304" pitchFamily="18" charset="0"/>
                <a:cs typeface="Times New Roman" panose="02020603050405020304" pitchFamily="18" charset="0"/>
              </a:rPr>
              <a:t> είναι ένας αμφίσημος και αμφίθυμος τύπος ρατσισμού που εντοπίζεται σε λόγους που εκ των πραγμάτων  φαίνεται να τάσσονται υπέρ των προσφυγικών και μεταναστευτικών δικαιωμάτων, κρύβοντας έτσι τα πραγματικά ρατσιστικά ίχνη του.</a:t>
            </a:r>
          </a:p>
          <a:p>
            <a:pPr algn="just"/>
            <a:r>
              <a:rPr lang="el-GR" dirty="0">
                <a:latin typeface="Times New Roman" panose="02020603050405020304" pitchFamily="18" charset="0"/>
                <a:cs typeface="Times New Roman" panose="02020603050405020304" pitchFamily="18" charset="0"/>
              </a:rPr>
              <a:t>Η αμφιθυμία και αμφισημία του ρευστού ρατσισμού τον συνδέει με τα ιδεολογικά διλλήματα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Billig</a:t>
            </a:r>
            <a:r>
              <a:rPr lang="en-US"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 σύμφωνα με τα οποία, οι λόγοι που είναι συμβατοί με την προκατάληψη είναι συνήθως αμφίσημοι λόγω της γενικότερης αντίστασης στην προκατάληψη των σύγχρονων δυτικών κοινωνιών.</a:t>
            </a:r>
          </a:p>
          <a:p>
            <a:pPr algn="just"/>
            <a:r>
              <a:rPr lang="el-GR" dirty="0">
                <a:latin typeface="Times New Roman" panose="02020603050405020304" pitchFamily="18" charset="0"/>
                <a:cs typeface="Times New Roman" panose="02020603050405020304" pitchFamily="18" charset="0"/>
              </a:rPr>
              <a:t>Κατ’ αυτόν τον τρόπο οι άνθρωποι συχνά αναμειγνύουν θετικές και αρνητικές εικόνες και επιχειρήματα για τους/τις πρόσφυγες/</a:t>
            </a:r>
            <a:r>
              <a:rPr lang="el-GR" dirty="0" err="1">
                <a:latin typeface="Times New Roman" panose="02020603050405020304" pitchFamily="18" charset="0"/>
                <a:cs typeface="Times New Roman" panose="02020603050405020304" pitchFamily="18" charset="0"/>
              </a:rPr>
              <a:t>ισσες</a:t>
            </a:r>
            <a:r>
              <a:rPr lang="el-GR" dirty="0">
                <a:latin typeface="Times New Roman" panose="02020603050405020304" pitchFamily="18" charset="0"/>
                <a:cs typeface="Times New Roman" panose="02020603050405020304" pitchFamily="18" charset="0"/>
              </a:rPr>
              <a:t> και μετανάστες/</a:t>
            </a:r>
            <a:r>
              <a:rPr lang="el-GR" dirty="0" err="1">
                <a:latin typeface="Times New Roman" panose="02020603050405020304" pitchFamily="18" charset="0"/>
                <a:cs typeface="Times New Roman" panose="02020603050405020304" pitchFamily="18" charset="0"/>
              </a:rPr>
              <a:t>τριες</a:t>
            </a:r>
            <a:r>
              <a:rPr lang="el-GR" dirty="0">
                <a:latin typeface="Times New Roman" panose="02020603050405020304" pitchFamily="18" charset="0"/>
                <a:cs typeface="Times New Roman" panose="02020603050405020304" pitchFamily="18" charset="0"/>
              </a:rPr>
              <a:t> υπέρ ή κατά της εισόδου τους στις χώρες φιλοξενίας. Οι λόγοι για τον </a:t>
            </a:r>
            <a:r>
              <a:rPr lang="el-GR" dirty="0" err="1">
                <a:latin typeface="Times New Roman" panose="02020603050405020304" pitchFamily="18" charset="0"/>
                <a:cs typeface="Times New Roman" panose="02020603050405020304" pitchFamily="18" charset="0"/>
              </a:rPr>
              <a:t>επιπολιτισμό</a:t>
            </a:r>
            <a:r>
              <a:rPr lang="el-GR" dirty="0">
                <a:latin typeface="Times New Roman" panose="02020603050405020304" pitchFamily="18" charset="0"/>
                <a:cs typeface="Times New Roman" panose="02020603050405020304" pitchFamily="18" charset="0"/>
              </a:rPr>
              <a:t> ανακατασκευάζονται κάθε φορά για να ταιριάζουν με το (ρητορικό) κίνητρο κάνοντάς το δύσκολο να προσδιοριστούν ως αμιγώς ρατσιστικοί.</a:t>
            </a:r>
          </a:p>
        </p:txBody>
      </p:sp>
    </p:spTree>
    <p:extLst>
      <p:ext uri="{BB962C8B-B14F-4D97-AF65-F5344CB8AC3E}">
        <p14:creationId xmlns:p14="http://schemas.microsoft.com/office/powerpoint/2010/main" val="26990710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E61AAF-7724-7BB7-22DE-EEFBC1239960}"/>
              </a:ext>
            </a:extLst>
          </p:cNvPr>
          <p:cNvSpPr>
            <a:spLocks noGrp="1"/>
          </p:cNvSpPr>
          <p:nvPr>
            <p:ph type="title"/>
          </p:nvPr>
        </p:nvSpPr>
        <p:spPr/>
        <p:txBody>
          <a:bodyPr>
            <a:normAutofit/>
          </a:bodyPr>
          <a:lstStyle/>
          <a:p>
            <a:r>
              <a:rPr lang="el-GR" dirty="0">
                <a:latin typeface="Times New Roman" panose="02020603050405020304" pitchFamily="18" charset="0"/>
                <a:cs typeface="Times New Roman" panose="02020603050405020304" pitchFamily="18" charset="0"/>
              </a:rPr>
              <a:t>Εστίαση στον τρόπο θέασης της έννοιας του πολιτισμού στην έρευνα για τον </a:t>
            </a:r>
            <a:r>
              <a:rPr lang="el-GR" dirty="0" err="1">
                <a:latin typeface="Times New Roman" panose="02020603050405020304" pitchFamily="18" charset="0"/>
                <a:cs typeface="Times New Roman" panose="02020603050405020304" pitchFamily="18" charset="0"/>
              </a:rPr>
              <a:t>επιπολιτισμό</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98B28DF8-8E08-99D2-E51F-F8E627223803}"/>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just"/>
            <a:r>
              <a:rPr lang="el-GR" dirty="0">
                <a:latin typeface="Times New Roman" panose="02020603050405020304" pitchFamily="18" charset="0"/>
                <a:cs typeface="Times New Roman" panose="02020603050405020304" pitchFamily="18" charset="0"/>
              </a:rPr>
              <a:t>Στην έρευνα για τον </a:t>
            </a:r>
            <a:r>
              <a:rPr lang="el-GR" dirty="0" err="1">
                <a:latin typeface="Times New Roman" panose="02020603050405020304" pitchFamily="18" charset="0"/>
                <a:cs typeface="Times New Roman" panose="02020603050405020304" pitchFamily="18" charset="0"/>
              </a:rPr>
              <a:t>επιπολιτισμό</a:t>
            </a:r>
            <a:r>
              <a:rPr lang="el-GR" dirty="0">
                <a:latin typeface="Times New Roman" panose="02020603050405020304" pitchFamily="18" charset="0"/>
                <a:cs typeface="Times New Roman" panose="02020603050405020304" pitchFamily="18" charset="0"/>
              </a:rPr>
              <a:t>, η πολιτισμική αλλαγή αναφέρεται κυρίως στην υιοθέτηση (η μη) στοιχείων της εθνικής κουλτούρας της χώρας φιλοξενίας. Όμως όπως είδαμε, οι άνθρωποι κατασκευάζουν </a:t>
            </a:r>
            <a:r>
              <a:rPr lang="el-GR" dirty="0" err="1">
                <a:latin typeface="Times New Roman" panose="02020603050405020304" pitchFamily="18" charset="0"/>
                <a:cs typeface="Times New Roman" panose="02020603050405020304" pitchFamily="18" charset="0"/>
              </a:rPr>
              <a:t>υπερ</a:t>
            </a:r>
            <a:r>
              <a:rPr lang="el-GR" dirty="0">
                <a:latin typeface="Times New Roman" panose="02020603050405020304" pitchFamily="18" charset="0"/>
                <a:cs typeface="Times New Roman" panose="02020603050405020304" pitchFamily="18" charset="0"/>
              </a:rPr>
              <a:t>-εθνικά πολιτισμικά στοιχεία για να φανούν ενάντια στις αφομοιωτικές πρακτικές και στο δίλλημα της προκατάληψης. Άρα ο πολιτισμός δεν θα πρέπει να λαμβάνεται υπόψη ως σταθερός.</a:t>
            </a:r>
          </a:p>
          <a:p>
            <a:pPr algn="just"/>
            <a:r>
              <a:rPr lang="el-GR" dirty="0">
                <a:latin typeface="Times New Roman" panose="02020603050405020304" pitchFamily="18" charset="0"/>
                <a:cs typeface="Times New Roman" panose="02020603050405020304" pitchFamily="18" charset="0"/>
              </a:rPr>
              <a:t>Σύμφωνα με την Ανάλυση Λόγου, ανάλογα με το τί θέλει κάθε ομιλητής/</a:t>
            </a:r>
            <a:r>
              <a:rPr lang="el-GR" dirty="0" err="1">
                <a:latin typeface="Times New Roman" panose="02020603050405020304" pitchFamily="18" charset="0"/>
                <a:cs typeface="Times New Roman" panose="02020603050405020304" pitchFamily="18" charset="0"/>
              </a:rPr>
              <a:t>τρια</a:t>
            </a:r>
            <a:r>
              <a:rPr lang="el-GR" dirty="0">
                <a:latin typeface="Times New Roman" panose="02020603050405020304" pitchFamily="18" charset="0"/>
                <a:cs typeface="Times New Roman" panose="02020603050405020304" pitchFamily="18" charset="0"/>
              </a:rPr>
              <a:t> να κάνει με τους λόγους του/της, κατασκευάζει και διαφορετικούς τύπους κουλτούρας. Εστιάζουμε δηλαδή στις διαφορετικές κατασκευές πολιτισμού που είναι ανάλογες με το επικοινωνιακό περικείμενο και από την άλλη εστιάζουμε στο τι προσπαθούν να πετύχουν σε διαφορετικές περιπτώσεις.</a:t>
            </a:r>
          </a:p>
          <a:p>
            <a:pPr algn="just"/>
            <a:r>
              <a:rPr lang="el-GR" dirty="0">
                <a:latin typeface="Times New Roman" panose="02020603050405020304" pitchFamily="18" charset="0"/>
                <a:cs typeface="Times New Roman" panose="02020603050405020304" pitchFamily="18" charset="0"/>
              </a:rPr>
              <a:t>Έτσι, κάνουμε λόγο για μία πιο ανοιχτή προσέγγιση στην έννοια του πολιτισμού, η οποία αποδίδει καλύτερα την πολυπλοκότητα και τις αμφισημίες της καθημερινής αλληλεπίδρασης σε περικείμενα όπου συζητείται η πολιτισμική διαφορά και δίνει εναύσματα για περεταίρω έρευνα.</a:t>
            </a:r>
          </a:p>
        </p:txBody>
      </p:sp>
    </p:spTree>
    <p:extLst>
      <p:ext uri="{BB962C8B-B14F-4D97-AF65-F5344CB8AC3E}">
        <p14:creationId xmlns:p14="http://schemas.microsoft.com/office/powerpoint/2010/main" val="2342104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1" name="Arc 40">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E7880080-50D7-9AF9-2AB7-4AE05056D999}"/>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kern="1200" dirty="0" err="1">
                <a:solidFill>
                  <a:schemeClr val="tx1"/>
                </a:solidFill>
                <a:latin typeface="Times New Roman" panose="02020603050405020304" pitchFamily="18" charset="0"/>
                <a:cs typeface="Times New Roman" panose="02020603050405020304" pitchFamily="18" charset="0"/>
              </a:rPr>
              <a:t>Ευχ</a:t>
            </a:r>
            <a:r>
              <a:rPr lang="en-US" kern="1200" dirty="0">
                <a:solidFill>
                  <a:schemeClr val="tx1"/>
                </a:solidFill>
                <a:latin typeface="Times New Roman" panose="02020603050405020304" pitchFamily="18" charset="0"/>
                <a:cs typeface="Times New Roman" panose="02020603050405020304" pitchFamily="18" charset="0"/>
              </a:rPr>
              <a:t>αριστώ</a:t>
            </a:r>
            <a:r>
              <a:rPr lang="el-GR" kern="1200" dirty="0">
                <a:solidFill>
                  <a:schemeClr val="tx1"/>
                </a:solidFill>
                <a:latin typeface="Times New Roman" panose="02020603050405020304" pitchFamily="18" charset="0"/>
                <a:cs typeface="Times New Roman" panose="02020603050405020304" pitchFamily="18" charset="0"/>
              </a:rPr>
              <a:t> πολύ</a:t>
            </a:r>
            <a:r>
              <a:rPr lang="en-US" kern="12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00250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36CDB9-BDFE-460F-1E4C-FDB8636A718D}"/>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Στόχος</a:t>
            </a:r>
          </a:p>
        </p:txBody>
      </p:sp>
      <p:sp>
        <p:nvSpPr>
          <p:cNvPr id="3" name="Θέση περιεχομένου 2">
            <a:extLst>
              <a:ext uri="{FF2B5EF4-FFF2-40B4-BE49-F238E27FC236}">
                <a16:creationId xmlns:a16="http://schemas.microsoft.com/office/drawing/2014/main" id="{DC5B50AA-9BA7-F49C-DC9E-5ED78B3FB704}"/>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Πώς οι συμμετέχοντες/</a:t>
            </a:r>
            <a:r>
              <a:rPr lang="el-GR" dirty="0" err="1">
                <a:latin typeface="Times New Roman" panose="02020603050405020304" pitchFamily="18" charset="0"/>
                <a:cs typeface="Times New Roman" panose="02020603050405020304" pitchFamily="18" charset="0"/>
              </a:rPr>
              <a:t>ουσες</a:t>
            </a:r>
            <a:r>
              <a:rPr lang="el-GR" dirty="0">
                <a:latin typeface="Times New Roman" panose="02020603050405020304" pitchFamily="18" charset="0"/>
                <a:cs typeface="Times New Roman" panose="02020603050405020304" pitchFamily="18" charset="0"/>
              </a:rPr>
              <a:t> που δουλεύουν σε κάποια ΜΚΟ για ασυνόδευτα παιδιά πρόσφυγες/</a:t>
            </a:r>
            <a:r>
              <a:rPr lang="el-GR" dirty="0" err="1">
                <a:latin typeface="Times New Roman" panose="02020603050405020304" pitchFamily="18" charset="0"/>
                <a:cs typeface="Times New Roman" panose="02020603050405020304" pitchFamily="18" charset="0"/>
              </a:rPr>
              <a:t>ισσες</a:t>
            </a:r>
            <a:r>
              <a:rPr lang="el-GR" dirty="0">
                <a:latin typeface="Times New Roman" panose="02020603050405020304" pitchFamily="18" charset="0"/>
                <a:cs typeface="Times New Roman" panose="02020603050405020304" pitchFamily="18" charset="0"/>
              </a:rPr>
              <a:t> </a:t>
            </a:r>
            <a:r>
              <a:rPr lang="el-GR" u="sng" dirty="0">
                <a:latin typeface="Times New Roman" panose="02020603050405020304" pitchFamily="18" charset="0"/>
                <a:cs typeface="Times New Roman" panose="02020603050405020304" pitchFamily="18" charset="0"/>
              </a:rPr>
              <a:t>κατασκευάζουν</a:t>
            </a:r>
            <a:r>
              <a:rPr lang="el-GR" dirty="0">
                <a:latin typeface="Times New Roman" panose="02020603050405020304" pitchFamily="18" charset="0"/>
                <a:cs typeface="Times New Roman" panose="02020603050405020304" pitchFamily="18" charset="0"/>
              </a:rPr>
              <a:t> αυτόν τον </a:t>
            </a:r>
            <a:r>
              <a:rPr lang="el-GR" u="sng" dirty="0" err="1">
                <a:latin typeface="Times New Roman" panose="02020603050405020304" pitchFamily="18" charset="0"/>
                <a:cs typeface="Times New Roman" panose="02020603050405020304" pitchFamily="18" charset="0"/>
              </a:rPr>
              <a:t>επιπολιτισμό</a:t>
            </a:r>
            <a:r>
              <a:rPr lang="el-GR" dirty="0">
                <a:latin typeface="Times New Roman" panose="02020603050405020304" pitchFamily="18" charset="0"/>
                <a:cs typeface="Times New Roman" panose="02020603050405020304" pitchFamily="18" charset="0"/>
              </a:rPr>
              <a:t> όχι μέσα στην ελληνική κοινωνία, αλλά γενικότερα στη </a:t>
            </a:r>
            <a:r>
              <a:rPr lang="el-GR" u="sng" dirty="0">
                <a:latin typeface="Times New Roman" panose="02020603050405020304" pitchFamily="18" charset="0"/>
                <a:cs typeface="Times New Roman" panose="02020603050405020304" pitchFamily="18" charset="0"/>
              </a:rPr>
              <a:t>Δύση</a:t>
            </a:r>
            <a:r>
              <a:rPr lang="el-GR" dirty="0">
                <a:latin typeface="Times New Roman" panose="02020603050405020304" pitchFamily="18" charset="0"/>
                <a:cs typeface="Times New Roman" panose="02020603050405020304" pitchFamily="18" charset="0"/>
              </a:rPr>
              <a:t>, στον «</a:t>
            </a:r>
            <a:r>
              <a:rPr lang="el-GR" u="sng" dirty="0">
                <a:latin typeface="Times New Roman" panose="02020603050405020304" pitchFamily="18" charset="0"/>
                <a:cs typeface="Times New Roman" panose="02020603050405020304" pitchFamily="18" charset="0"/>
              </a:rPr>
              <a:t>κόσμο</a:t>
            </a:r>
            <a:r>
              <a:rPr lang="el-GR" dirty="0">
                <a:latin typeface="Times New Roman" panose="02020603050405020304" pitchFamily="18" charset="0"/>
                <a:cs typeface="Times New Roman" panose="02020603050405020304" pitchFamily="18" charset="0"/>
              </a:rPr>
              <a:t>», ή σε σχέση με τα </a:t>
            </a:r>
            <a:r>
              <a:rPr lang="el-GR" u="sng" dirty="0">
                <a:latin typeface="Times New Roman" panose="02020603050405020304" pitchFamily="18" charset="0"/>
                <a:cs typeface="Times New Roman" panose="02020603050405020304" pitchFamily="18" charset="0"/>
              </a:rPr>
              <a:t>γυναικεία δικαιώματα </a:t>
            </a:r>
            <a:r>
              <a:rPr lang="el-GR" dirty="0">
                <a:latin typeface="Times New Roman" panose="02020603050405020304" pitchFamily="18" charset="0"/>
                <a:cs typeface="Times New Roman" panose="02020603050405020304" pitchFamily="18" charset="0"/>
              </a:rPr>
              <a:t>στις </a:t>
            </a:r>
            <a:r>
              <a:rPr lang="el-GR" u="sng" dirty="0">
                <a:latin typeface="Times New Roman" panose="02020603050405020304" pitchFamily="18" charset="0"/>
                <a:cs typeface="Times New Roman" panose="02020603050405020304" pitchFamily="18" charset="0"/>
              </a:rPr>
              <a:t>δυτικές χώρες.</a:t>
            </a:r>
          </a:p>
          <a:p>
            <a:pPr algn="just"/>
            <a:r>
              <a:rPr lang="el-GR" dirty="0">
                <a:latin typeface="Times New Roman" panose="02020603050405020304" pitchFamily="18" charset="0"/>
                <a:cs typeface="Times New Roman" panose="02020603050405020304" pitchFamily="18" charset="0"/>
              </a:rPr>
              <a:t>Εξέταση των παραπάνω λόγων σε σχέση με το ρευστό ρατσισμό. Δηλαδή κατά πόσο οι λόγοι αυτοί μέσω του </a:t>
            </a:r>
            <a:r>
              <a:rPr lang="el-GR" dirty="0" err="1">
                <a:latin typeface="Times New Roman" panose="02020603050405020304" pitchFamily="18" charset="0"/>
                <a:cs typeface="Times New Roman" panose="02020603050405020304" pitchFamily="18" charset="0"/>
              </a:rPr>
              <a:t>επιπολιτισμού</a:t>
            </a:r>
            <a:r>
              <a:rPr lang="el-GR" dirty="0">
                <a:latin typeface="Times New Roman" panose="02020603050405020304" pitchFamily="18" charset="0"/>
                <a:cs typeface="Times New Roman" panose="02020603050405020304" pitchFamily="18" charset="0"/>
              </a:rPr>
              <a:t> κρύβουν μέσα τους ρευστό ρατσισμό</a:t>
            </a:r>
          </a:p>
        </p:txBody>
      </p:sp>
    </p:spTree>
    <p:extLst>
      <p:ext uri="{BB962C8B-B14F-4D97-AF65-F5344CB8AC3E}">
        <p14:creationId xmlns:p14="http://schemas.microsoft.com/office/powerpoint/2010/main" val="3521010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1B4A38DA-44CA-0AAD-AB2E-180FEAD991F3}"/>
              </a:ext>
            </a:extLst>
          </p:cNvPr>
          <p:cNvSpPr>
            <a:spLocks noGrp="1"/>
          </p:cNvSpPr>
          <p:nvPr>
            <p:ph type="title"/>
          </p:nvPr>
        </p:nvSpPr>
        <p:spPr>
          <a:xfrm>
            <a:off x="1524003" y="1999615"/>
            <a:ext cx="9144000" cy="2764028"/>
          </a:xfrm>
        </p:spPr>
        <p:txBody>
          <a:bodyPr vert="horz" lIns="91440" tIns="45720" rIns="91440" bIns="45720" rtlCol="0" anchor="ctr">
            <a:normAutofit/>
          </a:bodyPr>
          <a:lstStyle/>
          <a:p>
            <a:pPr algn="ctr"/>
            <a:r>
              <a:rPr lang="en-US" kern="1200" dirty="0" err="1">
                <a:solidFill>
                  <a:schemeClr val="tx1"/>
                </a:solidFill>
                <a:latin typeface="Times New Roman" panose="02020603050405020304" pitchFamily="18" charset="0"/>
                <a:cs typeface="Times New Roman" panose="02020603050405020304" pitchFamily="18" charset="0"/>
              </a:rPr>
              <a:t>Θεωρητικό</a:t>
            </a:r>
            <a:r>
              <a:rPr lang="en-US" kern="1200" dirty="0">
                <a:solidFill>
                  <a:schemeClr val="tx1"/>
                </a:solidFill>
                <a:latin typeface="Times New Roman" panose="02020603050405020304" pitchFamily="18" charset="0"/>
                <a:cs typeface="Times New Roman" panose="02020603050405020304" pitchFamily="18" charset="0"/>
              </a:rPr>
              <a:t> πλα</a:t>
            </a:r>
            <a:r>
              <a:rPr lang="en-US" kern="1200" dirty="0" err="1">
                <a:solidFill>
                  <a:schemeClr val="tx1"/>
                </a:solidFill>
                <a:latin typeface="Times New Roman" panose="02020603050405020304" pitchFamily="18" charset="0"/>
                <a:cs typeface="Times New Roman" panose="02020603050405020304" pitchFamily="18" charset="0"/>
              </a:rPr>
              <a:t>ίσιο</a:t>
            </a:r>
            <a:endParaRPr lang="en-US" kern="1200" dirty="0">
              <a:solidFill>
                <a:schemeClr val="tx1"/>
              </a:solidFill>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9798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B0530F-71E5-2B39-E2A8-327CE1D3F773}"/>
              </a:ext>
            </a:extLst>
          </p:cNvPr>
          <p:cNvSpPr>
            <a:spLocks noGrp="1"/>
          </p:cNvSpPr>
          <p:nvPr>
            <p:ph type="title"/>
          </p:nvPr>
        </p:nvSpPr>
        <p:spPr/>
        <p:txBody>
          <a:bodyPr/>
          <a:lstStyle/>
          <a:p>
            <a:pPr algn="just"/>
            <a:r>
              <a:rPr lang="el-GR" dirty="0">
                <a:latin typeface="Times New Roman" panose="02020603050405020304" pitchFamily="18" charset="0"/>
                <a:cs typeface="Times New Roman" panose="02020603050405020304" pitchFamily="18" charset="0"/>
              </a:rPr>
              <a:t>Το μοντέλο του </a:t>
            </a:r>
            <a:r>
              <a:rPr lang="el-GR" dirty="0" err="1">
                <a:latin typeface="Times New Roman" panose="02020603050405020304" pitchFamily="18" charset="0"/>
                <a:cs typeface="Times New Roman" panose="02020603050405020304" pitchFamily="18" charset="0"/>
              </a:rPr>
              <a:t>επιπολιτισμού</a:t>
            </a:r>
            <a:r>
              <a:rPr lang="el-G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acculturation model)</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A38C5012-CE35-E01B-B03B-B3E4F22BEBFC}"/>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Σύμφωνα με τον </a:t>
            </a:r>
            <a:r>
              <a:rPr lang="en-US" dirty="0">
                <a:latin typeface="Times New Roman" panose="02020603050405020304" pitchFamily="18" charset="0"/>
                <a:cs typeface="Times New Roman" panose="02020603050405020304" pitchFamily="18" charset="0"/>
              </a:rPr>
              <a:t>Berry </a:t>
            </a:r>
            <a:r>
              <a:rPr lang="el-GR" b="0" i="0" u="none" strike="noStrike" baseline="0" dirty="0">
                <a:solidFill>
                  <a:srgbClr val="000000"/>
                </a:solidFill>
                <a:latin typeface="Times New Roman" panose="02020603050405020304" pitchFamily="18" charset="0"/>
              </a:rPr>
              <a:t>(1997, 2001, 2005, 2008) ο </a:t>
            </a:r>
            <a:r>
              <a:rPr lang="el-GR" b="0" i="0" u="none" strike="noStrike" baseline="0" dirty="0" err="1">
                <a:solidFill>
                  <a:srgbClr val="000000"/>
                </a:solidFill>
                <a:latin typeface="Times New Roman" panose="02020603050405020304" pitchFamily="18" charset="0"/>
              </a:rPr>
              <a:t>επι</a:t>
            </a:r>
            <a:r>
              <a:rPr lang="el-GR" dirty="0" err="1">
                <a:solidFill>
                  <a:srgbClr val="000000"/>
                </a:solidFill>
                <a:latin typeface="Times New Roman" panose="02020603050405020304" pitchFamily="18" charset="0"/>
              </a:rPr>
              <a:t>πολιτισμός</a:t>
            </a:r>
            <a:r>
              <a:rPr lang="el-GR" dirty="0">
                <a:solidFill>
                  <a:srgbClr val="000000"/>
                </a:solidFill>
                <a:latin typeface="Times New Roman" panose="02020603050405020304" pitchFamily="18" charset="0"/>
              </a:rPr>
              <a:t> αναφέρεται στις αμοιβαίες αλλαγές που συμβαίνουν κατά την άμεση επαφή δύο τουλάχιστον διαφορετικών πολιτισμικών ομάδων</a:t>
            </a:r>
            <a:r>
              <a:rPr lang="el-GR" b="0" i="0" u="none" strike="noStrike" baseline="0" dirty="0">
                <a:solidFill>
                  <a:srgbClr val="000000"/>
                </a:solidFill>
                <a:latin typeface="Times New Roman" panose="02020603050405020304" pitchFamily="18" charset="0"/>
              </a:rPr>
              <a:t> (κυρίως έχει χρησιμοποιηθεί για τη μελ</a:t>
            </a:r>
            <a:r>
              <a:rPr lang="el-GR" dirty="0">
                <a:solidFill>
                  <a:srgbClr val="000000"/>
                </a:solidFill>
                <a:latin typeface="Times New Roman" panose="02020603050405020304" pitchFamily="18" charset="0"/>
              </a:rPr>
              <a:t>έτη της </a:t>
            </a:r>
            <a:r>
              <a:rPr lang="el-GR" dirty="0" err="1">
                <a:solidFill>
                  <a:srgbClr val="000000"/>
                </a:solidFill>
                <a:latin typeface="Times New Roman" panose="02020603050405020304" pitchFamily="18" charset="0"/>
              </a:rPr>
              <a:t>διεπίδρασης</a:t>
            </a:r>
            <a:r>
              <a:rPr lang="el-GR" dirty="0">
                <a:solidFill>
                  <a:srgbClr val="000000"/>
                </a:solidFill>
                <a:latin typeface="Times New Roman" panose="02020603050405020304" pitchFamily="18" charset="0"/>
              </a:rPr>
              <a:t> μεταναστευτικών ομάδων και των χωρών «φιλοξενίας» τους)</a:t>
            </a:r>
          </a:p>
          <a:p>
            <a:pPr algn="just"/>
            <a:r>
              <a:rPr lang="el-GR" dirty="0">
                <a:solidFill>
                  <a:srgbClr val="000000"/>
                </a:solidFill>
                <a:latin typeface="Times New Roman" panose="02020603050405020304" pitchFamily="18" charset="0"/>
                <a:cs typeface="Times New Roman" panose="02020603050405020304" pitchFamily="18" charset="0"/>
              </a:rPr>
              <a:t>Οι αλλαγές που συμβαίνουν σχετίζονται με 2 επίπεδα: 1) το ομαδικό επίπεδο, όπου παρατηρούνται αλλαγές στη δομή της κοινωνίας, στους θεσμούς και στις κοινωνικές πρακτικές 2) το προσωπικό επίπεδο, όπου οι αλλαγές έχουν να κάνουν με τις διακυμάνσεις στη συμπεριφορά του κάθε ανθρώπου </a:t>
            </a:r>
            <a:r>
              <a:rPr lang="en-US" sz="1800" b="0" i="0" u="none" strike="noStrike" baseline="0" dirty="0">
                <a:solidFill>
                  <a:srgbClr val="000000"/>
                </a:solidFill>
                <a:latin typeface="Times New Roman" panose="02020603050405020304" pitchFamily="18" charset="0"/>
              </a:rPr>
              <a:t>(Berry 2005:699)</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5186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02178F-6B92-7061-9E21-BF7978637F2C}"/>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Πολιτισμική προσαρμογή μέσω </a:t>
            </a:r>
            <a:r>
              <a:rPr lang="el-GR" dirty="0" err="1">
                <a:latin typeface="Times New Roman" panose="02020603050405020304" pitchFamily="18" charset="0"/>
                <a:cs typeface="Times New Roman" panose="02020603050405020304" pitchFamily="18" charset="0"/>
              </a:rPr>
              <a:t>επιπολιτισμού</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07D5FE14-D17B-FA64-508B-561752D77B33}"/>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Αποτέλεσμα των </a:t>
            </a:r>
            <a:r>
              <a:rPr lang="el-GR" dirty="0" err="1">
                <a:latin typeface="Times New Roman" panose="02020603050405020304" pitchFamily="18" charset="0"/>
                <a:cs typeface="Times New Roman" panose="02020603050405020304" pitchFamily="18" charset="0"/>
              </a:rPr>
              <a:t>επιπολιτισμικών</a:t>
            </a:r>
            <a:r>
              <a:rPr lang="el-GR" dirty="0">
                <a:latin typeface="Times New Roman" panose="02020603050405020304" pitchFamily="18" charset="0"/>
                <a:cs typeface="Times New Roman" panose="02020603050405020304" pitchFamily="18" charset="0"/>
              </a:rPr>
              <a:t> διαδικασιών και στρατηγικών είναι η πολιτισμική προσαρμογή </a:t>
            </a:r>
            <a:r>
              <a:rPr lang="en-US" dirty="0">
                <a:latin typeface="Times New Roman" panose="02020603050405020304" pitchFamily="18" charset="0"/>
                <a:cs typeface="Times New Roman" panose="02020603050405020304" pitchFamily="18" charset="0"/>
              </a:rPr>
              <a:t>(cultural adaptation)</a:t>
            </a:r>
          </a:p>
          <a:p>
            <a:pPr algn="just"/>
            <a:r>
              <a:rPr lang="el-GR" dirty="0">
                <a:latin typeface="Times New Roman" panose="02020603050405020304" pitchFamily="18" charset="0"/>
                <a:cs typeface="Times New Roman" panose="02020603050405020304" pitchFamily="18" charset="0"/>
              </a:rPr>
              <a:t>Η πολιτισμική προσαρμογή έχει 2 επίπεδα: 1) την ψυχολογική προσαρμογή που έχει να κάνει με την ψυχολογική και συναισθηματική ευημερία 2) την </a:t>
            </a:r>
            <a:r>
              <a:rPr lang="el-GR" dirty="0" err="1">
                <a:latin typeface="Times New Roman" panose="02020603050405020304" pitchFamily="18" charset="0"/>
                <a:cs typeface="Times New Roman" panose="02020603050405020304" pitchFamily="18" charset="0"/>
              </a:rPr>
              <a:t>κοινωνιοπολιτισμική</a:t>
            </a:r>
            <a:r>
              <a:rPr lang="el-GR" dirty="0">
                <a:latin typeface="Times New Roman" panose="02020603050405020304" pitchFamily="18" charset="0"/>
                <a:cs typeface="Times New Roman" panose="02020603050405020304" pitchFamily="18" charset="0"/>
              </a:rPr>
              <a:t> ευημερία που έχει να κάνει με το πόσο επιτυχημένη είναι η υιοθέτηση κοινωνικών δεξιοτήτων, η οποία επιτρέπει την επιτυχημένη ζωή στη νέα κουλτούρα </a:t>
            </a:r>
            <a:r>
              <a:rPr lang="en-US" sz="1800" b="0" i="0" u="none" strike="noStrike" baseline="0" dirty="0">
                <a:solidFill>
                  <a:srgbClr val="000000"/>
                </a:solidFill>
                <a:latin typeface="Times New Roman" panose="02020603050405020304" pitchFamily="18" charset="0"/>
              </a:rPr>
              <a:t>(Sam and Berry, 2010:478)</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0669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29878F-65B9-061C-36E6-66ED55DBF933}"/>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Το μοντέλο του </a:t>
            </a:r>
            <a:r>
              <a:rPr lang="el-GR" dirty="0" err="1">
                <a:latin typeface="Times New Roman" panose="02020603050405020304" pitchFamily="18" charset="0"/>
                <a:cs typeface="Times New Roman" panose="02020603050405020304" pitchFamily="18" charset="0"/>
              </a:rPr>
              <a:t>επιπολιτισμού</a:t>
            </a:r>
            <a:r>
              <a:rPr lang="el-G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acculturation model)</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3AFFBA91-2392-A581-3C41-8935B79B9401}"/>
              </a:ext>
            </a:extLst>
          </p:cNvPr>
          <p:cNvSpPr>
            <a:spLocks noGrp="1"/>
          </p:cNvSpPr>
          <p:nvPr>
            <p:ph idx="1"/>
          </p:nvPr>
        </p:nvSpPr>
        <p:spPr>
          <a:xfrm>
            <a:off x="838200" y="1825625"/>
            <a:ext cx="10515600" cy="4667250"/>
          </a:xfrm>
        </p:spPr>
        <p:style>
          <a:lnRef idx="1">
            <a:schemeClr val="accent1"/>
          </a:lnRef>
          <a:fillRef idx="2">
            <a:schemeClr val="accent1"/>
          </a:fillRef>
          <a:effectRef idx="1">
            <a:schemeClr val="accent1"/>
          </a:effectRef>
          <a:fontRef idx="minor">
            <a:schemeClr val="dk1"/>
          </a:fontRef>
        </p:style>
        <p:txBody>
          <a:bodyPr>
            <a:noAutofit/>
          </a:bodyPr>
          <a:lstStyle/>
          <a:p>
            <a:pPr algn="just"/>
            <a:r>
              <a:rPr lang="el-GR" sz="2400" dirty="0">
                <a:latin typeface="Times New Roman" panose="02020603050405020304" pitchFamily="18" charset="0"/>
                <a:cs typeface="Times New Roman" panose="02020603050405020304" pitchFamily="18" charset="0"/>
              </a:rPr>
              <a:t>Ο </a:t>
            </a:r>
            <a:r>
              <a:rPr lang="el-GR" sz="2400" dirty="0" err="1">
                <a:latin typeface="Times New Roman" panose="02020603050405020304" pitchFamily="18" charset="0"/>
                <a:cs typeface="Times New Roman" panose="02020603050405020304" pitchFamily="18" charset="0"/>
              </a:rPr>
              <a:t>επιπολιτισμός</a:t>
            </a:r>
            <a:r>
              <a:rPr lang="el-GR" sz="2400" dirty="0">
                <a:latin typeface="Times New Roman" panose="02020603050405020304" pitchFamily="18" charset="0"/>
                <a:cs typeface="Times New Roman" panose="02020603050405020304" pitchFamily="18" charset="0"/>
              </a:rPr>
              <a:t> λαμβάνει χώρα σε 2 άξονες: 1) πολιτισμική διατήρηση </a:t>
            </a:r>
            <a:r>
              <a:rPr lang="en-US" sz="2400" dirty="0">
                <a:latin typeface="Times New Roman" panose="02020603050405020304" pitchFamily="18" charset="0"/>
                <a:cs typeface="Times New Roman" panose="02020603050405020304" pitchFamily="18" charset="0"/>
              </a:rPr>
              <a:t>vs </a:t>
            </a:r>
            <a:r>
              <a:rPr lang="el-GR" sz="2400" dirty="0">
                <a:latin typeface="Times New Roman" panose="02020603050405020304" pitchFamily="18" charset="0"/>
                <a:cs typeface="Times New Roman" panose="02020603050405020304" pitchFamily="18" charset="0"/>
              </a:rPr>
              <a:t>πολιτισμική απόρριψη και 2) συμμετοχή και ανάμειξη σε νέα κουλτούρα </a:t>
            </a:r>
            <a:r>
              <a:rPr lang="en-US" sz="2400" dirty="0">
                <a:latin typeface="Times New Roman" panose="02020603050405020304" pitchFamily="18" charset="0"/>
                <a:cs typeface="Times New Roman" panose="02020603050405020304" pitchFamily="18" charset="0"/>
              </a:rPr>
              <a:t>vs </a:t>
            </a:r>
            <a:r>
              <a:rPr lang="el-GR" sz="2400" dirty="0">
                <a:latin typeface="Times New Roman" panose="02020603050405020304" pitchFamily="18" charset="0"/>
                <a:cs typeface="Times New Roman" panose="02020603050405020304" pitchFamily="18" charset="0"/>
              </a:rPr>
              <a:t>πολιτισμική απομόνωση</a:t>
            </a:r>
          </a:p>
          <a:p>
            <a:pPr algn="just"/>
            <a:r>
              <a:rPr lang="el-GR" sz="2400" dirty="0">
                <a:latin typeface="Times New Roman" panose="02020603050405020304" pitchFamily="18" charset="0"/>
                <a:cs typeface="Times New Roman" panose="02020603050405020304" pitchFamily="18" charset="0"/>
              </a:rPr>
              <a:t>Δημιουργία 4 στρατηγικών </a:t>
            </a:r>
            <a:r>
              <a:rPr lang="el-GR" sz="2400" dirty="0" err="1">
                <a:latin typeface="Times New Roman" panose="02020603050405020304" pitchFamily="18" charset="0"/>
                <a:cs typeface="Times New Roman" panose="02020603050405020304" pitchFamily="18" charset="0"/>
              </a:rPr>
              <a:t>επιπολιτισμού</a:t>
            </a:r>
            <a:r>
              <a:rPr lang="el-GR" sz="2400" dirty="0">
                <a:latin typeface="Times New Roman" panose="02020603050405020304" pitchFamily="18" charset="0"/>
                <a:cs typeface="Times New Roman" panose="02020603050405020304" pitchFamily="18" charset="0"/>
              </a:rPr>
              <a:t> ή αλλιώς 4 συμπεριφορών </a:t>
            </a:r>
            <a:r>
              <a:rPr lang="en-US" sz="2400" dirty="0">
                <a:latin typeface="Times New Roman" panose="02020603050405020304" pitchFamily="18" charset="0"/>
                <a:cs typeface="Times New Roman" panose="02020603050405020304" pitchFamily="18" charset="0"/>
              </a:rPr>
              <a:t>(attitudes) </a:t>
            </a:r>
            <a:endParaRPr lang="el-GR" sz="2400"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l-GR" sz="2400" dirty="0">
                <a:latin typeface="Times New Roman" panose="02020603050405020304" pitchFamily="18" charset="0"/>
                <a:cs typeface="Times New Roman" panose="02020603050405020304" pitchFamily="18" charset="0"/>
              </a:rPr>
              <a:t>Ενσωμάτωση (</a:t>
            </a:r>
            <a:r>
              <a:rPr lang="en-US" sz="2400" dirty="0">
                <a:latin typeface="Times New Roman" panose="02020603050405020304" pitchFamily="18" charset="0"/>
                <a:cs typeface="Times New Roman" panose="02020603050405020304" pitchFamily="18" charset="0"/>
              </a:rPr>
              <a:t>integration)</a:t>
            </a:r>
            <a:r>
              <a:rPr lang="el-GR" sz="2400" dirty="0">
                <a:latin typeface="Times New Roman" panose="02020603050405020304" pitchFamily="18" charset="0"/>
                <a:cs typeface="Times New Roman" panose="02020603050405020304" pitchFamily="18" charset="0"/>
              </a:rPr>
              <a:t>: η ομάδα επιλέγει να διατηρήσει τον πολιτισμό της και να συμμετέχει στο νέο πολιτισμικό περιβάλλον</a:t>
            </a:r>
            <a:endParaRPr lang="en-US" sz="2400"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l-GR" sz="2400" dirty="0">
                <a:latin typeface="Times New Roman" panose="02020603050405020304" pitchFamily="18" charset="0"/>
                <a:cs typeface="Times New Roman" panose="02020603050405020304" pitchFamily="18" charset="0"/>
              </a:rPr>
              <a:t>Αφομοίωση </a:t>
            </a:r>
            <a:r>
              <a:rPr lang="en-US" sz="2400" dirty="0">
                <a:latin typeface="Times New Roman" panose="02020603050405020304" pitchFamily="18" charset="0"/>
                <a:cs typeface="Times New Roman" panose="02020603050405020304" pitchFamily="18" charset="0"/>
              </a:rPr>
              <a:t>(assimilation)</a:t>
            </a:r>
            <a:r>
              <a:rPr lang="el-GR" sz="2400" dirty="0">
                <a:latin typeface="Times New Roman" panose="02020603050405020304" pitchFamily="18" charset="0"/>
                <a:cs typeface="Times New Roman" panose="02020603050405020304" pitchFamily="18" charset="0"/>
              </a:rPr>
              <a:t>: η ομάδα επιλέγει να εγκαταλείψει την κουλτούρα της και να εισέλθει στη νέα κοινωνία</a:t>
            </a:r>
          </a:p>
          <a:p>
            <a:pPr marL="514350" indent="-514350" algn="just">
              <a:buFont typeface="+mj-lt"/>
              <a:buAutoNum type="arabicPeriod"/>
            </a:pPr>
            <a:r>
              <a:rPr lang="el-GR" sz="2400" dirty="0">
                <a:latin typeface="Times New Roman" panose="02020603050405020304" pitchFamily="18" charset="0"/>
                <a:cs typeface="Times New Roman" panose="02020603050405020304" pitchFamily="18" charset="0"/>
              </a:rPr>
              <a:t>Διαχωρισμός </a:t>
            </a:r>
            <a:r>
              <a:rPr lang="en-US" sz="2400" dirty="0">
                <a:latin typeface="Times New Roman" panose="02020603050405020304" pitchFamily="18" charset="0"/>
                <a:cs typeface="Times New Roman" panose="02020603050405020304" pitchFamily="18" charset="0"/>
              </a:rPr>
              <a:t>(separation)</a:t>
            </a:r>
            <a:r>
              <a:rPr lang="el-GR" sz="2400" dirty="0">
                <a:latin typeface="Times New Roman" panose="02020603050405020304" pitchFamily="18" charset="0"/>
                <a:cs typeface="Times New Roman" panose="02020603050405020304" pitchFamily="18" charset="0"/>
              </a:rPr>
              <a:t>: η ομάδα επιλέγει να διατηρήσει τον πολιτισμό της αλλά δεν επιθυμεί να συμμετέχει στο νέο πολιτισμικό περιβάλλον</a:t>
            </a:r>
          </a:p>
          <a:p>
            <a:pPr marL="514350" indent="-514350" algn="just">
              <a:buFont typeface="+mj-lt"/>
              <a:buAutoNum type="arabicPeriod"/>
            </a:pPr>
            <a:r>
              <a:rPr lang="el-GR" sz="2400" dirty="0">
                <a:latin typeface="Times New Roman" panose="02020603050405020304" pitchFamily="18" charset="0"/>
                <a:cs typeface="Times New Roman" panose="02020603050405020304" pitchFamily="18" charset="0"/>
              </a:rPr>
              <a:t>Περιθωριοποίηση </a:t>
            </a:r>
            <a:r>
              <a:rPr lang="en-US" sz="2400" dirty="0">
                <a:latin typeface="Times New Roman" panose="02020603050405020304" pitchFamily="18" charset="0"/>
                <a:cs typeface="Times New Roman" panose="02020603050405020304" pitchFamily="18" charset="0"/>
              </a:rPr>
              <a:t>(marginalization)</a:t>
            </a:r>
            <a:r>
              <a:rPr lang="el-GR" sz="2400" dirty="0">
                <a:latin typeface="Times New Roman" panose="02020603050405020304" pitchFamily="18" charset="0"/>
                <a:cs typeface="Times New Roman" panose="02020603050405020304" pitchFamily="18" charset="0"/>
              </a:rPr>
              <a:t>: η ομάδα επιλέγει να εγκαταλείψει τον πολιτισμό της και να μην σχετίζεται με άλλες πολιτισμικές ομάδες</a:t>
            </a:r>
          </a:p>
        </p:txBody>
      </p:sp>
    </p:spTree>
    <p:extLst>
      <p:ext uri="{BB962C8B-B14F-4D97-AF65-F5344CB8AC3E}">
        <p14:creationId xmlns:p14="http://schemas.microsoft.com/office/powerpoint/2010/main" val="1730868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707C57-A19E-0B9B-14FE-33CAFC24F09D}"/>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Κριτική στο μοντέλο του </a:t>
            </a:r>
            <a:r>
              <a:rPr lang="el-GR" dirty="0" err="1">
                <a:latin typeface="Times New Roman" panose="02020603050405020304" pitchFamily="18" charset="0"/>
                <a:cs typeface="Times New Roman" panose="02020603050405020304" pitchFamily="18" charset="0"/>
              </a:rPr>
              <a:t>επιπολιτισμού</a:t>
            </a:r>
            <a:r>
              <a:rPr lang="el-G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acculturation model)</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7CF9005E-0150-D990-B4E0-6C56C402A45B}"/>
              </a:ext>
            </a:extLst>
          </p:cNvPr>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pPr algn="just"/>
            <a:r>
              <a:rPr lang="el-GR" dirty="0">
                <a:latin typeface="Times New Roman" panose="02020603050405020304" pitchFamily="18" charset="0"/>
                <a:cs typeface="Times New Roman" panose="02020603050405020304" pitchFamily="18" charset="0"/>
              </a:rPr>
              <a:t>Παρόλη την αποδοχή του συγκεκριμένου μοντέλου υπήρξαν διάφορες κριτικές με πιο σημαντική:</a:t>
            </a:r>
          </a:p>
          <a:p>
            <a:pPr marL="0" indent="0" algn="just">
              <a:buNone/>
            </a:pPr>
            <a:r>
              <a:rPr lang="el-GR" dirty="0">
                <a:solidFill>
                  <a:srgbClr val="000000"/>
                </a:solidFill>
                <a:latin typeface="Times New Roman" panose="02020603050405020304" pitchFamily="18" charset="0"/>
              </a:rPr>
              <a:t>Κριτική</a:t>
            </a:r>
            <a:r>
              <a:rPr lang="el-GR" b="0" i="0" u="none" strike="noStrike" baseline="0" dirty="0">
                <a:solidFill>
                  <a:srgbClr val="000000"/>
                </a:solidFill>
                <a:latin typeface="Times New Roman" panose="02020603050405020304" pitchFamily="18" charset="0"/>
              </a:rPr>
              <a:t> ως προς την έννοια του πολιτισμού αυτού καθαυτού: α) στενότητα όρου β) αποσιώπηση μοναδικών προσωπικών εμπειριών γ) συσχέτιση του όρου του πολιτισμού με τον εθνικό πολιτισμό και τα γεωγραφικά του όρια (έχει να κάνει με τους λόγους (</a:t>
            </a:r>
            <a:r>
              <a:rPr lang="en-US" b="0" i="0" u="none" strike="noStrike" baseline="0" dirty="0" err="1">
                <a:solidFill>
                  <a:srgbClr val="000000"/>
                </a:solidFill>
                <a:latin typeface="Times New Roman" panose="02020603050405020304" pitchFamily="18" charset="0"/>
              </a:rPr>
              <a:t>discources</a:t>
            </a:r>
            <a:r>
              <a:rPr lang="en-US" b="0" i="0" u="none" strike="noStrike" baseline="0" dirty="0">
                <a:solidFill>
                  <a:srgbClr val="000000"/>
                </a:solidFill>
                <a:latin typeface="Times New Roman" panose="02020603050405020304" pitchFamily="18" charset="0"/>
              </a:rPr>
              <a:t>) </a:t>
            </a:r>
            <a:r>
              <a:rPr lang="el-GR" b="0" i="0" u="none" strike="noStrike" baseline="0" dirty="0">
                <a:solidFill>
                  <a:srgbClr val="000000"/>
                </a:solidFill>
                <a:latin typeface="Times New Roman" panose="02020603050405020304" pitchFamily="18" charset="0"/>
              </a:rPr>
              <a:t>και τους σκοπούς του/της εκάστοτε ομιλητή/</a:t>
            </a:r>
            <a:r>
              <a:rPr lang="el-GR" b="0" i="0" u="none" strike="noStrike" baseline="0" dirty="0" err="1">
                <a:solidFill>
                  <a:srgbClr val="000000"/>
                </a:solidFill>
                <a:latin typeface="Times New Roman" panose="02020603050405020304" pitchFamily="18" charset="0"/>
              </a:rPr>
              <a:t>τριας</a:t>
            </a:r>
            <a:r>
              <a:rPr lang="el-GR" b="0" i="0" u="none" strike="noStrike" baseline="0" dirty="0">
                <a:solidFill>
                  <a:srgbClr val="000000"/>
                </a:solidFill>
                <a:latin typeface="Times New Roman" panose="02020603050405020304" pitchFamily="18" charset="0"/>
              </a:rPr>
              <a:t>, </a:t>
            </a:r>
            <a:r>
              <a:rPr lang="el-GR" b="0" i="0" u="none" strike="noStrike" baseline="0" dirty="0" err="1">
                <a:solidFill>
                  <a:srgbClr val="000000"/>
                </a:solidFill>
                <a:latin typeface="Times New Roman" panose="02020603050405020304" pitchFamily="18" charset="0"/>
              </a:rPr>
              <a:t>π.χ</a:t>
            </a:r>
            <a:r>
              <a:rPr lang="el-GR" b="0" i="0" u="none" strike="noStrike" baseline="0" dirty="0">
                <a:solidFill>
                  <a:srgbClr val="000000"/>
                </a:solidFill>
                <a:latin typeface="Times New Roman" panose="02020603050405020304" pitchFamily="18" charset="0"/>
              </a:rPr>
              <a:t> η Ελλάδα άλλοτε είναι μέρος της Δύσης και άλλοτε της Ανατολής)</a:t>
            </a:r>
          </a:p>
          <a:p>
            <a:pPr marL="0" indent="0" algn="just">
              <a:buNone/>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912468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2012</TotalTime>
  <Words>3655</Words>
  <Application>Microsoft Office PowerPoint</Application>
  <PresentationFormat>Ευρεία οθόνη</PresentationFormat>
  <Paragraphs>116</Paragraphs>
  <Slides>35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35</vt:i4>
      </vt:variant>
    </vt:vector>
  </HeadingPairs>
  <TitlesOfParts>
    <vt:vector size="40" baseType="lpstr">
      <vt:lpstr>Arial</vt:lpstr>
      <vt:lpstr>Calibri</vt:lpstr>
      <vt:lpstr>Calibri Light</vt:lpstr>
      <vt:lpstr>Times New Roman</vt:lpstr>
      <vt:lpstr>Θέμα του Office</vt:lpstr>
      <vt:lpstr>What culture? Supranational cultural norms in the construction of the cultural adaptation of refugee children by employees in an NGO for unaccompanied refugee children  Antonis Sapountzis, Evangelia Zarmakoupi </vt:lpstr>
      <vt:lpstr>Δομή Παρουσίασης</vt:lpstr>
      <vt:lpstr>Εισαγωγή</vt:lpstr>
      <vt:lpstr>Στόχος</vt:lpstr>
      <vt:lpstr>Θεωρητικό πλαίσιο</vt:lpstr>
      <vt:lpstr>Το μοντέλο του επιπολιτισμού (acculturation model)</vt:lpstr>
      <vt:lpstr>Πολιτισμική προσαρμογή μέσω επιπολιτισμού</vt:lpstr>
      <vt:lpstr>Το μοντέλο του επιπολιτισμού (acculturation model)</vt:lpstr>
      <vt:lpstr>Κριτική στο μοντέλο του επιπολιτισμού (acculturation model)</vt:lpstr>
      <vt:lpstr>Μοντέλο του επιπολιτισμού και στόχος</vt:lpstr>
      <vt:lpstr>Ρευστός ρατσισμός και αβεβαιότητα/αμφισημία</vt:lpstr>
      <vt:lpstr>Μέθοδος Ανάλυσης</vt:lpstr>
      <vt:lpstr>Περικείμενο έρευνας</vt:lpstr>
      <vt:lpstr>Συμμετέχοντες/ουσες και συνεντεύξεις</vt:lpstr>
      <vt:lpstr>Κωδικοποίηση υλικού και μέθοδος ανάλυσης</vt:lpstr>
      <vt:lpstr>Μέθοδος Ανάλυσης</vt:lpstr>
      <vt:lpstr>Μέθοδος Ανάλυσης</vt:lpstr>
      <vt:lpstr>Μέθοδος Ανάλυσης</vt:lpstr>
      <vt:lpstr>Ανάλυση</vt:lpstr>
      <vt:lpstr>Τα παιδιά πρόσφυγες/ισσες πρέπει να προσαρμοστούν σε κάποιους κανόνες και αρχές που δεν υπήρχαν στη χώρα προέλευσής τους: Η Ελλάδα ως υποδειγματική χώρα με κανόνες και τάξη</vt:lpstr>
      <vt:lpstr>Τα παιδιά πρόσφυγες/ισσες πρέπει να προσαρμοστούν σε κάποιους κανόνες και αρχές που δεν υπήρχαν στη χώρα προέλευσής τους: Η Ελλάδα ως υποδειγματική χώρα με κανόνες και τάξη</vt:lpstr>
      <vt:lpstr>Τα παιδιά πρόσφυγες/ισσες πρέπει να προσαρμοστούν σε κάποιους κανόνες και αρχές που δεν υπήρχαν στη χώρα προέλευσής τους: Η Ελλάδα ως υποδειγματική χώρα με κανόνες και τάξη</vt:lpstr>
      <vt:lpstr>Τα παιδιά πρόσφυγες/ισσες πρέπει να προσαρμοστούν σε κάποιους κανόνες και αρχές που δεν υπήρχαν στη χώρα προέλευσής τους: Η Ελλάδα ως υποδειγματική χώρα με κανόνες και τάξη</vt:lpstr>
      <vt:lpstr>Προσαρμογή στους ευρωπαϊκούς κανόνες και κουλτούρα</vt:lpstr>
      <vt:lpstr>Προσαρμογή στους ευρωπαϊκούς κανόνες και κουλτούρα</vt:lpstr>
      <vt:lpstr>Προσαρμογή στους ευρωπαϊκούς κανόνες και κουλτούρα</vt:lpstr>
      <vt:lpstr>Πολιτισμική απόσταση «δυτικών» και μουσουλμανικών κοινωνιών ως προς τη θέση της γυναίκας</vt:lpstr>
      <vt:lpstr>Πολιτισμική απόσταση «δυτικών» και μουσουλμανικών κοινωνιών ως προς τη θέση της γυναίκας</vt:lpstr>
      <vt:lpstr>Πολιτισμική απόσταση «δυτικών» και μουσουλμανικών κοινωνιών ως προς τη θέση της γυναίκας</vt:lpstr>
      <vt:lpstr>Συζήτηση και συμπεράσματα</vt:lpstr>
      <vt:lpstr>Επιπολιτισμός</vt:lpstr>
      <vt:lpstr>Εστίαση στο άμεσο επικοινωνιακό περικείμενο και εξέταση των κινητήριων σκοπών της επιχειρηματολογίας</vt:lpstr>
      <vt:lpstr>Αμφισημία και ρευστός ρατσισμός</vt:lpstr>
      <vt:lpstr>Εστίαση στον τρόπο θέασης της έννοιας του πολιτισμού στην έρευνα για τον επιπολιτισμό</vt:lpstr>
      <vt:lpstr>Ευχαριστώ πολύ!</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What culture? Supranational cultural norms in the construction of the cultural adaptation of refugee children by employees in an NGO for unaccompanied refugee children  Antonis Sapountzis, Evangelia Zarmakoupi </dc:title>
  <dc:creator>ΖΓΟΛΟΜΠΗ ΙΣΜΗΝΗ</dc:creator>
  <cp:lastModifiedBy>ΖΓΟΛΟΜΠΗ ΙΣΜΗΝΗ</cp:lastModifiedBy>
  <cp:revision>137</cp:revision>
  <dcterms:created xsi:type="dcterms:W3CDTF">2022-12-27T07:43:42Z</dcterms:created>
  <dcterms:modified xsi:type="dcterms:W3CDTF">2023-01-08T14:40:27Z</dcterms:modified>
</cp:coreProperties>
</file>