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4"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4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A042AC-8C59-4575-9303-FBD8A37E071A}" type="datetimeFigureOut">
              <a:rPr lang="en-US" smtClean="0"/>
              <a:t>4/6/2015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74E49-6D79-4492-AD13-EF8562C75159}" type="slidenum">
              <a:rPr lang="en-US" smtClean="0"/>
              <a:t>‹#›</a:t>
            </a:fld>
            <a:endParaRPr lang="en-US"/>
          </a:p>
        </p:txBody>
      </p:sp>
    </p:spTree>
    <p:extLst>
      <p:ext uri="{BB962C8B-B14F-4D97-AF65-F5344CB8AC3E}">
        <p14:creationId xmlns:p14="http://schemas.microsoft.com/office/powerpoint/2010/main" val="389527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E32F46-0FF7-43C1-A234-43DE32ADEA79}" type="datetime1">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A139E-6A1D-4C1E-B1F3-40640D13F460}" type="slidenum">
              <a:rPr lang="en-US" smtClean="0"/>
              <a:t>‹#›</a:t>
            </a:fld>
            <a:endParaRPr lang="en-US"/>
          </a:p>
        </p:txBody>
      </p:sp>
    </p:spTree>
    <p:extLst>
      <p:ext uri="{BB962C8B-B14F-4D97-AF65-F5344CB8AC3E}">
        <p14:creationId xmlns:p14="http://schemas.microsoft.com/office/powerpoint/2010/main" val="243626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F69146-0707-49D4-9813-7F6FA23A3800}" type="datetime1">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A139E-6A1D-4C1E-B1F3-40640D13F460}" type="slidenum">
              <a:rPr lang="en-US" smtClean="0"/>
              <a:t>‹#›</a:t>
            </a:fld>
            <a:endParaRPr lang="en-US"/>
          </a:p>
        </p:txBody>
      </p:sp>
    </p:spTree>
    <p:extLst>
      <p:ext uri="{BB962C8B-B14F-4D97-AF65-F5344CB8AC3E}">
        <p14:creationId xmlns:p14="http://schemas.microsoft.com/office/powerpoint/2010/main" val="2701745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35A73-704A-4FCC-AC9C-9A4FB87A88FB}" type="datetime1">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A139E-6A1D-4C1E-B1F3-40640D13F460}" type="slidenum">
              <a:rPr lang="en-US" smtClean="0"/>
              <a:t>‹#›</a:t>
            </a:fld>
            <a:endParaRPr lang="en-US"/>
          </a:p>
        </p:txBody>
      </p:sp>
    </p:spTree>
    <p:extLst>
      <p:ext uri="{BB962C8B-B14F-4D97-AF65-F5344CB8AC3E}">
        <p14:creationId xmlns:p14="http://schemas.microsoft.com/office/powerpoint/2010/main" val="2819107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6F278-2704-434D-BADE-4046474A09FD}" type="datetime1">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A139E-6A1D-4C1E-B1F3-40640D13F460}" type="slidenum">
              <a:rPr lang="en-US" smtClean="0"/>
              <a:t>‹#›</a:t>
            </a:fld>
            <a:endParaRPr lang="en-US"/>
          </a:p>
        </p:txBody>
      </p:sp>
    </p:spTree>
    <p:extLst>
      <p:ext uri="{BB962C8B-B14F-4D97-AF65-F5344CB8AC3E}">
        <p14:creationId xmlns:p14="http://schemas.microsoft.com/office/powerpoint/2010/main" val="223076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60C1A7-6174-47CB-9EA8-A11B52AE4044}" type="datetime1">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A139E-6A1D-4C1E-B1F3-40640D13F460}" type="slidenum">
              <a:rPr lang="en-US" smtClean="0"/>
              <a:t>‹#›</a:t>
            </a:fld>
            <a:endParaRPr lang="en-US"/>
          </a:p>
        </p:txBody>
      </p:sp>
    </p:spTree>
    <p:extLst>
      <p:ext uri="{BB962C8B-B14F-4D97-AF65-F5344CB8AC3E}">
        <p14:creationId xmlns:p14="http://schemas.microsoft.com/office/powerpoint/2010/main" val="818581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665B5F-1C38-44D0-967A-0E04CBDB0762}" type="datetime1">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6A139E-6A1D-4C1E-B1F3-40640D13F460}" type="slidenum">
              <a:rPr lang="en-US" smtClean="0"/>
              <a:t>‹#›</a:t>
            </a:fld>
            <a:endParaRPr lang="en-US"/>
          </a:p>
        </p:txBody>
      </p:sp>
    </p:spTree>
    <p:extLst>
      <p:ext uri="{BB962C8B-B14F-4D97-AF65-F5344CB8AC3E}">
        <p14:creationId xmlns:p14="http://schemas.microsoft.com/office/powerpoint/2010/main" val="2838951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C2EEC1-6FAA-417E-BC68-96833094CB0A}" type="datetime1">
              <a:rPr lang="en-US" smtClean="0"/>
              <a:t>4/6/2015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6A139E-6A1D-4C1E-B1F3-40640D13F460}" type="slidenum">
              <a:rPr lang="en-US" smtClean="0"/>
              <a:t>‹#›</a:t>
            </a:fld>
            <a:endParaRPr lang="en-US"/>
          </a:p>
        </p:txBody>
      </p:sp>
    </p:spTree>
    <p:extLst>
      <p:ext uri="{BB962C8B-B14F-4D97-AF65-F5344CB8AC3E}">
        <p14:creationId xmlns:p14="http://schemas.microsoft.com/office/powerpoint/2010/main" val="133472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5AFFA3-9094-46D5-BB52-2D57EE392F4F}" type="datetime1">
              <a:rPr lang="en-US" smtClean="0"/>
              <a:t>4/6/2015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6A139E-6A1D-4C1E-B1F3-40640D13F460}" type="slidenum">
              <a:rPr lang="en-US" smtClean="0"/>
              <a:t>‹#›</a:t>
            </a:fld>
            <a:endParaRPr lang="en-US"/>
          </a:p>
        </p:txBody>
      </p:sp>
    </p:spTree>
    <p:extLst>
      <p:ext uri="{BB962C8B-B14F-4D97-AF65-F5344CB8AC3E}">
        <p14:creationId xmlns:p14="http://schemas.microsoft.com/office/powerpoint/2010/main" val="401022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B0E6A-421A-40B7-8478-583FCA319127}" type="datetime1">
              <a:rPr lang="en-US" smtClean="0"/>
              <a:t>4/6/2015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6A139E-6A1D-4C1E-B1F3-40640D13F460}" type="slidenum">
              <a:rPr lang="en-US" smtClean="0"/>
              <a:t>‹#›</a:t>
            </a:fld>
            <a:endParaRPr lang="en-US"/>
          </a:p>
        </p:txBody>
      </p:sp>
    </p:spTree>
    <p:extLst>
      <p:ext uri="{BB962C8B-B14F-4D97-AF65-F5344CB8AC3E}">
        <p14:creationId xmlns:p14="http://schemas.microsoft.com/office/powerpoint/2010/main" val="74337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000E6-5FC4-4756-904E-0F331EB86925}" type="datetime1">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6A139E-6A1D-4C1E-B1F3-40640D13F460}" type="slidenum">
              <a:rPr lang="en-US" smtClean="0"/>
              <a:t>‹#›</a:t>
            </a:fld>
            <a:endParaRPr lang="en-US"/>
          </a:p>
        </p:txBody>
      </p:sp>
    </p:spTree>
    <p:extLst>
      <p:ext uri="{BB962C8B-B14F-4D97-AF65-F5344CB8AC3E}">
        <p14:creationId xmlns:p14="http://schemas.microsoft.com/office/powerpoint/2010/main" val="1303905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B0ABC1-89DE-46D7-B1A1-447821E38394}" type="datetime1">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6A139E-6A1D-4C1E-B1F3-40640D13F460}" type="slidenum">
              <a:rPr lang="en-US" smtClean="0"/>
              <a:t>‹#›</a:t>
            </a:fld>
            <a:endParaRPr lang="en-US"/>
          </a:p>
        </p:txBody>
      </p:sp>
    </p:spTree>
    <p:extLst>
      <p:ext uri="{BB962C8B-B14F-4D97-AF65-F5344CB8AC3E}">
        <p14:creationId xmlns:p14="http://schemas.microsoft.com/office/powerpoint/2010/main" val="408405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0A424-6E7B-42D5-B261-D90DFDA0CFD0}" type="datetime1">
              <a:rPr lang="en-US" smtClean="0"/>
              <a:t>4/6/2015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A139E-6A1D-4C1E-B1F3-40640D13F460}" type="slidenum">
              <a:rPr lang="en-US" smtClean="0"/>
              <a:t>‹#›</a:t>
            </a:fld>
            <a:endParaRPr lang="en-US"/>
          </a:p>
        </p:txBody>
      </p:sp>
    </p:spTree>
    <p:extLst>
      <p:ext uri="{BB962C8B-B14F-4D97-AF65-F5344CB8AC3E}">
        <p14:creationId xmlns:p14="http://schemas.microsoft.com/office/powerpoint/2010/main" val="2374232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solidFill>
                  <a:srgbClr val="4BACC6">
                    <a:lumMod val="75000"/>
                  </a:srgbClr>
                </a:solidFill>
              </a:rPr>
              <a:t>Το </a:t>
            </a:r>
            <a:r>
              <a:rPr lang="el-GR" dirty="0" smtClean="0">
                <a:solidFill>
                  <a:srgbClr val="4BACC6">
                    <a:lumMod val="75000"/>
                  </a:srgbClr>
                </a:solidFill>
              </a:rPr>
              <a:t>ευρωπαϊκό θέατρο </a:t>
            </a:r>
            <a:r>
              <a:rPr lang="el-GR" dirty="0">
                <a:solidFill>
                  <a:srgbClr val="4BACC6">
                    <a:lumMod val="75000"/>
                  </a:srgbClr>
                </a:solidFill>
              </a:rPr>
              <a:t>του 20ού αιώνα (1900-1960)</a:t>
            </a:r>
            <a:endParaRPr lang="en-US" dirty="0"/>
          </a:p>
        </p:txBody>
      </p:sp>
      <p:sp>
        <p:nvSpPr>
          <p:cNvPr id="3" name="Subtitle 2"/>
          <p:cNvSpPr>
            <a:spLocks noGrp="1"/>
          </p:cNvSpPr>
          <p:nvPr>
            <p:ph type="subTitle" idx="1"/>
          </p:nvPr>
        </p:nvSpPr>
        <p:spPr/>
        <p:txBody>
          <a:bodyPr>
            <a:normAutofit fontScale="85000" lnSpcReduction="20000"/>
          </a:bodyPr>
          <a:lstStyle/>
          <a:p>
            <a:pPr lvl="0"/>
            <a:r>
              <a:rPr lang="el-GR" sz="2000" dirty="0">
                <a:solidFill>
                  <a:prstClr val="black">
                    <a:tint val="75000"/>
                  </a:prstClr>
                </a:solidFill>
              </a:rPr>
              <a:t>Ενότητα </a:t>
            </a:r>
            <a:r>
              <a:rPr lang="el-GR" sz="2000" dirty="0" smtClean="0">
                <a:solidFill>
                  <a:prstClr val="black">
                    <a:tint val="75000"/>
                  </a:prstClr>
                </a:solidFill>
              </a:rPr>
              <a:t>4 </a:t>
            </a:r>
          </a:p>
          <a:p>
            <a:pPr lvl="0"/>
            <a:r>
              <a:rPr lang="el-GR" sz="2000" dirty="0" smtClean="0">
                <a:solidFill>
                  <a:prstClr val="black"/>
                </a:solidFill>
              </a:rPr>
              <a:t>Από τον εξπρεσιονισμό στο πολιτικό θέατρο: το επικό-διαλεκτικό θέατρο του </a:t>
            </a:r>
            <a:r>
              <a:rPr lang="en-US" sz="2000" dirty="0" err="1" smtClean="0">
                <a:solidFill>
                  <a:prstClr val="black"/>
                </a:solidFill>
              </a:rPr>
              <a:t>Bertolt</a:t>
            </a:r>
            <a:r>
              <a:rPr lang="en-US" sz="2000" dirty="0" smtClean="0">
                <a:solidFill>
                  <a:prstClr val="black"/>
                </a:solidFill>
              </a:rPr>
              <a:t> Brecht</a:t>
            </a:r>
            <a:endParaRPr lang="en-US" sz="2000" dirty="0">
              <a:solidFill>
                <a:prstClr val="black"/>
              </a:solidFill>
            </a:endParaRPr>
          </a:p>
          <a:p>
            <a:pPr lvl="0"/>
            <a:endParaRPr lang="en-US" sz="2000" dirty="0">
              <a:solidFill>
                <a:prstClr val="black"/>
              </a:solidFill>
            </a:endParaRPr>
          </a:p>
          <a:p>
            <a:pPr lvl="0"/>
            <a:r>
              <a:rPr lang="el-GR" sz="2000" dirty="0">
                <a:solidFill>
                  <a:prstClr val="black"/>
                </a:solidFill>
              </a:rPr>
              <a:t>Αγγελική </a:t>
            </a:r>
            <a:r>
              <a:rPr lang="el-GR" sz="2000" dirty="0" err="1">
                <a:solidFill>
                  <a:prstClr val="black"/>
                </a:solidFill>
              </a:rPr>
              <a:t>Ρόζη</a:t>
            </a:r>
            <a:r>
              <a:rPr lang="el-GR" sz="2000" dirty="0">
                <a:solidFill>
                  <a:prstClr val="black"/>
                </a:solidFill>
              </a:rPr>
              <a:t/>
            </a:r>
            <a:br>
              <a:rPr lang="el-GR" sz="2000" dirty="0">
                <a:solidFill>
                  <a:prstClr val="black"/>
                </a:solidFill>
              </a:rPr>
            </a:br>
            <a:r>
              <a:rPr lang="el-GR" sz="2000" dirty="0">
                <a:solidFill>
                  <a:prstClr val="black"/>
                </a:solidFill>
              </a:rPr>
              <a:t>Πανεπιστήμιο Πατρών</a:t>
            </a:r>
            <a:br>
              <a:rPr lang="el-GR" sz="2000" dirty="0">
                <a:solidFill>
                  <a:prstClr val="black"/>
                </a:solidFill>
              </a:rPr>
            </a:br>
            <a:r>
              <a:rPr lang="el-GR" sz="2000" dirty="0">
                <a:solidFill>
                  <a:prstClr val="black"/>
                </a:solidFill>
              </a:rPr>
              <a:t>Τμήμα Θεατρικών Σπουδών</a:t>
            </a:r>
            <a:endParaRPr lang="en-US" dirty="0"/>
          </a:p>
        </p:txBody>
      </p:sp>
      <p:pic>
        <p:nvPicPr>
          <p:cNvPr id="4" name="Εικόνα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305" y="279862"/>
            <a:ext cx="3692664" cy="1388283"/>
          </a:xfrm>
          <a:prstGeom prst="rect">
            <a:avLst/>
          </a:prstGeom>
        </p:spPr>
      </p:pic>
      <p:pic>
        <p:nvPicPr>
          <p:cNvPr id="5"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506460"/>
            <a:ext cx="4514857" cy="935086"/>
          </a:xfrm>
          <a:prstGeom prst="rect">
            <a:avLst/>
          </a:prstGeom>
        </p:spPr>
      </p:pic>
      <p:sp>
        <p:nvSpPr>
          <p:cNvPr id="6" name="Slide Number Placeholder 5"/>
          <p:cNvSpPr>
            <a:spLocks noGrp="1"/>
          </p:cNvSpPr>
          <p:nvPr>
            <p:ph type="sldNum" sz="quarter" idx="12"/>
          </p:nvPr>
        </p:nvSpPr>
        <p:spPr/>
        <p:txBody>
          <a:bodyPr/>
          <a:lstStyle/>
          <a:p>
            <a:fld id="{C66A139E-6A1D-4C1E-B1F3-40640D13F460}" type="slidenum">
              <a:rPr lang="en-US" smtClean="0"/>
              <a:t>1</a:t>
            </a:fld>
            <a:endParaRPr lang="en-US"/>
          </a:p>
        </p:txBody>
      </p:sp>
    </p:spTree>
    <p:extLst>
      <p:ext uri="{BB962C8B-B14F-4D97-AF65-F5344CB8AC3E}">
        <p14:creationId xmlns:p14="http://schemas.microsoft.com/office/powerpoint/2010/main" val="129390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5075BC"/>
                </a:solidFill>
              </a:rPr>
              <a:t>Στόχοι της ενότητας</a:t>
            </a:r>
            <a:endParaRPr lang="en-US" dirty="0"/>
          </a:p>
        </p:txBody>
      </p:sp>
      <p:sp>
        <p:nvSpPr>
          <p:cNvPr id="3" name="Content Placeholder 2"/>
          <p:cNvSpPr>
            <a:spLocks noGrp="1"/>
          </p:cNvSpPr>
          <p:nvPr>
            <p:ph idx="1"/>
          </p:nvPr>
        </p:nvSpPr>
        <p:spPr/>
        <p:txBody>
          <a:bodyPr/>
          <a:lstStyle/>
          <a:p>
            <a:r>
              <a:rPr lang="el-GR" dirty="0" smtClean="0"/>
              <a:t>Στην ενότητα αυτή περιγράφεται η παρακμή του εξπρεσιονισμού στην Γερμανία, ενώ δίνονται οι βασικές αρχές της θεατρικής θεωρίας του Β. </a:t>
            </a:r>
            <a:r>
              <a:rPr lang="en-US" dirty="0" smtClean="0"/>
              <a:t>Brecht</a:t>
            </a:r>
            <a:r>
              <a:rPr lang="el-GR" dirty="0" smtClean="0"/>
              <a:t>. </a:t>
            </a:r>
            <a:endParaRPr lang="en-US" dirty="0"/>
          </a:p>
        </p:txBody>
      </p:sp>
      <p:pic>
        <p:nvPicPr>
          <p:cNvPr id="4"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5" name="Slide Number Placeholder 4"/>
          <p:cNvSpPr>
            <a:spLocks noGrp="1"/>
          </p:cNvSpPr>
          <p:nvPr>
            <p:ph type="sldNum" sz="quarter" idx="12"/>
          </p:nvPr>
        </p:nvSpPr>
        <p:spPr/>
        <p:txBody>
          <a:bodyPr/>
          <a:lstStyle/>
          <a:p>
            <a:fld id="{C66A139E-6A1D-4C1E-B1F3-40640D13F460}" type="slidenum">
              <a:rPr lang="en-US" smtClean="0"/>
              <a:t>2</a:t>
            </a:fld>
            <a:endParaRPr lang="en-US"/>
          </a:p>
        </p:txBody>
      </p:sp>
    </p:spTree>
    <p:extLst>
      <p:ext uri="{BB962C8B-B14F-4D97-AF65-F5344CB8AC3E}">
        <p14:creationId xmlns:p14="http://schemas.microsoft.com/office/powerpoint/2010/main" val="253742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5075BC"/>
                </a:solidFill>
              </a:rPr>
              <a:t>Περιεχόμενα </a:t>
            </a:r>
            <a:r>
              <a:rPr lang="el-GR" dirty="0" smtClean="0">
                <a:solidFill>
                  <a:srgbClr val="5075BC"/>
                </a:solidFill>
              </a:rPr>
              <a:t>της ενότητας</a:t>
            </a:r>
            <a:endParaRPr lang="en-US" dirty="0"/>
          </a:p>
        </p:txBody>
      </p:sp>
      <p:sp>
        <p:nvSpPr>
          <p:cNvPr id="3" name="Content Placeholder 2"/>
          <p:cNvSpPr>
            <a:spLocks noGrp="1"/>
          </p:cNvSpPr>
          <p:nvPr>
            <p:ph idx="1"/>
          </p:nvPr>
        </p:nvSpPr>
        <p:spPr/>
        <p:txBody>
          <a:bodyPr/>
          <a:lstStyle/>
          <a:p>
            <a:r>
              <a:rPr lang="el-GR" dirty="0" smtClean="0"/>
              <a:t>Η παρακμή του κινήματος του εξπρεσιονισμού στη Γερμανία</a:t>
            </a:r>
          </a:p>
          <a:p>
            <a:r>
              <a:rPr lang="en-US" dirty="0" err="1" smtClean="0"/>
              <a:t>Bertolt</a:t>
            </a:r>
            <a:r>
              <a:rPr lang="en-US" dirty="0" smtClean="0"/>
              <a:t> Brecht</a:t>
            </a:r>
            <a:r>
              <a:rPr lang="el-GR" dirty="0"/>
              <a:t> </a:t>
            </a:r>
            <a:r>
              <a:rPr lang="el-GR" dirty="0" smtClean="0"/>
              <a:t>(1898-1956)</a:t>
            </a:r>
            <a:endParaRPr lang="en-US" dirty="0"/>
          </a:p>
        </p:txBody>
      </p:sp>
      <p:sp>
        <p:nvSpPr>
          <p:cNvPr id="4" name="Slide Number Placeholder 3"/>
          <p:cNvSpPr>
            <a:spLocks noGrp="1"/>
          </p:cNvSpPr>
          <p:nvPr>
            <p:ph type="sldNum" sz="quarter" idx="12"/>
          </p:nvPr>
        </p:nvSpPr>
        <p:spPr/>
        <p:txBody>
          <a:bodyPr/>
          <a:lstStyle/>
          <a:p>
            <a:fld id="{C66A139E-6A1D-4C1E-B1F3-40640D13F460}" type="slidenum">
              <a:rPr lang="en-US" smtClean="0"/>
              <a:t>3</a:t>
            </a:fld>
            <a:endParaRPr lang="en-US"/>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638776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900" lvl="0" indent="-342900">
              <a:spcBef>
                <a:spcPct val="20000"/>
              </a:spcBef>
            </a:pPr>
            <a:r>
              <a:rPr lang="el-GR" sz="2400" dirty="0" smtClean="0">
                <a:solidFill>
                  <a:prstClr val="black"/>
                </a:solidFill>
                <a:ea typeface="+mn-ea"/>
                <a:cs typeface="+mn-cs"/>
              </a:rPr>
              <a:t/>
            </a:r>
            <a:br>
              <a:rPr lang="el-GR" sz="2400" dirty="0" smtClean="0">
                <a:solidFill>
                  <a:prstClr val="black"/>
                </a:solidFill>
                <a:ea typeface="+mn-ea"/>
                <a:cs typeface="+mn-cs"/>
              </a:rPr>
            </a:br>
            <a:r>
              <a:rPr lang="el-GR" sz="2400" dirty="0" smtClean="0">
                <a:solidFill>
                  <a:schemeClr val="tx2">
                    <a:lumMod val="60000"/>
                    <a:lumOff val="40000"/>
                  </a:schemeClr>
                </a:solidFill>
                <a:ea typeface="+mn-ea"/>
                <a:cs typeface="+mn-cs"/>
              </a:rPr>
              <a:t>Από </a:t>
            </a:r>
            <a:r>
              <a:rPr lang="el-GR" sz="2400" dirty="0">
                <a:solidFill>
                  <a:schemeClr val="tx2">
                    <a:lumMod val="60000"/>
                    <a:lumOff val="40000"/>
                  </a:schemeClr>
                </a:solidFill>
                <a:ea typeface="+mn-ea"/>
                <a:cs typeface="+mn-cs"/>
              </a:rPr>
              <a:t>τον εξπρεσιονισμό στο πολιτικό θέατρο: </a:t>
            </a:r>
            <a:r>
              <a:rPr lang="el-GR" sz="2400" dirty="0" smtClean="0">
                <a:solidFill>
                  <a:schemeClr val="tx2">
                    <a:lumMod val="60000"/>
                    <a:lumOff val="40000"/>
                  </a:schemeClr>
                </a:solidFill>
                <a:ea typeface="+mn-ea"/>
                <a:cs typeface="+mn-cs"/>
              </a:rPr>
              <a:t>το </a:t>
            </a:r>
            <a:r>
              <a:rPr lang="el-GR" sz="2400" dirty="0">
                <a:solidFill>
                  <a:schemeClr val="tx2">
                    <a:lumMod val="60000"/>
                    <a:lumOff val="40000"/>
                  </a:schemeClr>
                </a:solidFill>
                <a:ea typeface="+mn-ea"/>
                <a:cs typeface="+mn-cs"/>
              </a:rPr>
              <a:t>επικό-διαλεκτικό θέατρο του </a:t>
            </a:r>
            <a:r>
              <a:rPr lang="en-US" sz="2400" dirty="0" err="1">
                <a:solidFill>
                  <a:schemeClr val="tx2">
                    <a:lumMod val="60000"/>
                    <a:lumOff val="40000"/>
                  </a:schemeClr>
                </a:solidFill>
                <a:ea typeface="+mn-ea"/>
                <a:cs typeface="+mn-cs"/>
              </a:rPr>
              <a:t>Bertolt</a:t>
            </a:r>
            <a:r>
              <a:rPr lang="en-US" sz="2400" dirty="0">
                <a:solidFill>
                  <a:schemeClr val="tx2">
                    <a:lumMod val="60000"/>
                    <a:lumOff val="40000"/>
                  </a:schemeClr>
                </a:solidFill>
                <a:ea typeface="+mn-ea"/>
                <a:cs typeface="+mn-cs"/>
              </a:rPr>
              <a:t> </a:t>
            </a:r>
            <a:r>
              <a:rPr lang="en-US" sz="2400" dirty="0" smtClean="0">
                <a:solidFill>
                  <a:schemeClr val="tx2">
                    <a:lumMod val="60000"/>
                    <a:lumOff val="40000"/>
                  </a:schemeClr>
                </a:solidFill>
                <a:ea typeface="+mn-ea"/>
                <a:cs typeface="+mn-cs"/>
              </a:rPr>
              <a:t>Brecht</a:t>
            </a:r>
            <a:r>
              <a:rPr lang="el-GR" sz="2400" dirty="0" smtClean="0">
                <a:solidFill>
                  <a:schemeClr val="tx2">
                    <a:lumMod val="60000"/>
                    <a:lumOff val="40000"/>
                  </a:schemeClr>
                </a:solidFill>
                <a:ea typeface="+mn-ea"/>
                <a:cs typeface="+mn-cs"/>
              </a:rPr>
              <a:t/>
            </a:r>
            <a:br>
              <a:rPr lang="el-GR" sz="2400" dirty="0" smtClean="0">
                <a:solidFill>
                  <a:schemeClr val="tx2">
                    <a:lumMod val="60000"/>
                    <a:lumOff val="40000"/>
                  </a:schemeClr>
                </a:solidFill>
                <a:ea typeface="+mn-ea"/>
                <a:cs typeface="+mn-cs"/>
              </a:rPr>
            </a:br>
            <a:r>
              <a:rPr lang="el-GR" sz="2400" dirty="0" smtClean="0">
                <a:solidFill>
                  <a:schemeClr val="tx2">
                    <a:lumMod val="60000"/>
                    <a:lumOff val="40000"/>
                  </a:schemeClr>
                </a:solidFill>
                <a:ea typeface="+mn-ea"/>
                <a:cs typeface="+mn-cs"/>
              </a:rPr>
              <a:t> </a:t>
            </a:r>
            <a:r>
              <a:rPr lang="el-GR" sz="2400" dirty="0">
                <a:solidFill>
                  <a:schemeClr val="tx2">
                    <a:lumMod val="60000"/>
                    <a:lumOff val="40000"/>
                  </a:schemeClr>
                </a:solidFill>
                <a:ea typeface="+mn-ea"/>
                <a:cs typeface="+mn-cs"/>
              </a:rPr>
              <a:t>Η παρακμή του κινήματος του εξπρεσιονισμού </a:t>
            </a:r>
            <a:r>
              <a:rPr lang="el-GR" sz="2400" dirty="0" smtClean="0">
                <a:solidFill>
                  <a:schemeClr val="tx2">
                    <a:lumMod val="60000"/>
                    <a:lumOff val="40000"/>
                  </a:schemeClr>
                </a:solidFill>
                <a:ea typeface="+mn-ea"/>
                <a:cs typeface="+mn-cs"/>
              </a:rPr>
              <a:t>στη Γερμανία</a:t>
            </a:r>
            <a:r>
              <a:rPr lang="el-GR" sz="2400" dirty="0">
                <a:solidFill>
                  <a:prstClr val="black"/>
                </a:solidFill>
                <a:ea typeface="+mn-ea"/>
                <a:cs typeface="+mn-cs"/>
              </a:rPr>
              <a:t/>
            </a:r>
            <a:br>
              <a:rPr lang="el-GR" sz="2400" dirty="0">
                <a:solidFill>
                  <a:prstClr val="black"/>
                </a:solidFill>
                <a:ea typeface="+mn-ea"/>
                <a:cs typeface="+mn-cs"/>
              </a:rPr>
            </a:br>
            <a:endParaRPr lang="en-US" sz="2400" dirty="0"/>
          </a:p>
        </p:txBody>
      </p:sp>
      <p:sp>
        <p:nvSpPr>
          <p:cNvPr id="3" name="Content Placeholder 2"/>
          <p:cNvSpPr>
            <a:spLocks noGrp="1"/>
          </p:cNvSpPr>
          <p:nvPr>
            <p:ph idx="1"/>
          </p:nvPr>
        </p:nvSpPr>
        <p:spPr/>
        <p:txBody>
          <a:bodyPr>
            <a:noAutofit/>
          </a:bodyPr>
          <a:lstStyle/>
          <a:p>
            <a:pPr marL="0" lvl="0" indent="0">
              <a:buNone/>
            </a:pPr>
            <a:r>
              <a:rPr lang="el-GR" sz="2800" b="1" dirty="0" smtClean="0">
                <a:solidFill>
                  <a:prstClr val="black"/>
                </a:solidFill>
              </a:rPr>
              <a:t>Ι. Η </a:t>
            </a:r>
            <a:r>
              <a:rPr lang="el-GR" sz="2800" b="1" dirty="0">
                <a:solidFill>
                  <a:prstClr val="black"/>
                </a:solidFill>
              </a:rPr>
              <a:t>παρακμή του κινήματος του εξπρεσιονισμού </a:t>
            </a:r>
            <a:r>
              <a:rPr lang="el-GR" sz="2800" b="1" dirty="0" smtClean="0">
                <a:solidFill>
                  <a:prstClr val="black"/>
                </a:solidFill>
              </a:rPr>
              <a:t>στη </a:t>
            </a:r>
            <a:r>
              <a:rPr lang="el-GR" sz="2800" b="1" dirty="0">
                <a:solidFill>
                  <a:prstClr val="black"/>
                </a:solidFill>
              </a:rPr>
              <a:t>Γερμανία</a:t>
            </a:r>
            <a:endParaRPr lang="el-GR" sz="2800" dirty="0">
              <a:solidFill>
                <a:prstClr val="black"/>
              </a:solidFill>
            </a:endParaRPr>
          </a:p>
          <a:p>
            <a:pPr lvl="0"/>
            <a:r>
              <a:rPr lang="el-GR" sz="2800" dirty="0">
                <a:solidFill>
                  <a:prstClr val="black"/>
                </a:solidFill>
              </a:rPr>
              <a:t>Οι κοινωνικές και πολιτικές εξελίξεις μετά το τέλος του Πρώτου Παγκοσμίου Πολέμου</a:t>
            </a:r>
            <a:r>
              <a:rPr lang="en-GB" sz="2800" dirty="0">
                <a:solidFill>
                  <a:prstClr val="black"/>
                </a:solidFill>
              </a:rPr>
              <a:t>, </a:t>
            </a:r>
            <a:r>
              <a:rPr lang="el-GR" sz="2800" dirty="0">
                <a:solidFill>
                  <a:prstClr val="black"/>
                </a:solidFill>
              </a:rPr>
              <a:t>η δημοκρατία της </a:t>
            </a:r>
            <a:r>
              <a:rPr lang="el-GR" sz="2800" dirty="0" err="1" smtClean="0">
                <a:solidFill>
                  <a:prstClr val="black"/>
                </a:solidFill>
              </a:rPr>
              <a:t>Βαϊμάρης</a:t>
            </a:r>
            <a:endParaRPr lang="el-GR" sz="2800" dirty="0">
              <a:solidFill>
                <a:prstClr val="black"/>
              </a:solidFill>
            </a:endParaRPr>
          </a:p>
          <a:p>
            <a:pPr lvl="0"/>
            <a:r>
              <a:rPr lang="el-GR" sz="2800" dirty="0">
                <a:solidFill>
                  <a:prstClr val="black"/>
                </a:solidFill>
              </a:rPr>
              <a:t>Τα νέα καλλιτεχνικά ρεύματα: </a:t>
            </a:r>
            <a:r>
              <a:rPr lang="el-GR" sz="2800" i="1" dirty="0">
                <a:solidFill>
                  <a:prstClr val="black"/>
                </a:solidFill>
              </a:rPr>
              <a:t>νέα αντικειμενικότητα</a:t>
            </a:r>
            <a:r>
              <a:rPr lang="el-GR" sz="2800" dirty="0">
                <a:solidFill>
                  <a:prstClr val="black"/>
                </a:solidFill>
              </a:rPr>
              <a:t>, </a:t>
            </a:r>
            <a:r>
              <a:rPr lang="en-US" sz="2800" i="1" dirty="0" smtClean="0">
                <a:solidFill>
                  <a:prstClr val="black"/>
                </a:solidFill>
              </a:rPr>
              <a:t>Bauhaus</a:t>
            </a:r>
            <a:endParaRPr lang="el-GR" sz="2800" dirty="0">
              <a:solidFill>
                <a:prstClr val="black"/>
              </a:solidFill>
            </a:endParaRPr>
          </a:p>
          <a:p>
            <a:pPr lvl="0"/>
            <a:r>
              <a:rPr lang="el-GR" sz="2800" dirty="0">
                <a:solidFill>
                  <a:prstClr val="black"/>
                </a:solidFill>
              </a:rPr>
              <a:t>Το έργο του </a:t>
            </a:r>
            <a:r>
              <a:rPr lang="en-US" sz="2800" b="1" dirty="0">
                <a:solidFill>
                  <a:prstClr val="black"/>
                </a:solidFill>
              </a:rPr>
              <a:t>Erwin </a:t>
            </a:r>
            <a:r>
              <a:rPr lang="en-US" sz="2800" b="1" dirty="0" err="1">
                <a:solidFill>
                  <a:prstClr val="black"/>
                </a:solidFill>
              </a:rPr>
              <a:t>Piscator</a:t>
            </a:r>
            <a:r>
              <a:rPr lang="el-GR" sz="2800" dirty="0">
                <a:solidFill>
                  <a:prstClr val="black"/>
                </a:solidFill>
              </a:rPr>
              <a:t>: η πρώτη εκδοχή του επικού θεάτρου και η ανάπτυξη του </a:t>
            </a:r>
            <a:r>
              <a:rPr lang="el-GR" sz="2800" dirty="0" smtClean="0">
                <a:solidFill>
                  <a:prstClr val="black"/>
                </a:solidFill>
              </a:rPr>
              <a:t>θεάτρου-ντοκιμαντέρ</a:t>
            </a:r>
            <a:endParaRPr lang="en-US" sz="2800" dirty="0"/>
          </a:p>
        </p:txBody>
      </p:sp>
      <p:sp>
        <p:nvSpPr>
          <p:cNvPr id="4" name="Slide Number Placeholder 3"/>
          <p:cNvSpPr>
            <a:spLocks noGrp="1"/>
          </p:cNvSpPr>
          <p:nvPr>
            <p:ph type="sldNum" sz="quarter" idx="12"/>
          </p:nvPr>
        </p:nvSpPr>
        <p:spPr/>
        <p:txBody>
          <a:bodyPr/>
          <a:lstStyle/>
          <a:p>
            <a:fld id="{C66A139E-6A1D-4C1E-B1F3-40640D13F460}" type="slidenum">
              <a:rPr lang="en-US" smtClean="0"/>
              <a:t>4</a:t>
            </a:fld>
            <a:endParaRPr lang="en-US" dirty="0"/>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82558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el-GR" sz="3100" dirty="0" smtClean="0">
                <a:solidFill>
                  <a:prstClr val="black"/>
                </a:solidFill>
                <a:ea typeface="+mn-ea"/>
                <a:cs typeface="+mn-cs"/>
              </a:rPr>
              <a:t/>
            </a:r>
            <a:br>
              <a:rPr lang="el-GR" sz="3100" dirty="0" smtClean="0">
                <a:solidFill>
                  <a:prstClr val="black"/>
                </a:solidFill>
                <a:ea typeface="+mn-ea"/>
                <a:cs typeface="+mn-cs"/>
              </a:rPr>
            </a:br>
            <a:r>
              <a:rPr lang="el-GR" sz="3100" dirty="0" smtClean="0">
                <a:solidFill>
                  <a:schemeClr val="tx2">
                    <a:lumMod val="60000"/>
                    <a:lumOff val="40000"/>
                  </a:schemeClr>
                </a:solidFill>
                <a:ea typeface="+mn-ea"/>
                <a:cs typeface="+mn-cs"/>
              </a:rPr>
              <a:t>Από </a:t>
            </a:r>
            <a:r>
              <a:rPr lang="el-GR" sz="3100" dirty="0">
                <a:solidFill>
                  <a:schemeClr val="tx2">
                    <a:lumMod val="60000"/>
                    <a:lumOff val="40000"/>
                  </a:schemeClr>
                </a:solidFill>
                <a:ea typeface="+mn-ea"/>
                <a:cs typeface="+mn-cs"/>
              </a:rPr>
              <a:t>τον εξπρεσιονισμό στο πολιτικό θέατρο: </a:t>
            </a:r>
            <a:r>
              <a:rPr lang="el-GR" sz="3100" dirty="0" smtClean="0">
                <a:solidFill>
                  <a:schemeClr val="tx2">
                    <a:lumMod val="60000"/>
                    <a:lumOff val="40000"/>
                  </a:schemeClr>
                </a:solidFill>
                <a:ea typeface="+mn-ea"/>
                <a:cs typeface="+mn-cs"/>
              </a:rPr>
              <a:t>το </a:t>
            </a:r>
            <a:r>
              <a:rPr lang="el-GR" sz="3100" dirty="0">
                <a:solidFill>
                  <a:schemeClr val="tx2">
                    <a:lumMod val="60000"/>
                    <a:lumOff val="40000"/>
                  </a:schemeClr>
                </a:solidFill>
                <a:ea typeface="+mn-ea"/>
                <a:cs typeface="+mn-cs"/>
              </a:rPr>
              <a:t>επικό-διαλεκτικό θέατρο του </a:t>
            </a:r>
            <a:r>
              <a:rPr lang="en-US" sz="3100" dirty="0" err="1">
                <a:solidFill>
                  <a:schemeClr val="tx2">
                    <a:lumMod val="60000"/>
                    <a:lumOff val="40000"/>
                  </a:schemeClr>
                </a:solidFill>
                <a:ea typeface="+mn-ea"/>
                <a:cs typeface="+mn-cs"/>
              </a:rPr>
              <a:t>Bertolt</a:t>
            </a:r>
            <a:r>
              <a:rPr lang="en-US" sz="3100" dirty="0">
                <a:solidFill>
                  <a:schemeClr val="tx2">
                    <a:lumMod val="60000"/>
                    <a:lumOff val="40000"/>
                  </a:schemeClr>
                </a:solidFill>
                <a:ea typeface="+mn-ea"/>
                <a:cs typeface="+mn-cs"/>
              </a:rPr>
              <a:t> </a:t>
            </a:r>
            <a:r>
              <a:rPr lang="en-US" sz="3100" dirty="0" smtClean="0">
                <a:solidFill>
                  <a:schemeClr val="tx2">
                    <a:lumMod val="60000"/>
                    <a:lumOff val="40000"/>
                  </a:schemeClr>
                </a:solidFill>
                <a:ea typeface="+mn-ea"/>
                <a:cs typeface="+mn-cs"/>
              </a:rPr>
              <a:t>Brecht </a:t>
            </a:r>
            <a:r>
              <a:rPr lang="en-US" sz="3100" dirty="0">
                <a:solidFill>
                  <a:schemeClr val="tx2">
                    <a:lumMod val="60000"/>
                    <a:lumOff val="40000"/>
                  </a:schemeClr>
                </a:solidFill>
                <a:ea typeface="+mn-ea"/>
                <a:cs typeface="+mn-cs"/>
              </a:rPr>
              <a:t/>
            </a:r>
            <a:br>
              <a:rPr lang="en-US" sz="3100" dirty="0">
                <a:solidFill>
                  <a:schemeClr val="tx2">
                    <a:lumMod val="60000"/>
                    <a:lumOff val="40000"/>
                  </a:schemeClr>
                </a:solidFill>
                <a:ea typeface="+mn-ea"/>
                <a:cs typeface="+mn-cs"/>
              </a:rPr>
            </a:br>
            <a:r>
              <a:rPr lang="en-US" sz="3100" dirty="0" err="1" smtClean="0">
                <a:solidFill>
                  <a:schemeClr val="tx2">
                    <a:lumMod val="60000"/>
                    <a:lumOff val="40000"/>
                  </a:schemeClr>
                </a:solidFill>
                <a:ea typeface="+mn-ea"/>
                <a:cs typeface="+mn-cs"/>
              </a:rPr>
              <a:t>Bertolt</a:t>
            </a:r>
            <a:r>
              <a:rPr lang="en-US" sz="3100" dirty="0" smtClean="0">
                <a:solidFill>
                  <a:schemeClr val="tx2">
                    <a:lumMod val="60000"/>
                    <a:lumOff val="40000"/>
                  </a:schemeClr>
                </a:solidFill>
                <a:ea typeface="+mn-ea"/>
                <a:cs typeface="+mn-cs"/>
              </a:rPr>
              <a:t> </a:t>
            </a:r>
            <a:r>
              <a:rPr lang="en-US" sz="3100" dirty="0">
                <a:solidFill>
                  <a:schemeClr val="tx2">
                    <a:lumMod val="60000"/>
                    <a:lumOff val="40000"/>
                  </a:schemeClr>
                </a:solidFill>
                <a:ea typeface="+mn-ea"/>
                <a:cs typeface="+mn-cs"/>
              </a:rPr>
              <a:t>Brecht</a:t>
            </a:r>
            <a:r>
              <a:rPr lang="el-GR" sz="3100" dirty="0">
                <a:solidFill>
                  <a:schemeClr val="tx2">
                    <a:lumMod val="60000"/>
                    <a:lumOff val="40000"/>
                  </a:schemeClr>
                </a:solidFill>
                <a:ea typeface="+mn-ea"/>
                <a:cs typeface="+mn-cs"/>
              </a:rPr>
              <a:t> (1898-1956</a:t>
            </a:r>
            <a:r>
              <a:rPr lang="el-GR" sz="3100" dirty="0" smtClean="0">
                <a:solidFill>
                  <a:schemeClr val="tx2">
                    <a:lumMod val="60000"/>
                    <a:lumOff val="40000"/>
                  </a:schemeClr>
                </a:solidFill>
                <a:ea typeface="+mn-ea"/>
                <a:cs typeface="+mn-cs"/>
              </a:rPr>
              <a:t>)</a:t>
            </a:r>
            <a:r>
              <a:rPr lang="en-US" sz="3200" dirty="0">
                <a:solidFill>
                  <a:prstClr val="black"/>
                </a:solidFill>
                <a:ea typeface="+mn-ea"/>
                <a:cs typeface="+mn-cs"/>
              </a:rPr>
              <a:t/>
            </a:r>
            <a:br>
              <a:rPr lang="en-US" sz="3200" dirty="0">
                <a:solidFill>
                  <a:prstClr val="black"/>
                </a:solidFill>
                <a:ea typeface="+mn-ea"/>
                <a:cs typeface="+mn-cs"/>
              </a:rPr>
            </a:br>
            <a:endParaRPr lang="en-US" dirty="0"/>
          </a:p>
        </p:txBody>
      </p:sp>
      <p:sp>
        <p:nvSpPr>
          <p:cNvPr id="3" name="Content Placeholder 2"/>
          <p:cNvSpPr>
            <a:spLocks noGrp="1"/>
          </p:cNvSpPr>
          <p:nvPr>
            <p:ph idx="1"/>
          </p:nvPr>
        </p:nvSpPr>
        <p:spPr/>
        <p:txBody>
          <a:bodyPr/>
          <a:lstStyle/>
          <a:p>
            <a:pPr marL="0" lvl="0" indent="0">
              <a:buNone/>
            </a:pPr>
            <a:r>
              <a:rPr lang="el-GR" sz="2800" b="1" dirty="0" smtClean="0">
                <a:solidFill>
                  <a:prstClr val="black"/>
                </a:solidFill>
              </a:rPr>
              <a:t>ΙΙ. </a:t>
            </a:r>
            <a:r>
              <a:rPr lang="en-US" sz="2800" b="1" i="1" dirty="0">
                <a:solidFill>
                  <a:prstClr val="black"/>
                </a:solidFill>
              </a:rPr>
              <a:t>B</a:t>
            </a:r>
            <a:r>
              <a:rPr lang="en-GB" sz="2800" b="1" i="1" dirty="0" err="1">
                <a:solidFill>
                  <a:prstClr val="black"/>
                </a:solidFill>
              </a:rPr>
              <a:t>ertolt</a:t>
            </a:r>
            <a:r>
              <a:rPr lang="en-US" sz="2800" b="1" i="1" dirty="0">
                <a:solidFill>
                  <a:prstClr val="black"/>
                </a:solidFill>
              </a:rPr>
              <a:t> Brecht</a:t>
            </a:r>
            <a:r>
              <a:rPr lang="el-GR" sz="2800" b="1" i="1" dirty="0">
                <a:solidFill>
                  <a:prstClr val="black"/>
                </a:solidFill>
              </a:rPr>
              <a:t> (1898-1956)</a:t>
            </a:r>
            <a:endParaRPr lang="el-GR" sz="2800" dirty="0">
              <a:solidFill>
                <a:prstClr val="black"/>
              </a:solidFill>
            </a:endParaRPr>
          </a:p>
          <a:p>
            <a:pPr lvl="0"/>
            <a:r>
              <a:rPr lang="en-US" sz="2800" dirty="0">
                <a:solidFill>
                  <a:prstClr val="black"/>
                </a:solidFill>
              </a:rPr>
              <a:t>O Brecht</a:t>
            </a:r>
            <a:r>
              <a:rPr lang="el-GR" sz="2800" dirty="0">
                <a:solidFill>
                  <a:prstClr val="black"/>
                </a:solidFill>
              </a:rPr>
              <a:t> ως θεωρητικός, συγγραφέας και σκηνοθέτης, ένας από τους σημαντικότερους αναμορφωτές του θεάτρου του </a:t>
            </a:r>
            <a:r>
              <a:rPr lang="el-GR" sz="2800" dirty="0" smtClean="0">
                <a:solidFill>
                  <a:prstClr val="black"/>
                </a:solidFill>
              </a:rPr>
              <a:t>20</a:t>
            </a:r>
            <a:r>
              <a:rPr lang="el-GR" sz="2800" baseline="30000" dirty="0" smtClean="0">
                <a:solidFill>
                  <a:prstClr val="black"/>
                </a:solidFill>
              </a:rPr>
              <a:t>ού</a:t>
            </a:r>
            <a:r>
              <a:rPr lang="el-GR" sz="2800" dirty="0" smtClean="0">
                <a:solidFill>
                  <a:prstClr val="black"/>
                </a:solidFill>
              </a:rPr>
              <a:t> </a:t>
            </a:r>
            <a:r>
              <a:rPr lang="el-GR" sz="2800" dirty="0">
                <a:solidFill>
                  <a:prstClr val="black"/>
                </a:solidFill>
              </a:rPr>
              <a:t>αιώνα.</a:t>
            </a:r>
          </a:p>
          <a:p>
            <a:pPr lvl="0"/>
            <a:r>
              <a:rPr lang="el-GR" sz="2800" dirty="0">
                <a:solidFill>
                  <a:prstClr val="black"/>
                </a:solidFill>
              </a:rPr>
              <a:t>Η ιστορία της κριτικής ερμηνείας του έργου </a:t>
            </a:r>
            <a:r>
              <a:rPr lang="el-GR" sz="2800" dirty="0" smtClean="0">
                <a:solidFill>
                  <a:prstClr val="black"/>
                </a:solidFill>
              </a:rPr>
              <a:t>του</a:t>
            </a:r>
            <a:endParaRPr lang="el-GR" sz="28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C66A139E-6A1D-4C1E-B1F3-40640D13F460}" type="slidenum">
              <a:rPr lang="en-US" smtClean="0"/>
              <a:t>5</a:t>
            </a:fld>
            <a:endParaRPr lang="en-US"/>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148174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dirty="0">
                <a:solidFill>
                  <a:schemeClr val="tx2">
                    <a:lumMod val="60000"/>
                    <a:lumOff val="40000"/>
                  </a:schemeClr>
                </a:solidFill>
              </a:rPr>
              <a:t>Από τον εξπρεσιονισμό στο πολιτικό θέατρο: </a:t>
            </a:r>
            <a:r>
              <a:rPr lang="el-GR" sz="2800" dirty="0" smtClean="0">
                <a:solidFill>
                  <a:schemeClr val="tx2">
                    <a:lumMod val="60000"/>
                    <a:lumOff val="40000"/>
                  </a:schemeClr>
                </a:solidFill>
              </a:rPr>
              <a:t>το </a:t>
            </a:r>
            <a:r>
              <a:rPr lang="el-GR" sz="2800" dirty="0">
                <a:solidFill>
                  <a:schemeClr val="tx2">
                    <a:lumMod val="60000"/>
                    <a:lumOff val="40000"/>
                  </a:schemeClr>
                </a:solidFill>
              </a:rPr>
              <a:t>επικό-διαλεκτικό θέατρο του </a:t>
            </a:r>
            <a:r>
              <a:rPr lang="en-US" sz="2800" dirty="0" err="1">
                <a:solidFill>
                  <a:schemeClr val="tx2">
                    <a:lumMod val="60000"/>
                    <a:lumOff val="40000"/>
                  </a:schemeClr>
                </a:solidFill>
              </a:rPr>
              <a:t>Bertolt</a:t>
            </a:r>
            <a:r>
              <a:rPr lang="en-US" sz="2800" dirty="0">
                <a:solidFill>
                  <a:schemeClr val="tx2">
                    <a:lumMod val="60000"/>
                    <a:lumOff val="40000"/>
                  </a:schemeClr>
                </a:solidFill>
              </a:rPr>
              <a:t> </a:t>
            </a:r>
            <a:r>
              <a:rPr lang="en-US" sz="2800" dirty="0" smtClean="0">
                <a:solidFill>
                  <a:schemeClr val="tx2">
                    <a:lumMod val="60000"/>
                    <a:lumOff val="40000"/>
                  </a:schemeClr>
                </a:solidFill>
              </a:rPr>
              <a:t>Brecht </a:t>
            </a:r>
            <a:r>
              <a:rPr lang="en-US" sz="2800" dirty="0">
                <a:solidFill>
                  <a:schemeClr val="tx2">
                    <a:lumMod val="60000"/>
                    <a:lumOff val="40000"/>
                  </a:schemeClr>
                </a:solidFill>
              </a:rPr>
              <a:t/>
            </a:r>
            <a:br>
              <a:rPr lang="en-US" sz="2800" dirty="0">
                <a:solidFill>
                  <a:schemeClr val="tx2">
                    <a:lumMod val="60000"/>
                    <a:lumOff val="40000"/>
                  </a:schemeClr>
                </a:solidFill>
              </a:rPr>
            </a:br>
            <a:r>
              <a:rPr lang="en-US" sz="2800" dirty="0" err="1">
                <a:solidFill>
                  <a:schemeClr val="tx2">
                    <a:lumMod val="60000"/>
                    <a:lumOff val="40000"/>
                  </a:schemeClr>
                </a:solidFill>
              </a:rPr>
              <a:t>Bertolt</a:t>
            </a:r>
            <a:r>
              <a:rPr lang="en-US" sz="2800" dirty="0">
                <a:solidFill>
                  <a:schemeClr val="tx2">
                    <a:lumMod val="60000"/>
                    <a:lumOff val="40000"/>
                  </a:schemeClr>
                </a:solidFill>
              </a:rPr>
              <a:t> Brecht</a:t>
            </a:r>
            <a:r>
              <a:rPr lang="el-GR" sz="2800" dirty="0">
                <a:solidFill>
                  <a:schemeClr val="tx2">
                    <a:lumMod val="60000"/>
                    <a:lumOff val="40000"/>
                  </a:schemeClr>
                </a:solidFill>
              </a:rPr>
              <a:t> (1898-1956</a:t>
            </a:r>
            <a:r>
              <a:rPr lang="el-GR" sz="2800" dirty="0" smtClean="0">
                <a:solidFill>
                  <a:schemeClr val="tx2">
                    <a:lumMod val="60000"/>
                    <a:lumOff val="40000"/>
                  </a:schemeClr>
                </a:solidFill>
              </a:rPr>
              <a:t>)</a:t>
            </a:r>
            <a:endParaRPr lang="en-US" sz="2800" dirty="0">
              <a:solidFill>
                <a:schemeClr val="tx2">
                  <a:lumMod val="60000"/>
                  <a:lumOff val="40000"/>
                </a:schemeClr>
              </a:solidFill>
            </a:endParaRPr>
          </a:p>
        </p:txBody>
      </p:sp>
      <p:sp>
        <p:nvSpPr>
          <p:cNvPr id="3" name="Content Placeholder 2"/>
          <p:cNvSpPr>
            <a:spLocks noGrp="1"/>
          </p:cNvSpPr>
          <p:nvPr>
            <p:ph idx="1"/>
          </p:nvPr>
        </p:nvSpPr>
        <p:spPr/>
        <p:txBody>
          <a:bodyPr>
            <a:normAutofit lnSpcReduction="10000"/>
          </a:bodyPr>
          <a:lstStyle/>
          <a:p>
            <a:pPr lvl="0"/>
            <a:r>
              <a:rPr lang="el-GR" sz="2400" b="1" dirty="0">
                <a:solidFill>
                  <a:prstClr val="black"/>
                </a:solidFill>
              </a:rPr>
              <a:t>Βασικές αρχές της θεατρικής του θεωρίας</a:t>
            </a:r>
            <a:r>
              <a:rPr lang="el-GR" sz="2400" dirty="0">
                <a:solidFill>
                  <a:prstClr val="black"/>
                </a:solidFill>
              </a:rPr>
              <a:t>: η «διδακτική» (</a:t>
            </a:r>
            <a:r>
              <a:rPr lang="el-GR" sz="2400" i="1" dirty="0">
                <a:solidFill>
                  <a:prstClr val="black"/>
                </a:solidFill>
              </a:rPr>
              <a:t>παιδαγωγική</a:t>
            </a:r>
            <a:r>
              <a:rPr lang="el-GR" sz="2400" dirty="0">
                <a:solidFill>
                  <a:prstClr val="black"/>
                </a:solidFill>
              </a:rPr>
              <a:t>) διάσταση και η σύνθετη έννοια του «ορθολογισμού» ως βασικοί άξονες του θεάτρου της νέας, «επιστημονικής» εποχής. </a:t>
            </a:r>
            <a:endParaRPr lang="el-GR" sz="2400" dirty="0" smtClean="0">
              <a:solidFill>
                <a:prstClr val="black"/>
              </a:solidFill>
            </a:endParaRPr>
          </a:p>
          <a:p>
            <a:pPr marL="0" lvl="0" indent="0">
              <a:buNone/>
            </a:pPr>
            <a:r>
              <a:rPr lang="el-GR" sz="2400" dirty="0" smtClean="0">
                <a:solidFill>
                  <a:prstClr val="black"/>
                </a:solidFill>
              </a:rPr>
              <a:t>    Το </a:t>
            </a:r>
            <a:r>
              <a:rPr lang="el-GR" sz="2400" i="1" dirty="0">
                <a:solidFill>
                  <a:prstClr val="black"/>
                </a:solidFill>
              </a:rPr>
              <a:t>επικό-διαλεκτικό θέατρο </a:t>
            </a:r>
            <a:r>
              <a:rPr lang="el-GR" sz="2400" dirty="0">
                <a:solidFill>
                  <a:prstClr val="black"/>
                </a:solidFill>
              </a:rPr>
              <a:t>και οι διαφορετικοί ορισμοί </a:t>
            </a:r>
            <a:r>
              <a:rPr lang="el-GR" sz="2400" dirty="0" smtClean="0">
                <a:solidFill>
                  <a:prstClr val="black"/>
                </a:solidFill>
              </a:rPr>
              <a:t>τους</a:t>
            </a:r>
          </a:p>
          <a:p>
            <a:pPr lvl="0"/>
            <a:r>
              <a:rPr lang="el-GR" sz="2400" b="1" dirty="0" smtClean="0">
                <a:solidFill>
                  <a:prstClr val="black"/>
                </a:solidFill>
              </a:rPr>
              <a:t>Συστατικά </a:t>
            </a:r>
            <a:r>
              <a:rPr lang="el-GR" sz="2400" b="1" dirty="0">
                <a:solidFill>
                  <a:prstClr val="black"/>
                </a:solidFill>
              </a:rPr>
              <a:t>στοιχεία της δραματουργίας και της σκηνοθετικής του πρακτικής</a:t>
            </a:r>
            <a:r>
              <a:rPr lang="el-GR" sz="2400" dirty="0">
                <a:solidFill>
                  <a:prstClr val="black"/>
                </a:solidFill>
              </a:rPr>
              <a:t>: Η κυρίαρχη θέση του μύθου (</a:t>
            </a:r>
            <a:r>
              <a:rPr lang="de-DE" sz="2400" b="1" i="1" dirty="0">
                <a:solidFill>
                  <a:prstClr val="black"/>
                </a:solidFill>
              </a:rPr>
              <a:t>Fabel</a:t>
            </a:r>
            <a:r>
              <a:rPr lang="el-GR" sz="2400" dirty="0">
                <a:solidFill>
                  <a:prstClr val="black"/>
                </a:solidFill>
              </a:rPr>
              <a:t>), η μέθοδος της αποστασιοποίησης (</a:t>
            </a:r>
            <a:r>
              <a:rPr lang="de-DE" sz="2400" b="1" i="1" dirty="0">
                <a:solidFill>
                  <a:prstClr val="black"/>
                </a:solidFill>
              </a:rPr>
              <a:t>Verfremdung Effekt</a:t>
            </a:r>
            <a:r>
              <a:rPr lang="el-GR" sz="2400" dirty="0">
                <a:solidFill>
                  <a:prstClr val="black"/>
                </a:solidFill>
              </a:rPr>
              <a:t>) και ο </a:t>
            </a:r>
            <a:r>
              <a:rPr lang="el-GR" sz="2400" dirty="0" smtClean="0">
                <a:solidFill>
                  <a:prstClr val="black"/>
                </a:solidFill>
              </a:rPr>
              <a:t>προ</a:t>
            </a:r>
            <a:r>
              <a:rPr lang="el-GR" sz="2400" dirty="0">
                <a:solidFill>
                  <a:prstClr val="black"/>
                </a:solidFill>
              </a:rPr>
              <a:t>σ</a:t>
            </a:r>
            <a:r>
              <a:rPr lang="el-GR" sz="2400" dirty="0" smtClean="0">
                <a:solidFill>
                  <a:prstClr val="black"/>
                </a:solidFill>
              </a:rPr>
              <a:t>διορισμός </a:t>
            </a:r>
            <a:r>
              <a:rPr lang="el-GR" sz="2400" dirty="0">
                <a:solidFill>
                  <a:prstClr val="black"/>
                </a:solidFill>
              </a:rPr>
              <a:t>του </a:t>
            </a:r>
            <a:r>
              <a:rPr lang="de-DE" sz="2400" dirty="0">
                <a:solidFill>
                  <a:prstClr val="black"/>
                </a:solidFill>
              </a:rPr>
              <a:t> </a:t>
            </a:r>
            <a:r>
              <a:rPr lang="de-DE" sz="2400" b="1" i="1" dirty="0" smtClean="0">
                <a:solidFill>
                  <a:prstClr val="black"/>
                </a:solidFill>
              </a:rPr>
              <a:t>Gestus</a:t>
            </a:r>
            <a:r>
              <a:rPr lang="el-GR" sz="2400" dirty="0" smtClean="0">
                <a:solidFill>
                  <a:prstClr val="black"/>
                </a:solidFill>
              </a:rPr>
              <a:t> </a:t>
            </a:r>
            <a:endParaRPr lang="el-GR" sz="2400" dirty="0">
              <a:solidFill>
                <a:prstClr val="black"/>
              </a:solidFill>
            </a:endParaRPr>
          </a:p>
          <a:p>
            <a:pPr marL="457200" lvl="1" indent="-457200">
              <a:buFont typeface="Wingdings" panose="05000000000000000000" pitchFamily="2" charset="2"/>
              <a:buChar char="§"/>
            </a:pPr>
            <a:r>
              <a:rPr lang="el-GR" sz="2400" dirty="0">
                <a:solidFill>
                  <a:prstClr val="black"/>
                </a:solidFill>
              </a:rPr>
              <a:t>Θεατρικό έργο που εξετάζεται: </a:t>
            </a:r>
          </a:p>
          <a:p>
            <a:pPr marL="857250" lvl="2" indent="-457200">
              <a:buFont typeface="Wingdings" panose="05000000000000000000" pitchFamily="2" charset="2"/>
              <a:buChar char="§"/>
            </a:pPr>
            <a:r>
              <a:rPr lang="el-GR" b="1" i="1" dirty="0">
                <a:solidFill>
                  <a:prstClr val="black"/>
                </a:solidFill>
              </a:rPr>
              <a:t>Ο καλός άνθρωπος του </a:t>
            </a:r>
            <a:r>
              <a:rPr lang="el-GR" b="1" i="1" dirty="0" err="1">
                <a:solidFill>
                  <a:prstClr val="black"/>
                </a:solidFill>
              </a:rPr>
              <a:t>Σετσουάν</a:t>
            </a:r>
            <a:r>
              <a:rPr lang="el-GR" b="1" i="1" dirty="0">
                <a:solidFill>
                  <a:prstClr val="black"/>
                </a:solidFill>
              </a:rPr>
              <a:t> </a:t>
            </a:r>
            <a:r>
              <a:rPr lang="el-GR" dirty="0">
                <a:solidFill>
                  <a:prstClr val="black"/>
                </a:solidFill>
              </a:rPr>
              <a:t>(πρώτη παράσταση: 1943)</a:t>
            </a:r>
          </a:p>
          <a:p>
            <a:endParaRPr lang="en-US" dirty="0"/>
          </a:p>
        </p:txBody>
      </p:sp>
      <p:sp>
        <p:nvSpPr>
          <p:cNvPr id="4" name="Slide Number Placeholder 3"/>
          <p:cNvSpPr>
            <a:spLocks noGrp="1"/>
          </p:cNvSpPr>
          <p:nvPr>
            <p:ph type="sldNum" sz="quarter" idx="12"/>
          </p:nvPr>
        </p:nvSpPr>
        <p:spPr/>
        <p:txBody>
          <a:bodyPr/>
          <a:lstStyle/>
          <a:p>
            <a:fld id="{C66A139E-6A1D-4C1E-B1F3-40640D13F460}" type="slidenum">
              <a:rPr lang="en-US" smtClean="0"/>
              <a:t>6</a:t>
            </a:fld>
            <a:endParaRPr lang="en-US" dirty="0"/>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85903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6A139E-6A1D-4C1E-B1F3-40640D13F460}" type="slidenum">
              <a:rPr lang="en-US" smtClean="0"/>
              <a:t>7</a:t>
            </a:fld>
            <a:endParaRPr lang="en-US"/>
          </a:p>
        </p:txBody>
      </p:sp>
      <p:pic>
        <p:nvPicPr>
          <p:cNvPr id="4"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5" name="Rectangle 4"/>
          <p:cNvSpPr/>
          <p:nvPr/>
        </p:nvSpPr>
        <p:spPr>
          <a:xfrm>
            <a:off x="2702321" y="3044280"/>
            <a:ext cx="3739357" cy="769441"/>
          </a:xfrm>
          <a:prstGeom prst="rect">
            <a:avLst/>
          </a:prstGeom>
        </p:spPr>
        <p:txBody>
          <a:bodyPr wrap="none">
            <a:spAutoFit/>
          </a:bodyPr>
          <a:lstStyle/>
          <a:p>
            <a:r>
              <a:rPr lang="el-GR" sz="4400" dirty="0">
                <a:solidFill>
                  <a:srgbClr val="4F81BD"/>
                </a:solidFill>
                <a:ea typeface="+mj-ea"/>
                <a:cs typeface="+mj-cs"/>
              </a:rPr>
              <a:t>Τέλος Ενότητας</a:t>
            </a:r>
            <a:endParaRPr lang="en-US" dirty="0"/>
          </a:p>
        </p:txBody>
      </p:sp>
    </p:spTree>
    <p:extLst>
      <p:ext uri="{BB962C8B-B14F-4D97-AF65-F5344CB8AC3E}">
        <p14:creationId xmlns:p14="http://schemas.microsoft.com/office/powerpoint/2010/main" val="3277410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6A139E-6A1D-4C1E-B1F3-40640D13F460}" type="slidenum">
              <a:rPr lang="en-US" smtClean="0"/>
              <a:t>8</a:t>
            </a:fld>
            <a:endParaRPr lang="en-US"/>
          </a:p>
        </p:txBody>
      </p:sp>
      <p:sp>
        <p:nvSpPr>
          <p:cNvPr id="3" name="Title 1"/>
          <p:cNvSpPr txBox="1">
            <a:spLocks/>
          </p:cNvSpPr>
          <p:nvPr/>
        </p:nvSpPr>
        <p:spPr>
          <a:xfrm>
            <a:off x="457200" y="-162272"/>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mtClean="0"/>
              <a:t>Σημείωμα Αδειοδότησης</a:t>
            </a:r>
            <a:endParaRPr lang="el-GR" dirty="0"/>
          </a:p>
        </p:txBody>
      </p:sp>
      <p:sp>
        <p:nvSpPr>
          <p:cNvPr id="4" name="Content Placeholder 2"/>
          <p:cNvSpPr txBox="1">
            <a:spLocks/>
          </p:cNvSpPr>
          <p:nvPr/>
        </p:nvSpPr>
        <p:spPr>
          <a:xfrm>
            <a:off x="107504" y="764704"/>
            <a:ext cx="8928992" cy="144015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sz="2000" dirty="0"/>
          </a:p>
        </p:txBody>
      </p:sp>
      <p:pic>
        <p:nvPicPr>
          <p:cNvPr id="5"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1657307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6A139E-6A1D-4C1E-B1F3-40640D13F460}" type="slidenum">
              <a:rPr lang="en-US" smtClean="0"/>
              <a:t>9</a:t>
            </a:fld>
            <a:endParaRPr lang="en-US"/>
          </a:p>
        </p:txBody>
      </p:sp>
      <p:pic>
        <p:nvPicPr>
          <p:cNvPr id="3"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163" y="1397000"/>
            <a:ext cx="5273675"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44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375</Words>
  <Application>Microsoft Office PowerPoint</Application>
  <PresentationFormat>On-screen Show (4:3)</PresentationFormat>
  <Paragraphs>45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Το ευρωπαϊκό θέατρο του 20ού αιώνα (1900-1960)</vt:lpstr>
      <vt:lpstr>Στόχοι της ενότητας</vt:lpstr>
      <vt:lpstr>Περιεχόμενα της ενότητας</vt:lpstr>
      <vt:lpstr> Από τον εξπρεσιονισμό στο πολιτικό θέατρο: το επικό-διαλεκτικό θέατρο του Bertolt Brecht  Η παρακμή του κινήματος του εξπρεσιονισμού στη Γερμανία </vt:lpstr>
      <vt:lpstr> Από τον εξπρεσιονισμό στο πολιτικό θέατρο: το επικό-διαλεκτικό θέατρο του Bertolt Brecht  Bertolt Brecht (1898-1956) </vt:lpstr>
      <vt:lpstr>Από τον εξπρεσιονισμό στο πολιτικό θέατρο: το επικό-διαλεκτικό θέατρο του Bertolt Brecht  Bertolt Brecht (1898-1956)</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Iria</dc:creator>
  <cp:lastModifiedBy>Iria</cp:lastModifiedBy>
  <cp:revision>11</cp:revision>
  <dcterms:created xsi:type="dcterms:W3CDTF">2015-03-05T11:27:00Z</dcterms:created>
  <dcterms:modified xsi:type="dcterms:W3CDTF">2015-04-06T08:13:45Z</dcterms:modified>
</cp:coreProperties>
</file>