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67" r:id="rId2"/>
    <p:sldId id="270" r:id="rId3"/>
    <p:sldId id="271" r:id="rId4"/>
    <p:sldId id="272" r:id="rId5"/>
    <p:sldId id="269" r:id="rId6"/>
    <p:sldId id="273" r:id="rId7"/>
    <p:sldId id="317" r:id="rId8"/>
    <p:sldId id="318" r:id="rId9"/>
    <p:sldId id="431" r:id="rId10"/>
    <p:sldId id="432" r:id="rId11"/>
    <p:sldId id="433" r:id="rId12"/>
    <p:sldId id="434" r:id="rId13"/>
    <p:sldId id="435" r:id="rId14"/>
    <p:sldId id="436" r:id="rId15"/>
    <p:sldId id="437" r:id="rId16"/>
    <p:sldId id="438" r:id="rId17"/>
    <p:sldId id="395" r:id="rId18"/>
    <p:sldId id="396" r:id="rId19"/>
    <p:sldId id="321" r:id="rId20"/>
    <p:sldId id="274" r:id="rId21"/>
    <p:sldId id="275" r:id="rId22"/>
    <p:sldId id="276" r:id="rId23"/>
    <p:sldId id="369" r:id="rId24"/>
    <p:sldId id="280" r:id="rId25"/>
    <p:sldId id="371" r:id="rId26"/>
    <p:sldId id="370" r:id="rId27"/>
    <p:sldId id="372" r:id="rId28"/>
    <p:sldId id="373" r:id="rId29"/>
    <p:sldId id="374" r:id="rId30"/>
    <p:sldId id="375" r:id="rId31"/>
    <p:sldId id="376" r:id="rId32"/>
    <p:sldId id="398" r:id="rId33"/>
    <p:sldId id="377" r:id="rId34"/>
    <p:sldId id="378" r:id="rId35"/>
    <p:sldId id="379" r:id="rId36"/>
    <p:sldId id="380" r:id="rId37"/>
    <p:sldId id="381" r:id="rId38"/>
    <p:sldId id="382" r:id="rId39"/>
    <p:sldId id="383" r:id="rId40"/>
    <p:sldId id="384" r:id="rId41"/>
    <p:sldId id="385" r:id="rId42"/>
    <p:sldId id="386" r:id="rId43"/>
    <p:sldId id="387" r:id="rId44"/>
    <p:sldId id="388" r:id="rId45"/>
    <p:sldId id="389" r:id="rId46"/>
    <p:sldId id="390" r:id="rId47"/>
    <p:sldId id="391" r:id="rId48"/>
    <p:sldId id="393" r:id="rId49"/>
    <p:sldId id="281" r:id="rId50"/>
    <p:sldId id="392" r:id="rId51"/>
    <p:sldId id="288" r:id="rId52"/>
    <p:sldId id="402" r:id="rId53"/>
    <p:sldId id="403" r:id="rId54"/>
    <p:sldId id="427" r:id="rId55"/>
    <p:sldId id="428" r:id="rId56"/>
    <p:sldId id="430" r:id="rId57"/>
    <p:sldId id="404" r:id="rId58"/>
    <p:sldId id="405" r:id="rId59"/>
    <p:sldId id="406" r:id="rId60"/>
    <p:sldId id="407" r:id="rId61"/>
    <p:sldId id="408" r:id="rId62"/>
    <p:sldId id="409" r:id="rId63"/>
    <p:sldId id="410" r:id="rId64"/>
    <p:sldId id="411" r:id="rId65"/>
    <p:sldId id="412" r:id="rId66"/>
    <p:sldId id="413" r:id="rId67"/>
    <p:sldId id="414" r:id="rId68"/>
    <p:sldId id="415" r:id="rId69"/>
    <p:sldId id="416" r:id="rId70"/>
    <p:sldId id="417" r:id="rId71"/>
    <p:sldId id="418" r:id="rId72"/>
    <p:sldId id="425" r:id="rId73"/>
    <p:sldId id="426" r:id="rId74"/>
    <p:sldId id="400" r:id="rId75"/>
    <p:sldId id="401"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0429" autoAdjust="0"/>
  </p:normalViewPr>
  <p:slideViewPr>
    <p:cSldViewPr>
      <p:cViewPr varScale="1">
        <p:scale>
          <a:sx n="105" d="100"/>
          <a:sy n="105" d="100"/>
        </p:scale>
        <p:origin x="-179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3" Type="http://schemas.openxmlformats.org/officeDocument/2006/relationships/image" Target="../media/image32.emf"/><Relationship Id="rId18" Type="http://schemas.openxmlformats.org/officeDocument/2006/relationships/image" Target="../media/image37.emf"/><Relationship Id="rId26" Type="http://schemas.openxmlformats.org/officeDocument/2006/relationships/image" Target="../media/image45.emf"/><Relationship Id="rId39" Type="http://schemas.openxmlformats.org/officeDocument/2006/relationships/image" Target="../media/image58.emf"/><Relationship Id="rId21" Type="http://schemas.openxmlformats.org/officeDocument/2006/relationships/image" Target="../media/image40.emf"/><Relationship Id="rId34" Type="http://schemas.openxmlformats.org/officeDocument/2006/relationships/image" Target="../media/image53.emf"/><Relationship Id="rId42" Type="http://schemas.openxmlformats.org/officeDocument/2006/relationships/image" Target="../media/image61.emf"/><Relationship Id="rId47" Type="http://schemas.openxmlformats.org/officeDocument/2006/relationships/image" Target="../media/image66.emf"/><Relationship Id="rId50" Type="http://schemas.openxmlformats.org/officeDocument/2006/relationships/image" Target="../media/image69.emf"/><Relationship Id="rId55" Type="http://schemas.openxmlformats.org/officeDocument/2006/relationships/image" Target="../media/image74.emf"/><Relationship Id="rId63" Type="http://schemas.openxmlformats.org/officeDocument/2006/relationships/image" Target="../media/image82.emf"/><Relationship Id="rId68" Type="http://schemas.openxmlformats.org/officeDocument/2006/relationships/image" Target="../media/image87.emf"/><Relationship Id="rId7" Type="http://schemas.openxmlformats.org/officeDocument/2006/relationships/image" Target="../media/image26.emf"/><Relationship Id="rId71" Type="http://schemas.openxmlformats.org/officeDocument/2006/relationships/image" Target="../media/image90.emf"/><Relationship Id="rId2" Type="http://schemas.openxmlformats.org/officeDocument/2006/relationships/image" Target="../media/image21.emf"/><Relationship Id="rId16" Type="http://schemas.openxmlformats.org/officeDocument/2006/relationships/image" Target="../media/image35.emf"/><Relationship Id="rId29" Type="http://schemas.openxmlformats.org/officeDocument/2006/relationships/image" Target="../media/image48.emf"/><Relationship Id="rId11" Type="http://schemas.openxmlformats.org/officeDocument/2006/relationships/image" Target="../media/image30.emf"/><Relationship Id="rId24" Type="http://schemas.openxmlformats.org/officeDocument/2006/relationships/image" Target="../media/image43.emf"/><Relationship Id="rId32" Type="http://schemas.openxmlformats.org/officeDocument/2006/relationships/image" Target="../media/image51.emf"/><Relationship Id="rId37" Type="http://schemas.openxmlformats.org/officeDocument/2006/relationships/image" Target="../media/image56.emf"/><Relationship Id="rId40" Type="http://schemas.openxmlformats.org/officeDocument/2006/relationships/image" Target="../media/image59.emf"/><Relationship Id="rId45" Type="http://schemas.openxmlformats.org/officeDocument/2006/relationships/image" Target="../media/image64.emf"/><Relationship Id="rId53" Type="http://schemas.openxmlformats.org/officeDocument/2006/relationships/image" Target="../media/image72.emf"/><Relationship Id="rId58" Type="http://schemas.openxmlformats.org/officeDocument/2006/relationships/image" Target="../media/image77.emf"/><Relationship Id="rId66" Type="http://schemas.openxmlformats.org/officeDocument/2006/relationships/image" Target="../media/image85.emf"/><Relationship Id="rId74" Type="http://schemas.openxmlformats.org/officeDocument/2006/relationships/image" Target="../media/image93.emf"/><Relationship Id="rId5" Type="http://schemas.openxmlformats.org/officeDocument/2006/relationships/image" Target="../media/image24.emf"/><Relationship Id="rId15" Type="http://schemas.openxmlformats.org/officeDocument/2006/relationships/image" Target="../media/image34.emf"/><Relationship Id="rId23" Type="http://schemas.openxmlformats.org/officeDocument/2006/relationships/image" Target="../media/image42.emf"/><Relationship Id="rId28" Type="http://schemas.openxmlformats.org/officeDocument/2006/relationships/image" Target="../media/image47.emf"/><Relationship Id="rId36" Type="http://schemas.openxmlformats.org/officeDocument/2006/relationships/image" Target="../media/image55.emf"/><Relationship Id="rId49" Type="http://schemas.openxmlformats.org/officeDocument/2006/relationships/image" Target="../media/image68.emf"/><Relationship Id="rId57" Type="http://schemas.openxmlformats.org/officeDocument/2006/relationships/image" Target="../media/image76.emf"/><Relationship Id="rId61" Type="http://schemas.openxmlformats.org/officeDocument/2006/relationships/image" Target="../media/image80.emf"/><Relationship Id="rId10" Type="http://schemas.openxmlformats.org/officeDocument/2006/relationships/image" Target="../media/image29.emf"/><Relationship Id="rId19" Type="http://schemas.openxmlformats.org/officeDocument/2006/relationships/image" Target="../media/image38.emf"/><Relationship Id="rId31" Type="http://schemas.openxmlformats.org/officeDocument/2006/relationships/image" Target="../media/image50.emf"/><Relationship Id="rId44" Type="http://schemas.openxmlformats.org/officeDocument/2006/relationships/image" Target="../media/image63.emf"/><Relationship Id="rId52" Type="http://schemas.openxmlformats.org/officeDocument/2006/relationships/image" Target="../media/image71.emf"/><Relationship Id="rId60" Type="http://schemas.openxmlformats.org/officeDocument/2006/relationships/image" Target="../media/image79.emf"/><Relationship Id="rId65" Type="http://schemas.openxmlformats.org/officeDocument/2006/relationships/image" Target="../media/image84.emf"/><Relationship Id="rId73" Type="http://schemas.openxmlformats.org/officeDocument/2006/relationships/image" Target="../media/image92.emf"/><Relationship Id="rId4" Type="http://schemas.openxmlformats.org/officeDocument/2006/relationships/image" Target="../media/image23.emf"/><Relationship Id="rId9" Type="http://schemas.openxmlformats.org/officeDocument/2006/relationships/image" Target="../media/image28.emf"/><Relationship Id="rId14" Type="http://schemas.openxmlformats.org/officeDocument/2006/relationships/image" Target="../media/image33.emf"/><Relationship Id="rId22" Type="http://schemas.openxmlformats.org/officeDocument/2006/relationships/image" Target="../media/image41.emf"/><Relationship Id="rId27" Type="http://schemas.openxmlformats.org/officeDocument/2006/relationships/image" Target="../media/image46.emf"/><Relationship Id="rId30" Type="http://schemas.openxmlformats.org/officeDocument/2006/relationships/image" Target="../media/image49.emf"/><Relationship Id="rId35" Type="http://schemas.openxmlformats.org/officeDocument/2006/relationships/image" Target="../media/image54.emf"/><Relationship Id="rId43" Type="http://schemas.openxmlformats.org/officeDocument/2006/relationships/image" Target="../media/image62.emf"/><Relationship Id="rId48" Type="http://schemas.openxmlformats.org/officeDocument/2006/relationships/image" Target="../media/image67.emf"/><Relationship Id="rId56" Type="http://schemas.openxmlformats.org/officeDocument/2006/relationships/image" Target="../media/image75.emf"/><Relationship Id="rId64" Type="http://schemas.openxmlformats.org/officeDocument/2006/relationships/image" Target="../media/image83.emf"/><Relationship Id="rId69" Type="http://schemas.openxmlformats.org/officeDocument/2006/relationships/image" Target="../media/image88.emf"/><Relationship Id="rId8" Type="http://schemas.openxmlformats.org/officeDocument/2006/relationships/image" Target="../media/image27.emf"/><Relationship Id="rId51" Type="http://schemas.openxmlformats.org/officeDocument/2006/relationships/image" Target="../media/image70.emf"/><Relationship Id="rId72" Type="http://schemas.openxmlformats.org/officeDocument/2006/relationships/image" Target="../media/image91.emf"/><Relationship Id="rId3" Type="http://schemas.openxmlformats.org/officeDocument/2006/relationships/image" Target="../media/image22.emf"/><Relationship Id="rId12" Type="http://schemas.openxmlformats.org/officeDocument/2006/relationships/image" Target="../media/image31.emf"/><Relationship Id="rId17" Type="http://schemas.openxmlformats.org/officeDocument/2006/relationships/image" Target="../media/image36.emf"/><Relationship Id="rId25" Type="http://schemas.openxmlformats.org/officeDocument/2006/relationships/image" Target="../media/image44.emf"/><Relationship Id="rId33" Type="http://schemas.openxmlformats.org/officeDocument/2006/relationships/image" Target="../media/image52.emf"/><Relationship Id="rId38" Type="http://schemas.openxmlformats.org/officeDocument/2006/relationships/image" Target="../media/image57.emf"/><Relationship Id="rId46" Type="http://schemas.openxmlformats.org/officeDocument/2006/relationships/image" Target="../media/image65.emf"/><Relationship Id="rId59" Type="http://schemas.openxmlformats.org/officeDocument/2006/relationships/image" Target="../media/image78.emf"/><Relationship Id="rId67" Type="http://schemas.openxmlformats.org/officeDocument/2006/relationships/image" Target="../media/image86.emf"/><Relationship Id="rId20" Type="http://schemas.openxmlformats.org/officeDocument/2006/relationships/image" Target="../media/image39.emf"/><Relationship Id="rId41" Type="http://schemas.openxmlformats.org/officeDocument/2006/relationships/image" Target="../media/image60.emf"/><Relationship Id="rId54" Type="http://schemas.openxmlformats.org/officeDocument/2006/relationships/image" Target="../media/image73.emf"/><Relationship Id="rId62" Type="http://schemas.openxmlformats.org/officeDocument/2006/relationships/image" Target="../media/image81.emf"/><Relationship Id="rId70" Type="http://schemas.openxmlformats.org/officeDocument/2006/relationships/image" Target="../media/image89.emf"/><Relationship Id="rId1" Type="http://schemas.openxmlformats.org/officeDocument/2006/relationships/image" Target="../media/image20.emf"/><Relationship Id="rId6" Type="http://schemas.openxmlformats.org/officeDocument/2006/relationships/image" Target="../media/image2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5.emf"/><Relationship Id="rId1" Type="http://schemas.openxmlformats.org/officeDocument/2006/relationships/image" Target="../media/image9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7.emf"/><Relationship Id="rId1" Type="http://schemas.openxmlformats.org/officeDocument/2006/relationships/image" Target="../media/image9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0.emf"/><Relationship Id="rId2" Type="http://schemas.openxmlformats.org/officeDocument/2006/relationships/image" Target="../media/image99.emf"/><Relationship Id="rId1" Type="http://schemas.openxmlformats.org/officeDocument/2006/relationships/image" Target="../media/image98.emf"/><Relationship Id="rId6" Type="http://schemas.openxmlformats.org/officeDocument/2006/relationships/image" Target="../media/image103.emf"/><Relationship Id="rId5" Type="http://schemas.openxmlformats.org/officeDocument/2006/relationships/image" Target="../media/image102.emf"/><Relationship Id="rId4" Type="http://schemas.openxmlformats.org/officeDocument/2006/relationships/image" Target="../media/image101.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6.emf"/><Relationship Id="rId2" Type="http://schemas.openxmlformats.org/officeDocument/2006/relationships/image" Target="../media/image105.emf"/><Relationship Id="rId1" Type="http://schemas.openxmlformats.org/officeDocument/2006/relationships/image" Target="../media/image104.emf"/><Relationship Id="rId4" Type="http://schemas.openxmlformats.org/officeDocument/2006/relationships/image" Target="../media/image10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9A51D1-8122-4834-9E09-52DDA7250461}" type="datetimeFigureOut">
              <a:rPr lang="en-US" smtClean="0"/>
              <a:pPr/>
              <a:t>5/24/2018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73ED7E-53F7-403F-B448-4C3E9B0FA353}" type="slidenum">
              <a:rPr lang="en-US" smtClean="0"/>
              <a:pPr/>
              <a:t>‹#›</a:t>
            </a:fld>
            <a:endParaRPr lang="en-US"/>
          </a:p>
        </p:txBody>
      </p:sp>
    </p:spTree>
    <p:extLst>
      <p:ext uri="{BB962C8B-B14F-4D97-AF65-F5344CB8AC3E}">
        <p14:creationId xmlns="" xmlns:p14="http://schemas.microsoft.com/office/powerpoint/2010/main" val="1235508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Για ένα από τα δύο και</a:t>
            </a:r>
            <a:r>
              <a:rPr lang="el-GR" baseline="0" dirty="0" smtClean="0"/>
              <a:t> όχι για τα δύο. Εδώ αυτό ισχύει για το </a:t>
            </a:r>
            <a:r>
              <a:rPr lang="en-US" baseline="0" dirty="0" smtClean="0"/>
              <a:t>p_1p_2</a:t>
            </a:r>
            <a:endParaRPr lang="el-GR"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17</a:t>
            </a:fld>
            <a:endParaRPr lang="en-US"/>
          </a:p>
        </p:txBody>
      </p:sp>
    </p:spTree>
    <p:extLst>
      <p:ext uri="{BB962C8B-B14F-4D97-AF65-F5344CB8AC3E}">
        <p14:creationId xmlns="" xmlns:p14="http://schemas.microsoft.com/office/powerpoint/2010/main" val="2589694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0EEE10DC-6968-41C8-AB3C-51055BD0E899}" type="slidenum">
              <a:rPr lang="en-US"/>
              <a:pPr/>
              <a:t>53</a:t>
            </a:fld>
            <a:endParaRPr lang="en-US"/>
          </a:p>
        </p:txBody>
      </p:sp>
      <p:sp>
        <p:nvSpPr>
          <p:cNvPr id="8195" name="Rectangle 2"/>
          <p:cNvSpPr>
            <a:spLocks noGrp="1" noRot="1" noChangeAspect="1" noChangeArrowheads="1" noTextEdit="1"/>
          </p:cNvSpPr>
          <p:nvPr>
            <p:ph type="sldImg"/>
          </p:nvPr>
        </p:nvSpPr>
        <p:spPr>
          <a:xfrm>
            <a:off x="1143000" y="685800"/>
            <a:ext cx="4572000" cy="3429000"/>
          </a:xfrm>
          <a:ln/>
        </p:spPr>
      </p:sp>
      <p:sp>
        <p:nvSpPr>
          <p:cNvPr id="8196" name="Rectangle 3"/>
          <p:cNvSpPr>
            <a:spLocks noGrp="1" noChangeArrowheads="1"/>
          </p:cNvSpPr>
          <p:nvPr>
            <p:ph type="body" idx="1"/>
          </p:nvPr>
        </p:nvSpPr>
        <p:spPr>
          <a:noFill/>
          <a:ln/>
        </p:spPr>
        <p:txBody>
          <a:bodyPr/>
          <a:lstStyle/>
          <a:p>
            <a:r>
              <a:rPr lang="en-US" dirty="0" smtClean="0"/>
              <a:t>embedding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1C01CD1-C50B-45BF-803F-62C08399CB83}" type="slidenum">
              <a:rPr lang="en-US"/>
              <a:pPr/>
              <a:t>57</a:t>
            </a:fld>
            <a:endParaRPr lang="en-US"/>
          </a:p>
        </p:txBody>
      </p:sp>
      <p:sp>
        <p:nvSpPr>
          <p:cNvPr id="9219" name="Rectangle 2"/>
          <p:cNvSpPr>
            <a:spLocks noGrp="1" noRot="1" noChangeAspect="1" noChangeArrowheads="1" noTextEdit="1"/>
          </p:cNvSpPr>
          <p:nvPr>
            <p:ph type="sldImg"/>
          </p:nvPr>
        </p:nvSpPr>
        <p:spPr>
          <a:xfrm>
            <a:off x="1143000" y="685800"/>
            <a:ext cx="4572000" cy="3429000"/>
          </a:xfrm>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1332EBB9-E63A-4602-9799-1CFDDCA4814D}" type="slidenum">
              <a:rPr lang="en-US"/>
              <a:pPr/>
              <a:t>58</a:t>
            </a:fld>
            <a:endParaRPr lang="en-US"/>
          </a:p>
        </p:txBody>
      </p:sp>
      <p:sp>
        <p:nvSpPr>
          <p:cNvPr id="10243" name="Rectangle 2"/>
          <p:cNvSpPr>
            <a:spLocks noGrp="1" noRot="1" noChangeAspect="1" noChangeArrowheads="1" noTextEdit="1"/>
          </p:cNvSpPr>
          <p:nvPr>
            <p:ph type="sldImg"/>
          </p:nvPr>
        </p:nvSpPr>
        <p:spPr>
          <a:xfrm>
            <a:off x="1143000" y="685800"/>
            <a:ext cx="4572000" cy="3429000"/>
          </a:xfrm>
          <a:ln/>
        </p:spPr>
      </p:sp>
      <p:sp>
        <p:nvSpPr>
          <p:cNvPr id="102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482BF370-CDDC-4DCC-8937-552C6D7A2320}" type="slidenum">
              <a:rPr lang="en-US"/>
              <a:pPr/>
              <a:t>59</a:t>
            </a:fld>
            <a:endParaRPr lang="en-US"/>
          </a:p>
        </p:txBody>
      </p:sp>
      <p:sp>
        <p:nvSpPr>
          <p:cNvPr id="11267" name="Rectangle 2"/>
          <p:cNvSpPr>
            <a:spLocks noGrp="1" noRot="1" noChangeAspect="1" noChangeArrowheads="1" noTextEdit="1"/>
          </p:cNvSpPr>
          <p:nvPr>
            <p:ph type="sldImg"/>
          </p:nvPr>
        </p:nvSpPr>
        <p:spPr>
          <a:xfrm>
            <a:off x="1143000" y="685800"/>
            <a:ext cx="4572000" cy="3429000"/>
          </a:xfrm>
          <a:ln/>
        </p:spPr>
      </p:sp>
      <p:sp>
        <p:nvSpPr>
          <p:cNvPr id="112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605480F-A65B-4E47-8BFF-56F7E6E3D3DA}" type="slidenum">
              <a:rPr lang="en-US"/>
              <a:pPr/>
              <a:t>60</a:t>
            </a:fld>
            <a:endParaRPr lang="en-US"/>
          </a:p>
        </p:txBody>
      </p:sp>
      <p:sp>
        <p:nvSpPr>
          <p:cNvPr id="12291" name="Rectangle 2"/>
          <p:cNvSpPr>
            <a:spLocks noGrp="1" noRot="1" noChangeAspect="1" noChangeArrowheads="1" noTextEdit="1"/>
          </p:cNvSpPr>
          <p:nvPr>
            <p:ph type="sldImg"/>
          </p:nvPr>
        </p:nvSpPr>
        <p:spPr>
          <a:xfrm>
            <a:off x="1143000" y="685800"/>
            <a:ext cx="4572000" cy="3429000"/>
          </a:xfrm>
          <a:ln/>
        </p:spPr>
      </p:sp>
      <p:sp>
        <p:nvSpPr>
          <p:cNvPr id="12292" name="Rectangle 3"/>
          <p:cNvSpPr>
            <a:spLocks noGrp="1" noChangeArrowheads="1"/>
          </p:cNvSpPr>
          <p:nvPr>
            <p:ph type="body" idx="1"/>
          </p:nvPr>
        </p:nvSpPr>
        <p:spPr>
          <a:noFill/>
          <a:ln/>
        </p:spPr>
        <p:txBody>
          <a:bodyPr/>
          <a:lstStyle/>
          <a:p>
            <a:r>
              <a:rPr lang="el-GR" dirty="0" smtClean="0"/>
              <a:t>Χρησιμοποιούμε την επόμενη ακμή</a:t>
            </a:r>
            <a:r>
              <a:rPr lang="el-GR" baseline="0" dirty="0" smtClean="0"/>
              <a:t> της </a:t>
            </a:r>
            <a:r>
              <a:rPr lang="en-US" baseline="0" dirty="0" smtClean="0"/>
              <a:t>twin</a:t>
            </a:r>
            <a:r>
              <a:rPr lang="el-GR" baseline="0" dirty="0" smtClean="0"/>
              <a:t>. Αυτό μας επιτρέπει να παίρνουμε κατά την ωρολόγια φορά όλες τις ακμές. </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17F60018-ECF3-4CDB-B7B2-24FD3C511414}" type="slidenum">
              <a:rPr lang="en-US"/>
              <a:pPr/>
              <a:t>61</a:t>
            </a:fld>
            <a:endParaRPr lang="en-US"/>
          </a:p>
        </p:txBody>
      </p:sp>
      <p:sp>
        <p:nvSpPr>
          <p:cNvPr id="22531" name="Rectangle 2"/>
          <p:cNvSpPr>
            <a:spLocks noGrp="1" noRot="1" noChangeAspect="1" noChangeArrowheads="1" noTextEdit="1"/>
          </p:cNvSpPr>
          <p:nvPr>
            <p:ph type="sldImg"/>
          </p:nvPr>
        </p:nvSpPr>
        <p:spPr>
          <a:xfrm>
            <a:off x="1143000" y="685800"/>
            <a:ext cx="4572000" cy="3429000"/>
          </a:xfrm>
          <a:ln/>
        </p:spPr>
      </p:sp>
      <p:sp>
        <p:nvSpPr>
          <p:cNvPr id="225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1A2B32B0-321F-46F3-B92C-8A96A610AD0D}" type="slidenum">
              <a:rPr lang="en-US"/>
              <a:pPr/>
              <a:t>62</a:t>
            </a:fld>
            <a:endParaRPr lang="en-US"/>
          </a:p>
        </p:txBody>
      </p:sp>
      <p:sp>
        <p:nvSpPr>
          <p:cNvPr id="23555" name="Rectangle 2"/>
          <p:cNvSpPr>
            <a:spLocks noGrp="1" noRot="1" noChangeAspect="1" noChangeArrowheads="1" noTextEdit="1"/>
          </p:cNvSpPr>
          <p:nvPr>
            <p:ph type="sldImg"/>
          </p:nvPr>
        </p:nvSpPr>
        <p:spPr>
          <a:xfrm>
            <a:off x="1143000" y="685800"/>
            <a:ext cx="4572000" cy="3429000"/>
          </a:xfrm>
          <a:ln/>
        </p:spPr>
      </p:sp>
      <p:sp>
        <p:nvSpPr>
          <p:cNvPr id="235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4359854-6ABA-4AD9-A571-68A8CAFDE1E7}" type="slidenum">
              <a:rPr lang="en-US"/>
              <a:pPr/>
              <a:t>63</a:t>
            </a:fld>
            <a:endParaRPr lang="en-US"/>
          </a:p>
        </p:txBody>
      </p:sp>
      <p:sp>
        <p:nvSpPr>
          <p:cNvPr id="24579" name="Rectangle 2"/>
          <p:cNvSpPr>
            <a:spLocks noGrp="1" noRot="1" noChangeAspect="1" noChangeArrowheads="1" noTextEdit="1"/>
          </p:cNvSpPr>
          <p:nvPr>
            <p:ph type="sldImg"/>
          </p:nvPr>
        </p:nvSpPr>
        <p:spPr>
          <a:xfrm>
            <a:off x="1143000" y="685800"/>
            <a:ext cx="4572000" cy="3429000"/>
          </a:xfrm>
          <a:ln/>
        </p:spPr>
      </p:sp>
      <p:sp>
        <p:nvSpPr>
          <p:cNvPr id="245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7A89269-DDEB-4223-B95D-25EE05AA9B49}" type="slidenum">
              <a:rPr lang="en-US"/>
              <a:pPr/>
              <a:t>64</a:t>
            </a:fld>
            <a:endParaRPr lang="en-US"/>
          </a:p>
        </p:txBody>
      </p:sp>
      <p:sp>
        <p:nvSpPr>
          <p:cNvPr id="25603" name="Rectangle 2"/>
          <p:cNvSpPr>
            <a:spLocks noGrp="1" noRot="1" noChangeAspect="1" noChangeArrowheads="1" noTextEdit="1"/>
          </p:cNvSpPr>
          <p:nvPr>
            <p:ph type="sldImg"/>
          </p:nvPr>
        </p:nvSpPr>
        <p:spPr>
          <a:xfrm>
            <a:off x="1143000" y="685800"/>
            <a:ext cx="4572000" cy="3429000"/>
          </a:xfrm>
          <a:ln/>
        </p:spPr>
      </p:sp>
      <p:sp>
        <p:nvSpPr>
          <p:cNvPr id="256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1A555C4-7242-482C-BEB9-8CA194652C62}" type="slidenum">
              <a:rPr lang="en-US"/>
              <a:pPr/>
              <a:t>65</a:t>
            </a:fld>
            <a:endParaRPr lang="en-US"/>
          </a:p>
        </p:txBody>
      </p:sp>
      <p:sp>
        <p:nvSpPr>
          <p:cNvPr id="26627" name="Rectangle 2"/>
          <p:cNvSpPr>
            <a:spLocks noGrp="1" noRot="1" noChangeAspect="1" noChangeArrowheads="1" noTextEdit="1"/>
          </p:cNvSpPr>
          <p:nvPr>
            <p:ph type="sldImg"/>
          </p:nvPr>
        </p:nvSpPr>
        <p:spPr>
          <a:xfrm>
            <a:off x="1143000" y="685800"/>
            <a:ext cx="4572000" cy="3429000"/>
          </a:xfrm>
          <a:ln/>
        </p:spPr>
      </p:sp>
      <p:sp>
        <p:nvSpPr>
          <p:cNvPr id="266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Θα κάνουμε το</a:t>
            </a:r>
            <a:r>
              <a:rPr lang="en-US" baseline="0" dirty="0" smtClean="0"/>
              <a:t> O((</a:t>
            </a:r>
            <a:r>
              <a:rPr lang="en-US" baseline="0" dirty="0" err="1" smtClean="0"/>
              <a:t>n+R</a:t>
            </a:r>
            <a:r>
              <a:rPr lang="en-US" baseline="0" dirty="0" smtClean="0"/>
              <a:t>)</a:t>
            </a:r>
            <a:r>
              <a:rPr lang="en-US" baseline="0" dirty="0" err="1" smtClean="0"/>
              <a:t>logn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20</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67EE66A4-2C93-4B5D-918B-C475D3F0CFB0}" type="slidenum">
              <a:rPr lang="en-US"/>
              <a:pPr/>
              <a:t>66</a:t>
            </a:fld>
            <a:endParaRPr lang="en-US"/>
          </a:p>
        </p:txBody>
      </p:sp>
      <p:sp>
        <p:nvSpPr>
          <p:cNvPr id="27651" name="Rectangle 2"/>
          <p:cNvSpPr>
            <a:spLocks noGrp="1" noRot="1" noChangeAspect="1" noChangeArrowheads="1" noTextEdit="1"/>
          </p:cNvSpPr>
          <p:nvPr>
            <p:ph type="sldImg"/>
          </p:nvPr>
        </p:nvSpPr>
        <p:spPr>
          <a:xfrm>
            <a:off x="1143000" y="685800"/>
            <a:ext cx="4572000" cy="3429000"/>
          </a:xfrm>
          <a:ln/>
        </p:spPr>
      </p:sp>
      <p:sp>
        <p:nvSpPr>
          <p:cNvPr id="27652" name="Rectangle 3"/>
          <p:cNvSpPr>
            <a:spLocks noGrp="1" noChangeArrowheads="1"/>
          </p:cNvSpPr>
          <p:nvPr>
            <p:ph type="body" idx="1"/>
          </p:nvPr>
        </p:nvSpPr>
        <p:spPr>
          <a:noFill/>
          <a:ln/>
        </p:spPr>
        <p:txBody>
          <a:bodyPr/>
          <a:lstStyle/>
          <a:p>
            <a:r>
              <a:rPr lang="el-GR" dirty="0" smtClean="0"/>
              <a:t>Οι</a:t>
            </a:r>
            <a:r>
              <a:rPr lang="el-GR" baseline="0" dirty="0" smtClean="0"/>
              <a:t> 1 και 3 δεν είναι πιο δύσκολες από την 2</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C41A4C7-0E4B-4F26-B264-903D91CE60A4}" type="slidenum">
              <a:rPr lang="en-US"/>
              <a:pPr/>
              <a:t>67</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59697A1-1523-4D40-BBC7-F5267DFB370A}" type="slidenum">
              <a:rPr lang="en-US"/>
              <a:pPr/>
              <a:t>68</a:t>
            </a:fld>
            <a:endParaRPr lang="en-US"/>
          </a:p>
        </p:txBody>
      </p:sp>
      <p:sp>
        <p:nvSpPr>
          <p:cNvPr id="29699" name="Rectangle 2"/>
          <p:cNvSpPr>
            <a:spLocks noGrp="1" noRot="1" noChangeAspect="1" noChangeArrowheads="1" noTextEdit="1"/>
          </p:cNvSpPr>
          <p:nvPr>
            <p:ph type="sldImg"/>
          </p:nvPr>
        </p:nvSpPr>
        <p:spPr>
          <a:xfrm>
            <a:off x="1143000" y="685800"/>
            <a:ext cx="4572000" cy="3429000"/>
          </a:xfrm>
          <a:ln/>
        </p:spPr>
      </p:sp>
      <p:sp>
        <p:nvSpPr>
          <p:cNvPr id="2970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0C33DBA-58F3-47DC-9C92-0FA334A79BE4}" type="slidenum">
              <a:rPr lang="en-US"/>
              <a:pPr/>
              <a:t>69</a:t>
            </a:fld>
            <a:endParaRPr lang="en-US"/>
          </a:p>
        </p:txBody>
      </p:sp>
      <p:sp>
        <p:nvSpPr>
          <p:cNvPr id="30723" name="Rectangle 2"/>
          <p:cNvSpPr>
            <a:spLocks noGrp="1" noRot="1" noChangeAspect="1" noChangeArrowheads="1" noTextEdit="1"/>
          </p:cNvSpPr>
          <p:nvPr>
            <p:ph type="sldImg"/>
          </p:nvPr>
        </p:nvSpPr>
        <p:spPr>
          <a:xfrm>
            <a:off x="1143000" y="685800"/>
            <a:ext cx="4572000" cy="3429000"/>
          </a:xfrm>
          <a:ln/>
        </p:spPr>
      </p:sp>
      <p:sp>
        <p:nvSpPr>
          <p:cNvPr id="30724" name="Rectangle 3"/>
          <p:cNvSpPr>
            <a:spLocks noGrp="1" noChangeArrowheads="1"/>
          </p:cNvSpPr>
          <p:nvPr>
            <p:ph type="body" idx="1"/>
          </p:nvPr>
        </p:nvSpPr>
        <p:spPr>
          <a:noFill/>
          <a:ln/>
        </p:spPr>
        <p:txBody>
          <a:bodyPr/>
          <a:lstStyle/>
          <a:p>
            <a:r>
              <a:rPr lang="el-GR" dirty="0" smtClean="0"/>
              <a:t>Απαιτείται</a:t>
            </a:r>
            <a:r>
              <a:rPr lang="el-GR" baseline="0" dirty="0" smtClean="0"/>
              <a:t> και γεωμετρική πληροφορία. Δηλαδή, σαρώνουμε όλους τους γειτονικούς κόμβους σε κάποια διάταξη και μεταξύ δύο τέτοιων κόμβων ελέγχουμε αν ο κόμβος </a:t>
            </a:r>
            <a:r>
              <a:rPr lang="el-GR" baseline="0" smtClean="0"/>
              <a:t>είναι ενδιάμεσα. </a:t>
            </a: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7DEABC5-E1F9-4B7B-B3FD-779686363D57}" type="slidenum">
              <a:rPr lang="en-US"/>
              <a:pPr/>
              <a:t>70</a:t>
            </a:fld>
            <a:endParaRPr lang="en-US"/>
          </a:p>
        </p:txBody>
      </p:sp>
      <p:sp>
        <p:nvSpPr>
          <p:cNvPr id="31747" name="Rectangle 2"/>
          <p:cNvSpPr>
            <a:spLocks noGrp="1" noRot="1" noChangeAspect="1" noChangeArrowheads="1" noTextEdit="1"/>
          </p:cNvSpPr>
          <p:nvPr>
            <p:ph type="sldImg"/>
          </p:nvPr>
        </p:nvSpPr>
        <p:spPr>
          <a:xfrm>
            <a:off x="1143000" y="685800"/>
            <a:ext cx="4572000" cy="3429000"/>
          </a:xfrm>
          <a:ln/>
        </p:spPr>
      </p:sp>
      <p:sp>
        <p:nvSpPr>
          <p:cNvPr id="317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83DBAD8-F2F4-457C-BEF1-B738B5F107EE}" type="slidenum">
              <a:rPr lang="en-US"/>
              <a:pPr/>
              <a:t>71</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r>
              <a:rPr lang="en-US" dirty="0" smtClean="0">
                <a:solidFill>
                  <a:srgbClr val="00FF00"/>
                </a:solidFill>
              </a:rPr>
              <a:t>outer boundary cycles</a:t>
            </a:r>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3415409-8B6F-400C-8B85-642D0AEFCBA0}" type="slidenum">
              <a:rPr lang="en-US"/>
              <a:pPr/>
              <a:t>72</a:t>
            </a:fld>
            <a:endParaRPr lang="en-US"/>
          </a:p>
        </p:txBody>
      </p:sp>
      <p:sp>
        <p:nvSpPr>
          <p:cNvPr id="38915" name="Rectangle 2"/>
          <p:cNvSpPr>
            <a:spLocks noGrp="1" noRot="1" noChangeAspect="1" noChangeArrowheads="1" noTextEdit="1"/>
          </p:cNvSpPr>
          <p:nvPr>
            <p:ph type="sldImg"/>
          </p:nvPr>
        </p:nvSpPr>
        <p:spPr>
          <a:xfrm>
            <a:off x="1143000" y="685800"/>
            <a:ext cx="4572000" cy="3429000"/>
          </a:xfrm>
          <a:ln/>
        </p:spPr>
      </p:sp>
      <p:sp>
        <p:nvSpPr>
          <p:cNvPr id="389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F8DB8A9-AEEB-4C19-8F60-3047D78E3DAC}" type="slidenum">
              <a:rPr lang="en-US"/>
              <a:pPr/>
              <a:t>73</a:t>
            </a:fld>
            <a:endParaRPr lang="en-US"/>
          </a:p>
        </p:txBody>
      </p:sp>
      <p:sp>
        <p:nvSpPr>
          <p:cNvPr id="39939" name="Rectangle 2"/>
          <p:cNvSpPr>
            <a:spLocks noGrp="1" noRot="1" noChangeAspect="1" noChangeArrowheads="1" noTextEdit="1"/>
          </p:cNvSpPr>
          <p:nvPr>
            <p:ph type="sldImg"/>
          </p:nvPr>
        </p:nvSpPr>
        <p:spPr>
          <a:xfrm>
            <a:off x="1143000" y="685800"/>
            <a:ext cx="4572000" cy="3429000"/>
          </a:xfrm>
          <a:ln/>
        </p:spPr>
      </p:sp>
      <p:sp>
        <p:nvSpPr>
          <p:cNvPr id="399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373ED7E-53F7-403F-B448-4C3E9B0FA353}" type="slidenum">
              <a:rPr lang="en-US" smtClean="0"/>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26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27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29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rgbClr val="FF6600"/>
                </a:solidFill>
                <a:sym typeface="Symbol" pitchFamily="18" charset="2"/>
              </a:rPr>
              <a:t></a:t>
            </a:r>
            <a:r>
              <a:rPr lang="el-GR" sz="1200" dirty="0" smtClean="0">
                <a:solidFill>
                  <a:schemeClr val="tx2"/>
                </a:solidFill>
                <a:sym typeface="Symbol" pitchFamily="18" charset="2"/>
              </a:rPr>
              <a:t> </a:t>
            </a:r>
            <a:r>
              <a:rPr lang="el-GR" sz="1200" dirty="0" smtClean="0">
                <a:solidFill>
                  <a:schemeClr val="tx2"/>
                </a:solidFill>
              </a:rPr>
              <a:t>Τ</a:t>
            </a:r>
            <a:r>
              <a:rPr lang="en-US" sz="1200" dirty="0" smtClean="0">
                <a:solidFill>
                  <a:schemeClr val="tx2"/>
                </a:solidFill>
              </a:rPr>
              <a:t>he bottom-up order of the segments correspond to the </a:t>
            </a:r>
            <a:r>
              <a:rPr lang="en-US" sz="1200" i="1" dirty="0" smtClean="0">
                <a:solidFill>
                  <a:schemeClr val="tx2"/>
                </a:solidFill>
              </a:rPr>
              <a:t>left-to-right</a:t>
            </a:r>
            <a:r>
              <a:rPr lang="en-US" sz="1200" dirty="0" smtClean="0">
                <a:solidFill>
                  <a:schemeClr val="tx2"/>
                </a:solidFill>
              </a:rPr>
              <a:t> </a:t>
            </a:r>
          </a:p>
          <a:p>
            <a:r>
              <a:rPr lang="en-US" sz="1200" dirty="0" smtClean="0">
                <a:solidFill>
                  <a:schemeClr val="tx2"/>
                </a:solidFill>
              </a:rPr>
              <a:t>   order of the leaves in the tree </a:t>
            </a:r>
            <a:r>
              <a:rPr lang="en-US" sz="1200" i="1" dirty="0" smtClean="0">
                <a:solidFill>
                  <a:schemeClr val="tx2"/>
                </a:solidFill>
              </a:rPr>
              <a:t>T</a:t>
            </a:r>
            <a:r>
              <a:rPr lang="en-US" sz="1200" dirty="0" smtClean="0">
                <a:solidFill>
                  <a:schemeClr val="tx2"/>
                </a:solidFill>
              </a:rPr>
              <a:t>. </a:t>
            </a:r>
          </a:p>
          <a:p>
            <a:r>
              <a:rPr lang="en-US" sz="1200" dirty="0" smtClean="0">
                <a:solidFill>
                  <a:schemeClr val="tx2"/>
                </a:solidFill>
              </a:rPr>
              <a:t>Each internal node stores the segment from the rightmost leaf in its </a:t>
            </a:r>
          </a:p>
          <a:p>
            <a:r>
              <a:rPr lang="en-US" sz="1200" dirty="0" smtClean="0">
                <a:solidFill>
                  <a:schemeClr val="tx2"/>
                </a:solidFill>
              </a:rPr>
              <a:t>    left </a:t>
            </a:r>
            <a:r>
              <a:rPr lang="en-US" sz="1200" dirty="0" err="1" smtClean="0">
                <a:solidFill>
                  <a:schemeClr val="tx2"/>
                </a:solidFill>
              </a:rPr>
              <a:t>subtree</a:t>
            </a:r>
            <a:r>
              <a:rPr lang="en-US" sz="1200" dirty="0" smtClean="0">
                <a:solidFill>
                  <a:schemeClr val="tx2"/>
                </a:solidFill>
              </a:rPr>
              <a:t>. </a:t>
            </a:r>
          </a:p>
          <a:p>
            <a:endParaRPr lang="el-GR"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32</a:t>
            </a:fld>
            <a:endParaRPr lang="en-US"/>
          </a:p>
        </p:txBody>
      </p:sp>
    </p:spTree>
    <p:extLst>
      <p:ext uri="{BB962C8B-B14F-4D97-AF65-F5344CB8AC3E}">
        <p14:creationId xmlns="" xmlns:p14="http://schemas.microsoft.com/office/powerpoint/2010/main" val="2483717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Για</a:t>
            </a:r>
            <a:r>
              <a:rPr lang="el-GR" baseline="0" dirty="0" smtClean="0"/>
              <a:t> το 2 (σελ. 24-25) φανταστείτε δύο </a:t>
            </a:r>
            <a:r>
              <a:rPr lang="el-GR" baseline="0" dirty="0" err="1" smtClean="0"/>
              <a:t>τμααήματα</a:t>
            </a:r>
            <a:r>
              <a:rPr lang="el-GR" baseline="0" dirty="0" smtClean="0"/>
              <a:t> που ξεκινάνε από το ίδιο σημείο. Καλύτερα αυτά να τα έχουμε ως ένα συμβάν.</a:t>
            </a:r>
            <a:endParaRPr lang="el-GR"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41</a:t>
            </a:fld>
            <a:endParaRPr lang="en-US"/>
          </a:p>
        </p:txBody>
      </p:sp>
    </p:spTree>
    <p:extLst>
      <p:ext uri="{BB962C8B-B14F-4D97-AF65-F5344CB8AC3E}">
        <p14:creationId xmlns="" xmlns:p14="http://schemas.microsoft.com/office/powerpoint/2010/main" val="3638589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Το (3) με</a:t>
            </a:r>
            <a:r>
              <a:rPr lang="el-GR" baseline="0" dirty="0" smtClean="0"/>
              <a:t> τη διαγραφή του συμβάντος (μία τομή) τα τμήματα που αλλάζουν έχουν 2 νέα συμβάντα-τομές με άλλα τμήματα. </a:t>
            </a:r>
            <a:endParaRPr lang="el-GR"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42</a:t>
            </a:fld>
            <a:endParaRPr lang="en-US"/>
          </a:p>
        </p:txBody>
      </p:sp>
    </p:spTree>
    <p:extLst>
      <p:ext uri="{BB962C8B-B14F-4D97-AF65-F5344CB8AC3E}">
        <p14:creationId xmlns="" xmlns:p14="http://schemas.microsoft.com/office/powerpoint/2010/main" val="47180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C86AE2E-02B3-48A9-9235-0CEAF0FADC4D}" type="slidenum">
              <a:rPr lang="en-US"/>
              <a:pPr/>
              <a:t>‹#›</a:t>
            </a:fld>
            <a:endParaRPr lang="en-US"/>
          </a:p>
        </p:txBody>
      </p:sp>
    </p:spTree>
    <p:extLst>
      <p:ext uri="{BB962C8B-B14F-4D97-AF65-F5344CB8AC3E}">
        <p14:creationId xmlns="" xmlns:p14="http://schemas.microsoft.com/office/powerpoint/2010/main" val="1712657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eeksforgeeks.org/orientation-3-ordered-poi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cdncontribute.geeksforgeeks.org/wp-content/uploads/orientation-of-3-order-points-1.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cdncontribute.geeksforgeeks.org/wp-content/uploads/orientation-of-3-order-points1.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3" Type="http://schemas.openxmlformats.org/officeDocument/2006/relationships/oleObject" Target="../embeddings/oleObject10.bin"/><Relationship Id="rId18" Type="http://schemas.openxmlformats.org/officeDocument/2006/relationships/oleObject" Target="../embeddings/oleObject15.bin"/><Relationship Id="rId26" Type="http://schemas.openxmlformats.org/officeDocument/2006/relationships/oleObject" Target="../embeddings/oleObject23.bin"/><Relationship Id="rId39" Type="http://schemas.openxmlformats.org/officeDocument/2006/relationships/oleObject" Target="../embeddings/oleObject36.bin"/><Relationship Id="rId21" Type="http://schemas.openxmlformats.org/officeDocument/2006/relationships/oleObject" Target="../embeddings/oleObject18.bin"/><Relationship Id="rId34" Type="http://schemas.openxmlformats.org/officeDocument/2006/relationships/oleObject" Target="../embeddings/oleObject31.bin"/><Relationship Id="rId42" Type="http://schemas.openxmlformats.org/officeDocument/2006/relationships/oleObject" Target="../embeddings/oleObject39.bin"/><Relationship Id="rId47" Type="http://schemas.openxmlformats.org/officeDocument/2006/relationships/oleObject" Target="../embeddings/oleObject44.bin"/><Relationship Id="rId50" Type="http://schemas.openxmlformats.org/officeDocument/2006/relationships/oleObject" Target="../embeddings/oleObject47.bin"/><Relationship Id="rId55" Type="http://schemas.openxmlformats.org/officeDocument/2006/relationships/oleObject" Target="../embeddings/oleObject52.bin"/><Relationship Id="rId63" Type="http://schemas.openxmlformats.org/officeDocument/2006/relationships/oleObject" Target="../embeddings/oleObject60.bin"/><Relationship Id="rId68" Type="http://schemas.openxmlformats.org/officeDocument/2006/relationships/oleObject" Target="../embeddings/oleObject65.bin"/><Relationship Id="rId76" Type="http://schemas.openxmlformats.org/officeDocument/2006/relationships/oleObject" Target="../embeddings/oleObject73.bin"/><Relationship Id="rId7" Type="http://schemas.openxmlformats.org/officeDocument/2006/relationships/oleObject" Target="../embeddings/oleObject4.bin"/><Relationship Id="rId71" Type="http://schemas.openxmlformats.org/officeDocument/2006/relationships/oleObject" Target="../embeddings/oleObject68.bin"/><Relationship Id="rId2" Type="http://schemas.openxmlformats.org/officeDocument/2006/relationships/slideLayout" Target="../slideLayouts/slideLayout12.xml"/><Relationship Id="rId16" Type="http://schemas.openxmlformats.org/officeDocument/2006/relationships/oleObject" Target="../embeddings/oleObject13.bin"/><Relationship Id="rId29" Type="http://schemas.openxmlformats.org/officeDocument/2006/relationships/oleObject" Target="../embeddings/oleObject26.bin"/><Relationship Id="rId11" Type="http://schemas.openxmlformats.org/officeDocument/2006/relationships/oleObject" Target="../embeddings/oleObject8.bin"/><Relationship Id="rId24" Type="http://schemas.openxmlformats.org/officeDocument/2006/relationships/oleObject" Target="../embeddings/oleObject21.bin"/><Relationship Id="rId32" Type="http://schemas.openxmlformats.org/officeDocument/2006/relationships/oleObject" Target="../embeddings/oleObject29.bin"/><Relationship Id="rId37" Type="http://schemas.openxmlformats.org/officeDocument/2006/relationships/oleObject" Target="../embeddings/oleObject34.bin"/><Relationship Id="rId40" Type="http://schemas.openxmlformats.org/officeDocument/2006/relationships/oleObject" Target="../embeddings/oleObject37.bin"/><Relationship Id="rId45" Type="http://schemas.openxmlformats.org/officeDocument/2006/relationships/oleObject" Target="../embeddings/oleObject42.bin"/><Relationship Id="rId53" Type="http://schemas.openxmlformats.org/officeDocument/2006/relationships/oleObject" Target="../embeddings/oleObject50.bin"/><Relationship Id="rId58" Type="http://schemas.openxmlformats.org/officeDocument/2006/relationships/oleObject" Target="../embeddings/oleObject55.bin"/><Relationship Id="rId66" Type="http://schemas.openxmlformats.org/officeDocument/2006/relationships/oleObject" Target="../embeddings/oleObject63.bin"/><Relationship Id="rId74" Type="http://schemas.openxmlformats.org/officeDocument/2006/relationships/oleObject" Target="../embeddings/oleObject71.bin"/><Relationship Id="rId5" Type="http://schemas.openxmlformats.org/officeDocument/2006/relationships/oleObject" Target="../embeddings/oleObject2.bin"/><Relationship Id="rId15" Type="http://schemas.openxmlformats.org/officeDocument/2006/relationships/oleObject" Target="../embeddings/oleObject12.bin"/><Relationship Id="rId23" Type="http://schemas.openxmlformats.org/officeDocument/2006/relationships/oleObject" Target="../embeddings/oleObject20.bin"/><Relationship Id="rId28" Type="http://schemas.openxmlformats.org/officeDocument/2006/relationships/oleObject" Target="../embeddings/oleObject25.bin"/><Relationship Id="rId36" Type="http://schemas.openxmlformats.org/officeDocument/2006/relationships/oleObject" Target="../embeddings/oleObject33.bin"/><Relationship Id="rId49" Type="http://schemas.openxmlformats.org/officeDocument/2006/relationships/oleObject" Target="../embeddings/oleObject46.bin"/><Relationship Id="rId57" Type="http://schemas.openxmlformats.org/officeDocument/2006/relationships/oleObject" Target="../embeddings/oleObject54.bin"/><Relationship Id="rId61" Type="http://schemas.openxmlformats.org/officeDocument/2006/relationships/oleObject" Target="../embeddings/oleObject58.bin"/><Relationship Id="rId10" Type="http://schemas.openxmlformats.org/officeDocument/2006/relationships/oleObject" Target="../embeddings/oleObject7.bin"/><Relationship Id="rId19" Type="http://schemas.openxmlformats.org/officeDocument/2006/relationships/oleObject" Target="../embeddings/oleObject16.bin"/><Relationship Id="rId31" Type="http://schemas.openxmlformats.org/officeDocument/2006/relationships/oleObject" Target="../embeddings/oleObject28.bin"/><Relationship Id="rId44" Type="http://schemas.openxmlformats.org/officeDocument/2006/relationships/oleObject" Target="../embeddings/oleObject41.bin"/><Relationship Id="rId52" Type="http://schemas.openxmlformats.org/officeDocument/2006/relationships/oleObject" Target="../embeddings/oleObject49.bin"/><Relationship Id="rId60" Type="http://schemas.openxmlformats.org/officeDocument/2006/relationships/oleObject" Target="../embeddings/oleObject57.bin"/><Relationship Id="rId65" Type="http://schemas.openxmlformats.org/officeDocument/2006/relationships/oleObject" Target="../embeddings/oleObject62.bin"/><Relationship Id="rId73" Type="http://schemas.openxmlformats.org/officeDocument/2006/relationships/oleObject" Target="../embeddings/oleObject70.bin"/><Relationship Id="rId4" Type="http://schemas.openxmlformats.org/officeDocument/2006/relationships/oleObject" Target="../embeddings/oleObject1.bin"/><Relationship Id="rId9" Type="http://schemas.openxmlformats.org/officeDocument/2006/relationships/oleObject" Target="../embeddings/oleObject6.bin"/><Relationship Id="rId14" Type="http://schemas.openxmlformats.org/officeDocument/2006/relationships/oleObject" Target="../embeddings/oleObject11.bin"/><Relationship Id="rId22" Type="http://schemas.openxmlformats.org/officeDocument/2006/relationships/oleObject" Target="../embeddings/oleObject19.bin"/><Relationship Id="rId27" Type="http://schemas.openxmlformats.org/officeDocument/2006/relationships/oleObject" Target="../embeddings/oleObject24.bin"/><Relationship Id="rId30" Type="http://schemas.openxmlformats.org/officeDocument/2006/relationships/oleObject" Target="../embeddings/oleObject27.bin"/><Relationship Id="rId35" Type="http://schemas.openxmlformats.org/officeDocument/2006/relationships/oleObject" Target="../embeddings/oleObject32.bin"/><Relationship Id="rId43" Type="http://schemas.openxmlformats.org/officeDocument/2006/relationships/oleObject" Target="../embeddings/oleObject40.bin"/><Relationship Id="rId48" Type="http://schemas.openxmlformats.org/officeDocument/2006/relationships/oleObject" Target="../embeddings/oleObject45.bin"/><Relationship Id="rId56" Type="http://schemas.openxmlformats.org/officeDocument/2006/relationships/oleObject" Target="../embeddings/oleObject53.bin"/><Relationship Id="rId64" Type="http://schemas.openxmlformats.org/officeDocument/2006/relationships/oleObject" Target="../embeddings/oleObject61.bin"/><Relationship Id="rId69" Type="http://schemas.openxmlformats.org/officeDocument/2006/relationships/oleObject" Target="../embeddings/oleObject66.bin"/><Relationship Id="rId77" Type="http://schemas.openxmlformats.org/officeDocument/2006/relationships/oleObject" Target="../embeddings/oleObject74.bin"/><Relationship Id="rId8" Type="http://schemas.openxmlformats.org/officeDocument/2006/relationships/oleObject" Target="../embeddings/oleObject5.bin"/><Relationship Id="rId51" Type="http://schemas.openxmlformats.org/officeDocument/2006/relationships/oleObject" Target="../embeddings/oleObject48.bin"/><Relationship Id="rId72" Type="http://schemas.openxmlformats.org/officeDocument/2006/relationships/oleObject" Target="../embeddings/oleObject69.bin"/><Relationship Id="rId3" Type="http://schemas.openxmlformats.org/officeDocument/2006/relationships/notesSlide" Target="../notesSlides/notesSlide14.xml"/><Relationship Id="rId12" Type="http://schemas.openxmlformats.org/officeDocument/2006/relationships/oleObject" Target="../embeddings/oleObject9.bin"/><Relationship Id="rId17" Type="http://schemas.openxmlformats.org/officeDocument/2006/relationships/oleObject" Target="../embeddings/oleObject14.bin"/><Relationship Id="rId25" Type="http://schemas.openxmlformats.org/officeDocument/2006/relationships/oleObject" Target="../embeddings/oleObject22.bin"/><Relationship Id="rId33" Type="http://schemas.openxmlformats.org/officeDocument/2006/relationships/oleObject" Target="../embeddings/oleObject30.bin"/><Relationship Id="rId38" Type="http://schemas.openxmlformats.org/officeDocument/2006/relationships/oleObject" Target="../embeddings/oleObject35.bin"/><Relationship Id="rId46" Type="http://schemas.openxmlformats.org/officeDocument/2006/relationships/oleObject" Target="../embeddings/oleObject43.bin"/><Relationship Id="rId59" Type="http://schemas.openxmlformats.org/officeDocument/2006/relationships/oleObject" Target="../embeddings/oleObject56.bin"/><Relationship Id="rId67" Type="http://schemas.openxmlformats.org/officeDocument/2006/relationships/oleObject" Target="../embeddings/oleObject64.bin"/><Relationship Id="rId20" Type="http://schemas.openxmlformats.org/officeDocument/2006/relationships/oleObject" Target="../embeddings/oleObject17.bin"/><Relationship Id="rId41" Type="http://schemas.openxmlformats.org/officeDocument/2006/relationships/oleObject" Target="../embeddings/oleObject38.bin"/><Relationship Id="rId54" Type="http://schemas.openxmlformats.org/officeDocument/2006/relationships/oleObject" Target="../embeddings/oleObject51.bin"/><Relationship Id="rId62" Type="http://schemas.openxmlformats.org/officeDocument/2006/relationships/oleObject" Target="../embeddings/oleObject59.bin"/><Relationship Id="rId70" Type="http://schemas.openxmlformats.org/officeDocument/2006/relationships/oleObject" Target="../embeddings/oleObject67.bin"/><Relationship Id="rId75" Type="http://schemas.openxmlformats.org/officeDocument/2006/relationships/oleObject" Target="../embeddings/oleObject72.bin"/><Relationship Id="rId1" Type="http://schemas.openxmlformats.org/officeDocument/2006/relationships/vmlDrawing" Target="../drawings/vmlDrawing1.vml"/><Relationship Id="rId6" Type="http://schemas.openxmlformats.org/officeDocument/2006/relationships/oleObject" Target="../embeddings/oleObject3.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oleObject" Target="../embeddings/oleObject76.bin"/><Relationship Id="rId4" Type="http://schemas.openxmlformats.org/officeDocument/2006/relationships/oleObject" Target="../embeddings/oleObject75.bin"/></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oleObject" Target="../embeddings/oleObject78.bin"/><Relationship Id="rId4" Type="http://schemas.openxmlformats.org/officeDocument/2006/relationships/oleObject" Target="../embeddings/oleObject77.bin"/></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8" Type="http://schemas.openxmlformats.org/officeDocument/2006/relationships/oleObject" Target="../embeddings/oleObject83.bin"/><Relationship Id="rId3" Type="http://schemas.openxmlformats.org/officeDocument/2006/relationships/notesSlide" Target="../notesSlides/notesSlide22.xml"/><Relationship Id="rId7" Type="http://schemas.openxmlformats.org/officeDocument/2006/relationships/oleObject" Target="../embeddings/oleObject82.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81.bin"/><Relationship Id="rId5" Type="http://schemas.openxmlformats.org/officeDocument/2006/relationships/oleObject" Target="../embeddings/oleObject80.bin"/><Relationship Id="rId4" Type="http://schemas.openxmlformats.org/officeDocument/2006/relationships/oleObject" Target="../embeddings/oleObject79.bin"/><Relationship Id="rId9" Type="http://schemas.openxmlformats.org/officeDocument/2006/relationships/oleObject" Target="../embeddings/oleObject84.bin"/></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oleObject" Target="../embeddings/oleObject88.bin"/><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87.bin"/><Relationship Id="rId5" Type="http://schemas.openxmlformats.org/officeDocument/2006/relationships/oleObject" Target="../embeddings/oleObject86.bin"/><Relationship Id="rId4" Type="http://schemas.openxmlformats.org/officeDocument/2006/relationships/oleObject" Target="../embeddings/oleObject8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09.png"/><Relationship Id="rId5" Type="http://schemas.openxmlformats.org/officeDocument/2006/relationships/oleObject" Target="../embeddings/oleObject91.bin"/><Relationship Id="rId4" Type="http://schemas.openxmlformats.org/officeDocument/2006/relationships/oleObject" Target="../embeddings/oleObject90.bin"/></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94.bin"/><Relationship Id="rId4" Type="http://schemas.openxmlformats.org/officeDocument/2006/relationships/oleObject" Target="../embeddings/oleObject93.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5400" dirty="0" smtClean="0"/>
              <a:t>Υπολογιστική Γεωμετρία</a:t>
            </a:r>
            <a:endParaRPr lang="en-US" sz="5400" dirty="0"/>
          </a:p>
        </p:txBody>
      </p:sp>
      <p:sp>
        <p:nvSpPr>
          <p:cNvPr id="3" name="Subtitle 2"/>
          <p:cNvSpPr>
            <a:spLocks noGrp="1"/>
          </p:cNvSpPr>
          <p:nvPr>
            <p:ph type="subTitle" idx="1"/>
          </p:nvPr>
        </p:nvSpPr>
        <p:spPr/>
        <p:txBody>
          <a:bodyPr/>
          <a:lstStyle/>
          <a:p>
            <a:r>
              <a:rPr lang="el-GR" dirty="0" smtClean="0"/>
              <a:t>Τομές</a:t>
            </a:r>
            <a:r>
              <a:rPr lang="en-US" dirty="0" smtClean="0"/>
              <a:t> </a:t>
            </a:r>
            <a:r>
              <a:rPr lang="el-GR" dirty="0" smtClean="0"/>
              <a:t>(Τμημάτων και Περιοχών)</a:t>
            </a:r>
            <a:endParaRPr lang="en-US" dirty="0"/>
          </a:p>
        </p:txBody>
      </p:sp>
      <p:pic>
        <p:nvPicPr>
          <p:cNvPr id="69634" name="Picture 2" descr="http://workshop.evolutionzone.com/wp-content/uploads/2007/09/070909_lineintersection.gif"/>
          <p:cNvPicPr>
            <a:picLocks noChangeAspect="1" noChangeArrowheads="1"/>
          </p:cNvPicPr>
          <p:nvPr/>
        </p:nvPicPr>
        <p:blipFill>
          <a:blip r:embed="rId2" cstate="print"/>
          <a:srcRect/>
          <a:stretch>
            <a:fillRect/>
          </a:stretch>
        </p:blipFill>
        <p:spPr bwMode="auto">
          <a:xfrm>
            <a:off x="4381500" y="4953000"/>
            <a:ext cx="4762500" cy="1905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428596" y="428604"/>
            <a:ext cx="7715272" cy="18928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charset="0"/>
                <a:cs typeface="Arial" charset="0"/>
              </a:rPr>
              <a:t>2. </a:t>
            </a:r>
            <a:r>
              <a:rPr kumimoji="0" lang="el-GR" sz="1800" b="1" i="1" u="none" strike="noStrike" cap="none" normalizeH="0" baseline="0" dirty="0" err="1" smtClean="0">
                <a:ln>
                  <a:noFill/>
                </a:ln>
                <a:solidFill>
                  <a:schemeClr val="tx1"/>
                </a:solidFill>
                <a:effectLst/>
                <a:latin typeface="Arial" charset="0"/>
                <a:cs typeface="Arial" charset="0"/>
              </a:rPr>
              <a:t>Special</a:t>
            </a:r>
            <a:r>
              <a:rPr kumimoji="0" lang="el-GR" sz="1800" b="1" i="1" u="none" strike="noStrike" cap="none" normalizeH="0" baseline="0" dirty="0" smtClean="0">
                <a:ln>
                  <a:noFill/>
                </a:ln>
                <a:solidFill>
                  <a:schemeClr val="tx1"/>
                </a:solidFill>
                <a:effectLst/>
                <a:latin typeface="Arial" charset="0"/>
                <a:cs typeface="Arial" charset="0"/>
              </a:rPr>
              <a:t> </a:t>
            </a:r>
            <a:r>
              <a:rPr kumimoji="0" lang="el-GR" sz="1800" b="1" i="1" u="none" strike="noStrike" cap="none" normalizeH="0" baseline="0" dirty="0" err="1" smtClean="0">
                <a:ln>
                  <a:noFill/>
                </a:ln>
                <a:solidFill>
                  <a:schemeClr val="tx1"/>
                </a:solidFill>
                <a:effectLst/>
                <a:latin typeface="Arial" charset="0"/>
                <a:cs typeface="Arial" charset="0"/>
              </a:rPr>
              <a:t>Case</a:t>
            </a:r>
            <a:r>
              <a:rPr kumimoji="0" lang="el-GR" sz="1800" b="1" i="1"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chemeClr val="tx1"/>
                </a:solidFill>
                <a:effectLst/>
                <a:latin typeface="Arial" charset="0"/>
                <a:cs typeface="Arial" charset="0"/>
              </a:rPr>
              <a:t/>
            </a:r>
            <a:br>
              <a:rPr kumimoji="0" lang="el-GR" sz="18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err="1"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are</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all</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collinear</a:t>
            </a:r>
            <a:r>
              <a:rPr kumimoji="0" lang="el-GR" sz="1800" b="0" i="0" u="none" strike="noStrike" cap="none" normalizeH="0" baseline="0" dirty="0" smtClean="0">
                <a:ln>
                  <a:noFill/>
                </a:ln>
                <a:solidFill>
                  <a:schemeClr val="tx1"/>
                </a:solidFill>
                <a:effectLst/>
                <a:latin typeface="Arial" charset="0"/>
                <a:cs typeface="Arial" charset="0"/>
              </a:rPr>
              <a:t> and</a:t>
            </a:r>
            <a:br>
              <a:rPr kumimoji="0" lang="el-GR" sz="18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the</a:t>
            </a:r>
            <a:r>
              <a:rPr kumimoji="0" lang="el-GR" sz="1800" b="0" i="0" u="none" strike="noStrike" cap="none" normalizeH="0" baseline="0" dirty="0" smtClean="0">
                <a:ln>
                  <a:noFill/>
                </a:ln>
                <a:solidFill>
                  <a:schemeClr val="tx1"/>
                </a:solidFill>
                <a:effectLst/>
                <a:latin typeface="Arial" charset="0"/>
                <a:cs typeface="Arial" charset="0"/>
              </a:rPr>
              <a:t> x-</a:t>
            </a:r>
            <a:r>
              <a:rPr kumimoji="0" lang="el-GR" sz="1800" b="0" i="0" u="none" strike="noStrike" cap="none" normalizeH="0" baseline="0" dirty="0" err="1" smtClean="0">
                <a:ln>
                  <a:noFill/>
                </a:ln>
                <a:solidFill>
                  <a:schemeClr val="tx1"/>
                </a:solidFill>
                <a:effectLst/>
                <a:latin typeface="Arial" charset="0"/>
                <a:cs typeface="Arial" charset="0"/>
              </a:rPr>
              <a:t>projections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of</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err="1"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intersect</a:t>
            </a:r>
            <a:r>
              <a:rPr kumimoji="0" lang="el-GR" sz="1800" b="0" i="0" u="none" strike="noStrike" cap="none" normalizeH="0" baseline="0" dirty="0" smtClean="0">
                <a:ln>
                  <a:noFill/>
                </a:ln>
                <a:solidFill>
                  <a:schemeClr val="tx1"/>
                </a:solidFill>
                <a:effectLst/>
                <a:latin typeface="Arial" charset="0"/>
                <a:cs typeface="Arial" charset="0"/>
              </a:rPr>
              <a:t/>
            </a:r>
            <a:br>
              <a:rPr kumimoji="0" lang="el-GR" sz="18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the</a:t>
            </a:r>
            <a:r>
              <a:rPr kumimoji="0" lang="el-GR" sz="1800" b="0" i="0" u="none" strike="noStrike" cap="none" normalizeH="0" baseline="0" dirty="0" smtClean="0">
                <a:ln>
                  <a:noFill/>
                </a:ln>
                <a:solidFill>
                  <a:schemeClr val="tx1"/>
                </a:solidFill>
                <a:effectLst/>
                <a:latin typeface="Arial" charset="0"/>
                <a:cs typeface="Arial" charset="0"/>
              </a:rPr>
              <a:t> y-</a:t>
            </a:r>
            <a:r>
              <a:rPr kumimoji="0" lang="el-GR" sz="1800" b="0" i="0" u="none" strike="noStrike" cap="none" normalizeH="0" baseline="0" dirty="0" err="1" smtClean="0">
                <a:ln>
                  <a:noFill/>
                </a:ln>
                <a:solidFill>
                  <a:schemeClr val="tx1"/>
                </a:solidFill>
                <a:effectLst/>
                <a:latin typeface="Arial" charset="0"/>
                <a:cs typeface="Arial" charset="0"/>
              </a:rPr>
              <a:t>projections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of</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err="1"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intersect</a:t>
            </a:r>
            <a:endParaRPr kumimoji="0" lang="el-GR"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900" b="1" i="1" u="none" strike="noStrike" cap="none" normalizeH="0" baseline="0" dirty="0" err="1" smtClean="0">
                <a:ln>
                  <a:noFill/>
                </a:ln>
                <a:solidFill>
                  <a:schemeClr val="tx1"/>
                </a:solidFill>
                <a:effectLst/>
                <a:latin typeface="Arial" charset="0"/>
                <a:cs typeface="Arial" charset="0"/>
              </a:rPr>
              <a:t>Examples</a:t>
            </a:r>
            <a:r>
              <a:rPr kumimoji="0" lang="el-GR" sz="900" b="1" i="1" u="none" strike="noStrike" cap="none" normalizeH="0" baseline="0" dirty="0" smtClean="0">
                <a:ln>
                  <a:noFill/>
                </a:ln>
                <a:solidFill>
                  <a:schemeClr val="tx1"/>
                </a:solidFill>
                <a:effectLst/>
                <a:latin typeface="Arial" charset="0"/>
                <a:cs typeface="Arial" charset="0"/>
              </a:rPr>
              <a:t>:</a:t>
            </a:r>
            <a:r>
              <a:rPr kumimoji="0" lang="el-GR" sz="600" b="0" i="0" u="none" strike="noStrike" cap="none" normalizeH="0" baseline="0" dirty="0" smtClean="0">
                <a:ln>
                  <a:noFill/>
                </a:ln>
                <a:solidFill>
                  <a:schemeClr val="tx1"/>
                </a:solidFill>
                <a:effectLst/>
                <a:latin typeface="Arial" charset="0"/>
                <a:cs typeface="Arial" charset="0"/>
              </a:rPr>
              <a:t/>
            </a:r>
            <a:br>
              <a:rPr kumimoji="0" lang="el-GR" sz="6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endParaRPr kumimoji="0" lang="el-GR" sz="12300" b="0" i="0" u="none" strike="noStrike" cap="none" normalizeH="0" baseline="0" dirty="0" smtClean="0">
              <a:ln>
                <a:noFill/>
              </a:ln>
              <a:solidFill>
                <a:schemeClr val="tx1"/>
              </a:solidFill>
              <a:effectLst/>
              <a:latin typeface="Arial" charset="0"/>
              <a:cs typeface="Arial" charset="0"/>
            </a:endParaRPr>
          </a:p>
        </p:txBody>
      </p:sp>
      <p:pic>
        <p:nvPicPr>
          <p:cNvPr id="121858" name="Picture 2" descr="https://cdncontribute.geeksforgeeks.org/wp-content/uploads/linesegments2.png"/>
          <p:cNvPicPr>
            <a:picLocks noChangeAspect="1" noChangeArrowheads="1"/>
          </p:cNvPicPr>
          <p:nvPr/>
        </p:nvPicPr>
        <p:blipFill>
          <a:blip r:embed="rId2"/>
          <a:srcRect/>
          <a:stretch>
            <a:fillRect/>
          </a:stretch>
        </p:blipFill>
        <p:spPr bwMode="auto">
          <a:xfrm>
            <a:off x="500034" y="2857496"/>
            <a:ext cx="7229475" cy="250033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ChangeArrowheads="1"/>
          </p:cNvSpPr>
          <p:nvPr/>
        </p:nvSpPr>
        <p:spPr bwMode="auto">
          <a:xfrm>
            <a:off x="214282" y="0"/>
            <a:ext cx="771530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 C++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program</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to</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check</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two</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given</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line</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segments</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intersect</a:t>
            </a:r>
            <a:endParaRPr kumimoji="0" lang="el-GR" sz="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include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&lt;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iostream</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&gt;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using</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namespace</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std</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struct</a:t>
            </a:r>
            <a:r>
              <a:rPr kumimoji="0" lang="el-GR" sz="600" b="1" i="0" u="none" strike="noStrike" cap="none" normalizeH="0" baseline="0" dirty="0" smtClean="0">
                <a:ln>
                  <a:noFill/>
                </a:ln>
                <a:solidFill>
                  <a:schemeClr val="tx1"/>
                </a:solidFill>
                <a:effectLst/>
                <a:latin typeface="Arial" pitchFamily="34" charset="0"/>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Point</a:t>
            </a:r>
            <a:endParaRPr kumimoji="0" lang="el-GR" sz="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600" b="1" i="0" u="none" strike="noStrike" cap="none" normalizeH="0" baseline="0" dirty="0" smtClean="0">
                <a:ln>
                  <a:noFill/>
                </a:ln>
                <a:solidFill>
                  <a:schemeClr val="tx1"/>
                </a:solidFill>
                <a:effectLst/>
                <a:latin typeface="Arial" pitchFamily="34" charset="0"/>
                <a:cs typeface="Arial" pitchFamily="34" charset="0"/>
              </a:rPr>
              <a:t> </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x;</a:t>
            </a:r>
            <a:endParaRPr kumimoji="0" lang="el-GR" sz="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1"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600" b="1" i="0" u="none" strike="noStrike" cap="none" normalizeH="0" baseline="0" dirty="0" smtClean="0">
                <a:ln>
                  <a:noFill/>
                </a:ln>
                <a:solidFill>
                  <a:schemeClr val="tx1"/>
                </a:solidFill>
                <a:effectLst/>
                <a:latin typeface="Arial" pitchFamily="34" charset="0"/>
                <a:cs typeface="Arial" pitchFamily="34" charset="0"/>
              </a:rPr>
              <a:t> </a:t>
            </a: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y;</a:t>
            </a:r>
            <a:endParaRPr kumimoji="0" lang="el-GR" sz="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1"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Given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three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points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 q, r,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function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checks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lang="el-GR" sz="600" dirty="0" smtClean="0">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q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lies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line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bool</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onSegment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p,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q,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r)</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&lt;=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max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&amp;&amp;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&gt;=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min</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&amp;&amp;</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&lt;=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max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&amp;&amp;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&gt;=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min</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false</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To</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find</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ordered</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triplet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 q, r).</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function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following</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values</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0 --&gt; p, q and r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are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1 --&gt;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Clockwise</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2 --&gt;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Counterclockwise</a:t>
            </a:r>
            <a:endParaRPr kumimoji="0" lang="el-GR"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int</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orientation</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p,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q,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r)</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See</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hlinkClick r:id="rId2"/>
              </a:rPr>
              <a:t>https://www.geeksforgeeks.org/orientation-3-ordered-points/</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for</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details</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of</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below</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formula</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int</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val</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p.x</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q.y</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val</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 0)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0;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colinear</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val</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&gt; 0)? 1: 2; //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clock</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or</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counterclock</a:t>
            </a: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wise</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714348" y="428604"/>
            <a:ext cx="6357982"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main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function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that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line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'p1q1‘</a:t>
            </a:r>
            <a:r>
              <a:rPr lang="el-GR" sz="600" dirty="0" smtClean="0">
                <a:latin typeface="Arial" pitchFamily="34" charset="0"/>
                <a:cs typeface="Arial" pitchFamily="34" charset="0"/>
              </a:rPr>
              <a:t> </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and 'p2q2'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intersect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bool</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doIntersect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q1,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q2)</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Find</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four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orientations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needed</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for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general</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and</a:t>
            </a:r>
            <a:r>
              <a:rPr lang="el-GR" sz="600" dirty="0" smtClean="0">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special</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cases</a:t>
            </a:r>
            <a:endParaRPr kumimoji="0" lang="el-GR"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int</a:t>
            </a:r>
            <a:r>
              <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o1 =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orientation</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p1</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q1, p2);</a:t>
            </a:r>
            <a:endPar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int</a:t>
            </a:r>
            <a:r>
              <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o2 =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orientation</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p1</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q1, q2);</a:t>
            </a:r>
            <a:endPar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int</a:t>
            </a:r>
            <a:r>
              <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o3 =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orientation</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p2</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q2, p1);</a:t>
            </a:r>
            <a:endPar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int</a:t>
            </a:r>
            <a:r>
              <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o4 = </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orientation</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a:t>
            </a:r>
            <a:r>
              <a:rPr kumimoji="0" lang="el-GR" sz="1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p2</a:t>
            </a:r>
            <a:r>
              <a:rPr kumimoji="0" lang="el-GR" sz="1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Unicode MS" pitchFamily="34" charset="-128"/>
                <a:cs typeface="Arial" pitchFamily="34" charset="0"/>
              </a:rPr>
              <a:t>, q2, q1);</a:t>
            </a:r>
            <a:endParaRPr kumimoji="0" lang="el-GR" sz="6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General</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case</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o1</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o2 &amp;&amp; o3 != o4)</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Special</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Cases</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p1, q1 and p2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are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and p2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lies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p1q1</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o1</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0 &amp;&amp;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p1</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p2, q1))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p1, q1 and q2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are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and q2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lies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p1q1</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o2</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0 &amp;&amp;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p1</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q2, q1))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p2, q2 and p1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are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and p1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lies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p2q2</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o3</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0 &amp;&amp;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p2</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 q2))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p2, q2 and q1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are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and q1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lies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p2q2</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o4</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0 &amp;&amp;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onSegment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p2</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q1, q2))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true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false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Doesn't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fall</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in</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any</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above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cases</a:t>
            </a: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571472" y="357166"/>
          <a:ext cx="5017283" cy="4114800"/>
        </p:xfrm>
        <a:graphic>
          <a:graphicData uri="http://schemas.openxmlformats.org/drawingml/2006/table">
            <a:tbl>
              <a:tblPr/>
              <a:tblGrid>
                <a:gridCol w="5017283"/>
              </a:tblGrid>
              <a:tr h="4064000">
                <a:tc>
                  <a:txBody>
                    <a:bodyPr/>
                    <a:lstStyle/>
                    <a:p>
                      <a:r>
                        <a:rPr lang="en-US" sz="1500" dirty="0"/>
                        <a:t>// Driver program to test above functions</a:t>
                      </a:r>
                    </a:p>
                    <a:p>
                      <a:r>
                        <a:rPr lang="en-US" sz="1500" dirty="0" err="1"/>
                        <a:t>int</a:t>
                      </a:r>
                      <a:r>
                        <a:rPr lang="en-US" sz="1500" dirty="0"/>
                        <a:t> main()</a:t>
                      </a:r>
                    </a:p>
                    <a:p>
                      <a:r>
                        <a:rPr lang="en-US" sz="1500" dirty="0"/>
                        <a:t>{</a:t>
                      </a:r>
                    </a:p>
                    <a:p>
                      <a:r>
                        <a:rPr lang="en-US" sz="1500" dirty="0"/>
                        <a:t>    </a:t>
                      </a:r>
                      <a:r>
                        <a:rPr lang="en-US" sz="1500" dirty="0" err="1"/>
                        <a:t>struct</a:t>
                      </a:r>
                      <a:r>
                        <a:rPr lang="en-US" sz="1500" dirty="0"/>
                        <a:t> Point p1 = {1, 1}, q1 = {10, 1};</a:t>
                      </a:r>
                    </a:p>
                    <a:p>
                      <a:r>
                        <a:rPr lang="en-US" sz="1500" dirty="0"/>
                        <a:t>    </a:t>
                      </a:r>
                      <a:r>
                        <a:rPr lang="en-US" sz="1500" dirty="0" err="1"/>
                        <a:t>struct</a:t>
                      </a:r>
                      <a:r>
                        <a:rPr lang="en-US" sz="1500" dirty="0"/>
                        <a:t> Point p2 = {1, 2}, q2 = {10, 2};</a:t>
                      </a:r>
                    </a:p>
                    <a:p>
                      <a:r>
                        <a:rPr lang="en-US" sz="1500" dirty="0"/>
                        <a:t> </a:t>
                      </a:r>
                    </a:p>
                    <a:p>
                      <a:r>
                        <a:rPr lang="en-US" sz="1500" dirty="0"/>
                        <a:t>    </a:t>
                      </a:r>
                      <a:r>
                        <a:rPr lang="en-US" sz="1500" dirty="0" err="1"/>
                        <a:t>doIntersect</a:t>
                      </a:r>
                      <a:r>
                        <a:rPr lang="en-US" sz="1500" dirty="0"/>
                        <a:t>(p1, q1, p2, q2)? </a:t>
                      </a:r>
                      <a:r>
                        <a:rPr lang="en-US" sz="1500" dirty="0" err="1"/>
                        <a:t>cout</a:t>
                      </a:r>
                      <a:r>
                        <a:rPr lang="en-US" sz="1500" dirty="0"/>
                        <a:t> &lt;&lt; "Yes\n": </a:t>
                      </a:r>
                      <a:r>
                        <a:rPr lang="en-US" sz="1500" dirty="0" err="1"/>
                        <a:t>cout</a:t>
                      </a:r>
                      <a:r>
                        <a:rPr lang="en-US" sz="1500" dirty="0"/>
                        <a:t> &lt;&lt; "No\n";</a:t>
                      </a:r>
                    </a:p>
                    <a:p>
                      <a:r>
                        <a:rPr lang="en-US" sz="1500" dirty="0"/>
                        <a:t> </a:t>
                      </a:r>
                    </a:p>
                    <a:p>
                      <a:r>
                        <a:rPr lang="en-US" sz="1500" dirty="0"/>
                        <a:t>    p1 = {10, 0}, q1 = {0, 10};</a:t>
                      </a:r>
                    </a:p>
                    <a:p>
                      <a:r>
                        <a:rPr lang="en-US" sz="1500" dirty="0"/>
                        <a:t>    p2 = {0, 0}, q2 = {10, 10};</a:t>
                      </a:r>
                    </a:p>
                    <a:p>
                      <a:r>
                        <a:rPr lang="en-US" sz="1500" dirty="0"/>
                        <a:t>    </a:t>
                      </a:r>
                      <a:r>
                        <a:rPr lang="en-US" sz="1500" dirty="0" err="1"/>
                        <a:t>doIntersect</a:t>
                      </a:r>
                      <a:r>
                        <a:rPr lang="en-US" sz="1500" dirty="0"/>
                        <a:t>(p1, q1, p2, q2)? </a:t>
                      </a:r>
                      <a:r>
                        <a:rPr lang="en-US" sz="1500" dirty="0" err="1"/>
                        <a:t>cout</a:t>
                      </a:r>
                      <a:r>
                        <a:rPr lang="en-US" sz="1500" dirty="0"/>
                        <a:t> &lt;&lt; "Yes\n": </a:t>
                      </a:r>
                      <a:r>
                        <a:rPr lang="en-US" sz="1500" dirty="0" err="1"/>
                        <a:t>cout</a:t>
                      </a:r>
                      <a:r>
                        <a:rPr lang="en-US" sz="1500" dirty="0"/>
                        <a:t> &lt;&lt; "No\n";</a:t>
                      </a:r>
                    </a:p>
                    <a:p>
                      <a:r>
                        <a:rPr lang="en-US" sz="1500" dirty="0"/>
                        <a:t> </a:t>
                      </a:r>
                    </a:p>
                    <a:p>
                      <a:r>
                        <a:rPr lang="en-US" sz="1500" dirty="0"/>
                        <a:t>    p1 = {-5, -5}, q1 = {0, 0};</a:t>
                      </a:r>
                    </a:p>
                    <a:p>
                      <a:r>
                        <a:rPr lang="en-US" sz="1500" dirty="0"/>
                        <a:t>    p2 = {1, 1}, q2 = {10, 10};</a:t>
                      </a:r>
                    </a:p>
                    <a:p>
                      <a:r>
                        <a:rPr lang="en-US" sz="1500" dirty="0"/>
                        <a:t>    </a:t>
                      </a:r>
                      <a:r>
                        <a:rPr lang="en-US" sz="1500" dirty="0" err="1"/>
                        <a:t>doIntersect</a:t>
                      </a:r>
                      <a:r>
                        <a:rPr lang="en-US" sz="1500" dirty="0"/>
                        <a:t>(p1, q1, p2, q2)? </a:t>
                      </a:r>
                      <a:r>
                        <a:rPr lang="en-US" sz="1500" dirty="0" err="1"/>
                        <a:t>cout</a:t>
                      </a:r>
                      <a:r>
                        <a:rPr lang="en-US" sz="1500" dirty="0"/>
                        <a:t> &lt;&lt; "Yes\n": </a:t>
                      </a:r>
                      <a:r>
                        <a:rPr lang="en-US" sz="1500" dirty="0" err="1"/>
                        <a:t>cout</a:t>
                      </a:r>
                      <a:r>
                        <a:rPr lang="en-US" sz="1500" dirty="0"/>
                        <a:t> &lt;&lt; "No\n";</a:t>
                      </a:r>
                    </a:p>
                    <a:p>
                      <a:r>
                        <a:rPr lang="en-US" sz="1500" dirty="0"/>
                        <a:t> </a:t>
                      </a:r>
                    </a:p>
                    <a:p>
                      <a:r>
                        <a:rPr lang="en-US" sz="1500" dirty="0"/>
                        <a:t>    return 0;</a:t>
                      </a:r>
                    </a:p>
                    <a:p>
                      <a:r>
                        <a:rPr lang="en-US" sz="1500" dirty="0"/>
                        <a:t>}</a:t>
                      </a:r>
                    </a:p>
                  </a:txBody>
                  <a:tcPr marL="0" marR="0" marT="0" marB="0" anchor="ctr">
                    <a:lnL>
                      <a:noFill/>
                    </a:lnL>
                    <a:lnR>
                      <a:noFill/>
                    </a:lnR>
                    <a:lnT>
                      <a:noFill/>
                    </a:lnT>
                    <a:lnB>
                      <a:noFill/>
                    </a:lnB>
                  </a:tcPr>
                </a:tc>
              </a:tr>
            </a:tbl>
          </a:graphicData>
        </a:graphic>
      </p:graphicFrame>
      <p:sp>
        <p:nvSpPr>
          <p:cNvPr id="124929" name="Rectangle 1"/>
          <p:cNvSpPr>
            <a:spLocks noChangeArrowheads="1"/>
          </p:cNvSpPr>
          <p:nvPr/>
        </p:nvSpPr>
        <p:spPr bwMode="auto">
          <a:xfrm>
            <a:off x="571472" y="5000636"/>
            <a:ext cx="307180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err="1" smtClean="0">
                <a:ln>
                  <a:noFill/>
                </a:ln>
                <a:solidFill>
                  <a:schemeClr val="tx1"/>
                </a:solidFill>
                <a:effectLst/>
                <a:latin typeface="Arial" pitchFamily="34" charset="0"/>
                <a:cs typeface="Arial" pitchFamily="34" charset="0"/>
              </a:rPr>
              <a:t>Output</a:t>
            </a:r>
            <a:r>
              <a:rPr kumimoji="0" lang="el-GR" sz="1800" b="0" i="0" u="none" strike="noStrike" cap="none" normalizeH="0" baseline="0" dirty="0" smtClean="0">
                <a:ln>
                  <a:noFill/>
                </a:ln>
                <a:solidFill>
                  <a:schemeClr val="tx1"/>
                </a:solidFill>
                <a:effectLst/>
                <a:latin typeface="Arial" pitchFamily="34" charset="0"/>
                <a:cs typeface="Arial" pitchFamily="34" charset="0"/>
              </a:rPr>
              <a:t>: </a:t>
            </a:r>
            <a:endParaRPr kumimoji="0" lang="el-GR"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No</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Yes</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No</a:t>
            </a:r>
            <a:r>
              <a:rPr kumimoji="0" lang="el-GR" sz="600" b="0" i="0" u="none" strike="noStrike" cap="none" normalizeH="0" baseline="0" dirty="0" smtClean="0">
                <a:ln>
                  <a:noFill/>
                </a:ln>
                <a:solidFill>
                  <a:schemeClr val="tx1"/>
                </a:solidFill>
                <a:effectLst/>
                <a:latin typeface="Arial" pitchFamily="34"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428596" y="142852"/>
            <a:ext cx="757242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err="1" smtClean="0">
                <a:ln>
                  <a:noFill/>
                </a:ln>
                <a:solidFill>
                  <a:schemeClr val="tx1"/>
                </a:solidFill>
                <a:effectLst/>
                <a:latin typeface="Arial" charset="0"/>
                <a:cs typeface="Arial" charset="0"/>
              </a:rPr>
              <a:t>Orientation</a:t>
            </a:r>
            <a:r>
              <a:rPr kumimoji="0" lang="el-GR" sz="1600" b="1" i="0" u="none" strike="noStrike" cap="none" normalizeH="0" baseline="0" dirty="0" smtClean="0">
                <a:ln>
                  <a:noFill/>
                </a:ln>
                <a:solidFill>
                  <a:schemeClr val="tx1"/>
                </a:solidFill>
                <a:effectLst/>
                <a:latin typeface="Arial" charset="0"/>
                <a:cs typeface="Arial" charset="0"/>
              </a:rPr>
              <a:t> </a:t>
            </a:r>
            <a:r>
              <a:rPr kumimoji="0" lang="el-GR" sz="1600" b="1" i="0" u="none" strike="noStrike" cap="none" normalizeH="0" baseline="0" dirty="0" err="1" smtClean="0">
                <a:ln>
                  <a:noFill/>
                </a:ln>
                <a:solidFill>
                  <a:schemeClr val="tx1"/>
                </a:solidFill>
                <a:effectLst/>
                <a:latin typeface="Arial" charset="0"/>
                <a:cs typeface="Arial" charset="0"/>
              </a:rPr>
              <a:t>of</a:t>
            </a:r>
            <a:r>
              <a:rPr kumimoji="0" lang="el-GR" sz="1600" b="1" i="0" u="none" strike="noStrike" cap="none" normalizeH="0" baseline="0" dirty="0" smtClean="0">
                <a:ln>
                  <a:noFill/>
                </a:ln>
                <a:solidFill>
                  <a:schemeClr val="tx1"/>
                </a:solidFill>
                <a:effectLst/>
                <a:latin typeface="Arial" charset="0"/>
                <a:cs typeface="Arial" charset="0"/>
              </a:rPr>
              <a:t> 3 </a:t>
            </a:r>
            <a:r>
              <a:rPr kumimoji="0" lang="el-GR" sz="1600" b="1" i="0" u="none" strike="noStrike" cap="none" normalizeH="0" baseline="0" dirty="0" err="1" smtClean="0">
                <a:ln>
                  <a:noFill/>
                </a:ln>
                <a:solidFill>
                  <a:schemeClr val="tx1"/>
                </a:solidFill>
                <a:effectLst/>
                <a:latin typeface="Arial" charset="0"/>
                <a:cs typeface="Arial" charset="0"/>
              </a:rPr>
              <a:t>ordered</a:t>
            </a:r>
            <a:r>
              <a:rPr kumimoji="0" lang="el-GR" sz="1600" b="1" i="0" u="none" strike="noStrike" cap="none" normalizeH="0" baseline="0" dirty="0" smtClean="0">
                <a:ln>
                  <a:noFill/>
                </a:ln>
                <a:solidFill>
                  <a:schemeClr val="tx1"/>
                </a:solidFill>
                <a:effectLst/>
                <a:latin typeface="Arial" charset="0"/>
                <a:cs typeface="Arial" charset="0"/>
              </a:rPr>
              <a:t> </a:t>
            </a:r>
            <a:r>
              <a:rPr kumimoji="0" lang="el-GR" sz="1600" b="1" i="0" u="none" strike="noStrike" cap="none" normalizeH="0" baseline="0" dirty="0" err="1" smtClean="0">
                <a:ln>
                  <a:noFill/>
                </a:ln>
                <a:solidFill>
                  <a:schemeClr val="tx1"/>
                </a:solidFill>
                <a:effectLst/>
                <a:latin typeface="Arial" charset="0"/>
                <a:cs typeface="Arial" charset="0"/>
              </a:rPr>
              <a:t>points</a:t>
            </a:r>
            <a:endParaRPr kumimoji="0" lang="el-GR" sz="16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err="1" smtClean="0">
                <a:ln>
                  <a:noFill/>
                </a:ln>
                <a:solidFill>
                  <a:schemeClr val="tx1"/>
                </a:solidFill>
                <a:effectLst/>
                <a:latin typeface="Arial" charset="0"/>
                <a:cs typeface="Arial" charset="0"/>
              </a:rPr>
              <a:t>Orientation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an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ordered</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triplet</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points</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in</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the</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plane</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can</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be</a:t>
            </a:r>
            <a:r>
              <a:rPr kumimoji="0" lang="el-GR" sz="1600" b="0" i="0" u="none" strike="noStrike" cap="none" normalizeH="0" baseline="0" dirty="0" smtClean="0">
                <a:ln>
                  <a:noFill/>
                </a:ln>
                <a:solidFill>
                  <a:schemeClr val="tx1"/>
                </a:solidFill>
                <a:effectLst/>
                <a:latin typeface="Arial" charset="0"/>
                <a:cs typeface="Arial" charset="0"/>
                <a:hlinkClick r:id="rId2"/>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err="1" smtClean="0">
                <a:ln>
                  <a:noFill/>
                </a:ln>
                <a:solidFill>
                  <a:schemeClr val="tx1"/>
                </a:solidFill>
                <a:effectLst/>
                <a:latin typeface="Arial" charset="0"/>
                <a:cs typeface="Arial" charset="0"/>
                <a:hlinkClick r:id="rId2"/>
              </a:rPr>
              <a:t>counterclockwise</a:t>
            </a:r>
            <a:r>
              <a:rPr kumimoji="0" lang="el-GR" sz="1600" b="0" i="0" u="none" strike="noStrike" cap="none" normalizeH="0" baseline="0" dirty="0" smtClean="0">
                <a:ln>
                  <a:noFill/>
                </a:ln>
                <a:solidFill>
                  <a:schemeClr val="tx1"/>
                </a:solidFill>
                <a:effectLst/>
                <a:latin typeface="Arial" charset="0"/>
                <a:cs typeface="Arial" charset="0"/>
                <a:hlinkClick r:id="rId2"/>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err="1" smtClean="0">
                <a:ln>
                  <a:noFill/>
                </a:ln>
                <a:solidFill>
                  <a:schemeClr val="tx1"/>
                </a:solidFill>
                <a:effectLst/>
                <a:latin typeface="Arial" charset="0"/>
                <a:cs typeface="Arial" charset="0"/>
                <a:hlinkClick r:id="rId2"/>
              </a:rPr>
              <a:t>clockwise</a:t>
            </a:r>
            <a:r>
              <a:rPr kumimoji="0" lang="el-GR" sz="1600" b="0" i="0" u="none" strike="noStrike" cap="none" normalizeH="0" baseline="0" dirty="0" smtClean="0">
                <a:ln>
                  <a:noFill/>
                </a:ln>
                <a:solidFill>
                  <a:schemeClr val="tx1"/>
                </a:solidFill>
                <a:effectLst/>
                <a:latin typeface="Arial" charset="0"/>
                <a:cs typeface="Arial" charset="0"/>
                <a:hlinkClick r:id="rId2"/>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err="1" smtClean="0">
                <a:ln>
                  <a:noFill/>
                </a:ln>
                <a:solidFill>
                  <a:schemeClr val="tx1"/>
                </a:solidFill>
                <a:effectLst/>
                <a:latin typeface="Arial" charset="0"/>
                <a:cs typeface="Arial" charset="0"/>
                <a:hlinkClick r:id="rId2"/>
              </a:rPr>
              <a:t>colinear</a:t>
            </a:r>
            <a:r>
              <a:rPr kumimoji="0" lang="el-GR" sz="1600" b="0" i="0" u="none" strike="noStrike" cap="none" normalizeH="0" baseline="0" dirty="0" smtClean="0">
                <a:ln>
                  <a:noFill/>
                </a:ln>
                <a:solidFill>
                  <a:schemeClr val="tx1"/>
                </a:solidFill>
                <a:effectLst/>
                <a:latin typeface="Arial" charset="0"/>
                <a:cs typeface="Arial" charset="0"/>
                <a:hlinkClick r:id="rId2"/>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err="1" smtClean="0">
                <a:ln>
                  <a:noFill/>
                </a:ln>
                <a:solidFill>
                  <a:schemeClr val="tx1"/>
                </a:solidFill>
                <a:effectLst/>
                <a:latin typeface="Arial" charset="0"/>
                <a:cs typeface="Arial" charset="0"/>
                <a:hlinkClick r:id="rId2"/>
              </a:rPr>
              <a:t>The</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following</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diagram</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shows</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different</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possible</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orientations</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of</a:t>
            </a:r>
            <a:r>
              <a:rPr kumimoji="0" lang="el-GR" sz="1600" b="0" i="0" u="none" strike="noStrike" cap="none" normalizeH="0" baseline="0" dirty="0" smtClean="0">
                <a:ln>
                  <a:noFill/>
                </a:ln>
                <a:solidFill>
                  <a:schemeClr val="tx1"/>
                </a:solidFill>
                <a:effectLst/>
                <a:latin typeface="Arial" charset="0"/>
                <a:cs typeface="Arial" charset="0"/>
                <a:hlinkClick r:id="rId2"/>
              </a:rPr>
              <a:t> (</a:t>
            </a:r>
            <a:r>
              <a:rPr kumimoji="0" lang="el-GR" sz="1600" b="0" i="0" u="none" strike="noStrike" cap="none" normalizeH="0" baseline="0" dirty="0" err="1" smtClean="0">
                <a:ln>
                  <a:noFill/>
                </a:ln>
                <a:solidFill>
                  <a:schemeClr val="tx1"/>
                </a:solidFill>
                <a:effectLst/>
                <a:latin typeface="Arial" charset="0"/>
                <a:cs typeface="Arial" charset="0"/>
                <a:hlinkClick r:id="rId2"/>
              </a:rPr>
              <a:t>a,b,c</a:t>
            </a:r>
            <a:r>
              <a:rPr kumimoji="0" lang="el-GR" sz="1600" b="0" i="0" u="none" strike="noStrike" cap="none" normalizeH="0" baseline="0" dirty="0" smtClean="0">
                <a:ln>
                  <a:noFill/>
                </a:ln>
                <a:solidFill>
                  <a:schemeClr val="tx1"/>
                </a:solidFill>
                <a:effectLst/>
                <a:latin typeface="Arial" charset="0"/>
                <a:cs typeface="Arial" charset="0"/>
                <a:hlinkClick r:id="rId2"/>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cs typeface="Arial" charset="0"/>
                <a:hlinkClick r:id="rId2"/>
              </a:rPr>
              <a:t>  </a:t>
            </a:r>
            <a:endParaRPr kumimoji="0" lang="el-GR" sz="16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err="1" smtClean="0">
                <a:ln>
                  <a:noFill/>
                </a:ln>
                <a:solidFill>
                  <a:schemeClr val="tx1"/>
                </a:solidFill>
                <a:effectLst/>
                <a:latin typeface="Arial" charset="0"/>
                <a:cs typeface="Arial" charset="0"/>
              </a:rPr>
              <a:t>If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orientation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p1</a:t>
            </a:r>
            <a:r>
              <a:rPr kumimoji="0" lang="el-GR" sz="1600" b="0" i="0" u="none" strike="noStrike" cap="none" normalizeH="0" baseline="0" dirty="0" smtClean="0">
                <a:ln>
                  <a:noFill/>
                </a:ln>
                <a:solidFill>
                  <a:schemeClr val="tx1"/>
                </a:solidFill>
                <a:effectLst/>
                <a:latin typeface="Arial" charset="0"/>
                <a:cs typeface="Arial" charset="0"/>
              </a:rPr>
              <a:t>, p2, p3) </a:t>
            </a:r>
            <a:r>
              <a:rPr kumimoji="0" lang="el-GR" sz="1600" b="0" i="0" u="none" strike="noStrike" cap="none" normalizeH="0" baseline="0" dirty="0" err="1" smtClean="0">
                <a:ln>
                  <a:noFill/>
                </a:ln>
                <a:solidFill>
                  <a:schemeClr val="tx1"/>
                </a:solidFill>
                <a:effectLst/>
                <a:latin typeface="Arial" charset="0"/>
                <a:cs typeface="Arial" charset="0"/>
              </a:rPr>
              <a:t>is</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collinear</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then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orientation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p3</a:t>
            </a:r>
            <a:r>
              <a:rPr kumimoji="0" lang="el-GR" sz="1600" b="0" i="0" u="none" strike="noStrike" cap="none" normalizeH="0" baseline="0" dirty="0" smtClean="0">
                <a:ln>
                  <a:noFill/>
                </a:ln>
                <a:solidFill>
                  <a:schemeClr val="tx1"/>
                </a:solidFill>
                <a:effectLst/>
                <a:latin typeface="Arial" charset="0"/>
                <a:cs typeface="Arial" charset="0"/>
              </a:rPr>
              <a:t>, p2, p1) </a:t>
            </a:r>
            <a:r>
              <a:rPr kumimoji="0" lang="el-GR" sz="1600" b="0" i="0" u="none" strike="noStrike" cap="none" normalizeH="0" baseline="0" dirty="0" err="1" smtClean="0">
                <a:ln>
                  <a:noFill/>
                </a:ln>
                <a:solidFill>
                  <a:schemeClr val="tx1"/>
                </a:solidFill>
                <a:effectLst/>
                <a:latin typeface="Arial" charset="0"/>
                <a:cs typeface="Arial" charset="0"/>
              </a:rPr>
              <a:t>is</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also</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collinear</a:t>
            </a:r>
            <a:r>
              <a:rPr kumimoji="0" lang="el-GR" sz="1600" b="0" i="0" u="none" strike="noStrike" cap="none" normalizeH="0" baseline="0" dirty="0" smtClean="0">
                <a:ln>
                  <a:noFill/>
                </a:ln>
                <a:solidFill>
                  <a:schemeClr val="tx1"/>
                </a:solidFill>
                <a:effectLst/>
                <a:latin typeface="Arial" charset="0"/>
                <a:cs typeface="Arial" charset="0"/>
              </a:rPr>
              <a:t>.</a:t>
            </a:r>
            <a:br>
              <a:rPr kumimoji="0" lang="el-GR" sz="1600" b="0" i="0" u="none" strike="noStrike" cap="none" normalizeH="0" baseline="0" dirty="0" smtClean="0">
                <a:ln>
                  <a:noFill/>
                </a:ln>
                <a:solidFill>
                  <a:schemeClr val="tx1"/>
                </a:solidFill>
                <a:effectLst/>
                <a:latin typeface="Arial" charset="0"/>
                <a:cs typeface="Arial" charset="0"/>
              </a:rPr>
            </a:br>
            <a:r>
              <a:rPr kumimoji="0" lang="el-GR" sz="1600" b="0" i="0" u="none" strike="noStrike" cap="none" normalizeH="0" baseline="0" dirty="0" err="1" smtClean="0">
                <a:ln>
                  <a:noFill/>
                </a:ln>
                <a:solidFill>
                  <a:schemeClr val="tx1"/>
                </a:solidFill>
                <a:effectLst/>
                <a:latin typeface="Arial" charset="0"/>
                <a:cs typeface="Arial" charset="0"/>
              </a:rPr>
              <a:t>If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orientation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p1</a:t>
            </a:r>
            <a:r>
              <a:rPr kumimoji="0" lang="el-GR" sz="1600" b="0" i="0" u="none" strike="noStrike" cap="none" normalizeH="0" baseline="0" dirty="0" smtClean="0">
                <a:ln>
                  <a:noFill/>
                </a:ln>
                <a:solidFill>
                  <a:schemeClr val="tx1"/>
                </a:solidFill>
                <a:effectLst/>
                <a:latin typeface="Arial" charset="0"/>
                <a:cs typeface="Arial" charset="0"/>
              </a:rPr>
              <a:t>, p2, p3) </a:t>
            </a:r>
            <a:r>
              <a:rPr kumimoji="0" lang="el-GR" sz="1600" b="0" i="0" u="none" strike="noStrike" cap="none" normalizeH="0" baseline="0" dirty="0" err="1" smtClean="0">
                <a:ln>
                  <a:noFill/>
                </a:ln>
                <a:solidFill>
                  <a:schemeClr val="tx1"/>
                </a:solidFill>
                <a:effectLst/>
                <a:latin typeface="Arial" charset="0"/>
                <a:cs typeface="Arial" charset="0"/>
              </a:rPr>
              <a:t>is</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clockwise</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then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orientation</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of</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p3</a:t>
            </a:r>
            <a:r>
              <a:rPr kumimoji="0" lang="el-GR" sz="1600" b="0" i="0" u="none" strike="noStrike" cap="none" normalizeH="0" baseline="0" dirty="0" smtClean="0">
                <a:ln>
                  <a:noFill/>
                </a:ln>
                <a:solidFill>
                  <a:schemeClr val="tx1"/>
                </a:solidFill>
                <a:effectLst/>
                <a:latin typeface="Arial" charset="0"/>
                <a:cs typeface="Arial" charset="0"/>
              </a:rPr>
              <a:t>, p2, p1) </a:t>
            </a:r>
            <a:r>
              <a:rPr kumimoji="0" lang="el-GR" sz="1600" b="0" i="0" u="none" strike="noStrike" cap="none" normalizeH="0" baseline="0" dirty="0" err="1" smtClean="0">
                <a:ln>
                  <a:noFill/>
                </a:ln>
                <a:solidFill>
                  <a:schemeClr val="tx1"/>
                </a:solidFill>
                <a:effectLst/>
                <a:latin typeface="Arial" charset="0"/>
                <a:cs typeface="Arial" charset="0"/>
              </a:rPr>
              <a:t>is</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counterclockwise</a:t>
            </a:r>
            <a:r>
              <a:rPr kumimoji="0" lang="el-GR" sz="1600" b="0" i="0" u="none" strike="noStrike" cap="none" normalizeH="0" baseline="0" dirty="0" smtClean="0">
                <a:ln>
                  <a:noFill/>
                </a:ln>
                <a:solidFill>
                  <a:schemeClr val="tx1"/>
                </a:solidFill>
                <a:effectLst/>
                <a:latin typeface="Arial" charset="0"/>
                <a:cs typeface="Arial" charset="0"/>
              </a:rPr>
              <a:t> and </a:t>
            </a:r>
            <a:r>
              <a:rPr kumimoji="0" lang="el-GR" sz="1600" b="0" i="0" u="none" strike="noStrike" cap="none" normalizeH="0" baseline="0" dirty="0" err="1" smtClean="0">
                <a:ln>
                  <a:noFill/>
                </a:ln>
                <a:solidFill>
                  <a:schemeClr val="tx1"/>
                </a:solidFill>
                <a:effectLst/>
                <a:latin typeface="Arial" charset="0"/>
                <a:cs typeface="Arial" charset="0"/>
              </a:rPr>
              <a:t>vice</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versa</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is</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also</a:t>
            </a:r>
            <a:r>
              <a:rPr kumimoji="0" lang="el-GR" sz="1600" b="0" i="0" u="none" strike="noStrike" cap="none" normalizeH="0" baseline="0" dirty="0" smtClean="0">
                <a:ln>
                  <a:noFill/>
                </a:ln>
                <a:solidFill>
                  <a:schemeClr val="tx1"/>
                </a:solidFill>
                <a:effectLst/>
                <a:latin typeface="Arial" charset="0"/>
                <a:cs typeface="Arial" charset="0"/>
              </a:rPr>
              <a:t> </a:t>
            </a:r>
            <a:r>
              <a:rPr kumimoji="0" lang="el-GR" sz="1600" b="0" i="0" u="none" strike="noStrike" cap="none" normalizeH="0" baseline="0" dirty="0" err="1" smtClean="0">
                <a:ln>
                  <a:noFill/>
                </a:ln>
                <a:solidFill>
                  <a:schemeClr val="tx1"/>
                </a:solidFill>
                <a:effectLst/>
                <a:latin typeface="Arial" charset="0"/>
                <a:cs typeface="Arial" charset="0"/>
              </a:rPr>
              <a:t>true</a:t>
            </a:r>
            <a:r>
              <a:rPr kumimoji="0" lang="el-GR" sz="1600" b="0" i="0" u="none" strike="noStrike" cap="none" normalizeH="0" baseline="0" dirty="0" smtClean="0">
                <a:ln>
                  <a:noFill/>
                </a:ln>
                <a:solidFill>
                  <a:schemeClr val="tx1"/>
                </a:solidFill>
                <a:effectLst/>
                <a:latin typeface="Arial" charset="0"/>
                <a:cs typeface="Arial" charset="0"/>
              </a:rPr>
              <a:t>.</a:t>
            </a:r>
          </a:p>
        </p:txBody>
      </p:sp>
      <p:pic>
        <p:nvPicPr>
          <p:cNvPr id="106498" name="Picture 2" descr="orientation1">
            <a:hlinkClick r:id="rId2"/>
          </p:cNvPr>
          <p:cNvPicPr>
            <a:picLocks noChangeAspect="1" noChangeArrowheads="1"/>
          </p:cNvPicPr>
          <p:nvPr/>
        </p:nvPicPr>
        <p:blipFill>
          <a:blip r:embed="rId3"/>
          <a:srcRect/>
          <a:stretch>
            <a:fillRect/>
          </a:stretch>
        </p:blipFill>
        <p:spPr bwMode="auto">
          <a:xfrm>
            <a:off x="155575" y="-2789238"/>
            <a:ext cx="3810000" cy="1162050"/>
          </a:xfrm>
          <a:prstGeom prst="rect">
            <a:avLst/>
          </a:prstGeom>
          <a:noFill/>
        </p:spPr>
      </p:pic>
      <p:pic>
        <p:nvPicPr>
          <p:cNvPr id="106500" name="Picture 4" descr="https://cdncontribute.geeksforgeeks.org/wp-content/uploads/orientation-of-3-order-points-1.png"/>
          <p:cNvPicPr>
            <a:picLocks noChangeAspect="1" noChangeArrowheads="1"/>
          </p:cNvPicPr>
          <p:nvPr/>
        </p:nvPicPr>
        <p:blipFill>
          <a:blip r:embed="rId3"/>
          <a:srcRect/>
          <a:stretch>
            <a:fillRect/>
          </a:stretch>
        </p:blipFill>
        <p:spPr bwMode="auto">
          <a:xfrm>
            <a:off x="2071670" y="2928934"/>
            <a:ext cx="5357850" cy="1882489"/>
          </a:xfrm>
          <a:prstGeom prst="rect">
            <a:avLst/>
          </a:prstGeom>
          <a:noFill/>
        </p:spPr>
      </p:pic>
      <p:sp>
        <p:nvSpPr>
          <p:cNvPr id="7" name="Rectangle 1"/>
          <p:cNvSpPr>
            <a:spLocks noChangeArrowheads="1"/>
          </p:cNvSpPr>
          <p:nvPr/>
        </p:nvSpPr>
        <p:spPr bwMode="auto">
          <a:xfrm>
            <a:off x="928662" y="5072074"/>
            <a:ext cx="7286676" cy="14157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1" u="none" strike="noStrike" cap="none" normalizeH="0" baseline="0" dirty="0" err="1" smtClean="0">
                <a:ln>
                  <a:noFill/>
                </a:ln>
                <a:solidFill>
                  <a:schemeClr val="tx1"/>
                </a:solidFill>
                <a:effectLst/>
                <a:latin typeface="Arial" pitchFamily="34" charset="0"/>
                <a:cs typeface="Arial" pitchFamily="34" charset="0"/>
              </a:rPr>
              <a:t>Given</a:t>
            </a:r>
            <a:r>
              <a:rPr kumimoji="0" lang="el-GR" sz="1800" b="1" i="1" u="none" strike="noStrike" cap="none" normalizeH="0" baseline="0" dirty="0" smtClean="0">
                <a:ln>
                  <a:noFill/>
                </a:ln>
                <a:solidFill>
                  <a:schemeClr val="tx1"/>
                </a:solidFill>
                <a:effectLst/>
                <a:latin typeface="Arial" pitchFamily="34" charset="0"/>
                <a:cs typeface="Arial" pitchFamily="34" charset="0"/>
              </a:rPr>
              <a:t> </a:t>
            </a:r>
            <a:r>
              <a:rPr kumimoji="0" lang="el-GR" sz="1800" b="1" i="1" u="none" strike="noStrike" cap="none" normalizeH="0" baseline="0" dirty="0" err="1" smtClean="0">
                <a:ln>
                  <a:noFill/>
                </a:ln>
                <a:solidFill>
                  <a:schemeClr val="tx1"/>
                </a:solidFill>
                <a:effectLst/>
                <a:latin typeface="Arial" pitchFamily="34" charset="0"/>
                <a:cs typeface="Arial" pitchFamily="34" charset="0"/>
              </a:rPr>
              <a:t>three</a:t>
            </a:r>
            <a:r>
              <a:rPr kumimoji="0" lang="el-GR" sz="1800" b="1" i="1" u="none" strike="noStrike" cap="none" normalizeH="0" baseline="0" dirty="0" smtClean="0">
                <a:ln>
                  <a:noFill/>
                </a:ln>
                <a:solidFill>
                  <a:schemeClr val="tx1"/>
                </a:solidFill>
                <a:effectLst/>
                <a:latin typeface="Arial" pitchFamily="34" charset="0"/>
                <a:cs typeface="Arial" pitchFamily="34" charset="0"/>
              </a:rPr>
              <a:t> </a:t>
            </a:r>
            <a:r>
              <a:rPr kumimoji="0" lang="el-GR" sz="1800" b="1" i="1" u="none" strike="noStrike" cap="none" normalizeH="0" baseline="0" dirty="0" err="1" smtClean="0">
                <a:ln>
                  <a:noFill/>
                </a:ln>
                <a:solidFill>
                  <a:schemeClr val="tx1"/>
                </a:solidFill>
                <a:effectLst/>
                <a:latin typeface="Arial" pitchFamily="34" charset="0"/>
                <a:cs typeface="Arial" pitchFamily="34" charset="0"/>
              </a:rPr>
              <a:t>points</a:t>
            </a:r>
            <a:r>
              <a:rPr kumimoji="0" lang="el-GR" sz="1800" b="1" i="1" u="none" strike="noStrike" cap="none" normalizeH="0" baseline="0" dirty="0" smtClean="0">
                <a:ln>
                  <a:noFill/>
                </a:ln>
                <a:solidFill>
                  <a:schemeClr val="tx1"/>
                </a:solidFill>
                <a:effectLst/>
                <a:latin typeface="Arial" pitchFamily="34" charset="0"/>
                <a:cs typeface="Arial" pitchFamily="34" charset="0"/>
              </a:rPr>
              <a:t> p1, p2 and p3, </a:t>
            </a:r>
            <a:r>
              <a:rPr kumimoji="0" lang="el-GR" sz="1800" b="1" i="1" u="none" strike="noStrike" cap="none" normalizeH="0" baseline="0" dirty="0" err="1" smtClean="0">
                <a:ln>
                  <a:noFill/>
                </a:ln>
                <a:solidFill>
                  <a:schemeClr val="tx1"/>
                </a:solidFill>
                <a:effectLst/>
                <a:latin typeface="Arial" pitchFamily="34" charset="0"/>
                <a:cs typeface="Arial" pitchFamily="34" charset="0"/>
              </a:rPr>
              <a:t>find</a:t>
            </a:r>
            <a:r>
              <a:rPr kumimoji="0" lang="el-GR" sz="1800" b="1" i="1" u="none" strike="noStrike" cap="none" normalizeH="0" baseline="0" dirty="0" smtClean="0">
                <a:ln>
                  <a:noFill/>
                </a:ln>
                <a:solidFill>
                  <a:schemeClr val="tx1"/>
                </a:solidFill>
                <a:effectLst/>
                <a:latin typeface="Arial" pitchFamily="34" charset="0"/>
                <a:cs typeface="Arial" pitchFamily="34" charset="0"/>
              </a:rPr>
              <a:t> </a:t>
            </a:r>
            <a:r>
              <a:rPr kumimoji="0" lang="el-GR" sz="1800" b="1" i="1" u="none" strike="noStrike" cap="none" normalizeH="0" baseline="0" dirty="0" err="1" smtClean="0">
                <a:ln>
                  <a:noFill/>
                </a:ln>
                <a:solidFill>
                  <a:schemeClr val="tx1"/>
                </a:solidFill>
                <a:effectLst/>
                <a:latin typeface="Arial" pitchFamily="34" charset="0"/>
                <a:cs typeface="Arial" pitchFamily="34" charset="0"/>
              </a:rPr>
              <a:t>orientation</a:t>
            </a:r>
            <a:r>
              <a:rPr kumimoji="0" lang="el-GR" sz="1800" b="1" i="1" u="none" strike="noStrike" cap="none" normalizeH="0" baseline="0" dirty="0" smtClean="0">
                <a:ln>
                  <a:noFill/>
                </a:ln>
                <a:solidFill>
                  <a:schemeClr val="tx1"/>
                </a:solidFill>
                <a:effectLst/>
                <a:latin typeface="Arial" pitchFamily="34" charset="0"/>
                <a:cs typeface="Arial" pitchFamily="34" charset="0"/>
              </a:rPr>
              <a:t> </a:t>
            </a:r>
            <a:r>
              <a:rPr kumimoji="0" lang="el-GR" sz="1800" b="1" i="1" u="none" strike="noStrike" cap="none" normalizeH="0" baseline="0" dirty="0" err="1" smtClean="0">
                <a:ln>
                  <a:noFill/>
                </a:ln>
                <a:solidFill>
                  <a:schemeClr val="tx1"/>
                </a:solidFill>
                <a:effectLst/>
                <a:latin typeface="Arial" pitchFamily="34" charset="0"/>
                <a:cs typeface="Arial" pitchFamily="34" charset="0"/>
              </a:rPr>
              <a:t>of</a:t>
            </a:r>
            <a:r>
              <a:rPr kumimoji="0" lang="el-GR" sz="1800" b="1" i="1" u="none" strike="noStrike" cap="none" normalizeH="0" baseline="0" dirty="0" smtClean="0">
                <a:ln>
                  <a:noFill/>
                </a:ln>
                <a:solidFill>
                  <a:schemeClr val="tx1"/>
                </a:solidFill>
                <a:effectLst/>
                <a:latin typeface="Arial" pitchFamily="34" charset="0"/>
                <a:cs typeface="Arial" pitchFamily="34" charset="0"/>
              </a:rPr>
              <a:t> (</a:t>
            </a:r>
            <a:r>
              <a:rPr kumimoji="0" lang="el-GR" sz="1800" b="1" i="1" u="none" strike="noStrike" cap="none" normalizeH="0" baseline="0" dirty="0" err="1" smtClean="0">
                <a:ln>
                  <a:noFill/>
                </a:ln>
                <a:solidFill>
                  <a:schemeClr val="tx1"/>
                </a:solidFill>
                <a:effectLst/>
                <a:latin typeface="Arial" pitchFamily="34" charset="0"/>
                <a:cs typeface="Arial" pitchFamily="34" charset="0"/>
              </a:rPr>
              <a:t>p1</a:t>
            </a:r>
            <a:r>
              <a:rPr kumimoji="0" lang="el-GR" sz="1800" b="1" i="1" u="none" strike="noStrike" cap="none" normalizeH="0" baseline="0" dirty="0" smtClean="0">
                <a:ln>
                  <a:noFill/>
                </a:ln>
                <a:solidFill>
                  <a:schemeClr val="tx1"/>
                </a:solidFill>
                <a:effectLst/>
                <a:latin typeface="Arial" pitchFamily="34" charset="0"/>
                <a:cs typeface="Arial" pitchFamily="34" charset="0"/>
              </a:rPr>
              <a:t>, p2, p3).</a:t>
            </a: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r>
              <a:rPr kumimoji="0" lang="el-GR" sz="1800" b="0" i="0" u="none" strike="noStrike" cap="none" normalizeH="0" baseline="0" dirty="0" err="1" smtClean="0">
                <a:ln>
                  <a:noFill/>
                </a:ln>
                <a:solidFill>
                  <a:schemeClr val="tx1"/>
                </a:solidFill>
                <a:effectLst/>
                <a:latin typeface="Arial" pitchFamily="34" charset="0"/>
                <a:cs typeface="Arial" pitchFamily="34" charset="0"/>
              </a:rPr>
              <a:t>Example</a:t>
            </a:r>
            <a:r>
              <a:rPr kumimoji="0" lang="el-GR" sz="1800" b="0" i="0" u="none" strike="noStrike" cap="none" normalizeH="0" baseline="0" dirty="0" smtClean="0">
                <a:ln>
                  <a:noFill/>
                </a:ln>
                <a:solidFill>
                  <a:schemeClr val="tx1"/>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Input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 = {0, 0}, p2 = {4, 4}, p3 = {1, 2}</a:t>
            </a:r>
            <a:endParaRPr kumimoji="0" lang="en-US"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Output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CounterClockWise</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Input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p1 = {0, 0}, p2 = {4, 4}, p3 = {1, 1}</a:t>
            </a:r>
            <a:endParaRPr kumimoji="0" lang="en-US" sz="1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Output</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000" b="0" i="0" u="none" strike="noStrike" cap="none" normalizeH="0" baseline="0" dirty="0" err="1" smtClean="0">
                <a:ln>
                  <a:noFill/>
                </a:ln>
                <a:solidFill>
                  <a:schemeClr val="tx1"/>
                </a:solidFill>
                <a:effectLst/>
                <a:latin typeface="Arial Unicode MS" pitchFamily="34" charset="-128"/>
                <a:cs typeface="Arial" pitchFamily="34" charset="0"/>
              </a:rPr>
              <a:t>Colinear</a:t>
            </a:r>
            <a:r>
              <a:rPr kumimoji="0" lang="el-GR" sz="10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285720" y="428604"/>
            <a:ext cx="6357982"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idea</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to</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use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slope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Slope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line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p1</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p2): σ =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y2</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y1)/(</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x2</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x1)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Slope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line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segment</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p2</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p3): τ =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y3</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y2)/(</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x3</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x2)</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&lt;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counterclockwise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left</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turn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collinear</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&gt;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clockwise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right</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turn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Using</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above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values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and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we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can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conclude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that</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depends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sign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below</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expression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y2</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y1)*(</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x3</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x2) -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y3</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y2)*(</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x2</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 x1)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Above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expression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negative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when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&lt;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counterclockwise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Above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expression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0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when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collinear</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endParaRPr kumimoji="0" lang="en-US" sz="14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Above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expression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is</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positive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when</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σ &gt; τ,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i.e</a:t>
            </a:r>
            <a:r>
              <a:rPr kumimoji="0" lang="el-GR" sz="14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400" b="0" i="0" u="none" strike="noStrike" cap="none" normalizeH="0" baseline="0" dirty="0" err="1" smtClean="0">
                <a:ln>
                  <a:noFill/>
                </a:ln>
                <a:solidFill>
                  <a:schemeClr val="tx1"/>
                </a:solidFill>
                <a:effectLst/>
                <a:latin typeface="Arial Unicode MS" pitchFamily="34" charset="-128"/>
                <a:cs typeface="Arial" pitchFamily="34" charset="0"/>
              </a:rPr>
              <a:t>clockwise</a:t>
            </a:r>
            <a:r>
              <a:rPr kumimoji="0" lang="el-GR" sz="1400" b="0" i="0" u="none" strike="noStrike" cap="none" normalizeH="0" baseline="0" dirty="0" smtClean="0">
                <a:ln>
                  <a:noFill/>
                </a:ln>
                <a:solidFill>
                  <a:schemeClr val="tx1"/>
                </a:solidFill>
                <a:effectLst/>
                <a:latin typeface="Arial" pitchFamily="34" charset="0"/>
                <a:cs typeface="Arial" pitchFamily="34" charset="0"/>
              </a:rPr>
              <a:t> </a:t>
            </a:r>
            <a:endParaRPr kumimoji="0" lang="el-GR" sz="1400" b="0" i="0" u="none" strike="noStrike" cap="none" normalizeH="0" baseline="0" dirty="0" smtClean="0">
              <a:ln>
                <a:noFill/>
              </a:ln>
              <a:solidFill>
                <a:schemeClr val="tx1"/>
              </a:solidFill>
              <a:effectLst/>
              <a:latin typeface="Arial Unicode MS" pitchFamily="34" charset="-128"/>
              <a:cs typeface="Arial" pitchFamily="34" charset="0"/>
            </a:endParaRPr>
          </a:p>
        </p:txBody>
      </p:sp>
      <p:pic>
        <p:nvPicPr>
          <p:cNvPr id="126979" name="Picture 3" descr="pic">
            <a:hlinkClick r:id="rId2"/>
          </p:cNvPr>
          <p:cNvPicPr>
            <a:picLocks noChangeAspect="1" noChangeArrowheads="1"/>
          </p:cNvPicPr>
          <p:nvPr/>
        </p:nvPicPr>
        <p:blipFill>
          <a:blip r:embed="rId3"/>
          <a:srcRect/>
          <a:stretch>
            <a:fillRect/>
          </a:stretch>
        </p:blipFill>
        <p:spPr bwMode="auto">
          <a:xfrm>
            <a:off x="5214942" y="428605"/>
            <a:ext cx="3267075" cy="207170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500034" y="214290"/>
            <a:ext cx="692948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 C++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program</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to</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find</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three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points</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include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&lt;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iostream</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&gt;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using</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namespace</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std</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struct</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Point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x, y;</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To</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find</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ordered</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triplet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p1</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p2, p3).</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function</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returns</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following</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values</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0 --&gt; p, q and r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are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colinear</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1 --&gt;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Clockwise</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2 --&gt;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Counterclockwise</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p1,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p2,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p3)</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See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10th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slides</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from</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following</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link</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for</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derivation</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of</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the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formula</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val</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 (p2.y - p1.y) * (p3.x - p2.x) -</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(p2.x - p1.x) * (p3.y - p2.y);</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val</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 0)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0;  //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colinear</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val</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&gt; 0)? 1: 2; //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clock</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or</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counterclock</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wise</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Driver</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program</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to</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test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above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functions</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main</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Point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p1 = {0, 0}, p2 = {4, 4}, p3 = {1, 2};</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int</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o =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orientation</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p1</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p2, p3);</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o==0</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cout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&lt;&lt;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Linear</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else</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if</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(o == 1)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cout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&lt;&lt;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Clockwise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else</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cout</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&lt;&lt;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CounterClockwise</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    </a:t>
            </a:r>
            <a:r>
              <a:rPr kumimoji="0" lang="el-GR" sz="1100" b="0" i="0" u="none" strike="noStrike" cap="none" normalizeH="0" baseline="0" dirty="0" err="1" smtClean="0">
                <a:ln>
                  <a:noFill/>
                </a:ln>
                <a:solidFill>
                  <a:schemeClr val="tx1"/>
                </a:solidFill>
                <a:effectLst/>
                <a:latin typeface="Arial Unicode MS" pitchFamily="34" charset="-128"/>
                <a:cs typeface="Arial" pitchFamily="34" charset="0"/>
              </a:rPr>
              <a:t>return</a:t>
            </a:r>
            <a:r>
              <a:rPr kumimoji="0" lang="el-GR" sz="1100" b="0" i="0" u="none" strike="noStrike" cap="none" normalizeH="0" baseline="0" dirty="0" smtClean="0">
                <a:ln>
                  <a:noFill/>
                </a:ln>
                <a:solidFill>
                  <a:schemeClr val="tx1"/>
                </a:solidFill>
                <a:effectLst/>
                <a:latin typeface="Arial" pitchFamily="34" charset="0"/>
                <a:cs typeface="Arial" pitchFamily="34" charset="0"/>
              </a:rPr>
              <a:t> </a:t>
            </a: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0;</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Unicode MS" pitchFamily="34" charset="-128"/>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52400"/>
            <a:ext cx="7772400" cy="1143000"/>
          </a:xfrm>
        </p:spPr>
        <p:txBody>
          <a:bodyPr/>
          <a:lstStyle/>
          <a:p>
            <a:r>
              <a:rPr lang="el-GR" smtClean="0"/>
              <a:t>Έλεγχος Τομής</a:t>
            </a:r>
            <a:endParaRPr lang="en-US" dirty="0" smtClean="0"/>
          </a:p>
        </p:txBody>
      </p:sp>
      <p:sp>
        <p:nvSpPr>
          <p:cNvPr id="6147" name="Text Box 3"/>
          <p:cNvSpPr txBox="1">
            <a:spLocks noChangeArrowheads="1"/>
          </p:cNvSpPr>
          <p:nvPr/>
        </p:nvSpPr>
        <p:spPr bwMode="auto">
          <a:xfrm>
            <a:off x="609600" y="1447800"/>
            <a:ext cx="7848600" cy="1200329"/>
          </a:xfrm>
          <a:prstGeom prst="rect">
            <a:avLst/>
          </a:prstGeom>
          <a:noFill/>
          <a:ln w="9525">
            <a:noFill/>
            <a:miter lim="800000"/>
            <a:headEnd/>
            <a:tailEnd/>
          </a:ln>
        </p:spPr>
        <p:txBody>
          <a:bodyPr wrap="square">
            <a:spAutoFit/>
          </a:bodyPr>
          <a:lstStyle/>
          <a:p>
            <a:r>
              <a:rPr lang="el-GR" sz="2400" dirty="0" smtClean="0">
                <a:solidFill>
                  <a:srgbClr val="9900FF"/>
                </a:solidFill>
              </a:rPr>
              <a:t>Δύο ευθύγραμμα τμήματα </a:t>
            </a:r>
            <a:r>
              <a:rPr lang="el-GR" sz="2400" b="1" dirty="0" smtClean="0">
                <a:solidFill>
                  <a:srgbClr val="9900FF"/>
                </a:solidFill>
              </a:rPr>
              <a:t>δεν</a:t>
            </a:r>
            <a:r>
              <a:rPr lang="el-GR" sz="2400" dirty="0" smtClean="0">
                <a:solidFill>
                  <a:srgbClr val="9900FF"/>
                </a:solidFill>
              </a:rPr>
              <a:t> τέμνονται αν και μόνο αν το ένα τμήμα κείται αποκλειστικά στην μία πλευρά της γραμμής που περιέχει το άλλο τμήμα. </a:t>
            </a:r>
            <a:endParaRPr lang="en-US" sz="2400" dirty="0">
              <a:solidFill>
                <a:schemeClr val="accent2"/>
              </a:solidFill>
            </a:endParaRPr>
          </a:p>
        </p:txBody>
      </p:sp>
      <p:sp>
        <p:nvSpPr>
          <p:cNvPr id="6148" name="Text Box 4"/>
          <p:cNvSpPr txBox="1">
            <a:spLocks noChangeArrowheads="1"/>
          </p:cNvSpPr>
          <p:nvPr/>
        </p:nvSpPr>
        <p:spPr bwMode="auto">
          <a:xfrm>
            <a:off x="593725" y="5375275"/>
            <a:ext cx="184150" cy="457200"/>
          </a:xfrm>
          <a:prstGeom prst="rect">
            <a:avLst/>
          </a:prstGeom>
          <a:noFill/>
          <a:ln w="9525">
            <a:noFill/>
            <a:miter lim="800000"/>
            <a:headEnd/>
            <a:tailEnd/>
          </a:ln>
        </p:spPr>
        <p:txBody>
          <a:bodyPr wrap="none">
            <a:spAutoFit/>
          </a:bodyPr>
          <a:lstStyle/>
          <a:p>
            <a:endParaRPr lang="en-US"/>
          </a:p>
        </p:txBody>
      </p:sp>
      <p:grpSp>
        <p:nvGrpSpPr>
          <p:cNvPr id="2" name="Group 5"/>
          <p:cNvGrpSpPr>
            <a:grpSpLocks/>
          </p:cNvGrpSpPr>
          <p:nvPr/>
        </p:nvGrpSpPr>
        <p:grpSpPr bwMode="auto">
          <a:xfrm>
            <a:off x="914400" y="3048001"/>
            <a:ext cx="3392488" cy="2046288"/>
            <a:chOff x="960" y="1776"/>
            <a:chExt cx="2137" cy="1289"/>
          </a:xfrm>
        </p:grpSpPr>
        <p:sp>
          <p:nvSpPr>
            <p:cNvPr id="6157" name="Oval 6"/>
            <p:cNvSpPr>
              <a:spLocks noChangeArrowheads="1"/>
            </p:cNvSpPr>
            <p:nvPr/>
          </p:nvSpPr>
          <p:spPr bwMode="auto">
            <a:xfrm>
              <a:off x="1488" y="225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6158" name="Oval 7"/>
            <p:cNvSpPr>
              <a:spLocks noChangeArrowheads="1"/>
            </p:cNvSpPr>
            <p:nvPr/>
          </p:nvSpPr>
          <p:spPr bwMode="auto">
            <a:xfrm>
              <a:off x="1632" y="288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6159" name="Oval 8"/>
            <p:cNvSpPr>
              <a:spLocks noChangeArrowheads="1"/>
            </p:cNvSpPr>
            <p:nvPr/>
          </p:nvSpPr>
          <p:spPr bwMode="auto">
            <a:xfrm>
              <a:off x="1200" y="192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6160" name="Oval 9"/>
            <p:cNvSpPr>
              <a:spLocks noChangeArrowheads="1"/>
            </p:cNvSpPr>
            <p:nvPr/>
          </p:nvSpPr>
          <p:spPr bwMode="auto">
            <a:xfrm>
              <a:off x="2736" y="2688"/>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6161" name="Line 10"/>
            <p:cNvSpPr>
              <a:spLocks noChangeShapeType="1"/>
            </p:cNvSpPr>
            <p:nvPr/>
          </p:nvSpPr>
          <p:spPr bwMode="auto">
            <a:xfrm>
              <a:off x="1248" y="2016"/>
              <a:ext cx="432" cy="864"/>
            </a:xfrm>
            <a:prstGeom prst="line">
              <a:avLst/>
            </a:prstGeom>
            <a:noFill/>
            <a:ln w="38100">
              <a:solidFill>
                <a:schemeClr val="tx1"/>
              </a:solidFill>
              <a:round/>
              <a:headEnd/>
              <a:tailEnd/>
            </a:ln>
          </p:spPr>
          <p:txBody>
            <a:bodyPr wrap="none" anchor="ctr"/>
            <a:lstStyle/>
            <a:p>
              <a:endParaRPr lang="en-US"/>
            </a:p>
          </p:txBody>
        </p:sp>
        <p:sp>
          <p:nvSpPr>
            <p:cNvPr id="6162" name="Line 11"/>
            <p:cNvSpPr>
              <a:spLocks noChangeShapeType="1"/>
            </p:cNvSpPr>
            <p:nvPr/>
          </p:nvSpPr>
          <p:spPr bwMode="auto">
            <a:xfrm>
              <a:off x="1584" y="2304"/>
              <a:ext cx="1200" cy="384"/>
            </a:xfrm>
            <a:prstGeom prst="line">
              <a:avLst/>
            </a:prstGeom>
            <a:noFill/>
            <a:ln w="38100">
              <a:solidFill>
                <a:schemeClr val="tx1"/>
              </a:solidFill>
              <a:round/>
              <a:headEnd/>
              <a:tailEnd/>
            </a:ln>
          </p:spPr>
          <p:txBody>
            <a:bodyPr wrap="none" anchor="ctr"/>
            <a:lstStyle/>
            <a:p>
              <a:endParaRPr lang="en-US"/>
            </a:p>
          </p:txBody>
        </p:sp>
        <p:sp>
          <p:nvSpPr>
            <p:cNvPr id="6175" name="Text Box 13"/>
            <p:cNvSpPr txBox="1">
              <a:spLocks noChangeArrowheads="1"/>
            </p:cNvSpPr>
            <p:nvPr/>
          </p:nvSpPr>
          <p:spPr bwMode="auto">
            <a:xfrm>
              <a:off x="960" y="1776"/>
              <a:ext cx="265" cy="233"/>
            </a:xfrm>
            <a:prstGeom prst="rect">
              <a:avLst/>
            </a:prstGeom>
            <a:noFill/>
            <a:ln w="9525">
              <a:noFill/>
              <a:miter lim="800000"/>
              <a:headEnd/>
              <a:tailEnd/>
            </a:ln>
          </p:spPr>
          <p:txBody>
            <a:bodyPr wrap="none">
              <a:spAutoFit/>
            </a:bodyPr>
            <a:lstStyle/>
            <a:p>
              <a:r>
                <a:rPr lang="en-US" i="1" dirty="0" smtClean="0"/>
                <a:t>p</a:t>
              </a:r>
              <a:r>
                <a:rPr lang="el-GR" i="1" dirty="0" smtClean="0"/>
                <a:t>1</a:t>
              </a:r>
              <a:endParaRPr lang="en-US" i="1" dirty="0"/>
            </a:p>
          </p:txBody>
        </p:sp>
        <p:sp>
          <p:nvSpPr>
            <p:cNvPr id="6173" name="Text Box 16"/>
            <p:cNvSpPr txBox="1">
              <a:spLocks noChangeArrowheads="1"/>
            </p:cNvSpPr>
            <p:nvPr/>
          </p:nvSpPr>
          <p:spPr bwMode="auto">
            <a:xfrm>
              <a:off x="1392" y="2832"/>
              <a:ext cx="265" cy="233"/>
            </a:xfrm>
            <a:prstGeom prst="rect">
              <a:avLst/>
            </a:prstGeom>
            <a:noFill/>
            <a:ln w="9525">
              <a:noFill/>
              <a:miter lim="800000"/>
              <a:headEnd/>
              <a:tailEnd/>
            </a:ln>
          </p:spPr>
          <p:txBody>
            <a:bodyPr wrap="none">
              <a:spAutoFit/>
            </a:bodyPr>
            <a:lstStyle/>
            <a:p>
              <a:r>
                <a:rPr lang="en-US" i="1" dirty="0" smtClean="0"/>
                <a:t>p</a:t>
              </a:r>
              <a:r>
                <a:rPr lang="el-GR" i="1" dirty="0" smtClean="0"/>
                <a:t>2</a:t>
              </a:r>
              <a:endParaRPr lang="en-US" i="1" dirty="0"/>
            </a:p>
          </p:txBody>
        </p:sp>
        <p:sp>
          <p:nvSpPr>
            <p:cNvPr id="6171" name="Text Box 19"/>
            <p:cNvSpPr txBox="1">
              <a:spLocks noChangeArrowheads="1"/>
            </p:cNvSpPr>
            <p:nvPr/>
          </p:nvSpPr>
          <p:spPr bwMode="auto">
            <a:xfrm>
              <a:off x="1536" y="1968"/>
              <a:ext cx="288" cy="233"/>
            </a:xfrm>
            <a:prstGeom prst="rect">
              <a:avLst/>
            </a:prstGeom>
            <a:noFill/>
            <a:ln w="9525">
              <a:noFill/>
              <a:miter lim="800000"/>
              <a:headEnd/>
              <a:tailEnd/>
            </a:ln>
          </p:spPr>
          <p:txBody>
            <a:bodyPr wrap="square">
              <a:spAutoFit/>
            </a:bodyPr>
            <a:lstStyle/>
            <a:p>
              <a:r>
                <a:rPr lang="en-US" i="1" dirty="0" smtClean="0"/>
                <a:t>p</a:t>
              </a:r>
              <a:r>
                <a:rPr lang="el-GR" i="1" dirty="0" smtClean="0"/>
                <a:t>3</a:t>
              </a:r>
              <a:endParaRPr lang="en-US" dirty="0"/>
            </a:p>
          </p:txBody>
        </p:sp>
        <p:sp>
          <p:nvSpPr>
            <p:cNvPr id="6169" name="Text Box 22"/>
            <p:cNvSpPr txBox="1">
              <a:spLocks noChangeArrowheads="1"/>
            </p:cNvSpPr>
            <p:nvPr/>
          </p:nvSpPr>
          <p:spPr bwMode="auto">
            <a:xfrm>
              <a:off x="2832" y="2496"/>
              <a:ext cx="265" cy="233"/>
            </a:xfrm>
            <a:prstGeom prst="rect">
              <a:avLst/>
            </a:prstGeom>
            <a:noFill/>
            <a:ln w="9525">
              <a:noFill/>
              <a:miter lim="800000"/>
              <a:headEnd/>
              <a:tailEnd/>
            </a:ln>
          </p:spPr>
          <p:txBody>
            <a:bodyPr wrap="none">
              <a:spAutoFit/>
            </a:bodyPr>
            <a:lstStyle/>
            <a:p>
              <a:r>
                <a:rPr lang="en-US" i="1" dirty="0" smtClean="0"/>
                <a:t>p</a:t>
              </a:r>
              <a:r>
                <a:rPr lang="el-GR" i="1" dirty="0" smtClean="0"/>
                <a:t>4</a:t>
              </a:r>
              <a:endParaRPr lang="en-US" i="1" dirty="0"/>
            </a:p>
          </p:txBody>
        </p:sp>
        <p:sp>
          <p:nvSpPr>
            <p:cNvPr id="6167" name="Line 24"/>
            <p:cNvSpPr>
              <a:spLocks noChangeShapeType="1"/>
            </p:cNvSpPr>
            <p:nvPr/>
          </p:nvSpPr>
          <p:spPr bwMode="auto">
            <a:xfrm flipH="1" flipV="1">
              <a:off x="1536" y="2352"/>
              <a:ext cx="144" cy="528"/>
            </a:xfrm>
            <a:prstGeom prst="line">
              <a:avLst/>
            </a:prstGeom>
            <a:noFill/>
            <a:ln w="9525">
              <a:solidFill>
                <a:schemeClr val="tx1"/>
              </a:solidFill>
              <a:round/>
              <a:headEnd/>
              <a:tailEnd type="triangle" w="med" len="med"/>
            </a:ln>
          </p:spPr>
          <p:txBody>
            <a:bodyPr wrap="none" anchor="ctr"/>
            <a:lstStyle/>
            <a:p>
              <a:endParaRPr lang="en-US"/>
            </a:p>
          </p:txBody>
        </p:sp>
        <p:sp>
          <p:nvSpPr>
            <p:cNvPr id="6168" name="Line 25"/>
            <p:cNvSpPr>
              <a:spLocks noChangeShapeType="1"/>
            </p:cNvSpPr>
            <p:nvPr/>
          </p:nvSpPr>
          <p:spPr bwMode="auto">
            <a:xfrm flipV="1">
              <a:off x="1728" y="2736"/>
              <a:ext cx="1008" cy="192"/>
            </a:xfrm>
            <a:prstGeom prst="line">
              <a:avLst/>
            </a:prstGeom>
            <a:noFill/>
            <a:ln w="9525">
              <a:solidFill>
                <a:schemeClr val="tx1"/>
              </a:solidFill>
              <a:round/>
              <a:headEnd/>
              <a:tailEnd type="triangle" w="med" len="med"/>
            </a:ln>
          </p:spPr>
          <p:txBody>
            <a:bodyPr wrap="none" anchor="ctr"/>
            <a:lstStyle/>
            <a:p>
              <a:endParaRPr lang="en-US"/>
            </a:p>
          </p:txBody>
        </p:sp>
      </p:grpSp>
      <p:sp>
        <p:nvSpPr>
          <p:cNvPr id="6150" name="Text Box 26"/>
          <p:cNvSpPr txBox="1">
            <a:spLocks noChangeArrowheads="1"/>
          </p:cNvSpPr>
          <p:nvPr/>
        </p:nvSpPr>
        <p:spPr bwMode="auto">
          <a:xfrm>
            <a:off x="4937125" y="4232275"/>
            <a:ext cx="336550" cy="457200"/>
          </a:xfrm>
          <a:prstGeom prst="rect">
            <a:avLst/>
          </a:prstGeom>
          <a:noFill/>
          <a:ln w="9525">
            <a:noFill/>
            <a:miter lim="800000"/>
            <a:headEnd/>
            <a:tailEnd/>
          </a:ln>
        </p:spPr>
        <p:txBody>
          <a:bodyPr wrap="none">
            <a:spAutoFit/>
          </a:bodyPr>
          <a:lstStyle/>
          <a:p>
            <a:r>
              <a:rPr lang="en-US"/>
              <a:t>  </a:t>
            </a:r>
          </a:p>
        </p:txBody>
      </p:sp>
      <p:sp>
        <p:nvSpPr>
          <p:cNvPr id="6152" name="Text Box 31"/>
          <p:cNvSpPr txBox="1">
            <a:spLocks noChangeArrowheads="1"/>
          </p:cNvSpPr>
          <p:nvPr/>
        </p:nvSpPr>
        <p:spPr bwMode="auto">
          <a:xfrm>
            <a:off x="1660525" y="6518275"/>
            <a:ext cx="184150" cy="457200"/>
          </a:xfrm>
          <a:prstGeom prst="rect">
            <a:avLst/>
          </a:prstGeom>
          <a:noFill/>
          <a:ln w="9525">
            <a:noFill/>
            <a:miter lim="800000"/>
            <a:headEnd/>
            <a:tailEnd/>
          </a:ln>
        </p:spPr>
        <p:txBody>
          <a:bodyPr wrap="none">
            <a:spAutoFit/>
          </a:bodyPr>
          <a:lstStyle/>
          <a:p>
            <a:endParaRPr lang="en-US"/>
          </a:p>
        </p:txBody>
      </p:sp>
      <p:sp>
        <p:nvSpPr>
          <p:cNvPr id="6153" name="Line 32"/>
          <p:cNvSpPr>
            <a:spLocks noChangeShapeType="1"/>
          </p:cNvSpPr>
          <p:nvPr/>
        </p:nvSpPr>
        <p:spPr bwMode="auto">
          <a:xfrm>
            <a:off x="762000" y="1219200"/>
            <a:ext cx="7696200" cy="1588"/>
          </a:xfrm>
          <a:prstGeom prst="line">
            <a:avLst/>
          </a:prstGeom>
          <a:noFill/>
          <a:ln w="28575">
            <a:solidFill>
              <a:srgbClr val="FFCC00"/>
            </a:solidFill>
            <a:miter lim="800000"/>
            <a:headEnd/>
            <a:tailEnd/>
          </a:ln>
        </p:spPr>
        <p:txBody>
          <a:bodyPr wrap="none"/>
          <a:lstStyle/>
          <a:p>
            <a:endParaRPr lang="en-US"/>
          </a:p>
        </p:txBody>
      </p:sp>
      <mc:AlternateContent xmlns:mc="http://schemas.openxmlformats.org/markup-compatibility/2006">
        <mc:Choice xmlns="" xmlns:a14="http://schemas.microsoft.com/office/drawing/2010/main" Requires="a14">
          <p:sp>
            <p:nvSpPr>
              <p:cNvPr id="3" name="Rectangle 2"/>
              <p:cNvSpPr/>
              <p:nvPr/>
            </p:nvSpPr>
            <p:spPr>
              <a:xfrm>
                <a:off x="5105400" y="3168413"/>
                <a:ext cx="2392130"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a:rPr lang="en-US" sz="2400" i="1">
                              <a:latin typeface="Cambria Math"/>
                            </a:rPr>
                            <m:t>𝑝</m:t>
                          </m:r>
                        </m:e>
                        <m:sub>
                          <m:r>
                            <a:rPr lang="el-GR" sz="2400" b="0" i="1" smtClean="0">
                              <a:latin typeface="Cambria Math"/>
                            </a:rPr>
                            <m:t>2</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3</m:t>
                          </m:r>
                        </m:sub>
                      </m:sSub>
                      <m:r>
                        <a:rPr lang="el-GR" sz="2400" i="1">
                          <a:latin typeface="Cambria Math"/>
                          <a:ea typeface="Cambria Math"/>
                        </a:rPr>
                        <m:t>×</m:t>
                      </m:r>
                      <m:sSub>
                        <m:sSubPr>
                          <m:ctrlPr>
                            <a:rPr lang="en-US" sz="2400" i="1">
                              <a:latin typeface="Cambria Math"/>
                            </a:rPr>
                          </m:ctrlPr>
                        </m:sSubPr>
                        <m:e>
                          <m:r>
                            <a:rPr lang="en-US" sz="2400" i="1">
                              <a:latin typeface="Cambria Math"/>
                            </a:rPr>
                            <m:t>𝑝</m:t>
                          </m:r>
                        </m:e>
                        <m:sub>
                          <m:r>
                            <a:rPr lang="en-US" sz="2400" i="1">
                              <a:latin typeface="Cambria Math"/>
                            </a:rPr>
                            <m:t>2</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1</m:t>
                          </m:r>
                        </m:sub>
                      </m:sSub>
                      <m:r>
                        <a:rPr lang="en-US" sz="2400" b="0" i="1" smtClean="0">
                          <a:latin typeface="Cambria Math"/>
                        </a:rPr>
                        <m:t>&gt;0</m:t>
                      </m:r>
                    </m:oMath>
                  </m:oMathPara>
                </a14:m>
                <a:endParaRPr lang="el-GR" sz="2400" dirty="0"/>
              </a:p>
            </p:txBody>
          </p:sp>
        </mc:Choice>
        <mc:Fallback>
          <p:sp>
            <p:nvSpPr>
              <p:cNvPr id="3" name="Rectangle 2"/>
              <p:cNvSpPr>
                <a:spLocks noRot="1" noChangeAspect="1" noMove="1" noResize="1" noEditPoints="1" noAdjustHandles="1" noChangeArrowheads="1" noChangeShapeType="1" noTextEdit="1"/>
              </p:cNvSpPr>
              <p:nvPr/>
            </p:nvSpPr>
            <p:spPr>
              <a:xfrm>
                <a:off x="5105400" y="3168413"/>
                <a:ext cx="2392130" cy="461665"/>
              </a:xfrm>
              <a:prstGeom prst="rect">
                <a:avLst/>
              </a:prstGeom>
              <a:blipFill rotWithShape="1">
                <a:blip r:embed="rId3"/>
                <a:stretch>
                  <a:fillRect t="-10667" r="-4592" b="-30667"/>
                </a:stretch>
              </a:blipFill>
            </p:spPr>
            <p:txBody>
              <a:bodyPr/>
              <a:lstStyle/>
              <a:p>
                <a:r>
                  <a:rPr lang="el-GR">
                    <a:noFill/>
                  </a:rPr>
                  <a:t> </a:t>
                </a:r>
              </a:p>
            </p:txBody>
          </p:sp>
        </mc:Fallback>
      </mc:AlternateContent>
      <mc:AlternateContent xmlns:mc="http://schemas.openxmlformats.org/markup-compatibility/2006">
        <mc:Choice xmlns="" xmlns:a14="http://schemas.microsoft.com/office/drawing/2010/main" Requires="a14">
          <p:sp>
            <p:nvSpPr>
              <p:cNvPr id="23" name="Rectangle 22"/>
              <p:cNvSpPr/>
              <p:nvPr/>
            </p:nvSpPr>
            <p:spPr>
              <a:xfrm>
                <a:off x="5105400" y="3790892"/>
                <a:ext cx="238988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a:rPr lang="en-US" sz="2400" i="1">
                              <a:latin typeface="Cambria Math"/>
                            </a:rPr>
                            <m:t>𝑝</m:t>
                          </m:r>
                        </m:e>
                        <m:sub>
                          <m:r>
                            <a:rPr lang="el-GR" sz="2400" b="0" i="1" smtClean="0">
                              <a:latin typeface="Cambria Math"/>
                            </a:rPr>
                            <m:t>2</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4</m:t>
                          </m:r>
                        </m:sub>
                      </m:sSub>
                      <m:r>
                        <a:rPr lang="el-GR" sz="2400" i="1">
                          <a:latin typeface="Cambria Math"/>
                          <a:ea typeface="Cambria Math"/>
                        </a:rPr>
                        <m:t>×</m:t>
                      </m:r>
                      <m:sSub>
                        <m:sSubPr>
                          <m:ctrlPr>
                            <a:rPr lang="en-US" sz="2400" i="1">
                              <a:latin typeface="Cambria Math"/>
                            </a:rPr>
                          </m:ctrlPr>
                        </m:sSubPr>
                        <m:e>
                          <m:r>
                            <a:rPr lang="en-US" sz="2400" i="1">
                              <a:latin typeface="Cambria Math"/>
                            </a:rPr>
                            <m:t>𝑝</m:t>
                          </m:r>
                        </m:e>
                        <m:sub>
                          <m:r>
                            <a:rPr lang="en-US" sz="2400" i="1">
                              <a:latin typeface="Cambria Math"/>
                            </a:rPr>
                            <m:t>2</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1</m:t>
                          </m:r>
                        </m:sub>
                      </m:sSub>
                      <m:r>
                        <a:rPr lang="en-US" sz="2400" b="0" i="1" smtClean="0">
                          <a:latin typeface="Cambria Math"/>
                        </a:rPr>
                        <m:t>&gt;0</m:t>
                      </m:r>
                    </m:oMath>
                  </m:oMathPara>
                </a14:m>
                <a:endParaRPr lang="el-GR" sz="2400" dirty="0"/>
              </a:p>
            </p:txBody>
          </p:sp>
        </mc:Choice>
        <mc:Fallback>
          <p:sp>
            <p:nvSpPr>
              <p:cNvPr id="23" name="Rectangle 22"/>
              <p:cNvSpPr>
                <a:spLocks noRot="1" noChangeAspect="1" noMove="1" noResize="1" noEditPoints="1" noAdjustHandles="1" noChangeArrowheads="1" noChangeShapeType="1" noTextEdit="1"/>
              </p:cNvSpPr>
              <p:nvPr/>
            </p:nvSpPr>
            <p:spPr>
              <a:xfrm>
                <a:off x="5105400" y="3790892"/>
                <a:ext cx="2389885" cy="461665"/>
              </a:xfrm>
              <a:prstGeom prst="rect">
                <a:avLst/>
              </a:prstGeom>
              <a:blipFill rotWithShape="1">
                <a:blip r:embed="rId4"/>
                <a:stretch>
                  <a:fillRect t="-10526" r="-4592" b="-28947"/>
                </a:stretch>
              </a:blipFill>
            </p:spPr>
            <p:txBody>
              <a:bodyPr/>
              <a:lstStyle/>
              <a:p>
                <a:r>
                  <a:rPr lang="el-GR">
                    <a:noFill/>
                  </a:rPr>
                  <a:t> </a:t>
                </a:r>
              </a:p>
            </p:txBody>
          </p:sp>
        </mc:Fallback>
      </mc:AlternateContent>
    </p:spTree>
    <p:extLst>
      <p:ext uri="{BB962C8B-B14F-4D97-AF65-F5344CB8AC3E}">
        <p14:creationId xmlns="" xmlns:p14="http://schemas.microsoft.com/office/powerpoint/2010/main" val="330146367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1143000"/>
          </a:xfrm>
        </p:spPr>
        <p:txBody>
          <a:bodyPr>
            <a:normAutofit/>
          </a:bodyPr>
          <a:lstStyle/>
          <a:p>
            <a:r>
              <a:rPr lang="el-GR" dirty="0" smtClean="0"/>
              <a:t>Έλεγχος Τομής</a:t>
            </a:r>
            <a:endParaRPr lang="en-US" dirty="0" smtClean="0"/>
          </a:p>
        </p:txBody>
      </p:sp>
      <p:grpSp>
        <p:nvGrpSpPr>
          <p:cNvPr id="2" name="Group 3"/>
          <p:cNvGrpSpPr>
            <a:grpSpLocks/>
          </p:cNvGrpSpPr>
          <p:nvPr/>
        </p:nvGrpSpPr>
        <p:grpSpPr bwMode="auto">
          <a:xfrm>
            <a:off x="1524000" y="4419600"/>
            <a:ext cx="2554288" cy="2046288"/>
            <a:chOff x="576" y="1776"/>
            <a:chExt cx="1609" cy="1289"/>
          </a:xfrm>
        </p:grpSpPr>
        <p:sp>
          <p:nvSpPr>
            <p:cNvPr id="7220" name="Text Box 4"/>
            <p:cNvSpPr txBox="1">
              <a:spLocks noChangeArrowheads="1"/>
            </p:cNvSpPr>
            <p:nvPr/>
          </p:nvSpPr>
          <p:spPr bwMode="auto">
            <a:xfrm>
              <a:off x="960" y="1776"/>
              <a:ext cx="265" cy="233"/>
            </a:xfrm>
            <a:prstGeom prst="rect">
              <a:avLst/>
            </a:prstGeom>
            <a:noFill/>
            <a:ln w="9525">
              <a:noFill/>
              <a:miter lim="800000"/>
              <a:headEnd/>
              <a:tailEnd/>
            </a:ln>
          </p:spPr>
          <p:txBody>
            <a:bodyPr wrap="none">
              <a:spAutoFit/>
            </a:bodyPr>
            <a:lstStyle/>
            <a:p>
              <a:r>
                <a:rPr lang="en-US" i="1" dirty="0" smtClean="0"/>
                <a:t>p</a:t>
              </a:r>
              <a:r>
                <a:rPr lang="el-GR" i="1" dirty="0" smtClean="0"/>
                <a:t>1</a:t>
              </a:r>
              <a:endParaRPr lang="en-US" i="1" dirty="0"/>
            </a:p>
          </p:txBody>
        </p:sp>
        <p:grpSp>
          <p:nvGrpSpPr>
            <p:cNvPr id="3" name="Group 5"/>
            <p:cNvGrpSpPr>
              <a:grpSpLocks/>
            </p:cNvGrpSpPr>
            <p:nvPr/>
          </p:nvGrpSpPr>
          <p:grpSpPr bwMode="auto">
            <a:xfrm>
              <a:off x="576" y="1920"/>
              <a:ext cx="1609" cy="1145"/>
              <a:chOff x="576" y="1920"/>
              <a:chExt cx="1609" cy="1145"/>
            </a:xfrm>
          </p:grpSpPr>
          <p:sp>
            <p:nvSpPr>
              <p:cNvPr id="7222" name="Oval 6"/>
              <p:cNvSpPr>
                <a:spLocks noChangeArrowheads="1"/>
              </p:cNvSpPr>
              <p:nvPr/>
            </p:nvSpPr>
            <p:spPr bwMode="auto">
              <a:xfrm>
                <a:off x="1632" y="288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223" name="Oval 7"/>
              <p:cNvSpPr>
                <a:spLocks noChangeArrowheads="1"/>
              </p:cNvSpPr>
              <p:nvPr/>
            </p:nvSpPr>
            <p:spPr bwMode="auto">
              <a:xfrm>
                <a:off x="1200" y="192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224" name="Line 8"/>
              <p:cNvSpPr>
                <a:spLocks noChangeShapeType="1"/>
              </p:cNvSpPr>
              <p:nvPr/>
            </p:nvSpPr>
            <p:spPr bwMode="auto">
              <a:xfrm>
                <a:off x="1248" y="2016"/>
                <a:ext cx="432" cy="864"/>
              </a:xfrm>
              <a:prstGeom prst="line">
                <a:avLst/>
              </a:prstGeom>
              <a:noFill/>
              <a:ln w="38100">
                <a:solidFill>
                  <a:schemeClr val="tx1"/>
                </a:solidFill>
                <a:round/>
                <a:headEnd type="triangle" w="med" len="med"/>
                <a:tailEnd/>
              </a:ln>
            </p:spPr>
            <p:txBody>
              <a:bodyPr wrap="none" anchor="ctr"/>
              <a:lstStyle/>
              <a:p>
                <a:endParaRPr lang="en-US"/>
              </a:p>
            </p:txBody>
          </p:sp>
          <p:sp>
            <p:nvSpPr>
              <p:cNvPr id="7225" name="Text Box 9"/>
              <p:cNvSpPr txBox="1">
                <a:spLocks noChangeArrowheads="1"/>
              </p:cNvSpPr>
              <p:nvPr/>
            </p:nvSpPr>
            <p:spPr bwMode="auto">
              <a:xfrm>
                <a:off x="1392" y="2832"/>
                <a:ext cx="265" cy="233"/>
              </a:xfrm>
              <a:prstGeom prst="rect">
                <a:avLst/>
              </a:prstGeom>
              <a:noFill/>
              <a:ln w="9525">
                <a:noFill/>
                <a:miter lim="800000"/>
                <a:headEnd/>
                <a:tailEnd/>
              </a:ln>
            </p:spPr>
            <p:txBody>
              <a:bodyPr wrap="none">
                <a:spAutoFit/>
              </a:bodyPr>
              <a:lstStyle/>
              <a:p>
                <a:r>
                  <a:rPr lang="en-US" i="1" dirty="0" smtClean="0"/>
                  <a:t>p</a:t>
                </a:r>
                <a:r>
                  <a:rPr lang="el-GR" i="1" dirty="0" smtClean="0"/>
                  <a:t>2</a:t>
                </a:r>
                <a:endParaRPr lang="en-US" i="1" dirty="0"/>
              </a:p>
            </p:txBody>
          </p:sp>
          <p:grpSp>
            <p:nvGrpSpPr>
              <p:cNvPr id="4" name="Group 12"/>
              <p:cNvGrpSpPr>
                <a:grpSpLocks/>
              </p:cNvGrpSpPr>
              <p:nvPr/>
            </p:nvGrpSpPr>
            <p:grpSpPr bwMode="auto">
              <a:xfrm>
                <a:off x="576" y="1920"/>
                <a:ext cx="1609" cy="816"/>
                <a:chOff x="1488" y="1968"/>
                <a:chExt cx="1609" cy="816"/>
              </a:xfrm>
            </p:grpSpPr>
            <p:sp>
              <p:nvSpPr>
                <p:cNvPr id="7229" name="Oval 13"/>
                <p:cNvSpPr>
                  <a:spLocks noChangeArrowheads="1"/>
                </p:cNvSpPr>
                <p:nvPr/>
              </p:nvSpPr>
              <p:spPr bwMode="auto">
                <a:xfrm>
                  <a:off x="1488" y="225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230" name="Oval 14"/>
                <p:cNvSpPr>
                  <a:spLocks noChangeArrowheads="1"/>
                </p:cNvSpPr>
                <p:nvPr/>
              </p:nvSpPr>
              <p:spPr bwMode="auto">
                <a:xfrm>
                  <a:off x="2736" y="2688"/>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231" name="Line 15"/>
                <p:cNvSpPr>
                  <a:spLocks noChangeShapeType="1"/>
                </p:cNvSpPr>
                <p:nvPr/>
              </p:nvSpPr>
              <p:spPr bwMode="auto">
                <a:xfrm>
                  <a:off x="1584" y="2304"/>
                  <a:ext cx="1152" cy="384"/>
                </a:xfrm>
                <a:prstGeom prst="line">
                  <a:avLst/>
                </a:prstGeom>
                <a:noFill/>
                <a:ln w="38100">
                  <a:solidFill>
                    <a:schemeClr val="tx1"/>
                  </a:solidFill>
                  <a:round/>
                  <a:headEnd type="triangle" w="med" len="med"/>
                  <a:tailEnd/>
                </a:ln>
              </p:spPr>
              <p:txBody>
                <a:bodyPr wrap="none" anchor="ctr"/>
                <a:lstStyle/>
                <a:p>
                  <a:endParaRPr lang="en-US"/>
                </a:p>
              </p:txBody>
            </p:sp>
            <p:sp>
              <p:nvSpPr>
                <p:cNvPr id="7232" name="Text Box 16"/>
                <p:cNvSpPr txBox="1">
                  <a:spLocks noChangeArrowheads="1"/>
                </p:cNvSpPr>
                <p:nvPr/>
              </p:nvSpPr>
              <p:spPr bwMode="auto">
                <a:xfrm>
                  <a:off x="1536" y="1968"/>
                  <a:ext cx="288" cy="233"/>
                </a:xfrm>
                <a:prstGeom prst="rect">
                  <a:avLst/>
                </a:prstGeom>
                <a:noFill/>
                <a:ln w="9525">
                  <a:noFill/>
                  <a:miter lim="800000"/>
                  <a:headEnd/>
                  <a:tailEnd/>
                </a:ln>
              </p:spPr>
              <p:txBody>
                <a:bodyPr wrap="square">
                  <a:spAutoFit/>
                </a:bodyPr>
                <a:lstStyle/>
                <a:p>
                  <a:r>
                    <a:rPr lang="en-US" i="1" dirty="0" smtClean="0"/>
                    <a:t>p</a:t>
                  </a:r>
                  <a:r>
                    <a:rPr lang="el-GR" i="1" dirty="0" smtClean="0"/>
                    <a:t>3</a:t>
                  </a:r>
                  <a:endParaRPr lang="en-US" dirty="0"/>
                </a:p>
              </p:txBody>
            </p:sp>
            <p:sp>
              <p:nvSpPr>
                <p:cNvPr id="7233" name="Text Box 17"/>
                <p:cNvSpPr txBox="1">
                  <a:spLocks noChangeArrowheads="1"/>
                </p:cNvSpPr>
                <p:nvPr/>
              </p:nvSpPr>
              <p:spPr bwMode="auto">
                <a:xfrm>
                  <a:off x="2832" y="2496"/>
                  <a:ext cx="265" cy="233"/>
                </a:xfrm>
                <a:prstGeom prst="rect">
                  <a:avLst/>
                </a:prstGeom>
                <a:noFill/>
                <a:ln w="9525">
                  <a:noFill/>
                  <a:miter lim="800000"/>
                  <a:headEnd/>
                  <a:tailEnd/>
                </a:ln>
              </p:spPr>
              <p:txBody>
                <a:bodyPr wrap="none">
                  <a:spAutoFit/>
                </a:bodyPr>
                <a:lstStyle/>
                <a:p>
                  <a:r>
                    <a:rPr lang="en-US" i="1" dirty="0" smtClean="0"/>
                    <a:t>p</a:t>
                  </a:r>
                  <a:r>
                    <a:rPr lang="el-GR" i="1" dirty="0" smtClean="0"/>
                    <a:t>4</a:t>
                  </a:r>
                  <a:endParaRPr lang="en-US" i="1" dirty="0"/>
                </a:p>
              </p:txBody>
            </p:sp>
          </p:grpSp>
        </p:grpSp>
      </p:grpSp>
      <p:sp>
        <p:nvSpPr>
          <p:cNvPr id="7172" name="Text Box 20"/>
          <p:cNvSpPr txBox="1">
            <a:spLocks noChangeArrowheads="1"/>
          </p:cNvSpPr>
          <p:nvPr/>
        </p:nvSpPr>
        <p:spPr bwMode="auto">
          <a:xfrm>
            <a:off x="593725" y="5375275"/>
            <a:ext cx="184150" cy="457200"/>
          </a:xfrm>
          <a:prstGeom prst="rect">
            <a:avLst/>
          </a:prstGeom>
          <a:noFill/>
          <a:ln w="9525">
            <a:noFill/>
            <a:miter lim="800000"/>
            <a:headEnd/>
            <a:tailEnd/>
          </a:ln>
        </p:spPr>
        <p:txBody>
          <a:bodyPr wrap="none">
            <a:spAutoFit/>
          </a:bodyPr>
          <a:lstStyle/>
          <a:p>
            <a:endParaRPr lang="en-US"/>
          </a:p>
        </p:txBody>
      </p:sp>
      <p:sp>
        <p:nvSpPr>
          <p:cNvPr id="365589" name="Text Box 21"/>
          <p:cNvSpPr txBox="1">
            <a:spLocks noChangeArrowheads="1"/>
          </p:cNvSpPr>
          <p:nvPr/>
        </p:nvSpPr>
        <p:spPr bwMode="auto">
          <a:xfrm>
            <a:off x="457200" y="1524000"/>
            <a:ext cx="8229600" cy="830997"/>
          </a:xfrm>
          <a:prstGeom prst="rect">
            <a:avLst/>
          </a:prstGeom>
          <a:noFill/>
          <a:ln w="9525">
            <a:noFill/>
            <a:miter lim="800000"/>
            <a:headEnd/>
            <a:tailEnd/>
          </a:ln>
        </p:spPr>
        <p:txBody>
          <a:bodyPr wrap="square">
            <a:spAutoFit/>
          </a:bodyPr>
          <a:lstStyle/>
          <a:p>
            <a:r>
              <a:rPr lang="el-GR" sz="2400" dirty="0" smtClean="0">
                <a:solidFill>
                  <a:srgbClr val="FF0000"/>
                </a:solidFill>
              </a:rPr>
              <a:t>Δύο τμήματα τέμνονται αν και μόνο αν τα δύο παρακάτω ζεύγη εξωτερικών γινομένων είναι </a:t>
            </a:r>
            <a:r>
              <a:rPr lang="el-GR" sz="2400" dirty="0" err="1" smtClean="0">
                <a:solidFill>
                  <a:srgbClr val="FF0000"/>
                </a:solidFill>
              </a:rPr>
              <a:t>ετερόσημα</a:t>
            </a:r>
            <a:r>
              <a:rPr lang="el-GR" sz="2400" dirty="0" smtClean="0">
                <a:solidFill>
                  <a:srgbClr val="FF0000"/>
                </a:solidFill>
              </a:rPr>
              <a:t> (ή ένα είναι 0)</a:t>
            </a:r>
            <a:endParaRPr lang="en-US" sz="2400" dirty="0">
              <a:solidFill>
                <a:srgbClr val="FF0000"/>
              </a:solidFill>
            </a:endParaRPr>
          </a:p>
        </p:txBody>
      </p:sp>
      <p:sp>
        <p:nvSpPr>
          <p:cNvPr id="7175" name="Text Box 23"/>
          <p:cNvSpPr txBox="1">
            <a:spLocks noChangeArrowheads="1"/>
          </p:cNvSpPr>
          <p:nvPr/>
        </p:nvSpPr>
        <p:spPr bwMode="auto">
          <a:xfrm>
            <a:off x="1660525" y="6518275"/>
            <a:ext cx="184150" cy="457200"/>
          </a:xfrm>
          <a:prstGeom prst="rect">
            <a:avLst/>
          </a:prstGeom>
          <a:noFill/>
          <a:ln w="9525">
            <a:noFill/>
            <a:miter lim="800000"/>
            <a:headEnd/>
            <a:tailEnd/>
          </a:ln>
        </p:spPr>
        <p:txBody>
          <a:bodyPr wrap="none">
            <a:spAutoFit/>
          </a:bodyPr>
          <a:lstStyle/>
          <a:p>
            <a:endParaRPr lang="en-US"/>
          </a:p>
        </p:txBody>
      </p:sp>
      <p:sp>
        <p:nvSpPr>
          <p:cNvPr id="7177" name="Line 28"/>
          <p:cNvSpPr>
            <a:spLocks noChangeShapeType="1"/>
          </p:cNvSpPr>
          <p:nvPr/>
        </p:nvSpPr>
        <p:spPr bwMode="auto">
          <a:xfrm>
            <a:off x="762000" y="1219200"/>
            <a:ext cx="7696200" cy="1588"/>
          </a:xfrm>
          <a:prstGeom prst="line">
            <a:avLst/>
          </a:prstGeom>
          <a:noFill/>
          <a:ln w="28575">
            <a:solidFill>
              <a:srgbClr val="FFCC00"/>
            </a:solidFill>
            <a:miter lim="800000"/>
            <a:headEnd/>
            <a:tailEnd/>
          </a:ln>
        </p:spPr>
        <p:txBody>
          <a:bodyPr wrap="none"/>
          <a:lstStyle/>
          <a:p>
            <a:endParaRPr lang="en-US"/>
          </a:p>
        </p:txBody>
      </p:sp>
      <p:grpSp>
        <p:nvGrpSpPr>
          <p:cNvPr id="6" name="Group 29"/>
          <p:cNvGrpSpPr>
            <a:grpSpLocks/>
          </p:cNvGrpSpPr>
          <p:nvPr/>
        </p:nvGrpSpPr>
        <p:grpSpPr bwMode="auto">
          <a:xfrm>
            <a:off x="5486401" y="4267199"/>
            <a:ext cx="2554288" cy="2438400"/>
            <a:chOff x="3456" y="2448"/>
            <a:chExt cx="1609" cy="1536"/>
          </a:xfrm>
        </p:grpSpPr>
        <p:sp>
          <p:nvSpPr>
            <p:cNvPr id="7198" name="Oval 30"/>
            <p:cNvSpPr>
              <a:spLocks noChangeArrowheads="1"/>
            </p:cNvSpPr>
            <p:nvPr/>
          </p:nvSpPr>
          <p:spPr bwMode="auto">
            <a:xfrm>
              <a:off x="4512" y="3888"/>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199" name="Line 31"/>
            <p:cNvSpPr>
              <a:spLocks noChangeShapeType="1"/>
            </p:cNvSpPr>
            <p:nvPr/>
          </p:nvSpPr>
          <p:spPr bwMode="auto">
            <a:xfrm>
              <a:off x="4128" y="3024"/>
              <a:ext cx="432" cy="864"/>
            </a:xfrm>
            <a:prstGeom prst="line">
              <a:avLst/>
            </a:prstGeom>
            <a:noFill/>
            <a:ln w="38100">
              <a:solidFill>
                <a:schemeClr val="tx1"/>
              </a:solidFill>
              <a:round/>
              <a:headEnd type="triangle" w="med" len="med"/>
              <a:tailEnd/>
            </a:ln>
          </p:spPr>
          <p:txBody>
            <a:bodyPr wrap="none" anchor="ctr"/>
            <a:lstStyle/>
            <a:p>
              <a:endParaRPr lang="en-US"/>
            </a:p>
          </p:txBody>
        </p:sp>
        <p:sp>
          <p:nvSpPr>
            <p:cNvPr id="7215" name="Text Box 33"/>
            <p:cNvSpPr txBox="1">
              <a:spLocks noChangeArrowheads="1"/>
            </p:cNvSpPr>
            <p:nvPr/>
          </p:nvSpPr>
          <p:spPr bwMode="auto">
            <a:xfrm>
              <a:off x="3984" y="2592"/>
              <a:ext cx="265" cy="233"/>
            </a:xfrm>
            <a:prstGeom prst="rect">
              <a:avLst/>
            </a:prstGeom>
            <a:noFill/>
            <a:ln w="9525">
              <a:noFill/>
              <a:miter lim="800000"/>
              <a:headEnd/>
              <a:tailEnd/>
            </a:ln>
          </p:spPr>
          <p:txBody>
            <a:bodyPr wrap="none">
              <a:spAutoFit/>
            </a:bodyPr>
            <a:lstStyle/>
            <a:p>
              <a:r>
                <a:rPr lang="en-US" i="1" dirty="0" smtClean="0"/>
                <a:t>p</a:t>
              </a:r>
              <a:r>
                <a:rPr lang="el-GR" i="1" dirty="0" smtClean="0"/>
                <a:t>1</a:t>
              </a:r>
              <a:endParaRPr lang="en-US" i="1" dirty="0"/>
            </a:p>
          </p:txBody>
        </p:sp>
        <p:sp>
          <p:nvSpPr>
            <p:cNvPr id="7213" name="Text Box 36"/>
            <p:cNvSpPr txBox="1">
              <a:spLocks noChangeArrowheads="1"/>
            </p:cNvSpPr>
            <p:nvPr/>
          </p:nvSpPr>
          <p:spPr bwMode="auto">
            <a:xfrm>
              <a:off x="4560" y="3552"/>
              <a:ext cx="265" cy="233"/>
            </a:xfrm>
            <a:prstGeom prst="rect">
              <a:avLst/>
            </a:prstGeom>
            <a:noFill/>
            <a:ln w="9525">
              <a:noFill/>
              <a:miter lim="800000"/>
              <a:headEnd/>
              <a:tailEnd/>
            </a:ln>
          </p:spPr>
          <p:txBody>
            <a:bodyPr wrap="none">
              <a:spAutoFit/>
            </a:bodyPr>
            <a:lstStyle/>
            <a:p>
              <a:r>
                <a:rPr lang="en-US" i="1" dirty="0" smtClean="0"/>
                <a:t>p</a:t>
              </a:r>
              <a:r>
                <a:rPr lang="el-GR" i="1" dirty="0" smtClean="0"/>
                <a:t>2</a:t>
              </a:r>
              <a:endParaRPr lang="en-US" i="1" dirty="0"/>
            </a:p>
          </p:txBody>
        </p:sp>
        <p:grpSp>
          <p:nvGrpSpPr>
            <p:cNvPr id="9" name="Group 38"/>
            <p:cNvGrpSpPr>
              <a:grpSpLocks/>
            </p:cNvGrpSpPr>
            <p:nvPr/>
          </p:nvGrpSpPr>
          <p:grpSpPr bwMode="auto">
            <a:xfrm>
              <a:off x="3456" y="2448"/>
              <a:ext cx="1609" cy="816"/>
              <a:chOff x="3456" y="2688"/>
              <a:chExt cx="1609" cy="816"/>
            </a:xfrm>
          </p:grpSpPr>
          <p:sp>
            <p:nvSpPr>
              <p:cNvPr id="7204" name="Oval 39"/>
              <p:cNvSpPr>
                <a:spLocks noChangeArrowheads="1"/>
              </p:cNvSpPr>
              <p:nvPr/>
            </p:nvSpPr>
            <p:spPr bwMode="auto">
              <a:xfrm>
                <a:off x="3456" y="297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205" name="Oval 40"/>
              <p:cNvSpPr>
                <a:spLocks noChangeArrowheads="1"/>
              </p:cNvSpPr>
              <p:nvPr/>
            </p:nvSpPr>
            <p:spPr bwMode="auto">
              <a:xfrm>
                <a:off x="4704" y="3408"/>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7206" name="Line 41"/>
              <p:cNvSpPr>
                <a:spLocks noChangeShapeType="1"/>
              </p:cNvSpPr>
              <p:nvPr/>
            </p:nvSpPr>
            <p:spPr bwMode="auto">
              <a:xfrm>
                <a:off x="3552" y="3024"/>
                <a:ext cx="1152" cy="384"/>
              </a:xfrm>
              <a:prstGeom prst="line">
                <a:avLst/>
              </a:prstGeom>
              <a:noFill/>
              <a:ln w="38100">
                <a:solidFill>
                  <a:schemeClr val="tx1"/>
                </a:solidFill>
                <a:round/>
                <a:headEnd type="triangle" w="med" len="med"/>
                <a:tailEnd/>
              </a:ln>
            </p:spPr>
            <p:txBody>
              <a:bodyPr wrap="none" anchor="ctr"/>
              <a:lstStyle/>
              <a:p>
                <a:endParaRPr lang="en-US"/>
              </a:p>
            </p:txBody>
          </p:sp>
          <p:sp>
            <p:nvSpPr>
              <p:cNvPr id="7211" name="Text Box 43"/>
              <p:cNvSpPr txBox="1">
                <a:spLocks noChangeArrowheads="1"/>
              </p:cNvSpPr>
              <p:nvPr/>
            </p:nvSpPr>
            <p:spPr bwMode="auto">
              <a:xfrm>
                <a:off x="3504" y="2688"/>
                <a:ext cx="288" cy="233"/>
              </a:xfrm>
              <a:prstGeom prst="rect">
                <a:avLst/>
              </a:prstGeom>
              <a:noFill/>
              <a:ln w="9525">
                <a:noFill/>
                <a:miter lim="800000"/>
                <a:headEnd/>
                <a:tailEnd/>
              </a:ln>
            </p:spPr>
            <p:txBody>
              <a:bodyPr wrap="square">
                <a:spAutoFit/>
              </a:bodyPr>
              <a:lstStyle/>
              <a:p>
                <a:r>
                  <a:rPr lang="en-US" i="1" dirty="0" smtClean="0"/>
                  <a:t>p</a:t>
                </a:r>
                <a:r>
                  <a:rPr lang="el-GR" i="1" dirty="0" smtClean="0"/>
                  <a:t>3</a:t>
                </a:r>
                <a:endParaRPr lang="en-US" dirty="0"/>
              </a:p>
            </p:txBody>
          </p:sp>
          <p:sp>
            <p:nvSpPr>
              <p:cNvPr id="7209" name="Text Box 46"/>
              <p:cNvSpPr txBox="1">
                <a:spLocks noChangeArrowheads="1"/>
              </p:cNvSpPr>
              <p:nvPr/>
            </p:nvSpPr>
            <p:spPr bwMode="auto">
              <a:xfrm>
                <a:off x="4800" y="3216"/>
                <a:ext cx="265" cy="233"/>
              </a:xfrm>
              <a:prstGeom prst="rect">
                <a:avLst/>
              </a:prstGeom>
              <a:noFill/>
              <a:ln w="9525">
                <a:noFill/>
                <a:miter lim="800000"/>
                <a:headEnd/>
                <a:tailEnd/>
              </a:ln>
            </p:spPr>
            <p:txBody>
              <a:bodyPr wrap="none">
                <a:spAutoFit/>
              </a:bodyPr>
              <a:lstStyle/>
              <a:p>
                <a:r>
                  <a:rPr lang="en-US" i="1" dirty="0" smtClean="0"/>
                  <a:t>p</a:t>
                </a:r>
                <a:r>
                  <a:rPr lang="el-GR" i="1" dirty="0" smtClean="0"/>
                  <a:t>4</a:t>
                </a:r>
                <a:endParaRPr lang="en-US" i="1" dirty="0"/>
              </a:p>
            </p:txBody>
          </p:sp>
        </p:grpSp>
        <p:sp>
          <p:nvSpPr>
            <p:cNvPr id="7203" name="Oval 48"/>
            <p:cNvSpPr>
              <a:spLocks noChangeArrowheads="1"/>
            </p:cNvSpPr>
            <p:nvPr/>
          </p:nvSpPr>
          <p:spPr bwMode="auto">
            <a:xfrm>
              <a:off x="4080" y="2928"/>
              <a:ext cx="96" cy="96"/>
            </a:xfrm>
            <a:prstGeom prst="ellipse">
              <a:avLst/>
            </a:prstGeom>
            <a:solidFill>
              <a:srgbClr val="FF6600"/>
            </a:solidFill>
            <a:ln w="9525">
              <a:solidFill>
                <a:schemeClr val="tx1"/>
              </a:solidFill>
              <a:round/>
              <a:headEnd/>
              <a:tailEnd/>
            </a:ln>
          </p:spPr>
          <p:txBody>
            <a:bodyPr wrap="none" anchor="ctr"/>
            <a:lstStyle/>
            <a:p>
              <a:endParaRPr lang="en-US"/>
            </a:p>
          </p:txBody>
        </p:sp>
      </p:grpSp>
      <mc:AlternateContent xmlns:mc="http://schemas.openxmlformats.org/markup-compatibility/2006">
        <mc:Choice xmlns="" xmlns:a14="http://schemas.microsoft.com/office/drawing/2010/main" Requires="a14">
          <p:sp>
            <p:nvSpPr>
              <p:cNvPr id="33" name="Rectangle 32"/>
              <p:cNvSpPr/>
              <p:nvPr/>
            </p:nvSpPr>
            <p:spPr>
              <a:xfrm>
                <a:off x="2089558" y="2590800"/>
                <a:ext cx="4466800" cy="461665"/>
              </a:xfrm>
              <a:prstGeom prst="rect">
                <a:avLst/>
              </a:prstGeom>
            </p:spPr>
            <p:txBody>
              <a:bodyPr wrap="none">
                <a:spAutoFit/>
              </a:bodyPr>
              <a:lstStyle/>
              <a:p>
                <a14:m>
                  <m:oMath xmlns:m="http://schemas.openxmlformats.org/officeDocument/2006/math">
                    <m:sSub>
                      <m:sSubPr>
                        <m:ctrlPr>
                          <a:rPr lang="en-US" sz="2400" i="1" smtClean="0">
                            <a:latin typeface="Cambria Math"/>
                          </a:rPr>
                        </m:ctrlPr>
                      </m:sSubPr>
                      <m:e>
                        <m:r>
                          <a:rPr lang="en-US" sz="2400" i="1">
                            <a:latin typeface="Cambria Math"/>
                          </a:rPr>
                          <m:t>𝑝</m:t>
                        </m:r>
                      </m:e>
                      <m:sub>
                        <m:r>
                          <a:rPr lang="en-US" sz="2400" b="0" i="1" smtClean="0">
                            <a:latin typeface="Cambria Math"/>
                          </a:rPr>
                          <m:t>4</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1</m:t>
                        </m:r>
                      </m:sub>
                    </m:sSub>
                    <m:r>
                      <a:rPr lang="el-GR" sz="2400" i="1">
                        <a:latin typeface="Cambria Math"/>
                        <a:ea typeface="Cambria Math"/>
                      </a:rPr>
                      <m:t>×</m:t>
                    </m:r>
                    <m:sSub>
                      <m:sSubPr>
                        <m:ctrlPr>
                          <a:rPr lang="en-US" sz="2400" i="1">
                            <a:latin typeface="Cambria Math"/>
                          </a:rPr>
                        </m:ctrlPr>
                      </m:sSubPr>
                      <m:e>
                        <m:r>
                          <a:rPr lang="en-US" sz="2400" i="1">
                            <a:latin typeface="Cambria Math"/>
                          </a:rPr>
                          <m:t>𝑝</m:t>
                        </m:r>
                      </m:e>
                      <m:sub>
                        <m:r>
                          <a:rPr lang="en-US" sz="2400" b="0" i="1" smtClean="0">
                            <a:latin typeface="Cambria Math"/>
                          </a:rPr>
                          <m:t>4</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3</m:t>
                        </m:r>
                      </m:sub>
                    </m:sSub>
                  </m:oMath>
                </a14:m>
                <a:r>
                  <a:rPr lang="en-US" sz="2400" dirty="0" smtClean="0"/>
                  <a:t/>
                </a:r>
                <a:r>
                  <a:rPr lang="el-GR" sz="2400" dirty="0" smtClean="0"/>
                  <a:t>και </a:t>
                </a:r>
                <a14:m>
                  <m:oMath xmlns:m="http://schemas.openxmlformats.org/officeDocument/2006/math">
                    <m:sSub>
                      <m:sSubPr>
                        <m:ctrlPr>
                          <a:rPr lang="en-US" sz="2400" i="1">
                            <a:latin typeface="Cambria Math"/>
                          </a:rPr>
                        </m:ctrlPr>
                      </m:sSubPr>
                      <m:e>
                        <m:r>
                          <a:rPr lang="en-US" sz="2400" i="1">
                            <a:latin typeface="Cambria Math"/>
                          </a:rPr>
                          <m:t>𝑝</m:t>
                        </m:r>
                      </m:e>
                      <m:sub>
                        <m:r>
                          <a:rPr lang="en-US" sz="2400" i="1">
                            <a:latin typeface="Cambria Math"/>
                          </a:rPr>
                          <m:t>4</m:t>
                        </m:r>
                      </m:sub>
                    </m:sSub>
                    <m:sSub>
                      <m:sSubPr>
                        <m:ctrlPr>
                          <a:rPr lang="en-US" sz="2400" i="1">
                            <a:latin typeface="Cambria Math"/>
                          </a:rPr>
                        </m:ctrlPr>
                      </m:sSubPr>
                      <m:e>
                        <m:r>
                          <a:rPr lang="en-US" sz="2400" i="1">
                            <a:latin typeface="Cambria Math"/>
                          </a:rPr>
                          <m:t>𝑝</m:t>
                        </m:r>
                      </m:e>
                      <m:sub>
                        <m:r>
                          <a:rPr lang="en-US" sz="2400" b="0" i="1" smtClean="0">
                            <a:latin typeface="Cambria Math"/>
                          </a:rPr>
                          <m:t>2</m:t>
                        </m:r>
                      </m:sub>
                    </m:sSub>
                    <m:r>
                      <a:rPr lang="el-GR" sz="2400" i="1">
                        <a:latin typeface="Cambria Math"/>
                        <a:ea typeface="Cambria Math"/>
                      </a:rPr>
                      <m:t>×</m:t>
                    </m:r>
                    <m:sSub>
                      <m:sSubPr>
                        <m:ctrlPr>
                          <a:rPr lang="en-US" sz="2400" i="1">
                            <a:latin typeface="Cambria Math"/>
                          </a:rPr>
                        </m:ctrlPr>
                      </m:sSubPr>
                      <m:e>
                        <m:r>
                          <a:rPr lang="en-US" sz="2400" i="1">
                            <a:latin typeface="Cambria Math"/>
                          </a:rPr>
                          <m:t>𝑝</m:t>
                        </m:r>
                      </m:e>
                      <m:sub>
                        <m:r>
                          <a:rPr lang="en-US" sz="2400" i="1">
                            <a:latin typeface="Cambria Math"/>
                          </a:rPr>
                          <m:t>4</m:t>
                        </m:r>
                      </m:sub>
                    </m:sSub>
                    <m:sSub>
                      <m:sSubPr>
                        <m:ctrlPr>
                          <a:rPr lang="en-US" sz="2400" i="1">
                            <a:latin typeface="Cambria Math"/>
                          </a:rPr>
                        </m:ctrlPr>
                      </m:sSubPr>
                      <m:e>
                        <m:r>
                          <a:rPr lang="en-US" sz="2400" i="1">
                            <a:latin typeface="Cambria Math"/>
                          </a:rPr>
                          <m:t>𝑝</m:t>
                        </m:r>
                      </m:e>
                      <m:sub>
                        <m:r>
                          <a:rPr lang="en-US" sz="2400" i="1">
                            <a:latin typeface="Cambria Math"/>
                          </a:rPr>
                          <m:t>3</m:t>
                        </m:r>
                      </m:sub>
                    </m:sSub>
                  </m:oMath>
                </a14:m>
                <a:r>
                  <a:rPr lang="el-GR" sz="2400" dirty="0" smtClean="0"/>
                  <a:t> και</a:t>
                </a:r>
                <a:endParaRPr lang="el-GR" sz="2400" dirty="0"/>
              </a:p>
            </p:txBody>
          </p:sp>
        </mc:Choice>
        <mc:Fallback>
          <p:sp>
            <p:nvSpPr>
              <p:cNvPr id="33" name="Rectangle 32"/>
              <p:cNvSpPr>
                <a:spLocks noRot="1" noChangeAspect="1" noMove="1" noResize="1" noEditPoints="1" noAdjustHandles="1" noChangeArrowheads="1" noChangeShapeType="1" noTextEdit="1"/>
              </p:cNvSpPr>
              <p:nvPr/>
            </p:nvSpPr>
            <p:spPr>
              <a:xfrm>
                <a:off x="2089558" y="2590800"/>
                <a:ext cx="4466800" cy="461665"/>
              </a:xfrm>
              <a:prstGeom prst="rect">
                <a:avLst/>
              </a:prstGeom>
              <a:blipFill rotWithShape="1">
                <a:blip r:embed="rId2"/>
                <a:stretch>
                  <a:fillRect l="-409" t="-10526" b="-28947"/>
                </a:stretch>
              </a:blipFill>
            </p:spPr>
            <p:txBody>
              <a:bodyPr/>
              <a:lstStyle/>
              <a:p>
                <a:r>
                  <a:rPr lang="el-GR">
                    <a:noFill/>
                  </a:rPr>
                  <a:t> </a:t>
                </a:r>
              </a:p>
            </p:txBody>
          </p:sp>
        </mc:Fallback>
      </mc:AlternateContent>
      <mc:AlternateContent xmlns:mc="http://schemas.openxmlformats.org/markup-compatibility/2006">
        <mc:Choice xmlns="" xmlns:a14="http://schemas.microsoft.com/office/drawing/2010/main" Requires="a14">
          <p:sp>
            <p:nvSpPr>
              <p:cNvPr id="34" name="Rectangle 33"/>
              <p:cNvSpPr/>
              <p:nvPr/>
            </p:nvSpPr>
            <p:spPr>
              <a:xfrm>
                <a:off x="2089558" y="3200400"/>
                <a:ext cx="3912097" cy="461665"/>
              </a:xfrm>
              <a:prstGeom prst="rect">
                <a:avLst/>
              </a:prstGeom>
            </p:spPr>
            <p:txBody>
              <a:bodyPr wrap="none">
                <a:spAutoFit/>
              </a:bodyPr>
              <a:lstStyle/>
              <a:p>
                <a14:m>
                  <m:oMath xmlns:m="http://schemas.openxmlformats.org/officeDocument/2006/math">
                    <m:sSub>
                      <m:sSubPr>
                        <m:ctrlPr>
                          <a:rPr lang="en-US" sz="2400" i="1" smtClean="0">
                            <a:latin typeface="Cambria Math"/>
                          </a:rPr>
                        </m:ctrlPr>
                      </m:sSubPr>
                      <m:e>
                        <m:r>
                          <a:rPr lang="en-US" sz="2400" i="1">
                            <a:latin typeface="Cambria Math"/>
                          </a:rPr>
                          <m:t>𝑝</m:t>
                        </m:r>
                      </m:e>
                      <m:sub>
                        <m:r>
                          <a:rPr lang="en-US" sz="2400" b="0" i="1" smtClean="0">
                            <a:latin typeface="Cambria Math"/>
                          </a:rPr>
                          <m:t>2</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3</m:t>
                        </m:r>
                      </m:sub>
                    </m:sSub>
                    <m:r>
                      <a:rPr lang="el-GR" sz="2400" i="1">
                        <a:latin typeface="Cambria Math"/>
                        <a:ea typeface="Cambria Math"/>
                      </a:rPr>
                      <m:t>×</m:t>
                    </m:r>
                    <m:sSub>
                      <m:sSubPr>
                        <m:ctrlPr>
                          <a:rPr lang="en-US" sz="2400" i="1">
                            <a:latin typeface="Cambria Math"/>
                          </a:rPr>
                        </m:ctrlPr>
                      </m:sSubPr>
                      <m:e>
                        <m:r>
                          <a:rPr lang="en-US" sz="2400" i="1">
                            <a:latin typeface="Cambria Math"/>
                          </a:rPr>
                          <m:t>𝑝</m:t>
                        </m:r>
                      </m:e>
                      <m:sub>
                        <m:r>
                          <a:rPr lang="en-US" sz="2400" b="0" i="1" smtClean="0">
                            <a:latin typeface="Cambria Math"/>
                          </a:rPr>
                          <m:t>2</m:t>
                        </m:r>
                      </m:sub>
                    </m:sSub>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1</m:t>
                        </m:r>
                      </m:sub>
                    </m:sSub>
                  </m:oMath>
                </a14:m>
                <a:r>
                  <a:rPr lang="en-US" sz="2400" dirty="0" smtClean="0"/>
                  <a:t/>
                </a:r>
                <a:r>
                  <a:rPr lang="el-GR" sz="2400" dirty="0" smtClean="0"/>
                  <a:t>και </a:t>
                </a:r>
                <a14:m>
                  <m:oMath xmlns:m="http://schemas.openxmlformats.org/officeDocument/2006/math">
                    <m:sSub>
                      <m:sSubPr>
                        <m:ctrlPr>
                          <a:rPr lang="en-US" sz="2400" i="1">
                            <a:latin typeface="Cambria Math"/>
                          </a:rPr>
                        </m:ctrlPr>
                      </m:sSubPr>
                      <m:e>
                        <m:r>
                          <a:rPr lang="en-US" sz="2400" i="1">
                            <a:latin typeface="Cambria Math"/>
                          </a:rPr>
                          <m:t>𝑝</m:t>
                        </m:r>
                      </m:e>
                      <m:sub>
                        <m:r>
                          <a:rPr lang="en-US" sz="2400" b="0" i="1" smtClean="0">
                            <a:latin typeface="Cambria Math"/>
                          </a:rPr>
                          <m:t>2</m:t>
                        </m:r>
                      </m:sub>
                    </m:sSub>
                    <m:sSub>
                      <m:sSubPr>
                        <m:ctrlPr>
                          <a:rPr lang="en-US" sz="2400" i="1">
                            <a:latin typeface="Cambria Math"/>
                          </a:rPr>
                        </m:ctrlPr>
                      </m:sSubPr>
                      <m:e>
                        <m:r>
                          <a:rPr lang="en-US" sz="2400" i="1">
                            <a:latin typeface="Cambria Math"/>
                          </a:rPr>
                          <m:t>𝑝</m:t>
                        </m:r>
                      </m:e>
                      <m:sub>
                        <m:r>
                          <a:rPr lang="en-US" sz="2400" b="0" i="1" smtClean="0">
                            <a:latin typeface="Cambria Math"/>
                          </a:rPr>
                          <m:t>4</m:t>
                        </m:r>
                      </m:sub>
                    </m:sSub>
                    <m:r>
                      <a:rPr lang="el-GR" sz="2400" i="1">
                        <a:latin typeface="Cambria Math"/>
                        <a:ea typeface="Cambria Math"/>
                      </a:rPr>
                      <m:t>×</m:t>
                    </m:r>
                    <m:sSub>
                      <m:sSubPr>
                        <m:ctrlPr>
                          <a:rPr lang="en-US" sz="2400" i="1">
                            <a:latin typeface="Cambria Math"/>
                          </a:rPr>
                        </m:ctrlPr>
                      </m:sSubPr>
                      <m:e>
                        <m:r>
                          <a:rPr lang="en-US" sz="2400" i="1">
                            <a:latin typeface="Cambria Math"/>
                          </a:rPr>
                          <m:t>𝑝</m:t>
                        </m:r>
                      </m:e>
                      <m:sub>
                        <m:r>
                          <a:rPr lang="en-US" sz="2400" b="0" i="1" smtClean="0">
                            <a:latin typeface="Cambria Math"/>
                          </a:rPr>
                          <m:t>2</m:t>
                        </m:r>
                      </m:sub>
                    </m:sSub>
                    <m:sSub>
                      <m:sSubPr>
                        <m:ctrlPr>
                          <a:rPr lang="en-US" sz="2400" i="1">
                            <a:latin typeface="Cambria Math"/>
                          </a:rPr>
                        </m:ctrlPr>
                      </m:sSubPr>
                      <m:e>
                        <m:r>
                          <a:rPr lang="en-US" sz="2400" i="1">
                            <a:latin typeface="Cambria Math"/>
                          </a:rPr>
                          <m:t>𝑝</m:t>
                        </m:r>
                      </m:e>
                      <m:sub>
                        <m:r>
                          <a:rPr lang="en-US" sz="2400" b="0" i="1" smtClean="0">
                            <a:latin typeface="Cambria Math"/>
                          </a:rPr>
                          <m:t>1</m:t>
                        </m:r>
                      </m:sub>
                    </m:sSub>
                  </m:oMath>
                </a14:m>
                <a:endParaRPr lang="el-GR" sz="2400" dirty="0"/>
              </a:p>
            </p:txBody>
          </p:sp>
        </mc:Choice>
        <mc:Fallback>
          <p:sp>
            <p:nvSpPr>
              <p:cNvPr id="34" name="Rectangle 33"/>
              <p:cNvSpPr>
                <a:spLocks noRot="1" noChangeAspect="1" noMove="1" noResize="1" noEditPoints="1" noAdjustHandles="1" noChangeArrowheads="1" noChangeShapeType="1" noTextEdit="1"/>
              </p:cNvSpPr>
              <p:nvPr/>
            </p:nvSpPr>
            <p:spPr>
              <a:xfrm>
                <a:off x="2089558" y="3200400"/>
                <a:ext cx="3912097" cy="461665"/>
              </a:xfrm>
              <a:prstGeom prst="rect">
                <a:avLst/>
              </a:prstGeom>
              <a:blipFill rotWithShape="1">
                <a:blip r:embed="rId3"/>
                <a:stretch>
                  <a:fillRect l="-467" t="-10526" r="-1402" b="-28947"/>
                </a:stretch>
              </a:blipFill>
            </p:spPr>
            <p:txBody>
              <a:bodyPr/>
              <a:lstStyle/>
              <a:p>
                <a:r>
                  <a:rPr lang="el-GR">
                    <a:noFill/>
                  </a:rPr>
                  <a:t> </a:t>
                </a:r>
              </a:p>
            </p:txBody>
          </p:sp>
        </mc:Fallback>
      </mc:AlternateContent>
    </p:spTree>
    <p:extLst>
      <p:ext uri="{BB962C8B-B14F-4D97-AF65-F5344CB8AC3E}">
        <p14:creationId xmlns="" xmlns:p14="http://schemas.microsoft.com/office/powerpoint/2010/main" val="186186244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52400"/>
            <a:ext cx="7772400" cy="1143000"/>
          </a:xfrm>
        </p:spPr>
        <p:txBody>
          <a:bodyPr/>
          <a:lstStyle/>
          <a:p>
            <a:r>
              <a:rPr lang="en-US" i="1" dirty="0" smtClean="0"/>
              <a:t>n</a:t>
            </a:r>
            <a:r>
              <a:rPr lang="en-US" dirty="0" smtClean="0"/>
              <a:t> </a:t>
            </a:r>
            <a:r>
              <a:rPr lang="el-GR" dirty="0" smtClean="0"/>
              <a:t>Ευθύγραμμα Τμήματα</a:t>
            </a:r>
            <a:endParaRPr lang="en-US" dirty="0" smtClean="0"/>
          </a:p>
        </p:txBody>
      </p:sp>
      <p:sp>
        <p:nvSpPr>
          <p:cNvPr id="8195" name="Text Box 3"/>
          <p:cNvSpPr txBox="1">
            <a:spLocks noChangeArrowheads="1"/>
          </p:cNvSpPr>
          <p:nvPr/>
        </p:nvSpPr>
        <p:spPr bwMode="auto">
          <a:xfrm>
            <a:off x="685800" y="1371600"/>
            <a:ext cx="7772400" cy="1200329"/>
          </a:xfrm>
          <a:prstGeom prst="rect">
            <a:avLst/>
          </a:prstGeom>
          <a:noFill/>
          <a:ln w="9525">
            <a:noFill/>
            <a:miter lim="800000"/>
            <a:headEnd/>
            <a:tailEnd/>
          </a:ln>
        </p:spPr>
        <p:txBody>
          <a:bodyPr wrap="square">
            <a:spAutoFit/>
          </a:bodyPr>
          <a:lstStyle/>
          <a:p>
            <a:r>
              <a:rPr lang="el-GR" sz="2400" b="1" dirty="0" smtClean="0">
                <a:solidFill>
                  <a:srgbClr val="00CC00"/>
                </a:solidFill>
              </a:rPr>
              <a:t>Είσοδος</a:t>
            </a:r>
            <a:r>
              <a:rPr lang="en-US" sz="2400" b="1" dirty="0" smtClean="0">
                <a:solidFill>
                  <a:srgbClr val="009999"/>
                </a:solidFill>
              </a:rPr>
              <a:t>:</a:t>
            </a:r>
            <a:r>
              <a:rPr lang="en-US" sz="2400" dirty="0" smtClean="0">
                <a:solidFill>
                  <a:srgbClr val="00CC00"/>
                </a:solidFill>
              </a:rPr>
              <a:t> </a:t>
            </a:r>
            <a:r>
              <a:rPr lang="el-GR" sz="2400" dirty="0" smtClean="0">
                <a:solidFill>
                  <a:srgbClr val="00CC00"/>
                </a:solidFill>
              </a:rPr>
              <a:t>ένα σύνολο </a:t>
            </a:r>
            <a:r>
              <a:rPr lang="en-US" sz="2400" i="1" dirty="0" smtClean="0">
                <a:solidFill>
                  <a:srgbClr val="00CC00"/>
                </a:solidFill>
              </a:rPr>
              <a:t>n</a:t>
            </a:r>
            <a:r>
              <a:rPr lang="en-US" sz="2400" b="1" dirty="0" smtClean="0">
                <a:solidFill>
                  <a:srgbClr val="00CC00"/>
                </a:solidFill>
              </a:rPr>
              <a:t> </a:t>
            </a:r>
            <a:r>
              <a:rPr lang="el-GR" sz="2400" dirty="0" smtClean="0">
                <a:solidFill>
                  <a:srgbClr val="00CC00"/>
                </a:solidFill>
              </a:rPr>
              <a:t>τμημάτων στο επίπεδο.</a:t>
            </a:r>
            <a:endParaRPr lang="en-US" sz="2400" dirty="0">
              <a:solidFill>
                <a:srgbClr val="00CC00"/>
              </a:solidFill>
            </a:endParaRPr>
          </a:p>
          <a:p>
            <a:r>
              <a:rPr lang="el-GR" sz="2400" b="1" dirty="0" smtClean="0">
                <a:solidFill>
                  <a:srgbClr val="00CC00"/>
                </a:solidFill>
              </a:rPr>
              <a:t>Έξοδος</a:t>
            </a:r>
            <a:r>
              <a:rPr lang="en-US" sz="2400" dirty="0" smtClean="0">
                <a:solidFill>
                  <a:srgbClr val="00CC00"/>
                </a:solidFill>
              </a:rPr>
              <a:t>: </a:t>
            </a:r>
            <a:r>
              <a:rPr lang="el-GR" sz="2400" dirty="0" smtClean="0">
                <a:solidFill>
                  <a:srgbClr val="00CC00"/>
                </a:solidFill>
              </a:rPr>
              <a:t>όλες οι τομές, και για κάθε τομή τα αντίστοιχα ευθύγραμμα τμήματα. </a:t>
            </a:r>
            <a:endParaRPr lang="en-US" sz="2400" dirty="0">
              <a:solidFill>
                <a:srgbClr val="00CC00"/>
              </a:solidFill>
            </a:endParaRPr>
          </a:p>
        </p:txBody>
      </p:sp>
      <p:sp>
        <p:nvSpPr>
          <p:cNvPr id="8196" name="Line 28"/>
          <p:cNvSpPr>
            <a:spLocks noChangeShapeType="1"/>
          </p:cNvSpPr>
          <p:nvPr/>
        </p:nvSpPr>
        <p:spPr bwMode="auto">
          <a:xfrm>
            <a:off x="762000" y="1219200"/>
            <a:ext cx="7696200" cy="1588"/>
          </a:xfrm>
          <a:prstGeom prst="line">
            <a:avLst/>
          </a:prstGeom>
          <a:noFill/>
          <a:ln w="28575">
            <a:solidFill>
              <a:srgbClr val="FFCC00"/>
            </a:solidFill>
            <a:miter lim="800000"/>
            <a:headEnd/>
            <a:tailEnd/>
          </a:ln>
        </p:spPr>
        <p:txBody>
          <a:bodyPr wrap="none"/>
          <a:lstStyle/>
          <a:p>
            <a:endParaRPr lang="en-US"/>
          </a:p>
        </p:txBody>
      </p:sp>
      <p:grpSp>
        <p:nvGrpSpPr>
          <p:cNvPr id="2" name="Group 30"/>
          <p:cNvGrpSpPr>
            <a:grpSpLocks/>
          </p:cNvGrpSpPr>
          <p:nvPr/>
        </p:nvGrpSpPr>
        <p:grpSpPr bwMode="auto">
          <a:xfrm>
            <a:off x="1905000" y="2819400"/>
            <a:ext cx="5562600" cy="2286000"/>
            <a:chOff x="1200" y="1776"/>
            <a:chExt cx="3504" cy="1440"/>
          </a:xfrm>
        </p:grpSpPr>
        <p:sp>
          <p:nvSpPr>
            <p:cNvPr id="8198" name="Oval 31"/>
            <p:cNvSpPr>
              <a:spLocks noChangeArrowheads="1"/>
            </p:cNvSpPr>
            <p:nvPr/>
          </p:nvSpPr>
          <p:spPr bwMode="auto">
            <a:xfrm>
              <a:off x="1632" y="177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199" name="Oval 32"/>
            <p:cNvSpPr>
              <a:spLocks noChangeArrowheads="1"/>
            </p:cNvSpPr>
            <p:nvPr/>
          </p:nvSpPr>
          <p:spPr bwMode="auto">
            <a:xfrm>
              <a:off x="2448" y="249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0" name="Oval 33"/>
            <p:cNvSpPr>
              <a:spLocks noChangeArrowheads="1"/>
            </p:cNvSpPr>
            <p:nvPr/>
          </p:nvSpPr>
          <p:spPr bwMode="auto">
            <a:xfrm>
              <a:off x="1200" y="2784"/>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1" name="Oval 34"/>
            <p:cNvSpPr>
              <a:spLocks noChangeArrowheads="1"/>
            </p:cNvSpPr>
            <p:nvPr/>
          </p:nvSpPr>
          <p:spPr bwMode="auto">
            <a:xfrm>
              <a:off x="1776" y="225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2" name="Oval 35"/>
            <p:cNvSpPr>
              <a:spLocks noChangeArrowheads="1"/>
            </p:cNvSpPr>
            <p:nvPr/>
          </p:nvSpPr>
          <p:spPr bwMode="auto">
            <a:xfrm>
              <a:off x="3264" y="273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3" name="Oval 36"/>
            <p:cNvSpPr>
              <a:spLocks noChangeArrowheads="1"/>
            </p:cNvSpPr>
            <p:nvPr/>
          </p:nvSpPr>
          <p:spPr bwMode="auto">
            <a:xfrm>
              <a:off x="1968" y="2832"/>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4" name="Oval 37"/>
            <p:cNvSpPr>
              <a:spLocks noChangeArrowheads="1"/>
            </p:cNvSpPr>
            <p:nvPr/>
          </p:nvSpPr>
          <p:spPr bwMode="auto">
            <a:xfrm>
              <a:off x="2688" y="312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5" name="Oval 38"/>
            <p:cNvSpPr>
              <a:spLocks noChangeArrowheads="1"/>
            </p:cNvSpPr>
            <p:nvPr/>
          </p:nvSpPr>
          <p:spPr bwMode="auto">
            <a:xfrm>
              <a:off x="3888" y="2352"/>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6" name="Oval 39"/>
            <p:cNvSpPr>
              <a:spLocks noChangeArrowheads="1"/>
            </p:cNvSpPr>
            <p:nvPr/>
          </p:nvSpPr>
          <p:spPr bwMode="auto">
            <a:xfrm>
              <a:off x="2688" y="192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7" name="Oval 40"/>
            <p:cNvSpPr>
              <a:spLocks noChangeArrowheads="1"/>
            </p:cNvSpPr>
            <p:nvPr/>
          </p:nvSpPr>
          <p:spPr bwMode="auto">
            <a:xfrm>
              <a:off x="2880" y="240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8" name="Oval 41"/>
            <p:cNvSpPr>
              <a:spLocks noChangeArrowheads="1"/>
            </p:cNvSpPr>
            <p:nvPr/>
          </p:nvSpPr>
          <p:spPr bwMode="auto">
            <a:xfrm>
              <a:off x="3120" y="1872"/>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09" name="Line 42"/>
            <p:cNvSpPr>
              <a:spLocks noChangeShapeType="1"/>
            </p:cNvSpPr>
            <p:nvPr/>
          </p:nvSpPr>
          <p:spPr bwMode="auto">
            <a:xfrm flipH="1">
              <a:off x="1249" y="1871"/>
              <a:ext cx="432" cy="910"/>
            </a:xfrm>
            <a:prstGeom prst="line">
              <a:avLst/>
            </a:prstGeom>
            <a:noFill/>
            <a:ln w="38100">
              <a:solidFill>
                <a:schemeClr val="tx1"/>
              </a:solidFill>
              <a:round/>
              <a:headEnd/>
              <a:tailEnd/>
            </a:ln>
          </p:spPr>
          <p:txBody>
            <a:bodyPr wrap="none" anchor="ctr"/>
            <a:lstStyle/>
            <a:p>
              <a:endParaRPr lang="en-US"/>
            </a:p>
          </p:txBody>
        </p:sp>
        <p:sp>
          <p:nvSpPr>
            <p:cNvPr id="8210" name="Line 43"/>
            <p:cNvSpPr>
              <a:spLocks noChangeShapeType="1"/>
            </p:cNvSpPr>
            <p:nvPr/>
          </p:nvSpPr>
          <p:spPr bwMode="auto">
            <a:xfrm>
              <a:off x="1824" y="2352"/>
              <a:ext cx="192" cy="480"/>
            </a:xfrm>
            <a:prstGeom prst="line">
              <a:avLst/>
            </a:prstGeom>
            <a:noFill/>
            <a:ln w="38100">
              <a:solidFill>
                <a:schemeClr val="tx1"/>
              </a:solidFill>
              <a:round/>
              <a:headEnd/>
              <a:tailEnd/>
            </a:ln>
          </p:spPr>
          <p:txBody>
            <a:bodyPr wrap="none" anchor="ctr"/>
            <a:lstStyle/>
            <a:p>
              <a:endParaRPr lang="en-US"/>
            </a:p>
          </p:txBody>
        </p:sp>
        <p:sp>
          <p:nvSpPr>
            <p:cNvPr id="8211" name="Line 44"/>
            <p:cNvSpPr>
              <a:spLocks noChangeShapeType="1"/>
            </p:cNvSpPr>
            <p:nvPr/>
          </p:nvSpPr>
          <p:spPr bwMode="auto">
            <a:xfrm>
              <a:off x="2544" y="2544"/>
              <a:ext cx="720" cy="240"/>
            </a:xfrm>
            <a:prstGeom prst="line">
              <a:avLst/>
            </a:prstGeom>
            <a:noFill/>
            <a:ln w="38100">
              <a:solidFill>
                <a:schemeClr val="tx1"/>
              </a:solidFill>
              <a:round/>
              <a:headEnd/>
              <a:tailEnd/>
            </a:ln>
          </p:spPr>
          <p:txBody>
            <a:bodyPr wrap="none" anchor="ctr"/>
            <a:lstStyle/>
            <a:p>
              <a:endParaRPr lang="en-US"/>
            </a:p>
          </p:txBody>
        </p:sp>
        <p:sp>
          <p:nvSpPr>
            <p:cNvPr id="8212" name="Line 45"/>
            <p:cNvSpPr>
              <a:spLocks noChangeShapeType="1"/>
            </p:cNvSpPr>
            <p:nvPr/>
          </p:nvSpPr>
          <p:spPr bwMode="auto">
            <a:xfrm flipH="1">
              <a:off x="2736" y="2496"/>
              <a:ext cx="192" cy="624"/>
            </a:xfrm>
            <a:prstGeom prst="line">
              <a:avLst/>
            </a:prstGeom>
            <a:noFill/>
            <a:ln w="38100">
              <a:solidFill>
                <a:schemeClr val="tx1"/>
              </a:solidFill>
              <a:round/>
              <a:headEnd/>
              <a:tailEnd/>
            </a:ln>
          </p:spPr>
          <p:txBody>
            <a:bodyPr wrap="none" anchor="ctr"/>
            <a:lstStyle/>
            <a:p>
              <a:endParaRPr lang="en-US"/>
            </a:p>
          </p:txBody>
        </p:sp>
        <p:sp>
          <p:nvSpPr>
            <p:cNvPr id="8213" name="Oval 46"/>
            <p:cNvSpPr>
              <a:spLocks noChangeArrowheads="1"/>
            </p:cNvSpPr>
            <p:nvPr/>
          </p:nvSpPr>
          <p:spPr bwMode="auto">
            <a:xfrm>
              <a:off x="2112" y="249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14" name="Line 47"/>
            <p:cNvSpPr>
              <a:spLocks noChangeShapeType="1"/>
            </p:cNvSpPr>
            <p:nvPr/>
          </p:nvSpPr>
          <p:spPr bwMode="auto">
            <a:xfrm flipV="1">
              <a:off x="2208" y="1920"/>
              <a:ext cx="912" cy="624"/>
            </a:xfrm>
            <a:prstGeom prst="line">
              <a:avLst/>
            </a:prstGeom>
            <a:noFill/>
            <a:ln w="38100">
              <a:solidFill>
                <a:schemeClr val="tx1"/>
              </a:solidFill>
              <a:round/>
              <a:headEnd/>
              <a:tailEnd/>
            </a:ln>
          </p:spPr>
          <p:txBody>
            <a:bodyPr wrap="none" anchor="ctr"/>
            <a:lstStyle/>
            <a:p>
              <a:endParaRPr lang="en-US"/>
            </a:p>
          </p:txBody>
        </p:sp>
        <p:sp>
          <p:nvSpPr>
            <p:cNvPr id="8215" name="Line 48"/>
            <p:cNvSpPr>
              <a:spLocks noChangeShapeType="1"/>
            </p:cNvSpPr>
            <p:nvPr/>
          </p:nvSpPr>
          <p:spPr bwMode="auto">
            <a:xfrm>
              <a:off x="2784" y="1968"/>
              <a:ext cx="1104" cy="432"/>
            </a:xfrm>
            <a:prstGeom prst="line">
              <a:avLst/>
            </a:prstGeom>
            <a:noFill/>
            <a:ln w="38100">
              <a:solidFill>
                <a:schemeClr val="tx1"/>
              </a:solidFill>
              <a:round/>
              <a:headEnd/>
              <a:tailEnd/>
            </a:ln>
          </p:spPr>
          <p:txBody>
            <a:bodyPr wrap="none" anchor="ctr"/>
            <a:lstStyle/>
            <a:p>
              <a:endParaRPr lang="en-US"/>
            </a:p>
          </p:txBody>
        </p:sp>
        <p:sp>
          <p:nvSpPr>
            <p:cNvPr id="8216" name="Oval 49"/>
            <p:cNvSpPr>
              <a:spLocks noChangeArrowheads="1"/>
            </p:cNvSpPr>
            <p:nvPr/>
          </p:nvSpPr>
          <p:spPr bwMode="auto">
            <a:xfrm>
              <a:off x="4608" y="2400"/>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17" name="Oval 50"/>
            <p:cNvSpPr>
              <a:spLocks noChangeArrowheads="1"/>
            </p:cNvSpPr>
            <p:nvPr/>
          </p:nvSpPr>
          <p:spPr bwMode="auto">
            <a:xfrm>
              <a:off x="3552" y="2592"/>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8218" name="Line 51"/>
            <p:cNvSpPr>
              <a:spLocks noChangeShapeType="1"/>
            </p:cNvSpPr>
            <p:nvPr/>
          </p:nvSpPr>
          <p:spPr bwMode="auto">
            <a:xfrm flipV="1">
              <a:off x="3648" y="2448"/>
              <a:ext cx="960" cy="192"/>
            </a:xfrm>
            <a:prstGeom prst="line">
              <a:avLst/>
            </a:prstGeom>
            <a:noFill/>
            <a:ln w="38100">
              <a:solidFill>
                <a:schemeClr val="tx1"/>
              </a:solidFill>
              <a:round/>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5168214" y="2133600"/>
            <a:ext cx="3975786" cy="39624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l-GR" dirty="0" smtClean="0"/>
              <a:t>Υπέρθεση Χαρτών</a:t>
            </a:r>
            <a:endParaRPr lang="en-US" dirty="0"/>
          </a:p>
        </p:txBody>
      </p:sp>
      <p:sp>
        <p:nvSpPr>
          <p:cNvPr id="3" name="Content Placeholder 2"/>
          <p:cNvSpPr>
            <a:spLocks noGrp="1"/>
          </p:cNvSpPr>
          <p:nvPr>
            <p:ph idx="1"/>
          </p:nvPr>
        </p:nvSpPr>
        <p:spPr>
          <a:xfrm>
            <a:off x="457200" y="1600200"/>
            <a:ext cx="5257800" cy="4525963"/>
          </a:xfrm>
        </p:spPr>
        <p:txBody>
          <a:bodyPr>
            <a:normAutofit fontScale="92500" lnSpcReduction="20000"/>
          </a:bodyPr>
          <a:lstStyle/>
          <a:p>
            <a:pPr marL="0" indent="0">
              <a:buNone/>
            </a:pPr>
            <a:r>
              <a:rPr lang="el-GR" dirty="0" smtClean="0"/>
              <a:t>Σε ένα γεωγραφικό σύστημα πληροφορίας </a:t>
            </a:r>
            <a:r>
              <a:rPr lang="en-US" dirty="0" smtClean="0"/>
              <a:t>(GIS) </a:t>
            </a:r>
            <a:r>
              <a:rPr lang="el-GR" dirty="0" smtClean="0"/>
              <a:t>τα δεδομένα αποθηκεύονται σε διαφορετικά στρώματα. </a:t>
            </a:r>
          </a:p>
          <a:p>
            <a:pPr marL="0" indent="0">
              <a:buNone/>
            </a:pPr>
            <a:endParaRPr lang="en-US" dirty="0" smtClean="0"/>
          </a:p>
          <a:p>
            <a:pPr marL="0" indent="0">
              <a:buNone/>
            </a:pPr>
            <a:r>
              <a:rPr lang="el-GR" dirty="0" smtClean="0"/>
              <a:t>Ένα στρώμα είναι ένας θεματικός χάρτης, δηλαδή περιέχει πληροφορία συγκεκριμένου τύπου, π.χ. δρόμοι, πόλεις, δάση, ποτάμια κοκ.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 y="0"/>
            <a:ext cx="8839200" cy="1143000"/>
          </a:xfrm>
        </p:spPr>
        <p:txBody>
          <a:bodyPr>
            <a:normAutofit fontScale="90000"/>
          </a:bodyPr>
          <a:lstStyle/>
          <a:p>
            <a:r>
              <a:rPr lang="el-GR" sz="4000" dirty="0" smtClean="0">
                <a:latin typeface="Arial" charset="0"/>
              </a:rPr>
              <a:t>Το Πρόβλημα της Τομής </a:t>
            </a:r>
            <a:r>
              <a:rPr lang="el-GR" sz="4000" dirty="0" err="1" smtClean="0">
                <a:latin typeface="Arial" charset="0"/>
              </a:rPr>
              <a:t>Ευθ</a:t>
            </a:r>
            <a:r>
              <a:rPr lang="el-GR" sz="4000" dirty="0" smtClean="0">
                <a:latin typeface="Arial" charset="0"/>
              </a:rPr>
              <a:t>. Τμημάτων</a:t>
            </a:r>
            <a:endParaRPr lang="en-US" sz="4000" dirty="0">
              <a:latin typeface="Arial" charset="0"/>
            </a:endParaRPr>
          </a:p>
        </p:txBody>
      </p:sp>
      <p:sp>
        <p:nvSpPr>
          <p:cNvPr id="18435" name="Text Box 3"/>
          <p:cNvSpPr txBox="1">
            <a:spLocks noChangeArrowheads="1"/>
          </p:cNvSpPr>
          <p:nvPr/>
        </p:nvSpPr>
        <p:spPr bwMode="auto">
          <a:xfrm>
            <a:off x="457200" y="914400"/>
            <a:ext cx="8153400" cy="1384995"/>
          </a:xfrm>
          <a:prstGeom prst="rect">
            <a:avLst/>
          </a:prstGeom>
          <a:solidFill>
            <a:srgbClr val="99FFCC"/>
          </a:solidFill>
          <a:ln w="9525">
            <a:solidFill>
              <a:srgbClr val="3333FF"/>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l-GR" sz="2800" dirty="0" smtClean="0">
                <a:solidFill>
                  <a:srgbClr val="3333FF"/>
                </a:solidFill>
                <a:latin typeface="Times New Roman" pitchFamily="18" charset="0"/>
                <a:cs typeface="Times New Roman" pitchFamily="18" charset="0"/>
              </a:rPr>
              <a:t>Δοθέντος ενός συνόλου </a:t>
            </a:r>
            <a:r>
              <a:rPr lang="en-US" sz="2800" dirty="0" smtClean="0">
                <a:solidFill>
                  <a:srgbClr val="3333FF"/>
                </a:solidFill>
                <a:latin typeface="Times New Roman" pitchFamily="18" charset="0"/>
                <a:cs typeface="Times New Roman" pitchFamily="18" charset="0"/>
              </a:rPr>
              <a:t>L</a:t>
            </a:r>
            <a:r>
              <a:rPr lang="en-US" sz="2800" dirty="0">
                <a:solidFill>
                  <a:srgbClr val="3333FF"/>
                </a:solidFill>
                <a:latin typeface="Times New Roman" pitchFamily="18" charset="0"/>
                <a:cs typeface="Times New Roman" pitchFamily="18" charset="0"/>
              </a:rPr>
              <a:t>={ l</a:t>
            </a:r>
            <a:r>
              <a:rPr lang="en-US" sz="2800" baseline="-25000" dirty="0">
                <a:solidFill>
                  <a:srgbClr val="3333FF"/>
                </a:solidFill>
                <a:latin typeface="Times New Roman" pitchFamily="18" charset="0"/>
                <a:cs typeface="Times New Roman" pitchFamily="18" charset="0"/>
              </a:rPr>
              <a:t>1</a:t>
            </a:r>
            <a:r>
              <a:rPr lang="en-US" sz="2800" dirty="0">
                <a:solidFill>
                  <a:srgbClr val="3333FF"/>
                </a:solidFill>
                <a:latin typeface="Times New Roman" pitchFamily="18" charset="0"/>
                <a:cs typeface="Times New Roman" pitchFamily="18" charset="0"/>
              </a:rPr>
              <a:t>,l</a:t>
            </a:r>
            <a:r>
              <a:rPr lang="en-US" sz="2800" baseline="-25000" dirty="0">
                <a:solidFill>
                  <a:srgbClr val="3333FF"/>
                </a:solidFill>
                <a:latin typeface="Times New Roman" pitchFamily="18" charset="0"/>
                <a:cs typeface="Times New Roman" pitchFamily="18" charset="0"/>
              </a:rPr>
              <a:t>2</a:t>
            </a:r>
            <a:r>
              <a:rPr lang="en-US" sz="2800" dirty="0">
                <a:solidFill>
                  <a:srgbClr val="3333FF"/>
                </a:solidFill>
                <a:latin typeface="Times New Roman" pitchFamily="18" charset="0"/>
                <a:cs typeface="Times New Roman" pitchFamily="18" charset="0"/>
              </a:rPr>
              <a:t>, … , </a:t>
            </a:r>
            <a:r>
              <a:rPr lang="en-US" sz="2800" dirty="0" err="1">
                <a:solidFill>
                  <a:srgbClr val="3333FF"/>
                </a:solidFill>
                <a:latin typeface="Times New Roman" pitchFamily="18" charset="0"/>
                <a:cs typeface="Times New Roman" pitchFamily="18" charset="0"/>
              </a:rPr>
              <a:t>l</a:t>
            </a:r>
            <a:r>
              <a:rPr lang="en-US" sz="2800" baseline="-25000" dirty="0" err="1">
                <a:solidFill>
                  <a:srgbClr val="3333FF"/>
                </a:solidFill>
                <a:latin typeface="Times New Roman" pitchFamily="18" charset="0"/>
                <a:cs typeface="Times New Roman" pitchFamily="18" charset="0"/>
              </a:rPr>
              <a:t>n</a:t>
            </a:r>
            <a:r>
              <a:rPr lang="en-US" sz="2800" baseline="-25000" dirty="0">
                <a:solidFill>
                  <a:srgbClr val="3333FF"/>
                </a:solidFill>
                <a:latin typeface="Times New Roman" pitchFamily="18" charset="0"/>
                <a:cs typeface="Times New Roman" pitchFamily="18" charset="0"/>
              </a:rPr>
              <a:t> </a:t>
            </a:r>
            <a:r>
              <a:rPr lang="en-US" sz="2800" dirty="0">
                <a:solidFill>
                  <a:srgbClr val="3333FF"/>
                </a:solidFill>
                <a:latin typeface="Times New Roman" pitchFamily="18" charset="0"/>
                <a:cs typeface="Times New Roman" pitchFamily="18" charset="0"/>
              </a:rPr>
              <a:t>} </a:t>
            </a:r>
            <a:r>
              <a:rPr lang="el-GR" sz="2800" dirty="0" smtClean="0">
                <a:solidFill>
                  <a:srgbClr val="3333FF"/>
                </a:solidFill>
                <a:latin typeface="Times New Roman" pitchFamily="18" charset="0"/>
                <a:cs typeface="Times New Roman" pitchFamily="18" charset="0"/>
              </a:rPr>
              <a:t>από </a:t>
            </a:r>
            <a:r>
              <a:rPr lang="en-US" sz="2800" i="1" dirty="0" smtClean="0">
                <a:solidFill>
                  <a:srgbClr val="3333FF"/>
                </a:solidFill>
                <a:latin typeface="Times New Roman" pitchFamily="18" charset="0"/>
                <a:cs typeface="Times New Roman" pitchFamily="18" charset="0"/>
              </a:rPr>
              <a:t>n</a:t>
            </a:r>
            <a:r>
              <a:rPr lang="en-US" sz="2800" dirty="0" smtClean="0">
                <a:solidFill>
                  <a:srgbClr val="3333FF"/>
                </a:solidFill>
                <a:latin typeface="Times New Roman" pitchFamily="18" charset="0"/>
                <a:cs typeface="Times New Roman" pitchFamily="18" charset="0"/>
              </a:rPr>
              <a:t> </a:t>
            </a:r>
            <a:r>
              <a:rPr lang="el-GR" sz="2800" dirty="0" smtClean="0">
                <a:solidFill>
                  <a:srgbClr val="3333FF"/>
                </a:solidFill>
                <a:latin typeface="Times New Roman" pitchFamily="18" charset="0"/>
                <a:cs typeface="Times New Roman" pitchFamily="18" charset="0"/>
              </a:rPr>
              <a:t>ευθύγραμμα τμήματα στο επίπεδο, ανέφερε όλες τις τομές στο </a:t>
            </a:r>
            <a:r>
              <a:rPr lang="en-US" sz="2800" dirty="0" smtClean="0">
                <a:solidFill>
                  <a:srgbClr val="3333FF"/>
                </a:solidFill>
                <a:latin typeface="Times New Roman" pitchFamily="18" charset="0"/>
                <a:cs typeface="Times New Roman" pitchFamily="18" charset="0"/>
              </a:rPr>
              <a:t>L.</a:t>
            </a:r>
            <a:r>
              <a:rPr lang="el-GR" sz="2800" dirty="0" smtClean="0">
                <a:solidFill>
                  <a:srgbClr val="3333FF"/>
                </a:solidFill>
                <a:latin typeface="Times New Roman" pitchFamily="18" charset="0"/>
                <a:cs typeface="Times New Roman" pitchFamily="18" charset="0"/>
              </a:rPr>
              <a:t> </a:t>
            </a:r>
            <a:r>
              <a:rPr lang="en-US" sz="1800" dirty="0" smtClean="0">
                <a:solidFill>
                  <a:srgbClr val="FF3300"/>
                </a:solidFill>
                <a:latin typeface="Times New Roman" pitchFamily="18" charset="0"/>
                <a:cs typeface="Times New Roman" pitchFamily="18" charset="0"/>
              </a:rPr>
              <a:t>(</a:t>
            </a:r>
            <a:r>
              <a:rPr lang="el-GR" sz="1800" dirty="0" smtClean="0">
                <a:solidFill>
                  <a:srgbClr val="FF3300"/>
                </a:solidFill>
                <a:latin typeface="Times New Roman" pitchFamily="18" charset="0"/>
                <a:cs typeface="Times New Roman" pitchFamily="18" charset="0"/>
              </a:rPr>
              <a:t>αντίστοιχο πρόβλημα μέτρησης;</a:t>
            </a:r>
            <a:r>
              <a:rPr lang="en-US" sz="1800" dirty="0" smtClean="0">
                <a:solidFill>
                  <a:srgbClr val="FF3300"/>
                </a:solidFill>
                <a:latin typeface="Times New Roman" pitchFamily="18" charset="0"/>
                <a:cs typeface="Times New Roman" pitchFamily="18" charset="0"/>
              </a:rPr>
              <a:t>)</a:t>
            </a:r>
            <a:r>
              <a:rPr lang="en-US" sz="2800" dirty="0" smtClean="0">
                <a:solidFill>
                  <a:srgbClr val="3333FF"/>
                </a:solidFill>
                <a:latin typeface="Times New Roman" pitchFamily="18" charset="0"/>
                <a:cs typeface="Times New Roman" pitchFamily="18" charset="0"/>
              </a:rPr>
              <a:t> </a:t>
            </a:r>
            <a:endParaRPr lang="en-US" sz="2800" dirty="0">
              <a:solidFill>
                <a:srgbClr val="3333FF"/>
              </a:solidFill>
              <a:latin typeface="Times New Roman" pitchFamily="18" charset="0"/>
              <a:cs typeface="Times New Roman" pitchFamily="18" charset="0"/>
            </a:endParaRPr>
          </a:p>
        </p:txBody>
      </p:sp>
      <p:sp>
        <p:nvSpPr>
          <p:cNvPr id="18436" name="Text Box 4"/>
          <p:cNvSpPr txBox="1">
            <a:spLocks noChangeArrowheads="1"/>
          </p:cNvSpPr>
          <p:nvPr/>
        </p:nvSpPr>
        <p:spPr bwMode="auto">
          <a:xfrm>
            <a:off x="228600" y="2667000"/>
            <a:ext cx="8915400" cy="3046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0"/>
              </a:spcBef>
              <a:defRPr sz="2400">
                <a:solidFill>
                  <a:schemeClr val="tx1"/>
                </a:solidFill>
                <a:latin typeface="Times New Roman" pitchFamily="18" charset="0"/>
              </a:defRPr>
            </a:lvl1pPr>
            <a:lvl2pPr indent="-74613" eaLnBrk="0" hangingPunct="0">
              <a:spcBef>
                <a:spcPct val="0"/>
              </a:spcBef>
              <a:defRPr sz="2400">
                <a:solidFill>
                  <a:schemeClr val="tx1"/>
                </a:solidFill>
                <a:latin typeface="Times New Roman" pitchFamily="18" charset="0"/>
              </a:defRPr>
            </a:lvl2pPr>
            <a:lvl3pPr eaLnBrk="0" hangingPunct="0">
              <a:spcBef>
                <a:spcPct val="0"/>
              </a:spcBef>
              <a:defRPr sz="2400">
                <a:solidFill>
                  <a:schemeClr val="tx1"/>
                </a:solidFill>
                <a:latin typeface="Times New Roman" pitchFamily="18" charset="0"/>
              </a:defRPr>
            </a:lvl3pPr>
            <a:lvl4pPr eaLnBrk="0" hangingPunct="0">
              <a:spcBef>
                <a:spcPct val="0"/>
              </a:spcBef>
              <a:defRPr sz="2400">
                <a:solidFill>
                  <a:schemeClr val="tx1"/>
                </a:solidFill>
                <a:latin typeface="Times New Roman" pitchFamily="18" charset="0"/>
              </a:defRPr>
            </a:lvl4pPr>
            <a:lvl5pPr eaLnBrk="0" hangingPunct="0">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buFontTx/>
              <a:buChar char="•"/>
            </a:pPr>
            <a:r>
              <a:rPr lang="en-US" dirty="0">
                <a:latin typeface="Arial" charset="0"/>
              </a:rPr>
              <a:t> </a:t>
            </a:r>
            <a:r>
              <a:rPr lang="el-GR" u="sng" dirty="0" smtClean="0">
                <a:latin typeface="Arial" charset="0"/>
              </a:rPr>
              <a:t>Απλοϊκή μέθοδος</a:t>
            </a:r>
            <a:r>
              <a:rPr lang="en-US" dirty="0" smtClean="0">
                <a:latin typeface="Arial" charset="0"/>
              </a:rPr>
              <a:t>: </a:t>
            </a:r>
            <a:r>
              <a:rPr lang="el-GR" dirty="0" smtClean="0">
                <a:latin typeface="Arial" charset="0"/>
              </a:rPr>
              <a:t>έλεγχος κάθε ζεύγους στο </a:t>
            </a:r>
            <a:r>
              <a:rPr lang="en-US" dirty="0" smtClean="0">
                <a:latin typeface="Arial" charset="0"/>
              </a:rPr>
              <a:t>L</a:t>
            </a:r>
            <a:r>
              <a:rPr lang="el-GR" dirty="0" smtClean="0">
                <a:latin typeface="Arial" charset="0"/>
              </a:rPr>
              <a:t> σε </a:t>
            </a:r>
            <a:r>
              <a:rPr lang="en-US" dirty="0" smtClean="0">
                <a:latin typeface="Arial" charset="0"/>
              </a:rPr>
              <a:t>O(</a:t>
            </a:r>
            <a:r>
              <a:rPr lang="en-US" i="1" dirty="0" smtClean="0">
                <a:latin typeface="Arial" charset="0"/>
              </a:rPr>
              <a:t>n</a:t>
            </a:r>
            <a:r>
              <a:rPr lang="en-US" baseline="30000" dirty="0" smtClean="0">
                <a:latin typeface="Arial" charset="0"/>
              </a:rPr>
              <a:t>2</a:t>
            </a:r>
            <a:r>
              <a:rPr lang="en-US" dirty="0">
                <a:latin typeface="Arial" charset="0"/>
              </a:rPr>
              <a:t>) </a:t>
            </a:r>
            <a:r>
              <a:rPr lang="el-GR" dirty="0" smtClean="0">
                <a:latin typeface="Arial" charset="0"/>
              </a:rPr>
              <a:t>χρόνο. </a:t>
            </a:r>
            <a:endParaRPr lang="en-US" dirty="0">
              <a:latin typeface="Arial" charset="0"/>
            </a:endParaRPr>
          </a:p>
          <a:p>
            <a:pPr eaLnBrk="1" hangingPunct="1"/>
            <a:endParaRPr lang="en-US" dirty="0">
              <a:latin typeface="Arial" charset="0"/>
            </a:endParaRPr>
          </a:p>
          <a:p>
            <a:pPr eaLnBrk="1" hangingPunct="1">
              <a:buFontTx/>
              <a:buChar char="•"/>
            </a:pPr>
            <a:r>
              <a:rPr lang="en-US" dirty="0">
                <a:latin typeface="Arial" charset="0"/>
              </a:rPr>
              <a:t> </a:t>
            </a:r>
            <a:r>
              <a:rPr lang="el-GR" dirty="0" err="1" smtClean="0">
                <a:latin typeface="Arial" charset="0"/>
              </a:rPr>
              <a:t>Εξοδοεξαρτώμενος</a:t>
            </a:r>
            <a:r>
              <a:rPr lang="el-GR" dirty="0" smtClean="0">
                <a:latin typeface="Arial" charset="0"/>
              </a:rPr>
              <a:t> (</a:t>
            </a:r>
            <a:r>
              <a:rPr lang="en-US" dirty="0" smtClean="0">
                <a:latin typeface="Arial" charset="0"/>
              </a:rPr>
              <a:t>output sensitive)</a:t>
            </a:r>
            <a:r>
              <a:rPr lang="el-GR" dirty="0" smtClean="0">
                <a:latin typeface="Arial" charset="0"/>
              </a:rPr>
              <a:t>;</a:t>
            </a:r>
            <a:endParaRPr lang="en-US" dirty="0">
              <a:latin typeface="Arial" charset="0"/>
            </a:endParaRPr>
          </a:p>
          <a:p>
            <a:pPr eaLnBrk="1" hangingPunct="1"/>
            <a:endParaRPr lang="en-US" dirty="0">
              <a:latin typeface="Arial" charset="0"/>
            </a:endParaRPr>
          </a:p>
          <a:p>
            <a:pPr eaLnBrk="1" hangingPunct="1">
              <a:buFontTx/>
              <a:buChar char="•"/>
            </a:pPr>
            <a:r>
              <a:rPr lang="en-US" dirty="0">
                <a:latin typeface="Arial" charset="0"/>
              </a:rPr>
              <a:t> </a:t>
            </a:r>
            <a:r>
              <a:rPr lang="el-GR" dirty="0" smtClean="0">
                <a:latin typeface="Arial" charset="0"/>
              </a:rPr>
              <a:t>Έστω </a:t>
            </a:r>
            <a:r>
              <a:rPr lang="en-US" i="1" dirty="0" smtClean="0">
                <a:latin typeface="Arial" charset="0"/>
              </a:rPr>
              <a:t>R</a:t>
            </a:r>
            <a:r>
              <a:rPr lang="en-US" dirty="0" smtClean="0">
                <a:latin typeface="Arial" charset="0"/>
              </a:rPr>
              <a:t> </a:t>
            </a:r>
            <a:r>
              <a:rPr lang="el-GR" dirty="0" smtClean="0">
                <a:latin typeface="Arial" charset="0"/>
              </a:rPr>
              <a:t>το συνολικό πλήθος τομών, όπου</a:t>
            </a:r>
            <a:r>
              <a:rPr lang="en-US" dirty="0" smtClean="0">
                <a:latin typeface="Arial" charset="0"/>
              </a:rPr>
              <a:t> </a:t>
            </a:r>
            <a:r>
              <a:rPr lang="en-US" dirty="0">
                <a:latin typeface="Arial" charset="0"/>
              </a:rPr>
              <a:t>0 </a:t>
            </a:r>
            <a:r>
              <a:rPr lang="en-US" dirty="0">
                <a:latin typeface="Arial" charset="0"/>
                <a:sym typeface="Symbol" pitchFamily="18" charset="2"/>
              </a:rPr>
              <a:t> </a:t>
            </a:r>
            <a:r>
              <a:rPr lang="en-US" i="1" dirty="0">
                <a:latin typeface="Arial" charset="0"/>
              </a:rPr>
              <a:t>R</a:t>
            </a:r>
            <a:r>
              <a:rPr lang="en-US" dirty="0">
                <a:latin typeface="Arial" charset="0"/>
              </a:rPr>
              <a:t> </a:t>
            </a:r>
            <a:r>
              <a:rPr lang="en-US" dirty="0">
                <a:latin typeface="Arial" charset="0"/>
                <a:sym typeface="Symbol" pitchFamily="18" charset="2"/>
              </a:rPr>
              <a:t> (</a:t>
            </a:r>
            <a:r>
              <a:rPr lang="en-US" i="1" dirty="0">
                <a:latin typeface="Arial" charset="0"/>
              </a:rPr>
              <a:t>n</a:t>
            </a:r>
            <a:r>
              <a:rPr lang="en-US" baseline="30000" dirty="0">
                <a:latin typeface="Arial" charset="0"/>
              </a:rPr>
              <a:t>2</a:t>
            </a:r>
            <a:r>
              <a:rPr lang="en-US" dirty="0">
                <a:latin typeface="Arial" charset="0"/>
              </a:rPr>
              <a:t>). </a:t>
            </a:r>
            <a:br>
              <a:rPr lang="en-US" dirty="0">
                <a:latin typeface="Arial" charset="0"/>
              </a:rPr>
            </a:br>
            <a:endParaRPr lang="en-US" dirty="0">
              <a:latin typeface="Arial" charset="0"/>
            </a:endParaRPr>
          </a:p>
          <a:p>
            <a:pPr lvl="1" eaLnBrk="1" hangingPunct="1">
              <a:buFont typeface="Wingdings" pitchFamily="2" charset="2"/>
              <a:buChar char="Ø"/>
            </a:pPr>
            <a:r>
              <a:rPr lang="en-US" dirty="0">
                <a:latin typeface="Arial" charset="0"/>
              </a:rPr>
              <a:t> O(</a:t>
            </a:r>
            <a:r>
              <a:rPr lang="en-US" i="1" dirty="0">
                <a:latin typeface="Arial" charset="0"/>
              </a:rPr>
              <a:t>n</a:t>
            </a:r>
            <a:r>
              <a:rPr lang="en-US" dirty="0">
                <a:latin typeface="Arial" charset="0"/>
              </a:rPr>
              <a:t> </a:t>
            </a:r>
            <a:r>
              <a:rPr lang="en-US" dirty="0" err="1" smtClean="0">
                <a:latin typeface="Arial" charset="0"/>
              </a:rPr>
              <a:t>log</a:t>
            </a:r>
            <a:r>
              <a:rPr lang="en-US" i="1" dirty="0" err="1" smtClean="0">
                <a:latin typeface="Arial" charset="0"/>
              </a:rPr>
              <a:t>n</a:t>
            </a:r>
            <a:r>
              <a:rPr lang="en-US" dirty="0">
                <a:latin typeface="Arial" charset="0"/>
              </a:rPr>
              <a:t>)       </a:t>
            </a:r>
            <a:r>
              <a:rPr lang="el-GR" dirty="0" smtClean="0">
                <a:latin typeface="Arial" charset="0"/>
              </a:rPr>
              <a:t>χρόνος για μέτρηση</a:t>
            </a:r>
            <a:endParaRPr lang="en-US" dirty="0">
              <a:latin typeface="Arial" charset="0"/>
            </a:endParaRPr>
          </a:p>
          <a:p>
            <a:pPr lvl="1" eaLnBrk="1" hangingPunct="1">
              <a:buFont typeface="Wingdings" pitchFamily="2" charset="2"/>
              <a:buChar char="Ø"/>
            </a:pPr>
            <a:r>
              <a:rPr lang="en-US" dirty="0">
                <a:latin typeface="Arial" charset="0"/>
              </a:rPr>
              <a:t> O(</a:t>
            </a:r>
            <a:r>
              <a:rPr lang="en-US" i="1" dirty="0">
                <a:latin typeface="Arial" charset="0"/>
              </a:rPr>
              <a:t>R</a:t>
            </a:r>
            <a:r>
              <a:rPr lang="en-US" dirty="0">
                <a:latin typeface="Arial" charset="0"/>
              </a:rPr>
              <a:t> + </a:t>
            </a:r>
            <a:r>
              <a:rPr lang="en-US" i="1" dirty="0" err="1" smtClean="0">
                <a:latin typeface="Arial" charset="0"/>
              </a:rPr>
              <a:t>n</a:t>
            </a:r>
            <a:r>
              <a:rPr lang="en-US" dirty="0" err="1" smtClean="0">
                <a:latin typeface="Arial" charset="0"/>
              </a:rPr>
              <a:t>log</a:t>
            </a:r>
            <a:r>
              <a:rPr lang="en-US" i="1" dirty="0" err="1" smtClean="0">
                <a:latin typeface="Arial" charset="0"/>
              </a:rPr>
              <a:t>n</a:t>
            </a:r>
            <a:r>
              <a:rPr lang="en-US" dirty="0">
                <a:latin typeface="Arial" charset="0"/>
              </a:rPr>
              <a:t>)  </a:t>
            </a:r>
            <a:r>
              <a:rPr lang="el-GR" dirty="0" smtClean="0">
                <a:latin typeface="Arial" charset="0"/>
              </a:rPr>
              <a:t>χρόνος για αναφορά (δεν θα το κάνουμε)</a:t>
            </a:r>
            <a:endParaRPr lang="en-US" dirty="0">
              <a:solidFill>
                <a:srgbClr val="CC0000"/>
              </a:solidFill>
              <a:latin typeface="Arial" charset="0"/>
            </a:endParaRPr>
          </a:p>
        </p:txBody>
      </p:sp>
      <p:sp>
        <p:nvSpPr>
          <p:cNvPr id="5" name="Text Box 3"/>
          <p:cNvSpPr txBox="1">
            <a:spLocks noChangeArrowheads="1"/>
          </p:cNvSpPr>
          <p:nvPr/>
        </p:nvSpPr>
        <p:spPr bwMode="auto">
          <a:xfrm>
            <a:off x="1447800" y="5867400"/>
            <a:ext cx="6477000" cy="523220"/>
          </a:xfrm>
          <a:prstGeom prst="rect">
            <a:avLst/>
          </a:prstGeom>
          <a:solidFill>
            <a:srgbClr val="C00000"/>
          </a:solidFill>
          <a:ln w="9525">
            <a:solidFill>
              <a:srgbClr val="3333FF"/>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pPr>
            <a:r>
              <a:rPr lang="el-GR" sz="2800" dirty="0" smtClean="0">
                <a:solidFill>
                  <a:srgbClr val="FFFF00"/>
                </a:solidFill>
                <a:latin typeface="Times New Roman" pitchFamily="18" charset="0"/>
                <a:cs typeface="Times New Roman" pitchFamily="18" charset="0"/>
              </a:rPr>
              <a:t>Θα ξεκινήσουμε πρώτα με μία άσκηση...</a:t>
            </a:r>
            <a:endParaRPr lang="en-US"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wipe(up)">
                                      <p:cBhvr>
                                        <p:cTn id="7" dur="500"/>
                                        <p:tgtEl>
                                          <p:spTgt spid="184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436">
                                            <p:txEl>
                                              <p:pRg st="2" end="2"/>
                                            </p:txEl>
                                          </p:spTgt>
                                        </p:tgtEl>
                                        <p:attrNameLst>
                                          <p:attrName>style.visibility</p:attrName>
                                        </p:attrNameLst>
                                      </p:cBhvr>
                                      <p:to>
                                        <p:strVal val="visible"/>
                                      </p:to>
                                    </p:set>
                                    <p:animEffect transition="in" filter="wipe(up)">
                                      <p:cBhvr>
                                        <p:cTn id="12" dur="500"/>
                                        <p:tgtEl>
                                          <p:spTgt spid="1843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436">
                                            <p:txEl>
                                              <p:pRg st="4" end="4"/>
                                            </p:txEl>
                                          </p:spTgt>
                                        </p:tgtEl>
                                        <p:attrNameLst>
                                          <p:attrName>style.visibility</p:attrName>
                                        </p:attrNameLst>
                                      </p:cBhvr>
                                      <p:to>
                                        <p:strVal val="visible"/>
                                      </p:to>
                                    </p:set>
                                    <p:animEffect transition="in" filter="wipe(up)">
                                      <p:cBhvr>
                                        <p:cTn id="17" dur="500"/>
                                        <p:tgtEl>
                                          <p:spTgt spid="18436">
                                            <p:txEl>
                                              <p:pRg st="4" end="4"/>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8436">
                                            <p:txEl>
                                              <p:pRg st="5" end="5"/>
                                            </p:txEl>
                                          </p:spTgt>
                                        </p:tgtEl>
                                        <p:attrNameLst>
                                          <p:attrName>style.visibility</p:attrName>
                                        </p:attrNameLst>
                                      </p:cBhvr>
                                      <p:to>
                                        <p:strVal val="visible"/>
                                      </p:to>
                                    </p:set>
                                    <p:animEffect transition="in" filter="wipe(up)">
                                      <p:cBhvr>
                                        <p:cTn id="20" dur="500"/>
                                        <p:tgtEl>
                                          <p:spTgt spid="18436">
                                            <p:txEl>
                                              <p:pRg st="5" end="5"/>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8436">
                                            <p:txEl>
                                              <p:pRg st="6" end="6"/>
                                            </p:txEl>
                                          </p:spTgt>
                                        </p:tgtEl>
                                        <p:attrNameLst>
                                          <p:attrName>style.visibility</p:attrName>
                                        </p:attrNameLst>
                                      </p:cBhvr>
                                      <p:to>
                                        <p:strVal val="visible"/>
                                      </p:to>
                                    </p:set>
                                    <p:animEffect transition="in" filter="wipe(up)">
                                      <p:cBhvr>
                                        <p:cTn id="23" dur="500"/>
                                        <p:tgtEl>
                                          <p:spTgt spid="18436">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Effect transition="in" filter="fade">
                                      <p:cBhvr>
                                        <p:cTn id="3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autoUpdateAnimBg="0"/>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0"/>
            <a:ext cx="7772400" cy="762000"/>
          </a:xfrm>
        </p:spPr>
        <p:txBody>
          <a:bodyPr>
            <a:normAutofit fontScale="90000"/>
          </a:bodyPr>
          <a:lstStyle/>
          <a:p>
            <a:r>
              <a:rPr lang="el-GR" dirty="0" smtClean="0">
                <a:latin typeface="Arial" charset="0"/>
              </a:rPr>
              <a:t>Ειδική Περίπτωση </a:t>
            </a:r>
            <a:r>
              <a:rPr lang="en-US" dirty="0" smtClean="0">
                <a:latin typeface="Arial" charset="0"/>
              </a:rPr>
              <a:t>: </a:t>
            </a:r>
            <a:r>
              <a:rPr lang="el-GR" dirty="0" smtClean="0">
                <a:latin typeface="Arial" charset="0"/>
              </a:rPr>
              <a:t>Ορθογώνιο </a:t>
            </a:r>
            <a:r>
              <a:rPr lang="en-US" dirty="0" smtClean="0">
                <a:latin typeface="Arial" charset="0"/>
              </a:rPr>
              <a:t>L</a:t>
            </a:r>
            <a:endParaRPr lang="en-US" dirty="0">
              <a:latin typeface="Arial" charset="0"/>
            </a:endParaRPr>
          </a:p>
        </p:txBody>
      </p:sp>
      <p:sp>
        <p:nvSpPr>
          <p:cNvPr id="19459" name="Text Box 3"/>
          <p:cNvSpPr txBox="1">
            <a:spLocks noChangeArrowheads="1"/>
          </p:cNvSpPr>
          <p:nvPr/>
        </p:nvSpPr>
        <p:spPr bwMode="auto">
          <a:xfrm>
            <a:off x="353292" y="1685835"/>
            <a:ext cx="8534400" cy="1200329"/>
          </a:xfrm>
          <a:prstGeom prst="rect">
            <a:avLst/>
          </a:prstGeom>
          <a:solidFill>
            <a:srgbClr val="CCFF99"/>
          </a:solidFill>
          <a:ln w="9525">
            <a:solidFill>
              <a:srgbClr val="3333FF"/>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pPr>
            <a:r>
              <a:rPr lang="el-GR" sz="2400" dirty="0" smtClean="0"/>
              <a:t>Έστω ότι τα τμήματα </a:t>
            </a:r>
            <a:r>
              <a:rPr lang="en-US" sz="2400" dirty="0" smtClean="0">
                <a:solidFill>
                  <a:schemeClr val="tx1"/>
                </a:solidFill>
              </a:rPr>
              <a:t>L </a:t>
            </a:r>
            <a:r>
              <a:rPr lang="el-GR" sz="2400" dirty="0" smtClean="0">
                <a:solidFill>
                  <a:schemeClr val="tx1"/>
                </a:solidFill>
              </a:rPr>
              <a:t>είναι αποκλειστικά </a:t>
            </a:r>
            <a:r>
              <a:rPr lang="el-GR" sz="2400" dirty="0" smtClean="0">
                <a:solidFill>
                  <a:srgbClr val="3333FF"/>
                </a:solidFill>
              </a:rPr>
              <a:t>κάθετα (μπλε) </a:t>
            </a:r>
            <a:r>
              <a:rPr lang="el-GR" sz="2400" dirty="0" smtClean="0">
                <a:solidFill>
                  <a:schemeClr val="tx1"/>
                </a:solidFill>
              </a:rPr>
              <a:t>ή</a:t>
            </a:r>
            <a:r>
              <a:rPr lang="en-US" sz="2400" dirty="0" smtClean="0">
                <a:solidFill>
                  <a:srgbClr val="3333FF"/>
                </a:solidFill>
              </a:rPr>
              <a:t> </a:t>
            </a:r>
            <a:r>
              <a:rPr lang="el-GR" sz="2400" dirty="0" smtClean="0">
                <a:solidFill>
                  <a:srgbClr val="FF3300"/>
                </a:solidFill>
              </a:rPr>
              <a:t>οριζόντια </a:t>
            </a:r>
            <a:r>
              <a:rPr lang="en-US" sz="2400" dirty="0" smtClean="0">
                <a:solidFill>
                  <a:srgbClr val="FF3300"/>
                </a:solidFill>
              </a:rPr>
              <a:t>(</a:t>
            </a:r>
            <a:r>
              <a:rPr lang="el-GR" sz="2400" dirty="0" smtClean="0">
                <a:solidFill>
                  <a:srgbClr val="FF3300"/>
                </a:solidFill>
              </a:rPr>
              <a:t>κόκκινα</a:t>
            </a:r>
            <a:r>
              <a:rPr lang="en-US" sz="2400" dirty="0" smtClean="0">
                <a:solidFill>
                  <a:srgbClr val="FF3300"/>
                </a:solidFill>
              </a:rPr>
              <a:t>)</a:t>
            </a:r>
            <a:r>
              <a:rPr lang="en-US" sz="2400" dirty="0" smtClean="0">
                <a:solidFill>
                  <a:schemeClr val="tx1"/>
                </a:solidFill>
              </a:rPr>
              <a:t>,</a:t>
            </a:r>
            <a:r>
              <a:rPr lang="el-GR" sz="2400" dirty="0" smtClean="0">
                <a:solidFill>
                  <a:schemeClr val="tx1"/>
                </a:solidFill>
              </a:rPr>
              <a:t> και κάθε τομή είναι μεταξύ κόκκινου-μπλε ζεύγους. </a:t>
            </a:r>
            <a:endParaRPr lang="en-US" sz="2400" dirty="0">
              <a:solidFill>
                <a:schemeClr val="tx1"/>
              </a:solidFill>
            </a:endParaRPr>
          </a:p>
        </p:txBody>
      </p:sp>
      <p:sp>
        <p:nvSpPr>
          <p:cNvPr id="19462" name="Line 6"/>
          <p:cNvSpPr>
            <a:spLocks noChangeShapeType="1"/>
          </p:cNvSpPr>
          <p:nvPr/>
        </p:nvSpPr>
        <p:spPr bwMode="auto">
          <a:xfrm>
            <a:off x="3248891" y="3879793"/>
            <a:ext cx="2362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3" name="Line 7"/>
          <p:cNvSpPr>
            <a:spLocks noChangeShapeType="1"/>
          </p:cNvSpPr>
          <p:nvPr/>
        </p:nvSpPr>
        <p:spPr bwMode="auto">
          <a:xfrm>
            <a:off x="3629891" y="4184593"/>
            <a:ext cx="6858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4" name="Line 8"/>
          <p:cNvSpPr>
            <a:spLocks noChangeShapeType="1"/>
          </p:cNvSpPr>
          <p:nvPr/>
        </p:nvSpPr>
        <p:spPr bwMode="auto">
          <a:xfrm>
            <a:off x="2486891" y="4946593"/>
            <a:ext cx="2362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5" name="Line 9"/>
          <p:cNvSpPr>
            <a:spLocks noChangeShapeType="1"/>
          </p:cNvSpPr>
          <p:nvPr/>
        </p:nvSpPr>
        <p:spPr bwMode="auto">
          <a:xfrm>
            <a:off x="4544291" y="4717993"/>
            <a:ext cx="838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6" name="Line 10"/>
          <p:cNvSpPr>
            <a:spLocks noChangeShapeType="1"/>
          </p:cNvSpPr>
          <p:nvPr/>
        </p:nvSpPr>
        <p:spPr bwMode="auto">
          <a:xfrm flipH="1">
            <a:off x="1648691" y="4489393"/>
            <a:ext cx="32766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7" name="Line 11"/>
          <p:cNvSpPr>
            <a:spLocks noChangeShapeType="1"/>
          </p:cNvSpPr>
          <p:nvPr/>
        </p:nvSpPr>
        <p:spPr bwMode="auto">
          <a:xfrm flipH="1">
            <a:off x="2105891" y="4032193"/>
            <a:ext cx="5334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8" name="Line 12"/>
          <p:cNvSpPr>
            <a:spLocks noChangeShapeType="1"/>
          </p:cNvSpPr>
          <p:nvPr/>
        </p:nvSpPr>
        <p:spPr bwMode="auto">
          <a:xfrm flipH="1">
            <a:off x="2258291" y="5251393"/>
            <a:ext cx="838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69" name="Line 13"/>
          <p:cNvSpPr>
            <a:spLocks noChangeShapeType="1"/>
          </p:cNvSpPr>
          <p:nvPr/>
        </p:nvSpPr>
        <p:spPr bwMode="auto">
          <a:xfrm>
            <a:off x="5153891" y="5175193"/>
            <a:ext cx="1600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70" name="Line 14"/>
          <p:cNvSpPr>
            <a:spLocks noChangeShapeType="1"/>
          </p:cNvSpPr>
          <p:nvPr/>
        </p:nvSpPr>
        <p:spPr bwMode="auto">
          <a:xfrm>
            <a:off x="4010891" y="4032193"/>
            <a:ext cx="0" cy="10668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71" name="Line 15"/>
          <p:cNvSpPr>
            <a:spLocks noChangeShapeType="1"/>
          </p:cNvSpPr>
          <p:nvPr/>
        </p:nvSpPr>
        <p:spPr bwMode="auto">
          <a:xfrm>
            <a:off x="2791691" y="3574993"/>
            <a:ext cx="0" cy="8382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72" name="Line 16"/>
          <p:cNvSpPr>
            <a:spLocks noChangeShapeType="1"/>
          </p:cNvSpPr>
          <p:nvPr/>
        </p:nvSpPr>
        <p:spPr bwMode="auto">
          <a:xfrm>
            <a:off x="2563091" y="4336993"/>
            <a:ext cx="0" cy="7620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73" name="Line 17"/>
          <p:cNvSpPr>
            <a:spLocks noChangeShapeType="1"/>
          </p:cNvSpPr>
          <p:nvPr/>
        </p:nvSpPr>
        <p:spPr bwMode="auto">
          <a:xfrm>
            <a:off x="5458691" y="3727393"/>
            <a:ext cx="0" cy="6096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74" name="Line 18"/>
          <p:cNvSpPr>
            <a:spLocks noChangeShapeType="1"/>
          </p:cNvSpPr>
          <p:nvPr/>
        </p:nvSpPr>
        <p:spPr bwMode="auto">
          <a:xfrm>
            <a:off x="5915891" y="3574993"/>
            <a:ext cx="0" cy="15240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75" name="Line 19"/>
          <p:cNvSpPr>
            <a:spLocks noChangeShapeType="1"/>
          </p:cNvSpPr>
          <p:nvPr/>
        </p:nvSpPr>
        <p:spPr bwMode="auto">
          <a:xfrm>
            <a:off x="5687291" y="4108393"/>
            <a:ext cx="0" cy="13716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9484" name="Text Box 28"/>
          <p:cNvSpPr txBox="1">
            <a:spLocks noChangeArrowheads="1"/>
          </p:cNvSpPr>
          <p:nvPr/>
        </p:nvSpPr>
        <p:spPr bwMode="auto">
          <a:xfrm>
            <a:off x="6906396" y="4184593"/>
            <a:ext cx="971741" cy="36933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l-GR" sz="1800" dirty="0" smtClean="0"/>
              <a:t>π.χ. </a:t>
            </a:r>
            <a:r>
              <a:rPr lang="en-US" sz="1800" dirty="0" smtClean="0"/>
              <a:t>VLSI</a:t>
            </a:r>
            <a:endParaRPr lang="en-US"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0" y="0"/>
            <a:ext cx="7772400" cy="762000"/>
          </a:xfrm>
        </p:spPr>
        <p:txBody>
          <a:bodyPr/>
          <a:lstStyle/>
          <a:p>
            <a:r>
              <a:rPr lang="el-GR" dirty="0" smtClean="0">
                <a:latin typeface="Arial" charset="0"/>
              </a:rPr>
              <a:t>Ορθογώνιο </a:t>
            </a:r>
            <a:r>
              <a:rPr lang="en-US" i="1" dirty="0" smtClean="0">
                <a:latin typeface="Arial" charset="0"/>
              </a:rPr>
              <a:t>L</a:t>
            </a:r>
            <a:endParaRPr lang="en-US" i="1" dirty="0">
              <a:latin typeface="Arial" charset="0"/>
            </a:endParaRPr>
          </a:p>
        </p:txBody>
      </p:sp>
      <p:sp>
        <p:nvSpPr>
          <p:cNvPr id="21508" name="Text Box 4"/>
          <p:cNvSpPr txBox="1">
            <a:spLocks noChangeArrowheads="1"/>
          </p:cNvSpPr>
          <p:nvPr/>
        </p:nvSpPr>
        <p:spPr bwMode="auto">
          <a:xfrm>
            <a:off x="152400" y="4191000"/>
            <a:ext cx="8839200" cy="23698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pPr>
            <a:r>
              <a:rPr lang="el-GR" sz="2400" b="1" dirty="0" smtClean="0"/>
              <a:t>Μέθοδος Επίπεδης Σάρωσης</a:t>
            </a:r>
            <a:r>
              <a:rPr lang="en-US" sz="2400" dirty="0" smtClean="0"/>
              <a:t>: </a:t>
            </a:r>
            <a:r>
              <a:rPr lang="el-GR" sz="2400" dirty="0" smtClean="0">
                <a:solidFill>
                  <a:srgbClr val="C00000"/>
                </a:solidFill>
              </a:rPr>
              <a:t>οριζόντια ευθεία σάρωσης από πάνω προς τα κάτω</a:t>
            </a:r>
            <a:r>
              <a:rPr lang="en-US" sz="2400" dirty="0" smtClean="0">
                <a:solidFill>
                  <a:srgbClr val="C00000"/>
                </a:solidFill>
              </a:rPr>
              <a:t>. </a:t>
            </a:r>
            <a:endParaRPr lang="en-US" sz="2400" dirty="0">
              <a:solidFill>
                <a:srgbClr val="C00000"/>
              </a:solidFill>
            </a:endParaRPr>
          </a:p>
          <a:p>
            <a:pPr lvl="1">
              <a:spcBef>
                <a:spcPct val="0"/>
              </a:spcBef>
              <a:buFontTx/>
              <a:buChar char="•"/>
            </a:pPr>
            <a:r>
              <a:rPr lang="en-US" sz="2000" dirty="0"/>
              <a:t> </a:t>
            </a:r>
            <a:r>
              <a:rPr lang="el-GR" sz="2000" dirty="0" smtClean="0"/>
              <a:t>Ενεργά τμήματα</a:t>
            </a:r>
            <a:r>
              <a:rPr lang="en-US" sz="2000" dirty="0" smtClean="0"/>
              <a:t>: </a:t>
            </a:r>
            <a:r>
              <a:rPr lang="el-GR" sz="2000" dirty="0" smtClean="0">
                <a:solidFill>
                  <a:srgbClr val="C00000"/>
                </a:solidFill>
              </a:rPr>
              <a:t>κάθετα τμήματα που τέμνουν την ευθεία σάρωσης</a:t>
            </a:r>
            <a:r>
              <a:rPr lang="en-US" sz="2000" dirty="0" smtClean="0">
                <a:solidFill>
                  <a:srgbClr val="C00000"/>
                </a:solidFill>
              </a:rPr>
              <a:t>.</a:t>
            </a:r>
            <a:endParaRPr lang="en-US" sz="2000" dirty="0">
              <a:solidFill>
                <a:srgbClr val="C00000"/>
              </a:solidFill>
            </a:endParaRPr>
          </a:p>
          <a:p>
            <a:pPr lvl="1">
              <a:spcBef>
                <a:spcPct val="0"/>
              </a:spcBef>
              <a:buFontTx/>
              <a:buChar char="•"/>
            </a:pPr>
            <a:r>
              <a:rPr lang="en-US" sz="2000" dirty="0"/>
              <a:t> </a:t>
            </a:r>
            <a:r>
              <a:rPr lang="el-GR" sz="2000" dirty="0" smtClean="0"/>
              <a:t>Ουρά συμβάντων</a:t>
            </a:r>
            <a:r>
              <a:rPr lang="en-US" sz="2000" dirty="0" smtClean="0"/>
              <a:t>: </a:t>
            </a:r>
            <a:r>
              <a:rPr lang="el-GR" sz="2000" dirty="0" smtClean="0">
                <a:solidFill>
                  <a:srgbClr val="C00000"/>
                </a:solidFill>
              </a:rPr>
              <a:t>ταξινομημένα ως προς </a:t>
            </a:r>
            <a:r>
              <a:rPr lang="en-US" sz="2000" i="1" dirty="0" smtClean="0">
                <a:solidFill>
                  <a:srgbClr val="C00000"/>
                </a:solidFill>
              </a:rPr>
              <a:t>y</a:t>
            </a:r>
            <a:r>
              <a:rPr lang="el-GR" sz="2000" dirty="0" smtClean="0">
                <a:solidFill>
                  <a:srgbClr val="C00000"/>
                </a:solidFill>
              </a:rPr>
              <a:t> τα άκρα των διαστημάτων </a:t>
            </a:r>
            <a:r>
              <a:rPr lang="en-US" sz="2000" dirty="0" smtClean="0">
                <a:solidFill>
                  <a:srgbClr val="C00000"/>
                </a:solidFill>
              </a:rPr>
              <a:t>(</a:t>
            </a:r>
            <a:r>
              <a:rPr lang="en-US" sz="2000" dirty="0">
                <a:solidFill>
                  <a:srgbClr val="C00000"/>
                </a:solidFill>
              </a:rPr>
              <a:t>2 </a:t>
            </a:r>
            <a:r>
              <a:rPr lang="el-GR" sz="2000" dirty="0" smtClean="0">
                <a:solidFill>
                  <a:srgbClr val="C00000"/>
                </a:solidFill>
              </a:rPr>
              <a:t>για κάθε μπλε, </a:t>
            </a:r>
            <a:r>
              <a:rPr lang="en-US" sz="2000" dirty="0" smtClean="0">
                <a:solidFill>
                  <a:srgbClr val="C00000"/>
                </a:solidFill>
              </a:rPr>
              <a:t>1 </a:t>
            </a:r>
            <a:r>
              <a:rPr lang="el-GR" sz="2000" dirty="0" smtClean="0">
                <a:solidFill>
                  <a:srgbClr val="C00000"/>
                </a:solidFill>
              </a:rPr>
              <a:t>για κάθε κόκκινο</a:t>
            </a:r>
            <a:r>
              <a:rPr lang="en-US" sz="2000" dirty="0" smtClean="0">
                <a:solidFill>
                  <a:srgbClr val="C00000"/>
                </a:solidFill>
              </a:rPr>
              <a:t>).</a:t>
            </a:r>
            <a:endParaRPr lang="en-US" sz="2000" dirty="0">
              <a:solidFill>
                <a:srgbClr val="C00000"/>
              </a:solidFill>
            </a:endParaRPr>
          </a:p>
          <a:p>
            <a:pPr lvl="1">
              <a:spcBef>
                <a:spcPct val="0"/>
              </a:spcBef>
              <a:buFontTx/>
              <a:buChar char="•"/>
            </a:pPr>
            <a:r>
              <a:rPr lang="en-US" sz="2000" dirty="0"/>
              <a:t> </a:t>
            </a:r>
            <a:r>
              <a:rPr lang="el-GR" sz="2000" dirty="0" smtClean="0"/>
              <a:t>Κατάσταση σαρωτικής ευθείας</a:t>
            </a:r>
            <a:r>
              <a:rPr lang="en-US" sz="2000" dirty="0" smtClean="0"/>
              <a:t>: </a:t>
            </a:r>
            <a:r>
              <a:rPr lang="el-GR" sz="2000" dirty="0" smtClean="0">
                <a:solidFill>
                  <a:srgbClr val="C00000"/>
                </a:solidFill>
              </a:rPr>
              <a:t>ταξινομημένα ως προς </a:t>
            </a:r>
            <a:r>
              <a:rPr lang="en-US" sz="2000" i="1" dirty="0" smtClean="0">
                <a:solidFill>
                  <a:srgbClr val="C00000"/>
                </a:solidFill>
              </a:rPr>
              <a:t>x</a:t>
            </a:r>
            <a:r>
              <a:rPr lang="el-GR" sz="2000" dirty="0" smtClean="0">
                <a:solidFill>
                  <a:srgbClr val="C00000"/>
                </a:solidFill>
              </a:rPr>
              <a:t> τα ενεργά τμήματα σε ένα αποδοτικό λεξικό </a:t>
            </a:r>
            <a:r>
              <a:rPr lang="en-US" sz="2000" i="1" dirty="0" smtClean="0">
                <a:solidFill>
                  <a:srgbClr val="C00000"/>
                </a:solidFill>
              </a:rPr>
              <a:t>D</a:t>
            </a:r>
            <a:r>
              <a:rPr lang="en-US" sz="2000" dirty="0">
                <a:solidFill>
                  <a:srgbClr val="C00000"/>
                </a:solidFill>
              </a:rPr>
              <a:t>. </a:t>
            </a:r>
          </a:p>
        </p:txBody>
      </p:sp>
      <p:sp>
        <p:nvSpPr>
          <p:cNvPr id="21510" name="Line 6"/>
          <p:cNvSpPr>
            <a:spLocks noChangeShapeType="1"/>
          </p:cNvSpPr>
          <p:nvPr/>
        </p:nvSpPr>
        <p:spPr bwMode="auto">
          <a:xfrm>
            <a:off x="3200400" y="2286000"/>
            <a:ext cx="24384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1" name="Line 7"/>
          <p:cNvSpPr>
            <a:spLocks noChangeShapeType="1"/>
          </p:cNvSpPr>
          <p:nvPr/>
        </p:nvSpPr>
        <p:spPr bwMode="auto">
          <a:xfrm>
            <a:off x="3657600" y="2590800"/>
            <a:ext cx="6858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2" name="Line 8"/>
          <p:cNvSpPr>
            <a:spLocks noChangeShapeType="1"/>
          </p:cNvSpPr>
          <p:nvPr/>
        </p:nvSpPr>
        <p:spPr bwMode="auto">
          <a:xfrm>
            <a:off x="2514600" y="3352800"/>
            <a:ext cx="2362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3" name="Line 9"/>
          <p:cNvSpPr>
            <a:spLocks noChangeShapeType="1"/>
          </p:cNvSpPr>
          <p:nvPr/>
        </p:nvSpPr>
        <p:spPr bwMode="auto">
          <a:xfrm>
            <a:off x="4572000" y="3124200"/>
            <a:ext cx="1600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14" name="Line 10"/>
          <p:cNvSpPr>
            <a:spLocks noChangeShapeType="1"/>
          </p:cNvSpPr>
          <p:nvPr/>
        </p:nvSpPr>
        <p:spPr bwMode="auto">
          <a:xfrm flipH="1">
            <a:off x="1676400" y="2895600"/>
            <a:ext cx="32766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5" name="Line 11"/>
          <p:cNvSpPr>
            <a:spLocks noChangeShapeType="1"/>
          </p:cNvSpPr>
          <p:nvPr/>
        </p:nvSpPr>
        <p:spPr bwMode="auto">
          <a:xfrm flipH="1">
            <a:off x="2133600" y="2438400"/>
            <a:ext cx="5334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6" name="Line 12"/>
          <p:cNvSpPr>
            <a:spLocks noChangeShapeType="1"/>
          </p:cNvSpPr>
          <p:nvPr/>
        </p:nvSpPr>
        <p:spPr bwMode="auto">
          <a:xfrm flipH="1">
            <a:off x="2286000" y="3657600"/>
            <a:ext cx="838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7" name="Line 13"/>
          <p:cNvSpPr>
            <a:spLocks noChangeShapeType="1"/>
          </p:cNvSpPr>
          <p:nvPr/>
        </p:nvSpPr>
        <p:spPr bwMode="auto">
          <a:xfrm>
            <a:off x="5181600" y="3581400"/>
            <a:ext cx="1600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8" name="Line 14"/>
          <p:cNvSpPr>
            <a:spLocks noChangeShapeType="1"/>
          </p:cNvSpPr>
          <p:nvPr/>
        </p:nvSpPr>
        <p:spPr bwMode="auto">
          <a:xfrm>
            <a:off x="4038600" y="2743200"/>
            <a:ext cx="0" cy="14478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19" name="Line 15"/>
          <p:cNvSpPr>
            <a:spLocks noChangeShapeType="1"/>
          </p:cNvSpPr>
          <p:nvPr/>
        </p:nvSpPr>
        <p:spPr bwMode="auto">
          <a:xfrm>
            <a:off x="2819400" y="1981200"/>
            <a:ext cx="0" cy="3810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0" name="Line 16"/>
          <p:cNvSpPr>
            <a:spLocks noChangeShapeType="1"/>
          </p:cNvSpPr>
          <p:nvPr/>
        </p:nvSpPr>
        <p:spPr bwMode="auto">
          <a:xfrm>
            <a:off x="2590800" y="3200400"/>
            <a:ext cx="0" cy="6858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1" name="Line 17"/>
          <p:cNvSpPr>
            <a:spLocks noChangeShapeType="1"/>
          </p:cNvSpPr>
          <p:nvPr/>
        </p:nvSpPr>
        <p:spPr bwMode="auto">
          <a:xfrm>
            <a:off x="5486400" y="2133600"/>
            <a:ext cx="0" cy="12954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2" name="Line 18"/>
          <p:cNvSpPr>
            <a:spLocks noChangeShapeType="1"/>
          </p:cNvSpPr>
          <p:nvPr/>
        </p:nvSpPr>
        <p:spPr bwMode="auto">
          <a:xfrm>
            <a:off x="5943600" y="1752600"/>
            <a:ext cx="0" cy="17526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3" name="Line 19"/>
          <p:cNvSpPr>
            <a:spLocks noChangeShapeType="1"/>
          </p:cNvSpPr>
          <p:nvPr/>
        </p:nvSpPr>
        <p:spPr bwMode="auto">
          <a:xfrm>
            <a:off x="5715000" y="2514600"/>
            <a:ext cx="4482" cy="1546412"/>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4" name="Text Box 20"/>
          <p:cNvSpPr txBox="1">
            <a:spLocks noChangeArrowheads="1"/>
          </p:cNvSpPr>
          <p:nvPr/>
        </p:nvSpPr>
        <p:spPr bwMode="auto">
          <a:xfrm>
            <a:off x="228600" y="2667000"/>
            <a:ext cx="914399" cy="5232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l-GR" sz="1400" dirty="0" smtClean="0"/>
              <a:t>Ευθεία σάρωσης</a:t>
            </a:r>
            <a:endParaRPr lang="en-US" sz="1400" dirty="0"/>
          </a:p>
        </p:txBody>
      </p:sp>
      <p:sp>
        <p:nvSpPr>
          <p:cNvPr id="21527" name="Rectangle 23"/>
          <p:cNvSpPr>
            <a:spLocks noChangeArrowheads="1"/>
          </p:cNvSpPr>
          <p:nvPr/>
        </p:nvSpPr>
        <p:spPr bwMode="auto">
          <a:xfrm>
            <a:off x="4038600" y="29718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b</a:t>
            </a:r>
          </a:p>
        </p:txBody>
      </p:sp>
      <p:sp>
        <p:nvSpPr>
          <p:cNvPr id="21528" name="Rectangle 24"/>
          <p:cNvSpPr>
            <a:spLocks noChangeArrowheads="1"/>
          </p:cNvSpPr>
          <p:nvPr/>
        </p:nvSpPr>
        <p:spPr bwMode="auto">
          <a:xfrm>
            <a:off x="4876800" y="28956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a</a:t>
            </a:r>
          </a:p>
        </p:txBody>
      </p:sp>
      <p:sp>
        <p:nvSpPr>
          <p:cNvPr id="21529" name="Rectangle 25"/>
          <p:cNvSpPr>
            <a:spLocks noChangeArrowheads="1"/>
          </p:cNvSpPr>
          <p:nvPr/>
        </p:nvSpPr>
        <p:spPr bwMode="auto">
          <a:xfrm>
            <a:off x="5410200" y="2286000"/>
            <a:ext cx="273050"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pPr>
            <a:r>
              <a:rPr lang="en-US" sz="1400" dirty="0"/>
              <a:t>c</a:t>
            </a:r>
          </a:p>
        </p:txBody>
      </p:sp>
      <p:sp>
        <p:nvSpPr>
          <p:cNvPr id="21530" name="Rectangle 26"/>
          <p:cNvSpPr>
            <a:spLocks noChangeArrowheads="1"/>
          </p:cNvSpPr>
          <p:nvPr/>
        </p:nvSpPr>
        <p:spPr bwMode="auto">
          <a:xfrm>
            <a:off x="5638800" y="30480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d</a:t>
            </a:r>
          </a:p>
        </p:txBody>
      </p:sp>
      <p:sp>
        <p:nvSpPr>
          <p:cNvPr id="21531" name="Rectangle 27"/>
          <p:cNvSpPr>
            <a:spLocks noChangeArrowheads="1"/>
          </p:cNvSpPr>
          <p:nvPr/>
        </p:nvSpPr>
        <p:spPr bwMode="auto">
          <a:xfrm>
            <a:off x="5943600" y="25908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e</a:t>
            </a:r>
          </a:p>
        </p:txBody>
      </p:sp>
      <p:sp>
        <p:nvSpPr>
          <p:cNvPr id="46" name="Line 6"/>
          <p:cNvSpPr>
            <a:spLocks noChangeShapeType="1"/>
          </p:cNvSpPr>
          <p:nvPr/>
        </p:nvSpPr>
        <p:spPr bwMode="auto">
          <a:xfrm>
            <a:off x="1295400" y="29718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47" name="Line 22"/>
          <p:cNvSpPr>
            <a:spLocks noChangeShapeType="1"/>
          </p:cNvSpPr>
          <p:nvPr/>
        </p:nvSpPr>
        <p:spPr bwMode="auto">
          <a:xfrm>
            <a:off x="1447800" y="3048000"/>
            <a:ext cx="0" cy="228600"/>
          </a:xfrm>
          <a:prstGeom prst="line">
            <a:avLst/>
          </a:prstGeom>
          <a:noFill/>
          <a:ln w="190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48" name="Line 22"/>
          <p:cNvSpPr>
            <a:spLocks noChangeShapeType="1"/>
          </p:cNvSpPr>
          <p:nvPr/>
        </p:nvSpPr>
        <p:spPr bwMode="auto">
          <a:xfrm>
            <a:off x="6324600" y="3048000"/>
            <a:ext cx="0" cy="228600"/>
          </a:xfrm>
          <a:prstGeom prst="line">
            <a:avLst/>
          </a:prstGeom>
          <a:noFill/>
          <a:ln w="190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grpSp>
        <p:nvGrpSpPr>
          <p:cNvPr id="77" name="Group 76"/>
          <p:cNvGrpSpPr/>
          <p:nvPr/>
        </p:nvGrpSpPr>
        <p:grpSpPr>
          <a:xfrm>
            <a:off x="6560414" y="762000"/>
            <a:ext cx="2180234" cy="1633954"/>
            <a:chOff x="6560414" y="762000"/>
            <a:chExt cx="2180234" cy="1633954"/>
          </a:xfrm>
        </p:grpSpPr>
        <p:sp>
          <p:nvSpPr>
            <p:cNvPr id="21534" name="Oval 30"/>
            <p:cNvSpPr>
              <a:spLocks noChangeArrowheads="1"/>
            </p:cNvSpPr>
            <p:nvPr/>
          </p:nvSpPr>
          <p:spPr bwMode="auto">
            <a:xfrm>
              <a:off x="7543800" y="990600"/>
              <a:ext cx="304800" cy="304800"/>
            </a:xfrm>
            <a:prstGeom prst="ellipse">
              <a:avLst/>
            </a:prstGeom>
            <a:noFill/>
            <a:ln w="127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dirty="0"/>
            </a:p>
          </p:txBody>
        </p:sp>
        <p:sp>
          <p:nvSpPr>
            <p:cNvPr id="21554" name="Rectangle 50"/>
            <p:cNvSpPr>
              <a:spLocks noChangeArrowheads="1"/>
            </p:cNvSpPr>
            <p:nvPr/>
          </p:nvSpPr>
          <p:spPr bwMode="auto">
            <a:xfrm>
              <a:off x="7848600" y="762000"/>
              <a:ext cx="349250" cy="3667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800" dirty="0"/>
                <a:t>D</a:t>
              </a:r>
            </a:p>
          </p:txBody>
        </p:sp>
        <p:sp>
          <p:nvSpPr>
            <p:cNvPr id="50" name="Oval 30"/>
            <p:cNvSpPr>
              <a:spLocks noChangeArrowheads="1"/>
            </p:cNvSpPr>
            <p:nvPr/>
          </p:nvSpPr>
          <p:spPr bwMode="auto">
            <a:xfrm>
              <a:off x="6858000" y="1524000"/>
              <a:ext cx="304800" cy="304800"/>
            </a:xfrm>
            <a:prstGeom prst="ellipse">
              <a:avLst/>
            </a:prstGeom>
            <a:noFill/>
            <a:ln w="127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dirty="0"/>
            </a:p>
          </p:txBody>
        </p:sp>
        <p:cxnSp>
          <p:nvCxnSpPr>
            <p:cNvPr id="52" name="Straight Arrow Connector 51"/>
            <p:cNvCxnSpPr>
              <a:stCxn id="21534" idx="3"/>
              <a:endCxn id="50" idx="7"/>
            </p:cNvCxnSpPr>
            <p:nvPr/>
          </p:nvCxnSpPr>
          <p:spPr>
            <a:xfrm flipH="1">
              <a:off x="7118163" y="1250763"/>
              <a:ext cx="470274" cy="317874"/>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53" name="Oval 30"/>
            <p:cNvSpPr>
              <a:spLocks noChangeArrowheads="1"/>
            </p:cNvSpPr>
            <p:nvPr/>
          </p:nvSpPr>
          <p:spPr bwMode="auto">
            <a:xfrm>
              <a:off x="8153400" y="1524000"/>
              <a:ext cx="304800" cy="304800"/>
            </a:xfrm>
            <a:prstGeom prst="ellipse">
              <a:avLst/>
            </a:prstGeom>
            <a:noFill/>
            <a:ln w="127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dirty="0"/>
            </a:p>
          </p:txBody>
        </p:sp>
        <p:cxnSp>
          <p:nvCxnSpPr>
            <p:cNvPr id="54" name="Straight Arrow Connector 53"/>
            <p:cNvCxnSpPr>
              <a:stCxn id="21534" idx="5"/>
              <a:endCxn id="53" idx="1"/>
            </p:cNvCxnSpPr>
            <p:nvPr/>
          </p:nvCxnSpPr>
          <p:spPr>
            <a:xfrm>
              <a:off x="7803963" y="1250763"/>
              <a:ext cx="394074" cy="317874"/>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0"/>
            <p:cNvSpPr>
              <a:spLocks noChangeArrowheads="1"/>
            </p:cNvSpPr>
            <p:nvPr/>
          </p:nvSpPr>
          <p:spPr bwMode="auto">
            <a:xfrm>
              <a:off x="6560414" y="2057400"/>
              <a:ext cx="292067" cy="338554"/>
            </a:xfrm>
            <a:prstGeom prst="rect">
              <a:avLst/>
            </a:prstGeom>
            <a:noFill/>
            <a:ln w="28575">
              <a:solidFill>
                <a:schemeClr val="accent6">
                  <a:lumMod val="50000"/>
                </a:schemeClr>
              </a:solidFill>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b</a:t>
              </a:r>
              <a:endParaRPr lang="en-US" sz="1600" dirty="0"/>
            </a:p>
          </p:txBody>
        </p:sp>
        <p:sp>
          <p:nvSpPr>
            <p:cNvPr id="59" name="Rectangle 50"/>
            <p:cNvSpPr>
              <a:spLocks noChangeArrowheads="1"/>
            </p:cNvSpPr>
            <p:nvPr/>
          </p:nvSpPr>
          <p:spPr bwMode="auto">
            <a:xfrm>
              <a:off x="7173219" y="2057400"/>
              <a:ext cx="271228" cy="338554"/>
            </a:xfrm>
            <a:prstGeom prst="rect">
              <a:avLst/>
            </a:prstGeom>
            <a:noFill/>
            <a:ln w="28575">
              <a:solidFill>
                <a:schemeClr val="accent6">
                  <a:lumMod val="50000"/>
                </a:schemeClr>
              </a:solidFill>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c</a:t>
              </a:r>
              <a:endParaRPr lang="en-US" sz="1600" dirty="0"/>
            </a:p>
          </p:txBody>
        </p:sp>
        <p:sp>
          <p:nvSpPr>
            <p:cNvPr id="60" name="Rectangle 50"/>
            <p:cNvSpPr>
              <a:spLocks noChangeArrowheads="1"/>
            </p:cNvSpPr>
            <p:nvPr/>
          </p:nvSpPr>
          <p:spPr bwMode="auto">
            <a:xfrm>
              <a:off x="7848600" y="2057400"/>
              <a:ext cx="292067" cy="338554"/>
            </a:xfrm>
            <a:prstGeom prst="rect">
              <a:avLst/>
            </a:prstGeom>
            <a:noFill/>
            <a:ln w="28575">
              <a:solidFill>
                <a:schemeClr val="accent6">
                  <a:lumMod val="50000"/>
                </a:schemeClr>
              </a:solidFill>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d</a:t>
              </a:r>
              <a:endParaRPr lang="en-US" sz="1600" dirty="0"/>
            </a:p>
          </p:txBody>
        </p:sp>
        <p:sp>
          <p:nvSpPr>
            <p:cNvPr id="61" name="Rectangle 50"/>
            <p:cNvSpPr>
              <a:spLocks noChangeArrowheads="1"/>
            </p:cNvSpPr>
            <p:nvPr/>
          </p:nvSpPr>
          <p:spPr bwMode="auto">
            <a:xfrm>
              <a:off x="8453390" y="2057400"/>
              <a:ext cx="287258" cy="338554"/>
            </a:xfrm>
            <a:prstGeom prst="rect">
              <a:avLst/>
            </a:prstGeom>
            <a:noFill/>
            <a:ln w="28575">
              <a:solidFill>
                <a:schemeClr val="accent6">
                  <a:lumMod val="50000"/>
                </a:schemeClr>
              </a:solidFill>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e</a:t>
              </a:r>
              <a:endParaRPr lang="en-US" sz="1600" dirty="0"/>
            </a:p>
          </p:txBody>
        </p:sp>
        <p:cxnSp>
          <p:nvCxnSpPr>
            <p:cNvPr id="65" name="Straight Arrow Connector 64"/>
            <p:cNvCxnSpPr>
              <a:stCxn id="50" idx="3"/>
              <a:endCxn id="58" idx="0"/>
            </p:cNvCxnSpPr>
            <p:nvPr/>
          </p:nvCxnSpPr>
          <p:spPr>
            <a:xfrm flipH="1">
              <a:off x="6706448" y="1784163"/>
              <a:ext cx="196189" cy="273237"/>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53" idx="3"/>
              <a:endCxn id="60" idx="0"/>
            </p:cNvCxnSpPr>
            <p:nvPr/>
          </p:nvCxnSpPr>
          <p:spPr>
            <a:xfrm flipH="1">
              <a:off x="7994634" y="1784163"/>
              <a:ext cx="203403" cy="273237"/>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50" idx="5"/>
              <a:endCxn id="59" idx="0"/>
            </p:cNvCxnSpPr>
            <p:nvPr/>
          </p:nvCxnSpPr>
          <p:spPr>
            <a:xfrm>
              <a:off x="7118163" y="1784163"/>
              <a:ext cx="190670" cy="273237"/>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53" idx="5"/>
              <a:endCxn id="61" idx="0"/>
            </p:cNvCxnSpPr>
            <p:nvPr/>
          </p:nvCxnSpPr>
          <p:spPr>
            <a:xfrm>
              <a:off x="8413563" y="1784163"/>
              <a:ext cx="183456" cy="273237"/>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78" name="Rectangle 27"/>
          <p:cNvSpPr>
            <a:spLocks noChangeArrowheads="1"/>
          </p:cNvSpPr>
          <p:nvPr/>
        </p:nvSpPr>
        <p:spPr bwMode="auto">
          <a:xfrm>
            <a:off x="2536303" y="3352800"/>
            <a:ext cx="239168"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smtClean="0"/>
              <a:t>f</a:t>
            </a:r>
            <a:endParaRPr lang="en-US" sz="1400" dirty="0"/>
          </a:p>
        </p:txBody>
      </p:sp>
      <p:sp>
        <p:nvSpPr>
          <p:cNvPr id="82" name="Rectangle 27"/>
          <p:cNvSpPr>
            <a:spLocks noChangeArrowheads="1"/>
          </p:cNvSpPr>
          <p:nvPr/>
        </p:nvSpPr>
        <p:spPr bwMode="auto">
          <a:xfrm>
            <a:off x="3352800" y="3048000"/>
            <a:ext cx="269626"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smtClean="0"/>
              <a:t>g</a:t>
            </a:r>
            <a:endParaRPr lang="en-US" sz="1400" dirty="0"/>
          </a:p>
        </p:txBody>
      </p:sp>
      <p:sp>
        <p:nvSpPr>
          <p:cNvPr id="83" name="Rectangle 27"/>
          <p:cNvSpPr>
            <a:spLocks noChangeArrowheads="1"/>
          </p:cNvSpPr>
          <p:nvPr/>
        </p:nvSpPr>
        <p:spPr bwMode="auto">
          <a:xfrm>
            <a:off x="6456962" y="3505200"/>
            <a:ext cx="279244"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smtClean="0"/>
              <a:t>h</a:t>
            </a:r>
            <a:endParaRPr lang="en-US" sz="1400" dirty="0"/>
          </a:p>
        </p:txBody>
      </p:sp>
      <p:sp>
        <p:nvSpPr>
          <p:cNvPr id="84" name="Rectangle 27"/>
          <p:cNvSpPr>
            <a:spLocks noChangeArrowheads="1"/>
          </p:cNvSpPr>
          <p:nvPr/>
        </p:nvSpPr>
        <p:spPr bwMode="auto">
          <a:xfrm>
            <a:off x="2825812" y="3581400"/>
            <a:ext cx="226344"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err="1" smtClean="0"/>
              <a:t>i</a:t>
            </a:r>
            <a:endParaRPr lang="en-US" sz="1400" dirty="0"/>
          </a:p>
        </p:txBody>
      </p:sp>
      <p:grpSp>
        <p:nvGrpSpPr>
          <p:cNvPr id="92" name="Group 91"/>
          <p:cNvGrpSpPr/>
          <p:nvPr/>
        </p:nvGrpSpPr>
        <p:grpSpPr>
          <a:xfrm>
            <a:off x="533400" y="1143000"/>
            <a:ext cx="2739993" cy="338554"/>
            <a:chOff x="533400" y="1143000"/>
            <a:chExt cx="2739993" cy="338554"/>
          </a:xfrm>
        </p:grpSpPr>
        <p:sp>
          <p:nvSpPr>
            <p:cNvPr id="79" name="Rectangle 50"/>
            <p:cNvSpPr>
              <a:spLocks noChangeArrowheads="1"/>
            </p:cNvSpPr>
            <p:nvPr/>
          </p:nvSpPr>
          <p:spPr bwMode="auto">
            <a:xfrm>
              <a:off x="533400" y="1143000"/>
              <a:ext cx="292067"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a</a:t>
              </a:r>
              <a:endParaRPr lang="en-US" sz="1600" dirty="0"/>
            </a:p>
          </p:txBody>
        </p:sp>
        <p:sp>
          <p:nvSpPr>
            <p:cNvPr id="80" name="Rectangle 50"/>
            <p:cNvSpPr>
              <a:spLocks noChangeArrowheads="1"/>
            </p:cNvSpPr>
            <p:nvPr/>
          </p:nvSpPr>
          <p:spPr bwMode="auto">
            <a:xfrm>
              <a:off x="838200" y="1143000"/>
              <a:ext cx="247183"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f</a:t>
              </a:r>
              <a:endParaRPr lang="en-US" sz="1600" dirty="0"/>
            </a:p>
          </p:txBody>
        </p:sp>
        <p:sp>
          <p:nvSpPr>
            <p:cNvPr id="81" name="Rectangle 50"/>
            <p:cNvSpPr>
              <a:spLocks noChangeArrowheads="1"/>
            </p:cNvSpPr>
            <p:nvPr/>
          </p:nvSpPr>
          <p:spPr bwMode="auto">
            <a:xfrm>
              <a:off x="1066800" y="1143000"/>
              <a:ext cx="280846"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g</a:t>
              </a:r>
              <a:endParaRPr lang="en-US" sz="1600" dirty="0"/>
            </a:p>
          </p:txBody>
        </p:sp>
        <p:sp>
          <p:nvSpPr>
            <p:cNvPr id="85" name="Rectangle 50"/>
            <p:cNvSpPr>
              <a:spLocks noChangeArrowheads="1"/>
            </p:cNvSpPr>
            <p:nvPr/>
          </p:nvSpPr>
          <p:spPr bwMode="auto">
            <a:xfrm>
              <a:off x="1362075" y="1143000"/>
              <a:ext cx="280846"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c</a:t>
              </a:r>
              <a:endParaRPr lang="en-US" sz="1600" dirty="0"/>
            </a:p>
          </p:txBody>
        </p:sp>
        <p:sp>
          <p:nvSpPr>
            <p:cNvPr id="86" name="Rectangle 50"/>
            <p:cNvSpPr>
              <a:spLocks noChangeArrowheads="1"/>
            </p:cNvSpPr>
            <p:nvPr/>
          </p:nvSpPr>
          <p:spPr bwMode="auto">
            <a:xfrm>
              <a:off x="1638300" y="1143000"/>
              <a:ext cx="287258"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e</a:t>
              </a:r>
              <a:endParaRPr lang="en-US" sz="1600" dirty="0"/>
            </a:p>
          </p:txBody>
        </p:sp>
        <p:sp>
          <p:nvSpPr>
            <p:cNvPr id="87" name="Rectangle 50"/>
            <p:cNvSpPr>
              <a:spLocks noChangeArrowheads="1"/>
            </p:cNvSpPr>
            <p:nvPr/>
          </p:nvSpPr>
          <p:spPr bwMode="auto">
            <a:xfrm>
              <a:off x="1928812" y="1143000"/>
              <a:ext cx="292068"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h</a:t>
              </a:r>
              <a:endParaRPr lang="en-US" sz="1600" dirty="0"/>
            </a:p>
          </p:txBody>
        </p:sp>
        <p:sp>
          <p:nvSpPr>
            <p:cNvPr id="88" name="Rectangle 50"/>
            <p:cNvSpPr>
              <a:spLocks noChangeArrowheads="1"/>
            </p:cNvSpPr>
            <p:nvPr/>
          </p:nvSpPr>
          <p:spPr bwMode="auto">
            <a:xfrm>
              <a:off x="2209800" y="1143000"/>
              <a:ext cx="231154"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err="1" smtClean="0"/>
                <a:t>i</a:t>
              </a:r>
              <a:endParaRPr lang="en-US" sz="1600" dirty="0"/>
            </a:p>
          </p:txBody>
        </p:sp>
        <p:sp>
          <p:nvSpPr>
            <p:cNvPr id="89" name="Rectangle 50"/>
            <p:cNvSpPr>
              <a:spLocks noChangeArrowheads="1"/>
            </p:cNvSpPr>
            <p:nvPr/>
          </p:nvSpPr>
          <p:spPr bwMode="auto">
            <a:xfrm>
              <a:off x="2447925" y="1143000"/>
              <a:ext cx="247183"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f</a:t>
              </a:r>
              <a:endParaRPr lang="en-US" sz="1600" dirty="0"/>
            </a:p>
          </p:txBody>
        </p:sp>
        <p:sp>
          <p:nvSpPr>
            <p:cNvPr id="90" name="Rectangle 50"/>
            <p:cNvSpPr>
              <a:spLocks noChangeArrowheads="1"/>
            </p:cNvSpPr>
            <p:nvPr/>
          </p:nvSpPr>
          <p:spPr bwMode="auto">
            <a:xfrm>
              <a:off x="2690813" y="1143000"/>
              <a:ext cx="292068"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d</a:t>
              </a:r>
              <a:endParaRPr lang="en-US" sz="1600" dirty="0"/>
            </a:p>
          </p:txBody>
        </p:sp>
        <p:sp>
          <p:nvSpPr>
            <p:cNvPr id="91" name="Rectangle 50"/>
            <p:cNvSpPr>
              <a:spLocks noChangeArrowheads="1"/>
            </p:cNvSpPr>
            <p:nvPr/>
          </p:nvSpPr>
          <p:spPr bwMode="auto">
            <a:xfrm>
              <a:off x="2981325" y="1143000"/>
              <a:ext cx="292068" cy="338554"/>
            </a:xfrm>
            <a:prstGeom prst="rect">
              <a:avLst/>
            </a:prstGeom>
            <a:solidFill>
              <a:schemeClr val="accent6">
                <a:lumMod val="40000"/>
                <a:lumOff val="60000"/>
              </a:schemeClr>
            </a:solidFill>
            <a:ln w="28575">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600" dirty="0" smtClean="0"/>
                <a:t>b</a:t>
              </a:r>
              <a:endParaRPr lang="en-US" sz="16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508">
                                            <p:txEl>
                                              <p:pRg st="1" end="1"/>
                                            </p:txEl>
                                          </p:spTgt>
                                        </p:tgtEl>
                                        <p:attrNameLst>
                                          <p:attrName>style.visibility</p:attrName>
                                        </p:attrNameLst>
                                      </p:cBhvr>
                                      <p:to>
                                        <p:strVal val="visible"/>
                                      </p:to>
                                    </p:set>
                                    <p:animEffect transition="in" filter="blinds(horizontal)">
                                      <p:cBhvr>
                                        <p:cTn id="7" dur="500"/>
                                        <p:tgtEl>
                                          <p:spTgt spid="2150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508">
                                            <p:txEl>
                                              <p:pRg st="2" end="2"/>
                                            </p:txEl>
                                          </p:spTgt>
                                        </p:tgtEl>
                                        <p:attrNameLst>
                                          <p:attrName>style.visibility</p:attrName>
                                        </p:attrNameLst>
                                      </p:cBhvr>
                                      <p:to>
                                        <p:strVal val="visible"/>
                                      </p:to>
                                    </p:set>
                                    <p:animEffect transition="in" filter="blinds(horizontal)">
                                      <p:cBhvr>
                                        <p:cTn id="12" dur="500"/>
                                        <p:tgtEl>
                                          <p:spTgt spid="21508">
                                            <p:txEl>
                                              <p:pRg st="2" end="2"/>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Effect transition="in" filter="blinds(horizontal)">
                                      <p:cBhvr>
                                        <p:cTn id="16" dur="500"/>
                                        <p:tgtEl>
                                          <p:spTgt spid="9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21508">
                                            <p:txEl>
                                              <p:pRg st="3" end="3"/>
                                            </p:txEl>
                                          </p:spTgt>
                                        </p:tgtEl>
                                        <p:attrNameLst>
                                          <p:attrName>style.visibility</p:attrName>
                                        </p:attrNameLst>
                                      </p:cBhvr>
                                      <p:to>
                                        <p:strVal val="visible"/>
                                      </p:to>
                                    </p:set>
                                    <p:animEffect transition="in" filter="blinds(horizontal)">
                                      <p:cBhvr>
                                        <p:cTn id="21" dur="500"/>
                                        <p:tgtEl>
                                          <p:spTgt spid="21508">
                                            <p:txEl>
                                              <p:pRg st="3" end="3"/>
                                            </p:txEl>
                                          </p:spTgt>
                                        </p:tgtEl>
                                      </p:cBhvr>
                                    </p:animEffect>
                                  </p:childTnLst>
                                </p:cTn>
                              </p:par>
                            </p:childTnLst>
                          </p:cTn>
                        </p:par>
                        <p:par>
                          <p:cTn id="22" fill="hold">
                            <p:stCondLst>
                              <p:cond delay="500"/>
                            </p:stCondLst>
                            <p:childTnLst>
                              <p:par>
                                <p:cTn id="23" presetID="3" presetClass="entr" presetSubtype="10" fill="hold" nodeType="afterEffect">
                                  <p:stCondLst>
                                    <p:cond delay="0"/>
                                  </p:stCondLst>
                                  <p:childTnLst>
                                    <p:set>
                                      <p:cBhvr>
                                        <p:cTn id="24" dur="1" fill="hold">
                                          <p:stCondLst>
                                            <p:cond delay="0"/>
                                          </p:stCondLst>
                                        </p:cTn>
                                        <p:tgtEl>
                                          <p:spTgt spid="77"/>
                                        </p:tgtEl>
                                        <p:attrNameLst>
                                          <p:attrName>style.visibility</p:attrName>
                                        </p:attrNameLst>
                                      </p:cBhvr>
                                      <p:to>
                                        <p:strVal val="visible"/>
                                      </p:to>
                                    </p:set>
                                    <p:animEffect transition="in" filter="blinds(horizontal)">
                                      <p:cBhvr>
                                        <p:cTn id="25"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0" y="0"/>
            <a:ext cx="7772400" cy="762000"/>
          </a:xfrm>
        </p:spPr>
        <p:txBody>
          <a:bodyPr/>
          <a:lstStyle/>
          <a:p>
            <a:r>
              <a:rPr lang="el-GR" dirty="0" smtClean="0">
                <a:latin typeface="Arial" charset="0"/>
              </a:rPr>
              <a:t>Ορθογώνιο </a:t>
            </a:r>
            <a:r>
              <a:rPr lang="en-US" i="1" dirty="0" smtClean="0">
                <a:latin typeface="Arial" charset="0"/>
              </a:rPr>
              <a:t>L</a:t>
            </a:r>
            <a:endParaRPr lang="en-US" i="1" dirty="0">
              <a:latin typeface="Arial" charset="0"/>
            </a:endParaRPr>
          </a:p>
        </p:txBody>
      </p:sp>
      <p:sp>
        <p:nvSpPr>
          <p:cNvPr id="21510" name="Line 6"/>
          <p:cNvSpPr>
            <a:spLocks noChangeShapeType="1"/>
          </p:cNvSpPr>
          <p:nvPr/>
        </p:nvSpPr>
        <p:spPr bwMode="auto">
          <a:xfrm>
            <a:off x="3657600" y="2895600"/>
            <a:ext cx="24384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1" name="Line 7"/>
          <p:cNvSpPr>
            <a:spLocks noChangeShapeType="1"/>
          </p:cNvSpPr>
          <p:nvPr/>
        </p:nvSpPr>
        <p:spPr bwMode="auto">
          <a:xfrm>
            <a:off x="4114800" y="3200400"/>
            <a:ext cx="6858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2" name="Line 8"/>
          <p:cNvSpPr>
            <a:spLocks noChangeShapeType="1"/>
          </p:cNvSpPr>
          <p:nvPr/>
        </p:nvSpPr>
        <p:spPr bwMode="auto">
          <a:xfrm>
            <a:off x="2971800" y="3962400"/>
            <a:ext cx="2362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3" name="Line 9"/>
          <p:cNvSpPr>
            <a:spLocks noChangeShapeType="1"/>
          </p:cNvSpPr>
          <p:nvPr/>
        </p:nvSpPr>
        <p:spPr bwMode="auto">
          <a:xfrm>
            <a:off x="5029200" y="3733800"/>
            <a:ext cx="1600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14" name="Line 10"/>
          <p:cNvSpPr>
            <a:spLocks noChangeShapeType="1"/>
          </p:cNvSpPr>
          <p:nvPr/>
        </p:nvSpPr>
        <p:spPr bwMode="auto">
          <a:xfrm flipH="1">
            <a:off x="2133600" y="3505200"/>
            <a:ext cx="32766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5" name="Line 11"/>
          <p:cNvSpPr>
            <a:spLocks noChangeShapeType="1"/>
          </p:cNvSpPr>
          <p:nvPr/>
        </p:nvSpPr>
        <p:spPr bwMode="auto">
          <a:xfrm flipH="1">
            <a:off x="2590800" y="3048000"/>
            <a:ext cx="5334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6" name="Line 12"/>
          <p:cNvSpPr>
            <a:spLocks noChangeShapeType="1"/>
          </p:cNvSpPr>
          <p:nvPr/>
        </p:nvSpPr>
        <p:spPr bwMode="auto">
          <a:xfrm flipH="1">
            <a:off x="2743200" y="4267200"/>
            <a:ext cx="838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7" name="Line 13"/>
          <p:cNvSpPr>
            <a:spLocks noChangeShapeType="1"/>
          </p:cNvSpPr>
          <p:nvPr/>
        </p:nvSpPr>
        <p:spPr bwMode="auto">
          <a:xfrm>
            <a:off x="5638800" y="4191000"/>
            <a:ext cx="1600200" cy="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1518" name="Line 14"/>
          <p:cNvSpPr>
            <a:spLocks noChangeShapeType="1"/>
          </p:cNvSpPr>
          <p:nvPr/>
        </p:nvSpPr>
        <p:spPr bwMode="auto">
          <a:xfrm>
            <a:off x="4495800" y="3352800"/>
            <a:ext cx="0" cy="14478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19" name="Line 15"/>
          <p:cNvSpPr>
            <a:spLocks noChangeShapeType="1"/>
          </p:cNvSpPr>
          <p:nvPr/>
        </p:nvSpPr>
        <p:spPr bwMode="auto">
          <a:xfrm>
            <a:off x="3276600" y="2590800"/>
            <a:ext cx="0" cy="3810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0" name="Line 16"/>
          <p:cNvSpPr>
            <a:spLocks noChangeShapeType="1"/>
          </p:cNvSpPr>
          <p:nvPr/>
        </p:nvSpPr>
        <p:spPr bwMode="auto">
          <a:xfrm>
            <a:off x="3048000" y="3810000"/>
            <a:ext cx="0" cy="6858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1" name="Line 17"/>
          <p:cNvSpPr>
            <a:spLocks noChangeShapeType="1"/>
          </p:cNvSpPr>
          <p:nvPr/>
        </p:nvSpPr>
        <p:spPr bwMode="auto">
          <a:xfrm>
            <a:off x="5943600" y="2743200"/>
            <a:ext cx="0" cy="12954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2" name="Line 18"/>
          <p:cNvSpPr>
            <a:spLocks noChangeShapeType="1"/>
          </p:cNvSpPr>
          <p:nvPr/>
        </p:nvSpPr>
        <p:spPr bwMode="auto">
          <a:xfrm>
            <a:off x="6400800" y="2362200"/>
            <a:ext cx="0" cy="17526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3" name="Line 19"/>
          <p:cNvSpPr>
            <a:spLocks noChangeShapeType="1"/>
          </p:cNvSpPr>
          <p:nvPr/>
        </p:nvSpPr>
        <p:spPr bwMode="auto">
          <a:xfrm>
            <a:off x="6172200" y="3124200"/>
            <a:ext cx="0" cy="15240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1527" name="Rectangle 23"/>
          <p:cNvSpPr>
            <a:spLocks noChangeArrowheads="1"/>
          </p:cNvSpPr>
          <p:nvPr/>
        </p:nvSpPr>
        <p:spPr bwMode="auto">
          <a:xfrm>
            <a:off x="4495800" y="35814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b</a:t>
            </a:r>
          </a:p>
        </p:txBody>
      </p:sp>
      <p:sp>
        <p:nvSpPr>
          <p:cNvPr id="21528" name="Rectangle 24"/>
          <p:cNvSpPr>
            <a:spLocks noChangeArrowheads="1"/>
          </p:cNvSpPr>
          <p:nvPr/>
        </p:nvSpPr>
        <p:spPr bwMode="auto">
          <a:xfrm>
            <a:off x="5334000" y="35052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a</a:t>
            </a:r>
          </a:p>
        </p:txBody>
      </p:sp>
      <p:sp>
        <p:nvSpPr>
          <p:cNvPr id="21529" name="Rectangle 25"/>
          <p:cNvSpPr>
            <a:spLocks noChangeArrowheads="1"/>
          </p:cNvSpPr>
          <p:nvPr/>
        </p:nvSpPr>
        <p:spPr bwMode="auto">
          <a:xfrm>
            <a:off x="5867400" y="2895600"/>
            <a:ext cx="273050"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pPr>
            <a:r>
              <a:rPr lang="en-US" sz="1400" dirty="0"/>
              <a:t>c</a:t>
            </a:r>
          </a:p>
        </p:txBody>
      </p:sp>
      <p:sp>
        <p:nvSpPr>
          <p:cNvPr id="21530" name="Rectangle 26"/>
          <p:cNvSpPr>
            <a:spLocks noChangeArrowheads="1"/>
          </p:cNvSpPr>
          <p:nvPr/>
        </p:nvSpPr>
        <p:spPr bwMode="auto">
          <a:xfrm>
            <a:off x="6096000" y="36576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d</a:t>
            </a:r>
          </a:p>
        </p:txBody>
      </p:sp>
      <p:sp>
        <p:nvSpPr>
          <p:cNvPr id="21531" name="Rectangle 27"/>
          <p:cNvSpPr>
            <a:spLocks noChangeArrowheads="1"/>
          </p:cNvSpPr>
          <p:nvPr/>
        </p:nvSpPr>
        <p:spPr bwMode="auto">
          <a:xfrm>
            <a:off x="6400800" y="3200400"/>
            <a:ext cx="2825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a:t>e</a:t>
            </a:r>
          </a:p>
        </p:txBody>
      </p:sp>
      <p:sp>
        <p:nvSpPr>
          <p:cNvPr id="46" name="Line 6"/>
          <p:cNvSpPr>
            <a:spLocks noChangeShapeType="1"/>
          </p:cNvSpPr>
          <p:nvPr/>
        </p:nvSpPr>
        <p:spPr bwMode="auto">
          <a:xfrm>
            <a:off x="2362200" y="17526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78" name="Rectangle 27"/>
          <p:cNvSpPr>
            <a:spLocks noChangeArrowheads="1"/>
          </p:cNvSpPr>
          <p:nvPr/>
        </p:nvSpPr>
        <p:spPr bwMode="auto">
          <a:xfrm>
            <a:off x="2993503" y="3962400"/>
            <a:ext cx="239168"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smtClean="0"/>
              <a:t>f</a:t>
            </a:r>
            <a:endParaRPr lang="en-US" sz="1400" dirty="0"/>
          </a:p>
        </p:txBody>
      </p:sp>
      <p:sp>
        <p:nvSpPr>
          <p:cNvPr id="82" name="Rectangle 27"/>
          <p:cNvSpPr>
            <a:spLocks noChangeArrowheads="1"/>
          </p:cNvSpPr>
          <p:nvPr/>
        </p:nvSpPr>
        <p:spPr bwMode="auto">
          <a:xfrm>
            <a:off x="3810000" y="3657600"/>
            <a:ext cx="269626"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smtClean="0"/>
              <a:t>g</a:t>
            </a:r>
            <a:endParaRPr lang="en-US" sz="1400" dirty="0"/>
          </a:p>
        </p:txBody>
      </p:sp>
      <p:sp>
        <p:nvSpPr>
          <p:cNvPr id="83" name="Rectangle 27"/>
          <p:cNvSpPr>
            <a:spLocks noChangeArrowheads="1"/>
          </p:cNvSpPr>
          <p:nvPr/>
        </p:nvSpPr>
        <p:spPr bwMode="auto">
          <a:xfrm>
            <a:off x="6914162" y="4114800"/>
            <a:ext cx="279244"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smtClean="0"/>
              <a:t>h</a:t>
            </a:r>
            <a:endParaRPr lang="en-US" sz="1400" dirty="0"/>
          </a:p>
        </p:txBody>
      </p:sp>
      <p:sp>
        <p:nvSpPr>
          <p:cNvPr id="84" name="Rectangle 27"/>
          <p:cNvSpPr>
            <a:spLocks noChangeArrowheads="1"/>
          </p:cNvSpPr>
          <p:nvPr/>
        </p:nvSpPr>
        <p:spPr bwMode="auto">
          <a:xfrm>
            <a:off x="3283012" y="4191000"/>
            <a:ext cx="226344" cy="3077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dirty="0" err="1" smtClean="0"/>
              <a:t>i</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2" nodeType="clickEffect">
                                  <p:stCondLst>
                                    <p:cond delay="0"/>
                                  </p:stCondLst>
                                  <p:childTnLst>
                                    <p:animMotion origin="layout" path="M -3.33333E-6 4.44444E-6 L -3.33333E-6 0.0868 " pathEditMode="relative" rAng="0" ptsTypes="AA">
                                      <p:cBhvr>
                                        <p:cTn id="6" dur="2000" fill="hold"/>
                                        <p:tgtEl>
                                          <p:spTgt spid="46"/>
                                        </p:tgtEl>
                                        <p:attrNameLst>
                                          <p:attrName>ppt_x</p:attrName>
                                          <p:attrName>ppt_y</p:attrName>
                                        </p:attrNameLst>
                                      </p:cBhvr>
                                      <p:rCtr x="0" y="43"/>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2.5E-6 0.08681 L -2.5E-6 0.12292 " pathEditMode="relative" rAng="0" ptsTypes="AA">
                                      <p:cBhvr>
                                        <p:cTn id="10" dur="2000" fill="hold"/>
                                        <p:tgtEl>
                                          <p:spTgt spid="46"/>
                                        </p:tgtEl>
                                        <p:attrNameLst>
                                          <p:attrName>ppt_x</p:attrName>
                                          <p:attrName>ppt_y</p:attrName>
                                        </p:attrNameLst>
                                      </p:cBhvr>
                                      <p:rCtr x="0" y="1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1" nodeType="clickEffect">
                                  <p:stCondLst>
                                    <p:cond delay="0"/>
                                  </p:stCondLst>
                                  <p:childTnLst>
                                    <p:animMotion origin="layout" path="M -0.00052 0.12222 L -0.00052 0.14652 " pathEditMode="relative" rAng="0" ptsTypes="AA">
                                      <p:cBhvr>
                                        <p:cTn id="14" dur="2000" fill="hold"/>
                                        <p:tgtEl>
                                          <p:spTgt spid="46"/>
                                        </p:tgtEl>
                                        <p:attrNameLst>
                                          <p:attrName>ppt_x</p:attrName>
                                          <p:attrName>ppt_y</p:attrName>
                                        </p:attrNameLst>
                                      </p:cBhvr>
                                      <p:rCtr x="0" y="12"/>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3" nodeType="clickEffect">
                                  <p:stCondLst>
                                    <p:cond delay="0"/>
                                  </p:stCondLst>
                                  <p:childTnLst>
                                    <p:animMotion origin="layout" path="M -0.00052 0.14652 L -3.33333E-6 0.16666 " pathEditMode="relative" rAng="0" ptsTypes="AA">
                                      <p:cBhvr>
                                        <p:cTn id="18" dur="2000" fill="hold"/>
                                        <p:tgtEl>
                                          <p:spTgt spid="46"/>
                                        </p:tgtEl>
                                        <p:attrNameLst>
                                          <p:attrName>ppt_x</p:attrName>
                                          <p:attrName>ppt_y</p:attrName>
                                        </p:attrNameLst>
                                      </p:cBhvr>
                                      <p:rCtr x="0" y="1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6" grpId="1" animBg="1"/>
      <p:bldP spid="46" grpId="2" animBg="1"/>
      <p:bldP spid="46" grpId="3"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152400"/>
            <a:ext cx="7772400" cy="457200"/>
          </a:xfrm>
          <a:solidFill>
            <a:srgbClr val="CCFF99"/>
          </a:solidFill>
          <a:ln>
            <a:solidFill>
              <a:schemeClr val="tx1"/>
            </a:solidFill>
            <a:miter lim="800000"/>
            <a:headEnd/>
            <a:tailEnd/>
          </a:ln>
        </p:spPr>
        <p:txBody>
          <a:bodyPr>
            <a:normAutofit fontScale="90000"/>
          </a:bodyPr>
          <a:lstStyle/>
          <a:p>
            <a:pPr algn="l"/>
            <a:r>
              <a:rPr lang="el-GR" sz="2800" b="1" dirty="0" smtClean="0">
                <a:latin typeface="Arial" charset="0"/>
              </a:rPr>
              <a:t>Αλγόριθμος</a:t>
            </a:r>
            <a:r>
              <a:rPr lang="en-US" sz="2800" dirty="0" smtClean="0">
                <a:latin typeface="Arial" charset="0"/>
              </a:rPr>
              <a:t> </a:t>
            </a:r>
            <a:r>
              <a:rPr lang="el-GR" sz="2000" dirty="0" smtClean="0">
                <a:latin typeface="Arial" charset="0"/>
              </a:rPr>
              <a:t>Ορθογώνια-Τομή</a:t>
            </a:r>
            <a:r>
              <a:rPr lang="en-US" sz="2000" dirty="0" smtClean="0">
                <a:latin typeface="Arial" charset="0"/>
              </a:rPr>
              <a:t>(L</a:t>
            </a:r>
            <a:r>
              <a:rPr lang="en-US" sz="2000" dirty="0">
                <a:latin typeface="Arial" charset="0"/>
              </a:rPr>
              <a:t>)</a:t>
            </a:r>
          </a:p>
        </p:txBody>
      </p:sp>
      <p:sp>
        <p:nvSpPr>
          <p:cNvPr id="25603" name="Text Box 3"/>
          <p:cNvSpPr txBox="1">
            <a:spLocks noChangeArrowheads="1"/>
          </p:cNvSpPr>
          <p:nvPr/>
        </p:nvSpPr>
        <p:spPr bwMode="auto">
          <a:xfrm>
            <a:off x="533400" y="609600"/>
            <a:ext cx="8382000" cy="230832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t>   Q </a:t>
            </a:r>
            <a:r>
              <a:rPr lang="en-US" sz="2000" dirty="0">
                <a:sym typeface="Symbol" pitchFamily="18" charset="2"/>
              </a:rPr>
              <a:t> </a:t>
            </a:r>
            <a:r>
              <a:rPr lang="en-US" sz="2000" dirty="0" smtClean="0"/>
              <a:t>{</a:t>
            </a:r>
            <a:r>
              <a:rPr lang="el-GR" sz="2000" dirty="0" smtClean="0"/>
              <a:t>ταξινομημένα ως προς </a:t>
            </a:r>
            <a:r>
              <a:rPr lang="en-US" sz="2000" i="1" dirty="0" smtClean="0"/>
              <a:t>y</a:t>
            </a:r>
            <a:r>
              <a:rPr lang="el-GR" sz="2000" dirty="0" smtClean="0"/>
              <a:t> άκρα των</a:t>
            </a:r>
            <a:r>
              <a:rPr lang="en-US" sz="2000" dirty="0" smtClean="0"/>
              <a:t> </a:t>
            </a:r>
            <a:r>
              <a:rPr lang="en-US" sz="2000" dirty="0"/>
              <a:t>L}        </a:t>
            </a:r>
            <a:r>
              <a:rPr lang="el-GR" sz="1800" dirty="0" smtClean="0">
                <a:solidFill>
                  <a:srgbClr val="FF3300"/>
                </a:solidFill>
              </a:rPr>
              <a:t>Ουρά συμβάντων σάρωσης</a:t>
            </a:r>
            <a:endParaRPr lang="en-US" sz="2000" dirty="0"/>
          </a:p>
          <a:p>
            <a:pPr>
              <a:spcBef>
                <a:spcPct val="0"/>
              </a:spcBef>
            </a:pPr>
            <a:r>
              <a:rPr lang="en-US" sz="2000" dirty="0"/>
              <a:t>   D </a:t>
            </a:r>
            <a:r>
              <a:rPr lang="en-US" sz="2000" dirty="0">
                <a:sym typeface="Symbol" pitchFamily="18" charset="2"/>
              </a:rPr>
              <a:t>                                                                         </a:t>
            </a:r>
            <a:r>
              <a:rPr lang="el-GR" dirty="0" smtClean="0">
                <a:solidFill>
                  <a:srgbClr val="FF3300"/>
                </a:solidFill>
                <a:sym typeface="Symbol" pitchFamily="18" charset="2"/>
              </a:rPr>
              <a:t>Κατάσταση Σάρωσης</a:t>
            </a:r>
            <a:r>
              <a:rPr lang="en-US" sz="2000" dirty="0" smtClean="0"/>
              <a:t> </a:t>
            </a:r>
            <a:endParaRPr lang="en-US" sz="2000" dirty="0">
              <a:sym typeface="Symbol" pitchFamily="18" charset="2"/>
            </a:endParaRPr>
          </a:p>
          <a:p>
            <a:pPr>
              <a:spcBef>
                <a:spcPct val="0"/>
              </a:spcBef>
            </a:pPr>
            <a:r>
              <a:rPr lang="en-US" sz="2000" dirty="0">
                <a:sym typeface="Symbol" pitchFamily="18" charset="2"/>
              </a:rPr>
              <a:t>   </a:t>
            </a:r>
            <a:r>
              <a:rPr lang="en-US" sz="2000" b="1" dirty="0">
                <a:sym typeface="Symbol" pitchFamily="18" charset="2"/>
              </a:rPr>
              <a:t>for</a:t>
            </a:r>
            <a:r>
              <a:rPr lang="en-US" sz="2000" dirty="0">
                <a:sym typeface="Symbol" pitchFamily="18" charset="2"/>
              </a:rPr>
              <a:t>   </a:t>
            </a:r>
            <a:r>
              <a:rPr lang="el-GR" sz="2000" dirty="0" smtClean="0">
                <a:sym typeface="Symbol" pitchFamily="18" charset="2"/>
              </a:rPr>
              <a:t>κάθε συμβάν </a:t>
            </a:r>
            <a:r>
              <a:rPr lang="en-US" sz="2000" dirty="0" smtClean="0">
                <a:sym typeface="Symbol" pitchFamily="18" charset="2"/>
              </a:rPr>
              <a:t>(</a:t>
            </a:r>
            <a:r>
              <a:rPr lang="en-US" sz="2000" dirty="0" err="1">
                <a:sym typeface="Symbol" pitchFamily="18" charset="2"/>
              </a:rPr>
              <a:t>p,s</a:t>
            </a:r>
            <a:r>
              <a:rPr lang="en-US" sz="2000" dirty="0">
                <a:sym typeface="Symbol" pitchFamily="18" charset="2"/>
              </a:rPr>
              <a:t>)Q </a:t>
            </a:r>
            <a:r>
              <a:rPr lang="en-US" sz="2000" b="1" dirty="0" smtClean="0">
                <a:sym typeface="Symbol" pitchFamily="18" charset="2"/>
              </a:rPr>
              <a:t>do                   </a:t>
            </a:r>
            <a:r>
              <a:rPr lang="el-GR" sz="2000" b="1" dirty="0" smtClean="0">
                <a:sym typeface="Symbol" pitchFamily="18" charset="2"/>
              </a:rPr>
              <a:t>		</a:t>
            </a:r>
            <a:r>
              <a:rPr lang="en-US" sz="1600" i="1" dirty="0" smtClean="0">
                <a:solidFill>
                  <a:srgbClr val="990033"/>
                </a:solidFill>
              </a:rPr>
              <a:t>O</a:t>
            </a:r>
            <a:r>
              <a:rPr lang="en-US" sz="1600" dirty="0" smtClean="0">
                <a:solidFill>
                  <a:srgbClr val="990033"/>
                </a:solidFill>
              </a:rPr>
              <a:t>(</a:t>
            </a:r>
            <a:r>
              <a:rPr lang="en-US" sz="1600" i="1" dirty="0" smtClean="0">
                <a:solidFill>
                  <a:srgbClr val="990033"/>
                </a:solidFill>
              </a:rPr>
              <a:t>n</a:t>
            </a:r>
            <a:r>
              <a:rPr lang="en-US" sz="1600" dirty="0">
                <a:solidFill>
                  <a:srgbClr val="990033"/>
                </a:solidFill>
              </a:rPr>
              <a:t>) </a:t>
            </a:r>
            <a:r>
              <a:rPr lang="el-GR" sz="1600" dirty="0" smtClean="0">
                <a:solidFill>
                  <a:srgbClr val="990033"/>
                </a:solidFill>
              </a:rPr>
              <a:t>επαναλήψεις</a:t>
            </a:r>
            <a:endParaRPr lang="en-US" sz="2000" b="1" dirty="0">
              <a:sym typeface="Symbol" pitchFamily="18" charset="2"/>
            </a:endParaRPr>
          </a:p>
          <a:p>
            <a:pPr lvl="1">
              <a:spcBef>
                <a:spcPct val="0"/>
              </a:spcBef>
            </a:pPr>
            <a:r>
              <a:rPr lang="en-US" sz="2000" b="1" dirty="0"/>
              <a:t>if</a:t>
            </a:r>
            <a:r>
              <a:rPr lang="en-US" sz="2000" dirty="0"/>
              <a:t>  p </a:t>
            </a:r>
            <a:r>
              <a:rPr lang="el-GR" sz="2000" dirty="0" smtClean="0"/>
              <a:t>είναι πάνω άκρο του </a:t>
            </a:r>
            <a:r>
              <a:rPr lang="en-US" sz="2000" dirty="0" smtClean="0"/>
              <a:t>s </a:t>
            </a:r>
            <a:r>
              <a:rPr lang="en-US" sz="2000" b="1" dirty="0" smtClean="0"/>
              <a:t>then</a:t>
            </a:r>
            <a:r>
              <a:rPr lang="en-US" sz="2000" dirty="0" smtClean="0"/>
              <a:t> </a:t>
            </a:r>
            <a:r>
              <a:rPr lang="en-US" sz="2000" dirty="0"/>
              <a:t>Insert (</a:t>
            </a:r>
            <a:r>
              <a:rPr lang="en-US" sz="2000" dirty="0" err="1"/>
              <a:t>s,D</a:t>
            </a:r>
            <a:r>
              <a:rPr lang="en-US" sz="2000" dirty="0"/>
              <a:t>)     </a:t>
            </a:r>
            <a:r>
              <a:rPr lang="el-GR" sz="2000" dirty="0" smtClean="0"/>
              <a:t>	</a:t>
            </a:r>
            <a:r>
              <a:rPr lang="en-US" sz="1600" i="1" dirty="0" smtClean="0">
                <a:solidFill>
                  <a:srgbClr val="990033"/>
                </a:solidFill>
              </a:rPr>
              <a:t>O</a:t>
            </a:r>
            <a:r>
              <a:rPr lang="en-US" sz="1600" dirty="0" smtClean="0">
                <a:solidFill>
                  <a:srgbClr val="990033"/>
                </a:solidFill>
              </a:rPr>
              <a:t>(</a:t>
            </a:r>
            <a:r>
              <a:rPr lang="en-US" sz="1600" dirty="0" err="1" smtClean="0">
                <a:solidFill>
                  <a:srgbClr val="990033"/>
                </a:solidFill>
              </a:rPr>
              <a:t>log</a:t>
            </a:r>
            <a:r>
              <a:rPr lang="en-US" sz="1600" i="1" dirty="0" err="1" smtClean="0">
                <a:solidFill>
                  <a:srgbClr val="990033"/>
                </a:solidFill>
              </a:rPr>
              <a:t>n</a:t>
            </a:r>
            <a:r>
              <a:rPr lang="en-US" sz="1600" dirty="0">
                <a:solidFill>
                  <a:srgbClr val="990033"/>
                </a:solidFill>
              </a:rPr>
              <a:t>) </a:t>
            </a:r>
            <a:r>
              <a:rPr lang="el-GR" sz="1600" dirty="0" smtClean="0">
                <a:solidFill>
                  <a:srgbClr val="990033"/>
                </a:solidFill>
              </a:rPr>
              <a:t>χρόνος</a:t>
            </a:r>
            <a:endParaRPr lang="en-US" sz="2000" dirty="0" smtClean="0"/>
          </a:p>
          <a:p>
            <a:pPr lvl="1">
              <a:spcBef>
                <a:spcPct val="0"/>
              </a:spcBef>
            </a:pPr>
            <a:r>
              <a:rPr lang="en-US" sz="2000" b="1" dirty="0" smtClean="0"/>
              <a:t>if</a:t>
            </a:r>
            <a:r>
              <a:rPr lang="en-US" sz="2000" dirty="0" smtClean="0"/>
              <a:t>  p </a:t>
            </a:r>
            <a:r>
              <a:rPr lang="el-GR" sz="2000" dirty="0" smtClean="0"/>
              <a:t>είναι κάτω άκρο του</a:t>
            </a:r>
            <a:r>
              <a:rPr lang="en-US" sz="2000" dirty="0" smtClean="0"/>
              <a:t> s </a:t>
            </a:r>
            <a:r>
              <a:rPr lang="en-US" sz="2000" b="1" dirty="0" smtClean="0"/>
              <a:t>then</a:t>
            </a:r>
            <a:r>
              <a:rPr lang="en-US" sz="2000" dirty="0" smtClean="0"/>
              <a:t> Delete (</a:t>
            </a:r>
            <a:r>
              <a:rPr lang="en-US" sz="2000" dirty="0" err="1" smtClean="0"/>
              <a:t>s,D</a:t>
            </a:r>
            <a:r>
              <a:rPr lang="en-US" sz="2000" dirty="0" smtClean="0"/>
              <a:t>)    </a:t>
            </a:r>
            <a:r>
              <a:rPr lang="el-GR" sz="2000" dirty="0" smtClean="0"/>
              <a:t>	</a:t>
            </a:r>
            <a:r>
              <a:rPr lang="en-US" sz="1600" i="1" dirty="0" smtClean="0">
                <a:solidFill>
                  <a:srgbClr val="990033"/>
                </a:solidFill>
              </a:rPr>
              <a:t>O</a:t>
            </a:r>
            <a:r>
              <a:rPr lang="en-US" sz="1600" dirty="0" smtClean="0">
                <a:solidFill>
                  <a:srgbClr val="990033"/>
                </a:solidFill>
              </a:rPr>
              <a:t>(</a:t>
            </a:r>
            <a:r>
              <a:rPr lang="en-US" sz="1600" dirty="0" err="1" smtClean="0">
                <a:solidFill>
                  <a:srgbClr val="990033"/>
                </a:solidFill>
              </a:rPr>
              <a:t>log</a:t>
            </a:r>
            <a:r>
              <a:rPr lang="en-US" sz="1600" i="1" dirty="0" err="1" smtClean="0">
                <a:solidFill>
                  <a:srgbClr val="990033"/>
                </a:solidFill>
              </a:rPr>
              <a:t>n</a:t>
            </a:r>
            <a:r>
              <a:rPr lang="en-US" sz="1600" dirty="0" smtClean="0">
                <a:solidFill>
                  <a:srgbClr val="990033"/>
                </a:solidFill>
              </a:rPr>
              <a:t>) </a:t>
            </a:r>
            <a:r>
              <a:rPr lang="el-GR" sz="1600" dirty="0" smtClean="0">
                <a:solidFill>
                  <a:srgbClr val="990033"/>
                </a:solidFill>
              </a:rPr>
              <a:t>χρόνος</a:t>
            </a:r>
            <a:r>
              <a:rPr lang="en-US" sz="1600" dirty="0" smtClean="0">
                <a:solidFill>
                  <a:srgbClr val="990033"/>
                </a:solidFill>
              </a:rPr>
              <a:t> </a:t>
            </a:r>
            <a:endParaRPr lang="en-US" sz="2000" dirty="0" smtClean="0"/>
          </a:p>
          <a:p>
            <a:pPr lvl="1">
              <a:spcBef>
                <a:spcPct val="0"/>
              </a:spcBef>
            </a:pPr>
            <a:r>
              <a:rPr lang="en-US" sz="2000" b="1" dirty="0" smtClean="0"/>
              <a:t>if</a:t>
            </a:r>
            <a:r>
              <a:rPr lang="en-US" sz="2000" dirty="0" smtClean="0"/>
              <a:t>  </a:t>
            </a:r>
            <a:r>
              <a:rPr lang="en-US" sz="2000" dirty="0"/>
              <a:t>s </a:t>
            </a:r>
            <a:r>
              <a:rPr lang="el-GR" sz="2000" dirty="0" smtClean="0"/>
              <a:t>οριζόντιο</a:t>
            </a:r>
            <a:r>
              <a:rPr lang="en-US" sz="2000" dirty="0" smtClean="0"/>
              <a:t> </a:t>
            </a:r>
            <a:r>
              <a:rPr lang="en-US" sz="2000" b="1" dirty="0"/>
              <a:t>then</a:t>
            </a:r>
            <a:r>
              <a:rPr lang="en-US" sz="2000" dirty="0"/>
              <a:t> </a:t>
            </a:r>
            <a:r>
              <a:rPr lang="en-US" sz="2000" dirty="0" err="1"/>
              <a:t>RangeReport</a:t>
            </a:r>
            <a:r>
              <a:rPr lang="en-US" sz="2000" dirty="0"/>
              <a:t> (</a:t>
            </a:r>
            <a:r>
              <a:rPr lang="en-US" sz="2000" dirty="0" err="1"/>
              <a:t>s,D</a:t>
            </a:r>
            <a:r>
              <a:rPr lang="en-US" sz="2000" dirty="0"/>
              <a:t>)               </a:t>
            </a:r>
            <a:r>
              <a:rPr lang="el-GR" sz="2000" dirty="0" smtClean="0"/>
              <a:t> </a:t>
            </a:r>
            <a:r>
              <a:rPr lang="en-US" sz="2000" dirty="0" smtClean="0"/>
              <a:t>  </a:t>
            </a:r>
            <a:r>
              <a:rPr lang="el-GR" sz="2000" dirty="0" smtClean="0"/>
              <a:t>	</a:t>
            </a:r>
            <a:r>
              <a:rPr lang="en-US" sz="1600" i="1" dirty="0" smtClean="0">
                <a:solidFill>
                  <a:srgbClr val="990033"/>
                </a:solidFill>
              </a:rPr>
              <a:t>O</a:t>
            </a:r>
            <a:r>
              <a:rPr lang="en-US" sz="1600" dirty="0" smtClean="0">
                <a:solidFill>
                  <a:srgbClr val="990033"/>
                </a:solidFill>
              </a:rPr>
              <a:t>(</a:t>
            </a:r>
            <a:r>
              <a:rPr lang="en-US" sz="1600" i="1" dirty="0" smtClean="0">
                <a:solidFill>
                  <a:srgbClr val="990033"/>
                </a:solidFill>
              </a:rPr>
              <a:t>R</a:t>
            </a:r>
            <a:r>
              <a:rPr lang="en-US" sz="1800" i="1" baseline="-25000" dirty="0" smtClean="0">
                <a:solidFill>
                  <a:srgbClr val="990033"/>
                </a:solidFill>
              </a:rPr>
              <a:t>s</a:t>
            </a:r>
            <a:r>
              <a:rPr lang="en-US" sz="1600" dirty="0">
                <a:solidFill>
                  <a:srgbClr val="990033"/>
                </a:solidFill>
              </a:rPr>
              <a:t>+ </a:t>
            </a:r>
            <a:r>
              <a:rPr lang="en-US" sz="1600" dirty="0" err="1" smtClean="0">
                <a:solidFill>
                  <a:srgbClr val="990033"/>
                </a:solidFill>
              </a:rPr>
              <a:t>log</a:t>
            </a:r>
            <a:r>
              <a:rPr lang="en-US" sz="1600" i="1" dirty="0" err="1" smtClean="0">
                <a:solidFill>
                  <a:srgbClr val="990033"/>
                </a:solidFill>
              </a:rPr>
              <a:t>n</a:t>
            </a:r>
            <a:r>
              <a:rPr lang="en-US" sz="1600" dirty="0">
                <a:solidFill>
                  <a:srgbClr val="990033"/>
                </a:solidFill>
              </a:rPr>
              <a:t>) </a:t>
            </a:r>
            <a:r>
              <a:rPr lang="el-GR" sz="1600" dirty="0" smtClean="0">
                <a:solidFill>
                  <a:srgbClr val="990033"/>
                </a:solidFill>
              </a:rPr>
              <a:t>χρόνος</a:t>
            </a:r>
            <a:endParaRPr lang="en-US" sz="1600" dirty="0">
              <a:solidFill>
                <a:srgbClr val="990033"/>
              </a:solidFill>
            </a:endParaRPr>
          </a:p>
          <a:p>
            <a:pPr>
              <a:spcBef>
                <a:spcPct val="0"/>
              </a:spcBef>
            </a:pPr>
            <a:r>
              <a:rPr lang="en-US" sz="2400" b="1" dirty="0"/>
              <a:t>end</a:t>
            </a:r>
          </a:p>
        </p:txBody>
      </p:sp>
      <p:grpSp>
        <p:nvGrpSpPr>
          <p:cNvPr id="2" name="Group 26"/>
          <p:cNvGrpSpPr>
            <a:grpSpLocks/>
          </p:cNvGrpSpPr>
          <p:nvPr/>
        </p:nvGrpSpPr>
        <p:grpSpPr bwMode="auto">
          <a:xfrm>
            <a:off x="609600" y="3505201"/>
            <a:ext cx="7127875" cy="2630488"/>
            <a:chOff x="384" y="2208"/>
            <a:chExt cx="4490" cy="1657"/>
          </a:xfrm>
        </p:grpSpPr>
        <p:sp>
          <p:nvSpPr>
            <p:cNvPr id="25624" name="Freeform 24"/>
            <p:cNvSpPr>
              <a:spLocks/>
            </p:cNvSpPr>
            <p:nvPr/>
          </p:nvSpPr>
          <p:spPr bwMode="auto">
            <a:xfrm>
              <a:off x="3504" y="2256"/>
              <a:ext cx="48" cy="384"/>
            </a:xfrm>
            <a:custGeom>
              <a:avLst/>
              <a:gdLst>
                <a:gd name="T0" fmla="*/ 0 w 48"/>
                <a:gd name="T1" fmla="*/ 0 h 384"/>
                <a:gd name="T2" fmla="*/ 48 w 48"/>
                <a:gd name="T3" fmla="*/ 144 h 384"/>
                <a:gd name="T4" fmla="*/ 0 w 48"/>
                <a:gd name="T5" fmla="*/ 240 h 384"/>
                <a:gd name="T6" fmla="*/ 48 w 48"/>
                <a:gd name="T7" fmla="*/ 384 h 384"/>
              </a:gdLst>
              <a:ahLst/>
              <a:cxnLst>
                <a:cxn ang="0">
                  <a:pos x="T0" y="T1"/>
                </a:cxn>
                <a:cxn ang="0">
                  <a:pos x="T2" y="T3"/>
                </a:cxn>
                <a:cxn ang="0">
                  <a:pos x="T4" y="T5"/>
                </a:cxn>
                <a:cxn ang="0">
                  <a:pos x="T6" y="T7"/>
                </a:cxn>
              </a:cxnLst>
              <a:rect l="0" t="0" r="r" b="b"/>
              <a:pathLst>
                <a:path w="48" h="384">
                  <a:moveTo>
                    <a:pt x="0" y="0"/>
                  </a:moveTo>
                  <a:lnTo>
                    <a:pt x="48" y="144"/>
                  </a:lnTo>
                  <a:lnTo>
                    <a:pt x="0" y="240"/>
                  </a:lnTo>
                  <a:lnTo>
                    <a:pt x="48" y="38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99FFCC"/>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5623" name="Freeform 23"/>
            <p:cNvSpPr>
              <a:spLocks/>
            </p:cNvSpPr>
            <p:nvPr/>
          </p:nvSpPr>
          <p:spPr bwMode="auto">
            <a:xfrm>
              <a:off x="3098" y="2640"/>
              <a:ext cx="934" cy="576"/>
            </a:xfrm>
            <a:custGeom>
              <a:avLst/>
              <a:gdLst>
                <a:gd name="T0" fmla="*/ 70 w 934"/>
                <a:gd name="T1" fmla="*/ 576 h 576"/>
                <a:gd name="T2" fmla="*/ 934 w 934"/>
                <a:gd name="T3" fmla="*/ 576 h 576"/>
                <a:gd name="T4" fmla="*/ 927 w 934"/>
                <a:gd name="T5" fmla="*/ 423 h 576"/>
                <a:gd name="T6" fmla="*/ 758 w 934"/>
                <a:gd name="T7" fmla="*/ 324 h 576"/>
                <a:gd name="T8" fmla="*/ 694 w 934"/>
                <a:gd name="T9" fmla="*/ 192 h 576"/>
                <a:gd name="T10" fmla="*/ 534 w 934"/>
                <a:gd name="T11" fmla="*/ 135 h 576"/>
                <a:gd name="T12" fmla="*/ 454 w 934"/>
                <a:gd name="T13" fmla="*/ 0 h 576"/>
                <a:gd name="T14" fmla="*/ 262 w 934"/>
                <a:gd name="T15" fmla="*/ 144 h 576"/>
                <a:gd name="T16" fmla="*/ 239 w 934"/>
                <a:gd name="T17" fmla="*/ 296 h 576"/>
                <a:gd name="T18" fmla="*/ 0 w 934"/>
                <a:gd name="T19" fmla="*/ 430 h 576"/>
                <a:gd name="T20" fmla="*/ 70 w 934"/>
                <a:gd name="T21" fmla="*/ 576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4" h="576">
                  <a:moveTo>
                    <a:pt x="70" y="576"/>
                  </a:moveTo>
                  <a:lnTo>
                    <a:pt x="934" y="576"/>
                  </a:lnTo>
                  <a:lnTo>
                    <a:pt x="927" y="423"/>
                  </a:lnTo>
                  <a:lnTo>
                    <a:pt x="758" y="324"/>
                  </a:lnTo>
                  <a:lnTo>
                    <a:pt x="694" y="192"/>
                  </a:lnTo>
                  <a:lnTo>
                    <a:pt x="534" y="135"/>
                  </a:lnTo>
                  <a:lnTo>
                    <a:pt x="454" y="0"/>
                  </a:lnTo>
                  <a:lnTo>
                    <a:pt x="262" y="144"/>
                  </a:lnTo>
                  <a:lnTo>
                    <a:pt x="239" y="296"/>
                  </a:lnTo>
                  <a:cubicBezTo>
                    <a:pt x="195" y="344"/>
                    <a:pt x="28" y="383"/>
                    <a:pt x="0" y="430"/>
                  </a:cubicBezTo>
                  <a:lnTo>
                    <a:pt x="70" y="576"/>
                  </a:lnTo>
                  <a:close/>
                </a:path>
              </a:pathLst>
            </a:custGeom>
            <a:solidFill>
              <a:srgbClr val="CCFF99"/>
            </a:solidFill>
            <a:ln w="19050" cap="flat" cmpd="sng">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5604" name="Rectangle 4"/>
            <p:cNvSpPr>
              <a:spLocks noChangeArrowheads="1"/>
            </p:cNvSpPr>
            <p:nvPr/>
          </p:nvSpPr>
          <p:spPr bwMode="auto">
            <a:xfrm>
              <a:off x="384" y="2400"/>
              <a:ext cx="1536" cy="67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err="1"/>
                <a:t>RangeReport</a:t>
              </a:r>
              <a:r>
                <a:rPr lang="en-US" sz="2000" dirty="0"/>
                <a:t> (</a:t>
              </a:r>
              <a:r>
                <a:rPr lang="en-US" sz="2000" dirty="0" err="1"/>
                <a:t>s,D</a:t>
              </a:r>
              <a:r>
                <a:rPr lang="en-US" sz="2000" dirty="0"/>
                <a:t>)</a:t>
              </a:r>
              <a:br>
                <a:rPr lang="en-US" sz="2000" dirty="0"/>
              </a:br>
              <a:r>
                <a:rPr lang="en-US" sz="2000" dirty="0"/>
                <a:t>O(</a:t>
              </a:r>
              <a:r>
                <a:rPr lang="en-US" sz="2000" i="1" dirty="0"/>
                <a:t>R</a:t>
              </a:r>
              <a:r>
                <a:rPr lang="en-US" sz="2400" i="1" baseline="-25000" dirty="0"/>
                <a:t>s</a:t>
              </a:r>
              <a:r>
                <a:rPr lang="en-US" sz="2000" dirty="0"/>
                <a:t>+ </a:t>
              </a:r>
              <a:r>
                <a:rPr lang="en-US" sz="2000" dirty="0" err="1" smtClean="0"/>
                <a:t>log</a:t>
              </a:r>
              <a:r>
                <a:rPr lang="en-US" sz="2000" i="1" dirty="0" err="1" smtClean="0"/>
                <a:t>n</a:t>
              </a:r>
              <a:r>
                <a:rPr lang="en-US" sz="2000" dirty="0"/>
                <a:t>) </a:t>
              </a:r>
              <a:r>
                <a:rPr lang="el-GR" sz="2000" dirty="0" smtClean="0"/>
                <a:t>χρόνος</a:t>
              </a:r>
              <a:endParaRPr lang="en-US" sz="2000" dirty="0"/>
            </a:p>
            <a:p>
              <a:pPr>
                <a:spcBef>
                  <a:spcPct val="0"/>
                </a:spcBef>
              </a:pPr>
              <a:r>
                <a:rPr lang="en-US" sz="2000" i="1" dirty="0"/>
                <a:t>R</a:t>
              </a:r>
              <a:r>
                <a:rPr lang="en-US" sz="2400" i="1" baseline="-25000" dirty="0"/>
                <a:t>s</a:t>
              </a:r>
              <a:r>
                <a:rPr lang="en-US" sz="2000" dirty="0"/>
                <a:t> = # </a:t>
              </a:r>
              <a:r>
                <a:rPr lang="en-US" sz="2400" b="1" dirty="0">
                  <a:solidFill>
                    <a:srgbClr val="FF3300"/>
                  </a:solidFill>
                  <a:sym typeface="Symbol" pitchFamily="18" charset="2"/>
                </a:rPr>
                <a:t></a:t>
              </a:r>
              <a:r>
                <a:rPr lang="en-US" sz="2000" dirty="0">
                  <a:sym typeface="Symbol" pitchFamily="18" charset="2"/>
                </a:rPr>
                <a:t> </a:t>
              </a:r>
              <a:r>
                <a:rPr lang="el-GR" sz="2000" dirty="0" smtClean="0">
                  <a:sym typeface="Symbol" pitchFamily="18" charset="2"/>
                </a:rPr>
                <a:t>με </a:t>
              </a:r>
              <a:r>
                <a:rPr lang="en-US" sz="2000" dirty="0" smtClean="0">
                  <a:solidFill>
                    <a:srgbClr val="3333FF"/>
                  </a:solidFill>
                </a:rPr>
                <a:t>s</a:t>
              </a:r>
              <a:endParaRPr lang="en-US" sz="2000" dirty="0">
                <a:solidFill>
                  <a:srgbClr val="3333FF"/>
                </a:solidFill>
              </a:endParaRPr>
            </a:p>
          </p:txBody>
        </p:sp>
        <p:sp>
          <p:nvSpPr>
            <p:cNvPr id="25605" name="Freeform 5"/>
            <p:cNvSpPr>
              <a:spLocks/>
            </p:cNvSpPr>
            <p:nvPr/>
          </p:nvSpPr>
          <p:spPr bwMode="auto">
            <a:xfrm>
              <a:off x="2448" y="2276"/>
              <a:ext cx="2256" cy="940"/>
            </a:xfrm>
            <a:custGeom>
              <a:avLst/>
              <a:gdLst>
                <a:gd name="T0" fmla="*/ 1022 w 2256"/>
                <a:gd name="T1" fmla="*/ 7 h 940"/>
                <a:gd name="T2" fmla="*/ 0 w 2256"/>
                <a:gd name="T3" fmla="*/ 940 h 940"/>
                <a:gd name="T4" fmla="*/ 2256 w 2256"/>
                <a:gd name="T5" fmla="*/ 940 h 940"/>
                <a:gd name="T6" fmla="*/ 1092 w 2256"/>
                <a:gd name="T7" fmla="*/ 0 h 940"/>
              </a:gdLst>
              <a:ahLst/>
              <a:cxnLst>
                <a:cxn ang="0">
                  <a:pos x="T0" y="T1"/>
                </a:cxn>
                <a:cxn ang="0">
                  <a:pos x="T2" y="T3"/>
                </a:cxn>
                <a:cxn ang="0">
                  <a:pos x="T4" y="T5"/>
                </a:cxn>
                <a:cxn ang="0">
                  <a:pos x="T6" y="T7"/>
                </a:cxn>
              </a:cxnLst>
              <a:rect l="0" t="0" r="r" b="b"/>
              <a:pathLst>
                <a:path w="2256" h="940">
                  <a:moveTo>
                    <a:pt x="1022" y="7"/>
                  </a:moveTo>
                  <a:lnTo>
                    <a:pt x="0" y="940"/>
                  </a:lnTo>
                  <a:lnTo>
                    <a:pt x="2256" y="940"/>
                  </a:lnTo>
                  <a:lnTo>
                    <a:pt x="1092"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5606" name="Oval 6"/>
            <p:cNvSpPr>
              <a:spLocks noChangeArrowheads="1"/>
            </p:cNvSpPr>
            <p:nvPr/>
          </p:nvSpPr>
          <p:spPr bwMode="auto">
            <a:xfrm>
              <a:off x="3456" y="2208"/>
              <a:ext cx="96" cy="96"/>
            </a:xfrm>
            <a:prstGeom prst="ellipse">
              <a:avLst/>
            </a:prstGeom>
            <a:solidFill>
              <a:srgbClr val="FFFFFF"/>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25607" name="Oval 7"/>
            <p:cNvSpPr>
              <a:spLocks noChangeArrowheads="1"/>
            </p:cNvSpPr>
            <p:nvPr/>
          </p:nvSpPr>
          <p:spPr bwMode="auto">
            <a:xfrm>
              <a:off x="3120" y="3168"/>
              <a:ext cx="96" cy="96"/>
            </a:xfrm>
            <a:prstGeom prst="ellipse">
              <a:avLst/>
            </a:prstGeom>
            <a:solidFill>
              <a:srgbClr val="FFFFFF"/>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25608" name="Oval 8"/>
            <p:cNvSpPr>
              <a:spLocks noChangeArrowheads="1"/>
            </p:cNvSpPr>
            <p:nvPr/>
          </p:nvSpPr>
          <p:spPr bwMode="auto">
            <a:xfrm>
              <a:off x="3984" y="3168"/>
              <a:ext cx="96" cy="96"/>
            </a:xfrm>
            <a:prstGeom prst="ellipse">
              <a:avLst/>
            </a:prstGeom>
            <a:solidFill>
              <a:srgbClr val="FFFFFF"/>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25609" name="Rectangle 9"/>
            <p:cNvSpPr>
              <a:spLocks noChangeArrowheads="1"/>
            </p:cNvSpPr>
            <p:nvPr/>
          </p:nvSpPr>
          <p:spPr bwMode="auto">
            <a:xfrm>
              <a:off x="3840" y="2304"/>
              <a:ext cx="232"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000"/>
                <a:t>D</a:t>
              </a:r>
            </a:p>
          </p:txBody>
        </p:sp>
        <p:sp>
          <p:nvSpPr>
            <p:cNvPr id="25612" name="Line 12"/>
            <p:cNvSpPr>
              <a:spLocks noChangeShapeType="1"/>
            </p:cNvSpPr>
            <p:nvPr/>
          </p:nvSpPr>
          <p:spPr bwMode="auto">
            <a:xfrm flipH="1">
              <a:off x="1872" y="2688"/>
              <a:ext cx="624" cy="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25613" name="Rectangle 13"/>
            <p:cNvSpPr>
              <a:spLocks noChangeArrowheads="1"/>
            </p:cNvSpPr>
            <p:nvPr/>
          </p:nvSpPr>
          <p:spPr bwMode="auto">
            <a:xfrm>
              <a:off x="1776" y="2640"/>
              <a:ext cx="254"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000" dirty="0">
                  <a:solidFill>
                    <a:srgbClr val="3333FF"/>
                  </a:solidFill>
                </a:rPr>
                <a:t>s</a:t>
              </a:r>
              <a:r>
                <a:rPr lang="en-US" sz="2000" baseline="-25000" dirty="0">
                  <a:solidFill>
                    <a:srgbClr val="3333FF"/>
                  </a:solidFill>
                </a:rPr>
                <a:t>1</a:t>
              </a:r>
            </a:p>
          </p:txBody>
        </p:sp>
        <p:sp>
          <p:nvSpPr>
            <p:cNvPr id="25614" name="Rectangle 14"/>
            <p:cNvSpPr>
              <a:spLocks noChangeArrowheads="1"/>
            </p:cNvSpPr>
            <p:nvPr/>
          </p:nvSpPr>
          <p:spPr bwMode="auto">
            <a:xfrm>
              <a:off x="2400" y="2640"/>
              <a:ext cx="254"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000" dirty="0">
                  <a:solidFill>
                    <a:srgbClr val="3333FF"/>
                  </a:solidFill>
                </a:rPr>
                <a:t>s</a:t>
              </a:r>
              <a:r>
                <a:rPr lang="en-US" sz="2000" baseline="-25000" dirty="0">
                  <a:solidFill>
                    <a:srgbClr val="3333FF"/>
                  </a:solidFill>
                </a:rPr>
                <a:t>2</a:t>
              </a:r>
            </a:p>
          </p:txBody>
        </p:sp>
        <p:sp>
          <p:nvSpPr>
            <p:cNvPr id="25615" name="Rectangle 15"/>
            <p:cNvSpPr>
              <a:spLocks noChangeArrowheads="1"/>
            </p:cNvSpPr>
            <p:nvPr/>
          </p:nvSpPr>
          <p:spPr bwMode="auto">
            <a:xfrm>
              <a:off x="2064" y="2496"/>
              <a:ext cx="196"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000" dirty="0">
                  <a:solidFill>
                    <a:srgbClr val="3333FF"/>
                  </a:solidFill>
                </a:rPr>
                <a:t>s</a:t>
              </a:r>
            </a:p>
          </p:txBody>
        </p:sp>
        <p:sp>
          <p:nvSpPr>
            <p:cNvPr id="25616" name="Rectangle 16"/>
            <p:cNvSpPr>
              <a:spLocks noChangeArrowheads="1"/>
            </p:cNvSpPr>
            <p:nvPr/>
          </p:nvSpPr>
          <p:spPr bwMode="auto">
            <a:xfrm>
              <a:off x="3940" y="3216"/>
              <a:ext cx="254"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000">
                  <a:solidFill>
                    <a:srgbClr val="3333FF"/>
                  </a:solidFill>
                </a:rPr>
                <a:t>s</a:t>
              </a:r>
              <a:r>
                <a:rPr lang="en-US" sz="2000" baseline="-25000">
                  <a:solidFill>
                    <a:srgbClr val="3333FF"/>
                  </a:solidFill>
                </a:rPr>
                <a:t>2</a:t>
              </a:r>
            </a:p>
          </p:txBody>
        </p:sp>
        <p:sp>
          <p:nvSpPr>
            <p:cNvPr id="25617" name="Rectangle 17"/>
            <p:cNvSpPr>
              <a:spLocks noChangeArrowheads="1"/>
            </p:cNvSpPr>
            <p:nvPr/>
          </p:nvSpPr>
          <p:spPr bwMode="auto">
            <a:xfrm>
              <a:off x="3076" y="3216"/>
              <a:ext cx="254"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000">
                  <a:solidFill>
                    <a:srgbClr val="3333FF"/>
                  </a:solidFill>
                </a:rPr>
                <a:t>s</a:t>
              </a:r>
              <a:r>
                <a:rPr lang="en-US" sz="2000" baseline="-25000">
                  <a:solidFill>
                    <a:srgbClr val="3333FF"/>
                  </a:solidFill>
                </a:rPr>
                <a:t>1</a:t>
              </a:r>
            </a:p>
          </p:txBody>
        </p:sp>
        <p:sp>
          <p:nvSpPr>
            <p:cNvPr id="25621" name="Rectangle 21"/>
            <p:cNvSpPr>
              <a:spLocks noChangeArrowheads="1"/>
            </p:cNvSpPr>
            <p:nvPr/>
          </p:nvSpPr>
          <p:spPr bwMode="auto">
            <a:xfrm>
              <a:off x="384" y="3615"/>
              <a:ext cx="4490"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l-GR" sz="2000" dirty="0" smtClean="0">
                  <a:solidFill>
                    <a:srgbClr val="990033"/>
                  </a:solidFill>
                </a:rPr>
                <a:t>Συνολικός χρόνος </a:t>
              </a:r>
              <a:r>
                <a:rPr lang="en-US" sz="2000" dirty="0" smtClean="0">
                  <a:solidFill>
                    <a:srgbClr val="990033"/>
                  </a:solidFill>
                </a:rPr>
                <a:t>= </a:t>
              </a:r>
              <a:r>
                <a:rPr lang="en-US" sz="2000" i="1" dirty="0" smtClean="0">
                  <a:solidFill>
                    <a:srgbClr val="990033"/>
                  </a:solidFill>
                </a:rPr>
                <a:t>O</a:t>
              </a:r>
              <a:r>
                <a:rPr lang="en-US" sz="2000" dirty="0" smtClean="0">
                  <a:solidFill>
                    <a:srgbClr val="990033"/>
                  </a:solidFill>
                </a:rPr>
                <a:t>(</a:t>
              </a:r>
              <a:r>
                <a:rPr lang="en-US" sz="2000" i="1" dirty="0" err="1" smtClean="0">
                  <a:solidFill>
                    <a:srgbClr val="990033"/>
                  </a:solidFill>
                </a:rPr>
                <a:t>n</a:t>
              </a:r>
              <a:r>
                <a:rPr lang="en-US" sz="2000" dirty="0" err="1" smtClean="0">
                  <a:solidFill>
                    <a:srgbClr val="990033"/>
                  </a:solidFill>
                </a:rPr>
                <a:t>log</a:t>
              </a:r>
              <a:r>
                <a:rPr lang="en-US" sz="2000" i="1" dirty="0" err="1" smtClean="0">
                  <a:solidFill>
                    <a:srgbClr val="990033"/>
                  </a:solidFill>
                </a:rPr>
                <a:t>n</a:t>
              </a:r>
              <a:r>
                <a:rPr lang="en-US" sz="2000" dirty="0" smtClean="0">
                  <a:solidFill>
                    <a:srgbClr val="990033"/>
                  </a:solidFill>
                </a:rPr>
                <a:t> + </a:t>
              </a:r>
              <a:r>
                <a:rPr lang="en-US" sz="2000" dirty="0">
                  <a:solidFill>
                    <a:srgbClr val="990033"/>
                  </a:solidFill>
                  <a:sym typeface="Symbol" pitchFamily="18" charset="2"/>
                </a:rPr>
                <a:t></a:t>
              </a:r>
              <a:r>
                <a:rPr lang="en-US" sz="2800" i="1" baseline="-25000" dirty="0">
                  <a:solidFill>
                    <a:srgbClr val="990033"/>
                  </a:solidFill>
                </a:rPr>
                <a:t>s</a:t>
              </a:r>
              <a:r>
                <a:rPr lang="en-US" sz="2000" dirty="0">
                  <a:solidFill>
                    <a:srgbClr val="990033"/>
                  </a:solidFill>
                </a:rPr>
                <a:t>(</a:t>
              </a:r>
              <a:r>
                <a:rPr lang="en-US" sz="2000" i="1" dirty="0">
                  <a:solidFill>
                    <a:srgbClr val="990033"/>
                  </a:solidFill>
                </a:rPr>
                <a:t>R</a:t>
              </a:r>
              <a:r>
                <a:rPr lang="en-US" sz="2800" i="1" baseline="-25000" dirty="0">
                  <a:solidFill>
                    <a:srgbClr val="990033"/>
                  </a:solidFill>
                </a:rPr>
                <a:t>s</a:t>
              </a:r>
              <a:r>
                <a:rPr lang="en-US" sz="2000" dirty="0">
                  <a:solidFill>
                    <a:srgbClr val="990033"/>
                  </a:solidFill>
                </a:rPr>
                <a:t>+ </a:t>
              </a:r>
              <a:r>
                <a:rPr lang="en-US" sz="2000" dirty="0" err="1" smtClean="0">
                  <a:solidFill>
                    <a:srgbClr val="990033"/>
                  </a:solidFill>
                </a:rPr>
                <a:t>log</a:t>
              </a:r>
              <a:r>
                <a:rPr lang="en-US" sz="2000" i="1" dirty="0" err="1" smtClean="0">
                  <a:solidFill>
                    <a:srgbClr val="990033"/>
                  </a:solidFill>
                </a:rPr>
                <a:t>n</a:t>
              </a:r>
              <a:r>
                <a:rPr lang="en-US" sz="2000" dirty="0" smtClean="0">
                  <a:solidFill>
                    <a:srgbClr val="990033"/>
                  </a:solidFill>
                </a:rPr>
                <a:t>)) = </a:t>
              </a:r>
              <a:r>
                <a:rPr lang="en-US" sz="2000" i="1" dirty="0">
                  <a:solidFill>
                    <a:srgbClr val="990033"/>
                  </a:solidFill>
                </a:rPr>
                <a:t>O</a:t>
              </a:r>
              <a:r>
                <a:rPr lang="en-US" sz="2000" dirty="0">
                  <a:solidFill>
                    <a:srgbClr val="990033"/>
                  </a:solidFill>
                </a:rPr>
                <a:t>(</a:t>
              </a:r>
              <a:r>
                <a:rPr lang="en-US" sz="2000" i="1" dirty="0">
                  <a:solidFill>
                    <a:srgbClr val="990033"/>
                  </a:solidFill>
                </a:rPr>
                <a:t>R</a:t>
              </a:r>
              <a:r>
                <a:rPr lang="en-US" sz="2000" dirty="0">
                  <a:solidFill>
                    <a:srgbClr val="990033"/>
                  </a:solidFill>
                </a:rPr>
                <a:t> + </a:t>
              </a:r>
              <a:r>
                <a:rPr lang="en-US" sz="2000" i="1" dirty="0" err="1" smtClean="0">
                  <a:solidFill>
                    <a:srgbClr val="990033"/>
                  </a:solidFill>
                </a:rPr>
                <a:t>n</a:t>
              </a:r>
              <a:r>
                <a:rPr lang="en-US" sz="2000" dirty="0" err="1" smtClean="0">
                  <a:solidFill>
                    <a:srgbClr val="990033"/>
                  </a:solidFill>
                </a:rPr>
                <a:t>log</a:t>
              </a:r>
              <a:r>
                <a:rPr lang="en-US" sz="2000" i="1" dirty="0" err="1" smtClean="0">
                  <a:solidFill>
                    <a:srgbClr val="990033"/>
                  </a:solidFill>
                </a:rPr>
                <a:t>n</a:t>
              </a:r>
              <a:r>
                <a:rPr lang="en-US" sz="2000" dirty="0">
                  <a:solidFill>
                    <a:srgbClr val="990033"/>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l-GR" dirty="0" smtClean="0"/>
              <a:t>Πίσω στη Γενική Περίπτωση</a:t>
            </a:r>
            <a:endParaRPr lang="en-US" dirty="0"/>
          </a:p>
        </p:txBody>
      </p:sp>
      <p:cxnSp>
        <p:nvCxnSpPr>
          <p:cNvPr id="4" name="Straight Connector 3"/>
          <p:cNvCxnSpPr/>
          <p:nvPr/>
        </p:nvCxnSpPr>
        <p:spPr>
          <a:xfrm>
            <a:off x="2438400" y="1447800"/>
            <a:ext cx="1066800" cy="2286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47800" y="2819400"/>
            <a:ext cx="2590800" cy="20574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143000" y="2286000"/>
            <a:ext cx="2209800" cy="2971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4191000" y="1981200"/>
            <a:ext cx="1066800" cy="1447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981200" y="4572000"/>
            <a:ext cx="990600" cy="1524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4419600" y="4038600"/>
            <a:ext cx="304800" cy="1828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029200" y="4267200"/>
            <a:ext cx="228600" cy="838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724400" y="4419600"/>
            <a:ext cx="838200" cy="1219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6" name="Rectangle 27"/>
          <p:cNvSpPr>
            <a:spLocks noChangeArrowheads="1"/>
          </p:cNvSpPr>
          <p:nvPr/>
        </p:nvSpPr>
        <p:spPr bwMode="auto">
          <a:xfrm>
            <a:off x="2590800" y="12954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1</a:t>
            </a:r>
            <a:endParaRPr lang="en-US" sz="2000" baseline="-25000" dirty="0"/>
          </a:p>
        </p:txBody>
      </p:sp>
      <p:sp>
        <p:nvSpPr>
          <p:cNvPr id="27" name="Rectangle 27"/>
          <p:cNvSpPr>
            <a:spLocks noChangeArrowheads="1"/>
          </p:cNvSpPr>
          <p:nvPr/>
        </p:nvSpPr>
        <p:spPr bwMode="auto">
          <a:xfrm>
            <a:off x="5029200" y="21336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2</a:t>
            </a:r>
            <a:endParaRPr lang="en-US" sz="2000" baseline="-25000" dirty="0"/>
          </a:p>
        </p:txBody>
      </p:sp>
      <p:sp>
        <p:nvSpPr>
          <p:cNvPr id="28" name="Rectangle 27"/>
          <p:cNvSpPr>
            <a:spLocks noChangeArrowheads="1"/>
          </p:cNvSpPr>
          <p:nvPr/>
        </p:nvSpPr>
        <p:spPr bwMode="auto">
          <a:xfrm>
            <a:off x="3352800" y="22860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3</a:t>
            </a:r>
            <a:endParaRPr lang="en-US" sz="2000" baseline="-25000" dirty="0"/>
          </a:p>
        </p:txBody>
      </p:sp>
      <p:sp>
        <p:nvSpPr>
          <p:cNvPr id="29" name="Rectangle 27"/>
          <p:cNvSpPr>
            <a:spLocks noChangeArrowheads="1"/>
          </p:cNvSpPr>
          <p:nvPr/>
        </p:nvSpPr>
        <p:spPr bwMode="auto">
          <a:xfrm>
            <a:off x="1371600" y="2971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4</a:t>
            </a:r>
            <a:endParaRPr lang="en-US" sz="2000" baseline="-25000" dirty="0"/>
          </a:p>
        </p:txBody>
      </p:sp>
      <p:sp>
        <p:nvSpPr>
          <p:cNvPr id="30" name="Rectangle 27"/>
          <p:cNvSpPr>
            <a:spLocks noChangeArrowheads="1"/>
          </p:cNvSpPr>
          <p:nvPr/>
        </p:nvSpPr>
        <p:spPr bwMode="auto">
          <a:xfrm>
            <a:off x="4267200" y="3886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5</a:t>
            </a:r>
            <a:endParaRPr lang="en-US" sz="2000" baseline="-25000" dirty="0"/>
          </a:p>
        </p:txBody>
      </p:sp>
      <p:sp>
        <p:nvSpPr>
          <p:cNvPr id="31" name="Rectangle 27"/>
          <p:cNvSpPr>
            <a:spLocks noChangeArrowheads="1"/>
          </p:cNvSpPr>
          <p:nvPr/>
        </p:nvSpPr>
        <p:spPr bwMode="auto">
          <a:xfrm>
            <a:off x="4724400" y="4267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6</a:t>
            </a:r>
            <a:endParaRPr lang="en-US" sz="2000" baseline="-25000" dirty="0"/>
          </a:p>
        </p:txBody>
      </p:sp>
      <p:sp>
        <p:nvSpPr>
          <p:cNvPr id="32" name="Rectangle 27"/>
          <p:cNvSpPr>
            <a:spLocks noChangeArrowheads="1"/>
          </p:cNvSpPr>
          <p:nvPr/>
        </p:nvSpPr>
        <p:spPr bwMode="auto">
          <a:xfrm>
            <a:off x="5410200" y="4495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7</a:t>
            </a:r>
            <a:endParaRPr lang="en-US" sz="2000" baseline="-25000" dirty="0"/>
          </a:p>
        </p:txBody>
      </p:sp>
      <p:sp>
        <p:nvSpPr>
          <p:cNvPr id="33" name="Rectangle 27"/>
          <p:cNvSpPr>
            <a:spLocks noChangeArrowheads="1"/>
          </p:cNvSpPr>
          <p:nvPr/>
        </p:nvSpPr>
        <p:spPr bwMode="auto">
          <a:xfrm>
            <a:off x="2209800" y="5257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8</a:t>
            </a:r>
            <a:endParaRPr lang="en-US" sz="2000" baseline="-25000" dirty="0"/>
          </a:p>
        </p:txBody>
      </p:sp>
      <p:sp>
        <p:nvSpPr>
          <p:cNvPr id="34" name="Text Box 3"/>
          <p:cNvSpPr txBox="1">
            <a:spLocks noChangeArrowheads="1"/>
          </p:cNvSpPr>
          <p:nvPr/>
        </p:nvSpPr>
        <p:spPr bwMode="auto">
          <a:xfrm>
            <a:off x="5791200" y="2057400"/>
            <a:ext cx="3352800" cy="3416320"/>
          </a:xfrm>
          <a:prstGeom prst="rect">
            <a:avLst/>
          </a:prstGeom>
          <a:noFill/>
          <a:ln w="9525">
            <a:noFill/>
            <a:miter lim="800000"/>
            <a:headEnd/>
            <a:tailEnd/>
          </a:ln>
        </p:spPr>
        <p:txBody>
          <a:bodyPr wrap="square">
            <a:spAutoFit/>
          </a:bodyPr>
          <a:lstStyle/>
          <a:p>
            <a:r>
              <a:rPr lang="el-GR" sz="2400" b="1" dirty="0" smtClean="0">
                <a:solidFill>
                  <a:srgbClr val="7030A0"/>
                </a:solidFill>
              </a:rPr>
              <a:t>Παρατήρηση: </a:t>
            </a:r>
          </a:p>
          <a:p>
            <a:endParaRPr lang="el-GR" sz="2400" dirty="0" smtClean="0">
              <a:solidFill>
                <a:srgbClr val="7030A0"/>
              </a:solidFill>
            </a:endParaRPr>
          </a:p>
          <a:p>
            <a:r>
              <a:rPr lang="el-GR" sz="2400" dirty="0" smtClean="0">
                <a:solidFill>
                  <a:srgbClr val="7030A0"/>
                </a:solidFill>
              </a:rPr>
              <a:t>Δύο τμήματα μπορούν να τέμνονται αν επικαλύπτονται ως προς την </a:t>
            </a:r>
            <a:r>
              <a:rPr lang="en-US" sz="2400" dirty="0" smtClean="0">
                <a:solidFill>
                  <a:srgbClr val="7030A0"/>
                </a:solidFill>
              </a:rPr>
              <a:t>y</a:t>
            </a:r>
            <a:r>
              <a:rPr lang="el-GR" sz="2400" dirty="0" smtClean="0">
                <a:solidFill>
                  <a:srgbClr val="7030A0"/>
                </a:solidFill>
              </a:rPr>
              <a:t>-συντεταγμένη και είναι γειτονικά ως προς τη </a:t>
            </a:r>
            <a:r>
              <a:rPr lang="en-US" sz="2400" dirty="0" smtClean="0">
                <a:solidFill>
                  <a:srgbClr val="7030A0"/>
                </a:solidFill>
              </a:rPr>
              <a:t>x</a:t>
            </a:r>
            <a:r>
              <a:rPr lang="el-GR" sz="2400" dirty="0" smtClean="0">
                <a:solidFill>
                  <a:srgbClr val="7030A0"/>
                </a:solidFill>
              </a:rPr>
              <a:t>-συντεταγμένη σε αυτή τη </a:t>
            </a:r>
            <a:r>
              <a:rPr lang="en-US" sz="2400" dirty="0" smtClean="0">
                <a:solidFill>
                  <a:srgbClr val="7030A0"/>
                </a:solidFill>
              </a:rPr>
              <a:t>y</a:t>
            </a:r>
            <a:r>
              <a:rPr lang="el-GR" sz="2400" dirty="0">
                <a:solidFill>
                  <a:srgbClr val="7030A0"/>
                </a:solidFill>
              </a:rPr>
              <a:t>-</a:t>
            </a:r>
            <a:r>
              <a:rPr lang="el-GR" sz="2400" dirty="0" smtClean="0">
                <a:solidFill>
                  <a:srgbClr val="7030A0"/>
                </a:solidFill>
              </a:rPr>
              <a:t>συντεταγμένη. </a:t>
            </a:r>
            <a:endParaRPr lang="en-US" sz="2400" dirty="0">
              <a:solidFill>
                <a:srgbClr val="7030A0"/>
              </a:solidFill>
            </a:endParaRPr>
          </a:p>
        </p:txBody>
      </p:sp>
      <p:cxnSp>
        <p:nvCxnSpPr>
          <p:cNvPr id="22" name="Straight Connector 21"/>
          <p:cNvCxnSpPr/>
          <p:nvPr/>
        </p:nvCxnSpPr>
        <p:spPr>
          <a:xfrm>
            <a:off x="2819400" y="2057400"/>
            <a:ext cx="22860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895600" y="2362200"/>
            <a:ext cx="3048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352800" y="2362200"/>
            <a:ext cx="15240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828800" y="3048000"/>
            <a:ext cx="8382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819400" y="3048000"/>
            <a:ext cx="3048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276600" y="3048000"/>
            <a:ext cx="10668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524000" y="4800600"/>
            <a:ext cx="5334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286000" y="4800600"/>
            <a:ext cx="15240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038600" y="4800600"/>
            <a:ext cx="4572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648200" y="4800600"/>
            <a:ext cx="4572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181600" y="4800600"/>
            <a:ext cx="152400" cy="0"/>
          </a:xfrm>
          <a:prstGeom prst="line">
            <a:avLst/>
          </a:prstGeom>
          <a:ln w="19050">
            <a:solidFill>
              <a:srgbClr val="00B05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l-GR" dirty="0" smtClean="0"/>
              <a:t>Εκφυλισμοί</a:t>
            </a:r>
            <a:endParaRPr lang="en-US" dirty="0"/>
          </a:p>
        </p:txBody>
      </p:sp>
      <p:cxnSp>
        <p:nvCxnSpPr>
          <p:cNvPr id="4" name="Straight Connector 3"/>
          <p:cNvCxnSpPr/>
          <p:nvPr/>
        </p:nvCxnSpPr>
        <p:spPr>
          <a:xfrm>
            <a:off x="2438400" y="1447800"/>
            <a:ext cx="1066800" cy="2286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47800" y="2819400"/>
            <a:ext cx="2590800" cy="20574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143000" y="2286000"/>
            <a:ext cx="2209800" cy="2971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4191000" y="1981200"/>
            <a:ext cx="1066800" cy="1447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981200" y="4572000"/>
            <a:ext cx="990600" cy="1524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4419600" y="4038600"/>
            <a:ext cx="304800" cy="1828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029200" y="4267200"/>
            <a:ext cx="228600" cy="838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724400" y="4419600"/>
            <a:ext cx="838200" cy="1219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6" name="Rectangle 27"/>
          <p:cNvSpPr>
            <a:spLocks noChangeArrowheads="1"/>
          </p:cNvSpPr>
          <p:nvPr/>
        </p:nvSpPr>
        <p:spPr bwMode="auto">
          <a:xfrm>
            <a:off x="2590800" y="12954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1</a:t>
            </a:r>
            <a:endParaRPr lang="en-US" sz="2000" baseline="-25000" dirty="0"/>
          </a:p>
        </p:txBody>
      </p:sp>
      <p:sp>
        <p:nvSpPr>
          <p:cNvPr id="27" name="Rectangle 27"/>
          <p:cNvSpPr>
            <a:spLocks noChangeArrowheads="1"/>
          </p:cNvSpPr>
          <p:nvPr/>
        </p:nvSpPr>
        <p:spPr bwMode="auto">
          <a:xfrm>
            <a:off x="5029200" y="21336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2</a:t>
            </a:r>
            <a:endParaRPr lang="en-US" sz="2000" baseline="-25000" dirty="0"/>
          </a:p>
        </p:txBody>
      </p:sp>
      <p:sp>
        <p:nvSpPr>
          <p:cNvPr id="28" name="Rectangle 27"/>
          <p:cNvSpPr>
            <a:spLocks noChangeArrowheads="1"/>
          </p:cNvSpPr>
          <p:nvPr/>
        </p:nvSpPr>
        <p:spPr bwMode="auto">
          <a:xfrm>
            <a:off x="3352800" y="22860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3</a:t>
            </a:r>
            <a:endParaRPr lang="en-US" sz="2000" baseline="-25000" dirty="0"/>
          </a:p>
        </p:txBody>
      </p:sp>
      <p:sp>
        <p:nvSpPr>
          <p:cNvPr id="29" name="Rectangle 27"/>
          <p:cNvSpPr>
            <a:spLocks noChangeArrowheads="1"/>
          </p:cNvSpPr>
          <p:nvPr/>
        </p:nvSpPr>
        <p:spPr bwMode="auto">
          <a:xfrm>
            <a:off x="1371600" y="2971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4</a:t>
            </a:r>
            <a:endParaRPr lang="en-US" sz="2000" baseline="-25000" dirty="0"/>
          </a:p>
        </p:txBody>
      </p:sp>
      <p:sp>
        <p:nvSpPr>
          <p:cNvPr id="30" name="Rectangle 27"/>
          <p:cNvSpPr>
            <a:spLocks noChangeArrowheads="1"/>
          </p:cNvSpPr>
          <p:nvPr/>
        </p:nvSpPr>
        <p:spPr bwMode="auto">
          <a:xfrm>
            <a:off x="4267200" y="3886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5</a:t>
            </a:r>
            <a:endParaRPr lang="en-US" sz="2000" baseline="-25000" dirty="0"/>
          </a:p>
        </p:txBody>
      </p:sp>
      <p:sp>
        <p:nvSpPr>
          <p:cNvPr id="31" name="Rectangle 27"/>
          <p:cNvSpPr>
            <a:spLocks noChangeArrowheads="1"/>
          </p:cNvSpPr>
          <p:nvPr/>
        </p:nvSpPr>
        <p:spPr bwMode="auto">
          <a:xfrm>
            <a:off x="4724400" y="4495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6</a:t>
            </a:r>
            <a:endParaRPr lang="en-US" sz="2000" baseline="-25000" dirty="0"/>
          </a:p>
        </p:txBody>
      </p:sp>
      <p:sp>
        <p:nvSpPr>
          <p:cNvPr id="32" name="Rectangle 27"/>
          <p:cNvSpPr>
            <a:spLocks noChangeArrowheads="1"/>
          </p:cNvSpPr>
          <p:nvPr/>
        </p:nvSpPr>
        <p:spPr bwMode="auto">
          <a:xfrm>
            <a:off x="5410200" y="4495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7</a:t>
            </a:r>
            <a:endParaRPr lang="en-US" sz="2000" baseline="-25000" dirty="0"/>
          </a:p>
        </p:txBody>
      </p:sp>
      <p:sp>
        <p:nvSpPr>
          <p:cNvPr id="33" name="Rectangle 27"/>
          <p:cNvSpPr>
            <a:spLocks noChangeArrowheads="1"/>
          </p:cNvSpPr>
          <p:nvPr/>
        </p:nvSpPr>
        <p:spPr bwMode="auto">
          <a:xfrm>
            <a:off x="2133600" y="51816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8</a:t>
            </a:r>
            <a:endParaRPr lang="en-US" sz="2000" baseline="-25000" dirty="0"/>
          </a:p>
        </p:txBody>
      </p:sp>
      <p:sp>
        <p:nvSpPr>
          <p:cNvPr id="34" name="Text Box 3"/>
          <p:cNvSpPr txBox="1">
            <a:spLocks noChangeArrowheads="1"/>
          </p:cNvSpPr>
          <p:nvPr/>
        </p:nvSpPr>
        <p:spPr bwMode="auto">
          <a:xfrm>
            <a:off x="5791200" y="1219200"/>
            <a:ext cx="3124200" cy="4431983"/>
          </a:xfrm>
          <a:prstGeom prst="rect">
            <a:avLst/>
          </a:prstGeom>
          <a:noFill/>
          <a:ln w="9525">
            <a:noFill/>
            <a:miter lim="800000"/>
            <a:headEnd/>
            <a:tailEnd/>
          </a:ln>
        </p:spPr>
        <p:txBody>
          <a:bodyPr wrap="square">
            <a:spAutoFit/>
          </a:bodyPr>
          <a:lstStyle/>
          <a:p>
            <a:r>
              <a:rPr lang="el-GR" sz="2400" b="1" dirty="0" smtClean="0">
                <a:solidFill>
                  <a:srgbClr val="7030A0"/>
                </a:solidFill>
              </a:rPr>
              <a:t>Εκφυλισμοί: </a:t>
            </a:r>
          </a:p>
          <a:p>
            <a:endParaRPr lang="el-GR" sz="2400" dirty="0" smtClean="0">
              <a:solidFill>
                <a:srgbClr val="7030A0"/>
              </a:solidFill>
            </a:endParaRPr>
          </a:p>
          <a:p>
            <a:r>
              <a:rPr lang="el-GR" sz="2400" dirty="0" smtClean="0">
                <a:solidFill>
                  <a:srgbClr val="7030A0"/>
                </a:solidFill>
              </a:rPr>
              <a:t>1. Κανένα τμήμα δεν είναι οριζόντιο</a:t>
            </a:r>
          </a:p>
          <a:p>
            <a:endParaRPr lang="el-GR" sz="900" dirty="0" smtClean="0">
              <a:solidFill>
                <a:srgbClr val="7030A0"/>
              </a:solidFill>
            </a:endParaRPr>
          </a:p>
          <a:p>
            <a:r>
              <a:rPr lang="el-GR" sz="2400" dirty="0" smtClean="0">
                <a:solidFill>
                  <a:srgbClr val="7030A0"/>
                </a:solidFill>
              </a:rPr>
              <a:t>2. Δύο οποιαδήποτε τμήματα τέμνονται το πολύ σε ένα σημείο</a:t>
            </a:r>
          </a:p>
          <a:p>
            <a:endParaRPr lang="el-GR" sz="900" dirty="0" smtClean="0">
              <a:solidFill>
                <a:srgbClr val="7030A0"/>
              </a:solidFill>
            </a:endParaRPr>
          </a:p>
          <a:p>
            <a:r>
              <a:rPr lang="el-GR" sz="2400" dirty="0" smtClean="0">
                <a:solidFill>
                  <a:srgbClr val="7030A0"/>
                </a:solidFill>
              </a:rPr>
              <a:t>3. Δεν υπάρχει τριάδα τμημάτων που να τέμνονται σε κοινό σημείο</a:t>
            </a:r>
            <a:endParaRPr lang="en-US" sz="24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fade">
                                      <p:cBhvr>
                                        <p:cTn id="7" dur="500"/>
                                        <p:tgtEl>
                                          <p:spTgt spid="3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4">
                                            <p:txEl>
                                              <p:pRg st="2" end="2"/>
                                            </p:txEl>
                                          </p:spTgt>
                                        </p:tgtEl>
                                        <p:attrNameLst>
                                          <p:attrName>style.visibility</p:attrName>
                                        </p:attrNameLst>
                                      </p:cBhvr>
                                      <p:to>
                                        <p:strVal val="visible"/>
                                      </p:to>
                                    </p:set>
                                    <p:animEffect transition="in" filter="fade">
                                      <p:cBhvr>
                                        <p:cTn id="10" dur="500"/>
                                        <p:tgtEl>
                                          <p:spTgt spid="3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4">
                                            <p:txEl>
                                              <p:pRg st="4" end="4"/>
                                            </p:txEl>
                                          </p:spTgt>
                                        </p:tgtEl>
                                        <p:attrNameLst>
                                          <p:attrName>style.visibility</p:attrName>
                                        </p:attrNameLst>
                                      </p:cBhvr>
                                      <p:to>
                                        <p:strVal val="visible"/>
                                      </p:to>
                                    </p:set>
                                    <p:animEffect transition="in" filter="fade">
                                      <p:cBhvr>
                                        <p:cTn id="15" dur="500"/>
                                        <p:tgtEl>
                                          <p:spTgt spid="3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4">
                                            <p:txEl>
                                              <p:pRg st="6" end="6"/>
                                            </p:txEl>
                                          </p:spTgt>
                                        </p:tgtEl>
                                        <p:attrNameLst>
                                          <p:attrName>style.visibility</p:attrName>
                                        </p:attrNameLst>
                                      </p:cBhvr>
                                      <p:to>
                                        <p:strVal val="visible"/>
                                      </p:to>
                                    </p:set>
                                    <p:animEffect transition="in" filter="fade">
                                      <p:cBhvr>
                                        <p:cTn id="20" dur="500"/>
                                        <p:tgtEl>
                                          <p:spTgt spid="3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l-GR" dirty="0" smtClean="0"/>
              <a:t>Σάρωση</a:t>
            </a:r>
            <a:endParaRPr lang="en-US" dirty="0"/>
          </a:p>
        </p:txBody>
      </p:sp>
      <p:cxnSp>
        <p:nvCxnSpPr>
          <p:cNvPr id="4" name="Straight Connector 3"/>
          <p:cNvCxnSpPr/>
          <p:nvPr/>
        </p:nvCxnSpPr>
        <p:spPr>
          <a:xfrm>
            <a:off x="3276600" y="1447800"/>
            <a:ext cx="1066800" cy="2286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0" y="2819400"/>
            <a:ext cx="2590800" cy="20574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981200" y="2286000"/>
            <a:ext cx="2209800" cy="2971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029200" y="1981200"/>
            <a:ext cx="1066800" cy="1447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19400" y="4572000"/>
            <a:ext cx="990600" cy="1524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257800" y="4038600"/>
            <a:ext cx="304800" cy="1828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867400" y="4267200"/>
            <a:ext cx="228600" cy="838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5562600" y="4419600"/>
            <a:ext cx="838200" cy="1219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6" name="Rectangle 27"/>
          <p:cNvSpPr>
            <a:spLocks noChangeArrowheads="1"/>
          </p:cNvSpPr>
          <p:nvPr/>
        </p:nvSpPr>
        <p:spPr bwMode="auto">
          <a:xfrm>
            <a:off x="3429000" y="12954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1</a:t>
            </a:r>
            <a:endParaRPr lang="en-US" sz="2000" baseline="-25000" dirty="0"/>
          </a:p>
        </p:txBody>
      </p:sp>
      <p:sp>
        <p:nvSpPr>
          <p:cNvPr id="27" name="Rectangle 27"/>
          <p:cNvSpPr>
            <a:spLocks noChangeArrowheads="1"/>
          </p:cNvSpPr>
          <p:nvPr/>
        </p:nvSpPr>
        <p:spPr bwMode="auto">
          <a:xfrm>
            <a:off x="5867400" y="21336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2</a:t>
            </a:r>
            <a:endParaRPr lang="en-US" sz="2000" baseline="-25000" dirty="0"/>
          </a:p>
        </p:txBody>
      </p:sp>
      <p:sp>
        <p:nvSpPr>
          <p:cNvPr id="28" name="Rectangle 27"/>
          <p:cNvSpPr>
            <a:spLocks noChangeArrowheads="1"/>
          </p:cNvSpPr>
          <p:nvPr/>
        </p:nvSpPr>
        <p:spPr bwMode="auto">
          <a:xfrm>
            <a:off x="4191000" y="22860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3</a:t>
            </a:r>
            <a:endParaRPr lang="en-US" sz="2000" baseline="-25000" dirty="0"/>
          </a:p>
        </p:txBody>
      </p:sp>
      <p:sp>
        <p:nvSpPr>
          <p:cNvPr id="29" name="Rectangle 27"/>
          <p:cNvSpPr>
            <a:spLocks noChangeArrowheads="1"/>
          </p:cNvSpPr>
          <p:nvPr/>
        </p:nvSpPr>
        <p:spPr bwMode="auto">
          <a:xfrm>
            <a:off x="2209800" y="2971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4</a:t>
            </a:r>
            <a:endParaRPr lang="en-US" sz="2000" baseline="-25000" dirty="0"/>
          </a:p>
        </p:txBody>
      </p:sp>
      <p:sp>
        <p:nvSpPr>
          <p:cNvPr id="30" name="Rectangle 27"/>
          <p:cNvSpPr>
            <a:spLocks noChangeArrowheads="1"/>
          </p:cNvSpPr>
          <p:nvPr/>
        </p:nvSpPr>
        <p:spPr bwMode="auto">
          <a:xfrm>
            <a:off x="5105400" y="3886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5</a:t>
            </a:r>
            <a:endParaRPr lang="en-US" sz="2000" baseline="-25000" dirty="0"/>
          </a:p>
        </p:txBody>
      </p:sp>
      <p:sp>
        <p:nvSpPr>
          <p:cNvPr id="31" name="Rectangle 27"/>
          <p:cNvSpPr>
            <a:spLocks noChangeArrowheads="1"/>
          </p:cNvSpPr>
          <p:nvPr/>
        </p:nvSpPr>
        <p:spPr bwMode="auto">
          <a:xfrm>
            <a:off x="5715000" y="4648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6</a:t>
            </a:r>
            <a:endParaRPr lang="en-US" sz="2000" baseline="-25000" dirty="0"/>
          </a:p>
        </p:txBody>
      </p:sp>
      <p:sp>
        <p:nvSpPr>
          <p:cNvPr id="32" name="Rectangle 27"/>
          <p:cNvSpPr>
            <a:spLocks noChangeArrowheads="1"/>
          </p:cNvSpPr>
          <p:nvPr/>
        </p:nvSpPr>
        <p:spPr bwMode="auto">
          <a:xfrm>
            <a:off x="6248400" y="4495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7</a:t>
            </a:r>
            <a:endParaRPr lang="en-US" sz="2000" baseline="-25000" dirty="0"/>
          </a:p>
        </p:txBody>
      </p:sp>
      <p:sp>
        <p:nvSpPr>
          <p:cNvPr id="33" name="Rectangle 27"/>
          <p:cNvSpPr>
            <a:spLocks noChangeArrowheads="1"/>
          </p:cNvSpPr>
          <p:nvPr/>
        </p:nvSpPr>
        <p:spPr bwMode="auto">
          <a:xfrm>
            <a:off x="3048000" y="5257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8</a:t>
            </a:r>
            <a:endParaRPr lang="en-US" sz="2000" baseline="-25000" dirty="0"/>
          </a:p>
        </p:txBody>
      </p:sp>
      <p:sp>
        <p:nvSpPr>
          <p:cNvPr id="60" name="Oval 59"/>
          <p:cNvSpPr/>
          <p:nvPr/>
        </p:nvSpPr>
        <p:spPr>
          <a:xfrm>
            <a:off x="3186112" y="3538537"/>
            <a:ext cx="76200" cy="762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3824287" y="2676525"/>
            <a:ext cx="76200" cy="762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Line 6"/>
          <p:cNvSpPr>
            <a:spLocks noChangeShapeType="1"/>
          </p:cNvSpPr>
          <p:nvPr/>
        </p:nvSpPr>
        <p:spPr bwMode="auto">
          <a:xfrm>
            <a:off x="1600200" y="44958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63" name="Rectangle 62"/>
          <p:cNvSpPr/>
          <p:nvPr/>
        </p:nvSpPr>
        <p:spPr>
          <a:xfrm>
            <a:off x="990600" y="1371600"/>
            <a:ext cx="1543179" cy="369332"/>
          </a:xfrm>
          <a:prstGeom prst="rect">
            <a:avLst/>
          </a:prstGeom>
        </p:spPr>
        <p:txBody>
          <a:bodyPr wrap="none">
            <a:spAutoFit/>
          </a:bodyPr>
          <a:lstStyle/>
          <a:p>
            <a:r>
              <a:rPr lang="el-GR" dirty="0" smtClean="0"/>
              <a:t>Υπολογισμένα</a:t>
            </a:r>
            <a:endParaRPr lang="en-US" dirty="0"/>
          </a:p>
        </p:txBody>
      </p:sp>
      <p:sp>
        <p:nvSpPr>
          <p:cNvPr id="64" name="Freeform 63"/>
          <p:cNvSpPr/>
          <p:nvPr/>
        </p:nvSpPr>
        <p:spPr>
          <a:xfrm>
            <a:off x="2088776" y="1703294"/>
            <a:ext cx="1730189" cy="1021977"/>
          </a:xfrm>
          <a:custGeom>
            <a:avLst/>
            <a:gdLst>
              <a:gd name="connsiteX0" fmla="*/ 0 w 1730189"/>
              <a:gd name="connsiteY0" fmla="*/ 0 h 1021977"/>
              <a:gd name="connsiteX1" fmla="*/ 1048871 w 1730189"/>
              <a:gd name="connsiteY1" fmla="*/ 770965 h 1021977"/>
              <a:gd name="connsiteX2" fmla="*/ 1730189 w 1730189"/>
              <a:gd name="connsiteY2" fmla="*/ 1021977 h 1021977"/>
            </a:gdLst>
            <a:ahLst/>
            <a:cxnLst>
              <a:cxn ang="0">
                <a:pos x="connsiteX0" y="connsiteY0"/>
              </a:cxn>
              <a:cxn ang="0">
                <a:pos x="connsiteX1" y="connsiteY1"/>
              </a:cxn>
              <a:cxn ang="0">
                <a:pos x="connsiteX2" y="connsiteY2"/>
              </a:cxn>
            </a:cxnLst>
            <a:rect l="l" t="t" r="r" b="b"/>
            <a:pathLst>
              <a:path w="1730189" h="1021977">
                <a:moveTo>
                  <a:pt x="0" y="0"/>
                </a:moveTo>
                <a:cubicBezTo>
                  <a:pt x="380253" y="300318"/>
                  <a:pt x="760506" y="600636"/>
                  <a:pt x="1048871" y="770965"/>
                </a:cubicBezTo>
                <a:cubicBezTo>
                  <a:pt x="1337236" y="941294"/>
                  <a:pt x="1533712" y="981635"/>
                  <a:pt x="1730189" y="1021977"/>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1801906" y="1712259"/>
            <a:ext cx="1425388" cy="1819835"/>
          </a:xfrm>
          <a:custGeom>
            <a:avLst/>
            <a:gdLst>
              <a:gd name="connsiteX0" fmla="*/ 0 w 1425388"/>
              <a:gd name="connsiteY0" fmla="*/ 0 h 1819835"/>
              <a:gd name="connsiteX1" fmla="*/ 860612 w 1425388"/>
              <a:gd name="connsiteY1" fmla="*/ 815788 h 1819835"/>
              <a:gd name="connsiteX2" fmla="*/ 1425388 w 1425388"/>
              <a:gd name="connsiteY2" fmla="*/ 1819835 h 1819835"/>
            </a:gdLst>
            <a:ahLst/>
            <a:cxnLst>
              <a:cxn ang="0">
                <a:pos x="connsiteX0" y="connsiteY0"/>
              </a:cxn>
              <a:cxn ang="0">
                <a:pos x="connsiteX1" y="connsiteY1"/>
              </a:cxn>
              <a:cxn ang="0">
                <a:pos x="connsiteX2" y="connsiteY2"/>
              </a:cxn>
            </a:cxnLst>
            <a:rect l="l" t="t" r="r" b="b"/>
            <a:pathLst>
              <a:path w="1425388" h="1819835">
                <a:moveTo>
                  <a:pt x="0" y="0"/>
                </a:moveTo>
                <a:cubicBezTo>
                  <a:pt x="311523" y="256241"/>
                  <a:pt x="623047" y="512482"/>
                  <a:pt x="860612" y="815788"/>
                </a:cubicBezTo>
                <a:cubicBezTo>
                  <a:pt x="1098177" y="1119094"/>
                  <a:pt x="1261782" y="1469464"/>
                  <a:pt x="1425388" y="1819835"/>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Line 22"/>
          <p:cNvSpPr>
            <a:spLocks noChangeShapeType="1"/>
          </p:cNvSpPr>
          <p:nvPr/>
        </p:nvSpPr>
        <p:spPr bwMode="auto">
          <a:xfrm>
            <a:off x="1752600" y="4572000"/>
            <a:ext cx="0" cy="228600"/>
          </a:xfrm>
          <a:prstGeom prst="line">
            <a:avLst/>
          </a:prstGeom>
          <a:noFill/>
          <a:ln w="190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68" name="Line 22"/>
          <p:cNvSpPr>
            <a:spLocks noChangeShapeType="1"/>
          </p:cNvSpPr>
          <p:nvPr/>
        </p:nvSpPr>
        <p:spPr bwMode="auto">
          <a:xfrm>
            <a:off x="6629400" y="4572000"/>
            <a:ext cx="0" cy="228600"/>
          </a:xfrm>
          <a:prstGeom prst="line">
            <a:avLst/>
          </a:prstGeom>
          <a:noFill/>
          <a:ln w="190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69" name="Rectangle 68"/>
          <p:cNvSpPr/>
          <p:nvPr/>
        </p:nvSpPr>
        <p:spPr>
          <a:xfrm>
            <a:off x="5943600" y="6019800"/>
            <a:ext cx="3025765" cy="369332"/>
          </a:xfrm>
          <a:prstGeom prst="rect">
            <a:avLst/>
          </a:prstGeom>
        </p:spPr>
        <p:txBody>
          <a:bodyPr wrap="none">
            <a:spAutoFit/>
          </a:bodyPr>
          <a:lstStyle/>
          <a:p>
            <a:r>
              <a:rPr lang="el-GR" dirty="0" smtClean="0"/>
              <a:t>Δεν έχουν υπολογισθεί ακόμα</a:t>
            </a:r>
            <a:endParaRPr lang="en-US" dirty="0"/>
          </a:p>
        </p:txBody>
      </p:sp>
      <p:cxnSp>
        <p:nvCxnSpPr>
          <p:cNvPr id="71" name="Straight Connector 70"/>
          <p:cNvCxnSpPr/>
          <p:nvPr/>
        </p:nvCxnSpPr>
        <p:spPr>
          <a:xfrm>
            <a:off x="2590800" y="4648200"/>
            <a:ext cx="1828800" cy="0"/>
          </a:xfrm>
          <a:prstGeom prst="line">
            <a:avLst/>
          </a:prstGeom>
          <a:ln w="28575">
            <a:solidFill>
              <a:srgbClr val="7030A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648200" y="4648200"/>
            <a:ext cx="762000" cy="0"/>
          </a:xfrm>
          <a:prstGeom prst="line">
            <a:avLst/>
          </a:prstGeom>
          <a:ln w="28575">
            <a:solidFill>
              <a:srgbClr val="7030A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endCxn id="31" idx="0"/>
          </p:cNvCxnSpPr>
          <p:nvPr/>
        </p:nvCxnSpPr>
        <p:spPr>
          <a:xfrm>
            <a:off x="5486400" y="4648200"/>
            <a:ext cx="419100" cy="0"/>
          </a:xfrm>
          <a:prstGeom prst="line">
            <a:avLst/>
          </a:prstGeom>
          <a:ln w="28575">
            <a:solidFill>
              <a:srgbClr val="7030A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991225" y="4648200"/>
            <a:ext cx="228600" cy="0"/>
          </a:xfrm>
          <a:prstGeom prst="line">
            <a:avLst/>
          </a:prstGeom>
          <a:ln w="28575">
            <a:solidFill>
              <a:srgbClr val="7030A0"/>
            </a:solidFill>
            <a:prstDash val="dash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3276600" y="4648200"/>
            <a:ext cx="1447800" cy="646331"/>
          </a:xfrm>
          <a:prstGeom prst="rect">
            <a:avLst/>
          </a:prstGeom>
        </p:spPr>
        <p:txBody>
          <a:bodyPr wrap="square">
            <a:spAutoFit/>
          </a:bodyPr>
          <a:lstStyle/>
          <a:p>
            <a:r>
              <a:rPr lang="el-GR" dirty="0" smtClean="0"/>
              <a:t>Κατάσταση Σάρωσης</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blinds(horizontal)">
                                      <p:cBhvr>
                                        <p:cTn id="7" dur="500"/>
                                        <p:tgtEl>
                                          <p:spTgt spid="7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blinds(horizontal)">
                                      <p:cBhvr>
                                        <p:cTn id="10" dur="500"/>
                                        <p:tgtEl>
                                          <p:spTgt spid="78"/>
                                        </p:tgtEl>
                                      </p:cBhvr>
                                    </p:animEffect>
                                  </p:childTnLst>
                                </p:cTn>
                              </p:par>
                              <p:par>
                                <p:cTn id="11" presetID="3" presetClass="entr" presetSubtype="10" fill="hold" nodeType="withEffect">
                                  <p:stCondLst>
                                    <p:cond delay="0"/>
                                  </p:stCondLst>
                                  <p:childTnLst>
                                    <p:set>
                                      <p:cBhvr>
                                        <p:cTn id="12" dur="1" fill="hold">
                                          <p:stCondLst>
                                            <p:cond delay="0"/>
                                          </p:stCondLst>
                                        </p:cTn>
                                        <p:tgtEl>
                                          <p:spTgt spid="72"/>
                                        </p:tgtEl>
                                        <p:attrNameLst>
                                          <p:attrName>style.visibility</p:attrName>
                                        </p:attrNameLst>
                                      </p:cBhvr>
                                      <p:to>
                                        <p:strVal val="visible"/>
                                      </p:to>
                                    </p:set>
                                    <p:animEffect transition="in" filter="blinds(horizontal)">
                                      <p:cBhvr>
                                        <p:cTn id="13" dur="500"/>
                                        <p:tgtEl>
                                          <p:spTgt spid="72"/>
                                        </p:tgtEl>
                                      </p:cBhvr>
                                    </p:animEffect>
                                  </p:childTnLst>
                                </p:cTn>
                              </p:par>
                              <p:par>
                                <p:cTn id="14" presetID="3" presetClass="entr" presetSubtype="10" fill="hold" nodeType="withEffect">
                                  <p:stCondLst>
                                    <p:cond delay="0"/>
                                  </p:stCondLst>
                                  <p:childTnLst>
                                    <p:set>
                                      <p:cBhvr>
                                        <p:cTn id="15" dur="1" fill="hold">
                                          <p:stCondLst>
                                            <p:cond delay="0"/>
                                          </p:stCondLst>
                                        </p:cTn>
                                        <p:tgtEl>
                                          <p:spTgt spid="74"/>
                                        </p:tgtEl>
                                        <p:attrNameLst>
                                          <p:attrName>style.visibility</p:attrName>
                                        </p:attrNameLst>
                                      </p:cBhvr>
                                      <p:to>
                                        <p:strVal val="visible"/>
                                      </p:to>
                                    </p:set>
                                    <p:animEffect transition="in" filter="blinds(horizontal)">
                                      <p:cBhvr>
                                        <p:cTn id="16" dur="500"/>
                                        <p:tgtEl>
                                          <p:spTgt spid="74"/>
                                        </p:tgtEl>
                                      </p:cBhvr>
                                    </p:animEffect>
                                  </p:childTnLst>
                                </p:cTn>
                              </p:par>
                              <p:par>
                                <p:cTn id="17" presetID="3" presetClass="entr" presetSubtype="10" fill="hold" nodeType="withEffect">
                                  <p:stCondLst>
                                    <p:cond delay="0"/>
                                  </p:stCondLst>
                                  <p:childTnLst>
                                    <p:set>
                                      <p:cBhvr>
                                        <p:cTn id="18" dur="1" fill="hold">
                                          <p:stCondLst>
                                            <p:cond delay="0"/>
                                          </p:stCondLst>
                                        </p:cTn>
                                        <p:tgtEl>
                                          <p:spTgt spid="76"/>
                                        </p:tgtEl>
                                        <p:attrNameLst>
                                          <p:attrName>style.visibility</p:attrName>
                                        </p:attrNameLst>
                                      </p:cBhvr>
                                      <p:to>
                                        <p:strVal val="visible"/>
                                      </p:to>
                                    </p:set>
                                    <p:animEffect transition="in" filter="blinds(horizontal)">
                                      <p:cBhvr>
                                        <p:cTn id="19"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Κατάσταση Σάρωσης και Συμβάντα</a:t>
            </a:r>
            <a:endParaRPr lang="en-US" dirty="0"/>
          </a:p>
        </p:txBody>
      </p:sp>
      <p:sp>
        <p:nvSpPr>
          <p:cNvPr id="4" name="Content Placeholder 3"/>
          <p:cNvSpPr>
            <a:spLocks noGrp="1"/>
          </p:cNvSpPr>
          <p:nvPr>
            <p:ph idx="1"/>
          </p:nvPr>
        </p:nvSpPr>
        <p:spPr>
          <a:xfrm>
            <a:off x="457200" y="1447800"/>
            <a:ext cx="8229600" cy="5029200"/>
          </a:xfrm>
        </p:spPr>
        <p:txBody>
          <a:bodyPr>
            <a:normAutofit fontScale="92500"/>
          </a:bodyPr>
          <a:lstStyle/>
          <a:p>
            <a:pPr marL="0" indent="0">
              <a:buNone/>
            </a:pPr>
            <a:r>
              <a:rPr lang="el-GR" dirty="0" smtClean="0"/>
              <a:t>Η </a:t>
            </a:r>
            <a:r>
              <a:rPr lang="el-GR" dirty="0" smtClean="0">
                <a:solidFill>
                  <a:srgbClr val="C00000"/>
                </a:solidFill>
              </a:rPr>
              <a:t>κατάσταση της ευθείας σάρωσης</a:t>
            </a:r>
            <a:r>
              <a:rPr lang="el-GR" dirty="0" smtClean="0"/>
              <a:t> στην τρέχουσα θέση της ευθείας είναι το σύνολο των τμημάτων που τέμνουν την ευθεία σάρωσης διατεταγμένα από αριστερά προς τα δεξιά. </a:t>
            </a:r>
          </a:p>
          <a:p>
            <a:pPr marL="0" indent="0">
              <a:buNone/>
            </a:pPr>
            <a:endParaRPr lang="el-GR" dirty="0" smtClean="0"/>
          </a:p>
          <a:p>
            <a:pPr marL="0" indent="0">
              <a:buNone/>
            </a:pPr>
            <a:r>
              <a:rPr lang="el-GR" dirty="0" smtClean="0"/>
              <a:t>Τα </a:t>
            </a:r>
            <a:r>
              <a:rPr lang="el-GR" dirty="0" smtClean="0">
                <a:solidFill>
                  <a:srgbClr val="C00000"/>
                </a:solidFill>
              </a:rPr>
              <a:t>συμβάντα</a:t>
            </a:r>
            <a:r>
              <a:rPr lang="el-GR" dirty="0" smtClean="0"/>
              <a:t> συμβαίνουν όταν μεταβάλλεται η κατάσταση και ενδεχομένως να παράγεται έξοδος.</a:t>
            </a:r>
          </a:p>
          <a:p>
            <a:pPr marL="0" indent="0">
              <a:buNone/>
            </a:pPr>
            <a:endParaRPr lang="el-GR" dirty="0" smtClean="0"/>
          </a:p>
          <a:p>
            <a:pPr marL="0" indent="0" algn="ctr">
              <a:buNone/>
            </a:pPr>
            <a:r>
              <a:rPr lang="el-GR" i="1" dirty="0" smtClean="0"/>
              <a:t>συμβάν ≈ </a:t>
            </a:r>
            <a:r>
              <a:rPr lang="en-US" i="1" dirty="0" smtClean="0"/>
              <a:t>y-</a:t>
            </a:r>
            <a:r>
              <a:rPr lang="el-GR" i="1" dirty="0" smtClean="0"/>
              <a:t>συντεταγμένη όπου κάτι ενδιαφέρον συμβαίνει</a:t>
            </a:r>
            <a:endParaRPr lang="en-US" i="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l-GR" dirty="0" smtClean="0"/>
              <a:t>Σάρωση</a:t>
            </a:r>
            <a:endParaRPr lang="en-US" dirty="0"/>
          </a:p>
        </p:txBody>
      </p:sp>
      <p:cxnSp>
        <p:nvCxnSpPr>
          <p:cNvPr id="4" name="Straight Connector 3"/>
          <p:cNvCxnSpPr/>
          <p:nvPr/>
        </p:nvCxnSpPr>
        <p:spPr>
          <a:xfrm>
            <a:off x="3276600" y="1447800"/>
            <a:ext cx="1066800" cy="2286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0" y="2819400"/>
            <a:ext cx="2590800" cy="20574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981200" y="2286000"/>
            <a:ext cx="2209800" cy="2971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029200" y="1981200"/>
            <a:ext cx="1066800" cy="1447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19400" y="4572000"/>
            <a:ext cx="990600" cy="15240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257800" y="4038600"/>
            <a:ext cx="304800" cy="18288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867400" y="4267200"/>
            <a:ext cx="228600" cy="838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5562600" y="4419600"/>
            <a:ext cx="838200" cy="1219200"/>
          </a:xfrm>
          <a:prstGeom prst="line">
            <a:avLst/>
          </a:prstGeom>
          <a:ln w="28575">
            <a:solidFill>
              <a:srgbClr val="0070C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6" name="Rectangle 27"/>
          <p:cNvSpPr>
            <a:spLocks noChangeArrowheads="1"/>
          </p:cNvSpPr>
          <p:nvPr/>
        </p:nvSpPr>
        <p:spPr bwMode="auto">
          <a:xfrm>
            <a:off x="3429000" y="12954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1</a:t>
            </a:r>
            <a:endParaRPr lang="en-US" sz="2000" baseline="-25000" dirty="0"/>
          </a:p>
        </p:txBody>
      </p:sp>
      <p:sp>
        <p:nvSpPr>
          <p:cNvPr id="27" name="Rectangle 27"/>
          <p:cNvSpPr>
            <a:spLocks noChangeArrowheads="1"/>
          </p:cNvSpPr>
          <p:nvPr/>
        </p:nvSpPr>
        <p:spPr bwMode="auto">
          <a:xfrm>
            <a:off x="5867400" y="21336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2</a:t>
            </a:r>
            <a:endParaRPr lang="en-US" sz="2000" baseline="-25000" dirty="0"/>
          </a:p>
        </p:txBody>
      </p:sp>
      <p:sp>
        <p:nvSpPr>
          <p:cNvPr id="28" name="Rectangle 27"/>
          <p:cNvSpPr>
            <a:spLocks noChangeArrowheads="1"/>
          </p:cNvSpPr>
          <p:nvPr/>
        </p:nvSpPr>
        <p:spPr bwMode="auto">
          <a:xfrm>
            <a:off x="4191000" y="22860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3</a:t>
            </a:r>
            <a:endParaRPr lang="en-US" sz="2000" baseline="-25000" dirty="0"/>
          </a:p>
        </p:txBody>
      </p:sp>
      <p:sp>
        <p:nvSpPr>
          <p:cNvPr id="29" name="Rectangle 27"/>
          <p:cNvSpPr>
            <a:spLocks noChangeArrowheads="1"/>
          </p:cNvSpPr>
          <p:nvPr/>
        </p:nvSpPr>
        <p:spPr bwMode="auto">
          <a:xfrm>
            <a:off x="2209800" y="2971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4</a:t>
            </a:r>
            <a:endParaRPr lang="en-US" sz="2000" baseline="-25000" dirty="0"/>
          </a:p>
        </p:txBody>
      </p:sp>
      <p:sp>
        <p:nvSpPr>
          <p:cNvPr id="30" name="Rectangle 27"/>
          <p:cNvSpPr>
            <a:spLocks noChangeArrowheads="1"/>
          </p:cNvSpPr>
          <p:nvPr/>
        </p:nvSpPr>
        <p:spPr bwMode="auto">
          <a:xfrm>
            <a:off x="5105400" y="3886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5</a:t>
            </a:r>
            <a:endParaRPr lang="en-US" sz="2000" baseline="-25000" dirty="0"/>
          </a:p>
        </p:txBody>
      </p:sp>
      <p:sp>
        <p:nvSpPr>
          <p:cNvPr id="31" name="Rectangle 27"/>
          <p:cNvSpPr>
            <a:spLocks noChangeArrowheads="1"/>
          </p:cNvSpPr>
          <p:nvPr/>
        </p:nvSpPr>
        <p:spPr bwMode="auto">
          <a:xfrm>
            <a:off x="5715000" y="46482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6</a:t>
            </a:r>
            <a:endParaRPr lang="en-US" sz="2000" baseline="-25000" dirty="0"/>
          </a:p>
        </p:txBody>
      </p:sp>
      <p:sp>
        <p:nvSpPr>
          <p:cNvPr id="32" name="Rectangle 27"/>
          <p:cNvSpPr>
            <a:spLocks noChangeArrowheads="1"/>
          </p:cNvSpPr>
          <p:nvPr/>
        </p:nvSpPr>
        <p:spPr bwMode="auto">
          <a:xfrm>
            <a:off x="6248400" y="4495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7</a:t>
            </a:r>
            <a:endParaRPr lang="en-US" sz="2000" baseline="-25000" dirty="0"/>
          </a:p>
        </p:txBody>
      </p:sp>
      <p:sp>
        <p:nvSpPr>
          <p:cNvPr id="33" name="Rectangle 27"/>
          <p:cNvSpPr>
            <a:spLocks noChangeArrowheads="1"/>
          </p:cNvSpPr>
          <p:nvPr/>
        </p:nvSpPr>
        <p:spPr bwMode="auto">
          <a:xfrm>
            <a:off x="3048000" y="5257800"/>
            <a:ext cx="381000" cy="4001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n-US" sz="2000" dirty="0" smtClean="0"/>
              <a:t>s</a:t>
            </a:r>
            <a:r>
              <a:rPr lang="en-US" sz="2000" baseline="-25000" dirty="0" smtClean="0"/>
              <a:t>8</a:t>
            </a:r>
            <a:endParaRPr lang="en-US" sz="2000" baseline="-25000" dirty="0"/>
          </a:p>
        </p:txBody>
      </p:sp>
      <p:sp>
        <p:nvSpPr>
          <p:cNvPr id="20" name="Line 6"/>
          <p:cNvSpPr>
            <a:spLocks noChangeShapeType="1"/>
          </p:cNvSpPr>
          <p:nvPr/>
        </p:nvSpPr>
        <p:spPr bwMode="auto">
          <a:xfrm>
            <a:off x="1676400" y="12192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53" name="Line 6"/>
          <p:cNvSpPr>
            <a:spLocks noChangeShapeType="1"/>
          </p:cNvSpPr>
          <p:nvPr/>
        </p:nvSpPr>
        <p:spPr bwMode="auto">
          <a:xfrm>
            <a:off x="1676400" y="14478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55" name="Line 6"/>
          <p:cNvSpPr>
            <a:spLocks noChangeShapeType="1"/>
          </p:cNvSpPr>
          <p:nvPr/>
        </p:nvSpPr>
        <p:spPr bwMode="auto">
          <a:xfrm>
            <a:off x="1676400" y="19812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56" name="Line 6"/>
          <p:cNvSpPr>
            <a:spLocks noChangeShapeType="1"/>
          </p:cNvSpPr>
          <p:nvPr/>
        </p:nvSpPr>
        <p:spPr bwMode="auto">
          <a:xfrm>
            <a:off x="1676400" y="22860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57" name="Line 6"/>
          <p:cNvSpPr>
            <a:spLocks noChangeShapeType="1"/>
          </p:cNvSpPr>
          <p:nvPr/>
        </p:nvSpPr>
        <p:spPr bwMode="auto">
          <a:xfrm>
            <a:off x="1676400" y="27432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58" name="Line 6"/>
          <p:cNvSpPr>
            <a:spLocks noChangeShapeType="1"/>
          </p:cNvSpPr>
          <p:nvPr/>
        </p:nvSpPr>
        <p:spPr bwMode="auto">
          <a:xfrm>
            <a:off x="1676400" y="28194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59" name="Line 6"/>
          <p:cNvSpPr>
            <a:spLocks noChangeShapeType="1"/>
          </p:cNvSpPr>
          <p:nvPr/>
        </p:nvSpPr>
        <p:spPr bwMode="auto">
          <a:xfrm>
            <a:off x="1676400" y="3429000"/>
            <a:ext cx="5257800" cy="0"/>
          </a:xfrm>
          <a:prstGeom prst="line">
            <a:avLst/>
          </a:prstGeom>
          <a:noFill/>
          <a:ln w="38100">
            <a:solidFill>
              <a:srgbClr val="00B05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endParaRPr lang="en-CA"/>
          </a:p>
        </p:txBody>
      </p:sp>
      <p:sp>
        <p:nvSpPr>
          <p:cNvPr id="34" name="Rectangle 33"/>
          <p:cNvSpPr/>
          <p:nvPr/>
        </p:nvSpPr>
        <p:spPr>
          <a:xfrm>
            <a:off x="7315200" y="1143000"/>
            <a:ext cx="1423851" cy="369332"/>
          </a:xfrm>
          <a:prstGeom prst="rect">
            <a:avLst/>
          </a:prstGeom>
        </p:spPr>
        <p:txBody>
          <a:bodyPr wrap="none">
            <a:spAutoFit/>
          </a:bodyPr>
          <a:lstStyle/>
          <a:p>
            <a:r>
              <a:rPr lang="el-GR" dirty="0" smtClean="0"/>
              <a:t>Πρόσθεση </a:t>
            </a:r>
            <a:r>
              <a:rPr lang="en-US" dirty="0" smtClean="0"/>
              <a:t>s</a:t>
            </a:r>
            <a:r>
              <a:rPr lang="en-US" baseline="-25000" dirty="0" smtClean="0"/>
              <a:t>1</a:t>
            </a:r>
            <a:endParaRPr lang="en-US" baseline="-25000" dirty="0"/>
          </a:p>
        </p:txBody>
      </p:sp>
      <p:sp>
        <p:nvSpPr>
          <p:cNvPr id="35" name="Rectangle 34"/>
          <p:cNvSpPr/>
          <p:nvPr/>
        </p:nvSpPr>
        <p:spPr>
          <a:xfrm>
            <a:off x="7315200" y="1524000"/>
            <a:ext cx="1385379" cy="369332"/>
          </a:xfrm>
          <a:prstGeom prst="rect">
            <a:avLst/>
          </a:prstGeom>
        </p:spPr>
        <p:txBody>
          <a:bodyPr wrap="none">
            <a:spAutoFit/>
          </a:bodyPr>
          <a:lstStyle/>
          <a:p>
            <a:r>
              <a:rPr lang="el-GR" dirty="0" smtClean="0"/>
              <a:t>Πρόσθεση </a:t>
            </a:r>
            <a:r>
              <a:rPr lang="en-US" dirty="0" smtClean="0"/>
              <a:t>s</a:t>
            </a:r>
            <a:r>
              <a:rPr lang="en-US" baseline="-25000" dirty="0" smtClean="0"/>
              <a:t>2</a:t>
            </a:r>
            <a:endParaRPr lang="en-US" baseline="-25000" dirty="0"/>
          </a:p>
        </p:txBody>
      </p:sp>
      <p:sp>
        <p:nvSpPr>
          <p:cNvPr id="36" name="Rectangle 35"/>
          <p:cNvSpPr/>
          <p:nvPr/>
        </p:nvSpPr>
        <p:spPr>
          <a:xfrm>
            <a:off x="7315200" y="1905000"/>
            <a:ext cx="1385379" cy="369332"/>
          </a:xfrm>
          <a:prstGeom prst="rect">
            <a:avLst/>
          </a:prstGeom>
        </p:spPr>
        <p:txBody>
          <a:bodyPr wrap="none">
            <a:spAutoFit/>
          </a:bodyPr>
          <a:lstStyle/>
          <a:p>
            <a:r>
              <a:rPr lang="el-GR" dirty="0" smtClean="0"/>
              <a:t>Πρόσθεση </a:t>
            </a:r>
            <a:r>
              <a:rPr lang="en-US" dirty="0" smtClean="0"/>
              <a:t>s</a:t>
            </a:r>
            <a:r>
              <a:rPr lang="en-US" baseline="-25000" dirty="0" smtClean="0"/>
              <a:t>3</a:t>
            </a:r>
            <a:endParaRPr lang="en-US" baseline="-25000" dirty="0"/>
          </a:p>
        </p:txBody>
      </p:sp>
      <p:sp>
        <p:nvSpPr>
          <p:cNvPr id="37" name="Rectangle 36"/>
          <p:cNvSpPr/>
          <p:nvPr/>
        </p:nvSpPr>
        <p:spPr>
          <a:xfrm>
            <a:off x="7315200" y="2286000"/>
            <a:ext cx="1828800" cy="646331"/>
          </a:xfrm>
          <a:prstGeom prst="rect">
            <a:avLst/>
          </a:prstGeom>
        </p:spPr>
        <p:txBody>
          <a:bodyPr wrap="square">
            <a:spAutoFit/>
          </a:bodyPr>
          <a:lstStyle/>
          <a:p>
            <a:r>
              <a:rPr lang="el-GR" dirty="0" smtClean="0"/>
              <a:t>Αναφορά τομής </a:t>
            </a:r>
            <a:r>
              <a:rPr lang="en-US" dirty="0" smtClean="0"/>
              <a:t>s</a:t>
            </a:r>
            <a:r>
              <a:rPr lang="el-GR" baseline="-25000" dirty="0" smtClean="0"/>
              <a:t>1  </a:t>
            </a:r>
            <a:r>
              <a:rPr lang="el-GR" dirty="0" smtClean="0"/>
              <a:t>και </a:t>
            </a:r>
            <a:r>
              <a:rPr lang="en-US" dirty="0" smtClean="0"/>
              <a:t>s</a:t>
            </a:r>
            <a:r>
              <a:rPr lang="el-GR" baseline="-25000" dirty="0" smtClean="0"/>
              <a:t>3</a:t>
            </a:r>
            <a:endParaRPr lang="en-US" baseline="-25000" dirty="0"/>
          </a:p>
        </p:txBody>
      </p:sp>
      <p:sp>
        <p:nvSpPr>
          <p:cNvPr id="39" name="Rectangle 38"/>
          <p:cNvSpPr/>
          <p:nvPr/>
        </p:nvSpPr>
        <p:spPr>
          <a:xfrm>
            <a:off x="7315200" y="2895600"/>
            <a:ext cx="1385379" cy="369332"/>
          </a:xfrm>
          <a:prstGeom prst="rect">
            <a:avLst/>
          </a:prstGeom>
        </p:spPr>
        <p:txBody>
          <a:bodyPr wrap="none">
            <a:spAutoFit/>
          </a:bodyPr>
          <a:lstStyle/>
          <a:p>
            <a:r>
              <a:rPr lang="el-GR" dirty="0" smtClean="0"/>
              <a:t>Πρόσθεση </a:t>
            </a:r>
            <a:r>
              <a:rPr lang="en-US" dirty="0" smtClean="0"/>
              <a:t>s</a:t>
            </a:r>
            <a:r>
              <a:rPr lang="el-GR" baseline="-25000" dirty="0" smtClean="0"/>
              <a:t>4</a:t>
            </a:r>
            <a:endParaRPr lang="en-US" baseline="-25000" dirty="0"/>
          </a:p>
        </p:txBody>
      </p:sp>
      <p:sp>
        <p:nvSpPr>
          <p:cNvPr id="40" name="Rectangle 39"/>
          <p:cNvSpPr/>
          <p:nvPr/>
        </p:nvSpPr>
        <p:spPr>
          <a:xfrm>
            <a:off x="7315200" y="3276600"/>
            <a:ext cx="1784656" cy="369332"/>
          </a:xfrm>
          <a:prstGeom prst="rect">
            <a:avLst/>
          </a:prstGeom>
        </p:spPr>
        <p:txBody>
          <a:bodyPr wrap="none">
            <a:spAutoFit/>
          </a:bodyPr>
          <a:lstStyle/>
          <a:p>
            <a:r>
              <a:rPr lang="el-GR" dirty="0" smtClean="0"/>
              <a:t>Αφαίρεση </a:t>
            </a:r>
            <a:r>
              <a:rPr lang="en-US" dirty="0" smtClean="0"/>
              <a:t>s</a:t>
            </a:r>
            <a:r>
              <a:rPr lang="el-GR" baseline="-25000" dirty="0" smtClean="0"/>
              <a:t>2</a:t>
            </a:r>
            <a:r>
              <a:rPr lang="el-GR" dirty="0" smtClean="0"/>
              <a:t> κοκ.</a:t>
            </a:r>
            <a:endParaRPr lang="en-US"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blinds(horizontal)">
                                      <p:cBhvr>
                                        <p:cTn id="11" dur="500"/>
                                        <p:tgtEl>
                                          <p:spTgt spid="53"/>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linds(horizontal)">
                                      <p:cBhvr>
                                        <p:cTn id="15" dur="500"/>
                                        <p:tgtEl>
                                          <p:spTgt spid="3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grpId="1" nodeType="clickEffect">
                                  <p:stCondLst>
                                    <p:cond delay="0"/>
                                  </p:stCondLst>
                                  <p:childTnLst>
                                    <p:animEffect transition="out" filter="blinds(horizontal)">
                                      <p:cBhvr>
                                        <p:cTn id="19" dur="500"/>
                                        <p:tgtEl>
                                          <p:spTgt spid="53"/>
                                        </p:tgtEl>
                                      </p:cBhvr>
                                    </p:animEffect>
                                    <p:set>
                                      <p:cBhvr>
                                        <p:cTn id="20" dur="1" fill="hold">
                                          <p:stCondLst>
                                            <p:cond delay="499"/>
                                          </p:stCondLst>
                                        </p:cTn>
                                        <p:tgtEl>
                                          <p:spTgt spid="53"/>
                                        </p:tgtEl>
                                        <p:attrNameLst>
                                          <p:attrName>style.visibility</p:attrName>
                                        </p:attrNameLst>
                                      </p:cBhvr>
                                      <p:to>
                                        <p:strVal val="hidden"/>
                                      </p:to>
                                    </p:set>
                                  </p:childTnLst>
                                </p:cTn>
                              </p:par>
                            </p:childTnLst>
                          </p:cTn>
                        </p:par>
                        <p:par>
                          <p:cTn id="21" fill="hold">
                            <p:stCondLst>
                              <p:cond delay="500"/>
                            </p:stCondLst>
                            <p:childTnLst>
                              <p:par>
                                <p:cTn id="22" presetID="3" presetClass="entr" presetSubtype="10" fill="hold" grpId="0" nodeType="after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blinds(horizontal)">
                                      <p:cBhvr>
                                        <p:cTn id="24" dur="500"/>
                                        <p:tgtEl>
                                          <p:spTgt spid="55"/>
                                        </p:tgtEl>
                                      </p:cBhvr>
                                    </p:animEffect>
                                  </p:childTnLst>
                                </p:cTn>
                              </p:par>
                            </p:childTnLst>
                          </p:cTn>
                        </p:par>
                        <p:par>
                          <p:cTn id="25" fill="hold">
                            <p:stCondLst>
                              <p:cond delay="1000"/>
                            </p:stCondLst>
                            <p:childTnLst>
                              <p:par>
                                <p:cTn id="26" presetID="3" presetClass="entr" presetSubtype="10"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blinds(horizontal)">
                                      <p:cBhvr>
                                        <p:cTn id="28" dur="500"/>
                                        <p:tgtEl>
                                          <p:spTgt spid="3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xit" presetSubtype="10" fill="hold" grpId="1" nodeType="clickEffect">
                                  <p:stCondLst>
                                    <p:cond delay="0"/>
                                  </p:stCondLst>
                                  <p:childTnLst>
                                    <p:animEffect transition="out" filter="blinds(horizontal)">
                                      <p:cBhvr>
                                        <p:cTn id="32" dur="500"/>
                                        <p:tgtEl>
                                          <p:spTgt spid="55"/>
                                        </p:tgtEl>
                                      </p:cBhvr>
                                    </p:animEffect>
                                    <p:set>
                                      <p:cBhvr>
                                        <p:cTn id="33" dur="1" fill="hold">
                                          <p:stCondLst>
                                            <p:cond delay="499"/>
                                          </p:stCondLst>
                                        </p:cTn>
                                        <p:tgtEl>
                                          <p:spTgt spid="55"/>
                                        </p:tgtEl>
                                        <p:attrNameLst>
                                          <p:attrName>style.visibility</p:attrName>
                                        </p:attrNameLst>
                                      </p:cBhvr>
                                      <p:to>
                                        <p:strVal val="hidden"/>
                                      </p:to>
                                    </p:set>
                                  </p:childTnLst>
                                </p:cTn>
                              </p:par>
                            </p:childTnLst>
                          </p:cTn>
                        </p:par>
                        <p:par>
                          <p:cTn id="34" fill="hold">
                            <p:stCondLst>
                              <p:cond delay="500"/>
                            </p:stCondLst>
                            <p:childTnLst>
                              <p:par>
                                <p:cTn id="35" presetID="3" presetClass="entr" presetSubtype="10" fill="hold" grpId="0" nodeType="after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blinds(horizontal)">
                                      <p:cBhvr>
                                        <p:cTn id="37" dur="500"/>
                                        <p:tgtEl>
                                          <p:spTgt spid="56"/>
                                        </p:tgtEl>
                                      </p:cBhvr>
                                    </p:animEffect>
                                  </p:childTnLst>
                                </p:cTn>
                              </p:par>
                            </p:childTnLst>
                          </p:cTn>
                        </p:par>
                        <p:par>
                          <p:cTn id="38" fill="hold">
                            <p:stCondLst>
                              <p:cond delay="1000"/>
                            </p:stCondLst>
                            <p:childTnLst>
                              <p:par>
                                <p:cTn id="39" presetID="3" presetClass="entr" presetSubtype="1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blinds(horizontal)">
                                      <p:cBhvr>
                                        <p:cTn id="41" dur="500"/>
                                        <p:tgtEl>
                                          <p:spTgt spid="3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xit" presetSubtype="10" fill="hold" grpId="1" nodeType="clickEffect">
                                  <p:stCondLst>
                                    <p:cond delay="0"/>
                                  </p:stCondLst>
                                  <p:childTnLst>
                                    <p:animEffect transition="out" filter="blinds(horizontal)">
                                      <p:cBhvr>
                                        <p:cTn id="45" dur="500"/>
                                        <p:tgtEl>
                                          <p:spTgt spid="56"/>
                                        </p:tgtEl>
                                      </p:cBhvr>
                                    </p:animEffect>
                                    <p:set>
                                      <p:cBhvr>
                                        <p:cTn id="46" dur="1" fill="hold">
                                          <p:stCondLst>
                                            <p:cond delay="499"/>
                                          </p:stCondLst>
                                        </p:cTn>
                                        <p:tgtEl>
                                          <p:spTgt spid="56"/>
                                        </p:tgtEl>
                                        <p:attrNameLst>
                                          <p:attrName>style.visibility</p:attrName>
                                        </p:attrNameLst>
                                      </p:cBhvr>
                                      <p:to>
                                        <p:strVal val="hidden"/>
                                      </p:to>
                                    </p:set>
                                  </p:childTnLst>
                                </p:cTn>
                              </p:par>
                            </p:childTnLst>
                          </p:cTn>
                        </p:par>
                        <p:par>
                          <p:cTn id="47" fill="hold">
                            <p:stCondLst>
                              <p:cond delay="500"/>
                            </p:stCondLst>
                            <p:childTnLst>
                              <p:par>
                                <p:cTn id="48" presetID="3" presetClass="entr" presetSubtype="1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blinds(horizontal)">
                                      <p:cBhvr>
                                        <p:cTn id="50" dur="500"/>
                                        <p:tgtEl>
                                          <p:spTgt spid="57"/>
                                        </p:tgtEl>
                                      </p:cBhvr>
                                    </p:animEffect>
                                  </p:childTnLst>
                                </p:cTn>
                              </p:par>
                            </p:childTnLst>
                          </p:cTn>
                        </p:par>
                        <p:par>
                          <p:cTn id="51" fill="hold">
                            <p:stCondLst>
                              <p:cond delay="1000"/>
                            </p:stCondLst>
                            <p:childTnLst>
                              <p:par>
                                <p:cTn id="52" presetID="3" presetClass="entr" presetSubtype="10" fill="hold" grpId="0" nodeType="after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blinds(horizontal)">
                                      <p:cBhvr>
                                        <p:cTn id="54" dur="500"/>
                                        <p:tgtEl>
                                          <p:spTgt spid="37"/>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xit" presetSubtype="10" fill="hold" grpId="1" nodeType="clickEffect">
                                  <p:stCondLst>
                                    <p:cond delay="0"/>
                                  </p:stCondLst>
                                  <p:childTnLst>
                                    <p:animEffect transition="out" filter="blinds(horizontal)">
                                      <p:cBhvr>
                                        <p:cTn id="58" dur="500"/>
                                        <p:tgtEl>
                                          <p:spTgt spid="57"/>
                                        </p:tgtEl>
                                      </p:cBhvr>
                                    </p:animEffect>
                                    <p:set>
                                      <p:cBhvr>
                                        <p:cTn id="59" dur="1" fill="hold">
                                          <p:stCondLst>
                                            <p:cond delay="499"/>
                                          </p:stCondLst>
                                        </p:cTn>
                                        <p:tgtEl>
                                          <p:spTgt spid="57"/>
                                        </p:tgtEl>
                                        <p:attrNameLst>
                                          <p:attrName>style.visibility</p:attrName>
                                        </p:attrNameLst>
                                      </p:cBhvr>
                                      <p:to>
                                        <p:strVal val="hidden"/>
                                      </p:to>
                                    </p:set>
                                  </p:childTnLst>
                                </p:cTn>
                              </p:par>
                            </p:childTnLst>
                          </p:cTn>
                        </p:par>
                        <p:par>
                          <p:cTn id="60" fill="hold">
                            <p:stCondLst>
                              <p:cond delay="500"/>
                            </p:stCondLst>
                            <p:childTnLst>
                              <p:par>
                                <p:cTn id="61" presetID="3" presetClass="entr" presetSubtype="10"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blinds(horizontal)">
                                      <p:cBhvr>
                                        <p:cTn id="63" dur="500"/>
                                        <p:tgtEl>
                                          <p:spTgt spid="58"/>
                                        </p:tgtEl>
                                      </p:cBhvr>
                                    </p:animEffect>
                                  </p:childTnLst>
                                </p:cTn>
                              </p:par>
                            </p:childTnLst>
                          </p:cTn>
                        </p:par>
                        <p:par>
                          <p:cTn id="64" fill="hold">
                            <p:stCondLst>
                              <p:cond delay="1000"/>
                            </p:stCondLst>
                            <p:childTnLst>
                              <p:par>
                                <p:cTn id="65" presetID="3" presetClass="entr" presetSubtype="10"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blinds(horizontal)">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xit" presetSubtype="10" fill="hold" grpId="1" nodeType="clickEffect">
                                  <p:stCondLst>
                                    <p:cond delay="0"/>
                                  </p:stCondLst>
                                  <p:childTnLst>
                                    <p:animEffect transition="out" filter="blinds(horizontal)">
                                      <p:cBhvr>
                                        <p:cTn id="71" dur="500"/>
                                        <p:tgtEl>
                                          <p:spTgt spid="58"/>
                                        </p:tgtEl>
                                      </p:cBhvr>
                                    </p:animEffect>
                                    <p:set>
                                      <p:cBhvr>
                                        <p:cTn id="72" dur="1" fill="hold">
                                          <p:stCondLst>
                                            <p:cond delay="499"/>
                                          </p:stCondLst>
                                        </p:cTn>
                                        <p:tgtEl>
                                          <p:spTgt spid="58"/>
                                        </p:tgtEl>
                                        <p:attrNameLst>
                                          <p:attrName>style.visibility</p:attrName>
                                        </p:attrNameLst>
                                      </p:cBhvr>
                                      <p:to>
                                        <p:strVal val="hidden"/>
                                      </p:to>
                                    </p:set>
                                  </p:childTnLst>
                                </p:cTn>
                              </p:par>
                            </p:childTnLst>
                          </p:cTn>
                        </p:par>
                        <p:par>
                          <p:cTn id="73" fill="hold">
                            <p:stCondLst>
                              <p:cond delay="500"/>
                            </p:stCondLst>
                            <p:childTnLst>
                              <p:par>
                                <p:cTn id="74" presetID="3" presetClass="entr" presetSubtype="10" fill="hold" grpId="0"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blinds(horizontal)">
                                      <p:cBhvr>
                                        <p:cTn id="76" dur="500"/>
                                        <p:tgtEl>
                                          <p:spTgt spid="59"/>
                                        </p:tgtEl>
                                      </p:cBhvr>
                                    </p:animEffect>
                                  </p:childTnLst>
                                </p:cTn>
                              </p:par>
                            </p:childTnLst>
                          </p:cTn>
                        </p:par>
                        <p:par>
                          <p:cTn id="77" fill="hold">
                            <p:stCondLst>
                              <p:cond delay="1000"/>
                            </p:stCondLst>
                            <p:childTnLst>
                              <p:par>
                                <p:cTn id="78" presetID="3" presetClass="entr" presetSubtype="10" fill="hold" grpId="0" nodeType="after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blinds(horizontal)">
                                      <p:cBhvr>
                                        <p:cTn id="8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53" grpId="0" animBg="1"/>
      <p:bldP spid="53" grpId="1" animBg="1"/>
      <p:bldP spid="55" grpId="0" animBg="1"/>
      <p:bldP spid="55" grpId="1" animBg="1"/>
      <p:bldP spid="56" grpId="0" animBg="1"/>
      <p:bldP spid="56" grpId="1" animBg="1"/>
      <p:bldP spid="57" grpId="0" animBg="1"/>
      <p:bldP spid="57" grpId="1" animBg="1"/>
      <p:bldP spid="58" grpId="0" animBg="1"/>
      <p:bldP spid="58" grpId="1" animBg="1"/>
      <p:bldP spid="59" grpId="0" animBg="1"/>
      <p:bldP spid="34" grpId="0"/>
      <p:bldP spid="35" grpId="0"/>
      <p:bldP spid="36" grpId="0"/>
      <p:bldP spid="37" grpId="0"/>
      <p:bldP spid="39" grpId="0"/>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a:off x="5791200" y="1752600"/>
            <a:ext cx="3657600" cy="4262034"/>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l-GR" dirty="0" smtClean="0"/>
              <a:t>Υπέρθεση Χαρτών</a:t>
            </a:r>
            <a:endParaRPr lang="en-US" dirty="0"/>
          </a:p>
        </p:txBody>
      </p:sp>
      <p:sp>
        <p:nvSpPr>
          <p:cNvPr id="3" name="Content Placeholder 2"/>
          <p:cNvSpPr>
            <a:spLocks noGrp="1"/>
          </p:cNvSpPr>
          <p:nvPr>
            <p:ph idx="1"/>
          </p:nvPr>
        </p:nvSpPr>
        <p:spPr>
          <a:xfrm>
            <a:off x="228600" y="1600200"/>
            <a:ext cx="6096000" cy="4724400"/>
          </a:xfrm>
        </p:spPr>
        <p:txBody>
          <a:bodyPr>
            <a:noAutofit/>
          </a:bodyPr>
          <a:lstStyle/>
          <a:p>
            <a:pPr marL="0" indent="0">
              <a:buNone/>
            </a:pPr>
            <a:r>
              <a:rPr lang="el-GR" sz="2600" dirty="0" smtClean="0"/>
              <a:t>Η υπέρθεση χαρτών είναι ο συνδυασμός δύο ή περισσοτέρων στρωμάτων. Μπορούμε να απαντήσουμε ερωτήσεις όπως:</a:t>
            </a:r>
            <a:endParaRPr lang="en-US" sz="2600" dirty="0" smtClean="0"/>
          </a:p>
          <a:p>
            <a:pPr marL="0" indent="0">
              <a:buNone/>
            </a:pPr>
            <a:endParaRPr lang="el-GR" sz="2800" dirty="0" smtClean="0"/>
          </a:p>
          <a:p>
            <a:pPr marL="982663" indent="-450850">
              <a:buClr>
                <a:srgbClr val="C00000"/>
              </a:buClr>
              <a:buFont typeface="Wingdings" pitchFamily="2" charset="2"/>
              <a:buChar char="Ø"/>
            </a:pPr>
            <a:r>
              <a:rPr lang="el-GR" sz="2400" dirty="0" smtClean="0"/>
              <a:t>Ποιο είναι το συνολικό μήκος δρόμων εντός του δάσους;</a:t>
            </a:r>
          </a:p>
          <a:p>
            <a:pPr marL="982663" indent="-450850">
              <a:buClr>
                <a:srgbClr val="C00000"/>
              </a:buClr>
              <a:buFont typeface="Wingdings" pitchFamily="2" charset="2"/>
              <a:buChar char="Ø"/>
            </a:pPr>
            <a:r>
              <a:rPr lang="el-GR" sz="2400" dirty="0" smtClean="0"/>
              <a:t>Ποια είναι η καλλιεργήσιμη έκταση σε απόσταση 1 χλμ. από ένα ποτάμι;</a:t>
            </a:r>
          </a:p>
          <a:p>
            <a:pPr marL="982663" indent="-450850">
              <a:buClr>
                <a:srgbClr val="C00000"/>
              </a:buClr>
              <a:buFont typeface="Wingdings" pitchFamily="2" charset="2"/>
              <a:buChar char="Ø"/>
            </a:pPr>
            <a:r>
              <a:rPr lang="el-GR" sz="2400" dirty="0" smtClean="0"/>
              <a:t>Πόσες πόλεις είναι σε απόσταση 10 χλμ. από λίμνες;</a:t>
            </a:r>
            <a:endParaRPr lang="en-US" sz="24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Συμβάντα</a:t>
            </a:r>
            <a:endParaRPr lang="en-US" dirty="0"/>
          </a:p>
        </p:txBody>
      </p:sp>
      <p:sp>
        <p:nvSpPr>
          <p:cNvPr id="4" name="Content Placeholder 3"/>
          <p:cNvSpPr>
            <a:spLocks noGrp="1"/>
          </p:cNvSpPr>
          <p:nvPr>
            <p:ph idx="1"/>
          </p:nvPr>
        </p:nvSpPr>
        <p:spPr/>
        <p:txBody>
          <a:bodyPr>
            <a:normAutofit lnSpcReduction="10000"/>
          </a:bodyPr>
          <a:lstStyle/>
          <a:p>
            <a:pPr marL="0" indent="0">
              <a:buNone/>
            </a:pPr>
            <a:r>
              <a:rPr lang="el-GR" dirty="0" smtClean="0"/>
              <a:t>Ένα συμβάν υπάρχει όταν η ευθεία σάρωσης είναι:</a:t>
            </a:r>
          </a:p>
          <a:p>
            <a:pPr marL="0" indent="0">
              <a:buNone/>
            </a:pPr>
            <a:endParaRPr lang="en-US" sz="1900" dirty="0" smtClean="0"/>
          </a:p>
          <a:p>
            <a:pPr lvl="1"/>
            <a:r>
              <a:rPr lang="el-GR" dirty="0" smtClean="0"/>
              <a:t>ένα πάνω άκρο του ευθύγραμμου τμήματος</a:t>
            </a:r>
            <a:endParaRPr lang="en-US" dirty="0" smtClean="0"/>
          </a:p>
          <a:p>
            <a:pPr lvl="1"/>
            <a:r>
              <a:rPr lang="el-GR" dirty="0" smtClean="0"/>
              <a:t>ένα κάτω άκρο του ευθύγραμμου τμήματος</a:t>
            </a:r>
            <a:endParaRPr lang="en-US" dirty="0" smtClean="0"/>
          </a:p>
          <a:p>
            <a:pPr lvl="1"/>
            <a:r>
              <a:rPr lang="el-GR" dirty="0" smtClean="0"/>
              <a:t>ένα σημείο τομής</a:t>
            </a:r>
            <a:endParaRPr lang="en-US" dirty="0" smtClean="0"/>
          </a:p>
          <a:p>
            <a:pPr>
              <a:buNone/>
            </a:pPr>
            <a:endParaRPr lang="el-GR" sz="1800" dirty="0" smtClean="0"/>
          </a:p>
          <a:p>
            <a:pPr marL="0" indent="0">
              <a:buNone/>
            </a:pPr>
            <a:r>
              <a:rPr lang="el-GR" dirty="0" smtClean="0"/>
              <a:t>Σε κάθε περίπτωση η κατάσταση μεταβάλλεται. Στην τρίτη περίπτωση μάλιστα παράγουμε και έξοδο.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Καταστασιακή</a:t>
            </a:r>
            <a:r>
              <a:rPr lang="el-GR" dirty="0" smtClean="0"/>
              <a:t> Δομή</a:t>
            </a:r>
            <a:endParaRPr lang="en-US" dirty="0"/>
          </a:p>
        </p:txBody>
      </p:sp>
      <p:sp>
        <p:nvSpPr>
          <p:cNvPr id="3" name="Content Placeholder 2"/>
          <p:cNvSpPr>
            <a:spLocks noGrp="1"/>
          </p:cNvSpPr>
          <p:nvPr>
            <p:ph idx="1"/>
          </p:nvPr>
        </p:nvSpPr>
        <p:spPr>
          <a:xfrm>
            <a:off x="457200" y="1600201"/>
            <a:ext cx="8229600" cy="838199"/>
          </a:xfrm>
        </p:spPr>
        <p:txBody>
          <a:bodyPr>
            <a:normAutofit fontScale="70000" lnSpcReduction="20000"/>
          </a:bodyPr>
          <a:lstStyle/>
          <a:p>
            <a:pPr marL="0" indent="0">
              <a:lnSpc>
                <a:spcPct val="120000"/>
              </a:lnSpc>
              <a:buNone/>
            </a:pPr>
            <a:r>
              <a:rPr lang="el-GR" dirty="0" smtClean="0"/>
              <a:t>Χρησιμοποιούμε ένα ζυγισμένο δυαδικό δένδρο με τα ευθύγραμμα τμήματα στα φύλλα ως τη </a:t>
            </a:r>
            <a:r>
              <a:rPr lang="el-GR" dirty="0" err="1" smtClean="0"/>
              <a:t>καταστασιακή</a:t>
            </a:r>
            <a:r>
              <a:rPr lang="el-GR" dirty="0" smtClean="0"/>
              <a:t> δομή.</a:t>
            </a:r>
            <a:endParaRPr lang="en-US" dirty="0"/>
          </a:p>
        </p:txBody>
      </p:sp>
      <p:pic>
        <p:nvPicPr>
          <p:cNvPr id="120834" name="Picture 2"/>
          <p:cNvPicPr>
            <a:picLocks noChangeAspect="1" noChangeArrowheads="1"/>
          </p:cNvPicPr>
          <p:nvPr/>
        </p:nvPicPr>
        <p:blipFill>
          <a:blip r:embed="rId2" cstate="print"/>
          <a:srcRect/>
          <a:stretch>
            <a:fillRect/>
          </a:stretch>
        </p:blipFill>
        <p:spPr bwMode="auto">
          <a:xfrm>
            <a:off x="1981200" y="2667000"/>
            <a:ext cx="5653086" cy="3635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52400"/>
            <a:ext cx="7772400" cy="1143000"/>
          </a:xfrm>
        </p:spPr>
        <p:txBody>
          <a:bodyPr/>
          <a:lstStyle/>
          <a:p>
            <a:r>
              <a:rPr lang="en-US" dirty="0" smtClean="0"/>
              <a:t> </a:t>
            </a:r>
            <a:r>
              <a:rPr lang="el-GR" dirty="0" smtClean="0"/>
              <a:t>Παράδειγμα</a:t>
            </a:r>
            <a:endParaRPr lang="en-US" dirty="0" smtClean="0"/>
          </a:p>
        </p:txBody>
      </p:sp>
      <p:sp>
        <p:nvSpPr>
          <p:cNvPr id="20483" name="Line 5"/>
          <p:cNvSpPr>
            <a:spLocks noChangeShapeType="1"/>
          </p:cNvSpPr>
          <p:nvPr/>
        </p:nvSpPr>
        <p:spPr bwMode="auto">
          <a:xfrm>
            <a:off x="762000" y="1219200"/>
            <a:ext cx="7696200" cy="1588"/>
          </a:xfrm>
          <a:prstGeom prst="line">
            <a:avLst/>
          </a:prstGeom>
          <a:noFill/>
          <a:ln w="28575">
            <a:solidFill>
              <a:srgbClr val="FFCC00"/>
            </a:solidFill>
            <a:miter lim="800000"/>
            <a:headEnd/>
            <a:tailEnd/>
          </a:ln>
        </p:spPr>
        <p:txBody>
          <a:bodyPr wrap="none"/>
          <a:lstStyle/>
          <a:p>
            <a:endParaRPr lang="en-US"/>
          </a:p>
        </p:txBody>
      </p:sp>
      <p:sp>
        <p:nvSpPr>
          <p:cNvPr id="20508" name="Rectangle 31"/>
          <p:cNvSpPr>
            <a:spLocks noChangeArrowheads="1"/>
          </p:cNvSpPr>
          <p:nvPr/>
        </p:nvSpPr>
        <p:spPr bwMode="auto">
          <a:xfrm>
            <a:off x="4556125" y="4194175"/>
            <a:ext cx="533400" cy="381000"/>
          </a:xfrm>
          <a:prstGeom prst="rect">
            <a:avLst/>
          </a:prstGeom>
          <a:solidFill>
            <a:srgbClr val="CCFFFF"/>
          </a:solidFill>
          <a:ln w="9525">
            <a:solidFill>
              <a:schemeClr val="tx1"/>
            </a:solidFill>
            <a:miter lim="800000"/>
            <a:headEnd/>
            <a:tailEnd/>
          </a:ln>
        </p:spPr>
        <p:txBody>
          <a:bodyPr wrap="none" anchor="ctr"/>
          <a:lstStyle/>
          <a:p>
            <a:pPr algn="ctr"/>
            <a:r>
              <a:rPr lang="en-US" i="1"/>
              <a:t>K</a:t>
            </a:r>
          </a:p>
        </p:txBody>
      </p:sp>
      <p:sp>
        <p:nvSpPr>
          <p:cNvPr id="20509" name="Rectangle 32"/>
          <p:cNvSpPr>
            <a:spLocks noChangeArrowheads="1"/>
          </p:cNvSpPr>
          <p:nvPr/>
        </p:nvSpPr>
        <p:spPr bwMode="auto">
          <a:xfrm>
            <a:off x="5241925" y="4803775"/>
            <a:ext cx="533400" cy="381000"/>
          </a:xfrm>
          <a:prstGeom prst="rect">
            <a:avLst/>
          </a:prstGeom>
          <a:solidFill>
            <a:srgbClr val="CCFFFF"/>
          </a:solidFill>
          <a:ln w="9525">
            <a:solidFill>
              <a:schemeClr val="tx1"/>
            </a:solidFill>
            <a:miter lim="800000"/>
            <a:headEnd/>
            <a:tailEnd/>
          </a:ln>
        </p:spPr>
        <p:txBody>
          <a:bodyPr wrap="none" anchor="ctr"/>
          <a:lstStyle/>
          <a:p>
            <a:pPr algn="ctr"/>
            <a:r>
              <a:rPr lang="en-US" i="1"/>
              <a:t>L</a:t>
            </a:r>
          </a:p>
        </p:txBody>
      </p:sp>
      <p:sp>
        <p:nvSpPr>
          <p:cNvPr id="20510" name="Rectangle 33"/>
          <p:cNvSpPr>
            <a:spLocks noChangeArrowheads="1"/>
          </p:cNvSpPr>
          <p:nvPr/>
        </p:nvSpPr>
        <p:spPr bwMode="auto">
          <a:xfrm>
            <a:off x="6461125" y="4803775"/>
            <a:ext cx="533400" cy="381000"/>
          </a:xfrm>
          <a:prstGeom prst="rect">
            <a:avLst/>
          </a:prstGeom>
          <a:solidFill>
            <a:srgbClr val="CCFFFF"/>
          </a:solidFill>
          <a:ln w="9525">
            <a:solidFill>
              <a:schemeClr val="tx1"/>
            </a:solidFill>
            <a:miter lim="800000"/>
            <a:headEnd/>
            <a:tailEnd/>
          </a:ln>
        </p:spPr>
        <p:txBody>
          <a:bodyPr wrap="none" anchor="ctr"/>
          <a:lstStyle/>
          <a:p>
            <a:pPr algn="ctr"/>
            <a:r>
              <a:rPr lang="en-US" i="1"/>
              <a:t>O</a:t>
            </a:r>
          </a:p>
        </p:txBody>
      </p:sp>
      <p:sp>
        <p:nvSpPr>
          <p:cNvPr id="20511" name="Rectangle 34"/>
          <p:cNvSpPr>
            <a:spLocks noChangeArrowheads="1"/>
          </p:cNvSpPr>
          <p:nvPr/>
        </p:nvSpPr>
        <p:spPr bwMode="auto">
          <a:xfrm>
            <a:off x="7070725" y="3965575"/>
            <a:ext cx="533400" cy="381000"/>
          </a:xfrm>
          <a:prstGeom prst="rect">
            <a:avLst/>
          </a:prstGeom>
          <a:solidFill>
            <a:srgbClr val="CCFFFF"/>
          </a:solidFill>
          <a:ln w="9525">
            <a:solidFill>
              <a:schemeClr val="tx1"/>
            </a:solidFill>
            <a:miter lim="800000"/>
            <a:headEnd/>
            <a:tailEnd/>
          </a:ln>
        </p:spPr>
        <p:txBody>
          <a:bodyPr wrap="none" anchor="ctr"/>
          <a:lstStyle/>
          <a:p>
            <a:pPr algn="ctr"/>
            <a:r>
              <a:rPr lang="en-US" i="1"/>
              <a:t>N</a:t>
            </a:r>
          </a:p>
        </p:txBody>
      </p:sp>
      <p:sp>
        <p:nvSpPr>
          <p:cNvPr id="20512" name="Rectangle 35"/>
          <p:cNvSpPr>
            <a:spLocks noChangeArrowheads="1"/>
          </p:cNvSpPr>
          <p:nvPr/>
        </p:nvSpPr>
        <p:spPr bwMode="auto">
          <a:xfrm>
            <a:off x="8213725" y="3965575"/>
            <a:ext cx="533400" cy="381000"/>
          </a:xfrm>
          <a:prstGeom prst="rect">
            <a:avLst/>
          </a:prstGeom>
          <a:solidFill>
            <a:srgbClr val="CCFFFF"/>
          </a:solidFill>
          <a:ln w="9525">
            <a:solidFill>
              <a:schemeClr val="tx1"/>
            </a:solidFill>
            <a:miter lim="800000"/>
            <a:headEnd/>
            <a:tailEnd/>
          </a:ln>
        </p:spPr>
        <p:txBody>
          <a:bodyPr wrap="none" anchor="ctr"/>
          <a:lstStyle/>
          <a:p>
            <a:pPr algn="ctr"/>
            <a:r>
              <a:rPr lang="en-US" i="1"/>
              <a:t>M</a:t>
            </a:r>
          </a:p>
        </p:txBody>
      </p:sp>
      <p:sp>
        <p:nvSpPr>
          <p:cNvPr id="20513" name="Line 36"/>
          <p:cNvSpPr>
            <a:spLocks noChangeShapeType="1"/>
          </p:cNvSpPr>
          <p:nvPr/>
        </p:nvSpPr>
        <p:spPr bwMode="auto">
          <a:xfrm flipH="1">
            <a:off x="5546725" y="2708275"/>
            <a:ext cx="914400" cy="685800"/>
          </a:xfrm>
          <a:prstGeom prst="line">
            <a:avLst/>
          </a:prstGeom>
          <a:noFill/>
          <a:ln w="9525">
            <a:solidFill>
              <a:schemeClr val="tx1"/>
            </a:solidFill>
            <a:round/>
            <a:headEnd/>
            <a:tailEnd/>
          </a:ln>
        </p:spPr>
        <p:txBody>
          <a:bodyPr/>
          <a:lstStyle/>
          <a:p>
            <a:endParaRPr lang="en-US"/>
          </a:p>
        </p:txBody>
      </p:sp>
      <p:sp>
        <p:nvSpPr>
          <p:cNvPr id="20514" name="Line 37"/>
          <p:cNvSpPr>
            <a:spLocks noChangeShapeType="1"/>
          </p:cNvSpPr>
          <p:nvPr/>
        </p:nvSpPr>
        <p:spPr bwMode="auto">
          <a:xfrm>
            <a:off x="5546726" y="3511550"/>
            <a:ext cx="523874" cy="568325"/>
          </a:xfrm>
          <a:prstGeom prst="line">
            <a:avLst/>
          </a:prstGeom>
          <a:noFill/>
          <a:ln w="9525">
            <a:solidFill>
              <a:schemeClr val="tx1"/>
            </a:solidFill>
            <a:round/>
            <a:headEnd/>
            <a:tailEnd/>
          </a:ln>
        </p:spPr>
        <p:txBody>
          <a:bodyPr/>
          <a:lstStyle/>
          <a:p>
            <a:endParaRPr lang="en-US"/>
          </a:p>
        </p:txBody>
      </p:sp>
      <p:sp>
        <p:nvSpPr>
          <p:cNvPr id="20515" name="Line 38"/>
          <p:cNvSpPr>
            <a:spLocks noChangeShapeType="1"/>
          </p:cNvSpPr>
          <p:nvPr/>
        </p:nvSpPr>
        <p:spPr bwMode="auto">
          <a:xfrm flipH="1">
            <a:off x="4822824" y="3508375"/>
            <a:ext cx="663574" cy="685800"/>
          </a:xfrm>
          <a:prstGeom prst="line">
            <a:avLst/>
          </a:prstGeom>
          <a:noFill/>
          <a:ln w="9525">
            <a:solidFill>
              <a:schemeClr val="tx1"/>
            </a:solidFill>
            <a:round/>
            <a:headEnd/>
            <a:tailEnd/>
          </a:ln>
        </p:spPr>
        <p:txBody>
          <a:bodyPr/>
          <a:lstStyle/>
          <a:p>
            <a:endParaRPr lang="en-US"/>
          </a:p>
        </p:txBody>
      </p:sp>
      <p:sp>
        <p:nvSpPr>
          <p:cNvPr id="20516" name="Line 39"/>
          <p:cNvSpPr>
            <a:spLocks noChangeShapeType="1"/>
          </p:cNvSpPr>
          <p:nvPr/>
        </p:nvSpPr>
        <p:spPr bwMode="auto">
          <a:xfrm flipH="1">
            <a:off x="5508625" y="4194175"/>
            <a:ext cx="495300" cy="609600"/>
          </a:xfrm>
          <a:prstGeom prst="line">
            <a:avLst/>
          </a:prstGeom>
          <a:noFill/>
          <a:ln w="9525">
            <a:solidFill>
              <a:schemeClr val="tx1"/>
            </a:solidFill>
            <a:round/>
            <a:headEnd/>
            <a:tailEnd/>
          </a:ln>
        </p:spPr>
        <p:txBody>
          <a:bodyPr/>
          <a:lstStyle/>
          <a:p>
            <a:endParaRPr lang="en-US"/>
          </a:p>
        </p:txBody>
      </p:sp>
      <p:sp>
        <p:nvSpPr>
          <p:cNvPr id="20517" name="Line 40"/>
          <p:cNvSpPr>
            <a:spLocks noChangeShapeType="1"/>
          </p:cNvSpPr>
          <p:nvPr/>
        </p:nvSpPr>
        <p:spPr bwMode="auto">
          <a:xfrm>
            <a:off x="6096000" y="4159250"/>
            <a:ext cx="593725" cy="644525"/>
          </a:xfrm>
          <a:prstGeom prst="line">
            <a:avLst/>
          </a:prstGeom>
          <a:noFill/>
          <a:ln w="9525">
            <a:solidFill>
              <a:schemeClr val="tx1"/>
            </a:solidFill>
            <a:round/>
            <a:headEnd/>
            <a:tailEnd/>
          </a:ln>
        </p:spPr>
        <p:txBody>
          <a:bodyPr/>
          <a:lstStyle/>
          <a:p>
            <a:endParaRPr lang="en-US"/>
          </a:p>
        </p:txBody>
      </p:sp>
      <p:sp>
        <p:nvSpPr>
          <p:cNvPr id="20518" name="Line 42"/>
          <p:cNvSpPr>
            <a:spLocks noChangeShapeType="1"/>
          </p:cNvSpPr>
          <p:nvPr/>
        </p:nvSpPr>
        <p:spPr bwMode="auto">
          <a:xfrm flipH="1">
            <a:off x="7299325" y="3432175"/>
            <a:ext cx="244474" cy="533400"/>
          </a:xfrm>
          <a:prstGeom prst="line">
            <a:avLst/>
          </a:prstGeom>
          <a:noFill/>
          <a:ln w="9525">
            <a:solidFill>
              <a:schemeClr val="tx1"/>
            </a:solidFill>
            <a:round/>
            <a:headEnd/>
            <a:tailEnd/>
          </a:ln>
        </p:spPr>
        <p:txBody>
          <a:bodyPr/>
          <a:lstStyle/>
          <a:p>
            <a:endParaRPr lang="en-US"/>
          </a:p>
        </p:txBody>
      </p:sp>
      <p:sp>
        <p:nvSpPr>
          <p:cNvPr id="20519" name="Line 43"/>
          <p:cNvSpPr>
            <a:spLocks noChangeShapeType="1"/>
          </p:cNvSpPr>
          <p:nvPr/>
        </p:nvSpPr>
        <p:spPr bwMode="auto">
          <a:xfrm>
            <a:off x="7664450" y="3394075"/>
            <a:ext cx="815975" cy="571500"/>
          </a:xfrm>
          <a:prstGeom prst="line">
            <a:avLst/>
          </a:prstGeom>
          <a:noFill/>
          <a:ln w="9525">
            <a:solidFill>
              <a:schemeClr val="tx1"/>
            </a:solidFill>
            <a:round/>
            <a:headEnd/>
            <a:tailEnd/>
          </a:ln>
        </p:spPr>
        <p:txBody>
          <a:bodyPr/>
          <a:lstStyle/>
          <a:p>
            <a:endParaRPr lang="en-US"/>
          </a:p>
        </p:txBody>
      </p:sp>
      <p:sp>
        <p:nvSpPr>
          <p:cNvPr id="20520" name="Line 44"/>
          <p:cNvSpPr>
            <a:spLocks noChangeShapeType="1"/>
          </p:cNvSpPr>
          <p:nvPr/>
        </p:nvSpPr>
        <p:spPr bwMode="auto">
          <a:xfrm>
            <a:off x="6570662" y="2708274"/>
            <a:ext cx="973137" cy="634207"/>
          </a:xfrm>
          <a:prstGeom prst="line">
            <a:avLst/>
          </a:prstGeom>
          <a:noFill/>
          <a:ln w="9525">
            <a:solidFill>
              <a:schemeClr val="tx1"/>
            </a:solidFill>
            <a:round/>
            <a:headEnd/>
            <a:tailEnd/>
          </a:ln>
        </p:spPr>
        <p:txBody>
          <a:bodyPr/>
          <a:lstStyle/>
          <a:p>
            <a:endParaRPr lang="en-US"/>
          </a:p>
        </p:txBody>
      </p:sp>
      <p:sp>
        <p:nvSpPr>
          <p:cNvPr id="20521" name="Text Box 45"/>
          <p:cNvSpPr txBox="1">
            <a:spLocks noChangeArrowheads="1"/>
          </p:cNvSpPr>
          <p:nvPr/>
        </p:nvSpPr>
        <p:spPr bwMode="auto">
          <a:xfrm>
            <a:off x="5683250" y="3244850"/>
            <a:ext cx="387350" cy="457200"/>
          </a:xfrm>
          <a:prstGeom prst="rect">
            <a:avLst/>
          </a:prstGeom>
          <a:noFill/>
          <a:ln w="9525">
            <a:noFill/>
            <a:miter lim="800000"/>
            <a:headEnd/>
            <a:tailEnd/>
          </a:ln>
        </p:spPr>
        <p:txBody>
          <a:bodyPr wrap="none">
            <a:spAutoFit/>
          </a:bodyPr>
          <a:lstStyle/>
          <a:p>
            <a:r>
              <a:rPr lang="en-US" i="1"/>
              <a:t>K</a:t>
            </a:r>
          </a:p>
        </p:txBody>
      </p:sp>
      <p:sp>
        <p:nvSpPr>
          <p:cNvPr id="20522" name="Text Box 46"/>
          <p:cNvSpPr txBox="1">
            <a:spLocks noChangeArrowheads="1"/>
          </p:cNvSpPr>
          <p:nvPr/>
        </p:nvSpPr>
        <p:spPr bwMode="auto">
          <a:xfrm>
            <a:off x="6216650" y="3702050"/>
            <a:ext cx="354013" cy="457200"/>
          </a:xfrm>
          <a:prstGeom prst="rect">
            <a:avLst/>
          </a:prstGeom>
          <a:noFill/>
          <a:ln w="9525">
            <a:noFill/>
            <a:miter lim="800000"/>
            <a:headEnd/>
            <a:tailEnd/>
          </a:ln>
        </p:spPr>
        <p:txBody>
          <a:bodyPr wrap="none">
            <a:spAutoFit/>
          </a:bodyPr>
          <a:lstStyle/>
          <a:p>
            <a:r>
              <a:rPr lang="en-US" i="1"/>
              <a:t>L</a:t>
            </a:r>
          </a:p>
        </p:txBody>
      </p:sp>
      <p:sp>
        <p:nvSpPr>
          <p:cNvPr id="20523" name="Text Box 47"/>
          <p:cNvSpPr txBox="1">
            <a:spLocks noChangeArrowheads="1"/>
          </p:cNvSpPr>
          <p:nvPr/>
        </p:nvSpPr>
        <p:spPr bwMode="auto">
          <a:xfrm>
            <a:off x="7664450" y="2787650"/>
            <a:ext cx="387350" cy="457200"/>
          </a:xfrm>
          <a:prstGeom prst="rect">
            <a:avLst/>
          </a:prstGeom>
          <a:noFill/>
          <a:ln w="9525">
            <a:noFill/>
            <a:miter lim="800000"/>
            <a:headEnd/>
            <a:tailEnd/>
          </a:ln>
        </p:spPr>
        <p:txBody>
          <a:bodyPr wrap="none">
            <a:spAutoFit/>
          </a:bodyPr>
          <a:lstStyle/>
          <a:p>
            <a:r>
              <a:rPr lang="en-US" i="1"/>
              <a:t>N</a:t>
            </a:r>
          </a:p>
        </p:txBody>
      </p:sp>
      <p:sp>
        <p:nvSpPr>
          <p:cNvPr id="20524" name="Text Box 48"/>
          <p:cNvSpPr txBox="1">
            <a:spLocks noChangeArrowheads="1"/>
          </p:cNvSpPr>
          <p:nvPr/>
        </p:nvSpPr>
        <p:spPr bwMode="auto">
          <a:xfrm>
            <a:off x="6613525" y="2060575"/>
            <a:ext cx="404813" cy="457200"/>
          </a:xfrm>
          <a:prstGeom prst="rect">
            <a:avLst/>
          </a:prstGeom>
          <a:noFill/>
          <a:ln w="9525">
            <a:noFill/>
            <a:miter lim="800000"/>
            <a:headEnd/>
            <a:tailEnd/>
          </a:ln>
        </p:spPr>
        <p:txBody>
          <a:bodyPr wrap="none">
            <a:spAutoFit/>
          </a:bodyPr>
          <a:lstStyle/>
          <a:p>
            <a:r>
              <a:rPr lang="en-US" i="1"/>
              <a:t>O</a:t>
            </a:r>
          </a:p>
        </p:txBody>
      </p:sp>
      <p:sp>
        <p:nvSpPr>
          <p:cNvPr id="20484" name="Line 6"/>
          <p:cNvSpPr>
            <a:spLocks noChangeShapeType="1"/>
          </p:cNvSpPr>
          <p:nvPr/>
        </p:nvSpPr>
        <p:spPr bwMode="auto">
          <a:xfrm rot="5400000" flipV="1">
            <a:off x="555625" y="3165475"/>
            <a:ext cx="1524000" cy="609600"/>
          </a:xfrm>
          <a:prstGeom prst="line">
            <a:avLst/>
          </a:prstGeom>
          <a:noFill/>
          <a:ln w="38100">
            <a:solidFill>
              <a:schemeClr val="tx1"/>
            </a:solidFill>
            <a:round/>
            <a:headEnd/>
            <a:tailEnd/>
          </a:ln>
        </p:spPr>
        <p:txBody>
          <a:bodyPr/>
          <a:lstStyle/>
          <a:p>
            <a:endParaRPr lang="en-US"/>
          </a:p>
        </p:txBody>
      </p:sp>
      <p:sp>
        <p:nvSpPr>
          <p:cNvPr id="20485" name="Line 7"/>
          <p:cNvSpPr>
            <a:spLocks noChangeShapeType="1"/>
          </p:cNvSpPr>
          <p:nvPr/>
        </p:nvSpPr>
        <p:spPr bwMode="auto">
          <a:xfrm rot="5400000" flipV="1">
            <a:off x="1089025" y="3241675"/>
            <a:ext cx="2133600" cy="457200"/>
          </a:xfrm>
          <a:prstGeom prst="line">
            <a:avLst/>
          </a:prstGeom>
          <a:noFill/>
          <a:ln w="38100">
            <a:solidFill>
              <a:schemeClr val="tx1"/>
            </a:solidFill>
            <a:round/>
            <a:headEnd/>
            <a:tailEnd/>
          </a:ln>
        </p:spPr>
        <p:txBody>
          <a:bodyPr/>
          <a:lstStyle/>
          <a:p>
            <a:endParaRPr lang="en-US"/>
          </a:p>
        </p:txBody>
      </p:sp>
      <p:sp>
        <p:nvSpPr>
          <p:cNvPr id="20486" name="Line 8"/>
          <p:cNvSpPr>
            <a:spLocks noChangeShapeType="1"/>
          </p:cNvSpPr>
          <p:nvPr/>
        </p:nvSpPr>
        <p:spPr bwMode="auto">
          <a:xfrm rot="5400000">
            <a:off x="746125" y="4041775"/>
            <a:ext cx="2057400" cy="152400"/>
          </a:xfrm>
          <a:prstGeom prst="line">
            <a:avLst/>
          </a:prstGeom>
          <a:noFill/>
          <a:ln w="38100">
            <a:solidFill>
              <a:schemeClr val="tx1"/>
            </a:solidFill>
            <a:round/>
            <a:headEnd/>
            <a:tailEnd/>
          </a:ln>
        </p:spPr>
        <p:txBody>
          <a:bodyPr/>
          <a:lstStyle/>
          <a:p>
            <a:endParaRPr lang="en-US"/>
          </a:p>
        </p:txBody>
      </p:sp>
      <p:sp>
        <p:nvSpPr>
          <p:cNvPr id="20487" name="Line 10"/>
          <p:cNvSpPr>
            <a:spLocks noChangeShapeType="1"/>
          </p:cNvSpPr>
          <p:nvPr/>
        </p:nvSpPr>
        <p:spPr bwMode="auto">
          <a:xfrm rot="5400000">
            <a:off x="1622425" y="3775075"/>
            <a:ext cx="1371600" cy="609600"/>
          </a:xfrm>
          <a:prstGeom prst="line">
            <a:avLst/>
          </a:prstGeom>
          <a:noFill/>
          <a:ln w="38100">
            <a:solidFill>
              <a:schemeClr val="tx1"/>
            </a:solidFill>
            <a:round/>
            <a:headEnd/>
            <a:tailEnd/>
          </a:ln>
        </p:spPr>
        <p:txBody>
          <a:bodyPr/>
          <a:lstStyle/>
          <a:p>
            <a:endParaRPr lang="en-US"/>
          </a:p>
        </p:txBody>
      </p:sp>
      <p:sp>
        <p:nvSpPr>
          <p:cNvPr id="20488" name="Line 11"/>
          <p:cNvSpPr>
            <a:spLocks noChangeShapeType="1"/>
          </p:cNvSpPr>
          <p:nvPr/>
        </p:nvSpPr>
        <p:spPr bwMode="auto">
          <a:xfrm rot="5400000">
            <a:off x="2308225" y="3622675"/>
            <a:ext cx="1752600" cy="228600"/>
          </a:xfrm>
          <a:prstGeom prst="line">
            <a:avLst/>
          </a:prstGeom>
          <a:noFill/>
          <a:ln w="38100">
            <a:solidFill>
              <a:schemeClr val="tx1"/>
            </a:solidFill>
            <a:round/>
            <a:headEnd/>
            <a:tailEnd/>
          </a:ln>
        </p:spPr>
        <p:txBody>
          <a:bodyPr/>
          <a:lstStyle/>
          <a:p>
            <a:endParaRPr lang="en-US"/>
          </a:p>
        </p:txBody>
      </p:sp>
      <p:sp>
        <p:nvSpPr>
          <p:cNvPr id="20489" name="Oval 12"/>
          <p:cNvSpPr>
            <a:spLocks noChangeArrowheads="1"/>
          </p:cNvSpPr>
          <p:nvPr/>
        </p:nvSpPr>
        <p:spPr bwMode="auto">
          <a:xfrm rot="5400000">
            <a:off x="936625" y="26320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0" name="Oval 13"/>
          <p:cNvSpPr>
            <a:spLocks noChangeArrowheads="1"/>
          </p:cNvSpPr>
          <p:nvPr/>
        </p:nvSpPr>
        <p:spPr bwMode="auto">
          <a:xfrm rot="5400000">
            <a:off x="1546225" y="40798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1" name="Oval 14"/>
          <p:cNvSpPr>
            <a:spLocks noChangeArrowheads="1"/>
          </p:cNvSpPr>
          <p:nvPr/>
        </p:nvSpPr>
        <p:spPr bwMode="auto">
          <a:xfrm rot="5400000">
            <a:off x="1774825" y="30130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2" name="Oval 15"/>
          <p:cNvSpPr>
            <a:spLocks noChangeArrowheads="1"/>
          </p:cNvSpPr>
          <p:nvPr/>
        </p:nvSpPr>
        <p:spPr bwMode="auto">
          <a:xfrm rot="5400000">
            <a:off x="1622425" y="50704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3" name="Oval 16"/>
          <p:cNvSpPr>
            <a:spLocks noChangeArrowheads="1"/>
          </p:cNvSpPr>
          <p:nvPr/>
        </p:nvSpPr>
        <p:spPr bwMode="auto">
          <a:xfrm rot="5400000">
            <a:off x="1927225" y="46894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4" name="Oval 17"/>
          <p:cNvSpPr>
            <a:spLocks noChangeArrowheads="1"/>
          </p:cNvSpPr>
          <p:nvPr/>
        </p:nvSpPr>
        <p:spPr bwMode="auto">
          <a:xfrm rot="5400000">
            <a:off x="2536825" y="33178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5" name="Oval 18"/>
          <p:cNvSpPr>
            <a:spLocks noChangeArrowheads="1"/>
          </p:cNvSpPr>
          <p:nvPr/>
        </p:nvSpPr>
        <p:spPr bwMode="auto">
          <a:xfrm rot="5400000">
            <a:off x="2994025" y="45370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6" name="Oval 19"/>
          <p:cNvSpPr>
            <a:spLocks noChangeArrowheads="1"/>
          </p:cNvSpPr>
          <p:nvPr/>
        </p:nvSpPr>
        <p:spPr bwMode="auto">
          <a:xfrm rot="5400000">
            <a:off x="2308225" y="44608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7" name="Oval 20"/>
          <p:cNvSpPr>
            <a:spLocks noChangeArrowheads="1"/>
          </p:cNvSpPr>
          <p:nvPr/>
        </p:nvSpPr>
        <p:spPr bwMode="auto">
          <a:xfrm rot="5400000">
            <a:off x="1851025" y="23272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8" name="Oval 21"/>
          <p:cNvSpPr>
            <a:spLocks noChangeArrowheads="1"/>
          </p:cNvSpPr>
          <p:nvPr/>
        </p:nvSpPr>
        <p:spPr bwMode="auto">
          <a:xfrm rot="5400000">
            <a:off x="3222625" y="2784475"/>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20499" name="Text Box 22"/>
          <p:cNvSpPr txBox="1">
            <a:spLocks noChangeArrowheads="1"/>
          </p:cNvSpPr>
          <p:nvPr/>
        </p:nvSpPr>
        <p:spPr bwMode="auto">
          <a:xfrm>
            <a:off x="1445419" y="3113882"/>
            <a:ext cx="354013" cy="457200"/>
          </a:xfrm>
          <a:prstGeom prst="rect">
            <a:avLst/>
          </a:prstGeom>
          <a:noFill/>
          <a:ln w="9525">
            <a:noFill/>
            <a:miter lim="800000"/>
            <a:headEnd/>
            <a:tailEnd/>
          </a:ln>
        </p:spPr>
        <p:txBody>
          <a:bodyPr wrap="none">
            <a:spAutoFit/>
          </a:bodyPr>
          <a:lstStyle/>
          <a:p>
            <a:r>
              <a:rPr lang="en-US" i="1" dirty="0"/>
              <a:t>L</a:t>
            </a:r>
          </a:p>
        </p:txBody>
      </p:sp>
      <p:sp>
        <p:nvSpPr>
          <p:cNvPr id="20500" name="Text Box 23"/>
          <p:cNvSpPr txBox="1">
            <a:spLocks noChangeArrowheads="1"/>
          </p:cNvSpPr>
          <p:nvPr/>
        </p:nvSpPr>
        <p:spPr bwMode="auto">
          <a:xfrm>
            <a:off x="819150" y="3054350"/>
            <a:ext cx="387350" cy="457200"/>
          </a:xfrm>
          <a:prstGeom prst="rect">
            <a:avLst/>
          </a:prstGeom>
          <a:noFill/>
          <a:ln w="9525">
            <a:noFill/>
            <a:miter lim="800000"/>
            <a:headEnd/>
            <a:tailEnd/>
          </a:ln>
        </p:spPr>
        <p:txBody>
          <a:bodyPr wrap="none">
            <a:spAutoFit/>
          </a:bodyPr>
          <a:lstStyle/>
          <a:p>
            <a:r>
              <a:rPr lang="en-US" i="1" dirty="0"/>
              <a:t>K</a:t>
            </a:r>
          </a:p>
        </p:txBody>
      </p:sp>
      <p:sp>
        <p:nvSpPr>
          <p:cNvPr id="20501" name="Text Box 24"/>
          <p:cNvSpPr txBox="1">
            <a:spLocks noChangeArrowheads="1"/>
          </p:cNvSpPr>
          <p:nvPr/>
        </p:nvSpPr>
        <p:spPr bwMode="auto">
          <a:xfrm>
            <a:off x="3155950" y="3613150"/>
            <a:ext cx="438150" cy="457200"/>
          </a:xfrm>
          <a:prstGeom prst="rect">
            <a:avLst/>
          </a:prstGeom>
          <a:noFill/>
          <a:ln w="9525">
            <a:noFill/>
            <a:miter lim="800000"/>
            <a:headEnd/>
            <a:tailEnd/>
          </a:ln>
        </p:spPr>
        <p:txBody>
          <a:bodyPr wrap="none">
            <a:spAutoFit/>
          </a:bodyPr>
          <a:lstStyle/>
          <a:p>
            <a:r>
              <a:rPr lang="en-US" i="1" dirty="0"/>
              <a:t>M</a:t>
            </a:r>
          </a:p>
        </p:txBody>
      </p:sp>
      <p:sp>
        <p:nvSpPr>
          <p:cNvPr id="20502" name="Text Box 25"/>
          <p:cNvSpPr txBox="1">
            <a:spLocks noChangeArrowheads="1"/>
          </p:cNvSpPr>
          <p:nvPr/>
        </p:nvSpPr>
        <p:spPr bwMode="auto">
          <a:xfrm>
            <a:off x="2495550" y="3587750"/>
            <a:ext cx="387350" cy="457200"/>
          </a:xfrm>
          <a:prstGeom prst="rect">
            <a:avLst/>
          </a:prstGeom>
          <a:noFill/>
          <a:ln w="9525">
            <a:noFill/>
            <a:miter lim="800000"/>
            <a:headEnd/>
            <a:tailEnd/>
          </a:ln>
        </p:spPr>
        <p:txBody>
          <a:bodyPr wrap="none">
            <a:spAutoFit/>
          </a:bodyPr>
          <a:lstStyle/>
          <a:p>
            <a:r>
              <a:rPr lang="en-US" i="1" dirty="0"/>
              <a:t>N</a:t>
            </a:r>
          </a:p>
        </p:txBody>
      </p:sp>
      <p:sp>
        <p:nvSpPr>
          <p:cNvPr id="20503" name="Text Box 26"/>
          <p:cNvSpPr txBox="1">
            <a:spLocks noChangeArrowheads="1"/>
          </p:cNvSpPr>
          <p:nvPr/>
        </p:nvSpPr>
        <p:spPr bwMode="auto">
          <a:xfrm>
            <a:off x="2029619" y="2605882"/>
            <a:ext cx="404813" cy="457200"/>
          </a:xfrm>
          <a:prstGeom prst="rect">
            <a:avLst/>
          </a:prstGeom>
          <a:noFill/>
          <a:ln w="9525">
            <a:noFill/>
            <a:miter lim="800000"/>
            <a:headEnd/>
            <a:tailEnd/>
          </a:ln>
        </p:spPr>
        <p:txBody>
          <a:bodyPr wrap="none">
            <a:spAutoFit/>
          </a:bodyPr>
          <a:lstStyle/>
          <a:p>
            <a:r>
              <a:rPr lang="en-US" i="1" dirty="0"/>
              <a:t>O</a:t>
            </a:r>
          </a:p>
        </p:txBody>
      </p:sp>
      <p:sp>
        <p:nvSpPr>
          <p:cNvPr id="20525" name="Line 49"/>
          <p:cNvSpPr>
            <a:spLocks noChangeShapeType="1"/>
          </p:cNvSpPr>
          <p:nvPr/>
        </p:nvSpPr>
        <p:spPr bwMode="auto">
          <a:xfrm rot="5400000">
            <a:off x="2003425" y="2022475"/>
            <a:ext cx="0" cy="3048000"/>
          </a:xfrm>
          <a:prstGeom prst="line">
            <a:avLst/>
          </a:prstGeom>
          <a:noFill/>
          <a:ln w="38100">
            <a:solidFill>
              <a:srgbClr val="339966"/>
            </a:solidFill>
            <a:prstDash val="dash"/>
            <a:round/>
            <a:headEnd/>
            <a:tailEnd/>
          </a:ln>
        </p:spPr>
        <p:txBody>
          <a:bodyPr/>
          <a:lstStyle/>
          <a:p>
            <a:endParaRPr lang="en-US"/>
          </a:p>
        </p:txBody>
      </p:sp>
      <p:sp>
        <p:nvSpPr>
          <p:cNvPr id="20504" name="Oval 27"/>
          <p:cNvSpPr>
            <a:spLocks noChangeArrowheads="1"/>
          </p:cNvSpPr>
          <p:nvPr/>
        </p:nvSpPr>
        <p:spPr bwMode="auto">
          <a:xfrm>
            <a:off x="6384925" y="2517775"/>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505" name="Oval 28"/>
          <p:cNvSpPr>
            <a:spLocks noChangeArrowheads="1"/>
          </p:cNvSpPr>
          <p:nvPr/>
        </p:nvSpPr>
        <p:spPr bwMode="auto">
          <a:xfrm>
            <a:off x="5394325" y="3279775"/>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506" name="Oval 29"/>
          <p:cNvSpPr>
            <a:spLocks noChangeArrowheads="1"/>
          </p:cNvSpPr>
          <p:nvPr/>
        </p:nvSpPr>
        <p:spPr bwMode="auto">
          <a:xfrm>
            <a:off x="7451725" y="3203575"/>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507" name="Oval 30"/>
          <p:cNvSpPr>
            <a:spLocks noChangeArrowheads="1"/>
          </p:cNvSpPr>
          <p:nvPr/>
        </p:nvSpPr>
        <p:spPr bwMode="auto">
          <a:xfrm>
            <a:off x="5927725" y="3965575"/>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 name="Rectangle 2"/>
          <p:cNvSpPr/>
          <p:nvPr/>
        </p:nvSpPr>
        <p:spPr>
          <a:xfrm>
            <a:off x="5775325" y="5410200"/>
            <a:ext cx="2089803" cy="369332"/>
          </a:xfrm>
          <a:prstGeom prst="rect">
            <a:avLst/>
          </a:prstGeom>
        </p:spPr>
        <p:txBody>
          <a:bodyPr wrap="none">
            <a:spAutoFit/>
          </a:bodyPr>
          <a:lstStyle/>
          <a:p>
            <a:r>
              <a:rPr lang="el-GR" dirty="0" err="1" smtClean="0"/>
              <a:t>Καταστασιακή</a:t>
            </a:r>
            <a:r>
              <a:rPr lang="el-GR" dirty="0" smtClean="0"/>
              <a:t> δομή</a:t>
            </a:r>
            <a:endParaRPr lang="el-GR" dirty="0"/>
          </a:p>
        </p:txBody>
      </p:sp>
    </p:spTree>
    <p:extLst>
      <p:ext uri="{BB962C8B-B14F-4D97-AF65-F5344CB8AC3E}">
        <p14:creationId xmlns="" xmlns:p14="http://schemas.microsoft.com/office/powerpoint/2010/main" val="71184640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Συμβάντα και Αλλαγή Κατάστασης</a:t>
            </a:r>
            <a:endParaRPr lang="en-US" dirty="0"/>
          </a:p>
        </p:txBody>
      </p:sp>
      <p:sp>
        <p:nvSpPr>
          <p:cNvPr id="3" name="Content Placeholder 2"/>
          <p:cNvSpPr>
            <a:spLocks noGrp="1"/>
          </p:cNvSpPr>
          <p:nvPr>
            <p:ph idx="1"/>
          </p:nvPr>
        </p:nvSpPr>
        <p:spPr/>
        <p:txBody>
          <a:bodyPr/>
          <a:lstStyle/>
          <a:p>
            <a:r>
              <a:rPr lang="el-GR" dirty="0" smtClean="0"/>
              <a:t>ένα πάνω άκρο του ευθύγραμμου τμήματος</a:t>
            </a:r>
          </a:p>
          <a:p>
            <a:pPr lvl="1"/>
            <a:r>
              <a:rPr lang="el-GR" dirty="0" smtClean="0"/>
              <a:t>Ένθεση του νέου τμήματος στην δομή</a:t>
            </a:r>
          </a:p>
          <a:p>
            <a:pPr lvl="1">
              <a:buNone/>
            </a:pPr>
            <a:endParaRPr lang="en-US" dirty="0" smtClean="0"/>
          </a:p>
          <a:p>
            <a:r>
              <a:rPr lang="el-GR" dirty="0" smtClean="0"/>
              <a:t>ένα κάτω άκρο του ευθύγραμμου τμήματος</a:t>
            </a:r>
          </a:p>
          <a:p>
            <a:pPr lvl="1"/>
            <a:r>
              <a:rPr lang="el-GR" dirty="0" smtClean="0"/>
              <a:t>διαγραφή του υπάρχοντος τμήματος από δομή</a:t>
            </a:r>
          </a:p>
          <a:p>
            <a:pPr lvl="1">
              <a:buNone/>
            </a:pPr>
            <a:endParaRPr lang="en-US" dirty="0" smtClean="0"/>
          </a:p>
          <a:p>
            <a:r>
              <a:rPr lang="el-GR" dirty="0" smtClean="0"/>
              <a:t>ένα σημείο τομής</a:t>
            </a:r>
          </a:p>
          <a:p>
            <a:pPr lvl="1"/>
            <a:r>
              <a:rPr lang="el-GR" dirty="0" smtClean="0"/>
              <a:t>ανταλλαγή δύο γειτονικών φύλλων</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Εύρεση Συμβάντων</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10000"/>
              </a:lnSpc>
              <a:buNone/>
            </a:pPr>
            <a:r>
              <a:rPr lang="el-GR" dirty="0" smtClean="0"/>
              <a:t>Πριν την εκκίνηση του αλγορίθμου σάρωσης γνωρίζουμε </a:t>
            </a:r>
            <a:r>
              <a:rPr lang="el-GR" dirty="0" smtClean="0">
                <a:solidFill>
                  <a:srgbClr val="C00000"/>
                </a:solidFill>
              </a:rPr>
              <a:t>όλα τα συμβάντα </a:t>
            </a:r>
            <a:r>
              <a:rPr lang="el-GR" dirty="0" smtClean="0"/>
              <a:t>που αντιστοιχούν σε πάνω και κάτω άκρα διαστημάτων. </a:t>
            </a:r>
          </a:p>
          <a:p>
            <a:pPr marL="0" indent="0">
              <a:lnSpc>
                <a:spcPct val="110000"/>
              </a:lnSpc>
              <a:buNone/>
            </a:pPr>
            <a:endParaRPr lang="el-GR" dirty="0" smtClean="0"/>
          </a:p>
          <a:p>
            <a:pPr marL="0" indent="0">
              <a:lnSpc>
                <a:spcPct val="110000"/>
              </a:lnSpc>
              <a:buNone/>
            </a:pPr>
            <a:r>
              <a:rPr lang="el-GR" dirty="0" smtClean="0"/>
              <a:t>Πώς όμως βρίσκουμε τα συμβάντα που αντιστοιχούν σε σημεία τομής;</a:t>
            </a:r>
          </a:p>
          <a:p>
            <a:pPr marL="0" indent="0">
              <a:lnSpc>
                <a:spcPct val="110000"/>
              </a:lnSpc>
              <a:buNone/>
            </a:pPr>
            <a:endParaRPr lang="el-GR" dirty="0" smtClean="0"/>
          </a:p>
          <a:p>
            <a:pPr marL="0" indent="0">
              <a:lnSpc>
                <a:spcPct val="110000"/>
              </a:lnSpc>
              <a:buNone/>
            </a:pPr>
            <a:r>
              <a:rPr lang="el-GR" dirty="0" smtClean="0"/>
              <a:t>Δύο ευθύγραμμα τμήματα τέμνονται μόνο όταν είναι οριζόντιοι γείτονες.</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Εύρεση Συμβάντων</a:t>
            </a:r>
            <a:endParaRPr lang="en-US" dirty="0"/>
          </a:p>
        </p:txBody>
      </p:sp>
      <p:sp>
        <p:nvSpPr>
          <p:cNvPr id="3" name="Content Placeholder 2"/>
          <p:cNvSpPr>
            <a:spLocks noGrp="1"/>
          </p:cNvSpPr>
          <p:nvPr>
            <p:ph idx="1"/>
          </p:nvPr>
        </p:nvSpPr>
        <p:spPr>
          <a:xfrm>
            <a:off x="457200" y="1600200"/>
            <a:ext cx="5334000" cy="4525963"/>
          </a:xfrm>
        </p:spPr>
        <p:txBody>
          <a:bodyPr>
            <a:normAutofit lnSpcReduction="10000"/>
          </a:bodyPr>
          <a:lstStyle/>
          <a:p>
            <a:pPr marL="0" indent="0">
              <a:buNone/>
            </a:pPr>
            <a:r>
              <a:rPr lang="el-GR" b="1" dirty="0" smtClean="0">
                <a:solidFill>
                  <a:srgbClr val="C00000"/>
                </a:solidFill>
              </a:rPr>
              <a:t>Λήμμα: </a:t>
            </a:r>
            <a:r>
              <a:rPr lang="el-GR" dirty="0" smtClean="0"/>
              <a:t>Δύο ευθύγραμμα τμήματα </a:t>
            </a:r>
            <a:r>
              <a:rPr lang="en-US" i="1" dirty="0" err="1" smtClean="0"/>
              <a:t>s</a:t>
            </a:r>
            <a:r>
              <a:rPr lang="en-US" i="1" baseline="-25000" dirty="0" err="1" smtClean="0"/>
              <a:t>i</a:t>
            </a:r>
            <a:r>
              <a:rPr lang="en-US" dirty="0" smtClean="0"/>
              <a:t> and </a:t>
            </a:r>
            <a:r>
              <a:rPr lang="en-US" i="1" dirty="0" err="1" smtClean="0"/>
              <a:t>s</a:t>
            </a:r>
            <a:r>
              <a:rPr lang="en-US" i="1" baseline="-25000" dirty="0" err="1" smtClean="0"/>
              <a:t>j</a:t>
            </a:r>
            <a:r>
              <a:rPr lang="en-US" i="1" dirty="0" smtClean="0"/>
              <a:t> </a:t>
            </a:r>
            <a:r>
              <a:rPr lang="el-GR" dirty="0" smtClean="0"/>
              <a:t>τέμνονται μόνο μετά αφού γίνουν οριζόντιοι γείτονες. </a:t>
            </a:r>
          </a:p>
          <a:p>
            <a:pPr marL="0" indent="0">
              <a:buNone/>
            </a:pPr>
            <a:r>
              <a:rPr lang="el-GR" b="1" dirty="0" smtClean="0">
                <a:solidFill>
                  <a:srgbClr val="C00000"/>
                </a:solidFill>
              </a:rPr>
              <a:t>Απόδειξη:</a:t>
            </a:r>
            <a:r>
              <a:rPr lang="el-GR" dirty="0" smtClean="0"/>
              <a:t> Φανταστείτε ότι η ευθεία σάρωσης είναι μόλις πιο πάνω από το σημείο τομής του </a:t>
            </a:r>
            <a:r>
              <a:rPr lang="en-US" i="1" dirty="0" err="1" smtClean="0"/>
              <a:t>s</a:t>
            </a:r>
            <a:r>
              <a:rPr lang="en-US" i="1" baseline="-25000" dirty="0" err="1" smtClean="0"/>
              <a:t>i</a:t>
            </a:r>
            <a:r>
              <a:rPr lang="en-US" dirty="0" smtClean="0"/>
              <a:t> </a:t>
            </a:r>
            <a:r>
              <a:rPr lang="el-GR" dirty="0" smtClean="0"/>
              <a:t>και </a:t>
            </a:r>
            <a:r>
              <a:rPr lang="en-US" i="1" dirty="0" err="1" smtClean="0"/>
              <a:t>s</a:t>
            </a:r>
            <a:r>
              <a:rPr lang="en-US" i="1" baseline="-25000" dirty="0" err="1" smtClean="0"/>
              <a:t>j</a:t>
            </a:r>
            <a:r>
              <a:rPr lang="en-US" dirty="0" smtClean="0"/>
              <a:t>, </a:t>
            </a:r>
            <a:r>
              <a:rPr lang="el-GR" dirty="0" smtClean="0"/>
              <a:t>αλλά κάτω από κάθε άλλο συμβάν. </a:t>
            </a:r>
            <a:endParaRPr lang="en-US" dirty="0"/>
          </a:p>
        </p:txBody>
      </p:sp>
      <p:pic>
        <p:nvPicPr>
          <p:cNvPr id="121859" name="Picture 3"/>
          <p:cNvPicPr>
            <a:picLocks noChangeAspect="1" noChangeArrowheads="1"/>
          </p:cNvPicPr>
          <p:nvPr/>
        </p:nvPicPr>
        <p:blipFill>
          <a:blip r:embed="rId2" cstate="print"/>
          <a:srcRect/>
          <a:stretch>
            <a:fillRect/>
          </a:stretch>
        </p:blipFill>
        <p:spPr bwMode="auto">
          <a:xfrm>
            <a:off x="6172200" y="1371600"/>
            <a:ext cx="2221575" cy="4953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Ουρά Συμβάντων</a:t>
            </a:r>
            <a:endParaRPr lang="en-US" dirty="0"/>
          </a:p>
        </p:txBody>
      </p:sp>
      <p:sp>
        <p:nvSpPr>
          <p:cNvPr id="3" name="Content Placeholder 2"/>
          <p:cNvSpPr>
            <a:spLocks noGrp="1"/>
          </p:cNvSpPr>
          <p:nvPr>
            <p:ph idx="1"/>
          </p:nvPr>
        </p:nvSpPr>
        <p:spPr/>
        <p:txBody>
          <a:bodyPr>
            <a:normAutofit fontScale="92500" lnSpcReduction="10000"/>
          </a:bodyPr>
          <a:lstStyle/>
          <a:p>
            <a:pPr marL="0" indent="0">
              <a:lnSpc>
                <a:spcPct val="110000"/>
              </a:lnSpc>
              <a:buNone/>
            </a:pPr>
            <a:r>
              <a:rPr lang="el-GR" dirty="0" smtClean="0"/>
              <a:t>Η Ουρά Συμβάντων είναι ένα ζυγισμένο δυαδικό δένδρο αφού κατά τη διάρκεια της σάρωσης ανακαλύπτουμε νέα συμβάντα που θα γίνουν αργότερα. </a:t>
            </a:r>
          </a:p>
          <a:p>
            <a:pPr marL="0" indent="0">
              <a:lnSpc>
                <a:spcPct val="110000"/>
              </a:lnSpc>
              <a:buNone/>
            </a:pPr>
            <a:endParaRPr lang="en-US" dirty="0" smtClean="0"/>
          </a:p>
          <a:p>
            <a:pPr marL="0" indent="0">
              <a:lnSpc>
                <a:spcPct val="110000"/>
              </a:lnSpc>
              <a:buNone/>
            </a:pPr>
            <a:r>
              <a:rPr lang="el-GR" dirty="0" smtClean="0"/>
              <a:t>Γνωρίζουμε τα συμβάντα των άκρων εκ των προτέρων αλλά βρίσκουμε τα συμβάντα των τομών όταν τα αντίστοιχα τμήματα είναι οριζοντίως γειτονικά. </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Δομή Αλγορίθμου</a:t>
            </a:r>
            <a:endParaRPr lang="en-US"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a:lnSpc>
                <a:spcPct val="120000"/>
              </a:lnSpc>
              <a:buNone/>
            </a:pPr>
            <a:r>
              <a:rPr lang="el-GR" b="1" dirty="0" smtClean="0"/>
              <a:t>Αλγόριθμος</a:t>
            </a:r>
            <a:r>
              <a:rPr lang="el-GR" dirty="0" smtClean="0"/>
              <a:t> </a:t>
            </a:r>
            <a:r>
              <a:rPr lang="el-GR" dirty="0" err="1" smtClean="0"/>
              <a:t>ΕύρεσηΣημείωνΤομής</a:t>
            </a:r>
            <a:r>
              <a:rPr lang="en-US" dirty="0" smtClean="0"/>
              <a:t>(</a:t>
            </a:r>
            <a:r>
              <a:rPr lang="en-US" dirty="0" smtClean="0">
                <a:solidFill>
                  <a:srgbClr val="0070C0"/>
                </a:solidFill>
              </a:rPr>
              <a:t>S</a:t>
            </a:r>
            <a:r>
              <a:rPr lang="en-US" dirty="0" smtClean="0"/>
              <a:t>)</a:t>
            </a:r>
          </a:p>
          <a:p>
            <a:pPr>
              <a:lnSpc>
                <a:spcPct val="120000"/>
              </a:lnSpc>
              <a:buNone/>
            </a:pPr>
            <a:r>
              <a:rPr lang="el-GR" b="1" dirty="0" smtClean="0"/>
              <a:t>Είσοδος:</a:t>
            </a:r>
            <a:r>
              <a:rPr lang="en-US" dirty="0" smtClean="0"/>
              <a:t> </a:t>
            </a:r>
            <a:r>
              <a:rPr lang="el-GR" dirty="0" smtClean="0"/>
              <a:t>Ένα σύνολο </a:t>
            </a:r>
            <a:r>
              <a:rPr lang="en-US" dirty="0" smtClean="0">
                <a:solidFill>
                  <a:srgbClr val="0070C0"/>
                </a:solidFill>
              </a:rPr>
              <a:t>S</a:t>
            </a:r>
            <a:r>
              <a:rPr lang="en-US" dirty="0" smtClean="0"/>
              <a:t> </a:t>
            </a:r>
            <a:r>
              <a:rPr lang="el-GR" dirty="0" smtClean="0"/>
              <a:t>τμημάτων στο επίπεδο</a:t>
            </a:r>
            <a:r>
              <a:rPr lang="en-US" dirty="0" smtClean="0"/>
              <a:t>.</a:t>
            </a:r>
          </a:p>
          <a:p>
            <a:pPr>
              <a:lnSpc>
                <a:spcPct val="120000"/>
              </a:lnSpc>
              <a:buNone/>
            </a:pPr>
            <a:r>
              <a:rPr lang="el-GR" b="1" dirty="0" smtClean="0"/>
              <a:t>Έξοδος:</a:t>
            </a:r>
            <a:r>
              <a:rPr lang="en-US" dirty="0" smtClean="0"/>
              <a:t> </a:t>
            </a:r>
            <a:r>
              <a:rPr lang="el-GR" dirty="0" smtClean="0"/>
              <a:t>Τα σημεία τομής μεταξύ των τμημάτων του </a:t>
            </a:r>
            <a:r>
              <a:rPr lang="en-US" dirty="0" smtClean="0">
                <a:solidFill>
                  <a:srgbClr val="0070C0"/>
                </a:solidFill>
              </a:rPr>
              <a:t>S</a:t>
            </a:r>
            <a:r>
              <a:rPr lang="en-US" dirty="0" smtClean="0"/>
              <a:t>, </a:t>
            </a:r>
            <a:r>
              <a:rPr lang="el-GR" dirty="0" smtClean="0"/>
              <a:t>και τα τμήματα που τα αποτελούν.</a:t>
            </a:r>
          </a:p>
          <a:p>
            <a:pPr>
              <a:lnSpc>
                <a:spcPct val="120000"/>
              </a:lnSpc>
              <a:buNone/>
            </a:pPr>
            <a:endParaRPr lang="el-GR" dirty="0" smtClean="0"/>
          </a:p>
          <a:p>
            <a:pPr marL="514350" indent="-514350">
              <a:lnSpc>
                <a:spcPct val="120000"/>
              </a:lnSpc>
              <a:buFont typeface="+mj-lt"/>
              <a:buAutoNum type="arabicPeriod"/>
            </a:pPr>
            <a:r>
              <a:rPr lang="el-GR" dirty="0" smtClean="0"/>
              <a:t>Κενή ουρά συμβάντων </a:t>
            </a:r>
            <a:r>
              <a:rPr lang="en-US" dirty="0" smtClean="0">
                <a:solidFill>
                  <a:srgbClr val="0070C0"/>
                </a:solidFill>
              </a:rPr>
              <a:t>Q</a:t>
            </a:r>
            <a:r>
              <a:rPr lang="en-US" dirty="0" smtClean="0"/>
              <a:t>. </a:t>
            </a:r>
            <a:r>
              <a:rPr lang="el-GR" dirty="0" smtClean="0"/>
              <a:t>Ένθεση των άκρων των τμημάτων του </a:t>
            </a:r>
            <a:r>
              <a:rPr lang="en-US" dirty="0" smtClean="0">
                <a:solidFill>
                  <a:srgbClr val="0070C0"/>
                </a:solidFill>
              </a:rPr>
              <a:t>S</a:t>
            </a:r>
            <a:r>
              <a:rPr lang="el-GR" dirty="0" smtClean="0"/>
              <a:t> μαζί με τα αντίστοιχα τμήματα για το άνω άκρο.</a:t>
            </a:r>
            <a:endParaRPr lang="en-US" dirty="0" smtClean="0"/>
          </a:p>
          <a:p>
            <a:pPr marL="514350" indent="-514350">
              <a:lnSpc>
                <a:spcPct val="120000"/>
              </a:lnSpc>
              <a:buFont typeface="+mj-lt"/>
              <a:buAutoNum type="arabicPeriod"/>
            </a:pPr>
            <a:r>
              <a:rPr lang="el-GR" dirty="0" smtClean="0"/>
              <a:t>Αρχικοποίηση της </a:t>
            </a:r>
            <a:r>
              <a:rPr lang="el-GR" dirty="0" err="1" smtClean="0"/>
              <a:t>καταστασιακής</a:t>
            </a:r>
            <a:r>
              <a:rPr lang="el-GR" dirty="0" smtClean="0"/>
              <a:t> δομής </a:t>
            </a:r>
            <a:r>
              <a:rPr lang="en-US" dirty="0" smtClean="0">
                <a:solidFill>
                  <a:srgbClr val="0070C0"/>
                </a:solidFill>
              </a:rPr>
              <a:t>T</a:t>
            </a:r>
          </a:p>
          <a:p>
            <a:pPr marL="514350" indent="-514350">
              <a:lnSpc>
                <a:spcPct val="120000"/>
              </a:lnSpc>
              <a:buFont typeface="+mj-lt"/>
              <a:buAutoNum type="arabicPeriod"/>
            </a:pPr>
            <a:r>
              <a:rPr lang="el-GR" b="1" dirty="0" smtClean="0"/>
              <a:t>ενόσω</a:t>
            </a:r>
            <a:r>
              <a:rPr lang="el-GR" dirty="0" smtClean="0"/>
              <a:t> η </a:t>
            </a:r>
            <a:r>
              <a:rPr lang="en-US" dirty="0" smtClean="0">
                <a:solidFill>
                  <a:srgbClr val="0070C0"/>
                </a:solidFill>
              </a:rPr>
              <a:t>Q</a:t>
            </a:r>
            <a:r>
              <a:rPr lang="en-US" dirty="0" smtClean="0"/>
              <a:t> </a:t>
            </a:r>
            <a:r>
              <a:rPr lang="el-GR" dirty="0" smtClean="0"/>
              <a:t>δεν είναι άδεια</a:t>
            </a:r>
            <a:endParaRPr lang="en-US" dirty="0" smtClean="0"/>
          </a:p>
          <a:p>
            <a:pPr marL="514350" indent="-514350">
              <a:lnSpc>
                <a:spcPct val="120000"/>
              </a:lnSpc>
              <a:buFont typeface="+mj-lt"/>
              <a:buAutoNum type="arabicPeriod"/>
            </a:pPr>
            <a:r>
              <a:rPr lang="el-GR" dirty="0" smtClean="0"/>
              <a:t> 	</a:t>
            </a:r>
            <a:r>
              <a:rPr lang="en-US" b="1" dirty="0" smtClean="0"/>
              <a:t>do</a:t>
            </a:r>
            <a:r>
              <a:rPr lang="en-US" dirty="0" smtClean="0"/>
              <a:t> </a:t>
            </a:r>
            <a:r>
              <a:rPr lang="el-GR" dirty="0" smtClean="0"/>
              <a:t>καθόρισε το επόμενο συμβάν </a:t>
            </a:r>
            <a:r>
              <a:rPr lang="en-US" dirty="0" smtClean="0">
                <a:solidFill>
                  <a:srgbClr val="0070C0"/>
                </a:solidFill>
              </a:rPr>
              <a:t>p</a:t>
            </a:r>
            <a:r>
              <a:rPr lang="en-US" dirty="0" smtClean="0"/>
              <a:t> </a:t>
            </a:r>
            <a:r>
              <a:rPr lang="el-GR" dirty="0" smtClean="0"/>
              <a:t>στο </a:t>
            </a:r>
            <a:r>
              <a:rPr lang="en-US" dirty="0" smtClean="0">
                <a:solidFill>
                  <a:srgbClr val="0070C0"/>
                </a:solidFill>
              </a:rPr>
              <a:t>Q</a:t>
            </a:r>
            <a:r>
              <a:rPr lang="en-US" dirty="0" smtClean="0"/>
              <a:t> </a:t>
            </a:r>
            <a:r>
              <a:rPr lang="el-GR" dirty="0" smtClean="0"/>
              <a:t>και </a:t>
            </a:r>
            <a:r>
              <a:rPr lang="el-GR" dirty="0" err="1" smtClean="0"/>
              <a:t>διέγραψέ</a:t>
            </a:r>
            <a:r>
              <a:rPr lang="el-GR" dirty="0" smtClean="0"/>
              <a:t> το</a:t>
            </a:r>
            <a:endParaRPr lang="en-US" dirty="0" smtClean="0"/>
          </a:p>
          <a:p>
            <a:pPr marL="514350" indent="-514350">
              <a:lnSpc>
                <a:spcPct val="120000"/>
              </a:lnSpc>
              <a:buFont typeface="+mj-lt"/>
              <a:buAutoNum type="arabicPeriod"/>
            </a:pPr>
            <a:r>
              <a:rPr lang="el-GR" dirty="0" smtClean="0"/>
              <a:t> 		</a:t>
            </a:r>
            <a:r>
              <a:rPr lang="el-GR" dirty="0" err="1" smtClean="0"/>
              <a:t>ΧειρισμόςΣημείουΣυμβάντος</a:t>
            </a:r>
            <a:r>
              <a:rPr lang="en-US" dirty="0" smtClean="0"/>
              <a:t>(</a:t>
            </a:r>
            <a:r>
              <a:rPr lang="en-US" dirty="0" smtClean="0">
                <a:solidFill>
                  <a:srgbClr val="0070C0"/>
                </a:solidFill>
              </a:rPr>
              <a:t>p</a:t>
            </a:r>
            <a:r>
              <a:rPr lang="en-US" dirty="0" smtClean="0"/>
              <a: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Χειρισμός Συμβάντων</a:t>
            </a:r>
            <a:endParaRPr lang="en-US" dirty="0"/>
          </a:p>
        </p:txBody>
      </p:sp>
      <p:sp>
        <p:nvSpPr>
          <p:cNvPr id="3" name="Content Placeholder 2"/>
          <p:cNvSpPr>
            <a:spLocks noGrp="1"/>
          </p:cNvSpPr>
          <p:nvPr>
            <p:ph idx="1"/>
          </p:nvPr>
        </p:nvSpPr>
        <p:spPr>
          <a:xfrm>
            <a:off x="457200" y="1600200"/>
            <a:ext cx="5105400" cy="4525963"/>
          </a:xfrm>
        </p:spPr>
        <p:txBody>
          <a:bodyPr>
            <a:normAutofit fontScale="77500" lnSpcReduction="20000"/>
          </a:bodyPr>
          <a:lstStyle/>
          <a:p>
            <a:pPr marL="0" indent="0">
              <a:lnSpc>
                <a:spcPct val="120000"/>
              </a:lnSpc>
              <a:buNone/>
            </a:pPr>
            <a:r>
              <a:rPr lang="el-GR" dirty="0" smtClean="0"/>
              <a:t>Αν ένα συμβάν αναφέρεται σε άνω άκρο τότε</a:t>
            </a:r>
            <a:r>
              <a:rPr lang="en-US" dirty="0" smtClean="0"/>
              <a:t>:</a:t>
            </a:r>
          </a:p>
          <a:p>
            <a:pPr marL="514350" indent="-514350">
              <a:lnSpc>
                <a:spcPct val="120000"/>
              </a:lnSpc>
              <a:buFont typeface="+mj-lt"/>
              <a:buAutoNum type="arabicPeriod"/>
            </a:pPr>
            <a:r>
              <a:rPr lang="el-GR" dirty="0" smtClean="0"/>
              <a:t>Αναζήτησε </a:t>
            </a:r>
            <a:r>
              <a:rPr lang="en-US" dirty="0" smtClean="0">
                <a:solidFill>
                  <a:srgbClr val="0070C0"/>
                </a:solidFill>
              </a:rPr>
              <a:t>p</a:t>
            </a:r>
            <a:r>
              <a:rPr lang="en-US" dirty="0" smtClean="0"/>
              <a:t> </a:t>
            </a:r>
            <a:r>
              <a:rPr lang="el-GR" dirty="0" smtClean="0"/>
              <a:t>στο</a:t>
            </a:r>
            <a:r>
              <a:rPr lang="en-US" dirty="0" smtClean="0"/>
              <a:t> </a:t>
            </a:r>
            <a:r>
              <a:rPr lang="en-US" dirty="0" smtClean="0">
                <a:solidFill>
                  <a:srgbClr val="0070C0"/>
                </a:solidFill>
              </a:rPr>
              <a:t>T</a:t>
            </a:r>
            <a:r>
              <a:rPr lang="en-US" dirty="0" smtClean="0"/>
              <a:t>, </a:t>
            </a:r>
            <a:r>
              <a:rPr lang="el-GR" dirty="0" smtClean="0"/>
              <a:t>και ένθεσε το </a:t>
            </a:r>
            <a:r>
              <a:rPr lang="en-US" dirty="0" smtClean="0">
                <a:solidFill>
                  <a:srgbClr val="0070C0"/>
                </a:solidFill>
              </a:rPr>
              <a:t>s</a:t>
            </a:r>
          </a:p>
          <a:p>
            <a:pPr marL="514350" indent="-514350">
              <a:lnSpc>
                <a:spcPct val="120000"/>
              </a:lnSpc>
              <a:buFont typeface="+mj-lt"/>
              <a:buAutoNum type="arabicPeriod"/>
            </a:pPr>
            <a:r>
              <a:rPr lang="el-GR" dirty="0" smtClean="0"/>
              <a:t>Αν το </a:t>
            </a:r>
            <a:r>
              <a:rPr lang="en-US" dirty="0" smtClean="0">
                <a:solidFill>
                  <a:srgbClr val="0070C0"/>
                </a:solidFill>
              </a:rPr>
              <a:t>s</a:t>
            </a:r>
            <a:r>
              <a:rPr lang="en-US" dirty="0" smtClean="0"/>
              <a:t> </a:t>
            </a:r>
            <a:r>
              <a:rPr lang="el-GR" dirty="0" smtClean="0"/>
              <a:t>τέμνει τον αριστερό γείτονα στο </a:t>
            </a:r>
            <a:r>
              <a:rPr lang="en-US" dirty="0" smtClean="0">
                <a:solidFill>
                  <a:srgbClr val="0070C0"/>
                </a:solidFill>
              </a:rPr>
              <a:t>T</a:t>
            </a:r>
            <a:r>
              <a:rPr lang="en-US" dirty="0" smtClean="0"/>
              <a:t>, </a:t>
            </a:r>
            <a:r>
              <a:rPr lang="el-GR" dirty="0" smtClean="0"/>
              <a:t>τότε καθορίζουμε το σημείο τομής και το ενθέτουμε στην </a:t>
            </a:r>
            <a:r>
              <a:rPr lang="en-US" dirty="0" smtClean="0">
                <a:solidFill>
                  <a:srgbClr val="0070C0"/>
                </a:solidFill>
              </a:rPr>
              <a:t>Q</a:t>
            </a:r>
          </a:p>
          <a:p>
            <a:pPr marL="514350" indent="-514350">
              <a:lnSpc>
                <a:spcPct val="120000"/>
              </a:lnSpc>
              <a:buFont typeface="+mj-lt"/>
              <a:buAutoNum type="arabicPeriod"/>
            </a:pPr>
            <a:r>
              <a:rPr lang="el-GR" dirty="0" smtClean="0"/>
              <a:t>Αν η </a:t>
            </a:r>
            <a:r>
              <a:rPr lang="en-US" dirty="0" smtClean="0">
                <a:solidFill>
                  <a:srgbClr val="0070C0"/>
                </a:solidFill>
              </a:rPr>
              <a:t>s</a:t>
            </a:r>
            <a:r>
              <a:rPr lang="en-US" dirty="0" smtClean="0"/>
              <a:t> </a:t>
            </a:r>
            <a:r>
              <a:rPr lang="el-GR" dirty="0" smtClean="0"/>
              <a:t>τέμνει τον δεξιό γείτονα στο </a:t>
            </a:r>
            <a:r>
              <a:rPr lang="en-US" dirty="0" smtClean="0">
                <a:solidFill>
                  <a:srgbClr val="0070C0"/>
                </a:solidFill>
              </a:rPr>
              <a:t>T</a:t>
            </a:r>
            <a:r>
              <a:rPr lang="en-US" dirty="0" smtClean="0"/>
              <a:t>, </a:t>
            </a:r>
            <a:r>
              <a:rPr lang="el-GR" dirty="0" smtClean="0"/>
              <a:t>τότε καθόρισε το σημείο τομής και ένθεσέ το στην </a:t>
            </a:r>
            <a:r>
              <a:rPr lang="en-US" dirty="0" smtClean="0">
                <a:solidFill>
                  <a:srgbClr val="0070C0"/>
                </a:solidFill>
              </a:rPr>
              <a:t>Q</a:t>
            </a:r>
            <a:endParaRPr lang="en-US" dirty="0">
              <a:solidFill>
                <a:srgbClr val="0070C0"/>
              </a:solidFill>
            </a:endParaRPr>
          </a:p>
        </p:txBody>
      </p:sp>
      <p:pic>
        <p:nvPicPr>
          <p:cNvPr id="122883" name="Picture 3"/>
          <p:cNvPicPr>
            <a:picLocks noChangeAspect="1" noChangeArrowheads="1"/>
          </p:cNvPicPr>
          <p:nvPr/>
        </p:nvPicPr>
        <p:blipFill>
          <a:blip r:embed="rId2" cstate="print"/>
          <a:srcRect/>
          <a:stretch>
            <a:fillRect/>
          </a:stretch>
        </p:blipFill>
        <p:spPr bwMode="auto">
          <a:xfrm>
            <a:off x="5410200" y="2743200"/>
            <a:ext cx="3514725" cy="1704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Χειρισμός Συμβάντων</a:t>
            </a:r>
            <a:endParaRPr lang="en-US" dirty="0"/>
          </a:p>
        </p:txBody>
      </p:sp>
      <p:sp>
        <p:nvSpPr>
          <p:cNvPr id="3" name="Content Placeholder 2"/>
          <p:cNvSpPr>
            <a:spLocks noGrp="1"/>
          </p:cNvSpPr>
          <p:nvPr>
            <p:ph idx="1"/>
          </p:nvPr>
        </p:nvSpPr>
        <p:spPr>
          <a:xfrm>
            <a:off x="457200" y="1600200"/>
            <a:ext cx="5105400" cy="4525963"/>
          </a:xfrm>
        </p:spPr>
        <p:txBody>
          <a:bodyPr>
            <a:normAutofit fontScale="77500" lnSpcReduction="20000"/>
          </a:bodyPr>
          <a:lstStyle/>
          <a:p>
            <a:pPr marL="0" indent="0">
              <a:lnSpc>
                <a:spcPct val="120000"/>
              </a:lnSpc>
              <a:buNone/>
            </a:pPr>
            <a:r>
              <a:rPr lang="el-GR" dirty="0" smtClean="0"/>
              <a:t>Αν το συμβάν είναι ένα κάτω άκρο τότε:</a:t>
            </a:r>
            <a:endParaRPr lang="en-US" dirty="0" smtClean="0"/>
          </a:p>
          <a:p>
            <a:pPr marL="514350" indent="-514350">
              <a:lnSpc>
                <a:spcPct val="120000"/>
              </a:lnSpc>
              <a:buFont typeface="+mj-lt"/>
              <a:buAutoNum type="arabicPeriod"/>
            </a:pPr>
            <a:r>
              <a:rPr lang="el-GR" dirty="0" smtClean="0"/>
              <a:t>Αναζήτησε το </a:t>
            </a:r>
            <a:r>
              <a:rPr lang="en-US" dirty="0" smtClean="0">
                <a:solidFill>
                  <a:srgbClr val="0070C0"/>
                </a:solidFill>
              </a:rPr>
              <a:t>p</a:t>
            </a:r>
            <a:r>
              <a:rPr lang="en-US" dirty="0" smtClean="0"/>
              <a:t> </a:t>
            </a:r>
            <a:r>
              <a:rPr lang="el-GR" dirty="0" smtClean="0"/>
              <a:t>στο </a:t>
            </a:r>
            <a:r>
              <a:rPr lang="en-US" dirty="0" smtClean="0">
                <a:solidFill>
                  <a:srgbClr val="0070C0"/>
                </a:solidFill>
              </a:rPr>
              <a:t>T</a:t>
            </a:r>
            <a:r>
              <a:rPr lang="en-US" dirty="0" smtClean="0"/>
              <a:t>, </a:t>
            </a:r>
            <a:r>
              <a:rPr lang="el-GR" dirty="0" smtClean="0"/>
              <a:t>και διέγραψε το </a:t>
            </a:r>
            <a:r>
              <a:rPr lang="en-US" dirty="0" smtClean="0">
                <a:solidFill>
                  <a:srgbClr val="0070C0"/>
                </a:solidFill>
              </a:rPr>
              <a:t>s</a:t>
            </a:r>
          </a:p>
          <a:p>
            <a:pPr marL="514350" indent="-514350">
              <a:lnSpc>
                <a:spcPct val="120000"/>
              </a:lnSpc>
              <a:buFont typeface="+mj-lt"/>
              <a:buAutoNum type="arabicPeriod"/>
            </a:pPr>
            <a:r>
              <a:rPr lang="el-GR" dirty="0" smtClean="0"/>
              <a:t>Έστω </a:t>
            </a:r>
            <a:r>
              <a:rPr lang="en-US" i="1" dirty="0" err="1" smtClean="0">
                <a:solidFill>
                  <a:srgbClr val="0070C0"/>
                </a:solidFill>
              </a:rPr>
              <a:t>s</a:t>
            </a:r>
            <a:r>
              <a:rPr lang="en-US" i="1" baseline="-25000" dirty="0" err="1" smtClean="0">
                <a:solidFill>
                  <a:srgbClr val="0070C0"/>
                </a:solidFill>
              </a:rPr>
              <a:t>l</a:t>
            </a:r>
            <a:r>
              <a:rPr lang="en-US" dirty="0" smtClean="0">
                <a:solidFill>
                  <a:srgbClr val="0070C0"/>
                </a:solidFill>
              </a:rPr>
              <a:t> </a:t>
            </a:r>
            <a:r>
              <a:rPr lang="el-GR" dirty="0" smtClean="0"/>
              <a:t>και </a:t>
            </a:r>
            <a:r>
              <a:rPr lang="en-US" i="1" dirty="0" err="1" smtClean="0">
                <a:solidFill>
                  <a:srgbClr val="0070C0"/>
                </a:solidFill>
              </a:rPr>
              <a:t>s</a:t>
            </a:r>
            <a:r>
              <a:rPr lang="en-US" i="1" baseline="-25000" dirty="0" err="1" smtClean="0">
                <a:solidFill>
                  <a:srgbClr val="0070C0"/>
                </a:solidFill>
              </a:rPr>
              <a:t>r</a:t>
            </a:r>
            <a:r>
              <a:rPr lang="en-US" dirty="0" smtClean="0"/>
              <a:t> </a:t>
            </a:r>
            <a:r>
              <a:rPr lang="el-GR" dirty="0" smtClean="0"/>
              <a:t>ο αριστερός και ο δεξιός γείτονας του </a:t>
            </a:r>
            <a:r>
              <a:rPr lang="en-US" dirty="0" smtClean="0">
                <a:solidFill>
                  <a:srgbClr val="0070C0"/>
                </a:solidFill>
              </a:rPr>
              <a:t>s</a:t>
            </a:r>
            <a:r>
              <a:rPr lang="en-US" dirty="0" smtClean="0"/>
              <a:t> </a:t>
            </a:r>
            <a:r>
              <a:rPr lang="el-GR" dirty="0" smtClean="0"/>
              <a:t>στο </a:t>
            </a:r>
            <a:r>
              <a:rPr lang="en-US" dirty="0" smtClean="0">
                <a:solidFill>
                  <a:srgbClr val="0070C0"/>
                </a:solidFill>
              </a:rPr>
              <a:t>T</a:t>
            </a:r>
            <a:r>
              <a:rPr lang="en-US" dirty="0" smtClean="0"/>
              <a:t> (</a:t>
            </a:r>
            <a:r>
              <a:rPr lang="el-GR" dirty="0" smtClean="0"/>
              <a:t>πριν τη διαγραφή</a:t>
            </a:r>
            <a:r>
              <a:rPr lang="en-US" dirty="0" smtClean="0"/>
              <a:t>). </a:t>
            </a:r>
            <a:r>
              <a:rPr lang="el-GR" dirty="0" smtClean="0"/>
              <a:t>Αν τέμνονται κάτω από την ευθεία σάρωσης</a:t>
            </a:r>
            <a:r>
              <a:rPr lang="en-US" dirty="0" smtClean="0"/>
              <a:t>, </a:t>
            </a:r>
            <a:r>
              <a:rPr lang="el-GR" dirty="0" smtClean="0"/>
              <a:t>τότε ένθεσε το σημείο τομής ως συμβάν στην </a:t>
            </a:r>
            <a:r>
              <a:rPr lang="en-US" dirty="0" smtClean="0">
                <a:solidFill>
                  <a:srgbClr val="0070C0"/>
                </a:solidFill>
              </a:rPr>
              <a:t>Q</a:t>
            </a:r>
            <a:endParaRPr lang="en-US" dirty="0">
              <a:solidFill>
                <a:srgbClr val="0070C0"/>
              </a:solidFill>
            </a:endParaRPr>
          </a:p>
        </p:txBody>
      </p:sp>
      <p:pic>
        <p:nvPicPr>
          <p:cNvPr id="123906" name="Picture 2"/>
          <p:cNvPicPr>
            <a:picLocks noChangeAspect="1" noChangeArrowheads="1"/>
          </p:cNvPicPr>
          <p:nvPr/>
        </p:nvPicPr>
        <p:blipFill>
          <a:blip r:embed="rId2" cstate="print"/>
          <a:srcRect/>
          <a:stretch>
            <a:fillRect/>
          </a:stretch>
        </p:blipFill>
        <p:spPr bwMode="auto">
          <a:xfrm>
            <a:off x="5486400" y="2438400"/>
            <a:ext cx="3448050" cy="2190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a:off x="5791200" y="1752600"/>
            <a:ext cx="3657600" cy="4262034"/>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l-GR" dirty="0" smtClean="0"/>
              <a:t>Υπέρθεση Χαρτών</a:t>
            </a:r>
            <a:endParaRPr lang="en-US" dirty="0"/>
          </a:p>
        </p:txBody>
      </p:sp>
      <p:sp>
        <p:nvSpPr>
          <p:cNvPr id="3" name="Content Placeholder 2"/>
          <p:cNvSpPr>
            <a:spLocks noGrp="1"/>
          </p:cNvSpPr>
          <p:nvPr>
            <p:ph idx="1"/>
          </p:nvPr>
        </p:nvSpPr>
        <p:spPr>
          <a:xfrm>
            <a:off x="228600" y="2209800"/>
            <a:ext cx="6096000" cy="4114800"/>
          </a:xfrm>
        </p:spPr>
        <p:txBody>
          <a:bodyPr>
            <a:noAutofit/>
          </a:bodyPr>
          <a:lstStyle/>
          <a:p>
            <a:pPr marL="0" indent="0">
              <a:buNone/>
            </a:pPr>
            <a:r>
              <a:rPr lang="el-GR" sz="2800" dirty="0" smtClean="0"/>
              <a:t>Για να λύσουμε το πρόβλημα της υπέρθεσης χαρτών θα χρειαστούμε τουλάχιστον να είμαστε σε θέση να υπολογίζουμε </a:t>
            </a:r>
            <a:r>
              <a:rPr lang="el-GR" sz="2800" dirty="0" smtClean="0">
                <a:solidFill>
                  <a:srgbClr val="FF0000"/>
                </a:solidFill>
              </a:rPr>
              <a:t>σημεία τομής από δύο σύνολα από ευθύγραμμα τμήματα </a:t>
            </a:r>
            <a:r>
              <a:rPr lang="el-GR" sz="2800" dirty="0" smtClean="0"/>
              <a:t>(ή από σύνορα μεταξύ περιοχών)</a:t>
            </a:r>
            <a:endParaRPr lang="en-US" sz="2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Χειρισμός Συμβάντων</a:t>
            </a:r>
            <a:endParaRPr lang="en-US" dirty="0"/>
          </a:p>
        </p:txBody>
      </p:sp>
      <p:sp>
        <p:nvSpPr>
          <p:cNvPr id="3" name="Content Placeholder 2"/>
          <p:cNvSpPr>
            <a:spLocks noGrp="1"/>
          </p:cNvSpPr>
          <p:nvPr>
            <p:ph idx="1"/>
          </p:nvPr>
        </p:nvSpPr>
        <p:spPr>
          <a:xfrm>
            <a:off x="457200" y="1600200"/>
            <a:ext cx="5105400" cy="4525963"/>
          </a:xfrm>
        </p:spPr>
        <p:txBody>
          <a:bodyPr>
            <a:normAutofit fontScale="70000" lnSpcReduction="20000"/>
          </a:bodyPr>
          <a:lstStyle/>
          <a:p>
            <a:pPr marL="0" indent="0">
              <a:lnSpc>
                <a:spcPct val="120000"/>
              </a:lnSpc>
              <a:buNone/>
            </a:pPr>
            <a:r>
              <a:rPr lang="el-GR" dirty="0" smtClean="0"/>
              <a:t>Αν το συμβάν είναι ένα σημείο τομής τότε:</a:t>
            </a:r>
          </a:p>
          <a:p>
            <a:pPr marL="0" indent="0">
              <a:lnSpc>
                <a:spcPct val="120000"/>
              </a:lnSpc>
              <a:buNone/>
            </a:pPr>
            <a:endParaRPr lang="el-GR" dirty="0" smtClean="0"/>
          </a:p>
          <a:p>
            <a:pPr marL="514350" indent="-514350">
              <a:lnSpc>
                <a:spcPct val="120000"/>
              </a:lnSpc>
              <a:buFont typeface="+mj-lt"/>
              <a:buAutoNum type="arabicPeriod"/>
            </a:pPr>
            <a:r>
              <a:rPr lang="el-GR" dirty="0" smtClean="0"/>
              <a:t>Αντάλλαξε τα </a:t>
            </a:r>
            <a:r>
              <a:rPr lang="en-US" dirty="0" smtClean="0">
                <a:solidFill>
                  <a:srgbClr val="0070C0"/>
                </a:solidFill>
              </a:rPr>
              <a:t>s</a:t>
            </a:r>
            <a:r>
              <a:rPr lang="en-US" dirty="0" smtClean="0"/>
              <a:t> </a:t>
            </a:r>
            <a:r>
              <a:rPr lang="el-GR" dirty="0" smtClean="0"/>
              <a:t>και </a:t>
            </a:r>
            <a:r>
              <a:rPr lang="en-US" dirty="0" smtClean="0">
                <a:solidFill>
                  <a:srgbClr val="0070C0"/>
                </a:solidFill>
              </a:rPr>
              <a:t>s</a:t>
            </a:r>
            <a:r>
              <a:rPr lang="el-GR" dirty="0" smtClean="0">
                <a:solidFill>
                  <a:srgbClr val="0070C0"/>
                </a:solidFill>
              </a:rPr>
              <a:t>΄</a:t>
            </a:r>
            <a:r>
              <a:rPr lang="el-GR" dirty="0" smtClean="0"/>
              <a:t> στο </a:t>
            </a:r>
            <a:r>
              <a:rPr lang="en-US" dirty="0" smtClean="0">
                <a:solidFill>
                  <a:srgbClr val="0070C0"/>
                </a:solidFill>
              </a:rPr>
              <a:t>T</a:t>
            </a:r>
            <a:endParaRPr lang="el-GR" dirty="0" smtClean="0">
              <a:solidFill>
                <a:srgbClr val="0070C0"/>
              </a:solidFill>
            </a:endParaRPr>
          </a:p>
          <a:p>
            <a:pPr marL="514350" indent="-514350">
              <a:lnSpc>
                <a:spcPct val="120000"/>
              </a:lnSpc>
              <a:buFont typeface="+mj-lt"/>
              <a:buAutoNum type="arabicPeriod"/>
            </a:pPr>
            <a:r>
              <a:rPr lang="el-GR" dirty="0" smtClean="0"/>
              <a:t>Αν το </a:t>
            </a:r>
            <a:r>
              <a:rPr lang="en-US" dirty="0" smtClean="0">
                <a:solidFill>
                  <a:srgbClr val="0070C0"/>
                </a:solidFill>
              </a:rPr>
              <a:t>s</a:t>
            </a:r>
            <a:r>
              <a:rPr lang="el-GR" dirty="0" smtClean="0">
                <a:solidFill>
                  <a:srgbClr val="0070C0"/>
                </a:solidFill>
              </a:rPr>
              <a:t>΄</a:t>
            </a:r>
            <a:r>
              <a:rPr lang="en-US" dirty="0" smtClean="0"/>
              <a:t> </a:t>
            </a:r>
            <a:r>
              <a:rPr lang="el-GR" dirty="0" smtClean="0"/>
              <a:t>και ο νέος αριστερός του γείτονας στο </a:t>
            </a:r>
            <a:r>
              <a:rPr lang="en-US" dirty="0" smtClean="0">
                <a:solidFill>
                  <a:srgbClr val="0070C0"/>
                </a:solidFill>
              </a:rPr>
              <a:t>T</a:t>
            </a:r>
            <a:r>
              <a:rPr lang="en-US" dirty="0" smtClean="0"/>
              <a:t> </a:t>
            </a:r>
            <a:r>
              <a:rPr lang="el-GR" dirty="0" smtClean="0"/>
              <a:t>τέμνονται κάτω από την ευθεία σάρωσης τότε ένθεσε το σημείο τομής στην </a:t>
            </a:r>
            <a:r>
              <a:rPr lang="en-US" dirty="0" smtClean="0">
                <a:solidFill>
                  <a:srgbClr val="0070C0"/>
                </a:solidFill>
              </a:rPr>
              <a:t>Q</a:t>
            </a:r>
            <a:endParaRPr lang="el-GR" dirty="0" smtClean="0">
              <a:solidFill>
                <a:srgbClr val="0070C0"/>
              </a:solidFill>
            </a:endParaRPr>
          </a:p>
          <a:p>
            <a:pPr marL="514350" indent="-514350">
              <a:lnSpc>
                <a:spcPct val="120000"/>
              </a:lnSpc>
              <a:buFont typeface="+mj-lt"/>
              <a:buAutoNum type="arabicPeriod"/>
            </a:pPr>
            <a:r>
              <a:rPr lang="el-GR" dirty="0" smtClean="0"/>
              <a:t>Αν το </a:t>
            </a:r>
            <a:r>
              <a:rPr lang="en-US" dirty="0" smtClean="0">
                <a:solidFill>
                  <a:srgbClr val="0070C0"/>
                </a:solidFill>
              </a:rPr>
              <a:t>s</a:t>
            </a:r>
            <a:r>
              <a:rPr lang="en-US" dirty="0" smtClean="0"/>
              <a:t> </a:t>
            </a:r>
            <a:r>
              <a:rPr lang="el-GR" dirty="0" smtClean="0"/>
              <a:t>και ο νέος δεξιός του γείτονας στο </a:t>
            </a:r>
            <a:r>
              <a:rPr lang="el-GR" dirty="0" smtClean="0">
                <a:solidFill>
                  <a:srgbClr val="0070C0"/>
                </a:solidFill>
              </a:rPr>
              <a:t>Τ</a:t>
            </a:r>
            <a:r>
              <a:rPr lang="el-GR" dirty="0" smtClean="0"/>
              <a:t> τέμνονται κάτω της ευθείας σάρωσης τότε ένθεσε το σημείο τομής στην</a:t>
            </a:r>
            <a:r>
              <a:rPr lang="en-US" dirty="0" smtClean="0"/>
              <a:t> </a:t>
            </a:r>
            <a:r>
              <a:rPr lang="en-US" dirty="0" smtClean="0">
                <a:solidFill>
                  <a:srgbClr val="0070C0"/>
                </a:solidFill>
              </a:rPr>
              <a:t>Q</a:t>
            </a:r>
            <a:endParaRPr lang="el-GR" dirty="0" smtClean="0">
              <a:solidFill>
                <a:srgbClr val="0070C0"/>
              </a:solidFill>
            </a:endParaRPr>
          </a:p>
          <a:p>
            <a:pPr marL="514350" indent="-514350">
              <a:lnSpc>
                <a:spcPct val="120000"/>
              </a:lnSpc>
              <a:buFont typeface="+mj-lt"/>
              <a:buAutoNum type="arabicPeriod"/>
            </a:pPr>
            <a:r>
              <a:rPr lang="el-GR" dirty="0" smtClean="0"/>
              <a:t>Ανέφερε το σημείο τομής</a:t>
            </a:r>
          </a:p>
        </p:txBody>
      </p:sp>
      <p:pic>
        <p:nvPicPr>
          <p:cNvPr id="124930" name="Picture 2"/>
          <p:cNvPicPr>
            <a:picLocks noChangeAspect="1" noChangeArrowheads="1"/>
          </p:cNvPicPr>
          <p:nvPr/>
        </p:nvPicPr>
        <p:blipFill>
          <a:blip r:embed="rId2" cstate="print"/>
          <a:srcRect/>
          <a:stretch>
            <a:fillRect/>
          </a:stretch>
        </p:blipFill>
        <p:spPr bwMode="auto">
          <a:xfrm>
            <a:off x="5810250" y="2286000"/>
            <a:ext cx="3333750" cy="2371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Αποσαφηνίσεις…</a:t>
            </a:r>
            <a:endParaRPr lang="en-US" dirty="0"/>
          </a:p>
        </p:txBody>
      </p:sp>
      <p:sp>
        <p:nvSpPr>
          <p:cNvPr id="3" name="Content Placeholder 2"/>
          <p:cNvSpPr>
            <a:spLocks noGrp="1"/>
          </p:cNvSpPr>
          <p:nvPr>
            <p:ph idx="1"/>
          </p:nvPr>
        </p:nvSpPr>
        <p:spPr>
          <a:xfrm>
            <a:off x="457200" y="1600200"/>
            <a:ext cx="3733800" cy="4525963"/>
          </a:xfrm>
        </p:spPr>
        <p:txBody>
          <a:bodyPr>
            <a:normAutofit fontScale="85000" lnSpcReduction="10000"/>
          </a:bodyPr>
          <a:lstStyle/>
          <a:p>
            <a:pPr marL="514350" indent="-514350">
              <a:buFont typeface="+mj-lt"/>
              <a:buAutoNum type="arabicPeriod"/>
            </a:pPr>
            <a:r>
              <a:rPr lang="el-GR" dirty="0" smtClean="0"/>
              <a:t>Μπορεί να συμβαίνει ότι δύο νέοι γείτονες να έχουν ήδη σημείο τομής πάνω από την ευθεία σάρωσης;</a:t>
            </a:r>
          </a:p>
          <a:p>
            <a:pPr marL="514350" indent="-514350">
              <a:buFont typeface="+mj-lt"/>
              <a:buAutoNum type="arabicPeriod"/>
            </a:pPr>
            <a:endParaRPr lang="el-GR" dirty="0" smtClean="0"/>
          </a:p>
          <a:p>
            <a:pPr marL="514350" indent="-514350">
              <a:buFont typeface="+mj-lt"/>
              <a:buAutoNum type="arabicPeriod"/>
            </a:pPr>
            <a:r>
              <a:rPr lang="el-GR" dirty="0" smtClean="0"/>
              <a:t>Μπορεί να συμβεί να ενθέσουμε ένα συμβάν στην </a:t>
            </a:r>
            <a:r>
              <a:rPr lang="en-US" dirty="0" smtClean="0">
                <a:solidFill>
                  <a:srgbClr val="0070C0"/>
                </a:solidFill>
              </a:rPr>
              <a:t>Q</a:t>
            </a:r>
            <a:r>
              <a:rPr lang="el-GR" dirty="0" smtClean="0"/>
              <a:t> που να έχει ήδη εντεθεί;</a:t>
            </a:r>
          </a:p>
        </p:txBody>
      </p:sp>
      <p:pic>
        <p:nvPicPr>
          <p:cNvPr id="125954" name="Picture 2"/>
          <p:cNvPicPr>
            <a:picLocks noChangeAspect="1" noChangeArrowheads="1"/>
          </p:cNvPicPr>
          <p:nvPr/>
        </p:nvPicPr>
        <p:blipFill>
          <a:blip r:embed="rId3" cstate="print"/>
          <a:srcRect/>
          <a:stretch>
            <a:fillRect/>
          </a:stretch>
        </p:blipFill>
        <p:spPr bwMode="auto">
          <a:xfrm>
            <a:off x="5105400" y="2209800"/>
            <a:ext cx="3664009" cy="3848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Απόδοση</a:t>
            </a:r>
            <a:endParaRPr lang="en-US" dirty="0"/>
          </a:p>
        </p:txBody>
      </p:sp>
      <p:sp>
        <p:nvSpPr>
          <p:cNvPr id="3" name="Content Placeholder 2"/>
          <p:cNvSpPr>
            <a:spLocks noGrp="1"/>
          </p:cNvSpPr>
          <p:nvPr>
            <p:ph idx="1"/>
          </p:nvPr>
        </p:nvSpPr>
        <p:spPr/>
        <p:txBody>
          <a:bodyPr>
            <a:normAutofit fontScale="92500" lnSpcReduction="20000"/>
          </a:bodyPr>
          <a:lstStyle/>
          <a:p>
            <a:pPr>
              <a:lnSpc>
                <a:spcPct val="110000"/>
              </a:lnSpc>
              <a:buNone/>
            </a:pPr>
            <a:r>
              <a:rPr lang="el-GR" dirty="0" smtClean="0"/>
              <a:t>Πόσος χρόνος απαιτείται για ένα συμβάν;</a:t>
            </a:r>
          </a:p>
          <a:p>
            <a:pPr>
              <a:lnSpc>
                <a:spcPct val="110000"/>
              </a:lnSpc>
              <a:buNone/>
            </a:pPr>
            <a:endParaRPr lang="en-US" dirty="0" smtClean="0"/>
          </a:p>
          <a:p>
            <a:pPr marL="514350" indent="-514350">
              <a:lnSpc>
                <a:spcPct val="110000"/>
              </a:lnSpc>
              <a:buFont typeface="+mj-lt"/>
              <a:buAutoNum type="arabicPeriod"/>
            </a:pPr>
            <a:r>
              <a:rPr lang="el-GR" dirty="0" smtClean="0"/>
              <a:t>Το πολύ μία αναζήτηση στο </a:t>
            </a:r>
            <a:r>
              <a:rPr lang="en-US" dirty="0" smtClean="0">
                <a:solidFill>
                  <a:srgbClr val="0070C0"/>
                </a:solidFill>
              </a:rPr>
              <a:t>T</a:t>
            </a:r>
            <a:r>
              <a:rPr lang="en-US" dirty="0" smtClean="0"/>
              <a:t> </a:t>
            </a:r>
            <a:r>
              <a:rPr lang="el-GR" dirty="0" smtClean="0"/>
              <a:t>και/ή μία ένθεση, διαγραφή ή ανταλλαγή</a:t>
            </a:r>
            <a:endParaRPr lang="en-US" dirty="0" smtClean="0"/>
          </a:p>
          <a:p>
            <a:pPr marL="514350" indent="-514350">
              <a:lnSpc>
                <a:spcPct val="110000"/>
              </a:lnSpc>
              <a:buFont typeface="+mj-lt"/>
              <a:buAutoNum type="arabicPeriod"/>
            </a:pPr>
            <a:r>
              <a:rPr lang="el-GR" dirty="0" smtClean="0"/>
              <a:t>Εύρεση το πολύ δύο γειτόνων στο </a:t>
            </a:r>
            <a:r>
              <a:rPr lang="en-US" dirty="0" smtClean="0">
                <a:solidFill>
                  <a:srgbClr val="0070C0"/>
                </a:solidFill>
              </a:rPr>
              <a:t>T</a:t>
            </a:r>
          </a:p>
          <a:p>
            <a:pPr marL="514350" indent="-514350">
              <a:lnSpc>
                <a:spcPct val="110000"/>
              </a:lnSpc>
              <a:buFont typeface="+mj-lt"/>
              <a:buAutoNum type="arabicPeriod"/>
            </a:pPr>
            <a:r>
              <a:rPr lang="el-GR" dirty="0" smtClean="0"/>
              <a:t>Το πολύ μία διαγραφή και δύο ενθέσεις στην </a:t>
            </a:r>
            <a:r>
              <a:rPr lang="en-US" dirty="0" smtClean="0">
                <a:solidFill>
                  <a:srgbClr val="0070C0"/>
                </a:solidFill>
              </a:rPr>
              <a:t>Q</a:t>
            </a:r>
          </a:p>
          <a:p>
            <a:pPr>
              <a:lnSpc>
                <a:spcPct val="110000"/>
              </a:lnSpc>
              <a:buNone/>
            </a:pPr>
            <a:endParaRPr lang="el-GR" dirty="0" smtClean="0"/>
          </a:p>
          <a:p>
            <a:pPr marL="0" indent="0">
              <a:lnSpc>
                <a:spcPct val="110000"/>
              </a:lnSpc>
              <a:buNone/>
            </a:pPr>
            <a:r>
              <a:rPr lang="el-GR" dirty="0" smtClean="0"/>
              <a:t>Αφού τα </a:t>
            </a:r>
            <a:r>
              <a:rPr lang="en-US" dirty="0" smtClean="0">
                <a:solidFill>
                  <a:srgbClr val="0070C0"/>
                </a:solidFill>
              </a:rPr>
              <a:t>T</a:t>
            </a:r>
            <a:r>
              <a:rPr lang="en-US" dirty="0" smtClean="0"/>
              <a:t> </a:t>
            </a:r>
            <a:r>
              <a:rPr lang="el-GR" dirty="0" smtClean="0"/>
              <a:t>και </a:t>
            </a:r>
            <a:r>
              <a:rPr lang="en-US" dirty="0" smtClean="0">
                <a:solidFill>
                  <a:srgbClr val="0070C0"/>
                </a:solidFill>
              </a:rPr>
              <a:t>Q</a:t>
            </a:r>
            <a:r>
              <a:rPr lang="en-US" dirty="0" smtClean="0"/>
              <a:t> </a:t>
            </a:r>
            <a:r>
              <a:rPr lang="el-GR" dirty="0" smtClean="0"/>
              <a:t>είναι ζυγισμένα δυαδικά δένδρα, ο χειρισμός κάθε συμβάντος απαιτεί </a:t>
            </a:r>
            <a:r>
              <a:rPr lang="en-US" i="1" dirty="0" smtClean="0">
                <a:solidFill>
                  <a:srgbClr val="C00000"/>
                </a:solidFill>
              </a:rPr>
              <a:t>O</a:t>
            </a:r>
            <a:r>
              <a:rPr lang="en-US" dirty="0" smtClean="0">
                <a:solidFill>
                  <a:srgbClr val="C00000"/>
                </a:solidFill>
              </a:rPr>
              <a:t>(</a:t>
            </a:r>
            <a:r>
              <a:rPr lang="en-US" dirty="0" err="1" smtClean="0">
                <a:solidFill>
                  <a:srgbClr val="C00000"/>
                </a:solidFill>
              </a:rPr>
              <a:t>log</a:t>
            </a:r>
            <a:r>
              <a:rPr lang="en-US" i="1" dirty="0" err="1" smtClean="0">
                <a:solidFill>
                  <a:srgbClr val="C00000"/>
                </a:solidFill>
              </a:rPr>
              <a:t>n</a:t>
            </a:r>
            <a:r>
              <a:rPr lang="en-US" dirty="0" smtClean="0">
                <a:solidFill>
                  <a:srgbClr val="C00000"/>
                </a:solidFill>
              </a:rPr>
              <a:t>)</a:t>
            </a:r>
            <a:r>
              <a:rPr lang="el-GR" dirty="0" smtClean="0"/>
              <a:t> χρόνο</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Πλήθος Συμβάντων</a:t>
            </a:r>
            <a:endParaRPr lang="en-US" dirty="0"/>
          </a:p>
        </p:txBody>
      </p:sp>
      <p:sp>
        <p:nvSpPr>
          <p:cNvPr id="3" name="Content Placeholder 2"/>
          <p:cNvSpPr>
            <a:spLocks noGrp="1"/>
          </p:cNvSpPr>
          <p:nvPr>
            <p:ph idx="1"/>
          </p:nvPr>
        </p:nvSpPr>
        <p:spPr/>
        <p:txBody>
          <a:bodyPr/>
          <a:lstStyle/>
          <a:p>
            <a:pPr>
              <a:buNone/>
            </a:pPr>
            <a:endParaRPr lang="el-GR" dirty="0" smtClean="0"/>
          </a:p>
          <a:p>
            <a:pPr>
              <a:buClr>
                <a:srgbClr val="C00000"/>
              </a:buClr>
              <a:buFont typeface="Wingdings" pitchFamily="2" charset="2"/>
              <a:buChar char="Ø"/>
            </a:pPr>
            <a:r>
              <a:rPr lang="en-US" dirty="0" smtClean="0">
                <a:solidFill>
                  <a:srgbClr val="C00000"/>
                </a:solidFill>
              </a:rPr>
              <a:t>2</a:t>
            </a:r>
            <a:r>
              <a:rPr lang="en-US" i="1" dirty="0" smtClean="0">
                <a:solidFill>
                  <a:srgbClr val="C00000"/>
                </a:solidFill>
              </a:rPr>
              <a:t>n</a:t>
            </a:r>
            <a:r>
              <a:rPr lang="en-US" dirty="0" smtClean="0"/>
              <a:t> </a:t>
            </a:r>
            <a:r>
              <a:rPr lang="el-GR" dirty="0" smtClean="0"/>
              <a:t>για τα κάτω και άνω άκρα</a:t>
            </a:r>
            <a:endParaRPr lang="en-US" dirty="0" smtClean="0"/>
          </a:p>
          <a:p>
            <a:pPr>
              <a:buClr>
                <a:srgbClr val="C00000"/>
              </a:buClr>
              <a:buFont typeface="Wingdings" pitchFamily="2" charset="2"/>
              <a:buChar char="Ø"/>
            </a:pPr>
            <a:r>
              <a:rPr lang="en-US" i="1" dirty="0" smtClean="0">
                <a:solidFill>
                  <a:srgbClr val="C00000"/>
                </a:solidFill>
              </a:rPr>
              <a:t>k</a:t>
            </a:r>
            <a:r>
              <a:rPr lang="en-US" dirty="0" smtClean="0"/>
              <a:t> </a:t>
            </a:r>
            <a:r>
              <a:rPr lang="el-GR" dirty="0" smtClean="0"/>
              <a:t>για το πλήθος των σημείων τομής</a:t>
            </a:r>
            <a:r>
              <a:rPr lang="en-US" dirty="0" smtClean="0"/>
              <a:t>, </a:t>
            </a:r>
            <a:r>
              <a:rPr lang="el-GR" dirty="0" smtClean="0"/>
              <a:t>αν υπάρχουν </a:t>
            </a:r>
            <a:r>
              <a:rPr lang="en-US" i="1" dirty="0" smtClean="0">
                <a:solidFill>
                  <a:srgbClr val="C00000"/>
                </a:solidFill>
              </a:rPr>
              <a:t>k</a:t>
            </a:r>
            <a:r>
              <a:rPr lang="en-US" dirty="0" smtClean="0"/>
              <a:t> </a:t>
            </a:r>
            <a:r>
              <a:rPr lang="el-GR" dirty="0" smtClean="0"/>
              <a:t>συνολικά σημεία τομής</a:t>
            </a:r>
          </a:p>
          <a:p>
            <a:pPr>
              <a:buClr>
                <a:srgbClr val="C00000"/>
              </a:buClr>
              <a:buFont typeface="Wingdings" pitchFamily="2" charset="2"/>
              <a:buChar char="Ø"/>
            </a:pPr>
            <a:endParaRPr lang="en-US" dirty="0" smtClean="0"/>
          </a:p>
          <a:p>
            <a:pPr>
              <a:buNone/>
            </a:pPr>
            <a:r>
              <a:rPr lang="el-GR" dirty="0" smtClean="0"/>
              <a:t>Συνολικά:</a:t>
            </a:r>
            <a:r>
              <a:rPr lang="en-US" dirty="0" smtClean="0"/>
              <a:t> </a:t>
            </a:r>
            <a:r>
              <a:rPr lang="en-US" i="1" dirty="0" smtClean="0">
                <a:solidFill>
                  <a:srgbClr val="C00000"/>
                </a:solidFill>
              </a:rPr>
              <a:t>O</a:t>
            </a:r>
            <a:r>
              <a:rPr lang="en-US" dirty="0" smtClean="0">
                <a:solidFill>
                  <a:srgbClr val="C00000"/>
                </a:solidFill>
              </a:rPr>
              <a:t>(</a:t>
            </a:r>
            <a:r>
              <a:rPr lang="en-US" i="1" dirty="0" err="1" smtClean="0">
                <a:solidFill>
                  <a:srgbClr val="C00000"/>
                </a:solidFill>
              </a:rPr>
              <a:t>n</a:t>
            </a:r>
            <a:r>
              <a:rPr lang="en-US" dirty="0" err="1" smtClean="0">
                <a:solidFill>
                  <a:srgbClr val="C00000"/>
                </a:solidFill>
              </a:rPr>
              <a:t>+</a:t>
            </a:r>
            <a:r>
              <a:rPr lang="en-US" i="1" dirty="0" err="1" smtClean="0">
                <a:solidFill>
                  <a:srgbClr val="C00000"/>
                </a:solidFill>
              </a:rPr>
              <a:t>k</a:t>
            </a:r>
            <a:r>
              <a:rPr lang="en-US" dirty="0" smtClean="0">
                <a:solidFill>
                  <a:srgbClr val="C00000"/>
                </a:solidFill>
              </a:rPr>
              <a:t>)</a:t>
            </a:r>
            <a:r>
              <a:rPr lang="en-US" dirty="0" smtClean="0"/>
              <a:t> </a:t>
            </a:r>
            <a:r>
              <a:rPr lang="el-GR" dirty="0" smtClean="0"/>
              <a:t>συμβάντα</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Απόδοση</a:t>
            </a:r>
            <a:endParaRPr lang="en-US"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pPr marL="0" indent="0">
              <a:lnSpc>
                <a:spcPct val="120000"/>
              </a:lnSpc>
              <a:buNone/>
            </a:pPr>
            <a:r>
              <a:rPr lang="el-GR" dirty="0" smtClean="0"/>
              <a:t>Η αρχικοποίηση απαιτεί </a:t>
            </a:r>
            <a:r>
              <a:rPr lang="en-US" i="1" dirty="0" smtClean="0">
                <a:solidFill>
                  <a:srgbClr val="C00000"/>
                </a:solidFill>
              </a:rPr>
              <a:t>O</a:t>
            </a:r>
            <a:r>
              <a:rPr lang="en-US" dirty="0" smtClean="0">
                <a:solidFill>
                  <a:srgbClr val="C00000"/>
                </a:solidFill>
              </a:rPr>
              <a:t>(</a:t>
            </a:r>
            <a:r>
              <a:rPr lang="en-US" i="1" dirty="0" err="1" smtClean="0">
                <a:solidFill>
                  <a:srgbClr val="C00000"/>
                </a:solidFill>
              </a:rPr>
              <a:t>n</a:t>
            </a:r>
            <a:r>
              <a:rPr lang="en-US" dirty="0" err="1" smtClean="0">
                <a:solidFill>
                  <a:srgbClr val="C00000"/>
                </a:solidFill>
              </a:rPr>
              <a:t>log</a:t>
            </a:r>
            <a:r>
              <a:rPr lang="en-US" i="1" dirty="0" err="1" smtClean="0">
                <a:solidFill>
                  <a:srgbClr val="C00000"/>
                </a:solidFill>
              </a:rPr>
              <a:t>n</a:t>
            </a:r>
            <a:r>
              <a:rPr lang="en-US" dirty="0" smtClean="0">
                <a:solidFill>
                  <a:srgbClr val="C00000"/>
                </a:solidFill>
              </a:rPr>
              <a:t>)</a:t>
            </a:r>
            <a:r>
              <a:rPr lang="en-US" dirty="0" smtClean="0"/>
              <a:t> </a:t>
            </a:r>
            <a:r>
              <a:rPr lang="el-GR" dirty="0" smtClean="0"/>
              <a:t>χρόνο </a:t>
            </a:r>
            <a:r>
              <a:rPr lang="en-US" dirty="0" smtClean="0"/>
              <a:t>(</a:t>
            </a:r>
            <a:r>
              <a:rPr lang="el-GR" dirty="0" smtClean="0"/>
              <a:t>τοποθέτηση όλων των άνω και κάτω άκρων στην</a:t>
            </a:r>
            <a:r>
              <a:rPr lang="en-US" dirty="0" smtClean="0"/>
              <a:t> </a:t>
            </a:r>
            <a:r>
              <a:rPr lang="en-US" dirty="0" smtClean="0">
                <a:solidFill>
                  <a:srgbClr val="0070C0"/>
                </a:solidFill>
              </a:rPr>
              <a:t>Q</a:t>
            </a:r>
            <a:r>
              <a:rPr lang="en-US" dirty="0" smtClean="0"/>
              <a:t>)</a:t>
            </a:r>
            <a:endParaRPr lang="el-GR" dirty="0" smtClean="0"/>
          </a:p>
          <a:p>
            <a:pPr marL="0" indent="0">
              <a:lnSpc>
                <a:spcPct val="120000"/>
              </a:lnSpc>
              <a:buNone/>
            </a:pPr>
            <a:endParaRPr lang="en-US" sz="1300" dirty="0" smtClean="0"/>
          </a:p>
          <a:p>
            <a:pPr marL="0" indent="0">
              <a:lnSpc>
                <a:spcPct val="120000"/>
              </a:lnSpc>
              <a:spcBef>
                <a:spcPts val="1800"/>
              </a:spcBef>
              <a:buNone/>
            </a:pPr>
            <a:r>
              <a:rPr lang="el-GR" dirty="0" smtClean="0"/>
              <a:t>Κάθε ένα από τα </a:t>
            </a:r>
            <a:r>
              <a:rPr lang="en-US" i="1" dirty="0" smtClean="0">
                <a:solidFill>
                  <a:srgbClr val="C00000"/>
                </a:solidFill>
              </a:rPr>
              <a:t>O</a:t>
            </a:r>
            <a:r>
              <a:rPr lang="en-US" dirty="0" smtClean="0">
                <a:solidFill>
                  <a:srgbClr val="C00000"/>
                </a:solidFill>
              </a:rPr>
              <a:t>(</a:t>
            </a:r>
            <a:r>
              <a:rPr lang="en-US" i="1" dirty="0" err="1" smtClean="0">
                <a:solidFill>
                  <a:srgbClr val="C00000"/>
                </a:solidFill>
              </a:rPr>
              <a:t>n</a:t>
            </a:r>
            <a:r>
              <a:rPr lang="en-US" dirty="0" err="1" smtClean="0">
                <a:solidFill>
                  <a:srgbClr val="C00000"/>
                </a:solidFill>
              </a:rPr>
              <a:t>+</a:t>
            </a:r>
            <a:r>
              <a:rPr lang="en-US" i="1" dirty="0" err="1" smtClean="0">
                <a:solidFill>
                  <a:srgbClr val="C00000"/>
                </a:solidFill>
              </a:rPr>
              <a:t>k</a:t>
            </a:r>
            <a:r>
              <a:rPr lang="en-US" dirty="0" smtClean="0">
                <a:solidFill>
                  <a:srgbClr val="C00000"/>
                </a:solidFill>
              </a:rPr>
              <a:t>)</a:t>
            </a:r>
            <a:r>
              <a:rPr lang="en-US" dirty="0" smtClean="0"/>
              <a:t> </a:t>
            </a:r>
            <a:r>
              <a:rPr lang="el-GR" dirty="0" smtClean="0"/>
              <a:t>συμβάντα απαιτεί </a:t>
            </a:r>
            <a:r>
              <a:rPr lang="en-US" i="1" dirty="0" smtClean="0">
                <a:solidFill>
                  <a:srgbClr val="C00000"/>
                </a:solidFill>
              </a:rPr>
              <a:t>O</a:t>
            </a:r>
            <a:r>
              <a:rPr lang="en-US" dirty="0" smtClean="0">
                <a:solidFill>
                  <a:srgbClr val="C00000"/>
                </a:solidFill>
              </a:rPr>
              <a:t>(</a:t>
            </a:r>
            <a:r>
              <a:rPr lang="en-US" dirty="0" err="1" smtClean="0">
                <a:solidFill>
                  <a:srgbClr val="C00000"/>
                </a:solidFill>
              </a:rPr>
              <a:t>log</a:t>
            </a:r>
            <a:r>
              <a:rPr lang="en-US" i="1" dirty="0" err="1" smtClean="0">
                <a:solidFill>
                  <a:srgbClr val="C00000"/>
                </a:solidFill>
              </a:rPr>
              <a:t>n</a:t>
            </a:r>
            <a:r>
              <a:rPr lang="en-US" dirty="0" smtClean="0">
                <a:solidFill>
                  <a:srgbClr val="C00000"/>
                </a:solidFill>
              </a:rPr>
              <a:t>)</a:t>
            </a:r>
            <a:r>
              <a:rPr lang="en-US" dirty="0" smtClean="0"/>
              <a:t> </a:t>
            </a:r>
            <a:r>
              <a:rPr lang="el-GR" dirty="0" smtClean="0"/>
              <a:t>χρόνο</a:t>
            </a:r>
          </a:p>
          <a:p>
            <a:pPr marL="0" indent="0">
              <a:lnSpc>
                <a:spcPct val="120000"/>
              </a:lnSpc>
              <a:spcBef>
                <a:spcPts val="1800"/>
              </a:spcBef>
              <a:buNone/>
            </a:pPr>
            <a:r>
              <a:rPr lang="el-GR" dirty="0" smtClean="0"/>
              <a:t>Άρα ο αλγόριθμος απαιτεί </a:t>
            </a:r>
            <a:r>
              <a:rPr lang="en-US" i="1" dirty="0" smtClean="0">
                <a:solidFill>
                  <a:srgbClr val="C00000"/>
                </a:solidFill>
              </a:rPr>
              <a:t>O</a:t>
            </a:r>
            <a:r>
              <a:rPr lang="en-US" dirty="0" smtClean="0">
                <a:solidFill>
                  <a:srgbClr val="C00000"/>
                </a:solidFill>
              </a:rPr>
              <a:t>(</a:t>
            </a:r>
            <a:r>
              <a:rPr lang="el-GR" dirty="0" smtClean="0">
                <a:solidFill>
                  <a:srgbClr val="C00000"/>
                </a:solidFill>
              </a:rPr>
              <a:t>(</a:t>
            </a:r>
            <a:r>
              <a:rPr lang="en-US" i="1" dirty="0" smtClean="0">
                <a:solidFill>
                  <a:srgbClr val="C00000"/>
                </a:solidFill>
              </a:rPr>
              <a:t>n</a:t>
            </a:r>
            <a:r>
              <a:rPr lang="el-GR" dirty="0" smtClean="0">
                <a:solidFill>
                  <a:srgbClr val="C00000"/>
                </a:solidFill>
              </a:rPr>
              <a:t>+</a:t>
            </a:r>
            <a:r>
              <a:rPr lang="en-US" i="1" dirty="0" smtClean="0">
                <a:solidFill>
                  <a:srgbClr val="C00000"/>
                </a:solidFill>
              </a:rPr>
              <a:t>k</a:t>
            </a:r>
            <a:r>
              <a:rPr lang="en-US" dirty="0" smtClean="0">
                <a:solidFill>
                  <a:srgbClr val="C00000"/>
                </a:solidFill>
              </a:rPr>
              <a:t>)</a:t>
            </a:r>
            <a:r>
              <a:rPr lang="en-US" dirty="0" err="1" smtClean="0">
                <a:solidFill>
                  <a:srgbClr val="C00000"/>
                </a:solidFill>
              </a:rPr>
              <a:t>log</a:t>
            </a:r>
            <a:r>
              <a:rPr lang="en-US" i="1" dirty="0" err="1" smtClean="0">
                <a:solidFill>
                  <a:srgbClr val="C00000"/>
                </a:solidFill>
              </a:rPr>
              <a:t>n</a:t>
            </a:r>
            <a:r>
              <a:rPr lang="en-US" dirty="0" smtClean="0">
                <a:solidFill>
                  <a:srgbClr val="C00000"/>
                </a:solidFill>
              </a:rPr>
              <a:t>) </a:t>
            </a:r>
            <a:r>
              <a:rPr lang="el-GR" dirty="0" smtClean="0"/>
              <a:t>χρόνο</a:t>
            </a:r>
          </a:p>
          <a:p>
            <a:pPr marL="0" indent="0">
              <a:lnSpc>
                <a:spcPct val="120000"/>
              </a:lnSpc>
              <a:spcBef>
                <a:spcPts val="1800"/>
              </a:spcBef>
              <a:buNone/>
            </a:pPr>
            <a:r>
              <a:rPr lang="el-GR" dirty="0" smtClean="0"/>
              <a:t>Αν </a:t>
            </a:r>
            <a:r>
              <a:rPr lang="en-US" i="1" dirty="0" smtClean="0">
                <a:solidFill>
                  <a:srgbClr val="C00000"/>
                </a:solidFill>
              </a:rPr>
              <a:t>k</a:t>
            </a:r>
            <a:r>
              <a:rPr lang="en-US" dirty="0" smtClean="0">
                <a:solidFill>
                  <a:srgbClr val="C00000"/>
                </a:solidFill>
              </a:rPr>
              <a:t> = </a:t>
            </a:r>
            <a:r>
              <a:rPr lang="en-US" i="1" dirty="0" smtClean="0">
                <a:solidFill>
                  <a:srgbClr val="C00000"/>
                </a:solidFill>
              </a:rPr>
              <a:t>O</a:t>
            </a:r>
            <a:r>
              <a:rPr lang="en-US" dirty="0" smtClean="0">
                <a:solidFill>
                  <a:srgbClr val="C00000"/>
                </a:solidFill>
              </a:rPr>
              <a:t>(</a:t>
            </a:r>
            <a:r>
              <a:rPr lang="en-US" i="1" dirty="0" smtClean="0">
                <a:solidFill>
                  <a:srgbClr val="C00000"/>
                </a:solidFill>
              </a:rPr>
              <a:t>n</a:t>
            </a:r>
            <a:r>
              <a:rPr lang="en-US" dirty="0" smtClean="0">
                <a:solidFill>
                  <a:srgbClr val="C00000"/>
                </a:solidFill>
              </a:rPr>
              <a:t>)</a:t>
            </a:r>
            <a:r>
              <a:rPr lang="en-US" dirty="0" smtClean="0"/>
              <a:t>, </a:t>
            </a:r>
            <a:r>
              <a:rPr lang="el-GR" dirty="0" smtClean="0"/>
              <a:t>τότε </a:t>
            </a:r>
            <a:r>
              <a:rPr lang="en-US" i="1" dirty="0" smtClean="0">
                <a:solidFill>
                  <a:srgbClr val="C00000"/>
                </a:solidFill>
              </a:rPr>
              <a:t>O</a:t>
            </a:r>
            <a:r>
              <a:rPr lang="en-US" dirty="0" smtClean="0">
                <a:solidFill>
                  <a:srgbClr val="C00000"/>
                </a:solidFill>
              </a:rPr>
              <a:t>(</a:t>
            </a:r>
            <a:r>
              <a:rPr lang="en-US" i="1" dirty="0" err="1" smtClean="0">
                <a:solidFill>
                  <a:srgbClr val="C00000"/>
                </a:solidFill>
              </a:rPr>
              <a:t>n</a:t>
            </a:r>
            <a:r>
              <a:rPr lang="en-US" dirty="0" err="1" smtClean="0">
                <a:solidFill>
                  <a:srgbClr val="C00000"/>
                </a:solidFill>
              </a:rPr>
              <a:t>log</a:t>
            </a:r>
            <a:r>
              <a:rPr lang="en-US" i="1" dirty="0" err="1" smtClean="0">
                <a:solidFill>
                  <a:srgbClr val="C00000"/>
                </a:solidFill>
              </a:rPr>
              <a:t>n</a:t>
            </a:r>
            <a:r>
              <a:rPr lang="en-US" dirty="0" smtClean="0">
                <a:solidFill>
                  <a:srgbClr val="C00000"/>
                </a:solidFill>
              </a:rPr>
              <a:t>)</a:t>
            </a:r>
            <a:r>
              <a:rPr lang="el-GR" dirty="0" smtClean="0"/>
              <a:t>. Αν το </a:t>
            </a:r>
            <a:r>
              <a:rPr lang="en-US" i="1" dirty="0" smtClean="0">
                <a:solidFill>
                  <a:srgbClr val="C00000"/>
                </a:solidFill>
              </a:rPr>
              <a:t>k</a:t>
            </a:r>
            <a:r>
              <a:rPr lang="en-US" dirty="0" smtClean="0"/>
              <a:t> </a:t>
            </a:r>
            <a:r>
              <a:rPr lang="el-GR" dirty="0" smtClean="0"/>
              <a:t>είναι τεράστιο τότε ο </a:t>
            </a:r>
            <a:r>
              <a:rPr lang="en-US" i="1" dirty="0" smtClean="0">
                <a:solidFill>
                  <a:srgbClr val="C00000"/>
                </a:solidFill>
              </a:rPr>
              <a:t>O</a:t>
            </a:r>
            <a:r>
              <a:rPr lang="en-US" dirty="0" smtClean="0">
                <a:solidFill>
                  <a:srgbClr val="C00000"/>
                </a:solidFill>
              </a:rPr>
              <a:t>(</a:t>
            </a:r>
            <a:r>
              <a:rPr lang="en-US" i="1" dirty="0" smtClean="0">
                <a:solidFill>
                  <a:srgbClr val="C00000"/>
                </a:solidFill>
              </a:rPr>
              <a:t>n</a:t>
            </a:r>
            <a:r>
              <a:rPr lang="en-US" baseline="30000" dirty="0" smtClean="0">
                <a:solidFill>
                  <a:srgbClr val="C00000"/>
                </a:solidFill>
              </a:rPr>
              <a:t>2</a:t>
            </a:r>
            <a:r>
              <a:rPr lang="en-US" dirty="0" smtClean="0">
                <a:solidFill>
                  <a:srgbClr val="C00000"/>
                </a:solidFill>
              </a:rPr>
              <a:t>)</a:t>
            </a:r>
            <a:r>
              <a:rPr lang="en-US" dirty="0" smtClean="0"/>
              <a:t> </a:t>
            </a:r>
            <a:r>
              <a:rPr lang="el-GR" dirty="0" smtClean="0"/>
              <a:t>αλγόριθμος είναι πιο αποδοτικός</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Χώρος;;;</a:t>
            </a:r>
            <a:endParaRPr lang="en-US" dirty="0"/>
          </a:p>
        </p:txBody>
      </p:sp>
      <p:sp>
        <p:nvSpPr>
          <p:cNvPr id="3" name="Content Placeholder 2"/>
          <p:cNvSpPr>
            <a:spLocks noGrp="1"/>
          </p:cNvSpPr>
          <p:nvPr>
            <p:ph idx="1"/>
          </p:nvPr>
        </p:nvSpPr>
        <p:spPr/>
        <p:txBody>
          <a:bodyPr/>
          <a:lstStyle/>
          <a:p>
            <a:pPr marL="0" indent="0">
              <a:buNone/>
            </a:pPr>
            <a:r>
              <a:rPr lang="el-GR" dirty="0" smtClean="0"/>
              <a:t>Η ουρά συμβάντων </a:t>
            </a:r>
            <a:r>
              <a:rPr lang="en-US" i="1" dirty="0" smtClean="0">
                <a:solidFill>
                  <a:srgbClr val="0070C0"/>
                </a:solidFill>
              </a:rPr>
              <a:t>Q</a:t>
            </a:r>
            <a:r>
              <a:rPr lang="el-GR" dirty="0" smtClean="0"/>
              <a:t> μπορεί να αποθηκεύει </a:t>
            </a:r>
            <a:r>
              <a:rPr lang="en-US" i="1" dirty="0" smtClean="0">
                <a:solidFill>
                  <a:srgbClr val="C00000"/>
                </a:solidFill>
              </a:rPr>
              <a:t>O</a:t>
            </a:r>
            <a:r>
              <a:rPr lang="en-US" dirty="0" smtClean="0">
                <a:solidFill>
                  <a:srgbClr val="C00000"/>
                </a:solidFill>
              </a:rPr>
              <a:t>(</a:t>
            </a:r>
            <a:r>
              <a:rPr lang="en-US" i="1" dirty="0" err="1" smtClean="0">
                <a:solidFill>
                  <a:srgbClr val="C00000"/>
                </a:solidFill>
              </a:rPr>
              <a:t>n</a:t>
            </a:r>
            <a:r>
              <a:rPr lang="en-US" dirty="0" err="1" smtClean="0">
                <a:solidFill>
                  <a:srgbClr val="C00000"/>
                </a:solidFill>
              </a:rPr>
              <a:t>+</a:t>
            </a:r>
            <a:r>
              <a:rPr lang="en-US" i="1" dirty="0" err="1" smtClean="0">
                <a:solidFill>
                  <a:srgbClr val="C00000"/>
                </a:solidFill>
              </a:rPr>
              <a:t>k</a:t>
            </a:r>
            <a:r>
              <a:rPr lang="en-US" dirty="0" smtClean="0">
                <a:solidFill>
                  <a:srgbClr val="C00000"/>
                </a:solidFill>
              </a:rPr>
              <a:t>)</a:t>
            </a:r>
            <a:r>
              <a:rPr lang="en-US" dirty="0" smtClean="0"/>
              <a:t> </a:t>
            </a:r>
            <a:r>
              <a:rPr lang="el-GR" dirty="0" smtClean="0"/>
              <a:t>συμβάντα, δηλαδή </a:t>
            </a:r>
            <a:r>
              <a:rPr lang="en-US" i="1" dirty="0" smtClean="0">
                <a:solidFill>
                  <a:srgbClr val="C00000"/>
                </a:solidFill>
              </a:rPr>
              <a:t>O</a:t>
            </a:r>
            <a:r>
              <a:rPr lang="en-US" dirty="0" smtClean="0">
                <a:solidFill>
                  <a:srgbClr val="C00000"/>
                </a:solidFill>
              </a:rPr>
              <a:t>(</a:t>
            </a:r>
            <a:r>
              <a:rPr lang="en-US" i="1" dirty="0" smtClean="0">
                <a:solidFill>
                  <a:srgbClr val="C00000"/>
                </a:solidFill>
              </a:rPr>
              <a:t>n</a:t>
            </a:r>
            <a:r>
              <a:rPr lang="en-US" baseline="30000" dirty="0" smtClean="0">
                <a:solidFill>
                  <a:srgbClr val="C00000"/>
                </a:solidFill>
              </a:rPr>
              <a:t>2</a:t>
            </a:r>
            <a:r>
              <a:rPr lang="en-US" dirty="0" smtClean="0">
                <a:solidFill>
                  <a:srgbClr val="C00000"/>
                </a:solidFill>
              </a:rPr>
              <a:t>)</a:t>
            </a:r>
            <a:r>
              <a:rPr lang="en-US" dirty="0" smtClean="0"/>
              <a:t>. </a:t>
            </a:r>
            <a:r>
              <a:rPr lang="el-GR" dirty="0" smtClean="0"/>
              <a:t>Πώς πετυχαίνω </a:t>
            </a:r>
            <a:r>
              <a:rPr lang="en-US" i="1" dirty="0" smtClean="0">
                <a:solidFill>
                  <a:srgbClr val="C00000"/>
                </a:solidFill>
              </a:rPr>
              <a:t>O</a:t>
            </a:r>
            <a:r>
              <a:rPr lang="en-US" dirty="0" smtClean="0">
                <a:solidFill>
                  <a:srgbClr val="C00000"/>
                </a:solidFill>
              </a:rPr>
              <a:t>(</a:t>
            </a:r>
            <a:r>
              <a:rPr lang="en-US" i="1" dirty="0" smtClean="0">
                <a:solidFill>
                  <a:srgbClr val="C00000"/>
                </a:solidFill>
              </a:rPr>
              <a:t>n</a:t>
            </a:r>
            <a:r>
              <a:rPr lang="en-US" dirty="0" smtClean="0">
                <a:solidFill>
                  <a:srgbClr val="C00000"/>
                </a:solidFill>
              </a:rPr>
              <a:t>)</a:t>
            </a:r>
            <a:r>
              <a:rPr lang="en-US" dirty="0" smtClean="0"/>
              <a:t> </a:t>
            </a:r>
            <a:r>
              <a:rPr lang="el-GR" dirty="0" smtClean="0"/>
              <a:t>χώρο;</a:t>
            </a:r>
          </a:p>
          <a:p>
            <a:pPr marL="0" indent="0">
              <a:buNone/>
            </a:pPr>
            <a:endParaRPr lang="el-GR" dirty="0" smtClean="0"/>
          </a:p>
          <a:p>
            <a:pPr marL="0" indent="0">
              <a:buNone/>
            </a:pPr>
            <a:r>
              <a:rPr lang="el-GR" dirty="0" smtClean="0"/>
              <a:t>Απάντηση: αποθήκευση των συμβάντων που αφορούν τομές </a:t>
            </a:r>
            <a:r>
              <a:rPr lang="el-GR" u="sng" dirty="0" smtClean="0">
                <a:solidFill>
                  <a:srgbClr val="C00000"/>
                </a:solidFill>
              </a:rPr>
              <a:t>μόνο</a:t>
            </a:r>
            <a:r>
              <a:rPr lang="el-GR" dirty="0" smtClean="0"/>
              <a:t> μεταξύ γειτονικών κάθε φορά τμημάτων.</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Εκφυλισμοί</a:t>
            </a:r>
            <a:endParaRPr lang="en-US" dirty="0"/>
          </a:p>
        </p:txBody>
      </p:sp>
      <p:sp>
        <p:nvSpPr>
          <p:cNvPr id="3" name="Content Placeholder 2"/>
          <p:cNvSpPr>
            <a:spLocks noGrp="1"/>
          </p:cNvSpPr>
          <p:nvPr>
            <p:ph idx="1"/>
          </p:nvPr>
        </p:nvSpPr>
        <p:spPr>
          <a:xfrm>
            <a:off x="457200" y="2057400"/>
            <a:ext cx="8229600" cy="2819399"/>
          </a:xfrm>
        </p:spPr>
        <p:txBody>
          <a:bodyPr>
            <a:normAutofit/>
          </a:bodyPr>
          <a:lstStyle/>
          <a:p>
            <a:pPr marL="0" indent="0">
              <a:buNone/>
            </a:pPr>
            <a:r>
              <a:rPr lang="el-GR" dirty="0" smtClean="0"/>
              <a:t>Για δύο διαφορετικά συμβάντα με ίδια </a:t>
            </a:r>
            <a:r>
              <a:rPr lang="en-US" dirty="0" smtClean="0"/>
              <a:t>y-</a:t>
            </a:r>
            <a:r>
              <a:rPr lang="el-GR" dirty="0" smtClean="0"/>
              <a:t>συντεταγμένη</a:t>
            </a:r>
            <a:r>
              <a:rPr lang="en-US" dirty="0" smtClean="0"/>
              <a:t>, </a:t>
            </a:r>
            <a:r>
              <a:rPr lang="el-GR" dirty="0" smtClean="0"/>
              <a:t>τα αντιμετωπίζουμε από αριστερά προς τα δεξιά: το «άνω» άκρο ενός οριζόντιου τμήματος θα είναι το αριστερό άκρο. </a:t>
            </a:r>
            <a:endParaRPr lang="en-US" dirty="0"/>
          </a:p>
        </p:txBody>
      </p:sp>
      <p:pic>
        <p:nvPicPr>
          <p:cNvPr id="126978" name="Picture 2"/>
          <p:cNvPicPr>
            <a:picLocks noChangeAspect="1" noChangeArrowheads="1"/>
          </p:cNvPicPr>
          <p:nvPr/>
        </p:nvPicPr>
        <p:blipFill>
          <a:blip r:embed="rId2" cstate="print"/>
          <a:srcRect/>
          <a:stretch>
            <a:fillRect/>
          </a:stretch>
        </p:blipFill>
        <p:spPr bwMode="auto">
          <a:xfrm>
            <a:off x="1828800" y="4724400"/>
            <a:ext cx="5619750" cy="1314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Εκφυλισμοί</a:t>
            </a:r>
            <a:endParaRPr lang="en-US" dirty="0"/>
          </a:p>
        </p:txBody>
      </p:sp>
      <p:sp>
        <p:nvSpPr>
          <p:cNvPr id="3" name="Content Placeholder 2"/>
          <p:cNvSpPr>
            <a:spLocks noGrp="1"/>
          </p:cNvSpPr>
          <p:nvPr>
            <p:ph idx="1"/>
          </p:nvPr>
        </p:nvSpPr>
        <p:spPr>
          <a:xfrm>
            <a:off x="381000" y="3581400"/>
            <a:ext cx="8229600" cy="3124200"/>
          </a:xfrm>
        </p:spPr>
        <p:txBody>
          <a:bodyPr/>
          <a:lstStyle/>
          <a:p>
            <a:pPr marL="0" indent="0">
              <a:buNone/>
            </a:pPr>
            <a:r>
              <a:rPr lang="el-GR" dirty="0" smtClean="0"/>
              <a:t>Έστω </a:t>
            </a:r>
            <a:r>
              <a:rPr lang="en-US" i="1" dirty="0" smtClean="0"/>
              <a:t>U</a:t>
            </a:r>
            <a:r>
              <a:rPr lang="en-US" dirty="0" smtClean="0"/>
              <a:t>(</a:t>
            </a:r>
            <a:r>
              <a:rPr lang="en-US" i="1" dirty="0" smtClean="0"/>
              <a:t>p</a:t>
            </a:r>
            <a:r>
              <a:rPr lang="en-US" dirty="0" smtClean="0"/>
              <a:t>) </a:t>
            </a:r>
            <a:r>
              <a:rPr lang="el-GR" dirty="0" smtClean="0"/>
              <a:t>και </a:t>
            </a:r>
            <a:r>
              <a:rPr lang="en-US" i="1" dirty="0" smtClean="0"/>
              <a:t>L</a:t>
            </a:r>
            <a:r>
              <a:rPr lang="en-US" dirty="0" smtClean="0"/>
              <a:t>(</a:t>
            </a:r>
            <a:r>
              <a:rPr lang="en-US" i="1" dirty="0" smtClean="0"/>
              <a:t>p</a:t>
            </a:r>
            <a:r>
              <a:rPr lang="en-US" dirty="0" smtClean="0"/>
              <a:t>) </a:t>
            </a:r>
            <a:r>
              <a:rPr lang="el-GR" dirty="0" smtClean="0"/>
              <a:t>τα ευθύγραμμα τμήματα που έχουν το </a:t>
            </a:r>
            <a:r>
              <a:rPr lang="en-US" i="1" dirty="0" smtClean="0"/>
              <a:t>p</a:t>
            </a:r>
            <a:r>
              <a:rPr lang="en-US" dirty="0" smtClean="0"/>
              <a:t> </a:t>
            </a:r>
            <a:r>
              <a:rPr lang="el-GR" dirty="0" smtClean="0"/>
              <a:t>ως άνω και κάτω άκρο αντίστοιχα, ενώ το </a:t>
            </a:r>
            <a:r>
              <a:rPr lang="en-US" i="1" dirty="0" smtClean="0"/>
              <a:t>C</a:t>
            </a:r>
            <a:r>
              <a:rPr lang="en-US" dirty="0" smtClean="0"/>
              <a:t>(</a:t>
            </a:r>
            <a:r>
              <a:rPr lang="en-US" i="1" dirty="0" smtClean="0"/>
              <a:t>p</a:t>
            </a:r>
            <a:r>
              <a:rPr lang="en-US" dirty="0" smtClean="0"/>
              <a:t>) </a:t>
            </a:r>
            <a:r>
              <a:rPr lang="el-GR" dirty="0" smtClean="0"/>
              <a:t>είναι το σύνολο των τμημάτων που εμπεριέχουν το </a:t>
            </a:r>
            <a:r>
              <a:rPr lang="en-US" i="1" dirty="0" smtClean="0"/>
              <a:t>p</a:t>
            </a:r>
            <a:endParaRPr lang="en-US" i="1" dirty="0"/>
          </a:p>
        </p:txBody>
      </p:sp>
      <p:pic>
        <p:nvPicPr>
          <p:cNvPr id="128002" name="Picture 2"/>
          <p:cNvPicPr>
            <a:picLocks noChangeAspect="1" noChangeArrowheads="1"/>
          </p:cNvPicPr>
          <p:nvPr/>
        </p:nvPicPr>
        <p:blipFill>
          <a:blip r:embed="rId2" cstate="print"/>
          <a:srcRect/>
          <a:stretch>
            <a:fillRect/>
          </a:stretch>
        </p:blipFill>
        <p:spPr bwMode="auto">
          <a:xfrm>
            <a:off x="2438400" y="1066800"/>
            <a:ext cx="4124325" cy="2487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Τι Αναφέρουμε;</a:t>
            </a:r>
            <a:endParaRPr lang="en-US" dirty="0"/>
          </a:p>
        </p:txBody>
      </p:sp>
      <p:sp>
        <p:nvSpPr>
          <p:cNvPr id="3" name="Content Placeholder 2"/>
          <p:cNvSpPr>
            <a:spLocks noGrp="1"/>
          </p:cNvSpPr>
          <p:nvPr>
            <p:ph idx="1"/>
          </p:nvPr>
        </p:nvSpPr>
        <p:spPr/>
        <p:txBody>
          <a:bodyPr>
            <a:normAutofit fontScale="77500" lnSpcReduction="20000"/>
          </a:bodyPr>
          <a:lstStyle/>
          <a:p>
            <a:pPr marL="0" indent="0">
              <a:lnSpc>
                <a:spcPct val="120000"/>
              </a:lnSpc>
              <a:buNone/>
            </a:pPr>
            <a:r>
              <a:rPr lang="el-GR" dirty="0" smtClean="0"/>
              <a:t>Πόσο αποδοτικά διαχειριζόμαστε αυτή την περίπτωση;</a:t>
            </a:r>
          </a:p>
          <a:p>
            <a:pPr marL="0" indent="0">
              <a:lnSpc>
                <a:spcPct val="120000"/>
              </a:lnSpc>
              <a:buNone/>
            </a:pPr>
            <a:endParaRPr lang="el-GR" sz="900" dirty="0" smtClean="0"/>
          </a:p>
          <a:p>
            <a:pPr marL="0" indent="0">
              <a:lnSpc>
                <a:spcPct val="120000"/>
              </a:lnSpc>
              <a:buNone/>
            </a:pPr>
            <a:r>
              <a:rPr lang="el-GR" dirty="0" smtClean="0"/>
              <a:t>Αν |</a:t>
            </a:r>
            <a:r>
              <a:rPr lang="en-US" dirty="0" smtClean="0"/>
              <a:t>U(</a:t>
            </a:r>
            <a:r>
              <a:rPr lang="en-US" i="1" dirty="0" smtClean="0"/>
              <a:t>p</a:t>
            </a:r>
            <a:r>
              <a:rPr lang="en-US" dirty="0" smtClean="0"/>
              <a:t>)</a:t>
            </a:r>
            <a:r>
              <a:rPr lang="el-GR" dirty="0" smtClean="0"/>
              <a:t>|</a:t>
            </a:r>
            <a:r>
              <a:rPr lang="en-US" dirty="0" smtClean="0"/>
              <a:t>+</a:t>
            </a:r>
            <a:r>
              <a:rPr lang="el-GR" dirty="0" smtClean="0"/>
              <a:t>|</a:t>
            </a:r>
            <a:r>
              <a:rPr lang="en-US" dirty="0" smtClean="0"/>
              <a:t>L(</a:t>
            </a:r>
            <a:r>
              <a:rPr lang="en-US" i="1" dirty="0" smtClean="0"/>
              <a:t>p</a:t>
            </a:r>
            <a:r>
              <a:rPr lang="en-US" dirty="0" smtClean="0"/>
              <a:t>)</a:t>
            </a:r>
            <a:r>
              <a:rPr lang="el-GR" dirty="0" smtClean="0"/>
              <a:t>|</a:t>
            </a:r>
            <a:r>
              <a:rPr lang="en-US" dirty="0" smtClean="0"/>
              <a:t>+</a:t>
            </a:r>
            <a:r>
              <a:rPr lang="el-GR" dirty="0" smtClean="0"/>
              <a:t>|</a:t>
            </a:r>
            <a:r>
              <a:rPr lang="en-US" dirty="0" smtClean="0"/>
              <a:t>C(</a:t>
            </a:r>
            <a:r>
              <a:rPr lang="en-US" i="1" dirty="0" smtClean="0"/>
              <a:t>p</a:t>
            </a:r>
            <a:r>
              <a:rPr lang="en-US" dirty="0" smtClean="0"/>
              <a:t>)</a:t>
            </a:r>
            <a:r>
              <a:rPr lang="el-GR" dirty="0" smtClean="0"/>
              <a:t>|</a:t>
            </a:r>
            <a:r>
              <a:rPr lang="en-US" dirty="0" smtClean="0"/>
              <a:t> = </a:t>
            </a:r>
            <a:r>
              <a:rPr lang="en-US" i="1" dirty="0" smtClean="0"/>
              <a:t>m</a:t>
            </a:r>
            <a:r>
              <a:rPr lang="en-US" dirty="0" smtClean="0"/>
              <a:t>,</a:t>
            </a:r>
            <a:r>
              <a:rPr lang="el-GR" dirty="0" smtClean="0"/>
              <a:t> τότε το συμβάν απαιτεί </a:t>
            </a:r>
            <a:r>
              <a:rPr lang="en-US" dirty="0" smtClean="0"/>
              <a:t>O(</a:t>
            </a:r>
            <a:r>
              <a:rPr lang="en-US" i="1" dirty="0" err="1" smtClean="0"/>
              <a:t>m</a:t>
            </a:r>
            <a:r>
              <a:rPr lang="en-US" dirty="0" err="1" smtClean="0"/>
              <a:t>log</a:t>
            </a:r>
            <a:r>
              <a:rPr lang="en-US" i="1" dirty="0" err="1" smtClean="0"/>
              <a:t>n</a:t>
            </a:r>
            <a:r>
              <a:rPr lang="en-US" dirty="0" smtClean="0"/>
              <a:t>) </a:t>
            </a:r>
            <a:r>
              <a:rPr lang="el-GR" dirty="0" smtClean="0"/>
              <a:t>χρόνου. </a:t>
            </a:r>
          </a:p>
          <a:p>
            <a:pPr marL="0" indent="0">
              <a:lnSpc>
                <a:spcPct val="120000"/>
              </a:lnSpc>
              <a:buNone/>
            </a:pPr>
            <a:endParaRPr lang="el-GR" sz="1000" dirty="0" smtClean="0"/>
          </a:p>
          <a:p>
            <a:pPr marL="0" indent="0">
              <a:lnSpc>
                <a:spcPct val="120000"/>
              </a:lnSpc>
              <a:buNone/>
            </a:pPr>
            <a:r>
              <a:rPr lang="el-GR" dirty="0" smtClean="0"/>
              <a:t>Τι αναφέρουμε;</a:t>
            </a:r>
            <a:endParaRPr lang="en-US" dirty="0" smtClean="0"/>
          </a:p>
          <a:p>
            <a:pPr marL="0" indent="0">
              <a:lnSpc>
                <a:spcPct val="120000"/>
              </a:lnSpc>
              <a:buClr>
                <a:schemeClr val="tx2">
                  <a:lumMod val="75000"/>
                </a:schemeClr>
              </a:buClr>
              <a:buFont typeface="Courier New" pitchFamily="49" charset="0"/>
              <a:buChar char="o"/>
            </a:pPr>
            <a:r>
              <a:rPr lang="el-GR" dirty="0" smtClean="0"/>
              <a:t> Το σημείο τομής</a:t>
            </a:r>
            <a:endParaRPr lang="en-US" dirty="0" smtClean="0"/>
          </a:p>
          <a:p>
            <a:pPr marL="0" indent="0">
              <a:lnSpc>
                <a:spcPct val="120000"/>
              </a:lnSpc>
              <a:buClr>
                <a:schemeClr val="tx2">
                  <a:lumMod val="75000"/>
                </a:schemeClr>
              </a:buClr>
              <a:buFont typeface="Courier New" pitchFamily="49" charset="0"/>
              <a:buChar char="o"/>
            </a:pPr>
            <a:r>
              <a:rPr lang="el-GR" dirty="0" smtClean="0"/>
              <a:t> Κάθε ζεύγος από τεμνόμενα τμήματα</a:t>
            </a:r>
            <a:endParaRPr lang="en-US" dirty="0" smtClean="0"/>
          </a:p>
          <a:p>
            <a:pPr marL="0" indent="0">
              <a:lnSpc>
                <a:spcPct val="120000"/>
              </a:lnSpc>
              <a:buClr>
                <a:schemeClr val="tx2">
                  <a:lumMod val="75000"/>
                </a:schemeClr>
              </a:buClr>
              <a:buFont typeface="Courier New" pitchFamily="49" charset="0"/>
              <a:buChar char="o"/>
            </a:pPr>
            <a:r>
              <a:rPr lang="el-GR" dirty="0" smtClean="0"/>
              <a:t> Το σημείο τομής και κάθε τμήμα που συμμετάσχει</a:t>
            </a:r>
            <a:endParaRPr lang="en-US" dirty="0" smtClean="0"/>
          </a:p>
          <a:p>
            <a:pPr marL="0" indent="0">
              <a:lnSpc>
                <a:spcPct val="120000"/>
              </a:lnSpc>
              <a:buNone/>
            </a:pPr>
            <a:endParaRPr lang="el-GR" sz="900" dirty="0" smtClean="0"/>
          </a:p>
          <a:p>
            <a:pPr marL="0" indent="0">
              <a:lnSpc>
                <a:spcPct val="120000"/>
              </a:lnSpc>
              <a:buNone/>
            </a:pPr>
            <a:r>
              <a:rPr lang="el-GR" dirty="0" smtClean="0"/>
              <a:t>Το μέγεθος της εξόδου για αυτό το συμβάν είναι </a:t>
            </a:r>
            <a:r>
              <a:rPr lang="en-US" i="1" dirty="0" smtClean="0"/>
              <a:t>O</a:t>
            </a:r>
            <a:r>
              <a:rPr lang="en-US" dirty="0" smtClean="0"/>
              <a:t>(1), </a:t>
            </a:r>
            <a:r>
              <a:rPr lang="en-US" i="1" dirty="0" smtClean="0"/>
              <a:t>O</a:t>
            </a:r>
            <a:r>
              <a:rPr lang="en-US" dirty="0" smtClean="0"/>
              <a:t>(</a:t>
            </a:r>
            <a:r>
              <a:rPr lang="en-US" i="1" dirty="0" smtClean="0"/>
              <a:t>m</a:t>
            </a:r>
            <a:r>
              <a:rPr lang="en-US" baseline="30000" dirty="0" smtClean="0"/>
              <a:t>2</a:t>
            </a:r>
            <a:r>
              <a:rPr lang="en-US" dirty="0" smtClean="0"/>
              <a:t>)</a:t>
            </a:r>
            <a:r>
              <a:rPr lang="el-GR" dirty="0" smtClean="0"/>
              <a:t> ή </a:t>
            </a:r>
            <a:r>
              <a:rPr lang="en-US" i="1" dirty="0" smtClean="0"/>
              <a:t>O</a:t>
            </a:r>
            <a:r>
              <a:rPr lang="en-US" dirty="0" smtClean="0"/>
              <a:t>(</a:t>
            </a:r>
            <a:r>
              <a:rPr lang="en-US" i="1" dirty="0" smtClean="0"/>
              <a:t>m</a:t>
            </a:r>
            <a:r>
              <a:rPr lang="en-US" dirty="0" smtClean="0"/>
              <a:t>)</a:t>
            </a:r>
            <a:r>
              <a:rPr lang="el-GR" dirty="0" smtClean="0"/>
              <a:t> αντίστοιχα. </a:t>
            </a:r>
            <a:endParaRPr lang="en-US" dirty="0"/>
          </a:p>
        </p:txBody>
      </p:sp>
      <p:sp>
        <p:nvSpPr>
          <p:cNvPr id="4" name="Rectangular Callout 3"/>
          <p:cNvSpPr/>
          <p:nvPr/>
        </p:nvSpPr>
        <p:spPr>
          <a:xfrm>
            <a:off x="3200400" y="5715000"/>
            <a:ext cx="5181600" cy="990600"/>
          </a:xfrm>
          <a:prstGeom prst="wedgeRectCallout">
            <a:avLst>
              <a:gd name="adj1" fmla="val -44189"/>
              <a:gd name="adj2" fmla="val -130260"/>
            </a:avLst>
          </a:prstGeom>
          <a:solidFill>
            <a:srgbClr val="C00000">
              <a:alpha val="21176"/>
            </a:srgb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Μπορεί να αποδειχθεί ότι Σ</a:t>
            </a:r>
            <a:r>
              <a:rPr lang="en-US" dirty="0" smtClean="0">
                <a:solidFill>
                  <a:schemeClr val="tx1"/>
                </a:solidFill>
              </a:rPr>
              <a:t>m</a:t>
            </a:r>
            <a:r>
              <a:rPr lang="el-GR" dirty="0" smtClean="0">
                <a:solidFill>
                  <a:schemeClr val="tx1"/>
                </a:solidFill>
              </a:rPr>
              <a:t>=Ο(</a:t>
            </a:r>
            <a:r>
              <a:rPr lang="en-US" i="1" dirty="0" err="1" smtClean="0">
                <a:solidFill>
                  <a:schemeClr val="tx1"/>
                </a:solidFill>
              </a:rPr>
              <a:t>n</a:t>
            </a:r>
            <a:r>
              <a:rPr lang="en-US" dirty="0" err="1" smtClean="0">
                <a:solidFill>
                  <a:schemeClr val="tx1"/>
                </a:solidFill>
              </a:rPr>
              <a:t>+</a:t>
            </a:r>
            <a:r>
              <a:rPr lang="en-US" i="1" dirty="0" err="1" smtClean="0">
                <a:solidFill>
                  <a:schemeClr val="tx1"/>
                </a:solidFill>
              </a:rPr>
              <a:t>I</a:t>
            </a:r>
            <a:r>
              <a:rPr lang="en-US" dirty="0" smtClean="0">
                <a:solidFill>
                  <a:schemeClr val="tx1"/>
                </a:solidFill>
              </a:rPr>
              <a:t>)</a:t>
            </a:r>
            <a:r>
              <a:rPr lang="el-GR" dirty="0" smtClean="0">
                <a:solidFill>
                  <a:schemeClr val="tx1"/>
                </a:solidFill>
              </a:rPr>
              <a:t>, όπου </a:t>
            </a:r>
            <a:r>
              <a:rPr lang="en-US" i="1" dirty="0" smtClean="0">
                <a:solidFill>
                  <a:schemeClr val="tx1"/>
                </a:solidFill>
              </a:rPr>
              <a:t>I</a:t>
            </a:r>
            <a:r>
              <a:rPr lang="en-US" dirty="0" smtClean="0">
                <a:solidFill>
                  <a:schemeClr val="tx1"/>
                </a:solidFill>
              </a:rPr>
              <a:t> </a:t>
            </a:r>
            <a:r>
              <a:rPr lang="el-GR" dirty="0" smtClean="0">
                <a:solidFill>
                  <a:schemeClr val="tx1"/>
                </a:solidFill>
              </a:rPr>
              <a:t>το πλήθος των τομών. Άρα ο αλγόριθμος απαιτεί Ο((</a:t>
            </a:r>
            <a:r>
              <a:rPr lang="en-US" i="1" dirty="0" err="1" smtClean="0">
                <a:solidFill>
                  <a:schemeClr val="tx1"/>
                </a:solidFill>
              </a:rPr>
              <a:t>n</a:t>
            </a:r>
            <a:r>
              <a:rPr lang="en-US" dirty="0" err="1" smtClean="0">
                <a:solidFill>
                  <a:schemeClr val="tx1"/>
                </a:solidFill>
              </a:rPr>
              <a:t>+</a:t>
            </a:r>
            <a:r>
              <a:rPr lang="en-US" i="1" dirty="0" err="1" smtClean="0">
                <a:solidFill>
                  <a:schemeClr val="tx1"/>
                </a:solidFill>
              </a:rPr>
              <a:t>I</a:t>
            </a:r>
            <a:r>
              <a:rPr lang="en-US" dirty="0" smtClean="0">
                <a:solidFill>
                  <a:schemeClr val="tx1"/>
                </a:solidFill>
              </a:rPr>
              <a:t>)</a:t>
            </a:r>
            <a:r>
              <a:rPr lang="en-US" dirty="0" err="1" smtClean="0">
                <a:solidFill>
                  <a:schemeClr val="tx1"/>
                </a:solidFill>
              </a:rPr>
              <a:t>log</a:t>
            </a:r>
            <a:r>
              <a:rPr lang="en-US" i="1" dirty="0" err="1" smtClean="0">
                <a:solidFill>
                  <a:schemeClr val="tx1"/>
                </a:solidFill>
              </a:rPr>
              <a:t>n</a:t>
            </a:r>
            <a:r>
              <a:rPr lang="en-US" dirty="0" smtClean="0">
                <a:solidFill>
                  <a:schemeClr val="tx1"/>
                </a:solidFill>
              </a:rPr>
              <a:t>) </a:t>
            </a:r>
            <a:r>
              <a:rPr lang="el-GR" dirty="0" smtClean="0">
                <a:solidFill>
                  <a:schemeClr val="tx1"/>
                </a:solidFill>
              </a:rPr>
              <a:t>χρόνο.</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par>
                          <p:cTn id="18" fill="hold">
                            <p:stCondLst>
                              <p:cond delay="500"/>
                            </p:stCondLst>
                            <p:childTnLst>
                              <p:par>
                                <p:cTn id="19" presetID="3" presetClass="entr" presetSubtype="10" fill="hold" nodeType="after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blinds(horizontal)">
                                      <p:cBhvr>
                                        <p:cTn id="21" dur="500"/>
                                        <p:tgtEl>
                                          <p:spTgt spid="3">
                                            <p:txEl>
                                              <p:pRg st="9" end="9"/>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p:nvPr>
        </p:nvSpPr>
        <p:spPr>
          <a:xfrm>
            <a:off x="685800" y="0"/>
            <a:ext cx="7772400" cy="685800"/>
          </a:xfrm>
          <a:noFill/>
          <a:ln/>
        </p:spPr>
        <p:txBody>
          <a:bodyPr>
            <a:normAutofit fontScale="90000"/>
          </a:bodyPr>
          <a:lstStyle/>
          <a:p>
            <a:r>
              <a:rPr lang="el-GR" dirty="0" smtClean="0">
                <a:latin typeface="Arial" charset="0"/>
              </a:rPr>
              <a:t>Γενική Περίπτωση</a:t>
            </a:r>
            <a:endParaRPr lang="en-US" dirty="0">
              <a:latin typeface="Arial" charset="0"/>
            </a:endParaRPr>
          </a:p>
        </p:txBody>
      </p:sp>
      <p:sp>
        <p:nvSpPr>
          <p:cNvPr id="27652" name="Text Box 4"/>
          <p:cNvSpPr txBox="1">
            <a:spLocks noChangeArrowheads="1"/>
          </p:cNvSpPr>
          <p:nvPr/>
        </p:nvSpPr>
        <p:spPr bwMode="auto">
          <a:xfrm>
            <a:off x="304800" y="685800"/>
            <a:ext cx="8458200" cy="969963"/>
          </a:xfrm>
          <a:prstGeom prst="rect">
            <a:avLst/>
          </a:prstGeom>
          <a:solidFill>
            <a:srgbClr val="CCFF99"/>
          </a:solidFill>
          <a:ln>
            <a:noFill/>
          </a:ln>
          <a:effectLst/>
          <a:extLs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0"/>
              </a:spcBef>
            </a:pPr>
            <a:r>
              <a:rPr lang="en-US" sz="2400" dirty="0"/>
              <a:t> </a:t>
            </a:r>
            <a:r>
              <a:rPr lang="en-US" sz="2000" dirty="0"/>
              <a:t>Bentley-</a:t>
            </a:r>
            <a:r>
              <a:rPr lang="en-US" sz="2000" dirty="0" err="1"/>
              <a:t>Ottman</a:t>
            </a:r>
            <a:r>
              <a:rPr lang="en-US" sz="2000" dirty="0"/>
              <a:t> [1979], </a:t>
            </a:r>
            <a:r>
              <a:rPr lang="en-US" sz="2000" dirty="0">
                <a:solidFill>
                  <a:schemeClr val="hlink"/>
                </a:solidFill>
              </a:rPr>
              <a:t>“Algorithms for reporting and counting geometric </a:t>
            </a:r>
            <a:br>
              <a:rPr lang="en-US" sz="2000" dirty="0">
                <a:solidFill>
                  <a:schemeClr val="hlink"/>
                </a:solidFill>
              </a:rPr>
            </a:br>
            <a:r>
              <a:rPr lang="en-US" sz="2000" dirty="0">
                <a:solidFill>
                  <a:schemeClr val="hlink"/>
                </a:solidFill>
              </a:rPr>
              <a:t> intersections,” IEEE Trans. </a:t>
            </a:r>
            <a:r>
              <a:rPr lang="en-US" sz="2000" dirty="0" err="1">
                <a:solidFill>
                  <a:schemeClr val="hlink"/>
                </a:solidFill>
              </a:rPr>
              <a:t>Comput</a:t>
            </a:r>
            <a:r>
              <a:rPr lang="en-US" sz="2000" dirty="0">
                <a:solidFill>
                  <a:schemeClr val="hlink"/>
                </a:solidFill>
              </a:rPr>
              <a:t>. C-28:643-647.</a:t>
            </a:r>
            <a:br>
              <a:rPr lang="en-US" sz="2000" dirty="0">
                <a:solidFill>
                  <a:schemeClr val="hlink"/>
                </a:solidFill>
              </a:rPr>
            </a:br>
            <a:r>
              <a:rPr lang="en-US" sz="2000" dirty="0"/>
              <a:t>	</a:t>
            </a:r>
            <a:r>
              <a:rPr lang="en-US" sz="2000" dirty="0">
                <a:solidFill>
                  <a:srgbClr val="FF3300"/>
                </a:solidFill>
              </a:rPr>
              <a:t>O</a:t>
            </a:r>
            <a:r>
              <a:rPr lang="en-US" sz="2000" dirty="0" smtClean="0">
                <a:solidFill>
                  <a:srgbClr val="FF3300"/>
                </a:solidFill>
              </a:rPr>
              <a:t>((</a:t>
            </a:r>
            <a:r>
              <a:rPr lang="en-US" sz="2000" dirty="0" err="1" smtClean="0">
                <a:solidFill>
                  <a:srgbClr val="FF3300"/>
                </a:solidFill>
              </a:rPr>
              <a:t>k+n</a:t>
            </a:r>
            <a:r>
              <a:rPr lang="en-US" sz="2000" dirty="0">
                <a:solidFill>
                  <a:srgbClr val="FF3300"/>
                </a:solidFill>
              </a:rPr>
              <a:t>) log n)  </a:t>
            </a:r>
            <a:r>
              <a:rPr lang="el-GR" sz="2000" dirty="0" smtClean="0">
                <a:solidFill>
                  <a:srgbClr val="FF3300"/>
                </a:solidFill>
              </a:rPr>
              <a:t>χρόνος και </a:t>
            </a:r>
            <a:r>
              <a:rPr lang="en-US" sz="2000" dirty="0" smtClean="0">
                <a:solidFill>
                  <a:srgbClr val="FF3300"/>
                </a:solidFill>
              </a:rPr>
              <a:t>O(n</a:t>
            </a:r>
            <a:r>
              <a:rPr lang="en-US" sz="2000" dirty="0">
                <a:solidFill>
                  <a:srgbClr val="FF3300"/>
                </a:solidFill>
              </a:rPr>
              <a:t>) </a:t>
            </a:r>
            <a:r>
              <a:rPr lang="el-GR" sz="2000" dirty="0" smtClean="0">
                <a:solidFill>
                  <a:srgbClr val="FF3300"/>
                </a:solidFill>
              </a:rPr>
              <a:t>χώρος</a:t>
            </a:r>
            <a:r>
              <a:rPr lang="en-US" sz="2000" dirty="0" smtClean="0">
                <a:solidFill>
                  <a:srgbClr val="FF3300"/>
                </a:solidFill>
              </a:rPr>
              <a:t>.</a:t>
            </a:r>
            <a:endParaRPr lang="en-US" sz="2000" dirty="0">
              <a:solidFill>
                <a:srgbClr val="FF3300"/>
              </a:solidFill>
            </a:endParaRPr>
          </a:p>
        </p:txBody>
      </p:sp>
      <p:sp>
        <p:nvSpPr>
          <p:cNvPr id="27655" name="Text Box 7"/>
          <p:cNvSpPr txBox="1">
            <a:spLocks noChangeArrowheads="1"/>
          </p:cNvSpPr>
          <p:nvPr/>
        </p:nvSpPr>
        <p:spPr bwMode="auto">
          <a:xfrm>
            <a:off x="304800" y="5257800"/>
            <a:ext cx="8686800" cy="1400383"/>
          </a:xfrm>
          <a:prstGeom prst="rect">
            <a:avLst/>
          </a:prstGeom>
          <a:solidFill>
            <a:srgbClr val="99FFCC"/>
          </a:solidFill>
          <a:ln>
            <a:noFill/>
          </a:ln>
          <a:effectLst/>
          <a:extLs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185738" indent="-185738" eaLnBrk="0" hangingPunct="0">
              <a:spcBef>
                <a:spcPct val="0"/>
              </a:spcBef>
              <a:defRPr sz="2400">
                <a:solidFill>
                  <a:schemeClr val="tx1"/>
                </a:solidFill>
                <a:latin typeface="Times New Roman" pitchFamily="18" charset="0"/>
              </a:defRPr>
            </a:lvl1pPr>
            <a:lvl2pPr eaLnBrk="0" hangingPunct="0">
              <a:spcBef>
                <a:spcPct val="0"/>
              </a:spcBef>
              <a:defRPr sz="2400">
                <a:solidFill>
                  <a:schemeClr val="tx1"/>
                </a:solidFill>
                <a:latin typeface="Times New Roman" pitchFamily="18" charset="0"/>
              </a:defRPr>
            </a:lvl2pPr>
            <a:lvl3pPr eaLnBrk="0" hangingPunct="0">
              <a:spcBef>
                <a:spcPct val="0"/>
              </a:spcBef>
              <a:defRPr sz="2400">
                <a:solidFill>
                  <a:schemeClr val="tx1"/>
                </a:solidFill>
                <a:latin typeface="Times New Roman" pitchFamily="18" charset="0"/>
              </a:defRPr>
            </a:lvl3pPr>
            <a:lvl4pPr eaLnBrk="0" hangingPunct="0">
              <a:spcBef>
                <a:spcPct val="0"/>
              </a:spcBef>
              <a:defRPr sz="2400">
                <a:solidFill>
                  <a:schemeClr val="tx1"/>
                </a:solidFill>
                <a:latin typeface="Times New Roman" pitchFamily="18" charset="0"/>
              </a:defRPr>
            </a:lvl4pPr>
            <a:lvl5pPr eaLnBrk="0" hangingPunct="0">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85000"/>
              </a:lnSpc>
            </a:pPr>
            <a:r>
              <a:rPr lang="el-GR" sz="2000" dirty="0" smtClean="0">
                <a:solidFill>
                  <a:schemeClr val="tx2"/>
                </a:solidFill>
                <a:latin typeface="Arial" charset="0"/>
              </a:rPr>
              <a:t>Βελτιώσεις</a:t>
            </a:r>
            <a:r>
              <a:rPr lang="en-US" sz="2000" dirty="0" smtClean="0">
                <a:solidFill>
                  <a:schemeClr val="tx2"/>
                </a:solidFill>
                <a:latin typeface="Arial" charset="0"/>
              </a:rPr>
              <a:t>:</a:t>
            </a:r>
            <a:endParaRPr lang="en-US" sz="2000" dirty="0">
              <a:solidFill>
                <a:schemeClr val="tx2"/>
              </a:solidFill>
              <a:latin typeface="Arial" charset="0"/>
            </a:endParaRPr>
          </a:p>
          <a:p>
            <a:pPr eaLnBrk="1" hangingPunct="1">
              <a:lnSpc>
                <a:spcPct val="85000"/>
              </a:lnSpc>
              <a:buFontTx/>
              <a:buChar char="•"/>
            </a:pPr>
            <a:r>
              <a:rPr lang="en-US" sz="2000" dirty="0" err="1">
                <a:solidFill>
                  <a:schemeClr val="tx2"/>
                </a:solidFill>
                <a:latin typeface="Arial" charset="0"/>
              </a:rPr>
              <a:t>Balaban</a:t>
            </a:r>
            <a:r>
              <a:rPr lang="en-US" sz="2000" dirty="0">
                <a:solidFill>
                  <a:schemeClr val="tx2"/>
                </a:solidFill>
                <a:latin typeface="Arial" charset="0"/>
              </a:rPr>
              <a:t> [1995], </a:t>
            </a:r>
            <a:r>
              <a:rPr lang="en-US" sz="2000" dirty="0">
                <a:solidFill>
                  <a:schemeClr val="hlink"/>
                </a:solidFill>
                <a:latin typeface="Arial" charset="0"/>
              </a:rPr>
              <a:t>“An optimal algorithm for finding segments intersections,”  		    Proc. </a:t>
            </a:r>
            <a:r>
              <a:rPr lang="en-US" sz="2000" dirty="0" err="1">
                <a:solidFill>
                  <a:schemeClr val="hlink"/>
                </a:solidFill>
                <a:latin typeface="Arial" charset="0"/>
              </a:rPr>
              <a:t>SoCG</a:t>
            </a:r>
            <a:r>
              <a:rPr lang="en-US" sz="2000" dirty="0">
                <a:solidFill>
                  <a:schemeClr val="hlink"/>
                </a:solidFill>
                <a:latin typeface="Arial" charset="0"/>
              </a:rPr>
              <a:t>, pp:211-219.</a:t>
            </a:r>
            <a:r>
              <a:rPr lang="en-US" sz="2000" dirty="0">
                <a:solidFill>
                  <a:schemeClr val="accent2"/>
                </a:solidFill>
                <a:latin typeface="Arial" charset="0"/>
              </a:rPr>
              <a:t>  </a:t>
            </a:r>
            <a:br>
              <a:rPr lang="en-US" sz="2000" dirty="0">
                <a:solidFill>
                  <a:schemeClr val="accent2"/>
                </a:solidFill>
                <a:latin typeface="Arial" charset="0"/>
              </a:rPr>
            </a:br>
            <a:r>
              <a:rPr lang="en-US" sz="2000" dirty="0">
                <a:solidFill>
                  <a:schemeClr val="accent2"/>
                </a:solidFill>
                <a:latin typeface="Arial" charset="0"/>
              </a:rPr>
              <a:t>		    </a:t>
            </a:r>
            <a:r>
              <a:rPr lang="en-US" sz="2000" dirty="0" smtClean="0">
                <a:solidFill>
                  <a:srgbClr val="FF3300"/>
                </a:solidFill>
                <a:latin typeface="Arial" charset="0"/>
              </a:rPr>
              <a:t>O(k </a:t>
            </a:r>
            <a:r>
              <a:rPr lang="en-US" sz="2000" dirty="0">
                <a:solidFill>
                  <a:srgbClr val="FF3300"/>
                </a:solidFill>
                <a:latin typeface="Arial" charset="0"/>
              </a:rPr>
              <a:t>+ n log n) </a:t>
            </a:r>
            <a:r>
              <a:rPr lang="el-GR" sz="2000" dirty="0" smtClean="0">
                <a:solidFill>
                  <a:srgbClr val="FF3300"/>
                </a:solidFill>
                <a:latin typeface="Arial" charset="0"/>
              </a:rPr>
              <a:t>χρόνος και </a:t>
            </a:r>
            <a:r>
              <a:rPr lang="en-US" sz="2000" dirty="0" smtClean="0">
                <a:solidFill>
                  <a:srgbClr val="FF3300"/>
                </a:solidFill>
                <a:latin typeface="Arial" charset="0"/>
              </a:rPr>
              <a:t>O(n</a:t>
            </a:r>
            <a:r>
              <a:rPr lang="en-US" sz="2000" dirty="0">
                <a:solidFill>
                  <a:srgbClr val="FF3300"/>
                </a:solidFill>
                <a:latin typeface="Arial" charset="0"/>
              </a:rPr>
              <a:t>) </a:t>
            </a:r>
            <a:r>
              <a:rPr lang="el-GR" sz="2000" dirty="0" smtClean="0">
                <a:solidFill>
                  <a:srgbClr val="FF3300"/>
                </a:solidFill>
                <a:latin typeface="Arial" charset="0"/>
              </a:rPr>
              <a:t>χώρος</a:t>
            </a:r>
            <a:r>
              <a:rPr lang="en-US" sz="2000" dirty="0" smtClean="0">
                <a:solidFill>
                  <a:srgbClr val="FF3300"/>
                </a:solidFill>
                <a:latin typeface="Arial" charset="0"/>
              </a:rPr>
              <a:t>.</a:t>
            </a:r>
            <a:endParaRPr lang="en-US" sz="2000" dirty="0">
              <a:solidFill>
                <a:srgbClr val="FF3300"/>
              </a:solidFill>
              <a:latin typeface="Arial" charset="0"/>
            </a:endParaRPr>
          </a:p>
          <a:p>
            <a:pPr eaLnBrk="1" hangingPunct="1">
              <a:lnSpc>
                <a:spcPct val="85000"/>
              </a:lnSpc>
              <a:buFontTx/>
              <a:buChar char="•"/>
            </a:pPr>
            <a:r>
              <a:rPr lang="el-GR" sz="2000" dirty="0" err="1" smtClean="0">
                <a:solidFill>
                  <a:schemeClr val="hlink"/>
                </a:solidFill>
                <a:latin typeface="Arial" charset="0"/>
              </a:rPr>
              <a:t>Τυχαιοκρατικός</a:t>
            </a:r>
            <a:r>
              <a:rPr lang="el-GR" sz="2000" dirty="0" smtClean="0">
                <a:solidFill>
                  <a:schemeClr val="hlink"/>
                </a:solidFill>
                <a:latin typeface="Arial" charset="0"/>
              </a:rPr>
              <a:t> αλγόριθμος σε </a:t>
            </a:r>
            <a:r>
              <a:rPr lang="en-US" sz="2000" dirty="0" smtClean="0">
                <a:solidFill>
                  <a:schemeClr val="hlink"/>
                </a:solidFill>
                <a:latin typeface="Arial" charset="0"/>
              </a:rPr>
              <a:t>O(k </a:t>
            </a:r>
            <a:r>
              <a:rPr lang="en-US" sz="2000" dirty="0">
                <a:solidFill>
                  <a:schemeClr val="hlink"/>
                </a:solidFill>
                <a:latin typeface="Arial" charset="0"/>
              </a:rPr>
              <a:t>+ n log n) </a:t>
            </a:r>
            <a:r>
              <a:rPr lang="el-GR" sz="2000" dirty="0" smtClean="0">
                <a:solidFill>
                  <a:schemeClr val="hlink"/>
                </a:solidFill>
                <a:latin typeface="Arial" charset="0"/>
              </a:rPr>
              <a:t>αναμενόμενο χρόνο</a:t>
            </a:r>
            <a:r>
              <a:rPr lang="en-US" sz="2000" dirty="0" smtClean="0">
                <a:solidFill>
                  <a:schemeClr val="hlink"/>
                </a:solidFill>
                <a:latin typeface="Arial" charset="0"/>
              </a:rPr>
              <a:t>.</a:t>
            </a:r>
            <a:endParaRPr lang="en-US" sz="2000" dirty="0">
              <a:solidFill>
                <a:schemeClr val="hlink"/>
              </a:solidFill>
              <a:latin typeface="Arial" charset="0"/>
            </a:endParaRPr>
          </a:p>
        </p:txBody>
      </p:sp>
      <p:sp>
        <p:nvSpPr>
          <p:cNvPr id="27656" name="Line 8"/>
          <p:cNvSpPr>
            <a:spLocks noChangeShapeType="1"/>
          </p:cNvSpPr>
          <p:nvPr/>
        </p:nvSpPr>
        <p:spPr bwMode="auto">
          <a:xfrm>
            <a:off x="2667000" y="1981200"/>
            <a:ext cx="0" cy="3048000"/>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57" name="Freeform 9"/>
          <p:cNvSpPr>
            <a:spLocks/>
          </p:cNvSpPr>
          <p:nvPr/>
        </p:nvSpPr>
        <p:spPr bwMode="auto">
          <a:xfrm>
            <a:off x="2667000" y="2654300"/>
            <a:ext cx="3209925" cy="317500"/>
          </a:xfrm>
          <a:custGeom>
            <a:avLst/>
            <a:gdLst>
              <a:gd name="T0" fmla="*/ 0 w 2022"/>
              <a:gd name="T1" fmla="*/ 200 h 200"/>
              <a:gd name="T2" fmla="*/ 2022 w 2022"/>
              <a:gd name="T3" fmla="*/ 0 h 200"/>
            </a:gdLst>
            <a:ahLst/>
            <a:cxnLst>
              <a:cxn ang="0">
                <a:pos x="T0" y="T1"/>
              </a:cxn>
              <a:cxn ang="0">
                <a:pos x="T2" y="T3"/>
              </a:cxn>
            </a:cxnLst>
            <a:rect l="0" t="0" r="r" b="b"/>
            <a:pathLst>
              <a:path w="2022" h="200">
                <a:moveTo>
                  <a:pt x="0" y="200"/>
                </a:moveTo>
                <a:lnTo>
                  <a:pt x="2022" y="0"/>
                </a:lnTo>
              </a:path>
            </a:pathLst>
          </a:custGeom>
          <a:noFill/>
          <a:ln w="19050" cap="flat" cmpd="sng">
            <a:solidFill>
              <a:srgbClr val="3333FF"/>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58" name="Line 10"/>
          <p:cNvSpPr>
            <a:spLocks noChangeShapeType="1"/>
          </p:cNvSpPr>
          <p:nvPr/>
        </p:nvSpPr>
        <p:spPr bwMode="auto">
          <a:xfrm flipV="1">
            <a:off x="3657600" y="2133600"/>
            <a:ext cx="2667000" cy="3810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59" name="Freeform 11"/>
          <p:cNvSpPr>
            <a:spLocks/>
          </p:cNvSpPr>
          <p:nvPr/>
        </p:nvSpPr>
        <p:spPr bwMode="auto">
          <a:xfrm>
            <a:off x="2965450" y="2887663"/>
            <a:ext cx="1384300" cy="1662112"/>
          </a:xfrm>
          <a:custGeom>
            <a:avLst/>
            <a:gdLst>
              <a:gd name="T0" fmla="*/ 0 w 872"/>
              <a:gd name="T1" fmla="*/ 1047 h 1047"/>
              <a:gd name="T2" fmla="*/ 872 w 872"/>
              <a:gd name="T3" fmla="*/ 0 h 1047"/>
            </a:gdLst>
            <a:ahLst/>
            <a:cxnLst>
              <a:cxn ang="0">
                <a:pos x="T0" y="T1"/>
              </a:cxn>
              <a:cxn ang="0">
                <a:pos x="T2" y="T3"/>
              </a:cxn>
            </a:cxnLst>
            <a:rect l="0" t="0" r="r" b="b"/>
            <a:pathLst>
              <a:path w="872" h="1047">
                <a:moveTo>
                  <a:pt x="0" y="1047"/>
                </a:moveTo>
                <a:lnTo>
                  <a:pt x="872" y="0"/>
                </a:lnTo>
              </a:path>
            </a:pathLst>
          </a:custGeom>
          <a:noFill/>
          <a:ln w="19050">
            <a:solidFill>
              <a:srgbClr val="3333FF"/>
            </a:solidFill>
            <a:round/>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0" name="Freeform 12"/>
          <p:cNvSpPr>
            <a:spLocks/>
          </p:cNvSpPr>
          <p:nvPr/>
        </p:nvSpPr>
        <p:spPr bwMode="auto">
          <a:xfrm>
            <a:off x="3429000" y="2017713"/>
            <a:ext cx="2146300" cy="2249487"/>
          </a:xfrm>
          <a:custGeom>
            <a:avLst/>
            <a:gdLst>
              <a:gd name="T0" fmla="*/ 0 w 1352"/>
              <a:gd name="T1" fmla="*/ 1417 h 1417"/>
              <a:gd name="T2" fmla="*/ 1352 w 1352"/>
              <a:gd name="T3" fmla="*/ 0 h 1417"/>
            </a:gdLst>
            <a:ahLst/>
            <a:cxnLst>
              <a:cxn ang="0">
                <a:pos x="T0" y="T1"/>
              </a:cxn>
              <a:cxn ang="0">
                <a:pos x="T2" y="T3"/>
              </a:cxn>
            </a:cxnLst>
            <a:rect l="0" t="0" r="r" b="b"/>
            <a:pathLst>
              <a:path w="1352" h="1417">
                <a:moveTo>
                  <a:pt x="0" y="1417"/>
                </a:moveTo>
                <a:lnTo>
                  <a:pt x="1352" y="0"/>
                </a:lnTo>
              </a:path>
            </a:pathLst>
          </a:custGeom>
          <a:noFill/>
          <a:ln w="19050" cap="flat" cmpd="sng">
            <a:solidFill>
              <a:srgbClr val="3333FF"/>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1" name="Line 13"/>
          <p:cNvSpPr>
            <a:spLocks noChangeShapeType="1"/>
          </p:cNvSpPr>
          <p:nvPr/>
        </p:nvSpPr>
        <p:spPr bwMode="auto">
          <a:xfrm flipV="1">
            <a:off x="4038600" y="3733800"/>
            <a:ext cx="2819400" cy="152400"/>
          </a:xfrm>
          <a:prstGeom prst="line">
            <a:avLst/>
          </a:prstGeom>
          <a:noFill/>
          <a:ln w="19050">
            <a:solidFill>
              <a:srgbClr val="3333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2" name="Freeform 14"/>
          <p:cNvSpPr>
            <a:spLocks/>
          </p:cNvSpPr>
          <p:nvPr/>
        </p:nvSpPr>
        <p:spPr bwMode="auto">
          <a:xfrm>
            <a:off x="3657600" y="1981200"/>
            <a:ext cx="1588" cy="3036888"/>
          </a:xfrm>
          <a:custGeom>
            <a:avLst/>
            <a:gdLst>
              <a:gd name="T0" fmla="*/ 0 w 1"/>
              <a:gd name="T1" fmla="*/ 0 h 1913"/>
              <a:gd name="T2" fmla="*/ 1 w 1"/>
              <a:gd name="T3" fmla="*/ 1913 h 1913"/>
            </a:gdLst>
            <a:ahLst/>
            <a:cxnLst>
              <a:cxn ang="0">
                <a:pos x="T0" y="T1"/>
              </a:cxn>
              <a:cxn ang="0">
                <a:pos x="T2" y="T3"/>
              </a:cxn>
            </a:cxnLst>
            <a:rect l="0" t="0" r="r" b="b"/>
            <a:pathLst>
              <a:path w="1" h="1913">
                <a:moveTo>
                  <a:pt x="0" y="0"/>
                </a:moveTo>
                <a:lnTo>
                  <a:pt x="1" y="1913"/>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3" name="Freeform 15"/>
          <p:cNvSpPr>
            <a:spLocks/>
          </p:cNvSpPr>
          <p:nvPr/>
        </p:nvSpPr>
        <p:spPr bwMode="auto">
          <a:xfrm>
            <a:off x="4341813" y="1981200"/>
            <a:ext cx="1587" cy="3048000"/>
          </a:xfrm>
          <a:custGeom>
            <a:avLst/>
            <a:gdLst>
              <a:gd name="T0" fmla="*/ 1 w 1"/>
              <a:gd name="T1" fmla="*/ 0 h 1920"/>
              <a:gd name="T2" fmla="*/ 0 w 1"/>
              <a:gd name="T3" fmla="*/ 1920 h 1920"/>
            </a:gdLst>
            <a:ahLst/>
            <a:cxnLst>
              <a:cxn ang="0">
                <a:pos x="T0" y="T1"/>
              </a:cxn>
              <a:cxn ang="0">
                <a:pos x="T2" y="T3"/>
              </a:cxn>
            </a:cxnLst>
            <a:rect l="0" t="0" r="r" b="b"/>
            <a:pathLst>
              <a:path w="1" h="1920">
                <a:moveTo>
                  <a:pt x="1" y="0"/>
                </a:moveTo>
                <a:lnTo>
                  <a:pt x="0" y="1920"/>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4" name="Freeform 16"/>
          <p:cNvSpPr>
            <a:spLocks/>
          </p:cNvSpPr>
          <p:nvPr/>
        </p:nvSpPr>
        <p:spPr bwMode="auto">
          <a:xfrm>
            <a:off x="4876800" y="1981200"/>
            <a:ext cx="1588" cy="3048000"/>
          </a:xfrm>
          <a:custGeom>
            <a:avLst/>
            <a:gdLst>
              <a:gd name="T0" fmla="*/ 0 w 1"/>
              <a:gd name="T1" fmla="*/ 0 h 1920"/>
              <a:gd name="T2" fmla="*/ 0 w 1"/>
              <a:gd name="T3" fmla="*/ 1920 h 1920"/>
            </a:gdLst>
            <a:ahLst/>
            <a:cxnLst>
              <a:cxn ang="0">
                <a:pos x="T0" y="T1"/>
              </a:cxn>
              <a:cxn ang="0">
                <a:pos x="T2" y="T3"/>
              </a:cxn>
            </a:cxnLst>
            <a:rect l="0" t="0" r="r" b="b"/>
            <a:pathLst>
              <a:path w="1" h="1920">
                <a:moveTo>
                  <a:pt x="0" y="0"/>
                </a:moveTo>
                <a:lnTo>
                  <a:pt x="0" y="1920"/>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5" name="Freeform 17"/>
          <p:cNvSpPr>
            <a:spLocks/>
          </p:cNvSpPr>
          <p:nvPr/>
        </p:nvSpPr>
        <p:spPr bwMode="auto">
          <a:xfrm>
            <a:off x="5334000" y="1981200"/>
            <a:ext cx="1588" cy="3059113"/>
          </a:xfrm>
          <a:custGeom>
            <a:avLst/>
            <a:gdLst>
              <a:gd name="T0" fmla="*/ 0 w 1"/>
              <a:gd name="T1" fmla="*/ 0 h 1927"/>
              <a:gd name="T2" fmla="*/ 0 w 1"/>
              <a:gd name="T3" fmla="*/ 1927 h 1927"/>
            </a:gdLst>
            <a:ahLst/>
            <a:cxnLst>
              <a:cxn ang="0">
                <a:pos x="T0" y="T1"/>
              </a:cxn>
              <a:cxn ang="0">
                <a:pos x="T2" y="T3"/>
              </a:cxn>
            </a:cxnLst>
            <a:rect l="0" t="0" r="r" b="b"/>
            <a:pathLst>
              <a:path w="1" h="1927">
                <a:moveTo>
                  <a:pt x="0" y="0"/>
                </a:moveTo>
                <a:lnTo>
                  <a:pt x="0" y="1927"/>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6" name="Freeform 18"/>
          <p:cNvSpPr>
            <a:spLocks/>
          </p:cNvSpPr>
          <p:nvPr/>
        </p:nvSpPr>
        <p:spPr bwMode="auto">
          <a:xfrm>
            <a:off x="5562600" y="1981200"/>
            <a:ext cx="6350" cy="3048000"/>
          </a:xfrm>
          <a:custGeom>
            <a:avLst/>
            <a:gdLst>
              <a:gd name="T0" fmla="*/ 0 w 4"/>
              <a:gd name="T1" fmla="*/ 0 h 1920"/>
              <a:gd name="T2" fmla="*/ 4 w 4"/>
              <a:gd name="T3" fmla="*/ 1920 h 1920"/>
            </a:gdLst>
            <a:ahLst/>
            <a:cxnLst>
              <a:cxn ang="0">
                <a:pos x="T0" y="T1"/>
              </a:cxn>
              <a:cxn ang="0">
                <a:pos x="T2" y="T3"/>
              </a:cxn>
            </a:cxnLst>
            <a:rect l="0" t="0" r="r" b="b"/>
            <a:pathLst>
              <a:path w="4" h="1920">
                <a:moveTo>
                  <a:pt x="0" y="0"/>
                </a:moveTo>
                <a:lnTo>
                  <a:pt x="4" y="1920"/>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7" name="Line 19"/>
          <p:cNvSpPr>
            <a:spLocks noChangeShapeType="1"/>
          </p:cNvSpPr>
          <p:nvPr/>
        </p:nvSpPr>
        <p:spPr bwMode="auto">
          <a:xfrm>
            <a:off x="6324600" y="1981200"/>
            <a:ext cx="0" cy="3048000"/>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8" name="Line 20"/>
          <p:cNvSpPr>
            <a:spLocks noChangeShapeType="1"/>
          </p:cNvSpPr>
          <p:nvPr/>
        </p:nvSpPr>
        <p:spPr bwMode="auto">
          <a:xfrm>
            <a:off x="6858000" y="1981200"/>
            <a:ext cx="0" cy="3048000"/>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69" name="Freeform 21"/>
          <p:cNvSpPr>
            <a:spLocks/>
          </p:cNvSpPr>
          <p:nvPr/>
        </p:nvSpPr>
        <p:spPr bwMode="auto">
          <a:xfrm>
            <a:off x="2970213" y="1981200"/>
            <a:ext cx="1587" cy="3025775"/>
          </a:xfrm>
          <a:custGeom>
            <a:avLst/>
            <a:gdLst>
              <a:gd name="T0" fmla="*/ 1 w 1"/>
              <a:gd name="T1" fmla="*/ 0 h 1906"/>
              <a:gd name="T2" fmla="*/ 0 w 1"/>
              <a:gd name="T3" fmla="*/ 1906 h 1906"/>
            </a:gdLst>
            <a:ahLst/>
            <a:cxnLst>
              <a:cxn ang="0">
                <a:pos x="T0" y="T1"/>
              </a:cxn>
              <a:cxn ang="0">
                <a:pos x="T2" y="T3"/>
              </a:cxn>
            </a:cxnLst>
            <a:rect l="0" t="0" r="r" b="b"/>
            <a:pathLst>
              <a:path w="1" h="1906">
                <a:moveTo>
                  <a:pt x="1" y="0"/>
                </a:moveTo>
                <a:lnTo>
                  <a:pt x="0" y="1906"/>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70" name="Line 22"/>
          <p:cNvSpPr>
            <a:spLocks noChangeShapeType="1"/>
          </p:cNvSpPr>
          <p:nvPr/>
        </p:nvSpPr>
        <p:spPr bwMode="auto">
          <a:xfrm>
            <a:off x="3429000" y="1981200"/>
            <a:ext cx="0" cy="3048000"/>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71" name="Freeform 23"/>
          <p:cNvSpPr>
            <a:spLocks/>
          </p:cNvSpPr>
          <p:nvPr/>
        </p:nvSpPr>
        <p:spPr bwMode="auto">
          <a:xfrm>
            <a:off x="4038600" y="1981200"/>
            <a:ext cx="1588" cy="3036888"/>
          </a:xfrm>
          <a:custGeom>
            <a:avLst/>
            <a:gdLst>
              <a:gd name="T0" fmla="*/ 0 w 1"/>
              <a:gd name="T1" fmla="*/ 0 h 1913"/>
              <a:gd name="T2" fmla="*/ 1 w 1"/>
              <a:gd name="T3" fmla="*/ 1913 h 1913"/>
            </a:gdLst>
            <a:ahLst/>
            <a:cxnLst>
              <a:cxn ang="0">
                <a:pos x="T0" y="T1"/>
              </a:cxn>
              <a:cxn ang="0">
                <a:pos x="T2" y="T3"/>
              </a:cxn>
            </a:cxnLst>
            <a:rect l="0" t="0" r="r" b="b"/>
            <a:pathLst>
              <a:path w="1" h="1913">
                <a:moveTo>
                  <a:pt x="0" y="0"/>
                </a:moveTo>
                <a:lnTo>
                  <a:pt x="1" y="1913"/>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72" name="Freeform 24"/>
          <p:cNvSpPr>
            <a:spLocks/>
          </p:cNvSpPr>
          <p:nvPr/>
        </p:nvSpPr>
        <p:spPr bwMode="auto">
          <a:xfrm>
            <a:off x="5867400" y="1981200"/>
            <a:ext cx="1588" cy="3025775"/>
          </a:xfrm>
          <a:custGeom>
            <a:avLst/>
            <a:gdLst>
              <a:gd name="T0" fmla="*/ 0 w 1"/>
              <a:gd name="T1" fmla="*/ 0 h 1906"/>
              <a:gd name="T2" fmla="*/ 1 w 1"/>
              <a:gd name="T3" fmla="*/ 1906 h 1906"/>
            </a:gdLst>
            <a:ahLst/>
            <a:cxnLst>
              <a:cxn ang="0">
                <a:pos x="T0" y="T1"/>
              </a:cxn>
              <a:cxn ang="0">
                <a:pos x="T2" y="T3"/>
              </a:cxn>
            </a:cxnLst>
            <a:rect l="0" t="0" r="r" b="b"/>
            <a:pathLst>
              <a:path w="1" h="1906">
                <a:moveTo>
                  <a:pt x="0" y="0"/>
                </a:moveTo>
                <a:lnTo>
                  <a:pt x="1" y="1906"/>
                </a:lnTo>
              </a:path>
            </a:pathLst>
          </a:custGeom>
          <a:noFill/>
          <a:ln w="9525" cap="rnd" cmpd="sng">
            <a:solidFill>
              <a:schemeClr val="tx1"/>
            </a:solidFill>
            <a:prstDash val="sysDot"/>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74" name="Text Box 26"/>
          <p:cNvSpPr txBox="1">
            <a:spLocks noChangeArrowheads="1"/>
          </p:cNvSpPr>
          <p:nvPr/>
        </p:nvSpPr>
        <p:spPr bwMode="auto">
          <a:xfrm rot="-5416492">
            <a:off x="6477793" y="4723607"/>
            <a:ext cx="3032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a:t>
            </a:r>
          </a:p>
        </p:txBody>
      </p:sp>
      <p:sp>
        <p:nvSpPr>
          <p:cNvPr id="27675" name="Rectangle 27"/>
          <p:cNvSpPr>
            <a:spLocks noChangeArrowheads="1"/>
          </p:cNvSpPr>
          <p:nvPr/>
        </p:nvSpPr>
        <p:spPr bwMode="auto">
          <a:xfrm>
            <a:off x="3048000" y="2590800"/>
            <a:ext cx="3032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A</a:t>
            </a:r>
          </a:p>
        </p:txBody>
      </p:sp>
      <p:sp>
        <p:nvSpPr>
          <p:cNvPr id="27676" name="Rectangle 28"/>
          <p:cNvSpPr>
            <a:spLocks noChangeArrowheads="1"/>
          </p:cNvSpPr>
          <p:nvPr/>
        </p:nvSpPr>
        <p:spPr bwMode="auto">
          <a:xfrm>
            <a:off x="3048000" y="3962400"/>
            <a:ext cx="3032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B</a:t>
            </a:r>
          </a:p>
        </p:txBody>
      </p:sp>
      <p:sp>
        <p:nvSpPr>
          <p:cNvPr id="27677" name="Rectangle 29"/>
          <p:cNvSpPr>
            <a:spLocks noChangeArrowheads="1"/>
          </p:cNvSpPr>
          <p:nvPr/>
        </p:nvSpPr>
        <p:spPr bwMode="auto">
          <a:xfrm>
            <a:off x="3581400" y="3657600"/>
            <a:ext cx="31273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C</a:t>
            </a:r>
          </a:p>
        </p:txBody>
      </p:sp>
      <p:sp>
        <p:nvSpPr>
          <p:cNvPr id="27678" name="Rectangle 30"/>
          <p:cNvSpPr>
            <a:spLocks noChangeArrowheads="1"/>
          </p:cNvSpPr>
          <p:nvPr/>
        </p:nvSpPr>
        <p:spPr bwMode="auto">
          <a:xfrm>
            <a:off x="3657600" y="2209800"/>
            <a:ext cx="31273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D</a:t>
            </a:r>
          </a:p>
        </p:txBody>
      </p:sp>
      <p:sp>
        <p:nvSpPr>
          <p:cNvPr id="27679" name="Rectangle 31"/>
          <p:cNvSpPr>
            <a:spLocks noChangeArrowheads="1"/>
          </p:cNvSpPr>
          <p:nvPr/>
        </p:nvSpPr>
        <p:spPr bwMode="auto">
          <a:xfrm>
            <a:off x="4572000" y="3505200"/>
            <a:ext cx="3032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a:t>
            </a:r>
          </a:p>
        </p:txBody>
      </p:sp>
      <p:sp>
        <p:nvSpPr>
          <p:cNvPr id="27681" name="Rectangle 33"/>
          <p:cNvSpPr>
            <a:spLocks noChangeArrowheads="1"/>
          </p:cNvSpPr>
          <p:nvPr/>
        </p:nvSpPr>
        <p:spPr bwMode="auto">
          <a:xfrm rot="-5167421">
            <a:off x="2667793" y="4723607"/>
            <a:ext cx="3032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A</a:t>
            </a:r>
          </a:p>
        </p:txBody>
      </p:sp>
      <p:sp>
        <p:nvSpPr>
          <p:cNvPr id="27682" name="Text Box 34"/>
          <p:cNvSpPr txBox="1">
            <a:spLocks noChangeArrowheads="1"/>
          </p:cNvSpPr>
          <p:nvPr/>
        </p:nvSpPr>
        <p:spPr bwMode="auto">
          <a:xfrm>
            <a:off x="6858000" y="4648200"/>
            <a:ext cx="373063"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sym typeface="Symbol" pitchFamily="18" charset="2"/>
              </a:rPr>
              <a:t></a:t>
            </a:r>
            <a:endParaRPr lang="en-US" sz="1800">
              <a:solidFill>
                <a:schemeClr val="accent2"/>
              </a:solidFill>
            </a:endParaRPr>
          </a:p>
        </p:txBody>
      </p:sp>
      <p:sp>
        <p:nvSpPr>
          <p:cNvPr id="27683" name="Text Box 35"/>
          <p:cNvSpPr txBox="1">
            <a:spLocks noChangeArrowheads="1"/>
          </p:cNvSpPr>
          <p:nvPr/>
        </p:nvSpPr>
        <p:spPr bwMode="auto">
          <a:xfrm>
            <a:off x="2286000" y="4648200"/>
            <a:ext cx="373063"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sym typeface="Symbol" pitchFamily="18" charset="2"/>
              </a:rPr>
              <a:t></a:t>
            </a:r>
            <a:endParaRPr lang="en-US" sz="1800">
              <a:solidFill>
                <a:schemeClr val="accent2"/>
              </a:solidFill>
            </a:endParaRPr>
          </a:p>
        </p:txBody>
      </p:sp>
      <p:sp>
        <p:nvSpPr>
          <p:cNvPr id="27684" name="Rectangle 36"/>
          <p:cNvSpPr>
            <a:spLocks noChangeArrowheads="1"/>
          </p:cNvSpPr>
          <p:nvPr/>
        </p:nvSpPr>
        <p:spPr bwMode="auto">
          <a:xfrm rot="-5319555">
            <a:off x="2989262" y="4706938"/>
            <a:ext cx="4222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BA</a:t>
            </a:r>
          </a:p>
        </p:txBody>
      </p:sp>
      <p:sp>
        <p:nvSpPr>
          <p:cNvPr id="27686" name="Rectangle 38"/>
          <p:cNvSpPr>
            <a:spLocks noChangeArrowheads="1"/>
          </p:cNvSpPr>
          <p:nvPr/>
        </p:nvSpPr>
        <p:spPr bwMode="auto">
          <a:xfrm rot="-5468796">
            <a:off x="3546475" y="4606925"/>
            <a:ext cx="6794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CBAD</a:t>
            </a:r>
          </a:p>
        </p:txBody>
      </p:sp>
      <p:sp>
        <p:nvSpPr>
          <p:cNvPr id="27687" name="Rectangle 39"/>
          <p:cNvSpPr>
            <a:spLocks noChangeArrowheads="1"/>
          </p:cNvSpPr>
          <p:nvPr/>
        </p:nvSpPr>
        <p:spPr bwMode="auto">
          <a:xfrm rot="-5400000">
            <a:off x="3305968" y="4695032"/>
            <a:ext cx="55086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CBA</a:t>
            </a:r>
          </a:p>
        </p:txBody>
      </p:sp>
      <p:sp>
        <p:nvSpPr>
          <p:cNvPr id="27688" name="Text Box 40"/>
          <p:cNvSpPr txBox="1">
            <a:spLocks noChangeArrowheads="1"/>
          </p:cNvSpPr>
          <p:nvPr/>
        </p:nvSpPr>
        <p:spPr bwMode="auto">
          <a:xfrm rot="-5340124">
            <a:off x="3767137" y="4538663"/>
            <a:ext cx="84772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ECBAD </a:t>
            </a:r>
          </a:p>
        </p:txBody>
      </p:sp>
      <p:sp>
        <p:nvSpPr>
          <p:cNvPr id="27689" name="Text Box 41"/>
          <p:cNvSpPr txBox="1">
            <a:spLocks noChangeArrowheads="1"/>
          </p:cNvSpPr>
          <p:nvPr/>
        </p:nvSpPr>
        <p:spPr bwMode="auto">
          <a:xfrm rot="-5470300">
            <a:off x="4202906" y="4560094"/>
            <a:ext cx="73818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a:t>
            </a:r>
            <a:r>
              <a:rPr lang="en-US" sz="1400" b="1">
                <a:solidFill>
                  <a:srgbClr val="FF3300"/>
                </a:solidFill>
              </a:rPr>
              <a:t>CA</a:t>
            </a:r>
            <a:r>
              <a:rPr lang="en-US" sz="1400">
                <a:solidFill>
                  <a:schemeClr val="accent2"/>
                </a:solidFill>
              </a:rPr>
              <a:t>D </a:t>
            </a:r>
          </a:p>
        </p:txBody>
      </p:sp>
      <p:sp>
        <p:nvSpPr>
          <p:cNvPr id="27690" name="Text Box 42"/>
          <p:cNvSpPr txBox="1">
            <a:spLocks noChangeArrowheads="1"/>
          </p:cNvSpPr>
          <p:nvPr/>
        </p:nvSpPr>
        <p:spPr bwMode="auto">
          <a:xfrm rot="-5422013">
            <a:off x="4736306" y="4560094"/>
            <a:ext cx="73818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a:t>
            </a:r>
            <a:r>
              <a:rPr lang="en-US" sz="1400" b="1">
                <a:solidFill>
                  <a:srgbClr val="FF3300"/>
                </a:solidFill>
              </a:rPr>
              <a:t>AC</a:t>
            </a:r>
            <a:r>
              <a:rPr lang="en-US" sz="1400">
                <a:solidFill>
                  <a:schemeClr val="accent2"/>
                </a:solidFill>
              </a:rPr>
              <a:t>D </a:t>
            </a:r>
          </a:p>
        </p:txBody>
      </p:sp>
      <p:sp>
        <p:nvSpPr>
          <p:cNvPr id="27691" name="Text Box 43"/>
          <p:cNvSpPr txBox="1">
            <a:spLocks noChangeArrowheads="1"/>
          </p:cNvSpPr>
          <p:nvPr/>
        </p:nvSpPr>
        <p:spPr bwMode="auto">
          <a:xfrm rot="-5470300">
            <a:off x="5122068" y="4555332"/>
            <a:ext cx="72866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EADC </a:t>
            </a:r>
          </a:p>
        </p:txBody>
      </p:sp>
      <p:sp>
        <p:nvSpPr>
          <p:cNvPr id="27692" name="Text Box 44"/>
          <p:cNvSpPr txBox="1">
            <a:spLocks noChangeArrowheads="1"/>
          </p:cNvSpPr>
          <p:nvPr/>
        </p:nvSpPr>
        <p:spPr bwMode="auto">
          <a:xfrm rot="-5462986">
            <a:off x="5414962" y="4567238"/>
            <a:ext cx="6000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EAD </a:t>
            </a:r>
          </a:p>
        </p:txBody>
      </p:sp>
      <p:sp>
        <p:nvSpPr>
          <p:cNvPr id="27693" name="Text Box 45"/>
          <p:cNvSpPr txBox="1">
            <a:spLocks noChangeArrowheads="1"/>
          </p:cNvSpPr>
          <p:nvPr/>
        </p:nvSpPr>
        <p:spPr bwMode="auto">
          <a:xfrm rot="-5443824">
            <a:off x="5855493" y="4660107"/>
            <a:ext cx="4810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1400">
                <a:solidFill>
                  <a:schemeClr val="accent2"/>
                </a:solidFill>
              </a:rPr>
              <a:t>ED </a:t>
            </a:r>
          </a:p>
        </p:txBody>
      </p:sp>
      <p:sp>
        <p:nvSpPr>
          <p:cNvPr id="27694" name="Oval 46"/>
          <p:cNvSpPr>
            <a:spLocks noChangeArrowheads="1"/>
          </p:cNvSpPr>
          <p:nvPr/>
        </p:nvSpPr>
        <p:spPr bwMode="auto">
          <a:xfrm>
            <a:off x="4800600" y="2667000"/>
            <a:ext cx="152400" cy="152400"/>
          </a:xfrm>
          <a:prstGeom prst="ellipse">
            <a:avLst/>
          </a:prstGeom>
          <a:solidFill>
            <a:srgbClr val="FF3300"/>
          </a:solidFill>
          <a:ln>
            <a:noFill/>
          </a:ln>
          <a:effectLst/>
          <a:extLst>
            <a:ext uri="{91240B29-F687-4F45-9708-019B960494DF}">
              <a14:hiddenLine xmlns="" xmlns:a14="http://schemas.microsoft.com/office/drawing/2010/main" w="19050">
                <a:solidFill>
                  <a:srgbClr val="3333FF"/>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27695" name="Text Box 47"/>
          <p:cNvSpPr txBox="1">
            <a:spLocks noChangeArrowheads="1"/>
          </p:cNvSpPr>
          <p:nvPr/>
        </p:nvSpPr>
        <p:spPr bwMode="auto">
          <a:xfrm rot="-5368815">
            <a:off x="6199385" y="2692986"/>
            <a:ext cx="1653787"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l-GR" sz="1600" dirty="0" smtClean="0"/>
              <a:t>γραμμή σάρωσης</a:t>
            </a:r>
            <a:endParaRPr lang="en-US" sz="1600" dirty="0"/>
          </a:p>
        </p:txBody>
      </p:sp>
      <p:sp>
        <p:nvSpPr>
          <p:cNvPr id="27697" name="Line 49"/>
          <p:cNvSpPr>
            <a:spLocks noChangeShapeType="1"/>
          </p:cNvSpPr>
          <p:nvPr/>
        </p:nvSpPr>
        <p:spPr bwMode="auto">
          <a:xfrm>
            <a:off x="6934200" y="2051796"/>
            <a:ext cx="304800" cy="0"/>
          </a:xfrm>
          <a:prstGeom prst="line">
            <a:avLst/>
          </a:prstGeom>
          <a:noFill/>
          <a:ln w="190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698" name="Line 50"/>
          <p:cNvSpPr>
            <a:spLocks noChangeShapeType="1"/>
          </p:cNvSpPr>
          <p:nvPr/>
        </p:nvSpPr>
        <p:spPr bwMode="auto">
          <a:xfrm>
            <a:off x="6926263" y="3690659"/>
            <a:ext cx="304800" cy="0"/>
          </a:xfrm>
          <a:prstGeom prst="line">
            <a:avLst/>
          </a:prstGeom>
          <a:noFill/>
          <a:ln w="190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27700" name="Rectangle 52"/>
          <p:cNvSpPr>
            <a:spLocks noChangeArrowheads="1"/>
          </p:cNvSpPr>
          <p:nvPr/>
        </p:nvSpPr>
        <p:spPr bwMode="auto">
          <a:xfrm>
            <a:off x="582211" y="4733797"/>
            <a:ext cx="1737527" cy="3077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3333FF"/>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l-GR" sz="1400" dirty="0" smtClean="0">
                <a:solidFill>
                  <a:schemeClr val="accent2"/>
                </a:solidFill>
              </a:rPr>
              <a:t>Κατάσταση γραμμής:</a:t>
            </a:r>
            <a:endParaRPr lang="en-US" sz="1400" dirty="0">
              <a:solidFill>
                <a:schemeClr val="accent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wipe(left)">
                                      <p:cBhvr>
                                        <p:cTn id="7" dur="500"/>
                                        <p:tgtEl>
                                          <p:spTgt spid="27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0"/>
            <a:ext cx="7772400" cy="1143000"/>
          </a:xfrm>
        </p:spPr>
        <p:txBody>
          <a:bodyPr>
            <a:normAutofit/>
          </a:bodyPr>
          <a:lstStyle/>
          <a:p>
            <a:r>
              <a:rPr lang="el-GR" sz="4000" u="sng" dirty="0" smtClean="0">
                <a:solidFill>
                  <a:srgbClr val="C00000"/>
                </a:solidFill>
                <a:latin typeface="Arial" charset="0"/>
              </a:rPr>
              <a:t>Εφαρμογές</a:t>
            </a:r>
            <a:endParaRPr lang="en-US" sz="4000" dirty="0">
              <a:solidFill>
                <a:srgbClr val="C00000"/>
              </a:solidFill>
              <a:latin typeface="Arial" charset="0"/>
            </a:endParaRPr>
          </a:p>
        </p:txBody>
      </p:sp>
      <p:sp>
        <p:nvSpPr>
          <p:cNvPr id="60419" name="Text Box 3"/>
          <p:cNvSpPr txBox="1">
            <a:spLocks noChangeArrowheads="1"/>
          </p:cNvSpPr>
          <p:nvPr/>
        </p:nvSpPr>
        <p:spPr bwMode="auto">
          <a:xfrm>
            <a:off x="822325" y="2403475"/>
            <a:ext cx="1841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en-US" sz="2400">
              <a:solidFill>
                <a:schemeClr val="tx1"/>
              </a:solidFill>
              <a:latin typeface="Times New Roman" pitchFamily="18" charset="0"/>
            </a:endParaRPr>
          </a:p>
        </p:txBody>
      </p:sp>
      <p:sp>
        <p:nvSpPr>
          <p:cNvPr id="60420" name="Rectangle 4"/>
          <p:cNvSpPr>
            <a:spLocks noChangeArrowheads="1"/>
          </p:cNvSpPr>
          <p:nvPr/>
        </p:nvSpPr>
        <p:spPr bwMode="auto">
          <a:xfrm>
            <a:off x="457200" y="990600"/>
            <a:ext cx="8458200" cy="2971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marL="742950" lvl="1" indent="-285750">
              <a:spcBef>
                <a:spcPct val="20000"/>
              </a:spcBef>
              <a:buFontTx/>
              <a:buChar char="•"/>
            </a:pPr>
            <a:r>
              <a:rPr lang="en-US" sz="3200" dirty="0">
                <a:solidFill>
                  <a:srgbClr val="C00000"/>
                </a:solidFill>
              </a:rPr>
              <a:t> </a:t>
            </a:r>
            <a:r>
              <a:rPr lang="el-GR" sz="3200" dirty="0" smtClean="0">
                <a:solidFill>
                  <a:srgbClr val="C00000"/>
                </a:solidFill>
              </a:rPr>
              <a:t>Γραφικά</a:t>
            </a:r>
            <a:r>
              <a:rPr lang="en-US" sz="3200" dirty="0" smtClean="0">
                <a:solidFill>
                  <a:srgbClr val="C00000"/>
                </a:solidFill>
              </a:rPr>
              <a:t>: </a:t>
            </a:r>
            <a:r>
              <a:rPr lang="el-GR" sz="3200" dirty="0" smtClean="0">
                <a:solidFill>
                  <a:srgbClr val="C00000"/>
                </a:solidFill>
              </a:rPr>
              <a:t>Απόκρυψη γραμμών/επιφανειών</a:t>
            </a:r>
            <a:endParaRPr lang="en-US" sz="3200" dirty="0">
              <a:solidFill>
                <a:srgbClr val="C00000"/>
              </a:solidFill>
            </a:endParaRPr>
          </a:p>
          <a:p>
            <a:pPr marL="742950" lvl="1" indent="-285750">
              <a:spcBef>
                <a:spcPct val="20000"/>
              </a:spcBef>
              <a:buFontTx/>
              <a:buChar char="•"/>
            </a:pPr>
            <a:r>
              <a:rPr lang="en-US" sz="3200" dirty="0">
                <a:solidFill>
                  <a:srgbClr val="C00000"/>
                </a:solidFill>
              </a:rPr>
              <a:t> </a:t>
            </a:r>
            <a:r>
              <a:rPr lang="en-US" sz="3200" dirty="0" smtClean="0">
                <a:solidFill>
                  <a:srgbClr val="C00000"/>
                </a:solidFill>
              </a:rPr>
              <a:t>GIS</a:t>
            </a:r>
            <a:endParaRPr lang="en-US" sz="3200" dirty="0">
              <a:solidFill>
                <a:srgbClr val="C00000"/>
              </a:solidFill>
            </a:endParaRPr>
          </a:p>
          <a:p>
            <a:pPr marL="742950" lvl="1" indent="-285750">
              <a:spcBef>
                <a:spcPct val="20000"/>
              </a:spcBef>
              <a:buFontTx/>
              <a:buChar char="•"/>
            </a:pPr>
            <a:r>
              <a:rPr lang="en-US" sz="3200" dirty="0">
                <a:solidFill>
                  <a:srgbClr val="C00000"/>
                </a:solidFill>
              </a:rPr>
              <a:t> </a:t>
            </a:r>
            <a:r>
              <a:rPr lang="el-GR" sz="3200" dirty="0" smtClean="0">
                <a:solidFill>
                  <a:srgbClr val="C00000"/>
                </a:solidFill>
              </a:rPr>
              <a:t>Χαρτογραφία</a:t>
            </a:r>
            <a:r>
              <a:rPr lang="en-US" sz="3200" dirty="0" smtClean="0">
                <a:solidFill>
                  <a:srgbClr val="C00000"/>
                </a:solidFill>
              </a:rPr>
              <a:t> </a:t>
            </a:r>
            <a:endParaRPr lang="en-US" sz="3200" dirty="0">
              <a:solidFill>
                <a:srgbClr val="C00000"/>
              </a:solidFill>
            </a:endParaRPr>
          </a:p>
          <a:p>
            <a:pPr marL="742950" lvl="1" indent="-285750">
              <a:spcBef>
                <a:spcPct val="20000"/>
              </a:spcBef>
              <a:buFontTx/>
              <a:buChar char="•"/>
            </a:pPr>
            <a:r>
              <a:rPr lang="en-US" sz="3200" dirty="0">
                <a:solidFill>
                  <a:srgbClr val="C00000"/>
                </a:solidFill>
              </a:rPr>
              <a:t> </a:t>
            </a:r>
            <a:r>
              <a:rPr lang="en-US" sz="3200" dirty="0" smtClean="0">
                <a:solidFill>
                  <a:srgbClr val="C00000"/>
                </a:solidFill>
              </a:rPr>
              <a:t>VLSI</a:t>
            </a:r>
            <a:r>
              <a:rPr lang="el-GR" sz="3200" dirty="0" smtClean="0">
                <a:solidFill>
                  <a:srgbClr val="C00000"/>
                </a:solidFill>
              </a:rPr>
              <a:t> τοποθέτηση κυκλωμάτων </a:t>
            </a:r>
            <a:endParaRPr lang="en-US" sz="3200" dirty="0">
              <a:solidFill>
                <a:srgbClr val="C00000"/>
              </a:solidFill>
            </a:endParaRPr>
          </a:p>
          <a:p>
            <a:pPr marL="742950" lvl="1" indent="-285750">
              <a:spcBef>
                <a:spcPct val="20000"/>
              </a:spcBef>
              <a:buFontTx/>
              <a:buChar char="•"/>
            </a:pPr>
            <a:r>
              <a:rPr lang="en-US" sz="3200" dirty="0">
                <a:solidFill>
                  <a:srgbClr val="C00000"/>
                </a:solidFill>
              </a:rPr>
              <a:t> </a:t>
            </a:r>
            <a:r>
              <a:rPr lang="el-GR" sz="3200" dirty="0" smtClean="0">
                <a:solidFill>
                  <a:srgbClr val="C00000"/>
                </a:solidFill>
              </a:rPr>
              <a:t>κοκ.</a:t>
            </a:r>
            <a:endParaRPr lang="en-US" sz="3200" dirty="0">
              <a:solidFill>
                <a:srgbClr val="C00000"/>
              </a:solidFill>
            </a:endParaRPr>
          </a:p>
        </p:txBody>
      </p:sp>
      <p:sp>
        <p:nvSpPr>
          <p:cNvPr id="60421" name="Rectangle 5"/>
          <p:cNvSpPr>
            <a:spLocks noChangeArrowheads="1"/>
          </p:cNvSpPr>
          <p:nvPr/>
        </p:nvSpPr>
        <p:spPr bwMode="auto">
          <a:xfrm>
            <a:off x="457200" y="3962400"/>
            <a:ext cx="7924800" cy="26776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el-GR" sz="4000" u="sng" dirty="0" smtClean="0">
                <a:solidFill>
                  <a:schemeClr val="tx1"/>
                </a:solidFill>
              </a:rPr>
              <a:t>Αναφορές</a:t>
            </a:r>
            <a:r>
              <a:rPr lang="en-US" sz="4000" dirty="0" smtClean="0">
                <a:solidFill>
                  <a:schemeClr val="tx1"/>
                </a:solidFill>
              </a:rPr>
              <a:t>:</a:t>
            </a:r>
            <a:endParaRPr lang="el-GR" sz="4000" dirty="0" smtClean="0">
              <a:solidFill>
                <a:schemeClr val="tx1"/>
              </a:solidFill>
            </a:endParaRPr>
          </a:p>
          <a:p>
            <a:pPr lvl="1">
              <a:buFontTx/>
              <a:buChar char="•"/>
            </a:pPr>
            <a:r>
              <a:rPr lang="en-US" sz="3200" dirty="0" smtClean="0">
                <a:solidFill>
                  <a:schemeClr val="tx1"/>
                </a:solidFill>
              </a:rPr>
              <a:t> </a:t>
            </a:r>
            <a:r>
              <a:rPr lang="en-US" sz="3200" dirty="0">
                <a:solidFill>
                  <a:schemeClr val="tx1"/>
                </a:solidFill>
              </a:rPr>
              <a:t>[CLRS] </a:t>
            </a:r>
            <a:r>
              <a:rPr lang="el-GR" sz="3200" dirty="0" smtClean="0">
                <a:solidFill>
                  <a:schemeClr val="tx1"/>
                </a:solidFill>
              </a:rPr>
              <a:t>κεφάλαιο </a:t>
            </a:r>
            <a:r>
              <a:rPr lang="en-US" sz="3200" dirty="0" smtClean="0">
                <a:solidFill>
                  <a:schemeClr val="tx1"/>
                </a:solidFill>
              </a:rPr>
              <a:t>33</a:t>
            </a:r>
            <a:endParaRPr lang="en-US" sz="3200" dirty="0">
              <a:solidFill>
                <a:schemeClr val="tx1"/>
              </a:solidFill>
            </a:endParaRPr>
          </a:p>
          <a:p>
            <a:pPr lvl="1">
              <a:buFontTx/>
              <a:buChar char="•"/>
            </a:pPr>
            <a:r>
              <a:rPr lang="en-US" sz="3200" dirty="0">
                <a:solidFill>
                  <a:schemeClr val="tx1"/>
                </a:solidFill>
              </a:rPr>
              <a:t> [M. de </a:t>
            </a:r>
            <a:r>
              <a:rPr lang="en-US" sz="3200" dirty="0" smtClean="0">
                <a:solidFill>
                  <a:schemeClr val="tx1"/>
                </a:solidFill>
              </a:rPr>
              <a:t>Berg </a:t>
            </a:r>
            <a:r>
              <a:rPr lang="en-US" sz="3200" dirty="0">
                <a:solidFill>
                  <a:schemeClr val="tx1"/>
                </a:solidFill>
              </a:rPr>
              <a:t>et al] </a:t>
            </a:r>
            <a:r>
              <a:rPr lang="el-GR" sz="3200" dirty="0" smtClean="0">
                <a:solidFill>
                  <a:schemeClr val="tx1"/>
                </a:solidFill>
              </a:rPr>
              <a:t>κεφάλαιο </a:t>
            </a:r>
            <a:r>
              <a:rPr lang="en-US" sz="3200" dirty="0" smtClean="0">
                <a:solidFill>
                  <a:schemeClr val="tx1"/>
                </a:solidFill>
              </a:rPr>
              <a:t>2</a:t>
            </a:r>
            <a:endParaRPr lang="en-US" sz="3200" dirty="0">
              <a:solidFill>
                <a:schemeClr val="tx1"/>
              </a:solidFill>
            </a:endParaRPr>
          </a:p>
          <a:p>
            <a:pPr lvl="1">
              <a:buFontTx/>
              <a:buChar char="•"/>
            </a:pPr>
            <a:r>
              <a:rPr lang="en-US" sz="3200" dirty="0">
                <a:solidFill>
                  <a:schemeClr val="tx1"/>
                </a:solidFill>
              </a:rPr>
              <a:t> [Preparata-Shamos’85] </a:t>
            </a:r>
            <a:r>
              <a:rPr lang="el-GR" sz="3200" dirty="0" smtClean="0">
                <a:solidFill>
                  <a:schemeClr val="tx1"/>
                </a:solidFill>
              </a:rPr>
              <a:t>κεφάλαιο </a:t>
            </a:r>
            <a:r>
              <a:rPr lang="en-US" sz="3200" dirty="0" smtClean="0">
                <a:solidFill>
                  <a:schemeClr val="tx1"/>
                </a:solidFill>
              </a:rPr>
              <a:t>7</a:t>
            </a:r>
            <a:endParaRPr lang="en-US" sz="3200" dirty="0">
              <a:solidFill>
                <a:schemeClr val="tx1"/>
              </a:solidFill>
            </a:endParaRPr>
          </a:p>
          <a:p>
            <a:pPr lvl="1">
              <a:buFontTx/>
              <a:buChar char="•"/>
            </a:pPr>
            <a:r>
              <a:rPr lang="en-US" sz="3200" dirty="0">
                <a:solidFill>
                  <a:schemeClr val="tx1"/>
                </a:solidFill>
              </a:rPr>
              <a:t> [O’Rourke’98] </a:t>
            </a:r>
            <a:r>
              <a:rPr lang="el-GR" sz="3200" dirty="0" smtClean="0">
                <a:solidFill>
                  <a:schemeClr val="tx1"/>
                </a:solidFill>
              </a:rPr>
              <a:t>κεφάλαιο </a:t>
            </a:r>
            <a:r>
              <a:rPr lang="en-US" sz="3200" dirty="0" smtClean="0">
                <a:solidFill>
                  <a:schemeClr val="tx1"/>
                </a:solidFill>
              </a:rPr>
              <a:t>7</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Μέθοδος Σάρωσης</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a:lnSpc>
                <a:spcPct val="120000"/>
              </a:lnSpc>
              <a:buNone/>
            </a:pPr>
            <a:r>
              <a:rPr lang="el-GR" dirty="0" smtClean="0"/>
              <a:t>Για κάθε αλγόριθμο σάρωσης:</a:t>
            </a:r>
            <a:endParaRPr lang="en-US" dirty="0" smtClean="0"/>
          </a:p>
          <a:p>
            <a:pPr>
              <a:lnSpc>
                <a:spcPct val="120000"/>
              </a:lnSpc>
              <a:buClr>
                <a:schemeClr val="accent3">
                  <a:lumMod val="50000"/>
                </a:schemeClr>
              </a:buClr>
              <a:buFont typeface="Wingdings" pitchFamily="2" charset="2"/>
              <a:buChar char="§"/>
            </a:pPr>
            <a:r>
              <a:rPr lang="el-GR" dirty="0" smtClean="0"/>
              <a:t>Ορίζουμε την κατάσταση</a:t>
            </a:r>
            <a:endParaRPr lang="en-US" dirty="0" smtClean="0"/>
          </a:p>
          <a:p>
            <a:pPr>
              <a:lnSpc>
                <a:spcPct val="120000"/>
              </a:lnSpc>
              <a:buClr>
                <a:schemeClr val="accent3">
                  <a:lumMod val="50000"/>
                </a:schemeClr>
              </a:buClr>
              <a:buFont typeface="Wingdings" pitchFamily="2" charset="2"/>
              <a:buChar char="§"/>
            </a:pPr>
            <a:r>
              <a:rPr lang="el-GR" dirty="0" smtClean="0"/>
              <a:t>Επιλογή της </a:t>
            </a:r>
            <a:r>
              <a:rPr lang="el-GR" dirty="0" err="1" smtClean="0"/>
              <a:t>καταστασιακής</a:t>
            </a:r>
            <a:r>
              <a:rPr lang="el-GR" dirty="0" smtClean="0"/>
              <a:t> δομής και της ουράς συμβάντων</a:t>
            </a:r>
            <a:endParaRPr lang="en-US" dirty="0" smtClean="0"/>
          </a:p>
          <a:p>
            <a:pPr>
              <a:lnSpc>
                <a:spcPct val="120000"/>
              </a:lnSpc>
              <a:buClr>
                <a:schemeClr val="accent3">
                  <a:lumMod val="50000"/>
                </a:schemeClr>
              </a:buClr>
              <a:buFont typeface="Wingdings" pitchFamily="2" charset="2"/>
              <a:buChar char="§"/>
            </a:pPr>
            <a:r>
              <a:rPr lang="el-GR" dirty="0" smtClean="0"/>
              <a:t>Διαχείριση συμβάντων</a:t>
            </a:r>
            <a:endParaRPr lang="en-US" dirty="0" smtClean="0"/>
          </a:p>
          <a:p>
            <a:pPr>
              <a:lnSpc>
                <a:spcPct val="120000"/>
              </a:lnSpc>
              <a:buClr>
                <a:schemeClr val="accent3">
                  <a:lumMod val="50000"/>
                </a:schemeClr>
              </a:buClr>
              <a:buFont typeface="Wingdings" pitchFamily="2" charset="2"/>
              <a:buChar char="§"/>
            </a:pPr>
            <a:r>
              <a:rPr lang="el-GR" dirty="0" smtClean="0"/>
              <a:t>Για την ανάλυση, θα πρέπει να καθορίσουμε το πλήθος των συμβάντων και πόσο χρόνο απαιτούν</a:t>
            </a:r>
            <a:endParaRPr lang="en-US" dirty="0" smtClean="0"/>
          </a:p>
          <a:p>
            <a:pPr>
              <a:lnSpc>
                <a:spcPct val="120000"/>
              </a:lnSpc>
              <a:buNone/>
            </a:pPr>
            <a:r>
              <a:rPr lang="el-GR" dirty="0" smtClean="0"/>
              <a:t>Τέλος, ασχολούμαστε με τους εκφυλισμούς</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3400" y="152400"/>
            <a:ext cx="7772400" cy="1143000"/>
          </a:xfrm>
          <a:noFill/>
          <a:ln>
            <a:noFill/>
            <a:miter lim="800000"/>
            <a:headEnd/>
            <a:tailEnd/>
          </a:ln>
        </p:spPr>
        <p:txBody>
          <a:bodyPr>
            <a:normAutofit fontScale="90000"/>
          </a:bodyPr>
          <a:lstStyle/>
          <a:p>
            <a:r>
              <a:rPr lang="el-GR" sz="3600" dirty="0" smtClean="0">
                <a:latin typeface="Arial" charset="0"/>
              </a:rPr>
              <a:t>Η Τεχνική Σάρωσης για Τομή άλλων Αντικειμένων</a:t>
            </a:r>
            <a:endParaRPr lang="en-US" sz="3600" dirty="0">
              <a:latin typeface="Arial" charset="0"/>
            </a:endParaRPr>
          </a:p>
        </p:txBody>
      </p:sp>
      <p:sp>
        <p:nvSpPr>
          <p:cNvPr id="34819" name="Text Box 3"/>
          <p:cNvSpPr txBox="1">
            <a:spLocks noChangeArrowheads="1"/>
          </p:cNvSpPr>
          <p:nvPr/>
        </p:nvSpPr>
        <p:spPr bwMode="auto">
          <a:xfrm>
            <a:off x="914400" y="1741488"/>
            <a:ext cx="6711950" cy="89255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pPr>
            <a:r>
              <a:rPr lang="en-US" sz="2800" dirty="0"/>
              <a:t> </a:t>
            </a:r>
            <a:r>
              <a:rPr lang="el-GR" sz="2800" u="sng" dirty="0" smtClean="0"/>
              <a:t>ΚΥΡΤΑ</a:t>
            </a:r>
            <a:r>
              <a:rPr lang="en-US" sz="2800" dirty="0"/>
              <a:t>			</a:t>
            </a:r>
            <a:r>
              <a:rPr lang="el-GR" sz="2800" dirty="0"/>
              <a:t> </a:t>
            </a:r>
            <a:r>
              <a:rPr lang="el-GR" sz="2800" dirty="0" smtClean="0"/>
              <a:t>  </a:t>
            </a:r>
            <a:r>
              <a:rPr lang="el-GR" sz="2800" u="sng" dirty="0" smtClean="0"/>
              <a:t>ΜΗ-ΚΥΡΤΑ</a:t>
            </a:r>
            <a:endParaRPr lang="en-US" sz="2800" u="sng" dirty="0"/>
          </a:p>
          <a:p>
            <a:pPr>
              <a:spcBef>
                <a:spcPct val="0"/>
              </a:spcBef>
            </a:pPr>
            <a:r>
              <a:rPr lang="el-GR" sz="2400" dirty="0" smtClean="0"/>
              <a:t>Το </a:t>
            </a:r>
            <a:r>
              <a:rPr lang="en-US" sz="2400" dirty="0" smtClean="0"/>
              <a:t>A </a:t>
            </a:r>
            <a:r>
              <a:rPr lang="el-GR" sz="2400" dirty="0" smtClean="0"/>
              <a:t>είναι πάνω από το </a:t>
            </a:r>
            <a:r>
              <a:rPr lang="en-US" sz="2400" dirty="0" smtClean="0"/>
              <a:t>B</a:t>
            </a:r>
            <a:r>
              <a:rPr lang="en-US" sz="2400" dirty="0"/>
              <a:t>?</a:t>
            </a:r>
          </a:p>
        </p:txBody>
      </p:sp>
      <p:sp>
        <p:nvSpPr>
          <p:cNvPr id="34821" name="Freeform 5"/>
          <p:cNvSpPr>
            <a:spLocks/>
          </p:cNvSpPr>
          <p:nvPr/>
        </p:nvSpPr>
        <p:spPr bwMode="auto">
          <a:xfrm>
            <a:off x="1265238" y="2971800"/>
            <a:ext cx="1752600" cy="1219200"/>
          </a:xfrm>
          <a:custGeom>
            <a:avLst/>
            <a:gdLst>
              <a:gd name="T0" fmla="*/ 0 w 1104"/>
              <a:gd name="T1" fmla="*/ 624 h 768"/>
              <a:gd name="T2" fmla="*/ 144 w 1104"/>
              <a:gd name="T3" fmla="*/ 336 h 768"/>
              <a:gd name="T4" fmla="*/ 864 w 1104"/>
              <a:gd name="T5" fmla="*/ 0 h 768"/>
              <a:gd name="T6" fmla="*/ 1104 w 1104"/>
              <a:gd name="T7" fmla="*/ 384 h 768"/>
              <a:gd name="T8" fmla="*/ 816 w 1104"/>
              <a:gd name="T9" fmla="*/ 768 h 768"/>
              <a:gd name="T10" fmla="*/ 0 w 1104"/>
              <a:gd name="T11" fmla="*/ 624 h 768"/>
            </a:gdLst>
            <a:ahLst/>
            <a:cxnLst>
              <a:cxn ang="0">
                <a:pos x="T0" y="T1"/>
              </a:cxn>
              <a:cxn ang="0">
                <a:pos x="T2" y="T3"/>
              </a:cxn>
              <a:cxn ang="0">
                <a:pos x="T4" y="T5"/>
              </a:cxn>
              <a:cxn ang="0">
                <a:pos x="T6" y="T7"/>
              </a:cxn>
              <a:cxn ang="0">
                <a:pos x="T8" y="T9"/>
              </a:cxn>
              <a:cxn ang="0">
                <a:pos x="T10" y="T11"/>
              </a:cxn>
            </a:cxnLst>
            <a:rect l="0" t="0" r="r" b="b"/>
            <a:pathLst>
              <a:path w="1104" h="768">
                <a:moveTo>
                  <a:pt x="0" y="624"/>
                </a:moveTo>
                <a:lnTo>
                  <a:pt x="144" y="336"/>
                </a:lnTo>
                <a:lnTo>
                  <a:pt x="864" y="0"/>
                </a:lnTo>
                <a:lnTo>
                  <a:pt x="1104" y="384"/>
                </a:lnTo>
                <a:lnTo>
                  <a:pt x="816" y="768"/>
                </a:lnTo>
                <a:lnTo>
                  <a:pt x="0" y="624"/>
                </a:lnTo>
                <a:close/>
              </a:path>
            </a:pathLst>
          </a:custGeom>
          <a:solidFill>
            <a:srgbClr val="CCFF99"/>
          </a:solidFill>
          <a:ln w="9525" cap="flat" cmpd="sng">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2" name="Freeform 6"/>
          <p:cNvSpPr>
            <a:spLocks/>
          </p:cNvSpPr>
          <p:nvPr/>
        </p:nvSpPr>
        <p:spPr bwMode="auto">
          <a:xfrm>
            <a:off x="1219200" y="4648200"/>
            <a:ext cx="1722438" cy="1143000"/>
          </a:xfrm>
          <a:custGeom>
            <a:avLst/>
            <a:gdLst>
              <a:gd name="T0" fmla="*/ 0 w 1085"/>
              <a:gd name="T1" fmla="*/ 444 h 720"/>
              <a:gd name="T2" fmla="*/ 42 w 1085"/>
              <a:gd name="T3" fmla="*/ 423 h 720"/>
              <a:gd name="T4" fmla="*/ 845 w 1085"/>
              <a:gd name="T5" fmla="*/ 0 h 720"/>
              <a:gd name="T6" fmla="*/ 1085 w 1085"/>
              <a:gd name="T7" fmla="*/ 240 h 720"/>
              <a:gd name="T8" fmla="*/ 1085 w 1085"/>
              <a:gd name="T9" fmla="*/ 528 h 720"/>
              <a:gd name="T10" fmla="*/ 893 w 1085"/>
              <a:gd name="T11" fmla="*/ 720 h 720"/>
              <a:gd name="T12" fmla="*/ 173 w 1085"/>
              <a:gd name="T13" fmla="*/ 576 h 720"/>
              <a:gd name="T14" fmla="*/ 0 w 1085"/>
              <a:gd name="T15" fmla="*/ 444 h 7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5" h="720">
                <a:moveTo>
                  <a:pt x="0" y="444"/>
                </a:moveTo>
                <a:cubicBezTo>
                  <a:pt x="14" y="437"/>
                  <a:pt x="42" y="423"/>
                  <a:pt x="42" y="423"/>
                </a:cubicBezTo>
                <a:lnTo>
                  <a:pt x="845" y="0"/>
                </a:lnTo>
                <a:lnTo>
                  <a:pt x="1085" y="240"/>
                </a:lnTo>
                <a:lnTo>
                  <a:pt x="1085" y="528"/>
                </a:lnTo>
                <a:lnTo>
                  <a:pt x="893" y="720"/>
                </a:lnTo>
                <a:lnTo>
                  <a:pt x="173" y="576"/>
                </a:lnTo>
                <a:lnTo>
                  <a:pt x="0" y="444"/>
                </a:lnTo>
                <a:close/>
              </a:path>
            </a:pathLst>
          </a:custGeom>
          <a:solidFill>
            <a:srgbClr val="CCFF99"/>
          </a:solidFill>
          <a:ln w="9525" cap="flat" cmpd="sng">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3" name="Rectangle 7"/>
          <p:cNvSpPr>
            <a:spLocks noChangeArrowheads="1"/>
          </p:cNvSpPr>
          <p:nvPr/>
        </p:nvSpPr>
        <p:spPr bwMode="auto">
          <a:xfrm>
            <a:off x="2332038" y="3352800"/>
            <a:ext cx="38735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400"/>
              <a:t>A</a:t>
            </a:r>
          </a:p>
        </p:txBody>
      </p:sp>
      <p:sp>
        <p:nvSpPr>
          <p:cNvPr id="34824" name="Rectangle 8"/>
          <p:cNvSpPr>
            <a:spLocks noChangeArrowheads="1"/>
          </p:cNvSpPr>
          <p:nvPr/>
        </p:nvSpPr>
        <p:spPr bwMode="auto">
          <a:xfrm>
            <a:off x="2408238" y="5029200"/>
            <a:ext cx="38735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400"/>
              <a:t>B</a:t>
            </a:r>
          </a:p>
        </p:txBody>
      </p:sp>
      <p:sp>
        <p:nvSpPr>
          <p:cNvPr id="34825" name="Line 9"/>
          <p:cNvSpPr>
            <a:spLocks noChangeShapeType="1"/>
          </p:cNvSpPr>
          <p:nvPr/>
        </p:nvSpPr>
        <p:spPr bwMode="auto">
          <a:xfrm>
            <a:off x="1874838" y="2819400"/>
            <a:ext cx="0" cy="3276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6" name="Line 10"/>
          <p:cNvSpPr>
            <a:spLocks noChangeShapeType="1"/>
          </p:cNvSpPr>
          <p:nvPr/>
        </p:nvSpPr>
        <p:spPr bwMode="auto">
          <a:xfrm>
            <a:off x="1874838" y="5029200"/>
            <a:ext cx="0" cy="609600"/>
          </a:xfrm>
          <a:prstGeom prst="line">
            <a:avLst/>
          </a:prstGeom>
          <a:noFill/>
          <a:ln w="38100">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7" name="Freeform 11"/>
          <p:cNvSpPr>
            <a:spLocks/>
          </p:cNvSpPr>
          <p:nvPr/>
        </p:nvSpPr>
        <p:spPr bwMode="auto">
          <a:xfrm>
            <a:off x="1876425" y="3322638"/>
            <a:ext cx="1588" cy="758825"/>
          </a:xfrm>
          <a:custGeom>
            <a:avLst/>
            <a:gdLst>
              <a:gd name="T0" fmla="*/ 0 w 1"/>
              <a:gd name="T1" fmla="*/ 0 h 478"/>
              <a:gd name="T2" fmla="*/ 0 w 1"/>
              <a:gd name="T3" fmla="*/ 478 h 478"/>
            </a:gdLst>
            <a:ahLst/>
            <a:cxnLst>
              <a:cxn ang="0">
                <a:pos x="T0" y="T1"/>
              </a:cxn>
              <a:cxn ang="0">
                <a:pos x="T2" y="T3"/>
              </a:cxn>
            </a:cxnLst>
            <a:rect l="0" t="0" r="r" b="b"/>
            <a:pathLst>
              <a:path w="1" h="478">
                <a:moveTo>
                  <a:pt x="0" y="0"/>
                </a:moveTo>
                <a:lnTo>
                  <a:pt x="0" y="478"/>
                </a:lnTo>
              </a:path>
            </a:pathLst>
          </a:custGeom>
          <a:noFill/>
          <a:ln w="38100" cap="flat" cmpd="sng">
            <a:solidFill>
              <a:schemeClr val="accent2"/>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8" name="Freeform 12"/>
          <p:cNvSpPr>
            <a:spLocks/>
          </p:cNvSpPr>
          <p:nvPr/>
        </p:nvSpPr>
        <p:spPr bwMode="auto">
          <a:xfrm>
            <a:off x="5018088" y="3429000"/>
            <a:ext cx="2170112" cy="2330450"/>
          </a:xfrm>
          <a:custGeom>
            <a:avLst/>
            <a:gdLst>
              <a:gd name="T0" fmla="*/ 0 w 1367"/>
              <a:gd name="T1" fmla="*/ 1282 h 1468"/>
              <a:gd name="T2" fmla="*/ 1103 w 1367"/>
              <a:gd name="T3" fmla="*/ 987 h 1468"/>
              <a:gd name="T4" fmla="*/ 1110 w 1367"/>
              <a:gd name="T5" fmla="*/ 467 h 1468"/>
              <a:gd name="T6" fmla="*/ 211 w 1367"/>
              <a:gd name="T7" fmla="*/ 629 h 1468"/>
              <a:gd name="T8" fmla="*/ 126 w 1367"/>
              <a:gd name="T9" fmla="*/ 320 h 1468"/>
              <a:gd name="T10" fmla="*/ 1191 w 1367"/>
              <a:gd name="T11" fmla="*/ 0 h 1468"/>
              <a:gd name="T12" fmla="*/ 1367 w 1367"/>
              <a:gd name="T13" fmla="*/ 1349 h 1468"/>
              <a:gd name="T14" fmla="*/ 1212 w 1367"/>
              <a:gd name="T15" fmla="*/ 1468 h 1468"/>
              <a:gd name="T16" fmla="*/ 0 w 1367"/>
              <a:gd name="T17" fmla="*/ 1282 h 1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7" h="1468">
                <a:moveTo>
                  <a:pt x="0" y="1282"/>
                </a:moveTo>
                <a:lnTo>
                  <a:pt x="1103" y="987"/>
                </a:lnTo>
                <a:lnTo>
                  <a:pt x="1110" y="467"/>
                </a:lnTo>
                <a:lnTo>
                  <a:pt x="211" y="629"/>
                </a:lnTo>
                <a:lnTo>
                  <a:pt x="126" y="320"/>
                </a:lnTo>
                <a:lnTo>
                  <a:pt x="1191" y="0"/>
                </a:lnTo>
                <a:lnTo>
                  <a:pt x="1367" y="1349"/>
                </a:lnTo>
                <a:lnTo>
                  <a:pt x="1212" y="1468"/>
                </a:lnTo>
                <a:lnTo>
                  <a:pt x="0" y="1282"/>
                </a:lnTo>
                <a:close/>
              </a:path>
            </a:pathLst>
          </a:custGeom>
          <a:solidFill>
            <a:srgbClr val="CCFF99"/>
          </a:solidFill>
          <a:ln w="9525" cap="flat" cmpd="sng">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9" name="Freeform 13"/>
          <p:cNvSpPr>
            <a:spLocks/>
          </p:cNvSpPr>
          <p:nvPr/>
        </p:nvSpPr>
        <p:spPr bwMode="auto">
          <a:xfrm>
            <a:off x="4538663" y="2743200"/>
            <a:ext cx="2017712" cy="2227263"/>
          </a:xfrm>
          <a:custGeom>
            <a:avLst/>
            <a:gdLst>
              <a:gd name="T0" fmla="*/ 232 w 1271"/>
              <a:gd name="T1" fmla="*/ 56 h 1403"/>
              <a:gd name="T2" fmla="*/ 1079 w 1271"/>
              <a:gd name="T3" fmla="*/ 0 h 1403"/>
              <a:gd name="T4" fmla="*/ 1201 w 1271"/>
              <a:gd name="T5" fmla="*/ 372 h 1403"/>
              <a:gd name="T6" fmla="*/ 362 w 1271"/>
              <a:gd name="T7" fmla="*/ 562 h 1403"/>
              <a:gd name="T8" fmla="*/ 253 w 1271"/>
              <a:gd name="T9" fmla="*/ 815 h 1403"/>
              <a:gd name="T10" fmla="*/ 426 w 1271"/>
              <a:gd name="T11" fmla="*/ 1279 h 1403"/>
              <a:gd name="T12" fmla="*/ 1271 w 1271"/>
              <a:gd name="T13" fmla="*/ 1068 h 1403"/>
              <a:gd name="T14" fmla="*/ 1075 w 1271"/>
              <a:gd name="T15" fmla="*/ 1384 h 1403"/>
              <a:gd name="T16" fmla="*/ 361 w 1271"/>
              <a:gd name="T17" fmla="*/ 1403 h 1403"/>
              <a:gd name="T18" fmla="*/ 0 w 1271"/>
              <a:gd name="T19" fmla="*/ 1082 h 1403"/>
              <a:gd name="T20" fmla="*/ 117 w 1271"/>
              <a:gd name="T21" fmla="*/ 527 h 1403"/>
              <a:gd name="T22" fmla="*/ 232 w 1271"/>
              <a:gd name="T23" fmla="*/ 5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1" h="1403">
                <a:moveTo>
                  <a:pt x="232" y="56"/>
                </a:moveTo>
                <a:lnTo>
                  <a:pt x="1079" y="0"/>
                </a:lnTo>
                <a:lnTo>
                  <a:pt x="1201" y="372"/>
                </a:lnTo>
                <a:lnTo>
                  <a:pt x="362" y="562"/>
                </a:lnTo>
                <a:lnTo>
                  <a:pt x="253" y="815"/>
                </a:lnTo>
                <a:lnTo>
                  <a:pt x="426" y="1279"/>
                </a:lnTo>
                <a:lnTo>
                  <a:pt x="1271" y="1068"/>
                </a:lnTo>
                <a:lnTo>
                  <a:pt x="1075" y="1384"/>
                </a:lnTo>
                <a:lnTo>
                  <a:pt x="361" y="1403"/>
                </a:lnTo>
                <a:lnTo>
                  <a:pt x="0" y="1082"/>
                </a:lnTo>
                <a:lnTo>
                  <a:pt x="117" y="527"/>
                </a:lnTo>
                <a:lnTo>
                  <a:pt x="232" y="56"/>
                </a:lnTo>
                <a:close/>
              </a:path>
            </a:pathLst>
          </a:custGeom>
          <a:solidFill>
            <a:srgbClr val="CCFF99"/>
          </a:solidFill>
          <a:ln w="9525" cap="flat" cmpd="sng">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0" name="Rectangle 14"/>
          <p:cNvSpPr>
            <a:spLocks noChangeArrowheads="1"/>
          </p:cNvSpPr>
          <p:nvPr/>
        </p:nvSpPr>
        <p:spPr bwMode="auto">
          <a:xfrm>
            <a:off x="6553200" y="2819400"/>
            <a:ext cx="38735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400"/>
              <a:t>A</a:t>
            </a:r>
          </a:p>
        </p:txBody>
      </p:sp>
      <p:sp>
        <p:nvSpPr>
          <p:cNvPr id="34831" name="Rectangle 15"/>
          <p:cNvSpPr>
            <a:spLocks noChangeArrowheads="1"/>
          </p:cNvSpPr>
          <p:nvPr/>
        </p:nvSpPr>
        <p:spPr bwMode="auto">
          <a:xfrm>
            <a:off x="7239000" y="4953000"/>
            <a:ext cx="38735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n-US" sz="2400"/>
              <a:t>B</a:t>
            </a:r>
          </a:p>
        </p:txBody>
      </p:sp>
      <p:sp>
        <p:nvSpPr>
          <p:cNvPr id="34832" name="Line 16"/>
          <p:cNvSpPr>
            <a:spLocks noChangeShapeType="1"/>
          </p:cNvSpPr>
          <p:nvPr/>
        </p:nvSpPr>
        <p:spPr bwMode="auto">
          <a:xfrm>
            <a:off x="5638800" y="2667000"/>
            <a:ext cx="0" cy="3276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3" name="Freeform 17"/>
          <p:cNvSpPr>
            <a:spLocks/>
          </p:cNvSpPr>
          <p:nvPr/>
        </p:nvSpPr>
        <p:spPr bwMode="auto">
          <a:xfrm>
            <a:off x="5641975" y="5286375"/>
            <a:ext cx="1588" cy="288925"/>
          </a:xfrm>
          <a:custGeom>
            <a:avLst/>
            <a:gdLst>
              <a:gd name="T0" fmla="*/ 0 w 1"/>
              <a:gd name="T1" fmla="*/ 0 h 182"/>
              <a:gd name="T2" fmla="*/ 0 w 1"/>
              <a:gd name="T3" fmla="*/ 182 h 182"/>
            </a:gdLst>
            <a:ahLst/>
            <a:cxnLst>
              <a:cxn ang="0">
                <a:pos x="T0" y="T1"/>
              </a:cxn>
              <a:cxn ang="0">
                <a:pos x="T2" y="T3"/>
              </a:cxn>
            </a:cxnLst>
            <a:rect l="0" t="0" r="r" b="b"/>
            <a:pathLst>
              <a:path w="1" h="182">
                <a:moveTo>
                  <a:pt x="0" y="0"/>
                </a:moveTo>
                <a:lnTo>
                  <a:pt x="0" y="182"/>
                </a:lnTo>
              </a:path>
            </a:pathLst>
          </a:custGeom>
          <a:noFill/>
          <a:ln w="38100" cap="flat" cmpd="sng">
            <a:solidFill>
              <a:schemeClr val="accent2"/>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4" name="Freeform 18"/>
          <p:cNvSpPr>
            <a:spLocks/>
          </p:cNvSpPr>
          <p:nvPr/>
        </p:nvSpPr>
        <p:spPr bwMode="auto">
          <a:xfrm>
            <a:off x="5641975" y="2787650"/>
            <a:ext cx="1588" cy="747713"/>
          </a:xfrm>
          <a:custGeom>
            <a:avLst/>
            <a:gdLst>
              <a:gd name="T0" fmla="*/ 0 w 1"/>
              <a:gd name="T1" fmla="*/ 0 h 471"/>
              <a:gd name="T2" fmla="*/ 0 w 1"/>
              <a:gd name="T3" fmla="*/ 471 h 471"/>
            </a:gdLst>
            <a:ahLst/>
            <a:cxnLst>
              <a:cxn ang="0">
                <a:pos x="T0" y="T1"/>
              </a:cxn>
              <a:cxn ang="0">
                <a:pos x="T2" y="T3"/>
              </a:cxn>
            </a:cxnLst>
            <a:rect l="0" t="0" r="r" b="b"/>
            <a:pathLst>
              <a:path w="1" h="471">
                <a:moveTo>
                  <a:pt x="0" y="0"/>
                </a:moveTo>
                <a:lnTo>
                  <a:pt x="0" y="471"/>
                </a:lnTo>
              </a:path>
            </a:pathLst>
          </a:custGeom>
          <a:noFill/>
          <a:ln w="38100" cap="flat" cmpd="sng">
            <a:solidFill>
              <a:schemeClr val="accent2"/>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6" name="Freeform 20"/>
          <p:cNvSpPr>
            <a:spLocks/>
          </p:cNvSpPr>
          <p:nvPr/>
        </p:nvSpPr>
        <p:spPr bwMode="auto">
          <a:xfrm>
            <a:off x="5641975" y="4660900"/>
            <a:ext cx="1588" cy="301625"/>
          </a:xfrm>
          <a:custGeom>
            <a:avLst/>
            <a:gdLst>
              <a:gd name="T0" fmla="*/ 0 w 1"/>
              <a:gd name="T1" fmla="*/ 0 h 190"/>
              <a:gd name="T2" fmla="*/ 0 w 1"/>
              <a:gd name="T3" fmla="*/ 190 h 190"/>
            </a:gdLst>
            <a:ahLst/>
            <a:cxnLst>
              <a:cxn ang="0">
                <a:pos x="T0" y="T1"/>
              </a:cxn>
              <a:cxn ang="0">
                <a:pos x="T2" y="T3"/>
              </a:cxn>
            </a:cxnLst>
            <a:rect l="0" t="0" r="r" b="b"/>
            <a:pathLst>
              <a:path w="1" h="190">
                <a:moveTo>
                  <a:pt x="0" y="0"/>
                </a:moveTo>
                <a:lnTo>
                  <a:pt x="0" y="190"/>
                </a:lnTo>
              </a:path>
            </a:pathLst>
          </a:custGeom>
          <a:noFill/>
          <a:ln w="38100" cap="flat" cmpd="sng">
            <a:solidFill>
              <a:schemeClr val="accent2"/>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7" name="Freeform 21"/>
          <p:cNvSpPr>
            <a:spLocks/>
          </p:cNvSpPr>
          <p:nvPr/>
        </p:nvSpPr>
        <p:spPr bwMode="auto">
          <a:xfrm>
            <a:off x="5641975" y="3802063"/>
            <a:ext cx="1588" cy="581025"/>
          </a:xfrm>
          <a:custGeom>
            <a:avLst/>
            <a:gdLst>
              <a:gd name="T0" fmla="*/ 0 w 1"/>
              <a:gd name="T1" fmla="*/ 0 h 366"/>
              <a:gd name="T2" fmla="*/ 0 w 1"/>
              <a:gd name="T3" fmla="*/ 366 h 366"/>
            </a:gdLst>
            <a:ahLst/>
            <a:cxnLst>
              <a:cxn ang="0">
                <a:pos x="T0" y="T1"/>
              </a:cxn>
              <a:cxn ang="0">
                <a:pos x="T2" y="T3"/>
              </a:cxn>
            </a:cxnLst>
            <a:rect l="0" t="0" r="r" b="b"/>
            <a:pathLst>
              <a:path w="1" h="366">
                <a:moveTo>
                  <a:pt x="0" y="0"/>
                </a:moveTo>
                <a:lnTo>
                  <a:pt x="0" y="366"/>
                </a:lnTo>
              </a:path>
            </a:pathLst>
          </a:custGeom>
          <a:noFill/>
          <a:ln w="38100" cap="flat" cmpd="sng">
            <a:solidFill>
              <a:schemeClr val="accent2"/>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err="1" smtClean="0"/>
              <a:t>Επίπεδεσ</a:t>
            </a:r>
            <a:r>
              <a:rPr lang="el-GR" dirty="0" smtClean="0"/>
              <a:t> </a:t>
            </a:r>
            <a:r>
              <a:rPr lang="el-GR" dirty="0" err="1" smtClean="0"/>
              <a:t>ΥποδιαιρέσειΣ</a:t>
            </a:r>
            <a:endParaRPr lang="en-US" dirty="0"/>
          </a:p>
        </p:txBody>
      </p:sp>
      <p:sp>
        <p:nvSpPr>
          <p:cNvPr id="5" name="Text Placeholder 4"/>
          <p:cNvSpPr>
            <a:spLocks noGrp="1"/>
          </p:cNvSpPr>
          <p:nvPr>
            <p:ph type="body" idx="1"/>
          </p:nvPr>
        </p:nvSpPr>
        <p:spPr/>
        <p:txBody>
          <a:bodyPr/>
          <a:lstStyle/>
          <a:p>
            <a:r>
              <a:rPr lang="el-GR" dirty="0" smtClean="0"/>
              <a:t>Εύκολο </a:t>
            </a:r>
            <a:r>
              <a:rPr lang="el-GR" smtClean="0"/>
              <a:t>αλλά Πολύπλοκο </a:t>
            </a:r>
            <a:r>
              <a:rPr lang="el-GR" smtClean="0">
                <a:sym typeface="Wingdings" pitchFamily="2" charset="2"/>
              </a:rPr>
              <a:t></a:t>
            </a:r>
            <a:endParaRPr lang="en-US" dirty="0"/>
          </a:p>
        </p:txBody>
      </p:sp>
    </p:spTree>
    <p:extLst>
      <p:ext uri="{BB962C8B-B14F-4D97-AF65-F5344CB8AC3E}">
        <p14:creationId xmlns="" xmlns:p14="http://schemas.microsoft.com/office/powerpoint/2010/main" val="35791771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152400"/>
            <a:ext cx="7772400" cy="1143000"/>
          </a:xfrm>
        </p:spPr>
        <p:txBody>
          <a:bodyPr/>
          <a:lstStyle/>
          <a:p>
            <a:r>
              <a:rPr lang="el-GR" dirty="0" smtClean="0">
                <a:latin typeface="Arial" charset="0"/>
              </a:rPr>
              <a:t>Επίπεδη Υποδιαίρεση</a:t>
            </a:r>
            <a:endParaRPr lang="en-US" dirty="0" smtClean="0">
              <a:latin typeface="Arial" charset="0"/>
            </a:endParaRPr>
          </a:p>
        </p:txBody>
      </p:sp>
      <p:sp>
        <p:nvSpPr>
          <p:cNvPr id="3076" name="Text Box 9"/>
          <p:cNvSpPr txBox="1">
            <a:spLocks noChangeArrowheads="1"/>
          </p:cNvSpPr>
          <p:nvPr/>
        </p:nvSpPr>
        <p:spPr bwMode="auto">
          <a:xfrm>
            <a:off x="1981200" y="1447800"/>
            <a:ext cx="7011728" cy="461665"/>
          </a:xfrm>
          <a:prstGeom prst="rect">
            <a:avLst/>
          </a:prstGeom>
          <a:noFill/>
          <a:ln w="9525">
            <a:noFill/>
            <a:miter lim="800000"/>
            <a:headEnd/>
            <a:tailEnd/>
          </a:ln>
        </p:spPr>
        <p:txBody>
          <a:bodyPr wrap="none">
            <a:spAutoFit/>
          </a:bodyPr>
          <a:lstStyle/>
          <a:p>
            <a:r>
              <a:rPr lang="el-GR" sz="2400" dirty="0" smtClean="0"/>
              <a:t>Ορίζονται από επίπεδες </a:t>
            </a:r>
            <a:r>
              <a:rPr lang="el-GR" sz="2400" dirty="0" err="1" smtClean="0"/>
              <a:t>εναποτυπώσεις</a:t>
            </a:r>
            <a:r>
              <a:rPr lang="el-GR" sz="2400" dirty="0" smtClean="0"/>
              <a:t> γραφημάτων.</a:t>
            </a:r>
            <a:endParaRPr lang="en-US" sz="2400" dirty="0"/>
          </a:p>
        </p:txBody>
      </p:sp>
      <p:sp>
        <p:nvSpPr>
          <p:cNvPr id="3077" name="Line 10"/>
          <p:cNvSpPr>
            <a:spLocks noChangeShapeType="1"/>
          </p:cNvSpPr>
          <p:nvPr/>
        </p:nvSpPr>
        <p:spPr bwMode="auto">
          <a:xfrm flipH="1">
            <a:off x="685800" y="2819400"/>
            <a:ext cx="228600" cy="609600"/>
          </a:xfrm>
          <a:prstGeom prst="line">
            <a:avLst/>
          </a:prstGeom>
          <a:noFill/>
          <a:ln w="25400">
            <a:solidFill>
              <a:srgbClr val="7030A0"/>
            </a:solidFill>
            <a:round/>
            <a:headEnd/>
            <a:tailEnd/>
          </a:ln>
        </p:spPr>
        <p:txBody>
          <a:bodyPr/>
          <a:lstStyle/>
          <a:p>
            <a:endParaRPr lang="en-US"/>
          </a:p>
        </p:txBody>
      </p:sp>
      <p:sp>
        <p:nvSpPr>
          <p:cNvPr id="3078" name="Line 11"/>
          <p:cNvSpPr>
            <a:spLocks noChangeShapeType="1"/>
          </p:cNvSpPr>
          <p:nvPr/>
        </p:nvSpPr>
        <p:spPr bwMode="auto">
          <a:xfrm>
            <a:off x="914400" y="2819400"/>
            <a:ext cx="1066800" cy="457200"/>
          </a:xfrm>
          <a:prstGeom prst="line">
            <a:avLst/>
          </a:prstGeom>
          <a:noFill/>
          <a:ln w="25400">
            <a:solidFill>
              <a:srgbClr val="7030A0"/>
            </a:solidFill>
            <a:round/>
            <a:headEnd/>
            <a:tailEnd/>
          </a:ln>
        </p:spPr>
        <p:txBody>
          <a:bodyPr/>
          <a:lstStyle/>
          <a:p>
            <a:endParaRPr lang="en-US"/>
          </a:p>
        </p:txBody>
      </p:sp>
      <p:sp>
        <p:nvSpPr>
          <p:cNvPr id="3079" name="Line 12"/>
          <p:cNvSpPr>
            <a:spLocks noChangeShapeType="1"/>
          </p:cNvSpPr>
          <p:nvPr/>
        </p:nvSpPr>
        <p:spPr bwMode="auto">
          <a:xfrm flipV="1">
            <a:off x="1981200" y="2819400"/>
            <a:ext cx="533400" cy="457200"/>
          </a:xfrm>
          <a:prstGeom prst="line">
            <a:avLst/>
          </a:prstGeom>
          <a:noFill/>
          <a:ln w="25400">
            <a:solidFill>
              <a:srgbClr val="7030A0"/>
            </a:solidFill>
            <a:round/>
            <a:headEnd/>
            <a:tailEnd/>
          </a:ln>
        </p:spPr>
        <p:txBody>
          <a:bodyPr/>
          <a:lstStyle/>
          <a:p>
            <a:endParaRPr lang="en-US"/>
          </a:p>
        </p:txBody>
      </p:sp>
      <p:sp>
        <p:nvSpPr>
          <p:cNvPr id="3080" name="Line 13"/>
          <p:cNvSpPr>
            <a:spLocks noChangeShapeType="1"/>
          </p:cNvSpPr>
          <p:nvPr/>
        </p:nvSpPr>
        <p:spPr bwMode="auto">
          <a:xfrm flipH="1">
            <a:off x="2209800" y="2819400"/>
            <a:ext cx="304800" cy="1447800"/>
          </a:xfrm>
          <a:prstGeom prst="line">
            <a:avLst/>
          </a:prstGeom>
          <a:noFill/>
          <a:ln w="25400">
            <a:solidFill>
              <a:srgbClr val="7030A0"/>
            </a:solidFill>
            <a:round/>
            <a:headEnd/>
            <a:tailEnd/>
          </a:ln>
        </p:spPr>
        <p:txBody>
          <a:bodyPr/>
          <a:lstStyle/>
          <a:p>
            <a:endParaRPr lang="en-US"/>
          </a:p>
        </p:txBody>
      </p:sp>
      <p:sp>
        <p:nvSpPr>
          <p:cNvPr id="3081" name="Line 15"/>
          <p:cNvSpPr>
            <a:spLocks noChangeShapeType="1"/>
          </p:cNvSpPr>
          <p:nvPr/>
        </p:nvSpPr>
        <p:spPr bwMode="auto">
          <a:xfrm flipH="1">
            <a:off x="1295400" y="4267200"/>
            <a:ext cx="914400" cy="76200"/>
          </a:xfrm>
          <a:prstGeom prst="line">
            <a:avLst/>
          </a:prstGeom>
          <a:noFill/>
          <a:ln w="25400">
            <a:solidFill>
              <a:srgbClr val="7030A0"/>
            </a:solidFill>
            <a:round/>
            <a:headEnd/>
            <a:tailEnd/>
          </a:ln>
        </p:spPr>
        <p:txBody>
          <a:bodyPr/>
          <a:lstStyle/>
          <a:p>
            <a:endParaRPr lang="en-US"/>
          </a:p>
        </p:txBody>
      </p:sp>
      <p:sp>
        <p:nvSpPr>
          <p:cNvPr id="3083" name="Line 17"/>
          <p:cNvSpPr>
            <a:spLocks noChangeShapeType="1"/>
          </p:cNvSpPr>
          <p:nvPr/>
        </p:nvSpPr>
        <p:spPr bwMode="auto">
          <a:xfrm flipV="1">
            <a:off x="1600200" y="4343400"/>
            <a:ext cx="0" cy="609600"/>
          </a:xfrm>
          <a:prstGeom prst="line">
            <a:avLst/>
          </a:prstGeom>
          <a:noFill/>
          <a:ln w="25400">
            <a:solidFill>
              <a:srgbClr val="7030A0"/>
            </a:solidFill>
            <a:round/>
            <a:headEnd/>
            <a:tailEnd/>
          </a:ln>
        </p:spPr>
        <p:txBody>
          <a:bodyPr/>
          <a:lstStyle/>
          <a:p>
            <a:endParaRPr lang="en-US"/>
          </a:p>
        </p:txBody>
      </p:sp>
      <p:sp>
        <p:nvSpPr>
          <p:cNvPr id="3084" name="Line 18"/>
          <p:cNvSpPr>
            <a:spLocks noChangeShapeType="1"/>
          </p:cNvSpPr>
          <p:nvPr/>
        </p:nvSpPr>
        <p:spPr bwMode="auto">
          <a:xfrm>
            <a:off x="685800" y="3429000"/>
            <a:ext cx="609600" cy="381000"/>
          </a:xfrm>
          <a:prstGeom prst="line">
            <a:avLst/>
          </a:prstGeom>
          <a:noFill/>
          <a:ln w="25400">
            <a:solidFill>
              <a:srgbClr val="7030A0"/>
            </a:solidFill>
            <a:round/>
            <a:headEnd/>
            <a:tailEnd/>
          </a:ln>
        </p:spPr>
        <p:txBody>
          <a:bodyPr/>
          <a:lstStyle/>
          <a:p>
            <a:endParaRPr lang="en-US"/>
          </a:p>
        </p:txBody>
      </p:sp>
      <p:sp>
        <p:nvSpPr>
          <p:cNvPr id="3085" name="Line 19"/>
          <p:cNvSpPr>
            <a:spLocks noChangeShapeType="1"/>
          </p:cNvSpPr>
          <p:nvPr/>
        </p:nvSpPr>
        <p:spPr bwMode="auto">
          <a:xfrm>
            <a:off x="1295400" y="3810000"/>
            <a:ext cx="304800" cy="533400"/>
          </a:xfrm>
          <a:prstGeom prst="line">
            <a:avLst/>
          </a:prstGeom>
          <a:noFill/>
          <a:ln w="25400">
            <a:solidFill>
              <a:srgbClr val="7030A0"/>
            </a:solidFill>
            <a:round/>
            <a:headEnd/>
            <a:tailEnd/>
          </a:ln>
        </p:spPr>
        <p:txBody>
          <a:bodyPr/>
          <a:lstStyle/>
          <a:p>
            <a:endParaRPr lang="en-US"/>
          </a:p>
        </p:txBody>
      </p:sp>
      <p:sp>
        <p:nvSpPr>
          <p:cNvPr id="3086" name="Line 20"/>
          <p:cNvSpPr>
            <a:spLocks noChangeShapeType="1"/>
          </p:cNvSpPr>
          <p:nvPr/>
        </p:nvSpPr>
        <p:spPr bwMode="auto">
          <a:xfrm>
            <a:off x="1981200" y="3276600"/>
            <a:ext cx="0" cy="990600"/>
          </a:xfrm>
          <a:prstGeom prst="line">
            <a:avLst/>
          </a:prstGeom>
          <a:noFill/>
          <a:ln w="25400">
            <a:solidFill>
              <a:srgbClr val="7030A0"/>
            </a:solidFill>
            <a:round/>
            <a:headEnd/>
            <a:tailEnd/>
          </a:ln>
        </p:spPr>
        <p:txBody>
          <a:bodyPr/>
          <a:lstStyle/>
          <a:p>
            <a:endParaRPr lang="en-US"/>
          </a:p>
        </p:txBody>
      </p:sp>
      <p:sp>
        <p:nvSpPr>
          <p:cNvPr id="3087" name="Line 22"/>
          <p:cNvSpPr>
            <a:spLocks noChangeShapeType="1"/>
          </p:cNvSpPr>
          <p:nvPr/>
        </p:nvSpPr>
        <p:spPr bwMode="auto">
          <a:xfrm>
            <a:off x="2514600" y="2819400"/>
            <a:ext cx="1219200" cy="2057400"/>
          </a:xfrm>
          <a:prstGeom prst="line">
            <a:avLst/>
          </a:prstGeom>
          <a:noFill/>
          <a:ln w="25400">
            <a:solidFill>
              <a:srgbClr val="7030A0"/>
            </a:solidFill>
            <a:round/>
            <a:headEnd/>
            <a:tailEnd/>
          </a:ln>
        </p:spPr>
        <p:txBody>
          <a:bodyPr/>
          <a:lstStyle/>
          <a:p>
            <a:endParaRPr lang="en-US"/>
          </a:p>
        </p:txBody>
      </p:sp>
      <p:sp>
        <p:nvSpPr>
          <p:cNvPr id="3088" name="Line 23"/>
          <p:cNvSpPr>
            <a:spLocks noChangeShapeType="1"/>
          </p:cNvSpPr>
          <p:nvPr/>
        </p:nvSpPr>
        <p:spPr bwMode="auto">
          <a:xfrm flipH="1">
            <a:off x="3048000" y="4876800"/>
            <a:ext cx="685800" cy="762000"/>
          </a:xfrm>
          <a:prstGeom prst="line">
            <a:avLst/>
          </a:prstGeom>
          <a:noFill/>
          <a:ln w="25400">
            <a:solidFill>
              <a:srgbClr val="7030A0"/>
            </a:solidFill>
            <a:round/>
            <a:headEnd/>
            <a:tailEnd/>
          </a:ln>
        </p:spPr>
        <p:txBody>
          <a:bodyPr/>
          <a:lstStyle/>
          <a:p>
            <a:endParaRPr lang="en-US"/>
          </a:p>
        </p:txBody>
      </p:sp>
      <p:sp>
        <p:nvSpPr>
          <p:cNvPr id="3089" name="Line 24"/>
          <p:cNvSpPr>
            <a:spLocks noChangeShapeType="1"/>
          </p:cNvSpPr>
          <p:nvPr/>
        </p:nvSpPr>
        <p:spPr bwMode="auto">
          <a:xfrm>
            <a:off x="1600200" y="4953000"/>
            <a:ext cx="1447800" cy="685800"/>
          </a:xfrm>
          <a:prstGeom prst="line">
            <a:avLst/>
          </a:prstGeom>
          <a:noFill/>
          <a:ln w="25400">
            <a:solidFill>
              <a:srgbClr val="7030A0"/>
            </a:solidFill>
            <a:round/>
            <a:headEnd/>
            <a:tailEnd/>
          </a:ln>
        </p:spPr>
        <p:txBody>
          <a:bodyPr/>
          <a:lstStyle/>
          <a:p>
            <a:endParaRPr lang="en-US"/>
          </a:p>
        </p:txBody>
      </p:sp>
      <p:sp>
        <p:nvSpPr>
          <p:cNvPr id="3090" name="AutoShape 25"/>
          <p:cNvSpPr>
            <a:spLocks noChangeArrowheads="1"/>
          </p:cNvSpPr>
          <p:nvPr/>
        </p:nvSpPr>
        <p:spPr bwMode="auto">
          <a:xfrm>
            <a:off x="2438400" y="4419600"/>
            <a:ext cx="685800" cy="533400"/>
          </a:xfrm>
          <a:prstGeom prst="parallelogram">
            <a:avLst>
              <a:gd name="adj" fmla="val 32143"/>
            </a:avLst>
          </a:prstGeom>
          <a:noFill/>
          <a:ln w="25400">
            <a:solidFill>
              <a:srgbClr val="7030A0"/>
            </a:solidFill>
            <a:miter lim="800000"/>
            <a:headEnd/>
            <a:tailEnd/>
          </a:ln>
        </p:spPr>
        <p:txBody>
          <a:bodyPr wrap="none" anchor="ctr"/>
          <a:lstStyle/>
          <a:p>
            <a:endParaRPr lang="en-US"/>
          </a:p>
        </p:txBody>
      </p:sp>
      <p:sp>
        <p:nvSpPr>
          <p:cNvPr id="3091" name="AutoShape 26"/>
          <p:cNvSpPr>
            <a:spLocks noChangeArrowheads="1"/>
          </p:cNvSpPr>
          <p:nvPr/>
        </p:nvSpPr>
        <p:spPr bwMode="auto">
          <a:xfrm rot="-2498013">
            <a:off x="520700" y="5529263"/>
            <a:ext cx="1219200" cy="762000"/>
          </a:xfrm>
          <a:prstGeom prst="rtTriangle">
            <a:avLst/>
          </a:prstGeom>
          <a:noFill/>
          <a:ln w="25400">
            <a:solidFill>
              <a:srgbClr val="7030A0"/>
            </a:solidFill>
            <a:miter lim="800000"/>
            <a:headEnd/>
            <a:tailEnd/>
          </a:ln>
        </p:spPr>
        <p:txBody>
          <a:bodyPr wrap="none" anchor="ctr"/>
          <a:lstStyle/>
          <a:p>
            <a:endParaRPr lang="en-US"/>
          </a:p>
        </p:txBody>
      </p:sp>
      <p:sp>
        <p:nvSpPr>
          <p:cNvPr id="3092" name="Line 27"/>
          <p:cNvSpPr>
            <a:spLocks noChangeShapeType="1"/>
          </p:cNvSpPr>
          <p:nvPr/>
        </p:nvSpPr>
        <p:spPr bwMode="auto">
          <a:xfrm flipH="1">
            <a:off x="838200" y="4953000"/>
            <a:ext cx="762000" cy="609600"/>
          </a:xfrm>
          <a:prstGeom prst="line">
            <a:avLst/>
          </a:prstGeom>
          <a:noFill/>
          <a:ln w="25400">
            <a:solidFill>
              <a:srgbClr val="7030A0"/>
            </a:solidFill>
            <a:round/>
            <a:headEnd/>
            <a:tailEnd/>
          </a:ln>
        </p:spPr>
        <p:txBody>
          <a:bodyPr/>
          <a:lstStyle/>
          <a:p>
            <a:endParaRPr lang="en-US"/>
          </a:p>
        </p:txBody>
      </p:sp>
      <p:sp>
        <p:nvSpPr>
          <p:cNvPr id="3093" name="Line 28"/>
          <p:cNvSpPr>
            <a:spLocks noChangeShapeType="1"/>
          </p:cNvSpPr>
          <p:nvPr/>
        </p:nvSpPr>
        <p:spPr bwMode="auto">
          <a:xfrm flipH="1" flipV="1">
            <a:off x="533400" y="4495800"/>
            <a:ext cx="533400" cy="914400"/>
          </a:xfrm>
          <a:prstGeom prst="line">
            <a:avLst/>
          </a:prstGeom>
          <a:noFill/>
          <a:ln w="25400">
            <a:solidFill>
              <a:srgbClr val="7030A0"/>
            </a:solidFill>
            <a:round/>
            <a:headEnd/>
            <a:tailEnd/>
          </a:ln>
        </p:spPr>
        <p:txBody>
          <a:bodyPr/>
          <a:lstStyle/>
          <a:p>
            <a:endParaRPr lang="en-US"/>
          </a:p>
        </p:txBody>
      </p:sp>
      <p:sp>
        <p:nvSpPr>
          <p:cNvPr id="3094" name="Oval 29"/>
          <p:cNvSpPr>
            <a:spLocks noChangeArrowheads="1"/>
          </p:cNvSpPr>
          <p:nvPr/>
        </p:nvSpPr>
        <p:spPr bwMode="auto">
          <a:xfrm>
            <a:off x="876300" y="27876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095" name="Oval 30"/>
          <p:cNvSpPr>
            <a:spLocks noChangeArrowheads="1"/>
          </p:cNvSpPr>
          <p:nvPr/>
        </p:nvSpPr>
        <p:spPr bwMode="auto">
          <a:xfrm>
            <a:off x="1905000" y="3200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096" name="Oval 31"/>
          <p:cNvSpPr>
            <a:spLocks noChangeArrowheads="1"/>
          </p:cNvSpPr>
          <p:nvPr/>
        </p:nvSpPr>
        <p:spPr bwMode="auto">
          <a:xfrm>
            <a:off x="2438400" y="27432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097" name="Oval 32"/>
          <p:cNvSpPr>
            <a:spLocks noChangeArrowheads="1"/>
          </p:cNvSpPr>
          <p:nvPr/>
        </p:nvSpPr>
        <p:spPr bwMode="auto">
          <a:xfrm>
            <a:off x="1524000" y="42672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098" name="Oval 33"/>
          <p:cNvSpPr>
            <a:spLocks noChangeArrowheads="1"/>
          </p:cNvSpPr>
          <p:nvPr/>
        </p:nvSpPr>
        <p:spPr bwMode="auto">
          <a:xfrm>
            <a:off x="1243013" y="3783013"/>
            <a:ext cx="109537" cy="109537"/>
          </a:xfrm>
          <a:prstGeom prst="ellipse">
            <a:avLst/>
          </a:prstGeom>
          <a:solidFill>
            <a:srgbClr val="00FF00"/>
          </a:solidFill>
          <a:ln w="9525">
            <a:solidFill>
              <a:srgbClr val="00FF00"/>
            </a:solidFill>
            <a:round/>
            <a:headEnd/>
            <a:tailEnd/>
          </a:ln>
        </p:spPr>
        <p:txBody>
          <a:bodyPr wrap="none" anchor="ctr"/>
          <a:lstStyle/>
          <a:p>
            <a:endParaRPr lang="en-US"/>
          </a:p>
        </p:txBody>
      </p:sp>
      <p:sp>
        <p:nvSpPr>
          <p:cNvPr id="3099" name="Oval 34"/>
          <p:cNvSpPr>
            <a:spLocks noChangeArrowheads="1"/>
          </p:cNvSpPr>
          <p:nvPr/>
        </p:nvSpPr>
        <p:spPr bwMode="auto">
          <a:xfrm>
            <a:off x="1295400" y="42672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0" name="Oval 35"/>
          <p:cNvSpPr>
            <a:spLocks noChangeArrowheads="1"/>
          </p:cNvSpPr>
          <p:nvPr/>
        </p:nvSpPr>
        <p:spPr bwMode="auto">
          <a:xfrm>
            <a:off x="1919288" y="4222750"/>
            <a:ext cx="109537"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1" name="Oval 36"/>
          <p:cNvSpPr>
            <a:spLocks noChangeArrowheads="1"/>
          </p:cNvSpPr>
          <p:nvPr/>
        </p:nvSpPr>
        <p:spPr bwMode="auto">
          <a:xfrm>
            <a:off x="2133600" y="41910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2" name="Oval 37"/>
          <p:cNvSpPr>
            <a:spLocks noChangeArrowheads="1"/>
          </p:cNvSpPr>
          <p:nvPr/>
        </p:nvSpPr>
        <p:spPr bwMode="auto">
          <a:xfrm>
            <a:off x="609600" y="3352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3" name="Oval 38"/>
          <p:cNvSpPr>
            <a:spLocks noChangeArrowheads="1"/>
          </p:cNvSpPr>
          <p:nvPr/>
        </p:nvSpPr>
        <p:spPr bwMode="auto">
          <a:xfrm>
            <a:off x="1524000" y="4876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4" name="Oval 39"/>
          <p:cNvSpPr>
            <a:spLocks noChangeArrowheads="1"/>
          </p:cNvSpPr>
          <p:nvPr/>
        </p:nvSpPr>
        <p:spPr bwMode="auto">
          <a:xfrm>
            <a:off x="457200" y="44196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5" name="Oval 40"/>
          <p:cNvSpPr>
            <a:spLocks noChangeArrowheads="1"/>
          </p:cNvSpPr>
          <p:nvPr/>
        </p:nvSpPr>
        <p:spPr bwMode="auto">
          <a:xfrm>
            <a:off x="762000" y="5486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6" name="Oval 41"/>
          <p:cNvSpPr>
            <a:spLocks noChangeArrowheads="1"/>
          </p:cNvSpPr>
          <p:nvPr/>
        </p:nvSpPr>
        <p:spPr bwMode="auto">
          <a:xfrm>
            <a:off x="1828800" y="57150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7" name="Oval 42"/>
          <p:cNvSpPr>
            <a:spLocks noChangeArrowheads="1"/>
          </p:cNvSpPr>
          <p:nvPr/>
        </p:nvSpPr>
        <p:spPr bwMode="auto">
          <a:xfrm>
            <a:off x="381000" y="6005513"/>
            <a:ext cx="109538" cy="109537"/>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8" name="Oval 43"/>
          <p:cNvSpPr>
            <a:spLocks noChangeArrowheads="1"/>
          </p:cNvSpPr>
          <p:nvPr/>
        </p:nvSpPr>
        <p:spPr bwMode="auto">
          <a:xfrm>
            <a:off x="838200" y="65532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09" name="Oval 44"/>
          <p:cNvSpPr>
            <a:spLocks noChangeArrowheads="1"/>
          </p:cNvSpPr>
          <p:nvPr/>
        </p:nvSpPr>
        <p:spPr bwMode="auto">
          <a:xfrm>
            <a:off x="2971800" y="55943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10" name="Oval 45"/>
          <p:cNvSpPr>
            <a:spLocks noChangeArrowheads="1"/>
          </p:cNvSpPr>
          <p:nvPr/>
        </p:nvSpPr>
        <p:spPr bwMode="auto">
          <a:xfrm>
            <a:off x="3657600" y="4843463"/>
            <a:ext cx="109538" cy="109537"/>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11" name="Oval 46"/>
          <p:cNvSpPr>
            <a:spLocks noChangeArrowheads="1"/>
          </p:cNvSpPr>
          <p:nvPr/>
        </p:nvSpPr>
        <p:spPr bwMode="auto">
          <a:xfrm>
            <a:off x="3048000" y="4343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12" name="Oval 47"/>
          <p:cNvSpPr>
            <a:spLocks noChangeArrowheads="1"/>
          </p:cNvSpPr>
          <p:nvPr/>
        </p:nvSpPr>
        <p:spPr bwMode="auto">
          <a:xfrm>
            <a:off x="2549525" y="4343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13" name="Oval 48"/>
          <p:cNvSpPr>
            <a:spLocks noChangeArrowheads="1"/>
          </p:cNvSpPr>
          <p:nvPr/>
        </p:nvSpPr>
        <p:spPr bwMode="auto">
          <a:xfrm>
            <a:off x="2362200" y="4876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114" name="Oval 49"/>
          <p:cNvSpPr>
            <a:spLocks noChangeArrowheads="1"/>
          </p:cNvSpPr>
          <p:nvPr/>
        </p:nvSpPr>
        <p:spPr bwMode="auto">
          <a:xfrm>
            <a:off x="2895600" y="4876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660530" name="Text Box 50"/>
          <p:cNvSpPr txBox="1">
            <a:spLocks noChangeArrowheads="1"/>
          </p:cNvSpPr>
          <p:nvPr/>
        </p:nvSpPr>
        <p:spPr bwMode="auto">
          <a:xfrm>
            <a:off x="3276600" y="1905000"/>
            <a:ext cx="5805244" cy="400110"/>
          </a:xfrm>
          <a:prstGeom prst="rect">
            <a:avLst/>
          </a:prstGeom>
          <a:noFill/>
          <a:ln w="9525">
            <a:noFill/>
            <a:miter lim="800000"/>
            <a:headEnd/>
            <a:tailEnd/>
          </a:ln>
        </p:spPr>
        <p:txBody>
          <a:bodyPr wrap="none">
            <a:spAutoFit/>
          </a:bodyPr>
          <a:lstStyle/>
          <a:p>
            <a:r>
              <a:rPr lang="el-GR" sz="2000" i="1" dirty="0" smtClean="0">
                <a:solidFill>
                  <a:srgbClr val="FF00FF"/>
                </a:solidFill>
              </a:rPr>
              <a:t>Συνεκτικό </a:t>
            </a:r>
            <a:r>
              <a:rPr lang="el-GR" sz="2000" dirty="0" smtClean="0"/>
              <a:t>αν το αντίστοιχο γράφημα είναι συνεκτικό</a:t>
            </a:r>
            <a:r>
              <a:rPr lang="en-US" sz="2000" dirty="0" smtClean="0"/>
              <a:t>. </a:t>
            </a:r>
            <a:endParaRPr lang="en-US" sz="2000" dirty="0"/>
          </a:p>
        </p:txBody>
      </p:sp>
      <p:sp>
        <p:nvSpPr>
          <p:cNvPr id="660531" name="Line 51"/>
          <p:cNvSpPr>
            <a:spLocks noChangeShapeType="1"/>
          </p:cNvSpPr>
          <p:nvPr/>
        </p:nvSpPr>
        <p:spPr bwMode="auto">
          <a:xfrm>
            <a:off x="1371600" y="2514600"/>
            <a:ext cx="0" cy="457200"/>
          </a:xfrm>
          <a:prstGeom prst="line">
            <a:avLst/>
          </a:prstGeom>
          <a:noFill/>
          <a:ln w="28575">
            <a:solidFill>
              <a:srgbClr val="C00000"/>
            </a:solidFill>
            <a:round/>
            <a:headEnd/>
            <a:tailEnd type="triangle" w="med" len="med"/>
          </a:ln>
        </p:spPr>
        <p:txBody>
          <a:bodyPr/>
          <a:lstStyle/>
          <a:p>
            <a:endParaRPr lang="en-US"/>
          </a:p>
        </p:txBody>
      </p:sp>
      <p:sp>
        <p:nvSpPr>
          <p:cNvPr id="660532" name="Text Box 52"/>
          <p:cNvSpPr txBox="1">
            <a:spLocks noChangeArrowheads="1"/>
          </p:cNvSpPr>
          <p:nvPr/>
        </p:nvSpPr>
        <p:spPr bwMode="auto">
          <a:xfrm>
            <a:off x="974725" y="2093913"/>
            <a:ext cx="670376" cy="369332"/>
          </a:xfrm>
          <a:prstGeom prst="rect">
            <a:avLst/>
          </a:prstGeom>
          <a:noFill/>
          <a:ln w="9525">
            <a:noFill/>
            <a:miter lim="800000"/>
            <a:headEnd/>
            <a:tailEnd/>
          </a:ln>
        </p:spPr>
        <p:txBody>
          <a:bodyPr wrap="none">
            <a:spAutoFit/>
          </a:bodyPr>
          <a:lstStyle/>
          <a:p>
            <a:r>
              <a:rPr lang="el-GR" dirty="0" smtClean="0"/>
              <a:t>ακμή</a:t>
            </a:r>
            <a:endParaRPr lang="en-US" dirty="0"/>
          </a:p>
        </p:txBody>
      </p:sp>
      <p:sp>
        <p:nvSpPr>
          <p:cNvPr id="660533" name="Line 53"/>
          <p:cNvSpPr>
            <a:spLocks noChangeShapeType="1"/>
          </p:cNvSpPr>
          <p:nvPr/>
        </p:nvSpPr>
        <p:spPr bwMode="auto">
          <a:xfrm flipV="1">
            <a:off x="457200" y="3505200"/>
            <a:ext cx="152400" cy="228600"/>
          </a:xfrm>
          <a:prstGeom prst="line">
            <a:avLst/>
          </a:prstGeom>
          <a:noFill/>
          <a:ln w="28575">
            <a:solidFill>
              <a:srgbClr val="C00000"/>
            </a:solidFill>
            <a:round/>
            <a:headEnd/>
            <a:tailEnd type="triangle" w="med" len="med"/>
          </a:ln>
        </p:spPr>
        <p:txBody>
          <a:bodyPr/>
          <a:lstStyle/>
          <a:p>
            <a:endParaRPr lang="en-US"/>
          </a:p>
        </p:txBody>
      </p:sp>
      <p:sp>
        <p:nvSpPr>
          <p:cNvPr id="660534" name="Text Box 54"/>
          <p:cNvSpPr txBox="1">
            <a:spLocks noChangeArrowheads="1"/>
          </p:cNvSpPr>
          <p:nvPr/>
        </p:nvSpPr>
        <p:spPr bwMode="auto">
          <a:xfrm>
            <a:off x="0" y="3657600"/>
            <a:ext cx="919419" cy="369332"/>
          </a:xfrm>
          <a:prstGeom prst="rect">
            <a:avLst/>
          </a:prstGeom>
          <a:noFill/>
          <a:ln w="9525">
            <a:noFill/>
            <a:miter lim="800000"/>
            <a:headEnd/>
            <a:tailEnd/>
          </a:ln>
        </p:spPr>
        <p:txBody>
          <a:bodyPr wrap="none">
            <a:spAutoFit/>
          </a:bodyPr>
          <a:lstStyle/>
          <a:p>
            <a:r>
              <a:rPr lang="el-GR" dirty="0" smtClean="0"/>
              <a:t>κορυφή</a:t>
            </a:r>
            <a:endParaRPr lang="en-US" dirty="0"/>
          </a:p>
        </p:txBody>
      </p:sp>
      <p:sp>
        <p:nvSpPr>
          <p:cNvPr id="660537" name="Text Box 57"/>
          <p:cNvSpPr txBox="1">
            <a:spLocks noChangeArrowheads="1"/>
          </p:cNvSpPr>
          <p:nvPr/>
        </p:nvSpPr>
        <p:spPr bwMode="auto">
          <a:xfrm>
            <a:off x="3200400" y="5486400"/>
            <a:ext cx="1172629" cy="369332"/>
          </a:xfrm>
          <a:prstGeom prst="rect">
            <a:avLst/>
          </a:prstGeom>
          <a:noFill/>
          <a:ln w="9525">
            <a:noFill/>
            <a:miter lim="800000"/>
            <a:headEnd/>
            <a:tailEnd/>
          </a:ln>
        </p:spPr>
        <p:txBody>
          <a:bodyPr wrap="none">
            <a:spAutoFit/>
          </a:bodyPr>
          <a:lstStyle/>
          <a:p>
            <a:r>
              <a:rPr lang="el-GR" dirty="0" smtClean="0"/>
              <a:t>οπή στην </a:t>
            </a:r>
            <a:r>
              <a:rPr lang="en-US" i="1" dirty="0" smtClean="0"/>
              <a:t>f</a:t>
            </a:r>
            <a:endParaRPr lang="en-US" i="1" dirty="0"/>
          </a:p>
        </p:txBody>
      </p:sp>
      <p:sp>
        <p:nvSpPr>
          <p:cNvPr id="660538" name="Text Box 58"/>
          <p:cNvSpPr txBox="1">
            <a:spLocks noChangeArrowheads="1"/>
          </p:cNvSpPr>
          <p:nvPr/>
        </p:nvSpPr>
        <p:spPr bwMode="auto">
          <a:xfrm>
            <a:off x="2362200" y="3733800"/>
            <a:ext cx="779316" cy="369332"/>
          </a:xfrm>
          <a:prstGeom prst="rect">
            <a:avLst/>
          </a:prstGeom>
          <a:noFill/>
          <a:ln w="9525">
            <a:noFill/>
            <a:miter lim="800000"/>
            <a:headEnd/>
            <a:tailEnd/>
          </a:ln>
        </p:spPr>
        <p:txBody>
          <a:bodyPr wrap="none">
            <a:spAutoFit/>
          </a:bodyPr>
          <a:lstStyle/>
          <a:p>
            <a:r>
              <a:rPr lang="el-GR" dirty="0" smtClean="0"/>
              <a:t>έδρα</a:t>
            </a:r>
            <a:r>
              <a:rPr lang="en-US" dirty="0" smtClean="0"/>
              <a:t> </a:t>
            </a:r>
            <a:r>
              <a:rPr lang="en-US" i="1" dirty="0"/>
              <a:t>f</a:t>
            </a:r>
          </a:p>
        </p:txBody>
      </p:sp>
      <p:sp>
        <p:nvSpPr>
          <p:cNvPr id="660539" name="Line 59"/>
          <p:cNvSpPr>
            <a:spLocks noChangeShapeType="1"/>
          </p:cNvSpPr>
          <p:nvPr/>
        </p:nvSpPr>
        <p:spPr bwMode="auto">
          <a:xfrm flipH="1" flipV="1">
            <a:off x="2895600" y="4648200"/>
            <a:ext cx="533400" cy="914400"/>
          </a:xfrm>
          <a:prstGeom prst="line">
            <a:avLst/>
          </a:prstGeom>
          <a:noFill/>
          <a:ln w="28575">
            <a:solidFill>
              <a:srgbClr val="C00000"/>
            </a:solidFill>
            <a:round/>
            <a:headEnd/>
            <a:tailEnd type="triangle" w="med" len="med"/>
          </a:ln>
        </p:spPr>
        <p:txBody>
          <a:bodyPr/>
          <a:lstStyle/>
          <a:p>
            <a:endParaRPr lang="en-US"/>
          </a:p>
        </p:txBody>
      </p:sp>
      <p:sp>
        <p:nvSpPr>
          <p:cNvPr id="660540" name="Text Box 60"/>
          <p:cNvSpPr txBox="1">
            <a:spLocks noChangeArrowheads="1"/>
          </p:cNvSpPr>
          <p:nvPr/>
        </p:nvSpPr>
        <p:spPr bwMode="auto">
          <a:xfrm>
            <a:off x="1447800" y="6273800"/>
            <a:ext cx="2705356" cy="369332"/>
          </a:xfrm>
          <a:prstGeom prst="rect">
            <a:avLst/>
          </a:prstGeom>
          <a:noFill/>
          <a:ln w="9525">
            <a:noFill/>
            <a:miter lim="800000"/>
            <a:headEnd/>
            <a:tailEnd/>
          </a:ln>
        </p:spPr>
        <p:txBody>
          <a:bodyPr wrap="none">
            <a:spAutoFit/>
          </a:bodyPr>
          <a:lstStyle/>
          <a:p>
            <a:r>
              <a:rPr lang="el-GR" dirty="0" smtClean="0"/>
              <a:t>μη συνεκτική υποδιαίρεση</a:t>
            </a:r>
            <a:endParaRPr lang="en-US" dirty="0"/>
          </a:p>
        </p:txBody>
      </p:sp>
      <p:sp>
        <p:nvSpPr>
          <p:cNvPr id="660541" name="Text Box 61"/>
          <p:cNvSpPr txBox="1">
            <a:spLocks noChangeArrowheads="1"/>
          </p:cNvSpPr>
          <p:nvPr/>
        </p:nvSpPr>
        <p:spPr bwMode="auto">
          <a:xfrm>
            <a:off x="3733800" y="2971800"/>
            <a:ext cx="5281382" cy="400110"/>
          </a:xfrm>
          <a:prstGeom prst="rect">
            <a:avLst/>
          </a:prstGeom>
          <a:noFill/>
          <a:ln w="9525">
            <a:noFill/>
            <a:miter lim="800000"/>
            <a:headEnd/>
            <a:tailEnd/>
          </a:ln>
        </p:spPr>
        <p:txBody>
          <a:bodyPr wrap="none">
            <a:spAutoFit/>
          </a:bodyPr>
          <a:lstStyle/>
          <a:p>
            <a:r>
              <a:rPr lang="el-GR" sz="2000" i="1" dirty="0" smtClean="0">
                <a:solidFill>
                  <a:srgbClr val="FF00FF"/>
                </a:solidFill>
              </a:rPr>
              <a:t>Πολυπλοκότητα</a:t>
            </a:r>
            <a:r>
              <a:rPr lang="en-US" sz="2000" i="1" dirty="0" smtClean="0">
                <a:solidFill>
                  <a:srgbClr val="FF00FF"/>
                </a:solidFill>
              </a:rPr>
              <a:t> </a:t>
            </a:r>
            <a:r>
              <a:rPr lang="en-US" sz="2000" dirty="0"/>
              <a:t>= </a:t>
            </a:r>
            <a:r>
              <a:rPr lang="en-US" sz="2000" dirty="0" smtClean="0"/>
              <a:t>#</a:t>
            </a:r>
            <a:r>
              <a:rPr lang="el-GR" sz="2000" dirty="0" smtClean="0"/>
              <a:t>κορυφών</a:t>
            </a:r>
            <a:r>
              <a:rPr lang="en-US" sz="2000" dirty="0" smtClean="0"/>
              <a:t> </a:t>
            </a:r>
            <a:r>
              <a:rPr lang="en-US" sz="2000" dirty="0"/>
              <a:t>+ </a:t>
            </a:r>
            <a:r>
              <a:rPr lang="en-US" sz="2000" dirty="0" smtClean="0"/>
              <a:t>#</a:t>
            </a:r>
            <a:r>
              <a:rPr lang="el-GR" sz="2000" dirty="0" smtClean="0"/>
              <a:t>ακμών</a:t>
            </a:r>
            <a:r>
              <a:rPr lang="en-US" sz="2000" dirty="0" smtClean="0"/>
              <a:t> </a:t>
            </a:r>
            <a:r>
              <a:rPr lang="en-US" sz="2000" dirty="0"/>
              <a:t>+ </a:t>
            </a:r>
            <a:r>
              <a:rPr lang="en-US" sz="2000" dirty="0" smtClean="0"/>
              <a:t>#</a:t>
            </a:r>
            <a:r>
              <a:rPr lang="el-GR" sz="2000" dirty="0" smtClean="0"/>
              <a:t>εδρών</a:t>
            </a:r>
            <a:endParaRPr lang="en-US" sz="2000" dirty="0"/>
          </a:p>
        </p:txBody>
      </p:sp>
      <p:sp>
        <p:nvSpPr>
          <p:cNvPr id="3125" name="Oval 62"/>
          <p:cNvSpPr>
            <a:spLocks noChangeArrowheads="1"/>
          </p:cNvSpPr>
          <p:nvPr/>
        </p:nvSpPr>
        <p:spPr bwMode="auto">
          <a:xfrm>
            <a:off x="990600" y="53340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660543" name="Text Box 63"/>
          <p:cNvSpPr txBox="1">
            <a:spLocks noChangeArrowheads="1"/>
          </p:cNvSpPr>
          <p:nvPr/>
        </p:nvSpPr>
        <p:spPr bwMode="auto">
          <a:xfrm>
            <a:off x="4327525" y="3821113"/>
            <a:ext cx="1927387" cy="400110"/>
          </a:xfrm>
          <a:prstGeom prst="rect">
            <a:avLst/>
          </a:prstGeom>
          <a:noFill/>
          <a:ln w="9525">
            <a:noFill/>
            <a:miter lim="800000"/>
            <a:headEnd/>
            <a:tailEnd/>
          </a:ln>
        </p:spPr>
        <p:txBody>
          <a:bodyPr wrap="none">
            <a:spAutoFit/>
          </a:bodyPr>
          <a:lstStyle/>
          <a:p>
            <a:r>
              <a:rPr lang="el-GR" sz="2000" dirty="0" smtClean="0"/>
              <a:t>Τυπικές πράξεις:</a:t>
            </a:r>
            <a:endParaRPr lang="en-US" sz="2000" dirty="0"/>
          </a:p>
        </p:txBody>
      </p:sp>
      <p:grpSp>
        <p:nvGrpSpPr>
          <p:cNvPr id="2" name="Group 66"/>
          <p:cNvGrpSpPr>
            <a:grpSpLocks/>
          </p:cNvGrpSpPr>
          <p:nvPr/>
        </p:nvGrpSpPr>
        <p:grpSpPr bwMode="auto">
          <a:xfrm>
            <a:off x="4495812" y="4506913"/>
            <a:ext cx="4340232" cy="400050"/>
            <a:chOff x="3072" y="2839"/>
            <a:chExt cx="2734" cy="252"/>
          </a:xfrm>
        </p:grpSpPr>
        <p:sp>
          <p:nvSpPr>
            <p:cNvPr id="3134" name="AutoShape 64"/>
            <p:cNvSpPr>
              <a:spLocks noChangeArrowheads="1"/>
            </p:cNvSpPr>
            <p:nvPr/>
          </p:nvSpPr>
          <p:spPr bwMode="auto">
            <a:xfrm>
              <a:off x="3072" y="2880"/>
              <a:ext cx="192" cy="192"/>
            </a:xfrm>
            <a:prstGeom prst="irregularSeal1">
              <a:avLst/>
            </a:prstGeom>
            <a:solidFill>
              <a:schemeClr val="accent1"/>
            </a:solidFill>
            <a:ln w="9525">
              <a:solidFill>
                <a:schemeClr val="tx1"/>
              </a:solidFill>
              <a:miter lim="800000"/>
              <a:headEnd/>
              <a:tailEnd/>
            </a:ln>
          </p:spPr>
          <p:txBody>
            <a:bodyPr wrap="none" anchor="ctr"/>
            <a:lstStyle/>
            <a:p>
              <a:endParaRPr lang="en-US">
                <a:solidFill>
                  <a:schemeClr val="tx2">
                    <a:lumMod val="75000"/>
                  </a:schemeClr>
                </a:solidFill>
              </a:endParaRPr>
            </a:p>
          </p:txBody>
        </p:sp>
        <p:sp>
          <p:nvSpPr>
            <p:cNvPr id="3135" name="Text Box 65"/>
            <p:cNvSpPr txBox="1">
              <a:spLocks noChangeArrowheads="1"/>
            </p:cNvSpPr>
            <p:nvPr/>
          </p:nvSpPr>
          <p:spPr bwMode="auto">
            <a:xfrm>
              <a:off x="3302" y="2839"/>
              <a:ext cx="2504" cy="252"/>
            </a:xfrm>
            <a:prstGeom prst="rect">
              <a:avLst/>
            </a:prstGeom>
            <a:noFill/>
            <a:ln w="9525">
              <a:noFill/>
              <a:miter lim="800000"/>
              <a:headEnd/>
              <a:tailEnd/>
            </a:ln>
          </p:spPr>
          <p:txBody>
            <a:bodyPr wrap="none">
              <a:spAutoFit/>
            </a:bodyPr>
            <a:lstStyle/>
            <a:p>
              <a:r>
                <a:rPr lang="el-GR" sz="2000" dirty="0" err="1" smtClean="0">
                  <a:solidFill>
                    <a:schemeClr val="tx2">
                      <a:lumMod val="75000"/>
                    </a:schemeClr>
                  </a:solidFill>
                </a:rPr>
                <a:t>Διαπέραση</a:t>
              </a:r>
              <a:r>
                <a:rPr lang="el-GR" sz="2000" dirty="0" smtClean="0">
                  <a:solidFill>
                    <a:schemeClr val="tx2">
                      <a:lumMod val="75000"/>
                    </a:schemeClr>
                  </a:solidFill>
                </a:rPr>
                <a:t> του συνόρου μίας έδρας</a:t>
              </a:r>
              <a:endParaRPr lang="en-US" sz="2000" dirty="0">
                <a:solidFill>
                  <a:schemeClr val="tx2">
                    <a:lumMod val="75000"/>
                  </a:schemeClr>
                </a:solidFill>
              </a:endParaRPr>
            </a:p>
          </p:txBody>
        </p:sp>
      </p:grpSp>
      <p:grpSp>
        <p:nvGrpSpPr>
          <p:cNvPr id="3" name="Group 67"/>
          <p:cNvGrpSpPr>
            <a:grpSpLocks/>
          </p:cNvGrpSpPr>
          <p:nvPr/>
        </p:nvGrpSpPr>
        <p:grpSpPr bwMode="auto">
          <a:xfrm>
            <a:off x="4495802" y="5029200"/>
            <a:ext cx="4648206" cy="708025"/>
            <a:chOff x="3072" y="2839"/>
            <a:chExt cx="2928" cy="446"/>
          </a:xfrm>
        </p:grpSpPr>
        <p:sp>
          <p:nvSpPr>
            <p:cNvPr id="3132" name="AutoShape 68"/>
            <p:cNvSpPr>
              <a:spLocks noChangeArrowheads="1"/>
            </p:cNvSpPr>
            <p:nvPr/>
          </p:nvSpPr>
          <p:spPr bwMode="auto">
            <a:xfrm>
              <a:off x="3072" y="2880"/>
              <a:ext cx="192" cy="192"/>
            </a:xfrm>
            <a:prstGeom prst="irregularSeal1">
              <a:avLst/>
            </a:prstGeom>
            <a:solidFill>
              <a:schemeClr val="accent1"/>
            </a:solidFill>
            <a:ln w="9525">
              <a:solidFill>
                <a:schemeClr val="tx1"/>
              </a:solidFill>
              <a:miter lim="800000"/>
              <a:headEnd/>
              <a:tailEnd/>
            </a:ln>
          </p:spPr>
          <p:txBody>
            <a:bodyPr wrap="none" anchor="ctr"/>
            <a:lstStyle/>
            <a:p>
              <a:endParaRPr lang="en-US">
                <a:solidFill>
                  <a:schemeClr val="tx2">
                    <a:lumMod val="75000"/>
                  </a:schemeClr>
                </a:solidFill>
              </a:endParaRPr>
            </a:p>
          </p:txBody>
        </p:sp>
        <p:sp>
          <p:nvSpPr>
            <p:cNvPr id="3133" name="Text Box 69"/>
            <p:cNvSpPr txBox="1">
              <a:spLocks noChangeArrowheads="1"/>
            </p:cNvSpPr>
            <p:nvPr/>
          </p:nvSpPr>
          <p:spPr bwMode="auto">
            <a:xfrm>
              <a:off x="3302" y="2839"/>
              <a:ext cx="2698" cy="446"/>
            </a:xfrm>
            <a:prstGeom prst="rect">
              <a:avLst/>
            </a:prstGeom>
            <a:noFill/>
            <a:ln w="9525">
              <a:noFill/>
              <a:miter lim="800000"/>
              <a:headEnd/>
              <a:tailEnd/>
            </a:ln>
          </p:spPr>
          <p:txBody>
            <a:bodyPr wrap="square">
              <a:spAutoFit/>
            </a:bodyPr>
            <a:lstStyle/>
            <a:p>
              <a:r>
                <a:rPr lang="el-GR" sz="2000" dirty="0" smtClean="0">
                  <a:solidFill>
                    <a:schemeClr val="tx2">
                      <a:lumMod val="75000"/>
                    </a:schemeClr>
                  </a:solidFill>
                </a:rPr>
                <a:t>Προσπέλαση έδρας από μία γειτονική της διαμέσου της κοινής τους ακμής</a:t>
              </a:r>
              <a:endParaRPr lang="en-US" sz="2000" dirty="0">
                <a:solidFill>
                  <a:schemeClr val="tx2">
                    <a:lumMod val="75000"/>
                  </a:schemeClr>
                </a:solidFill>
              </a:endParaRPr>
            </a:p>
          </p:txBody>
        </p:sp>
      </p:grpSp>
      <p:grpSp>
        <p:nvGrpSpPr>
          <p:cNvPr id="4" name="Group 70"/>
          <p:cNvGrpSpPr>
            <a:grpSpLocks/>
          </p:cNvGrpSpPr>
          <p:nvPr/>
        </p:nvGrpSpPr>
        <p:grpSpPr bwMode="auto">
          <a:xfrm>
            <a:off x="4495802" y="5867400"/>
            <a:ext cx="4648203" cy="708025"/>
            <a:chOff x="3072" y="2839"/>
            <a:chExt cx="2928" cy="446"/>
          </a:xfrm>
        </p:grpSpPr>
        <p:sp>
          <p:nvSpPr>
            <p:cNvPr id="3130" name="AutoShape 71"/>
            <p:cNvSpPr>
              <a:spLocks noChangeArrowheads="1"/>
            </p:cNvSpPr>
            <p:nvPr/>
          </p:nvSpPr>
          <p:spPr bwMode="auto">
            <a:xfrm>
              <a:off x="3072" y="2880"/>
              <a:ext cx="192" cy="192"/>
            </a:xfrm>
            <a:prstGeom prst="irregularSeal1">
              <a:avLst/>
            </a:prstGeom>
            <a:solidFill>
              <a:schemeClr val="accent1"/>
            </a:solidFill>
            <a:ln w="9525">
              <a:solidFill>
                <a:schemeClr val="tx1"/>
              </a:solidFill>
              <a:miter lim="800000"/>
              <a:headEnd/>
              <a:tailEnd/>
            </a:ln>
          </p:spPr>
          <p:txBody>
            <a:bodyPr wrap="none" anchor="ctr"/>
            <a:lstStyle/>
            <a:p>
              <a:endParaRPr lang="en-US">
                <a:solidFill>
                  <a:schemeClr val="tx2">
                    <a:lumMod val="75000"/>
                  </a:schemeClr>
                </a:solidFill>
              </a:endParaRPr>
            </a:p>
          </p:txBody>
        </p:sp>
        <p:sp>
          <p:nvSpPr>
            <p:cNvPr id="3131" name="Text Box 72"/>
            <p:cNvSpPr txBox="1">
              <a:spLocks noChangeArrowheads="1"/>
            </p:cNvSpPr>
            <p:nvPr/>
          </p:nvSpPr>
          <p:spPr bwMode="auto">
            <a:xfrm>
              <a:off x="3302" y="2839"/>
              <a:ext cx="2698" cy="446"/>
            </a:xfrm>
            <a:prstGeom prst="rect">
              <a:avLst/>
            </a:prstGeom>
            <a:noFill/>
            <a:ln w="9525">
              <a:noFill/>
              <a:miter lim="800000"/>
              <a:headEnd/>
              <a:tailEnd/>
            </a:ln>
          </p:spPr>
          <p:txBody>
            <a:bodyPr wrap="square">
              <a:spAutoFit/>
            </a:bodyPr>
            <a:lstStyle/>
            <a:p>
              <a:r>
                <a:rPr lang="el-GR" sz="2000" dirty="0" smtClean="0">
                  <a:solidFill>
                    <a:schemeClr val="tx2">
                      <a:lumMod val="75000"/>
                    </a:schemeClr>
                  </a:solidFill>
                </a:rPr>
                <a:t>Προσπέλαση όλων των ακμών που πρόσκεινται σε μία κορυφή</a:t>
              </a:r>
              <a:r>
                <a:rPr lang="en-US" sz="2000" dirty="0" smtClean="0">
                  <a:solidFill>
                    <a:schemeClr val="tx2">
                      <a:lumMod val="75000"/>
                    </a:schemeClr>
                  </a:solidFill>
                </a:rPr>
                <a:t>.</a:t>
              </a:r>
              <a:endParaRPr lang="en-US" sz="2000" dirty="0">
                <a:solidFill>
                  <a:schemeClr val="tx2">
                    <a:lumMod val="75000"/>
                  </a:schemeClr>
                </a:solidFill>
              </a:endParaRPr>
            </a:p>
          </p:txBody>
        </p:sp>
      </p:grpSp>
    </p:spTree>
    <p:extLst>
      <p:ext uri="{BB962C8B-B14F-4D97-AF65-F5344CB8AC3E}">
        <p14:creationId xmlns="" xmlns:p14="http://schemas.microsoft.com/office/powerpoint/2010/main" val="3331149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60533"/>
                                        </p:tgtEl>
                                        <p:attrNameLst>
                                          <p:attrName>style.visibility</p:attrName>
                                        </p:attrNameLst>
                                      </p:cBhvr>
                                      <p:to>
                                        <p:strVal val="visible"/>
                                      </p:to>
                                    </p:set>
                                    <p:animEffect transition="in" filter="slide(fromBottom)">
                                      <p:cBhvr>
                                        <p:cTn id="7" dur="500"/>
                                        <p:tgtEl>
                                          <p:spTgt spid="660533"/>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660534"/>
                                        </p:tgtEl>
                                        <p:attrNameLst>
                                          <p:attrName>style.visibility</p:attrName>
                                        </p:attrNameLst>
                                      </p:cBhvr>
                                      <p:to>
                                        <p:strVal val="visible"/>
                                      </p:to>
                                    </p:set>
                                    <p:animEffect transition="in" filter="slide(fromBottom)">
                                      <p:cBhvr>
                                        <p:cTn id="10" dur="500"/>
                                        <p:tgtEl>
                                          <p:spTgt spid="660534"/>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1" fill="hold" grpId="0" nodeType="clickEffect">
                                  <p:stCondLst>
                                    <p:cond delay="0"/>
                                  </p:stCondLst>
                                  <p:childTnLst>
                                    <p:set>
                                      <p:cBhvr>
                                        <p:cTn id="14" dur="1" fill="hold">
                                          <p:stCondLst>
                                            <p:cond delay="0"/>
                                          </p:stCondLst>
                                        </p:cTn>
                                        <p:tgtEl>
                                          <p:spTgt spid="660532"/>
                                        </p:tgtEl>
                                        <p:attrNameLst>
                                          <p:attrName>style.visibility</p:attrName>
                                        </p:attrNameLst>
                                      </p:cBhvr>
                                      <p:to>
                                        <p:strVal val="visible"/>
                                      </p:to>
                                    </p:set>
                                    <p:animEffect transition="in" filter="slide(fromTop)">
                                      <p:cBhvr>
                                        <p:cTn id="15" dur="500"/>
                                        <p:tgtEl>
                                          <p:spTgt spid="660532"/>
                                        </p:tgtEl>
                                      </p:cBhvr>
                                    </p:animEffect>
                                  </p:childTnLst>
                                </p:cTn>
                              </p:par>
                              <p:par>
                                <p:cTn id="16" presetID="12" presetClass="entr" presetSubtype="1" fill="hold" grpId="0" nodeType="withEffect">
                                  <p:stCondLst>
                                    <p:cond delay="0"/>
                                  </p:stCondLst>
                                  <p:childTnLst>
                                    <p:set>
                                      <p:cBhvr>
                                        <p:cTn id="17" dur="1" fill="hold">
                                          <p:stCondLst>
                                            <p:cond delay="0"/>
                                          </p:stCondLst>
                                        </p:cTn>
                                        <p:tgtEl>
                                          <p:spTgt spid="660531"/>
                                        </p:tgtEl>
                                        <p:attrNameLst>
                                          <p:attrName>style.visibility</p:attrName>
                                        </p:attrNameLst>
                                      </p:cBhvr>
                                      <p:to>
                                        <p:strVal val="visible"/>
                                      </p:to>
                                    </p:set>
                                    <p:animEffect transition="in" filter="slide(fromTop)">
                                      <p:cBhvr>
                                        <p:cTn id="18" dur="500"/>
                                        <p:tgtEl>
                                          <p:spTgt spid="66053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60538"/>
                                        </p:tgtEl>
                                        <p:attrNameLst>
                                          <p:attrName>style.visibility</p:attrName>
                                        </p:attrNameLst>
                                      </p:cBhvr>
                                      <p:to>
                                        <p:strVal val="visible"/>
                                      </p:to>
                                    </p:set>
                                    <p:animEffect transition="in" filter="blinds(horizontal)">
                                      <p:cBhvr>
                                        <p:cTn id="23" dur="500"/>
                                        <p:tgtEl>
                                          <p:spTgt spid="660538"/>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660539"/>
                                        </p:tgtEl>
                                        <p:attrNameLst>
                                          <p:attrName>style.visibility</p:attrName>
                                        </p:attrNameLst>
                                      </p:cBhvr>
                                      <p:to>
                                        <p:strVal val="visible"/>
                                      </p:to>
                                    </p:set>
                                    <p:animEffect transition="in" filter="slide(fromBottom)">
                                      <p:cBhvr>
                                        <p:cTn id="28" dur="500"/>
                                        <p:tgtEl>
                                          <p:spTgt spid="660539"/>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660537"/>
                                        </p:tgtEl>
                                        <p:attrNameLst>
                                          <p:attrName>style.visibility</p:attrName>
                                        </p:attrNameLst>
                                      </p:cBhvr>
                                      <p:to>
                                        <p:strVal val="visible"/>
                                      </p:to>
                                    </p:set>
                                    <p:animEffect transition="in" filter="slide(fromBottom)">
                                      <p:cBhvr>
                                        <p:cTn id="31" dur="500"/>
                                        <p:tgtEl>
                                          <p:spTgt spid="660537"/>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60530"/>
                                        </p:tgtEl>
                                        <p:attrNameLst>
                                          <p:attrName>style.visibility</p:attrName>
                                        </p:attrNameLst>
                                      </p:cBhvr>
                                      <p:to>
                                        <p:strVal val="visible"/>
                                      </p:to>
                                    </p:set>
                                    <p:animEffect transition="in" filter="blinds(horizontal)">
                                      <p:cBhvr>
                                        <p:cTn id="36" dur="500"/>
                                        <p:tgtEl>
                                          <p:spTgt spid="660530"/>
                                        </p:tgtEl>
                                      </p:cBhvr>
                                    </p:animEffect>
                                  </p:childTnLst>
                                </p:cTn>
                              </p:par>
                            </p:childTnLst>
                          </p:cTn>
                        </p:par>
                        <p:par>
                          <p:cTn id="37" fill="hold">
                            <p:stCondLst>
                              <p:cond delay="500"/>
                            </p:stCondLst>
                            <p:childTnLst>
                              <p:par>
                                <p:cTn id="38" presetID="12" presetClass="entr" presetSubtype="4" fill="hold" grpId="0" nodeType="afterEffect">
                                  <p:stCondLst>
                                    <p:cond delay="0"/>
                                  </p:stCondLst>
                                  <p:childTnLst>
                                    <p:set>
                                      <p:cBhvr>
                                        <p:cTn id="39" dur="1" fill="hold">
                                          <p:stCondLst>
                                            <p:cond delay="0"/>
                                          </p:stCondLst>
                                        </p:cTn>
                                        <p:tgtEl>
                                          <p:spTgt spid="660540"/>
                                        </p:tgtEl>
                                        <p:attrNameLst>
                                          <p:attrName>style.visibility</p:attrName>
                                        </p:attrNameLst>
                                      </p:cBhvr>
                                      <p:to>
                                        <p:strVal val="visible"/>
                                      </p:to>
                                    </p:set>
                                    <p:animEffect transition="in" filter="slide(fromBottom)">
                                      <p:cBhvr>
                                        <p:cTn id="40" dur="500"/>
                                        <p:tgtEl>
                                          <p:spTgt spid="660540"/>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660541"/>
                                        </p:tgtEl>
                                        <p:attrNameLst>
                                          <p:attrName>style.visibility</p:attrName>
                                        </p:attrNameLst>
                                      </p:cBhvr>
                                      <p:to>
                                        <p:strVal val="visible"/>
                                      </p:to>
                                    </p:set>
                                    <p:animEffect transition="in" filter="box(in)">
                                      <p:cBhvr>
                                        <p:cTn id="45" dur="500"/>
                                        <p:tgtEl>
                                          <p:spTgt spid="660541"/>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660543"/>
                                        </p:tgtEl>
                                        <p:attrNameLst>
                                          <p:attrName>style.visibility</p:attrName>
                                        </p:attrNameLst>
                                      </p:cBhvr>
                                      <p:to>
                                        <p:strVal val="visible"/>
                                      </p:to>
                                    </p:set>
                                  </p:childTnLst>
                                </p:cTn>
                              </p:par>
                            </p:childTnLst>
                          </p:cTn>
                        </p:par>
                        <p:par>
                          <p:cTn id="50" fill="hold">
                            <p:stCondLst>
                              <p:cond delay="0"/>
                            </p:stCondLst>
                            <p:childTnLst>
                              <p:par>
                                <p:cTn id="51" presetID="12" presetClass="entr" presetSubtype="4" fill="hold" nodeType="afterEffect">
                                  <p:stCondLst>
                                    <p:cond delay="500"/>
                                  </p:stCondLst>
                                  <p:childTnLst>
                                    <p:set>
                                      <p:cBhvr>
                                        <p:cTn id="52" dur="1" fill="hold">
                                          <p:stCondLst>
                                            <p:cond delay="0"/>
                                          </p:stCondLst>
                                        </p:cTn>
                                        <p:tgtEl>
                                          <p:spTgt spid="2"/>
                                        </p:tgtEl>
                                        <p:attrNameLst>
                                          <p:attrName>style.visibility</p:attrName>
                                        </p:attrNameLst>
                                      </p:cBhvr>
                                      <p:to>
                                        <p:strVal val="visible"/>
                                      </p:to>
                                    </p:set>
                                    <p:animEffect transition="in" filter="slide(fromBottom)">
                                      <p:cBhvr>
                                        <p:cTn id="53" dur="500"/>
                                        <p:tgtEl>
                                          <p:spTgt spid="2"/>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4" fill="hold" nodeType="click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slide(fromBottom)">
                                      <p:cBhvr>
                                        <p:cTn id="58" dur="500"/>
                                        <p:tgtEl>
                                          <p:spTgt spid="3"/>
                                        </p:tgtEl>
                                      </p:cBhvr>
                                    </p:animEffect>
                                  </p:childTnLst>
                                </p:cTn>
                              </p:par>
                            </p:childTnLst>
                          </p:cTn>
                        </p:par>
                      </p:childTnLst>
                    </p:cTn>
                  </p:par>
                  <p:par>
                    <p:cTn id="59" fill="hold">
                      <p:stCondLst>
                        <p:cond delay="indefinite"/>
                      </p:stCondLst>
                      <p:childTnLst>
                        <p:par>
                          <p:cTn id="60" fill="hold">
                            <p:stCondLst>
                              <p:cond delay="0"/>
                            </p:stCondLst>
                            <p:childTnLst>
                              <p:par>
                                <p:cTn id="61" presetID="12" presetClass="entr" presetSubtype="4"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slide(fromBottom)">
                                      <p:cBhvr>
                                        <p:cTn id="6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0530" grpId="0"/>
      <p:bldP spid="660531" grpId="0" animBg="1"/>
      <p:bldP spid="660532" grpId="0"/>
      <p:bldP spid="660533" grpId="0" animBg="1"/>
      <p:bldP spid="660534" grpId="0"/>
      <p:bldP spid="660537" grpId="0"/>
      <p:bldP spid="660538" grpId="0"/>
      <p:bldP spid="660539" grpId="0" animBg="1"/>
      <p:bldP spid="660540" grpId="0"/>
      <p:bldP spid="660541" grpId="0"/>
      <p:bldP spid="66054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76" name="Freeform 64"/>
          <p:cNvSpPr>
            <a:spLocks/>
          </p:cNvSpPr>
          <p:nvPr/>
        </p:nvSpPr>
        <p:spPr bwMode="auto">
          <a:xfrm>
            <a:off x="2197100" y="2074863"/>
            <a:ext cx="2452688" cy="2965450"/>
          </a:xfrm>
          <a:custGeom>
            <a:avLst/>
            <a:gdLst>
              <a:gd name="T0" fmla="*/ 21 w 1545"/>
              <a:gd name="T1" fmla="*/ 0 h 1868"/>
              <a:gd name="T2" fmla="*/ 1545 w 1545"/>
              <a:gd name="T3" fmla="*/ 372 h 1868"/>
              <a:gd name="T4" fmla="*/ 976 w 1545"/>
              <a:gd name="T5" fmla="*/ 1376 h 1868"/>
              <a:gd name="T6" fmla="*/ 0 w 1545"/>
              <a:gd name="T7" fmla="*/ 1868 h 1868"/>
              <a:gd name="T8" fmla="*/ 21 w 1545"/>
              <a:gd name="T9" fmla="*/ 0 h 1868"/>
            </a:gdLst>
            <a:ahLst/>
            <a:cxnLst>
              <a:cxn ang="0">
                <a:pos x="T0" y="T1"/>
              </a:cxn>
              <a:cxn ang="0">
                <a:pos x="T2" y="T3"/>
              </a:cxn>
              <a:cxn ang="0">
                <a:pos x="T4" y="T5"/>
              </a:cxn>
              <a:cxn ang="0">
                <a:pos x="T6" y="T7"/>
              </a:cxn>
              <a:cxn ang="0">
                <a:pos x="T8" y="T9"/>
              </a:cxn>
            </a:cxnLst>
            <a:rect l="0" t="0" r="r" b="b"/>
            <a:pathLst>
              <a:path w="1545" h="1868">
                <a:moveTo>
                  <a:pt x="21" y="0"/>
                </a:moveTo>
                <a:lnTo>
                  <a:pt x="1545" y="372"/>
                </a:lnTo>
                <a:lnTo>
                  <a:pt x="976" y="1376"/>
                </a:lnTo>
                <a:lnTo>
                  <a:pt x="0" y="1868"/>
                </a:lnTo>
                <a:lnTo>
                  <a:pt x="21" y="0"/>
                </a:lnTo>
                <a:close/>
              </a:path>
            </a:pathLst>
          </a:custGeom>
          <a:solidFill>
            <a:srgbClr val="CCFF99"/>
          </a:solidFill>
          <a:ln>
            <a:noFill/>
          </a:ln>
          <a:effectLst/>
          <a:extLst>
            <a:ext uri="{91240B29-F687-4F45-9708-019B960494DF}">
              <a14:hiddenLine xmlns="" xmlns:a14="http://schemas.microsoft.com/office/drawing/2010/main" w="19050" cap="flat" cmpd="sng">
                <a:solidFill>
                  <a:schemeClr val="accent2"/>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77" name="Freeform 65"/>
          <p:cNvSpPr>
            <a:spLocks/>
          </p:cNvSpPr>
          <p:nvPr/>
        </p:nvSpPr>
        <p:spPr bwMode="auto">
          <a:xfrm>
            <a:off x="2665413" y="2520950"/>
            <a:ext cx="723900" cy="831850"/>
          </a:xfrm>
          <a:custGeom>
            <a:avLst/>
            <a:gdLst>
              <a:gd name="T0" fmla="*/ 0 w 456"/>
              <a:gd name="T1" fmla="*/ 0 h 524"/>
              <a:gd name="T2" fmla="*/ 49 w 456"/>
              <a:gd name="T3" fmla="*/ 524 h 524"/>
              <a:gd name="T4" fmla="*/ 456 w 456"/>
              <a:gd name="T5" fmla="*/ 182 h 524"/>
              <a:gd name="T6" fmla="*/ 0 w 456"/>
              <a:gd name="T7" fmla="*/ 0 h 524"/>
            </a:gdLst>
            <a:ahLst/>
            <a:cxnLst>
              <a:cxn ang="0">
                <a:pos x="T0" y="T1"/>
              </a:cxn>
              <a:cxn ang="0">
                <a:pos x="T2" y="T3"/>
              </a:cxn>
              <a:cxn ang="0">
                <a:pos x="T4" y="T5"/>
              </a:cxn>
              <a:cxn ang="0">
                <a:pos x="T6" y="T7"/>
              </a:cxn>
            </a:cxnLst>
            <a:rect l="0" t="0" r="r" b="b"/>
            <a:pathLst>
              <a:path w="456" h="524">
                <a:moveTo>
                  <a:pt x="0" y="0"/>
                </a:moveTo>
                <a:lnTo>
                  <a:pt x="49" y="524"/>
                </a:lnTo>
                <a:lnTo>
                  <a:pt x="456" y="182"/>
                </a:lnTo>
                <a:lnTo>
                  <a:pt x="0" y="0"/>
                </a:lnTo>
                <a:close/>
              </a:path>
            </a:pathLst>
          </a:custGeom>
          <a:solidFill>
            <a:schemeClr val="bg1"/>
          </a:solidFill>
          <a:ln>
            <a:noFill/>
          </a:ln>
          <a:effectLst/>
          <a:extLst>
            <a:ext uri="{91240B29-F687-4F45-9708-019B960494DF}">
              <a14:hiddenLine xmlns="" xmlns:a14="http://schemas.microsoft.com/office/drawing/2010/main" w="12700" cap="flat" cmpd="sng">
                <a:solidFill>
                  <a:schemeClr val="tx2"/>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14" name="Rectangle 2"/>
          <p:cNvSpPr>
            <a:spLocks noGrp="1" noChangeArrowheads="1"/>
          </p:cNvSpPr>
          <p:nvPr>
            <p:ph type="title"/>
          </p:nvPr>
        </p:nvSpPr>
        <p:spPr>
          <a:xfrm>
            <a:off x="609600" y="228600"/>
            <a:ext cx="7772400" cy="762000"/>
          </a:xfrm>
          <a:solidFill>
            <a:srgbClr val="FFFFCC"/>
          </a:solidFill>
          <a:ln>
            <a:solidFill>
              <a:schemeClr val="tx1"/>
            </a:solidFill>
            <a:miter lim="800000"/>
            <a:headEnd/>
            <a:tailEnd/>
          </a:ln>
        </p:spPr>
        <p:txBody>
          <a:bodyPr/>
          <a:lstStyle/>
          <a:p>
            <a:r>
              <a:rPr lang="el-GR" dirty="0" smtClean="0">
                <a:latin typeface="Arial" charset="0"/>
              </a:rPr>
              <a:t>Επίπεδη Υποδιαίρεση</a:t>
            </a:r>
            <a:endParaRPr lang="en-US" dirty="0">
              <a:solidFill>
                <a:srgbClr val="FF3300"/>
              </a:solidFill>
              <a:latin typeface="Arial" charset="0"/>
            </a:endParaRPr>
          </a:p>
        </p:txBody>
      </p:sp>
      <p:sp>
        <p:nvSpPr>
          <p:cNvPr id="38915" name="Rectangle 3"/>
          <p:cNvSpPr>
            <a:spLocks noChangeArrowheads="1"/>
          </p:cNvSpPr>
          <p:nvPr/>
        </p:nvSpPr>
        <p:spPr bwMode="auto">
          <a:xfrm>
            <a:off x="2209800" y="2057400"/>
            <a:ext cx="4800600" cy="2971800"/>
          </a:xfrm>
          <a:prstGeom prst="rect">
            <a:avLst/>
          </a:prstGeom>
          <a:no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16" name="Freeform 4"/>
          <p:cNvSpPr>
            <a:spLocks/>
          </p:cNvSpPr>
          <p:nvPr/>
        </p:nvSpPr>
        <p:spPr bwMode="auto">
          <a:xfrm>
            <a:off x="3733800" y="2667000"/>
            <a:ext cx="1828800" cy="1603375"/>
          </a:xfrm>
          <a:custGeom>
            <a:avLst/>
            <a:gdLst>
              <a:gd name="T0" fmla="*/ 561 w 1152"/>
              <a:gd name="T1" fmla="*/ 0 h 1010"/>
              <a:gd name="T2" fmla="*/ 0 w 1152"/>
              <a:gd name="T3" fmla="*/ 1010 h 1010"/>
              <a:gd name="T4" fmla="*/ 1152 w 1152"/>
              <a:gd name="T5" fmla="*/ 1010 h 1010"/>
              <a:gd name="T6" fmla="*/ 561 w 1152"/>
              <a:gd name="T7" fmla="*/ 0 h 1010"/>
            </a:gdLst>
            <a:ahLst/>
            <a:cxnLst>
              <a:cxn ang="0">
                <a:pos x="T0" y="T1"/>
              </a:cxn>
              <a:cxn ang="0">
                <a:pos x="T2" y="T3"/>
              </a:cxn>
              <a:cxn ang="0">
                <a:pos x="T4" y="T5"/>
              </a:cxn>
              <a:cxn ang="0">
                <a:pos x="T6" y="T7"/>
              </a:cxn>
            </a:cxnLst>
            <a:rect l="0" t="0" r="r" b="b"/>
            <a:pathLst>
              <a:path w="1152" h="1010">
                <a:moveTo>
                  <a:pt x="561" y="0"/>
                </a:moveTo>
                <a:lnTo>
                  <a:pt x="0" y="1010"/>
                </a:lnTo>
                <a:lnTo>
                  <a:pt x="1152" y="1010"/>
                </a:lnTo>
                <a:lnTo>
                  <a:pt x="561" y="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17" name="Freeform 5"/>
          <p:cNvSpPr>
            <a:spLocks/>
          </p:cNvSpPr>
          <p:nvPr/>
        </p:nvSpPr>
        <p:spPr bwMode="auto">
          <a:xfrm>
            <a:off x="2209800" y="2057400"/>
            <a:ext cx="4800600" cy="609600"/>
          </a:xfrm>
          <a:custGeom>
            <a:avLst/>
            <a:gdLst>
              <a:gd name="T0" fmla="*/ 0 w 3024"/>
              <a:gd name="T1" fmla="*/ 0 h 384"/>
              <a:gd name="T2" fmla="*/ 1536 w 3024"/>
              <a:gd name="T3" fmla="*/ 384 h 384"/>
              <a:gd name="T4" fmla="*/ 3024 w 3024"/>
              <a:gd name="T5" fmla="*/ 0 h 384"/>
            </a:gdLst>
            <a:ahLst/>
            <a:cxnLst>
              <a:cxn ang="0">
                <a:pos x="T0" y="T1"/>
              </a:cxn>
              <a:cxn ang="0">
                <a:pos x="T2" y="T3"/>
              </a:cxn>
              <a:cxn ang="0">
                <a:pos x="T4" y="T5"/>
              </a:cxn>
            </a:cxnLst>
            <a:rect l="0" t="0" r="r" b="b"/>
            <a:pathLst>
              <a:path w="3024" h="384">
                <a:moveTo>
                  <a:pt x="0" y="0"/>
                </a:moveTo>
                <a:lnTo>
                  <a:pt x="1536" y="384"/>
                </a:lnTo>
                <a:lnTo>
                  <a:pt x="3024"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18" name="Freeform 6"/>
          <p:cNvSpPr>
            <a:spLocks/>
          </p:cNvSpPr>
          <p:nvPr/>
        </p:nvSpPr>
        <p:spPr bwMode="auto">
          <a:xfrm>
            <a:off x="2209800" y="4259263"/>
            <a:ext cx="1536700" cy="769937"/>
          </a:xfrm>
          <a:custGeom>
            <a:avLst/>
            <a:gdLst>
              <a:gd name="T0" fmla="*/ 968 w 968"/>
              <a:gd name="T1" fmla="*/ 0 h 485"/>
              <a:gd name="T2" fmla="*/ 0 w 968"/>
              <a:gd name="T3" fmla="*/ 485 h 485"/>
            </a:gdLst>
            <a:ahLst/>
            <a:cxnLst>
              <a:cxn ang="0">
                <a:pos x="T0" y="T1"/>
              </a:cxn>
              <a:cxn ang="0">
                <a:pos x="T2" y="T3"/>
              </a:cxn>
            </a:cxnLst>
            <a:rect l="0" t="0" r="r" b="b"/>
            <a:pathLst>
              <a:path w="968" h="485">
                <a:moveTo>
                  <a:pt x="968" y="0"/>
                </a:moveTo>
                <a:lnTo>
                  <a:pt x="0" y="485"/>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19" name="Freeform 7"/>
          <p:cNvSpPr>
            <a:spLocks/>
          </p:cNvSpPr>
          <p:nvPr/>
        </p:nvSpPr>
        <p:spPr bwMode="auto">
          <a:xfrm>
            <a:off x="5575300" y="2057400"/>
            <a:ext cx="1435100" cy="2971800"/>
          </a:xfrm>
          <a:custGeom>
            <a:avLst/>
            <a:gdLst>
              <a:gd name="T0" fmla="*/ 904 w 904"/>
              <a:gd name="T1" fmla="*/ 1872 h 1872"/>
              <a:gd name="T2" fmla="*/ 0 w 904"/>
              <a:gd name="T3" fmla="*/ 1394 h 1872"/>
              <a:gd name="T4" fmla="*/ 904 w 904"/>
              <a:gd name="T5" fmla="*/ 0 h 1872"/>
            </a:gdLst>
            <a:ahLst/>
            <a:cxnLst>
              <a:cxn ang="0">
                <a:pos x="T0" y="T1"/>
              </a:cxn>
              <a:cxn ang="0">
                <a:pos x="T2" y="T3"/>
              </a:cxn>
              <a:cxn ang="0">
                <a:pos x="T4" y="T5"/>
              </a:cxn>
            </a:cxnLst>
            <a:rect l="0" t="0" r="r" b="b"/>
            <a:pathLst>
              <a:path w="904" h="1872">
                <a:moveTo>
                  <a:pt x="904" y="1872"/>
                </a:moveTo>
                <a:lnTo>
                  <a:pt x="0" y="1394"/>
                </a:lnTo>
                <a:lnTo>
                  <a:pt x="904"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20" name="Oval 8"/>
          <p:cNvSpPr>
            <a:spLocks noChangeArrowheads="1"/>
          </p:cNvSpPr>
          <p:nvPr/>
        </p:nvSpPr>
        <p:spPr bwMode="auto">
          <a:xfrm>
            <a:off x="2133600" y="4953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21" name="Oval 9"/>
          <p:cNvSpPr>
            <a:spLocks noChangeArrowheads="1"/>
          </p:cNvSpPr>
          <p:nvPr/>
        </p:nvSpPr>
        <p:spPr bwMode="auto">
          <a:xfrm>
            <a:off x="21336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22" name="Oval 10"/>
          <p:cNvSpPr>
            <a:spLocks noChangeArrowheads="1"/>
          </p:cNvSpPr>
          <p:nvPr/>
        </p:nvSpPr>
        <p:spPr bwMode="auto">
          <a:xfrm>
            <a:off x="3657600" y="4191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23" name="Oval 11"/>
          <p:cNvSpPr>
            <a:spLocks noChangeArrowheads="1"/>
          </p:cNvSpPr>
          <p:nvPr/>
        </p:nvSpPr>
        <p:spPr bwMode="auto">
          <a:xfrm>
            <a:off x="4572000" y="25908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24" name="Oval 12"/>
          <p:cNvSpPr>
            <a:spLocks noChangeArrowheads="1"/>
          </p:cNvSpPr>
          <p:nvPr/>
        </p:nvSpPr>
        <p:spPr bwMode="auto">
          <a:xfrm>
            <a:off x="69342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25" name="Oval 13"/>
          <p:cNvSpPr>
            <a:spLocks noChangeArrowheads="1"/>
          </p:cNvSpPr>
          <p:nvPr/>
        </p:nvSpPr>
        <p:spPr bwMode="auto">
          <a:xfrm>
            <a:off x="5486400" y="4191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26" name="Oval 14"/>
          <p:cNvSpPr>
            <a:spLocks noChangeArrowheads="1"/>
          </p:cNvSpPr>
          <p:nvPr/>
        </p:nvSpPr>
        <p:spPr bwMode="auto">
          <a:xfrm>
            <a:off x="6934200" y="4953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49" name="Text Box 37"/>
          <p:cNvSpPr txBox="1">
            <a:spLocks noChangeArrowheads="1"/>
          </p:cNvSpPr>
          <p:nvPr/>
        </p:nvSpPr>
        <p:spPr bwMode="auto">
          <a:xfrm>
            <a:off x="1010317" y="2590800"/>
            <a:ext cx="919419"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l-GR" sz="1800" dirty="0" smtClean="0"/>
              <a:t>κορυφή</a:t>
            </a:r>
            <a:endParaRPr lang="en-US" sz="1800" dirty="0"/>
          </a:p>
        </p:txBody>
      </p:sp>
      <p:sp>
        <p:nvSpPr>
          <p:cNvPr id="38950" name="Freeform 38"/>
          <p:cNvSpPr>
            <a:spLocks/>
          </p:cNvSpPr>
          <p:nvPr/>
        </p:nvSpPr>
        <p:spPr bwMode="auto">
          <a:xfrm>
            <a:off x="1471613" y="2141538"/>
            <a:ext cx="636587" cy="479425"/>
          </a:xfrm>
          <a:custGeom>
            <a:avLst/>
            <a:gdLst>
              <a:gd name="T0" fmla="*/ 0 w 401"/>
              <a:gd name="T1" fmla="*/ 302 h 302"/>
              <a:gd name="T2" fmla="*/ 148 w 401"/>
              <a:gd name="T3" fmla="*/ 84 h 302"/>
              <a:gd name="T4" fmla="*/ 204 w 401"/>
              <a:gd name="T5" fmla="*/ 231 h 302"/>
              <a:gd name="T6" fmla="*/ 401 w 401"/>
              <a:gd name="T7" fmla="*/ 0 h 302"/>
            </a:gdLst>
            <a:ahLst/>
            <a:cxnLst>
              <a:cxn ang="0">
                <a:pos x="T0" y="T1"/>
              </a:cxn>
              <a:cxn ang="0">
                <a:pos x="T2" y="T3"/>
              </a:cxn>
              <a:cxn ang="0">
                <a:pos x="T4" y="T5"/>
              </a:cxn>
              <a:cxn ang="0">
                <a:pos x="T6" y="T7"/>
              </a:cxn>
            </a:cxnLst>
            <a:rect l="0" t="0" r="r" b="b"/>
            <a:pathLst>
              <a:path w="401" h="302">
                <a:moveTo>
                  <a:pt x="0" y="302"/>
                </a:moveTo>
                <a:lnTo>
                  <a:pt x="148" y="84"/>
                </a:lnTo>
                <a:lnTo>
                  <a:pt x="204" y="231"/>
                </a:lnTo>
                <a:lnTo>
                  <a:pt x="401" y="0"/>
                </a:lnTo>
              </a:path>
            </a:pathLst>
          </a:custGeom>
          <a:noFill/>
          <a:ln w="952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51" name="Rectangle 39"/>
          <p:cNvSpPr>
            <a:spLocks noChangeArrowheads="1"/>
          </p:cNvSpPr>
          <p:nvPr/>
        </p:nvSpPr>
        <p:spPr bwMode="auto">
          <a:xfrm>
            <a:off x="7554689" y="2819400"/>
            <a:ext cx="670376"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l-GR" dirty="0" smtClean="0"/>
              <a:t>ακμή</a:t>
            </a:r>
            <a:endParaRPr lang="en-US" sz="1800" dirty="0"/>
          </a:p>
        </p:txBody>
      </p:sp>
      <p:sp>
        <p:nvSpPr>
          <p:cNvPr id="38952" name="Freeform 40"/>
          <p:cNvSpPr>
            <a:spLocks/>
          </p:cNvSpPr>
          <p:nvPr/>
        </p:nvSpPr>
        <p:spPr bwMode="auto">
          <a:xfrm>
            <a:off x="7024688" y="3044825"/>
            <a:ext cx="569912" cy="177800"/>
          </a:xfrm>
          <a:custGeom>
            <a:avLst/>
            <a:gdLst>
              <a:gd name="T0" fmla="*/ 359 w 359"/>
              <a:gd name="T1" fmla="*/ 0 h 112"/>
              <a:gd name="T2" fmla="*/ 190 w 359"/>
              <a:gd name="T3" fmla="*/ 0 h 112"/>
              <a:gd name="T4" fmla="*/ 246 w 359"/>
              <a:gd name="T5" fmla="*/ 105 h 112"/>
              <a:gd name="T6" fmla="*/ 0 w 359"/>
              <a:gd name="T7" fmla="*/ 112 h 112"/>
            </a:gdLst>
            <a:ahLst/>
            <a:cxnLst>
              <a:cxn ang="0">
                <a:pos x="T0" y="T1"/>
              </a:cxn>
              <a:cxn ang="0">
                <a:pos x="T2" y="T3"/>
              </a:cxn>
              <a:cxn ang="0">
                <a:pos x="T4" y="T5"/>
              </a:cxn>
              <a:cxn ang="0">
                <a:pos x="T6" y="T7"/>
              </a:cxn>
            </a:cxnLst>
            <a:rect l="0" t="0" r="r" b="b"/>
            <a:pathLst>
              <a:path w="359" h="112">
                <a:moveTo>
                  <a:pt x="359" y="0"/>
                </a:moveTo>
                <a:lnTo>
                  <a:pt x="190" y="0"/>
                </a:lnTo>
                <a:lnTo>
                  <a:pt x="246" y="105"/>
                </a:lnTo>
                <a:lnTo>
                  <a:pt x="0" y="112"/>
                </a:lnTo>
              </a:path>
            </a:pathLst>
          </a:custGeom>
          <a:noFill/>
          <a:ln w="952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53" name="Rectangle 41"/>
          <p:cNvSpPr>
            <a:spLocks noChangeArrowheads="1"/>
          </p:cNvSpPr>
          <p:nvPr/>
        </p:nvSpPr>
        <p:spPr bwMode="auto">
          <a:xfrm>
            <a:off x="2723233" y="3657600"/>
            <a:ext cx="655885"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pPr>
            <a:r>
              <a:rPr lang="el-GR" sz="1800" dirty="0" smtClean="0"/>
              <a:t>έδρα</a:t>
            </a:r>
            <a:endParaRPr lang="en-US" sz="1800" dirty="0"/>
          </a:p>
        </p:txBody>
      </p:sp>
      <p:sp>
        <p:nvSpPr>
          <p:cNvPr id="38954" name="Text Box 42"/>
          <p:cNvSpPr txBox="1">
            <a:spLocks noChangeArrowheads="1"/>
          </p:cNvSpPr>
          <p:nvPr/>
        </p:nvSpPr>
        <p:spPr bwMode="auto">
          <a:xfrm>
            <a:off x="1905000" y="1066800"/>
            <a:ext cx="5410200" cy="461665"/>
          </a:xfrm>
          <a:prstGeom prst="rect">
            <a:avLst/>
          </a:prstGeom>
          <a:solidFill>
            <a:srgbClr val="99FFCC"/>
          </a:solidFill>
          <a:ln w="190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l-GR" sz="2400" b="1" dirty="0" smtClean="0"/>
              <a:t>Τύπος του </a:t>
            </a:r>
            <a:r>
              <a:rPr lang="en-US" sz="2400" b="1" dirty="0" smtClean="0"/>
              <a:t>Euler:   </a:t>
            </a:r>
            <a:r>
              <a:rPr lang="en-US" sz="2400" b="1" dirty="0"/>
              <a:t>V – E + F – C = 1</a:t>
            </a:r>
            <a:endParaRPr lang="en-US" sz="1800" dirty="0"/>
          </a:p>
        </p:txBody>
      </p:sp>
      <p:sp>
        <p:nvSpPr>
          <p:cNvPr id="38956" name="Oval 44"/>
          <p:cNvSpPr>
            <a:spLocks noChangeArrowheads="1"/>
          </p:cNvSpPr>
          <p:nvPr/>
        </p:nvSpPr>
        <p:spPr bwMode="auto">
          <a:xfrm>
            <a:off x="21336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57" name="Oval 45"/>
          <p:cNvSpPr>
            <a:spLocks noChangeArrowheads="1"/>
          </p:cNvSpPr>
          <p:nvPr/>
        </p:nvSpPr>
        <p:spPr bwMode="auto">
          <a:xfrm>
            <a:off x="2590800" y="24384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58" name="Freeform 46"/>
          <p:cNvSpPr>
            <a:spLocks/>
          </p:cNvSpPr>
          <p:nvPr/>
        </p:nvSpPr>
        <p:spPr bwMode="auto">
          <a:xfrm>
            <a:off x="2263775" y="2108200"/>
            <a:ext cx="357188" cy="355600"/>
          </a:xfrm>
          <a:custGeom>
            <a:avLst/>
            <a:gdLst>
              <a:gd name="T0" fmla="*/ 0 w 225"/>
              <a:gd name="T1" fmla="*/ 0 h 224"/>
              <a:gd name="T2" fmla="*/ 225 w 225"/>
              <a:gd name="T3" fmla="*/ 224 h 224"/>
            </a:gdLst>
            <a:ahLst/>
            <a:cxnLst>
              <a:cxn ang="0">
                <a:pos x="T0" y="T1"/>
              </a:cxn>
              <a:cxn ang="0">
                <a:pos x="T2" y="T3"/>
              </a:cxn>
            </a:cxnLst>
            <a:rect l="0" t="0" r="r" b="b"/>
            <a:pathLst>
              <a:path w="225" h="224">
                <a:moveTo>
                  <a:pt x="0" y="0"/>
                </a:moveTo>
                <a:lnTo>
                  <a:pt x="225" y="22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59" name="Oval 47"/>
          <p:cNvSpPr>
            <a:spLocks noChangeArrowheads="1"/>
          </p:cNvSpPr>
          <p:nvPr/>
        </p:nvSpPr>
        <p:spPr bwMode="auto">
          <a:xfrm>
            <a:off x="3276600" y="2743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60" name="Oval 48"/>
          <p:cNvSpPr>
            <a:spLocks noChangeArrowheads="1"/>
          </p:cNvSpPr>
          <p:nvPr/>
        </p:nvSpPr>
        <p:spPr bwMode="auto">
          <a:xfrm>
            <a:off x="2667000" y="32766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61" name="Line 49"/>
          <p:cNvSpPr>
            <a:spLocks noChangeShapeType="1"/>
          </p:cNvSpPr>
          <p:nvPr/>
        </p:nvSpPr>
        <p:spPr bwMode="auto">
          <a:xfrm>
            <a:off x="2667000" y="2590800"/>
            <a:ext cx="76200" cy="68580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62" name="Freeform 50"/>
          <p:cNvSpPr>
            <a:spLocks/>
          </p:cNvSpPr>
          <p:nvPr/>
        </p:nvSpPr>
        <p:spPr bwMode="auto">
          <a:xfrm>
            <a:off x="2809875" y="2876550"/>
            <a:ext cx="512763" cy="423863"/>
          </a:xfrm>
          <a:custGeom>
            <a:avLst/>
            <a:gdLst>
              <a:gd name="T0" fmla="*/ 0 w 323"/>
              <a:gd name="T1" fmla="*/ 267 h 267"/>
              <a:gd name="T2" fmla="*/ 323 w 323"/>
              <a:gd name="T3" fmla="*/ 0 h 267"/>
            </a:gdLst>
            <a:ahLst/>
            <a:cxnLst>
              <a:cxn ang="0">
                <a:pos x="T0" y="T1"/>
              </a:cxn>
              <a:cxn ang="0">
                <a:pos x="T2" y="T3"/>
              </a:cxn>
            </a:cxnLst>
            <a:rect l="0" t="0" r="r" b="b"/>
            <a:pathLst>
              <a:path w="323" h="267">
                <a:moveTo>
                  <a:pt x="0" y="267"/>
                </a:moveTo>
                <a:lnTo>
                  <a:pt x="323"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63" name="Freeform 51"/>
          <p:cNvSpPr>
            <a:spLocks/>
          </p:cNvSpPr>
          <p:nvPr/>
        </p:nvSpPr>
        <p:spPr bwMode="auto">
          <a:xfrm>
            <a:off x="2743200" y="2520950"/>
            <a:ext cx="568325" cy="244475"/>
          </a:xfrm>
          <a:custGeom>
            <a:avLst/>
            <a:gdLst>
              <a:gd name="T0" fmla="*/ 0 w 358"/>
              <a:gd name="T1" fmla="*/ 0 h 154"/>
              <a:gd name="T2" fmla="*/ 358 w 358"/>
              <a:gd name="T3" fmla="*/ 154 h 154"/>
            </a:gdLst>
            <a:ahLst/>
            <a:cxnLst>
              <a:cxn ang="0">
                <a:pos x="T0" y="T1"/>
              </a:cxn>
              <a:cxn ang="0">
                <a:pos x="T2" y="T3"/>
              </a:cxn>
            </a:cxnLst>
            <a:rect l="0" t="0" r="r" b="b"/>
            <a:pathLst>
              <a:path w="358" h="154">
                <a:moveTo>
                  <a:pt x="0" y="0"/>
                </a:moveTo>
                <a:lnTo>
                  <a:pt x="358" y="15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65" name="Oval 53"/>
          <p:cNvSpPr>
            <a:spLocks noChangeArrowheads="1"/>
          </p:cNvSpPr>
          <p:nvPr/>
        </p:nvSpPr>
        <p:spPr bwMode="auto">
          <a:xfrm>
            <a:off x="21336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66" name="Oval 54"/>
          <p:cNvSpPr>
            <a:spLocks noChangeArrowheads="1"/>
          </p:cNvSpPr>
          <p:nvPr/>
        </p:nvSpPr>
        <p:spPr bwMode="auto">
          <a:xfrm>
            <a:off x="2590800" y="24384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67" name="Freeform 55"/>
          <p:cNvSpPr>
            <a:spLocks/>
          </p:cNvSpPr>
          <p:nvPr/>
        </p:nvSpPr>
        <p:spPr bwMode="auto">
          <a:xfrm>
            <a:off x="2263775" y="2108200"/>
            <a:ext cx="357188" cy="355600"/>
          </a:xfrm>
          <a:custGeom>
            <a:avLst/>
            <a:gdLst>
              <a:gd name="T0" fmla="*/ 0 w 225"/>
              <a:gd name="T1" fmla="*/ 0 h 224"/>
              <a:gd name="T2" fmla="*/ 225 w 225"/>
              <a:gd name="T3" fmla="*/ 224 h 224"/>
            </a:gdLst>
            <a:ahLst/>
            <a:cxnLst>
              <a:cxn ang="0">
                <a:pos x="T0" y="T1"/>
              </a:cxn>
              <a:cxn ang="0">
                <a:pos x="T2" y="T3"/>
              </a:cxn>
            </a:cxnLst>
            <a:rect l="0" t="0" r="r" b="b"/>
            <a:pathLst>
              <a:path w="225" h="224">
                <a:moveTo>
                  <a:pt x="0" y="0"/>
                </a:moveTo>
                <a:lnTo>
                  <a:pt x="225" y="22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68" name="Oval 56"/>
          <p:cNvSpPr>
            <a:spLocks noChangeArrowheads="1"/>
          </p:cNvSpPr>
          <p:nvPr/>
        </p:nvSpPr>
        <p:spPr bwMode="auto">
          <a:xfrm>
            <a:off x="3276600" y="2743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69" name="Oval 57"/>
          <p:cNvSpPr>
            <a:spLocks noChangeArrowheads="1"/>
          </p:cNvSpPr>
          <p:nvPr/>
        </p:nvSpPr>
        <p:spPr bwMode="auto">
          <a:xfrm>
            <a:off x="2667000" y="32766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8970" name="Line 58"/>
          <p:cNvSpPr>
            <a:spLocks noChangeShapeType="1"/>
          </p:cNvSpPr>
          <p:nvPr/>
        </p:nvSpPr>
        <p:spPr bwMode="auto">
          <a:xfrm>
            <a:off x="2667000" y="2590800"/>
            <a:ext cx="76200" cy="68580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71" name="Freeform 59"/>
          <p:cNvSpPr>
            <a:spLocks/>
          </p:cNvSpPr>
          <p:nvPr/>
        </p:nvSpPr>
        <p:spPr bwMode="auto">
          <a:xfrm>
            <a:off x="2809875" y="2876550"/>
            <a:ext cx="512763" cy="423863"/>
          </a:xfrm>
          <a:custGeom>
            <a:avLst/>
            <a:gdLst>
              <a:gd name="T0" fmla="*/ 0 w 323"/>
              <a:gd name="T1" fmla="*/ 267 h 267"/>
              <a:gd name="T2" fmla="*/ 323 w 323"/>
              <a:gd name="T3" fmla="*/ 0 h 267"/>
            </a:gdLst>
            <a:ahLst/>
            <a:cxnLst>
              <a:cxn ang="0">
                <a:pos x="T0" y="T1"/>
              </a:cxn>
              <a:cxn ang="0">
                <a:pos x="T2" y="T3"/>
              </a:cxn>
            </a:cxnLst>
            <a:rect l="0" t="0" r="r" b="b"/>
            <a:pathLst>
              <a:path w="323" h="267">
                <a:moveTo>
                  <a:pt x="0" y="267"/>
                </a:moveTo>
                <a:lnTo>
                  <a:pt x="323"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72" name="Freeform 60"/>
          <p:cNvSpPr>
            <a:spLocks/>
          </p:cNvSpPr>
          <p:nvPr/>
        </p:nvSpPr>
        <p:spPr bwMode="auto">
          <a:xfrm>
            <a:off x="2743200" y="2520950"/>
            <a:ext cx="568325" cy="244475"/>
          </a:xfrm>
          <a:custGeom>
            <a:avLst/>
            <a:gdLst>
              <a:gd name="T0" fmla="*/ 0 w 358"/>
              <a:gd name="T1" fmla="*/ 0 h 154"/>
              <a:gd name="T2" fmla="*/ 358 w 358"/>
              <a:gd name="T3" fmla="*/ 154 h 154"/>
            </a:gdLst>
            <a:ahLst/>
            <a:cxnLst>
              <a:cxn ang="0">
                <a:pos x="T0" y="T1"/>
              </a:cxn>
              <a:cxn ang="0">
                <a:pos x="T2" y="T3"/>
              </a:cxn>
            </a:cxnLst>
            <a:rect l="0" t="0" r="r" b="b"/>
            <a:pathLst>
              <a:path w="358" h="154">
                <a:moveTo>
                  <a:pt x="0" y="0"/>
                </a:moveTo>
                <a:lnTo>
                  <a:pt x="358" y="15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8974" name="Text Box 62"/>
          <p:cNvSpPr txBox="1">
            <a:spLocks noChangeArrowheads="1"/>
          </p:cNvSpPr>
          <p:nvPr/>
        </p:nvSpPr>
        <p:spPr bwMode="auto">
          <a:xfrm>
            <a:off x="6096000" y="5334000"/>
            <a:ext cx="184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FF33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en-US" sz="1800"/>
          </a:p>
        </p:txBody>
      </p:sp>
      <p:sp>
        <p:nvSpPr>
          <p:cNvPr id="38975" name="Rectangle 63"/>
          <p:cNvSpPr>
            <a:spLocks noChangeArrowheads="1"/>
          </p:cNvSpPr>
          <p:nvPr/>
        </p:nvSpPr>
        <p:spPr bwMode="auto">
          <a:xfrm>
            <a:off x="3581400" y="5257800"/>
            <a:ext cx="2819400" cy="984885"/>
          </a:xfrm>
          <a:prstGeom prst="rect">
            <a:avLst/>
          </a:prstGeom>
          <a:solidFill>
            <a:srgbClr val="FFFFCC"/>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en-US" sz="1400" dirty="0"/>
              <a:t>V =10   # </a:t>
            </a:r>
            <a:r>
              <a:rPr lang="el-GR" sz="1400" dirty="0" smtClean="0"/>
              <a:t>κορυφών</a:t>
            </a:r>
            <a:r>
              <a:rPr lang="en-US" sz="1600" dirty="0" smtClean="0"/>
              <a:t>              </a:t>
            </a:r>
            <a:r>
              <a:rPr lang="en-US" sz="1600" dirty="0"/>
              <a:t/>
            </a:r>
            <a:br>
              <a:rPr lang="en-US" sz="1600" dirty="0"/>
            </a:br>
            <a:r>
              <a:rPr lang="en-US" sz="1400" dirty="0"/>
              <a:t>E =16   # </a:t>
            </a:r>
            <a:r>
              <a:rPr lang="el-GR" sz="1400" dirty="0" smtClean="0"/>
              <a:t>ακμών</a:t>
            </a:r>
            <a:r>
              <a:rPr lang="en-US" sz="1400" dirty="0"/>
              <a:t/>
            </a:r>
            <a:br>
              <a:rPr lang="en-US" sz="1400" dirty="0"/>
            </a:br>
            <a:r>
              <a:rPr lang="en-US" sz="1400" dirty="0"/>
              <a:t>F = 8    # </a:t>
            </a:r>
            <a:r>
              <a:rPr lang="el-GR" sz="1400" dirty="0" smtClean="0"/>
              <a:t>εδρών</a:t>
            </a:r>
            <a:r>
              <a:rPr lang="en-US" sz="1400" dirty="0"/>
              <a:t/>
            </a:r>
            <a:br>
              <a:rPr lang="en-US" sz="1400" dirty="0"/>
            </a:br>
            <a:r>
              <a:rPr lang="en-US" sz="1400" dirty="0"/>
              <a:t>C =1    # </a:t>
            </a:r>
            <a:r>
              <a:rPr lang="el-GR" sz="1400" dirty="0" smtClean="0"/>
              <a:t>συνεκτικών συνιστωσών</a:t>
            </a:r>
            <a:endParaRPr lang="en-US" sz="1400" dirty="0"/>
          </a:p>
        </p:txBody>
      </p:sp>
    </p:spTree>
    <p:extLst>
      <p:ext uri="{BB962C8B-B14F-4D97-AF65-F5344CB8AC3E}">
        <p14:creationId xmlns="" xmlns:p14="http://schemas.microsoft.com/office/powerpoint/2010/main" val="1480176513"/>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228600"/>
            <a:ext cx="7772400" cy="762000"/>
          </a:xfrm>
          <a:solidFill>
            <a:srgbClr val="CCFF99"/>
          </a:solidFill>
          <a:ln>
            <a:solidFill>
              <a:schemeClr val="tx1"/>
            </a:solidFill>
            <a:miter lim="800000"/>
            <a:headEnd/>
            <a:tailEnd/>
          </a:ln>
        </p:spPr>
        <p:txBody>
          <a:bodyPr/>
          <a:lstStyle/>
          <a:p>
            <a:r>
              <a:rPr lang="el-GR" dirty="0" smtClean="0">
                <a:latin typeface="Arial" charset="0"/>
              </a:rPr>
              <a:t>Επίπεδη Υποδιαίρεση</a:t>
            </a:r>
            <a:endParaRPr lang="en-US" dirty="0">
              <a:solidFill>
                <a:srgbClr val="FF3300"/>
              </a:solidFill>
              <a:latin typeface="Arial" charset="0"/>
            </a:endParaRPr>
          </a:p>
        </p:txBody>
      </p:sp>
      <p:sp>
        <p:nvSpPr>
          <p:cNvPr id="40963" name="Rectangle 3"/>
          <p:cNvSpPr>
            <a:spLocks noChangeArrowheads="1"/>
          </p:cNvSpPr>
          <p:nvPr/>
        </p:nvSpPr>
        <p:spPr bwMode="auto">
          <a:xfrm>
            <a:off x="2209800" y="2057400"/>
            <a:ext cx="4800600" cy="2971800"/>
          </a:xfrm>
          <a:prstGeom prst="rect">
            <a:avLst/>
          </a:prstGeom>
          <a:no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64" name="Freeform 4"/>
          <p:cNvSpPr>
            <a:spLocks/>
          </p:cNvSpPr>
          <p:nvPr/>
        </p:nvSpPr>
        <p:spPr bwMode="auto">
          <a:xfrm>
            <a:off x="3733800" y="2667000"/>
            <a:ext cx="1828800" cy="1603375"/>
          </a:xfrm>
          <a:custGeom>
            <a:avLst/>
            <a:gdLst>
              <a:gd name="T0" fmla="*/ 561 w 1152"/>
              <a:gd name="T1" fmla="*/ 0 h 1010"/>
              <a:gd name="T2" fmla="*/ 0 w 1152"/>
              <a:gd name="T3" fmla="*/ 1010 h 1010"/>
              <a:gd name="T4" fmla="*/ 1152 w 1152"/>
              <a:gd name="T5" fmla="*/ 1010 h 1010"/>
              <a:gd name="T6" fmla="*/ 561 w 1152"/>
              <a:gd name="T7" fmla="*/ 0 h 1010"/>
            </a:gdLst>
            <a:ahLst/>
            <a:cxnLst>
              <a:cxn ang="0">
                <a:pos x="T0" y="T1"/>
              </a:cxn>
              <a:cxn ang="0">
                <a:pos x="T2" y="T3"/>
              </a:cxn>
              <a:cxn ang="0">
                <a:pos x="T4" y="T5"/>
              </a:cxn>
              <a:cxn ang="0">
                <a:pos x="T6" y="T7"/>
              </a:cxn>
            </a:cxnLst>
            <a:rect l="0" t="0" r="r" b="b"/>
            <a:pathLst>
              <a:path w="1152" h="1010">
                <a:moveTo>
                  <a:pt x="561" y="0"/>
                </a:moveTo>
                <a:lnTo>
                  <a:pt x="0" y="1010"/>
                </a:lnTo>
                <a:lnTo>
                  <a:pt x="1152" y="1010"/>
                </a:lnTo>
                <a:lnTo>
                  <a:pt x="561" y="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65" name="Freeform 5"/>
          <p:cNvSpPr>
            <a:spLocks/>
          </p:cNvSpPr>
          <p:nvPr/>
        </p:nvSpPr>
        <p:spPr bwMode="auto">
          <a:xfrm>
            <a:off x="2209800" y="2057400"/>
            <a:ext cx="4800600" cy="609600"/>
          </a:xfrm>
          <a:custGeom>
            <a:avLst/>
            <a:gdLst>
              <a:gd name="T0" fmla="*/ 0 w 3024"/>
              <a:gd name="T1" fmla="*/ 0 h 384"/>
              <a:gd name="T2" fmla="*/ 1536 w 3024"/>
              <a:gd name="T3" fmla="*/ 384 h 384"/>
              <a:gd name="T4" fmla="*/ 3024 w 3024"/>
              <a:gd name="T5" fmla="*/ 0 h 384"/>
            </a:gdLst>
            <a:ahLst/>
            <a:cxnLst>
              <a:cxn ang="0">
                <a:pos x="T0" y="T1"/>
              </a:cxn>
              <a:cxn ang="0">
                <a:pos x="T2" y="T3"/>
              </a:cxn>
              <a:cxn ang="0">
                <a:pos x="T4" y="T5"/>
              </a:cxn>
            </a:cxnLst>
            <a:rect l="0" t="0" r="r" b="b"/>
            <a:pathLst>
              <a:path w="3024" h="384">
                <a:moveTo>
                  <a:pt x="0" y="0"/>
                </a:moveTo>
                <a:lnTo>
                  <a:pt x="1536" y="384"/>
                </a:lnTo>
                <a:lnTo>
                  <a:pt x="3024"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66" name="Freeform 6"/>
          <p:cNvSpPr>
            <a:spLocks/>
          </p:cNvSpPr>
          <p:nvPr/>
        </p:nvSpPr>
        <p:spPr bwMode="auto">
          <a:xfrm>
            <a:off x="2209800" y="4259263"/>
            <a:ext cx="1536700" cy="769937"/>
          </a:xfrm>
          <a:custGeom>
            <a:avLst/>
            <a:gdLst>
              <a:gd name="T0" fmla="*/ 968 w 968"/>
              <a:gd name="T1" fmla="*/ 0 h 485"/>
              <a:gd name="T2" fmla="*/ 0 w 968"/>
              <a:gd name="T3" fmla="*/ 485 h 485"/>
            </a:gdLst>
            <a:ahLst/>
            <a:cxnLst>
              <a:cxn ang="0">
                <a:pos x="T0" y="T1"/>
              </a:cxn>
              <a:cxn ang="0">
                <a:pos x="T2" y="T3"/>
              </a:cxn>
            </a:cxnLst>
            <a:rect l="0" t="0" r="r" b="b"/>
            <a:pathLst>
              <a:path w="968" h="485">
                <a:moveTo>
                  <a:pt x="968" y="0"/>
                </a:moveTo>
                <a:lnTo>
                  <a:pt x="0" y="485"/>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67" name="Freeform 7"/>
          <p:cNvSpPr>
            <a:spLocks/>
          </p:cNvSpPr>
          <p:nvPr/>
        </p:nvSpPr>
        <p:spPr bwMode="auto">
          <a:xfrm>
            <a:off x="5575300" y="2057400"/>
            <a:ext cx="1435100" cy="2971800"/>
          </a:xfrm>
          <a:custGeom>
            <a:avLst/>
            <a:gdLst>
              <a:gd name="T0" fmla="*/ 904 w 904"/>
              <a:gd name="T1" fmla="*/ 1872 h 1872"/>
              <a:gd name="T2" fmla="*/ 0 w 904"/>
              <a:gd name="T3" fmla="*/ 1394 h 1872"/>
              <a:gd name="T4" fmla="*/ 904 w 904"/>
              <a:gd name="T5" fmla="*/ 0 h 1872"/>
            </a:gdLst>
            <a:ahLst/>
            <a:cxnLst>
              <a:cxn ang="0">
                <a:pos x="T0" y="T1"/>
              </a:cxn>
              <a:cxn ang="0">
                <a:pos x="T2" y="T3"/>
              </a:cxn>
              <a:cxn ang="0">
                <a:pos x="T4" y="T5"/>
              </a:cxn>
            </a:cxnLst>
            <a:rect l="0" t="0" r="r" b="b"/>
            <a:pathLst>
              <a:path w="904" h="1872">
                <a:moveTo>
                  <a:pt x="904" y="1872"/>
                </a:moveTo>
                <a:lnTo>
                  <a:pt x="0" y="1394"/>
                </a:lnTo>
                <a:lnTo>
                  <a:pt x="904"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68" name="Oval 8"/>
          <p:cNvSpPr>
            <a:spLocks noChangeArrowheads="1"/>
          </p:cNvSpPr>
          <p:nvPr/>
        </p:nvSpPr>
        <p:spPr bwMode="auto">
          <a:xfrm>
            <a:off x="2133600" y="4953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69" name="Oval 9"/>
          <p:cNvSpPr>
            <a:spLocks noChangeArrowheads="1"/>
          </p:cNvSpPr>
          <p:nvPr/>
        </p:nvSpPr>
        <p:spPr bwMode="auto">
          <a:xfrm>
            <a:off x="21336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0" name="Oval 10"/>
          <p:cNvSpPr>
            <a:spLocks noChangeArrowheads="1"/>
          </p:cNvSpPr>
          <p:nvPr/>
        </p:nvSpPr>
        <p:spPr bwMode="auto">
          <a:xfrm>
            <a:off x="3657600" y="4191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1" name="Oval 11"/>
          <p:cNvSpPr>
            <a:spLocks noChangeArrowheads="1"/>
          </p:cNvSpPr>
          <p:nvPr/>
        </p:nvSpPr>
        <p:spPr bwMode="auto">
          <a:xfrm>
            <a:off x="4572000" y="25908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2" name="Oval 12"/>
          <p:cNvSpPr>
            <a:spLocks noChangeArrowheads="1"/>
          </p:cNvSpPr>
          <p:nvPr/>
        </p:nvSpPr>
        <p:spPr bwMode="auto">
          <a:xfrm>
            <a:off x="69342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3" name="Oval 13"/>
          <p:cNvSpPr>
            <a:spLocks noChangeArrowheads="1"/>
          </p:cNvSpPr>
          <p:nvPr/>
        </p:nvSpPr>
        <p:spPr bwMode="auto">
          <a:xfrm>
            <a:off x="5486400" y="4191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4" name="Oval 14"/>
          <p:cNvSpPr>
            <a:spLocks noChangeArrowheads="1"/>
          </p:cNvSpPr>
          <p:nvPr/>
        </p:nvSpPr>
        <p:spPr bwMode="auto">
          <a:xfrm>
            <a:off x="6934200" y="49530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5" name="Oval 15"/>
          <p:cNvSpPr>
            <a:spLocks noChangeArrowheads="1"/>
          </p:cNvSpPr>
          <p:nvPr/>
        </p:nvSpPr>
        <p:spPr bwMode="auto">
          <a:xfrm>
            <a:off x="4572000" y="57150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6" name="Oval 16"/>
          <p:cNvSpPr>
            <a:spLocks noChangeArrowheads="1"/>
          </p:cNvSpPr>
          <p:nvPr/>
        </p:nvSpPr>
        <p:spPr bwMode="auto">
          <a:xfrm>
            <a:off x="4572000" y="46482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7" name="Oval 17"/>
          <p:cNvSpPr>
            <a:spLocks noChangeArrowheads="1"/>
          </p:cNvSpPr>
          <p:nvPr/>
        </p:nvSpPr>
        <p:spPr bwMode="auto">
          <a:xfrm>
            <a:off x="6400800" y="38100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8" name="Oval 18"/>
          <p:cNvSpPr>
            <a:spLocks noChangeArrowheads="1"/>
          </p:cNvSpPr>
          <p:nvPr/>
        </p:nvSpPr>
        <p:spPr bwMode="auto">
          <a:xfrm>
            <a:off x="4495800" y="22098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79" name="Oval 19"/>
          <p:cNvSpPr>
            <a:spLocks noChangeArrowheads="1"/>
          </p:cNvSpPr>
          <p:nvPr/>
        </p:nvSpPr>
        <p:spPr bwMode="auto">
          <a:xfrm>
            <a:off x="5638800" y="30480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80" name="Oval 20"/>
          <p:cNvSpPr>
            <a:spLocks noChangeArrowheads="1"/>
          </p:cNvSpPr>
          <p:nvPr/>
        </p:nvSpPr>
        <p:spPr bwMode="auto">
          <a:xfrm>
            <a:off x="4572000" y="35814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81" name="Oval 21"/>
          <p:cNvSpPr>
            <a:spLocks noChangeArrowheads="1"/>
          </p:cNvSpPr>
          <p:nvPr/>
        </p:nvSpPr>
        <p:spPr bwMode="auto">
          <a:xfrm>
            <a:off x="3276600" y="36576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82" name="Freeform 22"/>
          <p:cNvSpPr>
            <a:spLocks/>
          </p:cNvSpPr>
          <p:nvPr/>
        </p:nvSpPr>
        <p:spPr bwMode="auto">
          <a:xfrm>
            <a:off x="3355975" y="2286000"/>
            <a:ext cx="1238250" cy="1427163"/>
          </a:xfrm>
          <a:custGeom>
            <a:avLst/>
            <a:gdLst>
              <a:gd name="T0" fmla="*/ 0 w 780"/>
              <a:gd name="T1" fmla="*/ 899 h 899"/>
              <a:gd name="T2" fmla="*/ 780 w 780"/>
              <a:gd name="T3" fmla="*/ 0 h 899"/>
            </a:gdLst>
            <a:ahLst/>
            <a:cxnLst>
              <a:cxn ang="0">
                <a:pos x="T0" y="T1"/>
              </a:cxn>
              <a:cxn ang="0">
                <a:pos x="T2" y="T3"/>
              </a:cxn>
            </a:cxnLst>
            <a:rect l="0" t="0" r="r" b="b"/>
            <a:pathLst>
              <a:path w="780" h="899">
                <a:moveTo>
                  <a:pt x="0" y="899"/>
                </a:moveTo>
                <a:cubicBezTo>
                  <a:pt x="130" y="749"/>
                  <a:pt x="650" y="150"/>
                  <a:pt x="780"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3" name="Freeform 23"/>
          <p:cNvSpPr>
            <a:spLocks/>
          </p:cNvSpPr>
          <p:nvPr/>
        </p:nvSpPr>
        <p:spPr bwMode="auto">
          <a:xfrm>
            <a:off x="4572000" y="2286000"/>
            <a:ext cx="1143000" cy="838200"/>
          </a:xfrm>
          <a:custGeom>
            <a:avLst/>
            <a:gdLst>
              <a:gd name="T0" fmla="*/ 720 w 720"/>
              <a:gd name="T1" fmla="*/ 528 h 528"/>
              <a:gd name="T2" fmla="*/ 0 w 720"/>
              <a:gd name="T3" fmla="*/ 0 h 528"/>
            </a:gdLst>
            <a:ahLst/>
            <a:cxnLst>
              <a:cxn ang="0">
                <a:pos x="T0" y="T1"/>
              </a:cxn>
              <a:cxn ang="0">
                <a:pos x="T2" y="T3"/>
              </a:cxn>
            </a:cxnLst>
            <a:rect l="0" t="0" r="r" b="b"/>
            <a:pathLst>
              <a:path w="720" h="528">
                <a:moveTo>
                  <a:pt x="720" y="528"/>
                </a:moveTo>
                <a:cubicBezTo>
                  <a:pt x="600" y="440"/>
                  <a:pt x="120" y="88"/>
                  <a:pt x="0"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4" name="Freeform 24"/>
          <p:cNvSpPr>
            <a:spLocks/>
          </p:cNvSpPr>
          <p:nvPr/>
        </p:nvSpPr>
        <p:spPr bwMode="auto">
          <a:xfrm>
            <a:off x="3355975" y="3100388"/>
            <a:ext cx="3144838" cy="768350"/>
          </a:xfrm>
          <a:custGeom>
            <a:avLst/>
            <a:gdLst>
              <a:gd name="T0" fmla="*/ 0 w 1981"/>
              <a:gd name="T1" fmla="*/ 393 h 484"/>
              <a:gd name="T2" fmla="*/ 801 w 1981"/>
              <a:gd name="T3" fmla="*/ 344 h 484"/>
              <a:gd name="T4" fmla="*/ 1497 w 1981"/>
              <a:gd name="T5" fmla="*/ 0 h 484"/>
              <a:gd name="T6" fmla="*/ 1981 w 1981"/>
              <a:gd name="T7" fmla="*/ 484 h 484"/>
            </a:gdLst>
            <a:ahLst/>
            <a:cxnLst>
              <a:cxn ang="0">
                <a:pos x="T0" y="T1"/>
              </a:cxn>
              <a:cxn ang="0">
                <a:pos x="T2" y="T3"/>
              </a:cxn>
              <a:cxn ang="0">
                <a:pos x="T4" y="T5"/>
              </a:cxn>
              <a:cxn ang="0">
                <a:pos x="T6" y="T7"/>
              </a:cxn>
            </a:cxnLst>
            <a:rect l="0" t="0" r="r" b="b"/>
            <a:pathLst>
              <a:path w="1981" h="484">
                <a:moveTo>
                  <a:pt x="0" y="393"/>
                </a:moveTo>
                <a:lnTo>
                  <a:pt x="801" y="344"/>
                </a:lnTo>
                <a:lnTo>
                  <a:pt x="1497" y="0"/>
                </a:lnTo>
                <a:lnTo>
                  <a:pt x="1981" y="484"/>
                </a:ln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5" name="Freeform 25"/>
          <p:cNvSpPr>
            <a:spLocks/>
          </p:cNvSpPr>
          <p:nvPr/>
        </p:nvSpPr>
        <p:spPr bwMode="auto">
          <a:xfrm>
            <a:off x="4648200" y="3657600"/>
            <a:ext cx="1588" cy="2133600"/>
          </a:xfrm>
          <a:custGeom>
            <a:avLst/>
            <a:gdLst>
              <a:gd name="T0" fmla="*/ 0 w 1"/>
              <a:gd name="T1" fmla="*/ 0 h 1344"/>
              <a:gd name="T2" fmla="*/ 0 w 1"/>
              <a:gd name="T3" fmla="*/ 672 h 1344"/>
              <a:gd name="T4" fmla="*/ 0 w 1"/>
              <a:gd name="T5" fmla="*/ 1344 h 1344"/>
            </a:gdLst>
            <a:ahLst/>
            <a:cxnLst>
              <a:cxn ang="0">
                <a:pos x="T0" y="T1"/>
              </a:cxn>
              <a:cxn ang="0">
                <a:pos x="T2" y="T3"/>
              </a:cxn>
              <a:cxn ang="0">
                <a:pos x="T4" y="T5"/>
              </a:cxn>
            </a:cxnLst>
            <a:rect l="0" t="0" r="r" b="b"/>
            <a:pathLst>
              <a:path w="1" h="1344">
                <a:moveTo>
                  <a:pt x="0" y="0"/>
                </a:moveTo>
                <a:lnTo>
                  <a:pt x="0" y="672"/>
                </a:lnTo>
                <a:lnTo>
                  <a:pt x="0" y="1344"/>
                </a:ln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6" name="Freeform 26"/>
          <p:cNvSpPr>
            <a:spLocks/>
          </p:cNvSpPr>
          <p:nvPr/>
        </p:nvSpPr>
        <p:spPr bwMode="auto">
          <a:xfrm>
            <a:off x="3186113" y="3746500"/>
            <a:ext cx="1474787" cy="992188"/>
          </a:xfrm>
          <a:custGeom>
            <a:avLst/>
            <a:gdLst>
              <a:gd name="T0" fmla="*/ 929 w 929"/>
              <a:gd name="T1" fmla="*/ 625 h 625"/>
              <a:gd name="T2" fmla="*/ 135 w 929"/>
              <a:gd name="T3" fmla="*/ 443 h 625"/>
              <a:gd name="T4" fmla="*/ 121 w 929"/>
              <a:gd name="T5" fmla="*/ 0 h 625"/>
            </a:gdLst>
            <a:ahLst/>
            <a:cxnLst>
              <a:cxn ang="0">
                <a:pos x="T0" y="T1"/>
              </a:cxn>
              <a:cxn ang="0">
                <a:pos x="T2" y="T3"/>
              </a:cxn>
              <a:cxn ang="0">
                <a:pos x="T4" y="T5"/>
              </a:cxn>
            </a:cxnLst>
            <a:rect l="0" t="0" r="r" b="b"/>
            <a:pathLst>
              <a:path w="929" h="625">
                <a:moveTo>
                  <a:pt x="929" y="625"/>
                </a:moveTo>
                <a:cubicBezTo>
                  <a:pt x="797" y="595"/>
                  <a:pt x="270" y="547"/>
                  <a:pt x="135" y="443"/>
                </a:cubicBezTo>
                <a:cubicBezTo>
                  <a:pt x="0" y="339"/>
                  <a:pt x="123" y="74"/>
                  <a:pt x="121"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7" name="Freeform 27"/>
          <p:cNvSpPr>
            <a:spLocks/>
          </p:cNvSpPr>
          <p:nvPr/>
        </p:nvSpPr>
        <p:spPr bwMode="auto">
          <a:xfrm>
            <a:off x="4648200" y="3886200"/>
            <a:ext cx="1828800" cy="838200"/>
          </a:xfrm>
          <a:custGeom>
            <a:avLst/>
            <a:gdLst>
              <a:gd name="T0" fmla="*/ 0 w 1152"/>
              <a:gd name="T1" fmla="*/ 528 h 528"/>
              <a:gd name="T2" fmla="*/ 690 w 1152"/>
              <a:gd name="T3" fmla="*/ 418 h 528"/>
              <a:gd name="T4" fmla="*/ 1152 w 1152"/>
              <a:gd name="T5" fmla="*/ 0 h 528"/>
            </a:gdLst>
            <a:ahLst/>
            <a:cxnLst>
              <a:cxn ang="0">
                <a:pos x="T0" y="T1"/>
              </a:cxn>
              <a:cxn ang="0">
                <a:pos x="T2" y="T3"/>
              </a:cxn>
              <a:cxn ang="0">
                <a:pos x="T4" y="T5"/>
              </a:cxn>
            </a:cxnLst>
            <a:rect l="0" t="0" r="r" b="b"/>
            <a:pathLst>
              <a:path w="1152" h="528">
                <a:moveTo>
                  <a:pt x="0" y="528"/>
                </a:moveTo>
                <a:cubicBezTo>
                  <a:pt x="115" y="510"/>
                  <a:pt x="498" y="506"/>
                  <a:pt x="690" y="418"/>
                </a:cubicBezTo>
                <a:cubicBezTo>
                  <a:pt x="882" y="330"/>
                  <a:pt x="1056" y="87"/>
                  <a:pt x="1152"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8" name="Freeform 28"/>
          <p:cNvSpPr>
            <a:spLocks/>
          </p:cNvSpPr>
          <p:nvPr/>
        </p:nvSpPr>
        <p:spPr bwMode="auto">
          <a:xfrm>
            <a:off x="1527175" y="3724275"/>
            <a:ext cx="3122613" cy="2074863"/>
          </a:xfrm>
          <a:custGeom>
            <a:avLst/>
            <a:gdLst>
              <a:gd name="T0" fmla="*/ 1967 w 1967"/>
              <a:gd name="T1" fmla="*/ 1307 h 1307"/>
              <a:gd name="T2" fmla="*/ 394 w 1967"/>
              <a:gd name="T3" fmla="*/ 1166 h 1307"/>
              <a:gd name="T4" fmla="*/ 127 w 1967"/>
              <a:gd name="T5" fmla="*/ 752 h 1307"/>
              <a:gd name="T6" fmla="*/ 1159 w 1967"/>
              <a:gd name="T7" fmla="*/ 0 h 1307"/>
            </a:gdLst>
            <a:ahLst/>
            <a:cxnLst>
              <a:cxn ang="0">
                <a:pos x="T0" y="T1"/>
              </a:cxn>
              <a:cxn ang="0">
                <a:pos x="T2" y="T3"/>
              </a:cxn>
              <a:cxn ang="0">
                <a:pos x="T4" y="T5"/>
              </a:cxn>
              <a:cxn ang="0">
                <a:pos x="T6" y="T7"/>
              </a:cxn>
            </a:cxnLst>
            <a:rect l="0" t="0" r="r" b="b"/>
            <a:pathLst>
              <a:path w="1967" h="1307">
                <a:moveTo>
                  <a:pt x="1967" y="1307"/>
                </a:moveTo>
                <a:cubicBezTo>
                  <a:pt x="1705" y="1284"/>
                  <a:pt x="701" y="1258"/>
                  <a:pt x="394" y="1166"/>
                </a:cubicBezTo>
                <a:cubicBezTo>
                  <a:pt x="87" y="1074"/>
                  <a:pt x="0" y="946"/>
                  <a:pt x="127" y="752"/>
                </a:cubicBezTo>
                <a:cubicBezTo>
                  <a:pt x="254" y="558"/>
                  <a:pt x="944" y="157"/>
                  <a:pt x="1159"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89" name="Freeform 29"/>
          <p:cNvSpPr>
            <a:spLocks/>
          </p:cNvSpPr>
          <p:nvPr/>
        </p:nvSpPr>
        <p:spPr bwMode="auto">
          <a:xfrm>
            <a:off x="4648200" y="3886200"/>
            <a:ext cx="2908300" cy="1905000"/>
          </a:xfrm>
          <a:custGeom>
            <a:avLst/>
            <a:gdLst>
              <a:gd name="T0" fmla="*/ 0 w 1832"/>
              <a:gd name="T1" fmla="*/ 1200 h 1200"/>
              <a:gd name="T2" fmla="*/ 1434 w 1832"/>
              <a:gd name="T3" fmla="*/ 1064 h 1200"/>
              <a:gd name="T4" fmla="*/ 1792 w 1832"/>
              <a:gd name="T5" fmla="*/ 685 h 1200"/>
              <a:gd name="T6" fmla="*/ 1673 w 1832"/>
              <a:gd name="T7" fmla="*/ 284 h 1200"/>
              <a:gd name="T8" fmla="*/ 1152 w 1832"/>
              <a:gd name="T9" fmla="*/ 0 h 1200"/>
            </a:gdLst>
            <a:ahLst/>
            <a:cxnLst>
              <a:cxn ang="0">
                <a:pos x="T0" y="T1"/>
              </a:cxn>
              <a:cxn ang="0">
                <a:pos x="T2" y="T3"/>
              </a:cxn>
              <a:cxn ang="0">
                <a:pos x="T4" y="T5"/>
              </a:cxn>
              <a:cxn ang="0">
                <a:pos x="T6" y="T7"/>
              </a:cxn>
              <a:cxn ang="0">
                <a:pos x="T8" y="T9"/>
              </a:cxn>
            </a:cxnLst>
            <a:rect l="0" t="0" r="r" b="b"/>
            <a:pathLst>
              <a:path w="1832" h="1200">
                <a:moveTo>
                  <a:pt x="0" y="1200"/>
                </a:moveTo>
                <a:cubicBezTo>
                  <a:pt x="239" y="1177"/>
                  <a:pt x="1135" y="1150"/>
                  <a:pt x="1434" y="1064"/>
                </a:cubicBezTo>
                <a:cubicBezTo>
                  <a:pt x="1733" y="978"/>
                  <a:pt x="1752" y="815"/>
                  <a:pt x="1792" y="685"/>
                </a:cubicBezTo>
                <a:cubicBezTo>
                  <a:pt x="1832" y="555"/>
                  <a:pt x="1779" y="398"/>
                  <a:pt x="1673" y="284"/>
                </a:cubicBezTo>
                <a:cubicBezTo>
                  <a:pt x="1567" y="170"/>
                  <a:pt x="1261" y="59"/>
                  <a:pt x="1152"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90" name="Freeform 30"/>
          <p:cNvSpPr>
            <a:spLocks/>
          </p:cNvSpPr>
          <p:nvPr/>
        </p:nvSpPr>
        <p:spPr bwMode="auto">
          <a:xfrm>
            <a:off x="4572000" y="1289050"/>
            <a:ext cx="3857625" cy="5056188"/>
          </a:xfrm>
          <a:custGeom>
            <a:avLst/>
            <a:gdLst>
              <a:gd name="T0" fmla="*/ 48 w 2430"/>
              <a:gd name="T1" fmla="*/ 2836 h 3185"/>
              <a:gd name="T2" fmla="*/ 2093 w 2430"/>
              <a:gd name="T3" fmla="*/ 2784 h 3185"/>
              <a:gd name="T4" fmla="*/ 2072 w 2430"/>
              <a:gd name="T5" fmla="*/ 431 h 3185"/>
              <a:gd name="T6" fmla="*/ 520 w 2430"/>
              <a:gd name="T7" fmla="*/ 200 h 3185"/>
              <a:gd name="T8" fmla="*/ 0 w 2430"/>
              <a:gd name="T9" fmla="*/ 628 h 3185"/>
            </a:gdLst>
            <a:ahLst/>
            <a:cxnLst>
              <a:cxn ang="0">
                <a:pos x="T0" y="T1"/>
              </a:cxn>
              <a:cxn ang="0">
                <a:pos x="T2" y="T3"/>
              </a:cxn>
              <a:cxn ang="0">
                <a:pos x="T4" y="T5"/>
              </a:cxn>
              <a:cxn ang="0">
                <a:pos x="T6" y="T7"/>
              </a:cxn>
              <a:cxn ang="0">
                <a:pos x="T8" y="T9"/>
              </a:cxn>
            </a:cxnLst>
            <a:rect l="0" t="0" r="r" b="b"/>
            <a:pathLst>
              <a:path w="2430" h="3185">
                <a:moveTo>
                  <a:pt x="48" y="2836"/>
                </a:moveTo>
                <a:cubicBezTo>
                  <a:pt x="389" y="2827"/>
                  <a:pt x="1756" y="3185"/>
                  <a:pt x="2093" y="2784"/>
                </a:cubicBezTo>
                <a:cubicBezTo>
                  <a:pt x="2430" y="2383"/>
                  <a:pt x="2334" y="862"/>
                  <a:pt x="2072" y="431"/>
                </a:cubicBezTo>
                <a:cubicBezTo>
                  <a:pt x="1810" y="0"/>
                  <a:pt x="865" y="167"/>
                  <a:pt x="520" y="200"/>
                </a:cubicBezTo>
                <a:cubicBezTo>
                  <a:pt x="175" y="233"/>
                  <a:pt x="108" y="539"/>
                  <a:pt x="0" y="628"/>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91" name="Text Box 31"/>
          <p:cNvSpPr txBox="1">
            <a:spLocks noChangeArrowheads="1"/>
          </p:cNvSpPr>
          <p:nvPr/>
        </p:nvSpPr>
        <p:spPr bwMode="auto">
          <a:xfrm>
            <a:off x="1143000" y="1066800"/>
            <a:ext cx="1141274"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FF33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l-GR" sz="3200" dirty="0" smtClean="0">
                <a:solidFill>
                  <a:srgbClr val="FF3300"/>
                </a:solidFill>
              </a:rPr>
              <a:t>Δυ</a:t>
            </a:r>
            <a:r>
              <a:rPr lang="el-GR" sz="3200" dirty="0">
                <a:solidFill>
                  <a:srgbClr val="FF3300"/>
                </a:solidFill>
              </a:rPr>
              <a:t>ϊ</a:t>
            </a:r>
            <a:r>
              <a:rPr lang="el-GR" sz="3200" dirty="0" smtClean="0">
                <a:solidFill>
                  <a:srgbClr val="FF3300"/>
                </a:solidFill>
              </a:rPr>
              <a:t>κό</a:t>
            </a:r>
            <a:endParaRPr lang="en-US" sz="3200" dirty="0">
              <a:solidFill>
                <a:srgbClr val="FF3300"/>
              </a:solidFill>
            </a:endParaRPr>
          </a:p>
        </p:txBody>
      </p:sp>
      <p:sp>
        <p:nvSpPr>
          <p:cNvPr id="40992" name="Oval 32"/>
          <p:cNvSpPr>
            <a:spLocks noChangeArrowheads="1"/>
          </p:cNvSpPr>
          <p:nvPr/>
        </p:nvSpPr>
        <p:spPr bwMode="auto">
          <a:xfrm>
            <a:off x="2590800" y="24384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93" name="Freeform 33"/>
          <p:cNvSpPr>
            <a:spLocks/>
          </p:cNvSpPr>
          <p:nvPr/>
        </p:nvSpPr>
        <p:spPr bwMode="auto">
          <a:xfrm>
            <a:off x="2263775" y="2108200"/>
            <a:ext cx="357188" cy="355600"/>
          </a:xfrm>
          <a:custGeom>
            <a:avLst/>
            <a:gdLst>
              <a:gd name="T0" fmla="*/ 0 w 225"/>
              <a:gd name="T1" fmla="*/ 0 h 224"/>
              <a:gd name="T2" fmla="*/ 225 w 225"/>
              <a:gd name="T3" fmla="*/ 224 h 224"/>
            </a:gdLst>
            <a:ahLst/>
            <a:cxnLst>
              <a:cxn ang="0">
                <a:pos x="T0" y="T1"/>
              </a:cxn>
              <a:cxn ang="0">
                <a:pos x="T2" y="T3"/>
              </a:cxn>
            </a:cxnLst>
            <a:rect l="0" t="0" r="r" b="b"/>
            <a:pathLst>
              <a:path w="225" h="224">
                <a:moveTo>
                  <a:pt x="0" y="0"/>
                </a:moveTo>
                <a:lnTo>
                  <a:pt x="225" y="22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94" name="Freeform 34"/>
          <p:cNvSpPr>
            <a:spLocks/>
          </p:cNvSpPr>
          <p:nvPr/>
        </p:nvSpPr>
        <p:spPr bwMode="auto">
          <a:xfrm>
            <a:off x="2206625" y="2155825"/>
            <a:ext cx="1725613" cy="1719263"/>
          </a:xfrm>
          <a:custGeom>
            <a:avLst/>
            <a:gdLst>
              <a:gd name="T0" fmla="*/ 717 w 1087"/>
              <a:gd name="T1" fmla="*/ 1002 h 1083"/>
              <a:gd name="T2" fmla="*/ 141 w 1087"/>
              <a:gd name="T3" fmla="*/ 932 h 1083"/>
              <a:gd name="T4" fmla="*/ 141 w 1087"/>
              <a:gd name="T5" fmla="*/ 96 h 1083"/>
              <a:gd name="T6" fmla="*/ 991 w 1087"/>
              <a:gd name="T7" fmla="*/ 356 h 1083"/>
              <a:gd name="T8" fmla="*/ 717 w 1087"/>
              <a:gd name="T9" fmla="*/ 967 h 1083"/>
            </a:gdLst>
            <a:ahLst/>
            <a:cxnLst>
              <a:cxn ang="0">
                <a:pos x="T0" y="T1"/>
              </a:cxn>
              <a:cxn ang="0">
                <a:pos x="T2" y="T3"/>
              </a:cxn>
              <a:cxn ang="0">
                <a:pos x="T4" y="T5"/>
              </a:cxn>
              <a:cxn ang="0">
                <a:pos x="T6" y="T7"/>
              </a:cxn>
              <a:cxn ang="0">
                <a:pos x="T8" y="T9"/>
              </a:cxn>
            </a:cxnLst>
            <a:rect l="0" t="0" r="r" b="b"/>
            <a:pathLst>
              <a:path w="1087" h="1083">
                <a:moveTo>
                  <a:pt x="717" y="1002"/>
                </a:moveTo>
                <a:cubicBezTo>
                  <a:pt x="621" y="990"/>
                  <a:pt x="237" y="1083"/>
                  <a:pt x="141" y="932"/>
                </a:cubicBezTo>
                <a:cubicBezTo>
                  <a:pt x="45" y="781"/>
                  <a:pt x="0" y="192"/>
                  <a:pt x="141" y="96"/>
                </a:cubicBezTo>
                <a:cubicBezTo>
                  <a:pt x="282" y="0"/>
                  <a:pt x="895" y="211"/>
                  <a:pt x="991" y="356"/>
                </a:cubicBezTo>
                <a:cubicBezTo>
                  <a:pt x="1087" y="501"/>
                  <a:pt x="774" y="840"/>
                  <a:pt x="717" y="967"/>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95" name="Text Box 35"/>
          <p:cNvSpPr txBox="1">
            <a:spLocks noChangeArrowheads="1"/>
          </p:cNvSpPr>
          <p:nvPr/>
        </p:nvSpPr>
        <p:spPr bwMode="auto">
          <a:xfrm>
            <a:off x="212725" y="2395538"/>
            <a:ext cx="1789785" cy="923330"/>
          </a:xfrm>
          <a:prstGeom prst="rect">
            <a:avLst/>
          </a:prstGeom>
          <a:solidFill>
            <a:srgbClr val="FFFF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l-GR" dirty="0" smtClean="0"/>
              <a:t>κορυφή</a:t>
            </a:r>
            <a:r>
              <a:rPr lang="en-US" sz="1800" dirty="0" smtClean="0"/>
              <a:t> </a:t>
            </a:r>
            <a:r>
              <a:rPr lang="en-US" sz="1800" dirty="0">
                <a:sym typeface="Symbol" pitchFamily="18" charset="2"/>
              </a:rPr>
              <a:t> </a:t>
            </a:r>
            <a:r>
              <a:rPr lang="el-GR" dirty="0" smtClean="0">
                <a:solidFill>
                  <a:srgbClr val="FF3300"/>
                </a:solidFill>
              </a:rPr>
              <a:t>έδρα</a:t>
            </a:r>
            <a:endParaRPr lang="en-US" sz="1800" dirty="0">
              <a:solidFill>
                <a:srgbClr val="FF3300"/>
              </a:solidFill>
            </a:endParaRPr>
          </a:p>
          <a:p>
            <a:pPr>
              <a:spcBef>
                <a:spcPct val="0"/>
              </a:spcBef>
            </a:pPr>
            <a:r>
              <a:rPr lang="el-GR" dirty="0" smtClean="0"/>
              <a:t>ακμή</a:t>
            </a:r>
            <a:r>
              <a:rPr lang="en-US" sz="1800" dirty="0" smtClean="0"/>
              <a:t>   </a:t>
            </a:r>
            <a:r>
              <a:rPr lang="en-US" sz="1800" dirty="0">
                <a:sym typeface="Symbol" pitchFamily="18" charset="2"/>
              </a:rPr>
              <a:t> </a:t>
            </a:r>
            <a:r>
              <a:rPr lang="el-GR" sz="1800" dirty="0" smtClean="0">
                <a:solidFill>
                  <a:srgbClr val="FF3300"/>
                </a:solidFill>
              </a:rPr>
              <a:t>ακμή</a:t>
            </a:r>
            <a:endParaRPr lang="en-US" sz="1800" dirty="0">
              <a:solidFill>
                <a:srgbClr val="FF3300"/>
              </a:solidFill>
            </a:endParaRPr>
          </a:p>
          <a:p>
            <a:pPr>
              <a:spcBef>
                <a:spcPct val="0"/>
              </a:spcBef>
            </a:pPr>
            <a:r>
              <a:rPr lang="el-GR" sz="1800" dirty="0" smtClean="0"/>
              <a:t>έδρα</a:t>
            </a:r>
            <a:r>
              <a:rPr lang="en-US" sz="1800" dirty="0" smtClean="0"/>
              <a:t>  </a:t>
            </a:r>
            <a:r>
              <a:rPr lang="en-US" sz="1800" dirty="0" smtClean="0">
                <a:sym typeface="Symbol" pitchFamily="18" charset="2"/>
              </a:rPr>
              <a:t> </a:t>
            </a:r>
            <a:r>
              <a:rPr lang="el-GR" sz="1800" dirty="0" smtClean="0">
                <a:solidFill>
                  <a:srgbClr val="FF3300"/>
                </a:solidFill>
              </a:rPr>
              <a:t>κορυφή</a:t>
            </a:r>
            <a:endParaRPr lang="en-US" sz="1800" dirty="0">
              <a:solidFill>
                <a:srgbClr val="FF3300"/>
              </a:solidFill>
            </a:endParaRPr>
          </a:p>
        </p:txBody>
      </p:sp>
      <p:sp>
        <p:nvSpPr>
          <p:cNvPr id="40996" name="Oval 36"/>
          <p:cNvSpPr>
            <a:spLocks noChangeArrowheads="1"/>
          </p:cNvSpPr>
          <p:nvPr/>
        </p:nvSpPr>
        <p:spPr bwMode="auto">
          <a:xfrm>
            <a:off x="3276600" y="2743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97" name="Oval 37"/>
          <p:cNvSpPr>
            <a:spLocks noChangeArrowheads="1"/>
          </p:cNvSpPr>
          <p:nvPr/>
        </p:nvSpPr>
        <p:spPr bwMode="auto">
          <a:xfrm>
            <a:off x="2667000" y="32766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0998" name="Line 38"/>
          <p:cNvSpPr>
            <a:spLocks noChangeShapeType="1"/>
          </p:cNvSpPr>
          <p:nvPr/>
        </p:nvSpPr>
        <p:spPr bwMode="auto">
          <a:xfrm>
            <a:off x="2667000" y="2590800"/>
            <a:ext cx="76200" cy="68580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0999" name="Freeform 39"/>
          <p:cNvSpPr>
            <a:spLocks/>
          </p:cNvSpPr>
          <p:nvPr/>
        </p:nvSpPr>
        <p:spPr bwMode="auto">
          <a:xfrm>
            <a:off x="2809875" y="2876550"/>
            <a:ext cx="512763" cy="423863"/>
          </a:xfrm>
          <a:custGeom>
            <a:avLst/>
            <a:gdLst>
              <a:gd name="T0" fmla="*/ 0 w 323"/>
              <a:gd name="T1" fmla="*/ 267 h 267"/>
              <a:gd name="T2" fmla="*/ 323 w 323"/>
              <a:gd name="T3" fmla="*/ 0 h 267"/>
            </a:gdLst>
            <a:ahLst/>
            <a:cxnLst>
              <a:cxn ang="0">
                <a:pos x="T0" y="T1"/>
              </a:cxn>
              <a:cxn ang="0">
                <a:pos x="T2" y="T3"/>
              </a:cxn>
            </a:cxnLst>
            <a:rect l="0" t="0" r="r" b="b"/>
            <a:pathLst>
              <a:path w="323" h="267">
                <a:moveTo>
                  <a:pt x="0" y="267"/>
                </a:moveTo>
                <a:lnTo>
                  <a:pt x="323"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00" name="Freeform 40"/>
          <p:cNvSpPr>
            <a:spLocks/>
          </p:cNvSpPr>
          <p:nvPr/>
        </p:nvSpPr>
        <p:spPr bwMode="auto">
          <a:xfrm>
            <a:off x="2743200" y="2520950"/>
            <a:ext cx="568325" cy="244475"/>
          </a:xfrm>
          <a:custGeom>
            <a:avLst/>
            <a:gdLst>
              <a:gd name="T0" fmla="*/ 0 w 358"/>
              <a:gd name="T1" fmla="*/ 0 h 154"/>
              <a:gd name="T2" fmla="*/ 358 w 358"/>
              <a:gd name="T3" fmla="*/ 154 h 154"/>
            </a:gdLst>
            <a:ahLst/>
            <a:cxnLst>
              <a:cxn ang="0">
                <a:pos x="T0" y="T1"/>
              </a:cxn>
              <a:cxn ang="0">
                <a:pos x="T2" y="T3"/>
              </a:cxn>
            </a:cxnLst>
            <a:rect l="0" t="0" r="r" b="b"/>
            <a:pathLst>
              <a:path w="358" h="154">
                <a:moveTo>
                  <a:pt x="0" y="0"/>
                </a:moveTo>
                <a:lnTo>
                  <a:pt x="358" y="15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01" name="Oval 41"/>
          <p:cNvSpPr>
            <a:spLocks noChangeArrowheads="1"/>
          </p:cNvSpPr>
          <p:nvPr/>
        </p:nvSpPr>
        <p:spPr bwMode="auto">
          <a:xfrm>
            <a:off x="2819400" y="28194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02" name="Freeform 42"/>
          <p:cNvSpPr>
            <a:spLocks/>
          </p:cNvSpPr>
          <p:nvPr/>
        </p:nvSpPr>
        <p:spPr bwMode="auto">
          <a:xfrm>
            <a:off x="2498725" y="2755900"/>
            <a:ext cx="854075" cy="977900"/>
          </a:xfrm>
          <a:custGeom>
            <a:avLst/>
            <a:gdLst>
              <a:gd name="T0" fmla="*/ 250 w 538"/>
              <a:gd name="T1" fmla="*/ 88 h 616"/>
              <a:gd name="T2" fmla="*/ 58 w 538"/>
              <a:gd name="T3" fmla="*/ 88 h 616"/>
              <a:gd name="T4" fmla="*/ 10 w 538"/>
              <a:gd name="T5" fmla="*/ 376 h 616"/>
              <a:gd name="T6" fmla="*/ 119 w 538"/>
              <a:gd name="T7" fmla="*/ 533 h 616"/>
              <a:gd name="T8" fmla="*/ 309 w 538"/>
              <a:gd name="T9" fmla="*/ 547 h 616"/>
              <a:gd name="T10" fmla="*/ 538 w 538"/>
              <a:gd name="T11" fmla="*/ 616 h 616"/>
            </a:gdLst>
            <a:ahLst/>
            <a:cxnLst>
              <a:cxn ang="0">
                <a:pos x="T0" y="T1"/>
              </a:cxn>
              <a:cxn ang="0">
                <a:pos x="T2" y="T3"/>
              </a:cxn>
              <a:cxn ang="0">
                <a:pos x="T4" y="T5"/>
              </a:cxn>
              <a:cxn ang="0">
                <a:pos x="T6" y="T7"/>
              </a:cxn>
              <a:cxn ang="0">
                <a:pos x="T8" y="T9"/>
              </a:cxn>
              <a:cxn ang="0">
                <a:pos x="T10" y="T11"/>
              </a:cxn>
            </a:cxnLst>
            <a:rect l="0" t="0" r="r" b="b"/>
            <a:pathLst>
              <a:path w="538" h="616">
                <a:moveTo>
                  <a:pt x="250" y="88"/>
                </a:moveTo>
                <a:cubicBezTo>
                  <a:pt x="170" y="0"/>
                  <a:pt x="98" y="40"/>
                  <a:pt x="58" y="88"/>
                </a:cubicBezTo>
                <a:cubicBezTo>
                  <a:pt x="18" y="136"/>
                  <a:pt x="0" y="302"/>
                  <a:pt x="10" y="376"/>
                </a:cubicBezTo>
                <a:cubicBezTo>
                  <a:pt x="20" y="450"/>
                  <a:pt x="69" y="505"/>
                  <a:pt x="119" y="533"/>
                </a:cubicBezTo>
                <a:cubicBezTo>
                  <a:pt x="169" y="561"/>
                  <a:pt x="239" y="533"/>
                  <a:pt x="309" y="547"/>
                </a:cubicBezTo>
                <a:cubicBezTo>
                  <a:pt x="379" y="561"/>
                  <a:pt x="490" y="602"/>
                  <a:pt x="538" y="616"/>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04" name="Line 44"/>
          <p:cNvSpPr>
            <a:spLocks noChangeShapeType="1"/>
          </p:cNvSpPr>
          <p:nvPr/>
        </p:nvSpPr>
        <p:spPr bwMode="auto">
          <a:xfrm>
            <a:off x="2895600" y="2895600"/>
            <a:ext cx="457200" cy="83820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05" name="Freeform 45"/>
          <p:cNvSpPr>
            <a:spLocks/>
          </p:cNvSpPr>
          <p:nvPr/>
        </p:nvSpPr>
        <p:spPr bwMode="auto">
          <a:xfrm>
            <a:off x="2895600" y="2552700"/>
            <a:ext cx="622300" cy="1181100"/>
          </a:xfrm>
          <a:custGeom>
            <a:avLst/>
            <a:gdLst>
              <a:gd name="T0" fmla="*/ 0 w 392"/>
              <a:gd name="T1" fmla="*/ 216 h 744"/>
              <a:gd name="T2" fmla="*/ 144 w 392"/>
              <a:gd name="T3" fmla="*/ 24 h 744"/>
              <a:gd name="T4" fmla="*/ 336 w 392"/>
              <a:gd name="T5" fmla="*/ 72 h 744"/>
              <a:gd name="T6" fmla="*/ 384 w 392"/>
              <a:gd name="T7" fmla="*/ 216 h 744"/>
              <a:gd name="T8" fmla="*/ 288 w 392"/>
              <a:gd name="T9" fmla="*/ 456 h 744"/>
              <a:gd name="T10" fmla="*/ 288 w 392"/>
              <a:gd name="T11" fmla="*/ 744 h 744"/>
            </a:gdLst>
            <a:ahLst/>
            <a:cxnLst>
              <a:cxn ang="0">
                <a:pos x="T0" y="T1"/>
              </a:cxn>
              <a:cxn ang="0">
                <a:pos x="T2" y="T3"/>
              </a:cxn>
              <a:cxn ang="0">
                <a:pos x="T4" y="T5"/>
              </a:cxn>
              <a:cxn ang="0">
                <a:pos x="T6" y="T7"/>
              </a:cxn>
              <a:cxn ang="0">
                <a:pos x="T8" y="T9"/>
              </a:cxn>
              <a:cxn ang="0">
                <a:pos x="T10" y="T11"/>
              </a:cxn>
            </a:cxnLst>
            <a:rect l="0" t="0" r="r" b="b"/>
            <a:pathLst>
              <a:path w="392" h="744">
                <a:moveTo>
                  <a:pt x="0" y="216"/>
                </a:moveTo>
                <a:cubicBezTo>
                  <a:pt x="44" y="132"/>
                  <a:pt x="88" y="48"/>
                  <a:pt x="144" y="24"/>
                </a:cubicBezTo>
                <a:cubicBezTo>
                  <a:pt x="200" y="0"/>
                  <a:pt x="296" y="40"/>
                  <a:pt x="336" y="72"/>
                </a:cubicBezTo>
                <a:cubicBezTo>
                  <a:pt x="376" y="104"/>
                  <a:pt x="392" y="152"/>
                  <a:pt x="384" y="216"/>
                </a:cubicBezTo>
                <a:cubicBezTo>
                  <a:pt x="376" y="280"/>
                  <a:pt x="304" y="368"/>
                  <a:pt x="288" y="456"/>
                </a:cubicBezTo>
                <a:cubicBezTo>
                  <a:pt x="272" y="544"/>
                  <a:pt x="280" y="644"/>
                  <a:pt x="288" y="744"/>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06" name="Oval 46"/>
          <p:cNvSpPr>
            <a:spLocks noChangeArrowheads="1"/>
          </p:cNvSpPr>
          <p:nvPr/>
        </p:nvSpPr>
        <p:spPr bwMode="auto">
          <a:xfrm>
            <a:off x="2133600" y="1981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07" name="Oval 47"/>
          <p:cNvSpPr>
            <a:spLocks noChangeArrowheads="1"/>
          </p:cNvSpPr>
          <p:nvPr/>
        </p:nvSpPr>
        <p:spPr bwMode="auto">
          <a:xfrm>
            <a:off x="2590800" y="24384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08" name="Freeform 48"/>
          <p:cNvSpPr>
            <a:spLocks/>
          </p:cNvSpPr>
          <p:nvPr/>
        </p:nvSpPr>
        <p:spPr bwMode="auto">
          <a:xfrm>
            <a:off x="2263775" y="2108200"/>
            <a:ext cx="357188" cy="355600"/>
          </a:xfrm>
          <a:custGeom>
            <a:avLst/>
            <a:gdLst>
              <a:gd name="T0" fmla="*/ 0 w 225"/>
              <a:gd name="T1" fmla="*/ 0 h 224"/>
              <a:gd name="T2" fmla="*/ 225 w 225"/>
              <a:gd name="T3" fmla="*/ 224 h 224"/>
            </a:gdLst>
            <a:ahLst/>
            <a:cxnLst>
              <a:cxn ang="0">
                <a:pos x="T0" y="T1"/>
              </a:cxn>
              <a:cxn ang="0">
                <a:pos x="T2" y="T3"/>
              </a:cxn>
            </a:cxnLst>
            <a:rect l="0" t="0" r="r" b="b"/>
            <a:pathLst>
              <a:path w="225" h="224">
                <a:moveTo>
                  <a:pt x="0" y="0"/>
                </a:moveTo>
                <a:lnTo>
                  <a:pt x="225" y="22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09" name="Oval 49"/>
          <p:cNvSpPr>
            <a:spLocks noChangeArrowheads="1"/>
          </p:cNvSpPr>
          <p:nvPr/>
        </p:nvSpPr>
        <p:spPr bwMode="auto">
          <a:xfrm>
            <a:off x="3276600" y="27432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10" name="Oval 50"/>
          <p:cNvSpPr>
            <a:spLocks noChangeArrowheads="1"/>
          </p:cNvSpPr>
          <p:nvPr/>
        </p:nvSpPr>
        <p:spPr bwMode="auto">
          <a:xfrm>
            <a:off x="2667000" y="3276600"/>
            <a:ext cx="152400" cy="152400"/>
          </a:xfrm>
          <a:prstGeom prst="ellipse">
            <a:avLst/>
          </a:prstGeom>
          <a:solidFill>
            <a:schemeClr val="bg1"/>
          </a:solidFill>
          <a:ln w="1905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11" name="Line 51"/>
          <p:cNvSpPr>
            <a:spLocks noChangeShapeType="1"/>
          </p:cNvSpPr>
          <p:nvPr/>
        </p:nvSpPr>
        <p:spPr bwMode="auto">
          <a:xfrm>
            <a:off x="2667000" y="2590800"/>
            <a:ext cx="76200" cy="68580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12" name="Freeform 52"/>
          <p:cNvSpPr>
            <a:spLocks/>
          </p:cNvSpPr>
          <p:nvPr/>
        </p:nvSpPr>
        <p:spPr bwMode="auto">
          <a:xfrm>
            <a:off x="2809875" y="2876550"/>
            <a:ext cx="512763" cy="423863"/>
          </a:xfrm>
          <a:custGeom>
            <a:avLst/>
            <a:gdLst>
              <a:gd name="T0" fmla="*/ 0 w 323"/>
              <a:gd name="T1" fmla="*/ 267 h 267"/>
              <a:gd name="T2" fmla="*/ 323 w 323"/>
              <a:gd name="T3" fmla="*/ 0 h 267"/>
            </a:gdLst>
            <a:ahLst/>
            <a:cxnLst>
              <a:cxn ang="0">
                <a:pos x="T0" y="T1"/>
              </a:cxn>
              <a:cxn ang="0">
                <a:pos x="T2" y="T3"/>
              </a:cxn>
            </a:cxnLst>
            <a:rect l="0" t="0" r="r" b="b"/>
            <a:pathLst>
              <a:path w="323" h="267">
                <a:moveTo>
                  <a:pt x="0" y="267"/>
                </a:moveTo>
                <a:lnTo>
                  <a:pt x="323" y="0"/>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13" name="Freeform 53"/>
          <p:cNvSpPr>
            <a:spLocks/>
          </p:cNvSpPr>
          <p:nvPr/>
        </p:nvSpPr>
        <p:spPr bwMode="auto">
          <a:xfrm>
            <a:off x="2743200" y="2520950"/>
            <a:ext cx="568325" cy="244475"/>
          </a:xfrm>
          <a:custGeom>
            <a:avLst/>
            <a:gdLst>
              <a:gd name="T0" fmla="*/ 0 w 358"/>
              <a:gd name="T1" fmla="*/ 0 h 154"/>
              <a:gd name="T2" fmla="*/ 358 w 358"/>
              <a:gd name="T3" fmla="*/ 154 h 154"/>
            </a:gdLst>
            <a:ahLst/>
            <a:cxnLst>
              <a:cxn ang="0">
                <a:pos x="T0" y="T1"/>
              </a:cxn>
              <a:cxn ang="0">
                <a:pos x="T2" y="T3"/>
              </a:cxn>
            </a:cxnLst>
            <a:rect l="0" t="0" r="r" b="b"/>
            <a:pathLst>
              <a:path w="358" h="154">
                <a:moveTo>
                  <a:pt x="0" y="0"/>
                </a:moveTo>
                <a:lnTo>
                  <a:pt x="358" y="154"/>
                </a:lnTo>
              </a:path>
            </a:pathLst>
          </a:custGeom>
          <a:noFill/>
          <a:ln w="19050" cap="flat" cmpd="sng">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14" name="Oval 54"/>
          <p:cNvSpPr>
            <a:spLocks noChangeArrowheads="1"/>
          </p:cNvSpPr>
          <p:nvPr/>
        </p:nvSpPr>
        <p:spPr bwMode="auto">
          <a:xfrm>
            <a:off x="2819400" y="28194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Tree>
    <p:extLst>
      <p:ext uri="{BB962C8B-B14F-4D97-AF65-F5344CB8AC3E}">
        <p14:creationId xmlns="" xmlns:p14="http://schemas.microsoft.com/office/powerpoint/2010/main" val="1386066495"/>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228600"/>
            <a:ext cx="7772400" cy="762000"/>
          </a:xfrm>
          <a:solidFill>
            <a:srgbClr val="CCFF99"/>
          </a:solidFill>
          <a:ln>
            <a:solidFill>
              <a:schemeClr val="tx1"/>
            </a:solidFill>
            <a:miter lim="800000"/>
            <a:headEnd/>
            <a:tailEnd/>
          </a:ln>
        </p:spPr>
        <p:txBody>
          <a:bodyPr/>
          <a:lstStyle/>
          <a:p>
            <a:r>
              <a:rPr lang="el-GR" dirty="0" smtClean="0">
                <a:latin typeface="Arial" charset="0"/>
              </a:rPr>
              <a:t>Επίπεδη Υποδιαίρεση</a:t>
            </a:r>
            <a:endParaRPr lang="en-US" dirty="0">
              <a:solidFill>
                <a:srgbClr val="FF3300"/>
              </a:solidFill>
              <a:latin typeface="Arial" charset="0"/>
            </a:endParaRPr>
          </a:p>
        </p:txBody>
      </p:sp>
      <p:sp>
        <p:nvSpPr>
          <p:cNvPr id="50191" name="Oval 15"/>
          <p:cNvSpPr>
            <a:spLocks noChangeArrowheads="1"/>
          </p:cNvSpPr>
          <p:nvPr/>
        </p:nvSpPr>
        <p:spPr bwMode="auto">
          <a:xfrm>
            <a:off x="4572000" y="57150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2" name="Oval 16"/>
          <p:cNvSpPr>
            <a:spLocks noChangeArrowheads="1"/>
          </p:cNvSpPr>
          <p:nvPr/>
        </p:nvSpPr>
        <p:spPr bwMode="auto">
          <a:xfrm>
            <a:off x="4572000" y="46482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3" name="Oval 17"/>
          <p:cNvSpPr>
            <a:spLocks noChangeArrowheads="1"/>
          </p:cNvSpPr>
          <p:nvPr/>
        </p:nvSpPr>
        <p:spPr bwMode="auto">
          <a:xfrm>
            <a:off x="6400800" y="38100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4" name="Oval 18"/>
          <p:cNvSpPr>
            <a:spLocks noChangeArrowheads="1"/>
          </p:cNvSpPr>
          <p:nvPr/>
        </p:nvSpPr>
        <p:spPr bwMode="auto">
          <a:xfrm>
            <a:off x="4495800" y="22098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5" name="Oval 19"/>
          <p:cNvSpPr>
            <a:spLocks noChangeArrowheads="1"/>
          </p:cNvSpPr>
          <p:nvPr/>
        </p:nvSpPr>
        <p:spPr bwMode="auto">
          <a:xfrm>
            <a:off x="5638800" y="30480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6" name="Oval 20"/>
          <p:cNvSpPr>
            <a:spLocks noChangeArrowheads="1"/>
          </p:cNvSpPr>
          <p:nvPr/>
        </p:nvSpPr>
        <p:spPr bwMode="auto">
          <a:xfrm>
            <a:off x="4572000" y="35814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7" name="Oval 21"/>
          <p:cNvSpPr>
            <a:spLocks noChangeArrowheads="1"/>
          </p:cNvSpPr>
          <p:nvPr/>
        </p:nvSpPr>
        <p:spPr bwMode="auto">
          <a:xfrm>
            <a:off x="3276600" y="36576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198" name="Freeform 22"/>
          <p:cNvSpPr>
            <a:spLocks/>
          </p:cNvSpPr>
          <p:nvPr/>
        </p:nvSpPr>
        <p:spPr bwMode="auto">
          <a:xfrm>
            <a:off x="3355975" y="2286000"/>
            <a:ext cx="1238250" cy="1427163"/>
          </a:xfrm>
          <a:custGeom>
            <a:avLst/>
            <a:gdLst>
              <a:gd name="T0" fmla="*/ 0 w 780"/>
              <a:gd name="T1" fmla="*/ 899 h 899"/>
              <a:gd name="T2" fmla="*/ 780 w 780"/>
              <a:gd name="T3" fmla="*/ 0 h 899"/>
            </a:gdLst>
            <a:ahLst/>
            <a:cxnLst>
              <a:cxn ang="0">
                <a:pos x="T0" y="T1"/>
              </a:cxn>
              <a:cxn ang="0">
                <a:pos x="T2" y="T3"/>
              </a:cxn>
            </a:cxnLst>
            <a:rect l="0" t="0" r="r" b="b"/>
            <a:pathLst>
              <a:path w="780" h="899">
                <a:moveTo>
                  <a:pt x="0" y="899"/>
                </a:moveTo>
                <a:cubicBezTo>
                  <a:pt x="130" y="749"/>
                  <a:pt x="650" y="150"/>
                  <a:pt x="780"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199" name="Freeform 23"/>
          <p:cNvSpPr>
            <a:spLocks/>
          </p:cNvSpPr>
          <p:nvPr/>
        </p:nvSpPr>
        <p:spPr bwMode="auto">
          <a:xfrm>
            <a:off x="4572000" y="2286000"/>
            <a:ext cx="1143000" cy="838200"/>
          </a:xfrm>
          <a:custGeom>
            <a:avLst/>
            <a:gdLst>
              <a:gd name="T0" fmla="*/ 720 w 720"/>
              <a:gd name="T1" fmla="*/ 528 h 528"/>
              <a:gd name="T2" fmla="*/ 0 w 720"/>
              <a:gd name="T3" fmla="*/ 0 h 528"/>
            </a:gdLst>
            <a:ahLst/>
            <a:cxnLst>
              <a:cxn ang="0">
                <a:pos x="T0" y="T1"/>
              </a:cxn>
              <a:cxn ang="0">
                <a:pos x="T2" y="T3"/>
              </a:cxn>
            </a:cxnLst>
            <a:rect l="0" t="0" r="r" b="b"/>
            <a:pathLst>
              <a:path w="720" h="528">
                <a:moveTo>
                  <a:pt x="720" y="528"/>
                </a:moveTo>
                <a:cubicBezTo>
                  <a:pt x="600" y="440"/>
                  <a:pt x="120" y="88"/>
                  <a:pt x="0"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0" name="Freeform 24"/>
          <p:cNvSpPr>
            <a:spLocks/>
          </p:cNvSpPr>
          <p:nvPr/>
        </p:nvSpPr>
        <p:spPr bwMode="auto">
          <a:xfrm>
            <a:off x="3355975" y="3100388"/>
            <a:ext cx="3144838" cy="768350"/>
          </a:xfrm>
          <a:custGeom>
            <a:avLst/>
            <a:gdLst>
              <a:gd name="T0" fmla="*/ 0 w 1981"/>
              <a:gd name="T1" fmla="*/ 393 h 484"/>
              <a:gd name="T2" fmla="*/ 801 w 1981"/>
              <a:gd name="T3" fmla="*/ 344 h 484"/>
              <a:gd name="T4" fmla="*/ 1497 w 1981"/>
              <a:gd name="T5" fmla="*/ 0 h 484"/>
              <a:gd name="T6" fmla="*/ 1981 w 1981"/>
              <a:gd name="T7" fmla="*/ 484 h 484"/>
            </a:gdLst>
            <a:ahLst/>
            <a:cxnLst>
              <a:cxn ang="0">
                <a:pos x="T0" y="T1"/>
              </a:cxn>
              <a:cxn ang="0">
                <a:pos x="T2" y="T3"/>
              </a:cxn>
              <a:cxn ang="0">
                <a:pos x="T4" y="T5"/>
              </a:cxn>
              <a:cxn ang="0">
                <a:pos x="T6" y="T7"/>
              </a:cxn>
            </a:cxnLst>
            <a:rect l="0" t="0" r="r" b="b"/>
            <a:pathLst>
              <a:path w="1981" h="484">
                <a:moveTo>
                  <a:pt x="0" y="393"/>
                </a:moveTo>
                <a:lnTo>
                  <a:pt x="801" y="344"/>
                </a:lnTo>
                <a:lnTo>
                  <a:pt x="1497" y="0"/>
                </a:lnTo>
                <a:lnTo>
                  <a:pt x="1981" y="484"/>
                </a:ln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1" name="Freeform 25"/>
          <p:cNvSpPr>
            <a:spLocks/>
          </p:cNvSpPr>
          <p:nvPr/>
        </p:nvSpPr>
        <p:spPr bwMode="auto">
          <a:xfrm>
            <a:off x="4648200" y="3657600"/>
            <a:ext cx="1588" cy="2133600"/>
          </a:xfrm>
          <a:custGeom>
            <a:avLst/>
            <a:gdLst>
              <a:gd name="T0" fmla="*/ 0 w 1"/>
              <a:gd name="T1" fmla="*/ 0 h 1344"/>
              <a:gd name="T2" fmla="*/ 0 w 1"/>
              <a:gd name="T3" fmla="*/ 672 h 1344"/>
              <a:gd name="T4" fmla="*/ 0 w 1"/>
              <a:gd name="T5" fmla="*/ 1344 h 1344"/>
            </a:gdLst>
            <a:ahLst/>
            <a:cxnLst>
              <a:cxn ang="0">
                <a:pos x="T0" y="T1"/>
              </a:cxn>
              <a:cxn ang="0">
                <a:pos x="T2" y="T3"/>
              </a:cxn>
              <a:cxn ang="0">
                <a:pos x="T4" y="T5"/>
              </a:cxn>
            </a:cxnLst>
            <a:rect l="0" t="0" r="r" b="b"/>
            <a:pathLst>
              <a:path w="1" h="1344">
                <a:moveTo>
                  <a:pt x="0" y="0"/>
                </a:moveTo>
                <a:lnTo>
                  <a:pt x="0" y="672"/>
                </a:lnTo>
                <a:lnTo>
                  <a:pt x="0" y="1344"/>
                </a:ln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2" name="Freeform 26"/>
          <p:cNvSpPr>
            <a:spLocks/>
          </p:cNvSpPr>
          <p:nvPr/>
        </p:nvSpPr>
        <p:spPr bwMode="auto">
          <a:xfrm>
            <a:off x="3186113" y="3746500"/>
            <a:ext cx="1474787" cy="992188"/>
          </a:xfrm>
          <a:custGeom>
            <a:avLst/>
            <a:gdLst>
              <a:gd name="T0" fmla="*/ 929 w 929"/>
              <a:gd name="T1" fmla="*/ 625 h 625"/>
              <a:gd name="T2" fmla="*/ 135 w 929"/>
              <a:gd name="T3" fmla="*/ 443 h 625"/>
              <a:gd name="T4" fmla="*/ 121 w 929"/>
              <a:gd name="T5" fmla="*/ 0 h 625"/>
            </a:gdLst>
            <a:ahLst/>
            <a:cxnLst>
              <a:cxn ang="0">
                <a:pos x="T0" y="T1"/>
              </a:cxn>
              <a:cxn ang="0">
                <a:pos x="T2" y="T3"/>
              </a:cxn>
              <a:cxn ang="0">
                <a:pos x="T4" y="T5"/>
              </a:cxn>
            </a:cxnLst>
            <a:rect l="0" t="0" r="r" b="b"/>
            <a:pathLst>
              <a:path w="929" h="625">
                <a:moveTo>
                  <a:pt x="929" y="625"/>
                </a:moveTo>
                <a:cubicBezTo>
                  <a:pt x="797" y="595"/>
                  <a:pt x="270" y="547"/>
                  <a:pt x="135" y="443"/>
                </a:cubicBezTo>
                <a:cubicBezTo>
                  <a:pt x="0" y="339"/>
                  <a:pt x="123" y="74"/>
                  <a:pt x="121"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3" name="Freeform 27"/>
          <p:cNvSpPr>
            <a:spLocks/>
          </p:cNvSpPr>
          <p:nvPr/>
        </p:nvSpPr>
        <p:spPr bwMode="auto">
          <a:xfrm>
            <a:off x="4648200" y="3886200"/>
            <a:ext cx="1828800" cy="838200"/>
          </a:xfrm>
          <a:custGeom>
            <a:avLst/>
            <a:gdLst>
              <a:gd name="T0" fmla="*/ 0 w 1152"/>
              <a:gd name="T1" fmla="*/ 528 h 528"/>
              <a:gd name="T2" fmla="*/ 690 w 1152"/>
              <a:gd name="T3" fmla="*/ 418 h 528"/>
              <a:gd name="T4" fmla="*/ 1152 w 1152"/>
              <a:gd name="T5" fmla="*/ 0 h 528"/>
            </a:gdLst>
            <a:ahLst/>
            <a:cxnLst>
              <a:cxn ang="0">
                <a:pos x="T0" y="T1"/>
              </a:cxn>
              <a:cxn ang="0">
                <a:pos x="T2" y="T3"/>
              </a:cxn>
              <a:cxn ang="0">
                <a:pos x="T4" y="T5"/>
              </a:cxn>
            </a:cxnLst>
            <a:rect l="0" t="0" r="r" b="b"/>
            <a:pathLst>
              <a:path w="1152" h="528">
                <a:moveTo>
                  <a:pt x="0" y="528"/>
                </a:moveTo>
                <a:cubicBezTo>
                  <a:pt x="115" y="510"/>
                  <a:pt x="498" y="506"/>
                  <a:pt x="690" y="418"/>
                </a:cubicBezTo>
                <a:cubicBezTo>
                  <a:pt x="882" y="330"/>
                  <a:pt x="1056" y="87"/>
                  <a:pt x="1152"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4" name="Freeform 28"/>
          <p:cNvSpPr>
            <a:spLocks/>
          </p:cNvSpPr>
          <p:nvPr/>
        </p:nvSpPr>
        <p:spPr bwMode="auto">
          <a:xfrm>
            <a:off x="1527175" y="3724275"/>
            <a:ext cx="3122613" cy="2074863"/>
          </a:xfrm>
          <a:custGeom>
            <a:avLst/>
            <a:gdLst>
              <a:gd name="T0" fmla="*/ 1967 w 1967"/>
              <a:gd name="T1" fmla="*/ 1307 h 1307"/>
              <a:gd name="T2" fmla="*/ 394 w 1967"/>
              <a:gd name="T3" fmla="*/ 1166 h 1307"/>
              <a:gd name="T4" fmla="*/ 127 w 1967"/>
              <a:gd name="T5" fmla="*/ 752 h 1307"/>
              <a:gd name="T6" fmla="*/ 1159 w 1967"/>
              <a:gd name="T7" fmla="*/ 0 h 1307"/>
            </a:gdLst>
            <a:ahLst/>
            <a:cxnLst>
              <a:cxn ang="0">
                <a:pos x="T0" y="T1"/>
              </a:cxn>
              <a:cxn ang="0">
                <a:pos x="T2" y="T3"/>
              </a:cxn>
              <a:cxn ang="0">
                <a:pos x="T4" y="T5"/>
              </a:cxn>
              <a:cxn ang="0">
                <a:pos x="T6" y="T7"/>
              </a:cxn>
            </a:cxnLst>
            <a:rect l="0" t="0" r="r" b="b"/>
            <a:pathLst>
              <a:path w="1967" h="1307">
                <a:moveTo>
                  <a:pt x="1967" y="1307"/>
                </a:moveTo>
                <a:cubicBezTo>
                  <a:pt x="1705" y="1284"/>
                  <a:pt x="701" y="1258"/>
                  <a:pt x="394" y="1166"/>
                </a:cubicBezTo>
                <a:cubicBezTo>
                  <a:pt x="87" y="1074"/>
                  <a:pt x="0" y="946"/>
                  <a:pt x="127" y="752"/>
                </a:cubicBezTo>
                <a:cubicBezTo>
                  <a:pt x="254" y="558"/>
                  <a:pt x="944" y="157"/>
                  <a:pt x="1159"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5" name="Freeform 29"/>
          <p:cNvSpPr>
            <a:spLocks/>
          </p:cNvSpPr>
          <p:nvPr/>
        </p:nvSpPr>
        <p:spPr bwMode="auto">
          <a:xfrm>
            <a:off x="4648200" y="3886200"/>
            <a:ext cx="2908300" cy="1905000"/>
          </a:xfrm>
          <a:custGeom>
            <a:avLst/>
            <a:gdLst>
              <a:gd name="T0" fmla="*/ 0 w 1832"/>
              <a:gd name="T1" fmla="*/ 1200 h 1200"/>
              <a:gd name="T2" fmla="*/ 1434 w 1832"/>
              <a:gd name="T3" fmla="*/ 1064 h 1200"/>
              <a:gd name="T4" fmla="*/ 1792 w 1832"/>
              <a:gd name="T5" fmla="*/ 685 h 1200"/>
              <a:gd name="T6" fmla="*/ 1673 w 1832"/>
              <a:gd name="T7" fmla="*/ 284 h 1200"/>
              <a:gd name="T8" fmla="*/ 1152 w 1832"/>
              <a:gd name="T9" fmla="*/ 0 h 1200"/>
            </a:gdLst>
            <a:ahLst/>
            <a:cxnLst>
              <a:cxn ang="0">
                <a:pos x="T0" y="T1"/>
              </a:cxn>
              <a:cxn ang="0">
                <a:pos x="T2" y="T3"/>
              </a:cxn>
              <a:cxn ang="0">
                <a:pos x="T4" y="T5"/>
              </a:cxn>
              <a:cxn ang="0">
                <a:pos x="T6" y="T7"/>
              </a:cxn>
              <a:cxn ang="0">
                <a:pos x="T8" y="T9"/>
              </a:cxn>
            </a:cxnLst>
            <a:rect l="0" t="0" r="r" b="b"/>
            <a:pathLst>
              <a:path w="1832" h="1200">
                <a:moveTo>
                  <a:pt x="0" y="1200"/>
                </a:moveTo>
                <a:cubicBezTo>
                  <a:pt x="239" y="1177"/>
                  <a:pt x="1135" y="1150"/>
                  <a:pt x="1434" y="1064"/>
                </a:cubicBezTo>
                <a:cubicBezTo>
                  <a:pt x="1733" y="978"/>
                  <a:pt x="1752" y="815"/>
                  <a:pt x="1792" y="685"/>
                </a:cubicBezTo>
                <a:cubicBezTo>
                  <a:pt x="1832" y="555"/>
                  <a:pt x="1779" y="398"/>
                  <a:pt x="1673" y="284"/>
                </a:cubicBezTo>
                <a:cubicBezTo>
                  <a:pt x="1567" y="170"/>
                  <a:pt x="1261" y="59"/>
                  <a:pt x="1152" y="0"/>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6" name="Freeform 30"/>
          <p:cNvSpPr>
            <a:spLocks/>
          </p:cNvSpPr>
          <p:nvPr/>
        </p:nvSpPr>
        <p:spPr bwMode="auto">
          <a:xfrm>
            <a:off x="4572000" y="1289050"/>
            <a:ext cx="3857625" cy="5056188"/>
          </a:xfrm>
          <a:custGeom>
            <a:avLst/>
            <a:gdLst>
              <a:gd name="T0" fmla="*/ 48 w 2430"/>
              <a:gd name="T1" fmla="*/ 2836 h 3185"/>
              <a:gd name="T2" fmla="*/ 2093 w 2430"/>
              <a:gd name="T3" fmla="*/ 2784 h 3185"/>
              <a:gd name="T4" fmla="*/ 2072 w 2430"/>
              <a:gd name="T5" fmla="*/ 431 h 3185"/>
              <a:gd name="T6" fmla="*/ 520 w 2430"/>
              <a:gd name="T7" fmla="*/ 200 h 3185"/>
              <a:gd name="T8" fmla="*/ 0 w 2430"/>
              <a:gd name="T9" fmla="*/ 628 h 3185"/>
            </a:gdLst>
            <a:ahLst/>
            <a:cxnLst>
              <a:cxn ang="0">
                <a:pos x="T0" y="T1"/>
              </a:cxn>
              <a:cxn ang="0">
                <a:pos x="T2" y="T3"/>
              </a:cxn>
              <a:cxn ang="0">
                <a:pos x="T4" y="T5"/>
              </a:cxn>
              <a:cxn ang="0">
                <a:pos x="T6" y="T7"/>
              </a:cxn>
              <a:cxn ang="0">
                <a:pos x="T8" y="T9"/>
              </a:cxn>
            </a:cxnLst>
            <a:rect l="0" t="0" r="r" b="b"/>
            <a:pathLst>
              <a:path w="2430" h="3185">
                <a:moveTo>
                  <a:pt x="48" y="2836"/>
                </a:moveTo>
                <a:cubicBezTo>
                  <a:pt x="389" y="2827"/>
                  <a:pt x="1756" y="3185"/>
                  <a:pt x="2093" y="2784"/>
                </a:cubicBezTo>
                <a:cubicBezTo>
                  <a:pt x="2430" y="2383"/>
                  <a:pt x="2334" y="862"/>
                  <a:pt x="2072" y="431"/>
                </a:cubicBezTo>
                <a:cubicBezTo>
                  <a:pt x="1810" y="0"/>
                  <a:pt x="865" y="167"/>
                  <a:pt x="520" y="200"/>
                </a:cubicBezTo>
                <a:cubicBezTo>
                  <a:pt x="175" y="233"/>
                  <a:pt x="108" y="539"/>
                  <a:pt x="0" y="628"/>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07" name="Text Box 31"/>
          <p:cNvSpPr txBox="1">
            <a:spLocks noChangeArrowheads="1"/>
          </p:cNvSpPr>
          <p:nvPr/>
        </p:nvSpPr>
        <p:spPr bwMode="auto">
          <a:xfrm>
            <a:off x="1143000" y="1066800"/>
            <a:ext cx="1141274"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9050">
                <a:solidFill>
                  <a:srgbClr val="FF33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l-GR" sz="3200" dirty="0" smtClean="0">
                <a:solidFill>
                  <a:srgbClr val="FF3300"/>
                </a:solidFill>
              </a:rPr>
              <a:t>Δυϊκό</a:t>
            </a:r>
            <a:endParaRPr lang="en-US" sz="3200" dirty="0">
              <a:solidFill>
                <a:srgbClr val="FF3300"/>
              </a:solidFill>
            </a:endParaRPr>
          </a:p>
        </p:txBody>
      </p:sp>
      <p:sp>
        <p:nvSpPr>
          <p:cNvPr id="50210" name="Freeform 34"/>
          <p:cNvSpPr>
            <a:spLocks/>
          </p:cNvSpPr>
          <p:nvPr/>
        </p:nvSpPr>
        <p:spPr bwMode="auto">
          <a:xfrm>
            <a:off x="2206625" y="2155825"/>
            <a:ext cx="1725613" cy="1719263"/>
          </a:xfrm>
          <a:custGeom>
            <a:avLst/>
            <a:gdLst>
              <a:gd name="T0" fmla="*/ 717 w 1087"/>
              <a:gd name="T1" fmla="*/ 1002 h 1083"/>
              <a:gd name="T2" fmla="*/ 141 w 1087"/>
              <a:gd name="T3" fmla="*/ 932 h 1083"/>
              <a:gd name="T4" fmla="*/ 141 w 1087"/>
              <a:gd name="T5" fmla="*/ 96 h 1083"/>
              <a:gd name="T6" fmla="*/ 991 w 1087"/>
              <a:gd name="T7" fmla="*/ 356 h 1083"/>
              <a:gd name="T8" fmla="*/ 717 w 1087"/>
              <a:gd name="T9" fmla="*/ 967 h 1083"/>
            </a:gdLst>
            <a:ahLst/>
            <a:cxnLst>
              <a:cxn ang="0">
                <a:pos x="T0" y="T1"/>
              </a:cxn>
              <a:cxn ang="0">
                <a:pos x="T2" y="T3"/>
              </a:cxn>
              <a:cxn ang="0">
                <a:pos x="T4" y="T5"/>
              </a:cxn>
              <a:cxn ang="0">
                <a:pos x="T6" y="T7"/>
              </a:cxn>
              <a:cxn ang="0">
                <a:pos x="T8" y="T9"/>
              </a:cxn>
            </a:cxnLst>
            <a:rect l="0" t="0" r="r" b="b"/>
            <a:pathLst>
              <a:path w="1087" h="1083">
                <a:moveTo>
                  <a:pt x="717" y="1002"/>
                </a:moveTo>
                <a:cubicBezTo>
                  <a:pt x="621" y="990"/>
                  <a:pt x="237" y="1083"/>
                  <a:pt x="141" y="932"/>
                </a:cubicBezTo>
                <a:cubicBezTo>
                  <a:pt x="45" y="781"/>
                  <a:pt x="0" y="192"/>
                  <a:pt x="141" y="96"/>
                </a:cubicBezTo>
                <a:cubicBezTo>
                  <a:pt x="282" y="0"/>
                  <a:pt x="895" y="211"/>
                  <a:pt x="991" y="356"/>
                </a:cubicBezTo>
                <a:cubicBezTo>
                  <a:pt x="1087" y="501"/>
                  <a:pt x="774" y="840"/>
                  <a:pt x="717" y="967"/>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17" name="Oval 41"/>
          <p:cNvSpPr>
            <a:spLocks noChangeArrowheads="1"/>
          </p:cNvSpPr>
          <p:nvPr/>
        </p:nvSpPr>
        <p:spPr bwMode="auto">
          <a:xfrm>
            <a:off x="2819400" y="2819400"/>
            <a:ext cx="152400" cy="152400"/>
          </a:xfrm>
          <a:prstGeom prst="ellipse">
            <a:avLst/>
          </a:prstGeom>
          <a:solidFill>
            <a:srgbClr val="FF3300"/>
          </a:solidFill>
          <a:ln w="28575">
            <a:solidFill>
              <a:srgbClr val="FF33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50218" name="Freeform 42"/>
          <p:cNvSpPr>
            <a:spLocks/>
          </p:cNvSpPr>
          <p:nvPr/>
        </p:nvSpPr>
        <p:spPr bwMode="auto">
          <a:xfrm>
            <a:off x="2498725" y="2755900"/>
            <a:ext cx="854075" cy="977900"/>
          </a:xfrm>
          <a:custGeom>
            <a:avLst/>
            <a:gdLst>
              <a:gd name="T0" fmla="*/ 250 w 538"/>
              <a:gd name="T1" fmla="*/ 88 h 616"/>
              <a:gd name="T2" fmla="*/ 58 w 538"/>
              <a:gd name="T3" fmla="*/ 88 h 616"/>
              <a:gd name="T4" fmla="*/ 10 w 538"/>
              <a:gd name="T5" fmla="*/ 376 h 616"/>
              <a:gd name="T6" fmla="*/ 119 w 538"/>
              <a:gd name="T7" fmla="*/ 533 h 616"/>
              <a:gd name="T8" fmla="*/ 309 w 538"/>
              <a:gd name="T9" fmla="*/ 547 h 616"/>
              <a:gd name="T10" fmla="*/ 538 w 538"/>
              <a:gd name="T11" fmla="*/ 616 h 616"/>
            </a:gdLst>
            <a:ahLst/>
            <a:cxnLst>
              <a:cxn ang="0">
                <a:pos x="T0" y="T1"/>
              </a:cxn>
              <a:cxn ang="0">
                <a:pos x="T2" y="T3"/>
              </a:cxn>
              <a:cxn ang="0">
                <a:pos x="T4" y="T5"/>
              </a:cxn>
              <a:cxn ang="0">
                <a:pos x="T6" y="T7"/>
              </a:cxn>
              <a:cxn ang="0">
                <a:pos x="T8" y="T9"/>
              </a:cxn>
              <a:cxn ang="0">
                <a:pos x="T10" y="T11"/>
              </a:cxn>
            </a:cxnLst>
            <a:rect l="0" t="0" r="r" b="b"/>
            <a:pathLst>
              <a:path w="538" h="616">
                <a:moveTo>
                  <a:pt x="250" y="88"/>
                </a:moveTo>
                <a:cubicBezTo>
                  <a:pt x="170" y="0"/>
                  <a:pt x="98" y="40"/>
                  <a:pt x="58" y="88"/>
                </a:cubicBezTo>
                <a:cubicBezTo>
                  <a:pt x="18" y="136"/>
                  <a:pt x="0" y="302"/>
                  <a:pt x="10" y="376"/>
                </a:cubicBezTo>
                <a:cubicBezTo>
                  <a:pt x="20" y="450"/>
                  <a:pt x="69" y="505"/>
                  <a:pt x="119" y="533"/>
                </a:cubicBezTo>
                <a:cubicBezTo>
                  <a:pt x="169" y="561"/>
                  <a:pt x="239" y="533"/>
                  <a:pt x="309" y="547"/>
                </a:cubicBezTo>
                <a:cubicBezTo>
                  <a:pt x="379" y="561"/>
                  <a:pt x="490" y="602"/>
                  <a:pt x="538" y="616"/>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19" name="Line 43"/>
          <p:cNvSpPr>
            <a:spLocks noChangeShapeType="1"/>
          </p:cNvSpPr>
          <p:nvPr/>
        </p:nvSpPr>
        <p:spPr bwMode="auto">
          <a:xfrm>
            <a:off x="2895600" y="2895600"/>
            <a:ext cx="457200" cy="838200"/>
          </a:xfrm>
          <a:prstGeom prst="line">
            <a:avLst/>
          </a:prstGeom>
          <a:noFill/>
          <a:ln w="19050">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50220" name="Freeform 44"/>
          <p:cNvSpPr>
            <a:spLocks/>
          </p:cNvSpPr>
          <p:nvPr/>
        </p:nvSpPr>
        <p:spPr bwMode="auto">
          <a:xfrm>
            <a:off x="2895600" y="2552700"/>
            <a:ext cx="622300" cy="1181100"/>
          </a:xfrm>
          <a:custGeom>
            <a:avLst/>
            <a:gdLst>
              <a:gd name="T0" fmla="*/ 0 w 392"/>
              <a:gd name="T1" fmla="*/ 216 h 744"/>
              <a:gd name="T2" fmla="*/ 144 w 392"/>
              <a:gd name="T3" fmla="*/ 24 h 744"/>
              <a:gd name="T4" fmla="*/ 336 w 392"/>
              <a:gd name="T5" fmla="*/ 72 h 744"/>
              <a:gd name="T6" fmla="*/ 384 w 392"/>
              <a:gd name="T7" fmla="*/ 216 h 744"/>
              <a:gd name="T8" fmla="*/ 288 w 392"/>
              <a:gd name="T9" fmla="*/ 456 h 744"/>
              <a:gd name="T10" fmla="*/ 288 w 392"/>
              <a:gd name="T11" fmla="*/ 744 h 744"/>
            </a:gdLst>
            <a:ahLst/>
            <a:cxnLst>
              <a:cxn ang="0">
                <a:pos x="T0" y="T1"/>
              </a:cxn>
              <a:cxn ang="0">
                <a:pos x="T2" y="T3"/>
              </a:cxn>
              <a:cxn ang="0">
                <a:pos x="T4" y="T5"/>
              </a:cxn>
              <a:cxn ang="0">
                <a:pos x="T6" y="T7"/>
              </a:cxn>
              <a:cxn ang="0">
                <a:pos x="T8" y="T9"/>
              </a:cxn>
              <a:cxn ang="0">
                <a:pos x="T10" y="T11"/>
              </a:cxn>
            </a:cxnLst>
            <a:rect l="0" t="0" r="r" b="b"/>
            <a:pathLst>
              <a:path w="392" h="744">
                <a:moveTo>
                  <a:pt x="0" y="216"/>
                </a:moveTo>
                <a:cubicBezTo>
                  <a:pt x="44" y="132"/>
                  <a:pt x="88" y="48"/>
                  <a:pt x="144" y="24"/>
                </a:cubicBezTo>
                <a:cubicBezTo>
                  <a:pt x="200" y="0"/>
                  <a:pt x="296" y="40"/>
                  <a:pt x="336" y="72"/>
                </a:cubicBezTo>
                <a:cubicBezTo>
                  <a:pt x="376" y="104"/>
                  <a:pt x="392" y="152"/>
                  <a:pt x="384" y="216"/>
                </a:cubicBezTo>
                <a:cubicBezTo>
                  <a:pt x="376" y="280"/>
                  <a:pt x="304" y="368"/>
                  <a:pt x="288" y="456"/>
                </a:cubicBezTo>
                <a:cubicBezTo>
                  <a:pt x="272" y="544"/>
                  <a:pt x="280" y="644"/>
                  <a:pt x="288" y="744"/>
                </a:cubicBezTo>
              </a:path>
            </a:pathLst>
          </a:custGeom>
          <a:noFill/>
          <a:ln w="19050" cap="flat" cmpd="sng">
            <a:solidFill>
              <a:srgbClr val="FF3300"/>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Tree>
    <p:extLst>
      <p:ext uri="{BB962C8B-B14F-4D97-AF65-F5344CB8AC3E}">
        <p14:creationId xmlns="" xmlns:p14="http://schemas.microsoft.com/office/powerpoint/2010/main" val="1689787451"/>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1143000"/>
          </a:xfrm>
        </p:spPr>
        <p:txBody>
          <a:bodyPr>
            <a:normAutofit fontScale="90000"/>
          </a:bodyPr>
          <a:lstStyle/>
          <a:p>
            <a:r>
              <a:rPr lang="el-GR" dirty="0" err="1" smtClean="0">
                <a:latin typeface="Arial" charset="0"/>
              </a:rPr>
              <a:t>Διπλοσυνδεδεμένος</a:t>
            </a:r>
            <a:r>
              <a:rPr lang="el-GR" dirty="0" smtClean="0">
                <a:latin typeface="Arial" charset="0"/>
              </a:rPr>
              <a:t> Κατάλογος Ακμών</a:t>
            </a:r>
            <a:endParaRPr lang="en-US" dirty="0" smtClean="0">
              <a:latin typeface="Arial" charset="0"/>
            </a:endParaRPr>
          </a:p>
        </p:txBody>
      </p:sp>
      <p:sp>
        <p:nvSpPr>
          <p:cNvPr id="4100" name="Text Box 4"/>
          <p:cNvSpPr txBox="1">
            <a:spLocks noChangeArrowheads="1"/>
          </p:cNvSpPr>
          <p:nvPr/>
        </p:nvSpPr>
        <p:spPr bwMode="auto">
          <a:xfrm>
            <a:off x="669925" y="1458913"/>
            <a:ext cx="7391062" cy="461665"/>
          </a:xfrm>
          <a:prstGeom prst="rect">
            <a:avLst/>
          </a:prstGeom>
          <a:noFill/>
          <a:ln w="9525">
            <a:noFill/>
            <a:miter lim="800000"/>
            <a:headEnd/>
            <a:tailEnd/>
          </a:ln>
        </p:spPr>
        <p:txBody>
          <a:bodyPr wrap="none">
            <a:spAutoFit/>
          </a:bodyPr>
          <a:lstStyle/>
          <a:p>
            <a:r>
              <a:rPr lang="el-GR" sz="2400" dirty="0" smtClean="0"/>
              <a:t>Αποθήκευση γεωμετρικής και </a:t>
            </a:r>
            <a:r>
              <a:rPr lang="el-GR" sz="2400" dirty="0" err="1" smtClean="0"/>
              <a:t>τοπολογικής</a:t>
            </a:r>
            <a:r>
              <a:rPr lang="el-GR" sz="2400" dirty="0" smtClean="0"/>
              <a:t> πληροφορίας.</a:t>
            </a:r>
            <a:endParaRPr lang="en-US" sz="2400" dirty="0"/>
          </a:p>
        </p:txBody>
      </p:sp>
      <p:sp>
        <p:nvSpPr>
          <p:cNvPr id="4101" name="Text Box 5"/>
          <p:cNvSpPr txBox="1">
            <a:spLocks noChangeArrowheads="1"/>
          </p:cNvSpPr>
          <p:nvPr/>
        </p:nvSpPr>
        <p:spPr bwMode="auto">
          <a:xfrm>
            <a:off x="746125" y="1992313"/>
            <a:ext cx="8122673" cy="461665"/>
          </a:xfrm>
          <a:prstGeom prst="rect">
            <a:avLst/>
          </a:prstGeom>
          <a:noFill/>
          <a:ln w="9525">
            <a:noFill/>
            <a:miter lim="800000"/>
            <a:headEnd/>
            <a:tailEnd/>
          </a:ln>
        </p:spPr>
        <p:txBody>
          <a:bodyPr wrap="none">
            <a:spAutoFit/>
          </a:bodyPr>
          <a:lstStyle/>
          <a:p>
            <a:r>
              <a:rPr lang="el-GR" sz="2400" dirty="0" smtClean="0"/>
              <a:t>Για </a:t>
            </a:r>
            <a:r>
              <a:rPr lang="el-GR" sz="2400" dirty="0" err="1" smtClean="0"/>
              <a:t>διαπέραση</a:t>
            </a:r>
            <a:r>
              <a:rPr lang="el-GR" sz="2400" dirty="0" smtClean="0"/>
              <a:t> συνόρου έδρας με </a:t>
            </a:r>
            <a:r>
              <a:rPr lang="el-GR" sz="2400" dirty="0" err="1" smtClean="0"/>
              <a:t>αντιωρολόγια</a:t>
            </a:r>
            <a:r>
              <a:rPr lang="el-GR" sz="2400" dirty="0" smtClean="0"/>
              <a:t> φορά έχουμε:</a:t>
            </a:r>
            <a:r>
              <a:rPr lang="en-US" sz="2400" dirty="0" smtClean="0"/>
              <a:t> </a:t>
            </a:r>
            <a:endParaRPr lang="en-US" sz="2400" dirty="0"/>
          </a:p>
        </p:txBody>
      </p:sp>
      <p:grpSp>
        <p:nvGrpSpPr>
          <p:cNvPr id="2" name="Group 57"/>
          <p:cNvGrpSpPr>
            <a:grpSpLocks/>
          </p:cNvGrpSpPr>
          <p:nvPr/>
        </p:nvGrpSpPr>
        <p:grpSpPr bwMode="auto">
          <a:xfrm>
            <a:off x="1295400" y="2525716"/>
            <a:ext cx="4386267" cy="461963"/>
            <a:chOff x="816" y="1591"/>
            <a:chExt cx="2763" cy="291"/>
          </a:xfrm>
        </p:grpSpPr>
        <p:sp>
          <p:nvSpPr>
            <p:cNvPr id="4139" name="AutoShape 6"/>
            <p:cNvSpPr>
              <a:spLocks noChangeArrowheads="1"/>
            </p:cNvSpPr>
            <p:nvPr/>
          </p:nvSpPr>
          <p:spPr bwMode="auto">
            <a:xfrm>
              <a:off x="816" y="1632"/>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4140" name="Text Box 7"/>
            <p:cNvSpPr txBox="1">
              <a:spLocks noChangeArrowheads="1"/>
            </p:cNvSpPr>
            <p:nvPr/>
          </p:nvSpPr>
          <p:spPr bwMode="auto">
            <a:xfrm>
              <a:off x="950" y="1591"/>
              <a:ext cx="2629" cy="291"/>
            </a:xfrm>
            <a:prstGeom prst="rect">
              <a:avLst/>
            </a:prstGeom>
            <a:noFill/>
            <a:ln w="9525">
              <a:noFill/>
              <a:miter lim="800000"/>
              <a:headEnd/>
              <a:tailEnd/>
            </a:ln>
          </p:spPr>
          <p:txBody>
            <a:bodyPr wrap="none">
              <a:spAutoFit/>
            </a:bodyPr>
            <a:lstStyle/>
            <a:p>
              <a:r>
                <a:rPr lang="el-GR" sz="2400" dirty="0" smtClean="0"/>
                <a:t>έναν δείκτη στην επόμενη ακμή</a:t>
              </a:r>
              <a:endParaRPr lang="en-US" sz="2400" dirty="0"/>
            </a:p>
          </p:txBody>
        </p:sp>
      </p:grpSp>
      <p:grpSp>
        <p:nvGrpSpPr>
          <p:cNvPr id="3" name="Group 58"/>
          <p:cNvGrpSpPr>
            <a:grpSpLocks/>
          </p:cNvGrpSpPr>
          <p:nvPr/>
        </p:nvGrpSpPr>
        <p:grpSpPr bwMode="auto">
          <a:xfrm>
            <a:off x="1295402" y="2971803"/>
            <a:ext cx="5011749" cy="461963"/>
            <a:chOff x="816" y="1872"/>
            <a:chExt cx="3157" cy="291"/>
          </a:xfrm>
        </p:grpSpPr>
        <p:sp>
          <p:nvSpPr>
            <p:cNvPr id="4137" name="Text Box 11"/>
            <p:cNvSpPr txBox="1">
              <a:spLocks noChangeArrowheads="1"/>
            </p:cNvSpPr>
            <p:nvPr/>
          </p:nvSpPr>
          <p:spPr bwMode="auto">
            <a:xfrm>
              <a:off x="960" y="1872"/>
              <a:ext cx="3013" cy="291"/>
            </a:xfrm>
            <a:prstGeom prst="rect">
              <a:avLst/>
            </a:prstGeom>
            <a:noFill/>
            <a:ln w="9525">
              <a:noFill/>
              <a:miter lim="800000"/>
              <a:headEnd/>
              <a:tailEnd/>
            </a:ln>
          </p:spPr>
          <p:txBody>
            <a:bodyPr wrap="none">
              <a:spAutoFit/>
            </a:bodyPr>
            <a:lstStyle/>
            <a:p>
              <a:r>
                <a:rPr lang="el-GR" sz="2400" dirty="0" smtClean="0"/>
                <a:t>έναν δείκτη στην προηγούμενη ακμή</a:t>
              </a:r>
              <a:endParaRPr lang="en-US" sz="2400" dirty="0"/>
            </a:p>
          </p:txBody>
        </p:sp>
        <p:sp>
          <p:nvSpPr>
            <p:cNvPr id="4138" name="AutoShape 12"/>
            <p:cNvSpPr>
              <a:spLocks noChangeArrowheads="1"/>
            </p:cNvSpPr>
            <p:nvPr/>
          </p:nvSpPr>
          <p:spPr bwMode="auto">
            <a:xfrm>
              <a:off x="816" y="1920"/>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grpSp>
      <p:sp>
        <p:nvSpPr>
          <p:cNvPr id="707597" name="Text Box 13"/>
          <p:cNvSpPr txBox="1">
            <a:spLocks noChangeArrowheads="1"/>
          </p:cNvSpPr>
          <p:nvPr/>
        </p:nvSpPr>
        <p:spPr bwMode="auto">
          <a:xfrm>
            <a:off x="746125" y="3516313"/>
            <a:ext cx="7510326" cy="400110"/>
          </a:xfrm>
          <a:prstGeom prst="rect">
            <a:avLst/>
          </a:prstGeom>
          <a:noFill/>
          <a:ln w="9525">
            <a:noFill/>
            <a:miter lim="800000"/>
            <a:headEnd/>
            <a:tailEnd/>
          </a:ln>
        </p:spPr>
        <p:txBody>
          <a:bodyPr wrap="none">
            <a:spAutoFit/>
          </a:bodyPr>
          <a:lstStyle/>
          <a:p>
            <a:r>
              <a:rPr lang="en-US" sz="2000" dirty="0"/>
              <a:t> </a:t>
            </a:r>
            <a:r>
              <a:rPr lang="el-GR" sz="2000" dirty="0" smtClean="0"/>
              <a:t>Κάθε ακμή έχει 2 διαφορετικές </a:t>
            </a:r>
            <a:r>
              <a:rPr lang="el-GR" sz="2000" dirty="0" err="1" smtClean="0"/>
              <a:t>ημιακμές</a:t>
            </a:r>
            <a:r>
              <a:rPr lang="el-GR" sz="2000" dirty="0" smtClean="0"/>
              <a:t> (</a:t>
            </a:r>
            <a:r>
              <a:rPr lang="el-GR" sz="2000" i="1" dirty="0" smtClean="0">
                <a:solidFill>
                  <a:srgbClr val="FF00FF"/>
                </a:solidFill>
              </a:rPr>
              <a:t>δίδυμες</a:t>
            </a:r>
            <a:r>
              <a:rPr lang="el-GR" sz="2000" dirty="0" smtClean="0"/>
              <a:t>) με αντίθετη φορά.</a:t>
            </a:r>
            <a:endParaRPr lang="en-US" sz="2000" dirty="0">
              <a:solidFill>
                <a:schemeClr val="bg1"/>
              </a:solidFill>
            </a:endParaRPr>
          </a:p>
        </p:txBody>
      </p:sp>
      <p:sp>
        <p:nvSpPr>
          <p:cNvPr id="4105" name="Line 15"/>
          <p:cNvSpPr>
            <a:spLocks noChangeShapeType="1"/>
          </p:cNvSpPr>
          <p:nvPr/>
        </p:nvSpPr>
        <p:spPr bwMode="auto">
          <a:xfrm>
            <a:off x="1066800" y="4953000"/>
            <a:ext cx="609600" cy="762000"/>
          </a:xfrm>
          <a:prstGeom prst="line">
            <a:avLst/>
          </a:prstGeom>
          <a:noFill/>
          <a:ln w="25400">
            <a:solidFill>
              <a:srgbClr val="7030A0"/>
            </a:solidFill>
            <a:round/>
            <a:headEnd/>
            <a:tailEnd/>
          </a:ln>
        </p:spPr>
        <p:txBody>
          <a:bodyPr/>
          <a:lstStyle/>
          <a:p>
            <a:endParaRPr lang="en-US"/>
          </a:p>
        </p:txBody>
      </p:sp>
      <p:sp>
        <p:nvSpPr>
          <p:cNvPr id="4106" name="Line 16"/>
          <p:cNvSpPr>
            <a:spLocks noChangeShapeType="1"/>
          </p:cNvSpPr>
          <p:nvPr/>
        </p:nvSpPr>
        <p:spPr bwMode="auto">
          <a:xfrm>
            <a:off x="1676400" y="5715000"/>
            <a:ext cx="914400" cy="0"/>
          </a:xfrm>
          <a:prstGeom prst="line">
            <a:avLst/>
          </a:prstGeom>
          <a:noFill/>
          <a:ln w="25400">
            <a:solidFill>
              <a:srgbClr val="7030A0"/>
            </a:solidFill>
            <a:round/>
            <a:headEnd/>
            <a:tailEnd/>
          </a:ln>
        </p:spPr>
        <p:txBody>
          <a:bodyPr/>
          <a:lstStyle/>
          <a:p>
            <a:endParaRPr lang="en-US"/>
          </a:p>
        </p:txBody>
      </p:sp>
      <p:sp>
        <p:nvSpPr>
          <p:cNvPr id="4107" name="Line 17"/>
          <p:cNvSpPr>
            <a:spLocks noChangeShapeType="1"/>
          </p:cNvSpPr>
          <p:nvPr/>
        </p:nvSpPr>
        <p:spPr bwMode="auto">
          <a:xfrm flipV="1">
            <a:off x="2590800" y="4419600"/>
            <a:ext cx="228600" cy="1295400"/>
          </a:xfrm>
          <a:prstGeom prst="line">
            <a:avLst/>
          </a:prstGeom>
          <a:noFill/>
          <a:ln w="25400">
            <a:solidFill>
              <a:srgbClr val="7030A0"/>
            </a:solidFill>
            <a:round/>
            <a:headEnd/>
            <a:tailEnd/>
          </a:ln>
        </p:spPr>
        <p:txBody>
          <a:bodyPr/>
          <a:lstStyle/>
          <a:p>
            <a:endParaRPr lang="en-US"/>
          </a:p>
        </p:txBody>
      </p:sp>
      <p:sp>
        <p:nvSpPr>
          <p:cNvPr id="4108" name="Line 18"/>
          <p:cNvSpPr>
            <a:spLocks noChangeShapeType="1"/>
          </p:cNvSpPr>
          <p:nvPr/>
        </p:nvSpPr>
        <p:spPr bwMode="auto">
          <a:xfrm>
            <a:off x="1066800" y="4953000"/>
            <a:ext cx="838200" cy="228600"/>
          </a:xfrm>
          <a:prstGeom prst="line">
            <a:avLst/>
          </a:prstGeom>
          <a:noFill/>
          <a:ln w="25400">
            <a:solidFill>
              <a:srgbClr val="7030A0"/>
            </a:solidFill>
            <a:round/>
            <a:headEnd/>
            <a:tailEnd/>
          </a:ln>
        </p:spPr>
        <p:txBody>
          <a:bodyPr/>
          <a:lstStyle/>
          <a:p>
            <a:endParaRPr lang="en-US"/>
          </a:p>
        </p:txBody>
      </p:sp>
      <p:sp>
        <p:nvSpPr>
          <p:cNvPr id="4109" name="Line 19"/>
          <p:cNvSpPr>
            <a:spLocks noChangeShapeType="1"/>
          </p:cNvSpPr>
          <p:nvPr/>
        </p:nvSpPr>
        <p:spPr bwMode="auto">
          <a:xfrm flipV="1">
            <a:off x="1905000" y="4419600"/>
            <a:ext cx="914400" cy="762000"/>
          </a:xfrm>
          <a:prstGeom prst="line">
            <a:avLst/>
          </a:prstGeom>
          <a:noFill/>
          <a:ln w="25400">
            <a:solidFill>
              <a:srgbClr val="7030A0"/>
            </a:solidFill>
            <a:round/>
            <a:headEnd/>
            <a:tailEnd/>
          </a:ln>
        </p:spPr>
        <p:txBody>
          <a:bodyPr/>
          <a:lstStyle/>
          <a:p>
            <a:endParaRPr lang="en-US"/>
          </a:p>
        </p:txBody>
      </p:sp>
      <p:sp>
        <p:nvSpPr>
          <p:cNvPr id="4110" name="Line 20"/>
          <p:cNvSpPr>
            <a:spLocks noChangeShapeType="1"/>
          </p:cNvSpPr>
          <p:nvPr/>
        </p:nvSpPr>
        <p:spPr bwMode="auto">
          <a:xfrm>
            <a:off x="2590800" y="5715000"/>
            <a:ext cx="304800" cy="838200"/>
          </a:xfrm>
          <a:prstGeom prst="line">
            <a:avLst/>
          </a:prstGeom>
          <a:noFill/>
          <a:ln w="25400">
            <a:solidFill>
              <a:srgbClr val="7030A0"/>
            </a:solidFill>
            <a:round/>
            <a:headEnd/>
            <a:tailEnd/>
          </a:ln>
        </p:spPr>
        <p:txBody>
          <a:bodyPr/>
          <a:lstStyle/>
          <a:p>
            <a:endParaRPr lang="en-US"/>
          </a:p>
        </p:txBody>
      </p:sp>
      <p:sp>
        <p:nvSpPr>
          <p:cNvPr id="4111" name="Line 22"/>
          <p:cNvSpPr>
            <a:spLocks noChangeShapeType="1"/>
          </p:cNvSpPr>
          <p:nvPr/>
        </p:nvSpPr>
        <p:spPr bwMode="auto">
          <a:xfrm flipH="1">
            <a:off x="533400" y="5715000"/>
            <a:ext cx="1143000" cy="228600"/>
          </a:xfrm>
          <a:prstGeom prst="line">
            <a:avLst/>
          </a:prstGeom>
          <a:noFill/>
          <a:ln w="25400">
            <a:solidFill>
              <a:srgbClr val="7030A0"/>
            </a:solidFill>
            <a:round/>
            <a:headEnd/>
            <a:tailEnd/>
          </a:ln>
        </p:spPr>
        <p:txBody>
          <a:bodyPr/>
          <a:lstStyle/>
          <a:p>
            <a:endParaRPr lang="en-US"/>
          </a:p>
        </p:txBody>
      </p:sp>
      <p:sp>
        <p:nvSpPr>
          <p:cNvPr id="707607" name="Line 23"/>
          <p:cNvSpPr>
            <a:spLocks noChangeShapeType="1"/>
          </p:cNvSpPr>
          <p:nvPr/>
        </p:nvSpPr>
        <p:spPr bwMode="auto">
          <a:xfrm>
            <a:off x="1676400" y="5638800"/>
            <a:ext cx="762000" cy="0"/>
          </a:xfrm>
          <a:prstGeom prst="line">
            <a:avLst/>
          </a:prstGeom>
          <a:noFill/>
          <a:ln w="19050">
            <a:solidFill>
              <a:srgbClr val="C00000"/>
            </a:solidFill>
            <a:round/>
            <a:headEnd/>
            <a:tailEnd type="triangle" w="med" len="med"/>
          </a:ln>
        </p:spPr>
        <p:txBody>
          <a:bodyPr/>
          <a:lstStyle/>
          <a:p>
            <a:endParaRPr lang="en-US"/>
          </a:p>
        </p:txBody>
      </p:sp>
      <p:sp>
        <p:nvSpPr>
          <p:cNvPr id="707609" name="Line 25"/>
          <p:cNvSpPr>
            <a:spLocks noChangeShapeType="1"/>
          </p:cNvSpPr>
          <p:nvPr/>
        </p:nvSpPr>
        <p:spPr bwMode="auto">
          <a:xfrm flipH="1">
            <a:off x="1676400" y="5791200"/>
            <a:ext cx="762000" cy="0"/>
          </a:xfrm>
          <a:prstGeom prst="line">
            <a:avLst/>
          </a:prstGeom>
          <a:noFill/>
          <a:ln w="19050">
            <a:solidFill>
              <a:srgbClr val="C00000"/>
            </a:solidFill>
            <a:round/>
            <a:headEnd/>
            <a:tailEnd type="triangle" w="med" len="med"/>
          </a:ln>
        </p:spPr>
        <p:txBody>
          <a:bodyPr/>
          <a:lstStyle/>
          <a:p>
            <a:endParaRPr lang="en-US"/>
          </a:p>
        </p:txBody>
      </p:sp>
      <p:sp>
        <p:nvSpPr>
          <p:cNvPr id="707611" name="Line 27"/>
          <p:cNvSpPr>
            <a:spLocks noChangeShapeType="1"/>
          </p:cNvSpPr>
          <p:nvPr/>
        </p:nvSpPr>
        <p:spPr bwMode="auto">
          <a:xfrm flipV="1">
            <a:off x="2514600" y="4648200"/>
            <a:ext cx="152400" cy="838200"/>
          </a:xfrm>
          <a:prstGeom prst="line">
            <a:avLst/>
          </a:prstGeom>
          <a:noFill/>
          <a:ln w="19050">
            <a:solidFill>
              <a:srgbClr val="C00000"/>
            </a:solidFill>
            <a:round/>
            <a:headEnd/>
            <a:tailEnd type="triangle" w="med" len="med"/>
          </a:ln>
        </p:spPr>
        <p:txBody>
          <a:bodyPr/>
          <a:lstStyle/>
          <a:p>
            <a:endParaRPr lang="en-US"/>
          </a:p>
        </p:txBody>
      </p:sp>
      <p:sp>
        <p:nvSpPr>
          <p:cNvPr id="707612" name="Line 28"/>
          <p:cNvSpPr>
            <a:spLocks noChangeShapeType="1"/>
          </p:cNvSpPr>
          <p:nvPr/>
        </p:nvSpPr>
        <p:spPr bwMode="auto">
          <a:xfrm>
            <a:off x="1295400" y="5105400"/>
            <a:ext cx="381000" cy="457200"/>
          </a:xfrm>
          <a:prstGeom prst="line">
            <a:avLst/>
          </a:prstGeom>
          <a:noFill/>
          <a:ln w="19050">
            <a:solidFill>
              <a:srgbClr val="C00000"/>
            </a:solidFill>
            <a:round/>
            <a:headEnd/>
            <a:tailEnd type="triangle" w="med" len="med"/>
          </a:ln>
        </p:spPr>
        <p:txBody>
          <a:bodyPr/>
          <a:lstStyle/>
          <a:p>
            <a:endParaRPr lang="en-US"/>
          </a:p>
        </p:txBody>
      </p:sp>
      <p:sp>
        <p:nvSpPr>
          <p:cNvPr id="4116" name="Oval 29"/>
          <p:cNvSpPr>
            <a:spLocks noChangeArrowheads="1"/>
          </p:cNvSpPr>
          <p:nvPr/>
        </p:nvSpPr>
        <p:spPr bwMode="auto">
          <a:xfrm>
            <a:off x="990600" y="4876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17" name="Oval 30"/>
          <p:cNvSpPr>
            <a:spLocks noChangeArrowheads="1"/>
          </p:cNvSpPr>
          <p:nvPr/>
        </p:nvSpPr>
        <p:spPr bwMode="auto">
          <a:xfrm>
            <a:off x="1600200" y="5638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18" name="Oval 31"/>
          <p:cNvSpPr>
            <a:spLocks noChangeArrowheads="1"/>
          </p:cNvSpPr>
          <p:nvPr/>
        </p:nvSpPr>
        <p:spPr bwMode="auto">
          <a:xfrm>
            <a:off x="533400" y="5867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19" name="Oval 32"/>
          <p:cNvSpPr>
            <a:spLocks noChangeArrowheads="1"/>
          </p:cNvSpPr>
          <p:nvPr/>
        </p:nvSpPr>
        <p:spPr bwMode="auto">
          <a:xfrm>
            <a:off x="1828800" y="5105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20" name="Oval 33"/>
          <p:cNvSpPr>
            <a:spLocks noChangeArrowheads="1"/>
          </p:cNvSpPr>
          <p:nvPr/>
        </p:nvSpPr>
        <p:spPr bwMode="auto">
          <a:xfrm>
            <a:off x="2743200" y="4343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21" name="Oval 34"/>
          <p:cNvSpPr>
            <a:spLocks noChangeArrowheads="1"/>
          </p:cNvSpPr>
          <p:nvPr/>
        </p:nvSpPr>
        <p:spPr bwMode="auto">
          <a:xfrm>
            <a:off x="2559050" y="5638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22" name="Oval 35"/>
          <p:cNvSpPr>
            <a:spLocks noChangeArrowheads="1"/>
          </p:cNvSpPr>
          <p:nvPr/>
        </p:nvSpPr>
        <p:spPr bwMode="auto">
          <a:xfrm>
            <a:off x="2819400" y="64770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4123" name="Text Box 37"/>
          <p:cNvSpPr txBox="1">
            <a:spLocks noChangeArrowheads="1"/>
          </p:cNvSpPr>
          <p:nvPr/>
        </p:nvSpPr>
        <p:spPr bwMode="auto">
          <a:xfrm>
            <a:off x="1812925" y="5294313"/>
            <a:ext cx="295274" cy="369332"/>
          </a:xfrm>
          <a:prstGeom prst="rect">
            <a:avLst/>
          </a:prstGeom>
          <a:noFill/>
          <a:ln w="9525">
            <a:noFill/>
            <a:miter lim="800000"/>
            <a:headEnd/>
            <a:tailEnd/>
          </a:ln>
        </p:spPr>
        <p:txBody>
          <a:bodyPr wrap="none">
            <a:spAutoFit/>
          </a:bodyPr>
          <a:lstStyle/>
          <a:p>
            <a:r>
              <a:rPr lang="en-US" i="1" dirty="0"/>
              <a:t>e</a:t>
            </a:r>
          </a:p>
        </p:txBody>
      </p:sp>
      <p:sp>
        <p:nvSpPr>
          <p:cNvPr id="707622" name="Text Box 38"/>
          <p:cNvSpPr txBox="1">
            <a:spLocks noChangeArrowheads="1"/>
          </p:cNvSpPr>
          <p:nvPr/>
        </p:nvSpPr>
        <p:spPr bwMode="auto">
          <a:xfrm>
            <a:off x="1965325" y="5192713"/>
            <a:ext cx="184150" cy="396875"/>
          </a:xfrm>
          <a:prstGeom prst="rect">
            <a:avLst/>
          </a:prstGeom>
          <a:noFill/>
          <a:ln w="9525">
            <a:noFill/>
            <a:miter lim="800000"/>
            <a:headEnd/>
            <a:tailEnd/>
          </a:ln>
        </p:spPr>
        <p:txBody>
          <a:bodyPr wrap="none">
            <a:spAutoFit/>
          </a:bodyPr>
          <a:lstStyle/>
          <a:p>
            <a:endParaRPr lang="en-US" sz="2000"/>
          </a:p>
        </p:txBody>
      </p:sp>
      <p:sp>
        <p:nvSpPr>
          <p:cNvPr id="707623" name="Text Box 39"/>
          <p:cNvSpPr txBox="1">
            <a:spLocks noChangeArrowheads="1"/>
          </p:cNvSpPr>
          <p:nvPr/>
        </p:nvSpPr>
        <p:spPr bwMode="auto">
          <a:xfrm>
            <a:off x="1600200" y="5791200"/>
            <a:ext cx="878702" cy="369332"/>
          </a:xfrm>
          <a:prstGeom prst="rect">
            <a:avLst/>
          </a:prstGeom>
          <a:noFill/>
          <a:ln w="9525">
            <a:noFill/>
            <a:miter lim="800000"/>
            <a:headEnd/>
            <a:tailEnd/>
          </a:ln>
        </p:spPr>
        <p:txBody>
          <a:bodyPr wrap="none">
            <a:spAutoFit/>
          </a:bodyPr>
          <a:lstStyle/>
          <a:p>
            <a:r>
              <a:rPr lang="en-US" dirty="0"/>
              <a:t>Twin(</a:t>
            </a:r>
            <a:r>
              <a:rPr lang="en-US" i="1" dirty="0"/>
              <a:t>e</a:t>
            </a:r>
            <a:r>
              <a:rPr lang="en-US" dirty="0"/>
              <a:t>)</a:t>
            </a:r>
          </a:p>
        </p:txBody>
      </p:sp>
      <p:sp>
        <p:nvSpPr>
          <p:cNvPr id="707624" name="Text Box 40"/>
          <p:cNvSpPr txBox="1">
            <a:spLocks noChangeArrowheads="1"/>
          </p:cNvSpPr>
          <p:nvPr/>
        </p:nvSpPr>
        <p:spPr bwMode="auto">
          <a:xfrm>
            <a:off x="2667000" y="5029200"/>
            <a:ext cx="874407" cy="369332"/>
          </a:xfrm>
          <a:prstGeom prst="rect">
            <a:avLst/>
          </a:prstGeom>
          <a:noFill/>
          <a:ln w="9525">
            <a:noFill/>
            <a:miter lim="800000"/>
            <a:headEnd/>
            <a:tailEnd/>
          </a:ln>
        </p:spPr>
        <p:txBody>
          <a:bodyPr wrap="none">
            <a:spAutoFit/>
          </a:bodyPr>
          <a:lstStyle/>
          <a:p>
            <a:r>
              <a:rPr lang="en-US" dirty="0"/>
              <a:t>Next(</a:t>
            </a:r>
            <a:r>
              <a:rPr lang="en-US" i="1" dirty="0"/>
              <a:t>e</a:t>
            </a:r>
            <a:r>
              <a:rPr lang="en-US" dirty="0"/>
              <a:t>)</a:t>
            </a:r>
          </a:p>
        </p:txBody>
      </p:sp>
      <p:sp>
        <p:nvSpPr>
          <p:cNvPr id="707625" name="Text Box 41"/>
          <p:cNvSpPr txBox="1">
            <a:spLocks noChangeArrowheads="1"/>
          </p:cNvSpPr>
          <p:nvPr/>
        </p:nvSpPr>
        <p:spPr bwMode="auto">
          <a:xfrm>
            <a:off x="609600" y="5257800"/>
            <a:ext cx="850554" cy="369332"/>
          </a:xfrm>
          <a:prstGeom prst="rect">
            <a:avLst/>
          </a:prstGeom>
          <a:noFill/>
          <a:ln w="9525">
            <a:noFill/>
            <a:miter lim="800000"/>
            <a:headEnd/>
            <a:tailEnd/>
          </a:ln>
        </p:spPr>
        <p:txBody>
          <a:bodyPr wrap="none">
            <a:spAutoFit/>
          </a:bodyPr>
          <a:lstStyle/>
          <a:p>
            <a:r>
              <a:rPr lang="en-US" dirty="0" err="1"/>
              <a:t>Prev</a:t>
            </a:r>
            <a:r>
              <a:rPr lang="en-US" dirty="0"/>
              <a:t>(</a:t>
            </a:r>
            <a:r>
              <a:rPr lang="en-US" i="1" dirty="0"/>
              <a:t>e</a:t>
            </a:r>
            <a:r>
              <a:rPr lang="en-US" dirty="0"/>
              <a:t>)</a:t>
            </a:r>
          </a:p>
        </p:txBody>
      </p:sp>
      <p:sp>
        <p:nvSpPr>
          <p:cNvPr id="707628" name="Text Box 44"/>
          <p:cNvSpPr txBox="1">
            <a:spLocks noChangeArrowheads="1"/>
          </p:cNvSpPr>
          <p:nvPr/>
        </p:nvSpPr>
        <p:spPr bwMode="auto">
          <a:xfrm>
            <a:off x="1371600" y="5715000"/>
            <a:ext cx="298450" cy="366713"/>
          </a:xfrm>
          <a:prstGeom prst="rect">
            <a:avLst/>
          </a:prstGeom>
          <a:noFill/>
          <a:ln w="9525">
            <a:noFill/>
            <a:miter lim="800000"/>
            <a:headEnd/>
            <a:tailEnd/>
          </a:ln>
        </p:spPr>
        <p:txBody>
          <a:bodyPr wrap="none">
            <a:spAutoFit/>
          </a:bodyPr>
          <a:lstStyle/>
          <a:p>
            <a:r>
              <a:rPr lang="en-US" i="1" dirty="0"/>
              <a:t>v</a:t>
            </a:r>
          </a:p>
        </p:txBody>
      </p:sp>
      <p:sp>
        <p:nvSpPr>
          <p:cNvPr id="707629" name="Text Box 45"/>
          <p:cNvSpPr txBox="1">
            <a:spLocks noChangeArrowheads="1"/>
          </p:cNvSpPr>
          <p:nvPr/>
        </p:nvSpPr>
        <p:spPr bwMode="auto">
          <a:xfrm>
            <a:off x="2667000" y="5562600"/>
            <a:ext cx="349250" cy="366713"/>
          </a:xfrm>
          <a:prstGeom prst="rect">
            <a:avLst/>
          </a:prstGeom>
          <a:noFill/>
          <a:ln w="9525">
            <a:noFill/>
            <a:miter lim="800000"/>
            <a:headEnd/>
            <a:tailEnd/>
          </a:ln>
        </p:spPr>
        <p:txBody>
          <a:bodyPr wrap="none">
            <a:spAutoFit/>
          </a:bodyPr>
          <a:lstStyle/>
          <a:p>
            <a:r>
              <a:rPr lang="en-US" i="1" dirty="0"/>
              <a:t>w</a:t>
            </a:r>
          </a:p>
        </p:txBody>
      </p:sp>
      <p:sp>
        <p:nvSpPr>
          <p:cNvPr id="707630" name="Text Box 46"/>
          <p:cNvSpPr txBox="1">
            <a:spLocks noChangeArrowheads="1"/>
          </p:cNvSpPr>
          <p:nvPr/>
        </p:nvSpPr>
        <p:spPr bwMode="auto">
          <a:xfrm>
            <a:off x="3733800" y="4038600"/>
            <a:ext cx="4663777" cy="400110"/>
          </a:xfrm>
          <a:prstGeom prst="rect">
            <a:avLst/>
          </a:prstGeom>
          <a:noFill/>
          <a:ln w="9525">
            <a:noFill/>
            <a:miter lim="800000"/>
            <a:headEnd/>
            <a:tailEnd/>
          </a:ln>
        </p:spPr>
        <p:txBody>
          <a:bodyPr wrap="none">
            <a:spAutoFit/>
          </a:bodyPr>
          <a:lstStyle/>
          <a:p>
            <a:r>
              <a:rPr lang="el-GR" sz="2000" dirty="0" smtClean="0"/>
              <a:t>Η ακμή </a:t>
            </a:r>
            <a:r>
              <a:rPr lang="en-US" sz="2000" i="1" dirty="0" smtClean="0"/>
              <a:t>e</a:t>
            </a:r>
            <a:r>
              <a:rPr lang="en-US" sz="2000" dirty="0" smtClean="0"/>
              <a:t> </a:t>
            </a:r>
            <a:r>
              <a:rPr lang="el-GR" sz="2000" dirty="0" smtClean="0"/>
              <a:t>έχει </a:t>
            </a:r>
            <a:r>
              <a:rPr lang="el-GR" sz="2000" i="1" dirty="0" smtClean="0">
                <a:solidFill>
                  <a:srgbClr val="FF00FF"/>
                </a:solidFill>
              </a:rPr>
              <a:t>αφετηρία</a:t>
            </a:r>
            <a:r>
              <a:rPr lang="en-US" sz="2000" dirty="0" smtClean="0">
                <a:solidFill>
                  <a:schemeClr val="bg1"/>
                </a:solidFill>
              </a:rPr>
              <a:t> </a:t>
            </a:r>
            <a:r>
              <a:rPr lang="en-US" sz="2000" i="1" dirty="0"/>
              <a:t>v</a:t>
            </a:r>
            <a:r>
              <a:rPr lang="en-US" sz="2000" dirty="0"/>
              <a:t> </a:t>
            </a:r>
            <a:r>
              <a:rPr lang="el-GR" sz="2000" dirty="0" smtClean="0"/>
              <a:t>και </a:t>
            </a:r>
            <a:r>
              <a:rPr lang="el-GR" sz="2000" i="1" dirty="0" smtClean="0">
                <a:solidFill>
                  <a:srgbClr val="FF00FF"/>
                </a:solidFill>
              </a:rPr>
              <a:t>απόληξη</a:t>
            </a:r>
            <a:r>
              <a:rPr lang="en-US" sz="2000" dirty="0" smtClean="0">
                <a:solidFill>
                  <a:schemeClr val="bg1"/>
                </a:solidFill>
              </a:rPr>
              <a:t> </a:t>
            </a:r>
            <a:r>
              <a:rPr lang="en-US" sz="2000" i="1" dirty="0"/>
              <a:t>w</a:t>
            </a:r>
            <a:r>
              <a:rPr lang="en-US" sz="2000" dirty="0"/>
              <a:t>. </a:t>
            </a:r>
          </a:p>
        </p:txBody>
      </p:sp>
      <p:sp>
        <p:nvSpPr>
          <p:cNvPr id="707631" name="Text Box 47"/>
          <p:cNvSpPr txBox="1">
            <a:spLocks noChangeArrowheads="1"/>
          </p:cNvSpPr>
          <p:nvPr/>
        </p:nvSpPr>
        <p:spPr bwMode="auto">
          <a:xfrm>
            <a:off x="3733800" y="4343400"/>
            <a:ext cx="5388655" cy="400110"/>
          </a:xfrm>
          <a:prstGeom prst="rect">
            <a:avLst/>
          </a:prstGeom>
          <a:noFill/>
          <a:ln w="9525">
            <a:noFill/>
            <a:miter lim="800000"/>
            <a:headEnd/>
            <a:tailEnd/>
          </a:ln>
        </p:spPr>
        <p:txBody>
          <a:bodyPr wrap="none">
            <a:spAutoFit/>
          </a:bodyPr>
          <a:lstStyle/>
          <a:p>
            <a:r>
              <a:rPr lang="el-GR" sz="2000" dirty="0" smtClean="0"/>
              <a:t>Η ακμή </a:t>
            </a:r>
            <a:r>
              <a:rPr lang="en-US" sz="2000" dirty="0" smtClean="0"/>
              <a:t>Twin(</a:t>
            </a:r>
            <a:r>
              <a:rPr lang="en-US" sz="2000" i="1" dirty="0" smtClean="0"/>
              <a:t>e</a:t>
            </a:r>
            <a:r>
              <a:rPr lang="en-US" sz="2000" dirty="0"/>
              <a:t>) </a:t>
            </a:r>
            <a:r>
              <a:rPr lang="el-GR" sz="2000" dirty="0" smtClean="0"/>
              <a:t>έχει αφετηρία </a:t>
            </a:r>
            <a:r>
              <a:rPr lang="en-US" sz="2000" i="1" dirty="0" smtClean="0"/>
              <a:t>w</a:t>
            </a:r>
            <a:r>
              <a:rPr lang="en-US" sz="2000" dirty="0" smtClean="0"/>
              <a:t> </a:t>
            </a:r>
            <a:r>
              <a:rPr lang="el-GR" sz="2000" dirty="0" smtClean="0"/>
              <a:t>και απόληξη </a:t>
            </a:r>
            <a:r>
              <a:rPr lang="en-US" sz="2000" i="1" dirty="0" smtClean="0"/>
              <a:t>v</a:t>
            </a:r>
            <a:r>
              <a:rPr lang="en-US" sz="2000" dirty="0"/>
              <a:t>. </a:t>
            </a:r>
          </a:p>
        </p:txBody>
      </p:sp>
      <p:sp>
        <p:nvSpPr>
          <p:cNvPr id="4132" name="Text Box 48"/>
          <p:cNvSpPr txBox="1">
            <a:spLocks noChangeArrowheads="1"/>
          </p:cNvSpPr>
          <p:nvPr/>
        </p:nvSpPr>
        <p:spPr bwMode="auto">
          <a:xfrm>
            <a:off x="2057400" y="5029200"/>
            <a:ext cx="279244" cy="461665"/>
          </a:xfrm>
          <a:prstGeom prst="rect">
            <a:avLst/>
          </a:prstGeom>
          <a:noFill/>
          <a:ln w="9525">
            <a:noFill/>
            <a:miter lim="800000"/>
            <a:headEnd/>
            <a:tailEnd/>
          </a:ln>
        </p:spPr>
        <p:txBody>
          <a:bodyPr wrap="none">
            <a:spAutoFit/>
          </a:bodyPr>
          <a:lstStyle/>
          <a:p>
            <a:r>
              <a:rPr lang="en-US" sz="2400" i="1" dirty="0"/>
              <a:t>f</a:t>
            </a:r>
          </a:p>
        </p:txBody>
      </p:sp>
      <p:sp>
        <p:nvSpPr>
          <p:cNvPr id="707635" name="Text Box 51"/>
          <p:cNvSpPr txBox="1">
            <a:spLocks noChangeArrowheads="1"/>
          </p:cNvSpPr>
          <p:nvPr/>
        </p:nvSpPr>
        <p:spPr bwMode="auto">
          <a:xfrm>
            <a:off x="3886200" y="5029200"/>
            <a:ext cx="5257800" cy="707886"/>
          </a:xfrm>
          <a:prstGeom prst="rect">
            <a:avLst/>
          </a:prstGeom>
          <a:noFill/>
          <a:ln w="9525">
            <a:noFill/>
            <a:miter lim="800000"/>
            <a:headEnd/>
            <a:tailEnd/>
          </a:ln>
        </p:spPr>
        <p:txBody>
          <a:bodyPr wrap="square">
            <a:spAutoFit/>
          </a:bodyPr>
          <a:lstStyle/>
          <a:p>
            <a:r>
              <a:rPr lang="el-GR" sz="2000" dirty="0" smtClean="0"/>
              <a:t>Για κάθε έδρα </a:t>
            </a:r>
            <a:r>
              <a:rPr lang="en-US" sz="2000" i="1" dirty="0" smtClean="0"/>
              <a:t>f</a:t>
            </a:r>
            <a:r>
              <a:rPr lang="en-US" sz="2000" dirty="0" smtClean="0"/>
              <a:t> </a:t>
            </a:r>
            <a:r>
              <a:rPr lang="el-GR" sz="2000" dirty="0" smtClean="0"/>
              <a:t>αποθήκευσε έναν δείκτη σε μία αυθαίρετη </a:t>
            </a:r>
            <a:r>
              <a:rPr lang="el-GR" sz="2000" dirty="0" err="1" smtClean="0"/>
              <a:t>ημιακμή</a:t>
            </a:r>
            <a:r>
              <a:rPr lang="el-GR" sz="2000" dirty="0" smtClean="0"/>
              <a:t> στο σύνορό της.</a:t>
            </a:r>
            <a:endParaRPr lang="en-US" sz="2000" dirty="0"/>
          </a:p>
        </p:txBody>
      </p:sp>
      <p:sp>
        <p:nvSpPr>
          <p:cNvPr id="707636" name="AutoShape 52"/>
          <p:cNvSpPr>
            <a:spLocks noChangeArrowheads="1"/>
          </p:cNvSpPr>
          <p:nvPr/>
        </p:nvSpPr>
        <p:spPr bwMode="auto">
          <a:xfrm>
            <a:off x="3657600" y="5105400"/>
            <a:ext cx="228600" cy="228600"/>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707638" name="Text Box 54"/>
          <p:cNvSpPr txBox="1">
            <a:spLocks noChangeArrowheads="1"/>
          </p:cNvSpPr>
          <p:nvPr/>
        </p:nvSpPr>
        <p:spPr bwMode="auto">
          <a:xfrm>
            <a:off x="3886200" y="5715000"/>
            <a:ext cx="5410200" cy="707886"/>
          </a:xfrm>
          <a:prstGeom prst="rect">
            <a:avLst/>
          </a:prstGeom>
          <a:noFill/>
          <a:ln w="9525">
            <a:noFill/>
            <a:miter lim="800000"/>
            <a:headEnd/>
            <a:tailEnd/>
          </a:ln>
        </p:spPr>
        <p:txBody>
          <a:bodyPr wrap="square">
            <a:spAutoFit/>
          </a:bodyPr>
          <a:lstStyle/>
          <a:p>
            <a:r>
              <a:rPr lang="el-GR" sz="2000" dirty="0" smtClean="0"/>
              <a:t>Από αυτή την </a:t>
            </a:r>
            <a:r>
              <a:rPr lang="el-GR" sz="2000" dirty="0" err="1" smtClean="0"/>
              <a:t>ημιακμή</a:t>
            </a:r>
            <a:r>
              <a:rPr lang="el-GR" sz="2000" dirty="0" smtClean="0"/>
              <a:t> διαπέρασε το σύνορο της έδρας με </a:t>
            </a:r>
            <a:r>
              <a:rPr lang="el-GR" sz="2000" dirty="0" err="1" smtClean="0"/>
              <a:t>αντιωρολόγια</a:t>
            </a:r>
            <a:r>
              <a:rPr lang="el-GR" sz="2000" dirty="0" smtClean="0"/>
              <a:t> φορά μέσω της επόμενης</a:t>
            </a:r>
            <a:r>
              <a:rPr lang="en-US" sz="2000" dirty="0" smtClean="0"/>
              <a:t>.  </a:t>
            </a:r>
            <a:endParaRPr lang="en-US" sz="2000" dirty="0"/>
          </a:p>
        </p:txBody>
      </p:sp>
      <p:sp>
        <p:nvSpPr>
          <p:cNvPr id="707640" name="Text Box 56"/>
          <p:cNvSpPr txBox="1">
            <a:spLocks noChangeArrowheads="1"/>
          </p:cNvSpPr>
          <p:nvPr/>
        </p:nvSpPr>
        <p:spPr bwMode="auto">
          <a:xfrm>
            <a:off x="3886200" y="6461125"/>
            <a:ext cx="4205447" cy="400110"/>
          </a:xfrm>
          <a:prstGeom prst="rect">
            <a:avLst/>
          </a:prstGeom>
          <a:noFill/>
          <a:ln w="9525">
            <a:noFill/>
            <a:miter lim="800000"/>
            <a:headEnd/>
            <a:tailEnd/>
          </a:ln>
        </p:spPr>
        <p:txBody>
          <a:bodyPr wrap="none">
            <a:spAutoFit/>
          </a:bodyPr>
          <a:lstStyle/>
          <a:p>
            <a:r>
              <a:rPr lang="el-GR" sz="2000" dirty="0" smtClean="0"/>
              <a:t>Αν δεν υπάρχει οπή τότε όλα είναι ΟΚ.</a:t>
            </a:r>
            <a:endParaRPr lang="en-US" sz="2000" dirty="0"/>
          </a:p>
        </p:txBody>
      </p:sp>
    </p:spTree>
    <p:extLst>
      <p:ext uri="{BB962C8B-B14F-4D97-AF65-F5344CB8AC3E}">
        <p14:creationId xmlns="" xmlns:p14="http://schemas.microsoft.com/office/powerpoint/2010/main" val="121958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76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76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7611"/>
                                        </p:tgtEl>
                                        <p:attrNameLst>
                                          <p:attrName>style.visibility</p:attrName>
                                        </p:attrNameLst>
                                      </p:cBhvr>
                                      <p:to>
                                        <p:strVal val="visible"/>
                                      </p:to>
                                    </p:set>
                                  </p:childTnLst>
                                </p:cTn>
                              </p:par>
                              <p:par>
                                <p:cTn id="11" presetID="1" presetClass="entr" presetSubtype="0" fill="hold" grpId="0" nodeType="withEffect" nodePh="1">
                                  <p:stCondLst>
                                    <p:cond delay="0"/>
                                  </p:stCondLst>
                                  <p:endCondLst>
                                    <p:cond evt="begin" delay="0">
                                      <p:tn val="11"/>
                                    </p:cond>
                                  </p:endCondLst>
                                  <p:childTnLst>
                                    <p:set>
                                      <p:cBhvr>
                                        <p:cTn id="12" dur="1" fill="hold">
                                          <p:stCondLst>
                                            <p:cond delay="0"/>
                                          </p:stCondLst>
                                        </p:cTn>
                                        <p:tgtEl>
                                          <p:spTgt spid="7076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70762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7076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07597"/>
                                        </p:tgtEl>
                                        <p:attrNameLst>
                                          <p:attrName>style.visibility</p:attrName>
                                        </p:attrNameLst>
                                      </p:cBhvr>
                                      <p:to>
                                        <p:strVal val="visible"/>
                                      </p:to>
                                    </p:set>
                                    <p:animEffect transition="in" filter="blinds(horizontal)">
                                      <p:cBhvr>
                                        <p:cTn id="31" dur="500"/>
                                        <p:tgtEl>
                                          <p:spTgt spid="707597"/>
                                        </p:tgtEl>
                                      </p:cBhvr>
                                    </p:animEffect>
                                  </p:childTnLst>
                                </p:cTn>
                              </p:par>
                            </p:childTnLst>
                          </p:cTn>
                        </p:par>
                        <p:par>
                          <p:cTn id="32" fill="hold">
                            <p:stCondLst>
                              <p:cond delay="500"/>
                            </p:stCondLst>
                            <p:childTnLst>
                              <p:par>
                                <p:cTn id="33" presetID="1" presetClass="entr" presetSubtype="0" fill="hold" grpId="0" nodeType="afterEffect">
                                  <p:stCondLst>
                                    <p:cond delay="500"/>
                                  </p:stCondLst>
                                  <p:childTnLst>
                                    <p:set>
                                      <p:cBhvr>
                                        <p:cTn id="34" dur="1" fill="hold">
                                          <p:stCondLst>
                                            <p:cond delay="0"/>
                                          </p:stCondLst>
                                        </p:cTn>
                                        <p:tgtEl>
                                          <p:spTgt spid="70760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076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707630"/>
                                        </p:tgtEl>
                                        <p:attrNameLst>
                                          <p:attrName>style.visibility</p:attrName>
                                        </p:attrNameLst>
                                      </p:cBhvr>
                                      <p:to>
                                        <p:strVal val="visible"/>
                                      </p:to>
                                    </p:set>
                                    <p:animEffect transition="in" filter="box(in)">
                                      <p:cBhvr>
                                        <p:cTn id="41" dur="500"/>
                                        <p:tgtEl>
                                          <p:spTgt spid="707630"/>
                                        </p:tgtEl>
                                      </p:cBhvr>
                                    </p:animEffect>
                                  </p:childTnLst>
                                </p:cTn>
                              </p:par>
                            </p:childTnLst>
                          </p:cTn>
                        </p:par>
                        <p:par>
                          <p:cTn id="42" fill="hold">
                            <p:stCondLst>
                              <p:cond delay="500"/>
                            </p:stCondLst>
                            <p:childTnLst>
                              <p:par>
                                <p:cTn id="43" presetID="1" presetClass="entr" presetSubtype="0" fill="hold" grpId="0" nodeType="afterEffect">
                                  <p:stCondLst>
                                    <p:cond delay="0"/>
                                  </p:stCondLst>
                                  <p:childTnLst>
                                    <p:set>
                                      <p:cBhvr>
                                        <p:cTn id="44" dur="1" fill="hold">
                                          <p:stCondLst>
                                            <p:cond delay="0"/>
                                          </p:stCondLst>
                                        </p:cTn>
                                        <p:tgtEl>
                                          <p:spTgt spid="7076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76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707631"/>
                                        </p:tgtEl>
                                        <p:attrNameLst>
                                          <p:attrName>style.visibility</p:attrName>
                                        </p:attrNameLst>
                                      </p:cBhvr>
                                      <p:to>
                                        <p:strVal val="visible"/>
                                      </p:to>
                                    </p:set>
                                    <p:animEffect transition="in" filter="box(in)">
                                      <p:cBhvr>
                                        <p:cTn id="51" dur="500"/>
                                        <p:tgtEl>
                                          <p:spTgt spid="707631"/>
                                        </p:tgtEl>
                                      </p:cBhvr>
                                    </p:animEffect>
                                  </p:childTnLst>
                                </p:cTn>
                              </p:par>
                            </p:childTnLst>
                          </p:cTn>
                        </p:par>
                      </p:childTnLst>
                    </p:cTn>
                  </p:par>
                  <p:par>
                    <p:cTn id="52" fill="hold">
                      <p:stCondLst>
                        <p:cond delay="indefinite"/>
                      </p:stCondLst>
                      <p:childTnLst>
                        <p:par>
                          <p:cTn id="53" fill="hold">
                            <p:stCondLst>
                              <p:cond delay="0"/>
                            </p:stCondLst>
                            <p:childTnLst>
                              <p:par>
                                <p:cTn id="54" presetID="12" presetClass="entr" presetSubtype="4" fill="hold" grpId="0" nodeType="clickEffect">
                                  <p:stCondLst>
                                    <p:cond delay="0"/>
                                  </p:stCondLst>
                                  <p:childTnLst>
                                    <p:set>
                                      <p:cBhvr>
                                        <p:cTn id="55" dur="1" fill="hold">
                                          <p:stCondLst>
                                            <p:cond delay="0"/>
                                          </p:stCondLst>
                                        </p:cTn>
                                        <p:tgtEl>
                                          <p:spTgt spid="707636"/>
                                        </p:tgtEl>
                                        <p:attrNameLst>
                                          <p:attrName>style.visibility</p:attrName>
                                        </p:attrNameLst>
                                      </p:cBhvr>
                                      <p:to>
                                        <p:strVal val="visible"/>
                                      </p:to>
                                    </p:set>
                                    <p:animEffect transition="in" filter="slide(fromBottom)">
                                      <p:cBhvr>
                                        <p:cTn id="56" dur="500"/>
                                        <p:tgtEl>
                                          <p:spTgt spid="707636"/>
                                        </p:tgtEl>
                                      </p:cBhvr>
                                    </p:animEffect>
                                  </p:childTnLst>
                                </p:cTn>
                              </p:par>
                              <p:par>
                                <p:cTn id="57" presetID="12" presetClass="entr" presetSubtype="4" fill="hold" grpId="0" nodeType="withEffect">
                                  <p:stCondLst>
                                    <p:cond delay="0"/>
                                  </p:stCondLst>
                                  <p:childTnLst>
                                    <p:set>
                                      <p:cBhvr>
                                        <p:cTn id="58" dur="1" fill="hold">
                                          <p:stCondLst>
                                            <p:cond delay="0"/>
                                          </p:stCondLst>
                                        </p:cTn>
                                        <p:tgtEl>
                                          <p:spTgt spid="707635"/>
                                        </p:tgtEl>
                                        <p:attrNameLst>
                                          <p:attrName>style.visibility</p:attrName>
                                        </p:attrNameLst>
                                      </p:cBhvr>
                                      <p:to>
                                        <p:strVal val="visible"/>
                                      </p:to>
                                    </p:set>
                                    <p:animEffect transition="in" filter="slide(fromBottom)">
                                      <p:cBhvr>
                                        <p:cTn id="59" dur="500"/>
                                        <p:tgtEl>
                                          <p:spTgt spid="707635"/>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707638"/>
                                        </p:tgtEl>
                                        <p:attrNameLst>
                                          <p:attrName>style.visibility</p:attrName>
                                        </p:attrNameLst>
                                      </p:cBhvr>
                                      <p:to>
                                        <p:strVal val="visible"/>
                                      </p:to>
                                    </p:set>
                                    <p:animEffect transition="in" filter="slide(fromBottom)">
                                      <p:cBhvr>
                                        <p:cTn id="64" dur="500"/>
                                        <p:tgtEl>
                                          <p:spTgt spid="707638"/>
                                        </p:tgtEl>
                                      </p:cBhvr>
                                    </p:animEffect>
                                  </p:childTnLst>
                                </p:cTn>
                              </p:par>
                            </p:childTnLst>
                          </p:cTn>
                        </p:par>
                      </p:childTnLst>
                    </p:cTn>
                  </p:par>
                  <p:par>
                    <p:cTn id="65" fill="hold">
                      <p:stCondLst>
                        <p:cond delay="indefinite"/>
                      </p:stCondLst>
                      <p:childTnLst>
                        <p:par>
                          <p:cTn id="66" fill="hold">
                            <p:stCondLst>
                              <p:cond delay="0"/>
                            </p:stCondLst>
                            <p:childTnLst>
                              <p:par>
                                <p:cTn id="67" presetID="12" presetClass="entr" presetSubtype="4" fill="hold" grpId="0" nodeType="clickEffect">
                                  <p:stCondLst>
                                    <p:cond delay="0"/>
                                  </p:stCondLst>
                                  <p:childTnLst>
                                    <p:set>
                                      <p:cBhvr>
                                        <p:cTn id="68" dur="1" fill="hold">
                                          <p:stCondLst>
                                            <p:cond delay="0"/>
                                          </p:stCondLst>
                                        </p:cTn>
                                        <p:tgtEl>
                                          <p:spTgt spid="707640"/>
                                        </p:tgtEl>
                                        <p:attrNameLst>
                                          <p:attrName>style.visibility</p:attrName>
                                        </p:attrNameLst>
                                      </p:cBhvr>
                                      <p:to>
                                        <p:strVal val="visible"/>
                                      </p:to>
                                    </p:set>
                                    <p:animEffect transition="in" filter="slide(fromBottom)">
                                      <p:cBhvr>
                                        <p:cTn id="69" dur="500"/>
                                        <p:tgtEl>
                                          <p:spTgt spid="707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7597" grpId="0"/>
      <p:bldP spid="707607" grpId="0" animBg="1"/>
      <p:bldP spid="707609" grpId="0" animBg="1"/>
      <p:bldP spid="707611" grpId="0" animBg="1"/>
      <p:bldP spid="707612" grpId="0" animBg="1"/>
      <p:bldP spid="707622" grpId="0"/>
      <p:bldP spid="707623" grpId="0"/>
      <p:bldP spid="707624" grpId="0"/>
      <p:bldP spid="707625" grpId="0"/>
      <p:bldP spid="707628" grpId="0"/>
      <p:bldP spid="707629" grpId="0"/>
      <p:bldP spid="707630" grpId="0"/>
      <p:bldP spid="707631" grpId="0"/>
      <p:bldP spid="707635" grpId="0"/>
      <p:bldP spid="707636" grpId="0" animBg="1"/>
      <p:bldP spid="707638" grpId="0"/>
      <p:bldP spid="707640"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0"/>
            <a:ext cx="7772400" cy="1143000"/>
          </a:xfrm>
        </p:spPr>
        <p:txBody>
          <a:bodyPr/>
          <a:lstStyle/>
          <a:p>
            <a:r>
              <a:rPr lang="el-GR" dirty="0" smtClean="0">
                <a:latin typeface="Arial" charset="0"/>
              </a:rPr>
              <a:t>Οπές</a:t>
            </a:r>
            <a:endParaRPr lang="en-US" dirty="0" smtClean="0">
              <a:latin typeface="Arial" charset="0"/>
            </a:endParaRPr>
          </a:p>
        </p:txBody>
      </p:sp>
      <p:sp>
        <p:nvSpPr>
          <p:cNvPr id="5124" name="Line 4"/>
          <p:cNvSpPr>
            <a:spLocks noChangeShapeType="1"/>
          </p:cNvSpPr>
          <p:nvPr/>
        </p:nvSpPr>
        <p:spPr bwMode="auto">
          <a:xfrm flipV="1">
            <a:off x="762000" y="1981200"/>
            <a:ext cx="914400" cy="990600"/>
          </a:xfrm>
          <a:prstGeom prst="line">
            <a:avLst/>
          </a:prstGeom>
          <a:noFill/>
          <a:ln w="25400">
            <a:solidFill>
              <a:srgbClr val="7030A0"/>
            </a:solidFill>
            <a:round/>
            <a:headEnd/>
            <a:tailEnd/>
          </a:ln>
        </p:spPr>
        <p:txBody>
          <a:bodyPr/>
          <a:lstStyle/>
          <a:p>
            <a:endParaRPr lang="en-US"/>
          </a:p>
        </p:txBody>
      </p:sp>
      <p:sp>
        <p:nvSpPr>
          <p:cNvPr id="5125" name="Line 5"/>
          <p:cNvSpPr>
            <a:spLocks noChangeShapeType="1"/>
          </p:cNvSpPr>
          <p:nvPr/>
        </p:nvSpPr>
        <p:spPr bwMode="auto">
          <a:xfrm>
            <a:off x="1676400" y="1981200"/>
            <a:ext cx="1295400" cy="838200"/>
          </a:xfrm>
          <a:prstGeom prst="line">
            <a:avLst/>
          </a:prstGeom>
          <a:noFill/>
          <a:ln w="25400">
            <a:solidFill>
              <a:srgbClr val="7030A0"/>
            </a:solidFill>
            <a:round/>
            <a:headEnd/>
            <a:tailEnd/>
          </a:ln>
        </p:spPr>
        <p:txBody>
          <a:bodyPr/>
          <a:lstStyle/>
          <a:p>
            <a:endParaRPr lang="en-US"/>
          </a:p>
        </p:txBody>
      </p:sp>
      <p:sp>
        <p:nvSpPr>
          <p:cNvPr id="5126" name="Line 6"/>
          <p:cNvSpPr>
            <a:spLocks noChangeShapeType="1"/>
          </p:cNvSpPr>
          <p:nvPr/>
        </p:nvSpPr>
        <p:spPr bwMode="auto">
          <a:xfrm flipH="1">
            <a:off x="2590800" y="2819400"/>
            <a:ext cx="381000" cy="1600200"/>
          </a:xfrm>
          <a:prstGeom prst="line">
            <a:avLst/>
          </a:prstGeom>
          <a:noFill/>
          <a:ln w="25400">
            <a:solidFill>
              <a:srgbClr val="7030A0"/>
            </a:solidFill>
            <a:round/>
            <a:headEnd/>
            <a:tailEnd/>
          </a:ln>
        </p:spPr>
        <p:txBody>
          <a:bodyPr/>
          <a:lstStyle/>
          <a:p>
            <a:endParaRPr lang="en-US"/>
          </a:p>
        </p:txBody>
      </p:sp>
      <p:sp>
        <p:nvSpPr>
          <p:cNvPr id="5127" name="Line 7"/>
          <p:cNvSpPr>
            <a:spLocks noChangeShapeType="1"/>
          </p:cNvSpPr>
          <p:nvPr/>
        </p:nvSpPr>
        <p:spPr bwMode="auto">
          <a:xfrm flipH="1">
            <a:off x="1524000" y="4419600"/>
            <a:ext cx="1066800" cy="533400"/>
          </a:xfrm>
          <a:prstGeom prst="line">
            <a:avLst/>
          </a:prstGeom>
          <a:noFill/>
          <a:ln w="25400">
            <a:solidFill>
              <a:srgbClr val="7030A0"/>
            </a:solidFill>
            <a:round/>
            <a:headEnd/>
            <a:tailEnd/>
          </a:ln>
        </p:spPr>
        <p:txBody>
          <a:bodyPr/>
          <a:lstStyle/>
          <a:p>
            <a:endParaRPr lang="en-US"/>
          </a:p>
        </p:txBody>
      </p:sp>
      <p:sp>
        <p:nvSpPr>
          <p:cNvPr id="5128" name="Line 9"/>
          <p:cNvSpPr>
            <a:spLocks noChangeShapeType="1"/>
          </p:cNvSpPr>
          <p:nvPr/>
        </p:nvSpPr>
        <p:spPr bwMode="auto">
          <a:xfrm flipH="1" flipV="1">
            <a:off x="762000" y="2971800"/>
            <a:ext cx="762000" cy="1981200"/>
          </a:xfrm>
          <a:prstGeom prst="line">
            <a:avLst/>
          </a:prstGeom>
          <a:noFill/>
          <a:ln w="25400">
            <a:solidFill>
              <a:srgbClr val="7030A0"/>
            </a:solidFill>
            <a:round/>
            <a:headEnd/>
            <a:tailEnd/>
          </a:ln>
        </p:spPr>
        <p:txBody>
          <a:bodyPr/>
          <a:lstStyle/>
          <a:p>
            <a:endParaRPr lang="en-US"/>
          </a:p>
        </p:txBody>
      </p:sp>
      <p:sp>
        <p:nvSpPr>
          <p:cNvPr id="5129" name="Line 10"/>
          <p:cNvSpPr>
            <a:spLocks noChangeShapeType="1"/>
          </p:cNvSpPr>
          <p:nvPr/>
        </p:nvSpPr>
        <p:spPr bwMode="auto">
          <a:xfrm>
            <a:off x="1676400" y="3048000"/>
            <a:ext cx="609600" cy="533400"/>
          </a:xfrm>
          <a:prstGeom prst="line">
            <a:avLst/>
          </a:prstGeom>
          <a:noFill/>
          <a:ln w="25400">
            <a:solidFill>
              <a:srgbClr val="7030A0"/>
            </a:solidFill>
            <a:round/>
            <a:headEnd/>
            <a:tailEnd/>
          </a:ln>
        </p:spPr>
        <p:txBody>
          <a:bodyPr/>
          <a:lstStyle/>
          <a:p>
            <a:endParaRPr lang="en-US"/>
          </a:p>
        </p:txBody>
      </p:sp>
      <p:sp>
        <p:nvSpPr>
          <p:cNvPr id="5130" name="Line 11"/>
          <p:cNvSpPr>
            <a:spLocks noChangeShapeType="1"/>
          </p:cNvSpPr>
          <p:nvPr/>
        </p:nvSpPr>
        <p:spPr bwMode="auto">
          <a:xfrm flipH="1">
            <a:off x="1752600" y="3581400"/>
            <a:ext cx="533400" cy="609600"/>
          </a:xfrm>
          <a:prstGeom prst="line">
            <a:avLst/>
          </a:prstGeom>
          <a:noFill/>
          <a:ln w="25400">
            <a:solidFill>
              <a:srgbClr val="7030A0"/>
            </a:solidFill>
            <a:round/>
            <a:headEnd/>
            <a:tailEnd/>
          </a:ln>
        </p:spPr>
        <p:txBody>
          <a:bodyPr/>
          <a:lstStyle/>
          <a:p>
            <a:endParaRPr lang="en-US"/>
          </a:p>
        </p:txBody>
      </p:sp>
      <p:sp>
        <p:nvSpPr>
          <p:cNvPr id="5131" name="Line 12"/>
          <p:cNvSpPr>
            <a:spLocks noChangeShapeType="1"/>
          </p:cNvSpPr>
          <p:nvPr/>
        </p:nvSpPr>
        <p:spPr bwMode="auto">
          <a:xfrm flipH="1" flipV="1">
            <a:off x="1676400" y="3048000"/>
            <a:ext cx="76200" cy="1143000"/>
          </a:xfrm>
          <a:prstGeom prst="line">
            <a:avLst/>
          </a:prstGeom>
          <a:noFill/>
          <a:ln w="25400">
            <a:solidFill>
              <a:srgbClr val="7030A0"/>
            </a:solidFill>
            <a:round/>
            <a:headEnd/>
            <a:tailEnd/>
          </a:ln>
        </p:spPr>
        <p:txBody>
          <a:bodyPr/>
          <a:lstStyle/>
          <a:p>
            <a:endParaRPr lang="en-US"/>
          </a:p>
        </p:txBody>
      </p:sp>
      <p:sp>
        <p:nvSpPr>
          <p:cNvPr id="5132" name="Line 13"/>
          <p:cNvSpPr>
            <a:spLocks noChangeShapeType="1"/>
          </p:cNvSpPr>
          <p:nvPr/>
        </p:nvSpPr>
        <p:spPr bwMode="auto">
          <a:xfrm flipH="1" flipV="1">
            <a:off x="1752600" y="2133600"/>
            <a:ext cx="1066800" cy="685800"/>
          </a:xfrm>
          <a:prstGeom prst="line">
            <a:avLst/>
          </a:prstGeom>
          <a:noFill/>
          <a:ln w="19050">
            <a:solidFill>
              <a:srgbClr val="C00000"/>
            </a:solidFill>
            <a:round/>
            <a:headEnd/>
            <a:tailEnd type="triangle" w="med" len="med"/>
          </a:ln>
        </p:spPr>
        <p:txBody>
          <a:bodyPr/>
          <a:lstStyle/>
          <a:p>
            <a:endParaRPr lang="en-US"/>
          </a:p>
        </p:txBody>
      </p:sp>
      <p:sp>
        <p:nvSpPr>
          <p:cNvPr id="5133" name="Line 14"/>
          <p:cNvSpPr>
            <a:spLocks noChangeShapeType="1"/>
          </p:cNvSpPr>
          <p:nvPr/>
        </p:nvSpPr>
        <p:spPr bwMode="auto">
          <a:xfrm flipH="1">
            <a:off x="914400" y="2209800"/>
            <a:ext cx="762000" cy="762000"/>
          </a:xfrm>
          <a:prstGeom prst="line">
            <a:avLst/>
          </a:prstGeom>
          <a:noFill/>
          <a:ln w="19050">
            <a:solidFill>
              <a:srgbClr val="C00000"/>
            </a:solidFill>
            <a:round/>
            <a:headEnd/>
            <a:tailEnd type="triangle" w="med" len="med"/>
          </a:ln>
        </p:spPr>
        <p:txBody>
          <a:bodyPr/>
          <a:lstStyle/>
          <a:p>
            <a:endParaRPr lang="en-US"/>
          </a:p>
        </p:txBody>
      </p:sp>
      <p:sp>
        <p:nvSpPr>
          <p:cNvPr id="5134" name="Line 15"/>
          <p:cNvSpPr>
            <a:spLocks noChangeShapeType="1"/>
          </p:cNvSpPr>
          <p:nvPr/>
        </p:nvSpPr>
        <p:spPr bwMode="auto">
          <a:xfrm>
            <a:off x="990600" y="3200400"/>
            <a:ext cx="533400" cy="1447800"/>
          </a:xfrm>
          <a:prstGeom prst="line">
            <a:avLst/>
          </a:prstGeom>
          <a:noFill/>
          <a:ln w="19050">
            <a:solidFill>
              <a:srgbClr val="C00000"/>
            </a:solidFill>
            <a:round/>
            <a:headEnd/>
            <a:tailEnd type="triangle" w="med" len="med"/>
          </a:ln>
        </p:spPr>
        <p:txBody>
          <a:bodyPr/>
          <a:lstStyle/>
          <a:p>
            <a:endParaRPr lang="en-US"/>
          </a:p>
        </p:txBody>
      </p:sp>
      <p:sp>
        <p:nvSpPr>
          <p:cNvPr id="5135" name="Line 16"/>
          <p:cNvSpPr>
            <a:spLocks noChangeShapeType="1"/>
          </p:cNvSpPr>
          <p:nvPr/>
        </p:nvSpPr>
        <p:spPr bwMode="auto">
          <a:xfrm flipV="1">
            <a:off x="1676400" y="4343400"/>
            <a:ext cx="762000" cy="381000"/>
          </a:xfrm>
          <a:prstGeom prst="line">
            <a:avLst/>
          </a:prstGeom>
          <a:noFill/>
          <a:ln w="19050">
            <a:solidFill>
              <a:srgbClr val="C00000"/>
            </a:solidFill>
            <a:round/>
            <a:headEnd/>
            <a:tailEnd type="triangle" w="med" len="med"/>
          </a:ln>
        </p:spPr>
        <p:txBody>
          <a:bodyPr/>
          <a:lstStyle/>
          <a:p>
            <a:endParaRPr lang="en-US"/>
          </a:p>
        </p:txBody>
      </p:sp>
      <p:sp>
        <p:nvSpPr>
          <p:cNvPr id="5136" name="Line 17"/>
          <p:cNvSpPr>
            <a:spLocks noChangeShapeType="1"/>
          </p:cNvSpPr>
          <p:nvPr/>
        </p:nvSpPr>
        <p:spPr bwMode="auto">
          <a:xfrm flipV="1">
            <a:off x="2514600" y="2971800"/>
            <a:ext cx="304800" cy="1219200"/>
          </a:xfrm>
          <a:prstGeom prst="line">
            <a:avLst/>
          </a:prstGeom>
          <a:noFill/>
          <a:ln w="19050">
            <a:solidFill>
              <a:srgbClr val="C00000"/>
            </a:solidFill>
            <a:round/>
            <a:headEnd/>
            <a:tailEnd type="triangle" w="med" len="med"/>
          </a:ln>
        </p:spPr>
        <p:txBody>
          <a:bodyPr/>
          <a:lstStyle/>
          <a:p>
            <a:endParaRPr lang="en-US"/>
          </a:p>
        </p:txBody>
      </p:sp>
      <p:sp>
        <p:nvSpPr>
          <p:cNvPr id="5137" name="Line 18"/>
          <p:cNvSpPr>
            <a:spLocks noChangeShapeType="1"/>
          </p:cNvSpPr>
          <p:nvPr/>
        </p:nvSpPr>
        <p:spPr bwMode="auto">
          <a:xfrm flipH="1" flipV="1">
            <a:off x="1600200" y="3124200"/>
            <a:ext cx="76200" cy="914400"/>
          </a:xfrm>
          <a:prstGeom prst="line">
            <a:avLst/>
          </a:prstGeom>
          <a:noFill/>
          <a:ln w="19050">
            <a:solidFill>
              <a:srgbClr val="C00000"/>
            </a:solidFill>
            <a:round/>
            <a:headEnd/>
            <a:tailEnd type="triangle" w="med" len="med"/>
          </a:ln>
        </p:spPr>
        <p:txBody>
          <a:bodyPr/>
          <a:lstStyle/>
          <a:p>
            <a:endParaRPr lang="en-US"/>
          </a:p>
        </p:txBody>
      </p:sp>
      <p:sp>
        <p:nvSpPr>
          <p:cNvPr id="5138" name="Line 19"/>
          <p:cNvSpPr>
            <a:spLocks noChangeShapeType="1"/>
          </p:cNvSpPr>
          <p:nvPr/>
        </p:nvSpPr>
        <p:spPr bwMode="auto">
          <a:xfrm>
            <a:off x="1752600" y="2971800"/>
            <a:ext cx="533400" cy="457200"/>
          </a:xfrm>
          <a:prstGeom prst="line">
            <a:avLst/>
          </a:prstGeom>
          <a:noFill/>
          <a:ln w="19050">
            <a:solidFill>
              <a:srgbClr val="C00000"/>
            </a:solidFill>
            <a:round/>
            <a:headEnd/>
            <a:tailEnd type="triangle" w="med" len="med"/>
          </a:ln>
        </p:spPr>
        <p:txBody>
          <a:bodyPr/>
          <a:lstStyle/>
          <a:p>
            <a:endParaRPr lang="en-US"/>
          </a:p>
        </p:txBody>
      </p:sp>
      <p:sp>
        <p:nvSpPr>
          <p:cNvPr id="5139" name="Line 20"/>
          <p:cNvSpPr>
            <a:spLocks noChangeShapeType="1"/>
          </p:cNvSpPr>
          <p:nvPr/>
        </p:nvSpPr>
        <p:spPr bwMode="auto">
          <a:xfrm flipH="1">
            <a:off x="1905000" y="3733800"/>
            <a:ext cx="381000" cy="457200"/>
          </a:xfrm>
          <a:prstGeom prst="line">
            <a:avLst/>
          </a:prstGeom>
          <a:noFill/>
          <a:ln w="19050">
            <a:solidFill>
              <a:srgbClr val="C00000"/>
            </a:solidFill>
            <a:round/>
            <a:headEnd/>
            <a:tailEnd type="triangle" w="med" len="med"/>
          </a:ln>
        </p:spPr>
        <p:txBody>
          <a:bodyPr/>
          <a:lstStyle/>
          <a:p>
            <a:endParaRPr lang="en-US"/>
          </a:p>
        </p:txBody>
      </p:sp>
      <p:sp>
        <p:nvSpPr>
          <p:cNvPr id="5140" name="Oval 22"/>
          <p:cNvSpPr>
            <a:spLocks noChangeArrowheads="1"/>
          </p:cNvSpPr>
          <p:nvPr/>
        </p:nvSpPr>
        <p:spPr bwMode="auto">
          <a:xfrm>
            <a:off x="1644650" y="1955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1" name="Oval 23"/>
          <p:cNvSpPr>
            <a:spLocks noChangeArrowheads="1"/>
          </p:cNvSpPr>
          <p:nvPr/>
        </p:nvSpPr>
        <p:spPr bwMode="auto">
          <a:xfrm>
            <a:off x="730250" y="29337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2" name="Oval 24"/>
          <p:cNvSpPr>
            <a:spLocks noChangeArrowheads="1"/>
          </p:cNvSpPr>
          <p:nvPr/>
        </p:nvSpPr>
        <p:spPr bwMode="auto">
          <a:xfrm>
            <a:off x="1447800" y="49085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3" name="Oval 25"/>
          <p:cNvSpPr>
            <a:spLocks noChangeArrowheads="1"/>
          </p:cNvSpPr>
          <p:nvPr/>
        </p:nvSpPr>
        <p:spPr bwMode="auto">
          <a:xfrm>
            <a:off x="2514600" y="4343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4" name="Oval 26"/>
          <p:cNvSpPr>
            <a:spLocks noChangeArrowheads="1"/>
          </p:cNvSpPr>
          <p:nvPr/>
        </p:nvSpPr>
        <p:spPr bwMode="auto">
          <a:xfrm>
            <a:off x="2914650" y="27876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5" name="Oval 27"/>
          <p:cNvSpPr>
            <a:spLocks noChangeArrowheads="1"/>
          </p:cNvSpPr>
          <p:nvPr/>
        </p:nvSpPr>
        <p:spPr bwMode="auto">
          <a:xfrm>
            <a:off x="1644650" y="30162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6" name="Oval 28"/>
          <p:cNvSpPr>
            <a:spLocks noChangeArrowheads="1"/>
          </p:cNvSpPr>
          <p:nvPr/>
        </p:nvSpPr>
        <p:spPr bwMode="auto">
          <a:xfrm>
            <a:off x="1676400" y="4114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7" name="Oval 29"/>
          <p:cNvSpPr>
            <a:spLocks noChangeArrowheads="1"/>
          </p:cNvSpPr>
          <p:nvPr/>
        </p:nvSpPr>
        <p:spPr bwMode="auto">
          <a:xfrm>
            <a:off x="2228850" y="3546475"/>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5148" name="Text Box 31"/>
          <p:cNvSpPr txBox="1">
            <a:spLocks noChangeArrowheads="1"/>
          </p:cNvSpPr>
          <p:nvPr/>
        </p:nvSpPr>
        <p:spPr bwMode="auto">
          <a:xfrm>
            <a:off x="3489325" y="1611313"/>
            <a:ext cx="5654675" cy="1015663"/>
          </a:xfrm>
          <a:prstGeom prst="rect">
            <a:avLst/>
          </a:prstGeom>
          <a:noFill/>
          <a:ln w="9525">
            <a:noFill/>
            <a:miter lim="800000"/>
            <a:headEnd/>
            <a:tailEnd/>
          </a:ln>
        </p:spPr>
        <p:txBody>
          <a:bodyPr wrap="square">
            <a:spAutoFit/>
          </a:bodyPr>
          <a:lstStyle/>
          <a:p>
            <a:r>
              <a:rPr lang="el-GR" sz="2000" dirty="0" smtClean="0"/>
              <a:t>Οι ακμές στο σύνορο μίας οπής διατρέχονται με ωρολόγια φορά ώστε η έδρα να είναι πάντα αριστερά.</a:t>
            </a:r>
            <a:endParaRPr lang="en-US" sz="2000" dirty="0"/>
          </a:p>
        </p:txBody>
      </p:sp>
      <p:sp>
        <p:nvSpPr>
          <p:cNvPr id="5149" name="Text Box 32"/>
          <p:cNvSpPr txBox="1">
            <a:spLocks noChangeArrowheads="1"/>
          </p:cNvSpPr>
          <p:nvPr/>
        </p:nvSpPr>
        <p:spPr bwMode="auto">
          <a:xfrm>
            <a:off x="1660525" y="3389313"/>
            <a:ext cx="558166" cy="369332"/>
          </a:xfrm>
          <a:prstGeom prst="rect">
            <a:avLst/>
          </a:prstGeom>
          <a:noFill/>
          <a:ln w="9525">
            <a:noFill/>
            <a:miter lim="800000"/>
            <a:headEnd/>
            <a:tailEnd/>
          </a:ln>
        </p:spPr>
        <p:txBody>
          <a:bodyPr wrap="none">
            <a:spAutoFit/>
          </a:bodyPr>
          <a:lstStyle/>
          <a:p>
            <a:r>
              <a:rPr lang="el-GR" dirty="0" smtClean="0"/>
              <a:t>οπή</a:t>
            </a:r>
            <a:endParaRPr lang="en-US" dirty="0"/>
          </a:p>
        </p:txBody>
      </p:sp>
      <p:sp>
        <p:nvSpPr>
          <p:cNvPr id="685089" name="Text Box 33"/>
          <p:cNvSpPr txBox="1">
            <a:spLocks noChangeArrowheads="1"/>
          </p:cNvSpPr>
          <p:nvPr/>
        </p:nvSpPr>
        <p:spPr bwMode="auto">
          <a:xfrm>
            <a:off x="3505201" y="2667000"/>
            <a:ext cx="5638800" cy="707886"/>
          </a:xfrm>
          <a:prstGeom prst="rect">
            <a:avLst/>
          </a:prstGeom>
          <a:noFill/>
          <a:ln w="9525">
            <a:noFill/>
            <a:miter lim="800000"/>
            <a:headEnd/>
            <a:tailEnd/>
          </a:ln>
        </p:spPr>
        <p:txBody>
          <a:bodyPr wrap="square">
            <a:spAutoFit/>
          </a:bodyPr>
          <a:lstStyle/>
          <a:p>
            <a:r>
              <a:rPr lang="el-GR" sz="2000" dirty="0" smtClean="0">
                <a:solidFill>
                  <a:srgbClr val="C00000"/>
                </a:solidFill>
              </a:rPr>
              <a:t>Μία έδρα πάντα κείται αριστερά από κάθε </a:t>
            </a:r>
            <a:r>
              <a:rPr lang="el-GR" sz="2000" dirty="0" err="1" smtClean="0">
                <a:solidFill>
                  <a:srgbClr val="C00000"/>
                </a:solidFill>
              </a:rPr>
              <a:t>ημιακμή</a:t>
            </a:r>
            <a:r>
              <a:rPr lang="el-GR" sz="2000" dirty="0" smtClean="0">
                <a:solidFill>
                  <a:srgbClr val="C00000"/>
                </a:solidFill>
              </a:rPr>
              <a:t> στο σύνορό της. </a:t>
            </a:r>
            <a:endParaRPr lang="en-US" sz="2000" dirty="0">
              <a:solidFill>
                <a:srgbClr val="C00000"/>
              </a:solidFill>
            </a:endParaRPr>
          </a:p>
        </p:txBody>
      </p:sp>
      <p:sp>
        <p:nvSpPr>
          <p:cNvPr id="685090" name="Text Box 34"/>
          <p:cNvSpPr txBox="1">
            <a:spLocks noChangeArrowheads="1"/>
          </p:cNvSpPr>
          <p:nvPr/>
        </p:nvSpPr>
        <p:spPr bwMode="auto">
          <a:xfrm>
            <a:off x="3489325" y="3516313"/>
            <a:ext cx="5654675" cy="1015663"/>
          </a:xfrm>
          <a:prstGeom prst="rect">
            <a:avLst/>
          </a:prstGeom>
          <a:noFill/>
          <a:ln w="9525">
            <a:noFill/>
            <a:miter lim="800000"/>
            <a:headEnd/>
            <a:tailEnd/>
          </a:ln>
        </p:spPr>
        <p:txBody>
          <a:bodyPr wrap="square">
            <a:spAutoFit/>
          </a:bodyPr>
          <a:lstStyle/>
          <a:p>
            <a:r>
              <a:rPr lang="el-GR" sz="2000" dirty="0" smtClean="0"/>
              <a:t>Για να διατρέξουμε την έδρα, χρειαζόμαστε </a:t>
            </a:r>
            <a:r>
              <a:rPr lang="el-GR" sz="2000" i="1" dirty="0" smtClean="0">
                <a:solidFill>
                  <a:srgbClr val="FF00FF"/>
                </a:solidFill>
              </a:rPr>
              <a:t>έναν δείκτη σε μία </a:t>
            </a:r>
            <a:r>
              <a:rPr lang="el-GR" sz="2000" i="1" dirty="0" err="1" smtClean="0">
                <a:solidFill>
                  <a:srgbClr val="FF00FF"/>
                </a:solidFill>
              </a:rPr>
              <a:t>ημιακμή</a:t>
            </a:r>
            <a:r>
              <a:rPr lang="el-GR" sz="2000" i="1" dirty="0" smtClean="0">
                <a:solidFill>
                  <a:srgbClr val="FF00FF"/>
                </a:solidFill>
              </a:rPr>
              <a:t> από το εξωτερικό σύνορό της και έναν δείκτη σε κάθε εσωτερικό σύνορο. </a:t>
            </a:r>
            <a:endParaRPr lang="en-US" sz="2000" i="1" dirty="0">
              <a:solidFill>
                <a:srgbClr val="FF00FF"/>
              </a:solidFill>
            </a:endParaRPr>
          </a:p>
        </p:txBody>
      </p:sp>
      <p:sp>
        <p:nvSpPr>
          <p:cNvPr id="685091" name="Oval 35"/>
          <p:cNvSpPr>
            <a:spLocks noChangeArrowheads="1"/>
          </p:cNvSpPr>
          <p:nvPr/>
        </p:nvSpPr>
        <p:spPr bwMode="auto">
          <a:xfrm>
            <a:off x="2286000" y="60960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685092" name="Text Box 36"/>
          <p:cNvSpPr txBox="1">
            <a:spLocks noChangeArrowheads="1"/>
          </p:cNvSpPr>
          <p:nvPr/>
        </p:nvSpPr>
        <p:spPr bwMode="auto">
          <a:xfrm>
            <a:off x="3413125" y="5649913"/>
            <a:ext cx="5730875" cy="707886"/>
          </a:xfrm>
          <a:prstGeom prst="rect">
            <a:avLst/>
          </a:prstGeom>
          <a:noFill/>
          <a:ln w="9525">
            <a:noFill/>
            <a:miter lim="800000"/>
            <a:headEnd/>
            <a:tailEnd/>
          </a:ln>
        </p:spPr>
        <p:txBody>
          <a:bodyPr wrap="square">
            <a:spAutoFit/>
          </a:bodyPr>
          <a:lstStyle/>
          <a:p>
            <a:r>
              <a:rPr lang="el-GR" sz="2000" dirty="0" smtClean="0"/>
              <a:t>Χρειαζόμαστε έναν δείκτη σε κάθε απομονωμένη κορυφή της έδρας. </a:t>
            </a:r>
            <a:endParaRPr lang="en-US" sz="2000" dirty="0"/>
          </a:p>
        </p:txBody>
      </p:sp>
      <p:sp>
        <p:nvSpPr>
          <p:cNvPr id="685093" name="Text Box 37"/>
          <p:cNvSpPr txBox="1">
            <a:spLocks noChangeArrowheads="1"/>
          </p:cNvSpPr>
          <p:nvPr/>
        </p:nvSpPr>
        <p:spPr bwMode="auto">
          <a:xfrm>
            <a:off x="1143000" y="6248400"/>
            <a:ext cx="2324162" cy="369332"/>
          </a:xfrm>
          <a:prstGeom prst="rect">
            <a:avLst/>
          </a:prstGeom>
          <a:noFill/>
          <a:ln w="9525">
            <a:noFill/>
            <a:miter lim="800000"/>
            <a:headEnd/>
            <a:tailEnd/>
          </a:ln>
        </p:spPr>
        <p:txBody>
          <a:bodyPr wrap="none">
            <a:spAutoFit/>
          </a:bodyPr>
          <a:lstStyle/>
          <a:p>
            <a:r>
              <a:rPr lang="el-GR" dirty="0" smtClean="0"/>
              <a:t>απομονωμένη κορυφή</a:t>
            </a:r>
            <a:endParaRPr lang="en-US" dirty="0"/>
          </a:p>
        </p:txBody>
      </p:sp>
    </p:spTree>
    <p:extLst>
      <p:ext uri="{BB962C8B-B14F-4D97-AF65-F5344CB8AC3E}">
        <p14:creationId xmlns="" xmlns:p14="http://schemas.microsoft.com/office/powerpoint/2010/main" val="385410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85089"/>
                                        </p:tgtEl>
                                        <p:attrNameLst>
                                          <p:attrName>style.visibility</p:attrName>
                                        </p:attrNameLst>
                                      </p:cBhvr>
                                      <p:to>
                                        <p:strVal val="visible"/>
                                      </p:to>
                                    </p:set>
                                    <p:animEffect transition="in" filter="box(in)">
                                      <p:cBhvr>
                                        <p:cTn id="7" dur="500"/>
                                        <p:tgtEl>
                                          <p:spTgt spid="68508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85090"/>
                                        </p:tgtEl>
                                        <p:attrNameLst>
                                          <p:attrName>style.visibility</p:attrName>
                                        </p:attrNameLst>
                                      </p:cBhvr>
                                      <p:to>
                                        <p:strVal val="visible"/>
                                      </p:to>
                                    </p:set>
                                    <p:animEffect transition="in" filter="slide(fromBottom)">
                                      <p:cBhvr>
                                        <p:cTn id="12" dur="500"/>
                                        <p:tgtEl>
                                          <p:spTgt spid="68509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85092"/>
                                        </p:tgtEl>
                                        <p:attrNameLst>
                                          <p:attrName>style.visibility</p:attrName>
                                        </p:attrNameLst>
                                      </p:cBhvr>
                                      <p:to>
                                        <p:strVal val="visible"/>
                                      </p:to>
                                    </p:set>
                                    <p:animEffect transition="in" filter="slide(fromBottom)">
                                      <p:cBhvr>
                                        <p:cTn id="17" dur="500"/>
                                        <p:tgtEl>
                                          <p:spTgt spid="685092"/>
                                        </p:tgtEl>
                                      </p:cBhvr>
                                    </p:animEffec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68509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50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5089" grpId="0"/>
      <p:bldP spid="685090" grpId="0"/>
      <p:bldP spid="685091" grpId="0" animBg="1"/>
      <p:bldP spid="685092" grpId="0"/>
      <p:bldP spid="68509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Δομή του </a:t>
            </a:r>
            <a:r>
              <a:rPr lang="el-GR" dirty="0" err="1" smtClean="0">
                <a:latin typeface="Arial" charset="0"/>
              </a:rPr>
              <a:t>Διπλοσυνδεδεμένου</a:t>
            </a:r>
            <a:r>
              <a:rPr lang="el-GR" dirty="0" smtClean="0">
                <a:latin typeface="Arial" charset="0"/>
              </a:rPr>
              <a:t> Καταλόγου</a:t>
            </a:r>
            <a:endParaRPr lang="en-US" dirty="0" smtClean="0">
              <a:latin typeface="Arial" charset="0"/>
            </a:endParaRPr>
          </a:p>
        </p:txBody>
      </p:sp>
      <p:grpSp>
        <p:nvGrpSpPr>
          <p:cNvPr id="2" name="Group 10"/>
          <p:cNvGrpSpPr>
            <a:grpSpLocks/>
          </p:cNvGrpSpPr>
          <p:nvPr/>
        </p:nvGrpSpPr>
        <p:grpSpPr bwMode="auto">
          <a:xfrm>
            <a:off x="914400" y="1600200"/>
            <a:ext cx="2144714" cy="400050"/>
            <a:chOff x="576" y="1008"/>
            <a:chExt cx="1351" cy="252"/>
          </a:xfrm>
        </p:grpSpPr>
        <p:sp>
          <p:nvSpPr>
            <p:cNvPr id="6184" name="AutoShape 4"/>
            <p:cNvSpPr>
              <a:spLocks noChangeArrowheads="1"/>
            </p:cNvSpPr>
            <p:nvPr/>
          </p:nvSpPr>
          <p:spPr bwMode="auto">
            <a:xfrm>
              <a:off x="576" y="1008"/>
              <a:ext cx="192" cy="240"/>
            </a:xfrm>
            <a:prstGeom prst="irregularSeal1">
              <a:avLst/>
            </a:prstGeom>
            <a:solidFill>
              <a:schemeClr val="accent1"/>
            </a:solidFill>
            <a:ln w="9525">
              <a:solidFill>
                <a:schemeClr val="tx1"/>
              </a:solidFill>
              <a:miter lim="800000"/>
              <a:headEnd/>
              <a:tailEnd/>
            </a:ln>
          </p:spPr>
          <p:txBody>
            <a:bodyPr wrap="none" anchor="ctr"/>
            <a:lstStyle/>
            <a:p>
              <a:endParaRPr lang="en-US"/>
            </a:p>
          </p:txBody>
        </p:sp>
        <p:sp>
          <p:nvSpPr>
            <p:cNvPr id="6185" name="Text Box 5"/>
            <p:cNvSpPr txBox="1">
              <a:spLocks noChangeArrowheads="1"/>
            </p:cNvSpPr>
            <p:nvPr/>
          </p:nvSpPr>
          <p:spPr bwMode="auto">
            <a:xfrm>
              <a:off x="816" y="1008"/>
              <a:ext cx="1111" cy="252"/>
            </a:xfrm>
            <a:prstGeom prst="rect">
              <a:avLst/>
            </a:prstGeom>
            <a:noFill/>
            <a:ln w="9525">
              <a:noFill/>
              <a:miter lim="800000"/>
              <a:headEnd/>
              <a:tailEnd/>
            </a:ln>
          </p:spPr>
          <p:txBody>
            <a:bodyPr wrap="none">
              <a:spAutoFit/>
            </a:bodyPr>
            <a:lstStyle/>
            <a:p>
              <a:r>
                <a:rPr lang="el-GR" sz="2000" dirty="0" smtClean="0"/>
                <a:t>Κάθε κορυφή </a:t>
              </a:r>
              <a:r>
                <a:rPr lang="en-US" sz="2000" i="1" dirty="0" smtClean="0"/>
                <a:t>v</a:t>
              </a:r>
              <a:endParaRPr lang="en-US" sz="2000" dirty="0"/>
            </a:p>
          </p:txBody>
        </p:sp>
      </p:grpSp>
      <p:sp>
        <p:nvSpPr>
          <p:cNvPr id="6149" name="AutoShape 7"/>
          <p:cNvSpPr>
            <a:spLocks noChangeArrowheads="1"/>
          </p:cNvSpPr>
          <p:nvPr/>
        </p:nvSpPr>
        <p:spPr bwMode="auto">
          <a:xfrm>
            <a:off x="1371600" y="2590800"/>
            <a:ext cx="228600" cy="228600"/>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26"/>
          <p:cNvGrpSpPr>
            <a:grpSpLocks/>
          </p:cNvGrpSpPr>
          <p:nvPr/>
        </p:nvGrpSpPr>
        <p:grpSpPr bwMode="auto">
          <a:xfrm>
            <a:off x="1371602" y="2093913"/>
            <a:ext cx="2160589" cy="369887"/>
            <a:chOff x="864" y="1319"/>
            <a:chExt cx="1361" cy="233"/>
          </a:xfrm>
        </p:grpSpPr>
        <p:sp>
          <p:nvSpPr>
            <p:cNvPr id="6182" name="AutoShape 6"/>
            <p:cNvSpPr>
              <a:spLocks noChangeArrowheads="1"/>
            </p:cNvSpPr>
            <p:nvPr/>
          </p:nvSpPr>
          <p:spPr bwMode="auto">
            <a:xfrm>
              <a:off x="864" y="1344"/>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83" name="Text Box 8"/>
            <p:cNvSpPr txBox="1">
              <a:spLocks noChangeArrowheads="1"/>
            </p:cNvSpPr>
            <p:nvPr/>
          </p:nvSpPr>
          <p:spPr bwMode="auto">
            <a:xfrm>
              <a:off x="1046" y="1319"/>
              <a:ext cx="1179" cy="233"/>
            </a:xfrm>
            <a:prstGeom prst="rect">
              <a:avLst/>
            </a:prstGeom>
            <a:noFill/>
            <a:ln w="9525">
              <a:noFill/>
              <a:miter lim="800000"/>
              <a:headEnd/>
              <a:tailEnd/>
            </a:ln>
          </p:spPr>
          <p:txBody>
            <a:bodyPr wrap="none">
              <a:spAutoFit/>
            </a:bodyPr>
            <a:lstStyle/>
            <a:p>
              <a:r>
                <a:rPr lang="el-GR" dirty="0" smtClean="0"/>
                <a:t>Συντεταγμένες</a:t>
              </a:r>
              <a:r>
                <a:rPr lang="en-US" dirty="0" smtClean="0"/>
                <a:t>(</a:t>
              </a:r>
              <a:r>
                <a:rPr lang="en-US" i="1" dirty="0" smtClean="0"/>
                <a:t>v</a:t>
              </a:r>
              <a:r>
                <a:rPr lang="en-US" dirty="0"/>
                <a:t>) </a:t>
              </a:r>
            </a:p>
          </p:txBody>
        </p:sp>
      </p:grpSp>
      <p:sp>
        <p:nvSpPr>
          <p:cNvPr id="6151" name="Text Box 9"/>
          <p:cNvSpPr txBox="1">
            <a:spLocks noChangeArrowheads="1"/>
          </p:cNvSpPr>
          <p:nvPr/>
        </p:nvSpPr>
        <p:spPr bwMode="auto">
          <a:xfrm>
            <a:off x="1676400" y="2514600"/>
            <a:ext cx="7285777" cy="369332"/>
          </a:xfrm>
          <a:prstGeom prst="rect">
            <a:avLst/>
          </a:prstGeom>
          <a:noFill/>
          <a:ln w="9525">
            <a:noFill/>
            <a:miter lim="800000"/>
            <a:headEnd/>
            <a:tailEnd/>
          </a:ln>
        </p:spPr>
        <p:txBody>
          <a:bodyPr wrap="none">
            <a:spAutoFit/>
          </a:bodyPr>
          <a:lstStyle/>
          <a:p>
            <a:r>
              <a:rPr lang="el-GR" dirty="0" err="1" smtClean="0"/>
              <a:t>ΠροσπίπτουσαΑκμή</a:t>
            </a:r>
            <a:r>
              <a:rPr lang="en-US" dirty="0" smtClean="0"/>
              <a:t>(</a:t>
            </a:r>
            <a:r>
              <a:rPr lang="en-US" i="1" dirty="0" smtClean="0"/>
              <a:t>v</a:t>
            </a:r>
            <a:r>
              <a:rPr lang="en-US" dirty="0"/>
              <a:t>) – </a:t>
            </a:r>
            <a:r>
              <a:rPr lang="el-GR" dirty="0" smtClean="0"/>
              <a:t>δείκτης σε αυθαίρετη </a:t>
            </a:r>
            <a:r>
              <a:rPr lang="el-GR" dirty="0" err="1" smtClean="0"/>
              <a:t>ημιακμή</a:t>
            </a:r>
            <a:r>
              <a:rPr lang="el-GR" dirty="0" smtClean="0"/>
              <a:t> με αφετηρία την </a:t>
            </a:r>
            <a:r>
              <a:rPr lang="en-US" i="1" dirty="0" smtClean="0"/>
              <a:t>v</a:t>
            </a:r>
            <a:r>
              <a:rPr lang="en-US" dirty="0"/>
              <a:t>.</a:t>
            </a:r>
          </a:p>
        </p:txBody>
      </p:sp>
      <p:grpSp>
        <p:nvGrpSpPr>
          <p:cNvPr id="4" name="Group 11"/>
          <p:cNvGrpSpPr>
            <a:grpSpLocks/>
          </p:cNvGrpSpPr>
          <p:nvPr/>
        </p:nvGrpSpPr>
        <p:grpSpPr bwMode="auto">
          <a:xfrm>
            <a:off x="914400" y="3124200"/>
            <a:ext cx="1816100" cy="400050"/>
            <a:chOff x="576" y="1008"/>
            <a:chExt cx="1144" cy="252"/>
          </a:xfrm>
        </p:grpSpPr>
        <p:sp>
          <p:nvSpPr>
            <p:cNvPr id="6180" name="AutoShape 12"/>
            <p:cNvSpPr>
              <a:spLocks noChangeArrowheads="1"/>
            </p:cNvSpPr>
            <p:nvPr/>
          </p:nvSpPr>
          <p:spPr bwMode="auto">
            <a:xfrm>
              <a:off x="576" y="1008"/>
              <a:ext cx="192" cy="240"/>
            </a:xfrm>
            <a:prstGeom prst="irregularSeal1">
              <a:avLst/>
            </a:prstGeom>
            <a:solidFill>
              <a:schemeClr val="accent1"/>
            </a:solidFill>
            <a:ln w="9525">
              <a:solidFill>
                <a:schemeClr val="tx1"/>
              </a:solidFill>
              <a:miter lim="800000"/>
              <a:headEnd/>
              <a:tailEnd/>
            </a:ln>
          </p:spPr>
          <p:txBody>
            <a:bodyPr wrap="none" anchor="ctr"/>
            <a:lstStyle/>
            <a:p>
              <a:endParaRPr lang="en-US"/>
            </a:p>
          </p:txBody>
        </p:sp>
        <p:sp>
          <p:nvSpPr>
            <p:cNvPr id="6181" name="Text Box 13"/>
            <p:cNvSpPr txBox="1">
              <a:spLocks noChangeArrowheads="1"/>
            </p:cNvSpPr>
            <p:nvPr/>
          </p:nvSpPr>
          <p:spPr bwMode="auto">
            <a:xfrm>
              <a:off x="816" y="1008"/>
              <a:ext cx="904" cy="252"/>
            </a:xfrm>
            <a:prstGeom prst="rect">
              <a:avLst/>
            </a:prstGeom>
            <a:noFill/>
            <a:ln w="9525">
              <a:noFill/>
              <a:miter lim="800000"/>
              <a:headEnd/>
              <a:tailEnd/>
            </a:ln>
          </p:spPr>
          <p:txBody>
            <a:bodyPr wrap="none">
              <a:spAutoFit/>
            </a:bodyPr>
            <a:lstStyle/>
            <a:p>
              <a:r>
                <a:rPr lang="el-GR" sz="2000" dirty="0" smtClean="0"/>
                <a:t>Κάθε έδρα</a:t>
              </a:r>
              <a:r>
                <a:rPr lang="en-US" sz="2000" dirty="0" smtClean="0"/>
                <a:t> </a:t>
              </a:r>
              <a:r>
                <a:rPr lang="en-US" sz="2000" i="1" dirty="0"/>
                <a:t>f</a:t>
              </a:r>
            </a:p>
          </p:txBody>
        </p:sp>
      </p:grpSp>
      <p:grpSp>
        <p:nvGrpSpPr>
          <p:cNvPr id="5" name="Group 16"/>
          <p:cNvGrpSpPr>
            <a:grpSpLocks/>
          </p:cNvGrpSpPr>
          <p:nvPr/>
        </p:nvGrpSpPr>
        <p:grpSpPr bwMode="auto">
          <a:xfrm>
            <a:off x="1371600" y="3657600"/>
            <a:ext cx="7273931" cy="369888"/>
            <a:chOff x="864" y="2304"/>
            <a:chExt cx="4582" cy="233"/>
          </a:xfrm>
        </p:grpSpPr>
        <p:sp>
          <p:nvSpPr>
            <p:cNvPr id="6178" name="AutoShape 14"/>
            <p:cNvSpPr>
              <a:spLocks noChangeArrowheads="1"/>
            </p:cNvSpPr>
            <p:nvPr/>
          </p:nvSpPr>
          <p:spPr bwMode="auto">
            <a:xfrm>
              <a:off x="864" y="2352"/>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79" name="Text Box 15"/>
            <p:cNvSpPr txBox="1">
              <a:spLocks noChangeArrowheads="1"/>
            </p:cNvSpPr>
            <p:nvPr/>
          </p:nvSpPr>
          <p:spPr bwMode="auto">
            <a:xfrm>
              <a:off x="1056" y="2304"/>
              <a:ext cx="4390" cy="233"/>
            </a:xfrm>
            <a:prstGeom prst="rect">
              <a:avLst/>
            </a:prstGeom>
            <a:noFill/>
            <a:ln w="9525">
              <a:noFill/>
              <a:miter lim="800000"/>
              <a:headEnd/>
              <a:tailEnd/>
            </a:ln>
          </p:spPr>
          <p:txBody>
            <a:bodyPr wrap="none">
              <a:spAutoFit/>
            </a:bodyPr>
            <a:lstStyle/>
            <a:p>
              <a:r>
                <a:rPr lang="el-GR" dirty="0" err="1" smtClean="0"/>
                <a:t>ΈξωΣυνιστώσα</a:t>
              </a:r>
              <a:r>
                <a:rPr lang="el-GR" dirty="0" smtClean="0"/>
                <a:t>(</a:t>
              </a:r>
              <a:r>
                <a:rPr lang="en-US" i="1" dirty="0" smtClean="0"/>
                <a:t>f</a:t>
              </a:r>
              <a:r>
                <a:rPr lang="en-US" dirty="0"/>
                <a:t>) – </a:t>
              </a:r>
              <a:r>
                <a:rPr lang="el-GR" dirty="0" smtClean="0"/>
                <a:t>δείκτης σε κάποια </a:t>
              </a:r>
              <a:r>
                <a:rPr lang="el-GR" dirty="0" err="1" smtClean="0"/>
                <a:t>ημιακμή</a:t>
              </a:r>
              <a:r>
                <a:rPr lang="el-GR" dirty="0" smtClean="0"/>
                <a:t> του εξωτερικού συνόρου</a:t>
              </a:r>
              <a:endParaRPr lang="en-US" dirty="0"/>
            </a:p>
          </p:txBody>
        </p:sp>
      </p:grpSp>
      <p:grpSp>
        <p:nvGrpSpPr>
          <p:cNvPr id="6" name="Group 17"/>
          <p:cNvGrpSpPr>
            <a:grpSpLocks/>
          </p:cNvGrpSpPr>
          <p:nvPr/>
        </p:nvGrpSpPr>
        <p:grpSpPr bwMode="auto">
          <a:xfrm>
            <a:off x="1371600" y="4114803"/>
            <a:ext cx="7772408" cy="646113"/>
            <a:chOff x="864" y="2304"/>
            <a:chExt cx="4896" cy="407"/>
          </a:xfrm>
        </p:grpSpPr>
        <p:sp>
          <p:nvSpPr>
            <p:cNvPr id="6176" name="AutoShape 18"/>
            <p:cNvSpPr>
              <a:spLocks noChangeArrowheads="1"/>
            </p:cNvSpPr>
            <p:nvPr/>
          </p:nvSpPr>
          <p:spPr bwMode="auto">
            <a:xfrm>
              <a:off x="864" y="2352"/>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77" name="Text Box 19"/>
            <p:cNvSpPr txBox="1">
              <a:spLocks noChangeArrowheads="1"/>
            </p:cNvSpPr>
            <p:nvPr/>
          </p:nvSpPr>
          <p:spPr bwMode="auto">
            <a:xfrm>
              <a:off x="1056" y="2304"/>
              <a:ext cx="4704" cy="407"/>
            </a:xfrm>
            <a:prstGeom prst="rect">
              <a:avLst/>
            </a:prstGeom>
            <a:noFill/>
            <a:ln w="9525">
              <a:noFill/>
              <a:miter lim="800000"/>
              <a:headEnd/>
              <a:tailEnd/>
            </a:ln>
          </p:spPr>
          <p:txBody>
            <a:bodyPr wrap="square">
              <a:spAutoFit/>
            </a:bodyPr>
            <a:lstStyle/>
            <a:p>
              <a:r>
                <a:rPr lang="el-GR" dirty="0" smtClean="0"/>
                <a:t>Έσω Συνιστώσες</a:t>
              </a:r>
              <a:r>
                <a:rPr lang="en-US" dirty="0" smtClean="0"/>
                <a:t>(</a:t>
              </a:r>
              <a:r>
                <a:rPr lang="en-US" i="1" dirty="0" smtClean="0"/>
                <a:t>f</a:t>
              </a:r>
              <a:r>
                <a:rPr lang="en-US" dirty="0"/>
                <a:t>) – </a:t>
              </a:r>
              <a:r>
                <a:rPr lang="el-GR" dirty="0" smtClean="0"/>
                <a:t>ένας κατάλογος δεικτών προς </a:t>
              </a:r>
              <a:r>
                <a:rPr lang="el-GR" dirty="0" err="1" smtClean="0"/>
                <a:t>ημιακμές</a:t>
              </a:r>
              <a:r>
                <a:rPr lang="el-GR" dirty="0" smtClean="0"/>
                <a:t> στο σύνορο κάθε μίας από τις οπές της έδρας. </a:t>
              </a:r>
              <a:endParaRPr lang="en-US" dirty="0"/>
            </a:p>
          </p:txBody>
        </p:sp>
      </p:grpSp>
      <p:grpSp>
        <p:nvGrpSpPr>
          <p:cNvPr id="7" name="Group 23"/>
          <p:cNvGrpSpPr>
            <a:grpSpLocks/>
          </p:cNvGrpSpPr>
          <p:nvPr/>
        </p:nvGrpSpPr>
        <p:grpSpPr bwMode="auto">
          <a:xfrm>
            <a:off x="914401" y="4800600"/>
            <a:ext cx="1876426" cy="400050"/>
            <a:chOff x="576" y="1008"/>
            <a:chExt cx="1182" cy="252"/>
          </a:xfrm>
        </p:grpSpPr>
        <p:sp>
          <p:nvSpPr>
            <p:cNvPr id="6174" name="AutoShape 24"/>
            <p:cNvSpPr>
              <a:spLocks noChangeArrowheads="1"/>
            </p:cNvSpPr>
            <p:nvPr/>
          </p:nvSpPr>
          <p:spPr bwMode="auto">
            <a:xfrm>
              <a:off x="576" y="1008"/>
              <a:ext cx="192" cy="240"/>
            </a:xfrm>
            <a:prstGeom prst="irregularSeal1">
              <a:avLst/>
            </a:prstGeom>
            <a:solidFill>
              <a:schemeClr val="accent1"/>
            </a:solidFill>
            <a:ln w="9525">
              <a:solidFill>
                <a:schemeClr val="tx1"/>
              </a:solidFill>
              <a:miter lim="800000"/>
              <a:headEnd/>
              <a:tailEnd/>
            </a:ln>
          </p:spPr>
          <p:txBody>
            <a:bodyPr wrap="none" anchor="ctr"/>
            <a:lstStyle/>
            <a:p>
              <a:endParaRPr lang="en-US"/>
            </a:p>
          </p:txBody>
        </p:sp>
        <p:sp>
          <p:nvSpPr>
            <p:cNvPr id="6175" name="Text Box 25"/>
            <p:cNvSpPr txBox="1">
              <a:spLocks noChangeArrowheads="1"/>
            </p:cNvSpPr>
            <p:nvPr/>
          </p:nvSpPr>
          <p:spPr bwMode="auto">
            <a:xfrm>
              <a:off x="816" y="1008"/>
              <a:ext cx="942" cy="252"/>
            </a:xfrm>
            <a:prstGeom prst="rect">
              <a:avLst/>
            </a:prstGeom>
            <a:noFill/>
            <a:ln w="9525">
              <a:noFill/>
              <a:miter lim="800000"/>
              <a:headEnd/>
              <a:tailEnd/>
            </a:ln>
          </p:spPr>
          <p:txBody>
            <a:bodyPr wrap="none">
              <a:spAutoFit/>
            </a:bodyPr>
            <a:lstStyle/>
            <a:p>
              <a:r>
                <a:rPr lang="el-GR" sz="2000" dirty="0" smtClean="0"/>
                <a:t>Κάθε ακμή</a:t>
              </a:r>
              <a:r>
                <a:rPr lang="en-US" sz="2000" dirty="0" smtClean="0"/>
                <a:t> </a:t>
              </a:r>
              <a:r>
                <a:rPr lang="en-US" sz="2000" i="1" dirty="0"/>
                <a:t>e</a:t>
              </a:r>
              <a:endParaRPr lang="en-US" sz="2000" dirty="0"/>
            </a:p>
          </p:txBody>
        </p:sp>
      </p:grpSp>
      <p:grpSp>
        <p:nvGrpSpPr>
          <p:cNvPr id="8" name="Group 27"/>
          <p:cNvGrpSpPr>
            <a:grpSpLocks/>
          </p:cNvGrpSpPr>
          <p:nvPr/>
        </p:nvGrpSpPr>
        <p:grpSpPr bwMode="auto">
          <a:xfrm>
            <a:off x="1371600" y="5334000"/>
            <a:ext cx="1693865" cy="369888"/>
            <a:chOff x="864" y="1319"/>
            <a:chExt cx="1067" cy="233"/>
          </a:xfrm>
        </p:grpSpPr>
        <p:sp>
          <p:nvSpPr>
            <p:cNvPr id="6172" name="AutoShape 28"/>
            <p:cNvSpPr>
              <a:spLocks noChangeArrowheads="1"/>
            </p:cNvSpPr>
            <p:nvPr/>
          </p:nvSpPr>
          <p:spPr bwMode="auto">
            <a:xfrm>
              <a:off x="864" y="1344"/>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73" name="Text Box 29"/>
            <p:cNvSpPr txBox="1">
              <a:spLocks noChangeArrowheads="1"/>
            </p:cNvSpPr>
            <p:nvPr/>
          </p:nvSpPr>
          <p:spPr bwMode="auto">
            <a:xfrm>
              <a:off x="1046" y="1319"/>
              <a:ext cx="885" cy="233"/>
            </a:xfrm>
            <a:prstGeom prst="rect">
              <a:avLst/>
            </a:prstGeom>
            <a:noFill/>
            <a:ln w="9525">
              <a:noFill/>
              <a:miter lim="800000"/>
              <a:headEnd/>
              <a:tailEnd/>
            </a:ln>
          </p:spPr>
          <p:txBody>
            <a:bodyPr wrap="none">
              <a:spAutoFit/>
            </a:bodyPr>
            <a:lstStyle/>
            <a:p>
              <a:r>
                <a:rPr lang="el-GR" dirty="0" smtClean="0"/>
                <a:t>Αφετηρία</a:t>
              </a:r>
              <a:r>
                <a:rPr lang="en-US" dirty="0" smtClean="0"/>
                <a:t>(</a:t>
              </a:r>
              <a:r>
                <a:rPr lang="en-US" i="1" dirty="0" smtClean="0"/>
                <a:t>e</a:t>
              </a:r>
              <a:r>
                <a:rPr lang="en-US" dirty="0"/>
                <a:t>) </a:t>
              </a:r>
            </a:p>
          </p:txBody>
        </p:sp>
      </p:grpSp>
      <p:grpSp>
        <p:nvGrpSpPr>
          <p:cNvPr id="9" name="Group 33"/>
          <p:cNvGrpSpPr>
            <a:grpSpLocks/>
          </p:cNvGrpSpPr>
          <p:nvPr/>
        </p:nvGrpSpPr>
        <p:grpSpPr bwMode="auto">
          <a:xfrm>
            <a:off x="1371601" y="5715000"/>
            <a:ext cx="1466852" cy="369888"/>
            <a:chOff x="864" y="1319"/>
            <a:chExt cx="924" cy="233"/>
          </a:xfrm>
        </p:grpSpPr>
        <p:sp>
          <p:nvSpPr>
            <p:cNvPr id="6170" name="AutoShape 34"/>
            <p:cNvSpPr>
              <a:spLocks noChangeArrowheads="1"/>
            </p:cNvSpPr>
            <p:nvPr/>
          </p:nvSpPr>
          <p:spPr bwMode="auto">
            <a:xfrm>
              <a:off x="864" y="1344"/>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71" name="Text Box 35"/>
            <p:cNvSpPr txBox="1">
              <a:spLocks noChangeArrowheads="1"/>
            </p:cNvSpPr>
            <p:nvPr/>
          </p:nvSpPr>
          <p:spPr bwMode="auto">
            <a:xfrm>
              <a:off x="1046" y="1319"/>
              <a:ext cx="742" cy="233"/>
            </a:xfrm>
            <a:prstGeom prst="rect">
              <a:avLst/>
            </a:prstGeom>
            <a:noFill/>
            <a:ln w="9525">
              <a:noFill/>
              <a:miter lim="800000"/>
              <a:headEnd/>
              <a:tailEnd/>
            </a:ln>
          </p:spPr>
          <p:txBody>
            <a:bodyPr wrap="none">
              <a:spAutoFit/>
            </a:bodyPr>
            <a:lstStyle/>
            <a:p>
              <a:r>
                <a:rPr lang="el-GR" dirty="0" smtClean="0"/>
                <a:t>Δίδυμη</a:t>
              </a:r>
              <a:r>
                <a:rPr lang="en-US" dirty="0" smtClean="0"/>
                <a:t>(</a:t>
              </a:r>
              <a:r>
                <a:rPr lang="en-US" i="1" dirty="0" smtClean="0"/>
                <a:t>e</a:t>
              </a:r>
              <a:r>
                <a:rPr lang="en-US" dirty="0"/>
                <a:t>) </a:t>
              </a:r>
            </a:p>
          </p:txBody>
        </p:sp>
      </p:grpSp>
      <p:grpSp>
        <p:nvGrpSpPr>
          <p:cNvPr id="10" name="Group 36"/>
          <p:cNvGrpSpPr>
            <a:grpSpLocks/>
          </p:cNvGrpSpPr>
          <p:nvPr/>
        </p:nvGrpSpPr>
        <p:grpSpPr bwMode="auto">
          <a:xfrm>
            <a:off x="1371602" y="6096000"/>
            <a:ext cx="1600202" cy="369888"/>
            <a:chOff x="864" y="1319"/>
            <a:chExt cx="1008" cy="233"/>
          </a:xfrm>
        </p:grpSpPr>
        <p:sp>
          <p:nvSpPr>
            <p:cNvPr id="6168" name="AutoShape 37"/>
            <p:cNvSpPr>
              <a:spLocks noChangeArrowheads="1"/>
            </p:cNvSpPr>
            <p:nvPr/>
          </p:nvSpPr>
          <p:spPr bwMode="auto">
            <a:xfrm>
              <a:off x="864" y="1344"/>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69" name="Text Box 38"/>
            <p:cNvSpPr txBox="1">
              <a:spLocks noChangeArrowheads="1"/>
            </p:cNvSpPr>
            <p:nvPr/>
          </p:nvSpPr>
          <p:spPr bwMode="auto">
            <a:xfrm>
              <a:off x="1046" y="1319"/>
              <a:ext cx="826" cy="233"/>
            </a:xfrm>
            <a:prstGeom prst="rect">
              <a:avLst/>
            </a:prstGeom>
            <a:noFill/>
            <a:ln w="9525">
              <a:noFill/>
              <a:miter lim="800000"/>
              <a:headEnd/>
              <a:tailEnd/>
            </a:ln>
          </p:spPr>
          <p:txBody>
            <a:bodyPr wrap="none">
              <a:spAutoFit/>
            </a:bodyPr>
            <a:lstStyle/>
            <a:p>
              <a:r>
                <a:rPr lang="el-GR" dirty="0" smtClean="0"/>
                <a:t>Επόμενη</a:t>
              </a:r>
              <a:r>
                <a:rPr lang="en-US" dirty="0" smtClean="0"/>
                <a:t>(</a:t>
              </a:r>
              <a:r>
                <a:rPr lang="en-US" i="1" dirty="0" smtClean="0"/>
                <a:t>e</a:t>
              </a:r>
              <a:r>
                <a:rPr lang="en-US" dirty="0"/>
                <a:t>) </a:t>
              </a:r>
            </a:p>
          </p:txBody>
        </p:sp>
      </p:grpSp>
      <p:grpSp>
        <p:nvGrpSpPr>
          <p:cNvPr id="11" name="Group 39"/>
          <p:cNvGrpSpPr>
            <a:grpSpLocks/>
          </p:cNvGrpSpPr>
          <p:nvPr/>
        </p:nvGrpSpPr>
        <p:grpSpPr bwMode="auto">
          <a:xfrm>
            <a:off x="1371600" y="6491288"/>
            <a:ext cx="2090738" cy="369887"/>
            <a:chOff x="864" y="1319"/>
            <a:chExt cx="1317" cy="233"/>
          </a:xfrm>
        </p:grpSpPr>
        <p:sp>
          <p:nvSpPr>
            <p:cNvPr id="6166" name="AutoShape 40"/>
            <p:cNvSpPr>
              <a:spLocks noChangeArrowheads="1"/>
            </p:cNvSpPr>
            <p:nvPr/>
          </p:nvSpPr>
          <p:spPr bwMode="auto">
            <a:xfrm>
              <a:off x="864" y="1344"/>
              <a:ext cx="144" cy="144"/>
            </a:xfrm>
            <a:prstGeom prst="star4">
              <a:avLst>
                <a:gd name="adj" fmla="val 12500"/>
              </a:avLst>
            </a:prstGeom>
            <a:solidFill>
              <a:schemeClr val="accent1"/>
            </a:solidFill>
            <a:ln w="9525">
              <a:solidFill>
                <a:schemeClr val="tx1"/>
              </a:solidFill>
              <a:miter lim="800000"/>
              <a:headEnd/>
              <a:tailEnd/>
            </a:ln>
          </p:spPr>
          <p:txBody>
            <a:bodyPr wrap="none" anchor="ctr"/>
            <a:lstStyle/>
            <a:p>
              <a:endParaRPr lang="en-US"/>
            </a:p>
          </p:txBody>
        </p:sp>
        <p:sp>
          <p:nvSpPr>
            <p:cNvPr id="6167" name="Text Box 41"/>
            <p:cNvSpPr txBox="1">
              <a:spLocks noChangeArrowheads="1"/>
            </p:cNvSpPr>
            <p:nvPr/>
          </p:nvSpPr>
          <p:spPr bwMode="auto">
            <a:xfrm>
              <a:off x="1046" y="1319"/>
              <a:ext cx="1135" cy="233"/>
            </a:xfrm>
            <a:prstGeom prst="rect">
              <a:avLst/>
            </a:prstGeom>
            <a:noFill/>
            <a:ln w="9525">
              <a:noFill/>
              <a:miter lim="800000"/>
              <a:headEnd/>
              <a:tailEnd/>
            </a:ln>
          </p:spPr>
          <p:txBody>
            <a:bodyPr wrap="none">
              <a:spAutoFit/>
            </a:bodyPr>
            <a:lstStyle/>
            <a:p>
              <a:r>
                <a:rPr lang="el-GR" dirty="0" smtClean="0"/>
                <a:t>Προηγούμενη</a:t>
              </a:r>
              <a:r>
                <a:rPr lang="en-US" dirty="0" smtClean="0"/>
                <a:t>(</a:t>
              </a:r>
              <a:r>
                <a:rPr lang="en-US" i="1" dirty="0" smtClean="0"/>
                <a:t>e</a:t>
              </a:r>
              <a:r>
                <a:rPr lang="en-US" dirty="0"/>
                <a:t>) </a:t>
              </a:r>
            </a:p>
          </p:txBody>
        </p:sp>
      </p:grpSp>
      <p:sp>
        <p:nvSpPr>
          <p:cNvPr id="687146" name="Text Box 42"/>
          <p:cNvSpPr txBox="1">
            <a:spLocks noChangeArrowheads="1"/>
          </p:cNvSpPr>
          <p:nvPr/>
        </p:nvSpPr>
        <p:spPr bwMode="auto">
          <a:xfrm>
            <a:off x="2590800" y="2819400"/>
            <a:ext cx="6553200" cy="400110"/>
          </a:xfrm>
          <a:prstGeom prst="rect">
            <a:avLst/>
          </a:prstGeom>
          <a:noFill/>
          <a:ln w="9525">
            <a:noFill/>
            <a:miter lim="800000"/>
            <a:headEnd/>
            <a:tailEnd/>
          </a:ln>
        </p:spPr>
        <p:txBody>
          <a:bodyPr wrap="square">
            <a:spAutoFit/>
          </a:bodyPr>
          <a:lstStyle/>
          <a:p>
            <a:r>
              <a:rPr lang="en-US" sz="2000" dirty="0" smtClean="0">
                <a:solidFill>
                  <a:srgbClr val="00FF00"/>
                </a:solidFill>
              </a:rPr>
              <a:t>//</a:t>
            </a:r>
            <a:r>
              <a:rPr lang="el-GR" sz="2000" dirty="0" smtClean="0">
                <a:solidFill>
                  <a:srgbClr val="00FF00"/>
                </a:solidFill>
              </a:rPr>
              <a:t> η πληροφορία εξαρτάται από </a:t>
            </a:r>
            <a:r>
              <a:rPr lang="en-US" sz="2000" dirty="0" smtClean="0">
                <a:solidFill>
                  <a:srgbClr val="00FF00"/>
                </a:solidFill>
              </a:rPr>
              <a:t># </a:t>
            </a:r>
            <a:r>
              <a:rPr lang="el-GR" sz="2000" dirty="0" smtClean="0">
                <a:solidFill>
                  <a:srgbClr val="00FF00"/>
                </a:solidFill>
              </a:rPr>
              <a:t>εσωτερικών συνιστωσών</a:t>
            </a:r>
            <a:r>
              <a:rPr lang="en-US" sz="2000" dirty="0" smtClean="0">
                <a:solidFill>
                  <a:srgbClr val="00FF00"/>
                </a:solidFill>
              </a:rPr>
              <a:t>.</a:t>
            </a:r>
            <a:endParaRPr lang="en-US" sz="2000" dirty="0">
              <a:solidFill>
                <a:srgbClr val="00FF00"/>
              </a:solidFill>
            </a:endParaRPr>
          </a:p>
        </p:txBody>
      </p:sp>
      <p:sp>
        <p:nvSpPr>
          <p:cNvPr id="687147" name="Text Box 43"/>
          <p:cNvSpPr txBox="1">
            <a:spLocks noChangeArrowheads="1"/>
          </p:cNvSpPr>
          <p:nvPr/>
        </p:nvSpPr>
        <p:spPr bwMode="auto">
          <a:xfrm>
            <a:off x="3200400" y="1600200"/>
            <a:ext cx="2265364" cy="400110"/>
          </a:xfrm>
          <a:prstGeom prst="rect">
            <a:avLst/>
          </a:prstGeom>
          <a:noFill/>
          <a:ln w="9525">
            <a:noFill/>
            <a:miter lim="800000"/>
            <a:headEnd/>
            <a:tailEnd/>
          </a:ln>
        </p:spPr>
        <p:txBody>
          <a:bodyPr wrap="none">
            <a:spAutoFit/>
          </a:bodyPr>
          <a:lstStyle/>
          <a:p>
            <a:r>
              <a:rPr lang="en-US" sz="2000" dirty="0">
                <a:solidFill>
                  <a:srgbClr val="00FF00"/>
                </a:solidFill>
              </a:rPr>
              <a:t>// O(1) </a:t>
            </a:r>
            <a:r>
              <a:rPr lang="el-GR" sz="2000" dirty="0" smtClean="0">
                <a:solidFill>
                  <a:srgbClr val="00FF00"/>
                </a:solidFill>
              </a:rPr>
              <a:t>πληροφορία</a:t>
            </a:r>
            <a:endParaRPr lang="en-US" sz="2000" dirty="0"/>
          </a:p>
        </p:txBody>
      </p:sp>
      <p:sp>
        <p:nvSpPr>
          <p:cNvPr id="687148" name="Text Box 44"/>
          <p:cNvSpPr txBox="1">
            <a:spLocks noChangeArrowheads="1"/>
          </p:cNvSpPr>
          <p:nvPr/>
        </p:nvSpPr>
        <p:spPr bwMode="auto">
          <a:xfrm>
            <a:off x="2971800" y="4800600"/>
            <a:ext cx="2265364" cy="400110"/>
          </a:xfrm>
          <a:prstGeom prst="rect">
            <a:avLst/>
          </a:prstGeom>
          <a:noFill/>
          <a:ln w="9525">
            <a:noFill/>
            <a:miter lim="800000"/>
            <a:headEnd/>
            <a:tailEnd/>
          </a:ln>
        </p:spPr>
        <p:txBody>
          <a:bodyPr wrap="none">
            <a:spAutoFit/>
          </a:bodyPr>
          <a:lstStyle/>
          <a:p>
            <a:r>
              <a:rPr lang="en-US" sz="2000" dirty="0">
                <a:solidFill>
                  <a:srgbClr val="00FF00"/>
                </a:solidFill>
              </a:rPr>
              <a:t>// O(1) </a:t>
            </a:r>
            <a:r>
              <a:rPr lang="el-GR" sz="2000" dirty="0" smtClean="0">
                <a:solidFill>
                  <a:srgbClr val="00FF00"/>
                </a:solidFill>
              </a:rPr>
              <a:t>πληροφορία</a:t>
            </a:r>
            <a:endParaRPr lang="en-US" sz="2000" dirty="0">
              <a:solidFill>
                <a:srgbClr val="00FF00"/>
              </a:solidFill>
            </a:endParaRPr>
          </a:p>
        </p:txBody>
      </p:sp>
      <p:sp>
        <p:nvSpPr>
          <p:cNvPr id="687149" name="Text Box 45"/>
          <p:cNvSpPr txBox="1">
            <a:spLocks noChangeArrowheads="1"/>
          </p:cNvSpPr>
          <p:nvPr/>
        </p:nvSpPr>
        <p:spPr bwMode="auto">
          <a:xfrm>
            <a:off x="3048000" y="3124200"/>
            <a:ext cx="6096000" cy="707886"/>
          </a:xfrm>
          <a:prstGeom prst="rect">
            <a:avLst/>
          </a:prstGeom>
          <a:noFill/>
          <a:ln w="9525">
            <a:noFill/>
            <a:miter lim="800000"/>
            <a:headEnd/>
            <a:tailEnd/>
          </a:ln>
        </p:spPr>
        <p:txBody>
          <a:bodyPr wrap="square">
            <a:spAutoFit/>
          </a:bodyPr>
          <a:lstStyle/>
          <a:p>
            <a:r>
              <a:rPr lang="en-US" sz="2000" dirty="0">
                <a:solidFill>
                  <a:srgbClr val="00FF00"/>
                </a:solidFill>
              </a:rPr>
              <a:t>// </a:t>
            </a:r>
            <a:r>
              <a:rPr lang="el-GR" sz="2000" dirty="0" smtClean="0">
                <a:solidFill>
                  <a:srgbClr val="00FF00"/>
                </a:solidFill>
              </a:rPr>
              <a:t>κάθε ακμή δείχνεται το πολύ μία φορά από τον </a:t>
            </a:r>
          </a:p>
          <a:p>
            <a:r>
              <a:rPr lang="en-US" sz="2000" dirty="0" smtClean="0">
                <a:solidFill>
                  <a:srgbClr val="00FF00"/>
                </a:solidFill>
              </a:rPr>
              <a:t>// </a:t>
            </a:r>
            <a:r>
              <a:rPr lang="el-GR" sz="2000" dirty="0" smtClean="0">
                <a:solidFill>
                  <a:srgbClr val="00FF00"/>
                </a:solidFill>
              </a:rPr>
              <a:t>κατάλογο  Έσω-Συνιστώσες</a:t>
            </a:r>
            <a:r>
              <a:rPr lang="en-US" sz="2000" dirty="0" smtClean="0">
                <a:solidFill>
                  <a:srgbClr val="00FF00"/>
                </a:solidFill>
              </a:rPr>
              <a:t>.</a:t>
            </a:r>
            <a:endParaRPr lang="en-US" sz="2000" dirty="0">
              <a:solidFill>
                <a:srgbClr val="00FF00"/>
              </a:solidFill>
            </a:endParaRPr>
          </a:p>
        </p:txBody>
      </p:sp>
      <p:sp>
        <p:nvSpPr>
          <p:cNvPr id="687150" name="Text Box 46"/>
          <p:cNvSpPr txBox="1">
            <a:spLocks noChangeArrowheads="1"/>
          </p:cNvSpPr>
          <p:nvPr/>
        </p:nvSpPr>
        <p:spPr bwMode="auto">
          <a:xfrm>
            <a:off x="3505200" y="5638800"/>
            <a:ext cx="5390386" cy="400110"/>
          </a:xfrm>
          <a:prstGeom prst="rect">
            <a:avLst/>
          </a:prstGeom>
          <a:noFill/>
          <a:ln w="9525">
            <a:noFill/>
            <a:miter lim="800000"/>
            <a:headEnd/>
            <a:tailEnd/>
          </a:ln>
        </p:spPr>
        <p:txBody>
          <a:bodyPr wrap="none">
            <a:spAutoFit/>
          </a:bodyPr>
          <a:lstStyle/>
          <a:p>
            <a:r>
              <a:rPr lang="el-GR" sz="2000" dirty="0" smtClean="0">
                <a:solidFill>
                  <a:schemeClr val="tx2">
                    <a:lumMod val="75000"/>
                  </a:schemeClr>
                </a:solidFill>
              </a:rPr>
              <a:t>Συνολικός χώρος:</a:t>
            </a:r>
            <a:r>
              <a:rPr lang="en-US" sz="2000" i="1" dirty="0" smtClean="0">
                <a:solidFill>
                  <a:schemeClr val="tx2">
                    <a:lumMod val="75000"/>
                  </a:schemeClr>
                </a:solidFill>
              </a:rPr>
              <a:t> </a:t>
            </a:r>
            <a:r>
              <a:rPr lang="en-US" sz="2000" i="1" dirty="0">
                <a:solidFill>
                  <a:srgbClr val="FF00FF"/>
                </a:solidFill>
              </a:rPr>
              <a:t>O</a:t>
            </a:r>
            <a:r>
              <a:rPr lang="en-US" sz="2000" dirty="0" smtClean="0">
                <a:solidFill>
                  <a:srgbClr val="FF00FF"/>
                </a:solidFill>
              </a:rPr>
              <a:t>(#</a:t>
            </a:r>
            <a:r>
              <a:rPr lang="el-GR" sz="2000" dirty="0" smtClean="0">
                <a:solidFill>
                  <a:srgbClr val="FF00FF"/>
                </a:solidFill>
              </a:rPr>
              <a:t>κορυφές</a:t>
            </a:r>
            <a:r>
              <a:rPr lang="en-US" sz="2000" dirty="0" smtClean="0">
                <a:solidFill>
                  <a:srgbClr val="FF00FF"/>
                </a:solidFill>
              </a:rPr>
              <a:t> </a:t>
            </a:r>
            <a:r>
              <a:rPr lang="en-US" sz="2000" dirty="0">
                <a:solidFill>
                  <a:srgbClr val="FF00FF"/>
                </a:solidFill>
              </a:rPr>
              <a:t>+ </a:t>
            </a:r>
            <a:r>
              <a:rPr lang="en-US" sz="2000" dirty="0" smtClean="0">
                <a:solidFill>
                  <a:srgbClr val="FF00FF"/>
                </a:solidFill>
              </a:rPr>
              <a:t>#</a:t>
            </a:r>
            <a:r>
              <a:rPr lang="el-GR" sz="2000" dirty="0" smtClean="0">
                <a:solidFill>
                  <a:srgbClr val="FF00FF"/>
                </a:solidFill>
              </a:rPr>
              <a:t>ακμές</a:t>
            </a:r>
            <a:r>
              <a:rPr lang="en-US" sz="2000" dirty="0" smtClean="0">
                <a:solidFill>
                  <a:srgbClr val="FF00FF"/>
                </a:solidFill>
              </a:rPr>
              <a:t> </a:t>
            </a:r>
            <a:r>
              <a:rPr lang="en-US" sz="2000" dirty="0">
                <a:solidFill>
                  <a:srgbClr val="FF00FF"/>
                </a:solidFill>
              </a:rPr>
              <a:t>+ </a:t>
            </a:r>
            <a:r>
              <a:rPr lang="en-US" sz="2000" dirty="0" smtClean="0">
                <a:solidFill>
                  <a:srgbClr val="FF00FF"/>
                </a:solidFill>
              </a:rPr>
              <a:t>#</a:t>
            </a:r>
            <a:r>
              <a:rPr lang="el-GR" sz="2000" dirty="0" smtClean="0">
                <a:solidFill>
                  <a:srgbClr val="FF00FF"/>
                </a:solidFill>
              </a:rPr>
              <a:t>έδρες)</a:t>
            </a:r>
            <a:endParaRPr lang="en-US" sz="2000" dirty="0">
              <a:solidFill>
                <a:srgbClr val="FF00FF"/>
              </a:solidFill>
            </a:endParaRPr>
          </a:p>
        </p:txBody>
      </p:sp>
    </p:spTree>
    <p:extLst>
      <p:ext uri="{BB962C8B-B14F-4D97-AF65-F5344CB8AC3E}">
        <p14:creationId xmlns="" xmlns:p14="http://schemas.microsoft.com/office/powerpoint/2010/main" val="54214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87147"/>
                                        </p:tgtEl>
                                        <p:attrNameLst>
                                          <p:attrName>style.visibility</p:attrName>
                                        </p:attrNameLst>
                                      </p:cBhvr>
                                      <p:to>
                                        <p:strVal val="visible"/>
                                      </p:to>
                                    </p:set>
                                    <p:animEffect transition="in" filter="box(in)">
                                      <p:cBhvr>
                                        <p:cTn id="7" dur="500"/>
                                        <p:tgtEl>
                                          <p:spTgt spid="68714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87148"/>
                                        </p:tgtEl>
                                        <p:attrNameLst>
                                          <p:attrName>style.visibility</p:attrName>
                                        </p:attrNameLst>
                                      </p:cBhvr>
                                      <p:to>
                                        <p:strVal val="visible"/>
                                      </p:to>
                                    </p:set>
                                    <p:animEffect transition="in" filter="box(in)">
                                      <p:cBhvr>
                                        <p:cTn id="12" dur="500"/>
                                        <p:tgtEl>
                                          <p:spTgt spid="68714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87146"/>
                                        </p:tgtEl>
                                        <p:attrNameLst>
                                          <p:attrName>style.visibility</p:attrName>
                                        </p:attrNameLst>
                                      </p:cBhvr>
                                      <p:to>
                                        <p:strVal val="visible"/>
                                      </p:to>
                                    </p:set>
                                    <p:animEffect transition="in" filter="box(in)">
                                      <p:cBhvr>
                                        <p:cTn id="17" dur="500"/>
                                        <p:tgtEl>
                                          <p:spTgt spid="68714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87149"/>
                                        </p:tgtEl>
                                        <p:attrNameLst>
                                          <p:attrName>style.visibility</p:attrName>
                                        </p:attrNameLst>
                                      </p:cBhvr>
                                      <p:to>
                                        <p:strVal val="visible"/>
                                      </p:to>
                                    </p:set>
                                    <p:animEffect transition="in" filter="box(in)">
                                      <p:cBhvr>
                                        <p:cTn id="22" dur="500"/>
                                        <p:tgtEl>
                                          <p:spTgt spid="68714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87150"/>
                                        </p:tgtEl>
                                        <p:attrNameLst>
                                          <p:attrName>style.visibility</p:attrName>
                                        </p:attrNameLst>
                                      </p:cBhvr>
                                      <p:to>
                                        <p:strVal val="visible"/>
                                      </p:to>
                                    </p:set>
                                    <p:animEffect transition="in" filter="slide(fromBottom)">
                                      <p:cBhvr>
                                        <p:cTn id="27" dur="500"/>
                                        <p:tgtEl>
                                          <p:spTgt spid="687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146" grpId="0"/>
      <p:bldP spid="687147" grpId="0"/>
      <p:bldP spid="687148" grpId="0"/>
      <p:bldP spid="687149" grpId="0"/>
      <p:bldP spid="6871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Τομή Ευθυγράμμων Τμημάτων</a:t>
            </a:r>
            <a:endParaRPr lang="en-US" dirty="0"/>
          </a:p>
        </p:txBody>
      </p:sp>
      <p:sp>
        <p:nvSpPr>
          <p:cNvPr id="4" name="Text Placeholder 3"/>
          <p:cNvSpPr>
            <a:spLocks noGrp="1"/>
          </p:cNvSpPr>
          <p:nvPr>
            <p:ph type="body" idx="1"/>
          </p:nvPr>
        </p:nvSpPr>
        <p:spPr/>
        <p:txBody>
          <a:bodyPr/>
          <a:lstStyle/>
          <a:p>
            <a:endParaRPr lang="en-US"/>
          </a:p>
        </p:txBody>
      </p:sp>
      <p:pic>
        <p:nvPicPr>
          <p:cNvPr id="19458" name="Picture 2" descr="http://workshop.evolutionzone.com/wp-content/uploads/2007/09/070909_lineintersection.gif"/>
          <p:cNvPicPr>
            <a:picLocks noChangeAspect="1" noChangeArrowheads="1"/>
          </p:cNvPicPr>
          <p:nvPr/>
        </p:nvPicPr>
        <p:blipFill>
          <a:blip r:embed="rId2" cstate="print"/>
          <a:srcRect/>
          <a:stretch>
            <a:fillRect/>
          </a:stretch>
        </p:blipFill>
        <p:spPr bwMode="auto">
          <a:xfrm>
            <a:off x="1981200" y="228600"/>
            <a:ext cx="5905500" cy="2362200"/>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100" name="Rectangle 2"/>
          <p:cNvSpPr>
            <a:spLocks noGrp="1" noChangeArrowheads="1"/>
          </p:cNvSpPr>
          <p:nvPr>
            <p:ph type="title" sz="quarter"/>
          </p:nvPr>
        </p:nvSpPr>
        <p:spPr>
          <a:xfrm>
            <a:off x="685800" y="152400"/>
            <a:ext cx="7772400" cy="1143000"/>
          </a:xfrm>
        </p:spPr>
        <p:txBody>
          <a:bodyPr/>
          <a:lstStyle/>
          <a:p>
            <a:r>
              <a:rPr lang="el-GR" dirty="0" smtClean="0">
                <a:solidFill>
                  <a:srgbClr val="FFFF00"/>
                </a:solidFill>
                <a:latin typeface="Arial" charset="0"/>
              </a:rPr>
              <a:t>Παράδειγμα</a:t>
            </a:r>
            <a:endParaRPr lang="en-US" dirty="0" smtClean="0">
              <a:solidFill>
                <a:srgbClr val="FFFF00"/>
              </a:solidFill>
              <a:latin typeface="Arial" charset="0"/>
            </a:endParaRPr>
          </a:p>
        </p:txBody>
      </p:sp>
      <p:graphicFrame>
        <p:nvGraphicFramePr>
          <p:cNvPr id="1026" name="Object 4"/>
          <p:cNvGraphicFramePr>
            <a:graphicFrameLocks noGrp="1" noChangeAspect="1"/>
          </p:cNvGraphicFramePr>
          <p:nvPr>
            <p:ph sz="quarter" idx="1"/>
          </p:nvPr>
        </p:nvGraphicFramePr>
        <p:xfrm>
          <a:off x="2438400" y="1524000"/>
          <a:ext cx="244475" cy="320675"/>
        </p:xfrm>
        <a:graphic>
          <a:graphicData uri="http://schemas.openxmlformats.org/presentationml/2006/ole">
            <p:oleObj spid="_x0000_s12882" name="Equation" r:id="rId4" imgW="3968280" imgH="5194800" progId="Equation.3">
              <p:embed/>
            </p:oleObj>
          </a:graphicData>
        </a:graphic>
      </p:graphicFrame>
      <p:graphicFrame>
        <p:nvGraphicFramePr>
          <p:cNvPr id="1027" name="Object 7"/>
          <p:cNvGraphicFramePr>
            <a:graphicFrameLocks noGrp="1" noChangeAspect="1"/>
          </p:cNvGraphicFramePr>
          <p:nvPr>
            <p:ph sz="quarter" idx="2"/>
          </p:nvPr>
        </p:nvGraphicFramePr>
        <p:xfrm>
          <a:off x="381000" y="1447800"/>
          <a:ext cx="217488" cy="336550"/>
        </p:xfrm>
        <a:graphic>
          <a:graphicData uri="http://schemas.openxmlformats.org/presentationml/2006/ole">
            <p:oleObj spid="_x0000_s12883" name="Equation" r:id="rId5" imgW="3356280" imgH="5194800" progId="Equation.3">
              <p:embed/>
            </p:oleObj>
          </a:graphicData>
        </a:graphic>
      </p:graphicFrame>
      <p:graphicFrame>
        <p:nvGraphicFramePr>
          <p:cNvPr id="1028" name="Object 9"/>
          <p:cNvGraphicFramePr>
            <a:graphicFrameLocks noGrp="1" noChangeAspect="1"/>
          </p:cNvGraphicFramePr>
          <p:nvPr>
            <p:ph sz="quarter" idx="3"/>
          </p:nvPr>
        </p:nvGraphicFramePr>
        <p:xfrm>
          <a:off x="2438400" y="3505200"/>
          <a:ext cx="222250" cy="333375"/>
        </p:xfrm>
        <a:graphic>
          <a:graphicData uri="http://schemas.openxmlformats.org/presentationml/2006/ole">
            <p:oleObj spid="_x0000_s12884" name="Equation" r:id="rId6" imgW="3662280" imgH="5500800" progId="Equation.3">
              <p:embed/>
            </p:oleObj>
          </a:graphicData>
        </a:graphic>
      </p:graphicFrame>
      <p:graphicFrame>
        <p:nvGraphicFramePr>
          <p:cNvPr id="1029" name="Object 11"/>
          <p:cNvGraphicFramePr>
            <a:graphicFrameLocks noGrp="1" noChangeAspect="1"/>
          </p:cNvGraphicFramePr>
          <p:nvPr>
            <p:ph sz="quarter" idx="4"/>
          </p:nvPr>
        </p:nvGraphicFramePr>
        <p:xfrm>
          <a:off x="1066800" y="4419600"/>
          <a:ext cx="217488" cy="284163"/>
        </p:xfrm>
        <a:graphic>
          <a:graphicData uri="http://schemas.openxmlformats.org/presentationml/2006/ole">
            <p:oleObj spid="_x0000_s12885" name="Equation" r:id="rId7" imgW="3968280" imgH="5194800" progId="Equation.3">
              <p:embed/>
            </p:oleObj>
          </a:graphicData>
        </a:graphic>
      </p:graphicFrame>
      <p:graphicFrame>
        <p:nvGraphicFramePr>
          <p:cNvPr id="1030" name="Object 13"/>
          <p:cNvGraphicFramePr>
            <a:graphicFrameLocks noChangeAspect="1"/>
          </p:cNvGraphicFramePr>
          <p:nvPr/>
        </p:nvGraphicFramePr>
        <p:xfrm>
          <a:off x="1828800" y="2514600"/>
          <a:ext cx="263525" cy="320675"/>
        </p:xfrm>
        <a:graphic>
          <a:graphicData uri="http://schemas.openxmlformats.org/presentationml/2006/ole">
            <p:oleObj spid="_x0000_s12886" name="Equation" r:id="rId8" imgW="4274280" imgH="5194800" progId="Equation.3">
              <p:embed/>
            </p:oleObj>
          </a:graphicData>
        </a:graphic>
      </p:graphicFrame>
      <p:graphicFrame>
        <p:nvGraphicFramePr>
          <p:cNvPr id="1031" name="Object 14"/>
          <p:cNvGraphicFramePr>
            <a:graphicFrameLocks noChangeAspect="1"/>
          </p:cNvGraphicFramePr>
          <p:nvPr/>
        </p:nvGraphicFramePr>
        <p:xfrm>
          <a:off x="990600" y="3429000"/>
          <a:ext cx="225425" cy="320675"/>
        </p:xfrm>
        <a:graphic>
          <a:graphicData uri="http://schemas.openxmlformats.org/presentationml/2006/ole">
            <p:oleObj spid="_x0000_s12887" name="Equation" r:id="rId9" imgW="3662280" imgH="5194800" progId="Equation.3">
              <p:embed/>
            </p:oleObj>
          </a:graphicData>
        </a:graphic>
      </p:graphicFrame>
      <p:graphicFrame>
        <p:nvGraphicFramePr>
          <p:cNvPr id="1032" name="Object 15"/>
          <p:cNvGraphicFramePr>
            <a:graphicFrameLocks noChangeAspect="1"/>
          </p:cNvGraphicFramePr>
          <p:nvPr/>
        </p:nvGraphicFramePr>
        <p:xfrm>
          <a:off x="4733925" y="3514725"/>
          <a:ext cx="206375" cy="320675"/>
        </p:xfrm>
        <a:graphic>
          <a:graphicData uri="http://schemas.openxmlformats.org/presentationml/2006/ole">
            <p:oleObj spid="_x0000_s12888" name="Equation" r:id="rId10" imgW="3356280" imgH="5194800" progId="Equation.3">
              <p:embed/>
            </p:oleObj>
          </a:graphicData>
        </a:graphic>
      </p:graphicFrame>
      <p:graphicFrame>
        <p:nvGraphicFramePr>
          <p:cNvPr id="1033" name="Object 16"/>
          <p:cNvGraphicFramePr>
            <a:graphicFrameLocks noChangeAspect="1"/>
          </p:cNvGraphicFramePr>
          <p:nvPr/>
        </p:nvGraphicFramePr>
        <p:xfrm>
          <a:off x="1905000" y="3962400"/>
          <a:ext cx="357188" cy="358775"/>
        </p:xfrm>
        <a:graphic>
          <a:graphicData uri="http://schemas.openxmlformats.org/presentationml/2006/ole">
            <p:oleObj spid="_x0000_s12889" name="Equation" r:id="rId11" imgW="5804280" imgH="5806800" progId="Equation.3">
              <p:embed/>
            </p:oleObj>
          </a:graphicData>
        </a:graphic>
      </p:graphicFrame>
      <p:graphicFrame>
        <p:nvGraphicFramePr>
          <p:cNvPr id="1034" name="Object 17"/>
          <p:cNvGraphicFramePr>
            <a:graphicFrameLocks noChangeAspect="1"/>
          </p:cNvGraphicFramePr>
          <p:nvPr/>
        </p:nvGraphicFramePr>
        <p:xfrm>
          <a:off x="1371600" y="1371600"/>
          <a:ext cx="319088" cy="358775"/>
        </p:xfrm>
        <a:graphic>
          <a:graphicData uri="http://schemas.openxmlformats.org/presentationml/2006/ole">
            <p:oleObj spid="_x0000_s12890" name="Equation" r:id="rId12" imgW="5192280" imgH="5806800" progId="Equation.3">
              <p:embed/>
            </p:oleObj>
          </a:graphicData>
        </a:graphic>
      </p:graphicFrame>
      <p:graphicFrame>
        <p:nvGraphicFramePr>
          <p:cNvPr id="1035" name="Object 18"/>
          <p:cNvGraphicFramePr>
            <a:graphicFrameLocks noChangeAspect="1"/>
          </p:cNvGraphicFramePr>
          <p:nvPr/>
        </p:nvGraphicFramePr>
        <p:xfrm>
          <a:off x="1371600" y="1828800"/>
          <a:ext cx="319088" cy="358775"/>
        </p:xfrm>
        <a:graphic>
          <a:graphicData uri="http://schemas.openxmlformats.org/presentationml/2006/ole">
            <p:oleObj spid="_x0000_s12891" name="Equation" r:id="rId13" imgW="5192280" imgH="5806800" progId="Equation.3">
              <p:embed/>
            </p:oleObj>
          </a:graphicData>
        </a:graphic>
      </p:graphicFrame>
      <p:graphicFrame>
        <p:nvGraphicFramePr>
          <p:cNvPr id="1036" name="Object 19"/>
          <p:cNvGraphicFramePr>
            <a:graphicFrameLocks noChangeAspect="1"/>
          </p:cNvGraphicFramePr>
          <p:nvPr/>
        </p:nvGraphicFramePr>
        <p:xfrm>
          <a:off x="1524000" y="3657600"/>
          <a:ext cx="339725" cy="358775"/>
        </p:xfrm>
        <a:graphic>
          <a:graphicData uri="http://schemas.openxmlformats.org/presentationml/2006/ole">
            <p:oleObj spid="_x0000_s12892" name="Equation" r:id="rId14" imgW="5498280" imgH="5806800" progId="Equation.3">
              <p:embed/>
            </p:oleObj>
          </a:graphicData>
        </a:graphic>
      </p:graphicFrame>
      <p:graphicFrame>
        <p:nvGraphicFramePr>
          <p:cNvPr id="1037" name="Object 20"/>
          <p:cNvGraphicFramePr>
            <a:graphicFrameLocks noChangeAspect="1"/>
          </p:cNvGraphicFramePr>
          <p:nvPr/>
        </p:nvGraphicFramePr>
        <p:xfrm>
          <a:off x="990600" y="2514600"/>
          <a:ext cx="338138" cy="358775"/>
        </p:xfrm>
        <a:graphic>
          <a:graphicData uri="http://schemas.openxmlformats.org/presentationml/2006/ole">
            <p:oleObj spid="_x0000_s12893" name="Equation" r:id="rId15" imgW="5498280" imgH="5806800" progId="Equation.3">
              <p:embed/>
            </p:oleObj>
          </a:graphicData>
        </a:graphic>
      </p:graphicFrame>
      <p:graphicFrame>
        <p:nvGraphicFramePr>
          <p:cNvPr id="1038" name="Object 21"/>
          <p:cNvGraphicFramePr>
            <a:graphicFrameLocks noChangeAspect="1"/>
          </p:cNvGraphicFramePr>
          <p:nvPr/>
        </p:nvGraphicFramePr>
        <p:xfrm>
          <a:off x="1905000" y="1981200"/>
          <a:ext cx="357188" cy="358775"/>
        </p:xfrm>
        <a:graphic>
          <a:graphicData uri="http://schemas.openxmlformats.org/presentationml/2006/ole">
            <p:oleObj spid="_x0000_s12894" name="Equation" r:id="rId16" imgW="5804280" imgH="5806800" progId="Equation.3">
              <p:embed/>
            </p:oleObj>
          </a:graphicData>
        </a:graphic>
      </p:graphicFrame>
      <p:graphicFrame>
        <p:nvGraphicFramePr>
          <p:cNvPr id="1039" name="Object 22"/>
          <p:cNvGraphicFramePr>
            <a:graphicFrameLocks noChangeAspect="1"/>
          </p:cNvGraphicFramePr>
          <p:nvPr/>
        </p:nvGraphicFramePr>
        <p:xfrm>
          <a:off x="2438400" y="2057400"/>
          <a:ext cx="338138" cy="358775"/>
        </p:xfrm>
        <a:graphic>
          <a:graphicData uri="http://schemas.openxmlformats.org/presentationml/2006/ole">
            <p:oleObj spid="_x0000_s12895" name="Equation" r:id="rId17" imgW="5498280" imgH="5806800" progId="Equation.3">
              <p:embed/>
            </p:oleObj>
          </a:graphicData>
        </a:graphic>
      </p:graphicFrame>
      <p:graphicFrame>
        <p:nvGraphicFramePr>
          <p:cNvPr id="1040" name="Object 23"/>
          <p:cNvGraphicFramePr>
            <a:graphicFrameLocks noChangeAspect="1"/>
          </p:cNvGraphicFramePr>
          <p:nvPr/>
        </p:nvGraphicFramePr>
        <p:xfrm>
          <a:off x="1371600" y="2286000"/>
          <a:ext cx="338138" cy="358775"/>
        </p:xfrm>
        <a:graphic>
          <a:graphicData uri="http://schemas.openxmlformats.org/presentationml/2006/ole">
            <p:oleObj spid="_x0000_s12896" name="Equation" r:id="rId18" imgW="5498280" imgH="5806800" progId="Equation.3">
              <p:embed/>
            </p:oleObj>
          </a:graphicData>
        </a:graphic>
      </p:graphicFrame>
      <p:sp>
        <p:nvSpPr>
          <p:cNvPr id="1102" name="Oval 24"/>
          <p:cNvSpPr>
            <a:spLocks noChangeArrowheads="1"/>
          </p:cNvSpPr>
          <p:nvPr/>
        </p:nvSpPr>
        <p:spPr bwMode="auto">
          <a:xfrm>
            <a:off x="609600" y="17526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103" name="Oval 25"/>
          <p:cNvSpPr>
            <a:spLocks noChangeArrowheads="1"/>
          </p:cNvSpPr>
          <p:nvPr/>
        </p:nvSpPr>
        <p:spPr bwMode="auto">
          <a:xfrm>
            <a:off x="2286000" y="17526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104" name="Oval 26"/>
          <p:cNvSpPr>
            <a:spLocks noChangeArrowheads="1"/>
          </p:cNvSpPr>
          <p:nvPr/>
        </p:nvSpPr>
        <p:spPr bwMode="auto">
          <a:xfrm>
            <a:off x="2286000" y="35052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105" name="Oval 27"/>
          <p:cNvSpPr>
            <a:spLocks noChangeArrowheads="1"/>
          </p:cNvSpPr>
          <p:nvPr/>
        </p:nvSpPr>
        <p:spPr bwMode="auto">
          <a:xfrm>
            <a:off x="1371600" y="44196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106" name="Line 28"/>
          <p:cNvSpPr>
            <a:spLocks noChangeShapeType="1"/>
          </p:cNvSpPr>
          <p:nvPr/>
        </p:nvSpPr>
        <p:spPr bwMode="auto">
          <a:xfrm flipV="1">
            <a:off x="2286000" y="1905000"/>
            <a:ext cx="0" cy="1524000"/>
          </a:xfrm>
          <a:prstGeom prst="line">
            <a:avLst/>
          </a:prstGeom>
          <a:noFill/>
          <a:ln w="19050">
            <a:solidFill>
              <a:srgbClr val="C00000"/>
            </a:solidFill>
            <a:round/>
            <a:headEnd/>
            <a:tailEnd type="triangle" w="med" len="med"/>
          </a:ln>
        </p:spPr>
        <p:txBody>
          <a:bodyPr/>
          <a:lstStyle/>
          <a:p>
            <a:endParaRPr lang="en-US"/>
          </a:p>
        </p:txBody>
      </p:sp>
      <p:sp>
        <p:nvSpPr>
          <p:cNvPr id="1107" name="Line 29"/>
          <p:cNvSpPr>
            <a:spLocks noChangeShapeType="1"/>
          </p:cNvSpPr>
          <p:nvPr/>
        </p:nvSpPr>
        <p:spPr bwMode="auto">
          <a:xfrm>
            <a:off x="2362200" y="1905000"/>
            <a:ext cx="0" cy="1447800"/>
          </a:xfrm>
          <a:prstGeom prst="line">
            <a:avLst/>
          </a:prstGeom>
          <a:noFill/>
          <a:ln w="19050">
            <a:solidFill>
              <a:srgbClr val="C00000"/>
            </a:solidFill>
            <a:round/>
            <a:headEnd/>
            <a:tailEnd type="triangle" w="med" len="med"/>
          </a:ln>
        </p:spPr>
        <p:txBody>
          <a:bodyPr/>
          <a:lstStyle/>
          <a:p>
            <a:endParaRPr lang="en-US"/>
          </a:p>
        </p:txBody>
      </p:sp>
      <p:sp>
        <p:nvSpPr>
          <p:cNvPr id="1108" name="Line 30"/>
          <p:cNvSpPr>
            <a:spLocks noChangeShapeType="1"/>
          </p:cNvSpPr>
          <p:nvPr/>
        </p:nvSpPr>
        <p:spPr bwMode="auto">
          <a:xfrm flipV="1">
            <a:off x="1447800" y="3657600"/>
            <a:ext cx="762000" cy="762000"/>
          </a:xfrm>
          <a:prstGeom prst="line">
            <a:avLst/>
          </a:prstGeom>
          <a:noFill/>
          <a:ln w="19050">
            <a:solidFill>
              <a:srgbClr val="C00000"/>
            </a:solidFill>
            <a:round/>
            <a:headEnd/>
            <a:tailEnd type="triangle" w="med" len="med"/>
          </a:ln>
        </p:spPr>
        <p:txBody>
          <a:bodyPr/>
          <a:lstStyle/>
          <a:p>
            <a:endParaRPr lang="en-US"/>
          </a:p>
        </p:txBody>
      </p:sp>
      <p:sp>
        <p:nvSpPr>
          <p:cNvPr id="1109" name="Line 31"/>
          <p:cNvSpPr>
            <a:spLocks noChangeShapeType="1"/>
          </p:cNvSpPr>
          <p:nvPr/>
        </p:nvSpPr>
        <p:spPr bwMode="auto">
          <a:xfrm flipV="1">
            <a:off x="1524000" y="3657600"/>
            <a:ext cx="762000" cy="762000"/>
          </a:xfrm>
          <a:prstGeom prst="line">
            <a:avLst/>
          </a:prstGeom>
          <a:noFill/>
          <a:ln w="19050">
            <a:solidFill>
              <a:srgbClr val="C00000"/>
            </a:solidFill>
            <a:round/>
            <a:headEnd type="triangle" w="med" len="med"/>
            <a:tailEnd/>
          </a:ln>
        </p:spPr>
        <p:txBody>
          <a:bodyPr/>
          <a:lstStyle/>
          <a:p>
            <a:endParaRPr lang="en-US"/>
          </a:p>
        </p:txBody>
      </p:sp>
      <p:sp>
        <p:nvSpPr>
          <p:cNvPr id="1110" name="Line 32"/>
          <p:cNvSpPr>
            <a:spLocks noChangeShapeType="1"/>
          </p:cNvSpPr>
          <p:nvPr/>
        </p:nvSpPr>
        <p:spPr bwMode="auto">
          <a:xfrm flipH="1" flipV="1">
            <a:off x="762000" y="1828800"/>
            <a:ext cx="1447800" cy="0"/>
          </a:xfrm>
          <a:prstGeom prst="line">
            <a:avLst/>
          </a:prstGeom>
          <a:noFill/>
          <a:ln w="19050">
            <a:solidFill>
              <a:srgbClr val="C00000"/>
            </a:solidFill>
            <a:round/>
            <a:headEnd/>
            <a:tailEnd type="triangle" w="med" len="med"/>
          </a:ln>
        </p:spPr>
        <p:txBody>
          <a:bodyPr/>
          <a:lstStyle/>
          <a:p>
            <a:endParaRPr lang="en-US"/>
          </a:p>
        </p:txBody>
      </p:sp>
      <p:sp>
        <p:nvSpPr>
          <p:cNvPr id="1111" name="Line 33"/>
          <p:cNvSpPr>
            <a:spLocks noChangeShapeType="1"/>
          </p:cNvSpPr>
          <p:nvPr/>
        </p:nvSpPr>
        <p:spPr bwMode="auto">
          <a:xfrm>
            <a:off x="762000" y="1752600"/>
            <a:ext cx="1371600" cy="0"/>
          </a:xfrm>
          <a:prstGeom prst="line">
            <a:avLst/>
          </a:prstGeom>
          <a:noFill/>
          <a:ln w="19050">
            <a:solidFill>
              <a:srgbClr val="C00000"/>
            </a:solidFill>
            <a:round/>
            <a:headEnd/>
            <a:tailEnd type="triangle" w="med" len="med"/>
          </a:ln>
        </p:spPr>
        <p:txBody>
          <a:bodyPr/>
          <a:lstStyle/>
          <a:p>
            <a:endParaRPr lang="en-US"/>
          </a:p>
        </p:txBody>
      </p:sp>
      <p:sp>
        <p:nvSpPr>
          <p:cNvPr id="1112" name="Line 34"/>
          <p:cNvSpPr>
            <a:spLocks noChangeShapeType="1"/>
          </p:cNvSpPr>
          <p:nvPr/>
        </p:nvSpPr>
        <p:spPr bwMode="auto">
          <a:xfrm>
            <a:off x="762000" y="1905000"/>
            <a:ext cx="1447800" cy="1524000"/>
          </a:xfrm>
          <a:prstGeom prst="line">
            <a:avLst/>
          </a:prstGeom>
          <a:noFill/>
          <a:ln w="19050">
            <a:solidFill>
              <a:srgbClr val="C00000"/>
            </a:solidFill>
            <a:round/>
            <a:headEnd/>
            <a:tailEnd type="triangle" w="med" len="med"/>
          </a:ln>
        </p:spPr>
        <p:txBody>
          <a:bodyPr/>
          <a:lstStyle/>
          <a:p>
            <a:endParaRPr lang="en-US"/>
          </a:p>
        </p:txBody>
      </p:sp>
      <p:sp>
        <p:nvSpPr>
          <p:cNvPr id="1113" name="Line 35"/>
          <p:cNvSpPr>
            <a:spLocks noChangeShapeType="1"/>
          </p:cNvSpPr>
          <p:nvPr/>
        </p:nvSpPr>
        <p:spPr bwMode="auto">
          <a:xfrm flipH="1" flipV="1">
            <a:off x="685800" y="1905000"/>
            <a:ext cx="1447800" cy="1600200"/>
          </a:xfrm>
          <a:prstGeom prst="line">
            <a:avLst/>
          </a:prstGeom>
          <a:noFill/>
          <a:ln w="19050">
            <a:solidFill>
              <a:srgbClr val="C00000"/>
            </a:solidFill>
            <a:round/>
            <a:headEnd/>
            <a:tailEnd type="triangle" w="med" len="med"/>
          </a:ln>
        </p:spPr>
        <p:txBody>
          <a:bodyPr/>
          <a:lstStyle/>
          <a:p>
            <a:endParaRPr lang="en-US"/>
          </a:p>
        </p:txBody>
      </p:sp>
      <p:sp>
        <p:nvSpPr>
          <p:cNvPr id="1114" name="Text Box 36"/>
          <p:cNvSpPr txBox="1">
            <a:spLocks noChangeArrowheads="1"/>
          </p:cNvSpPr>
          <p:nvPr/>
        </p:nvSpPr>
        <p:spPr bwMode="auto">
          <a:xfrm>
            <a:off x="3079320" y="3121497"/>
            <a:ext cx="6355002" cy="369332"/>
          </a:xfrm>
          <a:prstGeom prst="rect">
            <a:avLst/>
          </a:prstGeom>
          <a:noFill/>
          <a:ln w="9525">
            <a:noFill/>
            <a:miter lim="800000"/>
            <a:headEnd/>
            <a:tailEnd/>
          </a:ln>
        </p:spPr>
        <p:txBody>
          <a:bodyPr wrap="square">
            <a:spAutoFit/>
          </a:bodyPr>
          <a:lstStyle/>
          <a:p>
            <a:r>
              <a:rPr lang="el-GR" dirty="0" err="1" smtClean="0">
                <a:solidFill>
                  <a:srgbClr val="FFFF00"/>
                </a:solidFill>
              </a:rPr>
              <a:t>Ημιακμή</a:t>
            </a:r>
            <a:r>
              <a:rPr lang="en-US" dirty="0" smtClean="0">
                <a:solidFill>
                  <a:srgbClr val="FFFF00"/>
                </a:solidFill>
              </a:rPr>
              <a:t>    </a:t>
            </a:r>
            <a:r>
              <a:rPr lang="el-GR" dirty="0" smtClean="0">
                <a:solidFill>
                  <a:srgbClr val="FFFF00"/>
                </a:solidFill>
              </a:rPr>
              <a:t>Αφετηρία</a:t>
            </a:r>
            <a:r>
              <a:rPr lang="en-US" dirty="0" smtClean="0">
                <a:solidFill>
                  <a:srgbClr val="FFFF00"/>
                </a:solidFill>
              </a:rPr>
              <a:t> </a:t>
            </a:r>
            <a:r>
              <a:rPr lang="el-GR" dirty="0" smtClean="0">
                <a:solidFill>
                  <a:srgbClr val="FFFF00"/>
                </a:solidFill>
              </a:rPr>
              <a:t> Δίδυμη</a:t>
            </a:r>
            <a:r>
              <a:rPr lang="en-US" dirty="0" smtClean="0">
                <a:solidFill>
                  <a:srgbClr val="FFFF00"/>
                </a:solidFill>
              </a:rPr>
              <a:t>  </a:t>
            </a:r>
            <a:r>
              <a:rPr lang="el-GR" dirty="0" err="1" smtClean="0">
                <a:solidFill>
                  <a:srgbClr val="FFFF00"/>
                </a:solidFill>
              </a:rPr>
              <a:t>Προσπ</a:t>
            </a:r>
            <a:r>
              <a:rPr lang="el-GR" dirty="0" smtClean="0">
                <a:solidFill>
                  <a:srgbClr val="FFFF00"/>
                </a:solidFill>
              </a:rPr>
              <a:t>. Έδρα</a:t>
            </a:r>
            <a:r>
              <a:rPr lang="en-US" dirty="0" smtClean="0">
                <a:solidFill>
                  <a:srgbClr val="FFFF00"/>
                </a:solidFill>
              </a:rPr>
              <a:t>   </a:t>
            </a:r>
            <a:r>
              <a:rPr lang="el-GR" dirty="0" smtClean="0">
                <a:solidFill>
                  <a:srgbClr val="FFFF00"/>
                </a:solidFill>
              </a:rPr>
              <a:t>Επόμενη</a:t>
            </a:r>
            <a:r>
              <a:rPr lang="en-US" dirty="0" smtClean="0">
                <a:solidFill>
                  <a:srgbClr val="FFFF00"/>
                </a:solidFill>
              </a:rPr>
              <a:t>    </a:t>
            </a:r>
            <a:r>
              <a:rPr lang="el-GR" dirty="0" smtClean="0">
                <a:solidFill>
                  <a:srgbClr val="FFFF00"/>
                </a:solidFill>
              </a:rPr>
              <a:t>Προηγ.</a:t>
            </a:r>
            <a:endParaRPr lang="en-US" dirty="0">
              <a:solidFill>
                <a:srgbClr val="FFFF00"/>
              </a:solidFill>
            </a:endParaRPr>
          </a:p>
        </p:txBody>
      </p:sp>
      <p:graphicFrame>
        <p:nvGraphicFramePr>
          <p:cNvPr id="1041" name="Object 37"/>
          <p:cNvGraphicFramePr>
            <a:graphicFrameLocks noChangeAspect="1"/>
          </p:cNvGraphicFramePr>
          <p:nvPr/>
        </p:nvGraphicFramePr>
        <p:xfrm>
          <a:off x="457200" y="5334000"/>
          <a:ext cx="217488" cy="336550"/>
        </p:xfrm>
        <a:graphic>
          <a:graphicData uri="http://schemas.openxmlformats.org/presentationml/2006/ole">
            <p:oleObj spid="_x0000_s12897" name="Equation" r:id="rId19" imgW="153000" imgH="239040" progId="Equation.3">
              <p:embed/>
            </p:oleObj>
          </a:graphicData>
        </a:graphic>
      </p:graphicFrame>
      <p:sp>
        <p:nvSpPr>
          <p:cNvPr id="1115" name="Text Box 39"/>
          <p:cNvSpPr txBox="1">
            <a:spLocks noChangeArrowheads="1"/>
          </p:cNvSpPr>
          <p:nvPr/>
        </p:nvSpPr>
        <p:spPr bwMode="auto">
          <a:xfrm>
            <a:off x="1295400" y="5334000"/>
            <a:ext cx="617477" cy="369332"/>
          </a:xfrm>
          <a:prstGeom prst="rect">
            <a:avLst/>
          </a:prstGeom>
          <a:noFill/>
          <a:ln w="9525">
            <a:noFill/>
            <a:miter lim="800000"/>
            <a:headEnd/>
            <a:tailEnd/>
          </a:ln>
        </p:spPr>
        <p:txBody>
          <a:bodyPr wrap="none">
            <a:spAutoFit/>
          </a:bodyPr>
          <a:lstStyle/>
          <a:p>
            <a:r>
              <a:rPr lang="en-US">
                <a:solidFill>
                  <a:schemeClr val="bg1"/>
                </a:solidFill>
              </a:rPr>
              <a:t>(0,4)</a:t>
            </a:r>
          </a:p>
        </p:txBody>
      </p:sp>
      <p:graphicFrame>
        <p:nvGraphicFramePr>
          <p:cNvPr id="1042" name="Object 40"/>
          <p:cNvGraphicFramePr>
            <a:graphicFrameLocks noChangeAspect="1"/>
          </p:cNvGraphicFramePr>
          <p:nvPr/>
        </p:nvGraphicFramePr>
        <p:xfrm>
          <a:off x="2819400" y="5334000"/>
          <a:ext cx="319088" cy="358775"/>
        </p:xfrm>
        <a:graphic>
          <a:graphicData uri="http://schemas.openxmlformats.org/presentationml/2006/ole">
            <p:oleObj spid="_x0000_s12898" name="Equation" r:id="rId20" imgW="239040" imgH="267840" progId="Equation.3">
              <p:embed/>
            </p:oleObj>
          </a:graphicData>
        </a:graphic>
      </p:graphicFrame>
      <p:graphicFrame>
        <p:nvGraphicFramePr>
          <p:cNvPr id="1043" name="Object 41"/>
          <p:cNvGraphicFramePr>
            <a:graphicFrameLocks noChangeAspect="1"/>
          </p:cNvGraphicFramePr>
          <p:nvPr/>
        </p:nvGraphicFramePr>
        <p:xfrm>
          <a:off x="457200" y="5638800"/>
          <a:ext cx="244475" cy="320675"/>
        </p:xfrm>
        <a:graphic>
          <a:graphicData uri="http://schemas.openxmlformats.org/presentationml/2006/ole">
            <p:oleObj spid="_x0000_s12899" name="Equation" r:id="rId21" imgW="181800" imgH="239040" progId="Equation.3">
              <p:embed/>
            </p:oleObj>
          </a:graphicData>
        </a:graphic>
      </p:graphicFrame>
      <p:graphicFrame>
        <p:nvGraphicFramePr>
          <p:cNvPr id="1044" name="Object 42"/>
          <p:cNvGraphicFramePr>
            <a:graphicFrameLocks noChangeAspect="1"/>
          </p:cNvGraphicFramePr>
          <p:nvPr/>
        </p:nvGraphicFramePr>
        <p:xfrm>
          <a:off x="457200" y="5943600"/>
          <a:ext cx="222250" cy="333375"/>
        </p:xfrm>
        <a:graphic>
          <a:graphicData uri="http://schemas.openxmlformats.org/presentationml/2006/ole">
            <p:oleObj spid="_x0000_s12900" name="Equation" r:id="rId22" imgW="162720" imgH="258120" progId="Equation.3">
              <p:embed/>
            </p:oleObj>
          </a:graphicData>
        </a:graphic>
      </p:graphicFrame>
      <p:graphicFrame>
        <p:nvGraphicFramePr>
          <p:cNvPr id="1045" name="Object 43"/>
          <p:cNvGraphicFramePr>
            <a:graphicFrameLocks noChangeAspect="1"/>
          </p:cNvGraphicFramePr>
          <p:nvPr/>
        </p:nvGraphicFramePr>
        <p:xfrm>
          <a:off x="457200" y="6248400"/>
          <a:ext cx="217488" cy="284163"/>
        </p:xfrm>
        <a:graphic>
          <a:graphicData uri="http://schemas.openxmlformats.org/presentationml/2006/ole">
            <p:oleObj spid="_x0000_s12901" name="Equation" r:id="rId23" imgW="181800" imgH="239040" progId="Equation.3">
              <p:embed/>
            </p:oleObj>
          </a:graphicData>
        </a:graphic>
      </p:graphicFrame>
      <p:sp>
        <p:nvSpPr>
          <p:cNvPr id="1116" name="Text Box 44"/>
          <p:cNvSpPr txBox="1">
            <a:spLocks noChangeArrowheads="1"/>
          </p:cNvSpPr>
          <p:nvPr/>
        </p:nvSpPr>
        <p:spPr bwMode="auto">
          <a:xfrm>
            <a:off x="1295400" y="5638800"/>
            <a:ext cx="617477" cy="369332"/>
          </a:xfrm>
          <a:prstGeom prst="rect">
            <a:avLst/>
          </a:prstGeom>
          <a:noFill/>
          <a:ln w="9525">
            <a:noFill/>
            <a:miter lim="800000"/>
            <a:headEnd/>
            <a:tailEnd/>
          </a:ln>
        </p:spPr>
        <p:txBody>
          <a:bodyPr wrap="none">
            <a:spAutoFit/>
          </a:bodyPr>
          <a:lstStyle/>
          <a:p>
            <a:r>
              <a:rPr lang="en-US">
                <a:solidFill>
                  <a:schemeClr val="bg1"/>
                </a:solidFill>
              </a:rPr>
              <a:t>(2,4)</a:t>
            </a:r>
          </a:p>
        </p:txBody>
      </p:sp>
      <p:sp>
        <p:nvSpPr>
          <p:cNvPr id="1117" name="Text Box 45"/>
          <p:cNvSpPr txBox="1">
            <a:spLocks noChangeArrowheads="1"/>
          </p:cNvSpPr>
          <p:nvPr/>
        </p:nvSpPr>
        <p:spPr bwMode="auto">
          <a:xfrm>
            <a:off x="1295400" y="5943600"/>
            <a:ext cx="617477" cy="369332"/>
          </a:xfrm>
          <a:prstGeom prst="rect">
            <a:avLst/>
          </a:prstGeom>
          <a:noFill/>
          <a:ln w="9525">
            <a:noFill/>
            <a:miter lim="800000"/>
            <a:headEnd/>
            <a:tailEnd/>
          </a:ln>
        </p:spPr>
        <p:txBody>
          <a:bodyPr wrap="none">
            <a:spAutoFit/>
          </a:bodyPr>
          <a:lstStyle/>
          <a:p>
            <a:r>
              <a:rPr lang="en-US" dirty="0">
                <a:solidFill>
                  <a:schemeClr val="bg1"/>
                </a:solidFill>
              </a:rPr>
              <a:t>(2,2)</a:t>
            </a:r>
          </a:p>
        </p:txBody>
      </p:sp>
      <p:sp>
        <p:nvSpPr>
          <p:cNvPr id="1118" name="Text Box 46"/>
          <p:cNvSpPr txBox="1">
            <a:spLocks noChangeArrowheads="1"/>
          </p:cNvSpPr>
          <p:nvPr/>
        </p:nvSpPr>
        <p:spPr bwMode="auto">
          <a:xfrm>
            <a:off x="1295400" y="6248400"/>
            <a:ext cx="617477" cy="369332"/>
          </a:xfrm>
          <a:prstGeom prst="rect">
            <a:avLst/>
          </a:prstGeom>
          <a:noFill/>
          <a:ln w="9525">
            <a:noFill/>
            <a:miter lim="800000"/>
            <a:headEnd/>
            <a:tailEnd/>
          </a:ln>
        </p:spPr>
        <p:txBody>
          <a:bodyPr wrap="none">
            <a:spAutoFit/>
          </a:bodyPr>
          <a:lstStyle/>
          <a:p>
            <a:r>
              <a:rPr lang="en-US" dirty="0">
                <a:solidFill>
                  <a:schemeClr val="bg1"/>
                </a:solidFill>
              </a:rPr>
              <a:t>(1,1)</a:t>
            </a:r>
          </a:p>
        </p:txBody>
      </p:sp>
      <p:graphicFrame>
        <p:nvGraphicFramePr>
          <p:cNvPr id="1046" name="Object 47"/>
          <p:cNvGraphicFramePr>
            <a:graphicFrameLocks noChangeAspect="1"/>
          </p:cNvGraphicFramePr>
          <p:nvPr/>
        </p:nvGraphicFramePr>
        <p:xfrm>
          <a:off x="2809875" y="5638800"/>
          <a:ext cx="338138" cy="358775"/>
        </p:xfrm>
        <a:graphic>
          <a:graphicData uri="http://schemas.openxmlformats.org/presentationml/2006/ole">
            <p:oleObj spid="_x0000_s12902" name="Equation" r:id="rId24" imgW="5498280" imgH="5806800" progId="Equation.3">
              <p:embed/>
            </p:oleObj>
          </a:graphicData>
        </a:graphic>
      </p:graphicFrame>
      <p:graphicFrame>
        <p:nvGraphicFramePr>
          <p:cNvPr id="1047" name="Object 48"/>
          <p:cNvGraphicFramePr>
            <a:graphicFrameLocks noChangeAspect="1"/>
          </p:cNvGraphicFramePr>
          <p:nvPr/>
        </p:nvGraphicFramePr>
        <p:xfrm>
          <a:off x="2819400" y="5943600"/>
          <a:ext cx="357188" cy="358775"/>
        </p:xfrm>
        <a:graphic>
          <a:graphicData uri="http://schemas.openxmlformats.org/presentationml/2006/ole">
            <p:oleObj spid="_x0000_s12903" name="Equation" r:id="rId25" imgW="5804280" imgH="5806800" progId="Equation.3">
              <p:embed/>
            </p:oleObj>
          </a:graphicData>
        </a:graphic>
      </p:graphicFrame>
      <p:graphicFrame>
        <p:nvGraphicFramePr>
          <p:cNvPr id="1048" name="Object 49"/>
          <p:cNvGraphicFramePr>
            <a:graphicFrameLocks noChangeAspect="1"/>
          </p:cNvGraphicFramePr>
          <p:nvPr/>
        </p:nvGraphicFramePr>
        <p:xfrm>
          <a:off x="2809875" y="6248400"/>
          <a:ext cx="338138" cy="358775"/>
        </p:xfrm>
        <a:graphic>
          <a:graphicData uri="http://schemas.openxmlformats.org/presentationml/2006/ole">
            <p:oleObj spid="_x0000_s12904" name="Equation" r:id="rId26" imgW="5498280" imgH="5806800" progId="Equation.3">
              <p:embed/>
            </p:oleObj>
          </a:graphicData>
        </a:graphic>
      </p:graphicFrame>
      <p:sp>
        <p:nvSpPr>
          <p:cNvPr id="1119" name="Text Box 50"/>
          <p:cNvSpPr txBox="1">
            <a:spLocks noChangeArrowheads="1"/>
          </p:cNvSpPr>
          <p:nvPr/>
        </p:nvSpPr>
        <p:spPr bwMode="auto">
          <a:xfrm>
            <a:off x="4267200" y="1524000"/>
            <a:ext cx="4391395" cy="369332"/>
          </a:xfrm>
          <a:prstGeom prst="rect">
            <a:avLst/>
          </a:prstGeom>
          <a:noFill/>
          <a:ln w="9525">
            <a:noFill/>
            <a:miter lim="800000"/>
            <a:headEnd/>
            <a:tailEnd/>
          </a:ln>
        </p:spPr>
        <p:txBody>
          <a:bodyPr wrap="none">
            <a:spAutoFit/>
          </a:bodyPr>
          <a:lstStyle/>
          <a:p>
            <a:r>
              <a:rPr lang="el-GR" dirty="0" smtClean="0">
                <a:solidFill>
                  <a:srgbClr val="FFFF00"/>
                </a:solidFill>
              </a:rPr>
              <a:t>Έδρα</a:t>
            </a:r>
            <a:r>
              <a:rPr lang="en-US" dirty="0" smtClean="0">
                <a:solidFill>
                  <a:srgbClr val="FFFF00"/>
                </a:solidFill>
              </a:rPr>
              <a:t>  </a:t>
            </a:r>
            <a:r>
              <a:rPr lang="el-GR" dirty="0" smtClean="0">
                <a:solidFill>
                  <a:srgbClr val="FFFF00"/>
                </a:solidFill>
              </a:rPr>
              <a:t> </a:t>
            </a:r>
            <a:r>
              <a:rPr lang="en-US" dirty="0" smtClean="0">
                <a:solidFill>
                  <a:srgbClr val="FFFF00"/>
                </a:solidFill>
              </a:rPr>
              <a:t> </a:t>
            </a:r>
            <a:r>
              <a:rPr lang="el-GR" dirty="0" err="1" smtClean="0">
                <a:solidFill>
                  <a:srgbClr val="FFFF00"/>
                </a:solidFill>
              </a:rPr>
              <a:t>ΈξωΣυνιστώσα</a:t>
            </a:r>
            <a:r>
              <a:rPr lang="el-GR" dirty="0" smtClean="0">
                <a:solidFill>
                  <a:srgbClr val="FFFF00"/>
                </a:solidFill>
              </a:rPr>
              <a:t>       </a:t>
            </a:r>
            <a:r>
              <a:rPr lang="en-US" dirty="0" smtClean="0">
                <a:solidFill>
                  <a:srgbClr val="FFFF00"/>
                </a:solidFill>
              </a:rPr>
              <a:t>  </a:t>
            </a:r>
            <a:r>
              <a:rPr lang="el-GR" dirty="0" err="1" smtClean="0">
                <a:solidFill>
                  <a:srgbClr val="FFFF00"/>
                </a:solidFill>
              </a:rPr>
              <a:t>ΈσωΣυνιστώσες</a:t>
            </a:r>
            <a:endParaRPr lang="en-US" dirty="0">
              <a:solidFill>
                <a:srgbClr val="FFFF00"/>
              </a:solidFill>
            </a:endParaRPr>
          </a:p>
        </p:txBody>
      </p:sp>
      <p:graphicFrame>
        <p:nvGraphicFramePr>
          <p:cNvPr id="1049" name="Object 51"/>
          <p:cNvGraphicFramePr>
            <a:graphicFrameLocks noChangeAspect="1"/>
          </p:cNvGraphicFramePr>
          <p:nvPr/>
        </p:nvGraphicFramePr>
        <p:xfrm>
          <a:off x="4495800" y="1905000"/>
          <a:ext cx="225425" cy="320675"/>
        </p:xfrm>
        <a:graphic>
          <a:graphicData uri="http://schemas.openxmlformats.org/presentationml/2006/ole">
            <p:oleObj spid="_x0000_s12905" name="Equation" r:id="rId27" imgW="3662280" imgH="5194800" progId="Equation.3">
              <p:embed/>
            </p:oleObj>
          </a:graphicData>
        </a:graphic>
      </p:graphicFrame>
      <p:graphicFrame>
        <p:nvGraphicFramePr>
          <p:cNvPr id="1050" name="Object 52"/>
          <p:cNvGraphicFramePr>
            <a:graphicFrameLocks noChangeAspect="1"/>
          </p:cNvGraphicFramePr>
          <p:nvPr/>
        </p:nvGraphicFramePr>
        <p:xfrm>
          <a:off x="4495800" y="2209800"/>
          <a:ext cx="300038" cy="320675"/>
        </p:xfrm>
        <a:graphic>
          <a:graphicData uri="http://schemas.openxmlformats.org/presentationml/2006/ole">
            <p:oleObj spid="_x0000_s12906" name="Equation" r:id="rId28" imgW="4886280" imgH="5194800" progId="Equation.3">
              <p:embed/>
            </p:oleObj>
          </a:graphicData>
        </a:graphic>
      </p:graphicFrame>
      <p:sp>
        <p:nvSpPr>
          <p:cNvPr id="1120" name="Text Box 53"/>
          <p:cNvSpPr txBox="1">
            <a:spLocks noChangeArrowheads="1"/>
          </p:cNvSpPr>
          <p:nvPr/>
        </p:nvSpPr>
        <p:spPr bwMode="auto">
          <a:xfrm>
            <a:off x="5410200" y="1905000"/>
            <a:ext cx="412750" cy="366713"/>
          </a:xfrm>
          <a:prstGeom prst="rect">
            <a:avLst/>
          </a:prstGeom>
          <a:noFill/>
          <a:ln w="9525">
            <a:noFill/>
            <a:miter lim="800000"/>
            <a:headEnd/>
            <a:tailEnd/>
          </a:ln>
        </p:spPr>
        <p:txBody>
          <a:bodyPr wrap="none">
            <a:spAutoFit/>
          </a:bodyPr>
          <a:lstStyle/>
          <a:p>
            <a:r>
              <a:rPr lang="en-US" dirty="0">
                <a:solidFill>
                  <a:schemeClr val="bg1"/>
                </a:solidFill>
              </a:rPr>
              <a:t>nil</a:t>
            </a:r>
          </a:p>
        </p:txBody>
      </p:sp>
      <p:sp>
        <p:nvSpPr>
          <p:cNvPr id="1121" name="Text Box 54"/>
          <p:cNvSpPr txBox="1">
            <a:spLocks noChangeArrowheads="1"/>
          </p:cNvSpPr>
          <p:nvPr/>
        </p:nvSpPr>
        <p:spPr bwMode="auto">
          <a:xfrm>
            <a:off x="7543800" y="2209800"/>
            <a:ext cx="412750" cy="366713"/>
          </a:xfrm>
          <a:prstGeom prst="rect">
            <a:avLst/>
          </a:prstGeom>
          <a:noFill/>
          <a:ln w="9525">
            <a:noFill/>
            <a:miter lim="800000"/>
            <a:headEnd/>
            <a:tailEnd/>
          </a:ln>
        </p:spPr>
        <p:txBody>
          <a:bodyPr wrap="none">
            <a:spAutoFit/>
          </a:bodyPr>
          <a:lstStyle/>
          <a:p>
            <a:r>
              <a:rPr lang="en-US" dirty="0">
                <a:solidFill>
                  <a:schemeClr val="bg1"/>
                </a:solidFill>
              </a:rPr>
              <a:t>nil</a:t>
            </a:r>
          </a:p>
        </p:txBody>
      </p:sp>
      <p:graphicFrame>
        <p:nvGraphicFramePr>
          <p:cNvPr id="1051" name="Object 55"/>
          <p:cNvGraphicFramePr>
            <a:graphicFrameLocks noChangeAspect="1"/>
          </p:cNvGraphicFramePr>
          <p:nvPr/>
        </p:nvGraphicFramePr>
        <p:xfrm>
          <a:off x="5486400" y="2209800"/>
          <a:ext cx="357188" cy="358775"/>
        </p:xfrm>
        <a:graphic>
          <a:graphicData uri="http://schemas.openxmlformats.org/presentationml/2006/ole">
            <p:oleObj spid="_x0000_s12907" name="Equation" r:id="rId29" imgW="267840" imgH="267840" progId="Equation.3">
              <p:embed/>
            </p:oleObj>
          </a:graphicData>
        </a:graphic>
      </p:graphicFrame>
      <p:graphicFrame>
        <p:nvGraphicFramePr>
          <p:cNvPr id="1052" name="Object 56"/>
          <p:cNvGraphicFramePr>
            <a:graphicFrameLocks noChangeAspect="1"/>
          </p:cNvGraphicFramePr>
          <p:nvPr/>
        </p:nvGraphicFramePr>
        <p:xfrm>
          <a:off x="7543800" y="1905000"/>
          <a:ext cx="319088" cy="358775"/>
        </p:xfrm>
        <a:graphic>
          <a:graphicData uri="http://schemas.openxmlformats.org/presentationml/2006/ole">
            <p:oleObj spid="_x0000_s12908" name="Equation" r:id="rId30" imgW="239040" imgH="267840" progId="Equation.3">
              <p:embed/>
            </p:oleObj>
          </a:graphicData>
        </a:graphic>
      </p:graphicFrame>
      <p:graphicFrame>
        <p:nvGraphicFramePr>
          <p:cNvPr id="1053" name="Object 57"/>
          <p:cNvGraphicFramePr>
            <a:graphicFrameLocks noChangeAspect="1"/>
          </p:cNvGraphicFramePr>
          <p:nvPr/>
        </p:nvGraphicFramePr>
        <p:xfrm>
          <a:off x="4724400" y="4267200"/>
          <a:ext cx="225425" cy="339725"/>
        </p:xfrm>
        <a:graphic>
          <a:graphicData uri="http://schemas.openxmlformats.org/presentationml/2006/ole">
            <p:oleObj spid="_x0000_s12909" name="Equation" r:id="rId31" imgW="3662280" imgH="5500800" progId="Equation.3">
              <p:embed/>
            </p:oleObj>
          </a:graphicData>
        </a:graphic>
      </p:graphicFrame>
      <p:graphicFrame>
        <p:nvGraphicFramePr>
          <p:cNvPr id="1054" name="Object 58"/>
          <p:cNvGraphicFramePr>
            <a:graphicFrameLocks noChangeAspect="1"/>
          </p:cNvGraphicFramePr>
          <p:nvPr/>
        </p:nvGraphicFramePr>
        <p:xfrm>
          <a:off x="4716463" y="3895725"/>
          <a:ext cx="242887" cy="320675"/>
        </p:xfrm>
        <a:graphic>
          <a:graphicData uri="http://schemas.openxmlformats.org/presentationml/2006/ole">
            <p:oleObj spid="_x0000_s12910" name="Equation" r:id="rId32" imgW="3968280" imgH="5194800" progId="Equation.3">
              <p:embed/>
            </p:oleObj>
          </a:graphicData>
        </a:graphic>
      </p:graphicFrame>
      <p:graphicFrame>
        <p:nvGraphicFramePr>
          <p:cNvPr id="1055" name="Object 59"/>
          <p:cNvGraphicFramePr>
            <a:graphicFrameLocks noChangeAspect="1"/>
          </p:cNvGraphicFramePr>
          <p:nvPr/>
        </p:nvGraphicFramePr>
        <p:xfrm>
          <a:off x="4714875" y="4581525"/>
          <a:ext cx="244475" cy="320675"/>
        </p:xfrm>
        <a:graphic>
          <a:graphicData uri="http://schemas.openxmlformats.org/presentationml/2006/ole">
            <p:oleObj spid="_x0000_s12911" name="Equation" r:id="rId33" imgW="3968280" imgH="5194800" progId="Equation.3">
              <p:embed/>
            </p:oleObj>
          </a:graphicData>
        </a:graphic>
      </p:graphicFrame>
      <p:graphicFrame>
        <p:nvGraphicFramePr>
          <p:cNvPr id="1056" name="Object 60"/>
          <p:cNvGraphicFramePr>
            <a:graphicFrameLocks noChangeAspect="1"/>
          </p:cNvGraphicFramePr>
          <p:nvPr/>
        </p:nvGraphicFramePr>
        <p:xfrm>
          <a:off x="4724400" y="4876800"/>
          <a:ext cx="225425" cy="339725"/>
        </p:xfrm>
        <a:graphic>
          <a:graphicData uri="http://schemas.openxmlformats.org/presentationml/2006/ole">
            <p:oleObj spid="_x0000_s12912" name="Equation" r:id="rId34" imgW="3662280" imgH="5500800" progId="Equation.3">
              <p:embed/>
            </p:oleObj>
          </a:graphicData>
        </a:graphic>
      </p:graphicFrame>
      <p:graphicFrame>
        <p:nvGraphicFramePr>
          <p:cNvPr id="1057" name="Object 61"/>
          <p:cNvGraphicFramePr>
            <a:graphicFrameLocks noChangeAspect="1"/>
          </p:cNvGraphicFramePr>
          <p:nvPr/>
        </p:nvGraphicFramePr>
        <p:xfrm>
          <a:off x="4733925" y="5191125"/>
          <a:ext cx="206375" cy="320675"/>
        </p:xfrm>
        <a:graphic>
          <a:graphicData uri="http://schemas.openxmlformats.org/presentationml/2006/ole">
            <p:oleObj spid="_x0000_s12913" name="Equation" r:id="rId35" imgW="3356280" imgH="5194800" progId="Equation.3">
              <p:embed/>
            </p:oleObj>
          </a:graphicData>
        </a:graphic>
      </p:graphicFrame>
      <p:graphicFrame>
        <p:nvGraphicFramePr>
          <p:cNvPr id="1058" name="Object 62"/>
          <p:cNvGraphicFramePr>
            <a:graphicFrameLocks noChangeAspect="1"/>
          </p:cNvGraphicFramePr>
          <p:nvPr/>
        </p:nvGraphicFramePr>
        <p:xfrm>
          <a:off x="4724400" y="5486400"/>
          <a:ext cx="225425" cy="339725"/>
        </p:xfrm>
        <a:graphic>
          <a:graphicData uri="http://schemas.openxmlformats.org/presentationml/2006/ole">
            <p:oleObj spid="_x0000_s12914" name="Equation" r:id="rId36" imgW="3662280" imgH="5500800" progId="Equation.3">
              <p:embed/>
            </p:oleObj>
          </a:graphicData>
        </a:graphic>
      </p:graphicFrame>
      <p:graphicFrame>
        <p:nvGraphicFramePr>
          <p:cNvPr id="1059" name="Object 63"/>
          <p:cNvGraphicFramePr>
            <a:graphicFrameLocks noChangeAspect="1"/>
          </p:cNvGraphicFramePr>
          <p:nvPr/>
        </p:nvGraphicFramePr>
        <p:xfrm>
          <a:off x="4714875" y="5800725"/>
          <a:ext cx="244475" cy="320675"/>
        </p:xfrm>
        <a:graphic>
          <a:graphicData uri="http://schemas.openxmlformats.org/presentationml/2006/ole">
            <p:oleObj spid="_x0000_s12915" name="Equation" r:id="rId37" imgW="181800" imgH="239040" progId="Equation.3">
              <p:embed/>
            </p:oleObj>
          </a:graphicData>
        </a:graphic>
      </p:graphicFrame>
      <p:grpSp>
        <p:nvGrpSpPr>
          <p:cNvPr id="2" name="Group 75"/>
          <p:cNvGrpSpPr>
            <a:grpSpLocks/>
          </p:cNvGrpSpPr>
          <p:nvPr/>
        </p:nvGrpSpPr>
        <p:grpSpPr bwMode="auto">
          <a:xfrm>
            <a:off x="3581400" y="3505200"/>
            <a:ext cx="357188" cy="2644775"/>
            <a:chOff x="2400" y="2208"/>
            <a:chExt cx="225" cy="1666"/>
          </a:xfrm>
        </p:grpSpPr>
        <p:graphicFrame>
          <p:nvGraphicFramePr>
            <p:cNvPr id="1092" name="Object 65"/>
            <p:cNvGraphicFramePr>
              <a:graphicFrameLocks noChangeAspect="1"/>
            </p:cNvGraphicFramePr>
            <p:nvPr/>
          </p:nvGraphicFramePr>
          <p:xfrm>
            <a:off x="2400" y="2208"/>
            <a:ext cx="201" cy="226"/>
          </p:xfrm>
          <a:graphic>
            <a:graphicData uri="http://schemas.openxmlformats.org/presentationml/2006/ole">
              <p:oleObj spid="_x0000_s12916" name="Equation" r:id="rId38" imgW="239040" imgH="267840" progId="Equation.3">
                <p:embed/>
              </p:oleObj>
            </a:graphicData>
          </a:graphic>
        </p:graphicFrame>
        <p:graphicFrame>
          <p:nvGraphicFramePr>
            <p:cNvPr id="1093" name="Object 66"/>
            <p:cNvGraphicFramePr>
              <a:graphicFrameLocks noChangeAspect="1"/>
            </p:cNvGraphicFramePr>
            <p:nvPr/>
          </p:nvGraphicFramePr>
          <p:xfrm>
            <a:off x="2400" y="2400"/>
            <a:ext cx="201" cy="226"/>
          </p:xfrm>
          <a:graphic>
            <a:graphicData uri="http://schemas.openxmlformats.org/presentationml/2006/ole">
              <p:oleObj spid="_x0000_s12917" name="Equation" r:id="rId39" imgW="239040" imgH="267840" progId="Equation.3">
                <p:embed/>
              </p:oleObj>
            </a:graphicData>
          </a:graphic>
        </p:graphicFrame>
        <p:graphicFrame>
          <p:nvGraphicFramePr>
            <p:cNvPr id="1094" name="Object 67"/>
            <p:cNvGraphicFramePr>
              <a:graphicFrameLocks noChangeAspect="1"/>
            </p:cNvGraphicFramePr>
            <p:nvPr/>
          </p:nvGraphicFramePr>
          <p:xfrm>
            <a:off x="2400" y="2640"/>
            <a:ext cx="225" cy="226"/>
          </p:xfrm>
          <a:graphic>
            <a:graphicData uri="http://schemas.openxmlformats.org/presentationml/2006/ole">
              <p:oleObj spid="_x0000_s12918" name="Equation" r:id="rId40" imgW="267840" imgH="267840" progId="Equation.3">
                <p:embed/>
              </p:oleObj>
            </a:graphicData>
          </a:graphic>
        </p:graphicFrame>
        <p:graphicFrame>
          <p:nvGraphicFramePr>
            <p:cNvPr id="1095" name="Object 68"/>
            <p:cNvGraphicFramePr>
              <a:graphicFrameLocks noChangeAspect="1"/>
            </p:cNvGraphicFramePr>
            <p:nvPr/>
          </p:nvGraphicFramePr>
          <p:xfrm>
            <a:off x="2400" y="2880"/>
            <a:ext cx="214" cy="226"/>
          </p:xfrm>
          <a:graphic>
            <a:graphicData uri="http://schemas.openxmlformats.org/presentationml/2006/ole">
              <p:oleObj spid="_x0000_s12919" name="Equation" r:id="rId41" imgW="5498280" imgH="5806800" progId="Equation.3">
                <p:embed/>
              </p:oleObj>
            </a:graphicData>
          </a:graphic>
        </p:graphicFrame>
        <p:graphicFrame>
          <p:nvGraphicFramePr>
            <p:cNvPr id="1096" name="Object 69"/>
            <p:cNvGraphicFramePr>
              <a:graphicFrameLocks noChangeAspect="1"/>
            </p:cNvGraphicFramePr>
            <p:nvPr/>
          </p:nvGraphicFramePr>
          <p:xfrm>
            <a:off x="2400" y="3072"/>
            <a:ext cx="213" cy="226"/>
          </p:xfrm>
          <a:graphic>
            <a:graphicData uri="http://schemas.openxmlformats.org/presentationml/2006/ole">
              <p:oleObj spid="_x0000_s12920" name="Equation" r:id="rId42" imgW="5498280" imgH="5806800" progId="Equation.3">
                <p:embed/>
              </p:oleObj>
            </a:graphicData>
          </a:graphic>
        </p:graphicFrame>
        <p:graphicFrame>
          <p:nvGraphicFramePr>
            <p:cNvPr id="1097" name="Object 70"/>
            <p:cNvGraphicFramePr>
              <a:graphicFrameLocks noChangeAspect="1"/>
            </p:cNvGraphicFramePr>
            <p:nvPr/>
          </p:nvGraphicFramePr>
          <p:xfrm>
            <a:off x="2400" y="3264"/>
            <a:ext cx="213" cy="226"/>
          </p:xfrm>
          <a:graphic>
            <a:graphicData uri="http://schemas.openxmlformats.org/presentationml/2006/ole">
              <p:oleObj spid="_x0000_s12921" name="Equation" r:id="rId43" imgW="258120" imgH="267840" progId="Equation.3">
                <p:embed/>
              </p:oleObj>
            </a:graphicData>
          </a:graphic>
        </p:graphicFrame>
        <p:graphicFrame>
          <p:nvGraphicFramePr>
            <p:cNvPr id="1098" name="Object 71"/>
            <p:cNvGraphicFramePr>
              <a:graphicFrameLocks noChangeAspect="1"/>
            </p:cNvGraphicFramePr>
            <p:nvPr/>
          </p:nvGraphicFramePr>
          <p:xfrm>
            <a:off x="2400" y="3456"/>
            <a:ext cx="225" cy="226"/>
          </p:xfrm>
          <a:graphic>
            <a:graphicData uri="http://schemas.openxmlformats.org/presentationml/2006/ole">
              <p:oleObj spid="_x0000_s12922" name="Equation" r:id="rId44" imgW="267840" imgH="267840" progId="Equation.3">
                <p:embed/>
              </p:oleObj>
            </a:graphicData>
          </a:graphic>
        </p:graphicFrame>
        <p:graphicFrame>
          <p:nvGraphicFramePr>
            <p:cNvPr id="1099" name="Object 72"/>
            <p:cNvGraphicFramePr>
              <a:graphicFrameLocks noChangeAspect="1"/>
            </p:cNvGraphicFramePr>
            <p:nvPr/>
          </p:nvGraphicFramePr>
          <p:xfrm>
            <a:off x="2400" y="3648"/>
            <a:ext cx="213" cy="226"/>
          </p:xfrm>
          <a:graphic>
            <a:graphicData uri="http://schemas.openxmlformats.org/presentationml/2006/ole">
              <p:oleObj spid="_x0000_s12923" name="Equation" r:id="rId45" imgW="258120" imgH="267840" progId="Equation.3">
                <p:embed/>
              </p:oleObj>
            </a:graphicData>
          </a:graphic>
        </p:graphicFrame>
      </p:grpSp>
      <p:graphicFrame>
        <p:nvGraphicFramePr>
          <p:cNvPr id="1060" name="Object 77"/>
          <p:cNvGraphicFramePr>
            <a:graphicFrameLocks noChangeAspect="1"/>
          </p:cNvGraphicFramePr>
          <p:nvPr/>
        </p:nvGraphicFramePr>
        <p:xfrm>
          <a:off x="5553075" y="3505200"/>
          <a:ext cx="319088" cy="358775"/>
        </p:xfrm>
        <a:graphic>
          <a:graphicData uri="http://schemas.openxmlformats.org/presentationml/2006/ole">
            <p:oleObj spid="_x0000_s12924" name="Equation" r:id="rId46" imgW="5192280" imgH="5806800" progId="Equation.3">
              <p:embed/>
            </p:oleObj>
          </a:graphicData>
        </a:graphic>
      </p:graphicFrame>
      <p:graphicFrame>
        <p:nvGraphicFramePr>
          <p:cNvPr id="1061" name="Object 78"/>
          <p:cNvGraphicFramePr>
            <a:graphicFrameLocks noChangeAspect="1"/>
          </p:cNvGraphicFramePr>
          <p:nvPr/>
        </p:nvGraphicFramePr>
        <p:xfrm>
          <a:off x="5553075" y="3810000"/>
          <a:ext cx="319088" cy="358775"/>
        </p:xfrm>
        <a:graphic>
          <a:graphicData uri="http://schemas.openxmlformats.org/presentationml/2006/ole">
            <p:oleObj spid="_x0000_s12925" name="Equation" r:id="rId47" imgW="5192280" imgH="5806800" progId="Equation.3">
              <p:embed/>
            </p:oleObj>
          </a:graphicData>
        </a:graphic>
      </p:graphicFrame>
      <p:graphicFrame>
        <p:nvGraphicFramePr>
          <p:cNvPr id="1062" name="Object 79"/>
          <p:cNvGraphicFramePr>
            <a:graphicFrameLocks noChangeAspect="1"/>
          </p:cNvGraphicFramePr>
          <p:nvPr/>
        </p:nvGraphicFramePr>
        <p:xfrm>
          <a:off x="5562600" y="4191000"/>
          <a:ext cx="338138" cy="358775"/>
        </p:xfrm>
        <a:graphic>
          <a:graphicData uri="http://schemas.openxmlformats.org/presentationml/2006/ole">
            <p:oleObj spid="_x0000_s12926" name="Equation" r:id="rId48" imgW="5498280" imgH="5806800" progId="Equation.3">
              <p:embed/>
            </p:oleObj>
          </a:graphicData>
        </a:graphic>
      </p:graphicFrame>
      <p:graphicFrame>
        <p:nvGraphicFramePr>
          <p:cNvPr id="1063" name="Object 80"/>
          <p:cNvGraphicFramePr>
            <a:graphicFrameLocks noChangeAspect="1"/>
          </p:cNvGraphicFramePr>
          <p:nvPr/>
        </p:nvGraphicFramePr>
        <p:xfrm>
          <a:off x="5543550" y="4572000"/>
          <a:ext cx="358775" cy="358775"/>
        </p:xfrm>
        <a:graphic>
          <a:graphicData uri="http://schemas.openxmlformats.org/presentationml/2006/ole">
            <p:oleObj spid="_x0000_s12927" name="Equation" r:id="rId49" imgW="5804280" imgH="5806800" progId="Equation.3">
              <p:embed/>
            </p:oleObj>
          </a:graphicData>
        </a:graphic>
      </p:graphicFrame>
      <p:graphicFrame>
        <p:nvGraphicFramePr>
          <p:cNvPr id="1064" name="Object 81"/>
          <p:cNvGraphicFramePr>
            <a:graphicFrameLocks noChangeAspect="1"/>
          </p:cNvGraphicFramePr>
          <p:nvPr/>
        </p:nvGraphicFramePr>
        <p:xfrm>
          <a:off x="5553075" y="4876800"/>
          <a:ext cx="338138" cy="358775"/>
        </p:xfrm>
        <a:graphic>
          <a:graphicData uri="http://schemas.openxmlformats.org/presentationml/2006/ole">
            <p:oleObj spid="_x0000_s12928" name="Equation" r:id="rId50" imgW="5498280" imgH="5806800" progId="Equation.3">
              <p:embed/>
            </p:oleObj>
          </a:graphicData>
        </a:graphic>
      </p:graphicFrame>
      <p:graphicFrame>
        <p:nvGraphicFramePr>
          <p:cNvPr id="1065" name="Object 82"/>
          <p:cNvGraphicFramePr>
            <a:graphicFrameLocks noChangeAspect="1"/>
          </p:cNvGraphicFramePr>
          <p:nvPr/>
        </p:nvGraphicFramePr>
        <p:xfrm>
          <a:off x="5553075" y="5181600"/>
          <a:ext cx="338138" cy="358775"/>
        </p:xfrm>
        <a:graphic>
          <a:graphicData uri="http://schemas.openxmlformats.org/presentationml/2006/ole">
            <p:oleObj spid="_x0000_s12929" name="Equation" r:id="rId51" imgW="5498280" imgH="5806800" progId="Equation.3">
              <p:embed/>
            </p:oleObj>
          </a:graphicData>
        </a:graphic>
      </p:graphicFrame>
      <p:graphicFrame>
        <p:nvGraphicFramePr>
          <p:cNvPr id="1066" name="Object 83"/>
          <p:cNvGraphicFramePr>
            <a:graphicFrameLocks noChangeAspect="1"/>
          </p:cNvGraphicFramePr>
          <p:nvPr/>
        </p:nvGraphicFramePr>
        <p:xfrm>
          <a:off x="5562600" y="5486400"/>
          <a:ext cx="338138" cy="358775"/>
        </p:xfrm>
        <a:graphic>
          <a:graphicData uri="http://schemas.openxmlformats.org/presentationml/2006/ole">
            <p:oleObj spid="_x0000_s12930" name="Equation" r:id="rId52" imgW="5498280" imgH="5806800" progId="Equation.3">
              <p:embed/>
            </p:oleObj>
          </a:graphicData>
        </a:graphic>
      </p:graphicFrame>
      <p:graphicFrame>
        <p:nvGraphicFramePr>
          <p:cNvPr id="1067" name="Object 84"/>
          <p:cNvGraphicFramePr>
            <a:graphicFrameLocks noChangeAspect="1"/>
          </p:cNvGraphicFramePr>
          <p:nvPr/>
        </p:nvGraphicFramePr>
        <p:xfrm>
          <a:off x="5543550" y="5791200"/>
          <a:ext cx="357188" cy="358775"/>
        </p:xfrm>
        <a:graphic>
          <a:graphicData uri="http://schemas.openxmlformats.org/presentationml/2006/ole">
            <p:oleObj spid="_x0000_s12931" name="Equation" r:id="rId53" imgW="5804280" imgH="5806800" progId="Equation.3">
              <p:embed/>
            </p:oleObj>
          </a:graphicData>
        </a:graphic>
      </p:graphicFrame>
      <p:graphicFrame>
        <p:nvGraphicFramePr>
          <p:cNvPr id="1068" name="Object 85"/>
          <p:cNvGraphicFramePr>
            <a:graphicFrameLocks noChangeAspect="1"/>
          </p:cNvGraphicFramePr>
          <p:nvPr/>
        </p:nvGraphicFramePr>
        <p:xfrm>
          <a:off x="6705600" y="3505200"/>
          <a:ext cx="225425" cy="320675"/>
        </p:xfrm>
        <a:graphic>
          <a:graphicData uri="http://schemas.openxmlformats.org/presentationml/2006/ole">
            <p:oleObj spid="_x0000_s12932" name="Equation" r:id="rId54" imgW="162720" imgH="239040" progId="Equation.3">
              <p:embed/>
            </p:oleObj>
          </a:graphicData>
        </a:graphic>
      </p:graphicFrame>
      <p:graphicFrame>
        <p:nvGraphicFramePr>
          <p:cNvPr id="1069" name="Object 86"/>
          <p:cNvGraphicFramePr>
            <a:graphicFrameLocks noChangeAspect="1"/>
          </p:cNvGraphicFramePr>
          <p:nvPr/>
        </p:nvGraphicFramePr>
        <p:xfrm>
          <a:off x="6686550" y="3810000"/>
          <a:ext cx="263525" cy="320675"/>
        </p:xfrm>
        <a:graphic>
          <a:graphicData uri="http://schemas.openxmlformats.org/presentationml/2006/ole">
            <p:oleObj spid="_x0000_s12933" name="Equation" r:id="rId55" imgW="4274280" imgH="5194800" progId="Equation.3">
              <p:embed/>
            </p:oleObj>
          </a:graphicData>
        </a:graphic>
      </p:graphicFrame>
      <p:graphicFrame>
        <p:nvGraphicFramePr>
          <p:cNvPr id="1070" name="Object 87"/>
          <p:cNvGraphicFramePr>
            <a:graphicFrameLocks noChangeAspect="1"/>
          </p:cNvGraphicFramePr>
          <p:nvPr/>
        </p:nvGraphicFramePr>
        <p:xfrm>
          <a:off x="6705600" y="4191000"/>
          <a:ext cx="225425" cy="320675"/>
        </p:xfrm>
        <a:graphic>
          <a:graphicData uri="http://schemas.openxmlformats.org/presentationml/2006/ole">
            <p:oleObj spid="_x0000_s12934" name="Equation" r:id="rId56" imgW="162720" imgH="239040" progId="Equation.3">
              <p:embed/>
            </p:oleObj>
          </a:graphicData>
        </a:graphic>
      </p:graphicFrame>
      <p:graphicFrame>
        <p:nvGraphicFramePr>
          <p:cNvPr id="1071" name="Object 88"/>
          <p:cNvGraphicFramePr>
            <a:graphicFrameLocks noChangeAspect="1"/>
          </p:cNvGraphicFramePr>
          <p:nvPr/>
        </p:nvGraphicFramePr>
        <p:xfrm>
          <a:off x="6705600" y="4572000"/>
          <a:ext cx="225425" cy="320675"/>
        </p:xfrm>
        <a:graphic>
          <a:graphicData uri="http://schemas.openxmlformats.org/presentationml/2006/ole">
            <p:oleObj spid="_x0000_s12935" name="Equation" r:id="rId57" imgW="3662280" imgH="5194800" progId="Equation.3">
              <p:embed/>
            </p:oleObj>
          </a:graphicData>
        </a:graphic>
      </p:graphicFrame>
      <p:graphicFrame>
        <p:nvGraphicFramePr>
          <p:cNvPr id="1072" name="Object 89"/>
          <p:cNvGraphicFramePr>
            <a:graphicFrameLocks noChangeAspect="1"/>
          </p:cNvGraphicFramePr>
          <p:nvPr/>
        </p:nvGraphicFramePr>
        <p:xfrm>
          <a:off x="6705600" y="4876800"/>
          <a:ext cx="225425" cy="320675"/>
        </p:xfrm>
        <a:graphic>
          <a:graphicData uri="http://schemas.openxmlformats.org/presentationml/2006/ole">
            <p:oleObj spid="_x0000_s12936" name="Equation" r:id="rId58" imgW="162720" imgH="239040" progId="Equation.3">
              <p:embed/>
            </p:oleObj>
          </a:graphicData>
        </a:graphic>
      </p:graphicFrame>
      <p:graphicFrame>
        <p:nvGraphicFramePr>
          <p:cNvPr id="1073" name="Object 90"/>
          <p:cNvGraphicFramePr>
            <a:graphicFrameLocks noChangeAspect="1"/>
          </p:cNvGraphicFramePr>
          <p:nvPr/>
        </p:nvGraphicFramePr>
        <p:xfrm>
          <a:off x="6705600" y="5867400"/>
          <a:ext cx="225425" cy="320675"/>
        </p:xfrm>
        <a:graphic>
          <a:graphicData uri="http://schemas.openxmlformats.org/presentationml/2006/ole">
            <p:oleObj spid="_x0000_s12937" name="Equation" r:id="rId59" imgW="162720" imgH="239040" progId="Equation.3">
              <p:embed/>
            </p:oleObj>
          </a:graphicData>
        </a:graphic>
      </p:graphicFrame>
      <p:graphicFrame>
        <p:nvGraphicFramePr>
          <p:cNvPr id="1074" name="Object 94"/>
          <p:cNvGraphicFramePr>
            <a:graphicFrameLocks noChangeAspect="1"/>
          </p:cNvGraphicFramePr>
          <p:nvPr/>
        </p:nvGraphicFramePr>
        <p:xfrm>
          <a:off x="6705600" y="5181600"/>
          <a:ext cx="263525" cy="320675"/>
        </p:xfrm>
        <a:graphic>
          <a:graphicData uri="http://schemas.openxmlformats.org/presentationml/2006/ole">
            <p:oleObj spid="_x0000_s12938" name="Equation" r:id="rId60" imgW="4274280" imgH="5194800" progId="Equation.3">
              <p:embed/>
            </p:oleObj>
          </a:graphicData>
        </a:graphic>
      </p:graphicFrame>
      <p:graphicFrame>
        <p:nvGraphicFramePr>
          <p:cNvPr id="1075" name="Object 95"/>
          <p:cNvGraphicFramePr>
            <a:graphicFrameLocks noChangeAspect="1"/>
          </p:cNvGraphicFramePr>
          <p:nvPr/>
        </p:nvGraphicFramePr>
        <p:xfrm>
          <a:off x="6705600" y="5486400"/>
          <a:ext cx="263525" cy="320675"/>
        </p:xfrm>
        <a:graphic>
          <a:graphicData uri="http://schemas.openxmlformats.org/presentationml/2006/ole">
            <p:oleObj spid="_x0000_s12939" name="Equation" r:id="rId61" imgW="191160" imgH="239040" progId="Equation.3">
              <p:embed/>
            </p:oleObj>
          </a:graphicData>
        </a:graphic>
      </p:graphicFrame>
      <p:sp>
        <p:nvSpPr>
          <p:cNvPr id="1123" name="Text Box 96"/>
          <p:cNvSpPr txBox="1">
            <a:spLocks noChangeArrowheads="1"/>
          </p:cNvSpPr>
          <p:nvPr/>
        </p:nvSpPr>
        <p:spPr bwMode="auto">
          <a:xfrm>
            <a:off x="0" y="4953000"/>
            <a:ext cx="3641638" cy="369332"/>
          </a:xfrm>
          <a:prstGeom prst="rect">
            <a:avLst/>
          </a:prstGeom>
          <a:noFill/>
          <a:ln w="9525">
            <a:noFill/>
            <a:miter lim="800000"/>
            <a:headEnd/>
            <a:tailEnd/>
          </a:ln>
        </p:spPr>
        <p:txBody>
          <a:bodyPr wrap="none">
            <a:spAutoFit/>
          </a:bodyPr>
          <a:lstStyle/>
          <a:p>
            <a:r>
              <a:rPr lang="el-GR" dirty="0" smtClean="0">
                <a:solidFill>
                  <a:srgbClr val="FFFF00"/>
                </a:solidFill>
              </a:rPr>
              <a:t>Κορυφή</a:t>
            </a:r>
            <a:r>
              <a:rPr lang="en-US" dirty="0" smtClean="0">
                <a:solidFill>
                  <a:srgbClr val="FFFF00"/>
                </a:solidFill>
              </a:rPr>
              <a:t>  </a:t>
            </a:r>
            <a:r>
              <a:rPr lang="el-GR" dirty="0" smtClean="0">
                <a:solidFill>
                  <a:srgbClr val="FFFF00"/>
                </a:solidFill>
              </a:rPr>
              <a:t>Συντεταγμένη</a:t>
            </a:r>
            <a:r>
              <a:rPr lang="en-US" dirty="0" smtClean="0">
                <a:solidFill>
                  <a:srgbClr val="FFFF00"/>
                </a:solidFill>
              </a:rPr>
              <a:t> </a:t>
            </a:r>
            <a:r>
              <a:rPr lang="el-GR" dirty="0" err="1" smtClean="0">
                <a:solidFill>
                  <a:srgbClr val="FFFF00"/>
                </a:solidFill>
              </a:rPr>
              <a:t>Προσπ</a:t>
            </a:r>
            <a:r>
              <a:rPr lang="el-GR" dirty="0" smtClean="0">
                <a:solidFill>
                  <a:srgbClr val="FFFF00"/>
                </a:solidFill>
              </a:rPr>
              <a:t>. Ακμή</a:t>
            </a:r>
            <a:endParaRPr lang="en-US" dirty="0">
              <a:solidFill>
                <a:srgbClr val="FFFF00"/>
              </a:solidFill>
            </a:endParaRPr>
          </a:p>
        </p:txBody>
      </p:sp>
      <p:graphicFrame>
        <p:nvGraphicFramePr>
          <p:cNvPr id="1076" name="Object 98"/>
          <p:cNvGraphicFramePr>
            <a:graphicFrameLocks noChangeAspect="1"/>
          </p:cNvGraphicFramePr>
          <p:nvPr/>
        </p:nvGraphicFramePr>
        <p:xfrm>
          <a:off x="8601075" y="3505200"/>
          <a:ext cx="338138" cy="358775"/>
        </p:xfrm>
        <a:graphic>
          <a:graphicData uri="http://schemas.openxmlformats.org/presentationml/2006/ole">
            <p:oleObj spid="_x0000_s12940" name="Equation" r:id="rId62" imgW="5498280" imgH="5806800" progId="Equation.3">
              <p:embed/>
            </p:oleObj>
          </a:graphicData>
        </a:graphic>
      </p:graphicFrame>
      <p:graphicFrame>
        <p:nvGraphicFramePr>
          <p:cNvPr id="1077" name="Object 99"/>
          <p:cNvGraphicFramePr>
            <a:graphicFrameLocks noChangeAspect="1"/>
          </p:cNvGraphicFramePr>
          <p:nvPr/>
        </p:nvGraphicFramePr>
        <p:xfrm>
          <a:off x="8591550" y="3810000"/>
          <a:ext cx="357188" cy="358775"/>
        </p:xfrm>
        <a:graphic>
          <a:graphicData uri="http://schemas.openxmlformats.org/presentationml/2006/ole">
            <p:oleObj spid="_x0000_s12941" name="Equation" r:id="rId63" imgW="5804280" imgH="5806800" progId="Equation.3">
              <p:embed/>
            </p:oleObj>
          </a:graphicData>
        </a:graphic>
      </p:graphicFrame>
      <p:graphicFrame>
        <p:nvGraphicFramePr>
          <p:cNvPr id="1078" name="Object 100"/>
          <p:cNvGraphicFramePr>
            <a:graphicFrameLocks noChangeAspect="1"/>
          </p:cNvGraphicFramePr>
          <p:nvPr/>
        </p:nvGraphicFramePr>
        <p:xfrm>
          <a:off x="8620125" y="4191000"/>
          <a:ext cx="338138" cy="358775"/>
        </p:xfrm>
        <a:graphic>
          <a:graphicData uri="http://schemas.openxmlformats.org/presentationml/2006/ole">
            <p:oleObj spid="_x0000_s12942" name="Equation" r:id="rId64" imgW="5498280" imgH="5806800" progId="Equation.3">
              <p:embed/>
            </p:oleObj>
          </a:graphicData>
        </a:graphic>
      </p:graphicFrame>
      <p:graphicFrame>
        <p:nvGraphicFramePr>
          <p:cNvPr id="1079" name="Object 101"/>
          <p:cNvGraphicFramePr>
            <a:graphicFrameLocks noChangeAspect="1"/>
          </p:cNvGraphicFramePr>
          <p:nvPr/>
        </p:nvGraphicFramePr>
        <p:xfrm>
          <a:off x="8601075" y="4572000"/>
          <a:ext cx="358775" cy="358775"/>
        </p:xfrm>
        <a:graphic>
          <a:graphicData uri="http://schemas.openxmlformats.org/presentationml/2006/ole">
            <p:oleObj spid="_x0000_s12943" name="Equation" r:id="rId65" imgW="5804280" imgH="5806800" progId="Equation.3">
              <p:embed/>
            </p:oleObj>
          </a:graphicData>
        </a:graphic>
      </p:graphicFrame>
      <p:graphicFrame>
        <p:nvGraphicFramePr>
          <p:cNvPr id="1080" name="Object 102"/>
          <p:cNvGraphicFramePr>
            <a:graphicFrameLocks noChangeAspect="1"/>
          </p:cNvGraphicFramePr>
          <p:nvPr/>
        </p:nvGraphicFramePr>
        <p:xfrm>
          <a:off x="8610600" y="4876800"/>
          <a:ext cx="338138" cy="358775"/>
        </p:xfrm>
        <a:graphic>
          <a:graphicData uri="http://schemas.openxmlformats.org/presentationml/2006/ole">
            <p:oleObj spid="_x0000_s12944" name="Equation" r:id="rId66" imgW="5498280" imgH="5806800" progId="Equation.3">
              <p:embed/>
            </p:oleObj>
          </a:graphicData>
        </a:graphic>
      </p:graphicFrame>
      <p:graphicFrame>
        <p:nvGraphicFramePr>
          <p:cNvPr id="1081" name="Object 103"/>
          <p:cNvGraphicFramePr>
            <a:graphicFrameLocks noChangeAspect="1"/>
          </p:cNvGraphicFramePr>
          <p:nvPr/>
        </p:nvGraphicFramePr>
        <p:xfrm>
          <a:off x="8620125" y="5181600"/>
          <a:ext cx="319088" cy="358775"/>
        </p:xfrm>
        <a:graphic>
          <a:graphicData uri="http://schemas.openxmlformats.org/presentationml/2006/ole">
            <p:oleObj spid="_x0000_s12945" name="Equation" r:id="rId67" imgW="5192280" imgH="5806800" progId="Equation.3">
              <p:embed/>
            </p:oleObj>
          </a:graphicData>
        </a:graphic>
      </p:graphicFrame>
      <p:graphicFrame>
        <p:nvGraphicFramePr>
          <p:cNvPr id="1082" name="Object 104"/>
          <p:cNvGraphicFramePr>
            <a:graphicFrameLocks noChangeAspect="1"/>
          </p:cNvGraphicFramePr>
          <p:nvPr/>
        </p:nvGraphicFramePr>
        <p:xfrm>
          <a:off x="8620125" y="5486400"/>
          <a:ext cx="338138" cy="358775"/>
        </p:xfrm>
        <a:graphic>
          <a:graphicData uri="http://schemas.openxmlformats.org/presentationml/2006/ole">
            <p:oleObj spid="_x0000_s12946" name="Equation" r:id="rId68" imgW="5498280" imgH="5806800" progId="Equation.3">
              <p:embed/>
            </p:oleObj>
          </a:graphicData>
        </a:graphic>
      </p:graphicFrame>
      <p:graphicFrame>
        <p:nvGraphicFramePr>
          <p:cNvPr id="1083" name="Object 105"/>
          <p:cNvGraphicFramePr>
            <a:graphicFrameLocks noChangeAspect="1"/>
          </p:cNvGraphicFramePr>
          <p:nvPr/>
        </p:nvGraphicFramePr>
        <p:xfrm>
          <a:off x="8620125" y="5791200"/>
          <a:ext cx="319088" cy="358775"/>
        </p:xfrm>
        <a:graphic>
          <a:graphicData uri="http://schemas.openxmlformats.org/presentationml/2006/ole">
            <p:oleObj spid="_x0000_s12947" name="Equation" r:id="rId69" imgW="5192280" imgH="5806800" progId="Equation.3">
              <p:embed/>
            </p:oleObj>
          </a:graphicData>
        </a:graphic>
      </p:graphicFrame>
      <p:graphicFrame>
        <p:nvGraphicFramePr>
          <p:cNvPr id="1084" name="Object 107"/>
          <p:cNvGraphicFramePr>
            <a:graphicFrameLocks noChangeAspect="1"/>
          </p:cNvGraphicFramePr>
          <p:nvPr/>
        </p:nvGraphicFramePr>
        <p:xfrm>
          <a:off x="7764463" y="3505200"/>
          <a:ext cx="336550" cy="358775"/>
        </p:xfrm>
        <a:graphic>
          <a:graphicData uri="http://schemas.openxmlformats.org/presentationml/2006/ole">
            <p:oleObj spid="_x0000_s12948" name="Equation" r:id="rId70" imgW="5498280" imgH="5806800" progId="Equation.3">
              <p:embed/>
            </p:oleObj>
          </a:graphicData>
        </a:graphic>
      </p:graphicFrame>
      <p:graphicFrame>
        <p:nvGraphicFramePr>
          <p:cNvPr id="1085" name="Object 108"/>
          <p:cNvGraphicFramePr>
            <a:graphicFrameLocks noChangeAspect="1"/>
          </p:cNvGraphicFramePr>
          <p:nvPr/>
        </p:nvGraphicFramePr>
        <p:xfrm>
          <a:off x="7764463" y="3810000"/>
          <a:ext cx="336550" cy="358775"/>
        </p:xfrm>
        <a:graphic>
          <a:graphicData uri="http://schemas.openxmlformats.org/presentationml/2006/ole">
            <p:oleObj spid="_x0000_s12949" name="Equation" r:id="rId71" imgW="5498280" imgH="5806800" progId="Equation.3">
              <p:embed/>
            </p:oleObj>
          </a:graphicData>
        </a:graphic>
      </p:graphicFrame>
      <p:graphicFrame>
        <p:nvGraphicFramePr>
          <p:cNvPr id="1086" name="Object 109"/>
          <p:cNvGraphicFramePr>
            <a:graphicFrameLocks noChangeAspect="1"/>
          </p:cNvGraphicFramePr>
          <p:nvPr/>
        </p:nvGraphicFramePr>
        <p:xfrm>
          <a:off x="7781925" y="4191000"/>
          <a:ext cx="338138" cy="358775"/>
        </p:xfrm>
        <a:graphic>
          <a:graphicData uri="http://schemas.openxmlformats.org/presentationml/2006/ole">
            <p:oleObj spid="_x0000_s12950" name="Equation" r:id="rId72" imgW="5498280" imgH="5806800" progId="Equation.3">
              <p:embed/>
            </p:oleObj>
          </a:graphicData>
        </a:graphic>
      </p:graphicFrame>
      <p:graphicFrame>
        <p:nvGraphicFramePr>
          <p:cNvPr id="1087" name="Object 110"/>
          <p:cNvGraphicFramePr>
            <a:graphicFrameLocks noChangeAspect="1"/>
          </p:cNvGraphicFramePr>
          <p:nvPr/>
        </p:nvGraphicFramePr>
        <p:xfrm>
          <a:off x="7772400" y="4572000"/>
          <a:ext cx="339725" cy="358775"/>
        </p:xfrm>
        <a:graphic>
          <a:graphicData uri="http://schemas.openxmlformats.org/presentationml/2006/ole">
            <p:oleObj spid="_x0000_s12951" name="Equation" r:id="rId73" imgW="5498280" imgH="5806800" progId="Equation.3">
              <p:embed/>
            </p:oleObj>
          </a:graphicData>
        </a:graphic>
      </p:graphicFrame>
      <p:graphicFrame>
        <p:nvGraphicFramePr>
          <p:cNvPr id="1088" name="Object 111"/>
          <p:cNvGraphicFramePr>
            <a:graphicFrameLocks noChangeAspect="1"/>
          </p:cNvGraphicFramePr>
          <p:nvPr/>
        </p:nvGraphicFramePr>
        <p:xfrm>
          <a:off x="7781925" y="4876800"/>
          <a:ext cx="319088" cy="358775"/>
        </p:xfrm>
        <a:graphic>
          <a:graphicData uri="http://schemas.openxmlformats.org/presentationml/2006/ole">
            <p:oleObj spid="_x0000_s12952" name="Equation" r:id="rId74" imgW="5192280" imgH="5806800" progId="Equation.3">
              <p:embed/>
            </p:oleObj>
          </a:graphicData>
        </a:graphic>
      </p:graphicFrame>
      <p:graphicFrame>
        <p:nvGraphicFramePr>
          <p:cNvPr id="1089" name="Object 112"/>
          <p:cNvGraphicFramePr>
            <a:graphicFrameLocks noChangeAspect="1"/>
          </p:cNvGraphicFramePr>
          <p:nvPr/>
        </p:nvGraphicFramePr>
        <p:xfrm>
          <a:off x="7762875" y="5181600"/>
          <a:ext cx="357188" cy="358775"/>
        </p:xfrm>
        <a:graphic>
          <a:graphicData uri="http://schemas.openxmlformats.org/presentationml/2006/ole">
            <p:oleObj spid="_x0000_s12953" name="Equation" r:id="rId75" imgW="5804280" imgH="5806800" progId="Equation.3">
              <p:embed/>
            </p:oleObj>
          </a:graphicData>
        </a:graphic>
      </p:graphicFrame>
      <p:graphicFrame>
        <p:nvGraphicFramePr>
          <p:cNvPr id="1090" name="Object 113"/>
          <p:cNvGraphicFramePr>
            <a:graphicFrameLocks noChangeAspect="1"/>
          </p:cNvGraphicFramePr>
          <p:nvPr/>
        </p:nvGraphicFramePr>
        <p:xfrm>
          <a:off x="7791450" y="5486400"/>
          <a:ext cx="319088" cy="358775"/>
        </p:xfrm>
        <a:graphic>
          <a:graphicData uri="http://schemas.openxmlformats.org/presentationml/2006/ole">
            <p:oleObj spid="_x0000_s12954" name="Equation" r:id="rId76" imgW="5192280" imgH="5806800" progId="Equation.3">
              <p:embed/>
            </p:oleObj>
          </a:graphicData>
        </a:graphic>
      </p:graphicFrame>
      <p:graphicFrame>
        <p:nvGraphicFramePr>
          <p:cNvPr id="1091" name="Object 114"/>
          <p:cNvGraphicFramePr>
            <a:graphicFrameLocks noChangeAspect="1"/>
          </p:cNvGraphicFramePr>
          <p:nvPr/>
        </p:nvGraphicFramePr>
        <p:xfrm>
          <a:off x="7762875" y="5791200"/>
          <a:ext cx="357188" cy="358775"/>
        </p:xfrm>
        <a:graphic>
          <a:graphicData uri="http://schemas.openxmlformats.org/presentationml/2006/ole">
            <p:oleObj spid="_x0000_s12955" name="Equation" r:id="rId77" imgW="5804280" imgH="5806800" progId="Equation.3">
              <p:embed/>
            </p:oleObj>
          </a:graphicData>
        </a:graphic>
      </p:graphicFrame>
      <p:sp>
        <p:nvSpPr>
          <p:cNvPr id="689267" name="Text Box 115"/>
          <p:cNvSpPr txBox="1">
            <a:spLocks noChangeArrowheads="1"/>
          </p:cNvSpPr>
          <p:nvPr/>
        </p:nvSpPr>
        <p:spPr bwMode="auto">
          <a:xfrm>
            <a:off x="3074838" y="6324600"/>
            <a:ext cx="6069162" cy="369332"/>
          </a:xfrm>
          <a:prstGeom prst="rect">
            <a:avLst/>
          </a:prstGeom>
          <a:noFill/>
          <a:ln w="9525">
            <a:noFill/>
            <a:miter lim="800000"/>
            <a:headEnd/>
            <a:tailEnd/>
          </a:ln>
        </p:spPr>
        <p:txBody>
          <a:bodyPr wrap="none">
            <a:spAutoFit/>
          </a:bodyPr>
          <a:lstStyle/>
          <a:p>
            <a:r>
              <a:rPr lang="el-GR" dirty="0" smtClean="0">
                <a:solidFill>
                  <a:srgbClr val="FFFF00"/>
                </a:solidFill>
              </a:rPr>
              <a:t>Πώς βρίσκουμε όλες τις προσπίπτουσες ακμές σε μία κορυφή;</a:t>
            </a:r>
            <a:endParaRPr lang="en-US" dirty="0">
              <a:solidFill>
                <a:srgbClr val="FFFF00"/>
              </a:solidFill>
            </a:endParaRPr>
          </a:p>
        </p:txBody>
      </p:sp>
    </p:spTree>
    <p:extLst>
      <p:ext uri="{BB962C8B-B14F-4D97-AF65-F5344CB8AC3E}">
        <p14:creationId xmlns="" xmlns:p14="http://schemas.microsoft.com/office/powerpoint/2010/main" val="135831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89267">
                                            <p:txEl>
                                              <p:pRg st="0" end="0"/>
                                            </p:txEl>
                                          </p:spTgt>
                                        </p:tgtEl>
                                        <p:attrNameLst>
                                          <p:attrName>style.visibility</p:attrName>
                                        </p:attrNameLst>
                                      </p:cBhvr>
                                      <p:to>
                                        <p:strVal val="visible"/>
                                      </p:to>
                                    </p:set>
                                    <p:animEffect transition="in" filter="slide(fromBottom)">
                                      <p:cBhvr>
                                        <p:cTn id="7" dur="500"/>
                                        <p:tgtEl>
                                          <p:spTgt spid="689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685800" y="152400"/>
            <a:ext cx="7772400" cy="1143000"/>
          </a:xfrm>
        </p:spPr>
        <p:txBody>
          <a:bodyPr/>
          <a:lstStyle/>
          <a:p>
            <a:r>
              <a:rPr lang="el-GR" dirty="0" smtClean="0">
                <a:solidFill>
                  <a:srgbClr val="FFFF00"/>
                </a:solidFill>
                <a:latin typeface="Arial" charset="0"/>
              </a:rPr>
              <a:t>Υπέρθεση 2 Υποδιαιρέσεων</a:t>
            </a:r>
            <a:endParaRPr lang="en-US" dirty="0" smtClean="0">
              <a:solidFill>
                <a:srgbClr val="FFFF00"/>
              </a:solidFill>
              <a:latin typeface="Arial" charset="0"/>
            </a:endParaRPr>
          </a:p>
        </p:txBody>
      </p:sp>
      <p:graphicFrame>
        <p:nvGraphicFramePr>
          <p:cNvPr id="660602" name="Object 122"/>
          <p:cNvGraphicFramePr>
            <a:graphicFrameLocks noGrp="1" noChangeAspect="1"/>
          </p:cNvGraphicFramePr>
          <p:nvPr>
            <p:ph sz="half" idx="1"/>
          </p:nvPr>
        </p:nvGraphicFramePr>
        <p:xfrm>
          <a:off x="1828800" y="4572000"/>
          <a:ext cx="407988" cy="533400"/>
        </p:xfrm>
        <a:graphic>
          <a:graphicData uri="http://schemas.openxmlformats.org/presentationml/2006/ole">
            <p:oleObj spid="_x0000_s13330" name="Equation" r:id="rId4" imgW="3968280" imgH="5194800" progId="Equation.3">
              <p:embed/>
            </p:oleObj>
          </a:graphicData>
        </a:graphic>
      </p:graphicFrame>
      <p:grpSp>
        <p:nvGrpSpPr>
          <p:cNvPr id="2" name="Group 117"/>
          <p:cNvGrpSpPr>
            <a:grpSpLocks/>
          </p:cNvGrpSpPr>
          <p:nvPr/>
        </p:nvGrpSpPr>
        <p:grpSpPr bwMode="auto">
          <a:xfrm>
            <a:off x="2362200" y="1752600"/>
            <a:ext cx="4546600" cy="3538538"/>
            <a:chOff x="2533" y="1872"/>
            <a:chExt cx="2864" cy="2229"/>
          </a:xfrm>
        </p:grpSpPr>
        <p:sp>
          <p:nvSpPr>
            <p:cNvPr id="1079" name="Line 89"/>
            <p:cNvSpPr>
              <a:spLocks noChangeShapeType="1"/>
            </p:cNvSpPr>
            <p:nvPr/>
          </p:nvSpPr>
          <p:spPr bwMode="auto">
            <a:xfrm>
              <a:off x="2544" y="2736"/>
              <a:ext cx="576" cy="912"/>
            </a:xfrm>
            <a:prstGeom prst="line">
              <a:avLst/>
            </a:prstGeom>
            <a:noFill/>
            <a:ln w="25400">
              <a:solidFill>
                <a:srgbClr val="00FFFF"/>
              </a:solidFill>
              <a:round/>
              <a:headEnd/>
              <a:tailEnd/>
            </a:ln>
          </p:spPr>
          <p:txBody>
            <a:bodyPr/>
            <a:lstStyle/>
            <a:p>
              <a:endParaRPr lang="en-US"/>
            </a:p>
          </p:txBody>
        </p:sp>
        <p:grpSp>
          <p:nvGrpSpPr>
            <p:cNvPr id="3" name="Group 116"/>
            <p:cNvGrpSpPr>
              <a:grpSpLocks/>
            </p:cNvGrpSpPr>
            <p:nvPr/>
          </p:nvGrpSpPr>
          <p:grpSpPr bwMode="auto">
            <a:xfrm>
              <a:off x="2533" y="1872"/>
              <a:ext cx="2864" cy="2229"/>
              <a:chOff x="2533" y="1872"/>
              <a:chExt cx="2864" cy="2229"/>
            </a:xfrm>
          </p:grpSpPr>
          <p:sp>
            <p:nvSpPr>
              <p:cNvPr id="1081" name="Line 86"/>
              <p:cNvSpPr>
                <a:spLocks noChangeShapeType="1"/>
              </p:cNvSpPr>
              <p:nvPr/>
            </p:nvSpPr>
            <p:spPr bwMode="auto">
              <a:xfrm>
                <a:off x="3120" y="1920"/>
                <a:ext cx="2064" cy="240"/>
              </a:xfrm>
              <a:prstGeom prst="line">
                <a:avLst/>
              </a:prstGeom>
              <a:noFill/>
              <a:ln w="25400">
                <a:solidFill>
                  <a:srgbClr val="00FFFF"/>
                </a:solidFill>
                <a:round/>
                <a:headEnd/>
                <a:tailEnd/>
              </a:ln>
            </p:spPr>
            <p:txBody>
              <a:bodyPr/>
              <a:lstStyle/>
              <a:p>
                <a:endParaRPr lang="en-US"/>
              </a:p>
            </p:txBody>
          </p:sp>
          <p:sp>
            <p:nvSpPr>
              <p:cNvPr id="1082" name="Line 87"/>
              <p:cNvSpPr>
                <a:spLocks noChangeShapeType="1"/>
              </p:cNvSpPr>
              <p:nvPr/>
            </p:nvSpPr>
            <p:spPr bwMode="auto">
              <a:xfrm flipH="1">
                <a:off x="2544" y="1920"/>
                <a:ext cx="576" cy="816"/>
              </a:xfrm>
              <a:prstGeom prst="line">
                <a:avLst/>
              </a:prstGeom>
              <a:noFill/>
              <a:ln w="25400">
                <a:solidFill>
                  <a:srgbClr val="00FFFF"/>
                </a:solidFill>
                <a:round/>
                <a:headEnd/>
                <a:tailEnd/>
              </a:ln>
            </p:spPr>
            <p:txBody>
              <a:bodyPr/>
              <a:lstStyle/>
              <a:p>
                <a:endParaRPr lang="en-US"/>
              </a:p>
            </p:txBody>
          </p:sp>
          <p:sp>
            <p:nvSpPr>
              <p:cNvPr id="1083" name="Line 90"/>
              <p:cNvSpPr>
                <a:spLocks noChangeShapeType="1"/>
              </p:cNvSpPr>
              <p:nvPr/>
            </p:nvSpPr>
            <p:spPr bwMode="auto">
              <a:xfrm>
                <a:off x="3120" y="3648"/>
                <a:ext cx="1536" cy="432"/>
              </a:xfrm>
              <a:prstGeom prst="line">
                <a:avLst/>
              </a:prstGeom>
              <a:noFill/>
              <a:ln w="25400">
                <a:solidFill>
                  <a:srgbClr val="00FFFF"/>
                </a:solidFill>
                <a:round/>
                <a:headEnd/>
                <a:tailEnd/>
              </a:ln>
            </p:spPr>
            <p:txBody>
              <a:bodyPr/>
              <a:lstStyle/>
              <a:p>
                <a:endParaRPr lang="en-US"/>
              </a:p>
            </p:txBody>
          </p:sp>
          <p:sp>
            <p:nvSpPr>
              <p:cNvPr id="1084" name="Line 91"/>
              <p:cNvSpPr>
                <a:spLocks noChangeShapeType="1"/>
              </p:cNvSpPr>
              <p:nvPr/>
            </p:nvSpPr>
            <p:spPr bwMode="auto">
              <a:xfrm flipV="1">
                <a:off x="4656" y="2784"/>
                <a:ext cx="720" cy="1296"/>
              </a:xfrm>
              <a:prstGeom prst="line">
                <a:avLst/>
              </a:prstGeom>
              <a:noFill/>
              <a:ln w="25400">
                <a:solidFill>
                  <a:srgbClr val="00FFFF"/>
                </a:solidFill>
                <a:round/>
                <a:headEnd/>
                <a:tailEnd/>
              </a:ln>
            </p:spPr>
            <p:txBody>
              <a:bodyPr/>
              <a:lstStyle/>
              <a:p>
                <a:endParaRPr lang="en-US"/>
              </a:p>
            </p:txBody>
          </p:sp>
          <p:sp>
            <p:nvSpPr>
              <p:cNvPr id="1085" name="Line 92"/>
              <p:cNvSpPr>
                <a:spLocks noChangeShapeType="1"/>
              </p:cNvSpPr>
              <p:nvPr/>
            </p:nvSpPr>
            <p:spPr bwMode="auto">
              <a:xfrm flipH="1" flipV="1">
                <a:off x="5184" y="2160"/>
                <a:ext cx="192" cy="624"/>
              </a:xfrm>
              <a:prstGeom prst="line">
                <a:avLst/>
              </a:prstGeom>
              <a:noFill/>
              <a:ln w="25400">
                <a:solidFill>
                  <a:srgbClr val="00FFFF"/>
                </a:solidFill>
                <a:round/>
                <a:headEnd/>
                <a:tailEnd/>
              </a:ln>
            </p:spPr>
            <p:txBody>
              <a:bodyPr/>
              <a:lstStyle/>
              <a:p>
                <a:endParaRPr lang="en-US"/>
              </a:p>
            </p:txBody>
          </p:sp>
          <p:sp>
            <p:nvSpPr>
              <p:cNvPr id="1086" name="Line 93"/>
              <p:cNvSpPr>
                <a:spLocks noChangeShapeType="1"/>
              </p:cNvSpPr>
              <p:nvPr/>
            </p:nvSpPr>
            <p:spPr bwMode="auto">
              <a:xfrm>
                <a:off x="3120" y="1920"/>
                <a:ext cx="432" cy="576"/>
              </a:xfrm>
              <a:prstGeom prst="line">
                <a:avLst/>
              </a:prstGeom>
              <a:noFill/>
              <a:ln w="25400">
                <a:solidFill>
                  <a:srgbClr val="00FFFF"/>
                </a:solidFill>
                <a:round/>
                <a:headEnd/>
                <a:tailEnd/>
              </a:ln>
            </p:spPr>
            <p:txBody>
              <a:bodyPr/>
              <a:lstStyle/>
              <a:p>
                <a:endParaRPr lang="en-US"/>
              </a:p>
            </p:txBody>
          </p:sp>
          <p:sp>
            <p:nvSpPr>
              <p:cNvPr id="1087" name="Line 94"/>
              <p:cNvSpPr>
                <a:spLocks noChangeShapeType="1"/>
              </p:cNvSpPr>
              <p:nvPr/>
            </p:nvSpPr>
            <p:spPr bwMode="auto">
              <a:xfrm>
                <a:off x="3552" y="2496"/>
                <a:ext cx="0" cy="624"/>
              </a:xfrm>
              <a:prstGeom prst="line">
                <a:avLst/>
              </a:prstGeom>
              <a:noFill/>
              <a:ln w="25400">
                <a:solidFill>
                  <a:srgbClr val="00FFFF"/>
                </a:solidFill>
                <a:round/>
                <a:headEnd/>
                <a:tailEnd/>
              </a:ln>
            </p:spPr>
            <p:txBody>
              <a:bodyPr/>
              <a:lstStyle/>
              <a:p>
                <a:endParaRPr lang="en-US"/>
              </a:p>
            </p:txBody>
          </p:sp>
          <p:sp>
            <p:nvSpPr>
              <p:cNvPr id="1088" name="Line 95"/>
              <p:cNvSpPr>
                <a:spLocks noChangeShapeType="1"/>
              </p:cNvSpPr>
              <p:nvPr/>
            </p:nvSpPr>
            <p:spPr bwMode="auto">
              <a:xfrm flipH="1">
                <a:off x="3120" y="3120"/>
                <a:ext cx="432" cy="528"/>
              </a:xfrm>
              <a:prstGeom prst="line">
                <a:avLst/>
              </a:prstGeom>
              <a:noFill/>
              <a:ln w="25400">
                <a:solidFill>
                  <a:srgbClr val="00FFFF"/>
                </a:solidFill>
                <a:round/>
                <a:headEnd/>
                <a:tailEnd/>
              </a:ln>
            </p:spPr>
            <p:txBody>
              <a:bodyPr/>
              <a:lstStyle/>
              <a:p>
                <a:endParaRPr lang="en-US"/>
              </a:p>
            </p:txBody>
          </p:sp>
          <p:sp>
            <p:nvSpPr>
              <p:cNvPr id="1089" name="Line 96"/>
              <p:cNvSpPr>
                <a:spLocks noChangeShapeType="1"/>
              </p:cNvSpPr>
              <p:nvPr/>
            </p:nvSpPr>
            <p:spPr bwMode="auto">
              <a:xfrm flipV="1">
                <a:off x="3552" y="2304"/>
                <a:ext cx="768" cy="192"/>
              </a:xfrm>
              <a:prstGeom prst="line">
                <a:avLst/>
              </a:prstGeom>
              <a:noFill/>
              <a:ln w="25400">
                <a:solidFill>
                  <a:srgbClr val="00FFFF"/>
                </a:solidFill>
                <a:round/>
                <a:headEnd/>
                <a:tailEnd/>
              </a:ln>
            </p:spPr>
            <p:txBody>
              <a:bodyPr/>
              <a:lstStyle/>
              <a:p>
                <a:endParaRPr lang="en-US"/>
              </a:p>
            </p:txBody>
          </p:sp>
          <p:sp>
            <p:nvSpPr>
              <p:cNvPr id="1090" name="Line 97"/>
              <p:cNvSpPr>
                <a:spLocks noChangeShapeType="1"/>
              </p:cNvSpPr>
              <p:nvPr/>
            </p:nvSpPr>
            <p:spPr bwMode="auto">
              <a:xfrm flipH="1">
                <a:off x="4272" y="2304"/>
                <a:ext cx="48" cy="960"/>
              </a:xfrm>
              <a:prstGeom prst="line">
                <a:avLst/>
              </a:prstGeom>
              <a:noFill/>
              <a:ln w="25400">
                <a:solidFill>
                  <a:srgbClr val="00FFFF"/>
                </a:solidFill>
                <a:round/>
                <a:headEnd/>
                <a:tailEnd/>
              </a:ln>
            </p:spPr>
            <p:txBody>
              <a:bodyPr/>
              <a:lstStyle/>
              <a:p>
                <a:endParaRPr lang="en-US"/>
              </a:p>
            </p:txBody>
          </p:sp>
          <p:sp>
            <p:nvSpPr>
              <p:cNvPr id="1091" name="Line 98"/>
              <p:cNvSpPr>
                <a:spLocks noChangeShapeType="1"/>
              </p:cNvSpPr>
              <p:nvPr/>
            </p:nvSpPr>
            <p:spPr bwMode="auto">
              <a:xfrm>
                <a:off x="3552" y="3120"/>
                <a:ext cx="720" cy="144"/>
              </a:xfrm>
              <a:prstGeom prst="line">
                <a:avLst/>
              </a:prstGeom>
              <a:noFill/>
              <a:ln w="25400">
                <a:solidFill>
                  <a:srgbClr val="00FFFF"/>
                </a:solidFill>
                <a:round/>
                <a:headEnd/>
                <a:tailEnd/>
              </a:ln>
            </p:spPr>
            <p:txBody>
              <a:bodyPr/>
              <a:lstStyle/>
              <a:p>
                <a:endParaRPr lang="en-US"/>
              </a:p>
            </p:txBody>
          </p:sp>
          <p:sp>
            <p:nvSpPr>
              <p:cNvPr id="1092" name="Line 99"/>
              <p:cNvSpPr>
                <a:spLocks noChangeShapeType="1"/>
              </p:cNvSpPr>
              <p:nvPr/>
            </p:nvSpPr>
            <p:spPr bwMode="auto">
              <a:xfrm flipV="1">
                <a:off x="4320" y="2160"/>
                <a:ext cx="864" cy="144"/>
              </a:xfrm>
              <a:prstGeom prst="line">
                <a:avLst/>
              </a:prstGeom>
              <a:noFill/>
              <a:ln w="25400">
                <a:solidFill>
                  <a:srgbClr val="00FFFF"/>
                </a:solidFill>
                <a:round/>
                <a:headEnd/>
                <a:tailEnd/>
              </a:ln>
            </p:spPr>
            <p:txBody>
              <a:bodyPr/>
              <a:lstStyle/>
              <a:p>
                <a:endParaRPr lang="en-US"/>
              </a:p>
            </p:txBody>
          </p:sp>
          <p:sp>
            <p:nvSpPr>
              <p:cNvPr id="1093" name="Line 100"/>
              <p:cNvSpPr>
                <a:spLocks noChangeShapeType="1"/>
              </p:cNvSpPr>
              <p:nvPr/>
            </p:nvSpPr>
            <p:spPr bwMode="auto">
              <a:xfrm>
                <a:off x="4320" y="2304"/>
                <a:ext cx="672" cy="864"/>
              </a:xfrm>
              <a:prstGeom prst="line">
                <a:avLst/>
              </a:prstGeom>
              <a:noFill/>
              <a:ln w="25400">
                <a:solidFill>
                  <a:srgbClr val="00FFFF"/>
                </a:solidFill>
                <a:round/>
                <a:headEnd/>
                <a:tailEnd/>
              </a:ln>
            </p:spPr>
            <p:txBody>
              <a:bodyPr/>
              <a:lstStyle/>
              <a:p>
                <a:endParaRPr lang="en-US"/>
              </a:p>
            </p:txBody>
          </p:sp>
          <p:sp>
            <p:nvSpPr>
              <p:cNvPr id="1094" name="Line 101"/>
              <p:cNvSpPr>
                <a:spLocks noChangeShapeType="1"/>
              </p:cNvSpPr>
              <p:nvPr/>
            </p:nvSpPr>
            <p:spPr bwMode="auto">
              <a:xfrm flipH="1">
                <a:off x="4128" y="3168"/>
                <a:ext cx="864" cy="528"/>
              </a:xfrm>
              <a:prstGeom prst="line">
                <a:avLst/>
              </a:prstGeom>
              <a:noFill/>
              <a:ln w="25400">
                <a:solidFill>
                  <a:srgbClr val="00FFFF"/>
                </a:solidFill>
                <a:round/>
                <a:headEnd/>
                <a:tailEnd/>
              </a:ln>
            </p:spPr>
            <p:txBody>
              <a:bodyPr/>
              <a:lstStyle/>
              <a:p>
                <a:endParaRPr lang="en-US"/>
              </a:p>
            </p:txBody>
          </p:sp>
          <p:sp>
            <p:nvSpPr>
              <p:cNvPr id="1095" name="Line 102"/>
              <p:cNvSpPr>
                <a:spLocks noChangeShapeType="1"/>
              </p:cNvSpPr>
              <p:nvPr/>
            </p:nvSpPr>
            <p:spPr bwMode="auto">
              <a:xfrm flipH="1" flipV="1">
                <a:off x="3552" y="3120"/>
                <a:ext cx="576" cy="576"/>
              </a:xfrm>
              <a:prstGeom prst="line">
                <a:avLst/>
              </a:prstGeom>
              <a:noFill/>
              <a:ln w="25400">
                <a:solidFill>
                  <a:srgbClr val="00FFFF"/>
                </a:solidFill>
                <a:round/>
                <a:headEnd/>
                <a:tailEnd/>
              </a:ln>
            </p:spPr>
            <p:txBody>
              <a:bodyPr/>
              <a:lstStyle/>
              <a:p>
                <a:endParaRPr lang="en-US"/>
              </a:p>
            </p:txBody>
          </p:sp>
          <p:sp>
            <p:nvSpPr>
              <p:cNvPr id="1096" name="Oval 104"/>
              <p:cNvSpPr>
                <a:spLocks noChangeArrowheads="1"/>
              </p:cNvSpPr>
              <p:nvPr/>
            </p:nvSpPr>
            <p:spPr bwMode="auto">
              <a:xfrm>
                <a:off x="3072" y="1872"/>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97" name="Oval 105"/>
              <p:cNvSpPr>
                <a:spLocks noChangeArrowheads="1"/>
              </p:cNvSpPr>
              <p:nvPr/>
            </p:nvSpPr>
            <p:spPr bwMode="auto">
              <a:xfrm>
                <a:off x="2533" y="27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98" name="Oval 106"/>
              <p:cNvSpPr>
                <a:spLocks noChangeArrowheads="1"/>
              </p:cNvSpPr>
              <p:nvPr/>
            </p:nvSpPr>
            <p:spPr bwMode="auto">
              <a:xfrm>
                <a:off x="3072" y="36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99" name="Oval 107"/>
              <p:cNvSpPr>
                <a:spLocks noChangeArrowheads="1"/>
              </p:cNvSpPr>
              <p:nvPr/>
            </p:nvSpPr>
            <p:spPr bwMode="auto">
              <a:xfrm>
                <a:off x="3506" y="3103"/>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0" name="Oval 108"/>
              <p:cNvSpPr>
                <a:spLocks noChangeArrowheads="1"/>
              </p:cNvSpPr>
              <p:nvPr/>
            </p:nvSpPr>
            <p:spPr bwMode="auto">
              <a:xfrm>
                <a:off x="3504" y="2448"/>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1" name="Oval 109"/>
              <p:cNvSpPr>
                <a:spLocks noChangeArrowheads="1"/>
              </p:cNvSpPr>
              <p:nvPr/>
            </p:nvSpPr>
            <p:spPr bwMode="auto">
              <a:xfrm>
                <a:off x="4080" y="3648"/>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2" name="Oval 110"/>
              <p:cNvSpPr>
                <a:spLocks noChangeArrowheads="1"/>
              </p:cNvSpPr>
              <p:nvPr/>
            </p:nvSpPr>
            <p:spPr bwMode="auto">
              <a:xfrm>
                <a:off x="5124" y="2142"/>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3" name="Oval 111"/>
              <p:cNvSpPr>
                <a:spLocks noChangeArrowheads="1"/>
              </p:cNvSpPr>
              <p:nvPr/>
            </p:nvSpPr>
            <p:spPr bwMode="auto">
              <a:xfrm>
                <a:off x="4608" y="4032"/>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4" name="Oval 112"/>
              <p:cNvSpPr>
                <a:spLocks noChangeArrowheads="1"/>
              </p:cNvSpPr>
              <p:nvPr/>
            </p:nvSpPr>
            <p:spPr bwMode="auto">
              <a:xfrm>
                <a:off x="4284" y="2268"/>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5" name="Oval 113"/>
              <p:cNvSpPr>
                <a:spLocks noChangeArrowheads="1"/>
              </p:cNvSpPr>
              <p:nvPr/>
            </p:nvSpPr>
            <p:spPr bwMode="auto">
              <a:xfrm>
                <a:off x="4944" y="312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6" name="Oval 114"/>
              <p:cNvSpPr>
                <a:spLocks noChangeArrowheads="1"/>
              </p:cNvSpPr>
              <p:nvPr/>
            </p:nvSpPr>
            <p:spPr bwMode="auto">
              <a:xfrm>
                <a:off x="4224" y="3216"/>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107" name="Oval 115"/>
              <p:cNvSpPr>
                <a:spLocks noChangeArrowheads="1"/>
              </p:cNvSpPr>
              <p:nvPr/>
            </p:nvSpPr>
            <p:spPr bwMode="auto">
              <a:xfrm>
                <a:off x="5328" y="2736"/>
                <a:ext cx="69" cy="69"/>
              </a:xfrm>
              <a:prstGeom prst="ellipse">
                <a:avLst/>
              </a:prstGeom>
              <a:solidFill>
                <a:srgbClr val="00FF00"/>
              </a:solidFill>
              <a:ln w="9525">
                <a:solidFill>
                  <a:srgbClr val="00FFFF"/>
                </a:solidFill>
                <a:round/>
                <a:headEnd/>
                <a:tailEnd/>
              </a:ln>
            </p:spPr>
            <p:txBody>
              <a:bodyPr wrap="none" anchor="ctr"/>
              <a:lstStyle/>
              <a:p>
                <a:endParaRPr lang="en-US"/>
              </a:p>
            </p:txBody>
          </p:sp>
        </p:grpSp>
      </p:grpSp>
      <p:sp>
        <p:nvSpPr>
          <p:cNvPr id="1031" name="Text Box 121"/>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660611" name="Text Box 131"/>
          <p:cNvSpPr txBox="1">
            <a:spLocks noChangeArrowheads="1"/>
          </p:cNvSpPr>
          <p:nvPr/>
        </p:nvSpPr>
        <p:spPr bwMode="auto">
          <a:xfrm>
            <a:off x="914400" y="6019800"/>
            <a:ext cx="4606261" cy="369332"/>
          </a:xfrm>
          <a:prstGeom prst="rect">
            <a:avLst/>
          </a:prstGeom>
          <a:noFill/>
          <a:ln w="9525">
            <a:noFill/>
            <a:miter lim="800000"/>
            <a:headEnd/>
            <a:tailEnd/>
          </a:ln>
        </p:spPr>
        <p:txBody>
          <a:bodyPr wrap="none">
            <a:spAutoFit/>
          </a:bodyPr>
          <a:lstStyle/>
          <a:p>
            <a:r>
              <a:rPr lang="el-GR" dirty="0" smtClean="0">
                <a:solidFill>
                  <a:schemeClr val="accent6">
                    <a:lumMod val="60000"/>
                    <a:lumOff val="40000"/>
                  </a:schemeClr>
                </a:solidFill>
              </a:rPr>
              <a:t>Η υπέρθεση είναι μία καινούργια υποδιαίρεση</a:t>
            </a:r>
            <a:endParaRPr lang="en-US" dirty="0">
              <a:solidFill>
                <a:schemeClr val="accent6">
                  <a:lumMod val="60000"/>
                  <a:lumOff val="40000"/>
                </a:schemeClr>
              </a:solidFill>
            </a:endParaRPr>
          </a:p>
        </p:txBody>
      </p:sp>
      <p:grpSp>
        <p:nvGrpSpPr>
          <p:cNvPr id="4" name="Group 136"/>
          <p:cNvGrpSpPr>
            <a:grpSpLocks/>
          </p:cNvGrpSpPr>
          <p:nvPr/>
        </p:nvGrpSpPr>
        <p:grpSpPr bwMode="auto">
          <a:xfrm>
            <a:off x="2438400" y="1752600"/>
            <a:ext cx="3386138" cy="3919538"/>
            <a:chOff x="1536" y="1104"/>
            <a:chExt cx="2133" cy="2469"/>
          </a:xfrm>
        </p:grpSpPr>
        <p:grpSp>
          <p:nvGrpSpPr>
            <p:cNvPr id="5" name="Group 119"/>
            <p:cNvGrpSpPr>
              <a:grpSpLocks/>
            </p:cNvGrpSpPr>
            <p:nvPr/>
          </p:nvGrpSpPr>
          <p:grpSpPr bwMode="auto">
            <a:xfrm>
              <a:off x="1536" y="1104"/>
              <a:ext cx="2133" cy="2469"/>
              <a:chOff x="240" y="1728"/>
              <a:chExt cx="2133" cy="2469"/>
            </a:xfrm>
          </p:grpSpPr>
          <p:sp>
            <p:nvSpPr>
              <p:cNvPr id="1039" name="Line 23"/>
              <p:cNvSpPr>
                <a:spLocks noChangeShapeType="1"/>
              </p:cNvSpPr>
              <p:nvPr/>
            </p:nvSpPr>
            <p:spPr bwMode="auto">
              <a:xfrm flipH="1">
                <a:off x="1920" y="3072"/>
                <a:ext cx="432" cy="480"/>
              </a:xfrm>
              <a:prstGeom prst="line">
                <a:avLst/>
              </a:prstGeom>
              <a:noFill/>
              <a:ln w="25400">
                <a:solidFill>
                  <a:schemeClr val="bg1"/>
                </a:solidFill>
                <a:round/>
                <a:headEnd/>
                <a:tailEnd/>
              </a:ln>
            </p:spPr>
            <p:txBody>
              <a:bodyPr/>
              <a:lstStyle/>
              <a:p>
                <a:endParaRPr lang="en-US"/>
              </a:p>
            </p:txBody>
          </p:sp>
          <p:grpSp>
            <p:nvGrpSpPr>
              <p:cNvPr id="6" name="Group 118"/>
              <p:cNvGrpSpPr>
                <a:grpSpLocks/>
              </p:cNvGrpSpPr>
              <p:nvPr/>
            </p:nvGrpSpPr>
            <p:grpSpPr bwMode="auto">
              <a:xfrm>
                <a:off x="240" y="1728"/>
                <a:ext cx="2133" cy="2469"/>
                <a:chOff x="240" y="1728"/>
                <a:chExt cx="2133" cy="2469"/>
              </a:xfrm>
            </p:grpSpPr>
            <p:sp>
              <p:nvSpPr>
                <p:cNvPr id="1041" name="Line 10"/>
                <p:cNvSpPr>
                  <a:spLocks noChangeShapeType="1"/>
                </p:cNvSpPr>
                <p:nvPr/>
              </p:nvSpPr>
              <p:spPr bwMode="auto">
                <a:xfrm flipH="1">
                  <a:off x="432" y="1776"/>
                  <a:ext cx="144" cy="384"/>
                </a:xfrm>
                <a:prstGeom prst="line">
                  <a:avLst/>
                </a:prstGeom>
                <a:noFill/>
                <a:ln w="25400">
                  <a:solidFill>
                    <a:schemeClr val="bg1"/>
                  </a:solidFill>
                  <a:round/>
                  <a:headEnd/>
                  <a:tailEnd/>
                </a:ln>
              </p:spPr>
              <p:txBody>
                <a:bodyPr/>
                <a:lstStyle/>
                <a:p>
                  <a:endParaRPr lang="en-US"/>
                </a:p>
              </p:txBody>
            </p:sp>
            <p:sp>
              <p:nvSpPr>
                <p:cNvPr id="1042" name="Line 11"/>
                <p:cNvSpPr>
                  <a:spLocks noChangeShapeType="1"/>
                </p:cNvSpPr>
                <p:nvPr/>
              </p:nvSpPr>
              <p:spPr bwMode="auto">
                <a:xfrm>
                  <a:off x="576" y="1776"/>
                  <a:ext cx="672" cy="288"/>
                </a:xfrm>
                <a:prstGeom prst="line">
                  <a:avLst/>
                </a:prstGeom>
                <a:noFill/>
                <a:ln w="25400">
                  <a:solidFill>
                    <a:schemeClr val="bg1"/>
                  </a:solidFill>
                  <a:round/>
                  <a:headEnd/>
                  <a:tailEnd/>
                </a:ln>
              </p:spPr>
              <p:txBody>
                <a:bodyPr/>
                <a:lstStyle/>
                <a:p>
                  <a:endParaRPr lang="en-US"/>
                </a:p>
              </p:txBody>
            </p:sp>
            <p:sp>
              <p:nvSpPr>
                <p:cNvPr id="1043" name="Line 12"/>
                <p:cNvSpPr>
                  <a:spLocks noChangeShapeType="1"/>
                </p:cNvSpPr>
                <p:nvPr/>
              </p:nvSpPr>
              <p:spPr bwMode="auto">
                <a:xfrm flipV="1">
                  <a:off x="1248" y="1776"/>
                  <a:ext cx="336" cy="288"/>
                </a:xfrm>
                <a:prstGeom prst="line">
                  <a:avLst/>
                </a:prstGeom>
                <a:noFill/>
                <a:ln w="25400">
                  <a:solidFill>
                    <a:schemeClr val="bg1"/>
                  </a:solidFill>
                  <a:round/>
                  <a:headEnd/>
                  <a:tailEnd/>
                </a:ln>
              </p:spPr>
              <p:txBody>
                <a:bodyPr/>
                <a:lstStyle/>
                <a:p>
                  <a:endParaRPr lang="en-US"/>
                </a:p>
              </p:txBody>
            </p:sp>
            <p:sp>
              <p:nvSpPr>
                <p:cNvPr id="1044" name="Line 13"/>
                <p:cNvSpPr>
                  <a:spLocks noChangeShapeType="1"/>
                </p:cNvSpPr>
                <p:nvPr/>
              </p:nvSpPr>
              <p:spPr bwMode="auto">
                <a:xfrm flipH="1">
                  <a:off x="1392" y="1776"/>
                  <a:ext cx="192" cy="912"/>
                </a:xfrm>
                <a:prstGeom prst="line">
                  <a:avLst/>
                </a:prstGeom>
                <a:noFill/>
                <a:ln w="25400">
                  <a:solidFill>
                    <a:schemeClr val="bg1"/>
                  </a:solidFill>
                  <a:round/>
                  <a:headEnd/>
                  <a:tailEnd/>
                </a:ln>
              </p:spPr>
              <p:txBody>
                <a:bodyPr/>
                <a:lstStyle/>
                <a:p>
                  <a:endParaRPr lang="en-US"/>
                </a:p>
              </p:txBody>
            </p:sp>
            <p:sp>
              <p:nvSpPr>
                <p:cNvPr id="1045" name="Line 15"/>
                <p:cNvSpPr>
                  <a:spLocks noChangeShapeType="1"/>
                </p:cNvSpPr>
                <p:nvPr/>
              </p:nvSpPr>
              <p:spPr bwMode="auto">
                <a:xfrm flipH="1">
                  <a:off x="816" y="2688"/>
                  <a:ext cx="576" cy="48"/>
                </a:xfrm>
                <a:prstGeom prst="line">
                  <a:avLst/>
                </a:prstGeom>
                <a:noFill/>
                <a:ln w="25400">
                  <a:solidFill>
                    <a:schemeClr val="bg1"/>
                  </a:solidFill>
                  <a:round/>
                  <a:headEnd/>
                  <a:tailEnd/>
                </a:ln>
              </p:spPr>
              <p:txBody>
                <a:bodyPr/>
                <a:lstStyle/>
                <a:p>
                  <a:endParaRPr lang="en-US"/>
                </a:p>
              </p:txBody>
            </p:sp>
            <p:sp>
              <p:nvSpPr>
                <p:cNvPr id="1046" name="Line 17"/>
                <p:cNvSpPr>
                  <a:spLocks noChangeShapeType="1"/>
                </p:cNvSpPr>
                <p:nvPr/>
              </p:nvSpPr>
              <p:spPr bwMode="auto">
                <a:xfrm flipV="1">
                  <a:off x="1008" y="2736"/>
                  <a:ext cx="96" cy="384"/>
                </a:xfrm>
                <a:prstGeom prst="line">
                  <a:avLst/>
                </a:prstGeom>
                <a:noFill/>
                <a:ln w="25400">
                  <a:solidFill>
                    <a:schemeClr val="bg1"/>
                  </a:solidFill>
                  <a:round/>
                  <a:headEnd/>
                  <a:tailEnd/>
                </a:ln>
              </p:spPr>
              <p:txBody>
                <a:bodyPr/>
                <a:lstStyle/>
                <a:p>
                  <a:endParaRPr lang="en-US"/>
                </a:p>
              </p:txBody>
            </p:sp>
            <p:sp>
              <p:nvSpPr>
                <p:cNvPr id="1047" name="Line 18"/>
                <p:cNvSpPr>
                  <a:spLocks noChangeShapeType="1"/>
                </p:cNvSpPr>
                <p:nvPr/>
              </p:nvSpPr>
              <p:spPr bwMode="auto">
                <a:xfrm>
                  <a:off x="432" y="2160"/>
                  <a:ext cx="384" cy="240"/>
                </a:xfrm>
                <a:prstGeom prst="line">
                  <a:avLst/>
                </a:prstGeom>
                <a:noFill/>
                <a:ln w="25400">
                  <a:solidFill>
                    <a:schemeClr val="bg1"/>
                  </a:solidFill>
                  <a:round/>
                  <a:headEnd/>
                  <a:tailEnd/>
                </a:ln>
              </p:spPr>
              <p:txBody>
                <a:bodyPr/>
                <a:lstStyle/>
                <a:p>
                  <a:endParaRPr lang="en-US"/>
                </a:p>
              </p:txBody>
            </p:sp>
            <p:sp>
              <p:nvSpPr>
                <p:cNvPr id="1048" name="Line 19"/>
                <p:cNvSpPr>
                  <a:spLocks noChangeShapeType="1"/>
                </p:cNvSpPr>
                <p:nvPr/>
              </p:nvSpPr>
              <p:spPr bwMode="auto">
                <a:xfrm>
                  <a:off x="816" y="2400"/>
                  <a:ext cx="192" cy="336"/>
                </a:xfrm>
                <a:prstGeom prst="line">
                  <a:avLst/>
                </a:prstGeom>
                <a:noFill/>
                <a:ln w="25400">
                  <a:solidFill>
                    <a:schemeClr val="bg1"/>
                  </a:solidFill>
                  <a:round/>
                  <a:headEnd/>
                  <a:tailEnd/>
                </a:ln>
              </p:spPr>
              <p:txBody>
                <a:bodyPr/>
                <a:lstStyle/>
                <a:p>
                  <a:endParaRPr lang="en-US"/>
                </a:p>
              </p:txBody>
            </p:sp>
            <p:sp>
              <p:nvSpPr>
                <p:cNvPr id="1049" name="Line 20"/>
                <p:cNvSpPr>
                  <a:spLocks noChangeShapeType="1"/>
                </p:cNvSpPr>
                <p:nvPr/>
              </p:nvSpPr>
              <p:spPr bwMode="auto">
                <a:xfrm>
                  <a:off x="1248" y="2064"/>
                  <a:ext cx="0" cy="624"/>
                </a:xfrm>
                <a:prstGeom prst="line">
                  <a:avLst/>
                </a:prstGeom>
                <a:noFill/>
                <a:ln w="25400">
                  <a:solidFill>
                    <a:schemeClr val="bg1"/>
                  </a:solidFill>
                  <a:round/>
                  <a:headEnd/>
                  <a:tailEnd/>
                </a:ln>
              </p:spPr>
              <p:txBody>
                <a:bodyPr/>
                <a:lstStyle/>
                <a:p>
                  <a:endParaRPr lang="en-US"/>
                </a:p>
              </p:txBody>
            </p:sp>
            <p:sp>
              <p:nvSpPr>
                <p:cNvPr id="1050" name="Line 22"/>
                <p:cNvSpPr>
                  <a:spLocks noChangeShapeType="1"/>
                </p:cNvSpPr>
                <p:nvPr/>
              </p:nvSpPr>
              <p:spPr bwMode="auto">
                <a:xfrm>
                  <a:off x="1584" y="1776"/>
                  <a:ext cx="768" cy="1296"/>
                </a:xfrm>
                <a:prstGeom prst="line">
                  <a:avLst/>
                </a:prstGeom>
                <a:noFill/>
                <a:ln w="25400">
                  <a:solidFill>
                    <a:schemeClr val="bg1"/>
                  </a:solidFill>
                  <a:round/>
                  <a:headEnd/>
                  <a:tailEnd/>
                </a:ln>
              </p:spPr>
              <p:txBody>
                <a:bodyPr/>
                <a:lstStyle/>
                <a:p>
                  <a:endParaRPr lang="en-US"/>
                </a:p>
              </p:txBody>
            </p:sp>
            <p:sp>
              <p:nvSpPr>
                <p:cNvPr id="1051" name="Line 24"/>
                <p:cNvSpPr>
                  <a:spLocks noChangeShapeType="1"/>
                </p:cNvSpPr>
                <p:nvPr/>
              </p:nvSpPr>
              <p:spPr bwMode="auto">
                <a:xfrm>
                  <a:off x="1008" y="3120"/>
                  <a:ext cx="912" cy="432"/>
                </a:xfrm>
                <a:prstGeom prst="line">
                  <a:avLst/>
                </a:prstGeom>
                <a:noFill/>
                <a:ln w="25400">
                  <a:solidFill>
                    <a:schemeClr val="bg1"/>
                  </a:solidFill>
                  <a:round/>
                  <a:headEnd/>
                  <a:tailEnd/>
                </a:ln>
              </p:spPr>
              <p:txBody>
                <a:bodyPr/>
                <a:lstStyle/>
                <a:p>
                  <a:endParaRPr lang="en-US"/>
                </a:p>
              </p:txBody>
            </p:sp>
            <p:sp>
              <p:nvSpPr>
                <p:cNvPr id="1052" name="AutoShape 25"/>
                <p:cNvSpPr>
                  <a:spLocks noChangeArrowheads="1"/>
                </p:cNvSpPr>
                <p:nvPr/>
              </p:nvSpPr>
              <p:spPr bwMode="auto">
                <a:xfrm>
                  <a:off x="1536" y="2784"/>
                  <a:ext cx="432" cy="336"/>
                </a:xfrm>
                <a:prstGeom prst="parallelogram">
                  <a:avLst>
                    <a:gd name="adj" fmla="val 32143"/>
                  </a:avLst>
                </a:prstGeom>
                <a:noFill/>
                <a:ln w="25400">
                  <a:solidFill>
                    <a:schemeClr val="bg1"/>
                  </a:solidFill>
                  <a:miter lim="800000"/>
                  <a:headEnd/>
                  <a:tailEnd/>
                </a:ln>
              </p:spPr>
              <p:txBody>
                <a:bodyPr wrap="none" anchor="ctr"/>
                <a:lstStyle/>
                <a:p>
                  <a:endParaRPr lang="en-US"/>
                </a:p>
              </p:txBody>
            </p:sp>
            <p:sp>
              <p:nvSpPr>
                <p:cNvPr id="1053" name="AutoShape 26"/>
                <p:cNvSpPr>
                  <a:spLocks noChangeArrowheads="1"/>
                </p:cNvSpPr>
                <p:nvPr/>
              </p:nvSpPr>
              <p:spPr bwMode="auto">
                <a:xfrm rot="-2498013">
                  <a:off x="328" y="3483"/>
                  <a:ext cx="768" cy="480"/>
                </a:xfrm>
                <a:prstGeom prst="rtTriangle">
                  <a:avLst/>
                </a:prstGeom>
                <a:noFill/>
                <a:ln w="25400">
                  <a:solidFill>
                    <a:schemeClr val="bg1"/>
                  </a:solidFill>
                  <a:miter lim="800000"/>
                  <a:headEnd/>
                  <a:tailEnd/>
                </a:ln>
              </p:spPr>
              <p:txBody>
                <a:bodyPr wrap="none" anchor="ctr"/>
                <a:lstStyle/>
                <a:p>
                  <a:endParaRPr lang="en-US"/>
                </a:p>
              </p:txBody>
            </p:sp>
            <p:sp>
              <p:nvSpPr>
                <p:cNvPr id="1054" name="Line 27"/>
                <p:cNvSpPr>
                  <a:spLocks noChangeShapeType="1"/>
                </p:cNvSpPr>
                <p:nvPr/>
              </p:nvSpPr>
              <p:spPr bwMode="auto">
                <a:xfrm flipH="1">
                  <a:off x="528" y="3120"/>
                  <a:ext cx="480" cy="384"/>
                </a:xfrm>
                <a:prstGeom prst="line">
                  <a:avLst/>
                </a:prstGeom>
                <a:noFill/>
                <a:ln w="25400">
                  <a:solidFill>
                    <a:schemeClr val="bg1"/>
                  </a:solidFill>
                  <a:round/>
                  <a:headEnd/>
                  <a:tailEnd/>
                </a:ln>
              </p:spPr>
              <p:txBody>
                <a:bodyPr/>
                <a:lstStyle/>
                <a:p>
                  <a:endParaRPr lang="en-US"/>
                </a:p>
              </p:txBody>
            </p:sp>
            <p:sp>
              <p:nvSpPr>
                <p:cNvPr id="1055" name="Line 28"/>
                <p:cNvSpPr>
                  <a:spLocks noChangeShapeType="1"/>
                </p:cNvSpPr>
                <p:nvPr/>
              </p:nvSpPr>
              <p:spPr bwMode="auto">
                <a:xfrm flipH="1" flipV="1">
                  <a:off x="336" y="2832"/>
                  <a:ext cx="336" cy="576"/>
                </a:xfrm>
                <a:prstGeom prst="line">
                  <a:avLst/>
                </a:prstGeom>
                <a:noFill/>
                <a:ln w="25400">
                  <a:solidFill>
                    <a:schemeClr val="bg1"/>
                  </a:solidFill>
                  <a:round/>
                  <a:headEnd/>
                  <a:tailEnd/>
                </a:ln>
              </p:spPr>
              <p:txBody>
                <a:bodyPr/>
                <a:lstStyle/>
                <a:p>
                  <a:endParaRPr lang="en-US"/>
                </a:p>
              </p:txBody>
            </p:sp>
            <p:sp>
              <p:nvSpPr>
                <p:cNvPr id="1056" name="Oval 29"/>
                <p:cNvSpPr>
                  <a:spLocks noChangeArrowheads="1"/>
                </p:cNvSpPr>
                <p:nvPr/>
              </p:nvSpPr>
              <p:spPr bwMode="auto">
                <a:xfrm>
                  <a:off x="552" y="175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57" name="Oval 30"/>
                <p:cNvSpPr>
                  <a:spLocks noChangeArrowheads="1"/>
                </p:cNvSpPr>
                <p:nvPr/>
              </p:nvSpPr>
              <p:spPr bwMode="auto">
                <a:xfrm>
                  <a:off x="1200" y="201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58" name="Oval 31"/>
                <p:cNvSpPr>
                  <a:spLocks noChangeArrowheads="1"/>
                </p:cNvSpPr>
                <p:nvPr/>
              </p:nvSpPr>
              <p:spPr bwMode="auto">
                <a:xfrm>
                  <a:off x="1536" y="172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59" name="Oval 32"/>
                <p:cNvSpPr>
                  <a:spLocks noChangeArrowheads="1"/>
                </p:cNvSpPr>
                <p:nvPr/>
              </p:nvSpPr>
              <p:spPr bwMode="auto">
                <a:xfrm>
                  <a:off x="960" y="268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0" name="Oval 33"/>
                <p:cNvSpPr>
                  <a:spLocks noChangeArrowheads="1"/>
                </p:cNvSpPr>
                <p:nvPr/>
              </p:nvSpPr>
              <p:spPr bwMode="auto">
                <a:xfrm>
                  <a:off x="783" y="2383"/>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1" name="Oval 34"/>
                <p:cNvSpPr>
                  <a:spLocks noChangeArrowheads="1"/>
                </p:cNvSpPr>
                <p:nvPr/>
              </p:nvSpPr>
              <p:spPr bwMode="auto">
                <a:xfrm>
                  <a:off x="816" y="268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2" name="Oval 35"/>
                <p:cNvSpPr>
                  <a:spLocks noChangeArrowheads="1"/>
                </p:cNvSpPr>
                <p:nvPr/>
              </p:nvSpPr>
              <p:spPr bwMode="auto">
                <a:xfrm>
                  <a:off x="1209" y="266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3" name="Oval 36"/>
                <p:cNvSpPr>
                  <a:spLocks noChangeArrowheads="1"/>
                </p:cNvSpPr>
                <p:nvPr/>
              </p:nvSpPr>
              <p:spPr bwMode="auto">
                <a:xfrm>
                  <a:off x="1344" y="264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4" name="Oval 38"/>
                <p:cNvSpPr>
                  <a:spLocks noChangeArrowheads="1"/>
                </p:cNvSpPr>
                <p:nvPr/>
              </p:nvSpPr>
              <p:spPr bwMode="auto">
                <a:xfrm>
                  <a:off x="960" y="307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5" name="Oval 39"/>
                <p:cNvSpPr>
                  <a:spLocks noChangeArrowheads="1"/>
                </p:cNvSpPr>
                <p:nvPr/>
              </p:nvSpPr>
              <p:spPr bwMode="auto">
                <a:xfrm>
                  <a:off x="288" y="278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6" name="Oval 40"/>
                <p:cNvSpPr>
                  <a:spLocks noChangeArrowheads="1"/>
                </p:cNvSpPr>
                <p:nvPr/>
              </p:nvSpPr>
              <p:spPr bwMode="auto">
                <a:xfrm>
                  <a:off x="480" y="345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7" name="Oval 41"/>
                <p:cNvSpPr>
                  <a:spLocks noChangeArrowheads="1"/>
                </p:cNvSpPr>
                <p:nvPr/>
              </p:nvSpPr>
              <p:spPr bwMode="auto">
                <a:xfrm>
                  <a:off x="1152" y="360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8" name="Oval 42"/>
                <p:cNvSpPr>
                  <a:spLocks noChangeArrowheads="1"/>
                </p:cNvSpPr>
                <p:nvPr/>
              </p:nvSpPr>
              <p:spPr bwMode="auto">
                <a:xfrm>
                  <a:off x="240" y="3783"/>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69" name="Oval 43"/>
                <p:cNvSpPr>
                  <a:spLocks noChangeArrowheads="1"/>
                </p:cNvSpPr>
                <p:nvPr/>
              </p:nvSpPr>
              <p:spPr bwMode="auto">
                <a:xfrm>
                  <a:off x="528" y="412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0" name="Oval 44"/>
                <p:cNvSpPr>
                  <a:spLocks noChangeArrowheads="1"/>
                </p:cNvSpPr>
                <p:nvPr/>
              </p:nvSpPr>
              <p:spPr bwMode="auto">
                <a:xfrm>
                  <a:off x="1872" y="352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1" name="Oval 45"/>
                <p:cNvSpPr>
                  <a:spLocks noChangeArrowheads="1"/>
                </p:cNvSpPr>
                <p:nvPr/>
              </p:nvSpPr>
              <p:spPr bwMode="auto">
                <a:xfrm>
                  <a:off x="2304" y="3051"/>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2" name="Oval 46"/>
                <p:cNvSpPr>
                  <a:spLocks noChangeArrowheads="1"/>
                </p:cNvSpPr>
                <p:nvPr/>
              </p:nvSpPr>
              <p:spPr bwMode="auto">
                <a:xfrm>
                  <a:off x="1920" y="273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3" name="Oval 47"/>
                <p:cNvSpPr>
                  <a:spLocks noChangeArrowheads="1"/>
                </p:cNvSpPr>
                <p:nvPr/>
              </p:nvSpPr>
              <p:spPr bwMode="auto">
                <a:xfrm>
                  <a:off x="1606" y="273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4" name="Oval 48"/>
                <p:cNvSpPr>
                  <a:spLocks noChangeArrowheads="1"/>
                </p:cNvSpPr>
                <p:nvPr/>
              </p:nvSpPr>
              <p:spPr bwMode="auto">
                <a:xfrm>
                  <a:off x="1488" y="307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5" name="Oval 49"/>
                <p:cNvSpPr>
                  <a:spLocks noChangeArrowheads="1"/>
                </p:cNvSpPr>
                <p:nvPr/>
              </p:nvSpPr>
              <p:spPr bwMode="auto">
                <a:xfrm>
                  <a:off x="1824" y="307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6" name="Oval 62"/>
                <p:cNvSpPr>
                  <a:spLocks noChangeArrowheads="1"/>
                </p:cNvSpPr>
                <p:nvPr/>
              </p:nvSpPr>
              <p:spPr bwMode="auto">
                <a:xfrm>
                  <a:off x="624" y="336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77" name="Line 74"/>
                <p:cNvSpPr>
                  <a:spLocks noChangeShapeType="1"/>
                </p:cNvSpPr>
                <p:nvPr/>
              </p:nvSpPr>
              <p:spPr bwMode="auto">
                <a:xfrm flipH="1">
                  <a:off x="336" y="2160"/>
                  <a:ext cx="96" cy="624"/>
                </a:xfrm>
                <a:prstGeom prst="line">
                  <a:avLst/>
                </a:prstGeom>
                <a:noFill/>
                <a:ln w="25400">
                  <a:solidFill>
                    <a:schemeClr val="bg1"/>
                  </a:solidFill>
                  <a:round/>
                  <a:headEnd/>
                  <a:tailEnd/>
                </a:ln>
              </p:spPr>
              <p:txBody>
                <a:bodyPr/>
                <a:lstStyle/>
                <a:p>
                  <a:endParaRPr lang="en-US"/>
                </a:p>
              </p:txBody>
            </p:sp>
            <p:sp>
              <p:nvSpPr>
                <p:cNvPr id="1078" name="Oval 75"/>
                <p:cNvSpPr>
                  <a:spLocks noChangeArrowheads="1"/>
                </p:cNvSpPr>
                <p:nvPr/>
              </p:nvSpPr>
              <p:spPr bwMode="auto">
                <a:xfrm>
                  <a:off x="384" y="2112"/>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grpSp>
        <p:sp>
          <p:nvSpPr>
            <p:cNvPr id="1038" name="Oval 135"/>
            <p:cNvSpPr>
              <a:spLocks noChangeArrowheads="1"/>
            </p:cNvSpPr>
            <p:nvPr/>
          </p:nvSpPr>
          <p:spPr bwMode="auto">
            <a:xfrm>
              <a:off x="2366" y="2064"/>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sp>
        <p:nvSpPr>
          <p:cNvPr id="660617" name="Text Box 137"/>
          <p:cNvSpPr txBox="1">
            <a:spLocks noChangeArrowheads="1"/>
          </p:cNvSpPr>
          <p:nvPr/>
        </p:nvSpPr>
        <p:spPr bwMode="auto">
          <a:xfrm>
            <a:off x="228600" y="5029200"/>
            <a:ext cx="2353786" cy="707886"/>
          </a:xfrm>
          <a:prstGeom prst="rect">
            <a:avLst/>
          </a:prstGeom>
          <a:noFill/>
          <a:ln w="9525">
            <a:noFill/>
            <a:miter lim="800000"/>
            <a:headEnd/>
            <a:tailEnd/>
          </a:ln>
        </p:spPr>
        <p:txBody>
          <a:bodyPr wrap="none">
            <a:spAutoFit/>
          </a:bodyPr>
          <a:lstStyle/>
          <a:p>
            <a:r>
              <a:rPr lang="el-GR" sz="2000" dirty="0" err="1" smtClean="0">
                <a:solidFill>
                  <a:schemeClr val="bg1"/>
                </a:solidFill>
              </a:rPr>
              <a:t>Διπλοσυνδεδεμένος</a:t>
            </a:r>
            <a:r>
              <a:rPr lang="el-GR" sz="2000" dirty="0">
                <a:solidFill>
                  <a:schemeClr val="bg1"/>
                </a:solidFill>
              </a:rPr>
              <a:t> </a:t>
            </a:r>
            <a:endParaRPr lang="el-GR" sz="2000" dirty="0" smtClean="0">
              <a:solidFill>
                <a:schemeClr val="bg1"/>
              </a:solidFill>
            </a:endParaRPr>
          </a:p>
          <a:p>
            <a:r>
              <a:rPr lang="el-GR" sz="2000" dirty="0" smtClean="0">
                <a:solidFill>
                  <a:schemeClr val="bg1"/>
                </a:solidFill>
              </a:rPr>
              <a:t>κατάλογος </a:t>
            </a:r>
            <a:r>
              <a:rPr lang="en-US" sz="2000" dirty="0" smtClean="0">
                <a:solidFill>
                  <a:schemeClr val="bg1"/>
                </a:solidFill>
              </a:rPr>
              <a:t>1 (</a:t>
            </a:r>
            <a:r>
              <a:rPr lang="el-GR" sz="2000" dirty="0" smtClean="0">
                <a:solidFill>
                  <a:schemeClr val="bg1"/>
                </a:solidFill>
              </a:rPr>
              <a:t>ΔΚ</a:t>
            </a:r>
            <a:r>
              <a:rPr lang="en-US" sz="2000" dirty="0" smtClean="0">
                <a:solidFill>
                  <a:schemeClr val="bg1"/>
                </a:solidFill>
              </a:rPr>
              <a:t>1</a:t>
            </a:r>
            <a:r>
              <a:rPr lang="en-US" sz="2000" dirty="0">
                <a:solidFill>
                  <a:schemeClr val="bg1"/>
                </a:solidFill>
              </a:rPr>
              <a:t>)</a:t>
            </a:r>
          </a:p>
        </p:txBody>
      </p:sp>
      <p:grpSp>
        <p:nvGrpSpPr>
          <p:cNvPr id="7" name="Group 139"/>
          <p:cNvGrpSpPr>
            <a:grpSpLocks/>
          </p:cNvGrpSpPr>
          <p:nvPr/>
        </p:nvGrpSpPr>
        <p:grpSpPr bwMode="auto">
          <a:xfrm>
            <a:off x="6934198" y="2514600"/>
            <a:ext cx="1206500" cy="457200"/>
            <a:chOff x="4368" y="1584"/>
            <a:chExt cx="760" cy="288"/>
          </a:xfrm>
        </p:grpSpPr>
        <p:graphicFrame>
          <p:nvGraphicFramePr>
            <p:cNvPr id="1027" name="Object 128"/>
            <p:cNvGraphicFramePr>
              <a:graphicFrameLocks noChangeAspect="1"/>
            </p:cNvGraphicFramePr>
            <p:nvPr/>
          </p:nvGraphicFramePr>
          <p:xfrm>
            <a:off x="4368" y="1584"/>
            <a:ext cx="237" cy="288"/>
          </p:xfrm>
          <a:graphic>
            <a:graphicData uri="http://schemas.openxmlformats.org/presentationml/2006/ole">
              <p:oleObj spid="_x0000_s13331" name="Equation" r:id="rId5" imgW="4274280" imgH="5194800" progId="Equation.3">
                <p:embed/>
              </p:oleObj>
            </a:graphicData>
          </a:graphic>
        </p:graphicFrame>
        <p:sp>
          <p:nvSpPr>
            <p:cNvPr id="1036" name="Text Box 138"/>
            <p:cNvSpPr txBox="1">
              <a:spLocks noChangeArrowheads="1"/>
            </p:cNvSpPr>
            <p:nvPr/>
          </p:nvSpPr>
          <p:spPr bwMode="auto">
            <a:xfrm>
              <a:off x="4656" y="1584"/>
              <a:ext cx="472" cy="252"/>
            </a:xfrm>
            <a:prstGeom prst="rect">
              <a:avLst/>
            </a:prstGeom>
            <a:noFill/>
            <a:ln w="9525">
              <a:noFill/>
              <a:miter lim="800000"/>
              <a:headEnd/>
              <a:tailEnd/>
            </a:ln>
          </p:spPr>
          <p:txBody>
            <a:bodyPr wrap="none">
              <a:spAutoFit/>
            </a:bodyPr>
            <a:lstStyle/>
            <a:p>
              <a:r>
                <a:rPr lang="en-US" sz="2000" dirty="0" smtClean="0">
                  <a:solidFill>
                    <a:schemeClr val="bg1"/>
                  </a:solidFill>
                </a:rPr>
                <a:t>(</a:t>
              </a:r>
              <a:r>
                <a:rPr lang="el-GR" sz="2000" dirty="0" smtClean="0">
                  <a:solidFill>
                    <a:schemeClr val="bg1"/>
                  </a:solidFill>
                </a:rPr>
                <a:t>ΔΚ</a:t>
              </a:r>
              <a:r>
                <a:rPr lang="en-US" sz="2000" dirty="0" smtClean="0">
                  <a:solidFill>
                    <a:schemeClr val="bg1"/>
                  </a:solidFill>
                </a:rPr>
                <a:t>2</a:t>
              </a:r>
              <a:r>
                <a:rPr lang="en-US" sz="2000" dirty="0">
                  <a:solidFill>
                    <a:schemeClr val="bg1"/>
                  </a:solidFill>
                </a:rPr>
                <a:t>)</a:t>
              </a:r>
            </a:p>
          </p:txBody>
        </p:sp>
      </p:grpSp>
    </p:spTree>
    <p:extLst>
      <p:ext uri="{BB962C8B-B14F-4D97-AF65-F5344CB8AC3E}">
        <p14:creationId xmlns="" xmlns:p14="http://schemas.microsoft.com/office/powerpoint/2010/main" val="13138065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60602"/>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660617"/>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60602"/>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60617"/>
                                        </p:tgtEl>
                                        <p:attrNameLst>
                                          <p:attrName>style.visibility</p:attrName>
                                        </p:attrNameLst>
                                      </p:cBhvr>
                                      <p:to>
                                        <p:strVal val="visible"/>
                                      </p:to>
                                    </p:set>
                                  </p:childTnLst>
                                </p:cTn>
                              </p:par>
                              <p:par>
                                <p:cTn id="23" presetID="12" presetClass="entr" presetSubtype="4" fill="hold" grpId="0" nodeType="withEffect">
                                  <p:stCondLst>
                                    <p:cond delay="1000"/>
                                  </p:stCondLst>
                                  <p:childTnLst>
                                    <p:set>
                                      <p:cBhvr>
                                        <p:cTn id="24" dur="1" fill="hold">
                                          <p:stCondLst>
                                            <p:cond delay="0"/>
                                          </p:stCondLst>
                                        </p:cTn>
                                        <p:tgtEl>
                                          <p:spTgt spid="660611"/>
                                        </p:tgtEl>
                                        <p:attrNameLst>
                                          <p:attrName>style.visibility</p:attrName>
                                        </p:attrNameLst>
                                      </p:cBhvr>
                                      <p:to>
                                        <p:strVal val="visible"/>
                                      </p:to>
                                    </p:set>
                                    <p:animEffect transition="in" filter="slide(fromBottom)">
                                      <p:cBhvr>
                                        <p:cTn id="25" dur="500"/>
                                        <p:tgtEl>
                                          <p:spTgt spid="660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0611" grpId="0"/>
      <p:bldP spid="660617" grpId="0"/>
      <p:bldP spid="660617" grpId="1"/>
    </p:bld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052" name="Rectangle 44"/>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Το Πρόβλημα της Υπέρθεσης</a:t>
            </a:r>
            <a:endParaRPr lang="en-US" sz="4400" dirty="0">
              <a:solidFill>
                <a:srgbClr val="FFFF00"/>
              </a:solidFill>
            </a:endParaRPr>
          </a:p>
        </p:txBody>
      </p:sp>
      <p:sp>
        <p:nvSpPr>
          <p:cNvPr id="713774" name="AutoShape 46"/>
          <p:cNvSpPr>
            <a:spLocks noChangeArrowheads="1"/>
          </p:cNvSpPr>
          <p:nvPr/>
        </p:nvSpPr>
        <p:spPr bwMode="auto">
          <a:xfrm>
            <a:off x="914400" y="1752600"/>
            <a:ext cx="304800" cy="228600"/>
          </a:xfrm>
          <a:prstGeom prst="irregularSeal1">
            <a:avLst/>
          </a:prstGeom>
          <a:solidFill>
            <a:srgbClr val="00FF00"/>
          </a:solidFill>
          <a:ln w="9525">
            <a:solidFill>
              <a:schemeClr val="accent1"/>
            </a:solidFill>
            <a:miter lim="800000"/>
            <a:headEnd/>
            <a:tailEnd/>
          </a:ln>
        </p:spPr>
        <p:txBody>
          <a:bodyPr wrap="none" anchor="ctr"/>
          <a:lstStyle/>
          <a:p>
            <a:pPr algn="ctr"/>
            <a:endParaRPr lang="en-US" sz="2000"/>
          </a:p>
        </p:txBody>
      </p:sp>
      <p:sp>
        <p:nvSpPr>
          <p:cNvPr id="713776" name="Text Box 48"/>
          <p:cNvSpPr txBox="1">
            <a:spLocks noChangeArrowheads="1"/>
          </p:cNvSpPr>
          <p:nvPr/>
        </p:nvSpPr>
        <p:spPr bwMode="auto">
          <a:xfrm>
            <a:off x="1355725" y="1639888"/>
            <a:ext cx="6721475" cy="646331"/>
          </a:xfrm>
          <a:prstGeom prst="rect">
            <a:avLst/>
          </a:prstGeom>
          <a:noFill/>
          <a:ln w="9525">
            <a:noFill/>
            <a:miter lim="800000"/>
            <a:headEnd/>
            <a:tailEnd/>
          </a:ln>
        </p:spPr>
        <p:txBody>
          <a:bodyPr wrap="square">
            <a:spAutoFit/>
          </a:bodyPr>
          <a:lstStyle/>
          <a:p>
            <a:r>
              <a:rPr lang="el-GR" dirty="0" smtClean="0">
                <a:solidFill>
                  <a:schemeClr val="bg1"/>
                </a:solidFill>
              </a:rPr>
              <a:t>Υπολογισμός ενός </a:t>
            </a:r>
            <a:r>
              <a:rPr lang="el-GR" dirty="0" err="1" smtClean="0">
                <a:solidFill>
                  <a:schemeClr val="bg1"/>
                </a:solidFill>
              </a:rPr>
              <a:t>διπλοσυνδεδεμένου</a:t>
            </a:r>
            <a:r>
              <a:rPr lang="el-GR" dirty="0" smtClean="0">
                <a:solidFill>
                  <a:schemeClr val="bg1"/>
                </a:solidFill>
              </a:rPr>
              <a:t> καταλόγου για τη νέα επίπεδη υποδιαίρεση</a:t>
            </a:r>
            <a:r>
              <a:rPr lang="en-US" dirty="0" smtClean="0">
                <a:solidFill>
                  <a:schemeClr val="bg1"/>
                </a:solidFill>
              </a:rPr>
              <a:t>.</a:t>
            </a:r>
            <a:endParaRPr lang="en-US" dirty="0">
              <a:solidFill>
                <a:schemeClr val="bg1"/>
              </a:solidFill>
            </a:endParaRPr>
          </a:p>
        </p:txBody>
      </p:sp>
      <p:sp>
        <p:nvSpPr>
          <p:cNvPr id="713777" name="AutoShape 49"/>
          <p:cNvSpPr>
            <a:spLocks noChangeArrowheads="1"/>
          </p:cNvSpPr>
          <p:nvPr/>
        </p:nvSpPr>
        <p:spPr bwMode="auto">
          <a:xfrm>
            <a:off x="914400" y="2743200"/>
            <a:ext cx="304800" cy="228600"/>
          </a:xfrm>
          <a:prstGeom prst="irregularSeal1">
            <a:avLst/>
          </a:prstGeom>
          <a:solidFill>
            <a:srgbClr val="00FF00"/>
          </a:solidFill>
          <a:ln w="9525">
            <a:solidFill>
              <a:schemeClr val="accent1"/>
            </a:solidFill>
            <a:miter lim="800000"/>
            <a:headEnd/>
            <a:tailEnd/>
          </a:ln>
        </p:spPr>
        <p:txBody>
          <a:bodyPr wrap="none" anchor="ctr"/>
          <a:lstStyle/>
          <a:p>
            <a:pPr algn="ctr"/>
            <a:endParaRPr lang="en-US" sz="2000"/>
          </a:p>
        </p:txBody>
      </p:sp>
      <p:sp>
        <p:nvSpPr>
          <p:cNvPr id="713778" name="Text Box 50"/>
          <p:cNvSpPr txBox="1">
            <a:spLocks noChangeArrowheads="1"/>
          </p:cNvSpPr>
          <p:nvPr/>
        </p:nvSpPr>
        <p:spPr bwMode="auto">
          <a:xfrm>
            <a:off x="1371600" y="2667000"/>
            <a:ext cx="6324600" cy="646331"/>
          </a:xfrm>
          <a:prstGeom prst="rect">
            <a:avLst/>
          </a:prstGeom>
          <a:noFill/>
          <a:ln w="9525">
            <a:noFill/>
            <a:miter lim="800000"/>
            <a:headEnd/>
            <a:tailEnd/>
          </a:ln>
        </p:spPr>
        <p:txBody>
          <a:bodyPr wrap="square">
            <a:spAutoFit/>
          </a:bodyPr>
          <a:lstStyle/>
          <a:p>
            <a:r>
              <a:rPr lang="el-GR" dirty="0" smtClean="0">
                <a:solidFill>
                  <a:schemeClr val="bg1"/>
                </a:solidFill>
              </a:rPr>
              <a:t>Κάθε έδρα θα έχει ως ετικέτα τις ετικέτες των εδρών από τις δύο αρχικές επίπεδες υποδιαιρέσεις.</a:t>
            </a:r>
            <a:endParaRPr lang="en-US" dirty="0">
              <a:solidFill>
                <a:schemeClr val="bg1"/>
              </a:solidFill>
            </a:endParaRPr>
          </a:p>
        </p:txBody>
      </p:sp>
      <p:sp>
        <p:nvSpPr>
          <p:cNvPr id="2058" name="Line 51"/>
          <p:cNvSpPr>
            <a:spLocks noChangeShapeType="1"/>
          </p:cNvSpPr>
          <p:nvPr/>
        </p:nvSpPr>
        <p:spPr bwMode="auto">
          <a:xfrm flipV="1">
            <a:off x="1143000" y="4191000"/>
            <a:ext cx="990600" cy="685800"/>
          </a:xfrm>
          <a:prstGeom prst="line">
            <a:avLst/>
          </a:prstGeom>
          <a:noFill/>
          <a:ln w="25400">
            <a:solidFill>
              <a:schemeClr val="bg1"/>
            </a:solidFill>
            <a:round/>
            <a:headEnd/>
            <a:tailEnd/>
          </a:ln>
        </p:spPr>
        <p:txBody>
          <a:bodyPr/>
          <a:lstStyle/>
          <a:p>
            <a:endParaRPr lang="en-US"/>
          </a:p>
        </p:txBody>
      </p:sp>
      <p:sp>
        <p:nvSpPr>
          <p:cNvPr id="2059" name="Line 52"/>
          <p:cNvSpPr>
            <a:spLocks noChangeShapeType="1"/>
          </p:cNvSpPr>
          <p:nvPr/>
        </p:nvSpPr>
        <p:spPr bwMode="auto">
          <a:xfrm>
            <a:off x="2133600" y="4191000"/>
            <a:ext cx="685800" cy="685800"/>
          </a:xfrm>
          <a:prstGeom prst="line">
            <a:avLst/>
          </a:prstGeom>
          <a:noFill/>
          <a:ln w="25400">
            <a:solidFill>
              <a:schemeClr val="bg1"/>
            </a:solidFill>
            <a:round/>
            <a:headEnd/>
            <a:tailEnd/>
          </a:ln>
        </p:spPr>
        <p:txBody>
          <a:bodyPr/>
          <a:lstStyle/>
          <a:p>
            <a:endParaRPr lang="en-US"/>
          </a:p>
        </p:txBody>
      </p:sp>
      <p:sp>
        <p:nvSpPr>
          <p:cNvPr id="2060" name="Line 53"/>
          <p:cNvSpPr>
            <a:spLocks noChangeShapeType="1"/>
          </p:cNvSpPr>
          <p:nvPr/>
        </p:nvSpPr>
        <p:spPr bwMode="auto">
          <a:xfrm flipH="1">
            <a:off x="1066800" y="4876800"/>
            <a:ext cx="76200" cy="1143000"/>
          </a:xfrm>
          <a:prstGeom prst="line">
            <a:avLst/>
          </a:prstGeom>
          <a:noFill/>
          <a:ln w="25400">
            <a:solidFill>
              <a:schemeClr val="bg1"/>
            </a:solidFill>
            <a:round/>
            <a:headEnd/>
            <a:tailEnd/>
          </a:ln>
        </p:spPr>
        <p:txBody>
          <a:bodyPr/>
          <a:lstStyle/>
          <a:p>
            <a:endParaRPr lang="en-US"/>
          </a:p>
        </p:txBody>
      </p:sp>
      <p:sp>
        <p:nvSpPr>
          <p:cNvPr id="2061" name="Line 54"/>
          <p:cNvSpPr>
            <a:spLocks noChangeShapeType="1"/>
          </p:cNvSpPr>
          <p:nvPr/>
        </p:nvSpPr>
        <p:spPr bwMode="auto">
          <a:xfrm flipH="1" flipV="1">
            <a:off x="457200" y="4038600"/>
            <a:ext cx="685800" cy="838200"/>
          </a:xfrm>
          <a:prstGeom prst="line">
            <a:avLst/>
          </a:prstGeom>
          <a:noFill/>
          <a:ln w="25400">
            <a:solidFill>
              <a:schemeClr val="bg1"/>
            </a:solidFill>
            <a:round/>
            <a:headEnd/>
            <a:tailEnd/>
          </a:ln>
        </p:spPr>
        <p:txBody>
          <a:bodyPr/>
          <a:lstStyle/>
          <a:p>
            <a:endParaRPr lang="en-US"/>
          </a:p>
        </p:txBody>
      </p:sp>
      <p:sp>
        <p:nvSpPr>
          <p:cNvPr id="2062" name="Line 55"/>
          <p:cNvSpPr>
            <a:spLocks noChangeShapeType="1"/>
          </p:cNvSpPr>
          <p:nvPr/>
        </p:nvSpPr>
        <p:spPr bwMode="auto">
          <a:xfrm flipV="1">
            <a:off x="1066800" y="5867400"/>
            <a:ext cx="1143000" cy="152400"/>
          </a:xfrm>
          <a:prstGeom prst="line">
            <a:avLst/>
          </a:prstGeom>
          <a:noFill/>
          <a:ln w="25400">
            <a:solidFill>
              <a:schemeClr val="bg1"/>
            </a:solidFill>
            <a:round/>
            <a:headEnd/>
            <a:tailEnd/>
          </a:ln>
        </p:spPr>
        <p:txBody>
          <a:bodyPr/>
          <a:lstStyle/>
          <a:p>
            <a:endParaRPr lang="en-US"/>
          </a:p>
        </p:txBody>
      </p:sp>
      <p:sp>
        <p:nvSpPr>
          <p:cNvPr id="2063" name="Line 56"/>
          <p:cNvSpPr>
            <a:spLocks noChangeShapeType="1"/>
          </p:cNvSpPr>
          <p:nvPr/>
        </p:nvSpPr>
        <p:spPr bwMode="auto">
          <a:xfrm flipH="1">
            <a:off x="2209800" y="4876800"/>
            <a:ext cx="609600" cy="990600"/>
          </a:xfrm>
          <a:prstGeom prst="line">
            <a:avLst/>
          </a:prstGeom>
          <a:noFill/>
          <a:ln w="25400">
            <a:solidFill>
              <a:schemeClr val="bg1"/>
            </a:solidFill>
            <a:round/>
            <a:headEnd/>
            <a:tailEnd/>
          </a:ln>
        </p:spPr>
        <p:txBody>
          <a:bodyPr/>
          <a:lstStyle/>
          <a:p>
            <a:endParaRPr lang="en-US"/>
          </a:p>
        </p:txBody>
      </p:sp>
      <p:sp>
        <p:nvSpPr>
          <p:cNvPr id="2064" name="Line 58"/>
          <p:cNvSpPr>
            <a:spLocks noChangeShapeType="1"/>
          </p:cNvSpPr>
          <p:nvPr/>
        </p:nvSpPr>
        <p:spPr bwMode="auto">
          <a:xfrm>
            <a:off x="1524000" y="3962400"/>
            <a:ext cx="381000" cy="1143000"/>
          </a:xfrm>
          <a:prstGeom prst="line">
            <a:avLst/>
          </a:prstGeom>
          <a:noFill/>
          <a:ln w="25400">
            <a:solidFill>
              <a:srgbClr val="00FFFF"/>
            </a:solidFill>
            <a:round/>
            <a:headEnd/>
            <a:tailEnd/>
          </a:ln>
        </p:spPr>
        <p:txBody>
          <a:bodyPr/>
          <a:lstStyle/>
          <a:p>
            <a:endParaRPr lang="en-US"/>
          </a:p>
        </p:txBody>
      </p:sp>
      <p:sp>
        <p:nvSpPr>
          <p:cNvPr id="2065" name="Line 59"/>
          <p:cNvSpPr>
            <a:spLocks noChangeShapeType="1"/>
          </p:cNvSpPr>
          <p:nvPr/>
        </p:nvSpPr>
        <p:spPr bwMode="auto">
          <a:xfrm flipH="1">
            <a:off x="1600200" y="5105400"/>
            <a:ext cx="304800" cy="533400"/>
          </a:xfrm>
          <a:prstGeom prst="line">
            <a:avLst/>
          </a:prstGeom>
          <a:noFill/>
          <a:ln w="25400">
            <a:solidFill>
              <a:srgbClr val="00FFFF"/>
            </a:solidFill>
            <a:round/>
            <a:headEnd/>
            <a:tailEnd/>
          </a:ln>
        </p:spPr>
        <p:txBody>
          <a:bodyPr/>
          <a:lstStyle/>
          <a:p>
            <a:endParaRPr lang="en-US"/>
          </a:p>
        </p:txBody>
      </p:sp>
      <p:sp>
        <p:nvSpPr>
          <p:cNvPr id="2066" name="Line 60"/>
          <p:cNvSpPr>
            <a:spLocks noChangeShapeType="1"/>
          </p:cNvSpPr>
          <p:nvPr/>
        </p:nvSpPr>
        <p:spPr bwMode="auto">
          <a:xfrm>
            <a:off x="1600200" y="5638800"/>
            <a:ext cx="533400" cy="762000"/>
          </a:xfrm>
          <a:prstGeom prst="line">
            <a:avLst/>
          </a:prstGeom>
          <a:noFill/>
          <a:ln w="25400">
            <a:solidFill>
              <a:srgbClr val="00FFFF"/>
            </a:solidFill>
            <a:round/>
            <a:headEnd/>
            <a:tailEnd/>
          </a:ln>
        </p:spPr>
        <p:txBody>
          <a:bodyPr/>
          <a:lstStyle/>
          <a:p>
            <a:endParaRPr lang="en-US"/>
          </a:p>
        </p:txBody>
      </p:sp>
      <p:sp>
        <p:nvSpPr>
          <p:cNvPr id="2067" name="Line 61"/>
          <p:cNvSpPr>
            <a:spLocks noChangeShapeType="1"/>
          </p:cNvSpPr>
          <p:nvPr/>
        </p:nvSpPr>
        <p:spPr bwMode="auto">
          <a:xfrm flipV="1">
            <a:off x="2133600" y="5486400"/>
            <a:ext cx="914400" cy="914400"/>
          </a:xfrm>
          <a:prstGeom prst="line">
            <a:avLst/>
          </a:prstGeom>
          <a:noFill/>
          <a:ln w="25400">
            <a:solidFill>
              <a:srgbClr val="00FFFF"/>
            </a:solidFill>
            <a:round/>
            <a:headEnd/>
            <a:tailEnd/>
          </a:ln>
        </p:spPr>
        <p:txBody>
          <a:bodyPr/>
          <a:lstStyle/>
          <a:p>
            <a:endParaRPr lang="en-US"/>
          </a:p>
        </p:txBody>
      </p:sp>
      <p:sp>
        <p:nvSpPr>
          <p:cNvPr id="2068" name="Line 62"/>
          <p:cNvSpPr>
            <a:spLocks noChangeShapeType="1"/>
          </p:cNvSpPr>
          <p:nvPr/>
        </p:nvSpPr>
        <p:spPr bwMode="auto">
          <a:xfrm flipV="1">
            <a:off x="3048000" y="4191000"/>
            <a:ext cx="685800" cy="1295400"/>
          </a:xfrm>
          <a:prstGeom prst="line">
            <a:avLst/>
          </a:prstGeom>
          <a:noFill/>
          <a:ln w="25400">
            <a:solidFill>
              <a:srgbClr val="00FFFF"/>
            </a:solidFill>
            <a:round/>
            <a:headEnd/>
            <a:tailEnd/>
          </a:ln>
        </p:spPr>
        <p:txBody>
          <a:bodyPr/>
          <a:lstStyle/>
          <a:p>
            <a:endParaRPr lang="en-US"/>
          </a:p>
        </p:txBody>
      </p:sp>
      <p:sp>
        <p:nvSpPr>
          <p:cNvPr id="2069" name="Line 63"/>
          <p:cNvSpPr>
            <a:spLocks noChangeShapeType="1"/>
          </p:cNvSpPr>
          <p:nvPr/>
        </p:nvSpPr>
        <p:spPr bwMode="auto">
          <a:xfrm flipH="1">
            <a:off x="2362200" y="4191000"/>
            <a:ext cx="1371600" cy="609600"/>
          </a:xfrm>
          <a:prstGeom prst="line">
            <a:avLst/>
          </a:prstGeom>
          <a:noFill/>
          <a:ln w="25400">
            <a:solidFill>
              <a:srgbClr val="00FFFF"/>
            </a:solidFill>
            <a:round/>
            <a:headEnd/>
            <a:tailEnd/>
          </a:ln>
        </p:spPr>
        <p:txBody>
          <a:bodyPr/>
          <a:lstStyle/>
          <a:p>
            <a:endParaRPr lang="en-US"/>
          </a:p>
        </p:txBody>
      </p:sp>
      <p:sp>
        <p:nvSpPr>
          <p:cNvPr id="2070" name="Line 64"/>
          <p:cNvSpPr>
            <a:spLocks noChangeShapeType="1"/>
          </p:cNvSpPr>
          <p:nvPr/>
        </p:nvSpPr>
        <p:spPr bwMode="auto">
          <a:xfrm>
            <a:off x="1524000" y="3962400"/>
            <a:ext cx="838200" cy="838200"/>
          </a:xfrm>
          <a:prstGeom prst="line">
            <a:avLst/>
          </a:prstGeom>
          <a:noFill/>
          <a:ln w="25400">
            <a:solidFill>
              <a:srgbClr val="00FFFF"/>
            </a:solidFill>
            <a:round/>
            <a:headEnd/>
            <a:tailEnd/>
          </a:ln>
        </p:spPr>
        <p:txBody>
          <a:bodyPr/>
          <a:lstStyle/>
          <a:p>
            <a:endParaRPr lang="en-US"/>
          </a:p>
        </p:txBody>
      </p:sp>
      <p:sp>
        <p:nvSpPr>
          <p:cNvPr id="2071" name="Line 65"/>
          <p:cNvSpPr>
            <a:spLocks noChangeShapeType="1"/>
          </p:cNvSpPr>
          <p:nvPr/>
        </p:nvSpPr>
        <p:spPr bwMode="auto">
          <a:xfrm>
            <a:off x="3733800" y="4191000"/>
            <a:ext cx="1143000" cy="0"/>
          </a:xfrm>
          <a:prstGeom prst="line">
            <a:avLst/>
          </a:prstGeom>
          <a:noFill/>
          <a:ln w="25400">
            <a:solidFill>
              <a:srgbClr val="00FFFF"/>
            </a:solidFill>
            <a:round/>
            <a:headEnd/>
            <a:tailEnd/>
          </a:ln>
        </p:spPr>
        <p:txBody>
          <a:bodyPr/>
          <a:lstStyle/>
          <a:p>
            <a:endParaRPr lang="en-US"/>
          </a:p>
        </p:txBody>
      </p:sp>
      <p:sp>
        <p:nvSpPr>
          <p:cNvPr id="2072" name="Line 66"/>
          <p:cNvSpPr>
            <a:spLocks noChangeShapeType="1"/>
          </p:cNvSpPr>
          <p:nvPr/>
        </p:nvSpPr>
        <p:spPr bwMode="auto">
          <a:xfrm flipH="1">
            <a:off x="304800" y="3962400"/>
            <a:ext cx="1219200" cy="533400"/>
          </a:xfrm>
          <a:prstGeom prst="line">
            <a:avLst/>
          </a:prstGeom>
          <a:noFill/>
          <a:ln w="25400">
            <a:solidFill>
              <a:srgbClr val="00FFFF"/>
            </a:solidFill>
            <a:round/>
            <a:headEnd/>
            <a:tailEnd/>
          </a:ln>
        </p:spPr>
        <p:txBody>
          <a:bodyPr/>
          <a:lstStyle/>
          <a:p>
            <a:endParaRPr lang="en-US"/>
          </a:p>
        </p:txBody>
      </p:sp>
      <p:sp>
        <p:nvSpPr>
          <p:cNvPr id="2073" name="Line 67"/>
          <p:cNvSpPr>
            <a:spLocks noChangeShapeType="1"/>
          </p:cNvSpPr>
          <p:nvPr/>
        </p:nvSpPr>
        <p:spPr bwMode="auto">
          <a:xfrm flipH="1">
            <a:off x="533400" y="6019800"/>
            <a:ext cx="533400" cy="609600"/>
          </a:xfrm>
          <a:prstGeom prst="line">
            <a:avLst/>
          </a:prstGeom>
          <a:noFill/>
          <a:ln w="25400">
            <a:solidFill>
              <a:schemeClr val="bg1"/>
            </a:solidFill>
            <a:round/>
            <a:headEnd/>
            <a:tailEnd/>
          </a:ln>
        </p:spPr>
        <p:txBody>
          <a:bodyPr/>
          <a:lstStyle/>
          <a:p>
            <a:endParaRPr lang="en-US"/>
          </a:p>
        </p:txBody>
      </p:sp>
      <p:sp>
        <p:nvSpPr>
          <p:cNvPr id="2074" name="Line 68"/>
          <p:cNvSpPr>
            <a:spLocks noChangeShapeType="1"/>
          </p:cNvSpPr>
          <p:nvPr/>
        </p:nvSpPr>
        <p:spPr bwMode="auto">
          <a:xfrm flipV="1">
            <a:off x="2133600" y="3657600"/>
            <a:ext cx="228600" cy="533400"/>
          </a:xfrm>
          <a:prstGeom prst="line">
            <a:avLst/>
          </a:prstGeom>
          <a:noFill/>
          <a:ln w="25400">
            <a:solidFill>
              <a:schemeClr val="bg1"/>
            </a:solidFill>
            <a:round/>
            <a:headEnd/>
            <a:tailEnd/>
          </a:ln>
        </p:spPr>
        <p:txBody>
          <a:bodyPr/>
          <a:lstStyle/>
          <a:p>
            <a:endParaRPr lang="en-US"/>
          </a:p>
        </p:txBody>
      </p:sp>
      <p:sp>
        <p:nvSpPr>
          <p:cNvPr id="2075" name="Line 69"/>
          <p:cNvSpPr>
            <a:spLocks noChangeShapeType="1"/>
          </p:cNvSpPr>
          <p:nvPr/>
        </p:nvSpPr>
        <p:spPr bwMode="auto">
          <a:xfrm>
            <a:off x="2209800" y="5867400"/>
            <a:ext cx="762000" cy="762000"/>
          </a:xfrm>
          <a:prstGeom prst="line">
            <a:avLst/>
          </a:prstGeom>
          <a:noFill/>
          <a:ln w="25400">
            <a:solidFill>
              <a:schemeClr val="bg1"/>
            </a:solidFill>
            <a:round/>
            <a:headEnd/>
            <a:tailEnd/>
          </a:ln>
        </p:spPr>
        <p:txBody>
          <a:bodyPr/>
          <a:lstStyle/>
          <a:p>
            <a:endParaRPr lang="en-US"/>
          </a:p>
        </p:txBody>
      </p:sp>
      <p:sp>
        <p:nvSpPr>
          <p:cNvPr id="2076" name="Line 70"/>
          <p:cNvSpPr>
            <a:spLocks noChangeShapeType="1"/>
          </p:cNvSpPr>
          <p:nvPr/>
        </p:nvSpPr>
        <p:spPr bwMode="auto">
          <a:xfrm>
            <a:off x="2819400" y="4876800"/>
            <a:ext cx="1447800" cy="76200"/>
          </a:xfrm>
          <a:prstGeom prst="line">
            <a:avLst/>
          </a:prstGeom>
          <a:noFill/>
          <a:ln w="25400">
            <a:solidFill>
              <a:schemeClr val="bg1"/>
            </a:solidFill>
            <a:round/>
            <a:headEnd/>
            <a:tailEnd/>
          </a:ln>
        </p:spPr>
        <p:txBody>
          <a:bodyPr/>
          <a:lstStyle/>
          <a:p>
            <a:endParaRPr lang="en-US"/>
          </a:p>
        </p:txBody>
      </p:sp>
      <p:sp>
        <p:nvSpPr>
          <p:cNvPr id="2077" name="Line 71"/>
          <p:cNvSpPr>
            <a:spLocks noChangeShapeType="1"/>
          </p:cNvSpPr>
          <p:nvPr/>
        </p:nvSpPr>
        <p:spPr bwMode="auto">
          <a:xfrm flipH="1">
            <a:off x="381000" y="5638800"/>
            <a:ext cx="1219200" cy="152400"/>
          </a:xfrm>
          <a:prstGeom prst="line">
            <a:avLst/>
          </a:prstGeom>
          <a:noFill/>
          <a:ln w="25400">
            <a:solidFill>
              <a:srgbClr val="00FFFF"/>
            </a:solidFill>
            <a:round/>
            <a:headEnd/>
            <a:tailEnd/>
          </a:ln>
        </p:spPr>
        <p:txBody>
          <a:bodyPr/>
          <a:lstStyle/>
          <a:p>
            <a:endParaRPr lang="en-US"/>
          </a:p>
        </p:txBody>
      </p:sp>
      <p:sp>
        <p:nvSpPr>
          <p:cNvPr id="2078" name="Line 72"/>
          <p:cNvSpPr>
            <a:spLocks noChangeShapeType="1"/>
          </p:cNvSpPr>
          <p:nvPr/>
        </p:nvSpPr>
        <p:spPr bwMode="auto">
          <a:xfrm flipV="1">
            <a:off x="2133600" y="6324600"/>
            <a:ext cx="1600200" cy="76200"/>
          </a:xfrm>
          <a:prstGeom prst="line">
            <a:avLst/>
          </a:prstGeom>
          <a:noFill/>
          <a:ln w="25400">
            <a:solidFill>
              <a:srgbClr val="00FFFF"/>
            </a:solidFill>
            <a:round/>
            <a:headEnd/>
            <a:tailEnd/>
          </a:ln>
        </p:spPr>
        <p:txBody>
          <a:bodyPr/>
          <a:lstStyle/>
          <a:p>
            <a:endParaRPr lang="en-US"/>
          </a:p>
        </p:txBody>
      </p:sp>
      <p:sp>
        <p:nvSpPr>
          <p:cNvPr id="713816" name="Freeform 88"/>
          <p:cNvSpPr>
            <a:spLocks/>
          </p:cNvSpPr>
          <p:nvPr/>
        </p:nvSpPr>
        <p:spPr bwMode="auto">
          <a:xfrm>
            <a:off x="1600200" y="4343400"/>
            <a:ext cx="1219200" cy="1600200"/>
          </a:xfrm>
          <a:custGeom>
            <a:avLst/>
            <a:gdLst>
              <a:gd name="T0" fmla="*/ 480 w 768"/>
              <a:gd name="T1" fmla="*/ 288 h 1008"/>
              <a:gd name="T2" fmla="*/ 192 w 768"/>
              <a:gd name="T3" fmla="*/ 0 h 1008"/>
              <a:gd name="T4" fmla="*/ 48 w 768"/>
              <a:gd name="T5" fmla="*/ 96 h 1008"/>
              <a:gd name="T6" fmla="*/ 192 w 768"/>
              <a:gd name="T7" fmla="*/ 480 h 1008"/>
              <a:gd name="T8" fmla="*/ 0 w 768"/>
              <a:gd name="T9" fmla="*/ 816 h 1008"/>
              <a:gd name="T10" fmla="*/ 144 w 768"/>
              <a:gd name="T11" fmla="*/ 1008 h 1008"/>
              <a:gd name="T12" fmla="*/ 384 w 768"/>
              <a:gd name="T13" fmla="*/ 960 h 1008"/>
              <a:gd name="T14" fmla="*/ 768 w 768"/>
              <a:gd name="T15" fmla="*/ 336 h 1008"/>
              <a:gd name="T16" fmla="*/ 624 w 768"/>
              <a:gd name="T17" fmla="*/ 192 h 1008"/>
              <a:gd name="T18" fmla="*/ 480 w 768"/>
              <a:gd name="T19" fmla="*/ 288 h 10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68"/>
              <a:gd name="T31" fmla="*/ 0 h 1008"/>
              <a:gd name="T32" fmla="*/ 768 w 768"/>
              <a:gd name="T33" fmla="*/ 1008 h 10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68" h="1008">
                <a:moveTo>
                  <a:pt x="480" y="288"/>
                </a:moveTo>
                <a:lnTo>
                  <a:pt x="192" y="0"/>
                </a:lnTo>
                <a:lnTo>
                  <a:pt x="48" y="96"/>
                </a:lnTo>
                <a:lnTo>
                  <a:pt x="192" y="480"/>
                </a:lnTo>
                <a:lnTo>
                  <a:pt x="0" y="816"/>
                </a:lnTo>
                <a:lnTo>
                  <a:pt x="144" y="1008"/>
                </a:lnTo>
                <a:lnTo>
                  <a:pt x="384" y="960"/>
                </a:lnTo>
                <a:lnTo>
                  <a:pt x="768" y="336"/>
                </a:lnTo>
                <a:lnTo>
                  <a:pt x="624" y="192"/>
                </a:lnTo>
                <a:lnTo>
                  <a:pt x="480" y="288"/>
                </a:lnTo>
                <a:close/>
              </a:path>
            </a:pathLst>
          </a:custGeom>
          <a:solidFill>
            <a:schemeClr val="accent1"/>
          </a:solidFill>
          <a:ln w="9525" cap="flat" cmpd="sng">
            <a:noFill/>
            <a:prstDash val="solid"/>
            <a:round/>
            <a:headEnd type="none" w="med" len="med"/>
            <a:tailEnd type="none" w="med" len="med"/>
          </a:ln>
        </p:spPr>
        <p:txBody>
          <a:bodyPr/>
          <a:lstStyle/>
          <a:p>
            <a:endParaRPr lang="en-US"/>
          </a:p>
        </p:txBody>
      </p:sp>
      <p:sp>
        <p:nvSpPr>
          <p:cNvPr id="713817" name="Text Box 89"/>
          <p:cNvSpPr txBox="1">
            <a:spLocks noChangeArrowheads="1"/>
          </p:cNvSpPr>
          <p:nvPr/>
        </p:nvSpPr>
        <p:spPr bwMode="auto">
          <a:xfrm>
            <a:off x="1279525" y="4992688"/>
            <a:ext cx="268288" cy="457200"/>
          </a:xfrm>
          <a:prstGeom prst="rect">
            <a:avLst/>
          </a:prstGeom>
          <a:noFill/>
          <a:ln w="9525">
            <a:noFill/>
            <a:miter lim="800000"/>
            <a:headEnd/>
            <a:tailEnd/>
          </a:ln>
        </p:spPr>
        <p:txBody>
          <a:bodyPr wrap="none">
            <a:spAutoFit/>
          </a:bodyPr>
          <a:lstStyle/>
          <a:p>
            <a:r>
              <a:rPr lang="en-US" i="1">
                <a:solidFill>
                  <a:schemeClr val="bg1"/>
                </a:solidFill>
              </a:rPr>
              <a:t>f</a:t>
            </a:r>
          </a:p>
        </p:txBody>
      </p:sp>
      <p:sp>
        <p:nvSpPr>
          <p:cNvPr id="713818" name="Text Box 90"/>
          <p:cNvSpPr txBox="1">
            <a:spLocks noChangeArrowheads="1"/>
          </p:cNvSpPr>
          <p:nvPr/>
        </p:nvSpPr>
        <p:spPr bwMode="auto">
          <a:xfrm>
            <a:off x="2651125" y="5145088"/>
            <a:ext cx="354013" cy="457200"/>
          </a:xfrm>
          <a:prstGeom prst="rect">
            <a:avLst/>
          </a:prstGeom>
          <a:noFill/>
          <a:ln w="9525">
            <a:noFill/>
            <a:miter lim="800000"/>
            <a:headEnd/>
            <a:tailEnd/>
          </a:ln>
        </p:spPr>
        <p:txBody>
          <a:bodyPr wrap="none">
            <a:spAutoFit/>
          </a:bodyPr>
          <a:lstStyle/>
          <a:p>
            <a:r>
              <a:rPr lang="en-US" i="1">
                <a:solidFill>
                  <a:srgbClr val="00FFFF"/>
                </a:solidFill>
              </a:rPr>
              <a:t>g</a:t>
            </a:r>
          </a:p>
        </p:txBody>
      </p:sp>
      <p:sp>
        <p:nvSpPr>
          <p:cNvPr id="713819" name="Text Box 91"/>
          <p:cNvSpPr txBox="1">
            <a:spLocks noChangeArrowheads="1"/>
          </p:cNvSpPr>
          <p:nvPr/>
        </p:nvSpPr>
        <p:spPr bwMode="auto">
          <a:xfrm>
            <a:off x="1889125" y="5040313"/>
            <a:ext cx="633413" cy="396875"/>
          </a:xfrm>
          <a:prstGeom prst="rect">
            <a:avLst/>
          </a:prstGeom>
          <a:noFill/>
          <a:ln w="9525">
            <a:noFill/>
            <a:miter lim="800000"/>
            <a:headEnd/>
            <a:tailEnd/>
          </a:ln>
        </p:spPr>
        <p:txBody>
          <a:bodyPr wrap="none">
            <a:spAutoFit/>
          </a:bodyPr>
          <a:lstStyle/>
          <a:p>
            <a:r>
              <a:rPr lang="en-US" sz="2000"/>
              <a:t>(</a:t>
            </a:r>
            <a:r>
              <a:rPr lang="en-US" sz="2000" i="1"/>
              <a:t>f</a:t>
            </a:r>
            <a:r>
              <a:rPr lang="en-US" sz="2000"/>
              <a:t>,</a:t>
            </a:r>
            <a:r>
              <a:rPr lang="en-US" sz="2000" i="1"/>
              <a:t>g</a:t>
            </a:r>
            <a:r>
              <a:rPr lang="en-US" sz="2000"/>
              <a:t>)</a:t>
            </a:r>
          </a:p>
        </p:txBody>
      </p:sp>
      <p:sp>
        <p:nvSpPr>
          <p:cNvPr id="713820" name="Text Box 92"/>
          <p:cNvSpPr txBox="1">
            <a:spLocks noChangeArrowheads="1"/>
          </p:cNvSpPr>
          <p:nvPr/>
        </p:nvSpPr>
        <p:spPr bwMode="auto">
          <a:xfrm>
            <a:off x="5334000" y="3581400"/>
            <a:ext cx="3810000" cy="1200329"/>
          </a:xfrm>
          <a:prstGeom prst="rect">
            <a:avLst/>
          </a:prstGeom>
          <a:noFill/>
          <a:ln w="9525">
            <a:noFill/>
            <a:miter lim="800000"/>
            <a:headEnd/>
            <a:tailEnd/>
          </a:ln>
        </p:spPr>
        <p:txBody>
          <a:bodyPr wrap="square">
            <a:spAutoFit/>
          </a:bodyPr>
          <a:lstStyle/>
          <a:p>
            <a:r>
              <a:rPr lang="el-GR" dirty="0" smtClean="0">
                <a:solidFill>
                  <a:srgbClr val="00FF00"/>
                </a:solidFill>
              </a:rPr>
              <a:t>Οι εγγραφές </a:t>
            </a:r>
            <a:r>
              <a:rPr lang="el-GR" dirty="0" err="1" smtClean="0">
                <a:solidFill>
                  <a:srgbClr val="00FF00"/>
                </a:solidFill>
              </a:rPr>
              <a:t>ημι</a:t>
            </a:r>
            <a:r>
              <a:rPr lang="el-GR" dirty="0" smtClean="0">
                <a:solidFill>
                  <a:srgbClr val="00FF00"/>
                </a:solidFill>
              </a:rPr>
              <a:t>-ακμών επαναχρησιμοποιούνται αφού δεν τέμνονται από αυτές της άλλης υποδιαίρεσης. </a:t>
            </a:r>
            <a:endParaRPr lang="en-US" sz="1800" dirty="0">
              <a:solidFill>
                <a:srgbClr val="00FF00"/>
              </a:solidFill>
            </a:endParaRPr>
          </a:p>
        </p:txBody>
      </p:sp>
      <p:graphicFrame>
        <p:nvGraphicFramePr>
          <p:cNvPr id="2050" name="Object 93"/>
          <p:cNvGraphicFramePr>
            <a:graphicFrameLocks noGrp="1" noChangeAspect="1"/>
          </p:cNvGraphicFramePr>
          <p:nvPr>
            <p:ph sz="half" idx="1"/>
          </p:nvPr>
        </p:nvGraphicFramePr>
        <p:xfrm>
          <a:off x="914400" y="6172200"/>
          <a:ext cx="315913" cy="412750"/>
        </p:xfrm>
        <a:graphic>
          <a:graphicData uri="http://schemas.openxmlformats.org/presentationml/2006/ole">
            <p:oleObj spid="_x0000_s14354" name="Equation" r:id="rId4" imgW="181800" imgH="239040" progId="Equation.3">
              <p:embed/>
            </p:oleObj>
          </a:graphicData>
        </a:graphic>
      </p:graphicFrame>
      <p:graphicFrame>
        <p:nvGraphicFramePr>
          <p:cNvPr id="2051" name="Object 95"/>
          <p:cNvGraphicFramePr>
            <a:graphicFrameLocks noGrp="1" noChangeAspect="1"/>
          </p:cNvGraphicFramePr>
          <p:nvPr>
            <p:ph sz="half" idx="2"/>
          </p:nvPr>
        </p:nvGraphicFramePr>
        <p:xfrm>
          <a:off x="3124200" y="5791200"/>
          <a:ext cx="377825" cy="457200"/>
        </p:xfrm>
        <a:graphic>
          <a:graphicData uri="http://schemas.openxmlformats.org/presentationml/2006/ole">
            <p:oleObj spid="_x0000_s14355" name="Equation" r:id="rId5" imgW="191160" imgH="239040" progId="Equation.3">
              <p:embed/>
            </p:oleObj>
          </a:graphicData>
        </a:graphic>
      </p:graphicFrame>
      <p:sp>
        <p:nvSpPr>
          <p:cNvPr id="713827" name="Line 99"/>
          <p:cNvSpPr>
            <a:spLocks noChangeShapeType="1"/>
          </p:cNvSpPr>
          <p:nvPr/>
        </p:nvSpPr>
        <p:spPr bwMode="auto">
          <a:xfrm flipH="1" flipV="1">
            <a:off x="2438400" y="3733800"/>
            <a:ext cx="2819400" cy="152400"/>
          </a:xfrm>
          <a:prstGeom prst="line">
            <a:avLst/>
          </a:prstGeom>
          <a:noFill/>
          <a:ln w="9525">
            <a:solidFill>
              <a:schemeClr val="bg1"/>
            </a:solidFill>
            <a:round/>
            <a:headEnd/>
            <a:tailEnd type="triangle" w="med" len="med"/>
          </a:ln>
        </p:spPr>
        <p:txBody>
          <a:bodyPr/>
          <a:lstStyle/>
          <a:p>
            <a:endParaRPr lang="en-US"/>
          </a:p>
        </p:txBody>
      </p:sp>
      <p:sp>
        <p:nvSpPr>
          <p:cNvPr id="713828" name="Line 100"/>
          <p:cNvSpPr>
            <a:spLocks noChangeShapeType="1"/>
          </p:cNvSpPr>
          <p:nvPr/>
        </p:nvSpPr>
        <p:spPr bwMode="auto">
          <a:xfrm flipH="1">
            <a:off x="4724400" y="4038600"/>
            <a:ext cx="533400" cy="76200"/>
          </a:xfrm>
          <a:prstGeom prst="line">
            <a:avLst/>
          </a:prstGeom>
          <a:noFill/>
          <a:ln w="9525">
            <a:solidFill>
              <a:schemeClr val="bg1"/>
            </a:solidFill>
            <a:round/>
            <a:headEnd/>
            <a:tailEnd type="triangle" w="med" len="med"/>
          </a:ln>
        </p:spPr>
        <p:txBody>
          <a:bodyPr/>
          <a:lstStyle/>
          <a:p>
            <a:endParaRPr lang="en-US"/>
          </a:p>
        </p:txBody>
      </p:sp>
      <p:sp>
        <p:nvSpPr>
          <p:cNvPr id="713829" name="Oval 101"/>
          <p:cNvSpPr>
            <a:spLocks noChangeArrowheads="1"/>
          </p:cNvSpPr>
          <p:nvPr/>
        </p:nvSpPr>
        <p:spPr bwMode="auto">
          <a:xfrm>
            <a:off x="1846263" y="4286250"/>
            <a:ext cx="109537"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0" name="Oval 102"/>
          <p:cNvSpPr>
            <a:spLocks noChangeArrowheads="1"/>
          </p:cNvSpPr>
          <p:nvPr/>
        </p:nvSpPr>
        <p:spPr bwMode="auto">
          <a:xfrm>
            <a:off x="3276600" y="48768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1" name="Oval 103"/>
          <p:cNvSpPr>
            <a:spLocks noChangeArrowheads="1"/>
          </p:cNvSpPr>
          <p:nvPr/>
        </p:nvSpPr>
        <p:spPr bwMode="auto">
          <a:xfrm>
            <a:off x="2362200" y="6042025"/>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2" name="Oval 104"/>
          <p:cNvSpPr>
            <a:spLocks noChangeArrowheads="1"/>
          </p:cNvSpPr>
          <p:nvPr/>
        </p:nvSpPr>
        <p:spPr bwMode="auto">
          <a:xfrm>
            <a:off x="1752600" y="58674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3" name="Oval 105"/>
          <p:cNvSpPr>
            <a:spLocks noChangeArrowheads="1"/>
          </p:cNvSpPr>
          <p:nvPr/>
        </p:nvSpPr>
        <p:spPr bwMode="auto">
          <a:xfrm>
            <a:off x="2590800" y="46482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4" name="Oval 106"/>
          <p:cNvSpPr>
            <a:spLocks noChangeArrowheads="1"/>
          </p:cNvSpPr>
          <p:nvPr/>
        </p:nvSpPr>
        <p:spPr bwMode="auto">
          <a:xfrm>
            <a:off x="1031875" y="56388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5" name="Oval 107"/>
          <p:cNvSpPr>
            <a:spLocks noChangeArrowheads="1"/>
          </p:cNvSpPr>
          <p:nvPr/>
        </p:nvSpPr>
        <p:spPr bwMode="auto">
          <a:xfrm>
            <a:off x="609600" y="42672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6" name="Oval 108"/>
          <p:cNvSpPr>
            <a:spLocks noChangeArrowheads="1"/>
          </p:cNvSpPr>
          <p:nvPr/>
        </p:nvSpPr>
        <p:spPr bwMode="auto">
          <a:xfrm>
            <a:off x="2649538" y="6324600"/>
            <a:ext cx="109537"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7" name="Oval 109"/>
          <p:cNvSpPr>
            <a:spLocks noChangeArrowheads="1"/>
          </p:cNvSpPr>
          <p:nvPr/>
        </p:nvSpPr>
        <p:spPr bwMode="auto">
          <a:xfrm>
            <a:off x="1654175" y="44323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3838" name="Text Box 110"/>
          <p:cNvSpPr txBox="1">
            <a:spLocks noChangeArrowheads="1"/>
          </p:cNvSpPr>
          <p:nvPr/>
        </p:nvSpPr>
        <p:spPr bwMode="auto">
          <a:xfrm>
            <a:off x="4800600" y="5667375"/>
            <a:ext cx="4114800" cy="646331"/>
          </a:xfrm>
          <a:prstGeom prst="rect">
            <a:avLst/>
          </a:prstGeom>
          <a:noFill/>
          <a:ln w="9525">
            <a:noFill/>
            <a:miter lim="800000"/>
            <a:headEnd/>
            <a:tailEnd/>
          </a:ln>
        </p:spPr>
        <p:txBody>
          <a:bodyPr wrap="square">
            <a:spAutoFit/>
          </a:bodyPr>
          <a:lstStyle/>
          <a:p>
            <a:r>
              <a:rPr lang="el-GR" sz="1800" dirty="0" smtClean="0">
                <a:solidFill>
                  <a:srgbClr val="00FF00"/>
                </a:solidFill>
              </a:rPr>
              <a:t>Νέες εγγραφές για </a:t>
            </a:r>
            <a:r>
              <a:rPr lang="el-GR" sz="1800" dirty="0" err="1" smtClean="0">
                <a:solidFill>
                  <a:srgbClr val="00FF00"/>
                </a:solidFill>
              </a:rPr>
              <a:t>ημι</a:t>
            </a:r>
            <a:r>
              <a:rPr lang="el-GR" sz="1800" dirty="0" smtClean="0">
                <a:solidFill>
                  <a:srgbClr val="00FF00"/>
                </a:solidFill>
              </a:rPr>
              <a:t>-ακμέ</a:t>
            </a:r>
            <a:r>
              <a:rPr lang="el-GR" dirty="0" smtClean="0">
                <a:solidFill>
                  <a:srgbClr val="00FF00"/>
                </a:solidFill>
              </a:rPr>
              <a:t>ς πρέπει να παραχθούν.</a:t>
            </a:r>
            <a:endParaRPr lang="en-US" sz="1800" dirty="0">
              <a:solidFill>
                <a:srgbClr val="00FF00"/>
              </a:solidFill>
            </a:endParaRPr>
          </a:p>
        </p:txBody>
      </p:sp>
      <p:sp>
        <p:nvSpPr>
          <p:cNvPr id="713839" name="Text Box 111"/>
          <p:cNvSpPr txBox="1">
            <a:spLocks noChangeArrowheads="1"/>
          </p:cNvSpPr>
          <p:nvPr/>
        </p:nvSpPr>
        <p:spPr bwMode="auto">
          <a:xfrm>
            <a:off x="3336925" y="4887913"/>
            <a:ext cx="1128899" cy="400110"/>
          </a:xfrm>
          <a:prstGeom prst="rect">
            <a:avLst/>
          </a:prstGeom>
          <a:noFill/>
          <a:ln w="9525">
            <a:noFill/>
            <a:miter lim="800000"/>
            <a:headEnd/>
            <a:tailEnd/>
          </a:ln>
        </p:spPr>
        <p:txBody>
          <a:bodyPr wrap="none">
            <a:spAutoFit/>
          </a:bodyPr>
          <a:lstStyle/>
          <a:p>
            <a:r>
              <a:rPr lang="el-GR" sz="2000" dirty="0" smtClean="0">
                <a:solidFill>
                  <a:srgbClr val="00FF00"/>
                </a:solidFill>
              </a:rPr>
              <a:t>νέα τομή</a:t>
            </a:r>
            <a:endParaRPr lang="en-US" sz="2000" dirty="0">
              <a:solidFill>
                <a:srgbClr val="00FF00"/>
              </a:solidFill>
            </a:endParaRPr>
          </a:p>
        </p:txBody>
      </p:sp>
      <p:sp>
        <p:nvSpPr>
          <p:cNvPr id="713840" name="Line 112"/>
          <p:cNvSpPr>
            <a:spLocks noChangeShapeType="1"/>
          </p:cNvSpPr>
          <p:nvPr/>
        </p:nvSpPr>
        <p:spPr bwMode="auto">
          <a:xfrm flipH="1" flipV="1">
            <a:off x="3276600" y="5181600"/>
            <a:ext cx="1447800" cy="762000"/>
          </a:xfrm>
          <a:prstGeom prst="line">
            <a:avLst/>
          </a:prstGeom>
          <a:noFill/>
          <a:ln w="9525">
            <a:solidFill>
              <a:schemeClr val="bg1"/>
            </a:solidFill>
            <a:round/>
            <a:headEnd/>
            <a:tailEnd type="triangle" w="med" len="med"/>
          </a:ln>
        </p:spPr>
        <p:txBody>
          <a:bodyPr/>
          <a:lstStyle/>
          <a:p>
            <a:endParaRPr lang="en-US"/>
          </a:p>
        </p:txBody>
      </p:sp>
      <p:sp>
        <p:nvSpPr>
          <p:cNvPr id="713841" name="Line 113"/>
          <p:cNvSpPr>
            <a:spLocks noChangeShapeType="1"/>
          </p:cNvSpPr>
          <p:nvPr/>
        </p:nvSpPr>
        <p:spPr bwMode="auto">
          <a:xfrm flipH="1">
            <a:off x="3657600" y="6019800"/>
            <a:ext cx="990600" cy="228600"/>
          </a:xfrm>
          <a:prstGeom prst="line">
            <a:avLst/>
          </a:prstGeom>
          <a:noFill/>
          <a:ln w="9525">
            <a:solidFill>
              <a:schemeClr val="bg1"/>
            </a:solidFill>
            <a:round/>
            <a:headEnd/>
            <a:tailEnd type="triangle" w="med" len="med"/>
          </a:ln>
        </p:spPr>
        <p:txBody>
          <a:bodyPr/>
          <a:lstStyle/>
          <a:p>
            <a:endParaRPr lang="en-US"/>
          </a:p>
        </p:txBody>
      </p:sp>
    </p:spTree>
    <p:extLst>
      <p:ext uri="{BB962C8B-B14F-4D97-AF65-F5344CB8AC3E}">
        <p14:creationId xmlns="" xmlns:p14="http://schemas.microsoft.com/office/powerpoint/2010/main" val="9007196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3774"/>
                                        </p:tgtEl>
                                        <p:attrNameLst>
                                          <p:attrName>style.visibility</p:attrName>
                                        </p:attrNameLst>
                                      </p:cBhvr>
                                      <p:to>
                                        <p:strVal val="visible"/>
                                      </p:to>
                                    </p:set>
                                    <p:animEffect transition="in" filter="box(in)">
                                      <p:cBhvr>
                                        <p:cTn id="7" dur="500"/>
                                        <p:tgtEl>
                                          <p:spTgt spid="71377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713776"/>
                                        </p:tgtEl>
                                        <p:attrNameLst>
                                          <p:attrName>style.visibility</p:attrName>
                                        </p:attrNameLst>
                                      </p:cBhvr>
                                      <p:to>
                                        <p:strVal val="visible"/>
                                      </p:to>
                                    </p:set>
                                    <p:animEffect transition="in" filter="box(in)">
                                      <p:cBhvr>
                                        <p:cTn id="10" dur="500"/>
                                        <p:tgtEl>
                                          <p:spTgt spid="71377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38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38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38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38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38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38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138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138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13836"/>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71383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2" presetClass="entr" presetSubtype="2" fill="hold" grpId="0" nodeType="clickEffect">
                                  <p:stCondLst>
                                    <p:cond delay="0"/>
                                  </p:stCondLst>
                                  <p:childTnLst>
                                    <p:set>
                                      <p:cBhvr>
                                        <p:cTn id="37" dur="1" fill="hold">
                                          <p:stCondLst>
                                            <p:cond delay="0"/>
                                          </p:stCondLst>
                                        </p:cTn>
                                        <p:tgtEl>
                                          <p:spTgt spid="713827"/>
                                        </p:tgtEl>
                                        <p:attrNameLst>
                                          <p:attrName>style.visibility</p:attrName>
                                        </p:attrNameLst>
                                      </p:cBhvr>
                                      <p:to>
                                        <p:strVal val="visible"/>
                                      </p:to>
                                    </p:set>
                                    <p:animEffect transition="in" filter="slide(fromRight)">
                                      <p:cBhvr>
                                        <p:cTn id="38" dur="500"/>
                                        <p:tgtEl>
                                          <p:spTgt spid="713827"/>
                                        </p:tgtEl>
                                      </p:cBhvr>
                                    </p:animEffect>
                                  </p:childTnLst>
                                </p:cTn>
                              </p:par>
                              <p:par>
                                <p:cTn id="39" presetID="12" presetClass="entr" presetSubtype="2" fill="hold" grpId="0" nodeType="withEffect">
                                  <p:stCondLst>
                                    <p:cond delay="0"/>
                                  </p:stCondLst>
                                  <p:childTnLst>
                                    <p:set>
                                      <p:cBhvr>
                                        <p:cTn id="40" dur="1" fill="hold">
                                          <p:stCondLst>
                                            <p:cond delay="0"/>
                                          </p:stCondLst>
                                        </p:cTn>
                                        <p:tgtEl>
                                          <p:spTgt spid="713828"/>
                                        </p:tgtEl>
                                        <p:attrNameLst>
                                          <p:attrName>style.visibility</p:attrName>
                                        </p:attrNameLst>
                                      </p:cBhvr>
                                      <p:to>
                                        <p:strVal val="visible"/>
                                      </p:to>
                                    </p:set>
                                    <p:animEffect transition="in" filter="slide(fromRight)">
                                      <p:cBhvr>
                                        <p:cTn id="41" dur="500"/>
                                        <p:tgtEl>
                                          <p:spTgt spid="713828"/>
                                        </p:tgtEl>
                                      </p:cBhvr>
                                    </p:animEffect>
                                  </p:childTnLst>
                                </p:cTn>
                              </p:par>
                            </p:childTnLst>
                          </p:cTn>
                        </p:par>
                        <p:par>
                          <p:cTn id="42" fill="hold">
                            <p:stCondLst>
                              <p:cond delay="500"/>
                            </p:stCondLst>
                            <p:childTnLst>
                              <p:par>
                                <p:cTn id="43" presetID="4" presetClass="entr" presetSubtype="16" fill="hold" grpId="0" nodeType="afterEffect">
                                  <p:stCondLst>
                                    <p:cond delay="0"/>
                                  </p:stCondLst>
                                  <p:childTnLst>
                                    <p:set>
                                      <p:cBhvr>
                                        <p:cTn id="44" dur="1" fill="hold">
                                          <p:stCondLst>
                                            <p:cond delay="0"/>
                                          </p:stCondLst>
                                        </p:cTn>
                                        <p:tgtEl>
                                          <p:spTgt spid="713820"/>
                                        </p:tgtEl>
                                        <p:attrNameLst>
                                          <p:attrName>style.visibility</p:attrName>
                                        </p:attrNameLst>
                                      </p:cBhvr>
                                      <p:to>
                                        <p:strVal val="visible"/>
                                      </p:to>
                                    </p:set>
                                    <p:animEffect transition="in" filter="box(in)">
                                      <p:cBhvr>
                                        <p:cTn id="45" dur="500"/>
                                        <p:tgtEl>
                                          <p:spTgt spid="713820"/>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2" fill="hold" grpId="0" nodeType="clickEffect">
                                  <p:stCondLst>
                                    <p:cond delay="0"/>
                                  </p:stCondLst>
                                  <p:childTnLst>
                                    <p:set>
                                      <p:cBhvr>
                                        <p:cTn id="49" dur="1" fill="hold">
                                          <p:stCondLst>
                                            <p:cond delay="0"/>
                                          </p:stCondLst>
                                        </p:cTn>
                                        <p:tgtEl>
                                          <p:spTgt spid="713840"/>
                                        </p:tgtEl>
                                        <p:attrNameLst>
                                          <p:attrName>style.visibility</p:attrName>
                                        </p:attrNameLst>
                                      </p:cBhvr>
                                      <p:to>
                                        <p:strVal val="visible"/>
                                      </p:to>
                                    </p:set>
                                    <p:animEffect transition="in" filter="slide(fromRight)">
                                      <p:cBhvr>
                                        <p:cTn id="50" dur="500"/>
                                        <p:tgtEl>
                                          <p:spTgt spid="713840"/>
                                        </p:tgtEl>
                                      </p:cBhvr>
                                    </p:animEffect>
                                  </p:childTnLst>
                                </p:cTn>
                              </p:par>
                              <p:par>
                                <p:cTn id="51" presetID="12" presetClass="entr" presetSubtype="2" fill="hold" grpId="0" nodeType="withEffect">
                                  <p:stCondLst>
                                    <p:cond delay="0"/>
                                  </p:stCondLst>
                                  <p:childTnLst>
                                    <p:set>
                                      <p:cBhvr>
                                        <p:cTn id="52" dur="1" fill="hold">
                                          <p:stCondLst>
                                            <p:cond delay="0"/>
                                          </p:stCondLst>
                                        </p:cTn>
                                        <p:tgtEl>
                                          <p:spTgt spid="713841"/>
                                        </p:tgtEl>
                                        <p:attrNameLst>
                                          <p:attrName>style.visibility</p:attrName>
                                        </p:attrNameLst>
                                      </p:cBhvr>
                                      <p:to>
                                        <p:strVal val="visible"/>
                                      </p:to>
                                    </p:set>
                                    <p:animEffect transition="in" filter="slide(fromRight)">
                                      <p:cBhvr>
                                        <p:cTn id="53" dur="500"/>
                                        <p:tgtEl>
                                          <p:spTgt spid="713841"/>
                                        </p:tgtEl>
                                      </p:cBhvr>
                                    </p:animEffect>
                                  </p:childTnLst>
                                </p:cTn>
                              </p:par>
                            </p:childTnLst>
                          </p:cTn>
                        </p:par>
                        <p:par>
                          <p:cTn id="54" fill="hold">
                            <p:stCondLst>
                              <p:cond delay="500"/>
                            </p:stCondLst>
                            <p:childTnLst>
                              <p:par>
                                <p:cTn id="55" presetID="4" presetClass="entr" presetSubtype="16" fill="hold" grpId="0" nodeType="afterEffect">
                                  <p:stCondLst>
                                    <p:cond delay="0"/>
                                  </p:stCondLst>
                                  <p:childTnLst>
                                    <p:set>
                                      <p:cBhvr>
                                        <p:cTn id="56" dur="1" fill="hold">
                                          <p:stCondLst>
                                            <p:cond delay="0"/>
                                          </p:stCondLst>
                                        </p:cTn>
                                        <p:tgtEl>
                                          <p:spTgt spid="713838"/>
                                        </p:tgtEl>
                                        <p:attrNameLst>
                                          <p:attrName>style.visibility</p:attrName>
                                        </p:attrNameLst>
                                      </p:cBhvr>
                                      <p:to>
                                        <p:strVal val="visible"/>
                                      </p:to>
                                    </p:set>
                                    <p:animEffect transition="in" filter="box(in)">
                                      <p:cBhvr>
                                        <p:cTn id="57" dur="500"/>
                                        <p:tgtEl>
                                          <p:spTgt spid="713838"/>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713777"/>
                                        </p:tgtEl>
                                        <p:attrNameLst>
                                          <p:attrName>style.visibility</p:attrName>
                                        </p:attrNameLst>
                                      </p:cBhvr>
                                      <p:to>
                                        <p:strVal val="visible"/>
                                      </p:to>
                                    </p:set>
                                    <p:animEffect transition="in" filter="box(in)">
                                      <p:cBhvr>
                                        <p:cTn id="62" dur="500"/>
                                        <p:tgtEl>
                                          <p:spTgt spid="713777"/>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713778"/>
                                        </p:tgtEl>
                                        <p:attrNameLst>
                                          <p:attrName>style.visibility</p:attrName>
                                        </p:attrNameLst>
                                      </p:cBhvr>
                                      <p:to>
                                        <p:strVal val="visible"/>
                                      </p:to>
                                    </p:set>
                                    <p:animEffect transition="in" filter="box(in)">
                                      <p:cBhvr>
                                        <p:cTn id="65" dur="500"/>
                                        <p:tgtEl>
                                          <p:spTgt spid="713778"/>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1381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71381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713816"/>
                                        </p:tgtEl>
                                        <p:attrNameLst>
                                          <p:attrName>style.visibility</p:attrName>
                                        </p:attrNameLst>
                                      </p:cBhvr>
                                      <p:to>
                                        <p:strVal val="visible"/>
                                      </p:to>
                                    </p:set>
                                  </p:childTnLst>
                                </p:cTn>
                              </p:par>
                            </p:childTnLst>
                          </p:cTn>
                        </p:par>
                        <p:par>
                          <p:cTn id="76" fill="hold">
                            <p:stCondLst>
                              <p:cond delay="0"/>
                            </p:stCondLst>
                            <p:childTnLst>
                              <p:par>
                                <p:cTn id="77" presetID="1" presetClass="entr" presetSubtype="0" fill="hold" grpId="0" nodeType="afterEffect">
                                  <p:stCondLst>
                                    <p:cond delay="0"/>
                                  </p:stCondLst>
                                  <p:childTnLst>
                                    <p:set>
                                      <p:cBhvr>
                                        <p:cTn id="78" dur="1" fill="hold">
                                          <p:stCondLst>
                                            <p:cond delay="0"/>
                                          </p:stCondLst>
                                        </p:cTn>
                                        <p:tgtEl>
                                          <p:spTgt spid="7138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74" grpId="0" animBg="1"/>
      <p:bldP spid="713776" grpId="0"/>
      <p:bldP spid="713777" grpId="0" animBg="1"/>
      <p:bldP spid="713778" grpId="0"/>
      <p:bldP spid="713816" grpId="0" animBg="1"/>
      <p:bldP spid="713817" grpId="0"/>
      <p:bldP spid="713818" grpId="0"/>
      <p:bldP spid="713819" grpId="0"/>
      <p:bldP spid="713820" grpId="0"/>
      <p:bldP spid="713827" grpId="0" animBg="1"/>
      <p:bldP spid="713828" grpId="0" animBg="1"/>
      <p:bldP spid="713829" grpId="0" animBg="1"/>
      <p:bldP spid="713830" grpId="0" animBg="1"/>
      <p:bldP spid="713831" grpId="0" animBg="1"/>
      <p:bldP spid="713832" grpId="0" animBg="1"/>
      <p:bldP spid="713833" grpId="0" animBg="1"/>
      <p:bldP spid="713834" grpId="0" animBg="1"/>
      <p:bldP spid="713835" grpId="0" animBg="1"/>
      <p:bldP spid="713836" grpId="0" animBg="1"/>
      <p:bldP spid="713837" grpId="0" animBg="1"/>
      <p:bldP spid="713838" grpId="0"/>
      <p:bldP spid="713839" grpId="0"/>
      <p:bldP spid="713840" grpId="0" animBg="1"/>
      <p:bldP spid="713841"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Η Γενική Προσέγγιση</a:t>
            </a:r>
            <a:endParaRPr lang="en-US" sz="4400" dirty="0">
              <a:solidFill>
                <a:srgbClr val="FFFF00"/>
              </a:solidFill>
            </a:endParaRPr>
          </a:p>
        </p:txBody>
      </p:sp>
      <p:sp>
        <p:nvSpPr>
          <p:cNvPr id="715781" name="AutoShape 5"/>
          <p:cNvSpPr>
            <a:spLocks noChangeArrowheads="1"/>
          </p:cNvSpPr>
          <p:nvPr/>
        </p:nvSpPr>
        <p:spPr bwMode="auto">
          <a:xfrm>
            <a:off x="1066800" y="1752600"/>
            <a:ext cx="228600" cy="228600"/>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sp>
        <p:nvSpPr>
          <p:cNvPr id="6149" name="Text Box 6"/>
          <p:cNvSpPr txBox="1">
            <a:spLocks noChangeArrowheads="1"/>
          </p:cNvSpPr>
          <p:nvPr/>
        </p:nvSpPr>
        <p:spPr bwMode="auto">
          <a:xfrm>
            <a:off x="1355725" y="1639888"/>
            <a:ext cx="5488554" cy="369332"/>
          </a:xfrm>
          <a:prstGeom prst="rect">
            <a:avLst/>
          </a:prstGeom>
          <a:noFill/>
          <a:ln w="9525">
            <a:noFill/>
            <a:miter lim="800000"/>
            <a:headEnd/>
            <a:tailEnd/>
          </a:ln>
        </p:spPr>
        <p:txBody>
          <a:bodyPr wrap="none">
            <a:spAutoFit/>
          </a:bodyPr>
          <a:lstStyle/>
          <a:p>
            <a:r>
              <a:rPr lang="el-GR" dirty="0" smtClean="0">
                <a:solidFill>
                  <a:schemeClr val="bg1"/>
                </a:solidFill>
              </a:rPr>
              <a:t>Αρχικά, αντιγράφουμε τους ΔΚ των δύο υποδιαιρέσεων</a:t>
            </a:r>
            <a:r>
              <a:rPr lang="en-US" dirty="0" smtClean="0">
                <a:solidFill>
                  <a:schemeClr val="bg1"/>
                </a:solidFill>
              </a:rPr>
              <a:t>.</a:t>
            </a:r>
            <a:endParaRPr lang="en-US" dirty="0">
              <a:solidFill>
                <a:schemeClr val="bg1"/>
              </a:solidFill>
            </a:endParaRPr>
          </a:p>
        </p:txBody>
      </p:sp>
      <p:sp>
        <p:nvSpPr>
          <p:cNvPr id="715783" name="AutoShape 7"/>
          <p:cNvSpPr>
            <a:spLocks noChangeArrowheads="1"/>
          </p:cNvSpPr>
          <p:nvPr/>
        </p:nvSpPr>
        <p:spPr bwMode="auto">
          <a:xfrm>
            <a:off x="1066800" y="2362200"/>
            <a:ext cx="228600" cy="228600"/>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sp>
        <p:nvSpPr>
          <p:cNvPr id="715784" name="Text Box 8"/>
          <p:cNvSpPr txBox="1">
            <a:spLocks noChangeArrowheads="1"/>
          </p:cNvSpPr>
          <p:nvPr/>
        </p:nvSpPr>
        <p:spPr bwMode="auto">
          <a:xfrm>
            <a:off x="1371600" y="2286000"/>
            <a:ext cx="6934200" cy="646331"/>
          </a:xfrm>
          <a:prstGeom prst="rect">
            <a:avLst/>
          </a:prstGeom>
          <a:noFill/>
          <a:ln w="9525">
            <a:noFill/>
            <a:miter lim="800000"/>
            <a:headEnd/>
            <a:tailEnd/>
          </a:ln>
        </p:spPr>
        <p:txBody>
          <a:bodyPr wrap="square">
            <a:spAutoFit/>
          </a:bodyPr>
          <a:lstStyle/>
          <a:p>
            <a:r>
              <a:rPr lang="el-GR" dirty="0" smtClean="0">
                <a:solidFill>
                  <a:schemeClr val="bg1"/>
                </a:solidFill>
              </a:rPr>
              <a:t>Μετατρέπουμε το αποτέλεσμα σε μία έγκυρης μορφής ΔΚ για την νέα υποδιαίρεση</a:t>
            </a:r>
            <a:r>
              <a:rPr lang="en-US" dirty="0" smtClean="0">
                <a:solidFill>
                  <a:schemeClr val="bg1"/>
                </a:solidFill>
              </a:rPr>
              <a:t>.</a:t>
            </a:r>
            <a:endParaRPr lang="en-US" dirty="0">
              <a:solidFill>
                <a:schemeClr val="bg1"/>
              </a:solidFill>
            </a:endParaRPr>
          </a:p>
        </p:txBody>
      </p:sp>
      <p:sp>
        <p:nvSpPr>
          <p:cNvPr id="715785" name="Text Box 9"/>
          <p:cNvSpPr txBox="1">
            <a:spLocks noChangeArrowheads="1"/>
          </p:cNvSpPr>
          <p:nvPr/>
        </p:nvSpPr>
        <p:spPr bwMode="auto">
          <a:xfrm>
            <a:off x="1508125" y="3387725"/>
            <a:ext cx="6492875" cy="646331"/>
          </a:xfrm>
          <a:prstGeom prst="rect">
            <a:avLst/>
          </a:prstGeom>
          <a:noFill/>
          <a:ln w="9525">
            <a:noFill/>
            <a:miter lim="800000"/>
            <a:headEnd/>
            <a:tailEnd/>
          </a:ln>
        </p:spPr>
        <p:txBody>
          <a:bodyPr wrap="square">
            <a:spAutoFit/>
          </a:bodyPr>
          <a:lstStyle/>
          <a:p>
            <a:r>
              <a:rPr lang="en-US" dirty="0">
                <a:solidFill>
                  <a:srgbClr val="FF00FF"/>
                </a:solidFill>
                <a:sym typeface="Symbol" pitchFamily="18" charset="2"/>
              </a:rPr>
              <a:t></a:t>
            </a:r>
            <a:r>
              <a:rPr lang="en-US" dirty="0">
                <a:solidFill>
                  <a:srgbClr val="CC3300"/>
                </a:solidFill>
                <a:sym typeface="Symbol" pitchFamily="18" charset="2"/>
              </a:rPr>
              <a:t> </a:t>
            </a:r>
            <a:r>
              <a:rPr lang="el-GR" dirty="0" smtClean="0">
                <a:solidFill>
                  <a:schemeClr val="bg1"/>
                </a:solidFill>
                <a:sym typeface="Symbol" pitchFamily="18" charset="2"/>
              </a:rPr>
              <a:t>Υπολογίσουμε τις τομές των ακμών των δύο διαφορετικών </a:t>
            </a:r>
            <a:r>
              <a:rPr lang="el-GR" dirty="0" err="1" smtClean="0">
                <a:solidFill>
                  <a:schemeClr val="bg1"/>
                </a:solidFill>
                <a:sym typeface="Symbol" pitchFamily="18" charset="2"/>
              </a:rPr>
              <a:t>υποδιαρέσεων</a:t>
            </a:r>
            <a:r>
              <a:rPr lang="en-US" dirty="0" smtClean="0">
                <a:solidFill>
                  <a:schemeClr val="bg1"/>
                </a:solidFill>
                <a:sym typeface="Symbol" pitchFamily="18" charset="2"/>
              </a:rPr>
              <a:t>.</a:t>
            </a:r>
            <a:endParaRPr lang="en-US" dirty="0">
              <a:solidFill>
                <a:schemeClr val="bg1"/>
              </a:solidFill>
              <a:sym typeface="Symbol" pitchFamily="18" charset="2"/>
            </a:endParaRPr>
          </a:p>
        </p:txBody>
      </p:sp>
      <p:sp>
        <p:nvSpPr>
          <p:cNvPr id="715786" name="Text Box 10"/>
          <p:cNvSpPr txBox="1">
            <a:spLocks noChangeArrowheads="1"/>
          </p:cNvSpPr>
          <p:nvPr/>
        </p:nvSpPr>
        <p:spPr bwMode="auto">
          <a:xfrm>
            <a:off x="1524000" y="4343400"/>
            <a:ext cx="6553200" cy="369332"/>
          </a:xfrm>
          <a:prstGeom prst="rect">
            <a:avLst/>
          </a:prstGeom>
          <a:noFill/>
          <a:ln w="9525">
            <a:noFill/>
            <a:miter lim="800000"/>
            <a:headEnd/>
            <a:tailEnd/>
          </a:ln>
        </p:spPr>
        <p:txBody>
          <a:bodyPr wrap="square">
            <a:spAutoFit/>
          </a:bodyPr>
          <a:lstStyle/>
          <a:p>
            <a:r>
              <a:rPr lang="en-US" dirty="0">
                <a:solidFill>
                  <a:srgbClr val="FF00FF"/>
                </a:solidFill>
                <a:sym typeface="Symbol" pitchFamily="18" charset="2"/>
              </a:rPr>
              <a:t></a:t>
            </a:r>
            <a:r>
              <a:rPr lang="en-US" dirty="0">
                <a:solidFill>
                  <a:srgbClr val="CC3300"/>
                </a:solidFill>
                <a:sym typeface="Symbol" pitchFamily="18" charset="2"/>
              </a:rPr>
              <a:t> </a:t>
            </a:r>
            <a:r>
              <a:rPr lang="el-GR" dirty="0" smtClean="0">
                <a:solidFill>
                  <a:schemeClr val="bg1"/>
                </a:solidFill>
                <a:sym typeface="Symbol" pitchFamily="18" charset="2"/>
              </a:rPr>
              <a:t>Συγχωνεύουμε κατάλληλα τα μέρη των δύο ΔΚ.</a:t>
            </a:r>
            <a:endParaRPr lang="en-US" dirty="0">
              <a:solidFill>
                <a:schemeClr val="bg1"/>
              </a:solidFill>
              <a:sym typeface="Symbol" pitchFamily="18" charset="2"/>
            </a:endParaRPr>
          </a:p>
        </p:txBody>
      </p:sp>
      <p:sp>
        <p:nvSpPr>
          <p:cNvPr id="715787" name="Text Box 11"/>
          <p:cNvSpPr txBox="1">
            <a:spLocks noChangeArrowheads="1"/>
          </p:cNvSpPr>
          <p:nvPr/>
        </p:nvSpPr>
        <p:spPr bwMode="auto">
          <a:xfrm>
            <a:off x="2133600" y="4953000"/>
            <a:ext cx="4109651" cy="400110"/>
          </a:xfrm>
          <a:prstGeom prst="rect">
            <a:avLst/>
          </a:prstGeom>
          <a:noFill/>
          <a:ln w="9525">
            <a:noFill/>
            <a:miter lim="800000"/>
            <a:headEnd/>
            <a:tailEnd/>
          </a:ln>
        </p:spPr>
        <p:txBody>
          <a:bodyPr wrap="none">
            <a:spAutoFit/>
          </a:bodyPr>
          <a:lstStyle/>
          <a:p>
            <a:r>
              <a:rPr lang="en-US" sz="2000" dirty="0">
                <a:solidFill>
                  <a:srgbClr val="00FFFF"/>
                </a:solidFill>
              </a:rPr>
              <a:t>1. </a:t>
            </a:r>
            <a:r>
              <a:rPr lang="el-GR" sz="2000" dirty="0" smtClean="0">
                <a:solidFill>
                  <a:srgbClr val="00FFFF"/>
                </a:solidFill>
              </a:rPr>
              <a:t>Εγγραφές κορυφών και </a:t>
            </a:r>
            <a:r>
              <a:rPr lang="el-GR" sz="2000" dirty="0" err="1" smtClean="0">
                <a:solidFill>
                  <a:srgbClr val="00FFFF"/>
                </a:solidFill>
              </a:rPr>
              <a:t>ημι</a:t>
            </a:r>
            <a:r>
              <a:rPr lang="el-GR" sz="2000" dirty="0" smtClean="0">
                <a:solidFill>
                  <a:srgbClr val="00FFFF"/>
                </a:solidFill>
              </a:rPr>
              <a:t>-ακμών</a:t>
            </a:r>
            <a:r>
              <a:rPr lang="en-US" sz="2000" dirty="0" smtClean="0">
                <a:solidFill>
                  <a:srgbClr val="00FFFF"/>
                </a:solidFill>
              </a:rPr>
              <a:t>.</a:t>
            </a:r>
            <a:endParaRPr lang="en-US" sz="2000" dirty="0">
              <a:solidFill>
                <a:srgbClr val="00FFFF"/>
              </a:solidFill>
            </a:endParaRPr>
          </a:p>
        </p:txBody>
      </p:sp>
      <p:sp>
        <p:nvSpPr>
          <p:cNvPr id="715788" name="Text Box 12"/>
          <p:cNvSpPr txBox="1">
            <a:spLocks noChangeArrowheads="1"/>
          </p:cNvSpPr>
          <p:nvPr/>
        </p:nvSpPr>
        <p:spPr bwMode="auto">
          <a:xfrm>
            <a:off x="2133600" y="5410200"/>
            <a:ext cx="2243243" cy="400110"/>
          </a:xfrm>
          <a:prstGeom prst="rect">
            <a:avLst/>
          </a:prstGeom>
          <a:noFill/>
          <a:ln w="9525">
            <a:noFill/>
            <a:miter lim="800000"/>
            <a:headEnd/>
            <a:tailEnd/>
          </a:ln>
        </p:spPr>
        <p:txBody>
          <a:bodyPr wrap="none">
            <a:spAutoFit/>
          </a:bodyPr>
          <a:lstStyle/>
          <a:p>
            <a:r>
              <a:rPr lang="en-US" sz="2000" dirty="0">
                <a:solidFill>
                  <a:schemeClr val="bg1"/>
                </a:solidFill>
              </a:rPr>
              <a:t>2. </a:t>
            </a:r>
            <a:r>
              <a:rPr lang="el-GR" sz="2000" dirty="0" smtClean="0">
                <a:solidFill>
                  <a:schemeClr val="bg1"/>
                </a:solidFill>
              </a:rPr>
              <a:t>Εγγραφές εδρών</a:t>
            </a:r>
            <a:r>
              <a:rPr lang="en-US" sz="2000" dirty="0" smtClean="0">
                <a:solidFill>
                  <a:schemeClr val="bg1"/>
                </a:solidFill>
              </a:rPr>
              <a:t>.</a:t>
            </a:r>
            <a:endParaRPr lang="en-US" sz="2000" dirty="0">
              <a:solidFill>
                <a:schemeClr val="bg1"/>
              </a:solidFill>
            </a:endParaRPr>
          </a:p>
        </p:txBody>
      </p:sp>
      <p:sp>
        <p:nvSpPr>
          <p:cNvPr id="715789" name="Text Box 13"/>
          <p:cNvSpPr txBox="1">
            <a:spLocks noChangeArrowheads="1"/>
          </p:cNvSpPr>
          <p:nvPr/>
        </p:nvSpPr>
        <p:spPr bwMode="auto">
          <a:xfrm>
            <a:off x="1050925" y="6059488"/>
            <a:ext cx="7788275" cy="646331"/>
          </a:xfrm>
          <a:prstGeom prst="rect">
            <a:avLst/>
          </a:prstGeom>
          <a:noFill/>
          <a:ln w="9525">
            <a:noFill/>
            <a:miter lim="800000"/>
            <a:headEnd/>
            <a:tailEnd/>
          </a:ln>
        </p:spPr>
        <p:txBody>
          <a:bodyPr wrap="square">
            <a:spAutoFit/>
          </a:bodyPr>
          <a:lstStyle/>
          <a:p>
            <a:r>
              <a:rPr lang="el-GR" b="1" u="sng" dirty="0" smtClean="0">
                <a:solidFill>
                  <a:srgbClr val="FFFF00"/>
                </a:solidFill>
              </a:rPr>
              <a:t>Ιδέα:</a:t>
            </a:r>
            <a:r>
              <a:rPr lang="el-GR" dirty="0" smtClean="0">
                <a:solidFill>
                  <a:srgbClr val="00FFFF"/>
                </a:solidFill>
              </a:rPr>
              <a:t> Αλγόριθμος επίπεδης σάρωσης (στην ουσία τροποποιούμε τον αλγόριθμο εύρεσης τομών).</a:t>
            </a:r>
            <a:endParaRPr lang="en-US" dirty="0">
              <a:solidFill>
                <a:srgbClr val="00FFFF"/>
              </a:solidFill>
            </a:endParaRPr>
          </a:p>
        </p:txBody>
      </p:sp>
    </p:spTree>
    <p:extLst>
      <p:ext uri="{BB962C8B-B14F-4D97-AF65-F5344CB8AC3E}">
        <p14:creationId xmlns="" xmlns:p14="http://schemas.microsoft.com/office/powerpoint/2010/main" val="19880099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5783"/>
                                        </p:tgtEl>
                                        <p:attrNameLst>
                                          <p:attrName>style.visibility</p:attrName>
                                        </p:attrNameLst>
                                      </p:cBhvr>
                                      <p:to>
                                        <p:strVal val="visible"/>
                                      </p:to>
                                    </p:set>
                                    <p:animEffect transition="in" filter="box(in)">
                                      <p:cBhvr>
                                        <p:cTn id="7" dur="500"/>
                                        <p:tgtEl>
                                          <p:spTgt spid="71578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715784"/>
                                        </p:tgtEl>
                                        <p:attrNameLst>
                                          <p:attrName>style.visibility</p:attrName>
                                        </p:attrNameLst>
                                      </p:cBhvr>
                                      <p:to>
                                        <p:strVal val="visible"/>
                                      </p:to>
                                    </p:set>
                                    <p:animEffect transition="in" filter="box(in)">
                                      <p:cBhvr>
                                        <p:cTn id="10" dur="500"/>
                                        <p:tgtEl>
                                          <p:spTgt spid="715784"/>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5785"/>
                                        </p:tgtEl>
                                        <p:attrNameLst>
                                          <p:attrName>style.visibility</p:attrName>
                                        </p:attrNameLst>
                                      </p:cBhvr>
                                      <p:to>
                                        <p:strVal val="visible"/>
                                      </p:to>
                                    </p:set>
                                    <p:animEffect transition="in" filter="slide(fromBottom)">
                                      <p:cBhvr>
                                        <p:cTn id="15" dur="500"/>
                                        <p:tgtEl>
                                          <p:spTgt spid="715785"/>
                                        </p:tgtEl>
                                      </p:cBhvr>
                                    </p:animEffect>
                                  </p:childTnLst>
                                </p:cTn>
                              </p:par>
                            </p:childTnLst>
                          </p:cTn>
                        </p:par>
                        <p:par>
                          <p:cTn id="16" fill="hold">
                            <p:stCondLst>
                              <p:cond delay="500"/>
                            </p:stCondLst>
                            <p:childTnLst>
                              <p:par>
                                <p:cTn id="17" presetID="12" presetClass="entr" presetSubtype="4" fill="hold" grpId="0" nodeType="afterEffect">
                                  <p:stCondLst>
                                    <p:cond delay="1000"/>
                                  </p:stCondLst>
                                  <p:childTnLst>
                                    <p:set>
                                      <p:cBhvr>
                                        <p:cTn id="18" dur="1" fill="hold">
                                          <p:stCondLst>
                                            <p:cond delay="0"/>
                                          </p:stCondLst>
                                        </p:cTn>
                                        <p:tgtEl>
                                          <p:spTgt spid="715786"/>
                                        </p:tgtEl>
                                        <p:attrNameLst>
                                          <p:attrName>style.visibility</p:attrName>
                                        </p:attrNameLst>
                                      </p:cBhvr>
                                      <p:to>
                                        <p:strVal val="visible"/>
                                      </p:to>
                                    </p:set>
                                    <p:animEffect transition="in" filter="slide(fromBottom)">
                                      <p:cBhvr>
                                        <p:cTn id="19" dur="500"/>
                                        <p:tgtEl>
                                          <p:spTgt spid="715786"/>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715787"/>
                                        </p:tgtEl>
                                        <p:attrNameLst>
                                          <p:attrName>style.visibility</p:attrName>
                                        </p:attrNameLst>
                                      </p:cBhvr>
                                      <p:to>
                                        <p:strVal val="visible"/>
                                      </p:to>
                                    </p:set>
                                    <p:animEffect transition="in" filter="slide(fromBottom)">
                                      <p:cBhvr>
                                        <p:cTn id="24" dur="500"/>
                                        <p:tgtEl>
                                          <p:spTgt spid="715787"/>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715788"/>
                                        </p:tgtEl>
                                        <p:attrNameLst>
                                          <p:attrName>style.visibility</p:attrName>
                                        </p:attrNameLst>
                                      </p:cBhvr>
                                      <p:to>
                                        <p:strVal val="visible"/>
                                      </p:to>
                                    </p:set>
                                    <p:animEffect transition="in" filter="slide(fromBottom)">
                                      <p:cBhvr>
                                        <p:cTn id="29" dur="500"/>
                                        <p:tgtEl>
                                          <p:spTgt spid="715788"/>
                                        </p:tgtEl>
                                      </p:cBhvr>
                                    </p:animEffect>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715789"/>
                                        </p:tgtEl>
                                        <p:attrNameLst>
                                          <p:attrName>style.visibility</p:attrName>
                                        </p:attrNameLst>
                                      </p:cBhvr>
                                      <p:to>
                                        <p:strVal val="visible"/>
                                      </p:to>
                                    </p:set>
                                    <p:anim calcmode="lin" valueType="num">
                                      <p:cBhvr>
                                        <p:cTn id="34" dur="500" fill="hold"/>
                                        <p:tgtEl>
                                          <p:spTgt spid="715789"/>
                                        </p:tgtEl>
                                        <p:attrNameLst>
                                          <p:attrName>ppt_w</p:attrName>
                                        </p:attrNameLst>
                                      </p:cBhvr>
                                      <p:tavLst>
                                        <p:tav tm="0">
                                          <p:val>
                                            <p:fltVal val="0"/>
                                          </p:val>
                                        </p:tav>
                                        <p:tav tm="100000">
                                          <p:val>
                                            <p:strVal val="#ppt_w"/>
                                          </p:val>
                                        </p:tav>
                                      </p:tavLst>
                                    </p:anim>
                                    <p:anim calcmode="lin" valueType="num">
                                      <p:cBhvr>
                                        <p:cTn id="35" dur="500" fill="hold"/>
                                        <p:tgtEl>
                                          <p:spTgt spid="71578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84" grpId="0"/>
      <p:bldP spid="715785" grpId="0"/>
      <p:bldP spid="715786" grpId="0"/>
      <p:bldP spid="715787" grpId="0"/>
      <p:bldP spid="715788" grpId="0"/>
      <p:bldP spid="715789" grpId="0"/>
    </p:bld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Επίπεδη Σάρωση</a:t>
            </a:r>
            <a:endParaRPr lang="en-US" sz="4400" dirty="0">
              <a:solidFill>
                <a:srgbClr val="FFFF00"/>
              </a:solidFill>
            </a:endParaRPr>
          </a:p>
        </p:txBody>
      </p:sp>
      <p:grpSp>
        <p:nvGrpSpPr>
          <p:cNvPr id="2" name="Group 4"/>
          <p:cNvGrpSpPr>
            <a:grpSpLocks/>
          </p:cNvGrpSpPr>
          <p:nvPr/>
        </p:nvGrpSpPr>
        <p:grpSpPr bwMode="auto">
          <a:xfrm>
            <a:off x="2362200" y="1752600"/>
            <a:ext cx="4546600" cy="3538538"/>
            <a:chOff x="2533" y="1872"/>
            <a:chExt cx="2864" cy="2229"/>
          </a:xfrm>
        </p:grpSpPr>
        <p:sp>
          <p:nvSpPr>
            <p:cNvPr id="7229" name="Line 5"/>
            <p:cNvSpPr>
              <a:spLocks noChangeShapeType="1"/>
            </p:cNvSpPr>
            <p:nvPr/>
          </p:nvSpPr>
          <p:spPr bwMode="auto">
            <a:xfrm>
              <a:off x="2544" y="2736"/>
              <a:ext cx="576" cy="912"/>
            </a:xfrm>
            <a:prstGeom prst="line">
              <a:avLst/>
            </a:prstGeom>
            <a:noFill/>
            <a:ln w="25400">
              <a:solidFill>
                <a:srgbClr val="00FFFF"/>
              </a:solidFill>
              <a:round/>
              <a:headEnd/>
              <a:tailEnd/>
            </a:ln>
          </p:spPr>
          <p:txBody>
            <a:bodyPr/>
            <a:lstStyle/>
            <a:p>
              <a:endParaRPr lang="en-US"/>
            </a:p>
          </p:txBody>
        </p:sp>
        <p:grpSp>
          <p:nvGrpSpPr>
            <p:cNvPr id="3" name="Group 6"/>
            <p:cNvGrpSpPr>
              <a:grpSpLocks/>
            </p:cNvGrpSpPr>
            <p:nvPr/>
          </p:nvGrpSpPr>
          <p:grpSpPr bwMode="auto">
            <a:xfrm>
              <a:off x="2533" y="1872"/>
              <a:ext cx="2864" cy="2229"/>
              <a:chOff x="2533" y="1872"/>
              <a:chExt cx="2864" cy="2229"/>
            </a:xfrm>
          </p:grpSpPr>
          <p:sp>
            <p:nvSpPr>
              <p:cNvPr id="7231" name="Line 7"/>
              <p:cNvSpPr>
                <a:spLocks noChangeShapeType="1"/>
              </p:cNvSpPr>
              <p:nvPr/>
            </p:nvSpPr>
            <p:spPr bwMode="auto">
              <a:xfrm>
                <a:off x="3120" y="1920"/>
                <a:ext cx="2064" cy="240"/>
              </a:xfrm>
              <a:prstGeom prst="line">
                <a:avLst/>
              </a:prstGeom>
              <a:noFill/>
              <a:ln w="25400">
                <a:solidFill>
                  <a:srgbClr val="00FFFF"/>
                </a:solidFill>
                <a:round/>
                <a:headEnd/>
                <a:tailEnd/>
              </a:ln>
            </p:spPr>
            <p:txBody>
              <a:bodyPr/>
              <a:lstStyle/>
              <a:p>
                <a:endParaRPr lang="en-US"/>
              </a:p>
            </p:txBody>
          </p:sp>
          <p:sp>
            <p:nvSpPr>
              <p:cNvPr id="7232" name="Line 8"/>
              <p:cNvSpPr>
                <a:spLocks noChangeShapeType="1"/>
              </p:cNvSpPr>
              <p:nvPr/>
            </p:nvSpPr>
            <p:spPr bwMode="auto">
              <a:xfrm flipH="1">
                <a:off x="2544" y="1920"/>
                <a:ext cx="576" cy="816"/>
              </a:xfrm>
              <a:prstGeom prst="line">
                <a:avLst/>
              </a:prstGeom>
              <a:noFill/>
              <a:ln w="25400">
                <a:solidFill>
                  <a:srgbClr val="00FFFF"/>
                </a:solidFill>
                <a:round/>
                <a:headEnd/>
                <a:tailEnd/>
              </a:ln>
            </p:spPr>
            <p:txBody>
              <a:bodyPr/>
              <a:lstStyle/>
              <a:p>
                <a:endParaRPr lang="en-US"/>
              </a:p>
            </p:txBody>
          </p:sp>
          <p:sp>
            <p:nvSpPr>
              <p:cNvPr id="7233" name="Line 9"/>
              <p:cNvSpPr>
                <a:spLocks noChangeShapeType="1"/>
              </p:cNvSpPr>
              <p:nvPr/>
            </p:nvSpPr>
            <p:spPr bwMode="auto">
              <a:xfrm>
                <a:off x="3120" y="3648"/>
                <a:ext cx="1536" cy="432"/>
              </a:xfrm>
              <a:prstGeom prst="line">
                <a:avLst/>
              </a:prstGeom>
              <a:noFill/>
              <a:ln w="25400">
                <a:solidFill>
                  <a:srgbClr val="00FFFF"/>
                </a:solidFill>
                <a:round/>
                <a:headEnd/>
                <a:tailEnd/>
              </a:ln>
            </p:spPr>
            <p:txBody>
              <a:bodyPr/>
              <a:lstStyle/>
              <a:p>
                <a:endParaRPr lang="en-US"/>
              </a:p>
            </p:txBody>
          </p:sp>
          <p:sp>
            <p:nvSpPr>
              <p:cNvPr id="7234" name="Line 10"/>
              <p:cNvSpPr>
                <a:spLocks noChangeShapeType="1"/>
              </p:cNvSpPr>
              <p:nvPr/>
            </p:nvSpPr>
            <p:spPr bwMode="auto">
              <a:xfrm flipV="1">
                <a:off x="4656" y="2784"/>
                <a:ext cx="720" cy="1296"/>
              </a:xfrm>
              <a:prstGeom prst="line">
                <a:avLst/>
              </a:prstGeom>
              <a:noFill/>
              <a:ln w="25400">
                <a:solidFill>
                  <a:srgbClr val="00FFFF"/>
                </a:solidFill>
                <a:round/>
                <a:headEnd/>
                <a:tailEnd/>
              </a:ln>
            </p:spPr>
            <p:txBody>
              <a:bodyPr/>
              <a:lstStyle/>
              <a:p>
                <a:endParaRPr lang="en-US"/>
              </a:p>
            </p:txBody>
          </p:sp>
          <p:sp>
            <p:nvSpPr>
              <p:cNvPr id="7235" name="Line 11"/>
              <p:cNvSpPr>
                <a:spLocks noChangeShapeType="1"/>
              </p:cNvSpPr>
              <p:nvPr/>
            </p:nvSpPr>
            <p:spPr bwMode="auto">
              <a:xfrm flipH="1" flipV="1">
                <a:off x="5184" y="2160"/>
                <a:ext cx="192" cy="624"/>
              </a:xfrm>
              <a:prstGeom prst="line">
                <a:avLst/>
              </a:prstGeom>
              <a:noFill/>
              <a:ln w="25400">
                <a:solidFill>
                  <a:srgbClr val="00FFFF"/>
                </a:solidFill>
                <a:round/>
                <a:headEnd/>
                <a:tailEnd/>
              </a:ln>
            </p:spPr>
            <p:txBody>
              <a:bodyPr/>
              <a:lstStyle/>
              <a:p>
                <a:endParaRPr lang="en-US"/>
              </a:p>
            </p:txBody>
          </p:sp>
          <p:sp>
            <p:nvSpPr>
              <p:cNvPr id="7236" name="Line 12"/>
              <p:cNvSpPr>
                <a:spLocks noChangeShapeType="1"/>
              </p:cNvSpPr>
              <p:nvPr/>
            </p:nvSpPr>
            <p:spPr bwMode="auto">
              <a:xfrm>
                <a:off x="3120" y="1920"/>
                <a:ext cx="432" cy="576"/>
              </a:xfrm>
              <a:prstGeom prst="line">
                <a:avLst/>
              </a:prstGeom>
              <a:noFill/>
              <a:ln w="25400">
                <a:solidFill>
                  <a:srgbClr val="00FFFF"/>
                </a:solidFill>
                <a:round/>
                <a:headEnd/>
                <a:tailEnd/>
              </a:ln>
            </p:spPr>
            <p:txBody>
              <a:bodyPr/>
              <a:lstStyle/>
              <a:p>
                <a:endParaRPr lang="en-US"/>
              </a:p>
            </p:txBody>
          </p:sp>
          <p:sp>
            <p:nvSpPr>
              <p:cNvPr id="7237" name="Line 13"/>
              <p:cNvSpPr>
                <a:spLocks noChangeShapeType="1"/>
              </p:cNvSpPr>
              <p:nvPr/>
            </p:nvSpPr>
            <p:spPr bwMode="auto">
              <a:xfrm>
                <a:off x="3552" y="2496"/>
                <a:ext cx="0" cy="624"/>
              </a:xfrm>
              <a:prstGeom prst="line">
                <a:avLst/>
              </a:prstGeom>
              <a:noFill/>
              <a:ln w="25400">
                <a:solidFill>
                  <a:srgbClr val="00FFFF"/>
                </a:solidFill>
                <a:round/>
                <a:headEnd/>
                <a:tailEnd/>
              </a:ln>
            </p:spPr>
            <p:txBody>
              <a:bodyPr/>
              <a:lstStyle/>
              <a:p>
                <a:endParaRPr lang="en-US"/>
              </a:p>
            </p:txBody>
          </p:sp>
          <p:sp>
            <p:nvSpPr>
              <p:cNvPr id="7238" name="Line 14"/>
              <p:cNvSpPr>
                <a:spLocks noChangeShapeType="1"/>
              </p:cNvSpPr>
              <p:nvPr/>
            </p:nvSpPr>
            <p:spPr bwMode="auto">
              <a:xfrm flipH="1">
                <a:off x="3120" y="3120"/>
                <a:ext cx="432" cy="528"/>
              </a:xfrm>
              <a:prstGeom prst="line">
                <a:avLst/>
              </a:prstGeom>
              <a:noFill/>
              <a:ln w="25400">
                <a:solidFill>
                  <a:srgbClr val="00FFFF"/>
                </a:solidFill>
                <a:round/>
                <a:headEnd/>
                <a:tailEnd/>
              </a:ln>
            </p:spPr>
            <p:txBody>
              <a:bodyPr/>
              <a:lstStyle/>
              <a:p>
                <a:endParaRPr lang="en-US"/>
              </a:p>
            </p:txBody>
          </p:sp>
          <p:sp>
            <p:nvSpPr>
              <p:cNvPr id="7239" name="Line 15"/>
              <p:cNvSpPr>
                <a:spLocks noChangeShapeType="1"/>
              </p:cNvSpPr>
              <p:nvPr/>
            </p:nvSpPr>
            <p:spPr bwMode="auto">
              <a:xfrm flipV="1">
                <a:off x="3552" y="2304"/>
                <a:ext cx="768" cy="192"/>
              </a:xfrm>
              <a:prstGeom prst="line">
                <a:avLst/>
              </a:prstGeom>
              <a:noFill/>
              <a:ln w="25400">
                <a:solidFill>
                  <a:srgbClr val="00FFFF"/>
                </a:solidFill>
                <a:round/>
                <a:headEnd/>
                <a:tailEnd/>
              </a:ln>
            </p:spPr>
            <p:txBody>
              <a:bodyPr/>
              <a:lstStyle/>
              <a:p>
                <a:endParaRPr lang="en-US"/>
              </a:p>
            </p:txBody>
          </p:sp>
          <p:sp>
            <p:nvSpPr>
              <p:cNvPr id="7240" name="Line 16"/>
              <p:cNvSpPr>
                <a:spLocks noChangeShapeType="1"/>
              </p:cNvSpPr>
              <p:nvPr/>
            </p:nvSpPr>
            <p:spPr bwMode="auto">
              <a:xfrm flipH="1">
                <a:off x="4272" y="2304"/>
                <a:ext cx="48" cy="960"/>
              </a:xfrm>
              <a:prstGeom prst="line">
                <a:avLst/>
              </a:prstGeom>
              <a:noFill/>
              <a:ln w="25400">
                <a:solidFill>
                  <a:srgbClr val="00FFFF"/>
                </a:solidFill>
                <a:round/>
                <a:headEnd/>
                <a:tailEnd/>
              </a:ln>
            </p:spPr>
            <p:txBody>
              <a:bodyPr/>
              <a:lstStyle/>
              <a:p>
                <a:endParaRPr lang="en-US"/>
              </a:p>
            </p:txBody>
          </p:sp>
          <p:sp>
            <p:nvSpPr>
              <p:cNvPr id="7241" name="Line 17"/>
              <p:cNvSpPr>
                <a:spLocks noChangeShapeType="1"/>
              </p:cNvSpPr>
              <p:nvPr/>
            </p:nvSpPr>
            <p:spPr bwMode="auto">
              <a:xfrm>
                <a:off x="3552" y="3120"/>
                <a:ext cx="720" cy="144"/>
              </a:xfrm>
              <a:prstGeom prst="line">
                <a:avLst/>
              </a:prstGeom>
              <a:noFill/>
              <a:ln w="25400">
                <a:solidFill>
                  <a:srgbClr val="00FFFF"/>
                </a:solidFill>
                <a:round/>
                <a:headEnd/>
                <a:tailEnd/>
              </a:ln>
            </p:spPr>
            <p:txBody>
              <a:bodyPr/>
              <a:lstStyle/>
              <a:p>
                <a:endParaRPr lang="en-US"/>
              </a:p>
            </p:txBody>
          </p:sp>
          <p:sp>
            <p:nvSpPr>
              <p:cNvPr id="7242" name="Line 18"/>
              <p:cNvSpPr>
                <a:spLocks noChangeShapeType="1"/>
              </p:cNvSpPr>
              <p:nvPr/>
            </p:nvSpPr>
            <p:spPr bwMode="auto">
              <a:xfrm flipV="1">
                <a:off x="4320" y="2160"/>
                <a:ext cx="864" cy="144"/>
              </a:xfrm>
              <a:prstGeom prst="line">
                <a:avLst/>
              </a:prstGeom>
              <a:noFill/>
              <a:ln w="25400">
                <a:solidFill>
                  <a:srgbClr val="00FFFF"/>
                </a:solidFill>
                <a:round/>
                <a:headEnd/>
                <a:tailEnd/>
              </a:ln>
            </p:spPr>
            <p:txBody>
              <a:bodyPr/>
              <a:lstStyle/>
              <a:p>
                <a:endParaRPr lang="en-US"/>
              </a:p>
            </p:txBody>
          </p:sp>
          <p:sp>
            <p:nvSpPr>
              <p:cNvPr id="7243" name="Line 19"/>
              <p:cNvSpPr>
                <a:spLocks noChangeShapeType="1"/>
              </p:cNvSpPr>
              <p:nvPr/>
            </p:nvSpPr>
            <p:spPr bwMode="auto">
              <a:xfrm>
                <a:off x="4320" y="2304"/>
                <a:ext cx="672" cy="864"/>
              </a:xfrm>
              <a:prstGeom prst="line">
                <a:avLst/>
              </a:prstGeom>
              <a:noFill/>
              <a:ln w="25400">
                <a:solidFill>
                  <a:srgbClr val="00FFFF"/>
                </a:solidFill>
                <a:round/>
                <a:headEnd/>
                <a:tailEnd/>
              </a:ln>
            </p:spPr>
            <p:txBody>
              <a:bodyPr/>
              <a:lstStyle/>
              <a:p>
                <a:endParaRPr lang="en-US"/>
              </a:p>
            </p:txBody>
          </p:sp>
          <p:sp>
            <p:nvSpPr>
              <p:cNvPr id="7244" name="Line 20"/>
              <p:cNvSpPr>
                <a:spLocks noChangeShapeType="1"/>
              </p:cNvSpPr>
              <p:nvPr/>
            </p:nvSpPr>
            <p:spPr bwMode="auto">
              <a:xfrm flipH="1">
                <a:off x="4128" y="3168"/>
                <a:ext cx="864" cy="528"/>
              </a:xfrm>
              <a:prstGeom prst="line">
                <a:avLst/>
              </a:prstGeom>
              <a:noFill/>
              <a:ln w="25400">
                <a:solidFill>
                  <a:srgbClr val="00FFFF"/>
                </a:solidFill>
                <a:round/>
                <a:headEnd/>
                <a:tailEnd/>
              </a:ln>
            </p:spPr>
            <p:txBody>
              <a:bodyPr/>
              <a:lstStyle/>
              <a:p>
                <a:endParaRPr lang="en-US"/>
              </a:p>
            </p:txBody>
          </p:sp>
          <p:sp>
            <p:nvSpPr>
              <p:cNvPr id="7245" name="Line 21"/>
              <p:cNvSpPr>
                <a:spLocks noChangeShapeType="1"/>
              </p:cNvSpPr>
              <p:nvPr/>
            </p:nvSpPr>
            <p:spPr bwMode="auto">
              <a:xfrm flipH="1" flipV="1">
                <a:off x="3552" y="3120"/>
                <a:ext cx="576" cy="576"/>
              </a:xfrm>
              <a:prstGeom prst="line">
                <a:avLst/>
              </a:prstGeom>
              <a:noFill/>
              <a:ln w="25400">
                <a:solidFill>
                  <a:srgbClr val="00FFFF"/>
                </a:solidFill>
                <a:round/>
                <a:headEnd/>
                <a:tailEnd/>
              </a:ln>
            </p:spPr>
            <p:txBody>
              <a:bodyPr/>
              <a:lstStyle/>
              <a:p>
                <a:endParaRPr lang="en-US"/>
              </a:p>
            </p:txBody>
          </p:sp>
          <p:sp>
            <p:nvSpPr>
              <p:cNvPr id="7246" name="Oval 22"/>
              <p:cNvSpPr>
                <a:spLocks noChangeArrowheads="1"/>
              </p:cNvSpPr>
              <p:nvPr/>
            </p:nvSpPr>
            <p:spPr bwMode="auto">
              <a:xfrm>
                <a:off x="3072" y="1872"/>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47" name="Oval 23"/>
              <p:cNvSpPr>
                <a:spLocks noChangeArrowheads="1"/>
              </p:cNvSpPr>
              <p:nvPr/>
            </p:nvSpPr>
            <p:spPr bwMode="auto">
              <a:xfrm>
                <a:off x="2533" y="27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48" name="Oval 24"/>
              <p:cNvSpPr>
                <a:spLocks noChangeArrowheads="1"/>
              </p:cNvSpPr>
              <p:nvPr/>
            </p:nvSpPr>
            <p:spPr bwMode="auto">
              <a:xfrm>
                <a:off x="3072" y="36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49" name="Oval 25"/>
              <p:cNvSpPr>
                <a:spLocks noChangeArrowheads="1"/>
              </p:cNvSpPr>
              <p:nvPr/>
            </p:nvSpPr>
            <p:spPr bwMode="auto">
              <a:xfrm>
                <a:off x="3506" y="3103"/>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0" name="Oval 26"/>
              <p:cNvSpPr>
                <a:spLocks noChangeArrowheads="1"/>
              </p:cNvSpPr>
              <p:nvPr/>
            </p:nvSpPr>
            <p:spPr bwMode="auto">
              <a:xfrm>
                <a:off x="3504" y="2448"/>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1" name="Oval 27"/>
              <p:cNvSpPr>
                <a:spLocks noChangeArrowheads="1"/>
              </p:cNvSpPr>
              <p:nvPr/>
            </p:nvSpPr>
            <p:spPr bwMode="auto">
              <a:xfrm>
                <a:off x="4080" y="3648"/>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2" name="Oval 28"/>
              <p:cNvSpPr>
                <a:spLocks noChangeArrowheads="1"/>
              </p:cNvSpPr>
              <p:nvPr/>
            </p:nvSpPr>
            <p:spPr bwMode="auto">
              <a:xfrm>
                <a:off x="5124" y="2142"/>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3" name="Oval 29"/>
              <p:cNvSpPr>
                <a:spLocks noChangeArrowheads="1"/>
              </p:cNvSpPr>
              <p:nvPr/>
            </p:nvSpPr>
            <p:spPr bwMode="auto">
              <a:xfrm>
                <a:off x="4608" y="4032"/>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4" name="Oval 30"/>
              <p:cNvSpPr>
                <a:spLocks noChangeArrowheads="1"/>
              </p:cNvSpPr>
              <p:nvPr/>
            </p:nvSpPr>
            <p:spPr bwMode="auto">
              <a:xfrm>
                <a:off x="4284" y="2268"/>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5" name="Oval 31"/>
              <p:cNvSpPr>
                <a:spLocks noChangeArrowheads="1"/>
              </p:cNvSpPr>
              <p:nvPr/>
            </p:nvSpPr>
            <p:spPr bwMode="auto">
              <a:xfrm>
                <a:off x="4944" y="312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6" name="Oval 32"/>
              <p:cNvSpPr>
                <a:spLocks noChangeArrowheads="1"/>
              </p:cNvSpPr>
              <p:nvPr/>
            </p:nvSpPr>
            <p:spPr bwMode="auto">
              <a:xfrm>
                <a:off x="4224" y="3216"/>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7257" name="Oval 33"/>
              <p:cNvSpPr>
                <a:spLocks noChangeArrowheads="1"/>
              </p:cNvSpPr>
              <p:nvPr/>
            </p:nvSpPr>
            <p:spPr bwMode="auto">
              <a:xfrm>
                <a:off x="5328" y="2736"/>
                <a:ext cx="69" cy="69"/>
              </a:xfrm>
              <a:prstGeom prst="ellipse">
                <a:avLst/>
              </a:prstGeom>
              <a:solidFill>
                <a:srgbClr val="00FF00"/>
              </a:solidFill>
              <a:ln w="9525">
                <a:solidFill>
                  <a:srgbClr val="00FFFF"/>
                </a:solidFill>
                <a:round/>
                <a:headEnd/>
                <a:tailEnd/>
              </a:ln>
            </p:spPr>
            <p:txBody>
              <a:bodyPr wrap="none" anchor="ctr"/>
              <a:lstStyle/>
              <a:p>
                <a:endParaRPr lang="en-US"/>
              </a:p>
            </p:txBody>
          </p:sp>
        </p:grpSp>
      </p:grpSp>
      <p:grpSp>
        <p:nvGrpSpPr>
          <p:cNvPr id="4" name="Group 34"/>
          <p:cNvGrpSpPr>
            <a:grpSpLocks/>
          </p:cNvGrpSpPr>
          <p:nvPr/>
        </p:nvGrpSpPr>
        <p:grpSpPr bwMode="auto">
          <a:xfrm>
            <a:off x="2438400" y="1752600"/>
            <a:ext cx="3386138" cy="3919538"/>
            <a:chOff x="1536" y="1104"/>
            <a:chExt cx="2133" cy="2469"/>
          </a:xfrm>
        </p:grpSpPr>
        <p:grpSp>
          <p:nvGrpSpPr>
            <p:cNvPr id="5" name="Group 35"/>
            <p:cNvGrpSpPr>
              <a:grpSpLocks/>
            </p:cNvGrpSpPr>
            <p:nvPr/>
          </p:nvGrpSpPr>
          <p:grpSpPr bwMode="auto">
            <a:xfrm>
              <a:off x="1536" y="1104"/>
              <a:ext cx="2133" cy="2469"/>
              <a:chOff x="240" y="1728"/>
              <a:chExt cx="2133" cy="2469"/>
            </a:xfrm>
          </p:grpSpPr>
          <p:sp>
            <p:nvSpPr>
              <p:cNvPr id="7189" name="Line 36"/>
              <p:cNvSpPr>
                <a:spLocks noChangeShapeType="1"/>
              </p:cNvSpPr>
              <p:nvPr/>
            </p:nvSpPr>
            <p:spPr bwMode="auto">
              <a:xfrm flipH="1">
                <a:off x="1920" y="3072"/>
                <a:ext cx="432" cy="480"/>
              </a:xfrm>
              <a:prstGeom prst="line">
                <a:avLst/>
              </a:prstGeom>
              <a:noFill/>
              <a:ln w="25400">
                <a:solidFill>
                  <a:schemeClr val="bg1"/>
                </a:solidFill>
                <a:round/>
                <a:headEnd/>
                <a:tailEnd/>
              </a:ln>
            </p:spPr>
            <p:txBody>
              <a:bodyPr/>
              <a:lstStyle/>
              <a:p>
                <a:endParaRPr lang="en-US"/>
              </a:p>
            </p:txBody>
          </p:sp>
          <p:grpSp>
            <p:nvGrpSpPr>
              <p:cNvPr id="6" name="Group 37"/>
              <p:cNvGrpSpPr>
                <a:grpSpLocks/>
              </p:cNvGrpSpPr>
              <p:nvPr/>
            </p:nvGrpSpPr>
            <p:grpSpPr bwMode="auto">
              <a:xfrm>
                <a:off x="240" y="1728"/>
                <a:ext cx="2133" cy="2469"/>
                <a:chOff x="240" y="1728"/>
                <a:chExt cx="2133" cy="2469"/>
              </a:xfrm>
            </p:grpSpPr>
            <p:sp>
              <p:nvSpPr>
                <p:cNvPr id="7191" name="Line 38"/>
                <p:cNvSpPr>
                  <a:spLocks noChangeShapeType="1"/>
                </p:cNvSpPr>
                <p:nvPr/>
              </p:nvSpPr>
              <p:spPr bwMode="auto">
                <a:xfrm flipH="1">
                  <a:off x="432" y="1776"/>
                  <a:ext cx="144" cy="384"/>
                </a:xfrm>
                <a:prstGeom prst="line">
                  <a:avLst/>
                </a:prstGeom>
                <a:noFill/>
                <a:ln w="25400">
                  <a:solidFill>
                    <a:schemeClr val="bg1"/>
                  </a:solidFill>
                  <a:round/>
                  <a:headEnd/>
                  <a:tailEnd/>
                </a:ln>
              </p:spPr>
              <p:txBody>
                <a:bodyPr/>
                <a:lstStyle/>
                <a:p>
                  <a:endParaRPr lang="en-US"/>
                </a:p>
              </p:txBody>
            </p:sp>
            <p:sp>
              <p:nvSpPr>
                <p:cNvPr id="7192" name="Line 39"/>
                <p:cNvSpPr>
                  <a:spLocks noChangeShapeType="1"/>
                </p:cNvSpPr>
                <p:nvPr/>
              </p:nvSpPr>
              <p:spPr bwMode="auto">
                <a:xfrm>
                  <a:off x="576" y="1776"/>
                  <a:ext cx="672" cy="288"/>
                </a:xfrm>
                <a:prstGeom prst="line">
                  <a:avLst/>
                </a:prstGeom>
                <a:noFill/>
                <a:ln w="25400">
                  <a:solidFill>
                    <a:schemeClr val="bg1"/>
                  </a:solidFill>
                  <a:round/>
                  <a:headEnd/>
                  <a:tailEnd/>
                </a:ln>
              </p:spPr>
              <p:txBody>
                <a:bodyPr/>
                <a:lstStyle/>
                <a:p>
                  <a:endParaRPr lang="en-US"/>
                </a:p>
              </p:txBody>
            </p:sp>
            <p:sp>
              <p:nvSpPr>
                <p:cNvPr id="7193" name="Line 40"/>
                <p:cNvSpPr>
                  <a:spLocks noChangeShapeType="1"/>
                </p:cNvSpPr>
                <p:nvPr/>
              </p:nvSpPr>
              <p:spPr bwMode="auto">
                <a:xfrm flipV="1">
                  <a:off x="1248" y="1776"/>
                  <a:ext cx="336" cy="288"/>
                </a:xfrm>
                <a:prstGeom prst="line">
                  <a:avLst/>
                </a:prstGeom>
                <a:noFill/>
                <a:ln w="25400">
                  <a:solidFill>
                    <a:schemeClr val="bg1"/>
                  </a:solidFill>
                  <a:round/>
                  <a:headEnd/>
                  <a:tailEnd/>
                </a:ln>
              </p:spPr>
              <p:txBody>
                <a:bodyPr/>
                <a:lstStyle/>
                <a:p>
                  <a:endParaRPr lang="en-US"/>
                </a:p>
              </p:txBody>
            </p:sp>
            <p:sp>
              <p:nvSpPr>
                <p:cNvPr id="7194" name="Line 41"/>
                <p:cNvSpPr>
                  <a:spLocks noChangeShapeType="1"/>
                </p:cNvSpPr>
                <p:nvPr/>
              </p:nvSpPr>
              <p:spPr bwMode="auto">
                <a:xfrm flipH="1">
                  <a:off x="1392" y="1776"/>
                  <a:ext cx="192" cy="912"/>
                </a:xfrm>
                <a:prstGeom prst="line">
                  <a:avLst/>
                </a:prstGeom>
                <a:noFill/>
                <a:ln w="25400">
                  <a:solidFill>
                    <a:schemeClr val="bg1"/>
                  </a:solidFill>
                  <a:round/>
                  <a:headEnd/>
                  <a:tailEnd/>
                </a:ln>
              </p:spPr>
              <p:txBody>
                <a:bodyPr/>
                <a:lstStyle/>
                <a:p>
                  <a:endParaRPr lang="en-US"/>
                </a:p>
              </p:txBody>
            </p:sp>
            <p:sp>
              <p:nvSpPr>
                <p:cNvPr id="7195" name="Line 42"/>
                <p:cNvSpPr>
                  <a:spLocks noChangeShapeType="1"/>
                </p:cNvSpPr>
                <p:nvPr/>
              </p:nvSpPr>
              <p:spPr bwMode="auto">
                <a:xfrm flipH="1">
                  <a:off x="816" y="2688"/>
                  <a:ext cx="576" cy="48"/>
                </a:xfrm>
                <a:prstGeom prst="line">
                  <a:avLst/>
                </a:prstGeom>
                <a:noFill/>
                <a:ln w="25400">
                  <a:solidFill>
                    <a:schemeClr val="bg1"/>
                  </a:solidFill>
                  <a:round/>
                  <a:headEnd/>
                  <a:tailEnd/>
                </a:ln>
              </p:spPr>
              <p:txBody>
                <a:bodyPr/>
                <a:lstStyle/>
                <a:p>
                  <a:endParaRPr lang="en-US"/>
                </a:p>
              </p:txBody>
            </p:sp>
            <p:sp>
              <p:nvSpPr>
                <p:cNvPr id="7196" name="Line 43"/>
                <p:cNvSpPr>
                  <a:spLocks noChangeShapeType="1"/>
                </p:cNvSpPr>
                <p:nvPr/>
              </p:nvSpPr>
              <p:spPr bwMode="auto">
                <a:xfrm flipV="1">
                  <a:off x="1008" y="2736"/>
                  <a:ext cx="96" cy="384"/>
                </a:xfrm>
                <a:prstGeom prst="line">
                  <a:avLst/>
                </a:prstGeom>
                <a:noFill/>
                <a:ln w="25400">
                  <a:solidFill>
                    <a:schemeClr val="bg1"/>
                  </a:solidFill>
                  <a:round/>
                  <a:headEnd/>
                  <a:tailEnd/>
                </a:ln>
              </p:spPr>
              <p:txBody>
                <a:bodyPr/>
                <a:lstStyle/>
                <a:p>
                  <a:endParaRPr lang="en-US"/>
                </a:p>
              </p:txBody>
            </p:sp>
            <p:sp>
              <p:nvSpPr>
                <p:cNvPr id="7197" name="Line 44"/>
                <p:cNvSpPr>
                  <a:spLocks noChangeShapeType="1"/>
                </p:cNvSpPr>
                <p:nvPr/>
              </p:nvSpPr>
              <p:spPr bwMode="auto">
                <a:xfrm>
                  <a:off x="432" y="2160"/>
                  <a:ext cx="384" cy="240"/>
                </a:xfrm>
                <a:prstGeom prst="line">
                  <a:avLst/>
                </a:prstGeom>
                <a:noFill/>
                <a:ln w="25400">
                  <a:solidFill>
                    <a:schemeClr val="bg1"/>
                  </a:solidFill>
                  <a:round/>
                  <a:headEnd/>
                  <a:tailEnd/>
                </a:ln>
              </p:spPr>
              <p:txBody>
                <a:bodyPr/>
                <a:lstStyle/>
                <a:p>
                  <a:endParaRPr lang="en-US"/>
                </a:p>
              </p:txBody>
            </p:sp>
            <p:sp>
              <p:nvSpPr>
                <p:cNvPr id="7198" name="Line 45"/>
                <p:cNvSpPr>
                  <a:spLocks noChangeShapeType="1"/>
                </p:cNvSpPr>
                <p:nvPr/>
              </p:nvSpPr>
              <p:spPr bwMode="auto">
                <a:xfrm>
                  <a:off x="816" y="2400"/>
                  <a:ext cx="192" cy="336"/>
                </a:xfrm>
                <a:prstGeom prst="line">
                  <a:avLst/>
                </a:prstGeom>
                <a:noFill/>
                <a:ln w="25400">
                  <a:solidFill>
                    <a:schemeClr val="bg1"/>
                  </a:solidFill>
                  <a:round/>
                  <a:headEnd/>
                  <a:tailEnd/>
                </a:ln>
              </p:spPr>
              <p:txBody>
                <a:bodyPr/>
                <a:lstStyle/>
                <a:p>
                  <a:endParaRPr lang="en-US"/>
                </a:p>
              </p:txBody>
            </p:sp>
            <p:sp>
              <p:nvSpPr>
                <p:cNvPr id="7199" name="Line 46"/>
                <p:cNvSpPr>
                  <a:spLocks noChangeShapeType="1"/>
                </p:cNvSpPr>
                <p:nvPr/>
              </p:nvSpPr>
              <p:spPr bwMode="auto">
                <a:xfrm>
                  <a:off x="1248" y="2064"/>
                  <a:ext cx="0" cy="624"/>
                </a:xfrm>
                <a:prstGeom prst="line">
                  <a:avLst/>
                </a:prstGeom>
                <a:noFill/>
                <a:ln w="25400">
                  <a:solidFill>
                    <a:schemeClr val="bg1"/>
                  </a:solidFill>
                  <a:round/>
                  <a:headEnd/>
                  <a:tailEnd/>
                </a:ln>
              </p:spPr>
              <p:txBody>
                <a:bodyPr/>
                <a:lstStyle/>
                <a:p>
                  <a:endParaRPr lang="en-US"/>
                </a:p>
              </p:txBody>
            </p:sp>
            <p:sp>
              <p:nvSpPr>
                <p:cNvPr id="7200" name="Line 47"/>
                <p:cNvSpPr>
                  <a:spLocks noChangeShapeType="1"/>
                </p:cNvSpPr>
                <p:nvPr/>
              </p:nvSpPr>
              <p:spPr bwMode="auto">
                <a:xfrm>
                  <a:off x="1584" y="1776"/>
                  <a:ext cx="768" cy="1296"/>
                </a:xfrm>
                <a:prstGeom prst="line">
                  <a:avLst/>
                </a:prstGeom>
                <a:noFill/>
                <a:ln w="25400">
                  <a:solidFill>
                    <a:schemeClr val="bg1"/>
                  </a:solidFill>
                  <a:round/>
                  <a:headEnd/>
                  <a:tailEnd/>
                </a:ln>
              </p:spPr>
              <p:txBody>
                <a:bodyPr/>
                <a:lstStyle/>
                <a:p>
                  <a:endParaRPr lang="en-US"/>
                </a:p>
              </p:txBody>
            </p:sp>
            <p:sp>
              <p:nvSpPr>
                <p:cNvPr id="7201" name="Line 48"/>
                <p:cNvSpPr>
                  <a:spLocks noChangeShapeType="1"/>
                </p:cNvSpPr>
                <p:nvPr/>
              </p:nvSpPr>
              <p:spPr bwMode="auto">
                <a:xfrm>
                  <a:off x="1008" y="3120"/>
                  <a:ext cx="912" cy="432"/>
                </a:xfrm>
                <a:prstGeom prst="line">
                  <a:avLst/>
                </a:prstGeom>
                <a:noFill/>
                <a:ln w="25400">
                  <a:solidFill>
                    <a:schemeClr val="bg1"/>
                  </a:solidFill>
                  <a:round/>
                  <a:headEnd/>
                  <a:tailEnd/>
                </a:ln>
              </p:spPr>
              <p:txBody>
                <a:bodyPr/>
                <a:lstStyle/>
                <a:p>
                  <a:endParaRPr lang="en-US"/>
                </a:p>
              </p:txBody>
            </p:sp>
            <p:sp>
              <p:nvSpPr>
                <p:cNvPr id="7202" name="AutoShape 49"/>
                <p:cNvSpPr>
                  <a:spLocks noChangeArrowheads="1"/>
                </p:cNvSpPr>
                <p:nvPr/>
              </p:nvSpPr>
              <p:spPr bwMode="auto">
                <a:xfrm>
                  <a:off x="1536" y="2784"/>
                  <a:ext cx="432" cy="336"/>
                </a:xfrm>
                <a:prstGeom prst="parallelogram">
                  <a:avLst>
                    <a:gd name="adj" fmla="val 32143"/>
                  </a:avLst>
                </a:prstGeom>
                <a:noFill/>
                <a:ln w="25400">
                  <a:solidFill>
                    <a:schemeClr val="bg1"/>
                  </a:solidFill>
                  <a:miter lim="800000"/>
                  <a:headEnd/>
                  <a:tailEnd/>
                </a:ln>
              </p:spPr>
              <p:txBody>
                <a:bodyPr wrap="none" anchor="ctr"/>
                <a:lstStyle/>
                <a:p>
                  <a:endParaRPr lang="en-US"/>
                </a:p>
              </p:txBody>
            </p:sp>
            <p:sp>
              <p:nvSpPr>
                <p:cNvPr id="7203" name="AutoShape 50"/>
                <p:cNvSpPr>
                  <a:spLocks noChangeArrowheads="1"/>
                </p:cNvSpPr>
                <p:nvPr/>
              </p:nvSpPr>
              <p:spPr bwMode="auto">
                <a:xfrm rot="-2498013">
                  <a:off x="328" y="3483"/>
                  <a:ext cx="768" cy="480"/>
                </a:xfrm>
                <a:prstGeom prst="rtTriangle">
                  <a:avLst/>
                </a:prstGeom>
                <a:noFill/>
                <a:ln w="25400">
                  <a:solidFill>
                    <a:schemeClr val="bg1"/>
                  </a:solidFill>
                  <a:miter lim="800000"/>
                  <a:headEnd/>
                  <a:tailEnd/>
                </a:ln>
              </p:spPr>
              <p:txBody>
                <a:bodyPr wrap="none" anchor="ctr"/>
                <a:lstStyle/>
                <a:p>
                  <a:endParaRPr lang="en-US"/>
                </a:p>
              </p:txBody>
            </p:sp>
            <p:sp>
              <p:nvSpPr>
                <p:cNvPr id="7204" name="Line 51"/>
                <p:cNvSpPr>
                  <a:spLocks noChangeShapeType="1"/>
                </p:cNvSpPr>
                <p:nvPr/>
              </p:nvSpPr>
              <p:spPr bwMode="auto">
                <a:xfrm flipH="1">
                  <a:off x="528" y="3120"/>
                  <a:ext cx="480" cy="384"/>
                </a:xfrm>
                <a:prstGeom prst="line">
                  <a:avLst/>
                </a:prstGeom>
                <a:noFill/>
                <a:ln w="25400">
                  <a:solidFill>
                    <a:schemeClr val="bg1"/>
                  </a:solidFill>
                  <a:round/>
                  <a:headEnd/>
                  <a:tailEnd/>
                </a:ln>
              </p:spPr>
              <p:txBody>
                <a:bodyPr/>
                <a:lstStyle/>
                <a:p>
                  <a:endParaRPr lang="en-US"/>
                </a:p>
              </p:txBody>
            </p:sp>
            <p:sp>
              <p:nvSpPr>
                <p:cNvPr id="7205" name="Line 52"/>
                <p:cNvSpPr>
                  <a:spLocks noChangeShapeType="1"/>
                </p:cNvSpPr>
                <p:nvPr/>
              </p:nvSpPr>
              <p:spPr bwMode="auto">
                <a:xfrm flipH="1" flipV="1">
                  <a:off x="336" y="2832"/>
                  <a:ext cx="336" cy="576"/>
                </a:xfrm>
                <a:prstGeom prst="line">
                  <a:avLst/>
                </a:prstGeom>
                <a:noFill/>
                <a:ln w="25400">
                  <a:solidFill>
                    <a:schemeClr val="bg1"/>
                  </a:solidFill>
                  <a:round/>
                  <a:headEnd/>
                  <a:tailEnd/>
                </a:ln>
              </p:spPr>
              <p:txBody>
                <a:bodyPr/>
                <a:lstStyle/>
                <a:p>
                  <a:endParaRPr lang="en-US"/>
                </a:p>
              </p:txBody>
            </p:sp>
            <p:sp>
              <p:nvSpPr>
                <p:cNvPr id="7206" name="Oval 53"/>
                <p:cNvSpPr>
                  <a:spLocks noChangeArrowheads="1"/>
                </p:cNvSpPr>
                <p:nvPr/>
              </p:nvSpPr>
              <p:spPr bwMode="auto">
                <a:xfrm>
                  <a:off x="552" y="175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07" name="Oval 54"/>
                <p:cNvSpPr>
                  <a:spLocks noChangeArrowheads="1"/>
                </p:cNvSpPr>
                <p:nvPr/>
              </p:nvSpPr>
              <p:spPr bwMode="auto">
                <a:xfrm>
                  <a:off x="1200" y="201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08" name="Oval 55"/>
                <p:cNvSpPr>
                  <a:spLocks noChangeArrowheads="1"/>
                </p:cNvSpPr>
                <p:nvPr/>
              </p:nvSpPr>
              <p:spPr bwMode="auto">
                <a:xfrm>
                  <a:off x="1536" y="172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09" name="Oval 56"/>
                <p:cNvSpPr>
                  <a:spLocks noChangeArrowheads="1"/>
                </p:cNvSpPr>
                <p:nvPr/>
              </p:nvSpPr>
              <p:spPr bwMode="auto">
                <a:xfrm>
                  <a:off x="960" y="268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0" name="Oval 57"/>
                <p:cNvSpPr>
                  <a:spLocks noChangeArrowheads="1"/>
                </p:cNvSpPr>
                <p:nvPr/>
              </p:nvSpPr>
              <p:spPr bwMode="auto">
                <a:xfrm>
                  <a:off x="783" y="2383"/>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1" name="Oval 58"/>
                <p:cNvSpPr>
                  <a:spLocks noChangeArrowheads="1"/>
                </p:cNvSpPr>
                <p:nvPr/>
              </p:nvSpPr>
              <p:spPr bwMode="auto">
                <a:xfrm>
                  <a:off x="816" y="268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2" name="Oval 59"/>
                <p:cNvSpPr>
                  <a:spLocks noChangeArrowheads="1"/>
                </p:cNvSpPr>
                <p:nvPr/>
              </p:nvSpPr>
              <p:spPr bwMode="auto">
                <a:xfrm>
                  <a:off x="1209" y="266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3" name="Oval 60"/>
                <p:cNvSpPr>
                  <a:spLocks noChangeArrowheads="1"/>
                </p:cNvSpPr>
                <p:nvPr/>
              </p:nvSpPr>
              <p:spPr bwMode="auto">
                <a:xfrm>
                  <a:off x="1344" y="264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4" name="Oval 61"/>
                <p:cNvSpPr>
                  <a:spLocks noChangeArrowheads="1"/>
                </p:cNvSpPr>
                <p:nvPr/>
              </p:nvSpPr>
              <p:spPr bwMode="auto">
                <a:xfrm>
                  <a:off x="960" y="307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5" name="Oval 62"/>
                <p:cNvSpPr>
                  <a:spLocks noChangeArrowheads="1"/>
                </p:cNvSpPr>
                <p:nvPr/>
              </p:nvSpPr>
              <p:spPr bwMode="auto">
                <a:xfrm>
                  <a:off x="288" y="278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6" name="Oval 63"/>
                <p:cNvSpPr>
                  <a:spLocks noChangeArrowheads="1"/>
                </p:cNvSpPr>
                <p:nvPr/>
              </p:nvSpPr>
              <p:spPr bwMode="auto">
                <a:xfrm>
                  <a:off x="480" y="345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7" name="Oval 64"/>
                <p:cNvSpPr>
                  <a:spLocks noChangeArrowheads="1"/>
                </p:cNvSpPr>
                <p:nvPr/>
              </p:nvSpPr>
              <p:spPr bwMode="auto">
                <a:xfrm>
                  <a:off x="1152" y="360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8" name="Oval 65"/>
                <p:cNvSpPr>
                  <a:spLocks noChangeArrowheads="1"/>
                </p:cNvSpPr>
                <p:nvPr/>
              </p:nvSpPr>
              <p:spPr bwMode="auto">
                <a:xfrm>
                  <a:off x="240" y="3783"/>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19" name="Oval 66"/>
                <p:cNvSpPr>
                  <a:spLocks noChangeArrowheads="1"/>
                </p:cNvSpPr>
                <p:nvPr/>
              </p:nvSpPr>
              <p:spPr bwMode="auto">
                <a:xfrm>
                  <a:off x="528" y="412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0" name="Oval 67"/>
                <p:cNvSpPr>
                  <a:spLocks noChangeArrowheads="1"/>
                </p:cNvSpPr>
                <p:nvPr/>
              </p:nvSpPr>
              <p:spPr bwMode="auto">
                <a:xfrm>
                  <a:off x="1872" y="352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1" name="Oval 68"/>
                <p:cNvSpPr>
                  <a:spLocks noChangeArrowheads="1"/>
                </p:cNvSpPr>
                <p:nvPr/>
              </p:nvSpPr>
              <p:spPr bwMode="auto">
                <a:xfrm>
                  <a:off x="2304" y="3051"/>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2" name="Oval 69"/>
                <p:cNvSpPr>
                  <a:spLocks noChangeArrowheads="1"/>
                </p:cNvSpPr>
                <p:nvPr/>
              </p:nvSpPr>
              <p:spPr bwMode="auto">
                <a:xfrm>
                  <a:off x="1920" y="273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3" name="Oval 70"/>
                <p:cNvSpPr>
                  <a:spLocks noChangeArrowheads="1"/>
                </p:cNvSpPr>
                <p:nvPr/>
              </p:nvSpPr>
              <p:spPr bwMode="auto">
                <a:xfrm>
                  <a:off x="1606" y="273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4" name="Oval 71"/>
                <p:cNvSpPr>
                  <a:spLocks noChangeArrowheads="1"/>
                </p:cNvSpPr>
                <p:nvPr/>
              </p:nvSpPr>
              <p:spPr bwMode="auto">
                <a:xfrm>
                  <a:off x="1488" y="307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5" name="Oval 72"/>
                <p:cNvSpPr>
                  <a:spLocks noChangeArrowheads="1"/>
                </p:cNvSpPr>
                <p:nvPr/>
              </p:nvSpPr>
              <p:spPr bwMode="auto">
                <a:xfrm>
                  <a:off x="1824" y="307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6" name="Oval 73"/>
                <p:cNvSpPr>
                  <a:spLocks noChangeArrowheads="1"/>
                </p:cNvSpPr>
                <p:nvPr/>
              </p:nvSpPr>
              <p:spPr bwMode="auto">
                <a:xfrm>
                  <a:off x="624" y="336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7227" name="Line 74"/>
                <p:cNvSpPr>
                  <a:spLocks noChangeShapeType="1"/>
                </p:cNvSpPr>
                <p:nvPr/>
              </p:nvSpPr>
              <p:spPr bwMode="auto">
                <a:xfrm flipH="1">
                  <a:off x="336" y="2160"/>
                  <a:ext cx="96" cy="624"/>
                </a:xfrm>
                <a:prstGeom prst="line">
                  <a:avLst/>
                </a:prstGeom>
                <a:noFill/>
                <a:ln w="25400">
                  <a:solidFill>
                    <a:schemeClr val="bg1"/>
                  </a:solidFill>
                  <a:round/>
                  <a:headEnd/>
                  <a:tailEnd/>
                </a:ln>
              </p:spPr>
              <p:txBody>
                <a:bodyPr/>
                <a:lstStyle/>
                <a:p>
                  <a:endParaRPr lang="en-US"/>
                </a:p>
              </p:txBody>
            </p:sp>
            <p:sp>
              <p:nvSpPr>
                <p:cNvPr id="7228" name="Oval 75"/>
                <p:cNvSpPr>
                  <a:spLocks noChangeArrowheads="1"/>
                </p:cNvSpPr>
                <p:nvPr/>
              </p:nvSpPr>
              <p:spPr bwMode="auto">
                <a:xfrm>
                  <a:off x="384" y="2112"/>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grpSp>
        <p:sp>
          <p:nvSpPr>
            <p:cNvPr id="7188" name="Oval 76"/>
            <p:cNvSpPr>
              <a:spLocks noChangeArrowheads="1"/>
            </p:cNvSpPr>
            <p:nvPr/>
          </p:nvSpPr>
          <p:spPr bwMode="auto">
            <a:xfrm>
              <a:off x="2366" y="2064"/>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sp>
        <p:nvSpPr>
          <p:cNvPr id="7174" name="Line 77"/>
          <p:cNvSpPr>
            <a:spLocks noChangeShapeType="1"/>
          </p:cNvSpPr>
          <p:nvPr/>
        </p:nvSpPr>
        <p:spPr bwMode="auto">
          <a:xfrm flipV="1">
            <a:off x="3200400" y="1447800"/>
            <a:ext cx="0" cy="4343400"/>
          </a:xfrm>
          <a:prstGeom prst="line">
            <a:avLst/>
          </a:prstGeom>
          <a:noFill/>
          <a:ln w="25400">
            <a:solidFill>
              <a:srgbClr val="FF6600"/>
            </a:solidFill>
            <a:prstDash val="dash"/>
            <a:round/>
            <a:headEnd/>
            <a:tailEnd/>
          </a:ln>
        </p:spPr>
        <p:txBody>
          <a:bodyPr/>
          <a:lstStyle/>
          <a:p>
            <a:endParaRPr lang="en-US"/>
          </a:p>
        </p:txBody>
      </p:sp>
      <p:sp>
        <p:nvSpPr>
          <p:cNvPr id="7175" name="Oval 78"/>
          <p:cNvSpPr>
            <a:spLocks noChangeArrowheads="1"/>
          </p:cNvSpPr>
          <p:nvPr/>
        </p:nvSpPr>
        <p:spPr bwMode="auto">
          <a:xfrm>
            <a:off x="3143250" y="1882775"/>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76" name="Oval 79"/>
          <p:cNvSpPr>
            <a:spLocks noChangeArrowheads="1"/>
          </p:cNvSpPr>
          <p:nvPr/>
        </p:nvSpPr>
        <p:spPr bwMode="auto">
          <a:xfrm>
            <a:off x="3098800" y="428625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77" name="Oval 81"/>
          <p:cNvSpPr>
            <a:spLocks noChangeArrowheads="1"/>
          </p:cNvSpPr>
          <p:nvPr/>
        </p:nvSpPr>
        <p:spPr bwMode="auto">
          <a:xfrm>
            <a:off x="2819400" y="24384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78" name="Oval 82"/>
          <p:cNvSpPr>
            <a:spLocks noChangeArrowheads="1"/>
          </p:cNvSpPr>
          <p:nvPr/>
        </p:nvSpPr>
        <p:spPr bwMode="auto">
          <a:xfrm>
            <a:off x="2559050" y="34290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79" name="Oval 84"/>
          <p:cNvSpPr>
            <a:spLocks noChangeArrowheads="1"/>
          </p:cNvSpPr>
          <p:nvPr/>
        </p:nvSpPr>
        <p:spPr bwMode="auto">
          <a:xfrm>
            <a:off x="2667000" y="25908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7180" name="Line 85"/>
          <p:cNvSpPr>
            <a:spLocks noChangeShapeType="1"/>
          </p:cNvSpPr>
          <p:nvPr/>
        </p:nvSpPr>
        <p:spPr bwMode="auto">
          <a:xfrm>
            <a:off x="2057400" y="2362200"/>
            <a:ext cx="533400" cy="228600"/>
          </a:xfrm>
          <a:prstGeom prst="line">
            <a:avLst/>
          </a:prstGeom>
          <a:noFill/>
          <a:ln w="9525">
            <a:solidFill>
              <a:schemeClr val="bg1"/>
            </a:solidFill>
            <a:round/>
            <a:headEnd/>
            <a:tailEnd type="triangle" w="med" len="med"/>
          </a:ln>
        </p:spPr>
        <p:txBody>
          <a:bodyPr/>
          <a:lstStyle/>
          <a:p>
            <a:endParaRPr lang="en-US"/>
          </a:p>
        </p:txBody>
      </p:sp>
      <p:sp>
        <p:nvSpPr>
          <p:cNvPr id="7181" name="Text Box 86"/>
          <p:cNvSpPr txBox="1">
            <a:spLocks noChangeArrowheads="1"/>
          </p:cNvSpPr>
          <p:nvPr/>
        </p:nvSpPr>
        <p:spPr bwMode="auto">
          <a:xfrm>
            <a:off x="1389063" y="1992313"/>
            <a:ext cx="990600" cy="338554"/>
          </a:xfrm>
          <a:prstGeom prst="rect">
            <a:avLst/>
          </a:prstGeom>
          <a:noFill/>
          <a:ln w="9525">
            <a:noFill/>
            <a:miter lim="800000"/>
            <a:headEnd/>
            <a:tailEnd/>
          </a:ln>
        </p:spPr>
        <p:txBody>
          <a:bodyPr wrap="square">
            <a:spAutoFit/>
          </a:bodyPr>
          <a:lstStyle/>
          <a:p>
            <a:r>
              <a:rPr lang="el-GR" sz="1600" dirty="0" smtClean="0">
                <a:solidFill>
                  <a:schemeClr val="bg1"/>
                </a:solidFill>
              </a:rPr>
              <a:t>νέα τομή</a:t>
            </a:r>
            <a:endParaRPr lang="en-US" sz="1600" dirty="0">
              <a:solidFill>
                <a:schemeClr val="bg1"/>
              </a:solidFill>
            </a:endParaRPr>
          </a:p>
        </p:txBody>
      </p:sp>
      <p:sp>
        <p:nvSpPr>
          <p:cNvPr id="717911" name="Text Box 87"/>
          <p:cNvSpPr txBox="1">
            <a:spLocks noChangeArrowheads="1"/>
          </p:cNvSpPr>
          <p:nvPr/>
        </p:nvSpPr>
        <p:spPr bwMode="auto">
          <a:xfrm>
            <a:off x="1064294" y="5651993"/>
            <a:ext cx="649537" cy="400110"/>
          </a:xfrm>
          <a:prstGeom prst="rect">
            <a:avLst/>
          </a:prstGeom>
          <a:noFill/>
          <a:ln w="9525">
            <a:noFill/>
            <a:miter lim="800000"/>
            <a:headEnd/>
            <a:tailEnd/>
          </a:ln>
        </p:spPr>
        <p:txBody>
          <a:bodyPr wrap="none">
            <a:spAutoFit/>
          </a:bodyPr>
          <a:lstStyle/>
          <a:p>
            <a:r>
              <a:rPr lang="el-GR" sz="2000" dirty="0" smtClean="0">
                <a:solidFill>
                  <a:schemeClr val="bg1"/>
                </a:solidFill>
              </a:rPr>
              <a:t>ΔΚ</a:t>
            </a:r>
            <a:r>
              <a:rPr lang="en-US" sz="2000" dirty="0" smtClean="0">
                <a:solidFill>
                  <a:schemeClr val="bg1"/>
                </a:solidFill>
              </a:rPr>
              <a:t>1 </a:t>
            </a:r>
            <a:endParaRPr lang="en-US" sz="2000" dirty="0">
              <a:solidFill>
                <a:schemeClr val="bg1"/>
              </a:solidFill>
            </a:endParaRPr>
          </a:p>
        </p:txBody>
      </p:sp>
      <p:sp>
        <p:nvSpPr>
          <p:cNvPr id="717912" name="Text Box 88"/>
          <p:cNvSpPr txBox="1">
            <a:spLocks noChangeArrowheads="1"/>
          </p:cNvSpPr>
          <p:nvPr/>
        </p:nvSpPr>
        <p:spPr bwMode="auto">
          <a:xfrm>
            <a:off x="1064294" y="5956793"/>
            <a:ext cx="649537" cy="400110"/>
          </a:xfrm>
          <a:prstGeom prst="rect">
            <a:avLst/>
          </a:prstGeom>
          <a:noFill/>
          <a:ln w="9525">
            <a:noFill/>
            <a:miter lim="800000"/>
            <a:headEnd/>
            <a:tailEnd/>
          </a:ln>
        </p:spPr>
        <p:txBody>
          <a:bodyPr wrap="none">
            <a:spAutoFit/>
          </a:bodyPr>
          <a:lstStyle/>
          <a:p>
            <a:r>
              <a:rPr lang="el-GR" sz="2000" dirty="0" smtClean="0">
                <a:solidFill>
                  <a:schemeClr val="bg1"/>
                </a:solidFill>
              </a:rPr>
              <a:t>ΔΚ</a:t>
            </a:r>
            <a:r>
              <a:rPr lang="en-US" sz="2000" dirty="0" smtClean="0">
                <a:solidFill>
                  <a:schemeClr val="bg1"/>
                </a:solidFill>
              </a:rPr>
              <a:t>2 </a:t>
            </a:r>
            <a:endParaRPr lang="en-US" sz="2000" dirty="0">
              <a:solidFill>
                <a:schemeClr val="bg1"/>
              </a:solidFill>
            </a:endParaRPr>
          </a:p>
        </p:txBody>
      </p:sp>
      <p:sp>
        <p:nvSpPr>
          <p:cNvPr id="717913" name="AutoShape 89"/>
          <p:cNvSpPr>
            <a:spLocks noChangeArrowheads="1"/>
          </p:cNvSpPr>
          <p:nvPr/>
        </p:nvSpPr>
        <p:spPr bwMode="auto">
          <a:xfrm>
            <a:off x="1981200" y="5943600"/>
            <a:ext cx="4724400" cy="152400"/>
          </a:xfrm>
          <a:prstGeom prst="rightArrow">
            <a:avLst>
              <a:gd name="adj1" fmla="val 50000"/>
              <a:gd name="adj2" fmla="val 775000"/>
            </a:avLst>
          </a:prstGeom>
          <a:solidFill>
            <a:schemeClr val="accent1"/>
          </a:solidFill>
          <a:ln w="9525">
            <a:solidFill>
              <a:schemeClr val="accent1"/>
            </a:solidFill>
            <a:miter lim="800000"/>
            <a:headEnd/>
            <a:tailEnd/>
          </a:ln>
        </p:spPr>
        <p:txBody>
          <a:bodyPr wrap="none" anchor="ctr"/>
          <a:lstStyle/>
          <a:p>
            <a:endParaRPr lang="en-US"/>
          </a:p>
        </p:txBody>
      </p:sp>
      <p:sp>
        <p:nvSpPr>
          <p:cNvPr id="717914" name="Text Box 90"/>
          <p:cNvSpPr txBox="1">
            <a:spLocks noChangeArrowheads="1"/>
          </p:cNvSpPr>
          <p:nvPr/>
        </p:nvSpPr>
        <p:spPr bwMode="auto">
          <a:xfrm>
            <a:off x="6781800" y="5638800"/>
            <a:ext cx="2209800" cy="707886"/>
          </a:xfrm>
          <a:prstGeom prst="rect">
            <a:avLst/>
          </a:prstGeom>
          <a:noFill/>
          <a:ln w="9525">
            <a:noFill/>
            <a:miter lim="800000"/>
            <a:headEnd/>
            <a:tailEnd/>
          </a:ln>
        </p:spPr>
        <p:txBody>
          <a:bodyPr wrap="square">
            <a:spAutoFit/>
          </a:bodyPr>
          <a:lstStyle/>
          <a:p>
            <a:r>
              <a:rPr lang="el-GR" sz="2000" dirty="0" smtClean="0">
                <a:solidFill>
                  <a:schemeClr val="bg1"/>
                </a:solidFill>
              </a:rPr>
              <a:t>ΔΚ για την νέα υποδιαίρεση</a:t>
            </a:r>
            <a:endParaRPr lang="en-US" sz="2000" dirty="0">
              <a:solidFill>
                <a:schemeClr val="bg1"/>
              </a:solidFill>
            </a:endParaRPr>
          </a:p>
        </p:txBody>
      </p:sp>
      <p:sp>
        <p:nvSpPr>
          <p:cNvPr id="717916" name="Text Box 92"/>
          <p:cNvSpPr txBox="1">
            <a:spLocks noChangeArrowheads="1"/>
          </p:cNvSpPr>
          <p:nvPr/>
        </p:nvSpPr>
        <p:spPr bwMode="auto">
          <a:xfrm>
            <a:off x="6551629" y="3581073"/>
            <a:ext cx="2590800" cy="1938992"/>
          </a:xfrm>
          <a:prstGeom prst="rect">
            <a:avLst/>
          </a:prstGeom>
          <a:noFill/>
          <a:ln w="9525">
            <a:noFill/>
            <a:miter lim="800000"/>
            <a:headEnd/>
            <a:tailEnd/>
          </a:ln>
        </p:spPr>
        <p:txBody>
          <a:bodyPr wrap="square">
            <a:spAutoFit/>
          </a:bodyPr>
          <a:lstStyle/>
          <a:p>
            <a:r>
              <a:rPr lang="el-GR" sz="2000" i="1" u="sng" dirty="0" smtClean="0">
                <a:solidFill>
                  <a:srgbClr val="FFC000"/>
                </a:solidFill>
              </a:rPr>
              <a:t>Αναλλοίωτη ιδιότητα:</a:t>
            </a:r>
            <a:r>
              <a:rPr lang="en-US" sz="2000" u="sng" dirty="0" smtClean="0">
                <a:solidFill>
                  <a:srgbClr val="FFC000"/>
                </a:solidFill>
              </a:rPr>
              <a:t> </a:t>
            </a:r>
            <a:r>
              <a:rPr lang="el-GR" sz="2000" dirty="0" smtClean="0">
                <a:solidFill>
                  <a:srgbClr val="FFC000"/>
                </a:solidFill>
              </a:rPr>
              <a:t>το μέρος της υποδιαίρεσης αριστερά της γραμμής σάρωσης έχει υπολογισθεί σωστά.</a:t>
            </a:r>
            <a:endParaRPr lang="en-US" sz="2000" dirty="0">
              <a:solidFill>
                <a:srgbClr val="FFC000"/>
              </a:solidFill>
            </a:endParaRPr>
          </a:p>
        </p:txBody>
      </p:sp>
    </p:spTree>
    <p:extLst>
      <p:ext uri="{BB962C8B-B14F-4D97-AF65-F5344CB8AC3E}">
        <p14:creationId xmlns="" xmlns:p14="http://schemas.microsoft.com/office/powerpoint/2010/main" val="15671065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9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9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717913"/>
                                        </p:tgtEl>
                                        <p:attrNameLst>
                                          <p:attrName>style.visibility</p:attrName>
                                        </p:attrNameLst>
                                      </p:cBhvr>
                                      <p:to>
                                        <p:strVal val="visible"/>
                                      </p:to>
                                    </p:set>
                                    <p:animEffect transition="in" filter="slide(fromLeft)">
                                      <p:cBhvr>
                                        <p:cTn id="13" dur="500"/>
                                        <p:tgtEl>
                                          <p:spTgt spid="717913"/>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7179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717916"/>
                                        </p:tgtEl>
                                        <p:attrNameLst>
                                          <p:attrName>style.visibility</p:attrName>
                                        </p:attrNameLst>
                                      </p:cBhvr>
                                      <p:to>
                                        <p:strVal val="visible"/>
                                      </p:to>
                                    </p:set>
                                    <p:animEffect transition="in" filter="diamond(in)">
                                      <p:cBhvr>
                                        <p:cTn id="21" dur="2000"/>
                                        <p:tgtEl>
                                          <p:spTgt spid="717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11" grpId="0"/>
      <p:bldP spid="717912" grpId="0"/>
      <p:bldP spid="717913" grpId="0" animBg="1"/>
      <p:bldP spid="717914" grpId="0"/>
      <p:bldP spid="717916" grpId="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Σημείο Συμβάν</a:t>
            </a:r>
            <a:endParaRPr lang="en-US" sz="4400" dirty="0">
              <a:solidFill>
                <a:srgbClr val="FFFF00"/>
              </a:solidFill>
            </a:endParaRPr>
          </a:p>
        </p:txBody>
      </p:sp>
      <p:sp>
        <p:nvSpPr>
          <p:cNvPr id="746571" name="AutoShape 75"/>
          <p:cNvSpPr>
            <a:spLocks noChangeArrowheads="1"/>
          </p:cNvSpPr>
          <p:nvPr/>
        </p:nvSpPr>
        <p:spPr bwMode="auto">
          <a:xfrm>
            <a:off x="914400" y="1752600"/>
            <a:ext cx="304800" cy="228600"/>
          </a:xfrm>
          <a:prstGeom prst="irregularSeal1">
            <a:avLst/>
          </a:prstGeom>
          <a:solidFill>
            <a:srgbClr val="00FF00"/>
          </a:solidFill>
          <a:ln w="9525">
            <a:solidFill>
              <a:schemeClr val="accent1"/>
            </a:solidFill>
            <a:miter lim="800000"/>
            <a:headEnd/>
            <a:tailEnd/>
          </a:ln>
        </p:spPr>
        <p:txBody>
          <a:bodyPr wrap="none" anchor="ctr"/>
          <a:lstStyle/>
          <a:p>
            <a:pPr algn="ctr"/>
            <a:endParaRPr lang="en-US" sz="2000"/>
          </a:p>
        </p:txBody>
      </p:sp>
      <p:sp>
        <p:nvSpPr>
          <p:cNvPr id="746573" name="Text Box 77"/>
          <p:cNvSpPr txBox="1">
            <a:spLocks noChangeArrowheads="1"/>
          </p:cNvSpPr>
          <p:nvPr/>
        </p:nvSpPr>
        <p:spPr bwMode="auto">
          <a:xfrm>
            <a:off x="1279525" y="1687513"/>
            <a:ext cx="7712075" cy="707886"/>
          </a:xfrm>
          <a:prstGeom prst="rect">
            <a:avLst/>
          </a:prstGeom>
          <a:noFill/>
          <a:ln w="9525">
            <a:noFill/>
            <a:miter lim="800000"/>
            <a:headEnd/>
            <a:tailEnd/>
          </a:ln>
        </p:spPr>
        <p:txBody>
          <a:bodyPr wrap="square">
            <a:spAutoFit/>
          </a:bodyPr>
          <a:lstStyle/>
          <a:p>
            <a:r>
              <a:rPr lang="el-GR" sz="2000" dirty="0" smtClean="0">
                <a:solidFill>
                  <a:schemeClr val="bg1"/>
                </a:solidFill>
              </a:rPr>
              <a:t>Ενημέρωση της ουράς συμβάντων και της </a:t>
            </a:r>
            <a:r>
              <a:rPr lang="el-GR" sz="2000" dirty="0" err="1" smtClean="0">
                <a:solidFill>
                  <a:schemeClr val="bg1"/>
                </a:solidFill>
              </a:rPr>
              <a:t>καταστασιακής</a:t>
            </a:r>
            <a:r>
              <a:rPr lang="el-GR" sz="2000" dirty="0" smtClean="0">
                <a:solidFill>
                  <a:schemeClr val="bg1"/>
                </a:solidFill>
              </a:rPr>
              <a:t> όπως στον αλγόριθμο τομής διαστημάτων</a:t>
            </a:r>
            <a:r>
              <a:rPr lang="en-US" sz="2000" dirty="0" smtClean="0">
                <a:solidFill>
                  <a:schemeClr val="bg1"/>
                </a:solidFill>
              </a:rPr>
              <a:t>.  </a:t>
            </a:r>
            <a:endParaRPr lang="en-US" sz="2000" dirty="0">
              <a:solidFill>
                <a:schemeClr val="bg1"/>
              </a:solidFill>
            </a:endParaRPr>
          </a:p>
        </p:txBody>
      </p:sp>
      <p:sp>
        <p:nvSpPr>
          <p:cNvPr id="746574" name="AutoShape 78"/>
          <p:cNvSpPr>
            <a:spLocks noChangeArrowheads="1"/>
          </p:cNvSpPr>
          <p:nvPr/>
        </p:nvSpPr>
        <p:spPr bwMode="auto">
          <a:xfrm>
            <a:off x="990600" y="2971800"/>
            <a:ext cx="304800" cy="228600"/>
          </a:xfrm>
          <a:prstGeom prst="irregularSeal1">
            <a:avLst/>
          </a:prstGeom>
          <a:solidFill>
            <a:srgbClr val="00FF00"/>
          </a:solidFill>
          <a:ln w="9525">
            <a:solidFill>
              <a:schemeClr val="accent1"/>
            </a:solidFill>
            <a:miter lim="800000"/>
            <a:headEnd/>
            <a:tailEnd/>
          </a:ln>
        </p:spPr>
        <p:txBody>
          <a:bodyPr wrap="none" anchor="ctr"/>
          <a:lstStyle/>
          <a:p>
            <a:pPr algn="ctr"/>
            <a:endParaRPr lang="en-US" sz="2000"/>
          </a:p>
        </p:txBody>
      </p:sp>
      <p:sp>
        <p:nvSpPr>
          <p:cNvPr id="746575" name="Text Box 79"/>
          <p:cNvSpPr txBox="1">
            <a:spLocks noChangeArrowheads="1"/>
          </p:cNvSpPr>
          <p:nvPr/>
        </p:nvSpPr>
        <p:spPr bwMode="auto">
          <a:xfrm>
            <a:off x="1295400" y="2895600"/>
            <a:ext cx="3069238" cy="400110"/>
          </a:xfrm>
          <a:prstGeom prst="rect">
            <a:avLst/>
          </a:prstGeom>
          <a:noFill/>
          <a:ln w="9525">
            <a:noFill/>
            <a:miter lim="800000"/>
            <a:headEnd/>
            <a:tailEnd/>
          </a:ln>
        </p:spPr>
        <p:txBody>
          <a:bodyPr wrap="none">
            <a:spAutoFit/>
          </a:bodyPr>
          <a:lstStyle/>
          <a:p>
            <a:r>
              <a:rPr lang="el-GR" sz="2000" dirty="0" smtClean="0">
                <a:solidFill>
                  <a:schemeClr val="bg1"/>
                </a:solidFill>
              </a:rPr>
              <a:t>Αν το σημείο-συμβάν είναι:</a:t>
            </a:r>
            <a:endParaRPr lang="en-US" sz="2000" dirty="0">
              <a:solidFill>
                <a:schemeClr val="bg1"/>
              </a:solidFill>
            </a:endParaRPr>
          </a:p>
        </p:txBody>
      </p:sp>
      <p:grpSp>
        <p:nvGrpSpPr>
          <p:cNvPr id="2" name="Group 90"/>
          <p:cNvGrpSpPr>
            <a:grpSpLocks/>
          </p:cNvGrpSpPr>
          <p:nvPr/>
        </p:nvGrpSpPr>
        <p:grpSpPr bwMode="auto">
          <a:xfrm>
            <a:off x="1600200" y="3505200"/>
            <a:ext cx="6153156" cy="400050"/>
            <a:chOff x="1104" y="2167"/>
            <a:chExt cx="3876" cy="252"/>
          </a:xfrm>
        </p:grpSpPr>
        <p:sp>
          <p:nvSpPr>
            <p:cNvPr id="8207" name="AutoShape 81"/>
            <p:cNvSpPr>
              <a:spLocks noChangeArrowheads="1"/>
            </p:cNvSpPr>
            <p:nvPr/>
          </p:nvSpPr>
          <p:spPr bwMode="auto">
            <a:xfrm>
              <a:off x="1104" y="2256"/>
              <a:ext cx="96" cy="96"/>
            </a:xfrm>
            <a:prstGeom prst="star4">
              <a:avLst>
                <a:gd name="adj" fmla="val 12500"/>
              </a:avLst>
            </a:prstGeom>
            <a:solidFill>
              <a:srgbClr val="00FF00"/>
            </a:solidFill>
            <a:ln w="9525">
              <a:solidFill>
                <a:srgbClr val="00FF00"/>
              </a:solidFill>
              <a:miter lim="800000"/>
              <a:headEnd/>
              <a:tailEnd/>
            </a:ln>
          </p:spPr>
          <p:txBody>
            <a:bodyPr wrap="none" anchor="ctr"/>
            <a:lstStyle/>
            <a:p>
              <a:endParaRPr lang="en-US"/>
            </a:p>
          </p:txBody>
        </p:sp>
        <p:sp>
          <p:nvSpPr>
            <p:cNvPr id="8208" name="Text Box 85"/>
            <p:cNvSpPr txBox="1">
              <a:spLocks noChangeArrowheads="1"/>
            </p:cNvSpPr>
            <p:nvPr/>
          </p:nvSpPr>
          <p:spPr bwMode="auto">
            <a:xfrm>
              <a:off x="1238" y="2167"/>
              <a:ext cx="3742" cy="252"/>
            </a:xfrm>
            <a:prstGeom prst="rect">
              <a:avLst/>
            </a:prstGeom>
            <a:noFill/>
            <a:ln w="9525">
              <a:noFill/>
              <a:miter lim="800000"/>
              <a:headEnd/>
              <a:tailEnd/>
            </a:ln>
          </p:spPr>
          <p:txBody>
            <a:bodyPr wrap="none">
              <a:spAutoFit/>
            </a:bodyPr>
            <a:lstStyle/>
            <a:p>
              <a:r>
                <a:rPr lang="el-GR" sz="2000" b="1" dirty="0" smtClean="0">
                  <a:solidFill>
                    <a:schemeClr val="bg1"/>
                  </a:solidFill>
                </a:rPr>
                <a:t>Κορυφή </a:t>
              </a:r>
              <a:r>
                <a:rPr lang="el-GR" sz="2000" dirty="0" smtClean="0">
                  <a:solidFill>
                    <a:schemeClr val="bg1"/>
                  </a:solidFill>
                </a:rPr>
                <a:t>γειτονική προς ακμές ίδιας υποδιαίρεσης τότε</a:t>
              </a:r>
              <a:endParaRPr lang="en-US" sz="2000" dirty="0">
                <a:solidFill>
                  <a:schemeClr val="bg1"/>
                </a:solidFill>
              </a:endParaRPr>
            </a:p>
          </p:txBody>
        </p:sp>
      </p:grpSp>
      <p:sp>
        <p:nvSpPr>
          <p:cNvPr id="746582" name="Text Box 86"/>
          <p:cNvSpPr txBox="1">
            <a:spLocks noChangeArrowheads="1"/>
          </p:cNvSpPr>
          <p:nvPr/>
        </p:nvSpPr>
        <p:spPr bwMode="auto">
          <a:xfrm>
            <a:off x="2133600" y="4114800"/>
            <a:ext cx="2275495" cy="400110"/>
          </a:xfrm>
          <a:prstGeom prst="rect">
            <a:avLst/>
          </a:prstGeom>
          <a:noFill/>
          <a:ln w="9525">
            <a:noFill/>
            <a:miter lim="800000"/>
            <a:headEnd/>
            <a:tailEnd/>
          </a:ln>
        </p:spPr>
        <p:txBody>
          <a:bodyPr wrap="none">
            <a:spAutoFit/>
          </a:bodyPr>
          <a:lstStyle/>
          <a:p>
            <a:r>
              <a:rPr lang="el-GR" sz="2000" dirty="0" smtClean="0">
                <a:solidFill>
                  <a:schemeClr val="accent6">
                    <a:lumMod val="75000"/>
                  </a:schemeClr>
                </a:solidFill>
              </a:rPr>
              <a:t>Δεν χρειάζεται κάτι</a:t>
            </a:r>
            <a:r>
              <a:rPr lang="en-US" sz="2000" dirty="0" smtClean="0">
                <a:solidFill>
                  <a:schemeClr val="accent6">
                    <a:lumMod val="75000"/>
                  </a:schemeClr>
                </a:solidFill>
              </a:rPr>
              <a:t>!</a:t>
            </a:r>
            <a:endParaRPr lang="en-US" sz="2000" dirty="0">
              <a:solidFill>
                <a:schemeClr val="accent6">
                  <a:lumMod val="75000"/>
                </a:schemeClr>
              </a:solidFill>
            </a:endParaRPr>
          </a:p>
        </p:txBody>
      </p:sp>
      <p:grpSp>
        <p:nvGrpSpPr>
          <p:cNvPr id="3" name="Group 91"/>
          <p:cNvGrpSpPr>
            <a:grpSpLocks/>
          </p:cNvGrpSpPr>
          <p:nvPr/>
        </p:nvGrpSpPr>
        <p:grpSpPr bwMode="auto">
          <a:xfrm>
            <a:off x="1600200" y="4953000"/>
            <a:ext cx="5308607" cy="400050"/>
            <a:chOff x="1104" y="2887"/>
            <a:chExt cx="3344" cy="252"/>
          </a:xfrm>
        </p:grpSpPr>
        <p:sp>
          <p:nvSpPr>
            <p:cNvPr id="8205" name="AutoShape 87"/>
            <p:cNvSpPr>
              <a:spLocks noChangeArrowheads="1"/>
            </p:cNvSpPr>
            <p:nvPr/>
          </p:nvSpPr>
          <p:spPr bwMode="auto">
            <a:xfrm>
              <a:off x="1104" y="2976"/>
              <a:ext cx="96" cy="96"/>
            </a:xfrm>
            <a:prstGeom prst="star4">
              <a:avLst>
                <a:gd name="adj" fmla="val 12500"/>
              </a:avLst>
            </a:prstGeom>
            <a:solidFill>
              <a:srgbClr val="00FF00"/>
            </a:solidFill>
            <a:ln w="9525">
              <a:solidFill>
                <a:srgbClr val="00FF00"/>
              </a:solidFill>
              <a:miter lim="800000"/>
              <a:headEnd/>
              <a:tailEnd/>
            </a:ln>
          </p:spPr>
          <p:txBody>
            <a:bodyPr wrap="none" anchor="ctr"/>
            <a:lstStyle/>
            <a:p>
              <a:endParaRPr lang="en-US"/>
            </a:p>
          </p:txBody>
        </p:sp>
        <p:sp>
          <p:nvSpPr>
            <p:cNvPr id="8206" name="Text Box 88"/>
            <p:cNvSpPr txBox="1">
              <a:spLocks noChangeArrowheads="1"/>
            </p:cNvSpPr>
            <p:nvPr/>
          </p:nvSpPr>
          <p:spPr bwMode="auto">
            <a:xfrm>
              <a:off x="1238" y="2887"/>
              <a:ext cx="3210" cy="252"/>
            </a:xfrm>
            <a:prstGeom prst="rect">
              <a:avLst/>
            </a:prstGeom>
            <a:noFill/>
            <a:ln w="9525">
              <a:noFill/>
              <a:miter lim="800000"/>
              <a:headEnd/>
              <a:tailEnd/>
            </a:ln>
          </p:spPr>
          <p:txBody>
            <a:bodyPr wrap="none">
              <a:spAutoFit/>
            </a:bodyPr>
            <a:lstStyle/>
            <a:p>
              <a:r>
                <a:rPr lang="el-GR" sz="2000" b="1" dirty="0" smtClean="0">
                  <a:solidFill>
                    <a:schemeClr val="bg1"/>
                  </a:solidFill>
                </a:rPr>
                <a:t>Τομή </a:t>
              </a:r>
              <a:r>
                <a:rPr lang="el-GR" sz="2000" dirty="0" smtClean="0">
                  <a:solidFill>
                    <a:schemeClr val="bg1"/>
                  </a:solidFill>
                </a:rPr>
                <a:t>ακμών από διαφορετικές υποδιαιρέσεις</a:t>
              </a:r>
              <a:r>
                <a:rPr lang="en-US" sz="2000" dirty="0" smtClean="0">
                  <a:solidFill>
                    <a:schemeClr val="bg1"/>
                  </a:solidFill>
                </a:rPr>
                <a:t>.</a:t>
              </a:r>
              <a:endParaRPr lang="en-US" sz="2000" dirty="0">
                <a:solidFill>
                  <a:schemeClr val="bg1"/>
                </a:solidFill>
              </a:endParaRPr>
            </a:p>
          </p:txBody>
        </p:sp>
      </p:grpSp>
      <p:sp>
        <p:nvSpPr>
          <p:cNvPr id="746585" name="Text Box 89"/>
          <p:cNvSpPr txBox="1">
            <a:spLocks noChangeArrowheads="1"/>
          </p:cNvSpPr>
          <p:nvPr/>
        </p:nvSpPr>
        <p:spPr bwMode="auto">
          <a:xfrm>
            <a:off x="2057400" y="5638800"/>
            <a:ext cx="4411464" cy="400110"/>
          </a:xfrm>
          <a:prstGeom prst="rect">
            <a:avLst/>
          </a:prstGeom>
          <a:noFill/>
          <a:ln w="9525">
            <a:noFill/>
            <a:miter lim="800000"/>
            <a:headEnd/>
            <a:tailEnd/>
          </a:ln>
        </p:spPr>
        <p:txBody>
          <a:bodyPr wrap="none">
            <a:spAutoFit/>
          </a:bodyPr>
          <a:lstStyle/>
          <a:p>
            <a:r>
              <a:rPr lang="el-GR" sz="2000" dirty="0" smtClean="0">
                <a:solidFill>
                  <a:schemeClr val="bg1"/>
                </a:solidFill>
              </a:rPr>
              <a:t>Σύνδεση ΔΚ1 και ΔΚ2 στο σημείο τομής</a:t>
            </a:r>
            <a:r>
              <a:rPr lang="en-US" sz="2000" dirty="0" smtClean="0">
                <a:solidFill>
                  <a:schemeClr val="bg1"/>
                </a:solidFill>
              </a:rPr>
              <a:t>. </a:t>
            </a:r>
            <a:endParaRPr lang="en-US" sz="2000" dirty="0">
              <a:solidFill>
                <a:schemeClr val="bg1"/>
              </a:solidFill>
            </a:endParaRPr>
          </a:p>
        </p:txBody>
      </p:sp>
      <p:sp>
        <p:nvSpPr>
          <p:cNvPr id="746634" name="Text Box 138"/>
          <p:cNvSpPr txBox="1">
            <a:spLocks noChangeArrowheads="1"/>
          </p:cNvSpPr>
          <p:nvPr/>
        </p:nvSpPr>
        <p:spPr bwMode="auto">
          <a:xfrm>
            <a:off x="2041525" y="6107113"/>
            <a:ext cx="4322273" cy="400110"/>
          </a:xfrm>
          <a:prstGeom prst="rect">
            <a:avLst/>
          </a:prstGeom>
          <a:noFill/>
          <a:ln w="9525">
            <a:noFill/>
            <a:miter lim="800000"/>
            <a:headEnd/>
            <a:tailEnd/>
          </a:ln>
        </p:spPr>
        <p:txBody>
          <a:bodyPr wrap="none">
            <a:spAutoFit/>
          </a:bodyPr>
          <a:lstStyle/>
          <a:p>
            <a:r>
              <a:rPr lang="el-GR" sz="2000" dirty="0" smtClean="0">
                <a:solidFill>
                  <a:schemeClr val="bg1"/>
                </a:solidFill>
              </a:rPr>
              <a:t>Επεξεργαζόμαστε όλες τις περιπτώσεις.</a:t>
            </a:r>
            <a:endParaRPr lang="en-US" sz="2000" dirty="0">
              <a:solidFill>
                <a:schemeClr val="bg1"/>
              </a:solidFill>
            </a:endParaRPr>
          </a:p>
        </p:txBody>
      </p:sp>
    </p:spTree>
    <p:extLst>
      <p:ext uri="{BB962C8B-B14F-4D97-AF65-F5344CB8AC3E}">
        <p14:creationId xmlns="" xmlns:p14="http://schemas.microsoft.com/office/powerpoint/2010/main" val="5524900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46571"/>
                                        </p:tgtEl>
                                        <p:attrNameLst>
                                          <p:attrName>style.visibility</p:attrName>
                                        </p:attrNameLst>
                                      </p:cBhvr>
                                      <p:to>
                                        <p:strVal val="visible"/>
                                      </p:to>
                                    </p:set>
                                    <p:animEffect transition="in" filter="blinds(horizontal)">
                                      <p:cBhvr>
                                        <p:cTn id="7" dur="500"/>
                                        <p:tgtEl>
                                          <p:spTgt spid="74657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46573"/>
                                        </p:tgtEl>
                                        <p:attrNameLst>
                                          <p:attrName>style.visibility</p:attrName>
                                        </p:attrNameLst>
                                      </p:cBhvr>
                                      <p:to>
                                        <p:strVal val="visible"/>
                                      </p:to>
                                    </p:set>
                                    <p:animEffect transition="in" filter="blinds(horizontal)">
                                      <p:cBhvr>
                                        <p:cTn id="10" dur="500"/>
                                        <p:tgtEl>
                                          <p:spTgt spid="74657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46574"/>
                                        </p:tgtEl>
                                        <p:attrNameLst>
                                          <p:attrName>style.visibility</p:attrName>
                                        </p:attrNameLst>
                                      </p:cBhvr>
                                      <p:to>
                                        <p:strVal val="visible"/>
                                      </p:to>
                                    </p:set>
                                    <p:animEffect transition="in" filter="blinds(horizontal)">
                                      <p:cBhvr>
                                        <p:cTn id="15" dur="500"/>
                                        <p:tgtEl>
                                          <p:spTgt spid="74657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46575"/>
                                        </p:tgtEl>
                                        <p:attrNameLst>
                                          <p:attrName>style.visibility</p:attrName>
                                        </p:attrNameLst>
                                      </p:cBhvr>
                                      <p:to>
                                        <p:strVal val="visible"/>
                                      </p:to>
                                    </p:set>
                                    <p:animEffect transition="in" filter="blinds(horizontal)">
                                      <p:cBhvr>
                                        <p:cTn id="18" dur="500"/>
                                        <p:tgtEl>
                                          <p:spTgt spid="746575"/>
                                        </p:tgtEl>
                                      </p:cBhvr>
                                    </p:animEffect>
                                  </p:childTnLst>
                                </p:cTn>
                              </p:par>
                            </p:childTnLst>
                          </p:cTn>
                        </p:par>
                        <p:par>
                          <p:cTn id="19" fill="hold">
                            <p:stCondLst>
                              <p:cond delay="500"/>
                            </p:stCondLst>
                            <p:childTnLst>
                              <p:par>
                                <p:cTn id="20" presetID="12" presetClass="entr" presetSubtype="4"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lide(fromBottom)">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46582"/>
                                        </p:tgtEl>
                                        <p:attrNameLst>
                                          <p:attrName>style.visibility</p:attrName>
                                        </p:attrNameLst>
                                      </p:cBhvr>
                                      <p:to>
                                        <p:strVal val="visible"/>
                                      </p:to>
                                    </p:set>
                                    <p:animEffect transition="in" filter="box(in)">
                                      <p:cBhvr>
                                        <p:cTn id="27" dur="500"/>
                                        <p:tgtEl>
                                          <p:spTgt spid="746582"/>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slide(fromBottom)">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746585"/>
                                        </p:tgtEl>
                                        <p:attrNameLst>
                                          <p:attrName>style.visibility</p:attrName>
                                        </p:attrNameLst>
                                      </p:cBhvr>
                                      <p:to>
                                        <p:strVal val="visible"/>
                                      </p:to>
                                    </p:set>
                                    <p:animEffect transition="in" filter="box(in)">
                                      <p:cBhvr>
                                        <p:cTn id="37" dur="500"/>
                                        <p:tgtEl>
                                          <p:spTgt spid="746585"/>
                                        </p:tgtEl>
                                      </p:cBhvr>
                                    </p:animEffect>
                                  </p:childTnLst>
                                </p:cTn>
                              </p:par>
                            </p:childTnLst>
                          </p:cTn>
                        </p:par>
                        <p:par>
                          <p:cTn id="38" fill="hold">
                            <p:stCondLst>
                              <p:cond delay="500"/>
                            </p:stCondLst>
                            <p:childTnLst>
                              <p:par>
                                <p:cTn id="39" presetID="4" presetClass="entr" presetSubtype="16" fill="hold" grpId="0" nodeType="afterEffect">
                                  <p:stCondLst>
                                    <p:cond delay="1000"/>
                                  </p:stCondLst>
                                  <p:childTnLst>
                                    <p:set>
                                      <p:cBhvr>
                                        <p:cTn id="40" dur="1" fill="hold">
                                          <p:stCondLst>
                                            <p:cond delay="0"/>
                                          </p:stCondLst>
                                        </p:cTn>
                                        <p:tgtEl>
                                          <p:spTgt spid="746634"/>
                                        </p:tgtEl>
                                        <p:attrNameLst>
                                          <p:attrName>style.visibility</p:attrName>
                                        </p:attrNameLst>
                                      </p:cBhvr>
                                      <p:to>
                                        <p:strVal val="visible"/>
                                      </p:to>
                                    </p:set>
                                    <p:animEffect transition="in" filter="box(in)">
                                      <p:cBhvr>
                                        <p:cTn id="41" dur="500"/>
                                        <p:tgtEl>
                                          <p:spTgt spid="74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6571" grpId="0" animBg="1"/>
      <p:bldP spid="746573" grpId="0"/>
      <p:bldP spid="746574" grpId="0" animBg="1"/>
      <p:bldP spid="746575" grpId="0"/>
      <p:bldP spid="746582" grpId="0"/>
      <p:bldP spid="746585" grpId="0"/>
      <p:bldP spid="746634" grpId="0"/>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Τρεις Περιπτώσεις Τομών</a:t>
            </a:r>
            <a:endParaRPr lang="en-US" sz="4400" dirty="0">
              <a:solidFill>
                <a:srgbClr val="FFFF00"/>
              </a:solidFill>
            </a:endParaRPr>
          </a:p>
        </p:txBody>
      </p:sp>
      <p:grpSp>
        <p:nvGrpSpPr>
          <p:cNvPr id="2" name="Group 70"/>
          <p:cNvGrpSpPr>
            <a:grpSpLocks/>
          </p:cNvGrpSpPr>
          <p:nvPr/>
        </p:nvGrpSpPr>
        <p:grpSpPr bwMode="auto">
          <a:xfrm>
            <a:off x="962147" y="3217069"/>
            <a:ext cx="2014538" cy="1709738"/>
            <a:chOff x="528" y="1008"/>
            <a:chExt cx="1269" cy="1077"/>
          </a:xfrm>
        </p:grpSpPr>
        <p:sp>
          <p:nvSpPr>
            <p:cNvPr id="9254" name="Line 23"/>
            <p:cNvSpPr>
              <a:spLocks noChangeShapeType="1"/>
            </p:cNvSpPr>
            <p:nvPr/>
          </p:nvSpPr>
          <p:spPr bwMode="auto">
            <a:xfrm flipH="1">
              <a:off x="1008" y="1200"/>
              <a:ext cx="288" cy="864"/>
            </a:xfrm>
            <a:prstGeom prst="line">
              <a:avLst/>
            </a:prstGeom>
            <a:noFill/>
            <a:ln w="25400">
              <a:solidFill>
                <a:schemeClr val="bg1"/>
              </a:solidFill>
              <a:round/>
              <a:headEnd/>
              <a:tailEnd/>
            </a:ln>
          </p:spPr>
          <p:txBody>
            <a:bodyPr/>
            <a:lstStyle/>
            <a:p>
              <a:endParaRPr lang="en-US"/>
            </a:p>
          </p:txBody>
        </p:sp>
        <p:grpSp>
          <p:nvGrpSpPr>
            <p:cNvPr id="3" name="Group 69"/>
            <p:cNvGrpSpPr>
              <a:grpSpLocks/>
            </p:cNvGrpSpPr>
            <p:nvPr/>
          </p:nvGrpSpPr>
          <p:grpSpPr bwMode="auto">
            <a:xfrm>
              <a:off x="528" y="1008"/>
              <a:ext cx="1269" cy="1077"/>
              <a:chOff x="528" y="1008"/>
              <a:chExt cx="1269" cy="1077"/>
            </a:xfrm>
          </p:grpSpPr>
          <p:sp>
            <p:nvSpPr>
              <p:cNvPr id="9256" name="Line 19"/>
              <p:cNvSpPr>
                <a:spLocks noChangeShapeType="1"/>
              </p:cNvSpPr>
              <p:nvPr/>
            </p:nvSpPr>
            <p:spPr bwMode="auto">
              <a:xfrm>
                <a:off x="816" y="1056"/>
                <a:ext cx="323" cy="562"/>
              </a:xfrm>
              <a:prstGeom prst="line">
                <a:avLst/>
              </a:prstGeom>
              <a:noFill/>
              <a:ln w="25400">
                <a:solidFill>
                  <a:srgbClr val="00FFFF"/>
                </a:solidFill>
                <a:round/>
                <a:headEnd/>
                <a:tailEnd/>
              </a:ln>
            </p:spPr>
            <p:txBody>
              <a:bodyPr/>
              <a:lstStyle/>
              <a:p>
                <a:endParaRPr lang="en-US"/>
              </a:p>
            </p:txBody>
          </p:sp>
          <p:sp>
            <p:nvSpPr>
              <p:cNvPr id="9257" name="Line 20"/>
              <p:cNvSpPr>
                <a:spLocks noChangeShapeType="1"/>
              </p:cNvSpPr>
              <p:nvPr/>
            </p:nvSpPr>
            <p:spPr bwMode="auto">
              <a:xfrm flipV="1">
                <a:off x="576" y="1632"/>
                <a:ext cx="528" cy="240"/>
              </a:xfrm>
              <a:prstGeom prst="line">
                <a:avLst/>
              </a:prstGeom>
              <a:noFill/>
              <a:ln w="25400">
                <a:solidFill>
                  <a:srgbClr val="00FFFF"/>
                </a:solidFill>
                <a:round/>
                <a:headEnd/>
                <a:tailEnd/>
              </a:ln>
            </p:spPr>
            <p:txBody>
              <a:bodyPr/>
              <a:lstStyle/>
              <a:p>
                <a:endParaRPr lang="en-US"/>
              </a:p>
            </p:txBody>
          </p:sp>
          <p:sp>
            <p:nvSpPr>
              <p:cNvPr id="9258" name="Line 21"/>
              <p:cNvSpPr>
                <a:spLocks noChangeShapeType="1"/>
              </p:cNvSpPr>
              <p:nvPr/>
            </p:nvSpPr>
            <p:spPr bwMode="auto">
              <a:xfrm flipV="1">
                <a:off x="1152" y="1536"/>
                <a:ext cx="576" cy="83"/>
              </a:xfrm>
              <a:prstGeom prst="line">
                <a:avLst/>
              </a:prstGeom>
              <a:noFill/>
              <a:ln w="25400">
                <a:solidFill>
                  <a:srgbClr val="00FFFF"/>
                </a:solidFill>
                <a:round/>
                <a:headEnd/>
                <a:tailEnd/>
              </a:ln>
            </p:spPr>
            <p:txBody>
              <a:bodyPr/>
              <a:lstStyle/>
              <a:p>
                <a:endParaRPr lang="en-US"/>
              </a:p>
            </p:txBody>
          </p:sp>
          <p:sp>
            <p:nvSpPr>
              <p:cNvPr id="9259" name="Line 22"/>
              <p:cNvSpPr>
                <a:spLocks noChangeShapeType="1"/>
              </p:cNvSpPr>
              <p:nvPr/>
            </p:nvSpPr>
            <p:spPr bwMode="auto">
              <a:xfrm>
                <a:off x="1152" y="1632"/>
                <a:ext cx="432" cy="240"/>
              </a:xfrm>
              <a:prstGeom prst="line">
                <a:avLst/>
              </a:prstGeom>
              <a:noFill/>
              <a:ln w="25400">
                <a:solidFill>
                  <a:srgbClr val="00FFFF"/>
                </a:solidFill>
                <a:round/>
                <a:headEnd/>
                <a:tailEnd/>
              </a:ln>
            </p:spPr>
            <p:txBody>
              <a:bodyPr/>
              <a:lstStyle/>
              <a:p>
                <a:endParaRPr lang="en-US"/>
              </a:p>
            </p:txBody>
          </p:sp>
          <p:sp>
            <p:nvSpPr>
              <p:cNvPr id="9260" name="Oval 25"/>
              <p:cNvSpPr>
                <a:spLocks noChangeArrowheads="1"/>
              </p:cNvSpPr>
              <p:nvPr/>
            </p:nvSpPr>
            <p:spPr bwMode="auto">
              <a:xfrm>
                <a:off x="969" y="201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61" name="Oval 27"/>
              <p:cNvSpPr>
                <a:spLocks noChangeArrowheads="1"/>
              </p:cNvSpPr>
              <p:nvPr/>
            </p:nvSpPr>
            <p:spPr bwMode="auto">
              <a:xfrm>
                <a:off x="768" y="1008"/>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62" name="Oval 28"/>
              <p:cNvSpPr>
                <a:spLocks noChangeArrowheads="1"/>
              </p:cNvSpPr>
              <p:nvPr/>
            </p:nvSpPr>
            <p:spPr bwMode="auto">
              <a:xfrm>
                <a:off x="1248" y="115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63" name="Oval 29"/>
              <p:cNvSpPr>
                <a:spLocks noChangeArrowheads="1"/>
              </p:cNvSpPr>
              <p:nvPr/>
            </p:nvSpPr>
            <p:spPr bwMode="auto">
              <a:xfrm>
                <a:off x="528" y="1824"/>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64" name="Oval 30"/>
              <p:cNvSpPr>
                <a:spLocks noChangeArrowheads="1"/>
              </p:cNvSpPr>
              <p:nvPr/>
            </p:nvSpPr>
            <p:spPr bwMode="auto">
              <a:xfrm>
                <a:off x="1728" y="1488"/>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65" name="Oval 31"/>
              <p:cNvSpPr>
                <a:spLocks noChangeArrowheads="1"/>
              </p:cNvSpPr>
              <p:nvPr/>
            </p:nvSpPr>
            <p:spPr bwMode="auto">
              <a:xfrm>
                <a:off x="1584" y="1872"/>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66" name="Oval 33"/>
              <p:cNvSpPr>
                <a:spLocks noChangeArrowheads="1"/>
              </p:cNvSpPr>
              <p:nvPr/>
            </p:nvSpPr>
            <p:spPr bwMode="auto">
              <a:xfrm>
                <a:off x="1104" y="1584"/>
                <a:ext cx="69" cy="69"/>
              </a:xfrm>
              <a:prstGeom prst="ellipse">
                <a:avLst/>
              </a:prstGeom>
              <a:solidFill>
                <a:srgbClr val="00FF00"/>
              </a:solidFill>
              <a:ln w="9525">
                <a:solidFill>
                  <a:srgbClr val="00FF00"/>
                </a:solidFill>
                <a:round/>
                <a:headEnd/>
                <a:tailEnd/>
              </a:ln>
            </p:spPr>
            <p:txBody>
              <a:bodyPr wrap="none" anchor="ctr"/>
              <a:lstStyle/>
              <a:p>
                <a:endParaRPr lang="en-US"/>
              </a:p>
            </p:txBody>
          </p:sp>
        </p:grpSp>
      </p:grpSp>
      <p:sp>
        <p:nvSpPr>
          <p:cNvPr id="754722" name="Text Box 34"/>
          <p:cNvSpPr txBox="1">
            <a:spLocks noChangeArrowheads="1"/>
          </p:cNvSpPr>
          <p:nvPr/>
        </p:nvSpPr>
        <p:spPr bwMode="auto">
          <a:xfrm>
            <a:off x="3657602" y="3581400"/>
            <a:ext cx="5662612" cy="707886"/>
          </a:xfrm>
          <a:prstGeom prst="rect">
            <a:avLst/>
          </a:prstGeom>
          <a:noFill/>
          <a:ln w="9525">
            <a:noFill/>
            <a:miter lim="800000"/>
            <a:headEnd/>
            <a:tailEnd/>
          </a:ln>
        </p:spPr>
        <p:txBody>
          <a:bodyPr wrap="square">
            <a:spAutoFit/>
          </a:bodyPr>
          <a:lstStyle/>
          <a:p>
            <a:r>
              <a:rPr lang="el-GR" sz="2000" b="1" dirty="0" smtClean="0">
                <a:solidFill>
                  <a:srgbClr val="00FFFF"/>
                </a:solidFill>
              </a:rPr>
              <a:t>Κορυφή-Ακμή</a:t>
            </a:r>
            <a:r>
              <a:rPr lang="en-US" sz="2000" dirty="0" smtClean="0">
                <a:solidFill>
                  <a:schemeClr val="bg1"/>
                </a:solidFill>
              </a:rPr>
              <a:t>:  </a:t>
            </a:r>
            <a:r>
              <a:rPr lang="el-GR" sz="2000" dirty="0" smtClean="0">
                <a:solidFill>
                  <a:schemeClr val="bg1"/>
                </a:solidFill>
              </a:rPr>
              <a:t>μία ακμή από τη μία υποδιαίρεση περνά από μία κορυφή από την άλλη.</a:t>
            </a:r>
            <a:endParaRPr lang="en-US" sz="2000" dirty="0">
              <a:solidFill>
                <a:schemeClr val="bg1"/>
              </a:solidFill>
            </a:endParaRPr>
          </a:p>
        </p:txBody>
      </p:sp>
      <p:sp>
        <p:nvSpPr>
          <p:cNvPr id="754723" name="Text Box 35"/>
          <p:cNvSpPr txBox="1">
            <a:spLocks noChangeArrowheads="1"/>
          </p:cNvSpPr>
          <p:nvPr/>
        </p:nvSpPr>
        <p:spPr bwMode="auto">
          <a:xfrm>
            <a:off x="4191000" y="5851525"/>
            <a:ext cx="4953000" cy="707886"/>
          </a:xfrm>
          <a:prstGeom prst="rect">
            <a:avLst/>
          </a:prstGeom>
          <a:noFill/>
          <a:ln w="9525">
            <a:noFill/>
            <a:miter lim="800000"/>
            <a:headEnd/>
            <a:tailEnd/>
          </a:ln>
        </p:spPr>
        <p:txBody>
          <a:bodyPr wrap="square">
            <a:spAutoFit/>
          </a:bodyPr>
          <a:lstStyle/>
          <a:p>
            <a:r>
              <a:rPr lang="el-GR" sz="2000" b="1" dirty="0" smtClean="0">
                <a:solidFill>
                  <a:srgbClr val="00FFFF"/>
                </a:solidFill>
              </a:rPr>
              <a:t>Ακμή-ακμή</a:t>
            </a:r>
            <a:r>
              <a:rPr lang="en-US" sz="2000" dirty="0" smtClean="0">
                <a:solidFill>
                  <a:schemeClr val="bg1"/>
                </a:solidFill>
              </a:rPr>
              <a:t>: </a:t>
            </a:r>
            <a:r>
              <a:rPr lang="el-GR" sz="2000" dirty="0" smtClean="0">
                <a:solidFill>
                  <a:schemeClr val="bg1"/>
                </a:solidFill>
              </a:rPr>
              <a:t>δύο ακμές από διαφορετικές υποδιαιρέσεις τέμνονται.</a:t>
            </a:r>
            <a:endParaRPr lang="en-US" sz="2000" dirty="0">
              <a:solidFill>
                <a:schemeClr val="bg1"/>
              </a:solidFill>
            </a:endParaRPr>
          </a:p>
        </p:txBody>
      </p:sp>
      <p:grpSp>
        <p:nvGrpSpPr>
          <p:cNvPr id="4" name="Group 68"/>
          <p:cNvGrpSpPr>
            <a:grpSpLocks/>
          </p:cNvGrpSpPr>
          <p:nvPr/>
        </p:nvGrpSpPr>
        <p:grpSpPr bwMode="auto">
          <a:xfrm>
            <a:off x="2209800" y="6096000"/>
            <a:ext cx="2243138" cy="566738"/>
            <a:chOff x="1728" y="2556"/>
            <a:chExt cx="1413" cy="357"/>
          </a:xfrm>
        </p:grpSpPr>
        <p:sp>
          <p:nvSpPr>
            <p:cNvPr id="9247" name="Oval 42"/>
            <p:cNvSpPr>
              <a:spLocks noChangeArrowheads="1"/>
            </p:cNvSpPr>
            <p:nvPr/>
          </p:nvSpPr>
          <p:spPr bwMode="auto">
            <a:xfrm>
              <a:off x="3072" y="2844"/>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48" name="Line 48"/>
            <p:cNvSpPr>
              <a:spLocks noChangeShapeType="1"/>
            </p:cNvSpPr>
            <p:nvPr/>
          </p:nvSpPr>
          <p:spPr bwMode="auto">
            <a:xfrm>
              <a:off x="1728" y="2592"/>
              <a:ext cx="1344" cy="288"/>
            </a:xfrm>
            <a:prstGeom prst="line">
              <a:avLst/>
            </a:prstGeom>
            <a:noFill/>
            <a:ln w="25400">
              <a:solidFill>
                <a:srgbClr val="00FFFF"/>
              </a:solidFill>
              <a:round/>
              <a:headEnd/>
              <a:tailEnd/>
            </a:ln>
          </p:spPr>
          <p:txBody>
            <a:bodyPr/>
            <a:lstStyle/>
            <a:p>
              <a:endParaRPr lang="en-US"/>
            </a:p>
          </p:txBody>
        </p:sp>
        <p:sp>
          <p:nvSpPr>
            <p:cNvPr id="9249" name="Line 49"/>
            <p:cNvSpPr>
              <a:spLocks noChangeShapeType="1"/>
            </p:cNvSpPr>
            <p:nvPr/>
          </p:nvSpPr>
          <p:spPr bwMode="auto">
            <a:xfrm>
              <a:off x="1728" y="2592"/>
              <a:ext cx="480" cy="96"/>
            </a:xfrm>
            <a:prstGeom prst="line">
              <a:avLst/>
            </a:prstGeom>
            <a:noFill/>
            <a:ln w="25400">
              <a:solidFill>
                <a:schemeClr val="bg1"/>
              </a:solidFill>
              <a:round/>
              <a:headEnd/>
              <a:tailEnd/>
            </a:ln>
          </p:spPr>
          <p:txBody>
            <a:bodyPr/>
            <a:lstStyle/>
            <a:p>
              <a:endParaRPr lang="en-US"/>
            </a:p>
          </p:txBody>
        </p:sp>
        <p:sp>
          <p:nvSpPr>
            <p:cNvPr id="9250" name="Line 50"/>
            <p:cNvSpPr>
              <a:spLocks noChangeShapeType="1"/>
            </p:cNvSpPr>
            <p:nvPr/>
          </p:nvSpPr>
          <p:spPr bwMode="auto">
            <a:xfrm>
              <a:off x="2208" y="2688"/>
              <a:ext cx="624" cy="144"/>
            </a:xfrm>
            <a:prstGeom prst="line">
              <a:avLst/>
            </a:prstGeom>
            <a:noFill/>
            <a:ln w="38100">
              <a:solidFill>
                <a:srgbClr val="FF0000"/>
              </a:solidFill>
              <a:round/>
              <a:headEnd/>
              <a:tailEnd/>
            </a:ln>
          </p:spPr>
          <p:txBody>
            <a:bodyPr/>
            <a:lstStyle/>
            <a:p>
              <a:endParaRPr lang="en-US"/>
            </a:p>
          </p:txBody>
        </p:sp>
        <p:sp>
          <p:nvSpPr>
            <p:cNvPr id="9251" name="Oval 51"/>
            <p:cNvSpPr>
              <a:spLocks noChangeArrowheads="1"/>
            </p:cNvSpPr>
            <p:nvPr/>
          </p:nvSpPr>
          <p:spPr bwMode="auto">
            <a:xfrm>
              <a:off x="2208" y="2660"/>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52" name="Oval 52"/>
            <p:cNvSpPr>
              <a:spLocks noChangeArrowheads="1"/>
            </p:cNvSpPr>
            <p:nvPr/>
          </p:nvSpPr>
          <p:spPr bwMode="auto">
            <a:xfrm>
              <a:off x="2784" y="278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53" name="Oval 53"/>
            <p:cNvSpPr>
              <a:spLocks noChangeArrowheads="1"/>
            </p:cNvSpPr>
            <p:nvPr/>
          </p:nvSpPr>
          <p:spPr bwMode="auto">
            <a:xfrm>
              <a:off x="1728" y="2556"/>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grpSp>
        <p:nvGrpSpPr>
          <p:cNvPr id="5" name="Group 72"/>
          <p:cNvGrpSpPr>
            <a:grpSpLocks/>
          </p:cNvGrpSpPr>
          <p:nvPr/>
        </p:nvGrpSpPr>
        <p:grpSpPr bwMode="auto">
          <a:xfrm>
            <a:off x="228600" y="5105400"/>
            <a:ext cx="2014538" cy="1557338"/>
            <a:chOff x="96" y="2352"/>
            <a:chExt cx="1269" cy="981"/>
          </a:xfrm>
        </p:grpSpPr>
        <p:grpSp>
          <p:nvGrpSpPr>
            <p:cNvPr id="6" name="Group 46"/>
            <p:cNvGrpSpPr>
              <a:grpSpLocks/>
            </p:cNvGrpSpPr>
            <p:nvPr/>
          </p:nvGrpSpPr>
          <p:grpSpPr bwMode="auto">
            <a:xfrm>
              <a:off x="96" y="2352"/>
              <a:ext cx="1269" cy="981"/>
              <a:chOff x="576" y="2352"/>
              <a:chExt cx="1269" cy="981"/>
            </a:xfrm>
          </p:grpSpPr>
          <p:sp>
            <p:nvSpPr>
              <p:cNvPr id="9241" name="Line 36"/>
              <p:cNvSpPr>
                <a:spLocks noChangeShapeType="1"/>
              </p:cNvSpPr>
              <p:nvPr/>
            </p:nvSpPr>
            <p:spPr bwMode="auto">
              <a:xfrm>
                <a:off x="720" y="2640"/>
                <a:ext cx="672" cy="576"/>
              </a:xfrm>
              <a:prstGeom prst="line">
                <a:avLst/>
              </a:prstGeom>
              <a:noFill/>
              <a:ln w="25400">
                <a:solidFill>
                  <a:schemeClr val="bg1"/>
                </a:solidFill>
                <a:round/>
                <a:headEnd/>
                <a:tailEnd/>
              </a:ln>
            </p:spPr>
            <p:txBody>
              <a:bodyPr/>
              <a:lstStyle/>
              <a:p>
                <a:endParaRPr lang="en-US"/>
              </a:p>
            </p:txBody>
          </p:sp>
          <p:sp>
            <p:nvSpPr>
              <p:cNvPr id="9242" name="Oval 37"/>
              <p:cNvSpPr>
                <a:spLocks noChangeArrowheads="1"/>
              </p:cNvSpPr>
              <p:nvPr/>
            </p:nvSpPr>
            <p:spPr bwMode="auto">
              <a:xfrm>
                <a:off x="672" y="259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43" name="Oval 38"/>
              <p:cNvSpPr>
                <a:spLocks noChangeArrowheads="1"/>
              </p:cNvSpPr>
              <p:nvPr/>
            </p:nvSpPr>
            <p:spPr bwMode="auto">
              <a:xfrm>
                <a:off x="1344" y="316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44" name="Line 39"/>
              <p:cNvSpPr>
                <a:spLocks noChangeShapeType="1"/>
              </p:cNvSpPr>
              <p:nvPr/>
            </p:nvSpPr>
            <p:spPr bwMode="auto">
              <a:xfrm flipV="1">
                <a:off x="624" y="2400"/>
                <a:ext cx="1200" cy="864"/>
              </a:xfrm>
              <a:prstGeom prst="line">
                <a:avLst/>
              </a:prstGeom>
              <a:noFill/>
              <a:ln w="25400">
                <a:solidFill>
                  <a:srgbClr val="00FFFF"/>
                </a:solidFill>
                <a:round/>
                <a:headEnd/>
                <a:tailEnd/>
              </a:ln>
            </p:spPr>
            <p:txBody>
              <a:bodyPr/>
              <a:lstStyle/>
              <a:p>
                <a:endParaRPr lang="en-US"/>
              </a:p>
            </p:txBody>
          </p:sp>
          <p:sp>
            <p:nvSpPr>
              <p:cNvPr id="9245" name="Oval 40"/>
              <p:cNvSpPr>
                <a:spLocks noChangeArrowheads="1"/>
              </p:cNvSpPr>
              <p:nvPr/>
            </p:nvSpPr>
            <p:spPr bwMode="auto">
              <a:xfrm>
                <a:off x="1776" y="2352"/>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46" name="Oval 41"/>
              <p:cNvSpPr>
                <a:spLocks noChangeArrowheads="1"/>
              </p:cNvSpPr>
              <p:nvPr/>
            </p:nvSpPr>
            <p:spPr bwMode="auto">
              <a:xfrm>
                <a:off x="576" y="3264"/>
                <a:ext cx="69" cy="69"/>
              </a:xfrm>
              <a:prstGeom prst="ellipse">
                <a:avLst/>
              </a:prstGeom>
              <a:solidFill>
                <a:srgbClr val="00FF00"/>
              </a:solidFill>
              <a:ln w="9525">
                <a:solidFill>
                  <a:srgbClr val="00FF00"/>
                </a:solidFill>
                <a:round/>
                <a:headEnd/>
                <a:tailEnd/>
              </a:ln>
            </p:spPr>
            <p:txBody>
              <a:bodyPr wrap="none" anchor="ctr"/>
              <a:lstStyle/>
              <a:p>
                <a:endParaRPr lang="en-US"/>
              </a:p>
            </p:txBody>
          </p:sp>
        </p:grpSp>
        <p:sp>
          <p:nvSpPr>
            <p:cNvPr id="9240" name="Oval 55"/>
            <p:cNvSpPr>
              <a:spLocks noChangeArrowheads="1"/>
            </p:cNvSpPr>
            <p:nvPr/>
          </p:nvSpPr>
          <p:spPr bwMode="auto">
            <a:xfrm>
              <a:off x="547" y="2907"/>
              <a:ext cx="69" cy="69"/>
            </a:xfrm>
            <a:prstGeom prst="ellipse">
              <a:avLst/>
            </a:prstGeom>
            <a:solidFill>
              <a:srgbClr val="FF00FF"/>
            </a:solidFill>
            <a:ln w="9525">
              <a:solidFill>
                <a:srgbClr val="FF00FF"/>
              </a:solidFill>
              <a:round/>
              <a:headEnd/>
              <a:tailEnd/>
            </a:ln>
          </p:spPr>
          <p:txBody>
            <a:bodyPr wrap="none" anchor="ctr"/>
            <a:lstStyle/>
            <a:p>
              <a:endParaRPr lang="en-US"/>
            </a:p>
          </p:txBody>
        </p:sp>
      </p:grpSp>
      <p:sp>
        <p:nvSpPr>
          <p:cNvPr id="754744" name="Text Box 56"/>
          <p:cNvSpPr txBox="1">
            <a:spLocks noChangeArrowheads="1"/>
          </p:cNvSpPr>
          <p:nvPr/>
        </p:nvSpPr>
        <p:spPr bwMode="auto">
          <a:xfrm>
            <a:off x="3657601" y="1676400"/>
            <a:ext cx="5486400" cy="707886"/>
          </a:xfrm>
          <a:prstGeom prst="rect">
            <a:avLst/>
          </a:prstGeom>
          <a:noFill/>
          <a:ln w="9525">
            <a:noFill/>
            <a:miter lim="800000"/>
            <a:headEnd/>
            <a:tailEnd/>
          </a:ln>
        </p:spPr>
        <p:txBody>
          <a:bodyPr wrap="square">
            <a:spAutoFit/>
          </a:bodyPr>
          <a:lstStyle/>
          <a:p>
            <a:r>
              <a:rPr lang="el-GR" sz="2000" b="1" dirty="0" smtClean="0">
                <a:solidFill>
                  <a:srgbClr val="00FFFF"/>
                </a:solidFill>
              </a:rPr>
              <a:t>Κορυφή-Κορυφή</a:t>
            </a:r>
            <a:r>
              <a:rPr lang="en-US" sz="2000" dirty="0" smtClean="0">
                <a:solidFill>
                  <a:schemeClr val="bg1"/>
                </a:solidFill>
              </a:rPr>
              <a:t>:  </a:t>
            </a:r>
            <a:r>
              <a:rPr lang="el-GR" sz="2000" dirty="0" smtClean="0">
                <a:solidFill>
                  <a:schemeClr val="bg1"/>
                </a:solidFill>
              </a:rPr>
              <a:t>δύο κορυφές από διαφορετικές υποδιαιρέσεις συμπίπτουν</a:t>
            </a:r>
            <a:r>
              <a:rPr lang="en-US" sz="2000" dirty="0" smtClean="0">
                <a:solidFill>
                  <a:schemeClr val="bg1"/>
                </a:solidFill>
              </a:rPr>
              <a:t>.</a:t>
            </a:r>
            <a:endParaRPr lang="en-US" sz="2000" dirty="0">
              <a:solidFill>
                <a:schemeClr val="bg1"/>
              </a:solidFill>
            </a:endParaRPr>
          </a:p>
        </p:txBody>
      </p:sp>
      <p:grpSp>
        <p:nvGrpSpPr>
          <p:cNvPr id="7" name="Group 71"/>
          <p:cNvGrpSpPr>
            <a:grpSpLocks/>
          </p:cNvGrpSpPr>
          <p:nvPr/>
        </p:nvGrpSpPr>
        <p:grpSpPr bwMode="auto">
          <a:xfrm>
            <a:off x="609600" y="1524000"/>
            <a:ext cx="2243138" cy="1676400"/>
            <a:chOff x="576" y="3264"/>
            <a:chExt cx="1413" cy="1056"/>
          </a:xfrm>
        </p:grpSpPr>
        <p:sp>
          <p:nvSpPr>
            <p:cNvPr id="9229" name="Oval 59"/>
            <p:cNvSpPr>
              <a:spLocks noChangeArrowheads="1"/>
            </p:cNvSpPr>
            <p:nvPr/>
          </p:nvSpPr>
          <p:spPr bwMode="auto">
            <a:xfrm>
              <a:off x="1296" y="3744"/>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nvGrpSpPr>
            <p:cNvPr id="8" name="Group 67"/>
            <p:cNvGrpSpPr>
              <a:grpSpLocks/>
            </p:cNvGrpSpPr>
            <p:nvPr/>
          </p:nvGrpSpPr>
          <p:grpSpPr bwMode="auto">
            <a:xfrm>
              <a:off x="576" y="3264"/>
              <a:ext cx="1413" cy="1056"/>
              <a:chOff x="576" y="3264"/>
              <a:chExt cx="1413" cy="1056"/>
            </a:xfrm>
          </p:grpSpPr>
          <p:sp>
            <p:nvSpPr>
              <p:cNvPr id="9231" name="Line 58"/>
              <p:cNvSpPr>
                <a:spLocks noChangeShapeType="1"/>
              </p:cNvSpPr>
              <p:nvPr/>
            </p:nvSpPr>
            <p:spPr bwMode="auto">
              <a:xfrm flipV="1">
                <a:off x="1344" y="3504"/>
                <a:ext cx="624" cy="288"/>
              </a:xfrm>
              <a:prstGeom prst="line">
                <a:avLst/>
              </a:prstGeom>
              <a:noFill/>
              <a:ln w="25400">
                <a:solidFill>
                  <a:schemeClr val="bg1"/>
                </a:solidFill>
                <a:round/>
                <a:headEnd/>
                <a:tailEnd/>
              </a:ln>
            </p:spPr>
            <p:txBody>
              <a:bodyPr/>
              <a:lstStyle/>
              <a:p>
                <a:endParaRPr lang="en-US"/>
              </a:p>
            </p:txBody>
          </p:sp>
          <p:sp>
            <p:nvSpPr>
              <p:cNvPr id="9232" name="Line 60"/>
              <p:cNvSpPr>
                <a:spLocks noChangeShapeType="1"/>
              </p:cNvSpPr>
              <p:nvPr/>
            </p:nvSpPr>
            <p:spPr bwMode="auto">
              <a:xfrm flipH="1">
                <a:off x="624" y="3792"/>
                <a:ext cx="672" cy="528"/>
              </a:xfrm>
              <a:prstGeom prst="line">
                <a:avLst/>
              </a:prstGeom>
              <a:noFill/>
              <a:ln w="25400">
                <a:solidFill>
                  <a:srgbClr val="00FFFF"/>
                </a:solidFill>
                <a:round/>
                <a:headEnd/>
                <a:tailEnd/>
              </a:ln>
            </p:spPr>
            <p:txBody>
              <a:bodyPr/>
              <a:lstStyle/>
              <a:p>
                <a:endParaRPr lang="en-US"/>
              </a:p>
            </p:txBody>
          </p:sp>
          <p:sp>
            <p:nvSpPr>
              <p:cNvPr id="9233" name="Line 61"/>
              <p:cNvSpPr>
                <a:spLocks noChangeShapeType="1"/>
              </p:cNvSpPr>
              <p:nvPr/>
            </p:nvSpPr>
            <p:spPr bwMode="auto">
              <a:xfrm flipV="1">
                <a:off x="1344" y="3312"/>
                <a:ext cx="192" cy="432"/>
              </a:xfrm>
              <a:prstGeom prst="line">
                <a:avLst/>
              </a:prstGeom>
              <a:noFill/>
              <a:ln w="25400">
                <a:solidFill>
                  <a:srgbClr val="00FFFF"/>
                </a:solidFill>
                <a:round/>
                <a:headEnd/>
                <a:tailEnd/>
              </a:ln>
            </p:spPr>
            <p:txBody>
              <a:bodyPr/>
              <a:lstStyle/>
              <a:p>
                <a:endParaRPr lang="en-US"/>
              </a:p>
            </p:txBody>
          </p:sp>
          <p:sp>
            <p:nvSpPr>
              <p:cNvPr id="9234" name="Line 62"/>
              <p:cNvSpPr>
                <a:spLocks noChangeShapeType="1"/>
              </p:cNvSpPr>
              <p:nvPr/>
            </p:nvSpPr>
            <p:spPr bwMode="auto">
              <a:xfrm flipH="1" flipV="1">
                <a:off x="624" y="3600"/>
                <a:ext cx="672" cy="192"/>
              </a:xfrm>
              <a:prstGeom prst="line">
                <a:avLst/>
              </a:prstGeom>
              <a:noFill/>
              <a:ln w="25400">
                <a:solidFill>
                  <a:schemeClr val="bg1"/>
                </a:solidFill>
                <a:round/>
                <a:headEnd/>
                <a:tailEnd/>
              </a:ln>
            </p:spPr>
            <p:txBody>
              <a:bodyPr/>
              <a:lstStyle/>
              <a:p>
                <a:endParaRPr lang="en-US"/>
              </a:p>
            </p:txBody>
          </p:sp>
          <p:sp>
            <p:nvSpPr>
              <p:cNvPr id="9235" name="Oval 63"/>
              <p:cNvSpPr>
                <a:spLocks noChangeArrowheads="1"/>
              </p:cNvSpPr>
              <p:nvPr/>
            </p:nvSpPr>
            <p:spPr bwMode="auto">
              <a:xfrm>
                <a:off x="1920" y="345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36" name="Oval 64"/>
              <p:cNvSpPr>
                <a:spLocks noChangeArrowheads="1"/>
              </p:cNvSpPr>
              <p:nvPr/>
            </p:nvSpPr>
            <p:spPr bwMode="auto">
              <a:xfrm>
                <a:off x="576" y="355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9237" name="Oval 65"/>
              <p:cNvSpPr>
                <a:spLocks noChangeArrowheads="1"/>
              </p:cNvSpPr>
              <p:nvPr/>
            </p:nvSpPr>
            <p:spPr bwMode="auto">
              <a:xfrm>
                <a:off x="624" y="4251"/>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9238" name="Oval 66"/>
              <p:cNvSpPr>
                <a:spLocks noChangeArrowheads="1"/>
              </p:cNvSpPr>
              <p:nvPr/>
            </p:nvSpPr>
            <p:spPr bwMode="auto">
              <a:xfrm>
                <a:off x="1497" y="3264"/>
                <a:ext cx="69" cy="69"/>
              </a:xfrm>
              <a:prstGeom prst="ellipse">
                <a:avLst/>
              </a:prstGeom>
              <a:solidFill>
                <a:srgbClr val="00FF00"/>
              </a:solidFill>
              <a:ln w="9525">
                <a:solidFill>
                  <a:srgbClr val="00FF00"/>
                </a:solidFill>
                <a:round/>
                <a:headEnd/>
                <a:tailEnd/>
              </a:ln>
            </p:spPr>
            <p:txBody>
              <a:bodyPr wrap="none" anchor="ctr"/>
              <a:lstStyle/>
              <a:p>
                <a:endParaRPr lang="en-US"/>
              </a:p>
            </p:txBody>
          </p:sp>
        </p:grpSp>
      </p:grpSp>
      <p:sp>
        <p:nvSpPr>
          <p:cNvPr id="754761" name="Rectangle 73"/>
          <p:cNvSpPr>
            <a:spLocks noChangeArrowheads="1"/>
          </p:cNvSpPr>
          <p:nvPr/>
        </p:nvSpPr>
        <p:spPr bwMode="auto">
          <a:xfrm>
            <a:off x="3657601" y="3505200"/>
            <a:ext cx="5486399" cy="1219200"/>
          </a:xfrm>
          <a:prstGeom prst="rect">
            <a:avLst/>
          </a:prstGeom>
          <a:noFill/>
          <a:ln w="12700">
            <a:solidFill>
              <a:srgbClr val="FF6600"/>
            </a:solidFill>
            <a:miter lim="800000"/>
            <a:headEnd/>
            <a:tailEnd/>
          </a:ln>
        </p:spPr>
        <p:txBody>
          <a:bodyPr wrap="none" anchor="ctr"/>
          <a:lstStyle/>
          <a:p>
            <a:endParaRPr lang="en-US"/>
          </a:p>
        </p:txBody>
      </p:sp>
      <p:sp>
        <p:nvSpPr>
          <p:cNvPr id="754762" name="Text Box 74"/>
          <p:cNvSpPr txBox="1">
            <a:spLocks noChangeArrowheads="1"/>
          </p:cNvSpPr>
          <p:nvPr/>
        </p:nvSpPr>
        <p:spPr bwMode="auto">
          <a:xfrm>
            <a:off x="6096000" y="4800600"/>
            <a:ext cx="3048001" cy="646331"/>
          </a:xfrm>
          <a:prstGeom prst="rect">
            <a:avLst/>
          </a:prstGeom>
          <a:noFill/>
          <a:ln w="9525">
            <a:noFill/>
            <a:miter lim="800000"/>
            <a:headEnd/>
            <a:tailEnd/>
          </a:ln>
        </p:spPr>
        <p:txBody>
          <a:bodyPr wrap="square">
            <a:spAutoFit/>
          </a:bodyPr>
          <a:lstStyle/>
          <a:p>
            <a:r>
              <a:rPr lang="el-GR" dirty="0" smtClean="0">
                <a:solidFill>
                  <a:srgbClr val="00FF00"/>
                </a:solidFill>
              </a:rPr>
              <a:t>Οι άλλες 2 περιπτώσεις δεν είναι πιο δύσκολες από αυτή.</a:t>
            </a:r>
            <a:endParaRPr lang="en-US" sz="1800" dirty="0">
              <a:solidFill>
                <a:srgbClr val="00FF00"/>
              </a:solidFill>
            </a:endParaRPr>
          </a:p>
        </p:txBody>
      </p:sp>
    </p:spTree>
    <p:extLst>
      <p:ext uri="{BB962C8B-B14F-4D97-AF65-F5344CB8AC3E}">
        <p14:creationId xmlns="" xmlns:p14="http://schemas.microsoft.com/office/powerpoint/2010/main" val="6358248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47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547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4723"/>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50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54761"/>
                                        </p:tgtEl>
                                        <p:attrNameLst>
                                          <p:attrName>style.visibility</p:attrName>
                                        </p:attrNameLst>
                                      </p:cBhvr>
                                      <p:to>
                                        <p:strVal val="visible"/>
                                      </p:to>
                                    </p:set>
                                  </p:childTnLst>
                                </p:cTn>
                              </p:par>
                            </p:childTnLst>
                          </p:cTn>
                        </p:par>
                        <p:par>
                          <p:cTn id="29" fill="hold">
                            <p:stCondLst>
                              <p:cond delay="0"/>
                            </p:stCondLst>
                            <p:childTnLst>
                              <p:par>
                                <p:cTn id="30" presetID="12" presetClass="entr" presetSubtype="4" fill="hold" grpId="0" nodeType="afterEffect">
                                  <p:stCondLst>
                                    <p:cond delay="0"/>
                                  </p:stCondLst>
                                  <p:childTnLst>
                                    <p:set>
                                      <p:cBhvr>
                                        <p:cTn id="31" dur="1" fill="hold">
                                          <p:stCondLst>
                                            <p:cond delay="0"/>
                                          </p:stCondLst>
                                        </p:cTn>
                                        <p:tgtEl>
                                          <p:spTgt spid="754762"/>
                                        </p:tgtEl>
                                        <p:attrNameLst>
                                          <p:attrName>style.visibility</p:attrName>
                                        </p:attrNameLst>
                                      </p:cBhvr>
                                      <p:to>
                                        <p:strVal val="visible"/>
                                      </p:to>
                                    </p:set>
                                    <p:animEffect transition="in" filter="slide(fromBottom)">
                                      <p:cBhvr>
                                        <p:cTn id="32" dur="500"/>
                                        <p:tgtEl>
                                          <p:spTgt spid="754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4722" grpId="0"/>
      <p:bldP spid="754723" grpId="0"/>
      <p:bldP spid="754744" grpId="0"/>
      <p:bldP spid="754761" grpId="0" animBg="1"/>
      <p:bldP spid="754762" grpId="0"/>
    </p:bld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Ενημέρωση Κορυφή-Ακμή</a:t>
            </a:r>
            <a:endParaRPr lang="en-US" sz="4400" dirty="0">
              <a:solidFill>
                <a:srgbClr val="FFFF00"/>
              </a:solidFill>
            </a:endParaRPr>
          </a:p>
        </p:txBody>
      </p:sp>
      <p:grpSp>
        <p:nvGrpSpPr>
          <p:cNvPr id="2" name="Group 47"/>
          <p:cNvGrpSpPr>
            <a:grpSpLocks/>
          </p:cNvGrpSpPr>
          <p:nvPr/>
        </p:nvGrpSpPr>
        <p:grpSpPr bwMode="auto">
          <a:xfrm>
            <a:off x="838200" y="3124200"/>
            <a:ext cx="2014538" cy="1709738"/>
            <a:chOff x="336" y="3120"/>
            <a:chExt cx="1269" cy="1077"/>
          </a:xfrm>
        </p:grpSpPr>
        <p:grpSp>
          <p:nvGrpSpPr>
            <p:cNvPr id="3" name="Group 48"/>
            <p:cNvGrpSpPr>
              <a:grpSpLocks/>
            </p:cNvGrpSpPr>
            <p:nvPr/>
          </p:nvGrpSpPr>
          <p:grpSpPr bwMode="auto">
            <a:xfrm>
              <a:off x="336" y="3120"/>
              <a:ext cx="1269" cy="1077"/>
              <a:chOff x="336" y="3120"/>
              <a:chExt cx="1269" cy="1077"/>
            </a:xfrm>
          </p:grpSpPr>
          <p:sp>
            <p:nvSpPr>
              <p:cNvPr id="10295" name="Line 49"/>
              <p:cNvSpPr>
                <a:spLocks noChangeShapeType="1"/>
              </p:cNvSpPr>
              <p:nvPr/>
            </p:nvSpPr>
            <p:spPr bwMode="auto">
              <a:xfrm>
                <a:off x="624" y="3168"/>
                <a:ext cx="288" cy="528"/>
              </a:xfrm>
              <a:prstGeom prst="line">
                <a:avLst/>
              </a:prstGeom>
              <a:noFill/>
              <a:ln w="25400">
                <a:solidFill>
                  <a:srgbClr val="00FFFF"/>
                </a:solidFill>
                <a:round/>
                <a:headEnd/>
                <a:tailEnd/>
              </a:ln>
            </p:spPr>
            <p:txBody>
              <a:bodyPr/>
              <a:lstStyle/>
              <a:p>
                <a:endParaRPr lang="en-US"/>
              </a:p>
            </p:txBody>
          </p:sp>
          <p:sp>
            <p:nvSpPr>
              <p:cNvPr id="10296" name="Line 50"/>
              <p:cNvSpPr>
                <a:spLocks noChangeShapeType="1"/>
              </p:cNvSpPr>
              <p:nvPr/>
            </p:nvSpPr>
            <p:spPr bwMode="auto">
              <a:xfrm flipV="1">
                <a:off x="384" y="3744"/>
                <a:ext cx="528" cy="240"/>
              </a:xfrm>
              <a:prstGeom prst="line">
                <a:avLst/>
              </a:prstGeom>
              <a:noFill/>
              <a:ln w="25400">
                <a:solidFill>
                  <a:srgbClr val="00FFFF"/>
                </a:solidFill>
                <a:round/>
                <a:headEnd/>
                <a:tailEnd/>
              </a:ln>
            </p:spPr>
            <p:txBody>
              <a:bodyPr/>
              <a:lstStyle/>
              <a:p>
                <a:endParaRPr lang="en-US"/>
              </a:p>
            </p:txBody>
          </p:sp>
          <p:sp>
            <p:nvSpPr>
              <p:cNvPr id="10297" name="Line 51"/>
              <p:cNvSpPr>
                <a:spLocks noChangeShapeType="1"/>
              </p:cNvSpPr>
              <p:nvPr/>
            </p:nvSpPr>
            <p:spPr bwMode="auto">
              <a:xfrm flipV="1">
                <a:off x="1008" y="3648"/>
                <a:ext cx="528" cy="96"/>
              </a:xfrm>
              <a:prstGeom prst="line">
                <a:avLst/>
              </a:prstGeom>
              <a:noFill/>
              <a:ln w="25400">
                <a:solidFill>
                  <a:srgbClr val="00FFFF"/>
                </a:solidFill>
                <a:round/>
                <a:headEnd/>
                <a:tailEnd/>
              </a:ln>
            </p:spPr>
            <p:txBody>
              <a:bodyPr/>
              <a:lstStyle/>
              <a:p>
                <a:endParaRPr lang="en-US"/>
              </a:p>
            </p:txBody>
          </p:sp>
          <p:sp>
            <p:nvSpPr>
              <p:cNvPr id="10298" name="Line 52"/>
              <p:cNvSpPr>
                <a:spLocks noChangeShapeType="1"/>
              </p:cNvSpPr>
              <p:nvPr/>
            </p:nvSpPr>
            <p:spPr bwMode="auto">
              <a:xfrm>
                <a:off x="960" y="3744"/>
                <a:ext cx="432" cy="240"/>
              </a:xfrm>
              <a:prstGeom prst="line">
                <a:avLst/>
              </a:prstGeom>
              <a:noFill/>
              <a:ln w="25400">
                <a:solidFill>
                  <a:srgbClr val="00FFFF"/>
                </a:solidFill>
                <a:round/>
                <a:headEnd/>
                <a:tailEnd/>
              </a:ln>
            </p:spPr>
            <p:txBody>
              <a:bodyPr/>
              <a:lstStyle/>
              <a:p>
                <a:endParaRPr lang="en-US"/>
              </a:p>
            </p:txBody>
          </p:sp>
          <p:sp>
            <p:nvSpPr>
              <p:cNvPr id="10299" name="Line 53"/>
              <p:cNvSpPr>
                <a:spLocks noChangeShapeType="1"/>
              </p:cNvSpPr>
              <p:nvPr/>
            </p:nvSpPr>
            <p:spPr bwMode="auto">
              <a:xfrm flipH="1">
                <a:off x="816" y="3312"/>
                <a:ext cx="288" cy="864"/>
              </a:xfrm>
              <a:prstGeom prst="line">
                <a:avLst/>
              </a:prstGeom>
              <a:noFill/>
              <a:ln w="25400">
                <a:solidFill>
                  <a:schemeClr val="bg1"/>
                </a:solidFill>
                <a:round/>
                <a:headEnd/>
                <a:tailEnd/>
              </a:ln>
            </p:spPr>
            <p:txBody>
              <a:bodyPr/>
              <a:lstStyle/>
              <a:p>
                <a:endParaRPr lang="en-US"/>
              </a:p>
            </p:txBody>
          </p:sp>
          <p:grpSp>
            <p:nvGrpSpPr>
              <p:cNvPr id="4" name="Group 54"/>
              <p:cNvGrpSpPr>
                <a:grpSpLocks/>
              </p:cNvGrpSpPr>
              <p:nvPr/>
            </p:nvGrpSpPr>
            <p:grpSpPr bwMode="auto">
              <a:xfrm>
                <a:off x="336" y="3120"/>
                <a:ext cx="1269" cy="1077"/>
                <a:chOff x="336" y="3120"/>
                <a:chExt cx="1269" cy="1077"/>
              </a:xfrm>
            </p:grpSpPr>
            <p:sp>
              <p:nvSpPr>
                <p:cNvPr id="10301" name="Oval 55"/>
                <p:cNvSpPr>
                  <a:spLocks noChangeArrowheads="1"/>
                </p:cNvSpPr>
                <p:nvPr/>
              </p:nvSpPr>
              <p:spPr bwMode="auto">
                <a:xfrm>
                  <a:off x="777" y="4128"/>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nvGrpSpPr>
                <p:cNvPr id="5" name="Group 56"/>
                <p:cNvGrpSpPr>
                  <a:grpSpLocks/>
                </p:cNvGrpSpPr>
                <p:nvPr/>
              </p:nvGrpSpPr>
              <p:grpSpPr bwMode="auto">
                <a:xfrm>
                  <a:off x="336" y="3120"/>
                  <a:ext cx="1269" cy="933"/>
                  <a:chOff x="336" y="3120"/>
                  <a:chExt cx="1269" cy="933"/>
                </a:xfrm>
              </p:grpSpPr>
              <p:sp>
                <p:nvSpPr>
                  <p:cNvPr id="10303" name="Oval 57"/>
                  <p:cNvSpPr>
                    <a:spLocks noChangeArrowheads="1"/>
                  </p:cNvSpPr>
                  <p:nvPr/>
                </p:nvSpPr>
                <p:spPr bwMode="auto">
                  <a:xfrm>
                    <a:off x="576" y="3120"/>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0304" name="Oval 58"/>
                  <p:cNvSpPr>
                    <a:spLocks noChangeArrowheads="1"/>
                  </p:cNvSpPr>
                  <p:nvPr/>
                </p:nvSpPr>
                <p:spPr bwMode="auto">
                  <a:xfrm>
                    <a:off x="1056" y="326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305" name="Oval 59"/>
                  <p:cNvSpPr>
                    <a:spLocks noChangeArrowheads="1"/>
                  </p:cNvSpPr>
                  <p:nvPr/>
                </p:nvSpPr>
                <p:spPr bwMode="auto">
                  <a:xfrm>
                    <a:off x="336" y="3936"/>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0306" name="Oval 60"/>
                  <p:cNvSpPr>
                    <a:spLocks noChangeArrowheads="1"/>
                  </p:cNvSpPr>
                  <p:nvPr/>
                </p:nvSpPr>
                <p:spPr bwMode="auto">
                  <a:xfrm>
                    <a:off x="1536" y="3600"/>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0307" name="Oval 61"/>
                  <p:cNvSpPr>
                    <a:spLocks noChangeArrowheads="1"/>
                  </p:cNvSpPr>
                  <p:nvPr/>
                </p:nvSpPr>
                <p:spPr bwMode="auto">
                  <a:xfrm>
                    <a:off x="1392" y="3984"/>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0308" name="Oval 62"/>
                  <p:cNvSpPr>
                    <a:spLocks noChangeArrowheads="1"/>
                  </p:cNvSpPr>
                  <p:nvPr/>
                </p:nvSpPr>
                <p:spPr bwMode="auto">
                  <a:xfrm>
                    <a:off x="912" y="3696"/>
                    <a:ext cx="69" cy="69"/>
                  </a:xfrm>
                  <a:prstGeom prst="ellipse">
                    <a:avLst/>
                  </a:prstGeom>
                  <a:solidFill>
                    <a:srgbClr val="00FF00"/>
                  </a:solidFill>
                  <a:ln w="9525">
                    <a:solidFill>
                      <a:srgbClr val="00FF00"/>
                    </a:solidFill>
                    <a:round/>
                    <a:headEnd/>
                    <a:tailEnd/>
                  </a:ln>
                </p:spPr>
                <p:txBody>
                  <a:bodyPr wrap="none" anchor="ctr"/>
                  <a:lstStyle/>
                  <a:p>
                    <a:endParaRPr lang="en-US"/>
                  </a:p>
                </p:txBody>
              </p:sp>
            </p:grpSp>
          </p:grpSp>
        </p:grpSp>
        <p:sp>
          <p:nvSpPr>
            <p:cNvPr id="10294" name="Oval 63"/>
            <p:cNvSpPr>
              <a:spLocks noChangeArrowheads="1"/>
            </p:cNvSpPr>
            <p:nvPr/>
          </p:nvSpPr>
          <p:spPr bwMode="auto">
            <a:xfrm>
              <a:off x="912" y="3696"/>
              <a:ext cx="69" cy="69"/>
            </a:xfrm>
            <a:prstGeom prst="ellipse">
              <a:avLst/>
            </a:prstGeom>
            <a:solidFill>
              <a:srgbClr val="00FF00"/>
            </a:solidFill>
            <a:ln w="9525">
              <a:solidFill>
                <a:srgbClr val="00FF00"/>
              </a:solidFill>
              <a:round/>
              <a:headEnd/>
              <a:tailEnd/>
            </a:ln>
          </p:spPr>
          <p:txBody>
            <a:bodyPr wrap="none" anchor="ctr"/>
            <a:lstStyle/>
            <a:p>
              <a:endParaRPr lang="en-US"/>
            </a:p>
          </p:txBody>
        </p:sp>
      </p:grpSp>
      <p:sp>
        <p:nvSpPr>
          <p:cNvPr id="10245" name="Text Box 82"/>
          <p:cNvSpPr txBox="1">
            <a:spLocks noChangeArrowheads="1"/>
          </p:cNvSpPr>
          <p:nvPr/>
        </p:nvSpPr>
        <p:spPr bwMode="auto">
          <a:xfrm>
            <a:off x="822325" y="1458913"/>
            <a:ext cx="6806222" cy="400110"/>
          </a:xfrm>
          <a:prstGeom prst="rect">
            <a:avLst/>
          </a:prstGeom>
          <a:noFill/>
          <a:ln w="9525">
            <a:noFill/>
            <a:miter lim="800000"/>
            <a:headEnd/>
            <a:tailEnd/>
          </a:ln>
        </p:spPr>
        <p:txBody>
          <a:bodyPr wrap="none">
            <a:spAutoFit/>
          </a:bodyPr>
          <a:lstStyle/>
          <a:p>
            <a:r>
              <a:rPr lang="el-GR" sz="2000" dirty="0" smtClean="0">
                <a:solidFill>
                  <a:schemeClr val="bg1"/>
                </a:solidFill>
              </a:rPr>
              <a:t>Μία ακμή της μίας υποδιαίρεσης περνά από κορυφή της άλλης.</a:t>
            </a:r>
            <a:endParaRPr lang="en-US" sz="2000" dirty="0">
              <a:solidFill>
                <a:schemeClr val="bg1"/>
              </a:solidFill>
            </a:endParaRPr>
          </a:p>
        </p:txBody>
      </p:sp>
      <p:sp>
        <p:nvSpPr>
          <p:cNvPr id="10246" name="Text Box 83"/>
          <p:cNvSpPr txBox="1">
            <a:spLocks noChangeArrowheads="1"/>
          </p:cNvSpPr>
          <p:nvPr/>
        </p:nvSpPr>
        <p:spPr bwMode="auto">
          <a:xfrm>
            <a:off x="3886200" y="2438400"/>
            <a:ext cx="726033" cy="400110"/>
          </a:xfrm>
          <a:prstGeom prst="rect">
            <a:avLst/>
          </a:prstGeom>
          <a:noFill/>
          <a:ln w="9525">
            <a:noFill/>
            <a:miter lim="800000"/>
            <a:headEnd/>
            <a:tailEnd/>
          </a:ln>
        </p:spPr>
        <p:txBody>
          <a:bodyPr wrap="none">
            <a:spAutoFit/>
          </a:bodyPr>
          <a:lstStyle/>
          <a:p>
            <a:r>
              <a:rPr lang="el-GR" sz="2000" dirty="0" smtClean="0">
                <a:solidFill>
                  <a:schemeClr val="bg1"/>
                </a:solidFill>
              </a:rPr>
              <a:t>Πριν:</a:t>
            </a:r>
            <a:endParaRPr lang="en-US" sz="2000" dirty="0">
              <a:solidFill>
                <a:schemeClr val="bg1"/>
              </a:solidFill>
            </a:endParaRPr>
          </a:p>
        </p:txBody>
      </p:sp>
      <p:sp>
        <p:nvSpPr>
          <p:cNvPr id="719956" name="Text Box 84"/>
          <p:cNvSpPr txBox="1">
            <a:spLocks noChangeArrowheads="1"/>
          </p:cNvSpPr>
          <p:nvPr/>
        </p:nvSpPr>
        <p:spPr bwMode="auto">
          <a:xfrm>
            <a:off x="3886200" y="4724400"/>
            <a:ext cx="899926" cy="400110"/>
          </a:xfrm>
          <a:prstGeom prst="rect">
            <a:avLst/>
          </a:prstGeom>
          <a:noFill/>
          <a:ln w="9525">
            <a:noFill/>
            <a:miter lim="800000"/>
            <a:headEnd/>
            <a:tailEnd/>
          </a:ln>
        </p:spPr>
        <p:txBody>
          <a:bodyPr wrap="none">
            <a:spAutoFit/>
          </a:bodyPr>
          <a:lstStyle/>
          <a:p>
            <a:r>
              <a:rPr lang="el-GR" sz="2000" dirty="0" smtClean="0">
                <a:solidFill>
                  <a:schemeClr val="bg1"/>
                </a:solidFill>
              </a:rPr>
              <a:t>Μετά:</a:t>
            </a:r>
            <a:r>
              <a:rPr lang="en-US" sz="2000" dirty="0" smtClean="0">
                <a:solidFill>
                  <a:schemeClr val="bg1"/>
                </a:solidFill>
              </a:rPr>
              <a:t> </a:t>
            </a:r>
            <a:endParaRPr lang="en-US" sz="2000" dirty="0">
              <a:solidFill>
                <a:schemeClr val="bg1"/>
              </a:solidFill>
            </a:endParaRPr>
          </a:p>
        </p:txBody>
      </p:sp>
      <p:grpSp>
        <p:nvGrpSpPr>
          <p:cNvPr id="6" name="Group 95"/>
          <p:cNvGrpSpPr>
            <a:grpSpLocks/>
          </p:cNvGrpSpPr>
          <p:nvPr/>
        </p:nvGrpSpPr>
        <p:grpSpPr bwMode="auto">
          <a:xfrm>
            <a:off x="4953000" y="2438400"/>
            <a:ext cx="2014538" cy="1709738"/>
            <a:chOff x="3120" y="1536"/>
            <a:chExt cx="1269" cy="1077"/>
          </a:xfrm>
        </p:grpSpPr>
        <p:grpSp>
          <p:nvGrpSpPr>
            <p:cNvPr id="7" name="Group 64"/>
            <p:cNvGrpSpPr>
              <a:grpSpLocks/>
            </p:cNvGrpSpPr>
            <p:nvPr/>
          </p:nvGrpSpPr>
          <p:grpSpPr bwMode="auto">
            <a:xfrm>
              <a:off x="3120" y="1536"/>
              <a:ext cx="1269" cy="1077"/>
              <a:chOff x="336" y="3120"/>
              <a:chExt cx="1269" cy="1077"/>
            </a:xfrm>
          </p:grpSpPr>
          <p:sp>
            <p:nvSpPr>
              <p:cNvPr id="10285" name="Oval 65"/>
              <p:cNvSpPr>
                <a:spLocks noChangeArrowheads="1"/>
              </p:cNvSpPr>
              <p:nvPr/>
            </p:nvSpPr>
            <p:spPr bwMode="auto">
              <a:xfrm>
                <a:off x="777" y="4128"/>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nvGrpSpPr>
              <p:cNvPr id="8" name="Group 66"/>
              <p:cNvGrpSpPr>
                <a:grpSpLocks/>
              </p:cNvGrpSpPr>
              <p:nvPr/>
            </p:nvGrpSpPr>
            <p:grpSpPr bwMode="auto">
              <a:xfrm>
                <a:off x="336" y="3120"/>
                <a:ext cx="1269" cy="933"/>
                <a:chOff x="336" y="3120"/>
                <a:chExt cx="1269" cy="933"/>
              </a:xfrm>
            </p:grpSpPr>
            <p:sp>
              <p:nvSpPr>
                <p:cNvPr id="10287" name="Oval 67"/>
                <p:cNvSpPr>
                  <a:spLocks noChangeArrowheads="1"/>
                </p:cNvSpPr>
                <p:nvPr/>
              </p:nvSpPr>
              <p:spPr bwMode="auto">
                <a:xfrm>
                  <a:off x="576" y="312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88" name="Oval 68"/>
                <p:cNvSpPr>
                  <a:spLocks noChangeArrowheads="1"/>
                </p:cNvSpPr>
                <p:nvPr/>
              </p:nvSpPr>
              <p:spPr bwMode="auto">
                <a:xfrm>
                  <a:off x="1056" y="326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289" name="Oval 69"/>
                <p:cNvSpPr>
                  <a:spLocks noChangeArrowheads="1"/>
                </p:cNvSpPr>
                <p:nvPr/>
              </p:nvSpPr>
              <p:spPr bwMode="auto">
                <a:xfrm>
                  <a:off x="336" y="3936"/>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90" name="Oval 70"/>
                <p:cNvSpPr>
                  <a:spLocks noChangeArrowheads="1"/>
                </p:cNvSpPr>
                <p:nvPr/>
              </p:nvSpPr>
              <p:spPr bwMode="auto">
                <a:xfrm>
                  <a:off x="1536" y="36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91" name="Oval 71"/>
                <p:cNvSpPr>
                  <a:spLocks noChangeArrowheads="1"/>
                </p:cNvSpPr>
                <p:nvPr/>
              </p:nvSpPr>
              <p:spPr bwMode="auto">
                <a:xfrm>
                  <a:off x="1392" y="3984"/>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92" name="Oval 72"/>
                <p:cNvSpPr>
                  <a:spLocks noChangeArrowheads="1"/>
                </p:cNvSpPr>
                <p:nvPr/>
              </p:nvSpPr>
              <p:spPr bwMode="auto">
                <a:xfrm>
                  <a:off x="912" y="3696"/>
                  <a:ext cx="69" cy="69"/>
                </a:xfrm>
                <a:prstGeom prst="ellipse">
                  <a:avLst/>
                </a:prstGeom>
                <a:solidFill>
                  <a:srgbClr val="00FF00"/>
                </a:solidFill>
                <a:ln w="9525">
                  <a:solidFill>
                    <a:srgbClr val="00FFFF"/>
                  </a:solidFill>
                  <a:round/>
                  <a:headEnd/>
                  <a:tailEnd/>
                </a:ln>
              </p:spPr>
              <p:txBody>
                <a:bodyPr wrap="none" anchor="ctr"/>
                <a:lstStyle/>
                <a:p>
                  <a:endParaRPr lang="en-US"/>
                </a:p>
              </p:txBody>
            </p:sp>
          </p:grpSp>
        </p:grpSp>
        <p:sp>
          <p:nvSpPr>
            <p:cNvPr id="10277" name="Line 85"/>
            <p:cNvSpPr>
              <a:spLocks noChangeShapeType="1"/>
            </p:cNvSpPr>
            <p:nvPr/>
          </p:nvSpPr>
          <p:spPr bwMode="auto">
            <a:xfrm>
              <a:off x="3456" y="1632"/>
              <a:ext cx="240" cy="384"/>
            </a:xfrm>
            <a:prstGeom prst="line">
              <a:avLst/>
            </a:prstGeom>
            <a:noFill/>
            <a:ln w="9525">
              <a:solidFill>
                <a:srgbClr val="00FFFF"/>
              </a:solidFill>
              <a:round/>
              <a:headEnd/>
              <a:tailEnd type="triangle" w="med" len="med"/>
            </a:ln>
          </p:spPr>
          <p:txBody>
            <a:bodyPr/>
            <a:lstStyle/>
            <a:p>
              <a:endParaRPr lang="en-US"/>
            </a:p>
          </p:txBody>
        </p:sp>
        <p:sp>
          <p:nvSpPr>
            <p:cNvPr id="10278" name="Line 86"/>
            <p:cNvSpPr>
              <a:spLocks noChangeShapeType="1"/>
            </p:cNvSpPr>
            <p:nvPr/>
          </p:nvSpPr>
          <p:spPr bwMode="auto">
            <a:xfrm flipH="1" flipV="1">
              <a:off x="3408" y="1632"/>
              <a:ext cx="240" cy="432"/>
            </a:xfrm>
            <a:prstGeom prst="line">
              <a:avLst/>
            </a:prstGeom>
            <a:noFill/>
            <a:ln w="9525">
              <a:solidFill>
                <a:srgbClr val="00FFFF"/>
              </a:solidFill>
              <a:round/>
              <a:headEnd/>
              <a:tailEnd type="triangle" w="med" len="med"/>
            </a:ln>
          </p:spPr>
          <p:txBody>
            <a:bodyPr/>
            <a:lstStyle/>
            <a:p>
              <a:endParaRPr lang="en-US"/>
            </a:p>
          </p:txBody>
        </p:sp>
        <p:sp>
          <p:nvSpPr>
            <p:cNvPr id="10279" name="Line 87"/>
            <p:cNvSpPr>
              <a:spLocks noChangeShapeType="1"/>
            </p:cNvSpPr>
            <p:nvPr/>
          </p:nvSpPr>
          <p:spPr bwMode="auto">
            <a:xfrm flipH="1">
              <a:off x="3216" y="2208"/>
              <a:ext cx="480" cy="192"/>
            </a:xfrm>
            <a:prstGeom prst="line">
              <a:avLst/>
            </a:prstGeom>
            <a:noFill/>
            <a:ln w="9525">
              <a:solidFill>
                <a:srgbClr val="00FFFF"/>
              </a:solidFill>
              <a:round/>
              <a:headEnd/>
              <a:tailEnd type="triangle" w="med" len="med"/>
            </a:ln>
          </p:spPr>
          <p:txBody>
            <a:bodyPr/>
            <a:lstStyle/>
            <a:p>
              <a:endParaRPr lang="en-US"/>
            </a:p>
          </p:txBody>
        </p:sp>
        <p:sp>
          <p:nvSpPr>
            <p:cNvPr id="10280" name="Line 88"/>
            <p:cNvSpPr>
              <a:spLocks noChangeShapeType="1"/>
            </p:cNvSpPr>
            <p:nvPr/>
          </p:nvSpPr>
          <p:spPr bwMode="auto">
            <a:xfrm flipV="1">
              <a:off x="3216" y="2160"/>
              <a:ext cx="480" cy="192"/>
            </a:xfrm>
            <a:prstGeom prst="line">
              <a:avLst/>
            </a:prstGeom>
            <a:noFill/>
            <a:ln w="9525">
              <a:solidFill>
                <a:srgbClr val="00FFFF"/>
              </a:solidFill>
              <a:round/>
              <a:headEnd/>
              <a:tailEnd type="triangle" w="med" len="med"/>
            </a:ln>
          </p:spPr>
          <p:txBody>
            <a:bodyPr/>
            <a:lstStyle/>
            <a:p>
              <a:endParaRPr lang="en-US"/>
            </a:p>
          </p:txBody>
        </p:sp>
        <p:sp>
          <p:nvSpPr>
            <p:cNvPr id="10281" name="Line 89"/>
            <p:cNvSpPr>
              <a:spLocks noChangeShapeType="1"/>
            </p:cNvSpPr>
            <p:nvPr/>
          </p:nvSpPr>
          <p:spPr bwMode="auto">
            <a:xfrm>
              <a:off x="3840" y="2208"/>
              <a:ext cx="336" cy="192"/>
            </a:xfrm>
            <a:prstGeom prst="line">
              <a:avLst/>
            </a:prstGeom>
            <a:noFill/>
            <a:ln w="9525">
              <a:solidFill>
                <a:srgbClr val="00FFFF"/>
              </a:solidFill>
              <a:round/>
              <a:headEnd/>
              <a:tailEnd type="triangle" w="med" len="med"/>
            </a:ln>
          </p:spPr>
          <p:txBody>
            <a:bodyPr/>
            <a:lstStyle/>
            <a:p>
              <a:endParaRPr lang="en-US"/>
            </a:p>
          </p:txBody>
        </p:sp>
        <p:sp>
          <p:nvSpPr>
            <p:cNvPr id="10282" name="Line 90"/>
            <p:cNvSpPr>
              <a:spLocks noChangeShapeType="1"/>
            </p:cNvSpPr>
            <p:nvPr/>
          </p:nvSpPr>
          <p:spPr bwMode="auto">
            <a:xfrm flipH="1" flipV="1">
              <a:off x="3744" y="2208"/>
              <a:ext cx="384" cy="192"/>
            </a:xfrm>
            <a:prstGeom prst="line">
              <a:avLst/>
            </a:prstGeom>
            <a:noFill/>
            <a:ln w="9525">
              <a:solidFill>
                <a:srgbClr val="00FFFF"/>
              </a:solidFill>
              <a:round/>
              <a:headEnd/>
              <a:tailEnd type="triangle" w="med" len="med"/>
            </a:ln>
          </p:spPr>
          <p:txBody>
            <a:bodyPr/>
            <a:lstStyle/>
            <a:p>
              <a:endParaRPr lang="en-US"/>
            </a:p>
          </p:txBody>
        </p:sp>
        <p:sp>
          <p:nvSpPr>
            <p:cNvPr id="10283" name="Line 91"/>
            <p:cNvSpPr>
              <a:spLocks noChangeShapeType="1"/>
            </p:cNvSpPr>
            <p:nvPr/>
          </p:nvSpPr>
          <p:spPr bwMode="auto">
            <a:xfrm flipV="1">
              <a:off x="3792" y="2016"/>
              <a:ext cx="480" cy="96"/>
            </a:xfrm>
            <a:prstGeom prst="line">
              <a:avLst/>
            </a:prstGeom>
            <a:noFill/>
            <a:ln w="9525">
              <a:solidFill>
                <a:srgbClr val="00FFFF"/>
              </a:solidFill>
              <a:round/>
              <a:headEnd/>
              <a:tailEnd type="triangle" w="med" len="med"/>
            </a:ln>
          </p:spPr>
          <p:txBody>
            <a:bodyPr/>
            <a:lstStyle/>
            <a:p>
              <a:endParaRPr lang="en-US"/>
            </a:p>
          </p:txBody>
        </p:sp>
        <p:sp>
          <p:nvSpPr>
            <p:cNvPr id="10284" name="Line 92"/>
            <p:cNvSpPr>
              <a:spLocks noChangeShapeType="1"/>
            </p:cNvSpPr>
            <p:nvPr/>
          </p:nvSpPr>
          <p:spPr bwMode="auto">
            <a:xfrm flipH="1">
              <a:off x="3840" y="2064"/>
              <a:ext cx="432" cy="96"/>
            </a:xfrm>
            <a:prstGeom prst="line">
              <a:avLst/>
            </a:prstGeom>
            <a:noFill/>
            <a:ln w="9525">
              <a:solidFill>
                <a:srgbClr val="00FFFF"/>
              </a:solidFill>
              <a:round/>
              <a:headEnd/>
              <a:tailEnd type="triangle" w="med" len="med"/>
            </a:ln>
          </p:spPr>
          <p:txBody>
            <a:bodyPr/>
            <a:lstStyle/>
            <a:p>
              <a:endParaRPr lang="en-US"/>
            </a:p>
          </p:txBody>
        </p:sp>
      </p:grpSp>
      <p:sp>
        <p:nvSpPr>
          <p:cNvPr id="10249" name="Line 93"/>
          <p:cNvSpPr>
            <a:spLocks noChangeShapeType="1"/>
          </p:cNvSpPr>
          <p:nvPr/>
        </p:nvSpPr>
        <p:spPr bwMode="auto">
          <a:xfrm flipV="1">
            <a:off x="5715000" y="2819400"/>
            <a:ext cx="381000" cy="1219200"/>
          </a:xfrm>
          <a:prstGeom prst="line">
            <a:avLst/>
          </a:prstGeom>
          <a:noFill/>
          <a:ln w="9525">
            <a:solidFill>
              <a:schemeClr val="bg1"/>
            </a:solidFill>
            <a:round/>
            <a:headEnd/>
            <a:tailEnd type="triangle" w="med" len="med"/>
          </a:ln>
        </p:spPr>
        <p:txBody>
          <a:bodyPr/>
          <a:lstStyle/>
          <a:p>
            <a:endParaRPr lang="en-US"/>
          </a:p>
        </p:txBody>
      </p:sp>
      <p:sp>
        <p:nvSpPr>
          <p:cNvPr id="10250" name="Line 94"/>
          <p:cNvSpPr>
            <a:spLocks noChangeShapeType="1"/>
          </p:cNvSpPr>
          <p:nvPr/>
        </p:nvSpPr>
        <p:spPr bwMode="auto">
          <a:xfrm flipH="1">
            <a:off x="5791200" y="2819400"/>
            <a:ext cx="381000" cy="1143000"/>
          </a:xfrm>
          <a:prstGeom prst="line">
            <a:avLst/>
          </a:prstGeom>
          <a:noFill/>
          <a:ln w="9525">
            <a:solidFill>
              <a:schemeClr val="bg1"/>
            </a:solidFill>
            <a:round/>
            <a:headEnd/>
            <a:tailEnd type="triangle" w="med" len="med"/>
          </a:ln>
        </p:spPr>
        <p:txBody>
          <a:bodyPr/>
          <a:lstStyle/>
          <a:p>
            <a:endParaRPr lang="en-US"/>
          </a:p>
        </p:txBody>
      </p:sp>
      <p:grpSp>
        <p:nvGrpSpPr>
          <p:cNvPr id="9" name="Group 121"/>
          <p:cNvGrpSpPr>
            <a:grpSpLocks/>
          </p:cNvGrpSpPr>
          <p:nvPr/>
        </p:nvGrpSpPr>
        <p:grpSpPr bwMode="auto">
          <a:xfrm>
            <a:off x="5029200" y="4876800"/>
            <a:ext cx="2014538" cy="1709738"/>
            <a:chOff x="3168" y="3072"/>
            <a:chExt cx="1269" cy="1077"/>
          </a:xfrm>
        </p:grpSpPr>
        <p:grpSp>
          <p:nvGrpSpPr>
            <p:cNvPr id="10" name="Group 96"/>
            <p:cNvGrpSpPr>
              <a:grpSpLocks/>
            </p:cNvGrpSpPr>
            <p:nvPr/>
          </p:nvGrpSpPr>
          <p:grpSpPr bwMode="auto">
            <a:xfrm>
              <a:off x="3168" y="3072"/>
              <a:ext cx="1269" cy="1077"/>
              <a:chOff x="3120" y="1536"/>
              <a:chExt cx="1269" cy="1077"/>
            </a:xfrm>
          </p:grpSpPr>
          <p:grpSp>
            <p:nvGrpSpPr>
              <p:cNvPr id="11" name="Group 97"/>
              <p:cNvGrpSpPr>
                <a:grpSpLocks/>
              </p:cNvGrpSpPr>
              <p:nvPr/>
            </p:nvGrpSpPr>
            <p:grpSpPr bwMode="auto">
              <a:xfrm>
                <a:off x="3120" y="1536"/>
                <a:ext cx="1269" cy="1077"/>
                <a:chOff x="336" y="3120"/>
                <a:chExt cx="1269" cy="1077"/>
              </a:xfrm>
            </p:grpSpPr>
            <p:sp>
              <p:nvSpPr>
                <p:cNvPr id="10268" name="Oval 98"/>
                <p:cNvSpPr>
                  <a:spLocks noChangeArrowheads="1"/>
                </p:cNvSpPr>
                <p:nvPr/>
              </p:nvSpPr>
              <p:spPr bwMode="auto">
                <a:xfrm>
                  <a:off x="777" y="4128"/>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nvGrpSpPr>
                <p:cNvPr id="12" name="Group 99"/>
                <p:cNvGrpSpPr>
                  <a:grpSpLocks/>
                </p:cNvGrpSpPr>
                <p:nvPr/>
              </p:nvGrpSpPr>
              <p:grpSpPr bwMode="auto">
                <a:xfrm>
                  <a:off x="336" y="3120"/>
                  <a:ext cx="1269" cy="933"/>
                  <a:chOff x="336" y="3120"/>
                  <a:chExt cx="1269" cy="933"/>
                </a:xfrm>
              </p:grpSpPr>
              <p:sp>
                <p:nvSpPr>
                  <p:cNvPr id="10270" name="Oval 100"/>
                  <p:cNvSpPr>
                    <a:spLocks noChangeArrowheads="1"/>
                  </p:cNvSpPr>
                  <p:nvPr/>
                </p:nvSpPr>
                <p:spPr bwMode="auto">
                  <a:xfrm>
                    <a:off x="576" y="312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71" name="Oval 101"/>
                  <p:cNvSpPr>
                    <a:spLocks noChangeArrowheads="1"/>
                  </p:cNvSpPr>
                  <p:nvPr/>
                </p:nvSpPr>
                <p:spPr bwMode="auto">
                  <a:xfrm>
                    <a:off x="1056" y="326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0272" name="Oval 102"/>
                  <p:cNvSpPr>
                    <a:spLocks noChangeArrowheads="1"/>
                  </p:cNvSpPr>
                  <p:nvPr/>
                </p:nvSpPr>
                <p:spPr bwMode="auto">
                  <a:xfrm>
                    <a:off x="336" y="3936"/>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73" name="Oval 103"/>
                  <p:cNvSpPr>
                    <a:spLocks noChangeArrowheads="1"/>
                  </p:cNvSpPr>
                  <p:nvPr/>
                </p:nvSpPr>
                <p:spPr bwMode="auto">
                  <a:xfrm>
                    <a:off x="1536" y="36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74" name="Oval 104"/>
                  <p:cNvSpPr>
                    <a:spLocks noChangeArrowheads="1"/>
                  </p:cNvSpPr>
                  <p:nvPr/>
                </p:nvSpPr>
                <p:spPr bwMode="auto">
                  <a:xfrm>
                    <a:off x="1392" y="3984"/>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10275" name="Oval 105"/>
                  <p:cNvSpPr>
                    <a:spLocks noChangeArrowheads="1"/>
                  </p:cNvSpPr>
                  <p:nvPr/>
                </p:nvSpPr>
                <p:spPr bwMode="auto">
                  <a:xfrm>
                    <a:off x="912" y="3696"/>
                    <a:ext cx="69" cy="69"/>
                  </a:xfrm>
                  <a:prstGeom prst="ellipse">
                    <a:avLst/>
                  </a:prstGeom>
                  <a:solidFill>
                    <a:srgbClr val="00FF00"/>
                  </a:solidFill>
                  <a:ln w="9525">
                    <a:solidFill>
                      <a:srgbClr val="00FFFF"/>
                    </a:solidFill>
                    <a:round/>
                    <a:headEnd/>
                    <a:tailEnd/>
                  </a:ln>
                </p:spPr>
                <p:txBody>
                  <a:bodyPr wrap="none" anchor="ctr"/>
                  <a:lstStyle/>
                  <a:p>
                    <a:endParaRPr lang="en-US"/>
                  </a:p>
                </p:txBody>
              </p:sp>
            </p:grpSp>
          </p:grpSp>
          <p:sp>
            <p:nvSpPr>
              <p:cNvPr id="10260" name="Line 106"/>
              <p:cNvSpPr>
                <a:spLocks noChangeShapeType="1"/>
              </p:cNvSpPr>
              <p:nvPr/>
            </p:nvSpPr>
            <p:spPr bwMode="auto">
              <a:xfrm>
                <a:off x="3456" y="1632"/>
                <a:ext cx="240" cy="384"/>
              </a:xfrm>
              <a:prstGeom prst="line">
                <a:avLst/>
              </a:prstGeom>
              <a:noFill/>
              <a:ln w="9525">
                <a:solidFill>
                  <a:srgbClr val="00FFFF"/>
                </a:solidFill>
                <a:round/>
                <a:headEnd/>
                <a:tailEnd type="triangle" w="med" len="med"/>
              </a:ln>
            </p:spPr>
            <p:txBody>
              <a:bodyPr/>
              <a:lstStyle/>
              <a:p>
                <a:endParaRPr lang="en-US"/>
              </a:p>
            </p:txBody>
          </p:sp>
          <p:sp>
            <p:nvSpPr>
              <p:cNvPr id="10261" name="Line 107"/>
              <p:cNvSpPr>
                <a:spLocks noChangeShapeType="1"/>
              </p:cNvSpPr>
              <p:nvPr/>
            </p:nvSpPr>
            <p:spPr bwMode="auto">
              <a:xfrm flipH="1" flipV="1">
                <a:off x="3408" y="1632"/>
                <a:ext cx="240" cy="432"/>
              </a:xfrm>
              <a:prstGeom prst="line">
                <a:avLst/>
              </a:prstGeom>
              <a:noFill/>
              <a:ln w="9525">
                <a:solidFill>
                  <a:srgbClr val="00FFFF"/>
                </a:solidFill>
                <a:round/>
                <a:headEnd/>
                <a:tailEnd type="triangle" w="med" len="med"/>
              </a:ln>
            </p:spPr>
            <p:txBody>
              <a:bodyPr/>
              <a:lstStyle/>
              <a:p>
                <a:endParaRPr lang="en-US"/>
              </a:p>
            </p:txBody>
          </p:sp>
          <p:sp>
            <p:nvSpPr>
              <p:cNvPr id="10262" name="Line 108"/>
              <p:cNvSpPr>
                <a:spLocks noChangeShapeType="1"/>
              </p:cNvSpPr>
              <p:nvPr/>
            </p:nvSpPr>
            <p:spPr bwMode="auto">
              <a:xfrm flipH="1">
                <a:off x="3216" y="2208"/>
                <a:ext cx="480" cy="192"/>
              </a:xfrm>
              <a:prstGeom prst="line">
                <a:avLst/>
              </a:prstGeom>
              <a:noFill/>
              <a:ln w="9525">
                <a:solidFill>
                  <a:srgbClr val="00FFFF"/>
                </a:solidFill>
                <a:round/>
                <a:headEnd/>
                <a:tailEnd type="triangle" w="med" len="med"/>
              </a:ln>
            </p:spPr>
            <p:txBody>
              <a:bodyPr/>
              <a:lstStyle/>
              <a:p>
                <a:endParaRPr lang="en-US"/>
              </a:p>
            </p:txBody>
          </p:sp>
          <p:sp>
            <p:nvSpPr>
              <p:cNvPr id="10263" name="Line 109"/>
              <p:cNvSpPr>
                <a:spLocks noChangeShapeType="1"/>
              </p:cNvSpPr>
              <p:nvPr/>
            </p:nvSpPr>
            <p:spPr bwMode="auto">
              <a:xfrm flipV="1">
                <a:off x="3216" y="2160"/>
                <a:ext cx="480" cy="192"/>
              </a:xfrm>
              <a:prstGeom prst="line">
                <a:avLst/>
              </a:prstGeom>
              <a:noFill/>
              <a:ln w="9525">
                <a:solidFill>
                  <a:srgbClr val="00FFFF"/>
                </a:solidFill>
                <a:round/>
                <a:headEnd/>
                <a:tailEnd type="triangle" w="med" len="med"/>
              </a:ln>
            </p:spPr>
            <p:txBody>
              <a:bodyPr/>
              <a:lstStyle/>
              <a:p>
                <a:endParaRPr lang="en-US"/>
              </a:p>
            </p:txBody>
          </p:sp>
          <p:sp>
            <p:nvSpPr>
              <p:cNvPr id="10264" name="Line 110"/>
              <p:cNvSpPr>
                <a:spLocks noChangeShapeType="1"/>
              </p:cNvSpPr>
              <p:nvPr/>
            </p:nvSpPr>
            <p:spPr bwMode="auto">
              <a:xfrm>
                <a:off x="3840" y="2208"/>
                <a:ext cx="336" cy="192"/>
              </a:xfrm>
              <a:prstGeom prst="line">
                <a:avLst/>
              </a:prstGeom>
              <a:noFill/>
              <a:ln w="9525">
                <a:solidFill>
                  <a:srgbClr val="00FFFF"/>
                </a:solidFill>
                <a:round/>
                <a:headEnd/>
                <a:tailEnd type="triangle" w="med" len="med"/>
              </a:ln>
            </p:spPr>
            <p:txBody>
              <a:bodyPr/>
              <a:lstStyle/>
              <a:p>
                <a:endParaRPr lang="en-US"/>
              </a:p>
            </p:txBody>
          </p:sp>
          <p:sp>
            <p:nvSpPr>
              <p:cNvPr id="10265" name="Line 111"/>
              <p:cNvSpPr>
                <a:spLocks noChangeShapeType="1"/>
              </p:cNvSpPr>
              <p:nvPr/>
            </p:nvSpPr>
            <p:spPr bwMode="auto">
              <a:xfrm flipH="1" flipV="1">
                <a:off x="3744" y="2208"/>
                <a:ext cx="384" cy="192"/>
              </a:xfrm>
              <a:prstGeom prst="line">
                <a:avLst/>
              </a:prstGeom>
              <a:noFill/>
              <a:ln w="9525">
                <a:solidFill>
                  <a:srgbClr val="00FFFF"/>
                </a:solidFill>
                <a:round/>
                <a:headEnd/>
                <a:tailEnd type="triangle" w="med" len="med"/>
              </a:ln>
            </p:spPr>
            <p:txBody>
              <a:bodyPr/>
              <a:lstStyle/>
              <a:p>
                <a:endParaRPr lang="en-US"/>
              </a:p>
            </p:txBody>
          </p:sp>
          <p:sp>
            <p:nvSpPr>
              <p:cNvPr id="10266" name="Line 112"/>
              <p:cNvSpPr>
                <a:spLocks noChangeShapeType="1"/>
              </p:cNvSpPr>
              <p:nvPr/>
            </p:nvSpPr>
            <p:spPr bwMode="auto">
              <a:xfrm flipV="1">
                <a:off x="3792" y="2016"/>
                <a:ext cx="480" cy="96"/>
              </a:xfrm>
              <a:prstGeom prst="line">
                <a:avLst/>
              </a:prstGeom>
              <a:noFill/>
              <a:ln w="9525">
                <a:solidFill>
                  <a:srgbClr val="00FFFF"/>
                </a:solidFill>
                <a:round/>
                <a:headEnd/>
                <a:tailEnd type="triangle" w="med" len="med"/>
              </a:ln>
            </p:spPr>
            <p:txBody>
              <a:bodyPr/>
              <a:lstStyle/>
              <a:p>
                <a:endParaRPr lang="en-US"/>
              </a:p>
            </p:txBody>
          </p:sp>
          <p:sp>
            <p:nvSpPr>
              <p:cNvPr id="10267" name="Line 113"/>
              <p:cNvSpPr>
                <a:spLocks noChangeShapeType="1"/>
              </p:cNvSpPr>
              <p:nvPr/>
            </p:nvSpPr>
            <p:spPr bwMode="auto">
              <a:xfrm flipH="1">
                <a:off x="3840" y="2064"/>
                <a:ext cx="432" cy="96"/>
              </a:xfrm>
              <a:prstGeom prst="line">
                <a:avLst/>
              </a:prstGeom>
              <a:noFill/>
              <a:ln w="9525">
                <a:solidFill>
                  <a:srgbClr val="00FFFF"/>
                </a:solidFill>
                <a:round/>
                <a:headEnd/>
                <a:tailEnd type="triangle" w="med" len="med"/>
              </a:ln>
            </p:spPr>
            <p:txBody>
              <a:bodyPr/>
              <a:lstStyle/>
              <a:p>
                <a:endParaRPr lang="en-US"/>
              </a:p>
            </p:txBody>
          </p:sp>
        </p:grpSp>
        <p:sp>
          <p:nvSpPr>
            <p:cNvPr id="10255" name="Line 114"/>
            <p:cNvSpPr>
              <a:spLocks noChangeShapeType="1"/>
            </p:cNvSpPr>
            <p:nvPr/>
          </p:nvSpPr>
          <p:spPr bwMode="auto">
            <a:xfrm flipH="1">
              <a:off x="3840" y="3312"/>
              <a:ext cx="96" cy="288"/>
            </a:xfrm>
            <a:prstGeom prst="line">
              <a:avLst/>
            </a:prstGeom>
            <a:noFill/>
            <a:ln w="9525">
              <a:solidFill>
                <a:srgbClr val="FFFF00"/>
              </a:solidFill>
              <a:round/>
              <a:headEnd/>
              <a:tailEnd type="triangle" w="med" len="med"/>
            </a:ln>
          </p:spPr>
          <p:txBody>
            <a:bodyPr/>
            <a:lstStyle/>
            <a:p>
              <a:endParaRPr lang="en-US"/>
            </a:p>
          </p:txBody>
        </p:sp>
        <p:sp>
          <p:nvSpPr>
            <p:cNvPr id="10256" name="Line 116"/>
            <p:cNvSpPr>
              <a:spLocks noChangeShapeType="1"/>
            </p:cNvSpPr>
            <p:nvPr/>
          </p:nvSpPr>
          <p:spPr bwMode="auto">
            <a:xfrm flipV="1">
              <a:off x="3792" y="3312"/>
              <a:ext cx="96" cy="288"/>
            </a:xfrm>
            <a:prstGeom prst="line">
              <a:avLst/>
            </a:prstGeom>
            <a:noFill/>
            <a:ln w="9525">
              <a:solidFill>
                <a:srgbClr val="FFFF00"/>
              </a:solidFill>
              <a:round/>
              <a:headEnd/>
              <a:tailEnd type="triangle" w="med" len="med"/>
            </a:ln>
          </p:spPr>
          <p:txBody>
            <a:bodyPr/>
            <a:lstStyle/>
            <a:p>
              <a:endParaRPr lang="en-US"/>
            </a:p>
          </p:txBody>
        </p:sp>
        <p:sp>
          <p:nvSpPr>
            <p:cNvPr id="10257" name="Line 117"/>
            <p:cNvSpPr>
              <a:spLocks noChangeShapeType="1"/>
            </p:cNvSpPr>
            <p:nvPr/>
          </p:nvSpPr>
          <p:spPr bwMode="auto">
            <a:xfrm flipH="1">
              <a:off x="3696" y="3792"/>
              <a:ext cx="96" cy="288"/>
            </a:xfrm>
            <a:prstGeom prst="line">
              <a:avLst/>
            </a:prstGeom>
            <a:noFill/>
            <a:ln w="9525">
              <a:solidFill>
                <a:srgbClr val="FFFF00"/>
              </a:solidFill>
              <a:round/>
              <a:headEnd/>
              <a:tailEnd type="triangle" w="med" len="med"/>
            </a:ln>
          </p:spPr>
          <p:txBody>
            <a:bodyPr/>
            <a:lstStyle/>
            <a:p>
              <a:endParaRPr lang="en-US"/>
            </a:p>
          </p:txBody>
        </p:sp>
        <p:sp>
          <p:nvSpPr>
            <p:cNvPr id="10258" name="Line 118"/>
            <p:cNvSpPr>
              <a:spLocks noChangeShapeType="1"/>
            </p:cNvSpPr>
            <p:nvPr/>
          </p:nvSpPr>
          <p:spPr bwMode="auto">
            <a:xfrm flipV="1">
              <a:off x="3648" y="3792"/>
              <a:ext cx="96" cy="240"/>
            </a:xfrm>
            <a:prstGeom prst="line">
              <a:avLst/>
            </a:prstGeom>
            <a:noFill/>
            <a:ln w="9525">
              <a:solidFill>
                <a:srgbClr val="FFFF00"/>
              </a:solidFill>
              <a:round/>
              <a:headEnd/>
              <a:tailEnd type="triangle" w="med" len="med"/>
            </a:ln>
          </p:spPr>
          <p:txBody>
            <a:bodyPr/>
            <a:lstStyle/>
            <a:p>
              <a:endParaRPr lang="en-US"/>
            </a:p>
          </p:txBody>
        </p:sp>
      </p:grpSp>
      <p:sp>
        <p:nvSpPr>
          <p:cNvPr id="719991" name="Text Box 119"/>
          <p:cNvSpPr txBox="1">
            <a:spLocks noChangeArrowheads="1"/>
          </p:cNvSpPr>
          <p:nvPr/>
        </p:nvSpPr>
        <p:spPr bwMode="auto">
          <a:xfrm>
            <a:off x="6324600" y="5105400"/>
            <a:ext cx="1764778" cy="369332"/>
          </a:xfrm>
          <a:prstGeom prst="rect">
            <a:avLst/>
          </a:prstGeom>
          <a:noFill/>
          <a:ln w="9525">
            <a:noFill/>
            <a:miter lim="800000"/>
            <a:headEnd/>
            <a:tailEnd/>
          </a:ln>
        </p:spPr>
        <p:txBody>
          <a:bodyPr wrap="none">
            <a:spAutoFit/>
          </a:bodyPr>
          <a:lstStyle/>
          <a:p>
            <a:r>
              <a:rPr lang="en-US" sz="1800" dirty="0">
                <a:solidFill>
                  <a:srgbClr val="FFFF00"/>
                </a:solidFill>
              </a:rPr>
              <a:t>4 </a:t>
            </a:r>
            <a:r>
              <a:rPr lang="el-GR" sz="1800" dirty="0" smtClean="0">
                <a:solidFill>
                  <a:srgbClr val="FFFF00"/>
                </a:solidFill>
              </a:rPr>
              <a:t>νέες </a:t>
            </a:r>
            <a:r>
              <a:rPr lang="el-GR" sz="1800" dirty="0" err="1" smtClean="0">
                <a:solidFill>
                  <a:srgbClr val="FFFF00"/>
                </a:solidFill>
              </a:rPr>
              <a:t>ημι</a:t>
            </a:r>
            <a:r>
              <a:rPr lang="el-GR" sz="1800" dirty="0" smtClean="0">
                <a:solidFill>
                  <a:srgbClr val="FFFF00"/>
                </a:solidFill>
              </a:rPr>
              <a:t>-ακμές</a:t>
            </a:r>
            <a:endParaRPr lang="en-US" sz="1800" dirty="0">
              <a:solidFill>
                <a:srgbClr val="FFFF00"/>
              </a:solidFill>
            </a:endParaRPr>
          </a:p>
        </p:txBody>
      </p:sp>
      <p:sp>
        <p:nvSpPr>
          <p:cNvPr id="719992" name="Text Box 120"/>
          <p:cNvSpPr txBox="1">
            <a:spLocks noChangeArrowheads="1"/>
          </p:cNvSpPr>
          <p:nvPr/>
        </p:nvSpPr>
        <p:spPr bwMode="auto">
          <a:xfrm>
            <a:off x="6156325" y="2779713"/>
            <a:ext cx="1982722" cy="369332"/>
          </a:xfrm>
          <a:prstGeom prst="rect">
            <a:avLst/>
          </a:prstGeom>
          <a:noFill/>
          <a:ln w="9525">
            <a:noFill/>
            <a:miter lim="800000"/>
            <a:headEnd/>
            <a:tailEnd/>
          </a:ln>
        </p:spPr>
        <p:txBody>
          <a:bodyPr wrap="none">
            <a:spAutoFit/>
          </a:bodyPr>
          <a:lstStyle/>
          <a:p>
            <a:r>
              <a:rPr lang="en-US" sz="1800" dirty="0">
                <a:solidFill>
                  <a:schemeClr val="bg1"/>
                </a:solidFill>
              </a:rPr>
              <a:t>2 </a:t>
            </a:r>
            <a:r>
              <a:rPr lang="el-GR" sz="1800" dirty="0" smtClean="0">
                <a:solidFill>
                  <a:schemeClr val="bg1"/>
                </a:solidFill>
              </a:rPr>
              <a:t>παλιές </a:t>
            </a:r>
            <a:r>
              <a:rPr lang="el-GR" sz="1800" dirty="0" err="1" smtClean="0">
                <a:solidFill>
                  <a:schemeClr val="bg1"/>
                </a:solidFill>
              </a:rPr>
              <a:t>ημι</a:t>
            </a:r>
            <a:r>
              <a:rPr lang="el-GR" sz="1800" dirty="0" smtClean="0">
                <a:solidFill>
                  <a:schemeClr val="bg1"/>
                </a:solidFill>
              </a:rPr>
              <a:t>-ακμές</a:t>
            </a:r>
            <a:endParaRPr lang="en-US" sz="1800" dirty="0">
              <a:solidFill>
                <a:schemeClr val="bg1"/>
              </a:solidFill>
            </a:endParaRPr>
          </a:p>
        </p:txBody>
      </p:sp>
    </p:spTree>
    <p:extLst>
      <p:ext uri="{BB962C8B-B14F-4D97-AF65-F5344CB8AC3E}">
        <p14:creationId xmlns="" xmlns:p14="http://schemas.microsoft.com/office/powerpoint/2010/main" val="12635961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99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719956"/>
                                        </p:tgtEl>
                                        <p:attrNameLst>
                                          <p:attrName>style.visibility</p:attrName>
                                        </p:attrNameLst>
                                      </p:cBhvr>
                                      <p:to>
                                        <p:strVal val="visible"/>
                                      </p:to>
                                    </p:set>
                                    <p:animEffect transition="in" filter="blinds(horizontal)">
                                      <p:cBhvr>
                                        <p:cTn id="11" dur="500"/>
                                        <p:tgtEl>
                                          <p:spTgt spid="719956"/>
                                        </p:tgtEl>
                                      </p:cBhvr>
                                    </p:animEffect>
                                  </p:childTnLst>
                                </p:cTn>
                              </p:par>
                            </p:childTnLst>
                          </p:cTn>
                        </p:par>
                        <p:par>
                          <p:cTn id="12" fill="hold">
                            <p:stCondLst>
                              <p:cond delay="500"/>
                            </p:stCondLst>
                            <p:childTnLst>
                              <p:par>
                                <p:cTn id="13" presetID="3" presetClass="entr" presetSubtype="1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par>
                          <p:cTn id="16" fill="hold">
                            <p:stCondLst>
                              <p:cond delay="1000"/>
                            </p:stCondLst>
                            <p:childTnLst>
                              <p:par>
                                <p:cTn id="17" presetID="1" presetClass="entr" presetSubtype="0" fill="hold" grpId="0" nodeType="afterEffect">
                                  <p:stCondLst>
                                    <p:cond delay="1000"/>
                                  </p:stCondLst>
                                  <p:childTnLst>
                                    <p:set>
                                      <p:cBhvr>
                                        <p:cTn id="18" dur="1" fill="hold">
                                          <p:stCondLst>
                                            <p:cond delay="0"/>
                                          </p:stCondLst>
                                        </p:cTn>
                                        <p:tgtEl>
                                          <p:spTgt spid="719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956" grpId="0"/>
      <p:bldP spid="719991" grpId="0"/>
      <p:bldP spid="719992" grpId="0"/>
    </p:bld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3080"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Πράξεις κατά την Ενημέρωση</a:t>
            </a:r>
            <a:endParaRPr lang="en-US" sz="4400" dirty="0">
              <a:solidFill>
                <a:srgbClr val="FFFF00"/>
              </a:solidFill>
            </a:endParaRPr>
          </a:p>
        </p:txBody>
      </p:sp>
      <p:grpSp>
        <p:nvGrpSpPr>
          <p:cNvPr id="2" name="Group 4"/>
          <p:cNvGrpSpPr>
            <a:grpSpLocks/>
          </p:cNvGrpSpPr>
          <p:nvPr/>
        </p:nvGrpSpPr>
        <p:grpSpPr bwMode="auto">
          <a:xfrm>
            <a:off x="762000" y="1828800"/>
            <a:ext cx="2014538" cy="1709738"/>
            <a:chOff x="3120" y="1536"/>
            <a:chExt cx="1269" cy="1077"/>
          </a:xfrm>
        </p:grpSpPr>
        <p:grpSp>
          <p:nvGrpSpPr>
            <p:cNvPr id="3" name="Group 5"/>
            <p:cNvGrpSpPr>
              <a:grpSpLocks/>
            </p:cNvGrpSpPr>
            <p:nvPr/>
          </p:nvGrpSpPr>
          <p:grpSpPr bwMode="auto">
            <a:xfrm>
              <a:off x="3120" y="1536"/>
              <a:ext cx="1269" cy="1077"/>
              <a:chOff x="336" y="3120"/>
              <a:chExt cx="1269" cy="1077"/>
            </a:xfrm>
          </p:grpSpPr>
          <p:sp>
            <p:nvSpPr>
              <p:cNvPr id="3136" name="Oval 6"/>
              <p:cNvSpPr>
                <a:spLocks noChangeArrowheads="1"/>
              </p:cNvSpPr>
              <p:nvPr/>
            </p:nvSpPr>
            <p:spPr bwMode="auto">
              <a:xfrm>
                <a:off x="777" y="4128"/>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nvGrpSpPr>
              <p:cNvPr id="4" name="Group 7"/>
              <p:cNvGrpSpPr>
                <a:grpSpLocks/>
              </p:cNvGrpSpPr>
              <p:nvPr/>
            </p:nvGrpSpPr>
            <p:grpSpPr bwMode="auto">
              <a:xfrm>
                <a:off x="336" y="3120"/>
                <a:ext cx="1269" cy="933"/>
                <a:chOff x="336" y="3120"/>
                <a:chExt cx="1269" cy="933"/>
              </a:xfrm>
            </p:grpSpPr>
            <p:sp>
              <p:nvSpPr>
                <p:cNvPr id="3138" name="Oval 8"/>
                <p:cNvSpPr>
                  <a:spLocks noChangeArrowheads="1"/>
                </p:cNvSpPr>
                <p:nvPr/>
              </p:nvSpPr>
              <p:spPr bwMode="auto">
                <a:xfrm>
                  <a:off x="576" y="312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3139" name="Oval 9"/>
                <p:cNvSpPr>
                  <a:spLocks noChangeArrowheads="1"/>
                </p:cNvSpPr>
                <p:nvPr/>
              </p:nvSpPr>
              <p:spPr bwMode="auto">
                <a:xfrm>
                  <a:off x="1056" y="326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3140" name="Oval 10"/>
                <p:cNvSpPr>
                  <a:spLocks noChangeArrowheads="1"/>
                </p:cNvSpPr>
                <p:nvPr/>
              </p:nvSpPr>
              <p:spPr bwMode="auto">
                <a:xfrm>
                  <a:off x="336" y="3936"/>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3141" name="Oval 11"/>
                <p:cNvSpPr>
                  <a:spLocks noChangeArrowheads="1"/>
                </p:cNvSpPr>
                <p:nvPr/>
              </p:nvSpPr>
              <p:spPr bwMode="auto">
                <a:xfrm>
                  <a:off x="1536" y="36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3142" name="Oval 12"/>
                <p:cNvSpPr>
                  <a:spLocks noChangeArrowheads="1"/>
                </p:cNvSpPr>
                <p:nvPr/>
              </p:nvSpPr>
              <p:spPr bwMode="auto">
                <a:xfrm>
                  <a:off x="1392" y="3984"/>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3143" name="Oval 13"/>
                <p:cNvSpPr>
                  <a:spLocks noChangeArrowheads="1"/>
                </p:cNvSpPr>
                <p:nvPr/>
              </p:nvSpPr>
              <p:spPr bwMode="auto">
                <a:xfrm>
                  <a:off x="912" y="3696"/>
                  <a:ext cx="69" cy="69"/>
                </a:xfrm>
                <a:prstGeom prst="ellipse">
                  <a:avLst/>
                </a:prstGeom>
                <a:solidFill>
                  <a:srgbClr val="00FF00"/>
                </a:solidFill>
                <a:ln w="9525">
                  <a:solidFill>
                    <a:srgbClr val="00FFFF"/>
                  </a:solidFill>
                  <a:round/>
                  <a:headEnd/>
                  <a:tailEnd/>
                </a:ln>
              </p:spPr>
              <p:txBody>
                <a:bodyPr wrap="none" anchor="ctr"/>
                <a:lstStyle/>
                <a:p>
                  <a:endParaRPr lang="en-US"/>
                </a:p>
              </p:txBody>
            </p:sp>
          </p:grpSp>
        </p:grpSp>
        <p:sp>
          <p:nvSpPr>
            <p:cNvPr id="3128" name="Line 14"/>
            <p:cNvSpPr>
              <a:spLocks noChangeShapeType="1"/>
            </p:cNvSpPr>
            <p:nvPr/>
          </p:nvSpPr>
          <p:spPr bwMode="auto">
            <a:xfrm>
              <a:off x="3456" y="1632"/>
              <a:ext cx="240" cy="384"/>
            </a:xfrm>
            <a:prstGeom prst="line">
              <a:avLst/>
            </a:prstGeom>
            <a:noFill/>
            <a:ln w="9525">
              <a:solidFill>
                <a:srgbClr val="00FFFF"/>
              </a:solidFill>
              <a:round/>
              <a:headEnd/>
              <a:tailEnd type="triangle" w="med" len="med"/>
            </a:ln>
          </p:spPr>
          <p:txBody>
            <a:bodyPr/>
            <a:lstStyle/>
            <a:p>
              <a:endParaRPr lang="en-US"/>
            </a:p>
          </p:txBody>
        </p:sp>
        <p:sp>
          <p:nvSpPr>
            <p:cNvPr id="3129" name="Line 15"/>
            <p:cNvSpPr>
              <a:spLocks noChangeShapeType="1"/>
            </p:cNvSpPr>
            <p:nvPr/>
          </p:nvSpPr>
          <p:spPr bwMode="auto">
            <a:xfrm flipH="1" flipV="1">
              <a:off x="3408" y="1632"/>
              <a:ext cx="240" cy="432"/>
            </a:xfrm>
            <a:prstGeom prst="line">
              <a:avLst/>
            </a:prstGeom>
            <a:noFill/>
            <a:ln w="9525">
              <a:solidFill>
                <a:srgbClr val="00FFFF"/>
              </a:solidFill>
              <a:round/>
              <a:headEnd/>
              <a:tailEnd type="triangle" w="med" len="med"/>
            </a:ln>
          </p:spPr>
          <p:txBody>
            <a:bodyPr/>
            <a:lstStyle/>
            <a:p>
              <a:endParaRPr lang="en-US"/>
            </a:p>
          </p:txBody>
        </p:sp>
        <p:sp>
          <p:nvSpPr>
            <p:cNvPr id="3130" name="Line 16"/>
            <p:cNvSpPr>
              <a:spLocks noChangeShapeType="1"/>
            </p:cNvSpPr>
            <p:nvPr/>
          </p:nvSpPr>
          <p:spPr bwMode="auto">
            <a:xfrm flipH="1">
              <a:off x="3216" y="2208"/>
              <a:ext cx="480" cy="192"/>
            </a:xfrm>
            <a:prstGeom prst="line">
              <a:avLst/>
            </a:prstGeom>
            <a:noFill/>
            <a:ln w="9525">
              <a:solidFill>
                <a:srgbClr val="00FFFF"/>
              </a:solidFill>
              <a:round/>
              <a:headEnd/>
              <a:tailEnd type="triangle" w="med" len="med"/>
            </a:ln>
          </p:spPr>
          <p:txBody>
            <a:bodyPr/>
            <a:lstStyle/>
            <a:p>
              <a:endParaRPr lang="en-US"/>
            </a:p>
          </p:txBody>
        </p:sp>
        <p:sp>
          <p:nvSpPr>
            <p:cNvPr id="3131" name="Line 17"/>
            <p:cNvSpPr>
              <a:spLocks noChangeShapeType="1"/>
            </p:cNvSpPr>
            <p:nvPr/>
          </p:nvSpPr>
          <p:spPr bwMode="auto">
            <a:xfrm flipV="1">
              <a:off x="3216" y="2160"/>
              <a:ext cx="480" cy="192"/>
            </a:xfrm>
            <a:prstGeom prst="line">
              <a:avLst/>
            </a:prstGeom>
            <a:noFill/>
            <a:ln w="9525">
              <a:solidFill>
                <a:srgbClr val="00FFFF"/>
              </a:solidFill>
              <a:round/>
              <a:headEnd/>
              <a:tailEnd type="triangle" w="med" len="med"/>
            </a:ln>
          </p:spPr>
          <p:txBody>
            <a:bodyPr/>
            <a:lstStyle/>
            <a:p>
              <a:endParaRPr lang="en-US"/>
            </a:p>
          </p:txBody>
        </p:sp>
        <p:sp>
          <p:nvSpPr>
            <p:cNvPr id="3132" name="Line 18"/>
            <p:cNvSpPr>
              <a:spLocks noChangeShapeType="1"/>
            </p:cNvSpPr>
            <p:nvPr/>
          </p:nvSpPr>
          <p:spPr bwMode="auto">
            <a:xfrm>
              <a:off x="3840" y="2208"/>
              <a:ext cx="336" cy="192"/>
            </a:xfrm>
            <a:prstGeom prst="line">
              <a:avLst/>
            </a:prstGeom>
            <a:noFill/>
            <a:ln w="9525">
              <a:solidFill>
                <a:srgbClr val="00FFFF"/>
              </a:solidFill>
              <a:round/>
              <a:headEnd/>
              <a:tailEnd type="triangle" w="med" len="med"/>
            </a:ln>
          </p:spPr>
          <p:txBody>
            <a:bodyPr/>
            <a:lstStyle/>
            <a:p>
              <a:endParaRPr lang="en-US"/>
            </a:p>
          </p:txBody>
        </p:sp>
        <p:sp>
          <p:nvSpPr>
            <p:cNvPr id="3133" name="Line 19"/>
            <p:cNvSpPr>
              <a:spLocks noChangeShapeType="1"/>
            </p:cNvSpPr>
            <p:nvPr/>
          </p:nvSpPr>
          <p:spPr bwMode="auto">
            <a:xfrm flipH="1" flipV="1">
              <a:off x="3744" y="2208"/>
              <a:ext cx="384" cy="192"/>
            </a:xfrm>
            <a:prstGeom prst="line">
              <a:avLst/>
            </a:prstGeom>
            <a:noFill/>
            <a:ln w="9525">
              <a:solidFill>
                <a:srgbClr val="00FFFF"/>
              </a:solidFill>
              <a:round/>
              <a:headEnd/>
              <a:tailEnd type="triangle" w="med" len="med"/>
            </a:ln>
          </p:spPr>
          <p:txBody>
            <a:bodyPr/>
            <a:lstStyle/>
            <a:p>
              <a:endParaRPr lang="en-US"/>
            </a:p>
          </p:txBody>
        </p:sp>
        <p:sp>
          <p:nvSpPr>
            <p:cNvPr id="3134" name="Line 20"/>
            <p:cNvSpPr>
              <a:spLocks noChangeShapeType="1"/>
            </p:cNvSpPr>
            <p:nvPr/>
          </p:nvSpPr>
          <p:spPr bwMode="auto">
            <a:xfrm flipV="1">
              <a:off x="3792" y="2016"/>
              <a:ext cx="480" cy="96"/>
            </a:xfrm>
            <a:prstGeom prst="line">
              <a:avLst/>
            </a:prstGeom>
            <a:noFill/>
            <a:ln w="9525">
              <a:solidFill>
                <a:srgbClr val="00FFFF"/>
              </a:solidFill>
              <a:round/>
              <a:headEnd/>
              <a:tailEnd type="triangle" w="med" len="med"/>
            </a:ln>
          </p:spPr>
          <p:txBody>
            <a:bodyPr/>
            <a:lstStyle/>
            <a:p>
              <a:endParaRPr lang="en-US"/>
            </a:p>
          </p:txBody>
        </p:sp>
        <p:sp>
          <p:nvSpPr>
            <p:cNvPr id="3135" name="Line 21"/>
            <p:cNvSpPr>
              <a:spLocks noChangeShapeType="1"/>
            </p:cNvSpPr>
            <p:nvPr/>
          </p:nvSpPr>
          <p:spPr bwMode="auto">
            <a:xfrm flipH="1">
              <a:off x="3840" y="2064"/>
              <a:ext cx="432" cy="96"/>
            </a:xfrm>
            <a:prstGeom prst="line">
              <a:avLst/>
            </a:prstGeom>
            <a:noFill/>
            <a:ln w="9525">
              <a:solidFill>
                <a:srgbClr val="00FFFF"/>
              </a:solidFill>
              <a:round/>
              <a:headEnd/>
              <a:tailEnd type="triangle" w="med" len="med"/>
            </a:ln>
          </p:spPr>
          <p:txBody>
            <a:bodyPr/>
            <a:lstStyle/>
            <a:p>
              <a:endParaRPr lang="en-US"/>
            </a:p>
          </p:txBody>
        </p:sp>
      </p:grpSp>
      <p:sp>
        <p:nvSpPr>
          <p:cNvPr id="3083" name="Text Box 22"/>
          <p:cNvSpPr txBox="1">
            <a:spLocks noChangeArrowheads="1"/>
          </p:cNvSpPr>
          <p:nvPr/>
        </p:nvSpPr>
        <p:spPr bwMode="auto">
          <a:xfrm>
            <a:off x="2193925" y="5878513"/>
            <a:ext cx="184150" cy="396875"/>
          </a:xfrm>
          <a:prstGeom prst="rect">
            <a:avLst/>
          </a:prstGeom>
          <a:noFill/>
          <a:ln w="9525">
            <a:noFill/>
            <a:miter lim="800000"/>
            <a:headEnd/>
            <a:tailEnd/>
          </a:ln>
        </p:spPr>
        <p:txBody>
          <a:bodyPr wrap="none">
            <a:spAutoFit/>
          </a:bodyPr>
          <a:lstStyle/>
          <a:p>
            <a:endParaRPr lang="en-US" sz="2000"/>
          </a:p>
        </p:txBody>
      </p:sp>
      <p:sp>
        <p:nvSpPr>
          <p:cNvPr id="721943" name="Line 23"/>
          <p:cNvSpPr>
            <a:spLocks noChangeShapeType="1"/>
          </p:cNvSpPr>
          <p:nvPr/>
        </p:nvSpPr>
        <p:spPr bwMode="auto">
          <a:xfrm flipH="1">
            <a:off x="1447800" y="2209800"/>
            <a:ext cx="381000" cy="1143000"/>
          </a:xfrm>
          <a:prstGeom prst="line">
            <a:avLst/>
          </a:prstGeom>
          <a:noFill/>
          <a:ln w="9525">
            <a:solidFill>
              <a:schemeClr val="bg1"/>
            </a:solidFill>
            <a:round/>
            <a:headEnd/>
            <a:tailEnd type="triangle" w="med" len="med"/>
          </a:ln>
        </p:spPr>
        <p:txBody>
          <a:bodyPr/>
          <a:lstStyle/>
          <a:p>
            <a:endParaRPr lang="en-US"/>
          </a:p>
        </p:txBody>
      </p:sp>
      <p:sp>
        <p:nvSpPr>
          <p:cNvPr id="721944" name="Line 24"/>
          <p:cNvSpPr>
            <a:spLocks noChangeShapeType="1"/>
          </p:cNvSpPr>
          <p:nvPr/>
        </p:nvSpPr>
        <p:spPr bwMode="auto">
          <a:xfrm flipV="1">
            <a:off x="1600200" y="2286000"/>
            <a:ext cx="381000" cy="1066800"/>
          </a:xfrm>
          <a:prstGeom prst="line">
            <a:avLst/>
          </a:prstGeom>
          <a:noFill/>
          <a:ln w="9525">
            <a:solidFill>
              <a:schemeClr val="bg1"/>
            </a:solidFill>
            <a:round/>
            <a:headEnd/>
            <a:tailEnd type="triangle" w="med" len="med"/>
          </a:ln>
        </p:spPr>
        <p:txBody>
          <a:bodyPr/>
          <a:lstStyle/>
          <a:p>
            <a:endParaRPr lang="en-US"/>
          </a:p>
        </p:txBody>
      </p:sp>
      <p:sp>
        <p:nvSpPr>
          <p:cNvPr id="721946" name="Line 26"/>
          <p:cNvSpPr>
            <a:spLocks noChangeShapeType="1"/>
          </p:cNvSpPr>
          <p:nvPr/>
        </p:nvSpPr>
        <p:spPr bwMode="auto">
          <a:xfrm flipH="1">
            <a:off x="1752600" y="2209800"/>
            <a:ext cx="152400" cy="457200"/>
          </a:xfrm>
          <a:prstGeom prst="line">
            <a:avLst/>
          </a:prstGeom>
          <a:noFill/>
          <a:ln w="9525">
            <a:solidFill>
              <a:schemeClr val="bg1"/>
            </a:solidFill>
            <a:round/>
            <a:headEnd/>
            <a:tailEnd type="triangle" w="med" len="med"/>
          </a:ln>
        </p:spPr>
        <p:txBody>
          <a:bodyPr/>
          <a:lstStyle/>
          <a:p>
            <a:endParaRPr lang="en-US"/>
          </a:p>
        </p:txBody>
      </p:sp>
      <p:sp>
        <p:nvSpPr>
          <p:cNvPr id="721947" name="Line 27"/>
          <p:cNvSpPr>
            <a:spLocks noChangeShapeType="1"/>
          </p:cNvSpPr>
          <p:nvPr/>
        </p:nvSpPr>
        <p:spPr bwMode="auto">
          <a:xfrm flipV="1">
            <a:off x="1524000" y="2971800"/>
            <a:ext cx="152400" cy="457200"/>
          </a:xfrm>
          <a:prstGeom prst="line">
            <a:avLst/>
          </a:prstGeom>
          <a:noFill/>
          <a:ln w="9525">
            <a:solidFill>
              <a:schemeClr val="bg1"/>
            </a:solidFill>
            <a:round/>
            <a:headEnd/>
            <a:tailEnd type="triangle" w="med" len="med"/>
          </a:ln>
        </p:spPr>
        <p:txBody>
          <a:bodyPr/>
          <a:lstStyle/>
          <a:p>
            <a:endParaRPr lang="en-US"/>
          </a:p>
        </p:txBody>
      </p:sp>
      <p:sp>
        <p:nvSpPr>
          <p:cNvPr id="721948" name="Line 28"/>
          <p:cNvSpPr>
            <a:spLocks noChangeShapeType="1"/>
          </p:cNvSpPr>
          <p:nvPr/>
        </p:nvSpPr>
        <p:spPr bwMode="auto">
          <a:xfrm flipV="1">
            <a:off x="1676400" y="2133600"/>
            <a:ext cx="228600" cy="609600"/>
          </a:xfrm>
          <a:prstGeom prst="line">
            <a:avLst/>
          </a:prstGeom>
          <a:noFill/>
          <a:ln w="9525">
            <a:solidFill>
              <a:schemeClr val="bg1"/>
            </a:solidFill>
            <a:round/>
            <a:headEnd/>
            <a:tailEnd type="triangle" w="med" len="med"/>
          </a:ln>
        </p:spPr>
        <p:txBody>
          <a:bodyPr/>
          <a:lstStyle/>
          <a:p>
            <a:endParaRPr lang="en-US"/>
          </a:p>
        </p:txBody>
      </p:sp>
      <p:sp>
        <p:nvSpPr>
          <p:cNvPr id="721949" name="Line 29"/>
          <p:cNvSpPr>
            <a:spLocks noChangeShapeType="1"/>
          </p:cNvSpPr>
          <p:nvPr/>
        </p:nvSpPr>
        <p:spPr bwMode="auto">
          <a:xfrm flipH="1">
            <a:off x="1600200" y="2895600"/>
            <a:ext cx="152400" cy="457200"/>
          </a:xfrm>
          <a:prstGeom prst="line">
            <a:avLst/>
          </a:prstGeom>
          <a:noFill/>
          <a:ln w="9525">
            <a:solidFill>
              <a:schemeClr val="bg1"/>
            </a:solidFill>
            <a:round/>
            <a:headEnd/>
            <a:tailEnd type="triangle" w="med" len="med"/>
          </a:ln>
        </p:spPr>
        <p:txBody>
          <a:bodyPr/>
          <a:lstStyle/>
          <a:p>
            <a:endParaRPr lang="en-US"/>
          </a:p>
        </p:txBody>
      </p:sp>
      <p:sp>
        <p:nvSpPr>
          <p:cNvPr id="3090" name="Text Box 30"/>
          <p:cNvSpPr txBox="1">
            <a:spLocks noChangeArrowheads="1"/>
          </p:cNvSpPr>
          <p:nvPr/>
        </p:nvSpPr>
        <p:spPr bwMode="auto">
          <a:xfrm>
            <a:off x="1279525" y="2449513"/>
            <a:ext cx="311150" cy="396875"/>
          </a:xfrm>
          <a:prstGeom prst="rect">
            <a:avLst/>
          </a:prstGeom>
          <a:noFill/>
          <a:ln w="9525">
            <a:noFill/>
            <a:miter lim="800000"/>
            <a:headEnd/>
            <a:tailEnd/>
          </a:ln>
        </p:spPr>
        <p:txBody>
          <a:bodyPr wrap="none">
            <a:spAutoFit/>
          </a:bodyPr>
          <a:lstStyle/>
          <a:p>
            <a:r>
              <a:rPr lang="en-US" sz="2000" i="1">
                <a:solidFill>
                  <a:schemeClr val="bg1"/>
                </a:solidFill>
              </a:rPr>
              <a:t>v</a:t>
            </a:r>
          </a:p>
        </p:txBody>
      </p:sp>
      <p:sp>
        <p:nvSpPr>
          <p:cNvPr id="3091" name="Line 31"/>
          <p:cNvSpPr>
            <a:spLocks noChangeShapeType="1"/>
          </p:cNvSpPr>
          <p:nvPr/>
        </p:nvSpPr>
        <p:spPr bwMode="auto">
          <a:xfrm flipH="1" flipV="1">
            <a:off x="1524000" y="1676400"/>
            <a:ext cx="381000" cy="304800"/>
          </a:xfrm>
          <a:prstGeom prst="line">
            <a:avLst/>
          </a:prstGeom>
          <a:noFill/>
          <a:ln w="9525">
            <a:solidFill>
              <a:schemeClr val="bg1"/>
            </a:solidFill>
            <a:round/>
            <a:headEnd/>
            <a:tailEnd type="triangle" w="med" len="med"/>
          </a:ln>
        </p:spPr>
        <p:txBody>
          <a:bodyPr/>
          <a:lstStyle/>
          <a:p>
            <a:endParaRPr lang="en-US"/>
          </a:p>
        </p:txBody>
      </p:sp>
      <p:sp>
        <p:nvSpPr>
          <p:cNvPr id="3092" name="Line 32"/>
          <p:cNvSpPr>
            <a:spLocks noChangeShapeType="1"/>
          </p:cNvSpPr>
          <p:nvPr/>
        </p:nvSpPr>
        <p:spPr bwMode="auto">
          <a:xfrm>
            <a:off x="1600200" y="3581400"/>
            <a:ext cx="457200" cy="304800"/>
          </a:xfrm>
          <a:prstGeom prst="line">
            <a:avLst/>
          </a:prstGeom>
          <a:noFill/>
          <a:ln w="9525">
            <a:solidFill>
              <a:schemeClr val="bg1"/>
            </a:solidFill>
            <a:round/>
            <a:headEnd/>
            <a:tailEnd type="triangle" w="med" len="med"/>
          </a:ln>
        </p:spPr>
        <p:txBody>
          <a:bodyPr/>
          <a:lstStyle/>
          <a:p>
            <a:endParaRPr lang="en-US"/>
          </a:p>
        </p:txBody>
      </p:sp>
      <p:graphicFrame>
        <p:nvGraphicFramePr>
          <p:cNvPr id="721953" name="Object 33"/>
          <p:cNvGraphicFramePr>
            <a:graphicFrameLocks noGrp="1" noChangeAspect="1"/>
          </p:cNvGraphicFramePr>
          <p:nvPr>
            <p:ph sz="quarter" idx="1"/>
          </p:nvPr>
        </p:nvGraphicFramePr>
        <p:xfrm>
          <a:off x="1600200" y="1981200"/>
          <a:ext cx="247650" cy="342900"/>
        </p:xfrm>
        <a:graphic>
          <a:graphicData uri="http://schemas.openxmlformats.org/presentationml/2006/ole">
            <p:oleObj spid="_x0000_s15410" name="Equation" r:id="rId4" imgW="3968280" imgH="5500800" progId="Equation.3">
              <p:embed/>
            </p:oleObj>
          </a:graphicData>
        </a:graphic>
      </p:graphicFrame>
      <p:graphicFrame>
        <p:nvGraphicFramePr>
          <p:cNvPr id="721955" name="Object 35"/>
          <p:cNvGraphicFramePr>
            <a:graphicFrameLocks noGrp="1" noChangeAspect="1"/>
          </p:cNvGraphicFramePr>
          <p:nvPr>
            <p:ph sz="quarter" idx="2"/>
          </p:nvPr>
        </p:nvGraphicFramePr>
        <p:xfrm>
          <a:off x="1676400" y="3124200"/>
          <a:ext cx="254000" cy="381000"/>
        </p:xfrm>
        <a:graphic>
          <a:graphicData uri="http://schemas.openxmlformats.org/presentationml/2006/ole">
            <p:oleObj spid="_x0000_s15411" name="Equation" r:id="rId5" imgW="3662280" imgH="5500800" progId="Equation.3">
              <p:embed/>
            </p:oleObj>
          </a:graphicData>
        </a:graphic>
      </p:graphicFrame>
      <p:graphicFrame>
        <p:nvGraphicFramePr>
          <p:cNvPr id="721958" name="Object 38"/>
          <p:cNvGraphicFramePr>
            <a:graphicFrameLocks noGrp="1" noChangeAspect="1"/>
          </p:cNvGraphicFramePr>
          <p:nvPr>
            <p:ph sz="quarter" idx="3"/>
          </p:nvPr>
        </p:nvGraphicFramePr>
        <p:xfrm>
          <a:off x="1524000" y="2057400"/>
          <a:ext cx="285750" cy="342900"/>
        </p:xfrm>
        <a:graphic>
          <a:graphicData uri="http://schemas.openxmlformats.org/presentationml/2006/ole">
            <p:oleObj spid="_x0000_s15412" name="Equation" r:id="rId6" imgW="4580280" imgH="5500800" progId="Equation.3">
              <p:embed/>
            </p:oleObj>
          </a:graphicData>
        </a:graphic>
      </p:graphicFrame>
      <p:graphicFrame>
        <p:nvGraphicFramePr>
          <p:cNvPr id="721961" name="Object 41"/>
          <p:cNvGraphicFramePr>
            <a:graphicFrameLocks noGrp="1" noChangeAspect="1"/>
          </p:cNvGraphicFramePr>
          <p:nvPr>
            <p:ph sz="quarter" idx="4"/>
          </p:nvPr>
        </p:nvGraphicFramePr>
        <p:xfrm>
          <a:off x="1905000" y="2209800"/>
          <a:ext cx="254000" cy="304800"/>
        </p:xfrm>
        <a:graphic>
          <a:graphicData uri="http://schemas.openxmlformats.org/presentationml/2006/ole">
            <p:oleObj spid="_x0000_s15413" name="Equation" r:id="rId7" imgW="4580280" imgH="5500800" progId="Equation.3">
              <p:embed/>
            </p:oleObj>
          </a:graphicData>
        </a:graphic>
      </p:graphicFrame>
      <p:graphicFrame>
        <p:nvGraphicFramePr>
          <p:cNvPr id="721964" name="Object 44"/>
          <p:cNvGraphicFramePr>
            <a:graphicFrameLocks noChangeAspect="1"/>
          </p:cNvGraphicFramePr>
          <p:nvPr/>
        </p:nvGraphicFramePr>
        <p:xfrm>
          <a:off x="1295400" y="3048000"/>
          <a:ext cx="323850" cy="342900"/>
        </p:xfrm>
        <a:graphic>
          <a:graphicData uri="http://schemas.openxmlformats.org/presentationml/2006/ole">
            <p:oleObj spid="_x0000_s15414" name="Equation" r:id="rId8" imgW="5192280" imgH="5500800" progId="Equation.3">
              <p:embed/>
            </p:oleObj>
          </a:graphicData>
        </a:graphic>
      </p:graphicFrame>
      <p:graphicFrame>
        <p:nvGraphicFramePr>
          <p:cNvPr id="721965" name="Object 45"/>
          <p:cNvGraphicFramePr>
            <a:graphicFrameLocks noChangeAspect="1"/>
          </p:cNvGraphicFramePr>
          <p:nvPr/>
        </p:nvGraphicFramePr>
        <p:xfrm>
          <a:off x="1676400" y="2971800"/>
          <a:ext cx="323850" cy="342900"/>
        </p:xfrm>
        <a:graphic>
          <a:graphicData uri="http://schemas.openxmlformats.org/presentationml/2006/ole">
            <p:oleObj spid="_x0000_s15415" name="Equation" r:id="rId9" imgW="5192280" imgH="5500800" progId="Equation.3">
              <p:embed/>
            </p:oleObj>
          </a:graphicData>
        </a:graphic>
      </p:graphicFrame>
      <p:sp>
        <p:nvSpPr>
          <p:cNvPr id="721966" name="Text Box 46"/>
          <p:cNvSpPr txBox="1">
            <a:spLocks noChangeArrowheads="1"/>
          </p:cNvSpPr>
          <p:nvPr/>
        </p:nvSpPr>
        <p:spPr bwMode="auto">
          <a:xfrm>
            <a:off x="3505201" y="1600200"/>
            <a:ext cx="5029200" cy="707886"/>
          </a:xfrm>
          <a:prstGeom prst="rect">
            <a:avLst/>
          </a:prstGeom>
          <a:noFill/>
          <a:ln w="9525">
            <a:noFill/>
            <a:miter lim="800000"/>
            <a:headEnd/>
            <a:tailEnd/>
          </a:ln>
        </p:spPr>
        <p:txBody>
          <a:bodyPr wrap="square">
            <a:spAutoFit/>
          </a:bodyPr>
          <a:lstStyle/>
          <a:p>
            <a:r>
              <a:rPr lang="el-GR" sz="2000" dirty="0" smtClean="0">
                <a:solidFill>
                  <a:schemeClr val="bg1"/>
                </a:solidFill>
              </a:rPr>
              <a:t>1.   Η ακμή </a:t>
            </a:r>
            <a:r>
              <a:rPr lang="en-US" sz="2000" i="1" dirty="0" smtClean="0">
                <a:solidFill>
                  <a:schemeClr val="bg1"/>
                </a:solidFill>
              </a:rPr>
              <a:t>e</a:t>
            </a:r>
            <a:r>
              <a:rPr lang="en-US" sz="2000" dirty="0" smtClean="0">
                <a:solidFill>
                  <a:schemeClr val="bg1"/>
                </a:solidFill>
              </a:rPr>
              <a:t> </a:t>
            </a:r>
            <a:r>
              <a:rPr lang="el-GR" sz="2000" dirty="0" smtClean="0">
                <a:solidFill>
                  <a:schemeClr val="bg1"/>
                </a:solidFill>
              </a:rPr>
              <a:t>διασπάται σε δύο ακμές </a:t>
            </a:r>
            <a:r>
              <a:rPr lang="en-US" sz="2000" i="1" dirty="0" smtClean="0">
                <a:solidFill>
                  <a:schemeClr val="bg1"/>
                </a:solidFill>
              </a:rPr>
              <a:t>e</a:t>
            </a:r>
            <a:r>
              <a:rPr lang="en-US" sz="2000" dirty="0">
                <a:solidFill>
                  <a:schemeClr val="bg1"/>
                </a:solidFill>
                <a:sym typeface="Symbol" pitchFamily="18" charset="2"/>
              </a:rPr>
              <a:t> </a:t>
            </a:r>
            <a:r>
              <a:rPr lang="el-GR" sz="2000" dirty="0" smtClean="0">
                <a:solidFill>
                  <a:schemeClr val="bg1"/>
                </a:solidFill>
                <a:sym typeface="Symbol" pitchFamily="18" charset="2"/>
              </a:rPr>
              <a:t>και </a:t>
            </a:r>
            <a:r>
              <a:rPr lang="en-US" sz="2000" i="1" dirty="0" smtClean="0">
                <a:solidFill>
                  <a:schemeClr val="bg1"/>
                </a:solidFill>
                <a:sym typeface="Symbol" pitchFamily="18" charset="2"/>
              </a:rPr>
              <a:t>e</a:t>
            </a:r>
            <a:r>
              <a:rPr lang="en-US" sz="2000" dirty="0" smtClean="0">
                <a:solidFill>
                  <a:schemeClr val="bg1"/>
                </a:solidFill>
                <a:sym typeface="Symbol" pitchFamily="18" charset="2"/>
              </a:rPr>
              <a:t> </a:t>
            </a:r>
            <a:r>
              <a:rPr lang="el-GR" sz="2000" dirty="0" smtClean="0">
                <a:solidFill>
                  <a:schemeClr val="bg1"/>
                </a:solidFill>
                <a:sym typeface="Symbol" pitchFamily="18" charset="2"/>
              </a:rPr>
              <a:t>στην τομή </a:t>
            </a:r>
            <a:r>
              <a:rPr lang="en-US" sz="2000" i="1" dirty="0" smtClean="0">
                <a:solidFill>
                  <a:schemeClr val="bg1"/>
                </a:solidFill>
                <a:sym typeface="Symbol" pitchFamily="18" charset="2"/>
              </a:rPr>
              <a:t>v</a:t>
            </a:r>
            <a:r>
              <a:rPr lang="en-US" sz="2000" dirty="0">
                <a:solidFill>
                  <a:schemeClr val="bg1"/>
                </a:solidFill>
                <a:sym typeface="Symbol" pitchFamily="18" charset="2"/>
              </a:rPr>
              <a:t>.</a:t>
            </a:r>
          </a:p>
        </p:txBody>
      </p:sp>
      <p:sp>
        <p:nvSpPr>
          <p:cNvPr id="3094" name="Text Box 48"/>
          <p:cNvSpPr txBox="1">
            <a:spLocks noChangeArrowheads="1"/>
          </p:cNvSpPr>
          <p:nvPr/>
        </p:nvSpPr>
        <p:spPr bwMode="auto">
          <a:xfrm>
            <a:off x="1965325" y="1687513"/>
            <a:ext cx="325438" cy="396875"/>
          </a:xfrm>
          <a:prstGeom prst="rect">
            <a:avLst/>
          </a:prstGeom>
          <a:noFill/>
          <a:ln w="9525">
            <a:noFill/>
            <a:miter lim="800000"/>
            <a:headEnd/>
            <a:tailEnd/>
          </a:ln>
        </p:spPr>
        <p:txBody>
          <a:bodyPr wrap="none">
            <a:spAutoFit/>
          </a:bodyPr>
          <a:lstStyle/>
          <a:p>
            <a:r>
              <a:rPr lang="en-US" sz="2000" i="1">
                <a:solidFill>
                  <a:schemeClr val="bg1"/>
                </a:solidFill>
              </a:rPr>
              <a:t>u</a:t>
            </a:r>
          </a:p>
        </p:txBody>
      </p:sp>
      <p:sp>
        <p:nvSpPr>
          <p:cNvPr id="3095" name="Text Box 49"/>
          <p:cNvSpPr txBox="1">
            <a:spLocks noChangeArrowheads="1"/>
          </p:cNvSpPr>
          <p:nvPr/>
        </p:nvSpPr>
        <p:spPr bwMode="auto">
          <a:xfrm>
            <a:off x="1219200" y="3505200"/>
            <a:ext cx="368300" cy="396875"/>
          </a:xfrm>
          <a:prstGeom prst="rect">
            <a:avLst/>
          </a:prstGeom>
          <a:noFill/>
          <a:ln w="9525">
            <a:noFill/>
            <a:miter lim="800000"/>
            <a:headEnd/>
            <a:tailEnd/>
          </a:ln>
        </p:spPr>
        <p:txBody>
          <a:bodyPr wrap="none">
            <a:spAutoFit/>
          </a:bodyPr>
          <a:lstStyle/>
          <a:p>
            <a:r>
              <a:rPr lang="en-US" sz="2000" i="1">
                <a:solidFill>
                  <a:schemeClr val="bg1"/>
                </a:solidFill>
              </a:rPr>
              <a:t>w</a:t>
            </a:r>
          </a:p>
        </p:txBody>
      </p:sp>
      <p:sp>
        <p:nvSpPr>
          <p:cNvPr id="721972" name="Text Box 52"/>
          <p:cNvSpPr txBox="1">
            <a:spLocks noChangeArrowheads="1"/>
          </p:cNvSpPr>
          <p:nvPr/>
        </p:nvSpPr>
        <p:spPr bwMode="auto">
          <a:xfrm>
            <a:off x="3505200" y="3886200"/>
            <a:ext cx="5562600" cy="1015663"/>
          </a:xfrm>
          <a:prstGeom prst="rect">
            <a:avLst/>
          </a:prstGeom>
          <a:noFill/>
          <a:ln w="9525">
            <a:noFill/>
            <a:miter lim="800000"/>
            <a:headEnd/>
            <a:tailEnd/>
          </a:ln>
        </p:spPr>
        <p:txBody>
          <a:bodyPr wrap="square">
            <a:spAutoFit/>
          </a:bodyPr>
          <a:lstStyle/>
          <a:p>
            <a:pPr marL="457200" indent="-457200">
              <a:buFontTx/>
              <a:buAutoNum type="arabicPeriod" startAt="4"/>
            </a:pPr>
            <a:r>
              <a:rPr lang="el-GR" sz="2000" dirty="0" smtClean="0">
                <a:solidFill>
                  <a:schemeClr val="bg1"/>
                </a:solidFill>
              </a:rPr>
              <a:t>Δημιουργία των δίδυμων </a:t>
            </a:r>
            <a:r>
              <a:rPr lang="el-GR" sz="2000" dirty="0" err="1" smtClean="0">
                <a:solidFill>
                  <a:schemeClr val="bg1"/>
                </a:solidFill>
              </a:rPr>
              <a:t>ημι</a:t>
            </a:r>
            <a:r>
              <a:rPr lang="el-GR" sz="2000" dirty="0" smtClean="0">
                <a:solidFill>
                  <a:schemeClr val="bg1"/>
                </a:solidFill>
              </a:rPr>
              <a:t>-ακμών με την </a:t>
            </a:r>
            <a:r>
              <a:rPr lang="en-US" sz="2000" dirty="0" smtClean="0">
                <a:solidFill>
                  <a:schemeClr val="bg1"/>
                </a:solidFill>
              </a:rPr>
              <a:t>v </a:t>
            </a:r>
            <a:r>
              <a:rPr lang="el-GR" sz="2000" dirty="0" smtClean="0">
                <a:solidFill>
                  <a:schemeClr val="bg1"/>
                </a:solidFill>
              </a:rPr>
              <a:t>ως αφετηρία και ενημέρωση των αντίστοιχων δεικτών</a:t>
            </a:r>
            <a:r>
              <a:rPr lang="en-US" sz="2000" dirty="0" smtClean="0">
                <a:solidFill>
                  <a:schemeClr val="bg1"/>
                </a:solidFill>
              </a:rPr>
              <a:t>.</a:t>
            </a:r>
            <a:endParaRPr lang="en-US" sz="2000" dirty="0">
              <a:solidFill>
                <a:schemeClr val="bg1"/>
              </a:solidFill>
            </a:endParaRPr>
          </a:p>
        </p:txBody>
      </p:sp>
      <p:grpSp>
        <p:nvGrpSpPr>
          <p:cNvPr id="5" name="Group 58"/>
          <p:cNvGrpSpPr>
            <a:grpSpLocks/>
          </p:cNvGrpSpPr>
          <p:nvPr/>
        </p:nvGrpSpPr>
        <p:grpSpPr bwMode="auto">
          <a:xfrm>
            <a:off x="3551238" y="2514600"/>
            <a:ext cx="4292598" cy="488950"/>
            <a:chOff x="2237" y="1488"/>
            <a:chExt cx="2704" cy="308"/>
          </a:xfrm>
        </p:grpSpPr>
        <p:sp>
          <p:nvSpPr>
            <p:cNvPr id="3124" name="Text Box 47"/>
            <p:cNvSpPr txBox="1">
              <a:spLocks noChangeArrowheads="1"/>
            </p:cNvSpPr>
            <p:nvPr/>
          </p:nvSpPr>
          <p:spPr bwMode="auto">
            <a:xfrm>
              <a:off x="2237" y="1488"/>
              <a:ext cx="2704" cy="252"/>
            </a:xfrm>
            <a:prstGeom prst="rect">
              <a:avLst/>
            </a:prstGeom>
            <a:noFill/>
            <a:ln w="9525">
              <a:noFill/>
              <a:miter lim="800000"/>
              <a:headEnd/>
              <a:tailEnd/>
            </a:ln>
          </p:spPr>
          <p:txBody>
            <a:bodyPr wrap="none">
              <a:spAutoFit/>
            </a:bodyPr>
            <a:lstStyle/>
            <a:p>
              <a:r>
                <a:rPr lang="en-US" sz="2000" dirty="0">
                  <a:solidFill>
                    <a:schemeClr val="bg1"/>
                  </a:solidFill>
                </a:rPr>
                <a:t>2.   </a:t>
              </a:r>
              <a:r>
                <a:rPr lang="el-GR" sz="2000" dirty="0" err="1" smtClean="0">
                  <a:solidFill>
                    <a:schemeClr val="bg1"/>
                  </a:solidFill>
                </a:rPr>
                <a:t>Ημι</a:t>
              </a:r>
              <a:r>
                <a:rPr lang="el-GR" sz="2000" dirty="0" smtClean="0">
                  <a:solidFill>
                    <a:schemeClr val="bg1"/>
                  </a:solidFill>
                </a:rPr>
                <a:t>-ακμή </a:t>
              </a:r>
              <a:r>
                <a:rPr lang="en-US" sz="2000" i="1" dirty="0" smtClean="0">
                  <a:solidFill>
                    <a:schemeClr val="bg1"/>
                  </a:solidFill>
                </a:rPr>
                <a:t>e</a:t>
              </a:r>
              <a:r>
                <a:rPr lang="en-US" sz="2000" dirty="0" smtClean="0">
                  <a:solidFill>
                    <a:schemeClr val="bg1"/>
                  </a:solidFill>
                </a:rPr>
                <a:t>   </a:t>
              </a:r>
              <a:r>
                <a:rPr lang="en-US" sz="2000" dirty="0">
                  <a:solidFill>
                    <a:schemeClr val="bg1"/>
                  </a:solidFill>
                </a:rPr>
                <a:t>= (</a:t>
              </a:r>
              <a:r>
                <a:rPr lang="en-US" sz="2000" i="1" dirty="0">
                  <a:solidFill>
                    <a:schemeClr val="bg1"/>
                  </a:solidFill>
                </a:rPr>
                <a:t>u</a:t>
              </a:r>
              <a:r>
                <a:rPr lang="en-US" sz="2000" dirty="0">
                  <a:solidFill>
                    <a:schemeClr val="bg1"/>
                  </a:solidFill>
                </a:rPr>
                <a:t>, w) </a:t>
              </a:r>
              <a:r>
                <a:rPr lang="el-GR" sz="2000" dirty="0" smtClean="0">
                  <a:solidFill>
                    <a:schemeClr val="bg1"/>
                  </a:solidFill>
                </a:rPr>
                <a:t>σε </a:t>
              </a:r>
              <a:r>
                <a:rPr lang="en-US" sz="2000" i="1" dirty="0" smtClean="0">
                  <a:solidFill>
                    <a:schemeClr val="bg1"/>
                  </a:solidFill>
                </a:rPr>
                <a:t>e</a:t>
              </a:r>
              <a:r>
                <a:rPr lang="en-US" sz="2000" dirty="0">
                  <a:solidFill>
                    <a:schemeClr val="bg1"/>
                  </a:solidFill>
                  <a:sym typeface="Symbol" pitchFamily="18" charset="2"/>
                </a:rPr>
                <a:t>  = (</a:t>
              </a:r>
              <a:r>
                <a:rPr lang="en-US" sz="2000" i="1" dirty="0">
                  <a:solidFill>
                    <a:schemeClr val="bg1"/>
                  </a:solidFill>
                  <a:sym typeface="Symbol" pitchFamily="18" charset="2"/>
                </a:rPr>
                <a:t>u</a:t>
              </a:r>
              <a:r>
                <a:rPr lang="en-US" sz="2000" dirty="0">
                  <a:solidFill>
                    <a:schemeClr val="bg1"/>
                  </a:solidFill>
                  <a:sym typeface="Symbol" pitchFamily="18" charset="2"/>
                </a:rPr>
                <a:t>, </a:t>
              </a:r>
              <a:r>
                <a:rPr lang="en-US" sz="2000" i="1" dirty="0">
                  <a:solidFill>
                    <a:schemeClr val="bg1"/>
                  </a:solidFill>
                  <a:sym typeface="Symbol" pitchFamily="18" charset="2"/>
                </a:rPr>
                <a:t>v</a:t>
              </a:r>
              <a:r>
                <a:rPr lang="en-US" sz="2000" dirty="0">
                  <a:solidFill>
                    <a:schemeClr val="bg1"/>
                  </a:solidFill>
                  <a:sym typeface="Symbol" pitchFamily="18" charset="2"/>
                </a:rPr>
                <a:t>). </a:t>
              </a:r>
              <a:r>
                <a:rPr lang="en-US" sz="2000" dirty="0">
                  <a:solidFill>
                    <a:schemeClr val="bg1"/>
                  </a:solidFill>
                </a:rPr>
                <a:t> </a:t>
              </a:r>
            </a:p>
          </p:txBody>
        </p:sp>
        <p:sp>
          <p:nvSpPr>
            <p:cNvPr id="3125" name="Text Box 53"/>
            <p:cNvSpPr txBox="1">
              <a:spLocks noChangeArrowheads="1"/>
            </p:cNvSpPr>
            <p:nvPr/>
          </p:nvSpPr>
          <p:spPr bwMode="auto">
            <a:xfrm>
              <a:off x="4084" y="1572"/>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26" name="Text Box 54"/>
            <p:cNvSpPr txBox="1">
              <a:spLocks noChangeArrowheads="1"/>
            </p:cNvSpPr>
            <p:nvPr/>
          </p:nvSpPr>
          <p:spPr bwMode="auto">
            <a:xfrm>
              <a:off x="3197" y="1584"/>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grpSp>
      <p:grpSp>
        <p:nvGrpSpPr>
          <p:cNvPr id="6" name="Group 59"/>
          <p:cNvGrpSpPr>
            <a:grpSpLocks/>
          </p:cNvGrpSpPr>
          <p:nvPr/>
        </p:nvGrpSpPr>
        <p:grpSpPr bwMode="auto">
          <a:xfrm>
            <a:off x="3536950" y="3124200"/>
            <a:ext cx="4462464" cy="498475"/>
            <a:chOff x="2228" y="1776"/>
            <a:chExt cx="2811" cy="314"/>
          </a:xfrm>
        </p:grpSpPr>
        <p:sp>
          <p:nvSpPr>
            <p:cNvPr id="3121" name="Text Box 50"/>
            <p:cNvSpPr txBox="1">
              <a:spLocks noChangeArrowheads="1"/>
            </p:cNvSpPr>
            <p:nvPr/>
          </p:nvSpPr>
          <p:spPr bwMode="auto">
            <a:xfrm>
              <a:off x="2228" y="1776"/>
              <a:ext cx="2811" cy="252"/>
            </a:xfrm>
            <a:prstGeom prst="rect">
              <a:avLst/>
            </a:prstGeom>
            <a:noFill/>
            <a:ln w="9525">
              <a:noFill/>
              <a:miter lim="800000"/>
              <a:headEnd/>
              <a:tailEnd/>
            </a:ln>
          </p:spPr>
          <p:txBody>
            <a:bodyPr wrap="none">
              <a:spAutoFit/>
            </a:bodyPr>
            <a:lstStyle/>
            <a:p>
              <a:r>
                <a:rPr lang="en-US" sz="2000" dirty="0">
                  <a:solidFill>
                    <a:schemeClr val="bg1"/>
                  </a:solidFill>
                </a:rPr>
                <a:t>3.   </a:t>
              </a:r>
              <a:r>
                <a:rPr lang="el-GR" sz="2000" dirty="0" err="1" smtClean="0">
                  <a:solidFill>
                    <a:schemeClr val="bg1"/>
                  </a:solidFill>
                </a:rPr>
                <a:t>Ημι</a:t>
              </a:r>
              <a:r>
                <a:rPr lang="el-GR" sz="2000" dirty="0" smtClean="0">
                  <a:solidFill>
                    <a:schemeClr val="bg1"/>
                  </a:solidFill>
                </a:rPr>
                <a:t>-ακμή </a:t>
              </a:r>
              <a:r>
                <a:rPr lang="en-US" sz="2000" dirty="0" smtClean="0">
                  <a:solidFill>
                    <a:schemeClr val="bg1"/>
                  </a:solidFill>
                </a:rPr>
                <a:t> </a:t>
              </a:r>
              <a:r>
                <a:rPr lang="en-US" sz="2000" i="1" dirty="0">
                  <a:solidFill>
                    <a:schemeClr val="bg1"/>
                  </a:solidFill>
                </a:rPr>
                <a:t>e</a:t>
              </a:r>
              <a:r>
                <a:rPr lang="en-US" sz="2000" dirty="0">
                  <a:solidFill>
                    <a:schemeClr val="bg1"/>
                  </a:solidFill>
                </a:rPr>
                <a:t>  = (</a:t>
              </a:r>
              <a:r>
                <a:rPr lang="en-US" sz="2000" i="1" dirty="0">
                  <a:solidFill>
                    <a:schemeClr val="bg1"/>
                  </a:solidFill>
                </a:rPr>
                <a:t>w</a:t>
              </a:r>
              <a:r>
                <a:rPr lang="en-US" sz="2000" dirty="0">
                  <a:solidFill>
                    <a:schemeClr val="bg1"/>
                  </a:solidFill>
                </a:rPr>
                <a:t>, </a:t>
              </a:r>
              <a:r>
                <a:rPr lang="en-US" sz="2000" i="1" dirty="0">
                  <a:solidFill>
                    <a:schemeClr val="bg1"/>
                  </a:solidFill>
                </a:rPr>
                <a:t>u</a:t>
              </a:r>
              <a:r>
                <a:rPr lang="en-US" sz="2000" dirty="0">
                  <a:solidFill>
                    <a:schemeClr val="bg1"/>
                  </a:solidFill>
                </a:rPr>
                <a:t>) </a:t>
              </a:r>
              <a:r>
                <a:rPr lang="el-GR" sz="2000" dirty="0" smtClean="0">
                  <a:solidFill>
                    <a:schemeClr val="bg1"/>
                  </a:solidFill>
                </a:rPr>
                <a:t>σε</a:t>
              </a:r>
              <a:r>
                <a:rPr lang="en-US" sz="2000" dirty="0" smtClean="0">
                  <a:solidFill>
                    <a:schemeClr val="bg1"/>
                  </a:solidFill>
                </a:rPr>
                <a:t> </a:t>
              </a:r>
              <a:r>
                <a:rPr lang="en-US" sz="2000" i="1" dirty="0" smtClean="0">
                  <a:solidFill>
                    <a:schemeClr val="bg1"/>
                  </a:solidFill>
                </a:rPr>
                <a:t>e</a:t>
              </a:r>
              <a:r>
                <a:rPr lang="en-US" sz="2000" dirty="0">
                  <a:solidFill>
                    <a:schemeClr val="bg1"/>
                  </a:solidFill>
                  <a:sym typeface="Symbol" pitchFamily="18" charset="2"/>
                </a:rPr>
                <a:t>  = (</a:t>
              </a:r>
              <a:r>
                <a:rPr lang="en-US" sz="2000" dirty="0">
                  <a:solidFill>
                    <a:schemeClr val="bg1"/>
                  </a:solidFill>
                </a:rPr>
                <a:t> </a:t>
              </a:r>
              <a:r>
                <a:rPr lang="en-US" sz="2000" i="1" dirty="0">
                  <a:solidFill>
                    <a:schemeClr val="bg1"/>
                  </a:solidFill>
                </a:rPr>
                <a:t>w</a:t>
              </a:r>
              <a:r>
                <a:rPr lang="en-US" sz="2000" dirty="0">
                  <a:solidFill>
                    <a:schemeClr val="bg1"/>
                  </a:solidFill>
                </a:rPr>
                <a:t>,</a:t>
              </a:r>
              <a:r>
                <a:rPr lang="en-US" sz="2000" i="1" dirty="0">
                  <a:solidFill>
                    <a:schemeClr val="bg1"/>
                  </a:solidFill>
                </a:rPr>
                <a:t> v</a:t>
              </a:r>
              <a:r>
                <a:rPr lang="en-US" sz="2000" dirty="0">
                  <a:solidFill>
                    <a:schemeClr val="bg1"/>
                  </a:solidFill>
                </a:rPr>
                <a:t>). </a:t>
              </a:r>
            </a:p>
          </p:txBody>
        </p:sp>
        <p:sp>
          <p:nvSpPr>
            <p:cNvPr id="3122" name="Text Box 55"/>
            <p:cNvSpPr txBox="1">
              <a:spLocks noChangeArrowheads="1"/>
            </p:cNvSpPr>
            <p:nvPr/>
          </p:nvSpPr>
          <p:spPr bwMode="auto">
            <a:xfrm>
              <a:off x="4090" y="1878"/>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23" name="Text Box 56"/>
            <p:cNvSpPr txBox="1">
              <a:spLocks noChangeArrowheads="1"/>
            </p:cNvSpPr>
            <p:nvPr/>
          </p:nvSpPr>
          <p:spPr bwMode="auto">
            <a:xfrm>
              <a:off x="3238" y="1878"/>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grpSp>
      <p:grpSp>
        <p:nvGrpSpPr>
          <p:cNvPr id="7" name="Group 68"/>
          <p:cNvGrpSpPr>
            <a:grpSpLocks/>
          </p:cNvGrpSpPr>
          <p:nvPr/>
        </p:nvGrpSpPr>
        <p:grpSpPr bwMode="auto">
          <a:xfrm>
            <a:off x="1219200" y="4876800"/>
            <a:ext cx="3181350" cy="1403350"/>
            <a:chOff x="2256" y="3072"/>
            <a:chExt cx="2004" cy="884"/>
          </a:xfrm>
        </p:grpSpPr>
        <p:sp>
          <p:nvSpPr>
            <p:cNvPr id="3112" name="Text Box 57"/>
            <p:cNvSpPr txBox="1">
              <a:spLocks noChangeArrowheads="1"/>
            </p:cNvSpPr>
            <p:nvPr/>
          </p:nvSpPr>
          <p:spPr bwMode="auto">
            <a:xfrm>
              <a:off x="2256" y="3072"/>
              <a:ext cx="2004" cy="826"/>
            </a:xfrm>
            <a:prstGeom prst="rect">
              <a:avLst/>
            </a:prstGeom>
            <a:noFill/>
            <a:ln w="9525">
              <a:noFill/>
              <a:miter lim="800000"/>
              <a:headEnd/>
              <a:tailEnd/>
            </a:ln>
          </p:spPr>
          <p:txBody>
            <a:bodyPr wrap="none">
              <a:spAutoFit/>
            </a:bodyPr>
            <a:lstStyle/>
            <a:p>
              <a:pPr marL="457200" indent="-457200">
                <a:buFontTx/>
                <a:buAutoNum type="arabicPeriod" startAt="5"/>
              </a:pPr>
              <a:r>
                <a:rPr lang="en-US" sz="2000">
                  <a:solidFill>
                    <a:schemeClr val="bg1"/>
                  </a:solidFill>
                </a:rPr>
                <a:t>Next(</a:t>
              </a:r>
              <a:r>
                <a:rPr lang="en-US" sz="2000" i="1">
                  <a:solidFill>
                    <a:schemeClr val="bg1"/>
                  </a:solidFill>
                </a:rPr>
                <a:t>e</a:t>
              </a:r>
              <a:r>
                <a:rPr lang="en-US" sz="2000">
                  <a:solidFill>
                    <a:schemeClr val="bg1"/>
                  </a:solidFill>
                  <a:sym typeface="Symbol" pitchFamily="18" charset="2"/>
                </a:rPr>
                <a:t>  )   Next(</a:t>
              </a:r>
              <a:r>
                <a:rPr lang="en-US" sz="2000" i="1">
                  <a:solidFill>
                    <a:schemeClr val="bg1"/>
                  </a:solidFill>
                  <a:sym typeface="Symbol" pitchFamily="18" charset="2"/>
                </a:rPr>
                <a:t>e</a:t>
              </a:r>
              <a:r>
                <a:rPr lang="en-US" sz="2000">
                  <a:solidFill>
                    <a:schemeClr val="bg1"/>
                  </a:solidFill>
                  <a:sym typeface="Symbol" pitchFamily="18" charset="2"/>
                </a:rPr>
                <a:t>   )</a:t>
              </a:r>
            </a:p>
            <a:p>
              <a:pPr marL="457200" indent="-457200"/>
              <a:r>
                <a:rPr lang="en-US" sz="2000">
                  <a:solidFill>
                    <a:schemeClr val="bg1"/>
                  </a:solidFill>
                  <a:sym typeface="Symbol" pitchFamily="18" charset="2"/>
                </a:rPr>
                <a:t>       Next(</a:t>
              </a:r>
              <a:r>
                <a:rPr lang="en-US" sz="2000" i="1">
                  <a:solidFill>
                    <a:schemeClr val="bg1"/>
                  </a:solidFill>
                  <a:sym typeface="Symbol" pitchFamily="18" charset="2"/>
                </a:rPr>
                <a:t>e</a:t>
              </a:r>
              <a:r>
                <a:rPr lang="en-US" sz="2000">
                  <a:solidFill>
                    <a:schemeClr val="bg1"/>
                  </a:solidFill>
                  <a:sym typeface="Symbol" pitchFamily="18" charset="2"/>
                </a:rPr>
                <a:t>  )  Next(</a:t>
              </a:r>
              <a:r>
                <a:rPr lang="en-US" sz="2000" i="1">
                  <a:solidFill>
                    <a:schemeClr val="bg1"/>
                  </a:solidFill>
                  <a:sym typeface="Symbol" pitchFamily="18" charset="2"/>
                </a:rPr>
                <a:t>e</a:t>
              </a:r>
              <a:r>
                <a:rPr lang="en-US" sz="2000">
                  <a:solidFill>
                    <a:schemeClr val="bg1"/>
                  </a:solidFill>
                  <a:sym typeface="Symbol" pitchFamily="18" charset="2"/>
                </a:rPr>
                <a:t>   )</a:t>
              </a:r>
            </a:p>
            <a:p>
              <a:pPr marL="457200" indent="-457200"/>
              <a:r>
                <a:rPr lang="en-US" sz="2000">
                  <a:solidFill>
                    <a:schemeClr val="bg1"/>
                  </a:solidFill>
                  <a:sym typeface="Symbol" pitchFamily="18" charset="2"/>
                </a:rPr>
                <a:t>       Prev(Next(</a:t>
              </a:r>
              <a:r>
                <a:rPr lang="en-US" sz="2000" i="1">
                  <a:solidFill>
                    <a:schemeClr val="bg1"/>
                  </a:solidFill>
                  <a:sym typeface="Symbol" pitchFamily="18" charset="2"/>
                </a:rPr>
                <a:t>e</a:t>
              </a:r>
              <a:r>
                <a:rPr lang="en-US" sz="2000">
                  <a:solidFill>
                    <a:schemeClr val="bg1"/>
                  </a:solidFill>
                  <a:sym typeface="Symbol" pitchFamily="18" charset="2"/>
                </a:rPr>
                <a:t>  ))  </a:t>
              </a:r>
              <a:r>
                <a:rPr lang="en-US" sz="2000" i="1">
                  <a:solidFill>
                    <a:schemeClr val="bg1"/>
                  </a:solidFill>
                  <a:sym typeface="Symbol" pitchFamily="18" charset="2"/>
                </a:rPr>
                <a:t>e</a:t>
              </a:r>
              <a:r>
                <a:rPr lang="en-US" sz="2000">
                  <a:solidFill>
                    <a:schemeClr val="bg1"/>
                  </a:solidFill>
                  <a:sym typeface="Symbol" pitchFamily="18" charset="2"/>
                </a:rPr>
                <a:t></a:t>
              </a:r>
            </a:p>
            <a:p>
              <a:pPr marL="457200" indent="-457200"/>
              <a:r>
                <a:rPr lang="en-US" sz="2000">
                  <a:solidFill>
                    <a:schemeClr val="bg1"/>
                  </a:solidFill>
                  <a:sym typeface="Symbol" pitchFamily="18" charset="2"/>
                </a:rPr>
                <a:t>       Prev(Next(</a:t>
              </a:r>
              <a:r>
                <a:rPr lang="en-US" sz="2000" i="1">
                  <a:solidFill>
                    <a:schemeClr val="bg1"/>
                  </a:solidFill>
                  <a:sym typeface="Symbol" pitchFamily="18" charset="2"/>
                </a:rPr>
                <a:t>e</a:t>
              </a:r>
              <a:r>
                <a:rPr lang="en-US" sz="2000">
                  <a:solidFill>
                    <a:schemeClr val="bg1"/>
                  </a:solidFill>
                  <a:sym typeface="Symbol" pitchFamily="18" charset="2"/>
                </a:rPr>
                <a:t>  ))  e</a:t>
              </a:r>
            </a:p>
          </p:txBody>
        </p:sp>
        <p:sp>
          <p:nvSpPr>
            <p:cNvPr id="3113" name="Text Box 60"/>
            <p:cNvSpPr txBox="1">
              <a:spLocks noChangeArrowheads="1"/>
            </p:cNvSpPr>
            <p:nvPr/>
          </p:nvSpPr>
          <p:spPr bwMode="auto">
            <a:xfrm>
              <a:off x="3264" y="3744"/>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14" name="Text Box 61"/>
            <p:cNvSpPr txBox="1">
              <a:spLocks noChangeArrowheads="1"/>
            </p:cNvSpPr>
            <p:nvPr/>
          </p:nvSpPr>
          <p:spPr bwMode="auto">
            <a:xfrm>
              <a:off x="3792" y="3744"/>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15" name="Text Box 62"/>
            <p:cNvSpPr txBox="1">
              <a:spLocks noChangeArrowheads="1"/>
            </p:cNvSpPr>
            <p:nvPr/>
          </p:nvSpPr>
          <p:spPr bwMode="auto">
            <a:xfrm>
              <a:off x="3744" y="3552"/>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16" name="Text Box 63"/>
            <p:cNvSpPr txBox="1">
              <a:spLocks noChangeArrowheads="1"/>
            </p:cNvSpPr>
            <p:nvPr/>
          </p:nvSpPr>
          <p:spPr bwMode="auto">
            <a:xfrm>
              <a:off x="3264" y="3504"/>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17" name="Text Box 64"/>
            <p:cNvSpPr txBox="1">
              <a:spLocks noChangeArrowheads="1"/>
            </p:cNvSpPr>
            <p:nvPr/>
          </p:nvSpPr>
          <p:spPr bwMode="auto">
            <a:xfrm>
              <a:off x="3024" y="3132"/>
              <a:ext cx="187" cy="212"/>
            </a:xfrm>
            <a:prstGeom prst="rect">
              <a:avLst/>
            </a:prstGeom>
            <a:noFill/>
            <a:ln w="9525">
              <a:noFill/>
              <a:miter lim="800000"/>
              <a:headEnd/>
              <a:tailEnd/>
            </a:ln>
          </p:spPr>
          <p:txBody>
            <a:bodyPr wrap="none">
              <a:spAutoFit/>
            </a:bodyPr>
            <a:lstStyle/>
            <a:p>
              <a:r>
                <a:rPr lang="en-US" sz="1600" i="1">
                  <a:solidFill>
                    <a:schemeClr val="bg1"/>
                  </a:solidFill>
                </a:rPr>
                <a:t>b</a:t>
              </a:r>
            </a:p>
          </p:txBody>
        </p:sp>
        <p:sp>
          <p:nvSpPr>
            <p:cNvPr id="3118" name="Text Box 65"/>
            <p:cNvSpPr txBox="1">
              <a:spLocks noChangeArrowheads="1"/>
            </p:cNvSpPr>
            <p:nvPr/>
          </p:nvSpPr>
          <p:spPr bwMode="auto">
            <a:xfrm>
              <a:off x="2976" y="3312"/>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19" name="Text Box 66"/>
            <p:cNvSpPr txBox="1">
              <a:spLocks noChangeArrowheads="1"/>
            </p:cNvSpPr>
            <p:nvPr/>
          </p:nvSpPr>
          <p:spPr bwMode="auto">
            <a:xfrm>
              <a:off x="3792" y="3360"/>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20" name="Text Box 67"/>
            <p:cNvSpPr txBox="1">
              <a:spLocks noChangeArrowheads="1"/>
            </p:cNvSpPr>
            <p:nvPr/>
          </p:nvSpPr>
          <p:spPr bwMode="auto">
            <a:xfrm>
              <a:off x="3840" y="3168"/>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grpSp>
      <p:sp>
        <p:nvSpPr>
          <p:cNvPr id="3100" name="Line 70"/>
          <p:cNvSpPr>
            <a:spLocks noChangeShapeType="1"/>
          </p:cNvSpPr>
          <p:nvPr/>
        </p:nvSpPr>
        <p:spPr bwMode="auto">
          <a:xfrm flipH="1">
            <a:off x="2057400" y="1905000"/>
            <a:ext cx="457200" cy="152400"/>
          </a:xfrm>
          <a:prstGeom prst="line">
            <a:avLst/>
          </a:prstGeom>
          <a:noFill/>
          <a:ln w="9525">
            <a:solidFill>
              <a:schemeClr val="bg1"/>
            </a:solidFill>
            <a:round/>
            <a:headEnd/>
            <a:tailEnd type="triangle" w="med" len="med"/>
          </a:ln>
        </p:spPr>
        <p:txBody>
          <a:bodyPr/>
          <a:lstStyle/>
          <a:p>
            <a:endParaRPr lang="en-US"/>
          </a:p>
        </p:txBody>
      </p:sp>
      <p:sp>
        <p:nvSpPr>
          <p:cNvPr id="3101" name="Line 71"/>
          <p:cNvSpPr>
            <a:spLocks noChangeShapeType="1"/>
          </p:cNvSpPr>
          <p:nvPr/>
        </p:nvSpPr>
        <p:spPr bwMode="auto">
          <a:xfrm flipV="1">
            <a:off x="914400" y="3505200"/>
            <a:ext cx="457200" cy="76200"/>
          </a:xfrm>
          <a:prstGeom prst="line">
            <a:avLst/>
          </a:prstGeom>
          <a:noFill/>
          <a:ln w="9525">
            <a:solidFill>
              <a:schemeClr val="bg1"/>
            </a:solidFill>
            <a:round/>
            <a:headEnd/>
            <a:tailEnd type="triangle" w="med" len="med"/>
          </a:ln>
        </p:spPr>
        <p:txBody>
          <a:bodyPr/>
          <a:lstStyle/>
          <a:p>
            <a:endParaRPr lang="en-US"/>
          </a:p>
        </p:txBody>
      </p:sp>
      <p:grpSp>
        <p:nvGrpSpPr>
          <p:cNvPr id="8" name="Group 72"/>
          <p:cNvGrpSpPr>
            <a:grpSpLocks/>
          </p:cNvGrpSpPr>
          <p:nvPr/>
        </p:nvGrpSpPr>
        <p:grpSpPr bwMode="auto">
          <a:xfrm>
            <a:off x="5105400" y="4876800"/>
            <a:ext cx="3209925" cy="1403350"/>
            <a:chOff x="2256" y="3072"/>
            <a:chExt cx="2022" cy="884"/>
          </a:xfrm>
        </p:grpSpPr>
        <p:sp>
          <p:nvSpPr>
            <p:cNvPr id="3103" name="Text Box 73"/>
            <p:cNvSpPr txBox="1">
              <a:spLocks noChangeArrowheads="1"/>
            </p:cNvSpPr>
            <p:nvPr/>
          </p:nvSpPr>
          <p:spPr bwMode="auto">
            <a:xfrm>
              <a:off x="2256" y="3072"/>
              <a:ext cx="2022" cy="826"/>
            </a:xfrm>
            <a:prstGeom prst="rect">
              <a:avLst/>
            </a:prstGeom>
            <a:noFill/>
            <a:ln w="9525">
              <a:noFill/>
              <a:miter lim="800000"/>
              <a:headEnd/>
              <a:tailEnd/>
            </a:ln>
          </p:spPr>
          <p:txBody>
            <a:bodyPr wrap="none">
              <a:spAutoFit/>
            </a:bodyPr>
            <a:lstStyle/>
            <a:p>
              <a:pPr marL="457200" indent="-457200"/>
              <a:r>
                <a:rPr lang="en-US" sz="2000">
                  <a:solidFill>
                    <a:schemeClr val="bg1"/>
                  </a:solidFill>
                </a:rPr>
                <a:t>       Prev(</a:t>
              </a:r>
              <a:r>
                <a:rPr lang="en-US" sz="2000" i="1">
                  <a:solidFill>
                    <a:schemeClr val="bg1"/>
                  </a:solidFill>
                </a:rPr>
                <a:t>e</a:t>
              </a:r>
              <a:r>
                <a:rPr lang="en-US" sz="2000">
                  <a:solidFill>
                    <a:schemeClr val="bg1"/>
                  </a:solidFill>
                  <a:sym typeface="Symbol" pitchFamily="18" charset="2"/>
                </a:rPr>
                <a:t>  )   Prev(</a:t>
              </a:r>
              <a:r>
                <a:rPr lang="en-US" sz="2000" i="1">
                  <a:solidFill>
                    <a:schemeClr val="bg1"/>
                  </a:solidFill>
                  <a:sym typeface="Symbol" pitchFamily="18" charset="2"/>
                </a:rPr>
                <a:t>e</a:t>
              </a:r>
              <a:r>
                <a:rPr lang="en-US" sz="2000">
                  <a:solidFill>
                    <a:schemeClr val="bg1"/>
                  </a:solidFill>
                  <a:sym typeface="Symbol" pitchFamily="18" charset="2"/>
                </a:rPr>
                <a:t>   )</a:t>
              </a:r>
            </a:p>
            <a:p>
              <a:pPr marL="457200" indent="-457200"/>
              <a:r>
                <a:rPr lang="en-US" sz="2000">
                  <a:solidFill>
                    <a:schemeClr val="bg1"/>
                  </a:solidFill>
                  <a:sym typeface="Symbol" pitchFamily="18" charset="2"/>
                </a:rPr>
                <a:t>       Prev(</a:t>
              </a:r>
              <a:r>
                <a:rPr lang="en-US" sz="2000" i="1">
                  <a:solidFill>
                    <a:schemeClr val="bg1"/>
                  </a:solidFill>
                  <a:sym typeface="Symbol" pitchFamily="18" charset="2"/>
                </a:rPr>
                <a:t>e</a:t>
              </a:r>
              <a:r>
                <a:rPr lang="en-US" sz="2000">
                  <a:solidFill>
                    <a:schemeClr val="bg1"/>
                  </a:solidFill>
                  <a:sym typeface="Symbol" pitchFamily="18" charset="2"/>
                </a:rPr>
                <a:t>  )  Prev(</a:t>
              </a:r>
              <a:r>
                <a:rPr lang="en-US" sz="2000" i="1">
                  <a:solidFill>
                    <a:schemeClr val="bg1"/>
                  </a:solidFill>
                  <a:sym typeface="Symbol" pitchFamily="18" charset="2"/>
                </a:rPr>
                <a:t>e</a:t>
              </a:r>
              <a:r>
                <a:rPr lang="en-US" sz="2000">
                  <a:solidFill>
                    <a:schemeClr val="bg1"/>
                  </a:solidFill>
                  <a:sym typeface="Symbol" pitchFamily="18" charset="2"/>
                </a:rPr>
                <a:t>   )</a:t>
              </a:r>
            </a:p>
            <a:p>
              <a:pPr marL="457200" indent="-457200"/>
              <a:r>
                <a:rPr lang="en-US" sz="2000">
                  <a:solidFill>
                    <a:schemeClr val="bg1"/>
                  </a:solidFill>
                  <a:sym typeface="Symbol" pitchFamily="18" charset="2"/>
                </a:rPr>
                <a:t>       Next(Prev(</a:t>
              </a:r>
              <a:r>
                <a:rPr lang="en-US" sz="2000" i="1">
                  <a:solidFill>
                    <a:schemeClr val="bg1"/>
                  </a:solidFill>
                  <a:sym typeface="Symbol" pitchFamily="18" charset="2"/>
                </a:rPr>
                <a:t>e</a:t>
              </a:r>
              <a:r>
                <a:rPr lang="en-US" sz="2000">
                  <a:solidFill>
                    <a:schemeClr val="bg1"/>
                  </a:solidFill>
                  <a:sym typeface="Symbol" pitchFamily="18" charset="2"/>
                </a:rPr>
                <a:t>  ))  </a:t>
              </a:r>
              <a:r>
                <a:rPr lang="en-US" sz="2000" i="1">
                  <a:solidFill>
                    <a:schemeClr val="bg1"/>
                  </a:solidFill>
                  <a:sym typeface="Symbol" pitchFamily="18" charset="2"/>
                </a:rPr>
                <a:t>e</a:t>
              </a:r>
              <a:r>
                <a:rPr lang="en-US" sz="2000">
                  <a:solidFill>
                    <a:schemeClr val="bg1"/>
                  </a:solidFill>
                  <a:sym typeface="Symbol" pitchFamily="18" charset="2"/>
                </a:rPr>
                <a:t></a:t>
              </a:r>
            </a:p>
            <a:p>
              <a:pPr marL="457200" indent="-457200"/>
              <a:r>
                <a:rPr lang="en-US" sz="2000">
                  <a:solidFill>
                    <a:schemeClr val="bg1"/>
                  </a:solidFill>
                  <a:sym typeface="Symbol" pitchFamily="18" charset="2"/>
                </a:rPr>
                <a:t>       Next(Prev(</a:t>
              </a:r>
              <a:r>
                <a:rPr lang="en-US" sz="2000" i="1">
                  <a:solidFill>
                    <a:schemeClr val="bg1"/>
                  </a:solidFill>
                  <a:sym typeface="Symbol" pitchFamily="18" charset="2"/>
                </a:rPr>
                <a:t>e</a:t>
              </a:r>
              <a:r>
                <a:rPr lang="en-US" sz="2000">
                  <a:solidFill>
                    <a:schemeClr val="bg1"/>
                  </a:solidFill>
                  <a:sym typeface="Symbol" pitchFamily="18" charset="2"/>
                </a:rPr>
                <a:t>  ))  e</a:t>
              </a:r>
            </a:p>
          </p:txBody>
        </p:sp>
        <p:sp>
          <p:nvSpPr>
            <p:cNvPr id="3104" name="Text Box 74"/>
            <p:cNvSpPr txBox="1">
              <a:spLocks noChangeArrowheads="1"/>
            </p:cNvSpPr>
            <p:nvPr/>
          </p:nvSpPr>
          <p:spPr bwMode="auto">
            <a:xfrm>
              <a:off x="3264" y="3744"/>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05" name="Text Box 75"/>
            <p:cNvSpPr txBox="1">
              <a:spLocks noChangeArrowheads="1"/>
            </p:cNvSpPr>
            <p:nvPr/>
          </p:nvSpPr>
          <p:spPr bwMode="auto">
            <a:xfrm>
              <a:off x="3792" y="3696"/>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06" name="Text Box 76"/>
            <p:cNvSpPr txBox="1">
              <a:spLocks noChangeArrowheads="1"/>
            </p:cNvSpPr>
            <p:nvPr/>
          </p:nvSpPr>
          <p:spPr bwMode="auto">
            <a:xfrm>
              <a:off x="3744" y="3504"/>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07" name="Text Box 77"/>
            <p:cNvSpPr txBox="1">
              <a:spLocks noChangeArrowheads="1"/>
            </p:cNvSpPr>
            <p:nvPr/>
          </p:nvSpPr>
          <p:spPr bwMode="auto">
            <a:xfrm>
              <a:off x="3264" y="3504"/>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08" name="Text Box 78"/>
            <p:cNvSpPr txBox="1">
              <a:spLocks noChangeArrowheads="1"/>
            </p:cNvSpPr>
            <p:nvPr/>
          </p:nvSpPr>
          <p:spPr bwMode="auto">
            <a:xfrm>
              <a:off x="2976" y="3120"/>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09" name="Text Box 79"/>
            <p:cNvSpPr txBox="1">
              <a:spLocks noChangeArrowheads="1"/>
            </p:cNvSpPr>
            <p:nvPr/>
          </p:nvSpPr>
          <p:spPr bwMode="auto">
            <a:xfrm>
              <a:off x="2928" y="3312"/>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sp>
          <p:nvSpPr>
            <p:cNvPr id="3110" name="Text Box 80"/>
            <p:cNvSpPr txBox="1">
              <a:spLocks noChangeArrowheads="1"/>
            </p:cNvSpPr>
            <p:nvPr/>
          </p:nvSpPr>
          <p:spPr bwMode="auto">
            <a:xfrm>
              <a:off x="3744" y="3360"/>
              <a:ext cx="187" cy="212"/>
            </a:xfrm>
            <a:prstGeom prst="rect">
              <a:avLst/>
            </a:prstGeom>
            <a:noFill/>
            <a:ln w="9525">
              <a:noFill/>
              <a:miter lim="800000"/>
              <a:headEnd/>
              <a:tailEnd/>
            </a:ln>
          </p:spPr>
          <p:txBody>
            <a:bodyPr wrap="none">
              <a:spAutoFit/>
            </a:bodyPr>
            <a:lstStyle/>
            <a:p>
              <a:r>
                <a:rPr lang="en-US" sz="1600" i="1" dirty="0">
                  <a:solidFill>
                    <a:schemeClr val="bg1"/>
                  </a:solidFill>
                </a:rPr>
                <a:t>b</a:t>
              </a:r>
            </a:p>
          </p:txBody>
        </p:sp>
        <p:sp>
          <p:nvSpPr>
            <p:cNvPr id="3111" name="Text Box 81"/>
            <p:cNvSpPr txBox="1">
              <a:spLocks noChangeArrowheads="1"/>
            </p:cNvSpPr>
            <p:nvPr/>
          </p:nvSpPr>
          <p:spPr bwMode="auto">
            <a:xfrm>
              <a:off x="3744" y="3168"/>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grpSp>
    </p:spTree>
    <p:extLst>
      <p:ext uri="{BB962C8B-B14F-4D97-AF65-F5344CB8AC3E}">
        <p14:creationId xmlns="" xmlns:p14="http://schemas.microsoft.com/office/powerpoint/2010/main" val="34289090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21966"/>
                                        </p:tgtEl>
                                        <p:attrNameLst>
                                          <p:attrName>style.visibility</p:attrName>
                                        </p:attrNameLst>
                                      </p:cBhvr>
                                      <p:to>
                                        <p:strVal val="visible"/>
                                      </p:to>
                                    </p:set>
                                    <p:animEffect transition="in" filter="box(in)">
                                      <p:cBhvr>
                                        <p:cTn id="7" dur="500"/>
                                        <p:tgtEl>
                                          <p:spTgt spid="72196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721953"/>
                                        </p:tgtEl>
                                        <p:attrNameLst>
                                          <p:attrName>style.visibility</p:attrName>
                                        </p:attrNameLst>
                                      </p:cBhvr>
                                      <p:to>
                                        <p:strVal val="hidden"/>
                                      </p:to>
                                    </p:set>
                                  </p:childTnLst>
                                </p:cTn>
                              </p:par>
                              <p:par>
                                <p:cTn id="12" presetID="1" presetClass="exit" presetSubtype="0" fill="hold" grpId="0" nodeType="withEffect">
                                  <p:stCondLst>
                                    <p:cond delay="0"/>
                                  </p:stCondLst>
                                  <p:childTnLst>
                                    <p:set>
                                      <p:cBhvr>
                                        <p:cTn id="13" dur="1" fill="hold">
                                          <p:stCondLst>
                                            <p:cond delay="0"/>
                                          </p:stCondLst>
                                        </p:cTn>
                                        <p:tgtEl>
                                          <p:spTgt spid="721943"/>
                                        </p:tgtEl>
                                        <p:attrNameLst>
                                          <p:attrName>style.visibility</p:attrName>
                                        </p:attrNameLst>
                                      </p:cBhvr>
                                      <p:to>
                                        <p:strVal val="hidden"/>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72194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21961"/>
                                        </p:tgtEl>
                                        <p:attrNameLst>
                                          <p:attrName>style.visibility</p:attrName>
                                        </p:attrNameLst>
                                      </p:cBhvr>
                                      <p:to>
                                        <p:strVal val="visible"/>
                                      </p:to>
                                    </p:set>
                                  </p:childTnLst>
                                </p:cTn>
                              </p:par>
                            </p:childTnLst>
                          </p:cTn>
                        </p:par>
                        <p:par>
                          <p:cTn id="19" fill="hold">
                            <p:stCondLst>
                              <p:cond delay="0"/>
                            </p:stCondLst>
                            <p:childTnLst>
                              <p:par>
                                <p:cTn id="20" presetID="4" presetClass="entr" presetSubtype="16"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21944"/>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721955"/>
                                        </p:tgtEl>
                                        <p:attrNameLst>
                                          <p:attrName>style.visibility</p:attrName>
                                        </p:attrNameLst>
                                      </p:cBhvr>
                                      <p:to>
                                        <p:strVal val="hidden"/>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721947"/>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721965"/>
                                        </p:tgtEl>
                                        <p:attrNameLst>
                                          <p:attrName>style.visibility</p:attrName>
                                        </p:attrNameLst>
                                      </p:cBhvr>
                                      <p:to>
                                        <p:strVal val="visible"/>
                                      </p:to>
                                    </p:set>
                                  </p:childTnLst>
                                </p:cTn>
                              </p:par>
                            </p:childTnLst>
                          </p:cTn>
                        </p:par>
                        <p:par>
                          <p:cTn id="34" fill="hold">
                            <p:stCondLst>
                              <p:cond delay="0"/>
                            </p:stCondLst>
                            <p:childTnLst>
                              <p:par>
                                <p:cTn id="35" presetID="4" presetClass="entr" presetSubtype="16"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ox(in)">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721972"/>
                                        </p:tgtEl>
                                        <p:attrNameLst>
                                          <p:attrName>style.visibility</p:attrName>
                                        </p:attrNameLst>
                                      </p:cBhvr>
                                      <p:to>
                                        <p:strVal val="visible"/>
                                      </p:to>
                                    </p:set>
                                    <p:animEffect transition="in" filter="box(in)">
                                      <p:cBhvr>
                                        <p:cTn id="42" dur="500"/>
                                        <p:tgtEl>
                                          <p:spTgt spid="721972"/>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721948"/>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721958"/>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721949"/>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721964"/>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diamond(in)">
                                      <p:cBhvr>
                                        <p:cTn id="56" dur="20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8" presetClass="entr" presetSubtype="16" fill="hold"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diamond(in)">
                                      <p:cBhvr>
                                        <p:cTn id="6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43" grpId="0" animBg="1"/>
      <p:bldP spid="721944" grpId="0" animBg="1"/>
      <p:bldP spid="721946" grpId="0" animBg="1"/>
      <p:bldP spid="721947" grpId="0" animBg="1"/>
      <p:bldP spid="721948" grpId="0" animBg="1"/>
      <p:bldP spid="721949" grpId="0" animBg="1"/>
      <p:bldP spid="721966" grpId="0"/>
      <p:bldP spid="721972" grpId="0"/>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4102"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000" dirty="0" smtClean="0">
                <a:solidFill>
                  <a:srgbClr val="FFFF00"/>
                </a:solidFill>
              </a:rPr>
              <a:t>Πράξεις κατά την Ενημέρωση</a:t>
            </a:r>
            <a:endParaRPr lang="en-US" sz="4000" dirty="0">
              <a:solidFill>
                <a:srgbClr val="FFFF00"/>
              </a:solidFill>
            </a:endParaRPr>
          </a:p>
        </p:txBody>
      </p:sp>
      <p:grpSp>
        <p:nvGrpSpPr>
          <p:cNvPr id="2" name="Group 4"/>
          <p:cNvGrpSpPr>
            <a:grpSpLocks/>
          </p:cNvGrpSpPr>
          <p:nvPr/>
        </p:nvGrpSpPr>
        <p:grpSpPr bwMode="auto">
          <a:xfrm>
            <a:off x="762000" y="1828800"/>
            <a:ext cx="2014538" cy="1709738"/>
            <a:chOff x="3120" y="1536"/>
            <a:chExt cx="1269" cy="1077"/>
          </a:xfrm>
        </p:grpSpPr>
        <p:grpSp>
          <p:nvGrpSpPr>
            <p:cNvPr id="3" name="Group 5"/>
            <p:cNvGrpSpPr>
              <a:grpSpLocks/>
            </p:cNvGrpSpPr>
            <p:nvPr/>
          </p:nvGrpSpPr>
          <p:grpSpPr bwMode="auto">
            <a:xfrm>
              <a:off x="3120" y="1536"/>
              <a:ext cx="1269" cy="1077"/>
              <a:chOff x="336" y="3120"/>
              <a:chExt cx="1269" cy="1077"/>
            </a:xfrm>
          </p:grpSpPr>
          <p:sp>
            <p:nvSpPr>
              <p:cNvPr id="4135" name="Oval 6"/>
              <p:cNvSpPr>
                <a:spLocks noChangeArrowheads="1"/>
              </p:cNvSpPr>
              <p:nvPr/>
            </p:nvSpPr>
            <p:spPr bwMode="auto">
              <a:xfrm>
                <a:off x="777" y="4128"/>
                <a:ext cx="69" cy="69"/>
              </a:xfrm>
              <a:prstGeom prst="ellipse">
                <a:avLst/>
              </a:prstGeom>
              <a:solidFill>
                <a:srgbClr val="FFFF00"/>
              </a:solidFill>
              <a:ln w="9525">
                <a:solidFill>
                  <a:srgbClr val="FFFF00"/>
                </a:solidFill>
                <a:round/>
                <a:headEnd/>
                <a:tailEnd/>
              </a:ln>
            </p:spPr>
            <p:txBody>
              <a:bodyPr wrap="none" anchor="ctr"/>
              <a:lstStyle/>
              <a:p>
                <a:endParaRPr lang="en-US"/>
              </a:p>
            </p:txBody>
          </p:sp>
          <p:grpSp>
            <p:nvGrpSpPr>
              <p:cNvPr id="4" name="Group 7"/>
              <p:cNvGrpSpPr>
                <a:grpSpLocks/>
              </p:cNvGrpSpPr>
              <p:nvPr/>
            </p:nvGrpSpPr>
            <p:grpSpPr bwMode="auto">
              <a:xfrm>
                <a:off x="336" y="3120"/>
                <a:ext cx="1269" cy="933"/>
                <a:chOff x="336" y="3120"/>
                <a:chExt cx="1269" cy="933"/>
              </a:xfrm>
            </p:grpSpPr>
            <p:sp>
              <p:nvSpPr>
                <p:cNvPr id="4137" name="Oval 8"/>
                <p:cNvSpPr>
                  <a:spLocks noChangeArrowheads="1"/>
                </p:cNvSpPr>
                <p:nvPr/>
              </p:nvSpPr>
              <p:spPr bwMode="auto">
                <a:xfrm>
                  <a:off x="576" y="312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4138" name="Oval 9"/>
                <p:cNvSpPr>
                  <a:spLocks noChangeArrowheads="1"/>
                </p:cNvSpPr>
                <p:nvPr/>
              </p:nvSpPr>
              <p:spPr bwMode="auto">
                <a:xfrm>
                  <a:off x="1056" y="3264"/>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4139" name="Oval 10"/>
                <p:cNvSpPr>
                  <a:spLocks noChangeArrowheads="1"/>
                </p:cNvSpPr>
                <p:nvPr/>
              </p:nvSpPr>
              <p:spPr bwMode="auto">
                <a:xfrm>
                  <a:off x="336" y="3936"/>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4140" name="Oval 11"/>
                <p:cNvSpPr>
                  <a:spLocks noChangeArrowheads="1"/>
                </p:cNvSpPr>
                <p:nvPr/>
              </p:nvSpPr>
              <p:spPr bwMode="auto">
                <a:xfrm>
                  <a:off x="1536" y="3600"/>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4141" name="Oval 12"/>
                <p:cNvSpPr>
                  <a:spLocks noChangeArrowheads="1"/>
                </p:cNvSpPr>
                <p:nvPr/>
              </p:nvSpPr>
              <p:spPr bwMode="auto">
                <a:xfrm>
                  <a:off x="1392" y="3984"/>
                  <a:ext cx="69" cy="69"/>
                </a:xfrm>
                <a:prstGeom prst="ellipse">
                  <a:avLst/>
                </a:prstGeom>
                <a:solidFill>
                  <a:srgbClr val="00FF00"/>
                </a:solidFill>
                <a:ln w="9525">
                  <a:solidFill>
                    <a:srgbClr val="00FFFF"/>
                  </a:solidFill>
                  <a:round/>
                  <a:headEnd/>
                  <a:tailEnd/>
                </a:ln>
              </p:spPr>
              <p:txBody>
                <a:bodyPr wrap="none" anchor="ctr"/>
                <a:lstStyle/>
                <a:p>
                  <a:endParaRPr lang="en-US"/>
                </a:p>
              </p:txBody>
            </p:sp>
            <p:sp>
              <p:nvSpPr>
                <p:cNvPr id="4142" name="Oval 13"/>
                <p:cNvSpPr>
                  <a:spLocks noChangeArrowheads="1"/>
                </p:cNvSpPr>
                <p:nvPr/>
              </p:nvSpPr>
              <p:spPr bwMode="auto">
                <a:xfrm>
                  <a:off x="912" y="3696"/>
                  <a:ext cx="69" cy="69"/>
                </a:xfrm>
                <a:prstGeom prst="ellipse">
                  <a:avLst/>
                </a:prstGeom>
                <a:solidFill>
                  <a:srgbClr val="00FF00"/>
                </a:solidFill>
                <a:ln w="9525">
                  <a:solidFill>
                    <a:srgbClr val="00FFFF"/>
                  </a:solidFill>
                  <a:round/>
                  <a:headEnd/>
                  <a:tailEnd/>
                </a:ln>
              </p:spPr>
              <p:txBody>
                <a:bodyPr wrap="none" anchor="ctr"/>
                <a:lstStyle/>
                <a:p>
                  <a:endParaRPr lang="en-US"/>
                </a:p>
              </p:txBody>
            </p:sp>
          </p:grpSp>
        </p:grpSp>
        <p:sp>
          <p:nvSpPr>
            <p:cNvPr id="4127" name="Line 14"/>
            <p:cNvSpPr>
              <a:spLocks noChangeShapeType="1"/>
            </p:cNvSpPr>
            <p:nvPr/>
          </p:nvSpPr>
          <p:spPr bwMode="auto">
            <a:xfrm>
              <a:off x="3456" y="1632"/>
              <a:ext cx="240" cy="384"/>
            </a:xfrm>
            <a:prstGeom prst="line">
              <a:avLst/>
            </a:prstGeom>
            <a:noFill/>
            <a:ln w="9525">
              <a:solidFill>
                <a:srgbClr val="FF0000"/>
              </a:solidFill>
              <a:round/>
              <a:headEnd/>
              <a:tailEnd type="triangle" w="med" len="med"/>
            </a:ln>
          </p:spPr>
          <p:txBody>
            <a:bodyPr/>
            <a:lstStyle/>
            <a:p>
              <a:endParaRPr lang="en-US"/>
            </a:p>
          </p:txBody>
        </p:sp>
        <p:sp>
          <p:nvSpPr>
            <p:cNvPr id="4128" name="Line 15"/>
            <p:cNvSpPr>
              <a:spLocks noChangeShapeType="1"/>
            </p:cNvSpPr>
            <p:nvPr/>
          </p:nvSpPr>
          <p:spPr bwMode="auto">
            <a:xfrm flipH="1" flipV="1">
              <a:off x="3408" y="1632"/>
              <a:ext cx="240" cy="432"/>
            </a:xfrm>
            <a:prstGeom prst="line">
              <a:avLst/>
            </a:prstGeom>
            <a:noFill/>
            <a:ln w="9525">
              <a:solidFill>
                <a:srgbClr val="00FFFF"/>
              </a:solidFill>
              <a:round/>
              <a:headEnd/>
              <a:tailEnd type="triangle" w="med" len="med"/>
            </a:ln>
          </p:spPr>
          <p:txBody>
            <a:bodyPr/>
            <a:lstStyle/>
            <a:p>
              <a:endParaRPr lang="en-US"/>
            </a:p>
          </p:txBody>
        </p:sp>
        <p:sp>
          <p:nvSpPr>
            <p:cNvPr id="4129" name="Line 16"/>
            <p:cNvSpPr>
              <a:spLocks noChangeShapeType="1"/>
            </p:cNvSpPr>
            <p:nvPr/>
          </p:nvSpPr>
          <p:spPr bwMode="auto">
            <a:xfrm flipH="1">
              <a:off x="3216" y="2208"/>
              <a:ext cx="480" cy="192"/>
            </a:xfrm>
            <a:prstGeom prst="line">
              <a:avLst/>
            </a:prstGeom>
            <a:noFill/>
            <a:ln w="9525">
              <a:solidFill>
                <a:srgbClr val="FF0000"/>
              </a:solidFill>
              <a:round/>
              <a:headEnd/>
              <a:tailEnd type="triangle" w="med" len="med"/>
            </a:ln>
          </p:spPr>
          <p:txBody>
            <a:bodyPr/>
            <a:lstStyle/>
            <a:p>
              <a:endParaRPr lang="en-US"/>
            </a:p>
          </p:txBody>
        </p:sp>
        <p:sp>
          <p:nvSpPr>
            <p:cNvPr id="4130" name="Line 17"/>
            <p:cNvSpPr>
              <a:spLocks noChangeShapeType="1"/>
            </p:cNvSpPr>
            <p:nvPr/>
          </p:nvSpPr>
          <p:spPr bwMode="auto">
            <a:xfrm flipV="1">
              <a:off x="3216" y="2160"/>
              <a:ext cx="480" cy="192"/>
            </a:xfrm>
            <a:prstGeom prst="line">
              <a:avLst/>
            </a:prstGeom>
            <a:noFill/>
            <a:ln w="9525">
              <a:solidFill>
                <a:srgbClr val="00FFFF"/>
              </a:solidFill>
              <a:round/>
              <a:headEnd/>
              <a:tailEnd type="triangle" w="med" len="med"/>
            </a:ln>
          </p:spPr>
          <p:txBody>
            <a:bodyPr/>
            <a:lstStyle/>
            <a:p>
              <a:endParaRPr lang="en-US"/>
            </a:p>
          </p:txBody>
        </p:sp>
        <p:sp>
          <p:nvSpPr>
            <p:cNvPr id="4131" name="Line 18"/>
            <p:cNvSpPr>
              <a:spLocks noChangeShapeType="1"/>
            </p:cNvSpPr>
            <p:nvPr/>
          </p:nvSpPr>
          <p:spPr bwMode="auto">
            <a:xfrm>
              <a:off x="3840" y="2208"/>
              <a:ext cx="336" cy="192"/>
            </a:xfrm>
            <a:prstGeom prst="line">
              <a:avLst/>
            </a:prstGeom>
            <a:noFill/>
            <a:ln w="9525">
              <a:solidFill>
                <a:srgbClr val="00FFFF"/>
              </a:solidFill>
              <a:round/>
              <a:headEnd/>
              <a:tailEnd type="triangle" w="med" len="med"/>
            </a:ln>
          </p:spPr>
          <p:txBody>
            <a:bodyPr/>
            <a:lstStyle/>
            <a:p>
              <a:endParaRPr lang="en-US"/>
            </a:p>
          </p:txBody>
        </p:sp>
        <p:sp>
          <p:nvSpPr>
            <p:cNvPr id="4132" name="Line 19"/>
            <p:cNvSpPr>
              <a:spLocks noChangeShapeType="1"/>
            </p:cNvSpPr>
            <p:nvPr/>
          </p:nvSpPr>
          <p:spPr bwMode="auto">
            <a:xfrm flipH="1" flipV="1">
              <a:off x="3744" y="2208"/>
              <a:ext cx="384" cy="192"/>
            </a:xfrm>
            <a:prstGeom prst="line">
              <a:avLst/>
            </a:prstGeom>
            <a:noFill/>
            <a:ln w="9525">
              <a:solidFill>
                <a:srgbClr val="FF0000"/>
              </a:solidFill>
              <a:round/>
              <a:headEnd/>
              <a:tailEnd type="triangle" w="med" len="med"/>
            </a:ln>
          </p:spPr>
          <p:txBody>
            <a:bodyPr/>
            <a:lstStyle/>
            <a:p>
              <a:endParaRPr lang="en-US"/>
            </a:p>
          </p:txBody>
        </p:sp>
        <p:sp>
          <p:nvSpPr>
            <p:cNvPr id="4133" name="Line 20"/>
            <p:cNvSpPr>
              <a:spLocks noChangeShapeType="1"/>
            </p:cNvSpPr>
            <p:nvPr/>
          </p:nvSpPr>
          <p:spPr bwMode="auto">
            <a:xfrm flipV="1">
              <a:off x="3792" y="2016"/>
              <a:ext cx="480" cy="96"/>
            </a:xfrm>
            <a:prstGeom prst="line">
              <a:avLst/>
            </a:prstGeom>
            <a:noFill/>
            <a:ln w="9525">
              <a:solidFill>
                <a:srgbClr val="FF0000"/>
              </a:solidFill>
              <a:round/>
              <a:headEnd/>
              <a:tailEnd type="triangle" w="med" len="med"/>
            </a:ln>
          </p:spPr>
          <p:txBody>
            <a:bodyPr/>
            <a:lstStyle/>
            <a:p>
              <a:endParaRPr lang="en-US"/>
            </a:p>
          </p:txBody>
        </p:sp>
        <p:sp>
          <p:nvSpPr>
            <p:cNvPr id="4134" name="Line 21"/>
            <p:cNvSpPr>
              <a:spLocks noChangeShapeType="1"/>
            </p:cNvSpPr>
            <p:nvPr/>
          </p:nvSpPr>
          <p:spPr bwMode="auto">
            <a:xfrm flipH="1">
              <a:off x="3840" y="2064"/>
              <a:ext cx="432" cy="96"/>
            </a:xfrm>
            <a:prstGeom prst="line">
              <a:avLst/>
            </a:prstGeom>
            <a:noFill/>
            <a:ln w="9525">
              <a:solidFill>
                <a:srgbClr val="00FFFF"/>
              </a:solidFill>
              <a:round/>
              <a:headEnd/>
              <a:tailEnd type="triangle" w="med" len="med"/>
            </a:ln>
          </p:spPr>
          <p:txBody>
            <a:bodyPr/>
            <a:lstStyle/>
            <a:p>
              <a:endParaRPr lang="en-US"/>
            </a:p>
          </p:txBody>
        </p:sp>
      </p:grpSp>
      <p:sp>
        <p:nvSpPr>
          <p:cNvPr id="4105" name="Text Box 22"/>
          <p:cNvSpPr txBox="1">
            <a:spLocks noChangeArrowheads="1"/>
          </p:cNvSpPr>
          <p:nvPr/>
        </p:nvSpPr>
        <p:spPr bwMode="auto">
          <a:xfrm>
            <a:off x="2193925" y="5878513"/>
            <a:ext cx="184150" cy="396875"/>
          </a:xfrm>
          <a:prstGeom prst="rect">
            <a:avLst/>
          </a:prstGeom>
          <a:noFill/>
          <a:ln w="9525">
            <a:noFill/>
            <a:miter lim="800000"/>
            <a:headEnd/>
            <a:tailEnd/>
          </a:ln>
        </p:spPr>
        <p:txBody>
          <a:bodyPr wrap="none">
            <a:spAutoFit/>
          </a:bodyPr>
          <a:lstStyle/>
          <a:p>
            <a:endParaRPr lang="en-US" sz="2000"/>
          </a:p>
        </p:txBody>
      </p:sp>
      <p:sp>
        <p:nvSpPr>
          <p:cNvPr id="4106" name="Line 25"/>
          <p:cNvSpPr>
            <a:spLocks noChangeShapeType="1"/>
          </p:cNvSpPr>
          <p:nvPr/>
        </p:nvSpPr>
        <p:spPr bwMode="auto">
          <a:xfrm flipH="1">
            <a:off x="1828800" y="2286000"/>
            <a:ext cx="152400" cy="457200"/>
          </a:xfrm>
          <a:prstGeom prst="line">
            <a:avLst/>
          </a:prstGeom>
          <a:noFill/>
          <a:ln w="9525">
            <a:solidFill>
              <a:schemeClr val="bg1"/>
            </a:solidFill>
            <a:round/>
            <a:headEnd/>
            <a:tailEnd type="triangle" w="med" len="med"/>
          </a:ln>
        </p:spPr>
        <p:txBody>
          <a:bodyPr/>
          <a:lstStyle/>
          <a:p>
            <a:endParaRPr lang="en-US"/>
          </a:p>
        </p:txBody>
      </p:sp>
      <p:sp>
        <p:nvSpPr>
          <p:cNvPr id="4107" name="Line 26"/>
          <p:cNvSpPr>
            <a:spLocks noChangeShapeType="1"/>
          </p:cNvSpPr>
          <p:nvPr/>
        </p:nvSpPr>
        <p:spPr bwMode="auto">
          <a:xfrm flipV="1">
            <a:off x="1524000" y="2971800"/>
            <a:ext cx="152400" cy="457200"/>
          </a:xfrm>
          <a:prstGeom prst="line">
            <a:avLst/>
          </a:prstGeom>
          <a:noFill/>
          <a:ln w="9525">
            <a:solidFill>
              <a:schemeClr val="bg1"/>
            </a:solidFill>
            <a:round/>
            <a:headEnd/>
            <a:tailEnd type="triangle" w="med" len="med"/>
          </a:ln>
        </p:spPr>
        <p:txBody>
          <a:bodyPr/>
          <a:lstStyle/>
          <a:p>
            <a:endParaRPr lang="en-US"/>
          </a:p>
        </p:txBody>
      </p:sp>
      <p:sp>
        <p:nvSpPr>
          <p:cNvPr id="4108" name="Line 27"/>
          <p:cNvSpPr>
            <a:spLocks noChangeShapeType="1"/>
          </p:cNvSpPr>
          <p:nvPr/>
        </p:nvSpPr>
        <p:spPr bwMode="auto">
          <a:xfrm flipV="1">
            <a:off x="1752600" y="2133600"/>
            <a:ext cx="228600" cy="609600"/>
          </a:xfrm>
          <a:prstGeom prst="line">
            <a:avLst/>
          </a:prstGeom>
          <a:noFill/>
          <a:ln w="9525">
            <a:solidFill>
              <a:schemeClr val="bg1"/>
            </a:solidFill>
            <a:round/>
            <a:headEnd/>
            <a:tailEnd type="triangle" w="med" len="med"/>
          </a:ln>
        </p:spPr>
        <p:txBody>
          <a:bodyPr/>
          <a:lstStyle/>
          <a:p>
            <a:endParaRPr lang="en-US"/>
          </a:p>
        </p:txBody>
      </p:sp>
      <p:sp>
        <p:nvSpPr>
          <p:cNvPr id="4109" name="Line 28"/>
          <p:cNvSpPr>
            <a:spLocks noChangeShapeType="1"/>
          </p:cNvSpPr>
          <p:nvPr/>
        </p:nvSpPr>
        <p:spPr bwMode="auto">
          <a:xfrm flipH="1">
            <a:off x="1600200" y="2895600"/>
            <a:ext cx="152400" cy="457200"/>
          </a:xfrm>
          <a:prstGeom prst="line">
            <a:avLst/>
          </a:prstGeom>
          <a:noFill/>
          <a:ln w="9525">
            <a:solidFill>
              <a:schemeClr val="bg1"/>
            </a:solidFill>
            <a:round/>
            <a:headEnd/>
            <a:tailEnd type="triangle" w="med" len="med"/>
          </a:ln>
        </p:spPr>
        <p:txBody>
          <a:bodyPr/>
          <a:lstStyle/>
          <a:p>
            <a:endParaRPr lang="en-US"/>
          </a:p>
        </p:txBody>
      </p:sp>
      <p:sp>
        <p:nvSpPr>
          <p:cNvPr id="4110" name="Text Box 29"/>
          <p:cNvSpPr txBox="1">
            <a:spLocks noChangeArrowheads="1"/>
          </p:cNvSpPr>
          <p:nvPr/>
        </p:nvSpPr>
        <p:spPr bwMode="auto">
          <a:xfrm>
            <a:off x="1279525" y="2449513"/>
            <a:ext cx="311150" cy="396875"/>
          </a:xfrm>
          <a:prstGeom prst="rect">
            <a:avLst/>
          </a:prstGeom>
          <a:noFill/>
          <a:ln w="9525">
            <a:noFill/>
            <a:miter lim="800000"/>
            <a:headEnd/>
            <a:tailEnd/>
          </a:ln>
        </p:spPr>
        <p:txBody>
          <a:bodyPr wrap="none">
            <a:spAutoFit/>
          </a:bodyPr>
          <a:lstStyle/>
          <a:p>
            <a:r>
              <a:rPr lang="en-US" sz="2000" i="1">
                <a:solidFill>
                  <a:schemeClr val="bg1"/>
                </a:solidFill>
              </a:rPr>
              <a:t>v</a:t>
            </a:r>
          </a:p>
        </p:txBody>
      </p:sp>
      <p:sp>
        <p:nvSpPr>
          <p:cNvPr id="4111" name="Line 30"/>
          <p:cNvSpPr>
            <a:spLocks noChangeShapeType="1"/>
          </p:cNvSpPr>
          <p:nvPr/>
        </p:nvSpPr>
        <p:spPr bwMode="auto">
          <a:xfrm flipH="1" flipV="1">
            <a:off x="1524000" y="1676400"/>
            <a:ext cx="381000" cy="304800"/>
          </a:xfrm>
          <a:prstGeom prst="line">
            <a:avLst/>
          </a:prstGeom>
          <a:noFill/>
          <a:ln w="9525">
            <a:solidFill>
              <a:schemeClr val="bg1"/>
            </a:solidFill>
            <a:round/>
            <a:headEnd/>
            <a:tailEnd type="triangle" w="med" len="med"/>
          </a:ln>
        </p:spPr>
        <p:txBody>
          <a:bodyPr/>
          <a:lstStyle/>
          <a:p>
            <a:endParaRPr lang="en-US"/>
          </a:p>
        </p:txBody>
      </p:sp>
      <p:sp>
        <p:nvSpPr>
          <p:cNvPr id="4112" name="Line 31"/>
          <p:cNvSpPr>
            <a:spLocks noChangeShapeType="1"/>
          </p:cNvSpPr>
          <p:nvPr/>
        </p:nvSpPr>
        <p:spPr bwMode="auto">
          <a:xfrm>
            <a:off x="1600200" y="3581400"/>
            <a:ext cx="457200" cy="304800"/>
          </a:xfrm>
          <a:prstGeom prst="line">
            <a:avLst/>
          </a:prstGeom>
          <a:noFill/>
          <a:ln w="9525">
            <a:solidFill>
              <a:schemeClr val="bg1"/>
            </a:solidFill>
            <a:round/>
            <a:headEnd/>
            <a:tailEnd type="triangle" w="med" len="med"/>
          </a:ln>
        </p:spPr>
        <p:txBody>
          <a:bodyPr/>
          <a:lstStyle/>
          <a:p>
            <a:endParaRPr lang="en-US"/>
          </a:p>
        </p:txBody>
      </p:sp>
      <p:graphicFrame>
        <p:nvGraphicFramePr>
          <p:cNvPr id="4098" name="Object 34"/>
          <p:cNvGraphicFramePr>
            <a:graphicFrameLocks noGrp="1" noChangeAspect="1"/>
          </p:cNvGraphicFramePr>
          <p:nvPr>
            <p:ph sz="quarter" idx="3"/>
          </p:nvPr>
        </p:nvGraphicFramePr>
        <p:xfrm>
          <a:off x="1600200" y="2057400"/>
          <a:ext cx="285750" cy="342900"/>
        </p:xfrm>
        <a:graphic>
          <a:graphicData uri="http://schemas.openxmlformats.org/presentationml/2006/ole">
            <p:oleObj spid="_x0000_s16418" name="Equation" r:id="rId4" imgW="210240" imgH="258120" progId="Equation.3">
              <p:embed/>
            </p:oleObj>
          </a:graphicData>
        </a:graphic>
      </p:graphicFrame>
      <p:graphicFrame>
        <p:nvGraphicFramePr>
          <p:cNvPr id="4099" name="Object 35"/>
          <p:cNvGraphicFramePr>
            <a:graphicFrameLocks noGrp="1" noChangeAspect="1"/>
          </p:cNvGraphicFramePr>
          <p:nvPr>
            <p:ph sz="quarter" idx="4"/>
          </p:nvPr>
        </p:nvGraphicFramePr>
        <p:xfrm>
          <a:off x="1905000" y="2362200"/>
          <a:ext cx="254000" cy="304800"/>
        </p:xfrm>
        <a:graphic>
          <a:graphicData uri="http://schemas.openxmlformats.org/presentationml/2006/ole">
            <p:oleObj spid="_x0000_s16419" name="Equation" r:id="rId5" imgW="210240" imgH="258120" progId="Equation.3">
              <p:embed/>
            </p:oleObj>
          </a:graphicData>
        </a:graphic>
      </p:graphicFrame>
      <p:graphicFrame>
        <p:nvGraphicFramePr>
          <p:cNvPr id="4100" name="Object 36"/>
          <p:cNvGraphicFramePr>
            <a:graphicFrameLocks noChangeAspect="1"/>
          </p:cNvGraphicFramePr>
          <p:nvPr/>
        </p:nvGraphicFramePr>
        <p:xfrm>
          <a:off x="1295400" y="3048000"/>
          <a:ext cx="323850" cy="342900"/>
        </p:xfrm>
        <a:graphic>
          <a:graphicData uri="http://schemas.openxmlformats.org/presentationml/2006/ole">
            <p:oleObj spid="_x0000_s16420" name="Equation" r:id="rId6" imgW="239040" imgH="258120" progId="Equation.3">
              <p:embed/>
            </p:oleObj>
          </a:graphicData>
        </a:graphic>
      </p:graphicFrame>
      <p:graphicFrame>
        <p:nvGraphicFramePr>
          <p:cNvPr id="4101" name="Object 37"/>
          <p:cNvGraphicFramePr>
            <a:graphicFrameLocks noChangeAspect="1"/>
          </p:cNvGraphicFramePr>
          <p:nvPr/>
        </p:nvGraphicFramePr>
        <p:xfrm>
          <a:off x="1676400" y="2971800"/>
          <a:ext cx="323850" cy="342900"/>
        </p:xfrm>
        <a:graphic>
          <a:graphicData uri="http://schemas.openxmlformats.org/presentationml/2006/ole">
            <p:oleObj spid="_x0000_s16421" name="Equation" r:id="rId7" imgW="5192280" imgH="5500800" progId="Equation.3">
              <p:embed/>
            </p:oleObj>
          </a:graphicData>
        </a:graphic>
      </p:graphicFrame>
      <p:sp>
        <p:nvSpPr>
          <p:cNvPr id="4113" name="Text Box 39"/>
          <p:cNvSpPr txBox="1">
            <a:spLocks noChangeArrowheads="1"/>
          </p:cNvSpPr>
          <p:nvPr/>
        </p:nvSpPr>
        <p:spPr bwMode="auto">
          <a:xfrm>
            <a:off x="1965325" y="1687513"/>
            <a:ext cx="325438" cy="396875"/>
          </a:xfrm>
          <a:prstGeom prst="rect">
            <a:avLst/>
          </a:prstGeom>
          <a:noFill/>
          <a:ln w="9525">
            <a:noFill/>
            <a:miter lim="800000"/>
            <a:headEnd/>
            <a:tailEnd/>
          </a:ln>
        </p:spPr>
        <p:txBody>
          <a:bodyPr wrap="none">
            <a:spAutoFit/>
          </a:bodyPr>
          <a:lstStyle/>
          <a:p>
            <a:r>
              <a:rPr lang="en-US" sz="2000" i="1">
                <a:solidFill>
                  <a:schemeClr val="bg1"/>
                </a:solidFill>
              </a:rPr>
              <a:t>u</a:t>
            </a:r>
          </a:p>
        </p:txBody>
      </p:sp>
      <p:sp>
        <p:nvSpPr>
          <p:cNvPr id="4114" name="Text Box 40"/>
          <p:cNvSpPr txBox="1">
            <a:spLocks noChangeArrowheads="1"/>
          </p:cNvSpPr>
          <p:nvPr/>
        </p:nvSpPr>
        <p:spPr bwMode="auto">
          <a:xfrm>
            <a:off x="1219200" y="3505200"/>
            <a:ext cx="368300" cy="396875"/>
          </a:xfrm>
          <a:prstGeom prst="rect">
            <a:avLst/>
          </a:prstGeom>
          <a:noFill/>
          <a:ln w="9525">
            <a:noFill/>
            <a:miter lim="800000"/>
            <a:headEnd/>
            <a:tailEnd/>
          </a:ln>
        </p:spPr>
        <p:txBody>
          <a:bodyPr wrap="none">
            <a:spAutoFit/>
          </a:bodyPr>
          <a:lstStyle/>
          <a:p>
            <a:r>
              <a:rPr lang="en-US" sz="2000" i="1">
                <a:solidFill>
                  <a:schemeClr val="bg1"/>
                </a:solidFill>
              </a:rPr>
              <a:t>w</a:t>
            </a:r>
          </a:p>
        </p:txBody>
      </p:sp>
      <p:sp>
        <p:nvSpPr>
          <p:cNvPr id="4115" name="Text Box 62"/>
          <p:cNvSpPr txBox="1">
            <a:spLocks noChangeArrowheads="1"/>
          </p:cNvSpPr>
          <p:nvPr/>
        </p:nvSpPr>
        <p:spPr bwMode="auto">
          <a:xfrm>
            <a:off x="3260725" y="1458913"/>
            <a:ext cx="5807075" cy="707886"/>
          </a:xfrm>
          <a:prstGeom prst="rect">
            <a:avLst/>
          </a:prstGeom>
          <a:noFill/>
          <a:ln w="9525">
            <a:noFill/>
            <a:miter lim="800000"/>
            <a:headEnd/>
            <a:tailEnd/>
          </a:ln>
        </p:spPr>
        <p:txBody>
          <a:bodyPr wrap="square">
            <a:spAutoFit/>
          </a:bodyPr>
          <a:lstStyle/>
          <a:p>
            <a:r>
              <a:rPr lang="el-GR" sz="2000" dirty="0" smtClean="0">
                <a:solidFill>
                  <a:schemeClr val="bg1"/>
                </a:solidFill>
              </a:rPr>
              <a:t>Θέτουμε τους δείκτες </a:t>
            </a:r>
            <a:r>
              <a:rPr lang="en-US" sz="2000" dirty="0" smtClean="0">
                <a:solidFill>
                  <a:schemeClr val="bg1"/>
                </a:solidFill>
              </a:rPr>
              <a:t>Next </a:t>
            </a:r>
            <a:r>
              <a:rPr lang="el-GR" sz="2000" dirty="0" smtClean="0">
                <a:solidFill>
                  <a:schemeClr val="bg1"/>
                </a:solidFill>
              </a:rPr>
              <a:t>και </a:t>
            </a:r>
            <a:r>
              <a:rPr lang="en-US" sz="2000" dirty="0" err="1" smtClean="0">
                <a:solidFill>
                  <a:schemeClr val="bg1"/>
                </a:solidFill>
              </a:rPr>
              <a:t>Prev</a:t>
            </a:r>
            <a:r>
              <a:rPr lang="en-US" sz="2000" dirty="0" smtClean="0">
                <a:solidFill>
                  <a:schemeClr val="bg1"/>
                </a:solidFill>
              </a:rPr>
              <a:t> </a:t>
            </a:r>
            <a:r>
              <a:rPr lang="el-GR" sz="2000" dirty="0" smtClean="0">
                <a:solidFill>
                  <a:schemeClr val="bg1"/>
                </a:solidFill>
              </a:rPr>
              <a:t>των 4 νέων </a:t>
            </a:r>
            <a:r>
              <a:rPr lang="el-GR" sz="2000" dirty="0" err="1" smtClean="0">
                <a:solidFill>
                  <a:schemeClr val="bg1"/>
                </a:solidFill>
              </a:rPr>
              <a:t>ημι</a:t>
            </a:r>
            <a:r>
              <a:rPr lang="el-GR" sz="2000" dirty="0" smtClean="0">
                <a:solidFill>
                  <a:schemeClr val="bg1"/>
                </a:solidFill>
              </a:rPr>
              <a:t>-ακμών</a:t>
            </a:r>
            <a:r>
              <a:rPr lang="en-US" sz="2000" dirty="0" smtClean="0">
                <a:solidFill>
                  <a:schemeClr val="bg1"/>
                </a:solidFill>
              </a:rPr>
              <a:t>.</a:t>
            </a:r>
            <a:endParaRPr lang="en-US" sz="2000" dirty="0">
              <a:solidFill>
                <a:schemeClr val="bg1"/>
              </a:solidFill>
            </a:endParaRPr>
          </a:p>
        </p:txBody>
      </p:sp>
      <p:sp>
        <p:nvSpPr>
          <p:cNvPr id="4116" name="Text Box 63"/>
          <p:cNvSpPr txBox="1">
            <a:spLocks noChangeArrowheads="1"/>
          </p:cNvSpPr>
          <p:nvPr/>
        </p:nvSpPr>
        <p:spPr bwMode="auto">
          <a:xfrm>
            <a:off x="3276600" y="2438400"/>
            <a:ext cx="5715000" cy="1015663"/>
          </a:xfrm>
          <a:prstGeom prst="rect">
            <a:avLst/>
          </a:prstGeom>
          <a:noFill/>
          <a:ln w="9525">
            <a:noFill/>
            <a:miter lim="800000"/>
            <a:headEnd/>
            <a:tailEnd/>
          </a:ln>
        </p:spPr>
        <p:txBody>
          <a:bodyPr wrap="square">
            <a:spAutoFit/>
          </a:bodyPr>
          <a:lstStyle/>
          <a:p>
            <a:r>
              <a:rPr lang="el-GR" sz="2000" dirty="0" smtClean="0">
                <a:solidFill>
                  <a:schemeClr val="bg1"/>
                </a:solidFill>
              </a:rPr>
              <a:t>Θέτουμε τους </a:t>
            </a:r>
            <a:r>
              <a:rPr lang="en-US" sz="2000" dirty="0" smtClean="0">
                <a:solidFill>
                  <a:schemeClr val="bg1"/>
                </a:solidFill>
              </a:rPr>
              <a:t>Next </a:t>
            </a:r>
            <a:r>
              <a:rPr lang="el-GR" sz="2000" dirty="0" smtClean="0">
                <a:solidFill>
                  <a:schemeClr val="bg1"/>
                </a:solidFill>
              </a:rPr>
              <a:t>και </a:t>
            </a:r>
            <a:r>
              <a:rPr lang="en-US" sz="2000" dirty="0" err="1" smtClean="0">
                <a:solidFill>
                  <a:schemeClr val="bg1"/>
                </a:solidFill>
              </a:rPr>
              <a:t>Prev</a:t>
            </a:r>
            <a:r>
              <a:rPr lang="en-US" sz="2000" dirty="0" smtClean="0">
                <a:solidFill>
                  <a:schemeClr val="bg1"/>
                </a:solidFill>
              </a:rPr>
              <a:t> </a:t>
            </a:r>
            <a:r>
              <a:rPr lang="el-GR" sz="2000" dirty="0" smtClean="0">
                <a:solidFill>
                  <a:schemeClr val="bg1"/>
                </a:solidFill>
              </a:rPr>
              <a:t>των τεσσάρων </a:t>
            </a:r>
            <a:r>
              <a:rPr lang="el-GR" sz="2000" dirty="0" err="1" smtClean="0">
                <a:solidFill>
                  <a:schemeClr val="bg1"/>
                </a:solidFill>
              </a:rPr>
              <a:t>ημι</a:t>
            </a:r>
            <a:r>
              <a:rPr lang="el-GR" sz="2000" dirty="0" smtClean="0">
                <a:solidFill>
                  <a:schemeClr val="bg1"/>
                </a:solidFill>
              </a:rPr>
              <a:t>-ακμών (κόκκινες) που πρόσκεινται στην </a:t>
            </a:r>
            <a:r>
              <a:rPr lang="en-US" sz="2000" i="1" dirty="0" smtClean="0">
                <a:solidFill>
                  <a:schemeClr val="bg1"/>
                </a:solidFill>
              </a:rPr>
              <a:t>v</a:t>
            </a:r>
            <a:r>
              <a:rPr lang="en-US" sz="2000" dirty="0" smtClean="0">
                <a:solidFill>
                  <a:schemeClr val="bg1"/>
                </a:solidFill>
              </a:rPr>
              <a:t> </a:t>
            </a:r>
            <a:r>
              <a:rPr lang="el-GR" sz="2000" dirty="0" smtClean="0">
                <a:solidFill>
                  <a:schemeClr val="bg1"/>
                </a:solidFill>
              </a:rPr>
              <a:t>από την άλλη υποδιαίρεση.</a:t>
            </a:r>
            <a:endParaRPr lang="en-US" sz="2000" dirty="0">
              <a:solidFill>
                <a:schemeClr val="bg1"/>
              </a:solidFill>
            </a:endParaRPr>
          </a:p>
        </p:txBody>
      </p:sp>
      <p:sp>
        <p:nvSpPr>
          <p:cNvPr id="4117" name="Freeform 64"/>
          <p:cNvSpPr>
            <a:spLocks/>
          </p:cNvSpPr>
          <p:nvPr/>
        </p:nvSpPr>
        <p:spPr bwMode="auto">
          <a:xfrm>
            <a:off x="1193800" y="3124200"/>
            <a:ext cx="177800" cy="228600"/>
          </a:xfrm>
          <a:custGeom>
            <a:avLst/>
            <a:gdLst>
              <a:gd name="T0" fmla="*/ 112 w 112"/>
              <a:gd name="T1" fmla="*/ 144 h 144"/>
              <a:gd name="T2" fmla="*/ 16 w 112"/>
              <a:gd name="T3" fmla="*/ 96 h 144"/>
              <a:gd name="T4" fmla="*/ 16 w 112"/>
              <a:gd name="T5" fmla="*/ 0 h 144"/>
              <a:gd name="T6" fmla="*/ 0 60000 65536"/>
              <a:gd name="T7" fmla="*/ 0 60000 65536"/>
              <a:gd name="T8" fmla="*/ 0 60000 65536"/>
              <a:gd name="T9" fmla="*/ 0 w 112"/>
              <a:gd name="T10" fmla="*/ 0 h 144"/>
              <a:gd name="T11" fmla="*/ 112 w 112"/>
              <a:gd name="T12" fmla="*/ 144 h 144"/>
            </a:gdLst>
            <a:ahLst/>
            <a:cxnLst>
              <a:cxn ang="T6">
                <a:pos x="T0" y="T1"/>
              </a:cxn>
              <a:cxn ang="T7">
                <a:pos x="T2" y="T3"/>
              </a:cxn>
              <a:cxn ang="T8">
                <a:pos x="T4" y="T5"/>
              </a:cxn>
            </a:cxnLst>
            <a:rect l="T9" t="T10" r="T11" b="T12"/>
            <a:pathLst>
              <a:path w="112" h="144">
                <a:moveTo>
                  <a:pt x="112" y="144"/>
                </a:moveTo>
                <a:cubicBezTo>
                  <a:pt x="72" y="132"/>
                  <a:pt x="32" y="120"/>
                  <a:pt x="16" y="96"/>
                </a:cubicBezTo>
                <a:cubicBezTo>
                  <a:pt x="0" y="72"/>
                  <a:pt x="16" y="16"/>
                  <a:pt x="16" y="0"/>
                </a:cubicBezTo>
              </a:path>
            </a:pathLst>
          </a:custGeom>
          <a:noFill/>
          <a:ln w="9525" cap="flat" cmpd="sng">
            <a:solidFill>
              <a:schemeClr val="bg1"/>
            </a:solidFill>
            <a:prstDash val="solid"/>
            <a:round/>
            <a:headEnd type="none" w="med" len="med"/>
            <a:tailEnd type="triangle" w="med" len="med"/>
          </a:ln>
        </p:spPr>
        <p:txBody>
          <a:bodyPr/>
          <a:lstStyle/>
          <a:p>
            <a:endParaRPr lang="en-US"/>
          </a:p>
        </p:txBody>
      </p:sp>
      <p:grpSp>
        <p:nvGrpSpPr>
          <p:cNvPr id="5" name="Group 69"/>
          <p:cNvGrpSpPr>
            <a:grpSpLocks/>
          </p:cNvGrpSpPr>
          <p:nvPr/>
        </p:nvGrpSpPr>
        <p:grpSpPr bwMode="auto">
          <a:xfrm>
            <a:off x="3581400" y="3886200"/>
            <a:ext cx="4953004" cy="1016000"/>
            <a:chOff x="2256" y="2448"/>
            <a:chExt cx="3120" cy="640"/>
          </a:xfrm>
        </p:grpSpPr>
        <p:sp>
          <p:nvSpPr>
            <p:cNvPr id="4124" name="Text Box 65"/>
            <p:cNvSpPr txBox="1">
              <a:spLocks noChangeArrowheads="1"/>
            </p:cNvSpPr>
            <p:nvPr/>
          </p:nvSpPr>
          <p:spPr bwMode="auto">
            <a:xfrm>
              <a:off x="2256" y="2448"/>
              <a:ext cx="3120" cy="640"/>
            </a:xfrm>
            <a:prstGeom prst="rect">
              <a:avLst/>
            </a:prstGeom>
            <a:noFill/>
            <a:ln w="9525">
              <a:noFill/>
              <a:miter lim="800000"/>
              <a:headEnd/>
              <a:tailEnd/>
            </a:ln>
          </p:spPr>
          <p:txBody>
            <a:bodyPr wrap="square">
              <a:spAutoFit/>
            </a:bodyPr>
            <a:lstStyle/>
            <a:p>
              <a:r>
                <a:rPr lang="el-GR" sz="2000" dirty="0" smtClean="0">
                  <a:solidFill>
                    <a:schemeClr val="bg1"/>
                  </a:solidFill>
                </a:rPr>
                <a:t>Αφού η </a:t>
              </a:r>
              <a:r>
                <a:rPr lang="en-US" sz="2000" i="1" dirty="0" smtClean="0">
                  <a:solidFill>
                    <a:schemeClr val="bg1"/>
                  </a:solidFill>
                </a:rPr>
                <a:t>e</a:t>
              </a:r>
              <a:r>
                <a:rPr lang="en-US" sz="2000" dirty="0">
                  <a:solidFill>
                    <a:schemeClr val="bg1"/>
                  </a:solidFill>
                  <a:sym typeface="Symbol" pitchFamily="18" charset="2"/>
                </a:rPr>
                <a:t>  </a:t>
              </a:r>
              <a:r>
                <a:rPr lang="el-GR" sz="2000" dirty="0" smtClean="0">
                  <a:solidFill>
                    <a:schemeClr val="bg1"/>
                  </a:solidFill>
                  <a:sym typeface="Symbol" pitchFamily="18" charset="2"/>
                </a:rPr>
                <a:t>έχει κατάληξη την </a:t>
              </a:r>
              <a:r>
                <a:rPr lang="en-US" sz="2000" i="1" dirty="0" smtClean="0">
                  <a:solidFill>
                    <a:schemeClr val="bg1"/>
                  </a:solidFill>
                  <a:sym typeface="Symbol" pitchFamily="18" charset="2"/>
                </a:rPr>
                <a:t>v</a:t>
              </a:r>
              <a:r>
                <a:rPr lang="en-US" sz="2000" dirty="0">
                  <a:solidFill>
                    <a:schemeClr val="bg1"/>
                  </a:solidFill>
                  <a:sym typeface="Symbol" pitchFamily="18" charset="2"/>
                </a:rPr>
                <a:t>, </a:t>
              </a:r>
              <a:r>
                <a:rPr lang="el-GR" sz="2000" dirty="0" smtClean="0">
                  <a:solidFill>
                    <a:schemeClr val="bg1"/>
                  </a:solidFill>
                  <a:sym typeface="Symbol" pitchFamily="18" charset="2"/>
                </a:rPr>
                <a:t>θα πρέπει να θέσουμε το δείκτη </a:t>
              </a:r>
              <a:r>
                <a:rPr lang="en-US" sz="2000" dirty="0" smtClean="0">
                  <a:solidFill>
                    <a:schemeClr val="bg1"/>
                  </a:solidFill>
                  <a:sym typeface="Symbol" pitchFamily="18" charset="2"/>
                </a:rPr>
                <a:t>Next </a:t>
              </a:r>
              <a:r>
                <a:rPr lang="el-GR" sz="2000" dirty="0" smtClean="0">
                  <a:solidFill>
                    <a:schemeClr val="bg1"/>
                  </a:solidFill>
                  <a:sym typeface="Symbol" pitchFamily="18" charset="2"/>
                </a:rPr>
                <a:t>στην επόμενη ακμή της αντίστοιχης έδρας</a:t>
              </a:r>
              <a:endParaRPr lang="en-US" sz="2000" dirty="0">
                <a:solidFill>
                  <a:schemeClr val="bg1"/>
                </a:solidFill>
                <a:sym typeface="Symbol" pitchFamily="18" charset="2"/>
              </a:endParaRPr>
            </a:p>
          </p:txBody>
        </p:sp>
        <p:sp>
          <p:nvSpPr>
            <p:cNvPr id="4125" name="Text Box 67"/>
            <p:cNvSpPr txBox="1">
              <a:spLocks noChangeArrowheads="1"/>
            </p:cNvSpPr>
            <p:nvPr/>
          </p:nvSpPr>
          <p:spPr bwMode="auto">
            <a:xfrm>
              <a:off x="2875" y="2544"/>
              <a:ext cx="187" cy="212"/>
            </a:xfrm>
            <a:prstGeom prst="rect">
              <a:avLst/>
            </a:prstGeom>
            <a:noFill/>
            <a:ln w="9525">
              <a:noFill/>
              <a:miter lim="800000"/>
              <a:headEnd/>
              <a:tailEnd/>
            </a:ln>
          </p:spPr>
          <p:txBody>
            <a:bodyPr wrap="none">
              <a:spAutoFit/>
            </a:bodyPr>
            <a:lstStyle/>
            <a:p>
              <a:r>
                <a:rPr lang="en-US" sz="1600" i="1" dirty="0">
                  <a:solidFill>
                    <a:schemeClr val="bg1"/>
                  </a:solidFill>
                </a:rPr>
                <a:t>a</a:t>
              </a:r>
            </a:p>
          </p:txBody>
        </p:sp>
      </p:grpSp>
      <p:grpSp>
        <p:nvGrpSpPr>
          <p:cNvPr id="6" name="Group 73"/>
          <p:cNvGrpSpPr>
            <a:grpSpLocks/>
          </p:cNvGrpSpPr>
          <p:nvPr/>
        </p:nvGrpSpPr>
        <p:grpSpPr bwMode="auto">
          <a:xfrm>
            <a:off x="3565525" y="5116509"/>
            <a:ext cx="5501942" cy="761999"/>
            <a:chOff x="2246" y="3223"/>
            <a:chExt cx="3325" cy="480"/>
          </a:xfrm>
        </p:grpSpPr>
        <p:sp>
          <p:nvSpPr>
            <p:cNvPr id="4122" name="Text Box 66"/>
            <p:cNvSpPr txBox="1">
              <a:spLocks noChangeArrowheads="1"/>
            </p:cNvSpPr>
            <p:nvPr/>
          </p:nvSpPr>
          <p:spPr bwMode="auto">
            <a:xfrm>
              <a:off x="2246" y="3223"/>
              <a:ext cx="3325" cy="446"/>
            </a:xfrm>
            <a:prstGeom prst="rect">
              <a:avLst/>
            </a:prstGeom>
            <a:noFill/>
            <a:ln w="9525">
              <a:noFill/>
              <a:miter lim="800000"/>
              <a:headEnd/>
              <a:tailEnd/>
            </a:ln>
          </p:spPr>
          <p:txBody>
            <a:bodyPr wrap="square">
              <a:spAutoFit/>
            </a:bodyPr>
            <a:lstStyle/>
            <a:p>
              <a:r>
                <a:rPr lang="el-GR" sz="2000" dirty="0" smtClean="0">
                  <a:solidFill>
                    <a:schemeClr val="bg1"/>
                  </a:solidFill>
                </a:rPr>
                <a:t>Αυτή θα είναι η πρώτη </a:t>
              </a:r>
              <a:r>
                <a:rPr lang="el-GR" sz="2000" dirty="0" err="1" smtClean="0">
                  <a:solidFill>
                    <a:schemeClr val="bg1"/>
                  </a:solidFill>
                </a:rPr>
                <a:t>ημι</a:t>
              </a:r>
              <a:r>
                <a:rPr lang="el-GR" sz="2000" dirty="0" smtClean="0">
                  <a:solidFill>
                    <a:schemeClr val="bg1"/>
                  </a:solidFill>
                </a:rPr>
                <a:t>-ακμή κατά την ωρολόγια </a:t>
              </a:r>
              <a:r>
                <a:rPr lang="en-US" sz="2000" dirty="0" smtClean="0">
                  <a:solidFill>
                    <a:schemeClr val="bg1"/>
                  </a:solidFill>
                </a:rPr>
                <a:t> </a:t>
              </a:r>
              <a:r>
                <a:rPr lang="el-GR" sz="2000" dirty="0" smtClean="0">
                  <a:solidFill>
                    <a:schemeClr val="bg1"/>
                  </a:solidFill>
                </a:rPr>
                <a:t>διάταξη από την </a:t>
              </a:r>
              <a:r>
                <a:rPr lang="en-US" sz="2000" i="1" dirty="0" smtClean="0">
                  <a:solidFill>
                    <a:schemeClr val="bg1"/>
                  </a:solidFill>
                </a:rPr>
                <a:t>e</a:t>
              </a:r>
              <a:r>
                <a:rPr lang="en-US" sz="2000" dirty="0" smtClean="0">
                  <a:solidFill>
                    <a:schemeClr val="bg1"/>
                  </a:solidFill>
                  <a:sym typeface="Symbol" pitchFamily="18" charset="2"/>
                </a:rPr>
                <a:t>   </a:t>
              </a:r>
              <a:r>
                <a:rPr lang="el-GR" sz="2000" dirty="0" smtClean="0">
                  <a:solidFill>
                    <a:schemeClr val="bg1"/>
                  </a:solidFill>
                  <a:sym typeface="Symbol" pitchFamily="18" charset="2"/>
                </a:rPr>
                <a:t>με αφετηρία την </a:t>
              </a:r>
              <a:r>
                <a:rPr lang="en-US" sz="2000" i="1" dirty="0" smtClean="0">
                  <a:solidFill>
                    <a:schemeClr val="bg1"/>
                  </a:solidFill>
                  <a:sym typeface="Symbol" pitchFamily="18" charset="2"/>
                </a:rPr>
                <a:t>v</a:t>
              </a:r>
              <a:r>
                <a:rPr lang="en-US" sz="2000" dirty="0" smtClean="0">
                  <a:solidFill>
                    <a:schemeClr val="bg1"/>
                  </a:solidFill>
                  <a:sym typeface="Symbol" pitchFamily="18" charset="2"/>
                </a:rPr>
                <a:t>. </a:t>
              </a:r>
              <a:endParaRPr lang="en-US" sz="2000" dirty="0">
                <a:solidFill>
                  <a:schemeClr val="bg1"/>
                </a:solidFill>
                <a:sym typeface="Symbol" pitchFamily="18" charset="2"/>
              </a:endParaRPr>
            </a:p>
          </p:txBody>
        </p:sp>
        <p:sp>
          <p:nvSpPr>
            <p:cNvPr id="4123" name="Text Box 68"/>
            <p:cNvSpPr txBox="1">
              <a:spLocks noChangeArrowheads="1"/>
            </p:cNvSpPr>
            <p:nvPr/>
          </p:nvSpPr>
          <p:spPr bwMode="auto">
            <a:xfrm>
              <a:off x="4074" y="3491"/>
              <a:ext cx="187" cy="212"/>
            </a:xfrm>
            <a:prstGeom prst="rect">
              <a:avLst/>
            </a:prstGeom>
            <a:noFill/>
            <a:ln w="9525">
              <a:noFill/>
              <a:miter lim="800000"/>
              <a:headEnd/>
              <a:tailEnd/>
            </a:ln>
          </p:spPr>
          <p:txBody>
            <a:bodyPr>
              <a:spAutoFit/>
            </a:bodyPr>
            <a:lstStyle/>
            <a:p>
              <a:r>
                <a:rPr lang="en-US" sz="1600" i="1" dirty="0">
                  <a:solidFill>
                    <a:schemeClr val="bg1"/>
                  </a:solidFill>
                </a:rPr>
                <a:t>a</a:t>
              </a:r>
            </a:p>
          </p:txBody>
        </p:sp>
      </p:grpSp>
      <p:sp>
        <p:nvSpPr>
          <p:cNvPr id="752711" name="Text Box 71"/>
          <p:cNvSpPr txBox="1">
            <a:spLocks noChangeArrowheads="1"/>
          </p:cNvSpPr>
          <p:nvPr/>
        </p:nvSpPr>
        <p:spPr bwMode="auto">
          <a:xfrm>
            <a:off x="3048000" y="3886200"/>
            <a:ext cx="587020" cy="400110"/>
          </a:xfrm>
          <a:prstGeom prst="rect">
            <a:avLst/>
          </a:prstGeom>
          <a:noFill/>
          <a:ln w="9525">
            <a:noFill/>
            <a:miter lim="800000"/>
            <a:headEnd/>
            <a:tailEnd/>
          </a:ln>
        </p:spPr>
        <p:txBody>
          <a:bodyPr wrap="none">
            <a:spAutoFit/>
          </a:bodyPr>
          <a:lstStyle/>
          <a:p>
            <a:r>
              <a:rPr lang="el-GR" sz="2000" b="1" dirty="0">
                <a:solidFill>
                  <a:srgbClr val="00FF00"/>
                </a:solidFill>
              </a:rPr>
              <a:t>π</a:t>
            </a:r>
            <a:r>
              <a:rPr lang="el-GR" sz="2000" b="1" dirty="0" smtClean="0">
                <a:solidFill>
                  <a:srgbClr val="00FF00"/>
                </a:solidFill>
              </a:rPr>
              <a:t>.χ.</a:t>
            </a:r>
            <a:endParaRPr lang="en-US" sz="2000" b="1" dirty="0">
              <a:solidFill>
                <a:srgbClr val="00FF00"/>
              </a:solidFill>
            </a:endParaRPr>
          </a:p>
        </p:txBody>
      </p:sp>
      <p:sp>
        <p:nvSpPr>
          <p:cNvPr id="752712" name="Text Box 72"/>
          <p:cNvSpPr txBox="1">
            <a:spLocks noChangeArrowheads="1"/>
          </p:cNvSpPr>
          <p:nvPr/>
        </p:nvSpPr>
        <p:spPr bwMode="auto">
          <a:xfrm>
            <a:off x="3565525" y="5954713"/>
            <a:ext cx="3383619" cy="400110"/>
          </a:xfrm>
          <a:prstGeom prst="rect">
            <a:avLst/>
          </a:prstGeom>
          <a:noFill/>
          <a:ln w="9525">
            <a:noFill/>
            <a:miter lim="800000"/>
            <a:headEnd/>
            <a:tailEnd/>
          </a:ln>
        </p:spPr>
        <p:txBody>
          <a:bodyPr wrap="none">
            <a:spAutoFit/>
          </a:bodyPr>
          <a:lstStyle/>
          <a:p>
            <a:r>
              <a:rPr lang="el-GR" sz="2000" dirty="0" smtClean="0">
                <a:solidFill>
                  <a:schemeClr val="bg1"/>
                </a:solidFill>
              </a:rPr>
              <a:t>Πώς τη βρίσκουμε από τον ΔΚ;</a:t>
            </a:r>
            <a:endParaRPr lang="en-US" sz="2000" dirty="0">
              <a:solidFill>
                <a:schemeClr val="bg1"/>
              </a:solidFill>
            </a:endParaRPr>
          </a:p>
        </p:txBody>
      </p:sp>
    </p:spTree>
    <p:extLst>
      <p:ext uri="{BB962C8B-B14F-4D97-AF65-F5344CB8AC3E}">
        <p14:creationId xmlns="" xmlns:p14="http://schemas.microsoft.com/office/powerpoint/2010/main" val="33611233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52711"/>
                                        </p:tgtEl>
                                        <p:attrNameLst>
                                          <p:attrName>style.visibility</p:attrName>
                                        </p:attrNameLst>
                                      </p:cBhvr>
                                      <p:to>
                                        <p:strVal val="visible"/>
                                      </p:to>
                                    </p:set>
                                    <p:animEffect transition="in" filter="box(in)">
                                      <p:cBhvr>
                                        <p:cTn id="7" dur="500"/>
                                        <p:tgtEl>
                                          <p:spTgt spid="752711"/>
                                        </p:tgtEl>
                                      </p:cBhvr>
                                    </p:animEffect>
                                  </p:childTnLst>
                                </p:cTn>
                              </p:par>
                              <p:par>
                                <p:cTn id="8" presetID="4"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752712">
                                            <p:txEl>
                                              <p:pRg st="0" end="0"/>
                                            </p:txEl>
                                          </p:spTgt>
                                        </p:tgtEl>
                                        <p:attrNameLst>
                                          <p:attrName>style.visibility</p:attrName>
                                        </p:attrNameLst>
                                      </p:cBhvr>
                                      <p:to>
                                        <p:strVal val="visible"/>
                                      </p:to>
                                    </p:set>
                                    <p:animEffect transition="in" filter="slide(fromBottom)">
                                      <p:cBhvr>
                                        <p:cTn id="20" dur="500"/>
                                        <p:tgtEl>
                                          <p:spTgt spid="7527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7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295400"/>
          </a:xfrm>
        </p:spPr>
        <p:txBody>
          <a:bodyPr>
            <a:normAutofit fontScale="90000"/>
          </a:bodyPr>
          <a:lstStyle/>
          <a:p>
            <a:r>
              <a:rPr lang="el-GR" dirty="0" smtClean="0"/>
              <a:t>Πότε Τέμνονται Δύο Ευθύγραμμα Τμήματα;</a:t>
            </a:r>
            <a:endParaRPr lang="en-US" dirty="0" smtClean="0"/>
          </a:p>
        </p:txBody>
      </p:sp>
      <p:sp>
        <p:nvSpPr>
          <p:cNvPr id="4099" name="Text Box 3"/>
          <p:cNvSpPr txBox="1">
            <a:spLocks noChangeArrowheads="1"/>
          </p:cNvSpPr>
          <p:nvPr/>
        </p:nvSpPr>
        <p:spPr bwMode="auto">
          <a:xfrm>
            <a:off x="304800" y="1497013"/>
            <a:ext cx="8610600" cy="707886"/>
          </a:xfrm>
          <a:prstGeom prst="rect">
            <a:avLst/>
          </a:prstGeom>
          <a:noFill/>
          <a:ln w="9525">
            <a:noFill/>
            <a:miter lim="800000"/>
            <a:headEnd/>
            <a:tailEnd/>
          </a:ln>
        </p:spPr>
        <p:txBody>
          <a:bodyPr wrap="square">
            <a:spAutoFit/>
          </a:bodyPr>
          <a:lstStyle/>
          <a:p>
            <a:r>
              <a:rPr lang="el-GR" sz="2000" dirty="0" smtClean="0">
                <a:solidFill>
                  <a:srgbClr val="00CC00"/>
                </a:solidFill>
              </a:rPr>
              <a:t>Μία μέθοδος</a:t>
            </a:r>
            <a:r>
              <a:rPr lang="en-US" sz="2000" dirty="0" smtClean="0"/>
              <a:t>:  </a:t>
            </a:r>
            <a:r>
              <a:rPr lang="el-GR" sz="2000" dirty="0" smtClean="0"/>
              <a:t>λύση για σημείο τομής μεταξύ των ευθειών που περιέχουν  τα τμήματα και έλεγχος αν αυτό το σημείο ανήκει και στα δύο τμήματα. </a:t>
            </a:r>
            <a:endParaRPr lang="en-US" dirty="0"/>
          </a:p>
        </p:txBody>
      </p:sp>
      <p:sp>
        <p:nvSpPr>
          <p:cNvPr id="362500" name="Text Box 4"/>
          <p:cNvSpPr txBox="1">
            <a:spLocks noChangeArrowheads="1"/>
          </p:cNvSpPr>
          <p:nvPr/>
        </p:nvSpPr>
        <p:spPr bwMode="auto">
          <a:xfrm>
            <a:off x="304800" y="2362200"/>
            <a:ext cx="6433376" cy="461665"/>
          </a:xfrm>
          <a:prstGeom prst="rect">
            <a:avLst/>
          </a:prstGeom>
          <a:noFill/>
          <a:ln w="9525">
            <a:noFill/>
            <a:miter lim="800000"/>
            <a:headEnd/>
            <a:tailEnd/>
          </a:ln>
        </p:spPr>
        <p:txBody>
          <a:bodyPr wrap="square">
            <a:spAutoFit/>
          </a:bodyPr>
          <a:lstStyle/>
          <a:p>
            <a:r>
              <a:rPr lang="el-GR" sz="2400" dirty="0" smtClean="0">
                <a:solidFill>
                  <a:srgbClr val="9900FF"/>
                </a:solidFill>
              </a:rPr>
              <a:t>Στην πράξη, συχνά δύο τμήματα </a:t>
            </a:r>
            <a:r>
              <a:rPr lang="el-GR" sz="2400" b="1" dirty="0" smtClean="0">
                <a:solidFill>
                  <a:srgbClr val="9900FF"/>
                </a:solidFill>
              </a:rPr>
              <a:t>δεν</a:t>
            </a:r>
            <a:r>
              <a:rPr lang="el-GR" sz="2400" dirty="0" smtClean="0">
                <a:solidFill>
                  <a:srgbClr val="9900FF"/>
                </a:solidFill>
              </a:rPr>
              <a:t> τέμνονται. </a:t>
            </a:r>
            <a:endParaRPr lang="en-US" sz="2400" dirty="0">
              <a:solidFill>
                <a:srgbClr val="9900FF"/>
              </a:solidFill>
            </a:endParaRPr>
          </a:p>
        </p:txBody>
      </p:sp>
      <p:sp>
        <p:nvSpPr>
          <p:cNvPr id="362501" name="Text Box 5"/>
          <p:cNvSpPr txBox="1">
            <a:spLocks noChangeArrowheads="1"/>
          </p:cNvSpPr>
          <p:nvPr/>
        </p:nvSpPr>
        <p:spPr bwMode="auto">
          <a:xfrm>
            <a:off x="304800" y="2895600"/>
            <a:ext cx="8610600" cy="461665"/>
          </a:xfrm>
          <a:prstGeom prst="rect">
            <a:avLst/>
          </a:prstGeom>
          <a:noFill/>
          <a:ln w="9525">
            <a:noFill/>
            <a:miter lim="800000"/>
            <a:headEnd/>
            <a:tailEnd/>
          </a:ln>
        </p:spPr>
        <p:txBody>
          <a:bodyPr wrap="square">
            <a:spAutoFit/>
          </a:bodyPr>
          <a:lstStyle/>
          <a:p>
            <a:r>
              <a:rPr lang="el-GR" sz="2400" b="1" dirty="0" smtClean="0">
                <a:solidFill>
                  <a:schemeClr val="accent2"/>
                </a:solidFill>
              </a:rPr>
              <a:t>Στάδιο </a:t>
            </a:r>
            <a:r>
              <a:rPr lang="en-US" sz="2400" b="1" dirty="0" smtClean="0">
                <a:solidFill>
                  <a:schemeClr val="accent2"/>
                </a:solidFill>
              </a:rPr>
              <a:t>1</a:t>
            </a:r>
            <a:r>
              <a:rPr lang="en-US" sz="2400" dirty="0"/>
              <a:t>:  </a:t>
            </a:r>
            <a:r>
              <a:rPr lang="el-GR" sz="2400" dirty="0" smtClean="0">
                <a:solidFill>
                  <a:schemeClr val="accent2"/>
                </a:solidFill>
              </a:rPr>
              <a:t>απορρίπτουμε αν τα περικλείοντα κουτιά δεν τέμνονται</a:t>
            </a:r>
            <a:endParaRPr lang="en-US" sz="2400" dirty="0"/>
          </a:p>
        </p:txBody>
      </p:sp>
      <p:sp>
        <p:nvSpPr>
          <p:cNvPr id="362502" name="Text Box 6"/>
          <p:cNvSpPr txBox="1">
            <a:spLocks noChangeArrowheads="1"/>
          </p:cNvSpPr>
          <p:nvPr/>
        </p:nvSpPr>
        <p:spPr bwMode="auto">
          <a:xfrm>
            <a:off x="457200" y="4926013"/>
            <a:ext cx="3505199" cy="1200329"/>
          </a:xfrm>
          <a:prstGeom prst="rect">
            <a:avLst/>
          </a:prstGeom>
          <a:noFill/>
          <a:ln w="9525">
            <a:noFill/>
            <a:miter lim="800000"/>
            <a:headEnd/>
            <a:tailEnd/>
          </a:ln>
        </p:spPr>
        <p:txBody>
          <a:bodyPr wrap="square">
            <a:spAutoFit/>
          </a:bodyPr>
          <a:lstStyle/>
          <a:p>
            <a:r>
              <a:rPr lang="el-GR" sz="2400" b="1" dirty="0" smtClean="0">
                <a:solidFill>
                  <a:srgbClr val="008000"/>
                </a:solidFill>
              </a:rPr>
              <a:t>Περίπτωση </a:t>
            </a:r>
            <a:r>
              <a:rPr lang="en-US" sz="2400" b="1" dirty="0" smtClean="0">
                <a:solidFill>
                  <a:srgbClr val="008000"/>
                </a:solidFill>
              </a:rPr>
              <a:t>1</a:t>
            </a:r>
            <a:r>
              <a:rPr lang="en-US" sz="2400" dirty="0">
                <a:solidFill>
                  <a:srgbClr val="008000"/>
                </a:solidFill>
              </a:rPr>
              <a:t>: </a:t>
            </a:r>
            <a:r>
              <a:rPr lang="el-GR" sz="2400" dirty="0" smtClean="0">
                <a:solidFill>
                  <a:srgbClr val="008000"/>
                </a:solidFill>
              </a:rPr>
              <a:t>τα κουτιά δεν τέμνονται και άρα ούτε τα τμήματα</a:t>
            </a:r>
            <a:r>
              <a:rPr lang="en-US" sz="2000" dirty="0" smtClean="0">
                <a:solidFill>
                  <a:srgbClr val="008000"/>
                </a:solidFill>
              </a:rPr>
              <a:t>.</a:t>
            </a:r>
            <a:r>
              <a:rPr lang="en-US" sz="2400" dirty="0" smtClean="0">
                <a:solidFill>
                  <a:srgbClr val="008000"/>
                </a:solidFill>
              </a:rPr>
              <a:t> </a:t>
            </a:r>
            <a:endParaRPr lang="en-US" sz="2400" dirty="0">
              <a:solidFill>
                <a:srgbClr val="008000"/>
              </a:solidFill>
            </a:endParaRPr>
          </a:p>
        </p:txBody>
      </p:sp>
      <p:sp>
        <p:nvSpPr>
          <p:cNvPr id="4103" name="Line 7"/>
          <p:cNvSpPr>
            <a:spLocks noChangeShapeType="1"/>
          </p:cNvSpPr>
          <p:nvPr/>
        </p:nvSpPr>
        <p:spPr bwMode="auto">
          <a:xfrm>
            <a:off x="762000" y="1219200"/>
            <a:ext cx="7696200" cy="1588"/>
          </a:xfrm>
          <a:prstGeom prst="line">
            <a:avLst/>
          </a:prstGeom>
          <a:noFill/>
          <a:ln w="28575">
            <a:solidFill>
              <a:srgbClr val="FFCC00"/>
            </a:solidFill>
            <a:miter lim="800000"/>
            <a:headEnd/>
            <a:tailEnd/>
          </a:ln>
        </p:spPr>
        <p:txBody>
          <a:bodyPr wrap="none"/>
          <a:lstStyle/>
          <a:p>
            <a:endParaRPr lang="en-US"/>
          </a:p>
        </p:txBody>
      </p:sp>
      <p:sp>
        <p:nvSpPr>
          <p:cNvPr id="4104" name="Text Box 8"/>
          <p:cNvSpPr txBox="1">
            <a:spLocks noChangeArrowheads="1"/>
          </p:cNvSpPr>
          <p:nvPr/>
        </p:nvSpPr>
        <p:spPr bwMode="auto">
          <a:xfrm>
            <a:off x="381000" y="5791200"/>
            <a:ext cx="184150" cy="396875"/>
          </a:xfrm>
          <a:prstGeom prst="rect">
            <a:avLst/>
          </a:prstGeom>
          <a:noFill/>
          <a:ln w="9525">
            <a:noFill/>
            <a:miter lim="800000"/>
            <a:headEnd/>
            <a:tailEnd/>
          </a:ln>
        </p:spPr>
        <p:txBody>
          <a:bodyPr wrap="none">
            <a:spAutoFit/>
          </a:bodyPr>
          <a:lstStyle/>
          <a:p>
            <a:endParaRPr lang="en-US" sz="2000"/>
          </a:p>
        </p:txBody>
      </p:sp>
      <p:sp>
        <p:nvSpPr>
          <p:cNvPr id="362505" name="Oval 9"/>
          <p:cNvSpPr>
            <a:spLocks noChangeArrowheads="1"/>
          </p:cNvSpPr>
          <p:nvPr/>
        </p:nvSpPr>
        <p:spPr bwMode="auto">
          <a:xfrm>
            <a:off x="6400800" y="48768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362506" name="Rectangle 10"/>
          <p:cNvSpPr>
            <a:spLocks noChangeArrowheads="1"/>
          </p:cNvSpPr>
          <p:nvPr/>
        </p:nvSpPr>
        <p:spPr bwMode="auto">
          <a:xfrm>
            <a:off x="6400800" y="4343400"/>
            <a:ext cx="990600" cy="685800"/>
          </a:xfrm>
          <a:prstGeom prst="rect">
            <a:avLst/>
          </a:prstGeom>
          <a:noFill/>
          <a:ln w="9525">
            <a:solidFill>
              <a:srgbClr val="33CCCC"/>
            </a:solidFill>
            <a:prstDash val="dash"/>
            <a:miter lim="800000"/>
            <a:headEnd/>
            <a:tailEnd/>
          </a:ln>
        </p:spPr>
        <p:txBody>
          <a:bodyPr wrap="none" anchor="ctr"/>
          <a:lstStyle/>
          <a:p>
            <a:endParaRPr lang="en-US"/>
          </a:p>
        </p:txBody>
      </p:sp>
      <p:sp>
        <p:nvSpPr>
          <p:cNvPr id="362507" name="Rectangle 11"/>
          <p:cNvSpPr>
            <a:spLocks noChangeArrowheads="1"/>
          </p:cNvSpPr>
          <p:nvPr/>
        </p:nvSpPr>
        <p:spPr bwMode="auto">
          <a:xfrm>
            <a:off x="4953000" y="4953000"/>
            <a:ext cx="1219200" cy="990600"/>
          </a:xfrm>
          <a:prstGeom prst="rect">
            <a:avLst/>
          </a:prstGeom>
          <a:noFill/>
          <a:ln w="9525">
            <a:solidFill>
              <a:srgbClr val="00CCFF"/>
            </a:solidFill>
            <a:prstDash val="dash"/>
            <a:miter lim="800000"/>
            <a:headEnd/>
            <a:tailEnd/>
          </a:ln>
        </p:spPr>
        <p:txBody>
          <a:bodyPr wrap="none" anchor="ctr"/>
          <a:lstStyle/>
          <a:p>
            <a:endParaRPr lang="en-US"/>
          </a:p>
        </p:txBody>
      </p:sp>
      <p:sp>
        <p:nvSpPr>
          <p:cNvPr id="362508" name="Text Box 12"/>
          <p:cNvSpPr txBox="1">
            <a:spLocks noChangeArrowheads="1"/>
          </p:cNvSpPr>
          <p:nvPr/>
        </p:nvSpPr>
        <p:spPr bwMode="auto">
          <a:xfrm>
            <a:off x="3733800" y="4267200"/>
            <a:ext cx="2317814" cy="400110"/>
          </a:xfrm>
          <a:prstGeom prst="rect">
            <a:avLst/>
          </a:prstGeom>
          <a:noFill/>
          <a:ln w="9525">
            <a:noFill/>
            <a:miter lim="800000"/>
            <a:headEnd/>
            <a:tailEnd/>
          </a:ln>
        </p:spPr>
        <p:txBody>
          <a:bodyPr wrap="none">
            <a:spAutoFit/>
          </a:bodyPr>
          <a:lstStyle/>
          <a:p>
            <a:r>
              <a:rPr lang="el-GR" sz="2000" dirty="0" smtClean="0"/>
              <a:t>Περικλείοντα κουτιά</a:t>
            </a:r>
            <a:endParaRPr lang="en-US" dirty="0"/>
          </a:p>
        </p:txBody>
      </p:sp>
      <p:sp>
        <p:nvSpPr>
          <p:cNvPr id="362509" name="AutoShape 13"/>
          <p:cNvSpPr>
            <a:spLocks noChangeArrowheads="1"/>
          </p:cNvSpPr>
          <p:nvPr/>
        </p:nvSpPr>
        <p:spPr bwMode="auto">
          <a:xfrm>
            <a:off x="6019800" y="4419600"/>
            <a:ext cx="533400" cy="152400"/>
          </a:xfrm>
          <a:prstGeom prst="rightArrow">
            <a:avLst>
              <a:gd name="adj1" fmla="val 50000"/>
              <a:gd name="adj2" fmla="val 87500"/>
            </a:avLst>
          </a:prstGeom>
          <a:solidFill>
            <a:schemeClr val="accent1"/>
          </a:solidFill>
          <a:ln w="9525">
            <a:noFill/>
            <a:miter lim="800000"/>
            <a:headEnd/>
            <a:tailEnd/>
          </a:ln>
        </p:spPr>
        <p:txBody>
          <a:bodyPr wrap="none" anchor="ctr"/>
          <a:lstStyle/>
          <a:p>
            <a:endParaRPr lang="en-US"/>
          </a:p>
        </p:txBody>
      </p:sp>
      <p:sp>
        <p:nvSpPr>
          <p:cNvPr id="362510" name="AutoShape 14"/>
          <p:cNvSpPr>
            <a:spLocks noChangeArrowheads="1"/>
          </p:cNvSpPr>
          <p:nvPr/>
        </p:nvSpPr>
        <p:spPr bwMode="auto">
          <a:xfrm>
            <a:off x="5181600" y="4648200"/>
            <a:ext cx="152400" cy="228600"/>
          </a:xfrm>
          <a:prstGeom prst="downArrow">
            <a:avLst>
              <a:gd name="adj1" fmla="val 50000"/>
              <a:gd name="adj2" fmla="val 37500"/>
            </a:avLst>
          </a:prstGeom>
          <a:solidFill>
            <a:schemeClr val="accent1"/>
          </a:solidFill>
          <a:ln w="9525">
            <a:noFill/>
            <a:miter lim="800000"/>
            <a:headEnd/>
            <a:tailEnd/>
          </a:ln>
        </p:spPr>
        <p:txBody>
          <a:bodyPr wrap="none" anchor="ctr"/>
          <a:lstStyle/>
          <a:p>
            <a:endParaRPr lang="en-US"/>
          </a:p>
        </p:txBody>
      </p:sp>
      <p:sp>
        <p:nvSpPr>
          <p:cNvPr id="362511" name="Oval 15"/>
          <p:cNvSpPr>
            <a:spLocks noChangeArrowheads="1"/>
          </p:cNvSpPr>
          <p:nvPr/>
        </p:nvSpPr>
        <p:spPr bwMode="auto">
          <a:xfrm>
            <a:off x="6019800" y="57912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362512" name="Oval 16"/>
          <p:cNvSpPr>
            <a:spLocks noChangeArrowheads="1"/>
          </p:cNvSpPr>
          <p:nvPr/>
        </p:nvSpPr>
        <p:spPr bwMode="auto">
          <a:xfrm>
            <a:off x="7239000" y="43434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362513" name="Oval 17"/>
          <p:cNvSpPr>
            <a:spLocks noChangeArrowheads="1"/>
          </p:cNvSpPr>
          <p:nvPr/>
        </p:nvSpPr>
        <p:spPr bwMode="auto">
          <a:xfrm>
            <a:off x="5029200" y="49530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362514" name="Line 18"/>
          <p:cNvSpPr>
            <a:spLocks noChangeShapeType="1"/>
          </p:cNvSpPr>
          <p:nvPr/>
        </p:nvSpPr>
        <p:spPr bwMode="auto">
          <a:xfrm>
            <a:off x="5181600" y="5105400"/>
            <a:ext cx="838200" cy="685800"/>
          </a:xfrm>
          <a:prstGeom prst="line">
            <a:avLst/>
          </a:prstGeom>
          <a:noFill/>
          <a:ln w="38100">
            <a:solidFill>
              <a:schemeClr val="tx1"/>
            </a:solidFill>
            <a:round/>
            <a:headEnd/>
            <a:tailEnd/>
          </a:ln>
        </p:spPr>
        <p:txBody>
          <a:bodyPr wrap="none" anchor="ctr"/>
          <a:lstStyle/>
          <a:p>
            <a:endParaRPr lang="en-US"/>
          </a:p>
        </p:txBody>
      </p:sp>
      <p:sp>
        <p:nvSpPr>
          <p:cNvPr id="362515" name="Line 19"/>
          <p:cNvSpPr>
            <a:spLocks noChangeShapeType="1"/>
          </p:cNvSpPr>
          <p:nvPr/>
        </p:nvSpPr>
        <p:spPr bwMode="auto">
          <a:xfrm flipV="1">
            <a:off x="6553200" y="4495800"/>
            <a:ext cx="685800" cy="381000"/>
          </a:xfrm>
          <a:prstGeom prst="line">
            <a:avLst/>
          </a:prstGeom>
          <a:noFill/>
          <a:ln w="38100">
            <a:solidFill>
              <a:schemeClr val="tx1"/>
            </a:solidFill>
            <a:round/>
            <a:headEnd/>
            <a:tailEnd/>
          </a:ln>
        </p:spPr>
        <p:txBody>
          <a:bodyPr wrap="none" anchor="ctr"/>
          <a:lstStyle/>
          <a:p>
            <a:endParaRPr lang="en-US"/>
          </a:p>
        </p:txBody>
      </p:sp>
      <p:grpSp>
        <p:nvGrpSpPr>
          <p:cNvPr id="2" name="Group 20"/>
          <p:cNvGrpSpPr>
            <a:grpSpLocks/>
          </p:cNvGrpSpPr>
          <p:nvPr/>
        </p:nvGrpSpPr>
        <p:grpSpPr bwMode="auto">
          <a:xfrm>
            <a:off x="4191000" y="4038600"/>
            <a:ext cx="4146550" cy="2165350"/>
            <a:chOff x="2640" y="2544"/>
            <a:chExt cx="2612" cy="1364"/>
          </a:xfrm>
        </p:grpSpPr>
        <p:sp>
          <p:nvSpPr>
            <p:cNvPr id="4125" name="Text Box 21"/>
            <p:cNvSpPr txBox="1">
              <a:spLocks noChangeArrowheads="1"/>
            </p:cNvSpPr>
            <p:nvPr/>
          </p:nvSpPr>
          <p:spPr bwMode="auto">
            <a:xfrm>
              <a:off x="3984" y="3168"/>
              <a:ext cx="604" cy="250"/>
            </a:xfrm>
            <a:prstGeom prst="rect">
              <a:avLst/>
            </a:prstGeom>
            <a:noFill/>
            <a:ln w="9525">
              <a:noFill/>
              <a:miter lim="800000"/>
              <a:headEnd/>
              <a:tailEnd/>
            </a:ln>
          </p:spPr>
          <p:txBody>
            <a:bodyPr wrap="none">
              <a:spAutoFit/>
            </a:bodyPr>
            <a:lstStyle/>
            <a:p>
              <a:r>
                <a:rPr lang="en-US" sz="2000"/>
                <a:t>(</a:t>
              </a:r>
              <a:r>
                <a:rPr lang="en-US" sz="2000" i="1"/>
                <a:t>x  </a:t>
              </a:r>
              <a:r>
                <a:rPr lang="en-US" sz="2000"/>
                <a:t>, </a:t>
              </a:r>
              <a:r>
                <a:rPr lang="en-US" sz="2000" i="1"/>
                <a:t>y</a:t>
              </a:r>
              <a:r>
                <a:rPr lang="en-US" sz="2000"/>
                <a:t>  )</a:t>
              </a:r>
            </a:p>
          </p:txBody>
        </p:sp>
        <p:sp>
          <p:nvSpPr>
            <p:cNvPr id="4126" name="Text Box 22"/>
            <p:cNvSpPr txBox="1">
              <a:spLocks noChangeArrowheads="1"/>
            </p:cNvSpPr>
            <p:nvPr/>
          </p:nvSpPr>
          <p:spPr bwMode="auto">
            <a:xfrm>
              <a:off x="3408" y="2832"/>
              <a:ext cx="604" cy="250"/>
            </a:xfrm>
            <a:prstGeom prst="rect">
              <a:avLst/>
            </a:prstGeom>
            <a:noFill/>
            <a:ln w="9525">
              <a:noFill/>
              <a:miter lim="800000"/>
              <a:headEnd/>
              <a:tailEnd/>
            </a:ln>
          </p:spPr>
          <p:txBody>
            <a:bodyPr wrap="none">
              <a:spAutoFit/>
            </a:bodyPr>
            <a:lstStyle/>
            <a:p>
              <a:r>
                <a:rPr lang="en-US" sz="2000"/>
                <a:t> (</a:t>
              </a:r>
              <a:r>
                <a:rPr lang="en-US" sz="2000" i="1"/>
                <a:t>x  </a:t>
              </a:r>
              <a:r>
                <a:rPr lang="en-US" sz="2000"/>
                <a:t>, </a:t>
              </a:r>
              <a:r>
                <a:rPr lang="en-US" sz="2000" i="1"/>
                <a:t>y</a:t>
              </a:r>
              <a:r>
                <a:rPr lang="en-US" sz="2000"/>
                <a:t> )</a:t>
              </a:r>
            </a:p>
          </p:txBody>
        </p:sp>
        <p:sp>
          <p:nvSpPr>
            <p:cNvPr id="4127" name="Text Box 23"/>
            <p:cNvSpPr txBox="1">
              <a:spLocks noChangeArrowheads="1"/>
            </p:cNvSpPr>
            <p:nvPr/>
          </p:nvSpPr>
          <p:spPr bwMode="auto">
            <a:xfrm>
              <a:off x="3552" y="2928"/>
              <a:ext cx="404" cy="212"/>
            </a:xfrm>
            <a:prstGeom prst="rect">
              <a:avLst/>
            </a:prstGeom>
            <a:noFill/>
            <a:ln w="9525">
              <a:noFill/>
              <a:miter lim="800000"/>
              <a:headEnd/>
              <a:tailEnd/>
            </a:ln>
          </p:spPr>
          <p:txBody>
            <a:bodyPr wrap="none">
              <a:spAutoFit/>
            </a:bodyPr>
            <a:lstStyle/>
            <a:p>
              <a:r>
                <a:rPr lang="en-US" sz="1600"/>
                <a:t>2     2</a:t>
              </a:r>
            </a:p>
          </p:txBody>
        </p:sp>
        <p:sp>
          <p:nvSpPr>
            <p:cNvPr id="4128" name="Text Box 24"/>
            <p:cNvSpPr txBox="1">
              <a:spLocks noChangeArrowheads="1"/>
            </p:cNvSpPr>
            <p:nvPr/>
          </p:nvSpPr>
          <p:spPr bwMode="auto">
            <a:xfrm>
              <a:off x="2640" y="3600"/>
              <a:ext cx="564" cy="250"/>
            </a:xfrm>
            <a:prstGeom prst="rect">
              <a:avLst/>
            </a:prstGeom>
            <a:noFill/>
            <a:ln w="9525">
              <a:noFill/>
              <a:miter lim="800000"/>
              <a:headEnd/>
              <a:tailEnd/>
            </a:ln>
          </p:spPr>
          <p:txBody>
            <a:bodyPr wrap="none">
              <a:spAutoFit/>
            </a:bodyPr>
            <a:lstStyle/>
            <a:p>
              <a:r>
                <a:rPr lang="en-US" sz="2000"/>
                <a:t>(</a:t>
              </a:r>
              <a:r>
                <a:rPr lang="en-US" sz="2000" i="1"/>
                <a:t>x  </a:t>
              </a:r>
              <a:r>
                <a:rPr lang="en-US" sz="2000"/>
                <a:t>, </a:t>
              </a:r>
              <a:r>
                <a:rPr lang="en-US" sz="2000" i="1"/>
                <a:t>y</a:t>
              </a:r>
              <a:r>
                <a:rPr lang="en-US" sz="2000"/>
                <a:t> )</a:t>
              </a:r>
            </a:p>
          </p:txBody>
        </p:sp>
        <p:sp>
          <p:nvSpPr>
            <p:cNvPr id="4129" name="Text Box 25"/>
            <p:cNvSpPr txBox="1">
              <a:spLocks noChangeArrowheads="1"/>
            </p:cNvSpPr>
            <p:nvPr/>
          </p:nvSpPr>
          <p:spPr bwMode="auto">
            <a:xfrm>
              <a:off x="4608" y="2544"/>
              <a:ext cx="644" cy="250"/>
            </a:xfrm>
            <a:prstGeom prst="rect">
              <a:avLst/>
            </a:prstGeom>
            <a:noFill/>
            <a:ln w="9525">
              <a:noFill/>
              <a:miter lim="800000"/>
              <a:headEnd/>
              <a:tailEnd/>
            </a:ln>
          </p:spPr>
          <p:txBody>
            <a:bodyPr wrap="none">
              <a:spAutoFit/>
            </a:bodyPr>
            <a:lstStyle/>
            <a:p>
              <a:r>
                <a:rPr lang="en-US" sz="2000"/>
                <a:t>(</a:t>
              </a:r>
              <a:r>
                <a:rPr lang="en-US" sz="2000" i="1"/>
                <a:t>x  </a:t>
              </a:r>
              <a:r>
                <a:rPr lang="en-US" sz="2000"/>
                <a:t>,  </a:t>
              </a:r>
              <a:r>
                <a:rPr lang="en-US" sz="2000" i="1"/>
                <a:t>y</a:t>
              </a:r>
              <a:r>
                <a:rPr lang="en-US" sz="2000"/>
                <a:t>  )</a:t>
              </a:r>
            </a:p>
          </p:txBody>
        </p:sp>
        <p:sp>
          <p:nvSpPr>
            <p:cNvPr id="4130" name="Text Box 26"/>
            <p:cNvSpPr txBox="1">
              <a:spLocks noChangeArrowheads="1"/>
            </p:cNvSpPr>
            <p:nvPr/>
          </p:nvSpPr>
          <p:spPr bwMode="auto">
            <a:xfrm>
              <a:off x="2784" y="3696"/>
              <a:ext cx="404" cy="212"/>
            </a:xfrm>
            <a:prstGeom prst="rect">
              <a:avLst/>
            </a:prstGeom>
            <a:noFill/>
            <a:ln w="9525">
              <a:noFill/>
              <a:miter lim="800000"/>
              <a:headEnd/>
              <a:tailEnd/>
            </a:ln>
          </p:spPr>
          <p:txBody>
            <a:bodyPr wrap="none">
              <a:spAutoFit/>
            </a:bodyPr>
            <a:lstStyle/>
            <a:p>
              <a:r>
                <a:rPr lang="en-US" sz="1600"/>
                <a:t>1     1</a:t>
              </a:r>
            </a:p>
          </p:txBody>
        </p:sp>
        <p:sp>
          <p:nvSpPr>
            <p:cNvPr id="4131" name="Text Box 27"/>
            <p:cNvSpPr txBox="1">
              <a:spLocks noChangeArrowheads="1"/>
            </p:cNvSpPr>
            <p:nvPr/>
          </p:nvSpPr>
          <p:spPr bwMode="auto">
            <a:xfrm>
              <a:off x="4128" y="3264"/>
              <a:ext cx="404" cy="212"/>
            </a:xfrm>
            <a:prstGeom prst="rect">
              <a:avLst/>
            </a:prstGeom>
            <a:noFill/>
            <a:ln w="9525">
              <a:noFill/>
              <a:miter lim="800000"/>
              <a:headEnd/>
              <a:tailEnd/>
            </a:ln>
          </p:spPr>
          <p:txBody>
            <a:bodyPr wrap="none">
              <a:spAutoFit/>
            </a:bodyPr>
            <a:lstStyle/>
            <a:p>
              <a:r>
                <a:rPr lang="en-US" sz="1600"/>
                <a:t>3     3</a:t>
              </a:r>
            </a:p>
          </p:txBody>
        </p:sp>
        <p:sp>
          <p:nvSpPr>
            <p:cNvPr id="4132" name="Text Box 28"/>
            <p:cNvSpPr txBox="1">
              <a:spLocks noChangeArrowheads="1"/>
            </p:cNvSpPr>
            <p:nvPr/>
          </p:nvSpPr>
          <p:spPr bwMode="auto">
            <a:xfrm>
              <a:off x="4752" y="2640"/>
              <a:ext cx="436" cy="212"/>
            </a:xfrm>
            <a:prstGeom prst="rect">
              <a:avLst/>
            </a:prstGeom>
            <a:noFill/>
            <a:ln w="9525">
              <a:noFill/>
              <a:miter lim="800000"/>
              <a:headEnd/>
              <a:tailEnd/>
            </a:ln>
          </p:spPr>
          <p:txBody>
            <a:bodyPr wrap="none">
              <a:spAutoFit/>
            </a:bodyPr>
            <a:lstStyle/>
            <a:p>
              <a:r>
                <a:rPr lang="en-US" sz="1600"/>
                <a:t>4      4</a:t>
              </a:r>
            </a:p>
          </p:txBody>
        </p:sp>
      </p:grpSp>
      <p:grpSp>
        <p:nvGrpSpPr>
          <p:cNvPr id="4" name="Group 33"/>
          <p:cNvGrpSpPr>
            <a:grpSpLocks/>
          </p:cNvGrpSpPr>
          <p:nvPr/>
        </p:nvGrpSpPr>
        <p:grpSpPr bwMode="auto">
          <a:xfrm>
            <a:off x="5165725" y="4662488"/>
            <a:ext cx="1995488" cy="1082675"/>
            <a:chOff x="3254" y="2937"/>
            <a:chExt cx="1257" cy="682"/>
          </a:xfrm>
        </p:grpSpPr>
        <p:sp>
          <p:nvSpPr>
            <p:cNvPr id="4120" name="Text Box 34"/>
            <p:cNvSpPr txBox="1">
              <a:spLocks noChangeArrowheads="1"/>
            </p:cNvSpPr>
            <p:nvPr/>
          </p:nvSpPr>
          <p:spPr bwMode="auto">
            <a:xfrm>
              <a:off x="3254" y="3369"/>
              <a:ext cx="205" cy="250"/>
            </a:xfrm>
            <a:prstGeom prst="rect">
              <a:avLst/>
            </a:prstGeom>
            <a:noFill/>
            <a:ln w="9525">
              <a:noFill/>
              <a:miter lim="800000"/>
              <a:headEnd/>
              <a:tailEnd/>
            </a:ln>
          </p:spPr>
          <p:txBody>
            <a:bodyPr wrap="none">
              <a:spAutoFit/>
            </a:bodyPr>
            <a:lstStyle/>
            <a:p>
              <a:r>
                <a:rPr lang="en-US" sz="2000" i="1" dirty="0"/>
                <a:t>L</a:t>
              </a:r>
            </a:p>
          </p:txBody>
        </p:sp>
        <p:sp>
          <p:nvSpPr>
            <p:cNvPr id="4121" name="Text Box 35"/>
            <p:cNvSpPr txBox="1">
              <a:spLocks noChangeArrowheads="1"/>
            </p:cNvSpPr>
            <p:nvPr/>
          </p:nvSpPr>
          <p:spPr bwMode="auto">
            <a:xfrm>
              <a:off x="4262" y="2937"/>
              <a:ext cx="249" cy="250"/>
            </a:xfrm>
            <a:prstGeom prst="rect">
              <a:avLst/>
            </a:prstGeom>
            <a:noFill/>
            <a:ln w="9525">
              <a:noFill/>
              <a:miter lim="800000"/>
              <a:headEnd/>
              <a:tailEnd/>
            </a:ln>
          </p:spPr>
          <p:txBody>
            <a:bodyPr wrap="none">
              <a:spAutoFit/>
            </a:bodyPr>
            <a:lstStyle/>
            <a:p>
              <a:r>
                <a:rPr lang="en-US" sz="2000" i="1"/>
                <a:t>M</a:t>
              </a:r>
            </a:p>
          </p:txBody>
        </p:sp>
      </p:grpSp>
      <p:sp>
        <p:nvSpPr>
          <p:cNvPr id="362532" name="Text Box 36"/>
          <p:cNvSpPr txBox="1">
            <a:spLocks noChangeArrowheads="1"/>
          </p:cNvSpPr>
          <p:nvPr/>
        </p:nvSpPr>
        <p:spPr bwMode="auto">
          <a:xfrm>
            <a:off x="990600" y="3581400"/>
            <a:ext cx="6622519" cy="461665"/>
          </a:xfrm>
          <a:prstGeom prst="rect">
            <a:avLst/>
          </a:prstGeom>
          <a:noFill/>
          <a:ln w="9525">
            <a:noFill/>
            <a:miter lim="800000"/>
            <a:headEnd/>
            <a:tailEnd/>
          </a:ln>
        </p:spPr>
        <p:txBody>
          <a:bodyPr wrap="none">
            <a:spAutoFit/>
          </a:bodyPr>
          <a:lstStyle/>
          <a:p>
            <a:r>
              <a:rPr lang="el-GR" sz="2400" i="1" dirty="0" smtClean="0">
                <a:solidFill>
                  <a:schemeClr val="accent2"/>
                </a:solidFill>
              </a:rPr>
              <a:t>Το </a:t>
            </a:r>
            <a:r>
              <a:rPr lang="en-US" sz="2400" i="1" dirty="0" smtClean="0">
                <a:solidFill>
                  <a:schemeClr val="accent2"/>
                </a:solidFill>
              </a:rPr>
              <a:t>L</a:t>
            </a:r>
            <a:r>
              <a:rPr lang="en-US" sz="2400" dirty="0" smtClean="0">
                <a:solidFill>
                  <a:schemeClr val="accent2"/>
                </a:solidFill>
              </a:rPr>
              <a:t> </a:t>
            </a:r>
            <a:r>
              <a:rPr lang="el-GR" sz="2400" dirty="0" smtClean="0">
                <a:solidFill>
                  <a:schemeClr val="accent2"/>
                </a:solidFill>
              </a:rPr>
              <a:t>δεξιά/αριστερά του </a:t>
            </a:r>
            <a:r>
              <a:rPr lang="en-US" sz="2400" i="1" dirty="0" smtClean="0">
                <a:solidFill>
                  <a:schemeClr val="accent2"/>
                </a:solidFill>
              </a:rPr>
              <a:t>M</a:t>
            </a:r>
            <a:r>
              <a:rPr lang="el-GR" sz="2400" dirty="0" smtClean="0">
                <a:solidFill>
                  <a:schemeClr val="accent2"/>
                </a:solidFill>
              </a:rPr>
              <a:t>;</a:t>
            </a:r>
            <a:r>
              <a:rPr lang="el-GR" sz="2400" i="1" dirty="0" smtClean="0">
                <a:solidFill>
                  <a:schemeClr val="accent2"/>
                </a:solidFill>
              </a:rPr>
              <a:t> Το </a:t>
            </a:r>
            <a:r>
              <a:rPr lang="en-US" sz="2400" i="1" dirty="0" smtClean="0">
                <a:solidFill>
                  <a:schemeClr val="accent2"/>
                </a:solidFill>
              </a:rPr>
              <a:t>L</a:t>
            </a:r>
            <a:r>
              <a:rPr lang="en-US" sz="2400" dirty="0" smtClean="0">
                <a:solidFill>
                  <a:schemeClr val="accent2"/>
                </a:solidFill>
              </a:rPr>
              <a:t> </a:t>
            </a:r>
            <a:r>
              <a:rPr lang="el-GR" sz="2400" dirty="0" smtClean="0">
                <a:solidFill>
                  <a:schemeClr val="accent2"/>
                </a:solidFill>
              </a:rPr>
              <a:t>πάνω/κάτω του </a:t>
            </a:r>
            <a:r>
              <a:rPr lang="en-US" sz="2400" i="1" dirty="0" smtClean="0">
                <a:solidFill>
                  <a:schemeClr val="accent2"/>
                </a:solidFill>
              </a:rPr>
              <a:t>M</a:t>
            </a:r>
            <a:r>
              <a:rPr lang="el-GR" sz="2400" dirty="0" smtClean="0">
                <a:solidFill>
                  <a:schemeClr val="accent2"/>
                </a:solidFill>
              </a:rPr>
              <a:t>;</a:t>
            </a:r>
            <a:endParaRPr lang="en-US" sz="24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25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25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25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25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25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25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25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250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250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250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6250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6251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6250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362532"/>
                                        </p:tgtEl>
                                        <p:attrNameLst>
                                          <p:attrName>style.visibility</p:attrName>
                                        </p:attrNameLst>
                                      </p:cBhvr>
                                      <p:to>
                                        <p:strVal val="visible"/>
                                      </p:to>
                                    </p:set>
                                    <p:animEffect transition="in" filter="blinds(horizontal)">
                                      <p:cBhvr>
                                        <p:cTn id="46" dur="500"/>
                                        <p:tgtEl>
                                          <p:spTgt spid="362532"/>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8" fill="hold" grpId="0" nodeType="clickEffect">
                                  <p:stCondLst>
                                    <p:cond delay="0"/>
                                  </p:stCondLst>
                                  <p:childTnLst>
                                    <p:set>
                                      <p:cBhvr>
                                        <p:cTn id="50" dur="1" fill="hold">
                                          <p:stCondLst>
                                            <p:cond delay="0"/>
                                          </p:stCondLst>
                                        </p:cTn>
                                        <p:tgtEl>
                                          <p:spTgt spid="362502"/>
                                        </p:tgtEl>
                                        <p:attrNameLst>
                                          <p:attrName>style.visibility</p:attrName>
                                        </p:attrNameLst>
                                      </p:cBhvr>
                                      <p:to>
                                        <p:strVal val="visible"/>
                                      </p:to>
                                    </p:set>
                                    <p:animEffect transition="in" filter="slide(fromLeft)">
                                      <p:cBhvr>
                                        <p:cTn id="51" dur="2000"/>
                                        <p:tgtEl>
                                          <p:spTgt spid="3625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0" grpId="0"/>
      <p:bldP spid="362501" grpId="0"/>
      <p:bldP spid="362502" grpId="0"/>
      <p:bldP spid="362505" grpId="0" animBg="1"/>
      <p:bldP spid="362506" grpId="0" animBg="1"/>
      <p:bldP spid="362507" grpId="0" animBg="1"/>
      <p:bldP spid="362508" grpId="0"/>
      <p:bldP spid="362509" grpId="0" animBg="1"/>
      <p:bldP spid="362510" grpId="0" animBg="1"/>
      <p:bldP spid="362511" grpId="0" animBg="1"/>
      <p:bldP spid="362512" grpId="0" animBg="1"/>
      <p:bldP spid="362513" grpId="0" animBg="1"/>
      <p:bldP spid="362514" grpId="0" animBg="1"/>
      <p:bldP spid="36251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3200" dirty="0" smtClean="0">
                <a:solidFill>
                  <a:srgbClr val="FFFF00"/>
                </a:solidFill>
              </a:rPr>
              <a:t>Κόστος Ενημέρωσης Εγγραφών Κορυφής και </a:t>
            </a:r>
            <a:r>
              <a:rPr lang="el-GR" sz="3200" dirty="0" err="1" smtClean="0">
                <a:solidFill>
                  <a:srgbClr val="FFFF00"/>
                </a:solidFill>
              </a:rPr>
              <a:t>Ημι</a:t>
            </a:r>
            <a:r>
              <a:rPr lang="el-GR" sz="3200" dirty="0" smtClean="0">
                <a:solidFill>
                  <a:srgbClr val="FFFF00"/>
                </a:solidFill>
              </a:rPr>
              <a:t>-Ακμών</a:t>
            </a:r>
            <a:endParaRPr lang="en-US" sz="3200" dirty="0">
              <a:solidFill>
                <a:srgbClr val="FFFF00"/>
              </a:solidFill>
            </a:endParaRPr>
          </a:p>
        </p:txBody>
      </p:sp>
      <p:sp>
        <p:nvSpPr>
          <p:cNvPr id="11268" name="Text Box 5"/>
          <p:cNvSpPr txBox="1">
            <a:spLocks noChangeArrowheads="1"/>
          </p:cNvSpPr>
          <p:nvPr/>
        </p:nvSpPr>
        <p:spPr bwMode="auto">
          <a:xfrm>
            <a:off x="1127125" y="1535113"/>
            <a:ext cx="184150" cy="396875"/>
          </a:xfrm>
          <a:prstGeom prst="rect">
            <a:avLst/>
          </a:prstGeom>
          <a:noFill/>
          <a:ln w="9525">
            <a:noFill/>
            <a:miter lim="800000"/>
            <a:headEnd/>
            <a:tailEnd/>
          </a:ln>
        </p:spPr>
        <p:txBody>
          <a:bodyPr wrap="none">
            <a:spAutoFit/>
          </a:bodyPr>
          <a:lstStyle/>
          <a:p>
            <a:endParaRPr lang="en-US" sz="2000"/>
          </a:p>
        </p:txBody>
      </p:sp>
      <p:grpSp>
        <p:nvGrpSpPr>
          <p:cNvPr id="2" name="Group 7"/>
          <p:cNvGrpSpPr>
            <a:grpSpLocks/>
          </p:cNvGrpSpPr>
          <p:nvPr/>
        </p:nvGrpSpPr>
        <p:grpSpPr bwMode="auto">
          <a:xfrm>
            <a:off x="838200" y="1600200"/>
            <a:ext cx="8153406" cy="708025"/>
            <a:chOff x="528" y="1008"/>
            <a:chExt cx="5136" cy="446"/>
          </a:xfrm>
        </p:grpSpPr>
        <p:sp>
          <p:nvSpPr>
            <p:cNvPr id="11282" name="AutoShape 4"/>
            <p:cNvSpPr>
              <a:spLocks noChangeArrowheads="1"/>
            </p:cNvSpPr>
            <p:nvPr/>
          </p:nvSpPr>
          <p:spPr bwMode="auto">
            <a:xfrm>
              <a:off x="528" y="1008"/>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11283" name="Text Box 6"/>
            <p:cNvSpPr txBox="1">
              <a:spLocks noChangeArrowheads="1"/>
            </p:cNvSpPr>
            <p:nvPr/>
          </p:nvSpPr>
          <p:spPr bwMode="auto">
            <a:xfrm>
              <a:off x="768" y="1008"/>
              <a:ext cx="4896" cy="446"/>
            </a:xfrm>
            <a:prstGeom prst="rect">
              <a:avLst/>
            </a:prstGeom>
            <a:noFill/>
            <a:ln w="9525">
              <a:noFill/>
              <a:miter lim="800000"/>
              <a:headEnd/>
              <a:tailEnd/>
            </a:ln>
          </p:spPr>
          <p:txBody>
            <a:bodyPr wrap="square">
              <a:spAutoFit/>
            </a:bodyPr>
            <a:lstStyle/>
            <a:p>
              <a:r>
                <a:rPr lang="el-GR" sz="2000" dirty="0" smtClean="0">
                  <a:solidFill>
                    <a:schemeClr val="bg1"/>
                  </a:solidFill>
                </a:rPr>
                <a:t>Η εύρεση της θέσης των </a:t>
              </a:r>
              <a:r>
                <a:rPr lang="en-US" sz="2000" i="1" dirty="0" smtClean="0">
                  <a:solidFill>
                    <a:schemeClr val="bg1"/>
                  </a:solidFill>
                </a:rPr>
                <a:t>e</a:t>
              </a:r>
              <a:r>
                <a:rPr lang="en-US" sz="2000" dirty="0">
                  <a:solidFill>
                    <a:schemeClr val="bg1"/>
                  </a:solidFill>
                  <a:sym typeface="Symbol" pitchFamily="18" charset="2"/>
                </a:rPr>
                <a:t>, </a:t>
              </a:r>
              <a:r>
                <a:rPr lang="en-US" sz="2000" i="1" dirty="0">
                  <a:solidFill>
                    <a:schemeClr val="bg1"/>
                  </a:solidFill>
                  <a:sym typeface="Symbol" pitchFamily="18" charset="2"/>
                </a:rPr>
                <a:t>e</a:t>
              </a:r>
              <a:r>
                <a:rPr lang="en-US" sz="2000" dirty="0">
                  <a:solidFill>
                    <a:schemeClr val="bg1"/>
                  </a:solidFill>
                  <a:sym typeface="Symbol" pitchFamily="18" charset="2"/>
                </a:rPr>
                <a:t> </a:t>
              </a:r>
              <a:r>
                <a:rPr lang="el-GR" sz="2000" dirty="0" smtClean="0">
                  <a:solidFill>
                    <a:schemeClr val="bg1"/>
                  </a:solidFill>
                  <a:sym typeface="Symbol" pitchFamily="18" charset="2"/>
                </a:rPr>
                <a:t>στην κυκλική διάταξη γύρων από την</a:t>
              </a:r>
              <a:endParaRPr lang="en-US" sz="2000" dirty="0">
                <a:solidFill>
                  <a:schemeClr val="bg1"/>
                </a:solidFill>
                <a:sym typeface="Symbol" pitchFamily="18" charset="2"/>
              </a:endParaRPr>
            </a:p>
            <a:p>
              <a:r>
                <a:rPr lang="en-US" sz="2000" i="1" dirty="0">
                  <a:solidFill>
                    <a:schemeClr val="bg1"/>
                  </a:solidFill>
                  <a:sym typeface="Symbol" pitchFamily="18" charset="2"/>
                </a:rPr>
                <a:t>v</a:t>
              </a:r>
              <a:r>
                <a:rPr lang="en-US" sz="2000" dirty="0">
                  <a:solidFill>
                    <a:schemeClr val="bg1"/>
                  </a:solidFill>
                  <a:sym typeface="Symbol" pitchFamily="18" charset="2"/>
                </a:rPr>
                <a:t> </a:t>
              </a:r>
              <a:r>
                <a:rPr lang="el-GR" sz="2000" dirty="0" smtClean="0">
                  <a:solidFill>
                    <a:schemeClr val="bg1"/>
                  </a:solidFill>
                  <a:sym typeface="Symbol" pitchFamily="18" charset="2"/>
                </a:rPr>
                <a:t>απαιτεί γραμμικό χρόνο ως προς το βαθμό </a:t>
              </a:r>
              <a:r>
                <a:rPr lang="en-US" sz="2000" dirty="0" err="1" smtClean="0">
                  <a:solidFill>
                    <a:schemeClr val="bg1"/>
                  </a:solidFill>
                  <a:sym typeface="Symbol" pitchFamily="18" charset="2"/>
                </a:rPr>
                <a:t>deg</a:t>
              </a:r>
              <a:r>
                <a:rPr lang="en-US" sz="2000" dirty="0" smtClean="0">
                  <a:solidFill>
                    <a:schemeClr val="bg1"/>
                  </a:solidFill>
                  <a:sym typeface="Symbol" pitchFamily="18" charset="2"/>
                </a:rPr>
                <a:t>(</a:t>
              </a:r>
              <a:r>
                <a:rPr lang="en-US" sz="2000" i="1" dirty="0" smtClean="0">
                  <a:solidFill>
                    <a:schemeClr val="bg1"/>
                  </a:solidFill>
                  <a:sym typeface="Symbol" pitchFamily="18" charset="2"/>
                </a:rPr>
                <a:t>v</a:t>
              </a:r>
              <a:r>
                <a:rPr lang="en-US" sz="2000" dirty="0">
                  <a:solidFill>
                    <a:schemeClr val="bg1"/>
                  </a:solidFill>
                  <a:sym typeface="Symbol" pitchFamily="18" charset="2"/>
                </a:rPr>
                <a:t>). </a:t>
              </a:r>
            </a:p>
          </p:txBody>
        </p:sp>
      </p:grpSp>
      <p:grpSp>
        <p:nvGrpSpPr>
          <p:cNvPr id="3" name="Group 8"/>
          <p:cNvGrpSpPr>
            <a:grpSpLocks/>
          </p:cNvGrpSpPr>
          <p:nvPr/>
        </p:nvGrpSpPr>
        <p:grpSpPr bwMode="auto">
          <a:xfrm>
            <a:off x="838200" y="2563813"/>
            <a:ext cx="6011871" cy="403225"/>
            <a:chOff x="528" y="1008"/>
            <a:chExt cx="3787" cy="254"/>
          </a:xfrm>
        </p:grpSpPr>
        <p:sp>
          <p:nvSpPr>
            <p:cNvPr id="11280" name="AutoShape 9"/>
            <p:cNvSpPr>
              <a:spLocks noChangeArrowheads="1"/>
            </p:cNvSpPr>
            <p:nvPr/>
          </p:nvSpPr>
          <p:spPr bwMode="auto">
            <a:xfrm>
              <a:off x="528" y="1008"/>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11281" name="Text Box 10"/>
            <p:cNvSpPr txBox="1">
              <a:spLocks noChangeArrowheads="1"/>
            </p:cNvSpPr>
            <p:nvPr/>
          </p:nvSpPr>
          <p:spPr bwMode="auto">
            <a:xfrm>
              <a:off x="768" y="1010"/>
              <a:ext cx="3547" cy="252"/>
            </a:xfrm>
            <a:prstGeom prst="rect">
              <a:avLst/>
            </a:prstGeom>
            <a:noFill/>
            <a:ln w="9525">
              <a:noFill/>
              <a:miter lim="800000"/>
              <a:headEnd/>
              <a:tailEnd/>
            </a:ln>
          </p:spPr>
          <p:txBody>
            <a:bodyPr wrap="none">
              <a:spAutoFit/>
            </a:bodyPr>
            <a:lstStyle/>
            <a:p>
              <a:r>
                <a:rPr lang="el-GR" sz="2000" dirty="0" smtClean="0">
                  <a:solidFill>
                    <a:schemeClr val="bg1"/>
                  </a:solidFill>
                </a:rPr>
                <a:t>Κάθε μία από τις άλλες πράξεις απαιτεί χρόνο Ο</a:t>
              </a:r>
              <a:r>
                <a:rPr lang="en-US" sz="2000" dirty="0" smtClean="0">
                  <a:solidFill>
                    <a:schemeClr val="bg1"/>
                  </a:solidFill>
                </a:rPr>
                <a:t>(1</a:t>
              </a:r>
              <a:r>
                <a:rPr lang="en-US" sz="2000" dirty="0">
                  <a:solidFill>
                    <a:schemeClr val="bg1"/>
                  </a:solidFill>
                </a:rPr>
                <a:t>). </a:t>
              </a:r>
              <a:endParaRPr lang="en-US" sz="2000" dirty="0">
                <a:solidFill>
                  <a:schemeClr val="bg1"/>
                </a:solidFill>
                <a:sym typeface="Symbol" pitchFamily="18" charset="2"/>
              </a:endParaRPr>
            </a:p>
          </p:txBody>
        </p:sp>
      </p:grpSp>
      <p:sp>
        <p:nvSpPr>
          <p:cNvPr id="756747" name="Text Box 11"/>
          <p:cNvSpPr txBox="1">
            <a:spLocks noChangeArrowheads="1"/>
          </p:cNvSpPr>
          <p:nvPr/>
        </p:nvSpPr>
        <p:spPr bwMode="auto">
          <a:xfrm>
            <a:off x="762000" y="3171825"/>
            <a:ext cx="8077200" cy="707886"/>
          </a:xfrm>
          <a:prstGeom prst="rect">
            <a:avLst/>
          </a:prstGeom>
          <a:noFill/>
          <a:ln w="9525">
            <a:noFill/>
            <a:miter lim="800000"/>
            <a:headEnd/>
            <a:tailEnd/>
          </a:ln>
        </p:spPr>
        <p:txBody>
          <a:bodyPr wrap="square">
            <a:spAutoFit/>
          </a:bodyPr>
          <a:lstStyle/>
          <a:p>
            <a:r>
              <a:rPr lang="en-US" sz="2000" i="1" dirty="0">
                <a:solidFill>
                  <a:srgbClr val="FF00FF"/>
                </a:solidFill>
              </a:rPr>
              <a:t>O</a:t>
            </a:r>
            <a:r>
              <a:rPr lang="en-US" sz="2000" dirty="0">
                <a:solidFill>
                  <a:srgbClr val="FF00FF"/>
                </a:solidFill>
              </a:rPr>
              <a:t>(</a:t>
            </a:r>
            <a:r>
              <a:rPr lang="en-US" sz="2000" i="1" dirty="0">
                <a:solidFill>
                  <a:srgbClr val="FF00FF"/>
                </a:solidFill>
              </a:rPr>
              <a:t>m</a:t>
            </a:r>
            <a:r>
              <a:rPr lang="en-US" sz="2000" dirty="0">
                <a:solidFill>
                  <a:srgbClr val="FF00FF"/>
                </a:solidFill>
              </a:rPr>
              <a:t>)</a:t>
            </a:r>
            <a:r>
              <a:rPr lang="en-US" sz="2000" dirty="0">
                <a:solidFill>
                  <a:schemeClr val="bg1"/>
                </a:solidFill>
              </a:rPr>
              <a:t> </a:t>
            </a:r>
            <a:r>
              <a:rPr lang="el-GR" sz="2000" dirty="0" smtClean="0">
                <a:solidFill>
                  <a:schemeClr val="bg1"/>
                </a:solidFill>
              </a:rPr>
              <a:t>χρόνος όπου </a:t>
            </a:r>
            <a:r>
              <a:rPr lang="en-US" sz="2000" dirty="0" smtClean="0">
                <a:solidFill>
                  <a:schemeClr val="bg1"/>
                </a:solidFill>
              </a:rPr>
              <a:t>m </a:t>
            </a:r>
            <a:r>
              <a:rPr lang="en-US" sz="2000" dirty="0">
                <a:solidFill>
                  <a:schemeClr val="bg1"/>
                </a:solidFill>
              </a:rPr>
              <a:t>= # </a:t>
            </a:r>
            <a:r>
              <a:rPr lang="el-GR" sz="2000" dirty="0" smtClean="0">
                <a:solidFill>
                  <a:schemeClr val="bg1"/>
                </a:solidFill>
              </a:rPr>
              <a:t>ακμών που πρόσκεινται στο σημείο-συμβάν κατά τη σάρωση</a:t>
            </a:r>
            <a:r>
              <a:rPr lang="en-US" sz="2000" dirty="0" smtClean="0">
                <a:solidFill>
                  <a:schemeClr val="bg1"/>
                </a:solidFill>
              </a:rPr>
              <a:t>. </a:t>
            </a:r>
            <a:endParaRPr lang="en-US" sz="2000" dirty="0">
              <a:solidFill>
                <a:schemeClr val="bg1"/>
              </a:solidFill>
            </a:endParaRPr>
          </a:p>
        </p:txBody>
      </p:sp>
      <p:sp>
        <p:nvSpPr>
          <p:cNvPr id="756749" name="Text Box 13"/>
          <p:cNvSpPr txBox="1">
            <a:spLocks noChangeArrowheads="1"/>
          </p:cNvSpPr>
          <p:nvPr/>
        </p:nvSpPr>
        <p:spPr bwMode="auto">
          <a:xfrm>
            <a:off x="838200" y="4086225"/>
            <a:ext cx="7219092" cy="400110"/>
          </a:xfrm>
          <a:prstGeom prst="rect">
            <a:avLst/>
          </a:prstGeom>
          <a:noFill/>
          <a:ln w="9525">
            <a:noFill/>
            <a:miter lim="800000"/>
            <a:headEnd/>
            <a:tailEnd/>
          </a:ln>
        </p:spPr>
        <p:txBody>
          <a:bodyPr wrap="none">
            <a:spAutoFit/>
          </a:bodyPr>
          <a:lstStyle/>
          <a:p>
            <a:r>
              <a:rPr lang="el-GR" sz="2000" dirty="0" smtClean="0">
                <a:solidFill>
                  <a:schemeClr val="bg1"/>
                </a:solidFill>
              </a:rPr>
              <a:t>Γενικεύεται στις περιπτώσεις κορυφής-κορυφής και ακμής-ακμής</a:t>
            </a:r>
            <a:r>
              <a:rPr lang="en-US" sz="2000" dirty="0" smtClean="0">
                <a:solidFill>
                  <a:schemeClr val="bg1"/>
                </a:solidFill>
              </a:rPr>
              <a:t>.</a:t>
            </a:r>
            <a:endParaRPr lang="en-US" sz="2000" dirty="0">
              <a:solidFill>
                <a:schemeClr val="bg1"/>
              </a:solidFill>
            </a:endParaRPr>
          </a:p>
        </p:txBody>
      </p:sp>
      <p:sp>
        <p:nvSpPr>
          <p:cNvPr id="756750" name="Text Box 14"/>
          <p:cNvSpPr txBox="1">
            <a:spLocks noChangeArrowheads="1"/>
          </p:cNvSpPr>
          <p:nvPr/>
        </p:nvSpPr>
        <p:spPr bwMode="auto">
          <a:xfrm>
            <a:off x="838199" y="4648200"/>
            <a:ext cx="7432675" cy="707886"/>
          </a:xfrm>
          <a:prstGeom prst="rect">
            <a:avLst/>
          </a:prstGeom>
          <a:noFill/>
          <a:ln w="9525">
            <a:noFill/>
            <a:miter lim="800000"/>
            <a:headEnd/>
            <a:tailEnd/>
          </a:ln>
        </p:spPr>
        <p:txBody>
          <a:bodyPr wrap="square">
            <a:spAutoFit/>
          </a:bodyPr>
          <a:lstStyle/>
          <a:p>
            <a:r>
              <a:rPr lang="el-GR" sz="2000" dirty="0" smtClean="0">
                <a:solidFill>
                  <a:schemeClr val="accent6">
                    <a:lumMod val="75000"/>
                  </a:schemeClr>
                </a:solidFill>
              </a:rPr>
              <a:t>Η ενημέρωση των εγγραφών κορυφών και </a:t>
            </a:r>
            <a:r>
              <a:rPr lang="el-GR" sz="2000" dirty="0" err="1" smtClean="0">
                <a:solidFill>
                  <a:schemeClr val="accent6">
                    <a:lumMod val="75000"/>
                  </a:schemeClr>
                </a:solidFill>
              </a:rPr>
              <a:t>ημι</a:t>
            </a:r>
            <a:r>
              <a:rPr lang="el-GR" sz="2000" dirty="0" smtClean="0">
                <a:solidFill>
                  <a:schemeClr val="accent6">
                    <a:lumMod val="75000"/>
                  </a:schemeClr>
                </a:solidFill>
              </a:rPr>
              <a:t>-ακμών δεν αυξάνει </a:t>
            </a:r>
            <a:endParaRPr lang="en-US" sz="2000" dirty="0">
              <a:solidFill>
                <a:schemeClr val="accent6">
                  <a:lumMod val="75000"/>
                </a:schemeClr>
              </a:solidFill>
            </a:endParaRPr>
          </a:p>
          <a:p>
            <a:r>
              <a:rPr lang="el-GR" sz="2000" dirty="0">
                <a:solidFill>
                  <a:schemeClr val="accent6">
                    <a:lumMod val="75000"/>
                  </a:schemeClr>
                </a:solidFill>
              </a:rPr>
              <a:t>τ</a:t>
            </a:r>
            <a:r>
              <a:rPr lang="el-GR" sz="2000" dirty="0" smtClean="0">
                <a:solidFill>
                  <a:schemeClr val="accent6">
                    <a:lumMod val="75000"/>
                  </a:schemeClr>
                </a:solidFill>
              </a:rPr>
              <a:t>ον </a:t>
            </a:r>
            <a:r>
              <a:rPr lang="el-GR" sz="2000" dirty="0" err="1" smtClean="0">
                <a:solidFill>
                  <a:schemeClr val="accent6">
                    <a:lumMod val="75000"/>
                  </a:schemeClr>
                </a:solidFill>
              </a:rPr>
              <a:t>ασυμπτωτικό</a:t>
            </a:r>
            <a:r>
              <a:rPr lang="el-GR" sz="2000" dirty="0" smtClean="0">
                <a:solidFill>
                  <a:schemeClr val="accent6">
                    <a:lumMod val="75000"/>
                  </a:schemeClr>
                </a:solidFill>
              </a:rPr>
              <a:t> χρόνο εκτέλεσης του αλγορίθμου εύρεσης τομών.</a:t>
            </a:r>
            <a:endParaRPr lang="en-US" dirty="0">
              <a:solidFill>
                <a:schemeClr val="accent6">
                  <a:lumMod val="75000"/>
                </a:schemeClr>
              </a:solidFill>
            </a:endParaRPr>
          </a:p>
        </p:txBody>
      </p:sp>
      <p:sp>
        <p:nvSpPr>
          <p:cNvPr id="756751" name="Text Box 15"/>
          <p:cNvSpPr txBox="1">
            <a:spLocks noChangeArrowheads="1"/>
          </p:cNvSpPr>
          <p:nvPr/>
        </p:nvSpPr>
        <p:spPr bwMode="auto">
          <a:xfrm>
            <a:off x="2438400" y="5562600"/>
            <a:ext cx="2700338" cy="457200"/>
          </a:xfrm>
          <a:prstGeom prst="rect">
            <a:avLst/>
          </a:prstGeom>
          <a:noFill/>
          <a:ln w="9525">
            <a:noFill/>
            <a:miter lim="800000"/>
            <a:headEnd/>
            <a:tailEnd/>
          </a:ln>
        </p:spPr>
        <p:txBody>
          <a:bodyPr wrap="none">
            <a:spAutoFit/>
          </a:bodyPr>
          <a:lstStyle/>
          <a:p>
            <a:r>
              <a:rPr lang="en-US" i="1">
                <a:solidFill>
                  <a:srgbClr val="FF0000"/>
                </a:solidFill>
              </a:rPr>
              <a:t>O</a:t>
            </a:r>
            <a:r>
              <a:rPr lang="en-US">
                <a:solidFill>
                  <a:srgbClr val="FF0000"/>
                </a:solidFill>
              </a:rPr>
              <a:t>(</a:t>
            </a:r>
            <a:r>
              <a:rPr lang="en-US" i="1">
                <a:solidFill>
                  <a:srgbClr val="FF0000"/>
                </a:solidFill>
              </a:rPr>
              <a:t>n</a:t>
            </a:r>
            <a:r>
              <a:rPr lang="en-US">
                <a:solidFill>
                  <a:srgbClr val="FF0000"/>
                </a:solidFill>
              </a:rPr>
              <a:t> log</a:t>
            </a:r>
            <a:r>
              <a:rPr lang="en-US" i="1">
                <a:solidFill>
                  <a:srgbClr val="FF0000"/>
                </a:solidFill>
              </a:rPr>
              <a:t>n</a:t>
            </a:r>
            <a:r>
              <a:rPr lang="en-US">
                <a:solidFill>
                  <a:srgbClr val="FF0000"/>
                </a:solidFill>
              </a:rPr>
              <a:t> + </a:t>
            </a:r>
            <a:r>
              <a:rPr lang="en-US" i="1">
                <a:solidFill>
                  <a:srgbClr val="FF0000"/>
                </a:solidFill>
              </a:rPr>
              <a:t>k </a:t>
            </a:r>
            <a:r>
              <a:rPr lang="en-US">
                <a:solidFill>
                  <a:srgbClr val="FF0000"/>
                </a:solidFill>
              </a:rPr>
              <a:t>log </a:t>
            </a:r>
            <a:r>
              <a:rPr lang="en-US" i="1">
                <a:solidFill>
                  <a:srgbClr val="FF0000"/>
                </a:solidFill>
              </a:rPr>
              <a:t>n</a:t>
            </a:r>
            <a:r>
              <a:rPr lang="en-US">
                <a:solidFill>
                  <a:srgbClr val="FF0000"/>
                </a:solidFill>
              </a:rPr>
              <a:t>)</a:t>
            </a:r>
          </a:p>
        </p:txBody>
      </p:sp>
      <p:sp>
        <p:nvSpPr>
          <p:cNvPr id="756752" name="Line 16"/>
          <p:cNvSpPr>
            <a:spLocks noChangeShapeType="1"/>
          </p:cNvSpPr>
          <p:nvPr/>
        </p:nvSpPr>
        <p:spPr bwMode="auto">
          <a:xfrm flipV="1">
            <a:off x="2971800" y="6019800"/>
            <a:ext cx="0" cy="228600"/>
          </a:xfrm>
          <a:prstGeom prst="line">
            <a:avLst/>
          </a:prstGeom>
          <a:noFill/>
          <a:ln w="9525">
            <a:solidFill>
              <a:schemeClr val="bg1"/>
            </a:solidFill>
            <a:round/>
            <a:headEnd/>
            <a:tailEnd type="triangle" w="med" len="med"/>
          </a:ln>
        </p:spPr>
        <p:txBody>
          <a:bodyPr/>
          <a:lstStyle/>
          <a:p>
            <a:endParaRPr lang="en-US"/>
          </a:p>
        </p:txBody>
      </p:sp>
      <p:sp>
        <p:nvSpPr>
          <p:cNvPr id="756753" name="Text Box 17"/>
          <p:cNvSpPr txBox="1">
            <a:spLocks noChangeArrowheads="1"/>
          </p:cNvSpPr>
          <p:nvPr/>
        </p:nvSpPr>
        <p:spPr bwMode="auto">
          <a:xfrm>
            <a:off x="1127125" y="6156325"/>
            <a:ext cx="3140075" cy="646331"/>
          </a:xfrm>
          <a:prstGeom prst="rect">
            <a:avLst/>
          </a:prstGeom>
          <a:noFill/>
          <a:ln w="9525">
            <a:noFill/>
            <a:miter lim="800000"/>
            <a:headEnd/>
            <a:tailEnd/>
          </a:ln>
        </p:spPr>
        <p:txBody>
          <a:bodyPr wrap="square">
            <a:spAutoFit/>
          </a:bodyPr>
          <a:lstStyle/>
          <a:p>
            <a:r>
              <a:rPr lang="el-GR" dirty="0" smtClean="0">
                <a:solidFill>
                  <a:schemeClr val="bg1"/>
                </a:solidFill>
              </a:rPr>
              <a:t>Συνδυασμένη πολυπλοκότητα των 2 υποδιαιρέσεων</a:t>
            </a:r>
            <a:endParaRPr lang="en-US" dirty="0">
              <a:solidFill>
                <a:schemeClr val="bg1"/>
              </a:solidFill>
            </a:endParaRPr>
          </a:p>
        </p:txBody>
      </p:sp>
      <p:sp>
        <p:nvSpPr>
          <p:cNvPr id="756754" name="Line 18"/>
          <p:cNvSpPr>
            <a:spLocks noChangeShapeType="1"/>
          </p:cNvSpPr>
          <p:nvPr/>
        </p:nvSpPr>
        <p:spPr bwMode="auto">
          <a:xfrm flipH="1" flipV="1">
            <a:off x="4191000" y="5943600"/>
            <a:ext cx="228600" cy="304800"/>
          </a:xfrm>
          <a:prstGeom prst="line">
            <a:avLst/>
          </a:prstGeom>
          <a:noFill/>
          <a:ln w="9525">
            <a:solidFill>
              <a:schemeClr val="bg1"/>
            </a:solidFill>
            <a:round/>
            <a:headEnd/>
            <a:tailEnd type="triangle" w="med" len="med"/>
          </a:ln>
        </p:spPr>
        <p:txBody>
          <a:bodyPr/>
          <a:lstStyle/>
          <a:p>
            <a:endParaRPr lang="en-US"/>
          </a:p>
        </p:txBody>
      </p:sp>
      <p:sp>
        <p:nvSpPr>
          <p:cNvPr id="756755" name="Text Box 19"/>
          <p:cNvSpPr txBox="1">
            <a:spLocks noChangeArrowheads="1"/>
          </p:cNvSpPr>
          <p:nvPr/>
        </p:nvSpPr>
        <p:spPr bwMode="auto">
          <a:xfrm>
            <a:off x="4267200" y="6156325"/>
            <a:ext cx="2362200" cy="707886"/>
          </a:xfrm>
          <a:prstGeom prst="rect">
            <a:avLst/>
          </a:prstGeom>
          <a:noFill/>
          <a:ln w="9525">
            <a:noFill/>
            <a:miter lim="800000"/>
            <a:headEnd/>
            <a:tailEnd/>
          </a:ln>
        </p:spPr>
        <p:txBody>
          <a:bodyPr wrap="square">
            <a:spAutoFit/>
          </a:bodyPr>
          <a:lstStyle/>
          <a:p>
            <a:r>
              <a:rPr lang="el-GR" sz="2000" dirty="0" smtClean="0">
                <a:solidFill>
                  <a:schemeClr val="bg1"/>
                </a:solidFill>
              </a:rPr>
              <a:t>πολυπλοκότητα της υποδιαίρεσης</a:t>
            </a:r>
            <a:endParaRPr lang="en-US" sz="2000" dirty="0">
              <a:solidFill>
                <a:schemeClr val="bg1"/>
              </a:solidFill>
            </a:endParaRPr>
          </a:p>
        </p:txBody>
      </p:sp>
      <p:sp>
        <p:nvSpPr>
          <p:cNvPr id="756756" name="Text Box 20"/>
          <p:cNvSpPr txBox="1">
            <a:spLocks noChangeArrowheads="1"/>
          </p:cNvSpPr>
          <p:nvPr/>
        </p:nvSpPr>
        <p:spPr bwMode="auto">
          <a:xfrm>
            <a:off x="5562600" y="5486400"/>
            <a:ext cx="3429006" cy="707886"/>
          </a:xfrm>
          <a:prstGeom prst="rect">
            <a:avLst/>
          </a:prstGeom>
          <a:noFill/>
          <a:ln w="9525">
            <a:noFill/>
            <a:miter lim="800000"/>
            <a:headEnd/>
            <a:tailEnd/>
          </a:ln>
        </p:spPr>
        <p:txBody>
          <a:bodyPr wrap="square">
            <a:spAutoFit/>
          </a:bodyPr>
          <a:lstStyle/>
          <a:p>
            <a:r>
              <a:rPr lang="el-GR" sz="2000" dirty="0" smtClean="0">
                <a:solidFill>
                  <a:srgbClr val="00FF00"/>
                </a:solidFill>
              </a:rPr>
              <a:t>κάθε τομή είναι κορυφή στην νέα υποδιαίρεση</a:t>
            </a:r>
            <a:endParaRPr lang="en-US" sz="2000" dirty="0">
              <a:solidFill>
                <a:srgbClr val="00FF00"/>
              </a:solidFill>
            </a:endParaRPr>
          </a:p>
        </p:txBody>
      </p:sp>
    </p:spTree>
    <p:extLst>
      <p:ext uri="{BB962C8B-B14F-4D97-AF65-F5344CB8AC3E}">
        <p14:creationId xmlns="" xmlns:p14="http://schemas.microsoft.com/office/powerpoint/2010/main" val="9637567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56747"/>
                                        </p:tgtEl>
                                        <p:attrNameLst>
                                          <p:attrName>style.visibility</p:attrName>
                                        </p:attrNameLst>
                                      </p:cBhvr>
                                      <p:to>
                                        <p:strVal val="visible"/>
                                      </p:to>
                                    </p:set>
                                    <p:animEffect transition="in" filter="slide(fromBottom)">
                                      <p:cBhvr>
                                        <p:cTn id="17" dur="500"/>
                                        <p:tgtEl>
                                          <p:spTgt spid="75674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5674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756750"/>
                                        </p:tgtEl>
                                        <p:attrNameLst>
                                          <p:attrName>style.visibility</p:attrName>
                                        </p:attrNameLst>
                                      </p:cBhvr>
                                      <p:to>
                                        <p:strVal val="visible"/>
                                      </p:to>
                                    </p:set>
                                    <p:animEffect transition="in" filter="blinds(horizontal)">
                                      <p:cBhvr>
                                        <p:cTn id="26" dur="500"/>
                                        <p:tgtEl>
                                          <p:spTgt spid="756750"/>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756756"/>
                                        </p:tgtEl>
                                        <p:attrNameLst>
                                          <p:attrName>style.visibility</p:attrName>
                                        </p:attrNameLst>
                                      </p:cBhvr>
                                      <p:to>
                                        <p:strVal val="visible"/>
                                      </p:to>
                                    </p:set>
                                    <p:animEffect transition="in" filter="box(in)">
                                      <p:cBhvr>
                                        <p:cTn id="31" dur="500"/>
                                        <p:tgtEl>
                                          <p:spTgt spid="756756"/>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756751"/>
                                        </p:tgtEl>
                                        <p:attrNameLst>
                                          <p:attrName>style.visibility</p:attrName>
                                        </p:attrNameLst>
                                      </p:cBhvr>
                                      <p:to>
                                        <p:strVal val="visible"/>
                                      </p:to>
                                    </p:set>
                                    <p:anim calcmode="lin" valueType="num">
                                      <p:cBhvr>
                                        <p:cTn id="36" dur="500" fill="hold"/>
                                        <p:tgtEl>
                                          <p:spTgt spid="756751"/>
                                        </p:tgtEl>
                                        <p:attrNameLst>
                                          <p:attrName>ppt_w</p:attrName>
                                        </p:attrNameLst>
                                      </p:cBhvr>
                                      <p:tavLst>
                                        <p:tav tm="0">
                                          <p:val>
                                            <p:fltVal val="0"/>
                                          </p:val>
                                        </p:tav>
                                        <p:tav tm="100000">
                                          <p:val>
                                            <p:strVal val="#ppt_w"/>
                                          </p:val>
                                        </p:tav>
                                      </p:tavLst>
                                    </p:anim>
                                    <p:anim calcmode="lin" valueType="num">
                                      <p:cBhvr>
                                        <p:cTn id="37" dur="500" fill="hold"/>
                                        <p:tgtEl>
                                          <p:spTgt spid="756751"/>
                                        </p:tgtEl>
                                        <p:attrNameLst>
                                          <p:attrName>ppt_h</p:attrName>
                                        </p:attrNameLst>
                                      </p:cBhvr>
                                      <p:tavLst>
                                        <p:tav tm="0">
                                          <p:val>
                                            <p:fltVal val="0"/>
                                          </p:val>
                                        </p:tav>
                                        <p:tav tm="100000">
                                          <p:val>
                                            <p:strVal val="#ppt_h"/>
                                          </p:val>
                                        </p:tav>
                                      </p:tavLst>
                                    </p:anim>
                                  </p:childTnLst>
                                </p:cTn>
                              </p:par>
                            </p:childTnLst>
                          </p:cTn>
                        </p:par>
                        <p:par>
                          <p:cTn id="38" fill="hold">
                            <p:stCondLst>
                              <p:cond delay="500"/>
                            </p:stCondLst>
                            <p:childTnLst>
                              <p:par>
                                <p:cTn id="39" presetID="12" presetClass="entr" presetSubtype="4" fill="hold" grpId="0" nodeType="afterEffect">
                                  <p:stCondLst>
                                    <p:cond delay="0"/>
                                  </p:stCondLst>
                                  <p:childTnLst>
                                    <p:set>
                                      <p:cBhvr>
                                        <p:cTn id="40" dur="1" fill="hold">
                                          <p:stCondLst>
                                            <p:cond delay="0"/>
                                          </p:stCondLst>
                                        </p:cTn>
                                        <p:tgtEl>
                                          <p:spTgt spid="756752"/>
                                        </p:tgtEl>
                                        <p:attrNameLst>
                                          <p:attrName>style.visibility</p:attrName>
                                        </p:attrNameLst>
                                      </p:cBhvr>
                                      <p:to>
                                        <p:strVal val="visible"/>
                                      </p:to>
                                    </p:set>
                                    <p:animEffect transition="in" filter="slide(fromBottom)">
                                      <p:cBhvr>
                                        <p:cTn id="41" dur="500"/>
                                        <p:tgtEl>
                                          <p:spTgt spid="756752"/>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756753"/>
                                        </p:tgtEl>
                                        <p:attrNameLst>
                                          <p:attrName>style.visibility</p:attrName>
                                        </p:attrNameLst>
                                      </p:cBhvr>
                                      <p:to>
                                        <p:strVal val="visible"/>
                                      </p:to>
                                    </p:set>
                                    <p:animEffect transition="in" filter="slide(fromBottom)">
                                      <p:cBhvr>
                                        <p:cTn id="44" dur="500"/>
                                        <p:tgtEl>
                                          <p:spTgt spid="756753"/>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756755"/>
                                        </p:tgtEl>
                                        <p:attrNameLst>
                                          <p:attrName>style.visibility</p:attrName>
                                        </p:attrNameLst>
                                      </p:cBhvr>
                                      <p:to>
                                        <p:strVal val="visible"/>
                                      </p:to>
                                    </p:set>
                                    <p:animEffect transition="in" filter="slide(fromBottom)">
                                      <p:cBhvr>
                                        <p:cTn id="47" dur="500"/>
                                        <p:tgtEl>
                                          <p:spTgt spid="756755"/>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756754"/>
                                        </p:tgtEl>
                                        <p:attrNameLst>
                                          <p:attrName>style.visibility</p:attrName>
                                        </p:attrNameLst>
                                      </p:cBhvr>
                                      <p:to>
                                        <p:strVal val="visible"/>
                                      </p:to>
                                    </p:set>
                                    <p:animEffect transition="in" filter="slide(fromBottom)">
                                      <p:cBhvr>
                                        <p:cTn id="50" dur="500"/>
                                        <p:tgtEl>
                                          <p:spTgt spid="756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6747" grpId="0"/>
      <p:bldP spid="756749" grpId="0"/>
      <p:bldP spid="756750" grpId="0"/>
      <p:bldP spid="756751" grpId="0"/>
      <p:bldP spid="756752" grpId="0" animBg="1"/>
      <p:bldP spid="756753" grpId="0"/>
      <p:bldP spid="756754" grpId="0" animBg="1"/>
      <p:bldP spid="756755" grpId="0"/>
      <p:bldP spid="756756" grpId="0"/>
    </p:bld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Ενημέρωση Εδρών</a:t>
            </a:r>
            <a:endParaRPr lang="en-US" sz="4400" dirty="0">
              <a:solidFill>
                <a:srgbClr val="FFFF00"/>
              </a:solidFill>
            </a:endParaRPr>
          </a:p>
        </p:txBody>
      </p:sp>
      <p:sp>
        <p:nvSpPr>
          <p:cNvPr id="12292" name="Text Box 4"/>
          <p:cNvSpPr txBox="1">
            <a:spLocks noChangeArrowheads="1"/>
          </p:cNvSpPr>
          <p:nvPr/>
        </p:nvSpPr>
        <p:spPr bwMode="auto">
          <a:xfrm>
            <a:off x="822325" y="1411288"/>
            <a:ext cx="1802609" cy="369332"/>
          </a:xfrm>
          <a:prstGeom prst="rect">
            <a:avLst/>
          </a:prstGeom>
          <a:noFill/>
          <a:ln w="9525">
            <a:noFill/>
            <a:miter lim="800000"/>
            <a:headEnd/>
            <a:tailEnd/>
          </a:ln>
        </p:spPr>
        <p:txBody>
          <a:bodyPr wrap="none">
            <a:spAutoFit/>
          </a:bodyPr>
          <a:lstStyle/>
          <a:p>
            <a:r>
              <a:rPr lang="el-GR" dirty="0" smtClean="0">
                <a:solidFill>
                  <a:schemeClr val="bg1"/>
                </a:solidFill>
              </a:rPr>
              <a:t>Για κάθε έδρα</a:t>
            </a:r>
            <a:r>
              <a:rPr lang="en-US" dirty="0" smtClean="0">
                <a:solidFill>
                  <a:schemeClr val="bg1"/>
                </a:solidFill>
              </a:rPr>
              <a:t> </a:t>
            </a:r>
            <a:r>
              <a:rPr lang="en-US" i="1" dirty="0">
                <a:solidFill>
                  <a:schemeClr val="bg1"/>
                </a:solidFill>
              </a:rPr>
              <a:t>f</a:t>
            </a:r>
            <a:r>
              <a:rPr lang="en-US" dirty="0">
                <a:solidFill>
                  <a:schemeClr val="bg1"/>
                </a:solidFill>
              </a:rPr>
              <a:t>  :</a:t>
            </a:r>
          </a:p>
        </p:txBody>
      </p:sp>
      <p:sp>
        <p:nvSpPr>
          <p:cNvPr id="12293" name="Text Box 5"/>
          <p:cNvSpPr txBox="1">
            <a:spLocks noChangeArrowheads="1"/>
          </p:cNvSpPr>
          <p:nvPr/>
        </p:nvSpPr>
        <p:spPr bwMode="auto">
          <a:xfrm>
            <a:off x="1752601" y="2286000"/>
            <a:ext cx="7010400" cy="2554545"/>
          </a:xfrm>
          <a:prstGeom prst="rect">
            <a:avLst/>
          </a:prstGeom>
          <a:noFill/>
          <a:ln w="9525">
            <a:noFill/>
            <a:miter lim="800000"/>
            <a:headEnd/>
            <a:tailEnd/>
          </a:ln>
        </p:spPr>
        <p:txBody>
          <a:bodyPr wrap="square">
            <a:spAutoFit/>
          </a:bodyPr>
          <a:lstStyle/>
          <a:p>
            <a:pPr>
              <a:buFont typeface="Symbol" pitchFamily="18" charset="2"/>
              <a:buChar char="·"/>
            </a:pPr>
            <a:r>
              <a:rPr lang="en-US" sz="2000" dirty="0">
                <a:solidFill>
                  <a:schemeClr val="bg1"/>
                </a:solidFill>
              </a:rPr>
              <a:t> </a:t>
            </a:r>
            <a:r>
              <a:rPr lang="el-GR" sz="2000" dirty="0" err="1" smtClean="0">
                <a:solidFill>
                  <a:schemeClr val="bg1"/>
                </a:solidFill>
              </a:rPr>
              <a:t>ΈξωΣυνιστώσα</a:t>
            </a:r>
            <a:r>
              <a:rPr lang="en-US" sz="2000" dirty="0" smtClean="0">
                <a:solidFill>
                  <a:schemeClr val="bg1"/>
                </a:solidFill>
              </a:rPr>
              <a:t>(</a:t>
            </a:r>
            <a:r>
              <a:rPr lang="en-US" sz="2000" i="1" dirty="0" smtClean="0">
                <a:solidFill>
                  <a:schemeClr val="bg1"/>
                </a:solidFill>
              </a:rPr>
              <a:t>f</a:t>
            </a:r>
            <a:r>
              <a:rPr lang="en-US" sz="2000" dirty="0">
                <a:solidFill>
                  <a:schemeClr val="bg1"/>
                </a:solidFill>
              </a:rPr>
              <a:t>)</a:t>
            </a:r>
          </a:p>
          <a:p>
            <a:pPr>
              <a:buFont typeface="Symbol" pitchFamily="18" charset="2"/>
              <a:buNone/>
            </a:pPr>
            <a:endParaRPr lang="en-US" sz="2000" dirty="0">
              <a:solidFill>
                <a:schemeClr val="bg1"/>
              </a:solidFill>
            </a:endParaRPr>
          </a:p>
          <a:p>
            <a:pPr>
              <a:buFont typeface="Symbol" pitchFamily="18" charset="2"/>
              <a:buChar char="·"/>
            </a:pPr>
            <a:r>
              <a:rPr lang="en-US" sz="2000" dirty="0">
                <a:solidFill>
                  <a:schemeClr val="bg1"/>
                </a:solidFill>
              </a:rPr>
              <a:t> </a:t>
            </a:r>
            <a:r>
              <a:rPr lang="el-GR" sz="2000" dirty="0" err="1" smtClean="0">
                <a:solidFill>
                  <a:schemeClr val="bg1"/>
                </a:solidFill>
              </a:rPr>
              <a:t>ΈσωΣυνιστώσες</a:t>
            </a:r>
            <a:r>
              <a:rPr lang="en-US" sz="2000" dirty="0" smtClean="0">
                <a:solidFill>
                  <a:schemeClr val="bg1"/>
                </a:solidFill>
              </a:rPr>
              <a:t>(</a:t>
            </a:r>
            <a:r>
              <a:rPr lang="en-US" sz="2000" i="1" dirty="0" smtClean="0">
                <a:solidFill>
                  <a:schemeClr val="bg1"/>
                </a:solidFill>
              </a:rPr>
              <a:t>f</a:t>
            </a:r>
            <a:r>
              <a:rPr lang="en-US" sz="2000" dirty="0">
                <a:solidFill>
                  <a:schemeClr val="bg1"/>
                </a:solidFill>
              </a:rPr>
              <a:t>) </a:t>
            </a:r>
          </a:p>
          <a:p>
            <a:pPr>
              <a:buFont typeface="Symbol" pitchFamily="18" charset="2"/>
              <a:buNone/>
            </a:pPr>
            <a:endParaRPr lang="en-US" sz="2000" dirty="0">
              <a:solidFill>
                <a:schemeClr val="bg1"/>
              </a:solidFill>
            </a:endParaRPr>
          </a:p>
          <a:p>
            <a:pPr>
              <a:buFont typeface="Symbol" pitchFamily="18" charset="2"/>
              <a:buChar char="·"/>
            </a:pPr>
            <a:r>
              <a:rPr lang="en-US" sz="2000" dirty="0">
                <a:solidFill>
                  <a:schemeClr val="bg1"/>
                </a:solidFill>
              </a:rPr>
              <a:t> </a:t>
            </a:r>
            <a:r>
              <a:rPr lang="el-GR" sz="2000" dirty="0" err="1" smtClean="0">
                <a:solidFill>
                  <a:schemeClr val="bg1"/>
                </a:solidFill>
              </a:rPr>
              <a:t>Προσπ</a:t>
            </a:r>
            <a:r>
              <a:rPr lang="el-GR" sz="2000" dirty="0" smtClean="0">
                <a:solidFill>
                  <a:schemeClr val="bg1"/>
                </a:solidFill>
              </a:rPr>
              <a:t>. Έδρα</a:t>
            </a:r>
            <a:r>
              <a:rPr lang="en-US" sz="2000" dirty="0" smtClean="0">
                <a:solidFill>
                  <a:schemeClr val="bg1"/>
                </a:solidFill>
              </a:rPr>
              <a:t>(</a:t>
            </a:r>
            <a:r>
              <a:rPr lang="en-US" sz="2000" i="1" dirty="0" smtClean="0">
                <a:solidFill>
                  <a:schemeClr val="bg1"/>
                </a:solidFill>
              </a:rPr>
              <a:t>e</a:t>
            </a:r>
            <a:r>
              <a:rPr lang="en-US" sz="2000" dirty="0">
                <a:solidFill>
                  <a:schemeClr val="bg1"/>
                </a:solidFill>
              </a:rPr>
              <a:t>) </a:t>
            </a:r>
            <a:r>
              <a:rPr lang="en-US" sz="2000" dirty="0">
                <a:solidFill>
                  <a:schemeClr val="bg1"/>
                </a:solidFill>
                <a:sym typeface="Symbol" pitchFamily="18" charset="2"/>
              </a:rPr>
              <a:t> </a:t>
            </a:r>
            <a:r>
              <a:rPr lang="en-US" sz="2000" i="1" dirty="0">
                <a:solidFill>
                  <a:schemeClr val="bg1"/>
                </a:solidFill>
                <a:sym typeface="Symbol" pitchFamily="18" charset="2"/>
              </a:rPr>
              <a:t>f</a:t>
            </a:r>
            <a:r>
              <a:rPr lang="en-US" sz="2000" dirty="0">
                <a:solidFill>
                  <a:schemeClr val="bg1"/>
                </a:solidFill>
                <a:sym typeface="Symbol" pitchFamily="18" charset="2"/>
              </a:rPr>
              <a:t> </a:t>
            </a:r>
            <a:r>
              <a:rPr lang="el-GR" sz="2000" dirty="0" smtClean="0">
                <a:solidFill>
                  <a:schemeClr val="bg1"/>
                </a:solidFill>
                <a:sym typeface="Symbol" pitchFamily="18" charset="2"/>
              </a:rPr>
              <a:t>για</a:t>
            </a:r>
            <a:r>
              <a:rPr lang="en-US" sz="2000" dirty="0" smtClean="0">
                <a:solidFill>
                  <a:schemeClr val="bg1"/>
                </a:solidFill>
                <a:sym typeface="Symbol" pitchFamily="18" charset="2"/>
              </a:rPr>
              <a:t> </a:t>
            </a:r>
            <a:r>
              <a:rPr lang="el-GR" sz="2000" dirty="0" smtClean="0">
                <a:solidFill>
                  <a:schemeClr val="bg1"/>
                </a:solidFill>
                <a:sym typeface="Symbol" pitchFamily="18" charset="2"/>
              </a:rPr>
              <a:t>κάθε </a:t>
            </a:r>
            <a:r>
              <a:rPr lang="el-GR" sz="2000" dirty="0" err="1" smtClean="0">
                <a:solidFill>
                  <a:schemeClr val="bg1"/>
                </a:solidFill>
                <a:sym typeface="Symbol" pitchFamily="18" charset="2"/>
              </a:rPr>
              <a:t>ημι</a:t>
            </a:r>
            <a:r>
              <a:rPr lang="el-GR" sz="2000" dirty="0" smtClean="0">
                <a:solidFill>
                  <a:schemeClr val="bg1"/>
                </a:solidFill>
                <a:sym typeface="Symbol" pitchFamily="18" charset="2"/>
              </a:rPr>
              <a:t>-ακμή </a:t>
            </a:r>
            <a:r>
              <a:rPr lang="en-US" sz="2000" i="1" dirty="0" smtClean="0">
                <a:solidFill>
                  <a:schemeClr val="bg1"/>
                </a:solidFill>
              </a:rPr>
              <a:t>e</a:t>
            </a:r>
            <a:r>
              <a:rPr lang="el-GR" sz="2000" dirty="0" smtClean="0">
                <a:solidFill>
                  <a:schemeClr val="bg1"/>
                </a:solidFill>
              </a:rPr>
              <a:t> που </a:t>
            </a:r>
            <a:r>
              <a:rPr lang="el-GR" sz="2000" dirty="0" err="1" smtClean="0">
                <a:solidFill>
                  <a:schemeClr val="bg1"/>
                </a:solidFill>
              </a:rPr>
              <a:t>όρίζει</a:t>
            </a:r>
            <a:r>
              <a:rPr lang="el-GR" sz="2000" dirty="0" smtClean="0">
                <a:solidFill>
                  <a:schemeClr val="bg1"/>
                </a:solidFill>
              </a:rPr>
              <a:t> μία έδρα</a:t>
            </a:r>
            <a:r>
              <a:rPr lang="en-US" sz="2000" i="1" dirty="0" smtClean="0">
                <a:solidFill>
                  <a:schemeClr val="bg1"/>
                </a:solidFill>
              </a:rPr>
              <a:t>.</a:t>
            </a:r>
            <a:endParaRPr lang="en-US" sz="2000" i="1" dirty="0">
              <a:solidFill>
                <a:schemeClr val="bg1"/>
              </a:solidFill>
            </a:endParaRPr>
          </a:p>
          <a:p>
            <a:pPr>
              <a:buFont typeface="Symbol" pitchFamily="18" charset="2"/>
              <a:buNone/>
            </a:pPr>
            <a:endParaRPr lang="en-US" sz="2000" i="1" dirty="0">
              <a:solidFill>
                <a:schemeClr val="bg1"/>
              </a:solidFill>
            </a:endParaRPr>
          </a:p>
          <a:p>
            <a:pPr>
              <a:buFont typeface="Symbol" pitchFamily="18" charset="2"/>
              <a:buChar char="·"/>
            </a:pPr>
            <a:r>
              <a:rPr lang="en-US" sz="2000" i="1" dirty="0">
                <a:solidFill>
                  <a:schemeClr val="bg1"/>
                </a:solidFill>
              </a:rPr>
              <a:t> </a:t>
            </a:r>
            <a:r>
              <a:rPr lang="el-GR" sz="2000" dirty="0" smtClean="0">
                <a:solidFill>
                  <a:schemeClr val="bg1"/>
                </a:solidFill>
              </a:rPr>
              <a:t>ετικέτα </a:t>
            </a:r>
            <a:r>
              <a:rPr lang="en-US" sz="2000" i="1" dirty="0" smtClean="0">
                <a:solidFill>
                  <a:schemeClr val="bg1"/>
                </a:solidFill>
              </a:rPr>
              <a:t> </a:t>
            </a:r>
            <a:r>
              <a:rPr lang="en-US" sz="2000" i="1" dirty="0">
                <a:solidFill>
                  <a:schemeClr val="bg1"/>
                </a:solidFill>
              </a:rPr>
              <a:t>f </a:t>
            </a:r>
            <a:r>
              <a:rPr lang="el-GR" sz="2000" dirty="0" smtClean="0">
                <a:solidFill>
                  <a:schemeClr val="bg1"/>
                </a:solidFill>
              </a:rPr>
              <a:t>ως</a:t>
            </a:r>
            <a:r>
              <a:rPr lang="en-US" sz="2000" dirty="0" smtClean="0">
                <a:solidFill>
                  <a:schemeClr val="bg1"/>
                </a:solidFill>
              </a:rPr>
              <a:t> </a:t>
            </a:r>
            <a:r>
              <a:rPr lang="en-US" sz="2000" dirty="0">
                <a:solidFill>
                  <a:schemeClr val="bg1"/>
                </a:solidFill>
              </a:rPr>
              <a:t>(</a:t>
            </a:r>
            <a:r>
              <a:rPr lang="en-US" sz="2000" i="1" dirty="0">
                <a:solidFill>
                  <a:schemeClr val="bg1"/>
                </a:solidFill>
              </a:rPr>
              <a:t>F</a:t>
            </a:r>
            <a:r>
              <a:rPr lang="en-US" sz="2000" dirty="0">
                <a:solidFill>
                  <a:schemeClr val="bg1"/>
                </a:solidFill>
              </a:rPr>
              <a:t>, </a:t>
            </a:r>
            <a:r>
              <a:rPr lang="en-US" sz="2000" i="1" dirty="0">
                <a:solidFill>
                  <a:schemeClr val="bg1"/>
                </a:solidFill>
              </a:rPr>
              <a:t>G</a:t>
            </a:r>
            <a:r>
              <a:rPr lang="en-US" sz="2000" dirty="0">
                <a:solidFill>
                  <a:schemeClr val="bg1"/>
                </a:solidFill>
              </a:rPr>
              <a:t>) </a:t>
            </a:r>
            <a:r>
              <a:rPr lang="el-GR" sz="2000" dirty="0" smtClean="0">
                <a:solidFill>
                  <a:schemeClr val="bg1"/>
                </a:solidFill>
              </a:rPr>
              <a:t>όπου </a:t>
            </a:r>
            <a:r>
              <a:rPr lang="en-US" sz="2000" i="1" dirty="0" smtClean="0">
                <a:solidFill>
                  <a:schemeClr val="bg1"/>
                </a:solidFill>
              </a:rPr>
              <a:t>F</a:t>
            </a:r>
            <a:r>
              <a:rPr lang="en-US" sz="2000" dirty="0" smtClean="0">
                <a:solidFill>
                  <a:schemeClr val="bg1"/>
                </a:solidFill>
              </a:rPr>
              <a:t> </a:t>
            </a:r>
            <a:r>
              <a:rPr lang="el-GR" sz="2000" dirty="0" smtClean="0">
                <a:solidFill>
                  <a:schemeClr val="bg1"/>
                </a:solidFill>
              </a:rPr>
              <a:t>και </a:t>
            </a:r>
            <a:r>
              <a:rPr lang="en-US" sz="2000" i="1" dirty="0" smtClean="0">
                <a:solidFill>
                  <a:schemeClr val="bg1"/>
                </a:solidFill>
              </a:rPr>
              <a:t>G</a:t>
            </a:r>
            <a:r>
              <a:rPr lang="en-US" sz="2000" dirty="0" smtClean="0">
                <a:solidFill>
                  <a:schemeClr val="bg1"/>
                </a:solidFill>
              </a:rPr>
              <a:t> </a:t>
            </a:r>
            <a:r>
              <a:rPr lang="el-GR" sz="2000" dirty="0" smtClean="0">
                <a:solidFill>
                  <a:schemeClr val="bg1"/>
                </a:solidFill>
              </a:rPr>
              <a:t>είναι οι έδρες των δύο αρχικών υποδιαιρέσεων που περιέχουν την </a:t>
            </a:r>
            <a:r>
              <a:rPr lang="en-US" sz="2000" i="1" dirty="0" smtClean="0">
                <a:solidFill>
                  <a:schemeClr val="bg1"/>
                </a:solidFill>
              </a:rPr>
              <a:t>f</a:t>
            </a:r>
            <a:r>
              <a:rPr lang="en-US" sz="2000" dirty="0">
                <a:solidFill>
                  <a:schemeClr val="bg1"/>
                </a:solidFill>
              </a:rPr>
              <a:t>. </a:t>
            </a:r>
          </a:p>
        </p:txBody>
      </p:sp>
      <p:sp>
        <p:nvSpPr>
          <p:cNvPr id="12294" name="Text Box 7"/>
          <p:cNvSpPr txBox="1">
            <a:spLocks noChangeArrowheads="1"/>
          </p:cNvSpPr>
          <p:nvPr/>
        </p:nvSpPr>
        <p:spPr bwMode="auto">
          <a:xfrm>
            <a:off x="838200" y="5410200"/>
            <a:ext cx="4983993" cy="369332"/>
          </a:xfrm>
          <a:prstGeom prst="rect">
            <a:avLst/>
          </a:prstGeom>
          <a:noFill/>
          <a:ln w="9525">
            <a:noFill/>
            <a:miter lim="800000"/>
            <a:headEnd/>
            <a:tailEnd/>
          </a:ln>
        </p:spPr>
        <p:txBody>
          <a:bodyPr wrap="none">
            <a:spAutoFit/>
          </a:bodyPr>
          <a:lstStyle/>
          <a:p>
            <a:r>
              <a:rPr lang="en-US" dirty="0" smtClean="0">
                <a:solidFill>
                  <a:srgbClr val="00FF00"/>
                </a:solidFill>
              </a:rPr>
              <a:t>#</a:t>
            </a:r>
            <a:r>
              <a:rPr lang="el-GR" dirty="0" smtClean="0">
                <a:solidFill>
                  <a:srgbClr val="00FF00"/>
                </a:solidFill>
              </a:rPr>
              <a:t>εγγραφών εδρών</a:t>
            </a:r>
            <a:r>
              <a:rPr lang="en-US" dirty="0" smtClean="0">
                <a:solidFill>
                  <a:srgbClr val="00FF00"/>
                </a:solidFill>
              </a:rPr>
              <a:t> </a:t>
            </a:r>
            <a:r>
              <a:rPr lang="en-US" dirty="0">
                <a:solidFill>
                  <a:srgbClr val="00FF00"/>
                </a:solidFill>
              </a:rPr>
              <a:t>= 1 + </a:t>
            </a:r>
            <a:r>
              <a:rPr lang="en-US" dirty="0" smtClean="0">
                <a:solidFill>
                  <a:srgbClr val="00FF00"/>
                </a:solidFill>
              </a:rPr>
              <a:t>#</a:t>
            </a:r>
            <a:r>
              <a:rPr lang="el-GR" dirty="0" smtClean="0">
                <a:solidFill>
                  <a:srgbClr val="00FF00"/>
                </a:solidFill>
              </a:rPr>
              <a:t>κύκλοι εξωτερικών ορίων</a:t>
            </a:r>
            <a:endParaRPr lang="en-US" dirty="0">
              <a:solidFill>
                <a:srgbClr val="00FF00"/>
              </a:solidFill>
            </a:endParaRPr>
          </a:p>
        </p:txBody>
      </p:sp>
      <p:sp>
        <p:nvSpPr>
          <p:cNvPr id="12295" name="Text Box 8"/>
          <p:cNvSpPr txBox="1">
            <a:spLocks noChangeArrowheads="1"/>
          </p:cNvSpPr>
          <p:nvPr/>
        </p:nvSpPr>
        <p:spPr bwMode="auto">
          <a:xfrm>
            <a:off x="898525" y="6183313"/>
            <a:ext cx="6751335" cy="400110"/>
          </a:xfrm>
          <a:prstGeom prst="rect">
            <a:avLst/>
          </a:prstGeom>
          <a:noFill/>
          <a:ln w="9525">
            <a:noFill/>
            <a:miter lim="800000"/>
            <a:headEnd/>
            <a:tailEnd/>
          </a:ln>
        </p:spPr>
        <p:txBody>
          <a:bodyPr wrap="none">
            <a:spAutoFit/>
          </a:bodyPr>
          <a:lstStyle/>
          <a:p>
            <a:r>
              <a:rPr lang="el-GR" sz="2000" dirty="0" smtClean="0">
                <a:solidFill>
                  <a:schemeClr val="bg1"/>
                </a:solidFill>
              </a:rPr>
              <a:t>Εύκολα βρίσκουμε τους κύκλους εξωτερικών ορίων από τον ΔΚ.</a:t>
            </a:r>
            <a:endParaRPr lang="en-US" sz="2000" dirty="0">
              <a:solidFill>
                <a:schemeClr val="bg1"/>
              </a:solidFill>
            </a:endParaRPr>
          </a:p>
        </p:txBody>
      </p:sp>
    </p:spTree>
    <p:extLst>
      <p:ext uri="{BB962C8B-B14F-4D97-AF65-F5344CB8AC3E}">
        <p14:creationId xmlns="" xmlns:p14="http://schemas.microsoft.com/office/powerpoint/2010/main" val="1415389827"/>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Θεώρημα</a:t>
            </a:r>
            <a:endParaRPr lang="en-US" sz="4400" dirty="0">
              <a:solidFill>
                <a:srgbClr val="FFFF00"/>
              </a:solidFill>
            </a:endParaRPr>
          </a:p>
        </p:txBody>
      </p:sp>
      <p:sp>
        <p:nvSpPr>
          <p:cNvPr id="19460" name="Text Box 5"/>
          <p:cNvSpPr txBox="1">
            <a:spLocks noChangeArrowheads="1"/>
          </p:cNvSpPr>
          <p:nvPr/>
        </p:nvSpPr>
        <p:spPr bwMode="auto">
          <a:xfrm>
            <a:off x="228601" y="1944688"/>
            <a:ext cx="8763000" cy="2062103"/>
          </a:xfrm>
          <a:prstGeom prst="rect">
            <a:avLst/>
          </a:prstGeom>
          <a:noFill/>
          <a:ln w="9525">
            <a:noFill/>
            <a:miter lim="800000"/>
            <a:headEnd/>
            <a:tailEnd/>
          </a:ln>
        </p:spPr>
        <p:txBody>
          <a:bodyPr wrap="square">
            <a:spAutoFit/>
          </a:bodyPr>
          <a:lstStyle/>
          <a:p>
            <a:r>
              <a:rPr lang="el-GR" sz="3200" dirty="0" smtClean="0">
                <a:solidFill>
                  <a:srgbClr val="92D050"/>
                </a:solidFill>
              </a:rPr>
              <a:t>Η υπέρθεση δύο επίπεδων υποδιαιρέσεων με συνδυασμένη πολυπλοκότητα </a:t>
            </a:r>
            <a:r>
              <a:rPr lang="en-US" sz="3200" i="1" dirty="0" smtClean="0">
                <a:solidFill>
                  <a:srgbClr val="92D050"/>
                </a:solidFill>
              </a:rPr>
              <a:t>n</a:t>
            </a:r>
            <a:r>
              <a:rPr lang="en-US" sz="3200" dirty="0" smtClean="0">
                <a:solidFill>
                  <a:srgbClr val="92D050"/>
                </a:solidFill>
              </a:rPr>
              <a:t> </a:t>
            </a:r>
            <a:r>
              <a:rPr lang="el-GR" sz="3200" dirty="0" smtClean="0">
                <a:solidFill>
                  <a:srgbClr val="92D050"/>
                </a:solidFill>
              </a:rPr>
              <a:t>μπορεί να κατασκευαστεί σε χρόνο </a:t>
            </a:r>
            <a:r>
              <a:rPr lang="en-US" sz="3200" i="1" dirty="0" smtClean="0">
                <a:solidFill>
                  <a:srgbClr val="92D050"/>
                </a:solidFill>
              </a:rPr>
              <a:t>O</a:t>
            </a:r>
            <a:r>
              <a:rPr lang="en-US" sz="3200" dirty="0" smtClean="0">
                <a:solidFill>
                  <a:srgbClr val="92D050"/>
                </a:solidFill>
              </a:rPr>
              <a:t>(</a:t>
            </a:r>
            <a:r>
              <a:rPr lang="en-US" sz="3200" i="1" dirty="0" smtClean="0">
                <a:solidFill>
                  <a:srgbClr val="92D050"/>
                </a:solidFill>
              </a:rPr>
              <a:t>n</a:t>
            </a:r>
            <a:r>
              <a:rPr lang="en-US" sz="3200" dirty="0" smtClean="0">
                <a:solidFill>
                  <a:srgbClr val="92D050"/>
                </a:solidFill>
              </a:rPr>
              <a:t> </a:t>
            </a:r>
            <a:r>
              <a:rPr lang="en-US" sz="3200" dirty="0">
                <a:solidFill>
                  <a:srgbClr val="92D050"/>
                </a:solidFill>
              </a:rPr>
              <a:t>log </a:t>
            </a:r>
            <a:r>
              <a:rPr lang="en-US" sz="3200" i="1" dirty="0">
                <a:solidFill>
                  <a:srgbClr val="92D050"/>
                </a:solidFill>
              </a:rPr>
              <a:t>n</a:t>
            </a:r>
            <a:r>
              <a:rPr lang="en-US" sz="3200" dirty="0">
                <a:solidFill>
                  <a:srgbClr val="92D050"/>
                </a:solidFill>
              </a:rPr>
              <a:t> + </a:t>
            </a:r>
            <a:r>
              <a:rPr lang="en-US" sz="3200" i="1" dirty="0">
                <a:solidFill>
                  <a:srgbClr val="92D050"/>
                </a:solidFill>
              </a:rPr>
              <a:t>k</a:t>
            </a:r>
            <a:r>
              <a:rPr lang="en-US" sz="3200" dirty="0">
                <a:solidFill>
                  <a:srgbClr val="92D050"/>
                </a:solidFill>
              </a:rPr>
              <a:t> log </a:t>
            </a:r>
            <a:r>
              <a:rPr lang="en-US" sz="3200" i="1" dirty="0">
                <a:solidFill>
                  <a:srgbClr val="92D050"/>
                </a:solidFill>
              </a:rPr>
              <a:t>n</a:t>
            </a:r>
            <a:r>
              <a:rPr lang="en-US" sz="3200" dirty="0">
                <a:solidFill>
                  <a:srgbClr val="92D050"/>
                </a:solidFill>
              </a:rPr>
              <a:t>), </a:t>
            </a:r>
            <a:r>
              <a:rPr lang="el-GR" sz="3200" dirty="0" smtClean="0">
                <a:solidFill>
                  <a:srgbClr val="92D050"/>
                </a:solidFill>
              </a:rPr>
              <a:t>όπου </a:t>
            </a:r>
            <a:r>
              <a:rPr lang="en-US" sz="3200" i="1" dirty="0" smtClean="0">
                <a:solidFill>
                  <a:srgbClr val="92D050"/>
                </a:solidFill>
              </a:rPr>
              <a:t>k</a:t>
            </a:r>
            <a:r>
              <a:rPr lang="en-US" sz="3200" dirty="0" smtClean="0">
                <a:solidFill>
                  <a:srgbClr val="92D050"/>
                </a:solidFill>
              </a:rPr>
              <a:t> </a:t>
            </a:r>
            <a:r>
              <a:rPr lang="el-GR" sz="3200" dirty="0" smtClean="0">
                <a:solidFill>
                  <a:srgbClr val="92D050"/>
                </a:solidFill>
              </a:rPr>
              <a:t>είναι η πολυπλοκότητα της υπέρθεσης.</a:t>
            </a:r>
            <a:endParaRPr lang="en-US" sz="3200" dirty="0">
              <a:solidFill>
                <a:srgbClr val="92D050"/>
              </a:solidFill>
            </a:endParaRPr>
          </a:p>
        </p:txBody>
      </p:sp>
    </p:spTree>
    <p:extLst>
      <p:ext uri="{BB962C8B-B14F-4D97-AF65-F5344CB8AC3E}">
        <p14:creationId xmlns="" xmlns:p14="http://schemas.microsoft.com/office/powerpoint/2010/main" val="1076988407"/>
      </p:ext>
    </p:ext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r>
              <a:rPr lang="el-GR" sz="4400" dirty="0" smtClean="0">
                <a:solidFill>
                  <a:srgbClr val="FFFF00"/>
                </a:solidFill>
              </a:rPr>
              <a:t>Λογικές Πράξεις</a:t>
            </a:r>
            <a:endParaRPr lang="en-US" sz="4400" dirty="0">
              <a:solidFill>
                <a:srgbClr val="FFFF00"/>
              </a:solidFill>
            </a:endParaRPr>
          </a:p>
        </p:txBody>
      </p:sp>
      <p:sp>
        <p:nvSpPr>
          <p:cNvPr id="20484" name="Text Box 4"/>
          <p:cNvSpPr txBox="1">
            <a:spLocks noChangeArrowheads="1"/>
          </p:cNvSpPr>
          <p:nvPr/>
        </p:nvSpPr>
        <p:spPr bwMode="auto">
          <a:xfrm>
            <a:off x="669925" y="1411288"/>
            <a:ext cx="3507627" cy="369332"/>
          </a:xfrm>
          <a:prstGeom prst="rect">
            <a:avLst/>
          </a:prstGeom>
          <a:noFill/>
          <a:ln w="9525">
            <a:noFill/>
            <a:miter lim="800000"/>
            <a:headEnd/>
            <a:tailEnd/>
          </a:ln>
        </p:spPr>
        <p:txBody>
          <a:bodyPr wrap="none">
            <a:spAutoFit/>
          </a:bodyPr>
          <a:lstStyle/>
          <a:p>
            <a:r>
              <a:rPr lang="el-GR" dirty="0" smtClean="0">
                <a:solidFill>
                  <a:schemeClr val="bg1"/>
                </a:solidFill>
              </a:rPr>
              <a:t>Πράξεις σε πολυγωνικές περιοχές</a:t>
            </a:r>
            <a:r>
              <a:rPr lang="en-US" dirty="0" smtClean="0">
                <a:solidFill>
                  <a:schemeClr val="bg1"/>
                </a:solidFill>
              </a:rPr>
              <a:t>:</a:t>
            </a:r>
            <a:endParaRPr lang="en-US" dirty="0">
              <a:solidFill>
                <a:schemeClr val="bg1"/>
              </a:solidFill>
            </a:endParaRPr>
          </a:p>
        </p:txBody>
      </p:sp>
      <p:sp>
        <p:nvSpPr>
          <p:cNvPr id="773129" name="Freeform 9"/>
          <p:cNvSpPr>
            <a:spLocks/>
          </p:cNvSpPr>
          <p:nvPr/>
        </p:nvSpPr>
        <p:spPr bwMode="auto">
          <a:xfrm>
            <a:off x="0" y="2057400"/>
            <a:ext cx="2514600" cy="1752600"/>
          </a:xfrm>
          <a:custGeom>
            <a:avLst/>
            <a:gdLst>
              <a:gd name="T0" fmla="*/ 336 w 1584"/>
              <a:gd name="T1" fmla="*/ 192 h 1104"/>
              <a:gd name="T2" fmla="*/ 864 w 1584"/>
              <a:gd name="T3" fmla="*/ 0 h 1104"/>
              <a:gd name="T4" fmla="*/ 1440 w 1584"/>
              <a:gd name="T5" fmla="*/ 480 h 1104"/>
              <a:gd name="T6" fmla="*/ 1008 w 1584"/>
              <a:gd name="T7" fmla="*/ 672 h 1104"/>
              <a:gd name="T8" fmla="*/ 1584 w 1584"/>
              <a:gd name="T9" fmla="*/ 1104 h 1104"/>
              <a:gd name="T10" fmla="*/ 0 w 1584"/>
              <a:gd name="T11" fmla="*/ 1056 h 1104"/>
              <a:gd name="T12" fmla="*/ 528 w 1584"/>
              <a:gd name="T13" fmla="*/ 720 h 1104"/>
              <a:gd name="T14" fmla="*/ 336 w 1584"/>
              <a:gd name="T15" fmla="*/ 192 h 1104"/>
              <a:gd name="T16" fmla="*/ 0 60000 65536"/>
              <a:gd name="T17" fmla="*/ 0 60000 65536"/>
              <a:gd name="T18" fmla="*/ 0 60000 65536"/>
              <a:gd name="T19" fmla="*/ 0 60000 65536"/>
              <a:gd name="T20" fmla="*/ 0 60000 65536"/>
              <a:gd name="T21" fmla="*/ 0 60000 65536"/>
              <a:gd name="T22" fmla="*/ 0 60000 65536"/>
              <a:gd name="T23" fmla="*/ 0 60000 65536"/>
              <a:gd name="T24" fmla="*/ 0 w 1584"/>
              <a:gd name="T25" fmla="*/ 0 h 1104"/>
              <a:gd name="T26" fmla="*/ 1584 w 1584"/>
              <a:gd name="T27" fmla="*/ 1104 h 11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4" h="1104">
                <a:moveTo>
                  <a:pt x="336" y="192"/>
                </a:moveTo>
                <a:lnTo>
                  <a:pt x="864" y="0"/>
                </a:lnTo>
                <a:lnTo>
                  <a:pt x="1440" y="480"/>
                </a:lnTo>
                <a:lnTo>
                  <a:pt x="1008" y="672"/>
                </a:lnTo>
                <a:lnTo>
                  <a:pt x="1584" y="1104"/>
                </a:lnTo>
                <a:lnTo>
                  <a:pt x="0" y="1056"/>
                </a:lnTo>
                <a:lnTo>
                  <a:pt x="528" y="720"/>
                </a:lnTo>
                <a:lnTo>
                  <a:pt x="336" y="192"/>
                </a:lnTo>
                <a:close/>
              </a:path>
            </a:pathLst>
          </a:custGeom>
          <a:solidFill>
            <a:schemeClr val="bg1"/>
          </a:solidFill>
          <a:ln w="25400" cap="flat" cmpd="sng">
            <a:solidFill>
              <a:schemeClr val="bg1"/>
            </a:solidFill>
            <a:prstDash val="solid"/>
            <a:round/>
            <a:headEnd type="none" w="med" len="med"/>
            <a:tailEnd type="none" w="med" len="med"/>
          </a:ln>
        </p:spPr>
        <p:txBody>
          <a:bodyPr/>
          <a:lstStyle/>
          <a:p>
            <a:endParaRPr lang="en-US"/>
          </a:p>
        </p:txBody>
      </p:sp>
      <p:sp>
        <p:nvSpPr>
          <p:cNvPr id="773135" name="Freeform 15"/>
          <p:cNvSpPr>
            <a:spLocks/>
          </p:cNvSpPr>
          <p:nvPr/>
        </p:nvSpPr>
        <p:spPr bwMode="auto">
          <a:xfrm>
            <a:off x="1143000" y="2362200"/>
            <a:ext cx="2133600" cy="2514600"/>
          </a:xfrm>
          <a:custGeom>
            <a:avLst/>
            <a:gdLst>
              <a:gd name="T0" fmla="*/ 192 w 1344"/>
              <a:gd name="T1" fmla="*/ 0 h 1584"/>
              <a:gd name="T2" fmla="*/ 1344 w 1344"/>
              <a:gd name="T3" fmla="*/ 336 h 1584"/>
              <a:gd name="T4" fmla="*/ 1056 w 1344"/>
              <a:gd name="T5" fmla="*/ 576 h 1584"/>
              <a:gd name="T6" fmla="*/ 1200 w 1344"/>
              <a:gd name="T7" fmla="*/ 1104 h 1584"/>
              <a:gd name="T8" fmla="*/ 528 w 1344"/>
              <a:gd name="T9" fmla="*/ 1584 h 1584"/>
              <a:gd name="T10" fmla="*/ 0 w 1344"/>
              <a:gd name="T11" fmla="*/ 624 h 1584"/>
              <a:gd name="T12" fmla="*/ 720 w 1344"/>
              <a:gd name="T13" fmla="*/ 1104 h 1584"/>
              <a:gd name="T14" fmla="*/ 528 w 1344"/>
              <a:gd name="T15" fmla="*/ 528 h 1584"/>
              <a:gd name="T16" fmla="*/ 192 w 1344"/>
              <a:gd name="T17" fmla="*/ 624 h 1584"/>
              <a:gd name="T18" fmla="*/ 192 w 1344"/>
              <a:gd name="T19" fmla="*/ 0 h 15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44"/>
              <a:gd name="T31" fmla="*/ 0 h 1584"/>
              <a:gd name="T32" fmla="*/ 1344 w 1344"/>
              <a:gd name="T33" fmla="*/ 1584 h 15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44" h="1584">
                <a:moveTo>
                  <a:pt x="192" y="0"/>
                </a:moveTo>
                <a:lnTo>
                  <a:pt x="1344" y="336"/>
                </a:lnTo>
                <a:lnTo>
                  <a:pt x="1056" y="576"/>
                </a:lnTo>
                <a:lnTo>
                  <a:pt x="1200" y="1104"/>
                </a:lnTo>
                <a:lnTo>
                  <a:pt x="528" y="1584"/>
                </a:lnTo>
                <a:lnTo>
                  <a:pt x="0" y="624"/>
                </a:lnTo>
                <a:lnTo>
                  <a:pt x="720" y="1104"/>
                </a:lnTo>
                <a:lnTo>
                  <a:pt x="528" y="528"/>
                </a:lnTo>
                <a:lnTo>
                  <a:pt x="192" y="624"/>
                </a:lnTo>
                <a:lnTo>
                  <a:pt x="192" y="0"/>
                </a:lnTo>
                <a:close/>
              </a:path>
            </a:pathLst>
          </a:custGeom>
          <a:solidFill>
            <a:srgbClr val="00FFFF"/>
          </a:solidFill>
          <a:ln w="25400" cap="flat" cmpd="sng">
            <a:solidFill>
              <a:srgbClr val="00FFFF"/>
            </a:solidFill>
            <a:prstDash val="solid"/>
            <a:round/>
            <a:headEnd type="none" w="med" len="med"/>
            <a:tailEnd type="none" w="med" len="med"/>
          </a:ln>
        </p:spPr>
        <p:txBody>
          <a:bodyPr/>
          <a:lstStyle/>
          <a:p>
            <a:endParaRPr lang="en-US"/>
          </a:p>
        </p:txBody>
      </p:sp>
      <p:grpSp>
        <p:nvGrpSpPr>
          <p:cNvPr id="2" name="Group 17"/>
          <p:cNvGrpSpPr>
            <a:grpSpLocks/>
          </p:cNvGrpSpPr>
          <p:nvPr/>
        </p:nvGrpSpPr>
        <p:grpSpPr bwMode="auto">
          <a:xfrm>
            <a:off x="3124200" y="3124200"/>
            <a:ext cx="3276600" cy="2819400"/>
            <a:chOff x="144" y="1632"/>
            <a:chExt cx="2064" cy="1776"/>
          </a:xfrm>
        </p:grpSpPr>
        <p:sp>
          <p:nvSpPr>
            <p:cNvPr id="20511" name="Freeform 18"/>
            <p:cNvSpPr>
              <a:spLocks/>
            </p:cNvSpPr>
            <p:nvPr/>
          </p:nvSpPr>
          <p:spPr bwMode="auto">
            <a:xfrm>
              <a:off x="144" y="1632"/>
              <a:ext cx="1584" cy="1104"/>
            </a:xfrm>
            <a:custGeom>
              <a:avLst/>
              <a:gdLst>
                <a:gd name="T0" fmla="*/ 336 w 1584"/>
                <a:gd name="T1" fmla="*/ 192 h 1104"/>
                <a:gd name="T2" fmla="*/ 864 w 1584"/>
                <a:gd name="T3" fmla="*/ 0 h 1104"/>
                <a:gd name="T4" fmla="*/ 1440 w 1584"/>
                <a:gd name="T5" fmla="*/ 480 h 1104"/>
                <a:gd name="T6" fmla="*/ 1008 w 1584"/>
                <a:gd name="T7" fmla="*/ 672 h 1104"/>
                <a:gd name="T8" fmla="*/ 1584 w 1584"/>
                <a:gd name="T9" fmla="*/ 1104 h 1104"/>
                <a:gd name="T10" fmla="*/ 0 w 1584"/>
                <a:gd name="T11" fmla="*/ 1056 h 1104"/>
                <a:gd name="T12" fmla="*/ 528 w 1584"/>
                <a:gd name="T13" fmla="*/ 720 h 1104"/>
                <a:gd name="T14" fmla="*/ 336 w 1584"/>
                <a:gd name="T15" fmla="*/ 192 h 1104"/>
                <a:gd name="T16" fmla="*/ 0 60000 65536"/>
                <a:gd name="T17" fmla="*/ 0 60000 65536"/>
                <a:gd name="T18" fmla="*/ 0 60000 65536"/>
                <a:gd name="T19" fmla="*/ 0 60000 65536"/>
                <a:gd name="T20" fmla="*/ 0 60000 65536"/>
                <a:gd name="T21" fmla="*/ 0 60000 65536"/>
                <a:gd name="T22" fmla="*/ 0 60000 65536"/>
                <a:gd name="T23" fmla="*/ 0 60000 65536"/>
                <a:gd name="T24" fmla="*/ 0 w 1584"/>
                <a:gd name="T25" fmla="*/ 0 h 1104"/>
                <a:gd name="T26" fmla="*/ 1584 w 1584"/>
                <a:gd name="T27" fmla="*/ 1104 h 11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4" h="1104">
                  <a:moveTo>
                    <a:pt x="336" y="192"/>
                  </a:moveTo>
                  <a:lnTo>
                    <a:pt x="864" y="0"/>
                  </a:lnTo>
                  <a:lnTo>
                    <a:pt x="1440" y="480"/>
                  </a:lnTo>
                  <a:lnTo>
                    <a:pt x="1008" y="672"/>
                  </a:lnTo>
                  <a:lnTo>
                    <a:pt x="1584" y="1104"/>
                  </a:lnTo>
                  <a:lnTo>
                    <a:pt x="0" y="1056"/>
                  </a:lnTo>
                  <a:lnTo>
                    <a:pt x="528" y="720"/>
                  </a:lnTo>
                  <a:lnTo>
                    <a:pt x="336" y="192"/>
                  </a:lnTo>
                  <a:close/>
                </a:path>
              </a:pathLst>
            </a:custGeom>
            <a:noFill/>
            <a:ln w="25400" cap="flat" cmpd="sng">
              <a:solidFill>
                <a:schemeClr val="bg1"/>
              </a:solidFill>
              <a:prstDash val="solid"/>
              <a:round/>
              <a:headEnd type="none" w="med" len="med"/>
              <a:tailEnd type="none" w="med" len="med"/>
            </a:ln>
          </p:spPr>
          <p:txBody>
            <a:bodyPr/>
            <a:lstStyle/>
            <a:p>
              <a:endParaRPr lang="en-US"/>
            </a:p>
          </p:txBody>
        </p:sp>
        <p:sp>
          <p:nvSpPr>
            <p:cNvPr id="20512" name="Freeform 19"/>
            <p:cNvSpPr>
              <a:spLocks/>
            </p:cNvSpPr>
            <p:nvPr/>
          </p:nvSpPr>
          <p:spPr bwMode="auto">
            <a:xfrm>
              <a:off x="864" y="1824"/>
              <a:ext cx="1344" cy="1584"/>
            </a:xfrm>
            <a:custGeom>
              <a:avLst/>
              <a:gdLst>
                <a:gd name="T0" fmla="*/ 192 w 1344"/>
                <a:gd name="T1" fmla="*/ 0 h 1584"/>
                <a:gd name="T2" fmla="*/ 1344 w 1344"/>
                <a:gd name="T3" fmla="*/ 336 h 1584"/>
                <a:gd name="T4" fmla="*/ 1056 w 1344"/>
                <a:gd name="T5" fmla="*/ 576 h 1584"/>
                <a:gd name="T6" fmla="*/ 1200 w 1344"/>
                <a:gd name="T7" fmla="*/ 1104 h 1584"/>
                <a:gd name="T8" fmla="*/ 528 w 1344"/>
                <a:gd name="T9" fmla="*/ 1584 h 1584"/>
                <a:gd name="T10" fmla="*/ 0 w 1344"/>
                <a:gd name="T11" fmla="*/ 624 h 1584"/>
                <a:gd name="T12" fmla="*/ 720 w 1344"/>
                <a:gd name="T13" fmla="*/ 1104 h 1584"/>
                <a:gd name="T14" fmla="*/ 528 w 1344"/>
                <a:gd name="T15" fmla="*/ 528 h 1584"/>
                <a:gd name="T16" fmla="*/ 192 w 1344"/>
                <a:gd name="T17" fmla="*/ 624 h 1584"/>
                <a:gd name="T18" fmla="*/ 192 w 1344"/>
                <a:gd name="T19" fmla="*/ 0 h 15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44"/>
                <a:gd name="T31" fmla="*/ 0 h 1584"/>
                <a:gd name="T32" fmla="*/ 1344 w 1344"/>
                <a:gd name="T33" fmla="*/ 1584 h 15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44" h="1584">
                  <a:moveTo>
                    <a:pt x="192" y="0"/>
                  </a:moveTo>
                  <a:lnTo>
                    <a:pt x="1344" y="336"/>
                  </a:lnTo>
                  <a:lnTo>
                    <a:pt x="1056" y="576"/>
                  </a:lnTo>
                  <a:lnTo>
                    <a:pt x="1200" y="1104"/>
                  </a:lnTo>
                  <a:lnTo>
                    <a:pt x="528" y="1584"/>
                  </a:lnTo>
                  <a:lnTo>
                    <a:pt x="0" y="624"/>
                  </a:lnTo>
                  <a:lnTo>
                    <a:pt x="720" y="1104"/>
                  </a:lnTo>
                  <a:lnTo>
                    <a:pt x="528" y="528"/>
                  </a:lnTo>
                  <a:lnTo>
                    <a:pt x="192" y="624"/>
                  </a:lnTo>
                  <a:lnTo>
                    <a:pt x="192" y="0"/>
                  </a:lnTo>
                  <a:close/>
                </a:path>
              </a:pathLst>
            </a:custGeom>
            <a:noFill/>
            <a:ln w="25400" cap="flat" cmpd="sng">
              <a:solidFill>
                <a:srgbClr val="00FFFF"/>
              </a:solidFill>
              <a:prstDash val="solid"/>
              <a:round/>
              <a:headEnd type="none" w="med" len="med"/>
              <a:tailEnd type="none" w="med" len="med"/>
            </a:ln>
          </p:spPr>
          <p:txBody>
            <a:bodyPr/>
            <a:lstStyle/>
            <a:p>
              <a:endParaRPr lang="en-US"/>
            </a:p>
          </p:txBody>
        </p:sp>
      </p:grpSp>
      <p:grpSp>
        <p:nvGrpSpPr>
          <p:cNvPr id="3" name="Group 20"/>
          <p:cNvGrpSpPr>
            <a:grpSpLocks/>
          </p:cNvGrpSpPr>
          <p:nvPr/>
        </p:nvGrpSpPr>
        <p:grpSpPr bwMode="auto">
          <a:xfrm>
            <a:off x="5715000" y="1676400"/>
            <a:ext cx="3276600" cy="2819400"/>
            <a:chOff x="144" y="1632"/>
            <a:chExt cx="2064" cy="1776"/>
          </a:xfrm>
        </p:grpSpPr>
        <p:sp>
          <p:nvSpPr>
            <p:cNvPr id="20509" name="Freeform 21"/>
            <p:cNvSpPr>
              <a:spLocks/>
            </p:cNvSpPr>
            <p:nvPr/>
          </p:nvSpPr>
          <p:spPr bwMode="auto">
            <a:xfrm>
              <a:off x="144" y="1632"/>
              <a:ext cx="1584" cy="1104"/>
            </a:xfrm>
            <a:custGeom>
              <a:avLst/>
              <a:gdLst>
                <a:gd name="T0" fmla="*/ 336 w 1584"/>
                <a:gd name="T1" fmla="*/ 192 h 1104"/>
                <a:gd name="T2" fmla="*/ 864 w 1584"/>
                <a:gd name="T3" fmla="*/ 0 h 1104"/>
                <a:gd name="T4" fmla="*/ 1440 w 1584"/>
                <a:gd name="T5" fmla="*/ 480 h 1104"/>
                <a:gd name="T6" fmla="*/ 1008 w 1584"/>
                <a:gd name="T7" fmla="*/ 672 h 1104"/>
                <a:gd name="T8" fmla="*/ 1584 w 1584"/>
                <a:gd name="T9" fmla="*/ 1104 h 1104"/>
                <a:gd name="T10" fmla="*/ 0 w 1584"/>
                <a:gd name="T11" fmla="*/ 1056 h 1104"/>
                <a:gd name="T12" fmla="*/ 528 w 1584"/>
                <a:gd name="T13" fmla="*/ 720 h 1104"/>
                <a:gd name="T14" fmla="*/ 336 w 1584"/>
                <a:gd name="T15" fmla="*/ 192 h 1104"/>
                <a:gd name="T16" fmla="*/ 0 60000 65536"/>
                <a:gd name="T17" fmla="*/ 0 60000 65536"/>
                <a:gd name="T18" fmla="*/ 0 60000 65536"/>
                <a:gd name="T19" fmla="*/ 0 60000 65536"/>
                <a:gd name="T20" fmla="*/ 0 60000 65536"/>
                <a:gd name="T21" fmla="*/ 0 60000 65536"/>
                <a:gd name="T22" fmla="*/ 0 60000 65536"/>
                <a:gd name="T23" fmla="*/ 0 60000 65536"/>
                <a:gd name="T24" fmla="*/ 0 w 1584"/>
                <a:gd name="T25" fmla="*/ 0 h 1104"/>
                <a:gd name="T26" fmla="*/ 1584 w 1584"/>
                <a:gd name="T27" fmla="*/ 1104 h 11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4" h="1104">
                  <a:moveTo>
                    <a:pt x="336" y="192"/>
                  </a:moveTo>
                  <a:lnTo>
                    <a:pt x="864" y="0"/>
                  </a:lnTo>
                  <a:lnTo>
                    <a:pt x="1440" y="480"/>
                  </a:lnTo>
                  <a:lnTo>
                    <a:pt x="1008" y="672"/>
                  </a:lnTo>
                  <a:lnTo>
                    <a:pt x="1584" y="1104"/>
                  </a:lnTo>
                  <a:lnTo>
                    <a:pt x="0" y="1056"/>
                  </a:lnTo>
                  <a:lnTo>
                    <a:pt x="528" y="720"/>
                  </a:lnTo>
                  <a:lnTo>
                    <a:pt x="336" y="192"/>
                  </a:lnTo>
                  <a:close/>
                </a:path>
              </a:pathLst>
            </a:custGeom>
            <a:noFill/>
            <a:ln w="25400" cap="flat" cmpd="sng">
              <a:solidFill>
                <a:schemeClr val="bg1"/>
              </a:solidFill>
              <a:prstDash val="solid"/>
              <a:round/>
              <a:headEnd type="none" w="med" len="med"/>
              <a:tailEnd type="none" w="med" len="med"/>
            </a:ln>
          </p:spPr>
          <p:txBody>
            <a:bodyPr/>
            <a:lstStyle/>
            <a:p>
              <a:endParaRPr lang="en-US"/>
            </a:p>
          </p:txBody>
        </p:sp>
        <p:sp>
          <p:nvSpPr>
            <p:cNvPr id="20510" name="Freeform 22"/>
            <p:cNvSpPr>
              <a:spLocks/>
            </p:cNvSpPr>
            <p:nvPr/>
          </p:nvSpPr>
          <p:spPr bwMode="auto">
            <a:xfrm>
              <a:off x="864" y="1824"/>
              <a:ext cx="1344" cy="1584"/>
            </a:xfrm>
            <a:custGeom>
              <a:avLst/>
              <a:gdLst>
                <a:gd name="T0" fmla="*/ 192 w 1344"/>
                <a:gd name="T1" fmla="*/ 0 h 1584"/>
                <a:gd name="T2" fmla="*/ 1344 w 1344"/>
                <a:gd name="T3" fmla="*/ 336 h 1584"/>
                <a:gd name="T4" fmla="*/ 1056 w 1344"/>
                <a:gd name="T5" fmla="*/ 576 h 1584"/>
                <a:gd name="T6" fmla="*/ 1200 w 1344"/>
                <a:gd name="T7" fmla="*/ 1104 h 1584"/>
                <a:gd name="T8" fmla="*/ 528 w 1344"/>
                <a:gd name="T9" fmla="*/ 1584 h 1584"/>
                <a:gd name="T10" fmla="*/ 0 w 1344"/>
                <a:gd name="T11" fmla="*/ 624 h 1584"/>
                <a:gd name="T12" fmla="*/ 720 w 1344"/>
                <a:gd name="T13" fmla="*/ 1104 h 1584"/>
                <a:gd name="T14" fmla="*/ 528 w 1344"/>
                <a:gd name="T15" fmla="*/ 528 h 1584"/>
                <a:gd name="T16" fmla="*/ 192 w 1344"/>
                <a:gd name="T17" fmla="*/ 624 h 1584"/>
                <a:gd name="T18" fmla="*/ 192 w 1344"/>
                <a:gd name="T19" fmla="*/ 0 h 15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44"/>
                <a:gd name="T31" fmla="*/ 0 h 1584"/>
                <a:gd name="T32" fmla="*/ 1344 w 1344"/>
                <a:gd name="T33" fmla="*/ 1584 h 15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44" h="1584">
                  <a:moveTo>
                    <a:pt x="192" y="0"/>
                  </a:moveTo>
                  <a:lnTo>
                    <a:pt x="1344" y="336"/>
                  </a:lnTo>
                  <a:lnTo>
                    <a:pt x="1056" y="576"/>
                  </a:lnTo>
                  <a:lnTo>
                    <a:pt x="1200" y="1104"/>
                  </a:lnTo>
                  <a:lnTo>
                    <a:pt x="528" y="1584"/>
                  </a:lnTo>
                  <a:lnTo>
                    <a:pt x="0" y="624"/>
                  </a:lnTo>
                  <a:lnTo>
                    <a:pt x="720" y="1104"/>
                  </a:lnTo>
                  <a:lnTo>
                    <a:pt x="528" y="528"/>
                  </a:lnTo>
                  <a:lnTo>
                    <a:pt x="192" y="624"/>
                  </a:lnTo>
                  <a:lnTo>
                    <a:pt x="192" y="0"/>
                  </a:lnTo>
                  <a:close/>
                </a:path>
              </a:pathLst>
            </a:custGeom>
            <a:noFill/>
            <a:ln w="25400" cap="flat" cmpd="sng">
              <a:solidFill>
                <a:srgbClr val="00FFFF"/>
              </a:solidFill>
              <a:prstDash val="solid"/>
              <a:round/>
              <a:headEnd type="none" w="med" len="med"/>
              <a:tailEnd type="none" w="med" len="med"/>
            </a:ln>
          </p:spPr>
          <p:txBody>
            <a:bodyPr/>
            <a:lstStyle/>
            <a:p>
              <a:endParaRPr lang="en-US"/>
            </a:p>
          </p:txBody>
        </p:sp>
      </p:grpSp>
      <p:sp>
        <p:nvSpPr>
          <p:cNvPr id="773143" name="Freeform 23"/>
          <p:cNvSpPr>
            <a:spLocks/>
          </p:cNvSpPr>
          <p:nvPr/>
        </p:nvSpPr>
        <p:spPr bwMode="auto">
          <a:xfrm>
            <a:off x="4572000" y="3429000"/>
            <a:ext cx="838200" cy="990600"/>
          </a:xfrm>
          <a:custGeom>
            <a:avLst/>
            <a:gdLst>
              <a:gd name="T0" fmla="*/ 528 w 528"/>
              <a:gd name="T1" fmla="*/ 288 h 624"/>
              <a:gd name="T2" fmla="*/ 288 w 528"/>
              <a:gd name="T3" fmla="*/ 96 h 624"/>
              <a:gd name="T4" fmla="*/ 0 w 528"/>
              <a:gd name="T5" fmla="*/ 0 h 624"/>
              <a:gd name="T6" fmla="*/ 0 w 528"/>
              <a:gd name="T7" fmla="*/ 624 h 624"/>
              <a:gd name="T8" fmla="*/ 192 w 528"/>
              <a:gd name="T9" fmla="*/ 576 h 624"/>
              <a:gd name="T10" fmla="*/ 96 w 528"/>
              <a:gd name="T11" fmla="*/ 480 h 624"/>
              <a:gd name="T12" fmla="*/ 528 w 528"/>
              <a:gd name="T13" fmla="*/ 288 h 624"/>
              <a:gd name="T14" fmla="*/ 0 60000 65536"/>
              <a:gd name="T15" fmla="*/ 0 60000 65536"/>
              <a:gd name="T16" fmla="*/ 0 60000 65536"/>
              <a:gd name="T17" fmla="*/ 0 60000 65536"/>
              <a:gd name="T18" fmla="*/ 0 60000 65536"/>
              <a:gd name="T19" fmla="*/ 0 60000 65536"/>
              <a:gd name="T20" fmla="*/ 0 60000 65536"/>
              <a:gd name="T21" fmla="*/ 0 w 528"/>
              <a:gd name="T22" fmla="*/ 0 h 624"/>
              <a:gd name="T23" fmla="*/ 528 w 528"/>
              <a:gd name="T24" fmla="*/ 624 h 6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8" h="624">
                <a:moveTo>
                  <a:pt x="528" y="288"/>
                </a:moveTo>
                <a:lnTo>
                  <a:pt x="288" y="96"/>
                </a:lnTo>
                <a:lnTo>
                  <a:pt x="0" y="0"/>
                </a:lnTo>
                <a:lnTo>
                  <a:pt x="0" y="624"/>
                </a:lnTo>
                <a:lnTo>
                  <a:pt x="192" y="576"/>
                </a:lnTo>
                <a:lnTo>
                  <a:pt x="96" y="480"/>
                </a:lnTo>
                <a:lnTo>
                  <a:pt x="528" y="288"/>
                </a:lnTo>
                <a:close/>
              </a:path>
            </a:pathLst>
          </a:custGeom>
          <a:solidFill>
            <a:srgbClr val="FFCC99"/>
          </a:solidFill>
          <a:ln w="9525" cap="flat" cmpd="sng">
            <a:noFill/>
            <a:prstDash val="solid"/>
            <a:round/>
            <a:headEnd type="none" w="med" len="med"/>
            <a:tailEnd type="none" w="med" len="med"/>
          </a:ln>
        </p:spPr>
        <p:txBody>
          <a:bodyPr/>
          <a:lstStyle/>
          <a:p>
            <a:endParaRPr lang="en-US"/>
          </a:p>
        </p:txBody>
      </p:sp>
      <p:sp>
        <p:nvSpPr>
          <p:cNvPr id="773146" name="Freeform 26"/>
          <p:cNvSpPr>
            <a:spLocks/>
          </p:cNvSpPr>
          <p:nvPr/>
        </p:nvSpPr>
        <p:spPr bwMode="auto">
          <a:xfrm>
            <a:off x="5181600" y="4572000"/>
            <a:ext cx="457200" cy="304800"/>
          </a:xfrm>
          <a:custGeom>
            <a:avLst/>
            <a:gdLst>
              <a:gd name="T0" fmla="*/ 288 w 288"/>
              <a:gd name="T1" fmla="*/ 192 h 192"/>
              <a:gd name="T2" fmla="*/ 0 w 288"/>
              <a:gd name="T3" fmla="*/ 0 h 192"/>
              <a:gd name="T4" fmla="*/ 96 w 288"/>
              <a:gd name="T5" fmla="*/ 192 h 192"/>
              <a:gd name="T6" fmla="*/ 288 w 288"/>
              <a:gd name="T7" fmla="*/ 192 h 192"/>
              <a:gd name="T8" fmla="*/ 0 60000 65536"/>
              <a:gd name="T9" fmla="*/ 0 60000 65536"/>
              <a:gd name="T10" fmla="*/ 0 60000 65536"/>
              <a:gd name="T11" fmla="*/ 0 60000 65536"/>
              <a:gd name="T12" fmla="*/ 0 w 288"/>
              <a:gd name="T13" fmla="*/ 0 h 192"/>
              <a:gd name="T14" fmla="*/ 288 w 288"/>
              <a:gd name="T15" fmla="*/ 192 h 192"/>
            </a:gdLst>
            <a:ahLst/>
            <a:cxnLst>
              <a:cxn ang="T8">
                <a:pos x="T0" y="T1"/>
              </a:cxn>
              <a:cxn ang="T9">
                <a:pos x="T2" y="T3"/>
              </a:cxn>
              <a:cxn ang="T10">
                <a:pos x="T4" y="T5"/>
              </a:cxn>
              <a:cxn ang="T11">
                <a:pos x="T6" y="T7"/>
              </a:cxn>
            </a:cxnLst>
            <a:rect l="T12" t="T13" r="T14" b="T15"/>
            <a:pathLst>
              <a:path w="288" h="192">
                <a:moveTo>
                  <a:pt x="288" y="192"/>
                </a:moveTo>
                <a:lnTo>
                  <a:pt x="0" y="0"/>
                </a:lnTo>
                <a:lnTo>
                  <a:pt x="96" y="192"/>
                </a:lnTo>
                <a:lnTo>
                  <a:pt x="288" y="192"/>
                </a:lnTo>
                <a:close/>
              </a:path>
            </a:pathLst>
          </a:custGeom>
          <a:solidFill>
            <a:srgbClr val="FFCC99"/>
          </a:solidFill>
          <a:ln w="9525" cap="flat" cmpd="sng">
            <a:solidFill>
              <a:schemeClr val="bg1"/>
            </a:solidFill>
            <a:prstDash val="solid"/>
            <a:round/>
            <a:headEnd type="none" w="med" len="med"/>
            <a:tailEnd type="none" w="med" len="med"/>
          </a:ln>
        </p:spPr>
        <p:txBody>
          <a:bodyPr/>
          <a:lstStyle/>
          <a:p>
            <a:endParaRPr lang="en-US"/>
          </a:p>
        </p:txBody>
      </p:sp>
      <p:sp>
        <p:nvSpPr>
          <p:cNvPr id="773147" name="Freeform 27"/>
          <p:cNvSpPr>
            <a:spLocks/>
          </p:cNvSpPr>
          <p:nvPr/>
        </p:nvSpPr>
        <p:spPr bwMode="auto">
          <a:xfrm>
            <a:off x="4343400" y="4495800"/>
            <a:ext cx="533400" cy="381000"/>
          </a:xfrm>
          <a:custGeom>
            <a:avLst/>
            <a:gdLst>
              <a:gd name="T0" fmla="*/ 336 w 336"/>
              <a:gd name="T1" fmla="*/ 240 h 240"/>
              <a:gd name="T2" fmla="*/ 0 w 336"/>
              <a:gd name="T3" fmla="*/ 0 h 240"/>
              <a:gd name="T4" fmla="*/ 96 w 336"/>
              <a:gd name="T5" fmla="*/ 192 h 240"/>
              <a:gd name="T6" fmla="*/ 336 w 336"/>
              <a:gd name="T7" fmla="*/ 240 h 240"/>
              <a:gd name="T8" fmla="*/ 0 60000 65536"/>
              <a:gd name="T9" fmla="*/ 0 60000 65536"/>
              <a:gd name="T10" fmla="*/ 0 60000 65536"/>
              <a:gd name="T11" fmla="*/ 0 60000 65536"/>
              <a:gd name="T12" fmla="*/ 0 w 336"/>
              <a:gd name="T13" fmla="*/ 0 h 240"/>
              <a:gd name="T14" fmla="*/ 336 w 336"/>
              <a:gd name="T15" fmla="*/ 240 h 240"/>
            </a:gdLst>
            <a:ahLst/>
            <a:cxnLst>
              <a:cxn ang="T8">
                <a:pos x="T0" y="T1"/>
              </a:cxn>
              <a:cxn ang="T9">
                <a:pos x="T2" y="T3"/>
              </a:cxn>
              <a:cxn ang="T10">
                <a:pos x="T4" y="T5"/>
              </a:cxn>
              <a:cxn ang="T11">
                <a:pos x="T6" y="T7"/>
              </a:cxn>
            </a:cxnLst>
            <a:rect l="T12" t="T13" r="T14" b="T15"/>
            <a:pathLst>
              <a:path w="336" h="240">
                <a:moveTo>
                  <a:pt x="336" y="240"/>
                </a:moveTo>
                <a:lnTo>
                  <a:pt x="0" y="0"/>
                </a:lnTo>
                <a:lnTo>
                  <a:pt x="96" y="192"/>
                </a:lnTo>
                <a:lnTo>
                  <a:pt x="336" y="240"/>
                </a:lnTo>
                <a:close/>
              </a:path>
            </a:pathLst>
          </a:custGeom>
          <a:solidFill>
            <a:srgbClr val="FFCC99"/>
          </a:solidFill>
          <a:ln w="9525" cap="flat" cmpd="sng">
            <a:noFill/>
            <a:prstDash val="solid"/>
            <a:round/>
            <a:headEnd type="none" w="med" len="med"/>
            <a:tailEnd type="none" w="med" len="med"/>
          </a:ln>
        </p:spPr>
        <p:txBody>
          <a:bodyPr/>
          <a:lstStyle/>
          <a:p>
            <a:endParaRPr lang="en-US"/>
          </a:p>
        </p:txBody>
      </p:sp>
      <p:sp>
        <p:nvSpPr>
          <p:cNvPr id="773149" name="Freeform 29"/>
          <p:cNvSpPr>
            <a:spLocks/>
          </p:cNvSpPr>
          <p:nvPr/>
        </p:nvSpPr>
        <p:spPr bwMode="auto">
          <a:xfrm>
            <a:off x="7086600" y="2133600"/>
            <a:ext cx="1905000" cy="2362200"/>
          </a:xfrm>
          <a:custGeom>
            <a:avLst/>
            <a:gdLst>
              <a:gd name="T0" fmla="*/ 336 w 1200"/>
              <a:gd name="T1" fmla="*/ 0 h 1488"/>
              <a:gd name="T2" fmla="*/ 576 w 1200"/>
              <a:gd name="T3" fmla="*/ 192 h 1488"/>
              <a:gd name="T4" fmla="*/ 144 w 1200"/>
              <a:gd name="T5" fmla="*/ 384 h 1488"/>
              <a:gd name="T6" fmla="*/ 240 w 1200"/>
              <a:gd name="T7" fmla="*/ 480 h 1488"/>
              <a:gd name="T8" fmla="*/ 384 w 1200"/>
              <a:gd name="T9" fmla="*/ 432 h 1488"/>
              <a:gd name="T10" fmla="*/ 432 w 1200"/>
              <a:gd name="T11" fmla="*/ 576 h 1488"/>
              <a:gd name="T12" fmla="*/ 720 w 1200"/>
              <a:gd name="T13" fmla="*/ 816 h 1488"/>
              <a:gd name="T14" fmla="*/ 528 w 1200"/>
              <a:gd name="T15" fmla="*/ 816 h 1488"/>
              <a:gd name="T16" fmla="*/ 576 w 1200"/>
              <a:gd name="T17" fmla="*/ 1008 h 1488"/>
              <a:gd name="T18" fmla="*/ 288 w 1200"/>
              <a:gd name="T19" fmla="*/ 816 h 1488"/>
              <a:gd name="T20" fmla="*/ 0 w 1200"/>
              <a:gd name="T21" fmla="*/ 816 h 1488"/>
              <a:gd name="T22" fmla="*/ 384 w 1200"/>
              <a:gd name="T23" fmla="*/ 1488 h 1488"/>
              <a:gd name="T24" fmla="*/ 1056 w 1200"/>
              <a:gd name="T25" fmla="*/ 1008 h 1488"/>
              <a:gd name="T26" fmla="*/ 912 w 1200"/>
              <a:gd name="T27" fmla="*/ 480 h 1488"/>
              <a:gd name="T28" fmla="*/ 1200 w 1200"/>
              <a:gd name="T29" fmla="*/ 240 h 1488"/>
              <a:gd name="T30" fmla="*/ 336 w 1200"/>
              <a:gd name="T31" fmla="*/ 0 h 148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00"/>
              <a:gd name="T49" fmla="*/ 0 h 1488"/>
              <a:gd name="T50" fmla="*/ 1200 w 1200"/>
              <a:gd name="T51" fmla="*/ 1488 h 148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00" h="1488">
                <a:moveTo>
                  <a:pt x="336" y="0"/>
                </a:moveTo>
                <a:lnTo>
                  <a:pt x="576" y="192"/>
                </a:lnTo>
                <a:lnTo>
                  <a:pt x="144" y="384"/>
                </a:lnTo>
                <a:lnTo>
                  <a:pt x="240" y="480"/>
                </a:lnTo>
                <a:lnTo>
                  <a:pt x="384" y="432"/>
                </a:lnTo>
                <a:lnTo>
                  <a:pt x="432" y="576"/>
                </a:lnTo>
                <a:lnTo>
                  <a:pt x="720" y="816"/>
                </a:lnTo>
                <a:lnTo>
                  <a:pt x="528" y="816"/>
                </a:lnTo>
                <a:lnTo>
                  <a:pt x="576" y="1008"/>
                </a:lnTo>
                <a:lnTo>
                  <a:pt x="288" y="816"/>
                </a:lnTo>
                <a:lnTo>
                  <a:pt x="0" y="816"/>
                </a:lnTo>
                <a:lnTo>
                  <a:pt x="384" y="1488"/>
                </a:lnTo>
                <a:lnTo>
                  <a:pt x="1056" y="1008"/>
                </a:lnTo>
                <a:lnTo>
                  <a:pt x="912" y="480"/>
                </a:lnTo>
                <a:lnTo>
                  <a:pt x="1200" y="240"/>
                </a:lnTo>
                <a:lnTo>
                  <a:pt x="336" y="0"/>
                </a:lnTo>
                <a:close/>
              </a:path>
            </a:pathLst>
          </a:custGeom>
          <a:solidFill>
            <a:srgbClr val="FFCC99"/>
          </a:solidFill>
          <a:ln w="9525" cap="flat" cmpd="sng">
            <a:noFill/>
            <a:prstDash val="solid"/>
            <a:round/>
            <a:headEnd type="none" w="med" len="med"/>
            <a:tailEnd type="none" w="med" len="med"/>
          </a:ln>
        </p:spPr>
        <p:txBody>
          <a:bodyPr/>
          <a:lstStyle/>
          <a:p>
            <a:endParaRPr lang="en-US"/>
          </a:p>
        </p:txBody>
      </p:sp>
      <p:sp>
        <p:nvSpPr>
          <p:cNvPr id="773150" name="Text Box 30"/>
          <p:cNvSpPr txBox="1">
            <a:spLocks noChangeArrowheads="1"/>
          </p:cNvSpPr>
          <p:nvPr/>
        </p:nvSpPr>
        <p:spPr bwMode="auto">
          <a:xfrm>
            <a:off x="2041525" y="2782888"/>
            <a:ext cx="387350" cy="457200"/>
          </a:xfrm>
          <a:prstGeom prst="rect">
            <a:avLst/>
          </a:prstGeom>
          <a:noFill/>
          <a:ln w="9525">
            <a:noFill/>
            <a:miter lim="800000"/>
            <a:headEnd/>
            <a:tailEnd/>
          </a:ln>
        </p:spPr>
        <p:txBody>
          <a:bodyPr wrap="none">
            <a:spAutoFit/>
          </a:bodyPr>
          <a:lstStyle/>
          <a:p>
            <a:r>
              <a:rPr lang="en-US" i="1"/>
              <a:t>P</a:t>
            </a:r>
          </a:p>
        </p:txBody>
      </p:sp>
      <p:sp>
        <p:nvSpPr>
          <p:cNvPr id="773151" name="Text Box 31"/>
          <p:cNvSpPr txBox="1">
            <a:spLocks noChangeArrowheads="1"/>
          </p:cNvSpPr>
          <p:nvPr/>
        </p:nvSpPr>
        <p:spPr bwMode="auto">
          <a:xfrm>
            <a:off x="974725" y="2630488"/>
            <a:ext cx="420688" cy="457200"/>
          </a:xfrm>
          <a:prstGeom prst="rect">
            <a:avLst/>
          </a:prstGeom>
          <a:noFill/>
          <a:ln w="9525">
            <a:noFill/>
            <a:miter lim="800000"/>
            <a:headEnd/>
            <a:tailEnd/>
          </a:ln>
        </p:spPr>
        <p:txBody>
          <a:bodyPr wrap="none">
            <a:spAutoFit/>
          </a:bodyPr>
          <a:lstStyle/>
          <a:p>
            <a:r>
              <a:rPr lang="en-US" i="1"/>
              <a:t>Q</a:t>
            </a:r>
          </a:p>
        </p:txBody>
      </p:sp>
      <p:sp>
        <p:nvSpPr>
          <p:cNvPr id="773152" name="Text Box 32"/>
          <p:cNvSpPr txBox="1">
            <a:spLocks noChangeArrowheads="1"/>
          </p:cNvSpPr>
          <p:nvPr/>
        </p:nvSpPr>
        <p:spPr bwMode="auto">
          <a:xfrm>
            <a:off x="457200" y="4343400"/>
            <a:ext cx="1025525" cy="457200"/>
          </a:xfrm>
          <a:prstGeom prst="rect">
            <a:avLst/>
          </a:prstGeom>
          <a:noFill/>
          <a:ln w="9525">
            <a:noFill/>
            <a:miter lim="800000"/>
            <a:headEnd/>
            <a:tailEnd/>
          </a:ln>
        </p:spPr>
        <p:txBody>
          <a:bodyPr wrap="none">
            <a:spAutoFit/>
          </a:bodyPr>
          <a:lstStyle/>
          <a:p>
            <a:r>
              <a:rPr lang="en-US" i="1">
                <a:solidFill>
                  <a:schemeClr val="bg1"/>
                </a:solidFill>
              </a:rPr>
              <a:t>P</a:t>
            </a:r>
            <a:r>
              <a:rPr lang="en-US">
                <a:solidFill>
                  <a:schemeClr val="bg1"/>
                </a:solidFill>
              </a:rPr>
              <a:t> </a:t>
            </a:r>
            <a:r>
              <a:rPr lang="en-US">
                <a:solidFill>
                  <a:schemeClr val="bg1"/>
                </a:solidFill>
                <a:sym typeface="Symbol" pitchFamily="18" charset="2"/>
              </a:rPr>
              <a:t> </a:t>
            </a:r>
            <a:r>
              <a:rPr lang="en-US" i="1">
                <a:solidFill>
                  <a:schemeClr val="bg1"/>
                </a:solidFill>
                <a:sym typeface="Symbol" pitchFamily="18" charset="2"/>
              </a:rPr>
              <a:t>Q</a:t>
            </a:r>
          </a:p>
        </p:txBody>
      </p:sp>
      <p:sp>
        <p:nvSpPr>
          <p:cNvPr id="773153" name="Text Box 33"/>
          <p:cNvSpPr txBox="1">
            <a:spLocks noChangeArrowheads="1"/>
          </p:cNvSpPr>
          <p:nvPr/>
        </p:nvSpPr>
        <p:spPr bwMode="auto">
          <a:xfrm>
            <a:off x="7391400" y="4652963"/>
            <a:ext cx="962025" cy="457200"/>
          </a:xfrm>
          <a:prstGeom prst="rect">
            <a:avLst/>
          </a:prstGeom>
          <a:noFill/>
          <a:ln w="9525">
            <a:noFill/>
            <a:miter lim="800000"/>
            <a:headEnd/>
            <a:tailEnd/>
          </a:ln>
        </p:spPr>
        <p:txBody>
          <a:bodyPr wrap="none">
            <a:spAutoFit/>
          </a:bodyPr>
          <a:lstStyle/>
          <a:p>
            <a:r>
              <a:rPr lang="en-US" i="1">
                <a:solidFill>
                  <a:schemeClr val="bg1"/>
                </a:solidFill>
              </a:rPr>
              <a:t>P</a:t>
            </a:r>
            <a:r>
              <a:rPr lang="en-US">
                <a:solidFill>
                  <a:schemeClr val="bg1"/>
                </a:solidFill>
              </a:rPr>
              <a:t> – </a:t>
            </a:r>
            <a:r>
              <a:rPr lang="en-US" i="1">
                <a:solidFill>
                  <a:schemeClr val="bg1"/>
                </a:solidFill>
                <a:sym typeface="Symbol" pitchFamily="18" charset="2"/>
              </a:rPr>
              <a:t>Q</a:t>
            </a:r>
          </a:p>
        </p:txBody>
      </p:sp>
      <p:sp>
        <p:nvSpPr>
          <p:cNvPr id="773154" name="Text Box 34"/>
          <p:cNvSpPr txBox="1">
            <a:spLocks noChangeArrowheads="1"/>
          </p:cNvSpPr>
          <p:nvPr/>
        </p:nvSpPr>
        <p:spPr bwMode="auto">
          <a:xfrm>
            <a:off x="3505200" y="5105400"/>
            <a:ext cx="1025525" cy="457200"/>
          </a:xfrm>
          <a:prstGeom prst="rect">
            <a:avLst/>
          </a:prstGeom>
          <a:noFill/>
          <a:ln w="9525">
            <a:noFill/>
            <a:miter lim="800000"/>
            <a:headEnd/>
            <a:tailEnd/>
          </a:ln>
        </p:spPr>
        <p:txBody>
          <a:bodyPr wrap="none">
            <a:spAutoFit/>
          </a:bodyPr>
          <a:lstStyle/>
          <a:p>
            <a:r>
              <a:rPr lang="en-US" i="1">
                <a:solidFill>
                  <a:schemeClr val="bg1"/>
                </a:solidFill>
              </a:rPr>
              <a:t>P</a:t>
            </a:r>
            <a:r>
              <a:rPr lang="en-US">
                <a:solidFill>
                  <a:schemeClr val="bg1"/>
                </a:solidFill>
              </a:rPr>
              <a:t> </a:t>
            </a:r>
            <a:r>
              <a:rPr lang="en-US">
                <a:solidFill>
                  <a:schemeClr val="bg1"/>
                </a:solidFill>
                <a:sym typeface="Symbol" pitchFamily="18" charset="2"/>
              </a:rPr>
              <a:t> </a:t>
            </a:r>
            <a:r>
              <a:rPr lang="en-US" i="1">
                <a:solidFill>
                  <a:schemeClr val="bg1"/>
                </a:solidFill>
                <a:sym typeface="Symbol" pitchFamily="18" charset="2"/>
              </a:rPr>
              <a:t>Q</a:t>
            </a:r>
          </a:p>
        </p:txBody>
      </p:sp>
      <p:sp>
        <p:nvSpPr>
          <p:cNvPr id="773155" name="Text Box 35"/>
          <p:cNvSpPr txBox="1">
            <a:spLocks noChangeArrowheads="1"/>
          </p:cNvSpPr>
          <p:nvPr/>
        </p:nvSpPr>
        <p:spPr bwMode="auto">
          <a:xfrm>
            <a:off x="590820" y="6204466"/>
            <a:ext cx="8101320" cy="369332"/>
          </a:xfrm>
          <a:prstGeom prst="rect">
            <a:avLst/>
          </a:prstGeom>
          <a:noFill/>
          <a:ln w="9525">
            <a:noFill/>
            <a:miter lim="800000"/>
            <a:headEnd/>
            <a:tailEnd/>
          </a:ln>
        </p:spPr>
        <p:txBody>
          <a:bodyPr wrap="none">
            <a:spAutoFit/>
          </a:bodyPr>
          <a:lstStyle/>
          <a:p>
            <a:r>
              <a:rPr lang="el-GR" b="1" dirty="0" smtClean="0">
                <a:solidFill>
                  <a:schemeClr val="accent6">
                    <a:lumMod val="75000"/>
                  </a:schemeClr>
                </a:solidFill>
              </a:rPr>
              <a:t>Τα </a:t>
            </a:r>
            <a:r>
              <a:rPr lang="en-US" i="1" dirty="0" smtClean="0">
                <a:solidFill>
                  <a:schemeClr val="accent6">
                    <a:lumMod val="75000"/>
                  </a:schemeClr>
                </a:solidFill>
              </a:rPr>
              <a:t>P</a:t>
            </a:r>
            <a:r>
              <a:rPr lang="en-US" dirty="0" smtClean="0">
                <a:solidFill>
                  <a:schemeClr val="accent6">
                    <a:lumMod val="75000"/>
                  </a:schemeClr>
                </a:solidFill>
              </a:rPr>
              <a:t> </a:t>
            </a:r>
            <a:r>
              <a:rPr lang="en-US" dirty="0">
                <a:solidFill>
                  <a:schemeClr val="accent6">
                    <a:lumMod val="75000"/>
                  </a:schemeClr>
                </a:solidFill>
                <a:sym typeface="Symbol" pitchFamily="18" charset="2"/>
              </a:rPr>
              <a:t> </a:t>
            </a:r>
            <a:r>
              <a:rPr lang="en-US" i="1" dirty="0">
                <a:solidFill>
                  <a:schemeClr val="accent6">
                    <a:lumMod val="75000"/>
                  </a:schemeClr>
                </a:solidFill>
                <a:sym typeface="Symbol" pitchFamily="18" charset="2"/>
              </a:rPr>
              <a:t>Q, </a:t>
            </a:r>
            <a:r>
              <a:rPr lang="en-US" i="1" dirty="0">
                <a:solidFill>
                  <a:schemeClr val="accent6">
                    <a:lumMod val="75000"/>
                  </a:schemeClr>
                </a:solidFill>
              </a:rPr>
              <a:t>P</a:t>
            </a:r>
            <a:r>
              <a:rPr lang="en-US" dirty="0">
                <a:solidFill>
                  <a:schemeClr val="accent6">
                    <a:lumMod val="75000"/>
                  </a:schemeClr>
                </a:solidFill>
              </a:rPr>
              <a:t> </a:t>
            </a:r>
            <a:r>
              <a:rPr lang="en-US" dirty="0">
                <a:solidFill>
                  <a:schemeClr val="accent6">
                    <a:lumMod val="75000"/>
                  </a:schemeClr>
                </a:solidFill>
                <a:sym typeface="Symbol" pitchFamily="18" charset="2"/>
              </a:rPr>
              <a:t> </a:t>
            </a:r>
            <a:r>
              <a:rPr lang="en-US" i="1" dirty="0">
                <a:solidFill>
                  <a:schemeClr val="accent6">
                    <a:lumMod val="75000"/>
                  </a:schemeClr>
                </a:solidFill>
                <a:sym typeface="Symbol" pitchFamily="18" charset="2"/>
              </a:rPr>
              <a:t>Q, </a:t>
            </a:r>
            <a:r>
              <a:rPr lang="el-GR" dirty="0" smtClean="0">
                <a:solidFill>
                  <a:schemeClr val="accent6">
                    <a:lumMod val="75000"/>
                  </a:schemeClr>
                </a:solidFill>
                <a:sym typeface="Symbol" pitchFamily="18" charset="2"/>
              </a:rPr>
              <a:t>και</a:t>
            </a:r>
            <a:r>
              <a:rPr lang="en-US" i="1" dirty="0" smtClean="0">
                <a:solidFill>
                  <a:schemeClr val="accent6">
                    <a:lumMod val="75000"/>
                  </a:schemeClr>
                </a:solidFill>
                <a:sym typeface="Symbol" pitchFamily="18" charset="2"/>
              </a:rPr>
              <a:t> </a:t>
            </a:r>
            <a:r>
              <a:rPr lang="en-US" i="1" dirty="0">
                <a:solidFill>
                  <a:schemeClr val="accent6">
                    <a:lumMod val="75000"/>
                  </a:schemeClr>
                </a:solidFill>
              </a:rPr>
              <a:t>P</a:t>
            </a:r>
            <a:r>
              <a:rPr lang="en-US" dirty="0">
                <a:solidFill>
                  <a:schemeClr val="accent6">
                    <a:lumMod val="75000"/>
                  </a:schemeClr>
                </a:solidFill>
              </a:rPr>
              <a:t> – </a:t>
            </a:r>
            <a:r>
              <a:rPr lang="en-US" i="1" dirty="0">
                <a:solidFill>
                  <a:schemeClr val="accent6">
                    <a:lumMod val="75000"/>
                  </a:schemeClr>
                </a:solidFill>
                <a:sym typeface="Symbol" pitchFamily="18" charset="2"/>
              </a:rPr>
              <a:t>Q </a:t>
            </a:r>
            <a:r>
              <a:rPr lang="el-GR" dirty="0" smtClean="0">
                <a:solidFill>
                  <a:schemeClr val="accent6">
                    <a:lumMod val="75000"/>
                  </a:schemeClr>
                </a:solidFill>
                <a:sym typeface="Symbol" pitchFamily="18" charset="2"/>
              </a:rPr>
              <a:t>μπορούν να υπολογισθούν σε χρόνο </a:t>
            </a:r>
            <a:r>
              <a:rPr lang="en-US" i="1" dirty="0" smtClean="0">
                <a:solidFill>
                  <a:schemeClr val="accent6">
                    <a:lumMod val="75000"/>
                  </a:schemeClr>
                </a:solidFill>
                <a:sym typeface="Symbol" pitchFamily="18" charset="2"/>
              </a:rPr>
              <a:t>O</a:t>
            </a:r>
            <a:r>
              <a:rPr lang="en-US" dirty="0" smtClean="0">
                <a:solidFill>
                  <a:schemeClr val="accent6">
                    <a:lumMod val="75000"/>
                  </a:schemeClr>
                </a:solidFill>
                <a:sym typeface="Symbol" pitchFamily="18" charset="2"/>
              </a:rPr>
              <a:t>(</a:t>
            </a:r>
            <a:r>
              <a:rPr lang="en-US" i="1" dirty="0" smtClean="0">
                <a:solidFill>
                  <a:schemeClr val="accent6">
                    <a:lumMod val="75000"/>
                  </a:schemeClr>
                </a:solidFill>
                <a:sym typeface="Symbol" pitchFamily="18" charset="2"/>
              </a:rPr>
              <a:t>n</a:t>
            </a:r>
            <a:r>
              <a:rPr lang="en-US" dirty="0" smtClean="0">
                <a:solidFill>
                  <a:schemeClr val="accent6">
                    <a:lumMod val="75000"/>
                  </a:schemeClr>
                </a:solidFill>
                <a:sym typeface="Symbol" pitchFamily="18" charset="2"/>
              </a:rPr>
              <a:t> </a:t>
            </a:r>
            <a:r>
              <a:rPr lang="en-US" dirty="0">
                <a:solidFill>
                  <a:schemeClr val="accent6">
                    <a:lumMod val="75000"/>
                  </a:schemeClr>
                </a:solidFill>
                <a:sym typeface="Symbol" pitchFamily="18" charset="2"/>
              </a:rPr>
              <a:t>log </a:t>
            </a:r>
            <a:r>
              <a:rPr lang="en-US" i="1" dirty="0">
                <a:solidFill>
                  <a:schemeClr val="accent6">
                    <a:lumMod val="75000"/>
                  </a:schemeClr>
                </a:solidFill>
                <a:sym typeface="Symbol" pitchFamily="18" charset="2"/>
              </a:rPr>
              <a:t>n</a:t>
            </a:r>
            <a:r>
              <a:rPr lang="en-US" dirty="0">
                <a:solidFill>
                  <a:schemeClr val="accent6">
                    <a:lumMod val="75000"/>
                  </a:schemeClr>
                </a:solidFill>
                <a:sym typeface="Symbol" pitchFamily="18" charset="2"/>
              </a:rPr>
              <a:t> + </a:t>
            </a:r>
            <a:r>
              <a:rPr lang="en-US" i="1" dirty="0">
                <a:solidFill>
                  <a:schemeClr val="accent6">
                    <a:lumMod val="75000"/>
                  </a:schemeClr>
                </a:solidFill>
                <a:sym typeface="Symbol" pitchFamily="18" charset="2"/>
              </a:rPr>
              <a:t>k</a:t>
            </a:r>
            <a:r>
              <a:rPr lang="en-US" dirty="0">
                <a:solidFill>
                  <a:schemeClr val="accent6">
                    <a:lumMod val="75000"/>
                  </a:schemeClr>
                </a:solidFill>
                <a:sym typeface="Symbol" pitchFamily="18" charset="2"/>
              </a:rPr>
              <a:t> log</a:t>
            </a:r>
            <a:r>
              <a:rPr lang="en-US" i="1" dirty="0">
                <a:solidFill>
                  <a:schemeClr val="accent6">
                    <a:lumMod val="75000"/>
                  </a:schemeClr>
                </a:solidFill>
                <a:sym typeface="Symbol" pitchFamily="18" charset="2"/>
              </a:rPr>
              <a:t> n</a:t>
            </a:r>
            <a:r>
              <a:rPr lang="en-US" dirty="0">
                <a:solidFill>
                  <a:schemeClr val="accent6">
                    <a:lumMod val="75000"/>
                  </a:schemeClr>
                </a:solidFill>
                <a:sym typeface="Symbol" pitchFamily="18" charset="2"/>
              </a:rPr>
              <a:t>). </a:t>
            </a:r>
            <a:endParaRPr lang="en-US" dirty="0">
              <a:solidFill>
                <a:schemeClr val="accent6">
                  <a:lumMod val="75000"/>
                </a:schemeClr>
              </a:solidFill>
            </a:endParaRPr>
          </a:p>
        </p:txBody>
      </p:sp>
      <p:sp>
        <p:nvSpPr>
          <p:cNvPr id="773156" name="Text Box 36"/>
          <p:cNvSpPr txBox="1">
            <a:spLocks noChangeArrowheads="1"/>
          </p:cNvSpPr>
          <p:nvPr/>
        </p:nvSpPr>
        <p:spPr bwMode="auto">
          <a:xfrm>
            <a:off x="533400" y="5410200"/>
            <a:ext cx="2358403" cy="400110"/>
          </a:xfrm>
          <a:prstGeom prst="rect">
            <a:avLst/>
          </a:prstGeom>
          <a:noFill/>
          <a:ln w="9525">
            <a:noFill/>
            <a:miter lim="800000"/>
            <a:headEnd/>
            <a:tailEnd/>
          </a:ln>
        </p:spPr>
        <p:txBody>
          <a:bodyPr wrap="none">
            <a:spAutoFit/>
          </a:bodyPr>
          <a:lstStyle/>
          <a:p>
            <a:r>
              <a:rPr lang="en-US" sz="2000" i="1" dirty="0">
                <a:solidFill>
                  <a:schemeClr val="bg1"/>
                </a:solidFill>
              </a:rPr>
              <a:t>n</a:t>
            </a:r>
            <a:r>
              <a:rPr lang="en-US" sz="2000" dirty="0">
                <a:solidFill>
                  <a:schemeClr val="bg1"/>
                </a:solidFill>
              </a:rPr>
              <a:t> </a:t>
            </a:r>
            <a:r>
              <a:rPr lang="el-GR" sz="2000" dirty="0" smtClean="0">
                <a:solidFill>
                  <a:schemeClr val="bg1"/>
                </a:solidFill>
              </a:rPr>
              <a:t>κορυφές συνολικά</a:t>
            </a:r>
            <a:endParaRPr lang="en-US" sz="2000" dirty="0">
              <a:solidFill>
                <a:schemeClr val="bg1"/>
              </a:solidFill>
            </a:endParaRPr>
          </a:p>
        </p:txBody>
      </p:sp>
      <p:sp>
        <p:nvSpPr>
          <p:cNvPr id="773157" name="Text Box 37"/>
          <p:cNvSpPr txBox="1">
            <a:spLocks noChangeArrowheads="1"/>
          </p:cNvSpPr>
          <p:nvPr/>
        </p:nvSpPr>
        <p:spPr bwMode="auto">
          <a:xfrm>
            <a:off x="533400" y="5715000"/>
            <a:ext cx="3517951" cy="400110"/>
          </a:xfrm>
          <a:prstGeom prst="rect">
            <a:avLst/>
          </a:prstGeom>
          <a:noFill/>
          <a:ln w="9525">
            <a:noFill/>
            <a:miter lim="800000"/>
            <a:headEnd/>
            <a:tailEnd/>
          </a:ln>
        </p:spPr>
        <p:txBody>
          <a:bodyPr wrap="none">
            <a:spAutoFit/>
          </a:bodyPr>
          <a:lstStyle/>
          <a:p>
            <a:r>
              <a:rPr lang="en-US" sz="2000" i="1" dirty="0">
                <a:solidFill>
                  <a:schemeClr val="bg1"/>
                </a:solidFill>
              </a:rPr>
              <a:t>k</a:t>
            </a:r>
            <a:r>
              <a:rPr lang="en-US" sz="2000" dirty="0">
                <a:solidFill>
                  <a:schemeClr val="bg1"/>
                </a:solidFill>
              </a:rPr>
              <a:t> </a:t>
            </a:r>
            <a:r>
              <a:rPr lang="el-GR" sz="2000" dirty="0" smtClean="0">
                <a:solidFill>
                  <a:schemeClr val="bg1"/>
                </a:solidFill>
              </a:rPr>
              <a:t>πολυπλοκότητα υποδιαίρεσης</a:t>
            </a:r>
            <a:endParaRPr lang="en-US" sz="2000" dirty="0">
              <a:solidFill>
                <a:schemeClr val="bg1"/>
              </a:solidFill>
            </a:endParaRPr>
          </a:p>
        </p:txBody>
      </p:sp>
      <p:sp>
        <p:nvSpPr>
          <p:cNvPr id="773159" name="Text Box 39"/>
          <p:cNvSpPr txBox="1">
            <a:spLocks noChangeArrowheads="1"/>
          </p:cNvSpPr>
          <p:nvPr/>
        </p:nvSpPr>
        <p:spPr bwMode="auto">
          <a:xfrm>
            <a:off x="2819400" y="5410200"/>
            <a:ext cx="2326150" cy="369332"/>
          </a:xfrm>
          <a:prstGeom prst="rect">
            <a:avLst/>
          </a:prstGeom>
          <a:noFill/>
          <a:ln w="9525">
            <a:noFill/>
            <a:miter lim="800000"/>
            <a:headEnd/>
            <a:tailEnd/>
          </a:ln>
        </p:spPr>
        <p:txBody>
          <a:bodyPr wrap="none">
            <a:spAutoFit/>
          </a:bodyPr>
          <a:lstStyle/>
          <a:p>
            <a:r>
              <a:rPr lang="el-GR" sz="1800" dirty="0" smtClean="0">
                <a:solidFill>
                  <a:schemeClr val="bg1"/>
                </a:solidFill>
              </a:rPr>
              <a:t>έδρες με ετικέτα </a:t>
            </a:r>
            <a:r>
              <a:rPr lang="en-US" sz="1800" dirty="0" smtClean="0">
                <a:solidFill>
                  <a:schemeClr val="bg1"/>
                </a:solidFill>
              </a:rPr>
              <a:t>(</a:t>
            </a:r>
            <a:r>
              <a:rPr lang="en-US" sz="1800" i="1" dirty="0" smtClean="0">
                <a:solidFill>
                  <a:schemeClr val="bg1"/>
                </a:solidFill>
              </a:rPr>
              <a:t>P</a:t>
            </a:r>
            <a:r>
              <a:rPr lang="en-US" sz="1800" dirty="0" smtClean="0">
                <a:solidFill>
                  <a:schemeClr val="bg1"/>
                </a:solidFill>
              </a:rPr>
              <a:t>, </a:t>
            </a:r>
            <a:r>
              <a:rPr lang="en-US" sz="1800" i="1" dirty="0">
                <a:solidFill>
                  <a:schemeClr val="bg1"/>
                </a:solidFill>
              </a:rPr>
              <a:t>Q</a:t>
            </a:r>
            <a:r>
              <a:rPr lang="en-US" sz="1800" dirty="0">
                <a:solidFill>
                  <a:schemeClr val="bg1"/>
                </a:solidFill>
              </a:rPr>
              <a:t>)</a:t>
            </a:r>
          </a:p>
        </p:txBody>
      </p:sp>
      <p:grpSp>
        <p:nvGrpSpPr>
          <p:cNvPr id="4" name="Group 45"/>
          <p:cNvGrpSpPr>
            <a:grpSpLocks/>
          </p:cNvGrpSpPr>
          <p:nvPr/>
        </p:nvGrpSpPr>
        <p:grpSpPr bwMode="auto">
          <a:xfrm>
            <a:off x="6737359" y="5105406"/>
            <a:ext cx="2451103" cy="433388"/>
            <a:chOff x="4244" y="3216"/>
            <a:chExt cx="1544" cy="273"/>
          </a:xfrm>
        </p:grpSpPr>
        <p:sp>
          <p:nvSpPr>
            <p:cNvPr id="20507" name="Text Box 40"/>
            <p:cNvSpPr txBox="1">
              <a:spLocks noChangeArrowheads="1"/>
            </p:cNvSpPr>
            <p:nvPr/>
          </p:nvSpPr>
          <p:spPr bwMode="auto">
            <a:xfrm>
              <a:off x="4244" y="3216"/>
              <a:ext cx="1544" cy="233"/>
            </a:xfrm>
            <a:prstGeom prst="rect">
              <a:avLst/>
            </a:prstGeom>
            <a:noFill/>
            <a:ln w="9525">
              <a:noFill/>
              <a:miter lim="800000"/>
              <a:headEnd/>
              <a:tailEnd/>
            </a:ln>
          </p:spPr>
          <p:txBody>
            <a:bodyPr wrap="none">
              <a:spAutoFit/>
            </a:bodyPr>
            <a:lstStyle/>
            <a:p>
              <a:r>
                <a:rPr lang="el-GR" sz="1800" dirty="0" smtClean="0">
                  <a:solidFill>
                    <a:schemeClr val="bg1"/>
                  </a:solidFill>
                </a:rPr>
                <a:t>έδρες με ετικέτα </a:t>
              </a:r>
              <a:r>
                <a:rPr lang="en-US" sz="1800" dirty="0" smtClean="0">
                  <a:solidFill>
                    <a:schemeClr val="bg1"/>
                  </a:solidFill>
                </a:rPr>
                <a:t>(</a:t>
              </a:r>
              <a:r>
                <a:rPr lang="en-US" sz="1800" i="1" dirty="0">
                  <a:solidFill>
                    <a:schemeClr val="bg1"/>
                  </a:solidFill>
                </a:rPr>
                <a:t>P</a:t>
              </a:r>
              <a:r>
                <a:rPr lang="en-US" sz="1800" dirty="0">
                  <a:solidFill>
                    <a:schemeClr val="bg1"/>
                  </a:solidFill>
                </a:rPr>
                <a:t>, </a:t>
              </a:r>
              <a:r>
                <a:rPr lang="en-US" sz="1800" i="1" dirty="0">
                  <a:solidFill>
                    <a:schemeClr val="bg1"/>
                  </a:solidFill>
                </a:rPr>
                <a:t>C  </a:t>
              </a:r>
              <a:r>
                <a:rPr lang="en-US" sz="1800" dirty="0">
                  <a:solidFill>
                    <a:schemeClr val="bg1"/>
                  </a:solidFill>
                </a:rPr>
                <a:t>)</a:t>
              </a:r>
            </a:p>
          </p:txBody>
        </p:sp>
        <p:sp>
          <p:nvSpPr>
            <p:cNvPr id="20508" name="Text Box 41"/>
            <p:cNvSpPr txBox="1">
              <a:spLocks noChangeArrowheads="1"/>
            </p:cNvSpPr>
            <p:nvPr/>
          </p:nvSpPr>
          <p:spPr bwMode="auto">
            <a:xfrm>
              <a:off x="5489" y="3277"/>
              <a:ext cx="207" cy="212"/>
            </a:xfrm>
            <a:prstGeom prst="rect">
              <a:avLst/>
            </a:prstGeom>
            <a:noFill/>
            <a:ln w="9525">
              <a:noFill/>
              <a:miter lim="800000"/>
              <a:headEnd/>
              <a:tailEnd/>
            </a:ln>
          </p:spPr>
          <p:txBody>
            <a:bodyPr wrap="none">
              <a:spAutoFit/>
            </a:bodyPr>
            <a:lstStyle/>
            <a:p>
              <a:r>
                <a:rPr lang="en-US" sz="1600" dirty="0">
                  <a:solidFill>
                    <a:schemeClr val="bg1"/>
                  </a:solidFill>
                  <a:sym typeface="Symbol" pitchFamily="18" charset="2"/>
                </a:rPr>
                <a:t></a:t>
              </a:r>
            </a:p>
          </p:txBody>
        </p:sp>
      </p:grpSp>
      <p:grpSp>
        <p:nvGrpSpPr>
          <p:cNvPr id="5" name="Group 44"/>
          <p:cNvGrpSpPr>
            <a:grpSpLocks/>
          </p:cNvGrpSpPr>
          <p:nvPr/>
        </p:nvGrpSpPr>
        <p:grpSpPr bwMode="auto">
          <a:xfrm>
            <a:off x="0" y="4724403"/>
            <a:ext cx="2436818" cy="717551"/>
            <a:chOff x="0" y="2976"/>
            <a:chExt cx="1535" cy="452"/>
          </a:xfrm>
        </p:grpSpPr>
        <p:sp>
          <p:nvSpPr>
            <p:cNvPr id="20504" name="Text Box 38"/>
            <p:cNvSpPr txBox="1">
              <a:spLocks noChangeArrowheads="1"/>
            </p:cNvSpPr>
            <p:nvPr/>
          </p:nvSpPr>
          <p:spPr bwMode="auto">
            <a:xfrm>
              <a:off x="0" y="2976"/>
              <a:ext cx="1535" cy="407"/>
            </a:xfrm>
            <a:prstGeom prst="rect">
              <a:avLst/>
            </a:prstGeom>
            <a:noFill/>
            <a:ln w="9525">
              <a:noFill/>
              <a:miter lim="800000"/>
              <a:headEnd/>
              <a:tailEnd/>
            </a:ln>
          </p:spPr>
          <p:txBody>
            <a:bodyPr wrap="none">
              <a:spAutoFit/>
            </a:bodyPr>
            <a:lstStyle/>
            <a:p>
              <a:r>
                <a:rPr lang="el-GR" dirty="0" smtClean="0">
                  <a:solidFill>
                    <a:schemeClr val="bg1"/>
                  </a:solidFill>
                </a:rPr>
                <a:t>έδρες με ετικέτα </a:t>
              </a:r>
              <a:r>
                <a:rPr lang="en-US" sz="1800" dirty="0" smtClean="0">
                  <a:solidFill>
                    <a:schemeClr val="bg1"/>
                  </a:solidFill>
                </a:rPr>
                <a:t>(</a:t>
              </a:r>
              <a:r>
                <a:rPr lang="en-US" sz="1800" i="1" dirty="0">
                  <a:solidFill>
                    <a:schemeClr val="bg1"/>
                  </a:solidFill>
                </a:rPr>
                <a:t>P</a:t>
              </a:r>
              <a:r>
                <a:rPr lang="en-US" sz="1800" dirty="0">
                  <a:solidFill>
                    <a:schemeClr val="bg1"/>
                  </a:solidFill>
                </a:rPr>
                <a:t>, </a:t>
              </a:r>
              <a:r>
                <a:rPr lang="en-US" sz="1800" i="1" dirty="0">
                  <a:solidFill>
                    <a:schemeClr val="bg1"/>
                  </a:solidFill>
                </a:rPr>
                <a:t>Q</a:t>
              </a:r>
              <a:r>
                <a:rPr lang="en-US" sz="1800" dirty="0">
                  <a:solidFill>
                    <a:schemeClr val="bg1"/>
                  </a:solidFill>
                </a:rPr>
                <a:t>),</a:t>
              </a:r>
            </a:p>
            <a:p>
              <a:r>
                <a:rPr lang="en-US" sz="1800" dirty="0">
                  <a:solidFill>
                    <a:schemeClr val="bg1"/>
                  </a:solidFill>
                </a:rPr>
                <a:t>(</a:t>
              </a:r>
              <a:r>
                <a:rPr lang="en-US" sz="1800" i="1" dirty="0">
                  <a:solidFill>
                    <a:schemeClr val="bg1"/>
                  </a:solidFill>
                </a:rPr>
                <a:t>P</a:t>
              </a:r>
              <a:r>
                <a:rPr lang="en-US" sz="1800" dirty="0">
                  <a:solidFill>
                    <a:schemeClr val="bg1"/>
                  </a:solidFill>
                </a:rPr>
                <a:t>, </a:t>
              </a:r>
              <a:r>
                <a:rPr lang="en-US" sz="1800" i="1" dirty="0">
                  <a:solidFill>
                    <a:schemeClr val="bg1"/>
                  </a:solidFill>
                </a:rPr>
                <a:t>C</a:t>
              </a:r>
              <a:r>
                <a:rPr lang="en-US" sz="1800" dirty="0">
                  <a:solidFill>
                    <a:schemeClr val="bg1"/>
                  </a:solidFill>
                </a:rPr>
                <a:t>  ) </a:t>
              </a:r>
              <a:r>
                <a:rPr lang="el-GR" dirty="0">
                  <a:solidFill>
                    <a:schemeClr val="bg1"/>
                  </a:solidFill>
                </a:rPr>
                <a:t>ή</a:t>
              </a:r>
              <a:r>
                <a:rPr lang="en-US" sz="1800" dirty="0" smtClean="0">
                  <a:solidFill>
                    <a:schemeClr val="bg1"/>
                  </a:solidFill>
                </a:rPr>
                <a:t> </a:t>
              </a:r>
              <a:r>
                <a:rPr lang="en-US" sz="1800" dirty="0">
                  <a:solidFill>
                    <a:schemeClr val="bg1"/>
                  </a:solidFill>
                </a:rPr>
                <a:t>(</a:t>
              </a:r>
              <a:r>
                <a:rPr lang="en-US" sz="1800" i="1" dirty="0">
                  <a:solidFill>
                    <a:schemeClr val="bg1"/>
                  </a:solidFill>
                </a:rPr>
                <a:t>Q</a:t>
              </a:r>
              <a:r>
                <a:rPr lang="en-US" sz="1800" dirty="0">
                  <a:solidFill>
                    <a:schemeClr val="bg1"/>
                  </a:solidFill>
                </a:rPr>
                <a:t>, </a:t>
              </a:r>
              <a:r>
                <a:rPr lang="en-US" sz="1800" i="1" dirty="0">
                  <a:solidFill>
                    <a:schemeClr val="bg1"/>
                  </a:solidFill>
                </a:rPr>
                <a:t>C</a:t>
              </a:r>
              <a:r>
                <a:rPr lang="en-US" sz="1800" dirty="0">
                  <a:solidFill>
                    <a:schemeClr val="bg1"/>
                  </a:solidFill>
                </a:rPr>
                <a:t>  ) </a:t>
              </a:r>
            </a:p>
          </p:txBody>
        </p:sp>
        <p:sp>
          <p:nvSpPr>
            <p:cNvPr id="20505" name="Text Box 42"/>
            <p:cNvSpPr txBox="1">
              <a:spLocks noChangeArrowheads="1"/>
            </p:cNvSpPr>
            <p:nvPr/>
          </p:nvSpPr>
          <p:spPr bwMode="auto">
            <a:xfrm>
              <a:off x="240" y="3216"/>
              <a:ext cx="207" cy="212"/>
            </a:xfrm>
            <a:prstGeom prst="rect">
              <a:avLst/>
            </a:prstGeom>
            <a:noFill/>
            <a:ln w="9525">
              <a:noFill/>
              <a:miter lim="800000"/>
              <a:headEnd/>
              <a:tailEnd/>
            </a:ln>
          </p:spPr>
          <p:txBody>
            <a:bodyPr wrap="none">
              <a:spAutoFit/>
            </a:bodyPr>
            <a:lstStyle/>
            <a:p>
              <a:r>
                <a:rPr lang="en-US" sz="1600" dirty="0">
                  <a:solidFill>
                    <a:schemeClr val="bg1"/>
                  </a:solidFill>
                  <a:sym typeface="Symbol" pitchFamily="18" charset="2"/>
                </a:rPr>
                <a:t></a:t>
              </a:r>
            </a:p>
          </p:txBody>
        </p:sp>
        <p:sp>
          <p:nvSpPr>
            <p:cNvPr id="20506" name="Text Box 43"/>
            <p:cNvSpPr txBox="1">
              <a:spLocks noChangeArrowheads="1"/>
            </p:cNvSpPr>
            <p:nvPr/>
          </p:nvSpPr>
          <p:spPr bwMode="auto">
            <a:xfrm>
              <a:off x="816" y="3216"/>
              <a:ext cx="207" cy="212"/>
            </a:xfrm>
            <a:prstGeom prst="rect">
              <a:avLst/>
            </a:prstGeom>
            <a:noFill/>
            <a:ln w="9525">
              <a:noFill/>
              <a:miter lim="800000"/>
              <a:headEnd/>
              <a:tailEnd/>
            </a:ln>
          </p:spPr>
          <p:txBody>
            <a:bodyPr wrap="none">
              <a:spAutoFit/>
            </a:bodyPr>
            <a:lstStyle/>
            <a:p>
              <a:r>
                <a:rPr lang="en-US" sz="1600" dirty="0">
                  <a:solidFill>
                    <a:schemeClr val="bg1"/>
                  </a:solidFill>
                  <a:sym typeface="Symbol" pitchFamily="18" charset="2"/>
                </a:rPr>
                <a:t></a:t>
              </a:r>
            </a:p>
          </p:txBody>
        </p:sp>
      </p:grpSp>
    </p:spTree>
    <p:extLst>
      <p:ext uri="{BB962C8B-B14F-4D97-AF65-F5344CB8AC3E}">
        <p14:creationId xmlns="" xmlns:p14="http://schemas.microsoft.com/office/powerpoint/2010/main" val="11947932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313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77315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73129"/>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500"/>
                                  </p:stCondLst>
                                  <p:childTnLst>
                                    <p:set>
                                      <p:cBhvr>
                                        <p:cTn id="16" dur="1" fill="hold">
                                          <p:stCondLst>
                                            <p:cond delay="0"/>
                                          </p:stCondLst>
                                        </p:cTn>
                                        <p:tgtEl>
                                          <p:spTgt spid="77315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773152"/>
                                        </p:tgtEl>
                                        <p:attrNameLst>
                                          <p:attrName>style.visibility</p:attrName>
                                        </p:attrNameLst>
                                      </p:cBhvr>
                                      <p:to>
                                        <p:strVal val="visible"/>
                                      </p:to>
                                    </p:set>
                                    <p:animEffect transition="in" filter="slide(fromBottom)">
                                      <p:cBhvr>
                                        <p:cTn id="21" dur="500"/>
                                        <p:tgtEl>
                                          <p:spTgt spid="77315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linds(horizont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73154"/>
                                        </p:tgtEl>
                                        <p:attrNameLst>
                                          <p:attrName>style.visibility</p:attrName>
                                        </p:attrNameLst>
                                      </p:cBhvr>
                                      <p:to>
                                        <p:strVal val="visible"/>
                                      </p:to>
                                    </p:set>
                                    <p:animEffect transition="in" filter="slide(fromBottom)">
                                      <p:cBhvr>
                                        <p:cTn id="35" dur="500"/>
                                        <p:tgtEl>
                                          <p:spTgt spid="773154"/>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7314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773147"/>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77314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773159"/>
                                        </p:tgtEl>
                                        <p:attrNameLst>
                                          <p:attrName>style.visibility</p:attrName>
                                        </p:attrNameLst>
                                      </p:cBhvr>
                                      <p:to>
                                        <p:strVal val="visible"/>
                                      </p:to>
                                    </p:set>
                                    <p:animEffect transition="in" filter="blinds(horizontal)">
                                      <p:cBhvr>
                                        <p:cTn id="48" dur="500"/>
                                        <p:tgtEl>
                                          <p:spTgt spid="773159"/>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773153"/>
                                        </p:tgtEl>
                                        <p:attrNameLst>
                                          <p:attrName>style.visibility</p:attrName>
                                        </p:attrNameLst>
                                      </p:cBhvr>
                                      <p:to>
                                        <p:strVal val="visible"/>
                                      </p:to>
                                    </p:set>
                                    <p:animEffect transition="in" filter="slide(fromBottom)">
                                      <p:cBhvr>
                                        <p:cTn id="57" dur="500"/>
                                        <p:tgtEl>
                                          <p:spTgt spid="773153"/>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7314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blinds(horizontal)">
                                      <p:cBhvr>
                                        <p:cTn id="66" dur="500"/>
                                        <p:tgtEl>
                                          <p:spTgt spid="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773156"/>
                                        </p:tgtEl>
                                        <p:attrNameLst>
                                          <p:attrName>style.visibility</p:attrName>
                                        </p:attrNameLst>
                                      </p:cBhvr>
                                      <p:to>
                                        <p:strVal val="visible"/>
                                      </p:to>
                                    </p:set>
                                    <p:animEffect transition="in" filter="slide(fromBottom)">
                                      <p:cBhvr>
                                        <p:cTn id="71" dur="500"/>
                                        <p:tgtEl>
                                          <p:spTgt spid="773156"/>
                                        </p:tgtEl>
                                      </p:cBhvr>
                                    </p:animEffect>
                                  </p:childTnLst>
                                </p:cTn>
                              </p:par>
                            </p:childTnLst>
                          </p:cTn>
                        </p:par>
                        <p:par>
                          <p:cTn id="72" fill="hold">
                            <p:stCondLst>
                              <p:cond delay="500"/>
                            </p:stCondLst>
                            <p:childTnLst>
                              <p:par>
                                <p:cTn id="73" presetID="12" presetClass="entr" presetSubtype="4" fill="hold" grpId="0" nodeType="afterEffect">
                                  <p:stCondLst>
                                    <p:cond delay="0"/>
                                  </p:stCondLst>
                                  <p:childTnLst>
                                    <p:set>
                                      <p:cBhvr>
                                        <p:cTn id="74" dur="1" fill="hold">
                                          <p:stCondLst>
                                            <p:cond delay="0"/>
                                          </p:stCondLst>
                                        </p:cTn>
                                        <p:tgtEl>
                                          <p:spTgt spid="773157"/>
                                        </p:tgtEl>
                                        <p:attrNameLst>
                                          <p:attrName>style.visibility</p:attrName>
                                        </p:attrNameLst>
                                      </p:cBhvr>
                                      <p:to>
                                        <p:strVal val="visible"/>
                                      </p:to>
                                    </p:set>
                                    <p:animEffect transition="in" filter="slide(fromBottom)">
                                      <p:cBhvr>
                                        <p:cTn id="75" dur="500"/>
                                        <p:tgtEl>
                                          <p:spTgt spid="773157"/>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773155"/>
                                        </p:tgtEl>
                                        <p:attrNameLst>
                                          <p:attrName>style.visibility</p:attrName>
                                        </p:attrNameLst>
                                      </p:cBhvr>
                                      <p:to>
                                        <p:strVal val="visible"/>
                                      </p:to>
                                    </p:set>
                                    <p:animEffect transition="in" filter="box(in)">
                                      <p:cBhvr>
                                        <p:cTn id="80" dur="500"/>
                                        <p:tgtEl>
                                          <p:spTgt spid="773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3129" grpId="0" animBg="1"/>
      <p:bldP spid="773135" grpId="0" animBg="1"/>
      <p:bldP spid="773143" grpId="0" animBg="1"/>
      <p:bldP spid="773146" grpId="0" animBg="1"/>
      <p:bldP spid="773147" grpId="0" animBg="1"/>
      <p:bldP spid="773149" grpId="0" animBg="1"/>
      <p:bldP spid="773150" grpId="0"/>
      <p:bldP spid="773151" grpId="0"/>
      <p:bldP spid="773152" grpId="0"/>
      <p:bldP spid="773153" grpId="0"/>
      <p:bldP spid="773154" grpId="0"/>
      <p:bldP spid="773155" grpId="0"/>
      <p:bldP spid="773156" grpId="0"/>
      <p:bldP spid="773157" grpId="0"/>
      <p:bldP spid="773159" grpId="0"/>
    </p:bld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72707" name="Object 3"/>
          <p:cNvGraphicFramePr>
            <a:graphicFrameLocks noChangeAspect="1"/>
          </p:cNvGraphicFramePr>
          <p:nvPr/>
        </p:nvGraphicFramePr>
        <p:xfrm>
          <a:off x="4514850" y="3321050"/>
          <a:ext cx="114300" cy="215900"/>
        </p:xfrm>
        <a:graphic>
          <a:graphicData uri="http://schemas.openxmlformats.org/presentationml/2006/ole">
            <p:oleObj spid="_x0000_s10266" name="Equation" r:id="rId3" imgW="114151" imgH="215619" progId="Equation.3">
              <p:embed/>
            </p:oleObj>
          </a:graphicData>
        </a:graphic>
      </p:graphicFrame>
      <p:graphicFrame>
        <p:nvGraphicFramePr>
          <p:cNvPr id="72708" name="Object 4"/>
          <p:cNvGraphicFramePr>
            <a:graphicFrameLocks noChangeAspect="1"/>
          </p:cNvGraphicFramePr>
          <p:nvPr/>
        </p:nvGraphicFramePr>
        <p:xfrm>
          <a:off x="4514850" y="3321050"/>
          <a:ext cx="114300" cy="215900"/>
        </p:xfrm>
        <a:graphic>
          <a:graphicData uri="http://schemas.openxmlformats.org/presentationml/2006/ole">
            <p:oleObj spid="_x0000_s10267" name="Equation" r:id="rId4" imgW="114151" imgH="215619" progId="Equation.3">
              <p:embed/>
            </p:oleObj>
          </a:graphicData>
        </a:graphic>
      </p:graphicFrame>
      <p:graphicFrame>
        <p:nvGraphicFramePr>
          <p:cNvPr id="72709" name="Object 5"/>
          <p:cNvGraphicFramePr>
            <a:graphicFrameLocks noChangeAspect="1"/>
          </p:cNvGraphicFramePr>
          <p:nvPr/>
        </p:nvGraphicFramePr>
        <p:xfrm>
          <a:off x="4514850" y="3321050"/>
          <a:ext cx="114300" cy="215900"/>
        </p:xfrm>
        <a:graphic>
          <a:graphicData uri="http://schemas.openxmlformats.org/presentationml/2006/ole">
            <p:oleObj spid="_x0000_s10268" name="Equation" r:id="rId5" imgW="114151" imgH="215619" progId="Equation.3">
              <p:embed/>
            </p:oleObj>
          </a:graphicData>
        </a:graphic>
      </p:graphicFrame>
      <p:sp>
        <p:nvSpPr>
          <p:cNvPr id="72710" name="Rectangle 6"/>
          <p:cNvSpPr>
            <a:spLocks noChangeArrowheads="1"/>
          </p:cNvSpPr>
          <p:nvPr/>
        </p:nvSpPr>
        <p:spPr bwMode="auto">
          <a:xfrm>
            <a:off x="609600" y="381000"/>
            <a:ext cx="8218488" cy="318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rgbClr val="000066"/>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marL="457200" indent="-457200">
              <a:lnSpc>
                <a:spcPct val="90000"/>
              </a:lnSpc>
              <a:spcBef>
                <a:spcPct val="20000"/>
              </a:spcBef>
              <a:buFontTx/>
              <a:buAutoNum type="arabicPeriod"/>
            </a:pPr>
            <a:r>
              <a:rPr lang="en-US" sz="1600" u="sng">
                <a:solidFill>
                  <a:schemeClr val="tx1"/>
                </a:solidFill>
              </a:rPr>
              <a:t>Nested Circles</a:t>
            </a:r>
            <a:r>
              <a:rPr lang="en-US" sz="1600">
                <a:solidFill>
                  <a:schemeClr val="tx1"/>
                </a:solidFill>
              </a:rPr>
              <a:t>: We are given a set C = {C</a:t>
            </a:r>
            <a:r>
              <a:rPr lang="en-US" sz="1600" baseline="-25000">
                <a:solidFill>
                  <a:schemeClr val="tx1"/>
                </a:solidFill>
              </a:rPr>
              <a:t>1</a:t>
            </a:r>
            <a:r>
              <a:rPr lang="en-US" sz="1600">
                <a:solidFill>
                  <a:schemeClr val="tx1"/>
                </a:solidFill>
              </a:rPr>
              <a:t> , ... , C</a:t>
            </a:r>
            <a:r>
              <a:rPr lang="en-US" sz="1600" baseline="-25000">
                <a:solidFill>
                  <a:schemeClr val="tx1"/>
                </a:solidFill>
              </a:rPr>
              <a:t>n</a:t>
            </a:r>
            <a:r>
              <a:rPr lang="en-US" sz="1600">
                <a:solidFill>
                  <a:schemeClr val="tx1"/>
                </a:solidFill>
              </a:rPr>
              <a:t>} of n circles in the plane. Each circle is given by the xy-coordinates of its center and its radius. One of these circles is the bounding circle and encloses the remaining n -1 circles in C. All circles in C have disjoint boundaries. So, for any pair of circles C</a:t>
            </a:r>
            <a:r>
              <a:rPr lang="en-US" sz="1600" baseline="-25000">
                <a:solidFill>
                  <a:schemeClr val="tx1"/>
                </a:solidFill>
              </a:rPr>
              <a:t>i</a:t>
            </a:r>
            <a:r>
              <a:rPr lang="en-US" sz="1600">
                <a:solidFill>
                  <a:schemeClr val="tx1"/>
                </a:solidFill>
              </a:rPr>
              <a:t> and C</a:t>
            </a:r>
            <a:r>
              <a:rPr lang="en-US" sz="1600" baseline="-25000">
                <a:solidFill>
                  <a:schemeClr val="tx1"/>
                </a:solidFill>
              </a:rPr>
              <a:t>j</a:t>
            </a:r>
            <a:r>
              <a:rPr lang="en-US" sz="1600">
                <a:solidFill>
                  <a:schemeClr val="tx1"/>
                </a:solidFill>
              </a:rPr>
              <a:t> in C, either they are completely outside each other, or one encloses the other. Therefore, we may have several levels of nesting among these circles. (See Figure 1(a) below.) We say C</a:t>
            </a:r>
            <a:r>
              <a:rPr lang="en-US" sz="1600" baseline="-25000">
                <a:solidFill>
                  <a:schemeClr val="tx1"/>
                </a:solidFill>
              </a:rPr>
              <a:t>i</a:t>
            </a:r>
            <a:r>
              <a:rPr lang="en-US" sz="1600">
                <a:solidFill>
                  <a:schemeClr val="tx1"/>
                </a:solidFill>
              </a:rPr>
              <a:t> is immediately enclosed by C</a:t>
            </a:r>
            <a:r>
              <a:rPr lang="en-US" sz="1600" baseline="-25000">
                <a:solidFill>
                  <a:schemeClr val="tx1"/>
                </a:solidFill>
              </a:rPr>
              <a:t>j</a:t>
            </a:r>
            <a:r>
              <a:rPr lang="en-US" sz="1600">
                <a:solidFill>
                  <a:schemeClr val="tx1"/>
                </a:solidFill>
              </a:rPr>
              <a:t>, if C</a:t>
            </a:r>
            <a:r>
              <a:rPr lang="en-US" sz="1600" baseline="-25000">
                <a:solidFill>
                  <a:schemeClr val="tx1"/>
                </a:solidFill>
              </a:rPr>
              <a:t>j</a:t>
            </a:r>
            <a:r>
              <a:rPr lang="en-US" sz="1600">
                <a:solidFill>
                  <a:schemeClr val="tx1"/>
                </a:solidFill>
              </a:rPr>
              <a:t> is the smallest circle that encloses C</a:t>
            </a:r>
            <a:r>
              <a:rPr lang="en-US" sz="1600" baseline="-25000">
                <a:solidFill>
                  <a:schemeClr val="tx1"/>
                </a:solidFill>
              </a:rPr>
              <a:t>i</a:t>
            </a:r>
            <a:r>
              <a:rPr lang="en-US" sz="1600">
                <a:solidFill>
                  <a:schemeClr val="tx1"/>
                </a:solidFill>
              </a:rPr>
              <a:t>. This relationship corresponds to the parent-child relationship in the Nesting Tree of C. (See Figure 1(b) below.) The problem is: given C, construct its Nesting Tree by parent pointers, that is, output the array p[1.. n] such that p[i] = j means C</a:t>
            </a:r>
            <a:r>
              <a:rPr lang="en-US" sz="1600" baseline="-25000">
                <a:solidFill>
                  <a:schemeClr val="tx1"/>
                </a:solidFill>
              </a:rPr>
              <a:t>i</a:t>
            </a:r>
            <a:r>
              <a:rPr lang="en-US" sz="1600">
                <a:solidFill>
                  <a:schemeClr val="tx1"/>
                </a:solidFill>
              </a:rPr>
              <a:t> is immediately enclosed by C</a:t>
            </a:r>
            <a:r>
              <a:rPr lang="en-US" sz="1600" baseline="-25000">
                <a:solidFill>
                  <a:schemeClr val="tx1"/>
                </a:solidFill>
              </a:rPr>
              <a:t>j</a:t>
            </a:r>
            <a:r>
              <a:rPr lang="en-US" sz="1600">
                <a:solidFill>
                  <a:schemeClr val="tx1"/>
                </a:solidFill>
              </a:rPr>
              <a:t> .</a:t>
            </a:r>
            <a:br>
              <a:rPr lang="en-US" sz="1600">
                <a:solidFill>
                  <a:schemeClr val="tx1"/>
                </a:solidFill>
              </a:rPr>
            </a:br>
            <a:r>
              <a:rPr lang="en-US" sz="1600">
                <a:solidFill>
                  <a:schemeClr val="tx1"/>
                </a:solidFill>
              </a:rPr>
              <a:t>	</a:t>
            </a:r>
            <a:br>
              <a:rPr lang="en-US" sz="1600">
                <a:solidFill>
                  <a:schemeClr val="tx1"/>
                </a:solidFill>
              </a:rPr>
            </a:br>
            <a:r>
              <a:rPr lang="en-US" sz="1600">
                <a:solidFill>
                  <a:schemeClr val="tx1"/>
                </a:solidFill>
              </a:rPr>
              <a:t>(a) Briefly describe a simple O(n</a:t>
            </a:r>
            <a:r>
              <a:rPr lang="en-US" sz="1600" baseline="30000">
                <a:solidFill>
                  <a:schemeClr val="tx1"/>
                </a:solidFill>
              </a:rPr>
              <a:t>2</a:t>
            </a:r>
            <a:r>
              <a:rPr lang="en-US" sz="1600">
                <a:solidFill>
                  <a:schemeClr val="tx1"/>
                </a:solidFill>
              </a:rPr>
              <a:t>) time algorithm to solve the problem.</a:t>
            </a:r>
            <a:br>
              <a:rPr lang="en-US" sz="1600">
                <a:solidFill>
                  <a:schemeClr val="tx1"/>
                </a:solidFill>
              </a:rPr>
            </a:br>
            <a:r>
              <a:rPr lang="en-US" sz="1600">
                <a:solidFill>
                  <a:schemeClr val="tx1"/>
                </a:solidFill>
              </a:rPr>
              <a:t>(b) Design and analyze an O(n log n) time algorithm to solve the problem.</a:t>
            </a:r>
          </a:p>
        </p:txBody>
      </p:sp>
      <p:pic>
        <p:nvPicPr>
          <p:cNvPr id="72711" name="Picture 7"/>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295400" y="3683000"/>
            <a:ext cx="5638800" cy="2949575"/>
          </a:xfrm>
          <a:prstGeom prst="rect">
            <a:avLst/>
          </a:prstGeom>
          <a:noFill/>
          <a:ln>
            <a:noFill/>
          </a:ln>
          <a:effectLst/>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12700">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89937996"/>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71683" name="Object 3"/>
          <p:cNvGraphicFramePr>
            <a:graphicFrameLocks noChangeAspect="1"/>
          </p:cNvGraphicFramePr>
          <p:nvPr/>
        </p:nvGraphicFramePr>
        <p:xfrm>
          <a:off x="4514850" y="3321050"/>
          <a:ext cx="114300" cy="215900"/>
        </p:xfrm>
        <a:graphic>
          <a:graphicData uri="http://schemas.openxmlformats.org/presentationml/2006/ole">
            <p:oleObj spid="_x0000_s11290" name="Equation" r:id="rId3" imgW="114151" imgH="215619" progId="Equation.3">
              <p:embed/>
            </p:oleObj>
          </a:graphicData>
        </a:graphic>
      </p:graphicFrame>
      <p:graphicFrame>
        <p:nvGraphicFramePr>
          <p:cNvPr id="71684" name="Object 4"/>
          <p:cNvGraphicFramePr>
            <a:graphicFrameLocks noChangeAspect="1"/>
          </p:cNvGraphicFramePr>
          <p:nvPr/>
        </p:nvGraphicFramePr>
        <p:xfrm>
          <a:off x="4514850" y="3321050"/>
          <a:ext cx="114300" cy="215900"/>
        </p:xfrm>
        <a:graphic>
          <a:graphicData uri="http://schemas.openxmlformats.org/presentationml/2006/ole">
            <p:oleObj spid="_x0000_s11291" name="Equation" r:id="rId4" imgW="114151" imgH="215619" progId="Equation.3">
              <p:embed/>
            </p:oleObj>
          </a:graphicData>
        </a:graphic>
      </p:graphicFrame>
      <p:graphicFrame>
        <p:nvGraphicFramePr>
          <p:cNvPr id="71685" name="Object 5"/>
          <p:cNvGraphicFramePr>
            <a:graphicFrameLocks noChangeAspect="1"/>
          </p:cNvGraphicFramePr>
          <p:nvPr/>
        </p:nvGraphicFramePr>
        <p:xfrm>
          <a:off x="4514850" y="3321050"/>
          <a:ext cx="114300" cy="215900"/>
        </p:xfrm>
        <a:graphic>
          <a:graphicData uri="http://schemas.openxmlformats.org/presentationml/2006/ole">
            <p:oleObj spid="_x0000_s11292" name="Equation" r:id="rId5" imgW="114151" imgH="215619" progId="Equation.3">
              <p:embed/>
            </p:oleObj>
          </a:graphicData>
        </a:graphic>
      </p:graphicFrame>
      <p:sp>
        <p:nvSpPr>
          <p:cNvPr id="71686" name="Rectangle 6"/>
          <p:cNvSpPr>
            <a:spLocks noChangeArrowheads="1"/>
          </p:cNvSpPr>
          <p:nvPr/>
        </p:nvSpPr>
        <p:spPr bwMode="auto">
          <a:xfrm>
            <a:off x="685800" y="533400"/>
            <a:ext cx="7772400" cy="5192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rgbClr val="000066"/>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marL="382588" indent="-382588">
              <a:lnSpc>
                <a:spcPct val="90000"/>
              </a:lnSpc>
              <a:spcBef>
                <a:spcPct val="20000"/>
              </a:spcBef>
              <a:buFontTx/>
              <a:buAutoNum type="arabicPeriod" startAt="2"/>
            </a:pPr>
            <a:r>
              <a:rPr lang="en-US" sz="1600">
                <a:solidFill>
                  <a:schemeClr val="tx1"/>
                </a:solidFill>
              </a:rPr>
              <a:t>We are given a set T of n triangles and a set P of n points, all in the plane. The triangles in T have disjoint boundaries, but some triangles may enclose some others. There may be several  nested levels of such  enclosures.  Design and analyze an O(n log n) time algorithm that reports all points in P that are outside all triangles in T.</a:t>
            </a:r>
          </a:p>
          <a:p>
            <a:pPr marL="382588" indent="-382588">
              <a:lnSpc>
                <a:spcPct val="90000"/>
              </a:lnSpc>
              <a:spcBef>
                <a:spcPct val="20000"/>
              </a:spcBef>
              <a:buFontTx/>
              <a:buAutoNum type="arabicPeriod" startAt="2"/>
            </a:pPr>
            <a:endParaRPr lang="en-US" sz="1600">
              <a:solidFill>
                <a:schemeClr val="tx1"/>
              </a:solidFill>
            </a:endParaRPr>
          </a:p>
          <a:p>
            <a:pPr marL="382588" indent="-382588">
              <a:lnSpc>
                <a:spcPct val="90000"/>
              </a:lnSpc>
              <a:spcBef>
                <a:spcPct val="20000"/>
              </a:spcBef>
              <a:buFontTx/>
              <a:buAutoNum type="arabicPeriod" startAt="2"/>
            </a:pPr>
            <a:r>
              <a:rPr lang="en-US" sz="1600">
                <a:solidFill>
                  <a:schemeClr val="tx1"/>
                </a:solidFill>
              </a:rPr>
              <a:t>Design efficient plane-sweep algorithms to decide whether a given set S of n </a:t>
            </a:r>
            <a:br>
              <a:rPr lang="en-US" sz="1600">
                <a:solidFill>
                  <a:schemeClr val="tx1"/>
                </a:solidFill>
              </a:rPr>
            </a:br>
            <a:r>
              <a:rPr lang="en-US" sz="1600">
                <a:solidFill>
                  <a:schemeClr val="tx1"/>
                </a:solidFill>
              </a:rPr>
              <a:t>objects from a certain object class is pair-wise disjoint for the following cases:</a:t>
            </a:r>
            <a:br>
              <a:rPr lang="en-US" sz="1600">
                <a:solidFill>
                  <a:schemeClr val="tx1"/>
                </a:solidFill>
              </a:rPr>
            </a:br>
            <a:r>
              <a:rPr lang="en-US" sz="1600">
                <a:solidFill>
                  <a:schemeClr val="tx1"/>
                </a:solidFill>
              </a:rPr>
              <a:t>(a) Objects are circular disks. (A disk includes the interior.)</a:t>
            </a:r>
            <a:br>
              <a:rPr lang="en-US" sz="1600">
                <a:solidFill>
                  <a:schemeClr val="tx1"/>
                </a:solidFill>
              </a:rPr>
            </a:br>
            <a:r>
              <a:rPr lang="en-US" sz="1600">
                <a:solidFill>
                  <a:schemeClr val="tx1"/>
                </a:solidFill>
              </a:rPr>
              <a:t>(b) Objects are circles. (A circle does not include the interior.)</a:t>
            </a:r>
            <a:br>
              <a:rPr lang="en-US" sz="1600">
                <a:solidFill>
                  <a:schemeClr val="tx1"/>
                </a:solidFill>
              </a:rPr>
            </a:br>
            <a:r>
              <a:rPr lang="en-US" sz="1600">
                <a:solidFill>
                  <a:schemeClr val="tx1"/>
                </a:solidFill>
              </a:rPr>
              <a:t>(c) Objects are axis-parallel rectangular areas.</a:t>
            </a:r>
            <a:br>
              <a:rPr lang="en-US" sz="1600">
                <a:solidFill>
                  <a:schemeClr val="tx1"/>
                </a:solidFill>
              </a:rPr>
            </a:br>
            <a:endParaRPr lang="en-US" sz="1600">
              <a:solidFill>
                <a:schemeClr val="tx1"/>
              </a:solidFill>
            </a:endParaRPr>
          </a:p>
          <a:p>
            <a:pPr marL="382588" indent="-382588">
              <a:lnSpc>
                <a:spcPct val="90000"/>
              </a:lnSpc>
              <a:spcBef>
                <a:spcPct val="20000"/>
              </a:spcBef>
              <a:buFontTx/>
              <a:buAutoNum type="arabicPeriod" startAt="2"/>
            </a:pPr>
            <a:r>
              <a:rPr lang="en-US" sz="1600">
                <a:solidFill>
                  <a:schemeClr val="tx1"/>
                </a:solidFill>
              </a:rPr>
              <a:t>We are given n axis-parallel rectangular areas in the plane. Assume the plane background is white and the given rectangle areas are painted blue. Design an O(n log n) time algorithm to compute the total blue area.</a:t>
            </a:r>
            <a:br>
              <a:rPr lang="en-US" sz="1600">
                <a:solidFill>
                  <a:schemeClr val="tx1"/>
                </a:solidFill>
              </a:rPr>
            </a:br>
            <a:endParaRPr lang="en-US" sz="1600">
              <a:solidFill>
                <a:schemeClr val="tx1"/>
              </a:solidFill>
            </a:endParaRPr>
          </a:p>
          <a:p>
            <a:pPr marL="382588" indent="-382588">
              <a:lnSpc>
                <a:spcPct val="90000"/>
              </a:lnSpc>
              <a:spcBef>
                <a:spcPct val="20000"/>
              </a:spcBef>
              <a:buFontTx/>
              <a:buAutoNum type="arabicPeriod" startAt="2"/>
            </a:pPr>
            <a:r>
              <a:rPr lang="en-US" sz="1600">
                <a:solidFill>
                  <a:schemeClr val="tx1"/>
                </a:solidFill>
              </a:rPr>
              <a:t>We are given two simple polygons P and Q with n and m vertices, respectively.</a:t>
            </a:r>
            <a:br>
              <a:rPr lang="en-US" sz="1600">
                <a:solidFill>
                  <a:schemeClr val="tx1"/>
                </a:solidFill>
              </a:rPr>
            </a:br>
            <a:r>
              <a:rPr lang="en-US" sz="1600">
                <a:solidFill>
                  <a:schemeClr val="tx1"/>
                </a:solidFill>
              </a:rPr>
              <a:t>(a) Devise an efficient algorithm to test whether P is completely inside Q?</a:t>
            </a:r>
            <a:br>
              <a:rPr lang="en-US" sz="1600">
                <a:solidFill>
                  <a:schemeClr val="tx1"/>
                </a:solidFill>
              </a:rPr>
            </a:br>
            <a:r>
              <a:rPr lang="en-US" sz="1600">
                <a:solidFill>
                  <a:schemeClr val="tx1"/>
                </a:solidFill>
              </a:rPr>
              <a:t>(b) Show an O(n+m) time solution if in addition we know Q is convex.</a:t>
            </a:r>
            <a:br>
              <a:rPr lang="en-US" sz="1600">
                <a:solidFill>
                  <a:schemeClr val="tx1"/>
                </a:solidFill>
              </a:rPr>
            </a:br>
            <a:endParaRPr lang="en-US" sz="1600">
              <a:solidFill>
                <a:schemeClr val="tx1"/>
              </a:solidFill>
            </a:endParaRPr>
          </a:p>
          <a:p>
            <a:pPr marL="382588" indent="-382588">
              <a:lnSpc>
                <a:spcPct val="90000"/>
              </a:lnSpc>
              <a:spcBef>
                <a:spcPct val="20000"/>
              </a:spcBef>
              <a:buFontTx/>
              <a:buAutoNum type="arabicPeriod" startAt="2"/>
            </a:pPr>
            <a:r>
              <a:rPr lang="en-US" sz="1600">
                <a:solidFill>
                  <a:schemeClr val="tx1"/>
                </a:solidFill>
              </a:rPr>
              <a:t>Show the kernel of a given simple polygon can be computed in linear time.</a:t>
            </a:r>
            <a:br>
              <a:rPr lang="en-US" sz="1600">
                <a:solidFill>
                  <a:schemeClr val="tx1"/>
                </a:solidFill>
              </a:rPr>
            </a:br>
            <a:endParaRPr lang="en-US" sz="1600">
              <a:solidFill>
                <a:schemeClr val="tx1"/>
              </a:solidFill>
            </a:endParaRPr>
          </a:p>
        </p:txBody>
      </p:sp>
    </p:spTree>
    <p:extLst>
      <p:ext uri="{BB962C8B-B14F-4D97-AF65-F5344CB8AC3E}">
        <p14:creationId xmlns="" xmlns:p14="http://schemas.microsoft.com/office/powerpoint/2010/main" val="100916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0"/>
            <a:ext cx="7772400" cy="1143000"/>
          </a:xfrm>
        </p:spPr>
        <p:txBody>
          <a:bodyPr/>
          <a:lstStyle/>
          <a:p>
            <a:r>
              <a:rPr lang="el-GR" dirty="0" smtClean="0"/>
              <a:t>Περικλείοντα Κουτιά</a:t>
            </a:r>
            <a:endParaRPr lang="en-US" dirty="0" smtClean="0"/>
          </a:p>
        </p:txBody>
      </p:sp>
      <p:sp>
        <p:nvSpPr>
          <p:cNvPr id="5123" name="Line 3"/>
          <p:cNvSpPr>
            <a:spLocks noChangeShapeType="1"/>
          </p:cNvSpPr>
          <p:nvPr/>
        </p:nvSpPr>
        <p:spPr bwMode="auto">
          <a:xfrm>
            <a:off x="762000" y="1219200"/>
            <a:ext cx="7696200" cy="1588"/>
          </a:xfrm>
          <a:prstGeom prst="line">
            <a:avLst/>
          </a:prstGeom>
          <a:noFill/>
          <a:ln w="28575">
            <a:solidFill>
              <a:srgbClr val="FFCC00"/>
            </a:solidFill>
            <a:miter lim="800000"/>
            <a:headEnd/>
            <a:tailEnd/>
          </a:ln>
        </p:spPr>
        <p:txBody>
          <a:bodyPr wrap="none"/>
          <a:lstStyle/>
          <a:p>
            <a:endParaRPr lang="en-US"/>
          </a:p>
        </p:txBody>
      </p:sp>
      <p:sp>
        <p:nvSpPr>
          <p:cNvPr id="5124" name="Text Box 4"/>
          <p:cNvSpPr txBox="1">
            <a:spLocks noChangeArrowheads="1"/>
          </p:cNvSpPr>
          <p:nvPr/>
        </p:nvSpPr>
        <p:spPr bwMode="auto">
          <a:xfrm>
            <a:off x="762001" y="1524000"/>
            <a:ext cx="7772400" cy="1200329"/>
          </a:xfrm>
          <a:prstGeom prst="rect">
            <a:avLst/>
          </a:prstGeom>
          <a:noFill/>
          <a:ln w="9525">
            <a:noFill/>
            <a:miter lim="800000"/>
            <a:headEnd/>
            <a:tailEnd/>
          </a:ln>
        </p:spPr>
        <p:txBody>
          <a:bodyPr wrap="square">
            <a:spAutoFit/>
          </a:bodyPr>
          <a:lstStyle/>
          <a:p>
            <a:r>
              <a:rPr lang="el-GR" sz="2400" b="1" dirty="0" smtClean="0">
                <a:solidFill>
                  <a:srgbClr val="008000"/>
                </a:solidFill>
              </a:rPr>
              <a:t>Περίπτωση 2</a:t>
            </a:r>
            <a:r>
              <a:rPr lang="en-US" sz="2400" dirty="0" smtClean="0">
                <a:solidFill>
                  <a:srgbClr val="008000"/>
                </a:solidFill>
              </a:rPr>
              <a:t>: </a:t>
            </a:r>
            <a:r>
              <a:rPr lang="el-GR" sz="2400" dirty="0" smtClean="0">
                <a:solidFill>
                  <a:srgbClr val="008000"/>
                </a:solidFill>
              </a:rPr>
              <a:t>Τα κουτιά τέμνονται. Τα τμήματα μπορεί να τέμνονται αλλά μπορεί και όχι. Θα πρέπει να γίνει έλεγχος στο στάδιο 2. </a:t>
            </a:r>
            <a:endParaRPr lang="en-US" sz="2400" dirty="0">
              <a:solidFill>
                <a:srgbClr val="008000"/>
              </a:solidFill>
            </a:endParaRPr>
          </a:p>
        </p:txBody>
      </p:sp>
      <p:grpSp>
        <p:nvGrpSpPr>
          <p:cNvPr id="2" name="Group 5"/>
          <p:cNvGrpSpPr>
            <a:grpSpLocks/>
          </p:cNvGrpSpPr>
          <p:nvPr/>
        </p:nvGrpSpPr>
        <p:grpSpPr bwMode="auto">
          <a:xfrm>
            <a:off x="1219200" y="3505200"/>
            <a:ext cx="2133600" cy="1295400"/>
            <a:chOff x="1632" y="2256"/>
            <a:chExt cx="1344" cy="816"/>
          </a:xfrm>
        </p:grpSpPr>
        <p:sp>
          <p:nvSpPr>
            <p:cNvPr id="5134" name="Oval 6"/>
            <p:cNvSpPr>
              <a:spLocks noChangeArrowheads="1"/>
            </p:cNvSpPr>
            <p:nvPr/>
          </p:nvSpPr>
          <p:spPr bwMode="auto">
            <a:xfrm>
              <a:off x="1632" y="2688"/>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5135" name="Oval 7"/>
            <p:cNvSpPr>
              <a:spLocks noChangeArrowheads="1"/>
            </p:cNvSpPr>
            <p:nvPr/>
          </p:nvSpPr>
          <p:spPr bwMode="auto">
            <a:xfrm>
              <a:off x="2880" y="2832"/>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5136" name="Oval 8"/>
            <p:cNvSpPr>
              <a:spLocks noChangeArrowheads="1"/>
            </p:cNvSpPr>
            <p:nvPr/>
          </p:nvSpPr>
          <p:spPr bwMode="auto">
            <a:xfrm>
              <a:off x="2496" y="297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5137" name="Oval 9"/>
            <p:cNvSpPr>
              <a:spLocks noChangeArrowheads="1"/>
            </p:cNvSpPr>
            <p:nvPr/>
          </p:nvSpPr>
          <p:spPr bwMode="auto">
            <a:xfrm>
              <a:off x="2112" y="2256"/>
              <a:ext cx="96" cy="96"/>
            </a:xfrm>
            <a:prstGeom prst="ellipse">
              <a:avLst/>
            </a:prstGeom>
            <a:solidFill>
              <a:srgbClr val="FF6600"/>
            </a:solidFill>
            <a:ln w="9525">
              <a:solidFill>
                <a:schemeClr val="tx1"/>
              </a:solidFill>
              <a:round/>
              <a:headEnd/>
              <a:tailEnd/>
            </a:ln>
          </p:spPr>
          <p:txBody>
            <a:bodyPr wrap="none" anchor="ctr"/>
            <a:lstStyle/>
            <a:p>
              <a:endParaRPr lang="en-US"/>
            </a:p>
          </p:txBody>
        </p:sp>
        <p:sp>
          <p:nvSpPr>
            <p:cNvPr id="5138" name="Line 10"/>
            <p:cNvSpPr>
              <a:spLocks noChangeShapeType="1"/>
            </p:cNvSpPr>
            <p:nvPr/>
          </p:nvSpPr>
          <p:spPr bwMode="auto">
            <a:xfrm>
              <a:off x="2208" y="2352"/>
              <a:ext cx="336" cy="624"/>
            </a:xfrm>
            <a:prstGeom prst="line">
              <a:avLst/>
            </a:prstGeom>
            <a:noFill/>
            <a:ln w="38100">
              <a:solidFill>
                <a:schemeClr val="tx1"/>
              </a:solidFill>
              <a:round/>
              <a:headEnd/>
              <a:tailEnd/>
            </a:ln>
          </p:spPr>
          <p:txBody>
            <a:bodyPr wrap="none" anchor="ctr"/>
            <a:lstStyle/>
            <a:p>
              <a:endParaRPr lang="en-US"/>
            </a:p>
          </p:txBody>
        </p:sp>
        <p:sp>
          <p:nvSpPr>
            <p:cNvPr id="5139" name="Line 11"/>
            <p:cNvSpPr>
              <a:spLocks noChangeShapeType="1"/>
            </p:cNvSpPr>
            <p:nvPr/>
          </p:nvSpPr>
          <p:spPr bwMode="auto">
            <a:xfrm>
              <a:off x="1728" y="2736"/>
              <a:ext cx="1152" cy="144"/>
            </a:xfrm>
            <a:prstGeom prst="line">
              <a:avLst/>
            </a:prstGeom>
            <a:noFill/>
            <a:ln w="38100">
              <a:solidFill>
                <a:schemeClr val="tx1"/>
              </a:solidFill>
              <a:round/>
              <a:headEnd/>
              <a:tailEnd/>
            </a:ln>
          </p:spPr>
          <p:txBody>
            <a:bodyPr wrap="none" anchor="ctr"/>
            <a:lstStyle/>
            <a:p>
              <a:endParaRPr lang="en-US"/>
            </a:p>
          </p:txBody>
        </p:sp>
        <p:sp>
          <p:nvSpPr>
            <p:cNvPr id="5140" name="Rectangle 12"/>
            <p:cNvSpPr>
              <a:spLocks noChangeArrowheads="1"/>
            </p:cNvSpPr>
            <p:nvPr/>
          </p:nvSpPr>
          <p:spPr bwMode="auto">
            <a:xfrm>
              <a:off x="2112" y="2256"/>
              <a:ext cx="480" cy="816"/>
            </a:xfrm>
            <a:prstGeom prst="rect">
              <a:avLst/>
            </a:prstGeom>
            <a:noFill/>
            <a:ln w="9525">
              <a:solidFill>
                <a:srgbClr val="00CCFF"/>
              </a:solidFill>
              <a:prstDash val="dash"/>
              <a:miter lim="800000"/>
              <a:headEnd/>
              <a:tailEnd/>
            </a:ln>
          </p:spPr>
          <p:txBody>
            <a:bodyPr wrap="none" anchor="ctr"/>
            <a:lstStyle/>
            <a:p>
              <a:endParaRPr lang="en-US"/>
            </a:p>
          </p:txBody>
        </p:sp>
        <p:sp>
          <p:nvSpPr>
            <p:cNvPr id="5141" name="Rectangle 13"/>
            <p:cNvSpPr>
              <a:spLocks noChangeArrowheads="1"/>
            </p:cNvSpPr>
            <p:nvPr/>
          </p:nvSpPr>
          <p:spPr bwMode="auto">
            <a:xfrm>
              <a:off x="1632" y="2688"/>
              <a:ext cx="1344" cy="240"/>
            </a:xfrm>
            <a:prstGeom prst="rect">
              <a:avLst/>
            </a:prstGeom>
            <a:noFill/>
            <a:ln w="9525">
              <a:solidFill>
                <a:srgbClr val="00CCFF"/>
              </a:solidFill>
              <a:prstDash val="dash"/>
              <a:miter lim="800000"/>
              <a:headEnd/>
              <a:tailEnd/>
            </a:ln>
          </p:spPr>
          <p:txBody>
            <a:bodyPr wrap="none" anchor="ctr"/>
            <a:lstStyle/>
            <a:p>
              <a:endParaRPr lang="en-US"/>
            </a:p>
          </p:txBody>
        </p:sp>
      </p:grpSp>
      <p:sp>
        <p:nvSpPr>
          <p:cNvPr id="5126" name="Line 14"/>
          <p:cNvSpPr>
            <a:spLocks noChangeShapeType="1"/>
          </p:cNvSpPr>
          <p:nvPr/>
        </p:nvSpPr>
        <p:spPr bwMode="auto">
          <a:xfrm>
            <a:off x="5257800" y="3276600"/>
            <a:ext cx="533400" cy="990600"/>
          </a:xfrm>
          <a:prstGeom prst="line">
            <a:avLst/>
          </a:prstGeom>
          <a:noFill/>
          <a:ln w="38100">
            <a:solidFill>
              <a:schemeClr val="tx1"/>
            </a:solidFill>
            <a:round/>
            <a:headEnd/>
            <a:tailEnd/>
          </a:ln>
        </p:spPr>
        <p:txBody>
          <a:bodyPr wrap="none" anchor="ctr"/>
          <a:lstStyle/>
          <a:p>
            <a:endParaRPr lang="en-US"/>
          </a:p>
        </p:txBody>
      </p:sp>
      <p:sp>
        <p:nvSpPr>
          <p:cNvPr id="5127" name="Oval 15"/>
          <p:cNvSpPr>
            <a:spLocks noChangeArrowheads="1"/>
          </p:cNvSpPr>
          <p:nvPr/>
        </p:nvSpPr>
        <p:spPr bwMode="auto">
          <a:xfrm>
            <a:off x="5181600" y="31242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5128" name="Oval 16"/>
          <p:cNvSpPr>
            <a:spLocks noChangeArrowheads="1"/>
          </p:cNvSpPr>
          <p:nvPr/>
        </p:nvSpPr>
        <p:spPr bwMode="auto">
          <a:xfrm>
            <a:off x="5791200" y="42672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5129" name="Rectangle 17"/>
          <p:cNvSpPr>
            <a:spLocks noChangeArrowheads="1"/>
          </p:cNvSpPr>
          <p:nvPr/>
        </p:nvSpPr>
        <p:spPr bwMode="auto">
          <a:xfrm>
            <a:off x="5181600" y="3124200"/>
            <a:ext cx="762000" cy="1295400"/>
          </a:xfrm>
          <a:prstGeom prst="rect">
            <a:avLst/>
          </a:prstGeom>
          <a:noFill/>
          <a:ln w="9525">
            <a:solidFill>
              <a:srgbClr val="00CCFF"/>
            </a:solidFill>
            <a:prstDash val="dash"/>
            <a:miter lim="800000"/>
            <a:headEnd/>
            <a:tailEnd/>
          </a:ln>
        </p:spPr>
        <p:txBody>
          <a:bodyPr wrap="none" anchor="ctr"/>
          <a:lstStyle/>
          <a:p>
            <a:endParaRPr lang="en-US"/>
          </a:p>
        </p:txBody>
      </p:sp>
      <p:sp>
        <p:nvSpPr>
          <p:cNvPr id="5130" name="Line 18"/>
          <p:cNvSpPr>
            <a:spLocks noChangeShapeType="1"/>
          </p:cNvSpPr>
          <p:nvPr/>
        </p:nvSpPr>
        <p:spPr bwMode="auto">
          <a:xfrm>
            <a:off x="5105400" y="4191000"/>
            <a:ext cx="1143000" cy="609600"/>
          </a:xfrm>
          <a:prstGeom prst="line">
            <a:avLst/>
          </a:prstGeom>
          <a:noFill/>
          <a:ln w="38100">
            <a:solidFill>
              <a:schemeClr val="tx1"/>
            </a:solidFill>
            <a:round/>
            <a:headEnd/>
            <a:tailEnd/>
          </a:ln>
        </p:spPr>
        <p:txBody>
          <a:bodyPr/>
          <a:lstStyle/>
          <a:p>
            <a:endParaRPr lang="en-US"/>
          </a:p>
        </p:txBody>
      </p:sp>
      <p:sp>
        <p:nvSpPr>
          <p:cNvPr id="5131" name="Oval 19"/>
          <p:cNvSpPr>
            <a:spLocks noChangeArrowheads="1"/>
          </p:cNvSpPr>
          <p:nvPr/>
        </p:nvSpPr>
        <p:spPr bwMode="auto">
          <a:xfrm>
            <a:off x="5029200" y="41148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5132" name="Oval 20"/>
          <p:cNvSpPr>
            <a:spLocks noChangeArrowheads="1"/>
          </p:cNvSpPr>
          <p:nvPr/>
        </p:nvSpPr>
        <p:spPr bwMode="auto">
          <a:xfrm>
            <a:off x="6248400" y="4724400"/>
            <a:ext cx="152400" cy="152400"/>
          </a:xfrm>
          <a:prstGeom prst="ellipse">
            <a:avLst/>
          </a:prstGeom>
          <a:solidFill>
            <a:srgbClr val="FF6600"/>
          </a:solidFill>
          <a:ln w="9525">
            <a:solidFill>
              <a:schemeClr val="tx1"/>
            </a:solidFill>
            <a:round/>
            <a:headEnd/>
            <a:tailEnd/>
          </a:ln>
        </p:spPr>
        <p:txBody>
          <a:bodyPr wrap="none" anchor="ctr"/>
          <a:lstStyle/>
          <a:p>
            <a:endParaRPr lang="en-US"/>
          </a:p>
        </p:txBody>
      </p:sp>
      <p:sp>
        <p:nvSpPr>
          <p:cNvPr id="5133" name="Rectangle 21"/>
          <p:cNvSpPr>
            <a:spLocks noChangeArrowheads="1"/>
          </p:cNvSpPr>
          <p:nvPr/>
        </p:nvSpPr>
        <p:spPr bwMode="auto">
          <a:xfrm>
            <a:off x="5029200" y="4114800"/>
            <a:ext cx="1371600" cy="762000"/>
          </a:xfrm>
          <a:prstGeom prst="rect">
            <a:avLst/>
          </a:prstGeom>
          <a:noFill/>
          <a:ln w="9525">
            <a:solidFill>
              <a:schemeClr val="tx2"/>
            </a:solidFill>
            <a:prstDash val="dash"/>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500034" y="0"/>
            <a:ext cx="785818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err="1" smtClean="0">
                <a:ln>
                  <a:noFill/>
                </a:ln>
                <a:solidFill>
                  <a:schemeClr val="tx1"/>
                </a:solidFill>
                <a:effectLst/>
                <a:latin typeface="Arial" charset="0"/>
                <a:cs typeface="Arial" charset="0"/>
              </a:rPr>
              <a:t>How</a:t>
            </a:r>
            <a:r>
              <a:rPr kumimoji="0" lang="el-GR" sz="1800" b="1" i="0" u="none" strike="noStrike" cap="none" normalizeH="0" baseline="0" dirty="0" smtClean="0">
                <a:ln>
                  <a:noFill/>
                </a:ln>
                <a:solidFill>
                  <a:schemeClr val="tx1"/>
                </a:solidFill>
                <a:effectLst/>
                <a:latin typeface="Arial" charset="0"/>
                <a:cs typeface="Arial" charset="0"/>
              </a:rPr>
              <a:t> </a:t>
            </a:r>
            <a:r>
              <a:rPr kumimoji="0" lang="el-GR" sz="1800" b="1" i="0" u="none" strike="noStrike" cap="none" normalizeH="0" baseline="0" dirty="0" err="1" smtClean="0">
                <a:ln>
                  <a:noFill/>
                </a:ln>
                <a:solidFill>
                  <a:schemeClr val="tx1"/>
                </a:solidFill>
                <a:effectLst/>
                <a:latin typeface="Arial" charset="0"/>
                <a:cs typeface="Arial" charset="0"/>
              </a:rPr>
              <a:t>is</a:t>
            </a:r>
            <a:r>
              <a:rPr kumimoji="0" lang="el-GR" sz="1800" b="1" i="0" u="none" strike="noStrike" cap="none" normalizeH="0" baseline="0" dirty="0" smtClean="0">
                <a:ln>
                  <a:noFill/>
                </a:ln>
                <a:solidFill>
                  <a:schemeClr val="tx1"/>
                </a:solidFill>
                <a:effectLst/>
                <a:latin typeface="Arial" charset="0"/>
                <a:cs typeface="Arial" charset="0"/>
              </a:rPr>
              <a:t> </a:t>
            </a:r>
            <a:r>
              <a:rPr kumimoji="0" lang="el-GR" sz="1800" b="1" i="0" u="none" strike="noStrike" cap="none" normalizeH="0" baseline="0" dirty="0" err="1" smtClean="0">
                <a:ln>
                  <a:noFill/>
                </a:ln>
                <a:solidFill>
                  <a:schemeClr val="tx1"/>
                </a:solidFill>
                <a:effectLst/>
                <a:latin typeface="Arial" charset="0"/>
                <a:cs typeface="Arial" charset="0"/>
              </a:rPr>
              <a:t>Orientation</a:t>
            </a:r>
            <a:r>
              <a:rPr kumimoji="0" lang="el-GR" sz="1800" b="1" i="0" u="none" strike="noStrike" cap="none" normalizeH="0" baseline="0" dirty="0" smtClean="0">
                <a:ln>
                  <a:noFill/>
                </a:ln>
                <a:solidFill>
                  <a:schemeClr val="tx1"/>
                </a:solidFill>
                <a:effectLst/>
                <a:latin typeface="Arial" charset="0"/>
                <a:cs typeface="Arial" charset="0"/>
              </a:rPr>
              <a:t> </a:t>
            </a:r>
            <a:r>
              <a:rPr kumimoji="0" lang="el-GR" sz="1800" b="1" i="0" u="none" strike="noStrike" cap="none" normalizeH="0" baseline="0" dirty="0" err="1" smtClean="0">
                <a:ln>
                  <a:noFill/>
                </a:ln>
                <a:solidFill>
                  <a:schemeClr val="tx1"/>
                </a:solidFill>
                <a:effectLst/>
                <a:latin typeface="Arial" charset="0"/>
                <a:cs typeface="Arial" charset="0"/>
              </a:rPr>
              <a:t>useful</a:t>
            </a:r>
            <a:r>
              <a:rPr kumimoji="0" lang="el-GR" sz="1800" b="1" i="0" u="none" strike="noStrike" cap="none" normalizeH="0" baseline="0" dirty="0" smtClean="0">
                <a:ln>
                  <a:noFill/>
                </a:ln>
                <a:solidFill>
                  <a:schemeClr val="tx1"/>
                </a:solidFill>
                <a:effectLst/>
                <a:latin typeface="Arial" charset="0"/>
                <a:cs typeface="Arial" charset="0"/>
              </a:rPr>
              <a:t> </a:t>
            </a:r>
            <a:r>
              <a:rPr kumimoji="0" lang="el-GR" sz="1800" b="1" i="0" u="none" strike="noStrike" cap="none" normalizeH="0" baseline="0" dirty="0" err="1" smtClean="0">
                <a:ln>
                  <a:noFill/>
                </a:ln>
                <a:solidFill>
                  <a:schemeClr val="tx1"/>
                </a:solidFill>
                <a:effectLst/>
                <a:latin typeface="Arial" charset="0"/>
                <a:cs typeface="Arial" charset="0"/>
              </a:rPr>
              <a:t>here</a:t>
            </a:r>
            <a:r>
              <a:rPr kumimoji="0" lang="el-GR" sz="1800" b="1" i="0" u="none" strike="noStrike" cap="none" normalizeH="0" baseline="0" dirty="0" smtClean="0">
                <a:ln>
                  <a:noFill/>
                </a:ln>
                <a:solidFill>
                  <a:schemeClr val="tx1"/>
                </a:solidFill>
                <a:effectLst/>
                <a:latin typeface="Arial" charset="0"/>
                <a:cs typeface="Arial" charset="0"/>
              </a:rPr>
              <a:t>?</a:t>
            </a:r>
            <a:r>
              <a:rPr kumimoji="0" lang="el-GR" sz="1800" b="0" i="0" u="none" strike="noStrike" cap="none" normalizeH="0" baseline="0" dirty="0" smtClean="0">
                <a:ln>
                  <a:noFill/>
                </a:ln>
                <a:solidFill>
                  <a:schemeClr val="tx1"/>
                </a:solidFill>
                <a:effectLst/>
                <a:latin typeface="Arial" charset="0"/>
                <a:cs typeface="Arial" charset="0"/>
              </a:rPr>
              <a:t/>
            </a:r>
            <a:br>
              <a:rPr kumimoji="0" lang="el-GR" sz="18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err="1" smtClean="0">
                <a:ln>
                  <a:noFill/>
                </a:ln>
                <a:solidFill>
                  <a:schemeClr val="tx1"/>
                </a:solidFill>
                <a:effectLst/>
                <a:latin typeface="Arial" charset="0"/>
                <a:cs typeface="Arial" charset="0"/>
              </a:rPr>
              <a:t>Two</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segments</a:t>
            </a:r>
            <a:r>
              <a:rPr kumimoji="0" lang="el-GR" sz="1800" b="0" i="0" u="none" strike="noStrike" cap="none" normalizeH="0" baseline="0" dirty="0" smtClean="0">
                <a:ln>
                  <a:noFill/>
                </a:ln>
                <a:solidFill>
                  <a:srgbClr val="FF0000"/>
                </a:solidFill>
                <a:effectLst/>
                <a:latin typeface="Arial" charset="0"/>
                <a:cs typeface="Arial" charset="0"/>
              </a:rPr>
              <a:t> (p1,q1)</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smtClean="0">
                <a:ln>
                  <a:noFill/>
                </a:ln>
                <a:solidFill>
                  <a:srgbClr val="0000FF"/>
                </a:solidFill>
                <a:effectLst/>
                <a:latin typeface="Arial" charset="0"/>
                <a:cs typeface="Arial" charset="0"/>
              </a:rPr>
              <a:t>(p2,q2)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intersect</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if</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err="1" smtClean="0">
                <a:ln>
                  <a:noFill/>
                </a:ln>
                <a:solidFill>
                  <a:schemeClr val="tx1"/>
                </a:solidFill>
                <a:effectLst/>
                <a:latin typeface="Arial" charset="0"/>
                <a:cs typeface="Arial" charset="0"/>
              </a:rPr>
              <a:t>only</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if</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one</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of</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the</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following</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two</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conditions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verified</a:t>
            </a:r>
            <a:endParaRPr kumimoji="0" lang="el-GR"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charset="0"/>
                <a:cs typeface="Arial" charset="0"/>
              </a:rPr>
              <a:t>1. </a:t>
            </a:r>
            <a:r>
              <a:rPr kumimoji="0" lang="el-GR" sz="1800" b="1" i="1" u="none" strike="noStrike" cap="none" normalizeH="0" baseline="0" dirty="0" err="1" smtClean="0">
                <a:ln>
                  <a:noFill/>
                </a:ln>
                <a:solidFill>
                  <a:schemeClr val="tx1"/>
                </a:solidFill>
                <a:effectLst/>
                <a:latin typeface="Arial" charset="0"/>
                <a:cs typeface="Arial" charset="0"/>
              </a:rPr>
              <a:t>General</a:t>
            </a:r>
            <a:r>
              <a:rPr kumimoji="0" lang="el-GR" sz="1800" b="1" i="1" u="none" strike="noStrike" cap="none" normalizeH="0" baseline="0" dirty="0" smtClean="0">
                <a:ln>
                  <a:noFill/>
                </a:ln>
                <a:solidFill>
                  <a:schemeClr val="tx1"/>
                </a:solidFill>
                <a:effectLst/>
                <a:latin typeface="Arial" charset="0"/>
                <a:cs typeface="Arial" charset="0"/>
              </a:rPr>
              <a:t> </a:t>
            </a:r>
            <a:r>
              <a:rPr kumimoji="0" lang="el-GR" sz="1800" b="1" i="1" u="none" strike="noStrike" cap="none" normalizeH="0" baseline="0" dirty="0" err="1" smtClean="0">
                <a:ln>
                  <a:noFill/>
                </a:ln>
                <a:solidFill>
                  <a:schemeClr val="tx1"/>
                </a:solidFill>
                <a:effectLst/>
                <a:latin typeface="Arial" charset="0"/>
                <a:cs typeface="Arial" charset="0"/>
              </a:rPr>
              <a:t>Case</a:t>
            </a:r>
            <a:r>
              <a:rPr kumimoji="0" lang="el-GR" sz="1800" b="1" i="1" u="none" strike="noStrike" cap="none" normalizeH="0" baseline="0" dirty="0" smtClean="0">
                <a:ln>
                  <a:noFill/>
                </a:ln>
                <a:solidFill>
                  <a:schemeClr val="tx1"/>
                </a:solidFill>
                <a:effectLst/>
                <a:latin typeface="Arial" charset="0"/>
                <a:cs typeface="Arial" charset="0"/>
              </a:rPr>
              <a:t>:</a:t>
            </a:r>
            <a:r>
              <a:rPr kumimoji="0" lang="el-GR" sz="1800" b="0" i="0" u="none" strike="noStrike" cap="none" normalizeH="0" baseline="0" dirty="0" smtClean="0">
                <a:ln>
                  <a:noFill/>
                </a:ln>
                <a:solidFill>
                  <a:schemeClr val="tx1"/>
                </a:solidFill>
                <a:effectLst/>
                <a:latin typeface="Arial" charset="0"/>
                <a:cs typeface="Arial" charset="0"/>
              </a:rPr>
              <a:t/>
            </a:r>
            <a:br>
              <a:rPr kumimoji="0" lang="el-GR" sz="18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err="1"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have</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different</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orientations</a:t>
            </a:r>
            <a:r>
              <a:rPr kumimoji="0" lang="el-GR" sz="1800" b="0" i="0" u="none" strike="noStrike" cap="none" normalizeH="0" baseline="0" dirty="0" smtClean="0">
                <a:ln>
                  <a:noFill/>
                </a:ln>
                <a:solidFill>
                  <a:schemeClr val="tx1"/>
                </a:solidFill>
                <a:effectLst/>
                <a:latin typeface="Arial" charset="0"/>
                <a:cs typeface="Arial" charset="0"/>
              </a:rPr>
              <a:t> and</a:t>
            </a:r>
            <a:br>
              <a:rPr kumimoji="0" lang="el-GR" sz="18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p1</a:t>
            </a:r>
            <a:r>
              <a:rPr kumimoji="0" lang="el-GR" sz="1800" b="0" i="0" u="none" strike="noStrike" cap="none" normalizeH="0" baseline="0" dirty="0" smtClean="0">
                <a:ln>
                  <a:noFill/>
                </a:ln>
                <a:solidFill>
                  <a:schemeClr val="tx1"/>
                </a:solidFill>
                <a:effectLst/>
                <a:latin typeface="Arial" charset="0"/>
                <a:cs typeface="Arial" charset="0"/>
              </a:rPr>
              <a:t>) and (</a:t>
            </a:r>
            <a:r>
              <a:rPr kumimoji="0" lang="el-GR" sz="1800" b="0" i="0" u="none" strike="noStrike" cap="none" normalizeH="0" baseline="0" dirty="0" err="1" smtClean="0">
                <a:ln>
                  <a:noFill/>
                </a:ln>
                <a:solidFill>
                  <a:srgbClr val="0000FF"/>
                </a:solidFill>
                <a:effectLst/>
                <a:latin typeface="Arial" charset="0"/>
                <a:cs typeface="Arial" charset="0"/>
              </a:rPr>
              <a:t>p2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0000FF"/>
                </a:solidFill>
                <a:effectLst/>
                <a:latin typeface="Arial" charset="0"/>
                <a:cs typeface="Arial" charset="0"/>
              </a:rPr>
              <a:t>q2</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smtClean="0">
                <a:ln>
                  <a:noFill/>
                </a:ln>
                <a:solidFill>
                  <a:srgbClr val="FF0000"/>
                </a:solidFill>
                <a:effectLst/>
                <a:latin typeface="Arial" charset="0"/>
                <a:cs typeface="Arial" charset="0"/>
              </a:rPr>
              <a:t>q1</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have</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different</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orientations</a:t>
            </a:r>
            <a:r>
              <a:rPr kumimoji="0" lang="el-GR" sz="1800" b="0" i="0" u="none" strike="noStrike" cap="none" normalizeH="0" baseline="0" dirty="0" smtClean="0">
                <a:ln>
                  <a:noFill/>
                </a:ln>
                <a:solidFill>
                  <a:schemeClr val="tx1"/>
                </a:solidFill>
                <a:effectLst/>
                <a:latin typeface="Arial" charset="0"/>
                <a:cs typeface="Arial"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900" b="1" i="1"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900" b="1" i="1" u="none" strike="noStrike" cap="none" normalizeH="0" baseline="0" dirty="0" err="1" smtClean="0">
                <a:ln>
                  <a:noFill/>
                </a:ln>
                <a:solidFill>
                  <a:schemeClr val="tx1"/>
                </a:solidFill>
                <a:effectLst/>
                <a:latin typeface="Arial" charset="0"/>
                <a:cs typeface="Arial" charset="0"/>
              </a:rPr>
              <a:t>Examples</a:t>
            </a:r>
            <a:r>
              <a:rPr kumimoji="0" lang="el-GR" sz="900" b="1" i="1" u="none" strike="noStrike" cap="none" normalizeH="0" baseline="0" dirty="0" smtClean="0">
                <a:ln>
                  <a:noFill/>
                </a:ln>
                <a:solidFill>
                  <a:schemeClr val="tx1"/>
                </a:solidFill>
                <a:effectLst/>
                <a:latin typeface="Arial" charset="0"/>
                <a:cs typeface="Arial" charset="0"/>
              </a:rPr>
              <a:t>:</a:t>
            </a:r>
            <a:r>
              <a:rPr kumimoji="0" lang="el-GR" sz="600" b="0" i="0" u="none" strike="noStrike" cap="none" normalizeH="0" baseline="0" dirty="0" smtClean="0">
                <a:ln>
                  <a:noFill/>
                </a:ln>
                <a:solidFill>
                  <a:schemeClr val="tx1"/>
                </a:solidFill>
                <a:effectLst/>
                <a:latin typeface="Arial" charset="0"/>
                <a:cs typeface="Arial" charset="0"/>
              </a:rPr>
              <a:t/>
            </a:r>
            <a:br>
              <a:rPr kumimoji="0" lang="el-GR" sz="600" b="0" i="0" u="none" strike="noStrike" cap="none" normalizeH="0" baseline="0" dirty="0" smtClean="0">
                <a:ln>
                  <a:noFill/>
                </a:ln>
                <a:solidFill>
                  <a:schemeClr val="tx1"/>
                </a:solidFill>
                <a:effectLst/>
                <a:latin typeface="Arial" charset="0"/>
                <a:cs typeface="Arial" charset="0"/>
              </a:rPr>
            </a:br>
            <a:r>
              <a:rPr kumimoji="0" lang="el-GR" sz="1800" b="0" i="0" u="none" strike="noStrike" cap="none" normalizeH="0" baseline="0" dirty="0" smtClean="0">
                <a:ln>
                  <a:noFill/>
                </a:ln>
                <a:solidFill>
                  <a:schemeClr val="tx1"/>
                </a:solidFill>
                <a:effectLst/>
                <a:latin typeface="Arial" charset="0"/>
                <a:cs typeface="Arial" charset="0"/>
              </a:rPr>
              <a:t>  </a:t>
            </a:r>
            <a:endParaRPr kumimoji="0" lang="el-GR" sz="31400" b="0" i="0" u="none" strike="noStrike" cap="none" normalizeH="0" baseline="0" dirty="0" smtClean="0">
              <a:ln>
                <a:noFill/>
              </a:ln>
              <a:solidFill>
                <a:schemeClr val="tx1"/>
              </a:solidFill>
              <a:effectLst/>
              <a:latin typeface="Arial" charset="0"/>
              <a:cs typeface="Arial" charset="0"/>
            </a:endParaRPr>
          </a:p>
        </p:txBody>
      </p:sp>
      <p:pic>
        <p:nvPicPr>
          <p:cNvPr id="120834" name="Picture 2" descr="https://cdncontribute.geeksforgeeks.org/wp-content/uploads/linesegments1.png"/>
          <p:cNvPicPr>
            <a:picLocks noChangeAspect="1" noChangeArrowheads="1"/>
          </p:cNvPicPr>
          <p:nvPr/>
        </p:nvPicPr>
        <p:blipFill>
          <a:blip r:embed="rId2"/>
          <a:srcRect/>
          <a:stretch>
            <a:fillRect/>
          </a:stretch>
        </p:blipFill>
        <p:spPr bwMode="auto">
          <a:xfrm>
            <a:off x="1500166" y="2143116"/>
            <a:ext cx="6429420" cy="471191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3248</TotalTime>
  <Words>3986</Words>
  <Application>Microsoft Office PowerPoint</Application>
  <PresentationFormat>Προβολή στην οθόνη (4:3)</PresentationFormat>
  <Paragraphs>787</Paragraphs>
  <Slides>75</Slides>
  <Notes>27</Notes>
  <HiddenSlides>2</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75</vt:i4>
      </vt:variant>
    </vt:vector>
  </HeadingPairs>
  <TitlesOfParts>
    <vt:vector size="77" baseType="lpstr">
      <vt:lpstr>Office Theme</vt:lpstr>
      <vt:lpstr>Equation</vt:lpstr>
      <vt:lpstr>Υπολογιστική Γεωμετρία</vt:lpstr>
      <vt:lpstr>Υπέρθεση Χαρτών</vt:lpstr>
      <vt:lpstr>Υπέρθεση Χαρτών</vt:lpstr>
      <vt:lpstr>Υπέρθεση Χαρτών</vt:lpstr>
      <vt:lpstr>Εφαρμογές</vt:lpstr>
      <vt:lpstr>Τομή Ευθυγράμμων Τμημάτων</vt:lpstr>
      <vt:lpstr>Πότε Τέμνονται Δύο Ευθύγραμμα Τμήματα;</vt:lpstr>
      <vt:lpstr>Περικλείοντα Κουτιά</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Έλεγχος Τομής</vt:lpstr>
      <vt:lpstr>Έλεγχος Τομής</vt:lpstr>
      <vt:lpstr>n Ευθύγραμμα Τμήματα</vt:lpstr>
      <vt:lpstr>Το Πρόβλημα της Τομής Ευθ. Τμημάτων</vt:lpstr>
      <vt:lpstr>Ειδική Περίπτωση : Ορθογώνιο L</vt:lpstr>
      <vt:lpstr>Ορθογώνιο L</vt:lpstr>
      <vt:lpstr>Ορθογώνιο L</vt:lpstr>
      <vt:lpstr>Αλγόριθμος Ορθογώνια-Τομή(L)</vt:lpstr>
      <vt:lpstr>Πίσω στη Γενική Περίπτωση</vt:lpstr>
      <vt:lpstr>Εκφυλισμοί</vt:lpstr>
      <vt:lpstr>Σάρωση</vt:lpstr>
      <vt:lpstr>Κατάσταση Σάρωσης και Συμβάντα</vt:lpstr>
      <vt:lpstr>Σάρωση</vt:lpstr>
      <vt:lpstr>Συμβάντα</vt:lpstr>
      <vt:lpstr>Καταστασιακή Δομή</vt:lpstr>
      <vt:lpstr> Παράδειγμα</vt:lpstr>
      <vt:lpstr>Συμβάντα και Αλλαγή Κατάστασης</vt:lpstr>
      <vt:lpstr>Εύρεση Συμβάντων</vt:lpstr>
      <vt:lpstr>Εύρεση Συμβάντων</vt:lpstr>
      <vt:lpstr>Ουρά Συμβάντων</vt:lpstr>
      <vt:lpstr>Δομή Αλγορίθμου</vt:lpstr>
      <vt:lpstr>Χειρισμός Συμβάντων</vt:lpstr>
      <vt:lpstr>Χειρισμός Συμβάντων</vt:lpstr>
      <vt:lpstr>Χειρισμός Συμβάντων</vt:lpstr>
      <vt:lpstr>Αποσαφηνίσεις…</vt:lpstr>
      <vt:lpstr>Απόδοση</vt:lpstr>
      <vt:lpstr>Πλήθος Συμβάντων</vt:lpstr>
      <vt:lpstr>Απόδοση</vt:lpstr>
      <vt:lpstr>Χώρος;;;</vt:lpstr>
      <vt:lpstr>Εκφυλισμοί</vt:lpstr>
      <vt:lpstr>Εκφυλισμοί</vt:lpstr>
      <vt:lpstr>Τι Αναφέρουμε;</vt:lpstr>
      <vt:lpstr>Γενική Περίπτωση</vt:lpstr>
      <vt:lpstr>Μέθοδος Σάρωσης</vt:lpstr>
      <vt:lpstr>Η Τεχνική Σάρωσης για Τομή άλλων Αντικειμένων</vt:lpstr>
      <vt:lpstr>Επίπεδεσ ΥποδιαιρέσειΣ</vt:lpstr>
      <vt:lpstr>Επίπεδη Υποδιαίρεση</vt:lpstr>
      <vt:lpstr>Επίπεδη Υποδιαίρεση</vt:lpstr>
      <vt:lpstr>Επίπεδη Υποδιαίρεση</vt:lpstr>
      <vt:lpstr>Επίπεδη Υποδιαίρεση</vt:lpstr>
      <vt:lpstr>Διπλοσυνδεδεμένος Κατάλογος Ακμών</vt:lpstr>
      <vt:lpstr>Οπές</vt:lpstr>
      <vt:lpstr>Δομή του Διπλοσυνδεδεμένου Καταλόγου</vt:lpstr>
      <vt:lpstr>Παράδειγμα</vt:lpstr>
      <vt:lpstr>Υπέρθεση 2 Υποδιαιρέσεων</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lpstr>Διαφάνεια 72</vt:lpstr>
      <vt:lpstr>Διαφάνεια 73</vt:lpstr>
      <vt:lpstr>Διαφάνεια 74</vt:lpstr>
      <vt:lpstr>Διαφάνεια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Υπολογιστική Γεωμετρία</dc:title>
  <dc:creator>Andrew</dc:creator>
  <cp:lastModifiedBy>7_USER</cp:lastModifiedBy>
  <cp:revision>184</cp:revision>
  <dcterms:created xsi:type="dcterms:W3CDTF">2006-08-16T00:00:00Z</dcterms:created>
  <dcterms:modified xsi:type="dcterms:W3CDTF">2018-05-24T20:45:15Z</dcterms:modified>
</cp:coreProperties>
</file>