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7" r:id="rId2"/>
    <p:sldId id="258" r:id="rId3"/>
    <p:sldId id="259" r:id="rId4"/>
    <p:sldId id="340"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35" r:id="rId29"/>
    <p:sldId id="336" r:id="rId30"/>
    <p:sldId id="337" r:id="rId31"/>
    <p:sldId id="338" r:id="rId32"/>
    <p:sldId id="281" r:id="rId33"/>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9" autoAdjust="0"/>
    <p:restoredTop sz="94660"/>
  </p:normalViewPr>
  <p:slideViewPr>
    <p:cSldViewPr>
      <p:cViewPr varScale="1">
        <p:scale>
          <a:sx n="70" d="100"/>
          <a:sy n="70" d="100"/>
        </p:scale>
        <p:origin x="99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9/10/2015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A7A242-3E42-4F36-AE3B-7FDCAF5DAB01}" type="slidenum">
              <a:rPr lang="en-GB" smtClean="0"/>
              <a:pPr>
                <a:spcBef>
                  <a:spcPct val="0"/>
                </a:spcBef>
              </a:pPr>
              <a:t>15</a:t>
            </a:fld>
            <a:endParaRPr lang="en-GB" smtClean="0"/>
          </a:p>
        </p:txBody>
      </p:sp>
    </p:spTree>
    <p:extLst>
      <p:ext uri="{BB962C8B-B14F-4D97-AF65-F5344CB8AC3E}">
        <p14:creationId xmlns:p14="http://schemas.microsoft.com/office/powerpoint/2010/main" val="2358028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302F1B-9E8F-4ECD-879A-205DF7F44778}" type="slidenum">
              <a:rPr lang="el-GR" smtClean="0"/>
              <a:pPr>
                <a:spcBef>
                  <a:spcPct val="0"/>
                </a:spcBef>
              </a:pPr>
              <a:t>16</a:t>
            </a:fld>
            <a:endParaRPr lang="el-GR"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dirty="0" smtClean="0"/>
              <a:t>Παράδειγμα:</a:t>
            </a:r>
            <a:r>
              <a:rPr lang="el-GR" baseline="0" dirty="0" smtClean="0"/>
              <a:t> η οδήγηση </a:t>
            </a:r>
            <a:endParaRPr lang="el-GR" dirty="0" smtClean="0"/>
          </a:p>
        </p:txBody>
      </p:sp>
    </p:spTree>
    <p:extLst>
      <p:ext uri="{BB962C8B-B14F-4D97-AF65-F5344CB8AC3E}">
        <p14:creationId xmlns:p14="http://schemas.microsoft.com/office/powerpoint/2010/main" val="2708417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045DB3-8C49-47ED-AC1C-68470FC0D1D4}" type="slidenum">
              <a:rPr lang="en-GB" smtClean="0"/>
              <a:pPr>
                <a:spcBef>
                  <a:spcPct val="0"/>
                </a:spcBef>
              </a:pPr>
              <a:t>17</a:t>
            </a:fld>
            <a:endParaRPr lang="en-GB"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630910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045DB3-8C49-47ED-AC1C-68470FC0D1D4}" type="slidenum">
              <a:rPr lang="en-GB" smtClean="0"/>
              <a:pPr>
                <a:spcBef>
                  <a:spcPct val="0"/>
                </a:spcBef>
              </a:pPr>
              <a:t>18</a:t>
            </a:fld>
            <a:endParaRPr lang="en-GB"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018014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045DB3-8C49-47ED-AC1C-68470FC0D1D4}" type="slidenum">
              <a:rPr lang="en-GB" smtClean="0"/>
              <a:pPr>
                <a:spcBef>
                  <a:spcPct val="0"/>
                </a:spcBef>
              </a:pPr>
              <a:t>19</a:t>
            </a:fld>
            <a:endParaRPr lang="en-GB"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736147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DB4B64-2150-40FC-8A36-2A909C8C4557}" type="slidenum">
              <a:rPr lang="en-GB" smtClean="0"/>
              <a:pPr>
                <a:spcBef>
                  <a:spcPct val="0"/>
                </a:spcBef>
              </a:pPr>
              <a:t>20</a:t>
            </a:fld>
            <a:endParaRPr lang="en-GB" smtClean="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685656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DDBF8E-D920-4A73-8778-578527063054}" type="slidenum">
              <a:rPr lang="en-GB" smtClean="0"/>
              <a:pPr>
                <a:spcBef>
                  <a:spcPct val="0"/>
                </a:spcBef>
              </a:pPr>
              <a:t>4</a:t>
            </a:fld>
            <a:endParaRPr lang="en-GB" smtClean="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528788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F1985F-8093-4991-9540-44DBD12F2651}" type="slidenum">
              <a:rPr lang="en-GB" smtClean="0"/>
              <a:pPr>
                <a:spcBef>
                  <a:spcPct val="0"/>
                </a:spcBef>
              </a:pPr>
              <a:t>5</a:t>
            </a:fld>
            <a:endParaRPr lang="en-GB" smtClean="0"/>
          </a:p>
        </p:txBody>
      </p:sp>
    </p:spTree>
    <p:extLst>
      <p:ext uri="{BB962C8B-B14F-4D97-AF65-F5344CB8AC3E}">
        <p14:creationId xmlns:p14="http://schemas.microsoft.com/office/powerpoint/2010/main" val="2181655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A70EE0-F15D-4033-B3EA-7DC0CB667CAF}" type="slidenum">
              <a:rPr lang="el-GR" smtClean="0"/>
              <a:pPr>
                <a:spcBef>
                  <a:spcPct val="0"/>
                </a:spcBef>
              </a:pPr>
              <a:t>11</a:t>
            </a:fld>
            <a:endParaRPr lang="el-GR" smtClean="0"/>
          </a:p>
        </p:txBody>
      </p:sp>
      <p:sp>
        <p:nvSpPr>
          <p:cNvPr id="34819"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485292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dirty="0" smtClean="0"/>
              <a:t>Το σενάριο ως επαναληπτική διαδικασία </a:t>
            </a:r>
          </a:p>
          <a:p>
            <a:pPr marL="1080000" indent="-612000" algn="just">
              <a:buClr>
                <a:schemeClr val="accent5">
                  <a:lumMod val="75000"/>
                </a:schemeClr>
              </a:buClr>
              <a:buFont typeface="+mj-lt"/>
              <a:buAutoNum type="arabicPeriod"/>
              <a:defRPr/>
            </a:pPr>
            <a:r>
              <a:rPr lang="el-GR" sz="1200" dirty="0" smtClean="0"/>
              <a:t>Το διδακτικό αντικείμενο του σεναρίου</a:t>
            </a:r>
          </a:p>
          <a:p>
            <a:pPr marL="1080000" indent="-612000" algn="just">
              <a:buClr>
                <a:schemeClr val="accent5">
                  <a:lumMod val="75000"/>
                </a:schemeClr>
              </a:buClr>
              <a:buFont typeface="+mj-lt"/>
              <a:buAutoNum type="arabicPeriod"/>
              <a:defRPr/>
            </a:pPr>
            <a:r>
              <a:rPr lang="el-GR" sz="1200" dirty="0" smtClean="0"/>
              <a:t>Οι αναπαραστάσεις των μαθητών σχετικά με το γνωστικό αντικείμενο και πιθανές δυσκολίες τους</a:t>
            </a:r>
          </a:p>
          <a:p>
            <a:pPr marL="1080000" indent="-612000" algn="just">
              <a:buClr>
                <a:schemeClr val="accent5">
                  <a:lumMod val="75000"/>
                </a:schemeClr>
              </a:buClr>
              <a:buFont typeface="+mj-lt"/>
              <a:buAutoNum type="arabicPeriod"/>
              <a:defRPr/>
            </a:pPr>
            <a:r>
              <a:rPr lang="el-GR" sz="1200" dirty="0" smtClean="0"/>
              <a:t>Οι στόχοι του εκπαιδευτικού σεναρίου </a:t>
            </a:r>
          </a:p>
          <a:p>
            <a:pPr marL="1080000" indent="-612000" algn="just">
              <a:buClr>
                <a:schemeClr val="accent5">
                  <a:lumMod val="75000"/>
                </a:schemeClr>
              </a:buClr>
              <a:buFont typeface="+mj-lt"/>
              <a:buAutoNum type="arabicPeriod"/>
              <a:defRPr/>
            </a:pPr>
            <a:r>
              <a:rPr lang="el-GR" sz="1200" dirty="0" smtClean="0"/>
              <a:t>Το διδακτικό υλικό του εκπαιδευτικού σεναρίου </a:t>
            </a:r>
          </a:p>
          <a:p>
            <a:pPr marL="1080000" indent="-612000" algn="just">
              <a:buClr>
                <a:schemeClr val="accent5">
                  <a:lumMod val="75000"/>
                </a:schemeClr>
              </a:buClr>
              <a:buFont typeface="+mj-lt"/>
              <a:buAutoNum type="arabicPeriod"/>
              <a:defRPr/>
            </a:pPr>
            <a:r>
              <a:rPr lang="el-GR" sz="1200" dirty="0" smtClean="0"/>
              <a:t>Οι δραστηριότητες υλοποίησης του εκπαιδευτικού σεναρίου στην τάξη (με χρήση κατάλληλων διδακτικών στρατηγικών)</a:t>
            </a:r>
          </a:p>
          <a:p>
            <a:pPr marL="1080000" indent="-612000" algn="just">
              <a:buClr>
                <a:schemeClr val="accent5">
                  <a:lumMod val="75000"/>
                </a:schemeClr>
              </a:buClr>
              <a:buFont typeface="+mj-lt"/>
              <a:buAutoNum type="arabicPeriod"/>
              <a:defRPr/>
            </a:pPr>
            <a:r>
              <a:rPr lang="el-GR" sz="1200" dirty="0" smtClean="0"/>
              <a:t>Η αξιολόγηση (μαθητών και εκπαιδευτικού σεναρίου)</a:t>
            </a:r>
          </a:p>
          <a:p>
            <a:pPr marL="1080000" indent="-612000" algn="just">
              <a:buClr>
                <a:schemeClr val="accent5">
                  <a:lumMod val="75000"/>
                </a:schemeClr>
              </a:buClr>
              <a:buFont typeface="+mj-lt"/>
              <a:buAutoNum type="arabicPeriod"/>
              <a:defRPr/>
            </a:pPr>
            <a:r>
              <a:rPr lang="el-GR" sz="1200" dirty="0" smtClean="0"/>
              <a:t>Παρατηρήσεις – οδηγίες προς εκπαιδευτικούς</a:t>
            </a:r>
          </a:p>
          <a:p>
            <a:pPr marL="1080000" indent="-612000" algn="just">
              <a:buClr>
                <a:schemeClr val="accent5">
                  <a:lumMod val="75000"/>
                </a:schemeClr>
              </a:buClr>
              <a:buFont typeface="+mj-lt"/>
              <a:buAutoNum type="arabicPeriod"/>
              <a:defRPr/>
            </a:pPr>
            <a:r>
              <a:rPr lang="el-GR" sz="1200" dirty="0" smtClean="0">
                <a:solidFill>
                  <a:srgbClr val="FF0000"/>
                </a:solidFill>
              </a:rPr>
              <a:t>Επανασχεδιασμός ?</a:t>
            </a:r>
          </a:p>
          <a:p>
            <a:endParaRPr lang="en-GB"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451E00-2B6C-4934-A470-76773405FB24}" type="slidenum">
              <a:rPr lang="en-GB" smtClean="0"/>
              <a:pPr>
                <a:spcBef>
                  <a:spcPct val="0"/>
                </a:spcBef>
              </a:pPr>
              <a:t>12</a:t>
            </a:fld>
            <a:endParaRPr lang="en-GB" smtClean="0"/>
          </a:p>
        </p:txBody>
      </p:sp>
    </p:spTree>
    <p:extLst>
      <p:ext uri="{BB962C8B-B14F-4D97-AF65-F5344CB8AC3E}">
        <p14:creationId xmlns:p14="http://schemas.microsoft.com/office/powerpoint/2010/main" val="1346096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B86CFC-9C99-4F2F-BB39-9917F480B992}" type="slidenum">
              <a:rPr lang="en-GB" smtClean="0"/>
              <a:pPr>
                <a:spcBef>
                  <a:spcPct val="0"/>
                </a:spcBef>
              </a:pPr>
              <a:t>13</a:t>
            </a:fld>
            <a:endParaRPr lang="en-GB" smtClean="0"/>
          </a:p>
        </p:txBody>
      </p:sp>
    </p:spTree>
    <p:extLst>
      <p:ext uri="{BB962C8B-B14F-4D97-AF65-F5344CB8AC3E}">
        <p14:creationId xmlns:p14="http://schemas.microsoft.com/office/powerpoint/2010/main" val="4220412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A7A242-3E42-4F36-AE3B-7FDCAF5DAB01}" type="slidenum">
              <a:rPr lang="en-GB" smtClean="0"/>
              <a:pPr>
                <a:spcBef>
                  <a:spcPct val="0"/>
                </a:spcBef>
              </a:pPr>
              <a:t>14</a:t>
            </a:fld>
            <a:endParaRPr lang="en-GB" smtClean="0"/>
          </a:p>
        </p:txBody>
      </p:sp>
    </p:spTree>
    <p:extLst>
      <p:ext uri="{BB962C8B-B14F-4D97-AF65-F5344CB8AC3E}">
        <p14:creationId xmlns:p14="http://schemas.microsoft.com/office/powerpoint/2010/main" val="3357251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5"/>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10/9/2015</a:t>
            </a:fld>
            <a:endParaRPr lang="el-GR" sz="900" b="0" dirty="0">
              <a:solidFill>
                <a:schemeClr val="bg1">
                  <a:lumMod val="50000"/>
                </a:schemeClr>
              </a:solidFill>
            </a:endParaRP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
        <p:nvSpPr>
          <p:cNvPr id="7" name="TextBox 6"/>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10/9/2015</a:t>
            </a:fld>
            <a:endParaRPr lang="el-GR" sz="900" b="0" dirty="0">
              <a:solidFill>
                <a:schemeClr val="bg1">
                  <a:lumMod val="50000"/>
                </a:schemeClr>
              </a:solidFill>
            </a:endParaRPr>
          </a:p>
        </p:txBody>
      </p:sp>
      <p:sp>
        <p:nvSpPr>
          <p:cNvPr id="8" name="TextBox 7"/>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pic>
        <p:nvPicPr>
          <p:cNvPr id="7" name="Picture 2" descr="D:\PhD Files\ecedu.voulgari.gr\archive\icte_logo_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600200"/>
            <a:ext cx="7772400" cy="1470025"/>
          </a:xfrm>
        </p:spPr>
        <p:txBody>
          <a:bodyPr/>
          <a:lstStyle/>
          <a:p>
            <a:r>
              <a:rPr lang="el-GR" dirty="0" smtClean="0"/>
              <a:t>Τίτλος Μαθήματος</a:t>
            </a:r>
            <a:endParaRPr lang="el-GR" dirty="0"/>
          </a:p>
        </p:txBody>
      </p:sp>
      <p:sp>
        <p:nvSpPr>
          <p:cNvPr id="3" name="Υπότιτλος 2"/>
          <p:cNvSpPr>
            <a:spLocks noGrp="1"/>
          </p:cNvSpPr>
          <p:nvPr>
            <p:ph type="subTitle" idx="1"/>
          </p:nvPr>
        </p:nvSpPr>
        <p:spPr>
          <a:xfrm>
            <a:off x="683568" y="2895600"/>
            <a:ext cx="7776864" cy="2115094"/>
          </a:xfrm>
        </p:spPr>
        <p:txBody>
          <a:bodyPr>
            <a:noAutofit/>
          </a:bodyPr>
          <a:lstStyle/>
          <a:p>
            <a:r>
              <a:rPr lang="el-GR" sz="2800" b="1" dirty="0"/>
              <a:t>Ενότητα </a:t>
            </a:r>
            <a:r>
              <a:rPr lang="en-US" sz="2800" b="1" dirty="0" smtClean="0"/>
              <a:t>11</a:t>
            </a:r>
            <a:r>
              <a:rPr lang="en-US" sz="2800" b="1" dirty="0" smtClean="0"/>
              <a:t> </a:t>
            </a:r>
            <a:r>
              <a:rPr lang="el-GR" sz="2800" b="1" dirty="0" smtClean="0"/>
              <a:t>:</a:t>
            </a:r>
            <a:r>
              <a:rPr lang="en-US" sz="2800" dirty="0" smtClean="0"/>
              <a:t> </a:t>
            </a:r>
            <a:r>
              <a:rPr lang="el-GR" sz="2800" dirty="0" smtClean="0"/>
              <a:t> </a:t>
            </a:r>
            <a:r>
              <a:rPr lang="el-GR" sz="2800" dirty="0"/>
              <a:t>Αξιολόγηση &amp; Τεκμηρίωση Εκπαιδευτικού Σεναρίου με Τεχνολογίες της Πληροφορίας και των </a:t>
            </a:r>
            <a:r>
              <a:rPr lang="el-GR" sz="2800" dirty="0" smtClean="0"/>
              <a:t>Επικοινωνιών</a:t>
            </a:r>
            <a:endParaRPr lang="en-US" sz="2800" dirty="0" smtClean="0"/>
          </a:p>
          <a:p>
            <a:endParaRPr lang="el-GR" sz="2800" dirty="0" smtClean="0"/>
          </a:p>
          <a:p>
            <a:r>
              <a:rPr lang="el-GR" sz="2800" dirty="0" smtClean="0"/>
              <a:t>Βασίλειος Κόμης</a:t>
            </a:r>
          </a:p>
          <a:p>
            <a:r>
              <a:rPr lang="el-GR" sz="2800"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679727"/>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27" y="5859288"/>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876"/>
            <a:ext cx="7978442" cy="1143000"/>
          </a:xfrm>
        </p:spPr>
        <p:txBody>
          <a:bodyPr>
            <a:normAutofit/>
          </a:bodyPr>
          <a:lstStyle/>
          <a:p>
            <a:pPr>
              <a:defRPr/>
            </a:pPr>
            <a:r>
              <a:rPr lang="el-GR" dirty="0" smtClean="0"/>
              <a:t>Αξιολόγηση σεναρίου</a:t>
            </a:r>
            <a:endParaRPr lang="el-GR" dirty="0"/>
          </a:p>
        </p:txBody>
      </p:sp>
      <p:sp>
        <p:nvSpPr>
          <p:cNvPr id="71683" name="Content Placeholder 2"/>
          <p:cNvSpPr>
            <a:spLocks noGrp="1"/>
          </p:cNvSpPr>
          <p:nvPr>
            <p:ph idx="1"/>
          </p:nvPr>
        </p:nvSpPr>
        <p:spPr>
          <a:xfrm>
            <a:off x="928688" y="1357313"/>
            <a:ext cx="7459736" cy="5000625"/>
          </a:xfrm>
        </p:spPr>
        <p:txBody>
          <a:bodyPr/>
          <a:lstStyle/>
          <a:p>
            <a:r>
              <a:rPr lang="el-GR" sz="2700" dirty="0" smtClean="0"/>
              <a:t>Η πλήρης αξιολόγηση ενός εκπαιδευτικού σεναρίου</a:t>
            </a:r>
            <a:r>
              <a:rPr lang="el-GR" sz="2700" dirty="0"/>
              <a:t> </a:t>
            </a:r>
            <a:r>
              <a:rPr lang="el-GR" sz="2700" dirty="0" smtClean="0"/>
              <a:t>απαιτεί τουλάχιστον πιλοτική </a:t>
            </a:r>
            <a:r>
              <a:rPr lang="el-GR" sz="2700" dirty="0"/>
              <a:t>εφαρμογή σε μαθητές (σχολική τάξη ή μαθητική ομάδα</a:t>
            </a:r>
            <a:r>
              <a:rPr lang="el-GR" sz="2700" dirty="0" smtClean="0"/>
              <a:t>)</a:t>
            </a:r>
          </a:p>
          <a:p>
            <a:r>
              <a:rPr lang="el-GR" sz="2700" dirty="0" smtClean="0"/>
              <a:t>Η αξιολόγηση μπορεί να συνδυαστεί με την πρακτική άσκηση κατά την οποία γίνεται η εφαρμογή του σεναρίου  </a:t>
            </a:r>
            <a:endParaRPr lang="el-GR" sz="2700" dirty="0"/>
          </a:p>
        </p:txBody>
      </p:sp>
    </p:spTree>
    <p:extLst>
      <p:ext uri="{BB962C8B-B14F-4D97-AF65-F5344CB8AC3E}">
        <p14:creationId xmlns:p14="http://schemas.microsoft.com/office/powerpoint/2010/main" val="1253432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1" y="500063"/>
            <a:ext cx="7772400" cy="1066800"/>
          </a:xfrm>
        </p:spPr>
        <p:txBody>
          <a:bodyPr>
            <a:noAutofit/>
          </a:bodyPr>
          <a:lstStyle/>
          <a:p>
            <a:pPr>
              <a:defRPr/>
            </a:pPr>
            <a:r>
              <a:rPr lang="el-GR" sz="3600" dirty="0" smtClean="0">
                <a:effectLst>
                  <a:outerShdw blurRad="38100" dist="38100" dir="2700000" algn="tl">
                    <a:srgbClr val="000000">
                      <a:alpha val="43137"/>
                    </a:srgbClr>
                  </a:outerShdw>
                </a:effectLst>
              </a:rPr>
              <a:t>Καθορισμός κριτηρίων αξιολόγησης</a:t>
            </a:r>
            <a:endParaRPr lang="el-GR" sz="2800" b="1" i="1" dirty="0"/>
          </a:p>
        </p:txBody>
      </p:sp>
      <p:sp>
        <p:nvSpPr>
          <p:cNvPr id="16387" name="Rectangle 3"/>
          <p:cNvSpPr>
            <a:spLocks noGrp="1" noChangeArrowheads="1"/>
          </p:cNvSpPr>
          <p:nvPr>
            <p:ph type="body" idx="1"/>
          </p:nvPr>
        </p:nvSpPr>
        <p:spPr>
          <a:xfrm>
            <a:off x="685801" y="1638242"/>
            <a:ext cx="7958136" cy="4495800"/>
          </a:xfrm>
        </p:spPr>
        <p:txBody>
          <a:bodyPr/>
          <a:lstStyle/>
          <a:p>
            <a:pPr lvl="1">
              <a:spcBef>
                <a:spcPct val="48000"/>
              </a:spcBef>
            </a:pPr>
            <a:r>
              <a:rPr lang="el-GR" dirty="0" smtClean="0"/>
              <a:t>Τα κριτήρια αξιολόγησης είναι συνυφασμένα με τα κριτήρια σχεδίασης ! </a:t>
            </a:r>
          </a:p>
          <a:p>
            <a:pPr lvl="1">
              <a:spcBef>
                <a:spcPct val="48000"/>
              </a:spcBef>
            </a:pPr>
            <a:r>
              <a:rPr lang="el-GR" dirty="0" smtClean="0"/>
              <a:t>Με άλλα λόγια, η αξιολόγηση μελετά τα κριτήρια σχεδίασης και αποφαίνεται εάν έχουν λειτουργήσει επαρκώς ή όχι και γιατί</a:t>
            </a:r>
          </a:p>
          <a:p>
            <a:pPr lvl="1">
              <a:spcBef>
                <a:spcPct val="48000"/>
              </a:spcBef>
            </a:pPr>
            <a:r>
              <a:rPr lang="el-GR" dirty="0" smtClean="0"/>
              <a:t>Βασική παράμετρος της αξιολόγησης είναι η επίτευξη της φάσης Ε (φάση ανάπτυξης των διδακτικών δραστηριοτήτων)</a:t>
            </a:r>
          </a:p>
          <a:p>
            <a:pPr lvl="1">
              <a:spcBef>
                <a:spcPct val="48000"/>
              </a:spcBef>
            </a:pPr>
            <a:endParaRPr lang="el-GR" dirty="0" smtClean="0"/>
          </a:p>
        </p:txBody>
      </p:sp>
    </p:spTree>
    <p:extLst>
      <p:ext uri="{BB962C8B-B14F-4D97-AF65-F5344CB8AC3E}">
        <p14:creationId xmlns:p14="http://schemas.microsoft.com/office/powerpoint/2010/main" val="55581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122" y="1018006"/>
            <a:ext cx="5143500" cy="550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title"/>
          </p:nvPr>
        </p:nvSpPr>
        <p:spPr>
          <a:xfrm>
            <a:off x="762000" y="119004"/>
            <a:ext cx="7843395" cy="1143000"/>
          </a:xfrm>
        </p:spPr>
        <p:txBody>
          <a:bodyPr>
            <a:normAutofit fontScale="90000"/>
          </a:bodyPr>
          <a:lstStyle/>
          <a:p>
            <a:pPr>
              <a:defRPr/>
            </a:pPr>
            <a:r>
              <a:rPr lang="el-GR" dirty="0" smtClean="0"/>
              <a:t>Φάσεις ανάπτυξης εκπαιδευτικού σεναρίου</a:t>
            </a:r>
            <a:endParaRPr lang="el-GR" dirty="0"/>
          </a:p>
        </p:txBody>
      </p:sp>
      <p:sp>
        <p:nvSpPr>
          <p:cNvPr id="37892" name="TextBox 4"/>
          <p:cNvSpPr txBox="1">
            <a:spLocks noChangeArrowheads="1"/>
          </p:cNvSpPr>
          <p:nvPr/>
        </p:nvSpPr>
        <p:spPr bwMode="auto">
          <a:xfrm rot="-5400000">
            <a:off x="-262369" y="3769518"/>
            <a:ext cx="3670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2400" dirty="0">
                <a:latin typeface="Arial" panose="020B0604020202020204" pitchFamily="34" charset="0"/>
              </a:rPr>
              <a:t>Υπολογιστικό περιβάλλον</a:t>
            </a:r>
          </a:p>
        </p:txBody>
      </p:sp>
      <p:cxnSp>
        <p:nvCxnSpPr>
          <p:cNvPr id="7" name="Straight Arrow Connector 6"/>
          <p:cNvCxnSpPr/>
          <p:nvPr/>
        </p:nvCxnSpPr>
        <p:spPr>
          <a:xfrm flipV="1">
            <a:off x="1808534" y="2482540"/>
            <a:ext cx="2214563"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84687" y="4000499"/>
            <a:ext cx="5715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808535" y="4448484"/>
            <a:ext cx="2214562" cy="500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Καμπύλο βέλος προς τα επάνω 1"/>
          <p:cNvSpPr/>
          <p:nvPr/>
        </p:nvSpPr>
        <p:spPr>
          <a:xfrm rot="16200000">
            <a:off x="5983057" y="3055667"/>
            <a:ext cx="3355783" cy="1425366"/>
          </a:xfrm>
          <a:prstGeom prst="curvedUpArrow">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4" name="TextBox 3"/>
          <p:cNvSpPr txBox="1"/>
          <p:nvPr/>
        </p:nvSpPr>
        <p:spPr>
          <a:xfrm>
            <a:off x="3275856" y="1126109"/>
            <a:ext cx="978217" cy="369332"/>
          </a:xfrm>
          <a:prstGeom prst="rect">
            <a:avLst/>
          </a:prstGeom>
          <a:noFill/>
        </p:spPr>
        <p:txBody>
          <a:bodyPr wrap="none" rtlCol="0">
            <a:spAutoFit/>
          </a:bodyPr>
          <a:lstStyle/>
          <a:p>
            <a:r>
              <a:rPr lang="el-GR" dirty="0" smtClean="0"/>
              <a:t>Φάση Α</a:t>
            </a:r>
            <a:endParaRPr lang="el-GR" dirty="0"/>
          </a:p>
        </p:txBody>
      </p:sp>
      <p:sp>
        <p:nvSpPr>
          <p:cNvPr id="12" name="TextBox 11"/>
          <p:cNvSpPr txBox="1"/>
          <p:nvPr/>
        </p:nvSpPr>
        <p:spPr>
          <a:xfrm>
            <a:off x="3337252" y="1906151"/>
            <a:ext cx="990977" cy="369332"/>
          </a:xfrm>
          <a:prstGeom prst="rect">
            <a:avLst/>
          </a:prstGeom>
          <a:noFill/>
        </p:spPr>
        <p:txBody>
          <a:bodyPr wrap="none" rtlCol="0">
            <a:spAutoFit/>
          </a:bodyPr>
          <a:lstStyle/>
          <a:p>
            <a:r>
              <a:rPr lang="el-GR" dirty="0" smtClean="0"/>
              <a:t>Φάση Β</a:t>
            </a:r>
            <a:endParaRPr lang="el-GR" dirty="0"/>
          </a:p>
        </p:txBody>
      </p:sp>
      <p:sp>
        <p:nvSpPr>
          <p:cNvPr id="13" name="TextBox 12"/>
          <p:cNvSpPr txBox="1"/>
          <p:nvPr/>
        </p:nvSpPr>
        <p:spPr>
          <a:xfrm>
            <a:off x="3333374" y="2829612"/>
            <a:ext cx="963725" cy="369332"/>
          </a:xfrm>
          <a:prstGeom prst="rect">
            <a:avLst/>
          </a:prstGeom>
          <a:noFill/>
        </p:spPr>
        <p:txBody>
          <a:bodyPr wrap="none" rtlCol="0">
            <a:spAutoFit/>
          </a:bodyPr>
          <a:lstStyle/>
          <a:p>
            <a:r>
              <a:rPr lang="el-GR" dirty="0" smtClean="0"/>
              <a:t>Φάση Γ</a:t>
            </a:r>
            <a:endParaRPr lang="el-GR" dirty="0"/>
          </a:p>
        </p:txBody>
      </p:sp>
      <p:sp>
        <p:nvSpPr>
          <p:cNvPr id="14" name="TextBox 13"/>
          <p:cNvSpPr txBox="1"/>
          <p:nvPr/>
        </p:nvSpPr>
        <p:spPr>
          <a:xfrm>
            <a:off x="1960698" y="3435766"/>
            <a:ext cx="978217" cy="369332"/>
          </a:xfrm>
          <a:prstGeom prst="rect">
            <a:avLst/>
          </a:prstGeom>
          <a:noFill/>
        </p:spPr>
        <p:txBody>
          <a:bodyPr wrap="none" rtlCol="0">
            <a:spAutoFit/>
          </a:bodyPr>
          <a:lstStyle/>
          <a:p>
            <a:r>
              <a:rPr lang="el-GR" dirty="0" smtClean="0"/>
              <a:t>Φάση Δ</a:t>
            </a:r>
            <a:endParaRPr lang="el-GR" dirty="0"/>
          </a:p>
        </p:txBody>
      </p:sp>
      <p:sp>
        <p:nvSpPr>
          <p:cNvPr id="15" name="TextBox 14"/>
          <p:cNvSpPr txBox="1"/>
          <p:nvPr/>
        </p:nvSpPr>
        <p:spPr>
          <a:xfrm>
            <a:off x="6964611" y="3378649"/>
            <a:ext cx="990977" cy="369332"/>
          </a:xfrm>
          <a:prstGeom prst="rect">
            <a:avLst/>
          </a:prstGeom>
          <a:noFill/>
        </p:spPr>
        <p:txBody>
          <a:bodyPr wrap="none" rtlCol="0">
            <a:spAutoFit/>
          </a:bodyPr>
          <a:lstStyle/>
          <a:p>
            <a:r>
              <a:rPr lang="el-GR" dirty="0" smtClean="0"/>
              <a:t>Φάση Ε</a:t>
            </a:r>
            <a:endParaRPr lang="el-GR" dirty="0"/>
          </a:p>
        </p:txBody>
      </p:sp>
      <p:sp>
        <p:nvSpPr>
          <p:cNvPr id="16" name="TextBox 15"/>
          <p:cNvSpPr txBox="1"/>
          <p:nvPr/>
        </p:nvSpPr>
        <p:spPr>
          <a:xfrm>
            <a:off x="3204554" y="4948546"/>
            <a:ext cx="1120820" cy="369332"/>
          </a:xfrm>
          <a:prstGeom prst="rect">
            <a:avLst/>
          </a:prstGeom>
          <a:noFill/>
        </p:spPr>
        <p:txBody>
          <a:bodyPr wrap="none" rtlCol="0">
            <a:spAutoFit/>
          </a:bodyPr>
          <a:lstStyle/>
          <a:p>
            <a:r>
              <a:rPr lang="el-GR" dirty="0" smtClean="0"/>
              <a:t>Φάση ΣΤ</a:t>
            </a:r>
            <a:endParaRPr lang="el-GR" dirty="0"/>
          </a:p>
        </p:txBody>
      </p:sp>
      <p:sp>
        <p:nvSpPr>
          <p:cNvPr id="17" name="TextBox 16"/>
          <p:cNvSpPr txBox="1"/>
          <p:nvPr/>
        </p:nvSpPr>
        <p:spPr>
          <a:xfrm>
            <a:off x="3263096" y="6037147"/>
            <a:ext cx="978153" cy="369332"/>
          </a:xfrm>
          <a:prstGeom prst="rect">
            <a:avLst/>
          </a:prstGeom>
          <a:noFill/>
        </p:spPr>
        <p:txBody>
          <a:bodyPr wrap="none" rtlCol="0">
            <a:spAutoFit/>
          </a:bodyPr>
          <a:lstStyle/>
          <a:p>
            <a:r>
              <a:rPr lang="el-GR" dirty="0" smtClean="0"/>
              <a:t>Φάση Ζ</a:t>
            </a:r>
            <a:endParaRPr lang="el-GR" dirty="0"/>
          </a:p>
        </p:txBody>
      </p:sp>
    </p:spTree>
    <p:extLst>
      <p:ext uri="{BB962C8B-B14F-4D97-AF65-F5344CB8AC3E}">
        <p14:creationId xmlns:p14="http://schemas.microsoft.com/office/powerpoint/2010/main" val="2791659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a:defRPr/>
            </a:pPr>
            <a:r>
              <a:rPr lang="el-GR" dirty="0" smtClean="0"/>
              <a:t>Φάση Α: Το διδακτικό αντικείμενο του  σεναρίου</a:t>
            </a:r>
            <a:endParaRPr lang="el-GR" dirty="0"/>
          </a:p>
        </p:txBody>
      </p:sp>
      <p:sp>
        <p:nvSpPr>
          <p:cNvPr id="39939" name="Rectangle 3"/>
          <p:cNvSpPr>
            <a:spLocks noGrp="1" noChangeArrowheads="1"/>
          </p:cNvSpPr>
          <p:nvPr>
            <p:ph type="body" idx="1"/>
          </p:nvPr>
        </p:nvSpPr>
        <p:spPr>
          <a:xfrm>
            <a:off x="2987824" y="1554923"/>
            <a:ext cx="5832648" cy="5000625"/>
          </a:xfrm>
        </p:spPr>
        <p:txBody>
          <a:bodyPr/>
          <a:lstStyle/>
          <a:p>
            <a:r>
              <a:rPr lang="el-GR" sz="2400" dirty="0" smtClean="0"/>
              <a:t>Περιγράψτε σύντομα </a:t>
            </a:r>
            <a:r>
              <a:rPr lang="el-GR" sz="2400" dirty="0"/>
              <a:t>το προς μελέτη διδακτικό αντικείμενο και η ιδέα του σεναρίου. </a:t>
            </a:r>
            <a:endParaRPr lang="el-GR" sz="2400" dirty="0" smtClean="0"/>
          </a:p>
          <a:p>
            <a:r>
              <a:rPr lang="el-GR" sz="2400" dirty="0" smtClean="0"/>
              <a:t>Γίνεται </a:t>
            </a:r>
            <a:r>
              <a:rPr lang="el-GR" sz="2400" dirty="0"/>
              <a:t>σύντομη αναφορά στις επιμέρους φάσεις του σεναρίου και </a:t>
            </a:r>
            <a:r>
              <a:rPr lang="el-GR" sz="2400" dirty="0" err="1"/>
              <a:t>στοιχειοθετείται</a:t>
            </a:r>
            <a:r>
              <a:rPr lang="el-GR" sz="2400" dirty="0"/>
              <a:t> η </a:t>
            </a:r>
            <a:r>
              <a:rPr lang="el-GR" sz="2400" dirty="0" err="1"/>
              <a:t>καταλληλότητά</a:t>
            </a:r>
            <a:r>
              <a:rPr lang="el-GR" sz="2400" dirty="0"/>
              <a:t> του. </a:t>
            </a:r>
            <a:endParaRPr lang="el-GR" sz="2400" dirty="0" smtClean="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00808"/>
            <a:ext cx="302433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Έλλειψη 6"/>
          <p:cNvSpPr/>
          <p:nvPr/>
        </p:nvSpPr>
        <p:spPr>
          <a:xfrm>
            <a:off x="611560" y="1566847"/>
            <a:ext cx="2160240"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16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3568" y="191599"/>
            <a:ext cx="8042494" cy="1143000"/>
          </a:xfrm>
        </p:spPr>
        <p:txBody>
          <a:bodyPr>
            <a:normAutofit fontScale="90000"/>
          </a:bodyPr>
          <a:lstStyle/>
          <a:p>
            <a:pPr>
              <a:defRPr/>
            </a:pPr>
            <a:r>
              <a:rPr lang="el-GR" dirty="0" smtClean="0"/>
              <a:t>Φάση Β: Πρότερες και </a:t>
            </a:r>
            <a:r>
              <a:rPr lang="el-GR" dirty="0" err="1" smtClean="0"/>
              <a:t>προαπαιτούμενες</a:t>
            </a:r>
            <a:r>
              <a:rPr lang="el-GR" dirty="0" smtClean="0"/>
              <a:t> γνώσεις</a:t>
            </a:r>
            <a:endParaRPr lang="el-GR" dirty="0"/>
          </a:p>
        </p:txBody>
      </p:sp>
      <p:sp>
        <p:nvSpPr>
          <p:cNvPr id="45059" name="Rectangle 3"/>
          <p:cNvSpPr>
            <a:spLocks noGrp="1" noChangeArrowheads="1"/>
          </p:cNvSpPr>
          <p:nvPr>
            <p:ph type="body" idx="1"/>
          </p:nvPr>
        </p:nvSpPr>
        <p:spPr>
          <a:xfrm>
            <a:off x="3347864" y="1628800"/>
            <a:ext cx="5544616" cy="4800600"/>
          </a:xfrm>
        </p:spPr>
        <p:txBody>
          <a:bodyPr/>
          <a:lstStyle/>
          <a:p>
            <a:r>
              <a:rPr lang="el-GR" sz="2000" dirty="0"/>
              <a:t>Αναφέρετε πως λαμβάνει υπόψη του το σενάριο τις </a:t>
            </a:r>
            <a:r>
              <a:rPr lang="el-GR" sz="2000" dirty="0" err="1"/>
              <a:t>προαπαιτούμενες</a:t>
            </a:r>
            <a:r>
              <a:rPr lang="el-GR" sz="2000" dirty="0"/>
              <a:t> γνώσεις που πρέπει να διαθέτουν οι μαθητές και τους τρόπους με τους οποίους αποτιμώνται οι γνώσεις αυτές καθώς και πώς το σενάριο τις εντάσσει οργανικά στην οικοδόμηση των προς απόκτηση γνώσεων.     </a:t>
            </a:r>
          </a:p>
          <a:p>
            <a:r>
              <a:rPr lang="el-GR" sz="2000" dirty="0"/>
              <a:t>Αναφέρετε πως λαμβάνει υπόψη του το σενάριο τις πρότερες (</a:t>
            </a:r>
            <a:r>
              <a:rPr lang="el-GR" sz="2000" dirty="0" err="1"/>
              <a:t>προϋπάρχουσες</a:t>
            </a:r>
            <a:r>
              <a:rPr lang="el-GR" sz="2000" dirty="0"/>
              <a:t>) γνώσεις που διαθέτουν οι μαθητές για την υπό μελέτη έννοια και τους τρόπους με τους οποίους αποτιμώνται οι γνώσεις αυτές καθώς και πώς το σενάριο τις εντάσσει οργανικά στην οικοδόμηση των προς απόκτηση γνώσεων. </a:t>
            </a:r>
            <a:endParaRPr lang="el-GR" sz="2000" dirty="0" smtClean="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72816"/>
            <a:ext cx="302433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Έλλειψη 1"/>
          <p:cNvSpPr/>
          <p:nvPr/>
        </p:nvSpPr>
        <p:spPr>
          <a:xfrm>
            <a:off x="683568" y="2348880"/>
            <a:ext cx="2160240"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895109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91599"/>
            <a:ext cx="8268862" cy="1143000"/>
          </a:xfrm>
        </p:spPr>
        <p:txBody>
          <a:bodyPr>
            <a:normAutofit fontScale="90000"/>
          </a:bodyPr>
          <a:lstStyle/>
          <a:p>
            <a:pPr>
              <a:defRPr/>
            </a:pPr>
            <a:r>
              <a:rPr lang="el-GR" dirty="0" smtClean="0"/>
              <a:t>Φάση Β: Αναπαραστάσεις – λάθη – γνωστικές δυσκολίες των μαθητών</a:t>
            </a:r>
            <a:endParaRPr lang="el-GR" dirty="0"/>
          </a:p>
        </p:txBody>
      </p:sp>
      <p:sp>
        <p:nvSpPr>
          <p:cNvPr id="45059" name="Rectangle 3"/>
          <p:cNvSpPr>
            <a:spLocks noGrp="1" noChangeArrowheads="1"/>
          </p:cNvSpPr>
          <p:nvPr>
            <p:ph type="body" idx="1"/>
          </p:nvPr>
        </p:nvSpPr>
        <p:spPr>
          <a:xfrm>
            <a:off x="3203848" y="1628800"/>
            <a:ext cx="5688632" cy="4800600"/>
          </a:xfrm>
        </p:spPr>
        <p:txBody>
          <a:bodyPr/>
          <a:lstStyle/>
          <a:p>
            <a:pPr lvl="0"/>
            <a:r>
              <a:rPr lang="el-GR" sz="2000" dirty="0"/>
              <a:t>Ποιες αρχικές ιδέες και αναπαραστάσεις των μαθητών προσπαθεί να διερευνήσει ο εκπαιδευτικός; </a:t>
            </a:r>
          </a:p>
          <a:p>
            <a:pPr lvl="0"/>
            <a:r>
              <a:rPr lang="el-GR" sz="2000" dirty="0"/>
              <a:t>Ποιες είναι οι δραστηριότητες/ασκήσεις/ερωτήσεις στο σενάριό σας που χρησιμοποιεί ο εκπαιδευτικός για να γνωρίσει  τις αρχικές ιδέες των μαθητών για την προς μελέτη έννοια;</a:t>
            </a:r>
          </a:p>
          <a:p>
            <a:pPr lvl="0"/>
            <a:r>
              <a:rPr lang="el-GR" sz="2000" dirty="0"/>
              <a:t>Πώς αυτές λήφθηκαν υπόψη στη σχεδίαση του σεναρίου σας;</a:t>
            </a:r>
          </a:p>
          <a:p>
            <a:r>
              <a:rPr lang="el-GR" sz="2000" dirty="0"/>
              <a:t>Τα παραπάνω μπορεί να προκύπτουν από τη βιβλιογραφία, την προσωπική σας εμπειρία ή άλλες πηγές. </a:t>
            </a:r>
            <a:r>
              <a:rPr lang="el-GR" sz="2000" dirty="0" smtClean="0"/>
              <a:t> </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72816"/>
            <a:ext cx="302433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Έλλειψη 1"/>
          <p:cNvSpPr/>
          <p:nvPr/>
        </p:nvSpPr>
        <p:spPr>
          <a:xfrm>
            <a:off x="683568" y="2348880"/>
            <a:ext cx="2160240"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241326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7544" y="133350"/>
            <a:ext cx="7967272" cy="1143000"/>
          </a:xfrm>
        </p:spPr>
        <p:txBody>
          <a:bodyPr>
            <a:normAutofit fontScale="90000"/>
          </a:bodyPr>
          <a:lstStyle/>
          <a:p>
            <a:pPr>
              <a:defRPr/>
            </a:pPr>
            <a:r>
              <a:rPr lang="el-GR" dirty="0" smtClean="0"/>
              <a:t>Φάση Γ: Οι στόχοι του εκπαιδευτικού σεναρίου</a:t>
            </a:r>
            <a:endParaRPr lang="el-GR" dirty="0"/>
          </a:p>
        </p:txBody>
      </p:sp>
      <p:sp>
        <p:nvSpPr>
          <p:cNvPr id="52227" name="Rectangle 3"/>
          <p:cNvSpPr>
            <a:spLocks noGrp="1" noChangeArrowheads="1"/>
          </p:cNvSpPr>
          <p:nvPr>
            <p:ph type="body" idx="1"/>
          </p:nvPr>
        </p:nvSpPr>
        <p:spPr>
          <a:xfrm>
            <a:off x="3048000" y="1497607"/>
            <a:ext cx="5791200" cy="3758569"/>
          </a:xfrm>
        </p:spPr>
        <p:txBody>
          <a:bodyPr>
            <a:normAutofit lnSpcReduction="10000"/>
          </a:bodyPr>
          <a:lstStyle/>
          <a:p>
            <a:pPr lvl="2"/>
            <a:r>
              <a:rPr lang="el-GR" sz="2800" dirty="0"/>
              <a:t>Αναφέρετε πως καθορίζονται ο σκοπός και οι στόχοι του εκπαιδευτικού σεναρίου συναρτήσει του προς μελέτη διδακτικού αντικειμένου και των δυσκολιών που παρουσιάζει η σκέψη των μαθητών σε σχέση με το διδακτικό αντικείμενο. </a:t>
            </a:r>
            <a:endParaRPr lang="el-GR" sz="2800" dirty="0" smtClean="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97607"/>
            <a:ext cx="302433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Έλλειψη 7"/>
          <p:cNvSpPr/>
          <p:nvPr/>
        </p:nvSpPr>
        <p:spPr>
          <a:xfrm>
            <a:off x="467544" y="2780928"/>
            <a:ext cx="2160240"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3"/>
          <p:cNvSpPr/>
          <p:nvPr/>
        </p:nvSpPr>
        <p:spPr>
          <a:xfrm>
            <a:off x="2514600" y="5105400"/>
            <a:ext cx="6481353" cy="1098176"/>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dirty="0">
                <a:solidFill>
                  <a:schemeClr val="accent5">
                    <a:lumMod val="50000"/>
                  </a:schemeClr>
                </a:solidFill>
              </a:rPr>
              <a:t>Κάθε διδακτική δραστηριότητα του σεναρίου υποστηρίζει την επίτευξη ενός ή περισσότερων στόχων. </a:t>
            </a:r>
          </a:p>
        </p:txBody>
      </p:sp>
    </p:spTree>
    <p:extLst>
      <p:ext uri="{BB962C8B-B14F-4D97-AF65-F5344CB8AC3E}">
        <p14:creationId xmlns:p14="http://schemas.microsoft.com/office/powerpoint/2010/main" val="3001602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slide(fromLeft)">
                                      <p:cBhvr>
                                        <p:cTn id="7" dur="500"/>
                                        <p:tgtEl>
                                          <p:spTgt spid="522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normAutofit fontScale="90000"/>
          </a:bodyPr>
          <a:lstStyle/>
          <a:p>
            <a:pPr>
              <a:defRPr/>
            </a:pPr>
            <a:r>
              <a:rPr lang="el-GR" sz="4000" dirty="0" smtClean="0"/>
              <a:t>Φάση Δ: Διδακτικό υλικό του εκπαιδευτικού σεναρίου</a:t>
            </a:r>
            <a:endParaRPr lang="en-US" sz="4000" dirty="0"/>
          </a:p>
        </p:txBody>
      </p:sp>
      <p:sp>
        <p:nvSpPr>
          <p:cNvPr id="136195" name="Rectangle 3"/>
          <p:cNvSpPr>
            <a:spLocks noGrp="1" noChangeArrowheads="1"/>
          </p:cNvSpPr>
          <p:nvPr>
            <p:ph type="body" idx="1"/>
          </p:nvPr>
        </p:nvSpPr>
        <p:spPr>
          <a:xfrm>
            <a:off x="3275856" y="1722444"/>
            <a:ext cx="5691098" cy="4800600"/>
          </a:xfrm>
        </p:spPr>
        <p:txBody>
          <a:bodyPr/>
          <a:lstStyle/>
          <a:p>
            <a:pPr marL="82550" lvl="1" indent="0">
              <a:spcBef>
                <a:spcPts val="600"/>
              </a:spcBef>
              <a:buSzPct val="80000"/>
              <a:buNone/>
            </a:pPr>
            <a:r>
              <a:rPr lang="el-GR" sz="2400" dirty="0" smtClean="0"/>
              <a:t>Προστιθέμενη </a:t>
            </a:r>
            <a:r>
              <a:rPr lang="el-GR" sz="2400" dirty="0"/>
              <a:t>αξία του διδακτικού ή και του λογισμικού (σε περίπτωση που γίνεται χρήση</a:t>
            </a:r>
            <a:r>
              <a:rPr lang="el-GR" sz="2400" dirty="0" smtClean="0"/>
              <a:t>)</a:t>
            </a:r>
          </a:p>
          <a:p>
            <a:pPr>
              <a:spcAft>
                <a:spcPts val="600"/>
              </a:spcAft>
              <a:tabLst>
                <a:tab pos="228600" algn="l"/>
              </a:tabLst>
            </a:pPr>
            <a:r>
              <a:rPr lang="el-GR" sz="2400" dirty="0"/>
              <a:t>Αναφέρετε τα συγκεκριμένα σημεία των δραστηριοτήτων όπου χρησιμοποιήθηκε το διδακτικό υλικό και το λογισμικό. </a:t>
            </a:r>
            <a:endParaRPr lang="el-GR" sz="1600" dirty="0"/>
          </a:p>
          <a:p>
            <a:pPr>
              <a:spcAft>
                <a:spcPts val="600"/>
              </a:spcAft>
              <a:tabLst>
                <a:tab pos="228600" algn="l"/>
              </a:tabLst>
            </a:pPr>
            <a:r>
              <a:rPr lang="el-GR" sz="2400" dirty="0"/>
              <a:t>Για ποιο λόγο γίνεται και τι μαθησιακά αποτελέσματα επιδιώκει η χρήση του λογισμικού στο συγκεκριμένο σημείο.</a:t>
            </a:r>
            <a:endParaRPr lang="el-GR" sz="1600" dirty="0">
              <a:latin typeface="Verdana" panose="020B0604030504040204" pitchFamily="34" charset="0"/>
              <a:ea typeface="Times New Roman" panose="02020603050405020304" pitchFamily="18" charset="0"/>
              <a:cs typeface="Times New Roman" panose="02020603050405020304" pitchFamily="18" charset="0"/>
            </a:endParaRPr>
          </a:p>
          <a:p>
            <a:pPr marL="365125" lvl="1" indent="-282575">
              <a:spcBef>
                <a:spcPts val="600"/>
              </a:spcBef>
              <a:buSzPct val="80000"/>
              <a:buFont typeface="Wingdings 2" panose="05020102010507070707" pitchFamily="18" charset="2"/>
              <a:buChar char=""/>
            </a:pPr>
            <a:endParaRPr lang="el-GR" sz="1600" dirty="0">
              <a:latin typeface="Verdana" panose="020B0604030504040204" pitchFamily="34" charset="0"/>
              <a:ea typeface="Times New Roman" panose="02020603050405020304" pitchFamily="18" charset="0"/>
              <a:cs typeface="Times New Roman" panose="02020603050405020304" pitchFamily="18" charset="0"/>
            </a:endParaRPr>
          </a:p>
          <a:p>
            <a:pPr marL="365125" lvl="1" indent="-282575">
              <a:spcBef>
                <a:spcPts val="600"/>
              </a:spcBef>
              <a:buSzPct val="80000"/>
              <a:buFont typeface="Wingdings 2" panose="05020102010507070707" pitchFamily="18" charset="2"/>
              <a:buChar char=""/>
            </a:pPr>
            <a:endParaRPr lang="el-GR" sz="2400" dirty="0" smtClean="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61" y="1757075"/>
            <a:ext cx="302433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Έλλειψη 6"/>
          <p:cNvSpPr/>
          <p:nvPr/>
        </p:nvSpPr>
        <p:spPr>
          <a:xfrm>
            <a:off x="-13858" y="3798708"/>
            <a:ext cx="192156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44418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box(in)">
                                      <p:cBhvr>
                                        <p:cTn id="7" dur="500"/>
                                        <p:tgtEl>
                                          <p:spTgt spid="136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6195">
                                            <p:txEl>
                                              <p:pRg st="1" end="1"/>
                                            </p:txEl>
                                          </p:spTgt>
                                        </p:tgtEl>
                                        <p:attrNameLst>
                                          <p:attrName>style.visibility</p:attrName>
                                        </p:attrNameLst>
                                      </p:cBhvr>
                                      <p:to>
                                        <p:strVal val="visible"/>
                                      </p:to>
                                    </p:set>
                                    <p:animEffect transition="in" filter="box(in)">
                                      <p:cBhvr>
                                        <p:cTn id="12" dur="500"/>
                                        <p:tgtEl>
                                          <p:spTgt spid="136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6195">
                                            <p:txEl>
                                              <p:pRg st="2" end="2"/>
                                            </p:txEl>
                                          </p:spTgt>
                                        </p:tgtEl>
                                        <p:attrNameLst>
                                          <p:attrName>style.visibility</p:attrName>
                                        </p:attrNameLst>
                                      </p:cBhvr>
                                      <p:to>
                                        <p:strVal val="visible"/>
                                      </p:to>
                                    </p:set>
                                    <p:animEffect transition="in" filter="box(in)">
                                      <p:cBhvr>
                                        <p:cTn id="17" dur="500"/>
                                        <p:tgtEl>
                                          <p:spTgt spid="136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normAutofit fontScale="90000"/>
          </a:bodyPr>
          <a:lstStyle/>
          <a:p>
            <a:pPr>
              <a:defRPr/>
            </a:pPr>
            <a:r>
              <a:rPr lang="el-GR" sz="4000" dirty="0" smtClean="0"/>
              <a:t>Φάση Δ: Διδακτικό υλικό του εκπαιδευτικού σεναρίου</a:t>
            </a:r>
            <a:endParaRPr lang="en-US" sz="4000" dirty="0"/>
          </a:p>
        </p:txBody>
      </p:sp>
      <p:sp>
        <p:nvSpPr>
          <p:cNvPr id="136195" name="Rectangle 3"/>
          <p:cNvSpPr>
            <a:spLocks noGrp="1" noChangeArrowheads="1"/>
          </p:cNvSpPr>
          <p:nvPr>
            <p:ph type="body" idx="1"/>
          </p:nvPr>
        </p:nvSpPr>
        <p:spPr>
          <a:xfrm>
            <a:off x="3275856" y="1722444"/>
            <a:ext cx="5691098" cy="4800600"/>
          </a:xfrm>
        </p:spPr>
        <p:txBody>
          <a:bodyPr/>
          <a:lstStyle/>
          <a:p>
            <a:r>
              <a:rPr lang="el-GR" sz="2400" dirty="0"/>
              <a:t>Αναφέρετε ένα συγκεκριμένο παράδειγμα πιθανής γνωστικής σύγκρουσης όσον αφορά την προς μελέτη έννοια, το οποίο αντιμετωπίσατε σε μια δραστηριότητα (διδασκαλίας, εμπέδωσης ή αξιολόγησης).</a:t>
            </a:r>
            <a:endParaRPr lang="el-GR" sz="1600" dirty="0"/>
          </a:p>
          <a:p>
            <a:r>
              <a:rPr lang="el-GR" sz="2400" dirty="0"/>
              <a:t>Πώς αντιμετωπίσατε αυτή τη γνωστική σύγκρουση με το λογισμικό ή το εκπαιδευτικό υλικό, τι αποτέλεσμα επέφερε και πως επηρέασε τη μάθηση των μαθητών;</a:t>
            </a:r>
            <a:endParaRPr lang="el-GR" dirty="0">
              <a:latin typeface="Verdana" panose="020B0604030504040204" pitchFamily="34" charset="0"/>
              <a:ea typeface="Times New Roman" panose="02020603050405020304" pitchFamily="18" charset="0"/>
              <a:cs typeface="Times New Roman" panose="02020603050405020304" pitchFamily="18" charset="0"/>
            </a:endParaRPr>
          </a:p>
          <a:p>
            <a:pPr marL="365125" lvl="1" indent="-282575">
              <a:spcBef>
                <a:spcPts val="600"/>
              </a:spcBef>
              <a:buSzPct val="80000"/>
              <a:buFont typeface="Wingdings 2" panose="05020102010507070707" pitchFamily="18" charset="2"/>
              <a:buChar char=""/>
            </a:pPr>
            <a:endParaRPr lang="el-GR" sz="1800" dirty="0" smtClean="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61" y="1757075"/>
            <a:ext cx="302433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Έλλειψη 6"/>
          <p:cNvSpPr/>
          <p:nvPr/>
        </p:nvSpPr>
        <p:spPr>
          <a:xfrm>
            <a:off x="-13858" y="3798708"/>
            <a:ext cx="192156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679283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236961" y="274638"/>
            <a:ext cx="8449839" cy="1143000"/>
          </a:xfrm>
        </p:spPr>
        <p:txBody>
          <a:bodyPr>
            <a:normAutofit fontScale="90000"/>
          </a:bodyPr>
          <a:lstStyle/>
          <a:p>
            <a:pPr>
              <a:defRPr/>
            </a:pPr>
            <a:r>
              <a:rPr lang="el-GR" sz="4000" dirty="0" smtClean="0"/>
              <a:t>Φάση Δ: Διδακτικό υλικό του εκπαιδευτικού σεναρίου</a:t>
            </a:r>
            <a:endParaRPr lang="en-US" sz="4000" dirty="0"/>
          </a:p>
        </p:txBody>
      </p:sp>
      <p:sp>
        <p:nvSpPr>
          <p:cNvPr id="136195" name="Rectangle 3"/>
          <p:cNvSpPr>
            <a:spLocks noGrp="1" noChangeArrowheads="1"/>
          </p:cNvSpPr>
          <p:nvPr>
            <p:ph type="body" idx="1"/>
          </p:nvPr>
        </p:nvSpPr>
        <p:spPr>
          <a:xfrm>
            <a:off x="3275856" y="1722444"/>
            <a:ext cx="5691098" cy="4800600"/>
          </a:xfrm>
        </p:spPr>
        <p:txBody>
          <a:bodyPr/>
          <a:lstStyle/>
          <a:p>
            <a:r>
              <a:rPr lang="el-GR" sz="2400" dirty="0"/>
              <a:t>Αναφέρετε τα συγκεκριμένα σημεία των δραστηριοτήτων στα οποία έχει χρησιμοποιηθεί το λογισμικό ή το συνοδευτικό διδακτικό υλικό για να προωθήσει και να ενισχύσει τον πειραματισμό και διερεύνηση εκ μέρους των μαθητών. </a:t>
            </a:r>
            <a:endParaRPr lang="el-GR" sz="1600" dirty="0"/>
          </a:p>
          <a:p>
            <a:r>
              <a:rPr lang="el-GR" sz="2400" dirty="0"/>
              <a:t>Τι είδους πειραματισμό και διερεύνηση επιτυγχάνει ο μαθητής; </a:t>
            </a:r>
            <a:endParaRPr lang="el-GR" sz="3600" dirty="0" smtClean="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61" y="1757075"/>
            <a:ext cx="302433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Έλλειψη 6"/>
          <p:cNvSpPr/>
          <p:nvPr/>
        </p:nvSpPr>
        <p:spPr>
          <a:xfrm>
            <a:off x="-13858" y="3798708"/>
            <a:ext cx="192156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890729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250" y="1352112"/>
            <a:ext cx="302433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8" name="Rectangle 2"/>
          <p:cNvSpPr>
            <a:spLocks noGrp="1" noChangeArrowheads="1"/>
          </p:cNvSpPr>
          <p:nvPr>
            <p:ph type="title"/>
          </p:nvPr>
        </p:nvSpPr>
        <p:spPr>
          <a:xfrm>
            <a:off x="533400" y="188640"/>
            <a:ext cx="8401050" cy="1143000"/>
          </a:xfrm>
        </p:spPr>
        <p:txBody>
          <a:bodyPr>
            <a:normAutofit fontScale="90000"/>
          </a:bodyPr>
          <a:lstStyle/>
          <a:p>
            <a:pPr>
              <a:defRPr/>
            </a:pPr>
            <a:r>
              <a:rPr lang="el-GR" sz="4000" dirty="0" smtClean="0"/>
              <a:t>Φάση Ε: Οι δραστηριότητες υλοποίησης του εκπαιδευτικού σεναρίου</a:t>
            </a:r>
            <a:endParaRPr lang="en-GB" sz="4000" dirty="0"/>
          </a:p>
        </p:txBody>
      </p:sp>
      <p:sp>
        <p:nvSpPr>
          <p:cNvPr id="7" name="Rectangle 3"/>
          <p:cNvSpPr/>
          <p:nvPr/>
        </p:nvSpPr>
        <p:spPr>
          <a:xfrm>
            <a:off x="2429385" y="5481066"/>
            <a:ext cx="6505065" cy="84527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sz="2400" dirty="0">
                <a:solidFill>
                  <a:schemeClr val="accent5">
                    <a:lumMod val="50000"/>
                  </a:schemeClr>
                </a:solidFill>
              </a:rPr>
              <a:t>Κάθε δραστηριότητα ακολουθεί μία ή περισσότερες διδακτικές στρατηγικές.</a:t>
            </a:r>
          </a:p>
        </p:txBody>
      </p:sp>
      <p:pic>
        <p:nvPicPr>
          <p:cNvPr id="6451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4754" y="1331640"/>
            <a:ext cx="3370591" cy="411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Έλλειψη 8"/>
          <p:cNvSpPr/>
          <p:nvPr/>
        </p:nvSpPr>
        <p:spPr>
          <a:xfrm>
            <a:off x="1870418" y="3717032"/>
            <a:ext cx="192156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208764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buSzPct val="90000"/>
              <a:defRPr/>
            </a:pPr>
            <a:r>
              <a:rPr lang="el-GR" dirty="0" smtClean="0"/>
              <a:t>1. Δραστηριότητες ψυχολογικής και γνωστικής προετοιμασίας</a:t>
            </a:r>
            <a:endParaRPr lang="el-GR" dirty="0"/>
          </a:p>
        </p:txBody>
      </p:sp>
      <p:sp>
        <p:nvSpPr>
          <p:cNvPr id="66563" name="2 - Θέση περιεχομένου"/>
          <p:cNvSpPr>
            <a:spLocks noGrp="1"/>
          </p:cNvSpPr>
          <p:nvPr>
            <p:ph idx="1"/>
          </p:nvPr>
        </p:nvSpPr>
        <p:spPr>
          <a:xfrm>
            <a:off x="1111250" y="1419225"/>
            <a:ext cx="5692998" cy="5124450"/>
          </a:xfrm>
        </p:spPr>
        <p:txBody>
          <a:bodyPr/>
          <a:lstStyle/>
          <a:p>
            <a:pPr marL="82550" indent="0">
              <a:buNone/>
            </a:pPr>
            <a:endParaRPr lang="el-GR" sz="2400" dirty="0" smtClean="0"/>
          </a:p>
          <a:p>
            <a:pPr marL="82550" indent="0">
              <a:buNone/>
            </a:pPr>
            <a:r>
              <a:rPr lang="el-GR" sz="2400" dirty="0" smtClean="0"/>
              <a:t>Αναφέρετε </a:t>
            </a:r>
            <a:r>
              <a:rPr lang="el-GR" sz="2400" dirty="0"/>
              <a:t>πως γίνεται η αποτίμηση πρότερων γνώσεων και ανίχνευση ιδεών και αναπαραστάσεων. </a:t>
            </a:r>
            <a:endParaRPr lang="el-GR" sz="2400" dirty="0" smtClean="0"/>
          </a:p>
          <a:p>
            <a:pPr marL="82550" indent="0">
              <a:buNone/>
            </a:pPr>
            <a:r>
              <a:rPr lang="el-GR" sz="2400" dirty="0" smtClean="0"/>
              <a:t>Δώστε </a:t>
            </a:r>
            <a:r>
              <a:rPr lang="el-GR" sz="2400" dirty="0"/>
              <a:t>παραδείγματα συγκεκριμένων ερωτήσεων που χρησιμοποιήσατε.</a:t>
            </a:r>
            <a:endParaRPr lang="el-GR" sz="2400" dirty="0" smtClean="0"/>
          </a:p>
        </p:txBody>
      </p:sp>
      <p:sp>
        <p:nvSpPr>
          <p:cNvPr id="3" name="TextBox 2"/>
          <p:cNvSpPr txBox="1"/>
          <p:nvPr/>
        </p:nvSpPr>
        <p:spPr>
          <a:xfrm>
            <a:off x="539552" y="2060848"/>
            <a:ext cx="553998" cy="3816424"/>
          </a:xfrm>
          <a:prstGeom prst="rect">
            <a:avLst/>
          </a:prstGeom>
          <a:noFill/>
        </p:spPr>
        <p:txBody>
          <a:bodyPr vert="vert270">
            <a:spAutoFit/>
          </a:bodyPr>
          <a:lstStyle/>
          <a:p>
            <a:pPr eaLnBrk="1" hangingPunct="1">
              <a:defRPr/>
            </a:pPr>
            <a:r>
              <a:rPr lang="el-GR" sz="2400" dirty="0">
                <a:solidFill>
                  <a:schemeClr val="tx1">
                    <a:lumMod val="50000"/>
                    <a:lumOff val="50000"/>
                  </a:schemeClr>
                </a:solidFill>
              </a:rPr>
              <a:t>Υπολογιστικά εργαλεία;</a:t>
            </a: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22" y="2196386"/>
            <a:ext cx="198752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Ορθογώνιο 3"/>
          <p:cNvSpPr/>
          <p:nvPr/>
        </p:nvSpPr>
        <p:spPr>
          <a:xfrm>
            <a:off x="6821948" y="2060848"/>
            <a:ext cx="221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03384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25" y="274638"/>
            <a:ext cx="7934325" cy="1143000"/>
          </a:xfrm>
        </p:spPr>
        <p:txBody>
          <a:bodyPr>
            <a:normAutofit fontScale="90000"/>
          </a:bodyPr>
          <a:lstStyle/>
          <a:p>
            <a:pPr>
              <a:defRPr/>
            </a:pPr>
            <a:r>
              <a:rPr lang="el-GR" dirty="0" smtClean="0"/>
              <a:t>2. Δραστηριότητες διδασκαλίας του γνωστικού αντικειμένου (1/3)</a:t>
            </a:r>
            <a:endParaRPr lang="el-GR" dirty="0"/>
          </a:p>
        </p:txBody>
      </p:sp>
      <p:sp>
        <p:nvSpPr>
          <p:cNvPr id="67587" name="2 - Θέση περιεχομένου"/>
          <p:cNvSpPr>
            <a:spLocks noGrp="1"/>
          </p:cNvSpPr>
          <p:nvPr>
            <p:ph idx="1"/>
          </p:nvPr>
        </p:nvSpPr>
        <p:spPr>
          <a:xfrm>
            <a:off x="755576" y="1571624"/>
            <a:ext cx="6066372" cy="3009503"/>
          </a:xfrm>
        </p:spPr>
        <p:txBody>
          <a:bodyPr>
            <a:normAutofit fontScale="92500"/>
          </a:bodyPr>
          <a:lstStyle/>
          <a:p>
            <a:pPr lvl="0"/>
            <a:r>
              <a:rPr lang="el-GR" sz="2400" dirty="0"/>
              <a:t>Αναφέρετε ποιες διδακτικές στρατηγικές χρησιμοποιήσατε, σε ποιο σημείο του σεναρίου, και πώς υλοποιούνται.</a:t>
            </a:r>
          </a:p>
          <a:p>
            <a:r>
              <a:rPr lang="el-GR" sz="2400" dirty="0"/>
              <a:t>Αιτιολογείστε τους λόγους για τους οποίους επιλέξατε τις εν λόγω διδακτικές στρατηγικές. </a:t>
            </a:r>
            <a:endParaRPr lang="el-GR" sz="2400" dirty="0" smtClean="0"/>
          </a:p>
          <a:p>
            <a:r>
              <a:rPr lang="el-GR" sz="2400" dirty="0"/>
              <a:t>Αναφέρετε τις προτεινόμενες διδακτικές βοήθειες που περιέχει το σενάριο και τεκμηριώστε συνοπτικά την χρήση τους. </a:t>
            </a:r>
            <a:endParaRPr lang="el-GR" sz="2400" dirty="0" smtClean="0"/>
          </a:p>
          <a:p>
            <a:endParaRPr lang="el-GR" sz="2400" dirty="0" smtClean="0"/>
          </a:p>
        </p:txBody>
      </p:sp>
      <p:sp>
        <p:nvSpPr>
          <p:cNvPr id="7" name="Rectangle 3"/>
          <p:cNvSpPr/>
          <p:nvPr/>
        </p:nvSpPr>
        <p:spPr>
          <a:xfrm>
            <a:off x="323528" y="4889351"/>
            <a:ext cx="8534722" cy="1416199"/>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pitchFamily="34" charset="0"/>
              <a:buChar char="•"/>
              <a:defRPr/>
            </a:pPr>
            <a:r>
              <a:rPr lang="el-GR" sz="2000" dirty="0">
                <a:solidFill>
                  <a:schemeClr val="accent5">
                    <a:lumMod val="50000"/>
                  </a:schemeClr>
                </a:solidFill>
              </a:rPr>
              <a:t>Ενίσχυση προϋπάρχουσας γνώσης</a:t>
            </a:r>
          </a:p>
          <a:p>
            <a:pPr eaLnBrk="1" hangingPunct="1">
              <a:buFont typeface="Arial" pitchFamily="34" charset="0"/>
              <a:buChar char="•"/>
              <a:defRPr/>
            </a:pPr>
            <a:r>
              <a:rPr lang="el-GR" sz="2000" dirty="0">
                <a:solidFill>
                  <a:schemeClr val="accent5">
                    <a:lumMod val="50000"/>
                  </a:schemeClr>
                </a:solidFill>
              </a:rPr>
              <a:t>Ανασκευή λανθασμένων αντιλήψεων και αρχικών ιδεών</a:t>
            </a:r>
          </a:p>
          <a:p>
            <a:pPr eaLnBrk="1" hangingPunct="1">
              <a:buFont typeface="Arial" pitchFamily="34" charset="0"/>
              <a:buChar char="•"/>
              <a:defRPr/>
            </a:pPr>
            <a:r>
              <a:rPr lang="el-GR" sz="2000" dirty="0">
                <a:solidFill>
                  <a:schemeClr val="accent5">
                    <a:lumMod val="50000"/>
                  </a:schemeClr>
                </a:solidFill>
              </a:rPr>
              <a:t>Αναδόμηση αναπαραστάσεων</a:t>
            </a:r>
          </a:p>
          <a:p>
            <a:pPr eaLnBrk="1" hangingPunct="1">
              <a:buFont typeface="Arial" pitchFamily="34" charset="0"/>
              <a:buChar char="•"/>
              <a:defRPr/>
            </a:pPr>
            <a:r>
              <a:rPr lang="el-GR" sz="2000" dirty="0">
                <a:solidFill>
                  <a:schemeClr val="accent5">
                    <a:lumMod val="50000"/>
                  </a:schemeClr>
                </a:solidFill>
              </a:rPr>
              <a:t>Δημιουργία πλαισίου για εννοιολογική αλλαγή και οικοδόμηση των γνώσεων</a:t>
            </a: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0722" y="1559222"/>
            <a:ext cx="198752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Ορθογώνιο 8"/>
          <p:cNvSpPr/>
          <p:nvPr/>
        </p:nvSpPr>
        <p:spPr>
          <a:xfrm>
            <a:off x="6821948" y="2060848"/>
            <a:ext cx="221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52250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1" y="274638"/>
            <a:ext cx="8401050" cy="1143000"/>
          </a:xfrm>
        </p:spPr>
        <p:txBody>
          <a:bodyPr>
            <a:normAutofit fontScale="90000"/>
          </a:bodyPr>
          <a:lstStyle/>
          <a:p>
            <a:pPr>
              <a:defRPr/>
            </a:pPr>
            <a:r>
              <a:rPr lang="el-GR" dirty="0" smtClean="0"/>
              <a:t>2. Δραστηριότητες διδασκαλίας του γνωστικού αντικειμένου (</a:t>
            </a:r>
            <a:r>
              <a:rPr lang="el-GR" dirty="0"/>
              <a:t>2</a:t>
            </a:r>
            <a:r>
              <a:rPr lang="el-GR" dirty="0" smtClean="0"/>
              <a:t>/3)</a:t>
            </a:r>
            <a:endParaRPr lang="el-GR" dirty="0"/>
          </a:p>
        </p:txBody>
      </p:sp>
      <p:sp>
        <p:nvSpPr>
          <p:cNvPr id="67587" name="2 - Θέση περιεχομένου"/>
          <p:cNvSpPr>
            <a:spLocks noGrp="1"/>
          </p:cNvSpPr>
          <p:nvPr>
            <p:ph idx="1"/>
          </p:nvPr>
        </p:nvSpPr>
        <p:spPr>
          <a:xfrm>
            <a:off x="755576" y="1571624"/>
            <a:ext cx="6066372" cy="3009503"/>
          </a:xfrm>
        </p:spPr>
        <p:txBody>
          <a:bodyPr>
            <a:normAutofit lnSpcReduction="10000"/>
          </a:bodyPr>
          <a:lstStyle/>
          <a:p>
            <a:r>
              <a:rPr lang="el-GR" sz="2400" dirty="0"/>
              <a:t>Αναφέρετε πως οργανώνετε τις κοινωνικές αλληλεπιδράσεις μεταξύ των μαθητών και μαθητών - καθηγητή καθώς και τις αλληλεπιδράσεις μαθητή – λογισμικού ή διδακτικού υλικού. </a:t>
            </a:r>
            <a:endParaRPr lang="el-GR" sz="2400" dirty="0" smtClean="0"/>
          </a:p>
          <a:p>
            <a:r>
              <a:rPr lang="el-GR" sz="2400" dirty="0"/>
              <a:t>Αναφέρετε πως χρησιμοποιείται ο πειραματισμός και η διερεύνηση κατά την υλοποίηση του σεναρίου. </a:t>
            </a:r>
            <a:endParaRPr lang="el-GR" sz="2400" dirty="0" smtClean="0"/>
          </a:p>
        </p:txBody>
      </p:sp>
      <p:sp>
        <p:nvSpPr>
          <p:cNvPr id="7" name="Rectangle 3"/>
          <p:cNvSpPr/>
          <p:nvPr/>
        </p:nvSpPr>
        <p:spPr>
          <a:xfrm>
            <a:off x="323528" y="4963242"/>
            <a:ext cx="8534722" cy="1416199"/>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pitchFamily="34" charset="0"/>
              <a:buChar char="•"/>
              <a:defRPr/>
            </a:pPr>
            <a:r>
              <a:rPr lang="el-GR" sz="2000" dirty="0">
                <a:solidFill>
                  <a:schemeClr val="accent5">
                    <a:lumMod val="50000"/>
                  </a:schemeClr>
                </a:solidFill>
              </a:rPr>
              <a:t>Ενίσχυση προϋπάρχουσας γνώσης</a:t>
            </a:r>
          </a:p>
          <a:p>
            <a:pPr eaLnBrk="1" hangingPunct="1">
              <a:buFont typeface="Arial" pitchFamily="34" charset="0"/>
              <a:buChar char="•"/>
              <a:defRPr/>
            </a:pPr>
            <a:r>
              <a:rPr lang="el-GR" sz="2000" dirty="0">
                <a:solidFill>
                  <a:schemeClr val="accent5">
                    <a:lumMod val="50000"/>
                  </a:schemeClr>
                </a:solidFill>
              </a:rPr>
              <a:t>Ανασκευή λανθασμένων αντιλήψεων και αρχικών ιδεών</a:t>
            </a:r>
          </a:p>
          <a:p>
            <a:pPr eaLnBrk="1" hangingPunct="1">
              <a:buFont typeface="Arial" pitchFamily="34" charset="0"/>
              <a:buChar char="•"/>
              <a:defRPr/>
            </a:pPr>
            <a:r>
              <a:rPr lang="el-GR" sz="2000" dirty="0">
                <a:solidFill>
                  <a:schemeClr val="accent5">
                    <a:lumMod val="50000"/>
                  </a:schemeClr>
                </a:solidFill>
              </a:rPr>
              <a:t>Αναδόμηση αναπαραστάσεων</a:t>
            </a:r>
          </a:p>
          <a:p>
            <a:pPr eaLnBrk="1" hangingPunct="1">
              <a:buFont typeface="Arial" pitchFamily="34" charset="0"/>
              <a:buChar char="•"/>
              <a:defRPr/>
            </a:pPr>
            <a:r>
              <a:rPr lang="el-GR" sz="2000" dirty="0">
                <a:solidFill>
                  <a:schemeClr val="accent5">
                    <a:lumMod val="50000"/>
                  </a:schemeClr>
                </a:solidFill>
              </a:rPr>
              <a:t>Δημιουργία πλαισίου για εννοιολογική αλλαγή και οικοδόμηση των γνώσεων</a:t>
            </a: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0722" y="1559222"/>
            <a:ext cx="198752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Ορθογώνιο 8"/>
          <p:cNvSpPr/>
          <p:nvPr/>
        </p:nvSpPr>
        <p:spPr>
          <a:xfrm>
            <a:off x="6821948" y="2060848"/>
            <a:ext cx="221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6882853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1" y="274638"/>
            <a:ext cx="8248650" cy="1143000"/>
          </a:xfrm>
        </p:spPr>
        <p:txBody>
          <a:bodyPr>
            <a:normAutofit fontScale="90000"/>
          </a:bodyPr>
          <a:lstStyle/>
          <a:p>
            <a:pPr>
              <a:defRPr/>
            </a:pPr>
            <a:r>
              <a:rPr lang="el-GR" dirty="0" smtClean="0"/>
              <a:t>2. Δραστηριότητες διδασκαλίας του γνωστικού αντικειμένου (3/3)</a:t>
            </a:r>
            <a:endParaRPr lang="el-GR" dirty="0"/>
          </a:p>
        </p:txBody>
      </p:sp>
      <p:sp>
        <p:nvSpPr>
          <p:cNvPr id="67587" name="2 - Θέση περιεχομένου"/>
          <p:cNvSpPr>
            <a:spLocks noGrp="1"/>
          </p:cNvSpPr>
          <p:nvPr>
            <p:ph idx="1"/>
          </p:nvPr>
        </p:nvSpPr>
        <p:spPr>
          <a:xfrm>
            <a:off x="755576" y="1571624"/>
            <a:ext cx="6066372" cy="3009503"/>
          </a:xfrm>
        </p:spPr>
        <p:txBody>
          <a:bodyPr>
            <a:normAutofit fontScale="92500"/>
          </a:bodyPr>
          <a:lstStyle/>
          <a:p>
            <a:r>
              <a:rPr lang="el-GR" sz="2400" dirty="0" smtClean="0"/>
              <a:t>Δώστε </a:t>
            </a:r>
            <a:r>
              <a:rPr lang="el-GR" sz="2400" dirty="0"/>
              <a:t>παραδείγματα (τουλάχιστον 3) ερωτήσεων που συμπεριλαμβάνονται στην ενότητα αυτή. </a:t>
            </a:r>
            <a:endParaRPr lang="el-GR" sz="2400" dirty="0" smtClean="0"/>
          </a:p>
          <a:p>
            <a:r>
              <a:rPr lang="el-GR" sz="2400" dirty="0" smtClean="0"/>
              <a:t>Αιτιολογήστε </a:t>
            </a:r>
            <a:r>
              <a:rPr lang="el-GR" sz="2400" dirty="0"/>
              <a:t>το σκοπό κάθε ερώτησης (π.χ., αν λαμβάνει υπόψη τις δυσκολίες που αντιμετωπίζουν οι μαθητές για την προς μελέτη έννοια και αν ενθαρρύνει τη κατασκευή της γνώσης, ποιας γνώσης και πώς).</a:t>
            </a:r>
            <a:endParaRPr lang="el-GR" sz="2400" dirty="0" smtClean="0"/>
          </a:p>
        </p:txBody>
      </p:sp>
      <p:sp>
        <p:nvSpPr>
          <p:cNvPr id="7" name="Rectangle 3"/>
          <p:cNvSpPr/>
          <p:nvPr/>
        </p:nvSpPr>
        <p:spPr>
          <a:xfrm>
            <a:off x="323528" y="4880787"/>
            <a:ext cx="8534722" cy="1416199"/>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pitchFamily="34" charset="0"/>
              <a:buChar char="•"/>
              <a:defRPr/>
            </a:pPr>
            <a:r>
              <a:rPr lang="el-GR" sz="2000" dirty="0">
                <a:solidFill>
                  <a:schemeClr val="accent5">
                    <a:lumMod val="50000"/>
                  </a:schemeClr>
                </a:solidFill>
              </a:rPr>
              <a:t>Ενίσχυση προϋπάρχουσας γνώσης</a:t>
            </a:r>
          </a:p>
          <a:p>
            <a:pPr eaLnBrk="1" hangingPunct="1">
              <a:buFont typeface="Arial" pitchFamily="34" charset="0"/>
              <a:buChar char="•"/>
              <a:defRPr/>
            </a:pPr>
            <a:r>
              <a:rPr lang="el-GR" sz="2000" dirty="0">
                <a:solidFill>
                  <a:schemeClr val="accent5">
                    <a:lumMod val="50000"/>
                  </a:schemeClr>
                </a:solidFill>
              </a:rPr>
              <a:t>Ανασκευή λανθασμένων αντιλήψεων και αρχικών ιδεών</a:t>
            </a:r>
          </a:p>
          <a:p>
            <a:pPr eaLnBrk="1" hangingPunct="1">
              <a:buFont typeface="Arial" pitchFamily="34" charset="0"/>
              <a:buChar char="•"/>
              <a:defRPr/>
            </a:pPr>
            <a:r>
              <a:rPr lang="el-GR" sz="2000" dirty="0">
                <a:solidFill>
                  <a:schemeClr val="accent5">
                    <a:lumMod val="50000"/>
                  </a:schemeClr>
                </a:solidFill>
              </a:rPr>
              <a:t>Αναδόμηση αναπαραστάσεων</a:t>
            </a:r>
          </a:p>
          <a:p>
            <a:pPr eaLnBrk="1" hangingPunct="1">
              <a:buFont typeface="Arial" pitchFamily="34" charset="0"/>
              <a:buChar char="•"/>
              <a:defRPr/>
            </a:pPr>
            <a:r>
              <a:rPr lang="el-GR" sz="2000" dirty="0">
                <a:solidFill>
                  <a:schemeClr val="accent5">
                    <a:lumMod val="50000"/>
                  </a:schemeClr>
                </a:solidFill>
              </a:rPr>
              <a:t>Δημιουργία πλαισίου για εννοιολογική αλλαγή και οικοδόμηση των γνώσεων</a:t>
            </a: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0722" y="1559222"/>
            <a:ext cx="198752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Ορθογώνιο 8"/>
          <p:cNvSpPr/>
          <p:nvPr/>
        </p:nvSpPr>
        <p:spPr>
          <a:xfrm>
            <a:off x="6821948" y="2060848"/>
            <a:ext cx="221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35610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defRPr/>
            </a:pPr>
            <a:r>
              <a:rPr lang="el-GR" dirty="0" smtClean="0"/>
              <a:t>3. Δραστηριότητες εμπέδωσης του γνωστικού αντικειμένου</a:t>
            </a:r>
            <a:endParaRPr lang="el-GR" dirty="0"/>
          </a:p>
        </p:txBody>
      </p:sp>
      <p:sp>
        <p:nvSpPr>
          <p:cNvPr id="69635" name="2 - Θέση περιεχομένου"/>
          <p:cNvSpPr>
            <a:spLocks noGrp="1"/>
          </p:cNvSpPr>
          <p:nvPr>
            <p:ph idx="1"/>
          </p:nvPr>
        </p:nvSpPr>
        <p:spPr>
          <a:xfrm>
            <a:off x="457200" y="1628800"/>
            <a:ext cx="6059016" cy="4000500"/>
          </a:xfrm>
        </p:spPr>
        <p:txBody>
          <a:bodyPr>
            <a:normAutofit fontScale="92500" lnSpcReduction="10000"/>
          </a:bodyPr>
          <a:lstStyle/>
          <a:p>
            <a:r>
              <a:rPr lang="el-GR" sz="2800" dirty="0" smtClean="0"/>
              <a:t>Πως εμπλέκεται το λογισμικό:</a:t>
            </a:r>
          </a:p>
          <a:p>
            <a:pPr lvl="1"/>
            <a:r>
              <a:rPr lang="el-GR" dirty="0" smtClean="0"/>
              <a:t>Δραστηριότητες οικοδόμησης τις γνώσης, για την αντιμετώπιση των δυσκολιών.</a:t>
            </a:r>
          </a:p>
          <a:p>
            <a:pPr lvl="1"/>
            <a:r>
              <a:rPr lang="el-GR" dirty="0" smtClean="0"/>
              <a:t>Δραστηριότητες εξάσκησης και πρακτικής, για την εμπέδωση γνώσεων.</a:t>
            </a:r>
          </a:p>
          <a:p>
            <a:pPr lvl="1"/>
            <a:r>
              <a:rPr lang="el-GR" dirty="0" smtClean="0"/>
              <a:t>Προβληματικές καταστάσεις για την υποστήριξη της εμπέδωσης της γνώσης. </a:t>
            </a:r>
          </a:p>
          <a:p>
            <a:endParaRPr lang="el-GR" sz="2800" dirty="0" smtClean="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676" y="2173381"/>
            <a:ext cx="198752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Ορθογώνιο 6"/>
          <p:cNvSpPr/>
          <p:nvPr/>
        </p:nvSpPr>
        <p:spPr>
          <a:xfrm>
            <a:off x="6566455" y="3429000"/>
            <a:ext cx="221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637560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2876"/>
            <a:ext cx="8283242" cy="1143000"/>
          </a:xfrm>
        </p:spPr>
        <p:txBody>
          <a:bodyPr>
            <a:normAutofit fontScale="90000"/>
          </a:bodyPr>
          <a:lstStyle/>
          <a:p>
            <a:pPr>
              <a:defRPr/>
            </a:pPr>
            <a:r>
              <a:rPr lang="el-GR" dirty="0" smtClean="0"/>
              <a:t>4. Δραστηριότητες αξιολόγησης μαθητών</a:t>
            </a:r>
            <a:endParaRPr lang="el-GR" dirty="0"/>
          </a:p>
        </p:txBody>
      </p:sp>
      <p:sp>
        <p:nvSpPr>
          <p:cNvPr id="71683" name="Content Placeholder 2"/>
          <p:cNvSpPr>
            <a:spLocks noGrp="1"/>
          </p:cNvSpPr>
          <p:nvPr>
            <p:ph idx="1"/>
          </p:nvPr>
        </p:nvSpPr>
        <p:spPr>
          <a:xfrm>
            <a:off x="928688" y="1357313"/>
            <a:ext cx="6143625" cy="5000625"/>
          </a:xfrm>
        </p:spPr>
        <p:txBody>
          <a:bodyPr/>
          <a:lstStyle/>
          <a:p>
            <a:pPr marL="403225" lvl="1" indent="0">
              <a:buNone/>
            </a:pPr>
            <a:r>
              <a:rPr lang="el-GR" sz="2000" dirty="0"/>
              <a:t>Περιγράψτε τις δραστηριότητες αξιολόγησης. </a:t>
            </a:r>
            <a:r>
              <a:rPr lang="el-GR" sz="2000" dirty="0" smtClean="0"/>
              <a:t>Παραδείγματα ερωτήσεων </a:t>
            </a:r>
            <a:r>
              <a:rPr lang="el-GR" sz="2000" dirty="0"/>
              <a:t>που συμπεριλαμβάνονται στην ενότητα αυτή. </a:t>
            </a:r>
          </a:p>
          <a:p>
            <a:pPr lvl="1"/>
            <a:r>
              <a:rPr lang="el-GR" sz="2000" dirty="0" smtClean="0"/>
              <a:t>Ασκήσεις σωστού-λάθους, πολλαπλών επιλογών, συμπλήρωσης κενών, κλπ.</a:t>
            </a:r>
          </a:p>
          <a:p>
            <a:pPr lvl="1"/>
            <a:r>
              <a:rPr lang="el-GR" sz="2000" dirty="0" smtClean="0"/>
              <a:t>Ερωτήσεις αξιολόγησης (ανοικτού τύπου), διερεύνηση της κατανόησης της έννοιας.</a:t>
            </a:r>
          </a:p>
          <a:p>
            <a:pPr lvl="1"/>
            <a:r>
              <a:rPr lang="el-GR" sz="2000" dirty="0" smtClean="0"/>
              <a:t>Δραστηριότητες σχεδίασης</a:t>
            </a:r>
          </a:p>
          <a:p>
            <a:pPr lvl="1"/>
            <a:r>
              <a:rPr lang="el-GR" sz="2000" dirty="0" smtClean="0"/>
              <a:t>Δραστηριότητες </a:t>
            </a:r>
            <a:r>
              <a:rPr lang="el-GR" sz="2000" dirty="0" err="1" smtClean="0"/>
              <a:t>εννοιλογικής</a:t>
            </a:r>
            <a:r>
              <a:rPr lang="el-GR" sz="2000" dirty="0" smtClean="0"/>
              <a:t> χαρτογράφησης</a:t>
            </a:r>
          </a:p>
          <a:p>
            <a:pPr lvl="1"/>
            <a:r>
              <a:rPr lang="el-GR" sz="2000" dirty="0" smtClean="0"/>
              <a:t>Δραστηριότητες επίλυσης προβλημάτων</a:t>
            </a:r>
          </a:p>
          <a:p>
            <a:pPr lvl="1"/>
            <a:r>
              <a:rPr lang="el-GR" sz="2000" dirty="0" smtClean="0"/>
              <a:t>Δραστηριότητες κατασκευής</a:t>
            </a:r>
          </a:p>
        </p:txBody>
      </p:sp>
      <p:sp>
        <p:nvSpPr>
          <p:cNvPr id="7" name="Rectangle 3"/>
          <p:cNvSpPr/>
          <p:nvPr/>
        </p:nvSpPr>
        <p:spPr>
          <a:xfrm>
            <a:off x="1735537" y="5259257"/>
            <a:ext cx="6264696" cy="993279"/>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l-GR" dirty="0">
                <a:solidFill>
                  <a:schemeClr val="tx1"/>
                </a:solidFill>
              </a:rPr>
              <a:t>Πείτε για ποιο λόγο επιλέξατε να κάνετε τις συγκεκριμένες ερωτήσεις και τι μαθησιακό σκοπό/αποτέλεσμα </a:t>
            </a:r>
            <a:r>
              <a:rPr lang="el-GR" dirty="0" err="1">
                <a:solidFill>
                  <a:schemeClr val="tx1"/>
                </a:solidFill>
              </a:rPr>
              <a:t>προσδοκεί</a:t>
            </a:r>
            <a:r>
              <a:rPr lang="el-GR" dirty="0">
                <a:solidFill>
                  <a:schemeClr val="tx1"/>
                </a:solidFill>
              </a:rPr>
              <a:t> ο εκπαιδευτικός από κάθε ερώτηση.</a:t>
            </a:r>
          </a:p>
        </p:txBody>
      </p: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469" y="1652101"/>
            <a:ext cx="198752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Ορθογώνιο 10"/>
          <p:cNvSpPr/>
          <p:nvPr/>
        </p:nvSpPr>
        <p:spPr>
          <a:xfrm>
            <a:off x="6805255" y="3645024"/>
            <a:ext cx="221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06299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116632"/>
            <a:ext cx="8005148" cy="1143000"/>
          </a:xfrm>
        </p:spPr>
        <p:txBody>
          <a:bodyPr>
            <a:normAutofit fontScale="90000"/>
          </a:bodyPr>
          <a:lstStyle/>
          <a:p>
            <a:pPr>
              <a:defRPr/>
            </a:pPr>
            <a:r>
              <a:rPr lang="el-GR" dirty="0"/>
              <a:t>5</a:t>
            </a:r>
            <a:r>
              <a:rPr lang="el-GR" dirty="0" smtClean="0"/>
              <a:t>. </a:t>
            </a:r>
            <a:r>
              <a:rPr lang="el-GR" dirty="0" err="1" smtClean="0"/>
              <a:t>Μεταγνωστικές</a:t>
            </a:r>
            <a:r>
              <a:rPr lang="el-GR" dirty="0" smtClean="0"/>
              <a:t> δραστηριότητες</a:t>
            </a:r>
            <a:endParaRPr lang="el-GR" dirty="0"/>
          </a:p>
        </p:txBody>
      </p:sp>
      <p:sp>
        <p:nvSpPr>
          <p:cNvPr id="70659" name="2 - Θέση περιεχομένου"/>
          <p:cNvSpPr>
            <a:spLocks noGrp="1"/>
          </p:cNvSpPr>
          <p:nvPr>
            <p:ph idx="1"/>
          </p:nvPr>
        </p:nvSpPr>
        <p:spPr>
          <a:xfrm>
            <a:off x="971600" y="1124744"/>
            <a:ext cx="5184576" cy="5178431"/>
          </a:xfrm>
        </p:spPr>
        <p:txBody>
          <a:bodyPr/>
          <a:lstStyle/>
          <a:p>
            <a:r>
              <a:rPr lang="el-GR" sz="2800" dirty="0" smtClean="0"/>
              <a:t>Πως γίνεται η σύνοψη του μαθήματος και των νέων γνώσεων που αποκτήθηκαν.</a:t>
            </a:r>
          </a:p>
          <a:p>
            <a:pPr lvl="1"/>
            <a:r>
              <a:rPr lang="el-GR" sz="2400" dirty="0" smtClean="0"/>
              <a:t>Αντιπαραβολή και σύγκριση των γνώσεων που αποκτήθηκαν με τις αρχικές ιδέες και αναπαραστάσεις. </a:t>
            </a:r>
          </a:p>
          <a:p>
            <a:pPr lvl="1"/>
            <a:r>
              <a:rPr lang="el-GR" sz="2400" dirty="0" smtClean="0"/>
              <a:t>Δουλειά για το σπίτι</a:t>
            </a:r>
          </a:p>
          <a:p>
            <a:pPr lvl="1"/>
            <a:r>
              <a:rPr lang="el-GR" sz="2400" dirty="0" err="1" smtClean="0"/>
              <a:t>Μεταγνωστική</a:t>
            </a:r>
            <a:r>
              <a:rPr lang="el-GR" sz="2400" dirty="0" smtClean="0"/>
              <a:t> αξιολόγηση</a:t>
            </a:r>
          </a:p>
          <a:p>
            <a:endParaRPr lang="el-GR" sz="2800" dirty="0" smtClean="0"/>
          </a:p>
        </p:txBody>
      </p:sp>
      <p:sp>
        <p:nvSpPr>
          <p:cNvPr id="6" name="Rectangle 3"/>
          <p:cNvSpPr/>
          <p:nvPr/>
        </p:nvSpPr>
        <p:spPr>
          <a:xfrm>
            <a:off x="1447800" y="5148066"/>
            <a:ext cx="6423025" cy="997422"/>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l-GR" sz="2400" dirty="0" err="1">
                <a:solidFill>
                  <a:schemeClr val="accent5">
                    <a:lumMod val="50000"/>
                  </a:schemeClr>
                </a:solidFill>
              </a:rPr>
              <a:t>Μεταγνώση</a:t>
            </a:r>
            <a:r>
              <a:rPr lang="el-GR" sz="2400" dirty="0">
                <a:solidFill>
                  <a:schemeClr val="accent5">
                    <a:lumMod val="50000"/>
                  </a:schemeClr>
                </a:solidFill>
              </a:rPr>
              <a:t>: γνώση  που διαθέτουμε σχετικά με τη δική μας γνωστική διαδικασία.</a:t>
            </a:r>
            <a:r>
              <a:rPr lang="el-GR" sz="2400" dirty="0"/>
              <a:t> </a:t>
            </a: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1734" y="1763571"/>
            <a:ext cx="198752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Ορθογώνιο 7"/>
          <p:cNvSpPr/>
          <p:nvPr/>
        </p:nvSpPr>
        <p:spPr>
          <a:xfrm>
            <a:off x="6588224" y="4497430"/>
            <a:ext cx="221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2854446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27559894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398505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5181600"/>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lstStyle/>
          <a:p>
            <a:pPr marL="0" indent="0">
              <a:buNone/>
            </a:pPr>
            <a:r>
              <a:rPr lang="en-US" sz="2800" dirty="0"/>
              <a:t>Copyright</a:t>
            </a:r>
            <a:r>
              <a:rPr lang="el-GR" sz="2800" dirty="0"/>
              <a:t> Πανεπιστήμιο Πατρών, Βασίλειος Κόμης. «Παιδαγωγικός Σχεδιασμός με ΤΠΕ στην Πρώτη Σχολική Ηλικία: </a:t>
            </a:r>
            <a:r>
              <a:rPr lang="el-GR" sz="2800" dirty="0"/>
              <a:t>Αξιολόγηση &amp; Τεκμηρίωση Εκπαιδευτικού Σεναρίου με Τεχνολογίες της Πληροφορίας και των </a:t>
            </a:r>
            <a:r>
              <a:rPr lang="el-GR" sz="2800" dirty="0" smtClean="0"/>
              <a:t>Επικοινωνιών</a:t>
            </a:r>
            <a:r>
              <a:rPr lang="el-GR" sz="2800" dirty="0" smtClean="0"/>
              <a:t>». </a:t>
            </a:r>
            <a:r>
              <a:rPr lang="el-GR" sz="2800" dirty="0"/>
              <a:t>Έκδοση: 1.0. Πάτρα, 2015.</a:t>
            </a:r>
          </a:p>
          <a:p>
            <a:pPr marL="0" indent="0">
              <a:buNone/>
            </a:pPr>
            <a:endParaRPr lang="el-GR" sz="2800" dirty="0"/>
          </a:p>
          <a:p>
            <a:pPr marL="0" indent="0">
              <a:buNone/>
            </a:pPr>
            <a:r>
              <a:rPr lang="el-GR" sz="2800" dirty="0"/>
              <a:t>Διαθέσιμο από τη δικτυακή διεύθυνση:</a:t>
            </a:r>
          </a:p>
          <a:p>
            <a:pPr marL="0" indent="0">
              <a:buNone/>
            </a:pPr>
            <a:r>
              <a:rPr lang="en-US" sz="2800" dirty="0"/>
              <a:t>https://eclass.upatras.gr/courses/PN140</a:t>
            </a:r>
            <a:r>
              <a:rPr lang="el-GR" sz="2800" dirty="0"/>
              <a:t>2</a:t>
            </a:r>
            <a:r>
              <a:rPr lang="en-US" sz="2800" dirty="0"/>
              <a:t>/</a:t>
            </a:r>
            <a:endParaRPr lang="el-GR" sz="2800" dirty="0"/>
          </a:p>
          <a:p>
            <a:pPr marL="0" indent="0">
              <a:buNone/>
            </a:pPr>
            <a:endParaRPr lang="el-GR" dirty="0"/>
          </a:p>
        </p:txBody>
      </p:sp>
    </p:spTree>
    <p:extLst>
      <p:ext uri="{BB962C8B-B14F-4D97-AF65-F5344CB8AC3E}">
        <p14:creationId xmlns:p14="http://schemas.microsoft.com/office/powerpoint/2010/main" val="517913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42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n-US" dirty="0" smtClean="0"/>
              <a:t>11</a:t>
            </a:r>
            <a:r>
              <a:rPr lang="el-GR" baseline="30000" dirty="0" smtClean="0"/>
              <a:t>ης</a:t>
            </a:r>
            <a:r>
              <a:rPr lang="el-GR" dirty="0" smtClean="0"/>
              <a:t> </a:t>
            </a:r>
            <a:r>
              <a:rPr lang="el-GR" dirty="0" smtClean="0"/>
              <a:t>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57600" y="5510426"/>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6388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spcAft>
                <a:spcPts val="600"/>
              </a:spcAft>
              <a:defRPr/>
            </a:pPr>
            <a:r>
              <a:rPr lang="el-GR" dirty="0" smtClean="0"/>
              <a:t>Σκοπός και στόχοι</a:t>
            </a:r>
            <a:endParaRPr lang="el-GR" dirty="0"/>
          </a:p>
        </p:txBody>
      </p:sp>
      <p:sp>
        <p:nvSpPr>
          <p:cNvPr id="29699" name="Rectangle 3"/>
          <p:cNvSpPr>
            <a:spLocks noGrp="1" noChangeArrowheads="1"/>
          </p:cNvSpPr>
          <p:nvPr>
            <p:ph type="body" idx="1"/>
          </p:nvPr>
        </p:nvSpPr>
        <p:spPr>
          <a:xfrm>
            <a:off x="1290638" y="1556792"/>
            <a:ext cx="7643812" cy="4364037"/>
          </a:xfrm>
        </p:spPr>
        <p:txBody>
          <a:bodyPr/>
          <a:lstStyle/>
          <a:p>
            <a:pPr>
              <a:lnSpc>
                <a:spcPct val="80000"/>
              </a:lnSpc>
              <a:spcAft>
                <a:spcPts val="600"/>
              </a:spcAft>
            </a:pPr>
            <a:r>
              <a:rPr lang="el-GR" dirty="0">
                <a:solidFill>
                  <a:schemeClr val="tx1">
                    <a:lumMod val="50000"/>
                    <a:lumOff val="50000"/>
                  </a:schemeClr>
                </a:solidFill>
              </a:rPr>
              <a:t>Εφαρμογή του εκπαιδευτικού σεναρίου σε συνθήκες τάξης και </a:t>
            </a:r>
            <a:r>
              <a:rPr lang="el-GR" u="sng" dirty="0">
                <a:solidFill>
                  <a:schemeClr val="tx1">
                    <a:lumMod val="50000"/>
                    <a:lumOff val="50000"/>
                  </a:schemeClr>
                </a:solidFill>
              </a:rPr>
              <a:t>αποτίμηση της διαδικασίας</a:t>
            </a:r>
            <a:r>
              <a:rPr lang="el-GR" dirty="0">
                <a:solidFill>
                  <a:schemeClr val="tx1">
                    <a:lumMod val="50000"/>
                    <a:lumOff val="50000"/>
                  </a:schemeClr>
                </a:solidFill>
              </a:rPr>
              <a:t> όσο αφορά στο γνωστικό δυναμικό των </a:t>
            </a:r>
            <a:r>
              <a:rPr lang="el-GR" dirty="0" smtClean="0">
                <a:solidFill>
                  <a:schemeClr val="tx1">
                    <a:lumMod val="50000"/>
                    <a:lumOff val="50000"/>
                  </a:schemeClr>
                </a:solidFill>
              </a:rPr>
              <a:t>ΤΠΕ.</a:t>
            </a:r>
            <a:endParaRPr lang="en-US" dirty="0">
              <a:solidFill>
                <a:schemeClr val="tx1">
                  <a:lumMod val="50000"/>
                  <a:lumOff val="50000"/>
                </a:schemeClr>
              </a:solidFill>
            </a:endParaRPr>
          </a:p>
          <a:p>
            <a:pPr>
              <a:lnSpc>
                <a:spcPct val="80000"/>
              </a:lnSpc>
              <a:spcAft>
                <a:spcPts val="600"/>
              </a:spcAft>
            </a:pPr>
            <a:r>
              <a:rPr lang="el-GR" dirty="0" smtClean="0"/>
              <a:t>Τεκμηρίωση (τεχνική έκθεση) ενός εκπαιδευτικού σεναρίου.</a:t>
            </a:r>
          </a:p>
          <a:p>
            <a:pPr>
              <a:lnSpc>
                <a:spcPct val="80000"/>
              </a:lnSpc>
              <a:spcAft>
                <a:spcPts val="600"/>
              </a:spcAft>
            </a:pPr>
            <a:r>
              <a:rPr lang="el-GR" dirty="0" smtClean="0"/>
              <a:t>Τεχνικές αξιολόγησης ενός εκπαιδευτικού σεναρίου.</a:t>
            </a:r>
          </a:p>
        </p:txBody>
      </p:sp>
    </p:spTree>
    <p:extLst>
      <p:ext uri="{BB962C8B-B14F-4D97-AF65-F5344CB8AC3E}">
        <p14:creationId xmlns:p14="http://schemas.microsoft.com/office/powerpoint/2010/main" val="455017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888"/>
            <a:ext cx="8137525" cy="1143000"/>
          </a:xfrm>
        </p:spPr>
        <p:txBody>
          <a:bodyPr/>
          <a:lstStyle/>
          <a:p>
            <a:pPr>
              <a:defRPr/>
            </a:pPr>
            <a:r>
              <a:rPr lang="el-GR" dirty="0" smtClean="0"/>
              <a:t>Βασικές έννοιες</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35368434"/>
              </p:ext>
            </p:extLst>
          </p:nvPr>
        </p:nvGraphicFramePr>
        <p:xfrm>
          <a:off x="1042988" y="1268413"/>
          <a:ext cx="7862888" cy="3608387"/>
        </p:xfrm>
        <a:graphic>
          <a:graphicData uri="http://schemas.openxmlformats.org/drawingml/2006/table">
            <a:tbl>
              <a:tblPr firstRow="1" bandRow="1">
                <a:tableStyleId>{8A107856-5554-42FB-B03E-39F5DBC370BA}</a:tableStyleId>
              </a:tblPr>
              <a:tblGrid>
                <a:gridCol w="3931444"/>
                <a:gridCol w="3931444"/>
              </a:tblGrid>
              <a:tr h="3608387">
                <a:tc>
                  <a:txBody>
                    <a:bodyPr/>
                    <a:lstStyle/>
                    <a:p>
                      <a:pPr lvl="0">
                        <a:lnSpc>
                          <a:spcPct val="150000"/>
                        </a:lnSpc>
                        <a:buFont typeface="Arial" pitchFamily="34" charset="0"/>
                        <a:buChar char="•"/>
                      </a:pPr>
                      <a:r>
                        <a:rPr kumimoji="0" lang="el-GR" sz="2200" kern="1200" baseline="0" dirty="0" smtClean="0"/>
                        <a:t> Εκπαιδευτικό σενάριο </a:t>
                      </a:r>
                    </a:p>
                    <a:p>
                      <a:pPr lvl="0">
                        <a:lnSpc>
                          <a:spcPct val="150000"/>
                        </a:lnSpc>
                        <a:buFont typeface="Arial" pitchFamily="34" charset="0"/>
                        <a:buChar char="•"/>
                      </a:pPr>
                      <a:r>
                        <a:rPr kumimoji="0" lang="el-GR" sz="2200" kern="1200" baseline="0" dirty="0" smtClean="0"/>
                        <a:t> Εφαρμογή σε τάξη</a:t>
                      </a:r>
                    </a:p>
                    <a:p>
                      <a:pPr lvl="0">
                        <a:lnSpc>
                          <a:spcPct val="150000"/>
                        </a:lnSpc>
                        <a:buFont typeface="Arial" pitchFamily="34" charset="0"/>
                        <a:buChar char="•"/>
                      </a:pPr>
                      <a:r>
                        <a:rPr kumimoji="0" lang="el-GR" sz="2200" b="1" kern="1200" baseline="0" dirty="0" smtClean="0">
                          <a:solidFill>
                            <a:schemeClr val="dk1"/>
                          </a:solidFill>
                          <a:latin typeface="+mn-lt"/>
                          <a:ea typeface="+mn-ea"/>
                          <a:cs typeface="+mn-cs"/>
                        </a:rPr>
                        <a:t> Αξιολόγηση</a:t>
                      </a:r>
                    </a:p>
                    <a:p>
                      <a:pPr lvl="0">
                        <a:lnSpc>
                          <a:spcPct val="150000"/>
                        </a:lnSpc>
                        <a:buFont typeface="Arial" pitchFamily="34" charset="0"/>
                        <a:buChar char="•"/>
                      </a:pPr>
                      <a:r>
                        <a:rPr kumimoji="0" lang="el-GR" sz="2200" b="1" kern="1200" baseline="0" dirty="0" smtClean="0">
                          <a:solidFill>
                            <a:schemeClr val="dk1"/>
                          </a:solidFill>
                          <a:latin typeface="+mn-lt"/>
                          <a:ea typeface="+mn-ea"/>
                          <a:cs typeface="+mn-cs"/>
                        </a:rPr>
                        <a:t> Τεκμηρίωση </a:t>
                      </a:r>
                    </a:p>
                    <a:p>
                      <a:pPr lvl="0">
                        <a:lnSpc>
                          <a:spcPct val="150000"/>
                        </a:lnSpc>
                        <a:buFont typeface="Arial" pitchFamily="34" charset="0"/>
                        <a:buChar char="•"/>
                      </a:pPr>
                      <a:r>
                        <a:rPr kumimoji="0" lang="el-GR" sz="2200" b="1" kern="1200" baseline="0" dirty="0" smtClean="0">
                          <a:solidFill>
                            <a:schemeClr val="dk1"/>
                          </a:solidFill>
                          <a:latin typeface="+mn-lt"/>
                          <a:ea typeface="+mn-ea"/>
                          <a:cs typeface="+mn-cs"/>
                        </a:rPr>
                        <a:t> Τεχνική έκθεση</a:t>
                      </a:r>
                    </a:p>
                    <a:p>
                      <a:pPr lvl="0">
                        <a:lnSpc>
                          <a:spcPct val="150000"/>
                        </a:lnSpc>
                        <a:buFont typeface="Arial" pitchFamily="34" charset="0"/>
                        <a:buChar char="•"/>
                      </a:pPr>
                      <a:r>
                        <a:rPr kumimoji="0" lang="el-GR" sz="2200" b="1" kern="1200" baseline="0" dirty="0" smtClean="0">
                          <a:solidFill>
                            <a:schemeClr val="dk1"/>
                          </a:solidFill>
                          <a:latin typeface="+mn-lt"/>
                          <a:ea typeface="+mn-ea"/>
                          <a:cs typeface="+mn-cs"/>
                        </a:rPr>
                        <a:t>Κριτήρια αξιολόγησης   </a:t>
                      </a:r>
                      <a:endParaRPr kumimoji="0" lang="en-GB" sz="2200" b="1" kern="1200" baseline="0" dirty="0" smtClean="0">
                        <a:solidFill>
                          <a:schemeClr val="dk1"/>
                        </a:solidFill>
                        <a:latin typeface="+mn-lt"/>
                        <a:ea typeface="+mn-ea"/>
                        <a:cs typeface="+mn-cs"/>
                      </a:endParaRPr>
                    </a:p>
                    <a:p>
                      <a:pPr lvl="0">
                        <a:lnSpc>
                          <a:spcPct val="150000"/>
                        </a:lnSpc>
                        <a:buFont typeface="Arial" pitchFamily="34" charset="0"/>
                        <a:buNone/>
                      </a:pPr>
                      <a:endParaRPr kumimoji="0" lang="el-GR" sz="2200" kern="1200" baseline="0" dirty="0" smtClean="0"/>
                    </a:p>
                  </a:txBody>
                  <a:tcPr marT="45726" marB="45726"/>
                </a:tc>
                <a:tc>
                  <a:txBody>
                    <a:bodyPr/>
                    <a:lstStyle/>
                    <a:p>
                      <a:pPr lvl="0">
                        <a:lnSpc>
                          <a:spcPct val="150000"/>
                        </a:lnSpc>
                        <a:buFont typeface="Arial" pitchFamily="34" charset="0"/>
                        <a:buNone/>
                      </a:pPr>
                      <a:endParaRPr lang="el-GR" sz="2200" baseline="0" dirty="0" smtClean="0"/>
                    </a:p>
                  </a:txBody>
                  <a:tcPr marT="45726" marB="45726"/>
                </a:tc>
              </a:tr>
            </a:tbl>
          </a:graphicData>
        </a:graphic>
      </p:graphicFrame>
    </p:spTree>
    <p:extLst>
      <p:ext uri="{BB962C8B-B14F-4D97-AF65-F5344CB8AC3E}">
        <p14:creationId xmlns:p14="http://schemas.microsoft.com/office/powerpoint/2010/main" val="2126804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274638"/>
            <a:ext cx="8324850" cy="1143000"/>
          </a:xfrm>
        </p:spPr>
        <p:txBody>
          <a:bodyPr>
            <a:normAutofit fontScale="90000"/>
          </a:bodyPr>
          <a:lstStyle/>
          <a:p>
            <a:pPr>
              <a:defRPr/>
            </a:pPr>
            <a:r>
              <a:rPr lang="el-GR" dirty="0" smtClean="0"/>
              <a:t>Τεκμηρίωση εκπαιδευτικών σεναρίων με ΤΠΕ</a:t>
            </a:r>
            <a:endParaRPr lang="el-GR" dirty="0"/>
          </a:p>
        </p:txBody>
      </p:sp>
      <p:sp>
        <p:nvSpPr>
          <p:cNvPr id="22531" name="Θέση περιεχομένου 2"/>
          <p:cNvSpPr>
            <a:spLocks noGrp="1"/>
          </p:cNvSpPr>
          <p:nvPr>
            <p:ph idx="1"/>
          </p:nvPr>
        </p:nvSpPr>
        <p:spPr/>
        <p:txBody>
          <a:bodyPr/>
          <a:lstStyle/>
          <a:p>
            <a:r>
              <a:rPr lang="el-GR" dirty="0" smtClean="0"/>
              <a:t>Συνήθως η ολοκλήρωση της σχεδίασης ενός σεναρίου προϋποθέτει τη δημιουργία μιας έκθεσης τεχνικής τεκμηρίωσης </a:t>
            </a:r>
          </a:p>
        </p:txBody>
      </p:sp>
    </p:spTree>
    <p:extLst>
      <p:ext uri="{BB962C8B-B14F-4D97-AF65-F5344CB8AC3E}">
        <p14:creationId xmlns:p14="http://schemas.microsoft.com/office/powerpoint/2010/main" val="134735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274638"/>
            <a:ext cx="8324850" cy="1143000"/>
          </a:xfrm>
        </p:spPr>
        <p:txBody>
          <a:bodyPr>
            <a:normAutofit fontScale="90000"/>
          </a:bodyPr>
          <a:lstStyle/>
          <a:p>
            <a:pPr>
              <a:defRPr/>
            </a:pPr>
            <a:r>
              <a:rPr lang="el-GR" dirty="0" smtClean="0"/>
              <a:t>Αξιολόγηση εκπαιδευτικών σεναρίων με ΤΠΕ</a:t>
            </a:r>
            <a:endParaRPr lang="el-GR" dirty="0"/>
          </a:p>
        </p:txBody>
      </p:sp>
      <p:sp>
        <p:nvSpPr>
          <p:cNvPr id="22531" name="Θέση περιεχομένου 2"/>
          <p:cNvSpPr>
            <a:spLocks noGrp="1"/>
          </p:cNvSpPr>
          <p:nvPr>
            <p:ph idx="1"/>
          </p:nvPr>
        </p:nvSpPr>
        <p:spPr/>
        <p:txBody>
          <a:bodyPr/>
          <a:lstStyle/>
          <a:p>
            <a:r>
              <a:rPr lang="el-GR" dirty="0" smtClean="0"/>
              <a:t>Η αξιολόγηση αφορά τη σχεδίαση &amp; την εφαρμογή στην τάξη των εκπαιδευτικών σεναρίων</a:t>
            </a:r>
          </a:p>
          <a:p>
            <a:pPr lvl="1"/>
            <a:r>
              <a:rPr lang="el-GR" dirty="0" smtClean="0"/>
              <a:t>Βασίζεται</a:t>
            </a:r>
            <a:r>
              <a:rPr lang="el-GR" dirty="0"/>
              <a:t> </a:t>
            </a:r>
            <a:r>
              <a:rPr lang="el-GR" dirty="0" smtClean="0"/>
              <a:t>τις γενικές αρχές της αξιολόγησης </a:t>
            </a:r>
          </a:p>
          <a:p>
            <a:pPr lvl="1"/>
            <a:r>
              <a:rPr lang="el-GR" dirty="0" smtClean="0"/>
              <a:t>Αφορά την κατανόηση του τρόπου εφαρμογής στην τάξη </a:t>
            </a:r>
          </a:p>
          <a:p>
            <a:pPr lvl="1"/>
            <a:r>
              <a:rPr lang="el-GR" dirty="0" smtClean="0"/>
              <a:t>Στοχεύει κυρίως στη μελέτη της επίτευξης των διδακτικών και μαθησιακών στόχων </a:t>
            </a:r>
          </a:p>
        </p:txBody>
      </p:sp>
    </p:spTree>
    <p:extLst>
      <p:ext uri="{BB962C8B-B14F-4D97-AF65-F5344CB8AC3E}">
        <p14:creationId xmlns:p14="http://schemas.microsoft.com/office/powerpoint/2010/main" val="440472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274638"/>
            <a:ext cx="8324850" cy="1143000"/>
          </a:xfrm>
        </p:spPr>
        <p:txBody>
          <a:bodyPr>
            <a:normAutofit fontScale="90000"/>
          </a:bodyPr>
          <a:lstStyle/>
          <a:p>
            <a:pPr>
              <a:defRPr/>
            </a:pPr>
            <a:r>
              <a:rPr lang="el-GR" dirty="0"/>
              <a:t>Πίνακας τεκμηρίωσης εκπαιδευτικών σεναρίων με ΤΠΕ</a:t>
            </a:r>
          </a:p>
        </p:txBody>
      </p:sp>
      <p:sp>
        <p:nvSpPr>
          <p:cNvPr id="22531" name="Θέση περιεχομένου 2"/>
          <p:cNvSpPr>
            <a:spLocks noGrp="1"/>
          </p:cNvSpPr>
          <p:nvPr>
            <p:ph idx="1"/>
          </p:nvPr>
        </p:nvSpPr>
        <p:spPr/>
        <p:txBody>
          <a:bodyPr/>
          <a:lstStyle/>
          <a:p>
            <a:r>
              <a:rPr lang="el-GR" dirty="0" smtClean="0"/>
              <a:t>Ο πίνακας τεκμηρίωσης προκύπτει από τα κριτήρια αξιολόγησης του εκπαιδευτικού σεναρίου</a:t>
            </a:r>
          </a:p>
        </p:txBody>
      </p:sp>
    </p:spTree>
    <p:extLst>
      <p:ext uri="{BB962C8B-B14F-4D97-AF65-F5344CB8AC3E}">
        <p14:creationId xmlns:p14="http://schemas.microsoft.com/office/powerpoint/2010/main" val="3346068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1000" y="274638"/>
            <a:ext cx="8553450" cy="1143000"/>
          </a:xfrm>
        </p:spPr>
        <p:txBody>
          <a:bodyPr>
            <a:normAutofit fontScale="90000"/>
          </a:bodyPr>
          <a:lstStyle/>
          <a:p>
            <a:pPr>
              <a:defRPr/>
            </a:pPr>
            <a:r>
              <a:rPr lang="el-GR" dirty="0" smtClean="0"/>
              <a:t>Παράδειγμα πίνακα </a:t>
            </a:r>
            <a:r>
              <a:rPr lang="el-GR" dirty="0"/>
              <a:t>τεκμηρίωσης εκπαιδευτικών σεναρίων με ΤΠΕ</a:t>
            </a:r>
          </a:p>
        </p:txBody>
      </p:sp>
      <p:graphicFrame>
        <p:nvGraphicFramePr>
          <p:cNvPr id="5" name="Πίνακας 4"/>
          <p:cNvGraphicFramePr>
            <a:graphicFrameLocks noGrp="1"/>
          </p:cNvGraphicFramePr>
          <p:nvPr>
            <p:extLst/>
          </p:nvPr>
        </p:nvGraphicFramePr>
        <p:xfrm>
          <a:off x="251520" y="1528023"/>
          <a:ext cx="8359080" cy="5007978"/>
        </p:xfrm>
        <a:graphic>
          <a:graphicData uri="http://schemas.openxmlformats.org/drawingml/2006/table">
            <a:tbl>
              <a:tblPr firstRow="1" firstCol="1" bandRow="1">
                <a:tableStyleId>{5C22544A-7EE6-4342-B048-85BDC9FD1C3A}</a:tableStyleId>
              </a:tblPr>
              <a:tblGrid>
                <a:gridCol w="7560840"/>
                <a:gridCol w="798240"/>
              </a:tblGrid>
              <a:tr h="229370">
                <a:tc gridSpan="2">
                  <a:txBody>
                    <a:bodyPr/>
                    <a:lstStyle/>
                    <a:p>
                      <a:pPr>
                        <a:lnSpc>
                          <a:spcPct val="150000"/>
                        </a:lnSpc>
                        <a:spcBef>
                          <a:spcPts val="600"/>
                        </a:spcBef>
                        <a:spcAft>
                          <a:spcPts val="600"/>
                        </a:spcAft>
                      </a:pPr>
                      <a:r>
                        <a:rPr lang="el-GR" sz="1050" dirty="0">
                          <a:effectLst/>
                        </a:rPr>
                        <a:t>Γενική οργάνωση σεναρίου</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21517" marR="21517" marT="0" marB="0"/>
                </a:tc>
                <a:tc hMerge="1">
                  <a:txBody>
                    <a:bodyPr/>
                    <a:lstStyle/>
                    <a:p>
                      <a:endParaRPr lang="el-GR"/>
                    </a:p>
                  </a:txBody>
                  <a:tcPr/>
                </a:tc>
              </a:tr>
              <a:tr h="481303">
                <a:tc>
                  <a:txBody>
                    <a:bodyPr/>
                    <a:lstStyle/>
                    <a:p>
                      <a:pPr marL="0" lvl="0" indent="0" algn="just">
                        <a:spcBef>
                          <a:spcPts val="600"/>
                        </a:spcBef>
                        <a:spcAft>
                          <a:spcPts val="600"/>
                        </a:spcAft>
                        <a:buFont typeface="+mj-lt"/>
                        <a:buNone/>
                      </a:pPr>
                      <a:r>
                        <a:rPr lang="el-GR" sz="1050" dirty="0" err="1">
                          <a:effectLst/>
                        </a:rPr>
                        <a:t>Προαπαιτούμενες</a:t>
                      </a:r>
                      <a:r>
                        <a:rPr lang="el-GR" sz="1050" dirty="0">
                          <a:effectLst/>
                        </a:rPr>
                        <a:t> γνώσεις και πρότερες γνώσεις των μαθητών</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21517" marR="21517" marT="0" marB="0"/>
                </a:tc>
                <a:tc>
                  <a:txBody>
                    <a:bodyPr/>
                    <a:lstStyle/>
                    <a:p>
                      <a:endParaRPr lang="el-GR"/>
                    </a:p>
                  </a:txBody>
                  <a:tcPr marL="21517" marR="21517" marT="0" marB="0"/>
                </a:tc>
              </a:tr>
              <a:tr h="327282">
                <a:tc>
                  <a:txBody>
                    <a:bodyPr/>
                    <a:lstStyle/>
                    <a:p>
                      <a:pPr marL="0" lvl="0" indent="0">
                        <a:spcAft>
                          <a:spcPts val="0"/>
                        </a:spcAft>
                        <a:buFont typeface="+mj-lt"/>
                        <a:buNone/>
                      </a:pPr>
                      <a:r>
                        <a:rPr lang="el-GR" sz="1050" dirty="0">
                          <a:effectLst/>
                        </a:rPr>
                        <a:t>Πρότερες ιδέες και αναπαραστάσεις των μαθητών</a:t>
                      </a:r>
                      <a:endParaRPr lang="el-GR" sz="1050" dirty="0">
                        <a:effectLst/>
                        <a:latin typeface="Times New Roman" panose="02020603050405020304" pitchFamily="18" charset="0"/>
                        <a:ea typeface="Times New Roman" panose="02020603050405020304" pitchFamily="18" charset="0"/>
                      </a:endParaRPr>
                    </a:p>
                  </a:txBody>
                  <a:tcPr marL="21517" marR="21517" marT="0" marB="0"/>
                </a:tc>
                <a:tc>
                  <a:txBody>
                    <a:bodyPr/>
                    <a:lstStyle/>
                    <a:p>
                      <a:endParaRPr lang="el-GR"/>
                    </a:p>
                  </a:txBody>
                  <a:tcPr marL="21517" marR="21517" marT="0" marB="0"/>
                </a:tc>
              </a:tr>
              <a:tr h="327282">
                <a:tc>
                  <a:txBody>
                    <a:bodyPr/>
                    <a:lstStyle/>
                    <a:p>
                      <a:pPr marL="0" lvl="0" indent="0">
                        <a:spcBef>
                          <a:spcPts val="600"/>
                        </a:spcBef>
                        <a:spcAft>
                          <a:spcPts val="600"/>
                        </a:spcAft>
                        <a:buFont typeface="+mj-lt"/>
                        <a:buNone/>
                      </a:pPr>
                      <a:r>
                        <a:rPr lang="el-GR" sz="1050">
                          <a:effectLst/>
                        </a:rPr>
                        <a:t>Σκοπός και στόχοι του σεναρίου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21517" marR="21517" marT="0" marB="0"/>
                </a:tc>
                <a:tc>
                  <a:txBody>
                    <a:bodyPr/>
                    <a:lstStyle/>
                    <a:p>
                      <a:endParaRPr lang="el-GR"/>
                    </a:p>
                  </a:txBody>
                  <a:tcPr marL="21517" marR="21517" marT="0" marB="0"/>
                </a:tc>
              </a:tr>
              <a:tr h="327282">
                <a:tc>
                  <a:txBody>
                    <a:bodyPr/>
                    <a:lstStyle/>
                    <a:p>
                      <a:pPr marL="0" lvl="0" indent="0">
                        <a:spcBef>
                          <a:spcPts val="600"/>
                        </a:spcBef>
                        <a:spcAft>
                          <a:spcPts val="600"/>
                        </a:spcAft>
                        <a:buFont typeface="+mj-lt"/>
                        <a:buNone/>
                      </a:pPr>
                      <a:r>
                        <a:rPr lang="el-GR" sz="1050">
                          <a:effectLst/>
                        </a:rPr>
                        <a:t>Δραστηριότητες ψυχολογικής και γνωστικής προετοιμασίας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21517" marR="21517" marT="0" marB="0"/>
                </a:tc>
                <a:tc>
                  <a:txBody>
                    <a:bodyPr/>
                    <a:lstStyle/>
                    <a:p>
                      <a:endParaRPr lang="el-GR"/>
                    </a:p>
                  </a:txBody>
                  <a:tcPr marL="21517" marR="21517" marT="0" marB="0"/>
                </a:tc>
              </a:tr>
              <a:tr h="327282">
                <a:tc>
                  <a:txBody>
                    <a:bodyPr/>
                    <a:lstStyle/>
                    <a:p>
                      <a:pPr marL="0" lvl="0" indent="0">
                        <a:spcBef>
                          <a:spcPts val="600"/>
                        </a:spcBef>
                        <a:spcAft>
                          <a:spcPts val="600"/>
                        </a:spcAft>
                        <a:buFont typeface="+mj-lt"/>
                        <a:buNone/>
                      </a:pPr>
                      <a:r>
                        <a:rPr lang="el-GR" sz="1050">
                          <a:effectLst/>
                        </a:rPr>
                        <a:t>Διδακτικές στρατηγικές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21517" marR="21517" marT="0" marB="0"/>
                </a:tc>
                <a:tc>
                  <a:txBody>
                    <a:bodyPr/>
                    <a:lstStyle/>
                    <a:p>
                      <a:endParaRPr lang="el-GR"/>
                    </a:p>
                  </a:txBody>
                  <a:tcPr marL="21517" marR="21517" marT="0" marB="0"/>
                </a:tc>
              </a:tr>
              <a:tr h="327282">
                <a:tc>
                  <a:txBody>
                    <a:bodyPr/>
                    <a:lstStyle/>
                    <a:p>
                      <a:pPr marL="0" lvl="0" indent="0">
                        <a:spcBef>
                          <a:spcPts val="600"/>
                        </a:spcBef>
                        <a:spcAft>
                          <a:spcPts val="600"/>
                        </a:spcAft>
                        <a:buFont typeface="+mj-lt"/>
                        <a:buNone/>
                      </a:pPr>
                      <a:r>
                        <a:rPr lang="el-GR" sz="1050">
                          <a:effectLst/>
                        </a:rPr>
                        <a:t>Διδακτικές βοήθειες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21517" marR="21517" marT="0" marB="0"/>
                </a:tc>
                <a:tc>
                  <a:txBody>
                    <a:bodyPr/>
                    <a:lstStyle/>
                    <a:p>
                      <a:endParaRPr lang="el-GR"/>
                    </a:p>
                  </a:txBody>
                  <a:tcPr marL="21517" marR="21517" marT="0" marB="0"/>
                </a:tc>
              </a:tr>
              <a:tr h="327282">
                <a:tc>
                  <a:txBody>
                    <a:bodyPr/>
                    <a:lstStyle/>
                    <a:p>
                      <a:pPr marL="0" lvl="0" indent="0">
                        <a:spcBef>
                          <a:spcPts val="600"/>
                        </a:spcBef>
                        <a:spcAft>
                          <a:spcPts val="600"/>
                        </a:spcAft>
                        <a:buFont typeface="+mj-lt"/>
                        <a:buNone/>
                      </a:pPr>
                      <a:r>
                        <a:rPr lang="el-GR" sz="1050">
                          <a:effectLst/>
                        </a:rPr>
                        <a:t>Οργάνωση διδακτικών αλληλεπιδράσεων</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21517" marR="21517" marT="0" marB="0"/>
                </a:tc>
                <a:tc>
                  <a:txBody>
                    <a:bodyPr/>
                    <a:lstStyle/>
                    <a:p>
                      <a:endParaRPr lang="el-GR"/>
                    </a:p>
                  </a:txBody>
                  <a:tcPr marL="21517" marR="21517" marT="0" marB="0"/>
                </a:tc>
              </a:tr>
              <a:tr h="327282">
                <a:tc>
                  <a:txBody>
                    <a:bodyPr/>
                    <a:lstStyle/>
                    <a:p>
                      <a:pPr marL="0" lvl="0" indent="0">
                        <a:spcBef>
                          <a:spcPts val="600"/>
                        </a:spcBef>
                        <a:spcAft>
                          <a:spcPts val="600"/>
                        </a:spcAft>
                        <a:buFont typeface="+mj-lt"/>
                        <a:buNone/>
                      </a:pPr>
                      <a:r>
                        <a:rPr lang="el-GR" sz="1050">
                          <a:effectLst/>
                        </a:rPr>
                        <a:t>Πειραματισμός και διερεύνηση </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21517" marR="21517" marT="0" marB="0"/>
                </a:tc>
                <a:tc>
                  <a:txBody>
                    <a:bodyPr/>
                    <a:lstStyle/>
                    <a:p>
                      <a:endParaRPr lang="el-GR"/>
                    </a:p>
                  </a:txBody>
                  <a:tcPr marL="21517" marR="21517" marT="0" marB="0"/>
                </a:tc>
              </a:tr>
              <a:tr h="327282">
                <a:tc>
                  <a:txBody>
                    <a:bodyPr/>
                    <a:lstStyle/>
                    <a:p>
                      <a:pPr marL="0" lvl="0" indent="0">
                        <a:spcBef>
                          <a:spcPts val="600"/>
                        </a:spcBef>
                        <a:spcAft>
                          <a:spcPts val="600"/>
                        </a:spcAft>
                        <a:buFont typeface="+mj-lt"/>
                        <a:buNone/>
                      </a:pPr>
                      <a:r>
                        <a:rPr lang="el-GR" sz="1050" dirty="0">
                          <a:effectLst/>
                        </a:rPr>
                        <a:t>Δραστηριότητες διδασκαλίας και εμπέδωσης του διδακτικού αντικειμένου </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21517" marR="21517" marT="0" marB="0"/>
                </a:tc>
                <a:tc>
                  <a:txBody>
                    <a:bodyPr/>
                    <a:lstStyle/>
                    <a:p>
                      <a:endParaRPr lang="el-GR"/>
                    </a:p>
                  </a:txBody>
                  <a:tcPr marL="21517" marR="21517" marT="0" marB="0"/>
                </a:tc>
              </a:tr>
              <a:tr h="327282">
                <a:tc>
                  <a:txBody>
                    <a:bodyPr/>
                    <a:lstStyle/>
                    <a:p>
                      <a:pPr marL="0" lvl="0" indent="0">
                        <a:spcBef>
                          <a:spcPts val="600"/>
                        </a:spcBef>
                        <a:spcAft>
                          <a:spcPts val="600"/>
                        </a:spcAft>
                        <a:buFont typeface="+mj-lt"/>
                        <a:buNone/>
                      </a:pPr>
                      <a:r>
                        <a:rPr lang="el-GR" sz="1050" dirty="0">
                          <a:effectLst/>
                        </a:rPr>
                        <a:t>Δραστηριότητες αξιολόγησης </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21517" marR="21517" marT="0" marB="0"/>
                </a:tc>
                <a:tc>
                  <a:txBody>
                    <a:bodyPr/>
                    <a:lstStyle/>
                    <a:p>
                      <a:endParaRPr lang="el-GR"/>
                    </a:p>
                  </a:txBody>
                  <a:tcPr marL="21517" marR="21517" marT="0" marB="0"/>
                </a:tc>
              </a:tr>
              <a:tr h="171823">
                <a:tc gridSpan="2">
                  <a:txBody>
                    <a:bodyPr/>
                    <a:lstStyle/>
                    <a:p>
                      <a:pPr>
                        <a:spcBef>
                          <a:spcPts val="600"/>
                        </a:spcBef>
                        <a:spcAft>
                          <a:spcPts val="600"/>
                        </a:spcAft>
                      </a:pPr>
                      <a:r>
                        <a:rPr lang="el-GR" sz="1050" dirty="0">
                          <a:effectLst/>
                        </a:rPr>
                        <a:t>Αξιοποίηση διδακτικού υλικού και υπολογιστικού περιβάλλοντος </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21517" marR="21517" marT="0" marB="0"/>
                </a:tc>
                <a:tc hMerge="1">
                  <a:txBody>
                    <a:bodyPr/>
                    <a:lstStyle/>
                    <a:p>
                      <a:endParaRPr lang="el-GR"/>
                    </a:p>
                  </a:txBody>
                  <a:tcPr/>
                </a:tc>
              </a:tr>
              <a:tr h="327282">
                <a:tc>
                  <a:txBody>
                    <a:bodyPr/>
                    <a:lstStyle/>
                    <a:p>
                      <a:pPr marL="228600" indent="-228600">
                        <a:spcBef>
                          <a:spcPts val="600"/>
                        </a:spcBef>
                        <a:spcAft>
                          <a:spcPts val="600"/>
                        </a:spcAft>
                        <a:buFont typeface="+mj-lt"/>
                        <a:buAutoNum type="arabicPeriod"/>
                        <a:tabLst>
                          <a:tab pos="228600" algn="l"/>
                        </a:tabLst>
                      </a:pPr>
                      <a:r>
                        <a:rPr lang="el-GR" sz="1050">
                          <a:effectLst/>
                        </a:rPr>
                        <a:t>1. Προστιθέμενη αξία του διδακτικού ή και του λογισμικού (σε περίπτωση που γίνεται χρήση)</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21517" marR="21517" marT="0" marB="0"/>
                </a:tc>
                <a:tc>
                  <a:txBody>
                    <a:bodyPr/>
                    <a:lstStyle/>
                    <a:p>
                      <a:endParaRPr lang="el-GR"/>
                    </a:p>
                  </a:txBody>
                  <a:tcPr marL="21517" marR="21517" marT="0" marB="0"/>
                </a:tc>
              </a:tr>
              <a:tr h="482611">
                <a:tc>
                  <a:txBody>
                    <a:bodyPr/>
                    <a:lstStyle/>
                    <a:p>
                      <a:pPr marL="228600" indent="-228600">
                        <a:spcBef>
                          <a:spcPts val="600"/>
                        </a:spcBef>
                        <a:spcAft>
                          <a:spcPts val="600"/>
                        </a:spcAft>
                        <a:buFont typeface="+mj-lt"/>
                        <a:buAutoNum type="arabicPeriod"/>
                        <a:tabLst>
                          <a:tab pos="228600" algn="l"/>
                        </a:tabLst>
                      </a:pPr>
                      <a:r>
                        <a:rPr lang="el-GR" sz="1050">
                          <a:effectLst/>
                        </a:rPr>
                        <a:t>2. Γνωστικές συγκρούσεις (με χρήση του διδακτικού υλικού ή και του λογισμικού)</a:t>
                      </a:r>
                      <a:endParaRPr lang="el-GR"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21517" marR="21517" marT="0" marB="0"/>
                </a:tc>
                <a:tc>
                  <a:txBody>
                    <a:bodyPr/>
                    <a:lstStyle/>
                    <a:p>
                      <a:endParaRPr lang="el-GR"/>
                    </a:p>
                  </a:txBody>
                  <a:tcPr marL="21517" marR="21517" marT="0" marB="0"/>
                </a:tc>
              </a:tr>
              <a:tr h="359391">
                <a:tc>
                  <a:txBody>
                    <a:bodyPr/>
                    <a:lstStyle/>
                    <a:p>
                      <a:pPr marL="228600" indent="-228600">
                        <a:spcBef>
                          <a:spcPts val="600"/>
                        </a:spcBef>
                        <a:spcAft>
                          <a:spcPts val="600"/>
                        </a:spcAft>
                        <a:buFont typeface="+mj-lt"/>
                        <a:buAutoNum type="arabicPeriod"/>
                        <a:tabLst>
                          <a:tab pos="228600" algn="l"/>
                        </a:tabLst>
                      </a:pPr>
                      <a:r>
                        <a:rPr lang="el-GR" sz="1050" dirty="0">
                          <a:effectLst/>
                        </a:rPr>
                        <a:t>3. Πειραματισμός και διερεύνηση (με τη χρήση του διδακτικού υλικού ή και του λογισμικού)</a:t>
                      </a:r>
                      <a:endParaRPr lang="el-GR"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21517" marR="21517" marT="0" marB="0"/>
                </a:tc>
                <a:tc>
                  <a:txBody>
                    <a:bodyPr/>
                    <a:lstStyle/>
                    <a:p>
                      <a:endParaRPr lang="el-GR" dirty="0"/>
                    </a:p>
                  </a:txBody>
                  <a:tcPr marL="21517" marR="21517" marT="0" marB="0"/>
                </a:tc>
              </a:tr>
            </a:tbl>
          </a:graphicData>
        </a:graphic>
      </p:graphicFrame>
    </p:spTree>
    <p:extLst>
      <p:ext uri="{BB962C8B-B14F-4D97-AF65-F5344CB8AC3E}">
        <p14:creationId xmlns:p14="http://schemas.microsoft.com/office/powerpoint/2010/main" val="1779594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206</TotalTime>
  <Words>1655</Words>
  <Application>Microsoft Office PowerPoint</Application>
  <PresentationFormat>On-screen Show (4:3)</PresentationFormat>
  <Paragraphs>189</Paragraphs>
  <Slides>32</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Times New Roman</vt:lpstr>
      <vt:lpstr>Verdana</vt:lpstr>
      <vt:lpstr>Wingdings 2</vt:lpstr>
      <vt:lpstr>IV-ICTEGroup.GR.new</vt:lpstr>
      <vt:lpstr>Τίτλος Μαθήματος</vt:lpstr>
      <vt:lpstr>Άδειες Χρήσης</vt:lpstr>
      <vt:lpstr>Χρηματοδότηση</vt:lpstr>
      <vt:lpstr>Σκοπός και στόχοι</vt:lpstr>
      <vt:lpstr>Βασικές έννοιες</vt:lpstr>
      <vt:lpstr>Τεκμηρίωση εκπαιδευτικών σεναρίων με ΤΠΕ</vt:lpstr>
      <vt:lpstr>Αξιολόγηση εκπαιδευτικών σεναρίων με ΤΠΕ</vt:lpstr>
      <vt:lpstr>Πίνακας τεκμηρίωσης εκπαιδευτικών σεναρίων με ΤΠΕ</vt:lpstr>
      <vt:lpstr>Παράδειγμα πίνακα τεκμηρίωσης εκπαιδευτικών σεναρίων με ΤΠΕ</vt:lpstr>
      <vt:lpstr>Αξιολόγηση σεναρίου</vt:lpstr>
      <vt:lpstr>Καθορισμός κριτηρίων αξιολόγησης</vt:lpstr>
      <vt:lpstr>Φάσεις ανάπτυξης εκπαιδευτικού σεναρίου</vt:lpstr>
      <vt:lpstr>Φάση Α: Το διδακτικό αντικείμενο του  σεναρίου</vt:lpstr>
      <vt:lpstr>Φάση Β: Πρότερες και προαπαιτούμενες γνώσεις</vt:lpstr>
      <vt:lpstr>Φάση Β: Αναπαραστάσεις – λάθη – γνωστικές δυσκολίες των μαθητών</vt:lpstr>
      <vt:lpstr>Φάση Γ: Οι στόχοι του εκπαιδευτικού σεναρίου</vt:lpstr>
      <vt:lpstr>Φάση Δ: Διδακτικό υλικό του εκπαιδευτικού σεναρίου</vt:lpstr>
      <vt:lpstr>Φάση Δ: Διδακτικό υλικό του εκπαιδευτικού σεναρίου</vt:lpstr>
      <vt:lpstr>Φάση Δ: Διδακτικό υλικό του εκπαιδευτικού σεναρίου</vt:lpstr>
      <vt:lpstr>Φάση Ε: Οι δραστηριότητες υλοποίησης του εκπαιδευτικού σεναρίου</vt:lpstr>
      <vt:lpstr>1. Δραστηριότητες ψυχολογικής και γνωστικής προετοιμασίας</vt:lpstr>
      <vt:lpstr>2. Δραστηριότητες διδασκαλίας του γνωστικού αντικειμένου (1/3)</vt:lpstr>
      <vt:lpstr>2. Δραστηριότητες διδασκαλίας του γνωστικού αντικειμένου (2/3)</vt:lpstr>
      <vt:lpstr>2. Δραστηριότητες διδασκαλίας του γνωστικού αντικειμένου (3/3)</vt:lpstr>
      <vt:lpstr>3. Δραστηριότητες εμπέδωσης του γνωστικού αντικειμένου</vt:lpstr>
      <vt:lpstr>4. Δραστηριότητες αξιολόγησης μαθητών</vt:lpstr>
      <vt:lpstr>5. Μεταγνωστικές δραστηριότητες</vt:lpstr>
      <vt:lpstr>Σημειωματα</vt:lpstr>
      <vt:lpstr>Σημείωμα Ιστορικού Εκδόσεων Έργου</vt:lpstr>
      <vt:lpstr>Σημείωμα Αναφοράς </vt:lpstr>
      <vt:lpstr>Σημείωμα Αδειοδότησης</vt:lpstr>
      <vt:lpstr>Τέλος 11ης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Georgia Antonelou</cp:lastModifiedBy>
  <cp:revision>62</cp:revision>
  <dcterms:created xsi:type="dcterms:W3CDTF">2014-12-10T08:52:23Z</dcterms:created>
  <dcterms:modified xsi:type="dcterms:W3CDTF">2015-09-10T02:55:24Z</dcterms:modified>
</cp:coreProperties>
</file>