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7" r:id="rId2"/>
    <p:sldId id="258" r:id="rId3"/>
    <p:sldId id="259" r:id="rId4"/>
    <p:sldId id="390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35" r:id="rId56"/>
    <p:sldId id="336" r:id="rId57"/>
    <p:sldId id="337" r:id="rId58"/>
    <p:sldId id="338" r:id="rId59"/>
    <p:sldId id="281" r:id="rId60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70" d="100"/>
          <a:sy n="70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F9002-3A58-44B5-A898-5F038391F995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74426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F0317-A7AF-4EA1-BB9D-41A290A43C9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92606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4C154A-AE73-4A11-A6DC-0F607AFA7C56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5224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A2B8E-FA2E-4935-BF59-224BE8BB2F20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16799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D540D-4BD2-4F35-A217-987F0C0174C0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324504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6F8A0-238B-49F0-849F-4F19E4A7FAA0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0771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D42E8F-D7A1-416A-8A4A-2E5709BD1E8D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113903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1A850-B780-483A-B112-86700DF2F307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429165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B151A1-0E0A-4EE7-92C4-CDACD91F745C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983177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C4432-6E06-45B5-A6F1-2BF304390EC7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58923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D393B-7D85-4B6E-9355-9F84D9C42514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69283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CF63-75CB-4B84-8C33-554CC2A86644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373589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4C51F8-926F-4931-B0AE-27F362F2DCEB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92296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BFE755-0546-4A96-B15E-6B413A0BF4FE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67142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6808C6-DCDD-4A63-AC43-90C914DA5632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82229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70CEC-A3A0-4C0E-B9CD-62C00C8896DE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926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9E7A1-CF76-4187-9CE8-9110055E68EF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920539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96A14-A248-422A-B3CA-AEB74CDF7C0F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996139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185887-E942-4DAC-B982-078D35202AFB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408496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903BE1-6240-4F47-B334-61C00447ADC3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36585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AB508E-9CFD-43CD-BF21-82865BB32640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417877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C6D8F2-3AD2-4237-8071-CD5315BCA1F3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351111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7F320-C9DC-481A-BCE0-90709B2FAB40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690312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D9169-D2AA-4866-93EA-22B89D5D53F7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86709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4969B-C3F8-4016-965F-F0768A74F1E5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745829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7134B-936D-4B5F-9DD3-DD0F5A58DD76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834859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D4D26-7CE7-42A6-9BFE-B0DA98D5D003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944723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AC49D3-8CE3-4F82-8153-F97B52E1DE7B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001585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B42228-0F99-4B3A-857A-DE31AE18740D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790391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6798D6-EA98-47CA-AD0E-26C9AE2911B1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70878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23B8C-1DAD-42F7-B845-270276A54BA6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23279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B3256-5A8C-4737-91A8-2131D0F82967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986690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CAE633-ABC9-4286-9E1F-61141AF992F8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612480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15C082-3F33-432E-BC5D-E5D66A4D582D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55936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B9173-850B-4002-ADF7-A5F2F28274FF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572857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F02B9-CDBC-4D07-86B7-A453A6BE9D12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024831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940A27-328D-4C84-A705-56AB1586762F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621874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F6D920-4C3F-4774-AC8B-5F32F4CC34D0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49844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492CA-EDB1-4DAD-BF96-9ECE12DF6790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660072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71314-00F4-4B03-B79E-3F9871892EA1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81794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6F69CE-1FE4-49DB-9671-BA5241FE9E7E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9760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1A0C68-BE3C-4F38-BC9C-EBBD418B29DC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17178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15EE7-28FC-4585-A6F0-858B784CBDA0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983992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6F0A63-F720-4E9D-A477-25BE78126B65}" type="slidenum">
              <a:rPr lang="en-GB" altLang="en-US" smtClean="0"/>
              <a:pPr>
                <a:spcBef>
                  <a:spcPct val="0"/>
                </a:spcBef>
              </a:pPr>
              <a:t>52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52978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6F6D7C-5C98-4AE6-936E-86D93DE7ED73}" type="slidenum">
              <a:rPr lang="en-GB" altLang="en-US" smtClean="0"/>
              <a:pPr>
                <a:spcBef>
                  <a:spcPct val="0"/>
                </a:spcBef>
              </a:pPr>
              <a:t>53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25411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9C86F5-2A81-4418-B5CF-B636E98B0864}" type="slidenum">
              <a:rPr lang="en-GB" altLang="en-US" smtClean="0"/>
              <a:pPr>
                <a:spcBef>
                  <a:spcPct val="0"/>
                </a:spcBef>
              </a:pPr>
              <a:t>54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60917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9A3621-D40D-4C77-A827-861300C7B0D1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8450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911113-69B5-4BEE-AFD4-B6F7DBD98913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3305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C22623-5AB0-4FB7-B589-A02532B2C8F3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19615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19CDEE-7C2C-479A-991E-3E5DE7817C2F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46015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268FB-7B4A-4E5B-AC6F-22B924F9F4E7}" type="datetime1">
              <a:rPr lang="en-US"/>
              <a:pPr>
                <a:defRPr/>
              </a:pPr>
              <a:t>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Παιδαγωγικός Σχεδιασμός με ΤΠΕ στην Πρώτη Σχολική Ηλικία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716C-932A-4212-81DD-70209EB4A8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9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5B0F1-6470-40DB-9EE2-F7149FD8D7F6}" type="datetime1">
              <a:rPr lang="en-US"/>
              <a:pPr>
                <a:defRPr/>
              </a:pPr>
              <a:t>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Παιδαγωγικός Σχεδιασμός με ΤΠΕ στην Πρώτη Σχολική Ηλικία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5D36-C964-4EBF-A483-278424A69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10/9/2015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10/9/2015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56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13 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Οι ιδέες των παιδιών </a:t>
            </a:r>
            <a:br>
              <a:rPr lang="el-GR" sz="2800" dirty="0"/>
            </a:br>
            <a:r>
              <a:rPr lang="el-GR" sz="2800" dirty="0"/>
              <a:t>Ιδέες - Παραστάσεις – Αναπαραστάσεις – </a:t>
            </a:r>
            <a:br>
              <a:rPr lang="el-GR" sz="2800" dirty="0"/>
            </a:br>
            <a:r>
              <a:rPr lang="el-GR" sz="2800" dirty="0"/>
              <a:t>Νοητικά Μοντέλα </a:t>
            </a:r>
            <a:endParaRPr lang="en-US" sz="2800" dirty="0" smtClean="0"/>
          </a:p>
          <a:p>
            <a:endParaRPr lang="el-GR" sz="2800" dirty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859288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9783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>
                <a:cs typeface="Tahoma" pitchFamily="34" charset="0"/>
              </a:rPr>
              <a:t>Γιατί μελετάμε τις παραστάσεις των νηπίων;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975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400" b="1" dirty="0" smtClean="0">
                <a:cs typeface="Tahoma" panose="020B0604030504040204" pitchFamily="34" charset="0"/>
              </a:rPr>
              <a:t>Θεωρητικό Πλαίσιο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(</a:t>
            </a:r>
            <a:r>
              <a:rPr lang="el-GR" altLang="en-US" sz="1600" dirty="0" err="1" smtClean="0">
                <a:cs typeface="Tahoma" panose="020B0604030504040204" pitchFamily="34" charset="0"/>
              </a:rPr>
              <a:t>Ανα</a:t>
            </a:r>
            <a:r>
              <a:rPr lang="el-GR" altLang="en-US" sz="1600" dirty="0" smtClean="0">
                <a:cs typeface="Tahoma" panose="020B0604030504040204" pitchFamily="34" charset="0"/>
              </a:rPr>
              <a:t>)παραστάσεις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ΤΠΕ στην Εκπαίδευση</a:t>
            </a:r>
          </a:p>
          <a:p>
            <a:pPr>
              <a:lnSpc>
                <a:spcPct val="90000"/>
              </a:lnSpc>
            </a:pPr>
            <a:r>
              <a:rPr lang="el-GR" altLang="en-US" sz="2400" b="1" dirty="0" smtClean="0">
                <a:cs typeface="Tahoma" panose="020B0604030504040204" pitchFamily="34" charset="0"/>
              </a:rPr>
              <a:t>Μεθοδολογικό Πλαίσιο</a:t>
            </a:r>
          </a:p>
          <a:p>
            <a:pPr lvl="1" algn="just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Ερευνητικά ερωτήματα</a:t>
            </a:r>
          </a:p>
          <a:p>
            <a:pPr lvl="1" algn="just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Υποκείμενα της έρευνας</a:t>
            </a:r>
          </a:p>
          <a:p>
            <a:pPr lvl="1" algn="just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Τρόπος διεξαγωγής της έρευνας</a:t>
            </a:r>
          </a:p>
          <a:p>
            <a:pPr>
              <a:lnSpc>
                <a:spcPct val="90000"/>
              </a:lnSpc>
            </a:pPr>
            <a:r>
              <a:rPr lang="el-GR" altLang="en-US" sz="2000" b="1" dirty="0" smtClean="0">
                <a:cs typeface="Tahoma" panose="020B0604030504040204" pitchFamily="34" charset="0"/>
              </a:rPr>
              <a:t>Παρουσίαση – Ανάλυση Αποτελεσμάτων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Παραστάσεις για τον υπολογιστή ως συσκευή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Το σχέδιο για τον υπολογιστή ως συσκευή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Παραστάσεις για τις χρήσεις του υπολογιστή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Συγκρότηση των αρχικών παραστάσεων</a:t>
            </a:r>
          </a:p>
          <a:p>
            <a:pPr>
              <a:lnSpc>
                <a:spcPct val="90000"/>
              </a:lnSpc>
            </a:pPr>
            <a:r>
              <a:rPr lang="el-GR" altLang="en-US" sz="2400" b="1" dirty="0" smtClean="0">
                <a:cs typeface="Tahoma" panose="020B0604030504040204" pitchFamily="34" charset="0"/>
              </a:rPr>
              <a:t>Συζήτηση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Συμπεράσματα</a:t>
            </a:r>
          </a:p>
          <a:p>
            <a:pPr lvl="1">
              <a:lnSpc>
                <a:spcPct val="90000"/>
              </a:lnSpc>
            </a:pPr>
            <a:r>
              <a:rPr lang="el-GR" altLang="en-US" sz="1600" dirty="0" smtClean="0">
                <a:cs typeface="Tahoma" panose="020B0604030504040204" pitchFamily="34" charset="0"/>
              </a:rPr>
              <a:t>Προοπτικές</a:t>
            </a:r>
          </a:p>
        </p:txBody>
      </p:sp>
      <p:sp>
        <p:nvSpPr>
          <p:cNvPr id="2867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0CC59C-B0B1-47C6-8E4E-6C2C7DD181BA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10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46912" cy="1047750"/>
          </a:xfrm>
        </p:spPr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Ερωτήματα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857375"/>
            <a:ext cx="8077200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000" b="1" dirty="0" smtClean="0">
                <a:cs typeface="Tahoma" panose="020B0604030504040204" pitchFamily="34" charset="0"/>
              </a:rPr>
              <a:t>Πως οι μαθητές του νηπιαγωγείου αναπαριστούν τους υπολογιστές, τους χρήστες και τις χρήσεις του.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n-US" sz="2000" b="1" dirty="0" smtClean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000" dirty="0" smtClean="0">
                <a:cs typeface="Tahoma" panose="020B0604030504040204" pitchFamily="34" charset="0"/>
              </a:rPr>
              <a:t>Επιμέρους ερευνητικά ερωτήματα</a:t>
            </a:r>
          </a:p>
          <a:p>
            <a:pPr>
              <a:lnSpc>
                <a:spcPct val="90000"/>
              </a:lnSpc>
            </a:pPr>
            <a:r>
              <a:rPr lang="el-GR" altLang="en-US" sz="2000" dirty="0" smtClean="0">
                <a:cs typeface="Tahoma" panose="020B0604030504040204" pitchFamily="34" charset="0"/>
              </a:rPr>
              <a:t>Αρχικές παραστάσεις για τον υπολογιστή, τις χρήσεις και τους χρήστες του.</a:t>
            </a:r>
          </a:p>
          <a:p>
            <a:pPr>
              <a:lnSpc>
                <a:spcPct val="90000"/>
              </a:lnSpc>
            </a:pPr>
            <a:r>
              <a:rPr lang="el-GR" altLang="en-US" sz="2000" dirty="0" smtClean="0">
                <a:cs typeface="Tahoma" panose="020B0604030504040204" pitchFamily="34" charset="0"/>
              </a:rPr>
              <a:t>Πώς η ένταξη του Υπολογιστή ως εκπαιδευτικό και ψυχαγωγικό εργαλείο στη σχολική τάξη επιδρά στην αναδιοργάνωση των παραστάσεων;</a:t>
            </a:r>
          </a:p>
          <a:p>
            <a:pPr>
              <a:lnSpc>
                <a:spcPct val="90000"/>
              </a:lnSpc>
            </a:pPr>
            <a:r>
              <a:rPr lang="el-GR" altLang="en-US" sz="2000" dirty="0" smtClean="0">
                <a:cs typeface="Tahoma" panose="020B0604030504040204" pitchFamily="34" charset="0"/>
              </a:rPr>
              <a:t>Πώς η διδακτική παρέμβαση επηρεάζει τον τρόπο με τον οποίο οι μαθητές αναπαριστούν τον Υπολογιστή;</a:t>
            </a:r>
          </a:p>
          <a:p>
            <a:pPr>
              <a:lnSpc>
                <a:spcPct val="90000"/>
              </a:lnSpc>
            </a:pPr>
            <a:r>
              <a:rPr lang="el-GR" altLang="en-US" sz="2000" dirty="0" smtClean="0">
                <a:cs typeface="Tahoma" panose="020B0604030504040204" pitchFamily="34" charset="0"/>
              </a:rPr>
              <a:t>Αν υπάρχουν και ποιες αλλαγές παρατηρούνται στις παραστάσεις των παιδιών όταν δεν χρησιμοποιούν Υπολογιστή κατά τη διάρκεια ενός έτους;</a:t>
            </a:r>
          </a:p>
        </p:txBody>
      </p:sp>
      <p:sp>
        <p:nvSpPr>
          <p:cNvPr id="3072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DE1BFC-DCB2-43C6-B98B-E254EC1993E0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11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Θεωρητικό Πλαίσιο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altLang="en-US" dirty="0" smtClean="0">
                <a:cs typeface="Tahoma" panose="020B0604030504040204" pitchFamily="34" charset="0"/>
              </a:rPr>
              <a:t>Παραστάσεις &amp; Αναπαραστάσεις</a:t>
            </a:r>
          </a:p>
          <a:p>
            <a:pPr algn="just"/>
            <a:r>
              <a:rPr lang="el-GR" altLang="en-US" b="1" dirty="0" smtClean="0">
                <a:cs typeface="Tahoma" panose="020B0604030504040204" pitchFamily="34" charset="0"/>
              </a:rPr>
              <a:t>Ιδέες – </a:t>
            </a:r>
            <a:r>
              <a:rPr lang="el-GR" altLang="en-US" dirty="0" smtClean="0">
                <a:cs typeface="Tahoma" panose="020B0604030504040204" pitchFamily="34" charset="0"/>
              </a:rPr>
              <a:t>βιωματική εμπειρία </a:t>
            </a:r>
          </a:p>
          <a:p>
            <a:pPr lvl="1" algn="just"/>
            <a:r>
              <a:rPr lang="el-GR" altLang="en-US" dirty="0" smtClean="0">
                <a:cs typeface="Tahoma" panose="020B0604030504040204" pitchFamily="34" charset="0"/>
              </a:rPr>
              <a:t>Στάσεις </a:t>
            </a:r>
          </a:p>
          <a:p>
            <a:pPr lvl="1" algn="just"/>
            <a:r>
              <a:rPr lang="el-GR" altLang="en-US" dirty="0" smtClean="0">
                <a:cs typeface="Tahoma" panose="020B0604030504040204" pitchFamily="34" charset="0"/>
              </a:rPr>
              <a:t>Αντιλήψεις </a:t>
            </a:r>
          </a:p>
          <a:p>
            <a:pPr lvl="1" algn="just"/>
            <a:r>
              <a:rPr lang="el-GR" altLang="en-US" b="1" dirty="0" smtClean="0">
                <a:cs typeface="Tahoma" panose="020B0604030504040204" pitchFamily="34" charset="0"/>
              </a:rPr>
              <a:t>των παιδιών για τους υπολογιστές </a:t>
            </a:r>
          </a:p>
        </p:txBody>
      </p:sp>
      <p:sp>
        <p:nvSpPr>
          <p:cNvPr id="327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22657-8F00-4B2F-B5A4-4A9D436CAD8B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12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Η έννοια της (</a:t>
            </a:r>
            <a:r>
              <a:rPr lang="el-GR" dirty="0" err="1">
                <a:cs typeface="Tahoma" pitchFamily="34" charset="0"/>
              </a:rPr>
              <a:t>ανα</a:t>
            </a:r>
            <a:r>
              <a:rPr lang="el-GR" dirty="0">
                <a:cs typeface="Tahoma" pitchFamily="34" charset="0"/>
              </a:rPr>
              <a:t>)παράστασης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106" y="1676400"/>
            <a:ext cx="8270875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κεντρική αν και αμφιλεγόμενη έννοια</a:t>
            </a:r>
          </a:p>
          <a:p>
            <a:pPr>
              <a:lnSpc>
                <a:spcPct val="12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διασύνδεση ανάμεσα στο υποκείμενο και το αντικείμενο</a:t>
            </a:r>
          </a:p>
          <a:p>
            <a:pPr>
              <a:lnSpc>
                <a:spcPct val="12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απαραίτητη για την κατανόηση της γνωστικής δραστηριότητας του υποκειμένου</a:t>
            </a:r>
            <a:endParaRPr lang="en-GB" altLang="en-US" dirty="0" smtClean="0">
              <a:cs typeface="Tahoma" panose="020B0604030504040204" pitchFamily="34" charset="0"/>
            </a:endParaRPr>
          </a:p>
        </p:txBody>
      </p:sp>
      <p:sp>
        <p:nvSpPr>
          <p:cNvPr id="348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1DF8F-CFDD-42BE-85CF-C70F1A5AD7CF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13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Η έννοια της (</a:t>
            </a:r>
            <a:r>
              <a:rPr lang="el-GR" dirty="0" err="1">
                <a:cs typeface="Tahoma" pitchFamily="34" charset="0"/>
              </a:rPr>
              <a:t>ανα</a:t>
            </a:r>
            <a:r>
              <a:rPr lang="el-GR" dirty="0">
                <a:cs typeface="Tahoma" pitchFamily="34" charset="0"/>
              </a:rPr>
              <a:t>)παράστασης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n-US" smtClean="0">
                <a:cs typeface="Tahoma" panose="020B0604030504040204" pitchFamily="34" charset="0"/>
              </a:rPr>
              <a:t>H αναπαράσταση στη γνωστική ψυχολογία</a:t>
            </a:r>
          </a:p>
          <a:p>
            <a:pPr>
              <a:lnSpc>
                <a:spcPct val="110000"/>
              </a:lnSpc>
            </a:pPr>
            <a:r>
              <a:rPr lang="el-GR" altLang="en-US" smtClean="0">
                <a:cs typeface="Tahoma" panose="020B0604030504040204" pitchFamily="34" charset="0"/>
              </a:rPr>
              <a:t>H αναπαράσταση στην κοινωνική ψυχολογία</a:t>
            </a:r>
          </a:p>
          <a:p>
            <a:pPr>
              <a:lnSpc>
                <a:spcPct val="110000"/>
              </a:lnSpc>
            </a:pPr>
            <a:r>
              <a:rPr lang="el-GR" altLang="en-US" smtClean="0">
                <a:cs typeface="Tahoma" panose="020B0604030504040204" pitchFamily="34" charset="0"/>
              </a:rPr>
              <a:t>H αναπαράσταση στις επιστήμες της εκπαίδευσης</a:t>
            </a:r>
          </a:p>
        </p:txBody>
      </p:sp>
      <p:sp>
        <p:nvSpPr>
          <p:cNvPr id="36870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5AD020-287B-44F8-B77B-DED295B2D88C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14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4050"/>
            <a:ext cx="8001000" cy="747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Παραστάσεις</a:t>
            </a:r>
            <a:r>
              <a:rPr lang="en-US" dirty="0"/>
              <a:t> (1)</a:t>
            </a:r>
            <a:endParaRPr 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i="1" dirty="0" smtClean="0"/>
              <a:t>Piaget</a:t>
            </a:r>
            <a:r>
              <a:rPr lang="el-GR" altLang="en-US" dirty="0" smtClean="0"/>
              <a:t>: παρουσιαστικά σχήματα, ένα σύστημα εννοιών ή νοητικών σχημάτων και όχι μόνο αντιλήψεις.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 smtClean="0"/>
              <a:t>Vygotsky</a:t>
            </a:r>
            <a:r>
              <a:rPr lang="el-GR" altLang="en-US" dirty="0" smtClean="0"/>
              <a:t>: αυθόρμητες και επιστημονικές παραστάσεις.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 err="1" smtClean="0"/>
              <a:t>Wallon</a:t>
            </a:r>
            <a:r>
              <a:rPr lang="el-GR" altLang="en-US" b="1" i="1" dirty="0" smtClean="0"/>
              <a:t> – </a:t>
            </a:r>
            <a:r>
              <a:rPr lang="en-US" altLang="en-US" b="1" i="1" dirty="0" smtClean="0"/>
              <a:t>Bruner </a:t>
            </a:r>
            <a:r>
              <a:rPr lang="el-GR" altLang="en-US" dirty="0" smtClean="0"/>
              <a:t>: </a:t>
            </a:r>
            <a:r>
              <a:rPr lang="el-GR" altLang="en-US" dirty="0" err="1" smtClean="0"/>
              <a:t>πραξιακή</a:t>
            </a:r>
            <a:r>
              <a:rPr lang="el-GR" altLang="en-US" dirty="0" smtClean="0"/>
              <a:t> παράσταση, εικονική και συμβολική αναπαράσταση</a:t>
            </a:r>
            <a:r>
              <a:rPr lang="el-GR" altLang="en-US" sz="2400" dirty="0" smtClean="0"/>
              <a:t>.</a:t>
            </a:r>
          </a:p>
        </p:txBody>
      </p:sp>
      <p:sp>
        <p:nvSpPr>
          <p:cNvPr id="3891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B7E809-FC3E-4849-8AE9-CB79827E6723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15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18425" cy="1047750"/>
          </a:xfrm>
        </p:spPr>
        <p:txBody>
          <a:bodyPr/>
          <a:lstStyle/>
          <a:p>
            <a:pPr>
              <a:defRPr/>
            </a:pPr>
            <a:r>
              <a:rPr lang="el-GR" dirty="0"/>
              <a:t>Παραστάσεις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1766887"/>
            <a:ext cx="7499350" cy="4248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Durkheim</a:t>
            </a:r>
            <a:r>
              <a:rPr lang="el-GR" altLang="en-US" sz="2400" dirty="0" smtClean="0"/>
              <a:t>: ατομικές και συλλογικές παραστάσεις.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 smtClean="0"/>
              <a:t>Moscovici</a:t>
            </a:r>
            <a:r>
              <a:rPr lang="el-GR" altLang="en-US" sz="2400" dirty="0" smtClean="0"/>
              <a:t>: κοινωνικές προσλήψεις, δυναμικές, ευμετάβλητες και κυκλικές μορφές σκέψης.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400" dirty="0" smtClean="0"/>
              <a:t>Συνδέουν τον αφηρημένο χαρακτήρα των γνώσεων και πεποιθήσεων με τη συγκεκριμένη υφή των </a:t>
            </a:r>
            <a:r>
              <a:rPr lang="el-GR" altLang="en-US" sz="2400" dirty="0" err="1" smtClean="0"/>
              <a:t>διατομικών</a:t>
            </a:r>
            <a:r>
              <a:rPr lang="el-GR" altLang="en-US" sz="2400" dirty="0" smtClean="0"/>
              <a:t> σχέσεων και πρακτικών.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400" dirty="0" smtClean="0"/>
              <a:t>Κοινωνικές αναπαραστάσεις </a:t>
            </a:r>
            <a:r>
              <a:rPr lang="el-GR" altLang="en-US" sz="2400" dirty="0" smtClean="0">
                <a:sym typeface="MT Symbol" pitchFamily="82" charset="2"/>
              </a:rPr>
              <a:t> Ιδεολογία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400" b="1" dirty="0" smtClean="0">
                <a:sym typeface="MT Symbol" pitchFamily="82" charset="2"/>
              </a:rPr>
              <a:t>Λειτουργία</a:t>
            </a:r>
            <a:r>
              <a:rPr lang="el-GR" altLang="en-US" sz="2400" dirty="0" smtClean="0">
                <a:sym typeface="MT Symbol" pitchFamily="82" charset="2"/>
              </a:rPr>
              <a:t> : </a:t>
            </a:r>
            <a:r>
              <a:rPr lang="el-GR" altLang="en-US" sz="2400" dirty="0" err="1" smtClean="0">
                <a:sym typeface="MT Symbol" pitchFamily="82" charset="2"/>
              </a:rPr>
              <a:t>αντικειμενοποίηση</a:t>
            </a:r>
            <a:r>
              <a:rPr lang="el-GR" altLang="en-US" sz="2400" dirty="0" smtClean="0">
                <a:sym typeface="MT Symbol" pitchFamily="82" charset="2"/>
              </a:rPr>
              <a:t> και επικέντρωση.</a:t>
            </a:r>
            <a:endParaRPr lang="el-GR" altLang="en-US" sz="2400" dirty="0" smtClean="0"/>
          </a:p>
        </p:txBody>
      </p:sp>
      <p:sp>
        <p:nvSpPr>
          <p:cNvPr id="4096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CDE77-65C7-4A6E-B80F-01A1B5F31CD2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16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5"/>
            <a:ext cx="8431213" cy="1158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Οι παραστάσεις στην εκπαιδευτική διαδικασία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83439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n-US" sz="2800" b="1" smtClean="0"/>
              <a:t>Παράσταση</a:t>
            </a:r>
            <a:r>
              <a:rPr lang="el-GR" altLang="en-US" sz="2800" smtClean="0"/>
              <a:t>: συνδέεται άμεσα με την οικοδόμηση συμβόλων, εννοιών και γενικότερα της μάθησης.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smtClean="0"/>
              <a:t>Εμπεριέχει την έννοια του </a:t>
            </a:r>
            <a:r>
              <a:rPr lang="el-GR" altLang="en-US" sz="2800" i="1" smtClean="0"/>
              <a:t>εμποδίου</a:t>
            </a:r>
            <a:r>
              <a:rPr lang="el-GR" altLang="en-US" sz="2800" smtClean="0"/>
              <a:t> (</a:t>
            </a:r>
            <a:r>
              <a:rPr lang="en-US" altLang="en-US" sz="2800" smtClean="0"/>
              <a:t>Piaget)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sz="28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smtClean="0"/>
              <a:t>Αυθόρμητες – Επιστημονικές Έννοιες : Φυσικό-Κοινωνικό Περιβάλλον / Εκπαίδευση (</a:t>
            </a:r>
            <a:r>
              <a:rPr lang="en-US" altLang="en-US" sz="2800" smtClean="0"/>
              <a:t>Vygotsky)</a:t>
            </a:r>
            <a:endParaRPr lang="el-GR" altLang="en-US" sz="2800" smtClean="0"/>
          </a:p>
          <a:p>
            <a:pPr>
              <a:buFont typeface="Wingdings" panose="05000000000000000000" pitchFamily="2" charset="2"/>
              <a:buNone/>
            </a:pPr>
            <a:endParaRPr lang="el-GR" altLang="en-US" sz="28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b="1" smtClean="0"/>
              <a:t>Εκπαιδευτικοί</a:t>
            </a:r>
            <a:r>
              <a:rPr lang="el-GR" altLang="en-US" sz="2800" smtClean="0"/>
              <a:t>: Αρνητική, Θετική, Ενδιάμεση θέση </a:t>
            </a:r>
          </a:p>
        </p:txBody>
      </p:sp>
      <p:sp>
        <p:nvSpPr>
          <p:cNvPr id="4301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90BF71-1BBF-4349-B571-2DEEFEB4828E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17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cs typeface="Tahoma" pitchFamily="34" charset="0"/>
              </a:rPr>
              <a:t>Διδακτικές</a:t>
            </a:r>
            <a:r>
              <a:rPr lang="en-US" sz="4000" dirty="0">
                <a:cs typeface="Tahoma" pitchFamily="34" charset="0"/>
              </a:rPr>
              <a:t> </a:t>
            </a:r>
            <a:r>
              <a:rPr lang="en-US" sz="4000" dirty="0" err="1">
                <a:cs typeface="Tahoma" pitchFamily="34" charset="0"/>
              </a:rPr>
              <a:t>πτυχές</a:t>
            </a:r>
            <a:r>
              <a:rPr lang="en-US" sz="4000" dirty="0">
                <a:cs typeface="Tahoma" pitchFamily="34" charset="0"/>
              </a:rPr>
              <a:t> </a:t>
            </a:r>
            <a:r>
              <a:rPr lang="en-US" sz="4000" dirty="0" err="1">
                <a:cs typeface="Tahoma" pitchFamily="34" charset="0"/>
              </a:rPr>
              <a:t>των</a:t>
            </a:r>
            <a:r>
              <a:rPr lang="en-US" sz="4000" dirty="0">
                <a:cs typeface="Tahoma" pitchFamily="34" charset="0"/>
              </a:rPr>
              <a:t> </a:t>
            </a:r>
            <a:r>
              <a:rPr lang="en-US" sz="4000" dirty="0" err="1">
                <a:cs typeface="Tahoma" pitchFamily="34" charset="0"/>
              </a:rPr>
              <a:t>αναπαραστάσεων</a:t>
            </a:r>
            <a:endParaRPr lang="en-US" sz="4000" dirty="0">
              <a:cs typeface="Tahom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156" y="1754981"/>
            <a:ext cx="7862887" cy="43195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sz="2400" dirty="0" smtClean="0">
                <a:cs typeface="Tahoma" panose="020B0604030504040204" pitchFamily="34" charset="0"/>
              </a:rPr>
              <a:t>Η εκπαιδευτική ψυχολογία και η διδακτική χρησιμοποιούν την έννοια της αναπαράστασης,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sz="2400" dirty="0" smtClean="0">
                <a:cs typeface="Tahoma" panose="020B0604030504040204" pitchFamily="34" charset="0"/>
              </a:rPr>
              <a:t>κυρίως λόγω των σοβαρών δυσκολιών που συναντούν οι εκπαιδευτικοί κατά τη διδασκαλία των επιστημονικών μοντέλων και εννοιών.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sz="2400" dirty="0" smtClean="0">
                <a:cs typeface="Tahoma" panose="020B0604030504040204" pitchFamily="34" charset="0"/>
              </a:rPr>
              <a:t>O εκπαιδευτικός οφείλει να λάβει υπόψη του τις πρότερες γνώσεις των μαθητών.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sz="2400" dirty="0" smtClean="0">
                <a:cs typeface="Tahoma" panose="020B0604030504040204" pitchFamily="34" charset="0"/>
              </a:rPr>
              <a:t>Οι "προεπιστημονικές" πρότερες γνώσεις δεν εξαλείφονται εύκολα αλλά αντίθετα συνιστούν σημαντικά γνωστικά αλλά και επιστημολογικά εμπόδια [</a:t>
            </a:r>
            <a:r>
              <a:rPr lang="el-GR" altLang="en-US" sz="2400" dirty="0" err="1" smtClean="0">
                <a:solidFill>
                  <a:srgbClr val="0000FF"/>
                </a:solidFill>
                <a:cs typeface="Tahoma" panose="020B0604030504040204" pitchFamily="34" charset="0"/>
              </a:rPr>
              <a:t>Bachelard</a:t>
            </a:r>
            <a:r>
              <a:rPr lang="el-GR" altLang="en-US" sz="2400" dirty="0" smtClean="0">
                <a:solidFill>
                  <a:srgbClr val="0000FF"/>
                </a:solidFill>
                <a:cs typeface="Tahoma" panose="020B0604030504040204" pitchFamily="34" charset="0"/>
              </a:rPr>
              <a:t>, 1989</a:t>
            </a:r>
            <a:r>
              <a:rPr lang="el-GR" altLang="en-US" sz="2400" dirty="0" smtClean="0">
                <a:cs typeface="Tahoma" panose="020B0604030504040204" pitchFamily="34" charset="0"/>
              </a:rPr>
              <a:t>]. </a:t>
            </a:r>
          </a:p>
        </p:txBody>
      </p:sp>
      <p:sp>
        <p:nvSpPr>
          <p:cNvPr id="4506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B97B5-7396-4BE9-8EFA-0A12B91B52F4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18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1807"/>
            <a:ext cx="7772400" cy="685800"/>
          </a:xfrm>
        </p:spPr>
        <p:txBody>
          <a:bodyPr lIns="92075" tIns="46038" rIns="92075" bIns="46038">
            <a:noAutofit/>
          </a:bodyPr>
          <a:lstStyle/>
          <a:p>
            <a:pPr>
              <a:defRPr/>
            </a:pPr>
            <a:r>
              <a:rPr lang="el-GR" sz="4000" dirty="0">
                <a:cs typeface="Tahoma" pitchFamily="34" charset="0"/>
              </a:rPr>
              <a:t>Αναπαράσταση και τεχνολογίες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noFill/>
        </p:spPr>
        <p:txBody>
          <a:bodyPr lIns="92075" tIns="46038" rIns="92075" bIns="46038"/>
          <a:lstStyle/>
          <a:p>
            <a:r>
              <a:rPr lang="el-GR" altLang="en-US" sz="2800" dirty="0" smtClean="0">
                <a:cs typeface="Tahoma" panose="020B0604030504040204" pitchFamily="34" charset="0"/>
              </a:rPr>
              <a:t>μελέτη των αναπαραστάσεων ενός τεχνολογικού αντικειμένου την περίοδο της μάθησης της χρήσης του</a:t>
            </a:r>
          </a:p>
          <a:p>
            <a:r>
              <a:rPr lang="el-GR" altLang="en-US" b="1" dirty="0" smtClean="0">
                <a:cs typeface="Tahoma" panose="020B0604030504040204" pitchFamily="34" charset="0"/>
              </a:rPr>
              <a:t>διττή όψη:</a:t>
            </a:r>
          </a:p>
          <a:p>
            <a:pPr lvl="1"/>
            <a:r>
              <a:rPr lang="el-GR" altLang="en-US" dirty="0" smtClean="0">
                <a:cs typeface="Tahoma" panose="020B0604030504040204" pitchFamily="34" charset="0"/>
              </a:rPr>
              <a:t> η αναπαράσταση που προκαλείται από το ίδιο το μέσο ως σύστημα αναφοράς</a:t>
            </a:r>
          </a:p>
          <a:p>
            <a:pPr lvl="1"/>
            <a:r>
              <a:rPr lang="el-GR" altLang="en-US" dirty="0" smtClean="0">
                <a:cs typeface="Tahoma" panose="020B0604030504040204" pitchFamily="34" charset="0"/>
              </a:rPr>
              <a:t>η αναπαράσταση του χειριστή-χρήστη</a:t>
            </a:r>
          </a:p>
        </p:txBody>
      </p:sp>
      <p:sp>
        <p:nvSpPr>
          <p:cNvPr id="47109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181B96-CCC4-4D2C-A347-5AAA45676442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19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cs typeface="Tahoma" pitchFamily="34" charset="0"/>
              </a:rPr>
              <a:t>Διδακτικός</a:t>
            </a:r>
            <a:r>
              <a:rPr lang="en-US" sz="4000" dirty="0">
                <a:cs typeface="Tahoma" pitchFamily="34" charset="0"/>
              </a:rPr>
              <a:t> "</a:t>
            </a:r>
            <a:r>
              <a:rPr lang="en-US" sz="4000" dirty="0" err="1">
                <a:cs typeface="Tahoma" pitchFamily="34" charset="0"/>
              </a:rPr>
              <a:t>ορισμός</a:t>
            </a:r>
            <a:r>
              <a:rPr lang="en-US" sz="4000" dirty="0">
                <a:cs typeface="Tahoma" pitchFamily="34" charset="0"/>
              </a:rPr>
              <a:t>" </a:t>
            </a:r>
            <a:r>
              <a:rPr lang="en-US" sz="4000" dirty="0" err="1">
                <a:cs typeface="Tahoma" pitchFamily="34" charset="0"/>
              </a:rPr>
              <a:t>της</a:t>
            </a:r>
            <a:r>
              <a:rPr lang="en-US" sz="4000" dirty="0">
                <a:cs typeface="Tahoma" pitchFamily="34" charset="0"/>
              </a:rPr>
              <a:t> </a:t>
            </a:r>
            <a:r>
              <a:rPr lang="en-US" sz="4000" dirty="0" err="1">
                <a:cs typeface="Tahoma" pitchFamily="34" charset="0"/>
              </a:rPr>
              <a:t>αναπαράστασης</a:t>
            </a:r>
            <a:endParaRPr lang="en-US" sz="4000" dirty="0">
              <a:cs typeface="Tahoma" pitchFamily="34" charset="0"/>
            </a:endParaRPr>
          </a:p>
        </p:txBody>
      </p:sp>
      <p:pic>
        <p:nvPicPr>
          <p:cNvPr id="49155" name="Picture 1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2057400"/>
            <a:ext cx="835818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32A30-0878-4382-A9A9-EBD38F0B1034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20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Μεθοδολογικό πλαίσιο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altLang="en-US" smtClean="0">
                <a:cs typeface="Tahoma" panose="020B0604030504040204" pitchFamily="34" charset="0"/>
              </a:rPr>
              <a:t>Ερευνητικά ερωτήματα</a:t>
            </a:r>
          </a:p>
          <a:p>
            <a:pPr algn="just"/>
            <a:r>
              <a:rPr lang="el-GR" altLang="en-US" smtClean="0">
                <a:cs typeface="Tahoma" panose="020B0604030504040204" pitchFamily="34" charset="0"/>
              </a:rPr>
              <a:t>Μελέτη Περίπτωσης</a:t>
            </a:r>
          </a:p>
          <a:p>
            <a:pPr lvl="1" algn="just"/>
            <a:r>
              <a:rPr lang="el-GR" altLang="en-US" smtClean="0">
                <a:cs typeface="Tahoma" panose="020B0604030504040204" pitchFamily="34" charset="0"/>
              </a:rPr>
              <a:t>Συνδυασμός Ποιοτικής και Ποσοτικής Έρευνας</a:t>
            </a:r>
          </a:p>
          <a:p>
            <a:pPr algn="just"/>
            <a:r>
              <a:rPr lang="el-GR" altLang="en-US" smtClean="0">
                <a:cs typeface="Tahoma" panose="020B0604030504040204" pitchFamily="34" charset="0"/>
              </a:rPr>
              <a:t>Υποκείμενα της έρευνας</a:t>
            </a:r>
          </a:p>
          <a:p>
            <a:pPr algn="just"/>
            <a:r>
              <a:rPr lang="el-GR" altLang="en-US" smtClean="0">
                <a:cs typeface="Tahoma" panose="020B0604030504040204" pitchFamily="34" charset="0"/>
              </a:rPr>
              <a:t>Τρόπος διεξαγωγής της ερευνητικής διαδικασίας</a:t>
            </a:r>
          </a:p>
        </p:txBody>
      </p:sp>
      <p:sp>
        <p:nvSpPr>
          <p:cNvPr id="512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EABD80-F086-4EAA-A873-A2B00B62E15F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21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533400"/>
          </a:xfrm>
        </p:spPr>
        <p:txBody>
          <a:bodyPr lIns="92075" tIns="46038" rIns="92075" bIns="46038"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Ερευνητικά ερωτήματα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898525" y="760413"/>
            <a:ext cx="487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>
                <a:latin typeface="Arial" panose="020B0604020202020204" pitchFamily="34" charset="0"/>
              </a:rPr>
              <a:t>ένα ιδιαίτερο γνωστικό και κοινωνικοπολιτισμικό πλαίσιο </a:t>
            </a: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04800" y="3352800"/>
            <a:ext cx="2425700" cy="1282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3505200"/>
            <a:ext cx="304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αναπαράσταση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συσκευή</a:t>
            </a:r>
            <a:r>
              <a:rPr lang="en-GB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ς</a:t>
            </a:r>
            <a:r>
              <a:rPr lang="el-GR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, χρήσεων,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χρηστών</a:t>
            </a:r>
            <a:endParaRPr lang="en-GB" altLang="en-US" sz="1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3581400" y="2362200"/>
            <a:ext cx="2501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3693319" y="2362200"/>
            <a:ext cx="2359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λογικές χρήσης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 rot="-2220000">
            <a:off x="2422525" y="2947988"/>
            <a:ext cx="747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σχέση</a:t>
            </a:r>
            <a:endParaRPr lang="en-GB" altLang="en-US" sz="1800">
              <a:latin typeface="Times New Roman Greek" panose="02020603050405020304" pitchFamily="18" charset="0"/>
            </a:endParaRPr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 flipV="1">
            <a:off x="2590800" y="2819400"/>
            <a:ext cx="1065213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Oval 10"/>
          <p:cNvSpPr>
            <a:spLocks noChangeArrowheads="1"/>
          </p:cNvSpPr>
          <p:nvPr/>
        </p:nvSpPr>
        <p:spPr bwMode="auto">
          <a:xfrm>
            <a:off x="6330950" y="3816350"/>
            <a:ext cx="21971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6765925" y="3946525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πρακτική</a:t>
            </a:r>
            <a:endParaRPr lang="en-GB" altLang="en-US" sz="2400">
              <a:latin typeface="Times New Roman Greek" panose="02020603050405020304" pitchFamily="18" charset="0"/>
            </a:endParaRPr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3733800" y="38100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αλληλεπίδραση</a:t>
            </a:r>
            <a:endParaRPr lang="en-GB" altLang="en-US" sz="1800">
              <a:latin typeface="Times New Roman Greek" panose="02020603050405020304" pitchFamily="18" charset="0"/>
            </a:endParaRPr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2668588" y="4191000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6691313" y="2468563"/>
            <a:ext cx="213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τεχνική κουλτούρα</a:t>
            </a:r>
            <a:endParaRPr lang="en-GB" altLang="en-US" sz="1800">
              <a:latin typeface="Times New Roman Greek" panose="02020603050405020304" pitchFamily="18" charset="0"/>
            </a:endParaRPr>
          </a:p>
        </p:txBody>
      </p:sp>
      <p:sp>
        <p:nvSpPr>
          <p:cNvPr id="53264" name="Line 15"/>
          <p:cNvSpPr>
            <a:spLocks noChangeShapeType="1"/>
          </p:cNvSpPr>
          <p:nvPr/>
        </p:nvSpPr>
        <p:spPr bwMode="auto">
          <a:xfrm flipH="1">
            <a:off x="6173788" y="2667000"/>
            <a:ext cx="53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Rectangle 16"/>
          <p:cNvSpPr>
            <a:spLocks noChangeArrowheads="1"/>
          </p:cNvSpPr>
          <p:nvPr/>
        </p:nvSpPr>
        <p:spPr bwMode="auto">
          <a:xfrm rot="3120000">
            <a:off x="6384926" y="3024187"/>
            <a:ext cx="74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σχέση</a:t>
            </a:r>
            <a:endParaRPr lang="en-GB" altLang="en-US" sz="1800">
              <a:latin typeface="Times New Roman Greek" panose="02020603050405020304" pitchFamily="18" charset="0"/>
            </a:endParaRPr>
          </a:p>
        </p:txBody>
      </p:sp>
      <p:sp>
        <p:nvSpPr>
          <p:cNvPr id="53266" name="Line 17"/>
          <p:cNvSpPr>
            <a:spLocks noChangeShapeType="1"/>
          </p:cNvSpPr>
          <p:nvPr/>
        </p:nvSpPr>
        <p:spPr bwMode="auto">
          <a:xfrm>
            <a:off x="6097588" y="2820988"/>
            <a:ext cx="760412" cy="989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18"/>
          <p:cNvSpPr>
            <a:spLocks noChangeArrowheads="1"/>
          </p:cNvSpPr>
          <p:nvPr/>
        </p:nvSpPr>
        <p:spPr bwMode="auto">
          <a:xfrm>
            <a:off x="3505200" y="5029200"/>
            <a:ext cx="2819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3268" name="Rectangle 19"/>
          <p:cNvSpPr>
            <a:spLocks noChangeArrowheads="1"/>
          </p:cNvSpPr>
          <p:nvPr/>
        </p:nvSpPr>
        <p:spPr bwMode="auto">
          <a:xfrm>
            <a:off x="3581400" y="5029200"/>
            <a:ext cx="272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τεχνολογική λογική</a:t>
            </a:r>
            <a:endParaRPr lang="en-GB" altLang="en-US" sz="2400">
              <a:latin typeface="Times New Roman Greek" panose="02020603050405020304" pitchFamily="18" charset="0"/>
            </a:endParaRPr>
          </a:p>
        </p:txBody>
      </p:sp>
      <p:sp>
        <p:nvSpPr>
          <p:cNvPr id="53269" name="Line 20"/>
          <p:cNvSpPr>
            <a:spLocks noChangeShapeType="1"/>
          </p:cNvSpPr>
          <p:nvPr/>
        </p:nvSpPr>
        <p:spPr bwMode="auto">
          <a:xfrm>
            <a:off x="4800600" y="28194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Rectangle 21"/>
          <p:cNvSpPr>
            <a:spLocks noChangeArrowheads="1"/>
          </p:cNvSpPr>
          <p:nvPr/>
        </p:nvSpPr>
        <p:spPr bwMode="auto">
          <a:xfrm>
            <a:off x="4953000" y="4495800"/>
            <a:ext cx="74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σχέση</a:t>
            </a:r>
            <a:endParaRPr lang="en-GB" altLang="en-US" sz="1800">
              <a:latin typeface="Times New Roman Greek" panose="02020603050405020304" pitchFamily="18" charset="0"/>
            </a:endParaRPr>
          </a:p>
        </p:txBody>
      </p:sp>
      <p:sp>
        <p:nvSpPr>
          <p:cNvPr id="53271" name="Oval 22"/>
          <p:cNvSpPr>
            <a:spLocks noChangeArrowheads="1"/>
          </p:cNvSpPr>
          <p:nvPr/>
        </p:nvSpPr>
        <p:spPr bwMode="auto">
          <a:xfrm>
            <a:off x="381000" y="1905000"/>
            <a:ext cx="2514600" cy="831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3272" name="Rectangle 23"/>
          <p:cNvSpPr>
            <a:spLocks noChangeArrowheads="1"/>
          </p:cNvSpPr>
          <p:nvPr/>
        </p:nvSpPr>
        <p:spPr bwMode="auto">
          <a:xfrm>
            <a:off x="762000" y="19050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Χαρτογραφία</a:t>
            </a:r>
            <a:r>
              <a:rPr lang="el-GR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 - συγκρότηση</a:t>
            </a:r>
            <a:endParaRPr lang="en-GB" altLang="en-US" sz="1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3273" name="Line 24"/>
          <p:cNvSpPr>
            <a:spLocks noChangeShapeType="1"/>
          </p:cNvSpPr>
          <p:nvPr/>
        </p:nvSpPr>
        <p:spPr bwMode="auto">
          <a:xfrm>
            <a:off x="1524000" y="2744788"/>
            <a:ext cx="0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Rectangle 25"/>
          <p:cNvSpPr>
            <a:spLocks noChangeArrowheads="1"/>
          </p:cNvSpPr>
          <p:nvPr/>
        </p:nvSpPr>
        <p:spPr bwMode="auto">
          <a:xfrm>
            <a:off x="57150" y="4929188"/>
            <a:ext cx="290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θέση των ομάδων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(ηλικία, φύλο, πρακτική)</a:t>
            </a:r>
          </a:p>
        </p:txBody>
      </p:sp>
      <p:sp>
        <p:nvSpPr>
          <p:cNvPr id="53275" name="Line 26"/>
          <p:cNvSpPr>
            <a:spLocks noChangeShapeType="1"/>
          </p:cNvSpPr>
          <p:nvPr/>
        </p:nvSpPr>
        <p:spPr bwMode="auto">
          <a:xfrm flipV="1">
            <a:off x="1524000" y="4572000"/>
            <a:ext cx="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Rectangle 27"/>
          <p:cNvSpPr>
            <a:spLocks noChangeArrowheads="1"/>
          </p:cNvSpPr>
          <p:nvPr/>
        </p:nvSpPr>
        <p:spPr bwMode="auto">
          <a:xfrm>
            <a:off x="694614" y="5614988"/>
            <a:ext cx="1755609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err="1">
                <a:solidFill>
                  <a:schemeClr val="hlink"/>
                </a:solidFill>
                <a:latin typeface="Arial" panose="020B0604020202020204" pitchFamily="34" charset="0"/>
              </a:rPr>
              <a:t>εξέλιξη</a:t>
            </a:r>
            <a:endParaRPr lang="en-GB" altLang="en-US" sz="18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err="1">
                <a:solidFill>
                  <a:schemeClr val="hlink"/>
                </a:solidFill>
                <a:latin typeface="Arial" panose="020B0604020202020204" pitchFamily="34" charset="0"/>
              </a:rPr>
              <a:t>δομικά</a:t>
            </a:r>
            <a:r>
              <a:rPr lang="en-GB" altLang="en-US" sz="1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>
                <a:solidFill>
                  <a:schemeClr val="hlink"/>
                </a:solidFill>
                <a:latin typeface="Arial" panose="020B0604020202020204" pitchFamily="34" charset="0"/>
              </a:rPr>
              <a:t>στοιχεί</a:t>
            </a:r>
            <a:r>
              <a:rPr lang="en-GB" altLang="en-US" sz="1800" dirty="0">
                <a:solidFill>
                  <a:schemeClr val="hlink"/>
                </a:solidFill>
                <a:latin typeface="Arial" panose="020B0604020202020204" pitchFamily="34" charset="0"/>
              </a:rPr>
              <a:t>α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hlink"/>
                </a:solidFill>
                <a:latin typeface="Arial" panose="020B0604020202020204" pitchFamily="34" charset="0"/>
              </a:rPr>
              <a:t>α</a:t>
            </a:r>
            <a:r>
              <a:rPr lang="en-GB" altLang="en-US" sz="1800" dirty="0" err="1">
                <a:solidFill>
                  <a:schemeClr val="hlink"/>
                </a:solidFill>
                <a:latin typeface="Arial" panose="020B0604020202020204" pitchFamily="34" charset="0"/>
              </a:rPr>
              <a:t>ιτίες</a:t>
            </a:r>
            <a:endParaRPr lang="en-GB" altLang="en-US" sz="18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3277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59D9D7-4D8D-4DB9-9F43-8531D3329782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22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Υποκείμενα της έρευνας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altLang="en-US" smtClean="0">
                <a:cs typeface="Tahoma" panose="020B0604030504040204" pitchFamily="34" charset="0"/>
              </a:rPr>
              <a:t>Διάρκεια: 1 σχολικό έτος </a:t>
            </a:r>
          </a:p>
          <a:p>
            <a:pPr algn="just"/>
            <a:r>
              <a:rPr lang="el-GR" altLang="en-US" smtClean="0">
                <a:cs typeface="Tahoma" panose="020B0604030504040204" pitchFamily="34" charset="0"/>
              </a:rPr>
              <a:t>Νήπια από τρία νηπιαγωγεία μιας αστικής περιοχής (Πάτρα). </a:t>
            </a:r>
          </a:p>
          <a:p>
            <a:pPr algn="just"/>
            <a:r>
              <a:rPr lang="el-GR" altLang="en-US" smtClean="0">
                <a:cs typeface="Tahoma" panose="020B0604030504040204" pitchFamily="34" charset="0"/>
              </a:rPr>
              <a:t>Δύο ομάδες </a:t>
            </a:r>
          </a:p>
          <a:p>
            <a:pPr lvl="1" algn="just"/>
            <a:r>
              <a:rPr lang="el-GR" altLang="en-US" sz="2400" b="1" i="1" smtClean="0">
                <a:cs typeface="Tahoma" panose="020B0604030504040204" pitchFamily="34" charset="0"/>
              </a:rPr>
              <a:t>πειραματική ομάδα: </a:t>
            </a:r>
            <a:r>
              <a:rPr lang="el-GR" altLang="en-US" sz="2400" smtClean="0">
                <a:cs typeface="Tahoma" panose="020B0604030504040204" pitchFamily="34" charset="0"/>
              </a:rPr>
              <a:t>15 υποκείμενα (9 νήπια και 6 προνήπια) (σχολείο Α) </a:t>
            </a:r>
          </a:p>
          <a:p>
            <a:pPr lvl="1" algn="just"/>
            <a:r>
              <a:rPr lang="el-GR" altLang="en-US" sz="2400" b="1" i="1" smtClean="0">
                <a:cs typeface="Tahoma" panose="020B0604030504040204" pitchFamily="34" charset="0"/>
              </a:rPr>
              <a:t>ομάδα ελέγχου: </a:t>
            </a:r>
            <a:r>
              <a:rPr lang="el-GR" altLang="en-US" sz="2400" smtClean="0">
                <a:cs typeface="Tahoma" panose="020B0604030504040204" pitchFamily="34" charset="0"/>
              </a:rPr>
              <a:t>15 υποκείμενα, εκ των οποίων 9 νήπια (σχολείο Β) και 6 προνήπια (σχολείο Γ)</a:t>
            </a:r>
          </a:p>
        </p:txBody>
      </p:sp>
      <p:sp>
        <p:nvSpPr>
          <p:cNvPr id="5530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8511A-092A-4EE1-B95A-72ADBA0912DC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23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Τρόπος διεξαγωγής της ερευνητικής διαδικασίας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756" y="1820116"/>
            <a:ext cx="796448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altLang="en-US" sz="2800" dirty="0" smtClean="0">
                <a:cs typeface="Tahoma" panose="020B0604030504040204" pitchFamily="34" charset="0"/>
              </a:rPr>
              <a:t>Αρχικές συνεντεύξεις στην αρχή του σχολικού έτους</a:t>
            </a:r>
          </a:p>
          <a:p>
            <a:pPr algn="just">
              <a:lnSpc>
                <a:spcPct val="90000"/>
              </a:lnSpc>
            </a:pPr>
            <a:r>
              <a:rPr lang="el-GR" altLang="en-US" sz="2800" dirty="0" smtClean="0">
                <a:cs typeface="Tahoma" panose="020B0604030504040204" pitchFamily="34" charset="0"/>
              </a:rPr>
              <a:t>ζωγραφιές για τον υπολογιστή </a:t>
            </a:r>
          </a:p>
          <a:p>
            <a:pPr lvl="1" algn="just">
              <a:lnSpc>
                <a:spcPct val="90000"/>
              </a:lnSpc>
            </a:pPr>
            <a:r>
              <a:rPr lang="el-GR" altLang="en-US" sz="2400" dirty="0" smtClean="0">
                <a:cs typeface="Tahoma" panose="020B0604030504040204" pitchFamily="34" charset="0"/>
              </a:rPr>
              <a:t>με στόχο τη μελέτη των αρχικών παραστάσεων </a:t>
            </a:r>
          </a:p>
          <a:p>
            <a:pPr algn="just">
              <a:lnSpc>
                <a:spcPct val="90000"/>
              </a:lnSpc>
            </a:pPr>
            <a:r>
              <a:rPr lang="el-GR" altLang="en-US" sz="2800" dirty="0" smtClean="0">
                <a:cs typeface="Tahoma" panose="020B0604030504040204" pitchFamily="34" charset="0"/>
              </a:rPr>
              <a:t>Διδακτικές παρεμβάσεις </a:t>
            </a:r>
          </a:p>
          <a:p>
            <a:pPr lvl="1" algn="just">
              <a:lnSpc>
                <a:spcPct val="90000"/>
              </a:lnSpc>
            </a:pPr>
            <a:r>
              <a:rPr lang="el-GR" altLang="en-US" sz="2400" dirty="0" smtClean="0">
                <a:cs typeface="Tahoma" panose="020B0604030504040204" pitchFamily="34" charset="0"/>
              </a:rPr>
              <a:t>με χρήση εκπαιδευτικού λογισμικού, εκτός τάξης, σε ειδικά εξοπλισμένη αίθουσα και στο χώρο του σχολείου (πειραματική ομάδα). </a:t>
            </a:r>
          </a:p>
          <a:p>
            <a:pPr algn="just">
              <a:lnSpc>
                <a:spcPct val="90000"/>
              </a:lnSpc>
            </a:pPr>
            <a:r>
              <a:rPr lang="el-GR" altLang="en-US" sz="2800" dirty="0" smtClean="0">
                <a:cs typeface="Tahoma" panose="020B0604030504040204" pitchFamily="34" charset="0"/>
              </a:rPr>
              <a:t>Η ίδια διαδικασία επαναλήφθηκε προς το τέλος του σχολικού έτους</a:t>
            </a:r>
          </a:p>
        </p:txBody>
      </p:sp>
      <p:sp>
        <p:nvSpPr>
          <p:cNvPr id="5734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69632-931B-4165-92F7-F175D5171D51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24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8645"/>
            <a:ext cx="7793037" cy="931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Τα ερωτήματα των συνεντεύξεων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875" y="1645047"/>
            <a:ext cx="8229600" cy="4525963"/>
          </a:xfrm>
        </p:spPr>
        <p:txBody>
          <a:bodyPr/>
          <a:lstStyle/>
          <a:p>
            <a:r>
              <a:rPr lang="el-GR" altLang="en-US" dirty="0" smtClean="0"/>
              <a:t>Γνωρίζεις τι είναι ένας υπολογιστής;</a:t>
            </a:r>
          </a:p>
          <a:p>
            <a:r>
              <a:rPr lang="el-GR" altLang="en-US" dirty="0" smtClean="0"/>
              <a:t>Τι νομίζεις ότι μπορούμε να κάνουμε με έναν υπολογιστή;</a:t>
            </a:r>
          </a:p>
          <a:p>
            <a:r>
              <a:rPr lang="el-GR" altLang="en-US" dirty="0" smtClean="0"/>
              <a:t>Τι θα έκανες εσύ αν είχες έναν δικό σου υπολογιστή;</a:t>
            </a:r>
          </a:p>
          <a:p>
            <a:r>
              <a:rPr lang="el-GR" altLang="en-US" dirty="0" smtClean="0"/>
              <a:t>Ποιοι νομίζεις ότι μπορούν να χρησιμοποιούν υπολογιστή;</a:t>
            </a:r>
          </a:p>
        </p:txBody>
      </p:sp>
      <p:sp>
        <p:nvSpPr>
          <p:cNvPr id="5939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F8934C-C429-4FE5-B4C2-F4ECD6178CB7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25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Σχήμα – περιγραφή έρευνας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57188" y="1571625"/>
            <a:ext cx="8501062" cy="5000625"/>
            <a:chOff x="-3" y="-3"/>
            <a:chExt cx="3759" cy="2250"/>
          </a:xfrm>
        </p:grpSpPr>
        <p:grpSp>
          <p:nvGrpSpPr>
            <p:cNvPr id="61446" name="Group 40"/>
            <p:cNvGrpSpPr>
              <a:grpSpLocks/>
            </p:cNvGrpSpPr>
            <p:nvPr/>
          </p:nvGrpSpPr>
          <p:grpSpPr bwMode="auto">
            <a:xfrm>
              <a:off x="0" y="0"/>
              <a:ext cx="3753" cy="2244"/>
              <a:chOff x="0" y="0"/>
              <a:chExt cx="3753" cy="2244"/>
            </a:xfrm>
          </p:grpSpPr>
          <p:grpSp>
            <p:nvGrpSpPr>
              <p:cNvPr id="61448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704" cy="748"/>
                <a:chOff x="0" y="0"/>
                <a:chExt cx="704" cy="748"/>
              </a:xfrm>
            </p:grpSpPr>
            <p:sp>
              <p:nvSpPr>
                <p:cNvPr id="61482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18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Ομάδες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83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49" name="Group 19"/>
              <p:cNvGrpSpPr>
                <a:grpSpLocks/>
              </p:cNvGrpSpPr>
              <p:nvPr/>
            </p:nvGrpSpPr>
            <p:grpSpPr bwMode="auto">
              <a:xfrm>
                <a:off x="704" y="0"/>
                <a:ext cx="951" cy="748"/>
                <a:chOff x="704" y="0"/>
                <a:chExt cx="951" cy="748"/>
              </a:xfrm>
            </p:grpSpPr>
            <p:sp>
              <p:nvSpPr>
                <p:cNvPr id="61480" name="Rectangle 5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865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altLang="en-US" sz="1800" i="1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’</a:t>
                  </a: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Φάση: ανίχνευση αρχικών παραστάσεων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(Νοέμβρης 2000)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81" name="Rectangle 18"/>
                <p:cNvSpPr>
                  <a:spLocks noChangeArrowheads="1"/>
                </p:cNvSpPr>
                <p:nvPr/>
              </p:nvSpPr>
              <p:spPr bwMode="auto">
                <a:xfrm>
                  <a:off x="704" y="0"/>
                  <a:ext cx="951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0" name="Group 21"/>
              <p:cNvGrpSpPr>
                <a:grpSpLocks/>
              </p:cNvGrpSpPr>
              <p:nvPr/>
            </p:nvGrpSpPr>
            <p:grpSpPr bwMode="auto">
              <a:xfrm>
                <a:off x="1655" y="0"/>
                <a:ext cx="1166" cy="748"/>
                <a:chOff x="1655" y="0"/>
                <a:chExt cx="1166" cy="748"/>
              </a:xfrm>
            </p:grpSpPr>
            <p:sp>
              <p:nvSpPr>
                <p:cNvPr id="61478" name="Rectangle 6"/>
                <p:cNvSpPr>
                  <a:spLocks noChangeArrowheads="1"/>
                </p:cNvSpPr>
                <p:nvPr/>
              </p:nvSpPr>
              <p:spPr bwMode="auto">
                <a:xfrm>
                  <a:off x="1698" y="0"/>
                  <a:ext cx="1080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Β</a:t>
                  </a:r>
                  <a:r>
                    <a:rPr lang="el-GR" altLang="en-US" sz="1800" i="1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’</a:t>
                  </a: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Φάση: διδακτικές παρεμβάσεις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(Γενάρης, Φλεβάρης, Μάρτης 2001)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9" name="Rectangle 20"/>
                <p:cNvSpPr>
                  <a:spLocks noChangeArrowheads="1"/>
                </p:cNvSpPr>
                <p:nvPr/>
              </p:nvSpPr>
              <p:spPr bwMode="auto">
                <a:xfrm>
                  <a:off x="1655" y="0"/>
                  <a:ext cx="116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1" name="Group 23"/>
              <p:cNvGrpSpPr>
                <a:grpSpLocks/>
              </p:cNvGrpSpPr>
              <p:nvPr/>
            </p:nvGrpSpPr>
            <p:grpSpPr bwMode="auto">
              <a:xfrm>
                <a:off x="2821" y="0"/>
                <a:ext cx="932" cy="748"/>
                <a:chOff x="2821" y="0"/>
                <a:chExt cx="932" cy="748"/>
              </a:xfrm>
            </p:grpSpPr>
            <p:sp>
              <p:nvSpPr>
                <p:cNvPr id="61476" name="Rectangle 7"/>
                <p:cNvSpPr>
                  <a:spLocks noChangeArrowheads="1"/>
                </p:cNvSpPr>
                <p:nvPr/>
              </p:nvSpPr>
              <p:spPr bwMode="auto">
                <a:xfrm>
                  <a:off x="2864" y="0"/>
                  <a:ext cx="846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Γ</a:t>
                  </a:r>
                  <a:r>
                    <a:rPr lang="el-GR" altLang="en-US" sz="1800" i="1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’</a:t>
                  </a: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Φάση: μελέτη ανασχηματισμού των παραστάσεων 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(Μάης 2001)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7" name="Rectangle 22"/>
                <p:cNvSpPr>
                  <a:spLocks noChangeArrowheads="1"/>
                </p:cNvSpPr>
                <p:nvPr/>
              </p:nvSpPr>
              <p:spPr bwMode="auto">
                <a:xfrm>
                  <a:off x="2821" y="0"/>
                  <a:ext cx="93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2" name="Group 25"/>
              <p:cNvGrpSpPr>
                <a:grpSpLocks/>
              </p:cNvGrpSpPr>
              <p:nvPr/>
            </p:nvGrpSpPr>
            <p:grpSpPr bwMode="auto">
              <a:xfrm>
                <a:off x="0" y="748"/>
                <a:ext cx="704" cy="863"/>
                <a:chOff x="0" y="748"/>
                <a:chExt cx="704" cy="863"/>
              </a:xfrm>
            </p:grpSpPr>
            <p:sp>
              <p:nvSpPr>
                <p:cNvPr id="6147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748"/>
                  <a:ext cx="618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Πειραματική</a:t>
                  </a:r>
                  <a:endParaRPr lang="el-GR" altLang="en-US" sz="16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(9 νήπια </a:t>
                  </a:r>
                  <a:r>
                    <a:rPr lang="el-GR" altLang="en-US" sz="1600" i="1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–</a:t>
                  </a: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6 προνήπια)</a:t>
                  </a:r>
                  <a:endParaRPr lang="el-GR" altLang="en-US" sz="16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5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704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3" name="Group 27"/>
              <p:cNvGrpSpPr>
                <a:grpSpLocks/>
              </p:cNvGrpSpPr>
              <p:nvPr/>
            </p:nvGrpSpPr>
            <p:grpSpPr bwMode="auto">
              <a:xfrm>
                <a:off x="704" y="748"/>
                <a:ext cx="951" cy="863"/>
                <a:chOff x="704" y="748"/>
                <a:chExt cx="951" cy="863"/>
              </a:xfrm>
            </p:grpSpPr>
            <p:sp>
              <p:nvSpPr>
                <p:cNvPr id="61472" name="Rectangle 9"/>
                <p:cNvSpPr>
                  <a:spLocks noChangeArrowheads="1"/>
                </p:cNvSpPr>
                <p:nvPr/>
              </p:nvSpPr>
              <p:spPr bwMode="auto">
                <a:xfrm>
                  <a:off x="747" y="748"/>
                  <a:ext cx="865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 - Ζωγραφική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704" y="748"/>
                  <a:ext cx="95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4" name="Group 29"/>
              <p:cNvGrpSpPr>
                <a:grpSpLocks/>
              </p:cNvGrpSpPr>
              <p:nvPr/>
            </p:nvGrpSpPr>
            <p:grpSpPr bwMode="auto">
              <a:xfrm>
                <a:off x="1655" y="748"/>
                <a:ext cx="1166" cy="863"/>
                <a:chOff x="1655" y="748"/>
                <a:chExt cx="1166" cy="863"/>
              </a:xfrm>
            </p:grpSpPr>
            <p:sp>
              <p:nvSpPr>
                <p:cNvPr id="61470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8" y="748"/>
                  <a:ext cx="1080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Τρεις διδακτικές παρεμβάσεις (ανά δυάδες νηπίων) με τρία διαφορετικά λογισμικά διάρκειας 20</a:t>
                  </a:r>
                  <a:r>
                    <a:rPr lang="el-GR" altLang="en-US" sz="1600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’</a:t>
                  </a:r>
                  <a:endParaRPr lang="el-GR" altLang="en-US" sz="16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1" name="Rectangle 28"/>
                <p:cNvSpPr>
                  <a:spLocks noChangeArrowheads="1"/>
                </p:cNvSpPr>
                <p:nvPr/>
              </p:nvSpPr>
              <p:spPr bwMode="auto">
                <a:xfrm>
                  <a:off x="1655" y="748"/>
                  <a:ext cx="1166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5" name="Group 31"/>
              <p:cNvGrpSpPr>
                <a:grpSpLocks/>
              </p:cNvGrpSpPr>
              <p:nvPr/>
            </p:nvGrpSpPr>
            <p:grpSpPr bwMode="auto">
              <a:xfrm>
                <a:off x="2821" y="748"/>
                <a:ext cx="932" cy="863"/>
                <a:chOff x="2821" y="748"/>
                <a:chExt cx="932" cy="863"/>
              </a:xfrm>
            </p:grpSpPr>
            <p:sp>
              <p:nvSpPr>
                <p:cNvPr id="6146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64" y="748"/>
                  <a:ext cx="846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 - Ζωγραφική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9" name="Rectangle 30"/>
                <p:cNvSpPr>
                  <a:spLocks noChangeArrowheads="1"/>
                </p:cNvSpPr>
                <p:nvPr/>
              </p:nvSpPr>
              <p:spPr bwMode="auto">
                <a:xfrm>
                  <a:off x="2821" y="748"/>
                  <a:ext cx="932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6" name="Group 33"/>
              <p:cNvGrpSpPr>
                <a:grpSpLocks/>
              </p:cNvGrpSpPr>
              <p:nvPr/>
            </p:nvGrpSpPr>
            <p:grpSpPr bwMode="auto">
              <a:xfrm>
                <a:off x="0" y="1611"/>
                <a:ext cx="704" cy="633"/>
                <a:chOff x="0" y="1611"/>
                <a:chExt cx="704" cy="633"/>
              </a:xfrm>
            </p:grpSpPr>
            <p:sp>
              <p:nvSpPr>
                <p:cNvPr id="6146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1611"/>
                  <a:ext cx="618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Ελέγχου</a:t>
                  </a:r>
                  <a:endParaRPr lang="el-GR" altLang="en-US" sz="16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(9 νήπια </a:t>
                  </a:r>
                  <a:r>
                    <a:rPr lang="el-GR" altLang="en-US" sz="1600" i="1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–</a:t>
                  </a:r>
                  <a:r>
                    <a:rPr lang="el-GR" altLang="en-US" sz="16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6 προνήπια)</a:t>
                  </a:r>
                  <a:endParaRPr lang="el-GR" altLang="en-US" sz="16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7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611"/>
                  <a:ext cx="70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7" name="Group 35"/>
              <p:cNvGrpSpPr>
                <a:grpSpLocks/>
              </p:cNvGrpSpPr>
              <p:nvPr/>
            </p:nvGrpSpPr>
            <p:grpSpPr bwMode="auto">
              <a:xfrm>
                <a:off x="704" y="1611"/>
                <a:ext cx="951" cy="633"/>
                <a:chOff x="704" y="1611"/>
                <a:chExt cx="951" cy="633"/>
              </a:xfrm>
            </p:grpSpPr>
            <p:sp>
              <p:nvSpPr>
                <p:cNvPr id="61464" name="Rectangle 13"/>
                <p:cNvSpPr>
                  <a:spLocks noChangeArrowheads="1"/>
                </p:cNvSpPr>
                <p:nvPr/>
              </p:nvSpPr>
              <p:spPr bwMode="auto">
                <a:xfrm>
                  <a:off x="747" y="1611"/>
                  <a:ext cx="865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 - Ζωγραφική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5" name="Rectangle 34"/>
                <p:cNvSpPr>
                  <a:spLocks noChangeArrowheads="1"/>
                </p:cNvSpPr>
                <p:nvPr/>
              </p:nvSpPr>
              <p:spPr bwMode="auto">
                <a:xfrm>
                  <a:off x="704" y="1611"/>
                  <a:ext cx="95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8" name="Group 37"/>
              <p:cNvGrpSpPr>
                <a:grpSpLocks/>
              </p:cNvGrpSpPr>
              <p:nvPr/>
            </p:nvGrpSpPr>
            <p:grpSpPr bwMode="auto">
              <a:xfrm>
                <a:off x="1655" y="1611"/>
                <a:ext cx="1166" cy="633"/>
                <a:chOff x="1655" y="1611"/>
                <a:chExt cx="1166" cy="633"/>
              </a:xfrm>
            </p:grpSpPr>
            <p:sp>
              <p:nvSpPr>
                <p:cNvPr id="614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698" y="1611"/>
                  <a:ext cx="1080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Δεν εμπλέκεται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3" name="Rectangle 36"/>
                <p:cNvSpPr>
                  <a:spLocks noChangeArrowheads="1"/>
                </p:cNvSpPr>
                <p:nvPr/>
              </p:nvSpPr>
              <p:spPr bwMode="auto">
                <a:xfrm>
                  <a:off x="1655" y="1611"/>
                  <a:ext cx="116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1459" name="Group 39"/>
              <p:cNvGrpSpPr>
                <a:grpSpLocks/>
              </p:cNvGrpSpPr>
              <p:nvPr/>
            </p:nvGrpSpPr>
            <p:grpSpPr bwMode="auto">
              <a:xfrm>
                <a:off x="2821" y="1611"/>
                <a:ext cx="932" cy="633"/>
                <a:chOff x="2821" y="1611"/>
                <a:chExt cx="932" cy="633"/>
              </a:xfrm>
            </p:grpSpPr>
            <p:sp>
              <p:nvSpPr>
                <p:cNvPr id="614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64" y="1611"/>
                  <a:ext cx="846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6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 - Ζωγραφική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21" y="1611"/>
                  <a:ext cx="93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1447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3759" cy="225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1445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C215FC-91DB-4A40-9D9E-F3D2AC71F014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26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Ανάλυση Αποτελεσμάτων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mtClean="0">
                <a:cs typeface="Tahoma" panose="020B0604030504040204" pitchFamily="34" charset="0"/>
              </a:rPr>
              <a:t>Έμφαση στον τρόπο συγκρότησης των αρχικών παραστάσεων:</a:t>
            </a:r>
          </a:p>
          <a:p>
            <a:pPr lvl="1">
              <a:lnSpc>
                <a:spcPct val="90000"/>
              </a:lnSpc>
            </a:pPr>
            <a:r>
              <a:rPr lang="el-GR" altLang="en-US" smtClean="0">
                <a:cs typeface="Tahoma" panose="020B0604030504040204" pitchFamily="34" charset="0"/>
              </a:rPr>
              <a:t>Ο υπολογιστής ως συσκευή</a:t>
            </a:r>
          </a:p>
          <a:p>
            <a:pPr lvl="1">
              <a:lnSpc>
                <a:spcPct val="90000"/>
              </a:lnSpc>
            </a:pPr>
            <a:r>
              <a:rPr lang="el-GR" altLang="en-US" smtClean="0">
                <a:cs typeface="Tahoma" panose="020B0604030504040204" pitchFamily="34" charset="0"/>
              </a:rPr>
              <a:t>Τα μέρη του υπολογιστή (λεπτομέρειες, διευθέτηση - διάταξη)</a:t>
            </a:r>
          </a:p>
          <a:p>
            <a:pPr lvl="1">
              <a:lnSpc>
                <a:spcPct val="90000"/>
              </a:lnSpc>
            </a:pPr>
            <a:r>
              <a:rPr lang="el-GR" altLang="en-US" smtClean="0">
                <a:cs typeface="Tahoma" panose="020B0604030504040204" pitchFamily="34" charset="0"/>
              </a:rPr>
              <a:t>Ο τρόπος σύνδεσης των επιμέρους συσκευών (σύνδεση ή όχι)</a:t>
            </a:r>
          </a:p>
          <a:p>
            <a:pPr lvl="1">
              <a:lnSpc>
                <a:spcPct val="90000"/>
              </a:lnSpc>
            </a:pPr>
            <a:r>
              <a:rPr lang="el-GR" altLang="en-US" smtClean="0">
                <a:cs typeface="Tahoma" panose="020B0604030504040204" pitchFamily="34" charset="0"/>
              </a:rPr>
              <a:t>Φανταστικές και πραγματικές χρήσεις των υπολογιστών</a:t>
            </a:r>
          </a:p>
        </p:txBody>
      </p:sp>
      <p:sp>
        <p:nvSpPr>
          <p:cNvPr id="6349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470F6-9750-4FB4-8D9D-6FD78820E46C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27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Αρχικές παραστάσεις για τους υπολογιστές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030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mtClean="0">
                <a:cs typeface="Tahoma" panose="020B0604030504040204" pitchFamily="34" charset="0"/>
              </a:rPr>
              <a:t>Παραστάσεις των μαθητών για τον υπολογιστή ως συσκευή</a:t>
            </a:r>
          </a:p>
        </p:txBody>
      </p:sp>
      <p:grpSp>
        <p:nvGrpSpPr>
          <p:cNvPr id="65540" name="Group 51"/>
          <p:cNvGrpSpPr>
            <a:grpSpLocks/>
          </p:cNvGrpSpPr>
          <p:nvPr/>
        </p:nvGrpSpPr>
        <p:grpSpPr bwMode="auto">
          <a:xfrm>
            <a:off x="685800" y="3276600"/>
            <a:ext cx="7772400" cy="2598738"/>
            <a:chOff x="-3" y="-3"/>
            <a:chExt cx="3829" cy="1445"/>
          </a:xfrm>
        </p:grpSpPr>
        <p:grpSp>
          <p:nvGrpSpPr>
            <p:cNvPr id="65543" name="Group 49"/>
            <p:cNvGrpSpPr>
              <a:grpSpLocks/>
            </p:cNvGrpSpPr>
            <p:nvPr/>
          </p:nvGrpSpPr>
          <p:grpSpPr bwMode="auto">
            <a:xfrm>
              <a:off x="0" y="0"/>
              <a:ext cx="3823" cy="1439"/>
              <a:chOff x="0" y="0"/>
              <a:chExt cx="3823" cy="1439"/>
            </a:xfrm>
          </p:grpSpPr>
          <p:grpSp>
            <p:nvGrpSpPr>
              <p:cNvPr id="65545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834" cy="633"/>
                <a:chOff x="0" y="0"/>
                <a:chExt cx="834" cy="633"/>
              </a:xfrm>
            </p:grpSpPr>
            <p:sp>
              <p:nvSpPr>
                <p:cNvPr id="65588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48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Ο υπολογιστής ως συσκευή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89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3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46" name="Group 22"/>
              <p:cNvGrpSpPr>
                <a:grpSpLocks/>
              </p:cNvGrpSpPr>
              <p:nvPr/>
            </p:nvGrpSpPr>
            <p:grpSpPr bwMode="auto">
              <a:xfrm>
                <a:off x="834" y="0"/>
                <a:ext cx="749" cy="633"/>
                <a:chOff x="834" y="0"/>
                <a:chExt cx="749" cy="633"/>
              </a:xfrm>
            </p:grpSpPr>
            <p:sp>
              <p:nvSpPr>
                <p:cNvPr id="65586" name="Rectangle 5"/>
                <p:cNvSpPr>
                  <a:spLocks noChangeArrowheads="1"/>
                </p:cNvSpPr>
                <p:nvPr/>
              </p:nvSpPr>
              <p:spPr bwMode="auto">
                <a:xfrm>
                  <a:off x="877" y="0"/>
                  <a:ext cx="663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Μηχανικό μέρος μη πλήρες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87" name="Rectangle 21"/>
                <p:cNvSpPr>
                  <a:spLocks noChangeArrowheads="1"/>
                </p:cNvSpPr>
                <p:nvPr/>
              </p:nvSpPr>
              <p:spPr bwMode="auto">
                <a:xfrm>
                  <a:off x="834" y="0"/>
                  <a:ext cx="74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47" name="Group 24"/>
              <p:cNvGrpSpPr>
                <a:grpSpLocks/>
              </p:cNvGrpSpPr>
              <p:nvPr/>
            </p:nvGrpSpPr>
            <p:grpSpPr bwMode="auto">
              <a:xfrm>
                <a:off x="1583" y="0"/>
                <a:ext cx="878" cy="633"/>
                <a:chOff x="1583" y="0"/>
                <a:chExt cx="878" cy="633"/>
              </a:xfrm>
            </p:grpSpPr>
            <p:sp>
              <p:nvSpPr>
                <p:cNvPr id="65584" name="Rectangle 6"/>
                <p:cNvSpPr>
                  <a:spLocks noChangeArrowheads="1"/>
                </p:cNvSpPr>
                <p:nvPr/>
              </p:nvSpPr>
              <p:spPr bwMode="auto">
                <a:xfrm>
                  <a:off x="1626" y="0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Μηχανικό μέρος μη πλήρες &amp; λογισμικό.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85" name="Rectangle 23"/>
                <p:cNvSpPr>
                  <a:spLocks noChangeArrowheads="1"/>
                </p:cNvSpPr>
                <p:nvPr/>
              </p:nvSpPr>
              <p:spPr bwMode="auto">
                <a:xfrm>
                  <a:off x="1583" y="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48" name="Group 26"/>
              <p:cNvGrpSpPr>
                <a:grpSpLocks/>
              </p:cNvGrpSpPr>
              <p:nvPr/>
            </p:nvGrpSpPr>
            <p:grpSpPr bwMode="auto">
              <a:xfrm>
                <a:off x="2461" y="0"/>
                <a:ext cx="662" cy="633"/>
                <a:chOff x="2461" y="0"/>
                <a:chExt cx="662" cy="633"/>
              </a:xfrm>
            </p:grpSpPr>
            <p:sp>
              <p:nvSpPr>
                <p:cNvPr id="65582" name="Rectangle 7"/>
                <p:cNvSpPr>
                  <a:spLocks noChangeArrowheads="1"/>
                </p:cNvSpPr>
                <p:nvPr/>
              </p:nvSpPr>
              <p:spPr bwMode="auto">
                <a:xfrm>
                  <a:off x="2504" y="0"/>
                  <a:ext cx="576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Λογισμικό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83" name="Rectangle 25"/>
                <p:cNvSpPr>
                  <a:spLocks noChangeArrowheads="1"/>
                </p:cNvSpPr>
                <p:nvPr/>
              </p:nvSpPr>
              <p:spPr bwMode="auto">
                <a:xfrm>
                  <a:off x="2461" y="0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49" name="Group 28"/>
              <p:cNvGrpSpPr>
                <a:grpSpLocks/>
              </p:cNvGrpSpPr>
              <p:nvPr/>
            </p:nvGrpSpPr>
            <p:grpSpPr bwMode="auto">
              <a:xfrm>
                <a:off x="3123" y="0"/>
                <a:ext cx="700" cy="633"/>
                <a:chOff x="3123" y="0"/>
                <a:chExt cx="700" cy="633"/>
              </a:xfrm>
            </p:grpSpPr>
            <p:sp>
              <p:nvSpPr>
                <p:cNvPr id="65580" name="Rectangle 8"/>
                <p:cNvSpPr>
                  <a:spLocks noChangeArrowheads="1"/>
                </p:cNvSpPr>
                <p:nvPr/>
              </p:nvSpPr>
              <p:spPr bwMode="auto">
                <a:xfrm>
                  <a:off x="3166" y="0"/>
                  <a:ext cx="614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Δεν ξέρω / Δεν απαντώ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8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23" y="0"/>
                  <a:ext cx="70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0" name="Group 30"/>
              <p:cNvGrpSpPr>
                <a:grpSpLocks/>
              </p:cNvGrpSpPr>
              <p:nvPr/>
            </p:nvGrpSpPr>
            <p:grpSpPr bwMode="auto">
              <a:xfrm>
                <a:off x="0" y="633"/>
                <a:ext cx="834" cy="403"/>
                <a:chOff x="0" y="633"/>
                <a:chExt cx="834" cy="403"/>
              </a:xfrm>
            </p:grpSpPr>
            <p:sp>
              <p:nvSpPr>
                <p:cNvPr id="65578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74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0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7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8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1" name="Group 32"/>
              <p:cNvGrpSpPr>
                <a:grpSpLocks/>
              </p:cNvGrpSpPr>
              <p:nvPr/>
            </p:nvGrpSpPr>
            <p:grpSpPr bwMode="auto">
              <a:xfrm>
                <a:off x="834" y="633"/>
                <a:ext cx="749" cy="403"/>
                <a:chOff x="834" y="633"/>
                <a:chExt cx="749" cy="403"/>
              </a:xfrm>
            </p:grpSpPr>
            <p:sp>
              <p:nvSpPr>
                <p:cNvPr id="65576" name="Rectangle 10"/>
                <p:cNvSpPr>
                  <a:spLocks noChangeArrowheads="1"/>
                </p:cNvSpPr>
                <p:nvPr/>
              </p:nvSpPr>
              <p:spPr bwMode="auto">
                <a:xfrm>
                  <a:off x="877" y="633"/>
                  <a:ext cx="66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12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77" name="Rectangle 31"/>
                <p:cNvSpPr>
                  <a:spLocks noChangeArrowheads="1"/>
                </p:cNvSpPr>
                <p:nvPr/>
              </p:nvSpPr>
              <p:spPr bwMode="auto">
                <a:xfrm>
                  <a:off x="834" y="633"/>
                  <a:ext cx="7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2" name="Group 34"/>
              <p:cNvGrpSpPr>
                <a:grpSpLocks/>
              </p:cNvGrpSpPr>
              <p:nvPr/>
            </p:nvGrpSpPr>
            <p:grpSpPr bwMode="auto">
              <a:xfrm>
                <a:off x="1583" y="633"/>
                <a:ext cx="878" cy="403"/>
                <a:chOff x="1583" y="633"/>
                <a:chExt cx="878" cy="403"/>
              </a:xfrm>
            </p:grpSpPr>
            <p:sp>
              <p:nvSpPr>
                <p:cNvPr id="65574" name="Rectangle 11"/>
                <p:cNvSpPr>
                  <a:spLocks noChangeArrowheads="1"/>
                </p:cNvSpPr>
                <p:nvPr/>
              </p:nvSpPr>
              <p:spPr bwMode="auto">
                <a:xfrm>
                  <a:off x="1626" y="633"/>
                  <a:ext cx="79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10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7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83" y="633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3" name="Group 36"/>
              <p:cNvGrpSpPr>
                <a:grpSpLocks/>
              </p:cNvGrpSpPr>
              <p:nvPr/>
            </p:nvGrpSpPr>
            <p:grpSpPr bwMode="auto">
              <a:xfrm>
                <a:off x="2461" y="633"/>
                <a:ext cx="662" cy="403"/>
                <a:chOff x="2461" y="633"/>
                <a:chExt cx="662" cy="403"/>
              </a:xfrm>
            </p:grpSpPr>
            <p:sp>
              <p:nvSpPr>
                <p:cNvPr id="65572" name="Rectangle 12"/>
                <p:cNvSpPr>
                  <a:spLocks noChangeArrowheads="1"/>
                </p:cNvSpPr>
                <p:nvPr/>
              </p:nvSpPr>
              <p:spPr bwMode="auto">
                <a:xfrm>
                  <a:off x="2504" y="633"/>
                  <a:ext cx="57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73" name="Rectangle 35"/>
                <p:cNvSpPr>
                  <a:spLocks noChangeArrowheads="1"/>
                </p:cNvSpPr>
                <p:nvPr/>
              </p:nvSpPr>
              <p:spPr bwMode="auto">
                <a:xfrm>
                  <a:off x="2461" y="633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4" name="Group 38"/>
              <p:cNvGrpSpPr>
                <a:grpSpLocks/>
              </p:cNvGrpSpPr>
              <p:nvPr/>
            </p:nvGrpSpPr>
            <p:grpSpPr bwMode="auto">
              <a:xfrm>
                <a:off x="3123" y="633"/>
                <a:ext cx="700" cy="403"/>
                <a:chOff x="3123" y="633"/>
                <a:chExt cx="700" cy="403"/>
              </a:xfrm>
            </p:grpSpPr>
            <p:sp>
              <p:nvSpPr>
                <p:cNvPr id="65570" name="Rectangle 13"/>
                <p:cNvSpPr>
                  <a:spLocks noChangeArrowheads="1"/>
                </p:cNvSpPr>
                <p:nvPr/>
              </p:nvSpPr>
              <p:spPr bwMode="auto">
                <a:xfrm>
                  <a:off x="3166" y="633"/>
                  <a:ext cx="61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7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3" y="633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5" name="Group 40"/>
              <p:cNvGrpSpPr>
                <a:grpSpLocks/>
              </p:cNvGrpSpPr>
              <p:nvPr/>
            </p:nvGrpSpPr>
            <p:grpSpPr bwMode="auto">
              <a:xfrm>
                <a:off x="0" y="1036"/>
                <a:ext cx="834" cy="403"/>
                <a:chOff x="0" y="1036"/>
                <a:chExt cx="834" cy="403"/>
              </a:xfrm>
            </p:grpSpPr>
            <p:sp>
              <p:nvSpPr>
                <p:cNvPr id="65568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74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 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6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8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6" name="Group 42"/>
              <p:cNvGrpSpPr>
                <a:grpSpLocks/>
              </p:cNvGrpSpPr>
              <p:nvPr/>
            </p:nvGrpSpPr>
            <p:grpSpPr bwMode="auto">
              <a:xfrm>
                <a:off x="834" y="1036"/>
                <a:ext cx="749" cy="403"/>
                <a:chOff x="834" y="1036"/>
                <a:chExt cx="749" cy="403"/>
              </a:xfrm>
            </p:grpSpPr>
            <p:sp>
              <p:nvSpPr>
                <p:cNvPr id="65566" name="Rectangle 15"/>
                <p:cNvSpPr>
                  <a:spLocks noChangeArrowheads="1"/>
                </p:cNvSpPr>
                <p:nvPr/>
              </p:nvSpPr>
              <p:spPr bwMode="auto">
                <a:xfrm>
                  <a:off x="877" y="1036"/>
                  <a:ext cx="66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41%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67" name="Rectangle 41"/>
                <p:cNvSpPr>
                  <a:spLocks noChangeArrowheads="1"/>
                </p:cNvSpPr>
                <p:nvPr/>
              </p:nvSpPr>
              <p:spPr bwMode="auto">
                <a:xfrm>
                  <a:off x="834" y="1036"/>
                  <a:ext cx="74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7" name="Group 44"/>
              <p:cNvGrpSpPr>
                <a:grpSpLocks/>
              </p:cNvGrpSpPr>
              <p:nvPr/>
            </p:nvGrpSpPr>
            <p:grpSpPr bwMode="auto">
              <a:xfrm>
                <a:off x="1583" y="1036"/>
                <a:ext cx="878" cy="403"/>
                <a:chOff x="1583" y="1036"/>
                <a:chExt cx="878" cy="403"/>
              </a:xfrm>
            </p:grpSpPr>
            <p:sp>
              <p:nvSpPr>
                <p:cNvPr id="65564" name="Rectangle 16"/>
                <p:cNvSpPr>
                  <a:spLocks noChangeArrowheads="1"/>
                </p:cNvSpPr>
                <p:nvPr/>
              </p:nvSpPr>
              <p:spPr bwMode="auto">
                <a:xfrm>
                  <a:off x="1626" y="1036"/>
                  <a:ext cx="79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35%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65" name="Rectangle 43"/>
                <p:cNvSpPr>
                  <a:spLocks noChangeArrowheads="1"/>
                </p:cNvSpPr>
                <p:nvPr/>
              </p:nvSpPr>
              <p:spPr bwMode="auto">
                <a:xfrm>
                  <a:off x="1583" y="103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8" name="Group 46"/>
              <p:cNvGrpSpPr>
                <a:grpSpLocks/>
              </p:cNvGrpSpPr>
              <p:nvPr/>
            </p:nvGrpSpPr>
            <p:grpSpPr bwMode="auto">
              <a:xfrm>
                <a:off x="2461" y="1036"/>
                <a:ext cx="662" cy="403"/>
                <a:chOff x="2461" y="1036"/>
                <a:chExt cx="662" cy="403"/>
              </a:xfrm>
            </p:grpSpPr>
            <p:sp>
              <p:nvSpPr>
                <p:cNvPr id="65562" name="Rectangle 17"/>
                <p:cNvSpPr>
                  <a:spLocks noChangeArrowheads="1"/>
                </p:cNvSpPr>
                <p:nvPr/>
              </p:nvSpPr>
              <p:spPr bwMode="auto">
                <a:xfrm>
                  <a:off x="2504" y="1036"/>
                  <a:ext cx="57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7%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6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61" y="103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559" name="Group 48"/>
              <p:cNvGrpSpPr>
                <a:grpSpLocks/>
              </p:cNvGrpSpPr>
              <p:nvPr/>
            </p:nvGrpSpPr>
            <p:grpSpPr bwMode="auto">
              <a:xfrm>
                <a:off x="3123" y="1036"/>
                <a:ext cx="700" cy="403"/>
                <a:chOff x="3123" y="1036"/>
                <a:chExt cx="700" cy="403"/>
              </a:xfrm>
            </p:grpSpPr>
            <p:sp>
              <p:nvSpPr>
                <p:cNvPr id="65560" name="Rectangle 18"/>
                <p:cNvSpPr>
                  <a:spLocks noChangeArrowheads="1"/>
                </p:cNvSpPr>
                <p:nvPr/>
              </p:nvSpPr>
              <p:spPr bwMode="auto">
                <a:xfrm>
                  <a:off x="3166" y="1036"/>
                  <a:ext cx="61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17%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61" name="Rectangle 47"/>
                <p:cNvSpPr>
                  <a:spLocks noChangeArrowheads="1"/>
                </p:cNvSpPr>
                <p:nvPr/>
              </p:nvSpPr>
              <p:spPr bwMode="auto">
                <a:xfrm>
                  <a:off x="3123" y="1036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5544" name="Rectangle 50"/>
            <p:cNvSpPr>
              <a:spLocks noChangeArrowheads="1"/>
            </p:cNvSpPr>
            <p:nvPr/>
          </p:nvSpPr>
          <p:spPr bwMode="auto">
            <a:xfrm>
              <a:off x="-3" y="-3"/>
              <a:ext cx="3829" cy="1445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5542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1B7087-2C37-4C27-8F6C-E29EA2A1FA81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28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Αρχικές παραστάσεις για τους υπολογιστές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875" y="1936167"/>
            <a:ext cx="7772400" cy="103028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dirty="0" smtClean="0">
                <a:cs typeface="Tahoma" panose="020B0604030504040204" pitchFamily="34" charset="0"/>
              </a:rPr>
              <a:t>Το σχέδιο των παιδιών για τον υπολογιστή ως συσκευή</a:t>
            </a:r>
          </a:p>
          <a:p>
            <a:pPr algn="just">
              <a:lnSpc>
                <a:spcPct val="90000"/>
              </a:lnSpc>
            </a:pPr>
            <a:endParaRPr lang="el-GR" altLang="en-US" dirty="0" smtClean="0">
              <a:cs typeface="Tahoma" panose="020B0604030504040204" pitchFamily="34" charset="0"/>
            </a:endParaRPr>
          </a:p>
        </p:txBody>
      </p:sp>
      <p:grpSp>
        <p:nvGrpSpPr>
          <p:cNvPr id="67588" name="Group 91"/>
          <p:cNvGrpSpPr>
            <a:grpSpLocks/>
          </p:cNvGrpSpPr>
          <p:nvPr/>
        </p:nvGrpSpPr>
        <p:grpSpPr bwMode="auto">
          <a:xfrm>
            <a:off x="533400" y="3124200"/>
            <a:ext cx="8229600" cy="1501775"/>
            <a:chOff x="-3" y="-3"/>
            <a:chExt cx="3706" cy="1330"/>
          </a:xfrm>
        </p:grpSpPr>
        <p:grpSp>
          <p:nvGrpSpPr>
            <p:cNvPr id="67631" name="Group 89"/>
            <p:cNvGrpSpPr>
              <a:grpSpLocks/>
            </p:cNvGrpSpPr>
            <p:nvPr/>
          </p:nvGrpSpPr>
          <p:grpSpPr bwMode="auto">
            <a:xfrm>
              <a:off x="0" y="0"/>
              <a:ext cx="3700" cy="1324"/>
              <a:chOff x="0" y="0"/>
              <a:chExt cx="3700" cy="1324"/>
            </a:xfrm>
          </p:grpSpPr>
          <p:grpSp>
            <p:nvGrpSpPr>
              <p:cNvPr id="67633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838" cy="518"/>
                <a:chOff x="0" y="0"/>
                <a:chExt cx="838" cy="518"/>
              </a:xfrm>
            </p:grpSpPr>
            <p:sp>
              <p:nvSpPr>
                <p:cNvPr id="67667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5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Μέρη του υπολογιστή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68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3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4" name="Group 68"/>
              <p:cNvGrpSpPr>
                <a:grpSpLocks/>
              </p:cNvGrpSpPr>
              <p:nvPr/>
            </p:nvGrpSpPr>
            <p:grpSpPr bwMode="auto">
              <a:xfrm>
                <a:off x="838" y="0"/>
                <a:ext cx="818" cy="518"/>
                <a:chOff x="838" y="0"/>
                <a:chExt cx="818" cy="518"/>
              </a:xfrm>
            </p:grpSpPr>
            <p:sp>
              <p:nvSpPr>
                <p:cNvPr id="67665" name="Rectangle 54"/>
                <p:cNvSpPr>
                  <a:spLocks noChangeArrowheads="1"/>
                </p:cNvSpPr>
                <p:nvPr/>
              </p:nvSpPr>
              <p:spPr bwMode="auto">
                <a:xfrm>
                  <a:off x="881" y="0"/>
                  <a:ext cx="73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Περιφερειακές συσκευές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66" name="Rectangle 67"/>
                <p:cNvSpPr>
                  <a:spLocks noChangeArrowheads="1"/>
                </p:cNvSpPr>
                <p:nvPr/>
              </p:nvSpPr>
              <p:spPr bwMode="auto">
                <a:xfrm>
                  <a:off x="838" y="0"/>
                  <a:ext cx="8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5" name="Group 70"/>
              <p:cNvGrpSpPr>
                <a:grpSpLocks/>
              </p:cNvGrpSpPr>
              <p:nvPr/>
            </p:nvGrpSpPr>
            <p:grpSpPr bwMode="auto">
              <a:xfrm>
                <a:off x="1656" y="0"/>
                <a:ext cx="1238" cy="518"/>
                <a:chOff x="1656" y="0"/>
                <a:chExt cx="1238" cy="518"/>
              </a:xfrm>
            </p:grpSpPr>
            <p:sp>
              <p:nvSpPr>
                <p:cNvPr id="67663" name="Rectangle 55"/>
                <p:cNvSpPr>
                  <a:spLocks noChangeArrowheads="1"/>
                </p:cNvSpPr>
                <p:nvPr/>
              </p:nvSpPr>
              <p:spPr bwMode="auto">
                <a:xfrm>
                  <a:off x="1699" y="0"/>
                  <a:ext cx="115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Περιφερειακές συσκευές &amp; κεντρική μονάδα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64" name="Rectangle 69"/>
                <p:cNvSpPr>
                  <a:spLocks noChangeArrowheads="1"/>
                </p:cNvSpPr>
                <p:nvPr/>
              </p:nvSpPr>
              <p:spPr bwMode="auto">
                <a:xfrm>
                  <a:off x="1656" y="0"/>
                  <a:ext cx="123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6" name="Group 72"/>
              <p:cNvGrpSpPr>
                <a:grpSpLocks/>
              </p:cNvGrpSpPr>
              <p:nvPr/>
            </p:nvGrpSpPr>
            <p:grpSpPr bwMode="auto">
              <a:xfrm>
                <a:off x="2894" y="0"/>
                <a:ext cx="806" cy="518"/>
                <a:chOff x="2894" y="0"/>
                <a:chExt cx="806" cy="518"/>
              </a:xfrm>
            </p:grpSpPr>
            <p:sp>
              <p:nvSpPr>
                <p:cNvPr id="6766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37" y="0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Τίποτα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62" name="Rectangle 71"/>
                <p:cNvSpPr>
                  <a:spLocks noChangeArrowheads="1"/>
                </p:cNvSpPr>
                <p:nvPr/>
              </p:nvSpPr>
              <p:spPr bwMode="auto">
                <a:xfrm>
                  <a:off x="2894" y="0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7" name="Group 74"/>
              <p:cNvGrpSpPr>
                <a:grpSpLocks/>
              </p:cNvGrpSpPr>
              <p:nvPr/>
            </p:nvGrpSpPr>
            <p:grpSpPr bwMode="auto">
              <a:xfrm>
                <a:off x="0" y="518"/>
                <a:ext cx="838" cy="403"/>
                <a:chOff x="0" y="518"/>
                <a:chExt cx="838" cy="403"/>
              </a:xfrm>
            </p:grpSpPr>
            <p:sp>
              <p:nvSpPr>
                <p:cNvPr id="67659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75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Ζωγραφική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60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8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8" name="Group 76"/>
              <p:cNvGrpSpPr>
                <a:grpSpLocks/>
              </p:cNvGrpSpPr>
              <p:nvPr/>
            </p:nvGrpSpPr>
            <p:grpSpPr bwMode="auto">
              <a:xfrm>
                <a:off x="838" y="518"/>
                <a:ext cx="818" cy="403"/>
                <a:chOff x="838" y="518"/>
                <a:chExt cx="818" cy="403"/>
              </a:xfrm>
            </p:grpSpPr>
            <p:sp>
              <p:nvSpPr>
                <p:cNvPr id="67657" name="Rectangle 58"/>
                <p:cNvSpPr>
                  <a:spLocks noChangeArrowheads="1"/>
                </p:cNvSpPr>
                <p:nvPr/>
              </p:nvSpPr>
              <p:spPr bwMode="auto">
                <a:xfrm>
                  <a:off x="881" y="518"/>
                  <a:ext cx="7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19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58" name="Rectangle 75"/>
                <p:cNvSpPr>
                  <a:spLocks noChangeArrowheads="1"/>
                </p:cNvSpPr>
                <p:nvPr/>
              </p:nvSpPr>
              <p:spPr bwMode="auto">
                <a:xfrm>
                  <a:off x="838" y="518"/>
                  <a:ext cx="8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9" name="Group 78"/>
              <p:cNvGrpSpPr>
                <a:grpSpLocks/>
              </p:cNvGrpSpPr>
              <p:nvPr/>
            </p:nvGrpSpPr>
            <p:grpSpPr bwMode="auto">
              <a:xfrm>
                <a:off x="1656" y="518"/>
                <a:ext cx="1238" cy="403"/>
                <a:chOff x="1656" y="518"/>
                <a:chExt cx="1238" cy="403"/>
              </a:xfrm>
            </p:grpSpPr>
            <p:sp>
              <p:nvSpPr>
                <p:cNvPr id="67655" name="Rectangle 59"/>
                <p:cNvSpPr>
                  <a:spLocks noChangeArrowheads="1"/>
                </p:cNvSpPr>
                <p:nvPr/>
              </p:nvSpPr>
              <p:spPr bwMode="auto">
                <a:xfrm>
                  <a:off x="1699" y="518"/>
                  <a:ext cx="115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7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56" name="Rectangle 77"/>
                <p:cNvSpPr>
                  <a:spLocks noChangeArrowheads="1"/>
                </p:cNvSpPr>
                <p:nvPr/>
              </p:nvSpPr>
              <p:spPr bwMode="auto">
                <a:xfrm>
                  <a:off x="1656" y="518"/>
                  <a:ext cx="12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40" name="Group 80"/>
              <p:cNvGrpSpPr>
                <a:grpSpLocks/>
              </p:cNvGrpSpPr>
              <p:nvPr/>
            </p:nvGrpSpPr>
            <p:grpSpPr bwMode="auto">
              <a:xfrm>
                <a:off x="2894" y="518"/>
                <a:ext cx="806" cy="403"/>
                <a:chOff x="2894" y="518"/>
                <a:chExt cx="806" cy="403"/>
              </a:xfrm>
            </p:grpSpPr>
            <p:sp>
              <p:nvSpPr>
                <p:cNvPr id="67653" name="Rectangle 60"/>
                <p:cNvSpPr>
                  <a:spLocks noChangeArrowheads="1"/>
                </p:cNvSpPr>
                <p:nvPr/>
              </p:nvSpPr>
              <p:spPr bwMode="auto">
                <a:xfrm>
                  <a:off x="2937" y="518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54" name="Rectangle 79"/>
                <p:cNvSpPr>
                  <a:spLocks noChangeArrowheads="1"/>
                </p:cNvSpPr>
                <p:nvPr/>
              </p:nvSpPr>
              <p:spPr bwMode="auto">
                <a:xfrm>
                  <a:off x="2894" y="518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41" name="Group 82"/>
              <p:cNvGrpSpPr>
                <a:grpSpLocks/>
              </p:cNvGrpSpPr>
              <p:nvPr/>
            </p:nvGrpSpPr>
            <p:grpSpPr bwMode="auto">
              <a:xfrm>
                <a:off x="0" y="921"/>
                <a:ext cx="838" cy="403"/>
                <a:chOff x="0" y="921"/>
                <a:chExt cx="838" cy="403"/>
              </a:xfrm>
            </p:grpSpPr>
            <p:sp>
              <p:nvSpPr>
                <p:cNvPr id="6765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75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 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52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8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42" name="Group 84"/>
              <p:cNvGrpSpPr>
                <a:grpSpLocks/>
              </p:cNvGrpSpPr>
              <p:nvPr/>
            </p:nvGrpSpPr>
            <p:grpSpPr bwMode="auto">
              <a:xfrm>
                <a:off x="838" y="921"/>
                <a:ext cx="818" cy="403"/>
                <a:chOff x="838" y="921"/>
                <a:chExt cx="818" cy="403"/>
              </a:xfrm>
            </p:grpSpPr>
            <p:sp>
              <p:nvSpPr>
                <p:cNvPr id="67649" name="Rectangle 62"/>
                <p:cNvSpPr>
                  <a:spLocks noChangeArrowheads="1"/>
                </p:cNvSpPr>
                <p:nvPr/>
              </p:nvSpPr>
              <p:spPr bwMode="auto">
                <a:xfrm>
                  <a:off x="881" y="921"/>
                  <a:ext cx="7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65%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50" name="Rectangle 83"/>
                <p:cNvSpPr>
                  <a:spLocks noChangeArrowheads="1"/>
                </p:cNvSpPr>
                <p:nvPr/>
              </p:nvSpPr>
              <p:spPr bwMode="auto">
                <a:xfrm>
                  <a:off x="838" y="921"/>
                  <a:ext cx="8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43" name="Group 86"/>
              <p:cNvGrpSpPr>
                <a:grpSpLocks/>
              </p:cNvGrpSpPr>
              <p:nvPr/>
            </p:nvGrpSpPr>
            <p:grpSpPr bwMode="auto">
              <a:xfrm>
                <a:off x="1656" y="921"/>
                <a:ext cx="1238" cy="403"/>
                <a:chOff x="1656" y="921"/>
                <a:chExt cx="1238" cy="403"/>
              </a:xfrm>
            </p:grpSpPr>
            <p:sp>
              <p:nvSpPr>
                <p:cNvPr id="67647" name="Rectangle 63"/>
                <p:cNvSpPr>
                  <a:spLocks noChangeArrowheads="1"/>
                </p:cNvSpPr>
                <p:nvPr/>
              </p:nvSpPr>
              <p:spPr bwMode="auto">
                <a:xfrm>
                  <a:off x="1699" y="921"/>
                  <a:ext cx="115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24%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48" name="Rectangle 85"/>
                <p:cNvSpPr>
                  <a:spLocks noChangeArrowheads="1"/>
                </p:cNvSpPr>
                <p:nvPr/>
              </p:nvSpPr>
              <p:spPr bwMode="auto">
                <a:xfrm>
                  <a:off x="1656" y="921"/>
                  <a:ext cx="123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44" name="Group 88"/>
              <p:cNvGrpSpPr>
                <a:grpSpLocks/>
              </p:cNvGrpSpPr>
              <p:nvPr/>
            </p:nvGrpSpPr>
            <p:grpSpPr bwMode="auto">
              <a:xfrm>
                <a:off x="2894" y="921"/>
                <a:ext cx="806" cy="403"/>
                <a:chOff x="2894" y="921"/>
                <a:chExt cx="806" cy="403"/>
              </a:xfrm>
            </p:grpSpPr>
            <p:sp>
              <p:nvSpPr>
                <p:cNvPr id="67645" name="Rectangle 64"/>
                <p:cNvSpPr>
                  <a:spLocks noChangeArrowheads="1"/>
                </p:cNvSpPr>
                <p:nvPr/>
              </p:nvSpPr>
              <p:spPr bwMode="auto">
                <a:xfrm>
                  <a:off x="2937" y="921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4%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46" name="Rectangle 87"/>
                <p:cNvSpPr>
                  <a:spLocks noChangeArrowheads="1"/>
                </p:cNvSpPr>
                <p:nvPr/>
              </p:nvSpPr>
              <p:spPr bwMode="auto">
                <a:xfrm>
                  <a:off x="2894" y="921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7632" name="Rectangle 90"/>
            <p:cNvSpPr>
              <a:spLocks noChangeArrowheads="1"/>
            </p:cNvSpPr>
            <p:nvPr/>
          </p:nvSpPr>
          <p:spPr bwMode="auto">
            <a:xfrm>
              <a:off x="-3" y="-3"/>
              <a:ext cx="3706" cy="133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7589" name="Rectangle 92"/>
          <p:cNvSpPr>
            <a:spLocks noChangeArrowheads="1"/>
          </p:cNvSpPr>
          <p:nvPr/>
        </p:nvSpPr>
        <p:spPr bwMode="auto">
          <a:xfrm>
            <a:off x="3175" y="31115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200"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GB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grpSp>
        <p:nvGrpSpPr>
          <p:cNvPr id="67590" name="Group 131"/>
          <p:cNvGrpSpPr>
            <a:grpSpLocks/>
          </p:cNvGrpSpPr>
          <p:nvPr/>
        </p:nvGrpSpPr>
        <p:grpSpPr bwMode="auto">
          <a:xfrm>
            <a:off x="533400" y="4876800"/>
            <a:ext cx="8229600" cy="1524000"/>
            <a:chOff x="-3" y="1727"/>
            <a:chExt cx="3813" cy="1330"/>
          </a:xfrm>
        </p:grpSpPr>
        <p:grpSp>
          <p:nvGrpSpPr>
            <p:cNvPr id="67593" name="Group 129"/>
            <p:cNvGrpSpPr>
              <a:grpSpLocks/>
            </p:cNvGrpSpPr>
            <p:nvPr/>
          </p:nvGrpSpPr>
          <p:grpSpPr bwMode="auto">
            <a:xfrm>
              <a:off x="0" y="1730"/>
              <a:ext cx="3807" cy="1324"/>
              <a:chOff x="0" y="1730"/>
              <a:chExt cx="3807" cy="1324"/>
            </a:xfrm>
          </p:grpSpPr>
          <p:grpSp>
            <p:nvGrpSpPr>
              <p:cNvPr id="67595" name="Group 106"/>
              <p:cNvGrpSpPr>
                <a:grpSpLocks/>
              </p:cNvGrpSpPr>
              <p:nvPr/>
            </p:nvGrpSpPr>
            <p:grpSpPr bwMode="auto">
              <a:xfrm>
                <a:off x="0" y="1730"/>
                <a:ext cx="1173" cy="518"/>
                <a:chOff x="0" y="1730"/>
                <a:chExt cx="1173" cy="518"/>
              </a:xfrm>
            </p:grpSpPr>
            <p:sp>
              <p:nvSpPr>
                <p:cNvPr id="67629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1730"/>
                  <a:ext cx="108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Τρόπος σύνδεσης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117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596" name="Group 108"/>
              <p:cNvGrpSpPr>
                <a:grpSpLocks/>
              </p:cNvGrpSpPr>
              <p:nvPr/>
            </p:nvGrpSpPr>
            <p:grpSpPr bwMode="auto">
              <a:xfrm>
                <a:off x="1173" y="1730"/>
                <a:ext cx="806" cy="518"/>
                <a:chOff x="1173" y="1730"/>
                <a:chExt cx="806" cy="518"/>
              </a:xfrm>
            </p:grpSpPr>
            <p:sp>
              <p:nvSpPr>
                <p:cNvPr id="67627" name="Rectangle 94"/>
                <p:cNvSpPr>
                  <a:spLocks noChangeArrowheads="1"/>
                </p:cNvSpPr>
                <p:nvPr/>
              </p:nvSpPr>
              <p:spPr bwMode="auto">
                <a:xfrm>
                  <a:off x="1216" y="1730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Ενιαία Σύνδεση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2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173" y="1730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597" name="Group 110"/>
              <p:cNvGrpSpPr>
                <a:grpSpLocks/>
              </p:cNvGrpSpPr>
              <p:nvPr/>
            </p:nvGrpSpPr>
            <p:grpSpPr bwMode="auto">
              <a:xfrm>
                <a:off x="1979" y="1730"/>
                <a:ext cx="1022" cy="518"/>
                <a:chOff x="1979" y="1730"/>
                <a:chExt cx="1022" cy="518"/>
              </a:xfrm>
            </p:grpSpPr>
            <p:sp>
              <p:nvSpPr>
                <p:cNvPr id="67625" name="Rectangle 95"/>
                <p:cNvSpPr>
                  <a:spLocks noChangeArrowheads="1"/>
                </p:cNvSpPr>
                <p:nvPr/>
              </p:nvSpPr>
              <p:spPr bwMode="auto">
                <a:xfrm>
                  <a:off x="2022" y="1730"/>
                  <a:ext cx="936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Σύνδεση με καλώδια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2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979" y="1730"/>
                  <a:ext cx="10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598" name="Group 112"/>
              <p:cNvGrpSpPr>
                <a:grpSpLocks/>
              </p:cNvGrpSpPr>
              <p:nvPr/>
            </p:nvGrpSpPr>
            <p:grpSpPr bwMode="auto">
              <a:xfrm>
                <a:off x="3001" y="1730"/>
                <a:ext cx="806" cy="518"/>
                <a:chOff x="3001" y="1730"/>
                <a:chExt cx="806" cy="518"/>
              </a:xfrm>
            </p:grpSpPr>
            <p:sp>
              <p:nvSpPr>
                <p:cNvPr id="67623" name="Rectangle 96"/>
                <p:cNvSpPr>
                  <a:spLocks noChangeArrowheads="1"/>
                </p:cNvSpPr>
                <p:nvPr/>
              </p:nvSpPr>
              <p:spPr bwMode="auto">
                <a:xfrm>
                  <a:off x="3044" y="1730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Όχι σύνδεση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24" name="Rectangle 111"/>
                <p:cNvSpPr>
                  <a:spLocks noChangeArrowheads="1"/>
                </p:cNvSpPr>
                <p:nvPr/>
              </p:nvSpPr>
              <p:spPr bwMode="auto">
                <a:xfrm>
                  <a:off x="3001" y="1730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599" name="Group 114"/>
              <p:cNvGrpSpPr>
                <a:grpSpLocks/>
              </p:cNvGrpSpPr>
              <p:nvPr/>
            </p:nvGrpSpPr>
            <p:grpSpPr bwMode="auto">
              <a:xfrm>
                <a:off x="0" y="2248"/>
                <a:ext cx="1173" cy="403"/>
                <a:chOff x="0" y="2248"/>
                <a:chExt cx="1173" cy="403"/>
              </a:xfrm>
            </p:grpSpPr>
            <p:sp>
              <p:nvSpPr>
                <p:cNvPr id="67621" name="Rectangle 97"/>
                <p:cNvSpPr>
                  <a:spLocks noChangeArrowheads="1"/>
                </p:cNvSpPr>
                <p:nvPr/>
              </p:nvSpPr>
              <p:spPr bwMode="auto">
                <a:xfrm>
                  <a:off x="43" y="2248"/>
                  <a:ext cx="108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Ζωγραφική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22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2248"/>
                  <a:ext cx="117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0" name="Group 116"/>
              <p:cNvGrpSpPr>
                <a:grpSpLocks/>
              </p:cNvGrpSpPr>
              <p:nvPr/>
            </p:nvGrpSpPr>
            <p:grpSpPr bwMode="auto">
              <a:xfrm>
                <a:off x="1173" y="2248"/>
                <a:ext cx="806" cy="403"/>
                <a:chOff x="1173" y="2248"/>
                <a:chExt cx="806" cy="403"/>
              </a:xfrm>
            </p:grpSpPr>
            <p:sp>
              <p:nvSpPr>
                <p:cNvPr id="67619" name="Rectangle 98"/>
                <p:cNvSpPr>
                  <a:spLocks noChangeArrowheads="1"/>
                </p:cNvSpPr>
                <p:nvPr/>
              </p:nvSpPr>
              <p:spPr bwMode="auto">
                <a:xfrm>
                  <a:off x="1216" y="2248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10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20" name="Rectangle 115"/>
                <p:cNvSpPr>
                  <a:spLocks noChangeArrowheads="1"/>
                </p:cNvSpPr>
                <p:nvPr/>
              </p:nvSpPr>
              <p:spPr bwMode="auto">
                <a:xfrm>
                  <a:off x="1173" y="2248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1" name="Group 118"/>
              <p:cNvGrpSpPr>
                <a:grpSpLocks/>
              </p:cNvGrpSpPr>
              <p:nvPr/>
            </p:nvGrpSpPr>
            <p:grpSpPr bwMode="auto">
              <a:xfrm>
                <a:off x="1979" y="2248"/>
                <a:ext cx="1022" cy="403"/>
                <a:chOff x="1979" y="2248"/>
                <a:chExt cx="1022" cy="403"/>
              </a:xfrm>
            </p:grpSpPr>
            <p:sp>
              <p:nvSpPr>
                <p:cNvPr id="67617" name="Rectangle 99"/>
                <p:cNvSpPr>
                  <a:spLocks noChangeArrowheads="1"/>
                </p:cNvSpPr>
                <p:nvPr/>
              </p:nvSpPr>
              <p:spPr bwMode="auto">
                <a:xfrm>
                  <a:off x="2022" y="2248"/>
                  <a:ext cx="9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79" y="2248"/>
                  <a:ext cx="10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2" name="Group 120"/>
              <p:cNvGrpSpPr>
                <a:grpSpLocks/>
              </p:cNvGrpSpPr>
              <p:nvPr/>
            </p:nvGrpSpPr>
            <p:grpSpPr bwMode="auto">
              <a:xfrm>
                <a:off x="3001" y="2248"/>
                <a:ext cx="806" cy="403"/>
                <a:chOff x="3001" y="2248"/>
                <a:chExt cx="806" cy="403"/>
              </a:xfrm>
            </p:grpSpPr>
            <p:sp>
              <p:nvSpPr>
                <p:cNvPr id="67615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44" y="2248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16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16" name="Rectangle 119"/>
                <p:cNvSpPr>
                  <a:spLocks noChangeArrowheads="1"/>
                </p:cNvSpPr>
                <p:nvPr/>
              </p:nvSpPr>
              <p:spPr bwMode="auto">
                <a:xfrm>
                  <a:off x="3001" y="2248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3" name="Group 122"/>
              <p:cNvGrpSpPr>
                <a:grpSpLocks/>
              </p:cNvGrpSpPr>
              <p:nvPr/>
            </p:nvGrpSpPr>
            <p:grpSpPr bwMode="auto">
              <a:xfrm>
                <a:off x="0" y="2651"/>
                <a:ext cx="1173" cy="403"/>
                <a:chOff x="0" y="2651"/>
                <a:chExt cx="1173" cy="403"/>
              </a:xfrm>
            </p:grpSpPr>
            <p:sp>
              <p:nvSpPr>
                <p:cNvPr id="676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43" y="2651"/>
                  <a:ext cx="108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 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14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2651"/>
                  <a:ext cx="117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4" name="Group 124"/>
              <p:cNvGrpSpPr>
                <a:grpSpLocks/>
              </p:cNvGrpSpPr>
              <p:nvPr/>
            </p:nvGrpSpPr>
            <p:grpSpPr bwMode="auto">
              <a:xfrm>
                <a:off x="1173" y="2651"/>
                <a:ext cx="806" cy="403"/>
                <a:chOff x="1173" y="2651"/>
                <a:chExt cx="806" cy="403"/>
              </a:xfrm>
            </p:grpSpPr>
            <p:sp>
              <p:nvSpPr>
                <p:cNvPr id="6761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16" y="2651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35%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1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173" y="2651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5" name="Group 126"/>
              <p:cNvGrpSpPr>
                <a:grpSpLocks/>
              </p:cNvGrpSpPr>
              <p:nvPr/>
            </p:nvGrpSpPr>
            <p:grpSpPr bwMode="auto">
              <a:xfrm>
                <a:off x="1979" y="2651"/>
                <a:ext cx="1022" cy="403"/>
                <a:chOff x="1979" y="2651"/>
                <a:chExt cx="1022" cy="403"/>
              </a:xfrm>
            </p:grpSpPr>
            <p:sp>
              <p:nvSpPr>
                <p:cNvPr id="6760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22" y="2651"/>
                  <a:ext cx="9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10%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10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79" y="2651"/>
                  <a:ext cx="10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7606" name="Group 128"/>
              <p:cNvGrpSpPr>
                <a:grpSpLocks/>
              </p:cNvGrpSpPr>
              <p:nvPr/>
            </p:nvGrpSpPr>
            <p:grpSpPr bwMode="auto">
              <a:xfrm>
                <a:off x="3001" y="2651"/>
                <a:ext cx="806" cy="403"/>
                <a:chOff x="3001" y="2651"/>
                <a:chExt cx="806" cy="403"/>
              </a:xfrm>
            </p:grpSpPr>
            <p:sp>
              <p:nvSpPr>
                <p:cNvPr id="67607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44" y="2651"/>
                  <a:ext cx="72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55%</a:t>
                  </a:r>
                  <a:endParaRPr lang="en-GB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08" name="Rectangle 127"/>
                <p:cNvSpPr>
                  <a:spLocks noChangeArrowheads="1"/>
                </p:cNvSpPr>
                <p:nvPr/>
              </p:nvSpPr>
              <p:spPr bwMode="auto">
                <a:xfrm>
                  <a:off x="3001" y="2651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7594" name="Rectangle 130"/>
            <p:cNvSpPr>
              <a:spLocks noChangeArrowheads="1"/>
            </p:cNvSpPr>
            <p:nvPr/>
          </p:nvSpPr>
          <p:spPr bwMode="auto">
            <a:xfrm>
              <a:off x="-3" y="1727"/>
              <a:ext cx="3813" cy="133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7592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F5E877-DD02-4D64-8D2A-A2264C5546E2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29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93038" cy="1143000"/>
          </a:xfrm>
        </p:spPr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Σχέδια των παιδιών</a:t>
            </a:r>
            <a:endParaRPr lang="en-GB" dirty="0">
              <a:cs typeface="Tahoma" pitchFamily="34" charset="0"/>
            </a:endParaRPr>
          </a:p>
        </p:txBody>
      </p:sp>
      <p:sp>
        <p:nvSpPr>
          <p:cNvPr id="69635" name="Text Box 8"/>
          <p:cNvSpPr txBox="1">
            <a:spLocks noChangeArrowheads="1"/>
          </p:cNvSpPr>
          <p:nvPr/>
        </p:nvSpPr>
        <p:spPr bwMode="auto">
          <a:xfrm>
            <a:off x="3184525" y="22240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sp>
        <p:nvSpPr>
          <p:cNvPr id="69636" name="Text Box 12"/>
          <p:cNvSpPr txBox="1">
            <a:spLocks noChangeArrowheads="1"/>
          </p:cNvSpPr>
          <p:nvPr/>
        </p:nvSpPr>
        <p:spPr bwMode="auto">
          <a:xfrm>
            <a:off x="593725" y="22240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69637" name="Picture 13" descr="ΕΝ1 ΠΡΟΤΕΣ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368781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14"/>
          <p:cNvSpPr txBox="1">
            <a:spLocks noChangeArrowheads="1"/>
          </p:cNvSpPr>
          <p:nvPr/>
        </p:nvSpPr>
        <p:spPr bwMode="auto">
          <a:xfrm>
            <a:off x="4403725" y="2376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69639" name="Picture 15" descr="ΕΝ3 ΠΡΟΤΕΣ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95" y="1216381"/>
            <a:ext cx="367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822325" y="5500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69641" name="Picture 17" descr="ΕΝ4 ΠΡΟΤΕΣ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1" y="3733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8"/>
          <p:cNvSpPr txBox="1">
            <a:spLocks noChangeArrowheads="1"/>
          </p:cNvSpPr>
          <p:nvPr/>
        </p:nvSpPr>
        <p:spPr bwMode="auto">
          <a:xfrm>
            <a:off x="5470525" y="4281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69643" name="Picture 19" descr="ΕΝ8 ΠΡΟΤΕΣ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78" y="3572301"/>
            <a:ext cx="3671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18B50-FE66-4BD3-9E85-9B31119B38A3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30</a:t>
            </a:fld>
            <a:endParaRPr lang="en-GB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93038" cy="1143000"/>
          </a:xfrm>
        </p:spPr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Σχέδια των παιδιών</a:t>
            </a:r>
            <a:endParaRPr lang="en-GB" dirty="0">
              <a:cs typeface="Tahoma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184525" y="22240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22325" y="26050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71685" name="Picture 5" descr="ΕΝ9 ΠΡΟΤΕΣ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89037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327525" y="153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71687" name="Picture 7" descr="ΠΟΝ1 ΠΡΟΤΕΣ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0378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98525" y="534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71689" name="Picture 9" descr="ΠΟΝ4 ΠΡΟΤΕΣ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3735626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013325" y="4738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71691" name="Picture 11" descr="ΠΟΠΡ14 ΠΡΟΤΕΣ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100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812BE8-BE46-486F-B5A7-BD98EA00BE43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31</a:t>
            </a:fld>
            <a:endParaRPr lang="en-GB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44525"/>
            <a:ext cx="7793037" cy="93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Τα σχέδια των παιδιών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6315"/>
            <a:ext cx="7772400" cy="4114800"/>
          </a:xfrm>
        </p:spPr>
        <p:txBody>
          <a:bodyPr/>
          <a:lstStyle/>
          <a:p>
            <a:r>
              <a:rPr lang="el-GR" altLang="en-US" sz="2400" b="1" dirty="0" smtClean="0"/>
              <a:t>Τοποθέτηση</a:t>
            </a:r>
            <a:r>
              <a:rPr lang="el-GR" altLang="en-US" sz="2400" dirty="0" smtClean="0"/>
              <a:t>: περιορισμένο λεξιλόγιο σχημάτων και γραμμών. </a:t>
            </a:r>
            <a:r>
              <a:rPr lang="el-GR" altLang="en-US" sz="2400" i="1" dirty="0" smtClean="0"/>
              <a:t>Σύνδεση</a:t>
            </a:r>
            <a:r>
              <a:rPr lang="el-GR" altLang="en-US" sz="2400" dirty="0" smtClean="0"/>
              <a:t>: Υπολογιστής ως ενιαίο μηχάνημα ή καθόλου σύνδεση.</a:t>
            </a:r>
          </a:p>
          <a:p>
            <a:r>
              <a:rPr lang="el-GR" altLang="en-US" sz="2400" b="1" dirty="0" smtClean="0"/>
              <a:t>Λεπτομέρειες</a:t>
            </a:r>
            <a:r>
              <a:rPr lang="el-GR" altLang="en-US" sz="2400" dirty="0" smtClean="0"/>
              <a:t>: κυρίως τις περιφερειακές συσκευές εισόδου- εξόδου ( πληκτρολόγιο - οθόνη).</a:t>
            </a:r>
          </a:p>
          <a:p>
            <a:r>
              <a:rPr lang="el-GR" altLang="en-US" sz="2400" b="1" dirty="0" smtClean="0"/>
              <a:t>Υπερβολές &amp; Μέγεθος</a:t>
            </a:r>
            <a:r>
              <a:rPr lang="el-GR" altLang="en-US" sz="2400" dirty="0" smtClean="0"/>
              <a:t>: πραγματικές διαστάσεις μεταφερμένες στη σωστή κλίμακα στο χαρτί ή μικροσκοπικά σχεδιασμένους υπολογιστές.</a:t>
            </a:r>
          </a:p>
          <a:p>
            <a:endParaRPr lang="el-GR" altLang="en-US" sz="2400" dirty="0" smtClean="0"/>
          </a:p>
        </p:txBody>
      </p:sp>
      <p:sp>
        <p:nvSpPr>
          <p:cNvPr id="7373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FC806E-19BA-4210-8766-56C56382DEE3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32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Αρχικές παραστάσεις για τους υπολογιστές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9425"/>
            <a:ext cx="7772400" cy="10302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l-GR" altLang="en-US" sz="2800" dirty="0" smtClean="0">
                <a:cs typeface="Tahoma" panose="020B0604030504040204" pitchFamily="34" charset="0"/>
              </a:rPr>
              <a:t>Παραστάσεις των μαθητών γύρω από τις πραγματικές χρήσεις του υπολογιστή</a:t>
            </a:r>
            <a:r>
              <a:rPr lang="el-GR" altLang="en-US" b="1" dirty="0" smtClean="0">
                <a:cs typeface="Tahoma" panose="020B060403050404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el-GR" altLang="en-US" dirty="0" smtClean="0">
              <a:cs typeface="Tahoma" panose="020B0604030504040204" pitchFamily="34" charset="0"/>
            </a:endParaRPr>
          </a:p>
        </p:txBody>
      </p:sp>
      <p:sp>
        <p:nvSpPr>
          <p:cNvPr id="75780" name="Rectangle 43"/>
          <p:cNvSpPr>
            <a:spLocks noChangeArrowheads="1"/>
          </p:cNvSpPr>
          <p:nvPr/>
        </p:nvSpPr>
        <p:spPr bwMode="auto">
          <a:xfrm>
            <a:off x="3175" y="31115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200"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GB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grpSp>
        <p:nvGrpSpPr>
          <p:cNvPr id="75781" name="Group 130"/>
          <p:cNvGrpSpPr>
            <a:grpSpLocks/>
          </p:cNvGrpSpPr>
          <p:nvPr/>
        </p:nvGrpSpPr>
        <p:grpSpPr bwMode="auto">
          <a:xfrm>
            <a:off x="228600" y="3352800"/>
            <a:ext cx="8686800" cy="2590800"/>
            <a:chOff x="-3" y="-3"/>
            <a:chExt cx="3792" cy="1330"/>
          </a:xfrm>
        </p:grpSpPr>
        <p:grpSp>
          <p:nvGrpSpPr>
            <p:cNvPr id="75784" name="Group 128"/>
            <p:cNvGrpSpPr>
              <a:grpSpLocks/>
            </p:cNvGrpSpPr>
            <p:nvPr/>
          </p:nvGrpSpPr>
          <p:grpSpPr bwMode="auto">
            <a:xfrm>
              <a:off x="0" y="0"/>
              <a:ext cx="3786" cy="1324"/>
              <a:chOff x="0" y="0"/>
              <a:chExt cx="3786" cy="1324"/>
            </a:xfrm>
          </p:grpSpPr>
          <p:grpSp>
            <p:nvGrpSpPr>
              <p:cNvPr id="75786" name="Group 99"/>
              <p:cNvGrpSpPr>
                <a:grpSpLocks/>
              </p:cNvGrpSpPr>
              <p:nvPr/>
            </p:nvGrpSpPr>
            <p:grpSpPr bwMode="auto">
              <a:xfrm>
                <a:off x="0" y="0"/>
                <a:ext cx="777" cy="518"/>
                <a:chOff x="0" y="0"/>
                <a:chExt cx="777" cy="518"/>
              </a:xfrm>
            </p:grpSpPr>
            <p:sp>
              <p:nvSpPr>
                <p:cNvPr id="75829" name="Rectangle 8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9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Χρήσεις του υπολογιστή 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30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7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87" name="Group 101"/>
              <p:cNvGrpSpPr>
                <a:grpSpLocks/>
              </p:cNvGrpSpPr>
              <p:nvPr/>
            </p:nvGrpSpPr>
            <p:grpSpPr bwMode="auto">
              <a:xfrm>
                <a:off x="777" y="0"/>
                <a:ext cx="629" cy="518"/>
                <a:chOff x="777" y="0"/>
                <a:chExt cx="629" cy="518"/>
              </a:xfrm>
            </p:grpSpPr>
            <p:sp>
              <p:nvSpPr>
                <p:cNvPr id="75827" name="Rectangle 84"/>
                <p:cNvSpPr>
                  <a:spLocks noChangeArrowheads="1"/>
                </p:cNvSpPr>
                <p:nvPr/>
              </p:nvSpPr>
              <p:spPr bwMode="auto">
                <a:xfrm>
                  <a:off x="820" y="0"/>
                  <a:ext cx="54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Ψυχαγω</a:t>
                  </a:r>
                  <a:r>
                    <a:rPr lang="el-GR" altLang="en-US" sz="1800" i="1">
                      <a:latin typeface="Arial" panose="020B0604020202020204" pitchFamily="34" charset="0"/>
                    </a:rPr>
                    <a:t>-</a:t>
                  </a: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γία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8" name="Rectangle 100"/>
                <p:cNvSpPr>
                  <a:spLocks noChangeArrowheads="1"/>
                </p:cNvSpPr>
                <p:nvPr/>
              </p:nvSpPr>
              <p:spPr bwMode="auto">
                <a:xfrm>
                  <a:off x="777" y="0"/>
                  <a:ext cx="62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88" name="Group 103"/>
              <p:cNvGrpSpPr>
                <a:grpSpLocks/>
              </p:cNvGrpSpPr>
              <p:nvPr/>
            </p:nvGrpSpPr>
            <p:grpSpPr bwMode="auto">
              <a:xfrm>
                <a:off x="1406" y="0"/>
                <a:ext cx="710" cy="518"/>
                <a:chOff x="1406" y="0"/>
                <a:chExt cx="710" cy="518"/>
              </a:xfrm>
            </p:grpSpPr>
            <p:sp>
              <p:nvSpPr>
                <p:cNvPr id="75825" name="Rectangle 85"/>
                <p:cNvSpPr>
                  <a:spLocks noChangeArrowheads="1"/>
                </p:cNvSpPr>
                <p:nvPr/>
              </p:nvSpPr>
              <p:spPr bwMode="auto">
                <a:xfrm>
                  <a:off x="1449" y="0"/>
                  <a:ext cx="62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Ψυχαγωγία και Μάθηση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1406" y="0"/>
                  <a:ext cx="7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89" name="Group 105"/>
              <p:cNvGrpSpPr>
                <a:grpSpLocks/>
              </p:cNvGrpSpPr>
              <p:nvPr/>
            </p:nvGrpSpPr>
            <p:grpSpPr bwMode="auto">
              <a:xfrm>
                <a:off x="2116" y="0"/>
                <a:ext cx="936" cy="518"/>
                <a:chOff x="2116" y="0"/>
                <a:chExt cx="936" cy="518"/>
              </a:xfrm>
            </p:grpSpPr>
            <p:sp>
              <p:nvSpPr>
                <p:cNvPr id="75823" name="Rectangle 86"/>
                <p:cNvSpPr>
                  <a:spLocks noChangeArrowheads="1"/>
                </p:cNvSpPr>
                <p:nvPr/>
              </p:nvSpPr>
              <p:spPr bwMode="auto">
                <a:xfrm>
                  <a:off x="2159" y="0"/>
                  <a:ext cx="850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Ψυχαγωγία και Επικοινωνία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16" y="0"/>
                  <a:ext cx="9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0" name="Group 107"/>
              <p:cNvGrpSpPr>
                <a:grpSpLocks/>
              </p:cNvGrpSpPr>
              <p:nvPr/>
            </p:nvGrpSpPr>
            <p:grpSpPr bwMode="auto">
              <a:xfrm>
                <a:off x="3052" y="0"/>
                <a:ext cx="734" cy="518"/>
                <a:chOff x="3052" y="0"/>
                <a:chExt cx="734" cy="518"/>
              </a:xfrm>
            </p:grpSpPr>
            <p:sp>
              <p:nvSpPr>
                <p:cNvPr id="75821" name="Rectangle 87"/>
                <p:cNvSpPr>
                  <a:spLocks noChangeArrowheads="1"/>
                </p:cNvSpPr>
                <p:nvPr/>
              </p:nvSpPr>
              <p:spPr bwMode="auto">
                <a:xfrm>
                  <a:off x="3095" y="0"/>
                  <a:ext cx="64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Δεν ξέρω / Δεν απαντώ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52" y="0"/>
                  <a:ext cx="73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1" name="Group 109"/>
              <p:cNvGrpSpPr>
                <a:grpSpLocks/>
              </p:cNvGrpSpPr>
              <p:nvPr/>
            </p:nvGrpSpPr>
            <p:grpSpPr bwMode="auto">
              <a:xfrm>
                <a:off x="0" y="518"/>
                <a:ext cx="777" cy="403"/>
                <a:chOff x="0" y="518"/>
                <a:chExt cx="777" cy="403"/>
              </a:xfrm>
            </p:grpSpPr>
            <p:sp>
              <p:nvSpPr>
                <p:cNvPr id="75819" name="Rectangle 88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6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 i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συνέντευξη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0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77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2" name="Group 111"/>
              <p:cNvGrpSpPr>
                <a:grpSpLocks/>
              </p:cNvGrpSpPr>
              <p:nvPr/>
            </p:nvGrpSpPr>
            <p:grpSpPr bwMode="auto">
              <a:xfrm>
                <a:off x="777" y="518"/>
                <a:ext cx="629" cy="403"/>
                <a:chOff x="777" y="518"/>
                <a:chExt cx="629" cy="403"/>
              </a:xfrm>
            </p:grpSpPr>
            <p:sp>
              <p:nvSpPr>
                <p:cNvPr id="75817" name="Rectangle 89"/>
                <p:cNvSpPr>
                  <a:spLocks noChangeArrowheads="1"/>
                </p:cNvSpPr>
                <p:nvPr/>
              </p:nvSpPr>
              <p:spPr bwMode="auto">
                <a:xfrm>
                  <a:off x="820" y="518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16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8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7" y="518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3" name="Group 113"/>
              <p:cNvGrpSpPr>
                <a:grpSpLocks/>
              </p:cNvGrpSpPr>
              <p:nvPr/>
            </p:nvGrpSpPr>
            <p:grpSpPr bwMode="auto">
              <a:xfrm>
                <a:off x="1406" y="518"/>
                <a:ext cx="710" cy="403"/>
                <a:chOff x="1406" y="518"/>
                <a:chExt cx="710" cy="403"/>
              </a:xfrm>
            </p:grpSpPr>
            <p:sp>
              <p:nvSpPr>
                <p:cNvPr id="75815" name="Rectangle 90"/>
                <p:cNvSpPr>
                  <a:spLocks noChangeArrowheads="1"/>
                </p:cNvSpPr>
                <p:nvPr/>
              </p:nvSpPr>
              <p:spPr bwMode="auto">
                <a:xfrm>
                  <a:off x="1449" y="518"/>
                  <a:ext cx="62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406" y="518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4" name="Group 115"/>
              <p:cNvGrpSpPr>
                <a:grpSpLocks/>
              </p:cNvGrpSpPr>
              <p:nvPr/>
            </p:nvGrpSpPr>
            <p:grpSpPr bwMode="auto">
              <a:xfrm>
                <a:off x="2116" y="518"/>
                <a:ext cx="936" cy="403"/>
                <a:chOff x="2116" y="518"/>
                <a:chExt cx="936" cy="403"/>
              </a:xfrm>
            </p:grpSpPr>
            <p:sp>
              <p:nvSpPr>
                <p:cNvPr id="75813" name="Rectangle 91"/>
                <p:cNvSpPr>
                  <a:spLocks noChangeArrowheads="1"/>
                </p:cNvSpPr>
                <p:nvPr/>
              </p:nvSpPr>
              <p:spPr bwMode="auto">
                <a:xfrm>
                  <a:off x="2159" y="518"/>
                  <a:ext cx="85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116" y="518"/>
                  <a:ext cx="9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5" name="Group 117"/>
              <p:cNvGrpSpPr>
                <a:grpSpLocks/>
              </p:cNvGrpSpPr>
              <p:nvPr/>
            </p:nvGrpSpPr>
            <p:grpSpPr bwMode="auto">
              <a:xfrm>
                <a:off x="3052" y="518"/>
                <a:ext cx="734" cy="403"/>
                <a:chOff x="3052" y="518"/>
                <a:chExt cx="734" cy="403"/>
              </a:xfrm>
            </p:grpSpPr>
            <p:sp>
              <p:nvSpPr>
                <p:cNvPr id="75811" name="Rectangle 92"/>
                <p:cNvSpPr>
                  <a:spLocks noChangeArrowheads="1"/>
                </p:cNvSpPr>
                <p:nvPr/>
              </p:nvSpPr>
              <p:spPr bwMode="auto">
                <a:xfrm>
                  <a:off x="3095" y="518"/>
                  <a:ext cx="64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52" y="518"/>
                  <a:ext cx="7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6" name="Group 119"/>
              <p:cNvGrpSpPr>
                <a:grpSpLocks/>
              </p:cNvGrpSpPr>
              <p:nvPr/>
            </p:nvGrpSpPr>
            <p:grpSpPr bwMode="auto">
              <a:xfrm>
                <a:off x="0" y="921"/>
                <a:ext cx="777" cy="403"/>
                <a:chOff x="0" y="921"/>
                <a:chExt cx="777" cy="403"/>
              </a:xfrm>
            </p:grpSpPr>
            <p:sp>
              <p:nvSpPr>
                <p:cNvPr id="75809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6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 Unicode MS" panose="020B0604020202020204" pitchFamily="34" charset="-128"/>
                      <a:cs typeface="Times New Roman" panose="02020603050405020304" pitchFamily="18" charset="0"/>
                    </a:rPr>
                    <a:t> </a:t>
                  </a:r>
                  <a:endParaRPr lang="el-GR" altLang="en-US" sz="18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77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7" name="Group 121"/>
              <p:cNvGrpSpPr>
                <a:grpSpLocks/>
              </p:cNvGrpSpPr>
              <p:nvPr/>
            </p:nvGrpSpPr>
            <p:grpSpPr bwMode="auto">
              <a:xfrm>
                <a:off x="777" y="921"/>
                <a:ext cx="629" cy="403"/>
                <a:chOff x="777" y="921"/>
                <a:chExt cx="629" cy="403"/>
              </a:xfrm>
            </p:grpSpPr>
            <p:sp>
              <p:nvSpPr>
                <p:cNvPr id="75807" name="Rectangle 94"/>
                <p:cNvSpPr>
                  <a:spLocks noChangeArrowheads="1"/>
                </p:cNvSpPr>
                <p:nvPr/>
              </p:nvSpPr>
              <p:spPr bwMode="auto">
                <a:xfrm>
                  <a:off x="820" y="921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55%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08" name="Rectangle 120"/>
                <p:cNvSpPr>
                  <a:spLocks noChangeArrowheads="1"/>
                </p:cNvSpPr>
                <p:nvPr/>
              </p:nvSpPr>
              <p:spPr bwMode="auto">
                <a:xfrm>
                  <a:off x="777" y="921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8" name="Group 123"/>
              <p:cNvGrpSpPr>
                <a:grpSpLocks/>
              </p:cNvGrpSpPr>
              <p:nvPr/>
            </p:nvGrpSpPr>
            <p:grpSpPr bwMode="auto">
              <a:xfrm>
                <a:off x="1406" y="921"/>
                <a:ext cx="710" cy="403"/>
                <a:chOff x="1406" y="921"/>
                <a:chExt cx="710" cy="403"/>
              </a:xfrm>
            </p:grpSpPr>
            <p:sp>
              <p:nvSpPr>
                <p:cNvPr id="75805" name="Rectangle 95"/>
                <p:cNvSpPr>
                  <a:spLocks noChangeArrowheads="1"/>
                </p:cNvSpPr>
                <p:nvPr/>
              </p:nvSpPr>
              <p:spPr bwMode="auto">
                <a:xfrm>
                  <a:off x="1449" y="921"/>
                  <a:ext cx="62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27%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0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06" y="921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799" name="Group 125"/>
              <p:cNvGrpSpPr>
                <a:grpSpLocks/>
              </p:cNvGrpSpPr>
              <p:nvPr/>
            </p:nvGrpSpPr>
            <p:grpSpPr bwMode="auto">
              <a:xfrm>
                <a:off x="2116" y="921"/>
                <a:ext cx="936" cy="403"/>
                <a:chOff x="2116" y="921"/>
                <a:chExt cx="936" cy="403"/>
              </a:xfrm>
            </p:grpSpPr>
            <p:sp>
              <p:nvSpPr>
                <p:cNvPr id="75803" name="Rectangle 96"/>
                <p:cNvSpPr>
                  <a:spLocks noChangeArrowheads="1"/>
                </p:cNvSpPr>
                <p:nvPr/>
              </p:nvSpPr>
              <p:spPr bwMode="auto">
                <a:xfrm>
                  <a:off x="2159" y="921"/>
                  <a:ext cx="85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7%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04" name="Rectangle 124"/>
                <p:cNvSpPr>
                  <a:spLocks noChangeArrowheads="1"/>
                </p:cNvSpPr>
                <p:nvPr/>
              </p:nvSpPr>
              <p:spPr bwMode="auto">
                <a:xfrm>
                  <a:off x="2116" y="921"/>
                  <a:ext cx="9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5800" name="Group 127"/>
              <p:cNvGrpSpPr>
                <a:grpSpLocks/>
              </p:cNvGrpSpPr>
              <p:nvPr/>
            </p:nvGrpSpPr>
            <p:grpSpPr bwMode="auto">
              <a:xfrm>
                <a:off x="3052" y="921"/>
                <a:ext cx="734" cy="403"/>
                <a:chOff x="3052" y="921"/>
                <a:chExt cx="734" cy="403"/>
              </a:xfrm>
            </p:grpSpPr>
            <p:sp>
              <p:nvSpPr>
                <p:cNvPr id="75801" name="Rectangle 97"/>
                <p:cNvSpPr>
                  <a:spLocks noChangeArrowheads="1"/>
                </p:cNvSpPr>
                <p:nvPr/>
              </p:nvSpPr>
              <p:spPr bwMode="auto">
                <a:xfrm>
                  <a:off x="3095" y="921"/>
                  <a:ext cx="64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n-US" sz="18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11%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02" name="Rectangle 126"/>
                <p:cNvSpPr>
                  <a:spLocks noChangeArrowheads="1"/>
                </p:cNvSpPr>
                <p:nvPr/>
              </p:nvSpPr>
              <p:spPr bwMode="auto">
                <a:xfrm>
                  <a:off x="3052" y="921"/>
                  <a:ext cx="7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5785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792" cy="133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578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C13CD7-C413-4C1C-9F6B-E6F197056FDD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33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Συγκρότηση των αρχικών παραστάσεων</a:t>
            </a: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1938338" y="900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77828" name="Picture 4" descr="Factorial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267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78E017-330C-4918-A5BF-6A04A3D1E7F0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34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Συζήτηση - συμπεράσματα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7" y="1600200"/>
            <a:ext cx="8193088" cy="4114800"/>
          </a:xfrm>
        </p:spPr>
        <p:txBody>
          <a:bodyPr/>
          <a:lstStyle/>
          <a:p>
            <a:r>
              <a:rPr lang="el-GR" altLang="en-US" sz="2800" dirty="0" smtClean="0">
                <a:cs typeface="Tahoma" panose="020B0604030504040204" pitchFamily="34" charset="0"/>
              </a:rPr>
              <a:t>Οι αρχικές παραστάσεις συγκροτούνται πάνω σε σαφείς βιωματικές αναφορές, ενώ οι χρήσεις που προσδίδουν στους υπολογιστές είναι σχετικά περιορισμένες</a:t>
            </a:r>
          </a:p>
          <a:p>
            <a:r>
              <a:rPr lang="el-GR" altLang="en-US" sz="2800" dirty="0" smtClean="0">
                <a:cs typeface="Tahoma" panose="020B0604030504040204" pitchFamily="34" charset="0"/>
              </a:rPr>
              <a:t>Κατηγοριοποίηση σε τρεις ομάδες:</a:t>
            </a:r>
          </a:p>
          <a:p>
            <a:pPr lvl="1"/>
            <a:r>
              <a:rPr lang="el-GR" altLang="en-US" sz="2400" dirty="0" smtClean="0">
                <a:cs typeface="Tahoma" panose="020B0604030504040204" pitchFamily="34" charset="0"/>
              </a:rPr>
              <a:t>ανυπαρξία παραστάσεων </a:t>
            </a:r>
          </a:p>
          <a:p>
            <a:pPr lvl="1"/>
            <a:r>
              <a:rPr lang="el-GR" altLang="en-US" sz="2400" dirty="0" smtClean="0">
                <a:cs typeface="Tahoma" panose="020B0604030504040204" pitchFamily="34" charset="0"/>
              </a:rPr>
              <a:t>εμβρυακές (ατελείς) παραστάσεις </a:t>
            </a:r>
          </a:p>
          <a:p>
            <a:pPr lvl="1"/>
            <a:r>
              <a:rPr lang="el-GR" altLang="en-US" sz="2400" dirty="0" smtClean="0">
                <a:cs typeface="Tahoma" panose="020B0604030504040204" pitchFamily="34" charset="0"/>
              </a:rPr>
              <a:t>ημιτελείς αρχικές παραστάσεις (αυθόρμητες γνώσεις) για τον υπολογιστή και τις χρήσεις του</a:t>
            </a:r>
          </a:p>
        </p:txBody>
      </p:sp>
      <p:sp>
        <p:nvSpPr>
          <p:cNvPr id="7987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C2D630-67DF-4503-A03F-F1515EFBB416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35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l-GR" dirty="0">
                <a:cs typeface="Tahoma" pitchFamily="34" charset="0"/>
              </a:rPr>
              <a:t>Συζήτηση - συμπεράσματα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924" y="1600200"/>
            <a:ext cx="78882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Ο ρόλος του φύλου είναι διακριτός </a:t>
            </a:r>
          </a:p>
          <a:p>
            <a:pPr>
              <a:lnSpc>
                <a:spcPct val="9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Η συγκρότηση των παραστάσεων έχει εξελικτικό (</a:t>
            </a:r>
            <a:r>
              <a:rPr lang="el-GR" altLang="en-US" dirty="0" err="1" smtClean="0">
                <a:cs typeface="Tahoma" panose="020B0604030504040204" pitchFamily="34" charset="0"/>
              </a:rPr>
              <a:t>developmental</a:t>
            </a:r>
            <a:r>
              <a:rPr lang="el-GR" altLang="en-US" dirty="0" smtClean="0">
                <a:cs typeface="Tahoma" panose="020B0604030504040204" pitchFamily="34" charset="0"/>
              </a:rPr>
              <a:t>) χαρακτήρα </a:t>
            </a:r>
          </a:p>
          <a:p>
            <a:pPr>
              <a:lnSpc>
                <a:spcPct val="9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Η ύπαρξη υπολογιστή στο σπίτι έχει θετικό ρόλο στη συγκρότηση των αρχικών παραστάσεων για τους υπολογιστές</a:t>
            </a:r>
          </a:p>
          <a:p>
            <a:pPr>
              <a:lnSpc>
                <a:spcPct val="90000"/>
              </a:lnSpc>
            </a:pPr>
            <a:r>
              <a:rPr lang="el-GR" altLang="en-US" dirty="0" smtClean="0">
                <a:cs typeface="Tahoma" panose="020B0604030504040204" pitchFamily="34" charset="0"/>
              </a:rPr>
              <a:t>Θετικό ρόλο έχει και το στενό κοινωνικό περιβάλλον (οικογένεια)</a:t>
            </a:r>
          </a:p>
        </p:txBody>
      </p:sp>
      <p:sp>
        <p:nvSpPr>
          <p:cNvPr id="8192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128F7D-61EE-4479-B145-6915451B9AEE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36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8162925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Διδακτική παρέμβαση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sz="2800" b="1" dirty="0" smtClean="0"/>
              <a:t>Ανιμισμός</a:t>
            </a:r>
            <a:r>
              <a:rPr lang="el-GR" altLang="en-US" sz="2800" dirty="0" smtClean="0"/>
              <a:t>: τάση των παιδιών να θεωρούν τα άψυχα αντικείμενα ζωντανά, με δική τους βούληση και συνείδηση.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sz="2800" dirty="0" smtClean="0"/>
          </a:p>
          <a:p>
            <a:pPr algn="ctr"/>
            <a:r>
              <a:rPr lang="el-GR" altLang="en-US" sz="2800" i="1" dirty="0" smtClean="0"/>
              <a:t>Δυνατότητα Σκέψης</a:t>
            </a:r>
          </a:p>
          <a:p>
            <a:pPr algn="ctr"/>
            <a:r>
              <a:rPr lang="el-GR" altLang="en-US" sz="2800" i="1" dirty="0" smtClean="0"/>
              <a:t>Δυνατότητα Αυτονομίας</a:t>
            </a:r>
          </a:p>
          <a:p>
            <a:pPr algn="ctr"/>
            <a:r>
              <a:rPr lang="el-GR" altLang="en-US" sz="2800" i="1" dirty="0" smtClean="0"/>
              <a:t>Ανθρωπόμορφες Ιδιότητες</a:t>
            </a:r>
          </a:p>
          <a:p>
            <a:pPr algn="ctr">
              <a:buFont typeface="Wingdings" panose="05000000000000000000" pitchFamily="2" charset="2"/>
              <a:buNone/>
            </a:pPr>
            <a:endParaRPr lang="el-GR" altLang="en-US" sz="2800" i="1" dirty="0" smtClean="0"/>
          </a:p>
        </p:txBody>
      </p:sp>
      <p:sp>
        <p:nvSpPr>
          <p:cNvPr id="839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D203E5-355D-4AEA-9424-9190C5647D95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37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Στο τέλος του έτους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 smtClean="0">
                <a:cs typeface="Tahoma" panose="020B0604030504040204" pitchFamily="34" charset="0"/>
              </a:rPr>
              <a:t>Συνέχεια της μελέτης </a:t>
            </a:r>
          </a:p>
          <a:p>
            <a:pPr>
              <a:lnSpc>
                <a:spcPct val="90000"/>
              </a:lnSpc>
            </a:pPr>
            <a:r>
              <a:rPr lang="el-GR" altLang="en-US" sz="2400" smtClean="0">
                <a:cs typeface="Tahoma" panose="020B0604030504040204" pitchFamily="34" charset="0"/>
              </a:rPr>
              <a:t>ανάλυση των δεδομένων που δόθηκαν από τα παιδιά του δείγματος στο τέλος του σχολικού έτους </a:t>
            </a:r>
          </a:p>
          <a:p>
            <a:pPr>
              <a:lnSpc>
                <a:spcPct val="90000"/>
              </a:lnSpc>
            </a:pPr>
            <a:r>
              <a:rPr lang="el-GR" altLang="en-US" sz="2400" smtClean="0">
                <a:cs typeface="Tahoma" panose="020B0604030504040204" pitchFamily="34" charset="0"/>
              </a:rPr>
              <a:t>έλεγχος της επιρροής μεταβλητών όπως </a:t>
            </a:r>
          </a:p>
          <a:p>
            <a:pPr lvl="1">
              <a:lnSpc>
                <a:spcPct val="90000"/>
              </a:lnSpc>
            </a:pPr>
            <a:r>
              <a:rPr lang="el-GR" altLang="en-US" sz="2000" smtClean="0">
                <a:cs typeface="Tahoma" panose="020B0604030504040204" pitchFamily="34" charset="0"/>
              </a:rPr>
              <a:t>η φύση της διδακτικής παρέμβασης, </a:t>
            </a:r>
          </a:p>
          <a:p>
            <a:pPr lvl="1">
              <a:lnSpc>
                <a:spcPct val="90000"/>
              </a:lnSpc>
            </a:pPr>
            <a:r>
              <a:rPr lang="el-GR" altLang="en-US" sz="2000" smtClean="0">
                <a:cs typeface="Tahoma" panose="020B0604030504040204" pitchFamily="34" charset="0"/>
              </a:rPr>
              <a:t>οι μορφές της κοινωνικής αλληλεπίδρασης </a:t>
            </a:r>
          </a:p>
          <a:p>
            <a:pPr lvl="1">
              <a:lnSpc>
                <a:spcPct val="90000"/>
              </a:lnSpc>
            </a:pPr>
            <a:r>
              <a:rPr lang="el-GR" altLang="en-US" sz="2000" smtClean="0">
                <a:cs typeface="Tahoma" panose="020B0604030504040204" pitchFamily="34" charset="0"/>
              </a:rPr>
              <a:t>το είδος του χρησιμοποιούμενου εκπαιδευτικού λογισμικού </a:t>
            </a:r>
          </a:p>
          <a:p>
            <a:pPr>
              <a:lnSpc>
                <a:spcPct val="90000"/>
              </a:lnSpc>
            </a:pPr>
            <a:r>
              <a:rPr lang="el-GR" altLang="en-US" sz="2400" smtClean="0">
                <a:cs typeface="Tahoma" panose="020B0604030504040204" pitchFamily="34" charset="0"/>
              </a:rPr>
              <a:t>στην αναδόμηση των αρχικών παραστάσεων για τους υπολογιστές.</a:t>
            </a:r>
          </a:p>
        </p:txBody>
      </p:sp>
      <p:sp>
        <p:nvSpPr>
          <p:cNvPr id="860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84B4E4-D9B5-4CB1-87C6-8DD573B03287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38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8123238" cy="298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i="1" dirty="0"/>
              <a:t>Αναδιοργάνωση αρχικών παραστάσεων –          Ο λόγος των παιδιών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2514600"/>
          <a:ext cx="7772400" cy="2819400"/>
        </p:xfrm>
        <a:graphic>
          <a:graphicData uri="http://schemas.openxmlformats.org/drawingml/2006/table">
            <a:tbl>
              <a:tblPr/>
              <a:tblGrid>
                <a:gridCol w="1600200"/>
                <a:gridCol w="1508125"/>
                <a:gridCol w="1555750"/>
                <a:gridCol w="1554163"/>
                <a:gridCol w="1554162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Η/υ ως συσκευή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Μηχανικό μέρος μη πλήρες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Μηχανικό μέρος μη πλήρες &amp; Λογισμικό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Λογισμικό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Δεν ξέρω / Δεν απαντώ.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2484438" y="1916113"/>
            <a:ext cx="429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tx2"/>
                </a:solidFill>
                <a:latin typeface="Arial" panose="020B0604020202020204" pitchFamily="34" charset="0"/>
              </a:rPr>
              <a:t>( ομάδα που χρησιμοποίησε υπολογιστές)</a:t>
            </a:r>
            <a:endParaRPr lang="en-GB" altLang="en-US" sz="18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809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324600"/>
            <a:ext cx="53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DB3C2A-01B2-4A14-8581-02614EC74319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39</a:t>
            </a:fld>
            <a:endParaRPr lang="en-GB" altLang="en-US" dirty="0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534400" cy="1362075"/>
          </a:xfrm>
        </p:spPr>
        <p:txBody>
          <a:bodyPr>
            <a:normAutofit fontScale="90000"/>
          </a:bodyPr>
          <a:lstStyle/>
          <a:p>
            <a:r>
              <a:rPr lang="el-GR" dirty="0"/>
              <a:t>Οι </a:t>
            </a:r>
            <a:r>
              <a:rPr lang="el-GR" dirty="0" err="1" smtClean="0"/>
              <a:t>αναπαραστΑσεις</a:t>
            </a:r>
            <a:r>
              <a:rPr lang="el-GR" dirty="0" smtClean="0"/>
              <a:t> </a:t>
            </a:r>
            <a:r>
              <a:rPr lang="el-GR" dirty="0"/>
              <a:t>των </a:t>
            </a:r>
            <a:r>
              <a:rPr lang="el-GR" dirty="0" err="1" smtClean="0"/>
              <a:t>νηπΙων</a:t>
            </a:r>
            <a:r>
              <a:rPr lang="el-GR" dirty="0" smtClean="0"/>
              <a:t> </a:t>
            </a:r>
            <a:r>
              <a:rPr lang="el-GR" dirty="0"/>
              <a:t>για την </a:t>
            </a:r>
            <a:r>
              <a:rPr lang="el-GR" dirty="0" err="1" smtClean="0"/>
              <a:t>πληροφορικΗ</a:t>
            </a:r>
            <a:r>
              <a:rPr lang="el-GR" dirty="0" smtClean="0"/>
              <a:t> </a:t>
            </a:r>
            <a:r>
              <a:rPr lang="el-GR" dirty="0"/>
              <a:t>και τους </a:t>
            </a:r>
            <a:r>
              <a:rPr lang="el-GR" dirty="0" err="1" smtClean="0"/>
              <a:t>υπολογιστΕς</a:t>
            </a:r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6188"/>
            <a:ext cx="859631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Χρήσεις του υπολογιστή</a:t>
            </a:r>
          </a:p>
        </p:txBody>
      </p:sp>
      <p:graphicFrame>
        <p:nvGraphicFramePr>
          <p:cNvPr id="84995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2362200"/>
          <a:ext cx="8153400" cy="2819400"/>
        </p:xfrm>
        <a:graphic>
          <a:graphicData uri="http://schemas.openxmlformats.org/drawingml/2006/table">
            <a:tbl>
              <a:tblPr/>
              <a:tblGrid>
                <a:gridCol w="1295400"/>
                <a:gridCol w="1600200"/>
                <a:gridCol w="1600200"/>
                <a:gridCol w="1600200"/>
                <a:gridCol w="20574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Χρήσεις του η/υ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Ψυχαγωγία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Ψυχαγωγία &amp; Μάθηση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Ψυχαγωγία &amp; Επικοινωνία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Δεν ξέρω / Δεν απαντώ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2484438" y="1916113"/>
            <a:ext cx="429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tx2"/>
                </a:solidFill>
                <a:latin typeface="Arial" panose="020B0604020202020204" pitchFamily="34" charset="0"/>
              </a:rPr>
              <a:t>( ομάδα που χρησιμοποίησε υπολογιστές)</a:t>
            </a:r>
            <a:endParaRPr lang="en-GB" altLang="en-US" sz="18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014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37813-605B-46EE-9763-8D3EB001A77D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40</a:t>
            </a:fld>
            <a:endParaRPr lang="en-GB" altLang="en-US" dirty="0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7388"/>
            <a:ext cx="8410575" cy="931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Χρήστες του υπολογιστή</a:t>
            </a:r>
          </a:p>
        </p:txBody>
      </p:sp>
      <p:graphicFrame>
        <p:nvGraphicFramePr>
          <p:cNvPr id="86019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2590800"/>
          <a:ext cx="8001000" cy="2590800"/>
        </p:xfrm>
        <a:graphic>
          <a:graphicData uri="http://schemas.openxmlformats.org/drawingml/2006/table">
            <a:tbl>
              <a:tblPr/>
              <a:tblGrid>
                <a:gridCol w="1295400"/>
                <a:gridCol w="1752600"/>
                <a:gridCol w="838200"/>
                <a:gridCol w="1295400"/>
                <a:gridCol w="1676400"/>
                <a:gridCol w="1143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Χρήστες του η/υ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Οικογενειακό περιβάλλον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Όλοι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Δεν ξέρω / Δεν απαντώ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Εργαζόμενοι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Ενήλικες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3" name="Rectangle 33"/>
          <p:cNvSpPr>
            <a:spLocks noChangeArrowheads="1"/>
          </p:cNvSpPr>
          <p:nvPr/>
        </p:nvSpPr>
        <p:spPr bwMode="auto">
          <a:xfrm>
            <a:off x="2484438" y="1916113"/>
            <a:ext cx="429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tx2"/>
                </a:solidFill>
                <a:latin typeface="Arial" panose="020B0604020202020204" pitchFamily="34" charset="0"/>
              </a:rPr>
              <a:t>( ομάδα που χρησιμοποίησε υπολογιστές)</a:t>
            </a:r>
            <a:endParaRPr lang="en-GB" altLang="en-US" sz="18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19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98162-088A-44E5-9C8C-A5B22B99F91D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41</a:t>
            </a:fld>
            <a:endParaRPr lang="en-GB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39750"/>
            <a:ext cx="859631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Τα σχέδια των παιδιών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44842"/>
            <a:ext cx="7772400" cy="4114800"/>
          </a:xfrm>
        </p:spPr>
        <p:txBody>
          <a:bodyPr/>
          <a:lstStyle/>
          <a:p>
            <a:r>
              <a:rPr lang="el-GR" altLang="en-US" sz="2400" b="1" dirty="0" smtClean="0"/>
              <a:t>Τοποθέτηση</a:t>
            </a:r>
            <a:r>
              <a:rPr lang="el-GR" altLang="en-US" sz="2400" dirty="0" smtClean="0"/>
              <a:t>: σχέδια πολύπλοκα, χρήση περισσοτέρων σχημάτων και γραμμών. </a:t>
            </a:r>
            <a:r>
              <a:rPr lang="el-GR" altLang="en-US" sz="2400" i="1" u="sng" dirty="0" smtClean="0"/>
              <a:t>Σύνδεση</a:t>
            </a:r>
            <a:r>
              <a:rPr lang="el-GR" altLang="en-US" sz="2400" dirty="0" smtClean="0"/>
              <a:t>: Ενιαίο μηχάνημα &amp; καλωδιακή σύνδεση (οθόνη-πληκτρολόγιο, οθόνη-ποντίκι)</a:t>
            </a:r>
          </a:p>
          <a:p>
            <a:r>
              <a:rPr lang="el-GR" altLang="en-US" sz="2400" b="1" dirty="0" smtClean="0"/>
              <a:t>Λεπτομέρειες</a:t>
            </a:r>
            <a:r>
              <a:rPr lang="el-GR" altLang="en-US" sz="2400" dirty="0" smtClean="0"/>
              <a:t>: Περιφερειακές συσκευές &amp; Κεντρική μονάδα.</a:t>
            </a:r>
          </a:p>
          <a:p>
            <a:r>
              <a:rPr lang="el-GR" altLang="en-US" sz="2400" b="1" dirty="0" smtClean="0"/>
              <a:t>Υπερβολές &amp; Μέγεθος</a:t>
            </a:r>
            <a:r>
              <a:rPr lang="el-GR" altLang="en-US" sz="2400" dirty="0" smtClean="0"/>
              <a:t>: Κανονικός σε μέγεθος η/υ, λεπτομέρειες άσχετες με το αντικείμενο που τους ζητήθηκε.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484438" y="1412875"/>
            <a:ext cx="429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tx2"/>
                </a:solidFill>
                <a:latin typeface="Arial" panose="020B0604020202020204" pitchFamily="34" charset="0"/>
              </a:rPr>
              <a:t>( ομάδα που χρησιμοποίησε υπολογιστές)</a:t>
            </a:r>
            <a:endParaRPr lang="en-GB" altLang="en-US" sz="18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4214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D3941-D972-4AEF-AC5C-2C5D6FB63D93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42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0563"/>
            <a:ext cx="8562975" cy="839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Ο λόγος των παιδιών </a:t>
            </a:r>
            <a:br>
              <a:rPr lang="el-GR" sz="4000" dirty="0"/>
            </a:br>
            <a:endParaRPr lang="el-GR" sz="4000" dirty="0"/>
          </a:p>
        </p:txBody>
      </p:sp>
      <p:graphicFrame>
        <p:nvGraphicFramePr>
          <p:cNvPr id="89116" name="Group 28"/>
          <p:cNvGraphicFramePr>
            <a:graphicFrameLocks noGrp="1"/>
          </p:cNvGraphicFramePr>
          <p:nvPr>
            <p:ph type="tbl" idx="1"/>
          </p:nvPr>
        </p:nvGraphicFramePr>
        <p:xfrm>
          <a:off x="250825" y="2286000"/>
          <a:ext cx="8283575" cy="3203589"/>
        </p:xfrm>
        <a:graphic>
          <a:graphicData uri="http://schemas.openxmlformats.org/drawingml/2006/table">
            <a:tbl>
              <a:tblPr/>
              <a:tblGrid>
                <a:gridCol w="2305050"/>
                <a:gridCol w="2232025"/>
                <a:gridCol w="1871663"/>
                <a:gridCol w="1874837"/>
              </a:tblGrid>
              <a:tr h="1554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 υπολογιστής ως συσκευή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Μηχανικό μέρος μη πλήρες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Μηχανικό μέρος μη πλήρες &amp; Λογισμικό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Λογισμικό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53.33%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2700338" y="1341438"/>
            <a:ext cx="462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hlink"/>
                </a:solidFill>
                <a:latin typeface="Arial" panose="020B0604020202020204" pitchFamily="34" charset="0"/>
              </a:rPr>
              <a:t>(ομάδα που δεν χρησιμοποίησε υπολογιστές)</a:t>
            </a:r>
            <a:endParaRPr lang="en-GB" altLang="en-US" sz="1800" i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628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66105-6307-4144-8FEA-6210822F8DBC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43</a:t>
            </a:fld>
            <a:endParaRPr lang="en-GB" altLang="en-US" dirty="0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39750"/>
            <a:ext cx="859631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Χρήσεις του υπολογιστή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2438400"/>
          <a:ext cx="7772400" cy="2743200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1943100"/>
                <a:gridCol w="19431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Χρήσεις του υπολογιστή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Ψυχαγωγία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Ψυχαγωγία &amp; Μάθηση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Δεν ξέρω / Δεν απαντώ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2700338" y="1341438"/>
            <a:ext cx="462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hlink"/>
                </a:solidFill>
                <a:latin typeface="Arial" panose="020B0604020202020204" pitchFamily="34" charset="0"/>
              </a:rPr>
              <a:t>(ομάδα που δεν χρησιμοποίησε υπολογιστές)</a:t>
            </a:r>
            <a:endParaRPr lang="en-GB" altLang="en-US" sz="1800" i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8331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B8BFD-3405-4504-9B2C-818C1E9FBC31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44</a:t>
            </a:fld>
            <a:endParaRPr lang="en-GB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39750"/>
            <a:ext cx="859631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Χρήστες του υπολογιστή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2514600"/>
          <a:ext cx="8305800" cy="2743200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990600"/>
                <a:gridCol w="1295400"/>
                <a:gridCol w="1524000"/>
                <a:gridCol w="1295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Χρήστες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Οικογενειακό περιβάλλον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Όλοι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Δεν ξέρω / Δεν απαντώ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Σχολικό περιβάλλον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Ενήλικες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Συνέντευξη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00338" y="1341438"/>
            <a:ext cx="462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hlink"/>
                </a:solidFill>
                <a:latin typeface="Arial" panose="020B0604020202020204" pitchFamily="34" charset="0"/>
              </a:rPr>
              <a:t>(ομάδα που δεν χρησιμοποίησε υπολογιστές)</a:t>
            </a:r>
            <a:endParaRPr lang="en-GB" altLang="en-US" sz="1800" i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00387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6A396C-34EA-468B-89A0-1178AC7D03FE}" type="slidenum">
              <a:rPr lang="en-GB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45</a:t>
            </a:fld>
            <a:endParaRPr lang="en-GB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38163"/>
            <a:ext cx="818515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Τα σχέδια των παιδιών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31431"/>
            <a:ext cx="7499350" cy="4319587"/>
          </a:xfrm>
        </p:spPr>
        <p:txBody>
          <a:bodyPr/>
          <a:lstStyle/>
          <a:p>
            <a:r>
              <a:rPr lang="el-GR" altLang="en-US" sz="2800" b="1" dirty="0" smtClean="0"/>
              <a:t>Τοποθέτηση</a:t>
            </a:r>
            <a:r>
              <a:rPr lang="el-GR" altLang="en-US" sz="2800" dirty="0" smtClean="0"/>
              <a:t>: «Περιορισμένο» λεξιλόγιο σχημάτων και γραμμών. </a:t>
            </a:r>
            <a:r>
              <a:rPr lang="el-GR" altLang="en-US" sz="2800" i="1" u="sng" dirty="0" smtClean="0"/>
              <a:t>Σύνδεση</a:t>
            </a:r>
            <a:r>
              <a:rPr lang="el-GR" altLang="en-US" sz="2800" dirty="0" smtClean="0"/>
              <a:t>: Ενιαία σύνδεση &amp; Καλωδιακή σύνδεση</a:t>
            </a:r>
          </a:p>
          <a:p>
            <a:r>
              <a:rPr lang="el-GR" altLang="en-US" sz="2800" b="1" dirty="0" smtClean="0"/>
              <a:t>Λεπτομέρειες</a:t>
            </a:r>
            <a:r>
              <a:rPr lang="el-GR" altLang="en-US" sz="2800" dirty="0" smtClean="0"/>
              <a:t>: Περιφερειακές συσκευές εισόδου-εξόδου (πληκτρολόγιο-ποντίκι-οθόνη)</a:t>
            </a:r>
          </a:p>
          <a:p>
            <a:r>
              <a:rPr lang="el-GR" altLang="en-US" sz="2800" b="1" dirty="0" smtClean="0"/>
              <a:t>Μέγεθος &amp; Υπερβολές: </a:t>
            </a:r>
            <a:r>
              <a:rPr lang="el-GR" altLang="en-US" sz="2800" dirty="0" smtClean="0"/>
              <a:t>Μικρούς για την κλίμακα του χαρτιού σχεδιασμένους η/υ</a:t>
            </a:r>
            <a:endParaRPr lang="el-GR" altLang="en-US" sz="2800" b="1" dirty="0" smtClean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700338" y="1341438"/>
            <a:ext cx="462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solidFill>
                  <a:schemeClr val="hlink"/>
                </a:solidFill>
                <a:latin typeface="Arial" panose="020B0604020202020204" pitchFamily="34" charset="0"/>
              </a:rPr>
              <a:t>(ομάδα που δεν χρησιμοποίησε υπολογιστές)</a:t>
            </a:r>
            <a:endParaRPr lang="en-GB" altLang="en-US" sz="1800" i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02406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7D33AC-8135-45E1-8F21-0E0473524647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46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cs typeface="Tahoma" pitchFamily="34" charset="0"/>
              </a:rPr>
              <a:t>Συζήτηση - συμπεράσματα</a:t>
            </a:r>
            <a:endParaRPr lang="en-GB" dirty="0">
              <a:cs typeface="Tahoma" pitchFamily="34" charset="0"/>
            </a:endParaRPr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1952625" y="2147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04452" name="Picture 4" descr="Mod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7362"/>
            <a:ext cx="74453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3116262" y="5598546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1800" dirty="0">
                <a:latin typeface="Arial" panose="020B0604020202020204" pitchFamily="34" charset="0"/>
              </a:rPr>
              <a:t>Διδακτική παρέμβαση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0445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CD4C78-8FA2-4B8A-8E42-6B32352D9A45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47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82423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Νοητικά μοντέλα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429625" cy="4114800"/>
          </a:xfrm>
        </p:spPr>
        <p:txBody>
          <a:bodyPr>
            <a:normAutofit fontScale="92500" lnSpcReduction="20000"/>
          </a:bodyPr>
          <a:lstStyle/>
          <a:p>
            <a:r>
              <a:rPr lang="el-GR" altLang="en-US" sz="2800" dirty="0" smtClean="0"/>
              <a:t>Όταν </a:t>
            </a:r>
            <a:r>
              <a:rPr lang="el-GR" altLang="en-US" sz="2800" dirty="0" err="1" smtClean="0"/>
              <a:t>αλληλεπιδρούμε</a:t>
            </a:r>
            <a:r>
              <a:rPr lang="el-GR" altLang="en-US" sz="2800" dirty="0" smtClean="0"/>
              <a:t> με τον κόσμο </a:t>
            </a:r>
            <a:r>
              <a:rPr lang="el-GR" altLang="en-US" sz="2400" dirty="0" smtClean="0"/>
              <a:t>(τους άλλους ανθρώπους, το περιβάλλον, τα πράγματα, τα εργαλεία) </a:t>
            </a:r>
          </a:p>
          <a:p>
            <a:pPr lvl="1"/>
            <a:r>
              <a:rPr lang="el-GR" altLang="en-US" sz="2000" dirty="0" smtClean="0"/>
              <a:t>δημιουργούμε </a:t>
            </a:r>
            <a:r>
              <a:rPr lang="el-GR" altLang="en-US" sz="2000" u="sng" dirty="0" smtClean="0"/>
              <a:t>νοητικά μοντέλα</a:t>
            </a:r>
            <a:r>
              <a:rPr lang="el-GR" altLang="en-US" sz="2000" dirty="0" smtClean="0"/>
              <a:t> , τα οποία είναι αναπαραστάσεις που </a:t>
            </a:r>
          </a:p>
          <a:p>
            <a:pPr lvl="1"/>
            <a:r>
              <a:rPr lang="el-GR" altLang="en-US" sz="2000" dirty="0" smtClean="0"/>
              <a:t>επιτρέπουν να προσομοιώσουμε νοητικά την εξέλιξη ενός φαινομένου ή μιας διαδικασίας προβλέποντας έτσι τα αποτελέσματα μιας ενέργειας ή μιας δράσης</a:t>
            </a:r>
          </a:p>
          <a:p>
            <a:pPr lvl="1"/>
            <a:r>
              <a:rPr lang="el-GR" altLang="en-US" sz="2000" dirty="0" smtClean="0"/>
              <a:t>παρέχουν ένα πλαίσιο με προβλεπτική και επεξηγηματική ισχύ για την κατανόηση της αλληλεπίδρασης. </a:t>
            </a:r>
          </a:p>
          <a:p>
            <a:r>
              <a:rPr lang="el-GR" altLang="en-US" sz="2800" dirty="0" smtClean="0"/>
              <a:t>Τα νοητικά μοντέλα </a:t>
            </a:r>
          </a:p>
          <a:p>
            <a:pPr lvl="1"/>
            <a:r>
              <a:rPr lang="el-GR" altLang="en-US" sz="2000" dirty="0" smtClean="0"/>
              <a:t>δημιουργούνται από τους ανθρώπους και απαιτούν ένα σύστημα – στόχο ή ένα φαινόμενο </a:t>
            </a:r>
          </a:p>
          <a:p>
            <a:pPr lvl="1"/>
            <a:r>
              <a:rPr lang="el-GR" altLang="en-US" sz="2000" dirty="0" smtClean="0"/>
              <a:t>συνήθως δεν ταυτίζονται με το </a:t>
            </a:r>
            <a:r>
              <a:rPr lang="el-GR" altLang="en-US" sz="2000" b="1" dirty="0" smtClean="0"/>
              <a:t>εννοιολογικό μοντέλο </a:t>
            </a:r>
            <a:r>
              <a:rPr lang="el-GR" altLang="en-US" sz="2000" dirty="0" smtClean="0"/>
              <a:t>αυτού του συστήματος (το μοντέλο δηλαδή που περιγράφει την πλήρη λειτουργία του).  </a:t>
            </a:r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74D966-1D35-473B-AB25-084DA27DE66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Σύμφωνα με τον </a:t>
            </a:r>
            <a:r>
              <a:rPr lang="en-GB" dirty="0" smtClean="0"/>
              <a:t>Bruner</a:t>
            </a:r>
            <a:endParaRPr lang="en-GB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718143" y="1417638"/>
            <a:ext cx="7862887" cy="4800600"/>
          </a:xfrm>
        </p:spPr>
        <p:txBody>
          <a:bodyPr/>
          <a:lstStyle/>
          <a:p>
            <a:r>
              <a:rPr lang="el-GR" altLang="en-US" sz="2400" dirty="0" smtClean="0"/>
              <a:t>ο μαθητής πρέπει να έρχεται αντιμέτωπος με προβληματικές καταστάσεις</a:t>
            </a:r>
          </a:p>
          <a:p>
            <a:pPr lvl="1"/>
            <a:r>
              <a:rPr lang="el-GR" altLang="en-US" sz="2000" dirty="0" smtClean="0"/>
              <a:t>Η επίλυση </a:t>
            </a:r>
            <a:r>
              <a:rPr lang="el-GR" altLang="en-US" sz="2000" u="sng" dirty="0" smtClean="0"/>
              <a:t>όχι καλά δομημένων </a:t>
            </a:r>
            <a:r>
              <a:rPr lang="el-GR" altLang="en-US" sz="2000" dirty="0" smtClean="0"/>
              <a:t>προβλημάτων (τα δεδομένα και τα ζητούμενα δεν είναι καλά προσδιορισμένα στην εκφώνηση του προβλήματος) αποτελεί θεμέλιο της γνωστικής ανάπτυξης </a:t>
            </a:r>
            <a:endParaRPr lang="en-GB" altLang="en-US" sz="2000" dirty="0" smtClean="0"/>
          </a:p>
          <a:p>
            <a:r>
              <a:rPr lang="el-GR" altLang="en-US" sz="2400" dirty="0" smtClean="0"/>
              <a:t>το αναλυτικό πρόγραμμα πρέπει να οργανώνεται σε σπειροειδή μορφή</a:t>
            </a:r>
          </a:p>
          <a:p>
            <a:pPr lvl="1"/>
            <a:r>
              <a:rPr lang="el-GR" altLang="en-US" sz="2000" dirty="0" smtClean="0"/>
              <a:t>Προσεγγίζω δηλαδή κάτι σε μία τάξη και το </a:t>
            </a:r>
            <a:r>
              <a:rPr lang="el-GR" altLang="en-US" sz="2000" dirty="0" err="1" smtClean="0"/>
              <a:t>ξαναπροσεγγίζω</a:t>
            </a:r>
            <a:r>
              <a:rPr lang="el-GR" altLang="en-US" sz="2000" dirty="0" smtClean="0"/>
              <a:t> σε μεγαλύτερο εύρος και βάθος σε επόμενη τάξη </a:t>
            </a:r>
            <a:endParaRPr lang="en-GB" altLang="en-US" sz="2000" dirty="0" smtClean="0"/>
          </a:p>
          <a:p>
            <a:r>
              <a:rPr lang="el-GR" altLang="en-US" sz="2400" dirty="0" smtClean="0"/>
              <a:t>ο δάσκαλος πρέπει να έχει ρόλο </a:t>
            </a:r>
            <a:r>
              <a:rPr lang="el-GR" altLang="en-US" sz="2400" dirty="0" err="1" smtClean="0"/>
              <a:t>διευκολυντή</a:t>
            </a:r>
            <a:r>
              <a:rPr lang="el-GR" altLang="en-US" sz="2400" dirty="0" smtClean="0"/>
              <a:t>, εμψυχωτή και συντονιστή στη διαδικασία της μάθησης.</a:t>
            </a:r>
          </a:p>
          <a:p>
            <a:pPr lvl="1"/>
            <a:r>
              <a:rPr lang="el-GR" altLang="en-US" sz="2000" dirty="0" smtClean="0"/>
              <a:t>Ο δάσκαλος δεν «διδάσκει»  αλλά υποστηρίζει και βοηθά όταν και όπου είναι απαραίτητο </a:t>
            </a:r>
            <a:endParaRPr lang="en-GB" altLang="en-US" sz="2000" dirty="0" smtClean="0"/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EEDC5E-5118-4600-B71F-A05BE90B5C0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Σκοπός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556" y="1128713"/>
            <a:ext cx="7862887" cy="5176837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ιδεών, των νοητικών μοντέλων και των αναπαραστάσεων των παιδιών για τους υπολογιστές. </a:t>
            </a:r>
          </a:p>
          <a:p>
            <a:pPr eaLnBrk="1" hangingPunct="1"/>
            <a:r>
              <a:rPr lang="el-GR" altLang="en-US" sz="24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τα μικρά παιδιά αναπαριστούν τους υπολογιστές και την πληροφορική.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605C5D-E0AE-4F1F-BF7E-5BB562180C1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Εξωτερικές αναπαραστάσεις</a:t>
            </a:r>
            <a:endParaRPr lang="en-GB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>
            <a:normAutofit lnSpcReduction="10000"/>
          </a:bodyPr>
          <a:lstStyle/>
          <a:p>
            <a:r>
              <a:rPr lang="el-GR" altLang="en-US" sz="2400" smtClean="0"/>
              <a:t>Αναπαριστούν, συμβολίζουν ή απεικονίζουν αντικείμενα ή διαδικασίες </a:t>
            </a:r>
          </a:p>
          <a:p>
            <a:r>
              <a:rPr lang="el-GR" altLang="en-US" sz="2400" smtClean="0"/>
              <a:t>Συμβάλουν στην οπτικοποίηση της πληροφορίας </a:t>
            </a:r>
          </a:p>
          <a:p>
            <a:r>
              <a:rPr lang="el-GR" altLang="en-US" sz="2400" smtClean="0"/>
              <a:t>Είναι εικόνες, κινούμενες εικόνες, βίντεο, γραφήματα, σύμβολα, κείμενα και έχουν τις ακόλουθες δύο μορφές:</a:t>
            </a:r>
          </a:p>
          <a:p>
            <a:r>
              <a:rPr lang="el-GR" altLang="en-US" sz="2400" b="1" smtClean="0"/>
              <a:t>Εικονικές</a:t>
            </a:r>
            <a:r>
              <a:rPr lang="el-GR" altLang="en-US" sz="2400" smtClean="0"/>
              <a:t> (</a:t>
            </a:r>
            <a:r>
              <a:rPr lang="el-GR" altLang="en-US" sz="2400" b="1" smtClean="0"/>
              <a:t>συγκεκριμένες): </a:t>
            </a:r>
          </a:p>
          <a:p>
            <a:pPr lvl="1"/>
            <a:r>
              <a:rPr lang="el-GR" altLang="en-US" sz="2000" smtClean="0"/>
              <a:t>αυτό που αναπαριστά μοιάζει διαισθητικά με αυτό που αναπαρίσταται, όπως για παράδειγμα ένα σκίτσο που αναπαριστά ένα αντικείμενο) </a:t>
            </a:r>
          </a:p>
          <a:p>
            <a:r>
              <a:rPr lang="el-GR" altLang="en-US" sz="2400" b="1" smtClean="0"/>
              <a:t>Συμβολικές</a:t>
            </a:r>
            <a:r>
              <a:rPr lang="el-GR" altLang="en-US" sz="2400" smtClean="0"/>
              <a:t> (</a:t>
            </a:r>
            <a:r>
              <a:rPr lang="el-GR" altLang="en-US" sz="2400" b="1" smtClean="0"/>
              <a:t>αφηρημένες) </a:t>
            </a:r>
          </a:p>
          <a:p>
            <a:pPr lvl="1"/>
            <a:r>
              <a:rPr lang="el-GR" altLang="en-US" sz="2000" smtClean="0"/>
              <a:t>αυτό που αναπαριστά δεν μοιάζει διαισθητικά με αυτό που αναπαρίσταται, όπως για παράδειγμα η λέξη που συμβολίζει ένα αντικείμενο). 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098F0-3C76-4B2D-AB62-9E3045920E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(1)</a:t>
            </a:r>
            <a:endParaRPr lang="en-GB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785813" y="1500188"/>
            <a:ext cx="7999412" cy="4800600"/>
          </a:xfrm>
        </p:spPr>
        <p:txBody>
          <a:bodyPr/>
          <a:lstStyle/>
          <a:p>
            <a:r>
              <a:rPr lang="el-GR" altLang="en-US" sz="2400" smtClean="0"/>
              <a:t>Οι εξωτερικές αναπαραστάσεις είναι απαραίτητες για να παρουσιάσουμε και να χειριστούμε την πληροφορία. </a:t>
            </a:r>
            <a:endParaRPr lang="en-GB" altLang="en-US" sz="2400" smtClean="0"/>
          </a:p>
          <a:p>
            <a:r>
              <a:rPr lang="el-GR" altLang="en-US" sz="2400" smtClean="0"/>
              <a:t>Είναι εικονικές – συγκεκριμένες και συμβολικές – αφηρημένες  </a:t>
            </a:r>
          </a:p>
          <a:p>
            <a:r>
              <a:rPr lang="el-GR" altLang="en-US" sz="2400" smtClean="0"/>
              <a:t>Οι εξωτερικές αναπαραστάσεις είναι απαραίτητες για να παρουσιάσουμε και να χειριστούμε την πληροφορία</a:t>
            </a:r>
          </a:p>
          <a:p>
            <a:pPr lvl="1"/>
            <a:r>
              <a:rPr lang="el-GR" altLang="en-US" sz="2000" smtClean="0"/>
              <a:t>Έχουν πολλαπλές μορφές</a:t>
            </a:r>
          </a:p>
          <a:p>
            <a:pPr lvl="1"/>
            <a:r>
              <a:rPr lang="el-GR" altLang="en-US" sz="2000" smtClean="0"/>
              <a:t>Οπτικοποιούν την πληροφορία, συνήθως με τη μορφή πολυμέσων </a:t>
            </a:r>
          </a:p>
          <a:p>
            <a:pPr lvl="1"/>
            <a:r>
              <a:rPr lang="el-GR" altLang="en-US" sz="2000" smtClean="0"/>
              <a:t>Πολυμέσα: Πολυτροπική αναπαράσταση της πληροφορίας</a:t>
            </a:r>
          </a:p>
          <a:p>
            <a:endParaRPr lang="el-GR" altLang="en-US" sz="2400" smtClean="0"/>
          </a:p>
          <a:p>
            <a:r>
              <a:rPr lang="el-GR" altLang="en-US" sz="2400" smtClean="0"/>
              <a:t>Τι είδους </a:t>
            </a:r>
            <a:r>
              <a:rPr lang="el-GR" altLang="en-US" sz="2400" u="sng" smtClean="0"/>
              <a:t>εξωτερικές αναπαραστάσεις </a:t>
            </a:r>
            <a:r>
              <a:rPr lang="el-GR" altLang="en-US" sz="2400" smtClean="0"/>
              <a:t>χρησιμοποιεί το εκπαιδευτικό λογισμικό;</a:t>
            </a:r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25AC5B-FED9-41EF-8366-A7ED4C5C2F4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(2)</a:t>
            </a:r>
            <a:endParaRPr lang="en-GB"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857250" y="1500188"/>
            <a:ext cx="7856538" cy="4800600"/>
          </a:xfrm>
        </p:spPr>
        <p:txBody>
          <a:bodyPr/>
          <a:lstStyle/>
          <a:p>
            <a:r>
              <a:rPr lang="el-GR" altLang="en-US" sz="2400" smtClean="0"/>
              <a:t>Επιτρέπει το λογισμικό τη δυνατότητα πολλαπλών αναπαραστάσεων (κείμενα, εικόνες, ήχοι, βίντεο);</a:t>
            </a:r>
          </a:p>
          <a:p>
            <a:pPr lvl="1"/>
            <a:r>
              <a:rPr lang="el-GR" altLang="en-US" sz="2000" smtClean="0"/>
              <a:t>Εφαρμογές πολυμέσων, υπερμέσων, προσομοιώσεων </a:t>
            </a:r>
          </a:p>
          <a:p>
            <a:r>
              <a:rPr lang="el-GR" altLang="en-US" sz="2400" smtClean="0"/>
              <a:t>Συνδέονται μεταξύ τους οι αναπαραστάσεις αυτές;</a:t>
            </a:r>
          </a:p>
          <a:p>
            <a:r>
              <a:rPr lang="el-GR" altLang="en-US" sz="2400" smtClean="0"/>
              <a:t>Μπορεί ο μαθητής να χειριστεί αυτές τις αναπαραστάσεις ταυτόχρονα; </a:t>
            </a:r>
          </a:p>
          <a:p>
            <a:pPr lvl="1"/>
            <a:r>
              <a:rPr lang="el-GR" altLang="en-US" sz="2000" smtClean="0"/>
              <a:t>Π.χ. μια μαθηματική εξίσωση και τη γραφική της αναπαράσταση</a:t>
            </a:r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AAC4C1-0D31-4A70-8D62-D35D93891A66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(3)</a:t>
            </a:r>
            <a:endParaRPr lang="en-GB" dirty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400" smtClean="0"/>
              <a:t>Οι αναπαραστάσεις που χρησιμοποιεί το εκπαιδευτικό λογισμικό είναι ανάλογες των νοητικών ικανοτήτων των μαθητών; </a:t>
            </a:r>
          </a:p>
          <a:p>
            <a:pPr lvl="1"/>
            <a:r>
              <a:rPr lang="el-GR" altLang="en-US" sz="2000" smtClean="0"/>
              <a:t>Οι αναπαραστάσεις του λογισμικού πηγαίνουν από το συγκεκριμένο (εικόνες, βίντεο) στο αφηρημένο (σύμβολα, γραφήματα, κείμενο); </a:t>
            </a:r>
          </a:p>
          <a:p>
            <a:r>
              <a:rPr lang="el-GR" altLang="en-US" sz="2400" smtClean="0"/>
              <a:t>Σχετίζονται οι εξωτερικές αναπαραστάσεις του λογισμικού με τις εσωτερικές αναπαραστάσεις των μαθητών; </a:t>
            </a:r>
          </a:p>
          <a:p>
            <a:pPr lvl="1"/>
            <a:r>
              <a:rPr lang="el-GR" altLang="en-US" sz="2000" smtClean="0"/>
              <a:t>Νοητικά μοντέλα</a:t>
            </a:r>
          </a:p>
          <a:p>
            <a:pPr lvl="1"/>
            <a:r>
              <a:rPr lang="el-GR" altLang="en-US" sz="2000" smtClean="0"/>
              <a:t>Γνωστικές αναπαραστάσεις </a:t>
            </a:r>
          </a:p>
          <a:p>
            <a:endParaRPr lang="en-GB" altLang="en-US" sz="2400" b="1" smtClean="0"/>
          </a:p>
          <a:p>
            <a:endParaRPr lang="en-GB" altLang="en-US" smtClean="0"/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785BE7-6C9C-4EBC-94CF-B7A10985BFA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(4)</a:t>
            </a:r>
            <a:endParaRPr lang="en-GB" dirty="0"/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BD6CEE-6DB1-4187-AEB7-AC1AB10D40F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6858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</a:t>
            </a:r>
            <a:r>
              <a:rPr lang="el-GR" sz="2800" dirty="0"/>
              <a:t>Οι ιδέες των παιδιών </a:t>
            </a:r>
            <a:r>
              <a:rPr lang="el-GR" sz="2800" dirty="0" smtClean="0"/>
              <a:t>: Ιδέες </a:t>
            </a:r>
            <a:r>
              <a:rPr lang="el-GR" sz="2800" dirty="0"/>
              <a:t>- Παραστάσεις – Αναπαραστάσεις – </a:t>
            </a:r>
            <a:r>
              <a:rPr lang="el-GR" sz="2800" dirty="0" smtClean="0"/>
              <a:t>Νοητικά </a:t>
            </a:r>
            <a:r>
              <a:rPr lang="el-GR" sz="2800" dirty="0"/>
              <a:t>Μοντέλα ». </a:t>
            </a:r>
            <a:r>
              <a:rPr lang="el-GR" sz="2800" dirty="0"/>
              <a:t>Έκδοση: 1.0. Πάτρα, 2015.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smtClean="0"/>
              <a:t>13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75248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14916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8565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71563" y="1285875"/>
          <a:ext cx="7862888" cy="47355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3551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Δομικός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Ιδέες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Εξωτερικές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Πολλαπλές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Νοητικό μοντέλο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sz="20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204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E022B-D7A5-4483-99A6-C04457B88DE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Θεωρίες μάθησης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910138"/>
          </a:xfrm>
        </p:spPr>
        <p:txBody>
          <a:bodyPr/>
          <a:lstStyle/>
          <a:p>
            <a:r>
              <a:rPr lang="el-GR" altLang="en-US" sz="2800" dirty="0" smtClean="0"/>
              <a:t>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ο </a:t>
            </a:r>
            <a:r>
              <a:rPr lang="el-GR" altLang="en-US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εποικοδομισμός</a:t>
            </a:r>
            <a:r>
              <a:rPr lang="el-G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l-GR" alt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constructivism</a:t>
            </a:r>
            <a:r>
              <a:rPr lang="el-G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alt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fr-F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Piaget</a:t>
            </a: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Papert</a:t>
            </a: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Bruner</a:t>
            </a:r>
            <a:endParaRPr lang="el-GR" alt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/>
              <a:t>οι </a:t>
            </a:r>
            <a:r>
              <a:rPr lang="el-GR" altLang="en-US" sz="2400" b="1" i="1" dirty="0" err="1" smtClean="0"/>
              <a:t>κοινωνικοπολιτισμικές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sociocultural</a:t>
            </a:r>
            <a:r>
              <a:rPr lang="el-GR" altLang="en-US" sz="2400" dirty="0" smtClean="0"/>
              <a:t>) ή</a:t>
            </a:r>
            <a:r>
              <a:rPr lang="el-GR" altLang="en-US" sz="2400" b="1" dirty="0" smtClean="0"/>
              <a:t> </a:t>
            </a:r>
            <a:r>
              <a:rPr lang="el-GR" altLang="en-US" sz="2400" b="1" i="1" dirty="0" err="1" smtClean="0"/>
              <a:t>ιστορικοπολιτισμικές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err="1" smtClean="0"/>
              <a:t>historicocultural</a:t>
            </a:r>
            <a:r>
              <a:rPr lang="el-GR" altLang="en-US" sz="2400" dirty="0" smtClean="0"/>
              <a:t>) </a:t>
            </a:r>
            <a:r>
              <a:rPr lang="el-GR" altLang="en-US" sz="2400" b="1" i="1" dirty="0" smtClean="0"/>
              <a:t>προσεγγίσεις</a:t>
            </a:r>
            <a:r>
              <a:rPr lang="el-GR" altLang="en-US" sz="2400" dirty="0" smtClean="0"/>
              <a:t>.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Vygotsky, Luria,</a:t>
            </a:r>
            <a:r>
              <a:rPr lang="el-GR" altLang="en-US" sz="2000" dirty="0" smtClean="0"/>
              <a:t> </a:t>
            </a:r>
            <a:r>
              <a:rPr lang="en-GB" altLang="en-US" sz="2000" dirty="0" err="1" smtClean="0"/>
              <a:t>Leontiev</a:t>
            </a:r>
            <a:r>
              <a:rPr lang="en-GB" altLang="en-US" sz="2000" dirty="0" smtClean="0"/>
              <a:t>, Bruner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6CCB15-20DA-4F49-BA14-ADB2954B55A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5875" y="3214688"/>
            <a:ext cx="6643688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0" y="3786188"/>
            <a:ext cx="1284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θεωρίες</a:t>
            </a:r>
            <a:endParaRPr lang="en-GB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μάθηση στον </a:t>
            </a:r>
            <a:r>
              <a:rPr lang="el-GR" dirty="0" err="1" smtClean="0"/>
              <a:t>εποικοδομισμό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19150" y="1417638"/>
            <a:ext cx="7791450" cy="4800600"/>
          </a:xfrm>
        </p:spPr>
        <p:txBody>
          <a:bodyPr/>
          <a:lstStyle/>
          <a:p>
            <a:r>
              <a:rPr lang="el-GR" altLang="en-US" sz="2800" dirty="0" smtClean="0"/>
              <a:t>Ενδιαφέρον στο εσωτερικό του γνωστικού συστήματος, και ειδικότερα στη δομή και τη λειτουργία του: </a:t>
            </a:r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i="1" dirty="0" smtClean="0"/>
              <a:t>μάθηση</a:t>
            </a:r>
            <a:r>
              <a:rPr lang="el-GR" altLang="en-US" sz="2400" dirty="0" smtClean="0"/>
              <a:t> συνίσταται στην </a:t>
            </a:r>
            <a:r>
              <a:rPr lang="el-GR" altLang="en-US" sz="2400" i="1" dirty="0" smtClean="0"/>
              <a:t>τροποποίηση των γνώσεων</a:t>
            </a:r>
            <a:r>
              <a:rPr lang="el-GR" altLang="en-US" sz="2400" dirty="0" smtClean="0"/>
              <a:t> και εξαρτάται άμεσα από τις </a:t>
            </a:r>
            <a:r>
              <a:rPr lang="el-GR" altLang="en-US" sz="2400" dirty="0" err="1" smtClean="0"/>
              <a:t>προϋπάρχουσες</a:t>
            </a:r>
            <a:r>
              <a:rPr lang="el-GR" altLang="en-US" sz="2400" dirty="0" smtClean="0"/>
              <a:t> γνώσεις. </a:t>
            </a:r>
          </a:p>
          <a:p>
            <a:pPr lvl="1"/>
            <a:r>
              <a:rPr lang="el-GR" altLang="en-US" sz="2400" dirty="0" smtClean="0"/>
              <a:t>η μάθηση συνιστά μια ενεργή ατομική διαδικασία οικοδόμησης νοήματος μέσω εμπειριών </a:t>
            </a:r>
          </a:p>
          <a:p>
            <a:pPr lvl="1"/>
            <a:r>
              <a:rPr lang="el-GR" altLang="en-US" sz="2400" dirty="0" smtClean="0"/>
              <a:t>η μάθηση </a:t>
            </a:r>
            <a:r>
              <a:rPr lang="el-GR" altLang="en-US" sz="2400" u="sng" dirty="0" smtClean="0"/>
              <a:t>δεν είναι </a:t>
            </a:r>
            <a:r>
              <a:rPr lang="el-GR" altLang="en-US" sz="2400" dirty="0" smtClean="0"/>
              <a:t>απομνημόνευση εννοιών, γεγονότων και καθολικών αληθειών </a:t>
            </a:r>
            <a:endParaRPr lang="en-GB" altLang="en-US" sz="2400" b="1" dirty="0" smtClean="0"/>
          </a:p>
          <a:p>
            <a:endParaRPr lang="en-GB" altLang="en-US" sz="28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00BA6-85E5-404B-96F7-95DFED4F7DB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>
                <a:cs typeface="Tahoma" pitchFamily="34" charset="0"/>
              </a:rPr>
              <a:t>Παραστάσεις </a:t>
            </a:r>
            <a:r>
              <a:rPr lang="en-GB" sz="4000" dirty="0" smtClean="0">
                <a:cs typeface="Tahoma" pitchFamily="34" charset="0"/>
              </a:rPr>
              <a:t>&amp;</a:t>
            </a:r>
            <a:r>
              <a:rPr lang="el-GR" sz="4000" dirty="0" smtClean="0">
                <a:cs typeface="Tahoma" pitchFamily="34" charset="0"/>
              </a:rPr>
              <a:t> </a:t>
            </a:r>
            <a:r>
              <a:rPr lang="el-GR" sz="4000" dirty="0">
                <a:cs typeface="Tahoma" pitchFamily="34" charset="0"/>
              </a:rPr>
              <a:t>ιδέες των παιδιών προσχολικής ηλικίας για τους υπολογιστές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7553325" cy="20939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l-GR" altLang="en-US" sz="1800" b="1" dirty="0" smtClean="0">
                <a:cs typeface="Tahoma" panose="020B0604030504040204" pitchFamily="34" charset="0"/>
              </a:rPr>
              <a:t>Στοιχεία από την πτυχιακή εργασία της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l-GR" altLang="en-US" sz="1800" b="1" dirty="0" smtClean="0">
                <a:cs typeface="Tahoma" panose="020B0604030504040204" pitchFamily="34" charset="0"/>
              </a:rPr>
              <a:t>Καλλιόπης Ζαχαροπούλου (2000-2001)</a:t>
            </a:r>
            <a:endParaRPr lang="el-GR" altLang="en-US" sz="1800" dirty="0" smtClean="0"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l-GR" altLang="en-US" sz="2800" dirty="0" smtClean="0">
              <a:cs typeface="Tahoma" panose="020B060403050404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28800" y="2325688"/>
            <a:ext cx="64142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Ο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ρόλος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του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φύλου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της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ηλικί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ας </a:t>
            </a:r>
            <a:endParaRPr lang="el-GR" alt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και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της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χρήσης</a:t>
            </a:r>
            <a:r>
              <a:rPr lang="en-US" alt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υπ</a:t>
            </a:r>
            <a:r>
              <a:rPr lang="en-US" alt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ολογιστή</a:t>
            </a:r>
            <a:endParaRPr lang="en-GB" alt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630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CBE4D-BA79-4933-BF4D-2475FAF97B61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9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298</TotalTime>
  <Words>2660</Words>
  <Application>Microsoft Office PowerPoint</Application>
  <PresentationFormat>On-screen Show (4:3)</PresentationFormat>
  <Paragraphs>561</Paragraphs>
  <Slides>59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 Unicode MS</vt:lpstr>
      <vt:lpstr>Arial</vt:lpstr>
      <vt:lpstr>Calibri</vt:lpstr>
      <vt:lpstr>Gill Sans MT</vt:lpstr>
      <vt:lpstr>MT Symbol</vt:lpstr>
      <vt:lpstr>Tahoma</vt:lpstr>
      <vt:lpstr>Times New Roman</vt:lpstr>
      <vt:lpstr>Times New Roman Greek</vt:lpstr>
      <vt:lpstr>Wingdings</vt:lpstr>
      <vt:lpstr>IV-ICTEGroup.GR.new</vt:lpstr>
      <vt:lpstr>Τίτλος Μαθήματος</vt:lpstr>
      <vt:lpstr>Άδειες Χρήσης</vt:lpstr>
      <vt:lpstr>Χρηματοδότηση</vt:lpstr>
      <vt:lpstr>Οι αναπαραστΑσεις των νηπΙων για την πληροφορικΗ και τους υπολογιστΕς  </vt:lpstr>
      <vt:lpstr>Σκοπός </vt:lpstr>
      <vt:lpstr>Έννοιες – Κλειδιά</vt:lpstr>
      <vt:lpstr>Θεωρίες μάθησης</vt:lpstr>
      <vt:lpstr>Η μάθηση στον εποικοδομισμό</vt:lpstr>
      <vt:lpstr>Παραστάσεις &amp; ιδέες των παιδιών προσχολικής ηλικίας για τους υπολογιστές</vt:lpstr>
      <vt:lpstr>Γιατί μελετάμε τις παραστάσεις των νηπίων; </vt:lpstr>
      <vt:lpstr>Ερωτήματα</vt:lpstr>
      <vt:lpstr>Θεωρητικό Πλαίσιο</vt:lpstr>
      <vt:lpstr>Η έννοια της (ανα)παράστασης</vt:lpstr>
      <vt:lpstr>Η έννοια της (ανα)παράστασης</vt:lpstr>
      <vt:lpstr>Παραστάσεις (1)</vt:lpstr>
      <vt:lpstr>Παραστάσεις (2)</vt:lpstr>
      <vt:lpstr>Οι παραστάσεις στην εκπαιδευτική διαδικασία</vt:lpstr>
      <vt:lpstr>Διδακτικές πτυχές των αναπαραστάσεων</vt:lpstr>
      <vt:lpstr>Αναπαράσταση και τεχνολογίες</vt:lpstr>
      <vt:lpstr>Διδακτικός "ορισμός" της αναπαράστασης</vt:lpstr>
      <vt:lpstr>Μεθοδολογικό πλαίσιο</vt:lpstr>
      <vt:lpstr>Ερευνητικά ερωτήματα</vt:lpstr>
      <vt:lpstr>Υποκείμενα της έρευνας</vt:lpstr>
      <vt:lpstr>Τρόπος διεξαγωγής της ερευνητικής διαδικασίας</vt:lpstr>
      <vt:lpstr>Τα ερωτήματα των συνεντεύξεων</vt:lpstr>
      <vt:lpstr>Σχήμα – περιγραφή έρευνας</vt:lpstr>
      <vt:lpstr>Ανάλυση Αποτελεσμάτων </vt:lpstr>
      <vt:lpstr>Αρχικές παραστάσεις για τους υπολογιστές</vt:lpstr>
      <vt:lpstr>Αρχικές παραστάσεις για τους υπολογιστές</vt:lpstr>
      <vt:lpstr>Σχέδια των παιδιών</vt:lpstr>
      <vt:lpstr>Σχέδια των παιδιών</vt:lpstr>
      <vt:lpstr>Τα σχέδια των παιδιών</vt:lpstr>
      <vt:lpstr>Αρχικές παραστάσεις για τους υπολογιστές</vt:lpstr>
      <vt:lpstr>Συγκρότηση των αρχικών παραστάσεων</vt:lpstr>
      <vt:lpstr>Συζήτηση - συμπεράσματα</vt:lpstr>
      <vt:lpstr>Συζήτηση - συμπεράσματα</vt:lpstr>
      <vt:lpstr>Διδακτική παρέμβαση</vt:lpstr>
      <vt:lpstr>Στο τέλος του έτους</vt:lpstr>
      <vt:lpstr>Αναδιοργάνωση αρχικών παραστάσεων –          Ο λόγος των παιδιών</vt:lpstr>
      <vt:lpstr>Χρήσεις του υπολογιστή</vt:lpstr>
      <vt:lpstr>Χρήστες του υπολογιστή</vt:lpstr>
      <vt:lpstr>Τα σχέδια των παιδιών</vt:lpstr>
      <vt:lpstr>Ο λόγος των παιδιών  </vt:lpstr>
      <vt:lpstr>Χρήσεις του υπολογιστή</vt:lpstr>
      <vt:lpstr>Χρήστες του υπολογιστή</vt:lpstr>
      <vt:lpstr>Τα σχέδια των παιδιών</vt:lpstr>
      <vt:lpstr>Συζήτηση - συμπεράσματα</vt:lpstr>
      <vt:lpstr>Νοητικά μοντέλα</vt:lpstr>
      <vt:lpstr>Σύμφωνα με τον Bruner</vt:lpstr>
      <vt:lpstr>Εξωτερικές αναπαραστάσεις</vt:lpstr>
      <vt:lpstr>Πολλαπλές αναπαραστάσεις (1)</vt:lpstr>
      <vt:lpstr>Πολλαπλές αναπαραστάσεις (2)</vt:lpstr>
      <vt:lpstr>Πολλαπλές αναπαραστάσεις (3)</vt:lpstr>
      <vt:lpstr>Πολλαπλές αναπαραστάσεις (4)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13ης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67</cp:revision>
  <dcterms:created xsi:type="dcterms:W3CDTF">2014-12-10T08:52:23Z</dcterms:created>
  <dcterms:modified xsi:type="dcterms:W3CDTF">2015-09-10T05:35:31Z</dcterms:modified>
</cp:coreProperties>
</file>