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FF80846-F1B1-41DF-B2FF-FB4F6FC10082}" type="datetimeFigureOut">
              <a:rPr lang="el-GR" smtClean="0"/>
              <a:pPr/>
              <a:t>1/10/2014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0F8F8D-B315-4CE0-9E2F-63F66044A961}"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FF80846-F1B1-41DF-B2FF-FB4F6FC10082}" type="datetimeFigureOut">
              <a:rPr lang="el-GR" smtClean="0"/>
              <a:pPr/>
              <a:t>1/10/2014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0F8F8D-B315-4CE0-9E2F-63F66044A961}"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FF80846-F1B1-41DF-B2FF-FB4F6FC10082}" type="datetimeFigureOut">
              <a:rPr lang="el-GR" smtClean="0"/>
              <a:pPr/>
              <a:t>1/10/2014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0F8F8D-B315-4CE0-9E2F-63F66044A961}"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FF80846-F1B1-41DF-B2FF-FB4F6FC10082}" type="datetimeFigureOut">
              <a:rPr lang="el-GR" smtClean="0"/>
              <a:pPr/>
              <a:t>1/10/2014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0F8F8D-B315-4CE0-9E2F-63F66044A961}"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FF80846-F1B1-41DF-B2FF-FB4F6FC10082}" type="datetimeFigureOut">
              <a:rPr lang="el-GR" smtClean="0"/>
              <a:pPr/>
              <a:t>1/10/2014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0F8F8D-B315-4CE0-9E2F-63F66044A961}"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FF80846-F1B1-41DF-B2FF-FB4F6FC10082}" type="datetimeFigureOut">
              <a:rPr lang="el-GR" smtClean="0"/>
              <a:pPr/>
              <a:t>1/10/2014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40F8F8D-B315-4CE0-9E2F-63F66044A961}"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FF80846-F1B1-41DF-B2FF-FB4F6FC10082}" type="datetimeFigureOut">
              <a:rPr lang="el-GR" smtClean="0"/>
              <a:pPr/>
              <a:t>1/10/2014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40F8F8D-B315-4CE0-9E2F-63F66044A961}"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FF80846-F1B1-41DF-B2FF-FB4F6FC10082}" type="datetimeFigureOut">
              <a:rPr lang="el-GR" smtClean="0"/>
              <a:pPr/>
              <a:t>1/10/2014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40F8F8D-B315-4CE0-9E2F-63F66044A961}"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FF80846-F1B1-41DF-B2FF-FB4F6FC10082}" type="datetimeFigureOut">
              <a:rPr lang="el-GR" smtClean="0"/>
              <a:pPr/>
              <a:t>1/10/2014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40F8F8D-B315-4CE0-9E2F-63F66044A961}"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FF80846-F1B1-41DF-B2FF-FB4F6FC10082}" type="datetimeFigureOut">
              <a:rPr lang="el-GR" smtClean="0"/>
              <a:pPr/>
              <a:t>1/10/2014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40F8F8D-B315-4CE0-9E2F-63F66044A961}"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FF80846-F1B1-41DF-B2FF-FB4F6FC10082}" type="datetimeFigureOut">
              <a:rPr lang="el-GR" smtClean="0"/>
              <a:pPr/>
              <a:t>1/10/2014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40F8F8D-B315-4CE0-9E2F-63F66044A961}"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80846-F1B1-41DF-B2FF-FB4F6FC10082}" type="datetimeFigureOut">
              <a:rPr lang="el-GR" smtClean="0"/>
              <a:pPr/>
              <a:t>1/10/2014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0F8F8D-B315-4CE0-9E2F-63F66044A961}"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slideLayout" Target="../slideLayouts/slideLayout2.xml"/><Relationship Id="rId4" Type="http://schemas.openxmlformats.org/officeDocument/2006/relationships/image" Target="../media/image14.wmf"/></Relationships>
</file>

<file path=ppt/slides/_rels/slide27.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slideLayout" Target="../slideLayouts/slideLayout2.xml"/><Relationship Id="rId5" Type="http://schemas.openxmlformats.org/officeDocument/2006/relationships/image" Target="../media/image18.wmf"/><Relationship Id="rId4" Type="http://schemas.openxmlformats.org/officeDocument/2006/relationships/image" Target="../media/image17.wmf"/></Relationships>
</file>

<file path=ppt/slides/_rels/slide28.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sz="4000" b="1" dirty="0"/>
              <a:t>ΤΡΑΠΕΖΕΣ ΚΑΙ ΧΡΗΜΑΤΟΟΙΚΟΝΟΜΙΚΗ ΔΙΑΜΕΣΟΛΑΒΗΣΗ </a:t>
            </a:r>
            <a:r>
              <a:rPr lang="el-GR" b="1" dirty="0"/>
              <a:t/>
            </a:r>
            <a:br>
              <a:rPr lang="el-GR" b="1" dirty="0"/>
            </a:br>
            <a:endParaRPr lang="el-GR" dirty="0"/>
          </a:p>
        </p:txBody>
      </p:sp>
      <p:sp>
        <p:nvSpPr>
          <p:cNvPr id="3" name="2 - Υπότιτλος"/>
          <p:cNvSpPr>
            <a:spLocks noGrp="1"/>
          </p:cNvSpPr>
          <p:nvPr>
            <p:ph type="subTitle" idx="1"/>
          </p:nvPr>
        </p:nvSpPr>
        <p:spPr/>
        <p:txBody>
          <a:bodyPr/>
          <a:lstStyle/>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p:cNvPicPr>
            <a:picLocks noGrp="1"/>
          </p:cNvPicPr>
          <p:nvPr>
            <p:ph idx="1"/>
          </p:nvPr>
        </p:nvPicPr>
        <p:blipFill rotWithShape="1">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r="26081" b="46646"/>
          <a:stretch/>
        </p:blipFill>
        <p:spPr bwMode="auto">
          <a:xfrm>
            <a:off x="1115616" y="1628800"/>
            <a:ext cx="6912768" cy="3625241"/>
          </a:xfrm>
          <a:prstGeom prst="rect">
            <a:avLst/>
          </a:prstGeom>
          <a:ln>
            <a:no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ext>
          </a:extLst>
        </p:spPr>
      </p:pic>
      <p:sp>
        <p:nvSpPr>
          <p:cNvPr id="21505" name="Rectangle 1"/>
          <p:cNvSpPr>
            <a:spLocks noChangeArrowheads="1"/>
          </p:cNvSpPr>
          <p:nvPr/>
        </p:nvSpPr>
        <p:spPr bwMode="auto">
          <a:xfrm>
            <a:off x="0" y="5733256"/>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Γράφημα 4</a:t>
            </a:r>
            <a:r>
              <a:rPr kumimoji="0" lang="el-GR"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Οι ροές των δανειακών κεφαλαίων ισοδυναμούν με τις ροές των τίτλων</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p:cNvPicPr>
            <a:picLocks noGrp="1"/>
          </p:cNvPicPr>
          <p:nvPr>
            <p:ph idx="1"/>
          </p:nvPr>
        </p:nvPicPr>
        <p:blipFill rotWithShape="1">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r="25719" b="46006"/>
          <a:stretch/>
        </p:blipFill>
        <p:spPr bwMode="auto">
          <a:xfrm>
            <a:off x="683568" y="1628800"/>
            <a:ext cx="7416824" cy="4104456"/>
          </a:xfrm>
          <a:prstGeom prst="rect">
            <a:avLst/>
          </a:prstGeom>
          <a:ln>
            <a:no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ext>
          </a:extLst>
        </p:spPr>
      </p:pic>
      <p:sp>
        <p:nvSpPr>
          <p:cNvPr id="23553" name="Rectangle 1"/>
          <p:cNvSpPr>
            <a:spLocks noChangeArrowheads="1"/>
          </p:cNvSpPr>
          <p:nvPr/>
        </p:nvSpPr>
        <p:spPr bwMode="auto">
          <a:xfrm>
            <a:off x="0" y="6093296"/>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Γράφημα 5:</a:t>
            </a:r>
            <a:r>
              <a:rPr kumimoji="0" lang="el-GR"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Αύξηση των επιθυμητών κεφαλαίων από τους επενδυτές</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p:cNvPicPr>
            <a:picLocks noGrp="1"/>
          </p:cNvPicPr>
          <p:nvPr>
            <p:ph idx="1"/>
          </p:nvPr>
        </p:nvPicPr>
        <p:blipFill rotWithShape="1">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r="24093" b="45367"/>
          <a:stretch/>
        </p:blipFill>
        <p:spPr bwMode="auto">
          <a:xfrm>
            <a:off x="683568" y="1844824"/>
            <a:ext cx="7560840" cy="4392488"/>
          </a:xfrm>
          <a:prstGeom prst="rect">
            <a:avLst/>
          </a:prstGeom>
          <a:ln>
            <a:no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ext>
          </a:extLst>
        </p:spPr>
      </p:pic>
      <p:sp>
        <p:nvSpPr>
          <p:cNvPr id="24577" name="Rectangle 1"/>
          <p:cNvSpPr>
            <a:spLocks noChangeArrowheads="1"/>
          </p:cNvSpPr>
          <p:nvPr/>
        </p:nvSpPr>
        <p:spPr bwMode="auto">
          <a:xfrm>
            <a:off x="0" y="6400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Γράφημα 6:</a:t>
            </a:r>
            <a:r>
              <a:rPr kumimoji="0" lang="el-GR"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Αύξηση των επιθυμητών αποταμιεύσεων από τους αποταμιευτές</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pPr>
              <a:buNone/>
            </a:pPr>
            <a:r>
              <a:rPr lang="el-GR" b="1" dirty="0" smtClean="0"/>
              <a:t>Πρακτική </a:t>
            </a:r>
            <a:r>
              <a:rPr lang="el-GR" b="1" dirty="0"/>
              <a:t>Εφαρμογή της θεωρίας δανειακών κεφαλαίων </a:t>
            </a:r>
            <a:endParaRPr lang="el-GR" dirty="0"/>
          </a:p>
          <a:p>
            <a:r>
              <a:rPr lang="el-GR" b="1" dirty="0"/>
              <a:t>Η Μελέτη Περίπτωσης της </a:t>
            </a:r>
            <a:r>
              <a:rPr lang="en-US" b="1" dirty="0" smtClean="0"/>
              <a:t>Enron</a:t>
            </a:r>
            <a:endParaRPr lang="el-GR" dirty="0"/>
          </a:p>
          <a:p>
            <a:pPr algn="just"/>
            <a:r>
              <a:rPr lang="el-GR" dirty="0"/>
              <a:t>Υπάρχουν πολλοί γνωστοί διεθνείς οίκοι που βαθμολογούν την πιστοληπτική ικανότητα (φερεγγυότητα) των εταιρειών σε μια κλίμακα από </a:t>
            </a:r>
            <a:r>
              <a:rPr lang="en-US" dirty="0"/>
              <a:t>AAA</a:t>
            </a:r>
            <a:r>
              <a:rPr lang="el-GR" dirty="0"/>
              <a:t> </a:t>
            </a:r>
            <a:r>
              <a:rPr lang="el-GR" dirty="0" err="1"/>
              <a:t>εώς</a:t>
            </a:r>
            <a:r>
              <a:rPr lang="el-GR" dirty="0"/>
              <a:t> </a:t>
            </a:r>
            <a:r>
              <a:rPr lang="en-US" dirty="0"/>
              <a:t>B</a:t>
            </a:r>
            <a:r>
              <a:rPr lang="el-GR" baseline="30000" dirty="0"/>
              <a:t>-</a:t>
            </a:r>
            <a:r>
              <a:rPr lang="el-GR" dirty="0"/>
              <a:t>. Ο παρακάτω πίνακας δείχνει ένα μέρος της κλίμακας κατάταξης που χρησιμοποιούν οι λεγόμενοι οίκοι αξιολόγησης.</a:t>
            </a:r>
          </a:p>
          <a:p>
            <a:pPr>
              <a:buNone/>
            </a:pPr>
            <a:endParaRPr lang="el-GR" dirty="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graphicFrame>
        <p:nvGraphicFramePr>
          <p:cNvPr id="4" name="3 - Θέση περιεχομένου"/>
          <p:cNvGraphicFramePr>
            <a:graphicFrameLocks noGrp="1"/>
          </p:cNvGraphicFramePr>
          <p:nvPr>
            <p:ph idx="1"/>
          </p:nvPr>
        </p:nvGraphicFramePr>
        <p:xfrm>
          <a:off x="251519" y="1484784"/>
          <a:ext cx="8496944" cy="4968554"/>
        </p:xfrm>
        <a:graphic>
          <a:graphicData uri="http://schemas.openxmlformats.org/drawingml/2006/table">
            <a:tbl>
              <a:tblPr/>
              <a:tblGrid>
                <a:gridCol w="3838531"/>
                <a:gridCol w="2064195"/>
                <a:gridCol w="2594218"/>
              </a:tblGrid>
              <a:tr h="317141">
                <a:tc>
                  <a:txBody>
                    <a:bodyPr/>
                    <a:lstStyle/>
                    <a:p>
                      <a:pPr algn="just">
                        <a:spcAft>
                          <a:spcPts val="0"/>
                        </a:spcAft>
                      </a:pP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latin typeface="Times New Roman"/>
                          <a:ea typeface="Times New Roman"/>
                          <a:cs typeface="Times New Roman"/>
                        </a:rPr>
                        <a:t>Moody</a:t>
                      </a:r>
                      <a:r>
                        <a:rPr lang="el-GR" sz="1100" b="1">
                          <a:latin typeface="Times New Roman"/>
                          <a:ea typeface="Times New Roman"/>
                          <a:cs typeface="Times New Roman"/>
                        </a:rPr>
                        <a:t>’</a:t>
                      </a:r>
                      <a:r>
                        <a:rPr lang="en-US" sz="1100" b="1">
                          <a:latin typeface="Times New Roman"/>
                          <a:ea typeface="Times New Roman"/>
                          <a:cs typeface="Times New Roman"/>
                        </a:rPr>
                        <a:t>s</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latin typeface="Times New Roman"/>
                          <a:ea typeface="Times New Roman"/>
                          <a:cs typeface="Times New Roman"/>
                        </a:rPr>
                        <a:t>Standard and Poor</a:t>
                      </a:r>
                      <a:r>
                        <a:rPr lang="el-GR" sz="1100" b="1">
                          <a:latin typeface="Times New Roman"/>
                          <a:ea typeface="Times New Roman"/>
                          <a:cs typeface="Times New Roman"/>
                        </a:rPr>
                        <a:t>’</a:t>
                      </a:r>
                      <a:r>
                        <a:rPr lang="en-US" sz="1100" b="1">
                          <a:latin typeface="Times New Roman"/>
                          <a:ea typeface="Times New Roman"/>
                          <a:cs typeface="Times New Roman"/>
                        </a:rPr>
                        <a:t>s</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713">
                <a:tc>
                  <a:txBody>
                    <a:bodyPr/>
                    <a:lstStyle/>
                    <a:p>
                      <a:pPr>
                        <a:spcAft>
                          <a:spcPts val="0"/>
                        </a:spcAft>
                      </a:pPr>
                      <a:r>
                        <a:rPr lang="el-GR" sz="1100">
                          <a:latin typeface="Times New Roman"/>
                          <a:ea typeface="Times New Roman"/>
                          <a:cs typeface="Times New Roman"/>
                        </a:rPr>
                        <a:t>Άριστη ικανότητα αποπληρωμής</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latin typeface="Times New Roman"/>
                          <a:ea typeface="Times New Roman"/>
                          <a:cs typeface="Times New Roman"/>
                        </a:rPr>
                        <a:t>Aaa</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latin typeface="Times New Roman"/>
                          <a:ea typeface="Times New Roman"/>
                          <a:cs typeface="Times New Roman"/>
                        </a:rPr>
                        <a:t>AAA</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2140">
                <a:tc>
                  <a:txBody>
                    <a:bodyPr/>
                    <a:lstStyle/>
                    <a:p>
                      <a:pPr>
                        <a:spcAft>
                          <a:spcPts val="0"/>
                        </a:spcAft>
                      </a:pPr>
                      <a:r>
                        <a:rPr lang="el-GR" sz="1100">
                          <a:latin typeface="Times New Roman"/>
                          <a:ea typeface="Times New Roman"/>
                          <a:cs typeface="Times New Roman"/>
                        </a:rPr>
                        <a:t>Υψηλή ικανότητα</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latin typeface="Times New Roman"/>
                          <a:ea typeface="Times New Roman"/>
                          <a:cs typeface="Times New Roman"/>
                        </a:rPr>
                        <a:t>Aa</a:t>
                      </a:r>
                      <a:r>
                        <a:rPr lang="el-GR" sz="1100">
                          <a:latin typeface="Times New Roman"/>
                          <a:ea typeface="Times New Roman"/>
                          <a:cs typeface="Times New Roman"/>
                        </a:rPr>
                        <a:t>1</a:t>
                      </a:r>
                      <a:endParaRPr lang="el-GR" sz="1200">
                        <a:latin typeface="Times New Roman"/>
                        <a:ea typeface="Times New Roman"/>
                        <a:cs typeface="Times New Roman"/>
                      </a:endParaRPr>
                    </a:p>
                    <a:p>
                      <a:pPr algn="ctr">
                        <a:spcAft>
                          <a:spcPts val="0"/>
                        </a:spcAft>
                      </a:pPr>
                      <a:r>
                        <a:rPr lang="en-US" sz="1100">
                          <a:latin typeface="Times New Roman"/>
                          <a:ea typeface="Times New Roman"/>
                          <a:cs typeface="Times New Roman"/>
                        </a:rPr>
                        <a:t>Aa</a:t>
                      </a:r>
                      <a:r>
                        <a:rPr lang="el-GR" sz="1100">
                          <a:latin typeface="Times New Roman"/>
                          <a:ea typeface="Times New Roman"/>
                          <a:cs typeface="Times New Roman"/>
                        </a:rPr>
                        <a:t>2</a:t>
                      </a:r>
                      <a:endParaRPr lang="el-GR" sz="1200">
                        <a:latin typeface="Times New Roman"/>
                        <a:ea typeface="Times New Roman"/>
                        <a:cs typeface="Times New Roman"/>
                      </a:endParaRPr>
                    </a:p>
                    <a:p>
                      <a:pPr algn="ctr">
                        <a:spcAft>
                          <a:spcPts val="0"/>
                        </a:spcAft>
                      </a:pPr>
                      <a:r>
                        <a:rPr lang="en-US" sz="1100">
                          <a:latin typeface="Times New Roman"/>
                          <a:ea typeface="Times New Roman"/>
                          <a:cs typeface="Times New Roman"/>
                        </a:rPr>
                        <a:t>Aa</a:t>
                      </a:r>
                      <a:r>
                        <a:rPr lang="el-GR" sz="1100">
                          <a:latin typeface="Times New Roman"/>
                          <a:ea typeface="Times New Roman"/>
                          <a:cs typeface="Times New Roman"/>
                        </a:rPr>
                        <a:t>3</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latin typeface="Times New Roman"/>
                          <a:ea typeface="Times New Roman"/>
                          <a:cs typeface="Times New Roman"/>
                        </a:rPr>
                        <a:t>AA</a:t>
                      </a:r>
                      <a:r>
                        <a:rPr lang="el-GR" sz="1100">
                          <a:latin typeface="Times New Roman"/>
                          <a:ea typeface="Times New Roman"/>
                          <a:cs typeface="Times New Roman"/>
                        </a:rPr>
                        <a:t>+</a:t>
                      </a:r>
                      <a:endParaRPr lang="el-GR" sz="1200">
                        <a:latin typeface="Times New Roman"/>
                        <a:ea typeface="Times New Roman"/>
                        <a:cs typeface="Times New Roman"/>
                      </a:endParaRPr>
                    </a:p>
                    <a:p>
                      <a:pPr algn="ctr">
                        <a:spcAft>
                          <a:spcPts val="0"/>
                        </a:spcAft>
                      </a:pPr>
                      <a:r>
                        <a:rPr lang="en-US" sz="1100">
                          <a:latin typeface="Times New Roman"/>
                          <a:ea typeface="Times New Roman"/>
                          <a:cs typeface="Times New Roman"/>
                        </a:rPr>
                        <a:t>AA</a:t>
                      </a:r>
                      <a:endParaRPr lang="el-GR" sz="1200">
                        <a:latin typeface="Times New Roman"/>
                        <a:ea typeface="Times New Roman"/>
                        <a:cs typeface="Times New Roman"/>
                      </a:endParaRPr>
                    </a:p>
                    <a:p>
                      <a:pPr algn="ctr">
                        <a:spcAft>
                          <a:spcPts val="0"/>
                        </a:spcAft>
                      </a:pPr>
                      <a:r>
                        <a:rPr lang="en-US" sz="1100">
                          <a:latin typeface="Times New Roman"/>
                          <a:ea typeface="Times New Roman"/>
                          <a:cs typeface="Times New Roman"/>
                        </a:rPr>
                        <a:t>AA</a:t>
                      </a:r>
                      <a:r>
                        <a:rPr lang="el-GR" sz="1100">
                          <a:latin typeface="Times New Roman"/>
                          <a:ea typeface="Times New Roman"/>
                          <a:cs typeface="Times New Roman"/>
                        </a:rPr>
                        <a:t>-</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2140">
                <a:tc>
                  <a:txBody>
                    <a:bodyPr/>
                    <a:lstStyle/>
                    <a:p>
                      <a:pPr>
                        <a:spcAft>
                          <a:spcPts val="0"/>
                        </a:spcAft>
                      </a:pPr>
                      <a:r>
                        <a:rPr lang="el-GR" sz="1100">
                          <a:latin typeface="Times New Roman"/>
                          <a:ea typeface="Times New Roman"/>
                          <a:cs typeface="Times New Roman"/>
                        </a:rPr>
                        <a:t>Μεγάλη δυνατότητα αποπληρωμής</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latin typeface="Times New Roman"/>
                          <a:ea typeface="Times New Roman"/>
                          <a:cs typeface="Times New Roman"/>
                        </a:rPr>
                        <a:t>A</a:t>
                      </a:r>
                      <a:r>
                        <a:rPr lang="el-GR" sz="1100" dirty="0">
                          <a:latin typeface="Times New Roman"/>
                          <a:ea typeface="Times New Roman"/>
                          <a:cs typeface="Times New Roman"/>
                        </a:rPr>
                        <a:t>1</a:t>
                      </a:r>
                      <a:endParaRPr lang="el-GR" sz="1200" dirty="0">
                        <a:latin typeface="Times New Roman"/>
                        <a:ea typeface="Times New Roman"/>
                        <a:cs typeface="Times New Roman"/>
                      </a:endParaRPr>
                    </a:p>
                    <a:p>
                      <a:pPr algn="ctr">
                        <a:spcAft>
                          <a:spcPts val="0"/>
                        </a:spcAft>
                      </a:pPr>
                      <a:r>
                        <a:rPr lang="en-US" sz="1100" dirty="0">
                          <a:latin typeface="Times New Roman"/>
                          <a:ea typeface="Times New Roman"/>
                          <a:cs typeface="Times New Roman"/>
                        </a:rPr>
                        <a:t>A</a:t>
                      </a:r>
                      <a:r>
                        <a:rPr lang="el-GR" sz="1100" dirty="0">
                          <a:latin typeface="Times New Roman"/>
                          <a:ea typeface="Times New Roman"/>
                          <a:cs typeface="Times New Roman"/>
                        </a:rPr>
                        <a:t>2</a:t>
                      </a:r>
                      <a:endParaRPr lang="el-GR" sz="1200" dirty="0">
                        <a:latin typeface="Times New Roman"/>
                        <a:ea typeface="Times New Roman"/>
                        <a:cs typeface="Times New Roman"/>
                      </a:endParaRPr>
                    </a:p>
                    <a:p>
                      <a:pPr algn="ctr">
                        <a:spcAft>
                          <a:spcPts val="0"/>
                        </a:spcAft>
                      </a:pPr>
                      <a:r>
                        <a:rPr lang="en-US" sz="1100" dirty="0">
                          <a:latin typeface="Times New Roman"/>
                          <a:ea typeface="Times New Roman"/>
                          <a:cs typeface="Times New Roman"/>
                        </a:rPr>
                        <a:t>A</a:t>
                      </a:r>
                      <a:r>
                        <a:rPr lang="el-GR" sz="1100" dirty="0">
                          <a:latin typeface="Times New Roman"/>
                          <a:ea typeface="Times New Roman"/>
                          <a:cs typeface="Times New Roman"/>
                        </a:rPr>
                        <a:t>3</a:t>
                      </a:r>
                      <a:endParaRPr lang="el-GR"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latin typeface="Times New Roman"/>
                          <a:ea typeface="Times New Roman"/>
                          <a:cs typeface="Times New Roman"/>
                        </a:rPr>
                        <a:t>A</a:t>
                      </a:r>
                      <a:r>
                        <a:rPr lang="el-GR" sz="1100">
                          <a:latin typeface="Times New Roman"/>
                          <a:ea typeface="Times New Roman"/>
                          <a:cs typeface="Times New Roman"/>
                        </a:rPr>
                        <a:t>+</a:t>
                      </a:r>
                      <a:endParaRPr lang="el-GR" sz="1200">
                        <a:latin typeface="Times New Roman"/>
                        <a:ea typeface="Times New Roman"/>
                        <a:cs typeface="Times New Roman"/>
                      </a:endParaRPr>
                    </a:p>
                    <a:p>
                      <a:pPr algn="ctr">
                        <a:spcAft>
                          <a:spcPts val="0"/>
                        </a:spcAft>
                      </a:pPr>
                      <a:r>
                        <a:rPr lang="en-US" sz="1100">
                          <a:latin typeface="Times New Roman"/>
                          <a:ea typeface="Times New Roman"/>
                          <a:cs typeface="Times New Roman"/>
                        </a:rPr>
                        <a:t>A</a:t>
                      </a:r>
                      <a:endParaRPr lang="el-GR" sz="1200">
                        <a:latin typeface="Times New Roman"/>
                        <a:ea typeface="Times New Roman"/>
                        <a:cs typeface="Times New Roman"/>
                      </a:endParaRPr>
                    </a:p>
                    <a:p>
                      <a:pPr algn="ctr">
                        <a:spcAft>
                          <a:spcPts val="0"/>
                        </a:spcAft>
                      </a:pPr>
                      <a:r>
                        <a:rPr lang="en-US" sz="1100">
                          <a:latin typeface="Times New Roman"/>
                          <a:ea typeface="Times New Roman"/>
                          <a:cs typeface="Times New Roman"/>
                        </a:rPr>
                        <a:t>A</a:t>
                      </a:r>
                      <a:r>
                        <a:rPr lang="el-GR" sz="1100">
                          <a:latin typeface="Times New Roman"/>
                          <a:ea typeface="Times New Roman"/>
                          <a:cs typeface="Times New Roman"/>
                        </a:rPr>
                        <a:t>-</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2140">
                <a:tc>
                  <a:txBody>
                    <a:bodyPr/>
                    <a:lstStyle/>
                    <a:p>
                      <a:pPr>
                        <a:spcAft>
                          <a:spcPts val="0"/>
                        </a:spcAft>
                      </a:pPr>
                      <a:r>
                        <a:rPr lang="el-GR" sz="1100">
                          <a:latin typeface="Times New Roman"/>
                          <a:ea typeface="Times New Roman"/>
                          <a:cs typeface="Times New Roman"/>
                        </a:rPr>
                        <a:t>Επαρκής πιθανότητα αποπληρωμής</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latin typeface="Times New Roman"/>
                          <a:ea typeface="Times New Roman"/>
                          <a:cs typeface="Times New Roman"/>
                        </a:rPr>
                        <a:t>Baa</a:t>
                      </a:r>
                      <a:r>
                        <a:rPr lang="el-GR" sz="1100">
                          <a:latin typeface="Times New Roman"/>
                          <a:ea typeface="Times New Roman"/>
                          <a:cs typeface="Times New Roman"/>
                        </a:rPr>
                        <a:t>1</a:t>
                      </a:r>
                      <a:endParaRPr lang="el-GR" sz="1200">
                        <a:latin typeface="Times New Roman"/>
                        <a:ea typeface="Times New Roman"/>
                        <a:cs typeface="Times New Roman"/>
                      </a:endParaRPr>
                    </a:p>
                    <a:p>
                      <a:pPr algn="ctr">
                        <a:spcAft>
                          <a:spcPts val="0"/>
                        </a:spcAft>
                      </a:pPr>
                      <a:r>
                        <a:rPr lang="en-US" sz="1100">
                          <a:latin typeface="Times New Roman"/>
                          <a:ea typeface="Times New Roman"/>
                          <a:cs typeface="Times New Roman"/>
                        </a:rPr>
                        <a:t>Baa</a:t>
                      </a:r>
                      <a:r>
                        <a:rPr lang="el-GR" sz="1100">
                          <a:latin typeface="Times New Roman"/>
                          <a:ea typeface="Times New Roman"/>
                          <a:cs typeface="Times New Roman"/>
                        </a:rPr>
                        <a:t>2 </a:t>
                      </a:r>
                      <a:endParaRPr lang="el-GR" sz="1200">
                        <a:latin typeface="Times New Roman"/>
                        <a:ea typeface="Times New Roman"/>
                        <a:cs typeface="Times New Roman"/>
                      </a:endParaRPr>
                    </a:p>
                    <a:p>
                      <a:pPr algn="ctr">
                        <a:spcAft>
                          <a:spcPts val="0"/>
                        </a:spcAft>
                      </a:pPr>
                      <a:r>
                        <a:rPr lang="en-US" sz="1100">
                          <a:latin typeface="Times New Roman"/>
                          <a:ea typeface="Times New Roman"/>
                          <a:cs typeface="Times New Roman"/>
                        </a:rPr>
                        <a:t>Baa</a:t>
                      </a:r>
                      <a:r>
                        <a:rPr lang="el-GR" sz="1100">
                          <a:latin typeface="Times New Roman"/>
                          <a:ea typeface="Times New Roman"/>
                          <a:cs typeface="Times New Roman"/>
                        </a:rPr>
                        <a:t>3</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latin typeface="Times New Roman"/>
                          <a:ea typeface="Times New Roman"/>
                          <a:cs typeface="Times New Roman"/>
                        </a:rPr>
                        <a:t>BBB</a:t>
                      </a:r>
                      <a:r>
                        <a:rPr lang="el-GR" sz="1100">
                          <a:latin typeface="Times New Roman"/>
                          <a:ea typeface="Times New Roman"/>
                          <a:cs typeface="Times New Roman"/>
                        </a:rPr>
                        <a:t>+</a:t>
                      </a:r>
                      <a:endParaRPr lang="el-GR" sz="1200">
                        <a:latin typeface="Times New Roman"/>
                        <a:ea typeface="Times New Roman"/>
                        <a:cs typeface="Times New Roman"/>
                      </a:endParaRPr>
                    </a:p>
                    <a:p>
                      <a:pPr algn="ctr">
                        <a:spcAft>
                          <a:spcPts val="0"/>
                        </a:spcAft>
                      </a:pPr>
                      <a:r>
                        <a:rPr lang="en-US" sz="1100">
                          <a:latin typeface="Times New Roman"/>
                          <a:ea typeface="Times New Roman"/>
                          <a:cs typeface="Times New Roman"/>
                        </a:rPr>
                        <a:t>BBB</a:t>
                      </a:r>
                      <a:endParaRPr lang="el-GR" sz="1200">
                        <a:latin typeface="Times New Roman"/>
                        <a:ea typeface="Times New Roman"/>
                        <a:cs typeface="Times New Roman"/>
                      </a:endParaRPr>
                    </a:p>
                    <a:p>
                      <a:pPr algn="ctr">
                        <a:spcAft>
                          <a:spcPts val="0"/>
                        </a:spcAft>
                      </a:pPr>
                      <a:r>
                        <a:rPr lang="en-US" sz="1100">
                          <a:latin typeface="Times New Roman"/>
                          <a:ea typeface="Times New Roman"/>
                          <a:cs typeface="Times New Roman"/>
                        </a:rPr>
                        <a:t>BBB</a:t>
                      </a:r>
                      <a:r>
                        <a:rPr lang="el-GR" sz="1100">
                          <a:latin typeface="Times New Roman"/>
                          <a:ea typeface="Times New Roman"/>
                          <a:cs typeface="Times New Roman"/>
                        </a:rPr>
                        <a:t>-</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2140">
                <a:tc>
                  <a:txBody>
                    <a:bodyPr/>
                    <a:lstStyle/>
                    <a:p>
                      <a:pPr>
                        <a:spcAft>
                          <a:spcPts val="0"/>
                        </a:spcAft>
                      </a:pPr>
                      <a:r>
                        <a:rPr lang="el-GR" sz="1100">
                          <a:latin typeface="Times New Roman"/>
                          <a:ea typeface="Times New Roman"/>
                          <a:cs typeface="Times New Roman"/>
                        </a:rPr>
                        <a:t>Αυξανόμενη αβεβαιότητα</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latin typeface="Times New Roman"/>
                          <a:ea typeface="Times New Roman"/>
                          <a:cs typeface="Times New Roman"/>
                        </a:rPr>
                        <a:t>Ba</a:t>
                      </a:r>
                      <a:r>
                        <a:rPr lang="el-GR" sz="1100">
                          <a:latin typeface="Times New Roman"/>
                          <a:ea typeface="Times New Roman"/>
                          <a:cs typeface="Times New Roman"/>
                        </a:rPr>
                        <a:t>1</a:t>
                      </a:r>
                      <a:endParaRPr lang="el-GR" sz="1200">
                        <a:latin typeface="Times New Roman"/>
                        <a:ea typeface="Times New Roman"/>
                        <a:cs typeface="Times New Roman"/>
                      </a:endParaRPr>
                    </a:p>
                    <a:p>
                      <a:pPr algn="ctr">
                        <a:spcAft>
                          <a:spcPts val="0"/>
                        </a:spcAft>
                      </a:pPr>
                      <a:r>
                        <a:rPr lang="en-US" sz="1100">
                          <a:latin typeface="Times New Roman"/>
                          <a:ea typeface="Times New Roman"/>
                          <a:cs typeface="Times New Roman"/>
                        </a:rPr>
                        <a:t>Ba</a:t>
                      </a:r>
                      <a:r>
                        <a:rPr lang="el-GR" sz="1100">
                          <a:latin typeface="Times New Roman"/>
                          <a:ea typeface="Times New Roman"/>
                          <a:cs typeface="Times New Roman"/>
                        </a:rPr>
                        <a:t>2</a:t>
                      </a:r>
                      <a:endParaRPr lang="el-GR" sz="1200">
                        <a:latin typeface="Times New Roman"/>
                        <a:ea typeface="Times New Roman"/>
                        <a:cs typeface="Times New Roman"/>
                      </a:endParaRPr>
                    </a:p>
                    <a:p>
                      <a:pPr algn="ctr">
                        <a:spcAft>
                          <a:spcPts val="0"/>
                        </a:spcAft>
                      </a:pPr>
                      <a:r>
                        <a:rPr lang="en-US" sz="1100">
                          <a:latin typeface="Times New Roman"/>
                          <a:ea typeface="Times New Roman"/>
                          <a:cs typeface="Times New Roman"/>
                        </a:rPr>
                        <a:t>Ba</a:t>
                      </a:r>
                      <a:r>
                        <a:rPr lang="el-GR" sz="1100">
                          <a:latin typeface="Times New Roman"/>
                          <a:ea typeface="Times New Roman"/>
                          <a:cs typeface="Times New Roman"/>
                        </a:rPr>
                        <a:t>3</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latin typeface="Times New Roman"/>
                          <a:ea typeface="Times New Roman"/>
                          <a:cs typeface="Times New Roman"/>
                        </a:rPr>
                        <a:t>BB</a:t>
                      </a:r>
                      <a:r>
                        <a:rPr lang="el-GR" sz="1100">
                          <a:latin typeface="Times New Roman"/>
                          <a:ea typeface="Times New Roman"/>
                          <a:cs typeface="Times New Roman"/>
                        </a:rPr>
                        <a:t>+</a:t>
                      </a:r>
                      <a:endParaRPr lang="el-GR" sz="1200">
                        <a:latin typeface="Times New Roman"/>
                        <a:ea typeface="Times New Roman"/>
                        <a:cs typeface="Times New Roman"/>
                      </a:endParaRPr>
                    </a:p>
                    <a:p>
                      <a:pPr algn="ctr">
                        <a:spcAft>
                          <a:spcPts val="0"/>
                        </a:spcAft>
                      </a:pPr>
                      <a:r>
                        <a:rPr lang="en-US" sz="1100">
                          <a:latin typeface="Times New Roman"/>
                          <a:ea typeface="Times New Roman"/>
                          <a:cs typeface="Times New Roman"/>
                        </a:rPr>
                        <a:t>BB</a:t>
                      </a:r>
                      <a:endParaRPr lang="el-GR" sz="1200">
                        <a:latin typeface="Times New Roman"/>
                        <a:ea typeface="Times New Roman"/>
                        <a:cs typeface="Times New Roman"/>
                      </a:endParaRPr>
                    </a:p>
                    <a:p>
                      <a:pPr algn="ctr">
                        <a:spcAft>
                          <a:spcPts val="0"/>
                        </a:spcAft>
                      </a:pPr>
                      <a:r>
                        <a:rPr lang="en-US" sz="1100">
                          <a:latin typeface="Times New Roman"/>
                          <a:ea typeface="Times New Roman"/>
                          <a:cs typeface="Times New Roman"/>
                        </a:rPr>
                        <a:t>BB</a:t>
                      </a:r>
                      <a:r>
                        <a:rPr lang="el-GR" sz="1100">
                          <a:latin typeface="Times New Roman"/>
                          <a:ea typeface="Times New Roman"/>
                          <a:cs typeface="Times New Roman"/>
                        </a:rPr>
                        <a:t>-</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2140">
                <a:tc>
                  <a:txBody>
                    <a:bodyPr/>
                    <a:lstStyle/>
                    <a:p>
                      <a:pPr>
                        <a:spcAft>
                          <a:spcPts val="0"/>
                        </a:spcAft>
                      </a:pPr>
                      <a:r>
                        <a:rPr lang="el-GR" sz="1100">
                          <a:latin typeface="Times New Roman"/>
                          <a:ea typeface="Times New Roman"/>
                          <a:cs typeface="Times New Roman"/>
                        </a:rPr>
                        <a:t>Υψηλός κίνδυνος</a:t>
                      </a:r>
                      <a:endParaRPr lang="el-GR" sz="12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latin typeface="Times New Roman"/>
                          <a:ea typeface="Times New Roman"/>
                          <a:cs typeface="Times New Roman"/>
                        </a:rPr>
                        <a:t>B</a:t>
                      </a:r>
                      <a:r>
                        <a:rPr lang="el-GR" sz="1100" dirty="0">
                          <a:latin typeface="Times New Roman"/>
                          <a:ea typeface="Times New Roman"/>
                          <a:cs typeface="Times New Roman"/>
                        </a:rPr>
                        <a:t>1</a:t>
                      </a:r>
                      <a:endParaRPr lang="el-GR" sz="1200" dirty="0">
                        <a:latin typeface="Times New Roman"/>
                        <a:ea typeface="Times New Roman"/>
                        <a:cs typeface="Times New Roman"/>
                      </a:endParaRPr>
                    </a:p>
                    <a:p>
                      <a:pPr algn="ctr">
                        <a:spcAft>
                          <a:spcPts val="0"/>
                        </a:spcAft>
                      </a:pPr>
                      <a:r>
                        <a:rPr lang="en-US" sz="1100" dirty="0">
                          <a:latin typeface="Times New Roman"/>
                          <a:ea typeface="Times New Roman"/>
                          <a:cs typeface="Times New Roman"/>
                        </a:rPr>
                        <a:t>B</a:t>
                      </a:r>
                      <a:r>
                        <a:rPr lang="el-GR" sz="1100" dirty="0">
                          <a:latin typeface="Times New Roman"/>
                          <a:ea typeface="Times New Roman"/>
                          <a:cs typeface="Times New Roman"/>
                        </a:rPr>
                        <a:t>2</a:t>
                      </a:r>
                      <a:endParaRPr lang="el-GR" sz="1200" dirty="0">
                        <a:latin typeface="Times New Roman"/>
                        <a:ea typeface="Times New Roman"/>
                        <a:cs typeface="Times New Roman"/>
                      </a:endParaRPr>
                    </a:p>
                    <a:p>
                      <a:pPr algn="ctr">
                        <a:spcAft>
                          <a:spcPts val="0"/>
                        </a:spcAft>
                      </a:pPr>
                      <a:r>
                        <a:rPr lang="en-US" sz="1100" dirty="0">
                          <a:latin typeface="Times New Roman"/>
                          <a:ea typeface="Times New Roman"/>
                          <a:cs typeface="Times New Roman"/>
                        </a:rPr>
                        <a:t>B</a:t>
                      </a:r>
                      <a:r>
                        <a:rPr lang="el-GR" sz="1100" dirty="0">
                          <a:latin typeface="Times New Roman"/>
                          <a:ea typeface="Times New Roman"/>
                          <a:cs typeface="Times New Roman"/>
                        </a:rPr>
                        <a:t>3</a:t>
                      </a:r>
                      <a:endParaRPr lang="el-GR"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latin typeface="Times New Roman"/>
                          <a:ea typeface="Times New Roman"/>
                          <a:cs typeface="Times New Roman"/>
                        </a:rPr>
                        <a:t>B</a:t>
                      </a:r>
                      <a:r>
                        <a:rPr lang="el-GR" sz="1100" dirty="0">
                          <a:latin typeface="Times New Roman"/>
                          <a:ea typeface="Times New Roman"/>
                          <a:cs typeface="Times New Roman"/>
                        </a:rPr>
                        <a:t>+</a:t>
                      </a:r>
                      <a:endParaRPr lang="el-GR" sz="1200" dirty="0">
                        <a:latin typeface="Times New Roman"/>
                        <a:ea typeface="Times New Roman"/>
                        <a:cs typeface="Times New Roman"/>
                      </a:endParaRPr>
                    </a:p>
                    <a:p>
                      <a:pPr algn="ctr">
                        <a:spcAft>
                          <a:spcPts val="0"/>
                        </a:spcAft>
                      </a:pPr>
                      <a:r>
                        <a:rPr lang="en-US" sz="1100" dirty="0">
                          <a:latin typeface="Times New Roman"/>
                          <a:ea typeface="Times New Roman"/>
                          <a:cs typeface="Times New Roman"/>
                        </a:rPr>
                        <a:t>B</a:t>
                      </a:r>
                      <a:endParaRPr lang="el-GR" sz="1200" dirty="0">
                        <a:latin typeface="Times New Roman"/>
                        <a:ea typeface="Times New Roman"/>
                        <a:cs typeface="Times New Roman"/>
                      </a:endParaRPr>
                    </a:p>
                    <a:p>
                      <a:pPr algn="ctr">
                        <a:spcAft>
                          <a:spcPts val="0"/>
                        </a:spcAft>
                      </a:pPr>
                      <a:r>
                        <a:rPr lang="en-US" sz="1100" dirty="0">
                          <a:latin typeface="Times New Roman"/>
                          <a:ea typeface="Times New Roman"/>
                          <a:cs typeface="Times New Roman"/>
                        </a:rPr>
                        <a:t>B</a:t>
                      </a:r>
                      <a:r>
                        <a:rPr lang="el-GR" sz="1100" dirty="0">
                          <a:latin typeface="Times New Roman"/>
                          <a:ea typeface="Times New Roman"/>
                          <a:cs typeface="Times New Roman"/>
                        </a:rPr>
                        <a:t>-</a:t>
                      </a:r>
                      <a:endParaRPr lang="el-GR" sz="12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a:t>Μετά το λογιστικό σκάνδαλο της εταιρείας </a:t>
            </a:r>
            <a:r>
              <a:rPr lang="el-GR" dirty="0" err="1"/>
              <a:t>Enron</a:t>
            </a:r>
            <a:r>
              <a:rPr lang="el-GR" dirty="0"/>
              <a:t> τον Δεκέμβριο του  2001 η οποία μέχρι τότε είχε τον βαθμό ΒΒΒ+, η ζήτηση ομολογιών αυτής της κατηγορίας αλλά και των εταιρειών ΑΑΑ άλλαξαν. Εφαρμόζοντας τις αρχές της θεωρίας δανειακών κεφαλαίων η ζήτηση ομολογιών ΑΑΑ αυξήθηκε ενώ η ζήτηση ομολογιών της κατηγορίας ΒΒΒ+ μειώθηκε δεδομένου ότι οι επενδυτές φοβήθηκαν για την εμφάνιση άλλων παρόμοιων σκανδάλων. Το εύρος επιτοκίων μεταξύ των δύο κατηγοριών ομολόγων που συχνά αναφέρεται στην βιβλιογραφία (</a:t>
            </a:r>
            <a:r>
              <a:rPr lang="el-GR" dirty="0" err="1"/>
              <a:t>De</a:t>
            </a:r>
            <a:r>
              <a:rPr lang="el-GR" dirty="0"/>
              <a:t> </a:t>
            </a:r>
            <a:r>
              <a:rPr lang="el-GR" dirty="0" err="1"/>
              <a:t>Bondt</a:t>
            </a:r>
            <a:r>
              <a:rPr lang="el-GR" dirty="0"/>
              <a:t>, 2004) ως πριμ κινδύνου (</a:t>
            </a:r>
            <a:r>
              <a:rPr lang="el-GR" dirty="0" err="1"/>
              <a:t>risk</a:t>
            </a:r>
            <a:r>
              <a:rPr lang="el-GR" dirty="0"/>
              <a:t> </a:t>
            </a:r>
            <a:r>
              <a:rPr lang="el-GR" dirty="0" err="1"/>
              <a:t>premium</a:t>
            </a:r>
            <a:r>
              <a:rPr lang="el-GR" dirty="0"/>
              <a:t>) διευρύνθηκε. Η γραφική απεικόνιση αυτής της ανάλυσης φαίνεται στα γραφήματα Α και Β</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p:cNvPicPr>
            <a:picLocks noGrp="1"/>
          </p:cNvPicPr>
          <p:nvPr>
            <p:ph idx="1"/>
          </p:nvPr>
        </p:nvPicPr>
        <p:blipFill>
          <a:blip r:embed="rId2" cstate="print">
            <a:grayscl/>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611560" y="1052736"/>
            <a:ext cx="7992888" cy="4320480"/>
          </a:xfrm>
          <a:prstGeom prst="rect">
            <a:avLst/>
          </a:prstGeom>
          <a:noFill/>
          <a:ln>
            <a:noFill/>
          </a:ln>
        </p:spPr>
      </p:pic>
      <p:sp>
        <p:nvSpPr>
          <p:cNvPr id="17409" name="Rectangle 1"/>
          <p:cNvSpPr>
            <a:spLocks noChangeArrowheads="1"/>
          </p:cNvSpPr>
          <p:nvPr/>
        </p:nvSpPr>
        <p:spPr bwMode="auto">
          <a:xfrm>
            <a:off x="0" y="5877272"/>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Γράφημα Α:</a:t>
            </a:r>
            <a:r>
              <a:rPr kumimoji="0" lang="el-G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Συνθήκες στην αγορά ομολόγων πριν το σκάνδαλο</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p:cNvPicPr>
            <a:picLocks noGrp="1"/>
          </p:cNvPicPr>
          <p:nvPr>
            <p:ph idx="1"/>
          </p:nvPr>
        </p:nvPicPr>
        <p:blipFill>
          <a:blip r:embed="rId2" cstate="print">
            <a:grayscl/>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323528" y="1340768"/>
            <a:ext cx="8424936" cy="4464496"/>
          </a:xfrm>
          <a:prstGeom prst="rect">
            <a:avLst/>
          </a:prstGeom>
          <a:noFill/>
          <a:ln>
            <a:noFill/>
          </a:ln>
        </p:spPr>
      </p:pic>
      <p:sp>
        <p:nvSpPr>
          <p:cNvPr id="29697" name="Rectangle 1"/>
          <p:cNvSpPr>
            <a:spLocks noChangeArrowheads="1"/>
          </p:cNvSpPr>
          <p:nvPr/>
        </p:nvSpPr>
        <p:spPr bwMode="auto">
          <a:xfrm>
            <a:off x="0" y="6093296"/>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100" b="1" i="0" u="none" strike="noStrike" cap="none" normalizeH="0" baseline="0" dirty="0" smtClean="0">
                <a:ln>
                  <a:noFill/>
                </a:ln>
                <a:solidFill>
                  <a:schemeClr val="tx1"/>
                </a:solidFill>
                <a:effectLst/>
                <a:latin typeface="Arial" pitchFamily="34" charset="0"/>
                <a:ea typeface="Calibri" pitchFamily="34" charset="0"/>
                <a:cs typeface="Arial" pitchFamily="34" charset="0"/>
              </a:rPr>
              <a:t>Γράφημα Β:</a:t>
            </a:r>
            <a:r>
              <a:rPr kumimoji="0" lang="el-GR" sz="11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Συνθήκες στην αγορά ομολόγων μετά το σκάνδαλο</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smtClean="0"/>
              <a:t>Οι διαφορετικές προτιμήσεις μεταξύ δανειστών και δανειζόμενων</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Η βασική κριτική που δέχτηκε η θεωρία δανειακών κεφαλαίων εστιάζεται στο γεγονός ότι οι δανειζόμενοι συνήθως έχουν προτίμηση στο μακροπρόθεσμο δανεισμό, ενώ οι δανειστές στον βραχυπρόθεσμο.</a:t>
            </a:r>
            <a:endParaRPr lang="en-US" dirty="0" smtClean="0"/>
          </a:p>
          <a:p>
            <a:pPr algn="just"/>
            <a:r>
              <a:rPr lang="el-GR" dirty="0" smtClean="0"/>
              <a:t>προκύπτει το λεγόμενο πρόβλημα της μη σύζευξης προτιμήσεων μεταξύ δανειζόμενων και δανειστών (</a:t>
            </a:r>
            <a:r>
              <a:rPr lang="el-GR" dirty="0" err="1" smtClean="0"/>
              <a:t>Preference</a:t>
            </a:r>
            <a:r>
              <a:rPr lang="el-GR" dirty="0" smtClean="0"/>
              <a:t> </a:t>
            </a:r>
            <a:r>
              <a:rPr lang="el-GR" dirty="0" err="1" smtClean="0"/>
              <a:t>Mismatch</a:t>
            </a:r>
            <a:r>
              <a:rPr lang="el-GR" dirty="0" smtClean="0"/>
              <a:t>).</a:t>
            </a:r>
            <a:endParaRPr lang="en-US" dirty="0" smtClean="0"/>
          </a:p>
          <a:p>
            <a:pPr algn="just"/>
            <a:r>
              <a:rPr lang="el-GR" dirty="0" smtClean="0"/>
              <a:t>Οι τράπεζες έρχονται να γεφυρώσουν αυτές τις διαφορετικές προτιμήσεις με μια σειρά από ενέργειες.</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Πετυχαίνουν αυτό που ονομάζουμε μετασχηματισμό περιουσιακών στοιχείων που αποτελείται από τρία δομικά στοιχεία α) το μετασχηματισμό κινδύνου β) το μετασχηματισμό χρονικής διάρκειας, και γ) το μετασχηματισμό μεγέθους  (</a:t>
            </a:r>
            <a:r>
              <a:rPr lang="en-US" dirty="0" smtClean="0"/>
              <a:t>Asset transformation</a:t>
            </a:r>
            <a:r>
              <a:rPr lang="el-GR" dirty="0" smtClean="0"/>
              <a:t>=(</a:t>
            </a:r>
            <a:r>
              <a:rPr lang="en-US" dirty="0" smtClean="0"/>
              <a:t>Risk</a:t>
            </a:r>
            <a:r>
              <a:rPr lang="el-GR" dirty="0" smtClean="0"/>
              <a:t> + </a:t>
            </a:r>
            <a:r>
              <a:rPr lang="en-US" dirty="0" smtClean="0"/>
              <a:t>maturity</a:t>
            </a:r>
            <a:r>
              <a:rPr lang="el-GR" dirty="0" smtClean="0"/>
              <a:t> + </a:t>
            </a:r>
            <a:r>
              <a:rPr lang="en-US" dirty="0" smtClean="0"/>
              <a:t>size</a:t>
            </a:r>
            <a:r>
              <a:rPr lang="el-GR" dirty="0" smtClean="0"/>
              <a:t>) </a:t>
            </a:r>
            <a:r>
              <a:rPr lang="en-US" dirty="0" smtClean="0"/>
              <a:t>transformation</a:t>
            </a:r>
            <a:r>
              <a:rPr lang="el-GR" dirty="0" smtClean="0"/>
              <a:t>).</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Autofit/>
          </a:bodyPr>
          <a:lstStyle/>
          <a:p>
            <a:r>
              <a:rPr lang="el-GR" sz="3600" dirty="0" err="1"/>
              <a:t>Tο</a:t>
            </a:r>
            <a:r>
              <a:rPr lang="el-GR" sz="3600" dirty="0"/>
              <a:t> υπόδειγμα κατανάλωσης επένδυσης του </a:t>
            </a:r>
            <a:r>
              <a:rPr lang="el-GR" sz="3600" dirty="0" err="1"/>
              <a:t>Fisher</a:t>
            </a:r>
            <a:endParaRPr lang="el-GR" sz="3600" dirty="0"/>
          </a:p>
        </p:txBody>
      </p:sp>
      <p:sp>
        <p:nvSpPr>
          <p:cNvPr id="5" name="4 - Θέση περιεχομένου"/>
          <p:cNvSpPr>
            <a:spLocks noGrp="1"/>
          </p:cNvSpPr>
          <p:nvPr>
            <p:ph idx="1"/>
          </p:nvPr>
        </p:nvSpPr>
        <p:spPr/>
        <p:txBody>
          <a:bodyPr>
            <a:normAutofit fontScale="85000" lnSpcReduction="20000"/>
          </a:bodyPr>
          <a:lstStyle/>
          <a:p>
            <a:pPr algn="just"/>
            <a:r>
              <a:rPr lang="el-GR" sz="2800" dirty="0"/>
              <a:t>Σύμφωνα με το υπόδειγμα του </a:t>
            </a:r>
            <a:r>
              <a:rPr lang="en-US" sz="2800" dirty="0"/>
              <a:t>Irving Fisher  </a:t>
            </a:r>
            <a:r>
              <a:rPr lang="el-GR" sz="2800" dirty="0"/>
              <a:t>(</a:t>
            </a:r>
            <a:r>
              <a:rPr lang="en-US" sz="2800" dirty="0"/>
              <a:t>Elton et al</a:t>
            </a:r>
            <a:r>
              <a:rPr lang="el-GR" sz="2800" dirty="0"/>
              <a:t>., 2009) μια οικονομική μονάδα πρόκειται να αποφασίσει πόσο να καταναλώσει και πόσο να επενδύσει σε φυσικές επενδύσεις</a:t>
            </a:r>
            <a:r>
              <a:rPr lang="el-GR" sz="2800" dirty="0" smtClean="0"/>
              <a:t>.</a:t>
            </a:r>
          </a:p>
          <a:p>
            <a:pPr algn="just">
              <a:buNone/>
            </a:pPr>
            <a:endParaRPr lang="el-GR" sz="2800" dirty="0"/>
          </a:p>
          <a:p>
            <a:pPr algn="just"/>
            <a:r>
              <a:rPr lang="el-GR" sz="2800" dirty="0" smtClean="0"/>
              <a:t>αναλύουμε </a:t>
            </a:r>
            <a:r>
              <a:rPr lang="el-GR" sz="2800" dirty="0"/>
              <a:t>το υπόδειγμα σε συνθήκες βεβαιότητας χωρίς την δυνατότητα δανεισμού ή τοποθέτησης σε προϊόντα της </a:t>
            </a:r>
            <a:r>
              <a:rPr lang="el-GR" sz="2800" dirty="0" smtClean="0"/>
              <a:t>κεφαλαιαγοράς</a:t>
            </a:r>
          </a:p>
          <a:p>
            <a:pPr algn="just"/>
            <a:r>
              <a:rPr lang="el-GR" sz="2800" dirty="0"/>
              <a:t>εισάγουμε την κεφαλαιαγορά συνεχίζοντας όμως να υποθέτουμε ότι δεν υπάρχουν ατέλειες στην κεφαλαιαγορά (π.χ. κόστη συναλλαγών, φόροι) και άρα δεν υπάρχει διάκριση μεταξύ επιτοκίου δανεισμού και επιτοκίου καταθέσεων (επιτόκιο χορηγήσεως δανείων </a:t>
            </a:r>
            <a:r>
              <a:rPr lang="en-US" sz="2800" dirty="0" err="1"/>
              <a:t>r</a:t>
            </a:r>
            <a:r>
              <a:rPr lang="en-US" sz="2800" baseline="-25000" dirty="0" err="1"/>
              <a:t>l</a:t>
            </a:r>
            <a:r>
              <a:rPr lang="en-US" sz="2800" baseline="-25000" dirty="0"/>
              <a:t> </a:t>
            </a:r>
            <a:r>
              <a:rPr lang="el-GR" sz="2800" dirty="0"/>
              <a:t>= επιτόκιο καταθέσεων </a:t>
            </a:r>
            <a:r>
              <a:rPr lang="en-US" sz="2800" dirty="0"/>
              <a:t>r</a:t>
            </a:r>
            <a:r>
              <a:rPr lang="en-US" sz="2800" baseline="-25000" dirty="0"/>
              <a:t>d</a:t>
            </a:r>
            <a:r>
              <a:rPr lang="el-GR" sz="2800" dirty="0"/>
              <a:t>= επιτόκιο άνευ κινδύνου </a:t>
            </a:r>
            <a:r>
              <a:rPr lang="en-US" sz="2800" dirty="0" err="1"/>
              <a:t>r</a:t>
            </a:r>
            <a:r>
              <a:rPr lang="en-US" sz="2800" baseline="-25000" dirty="0" err="1"/>
              <a:t>f</a:t>
            </a:r>
            <a:r>
              <a:rPr lang="en-US" sz="2800" baseline="-25000" dirty="0"/>
              <a:t> </a:t>
            </a:r>
            <a:r>
              <a:rPr lang="el-GR" sz="2800" dirty="0"/>
              <a:t>= </a:t>
            </a:r>
            <a:r>
              <a:rPr lang="en-US" sz="2800" dirty="0"/>
              <a:t>r</a:t>
            </a:r>
            <a:r>
              <a:rPr lang="el-GR" sz="2800" dirty="0"/>
              <a:t>).</a:t>
            </a:r>
          </a:p>
          <a:p>
            <a:endParaRPr lang="el-GR"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t>Ασυμμετρία Πληροφόρησης και Κόστη συναλλαγών</a:t>
            </a:r>
            <a:endParaRPr lang="el-GR" sz="36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Πρόβλημα: τα κόστη που εμφανίζονται κατά την διάρκεια των συναλλαγών αλλά και η ασύμμετρη πληροφόρηση που αυξάνει αυτά τα κόστη.</a:t>
            </a:r>
          </a:p>
          <a:p>
            <a:pPr algn="just"/>
            <a:r>
              <a:rPr lang="el-GR" dirty="0" smtClean="0"/>
              <a:t>Ασύμμετρη πληροφόρηση: Άνιση κατανομή πληροφοριών μεταξύ δύο πλευρών σε μια οικονομική συναλλαγή.</a:t>
            </a:r>
          </a:p>
          <a:p>
            <a:pPr algn="just"/>
            <a:r>
              <a:rPr lang="el-GR" dirty="0" smtClean="0"/>
              <a:t>Οι επιπτώσεις της ασύμμετρης πληροφόρησης είναι πολύ σημαντικές, γιατί δημιουργούν δύο ουσιώδεις δυσλειτουργίες της αγοράς, τη «δυσμενή επιλογή» (</a:t>
            </a:r>
            <a:r>
              <a:rPr lang="el-GR" dirty="0" err="1" smtClean="0"/>
              <a:t>adverse</a:t>
            </a:r>
            <a:r>
              <a:rPr lang="el-GR" dirty="0" smtClean="0"/>
              <a:t> </a:t>
            </a:r>
            <a:r>
              <a:rPr lang="el-GR" dirty="0" err="1" smtClean="0"/>
              <a:t>selection</a:t>
            </a:r>
            <a:r>
              <a:rPr lang="el-GR" dirty="0" smtClean="0"/>
              <a:t>) και τον «ηθικό κίνδυνο» (</a:t>
            </a:r>
            <a:r>
              <a:rPr lang="el-GR" dirty="0" err="1" smtClean="0"/>
              <a:t>moral</a:t>
            </a:r>
            <a:r>
              <a:rPr lang="el-GR" dirty="0" smtClean="0"/>
              <a:t> </a:t>
            </a:r>
            <a:r>
              <a:rPr lang="el-GR" dirty="0" err="1" smtClean="0"/>
              <a:t>hazard</a:t>
            </a:r>
            <a:r>
              <a:rPr lang="el-GR" dirty="0" smtClean="0"/>
              <a:t>).</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Η δυσμενής επιλογή εμφανίζεται πριν τη συναλλαγή (σύναψη του δανείου) </a:t>
            </a:r>
          </a:p>
          <a:p>
            <a:pPr algn="just"/>
            <a:r>
              <a:rPr lang="el-GR" dirty="0" smtClean="0"/>
              <a:t>οι δανειζόμενοι υψηλού πιστωτικού κινδύνου είναι αυτοί που χρειάζονται περισσότερο τα δάνεια και είναι πολύ πιθανό να τους χορηγηθούν με αποτέλεσμα αρκετοί δανειστές να μην κάνουν χορηγήσεις παρόλο που υπάρχουν άτομα με πολύ χαμηλό πιστωτικό κίνδυνο. </a:t>
            </a:r>
          </a:p>
          <a:p>
            <a:pPr algn="just"/>
            <a:r>
              <a:rPr lang="el-GR" b="1" i="1" dirty="0" smtClean="0"/>
              <a:t>Ανάλυση της αγοράς λεμονιών του </a:t>
            </a:r>
            <a:r>
              <a:rPr lang="el-GR" b="1" i="1" dirty="0" err="1" smtClean="0"/>
              <a:t>Akerlof</a:t>
            </a:r>
            <a:r>
              <a:rPr lang="el-GR" b="1" i="1" dirty="0" smtClean="0"/>
              <a:t> (1970</a:t>
            </a:r>
            <a:r>
              <a:rPr lang="el-GR" dirty="0" smtClean="0"/>
              <a:t>)</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Ο ηθικός κίνδυνος προκύπτει μετά την συναλλαγή (σύναψη του δανείου) όταν ένα άτομο ή ίδρυμα δεν έχει λάβει  σοβαρά υπόψη όλες τις συνέπειες των ενεργειών του </a:t>
            </a:r>
          </a:p>
          <a:p>
            <a:pPr algn="just"/>
            <a:r>
              <a:rPr lang="el-GR" dirty="0" smtClean="0"/>
              <a:t>Δηλαδή ο δανειστής αντιμετωπίζει τον κίνδυνο ο δανειζόμενος να κάνει κάτι που είναι ανεπιθύμητο (ανήθικο) αυξάνοντας έτσι την πιθανότητα μη αποπληρωμής του δανείου. </a:t>
            </a:r>
          </a:p>
          <a:p>
            <a:pPr algn="just"/>
            <a:r>
              <a:rPr lang="el-GR" dirty="0" smtClean="0"/>
              <a:t>Σύμφωνα με τους </a:t>
            </a:r>
            <a:r>
              <a:rPr lang="el-GR" dirty="0" err="1" smtClean="0"/>
              <a:t>Duffie</a:t>
            </a:r>
            <a:r>
              <a:rPr lang="el-GR" dirty="0" smtClean="0"/>
              <a:t> &amp; </a:t>
            </a:r>
            <a:r>
              <a:rPr lang="el-GR" dirty="0" err="1" smtClean="0"/>
              <a:t>Singleton</a:t>
            </a:r>
            <a:r>
              <a:rPr lang="el-GR" dirty="0" smtClean="0"/>
              <a:t> (2012) τα μεγάλα δάνεια είναι πιο επικίνδυνα από τα μικρά διότι προσφέρουν στους οφειλέτες την δυνατότητα να αναλαμβάνουν ριψοκίνδυνες συμπεριφορές. </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r>
              <a:rPr lang="el-GR" sz="3800" dirty="0" smtClean="0"/>
              <a:t>Κατά τον </a:t>
            </a:r>
            <a:r>
              <a:rPr lang="el-GR" sz="3800" dirty="0" err="1" smtClean="0"/>
              <a:t>Krugman</a:t>
            </a:r>
            <a:r>
              <a:rPr lang="el-GR" sz="3800" dirty="0" smtClean="0"/>
              <a:t> (2009) ο ηθικός κίνδυνος είναι παρόν σε κάθε κατάσταση στην οποία ένα άτομο λαμβάνει την απόφαση σχετικά με το πόσο θα ρισκάρει, ενώ κάποιος άλλος αναλαμβάνει το κόστος, αν τα πράγματα πάνε άσχημα.</a:t>
            </a:r>
          </a:p>
          <a:p>
            <a:pPr algn="just"/>
            <a:r>
              <a:rPr lang="el-GR" sz="3800" dirty="0" smtClean="0"/>
              <a:t>Η πηγή αυτού του ηθικού κινδύνου είναι μια ασυμμετρία στην πληροφόρηση μεταξύ των ατόμων, επειδή μεμονωμένες ενέργειες δεν μπορούν να παρατηρηθούν.</a:t>
            </a:r>
          </a:p>
          <a:p>
            <a:pPr algn="just"/>
            <a:r>
              <a:rPr lang="el-GR" sz="3800" dirty="0" smtClean="0"/>
              <a:t>Η καλύτερη λύση μπορεί να επιτευχθεί με τη χρήση μίας σύμβασης που αναγκάζει και τιμωρεί δυσλειτουργικές συμπεριφορές του δανειζόμενου. Γενικά, όμως, η πλήρης παρατήρηση των ενεργειών είναι είτε αδύνατη, είτε απαγορευτικά δαπανηρή. </a:t>
            </a:r>
          </a:p>
          <a:p>
            <a:pPr algn="just"/>
            <a:r>
              <a:rPr lang="en-US" sz="3800" b="1" i="1" dirty="0" smtClean="0"/>
              <a:t>H</a:t>
            </a:r>
            <a:r>
              <a:rPr lang="el-GR" sz="3800" b="1" i="1" dirty="0" smtClean="0"/>
              <a:t> θεωρία της δυσμενούς επιλογής αγοράς χρηματοοικονομικών προϊόντων</a:t>
            </a:r>
            <a:endParaRPr lang="el-GR" sz="3800" dirty="0" smtClean="0"/>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κόστη που εμφανίζονται σε μια συναλλαγή κατά την μεταφορά κεφαλαίων από πλεονασματικές σε ελλειμματικές οικονομικές μονάδες</a:t>
            </a:r>
          </a:p>
          <a:p>
            <a:pPr algn="just"/>
            <a:r>
              <a:rPr lang="el-GR" dirty="0" smtClean="0"/>
              <a:t>Κόστη αναζήτησης (</a:t>
            </a:r>
            <a:r>
              <a:rPr lang="en-US" dirty="0" smtClean="0"/>
              <a:t>Search Costs</a:t>
            </a:r>
            <a:r>
              <a:rPr lang="el-GR" dirty="0" smtClean="0"/>
              <a:t>)</a:t>
            </a:r>
          </a:p>
          <a:p>
            <a:pPr algn="just"/>
            <a:r>
              <a:rPr lang="el-GR" dirty="0" smtClean="0"/>
              <a:t>Κόστος συμβάσεων (</a:t>
            </a:r>
            <a:r>
              <a:rPr lang="en-US" dirty="0" smtClean="0"/>
              <a:t>Contract costs</a:t>
            </a:r>
            <a:r>
              <a:rPr lang="el-GR" dirty="0" smtClean="0"/>
              <a:t>)</a:t>
            </a:r>
          </a:p>
          <a:p>
            <a:pPr algn="just"/>
            <a:r>
              <a:rPr lang="el-GR" dirty="0" smtClean="0"/>
              <a:t>Κόστη διαλογής (</a:t>
            </a:r>
            <a:r>
              <a:rPr lang="en-US" dirty="0" smtClean="0"/>
              <a:t>Screening costs</a:t>
            </a:r>
            <a:r>
              <a:rPr lang="el-GR" dirty="0" smtClean="0"/>
              <a:t> -</a:t>
            </a:r>
            <a:r>
              <a:rPr lang="en-US" dirty="0" smtClean="0"/>
              <a:t>asymmetric information</a:t>
            </a:r>
            <a:r>
              <a:rPr lang="el-GR" dirty="0" smtClean="0"/>
              <a:t>)</a:t>
            </a:r>
          </a:p>
          <a:p>
            <a:pPr algn="just"/>
            <a:r>
              <a:rPr lang="el-GR" dirty="0" smtClean="0"/>
              <a:t>Κόστη ελέγχου (</a:t>
            </a:r>
            <a:r>
              <a:rPr lang="en-US" dirty="0" smtClean="0"/>
              <a:t>Monitoring costs</a:t>
            </a:r>
            <a:r>
              <a:rPr lang="el-GR" dirty="0" smtClean="0"/>
              <a:t>-</a:t>
            </a:r>
            <a:r>
              <a:rPr lang="en-US" dirty="0" smtClean="0"/>
              <a:t>moral hazard problems</a:t>
            </a:r>
            <a:r>
              <a:rPr lang="el-GR" dirty="0" smtClean="0"/>
              <a:t>)</a:t>
            </a:r>
          </a:p>
          <a:p>
            <a:pPr algn="just"/>
            <a:r>
              <a:rPr lang="el-GR" dirty="0" smtClean="0"/>
              <a:t>Κόστη επιβολής δαπανών (</a:t>
            </a:r>
            <a:r>
              <a:rPr lang="en-US" dirty="0" smtClean="0"/>
              <a:t>Enforcement costs</a:t>
            </a:r>
            <a:r>
              <a:rPr lang="el-GR" dirty="0" smtClean="0"/>
              <a:t>)</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το τραπεζικό σύστημα παίζει σημαντικό ρόλο τόσο στην αξιολόγηση και προώθηση παραγωγικών επενδύσεων πριν ξεκινήσει η χρηματοδότησή τους (παροχή πληροφόρησης </a:t>
            </a:r>
            <a:r>
              <a:rPr lang="el-GR" dirty="0" err="1" smtClean="0"/>
              <a:t>ex</a:t>
            </a:r>
            <a:r>
              <a:rPr lang="el-GR" dirty="0" smtClean="0"/>
              <a:t>-</a:t>
            </a:r>
            <a:r>
              <a:rPr lang="el-GR" dirty="0" err="1" smtClean="0"/>
              <a:t>ante</a:t>
            </a:r>
            <a:r>
              <a:rPr lang="el-GR" dirty="0" smtClean="0"/>
              <a:t>), όσο και στην παρακολούθηση της λειτουργίας των επιχειρήσεων μετά τη χρηματοδότησή τους (παροχή πληροφόρησης </a:t>
            </a:r>
            <a:r>
              <a:rPr lang="el-GR" dirty="0" err="1" smtClean="0"/>
              <a:t>ex</a:t>
            </a:r>
            <a:r>
              <a:rPr lang="el-GR" dirty="0" smtClean="0"/>
              <a:t>-</a:t>
            </a:r>
            <a:r>
              <a:rPr lang="el-GR" dirty="0" err="1" smtClean="0"/>
              <a:t>post</a:t>
            </a:r>
            <a:r>
              <a:rPr lang="el-GR" dirty="0" smtClean="0"/>
              <a:t>). Αυτό προκύπτει από τη δυνατότητα των διαμεσολαβητικών φορέων να περιορίζουν το κόστος και τις ασυμμετρίες πληροφόρησης. </a:t>
            </a:r>
            <a:endParaRPr lang="en-US" dirty="0" smtClean="0"/>
          </a:p>
          <a:p>
            <a:pPr algn="just"/>
            <a:r>
              <a:rPr lang="el-GR" dirty="0" smtClean="0"/>
              <a:t>χωρίς την παρέμβαση των τραπεζών οι ελλειμματικές μονάδες θα ήταν δυσκολότερο και ακριβότερο να αντλήσουν κεφάλαια από τις πλεονασματικές λόγω της ασύμμετρης πληροφόρησης.</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dirty="0" smtClean="0"/>
              <a:t>Το υπόδειγμα κατανάλωσης επένδυσης του </a:t>
            </a:r>
            <a:r>
              <a:rPr lang="el-GR" sz="3100" dirty="0" err="1" smtClean="0"/>
              <a:t>Fisher</a:t>
            </a:r>
            <a:r>
              <a:rPr lang="el-GR" sz="3100" dirty="0" smtClean="0"/>
              <a:t> λαμβάνοντας υπόψη τις ατέλειες των κεφαλαιαγορών</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lstStyle/>
          <a:p>
            <a:r>
              <a:rPr lang="en-US" dirty="0" smtClean="0"/>
              <a:t>H</a:t>
            </a:r>
            <a:r>
              <a:rPr lang="el-GR" dirty="0" smtClean="0"/>
              <a:t> παρουσία των τραπεζών συμβάλλει στην επίτευξη υψηλότερων καμπυλών αδιαφορίας για δανειζόμενο και δανειστή. </a:t>
            </a:r>
            <a:endParaRPr lang="en-US" dirty="0" smtClean="0"/>
          </a:p>
          <a:p>
            <a:r>
              <a:rPr lang="el-GR" dirty="0" smtClean="0"/>
              <a:t>καθαρή απόδοση του αποταμιευτή </a:t>
            </a:r>
            <a:endParaRPr lang="en-US" dirty="0" smtClean="0"/>
          </a:p>
          <a:p>
            <a:r>
              <a:rPr lang="el-GR" dirty="0" smtClean="0"/>
              <a:t>καθαρό κόστος για τον δανειζόμενο </a:t>
            </a:r>
            <a:endParaRPr lang="en-US" dirty="0" smtClean="0"/>
          </a:p>
          <a:p>
            <a:r>
              <a:rPr lang="el-GR" dirty="0" smtClean="0"/>
              <a:t>περιθώριο διαμεσολάβησης </a:t>
            </a:r>
          </a:p>
          <a:p>
            <a:endParaRPr lang="el-GR" dirty="0"/>
          </a:p>
        </p:txBody>
      </p:sp>
      <p:pic>
        <p:nvPicPr>
          <p:cNvPr id="4" name="3 - Εικόνα"/>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76256" y="3284984"/>
            <a:ext cx="936104" cy="447799"/>
          </a:xfrm>
          <a:prstGeom prst="rect">
            <a:avLst/>
          </a:prstGeom>
          <a:noFill/>
          <a:ln>
            <a:noFill/>
          </a:ln>
        </p:spPr>
      </p:pic>
      <p:pic>
        <p:nvPicPr>
          <p:cNvPr id="5" name="4 - Εικόνα"/>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04248" y="3789040"/>
            <a:ext cx="1037010" cy="469260"/>
          </a:xfrm>
          <a:prstGeom prst="rect">
            <a:avLst/>
          </a:prstGeom>
          <a:noFill/>
          <a:ln>
            <a:noFill/>
          </a:ln>
        </p:spPr>
      </p:pic>
      <p:pic>
        <p:nvPicPr>
          <p:cNvPr id="6" name="5 - Εικόνα"/>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5940152" y="4437112"/>
            <a:ext cx="1368152" cy="375791"/>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Με ύπαρξη ενός χρηματοπιστωτικού οργανισμού       </a:t>
            </a:r>
            <a:r>
              <a:rPr lang="en-US" dirty="0" smtClean="0"/>
              <a:t>  </a:t>
            </a:r>
            <a:r>
              <a:rPr lang="el-GR" dirty="0" smtClean="0"/>
              <a:t>μικρότερα</a:t>
            </a:r>
            <a:r>
              <a:rPr lang="en-US" dirty="0" smtClean="0"/>
              <a:t> </a:t>
            </a:r>
            <a:r>
              <a:rPr lang="el-GR" dirty="0" smtClean="0"/>
              <a:t>και </a:t>
            </a:r>
            <a:r>
              <a:rPr lang="en-US" dirty="0" smtClean="0"/>
              <a:t>C</a:t>
            </a:r>
            <a:r>
              <a:rPr lang="el-GR" dirty="0" smtClean="0"/>
              <a:t>. </a:t>
            </a:r>
          </a:p>
          <a:p>
            <a:r>
              <a:rPr lang="el-GR" dirty="0" smtClean="0"/>
              <a:t>καθαρό κόστος για τον δανειζόμενο </a:t>
            </a:r>
          </a:p>
          <a:p>
            <a:r>
              <a:rPr lang="el-GR" dirty="0" smtClean="0"/>
              <a:t>καθαρή απόδοση του αποταμιευτή </a:t>
            </a:r>
          </a:p>
          <a:p>
            <a:r>
              <a:rPr lang="el-GR" dirty="0" smtClean="0"/>
              <a:t>περιθώριο χρηματοοικονομικής διαμεσολάβησης  </a:t>
            </a:r>
          </a:p>
          <a:p>
            <a:endParaRPr lang="el-GR" dirty="0"/>
          </a:p>
        </p:txBody>
      </p:sp>
      <p:pic>
        <p:nvPicPr>
          <p:cNvPr id="4" name="3 - Εικόνα"/>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2843808" y="2132856"/>
            <a:ext cx="720080" cy="648072"/>
          </a:xfrm>
          <a:prstGeom prst="rect">
            <a:avLst/>
          </a:prstGeom>
          <a:noFill/>
          <a:ln>
            <a:noFill/>
          </a:ln>
        </p:spPr>
      </p:pic>
      <p:pic>
        <p:nvPicPr>
          <p:cNvPr id="5" name="4 - Εικόνα"/>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04248" y="2780928"/>
            <a:ext cx="1317551" cy="403919"/>
          </a:xfrm>
          <a:prstGeom prst="rect">
            <a:avLst/>
          </a:prstGeom>
          <a:noFill/>
          <a:ln>
            <a:noFill/>
          </a:ln>
        </p:spPr>
      </p:pic>
      <p:pic>
        <p:nvPicPr>
          <p:cNvPr id="6" name="5 - Εικόνα"/>
          <p:cNvPicPr/>
          <p:nvPr/>
        </p:nvPicPr>
        <p:blipFill>
          <a:blip r:embed="rId4"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6876256" y="3356992"/>
            <a:ext cx="1008112" cy="461769"/>
          </a:xfrm>
          <a:prstGeom prst="rect">
            <a:avLst/>
          </a:prstGeom>
          <a:noFill/>
          <a:ln>
            <a:noFill/>
          </a:ln>
        </p:spPr>
      </p:pic>
      <p:pic>
        <p:nvPicPr>
          <p:cNvPr id="7" name="6 - Εικόνα"/>
          <p:cNvPicPr/>
          <p:nvPr/>
        </p:nvPicPr>
        <p:blipFill>
          <a:blip r:embed="rId5"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3923928" y="4437112"/>
            <a:ext cx="1656184" cy="389761"/>
          </a:xfrm>
          <a:prstGeom prst="rect">
            <a:avLst/>
          </a:prstGeom>
          <a:noFill/>
          <a:ln w="9525" cmpd="sng">
            <a:solidFill>
              <a:srgbClr val="FFFFE1"/>
            </a:solid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Υποθέτοντας ότι η μείωση του κόστους συναλλαγής είναι μεγαλύτερη από το κόστος που επιβάλλει ο χρηματοπιστωτικός οργανισμός</a:t>
            </a:r>
          </a:p>
          <a:p>
            <a:endParaRPr lang="el-GR" dirty="0" smtClean="0"/>
          </a:p>
          <a:p>
            <a:r>
              <a:rPr lang="el-GR" dirty="0" smtClean="0"/>
              <a:t>ευκαιρία κέρδους από την χρηματοοικονομική διαμεσολάβηση   </a:t>
            </a:r>
            <a:endParaRPr lang="el-GR" dirty="0"/>
          </a:p>
        </p:txBody>
      </p: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1740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59832" y="3212976"/>
            <a:ext cx="4176464" cy="448321"/>
          </a:xfrm>
          <a:prstGeom prst="rect">
            <a:avLst/>
          </a:prstGeom>
          <a:noFill/>
        </p:spPr>
      </p:pic>
      <p:sp>
        <p:nvSpPr>
          <p:cNvPr id="17411" name="Rectangle 3"/>
          <p:cNvSpPr>
            <a:spLocks noChangeArrowheads="1"/>
          </p:cNvSpPr>
          <p:nvPr/>
        </p:nvSpPr>
        <p:spPr bwMode="auto">
          <a:xfrm>
            <a:off x="0" y="1809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r>
              <a:rPr kumimoji="0" lang="el-GR" sz="800" b="0" i="0" u="none" strike="noStrike" cap="none" normalizeH="0" baseline="0" smtClean="0">
                <a:ln>
                  <a:noFill/>
                </a:ln>
                <a:solidFill>
                  <a:schemeClr val="tx1"/>
                </a:solidFill>
                <a:effectLst/>
                <a:latin typeface="Arial" pitchFamily="34" charset="0"/>
                <a:cs typeface="Arial" pitchFamily="34" charset="0"/>
              </a:rPr>
              <a:t> </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pic>
        <p:nvPicPr>
          <p:cNvPr id="8" name="7 - Εικόνα"/>
          <p:cNvPicPr/>
          <p:nvPr/>
        </p:nvPicPr>
        <p:blipFill>
          <a:blip r:embed="rId3"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7020272" y="4725144"/>
            <a:ext cx="1512168" cy="461769"/>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η μείωση του κόστους είναι μεγαλύτερη από το C αυτό οφείλεται σε μια σειρά από παράγοντες για τον χρηματοπιστωτικό οργανισμό όπως, οι οικονομίες εύρους &amp; κόστους που μπορεί να πετύχει (παράλληλη προσφορά υπηρεσιών καταθέσεων και δανείων, και ταυτόχρονη μείωση κόστους παρακολούθησης δανείων δεδομένου μιας τυπικής δανειακής σύμβασης) και η χρήση της τεχνολογίας.</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pic>
        <p:nvPicPr>
          <p:cNvPr id="4" name="3 - Θέση περιεχομένου"/>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251520" y="620688"/>
            <a:ext cx="8496944" cy="4824536"/>
          </a:xfrm>
          <a:prstGeom prst="rect">
            <a:avLst/>
          </a:prstGeom>
          <a:noFill/>
          <a:ln w="9525" cmpd="sng">
            <a:solidFill>
              <a:srgbClr val="000000"/>
            </a:solidFill>
            <a:miter lim="800000"/>
            <a:headEnd/>
            <a:tailEnd/>
          </a:ln>
          <a:effectLst/>
        </p:spPr>
      </p:pic>
      <p:sp>
        <p:nvSpPr>
          <p:cNvPr id="4098" name="Rectangle 2"/>
          <p:cNvSpPr>
            <a:spLocks noChangeArrowheads="1"/>
          </p:cNvSpPr>
          <p:nvPr/>
        </p:nvSpPr>
        <p:spPr bwMode="auto">
          <a:xfrm>
            <a:off x="0" y="5862028"/>
            <a:ext cx="914400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Γράφημα 1 </a:t>
            </a:r>
            <a:r>
              <a:rPr kumimoji="0" lang="el-GR"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Η απόφαση Κατανάλωσης επένδυσης χωρίς κεφαλαιαγορά</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p:cNvPicPr>
            <a:picLocks noGrp="1"/>
          </p:cNvPicPr>
          <p:nvPr>
            <p:ph idx="1"/>
          </p:nvPr>
        </p:nvPicPr>
        <p:blipFill>
          <a:blip r:embed="rId2" cstate="print">
            <a:grayscl/>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899592" y="1484784"/>
            <a:ext cx="7159289" cy="4641379"/>
          </a:xfrm>
          <a:prstGeom prst="rect">
            <a:avLst/>
          </a:prstGeom>
          <a:noFill/>
          <a:ln w="9525" cmpd="sng">
            <a:solidFill>
              <a:srgbClr val="000000"/>
            </a:solidFill>
            <a:miter lim="800000"/>
            <a:headEnd/>
            <a:tailEnd/>
          </a:ln>
          <a:effectLst/>
        </p:spPr>
      </p:pic>
      <p:sp>
        <p:nvSpPr>
          <p:cNvPr id="41985" name="Rectangle 1"/>
          <p:cNvSpPr>
            <a:spLocks noChangeArrowheads="1"/>
          </p:cNvSpPr>
          <p:nvPr/>
        </p:nvSpPr>
        <p:spPr bwMode="auto">
          <a:xfrm>
            <a:off x="0" y="6400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Γράφημα 7</a:t>
            </a:r>
            <a:r>
              <a:rPr kumimoji="0" lang="el-GR"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Υπόδειγμα </a:t>
            </a:r>
            <a:r>
              <a:rPr kumimoji="0" lang="en-US"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Fisher</a:t>
            </a:r>
            <a:r>
              <a:rPr kumimoji="0" lang="el-GR"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ατέλειες στις κεφαλαιαγορές και παρουσία τραπεζών</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b="1" dirty="0" smtClean="0"/>
              <a:t>Άλλες σημαντικές συνεισφορές των τραπεζών στο οικονομικό σύστημα </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Autofit/>
          </a:bodyPr>
          <a:lstStyle/>
          <a:p>
            <a:pPr algn="just"/>
            <a:r>
              <a:rPr lang="el-GR" sz="2600" dirty="0" smtClean="0"/>
              <a:t>Οι τράπεζες μαζί με την κεντρική τράπεζα μιας χώρας είναι αυτές που εξασφαλίζουν την ρευστότητα στην οικονομία</a:t>
            </a:r>
          </a:p>
          <a:p>
            <a:pPr algn="just"/>
            <a:r>
              <a:rPr lang="el-GR" sz="2600" dirty="0" smtClean="0"/>
              <a:t>Κατά την θεωρία χαρτοφυλακίου οι ανάγκες ρευστότητας του καθενός δεν είναι τέλεια συσχετισμένες. Έτσι οι τράπεζες κρατώντας ένα επίπεδο ρευστότητας μπορούν να ικανοποιήσουν τις ανάγκες των οικονομικών μονάδων (</a:t>
            </a:r>
            <a:r>
              <a:rPr lang="el-GR" sz="2600" dirty="0" err="1" smtClean="0"/>
              <a:t>Diamond</a:t>
            </a:r>
            <a:r>
              <a:rPr lang="el-GR" sz="2600" dirty="0" smtClean="0"/>
              <a:t> &amp; </a:t>
            </a:r>
            <a:r>
              <a:rPr lang="el-GR" sz="2600" dirty="0" err="1" smtClean="0"/>
              <a:t>Dybvig</a:t>
            </a:r>
            <a:r>
              <a:rPr lang="el-GR" sz="2600" dirty="0" smtClean="0"/>
              <a:t> 1983).</a:t>
            </a:r>
          </a:p>
          <a:p>
            <a:pPr algn="just"/>
            <a:r>
              <a:rPr lang="el-GR" sz="2600" dirty="0" smtClean="0"/>
              <a:t>η πρόσφατη χρηματοπιστωτική κρίση όπου η διατραπεζική αγορά δεν λειτουργούσε αποτελεσματικά λόγω αυξημένης αβεβαιότητας, η κεντρική τράπεζα λειτουργώντας ως δανειστής έσχατης ανάγκης (</a:t>
            </a:r>
            <a:r>
              <a:rPr lang="en-US" sz="2600" dirty="0" err="1" smtClean="0"/>
              <a:t>Mishkin</a:t>
            </a:r>
            <a:r>
              <a:rPr lang="el-GR" sz="2600" dirty="0" smtClean="0"/>
              <a:t>, 1997) </a:t>
            </a:r>
            <a:endParaRPr lang="el-GR" sz="2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Αξιοποιώντας την εμπειρία και τη τεχνογνωσία τους οι τράπεζες είναι σε θέση να αξιολογήσουν αποτελεσματικά τη φερεγγυότητα κάθε επενδυτή. Επιπλέον, κατανέμοντας τα διαθέσιμα κεφάλαια σε σχετικά μεγάλο αριθμό επενδυτών επιμερίζουν το κίνδυνο αθέτησης πληρωμών που αναλαμβάνουν οι ίδιες οι τράπεζες (διασπορά κινδύνου), ενώ ταυτόχρονα μπορούν να παρέχουν πρόσβαση σε διαφοροποιημένα χαρτοφυλάκια επενδύσεων καλύπτοντας έτσι ένα ευρύ φάσμα αναγκών.</a:t>
            </a:r>
          </a:p>
          <a:p>
            <a:pPr algn="just"/>
            <a:r>
              <a:rPr lang="el-GR" dirty="0" smtClean="0"/>
              <a:t>οι τράπεζες διευκολύνουν στην εξομάλυνση της κατανάλωσης, παρέχοντας εξειδικευμένα προϊόντα προς τους πελάτες τους όπως είναι οι γραμμές πιστώσεων (</a:t>
            </a:r>
            <a:r>
              <a:rPr lang="el-GR" dirty="0" err="1" smtClean="0"/>
              <a:t>Credit</a:t>
            </a:r>
            <a:r>
              <a:rPr lang="el-GR" dirty="0" smtClean="0"/>
              <a:t> </a:t>
            </a:r>
            <a:r>
              <a:rPr lang="el-GR" dirty="0" err="1" smtClean="0"/>
              <a:t>Lines</a:t>
            </a:r>
            <a:r>
              <a:rPr lang="el-GR" dirty="0" smtClean="0"/>
              <a:t>) και η διευκόλυνση έκδοσης γραμματίων (</a:t>
            </a:r>
            <a:r>
              <a:rPr lang="en-US" dirty="0" smtClean="0"/>
              <a:t>Note Issuance Facilities</a:t>
            </a:r>
            <a:r>
              <a:rPr lang="el-GR" dirty="0" smtClean="0"/>
              <a:t> -</a:t>
            </a:r>
            <a:r>
              <a:rPr lang="en-US" dirty="0" smtClean="0"/>
              <a:t>NIFs</a:t>
            </a:r>
            <a:r>
              <a:rPr lang="el-GR" dirty="0" smtClean="0"/>
              <a:t>). </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Autofit/>
          </a:bodyPr>
          <a:lstStyle/>
          <a:p>
            <a:pPr algn="just"/>
            <a:r>
              <a:rPr lang="el-GR" sz="2300" dirty="0" smtClean="0"/>
              <a:t>Συμπερασματικά λοιπόν μπορούμε να πούμε ότι με την παρουσία των τραπεζών διευκολύνεται η χρηματοοικονομική διαμεσολάβηση, μέσα από τον μετασχηματισμό </a:t>
            </a:r>
            <a:r>
              <a:rPr lang="el-GR" sz="2300" dirty="0" err="1" smtClean="0"/>
              <a:t>ληκτότητας</a:t>
            </a:r>
            <a:r>
              <a:rPr lang="el-GR" sz="2300" dirty="0" smtClean="0"/>
              <a:t> και κινδύνου  και την δημιουργία ρευστότητας. Η τραπεζική διαμεσολάβηση διευκολύνει τις χρηματοοικονομικές συναλλαγές διότι παρέχει ένα κανάλι επικοινωνίας μεταξύ των εμπλεκόμενων φορέων το οποίο μειώνει το κόστος συναλλαγών και την ασυμμετρία της πληροφόρησης (λειτουργική και πληροφοριακή αποτελεσματικότητα). Παράλληλα, μετακυλύει και διαχειρίζεται τον επενδυτικό κίνδυνο διαχρονικά (στατική και δυναμική αποτελεσματικότητα). Ενώ, μέσα από την αναδιάρθρωση των χαρτοφυλακίων εξασφαλίζει ρευστότητα, βάθος και πλάτος καθώς και αυξημένη συναλλακτική δραστηριότητα συμβάλλοντας έτσι στην αποτελεσματικότερη κατανομή των οικονομικών πόρων.</a:t>
            </a:r>
          </a:p>
          <a:p>
            <a:endParaRPr lang="el-GR" sz="23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pPr algn="just"/>
            <a:r>
              <a:rPr lang="el-GR" dirty="0"/>
              <a:t>Προχωρώντας την ανάλυση κάνοντας χρήση του υποδείγματος κατανάλωσης – επένδυσης του </a:t>
            </a:r>
            <a:r>
              <a:rPr lang="en-US" dirty="0"/>
              <a:t>Fisher</a:t>
            </a:r>
            <a:r>
              <a:rPr lang="el-GR" dirty="0"/>
              <a:t>, εισάγουμε την έννοια της κεφαλαιαγοράς </a:t>
            </a:r>
            <a:endParaRPr lang="el-GR" dirty="0" smtClean="0"/>
          </a:p>
          <a:p>
            <a:pPr algn="just"/>
            <a:r>
              <a:rPr lang="el-GR" dirty="0"/>
              <a:t>Αν υποθέσουμε ότι το εισόδημα της οικονομικής μονάδας είναι (Υ</a:t>
            </a:r>
            <a:r>
              <a:rPr lang="el-GR" baseline="-25000" dirty="0"/>
              <a:t>1</a:t>
            </a:r>
            <a:r>
              <a:rPr lang="el-GR" dirty="0"/>
              <a:t>,Υ</a:t>
            </a:r>
            <a:r>
              <a:rPr lang="el-GR" baseline="-25000" dirty="0"/>
              <a:t>2</a:t>
            </a:r>
            <a:r>
              <a:rPr lang="el-GR" dirty="0"/>
              <a:t>) στις δύο αυτές χρονικές περιόδους, ενώ η κατανάλωση (</a:t>
            </a:r>
            <a:r>
              <a:rPr lang="en-US" dirty="0"/>
              <a:t>C</a:t>
            </a:r>
            <a:r>
              <a:rPr lang="el-GR" baseline="-25000" dirty="0"/>
              <a:t>1</a:t>
            </a:r>
            <a:r>
              <a:rPr lang="el-GR" dirty="0"/>
              <a:t>,</a:t>
            </a:r>
            <a:r>
              <a:rPr lang="en-US" dirty="0"/>
              <a:t>C</a:t>
            </a:r>
            <a:r>
              <a:rPr lang="el-GR" baseline="-25000" dirty="0"/>
              <a:t>2</a:t>
            </a:r>
            <a:r>
              <a:rPr lang="el-GR" dirty="0"/>
              <a:t>) αντίστοιχα. </a:t>
            </a:r>
            <a:endParaRPr lang="el-GR" dirty="0" smtClean="0"/>
          </a:p>
          <a:p>
            <a:r>
              <a:rPr lang="el-GR" dirty="0" smtClean="0"/>
              <a:t>Α. </a:t>
            </a:r>
            <a:r>
              <a:rPr lang="el-GR" dirty="0"/>
              <a:t>(Y</a:t>
            </a:r>
            <a:r>
              <a:rPr lang="el-GR" baseline="-25000" dirty="0"/>
              <a:t>1</a:t>
            </a:r>
            <a:r>
              <a:rPr lang="el-GR" dirty="0"/>
              <a:t>-C</a:t>
            </a:r>
            <a:r>
              <a:rPr lang="el-GR" baseline="-25000" dirty="0"/>
              <a:t>1</a:t>
            </a:r>
            <a:r>
              <a:rPr lang="el-GR" dirty="0"/>
              <a:t>)&gt;</a:t>
            </a:r>
            <a:r>
              <a:rPr lang="el-GR" dirty="0" smtClean="0"/>
              <a:t>0    C</a:t>
            </a:r>
            <a:r>
              <a:rPr lang="el-GR" baseline="-25000" dirty="0" smtClean="0"/>
              <a:t>2</a:t>
            </a:r>
            <a:r>
              <a:rPr lang="el-GR" dirty="0" smtClean="0"/>
              <a:t>=Y</a:t>
            </a:r>
            <a:r>
              <a:rPr lang="el-GR" baseline="-25000" dirty="0" smtClean="0"/>
              <a:t>2</a:t>
            </a:r>
            <a:r>
              <a:rPr lang="el-GR" dirty="0"/>
              <a:t>+(1+r) * (Y</a:t>
            </a:r>
            <a:r>
              <a:rPr lang="el-GR" baseline="-25000" dirty="0"/>
              <a:t>1</a:t>
            </a:r>
            <a:r>
              <a:rPr lang="el-GR" dirty="0"/>
              <a:t>-C</a:t>
            </a:r>
            <a:r>
              <a:rPr lang="el-GR" baseline="-25000" dirty="0"/>
              <a:t>1</a:t>
            </a:r>
            <a:r>
              <a:rPr lang="el-GR" dirty="0" smtClean="0"/>
              <a:t>).</a:t>
            </a:r>
          </a:p>
          <a:p>
            <a:r>
              <a:rPr lang="el-GR" dirty="0" smtClean="0"/>
              <a:t>Β. </a:t>
            </a:r>
            <a:r>
              <a:rPr lang="el-GR" dirty="0"/>
              <a:t>(Y</a:t>
            </a:r>
            <a:r>
              <a:rPr lang="el-GR" baseline="-25000" dirty="0"/>
              <a:t>1</a:t>
            </a:r>
            <a:r>
              <a:rPr lang="el-GR" dirty="0"/>
              <a:t>-C</a:t>
            </a:r>
            <a:r>
              <a:rPr lang="el-GR" baseline="-25000" dirty="0"/>
              <a:t>1</a:t>
            </a:r>
            <a:r>
              <a:rPr lang="el-GR" dirty="0"/>
              <a:t>)&lt;0 </a:t>
            </a:r>
            <a:r>
              <a:rPr lang="el-GR" dirty="0" smtClean="0"/>
              <a:t>   C</a:t>
            </a:r>
            <a:r>
              <a:rPr lang="el-GR" baseline="-25000" dirty="0" smtClean="0"/>
              <a:t>2</a:t>
            </a:r>
            <a:r>
              <a:rPr lang="el-GR" dirty="0" smtClean="0"/>
              <a:t>=Y</a:t>
            </a:r>
            <a:r>
              <a:rPr lang="el-GR" baseline="-25000" dirty="0" smtClean="0"/>
              <a:t>2</a:t>
            </a:r>
            <a:r>
              <a:rPr lang="el-GR" dirty="0" smtClean="0"/>
              <a:t>-</a:t>
            </a:r>
            <a:r>
              <a:rPr lang="el-GR" dirty="0"/>
              <a:t>(1+r) * (C</a:t>
            </a:r>
            <a:r>
              <a:rPr lang="el-GR" baseline="-25000" dirty="0"/>
              <a:t>1</a:t>
            </a:r>
            <a:r>
              <a:rPr lang="el-GR" dirty="0"/>
              <a:t>-Y</a:t>
            </a:r>
            <a:r>
              <a:rPr lang="el-GR" baseline="-25000" dirty="0"/>
              <a:t>1</a:t>
            </a:r>
            <a:r>
              <a:rPr lang="el-GR" dirty="0"/>
              <a:t>).</a:t>
            </a:r>
          </a:p>
        </p:txBody>
      </p:sp>
      <p:graphicFrame>
        <p:nvGraphicFramePr>
          <p:cNvPr id="4" name="3 - Αντικείμενο"/>
          <p:cNvGraphicFramePr>
            <a:graphicFrameLocks noChangeAspect="1"/>
          </p:cNvGraphicFramePr>
          <p:nvPr/>
        </p:nvGraphicFramePr>
        <p:xfrm>
          <a:off x="2555776" y="5661248"/>
          <a:ext cx="560218" cy="296416"/>
        </p:xfrm>
        <a:graphic>
          <a:graphicData uri="http://schemas.openxmlformats.org/presentationml/2006/ole">
            <p:oleObj spid="_x0000_s1026" name="Equation" r:id="rId3" imgW="190440" imgH="152280" progId="Equation.DSMT4">
              <p:embed/>
            </p:oleObj>
          </a:graphicData>
        </a:graphic>
      </p:graphicFrame>
      <p:graphicFrame>
        <p:nvGraphicFramePr>
          <p:cNvPr id="7" name="6 - Αντικείμενο"/>
          <p:cNvGraphicFramePr>
            <a:graphicFrameLocks noChangeAspect="1"/>
          </p:cNvGraphicFramePr>
          <p:nvPr/>
        </p:nvGraphicFramePr>
        <p:xfrm>
          <a:off x="2627784" y="5157192"/>
          <a:ext cx="581879" cy="279648"/>
        </p:xfrm>
        <a:graphic>
          <a:graphicData uri="http://schemas.openxmlformats.org/presentationml/2006/ole">
            <p:oleObj spid="_x0000_s1029" name="Equation" r:id="rId4" imgW="190440" imgH="152280" progId="Equation.DSMT4">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a:t>Γενικά μπορούμε να πούμε ότι η ακόλουθη εξίσωση  C</a:t>
            </a:r>
            <a:r>
              <a:rPr lang="el-GR" baseline="-25000" dirty="0"/>
              <a:t>2</a:t>
            </a:r>
            <a:r>
              <a:rPr lang="el-GR" dirty="0"/>
              <a:t>=Y</a:t>
            </a:r>
            <a:r>
              <a:rPr lang="el-GR" baseline="-25000" dirty="0"/>
              <a:t>2</a:t>
            </a:r>
            <a:r>
              <a:rPr lang="el-GR" dirty="0"/>
              <a:t>+(1+r)*</a:t>
            </a:r>
            <a:r>
              <a:rPr lang="el-GR"/>
              <a:t>Y</a:t>
            </a:r>
            <a:r>
              <a:rPr lang="el-GR" baseline="-25000"/>
              <a:t>1</a:t>
            </a:r>
            <a:r>
              <a:rPr lang="el-GR"/>
              <a:t>-</a:t>
            </a:r>
            <a:r>
              <a:rPr lang="el-GR" smtClean="0"/>
              <a:t>(1+r</a:t>
            </a:r>
            <a:r>
              <a:rPr lang="el-GR" dirty="0"/>
              <a:t>) * C</a:t>
            </a:r>
            <a:r>
              <a:rPr lang="el-GR" baseline="-25000" dirty="0"/>
              <a:t>1</a:t>
            </a:r>
            <a:r>
              <a:rPr lang="el-GR" dirty="0"/>
              <a:t> περιγράφει μια ευθεία γραμμή, της οποίας η κλίση είναι το -(1+</a:t>
            </a:r>
            <a:r>
              <a:rPr lang="en-US" dirty="0"/>
              <a:t>r</a:t>
            </a:r>
            <a:r>
              <a:rPr lang="el-GR" dirty="0"/>
              <a:t>). Αν υποθέσουμε ότι δεν καταναλώσει τίποτα στην επόμενη χρονική περίοδο, τότε έχουμε C</a:t>
            </a:r>
            <a:r>
              <a:rPr lang="el-GR" baseline="-25000" dirty="0"/>
              <a:t>1</a:t>
            </a:r>
            <a:r>
              <a:rPr lang="el-GR" dirty="0"/>
              <a:t>=Y</a:t>
            </a:r>
            <a:r>
              <a:rPr lang="el-GR" baseline="-25000" dirty="0"/>
              <a:t>1</a:t>
            </a:r>
            <a:r>
              <a:rPr lang="el-GR" dirty="0"/>
              <a:t>+Y</a:t>
            </a:r>
            <a:r>
              <a:rPr lang="el-GR" baseline="-25000" dirty="0"/>
              <a:t>2</a:t>
            </a:r>
            <a:r>
              <a:rPr lang="el-GR" dirty="0"/>
              <a:t>/(1+r)=W και αυτό μας δείχνει την παρούσα αξία του πλούτου.</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p:cNvPicPr>
            <a:picLocks noGrp="1"/>
          </p:cNvPicPr>
          <p:nvPr>
            <p:ph idx="1"/>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467544" y="1196752"/>
            <a:ext cx="8352928" cy="4824536"/>
          </a:xfrm>
          <a:prstGeom prst="rect">
            <a:avLst/>
          </a:prstGeom>
          <a:noFill/>
          <a:ln w="9525" cmpd="sng">
            <a:solidFill>
              <a:srgbClr val="000000"/>
            </a:solidFill>
            <a:miter lim="800000"/>
            <a:headEnd/>
            <a:tailEnd/>
          </a:ln>
          <a:effectLst/>
        </p:spPr>
      </p:pic>
      <p:sp>
        <p:nvSpPr>
          <p:cNvPr id="6" name="5 - Ορθογώνιο"/>
          <p:cNvSpPr/>
          <p:nvPr/>
        </p:nvSpPr>
        <p:spPr>
          <a:xfrm>
            <a:off x="2411760" y="6165304"/>
            <a:ext cx="4467633" cy="369332"/>
          </a:xfrm>
          <a:prstGeom prst="rect">
            <a:avLst/>
          </a:prstGeom>
        </p:spPr>
        <p:txBody>
          <a:bodyPr wrap="none">
            <a:spAutoFit/>
          </a:bodyPr>
          <a:lstStyle/>
          <a:p>
            <a:pPr lvl="0" algn="ctr" fontAlgn="base">
              <a:spcBef>
                <a:spcPct val="0"/>
              </a:spcBef>
              <a:spcAft>
                <a:spcPct val="0"/>
              </a:spcAft>
            </a:pPr>
            <a:r>
              <a:rPr kumimoji="0" lang="el-GR" b="1" i="0" u="none" strike="noStrike" cap="none" normalizeH="0" baseline="0" dirty="0" smtClean="0">
                <a:ln>
                  <a:noFill/>
                </a:ln>
                <a:solidFill>
                  <a:schemeClr val="tx1"/>
                </a:solidFill>
                <a:effectLst/>
                <a:latin typeface="Arial" pitchFamily="34" charset="0"/>
                <a:ea typeface="Calibri" pitchFamily="34" charset="0"/>
                <a:cs typeface="Arial" pitchFamily="34" charset="0"/>
              </a:rPr>
              <a:t>Γράφημα 2</a:t>
            </a:r>
            <a:r>
              <a:rPr kumimoji="0" lang="el-GR" b="0" i="0" u="none" strike="noStrike" cap="none" normalizeH="0" baseline="0" dirty="0" smtClean="0">
                <a:ln>
                  <a:noFill/>
                </a:ln>
                <a:solidFill>
                  <a:schemeClr val="tx1"/>
                </a:solidFill>
                <a:effectLst/>
                <a:latin typeface="Arial" pitchFamily="34" charset="0"/>
                <a:ea typeface="Calibri" pitchFamily="34" charset="0"/>
                <a:cs typeface="Arial" pitchFamily="34" charset="0"/>
              </a:rPr>
              <a:t> Η γραμμή της κεφαλαιαγοράς</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a:t>περίπτωση του δανειζόμενου</a:t>
            </a:r>
          </a:p>
        </p:txBody>
      </p:sp>
      <p:pic>
        <p:nvPicPr>
          <p:cNvPr id="4" name="3 - Θέση περιεχομένου"/>
          <p:cNvPicPr>
            <a:picLocks noGrp="1"/>
          </p:cNvPicPr>
          <p:nvPr>
            <p:ph idx="1"/>
          </p:nvPr>
        </p:nvPicPr>
        <p:blipFill>
          <a:blip r:embed="rId2" cstate="print">
            <a:grayscl/>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1115616" y="1196752"/>
            <a:ext cx="6816998" cy="4525963"/>
          </a:xfrm>
          <a:prstGeom prst="rect">
            <a:avLst/>
          </a:prstGeom>
          <a:noFill/>
          <a:ln w="9525" cmpd="sng">
            <a:solidFill>
              <a:srgbClr val="000000"/>
            </a:solidFill>
            <a:miter lim="800000"/>
            <a:headEnd/>
            <a:tailEnd/>
          </a:ln>
          <a:effectLst/>
        </p:spPr>
      </p:pic>
      <p:sp>
        <p:nvSpPr>
          <p:cNvPr id="19458" name="Rectangle 2"/>
          <p:cNvSpPr>
            <a:spLocks noChangeArrowheads="1"/>
          </p:cNvSpPr>
          <p:nvPr/>
        </p:nvSpPr>
        <p:spPr bwMode="auto">
          <a:xfrm>
            <a:off x="0" y="616530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smtClean="0">
                <a:ln>
                  <a:noFill/>
                </a:ln>
                <a:solidFill>
                  <a:schemeClr val="tx1"/>
                </a:solidFill>
                <a:effectLst/>
                <a:latin typeface="Arial" pitchFamily="34" charset="0"/>
                <a:ea typeface="Calibri" pitchFamily="34" charset="0"/>
                <a:cs typeface="Arial" pitchFamily="34" charset="0"/>
              </a:rPr>
              <a:t>Γράφημα 3α</a:t>
            </a:r>
            <a:r>
              <a:rPr kumimoji="0" lang="el-GR" sz="1200" b="0" i="0" u="none" strike="noStrike" cap="none" normalizeH="0" baseline="0" smtClean="0">
                <a:ln>
                  <a:noFill/>
                </a:ln>
                <a:solidFill>
                  <a:schemeClr val="tx1"/>
                </a:solidFill>
                <a:effectLst/>
                <a:latin typeface="Arial" pitchFamily="34" charset="0"/>
                <a:ea typeface="Calibri" pitchFamily="34" charset="0"/>
                <a:cs typeface="Arial" pitchFamily="34" charset="0"/>
              </a:rPr>
              <a:t> Η απόφαση Κατανάλωσης επένδυσης με κεφαλαιαγορά για τον δανειζόμενο</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a:t>περίπτωση του αποταμιευτή </a:t>
            </a:r>
          </a:p>
        </p:txBody>
      </p:sp>
      <p:pic>
        <p:nvPicPr>
          <p:cNvPr id="5" name="4 - Θέση περιεχομένου"/>
          <p:cNvPicPr>
            <a:picLocks noGrp="1"/>
          </p:cNvPicPr>
          <p:nvPr>
            <p:ph idx="1"/>
          </p:nvPr>
        </p:nvPicPr>
        <p:blipFill>
          <a:blip r:embed="rId2" cstate="print">
            <a:grayscl/>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1043608" y="1124744"/>
            <a:ext cx="6912768" cy="4380359"/>
          </a:xfrm>
          <a:prstGeom prst="rect">
            <a:avLst/>
          </a:prstGeom>
          <a:noFill/>
          <a:ln w="9525" cmpd="sng">
            <a:solidFill>
              <a:srgbClr val="000000"/>
            </a:solidFill>
            <a:miter lim="800000"/>
            <a:headEnd/>
            <a:tailEnd/>
          </a:ln>
          <a:effectLst/>
        </p:spPr>
      </p:pic>
      <p:sp>
        <p:nvSpPr>
          <p:cNvPr id="20481" name="Rectangle 1"/>
          <p:cNvSpPr>
            <a:spLocks noChangeArrowheads="1"/>
          </p:cNvSpPr>
          <p:nvPr/>
        </p:nvSpPr>
        <p:spPr bwMode="auto">
          <a:xfrm>
            <a:off x="179512" y="6093296"/>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Γράφημα 3β</a:t>
            </a:r>
            <a:r>
              <a:rPr kumimoji="0" lang="el-GR"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Η απόφαση Κατανάλωσης επένδυσης με κεφαλαιαγορά για τον δανειστή</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a:t>Η Θεωρία δανειακών κεφαλαίων</a:t>
            </a:r>
          </a:p>
        </p:txBody>
      </p:sp>
      <p:sp>
        <p:nvSpPr>
          <p:cNvPr id="3" name="2 - Θέση περιεχομένου"/>
          <p:cNvSpPr>
            <a:spLocks noGrp="1"/>
          </p:cNvSpPr>
          <p:nvPr>
            <p:ph idx="1"/>
          </p:nvPr>
        </p:nvSpPr>
        <p:spPr/>
        <p:txBody>
          <a:bodyPr>
            <a:normAutofit fontScale="85000" lnSpcReduction="20000"/>
          </a:bodyPr>
          <a:lstStyle/>
          <a:p>
            <a:pPr algn="just"/>
            <a:r>
              <a:rPr lang="el-GR" dirty="0"/>
              <a:t>σύμφωνα με αυτή την θεωρία υπάρχει μια αγορά για δανειστές και δανειζόμενους και οι δυνάμεις της προσφοράς (</a:t>
            </a:r>
            <a:r>
              <a:rPr lang="en-US" dirty="0"/>
              <a:t>S</a:t>
            </a:r>
            <a:r>
              <a:rPr lang="el-GR" dirty="0"/>
              <a:t>-</a:t>
            </a:r>
            <a:r>
              <a:rPr lang="en-US" dirty="0"/>
              <a:t>Saving</a:t>
            </a:r>
            <a:r>
              <a:rPr lang="el-GR" dirty="0"/>
              <a:t>) και ζήτησης δανειακών κεφαλαίων (</a:t>
            </a:r>
            <a:r>
              <a:rPr lang="en-US" dirty="0"/>
              <a:t>I</a:t>
            </a:r>
            <a:r>
              <a:rPr lang="el-GR" dirty="0"/>
              <a:t>-</a:t>
            </a:r>
            <a:r>
              <a:rPr lang="en-US" dirty="0"/>
              <a:t>Investment</a:t>
            </a:r>
            <a:r>
              <a:rPr lang="el-GR" dirty="0"/>
              <a:t>) είναι αυτές που καθορίζουν το επιτόκιο ισορροπίας</a:t>
            </a:r>
            <a:r>
              <a:rPr lang="el-GR" dirty="0" smtClean="0"/>
              <a:t>.</a:t>
            </a:r>
          </a:p>
          <a:p>
            <a:pPr algn="just"/>
            <a:r>
              <a:rPr lang="el-GR" dirty="0"/>
              <a:t>Οι δανειζόμενοι ταυτίζονται με τους επενδυτές οι οποίοι εκδίδουν τίτλους ομόλογα (</a:t>
            </a:r>
            <a:r>
              <a:rPr lang="en-US" dirty="0"/>
              <a:t>B</a:t>
            </a:r>
            <a:r>
              <a:rPr lang="en-US" baseline="30000" dirty="0"/>
              <a:t>s</a:t>
            </a:r>
            <a:r>
              <a:rPr lang="el-GR" dirty="0"/>
              <a:t>-</a:t>
            </a:r>
            <a:r>
              <a:rPr lang="en-US" dirty="0"/>
              <a:t>Bonds Supply</a:t>
            </a:r>
            <a:r>
              <a:rPr lang="el-GR" dirty="0"/>
              <a:t>), ενώ οι δανειστές είναι οι αποταμιευτές οι οποίοι θέλουν να τοποθετήσουν τα κεφάλαια τους σε αυτούς τους τίτλους (B</a:t>
            </a:r>
            <a:r>
              <a:rPr lang="en-US" baseline="30000" dirty="0"/>
              <a:t>d</a:t>
            </a:r>
            <a:r>
              <a:rPr lang="el-GR" dirty="0"/>
              <a:t>-</a:t>
            </a:r>
            <a:r>
              <a:rPr lang="el-GR" dirty="0" err="1"/>
              <a:t>Bonds</a:t>
            </a:r>
            <a:r>
              <a:rPr lang="el-GR" dirty="0"/>
              <a:t> </a:t>
            </a:r>
            <a:r>
              <a:rPr lang="en-US" dirty="0"/>
              <a:t>Demand</a:t>
            </a:r>
            <a:r>
              <a:rPr lang="el-GR" dirty="0"/>
              <a:t>). Στο γράφημα 4 βλέπουμε παραστατικά πως καθορίζεται το επιτόκιο ισορροπίας.</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TotalTime>
  <Words>1682</Words>
  <Application>Microsoft Office PowerPoint</Application>
  <PresentationFormat>Προβολή στην οθόνη (4:3)</PresentationFormat>
  <Paragraphs>118</Paragraphs>
  <Slides>33</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33</vt:i4>
      </vt:variant>
    </vt:vector>
  </HeadingPairs>
  <TitlesOfParts>
    <vt:vector size="35" baseType="lpstr">
      <vt:lpstr>Θέμα του Office</vt:lpstr>
      <vt:lpstr>Equation</vt:lpstr>
      <vt:lpstr>ΤΡΑΠΕΖΕΣ ΚΑΙ ΧΡΗΜΑΤΟΟΙΚΟΝΟΜΙΚΗ ΔΙΑΜΕΣΟΛΑΒΗΣΗ  </vt:lpstr>
      <vt:lpstr>Tο υπόδειγμα κατανάλωσης επένδυσης του Fisher</vt:lpstr>
      <vt:lpstr>Διαφάνεια 3</vt:lpstr>
      <vt:lpstr>Διαφάνεια 4</vt:lpstr>
      <vt:lpstr>Διαφάνεια 5</vt:lpstr>
      <vt:lpstr>Διαφάνεια 6</vt:lpstr>
      <vt:lpstr>περίπτωση του δανειζόμενου</vt:lpstr>
      <vt:lpstr>περίπτωση του αποταμιευτή </vt:lpstr>
      <vt:lpstr>Η Θεωρία δανειακών κεφαλαίων</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Οι διαφορετικές προτιμήσεις μεταξύ δανειστών και δανειζόμενων </vt:lpstr>
      <vt:lpstr>Διαφάνεια 19</vt:lpstr>
      <vt:lpstr>Ασυμμετρία Πληροφόρησης και Κόστη συναλλαγών</vt:lpstr>
      <vt:lpstr>Διαφάνεια 21</vt:lpstr>
      <vt:lpstr>Διαφάνεια 22</vt:lpstr>
      <vt:lpstr>Διαφάνεια 23</vt:lpstr>
      <vt:lpstr>Διαφάνεια 24</vt:lpstr>
      <vt:lpstr>Διαφάνεια 25</vt:lpstr>
      <vt:lpstr>Το υπόδειγμα κατανάλωσης επένδυσης του Fisher λαμβάνοντας υπόψη τις ατέλειες των κεφαλαιαγορών </vt:lpstr>
      <vt:lpstr>Διαφάνεια 27</vt:lpstr>
      <vt:lpstr>Διαφάνεια 28</vt:lpstr>
      <vt:lpstr>Διαφάνεια 29</vt:lpstr>
      <vt:lpstr>Διαφάνεια 30</vt:lpstr>
      <vt:lpstr>Άλλες σημαντικές συνεισφορές των τραπεζών στο οικονομικό σύστημα  </vt:lpstr>
      <vt:lpstr>Διαφάνεια 32</vt:lpstr>
      <vt:lpstr>Διαφάνεια 33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Θανάσης</dc:creator>
  <cp:lastModifiedBy>hp</cp:lastModifiedBy>
  <cp:revision>30</cp:revision>
  <dcterms:created xsi:type="dcterms:W3CDTF">2014-09-01T09:05:58Z</dcterms:created>
  <dcterms:modified xsi:type="dcterms:W3CDTF">2014-10-01T08:33:15Z</dcterms:modified>
</cp:coreProperties>
</file>