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0" r:id="rId2"/>
    <p:sldId id="261" r:id="rId3"/>
    <p:sldId id="262" r:id="rId4"/>
    <p:sldId id="303" r:id="rId5"/>
    <p:sldId id="304" r:id="rId6"/>
    <p:sldId id="305" r:id="rId7"/>
    <p:sldId id="265" r:id="rId8"/>
    <p:sldId id="301" r:id="rId9"/>
    <p:sldId id="351" r:id="rId10"/>
    <p:sldId id="288" r:id="rId11"/>
    <p:sldId id="269" r:id="rId12"/>
    <p:sldId id="341" r:id="rId13"/>
    <p:sldId id="342" r:id="rId14"/>
    <p:sldId id="343" r:id="rId15"/>
    <p:sldId id="344" r:id="rId16"/>
    <p:sldId id="352" r:id="rId17"/>
    <p:sldId id="278" r:id="rId18"/>
    <p:sldId id="270" r:id="rId19"/>
    <p:sldId id="272" r:id="rId20"/>
    <p:sldId id="279" r:id="rId21"/>
    <p:sldId id="273" r:id="rId22"/>
    <p:sldId id="302" r:id="rId23"/>
    <p:sldId id="281" r:id="rId24"/>
    <p:sldId id="284" r:id="rId25"/>
    <p:sldId id="282" r:id="rId26"/>
    <p:sldId id="306" r:id="rId27"/>
    <p:sldId id="307" r:id="rId28"/>
    <p:sldId id="308" r:id="rId29"/>
    <p:sldId id="309" r:id="rId30"/>
    <p:sldId id="310" r:id="rId31"/>
    <p:sldId id="311" r:id="rId32"/>
    <p:sldId id="345" r:id="rId33"/>
    <p:sldId id="280" r:id="rId34"/>
    <p:sldId id="290" r:id="rId35"/>
    <p:sldId id="349" r:id="rId36"/>
    <p:sldId id="347" r:id="rId37"/>
    <p:sldId id="292" r:id="rId38"/>
    <p:sldId id="291" r:id="rId39"/>
    <p:sldId id="294" r:id="rId40"/>
    <p:sldId id="293" r:id="rId41"/>
    <p:sldId id="357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9309" autoAdjust="0"/>
  </p:normalViewPr>
  <p:slideViewPr>
    <p:cSldViewPr>
      <p:cViewPr>
        <p:scale>
          <a:sx n="60" d="100"/>
          <a:sy n="60" d="100"/>
        </p:scale>
        <p:origin x="-300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0448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179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866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01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0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384376"/>
          </a:xfrm>
        </p:spPr>
        <p:txBody>
          <a:bodyPr>
            <a:noAutofit/>
          </a:bodyPr>
          <a:lstStyle/>
          <a:p>
            <a:pPr marL="280988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Αφορούν μόνο στερεά</a:t>
            </a:r>
            <a:endParaRPr lang="en-US" sz="2800" dirty="0" smtClean="0"/>
          </a:p>
          <a:p>
            <a:pPr marL="280988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>
                <a:solidFill>
                  <a:srgbClr val="5075BC"/>
                </a:solidFill>
              </a:rPr>
              <a:t>Διαφορά</a:t>
            </a:r>
            <a:r>
              <a:rPr lang="el-GR" sz="2800" dirty="0" smtClean="0"/>
              <a:t> με πολυμορφικούς μετασχηματισμούς</a:t>
            </a:r>
            <a:r>
              <a:rPr lang="en-US" sz="2800" dirty="0" smtClean="0"/>
              <a:t>: </a:t>
            </a:r>
            <a:r>
              <a:rPr lang="el-GR" sz="2800" i="1" dirty="0" smtClean="0"/>
              <a:t>«αφορά στερεά διαφορετικής σύστασης</a:t>
            </a:r>
            <a:r>
              <a:rPr lang="en-US" sz="2800" i="1" dirty="0" smtClean="0"/>
              <a:t>, </a:t>
            </a:r>
            <a:r>
              <a:rPr lang="el-GR" sz="2800" i="1" dirty="0" smtClean="0"/>
              <a:t>και άρα θα πρέπει να υπάρξει διάχυση υλικού από την μία θέση στην άλλη ώστε πραγματοποιηθεί η αντίδραση»</a:t>
            </a:r>
          </a:p>
          <a:p>
            <a:pPr marL="280988" indent="-2809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>
                <a:solidFill>
                  <a:srgbClr val="5075BC"/>
                </a:solidFill>
              </a:rPr>
              <a:t>Διαφορά</a:t>
            </a:r>
            <a:r>
              <a:rPr lang="el-GR" sz="2800" dirty="0" smtClean="0"/>
              <a:t> με τις αντιδράσεις ανταλλαγής κατιόντων: «</a:t>
            </a:r>
            <a:r>
              <a:rPr lang="el-GR" sz="2800" i="1" dirty="0" smtClean="0"/>
              <a:t>στις αντιδράσεις στερεάς κατάστασης υπάρχει αλλαγή της ποσοτικής συμμετοχής των φάσεων που εμπλέκονται</a:t>
            </a:r>
            <a:r>
              <a:rPr lang="el-GR" sz="2800" dirty="0" smtClean="0"/>
              <a:t>»</a:t>
            </a:r>
            <a:endParaRPr lang="en-US" sz="2800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kern="0" dirty="0" smtClean="0">
                <a:solidFill>
                  <a:srgbClr val="5075BC"/>
                </a:solidFill>
              </a:rPr>
              <a:t>3. </a:t>
            </a:r>
            <a:r>
              <a:rPr lang="el-GR" sz="3600" kern="0" dirty="0" smtClean="0"/>
              <a:t>Αντιδράσεις Στερεού-Στερεού</a:t>
            </a:r>
            <a:endParaRPr lang="el-GR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kern="0" dirty="0" smtClean="0"/>
              <a:t>3</a:t>
            </a:r>
            <a:r>
              <a:rPr lang="el-GR" sz="3600" kern="0" dirty="0" smtClean="0"/>
              <a:t>. Αντιδράσεις Στερεού-Στερεού</a:t>
            </a:r>
            <a:endParaRPr lang="el-GR" sz="3600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4156" y="1484784"/>
            <a:ext cx="8229600" cy="4525963"/>
          </a:xfrm>
        </p:spPr>
        <p:txBody>
          <a:bodyPr>
            <a:noAutofit/>
          </a:bodyPr>
          <a:lstStyle/>
          <a:p>
            <a:pPr marL="280988" indent="-280988">
              <a:spcBef>
                <a:spcPts val="600"/>
              </a:spcBef>
              <a:buNone/>
            </a:pPr>
            <a:r>
              <a:rPr lang="el-GR" sz="2800" dirty="0" smtClean="0"/>
              <a:t>Παραδείγματα</a:t>
            </a:r>
            <a:r>
              <a:rPr lang="en-US" sz="2800" dirty="0" smtClean="0"/>
              <a:t>:</a:t>
            </a:r>
          </a:p>
          <a:p>
            <a:pPr marL="280988" indent="-280988">
              <a:spcBef>
                <a:spcPts val="600"/>
              </a:spcBef>
            </a:pPr>
            <a:r>
              <a:rPr lang="en-US" sz="2800" dirty="0" smtClean="0"/>
              <a:t>	NaAlSi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=  NaAlSi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</a:t>
            </a:r>
          </a:p>
          <a:p>
            <a:pPr marL="865188" lvl="1" indent="-407988">
              <a:lnSpc>
                <a:spcPct val="4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	</a:t>
            </a:r>
            <a:r>
              <a:rPr lang="el-GR" b="1" i="1" dirty="0" smtClean="0">
                <a:solidFill>
                  <a:schemeClr val="tx2"/>
                </a:solidFill>
              </a:rPr>
              <a:t>    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l-GR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Jd</a:t>
            </a:r>
            <a:r>
              <a:rPr lang="en-US" b="1" i="1" dirty="0" smtClean="0">
                <a:solidFill>
                  <a:schemeClr val="tx2"/>
                </a:solidFill>
              </a:rPr>
              <a:t>          </a:t>
            </a:r>
            <a:r>
              <a:rPr lang="el-GR" b="1" i="1" dirty="0" smtClean="0">
                <a:solidFill>
                  <a:schemeClr val="tx2"/>
                </a:solidFill>
              </a:rPr>
              <a:t>  </a:t>
            </a:r>
            <a:r>
              <a:rPr lang="en-US" b="1" i="1" dirty="0" err="1" smtClean="0">
                <a:solidFill>
                  <a:schemeClr val="tx2"/>
                </a:solidFill>
              </a:rPr>
              <a:t>Qtz</a:t>
            </a:r>
            <a:r>
              <a:rPr lang="el-GR" b="1" i="1" dirty="0" smtClean="0">
                <a:solidFill>
                  <a:schemeClr val="tx2"/>
                </a:solidFill>
              </a:rPr>
              <a:t>            </a:t>
            </a:r>
            <a:r>
              <a:rPr lang="en-US" b="1" i="1" dirty="0" err="1" smtClean="0">
                <a:solidFill>
                  <a:schemeClr val="tx2"/>
                </a:solidFill>
              </a:rPr>
              <a:t>Ab</a:t>
            </a:r>
            <a:endParaRPr lang="en-US" b="1" i="1" dirty="0" smtClean="0"/>
          </a:p>
          <a:p>
            <a:pPr marL="280988" indent="-280988">
              <a:spcBef>
                <a:spcPts val="2400"/>
              </a:spcBef>
            </a:pPr>
            <a:r>
              <a:rPr lang="en-US" sz="2800" dirty="0" smtClean="0"/>
              <a:t>	MgSiO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CaAl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 =  CaMgSi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</a:t>
            </a:r>
          </a:p>
          <a:p>
            <a:pPr marL="865188" lvl="1" indent="-407988">
              <a:lnSpc>
                <a:spcPct val="6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 	</a:t>
            </a:r>
            <a:r>
              <a:rPr lang="el-GR" dirty="0" smtClean="0">
                <a:solidFill>
                  <a:schemeClr val="tx2"/>
                </a:solidFill>
              </a:rPr>
              <a:t>     </a:t>
            </a:r>
            <a:r>
              <a:rPr lang="en-US" b="1" i="1" dirty="0" smtClean="0">
                <a:solidFill>
                  <a:schemeClr val="tx2"/>
                </a:solidFill>
              </a:rPr>
              <a:t>En</a:t>
            </a:r>
            <a:r>
              <a:rPr lang="el-GR" b="1" i="1" dirty="0" smtClean="0">
                <a:solidFill>
                  <a:schemeClr val="tx2"/>
                </a:solidFill>
              </a:rPr>
              <a:t>             </a:t>
            </a:r>
            <a:r>
              <a:rPr lang="en-US" b="1" i="1" dirty="0" smtClean="0">
                <a:solidFill>
                  <a:schemeClr val="tx2"/>
                </a:solidFill>
              </a:rPr>
              <a:t>An</a:t>
            </a:r>
            <a:r>
              <a:rPr lang="el-GR" b="1" i="1" dirty="0" smtClean="0">
                <a:solidFill>
                  <a:schemeClr val="tx2"/>
                </a:solidFill>
              </a:rPr>
              <a:t>                    </a:t>
            </a:r>
            <a:r>
              <a:rPr lang="en-US" b="1" i="1" dirty="0" smtClean="0">
                <a:solidFill>
                  <a:schemeClr val="tx2"/>
                </a:solidFill>
              </a:rPr>
              <a:t>Di</a:t>
            </a:r>
            <a:r>
              <a:rPr lang="en-US" dirty="0" smtClean="0">
                <a:solidFill>
                  <a:schemeClr val="tx2"/>
                </a:solidFill>
              </a:rPr>
              <a:t>	   </a:t>
            </a:r>
            <a:r>
              <a:rPr lang="el-GR" dirty="0" smtClean="0">
                <a:solidFill>
                  <a:schemeClr val="tx2"/>
                </a:solidFill>
              </a:rPr>
              <a:t>        </a:t>
            </a:r>
            <a:r>
              <a:rPr lang="en-US" b="1" i="1" dirty="0" smtClean="0">
                <a:solidFill>
                  <a:schemeClr val="tx2"/>
                </a:solidFill>
              </a:rPr>
              <a:t>And</a:t>
            </a:r>
            <a:endParaRPr lang="en-US" b="1" i="1" dirty="0" smtClean="0"/>
          </a:p>
          <a:p>
            <a:pPr marL="280988" indent="-280988">
              <a:spcBef>
                <a:spcPts val="2400"/>
              </a:spcBef>
            </a:pPr>
            <a:r>
              <a:rPr lang="en-US" sz="2800" dirty="0" smtClean="0"/>
              <a:t>	4 (</a:t>
            </a:r>
            <a:r>
              <a:rPr lang="en-US" sz="2800" dirty="0" err="1" smtClean="0"/>
              <a:t>Mg,Fe</a:t>
            </a:r>
            <a:r>
              <a:rPr lang="en-US" sz="2800" dirty="0" smtClean="0"/>
              <a:t>)SiO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CaAl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  = </a:t>
            </a:r>
          </a:p>
          <a:p>
            <a:pPr marL="865188" lvl="1" indent="-407988">
              <a:lnSpc>
                <a:spcPct val="70000"/>
              </a:lnSpc>
              <a:spcBef>
                <a:spcPts val="600"/>
              </a:spcBef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         </a:t>
            </a:r>
            <a:r>
              <a:rPr lang="el-GR" b="1" i="1" dirty="0" smtClean="0">
                <a:solidFill>
                  <a:schemeClr val="tx2"/>
                </a:solidFill>
              </a:rPr>
              <a:t>    </a:t>
            </a:r>
            <a:r>
              <a:rPr lang="en-US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</a:rPr>
              <a:t>Opx</a:t>
            </a:r>
            <a:r>
              <a:rPr lang="en-US" dirty="0" smtClean="0">
                <a:solidFill>
                  <a:schemeClr val="tx2"/>
                </a:solidFill>
              </a:rPr>
              <a:t>	 </a:t>
            </a:r>
            <a:r>
              <a:rPr lang="el-GR" dirty="0" smtClean="0">
                <a:solidFill>
                  <a:schemeClr val="tx2"/>
                </a:solidFill>
              </a:rPr>
              <a:t>         </a:t>
            </a:r>
            <a:r>
              <a:rPr lang="en-US" b="1" i="1" dirty="0" err="1" smtClean="0">
                <a:solidFill>
                  <a:schemeClr val="tx2"/>
                </a:solidFill>
              </a:rPr>
              <a:t>Plg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 smtClean="0"/>
          </a:p>
          <a:p>
            <a:pPr marL="865188" lvl="1" indent="-407988">
              <a:spcBef>
                <a:spcPts val="600"/>
              </a:spcBef>
              <a:buNone/>
            </a:pPr>
            <a:r>
              <a:rPr lang="en-US" dirty="0" smtClean="0"/>
              <a:t>     (</a:t>
            </a:r>
            <a:r>
              <a:rPr lang="en-US" dirty="0" err="1" smtClean="0"/>
              <a:t>Mg,Fe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Si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12</a:t>
            </a:r>
            <a:r>
              <a:rPr lang="en-US" dirty="0" smtClean="0"/>
              <a:t> + Ca(</a:t>
            </a:r>
            <a:r>
              <a:rPr lang="en-US" dirty="0" err="1" smtClean="0"/>
              <a:t>Mg,Fe</a:t>
            </a:r>
            <a:r>
              <a:rPr lang="en-US" dirty="0" smtClean="0"/>
              <a:t>)Si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SiO</a:t>
            </a:r>
            <a:r>
              <a:rPr lang="en-US" baseline="-25000" dirty="0" smtClean="0"/>
              <a:t>2</a:t>
            </a:r>
            <a:r>
              <a:rPr lang="en-US" dirty="0" smtClean="0"/>
              <a:t>			</a:t>
            </a:r>
            <a:r>
              <a:rPr lang="en-US" b="1" i="1" dirty="0" err="1" smtClean="0">
                <a:solidFill>
                  <a:schemeClr val="tx2"/>
                </a:solidFill>
              </a:rPr>
              <a:t>Gnt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l-GR" dirty="0" smtClean="0">
                <a:solidFill>
                  <a:schemeClr val="tx2"/>
                </a:solidFill>
              </a:rPr>
              <a:t>                    </a:t>
            </a:r>
            <a:r>
              <a:rPr lang="en-US" b="1" i="1" dirty="0" err="1" smtClean="0">
                <a:solidFill>
                  <a:schemeClr val="tx2"/>
                </a:solidFill>
              </a:rPr>
              <a:t>Cpx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l-GR" dirty="0" smtClean="0">
                <a:solidFill>
                  <a:schemeClr val="tx2"/>
                </a:solidFill>
              </a:rPr>
              <a:t>          </a:t>
            </a:r>
            <a:r>
              <a:rPr lang="en-US" b="1" i="1" dirty="0" err="1" smtClean="0">
                <a:solidFill>
                  <a:schemeClr val="tx2"/>
                </a:solidFill>
              </a:rPr>
              <a:t>Qtz</a:t>
            </a:r>
            <a:endParaRPr lang="en-US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/>
              <a:t>3</a:t>
            </a:r>
            <a:r>
              <a:rPr lang="el-GR" sz="3600" kern="0" dirty="0" smtClean="0"/>
              <a:t>. Αντιδράσεις Στερεού-Στερεού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Αν τα ορυκτά περιέχουν πτητικά</a:t>
            </a:r>
            <a:r>
              <a:rPr lang="en-US" sz="2800" dirty="0" smtClean="0"/>
              <a:t>, </a:t>
            </a:r>
            <a:r>
              <a:rPr lang="el-GR" sz="2800" dirty="0" smtClean="0"/>
              <a:t>τότε τα</a:t>
            </a:r>
            <a:r>
              <a:rPr lang="en-US" sz="2800" dirty="0" smtClean="0"/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πτητικά πρέπει να διατηρούνται </a:t>
            </a:r>
            <a:r>
              <a:rPr lang="el-GR" sz="2800" dirty="0" smtClean="0"/>
              <a:t>στην αντίδραση</a:t>
            </a:r>
            <a:r>
              <a:rPr lang="en-US" sz="2800" dirty="0" smtClean="0"/>
              <a:t> </a:t>
            </a:r>
            <a:r>
              <a:rPr lang="el-GR" sz="2800" dirty="0" smtClean="0"/>
              <a:t>ώστε να μην παράγεται και να μην καταναλώνεται καμία ρευστή φάση</a:t>
            </a:r>
            <a:endParaRPr lang="en-US" sz="2800" dirty="0" smtClean="0"/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Για παράδειγμα</a:t>
            </a:r>
            <a:r>
              <a:rPr lang="en-US" sz="2800" dirty="0" smtClean="0"/>
              <a:t>, </a:t>
            </a:r>
            <a:r>
              <a:rPr lang="el-GR" sz="2800" dirty="0" smtClean="0"/>
              <a:t>η αντίδραση</a:t>
            </a:r>
            <a:r>
              <a:rPr lang="en-US" sz="2800" dirty="0" smtClean="0"/>
              <a:t>:</a:t>
            </a:r>
          </a:p>
          <a:p>
            <a:pPr marL="865188" lvl="1" indent="-407988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66FF"/>
                </a:solidFill>
              </a:rPr>
              <a:t>Mg</a:t>
            </a:r>
            <a:r>
              <a:rPr lang="en-US" baseline="-25000" dirty="0" smtClean="0">
                <a:solidFill>
                  <a:srgbClr val="0066FF"/>
                </a:solidFill>
              </a:rPr>
              <a:t>3</a:t>
            </a:r>
            <a:r>
              <a:rPr lang="en-US" dirty="0" smtClean="0">
                <a:solidFill>
                  <a:srgbClr val="0066FF"/>
                </a:solidFill>
              </a:rPr>
              <a:t>Si</a:t>
            </a:r>
            <a:r>
              <a:rPr lang="en-US" baseline="-25000" dirty="0" smtClean="0">
                <a:solidFill>
                  <a:srgbClr val="0066FF"/>
                </a:solidFill>
              </a:rPr>
              <a:t>4</a:t>
            </a:r>
            <a:r>
              <a:rPr lang="en-US" dirty="0" smtClean="0">
                <a:solidFill>
                  <a:srgbClr val="0066FF"/>
                </a:solidFill>
              </a:rPr>
              <a:t>O</a:t>
            </a:r>
            <a:r>
              <a:rPr lang="en-US" baseline="-25000" dirty="0" smtClean="0">
                <a:solidFill>
                  <a:srgbClr val="0066FF"/>
                </a:solidFill>
              </a:rPr>
              <a:t>10</a:t>
            </a:r>
            <a:r>
              <a:rPr lang="en-US" dirty="0" smtClean="0">
                <a:solidFill>
                  <a:srgbClr val="0066FF"/>
                </a:solidFill>
              </a:rPr>
              <a:t>(OH)</a:t>
            </a:r>
            <a:r>
              <a:rPr lang="en-US" baseline="-25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 + 4 MgSiO</a:t>
            </a:r>
            <a:r>
              <a:rPr lang="en-US" baseline="-25000" dirty="0" smtClean="0">
                <a:solidFill>
                  <a:srgbClr val="0066FF"/>
                </a:solidFill>
              </a:rPr>
              <a:t>3</a:t>
            </a:r>
            <a:r>
              <a:rPr lang="en-US" dirty="0" smtClean="0">
                <a:solidFill>
                  <a:srgbClr val="0066FF"/>
                </a:solidFill>
              </a:rPr>
              <a:t>  =  Mg</a:t>
            </a:r>
            <a:r>
              <a:rPr lang="en-US" baseline="-25000" dirty="0" smtClean="0">
                <a:solidFill>
                  <a:srgbClr val="0066FF"/>
                </a:solidFill>
              </a:rPr>
              <a:t>7</a:t>
            </a:r>
            <a:r>
              <a:rPr lang="en-US" dirty="0" smtClean="0">
                <a:solidFill>
                  <a:srgbClr val="0066FF"/>
                </a:solidFill>
              </a:rPr>
              <a:t>Si</a:t>
            </a:r>
            <a:r>
              <a:rPr lang="en-US" baseline="-25000" dirty="0" smtClean="0">
                <a:solidFill>
                  <a:srgbClr val="0066FF"/>
                </a:solidFill>
              </a:rPr>
              <a:t>8</a:t>
            </a:r>
            <a:r>
              <a:rPr lang="en-US" dirty="0" smtClean="0">
                <a:solidFill>
                  <a:srgbClr val="0066FF"/>
                </a:solidFill>
              </a:rPr>
              <a:t>O</a:t>
            </a:r>
            <a:r>
              <a:rPr lang="en-US" baseline="-25000" dirty="0" smtClean="0">
                <a:solidFill>
                  <a:srgbClr val="0066FF"/>
                </a:solidFill>
              </a:rPr>
              <a:t>22</a:t>
            </a:r>
            <a:r>
              <a:rPr lang="en-US" dirty="0" smtClean="0">
                <a:solidFill>
                  <a:srgbClr val="0066FF"/>
                </a:solidFill>
              </a:rPr>
              <a:t>(OH)</a:t>
            </a:r>
            <a:r>
              <a:rPr lang="en-US" baseline="-25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endParaRPr lang="en-US" dirty="0" smtClean="0"/>
          </a:p>
          <a:p>
            <a:pPr marL="865188" lvl="1" indent="-407988">
              <a:lnSpc>
                <a:spcPct val="80000"/>
              </a:lnSpc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b="1" i="1" dirty="0" err="1" smtClean="0">
                <a:solidFill>
                  <a:schemeClr val="tx2"/>
                </a:solidFill>
              </a:rPr>
              <a:t>Tlc</a:t>
            </a:r>
            <a:r>
              <a:rPr lang="en-US" sz="2400" dirty="0" smtClean="0">
                <a:solidFill>
                  <a:schemeClr val="tx2"/>
                </a:solidFill>
              </a:rPr>
              <a:t>		       </a:t>
            </a:r>
            <a:r>
              <a:rPr lang="el-GR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b="1" i="1" dirty="0" smtClean="0">
                <a:solidFill>
                  <a:schemeClr val="tx2"/>
                </a:solidFill>
              </a:rPr>
              <a:t>En</a:t>
            </a:r>
            <a:r>
              <a:rPr lang="en-US" sz="2400" dirty="0" smtClean="0">
                <a:solidFill>
                  <a:schemeClr val="tx2"/>
                </a:solidFill>
              </a:rPr>
              <a:t>		       </a:t>
            </a:r>
            <a:r>
              <a:rPr lang="en-US" sz="2400" b="1" i="1" dirty="0" err="1" smtClean="0">
                <a:solidFill>
                  <a:schemeClr val="tx2"/>
                </a:solidFill>
              </a:rPr>
              <a:t>Ath</a:t>
            </a:r>
            <a:endParaRPr lang="en-US" b="1" i="1" dirty="0" smtClean="0"/>
          </a:p>
          <a:p>
            <a:endParaRPr lang="el-GR" sz="2800" dirty="0"/>
          </a:p>
        </p:txBody>
      </p:sp>
      <p:pic>
        <p:nvPicPr>
          <p:cNvPr id="5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/>
              <a:t>3</a:t>
            </a:r>
            <a:r>
              <a:rPr lang="el-GR" sz="3600" kern="0" dirty="0" smtClean="0"/>
              <a:t>. Αντιδράσεις Στερεού-Στερεού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Αν η παρουσία στερεού διαλύματος είναι περιορισμένη τότε οι αντιδράσεις είναι </a:t>
            </a:r>
            <a:r>
              <a:rPr lang="el-GR" sz="2800" u="sng" dirty="0" smtClean="0">
                <a:solidFill>
                  <a:srgbClr val="5075BC"/>
                </a:solidFill>
              </a:rPr>
              <a:t>ασυνεχείς</a:t>
            </a:r>
          </a:p>
          <a:p>
            <a:pPr marL="280988" indent="-2809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Απότομη διάσπαση μιας φάσης ή </a:t>
            </a:r>
            <a:r>
              <a:rPr lang="el-GR" sz="2800" dirty="0" err="1" smtClean="0"/>
              <a:t>παραγένεσης</a:t>
            </a:r>
            <a:r>
              <a:rPr lang="el-GR" sz="2800" dirty="0" smtClean="0"/>
              <a:t> σύμφωνα με μια καμπύλη του πεδίου </a:t>
            </a:r>
            <a:r>
              <a:rPr lang="en-US" sz="2800" dirty="0" smtClean="0"/>
              <a:t>P-T.</a:t>
            </a:r>
            <a:endParaRPr lang="el-GR" sz="2800" dirty="0" smtClean="0"/>
          </a:p>
          <a:p>
            <a:pPr marL="280988" indent="-280988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Έχουν έναν βαθμό ελευθερίας, γίνονται για δεδομένη </a:t>
            </a:r>
            <a:r>
              <a:rPr lang="en-US" sz="2800" dirty="0" smtClean="0"/>
              <a:t> P </a:t>
            </a:r>
            <a:r>
              <a:rPr lang="el-GR" sz="2800" dirty="0" smtClean="0"/>
              <a:t>σε συγκεκριμένη </a:t>
            </a:r>
            <a:r>
              <a:rPr lang="en-US" sz="2800" dirty="0" smtClean="0"/>
              <a:t>T, </a:t>
            </a:r>
            <a:r>
              <a:rPr lang="el-GR" sz="2800" dirty="0" smtClean="0"/>
              <a:t>και ο αριθμός των συμμετεχόντων φάσεων είναι μεγαλύτερος κατά ένα από τον αριθμό των χημικών συστατικών.</a:t>
            </a:r>
            <a:endParaRPr lang="en-US" sz="2800" dirty="0" smtClean="0"/>
          </a:p>
          <a:p>
            <a:endParaRPr lang="el-GR" sz="2800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3. Αντιδράσεις Στερεού – Στερεού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/>
            <a:r>
              <a:rPr lang="el-GR" sz="2800" dirty="0" smtClean="0"/>
              <a:t>Οι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ασυνεχείς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αντιδράσεις συμβαίνουν σε μια σταθερή θερμοκρασία</a:t>
            </a:r>
            <a:endParaRPr lang="en-US" sz="2800" dirty="0" smtClean="0"/>
          </a:p>
          <a:p>
            <a:pPr marL="803275" lvl="1" indent="-407988">
              <a:buNone/>
            </a:pPr>
            <a:r>
              <a:rPr lang="en-US" sz="3600" dirty="0" smtClean="0">
                <a:solidFill>
                  <a:srgbClr val="00CC00"/>
                </a:solidFill>
              </a:rPr>
              <a:t>    </a:t>
            </a:r>
            <a:r>
              <a:rPr lang="en-US" sz="3600" dirty="0" err="1" smtClean="0"/>
              <a:t>Chl</a:t>
            </a:r>
            <a:r>
              <a:rPr lang="en-US" sz="3600" dirty="0" smtClean="0"/>
              <a:t> + Ms + </a:t>
            </a:r>
            <a:r>
              <a:rPr lang="en-US" sz="3600" dirty="0" err="1" smtClean="0"/>
              <a:t>Qtz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</a:t>
            </a:r>
            <a:r>
              <a:rPr lang="en-US" sz="3600" dirty="0" smtClean="0"/>
              <a:t>  </a:t>
            </a:r>
            <a:r>
              <a:rPr lang="en-US" sz="3600" dirty="0" err="1" smtClean="0"/>
              <a:t>Grt</a:t>
            </a:r>
            <a:r>
              <a:rPr lang="en-US" sz="3600" dirty="0" smtClean="0"/>
              <a:t> + Bt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	</a:t>
            </a:r>
          </a:p>
          <a:p>
            <a:pPr marL="803275" lvl="1" indent="-407988">
              <a:buNone/>
            </a:pPr>
            <a:endParaRPr lang="el-GR" dirty="0" smtClean="0"/>
          </a:p>
          <a:p>
            <a:pPr marL="803275" lvl="1" indent="-407988">
              <a:buNone/>
            </a:pPr>
            <a:r>
              <a:rPr lang="el-GR" dirty="0" smtClean="0"/>
              <a:t>στο </a:t>
            </a:r>
            <a:r>
              <a:rPr lang="en-US" dirty="0" smtClean="0"/>
              <a:t> KFASH	F = C – f + 2 = 5 – </a:t>
            </a:r>
            <a:r>
              <a:rPr lang="el-GR" dirty="0" smtClean="0"/>
              <a:t>6</a:t>
            </a:r>
            <a:r>
              <a:rPr lang="en-US" dirty="0" smtClean="0"/>
              <a:t> + 2 = 1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kern="0" dirty="0" smtClean="0"/>
              <a:t>3</a:t>
            </a:r>
            <a:r>
              <a:rPr lang="el-GR" sz="3600" kern="0" dirty="0" smtClean="0"/>
              <a:t>. Αντιδράσεις Στερεού-Στερεού</a:t>
            </a:r>
            <a:br>
              <a:rPr lang="el-GR" sz="3600" kern="0" dirty="0" smtClean="0"/>
            </a:br>
            <a:endParaRPr lang="el-GR" sz="3600" dirty="0"/>
          </a:p>
        </p:txBody>
      </p:sp>
      <p:sp>
        <p:nvSpPr>
          <p:cNvPr id="5" name="4 - TextBox"/>
          <p:cNvSpPr txBox="1"/>
          <p:nvPr/>
        </p:nvSpPr>
        <p:spPr>
          <a:xfrm>
            <a:off x="7452320" y="14127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2.</a:t>
            </a:r>
          </a:p>
        </p:txBody>
      </p:sp>
      <p:pic>
        <p:nvPicPr>
          <p:cNvPr id="7" name="6 - Θέση περιεχομένου" descr="Εικόνα 3: Διαγράμματα AFM &#10;&lt;Καταγάς 2012, Πετρολογία Μεταμορφωμένων, Πανεπιστημιακές Σημειώσεις, Πανεπιστήμιο Πατρών&gt;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790648" cy="3742898"/>
          </a:xfrm>
        </p:spPr>
      </p:pic>
      <p:pic>
        <p:nvPicPr>
          <p:cNvPr id="6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3. Αντιδράσεις Στερεού-Στερεού</a:t>
            </a:r>
            <a:endParaRPr lang="el-GR" sz="3600" dirty="0"/>
          </a:p>
        </p:txBody>
      </p:sp>
      <p:grpSp>
        <p:nvGrpSpPr>
          <p:cNvPr id="4" name="Group 89" descr="Εικόνα 4: Απλό Ευτηκτικό Διάγραμμα - Κρυστάλλωση Ισορροπίας"/>
          <p:cNvGrpSpPr>
            <a:grpSpLocks/>
          </p:cNvGrpSpPr>
          <p:nvPr/>
        </p:nvGrpSpPr>
        <p:grpSpPr bwMode="auto">
          <a:xfrm>
            <a:off x="1219200" y="1772816"/>
            <a:ext cx="6019800" cy="4006851"/>
            <a:chOff x="768" y="1508"/>
            <a:chExt cx="3792" cy="2524"/>
          </a:xfrm>
        </p:grpSpPr>
        <p:sp>
          <p:nvSpPr>
            <p:cNvPr id="5" name="Text Box 34"/>
            <p:cNvSpPr txBox="1">
              <a:spLocks noChangeArrowheads="1"/>
            </p:cNvSpPr>
            <p:nvPr/>
          </p:nvSpPr>
          <p:spPr bwMode="auto">
            <a:xfrm>
              <a:off x="768" y="1508"/>
              <a:ext cx="619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Τ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 </a:t>
              </a:r>
              <a:r>
                <a:rPr kumimoji="0" lang="en-GB" sz="2400" b="1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o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</a:rPr>
                <a:t>C</a:t>
              </a:r>
              <a:endParaRPr kumimoji="0" lang="el-GR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</a:endParaRPr>
            </a:p>
          </p:txBody>
        </p:sp>
        <p:grpSp>
          <p:nvGrpSpPr>
            <p:cNvPr id="6" name="Group 88"/>
            <p:cNvGrpSpPr>
              <a:grpSpLocks/>
            </p:cNvGrpSpPr>
            <p:nvPr/>
          </p:nvGrpSpPr>
          <p:grpSpPr bwMode="auto">
            <a:xfrm>
              <a:off x="990" y="1571"/>
              <a:ext cx="3570" cy="2461"/>
              <a:chOff x="990" y="1571"/>
              <a:chExt cx="3570" cy="2461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auto">
              <a:xfrm>
                <a:off x="1344" y="1571"/>
                <a:ext cx="2871" cy="2140"/>
              </a:xfrm>
              <a:prstGeom prst="rect">
                <a:avLst/>
              </a:prstGeom>
              <a:solidFill>
                <a:srgbClr val="009900"/>
              </a:solidFill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2870" cy="611"/>
              </a:xfrm>
              <a:prstGeom prst="rect">
                <a:avLst/>
              </a:prstGeom>
              <a:noFill/>
              <a:ln w="38100" cap="sq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Arc 5"/>
              <p:cNvSpPr>
                <a:spLocks/>
              </p:cNvSpPr>
              <p:nvPr/>
            </p:nvSpPr>
            <p:spPr bwMode="auto">
              <a:xfrm>
                <a:off x="1331" y="2263"/>
                <a:ext cx="1407" cy="8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Arc 6"/>
              <p:cNvSpPr>
                <a:spLocks/>
              </p:cNvSpPr>
              <p:nvPr/>
            </p:nvSpPr>
            <p:spPr bwMode="auto">
              <a:xfrm flipH="1">
                <a:off x="2738" y="1786"/>
                <a:ext cx="1461" cy="1323"/>
              </a:xfrm>
              <a:custGeom>
                <a:avLst/>
                <a:gdLst>
                  <a:gd name="G0" fmla="+- 163 0 0"/>
                  <a:gd name="G1" fmla="+- 21600 0 0"/>
                  <a:gd name="G2" fmla="+- 21600 0 0"/>
                  <a:gd name="T0" fmla="*/ 0 w 21762"/>
                  <a:gd name="T1" fmla="*/ 1 h 21600"/>
                  <a:gd name="T2" fmla="*/ 21762 w 21762"/>
                  <a:gd name="T3" fmla="*/ 21450 h 21600"/>
                  <a:gd name="T4" fmla="*/ 163 w 217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62" h="21600" fill="none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</a:path>
                  <a:path w="21762" h="21600" stroke="0" extrusionOk="0">
                    <a:moveTo>
                      <a:pt x="-1" y="0"/>
                    </a:moveTo>
                    <a:cubicBezTo>
                      <a:pt x="54" y="0"/>
                      <a:pt x="108" y="-1"/>
                      <a:pt x="163" y="0"/>
                    </a:cubicBezTo>
                    <a:cubicBezTo>
                      <a:pt x="12033" y="0"/>
                      <a:pt x="21680" y="9579"/>
                      <a:pt x="21762" y="21449"/>
                    </a:cubicBezTo>
                    <a:lnTo>
                      <a:pt x="163" y="21600"/>
                    </a:lnTo>
                    <a:close/>
                  </a:path>
                </a:pathLst>
              </a:custGeom>
              <a:noFill/>
              <a:ln w="38100" cap="sq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52" y="3733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090" y="3744"/>
                <a:ext cx="45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Β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634" y="3075"/>
                <a:ext cx="23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</a:rPr>
                  <a:t>Ε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154" y="3413"/>
                <a:ext cx="1813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Α+Β Στερεά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426" y="1649"/>
                <a:ext cx="1314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Υγρό (Υ)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514" y="2562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Α+Υ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3189" y="2389"/>
                <a:ext cx="7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B</a:t>
                </a:r>
                <a:r>
                  <a:rPr kumimoji="0" lang="el-G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+Υ</a:t>
                </a: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621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190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2194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2482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2768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305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3341" y="3614"/>
                <a:ext cx="2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3629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3915" y="3614"/>
                <a:ext cx="1" cy="89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64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20</a:t>
                </a: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2335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40</a:t>
                </a:r>
              </a:p>
            </p:txBody>
          </p: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2906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60</a:t>
                </a:r>
              </a:p>
            </p:txBody>
          </p:sp>
          <p:sp>
            <p:nvSpPr>
              <p:cNvPr id="30" name="Text Box 33"/>
              <p:cNvSpPr txBox="1">
                <a:spLocks noChangeArrowheads="1"/>
              </p:cNvSpPr>
              <p:nvPr/>
            </p:nvSpPr>
            <p:spPr bwMode="auto">
              <a:xfrm>
                <a:off x="3477" y="3723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80</a:t>
                </a: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990" y="2139"/>
                <a:ext cx="33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Χ</a:t>
                </a:r>
              </a:p>
            </p:txBody>
          </p:sp>
          <p:sp>
            <p:nvSpPr>
              <p:cNvPr id="32" name="Text Box 36"/>
              <p:cNvSpPr txBox="1">
                <a:spLocks noChangeArrowheads="1"/>
              </p:cNvSpPr>
              <p:nvPr/>
            </p:nvSpPr>
            <p:spPr bwMode="auto">
              <a:xfrm>
                <a:off x="4222" y="1648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Υ</a:t>
                </a:r>
              </a:p>
            </p:txBody>
          </p:sp>
          <p:sp>
            <p:nvSpPr>
              <p:cNvPr id="33" name="Text Box 37"/>
              <p:cNvSpPr txBox="1">
                <a:spLocks noChangeArrowheads="1"/>
              </p:cNvSpPr>
              <p:nvPr/>
            </p:nvSpPr>
            <p:spPr bwMode="auto">
              <a:xfrm>
                <a:off x="4213" y="2966"/>
                <a:ext cx="33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Ζ</a:t>
                </a:r>
              </a:p>
            </p:txBody>
          </p:sp>
          <p:sp>
            <p:nvSpPr>
              <p:cNvPr id="34" name="Text Box 72"/>
              <p:cNvSpPr txBox="1">
                <a:spLocks noChangeArrowheads="1"/>
              </p:cNvSpPr>
              <p:nvPr/>
            </p:nvSpPr>
            <p:spPr bwMode="auto">
              <a:xfrm>
                <a:off x="1019" y="1741"/>
                <a:ext cx="29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uLnTx/>
                    <a:uFillTx/>
                  </a:rPr>
                  <a:t>θ</a:t>
                </a:r>
              </a:p>
            </p:txBody>
          </p:sp>
        </p:grpSp>
      </p:grpSp>
      <p:sp>
        <p:nvSpPr>
          <p:cNvPr id="35" name="Line 90"/>
          <p:cNvSpPr>
            <a:spLocks noChangeShapeType="1"/>
          </p:cNvSpPr>
          <p:nvPr/>
        </p:nvSpPr>
        <p:spPr bwMode="auto">
          <a:xfrm>
            <a:off x="3038475" y="2368128"/>
            <a:ext cx="14288" cy="744537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91"/>
          <p:cNvSpPr>
            <a:spLocks noChangeShapeType="1"/>
          </p:cNvSpPr>
          <p:nvPr/>
        </p:nvSpPr>
        <p:spPr bwMode="auto">
          <a:xfrm>
            <a:off x="2133600" y="2341140"/>
            <a:ext cx="93503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92"/>
          <p:cNvSpPr>
            <a:spLocks noChangeAspect="1" noChangeArrowheads="1"/>
          </p:cNvSpPr>
          <p:nvPr/>
        </p:nvSpPr>
        <p:spPr bwMode="auto">
          <a:xfrm>
            <a:off x="2921000" y="2261765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93"/>
          <p:cNvSpPr>
            <a:spLocks noChangeShapeType="1"/>
          </p:cNvSpPr>
          <p:nvPr/>
        </p:nvSpPr>
        <p:spPr bwMode="auto">
          <a:xfrm>
            <a:off x="3024188" y="4314403"/>
            <a:ext cx="14287" cy="4746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2162175" y="3112665"/>
            <a:ext cx="928688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Line 95"/>
          <p:cNvSpPr>
            <a:spLocks noChangeShapeType="1"/>
          </p:cNvSpPr>
          <p:nvPr/>
        </p:nvSpPr>
        <p:spPr bwMode="auto">
          <a:xfrm flipH="1">
            <a:off x="2133600" y="3117428"/>
            <a:ext cx="0" cy="4841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Line 96"/>
          <p:cNvSpPr>
            <a:spLocks noChangeShapeType="1"/>
          </p:cNvSpPr>
          <p:nvPr/>
        </p:nvSpPr>
        <p:spPr bwMode="auto">
          <a:xfrm flipH="1">
            <a:off x="2133600" y="3569865"/>
            <a:ext cx="0" cy="4841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97"/>
          <p:cNvSpPr>
            <a:spLocks noChangeShapeType="1"/>
          </p:cNvSpPr>
          <p:nvPr/>
        </p:nvSpPr>
        <p:spPr bwMode="auto">
          <a:xfrm>
            <a:off x="2133600" y="3950865"/>
            <a:ext cx="0" cy="3937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98"/>
          <p:cNvSpPr>
            <a:spLocks noChangeShapeType="1"/>
          </p:cNvSpPr>
          <p:nvPr/>
        </p:nvSpPr>
        <p:spPr bwMode="auto">
          <a:xfrm rot="16200000" flipH="1">
            <a:off x="2309019" y="4164384"/>
            <a:ext cx="0" cy="3413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99"/>
          <p:cNvSpPr>
            <a:spLocks noChangeShapeType="1"/>
          </p:cNvSpPr>
          <p:nvPr/>
        </p:nvSpPr>
        <p:spPr bwMode="auto">
          <a:xfrm rot="16200000" flipH="1">
            <a:off x="2599532" y="4164383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100"/>
          <p:cNvSpPr>
            <a:spLocks noChangeShapeType="1"/>
          </p:cNvSpPr>
          <p:nvPr/>
        </p:nvSpPr>
        <p:spPr bwMode="auto">
          <a:xfrm rot="16200000" flipH="1">
            <a:off x="2856707" y="4159621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Freeform 101"/>
          <p:cNvSpPr>
            <a:spLocks/>
          </p:cNvSpPr>
          <p:nvPr/>
        </p:nvSpPr>
        <p:spPr bwMode="auto">
          <a:xfrm>
            <a:off x="3043238" y="3088853"/>
            <a:ext cx="352425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1"/>
              </a:cxn>
              <a:cxn ang="0">
                <a:pos x="162" y="48"/>
              </a:cxn>
              <a:cxn ang="0">
                <a:pos x="195" y="63"/>
              </a:cxn>
              <a:cxn ang="0">
                <a:pos x="213" y="72"/>
              </a:cxn>
              <a:cxn ang="0">
                <a:pos x="222" y="78"/>
              </a:cxn>
              <a:cxn ang="0">
                <a:pos x="204" y="63"/>
              </a:cxn>
            </a:cxnLst>
            <a:rect l="0" t="0" r="r" b="b"/>
            <a:pathLst>
              <a:path w="222" h="80">
                <a:moveTo>
                  <a:pt x="0" y="0"/>
                </a:moveTo>
                <a:cubicBezTo>
                  <a:pt x="11" y="4"/>
                  <a:pt x="50" y="13"/>
                  <a:pt x="75" y="21"/>
                </a:cubicBezTo>
                <a:cubicBezTo>
                  <a:pt x="102" y="29"/>
                  <a:pt x="142" y="41"/>
                  <a:pt x="162" y="48"/>
                </a:cubicBezTo>
                <a:cubicBezTo>
                  <a:pt x="175" y="52"/>
                  <a:pt x="183" y="55"/>
                  <a:pt x="195" y="63"/>
                </a:cubicBezTo>
                <a:cubicBezTo>
                  <a:pt x="221" y="80"/>
                  <a:pt x="188" y="60"/>
                  <a:pt x="213" y="72"/>
                </a:cubicBezTo>
                <a:cubicBezTo>
                  <a:pt x="216" y="74"/>
                  <a:pt x="222" y="78"/>
                  <a:pt x="222" y="78"/>
                </a:cubicBezTo>
                <a:lnTo>
                  <a:pt x="204" y="63"/>
                </a:ln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102"/>
          <p:cNvSpPr>
            <a:spLocks/>
          </p:cNvSpPr>
          <p:nvPr/>
        </p:nvSpPr>
        <p:spPr bwMode="auto">
          <a:xfrm>
            <a:off x="3352800" y="3188865"/>
            <a:ext cx="347663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39"/>
              </a:cxn>
              <a:cxn ang="0">
                <a:pos x="153" y="66"/>
              </a:cxn>
              <a:cxn ang="0">
                <a:pos x="219" y="108"/>
              </a:cxn>
            </a:cxnLst>
            <a:rect l="0" t="0" r="r" b="b"/>
            <a:pathLst>
              <a:path w="219" h="108">
                <a:moveTo>
                  <a:pt x="0" y="0"/>
                </a:moveTo>
                <a:cubicBezTo>
                  <a:pt x="11" y="4"/>
                  <a:pt x="62" y="28"/>
                  <a:pt x="87" y="39"/>
                </a:cubicBezTo>
                <a:cubicBezTo>
                  <a:pt x="112" y="50"/>
                  <a:pt x="131" y="54"/>
                  <a:pt x="153" y="66"/>
                </a:cubicBezTo>
                <a:cubicBezTo>
                  <a:pt x="175" y="79"/>
                  <a:pt x="208" y="101"/>
                  <a:pt x="219" y="108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Freeform 103"/>
          <p:cNvSpPr>
            <a:spLocks/>
          </p:cNvSpPr>
          <p:nvPr/>
        </p:nvSpPr>
        <p:spPr bwMode="auto">
          <a:xfrm>
            <a:off x="3671888" y="3341265"/>
            <a:ext cx="319087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" y="39"/>
              </a:cxn>
              <a:cxn ang="0">
                <a:pos x="132" y="84"/>
              </a:cxn>
              <a:cxn ang="0">
                <a:pos x="201" y="132"/>
              </a:cxn>
            </a:cxnLst>
            <a:rect l="0" t="0" r="r" b="b"/>
            <a:pathLst>
              <a:path w="201" h="132">
                <a:moveTo>
                  <a:pt x="0" y="0"/>
                </a:moveTo>
                <a:cubicBezTo>
                  <a:pt x="11" y="4"/>
                  <a:pt x="47" y="25"/>
                  <a:pt x="69" y="39"/>
                </a:cubicBezTo>
                <a:cubicBezTo>
                  <a:pt x="91" y="53"/>
                  <a:pt x="110" y="68"/>
                  <a:pt x="132" y="84"/>
                </a:cubicBezTo>
                <a:cubicBezTo>
                  <a:pt x="154" y="97"/>
                  <a:pt x="190" y="125"/>
                  <a:pt x="201" y="13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Freeform 104"/>
          <p:cNvSpPr>
            <a:spLocks/>
          </p:cNvSpPr>
          <p:nvPr/>
        </p:nvSpPr>
        <p:spPr bwMode="auto">
          <a:xfrm>
            <a:off x="3938588" y="3522240"/>
            <a:ext cx="26670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54"/>
              </a:cxn>
              <a:cxn ang="0">
                <a:pos x="129" y="126"/>
              </a:cxn>
              <a:cxn ang="0">
                <a:pos x="168" y="180"/>
              </a:cxn>
            </a:cxnLst>
            <a:rect l="0" t="0" r="r" b="b"/>
            <a:pathLst>
              <a:path w="168" h="180">
                <a:moveTo>
                  <a:pt x="0" y="0"/>
                </a:moveTo>
                <a:cubicBezTo>
                  <a:pt x="11" y="4"/>
                  <a:pt x="45" y="33"/>
                  <a:pt x="66" y="54"/>
                </a:cubicBezTo>
                <a:cubicBezTo>
                  <a:pt x="87" y="75"/>
                  <a:pt x="112" y="105"/>
                  <a:pt x="129" y="126"/>
                </a:cubicBezTo>
                <a:cubicBezTo>
                  <a:pt x="151" y="139"/>
                  <a:pt x="157" y="173"/>
                  <a:pt x="168" y="180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Freeform 105"/>
          <p:cNvSpPr>
            <a:spLocks/>
          </p:cNvSpPr>
          <p:nvPr/>
        </p:nvSpPr>
        <p:spPr bwMode="auto">
          <a:xfrm>
            <a:off x="4171950" y="3760365"/>
            <a:ext cx="171450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75"/>
              </a:cxn>
              <a:cxn ang="0">
                <a:pos x="75" y="150"/>
              </a:cxn>
              <a:cxn ang="0">
                <a:pos x="108" y="342"/>
              </a:cxn>
            </a:cxnLst>
            <a:rect l="0" t="0" r="r" b="b"/>
            <a:pathLst>
              <a:path w="108" h="342">
                <a:moveTo>
                  <a:pt x="0" y="0"/>
                </a:moveTo>
                <a:cubicBezTo>
                  <a:pt x="11" y="4"/>
                  <a:pt x="37" y="50"/>
                  <a:pt x="51" y="75"/>
                </a:cubicBezTo>
                <a:cubicBezTo>
                  <a:pt x="63" y="100"/>
                  <a:pt x="66" y="106"/>
                  <a:pt x="75" y="150"/>
                </a:cubicBezTo>
                <a:cubicBezTo>
                  <a:pt x="97" y="163"/>
                  <a:pt x="97" y="335"/>
                  <a:pt x="108" y="342"/>
                </a:cubicBezTo>
              </a:path>
            </a:pathLst>
          </a:custGeom>
          <a:noFill/>
          <a:ln w="50800" cap="sq" cmpd="sng">
            <a:solidFill>
              <a:srgbClr val="000099"/>
            </a:solidFill>
            <a:prstDash val="solid"/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7620000" y="3427486"/>
            <a:ext cx="14478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στερεού</a:t>
            </a:r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 rot="16200000" flipH="1">
            <a:off x="7334945" y="3429297"/>
            <a:ext cx="0" cy="3413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53" name="Text Box 64"/>
          <p:cNvSpPr txBox="1">
            <a:spLocks noChangeArrowheads="1"/>
          </p:cNvSpPr>
          <p:nvPr/>
        </p:nvSpPr>
        <p:spPr bwMode="auto">
          <a:xfrm>
            <a:off x="7620000" y="2591841"/>
            <a:ext cx="1295400" cy="73866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Πορεία υγρού</a:t>
            </a:r>
          </a:p>
        </p:txBody>
      </p:sp>
      <p:sp>
        <p:nvSpPr>
          <p:cNvPr id="54" name="Line 63"/>
          <p:cNvSpPr>
            <a:spLocks noChangeShapeType="1"/>
          </p:cNvSpPr>
          <p:nvPr/>
        </p:nvSpPr>
        <p:spPr bwMode="auto">
          <a:xfrm rot="16200000" flipH="1">
            <a:off x="7353671" y="2637208"/>
            <a:ext cx="0" cy="341313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i="0" u="none" strike="noStrike" kern="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1880" y="2276872"/>
            <a:ext cx="125963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lang="el-GR" dirty="0" smtClean="0">
                <a:solidFill>
                  <a:srgbClr val="FF0000"/>
                </a:solidFill>
              </a:rPr>
              <a:t>Συνεχής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αντίδραση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88024" y="4314800"/>
            <a:ext cx="1259632" cy="77038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lang="el-GR" dirty="0" smtClean="0">
                <a:solidFill>
                  <a:srgbClr val="FF0000"/>
                </a:solidFill>
              </a:rPr>
              <a:t>Ασυνεχής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αντίδραση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3779912" y="2996952"/>
            <a:ext cx="216024" cy="338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8" idx="0"/>
          </p:cNvCxnSpPr>
          <p:nvPr/>
        </p:nvCxnSpPr>
        <p:spPr>
          <a:xfrm flipH="1" flipV="1">
            <a:off x="4411663" y="4331867"/>
            <a:ext cx="448369" cy="2492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kern="0" dirty="0" smtClean="0"/>
              <a:t>Μεταμορφικές Αντιδράσεις</a:t>
            </a:r>
            <a:endParaRPr lang="el-GR" sz="3200" kern="0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Autofit/>
          </a:bodyPr>
          <a:lstStyle/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600" dirty="0" smtClean="0"/>
              <a:t>Οι πολυμορφικοί μετασχηματισμοί, οι αντιδράσεις </a:t>
            </a:r>
            <a:r>
              <a:rPr lang="el-GR" sz="2600" dirty="0" err="1" smtClean="0"/>
              <a:t>απόμιξης</a:t>
            </a:r>
            <a:r>
              <a:rPr lang="el-GR" sz="2600" dirty="0" smtClean="0"/>
              <a:t> και οι αντιδράσεις στερεού-στερεού με μικρή περιεκτικότητα στερεού διαλύματος είναι σχετικά απλές και ξεκάθαρες, </a:t>
            </a:r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600" dirty="0" smtClean="0"/>
              <a:t>Σχετίζονται με τις μεταβολές </a:t>
            </a:r>
            <a:r>
              <a:rPr lang="en-US" sz="2600" dirty="0" smtClean="0"/>
              <a:t>P </a:t>
            </a:r>
            <a:r>
              <a:rPr lang="el-GR" sz="2600" dirty="0" smtClean="0"/>
              <a:t>και Τ</a:t>
            </a:r>
            <a:r>
              <a:rPr lang="en-US" sz="2600" dirty="0" smtClean="0"/>
              <a:t>, </a:t>
            </a:r>
            <a:r>
              <a:rPr lang="el-GR" sz="2600" dirty="0" smtClean="0"/>
              <a:t>δίχως επιπλοκές λόγω μεταβολών της χημικής σύστασης πετρώματος ή ρευστής φάσης</a:t>
            </a:r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l-GR" sz="2600" dirty="0" smtClean="0"/>
              <a:t>Η παρουσία αντιδρώντων ή προϊόντων χρησιμοποιείται συχνά από κοινού με την πειραματική έρευνα, η οποία προσδιορίζει την θέση της αντίδρασης στο πεδίο</a:t>
            </a:r>
            <a:r>
              <a:rPr lang="en-US" sz="2600" dirty="0" smtClean="0"/>
              <a:t> P-T-X, </a:t>
            </a:r>
            <a:r>
              <a:rPr lang="el-GR" sz="2600" dirty="0" smtClean="0"/>
              <a:t>για την εκτίμηση των ορίων</a:t>
            </a:r>
            <a:r>
              <a:rPr lang="en-US" sz="2600" dirty="0" smtClean="0"/>
              <a:t> </a:t>
            </a:r>
            <a:r>
              <a:rPr lang="el-GR" sz="2600" dirty="0" smtClean="0"/>
              <a:t>των συνθηκών </a:t>
            </a:r>
            <a:r>
              <a:rPr lang="en-US" sz="2600" dirty="0" smtClean="0"/>
              <a:t>P </a:t>
            </a:r>
            <a:r>
              <a:rPr lang="el-GR" sz="2600" dirty="0" smtClean="0"/>
              <a:t>και </a:t>
            </a:r>
            <a:r>
              <a:rPr lang="en-US" sz="2600" dirty="0" smtClean="0"/>
              <a:t>T</a:t>
            </a:r>
            <a:r>
              <a:rPr lang="el-GR" sz="2600" dirty="0" smtClean="0"/>
              <a:t> ενός μεταμορφικού γεγονότος</a:t>
            </a:r>
            <a:endParaRPr lang="en-US" sz="2600" dirty="0" smtClean="0"/>
          </a:p>
          <a:p>
            <a:pPr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=""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kern="0" dirty="0" smtClean="0"/>
              <a:t>4. Αντιδράσεις έκλυσης πτητικών συστατικών</a:t>
            </a:r>
            <a:endParaRPr sz="3200" kern="0" dirty="0">
              <a:solidFill>
                <a:srgbClr val="5075BC"/>
              </a:solidFill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/>
              <a:t>Από τις πιο κοινές μεταμορφικές αντιδράσεις</a:t>
            </a:r>
            <a:endParaRPr lang="en-US" sz="2800" dirty="0" smtClean="0"/>
          </a:p>
          <a:p>
            <a:pPr marL="450850" indent="-4508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/>
              <a:t>Πιο συνήθη τα συστήματα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O-CO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, ωστόσο οι αρχές που διέπουν όλες τις αντιδράσεις με πτητικά συστατικά είναι παρόμοιες</a:t>
            </a:r>
            <a:endParaRPr lang="en-US" sz="2800" dirty="0" smtClean="0"/>
          </a:p>
          <a:p>
            <a:pPr marL="450850" indent="-4508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l-GR" sz="2800" dirty="0" smtClean="0"/>
              <a:t>Οι αντιδράσεις δεν εξαρτώνται μόνο από </a:t>
            </a:r>
            <a:r>
              <a:rPr lang="en-US" sz="2800" dirty="0" smtClean="0"/>
              <a:t>P</a:t>
            </a:r>
            <a:r>
              <a:rPr lang="el-GR" sz="2800" dirty="0" smtClean="0"/>
              <a:t> και </a:t>
            </a:r>
            <a:r>
              <a:rPr lang="en-US" sz="2800" dirty="0" smtClean="0"/>
              <a:t>T, </a:t>
            </a:r>
            <a:r>
              <a:rPr lang="el-GR" sz="2800" dirty="0" smtClean="0"/>
              <a:t>αλλά και από </a:t>
            </a:r>
            <a:r>
              <a:rPr lang="el-GR" sz="2800" b="1" dirty="0" smtClean="0">
                <a:solidFill>
                  <a:srgbClr val="5075BC"/>
                </a:solidFill>
              </a:rPr>
              <a:t>την μερική πίεση των πτητικών συστατικών</a:t>
            </a:r>
            <a:endParaRPr lang="en-US" sz="2800" b="1" i="1" dirty="0" smtClean="0">
              <a:solidFill>
                <a:srgbClr val="5075BC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kern="0" dirty="0" smtClean="0"/>
              <a:t>4. Αντιδράσεις έκλυσης πτητικών συστατικών</a:t>
            </a:r>
            <a:endParaRPr lang="el-GR" sz="3200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0988" indent="-280988">
              <a:spcBef>
                <a:spcPts val="600"/>
              </a:spcBef>
            </a:pPr>
            <a:r>
              <a:rPr lang="el-GR" sz="2800" dirty="0" smtClean="0"/>
              <a:t>Για παράδειγμα η θέση σε ένα διάγραμμα φάσεων </a:t>
            </a:r>
            <a:r>
              <a:rPr lang="en-US" sz="2800" dirty="0" smtClean="0"/>
              <a:t>P-T</a:t>
            </a:r>
            <a:r>
              <a:rPr lang="el-GR" sz="2800" dirty="0" smtClean="0"/>
              <a:t> της </a:t>
            </a:r>
            <a:r>
              <a:rPr lang="el-GR" sz="2800" dirty="0" err="1" smtClean="0"/>
              <a:t>αφυδατωτικής</a:t>
            </a:r>
            <a:r>
              <a:rPr lang="el-GR" sz="2800" dirty="0" smtClean="0"/>
              <a:t> αντίδρασης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280988" indent="-280988">
              <a:spcBef>
                <a:spcPts val="600"/>
              </a:spcBef>
            </a:pPr>
            <a:endParaRPr lang="en-US" sz="2800" dirty="0" smtClean="0"/>
          </a:p>
          <a:p>
            <a:pPr marL="280988" indent="-280988">
              <a:spcBef>
                <a:spcPts val="600"/>
              </a:spcBef>
              <a:buNone/>
            </a:pPr>
            <a:r>
              <a:rPr lang="en-US" sz="2800" dirty="0" smtClean="0"/>
              <a:t>  </a:t>
            </a:r>
            <a:r>
              <a:rPr lang="el-GR" sz="2800" dirty="0" smtClean="0"/>
              <a:t>	</a:t>
            </a:r>
            <a:r>
              <a:rPr lang="en-US" sz="2800" dirty="0" smtClean="0"/>
              <a:t>KAl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AlO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 KAlSi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+ 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</a:p>
          <a:p>
            <a:pPr marL="280988" indent="-280988">
              <a:lnSpc>
                <a:spcPct val="60000"/>
              </a:lnSpc>
              <a:buNone/>
            </a:pPr>
            <a:r>
              <a:rPr lang="el-GR" sz="2800" dirty="0" smtClean="0"/>
              <a:t>       </a:t>
            </a:r>
            <a:r>
              <a:rPr lang="en-US" sz="2800" dirty="0" smtClean="0"/>
              <a:t>  </a:t>
            </a:r>
            <a:r>
              <a:rPr lang="el-GR" sz="2800" dirty="0" smtClean="0"/>
              <a:t>      </a:t>
            </a:r>
            <a:r>
              <a:rPr lang="en-US" sz="2400" b="1" i="1" dirty="0" smtClean="0">
                <a:solidFill>
                  <a:schemeClr val="tx2"/>
                </a:solidFill>
              </a:rPr>
              <a:t>Ms</a:t>
            </a:r>
            <a:r>
              <a:rPr lang="en-US" sz="2400" dirty="0" smtClean="0">
                <a:solidFill>
                  <a:schemeClr val="tx2"/>
                </a:solidFill>
              </a:rPr>
              <a:t>		      </a:t>
            </a:r>
            <a:r>
              <a:rPr lang="en-US" sz="2400" b="1" i="1" dirty="0" err="1" smtClean="0">
                <a:solidFill>
                  <a:schemeClr val="tx2"/>
                </a:solidFill>
              </a:rPr>
              <a:t>Qtz</a:t>
            </a:r>
            <a:r>
              <a:rPr lang="en-US" sz="2400" dirty="0" smtClean="0">
                <a:solidFill>
                  <a:schemeClr val="tx2"/>
                </a:solidFill>
              </a:rPr>
              <a:t>	       </a:t>
            </a:r>
            <a:r>
              <a:rPr lang="el-GR" sz="2400" dirty="0" smtClean="0">
                <a:solidFill>
                  <a:schemeClr val="tx2"/>
                </a:solidFill>
              </a:rPr>
              <a:t>     </a:t>
            </a:r>
            <a:r>
              <a:rPr lang="en-US" sz="2400" b="1" i="1" dirty="0" err="1" smtClean="0">
                <a:solidFill>
                  <a:schemeClr val="tx2"/>
                </a:solidFill>
              </a:rPr>
              <a:t>Kfs</a:t>
            </a: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l-GR" sz="2400" dirty="0" smtClean="0">
                <a:solidFill>
                  <a:schemeClr val="tx2"/>
                </a:solidFill>
              </a:rPr>
              <a:t>      </a:t>
            </a:r>
            <a:r>
              <a:rPr lang="en-US" sz="2400" b="1" i="1" dirty="0" smtClean="0">
                <a:solidFill>
                  <a:schemeClr val="tx2"/>
                </a:solidFill>
              </a:rPr>
              <a:t>Sill</a:t>
            </a:r>
            <a:r>
              <a:rPr lang="en-US" sz="2400" dirty="0" smtClean="0">
                <a:solidFill>
                  <a:schemeClr val="tx2"/>
                </a:solidFill>
              </a:rPr>
              <a:t>	   </a:t>
            </a:r>
            <a:r>
              <a:rPr lang="el-GR" sz="2400" dirty="0" smtClean="0">
                <a:solidFill>
                  <a:schemeClr val="tx2"/>
                </a:solidFill>
              </a:rPr>
              <a:t>     </a:t>
            </a:r>
            <a:r>
              <a:rPr lang="en-US" sz="2400" dirty="0" smtClean="0">
                <a:solidFill>
                  <a:schemeClr val="tx2"/>
                </a:solidFill>
              </a:rPr>
              <a:t>   </a:t>
            </a:r>
            <a:r>
              <a:rPr lang="en-US" sz="2400" b="1" i="1" dirty="0" smtClean="0">
                <a:solidFill>
                  <a:schemeClr val="tx2"/>
                </a:solidFill>
              </a:rPr>
              <a:t>w</a:t>
            </a:r>
            <a:endParaRPr lang="en-US" sz="2400" b="1" i="1" dirty="0" smtClean="0"/>
          </a:p>
          <a:p>
            <a:pPr marL="280988" indent="-280988">
              <a:buNone/>
            </a:pPr>
            <a:endParaRPr lang="el-GR" sz="2800" dirty="0" smtClean="0"/>
          </a:p>
          <a:p>
            <a:pPr marL="280988" indent="-280988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800" dirty="0" smtClean="0"/>
              <a:t>	εξαρτάται από τη μερική πίεση του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(</a:t>
            </a:r>
            <a:r>
              <a:rPr lang="en-US" sz="2800" i="1" dirty="0" smtClean="0"/>
              <a:t>p</a:t>
            </a:r>
            <a:r>
              <a:rPr lang="en-US" sz="2800" baseline="-25000" dirty="0" smtClean="0"/>
              <a:t>H2O</a:t>
            </a:r>
            <a:r>
              <a:rPr lang="en-US" sz="2800" dirty="0" smtClean="0"/>
              <a:t>)</a:t>
            </a:r>
          </a:p>
          <a:p>
            <a:pPr marL="935038" lvl="1" indent="-534988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400" dirty="0" smtClean="0"/>
              <a:t>Αυτή η εξάρτηση αποδεικνύεται εύκολα μέσω της εφαρμογής της αρχής του 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Châtelier</a:t>
            </a:r>
            <a:r>
              <a:rPr lang="en-US" sz="2400" i="1" dirty="0" smtClean="0"/>
              <a:t> </a:t>
            </a:r>
            <a:r>
              <a:rPr lang="el-GR" sz="2400" dirty="0" smtClean="0"/>
              <a:t>όταν η αντίδραση βρίσκεται σε ισορροπία</a:t>
            </a:r>
            <a:endParaRPr lang="en-US" sz="2400" dirty="0" smtClean="0"/>
          </a:p>
          <a:p>
            <a:pPr lvl="1">
              <a:spcBef>
                <a:spcPts val="600"/>
              </a:spcBef>
              <a:buSzPct val="80000"/>
              <a:buNone/>
            </a:pPr>
            <a:endParaRPr lang="en-US" sz="3200" dirty="0" smtClean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 smtClean="0"/>
              <a:t>ΜΕΤΑΜΟΡΦΙΚΕΣ ΑΝΤΙΔΡΑΣΕΙΣ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l-GR" sz="3600" dirty="0" smtClean="0"/>
              <a:t>ΠΡΟΣΔΙΟΡΙΣΜΟΣ ΣΥΝΘΗΚΩΝ </a:t>
            </a:r>
            <a:r>
              <a:rPr lang="en-US" sz="3600" dirty="0" smtClean="0"/>
              <a:t>P-T</a:t>
            </a:r>
            <a:endParaRPr lang="el-GR" sz="3600" i="1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kern="0" dirty="0" smtClean="0"/>
              <a:t/>
            </a:r>
            <a:br>
              <a:rPr lang="el-GR" sz="3200" kern="0" dirty="0" smtClean="0"/>
            </a:br>
            <a:r>
              <a:rPr lang="el-GR" sz="3200" kern="0" dirty="0" smtClean="0"/>
              <a:t>4. Αντιδράσεις έκλυσης πτητικών συστατικών</a:t>
            </a:r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dirty="0"/>
          </a:p>
        </p:txBody>
      </p:sp>
      <p:sp>
        <p:nvSpPr>
          <p:cNvPr id="19" name="1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καμπύλη ισορροπίας αντιπροσωπεύει συνθήκες ισορροπίας μεταξύ αντιδρώντων και προϊόντων σε συνθήκες κορεσμού σε νερό</a:t>
            </a:r>
            <a:r>
              <a:rPr lang="en-US" dirty="0" smtClean="0"/>
              <a:t>	 </a:t>
            </a:r>
          </a:p>
          <a:p>
            <a:pPr indent="12700">
              <a:buNone/>
            </a:pP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baseline="-25000" dirty="0" smtClean="0"/>
              <a:t>H2O</a:t>
            </a:r>
            <a:r>
              <a:rPr lang="en-US" dirty="0" smtClean="0"/>
              <a:t> =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Lithostatic</a:t>
            </a:r>
            <a:r>
              <a:rPr lang="en-US" dirty="0" smtClean="0"/>
              <a:t>)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3122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KAl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Si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AlO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(OH)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+ SiO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=  KAlSi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+ Al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SiO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+ H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            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Ms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	                </a:t>
            </a:r>
            <a:r>
              <a:rPr lang="en-US" sz="2400" b="1" i="1" dirty="0" err="1" smtClean="0">
                <a:solidFill>
                  <a:schemeClr val="tx1"/>
                </a:solidFill>
                <a:latin typeface="+mn-lt"/>
              </a:rPr>
              <a:t>Qtz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en-US" sz="2400" b="1" i="1" dirty="0" err="1" smtClean="0">
                <a:solidFill>
                  <a:schemeClr val="tx1"/>
                </a:solidFill>
                <a:latin typeface="+mn-lt"/>
              </a:rPr>
              <a:t>Kfs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                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Sill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+mn-lt"/>
              </a:rPr>
            </a:br>
            <a:endParaRPr lang="el-GR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4156" y="1711349"/>
            <a:ext cx="8428324" cy="4525963"/>
          </a:xfrm>
        </p:spPr>
        <p:txBody>
          <a:bodyPr>
            <a:noAutofit/>
          </a:bodyPr>
          <a:lstStyle/>
          <a:p>
            <a:pPr marL="280988" indent="-280988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Έστω ότι το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l-GR" sz="2400" dirty="0" smtClean="0"/>
              <a:t>απομακρύνεται από το σύστημα σε κάποιο σημείο της κορεσμένης σε νερό καμπύλης ισορροπίας</a:t>
            </a:r>
            <a:r>
              <a:rPr lang="en-US" sz="2400" dirty="0" smtClean="0"/>
              <a:t>: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i="1" dirty="0" smtClean="0"/>
              <a:t>p</a:t>
            </a:r>
            <a:r>
              <a:rPr lang="en-US" sz="2400" baseline="-25000" dirty="0" smtClean="0"/>
              <a:t>H2O</a:t>
            </a:r>
            <a:r>
              <a:rPr lang="en-US" sz="2400" dirty="0" smtClean="0"/>
              <a:t> &lt;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lithostatic</a:t>
            </a:r>
            <a:endParaRPr lang="en-US" sz="2400" dirty="0" smtClean="0"/>
          </a:p>
          <a:p>
            <a:pPr marL="280988" indent="-280988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Αρχή </a:t>
            </a:r>
            <a:r>
              <a:rPr lang="en-US" sz="2400" dirty="0" smtClean="0"/>
              <a:t>Le </a:t>
            </a:r>
            <a:r>
              <a:rPr lang="en-US" sz="2400" dirty="0" err="1" smtClean="0"/>
              <a:t>Châtelier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απομάκρυνση του σε συνθήκες ισορροπίας θα αποκατασταθεί μέσω της πορείας της αντίδρασης προς τα δεξιά, και συνεπώς παράγοντας περισσότερο νερό.</a:t>
            </a:r>
            <a:endParaRPr lang="en-US" sz="2400" dirty="0" smtClean="0"/>
          </a:p>
          <a:p>
            <a:pPr marL="280988" indent="-280988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Σταθεροποίηση του δεξιού σκέλους της αντίδρασης</a:t>
            </a:r>
            <a:endParaRPr lang="en-US" sz="2400" dirty="0" smtClean="0"/>
          </a:p>
          <a:p>
            <a:pPr marL="280988" indent="-280988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Έτσι όσο απομακρύνεται νερό από το σύστημα το πεδίο σταθερότητας του </a:t>
            </a:r>
            <a:r>
              <a:rPr lang="en-US" sz="2400" dirty="0" err="1" smtClean="0"/>
              <a:t>Kfs</a:t>
            </a:r>
            <a:r>
              <a:rPr lang="en-US" sz="2400" dirty="0" smtClean="0"/>
              <a:t> + Sill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l-GR" sz="2400" dirty="0" smtClean="0"/>
              <a:t>διευρύνεται ελαφρά σε βάρος του πεδίου σταθερότητας του </a:t>
            </a:r>
            <a:r>
              <a:rPr lang="en-US" sz="2400" dirty="0" smtClean="0"/>
              <a:t>Mu + </a:t>
            </a:r>
            <a:r>
              <a:rPr lang="en-US" sz="2400" dirty="0" err="1" smtClean="0"/>
              <a:t>Qtz</a:t>
            </a:r>
            <a:r>
              <a:rPr lang="en-US" sz="2400" dirty="0" smtClean="0"/>
              <a:t>, </a:t>
            </a:r>
            <a:r>
              <a:rPr lang="el-GR" sz="2400" dirty="0" smtClean="0"/>
              <a:t> και </a:t>
            </a:r>
            <a:r>
              <a:rPr lang="el-GR" sz="2400" dirty="0" smtClean="0">
                <a:solidFill>
                  <a:srgbClr val="5075BC"/>
                </a:solidFill>
              </a:rPr>
              <a:t>η καμπύλη της αντίδρασης μετακινείται προς χαμηλότερες θερμοκρασίες</a:t>
            </a:r>
            <a:endParaRPr lang="en-US" sz="2400" dirty="0" smtClean="0">
              <a:solidFill>
                <a:srgbClr val="5075BC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 kern="0" dirty="0" smtClean="0"/>
              <a:t>4. Αντιδράσεις έκλυσης πτητικών συστατικών</a:t>
            </a:r>
            <a:endParaRPr lang="el-GR" sz="3200" kern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Autofit/>
          </a:bodyPr>
          <a:lstStyle/>
          <a:p>
            <a:pPr marL="280988" indent="-280988">
              <a:buNone/>
            </a:pPr>
            <a:r>
              <a:rPr lang="el-GR" sz="2800" dirty="0" smtClean="0"/>
              <a:t>Η </a:t>
            </a:r>
            <a:r>
              <a:rPr lang="en-US" sz="2800" i="1" dirty="0" smtClean="0"/>
              <a:t>p</a:t>
            </a:r>
            <a:r>
              <a:rPr lang="en-US" sz="2800" baseline="-25000" dirty="0" smtClean="0"/>
              <a:t>H2O</a:t>
            </a:r>
            <a:r>
              <a:rPr lang="en-US" sz="2800" dirty="0" smtClean="0"/>
              <a:t> </a:t>
            </a:r>
            <a:r>
              <a:rPr lang="el-GR" sz="2800" dirty="0" smtClean="0"/>
              <a:t>μπορεί να γίνει μικρότερη από την</a:t>
            </a:r>
            <a:r>
              <a:rPr lang="en-US" sz="2800" dirty="0" smtClean="0"/>
              <a:t>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Lith</a:t>
            </a:r>
            <a:r>
              <a:rPr lang="en-US" sz="2800" dirty="0" smtClean="0"/>
              <a:t> </a:t>
            </a:r>
            <a:r>
              <a:rPr lang="el-GR" sz="2800" dirty="0" smtClean="0"/>
              <a:t>με έναν από τους δύο τρόπους</a:t>
            </a:r>
            <a:endParaRPr lang="en-US" sz="2800" dirty="0" smtClean="0"/>
          </a:p>
          <a:p>
            <a:pPr marL="803275" lvl="1" indent="-407988"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fluid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Lith</a:t>
            </a:r>
            <a:r>
              <a:rPr lang="en-US" dirty="0" smtClean="0"/>
              <a:t> </a:t>
            </a:r>
            <a:r>
              <a:rPr lang="el-GR" dirty="0" smtClean="0"/>
              <a:t>με στέγνωμα του πετρώματος και μείωση του περιεχόμενου ρευστού</a:t>
            </a:r>
            <a:endParaRPr lang="en-US" dirty="0" smtClean="0"/>
          </a:p>
          <a:p>
            <a:pPr marL="803275" lvl="1" indent="-407988"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n-US" dirty="0" err="1" smtClean="0"/>
              <a:t>P</a:t>
            </a:r>
            <a:r>
              <a:rPr lang="en-US" baseline="-25000" dirty="0" err="1" smtClean="0"/>
              <a:t>fluid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Lith</a:t>
            </a:r>
            <a:r>
              <a:rPr lang="en-US" dirty="0" smtClean="0"/>
              <a:t>, </a:t>
            </a:r>
            <a:r>
              <a:rPr lang="el-GR" dirty="0" smtClean="0"/>
              <a:t>αλλά μπορεί να επέλθει αραίωση του νερού μέσα στη ρευστή φάση μέσω της πρόσθεσης κάποιου άλλου ρευστού συστατικού όπως το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 </a:t>
            </a:r>
            <a:r>
              <a:rPr lang="el-GR" dirty="0" smtClean="0"/>
              <a:t>ή κάποιας άλλης πτητικής φάσης</a:t>
            </a:r>
            <a:endParaRPr lang="en-US" dirty="0" smtClean="0"/>
          </a:p>
          <a:p>
            <a:pPr marL="803275" lvl="1" indent="-407988"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l-GR" dirty="0" smtClean="0"/>
              <a:t>Στην </a:t>
            </a:r>
            <a:r>
              <a:rPr lang="el-GR" dirty="0" err="1" smtClean="0"/>
              <a:t>Εικ</a:t>
            </a:r>
            <a:r>
              <a:rPr lang="en-US" dirty="0" smtClean="0"/>
              <a:t>. 26.2 </a:t>
            </a:r>
            <a:r>
              <a:rPr lang="el-GR" dirty="0" smtClean="0"/>
              <a:t>έχουν υπολογιστεί οι καμπύλες για τη δεύτερη περίπτωση βάσει της ιδανικής μίξης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O-CO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4. Αντιδράσεις έκλυσης πτητικών συστατικών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/>
            </a:r>
            <a:br>
              <a:rPr lang="el-GR" sz="3600" kern="0" dirty="0" smtClean="0"/>
            </a:br>
            <a:endParaRPr lang="el-GR" sz="36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 marL="280988" indent="-280988"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Η Τ μιας ισόβαθμης που προκύπτει από μια </a:t>
            </a:r>
            <a:r>
              <a:rPr lang="el-GR" sz="2800" dirty="0" err="1" smtClean="0"/>
              <a:t>αφυδατωτική</a:t>
            </a:r>
            <a:r>
              <a:rPr lang="el-GR" sz="2800" dirty="0" smtClean="0"/>
              <a:t> αντίδραση παρουσιάζει ευαισθησία στη μερική πίεση των πτητικών συστατικών που συμμετέχουν</a:t>
            </a:r>
          </a:p>
          <a:p>
            <a:pPr marL="280988" indent="-280988">
              <a:buClr>
                <a:schemeClr val="tx1"/>
              </a:buClr>
              <a:buFontTx/>
              <a:buChar char="•"/>
              <a:defRPr/>
            </a:pPr>
            <a:r>
              <a:rPr lang="el-GR" sz="2800" dirty="0" smtClean="0"/>
              <a:t>Μια εναλλακτική</a:t>
            </a:r>
            <a:r>
              <a:rPr lang="en-US" sz="2800" dirty="0" smtClean="0"/>
              <a:t>: </a:t>
            </a:r>
            <a:r>
              <a:rPr lang="el-GR" sz="2800" dirty="0" smtClean="0">
                <a:solidFill>
                  <a:srgbClr val="5075BC"/>
                </a:solidFill>
              </a:rPr>
              <a:t>διαγράμματα φάσεων </a:t>
            </a:r>
            <a:r>
              <a:rPr lang="en-US" sz="2800" dirty="0" smtClean="0">
                <a:solidFill>
                  <a:srgbClr val="5075BC"/>
                </a:solidFill>
              </a:rPr>
              <a:t>T-</a:t>
            </a:r>
            <a:r>
              <a:rPr lang="en-US" sz="2800" dirty="0" err="1" smtClean="0">
                <a:solidFill>
                  <a:srgbClr val="5075BC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5075BC"/>
                </a:solidFill>
              </a:rPr>
              <a:t>fluid</a:t>
            </a:r>
            <a:endParaRPr lang="en-US" sz="2800" dirty="0" smtClean="0">
              <a:solidFill>
                <a:srgbClr val="5075BC"/>
              </a:solidFill>
            </a:endParaRPr>
          </a:p>
          <a:p>
            <a:pPr marL="708025" lvl="1" indent="-407988"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2600" dirty="0" smtClean="0"/>
              <a:t>Επειδή τα</a:t>
            </a:r>
            <a:r>
              <a:rPr lang="en-US" sz="2600" dirty="0" smtClean="0"/>
              <a:t>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</a:t>
            </a:r>
            <a:r>
              <a:rPr lang="el-GR" sz="2600" dirty="0" smtClean="0"/>
              <a:t>και </a:t>
            </a:r>
            <a:r>
              <a:rPr lang="en-US" sz="2600" dirty="0" smtClean="0"/>
              <a:t>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el-GR" sz="2600" dirty="0" smtClean="0"/>
              <a:t>είναι τα πλέον συνήθη πτητικά</a:t>
            </a:r>
            <a:r>
              <a:rPr lang="en-US" sz="2600" dirty="0" smtClean="0"/>
              <a:t>, </a:t>
            </a:r>
            <a:r>
              <a:rPr lang="el-GR" sz="2600" dirty="0" smtClean="0"/>
              <a:t>το </a:t>
            </a:r>
            <a:r>
              <a:rPr lang="en-US" sz="2600" dirty="0" smtClean="0"/>
              <a:t>X </a:t>
            </a:r>
            <a:r>
              <a:rPr lang="el-GR" sz="2600" dirty="0" smtClean="0"/>
              <a:t>στα διαγράμματα αυτά είναι συνήθως </a:t>
            </a:r>
            <a:r>
              <a:rPr lang="el-GR" sz="2600" dirty="0" smtClean="0">
                <a:solidFill>
                  <a:srgbClr val="5075BC"/>
                </a:solidFill>
              </a:rPr>
              <a:t>το μοριακό κλάσμα του </a:t>
            </a:r>
            <a:r>
              <a:rPr lang="en-US" sz="2600" dirty="0" smtClean="0">
                <a:solidFill>
                  <a:srgbClr val="5075BC"/>
                </a:solidFill>
              </a:rPr>
              <a:t>CO</a:t>
            </a:r>
            <a:r>
              <a:rPr lang="en-US" sz="2600" baseline="-25000" dirty="0" smtClean="0">
                <a:solidFill>
                  <a:srgbClr val="5075BC"/>
                </a:solidFill>
              </a:rPr>
              <a:t>2</a:t>
            </a:r>
            <a:r>
              <a:rPr lang="en-US" sz="2600" dirty="0" smtClean="0">
                <a:solidFill>
                  <a:srgbClr val="5075BC"/>
                </a:solidFill>
              </a:rPr>
              <a:t> (</a:t>
            </a:r>
            <a:r>
              <a:rPr lang="el-GR" sz="2600" dirty="0" smtClean="0">
                <a:solidFill>
                  <a:srgbClr val="5075BC"/>
                </a:solidFill>
              </a:rPr>
              <a:t>ή</a:t>
            </a:r>
            <a:r>
              <a:rPr lang="en-US" sz="2600" dirty="0" smtClean="0">
                <a:solidFill>
                  <a:srgbClr val="5075BC"/>
                </a:solidFill>
              </a:rPr>
              <a:t> H</a:t>
            </a:r>
            <a:r>
              <a:rPr lang="en-US" sz="2600" baseline="-25000" dirty="0" smtClean="0">
                <a:solidFill>
                  <a:srgbClr val="5075BC"/>
                </a:solidFill>
              </a:rPr>
              <a:t>2</a:t>
            </a:r>
            <a:r>
              <a:rPr lang="en-US" sz="2600" dirty="0" smtClean="0">
                <a:solidFill>
                  <a:srgbClr val="5075BC"/>
                </a:solidFill>
              </a:rPr>
              <a:t>O) </a:t>
            </a:r>
            <a:r>
              <a:rPr lang="el-GR" sz="2600" dirty="0" smtClean="0">
                <a:solidFill>
                  <a:srgbClr val="5075BC"/>
                </a:solidFill>
              </a:rPr>
              <a:t>στα μίγματα </a:t>
            </a:r>
            <a:r>
              <a:rPr lang="en-US" sz="2600" dirty="0" smtClean="0">
                <a:solidFill>
                  <a:srgbClr val="5075BC"/>
                </a:solidFill>
              </a:rPr>
              <a:t>H</a:t>
            </a:r>
            <a:r>
              <a:rPr lang="en-US" sz="2600" baseline="-25000" dirty="0" smtClean="0">
                <a:solidFill>
                  <a:srgbClr val="5075BC"/>
                </a:solidFill>
              </a:rPr>
              <a:t>2</a:t>
            </a:r>
            <a:r>
              <a:rPr lang="en-US" sz="2600" dirty="0" smtClean="0">
                <a:solidFill>
                  <a:srgbClr val="5075BC"/>
                </a:solidFill>
              </a:rPr>
              <a:t>O-CO</a:t>
            </a:r>
            <a:r>
              <a:rPr lang="en-US" sz="2600" baseline="-25000" dirty="0" smtClean="0">
                <a:solidFill>
                  <a:srgbClr val="5075BC"/>
                </a:solidFill>
              </a:rPr>
              <a:t>2</a:t>
            </a:r>
            <a:endParaRPr lang="en-US" sz="2600" dirty="0" smtClean="0">
              <a:solidFill>
                <a:srgbClr val="5075BC"/>
              </a:solidFill>
            </a:endParaRPr>
          </a:p>
          <a:p>
            <a:pPr marL="708025" lvl="1" indent="-407988">
              <a:buClr>
                <a:schemeClr val="tx1"/>
              </a:buClr>
              <a:buSzPct val="80000"/>
              <a:buFont typeface="Courier New" pitchFamily="49" charset="0"/>
              <a:buChar char="o"/>
              <a:defRPr/>
            </a:pPr>
            <a:r>
              <a:rPr lang="el-GR" sz="2600" dirty="0" smtClean="0"/>
              <a:t>Επειδή η </a:t>
            </a:r>
            <a:r>
              <a:rPr lang="en-US" sz="2600" dirty="0" smtClean="0"/>
              <a:t>P </a:t>
            </a:r>
            <a:r>
              <a:rPr lang="el-GR" sz="2600" dirty="0" smtClean="0"/>
              <a:t>μεταβάλλεται αρκετά</a:t>
            </a:r>
            <a:r>
              <a:rPr lang="en-US" sz="2600" dirty="0" smtClean="0"/>
              <a:t>, </a:t>
            </a:r>
            <a:r>
              <a:rPr lang="el-GR" sz="2600" dirty="0" smtClean="0"/>
              <a:t>ένα διάγραμμα </a:t>
            </a:r>
            <a:r>
              <a:rPr lang="en-US" sz="2600" dirty="0" err="1" smtClean="0"/>
              <a:t>T‑X</a:t>
            </a:r>
            <a:r>
              <a:rPr lang="en-US" sz="2600" baseline="-25000" dirty="0" err="1" smtClean="0"/>
              <a:t>fluid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l-GR" sz="2600" dirty="0" smtClean="0">
                <a:solidFill>
                  <a:srgbClr val="5075BC"/>
                </a:solidFill>
              </a:rPr>
              <a:t>πρέπει να αναφέρεται σε μία συγκεκριμένη πίεση</a:t>
            </a:r>
            <a:endParaRPr lang="en-US" sz="2600" dirty="0" smtClean="0">
              <a:solidFill>
                <a:srgbClr val="5075BC"/>
              </a:solidFill>
            </a:endParaRPr>
          </a:p>
          <a:p>
            <a:pPr marL="287338" indent="-287338" eaLnBrk="0" hangingPunct="0">
              <a:spcBef>
                <a:spcPts val="600"/>
              </a:spcBef>
              <a:buFontTx/>
              <a:buChar char="•"/>
              <a:defRPr/>
            </a:pPr>
            <a:endParaRPr lang="en-US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0988" indent="-280988"/>
            <a:r>
              <a:rPr lang="el-GR" sz="2800" dirty="0" smtClean="0"/>
              <a:t>Το σχήμα όλων σχεδόν των </a:t>
            </a:r>
            <a:r>
              <a:rPr lang="el-GR" sz="2800" dirty="0" err="1" smtClean="0"/>
              <a:t>αφυδατωτικών</a:t>
            </a:r>
            <a:r>
              <a:rPr lang="el-GR" sz="2800" dirty="0" smtClean="0"/>
              <a:t> καμπυλών στα διαγράμματα </a:t>
            </a:r>
            <a:r>
              <a:rPr lang="en-US" sz="2800" dirty="0" smtClean="0"/>
              <a:t>T-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fluid</a:t>
            </a:r>
            <a:r>
              <a:rPr lang="en-US" sz="2800" dirty="0" smtClean="0"/>
              <a:t> </a:t>
            </a:r>
            <a:r>
              <a:rPr lang="el-GR" sz="2800" dirty="0" smtClean="0"/>
              <a:t> είναι ανάλογο με εκείνο της </a:t>
            </a:r>
            <a:r>
              <a:rPr lang="el-GR" sz="2800" dirty="0" err="1" smtClean="0"/>
              <a:t>Εικ</a:t>
            </a:r>
            <a:r>
              <a:rPr lang="el-GR" sz="2800" dirty="0" smtClean="0"/>
              <a:t>.</a:t>
            </a:r>
            <a:r>
              <a:rPr lang="en-US" sz="2800" dirty="0" smtClean="0"/>
              <a:t> 26.2</a:t>
            </a:r>
          </a:p>
          <a:p>
            <a:pPr marL="534988" lvl="1" indent="-261938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sz="2600" dirty="0" smtClean="0"/>
              <a:t>Η </a:t>
            </a:r>
            <a:r>
              <a:rPr lang="en-US" sz="2600" dirty="0" err="1" smtClean="0"/>
              <a:t>T</a:t>
            </a:r>
            <a:r>
              <a:rPr lang="en-US" sz="2600" baseline="-25000" dirty="0" err="1" smtClean="0"/>
              <a:t>max</a:t>
            </a:r>
            <a:r>
              <a:rPr lang="en-US" sz="2600" dirty="0" smtClean="0"/>
              <a:t> </a:t>
            </a:r>
            <a:r>
              <a:rPr lang="el-GR" sz="2600" dirty="0" smtClean="0"/>
              <a:t>βρίσκεται στην πλευρά με το καθαρό </a:t>
            </a:r>
            <a:r>
              <a:rPr lang="en-US" sz="2600" dirty="0" smtClean="0"/>
              <a:t>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O, </a:t>
            </a:r>
            <a:r>
              <a:rPr lang="el-GR" sz="2600" dirty="0" smtClean="0"/>
              <a:t>και κλίνει ομαλά σε υψηλές τιμές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H2O</a:t>
            </a:r>
            <a:r>
              <a:rPr lang="en-US" sz="2600" dirty="0" smtClean="0"/>
              <a:t>, </a:t>
            </a:r>
            <a:r>
              <a:rPr lang="el-GR" sz="2600" dirty="0" smtClean="0"/>
              <a:t>αλλά πολύ πιο απότομα στις χαμηλές τιμές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H2O</a:t>
            </a:r>
            <a:r>
              <a:rPr lang="en-US" sz="2600" dirty="0" smtClean="0"/>
              <a:t>, </a:t>
            </a:r>
            <a:r>
              <a:rPr lang="el-GR" sz="2600" dirty="0" smtClean="0"/>
              <a:t>και καταλήγει σχεδόν κατακόρυφη στις πολύ χαμηλές τιμές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H2O</a:t>
            </a:r>
            <a:endParaRPr lang="en-US" sz="2600" dirty="0" smtClean="0"/>
          </a:p>
          <a:p>
            <a:pPr marL="534988" lvl="1" indent="-261938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sz="2600" dirty="0" smtClean="0">
                <a:solidFill>
                  <a:srgbClr val="C00000"/>
                </a:solidFill>
              </a:rPr>
              <a:t>Η Τ της αντίδρασης μπορεί συνεπώς να είναι οποιοδήποτε Τ κάτω από την μέγιστη σε </a:t>
            </a:r>
            <a:r>
              <a:rPr lang="en-US" sz="2600" i="1" dirty="0" smtClean="0">
                <a:solidFill>
                  <a:srgbClr val="C00000"/>
                </a:solidFill>
              </a:rPr>
              <a:t>p</a:t>
            </a:r>
            <a:r>
              <a:rPr lang="en-US" sz="2600" baseline="-25000" dirty="0" smtClean="0">
                <a:solidFill>
                  <a:srgbClr val="C00000"/>
                </a:solidFill>
              </a:rPr>
              <a:t>H2O</a:t>
            </a:r>
            <a:r>
              <a:rPr lang="en-US" sz="2600" dirty="0" smtClean="0">
                <a:solidFill>
                  <a:srgbClr val="C00000"/>
                </a:solidFill>
              </a:rPr>
              <a:t> = </a:t>
            </a:r>
            <a:r>
              <a:rPr lang="en-US" sz="2600" dirty="0" err="1" smtClean="0">
                <a:solidFill>
                  <a:srgbClr val="C00000"/>
                </a:solidFill>
              </a:rPr>
              <a:t>P</a:t>
            </a:r>
            <a:r>
              <a:rPr lang="en-US" sz="2600" baseline="-25000" dirty="0" err="1" smtClean="0">
                <a:solidFill>
                  <a:srgbClr val="C00000"/>
                </a:solidFill>
              </a:rPr>
              <a:t>lith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534988" lvl="1" indent="-261938"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el-GR" sz="2600" dirty="0" smtClean="0"/>
              <a:t>ΠΡΟΣΟΧΗ! Απαιτείται προσδιορισμός της σύστασης της ρευστής φάσης (</a:t>
            </a:r>
            <a:r>
              <a:rPr lang="el-GR" sz="2600" dirty="0" err="1" smtClean="0"/>
              <a:t>έαν</a:t>
            </a:r>
            <a:r>
              <a:rPr lang="el-GR" sz="2600" dirty="0" smtClean="0"/>
              <a:t> είναι δυνατός) πριν τη χρήση κάποιας </a:t>
            </a:r>
            <a:r>
              <a:rPr lang="el-GR" sz="2600" dirty="0" err="1" smtClean="0"/>
              <a:t>αφυδατωτικής</a:t>
            </a:r>
            <a:r>
              <a:rPr lang="el-GR" sz="2600" dirty="0" smtClean="0"/>
              <a:t> αντίδρασης για τον προσδιορισμό του βαθμού μεταμόρφωσης</a:t>
            </a:r>
            <a:endParaRPr lang="en-US" sz="2600" dirty="0" smtClean="0"/>
          </a:p>
          <a:p>
            <a:pPr marL="287338" indent="-287338" eaLnBrk="0" hangingPunct="0">
              <a:spcBef>
                <a:spcPts val="600"/>
              </a:spcBef>
              <a:buSzPct val="100000"/>
              <a:buNone/>
              <a:defRPr/>
            </a:pPr>
            <a:endParaRPr lang="el-GR" dirty="0"/>
          </a:p>
        </p:txBody>
      </p:sp>
      <p:sp>
        <p:nvSpPr>
          <p:cNvPr id="11" name="5 - Τίτλος"/>
          <p:cNvSpPr txBox="1">
            <a:spLocks/>
          </p:cNvSpPr>
          <p:nvPr/>
        </p:nvSpPr>
        <p:spPr>
          <a:xfrm>
            <a:off x="6096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Αντιδράσεις έκλυσης πτητικών συστατικών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643438" y="10715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25"/>
              </a:spcBef>
              <a:buFontTx/>
              <a:buChar char="•"/>
            </a:pPr>
            <a:r>
              <a:rPr lang="el-GR" sz="2800" b="1" dirty="0" smtClean="0"/>
              <a:t>Παράδειγμα</a:t>
            </a:r>
            <a:r>
              <a:rPr lang="el-GR" sz="2800" dirty="0" smtClean="0"/>
              <a:t>: περιοχή με </a:t>
            </a:r>
            <a:r>
              <a:rPr lang="el-GR" sz="2800" dirty="0" err="1" smtClean="0"/>
              <a:t>μεταμορφωμένω</a:t>
            </a:r>
            <a:r>
              <a:rPr lang="el-GR" sz="2800" dirty="0" smtClean="0"/>
              <a:t> </a:t>
            </a:r>
            <a:r>
              <a:rPr lang="el-GR" sz="2800" dirty="0" err="1" smtClean="0"/>
              <a:t>πηλιτικά</a:t>
            </a:r>
            <a:r>
              <a:rPr lang="el-GR" sz="2800" dirty="0" smtClean="0"/>
              <a:t> ιζήματα με διεύθυνση παράλληλη με τη διεύθυνση αύξησης του βαθμού μεταμόρφωσης</a:t>
            </a:r>
            <a:endParaRPr lang="en-US" sz="2800" dirty="0" smtClean="0"/>
          </a:p>
          <a:p>
            <a:pPr>
              <a:spcBef>
                <a:spcPts val="625"/>
              </a:spcBef>
              <a:buFontTx/>
              <a:buChar char="•"/>
            </a:pPr>
            <a:r>
              <a:rPr lang="el-GR" sz="2800" dirty="0" smtClean="0"/>
              <a:t>Η ολική χημική σύσταση της κάθε λιθολογίας είναι ομοιογενής αλλά διαφέρει σε κάποια βαθμό από τις γειτονικές της στην περιοχή</a:t>
            </a:r>
            <a:endParaRPr lang="en-US" sz="2800" dirty="0" smtClean="0"/>
          </a:p>
          <a:p>
            <a:pPr>
              <a:spcBef>
                <a:spcPts val="625"/>
              </a:spcBef>
              <a:buFontTx/>
              <a:buChar char="•"/>
            </a:pPr>
            <a:r>
              <a:rPr lang="el-GR" sz="2800" dirty="0" smtClean="0"/>
              <a:t>Η ισόβαθμος του γρανάτη εμφανίζεται σε διαφορετική θέση εντός της κάθε ενότητας και άρα σε διαφορετικό βαθμό μεταμόρφωσης κάθε φορά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br>
              <a:rPr lang="el-GR" kern="0" dirty="0" smtClean="0"/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0988" indent="-280988">
              <a:spcBef>
                <a:spcPts val="600"/>
              </a:spcBef>
            </a:pPr>
            <a:r>
              <a:rPr lang="el-GR" sz="2400" dirty="0" smtClean="0"/>
              <a:t>Δύο οι πιθανοί λόγοι, εάν θεωρήσουμε κατάσταση ισορροπίας</a:t>
            </a:r>
            <a:r>
              <a:rPr lang="en-US" sz="2400" dirty="0" smtClean="0"/>
              <a:t>:</a:t>
            </a:r>
          </a:p>
          <a:p>
            <a:pPr marL="803275" lvl="1" indent="-407988">
              <a:spcBef>
                <a:spcPts val="1800"/>
              </a:spcBef>
              <a:buNone/>
            </a:pPr>
            <a:r>
              <a:rPr lang="en-US" sz="2400" b="1" dirty="0" smtClean="0"/>
              <a:t>1.</a:t>
            </a:r>
            <a:r>
              <a:rPr lang="en-US" sz="2400" dirty="0" smtClean="0"/>
              <a:t> 	</a:t>
            </a:r>
            <a:r>
              <a:rPr lang="el-GR" sz="2400" dirty="0" smtClean="0"/>
              <a:t>Έντονη διαφοροποίηση των συστάσεων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παραγωγή γρανάτη μέσω διαφορετικών αντιδράσεων </a:t>
            </a:r>
            <a:endParaRPr lang="en-US" sz="2400" dirty="0" smtClean="0"/>
          </a:p>
          <a:p>
            <a:pPr marL="803275" lvl="1" indent="-407988">
              <a:spcBef>
                <a:spcPts val="600"/>
              </a:spcBef>
            </a:pPr>
            <a:r>
              <a:rPr lang="el-GR" sz="2400" u="sng" dirty="0" smtClean="0"/>
              <a:t>Παράδειγμα</a:t>
            </a:r>
            <a:r>
              <a:rPr lang="en-US" sz="2400" dirty="0" smtClean="0"/>
              <a:t>: </a:t>
            </a:r>
            <a:r>
              <a:rPr lang="el-GR" sz="2400" dirty="0" smtClean="0"/>
              <a:t>Ο γρανάτης σε κάποιους </a:t>
            </a:r>
            <a:r>
              <a:rPr lang="el-GR" sz="2400" dirty="0" err="1" smtClean="0"/>
              <a:t>πηλίτες</a:t>
            </a:r>
            <a:r>
              <a:rPr lang="el-GR" sz="2400" dirty="0" smtClean="0"/>
              <a:t> μπορεί να δημιουργηθεί από την </a:t>
            </a:r>
            <a:r>
              <a:rPr lang="en-US" sz="2400" dirty="0" smtClean="0"/>
              <a:t>(</a:t>
            </a:r>
            <a:r>
              <a:rPr lang="el-GR" sz="2400" dirty="0" smtClean="0"/>
              <a:t>μη ισοσκελισμένη</a:t>
            </a:r>
            <a:r>
              <a:rPr lang="en-US" sz="2400" dirty="0" smtClean="0"/>
              <a:t>) </a:t>
            </a:r>
            <a:r>
              <a:rPr lang="el-GR" sz="2400" dirty="0" smtClean="0"/>
              <a:t>αντίδραση</a:t>
            </a:r>
            <a:endParaRPr lang="en-US" sz="2400" dirty="0" smtClean="0"/>
          </a:p>
          <a:p>
            <a:pPr marL="803275" lvl="1" indent="-407988">
              <a:spcBef>
                <a:spcPts val="600"/>
              </a:spcBef>
              <a:buNone/>
            </a:pPr>
            <a:r>
              <a:rPr lang="en-US" sz="2400" dirty="0" smtClean="0"/>
              <a:t>		   </a:t>
            </a:r>
            <a:r>
              <a:rPr lang="en-US" dirty="0" smtClean="0"/>
              <a:t>	</a:t>
            </a:r>
            <a:r>
              <a:rPr lang="en-US" dirty="0" err="1" smtClean="0"/>
              <a:t>Chl</a:t>
            </a:r>
            <a:r>
              <a:rPr lang="en-US" dirty="0" smtClean="0"/>
              <a:t> + Ms + </a:t>
            </a:r>
            <a:r>
              <a:rPr lang="en-US" dirty="0" err="1" smtClean="0"/>
              <a:t>Qtz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 </a:t>
            </a:r>
            <a:r>
              <a:rPr lang="en-US" dirty="0" err="1" smtClean="0"/>
              <a:t>Grt</a:t>
            </a:r>
            <a:r>
              <a:rPr lang="en-US" dirty="0" smtClean="0"/>
              <a:t> + Bt + H</a:t>
            </a:r>
            <a:r>
              <a:rPr lang="en-US" baseline="-25000" dirty="0" smtClean="0"/>
              <a:t>2</a:t>
            </a:r>
            <a:r>
              <a:rPr lang="en-US" dirty="0" smtClean="0"/>
              <a:t>O	</a:t>
            </a:r>
            <a:endParaRPr lang="en-US" sz="2400" dirty="0" smtClean="0"/>
          </a:p>
          <a:p>
            <a:pPr marL="803275" lvl="1" indent="-407988">
              <a:spcBef>
                <a:spcPts val="600"/>
              </a:spcBef>
            </a:pPr>
            <a:r>
              <a:rPr lang="el-GR" sz="2400" dirty="0" smtClean="0"/>
              <a:t>Ενώ στους πιο </a:t>
            </a:r>
            <a:r>
              <a:rPr lang="en-US" sz="2400" dirty="0" smtClean="0"/>
              <a:t>Fe-rich </a:t>
            </a:r>
            <a:r>
              <a:rPr lang="el-GR" sz="2400" dirty="0" smtClean="0"/>
              <a:t>και </a:t>
            </a:r>
            <a:r>
              <a:rPr lang="en-US" sz="2400" dirty="0" smtClean="0"/>
              <a:t>K-poor </a:t>
            </a:r>
            <a:r>
              <a:rPr lang="el-GR" sz="2400" dirty="0" err="1" smtClean="0"/>
              <a:t>πηλίτες</a:t>
            </a:r>
            <a:r>
              <a:rPr lang="en-US" sz="2400" dirty="0" smtClean="0"/>
              <a:t>,</a:t>
            </a:r>
            <a:r>
              <a:rPr lang="el-GR" sz="2400" dirty="0" smtClean="0"/>
              <a:t> η παρουσία του γρανάτη μπορεί να προέλθει από την </a:t>
            </a:r>
            <a:r>
              <a:rPr lang="en-US" sz="2400" dirty="0" smtClean="0"/>
              <a:t>(</a:t>
            </a:r>
            <a:r>
              <a:rPr lang="el-GR" sz="2400" dirty="0" smtClean="0"/>
              <a:t>μη ισοσκελισμένη</a:t>
            </a:r>
            <a:r>
              <a:rPr lang="en-US" sz="2400" dirty="0" smtClean="0"/>
              <a:t>) </a:t>
            </a:r>
            <a:r>
              <a:rPr lang="el-GR" sz="2400" dirty="0" smtClean="0"/>
              <a:t>αντίδραση </a:t>
            </a:r>
            <a:r>
              <a:rPr lang="en-US" sz="2400" dirty="0" smtClean="0"/>
              <a:t>:</a:t>
            </a:r>
          </a:p>
          <a:p>
            <a:pPr marL="803275" lvl="1" indent="-407988">
              <a:spcBef>
                <a:spcPts val="600"/>
              </a:spcBef>
              <a:buNone/>
            </a:pPr>
            <a:r>
              <a:rPr lang="en-US" sz="2400" dirty="0" smtClean="0"/>
              <a:t>			</a:t>
            </a:r>
            <a:r>
              <a:rPr lang="en-US" dirty="0" err="1" smtClean="0"/>
              <a:t>Chl</a:t>
            </a:r>
            <a:r>
              <a:rPr lang="en-US" dirty="0" smtClean="0"/>
              <a:t> + </a:t>
            </a:r>
            <a:r>
              <a:rPr lang="en-US" dirty="0" err="1" smtClean="0"/>
              <a:t>Cld</a:t>
            </a:r>
            <a:r>
              <a:rPr lang="en-US" dirty="0" smtClean="0"/>
              <a:t> + </a:t>
            </a:r>
            <a:r>
              <a:rPr lang="en-US" dirty="0" err="1" smtClean="0"/>
              <a:t>Qtz</a:t>
            </a:r>
            <a:r>
              <a:rPr lang="en-US" dirty="0" smtClean="0"/>
              <a:t> 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 </a:t>
            </a:r>
            <a:r>
              <a:rPr lang="en-US" dirty="0" err="1" smtClean="0"/>
              <a:t>Grt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sz="2400" dirty="0" smtClean="0"/>
              <a:t>		</a:t>
            </a:r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lvl="1" indent="-407988">
              <a:spcBef>
                <a:spcPts val="600"/>
              </a:spcBef>
              <a:buNone/>
            </a:pPr>
            <a:r>
              <a:rPr lang="en-US" dirty="0" smtClean="0"/>
              <a:t>2.</a:t>
            </a:r>
            <a:r>
              <a:rPr lang="en-US" b="1" dirty="0" smtClean="0"/>
              <a:t> </a:t>
            </a:r>
            <a:r>
              <a:rPr lang="el-GR" dirty="0" smtClean="0"/>
              <a:t>Η αντίδραση στην οποία βασίζεται η ισόβαθμος είναι η ίδια</a:t>
            </a:r>
            <a:r>
              <a:rPr lang="en-US" dirty="0" smtClean="0"/>
              <a:t>, </a:t>
            </a:r>
            <a:r>
              <a:rPr lang="el-GR" dirty="0" smtClean="0"/>
              <a:t>αλλά αποτελεί μια </a:t>
            </a:r>
            <a:r>
              <a:rPr lang="el-GR" b="1" dirty="0" smtClean="0"/>
              <a:t>συνεχή αντίδραση</a:t>
            </a:r>
            <a:r>
              <a:rPr lang="en-US" dirty="0" smtClean="0"/>
              <a:t>, </a:t>
            </a:r>
            <a:r>
              <a:rPr lang="el-GR" dirty="0" smtClean="0"/>
              <a:t>και η θέση της είναι ευαίσθητη στην χημική σύσταση είτε των στερεών διαλυμάτων είτε των πτητικών συστατικών που συμμετέχουν</a:t>
            </a:r>
            <a:r>
              <a:rPr lang="en-US" dirty="0" smtClean="0"/>
              <a:t>.</a:t>
            </a:r>
          </a:p>
          <a:p>
            <a:pPr marL="803275" lvl="1" indent="0">
              <a:spcBef>
                <a:spcPts val="600"/>
              </a:spcBef>
              <a:buNone/>
            </a:pPr>
            <a:r>
              <a:rPr lang="el-GR" dirty="0" smtClean="0"/>
              <a:t>Οι διαφοροποιήσεις που προκύπτουν στη θέση της ισόβαθμου </a:t>
            </a:r>
            <a:r>
              <a:rPr lang="el-GR" dirty="0" err="1" smtClean="0"/>
              <a:t>κατ’αυτόν</a:t>
            </a:r>
            <a:r>
              <a:rPr lang="el-GR" dirty="0" smtClean="0"/>
              <a:t> τον τρόπο είναι συνήθως πιο ανεπαίσθητες από εκείνες της προηγούμενης περίπτωσης, όμως σε κάποιες περιπτώσεις είναι αξιόλογες.</a:t>
            </a:r>
            <a:endParaRPr lang="en-US" dirty="0" smtClean="0"/>
          </a:p>
          <a:p>
            <a:pPr marL="803275" lvl="1" indent="-407988">
              <a:spcBef>
                <a:spcPts val="600"/>
              </a:spcBef>
              <a:buNone/>
            </a:pPr>
            <a:endParaRPr lang="el-GR" sz="32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buNone/>
            </a:pPr>
            <a:endParaRPr lang="en-US" sz="2800" dirty="0" smtClean="0"/>
          </a:p>
          <a:p>
            <a:pPr marL="280988" indent="-17463">
              <a:buNone/>
            </a:pPr>
            <a:r>
              <a:rPr lang="el-GR" sz="2800" dirty="0" smtClean="0"/>
              <a:t>Οι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ασυνεχείς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αντιδράσεις συμβαίνουν σε μια σταθερή θερμοκρασία</a:t>
            </a:r>
            <a:endParaRPr lang="en-US" sz="2800" dirty="0" smtClean="0"/>
          </a:p>
          <a:p>
            <a:pPr marL="803275" lvl="1" indent="-407988">
              <a:buNone/>
            </a:pPr>
            <a:r>
              <a:rPr lang="en-US" dirty="0" smtClean="0">
                <a:solidFill>
                  <a:srgbClr val="00CC00"/>
                </a:solidFill>
              </a:rPr>
              <a:t>              </a:t>
            </a:r>
            <a:r>
              <a:rPr lang="en-US" dirty="0" err="1" smtClean="0">
                <a:solidFill>
                  <a:srgbClr val="5075BC"/>
                </a:solidFill>
              </a:rPr>
              <a:t>Chl</a:t>
            </a:r>
            <a:r>
              <a:rPr lang="en-US" dirty="0" smtClean="0">
                <a:solidFill>
                  <a:srgbClr val="5075BC"/>
                </a:solidFill>
              </a:rPr>
              <a:t> + Ms + </a:t>
            </a:r>
            <a:r>
              <a:rPr lang="en-US" dirty="0" err="1" smtClean="0">
                <a:solidFill>
                  <a:srgbClr val="5075BC"/>
                </a:solidFill>
              </a:rPr>
              <a:t>Qtz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5075BC"/>
                </a:solidFill>
              </a:rPr>
              <a:t>  </a:t>
            </a:r>
            <a:r>
              <a:rPr lang="en-US" dirty="0" err="1" smtClean="0">
                <a:solidFill>
                  <a:srgbClr val="5075BC"/>
                </a:solidFill>
              </a:rPr>
              <a:t>Grt</a:t>
            </a:r>
            <a:r>
              <a:rPr lang="en-US" dirty="0" smtClean="0">
                <a:solidFill>
                  <a:srgbClr val="5075BC"/>
                </a:solidFill>
              </a:rPr>
              <a:t> + Bt + H</a:t>
            </a:r>
            <a:r>
              <a:rPr lang="en-US" baseline="-25000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O	</a:t>
            </a:r>
          </a:p>
          <a:p>
            <a:pPr marL="803275" lvl="1" indent="-407988">
              <a:buNone/>
            </a:pPr>
            <a:r>
              <a:rPr lang="en-US" dirty="0" smtClean="0"/>
              <a:t>   </a:t>
            </a:r>
            <a:r>
              <a:rPr lang="el-GR" dirty="0" smtClean="0"/>
              <a:t>στο </a:t>
            </a:r>
            <a:r>
              <a:rPr lang="en-US" dirty="0" smtClean="0"/>
              <a:t> KFASH	F = C – f + 2 = 5 – </a:t>
            </a:r>
            <a:r>
              <a:rPr lang="el-GR" dirty="0" smtClean="0"/>
              <a:t>6</a:t>
            </a:r>
            <a:r>
              <a:rPr lang="en-US" dirty="0" smtClean="0"/>
              <a:t> + 2 = 1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lvl="1" indent="0">
              <a:buClr>
                <a:schemeClr val="tx1"/>
              </a:buClr>
              <a:buNone/>
            </a:pPr>
            <a:r>
              <a:rPr lang="el-GR" sz="2400" dirty="0" smtClean="0"/>
              <a:t>Εάν </a:t>
            </a:r>
            <a:r>
              <a:rPr lang="el-GR" sz="2400" dirty="0" smtClean="0">
                <a:solidFill>
                  <a:srgbClr val="5075BC"/>
                </a:solidFill>
              </a:rPr>
              <a:t>η </a:t>
            </a:r>
            <a:r>
              <a:rPr lang="en-US" sz="2400" dirty="0" err="1" smtClean="0">
                <a:solidFill>
                  <a:srgbClr val="5075BC"/>
                </a:solidFill>
              </a:rPr>
              <a:t>Chl</a:t>
            </a:r>
            <a:r>
              <a:rPr lang="en-US" sz="2400" dirty="0" smtClean="0">
                <a:solidFill>
                  <a:srgbClr val="5075BC"/>
                </a:solidFill>
              </a:rPr>
              <a:t> + Ms + </a:t>
            </a:r>
            <a:r>
              <a:rPr lang="en-US" sz="2400" dirty="0" err="1" smtClean="0">
                <a:solidFill>
                  <a:srgbClr val="5075BC"/>
                </a:solidFill>
              </a:rPr>
              <a:t>Qtz</a:t>
            </a:r>
            <a:r>
              <a:rPr lang="en-US" sz="2400" dirty="0" smtClean="0">
                <a:solidFill>
                  <a:srgbClr val="5075BC"/>
                </a:solidFill>
              </a:rPr>
              <a:t> </a:t>
            </a:r>
            <a:r>
              <a:rPr lang="en-US" sz="2400" dirty="0" smtClean="0">
                <a:solidFill>
                  <a:srgbClr val="5075BC"/>
                </a:solidFill>
                <a:sym typeface="Symbol" pitchFamily="18" charset="2"/>
              </a:rPr>
              <a:t></a:t>
            </a:r>
            <a:r>
              <a:rPr lang="en-US" sz="2400" dirty="0" smtClean="0">
                <a:solidFill>
                  <a:srgbClr val="5075BC"/>
                </a:solidFill>
              </a:rPr>
              <a:t>  </a:t>
            </a:r>
            <a:r>
              <a:rPr lang="en-US" sz="2400" dirty="0" err="1" smtClean="0">
                <a:solidFill>
                  <a:srgbClr val="5075BC"/>
                </a:solidFill>
              </a:rPr>
              <a:t>Grt</a:t>
            </a:r>
            <a:r>
              <a:rPr lang="en-US" sz="2400" dirty="0" smtClean="0">
                <a:solidFill>
                  <a:srgbClr val="5075BC"/>
                </a:solidFill>
              </a:rPr>
              <a:t> + Bt + H</a:t>
            </a:r>
            <a:r>
              <a:rPr lang="en-US" sz="2400" baseline="-25000" dirty="0" smtClean="0">
                <a:solidFill>
                  <a:srgbClr val="5075BC"/>
                </a:solidFill>
              </a:rPr>
              <a:t>2</a:t>
            </a:r>
            <a:r>
              <a:rPr lang="en-US" sz="2400" dirty="0" smtClean="0">
                <a:solidFill>
                  <a:srgbClr val="5075BC"/>
                </a:solidFill>
              </a:rPr>
              <a:t>O   </a:t>
            </a:r>
            <a:r>
              <a:rPr lang="el-GR" sz="2400" dirty="0" smtClean="0"/>
              <a:t>συνέβαινε στο </a:t>
            </a:r>
            <a:r>
              <a:rPr lang="en-US" sz="2400" dirty="0" smtClean="0"/>
              <a:t>KFMASH</a:t>
            </a:r>
          </a:p>
          <a:p>
            <a:pPr marL="82550" lvl="1" indent="0">
              <a:buClr>
                <a:schemeClr val="tx1"/>
              </a:buClr>
              <a:buNone/>
            </a:pPr>
            <a:r>
              <a:rPr lang="el-GR" sz="2400" dirty="0" smtClean="0"/>
              <a:t>και ήταν μια συνεχής αντίδραση</a:t>
            </a:r>
            <a:r>
              <a:rPr lang="en-US" sz="2400" dirty="0" smtClean="0"/>
              <a:t>, </a:t>
            </a:r>
            <a:r>
              <a:rPr lang="el-GR" sz="2400" dirty="0" smtClean="0"/>
              <a:t>τότε θα βρίσκαμε να συνυπάρχουν </a:t>
            </a:r>
            <a:r>
              <a:rPr lang="el-GR" sz="2400" dirty="0" err="1" smtClean="0"/>
              <a:t>χλωρίτης</a:t>
            </a:r>
            <a:r>
              <a:rPr lang="el-GR" sz="2400" dirty="0" smtClean="0"/>
              <a:t>, μοσχοβίτης, χαλαζίας, </a:t>
            </a:r>
            <a:r>
              <a:rPr lang="el-GR" sz="2400" dirty="0" err="1" smtClean="0"/>
              <a:t>βιοτίτης</a:t>
            </a:r>
            <a:r>
              <a:rPr lang="el-GR" sz="2400" dirty="0" smtClean="0"/>
              <a:t> και γρανάτης στο ίδιο πέτρωμα για ένα πεδίο του βαθμού μεταμόρφωσης πάνω από την ισόβαθμο του γρανάτη</a:t>
            </a:r>
            <a:endParaRPr lang="en-US" sz="2400" dirty="0" smtClean="0"/>
          </a:p>
          <a:p>
            <a:pPr marL="803275" lvl="1" indent="-407988">
              <a:buClr>
                <a:schemeClr val="tx1"/>
              </a:buClr>
              <a:buFont typeface="Arial" charset="0"/>
              <a:buChar char="•"/>
            </a:pPr>
            <a:r>
              <a:rPr lang="el-GR" sz="2400" dirty="0" smtClean="0"/>
              <a:t>Η σύσταση των φάσεων με στερεά διαλύματα ποικίλει εντός του πεδίου αυτού</a:t>
            </a:r>
            <a:r>
              <a:rPr lang="en-US" sz="2400" dirty="0" smtClean="0"/>
              <a:t>, </a:t>
            </a:r>
            <a:r>
              <a:rPr lang="el-GR" sz="2400" dirty="0" smtClean="0"/>
              <a:t>και οι αναλογίες των ορυκτών τροποποιούνται έως ότου κάποιο από τα αντιδρώντα εξαφανιστεί κατά την αύξηση του βαθμού μεταμόρφωσης</a:t>
            </a:r>
            <a:endParaRPr lang="en-US" sz="2400" dirty="0" smtClean="0"/>
          </a:p>
          <a:p>
            <a:pPr marL="741363" lvl="1" indent="-284163" eaLnBrk="0" hangingPunc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endParaRPr lang="el-GR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kern="0" dirty="0" smtClean="0"/>
              <a:t>Μεταμορφικές αντιδράσεις</a:t>
            </a:r>
            <a:endParaRPr lang="el-GR" sz="4000" kern="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Aft>
                <a:spcPts val="1800"/>
              </a:spcAft>
              <a:buClr>
                <a:schemeClr val="tx1"/>
              </a:buClr>
            </a:pPr>
            <a:r>
              <a:rPr lang="el-GR" sz="2800" dirty="0" smtClean="0">
                <a:sym typeface="Wingdings" pitchFamily="2" charset="2"/>
              </a:rPr>
              <a:t>Τα όρια των ζωνών ονομάζονται </a:t>
            </a:r>
            <a:r>
              <a:rPr lang="el-GR" sz="2800" b="1" dirty="0" smtClean="0">
                <a:solidFill>
                  <a:srgbClr val="5075BC"/>
                </a:solidFill>
                <a:sym typeface="Wingdings" pitchFamily="2" charset="2"/>
              </a:rPr>
              <a:t>ισόβαθμες (</a:t>
            </a:r>
            <a:r>
              <a:rPr lang="en-US" sz="2800" b="1" dirty="0" err="1" smtClean="0">
                <a:solidFill>
                  <a:srgbClr val="5075BC"/>
                </a:solidFill>
                <a:sym typeface="Wingdings" pitchFamily="2" charset="2"/>
              </a:rPr>
              <a:t>isograds</a:t>
            </a:r>
            <a:r>
              <a:rPr lang="en-US" sz="2800" b="1" dirty="0" smtClean="0">
                <a:solidFill>
                  <a:srgbClr val="5075BC"/>
                </a:solidFill>
                <a:sym typeface="Wingdings" pitchFamily="2" charset="2"/>
              </a:rPr>
              <a:t>)</a:t>
            </a:r>
            <a:r>
              <a:rPr lang="en-US" sz="2800" dirty="0" smtClean="0">
                <a:solidFill>
                  <a:srgbClr val="5075BC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και παριστάνουν επιφάνειες πάνω στις οποίες ο βαθμός μεταμόρφωσης είναι ~σταθερός.</a:t>
            </a:r>
          </a:p>
          <a:p>
            <a:pPr marL="355600" indent="-355600">
              <a:spcAft>
                <a:spcPts val="1800"/>
              </a:spcAft>
              <a:buClr>
                <a:schemeClr val="tx1"/>
              </a:buClr>
            </a:pPr>
            <a:r>
              <a:rPr lang="el-GR" sz="2800" dirty="0" smtClean="0"/>
              <a:t>Παράδειγμα: η ισόβαθμος του γρανάτη είναι η επιφάνεια που διαχωρίζει πετρώματα της ζώνης του γρανάτη από εκείνα της ζώνης του </a:t>
            </a:r>
            <a:r>
              <a:rPr lang="el-GR" sz="2800" dirty="0" err="1" smtClean="0"/>
              <a:t>βιοτίτη</a:t>
            </a:r>
            <a:r>
              <a:rPr lang="el-GR" sz="2800" dirty="0" smtClean="0"/>
              <a:t>.</a:t>
            </a:r>
            <a:endParaRPr lang="el-GR" sz="2800" dirty="0" smtClean="0">
              <a:sym typeface="Wingdings" pitchFamily="2" charset="2"/>
            </a:endParaRPr>
          </a:p>
          <a:p>
            <a:pPr marL="355600" indent="-355600">
              <a:spcAft>
                <a:spcPts val="1800"/>
              </a:spcAft>
              <a:buNone/>
            </a:pP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Autofit/>
          </a:bodyPr>
          <a:lstStyle/>
          <a:p>
            <a:pPr marL="441325" lvl="1" indent="-3460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600" dirty="0" smtClean="0">
                <a:solidFill>
                  <a:srgbClr val="5075BC"/>
                </a:solidFill>
              </a:rPr>
              <a:t>Οι συνεχείς αντιδράσεις</a:t>
            </a:r>
            <a:r>
              <a:rPr lang="el-GR" sz="2600" dirty="0" smtClean="0">
                <a:solidFill>
                  <a:srgbClr val="FF0000"/>
                </a:solidFill>
              </a:rPr>
              <a:t> </a:t>
            </a:r>
            <a:r>
              <a:rPr lang="el-GR" sz="2600" dirty="0" smtClean="0"/>
              <a:t>συμβαίνουν όταν</a:t>
            </a:r>
            <a:r>
              <a:rPr lang="en-US" sz="2600" dirty="0" smtClean="0"/>
              <a:t> F </a:t>
            </a:r>
            <a:r>
              <a:rPr lang="en-US" sz="2600" noProof="1" smtClean="0">
                <a:sym typeface="Symbol" pitchFamily="18" charset="2"/>
              </a:rPr>
              <a:t></a:t>
            </a:r>
            <a:r>
              <a:rPr lang="en-US" sz="2600" noProof="1" smtClean="0"/>
              <a:t> 1</a:t>
            </a:r>
            <a:r>
              <a:rPr lang="en-US" sz="2600" dirty="0" smtClean="0"/>
              <a:t>, </a:t>
            </a:r>
            <a:r>
              <a:rPr lang="el-GR" sz="2600" dirty="0" smtClean="0"/>
              <a:t>και τα προϊόντα και τα αντιδρώντα συνυπάρχουν για ένα πεδίο θερμοκρασιών (ή βαθμού μεταμόρφωσης)</a:t>
            </a:r>
          </a:p>
          <a:p>
            <a:pPr marL="441325" lvl="1" indent="-3460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600" dirty="0" smtClean="0"/>
              <a:t>Συμμετέχουν στην καταστροφή ή την αύξηση των</a:t>
            </a:r>
            <a:r>
              <a:rPr lang="en-US" sz="2600" dirty="0" smtClean="0"/>
              <a:t> </a:t>
            </a:r>
            <a:r>
              <a:rPr lang="el-GR" sz="2600" dirty="0" smtClean="0"/>
              <a:t>ορυκτών, αλλά οι </a:t>
            </a:r>
            <a:r>
              <a:rPr lang="el-GR" sz="2600" dirty="0" err="1" smtClean="0"/>
              <a:t>παραγενέσεις</a:t>
            </a:r>
            <a:r>
              <a:rPr lang="el-GR" sz="2600" dirty="0" smtClean="0"/>
              <a:t> αναπτύσσονται ή εξαφανίζονται σε ένα διάστημα </a:t>
            </a:r>
            <a:r>
              <a:rPr lang="en-US" sz="2600" dirty="0" smtClean="0"/>
              <a:t>P-T</a:t>
            </a:r>
          </a:p>
          <a:p>
            <a:pPr marL="441325" lvl="1" indent="-3460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600" dirty="0" smtClean="0"/>
              <a:t>Αριθμός φάσεων που συμμετέχει στην αντίδραση ίσος (ή μικρότερος) με τον αριθμό των χημικών συστατικών</a:t>
            </a:r>
          </a:p>
          <a:p>
            <a:pPr marL="441325" lvl="1" indent="-3460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F </a:t>
            </a:r>
            <a:r>
              <a:rPr lang="el-GR" sz="2600" dirty="0" err="1" smtClean="0"/>
              <a:t>παραγένεσης</a:t>
            </a:r>
            <a:r>
              <a:rPr lang="el-GR" sz="2600" dirty="0" smtClean="0"/>
              <a:t> = 2</a:t>
            </a:r>
          </a:p>
          <a:p>
            <a:pPr marL="441325" lvl="1" indent="-3460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2600" dirty="0" smtClean="0"/>
              <a:t>Εμπλέκουν στερεά διαλύματα ορυκτών που μεταβάλουν τη σύστασή τους με την εξέλιξη της αντίδρασης</a:t>
            </a:r>
          </a:p>
          <a:p>
            <a:pPr>
              <a:buNone/>
            </a:pPr>
            <a:endParaRPr lang="el-GR" sz="2800" dirty="0"/>
          </a:p>
        </p:txBody>
      </p:sp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5. Συνεχείς αντιδράσεις</a:t>
            </a:r>
            <a:br>
              <a:rPr lang="el-GR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340768"/>
            <a:ext cx="8229600" cy="474198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</a:t>
            </a:r>
            <a:r>
              <a:rPr lang="el-GR" sz="2000" dirty="0" smtClean="0"/>
              <a:t>-σταυρόλιθος + μοσχοβίτης + χαλαζίας = </a:t>
            </a:r>
            <a:r>
              <a:rPr lang="en-US" sz="2000" dirty="0" smtClean="0"/>
              <a:t>Fe-</a:t>
            </a:r>
            <a:r>
              <a:rPr lang="el-GR" sz="2000" dirty="0" err="1" smtClean="0"/>
              <a:t>βιοτίτης</a:t>
            </a:r>
            <a:r>
              <a:rPr lang="el-GR" sz="2000" dirty="0" smtClean="0"/>
              <a:t> + </a:t>
            </a:r>
            <a:r>
              <a:rPr lang="el-GR" sz="2000" dirty="0" err="1" smtClean="0"/>
              <a:t>κυανίτης</a:t>
            </a:r>
            <a:r>
              <a:rPr lang="el-GR" sz="2000" dirty="0" smtClean="0"/>
              <a:t> +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r>
              <a:rPr lang="en-US" sz="2000" dirty="0" smtClean="0"/>
              <a:t>Mg</a:t>
            </a:r>
            <a:r>
              <a:rPr lang="el-GR" sz="2000" dirty="0" smtClean="0"/>
              <a:t>-σταυρόλιθος + μοσχοβίτης + χαλαζίας = </a:t>
            </a:r>
            <a:r>
              <a:rPr lang="en-US" sz="2000" dirty="0" smtClean="0"/>
              <a:t>Mg-</a:t>
            </a:r>
            <a:r>
              <a:rPr lang="el-GR" sz="2000" dirty="0" err="1" smtClean="0"/>
              <a:t>βιοτίτης</a:t>
            </a:r>
            <a:r>
              <a:rPr lang="el-GR" sz="2000" dirty="0" smtClean="0"/>
              <a:t> + </a:t>
            </a:r>
            <a:r>
              <a:rPr lang="el-GR" sz="2000" dirty="0" err="1" smtClean="0"/>
              <a:t>κυανίτης</a:t>
            </a:r>
            <a:r>
              <a:rPr lang="el-GR" sz="2000" dirty="0" smtClean="0"/>
              <a:t> +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el-GR" sz="2000" dirty="0"/>
          </a:p>
        </p:txBody>
      </p:sp>
      <p:pic>
        <p:nvPicPr>
          <p:cNvPr id="6" name="5 - Εικόνα" descr="Εικόνα 5: Διάγραμμα P-T με αντιδράσεις&#10;&lt;Καταγάς 2012, Πετρολογία Μεταμορφωμένων, Πανεπιστημιακές Σημειώσεις, Πανεπιστήμιο Πατρών&gt;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290938" cy="3611767"/>
          </a:xfrm>
          <a:prstGeom prst="rect">
            <a:avLst/>
          </a:prstGeom>
        </p:spPr>
      </p:pic>
      <p:pic>
        <p:nvPicPr>
          <p:cNvPr id="7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Εικόνα 6: Διαγράμματα AFM&#10;&lt;Καταγάς 2012, Πετρολογία Μεταμορφωμένων, Πανεπιστημιακές Σημειώσεις, Πανεπιστήμιο Πατρών&gt;&#10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425" y="1557338"/>
            <a:ext cx="5940533" cy="4356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5. Συνεχείς αντιδράσεις</a:t>
            </a:r>
            <a:br>
              <a:rPr lang="el-GR" sz="3600" kern="0" dirty="0" smtClean="0"/>
            </a:br>
            <a:endParaRPr lang="el-GR" sz="3600" dirty="0"/>
          </a:p>
        </p:txBody>
      </p:sp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kern="0" dirty="0" smtClean="0"/>
              <a:t>Μεταμορφικές αντιδράσεις</a:t>
            </a:r>
            <a:br>
              <a:rPr lang="el-GR" kern="0" dirty="0" smtClean="0"/>
            </a:br>
            <a: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l-GR" sz="2800" dirty="0" smtClean="0"/>
              <a:t>Αν θεωρήσουμε τις ισόβαθμες ως αντιδράσεις μπορούμε:</a:t>
            </a:r>
            <a:endParaRPr lang="en-US" sz="2800" dirty="0" smtClean="0"/>
          </a:p>
          <a:p>
            <a:pPr marL="865188" lvl="1" indent="-407988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l-GR" dirty="0" smtClean="0"/>
              <a:t>να κατανοήσουμε ποιες φυσικές συνθήκες μπορεί να επηρεάσουν μια συγκεκριμένη ισόβαθμος</a:t>
            </a:r>
            <a:endParaRPr lang="en-US" dirty="0" smtClean="0"/>
          </a:p>
          <a:p>
            <a:pPr marL="865188" lvl="1" indent="-407988"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l-GR" dirty="0" smtClean="0"/>
              <a:t>να είμαστε σε θέση να υπολογίσουμε τις </a:t>
            </a:r>
            <a:r>
              <a:rPr lang="en-US" dirty="0" smtClean="0"/>
              <a:t>P-T-X </a:t>
            </a:r>
            <a:r>
              <a:rPr lang="el-GR" dirty="0" smtClean="0"/>
              <a:t>συνθήκες που αντιπροσωπεύει μια ισόβαθμος</a:t>
            </a:r>
            <a:endParaRPr lang="en-US" dirty="0" smtClean="0"/>
          </a:p>
          <a:p>
            <a:pPr marL="355600" indent="-355600">
              <a:spcAft>
                <a:spcPts val="1800"/>
              </a:spcAft>
              <a:buNone/>
            </a:pPr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</a:t>
            </a:r>
            <a:r>
              <a:rPr lang="en-US" sz="2000" dirty="0" smtClean="0"/>
              <a:t>&lt;http://commons.wikimedia.org/wiki/File:Al2SiO5_phase_diagram.svg 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6: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8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</a:t>
            </a:r>
            <a:r>
              <a:rPr lang="it-IT" sz="2000" dirty="0" smtClean="0"/>
              <a:t>https://commons.wikimedia.org/wiki/File:Petrogenetic_grid_for_Metapelites.png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11: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12: </a:t>
            </a:r>
            <a:r>
              <a:rPr lang="en-US" sz="2000" dirty="0" smtClean="0"/>
              <a:t>&lt;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kern="0" dirty="0" smtClean="0"/>
              <a:t> 1. Πολυμορφικοί Μετασχηματισμοί Φάσεων </a:t>
            </a:r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l-GR" sz="2800" dirty="0" err="1" smtClean="0"/>
              <a:t>Ισοχημικοί</a:t>
            </a:r>
            <a:endParaRPr lang="en-US" sz="2800" dirty="0" smtClean="0"/>
          </a:p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Τα πολύμορφα του 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ή του 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</a:t>
            </a:r>
            <a:r>
              <a:rPr lang="el-GR" sz="2800" dirty="0" smtClean="0"/>
              <a:t>ή γραφίτης-διαμάντι ή ασβεστίτης-αραγωνίτης</a:t>
            </a:r>
            <a:endParaRPr lang="en-US" sz="2800" dirty="0" smtClean="0"/>
          </a:p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Απλούστερη των περιπτώσεων</a:t>
            </a:r>
            <a:r>
              <a:rPr lang="en-US" sz="2800" dirty="0" smtClean="0"/>
              <a:t>: </a:t>
            </a:r>
            <a:r>
              <a:rPr lang="el-GR" sz="2800" dirty="0" smtClean="0">
                <a:solidFill>
                  <a:srgbClr val="5075BC"/>
                </a:solidFill>
              </a:rPr>
              <a:t>εξαρτάται μόνο από την θερμοκρασία και την πίεση</a:t>
            </a:r>
          </a:p>
          <a:p>
            <a:pPr marL="280988" indent="-280988">
              <a:buClr>
                <a:schemeClr val="tx1"/>
              </a:buClr>
              <a:buFontTx/>
              <a:buChar char="•"/>
            </a:pPr>
            <a:r>
              <a:rPr lang="el-GR" sz="2800" dirty="0" smtClean="0">
                <a:solidFill>
                  <a:srgbClr val="5075BC"/>
                </a:solidFill>
              </a:rPr>
              <a:t>Δεν εξαρτάται από την παρουσία άλλων ορυκτών ή ρευστών</a:t>
            </a:r>
          </a:p>
          <a:p>
            <a:pPr marL="280988" indent="-280988">
              <a:buClr>
                <a:srgbClr val="C00000"/>
              </a:buClr>
              <a:buFontTx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0" dirty="0" smtClean="0"/>
              <a:t>1. </a:t>
            </a:r>
            <a:r>
              <a:rPr lang="el-GR" sz="3200" kern="0" dirty="0" smtClean="0"/>
              <a:t>Πολυμορφικοί Μετασχηματισμοί φάσεων</a:t>
            </a:r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dirty="0"/>
          </a:p>
        </p:txBody>
      </p:sp>
      <p:pic>
        <p:nvPicPr>
          <p:cNvPr id="4" name="3 - Θέση περιεχομένου" descr="Εικόνα 1: Διάγραμμα P-T  αλουμινοπυριτικών ορυκτών&#10;426px-Al2SiO5_phase_diagram.svg.png&#10;http://commons.wikimedia.org/wiki/File:Al2SiO5_phase_diagram.svg 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9525" y="1571612"/>
            <a:ext cx="3718814" cy="4068000"/>
          </a:xfrm>
        </p:spPr>
      </p:pic>
      <p:sp>
        <p:nvSpPr>
          <p:cNvPr id="5" name="4 - TextBox"/>
          <p:cNvSpPr txBox="1"/>
          <p:nvPr/>
        </p:nvSpPr>
        <p:spPr>
          <a:xfrm>
            <a:off x="3428992" y="2564904"/>
            <a:ext cx="914400" cy="7200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Kyanite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3943352" y="43719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3707904" y="42148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Andalusite</a:t>
            </a:r>
            <a:endParaRPr 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5000628" y="32861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Sillimanite</a:t>
            </a:r>
            <a:endParaRPr lang="el-GR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1643042" y="5500702"/>
            <a:ext cx="642938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P- T </a:t>
            </a:r>
            <a:r>
              <a:rPr lang="el-GR" dirty="0" err="1" smtClean="0"/>
              <a:t>διαγραμμα</a:t>
            </a:r>
            <a:r>
              <a:rPr lang="el-GR" dirty="0" smtClean="0"/>
              <a:t> φάσεων των </a:t>
            </a:r>
            <a:r>
              <a:rPr lang="el-GR" dirty="0" err="1" smtClean="0"/>
              <a:t>αλουμινοπυριτικων</a:t>
            </a:r>
            <a:r>
              <a:rPr lang="el-GR" dirty="0" smtClean="0"/>
              <a:t> ορυκτών </a:t>
            </a:r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Line 87"/>
          <p:cNvSpPr>
            <a:spLocks noChangeShapeType="1"/>
          </p:cNvSpPr>
          <p:nvPr/>
        </p:nvSpPr>
        <p:spPr bwMode="auto">
          <a:xfrm>
            <a:off x="3023543" y="3437954"/>
            <a:ext cx="327665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88"/>
          <p:cNvSpPr>
            <a:spLocks noChangeShapeType="1"/>
          </p:cNvSpPr>
          <p:nvPr/>
        </p:nvSpPr>
        <p:spPr bwMode="auto">
          <a:xfrm flipH="1">
            <a:off x="4482445" y="3447596"/>
            <a:ext cx="0" cy="1728192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" name="Oval 89"/>
          <p:cNvSpPr>
            <a:spLocks noChangeArrowheads="1"/>
          </p:cNvSpPr>
          <p:nvPr/>
        </p:nvSpPr>
        <p:spPr bwMode="auto">
          <a:xfrm>
            <a:off x="4206751" y="3774306"/>
            <a:ext cx="149225" cy="1587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400" dirty="0" smtClean="0"/>
              <a:t>Μικρή </a:t>
            </a:r>
            <a:r>
              <a:rPr lang="en-US" sz="2400" dirty="0" smtClean="0"/>
              <a:t>DS </a:t>
            </a:r>
            <a:r>
              <a:rPr lang="el-GR" sz="2400" dirty="0" smtClean="0"/>
              <a:t>για τους περισσότερους από τους πολυμορφικούς μετασχηματισμούς</a:t>
            </a:r>
            <a:endParaRPr lang="en-US" sz="2400" dirty="0" smtClean="0"/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400" dirty="0" smtClean="0">
                <a:sym typeface="Symbol" pitchFamily="18" charset="2"/>
              </a:rPr>
              <a:t>Μικρή </a:t>
            </a:r>
            <a:r>
              <a:rPr lang="en-US" sz="2400" dirty="0" smtClean="0">
                <a:sym typeface="Symbol" pitchFamily="18" charset="2"/>
              </a:rPr>
              <a:t>DG </a:t>
            </a:r>
            <a:r>
              <a:rPr lang="el-GR" sz="2400" dirty="0" smtClean="0">
                <a:sym typeface="Symbol" pitchFamily="18" charset="2"/>
              </a:rPr>
              <a:t>μεταξύ δύο εναλλακτικών πολυμόρφων</a:t>
            </a:r>
            <a:r>
              <a:rPr lang="en-US" sz="2400" dirty="0" smtClean="0"/>
              <a:t>, </a:t>
            </a:r>
            <a:r>
              <a:rPr lang="el-GR" sz="2400" dirty="0" smtClean="0"/>
              <a:t>ακόμη και σε απόσταση αρκετών δεκάδων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 </a:t>
            </a:r>
            <a:r>
              <a:rPr lang="el-GR" sz="2400" dirty="0" smtClean="0"/>
              <a:t>από την καμπύλη ισορροπίας</a:t>
            </a:r>
            <a:endParaRPr lang="en-US" sz="2400" dirty="0" smtClean="0"/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400" dirty="0" smtClean="0">
                <a:sym typeface="Symbol" pitchFamily="18" charset="2"/>
              </a:rPr>
              <a:t>Μικρή η κινητήρια δύναμη για να προχωρήσει η αντίδραση 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l-GR" sz="2400" dirty="0" smtClean="0"/>
              <a:t>συνήθης η </a:t>
            </a:r>
            <a:r>
              <a:rPr lang="el-GR" sz="2400" dirty="0" err="1" smtClean="0">
                <a:solidFill>
                  <a:srgbClr val="5075BC"/>
                </a:solidFill>
              </a:rPr>
              <a:t>μετασταθής</a:t>
            </a:r>
            <a:r>
              <a:rPr lang="el-GR" sz="2400" dirty="0" smtClean="0">
                <a:solidFill>
                  <a:srgbClr val="5075BC"/>
                </a:solidFill>
              </a:rPr>
              <a:t> παρουσία </a:t>
            </a:r>
            <a:r>
              <a:rPr lang="el-GR" sz="2400" dirty="0" smtClean="0"/>
              <a:t>υπολειμμάτων του ενός μέσα στο πεδίο σταθερότητας του άλλου</a:t>
            </a:r>
            <a:endParaRPr lang="en-US" sz="2400" dirty="0" smtClean="0"/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400" dirty="0" smtClean="0"/>
              <a:t>Συνυπάρχοντα πολύμορφα μπορεί να αποτελούν </a:t>
            </a:r>
            <a:r>
              <a:rPr lang="el-GR" sz="2400" dirty="0" smtClean="0">
                <a:solidFill>
                  <a:srgbClr val="5075BC"/>
                </a:solidFill>
              </a:rPr>
              <a:t>καταστάσεις μη ισορροπίας</a:t>
            </a:r>
            <a:endParaRPr lang="en-US" sz="2400" dirty="0" smtClean="0">
              <a:solidFill>
                <a:srgbClr val="5075BC"/>
              </a:solidFill>
            </a:endParaRPr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kern="0" dirty="0" smtClean="0"/>
              <a:t>1.</a:t>
            </a:r>
            <a:r>
              <a:rPr lang="el-GR" sz="32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kern="0" dirty="0" smtClean="0"/>
              <a:t>Πολυμορφικοί Μετασχηματισμοί Φάσεων</a:t>
            </a:r>
            <a:endParaRPr lang="el-GR" sz="3200" kern="0" dirty="0"/>
          </a:p>
        </p:txBody>
      </p:sp>
      <p:sp>
        <p:nvSpPr>
          <p:cNvPr id="15" name="14 - TextBox"/>
          <p:cNvSpPr txBox="1"/>
          <p:nvPr/>
        </p:nvSpPr>
        <p:spPr>
          <a:xfrm>
            <a:off x="3857620" y="46434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kern="0" dirty="0" smtClean="0"/>
              <a:t>1. Πολυμορφικοί Μετασχηματισμοί Φάσεων</a:t>
            </a:r>
            <a:endParaRPr lang="el-GR" sz="3200" kern="0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600" dirty="0" smtClean="0"/>
              <a:t>Προσεκτική ιστολογική παρατήρηση </a:t>
            </a:r>
            <a:r>
              <a:rPr lang="el-GR" sz="2600" dirty="0" smtClean="0">
                <a:sym typeface="Wingdings" pitchFamily="2" charset="2"/>
              </a:rPr>
              <a:t>→ μερική αντικατάσταση και </a:t>
            </a:r>
            <a:r>
              <a:rPr lang="el-GR" sz="2600" dirty="0" err="1" smtClean="0">
                <a:sym typeface="Wingdings" pitchFamily="2" charset="2"/>
              </a:rPr>
              <a:t>μετασταθή</a:t>
            </a:r>
            <a:r>
              <a:rPr lang="el-GR" sz="2600" dirty="0" smtClean="0">
                <a:sym typeface="Wingdings" pitchFamily="2" charset="2"/>
              </a:rPr>
              <a:t> συνύπαρξη από την πραγματική κατάσταση ισορροπίας</a:t>
            </a:r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600" dirty="0" err="1" smtClean="0"/>
              <a:t>Hietanen</a:t>
            </a:r>
            <a:r>
              <a:rPr lang="en-US" sz="2600" dirty="0" smtClean="0"/>
              <a:t> (1956) </a:t>
            </a:r>
            <a:r>
              <a:rPr lang="el-GR" sz="2600" dirty="0" smtClean="0"/>
              <a:t>ανέφερε συνύπαρξη και των τριών πολυμόρφων </a:t>
            </a:r>
            <a:r>
              <a:rPr lang="en-US" sz="2600" dirty="0" smtClean="0"/>
              <a:t>Al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SiO</a:t>
            </a:r>
            <a:r>
              <a:rPr lang="en-US" sz="2600" baseline="-25000" dirty="0" smtClean="0"/>
              <a:t>5</a:t>
            </a:r>
            <a:r>
              <a:rPr lang="en-US" sz="2600" dirty="0" smtClean="0"/>
              <a:t> </a:t>
            </a:r>
            <a:r>
              <a:rPr lang="el-GR" sz="2600" dirty="0" smtClean="0"/>
              <a:t>στο </a:t>
            </a:r>
            <a:r>
              <a:rPr lang="en-US" sz="2600" dirty="0" smtClean="0"/>
              <a:t>B. Idaho, </a:t>
            </a:r>
            <a:r>
              <a:rPr lang="el-GR" sz="2600" dirty="0" smtClean="0"/>
              <a:t>και πρότεινε ότι το μεταμορφικό γεγονός συνέβη πολύ κοντά στο αμετάβλητο σημείο</a:t>
            </a:r>
            <a:endParaRPr lang="en-US" sz="2600" dirty="0" smtClean="0"/>
          </a:p>
          <a:p>
            <a:pPr marL="280988" indent="-280988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l-GR" sz="2800" dirty="0" smtClean="0"/>
              <a:t>Πιο πιθανό σενάριο</a:t>
            </a:r>
            <a:r>
              <a:rPr lang="en-US" sz="2800" dirty="0" smtClean="0"/>
              <a:t>: </a:t>
            </a:r>
          </a:p>
          <a:p>
            <a:pPr marL="738188" lvl="1" indent="-280988"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el-GR" sz="2400" dirty="0" smtClean="0"/>
              <a:t>μερική αντικατάσταση </a:t>
            </a:r>
            <a:r>
              <a:rPr lang="en-US" sz="2400" dirty="0" err="1" smtClean="0"/>
              <a:t>Ky</a:t>
            </a:r>
            <a:r>
              <a:rPr lang="el-GR" sz="2400" dirty="0" smtClean="0"/>
              <a:t> από</a:t>
            </a:r>
            <a:r>
              <a:rPr lang="en-US" sz="2400" dirty="0" smtClean="0"/>
              <a:t> Sill </a:t>
            </a:r>
            <a:r>
              <a:rPr lang="el-GR" sz="2400" dirty="0" smtClean="0"/>
              <a:t>κατά τη διάρκεια ενός προοδευτικού μεταμορφικού γεγονότος κοντά στο όριο </a:t>
            </a:r>
            <a:r>
              <a:rPr lang="en-US" sz="2400" dirty="0" err="1" smtClean="0"/>
              <a:t>Ky</a:t>
            </a:r>
            <a:r>
              <a:rPr lang="en-US" sz="2400" dirty="0" smtClean="0"/>
              <a:t>-Sill, </a:t>
            </a:r>
            <a:r>
              <a:rPr lang="el-GR" sz="2400" dirty="0" smtClean="0"/>
              <a:t>και</a:t>
            </a:r>
          </a:p>
          <a:p>
            <a:pPr marL="738188" lvl="1" indent="-280988"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el-GR" sz="2400" dirty="0" smtClean="0"/>
              <a:t>αντικατάσταση </a:t>
            </a:r>
            <a:r>
              <a:rPr lang="en-US" sz="2400" dirty="0" err="1" smtClean="0"/>
              <a:t>Ky</a:t>
            </a:r>
            <a:r>
              <a:rPr lang="en-US" sz="2400" dirty="0" smtClean="0"/>
              <a:t> </a:t>
            </a:r>
            <a:r>
              <a:rPr lang="el-GR" sz="2400" dirty="0" smtClean="0"/>
              <a:t>από </a:t>
            </a:r>
            <a:r>
              <a:rPr lang="en-US" sz="2400" dirty="0" smtClean="0"/>
              <a:t>And </a:t>
            </a:r>
            <a:r>
              <a:rPr lang="el-GR" sz="2400" dirty="0" smtClean="0"/>
              <a:t>κατά τη διάρκεια ενός μεταγενέστερου γεγονότος σε χαμηλότερες </a:t>
            </a:r>
            <a:r>
              <a:rPr lang="en-US" sz="2400" dirty="0" smtClean="0"/>
              <a:t>P</a:t>
            </a: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3240360" cy="11448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2. Αντιδράσεις </a:t>
            </a:r>
            <a:r>
              <a:rPr lang="el-GR" dirty="0" err="1" smtClean="0"/>
              <a:t>απόμιξης</a:t>
            </a:r>
            <a:endParaRPr lang="el-GR" dirty="0"/>
          </a:p>
        </p:txBody>
      </p:sp>
      <p:pic>
        <p:nvPicPr>
          <p:cNvPr id="7" name="5 - Εικόνα" descr="Εικόνα 2: Διάγραμμα φάσεων αλβίτη-ορθοκλάστου&#10;ab-orhyp.v4_Page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7" t="6950" r="19991" b="9052"/>
          <a:stretch>
            <a:fillRect/>
          </a:stretch>
        </p:blipFill>
        <p:spPr bwMode="auto">
          <a:xfrm>
            <a:off x="4067944" y="548680"/>
            <a:ext cx="4679950" cy="5761037"/>
          </a:xfrm>
          <a:prstGeom prst="rect">
            <a:avLst/>
          </a:prstGeom>
          <a:solidFill>
            <a:srgbClr val="FFFF7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6 - TextBox"/>
          <p:cNvSpPr txBox="1">
            <a:spLocks noChangeArrowheads="1"/>
          </p:cNvSpPr>
          <p:nvPr/>
        </p:nvSpPr>
        <p:spPr bwMode="auto">
          <a:xfrm>
            <a:off x="4822007" y="2380655"/>
            <a:ext cx="1281112" cy="328612"/>
          </a:xfrm>
          <a:prstGeom prst="rect">
            <a:avLst/>
          </a:prstGeom>
          <a:gradFill rotWithShape="1">
            <a:gsLst>
              <a:gs pos="0">
                <a:srgbClr val="FFC40B"/>
              </a:gs>
              <a:gs pos="999">
                <a:srgbClr val="FFC40B"/>
              </a:gs>
              <a:gs pos="50000">
                <a:srgbClr val="FFD800"/>
              </a:gs>
              <a:gs pos="100000">
                <a:srgbClr val="FFEC0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Σ.Τ. ορθόκλαστου</a:t>
            </a:r>
          </a:p>
        </p:txBody>
      </p:sp>
      <p:sp>
        <p:nvSpPr>
          <p:cNvPr id="9" name="7 - TextBox"/>
          <p:cNvSpPr txBox="1">
            <a:spLocks noChangeArrowheads="1"/>
          </p:cNvSpPr>
          <p:nvPr/>
        </p:nvSpPr>
        <p:spPr bwMode="auto">
          <a:xfrm>
            <a:off x="6299969" y="2780705"/>
            <a:ext cx="792163" cy="215900"/>
          </a:xfrm>
          <a:prstGeom prst="rect">
            <a:avLst/>
          </a:prstGeom>
          <a:gradFill rotWithShape="1">
            <a:gsLst>
              <a:gs pos="0">
                <a:srgbClr val="F6A41E"/>
              </a:gs>
              <a:gs pos="999">
                <a:srgbClr val="F6A41E"/>
              </a:gs>
              <a:gs pos="50000">
                <a:srgbClr val="FFAF16"/>
              </a:gs>
              <a:gs pos="100000">
                <a:srgbClr val="FBB811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Ευτηκτικό</a:t>
            </a:r>
          </a:p>
        </p:txBody>
      </p:sp>
      <p:sp>
        <p:nvSpPr>
          <p:cNvPr id="10" name="8 - TextBox"/>
          <p:cNvSpPr txBox="1">
            <a:spLocks noChangeArrowheads="1"/>
          </p:cNvSpPr>
          <p:nvPr/>
        </p:nvSpPr>
        <p:spPr bwMode="auto">
          <a:xfrm>
            <a:off x="7308032" y="2669580"/>
            <a:ext cx="792162" cy="327025"/>
          </a:xfrm>
          <a:prstGeom prst="rect">
            <a:avLst/>
          </a:prstGeom>
          <a:gradFill rotWithShape="1">
            <a:gsLst>
              <a:gs pos="0">
                <a:srgbClr val="F6851F"/>
              </a:gs>
              <a:gs pos="999">
                <a:srgbClr val="F6851F"/>
              </a:gs>
              <a:gs pos="50000">
                <a:srgbClr val="F88E1E"/>
              </a:gs>
              <a:gs pos="100000">
                <a:srgbClr val="F79A19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Σ.Τ. αλβίτη</a:t>
            </a:r>
          </a:p>
        </p:txBody>
      </p:sp>
      <p:sp>
        <p:nvSpPr>
          <p:cNvPr id="11" name="9 - TextBox"/>
          <p:cNvSpPr txBox="1">
            <a:spLocks noChangeArrowheads="1"/>
          </p:cNvSpPr>
          <p:nvPr/>
        </p:nvSpPr>
        <p:spPr bwMode="auto">
          <a:xfrm>
            <a:off x="6228532" y="3212505"/>
            <a:ext cx="1497012" cy="288925"/>
          </a:xfrm>
          <a:prstGeom prst="rect">
            <a:avLst/>
          </a:prstGeom>
          <a:gradFill rotWithShape="1">
            <a:gsLst>
              <a:gs pos="0">
                <a:srgbClr val="F9931E"/>
              </a:gs>
              <a:gs pos="999">
                <a:srgbClr val="F9931E"/>
              </a:gs>
              <a:gs pos="50000">
                <a:srgbClr val="FCA90C"/>
              </a:gs>
              <a:gs pos="100000">
                <a:srgbClr val="FFBE10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ΕΝΑΣ  ΑΣΤΡΙΟΣ</a:t>
            </a:r>
          </a:p>
        </p:txBody>
      </p:sp>
      <p:sp>
        <p:nvSpPr>
          <p:cNvPr id="12" name="10 - TextBox"/>
          <p:cNvSpPr txBox="1">
            <a:spLocks noChangeArrowheads="1"/>
          </p:cNvSpPr>
          <p:nvPr/>
        </p:nvSpPr>
        <p:spPr bwMode="auto">
          <a:xfrm>
            <a:off x="6587307" y="1412280"/>
            <a:ext cx="1282700" cy="328612"/>
          </a:xfrm>
          <a:prstGeom prst="rect">
            <a:avLst/>
          </a:prstGeom>
          <a:solidFill>
            <a:srgbClr val="DFF3F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Υγρό</a:t>
            </a:r>
          </a:p>
        </p:txBody>
      </p:sp>
      <p:sp>
        <p:nvSpPr>
          <p:cNvPr id="13" name="11 - TextBox"/>
          <p:cNvSpPr txBox="1">
            <a:spLocks noChangeArrowheads="1"/>
          </p:cNvSpPr>
          <p:nvPr/>
        </p:nvSpPr>
        <p:spPr bwMode="auto">
          <a:xfrm>
            <a:off x="6012632" y="4796830"/>
            <a:ext cx="1497012" cy="288925"/>
          </a:xfrm>
          <a:prstGeom prst="rect">
            <a:avLst/>
          </a:prstGeom>
          <a:solidFill>
            <a:srgbClr val="FFFF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ΔΥΟ ΑΣΤΡΙΟΙ</a:t>
            </a:r>
          </a:p>
        </p:txBody>
      </p:sp>
      <p:sp>
        <p:nvSpPr>
          <p:cNvPr id="14" name="12 - TextBox"/>
          <p:cNvSpPr txBox="1">
            <a:spLocks noChangeArrowheads="1"/>
          </p:cNvSpPr>
          <p:nvPr/>
        </p:nvSpPr>
        <p:spPr bwMode="auto">
          <a:xfrm>
            <a:off x="6103119" y="5185767"/>
            <a:ext cx="1276350" cy="217488"/>
          </a:xfrm>
          <a:prstGeom prst="rect">
            <a:avLst/>
          </a:prstGeom>
          <a:solidFill>
            <a:srgbClr val="FFFF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l-GR" sz="1200">
                <a:solidFill>
                  <a:srgbClr val="000000"/>
                </a:solidFill>
              </a:rPr>
              <a:t>Χάσμα σύστασης</a:t>
            </a:r>
          </a:p>
        </p:txBody>
      </p:sp>
      <p:sp>
        <p:nvSpPr>
          <p:cNvPr id="15" name="13 - TextBox"/>
          <p:cNvSpPr txBox="1">
            <a:spLocks noChangeArrowheads="1"/>
          </p:cNvSpPr>
          <p:nvPr/>
        </p:nvSpPr>
        <p:spPr bwMode="auto">
          <a:xfrm rot="16200000">
            <a:off x="3959995" y="2888654"/>
            <a:ext cx="647700" cy="288925"/>
          </a:xfrm>
          <a:prstGeom prst="rect">
            <a:avLst/>
          </a:prstGeom>
          <a:solidFill>
            <a:srgbClr val="FFFF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FFFF00"/>
              </a:buClr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</a:rPr>
              <a:t>T 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C</a:t>
            </a:r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10951</TotalTime>
  <Words>1762</Words>
  <Application>Microsoft Office PowerPoint</Application>
  <PresentationFormat>On-screen Show (4:3)</PresentationFormat>
  <Paragraphs>239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ΠΕΤΡΟΛΟΓΙΑ ΜΑΓΜΑΤΙΚΩΝ &amp; ΜΕΤΑΜΟΡΦΩΜΕΝΩΝ ΠΕΤΡΩΜΑΤΩΝ </vt:lpstr>
      <vt:lpstr>ΜΕΤΑΜΟΡΦΙΚΕΣ ΑΝΤΙΔΡΑΣΕΙΣ &amp; ΠΡΟΣΔΙΟΡΙΣΜΟΣ ΣΥΝΘΗΚΩΝ P-T</vt:lpstr>
      <vt:lpstr>Μεταμορφικές αντιδράσεις</vt:lpstr>
      <vt:lpstr>  Μεταμορφικές αντιδράσεις  </vt:lpstr>
      <vt:lpstr>  1. Πολυμορφικοί Μετασχηματισμοί Φάσεων  </vt:lpstr>
      <vt:lpstr>  1. Πολυμορφικοί Μετασχηματισμοί φάσεων  </vt:lpstr>
      <vt:lpstr>1. Πολυμορφικοί Μετασχηματισμοί Φάσεων</vt:lpstr>
      <vt:lpstr>1. Πολυμορφικοί Μετασχηματισμοί Φάσεων</vt:lpstr>
      <vt:lpstr>2. Αντιδράσεις απόμιξης</vt:lpstr>
      <vt:lpstr>3. Αντιδράσεις Στερεού-Στερεού</vt:lpstr>
      <vt:lpstr>3. Αντιδράσεις Στερεού-Στερεού</vt:lpstr>
      <vt:lpstr> 3. Αντιδράσεις Στερεού-Στερεού </vt:lpstr>
      <vt:lpstr> 3. Αντιδράσεις Στερεού-Στερεού </vt:lpstr>
      <vt:lpstr> 3. Αντιδράσεις Στερεού – Στερεού </vt:lpstr>
      <vt:lpstr> 3. Αντιδράσεις Στερεού-Στερεού </vt:lpstr>
      <vt:lpstr>3. Αντιδράσεις Στερεού-Στερεού</vt:lpstr>
      <vt:lpstr>Μεταμορφικές Αντιδράσεις</vt:lpstr>
      <vt:lpstr>4. Αντιδράσεις έκλυσης πτητικών συστατικών</vt:lpstr>
      <vt:lpstr>4. Αντιδράσεις έκλυσης πτητικών συστατικών</vt:lpstr>
      <vt:lpstr> 4. Αντιδράσεις έκλυσης πτητικών συστατικών </vt:lpstr>
      <vt:lpstr> KAl2Si3AlO10(OH)2 + SiO2 =  KAlSi3O8 + Al2SiO5 + H2O              Ms                 Qtz        Kfs                 Sill        w </vt:lpstr>
      <vt:lpstr>4. Αντιδράσεις έκλυσης πτητικών συστατικών</vt:lpstr>
      <vt:lpstr>  4. Αντιδράσεις έκλυσης πτητικών συστατικών  </vt:lpstr>
      <vt:lpstr>Slide 24</vt:lpstr>
      <vt:lpstr> 5. Συνεχείς αντιδράσεις </vt:lpstr>
      <vt:lpstr>  5. Συνεχείς αντιδράσεις  </vt:lpstr>
      <vt:lpstr>  5. Συνεχείς αντιδράσεις  </vt:lpstr>
      <vt:lpstr>  5. Συνεχείς αντιδράσεις  </vt:lpstr>
      <vt:lpstr>  5. Συνεχείς αντιδράσεις  </vt:lpstr>
      <vt:lpstr>  5. Συνεχείς αντιδράσεις  </vt:lpstr>
      <vt:lpstr> 5. Συνεχείς αντιδράσεις </vt:lpstr>
      <vt:lpstr> 5. Συνεχείς αντιδράσεις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604</cp:revision>
  <dcterms:created xsi:type="dcterms:W3CDTF">2012-09-06T09:03:05Z</dcterms:created>
  <dcterms:modified xsi:type="dcterms:W3CDTF">2015-09-09T09:00:13Z</dcterms:modified>
</cp:coreProperties>
</file>