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1" r:id="rId2"/>
    <p:sldId id="303" r:id="rId3"/>
    <p:sldId id="302" r:id="rId4"/>
    <p:sldId id="308" r:id="rId5"/>
    <p:sldId id="309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280" r:id="rId49"/>
    <p:sldId id="304" r:id="rId50"/>
    <p:sldId id="295" r:id="rId51"/>
    <p:sldId id="299" r:id="rId52"/>
    <p:sldId id="305" r:id="rId53"/>
    <p:sldId id="306" r:id="rId54"/>
    <p:sldId id="307" r:id="rId55"/>
    <p:sldId id="293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69" d="100"/>
          <a:sy n="69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67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78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00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34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92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44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93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467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166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5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20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3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435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7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808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303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538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383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014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33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966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025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94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184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479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382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699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017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4005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9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223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012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753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4832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398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284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20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0303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552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864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88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33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0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0.png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.png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png"/><Relationship Id="rId11" Type="http://schemas.openxmlformats.org/officeDocument/2006/relationships/image" Target="../media/image37.wmf"/><Relationship Id="rId5" Type="http://schemas.openxmlformats.org/officeDocument/2006/relationships/image" Target="../media/image4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6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wmf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.png"/><Relationship Id="rId10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7.wmf"/><Relationship Id="rId5" Type="http://schemas.openxmlformats.org/officeDocument/2006/relationships/image" Target="../media/image70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4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9.png"/><Relationship Id="rId4" Type="http://schemas.openxmlformats.org/officeDocument/2006/relationships/image" Target="../media/image4.png"/><Relationship Id="rId9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5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6.png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1.png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4.png"/><Relationship Id="rId9" Type="http://schemas.openxmlformats.org/officeDocument/2006/relationships/image" Target="../media/image7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5.wm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8.wm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8.png"/><Relationship Id="rId4" Type="http://schemas.openxmlformats.org/officeDocument/2006/relationships/image" Target="../media/image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83.wmf"/><Relationship Id="rId5" Type="http://schemas.openxmlformats.org/officeDocument/2006/relationships/image" Target="../media/image92.pn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4.png"/><Relationship Id="rId9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88.wmf"/><Relationship Id="rId18" Type="http://schemas.openxmlformats.org/officeDocument/2006/relationships/image" Target="../media/image96.png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87.wmf"/><Relationship Id="rId24" Type="http://schemas.openxmlformats.org/officeDocument/2006/relationships/image" Target="../media/image93.wmf"/><Relationship Id="rId5" Type="http://schemas.openxmlformats.org/officeDocument/2006/relationships/image" Target="../media/image95.png"/><Relationship Id="rId15" Type="http://schemas.openxmlformats.org/officeDocument/2006/relationships/image" Target="../media/image89.wmf"/><Relationship Id="rId23" Type="http://schemas.openxmlformats.org/officeDocument/2006/relationships/oleObject" Target="../embeddings/oleObject74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4.png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9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102.png"/><Relationship Id="rId5" Type="http://schemas.openxmlformats.org/officeDocument/2006/relationships/image" Target="../media/image100.png"/><Relationship Id="rId10" Type="http://schemas.openxmlformats.org/officeDocument/2006/relationships/image" Target="../media/image9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7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wmf"/><Relationship Id="rId5" Type="http://schemas.openxmlformats.org/officeDocument/2006/relationships/image" Target="../media/image104.png"/><Relationship Id="rId10" Type="http://schemas.openxmlformats.org/officeDocument/2006/relationships/image" Target="../media/image99.wmf"/><Relationship Id="rId4" Type="http://schemas.openxmlformats.org/officeDocument/2006/relationships/image" Target="../media/image4.png"/><Relationship Id="rId9" Type="http://schemas.openxmlformats.org/officeDocument/2006/relationships/image" Target="../media/image9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0.wmf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11.png"/><Relationship Id="rId10" Type="http://schemas.openxmlformats.org/officeDocument/2006/relationships/image" Target="../media/image10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01.wmf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4.png"/><Relationship Id="rId9" Type="http://schemas.openxmlformats.org/officeDocument/2006/relationships/image" Target="../media/image104.wmf"/><Relationship Id="rId1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19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3.wmf"/><Relationship Id="rId11" Type="http://schemas.openxmlformats.org/officeDocument/2006/relationships/image" Target="../media/image106.wmf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4.png"/><Relationship Id="rId9" Type="http://schemas.openxmlformats.org/officeDocument/2006/relationships/image" Target="../media/image10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7.wmf"/><Relationship Id="rId12" Type="http://schemas.openxmlformats.org/officeDocument/2006/relationships/image" Target="../media/image114.png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9.wmf"/><Relationship Id="rId5" Type="http://schemas.openxmlformats.org/officeDocument/2006/relationships/image" Target="../media/image4.png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113.png"/><Relationship Id="rId9" Type="http://schemas.openxmlformats.org/officeDocument/2006/relationships/image" Target="../media/image108.wmf"/><Relationship Id="rId14" Type="http://schemas.openxmlformats.org/officeDocument/2006/relationships/image" Target="../media/image11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15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4.png"/><Relationship Id="rId9" Type="http://schemas.openxmlformats.org/officeDocument/2006/relationships/image" Target="../media/image1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2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8.png"/><Relationship Id="rId11" Type="http://schemas.openxmlformats.org/officeDocument/2006/relationships/image" Target="../media/image119.wmf"/><Relationship Id="rId5" Type="http://schemas.openxmlformats.org/officeDocument/2006/relationships/image" Target="../media/image127.png"/><Relationship Id="rId10" Type="http://schemas.openxmlformats.org/officeDocument/2006/relationships/oleObject" Target="../embeddings/oleObject100.bin"/><Relationship Id="rId4" Type="http://schemas.openxmlformats.org/officeDocument/2006/relationships/image" Target="../media/image4.png"/><Relationship Id="rId9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11" Type="http://schemas.openxmlformats.org/officeDocument/2006/relationships/image" Target="../media/image123.wmf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4.png"/><Relationship Id="rId9" Type="http://schemas.openxmlformats.org/officeDocument/2006/relationships/image" Target="../media/image12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38.png"/><Relationship Id="rId4" Type="http://schemas.openxmlformats.org/officeDocument/2006/relationships/image" Target="../media/image4.png"/><Relationship Id="rId9" Type="http://schemas.openxmlformats.org/officeDocument/2006/relationships/image" Target="../media/image12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41.png"/><Relationship Id="rId10" Type="http://schemas.openxmlformats.org/officeDocument/2006/relationships/image" Target="../media/image142.png"/><Relationship Id="rId4" Type="http://schemas.openxmlformats.org/officeDocument/2006/relationships/image" Target="../media/image4.png"/><Relationship Id="rId9" Type="http://schemas.openxmlformats.org/officeDocument/2006/relationships/image" Target="../media/image12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31.wmf"/><Relationship Id="rId5" Type="http://schemas.openxmlformats.org/officeDocument/2006/relationships/image" Target="../media/image132.png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4.png"/><Relationship Id="rId9" Type="http://schemas.openxmlformats.org/officeDocument/2006/relationships/image" Target="../media/image13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15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image" Target="../media/image139.png"/><Relationship Id="rId10" Type="http://schemas.openxmlformats.org/officeDocument/2006/relationships/image" Target="../media/image13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3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20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3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4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.png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Ορθή Κινηματική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Σύνθεση περιστροφών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23224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τρία συστήματα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Ένα δεδομένο σημείο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μπορεί να εκφραστεί με </a:t>
                </a:r>
                <a:r>
                  <a:rPr lang="el-GR" sz="2400" b="1" dirty="0" smtClean="0"/>
                  <a:t>τρεις</a:t>
                </a:r>
                <a:r>
                  <a:rPr lang="el-GR" sz="2400" dirty="0" smtClean="0"/>
                  <a:t> τρόπους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 smtClean="0"/>
                  <a:t> στα τρία συστήματα</a:t>
                </a:r>
              </a:p>
              <a:p>
                <a:r>
                  <a:rPr lang="el-GR" sz="2400" dirty="0" smtClean="0"/>
                  <a:t>Προφανώς ισχύουν οι σχέσεις: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Content Placeholder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232248"/>
              </a:xfrm>
              <a:blipFill rotWithShape="0">
                <a:blip r:embed="rId4"/>
                <a:stretch>
                  <a:fillRect l="-963" t="-2180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470822"/>
              </p:ext>
            </p:extLst>
          </p:nvPr>
        </p:nvGraphicFramePr>
        <p:xfrm>
          <a:off x="4788024" y="3319251"/>
          <a:ext cx="1145556" cy="126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r:id="rId6" imgW="673100" imgH="736600" progId="Equation.DSMT4">
                  <p:embed/>
                </p:oleObj>
              </mc:Choice>
              <mc:Fallback>
                <p:oleObj r:id="rId6" imgW="673100" imgH="736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319251"/>
                        <a:ext cx="1145556" cy="1264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58080"/>
              </p:ext>
            </p:extLst>
          </p:nvPr>
        </p:nvGraphicFramePr>
        <p:xfrm>
          <a:off x="4788024" y="4604137"/>
          <a:ext cx="1368152" cy="41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" r:id="rId8" imgW="799753" imgH="241195" progId="Equation.DSMT4">
                  <p:embed/>
                </p:oleObj>
              </mc:Choice>
              <mc:Fallback>
                <p:oleObj r:id="rId8" imgW="799753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604137"/>
                        <a:ext cx="1368152" cy="41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1"/>
          <p:cNvSpPr txBox="1">
            <a:spLocks/>
          </p:cNvSpPr>
          <p:nvPr/>
        </p:nvSpPr>
        <p:spPr>
          <a:xfrm>
            <a:off x="454914" y="5069552"/>
            <a:ext cx="8250853" cy="85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Από την τελευταία σχέση προκύπτει ο </a:t>
            </a:r>
            <a:r>
              <a:rPr lang="el-GR" sz="2400" b="1" dirty="0" smtClean="0"/>
              <a:t>κανόνας σύνθεσης περιστροφών</a:t>
            </a:r>
            <a:endParaRPr lang="en-US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01519"/>
              </p:ext>
            </p:extLst>
          </p:nvPr>
        </p:nvGraphicFramePr>
        <p:xfrm>
          <a:off x="3715417" y="5659369"/>
          <a:ext cx="1560713" cy="5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" r:id="rId10" imgW="660113" imgH="241195" progId="Equation.DSMT4">
                  <p:embed/>
                </p:oleObj>
              </mc:Choice>
              <mc:Fallback>
                <p:oleObj r:id="rId10" imgW="660113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17" y="5659369"/>
                        <a:ext cx="1560713" cy="57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9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2.2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</a:t>
                </a:r>
                <a:r>
                  <a:rPr lang="el-GR" sz="2400" b="1" dirty="0" smtClean="0"/>
                  <a:t>αρχικά</a:t>
                </a:r>
                <a:r>
                  <a:rPr lang="el-GR" sz="2400" dirty="0" smtClean="0"/>
                  <a:t> μία περιστροφή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sz="2400" dirty="0" smtClean="0"/>
                  <a:t> και </a:t>
                </a:r>
                <a:r>
                  <a:rPr lang="el-GR" sz="2400" b="1" dirty="0" smtClean="0"/>
                  <a:t>στη συνέχεια</a:t>
                </a:r>
                <a:r>
                  <a:rPr lang="el-GR" sz="2400" dirty="0" smtClean="0"/>
                  <a:t> μία περιστροφή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Ο συνολικός πίνακας περιστροφών δίνεται σύμφωνα με τον κανόνα σύνθεσης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09888"/>
              </p:ext>
            </p:extLst>
          </p:nvPr>
        </p:nvGraphicFramePr>
        <p:xfrm>
          <a:off x="833509" y="3796243"/>
          <a:ext cx="4810284" cy="118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r:id="rId6" imgW="2717800" imgH="673100" progId="Equation.DSMT4">
                  <p:embed/>
                </p:oleObj>
              </mc:Choice>
              <mc:Fallback>
                <p:oleObj r:id="rId6" imgW="27178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796243"/>
                        <a:ext cx="4810284" cy="1184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59520"/>
              </p:ext>
            </p:extLst>
          </p:nvPr>
        </p:nvGraphicFramePr>
        <p:xfrm>
          <a:off x="5822119" y="4702560"/>
          <a:ext cx="2573138" cy="120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r:id="rId8" imgW="1422400" imgH="673100" progId="Equation.DSMT4">
                  <p:embed/>
                </p:oleObj>
              </mc:Choice>
              <mc:Fallback>
                <p:oleObj r:id="rId8" imgW="1422400" imgH="67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119" y="4702560"/>
                        <a:ext cx="2573138" cy="1209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3509" y="5368636"/>
            <a:ext cx="936104" cy="5404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400" dirty="0"/>
              <a:t>ό</a:t>
            </a:r>
            <a:r>
              <a:rPr lang="el-GR" sz="2400" dirty="0" smtClean="0"/>
              <a:t>που </a:t>
            </a:r>
            <a:endParaRPr lang="en-US" sz="2400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06850"/>
              </p:ext>
            </p:extLst>
          </p:nvPr>
        </p:nvGraphicFramePr>
        <p:xfrm>
          <a:off x="1771149" y="5471273"/>
          <a:ext cx="2520795" cy="36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r:id="rId10" imgW="1371600" imgH="203200" progId="Equation.DSMT4">
                  <p:embed/>
                </p:oleObj>
              </mc:Choice>
              <mc:Fallback>
                <p:oleObj r:id="rId10" imgW="1371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149" y="5471273"/>
                        <a:ext cx="2520795" cy="366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3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2.2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16024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/>
              <a:t>σειρά</a:t>
            </a:r>
            <a:r>
              <a:rPr lang="el-GR" sz="2400" dirty="0"/>
              <a:t> με την οποία πολλαπλασιάζουμε τους πίνακες </a:t>
            </a:r>
            <a:r>
              <a:rPr lang="el-GR" sz="2400" dirty="0" smtClean="0"/>
              <a:t>περιστροφών </a:t>
            </a:r>
            <a:r>
              <a:rPr lang="el-GR" sz="2400" dirty="0"/>
              <a:t>είναι </a:t>
            </a:r>
            <a:r>
              <a:rPr lang="el-GR" sz="2400" b="1" dirty="0"/>
              <a:t>σημαντική</a:t>
            </a:r>
            <a:r>
              <a:rPr lang="el-GR" sz="2400" dirty="0"/>
              <a:t> για το αποτέλεσμα της ολικής περιστροφής</a:t>
            </a:r>
            <a:endParaRPr lang="en-US" sz="2400" dirty="0"/>
          </a:p>
          <a:p>
            <a:r>
              <a:rPr lang="el-GR" sz="2400" dirty="0"/>
              <a:t>Αν οι περιστροφές του </a:t>
            </a:r>
            <a:r>
              <a:rPr lang="el-GR" sz="2400" dirty="0" smtClean="0"/>
              <a:t>παραδείγματος </a:t>
            </a:r>
            <a:r>
              <a:rPr lang="el-GR" sz="2400" dirty="0"/>
              <a:t>γίνουν με </a:t>
            </a:r>
            <a:r>
              <a:rPr lang="el-GR" sz="2400" b="1" dirty="0"/>
              <a:t>ανάποδη</a:t>
            </a:r>
            <a:r>
              <a:rPr lang="el-GR" sz="2400" dirty="0"/>
              <a:t> </a:t>
            </a:r>
            <a:r>
              <a:rPr lang="el-GR" sz="2400" dirty="0" smtClean="0"/>
              <a:t>σειρά</a:t>
            </a:r>
            <a:r>
              <a:rPr lang="el-GR" sz="2400" dirty="0"/>
              <a:t> </a:t>
            </a:r>
            <a:r>
              <a:rPr lang="el-GR" sz="2400" dirty="0" smtClean="0"/>
              <a:t>τότε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508" y="5368636"/>
            <a:ext cx="2082307" cy="5404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400" dirty="0"/>
              <a:t>κ</a:t>
            </a:r>
            <a:r>
              <a:rPr lang="el-GR" sz="2400" dirty="0" smtClean="0"/>
              <a:t>αι προκύπτει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52150"/>
              </p:ext>
            </p:extLst>
          </p:nvPr>
        </p:nvGraphicFramePr>
        <p:xfrm>
          <a:off x="833508" y="3800314"/>
          <a:ext cx="4733170" cy="115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r:id="rId5" imgW="2743200" imgH="673100" progId="Equation.DSMT4">
                  <p:embed/>
                </p:oleObj>
              </mc:Choice>
              <mc:Fallback>
                <p:oleObj r:id="rId5" imgW="27432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8" y="3800314"/>
                        <a:ext cx="4733170" cy="1155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64048"/>
              </p:ext>
            </p:extLst>
          </p:nvPr>
        </p:nvGraphicFramePr>
        <p:xfrm>
          <a:off x="2895696" y="5374803"/>
          <a:ext cx="1047838" cy="45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r:id="rId7" imgW="444307" imgH="190417" progId="Equation.DSMT4">
                  <p:embed/>
                </p:oleObj>
              </mc:Choice>
              <mc:Fallback>
                <p:oleObj r:id="rId7" imgW="444307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96" y="5374803"/>
                        <a:ext cx="1047838" cy="452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00749"/>
              </p:ext>
            </p:extLst>
          </p:nvPr>
        </p:nvGraphicFramePr>
        <p:xfrm>
          <a:off x="5823980" y="4713130"/>
          <a:ext cx="2522331" cy="124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r:id="rId9" imgW="1358310" imgH="672808" progId="Equation.DSMT4">
                  <p:embed/>
                </p:oleObj>
              </mc:Choice>
              <mc:Fallback>
                <p:oleObj r:id="rId9" imgW="1358310" imgH="6728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980" y="4713130"/>
                        <a:ext cx="2522331" cy="1246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2.3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368151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πίνακα περιστροφής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που αναπαριστά μία περιστροφή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μία περιστροφή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368151"/>
              </a:xfrm>
              <a:blipFill rotWithShape="0">
                <a:blip r:embed="rId4"/>
                <a:stretch>
                  <a:fillRect l="-963" t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74" y="2740666"/>
            <a:ext cx="3924300" cy="3881438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3236" y="5492480"/>
                <a:ext cx="4680520" cy="744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l-GR" sz="2000" dirty="0" smtClean="0"/>
                  <a:t>Εικόνα 2: Περιστροφή γύρω από τους άξονες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36" y="5492480"/>
                <a:ext cx="4680520" cy="744832"/>
              </a:xfrm>
              <a:prstGeom prst="rect">
                <a:avLst/>
              </a:prstGeom>
              <a:blipFill rotWithShape="0">
                <a:blip r:embed="rId6"/>
                <a:stretch>
                  <a:fillRect t="-1639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7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2.3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την πρώτη περιστροφή έχουμε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15396"/>
              </p:ext>
            </p:extLst>
          </p:nvPr>
        </p:nvGraphicFramePr>
        <p:xfrm>
          <a:off x="3883683" y="2060848"/>
          <a:ext cx="1376634" cy="58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9" r:id="rId5" imgW="710891" imgH="241195" progId="Equation.DSMT4">
                  <p:embed/>
                </p:oleObj>
              </mc:Choice>
              <mc:Fallback>
                <p:oleObj r:id="rId5" imgW="710891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683" y="2060848"/>
                        <a:ext cx="1376634" cy="58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01449"/>
              </p:ext>
            </p:extLst>
          </p:nvPr>
        </p:nvGraphicFramePr>
        <p:xfrm>
          <a:off x="3796959" y="4050317"/>
          <a:ext cx="1550083" cy="5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0" r:id="rId7" imgW="698500" imgH="241300" progId="Equation.DSMT4">
                  <p:embed/>
                </p:oleObj>
              </mc:Choice>
              <mc:Fallback>
                <p:oleObj r:id="rId7" imgW="698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959" y="4050317"/>
                        <a:ext cx="1550083" cy="54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3800" y="2679459"/>
                <a:ext cx="8229600" cy="1333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Επειδή η επόμενη περιστροφή πραγματοποιείται γύρω από 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και όχι γύρω από το τρέχον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l-GR" sz="2400" b="1" dirty="0" smtClean="0"/>
                  <a:t>δεν</a:t>
                </a:r>
                <a:r>
                  <a:rPr lang="el-GR" sz="2400" dirty="0" smtClean="0"/>
                  <a:t> ισχύει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0" y="2679459"/>
                <a:ext cx="8229600" cy="1333172"/>
              </a:xfrm>
              <a:prstGeom prst="rect">
                <a:avLst/>
              </a:prstGeom>
              <a:blipFill rotWithShape="0">
                <a:blip r:embed="rId9"/>
                <a:stretch>
                  <a:fillRect l="-963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08079"/>
              </p:ext>
            </p:extLst>
          </p:nvPr>
        </p:nvGraphicFramePr>
        <p:xfrm>
          <a:off x="3358381" y="5099585"/>
          <a:ext cx="2427239" cy="48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" r:id="rId10" imgW="1218671" imgH="241195" progId="Equation.DSMT4">
                  <p:embed/>
                </p:oleObj>
              </mc:Choice>
              <mc:Fallback>
                <p:oleObj r:id="rId10" imgW="1218671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381" y="5099585"/>
                        <a:ext cx="2427239" cy="48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1669"/>
              </p:ext>
            </p:extLst>
          </p:nvPr>
        </p:nvGraphicFramePr>
        <p:xfrm>
          <a:off x="1944576" y="5630057"/>
          <a:ext cx="5254848" cy="46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2" r:id="rId12" imgW="2743200" imgH="241300" progId="Equation.DSMT4">
                  <p:embed/>
                </p:oleObj>
              </mc:Choice>
              <mc:Fallback>
                <p:oleObj r:id="rId12" imgW="27432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576" y="5630057"/>
                        <a:ext cx="5254848" cy="468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383498" y="4639254"/>
            <a:ext cx="8229600" cy="51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σωστές σχέσεις δίνονται ως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2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Κανόνας σύνθεσης περιστροφών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2498797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σταθερό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και τρέχον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συσχετιζόμενα με τον πίνακα περιστροφής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Αν ένα τρίτο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προκύπτει με μία περιστροφή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400" dirty="0" smtClean="0"/>
                  <a:t> η οποία πραγματοποιείται σε σχέση με το </a:t>
                </a:r>
                <a:r>
                  <a:rPr lang="el-GR" sz="2400" b="1" dirty="0" smtClean="0"/>
                  <a:t>τρέχον</a:t>
                </a:r>
                <a:r>
                  <a:rPr lang="el-GR" sz="2400" dirty="0" smtClean="0"/>
                  <a:t> σύστημα συντεταγμένων τότε πολλαπλασιάζουμε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2498797"/>
              </a:xfrm>
              <a:blipFill rotWithShape="0">
                <a:blip r:embed="rId5"/>
                <a:stretch>
                  <a:fillRect l="-963" t="-1951" r="-1704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48927"/>
              </p:ext>
            </p:extLst>
          </p:nvPr>
        </p:nvGraphicFramePr>
        <p:xfrm>
          <a:off x="3894880" y="4055589"/>
          <a:ext cx="136815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r:id="rId6" imgW="660113" imgH="241195" progId="Equation.DSMT4">
                  <p:embed/>
                </p:oleObj>
              </mc:Choice>
              <mc:Fallback>
                <p:oleObj r:id="rId6" imgW="660113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880" y="4055589"/>
                        <a:ext cx="136815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4"/>
          <p:cNvSpPr txBox="1">
            <a:spLocks/>
          </p:cNvSpPr>
          <p:nvPr/>
        </p:nvSpPr>
        <p:spPr>
          <a:xfrm>
            <a:off x="456808" y="4559645"/>
            <a:ext cx="8229600" cy="88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Αν η περιστροφή πραγματοποιείται σε σχέση με το </a:t>
            </a:r>
            <a:r>
              <a:rPr lang="el-GR" sz="2400" b="1" dirty="0" smtClean="0"/>
              <a:t>σταθερό</a:t>
            </a:r>
            <a:r>
              <a:rPr lang="el-GR" sz="2400" dirty="0" smtClean="0"/>
              <a:t> σύστημα συντεταγμένων τότε πολλαπλασιάζουμε ως</a:t>
            </a:r>
            <a:endParaRPr lang="en-US" sz="24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53943"/>
              </p:ext>
            </p:extLst>
          </p:nvPr>
        </p:nvGraphicFramePr>
        <p:xfrm>
          <a:off x="3894880" y="5567757"/>
          <a:ext cx="1373872" cy="50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r:id="rId8" imgW="660113" imgH="241195" progId="Equation.DSMT4">
                  <p:embed/>
                </p:oleObj>
              </mc:Choice>
              <mc:Fallback>
                <p:oleObj r:id="rId8" imgW="660113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880" y="5567757"/>
                        <a:ext cx="1373872" cy="506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8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Περιστροφή γύρω από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dirty="0" smtClean="0"/>
                  <a:t> (1/3)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48" r="-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280831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ένα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γύρω από το οποίο θα γίνει η περιστροφή</a:t>
                </a:r>
              </a:p>
              <a:p>
                <a:r>
                  <a:rPr lang="el-GR" sz="2400" dirty="0" smtClean="0"/>
                  <a:t>Περιστρέφουμε το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προς κάποιον από τους άξονες, π.χ 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Περιστρέφουμε γύρω από 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Περιστρέφουμε το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στην αρχική του θέση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2808312"/>
              </a:xfrm>
              <a:blipFill rotWithShape="0">
                <a:blip r:embed="rId6"/>
                <a:stretch>
                  <a:fillRect l="-963" t="-1518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13216"/>
              </p:ext>
            </p:extLst>
          </p:nvPr>
        </p:nvGraphicFramePr>
        <p:xfrm>
          <a:off x="2912371" y="4504258"/>
          <a:ext cx="3171853" cy="43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r:id="rId7" imgW="1778000" imgH="241300" progId="Equation.DSMT4">
                  <p:embed/>
                </p:oleObj>
              </mc:Choice>
              <mc:Fallback>
                <p:oleObj r:id="rId7" imgW="17780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371" y="4504258"/>
                        <a:ext cx="3171853" cy="436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Περιστροφή γύρω από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dirty="0" smtClean="0"/>
                  <a:t> (2/3)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48" r="-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l-GR" sz="2400" b="1" dirty="0" smtClean="0"/>
                  <a:t>μοναδιαίο</a:t>
                </a:r>
                <a:r>
                  <a:rPr lang="el-GR" sz="2400" dirty="0" smtClean="0"/>
                  <a:t> διάνυσμα, οπότε από το σχήμα προκύπτουν οι σχέσεις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864096"/>
              </a:xfrm>
              <a:blipFill rotWithShape="0">
                <a:blip r:embed="rId6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063" y="2101265"/>
            <a:ext cx="3724377" cy="3196990"/>
          </a:xfrm>
          <a:prstGeom prst="rect">
            <a:avLst/>
          </a:prstGeom>
          <a:noFill/>
          <a:ln/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517565"/>
              </p:ext>
            </p:extLst>
          </p:nvPr>
        </p:nvGraphicFramePr>
        <p:xfrm>
          <a:off x="949374" y="2374292"/>
          <a:ext cx="2051340" cy="99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" r:id="rId8" imgW="1066800" imgH="520700" progId="Equation.DSMT4">
                  <p:embed/>
                </p:oleObj>
              </mc:Choice>
              <mc:Fallback>
                <p:oleObj r:id="rId8" imgW="1066800" imgH="520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74" y="2374292"/>
                        <a:ext cx="2051340" cy="995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30521"/>
              </p:ext>
            </p:extLst>
          </p:nvPr>
        </p:nvGraphicFramePr>
        <p:xfrm>
          <a:off x="949375" y="3508192"/>
          <a:ext cx="2094077" cy="95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" r:id="rId10" imgW="1091726" imgH="495085" progId="Equation.DSMT4">
                  <p:embed/>
                </p:oleObj>
              </mc:Choice>
              <mc:Fallback>
                <p:oleObj r:id="rId10" imgW="1091726" imgH="49508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75" y="3508192"/>
                        <a:ext cx="2094077" cy="95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33054"/>
              </p:ext>
            </p:extLst>
          </p:nvPr>
        </p:nvGraphicFramePr>
        <p:xfrm>
          <a:off x="949374" y="4599356"/>
          <a:ext cx="1245457" cy="40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r:id="rId12" imgW="647419" imgH="215806" progId="Equation.DSMT4">
                  <p:embed/>
                </p:oleObj>
              </mc:Choice>
              <mc:Fallback>
                <p:oleObj r:id="rId12" imgW="647419" imgH="21580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74" y="4599356"/>
                        <a:ext cx="1245457" cy="409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76305"/>
              </p:ext>
            </p:extLst>
          </p:nvPr>
        </p:nvGraphicFramePr>
        <p:xfrm>
          <a:off x="949375" y="5147159"/>
          <a:ext cx="2020814" cy="58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" r:id="rId14" imgW="1054100" imgH="304800" progId="Equation.DSMT4">
                  <p:embed/>
                </p:oleObj>
              </mc:Choice>
              <mc:Fallback>
                <p:oleObj r:id="rId14" imgW="1054100" imgH="304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75" y="5147159"/>
                        <a:ext cx="2020814" cy="586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38003" y="5440207"/>
                <a:ext cx="4464496" cy="50994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l-GR" sz="2000" dirty="0" smtClean="0"/>
                  <a:t>Εικόνα 3: Περιστροφή γύρω από άξονα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003" y="5440207"/>
                <a:ext cx="4464496" cy="509942"/>
              </a:xfrm>
              <a:prstGeom prst="rect">
                <a:avLst/>
              </a:prstGeom>
              <a:blipFill rotWithShape="0">
                <a:blip r:embed="rId16"/>
                <a:stretch>
                  <a:fillRect l="-109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Περιστροφή γύρω από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dirty="0" smtClean="0"/>
                  <a:t> (3/3)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48" r="-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646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</a:t>
            </a:r>
            <a:r>
              <a:rPr lang="el-GR" sz="2400" b="1" dirty="0" smtClean="0"/>
              <a:t>τελικός</a:t>
            </a:r>
            <a:r>
              <a:rPr lang="el-GR" sz="2400" dirty="0" smtClean="0"/>
              <a:t> πίνακας περιστροφής προκύπτει ως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10284"/>
              </p:ext>
            </p:extLst>
          </p:nvPr>
        </p:nvGraphicFramePr>
        <p:xfrm>
          <a:off x="899592" y="2060586"/>
          <a:ext cx="4602587" cy="93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r:id="rId6" imgW="3479800" imgH="711200" progId="Equation.DSMT4">
                  <p:embed/>
                </p:oleObj>
              </mc:Choice>
              <mc:Fallback>
                <p:oleObj r:id="rId6" imgW="34798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60586"/>
                        <a:ext cx="4602587" cy="935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05218"/>
              </p:ext>
            </p:extLst>
          </p:nvPr>
        </p:nvGraphicFramePr>
        <p:xfrm>
          <a:off x="6228184" y="2343711"/>
          <a:ext cx="1934782" cy="24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r:id="rId8" imgW="1358310" imgH="177723" progId="Equation.DSMT4">
                  <p:embed/>
                </p:oleObj>
              </mc:Choice>
              <mc:Fallback>
                <p:oleObj r:id="rId8" imgW="135831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43711"/>
                        <a:ext cx="1934782" cy="249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457200" y="2996207"/>
                <a:ext cx="8229600" cy="1800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Ένας πίνακας περιστροφής μπορεί </a:t>
                </a:r>
                <a:r>
                  <a:rPr lang="el-GR" sz="2400" b="1" dirty="0" smtClean="0"/>
                  <a:t>πάντα</a:t>
                </a:r>
                <a:r>
                  <a:rPr lang="el-GR" sz="2400" dirty="0" smtClean="0"/>
                  <a:t> να αντικατασταθεί από μία μόνο περιστροφή γύρω κατάλληλο άξονα στο χώρο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l-GR" sz="2400" dirty="0" smtClean="0"/>
                  <a:t> όπου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2400" dirty="0" smtClean="0"/>
                  <a:t> είναι το μοναδιαίο διάνυσμα του άξονα περιστροφής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η γωνία περιστροφής γύρω από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207"/>
                <a:ext cx="8229600" cy="1800945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712" b="-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85193"/>
              </p:ext>
            </p:extLst>
          </p:nvPr>
        </p:nvGraphicFramePr>
        <p:xfrm>
          <a:off x="2385957" y="4797152"/>
          <a:ext cx="4385997" cy="179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0" r:id="rId11" imgW="2743200" imgH="1117600" progId="Equation.DSMT4">
                  <p:embed/>
                </p:oleObj>
              </mc:Choice>
              <mc:Fallback>
                <p:oleObj r:id="rId11" imgW="27432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957" y="4797152"/>
                        <a:ext cx="4385997" cy="179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2.4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</a:t>
                </a:r>
                <a:r>
                  <a:rPr lang="el-GR" sz="2400" b="1" dirty="0" smtClean="0"/>
                  <a:t>αρχικά</a:t>
                </a:r>
                <a:r>
                  <a:rPr lang="el-GR" sz="2400" dirty="0" smtClean="0"/>
                  <a:t> μία περιστροφή 90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b="1" dirty="0" smtClean="0"/>
                  <a:t>στη συνέχεια</a:t>
                </a:r>
                <a:r>
                  <a:rPr lang="el-GR" sz="2400" dirty="0" smtClean="0"/>
                  <a:t> μία περιστροφή 30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:r>
                  <a:rPr lang="el-GR" sz="2400" b="1" dirty="0" smtClean="0"/>
                  <a:t>τέλος</a:t>
                </a:r>
                <a:r>
                  <a:rPr lang="el-GR" sz="2400" dirty="0" smtClean="0"/>
                  <a:t> μία περιστροφή 60</a:t>
                </a:r>
                <a:r>
                  <a:rPr lang="el-GR" sz="2400" baseline="30000" dirty="0" smtClean="0"/>
                  <a:t>ο</a:t>
                </a:r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Εφαρμόζοντας τις προηγούμενες σχέσεις λαμβάνουμε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16375"/>
              </p:ext>
            </p:extLst>
          </p:nvPr>
        </p:nvGraphicFramePr>
        <p:xfrm>
          <a:off x="938488" y="4424288"/>
          <a:ext cx="1664482" cy="37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r:id="rId6" imgW="1091726" imgH="241195" progId="Equation.DSMT4">
                  <p:embed/>
                </p:oleObj>
              </mc:Choice>
              <mc:Fallback>
                <p:oleObj r:id="rId6" imgW="109172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488" y="4424288"/>
                        <a:ext cx="1664482" cy="373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514844"/>
              </p:ext>
            </p:extLst>
          </p:nvPr>
        </p:nvGraphicFramePr>
        <p:xfrm>
          <a:off x="2614612" y="3545944"/>
          <a:ext cx="2013880" cy="213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5" r:id="rId8" imgW="1320800" imgH="1397000" progId="Equation.DSMT4">
                  <p:embed/>
                </p:oleObj>
              </mc:Choice>
              <mc:Fallback>
                <p:oleObj r:id="rId8" imgW="1320800" imgH="139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2" y="3545944"/>
                        <a:ext cx="2013880" cy="2130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58145"/>
              </p:ext>
            </p:extLst>
          </p:nvPr>
        </p:nvGraphicFramePr>
        <p:xfrm>
          <a:off x="5036984" y="3510144"/>
          <a:ext cx="1022585" cy="33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6" r:id="rId10" imgW="622030" imgH="203112" progId="Equation.DSMT4">
                  <p:embed/>
                </p:oleObj>
              </mc:Choice>
              <mc:Fallback>
                <p:oleObj r:id="rId10" imgW="622030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984" y="3510144"/>
                        <a:ext cx="1022585" cy="337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76278"/>
              </p:ext>
            </p:extLst>
          </p:nvPr>
        </p:nvGraphicFramePr>
        <p:xfrm>
          <a:off x="5036984" y="3893702"/>
          <a:ext cx="2154172" cy="64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r:id="rId12" imgW="1320227" imgH="393529" progId="Equation.DSMT4">
                  <p:embed/>
                </p:oleObj>
              </mc:Choice>
              <mc:Fallback>
                <p:oleObj r:id="rId12" imgW="132022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984" y="3893702"/>
                        <a:ext cx="2154172" cy="648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160259"/>
              </p:ext>
            </p:extLst>
          </p:nvPr>
        </p:nvGraphicFramePr>
        <p:xfrm>
          <a:off x="5018256" y="4533543"/>
          <a:ext cx="3015843" cy="68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r:id="rId14" imgW="1841500" imgH="419100" progId="Equation.DSMT4">
                  <p:embed/>
                </p:oleObj>
              </mc:Choice>
              <mc:Fallback>
                <p:oleObj r:id="rId14" imgW="18415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256" y="4533543"/>
                        <a:ext cx="3015843" cy="685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56" y="5326738"/>
            <a:ext cx="3239045" cy="3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Μελέτη ορθής κινηματικής σε ρομποτικούς βραχίονες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Αναπαράσταση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68570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Προσδιορισμός του προσανατολισμού του συστήματος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ως προς το σύστημα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με τρεις διαδοχικές περιστροφές γύρω από τις γωνίες </a:t>
                </a:r>
                <a:r>
                  <a:rPr lang="en-US" sz="2400" dirty="0" smtClean="0"/>
                  <a:t>Euler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 smtClean="0"/>
              </a:p>
              <a:p>
                <a:endParaRPr lang="el-GR" sz="2400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685706"/>
              </a:xfrm>
              <a:blipFill rotWithShape="0">
                <a:blip r:embed="rId5"/>
                <a:stretch>
                  <a:fillRect l="-963" t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69712"/>
              </p:ext>
            </p:extLst>
          </p:nvPr>
        </p:nvGraphicFramePr>
        <p:xfrm>
          <a:off x="833509" y="3292403"/>
          <a:ext cx="7370024" cy="125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r:id="rId6" imgW="3949700" imgH="673100" progId="Equation.DSMT4">
                  <p:embed/>
                </p:oleObj>
              </mc:Choice>
              <mc:Fallback>
                <p:oleObj r:id="rId6" imgW="39497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292403"/>
                        <a:ext cx="7370024" cy="1251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6143"/>
              </p:ext>
            </p:extLst>
          </p:nvPr>
        </p:nvGraphicFramePr>
        <p:xfrm>
          <a:off x="3131840" y="4653902"/>
          <a:ext cx="4939042" cy="125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r:id="rId8" imgW="2641600" imgH="673100" progId="Equation.DSMT4">
                  <p:embed/>
                </p:oleObj>
              </mc:Choice>
              <mc:Fallback>
                <p:oleObj r:id="rId8" imgW="2641600" imgH="67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653902"/>
                        <a:ext cx="4939042" cy="1251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Αναπαράσταση </a:t>
            </a:r>
            <a:r>
              <a:rPr lang="en-US" dirty="0" smtClean="0"/>
              <a:t>Roll, Pitch, Yaw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5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Προσδιορισμός ενός πίνακα περιστροφής με τρεις διαδοχικές περιστροφές γύρω από 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σύστημα συντεταγμένων</a:t>
                </a:r>
              </a:p>
              <a:p>
                <a:endParaRPr lang="el-GR" sz="2400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5"/>
              </a:xfrm>
              <a:blipFill rotWithShape="0">
                <a:blip r:embed="rId4"/>
                <a:stretch>
                  <a:fillRect l="-963" t="-5634" r="-140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197" y="2563843"/>
            <a:ext cx="3796243" cy="3225304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833509" y="5035236"/>
            <a:ext cx="3888432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4: Γωνίες </a:t>
            </a:r>
            <a:r>
              <a:rPr lang="en-US" sz="2000" dirty="0" smtClean="0"/>
              <a:t>roll, pitch </a:t>
            </a:r>
            <a:r>
              <a:rPr lang="el-GR" sz="2000" dirty="0" smtClean="0"/>
              <a:t>και </a:t>
            </a:r>
            <a:r>
              <a:rPr lang="en-US" sz="2000" dirty="0" smtClean="0"/>
              <a:t>yaw</a:t>
            </a:r>
          </a:p>
        </p:txBody>
      </p:sp>
    </p:spTree>
    <p:extLst>
      <p:ext uri="{BB962C8B-B14F-4D97-AF65-F5344CB8AC3E}">
        <p14:creationId xmlns:p14="http://schemas.microsoft.com/office/powerpoint/2010/main" val="6024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Αναπαράσταση </a:t>
            </a:r>
            <a:r>
              <a:rPr lang="en-US" dirty="0" smtClean="0"/>
              <a:t>Roll, Pitch, Yaw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296143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σειρά των περιστροφών καθορίζεται ως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l-GR" sz="2400" dirty="0" smtClean="0"/>
                  <a:t> κατά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κατά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400" dirty="0" smtClean="0"/>
                  <a:t> κατά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endParaRPr lang="el-GR" sz="2400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296143"/>
              </a:xfrm>
              <a:blipFill rotWithShape="0">
                <a:blip r:embed="rId5"/>
                <a:stretch>
                  <a:fillRect l="-963" t="-3756" r="-1852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22609"/>
              </p:ext>
            </p:extLst>
          </p:nvPr>
        </p:nvGraphicFramePr>
        <p:xfrm>
          <a:off x="833509" y="2992091"/>
          <a:ext cx="7230879" cy="122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r:id="rId6" imgW="3949700" imgH="673100" progId="Equation.DSMT4">
                  <p:embed/>
                </p:oleObj>
              </mc:Choice>
              <mc:Fallback>
                <p:oleObj r:id="rId6" imgW="39497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992091"/>
                        <a:ext cx="7230879" cy="1227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5415"/>
              </p:ext>
            </p:extLst>
          </p:nvPr>
        </p:nvGraphicFramePr>
        <p:xfrm>
          <a:off x="3059832" y="4435561"/>
          <a:ext cx="4706179" cy="122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r:id="rId8" imgW="2565400" imgH="673100" progId="Equation.DSMT4">
                  <p:embed/>
                </p:oleObj>
              </mc:Choice>
              <mc:Fallback>
                <p:oleObj r:id="rId8" imgW="2565400" imgH="67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435561"/>
                        <a:ext cx="4706179" cy="1227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2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Ομογενείς μετασχηματισμοί (1/4)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το σύστημα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το οποίο λαμβάνουμε με παράλληλη μετατόπιση από 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το διάνυσμα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εκφρασμένο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Εφόσον τα συστήματα είναι παράλληλα ισχύει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5"/>
                <a:stretch>
                  <a:fillRect l="-1961" t="-1078" r="-3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17638"/>
            <a:ext cx="4038600" cy="2485953"/>
          </a:xfrm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19438"/>
              </p:ext>
            </p:extLst>
          </p:nvPr>
        </p:nvGraphicFramePr>
        <p:xfrm>
          <a:off x="5584370" y="4479829"/>
          <a:ext cx="2160240" cy="175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r:id="rId7" imgW="939392" imgH="761669" progId="Equation.DSMT4">
                  <p:embed/>
                </p:oleObj>
              </mc:Choice>
              <mc:Fallback>
                <p:oleObj r:id="rId7" imgW="939392" imgH="76166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370" y="4479829"/>
                        <a:ext cx="2160240" cy="1757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38966"/>
              </p:ext>
            </p:extLst>
          </p:nvPr>
        </p:nvGraphicFramePr>
        <p:xfrm>
          <a:off x="1545770" y="5290901"/>
          <a:ext cx="1757483" cy="56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r:id="rId9" imgW="761669" imgH="241195" progId="Equation.DSMT4">
                  <p:embed/>
                </p:oleObj>
              </mc:Choice>
              <mc:Fallback>
                <p:oleObj r:id="rId9" imgW="761669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770" y="5290901"/>
                        <a:ext cx="1757483" cy="563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0274" y="3789040"/>
            <a:ext cx="3888432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5: Παράλληλη μετατόπιση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219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Ομογενείς μετασχηματισμοί (2/4)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42777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Ορισμός: </a:t>
            </a:r>
            <a:r>
              <a:rPr lang="el-GR" sz="2400" dirty="0" smtClean="0"/>
              <a:t>Ένας μετασχηματισμός της μορφής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07442"/>
              </p:ext>
            </p:extLst>
          </p:nvPr>
        </p:nvGraphicFramePr>
        <p:xfrm>
          <a:off x="3289125" y="2043865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0" r:id="rId5" imgW="800100" imgH="228600" progId="Equation.DSMT4">
                  <p:embed/>
                </p:oleObj>
              </mc:Choice>
              <mc:Fallback>
                <p:oleObj r:id="rId5" imgW="800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125" y="2043865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428724" y="2491432"/>
                <a:ext cx="8229600" cy="5297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προσδιορίζει μία στερεά κίνηση αν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l-GR" sz="2400" b="1" dirty="0" smtClean="0"/>
                  <a:t>ορθογώνιος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4" y="2491432"/>
                <a:ext cx="8229600" cy="529746"/>
              </a:xfrm>
              <a:prstGeom prst="rect">
                <a:avLst/>
              </a:prstGeom>
              <a:blipFill rotWithShape="0">
                <a:blip r:embed="rId7"/>
                <a:stretch>
                  <a:fillRect t="-919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/>
          <p:cNvSpPr txBox="1">
            <a:spLocks/>
          </p:cNvSpPr>
          <p:nvPr/>
        </p:nvSpPr>
        <p:spPr>
          <a:xfrm>
            <a:off x="464156" y="3012048"/>
            <a:ext cx="8229600" cy="51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Για </a:t>
            </a:r>
            <a:r>
              <a:rPr lang="el-GR" sz="2400" b="1" dirty="0" smtClean="0"/>
              <a:t>δύο </a:t>
            </a:r>
            <a:r>
              <a:rPr lang="el-GR" sz="2400" dirty="0" smtClean="0"/>
              <a:t>στερεές κινήσεις </a:t>
            </a:r>
            <a:endParaRPr lang="en-US" sz="24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34714" y="4004097"/>
            <a:ext cx="8229600" cy="51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η</a:t>
            </a:r>
            <a:r>
              <a:rPr lang="el-GR" sz="2400" dirty="0" smtClean="0"/>
              <a:t> ολική σχέση δίνεται ως: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 txBox="1">
                <a:spLocks/>
              </p:cNvSpPr>
              <p:nvPr/>
            </p:nvSpPr>
            <p:spPr>
              <a:xfrm>
                <a:off x="480834" y="4640076"/>
                <a:ext cx="8229600" cy="538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σχέση μεταξύ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είναι: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4" y="4640076"/>
                <a:ext cx="8229600" cy="538760"/>
              </a:xfrm>
              <a:prstGeom prst="rect">
                <a:avLst/>
              </a:prstGeom>
              <a:blipFill rotWithShape="0">
                <a:blip r:embed="rId8"/>
                <a:stretch>
                  <a:fillRect l="-1037" t="-898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2455"/>
              </p:ext>
            </p:extLst>
          </p:nvPr>
        </p:nvGraphicFramePr>
        <p:xfrm>
          <a:off x="4236765" y="2953308"/>
          <a:ext cx="185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1" r:id="rId9" imgW="927100" imgH="482600" progId="Equation.DSMT4">
                  <p:embed/>
                </p:oleObj>
              </mc:Choice>
              <mc:Fallback>
                <p:oleObj r:id="rId9" imgW="92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765" y="2953308"/>
                        <a:ext cx="1854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42079"/>
              </p:ext>
            </p:extLst>
          </p:nvPr>
        </p:nvGraphicFramePr>
        <p:xfrm>
          <a:off x="4211960" y="3954512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" r:id="rId11" imgW="1511300" imgH="241300" progId="Equation.DSMT4">
                  <p:embed/>
                </p:oleObj>
              </mc:Choice>
              <mc:Fallback>
                <p:oleObj r:id="rId11" imgW="151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954512"/>
                        <a:ext cx="3022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56851"/>
              </p:ext>
            </p:extLst>
          </p:nvPr>
        </p:nvGraphicFramePr>
        <p:xfrm>
          <a:off x="5518464" y="4602794"/>
          <a:ext cx="190417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3" r:id="rId13" imgW="952087" imgH="241195" progId="Equation.DSMT4">
                  <p:embed/>
                </p:oleObj>
              </mc:Choice>
              <mc:Fallback>
                <p:oleObj r:id="rId13" imgW="952087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464" y="4602794"/>
                        <a:ext cx="1904174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4"/>
          <p:cNvSpPr txBox="1">
            <a:spLocks/>
          </p:cNvSpPr>
          <p:nvPr/>
        </p:nvSpPr>
        <p:spPr>
          <a:xfrm>
            <a:off x="480834" y="5296057"/>
            <a:ext cx="8229600" cy="53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Με απλή σύγκριση προκύπτει ότι: </a:t>
            </a:r>
            <a:endParaRPr lang="en-US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99104"/>
              </p:ext>
            </p:extLst>
          </p:nvPr>
        </p:nvGraphicFramePr>
        <p:xfrm>
          <a:off x="5518464" y="5269169"/>
          <a:ext cx="185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r:id="rId15" imgW="927100" imgH="482600" progId="Equation.DSMT4">
                  <p:embed/>
                </p:oleObj>
              </mc:Choice>
              <mc:Fallback>
                <p:oleObj r:id="rId15" imgW="9271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464" y="5269169"/>
                        <a:ext cx="1854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8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Ομογενείς μετασχηματισμοί (3/4)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611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την ακόλουθη μορφή πίνακα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3224"/>
              </p:ext>
            </p:extLst>
          </p:nvPr>
        </p:nvGraphicFramePr>
        <p:xfrm>
          <a:off x="1932898" y="2179198"/>
          <a:ext cx="5130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r:id="rId5" imgW="2565400" imgH="482600" progId="Equation.DSMT4">
                  <p:embed/>
                </p:oleObj>
              </mc:Choice>
              <mc:Fallback>
                <p:oleObj r:id="rId5" imgW="2565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98" y="2179198"/>
                        <a:ext cx="5130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470506" y="3297249"/>
                <a:ext cx="8229600" cy="12417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 smtClean="0"/>
                  <a:t> είναι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(0,0,0)</m:t>
                    </m:r>
                  </m:oMath>
                </a14:m>
                <a:r>
                  <a:rPr lang="el-GR" sz="2400" dirty="0" smtClean="0"/>
                  <a:t> διάνυσμα, παρατηρούμε ότι οι στερεές κινήσεις μπορούν να αναπαρασταθούν με ένα σετ πινάκων της μορφής 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297249"/>
                <a:ext cx="8229600" cy="1241778"/>
              </a:xfrm>
              <a:prstGeom prst="rect">
                <a:avLst/>
              </a:prstGeom>
              <a:blipFill rotWithShape="0">
                <a:blip r:embed="rId7"/>
                <a:stretch>
                  <a:fillRect t="-3922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15" y="4618874"/>
            <a:ext cx="1624894" cy="9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96900"/>
              </p:ext>
            </p:extLst>
          </p:nvPr>
        </p:nvGraphicFramePr>
        <p:xfrm>
          <a:off x="3563888" y="4872764"/>
          <a:ext cx="132022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r:id="rId9" imgW="660113" imgH="203112" progId="Equation.DSMT4">
                  <p:embed/>
                </p:oleObj>
              </mc:Choice>
              <mc:Fallback>
                <p:oleObj r:id="rId9" imgW="6601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872764"/>
                        <a:ext cx="132022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79405"/>
              </p:ext>
            </p:extLst>
          </p:nvPr>
        </p:nvGraphicFramePr>
        <p:xfrm>
          <a:off x="5215093" y="4608480"/>
          <a:ext cx="2513510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r:id="rId11" imgW="1256755" imgH="482391" progId="Equation.DSMT4">
                  <p:embed/>
                </p:oleObj>
              </mc:Choice>
              <mc:Fallback>
                <p:oleObj r:id="rId11" imgW="1256755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093" y="4608480"/>
                        <a:ext cx="2513510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1"/>
          <p:cNvSpPr txBox="1">
            <a:spLocks/>
          </p:cNvSpPr>
          <p:nvPr/>
        </p:nvSpPr>
        <p:spPr>
          <a:xfrm>
            <a:off x="464156" y="5614565"/>
            <a:ext cx="8229600" cy="835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Πίνακες μετασχηματισμού σαν τον προηγούμενο καλούνται ομογενείς μετασχηματισμοί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7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Ομογενείς μετασχηματισμοί (4/4)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0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να αναπαρασταθεί η μετατροπή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63172"/>
              </p:ext>
            </p:extLst>
          </p:nvPr>
        </p:nvGraphicFramePr>
        <p:xfrm>
          <a:off x="3698198" y="20574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r:id="rId5" imgW="800100" imgH="228600" progId="Equation.DSMT4">
                  <p:embed/>
                </p:oleObj>
              </mc:Choice>
              <mc:Fallback>
                <p:oleObj r:id="rId5" imgW="800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198" y="2057400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57200" y="2514600"/>
                <a:ext cx="82296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με πολλαπλασιασμό πινάκων, τα 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πρέπει να επαυξηθούν με τέταρτο στοιχείο την μονάδα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229600" cy="914400"/>
              </a:xfrm>
              <a:prstGeom prst="rect">
                <a:avLst/>
              </a:prstGeom>
              <a:blipFill rotWithShape="0">
                <a:blip r:embed="rId7"/>
                <a:stretch>
                  <a:fillRect t="-5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1155"/>
              </p:ext>
            </p:extLst>
          </p:nvPr>
        </p:nvGraphicFramePr>
        <p:xfrm>
          <a:off x="3075898" y="3569568"/>
          <a:ext cx="124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r:id="rId8" imgW="622300" imgH="457200" progId="Equation.DSMT4">
                  <p:embed/>
                </p:oleObj>
              </mc:Choice>
              <mc:Fallback>
                <p:oleObj r:id="rId8" imgW="6223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898" y="3569568"/>
                        <a:ext cx="1244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84670"/>
              </p:ext>
            </p:extLst>
          </p:nvPr>
        </p:nvGraphicFramePr>
        <p:xfrm>
          <a:off x="4732082" y="3569568"/>
          <a:ext cx="119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r:id="rId10" imgW="596900" imgH="457200" progId="Equation.DSMT4">
                  <p:embed/>
                </p:oleObj>
              </mc:Choice>
              <mc:Fallback>
                <p:oleObj r:id="rId10" imgW="5969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082" y="3569568"/>
                        <a:ext cx="1193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4705353"/>
            <a:ext cx="8229600" cy="52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Συνεπώς, η σχέση μετατροπής γράφεται ως</a:t>
            </a:r>
            <a:endParaRPr lang="en-US" sz="24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40607"/>
              </p:ext>
            </p:extLst>
          </p:nvPr>
        </p:nvGraphicFramePr>
        <p:xfrm>
          <a:off x="3588786" y="5358878"/>
          <a:ext cx="198034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r:id="rId12" imgW="990170" imgH="241195" progId="Equation.DSMT4">
                  <p:embed/>
                </p:oleObj>
              </mc:Choice>
              <mc:Fallback>
                <p:oleObj r:id="rId12" imgW="990170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786" y="5358878"/>
                        <a:ext cx="1980340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8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μετατόπισης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Ένα σετ ομογενών μετασχηματισμών μετατόπισης δίνεται από τους εξής πίνακες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9" y="3026247"/>
            <a:ext cx="2381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29872"/>
              </p:ext>
            </p:extLst>
          </p:nvPr>
        </p:nvGraphicFramePr>
        <p:xfrm>
          <a:off x="3469125" y="3029229"/>
          <a:ext cx="2324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r:id="rId6" imgW="1549400" imgH="914400" progId="Equation.DSMT4">
                  <p:embed/>
                </p:oleObj>
              </mc:Choice>
              <mc:Fallback>
                <p:oleObj r:id="rId6" imgW="15494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125" y="3029229"/>
                        <a:ext cx="23241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91" y="3026247"/>
            <a:ext cx="2305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</a:t>
            </a:r>
            <a:r>
              <a:rPr lang="el-GR" dirty="0"/>
              <a:t>π</a:t>
            </a:r>
            <a:r>
              <a:rPr lang="el-GR" dirty="0" smtClean="0"/>
              <a:t>εριστροφής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Ένα σετ ομογενών μετασχηματισμών περιστροφής δίνεται από τους εξής πίνακες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0" y="3024244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87614"/>
              </p:ext>
            </p:extLst>
          </p:nvPr>
        </p:nvGraphicFramePr>
        <p:xfrm>
          <a:off x="3249660" y="3024244"/>
          <a:ext cx="2590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r:id="rId6" imgW="1727200" imgH="914400" progId="Equation.DSMT4">
                  <p:embed/>
                </p:oleObj>
              </mc:Choice>
              <mc:Fallback>
                <p:oleObj r:id="rId6" imgW="17272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60" y="3024244"/>
                        <a:ext cx="2590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80" y="3037196"/>
            <a:ext cx="259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Γενικεύσεις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0608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Γενικός πίνακας</a:t>
            </a:r>
            <a:r>
              <a:rPr lang="el-GR" sz="2000" dirty="0" smtClean="0"/>
              <a:t> ομογενούς μετασχηματισμού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67621"/>
              </p:ext>
            </p:extLst>
          </p:nvPr>
        </p:nvGraphicFramePr>
        <p:xfrm>
          <a:off x="3031143" y="1997968"/>
          <a:ext cx="3095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r:id="rId5" imgW="2476500" imgH="914400" progId="Equation.DSMT4">
                  <p:embed/>
                </p:oleObj>
              </mc:Choice>
              <mc:Fallback>
                <p:oleObj r:id="rId5" imgW="24765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143" y="1997968"/>
                        <a:ext cx="3095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/>
              <p:cNvSpPr txBox="1">
                <a:spLocks/>
              </p:cNvSpPr>
              <p:nvPr/>
            </p:nvSpPr>
            <p:spPr>
              <a:xfrm>
                <a:off x="457200" y="3140968"/>
                <a:ext cx="8229600" cy="8029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/>
                  <a:t>Το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διάνυσμα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000" dirty="0" smtClean="0"/>
                  <a:t> αναπαριστά την κατεύθυνση του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σύστημα συντεταγμένων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0968"/>
                <a:ext cx="8229600" cy="802984"/>
              </a:xfrm>
              <a:prstGeom prst="rect">
                <a:avLst/>
              </a:prstGeom>
              <a:blipFill rotWithShape="0">
                <a:blip r:embed="rId7"/>
                <a:stretch>
                  <a:fillRect l="-667" t="-227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457200" y="4059327"/>
                <a:ext cx="8229600" cy="784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/>
                  <a:t>Το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διάνυσμα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000" dirty="0" smtClean="0"/>
                  <a:t> αναπαριστά την κατεύθυνση του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σύστημα συντεταγμένων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59327"/>
                <a:ext cx="8229600" cy="784720"/>
              </a:xfrm>
              <a:prstGeom prst="rect">
                <a:avLst/>
              </a:prstGeom>
              <a:blipFill rotWithShape="0">
                <a:blip r:embed="rId8"/>
                <a:stretch>
                  <a:fillRect l="-667" t="-310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/>
              <p:cNvSpPr txBox="1">
                <a:spLocks/>
              </p:cNvSpPr>
              <p:nvPr/>
            </p:nvSpPr>
            <p:spPr>
              <a:xfrm>
                <a:off x="464156" y="4959422"/>
                <a:ext cx="8229600" cy="742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/>
                  <a:t>Το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διάνυσμα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000" dirty="0" smtClean="0"/>
                  <a:t> αναπαριστά την κατεύθυνση του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σύστημα συντεταγμένων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4959422"/>
                <a:ext cx="8229600" cy="742226"/>
              </a:xfrm>
              <a:prstGeom prst="rect">
                <a:avLst/>
              </a:prstGeom>
              <a:blipFill rotWithShape="0">
                <a:blip r:embed="rId9"/>
                <a:stretch>
                  <a:fillRect l="-667" t="-3306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/>
              <p:cNvSpPr txBox="1">
                <a:spLocks/>
              </p:cNvSpPr>
              <p:nvPr/>
            </p:nvSpPr>
            <p:spPr>
              <a:xfrm>
                <a:off x="444457" y="5817024"/>
                <a:ext cx="8229600" cy="545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/>
                  <a:t>Το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διάνυσμα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000" dirty="0" smtClean="0"/>
                  <a:t> αναπαριστά το διάνυσμα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 smtClean="0"/>
                  <a:t>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7" y="5817024"/>
                <a:ext cx="8229600" cy="545869"/>
              </a:xfrm>
              <a:prstGeom prst="rect">
                <a:avLst/>
              </a:prstGeom>
              <a:blipFill rotWithShape="0">
                <a:blip r:embed="rId10"/>
                <a:stretch>
                  <a:fillRect l="-667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Μη ελαστικά σώματα </a:t>
            </a:r>
            <a:r>
              <a:rPr lang="el-GR" altLang="en-US" dirty="0" smtClean="0"/>
              <a:t>και περιστροφές </a:t>
            </a:r>
            <a:endParaRPr lang="el-GR" altLang="en-US" dirty="0"/>
          </a:p>
          <a:p>
            <a:r>
              <a:rPr lang="el-GR" altLang="en-US" dirty="0" smtClean="0"/>
              <a:t>Σύνθεση περιστροφών </a:t>
            </a:r>
            <a:endParaRPr lang="en-US" altLang="en-US" dirty="0"/>
          </a:p>
          <a:p>
            <a:r>
              <a:rPr lang="el-GR" altLang="en-US" dirty="0"/>
              <a:t>Αναπαράσταση </a:t>
            </a:r>
            <a:r>
              <a:rPr lang="en-US" altLang="en-US" dirty="0"/>
              <a:t>Euler</a:t>
            </a:r>
            <a:r>
              <a:rPr lang="el-GR" altLang="en-US" dirty="0"/>
              <a:t> </a:t>
            </a:r>
          </a:p>
          <a:p>
            <a:r>
              <a:rPr lang="el-GR" altLang="en-US" dirty="0" smtClean="0"/>
              <a:t>Αναπαράσταση </a:t>
            </a:r>
            <a:r>
              <a:rPr lang="en-US" altLang="en-US" dirty="0" smtClean="0"/>
              <a:t>Roll</a:t>
            </a:r>
            <a:r>
              <a:rPr lang="el-GR" altLang="en-US" dirty="0"/>
              <a:t>, </a:t>
            </a:r>
            <a:r>
              <a:rPr lang="en-US" altLang="en-US" dirty="0"/>
              <a:t>Pitch</a:t>
            </a:r>
            <a:r>
              <a:rPr lang="el-GR" altLang="en-US" dirty="0"/>
              <a:t>, </a:t>
            </a:r>
            <a:r>
              <a:rPr lang="en-US" altLang="en-US" dirty="0"/>
              <a:t>Yaw</a:t>
            </a:r>
            <a:endParaRPr lang="el-GR" altLang="en-US" dirty="0"/>
          </a:p>
          <a:p>
            <a:r>
              <a:rPr lang="el-GR" altLang="en-US" dirty="0"/>
              <a:t>Ομογενενείς μετασχηματισμοί</a:t>
            </a:r>
          </a:p>
          <a:p>
            <a:r>
              <a:rPr lang="en-US" altLang="en-US" dirty="0"/>
              <a:t>Skew</a:t>
            </a:r>
            <a:r>
              <a:rPr lang="el-GR" altLang="en-US" dirty="0"/>
              <a:t> </a:t>
            </a:r>
            <a:r>
              <a:rPr lang="en-US" altLang="en-US" dirty="0"/>
              <a:t>symmetric </a:t>
            </a:r>
            <a:r>
              <a:rPr lang="el-GR" altLang="en-US" dirty="0"/>
              <a:t>πίνακες</a:t>
            </a:r>
          </a:p>
          <a:p>
            <a:r>
              <a:rPr lang="el-GR" altLang="en-US" dirty="0"/>
              <a:t>Γωνιακή ταχύτητα </a:t>
            </a:r>
            <a:r>
              <a:rPr lang="el-GR" altLang="en-US" dirty="0" smtClean="0"/>
              <a:t>και </a:t>
            </a:r>
            <a:r>
              <a:rPr lang="el-GR" altLang="en-US" dirty="0"/>
              <a:t>επιτάχυνση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2.5 (1/2)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23042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/>
                  <a:t>Ο πίνακας ομογενούς μετασχηματισμού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𝛨</m:t>
                    </m:r>
                  </m:oMath>
                </a14:m>
                <a:r>
                  <a:rPr lang="el-GR" sz="2400" i="1" dirty="0" smtClean="0"/>
                  <a:t> </a:t>
                </a:r>
                <a:r>
                  <a:rPr lang="el-GR" sz="2400" dirty="0" smtClean="0"/>
                  <a:t>αναπαριστά μία περιστροφή γύρω από τον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άξονα κατά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μοίρες, μία μετατόπιση κατά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sz="2400" dirty="0" smtClean="0"/>
                  <a:t> μονάδες κατά μήκος του τρέχοντος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400" dirty="0" smtClean="0"/>
                  <a:t>-άξονα, </a:t>
                </a:r>
                <a:r>
                  <a:rPr lang="el-GR" sz="2400" dirty="0"/>
                  <a:t>μία μετατόπιση κατά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μονάδες κατά μήκος του τρέχοντος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l-GR" sz="2400" dirty="0" smtClean="0"/>
                  <a:t>-</a:t>
                </a:r>
                <a:r>
                  <a:rPr lang="el-GR" sz="2400" dirty="0"/>
                  <a:t>άξονα </a:t>
                </a:r>
                <a:r>
                  <a:rPr lang="el-GR" sz="2400" dirty="0" smtClean="0"/>
                  <a:t>και μία περιστροφή γύρω από τον τρέχων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l-GR" sz="2400" dirty="0"/>
                  <a:t>-</a:t>
                </a:r>
                <a:r>
                  <a:rPr lang="el-GR" sz="2400" dirty="0" smtClean="0"/>
                  <a:t>άξονα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κατά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μοίρες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2304256"/>
              </a:xfrm>
              <a:blipFill rotWithShape="0">
                <a:blip r:embed="rId5"/>
                <a:stretch>
                  <a:fillRect l="-1111" t="-2116" r="-444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64907"/>
              </p:ext>
            </p:extLst>
          </p:nvPr>
        </p:nvGraphicFramePr>
        <p:xfrm>
          <a:off x="470505" y="3995353"/>
          <a:ext cx="2990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r:id="rId6" imgW="1993900" imgH="241300" progId="Equation.DSMT4">
                  <p:embed/>
                </p:oleObj>
              </mc:Choice>
              <mc:Fallback>
                <p:oleObj r:id="rId6" imgW="1993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5" y="3995353"/>
                        <a:ext cx="29908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60424"/>
              </p:ext>
            </p:extLst>
          </p:nvPr>
        </p:nvGraphicFramePr>
        <p:xfrm>
          <a:off x="455696" y="4518248"/>
          <a:ext cx="5413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r:id="rId8" imgW="4330700" imgH="914400" progId="Equation.DSMT4">
                  <p:embed/>
                </p:oleObj>
              </mc:Choice>
              <mc:Fallback>
                <p:oleObj r:id="rId8" imgW="43307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96" y="4518248"/>
                        <a:ext cx="54133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12026"/>
              </p:ext>
            </p:extLst>
          </p:nvPr>
        </p:nvGraphicFramePr>
        <p:xfrm>
          <a:off x="5869071" y="4518248"/>
          <a:ext cx="2698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r:id="rId10" imgW="2159000" imgH="914400" progId="Equation.DSMT4">
                  <p:embed/>
                </p:oleObj>
              </mc:Choice>
              <mc:Fallback>
                <p:oleObj r:id="rId10" imgW="21590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071" y="4518248"/>
                        <a:ext cx="2698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2.5 (2/2)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84265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πιο γενική μορφή ενός πίνακα ομογενούς μετασχηματισμού είναι η ακόλουθη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68776"/>
              </p:ext>
            </p:extLst>
          </p:nvPr>
        </p:nvGraphicFramePr>
        <p:xfrm>
          <a:off x="1365856" y="2582664"/>
          <a:ext cx="6426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r:id="rId5" imgW="3213100" imgH="711200" progId="Equation.DSMT4">
                  <p:embed/>
                </p:oleObj>
              </mc:Choice>
              <mc:Fallback>
                <p:oleObj r:id="rId5" imgW="3213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856" y="2582664"/>
                        <a:ext cx="6426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/>
              <p:cNvSpPr txBox="1">
                <a:spLocks/>
              </p:cNvSpPr>
              <p:nvPr/>
            </p:nvSpPr>
            <p:spPr>
              <a:xfrm>
                <a:off x="464156" y="4188283"/>
                <a:ext cx="8229600" cy="1805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Θεωρούμε την τελευταία γραμμή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(0,0,0,1)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Η μορφή αυτή μπορεί να χρησιμοποηθεί για την προσάρτηση ενός </a:t>
                </a:r>
                <a:r>
                  <a:rPr lang="en-US" sz="2400" dirty="0" smtClean="0"/>
                  <a:t>vision </a:t>
                </a:r>
                <a:r>
                  <a:rPr lang="el-GR" sz="2400" dirty="0" smtClean="0"/>
                  <a:t>συστήματος στο ρομποτικό σύστημα ή για γραφική εξομοίωση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4188283"/>
                <a:ext cx="8229600" cy="1805636"/>
              </a:xfrm>
              <a:prstGeom prst="rect">
                <a:avLst/>
              </a:prstGeom>
              <a:blipFill rotWithShape="0">
                <a:blip r:embed="rId7"/>
                <a:stretch>
                  <a:fillRect l="-963" t="-2703" r="-1556"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 </a:t>
            </a:r>
            <a:r>
              <a:rPr lang="en-US" dirty="0"/>
              <a:t>s</a:t>
            </a:r>
            <a:r>
              <a:rPr lang="en-US" dirty="0" smtClean="0"/>
              <a:t>ymmetric </a:t>
            </a:r>
            <a:r>
              <a:rPr lang="el-GR" dirty="0"/>
              <a:t>π</a:t>
            </a:r>
            <a:r>
              <a:rPr lang="el-GR" dirty="0" smtClean="0"/>
              <a:t>ίνακες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5"/>
              </a:xfrm>
            </p:spPr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Ορισμός: </a:t>
                </a:r>
                <a:r>
                  <a:rPr lang="el-GR" sz="2400" dirty="0" smtClean="0"/>
                  <a:t>Ένας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 </a:t>
                </a:r>
                <a:r>
                  <a:rPr lang="en-US" sz="2400" dirty="0" smtClean="0"/>
                  <a:t>skew symmetric</a:t>
                </a:r>
                <a:r>
                  <a:rPr lang="el-GR" sz="2400" dirty="0" smtClean="0"/>
                  <a:t> αν και μόνον αν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5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03582"/>
              </p:ext>
            </p:extLst>
          </p:nvPr>
        </p:nvGraphicFramePr>
        <p:xfrm>
          <a:off x="2013992" y="2370111"/>
          <a:ext cx="13456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" r:id="rId6" imgW="672808" imgH="203112" progId="Equation.DSMT4">
                  <p:embed/>
                </p:oleObj>
              </mc:Choice>
              <mc:Fallback>
                <p:oleObj r:id="rId6" imgW="672808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992" y="2370111"/>
                        <a:ext cx="134561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52783"/>
              </p:ext>
            </p:extLst>
          </p:nvPr>
        </p:nvGraphicFramePr>
        <p:xfrm>
          <a:off x="3886200" y="234888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1" r:id="rId8" imgW="685800" imgH="241300" progId="Equation.DSMT4">
                  <p:embed/>
                </p:oleObj>
              </mc:Choice>
              <mc:Fallback>
                <p:oleObj r:id="rId8" imgW="685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48880"/>
                        <a:ext cx="1371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16600"/>
              </p:ext>
            </p:extLst>
          </p:nvPr>
        </p:nvGraphicFramePr>
        <p:xfrm>
          <a:off x="5784392" y="2370111"/>
          <a:ext cx="13456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2" r:id="rId10" imgW="672808" imgH="203112" progId="Equation.DSMT4">
                  <p:embed/>
                </p:oleObj>
              </mc:Choice>
              <mc:Fallback>
                <p:oleObj r:id="rId10" imgW="672808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392" y="2370111"/>
                        <a:ext cx="134561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>
          <a:xfrm>
            <a:off x="497178" y="2979806"/>
            <a:ext cx="8229600" cy="54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Οι παραπάνω σχέσεις συνεπάγονται ότι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40265"/>
              </p:ext>
            </p:extLst>
          </p:nvPr>
        </p:nvGraphicFramePr>
        <p:xfrm>
          <a:off x="2866548" y="3526396"/>
          <a:ext cx="81244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3" r:id="rId12" imgW="406224" imgH="228501" progId="Equation.DSMT4">
                  <p:embed/>
                </p:oleObj>
              </mc:Choice>
              <mc:Fallback>
                <p:oleObj r:id="rId12" imgW="406224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548" y="3526396"/>
                        <a:ext cx="812448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398674"/>
              </p:ext>
            </p:extLst>
          </p:nvPr>
        </p:nvGraphicFramePr>
        <p:xfrm>
          <a:off x="3995936" y="3501008"/>
          <a:ext cx="109172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4" r:id="rId14" imgW="545863" imgH="241195" progId="Equation.DSMT4">
                  <p:embed/>
                </p:oleObj>
              </mc:Choice>
              <mc:Fallback>
                <p:oleObj r:id="rId14" imgW="545863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109172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66471"/>
              </p:ext>
            </p:extLst>
          </p:nvPr>
        </p:nvGraphicFramePr>
        <p:xfrm>
          <a:off x="5404602" y="3590174"/>
          <a:ext cx="634450" cy="3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5" r:id="rId16" imgW="317225" imgH="190335" progId="Equation.DSMT4">
                  <p:embed/>
                </p:oleObj>
              </mc:Choice>
              <mc:Fallback>
                <p:oleObj r:id="rId16" imgW="317225" imgH="1903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602" y="3590174"/>
                        <a:ext cx="634450" cy="380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4"/>
              <p:cNvSpPr txBox="1">
                <a:spLocks/>
              </p:cNvSpPr>
              <p:nvPr/>
            </p:nvSpPr>
            <p:spPr>
              <a:xfrm>
                <a:off x="497178" y="4186868"/>
                <a:ext cx="8229600" cy="5475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Συνεπώς, ο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της μορφής</a:t>
                </a:r>
              </a:p>
            </p:txBody>
          </p:sp>
        </mc:Choice>
        <mc:Fallback xmlns="">
          <p:sp>
            <p:nvSpPr>
              <p:cNvPr id="2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8" y="4186868"/>
                <a:ext cx="8229600" cy="547593"/>
              </a:xfrm>
              <a:prstGeom prst="rect">
                <a:avLst/>
              </a:prstGeom>
              <a:blipFill rotWithShape="0">
                <a:blip r:embed="rId18"/>
                <a:stretch>
                  <a:fillRect l="-1037" t="-88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22760"/>
              </p:ext>
            </p:extLst>
          </p:nvPr>
        </p:nvGraphicFramePr>
        <p:xfrm>
          <a:off x="1292431" y="4841740"/>
          <a:ext cx="1980341" cy="10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6" r:id="rId19" imgW="1320227" imgH="710891" progId="Equation.DSMT4">
                  <p:embed/>
                </p:oleObj>
              </mc:Choice>
              <mc:Fallback>
                <p:oleObj r:id="rId19" imgW="1320227" imgH="71089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431" y="4841740"/>
                        <a:ext cx="1980341" cy="106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466094"/>
              </p:ext>
            </p:extLst>
          </p:nvPr>
        </p:nvGraphicFramePr>
        <p:xfrm>
          <a:off x="3671132" y="4803177"/>
          <a:ext cx="2362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7" r:id="rId21" imgW="1574800" imgH="736600" progId="Equation.DSMT4">
                  <p:embed/>
                </p:oleObj>
              </mc:Choice>
              <mc:Fallback>
                <p:oleObj r:id="rId21" imgW="1574800" imgH="736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132" y="4803177"/>
                        <a:ext cx="2362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89759"/>
              </p:ext>
            </p:extLst>
          </p:nvPr>
        </p:nvGraphicFramePr>
        <p:xfrm>
          <a:off x="6431692" y="5138244"/>
          <a:ext cx="1390047" cy="3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8" r:id="rId23" imgW="926698" imgH="253890" progId="Equation.DSMT4">
                  <p:embed/>
                </p:oleObj>
              </mc:Choice>
              <mc:Fallback>
                <p:oleObj r:id="rId23" imgW="926698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692" y="5138244"/>
                        <a:ext cx="1390047" cy="380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71600" y="837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(1/5)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Όταν το </a:t>
                </a:r>
                <a:r>
                  <a:rPr lang="en-US" sz="2400" dirty="0" smtClean="0"/>
                  <a:t>a </a:t>
                </a:r>
                <a:r>
                  <a:rPr lang="el-GR" sz="2400" dirty="0" smtClean="0"/>
                  <a:t>είναι ένα από τα μοναδιαία διανύσματα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προκύπτουν οι ακόλουθοι </a:t>
                </a:r>
                <a:r>
                  <a:rPr lang="en-US" sz="2400" dirty="0" smtClean="0"/>
                  <a:t>skew symmetric </a:t>
                </a:r>
                <a:r>
                  <a:rPr lang="el-GR" sz="2400" dirty="0"/>
                  <a:t>π</a:t>
                </a:r>
                <a:r>
                  <a:rPr lang="el-GR" sz="2400" dirty="0" smtClean="0"/>
                  <a:t>ίνακες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r="-148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58068"/>
              </p:ext>
            </p:extLst>
          </p:nvPr>
        </p:nvGraphicFramePr>
        <p:xfrm>
          <a:off x="977320" y="2503694"/>
          <a:ext cx="7213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r:id="rId6" imgW="3606800" imgH="711200" progId="Equation.DSMT4">
                  <p:embed/>
                </p:oleObj>
              </mc:Choice>
              <mc:Fallback>
                <p:oleObj r:id="rId6" imgW="36068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320" y="2503694"/>
                        <a:ext cx="72136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/>
              <p:cNvSpPr txBox="1">
                <a:spLocks/>
              </p:cNvSpPr>
              <p:nvPr/>
            </p:nvSpPr>
            <p:spPr>
              <a:xfrm>
                <a:off x="457200" y="3999826"/>
                <a:ext cx="8229600" cy="509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Μία βασική ιδιότητα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 smtClean="0"/>
                  <a:t>a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γραμμικότητα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99826"/>
                <a:ext cx="8229600" cy="509088"/>
              </a:xfrm>
              <a:prstGeom prst="rect">
                <a:avLst/>
              </a:prstGeom>
              <a:blipFill rotWithShape="0">
                <a:blip r:embed="rId8"/>
                <a:stretch>
                  <a:fillRect l="-963" t="-9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17848"/>
              </p:ext>
            </p:extLst>
          </p:nvPr>
        </p:nvGraphicFramePr>
        <p:xfrm>
          <a:off x="3023272" y="4578090"/>
          <a:ext cx="309745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r:id="rId9" imgW="1548728" imgH="203112" progId="Equation.DSMT4">
                  <p:embed/>
                </p:oleObj>
              </mc:Choice>
              <mc:Fallback>
                <p:oleObj r:id="rId9" imgW="1548728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272" y="4578090"/>
                        <a:ext cx="309745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 txBox="1">
                <a:spLocks/>
              </p:cNvSpPr>
              <p:nvPr/>
            </p:nvSpPr>
            <p:spPr>
              <a:xfrm>
                <a:off x="464156" y="5131032"/>
                <a:ext cx="8229600" cy="509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Για κάθε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ισχύει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5131032"/>
                <a:ext cx="8229600" cy="509088"/>
              </a:xfrm>
              <a:prstGeom prst="rect">
                <a:avLst/>
              </a:prstGeom>
              <a:blipFill rotWithShape="0">
                <a:blip r:embed="rId11"/>
                <a:stretch>
                  <a:fillRect l="-963" t="-7229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41812"/>
              </p:ext>
            </p:extLst>
          </p:nvPr>
        </p:nvGraphicFramePr>
        <p:xfrm>
          <a:off x="3823025" y="5786838"/>
          <a:ext cx="1497950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r:id="rId12" imgW="748975" imgH="203112" progId="Equation.DSMT4">
                  <p:embed/>
                </p:oleObj>
              </mc:Choice>
              <mc:Fallback>
                <p:oleObj r:id="rId12" imgW="748975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025" y="5786838"/>
                        <a:ext cx="1497950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(2/5)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060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ορθογώνιο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α</a:t>
                </a:r>
                <a:r>
                  <a:rPr lang="el-GR" sz="2400" dirty="0" smtClean="0"/>
                  <a:t>ποδεικνύεται ότι ισχύει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0608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3" y="2089111"/>
            <a:ext cx="2132674" cy="4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" y="2527045"/>
                <a:ext cx="8229600" cy="50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Για κάθε ορθογώνιο πίνακα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ισχύει ότι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7045"/>
                <a:ext cx="8229600" cy="500608"/>
              </a:xfrm>
              <a:prstGeom prst="rect">
                <a:avLst/>
              </a:prstGeom>
              <a:blipFill rotWithShape="0">
                <a:blip r:embed="rId7"/>
                <a:stretch>
                  <a:fillRect l="-963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26298"/>
              </p:ext>
            </p:extLst>
          </p:nvPr>
        </p:nvGraphicFramePr>
        <p:xfrm>
          <a:off x="2292956" y="3059363"/>
          <a:ext cx="457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r:id="rId8" imgW="2286000" imgH="685800" progId="Equation.DSMT4">
                  <p:embed/>
                </p:oleObj>
              </mc:Choice>
              <mc:Fallback>
                <p:oleObj r:id="rId8" imgW="22860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956" y="3059363"/>
                        <a:ext cx="4572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39375" y="4462673"/>
            <a:ext cx="8229600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Έτσι προκύπτει η χρήσιμη έκφραση</a:t>
            </a:r>
            <a:endParaRPr lang="en-US" sz="24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75" y="4963281"/>
            <a:ext cx="203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(3/5)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πίνακας περιστροφής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οποίος είναι συνάρτηση μίας μόνο μεταβλητής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r="-519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152831"/>
              </p:ext>
            </p:extLst>
          </p:nvPr>
        </p:nvGraphicFramePr>
        <p:xfrm>
          <a:off x="3393398" y="2518413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r:id="rId6" imgW="1104900" imgH="203200" progId="Equation.DSMT4">
                  <p:embed/>
                </p:oleObj>
              </mc:Choice>
              <mc:Fallback>
                <p:oleObj r:id="rId6" imgW="11049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398" y="2518413"/>
                        <a:ext cx="2209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449616" y="3032825"/>
                <a:ext cx="8229600" cy="54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Εφόσον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ορθογώνιος ισχύει για κάθε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6" y="3032825"/>
                <a:ext cx="8229600" cy="540191"/>
              </a:xfrm>
              <a:prstGeom prst="rect">
                <a:avLst/>
              </a:prstGeom>
              <a:blipFill rotWithShape="0">
                <a:blip r:embed="rId8"/>
                <a:stretch>
                  <a:fillRect l="-1037" t="-909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62445"/>
              </p:ext>
            </p:extLst>
          </p:nvPr>
        </p:nvGraphicFramePr>
        <p:xfrm>
          <a:off x="3647398" y="3665739"/>
          <a:ext cx="170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r:id="rId9" imgW="850900" imgH="228600" progId="Equation.DSMT4">
                  <p:embed/>
                </p:oleObj>
              </mc:Choice>
              <mc:Fallback>
                <p:oleObj r:id="rId9" imgW="850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398" y="3665739"/>
                        <a:ext cx="170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"/>
          <p:cNvSpPr txBox="1">
            <a:spLocks/>
          </p:cNvSpPr>
          <p:nvPr/>
        </p:nvSpPr>
        <p:spPr>
          <a:xfrm>
            <a:off x="449616" y="4215662"/>
            <a:ext cx="8229600" cy="5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Παραγωγίζοντας και τα δύο μέρη έχουμε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09190"/>
              </p:ext>
            </p:extLst>
          </p:nvPr>
        </p:nvGraphicFramePr>
        <p:xfrm>
          <a:off x="3029556" y="4853240"/>
          <a:ext cx="309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r:id="rId11" imgW="1549400" imgH="419100" progId="Equation.DSMT4">
                  <p:embed/>
                </p:oleObj>
              </mc:Choice>
              <mc:Fallback>
                <p:oleObj r:id="rId11" imgW="1549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556" y="4853240"/>
                        <a:ext cx="3098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6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(4/5)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060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Ορίζουμε τον πίνακα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449616" y="3032825"/>
                <a:ext cx="8229600" cy="54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ανάστροφος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6" y="3032825"/>
                <a:ext cx="8229600" cy="540191"/>
              </a:xfrm>
              <a:prstGeom prst="rect">
                <a:avLst/>
              </a:prstGeom>
              <a:blipFill rotWithShape="0">
                <a:blip r:embed="rId5"/>
                <a:stretch>
                  <a:fillRect l="-1037" t="-909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1"/>
          <p:cNvSpPr txBox="1">
            <a:spLocks/>
          </p:cNvSpPr>
          <p:nvPr/>
        </p:nvSpPr>
        <p:spPr>
          <a:xfrm>
            <a:off x="451904" y="4472985"/>
            <a:ext cx="2679936" cy="5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Λόγω της σχέσης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31035"/>
              </p:ext>
            </p:extLst>
          </p:nvPr>
        </p:nvGraphicFramePr>
        <p:xfrm>
          <a:off x="3571970" y="2044819"/>
          <a:ext cx="17772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r:id="rId6" imgW="888614" imgH="393529" progId="Equation.DSMT4">
                  <p:embed/>
                </p:oleObj>
              </mc:Choice>
              <mc:Fallback>
                <p:oleObj r:id="rId6" imgW="88861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970" y="2044819"/>
                        <a:ext cx="1777228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13781"/>
              </p:ext>
            </p:extLst>
          </p:nvPr>
        </p:nvGraphicFramePr>
        <p:xfrm>
          <a:off x="2580984" y="3518022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r:id="rId8" imgW="1879600" imgH="419100" progId="Equation.DSMT4">
                  <p:embed/>
                </p:oleObj>
              </mc:Choice>
              <mc:Fallback>
                <p:oleObj r:id="rId8" imgW="18796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984" y="3518022"/>
                        <a:ext cx="375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34077"/>
              </p:ext>
            </p:extLst>
          </p:nvPr>
        </p:nvGraphicFramePr>
        <p:xfrm>
          <a:off x="3125760" y="4478675"/>
          <a:ext cx="170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r:id="rId10" imgW="850900" imgH="228600" progId="Equation.DSMT4">
                  <p:embed/>
                </p:oleObj>
              </mc:Choice>
              <mc:Fallback>
                <p:oleObj r:id="rId10" imgW="850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60" y="4478675"/>
                        <a:ext cx="170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"/>
          <p:cNvSpPr txBox="1">
            <a:spLocks/>
          </p:cNvSpPr>
          <p:nvPr/>
        </p:nvSpPr>
        <p:spPr>
          <a:xfrm>
            <a:off x="4859168" y="4471506"/>
            <a:ext cx="1945080" cy="5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προκύπτει ότι 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42626"/>
              </p:ext>
            </p:extLst>
          </p:nvPr>
        </p:nvGraphicFramePr>
        <p:xfrm>
          <a:off x="3530320" y="5057931"/>
          <a:ext cx="13456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" r:id="rId12" imgW="672808" imgH="203112" progId="Equation.DSMT4">
                  <p:embed/>
                </p:oleObj>
              </mc:Choice>
              <mc:Fallback>
                <p:oleObj r:id="rId12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320" y="5057931"/>
                        <a:ext cx="134561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457200" y="5586211"/>
                <a:ext cx="8229600" cy="54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Άρα ο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n-US" sz="2400" dirty="0" smtClean="0"/>
                  <a:t>skew symmetric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86211"/>
                <a:ext cx="8229600" cy="540191"/>
              </a:xfrm>
              <a:prstGeom prst="rect">
                <a:avLst/>
              </a:prstGeom>
              <a:blipFill rotWithShape="0">
                <a:blip r:embed="rId14"/>
                <a:stretch>
                  <a:fillRect l="-963" t="-898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1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(5/5)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4395876" cy="500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Πολλαπλασιάζοντας τη σχέση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50215"/>
              </p:ext>
            </p:extLst>
          </p:nvPr>
        </p:nvGraphicFramePr>
        <p:xfrm>
          <a:off x="4716016" y="1413568"/>
          <a:ext cx="17772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r:id="rId5" imgW="888614" imgH="393529" progId="Equation.DSMT4">
                  <p:embed/>
                </p:oleObj>
              </mc:Choice>
              <mc:Fallback>
                <p:oleObj r:id="rId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413568"/>
                        <a:ext cx="1777228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6516216" y="1565201"/>
                <a:ext cx="2098576" cy="50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/>
                  <a:t>α</a:t>
                </a:r>
                <a:r>
                  <a:rPr lang="el-GR" sz="2400" dirty="0" smtClean="0"/>
                  <a:t>πό </a:t>
                </a:r>
                <a:r>
                  <a:rPr lang="el-GR" sz="2400" b="1" dirty="0" smtClean="0"/>
                  <a:t>δεξιά</a:t>
                </a:r>
                <a:r>
                  <a:rPr lang="el-GR" sz="2400" dirty="0" smtClean="0"/>
                  <a:t> 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l-GR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565201"/>
                <a:ext cx="2098576" cy="500608"/>
              </a:xfrm>
              <a:prstGeom prst="rect">
                <a:avLst/>
              </a:prstGeom>
              <a:blipFill rotWithShape="0">
                <a:blip r:embed="rId7"/>
                <a:stretch>
                  <a:fillRect l="-4651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2280320"/>
            <a:ext cx="2890664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κ</a:t>
            </a:r>
            <a:r>
              <a:rPr lang="el-GR" sz="2400" dirty="0" smtClean="0"/>
              <a:t>αι δεδομένου ότι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36072"/>
              </p:ext>
            </p:extLst>
          </p:nvPr>
        </p:nvGraphicFramePr>
        <p:xfrm>
          <a:off x="3352916" y="2275551"/>
          <a:ext cx="1091726" cy="38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r:id="rId8" imgW="545863" imgH="190417" progId="Equation.DSMT4">
                  <p:embed/>
                </p:oleObj>
              </mc:Choice>
              <mc:Fallback>
                <p:oleObj r:id="rId8" imgW="545863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916" y="2275551"/>
                        <a:ext cx="1091726" cy="380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4427984" y="2280320"/>
            <a:ext cx="1152128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έχουμε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23"/>
              </p:ext>
            </p:extLst>
          </p:nvPr>
        </p:nvGraphicFramePr>
        <p:xfrm>
          <a:off x="3723934" y="2996952"/>
          <a:ext cx="15487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r:id="rId10" imgW="774364" imgH="393529" progId="Equation.DSMT4">
                  <p:embed/>
                </p:oleObj>
              </mc:Choice>
              <mc:Fallback>
                <p:oleObj r:id="rId10" imgW="77436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934" y="2996952"/>
                        <a:ext cx="1548728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57200" y="3928894"/>
                <a:ext cx="8157592" cy="1161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τελευταία σχέση καταδεικνύει ότι ο υπολογισμός της </a:t>
                </a:r>
                <a:r>
                  <a:rPr lang="el-GR" sz="2400" b="1" dirty="0" smtClean="0"/>
                  <a:t>παραγώγου</a:t>
                </a:r>
                <a:r>
                  <a:rPr lang="el-GR" sz="2400" dirty="0" smtClean="0"/>
                  <a:t> του πίνακα περιστροφής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l-GR" sz="2400" dirty="0" smtClean="0"/>
                  <a:t> είναι </a:t>
                </a:r>
                <a:r>
                  <a:rPr lang="el-GR" sz="2400" b="1" dirty="0"/>
                  <a:t>ισοδύναμος</a:t>
                </a:r>
                <a:r>
                  <a:rPr lang="el-GR" sz="2400" dirty="0"/>
                  <a:t> με ένα πολλαπλασιασμό του με ένα </a:t>
                </a:r>
                <a:r>
                  <a:rPr lang="en-US" sz="2400" dirty="0"/>
                  <a:t>skew symmetric </a:t>
                </a:r>
                <a:r>
                  <a:rPr lang="el-GR" sz="2400" dirty="0"/>
                  <a:t>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28894"/>
                <a:ext cx="8157592" cy="1161152"/>
              </a:xfrm>
              <a:prstGeom prst="rect">
                <a:avLst/>
              </a:prstGeom>
              <a:blipFill rotWithShape="0">
                <a:blip r:embed="rId12"/>
                <a:stretch>
                  <a:fillRect l="-972" t="-7368" r="-127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060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ο πίνακας περιστροφής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0608"/>
              </a:xfrm>
              <a:blipFill rotWithShape="0">
                <a:blip r:embed="rId4"/>
                <a:stretch>
                  <a:fillRect l="-963" t="-843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2.6 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29660"/>
              </p:ext>
            </p:extLst>
          </p:nvPr>
        </p:nvGraphicFramePr>
        <p:xfrm>
          <a:off x="3279098" y="2074168"/>
          <a:ext cx="243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" r:id="rId6" imgW="1625600" imgH="711200" progId="Equation.DSMT4">
                  <p:embed/>
                </p:oleObj>
              </mc:Choice>
              <mc:Fallback>
                <p:oleObj r:id="rId6" imgW="1625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098" y="2074168"/>
                        <a:ext cx="2438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1"/>
          <p:cNvSpPr txBox="1">
            <a:spLocks/>
          </p:cNvSpPr>
          <p:nvPr/>
        </p:nvSpPr>
        <p:spPr>
          <a:xfrm>
            <a:off x="470506" y="3144416"/>
            <a:ext cx="8229600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Τότε ισχύει η σχέση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82930"/>
              </p:ext>
            </p:extLst>
          </p:nvPr>
        </p:nvGraphicFramePr>
        <p:xfrm>
          <a:off x="833509" y="3730352"/>
          <a:ext cx="5657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r:id="rId8" imgW="3771900" imgH="711200" progId="Equation.DSMT4">
                  <p:embed/>
                </p:oleObj>
              </mc:Choice>
              <mc:Fallback>
                <p:oleObj r:id="rId8" imgW="37719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730352"/>
                        <a:ext cx="56578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97430"/>
              </p:ext>
            </p:extLst>
          </p:nvPr>
        </p:nvGraphicFramePr>
        <p:xfrm>
          <a:off x="6491359" y="3730352"/>
          <a:ext cx="1924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r:id="rId10" imgW="1282700" imgH="711200" progId="Equation.DSMT4">
                  <p:embed/>
                </p:oleObj>
              </mc:Choice>
              <mc:Fallback>
                <p:oleObj r:id="rId10" imgW="12827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359" y="3730352"/>
                        <a:ext cx="19240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 txBox="1">
                <a:spLocks/>
              </p:cNvSpPr>
              <p:nvPr/>
            </p:nvSpPr>
            <p:spPr>
              <a:xfrm>
                <a:off x="457200" y="4944616"/>
                <a:ext cx="8229600" cy="50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Γενικεύοντας για τους πίνακες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l-GR" sz="2400" dirty="0" smtClean="0"/>
                  <a:t>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4616"/>
                <a:ext cx="8229600" cy="500608"/>
              </a:xfrm>
              <a:prstGeom prst="rect">
                <a:avLst/>
              </a:prstGeom>
              <a:blipFill rotWithShape="0">
                <a:blip r:embed="rId12"/>
                <a:stretch>
                  <a:fillRect l="-9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98874"/>
              </p:ext>
            </p:extLst>
          </p:nvPr>
        </p:nvGraphicFramePr>
        <p:xfrm>
          <a:off x="2200991" y="5536927"/>
          <a:ext cx="1504298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r:id="rId13" imgW="1002865" imgH="406224" progId="Equation.DSMT4">
                  <p:embed/>
                </p:oleObj>
              </mc:Choice>
              <mc:Fallback>
                <p:oleObj r:id="rId13" imgW="1002865" imgH="4062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991" y="5536927"/>
                        <a:ext cx="1504298" cy="609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13181"/>
              </p:ext>
            </p:extLst>
          </p:nvPr>
        </p:nvGraphicFramePr>
        <p:xfrm>
          <a:off x="3923928" y="5536927"/>
          <a:ext cx="1561422" cy="6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r:id="rId15" imgW="1040948" imgH="418918" progId="Equation.DSMT4">
                  <p:embed/>
                </p:oleObj>
              </mc:Choice>
              <mc:Fallback>
                <p:oleObj r:id="rId15" imgW="1040948" imgH="41891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536927"/>
                        <a:ext cx="1561422" cy="628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36927"/>
            <a:ext cx="1542381" cy="60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2.7 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494981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ο πίνακας περιστροφής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γύρω από άξονα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494981"/>
              </a:xfrm>
              <a:blipFill rotWithShape="0">
                <a:blip r:embed="rId5"/>
                <a:stretch>
                  <a:fillRect l="-9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670770"/>
              </p:ext>
            </p:extLst>
          </p:nvPr>
        </p:nvGraphicFramePr>
        <p:xfrm>
          <a:off x="3138131" y="2089838"/>
          <a:ext cx="1904174" cy="10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r:id="rId6" imgW="1269449" imgH="710891" progId="Equation.DSMT4">
                  <p:embed/>
                </p:oleObj>
              </mc:Choice>
              <mc:Fallback>
                <p:oleObj r:id="rId6" imgW="1269449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131" y="2089838"/>
                        <a:ext cx="1904174" cy="106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96818" y="3095630"/>
            <a:ext cx="8229600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Αποδεικνύεται ότι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83814"/>
              </p:ext>
            </p:extLst>
          </p:nvPr>
        </p:nvGraphicFramePr>
        <p:xfrm>
          <a:off x="3436055" y="3524136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r:id="rId8" imgW="914400" imgH="228600" progId="Equation.DSMT4">
                  <p:embed/>
                </p:oleObj>
              </mc:Choice>
              <mc:Fallback>
                <p:oleObj r:id="rId8" imgW="914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055" y="3524136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481162" y="4101422"/>
            <a:ext cx="8229600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Κάνοντας χρήση της σχέσης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90231"/>
              </p:ext>
            </p:extLst>
          </p:nvPr>
        </p:nvGraphicFramePr>
        <p:xfrm>
          <a:off x="2483768" y="4585269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r:id="rId10" imgW="2247900" imgH="254000" progId="Equation.DSMT4">
                  <p:embed/>
                </p:oleObj>
              </mc:Choice>
              <mc:Fallback>
                <p:oleObj r:id="rId10" imgW="2247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5269"/>
                        <a:ext cx="4495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383498" y="5162137"/>
            <a:ext cx="8229600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 smtClean="0"/>
              <a:t>προκύπτει τελικά ότι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21723"/>
              </p:ext>
            </p:extLst>
          </p:nvPr>
        </p:nvGraphicFramePr>
        <p:xfrm>
          <a:off x="3309507" y="5577116"/>
          <a:ext cx="2081896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r:id="rId12" imgW="1040948" imgH="406224" progId="Equation.DSMT4">
                  <p:embed/>
                </p:oleObj>
              </mc:Choice>
              <mc:Fallback>
                <p:oleObj r:id="rId12" imgW="1040948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507" y="5577116"/>
                        <a:ext cx="2081896" cy="81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4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ελαστικά σώματα </a:t>
            </a:r>
            <a:br>
              <a:rPr lang="el-GR" dirty="0" smtClean="0"/>
            </a:br>
            <a:r>
              <a:rPr lang="el-GR" dirty="0" smtClean="0"/>
              <a:t>και περιστροφές (1/3)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ένα σύστημα συντεταγμένων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προσκολλημένο πάνω σε ένα </a:t>
                </a:r>
                <a:r>
                  <a:rPr lang="el-GR" sz="2400" b="1" dirty="0" smtClean="0"/>
                  <a:t>στερεό</a:t>
                </a:r>
                <a:r>
                  <a:rPr lang="el-GR" sz="2400" dirty="0" smtClean="0"/>
                  <a:t> </a:t>
                </a:r>
                <a:r>
                  <a:rPr lang="el-GR" sz="2400" b="1" dirty="0" smtClean="0"/>
                  <a:t>μη ελαστικό</a:t>
                </a:r>
                <a:r>
                  <a:rPr lang="el-GR" sz="2400" dirty="0" smtClean="0"/>
                  <a:t> αντικείμενο</a:t>
                </a:r>
                <a:endParaRPr lang="en-US" sz="2400" dirty="0" smtClean="0"/>
              </a:p>
              <a:p>
                <a:r>
                  <a:rPr lang="el-GR" sz="2400" dirty="0" smtClean="0"/>
                  <a:t>Επιθυμούμε να συσχετίσουμε τις συντεταγμένες ενός σημείου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πάνω στο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με τις συντεταγμένες του σημείο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σε ένα </a:t>
                </a:r>
                <a:r>
                  <a:rPr lang="el-GR" sz="2400" b="1" dirty="0" smtClean="0"/>
                  <a:t>γενικό σταθερό</a:t>
                </a:r>
                <a:r>
                  <a:rPr lang="el-GR" sz="2400" dirty="0" smtClean="0"/>
                  <a:t> (ή μη περιστρεφόμενο)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Ορίζουμε τα μοναδιαία διανύσματα κατά τους άξονες του συστήματος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ως 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77113"/>
              </p:ext>
            </p:extLst>
          </p:nvPr>
        </p:nvGraphicFramePr>
        <p:xfrm>
          <a:off x="2699792" y="5342451"/>
          <a:ext cx="137915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r:id="rId6" imgW="622030" imgH="228501" progId="Equation.DSMT4">
                  <p:embed/>
                </p:oleObj>
              </mc:Choice>
              <mc:Fallback>
                <p:oleObj r:id="rId6" imgW="622030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342451"/>
                        <a:ext cx="137915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14635"/>
              </p:ext>
            </p:extLst>
          </p:nvPr>
        </p:nvGraphicFramePr>
        <p:xfrm>
          <a:off x="4380266" y="5342451"/>
          <a:ext cx="1333937" cy="4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r:id="rId8" imgW="571252" imgH="215806" progId="Equation.DSMT4">
                  <p:embed/>
                </p:oleObj>
              </mc:Choice>
              <mc:Fallback>
                <p:oleObj r:id="rId8" imgW="571252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266" y="5342451"/>
                        <a:ext cx="1333937" cy="496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Γωνιακή ταχύτητα &amp; επιτάχυνση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ο πίνακας περιστροφής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 οποίος μεταβάλλεται με το χρόνο έτσι ώστε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για κάθε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Η παράγωγος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την ακόλουθη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  <a:blipFill rotWithShape="0">
                <a:blip r:embed="rId5"/>
                <a:stretch>
                  <a:fillRect l="-963" t="-3376" r="-296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68222"/>
              </p:ext>
            </p:extLst>
          </p:nvPr>
        </p:nvGraphicFramePr>
        <p:xfrm>
          <a:off x="3606800" y="2996953"/>
          <a:ext cx="193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r:id="rId6" imgW="965200" imgH="228600" progId="Equation.DSMT4">
                  <p:embed/>
                </p:oleObj>
              </mc:Choice>
              <mc:Fallback>
                <p:oleObj r:id="rId6" imgW="965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996953"/>
                        <a:ext cx="1930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 txBox="1">
                <a:spLocks/>
              </p:cNvSpPr>
              <p:nvPr/>
            </p:nvSpPr>
            <p:spPr>
              <a:xfrm>
                <a:off x="470506" y="3567131"/>
                <a:ext cx="8229600" cy="144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ο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n-US" sz="2400" dirty="0" smtClean="0"/>
                  <a:t>skew symmetric</a:t>
                </a:r>
                <a:endParaRPr lang="el-GR" sz="2400" dirty="0" smtClean="0"/>
              </a:p>
              <a:p>
                <a:r>
                  <a:rPr lang="el-GR" sz="2400" dirty="0" smtClean="0"/>
                  <a:t>Εφόσον ο </a:t>
                </a:r>
                <a:r>
                  <a:rPr lang="el-GR" sz="2400" dirty="0"/>
                  <a:t>πίνακας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είναι </a:t>
                </a:r>
                <a:r>
                  <a:rPr lang="en-US" sz="2400" dirty="0"/>
                  <a:t>skew </a:t>
                </a:r>
                <a:r>
                  <a:rPr lang="en-US" sz="2400" dirty="0" smtClean="0"/>
                  <a:t>symmetric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μπορεί να αναπαρασταθεί ως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/>
                  <a:t> για μοναδικό διάνυσμα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567131"/>
                <a:ext cx="8229600" cy="1440160"/>
              </a:xfrm>
              <a:prstGeom prst="rect">
                <a:avLst/>
              </a:prstGeom>
              <a:blipFill rotWithShape="0">
                <a:blip r:embed="rId8"/>
                <a:stretch>
                  <a:fillRect l="-963" t="-3390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3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2.8 (1/4)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080119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ο πίνακας περιστροφής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Ισχύει ότι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080119"/>
              </a:xfrm>
              <a:blipFill rotWithShape="0">
                <a:blip r:embed="rId5"/>
                <a:stretch>
                  <a:fillRect l="-963" t="-3933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 txBox="1">
                <a:spLocks/>
              </p:cNvSpPr>
              <p:nvPr/>
            </p:nvSpPr>
            <p:spPr>
              <a:xfrm>
                <a:off x="470506" y="3567131"/>
                <a:ext cx="8229600" cy="943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είναι η γωνιακή ταχύτητα γύρω από τον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άξονα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567131"/>
                <a:ext cx="8229600" cy="943909"/>
              </a:xfrm>
              <a:prstGeom prst="rect">
                <a:avLst/>
              </a:prstGeom>
              <a:blipFill rotWithShape="0">
                <a:blip r:embed="rId6"/>
                <a:stretch>
                  <a:fillRect t="-5161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69939"/>
              </p:ext>
            </p:extLst>
          </p:nvPr>
        </p:nvGraphicFramePr>
        <p:xfrm>
          <a:off x="2161498" y="2572534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r:id="rId7" imgW="2336800" imgH="393700" progId="Equation.DSMT4">
                  <p:embed/>
                </p:oleObj>
              </mc:Choice>
              <mc:Fallback>
                <p:oleObj r:id="rId7" imgW="2336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498" y="2572534"/>
                        <a:ext cx="467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470506" y="4443169"/>
                <a:ext cx="8229600" cy="1362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Έστω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το σύστημα αυτό στρίβει ως προς 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Τότε ισχύουν οι σχέσεις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4443169"/>
                <a:ext cx="8229600" cy="1362095"/>
              </a:xfrm>
              <a:prstGeom prst="rect">
                <a:avLst/>
              </a:prstGeom>
              <a:blipFill rotWithShape="0">
                <a:blip r:embed="rId9"/>
                <a:stretch>
                  <a:fillRect l="-963" t="-3587" b="-8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95323"/>
              </p:ext>
            </p:extLst>
          </p:nvPr>
        </p:nvGraphicFramePr>
        <p:xfrm>
          <a:off x="1473944" y="585212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r:id="rId10" imgW="736600" imgH="228600" progId="Equation.DSMT4">
                  <p:embed/>
                </p:oleObj>
              </mc:Choice>
              <mc:Fallback>
                <p:oleObj r:id="rId10" imgW="736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44" y="5852120"/>
                        <a:ext cx="147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84" y="5852120"/>
            <a:ext cx="439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2.8 (2/4)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27238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Ας υποθέσουμε μία πιο γενική κίνηση του ενός συστήματος συντεταγμένων σε σχέση με το άλλο, η οποία μεταβάλλεται με το χρόνο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05416"/>
              </p:ext>
            </p:extLst>
          </p:nvPr>
        </p:nvGraphicFramePr>
        <p:xfrm>
          <a:off x="3023427" y="2829175"/>
          <a:ext cx="2844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r:id="rId5" imgW="1422400" imgH="482600" progId="Equation.DSMT4">
                  <p:embed/>
                </p:oleObj>
              </mc:Choice>
              <mc:Fallback>
                <p:oleObj r:id="rId5" imgW="1422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427" y="2829175"/>
                        <a:ext cx="2844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93626"/>
              </p:ext>
            </p:extLst>
          </p:nvPr>
        </p:nvGraphicFramePr>
        <p:xfrm>
          <a:off x="3645727" y="3877477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r:id="rId7" imgW="800100" imgH="228600" progId="Equation.DSMT4">
                  <p:embed/>
                </p:oleObj>
              </mc:Choice>
              <mc:Fallback>
                <p:oleObj r:id="rId7" imgW="800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727" y="3877477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85" y="4435899"/>
            <a:ext cx="1599506" cy="5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69152"/>
              </p:ext>
            </p:extLst>
          </p:nvPr>
        </p:nvGraphicFramePr>
        <p:xfrm>
          <a:off x="3851920" y="4461079"/>
          <a:ext cx="314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r:id="rId10" imgW="1574800" imgH="241300" progId="Equation.DSMT4">
                  <p:embed/>
                </p:oleObj>
              </mc:Choice>
              <mc:Fallback>
                <p:oleObj r:id="rId10" imgW="15748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461079"/>
                        <a:ext cx="314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57200" y="5095261"/>
                <a:ext cx="8229600" cy="1272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/>
                  <a:t>ό</a:t>
                </a:r>
                <a:r>
                  <a:rPr lang="el-GR" sz="2400" dirty="0" smtClean="0"/>
                  <a:t>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το διάνυσμα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l-GR" sz="2400" dirty="0" smtClean="0"/>
                  <a:t>εκφρασμένο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l-GR" sz="2400" dirty="0" smtClean="0"/>
                  <a:t>είναι ο ρυθμός με τον οποίο κινείται το κέντρο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95261"/>
                <a:ext cx="8229600" cy="1272382"/>
              </a:xfrm>
              <a:prstGeom prst="rect">
                <a:avLst/>
              </a:prstGeom>
              <a:blipFill rotWithShape="0">
                <a:blip r:embed="rId12"/>
                <a:stretch>
                  <a:fillRect t="-3828" b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9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2.8 (3/4)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72819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αλλάζει σε σχέση με το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στον ότο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πρέπει να προστεθεί ο όρος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Σχετική επιτάχυνση στα δύο συστήματα συντεταγμένων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728192"/>
              </a:xfrm>
              <a:blipFill rotWithShape="0">
                <a:blip r:embed="rId5"/>
                <a:stretch>
                  <a:fillRect l="-963" t="-2817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34623"/>
              </p:ext>
            </p:extLst>
          </p:nvPr>
        </p:nvGraphicFramePr>
        <p:xfrm>
          <a:off x="3194656" y="3317093"/>
          <a:ext cx="276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r:id="rId6" imgW="1384300" imgH="254000" progId="Equation.DSMT4">
                  <p:embed/>
                </p:oleObj>
              </mc:Choice>
              <mc:Fallback>
                <p:oleObj r:id="rId6" imgW="1384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56" y="3317093"/>
                        <a:ext cx="2768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470506" y="3857201"/>
            <a:ext cx="8229600" cy="86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Παραγωγίζοντας τα δύο μέρη της προηγούμενης σχέσης προκύπτει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39552" y="5297360"/>
            <a:ext cx="7992888" cy="46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ό</a:t>
            </a:r>
            <a:r>
              <a:rPr lang="el-GR" sz="2400" dirty="0" smtClean="0"/>
              <a:t>που</a:t>
            </a:r>
            <a:r>
              <a:rPr lang="en-US" sz="2400" dirty="0" smtClean="0"/>
              <a:t> a </a:t>
            </a:r>
            <a:r>
              <a:rPr lang="el-GR" sz="2400" dirty="0" smtClean="0"/>
              <a:t>είναι η γραμμική επιτάχυνση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07149"/>
              </p:ext>
            </p:extLst>
          </p:nvPr>
        </p:nvGraphicFramePr>
        <p:xfrm>
          <a:off x="2972406" y="4729208"/>
          <a:ext cx="322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r:id="rId8" imgW="1612900" imgH="228600" progId="Equation.DSMT4">
                  <p:embed/>
                </p:oleObj>
              </mc:Choice>
              <mc:Fallback>
                <p:oleObj r:id="rId8" imgW="1612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406" y="4729208"/>
                        <a:ext cx="322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2.8 (4/4)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18274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 όρος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 κεντρομόλος επιτάχυνση (</a:t>
                </a:r>
                <a:r>
                  <a:rPr lang="en-US" sz="2400" dirty="0" smtClean="0"/>
                  <a:t>centripetal acceleration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και ο όρος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 μεταφορική επιτάχυνση (</a:t>
                </a:r>
                <a:r>
                  <a:rPr lang="en-US" sz="2400" dirty="0" smtClean="0"/>
                  <a:t>transverse acceleration</a:t>
                </a:r>
                <a:r>
                  <a:rPr lang="el-GR" sz="2400" dirty="0" smtClean="0"/>
                  <a:t>)</a:t>
                </a:r>
                <a:endParaRPr lang="en-US" sz="2400" dirty="0" smtClean="0"/>
              </a:p>
              <a:p>
                <a:r>
                  <a:rPr lang="el-GR" sz="2400" dirty="0" smtClean="0"/>
                  <a:t>Αν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αλλάζει σε σχέση με το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τότε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182746"/>
              </a:xfrm>
              <a:blipFill rotWithShape="0">
                <a:blip r:embed="rId5"/>
                <a:stretch>
                  <a:fillRect l="-963" t="-2235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711714"/>
              </p:ext>
            </p:extLst>
          </p:nvPr>
        </p:nvGraphicFramePr>
        <p:xfrm>
          <a:off x="2224998" y="3835896"/>
          <a:ext cx="454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r:id="rId6" imgW="2273300" imgH="228600" progId="Equation.DSMT4">
                  <p:embed/>
                </p:oleObj>
              </mc:Choice>
              <mc:Fallback>
                <p:oleObj r:id="rId6" imgW="2273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998" y="3835896"/>
                        <a:ext cx="4546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76817"/>
              </p:ext>
            </p:extLst>
          </p:nvPr>
        </p:nvGraphicFramePr>
        <p:xfrm>
          <a:off x="3707904" y="4386770"/>
          <a:ext cx="126945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r:id="rId8" imgW="634725" imgH="241195" progId="Equation.DSMT4">
                  <p:embed/>
                </p:oleObj>
              </mc:Choice>
              <mc:Fallback>
                <p:oleObj r:id="rId8" imgW="63472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86770"/>
                        <a:ext cx="1269450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 txBox="1">
                <a:spLocks/>
              </p:cNvSpPr>
              <p:nvPr/>
            </p:nvSpPr>
            <p:spPr>
              <a:xfrm>
                <a:off x="457200" y="5040875"/>
                <a:ext cx="8229600" cy="548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όρος 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επιτάχυνση </a:t>
                </a:r>
                <a:r>
                  <a:rPr lang="en-US" sz="2400" dirty="0" smtClean="0"/>
                  <a:t>Coriolis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40875"/>
                <a:ext cx="8229600" cy="548365"/>
              </a:xfrm>
              <a:prstGeom prst="rect">
                <a:avLst/>
              </a:prstGeom>
              <a:blipFill rotWithShape="0">
                <a:blip r:embed="rId10"/>
                <a:stretch>
                  <a:fillRect l="-963" t="-88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Πρόσθεση </a:t>
            </a:r>
            <a:r>
              <a:rPr lang="el-GR" dirty="0"/>
              <a:t>γ</a:t>
            </a:r>
            <a:r>
              <a:rPr lang="el-GR" dirty="0" smtClean="0"/>
              <a:t>ωνιακών ταχυτήτων (1/3)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08823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Σύνθεση γωνιακών ταχυτήτων για δύο κινούμενα συστήματα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σε σχέση με το σταθερό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Έστω διάνυσμα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l-GR" sz="2400" dirty="0" smtClean="0"/>
                  <a:t>με αναπαραστάσεις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l-GR" sz="2400" dirty="0" smtClean="0"/>
                  <a:t>στα αντίστοιχα συστήματα συντεταγμένων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088232"/>
              </a:xfrm>
              <a:blipFill rotWithShape="0">
                <a:blip r:embed="rId5"/>
                <a:stretch>
                  <a:fillRect l="-963" t="-2332" r="-1407" b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44650"/>
              </p:ext>
            </p:extLst>
          </p:nvPr>
        </p:nvGraphicFramePr>
        <p:xfrm>
          <a:off x="2483768" y="4007504"/>
          <a:ext cx="1905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r:id="rId6" imgW="952500" imgH="736600" progId="Equation.DSMT4">
                  <p:embed/>
                </p:oleObj>
              </mc:Choice>
              <mc:Fallback>
                <p:oleObj r:id="rId6" imgW="9525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07504"/>
                        <a:ext cx="19050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6968"/>
              </p:ext>
            </p:extLst>
          </p:nvPr>
        </p:nvGraphicFramePr>
        <p:xfrm>
          <a:off x="5076056" y="4510741"/>
          <a:ext cx="132022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r:id="rId8" imgW="660113" imgH="241195" progId="Equation.DSMT4">
                  <p:embed/>
                </p:oleObj>
              </mc:Choice>
              <mc:Fallback>
                <p:oleObj r:id="rId8" imgW="660113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510741"/>
                        <a:ext cx="132022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78444"/>
              </p:ext>
            </p:extLst>
          </p:nvPr>
        </p:nvGraphicFramePr>
        <p:xfrm>
          <a:off x="5069944" y="5015566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r:id="rId10" imgW="927100" imgH="241300" progId="Equation.DSMT4">
                  <p:embed/>
                </p:oleObj>
              </mc:Choice>
              <mc:Fallback>
                <p:oleObj r:id="rId10" imgW="9271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944" y="5015566"/>
                        <a:ext cx="1854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6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Πρόσθεση </a:t>
            </a:r>
            <a:r>
              <a:rPr lang="el-GR" dirty="0"/>
              <a:t>γ</a:t>
            </a:r>
            <a:r>
              <a:rPr lang="el-GR" dirty="0" smtClean="0"/>
              <a:t>ωνιακών ταχυτήτων (2/3)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0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Ισχύει η ακόλουθη σχέση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47883"/>
              </p:ext>
            </p:extLst>
          </p:nvPr>
        </p:nvGraphicFramePr>
        <p:xfrm>
          <a:off x="3467100" y="2132856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r:id="rId5" imgW="1104900" imgH="241300" progId="Equation.DSMT4">
                  <p:embed/>
                </p:oleObj>
              </mc:Choice>
              <mc:Fallback>
                <p:oleObj r:id="rId5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132856"/>
                        <a:ext cx="2209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2267"/>
              </p:ext>
            </p:extLst>
          </p:nvPr>
        </p:nvGraphicFramePr>
        <p:xfrm>
          <a:off x="3690342" y="3211687"/>
          <a:ext cx="177722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r:id="rId7" imgW="888614" imgH="241195" progId="Equation.DSMT4">
                  <p:embed/>
                </p:oleObj>
              </mc:Choice>
              <mc:Fallback>
                <p:oleObj r:id="rId7" imgW="888614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42" y="3211687"/>
                        <a:ext cx="1777228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370047"/>
              </p:ext>
            </p:extLst>
          </p:nvPr>
        </p:nvGraphicFramePr>
        <p:xfrm>
          <a:off x="2730500" y="3775942"/>
          <a:ext cx="368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r:id="rId9" imgW="1841500" imgH="241300" progId="Equation.DSMT4">
                  <p:embed/>
                </p:oleObj>
              </mc:Choice>
              <mc:Fallback>
                <p:oleObj r:id="rId9" imgW="1841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775942"/>
                        <a:ext cx="3683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34537"/>
              </p:ext>
            </p:extLst>
          </p:nvPr>
        </p:nvGraphicFramePr>
        <p:xfrm>
          <a:off x="3690342" y="4368552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r:id="rId11" imgW="1104900" imgH="228600" progId="Equation.DSMT4">
                  <p:embed/>
                </p:oleObj>
              </mc:Choice>
              <mc:Fallback>
                <p:oleObj r:id="rId11" imgW="11049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42" y="4368552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11718"/>
              </p:ext>
            </p:extLst>
          </p:nvPr>
        </p:nvGraphicFramePr>
        <p:xfrm>
          <a:off x="2483842" y="4911341"/>
          <a:ext cx="4622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r:id="rId13" imgW="2311400" imgH="736600" progId="Equation.DSMT4">
                  <p:embed/>
                </p:oleObj>
              </mc:Choice>
              <mc:Fallback>
                <p:oleObj r:id="rId13" imgW="2311400" imgH="736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842" y="4911341"/>
                        <a:ext cx="46228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57200" y="2640360"/>
                <a:ext cx="8229600" cy="50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όρος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μπορεί να γραφτεί ως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40360"/>
                <a:ext cx="8229600" cy="500608"/>
              </a:xfrm>
              <a:prstGeom prst="rect">
                <a:avLst/>
              </a:prstGeom>
              <a:blipFill rotWithShape="0">
                <a:blip r:embed="rId15"/>
                <a:stretch>
                  <a:fillRect l="-963" t="-731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452628" y="4368552"/>
            <a:ext cx="3237714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Έχουμε αποδείξει ότι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913542" y="4368552"/>
            <a:ext cx="818698" cy="50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 άρα</a:t>
            </a:r>
          </a:p>
        </p:txBody>
      </p:sp>
    </p:spTree>
    <p:extLst>
      <p:ext uri="{BB962C8B-B14F-4D97-AF65-F5344CB8AC3E}">
        <p14:creationId xmlns:p14="http://schemas.microsoft.com/office/powerpoint/2010/main" val="11940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Πρόσθεση </a:t>
            </a:r>
            <a:r>
              <a:rPr lang="el-GR" dirty="0"/>
              <a:t>γ</a:t>
            </a:r>
            <a:r>
              <a:rPr lang="el-GR" dirty="0" smtClean="0"/>
              <a:t>ωνιακών ταχυτήτων (3/3)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Συνδυάζοντας τις προηγούμενες σχέσεις προκύπτει η ακόλουθη εξίσωση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15510"/>
              </p:ext>
            </p:extLst>
          </p:nvPr>
        </p:nvGraphicFramePr>
        <p:xfrm>
          <a:off x="2419956" y="2560044"/>
          <a:ext cx="431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r:id="rId5" imgW="2159000" imgH="241300" progId="Equation.DSMT4">
                  <p:embed/>
                </p:oleObj>
              </mc:Choice>
              <mc:Fallback>
                <p:oleObj r:id="rId5" imgW="21590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956" y="2560044"/>
                        <a:ext cx="4318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751031"/>
              </p:ext>
            </p:extLst>
          </p:nvPr>
        </p:nvGraphicFramePr>
        <p:xfrm>
          <a:off x="3275856" y="3259052"/>
          <a:ext cx="2640454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r:id="rId7" imgW="1320227" imgH="203112" progId="Equation.DSMT4">
                  <p:embed/>
                </p:oleObj>
              </mc:Choice>
              <mc:Fallback>
                <p:oleObj r:id="rId7" imgW="132022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59052"/>
                        <a:ext cx="2640454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71362"/>
              </p:ext>
            </p:extLst>
          </p:nvPr>
        </p:nvGraphicFramePr>
        <p:xfrm>
          <a:off x="3533098" y="3828566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r:id="rId9" imgW="965200" imgH="241300" progId="Equation.DSMT4">
                  <p:embed/>
                </p:oleObj>
              </mc:Choice>
              <mc:Fallback>
                <p:oleObj r:id="rId9" imgW="965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098" y="3828566"/>
                        <a:ext cx="1930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3207297"/>
            <a:ext cx="2818656" cy="50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Εφόσον ισχύει ότι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924286" y="3207297"/>
            <a:ext cx="1103962" cy="50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έχουμε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0506" y="4365104"/>
            <a:ext cx="8229600" cy="135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Άρα οι γωνιακές ταχύτητες μπορούν να αθροιστούν αφού εκφραστούν στο ίδιο σύστημα συντεταγμένων</a:t>
            </a:r>
          </a:p>
          <a:p>
            <a:r>
              <a:rPr lang="el-GR" sz="2400" dirty="0" smtClean="0"/>
              <a:t>Γενικεύοντας έχουμε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115343"/>
              </p:ext>
            </p:extLst>
          </p:nvPr>
        </p:nvGraphicFramePr>
        <p:xfrm>
          <a:off x="3710080" y="5301208"/>
          <a:ext cx="215806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r:id="rId11" imgW="1079032" imgH="241195" progId="Equation.DSMT4">
                  <p:embed/>
                </p:oleObj>
              </mc:Choice>
              <mc:Fallback>
                <p:oleObj r:id="rId11" imgW="107903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080" y="5301208"/>
                        <a:ext cx="2158064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19261"/>
              </p:ext>
            </p:extLst>
          </p:nvPr>
        </p:nvGraphicFramePr>
        <p:xfrm>
          <a:off x="6225766" y="5301208"/>
          <a:ext cx="180261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r:id="rId13" imgW="901309" imgH="241195" progId="Equation.DSMT4">
                  <p:embed/>
                </p:oleObj>
              </mc:Choice>
              <mc:Fallback>
                <p:oleObj r:id="rId13" imgW="90130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766" y="5301208"/>
                        <a:ext cx="1802618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98027"/>
              </p:ext>
            </p:extLst>
          </p:nvPr>
        </p:nvGraphicFramePr>
        <p:xfrm>
          <a:off x="1803400" y="5885043"/>
          <a:ext cx="553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r:id="rId15" imgW="2768600" imgH="241300" progId="Equation.DSMT4">
                  <p:embed/>
                </p:oleObj>
              </mc:Choice>
              <mc:Fallback>
                <p:oleObj r:id="rId15" imgW="2768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885043"/>
                        <a:ext cx="5537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9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ελαστικά σώματα </a:t>
            </a:r>
            <a:br>
              <a:rPr lang="el-GR" dirty="0" smtClean="0"/>
            </a:br>
            <a:r>
              <a:rPr lang="el-GR" dirty="0" smtClean="0"/>
              <a:t>και περιστροφές (2/3)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93610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διάνυσμα από την κοινή αρχή μπορεί να γραφεί ως προς τα συστήματα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ως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936104"/>
              </a:xfrm>
              <a:blipFill rotWithShape="0">
                <a:blip r:embed="rId5"/>
                <a:stretch>
                  <a:fillRect l="-963"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68721"/>
              </p:ext>
            </p:extLst>
          </p:nvPr>
        </p:nvGraphicFramePr>
        <p:xfrm>
          <a:off x="1367903" y="2470992"/>
          <a:ext cx="3130395" cy="48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r:id="rId6" imgW="1562100" imgH="241300" progId="Equation.DSMT4">
                  <p:embed/>
                </p:oleObj>
              </mc:Choice>
              <mc:Fallback>
                <p:oleObj r:id="rId6" imgW="1562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903" y="2470992"/>
                        <a:ext cx="3130395" cy="489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12268"/>
              </p:ext>
            </p:extLst>
          </p:nvPr>
        </p:nvGraphicFramePr>
        <p:xfrm>
          <a:off x="5004048" y="2469936"/>
          <a:ext cx="2697247" cy="45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r:id="rId8" imgW="1459866" imgH="241195" progId="Equation.DSMT4">
                  <p:embed/>
                </p:oleObj>
              </mc:Choice>
              <mc:Fallback>
                <p:oleObj r:id="rId8" imgW="145986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69936"/>
                        <a:ext cx="2697247" cy="450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060057"/>
                <a:ext cx="822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ea typeface="Times New Roman" panose="02020603050405020304" pitchFamily="18" charset="0"/>
                  </a:rPr>
                  <a:t>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>
                    <a:ea typeface="Times New Roman" panose="02020603050405020304" pitchFamily="18" charset="0"/>
                  </a:rPr>
                  <a:t> αποτελούν διαφορετικές αναπαραστάσεις του ίδιου διανύσματος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ea typeface="Times New Roman" panose="02020603050405020304" pitchFamily="18" charset="0"/>
                  </a:rPr>
                  <a:t>Η </a:t>
                </a:r>
                <a:r>
                  <a:rPr lang="el-GR" sz="2400" dirty="0">
                    <a:ea typeface="Times New Roman" panose="02020603050405020304" pitchFamily="18" charset="0"/>
                  </a:rPr>
                  <a:t>σχέση μεταξύ των 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δύο συστημάτων </a:t>
                </a:r>
                <a:r>
                  <a:rPr lang="el-GR" sz="2400" dirty="0">
                    <a:ea typeface="Times New Roman" panose="02020603050405020304" pitchFamily="18" charset="0"/>
                  </a:rPr>
                  <a:t>συντεταγμένων 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είναι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60057"/>
                <a:ext cx="8229600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96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55980"/>
              </p:ext>
            </p:extLst>
          </p:nvPr>
        </p:nvGraphicFramePr>
        <p:xfrm>
          <a:off x="2445490" y="4312166"/>
          <a:ext cx="4105615" cy="192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r:id="rId11" imgW="2552700" imgH="1193800" progId="Equation.DSMT4">
                  <p:embed/>
                </p:oleObj>
              </mc:Choice>
              <mc:Fallback>
                <p:oleObj r:id="rId11" imgW="2552700" imgH="119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490" y="4312166"/>
                        <a:ext cx="4105615" cy="1925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Ορθή Κινηματική».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</a:t>
            </a:r>
            <a:r>
              <a:rPr lang="en-US" sz="200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eclass.upatras.gr/courses/EE662/index.php</a:t>
            </a:r>
            <a:endParaRPr lang="el-GR" sz="200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908720"/>
                <a:ext cx="8856984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1400" dirty="0" smtClean="0"/>
                  <a:t>Το </a:t>
                </a:r>
                <a:r>
                  <a:rPr lang="el-GR" sz="1400" dirty="0"/>
                  <a:t>Έργο αυτό κάνει χρήση των ακόλουθων έργων:</a:t>
                </a:r>
              </a:p>
              <a:p>
                <a:pPr marL="0" indent="0">
                  <a:buNone/>
                </a:pPr>
                <a:r>
                  <a:rPr lang="el-GR" sz="1400" b="1" dirty="0" smtClean="0"/>
                  <a:t>Εικόνες/Σχήματα/Διαγράμματα</a:t>
                </a:r>
                <a:r>
                  <a:rPr lang="en-US" sz="1400" b="1" dirty="0" smtClean="0"/>
                  <a:t>/</a:t>
                </a:r>
                <a:r>
                  <a:rPr lang="el-GR" sz="1400" b="1" dirty="0" smtClean="0"/>
                  <a:t>Φωτογραφίες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1: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400" dirty="0" smtClean="0"/>
                  <a:t>Περιστροφή </a:t>
                </a:r>
                <a:r>
                  <a:rPr lang="el-GR" sz="1400" dirty="0"/>
                  <a:t>κατά γωνία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400" dirty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,</a:t>
                </a:r>
                <a:r>
                  <a:rPr lang="el-GR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400" dirty="0" smtClean="0"/>
                  <a:t>Ίδιο έργο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2: </a:t>
                </a:r>
                <a:r>
                  <a:rPr lang="el-GR" sz="1400" dirty="0"/>
                  <a:t>Περιστροφή γύρω από τους άξονες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, </a:t>
                </a:r>
                <a:r>
                  <a:rPr lang="el-GR" sz="1400" dirty="0" smtClean="0"/>
                  <a:t>Ίδιο </a:t>
                </a:r>
                <a:r>
                  <a:rPr lang="el-GR" sz="1400" dirty="0"/>
                  <a:t>έργο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3: </a:t>
                </a:r>
                <a:r>
                  <a:rPr lang="el-GR" sz="1400" dirty="0"/>
                  <a:t>Περιστροφή γύρω από άξονα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en-US" sz="1400" dirty="0"/>
                  <a:t>Redesigned Figure, Original is </a:t>
                </a:r>
                <a:r>
                  <a:rPr lang="en-US" sz="1400" dirty="0" smtClean="0"/>
                  <a:t>taken from,</a:t>
                </a:r>
                <a:r>
                  <a:rPr lang="el-GR" altLang="en-US" sz="1400" dirty="0" smtClean="0"/>
                  <a:t> </a:t>
                </a:r>
                <a:r>
                  <a:rPr lang="en-US" sz="1400" dirty="0"/>
                  <a:t>Robot Modeling and</a:t>
                </a:r>
                <a:r>
                  <a:rPr lang="el-GR" sz="1400" dirty="0"/>
                  <a:t> </a:t>
                </a:r>
                <a:r>
                  <a:rPr lang="en-US" sz="1400" dirty="0"/>
                  <a:t>Control</a:t>
                </a:r>
                <a:r>
                  <a:rPr lang="el-GR" sz="1400" dirty="0"/>
                  <a:t>, </a:t>
                </a:r>
                <a:r>
                  <a:rPr lang="en-US" sz="1400" dirty="0"/>
                  <a:t>Mark W. Spong, Seth Hutchinson, and M. Vidyasagar</a:t>
                </a:r>
                <a:r>
                  <a:rPr lang="el-GR" sz="1400" dirty="0"/>
                  <a:t>, </a:t>
                </a:r>
                <a:r>
                  <a:rPr lang="en-US" sz="1400" dirty="0"/>
                  <a:t>John Wiley &amp; Sons, </a:t>
                </a:r>
                <a:r>
                  <a:rPr lang="en-US" sz="1400" dirty="0" smtClean="0"/>
                  <a:t>2005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4:</a:t>
                </a:r>
                <a:r>
                  <a:rPr lang="el-GR" sz="1400" dirty="0" smtClean="0"/>
                  <a:t> </a:t>
                </a:r>
                <a:r>
                  <a:rPr lang="el-GR" sz="1400" dirty="0"/>
                  <a:t>Γωνίες </a:t>
                </a:r>
                <a:r>
                  <a:rPr lang="en-US" sz="1400" dirty="0"/>
                  <a:t>roll, pitch </a:t>
                </a:r>
                <a:r>
                  <a:rPr lang="el-GR" sz="1400" dirty="0"/>
                  <a:t>και </a:t>
                </a:r>
                <a:r>
                  <a:rPr lang="en-US" sz="1400" dirty="0" smtClean="0"/>
                  <a:t>yaw</a:t>
                </a:r>
                <a:r>
                  <a:rPr lang="el-GR" sz="1400" dirty="0" smtClean="0"/>
                  <a:t>, </a:t>
                </a:r>
                <a:r>
                  <a:rPr lang="en-US" sz="1400" dirty="0"/>
                  <a:t>Robot Modeling and</a:t>
                </a:r>
                <a:r>
                  <a:rPr lang="el-GR" sz="1400" dirty="0"/>
                  <a:t> </a:t>
                </a:r>
                <a:r>
                  <a:rPr lang="en-US" sz="1400" dirty="0"/>
                  <a:t>Control</a:t>
                </a:r>
                <a:r>
                  <a:rPr lang="el-GR" sz="1400" dirty="0"/>
                  <a:t>, </a:t>
                </a:r>
                <a:r>
                  <a:rPr lang="en-US" sz="1400" dirty="0"/>
                  <a:t>Mark W. Spong, Seth Hutchinson, and M. Vidyasagar</a:t>
                </a:r>
                <a:r>
                  <a:rPr lang="el-GR" sz="1400" dirty="0"/>
                  <a:t>, </a:t>
                </a:r>
                <a:r>
                  <a:rPr lang="en-US" sz="1400" dirty="0"/>
                  <a:t>John Wiley &amp; Sons, 2005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5:</a:t>
                </a:r>
                <a:r>
                  <a:rPr lang="el-GR" sz="1400" dirty="0" smtClean="0"/>
                  <a:t> </a:t>
                </a:r>
                <a:r>
                  <a:rPr lang="el-GR" sz="1400" dirty="0"/>
                  <a:t>Παράλληλη </a:t>
                </a:r>
                <a:r>
                  <a:rPr lang="el-GR" sz="1400" dirty="0" smtClean="0"/>
                  <a:t>μετατόπιση, </a:t>
                </a:r>
                <a:r>
                  <a:rPr lang="el-GR" sz="1400" dirty="0"/>
                  <a:t>Ίδιο </a:t>
                </a:r>
                <a:r>
                  <a:rPr lang="el-GR" sz="1400" dirty="0" smtClean="0"/>
                  <a:t>έργο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908720"/>
                <a:ext cx="8856984" cy="4525963"/>
              </a:xfrm>
              <a:blipFill rotWithShape="0">
                <a:blip r:embed="rId3"/>
                <a:stretch>
                  <a:fillRect l="-207" t="-269" r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ελαστικά σώματα </a:t>
            </a:r>
            <a:br>
              <a:rPr lang="el-GR" dirty="0" smtClean="0"/>
            </a:br>
            <a:r>
              <a:rPr lang="el-GR" dirty="0" smtClean="0"/>
              <a:t>και περιστροφές (3/3)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2229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προηγούμενες εξισώσεις μπορούν να γραφούν ως</a:t>
            </a:r>
            <a:endParaRPr lang="en-US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56356"/>
              </p:ext>
            </p:extLst>
          </p:nvPr>
        </p:nvGraphicFramePr>
        <p:xfrm>
          <a:off x="3805165" y="2115081"/>
          <a:ext cx="1386266" cy="54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r:id="rId5" imgW="622030" imgH="241195" progId="Equation.DSMT4">
                  <p:embed/>
                </p:oleObj>
              </mc:Choice>
              <mc:Fallback>
                <p:oleObj r:id="rId5" imgW="62203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165" y="2115081"/>
                        <a:ext cx="1386266" cy="541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0"/>
              <p:cNvSpPr txBox="1">
                <a:spLocks/>
              </p:cNvSpPr>
              <p:nvPr/>
            </p:nvSpPr>
            <p:spPr>
              <a:xfrm>
                <a:off x="454522" y="2721806"/>
                <a:ext cx="8229600" cy="8620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/>
                  <a:t>Ο</a:t>
                </a:r>
                <a:r>
                  <a:rPr lang="el-GR" sz="2400" dirty="0" smtClean="0"/>
                  <a:t>ρίζουμε τον </a:t>
                </a:r>
                <a:r>
                  <a:rPr lang="el-GR" sz="2400" b="1" dirty="0" smtClean="0"/>
                  <a:t>πίνακα μετασχηματισμού</a:t>
                </a:r>
                <a:r>
                  <a:rPr lang="el-GR" sz="2400" dirty="0" smtClean="0"/>
                  <a:t> των συντεταγμένων του διανύσματος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l-GR" sz="2400" dirty="0" smtClean="0"/>
                  <a:t> από τ</a:t>
                </a:r>
                <a:r>
                  <a:rPr lang="en-US" sz="2400" dirty="0" smtClean="0"/>
                  <a:t>o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l-GR" sz="2400" dirty="0" smtClean="0"/>
                  <a:t>ως</a:t>
                </a:r>
                <a:endParaRPr lang="en-US" sz="24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13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2" y="2721806"/>
                <a:ext cx="8229600" cy="862020"/>
              </a:xfrm>
              <a:prstGeom prst="rect">
                <a:avLst/>
              </a:prstGeom>
              <a:blipFill rotWithShape="0">
                <a:blip r:embed="rId7"/>
                <a:stretch>
                  <a:fillRect l="-1037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86125"/>
              </p:ext>
            </p:extLst>
          </p:nvPr>
        </p:nvGraphicFramePr>
        <p:xfrm>
          <a:off x="2483768" y="3649555"/>
          <a:ext cx="3540762" cy="147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r:id="rId8" imgW="1701800" imgH="711200" progId="Equation.DSMT4">
                  <p:embed/>
                </p:oleObj>
              </mc:Choice>
              <mc:Fallback>
                <p:oleObj r:id="rId8" imgW="1701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49555"/>
                        <a:ext cx="3540762" cy="147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0"/>
              <p:cNvSpPr txBox="1">
                <a:spLocks/>
              </p:cNvSpPr>
              <p:nvPr/>
            </p:nvSpPr>
            <p:spPr>
              <a:xfrm>
                <a:off x="464156" y="5191154"/>
                <a:ext cx="8229600" cy="9352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Δοθέντος ενός διανύσματος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το διάνυσμα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αντιπροσωπεύει το </a:t>
                </a:r>
                <a:r>
                  <a:rPr lang="el-GR" sz="2400" b="1" dirty="0" smtClean="0"/>
                  <a:t>ίδιο</a:t>
                </a:r>
                <a:r>
                  <a:rPr lang="el-GR" sz="2400" dirty="0" smtClean="0"/>
                  <a:t> σημείο στο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5191154"/>
                <a:ext cx="8229600" cy="935203"/>
              </a:xfrm>
              <a:prstGeom prst="rect">
                <a:avLst/>
              </a:prstGeom>
              <a:blipFill rotWithShape="0">
                <a:blip r:embed="rId10"/>
                <a:stretch>
                  <a:fillRect l="-963" t="-5229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0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2.1 (1/3)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Content Placeholder 10"/>
          <p:cNvSpPr txBox="1">
            <a:spLocks/>
          </p:cNvSpPr>
          <p:nvPr/>
        </p:nvSpPr>
        <p:spPr>
          <a:xfrm>
            <a:off x="470506" y="3756837"/>
            <a:ext cx="8229600" cy="935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ότι το σύστημα συντεταγμένων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περιστρέφεται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Να προσδιορισθεί ο πίνακας μετασχηματισμού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Content Placeholder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429" y="2972272"/>
            <a:ext cx="3365984" cy="3295774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67944" y="5583365"/>
                <a:ext cx="4042792" cy="73062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l-GR" sz="2000" dirty="0" smtClean="0"/>
                  <a:t>Εικόνα 1: Περιστροφή κατά γωνία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000" dirty="0"/>
                  <a:t>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83365"/>
                <a:ext cx="4042792" cy="730622"/>
              </a:xfrm>
              <a:prstGeom prst="rect">
                <a:avLst/>
              </a:prstGeom>
              <a:blipFill rotWithShape="0">
                <a:blip r:embed="rId6"/>
                <a:stretch>
                  <a:fillRect t="-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5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2.1 (2/3)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87668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Προσδιορίζουμε τα </a:t>
            </a:r>
            <a:r>
              <a:rPr lang="el-GR" sz="2400" b="1" dirty="0" smtClean="0"/>
              <a:t>εσωτερικά γινόμενα</a:t>
            </a:r>
            <a:r>
              <a:rPr lang="el-GR" sz="2400" dirty="0" smtClean="0"/>
              <a:t> των μοναδιαίων διανυσμάτων ως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52203"/>
              </p:ext>
            </p:extLst>
          </p:nvPr>
        </p:nvGraphicFramePr>
        <p:xfrm>
          <a:off x="1475656" y="2465592"/>
          <a:ext cx="1514859" cy="197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r:id="rId5" imgW="876300" imgH="1143000" progId="Equation.3">
                  <p:embed/>
                </p:oleObj>
              </mc:Choice>
              <mc:Fallback>
                <p:oleObj r:id="rId5" imgW="87630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65592"/>
                        <a:ext cx="1514859" cy="1975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08395"/>
              </p:ext>
            </p:extLst>
          </p:nvPr>
        </p:nvGraphicFramePr>
        <p:xfrm>
          <a:off x="3030784" y="5112200"/>
          <a:ext cx="3096344" cy="114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r:id="rId7" imgW="1917700" imgH="711200" progId="Equation.3">
                  <p:embed/>
                </p:oleObj>
              </mc:Choice>
              <mc:Fallback>
                <p:oleObj r:id="rId7" imgW="19177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784" y="5112200"/>
                        <a:ext cx="3096344" cy="1141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1"/>
              <p:cNvSpPr txBox="1">
                <a:spLocks/>
              </p:cNvSpPr>
              <p:nvPr/>
            </p:nvSpPr>
            <p:spPr>
              <a:xfrm>
                <a:off x="457200" y="4473612"/>
                <a:ext cx="8229600" cy="876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πίνακας περιστροφής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προκύπτει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3612"/>
                <a:ext cx="8229600" cy="876683"/>
              </a:xfrm>
              <a:prstGeom prst="rect">
                <a:avLst/>
              </a:prstGeom>
              <a:blipFill rotWithShape="0">
                <a:blip r:embed="rId9"/>
                <a:stretch>
                  <a:fillRect l="-963" t="-5556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9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2.1 (3/3)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9943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Ιδιότητες του πίνακα μετασχηματισμού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1"/>
              <p:cNvSpPr txBox="1">
                <a:spLocks/>
              </p:cNvSpPr>
              <p:nvPr/>
            </p:nvSpPr>
            <p:spPr>
              <a:xfrm>
                <a:off x="470506" y="3856067"/>
                <a:ext cx="8229600" cy="876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Οι πίνακες περιστροφής κατά γωνία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γύρω από </a:t>
                </a:r>
                <a:r>
                  <a:rPr lang="el-GR" sz="2400" dirty="0" smtClean="0"/>
                  <a:t>τους άξονες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προκύπτουν αντίστοιχα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856067"/>
                <a:ext cx="8229600" cy="876683"/>
              </a:xfrm>
              <a:prstGeom prst="rect">
                <a:avLst/>
              </a:prstGeom>
              <a:blipFill rotWithShape="0">
                <a:blip r:embed="rId5"/>
                <a:stretch>
                  <a:fillRect l="-963" t="-5594" r="-51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02222"/>
              </p:ext>
            </p:extLst>
          </p:nvPr>
        </p:nvGraphicFramePr>
        <p:xfrm>
          <a:off x="3469588" y="2056227"/>
          <a:ext cx="2204824" cy="166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r:id="rId6" imgW="990170" imgH="748975" progId="Equation.3">
                  <p:embed/>
                </p:oleObj>
              </mc:Choice>
              <mc:Fallback>
                <p:oleObj r:id="rId6" imgW="990170" imgH="74897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588" y="2056227"/>
                        <a:ext cx="2204824" cy="1660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03807"/>
              </p:ext>
            </p:extLst>
          </p:nvPr>
        </p:nvGraphicFramePr>
        <p:xfrm>
          <a:off x="1489350" y="4871905"/>
          <a:ext cx="2975028" cy="129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r:id="rId8" imgW="1625600" imgH="711200" progId="Equation.3">
                  <p:embed/>
                </p:oleObj>
              </mc:Choice>
              <mc:Fallback>
                <p:oleObj r:id="rId8" imgW="16256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350" y="4871905"/>
                        <a:ext cx="2975028" cy="129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57145"/>
              </p:ext>
            </p:extLst>
          </p:nvPr>
        </p:nvGraphicFramePr>
        <p:xfrm>
          <a:off x="4872461" y="4871905"/>
          <a:ext cx="3004138" cy="129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r:id="rId10" imgW="1638300" imgH="711200" progId="Equation.3">
                  <p:embed/>
                </p:oleObj>
              </mc:Choice>
              <mc:Fallback>
                <p:oleObj r:id="rId10" imgW="16383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461" y="4871905"/>
                        <a:ext cx="3004138" cy="129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7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1627</Words>
  <Application>Microsoft Office PowerPoint</Application>
  <PresentationFormat>On-screen Show (4:3)</PresentationFormat>
  <Paragraphs>353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Equation.DSMT4</vt:lpstr>
      <vt:lpstr>Microsoft Equation 3.0</vt:lpstr>
      <vt:lpstr>Εισαγωγή στη Ρομποτική</vt:lpstr>
      <vt:lpstr>Σκοποί  ενότητας</vt:lpstr>
      <vt:lpstr>Περιεχόμενα ενότητας</vt:lpstr>
      <vt:lpstr>Μη ελαστικά σώματα  και περιστροφές (1/3)</vt:lpstr>
      <vt:lpstr>Μη ελαστικά σώματα  και περιστροφές (2/3)</vt:lpstr>
      <vt:lpstr>Μη ελαστικά σώματα  και περιστροφές (3/3)</vt:lpstr>
      <vt:lpstr>Παράδειγμα 2.1 (1/3)</vt:lpstr>
      <vt:lpstr>Παράδειγμα 2.1 (2/3)</vt:lpstr>
      <vt:lpstr>Παράδειγμα 2.1 (3/3)</vt:lpstr>
      <vt:lpstr>Σύνθεση περιστροφών</vt:lpstr>
      <vt:lpstr>Παράδειγμα 2.2 (1/2)</vt:lpstr>
      <vt:lpstr>Παράδειγμα 2.2 (2/2)</vt:lpstr>
      <vt:lpstr>Παράδειγμα 2.3 (1/2)</vt:lpstr>
      <vt:lpstr>Παράδειγμα 2.3 (2/2)</vt:lpstr>
      <vt:lpstr>Κανόνας σύνθεσης περιστροφών</vt:lpstr>
      <vt:lpstr>Περιστροφή γύρω από άξονα k (1/3)</vt:lpstr>
      <vt:lpstr>Περιστροφή γύρω από άξονα k (2/3)</vt:lpstr>
      <vt:lpstr>Περιστροφή γύρω από άξονα k (3/3)</vt:lpstr>
      <vt:lpstr>Παράδειγμα 2.4</vt:lpstr>
      <vt:lpstr>Αναπαράσταση Euler</vt:lpstr>
      <vt:lpstr>Αναπαράσταση Roll, Pitch, Yaw (1/2)</vt:lpstr>
      <vt:lpstr>Αναπαράσταση Roll, Pitch, Yaw (2/2)</vt:lpstr>
      <vt:lpstr>Ομογενείς μετασχηματισμοί (1/4)</vt:lpstr>
      <vt:lpstr>Ομογενείς μετασχηματισμοί (2/4)</vt:lpstr>
      <vt:lpstr>Ομογενείς μετασχηματισμοί (3/4)</vt:lpstr>
      <vt:lpstr>Ομογενείς μετασχηματισμοί (4/4)</vt:lpstr>
      <vt:lpstr>Πίνακες μετατόπισης</vt:lpstr>
      <vt:lpstr>Πίνακες περιστροφής</vt:lpstr>
      <vt:lpstr>Γενικεύσεις</vt:lpstr>
      <vt:lpstr>Παράδειγμα 2.5 (1/2)</vt:lpstr>
      <vt:lpstr>Παράδειγμα 2.5 (2/2)</vt:lpstr>
      <vt:lpstr>Skew symmetric πίνακες</vt:lpstr>
      <vt:lpstr>Ιδιότητες (1/5)</vt:lpstr>
      <vt:lpstr>Ιδιότητες (2/5)</vt:lpstr>
      <vt:lpstr>Ιδιότητες (3/5)</vt:lpstr>
      <vt:lpstr>Ιδιότητες (4/5)</vt:lpstr>
      <vt:lpstr>Ιδιότητες (5/5)</vt:lpstr>
      <vt:lpstr>Παράδειγμα 2.6 </vt:lpstr>
      <vt:lpstr>Παράδειγμα 2.7 </vt:lpstr>
      <vt:lpstr>Γωνιακή ταχύτητα &amp; επιτάχυνση</vt:lpstr>
      <vt:lpstr>Παράδειγμα 2.8 (1/4)</vt:lpstr>
      <vt:lpstr>Παράδειγμα 2.8 (2/4)</vt:lpstr>
      <vt:lpstr>Παράδειγμα 2.8 (3/4)</vt:lpstr>
      <vt:lpstr>Παράδειγμα 2.8 (4/4)</vt:lpstr>
      <vt:lpstr>Πρόσθεση γωνιακών ταχυτήτων (1/3)</vt:lpstr>
      <vt:lpstr>Πρόσθεση γωνιακών ταχυτήτων (2/3)</vt:lpstr>
      <vt:lpstr>Πρόσθεση γωνιακών ταχυτήτων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294</cp:revision>
  <dcterms:created xsi:type="dcterms:W3CDTF">2012-09-06T09:03:05Z</dcterms:created>
  <dcterms:modified xsi:type="dcterms:W3CDTF">2015-11-06T08:42:35Z</dcterms:modified>
</cp:coreProperties>
</file>