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322" r:id="rId2"/>
    <p:sldId id="459" r:id="rId3"/>
    <p:sldId id="477" r:id="rId4"/>
    <p:sldId id="476" r:id="rId5"/>
    <p:sldId id="484" r:id="rId6"/>
    <p:sldId id="300" r:id="rId7"/>
    <p:sldId id="301" r:id="rId8"/>
    <p:sldId id="302" r:id="rId9"/>
    <p:sldId id="304" r:id="rId10"/>
    <p:sldId id="485" r:id="rId11"/>
    <p:sldId id="501" r:id="rId12"/>
    <p:sldId id="505" r:id="rId13"/>
    <p:sldId id="506" r:id="rId14"/>
    <p:sldId id="507" r:id="rId15"/>
    <p:sldId id="508" r:id="rId16"/>
    <p:sldId id="509" r:id="rId17"/>
    <p:sldId id="510" r:id="rId18"/>
    <p:sldId id="511" r:id="rId19"/>
    <p:sldId id="512" r:id="rId20"/>
    <p:sldId id="382" r:id="rId21"/>
    <p:sldId id="446" r:id="rId22"/>
  </p:sldIdLst>
  <p:sldSz cx="9144000" cy="6858000" type="screen4x3"/>
  <p:notesSz cx="6888163" cy="960755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Λοίζος Σόφος" initials="ΛΣ" lastIdx="1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Χωρίς στυλ, χωρίς πλέγμα">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60"/>
  </p:normalViewPr>
  <p:slideViewPr>
    <p:cSldViewPr>
      <p:cViewPr varScale="1">
        <p:scale>
          <a:sx n="81" d="100"/>
          <a:sy n="81" d="100"/>
        </p:scale>
        <p:origin x="1877"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4"/>
            <a:ext cx="2984500" cy="481013"/>
          </a:xfrm>
          <a:prstGeom prst="rect">
            <a:avLst/>
          </a:prstGeom>
        </p:spPr>
        <p:txBody>
          <a:bodyPr vert="horz" lIns="91420" tIns="45710" rIns="91420" bIns="45710" rtlCol="0"/>
          <a:lstStyle>
            <a:lvl1pPr algn="l">
              <a:defRPr sz="1200"/>
            </a:lvl1pPr>
          </a:lstStyle>
          <a:p>
            <a:endParaRPr lang="el-GR"/>
          </a:p>
        </p:txBody>
      </p:sp>
      <p:sp>
        <p:nvSpPr>
          <p:cNvPr id="3" name="Date Placeholder 2"/>
          <p:cNvSpPr>
            <a:spLocks noGrp="1"/>
          </p:cNvSpPr>
          <p:nvPr>
            <p:ph type="dt" sz="quarter" idx="1"/>
          </p:nvPr>
        </p:nvSpPr>
        <p:spPr>
          <a:xfrm>
            <a:off x="3902077" y="4"/>
            <a:ext cx="2984500" cy="481013"/>
          </a:xfrm>
          <a:prstGeom prst="rect">
            <a:avLst/>
          </a:prstGeom>
        </p:spPr>
        <p:txBody>
          <a:bodyPr vert="horz" lIns="91420" tIns="45710" rIns="91420" bIns="45710" rtlCol="0"/>
          <a:lstStyle>
            <a:lvl1pPr algn="r">
              <a:defRPr sz="1200"/>
            </a:lvl1pPr>
          </a:lstStyle>
          <a:p>
            <a:fld id="{ABA78150-DC0A-4645-8B13-D54FFBE8EBBA}" type="datetimeFigureOut">
              <a:rPr lang="el-GR" smtClean="0"/>
              <a:t>7/12/2018</a:t>
            </a:fld>
            <a:endParaRPr lang="el-GR"/>
          </a:p>
        </p:txBody>
      </p:sp>
      <p:sp>
        <p:nvSpPr>
          <p:cNvPr id="4" name="Footer Placeholder 3"/>
          <p:cNvSpPr>
            <a:spLocks noGrp="1"/>
          </p:cNvSpPr>
          <p:nvPr>
            <p:ph type="ftr" sz="quarter" idx="2"/>
          </p:nvPr>
        </p:nvSpPr>
        <p:spPr>
          <a:xfrm>
            <a:off x="1" y="9126538"/>
            <a:ext cx="2984500" cy="481012"/>
          </a:xfrm>
          <a:prstGeom prst="rect">
            <a:avLst/>
          </a:prstGeom>
        </p:spPr>
        <p:txBody>
          <a:bodyPr vert="horz" lIns="91420" tIns="45710" rIns="91420" bIns="45710" rtlCol="0" anchor="b"/>
          <a:lstStyle>
            <a:lvl1pPr algn="l">
              <a:defRPr sz="1200"/>
            </a:lvl1pPr>
          </a:lstStyle>
          <a:p>
            <a:endParaRPr lang="el-GR"/>
          </a:p>
        </p:txBody>
      </p:sp>
      <p:sp>
        <p:nvSpPr>
          <p:cNvPr id="5" name="Slide Number Placeholder 4"/>
          <p:cNvSpPr>
            <a:spLocks noGrp="1"/>
          </p:cNvSpPr>
          <p:nvPr>
            <p:ph type="sldNum" sz="quarter" idx="3"/>
          </p:nvPr>
        </p:nvSpPr>
        <p:spPr>
          <a:xfrm>
            <a:off x="3902077" y="9126538"/>
            <a:ext cx="2984500" cy="481012"/>
          </a:xfrm>
          <a:prstGeom prst="rect">
            <a:avLst/>
          </a:prstGeom>
        </p:spPr>
        <p:txBody>
          <a:bodyPr vert="horz" lIns="91420" tIns="45710" rIns="91420" bIns="45710" rtlCol="0" anchor="b"/>
          <a:lstStyle>
            <a:lvl1pPr algn="r">
              <a:defRPr sz="1200"/>
            </a:lvl1pPr>
          </a:lstStyle>
          <a:p>
            <a:fld id="{9C50D910-93A8-4275-B377-1BD85BAB178F}" type="slidenum">
              <a:rPr lang="el-GR" smtClean="0"/>
              <a:t>‹#›</a:t>
            </a:fld>
            <a:endParaRPr lang="el-GR"/>
          </a:p>
        </p:txBody>
      </p:sp>
    </p:spTree>
    <p:extLst>
      <p:ext uri="{BB962C8B-B14F-4D97-AF65-F5344CB8AC3E}">
        <p14:creationId xmlns:p14="http://schemas.microsoft.com/office/powerpoint/2010/main" val="2239845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1" cy="482046"/>
          </a:xfrm>
          <a:prstGeom prst="rect">
            <a:avLst/>
          </a:prstGeom>
        </p:spPr>
        <p:txBody>
          <a:bodyPr vert="horz" lIns="94244" tIns="47122" rIns="94244" bIns="47122" rtlCol="0"/>
          <a:lstStyle>
            <a:lvl1pPr algn="l">
              <a:defRPr sz="1200"/>
            </a:lvl1pPr>
          </a:lstStyle>
          <a:p>
            <a:endParaRPr lang="el-GR"/>
          </a:p>
        </p:txBody>
      </p:sp>
      <p:sp>
        <p:nvSpPr>
          <p:cNvPr id="3" name="Date Placeholder 2"/>
          <p:cNvSpPr>
            <a:spLocks noGrp="1"/>
          </p:cNvSpPr>
          <p:nvPr>
            <p:ph type="dt" idx="1"/>
          </p:nvPr>
        </p:nvSpPr>
        <p:spPr>
          <a:xfrm>
            <a:off x="3901699" y="0"/>
            <a:ext cx="2984871" cy="482046"/>
          </a:xfrm>
          <a:prstGeom prst="rect">
            <a:avLst/>
          </a:prstGeom>
        </p:spPr>
        <p:txBody>
          <a:bodyPr vert="horz" lIns="94244" tIns="47122" rIns="94244" bIns="47122" rtlCol="0"/>
          <a:lstStyle>
            <a:lvl1pPr algn="r">
              <a:defRPr sz="1200"/>
            </a:lvl1pPr>
          </a:lstStyle>
          <a:p>
            <a:fld id="{3F1D1457-11D8-4A90-B566-8EA2456D75B6}" type="datetimeFigureOut">
              <a:rPr lang="el-GR" smtClean="0"/>
              <a:t>7/12/2018</a:t>
            </a:fld>
            <a:endParaRPr lang="el-GR"/>
          </a:p>
        </p:txBody>
      </p:sp>
      <p:sp>
        <p:nvSpPr>
          <p:cNvPr id="4" name="Slide Image Placeholder 3"/>
          <p:cNvSpPr>
            <a:spLocks noGrp="1" noRot="1" noChangeAspect="1"/>
          </p:cNvSpPr>
          <p:nvPr>
            <p:ph type="sldImg" idx="2"/>
          </p:nvPr>
        </p:nvSpPr>
        <p:spPr>
          <a:xfrm>
            <a:off x="1284288" y="1201738"/>
            <a:ext cx="4319587" cy="3241675"/>
          </a:xfrm>
          <a:prstGeom prst="rect">
            <a:avLst/>
          </a:prstGeom>
          <a:noFill/>
          <a:ln w="12700">
            <a:solidFill>
              <a:prstClr val="black"/>
            </a:solidFill>
          </a:ln>
        </p:spPr>
        <p:txBody>
          <a:bodyPr vert="horz" lIns="94244" tIns="47122" rIns="94244" bIns="47122" rtlCol="0" anchor="ctr"/>
          <a:lstStyle/>
          <a:p>
            <a:endParaRPr lang="el-GR"/>
          </a:p>
        </p:txBody>
      </p:sp>
      <p:sp>
        <p:nvSpPr>
          <p:cNvPr id="5" name="Notes Placeholder 4"/>
          <p:cNvSpPr>
            <a:spLocks noGrp="1"/>
          </p:cNvSpPr>
          <p:nvPr>
            <p:ph type="body" sz="quarter" idx="3"/>
          </p:nvPr>
        </p:nvSpPr>
        <p:spPr>
          <a:xfrm>
            <a:off x="688817" y="4623636"/>
            <a:ext cx="5510530" cy="3782973"/>
          </a:xfrm>
          <a:prstGeom prst="rect">
            <a:avLst/>
          </a:prstGeom>
        </p:spPr>
        <p:txBody>
          <a:bodyPr vert="horz" lIns="94244" tIns="47122" rIns="94244" bIns="4712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9125511"/>
            <a:ext cx="2984871" cy="482045"/>
          </a:xfrm>
          <a:prstGeom prst="rect">
            <a:avLst/>
          </a:prstGeom>
        </p:spPr>
        <p:txBody>
          <a:bodyPr vert="horz" lIns="94244" tIns="47122" rIns="94244" bIns="47122" rtlCol="0" anchor="b"/>
          <a:lstStyle>
            <a:lvl1pPr algn="l">
              <a:defRPr sz="1200"/>
            </a:lvl1pPr>
          </a:lstStyle>
          <a:p>
            <a:endParaRPr lang="el-GR"/>
          </a:p>
        </p:txBody>
      </p:sp>
      <p:sp>
        <p:nvSpPr>
          <p:cNvPr id="7" name="Slide Number Placeholder 6"/>
          <p:cNvSpPr>
            <a:spLocks noGrp="1"/>
          </p:cNvSpPr>
          <p:nvPr>
            <p:ph type="sldNum" sz="quarter" idx="5"/>
          </p:nvPr>
        </p:nvSpPr>
        <p:spPr>
          <a:xfrm>
            <a:off x="3901699" y="9125511"/>
            <a:ext cx="2984871" cy="482045"/>
          </a:xfrm>
          <a:prstGeom prst="rect">
            <a:avLst/>
          </a:prstGeom>
        </p:spPr>
        <p:txBody>
          <a:bodyPr vert="horz" lIns="94244" tIns="47122" rIns="94244" bIns="47122" rtlCol="0" anchor="b"/>
          <a:lstStyle>
            <a:lvl1pPr algn="r">
              <a:defRPr sz="1200"/>
            </a:lvl1pPr>
          </a:lstStyle>
          <a:p>
            <a:fld id="{52EC38FD-BC8C-4679-A92A-AC8E23D218E7}" type="slidenum">
              <a:rPr lang="el-GR" smtClean="0"/>
              <a:t>‹#›</a:t>
            </a:fld>
            <a:endParaRPr lang="el-GR"/>
          </a:p>
        </p:txBody>
      </p:sp>
    </p:spTree>
    <p:extLst>
      <p:ext uri="{BB962C8B-B14F-4D97-AF65-F5344CB8AC3E}">
        <p14:creationId xmlns:p14="http://schemas.microsoft.com/office/powerpoint/2010/main" val="877678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7/12/2018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7/12/2018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earvanitis@upatras.gr"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mailto:earvanitis@upatras.gr"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ondiversity.com/2019-conference"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83568" y="2232074"/>
            <a:ext cx="7920880" cy="2033635"/>
          </a:xfrm>
        </p:spPr>
        <p:txBody>
          <a:bodyPr>
            <a:noAutofit/>
          </a:bodyPr>
          <a:lstStyle/>
          <a:p>
            <a:r>
              <a:rPr lang="el-GR" sz="3200" b="1" dirty="0"/>
              <a:t>ΔΙΑΠΟΛΙΤΙΣΜΙΚΗ ΕΚΠΑΙΔΕΥΣΗ ΕΚΠΑΙΔΕΥΤΙΚΩΝ </a:t>
            </a:r>
            <a:br>
              <a:rPr lang="el-GR" sz="4000" b="1" dirty="0"/>
            </a:br>
            <a:r>
              <a:rPr lang="el-GR" sz="2400" b="1" dirty="0"/>
              <a:t>ΠΟΛΙΤΙΣΜΙΚΟΙ ΚΑΙ ΑΞΙΑΚΟΙ</a:t>
            </a:r>
            <a:br>
              <a:rPr lang="el-GR" sz="2400" b="1" dirty="0"/>
            </a:br>
            <a:r>
              <a:rPr lang="el-GR" sz="2400" b="1" dirty="0"/>
              <a:t>ΠΡΟΣΑΝΑΤΟΛΙΣΜΟΙ</a:t>
            </a:r>
            <a:endParaRPr lang="en-US" sz="2400" i="1" dirty="0">
              <a:solidFill>
                <a:srgbClr val="C00000"/>
              </a:solidFill>
              <a:latin typeface="Arial" panose="020B0604020202020204" pitchFamily="34" charset="0"/>
              <a:cs typeface="Arial" panose="020B0604020202020204" pitchFamily="34" charset="0"/>
            </a:endParaRPr>
          </a:p>
        </p:txBody>
      </p:sp>
      <p:cxnSp>
        <p:nvCxnSpPr>
          <p:cNvPr id="7" name="Ευθεία γραμμή σύνδεσης 6"/>
          <p:cNvCxnSpPr/>
          <p:nvPr/>
        </p:nvCxnSpPr>
        <p:spPr>
          <a:xfrm flipH="1">
            <a:off x="1520732" y="5837735"/>
            <a:ext cx="6102536" cy="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Τίτλος 3"/>
          <p:cNvSpPr txBox="1">
            <a:spLocks/>
          </p:cNvSpPr>
          <p:nvPr/>
        </p:nvSpPr>
        <p:spPr>
          <a:xfrm>
            <a:off x="15989" y="4082361"/>
            <a:ext cx="9144000" cy="164208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l-GR" sz="1600" b="1" dirty="0"/>
          </a:p>
          <a:p>
            <a:r>
              <a:rPr lang="el-GR" sz="1800" b="1" dirty="0">
                <a:latin typeface="Arial" panose="020B0604020202020204" pitchFamily="34" charset="0"/>
                <a:cs typeface="Arial" panose="020B0604020202020204" pitchFamily="34" charset="0"/>
              </a:rPr>
              <a:t>Ευγενία Αρβανίτη</a:t>
            </a:r>
            <a:r>
              <a:rPr lang="en-US" sz="1800" b="1" dirty="0">
                <a:latin typeface="Arial" panose="020B0604020202020204" pitchFamily="34" charset="0"/>
                <a:cs typeface="Arial" panose="020B0604020202020204" pitchFamily="34" charset="0"/>
              </a:rPr>
              <a:t>, </a:t>
            </a:r>
            <a:endParaRPr lang="el-GR" sz="1800" b="1" dirty="0">
              <a:latin typeface="Arial" panose="020B0604020202020204" pitchFamily="34" charset="0"/>
              <a:cs typeface="Arial" panose="020B0604020202020204" pitchFamily="34" charset="0"/>
            </a:endParaRPr>
          </a:p>
          <a:p>
            <a:r>
              <a:rPr lang="el-GR" sz="1800" dirty="0">
                <a:latin typeface="Arial" panose="020B0604020202020204" pitchFamily="34" charset="0"/>
                <a:cs typeface="Arial" panose="020B0604020202020204" pitchFamily="34" charset="0"/>
              </a:rPr>
              <a:t>Επίκουρη Καθηγήτρια ΤΕΕΑΠΗ</a:t>
            </a:r>
            <a:r>
              <a:rPr lang="el-GR" sz="1800" i="1"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 </a:t>
            </a:r>
          </a:p>
          <a:p>
            <a:r>
              <a:rPr lang="en-US" sz="1800" i="1" dirty="0">
                <a:latin typeface="Arial" panose="020B0604020202020204" pitchFamily="34" charset="0"/>
                <a:cs typeface="Arial" panose="020B0604020202020204" pitchFamily="34" charset="0"/>
              </a:rPr>
              <a:t> </a:t>
            </a:r>
            <a:r>
              <a:rPr lang="en-US" sz="1800" u="sng" dirty="0">
                <a:latin typeface="Arial" panose="020B0604020202020204" pitchFamily="34" charset="0"/>
                <a:cs typeface="Arial" panose="020B0604020202020204" pitchFamily="34" charset="0"/>
                <a:hlinkClick r:id="rId2"/>
              </a:rPr>
              <a:t>earvanitis@upatras.gr</a:t>
            </a:r>
            <a:endParaRPr lang="en-US" sz="1800" u="sng" dirty="0">
              <a:latin typeface="Arial" panose="020B0604020202020204" pitchFamily="34" charset="0"/>
              <a:cs typeface="Arial" panose="020B0604020202020204" pitchFamily="34" charset="0"/>
            </a:endParaRPr>
          </a:p>
          <a:p>
            <a:endParaRPr lang="en-US" sz="1800" b="1" dirty="0">
              <a:latin typeface="Arial" panose="020B0604020202020204" pitchFamily="34" charset="0"/>
              <a:cs typeface="Arial" panose="020B0604020202020204" pitchFamily="34" charset="0"/>
            </a:endParaRPr>
          </a:p>
          <a:p>
            <a:endParaRPr lang="el-GR" sz="1800" dirty="0">
              <a:latin typeface="Arial" panose="020B0604020202020204" pitchFamily="34" charset="0"/>
              <a:cs typeface="Arial" panose="020B0604020202020204" pitchFamily="34" charset="0"/>
            </a:endParaRPr>
          </a:p>
        </p:txBody>
      </p:sp>
      <p:cxnSp>
        <p:nvCxnSpPr>
          <p:cNvPr id="14" name="Ευθεία γραμμή σύνδεσης 13"/>
          <p:cNvCxnSpPr/>
          <p:nvPr/>
        </p:nvCxnSpPr>
        <p:spPr>
          <a:xfrm flipH="1">
            <a:off x="1547664" y="2132856"/>
            <a:ext cx="6102536" cy="1"/>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flipH="1">
            <a:off x="-17168" y="1"/>
            <a:ext cx="9148556"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flipH="1">
            <a:off x="-17168" y="6813376"/>
            <a:ext cx="9197680" cy="0"/>
          </a:xfrm>
          <a:prstGeom prst="line">
            <a:avLst/>
          </a:prstGeom>
          <a:ln w="19050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AutoShape 2" descr="Sigillo di Atene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2" name="Εικόνα 7">
            <a:extLst>
              <a:ext uri="{FF2B5EF4-FFF2-40B4-BE49-F238E27FC236}">
                <a16:creationId xmlns:a16="http://schemas.microsoft.com/office/drawing/2014/main" id="{F41509BA-E18B-5446-B10B-3527C2C30A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95" y="260648"/>
            <a:ext cx="3720242" cy="1395512"/>
          </a:xfrm>
          <a:prstGeom prst="rect">
            <a:avLst/>
          </a:prstGeom>
        </p:spPr>
      </p:pic>
      <p:pic>
        <p:nvPicPr>
          <p:cNvPr id="13" name="6 - Εικόνα" descr="FIDLen.png"/>
          <p:cNvPicPr/>
          <p:nvPr/>
        </p:nvPicPr>
        <p:blipFill>
          <a:blip r:embed="rId4" cstate="print"/>
          <a:stretch>
            <a:fillRect/>
          </a:stretch>
        </p:blipFill>
        <p:spPr>
          <a:xfrm>
            <a:off x="3923928" y="260648"/>
            <a:ext cx="5220072" cy="1494730"/>
          </a:xfrm>
          <a:prstGeom prst="rect">
            <a:avLst/>
          </a:prstGeom>
        </p:spPr>
      </p:pic>
    </p:spTree>
    <p:extLst>
      <p:ext uri="{BB962C8B-B14F-4D97-AF65-F5344CB8AC3E}">
        <p14:creationId xmlns:p14="http://schemas.microsoft.com/office/powerpoint/2010/main" val="919071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ΚΡΙΤΙΚΗ ΣΚΕΨΗ</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Τι είδους προβλήματα μπορούν να προκύψουν αν ένα άτομο που ανήκει σε πολιτισμό χαμηλού πλαισίου εργάζεται για έναν εργοδότη που ανήκει σε πολιτισμό υψηλού πλαισίου;</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Πώς θα μπορούσαν να πράξουν προκειμένου να αποφύγουν την κακή επικοινωνία;</a:t>
            </a: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97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ΑΞΙΑΚΟΙ ΠΡΟΣΑΝΑΤΟΛΙΣΜΟΙ ΤΩΝ KLUCKHOHN ΚΑΙ STRODTBECK</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όλοι οι ανθρώπινοι πολιτισμοί αντιμετωπίζουν παγκόσμια προβλήματα που προκύπτουν από τις </a:t>
            </a:r>
            <a:r>
              <a:rPr lang="el-GR" sz="2400" b="1" dirty="0">
                <a:solidFill>
                  <a:schemeClr val="tx1"/>
                </a:solidFill>
              </a:rPr>
              <a:t>σχέσεις με τους άλλους, με τον χρόνο, με τις δραστηριότητες και με τη φύση</a:t>
            </a:r>
            <a:r>
              <a:rPr lang="el-GR" sz="2400" dirty="0">
                <a:solidFill>
                  <a:schemeClr val="tx1"/>
                </a:solidFill>
              </a:rPr>
              <a:t>. </a:t>
            </a:r>
          </a:p>
          <a:p>
            <a:pPr marL="800100" lvl="1" indent="-342900" algn="just">
              <a:buFont typeface="Arial" panose="020B0604020202020204" pitchFamily="34" charset="0"/>
              <a:buChar char="•"/>
            </a:pPr>
            <a:r>
              <a:rPr lang="el-GR" sz="2400" dirty="0">
                <a:solidFill>
                  <a:schemeClr val="tx1"/>
                </a:solidFill>
              </a:rPr>
              <a:t>Οι </a:t>
            </a:r>
            <a:r>
              <a:rPr lang="el-GR" sz="2400" b="1" dirty="0" err="1">
                <a:solidFill>
                  <a:schemeClr val="tx1"/>
                </a:solidFill>
              </a:rPr>
              <a:t>αξιακοί</a:t>
            </a:r>
            <a:r>
              <a:rPr lang="el-GR" sz="2400" b="1" dirty="0">
                <a:solidFill>
                  <a:schemeClr val="tx1"/>
                </a:solidFill>
              </a:rPr>
              <a:t> προσανατολισμοί </a:t>
            </a:r>
            <a:r>
              <a:rPr lang="el-GR" sz="2400" dirty="0">
                <a:solidFill>
                  <a:schemeClr val="tx1"/>
                </a:solidFill>
              </a:rPr>
              <a:t>εκφράζουν τα μέσα που χρησιμοποιεί μια κοινωνία προκειμένου να επιλύσει αυτά τα παγκόσμια προβλήματα. </a:t>
            </a:r>
          </a:p>
          <a:p>
            <a:pPr marL="800100" lvl="1" indent="-342900" algn="just">
              <a:buFont typeface="Arial" panose="020B0604020202020204" pitchFamily="34" charset="0"/>
              <a:buChar char="•"/>
            </a:pPr>
            <a:r>
              <a:rPr lang="el-GR" sz="2400" dirty="0">
                <a:solidFill>
                  <a:schemeClr val="tx1"/>
                </a:solidFill>
              </a:rPr>
              <a:t>Η έννοια εμπεριέχει τέσσερις υποθέσεις.</a:t>
            </a:r>
          </a:p>
          <a:p>
            <a:pPr marL="1257300" lvl="2" indent="-342900" algn="just">
              <a:buFont typeface="Arial" panose="020B0604020202020204" pitchFamily="34" charset="0"/>
              <a:buChar char="•"/>
            </a:pPr>
            <a:r>
              <a:rPr lang="el-GR" sz="2000" dirty="0">
                <a:solidFill>
                  <a:schemeClr val="tx1"/>
                </a:solidFill>
              </a:rPr>
              <a:t>Πρώτον, όλες οι ανθρώπινες κοινωνίες έρχονται αντιμέτωπες με τα </a:t>
            </a:r>
            <a:r>
              <a:rPr lang="el-GR" sz="2000" b="1" dirty="0">
                <a:solidFill>
                  <a:schemeClr val="tx1"/>
                </a:solidFill>
              </a:rPr>
              <a:t>ίδια προβλήματα</a:t>
            </a:r>
            <a:r>
              <a:rPr lang="el-GR" sz="2000" dirty="0">
                <a:solidFill>
                  <a:schemeClr val="tx1"/>
                </a:solidFill>
              </a:rPr>
              <a:t>· </a:t>
            </a:r>
          </a:p>
          <a:p>
            <a:pPr marL="1257300" lvl="2" indent="-342900" algn="just">
              <a:buFont typeface="Arial" panose="020B0604020202020204" pitchFamily="34" charset="0"/>
              <a:buChar char="•"/>
            </a:pPr>
            <a:r>
              <a:rPr lang="el-GR" sz="2000" dirty="0">
                <a:solidFill>
                  <a:schemeClr val="tx1"/>
                </a:solidFill>
              </a:rPr>
              <a:t>δεύτερον, χρησιμοποιούν </a:t>
            </a:r>
            <a:r>
              <a:rPr lang="el-GR" sz="2000" b="1" dirty="0">
                <a:solidFill>
                  <a:schemeClr val="tx1"/>
                </a:solidFill>
              </a:rPr>
              <a:t>διαφορετικά μέσα </a:t>
            </a:r>
            <a:r>
              <a:rPr lang="el-GR" sz="2000" dirty="0">
                <a:solidFill>
                  <a:schemeClr val="tx1"/>
                </a:solidFill>
              </a:rPr>
              <a:t>για την επίλυση των προβλημάτων αυτών· </a:t>
            </a:r>
          </a:p>
          <a:p>
            <a:pPr marL="1257300" lvl="2" indent="-342900" algn="just">
              <a:buFont typeface="Arial" panose="020B0604020202020204" pitchFamily="34" charset="0"/>
              <a:buChar char="•"/>
            </a:pPr>
            <a:r>
              <a:rPr lang="el-GR" sz="2000" dirty="0">
                <a:solidFill>
                  <a:schemeClr val="tx1"/>
                </a:solidFill>
              </a:rPr>
              <a:t>τρίτον, </a:t>
            </a:r>
            <a:r>
              <a:rPr lang="el-GR" sz="2000" b="1" dirty="0">
                <a:solidFill>
                  <a:schemeClr val="tx1"/>
                </a:solidFill>
              </a:rPr>
              <a:t>τα μέσα αντιμετώπισης </a:t>
            </a:r>
            <a:r>
              <a:rPr lang="el-GR" sz="2000" dirty="0">
                <a:solidFill>
                  <a:schemeClr val="tx1"/>
                </a:solidFill>
              </a:rPr>
              <a:t>των παγκόσμιων προβλημάτων είναι </a:t>
            </a:r>
            <a:r>
              <a:rPr lang="el-GR" sz="2000" b="1" dirty="0">
                <a:solidFill>
                  <a:schemeClr val="tx1"/>
                </a:solidFill>
              </a:rPr>
              <a:t>περιορισμένα</a:t>
            </a:r>
            <a:r>
              <a:rPr lang="el-GR" sz="2000" dirty="0">
                <a:solidFill>
                  <a:schemeClr val="tx1"/>
                </a:solidFill>
              </a:rPr>
              <a:t>· και </a:t>
            </a:r>
          </a:p>
          <a:p>
            <a:pPr marL="1257300" lvl="2" indent="-342900" algn="just">
              <a:buFont typeface="Arial" panose="020B0604020202020204" pitchFamily="34" charset="0"/>
              <a:buChar char="•"/>
            </a:pPr>
            <a:r>
              <a:rPr lang="el-GR" sz="2000" dirty="0">
                <a:solidFill>
                  <a:schemeClr val="tx1"/>
                </a:solidFill>
              </a:rPr>
              <a:t>τέταρτον, οι </a:t>
            </a:r>
            <a:r>
              <a:rPr lang="el-GR" sz="2000" dirty="0" err="1">
                <a:solidFill>
                  <a:schemeClr val="tx1"/>
                </a:solidFill>
              </a:rPr>
              <a:t>αξιακοί</a:t>
            </a:r>
            <a:r>
              <a:rPr lang="el-GR" sz="2000" dirty="0">
                <a:solidFill>
                  <a:schemeClr val="tx1"/>
                </a:solidFill>
              </a:rPr>
              <a:t> προσανατολισμοί μπορούν να παρατηρηθούν </a:t>
            </a:r>
            <a:r>
              <a:rPr lang="el-GR" sz="2000" b="1" dirty="0">
                <a:solidFill>
                  <a:schemeClr val="tx1"/>
                </a:solidFill>
              </a:rPr>
              <a:t>μέσω εμπειρικών ερευνών </a:t>
            </a:r>
            <a:r>
              <a:rPr lang="el-GR" sz="2000" dirty="0">
                <a:solidFill>
                  <a:schemeClr val="tx1"/>
                </a:solidFill>
              </a:rPr>
              <a:t>που εστιάζουν στη συμπεριφορά (</a:t>
            </a:r>
            <a:r>
              <a:rPr lang="el-GR" sz="2000" dirty="0" err="1">
                <a:solidFill>
                  <a:schemeClr val="tx1"/>
                </a:solidFill>
              </a:rPr>
              <a:t>Condon</a:t>
            </a:r>
            <a:r>
              <a:rPr lang="el-GR" sz="2000" dirty="0">
                <a:solidFill>
                  <a:schemeClr val="tx1"/>
                </a:solidFill>
              </a:rPr>
              <a:t> &amp; </a:t>
            </a:r>
            <a:r>
              <a:rPr lang="el-GR" sz="2000" dirty="0" err="1">
                <a:solidFill>
                  <a:schemeClr val="tx1"/>
                </a:solidFill>
              </a:rPr>
              <a:t>Yousef</a:t>
            </a:r>
            <a:r>
              <a:rPr lang="el-GR" sz="2000" dirty="0">
                <a:solidFill>
                  <a:schemeClr val="tx1"/>
                </a:solidFill>
              </a:rPr>
              <a:t>, 1975).</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944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ΑΞΙΑΚΟΙ ΠΡΟΣΑΝΑΤΟΛΙΣΜΟΙ ΤΩΝ KLUCKHOHN ΚΑΙ STRODTBECK</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οι πολιτισμοί αναπτύσσουν μοναδικές οπτικές σε σχέση με πέντε </a:t>
            </a:r>
            <a:r>
              <a:rPr lang="el-GR" sz="2400" dirty="0" err="1">
                <a:solidFill>
                  <a:schemeClr val="tx1"/>
                </a:solidFill>
              </a:rPr>
              <a:t>αξιακούς</a:t>
            </a:r>
            <a:r>
              <a:rPr lang="el-GR" sz="2400" dirty="0">
                <a:solidFill>
                  <a:schemeClr val="tx1"/>
                </a:solidFill>
              </a:rPr>
              <a:t> προσανατολισμούς: </a:t>
            </a:r>
          </a:p>
          <a:p>
            <a:pPr marL="1257300" lvl="2" indent="-342900" algn="just">
              <a:buFont typeface="Arial" panose="020B0604020202020204" pitchFamily="34" charset="0"/>
              <a:buChar char="•"/>
            </a:pPr>
            <a:r>
              <a:rPr lang="el-GR" sz="2000" dirty="0">
                <a:solidFill>
                  <a:schemeClr val="tx1"/>
                </a:solidFill>
              </a:rPr>
              <a:t>(1) τη </a:t>
            </a:r>
            <a:r>
              <a:rPr lang="el-GR" sz="2000" b="1" dirty="0">
                <a:solidFill>
                  <a:schemeClr val="tx1"/>
                </a:solidFill>
              </a:rPr>
              <a:t>σχέση των ανθρώπων με τη φύση </a:t>
            </a:r>
            <a:r>
              <a:rPr lang="el-GR" sz="2000" dirty="0">
                <a:solidFill>
                  <a:schemeClr val="tx1"/>
                </a:solidFill>
              </a:rPr>
              <a:t>(αν οι άνθρωποι θα έπρεπε να υποτάσσονται στη φύση, να ζουν σε αρμονία μαζί της ή να την εξουσιάζουν), </a:t>
            </a:r>
          </a:p>
          <a:p>
            <a:pPr marL="1257300" lvl="2" indent="-342900" algn="just">
              <a:buFont typeface="Arial" panose="020B0604020202020204" pitchFamily="34" charset="0"/>
              <a:buChar char="•"/>
            </a:pPr>
            <a:r>
              <a:rPr lang="el-GR" sz="2000" dirty="0">
                <a:solidFill>
                  <a:schemeClr val="tx1"/>
                </a:solidFill>
              </a:rPr>
              <a:t>(2) </a:t>
            </a:r>
            <a:r>
              <a:rPr lang="el-GR" sz="2000" b="1" dirty="0">
                <a:solidFill>
                  <a:schemeClr val="tx1"/>
                </a:solidFill>
              </a:rPr>
              <a:t>την ανθρώπινη δραστηριότητα </a:t>
            </a:r>
            <a:r>
              <a:rPr lang="el-GR" sz="2000" dirty="0">
                <a:solidFill>
                  <a:schemeClr val="tx1"/>
                </a:solidFill>
              </a:rPr>
              <a:t>(κατάσταση ύπαρξης/εσωτερική εξέλιξη/εργατικότητα</a:t>
            </a:r>
            <a:r>
              <a:rPr lang="en-AU" sz="2000" dirty="0">
                <a:solidFill>
                  <a:schemeClr val="tx1"/>
                </a:solidFill>
              </a:rPr>
              <a:t>..</a:t>
            </a:r>
            <a:r>
              <a:rPr lang="el-GR" sz="2000" dirty="0">
                <a:solidFill>
                  <a:schemeClr val="tx1"/>
                </a:solidFill>
              </a:rPr>
              <a:t>προτεσταντική αξία της πληρωμένης εργασίας), </a:t>
            </a:r>
          </a:p>
          <a:p>
            <a:pPr marL="1257300" lvl="2" indent="-342900" algn="just">
              <a:buFont typeface="Arial" panose="020B0604020202020204" pitchFamily="34" charset="0"/>
              <a:buChar char="•"/>
            </a:pPr>
            <a:r>
              <a:rPr lang="el-GR" sz="2000" dirty="0">
                <a:solidFill>
                  <a:schemeClr val="tx1"/>
                </a:solidFill>
              </a:rPr>
              <a:t>(3) </a:t>
            </a:r>
            <a:r>
              <a:rPr lang="el-GR" sz="2000" b="1" dirty="0">
                <a:solidFill>
                  <a:schemeClr val="tx1"/>
                </a:solidFill>
              </a:rPr>
              <a:t>τον χρόνο </a:t>
            </a:r>
            <a:r>
              <a:rPr lang="el-GR" sz="2000" dirty="0">
                <a:solidFill>
                  <a:schemeClr val="tx1"/>
                </a:solidFill>
              </a:rPr>
              <a:t>(παρελθόν/παρόν/μέλλον), </a:t>
            </a:r>
          </a:p>
          <a:p>
            <a:pPr marL="1257300" lvl="2" indent="-342900" algn="just">
              <a:buFont typeface="Arial" panose="020B0604020202020204" pitchFamily="34" charset="0"/>
              <a:buChar char="•"/>
            </a:pPr>
            <a:r>
              <a:rPr lang="el-GR" sz="2000" dirty="0">
                <a:solidFill>
                  <a:schemeClr val="tx1"/>
                </a:solidFill>
              </a:rPr>
              <a:t>(4) </a:t>
            </a:r>
            <a:r>
              <a:rPr lang="el-GR" sz="2000" b="1" dirty="0">
                <a:solidFill>
                  <a:schemeClr val="tx1"/>
                </a:solidFill>
              </a:rPr>
              <a:t>την ανθρώπινη φύση </a:t>
            </a:r>
            <a:r>
              <a:rPr lang="el-GR" sz="2000" dirty="0">
                <a:solidFill>
                  <a:schemeClr val="tx1"/>
                </a:solidFill>
              </a:rPr>
              <a:t>(οι άνθρωποι ως καλοί/κακοί/συνδυασμός των δύο,…π.χ. χριστιανική, βουδιστική, ινδουιστική οπτική) και </a:t>
            </a:r>
          </a:p>
          <a:p>
            <a:pPr marL="1257300" lvl="2" indent="-342900" algn="just">
              <a:buFont typeface="Arial" panose="020B0604020202020204" pitchFamily="34" charset="0"/>
              <a:buChar char="•"/>
            </a:pPr>
            <a:r>
              <a:rPr lang="el-GR" sz="2000" dirty="0">
                <a:solidFill>
                  <a:schemeClr val="tx1"/>
                </a:solidFill>
              </a:rPr>
              <a:t>(5) </a:t>
            </a:r>
            <a:r>
              <a:rPr lang="el-GR" sz="2000" b="1" dirty="0">
                <a:solidFill>
                  <a:schemeClr val="tx1"/>
                </a:solidFill>
              </a:rPr>
              <a:t>τις κοινωνικές σχέσεις </a:t>
            </a:r>
            <a:r>
              <a:rPr lang="el-GR" sz="2000" dirty="0">
                <a:solidFill>
                  <a:schemeClr val="tx1"/>
                </a:solidFill>
              </a:rPr>
              <a:t>(ατομικιστικές/συλλογικές/ιεραρχικές).</a:t>
            </a:r>
          </a:p>
          <a:p>
            <a:pPr marL="800100" lvl="1" indent="-342900" algn="just">
              <a:buFont typeface="Arial" panose="020B0604020202020204" pitchFamily="34" charset="0"/>
              <a:buChar char="•"/>
            </a:pPr>
            <a:endParaRPr lang="el-GR" sz="20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00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ΚΡΙΤΙΚΗ ΣΚΕΨΗ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Αισθάνεσθε ότι είναι σημαντική η συνέπεια στα ραντεβού; Πώς θα νιώθατε αν ο καλεσμένος σας καθυστερούσε μισή ώρα για το δείπνο; </a:t>
            </a:r>
          </a:p>
          <a:p>
            <a:pPr marL="800100" lvl="1" indent="-342900" algn="just">
              <a:buFont typeface="Arial" panose="020B0604020202020204" pitchFamily="34" charset="0"/>
              <a:buChar char="•"/>
            </a:pPr>
            <a:r>
              <a:rPr lang="el-GR" sz="2400" dirty="0">
                <a:solidFill>
                  <a:schemeClr val="tx1"/>
                </a:solidFill>
              </a:rPr>
              <a:t>Τι δικαιολογία νιώθετε την ανάγκη να δώσετε σε περίπτωση καθυστέρησης; </a:t>
            </a:r>
          </a:p>
          <a:p>
            <a:pPr marL="800100" lvl="1" indent="-342900" algn="just">
              <a:buFont typeface="Arial" panose="020B0604020202020204" pitchFamily="34" charset="0"/>
              <a:buChar char="•"/>
            </a:pPr>
            <a:r>
              <a:rPr lang="el-GR" sz="2400" dirty="0">
                <a:solidFill>
                  <a:schemeClr val="tx1"/>
                </a:solidFill>
              </a:rPr>
              <a:t>Πώς εξαρτάται αυτό από την εκάστοτε κατάσταση;</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ΔΡΑΣΤΗΡΙΟΤΗΤΑ </a:t>
            </a:r>
          </a:p>
          <a:p>
            <a:pPr marL="800100" lvl="1" indent="-342900" algn="just">
              <a:buFont typeface="Arial" panose="020B0604020202020204" pitchFamily="34" charset="0"/>
              <a:buChar char="•"/>
            </a:pPr>
            <a:r>
              <a:rPr lang="el-GR" sz="2000" dirty="0">
                <a:solidFill>
                  <a:schemeClr val="tx1"/>
                </a:solidFill>
              </a:rPr>
              <a:t>ΙΑΠΩΝΙΚΟΣ ΧΡΟΝΟΣ ΕΝΑΝΤΙ ΑΜΕΡΙΚΑΝΙΚΟΥ ΧΡΟΝΟΥ</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924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ΚΡΙΤΙΚΗ ΣΚΕΨΗ </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Στους δυτικούς πολιτισμούς, η επιλογή καριέρας συχνά επαφίεται στα ίδια τα παιδιά, τα οποία βέβαια ενδέχεται να ζητήσουν συμβουλές από τους γονείς. </a:t>
            </a:r>
          </a:p>
          <a:p>
            <a:pPr marL="800100" lvl="1" indent="-342900" algn="just">
              <a:buFont typeface="Arial" panose="020B0604020202020204" pitchFamily="34" charset="0"/>
              <a:buChar char="•"/>
            </a:pPr>
            <a:r>
              <a:rPr lang="el-GR" sz="2400" dirty="0">
                <a:solidFill>
                  <a:schemeClr val="tx1"/>
                </a:solidFill>
              </a:rPr>
              <a:t>Σε πολλούς ασιατικούς πολιτισμούς, όμως, οι γονείς αποφασίζουν ποια πανεπιστήμια θα παρακολουθήσουν τα παιδιά τους, ποια θέματα θα μελετήσουν και ποια καριέρα θα ακολουθήσουν στο μέλλον.</a:t>
            </a:r>
          </a:p>
          <a:p>
            <a:pPr marL="800100" lvl="1" indent="-342900" algn="just">
              <a:buFont typeface="Arial" panose="020B0604020202020204" pitchFamily="34" charset="0"/>
              <a:buChar char="•"/>
            </a:pPr>
            <a:r>
              <a:rPr lang="el-GR" dirty="0">
                <a:solidFill>
                  <a:schemeClr val="tx1"/>
                </a:solidFill>
              </a:rPr>
              <a:t>Μπορείτε να εξηγήσετε αυτό το φαινόμενο με βάση τη θεωρία </a:t>
            </a:r>
            <a:r>
              <a:rPr lang="el-GR" dirty="0" err="1">
                <a:solidFill>
                  <a:schemeClr val="tx1"/>
                </a:solidFill>
              </a:rPr>
              <a:t>αξιακών</a:t>
            </a:r>
            <a:r>
              <a:rPr lang="el-GR" dirty="0">
                <a:solidFill>
                  <a:schemeClr val="tx1"/>
                </a:solidFill>
              </a:rPr>
              <a:t> προσανατολισμών;</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8649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ΘΕΩΡΙΑ ΠΟΛΙΤΙΣΜΙΚΩΝ ΑΞΙΩΝ ΤΟΥ SCHWARTZ</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sz="2400" dirty="0">
                <a:solidFill>
                  <a:schemeClr val="tx1"/>
                </a:solidFill>
              </a:rPr>
              <a:t>Ο </a:t>
            </a:r>
            <a:r>
              <a:rPr lang="el-GR" sz="2400" dirty="0" err="1">
                <a:solidFill>
                  <a:schemeClr val="tx1"/>
                </a:solidFill>
              </a:rPr>
              <a:t>Schwartz</a:t>
            </a:r>
            <a:r>
              <a:rPr lang="el-GR" sz="2400" dirty="0">
                <a:solidFill>
                  <a:schemeClr val="tx1"/>
                </a:solidFill>
              </a:rPr>
              <a:t> (1994: 88) ορίζει τις αξίες ως τους «</a:t>
            </a:r>
            <a:r>
              <a:rPr lang="el-GR" sz="2400" b="1" dirty="0">
                <a:solidFill>
                  <a:schemeClr val="tx1"/>
                </a:solidFill>
              </a:rPr>
              <a:t>επιθυμητούς στόχους,</a:t>
            </a:r>
            <a:r>
              <a:rPr lang="el-GR" sz="2400" dirty="0">
                <a:solidFill>
                  <a:schemeClr val="tx1"/>
                </a:solidFill>
              </a:rPr>
              <a:t> οι οποίοι ποικίλλουν σε σημαντικότητα και λειτουργούν </a:t>
            </a:r>
            <a:r>
              <a:rPr lang="el-GR" sz="2400" b="1" dirty="0">
                <a:solidFill>
                  <a:schemeClr val="tx1"/>
                </a:solidFill>
              </a:rPr>
              <a:t>ως κατευθυντήριες αρχές </a:t>
            </a:r>
            <a:r>
              <a:rPr lang="el-GR" sz="2400" dirty="0">
                <a:solidFill>
                  <a:schemeClr val="tx1"/>
                </a:solidFill>
              </a:rPr>
              <a:t>για τη ζωή των ανθρώπων».</a:t>
            </a:r>
          </a:p>
          <a:p>
            <a:pPr marL="800100" lvl="1" indent="-342900" algn="just">
              <a:buFont typeface="Arial" panose="020B0604020202020204" pitchFamily="34" charset="0"/>
              <a:buChar char="•"/>
            </a:pPr>
            <a:r>
              <a:rPr lang="el-GR" sz="2400" dirty="0">
                <a:solidFill>
                  <a:schemeClr val="tx1"/>
                </a:solidFill>
              </a:rPr>
              <a:t>ο </a:t>
            </a:r>
            <a:r>
              <a:rPr lang="el-GR" sz="2400" b="1" dirty="0">
                <a:solidFill>
                  <a:schemeClr val="tx1"/>
                </a:solidFill>
              </a:rPr>
              <a:t>συντηρητισμός, η διανοητική αυτονομία, η συγκινησιακή αυτονομία, η ιεραρχία, η υπεροχή, η ισότιμη δέσμευση και η αρμονία</a:t>
            </a:r>
          </a:p>
          <a:p>
            <a:pPr marL="800100" lvl="1" indent="-342900" algn="just">
              <a:buFont typeface="Arial" panose="020B0604020202020204" pitchFamily="34" charset="0"/>
              <a:buChar char="•"/>
            </a:pPr>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κάθε διάσταση εκπροσωπεί ένα συνεχές πολιτισμικών αντιδράσεων, η προτίμηση ενός πολιτισμού στο ένα άκρο μιας δοσμένης διάστασης σημαίνει ότι το αντίθετο άκρο του συνεχούς είναι λιγότερο σημαντικό για τον πολιτισμό αυτό.</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8560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ΘΕΩΡΙΑ ΠΟΛΙΤΙΣΜΙΚΩΝ ΑΞΙΩΝ ΤΟΥ SCHWARTZ</a:t>
            </a:r>
          </a:p>
        </p:txBody>
      </p:sp>
      <p:pic>
        <p:nvPicPr>
          <p:cNvPr id="4" name="Εικόνα 3">
            <a:extLst>
              <a:ext uri="{FF2B5EF4-FFF2-40B4-BE49-F238E27FC236}">
                <a16:creationId xmlns:a16="http://schemas.microsoft.com/office/drawing/2014/main" id="{B4CC8DCA-4519-45A4-AA05-4BD4E46A20B7}"/>
              </a:ext>
            </a:extLst>
          </p:cNvPr>
          <p:cNvPicPr>
            <a:picLocks noChangeAspect="1"/>
          </p:cNvPicPr>
          <p:nvPr/>
        </p:nvPicPr>
        <p:blipFill rotWithShape="1">
          <a:blip r:embed="rId2"/>
          <a:srcRect l="7476" t="17801" r="27163" b="5201"/>
          <a:stretch/>
        </p:blipFill>
        <p:spPr>
          <a:xfrm>
            <a:off x="179512" y="908719"/>
            <a:ext cx="8964488" cy="5832649"/>
          </a:xfrm>
          <a:prstGeom prst="rect">
            <a:avLst/>
          </a:prstGeom>
        </p:spPr>
      </p:pic>
    </p:spTree>
    <p:extLst>
      <p:ext uri="{BB962C8B-B14F-4D97-AF65-F5344CB8AC3E}">
        <p14:creationId xmlns:p14="http://schemas.microsoft.com/office/powerpoint/2010/main" val="1263887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ΘΕΩΡΙΑ ΠΟΛΙΤΙΣΜΙΚΩΝ ΑΞΙΩΝ ΤΟΥ SCHWARTZ</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dirty="0">
                <a:solidFill>
                  <a:schemeClr val="tx1"/>
                </a:solidFill>
              </a:rPr>
              <a:t>Αυτοί οι εφτά τύποι πολιτισμικών αξιών συνοψίστηκαν σε τρεις διαστάσεις, που απαντούν σε συμπεριφορές για διευθέτηση παγκόσμιων ζητημάτων: </a:t>
            </a:r>
          </a:p>
          <a:p>
            <a:pPr marL="800100" lvl="1" indent="-342900" algn="just">
              <a:buFont typeface="Arial" panose="020B0604020202020204" pitchFamily="34" charset="0"/>
              <a:buChar char="•"/>
            </a:pPr>
            <a:r>
              <a:rPr lang="el-GR" dirty="0">
                <a:solidFill>
                  <a:schemeClr val="tx1"/>
                </a:solidFill>
              </a:rPr>
              <a:t>(1) αυτονομία έναντι ενσωμάτωσης, </a:t>
            </a:r>
          </a:p>
          <a:p>
            <a:pPr marL="800100" lvl="1" indent="-342900" algn="just">
              <a:buFont typeface="Arial" panose="020B0604020202020204" pitchFamily="34" charset="0"/>
              <a:buChar char="•"/>
            </a:pPr>
            <a:r>
              <a:rPr lang="el-GR" dirty="0">
                <a:solidFill>
                  <a:schemeClr val="tx1"/>
                </a:solidFill>
              </a:rPr>
              <a:t>(2) ιεραρχία έναντι ισονομίας και </a:t>
            </a:r>
          </a:p>
          <a:p>
            <a:pPr marL="800100" lvl="1" indent="-342900" algn="just">
              <a:buFont typeface="Arial" panose="020B0604020202020204" pitchFamily="34" charset="0"/>
              <a:buChar char="•"/>
            </a:pPr>
            <a:r>
              <a:rPr lang="el-GR" dirty="0">
                <a:solidFill>
                  <a:schemeClr val="tx1"/>
                </a:solidFill>
              </a:rPr>
              <a:t>(3) υπεροχή έναντι αρμονίας.</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67439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Η ΔΕΟΝΤΟΛΟΓΙΑ ΤΗΣ ΔΙΑΠΟΛΙΤΙΣΜΙΚΗΣ ΕΠΙΚΟΙΝΩΝΙΑΣ</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dirty="0">
                <a:solidFill>
                  <a:schemeClr val="tx1"/>
                </a:solidFill>
              </a:rPr>
              <a:t>ηθική καθολικότητα</a:t>
            </a:r>
          </a:p>
          <a:p>
            <a:pPr marL="800100" lvl="1" indent="-342900" algn="just">
              <a:buFont typeface="Arial" panose="020B0604020202020204" pitchFamily="34" charset="0"/>
              <a:buChar char="•"/>
            </a:pPr>
            <a:r>
              <a:rPr lang="el-GR" dirty="0">
                <a:solidFill>
                  <a:schemeClr val="tx1"/>
                </a:solidFill>
              </a:rPr>
              <a:t>ηθικός σχετικισμός</a:t>
            </a:r>
          </a:p>
          <a:p>
            <a:pPr marL="800100" lvl="1" indent="-342900" algn="just">
              <a:buFont typeface="Arial" panose="020B0604020202020204" pitchFamily="34" charset="0"/>
              <a:buChar char="•"/>
            </a:pPr>
            <a:r>
              <a:rPr lang="el-GR" dirty="0">
                <a:solidFill>
                  <a:schemeClr val="tx1"/>
                </a:solidFill>
              </a:rPr>
              <a:t>επικοινωνιακή ηθική προσέγγιση</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17986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Αρχές της ηθικής διαπολιτισμικής επικοινωνίας</a:t>
            </a:r>
          </a:p>
        </p:txBody>
      </p:sp>
      <p:sp>
        <p:nvSpPr>
          <p:cNvPr id="3" name="Υπότιτλος 2"/>
          <p:cNvSpPr>
            <a:spLocks noGrp="1"/>
          </p:cNvSpPr>
          <p:nvPr>
            <p:ph type="subTitle" idx="1"/>
          </p:nvPr>
        </p:nvSpPr>
        <p:spPr>
          <a:xfrm>
            <a:off x="179510" y="1124743"/>
            <a:ext cx="8856986" cy="5544609"/>
          </a:xfrm>
        </p:spPr>
        <p:txBody>
          <a:bodyPr>
            <a:noAutofit/>
          </a:bodyPr>
          <a:lstStyle/>
          <a:p>
            <a:pPr marL="800100" lvl="1" indent="-342900" algn="just">
              <a:buFont typeface="Arial" panose="020B0604020202020204" pitchFamily="34" charset="0"/>
              <a:buChar char="•"/>
            </a:pPr>
            <a:r>
              <a:rPr lang="el-GR" dirty="0">
                <a:solidFill>
                  <a:schemeClr val="tx1"/>
                </a:solidFill>
              </a:rPr>
              <a:t>Αμοιβαιότητα</a:t>
            </a:r>
          </a:p>
          <a:p>
            <a:pPr marL="800100" lvl="1" indent="-342900" algn="just">
              <a:buFont typeface="Arial" panose="020B0604020202020204" pitchFamily="34" charset="0"/>
              <a:buChar char="•"/>
            </a:pPr>
            <a:r>
              <a:rPr lang="el-GR" dirty="0">
                <a:solidFill>
                  <a:schemeClr val="tx1"/>
                </a:solidFill>
              </a:rPr>
              <a:t>Μη επίκριση – αποδοκιμασία</a:t>
            </a:r>
          </a:p>
          <a:p>
            <a:pPr marL="800100" lvl="1" indent="-342900" algn="just">
              <a:buFont typeface="Arial" panose="020B0604020202020204" pitchFamily="34" charset="0"/>
              <a:buChar char="•"/>
            </a:pPr>
            <a:r>
              <a:rPr lang="el-GR" dirty="0">
                <a:solidFill>
                  <a:schemeClr val="tx1"/>
                </a:solidFill>
              </a:rPr>
              <a:t>Ειλικρίνεια</a:t>
            </a:r>
          </a:p>
          <a:p>
            <a:pPr marL="800100" lvl="1" indent="-342900" algn="just">
              <a:buFont typeface="Arial" panose="020B0604020202020204" pitchFamily="34" charset="0"/>
              <a:buChar char="•"/>
            </a:pPr>
            <a:r>
              <a:rPr lang="el-GR" dirty="0">
                <a:solidFill>
                  <a:schemeClr val="tx1"/>
                </a:solidFill>
              </a:rPr>
              <a:t>Σεβασμός</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054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792087"/>
          </a:xfrm>
          <a:solidFill>
            <a:schemeClr val="tx2"/>
          </a:solidFill>
        </p:spPr>
        <p:txBody>
          <a:bodyPr>
            <a:noAutofit/>
          </a:bodyPr>
          <a:lstStyle/>
          <a:p>
            <a:pPr algn="just"/>
            <a:r>
              <a:rPr lang="el-GR" sz="3200" dirty="0">
                <a:solidFill>
                  <a:schemeClr val="bg1"/>
                </a:solidFill>
              </a:rPr>
              <a:t>ΠΟΛΙΤΙΣΜ</a:t>
            </a:r>
            <a:r>
              <a:rPr lang="en-AU" sz="3200" dirty="0">
                <a:solidFill>
                  <a:schemeClr val="bg1"/>
                </a:solidFill>
              </a:rPr>
              <a:t>IKOI </a:t>
            </a:r>
            <a:r>
              <a:rPr lang="el-GR" sz="3200" dirty="0">
                <a:solidFill>
                  <a:schemeClr val="bg1"/>
                </a:solidFill>
              </a:rPr>
              <a:t>ΠΡΟΣΑΝΑΤΟΛΙΣΜΟΙ-ΔΙΑΣΤΑΣΕΙΣ</a:t>
            </a:r>
          </a:p>
        </p:txBody>
      </p:sp>
      <p:sp>
        <p:nvSpPr>
          <p:cNvPr id="3" name="Υπότιτλος 2"/>
          <p:cNvSpPr>
            <a:spLocks noGrp="1"/>
          </p:cNvSpPr>
          <p:nvPr>
            <p:ph type="subTitle" idx="1"/>
          </p:nvPr>
        </p:nvSpPr>
        <p:spPr>
          <a:xfrm>
            <a:off x="179510" y="836713"/>
            <a:ext cx="8640962" cy="5832640"/>
          </a:xfrm>
        </p:spPr>
        <p:txBody>
          <a:bodyPr>
            <a:noAutofit/>
          </a:bodyPr>
          <a:lstStyle/>
          <a:p>
            <a:pPr algn="just"/>
            <a:r>
              <a:rPr lang="el-GR" sz="2400" dirty="0">
                <a:solidFill>
                  <a:schemeClr val="tx1"/>
                </a:solidFill>
              </a:rPr>
              <a:t>ΣΤΟΧΟΙ </a:t>
            </a:r>
          </a:p>
          <a:p>
            <a:pPr algn="just"/>
            <a:r>
              <a:rPr lang="el-GR" sz="2400" dirty="0">
                <a:solidFill>
                  <a:schemeClr val="tx1"/>
                </a:solidFill>
              </a:rPr>
              <a:t>● Να εντοπίζετε τις πέντε διαστάσεις του πολιτισμού του</a:t>
            </a:r>
            <a:r>
              <a:rPr lang="en-AU" sz="2400" dirty="0">
                <a:solidFill>
                  <a:schemeClr val="tx1"/>
                </a:solidFill>
              </a:rPr>
              <a:t> </a:t>
            </a:r>
            <a:r>
              <a:rPr lang="el-GR" sz="2400" dirty="0" err="1">
                <a:solidFill>
                  <a:schemeClr val="tx1"/>
                </a:solidFill>
              </a:rPr>
              <a:t>Hofstede</a:t>
            </a:r>
            <a:r>
              <a:rPr lang="el-GR" sz="2400" dirty="0">
                <a:solidFill>
                  <a:schemeClr val="tx1"/>
                </a:solidFill>
              </a:rPr>
              <a:t>.</a:t>
            </a:r>
            <a:endParaRPr lang="en-AU" sz="2400" dirty="0">
              <a:solidFill>
                <a:schemeClr val="tx1"/>
              </a:solidFill>
            </a:endParaRPr>
          </a:p>
          <a:p>
            <a:pPr algn="just"/>
            <a:r>
              <a:rPr lang="el-GR" sz="2400" dirty="0">
                <a:solidFill>
                  <a:schemeClr val="tx1"/>
                </a:solidFill>
              </a:rPr>
              <a:t>● Να ορίζετε τους πολιτισμούς υψηλού και χαμηλού πλαισίου του </a:t>
            </a:r>
            <a:r>
              <a:rPr lang="el-GR" sz="2400" dirty="0" err="1">
                <a:solidFill>
                  <a:schemeClr val="tx1"/>
                </a:solidFill>
              </a:rPr>
              <a:t>Hall</a:t>
            </a:r>
            <a:r>
              <a:rPr lang="el-GR" sz="2400" dirty="0">
                <a:solidFill>
                  <a:schemeClr val="tx1"/>
                </a:solidFill>
              </a:rPr>
              <a:t>.</a:t>
            </a:r>
            <a:endParaRPr lang="en-AU" sz="2400" dirty="0">
              <a:solidFill>
                <a:schemeClr val="tx1"/>
              </a:solidFill>
            </a:endParaRPr>
          </a:p>
          <a:p>
            <a:pPr algn="just"/>
            <a:r>
              <a:rPr lang="el-GR" sz="2400" dirty="0">
                <a:solidFill>
                  <a:schemeClr val="tx1"/>
                </a:solidFill>
              </a:rPr>
              <a:t>● Να συγκρίνετε και να αντιπαραθέτετε τους </a:t>
            </a:r>
            <a:r>
              <a:rPr lang="el-GR" sz="2400" dirty="0" err="1">
                <a:solidFill>
                  <a:schemeClr val="tx1"/>
                </a:solidFill>
              </a:rPr>
              <a:t>αξιακούς</a:t>
            </a:r>
            <a:r>
              <a:rPr lang="en-AU" sz="2400" dirty="0">
                <a:solidFill>
                  <a:schemeClr val="tx1"/>
                </a:solidFill>
              </a:rPr>
              <a:t> </a:t>
            </a:r>
            <a:r>
              <a:rPr lang="el-GR" sz="2400" dirty="0">
                <a:solidFill>
                  <a:schemeClr val="tx1"/>
                </a:solidFill>
              </a:rPr>
              <a:t>προσανατολισμούς των </a:t>
            </a:r>
            <a:r>
              <a:rPr lang="el-GR" sz="2400" dirty="0" err="1">
                <a:solidFill>
                  <a:schemeClr val="tx1"/>
                </a:solidFill>
              </a:rPr>
              <a:t>Kluckhohn</a:t>
            </a:r>
            <a:r>
              <a:rPr lang="el-GR" sz="2400" dirty="0">
                <a:solidFill>
                  <a:schemeClr val="tx1"/>
                </a:solidFill>
              </a:rPr>
              <a:t> και </a:t>
            </a:r>
            <a:r>
              <a:rPr lang="el-GR" sz="2400" dirty="0" err="1">
                <a:solidFill>
                  <a:schemeClr val="tx1"/>
                </a:solidFill>
              </a:rPr>
              <a:t>Strodtbeck</a:t>
            </a:r>
            <a:r>
              <a:rPr lang="el-GR" sz="2400" dirty="0">
                <a:solidFill>
                  <a:schemeClr val="tx1"/>
                </a:solidFill>
              </a:rPr>
              <a:t>.</a:t>
            </a:r>
          </a:p>
          <a:p>
            <a:pPr algn="just"/>
            <a:r>
              <a:rPr lang="el-GR" sz="2400" dirty="0">
                <a:solidFill>
                  <a:schemeClr val="tx1"/>
                </a:solidFill>
              </a:rPr>
              <a:t>● Να εξηγείτε τη θεωρία πολιτισμικών αξιών του </a:t>
            </a:r>
            <a:r>
              <a:rPr lang="el-GR" sz="2400" dirty="0" err="1">
                <a:solidFill>
                  <a:schemeClr val="tx1"/>
                </a:solidFill>
              </a:rPr>
              <a:t>Schwartz</a:t>
            </a:r>
            <a:r>
              <a:rPr lang="el-GR" sz="2400" dirty="0">
                <a:solidFill>
                  <a:schemeClr val="tx1"/>
                </a:solidFill>
              </a:rPr>
              <a:t>.</a:t>
            </a:r>
          </a:p>
          <a:p>
            <a:pPr algn="just"/>
            <a:r>
              <a:rPr lang="el-GR" sz="2400" dirty="0">
                <a:solidFill>
                  <a:schemeClr val="tx1"/>
                </a:solidFill>
              </a:rPr>
              <a:t>● Να εφαρμόζετε τις αρχές που διέπουν τη δεοντολογία</a:t>
            </a:r>
            <a:r>
              <a:rPr lang="en-AU" sz="2400" dirty="0">
                <a:solidFill>
                  <a:schemeClr val="tx1"/>
                </a:solidFill>
              </a:rPr>
              <a:t> </a:t>
            </a:r>
            <a:r>
              <a:rPr lang="el-GR" sz="2400" dirty="0">
                <a:solidFill>
                  <a:schemeClr val="tx1"/>
                </a:solidFill>
              </a:rPr>
              <a:t>της διαπολιτισμικής επικοινωνίας.</a:t>
            </a:r>
            <a:endParaRPr lang="en-US" sz="2400" b="1"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379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04" y="-2544"/>
            <a:ext cx="9144000" cy="5312145"/>
          </a:xfrm>
          <a:prstGeom prst="rect">
            <a:avLst/>
          </a:prstGeom>
        </p:spPr>
      </p:pic>
      <p:sp>
        <p:nvSpPr>
          <p:cNvPr id="4" name="Rectangle 3"/>
          <p:cNvSpPr/>
          <p:nvPr/>
        </p:nvSpPr>
        <p:spPr>
          <a:xfrm>
            <a:off x="0" y="5337999"/>
            <a:ext cx="9144000" cy="1384995"/>
          </a:xfrm>
          <a:prstGeom prst="rect">
            <a:avLst/>
          </a:prstGeom>
        </p:spPr>
        <p:txBody>
          <a:bodyPr wrap="square">
            <a:spAutoFit/>
          </a:bodyPr>
          <a:lstStyle/>
          <a:p>
            <a:pPr algn="ctr">
              <a:buNone/>
            </a:pPr>
            <a:r>
              <a:rPr lang="en-AU" sz="2800" b="1" dirty="0">
                <a:hlinkClick r:id="rId3"/>
              </a:rPr>
              <a:t>earvanitis@upatras.gr</a:t>
            </a:r>
            <a:endParaRPr lang="el-GR" sz="2800" b="1" dirty="0"/>
          </a:p>
          <a:p>
            <a:pPr algn="ctr">
              <a:buNone/>
            </a:pPr>
            <a:r>
              <a:rPr lang="el-GR" sz="2800" b="1" dirty="0"/>
              <a:t>Ώρες συνεργασίας: </a:t>
            </a:r>
          </a:p>
          <a:p>
            <a:pPr algn="ctr">
              <a:buNone/>
            </a:pPr>
            <a:r>
              <a:rPr lang="el-GR" sz="2800" b="1" dirty="0"/>
              <a:t>Πέμπτη και Παρασκευή 13.00-15.00</a:t>
            </a:r>
            <a:endParaRPr lang="en-AU" sz="2800" b="1" dirty="0"/>
          </a:p>
        </p:txBody>
      </p:sp>
    </p:spTree>
    <p:extLst>
      <p:ext uri="{BB962C8B-B14F-4D97-AF65-F5344CB8AC3E}">
        <p14:creationId xmlns:p14="http://schemas.microsoft.com/office/powerpoint/2010/main" val="4218196390"/>
      </p:ext>
    </p:extLst>
  </p:cSld>
  <p:clrMapOvr>
    <a:masterClrMapping/>
  </p:clrMapOvr>
  <mc:AlternateContent xmlns:mc="http://schemas.openxmlformats.org/markup-compatibility/2006" xmlns:p14="http://schemas.microsoft.com/office/powerpoint/2010/main">
    <mc:Choice Requires="p14">
      <p:transition spd="slow" p14:dur="800" advClick="0" advTm="20000">
        <p:circle/>
      </p:transition>
    </mc:Choice>
    <mc:Fallback xmlns="">
      <p:transition spd="slow" advClick="0" advTm="20000">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idx="4294967295"/>
          </p:nvPr>
        </p:nvSpPr>
        <p:spPr>
          <a:xfrm>
            <a:off x="0" y="0"/>
            <a:ext cx="9144000" cy="1066800"/>
          </a:xfrm>
          <a:solidFill>
            <a:schemeClr val="tx2"/>
          </a:solidFill>
        </p:spPr>
        <p:txBody>
          <a:bodyPr>
            <a:normAutofit/>
          </a:bodyPr>
          <a:lstStyle/>
          <a:p>
            <a:r>
              <a:rPr lang="el-GR" dirty="0">
                <a:solidFill>
                  <a:schemeClr val="bg1"/>
                </a:solidFill>
              </a:rPr>
              <a:t>Συνέδριο</a:t>
            </a:r>
            <a:r>
              <a:rPr lang="en-US" dirty="0">
                <a:solidFill>
                  <a:schemeClr val="bg1"/>
                </a:solidFill>
              </a:rPr>
              <a:t> </a:t>
            </a:r>
            <a:endParaRPr lang="el-GR" sz="2000" dirty="0">
              <a:solidFill>
                <a:schemeClr val="bg1"/>
              </a:solidFill>
              <a:latin typeface="Arial" panose="020B0604020202020204" pitchFamily="34" charset="0"/>
              <a:cs typeface="Arial" panose="020B0604020202020204" pitchFamily="34" charset="0"/>
            </a:endParaRPr>
          </a:p>
        </p:txBody>
      </p:sp>
      <p:cxnSp>
        <p:nvCxnSpPr>
          <p:cNvPr id="7" name="Ευθεία γραμμή σύνδεσης 6"/>
          <p:cNvCxnSpPr/>
          <p:nvPr/>
        </p:nvCxnSpPr>
        <p:spPr>
          <a:xfrm>
            <a:off x="-35511" y="6525344"/>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
        <p:nvSpPr>
          <p:cNvPr id="4" name="Rectangle 3"/>
          <p:cNvSpPr/>
          <p:nvPr/>
        </p:nvSpPr>
        <p:spPr>
          <a:xfrm>
            <a:off x="179512" y="6488668"/>
            <a:ext cx="4824536" cy="369332"/>
          </a:xfrm>
          <a:prstGeom prst="rect">
            <a:avLst/>
          </a:prstGeom>
        </p:spPr>
        <p:txBody>
          <a:bodyPr wrap="square">
            <a:spAutoFit/>
          </a:bodyPr>
          <a:lstStyle/>
          <a:p>
            <a:r>
              <a:rPr lang="en-US" dirty="0">
                <a:hlinkClick r:id="rId2"/>
              </a:rPr>
              <a:t>http://ondiversity.com/2019-conference</a:t>
            </a:r>
            <a:r>
              <a:rPr lang="en-US" dirty="0"/>
              <a:t> </a:t>
            </a:r>
          </a:p>
        </p:txBody>
      </p:sp>
      <p:pic>
        <p:nvPicPr>
          <p:cNvPr id="5" name="Picture 4"/>
          <p:cNvPicPr>
            <a:picLocks noChangeAspect="1"/>
          </p:cNvPicPr>
          <p:nvPr/>
        </p:nvPicPr>
        <p:blipFill rotWithShape="1">
          <a:blip r:embed="rId3"/>
          <a:srcRect t="12204" r="5781" b="12759"/>
          <a:stretch/>
        </p:blipFill>
        <p:spPr>
          <a:xfrm>
            <a:off x="-9724" y="1124744"/>
            <a:ext cx="8974212" cy="5369794"/>
          </a:xfrm>
          <a:prstGeom prst="rect">
            <a:avLst/>
          </a:prstGeom>
        </p:spPr>
      </p:pic>
    </p:spTree>
    <p:extLst>
      <p:ext uri="{BB962C8B-B14F-4D97-AF65-F5344CB8AC3E}">
        <p14:creationId xmlns:p14="http://schemas.microsoft.com/office/powerpoint/2010/main" val="1820962960"/>
      </p:ext>
    </p:extLst>
  </p:cSld>
  <p:clrMapOvr>
    <a:masterClrMapping/>
  </p:clrMapOvr>
  <mc:AlternateContent xmlns:mc="http://schemas.openxmlformats.org/markup-compatibility/2006" xmlns:p14="http://schemas.microsoft.com/office/powerpoint/2010/main">
    <mc:Choice Requires="p14">
      <p:transition spd="slow" p14:dur="800" advClick="0" advTm="20000">
        <p:circle/>
      </p:transition>
    </mc:Choice>
    <mc:Fallback xmlns="">
      <p:transition spd="slow" advClick="0" advTm="20000">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ΠΟΛΙΤΙΣΜΙΚΗ ΠΛΑΙΣΙΩΣΗ</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Συνολικό πλαίσιο για να οργανώσουν οι άνθρωποι τις</a:t>
            </a:r>
          </a:p>
          <a:p>
            <a:pPr marL="914400" lvl="1" indent="-457200" algn="just">
              <a:buFont typeface="Arial" panose="020B0604020202020204" pitchFamily="34" charset="0"/>
              <a:buChar char="•"/>
            </a:pPr>
            <a:r>
              <a:rPr lang="el-GR" sz="2400" b="1" dirty="0">
                <a:solidFill>
                  <a:schemeClr val="tx1"/>
                </a:solidFill>
              </a:rPr>
              <a:t>σκέψεις</a:t>
            </a:r>
            <a:r>
              <a:rPr lang="el-GR" sz="2400" dirty="0">
                <a:solidFill>
                  <a:schemeClr val="tx1"/>
                </a:solidFill>
              </a:rPr>
              <a:t>, τα </a:t>
            </a:r>
            <a:r>
              <a:rPr lang="el-GR" sz="2400" b="1" dirty="0">
                <a:solidFill>
                  <a:schemeClr val="tx1"/>
                </a:solidFill>
              </a:rPr>
              <a:t>συναισθήματα</a:t>
            </a:r>
            <a:r>
              <a:rPr lang="el-GR" sz="2400" dirty="0">
                <a:solidFill>
                  <a:schemeClr val="tx1"/>
                </a:solidFill>
              </a:rPr>
              <a:t> και τις </a:t>
            </a:r>
            <a:r>
              <a:rPr lang="el-GR" sz="2400" b="1" dirty="0">
                <a:solidFill>
                  <a:schemeClr val="tx1"/>
                </a:solidFill>
              </a:rPr>
              <a:t>συμπεριφορές</a:t>
            </a:r>
            <a:r>
              <a:rPr lang="el-GR" sz="2400" dirty="0">
                <a:solidFill>
                  <a:schemeClr val="tx1"/>
                </a:solidFill>
              </a:rPr>
              <a:t> τους σε σχέση με το περιβάλλον τους. </a:t>
            </a:r>
          </a:p>
          <a:p>
            <a:pPr marL="914400" lvl="1" indent="-457200" algn="just">
              <a:buFont typeface="Arial" panose="020B0604020202020204" pitchFamily="34" charset="0"/>
              <a:buChar char="•"/>
            </a:pPr>
            <a:r>
              <a:rPr lang="el-GR" sz="2400" dirty="0">
                <a:solidFill>
                  <a:schemeClr val="tx1"/>
                </a:solidFill>
              </a:rPr>
              <a:t>Στον πυρήνα του πολιτισμού βρίσκονται οι </a:t>
            </a:r>
            <a:r>
              <a:rPr lang="el-GR" sz="2400" b="1" dirty="0">
                <a:solidFill>
                  <a:schemeClr val="tx1"/>
                </a:solidFill>
              </a:rPr>
              <a:t>αξίες</a:t>
            </a:r>
            <a:r>
              <a:rPr lang="el-GR" sz="2400" dirty="0">
                <a:solidFill>
                  <a:schemeClr val="tx1"/>
                </a:solidFill>
              </a:rPr>
              <a:t> = </a:t>
            </a:r>
          </a:p>
          <a:p>
            <a:pPr marL="1371600" lvl="2" indent="-457200" algn="just">
              <a:buFont typeface="Arial" panose="020B0604020202020204" pitchFamily="34" charset="0"/>
              <a:buChar char="•"/>
            </a:pPr>
            <a:r>
              <a:rPr lang="el-GR" sz="2000" dirty="0">
                <a:solidFill>
                  <a:schemeClr val="tx1"/>
                </a:solidFill>
              </a:rPr>
              <a:t>σαφής ή έμμεση εννοιολόγηση, μοναδική για ένα άτομο ή χαρακτηριστική μιας ομάδας, που επηρεάζει την επιλογή συμπεριφοράς. </a:t>
            </a:r>
          </a:p>
          <a:p>
            <a:pPr marL="914400" lvl="1" indent="-457200" algn="just">
              <a:buFont typeface="Arial" panose="020B0604020202020204" pitchFamily="34" charset="0"/>
              <a:buChar char="•"/>
            </a:pPr>
            <a:endParaRPr lang="el-GR" sz="2400" dirty="0">
              <a:solidFill>
                <a:schemeClr val="tx1"/>
              </a:solidFill>
            </a:endParaRPr>
          </a:p>
          <a:p>
            <a:pPr marL="914400" lvl="1" indent="-457200" algn="just">
              <a:buFont typeface="Arial" panose="020B0604020202020204" pitchFamily="34" charset="0"/>
              <a:buChar char="•"/>
            </a:pPr>
            <a:r>
              <a:rPr lang="el-GR" sz="2400" dirty="0">
                <a:solidFill>
                  <a:schemeClr val="tx1"/>
                </a:solidFill>
              </a:rPr>
              <a:t>Ο κάθε πολιτισμός εκτιμά κάποιες  αξίες περισσότερο απ’ ό,τι άλλες.</a:t>
            </a:r>
          </a:p>
          <a:p>
            <a:pPr marL="914400" lvl="1" indent="-457200" algn="just">
              <a:buFont typeface="Arial" panose="020B0604020202020204" pitchFamily="34" charset="0"/>
              <a:buChar char="•"/>
            </a:pPr>
            <a:r>
              <a:rPr lang="el-GR" sz="2400" dirty="0">
                <a:solidFill>
                  <a:schemeClr val="tx1"/>
                </a:solidFill>
              </a:rPr>
              <a:t>οι αξίες κοινοποιούνται τόσο </a:t>
            </a:r>
            <a:r>
              <a:rPr lang="el-GR" sz="2400" b="1" dirty="0">
                <a:solidFill>
                  <a:schemeClr val="tx1"/>
                </a:solidFill>
              </a:rPr>
              <a:t>ευθέως</a:t>
            </a:r>
            <a:r>
              <a:rPr lang="el-GR" sz="2400" dirty="0">
                <a:solidFill>
                  <a:schemeClr val="tx1"/>
                </a:solidFill>
              </a:rPr>
              <a:t> όσο και </a:t>
            </a:r>
            <a:r>
              <a:rPr lang="el-GR" sz="2400" b="1" dirty="0">
                <a:solidFill>
                  <a:schemeClr val="tx1"/>
                </a:solidFill>
              </a:rPr>
              <a:t>εμμέσως</a:t>
            </a:r>
            <a:r>
              <a:rPr lang="el-GR" sz="2400" dirty="0">
                <a:solidFill>
                  <a:schemeClr val="tx1"/>
                </a:solidFill>
              </a:rPr>
              <a:t> με τη χρήση </a:t>
            </a:r>
            <a:r>
              <a:rPr lang="el-GR" sz="2400" b="1" dirty="0">
                <a:solidFill>
                  <a:schemeClr val="tx1"/>
                </a:solidFill>
              </a:rPr>
              <a:t>συμβολικής συμπεριφοράς</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632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Παραδείγματα </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marL="914400" lvl="1" indent="-457200" algn="just">
              <a:buFont typeface="Arial" panose="020B0604020202020204" pitchFamily="34" charset="0"/>
              <a:buChar char="•"/>
            </a:pPr>
            <a:r>
              <a:rPr lang="el-GR" sz="2400" dirty="0">
                <a:solidFill>
                  <a:schemeClr val="tx1"/>
                </a:solidFill>
              </a:rPr>
              <a:t>Οι </a:t>
            </a:r>
            <a:r>
              <a:rPr lang="el-GR" sz="2400" b="1" dirty="0" err="1">
                <a:solidFill>
                  <a:schemeClr val="tx1"/>
                </a:solidFill>
              </a:rPr>
              <a:t>Κορεάτες</a:t>
            </a:r>
            <a:r>
              <a:rPr lang="el-GR" sz="2400" dirty="0">
                <a:solidFill>
                  <a:schemeClr val="tx1"/>
                </a:solidFill>
              </a:rPr>
              <a:t> συχνά </a:t>
            </a:r>
            <a:r>
              <a:rPr lang="el-GR" sz="2400" b="1" dirty="0">
                <a:solidFill>
                  <a:schemeClr val="tx1"/>
                </a:solidFill>
              </a:rPr>
              <a:t>αποφεύγουν να πουν «όχι» </a:t>
            </a:r>
            <a:r>
              <a:rPr lang="el-GR" sz="2400" dirty="0">
                <a:solidFill>
                  <a:schemeClr val="tx1"/>
                </a:solidFill>
              </a:rPr>
              <a:t>όταν κάποιος ζητά κάτι που λογικά δεν πρόκειται να υλοποιηθεί. Αντί για την ξεκάθαρη άρνηση θα χρησιμοποιούσαν μια απάντηση όπως «Πρέπει να το ξανασκεφθούμε» ή «Είναι κάπως δύσκολο», προκειμένου να διατηρηθεί η αρμονία. </a:t>
            </a:r>
          </a:p>
          <a:p>
            <a:pPr marL="914400" lvl="1" indent="-457200" algn="just">
              <a:buFont typeface="Arial" panose="020B0604020202020204" pitchFamily="34" charset="0"/>
              <a:buChar char="•"/>
            </a:pPr>
            <a:r>
              <a:rPr lang="el-GR" sz="2400" dirty="0">
                <a:solidFill>
                  <a:schemeClr val="tx1"/>
                </a:solidFill>
              </a:rPr>
              <a:t>Αντιθέτως, οι </a:t>
            </a:r>
            <a:r>
              <a:rPr lang="el-GR" sz="2400" b="1" dirty="0">
                <a:solidFill>
                  <a:schemeClr val="tx1"/>
                </a:solidFill>
              </a:rPr>
              <a:t>Αμερικανοί</a:t>
            </a:r>
            <a:r>
              <a:rPr lang="el-GR" sz="2400" dirty="0">
                <a:solidFill>
                  <a:schemeClr val="tx1"/>
                </a:solidFill>
              </a:rPr>
              <a:t> εκτιμούν την </a:t>
            </a:r>
            <a:r>
              <a:rPr lang="el-GR" sz="2400" b="1" dirty="0">
                <a:solidFill>
                  <a:schemeClr val="tx1"/>
                </a:solidFill>
              </a:rPr>
              <a:t>ευθύτητα</a:t>
            </a:r>
            <a:r>
              <a:rPr lang="el-GR" sz="2400" dirty="0">
                <a:solidFill>
                  <a:schemeClr val="tx1"/>
                </a:solidFill>
              </a:rPr>
              <a:t> στην επικοινωνία, επομένως προτιμούν «να λέει κανείς τη γνώμη του».</a:t>
            </a:r>
          </a:p>
          <a:p>
            <a:pPr marL="914400" lvl="1" indent="-457200" algn="just">
              <a:buFont typeface="Arial" panose="020B0604020202020204" pitchFamily="34" charset="0"/>
              <a:buChar char="•"/>
            </a:pPr>
            <a:r>
              <a:rPr lang="el-GR" sz="2400" dirty="0">
                <a:solidFill>
                  <a:schemeClr val="tx1"/>
                </a:solidFill>
              </a:rPr>
              <a:t> Οι </a:t>
            </a:r>
            <a:r>
              <a:rPr lang="el-GR" sz="2400" dirty="0" err="1">
                <a:solidFill>
                  <a:schemeClr val="tx1"/>
                </a:solidFill>
              </a:rPr>
              <a:t>φινλανδοί</a:t>
            </a:r>
            <a:r>
              <a:rPr lang="el-GR" sz="2400" dirty="0">
                <a:solidFill>
                  <a:schemeClr val="tx1"/>
                </a:solidFill>
              </a:rPr>
              <a:t>, τηρούν μια στάση σύμφωνα με την οποία </a:t>
            </a:r>
            <a:r>
              <a:rPr lang="el-GR" sz="2400" b="1" dirty="0">
                <a:solidFill>
                  <a:schemeClr val="tx1"/>
                </a:solidFill>
              </a:rPr>
              <a:t>κάποιος μιλάει μόνο εφόσον έχει κάτι να πει</a:t>
            </a:r>
            <a:r>
              <a:rPr lang="el-GR" sz="2400" dirty="0">
                <a:solidFill>
                  <a:schemeClr val="tx1"/>
                </a:solidFill>
              </a:rPr>
              <a:t>, όχι απλώς για να γεμίσει ένα κενό στη συζήτηση – δεν είναι σπάνια τα μεγάλα χρονικά διαστήματα σιωπής ανάμεσα σε ανθρώπους που κάθονται στο ίδιο τραπέζι (</a:t>
            </a:r>
            <a:r>
              <a:rPr lang="el-GR" sz="2400" dirty="0" err="1">
                <a:solidFill>
                  <a:schemeClr val="tx1"/>
                </a:solidFill>
              </a:rPr>
              <a:t>Carbaugh</a:t>
            </a:r>
            <a:r>
              <a:rPr lang="el-GR" sz="2400" dirty="0">
                <a:solidFill>
                  <a:schemeClr val="tx1"/>
                </a:solidFill>
              </a:rPr>
              <a:t>, </a:t>
            </a:r>
            <a:r>
              <a:rPr lang="el-GR" sz="2400" dirty="0" err="1">
                <a:solidFill>
                  <a:schemeClr val="tx1"/>
                </a:solidFill>
              </a:rPr>
              <a:t>Berry</a:t>
            </a:r>
            <a:r>
              <a:rPr lang="el-GR" sz="2400" dirty="0">
                <a:solidFill>
                  <a:schemeClr val="tx1"/>
                </a:solidFill>
              </a:rPr>
              <a:t> &amp; </a:t>
            </a:r>
            <a:r>
              <a:rPr lang="el-GR" sz="2400" dirty="0" err="1">
                <a:solidFill>
                  <a:schemeClr val="tx1"/>
                </a:solidFill>
              </a:rPr>
              <a:t>Nurmikari-Berry</a:t>
            </a:r>
            <a:r>
              <a:rPr lang="el-GR" sz="2400" dirty="0">
                <a:solidFill>
                  <a:schemeClr val="tx1"/>
                </a:solidFill>
              </a:rPr>
              <a:t>, 2006).</a:t>
            </a: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744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27383"/>
            <a:ext cx="9144000" cy="936102"/>
          </a:xfrm>
          <a:solidFill>
            <a:schemeClr val="tx2"/>
          </a:solidFill>
        </p:spPr>
        <p:txBody>
          <a:bodyPr>
            <a:noAutofit/>
          </a:bodyPr>
          <a:lstStyle/>
          <a:p>
            <a:pPr algn="l"/>
            <a:r>
              <a:rPr lang="el-GR" sz="3200" dirty="0">
                <a:solidFill>
                  <a:schemeClr val="bg1"/>
                </a:solidFill>
              </a:rPr>
              <a:t>ΔΙΑΣΤΑΣΗ </a:t>
            </a:r>
            <a:r>
              <a:rPr lang="el-GR" sz="3200" dirty="0" err="1">
                <a:solidFill>
                  <a:schemeClr val="bg1"/>
                </a:solidFill>
              </a:rPr>
              <a:t>ΥψΗΛΟΥ</a:t>
            </a:r>
            <a:r>
              <a:rPr lang="el-GR" sz="3200" dirty="0">
                <a:solidFill>
                  <a:schemeClr val="bg1"/>
                </a:solidFill>
              </a:rPr>
              <a:t>/ΧΑΜΗΛΟΥ ΠΛΑΙΣΙΟΥ ΤΟΥ HALL</a:t>
            </a:r>
            <a:br>
              <a:rPr lang="el-GR" sz="3200" dirty="0">
                <a:solidFill>
                  <a:schemeClr val="bg1"/>
                </a:solidFill>
              </a:rPr>
            </a:br>
            <a:endParaRPr lang="el-GR" sz="3200" dirty="0">
              <a:solidFill>
                <a:schemeClr val="bg1"/>
              </a:solidFill>
            </a:endParaRPr>
          </a:p>
        </p:txBody>
      </p:sp>
      <p:sp>
        <p:nvSpPr>
          <p:cNvPr id="3" name="Υπότιτλος 2"/>
          <p:cNvSpPr>
            <a:spLocks noGrp="1"/>
          </p:cNvSpPr>
          <p:nvPr>
            <p:ph type="subTitle" idx="1"/>
          </p:nvPr>
        </p:nvSpPr>
        <p:spPr>
          <a:xfrm>
            <a:off x="179510" y="1124743"/>
            <a:ext cx="8856986" cy="5544609"/>
          </a:xfrm>
        </p:spPr>
        <p:txBody>
          <a:bodyPr>
            <a:noAutofit/>
          </a:bodyPr>
          <a:lstStyle/>
          <a:p>
            <a:pPr lvl="1" algn="just"/>
            <a:r>
              <a:rPr lang="el-GR" sz="2400" dirty="0">
                <a:solidFill>
                  <a:schemeClr val="tx1"/>
                </a:solidFill>
              </a:rPr>
              <a:t>Η διάσταση αυτή αναφέρεται στον βαθμό στον οποίο</a:t>
            </a:r>
          </a:p>
          <a:p>
            <a:pPr marL="800100" lvl="1" indent="-342900" algn="just">
              <a:buFont typeface="Arial" panose="020B0604020202020204" pitchFamily="34" charset="0"/>
              <a:buChar char="•"/>
            </a:pPr>
            <a:r>
              <a:rPr lang="el-GR" sz="2400" dirty="0">
                <a:solidFill>
                  <a:schemeClr val="tx1"/>
                </a:solidFill>
              </a:rPr>
              <a:t> </a:t>
            </a:r>
            <a:r>
              <a:rPr lang="el-GR" sz="2400" b="1" dirty="0">
                <a:solidFill>
                  <a:schemeClr val="tx1"/>
                </a:solidFill>
              </a:rPr>
              <a:t>συγκεντρώνουμε πληροφορίες από το φυσικό, κοινωνικό και ψυχολογικό πλαίσιο μιας αλληλεπίδρασης </a:t>
            </a:r>
            <a:r>
              <a:rPr lang="el-GR" sz="2400" dirty="0">
                <a:solidFill>
                  <a:schemeClr val="tx1"/>
                </a:solidFill>
              </a:rPr>
              <a:t>(υψηλό πλαίσιο) </a:t>
            </a:r>
          </a:p>
          <a:p>
            <a:pPr marL="800100" lvl="1" indent="-342900" algn="just">
              <a:buFont typeface="Arial" panose="020B0604020202020204" pitchFamily="34" charset="0"/>
              <a:buChar char="•"/>
            </a:pPr>
            <a:r>
              <a:rPr lang="el-GR" sz="2400" dirty="0">
                <a:solidFill>
                  <a:schemeClr val="tx1"/>
                </a:solidFill>
              </a:rPr>
              <a:t>ή από τον </a:t>
            </a:r>
            <a:r>
              <a:rPr lang="el-GR" sz="2400" b="1" dirty="0">
                <a:solidFill>
                  <a:schemeClr val="tx1"/>
                </a:solidFill>
              </a:rPr>
              <a:t>σαφή λεκτικό κώδικα </a:t>
            </a:r>
            <a:r>
              <a:rPr lang="el-GR" sz="2400" dirty="0">
                <a:solidFill>
                  <a:schemeClr val="tx1"/>
                </a:solidFill>
              </a:rPr>
              <a:t>(χαμηλό πλαίσιο). </a:t>
            </a:r>
          </a:p>
          <a:p>
            <a:pPr lvl="1" algn="just"/>
            <a:endParaRPr lang="el-GR" sz="2400" dirty="0">
              <a:solidFill>
                <a:schemeClr val="tx1"/>
              </a:solidFill>
            </a:endParaRPr>
          </a:p>
          <a:p>
            <a:pPr marL="800100" lvl="1" indent="-342900" algn="just">
              <a:buFont typeface="Arial" panose="020B0604020202020204" pitchFamily="34" charset="0"/>
              <a:buChar char="•"/>
            </a:pPr>
            <a:r>
              <a:rPr lang="el-GR" sz="2400" dirty="0">
                <a:solidFill>
                  <a:schemeClr val="tx1"/>
                </a:solidFill>
              </a:rPr>
              <a:t>ΥΨΗΛΟΥ: (π.χ., Κίνα, Αγγλία, Γαλλία, Γκάνα, Ιαπωνία, Κορέα), </a:t>
            </a:r>
          </a:p>
          <a:p>
            <a:pPr marL="1257300" lvl="2" indent="-342900" algn="just">
              <a:buFont typeface="Arial" panose="020B0604020202020204" pitchFamily="34" charset="0"/>
              <a:buChar char="•"/>
            </a:pPr>
            <a:r>
              <a:rPr lang="el-GR" sz="2000" b="1" dirty="0">
                <a:solidFill>
                  <a:schemeClr val="tx1"/>
                </a:solidFill>
              </a:rPr>
              <a:t>μεγάλος όγκος νοήματος υπονοείται </a:t>
            </a:r>
            <a:r>
              <a:rPr lang="el-GR" sz="2000" dirty="0">
                <a:solidFill>
                  <a:schemeClr val="tx1"/>
                </a:solidFill>
              </a:rPr>
              <a:t>είτε στη φυσική συνθήκη καθαυτή είτε σε κοινές πεποιθήσεις, αξίες και νόρμες.</a:t>
            </a:r>
          </a:p>
          <a:p>
            <a:pPr marL="800100" lvl="1" indent="-342900" algn="just">
              <a:buFont typeface="Arial" panose="020B0604020202020204" pitchFamily="34" charset="0"/>
              <a:buChar char="•"/>
            </a:pPr>
            <a:r>
              <a:rPr lang="el-GR" sz="2400" dirty="0">
                <a:solidFill>
                  <a:schemeClr val="tx1"/>
                </a:solidFill>
              </a:rPr>
              <a:t>ΧΑΜΗΛΟΥ: (π.χ., Γερμανία, Σκανδιναβία, Ελβετία, Ηνωμένες Πολιτείες). </a:t>
            </a:r>
          </a:p>
          <a:p>
            <a:pPr marL="1257300" lvl="2" indent="-342900" algn="just">
              <a:buFont typeface="Arial" panose="020B0604020202020204" pitchFamily="34" charset="0"/>
              <a:buChar char="•"/>
            </a:pPr>
            <a:r>
              <a:rPr lang="el-GR" sz="2000" dirty="0">
                <a:solidFill>
                  <a:schemeClr val="tx1"/>
                </a:solidFill>
              </a:rPr>
              <a:t>μεταχειρίζονται έναν σαφή κώδικα για να στείλουν μηνύματα/ προκειμένου να δημιουργήσουν και να ερμηνεύσουν το νόημα. </a:t>
            </a:r>
          </a:p>
          <a:p>
            <a:pPr lvl="1" algn="just"/>
            <a:endParaRPr lang="el-GR" sz="2400" dirty="0">
              <a:solidFill>
                <a:schemeClr val="tx1"/>
              </a:solidFill>
            </a:endParaRPr>
          </a:p>
        </p:txBody>
      </p:sp>
      <p:cxnSp>
        <p:nvCxnSpPr>
          <p:cNvPr id="7" name="Ευθεία γραμμή σύνδεσης 6"/>
          <p:cNvCxnSpPr/>
          <p:nvPr/>
        </p:nvCxnSpPr>
        <p:spPr>
          <a:xfrm>
            <a:off x="0" y="6577607"/>
            <a:ext cx="9144000" cy="0"/>
          </a:xfrm>
          <a:prstGeom prst="line">
            <a:avLst/>
          </a:prstGeom>
          <a:ln>
            <a:solidFill>
              <a:srgbClr val="3333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772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fontScale="77500" lnSpcReduction="20000"/>
          </a:bodyPr>
          <a:lstStyle/>
          <a:p>
            <a:pPr algn="just"/>
            <a:r>
              <a:rPr lang="el-GR" dirty="0"/>
              <a:t>Ο ανθρωπολόγος </a:t>
            </a:r>
            <a:r>
              <a:rPr lang="en-US" dirty="0"/>
              <a:t>Edward Hall</a:t>
            </a:r>
            <a:r>
              <a:rPr lang="el-GR" dirty="0"/>
              <a:t> προσέφερε ένα αποτελεσματικό μέσο για την εξέταση των πολιτιστικών διαφορών στην αντίληψη και την επικοινωνία. </a:t>
            </a:r>
            <a:endParaRPr lang="en-AU" dirty="0"/>
          </a:p>
          <a:p>
            <a:pPr algn="just"/>
            <a:r>
              <a:rPr lang="el-GR" dirty="0"/>
              <a:t>Κατηγοριοποίησε τους πολιτισμούς σε υψηλού και χαμηλού πλαισίου (</a:t>
            </a:r>
            <a:r>
              <a:rPr lang="en-US" dirty="0"/>
              <a:t>high</a:t>
            </a:r>
            <a:r>
              <a:rPr lang="el-GR" dirty="0"/>
              <a:t>/ </a:t>
            </a:r>
            <a:r>
              <a:rPr lang="en-US" dirty="0"/>
              <a:t>low context</a:t>
            </a:r>
            <a:r>
              <a:rPr lang="el-GR" dirty="0"/>
              <a:t>), ανάλογα με το βαθμό στον οποίο το νόημα εξάγεται από το πλαίσιο, τα συμφραζόμενα και όχι από αυτό που λέγεται.</a:t>
            </a:r>
          </a:p>
          <a:p>
            <a:pPr algn="just"/>
            <a:r>
              <a:rPr lang="el-GR" dirty="0"/>
              <a:t>Επικοινωνία υψηλού πλαισίου είναι εκείνη στην οποία πολύ λίγες πληροφορίες βρίσκονται στο κωδικοποιημένο, ρητό μέρος του μηνύματος. </a:t>
            </a:r>
            <a:endParaRPr lang="en-AU" dirty="0"/>
          </a:p>
          <a:p>
            <a:pPr algn="just"/>
            <a:r>
              <a:rPr lang="el-GR" dirty="0"/>
              <a:t>Η επικοινωνία χαμηλού πλαισίου είναι ακριβώς το αντίθετο, δηλαδή, οι πληροφορίες βρίσκονται</a:t>
            </a:r>
            <a:r>
              <a:rPr lang="en-US" dirty="0"/>
              <a:t> </a:t>
            </a:r>
            <a:r>
              <a:rPr lang="el-GR" dirty="0"/>
              <a:t>κατά κύριο λόγο στο ρητό κώδικα. </a:t>
            </a:r>
          </a:p>
        </p:txBody>
      </p:sp>
      <p:sp>
        <p:nvSpPr>
          <p:cNvPr id="6" name="Τίτλος 1">
            <a:extLst>
              <a:ext uri="{FF2B5EF4-FFF2-40B4-BE49-F238E27FC236}">
                <a16:creationId xmlns:a16="http://schemas.microsoft.com/office/drawing/2014/main" id="{896822BF-43BA-4AED-9B9A-6F03E2F33833}"/>
              </a:ext>
            </a:extLst>
          </p:cNvPr>
          <p:cNvSpPr txBox="1">
            <a:spLocks/>
          </p:cNvSpPr>
          <p:nvPr/>
        </p:nvSpPr>
        <p:spPr>
          <a:xfrm>
            <a:off x="0" y="0"/>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AU" sz="3200" b="1" dirty="0">
              <a:solidFill>
                <a:schemeClr val="bg1"/>
              </a:solidFill>
            </a:endParaRPr>
          </a:p>
          <a:p>
            <a:pPr algn="l"/>
            <a:r>
              <a:rPr lang="el-GR" sz="3200" b="1" dirty="0">
                <a:solidFill>
                  <a:schemeClr val="bg1"/>
                </a:solidFill>
              </a:rPr>
              <a:t>Πολιτισμοί υψηλού και χαμηλού πλαισίου (</a:t>
            </a:r>
            <a:r>
              <a:rPr lang="en-US" sz="3200" b="1" dirty="0">
                <a:solidFill>
                  <a:schemeClr val="bg1"/>
                </a:solidFill>
              </a:rPr>
              <a:t>Hall</a:t>
            </a:r>
            <a:r>
              <a:rPr lang="el-GR" sz="3200" b="1" dirty="0">
                <a:solidFill>
                  <a:schemeClr val="bg1"/>
                </a:solidFill>
              </a:rPr>
              <a:t>, 1976, 1990)</a:t>
            </a:r>
            <a:br>
              <a:rPr lang="el-GR" sz="3200" b="1" dirty="0"/>
            </a:br>
            <a:endParaRPr lang="el-GR" sz="32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a:xfrm>
            <a:off x="457200" y="980728"/>
            <a:ext cx="8363272" cy="5688632"/>
          </a:xfrm>
        </p:spPr>
        <p:txBody>
          <a:bodyPr>
            <a:normAutofit fontScale="62500" lnSpcReduction="20000"/>
          </a:bodyPr>
          <a:lstStyle/>
          <a:p>
            <a:pPr algn="just"/>
            <a:r>
              <a:rPr lang="el-GR" dirty="0"/>
              <a:t>Σε πολιτισμούς υψηλού πλαισίου (Ινδιάνοι, Λατινοαμερικάνοι, Ιάπωνες, Άραβες, Κινέζοι, </a:t>
            </a:r>
            <a:r>
              <a:rPr lang="el-GR" dirty="0" err="1"/>
              <a:t>Αφροαμερικάνοι</a:t>
            </a:r>
            <a:r>
              <a:rPr lang="el-GR" dirty="0"/>
              <a:t> και Κορεάτες), πολλά από τα νοήματα που ανταλλάσσονται σε μια συζήτηση δεν μεταδίδονται οπωσδήποτε μέσω των λέξεων. Σύμφωνα με τον </a:t>
            </a:r>
            <a:r>
              <a:rPr lang="el-GR" dirty="0" err="1"/>
              <a:t>Hofstede</a:t>
            </a:r>
            <a:r>
              <a:rPr lang="el-GR" dirty="0"/>
              <a:t>, στους πολιτισμούς υψηλού πλαισίου ανήκουν κυρίως πιο παραδοσιακοί πολιτισμοί. </a:t>
            </a:r>
          </a:p>
          <a:p>
            <a:pPr algn="just"/>
            <a:r>
              <a:rPr lang="el-GR" dirty="0"/>
              <a:t>Ο </a:t>
            </a:r>
            <a:r>
              <a:rPr lang="el-GR" dirty="0" err="1"/>
              <a:t>Hall</a:t>
            </a:r>
            <a:r>
              <a:rPr lang="el-GR" dirty="0"/>
              <a:t> μας πληροφορεί ότι σε τέτοιους πολιτισμούς, για τις περισσότερες καθημερινές συναλλαγές </a:t>
            </a:r>
            <a:r>
              <a:rPr lang="el-GR" b="1" dirty="0"/>
              <a:t>δεν απαιτούνται ούτε αναμένονται πολλές διεξοδικές πληροφορίες. </a:t>
            </a:r>
            <a:r>
              <a:rPr lang="el-GR" dirty="0"/>
              <a:t>Επειδή το νόημα δεν βρίσκεται κατ’ ανάγκη στα λόγια,  οι πληροφορίες παρέχονται μέσω της </a:t>
            </a:r>
            <a:r>
              <a:rPr lang="el-GR" b="1" dirty="0"/>
              <a:t>εξαγωγής συμπερασμάτων</a:t>
            </a:r>
            <a:r>
              <a:rPr lang="el-GR" dirty="0"/>
              <a:t>, από τις </a:t>
            </a:r>
            <a:r>
              <a:rPr lang="el-GR" b="1" dirty="0"/>
              <a:t>χειρονομίες, ακόμα και τη σιωπή</a:t>
            </a:r>
            <a:r>
              <a:rPr lang="el-GR" dirty="0"/>
              <a:t>.</a:t>
            </a:r>
          </a:p>
          <a:p>
            <a:pPr algn="just"/>
            <a:r>
              <a:rPr lang="el-GR" dirty="0"/>
              <a:t>Άτομα από πολιτισμούς υψηλού πλαισίου τείνουν να έχουν περισσότερη επίγνωση του περιβάλλοντος χώρου και μπορούν να εκφράζουν και ερμηνεύουν συναισθήματα χωρίς να τα εκφράζουν ρητά. </a:t>
            </a:r>
          </a:p>
          <a:p>
            <a:pPr algn="just"/>
            <a:r>
              <a:rPr lang="el-GR" dirty="0"/>
              <a:t>Ο </a:t>
            </a:r>
            <a:r>
              <a:rPr lang="en-US" dirty="0"/>
              <a:t>Andersen</a:t>
            </a:r>
            <a:r>
              <a:rPr lang="el-GR" dirty="0"/>
              <a:t> (2003 στο </a:t>
            </a:r>
            <a:r>
              <a:rPr lang="en-US" dirty="0"/>
              <a:t>Samovar &amp; Porter, 2010) </a:t>
            </a:r>
            <a:r>
              <a:rPr lang="el-GR" dirty="0"/>
              <a:t>τονίζει ότι « </a:t>
            </a:r>
            <a:r>
              <a:rPr lang="el-GR" b="1" dirty="0"/>
              <a:t>οι πολιτισμοί υψηλού πλαισίου βασίζονται περισσότερο στη μη λεκτική επικοινωνία</a:t>
            </a:r>
            <a:r>
              <a:rPr lang="el-GR" dirty="0"/>
              <a:t>». </a:t>
            </a:r>
          </a:p>
          <a:p>
            <a:pPr algn="just"/>
            <a:r>
              <a:rPr lang="el-GR" dirty="0"/>
              <a:t>Λόγω των λεπτών «μηνυμάτων» που χρησιμοποιούν οι πολιτισμοί υψηλού πλαισίου, τα μέλη τους, σύμφωνα με τον </a:t>
            </a:r>
            <a:r>
              <a:rPr lang="el-GR" dirty="0" err="1"/>
              <a:t>Gudykunst</a:t>
            </a:r>
            <a:r>
              <a:rPr lang="el-GR" dirty="0"/>
              <a:t> (2001 στο </a:t>
            </a:r>
            <a:r>
              <a:rPr lang="en-US" dirty="0"/>
              <a:t>Samovar &amp; Porter, 2010)</a:t>
            </a:r>
            <a:r>
              <a:rPr lang="el-GR" dirty="0"/>
              <a:t>, συχνά «</a:t>
            </a:r>
            <a:r>
              <a:rPr lang="el-GR" b="1" dirty="0"/>
              <a:t>επικοινωνούν με έμμεσο τρόπο</a:t>
            </a:r>
            <a:r>
              <a:rPr lang="el-GR" dirty="0"/>
              <a:t>». Δίνουν </a:t>
            </a:r>
            <a:r>
              <a:rPr lang="el-GR" b="1" dirty="0"/>
              <a:t>περισσότερη σημασία στο πώς λέγεται κάτι, παρά στο τι λέγεται </a:t>
            </a:r>
            <a:r>
              <a:rPr lang="el-GR" dirty="0"/>
              <a:t>και έχουν πλήρη επίγνωση των μη λεκτικών ενδείξεων. </a:t>
            </a:r>
          </a:p>
          <a:p>
            <a:pPr algn="just"/>
            <a:endParaRPr lang="el-GR" dirty="0"/>
          </a:p>
        </p:txBody>
      </p:sp>
      <p:sp>
        <p:nvSpPr>
          <p:cNvPr id="4" name="Τίτλος 1">
            <a:extLst>
              <a:ext uri="{FF2B5EF4-FFF2-40B4-BE49-F238E27FC236}">
                <a16:creationId xmlns:a16="http://schemas.microsoft.com/office/drawing/2014/main" id="{E6C41CB3-1C92-4ECA-A84F-843842414E3B}"/>
              </a:ext>
            </a:extLst>
          </p:cNvPr>
          <p:cNvSpPr txBox="1">
            <a:spLocks/>
          </p:cNvSpPr>
          <p:nvPr/>
        </p:nvSpPr>
        <p:spPr>
          <a:xfrm>
            <a:off x="0" y="-27383"/>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dirty="0">
                <a:solidFill>
                  <a:schemeClr val="bg1"/>
                </a:solidFill>
              </a:rPr>
              <a:t>Πολιτισμοί με υψηλού πλαισίου επικοινωνία</a:t>
            </a:r>
            <a:endParaRPr lang="en-AU" sz="3200"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052736"/>
            <a:ext cx="8229600" cy="5073427"/>
          </a:xfrm>
        </p:spPr>
        <p:txBody>
          <a:bodyPr>
            <a:normAutofit fontScale="62500" lnSpcReduction="20000"/>
          </a:bodyPr>
          <a:lstStyle/>
          <a:p>
            <a:pPr algn="just"/>
            <a:r>
              <a:rPr lang="el-GR" dirty="0"/>
              <a:t>Σε πολιτισμούς χαμηλού πλαισίου (Γερμανοί, Ελβετοί, Σκανδιναβοί και </a:t>
            </a:r>
            <a:r>
              <a:rPr lang="el-GR" dirty="0" err="1"/>
              <a:t>Βορειοαμερικάνοι</a:t>
            </a:r>
            <a:r>
              <a:rPr lang="el-GR" dirty="0"/>
              <a:t>), οι πληθυσμοί είναι λιγότερο </a:t>
            </a:r>
            <a:r>
              <a:rPr lang="el-GR" b="1" dirty="0"/>
              <a:t>ομοιογενείς και, επομένως, τείνουν να κατακερματίζουν τις διαπροσωπικές επαφές</a:t>
            </a:r>
            <a:r>
              <a:rPr lang="el-GR" dirty="0"/>
              <a:t>. </a:t>
            </a:r>
            <a:endParaRPr lang="en-AU" dirty="0"/>
          </a:p>
          <a:p>
            <a:pPr algn="just"/>
            <a:r>
              <a:rPr lang="el-GR" dirty="0"/>
              <a:t>Αυτή η έλλειψη κοινών εμπειριών σημαίνει ότι κάθε φορά που αλληλεπιδρούν με τους άλλους χρειάζονται λεπτομερείς πληροφορίες, καλή γνώση των συμφραζομένων. </a:t>
            </a:r>
            <a:endParaRPr lang="en-AU" dirty="0"/>
          </a:p>
          <a:p>
            <a:pPr algn="just"/>
            <a:r>
              <a:rPr lang="el-GR" dirty="0"/>
              <a:t>Στους πολιτισμούς χαμηλού πλαισίου, </a:t>
            </a:r>
            <a:r>
              <a:rPr lang="el-GR" b="1" dirty="0"/>
              <a:t>το λεκτικό μήνυμα περιέχει τις περισσότερες πληροφορίες</a:t>
            </a:r>
            <a:r>
              <a:rPr lang="el-GR" dirty="0"/>
              <a:t> και μικρό μέρος τους βρίσκεται στο πλαίσιο.</a:t>
            </a:r>
          </a:p>
          <a:p>
            <a:pPr algn="just"/>
            <a:r>
              <a:rPr lang="el-GR" dirty="0"/>
              <a:t>Όπως σημειώνει ο </a:t>
            </a:r>
            <a:r>
              <a:rPr lang="el-GR" dirty="0" err="1"/>
              <a:t>Lynch</a:t>
            </a:r>
            <a:r>
              <a:rPr lang="el-GR" dirty="0"/>
              <a:t> (1998 στο </a:t>
            </a:r>
            <a:r>
              <a:rPr lang="en-US" dirty="0"/>
              <a:t>Samovar &amp;Porter, 2010)</a:t>
            </a:r>
            <a:r>
              <a:rPr lang="el-GR" dirty="0"/>
              <a:t>, «τα άτομα που ανήκουν σε πολιτισμούς χαμηλού πλαισίου, κατά την επικοινωνία τους, </a:t>
            </a:r>
            <a:r>
              <a:rPr lang="el-GR" b="1" dirty="0"/>
              <a:t>μιλούν πιο γρήγορα, και συχνά υψώνουν τη φωνή τους</a:t>
            </a:r>
            <a:r>
              <a:rPr lang="el-GR" dirty="0"/>
              <a:t>». </a:t>
            </a:r>
            <a:endParaRPr lang="en-AU" dirty="0"/>
          </a:p>
          <a:p>
            <a:pPr algn="just"/>
            <a:r>
              <a:rPr lang="el-GR" dirty="0"/>
              <a:t>Για παράδειγμα, οι Αμερικανοί βασίζονται περισσότερο στον προφορική ομιλία παρά στη μη λεκτική συμπεριφορά για να μεταδώσουν μηνύματα. Γι’ αυτούς, είναι σημαντικό να μπορούν να μιλάνε και να λένε ό, τι είναι στο μυαλό τους. Θαυμάζουν δε τους ανθρώπους που διαθέτουν πλούσιο λεξιλόγιο και μπορούν να εκφραστούν σαφήνεια και ευφράδεια. </a:t>
            </a:r>
          </a:p>
          <a:p>
            <a:pPr algn="just"/>
            <a:endParaRPr lang="el-GR" dirty="0"/>
          </a:p>
        </p:txBody>
      </p:sp>
      <p:sp>
        <p:nvSpPr>
          <p:cNvPr id="4" name="Τίτλος 1">
            <a:extLst>
              <a:ext uri="{FF2B5EF4-FFF2-40B4-BE49-F238E27FC236}">
                <a16:creationId xmlns:a16="http://schemas.microsoft.com/office/drawing/2014/main" id="{3F2A7293-E61C-4189-8C2F-5B533031112A}"/>
              </a:ext>
            </a:extLst>
          </p:cNvPr>
          <p:cNvSpPr txBox="1">
            <a:spLocks/>
          </p:cNvSpPr>
          <p:nvPr/>
        </p:nvSpPr>
        <p:spPr>
          <a:xfrm>
            <a:off x="0" y="-27383"/>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dirty="0">
                <a:solidFill>
                  <a:schemeClr val="bg1"/>
                </a:solidFill>
              </a:rPr>
              <a:t>Πολιτισμοί με χαμηλού πλαισίου επικοινωνία</a:t>
            </a:r>
            <a:endParaRPr lang="en-AU" sz="32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600200"/>
            <a:ext cx="8229600" cy="5069160"/>
          </a:xfrm>
        </p:spPr>
        <p:txBody>
          <a:bodyPr>
            <a:normAutofit fontScale="62500" lnSpcReduction="20000"/>
          </a:bodyPr>
          <a:lstStyle/>
          <a:p>
            <a:r>
              <a:rPr lang="el-GR" dirty="0"/>
              <a:t>Ο ασιατικός τρόπος επικοινωνίας (υψηλού πλαισίου) είναι συχνά </a:t>
            </a:r>
            <a:r>
              <a:rPr lang="el-GR" b="1" dirty="0"/>
              <a:t>ασαφής, έμμεσος και σιωπηλός</a:t>
            </a:r>
            <a:r>
              <a:rPr lang="el-GR" dirty="0"/>
              <a:t>, </a:t>
            </a:r>
            <a:endParaRPr lang="en-AU" dirty="0"/>
          </a:p>
          <a:p>
            <a:r>
              <a:rPr lang="el-GR" dirty="0"/>
              <a:t>ενώ ο δυτικός τρόπος επικοινωνίας (χαμηλού πλαισίου) τείνει να είναι </a:t>
            </a:r>
            <a:r>
              <a:rPr lang="el-GR" b="1" dirty="0"/>
              <a:t>άμεσος και σαφής</a:t>
            </a:r>
            <a:r>
              <a:rPr lang="el-GR" dirty="0"/>
              <a:t>.</a:t>
            </a:r>
          </a:p>
          <a:p>
            <a:r>
              <a:rPr lang="el-GR" dirty="0"/>
              <a:t>Οι διαφορές στην αντίληψη της αξιοπιστίας είναι μια ακόμα πτυχή της επικοινωνίας που συνδέονται με αυτές τις δύο κατηγοριοποιήσεις. </a:t>
            </a:r>
            <a:endParaRPr lang="en-AU" dirty="0"/>
          </a:p>
          <a:p>
            <a:r>
              <a:rPr lang="el-GR" dirty="0"/>
              <a:t>Σε πολιτισμούς υψηλού πλαισίου, θεωρούν </a:t>
            </a:r>
            <a:r>
              <a:rPr lang="el-GR" b="1" dirty="0"/>
              <a:t>τους ανθρώπους που μιλάνε πολύ λιγότερο αξιόπιστους,</a:t>
            </a:r>
            <a:r>
              <a:rPr lang="el-GR" dirty="0"/>
              <a:t> καθώς πιστεύουν ότι η σιωπή συχνά στέλνει καλύτερο μήνυμα από τα λόγια, και ότι τα πολλά λόγια είναι περιττά και λειτουργούν εις βάρος της πληροφορίας. </a:t>
            </a:r>
          </a:p>
          <a:p>
            <a:r>
              <a:rPr lang="el-GR" dirty="0"/>
              <a:t>Η </a:t>
            </a:r>
            <a:r>
              <a:rPr lang="el-GR" dirty="0" err="1"/>
              <a:t>Ting-Toomey</a:t>
            </a:r>
            <a:r>
              <a:rPr lang="el-GR" dirty="0"/>
              <a:t> (1998) παρατήρησε ότι οι διαφορές επικοινωνίας μεταξύ πολιτισμών υψηλού και χαμηλού είναι εμφανείς και στον τρόπο που προσεγγίζουν τις </a:t>
            </a:r>
            <a:r>
              <a:rPr lang="el-GR" b="1" dirty="0"/>
              <a:t>συγκρούσεις</a:t>
            </a:r>
            <a:r>
              <a:rPr lang="el-GR" dirty="0"/>
              <a:t>. </a:t>
            </a:r>
            <a:endParaRPr lang="en-AU" dirty="0"/>
          </a:p>
          <a:p>
            <a:r>
              <a:rPr lang="el-GR" dirty="0"/>
              <a:t>Για παράδειγμα, επειδή οι </a:t>
            </a:r>
            <a:r>
              <a:rPr lang="el-GR" b="1" dirty="0"/>
              <a:t>πολιτισμοί υψηλού πλαισίου τείνουν να είναι λιγότερο ανοιχτοί, θεωρούν τις συγκρούσεις επιβλαβείς</a:t>
            </a:r>
            <a:r>
              <a:rPr lang="el-GR" dirty="0"/>
              <a:t>. </a:t>
            </a:r>
            <a:endParaRPr lang="en-AU" dirty="0"/>
          </a:p>
          <a:p>
            <a:pPr lvl="1"/>
            <a:r>
              <a:rPr lang="el-GR" dirty="0" err="1">
                <a:highlight>
                  <a:srgbClr val="FFFF00"/>
                </a:highlight>
              </a:rPr>
              <a:t>Γι</a:t>
            </a:r>
            <a:r>
              <a:rPr lang="el-GR" dirty="0">
                <a:highlight>
                  <a:srgbClr val="FFFF00"/>
                </a:highlight>
              </a:rPr>
              <a:t> 'αυτούς, οι συγκρούσεις θα πρέπει να αντιμετωπίζονται με εχεμύθεια και διακριτικότητα.</a:t>
            </a:r>
          </a:p>
          <a:p>
            <a:endParaRPr lang="el-GR" dirty="0"/>
          </a:p>
        </p:txBody>
      </p:sp>
      <p:sp>
        <p:nvSpPr>
          <p:cNvPr id="4" name="Τίτλος 1">
            <a:extLst>
              <a:ext uri="{FF2B5EF4-FFF2-40B4-BE49-F238E27FC236}">
                <a16:creationId xmlns:a16="http://schemas.microsoft.com/office/drawing/2014/main" id="{52C80C87-B4DC-43BB-A8C5-CA3CBE71252D}"/>
              </a:ext>
            </a:extLst>
          </p:cNvPr>
          <p:cNvSpPr txBox="1">
            <a:spLocks/>
          </p:cNvSpPr>
          <p:nvPr/>
        </p:nvSpPr>
        <p:spPr>
          <a:xfrm>
            <a:off x="0" y="-27383"/>
            <a:ext cx="9144000" cy="936102"/>
          </a:xfrm>
          <a:prstGeom prst="rect">
            <a:avLst/>
          </a:prstGeom>
          <a:solidFill>
            <a:schemeClr val="tx2"/>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l-GR" sz="3200" dirty="0">
                <a:solidFill>
                  <a:schemeClr val="bg1"/>
                </a:solidFill>
              </a:rPr>
              <a:t>Διαφορές υψηλού- χαμηλού πλαισίου επικοινωνίας</a:t>
            </a:r>
            <a:endParaRPr lang="en-AU" sz="3200" dirty="0">
              <a:solidFill>
                <a:schemeClr val="bg1"/>
              </a:solidFill>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4452</TotalTime>
  <Words>1641</Words>
  <Application>Microsoft Office PowerPoint</Application>
  <PresentationFormat>Προβολή στην οθόνη (4:3)</PresentationFormat>
  <Paragraphs>115</Paragraphs>
  <Slides>21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21</vt:i4>
      </vt:variant>
    </vt:vector>
  </HeadingPairs>
  <TitlesOfParts>
    <vt:vector size="24" baseType="lpstr">
      <vt:lpstr>Arial</vt:lpstr>
      <vt:lpstr>Calibri</vt:lpstr>
      <vt:lpstr>Θέμα του Office</vt:lpstr>
      <vt:lpstr>ΔΙΑΠΟΛΙΤΙΣΜΙΚΗ ΕΚΠΑΙΔΕΥΣΗ ΕΚΠΑΙΔΕΥΤΙΚΩΝ  ΠΟΛΙΤΙΣΜΙΚΟΙ ΚΑΙ ΑΞΙΑΚΟΙ ΠΡΟΣΑΝΑΤΟΛΙΣΜΟΙ</vt:lpstr>
      <vt:lpstr>ΠΟΛΙΤΙΣΜIKOI ΠΡΟΣΑΝΑΤΟΛΙΣΜΟΙ-ΔΙΑΣΤΑΣΕΙΣ</vt:lpstr>
      <vt:lpstr>ΠΟΛΙΤΙΣΜΙΚΗ ΠΛΑΙΣΙΩΣΗ </vt:lpstr>
      <vt:lpstr>Παραδείγματα  </vt:lpstr>
      <vt:lpstr>ΔΙΑΣΤΑΣΗ ΥψΗΛΟΥ/ΧΑΜΗΛΟΥ ΠΛΑΙΣΙΟΥ ΤΟΥ HALL </vt:lpstr>
      <vt:lpstr>Παρουσίαση του PowerPoint</vt:lpstr>
      <vt:lpstr>Παρουσίαση του PowerPoint</vt:lpstr>
      <vt:lpstr>Παρουσίαση του PowerPoint</vt:lpstr>
      <vt:lpstr>Παρουσίαση του PowerPoint</vt:lpstr>
      <vt:lpstr>ΚΡΙΤΙΚΗ ΣΚΕΨΗ</vt:lpstr>
      <vt:lpstr>ΑΞΙΑΚΟΙ ΠΡΟΣΑΝΑΤΟΛΙΣΜΟΙ ΤΩΝ KLUCKHOHN ΚΑΙ STRODTBECK</vt:lpstr>
      <vt:lpstr>ΑΞΙΑΚΟΙ ΠΡΟΣΑΝΑΤΟΛΙΣΜΟΙ ΤΩΝ KLUCKHOHN ΚΑΙ STRODTBECK</vt:lpstr>
      <vt:lpstr>ΚΡΙΤΙΚΗ ΣΚΕΨΗ </vt:lpstr>
      <vt:lpstr>ΚΡΙΤΙΚΗ ΣΚΕΨΗ </vt:lpstr>
      <vt:lpstr>ΘΕΩΡΙΑ ΠΟΛΙΤΙΣΜΙΚΩΝ ΑΞΙΩΝ ΤΟΥ SCHWARTZ</vt:lpstr>
      <vt:lpstr>ΘΕΩΡΙΑ ΠΟΛΙΤΙΣΜΙΚΩΝ ΑΞΙΩΝ ΤΟΥ SCHWARTZ</vt:lpstr>
      <vt:lpstr>ΘΕΩΡΙΑ ΠΟΛΙΤΙΣΜΙΚΩΝ ΑΞΙΩΝ ΤΟΥ SCHWARTZ</vt:lpstr>
      <vt:lpstr>Η ΔΕΟΝΤΟΛΟΓΙΑ ΤΗΣ ΔΙΑΠΟΛΙΤΙΣΜΙΚΗΣ ΕΠΙΚΟΙΝΩΝΙΑΣ</vt:lpstr>
      <vt:lpstr>Αρχές της ηθικής διαπολιτισμικής επικοινωνίας</vt:lpstr>
      <vt:lpstr>Παρουσίαση του PowerPoint</vt:lpstr>
      <vt:lpstr>Συνέδριο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Iordanis</dc:creator>
  <cp:lastModifiedBy>Eugenia Arvanitis</cp:lastModifiedBy>
  <cp:revision>473</cp:revision>
  <cp:lastPrinted>2018-05-27T14:52:15Z</cp:lastPrinted>
  <dcterms:created xsi:type="dcterms:W3CDTF">2013-10-27T12:50:08Z</dcterms:created>
  <dcterms:modified xsi:type="dcterms:W3CDTF">2018-12-07T11:47:13Z</dcterms:modified>
</cp:coreProperties>
</file>