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5" r:id="rId19"/>
    <p:sldId id="276" r:id="rId20"/>
    <p:sldId id="274" r:id="rId21"/>
    <p:sldId id="277"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5/8/2019</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5/8/2019</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5/8/2019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5/8/2019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5/8/2019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5/8/2019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5/8/2019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5/8/2019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5/8/2019</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8C791E0-E9F8-4160-82B7-4D1A69CEF306}"/>
              </a:ext>
            </a:extLst>
          </p:cNvPr>
          <p:cNvSpPr>
            <a:spLocks noGrp="1"/>
          </p:cNvSpPr>
          <p:nvPr>
            <p:ph type="ctrTitle"/>
          </p:nvPr>
        </p:nvSpPr>
        <p:spPr/>
        <p:txBody>
          <a:bodyPr/>
          <a:lstStyle/>
          <a:p>
            <a:r>
              <a:rPr lang="el-GR" dirty="0"/>
              <a:t>Οργανική χημεια τμημα δεαπτ</a:t>
            </a:r>
          </a:p>
        </p:txBody>
      </p:sp>
      <p:sp>
        <p:nvSpPr>
          <p:cNvPr id="3" name="Υπότιτλος 2">
            <a:extLst>
              <a:ext uri="{FF2B5EF4-FFF2-40B4-BE49-F238E27FC236}">
                <a16:creationId xmlns:a16="http://schemas.microsoft.com/office/drawing/2014/main" id="{43E97B0B-F3BD-43DC-87F8-10F59E5CB8B9}"/>
              </a:ext>
            </a:extLst>
          </p:cNvPr>
          <p:cNvSpPr>
            <a:spLocks noGrp="1"/>
          </p:cNvSpPr>
          <p:nvPr>
            <p:ph type="subTitle" idx="1"/>
          </p:nvPr>
        </p:nvSpPr>
        <p:spPr/>
        <p:txBody>
          <a:bodyPr>
            <a:normAutofit fontScale="77500" lnSpcReduction="20000"/>
          </a:bodyPr>
          <a:lstStyle/>
          <a:p>
            <a:r>
              <a:rPr lang="el-GR" sz="2800" b="1" dirty="0"/>
              <a:t>ΦΥΤΟΠΡΟΣΤΑΤΕΥΤΙΚΕΣ ΟΡΓΑΝΙΚΕΣ ΕΝΩΣΕΙΣ</a:t>
            </a:r>
          </a:p>
          <a:p>
            <a:r>
              <a:rPr lang="el-GR" sz="2800" b="1" dirty="0"/>
              <a:t>Άρης </a:t>
            </a:r>
            <a:r>
              <a:rPr lang="el-GR" sz="2800" b="1" dirty="0" err="1"/>
              <a:t>Επ</a:t>
            </a:r>
            <a:r>
              <a:rPr lang="el-GR" sz="2800" b="1" dirty="0"/>
              <a:t>. Γιαννακάς</a:t>
            </a:r>
          </a:p>
          <a:p>
            <a:r>
              <a:rPr lang="el-GR" sz="2800" b="1" dirty="0"/>
              <a:t>Δρ. Χημικός</a:t>
            </a:r>
          </a:p>
        </p:txBody>
      </p:sp>
    </p:spTree>
    <p:extLst>
      <p:ext uri="{BB962C8B-B14F-4D97-AF65-F5344CB8AC3E}">
        <p14:creationId xmlns:p14="http://schemas.microsoft.com/office/powerpoint/2010/main" val="7229462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a:extLst>
              <a:ext uri="{FF2B5EF4-FFF2-40B4-BE49-F238E27FC236}">
                <a16:creationId xmlns:a16="http://schemas.microsoft.com/office/drawing/2014/main" id="{ECACADCC-46EC-48E8-AE30-C6E10175AF43}"/>
              </a:ext>
            </a:extLst>
          </p:cNvPr>
          <p:cNvPicPr>
            <a:picLocks noChangeAspect="1"/>
          </p:cNvPicPr>
          <p:nvPr/>
        </p:nvPicPr>
        <p:blipFill>
          <a:blip r:embed="rId2"/>
          <a:stretch>
            <a:fillRect/>
          </a:stretch>
        </p:blipFill>
        <p:spPr>
          <a:xfrm>
            <a:off x="2504510" y="281929"/>
            <a:ext cx="7182980" cy="6294142"/>
          </a:xfrm>
          <a:prstGeom prst="rect">
            <a:avLst/>
          </a:prstGeom>
        </p:spPr>
      </p:pic>
    </p:spTree>
    <p:extLst>
      <p:ext uri="{BB962C8B-B14F-4D97-AF65-F5344CB8AC3E}">
        <p14:creationId xmlns:p14="http://schemas.microsoft.com/office/powerpoint/2010/main" val="16366763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DCD24EF9-5C18-44C9-B8F5-1B42875D9E25}"/>
              </a:ext>
            </a:extLst>
          </p:cNvPr>
          <p:cNvSpPr/>
          <p:nvPr/>
        </p:nvSpPr>
        <p:spPr>
          <a:xfrm>
            <a:off x="839449" y="1097389"/>
            <a:ext cx="6096000" cy="5016758"/>
          </a:xfrm>
          <a:prstGeom prst="rect">
            <a:avLst/>
          </a:prstGeom>
        </p:spPr>
        <p:txBody>
          <a:bodyPr>
            <a:spAutoFit/>
          </a:bodyPr>
          <a:lstStyle/>
          <a:p>
            <a:r>
              <a:rPr lang="el-GR" sz="2000" dirty="0">
                <a:latin typeface="Georgia" panose="02040502050405020303" pitchFamily="18" charset="0"/>
              </a:rPr>
              <a:t>Η κατηγορία των </a:t>
            </a:r>
            <a:r>
              <a:rPr lang="el-GR" sz="2000" dirty="0" err="1">
                <a:latin typeface="Georgia" panose="02040502050405020303" pitchFamily="18" charset="0"/>
              </a:rPr>
              <a:t>καρβαμιδικών</a:t>
            </a:r>
            <a:r>
              <a:rPr lang="el-GR" sz="2000" dirty="0">
                <a:latin typeface="Georgia" panose="02040502050405020303" pitchFamily="18" charset="0"/>
              </a:rPr>
              <a:t> φυτοφαρμάκων περιλαμβάνει ενώσεις, οι οποίες χρησιμοποιούνται ως εντομοκτόνα, μυκητοκτόνα και ζιζανιοκτόνα. Σε πολλές</a:t>
            </a:r>
          </a:p>
          <a:p>
            <a:r>
              <a:rPr lang="el-GR" sz="2000" dirty="0">
                <a:latin typeface="Georgia" panose="02040502050405020303" pitchFamily="18" charset="0"/>
              </a:rPr>
              <a:t>Σε πολλές περιπτώσεις, αντικατέστησαν τα χλωριωμένα εντομοκτόνα λόγω της μικρής </a:t>
            </a:r>
            <a:r>
              <a:rPr lang="el-GR" sz="2000" dirty="0" err="1">
                <a:latin typeface="Georgia" panose="02040502050405020303" pitchFamily="18" charset="0"/>
              </a:rPr>
              <a:t>υπολειμματικότητάς</a:t>
            </a:r>
            <a:r>
              <a:rPr lang="el-GR" sz="2000" dirty="0">
                <a:latin typeface="Georgia" panose="02040502050405020303" pitchFamily="18" charset="0"/>
              </a:rPr>
              <a:t> τους (υδρολύονται στο έδαφος και σε αλκαλικό περιβάλλον). Τα </a:t>
            </a:r>
            <a:r>
              <a:rPr lang="el-GR" sz="2000" dirty="0" err="1">
                <a:latin typeface="Georgia" panose="02040502050405020303" pitchFamily="18" charset="0"/>
              </a:rPr>
              <a:t>καρβαμιδικά</a:t>
            </a:r>
            <a:r>
              <a:rPr lang="el-GR" sz="2000" dirty="0">
                <a:latin typeface="Georgia" panose="02040502050405020303" pitchFamily="18" charset="0"/>
              </a:rPr>
              <a:t> φυτοφάρμακα είναι εστέρες ή </a:t>
            </a:r>
            <a:r>
              <a:rPr lang="el-GR" sz="2000" dirty="0" err="1">
                <a:latin typeface="Georgia" panose="02040502050405020303" pitchFamily="18" charset="0"/>
              </a:rPr>
              <a:t>οξίμες</a:t>
            </a:r>
            <a:r>
              <a:rPr lang="el-GR" sz="2000" dirty="0">
                <a:latin typeface="Georgia" panose="02040502050405020303" pitchFamily="18" charset="0"/>
              </a:rPr>
              <a:t> του </a:t>
            </a:r>
            <a:r>
              <a:rPr lang="el-GR" sz="2000" dirty="0" err="1">
                <a:latin typeface="Georgia" panose="02040502050405020303" pitchFamily="18" charset="0"/>
              </a:rPr>
              <a:t>καρβαμιδικού</a:t>
            </a:r>
            <a:r>
              <a:rPr lang="el-GR" sz="2000" dirty="0">
                <a:latin typeface="Georgia" panose="02040502050405020303" pitchFamily="18" charset="0"/>
              </a:rPr>
              <a:t> οξέος. Στο σχήμα 1.6 απεικονίζεται η γενική μοριακή δομή τους και οι κυριότεροι εκπρόσωποί τους. Ο </a:t>
            </a:r>
            <a:r>
              <a:rPr lang="el-GR" sz="2000" dirty="0" err="1">
                <a:latin typeface="Georgia" panose="02040502050405020303" pitchFamily="18" charset="0"/>
              </a:rPr>
              <a:t>υποκαταστάτης</a:t>
            </a:r>
            <a:r>
              <a:rPr lang="el-GR" sz="2000" dirty="0">
                <a:latin typeface="Georgia" panose="02040502050405020303" pitchFamily="18" charset="0"/>
              </a:rPr>
              <a:t> R2 είναι αρωματική ή </a:t>
            </a:r>
            <a:r>
              <a:rPr lang="el-GR" sz="2000" dirty="0" err="1">
                <a:latin typeface="Georgia" panose="02040502050405020303" pitchFamily="18" charset="0"/>
              </a:rPr>
              <a:t>αλειφατική</a:t>
            </a:r>
            <a:r>
              <a:rPr lang="el-GR" sz="2000" dirty="0">
                <a:latin typeface="Georgia" panose="02040502050405020303" pitchFamily="18" charset="0"/>
              </a:rPr>
              <a:t> ομάδα. Στα </a:t>
            </a:r>
            <a:r>
              <a:rPr lang="el-GR" sz="2000" dirty="0" err="1">
                <a:latin typeface="Georgia" panose="02040502050405020303" pitchFamily="18" charset="0"/>
              </a:rPr>
              <a:t>καρβαμιδικά</a:t>
            </a:r>
            <a:r>
              <a:rPr lang="el-GR" sz="2000" dirty="0">
                <a:latin typeface="Georgia" panose="02040502050405020303" pitchFamily="18" charset="0"/>
              </a:rPr>
              <a:t> εντομοκτόνα ο </a:t>
            </a:r>
            <a:r>
              <a:rPr lang="el-GR" sz="2000" dirty="0" err="1">
                <a:latin typeface="Georgia" panose="02040502050405020303" pitchFamily="18" charset="0"/>
              </a:rPr>
              <a:t>υποκαταστάτης</a:t>
            </a:r>
            <a:r>
              <a:rPr lang="el-GR" sz="2000" dirty="0">
                <a:latin typeface="Georgia" panose="02040502050405020303" pitchFamily="18" charset="0"/>
              </a:rPr>
              <a:t> R, είναι </a:t>
            </a:r>
            <a:r>
              <a:rPr lang="el-GR" sz="2000" dirty="0" err="1">
                <a:latin typeface="Georgia" panose="02040502050405020303" pitchFamily="18" charset="0"/>
              </a:rPr>
              <a:t>μεθυλομάδα</a:t>
            </a:r>
            <a:r>
              <a:rPr lang="el-GR" sz="2000" dirty="0">
                <a:latin typeface="Georgia" panose="02040502050405020303" pitchFamily="18" charset="0"/>
              </a:rPr>
              <a:t>, στα ζιζανιοκτόνα αρωματική ομάδα και στα μυκητοκτόνα </a:t>
            </a:r>
            <a:r>
              <a:rPr lang="el-GR" sz="2000" dirty="0" err="1">
                <a:latin typeface="Georgia" panose="02040502050405020303" pitchFamily="18" charset="0"/>
              </a:rPr>
              <a:t>βενζιμιδαζόλιο</a:t>
            </a:r>
            <a:r>
              <a:rPr lang="el-GR" sz="2000" dirty="0">
                <a:latin typeface="Georgia" panose="02040502050405020303" pitchFamily="18" charset="0"/>
              </a:rPr>
              <a:t> </a:t>
            </a:r>
            <a:endParaRPr lang="el-GR" sz="2000" dirty="0"/>
          </a:p>
        </p:txBody>
      </p:sp>
      <p:pic>
        <p:nvPicPr>
          <p:cNvPr id="3" name="Εικόνα 2">
            <a:extLst>
              <a:ext uri="{FF2B5EF4-FFF2-40B4-BE49-F238E27FC236}">
                <a16:creationId xmlns:a16="http://schemas.microsoft.com/office/drawing/2014/main" id="{9E0C9B7A-6C9D-400D-A455-F885F6EB29B7}"/>
              </a:ext>
            </a:extLst>
          </p:cNvPr>
          <p:cNvPicPr>
            <a:picLocks noChangeAspect="1"/>
          </p:cNvPicPr>
          <p:nvPr/>
        </p:nvPicPr>
        <p:blipFill>
          <a:blip r:embed="rId2"/>
          <a:stretch>
            <a:fillRect/>
          </a:stretch>
        </p:blipFill>
        <p:spPr>
          <a:xfrm>
            <a:off x="6935449" y="1343967"/>
            <a:ext cx="5033934" cy="4523603"/>
          </a:xfrm>
          <a:prstGeom prst="rect">
            <a:avLst/>
          </a:prstGeom>
        </p:spPr>
      </p:pic>
      <p:sp>
        <p:nvSpPr>
          <p:cNvPr id="4" name="TextBox 3">
            <a:extLst>
              <a:ext uri="{FF2B5EF4-FFF2-40B4-BE49-F238E27FC236}">
                <a16:creationId xmlns:a16="http://schemas.microsoft.com/office/drawing/2014/main" id="{2DA4046D-0A79-4BA7-A2F1-C60D147B9FBA}"/>
              </a:ext>
            </a:extLst>
          </p:cNvPr>
          <p:cNvSpPr txBox="1"/>
          <p:nvPr/>
        </p:nvSpPr>
        <p:spPr>
          <a:xfrm>
            <a:off x="1221698" y="0"/>
            <a:ext cx="10043410" cy="646331"/>
          </a:xfrm>
          <a:prstGeom prst="rect">
            <a:avLst/>
          </a:prstGeom>
          <a:noFill/>
        </p:spPr>
        <p:txBody>
          <a:bodyPr wrap="square" rtlCol="0">
            <a:spAutoFit/>
          </a:bodyPr>
          <a:lstStyle/>
          <a:p>
            <a:pPr algn="ctr"/>
            <a:r>
              <a:rPr lang="el-GR" sz="3600" b="1" dirty="0"/>
              <a:t>ΚΑΡΒΑΜΙΔΙΚΑ ΦΥΤΟΦΑΡΜΑΚΑ</a:t>
            </a:r>
          </a:p>
        </p:txBody>
      </p:sp>
    </p:spTree>
    <p:extLst>
      <p:ext uri="{BB962C8B-B14F-4D97-AF65-F5344CB8AC3E}">
        <p14:creationId xmlns:p14="http://schemas.microsoft.com/office/powerpoint/2010/main" val="5951532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BF606274-C291-41A4-9DDC-705AAB30D5A8}"/>
              </a:ext>
            </a:extLst>
          </p:cNvPr>
          <p:cNvSpPr/>
          <p:nvPr/>
        </p:nvSpPr>
        <p:spPr>
          <a:xfrm>
            <a:off x="1221698" y="646331"/>
            <a:ext cx="10195810" cy="5324535"/>
          </a:xfrm>
          <a:prstGeom prst="rect">
            <a:avLst/>
          </a:prstGeom>
        </p:spPr>
        <p:txBody>
          <a:bodyPr wrap="square">
            <a:spAutoFit/>
          </a:bodyPr>
          <a:lstStyle/>
          <a:p>
            <a:endParaRPr lang="el-GR" sz="2000" dirty="0">
              <a:solidFill>
                <a:srgbClr val="000000"/>
              </a:solidFill>
              <a:latin typeface="Calibri" panose="020F0502020204030204" pitchFamily="34" charset="0"/>
            </a:endParaRPr>
          </a:p>
          <a:p>
            <a:r>
              <a:rPr lang="el-GR" sz="2000" dirty="0">
                <a:latin typeface="+mj-lt"/>
              </a:rPr>
              <a:t>Τα </a:t>
            </a:r>
            <a:r>
              <a:rPr lang="el-GR" sz="2000" dirty="0" err="1">
                <a:latin typeface="+mj-lt"/>
              </a:rPr>
              <a:t>διθειοκαρβαμιδικά</a:t>
            </a:r>
            <a:r>
              <a:rPr lang="el-GR" sz="2000" dirty="0">
                <a:latin typeface="+mj-lt"/>
              </a:rPr>
              <a:t> φυτοφάρμακα χρησιμοποιούνται στη γεωργία κυρίως ως μυκητοκτόνα και σε μικρότερη έκταση ως εντομοκτόνα και ζιζανιοκτόνα. Στη βιομηχανία ζάχαρης και χαρτιού χρησιμοποιούνται για την καταπολέμηση των μικροοργανισμών που αναπτύσσονται στα συστήματα ψύξης, ενώ στη βιομηχανία ελαστικού ως αντιοξειδωτικά και ως επιταχυντές του βουλκανισμού [</a:t>
            </a:r>
            <a:r>
              <a:rPr lang="el-GR" sz="2000" dirty="0" err="1">
                <a:latin typeface="+mj-lt"/>
              </a:rPr>
              <a:t>Kumar</a:t>
            </a:r>
            <a:r>
              <a:rPr lang="el-GR" sz="2000" dirty="0">
                <a:latin typeface="+mj-lt"/>
              </a:rPr>
              <a:t> </a:t>
            </a:r>
            <a:r>
              <a:rPr lang="el-GR" sz="2000" dirty="0" err="1">
                <a:latin typeface="+mj-lt"/>
              </a:rPr>
              <a:t>Malik</a:t>
            </a:r>
            <a:r>
              <a:rPr lang="el-GR" sz="2000" dirty="0">
                <a:latin typeface="+mj-lt"/>
              </a:rPr>
              <a:t> and </a:t>
            </a:r>
            <a:r>
              <a:rPr lang="el-GR" sz="2000" dirty="0" err="1">
                <a:latin typeface="+mj-lt"/>
              </a:rPr>
              <a:t>Faubel</a:t>
            </a:r>
            <a:r>
              <a:rPr lang="el-GR" sz="2000" dirty="0">
                <a:latin typeface="+mj-lt"/>
              </a:rPr>
              <a:t>, 1999], </a:t>
            </a:r>
          </a:p>
          <a:p>
            <a:r>
              <a:rPr lang="el-GR" sz="2000" dirty="0">
                <a:latin typeface="+mj-lt"/>
              </a:rPr>
              <a:t>Τα </a:t>
            </a:r>
            <a:r>
              <a:rPr lang="el-GR" sz="2000" dirty="0" err="1">
                <a:latin typeface="+mj-lt"/>
              </a:rPr>
              <a:t>διθειοκαρβαμιδικά</a:t>
            </a:r>
            <a:r>
              <a:rPr lang="el-GR" sz="2000" dirty="0">
                <a:latin typeface="+mj-lt"/>
              </a:rPr>
              <a:t> φυτοφάρμακα είναι διθειούχα ανάλογα των </a:t>
            </a:r>
            <a:r>
              <a:rPr lang="el-GR" sz="2000" dirty="0" err="1">
                <a:latin typeface="+mj-lt"/>
              </a:rPr>
              <a:t>καρβαμιδικών</a:t>
            </a:r>
            <a:r>
              <a:rPr lang="el-GR" sz="2000" dirty="0">
                <a:latin typeface="+mj-lt"/>
              </a:rPr>
              <a:t> εστέρων </a:t>
            </a:r>
          </a:p>
          <a:p>
            <a:r>
              <a:rPr lang="el-GR" sz="2000" dirty="0">
                <a:latin typeface="+mj-lt"/>
              </a:rPr>
              <a:t>Τα </a:t>
            </a:r>
            <a:r>
              <a:rPr lang="el-GR" sz="2000" dirty="0" err="1">
                <a:latin typeface="+mj-lt"/>
              </a:rPr>
              <a:t>διθειοκαρβαμιδικά</a:t>
            </a:r>
            <a:r>
              <a:rPr lang="el-GR" sz="2000" dirty="0">
                <a:latin typeface="+mj-lt"/>
              </a:rPr>
              <a:t> φυτοφάρμακα είναι ακίνδυνες ουσίες, με χαμηλή οξεία τοξικότητα και κατατάσσονται στις κατηγορίες τοξικότητας IV και V. Η </a:t>
            </a:r>
            <a:r>
              <a:rPr lang="el-GR" sz="2000" dirty="0" err="1">
                <a:latin typeface="+mj-lt"/>
              </a:rPr>
              <a:t>υπολειμματικότητα</a:t>
            </a:r>
            <a:r>
              <a:rPr lang="el-GR" sz="2000" dirty="0">
                <a:latin typeface="+mj-lt"/>
              </a:rPr>
              <a:t> των </a:t>
            </a:r>
            <a:r>
              <a:rPr lang="el-GR" sz="2000" dirty="0" err="1">
                <a:latin typeface="+mj-lt"/>
              </a:rPr>
              <a:t>διθειοκαρβαμιδικών</a:t>
            </a:r>
            <a:r>
              <a:rPr lang="el-GR" sz="2000" dirty="0">
                <a:latin typeface="+mj-lt"/>
              </a:rPr>
              <a:t> φυτοφαρμάκων είναι μικρή, διότι είναι ασταθείς ενώσεις παρουσία υγρασίας, φωτός και υψηλής θερμοκρασίας. </a:t>
            </a:r>
            <a:r>
              <a:rPr lang="el-GR" sz="2000" b="1" i="1" dirty="0">
                <a:latin typeface="+mj-lt"/>
              </a:rPr>
              <a:t>Οι </a:t>
            </a:r>
            <a:r>
              <a:rPr lang="el-GR" sz="2000" b="1" i="1" dirty="0" err="1">
                <a:latin typeface="+mj-lt"/>
              </a:rPr>
              <a:t>μεταβολίτες</a:t>
            </a:r>
            <a:r>
              <a:rPr lang="el-GR" sz="2000" b="1" i="1" dirty="0">
                <a:latin typeface="+mj-lt"/>
              </a:rPr>
              <a:t> που παράγονται από τη διάσπασή τους, όπως ο </a:t>
            </a:r>
            <a:r>
              <a:rPr lang="el-GR" sz="2000" b="1" i="1" dirty="0" err="1">
                <a:latin typeface="+mj-lt"/>
              </a:rPr>
              <a:t>διθειάνθρακας</a:t>
            </a:r>
            <a:r>
              <a:rPr lang="el-GR" sz="2000" b="1" i="1" dirty="0">
                <a:latin typeface="+mj-lt"/>
              </a:rPr>
              <a:t>, η </a:t>
            </a:r>
            <a:r>
              <a:rPr lang="el-GR" sz="2000" b="1" i="1" dirty="0" err="1">
                <a:latin typeface="+mj-lt"/>
              </a:rPr>
              <a:t>αιθυλενοθειουρία</a:t>
            </a:r>
            <a:r>
              <a:rPr lang="el-GR" sz="2000" b="1" i="1" dirty="0">
                <a:latin typeface="+mj-lt"/>
              </a:rPr>
              <a:t>, η </a:t>
            </a:r>
            <a:r>
              <a:rPr lang="el-GR" sz="2000" b="1" i="1" dirty="0" err="1">
                <a:latin typeface="+mj-lt"/>
              </a:rPr>
              <a:t>προπυλενοθειουρία</a:t>
            </a:r>
            <a:r>
              <a:rPr lang="el-GR" sz="2000" b="1" i="1" dirty="0">
                <a:latin typeface="+mj-lt"/>
              </a:rPr>
              <a:t> και τα </a:t>
            </a:r>
            <a:r>
              <a:rPr lang="el-GR" sz="2000" b="1" i="1" dirty="0" err="1">
                <a:latin typeface="+mj-lt"/>
              </a:rPr>
              <a:t>βαρέα</a:t>
            </a:r>
            <a:r>
              <a:rPr lang="el-GR" sz="2000" b="1" i="1" dirty="0">
                <a:latin typeface="+mj-lt"/>
              </a:rPr>
              <a:t> μέταλλα (Μη, </a:t>
            </a:r>
            <a:r>
              <a:rPr lang="el-GR" sz="2000" b="1" i="1" dirty="0" err="1">
                <a:latin typeface="+mj-lt"/>
              </a:rPr>
              <a:t>Ζη</a:t>
            </a:r>
            <a:r>
              <a:rPr lang="el-GR" sz="2000" b="1" i="1" dirty="0">
                <a:latin typeface="+mj-lt"/>
              </a:rPr>
              <a:t>) εμφανίζουν μεγαλύτερη τοξικότητα από τις αρχικές μητρικές ενώσεις.</a:t>
            </a:r>
            <a:endParaRPr lang="el-GR" sz="2000" b="1" i="1" dirty="0"/>
          </a:p>
          <a:p>
            <a:r>
              <a:rPr lang="el-GR" sz="2000" b="1" i="1" dirty="0">
                <a:latin typeface="+mj-lt"/>
              </a:rPr>
              <a:t>Οι </a:t>
            </a:r>
            <a:r>
              <a:rPr lang="el-GR" sz="2000" b="1" i="1" dirty="0" err="1">
                <a:latin typeface="+mj-lt"/>
              </a:rPr>
              <a:t>μεταβολίτες</a:t>
            </a:r>
            <a:r>
              <a:rPr lang="el-GR" sz="2000" b="1" i="1" dirty="0">
                <a:latin typeface="+mj-lt"/>
              </a:rPr>
              <a:t> </a:t>
            </a:r>
            <a:r>
              <a:rPr lang="el-GR" sz="2000" b="1" i="1" dirty="0" err="1">
                <a:latin typeface="+mj-lt"/>
              </a:rPr>
              <a:t>αιθυλενοθειουρία</a:t>
            </a:r>
            <a:r>
              <a:rPr lang="el-GR" sz="2000" b="1" i="1" dirty="0">
                <a:latin typeface="+mj-lt"/>
              </a:rPr>
              <a:t> και </a:t>
            </a:r>
            <a:r>
              <a:rPr lang="el-GR" sz="2000" b="1" i="1" dirty="0" err="1">
                <a:latin typeface="+mj-lt"/>
              </a:rPr>
              <a:t>προπυλενοθειουρία</a:t>
            </a:r>
            <a:r>
              <a:rPr lang="el-GR" sz="2000" b="1" i="1" dirty="0">
                <a:latin typeface="+mj-lt"/>
              </a:rPr>
              <a:t> συσσωρεύονται στον θυρεοειδή αδένα με αποτέλεσμα την εμφάνιση καρκίνου του θυρεοειδούς [</a:t>
            </a:r>
            <a:r>
              <a:rPr lang="el-GR" sz="2000" b="1" i="1" dirty="0" err="1">
                <a:latin typeface="+mj-lt"/>
              </a:rPr>
              <a:t>Graham</a:t>
            </a:r>
            <a:r>
              <a:rPr lang="el-GR" sz="2000" b="1" i="1" dirty="0">
                <a:latin typeface="+mj-lt"/>
              </a:rPr>
              <a:t> </a:t>
            </a:r>
            <a:r>
              <a:rPr lang="el-GR" sz="2000" b="1" i="1" dirty="0" err="1">
                <a:latin typeface="+mj-lt"/>
              </a:rPr>
              <a:t>et</a:t>
            </a:r>
            <a:r>
              <a:rPr lang="el-GR" sz="2000" b="1" i="1" dirty="0">
                <a:latin typeface="+mj-lt"/>
              </a:rPr>
              <a:t> </a:t>
            </a:r>
            <a:r>
              <a:rPr lang="el-GR" sz="2000" b="1" i="1" dirty="0" err="1">
                <a:latin typeface="+mj-lt"/>
              </a:rPr>
              <a:t>al</a:t>
            </a:r>
            <a:r>
              <a:rPr lang="el-GR" sz="2000" b="1" i="1" dirty="0">
                <a:latin typeface="+mj-lt"/>
              </a:rPr>
              <a:t>., 1973; JMPR-731, 1985]. Πολλές μελέτες σε πειραματόζωα αποδεικνύουν ότι τα </a:t>
            </a:r>
            <a:r>
              <a:rPr lang="el-GR" sz="2000" b="1" i="1" dirty="0" err="1">
                <a:latin typeface="+mj-lt"/>
              </a:rPr>
              <a:t>διθειοκαρβαμιδικά</a:t>
            </a:r>
            <a:r>
              <a:rPr lang="el-GR" sz="2000" b="1" i="1" dirty="0">
                <a:latin typeface="+mj-lt"/>
              </a:rPr>
              <a:t> φυτοφάρμακα έχουν </a:t>
            </a:r>
            <a:r>
              <a:rPr lang="el-GR" sz="2000" b="1" i="1" dirty="0" err="1">
                <a:latin typeface="+mj-lt"/>
              </a:rPr>
              <a:t>τερατογόνες</a:t>
            </a:r>
            <a:r>
              <a:rPr lang="el-GR" sz="2000" b="1" i="1" dirty="0">
                <a:latin typeface="+mj-lt"/>
              </a:rPr>
              <a:t>, </a:t>
            </a:r>
            <a:r>
              <a:rPr lang="el-GR" sz="2000" b="1" i="1" dirty="0" err="1">
                <a:latin typeface="+mj-lt"/>
              </a:rPr>
              <a:t>καρκινογόνες</a:t>
            </a:r>
            <a:r>
              <a:rPr lang="el-GR" sz="2000" b="1" i="1" dirty="0">
                <a:latin typeface="+mj-lt"/>
              </a:rPr>
              <a:t> και </a:t>
            </a:r>
            <a:r>
              <a:rPr lang="el-GR" sz="2000" b="1" i="1" dirty="0" err="1">
                <a:latin typeface="+mj-lt"/>
              </a:rPr>
              <a:t>μεταλλαξογόνες</a:t>
            </a:r>
            <a:r>
              <a:rPr lang="el-GR" sz="2000" b="1" i="1" dirty="0">
                <a:latin typeface="+mj-lt"/>
              </a:rPr>
              <a:t> ιδιότητες [WHO, 1988]. </a:t>
            </a:r>
          </a:p>
        </p:txBody>
      </p:sp>
      <p:sp>
        <p:nvSpPr>
          <p:cNvPr id="4" name="TextBox 3">
            <a:extLst>
              <a:ext uri="{FF2B5EF4-FFF2-40B4-BE49-F238E27FC236}">
                <a16:creationId xmlns:a16="http://schemas.microsoft.com/office/drawing/2014/main" id="{D39A904A-58E2-4BD3-B7B2-707B7B8534DF}"/>
              </a:ext>
            </a:extLst>
          </p:cNvPr>
          <p:cNvSpPr txBox="1"/>
          <p:nvPr/>
        </p:nvSpPr>
        <p:spPr>
          <a:xfrm>
            <a:off x="1221698" y="0"/>
            <a:ext cx="10043410" cy="646331"/>
          </a:xfrm>
          <a:prstGeom prst="rect">
            <a:avLst/>
          </a:prstGeom>
          <a:noFill/>
        </p:spPr>
        <p:txBody>
          <a:bodyPr wrap="square" rtlCol="0">
            <a:spAutoFit/>
          </a:bodyPr>
          <a:lstStyle/>
          <a:p>
            <a:pPr algn="ctr"/>
            <a:r>
              <a:rPr lang="el-GR" sz="3600" b="1" i="1" dirty="0" err="1">
                <a:latin typeface="Calibri" panose="020F0502020204030204" pitchFamily="34" charset="0"/>
              </a:rPr>
              <a:t>Διθειοκαρβαμιδικά</a:t>
            </a:r>
            <a:r>
              <a:rPr lang="el-GR" sz="3600" b="1" dirty="0"/>
              <a:t> φυτοφάρμακα</a:t>
            </a:r>
          </a:p>
        </p:txBody>
      </p:sp>
    </p:spTree>
    <p:extLst>
      <p:ext uri="{BB962C8B-B14F-4D97-AF65-F5344CB8AC3E}">
        <p14:creationId xmlns:p14="http://schemas.microsoft.com/office/powerpoint/2010/main" val="6214013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9805AF4-7989-43AB-9A60-14E3F851FB30}"/>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E0036B63-B0EC-4AF3-95D3-2E2DCA25FBC6}"/>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Εικόνα 1">
            <a:extLst>
              <a:ext uri="{FF2B5EF4-FFF2-40B4-BE49-F238E27FC236}">
                <a16:creationId xmlns:a16="http://schemas.microsoft.com/office/drawing/2014/main" id="{94C09F8D-1C46-4EBD-BB58-12CC26DE7157}"/>
              </a:ext>
            </a:extLst>
          </p:cNvPr>
          <p:cNvPicPr>
            <a:picLocks noChangeAspect="1"/>
          </p:cNvPicPr>
          <p:nvPr/>
        </p:nvPicPr>
        <p:blipFill>
          <a:blip r:embed="rId2"/>
          <a:stretch>
            <a:fillRect/>
          </a:stretch>
        </p:blipFill>
        <p:spPr>
          <a:xfrm>
            <a:off x="3522562" y="800100"/>
            <a:ext cx="5146876" cy="5257801"/>
          </a:xfrm>
          <a:prstGeom prst="rect">
            <a:avLst/>
          </a:prstGeom>
        </p:spPr>
      </p:pic>
    </p:spTree>
    <p:extLst>
      <p:ext uri="{BB962C8B-B14F-4D97-AF65-F5344CB8AC3E}">
        <p14:creationId xmlns:p14="http://schemas.microsoft.com/office/powerpoint/2010/main" val="15952093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B696DAE4-82BA-4552-BEBE-4EF68E9EA68E}"/>
              </a:ext>
            </a:extLst>
          </p:cNvPr>
          <p:cNvSpPr/>
          <p:nvPr/>
        </p:nvSpPr>
        <p:spPr>
          <a:xfrm>
            <a:off x="1154243" y="589761"/>
            <a:ext cx="10822898" cy="4231928"/>
          </a:xfrm>
          <a:prstGeom prst="rect">
            <a:avLst/>
          </a:prstGeom>
        </p:spPr>
        <p:txBody>
          <a:bodyPr wrap="square">
            <a:spAutoFit/>
          </a:bodyPr>
          <a:lstStyle/>
          <a:p>
            <a:endParaRPr lang="el-GR" sz="1100" dirty="0">
              <a:solidFill>
                <a:srgbClr val="000000"/>
              </a:solidFill>
              <a:latin typeface="Georgia" panose="02040502050405020303" pitchFamily="18" charset="0"/>
            </a:endParaRPr>
          </a:p>
          <a:p>
            <a:r>
              <a:rPr lang="el-GR" sz="2000" dirty="0">
                <a:latin typeface="Georgia" panose="02040502050405020303" pitchFamily="18" charset="0"/>
              </a:rPr>
              <a:t>Οι φυσικές </a:t>
            </a:r>
            <a:r>
              <a:rPr lang="el-GR" sz="2000" dirty="0" err="1">
                <a:latin typeface="Georgia" panose="02040502050405020303" pitchFamily="18" charset="0"/>
              </a:rPr>
              <a:t>πυρεθρίνες</a:t>
            </a:r>
            <a:r>
              <a:rPr lang="el-GR" sz="2000" dirty="0">
                <a:latin typeface="Georgia" panose="02040502050405020303" pitchFamily="18" charset="0"/>
              </a:rPr>
              <a:t> είναι χημικές ενώσεις που παρουσιάζουν εντομοκτόνο δράση και περιέχονται στα χρυσάνθεμα </a:t>
            </a:r>
            <a:r>
              <a:rPr lang="el-GR" sz="1050" i="1" dirty="0">
                <a:latin typeface="Times New Roman" panose="02020603050405020304" pitchFamily="18" charset="0"/>
              </a:rPr>
              <a:t>(</a:t>
            </a:r>
            <a:r>
              <a:rPr lang="el-GR" sz="1050" i="1" dirty="0" err="1">
                <a:latin typeface="Times New Roman" panose="02020603050405020304" pitchFamily="18" charset="0"/>
              </a:rPr>
              <a:t>Chrysanthemum</a:t>
            </a:r>
            <a:r>
              <a:rPr lang="el-GR" sz="1050" i="1" dirty="0">
                <a:latin typeface="Times New Roman" panose="02020603050405020304" pitchFamily="18" charset="0"/>
              </a:rPr>
              <a:t> </a:t>
            </a:r>
            <a:r>
              <a:rPr lang="el-GR" sz="1050" i="1" dirty="0" err="1">
                <a:latin typeface="Times New Roman" panose="02020603050405020304" pitchFamily="18" charset="0"/>
              </a:rPr>
              <a:t>cinerariafolium</a:t>
            </a:r>
            <a:r>
              <a:rPr lang="el-GR" sz="1050" i="1" dirty="0">
                <a:latin typeface="Times New Roman" panose="02020603050405020304" pitchFamily="18" charset="0"/>
              </a:rPr>
              <a:t>). </a:t>
            </a:r>
            <a:r>
              <a:rPr lang="el-GR" sz="2000" dirty="0">
                <a:latin typeface="Georgia" panose="02040502050405020303" pitchFamily="18" charset="0"/>
              </a:rPr>
              <a:t>Η πρόκληση αναισθησίας στα έντομα σε συνδυασμό με την πολύ χαμηλή τοξικότητά τους κάνουν τις </a:t>
            </a:r>
            <a:r>
              <a:rPr lang="el-GR" sz="2000" dirty="0" err="1">
                <a:latin typeface="Georgia" panose="02040502050405020303" pitchFamily="18" charset="0"/>
              </a:rPr>
              <a:t>πυρεθρίνες</a:t>
            </a:r>
            <a:r>
              <a:rPr lang="el-GR" sz="2000" dirty="0">
                <a:latin typeface="Georgia" panose="02040502050405020303" pitchFamily="18" charset="0"/>
              </a:rPr>
              <a:t> ιδανικά οικιακά εντομοκτόνα. Συνήθως χρησιμοποιούνται σε συνδυασμό με κάποιο άλλο εντομοκτόνο (</a:t>
            </a:r>
            <a:r>
              <a:rPr lang="el-GR" sz="2000" dirty="0" err="1">
                <a:latin typeface="Georgia" panose="02040502050405020303" pitchFamily="18" charset="0"/>
              </a:rPr>
              <a:t>οργανοφωσφορικό</a:t>
            </a:r>
            <a:r>
              <a:rPr lang="el-GR" sz="2000" dirty="0">
                <a:latin typeface="Georgia" panose="02040502050405020303" pitchFamily="18" charset="0"/>
              </a:rPr>
              <a:t>, </a:t>
            </a:r>
            <a:r>
              <a:rPr lang="el-GR" sz="2000" dirty="0" err="1">
                <a:latin typeface="Georgia" panose="02040502050405020303" pitchFamily="18" charset="0"/>
              </a:rPr>
              <a:t>καρβαμιδικό</a:t>
            </a:r>
            <a:r>
              <a:rPr lang="el-GR" sz="2000" dirty="0">
                <a:latin typeface="Georgia" panose="02040502050405020303" pitchFamily="18" charset="0"/>
              </a:rPr>
              <a:t>) για μεγαλύτερη αποτελεσματικότητα. Οι φυσικές </a:t>
            </a:r>
            <a:r>
              <a:rPr lang="el-GR" sz="2000" dirty="0" err="1">
                <a:latin typeface="Georgia" panose="02040502050405020303" pitchFamily="18" charset="0"/>
              </a:rPr>
              <a:t>πυρεθρίνες</a:t>
            </a:r>
            <a:r>
              <a:rPr lang="el-GR" sz="2000" dirty="0">
                <a:latin typeface="Georgia" panose="02040502050405020303" pitchFamily="18" charset="0"/>
              </a:rPr>
              <a:t> περιλαμβάνουν τρεις εστέρες του </a:t>
            </a:r>
            <a:r>
              <a:rPr lang="el-GR" sz="2000" dirty="0" err="1">
                <a:latin typeface="Georgia" panose="02040502050405020303" pitchFamily="18" charset="0"/>
              </a:rPr>
              <a:t>χρυσανθεμικού</a:t>
            </a:r>
            <a:r>
              <a:rPr lang="el-GR" sz="2000" dirty="0">
                <a:latin typeface="Georgia" panose="02040502050405020303" pitchFamily="18" charset="0"/>
              </a:rPr>
              <a:t> οξέος (</a:t>
            </a:r>
            <a:r>
              <a:rPr lang="el-GR" sz="2000" dirty="0" err="1">
                <a:latin typeface="Georgia" panose="02040502050405020303" pitchFamily="18" charset="0"/>
              </a:rPr>
              <a:t>Pyrethrin</a:t>
            </a:r>
            <a:r>
              <a:rPr lang="el-GR" sz="2000" dirty="0">
                <a:latin typeface="Georgia" panose="02040502050405020303" pitchFamily="18" charset="0"/>
              </a:rPr>
              <a:t> I, </a:t>
            </a:r>
            <a:r>
              <a:rPr lang="el-GR" sz="2000" dirty="0" err="1">
                <a:latin typeface="Georgia" panose="02040502050405020303" pitchFamily="18" charset="0"/>
              </a:rPr>
              <a:t>Cinerin</a:t>
            </a:r>
            <a:r>
              <a:rPr lang="el-GR" sz="2000" dirty="0">
                <a:latin typeface="Georgia" panose="02040502050405020303" pitchFamily="18" charset="0"/>
              </a:rPr>
              <a:t> I και </a:t>
            </a:r>
            <a:r>
              <a:rPr lang="el-GR" sz="2000" dirty="0" err="1">
                <a:latin typeface="Georgia" panose="02040502050405020303" pitchFamily="18" charset="0"/>
              </a:rPr>
              <a:t>Jasmolin</a:t>
            </a:r>
            <a:r>
              <a:rPr lang="el-GR" sz="2000" dirty="0">
                <a:latin typeface="Georgia" panose="02040502050405020303" pitchFamily="18" charset="0"/>
              </a:rPr>
              <a:t> I) και τρεις εστέρες του </a:t>
            </a:r>
            <a:r>
              <a:rPr lang="el-GR" sz="2000" dirty="0" err="1">
                <a:latin typeface="Georgia" panose="02040502050405020303" pitchFamily="18" charset="0"/>
              </a:rPr>
              <a:t>πυρεθρικού</a:t>
            </a:r>
            <a:r>
              <a:rPr lang="el-GR" sz="2000" dirty="0">
                <a:latin typeface="Georgia" panose="02040502050405020303" pitchFamily="18" charset="0"/>
              </a:rPr>
              <a:t> οξέος (</a:t>
            </a:r>
            <a:r>
              <a:rPr lang="el-GR" sz="2000" dirty="0" err="1">
                <a:latin typeface="Georgia" panose="02040502050405020303" pitchFamily="18" charset="0"/>
              </a:rPr>
              <a:t>Pyrethrin</a:t>
            </a:r>
            <a:r>
              <a:rPr lang="el-GR" sz="2000" dirty="0">
                <a:latin typeface="Georgia" panose="02040502050405020303" pitchFamily="18" charset="0"/>
              </a:rPr>
              <a:t> II, </a:t>
            </a:r>
            <a:r>
              <a:rPr lang="el-GR" sz="2000" dirty="0" err="1">
                <a:latin typeface="Georgia" panose="02040502050405020303" pitchFamily="18" charset="0"/>
              </a:rPr>
              <a:t>Cinerin</a:t>
            </a:r>
            <a:r>
              <a:rPr lang="el-GR" sz="2000" dirty="0">
                <a:latin typeface="Georgia" panose="02040502050405020303" pitchFamily="18" charset="0"/>
              </a:rPr>
              <a:t> II και </a:t>
            </a:r>
            <a:r>
              <a:rPr lang="el-GR" sz="2000" dirty="0" err="1">
                <a:latin typeface="Georgia" panose="02040502050405020303" pitchFamily="18" charset="0"/>
              </a:rPr>
              <a:t>Jasmolin</a:t>
            </a:r>
            <a:r>
              <a:rPr lang="el-GR" sz="2000" dirty="0">
                <a:latin typeface="Georgia" panose="02040502050405020303" pitchFamily="18" charset="0"/>
              </a:rPr>
              <a:t> II).</a:t>
            </a:r>
          </a:p>
          <a:p>
            <a:r>
              <a:rPr lang="el-GR" sz="2000" dirty="0">
                <a:latin typeface="Georgia" panose="02040502050405020303" pitchFamily="18" charset="0"/>
              </a:rPr>
              <a:t>Η χημική δομή των φυσικών </a:t>
            </a:r>
            <a:r>
              <a:rPr lang="el-GR" sz="2000" dirty="0" err="1">
                <a:latin typeface="Georgia" panose="02040502050405020303" pitchFamily="18" charset="0"/>
              </a:rPr>
              <a:t>πυρεθρινών</a:t>
            </a:r>
            <a:r>
              <a:rPr lang="el-GR" sz="2000" dirty="0">
                <a:latin typeface="Georgia" panose="02040502050405020303" pitchFamily="18" charset="0"/>
              </a:rPr>
              <a:t> αποτελεί τη βάση για τη σύνθεση ουσιών με παρόμοιες ιδιότητες, οι οποίες αναφέρονται ως </a:t>
            </a:r>
            <a:r>
              <a:rPr lang="el-GR" sz="2000" dirty="0" err="1">
                <a:latin typeface="Georgia" panose="02040502050405020303" pitchFamily="18" charset="0"/>
              </a:rPr>
              <a:t>πυρεθροειδή</a:t>
            </a:r>
            <a:r>
              <a:rPr lang="el-GR" sz="2000" dirty="0">
                <a:latin typeface="Georgia" panose="02040502050405020303" pitchFamily="18" charset="0"/>
              </a:rPr>
              <a:t>. Τα </a:t>
            </a:r>
            <a:r>
              <a:rPr lang="el-GR" sz="2000" dirty="0" err="1">
                <a:latin typeface="Georgia" panose="02040502050405020303" pitchFamily="18" charset="0"/>
              </a:rPr>
              <a:t>πυρεθροειδή</a:t>
            </a:r>
            <a:r>
              <a:rPr lang="el-GR" sz="2000" dirty="0">
                <a:latin typeface="Georgia" panose="02040502050405020303" pitchFamily="18" charset="0"/>
              </a:rPr>
              <a:t> χρησιμοποιούνται συχνά στις καλλιέργειες λόγω της σχετικά χαμηλής τους τοξικότητας για τον άνθρωπο, και γενικά για τα θηλαστικά, καθώς επίσης και της μικρής </a:t>
            </a:r>
            <a:r>
              <a:rPr lang="el-GR" sz="2000" dirty="0" err="1">
                <a:latin typeface="Georgia" panose="02040502050405020303" pitchFamily="18" charset="0"/>
              </a:rPr>
              <a:t>υπολειμματικότητάς</a:t>
            </a:r>
            <a:r>
              <a:rPr lang="el-GR" sz="2000" dirty="0">
                <a:latin typeface="Georgia" panose="02040502050405020303" pitchFamily="18" charset="0"/>
              </a:rPr>
              <a:t> τους.</a:t>
            </a:r>
            <a:endParaRPr lang="el-GR" dirty="0"/>
          </a:p>
          <a:p>
            <a:endParaRPr lang="el-GR" dirty="0"/>
          </a:p>
        </p:txBody>
      </p:sp>
      <p:sp>
        <p:nvSpPr>
          <p:cNvPr id="3" name="TextBox 2">
            <a:extLst>
              <a:ext uri="{FF2B5EF4-FFF2-40B4-BE49-F238E27FC236}">
                <a16:creationId xmlns:a16="http://schemas.microsoft.com/office/drawing/2014/main" id="{D9D30AB0-9414-47DF-9EC4-88A5EC1D3F39}"/>
              </a:ext>
            </a:extLst>
          </p:cNvPr>
          <p:cNvSpPr txBox="1"/>
          <p:nvPr/>
        </p:nvSpPr>
        <p:spPr>
          <a:xfrm>
            <a:off x="1221698" y="0"/>
            <a:ext cx="10043410" cy="646331"/>
          </a:xfrm>
          <a:prstGeom prst="rect">
            <a:avLst/>
          </a:prstGeom>
          <a:noFill/>
        </p:spPr>
        <p:txBody>
          <a:bodyPr wrap="square" rtlCol="0">
            <a:spAutoFit/>
          </a:bodyPr>
          <a:lstStyle/>
          <a:p>
            <a:pPr algn="ctr"/>
            <a:r>
              <a:rPr lang="el-GR" sz="3600" b="1" i="1" dirty="0" err="1">
                <a:latin typeface="Calibri" panose="020F0502020204030204" pitchFamily="34" charset="0"/>
              </a:rPr>
              <a:t>Πυρεθρινοειδή</a:t>
            </a:r>
            <a:r>
              <a:rPr lang="el-GR" sz="3600" b="1" dirty="0"/>
              <a:t> φυτοφάρμακα</a:t>
            </a:r>
          </a:p>
        </p:txBody>
      </p:sp>
    </p:spTree>
    <p:extLst>
      <p:ext uri="{BB962C8B-B14F-4D97-AF65-F5344CB8AC3E}">
        <p14:creationId xmlns:p14="http://schemas.microsoft.com/office/powerpoint/2010/main" val="2770908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0669E21C-A186-4268-9B78-B1648ADCB043}"/>
              </a:ext>
            </a:extLst>
          </p:cNvPr>
          <p:cNvSpPr/>
          <p:nvPr/>
        </p:nvSpPr>
        <p:spPr>
          <a:xfrm>
            <a:off x="1543986" y="801817"/>
            <a:ext cx="9983449" cy="5632311"/>
          </a:xfrm>
          <a:prstGeom prst="rect">
            <a:avLst/>
          </a:prstGeom>
        </p:spPr>
        <p:txBody>
          <a:bodyPr wrap="square">
            <a:spAutoFit/>
          </a:bodyPr>
          <a:lstStyle/>
          <a:p>
            <a:r>
              <a:rPr lang="el-GR" dirty="0">
                <a:latin typeface="Georgia" panose="02040502050405020303" pitchFamily="18" charset="0"/>
              </a:rPr>
              <a:t>Ανάλογα με τη δομή τους διακρίνονται σε δύο ομάδες, οι οποίες προκαλούν διαφορετικά συμπτώματα δηλητηρίασης:</a:t>
            </a:r>
          </a:p>
          <a:p>
            <a:r>
              <a:rPr lang="el-GR" dirty="0">
                <a:latin typeface="Georgia" panose="02040502050405020303" pitchFamily="18" charset="0"/>
              </a:rPr>
              <a:t>i. </a:t>
            </a:r>
            <a:r>
              <a:rPr lang="el-GR" dirty="0" err="1">
                <a:latin typeface="Georgia" panose="02040502050405020303" pitchFamily="18" charset="0"/>
              </a:rPr>
              <a:t>Πυρεθροειδή</a:t>
            </a:r>
            <a:r>
              <a:rPr lang="el-GR" dirty="0">
                <a:latin typeface="Georgia" panose="02040502050405020303" pitchFamily="18" charset="0"/>
              </a:rPr>
              <a:t> τύπου I, τα οποία δεν περιέχουν </a:t>
            </a:r>
            <a:r>
              <a:rPr lang="el-GR" dirty="0" err="1">
                <a:latin typeface="Georgia" panose="02040502050405020303" pitchFamily="18" charset="0"/>
              </a:rPr>
              <a:t>κυανομάδα</a:t>
            </a:r>
            <a:r>
              <a:rPr lang="el-GR" dirty="0">
                <a:latin typeface="Georgia" panose="02040502050405020303" pitchFamily="18" charset="0"/>
              </a:rPr>
              <a:t> στο μόριο τους. Οι πιο αντιπροσωπευτικές ενώσεις αυτής της ομάδας είναι τα φυτοφάρμακα </a:t>
            </a:r>
            <a:r>
              <a:rPr lang="el-GR" dirty="0" err="1">
                <a:latin typeface="Georgia" panose="02040502050405020303" pitchFamily="18" charset="0"/>
              </a:rPr>
              <a:t>permethrin</a:t>
            </a:r>
            <a:r>
              <a:rPr lang="el-GR" dirty="0">
                <a:latin typeface="Georgia" panose="02040502050405020303" pitchFamily="18" charset="0"/>
              </a:rPr>
              <a:t>, </a:t>
            </a:r>
            <a:r>
              <a:rPr lang="el-GR" dirty="0" err="1">
                <a:latin typeface="Georgia" panose="02040502050405020303" pitchFamily="18" charset="0"/>
              </a:rPr>
              <a:t>allethrin</a:t>
            </a:r>
            <a:r>
              <a:rPr lang="el-GR" dirty="0">
                <a:latin typeface="Georgia" panose="02040502050405020303" pitchFamily="18" charset="0"/>
              </a:rPr>
              <a:t>, </a:t>
            </a:r>
            <a:r>
              <a:rPr lang="el-GR" dirty="0" err="1">
                <a:latin typeface="Georgia" panose="02040502050405020303" pitchFamily="18" charset="0"/>
              </a:rPr>
              <a:t>tetramethrin</a:t>
            </a:r>
            <a:r>
              <a:rPr lang="el-GR" dirty="0">
                <a:latin typeface="Georgia" panose="02040502050405020303" pitchFamily="18" charset="0"/>
              </a:rPr>
              <a:t>, and D-</a:t>
            </a:r>
            <a:r>
              <a:rPr lang="el-GR" dirty="0" err="1">
                <a:latin typeface="Georgia" panose="02040502050405020303" pitchFamily="18" charset="0"/>
              </a:rPr>
              <a:t>phenothrin</a:t>
            </a:r>
            <a:r>
              <a:rPr lang="el-GR" dirty="0">
                <a:latin typeface="Georgia" panose="02040502050405020303" pitchFamily="18" charset="0"/>
              </a:rPr>
              <a:t>.</a:t>
            </a:r>
          </a:p>
          <a:p>
            <a:r>
              <a:rPr lang="el-GR" dirty="0" err="1">
                <a:latin typeface="Georgia" panose="02040502050405020303" pitchFamily="18" charset="0"/>
              </a:rPr>
              <a:t>ii</a:t>
            </a:r>
            <a:r>
              <a:rPr lang="el-GR" dirty="0">
                <a:latin typeface="Georgia" panose="02040502050405020303" pitchFamily="18" charset="0"/>
              </a:rPr>
              <a:t>. </a:t>
            </a:r>
            <a:r>
              <a:rPr lang="el-GR" dirty="0" err="1">
                <a:latin typeface="Georgia" panose="02040502050405020303" pitchFamily="18" charset="0"/>
              </a:rPr>
              <a:t>Πυρεθροειδή</a:t>
            </a:r>
            <a:r>
              <a:rPr lang="el-GR" dirty="0">
                <a:latin typeface="Georgia" panose="02040502050405020303" pitchFamily="18" charset="0"/>
              </a:rPr>
              <a:t> τύπου II, τα οποία περιέχουν </a:t>
            </a:r>
            <a:r>
              <a:rPr lang="el-GR" dirty="0" err="1">
                <a:latin typeface="Georgia" panose="02040502050405020303" pitchFamily="18" charset="0"/>
              </a:rPr>
              <a:t>κυανομάδα</a:t>
            </a:r>
            <a:r>
              <a:rPr lang="el-GR" dirty="0">
                <a:latin typeface="Georgia" panose="02040502050405020303" pitchFamily="18" charset="0"/>
              </a:rPr>
              <a:t> στη θέση του α-άνθρακα και περιλαμβάνει τα </a:t>
            </a:r>
            <a:r>
              <a:rPr lang="el-GR" dirty="0" err="1">
                <a:latin typeface="Georgia" panose="02040502050405020303" pitchFamily="18" charset="0"/>
              </a:rPr>
              <a:t>deltamethrin</a:t>
            </a:r>
            <a:r>
              <a:rPr lang="el-GR" dirty="0">
                <a:latin typeface="Georgia" panose="02040502050405020303" pitchFamily="18" charset="0"/>
              </a:rPr>
              <a:t>, </a:t>
            </a:r>
            <a:r>
              <a:rPr lang="el-GR" dirty="0" err="1">
                <a:latin typeface="Georgia" panose="02040502050405020303" pitchFamily="18" charset="0"/>
              </a:rPr>
              <a:t>fenvalerate</a:t>
            </a:r>
            <a:r>
              <a:rPr lang="el-GR" dirty="0">
                <a:latin typeface="Georgia" panose="02040502050405020303" pitchFamily="18" charset="0"/>
              </a:rPr>
              <a:t> and </a:t>
            </a:r>
            <a:r>
              <a:rPr lang="el-GR" dirty="0" err="1">
                <a:latin typeface="Georgia" panose="02040502050405020303" pitchFamily="18" charset="0"/>
              </a:rPr>
              <a:t>cypermethrin</a:t>
            </a:r>
            <a:r>
              <a:rPr lang="el-GR" dirty="0">
                <a:latin typeface="Georgia" panose="02040502050405020303" pitchFamily="18" charset="0"/>
              </a:rPr>
              <a:t>.</a:t>
            </a:r>
          </a:p>
          <a:p>
            <a:r>
              <a:rPr lang="el-GR" b="1" dirty="0">
                <a:latin typeface="Georgia" panose="02040502050405020303" pitchFamily="18" charset="0"/>
              </a:rPr>
              <a:t>Οι </a:t>
            </a:r>
            <a:r>
              <a:rPr lang="el-GR" b="1" dirty="0" err="1">
                <a:latin typeface="Georgia" panose="02040502050405020303" pitchFamily="18" charset="0"/>
              </a:rPr>
              <a:t>πυρεθρίνες</a:t>
            </a:r>
            <a:r>
              <a:rPr lang="el-GR" b="1" dirty="0">
                <a:latin typeface="Georgia" panose="02040502050405020303" pitchFamily="18" charset="0"/>
              </a:rPr>
              <a:t> και τα </a:t>
            </a:r>
            <a:r>
              <a:rPr lang="el-GR" b="1" dirty="0" err="1">
                <a:latin typeface="Georgia" panose="02040502050405020303" pitchFamily="18" charset="0"/>
              </a:rPr>
              <a:t>πυρεθροειδή</a:t>
            </a:r>
            <a:r>
              <a:rPr lang="el-GR" b="1" dirty="0">
                <a:latin typeface="Georgia" panose="02040502050405020303" pitchFamily="18" charset="0"/>
              </a:rPr>
              <a:t> είναι ενώσεις μέτριας τοξικότητας και κατατάσσονται στην κατηγορία τοξικότητας II, σύμφωνα με τον παγκόσμιο οργανισμό υγείας [WHO, 1989, WHO, 1992], </a:t>
            </a:r>
            <a:r>
              <a:rPr lang="el-GR" dirty="0">
                <a:latin typeface="Georgia" panose="02040502050405020303" pitchFamily="18" charset="0"/>
              </a:rPr>
              <a:t>Τα κύρια συμπτώματα δηλητηρίασης από φυτοφάρμακα της πρώτης ομάδας των </a:t>
            </a:r>
            <a:r>
              <a:rPr lang="el-GR" dirty="0" err="1">
                <a:latin typeface="Georgia" panose="02040502050405020303" pitchFamily="18" charset="0"/>
              </a:rPr>
              <a:t>πυρεθροειδών</a:t>
            </a:r>
            <a:r>
              <a:rPr lang="el-GR" dirty="0">
                <a:latin typeface="Georgia" panose="02040502050405020303" pitchFamily="18" charset="0"/>
              </a:rPr>
              <a:t> είναι τρεμούλιασμα, ευερεθιστικότητα, σύγχυση, σπασμοί και σε σοβαρές περιπτώσεις παράλυση, ενώ από τις ενώσεις της δεύτερης ομάδας υπερβολική έκκριση σιέλου, υπερευαισθησία σε εξωτερικά ερεθίσματα και παράλυση. </a:t>
            </a:r>
            <a:r>
              <a:rPr lang="el-GR" b="1" i="1" dirty="0">
                <a:latin typeface="Georgia" panose="02040502050405020303" pitchFamily="18" charset="0"/>
              </a:rPr>
              <a:t>Οι ενώσεις και των δύο ομάδων δρουν στις μεμβράνες των νευρικών κυττάρων, κρατώντας ανοικτά τα κανάλια νατρίου με αποτέλεσμα τη συνεχή εισροή ιόντων νατρίου μέσα στο κύτταρο. Η συνεχής εισροή ιόντων νατρίου μέσα στο κύτταρο έχει ως αποτέλεσμα την αύξηση του θετικού δυναμικού της κυτταρικής μεμβράνης σε σχέση με το </a:t>
            </a:r>
            <a:r>
              <a:rPr lang="el-GR" b="1" i="1" dirty="0" err="1">
                <a:latin typeface="Georgia" panose="02040502050405020303" pitchFamily="18" charset="0"/>
              </a:rPr>
              <a:t>εξωκυτταρικό</a:t>
            </a:r>
            <a:r>
              <a:rPr lang="el-GR" b="1" i="1" dirty="0">
                <a:latin typeface="Georgia" panose="02040502050405020303" pitchFamily="18" charset="0"/>
              </a:rPr>
              <a:t> διάλυμα και τη διατάραξη της φυσιολογικής λειτουργία του κυττάρου. Το συγκεκριμένο φαινόμενο στη βιολογία ονομάζεται </a:t>
            </a:r>
            <a:r>
              <a:rPr lang="el-GR" b="1" i="1" dirty="0" err="1">
                <a:latin typeface="Georgia" panose="02040502050405020303" pitchFamily="18" charset="0"/>
              </a:rPr>
              <a:t>αποπόλωση</a:t>
            </a:r>
            <a:r>
              <a:rPr lang="el-GR" b="1" i="1" dirty="0">
                <a:latin typeface="Georgia" panose="02040502050405020303" pitchFamily="18" charset="0"/>
              </a:rPr>
              <a:t> (</a:t>
            </a:r>
            <a:r>
              <a:rPr lang="el-GR" b="1" i="1" dirty="0" err="1">
                <a:latin typeface="Georgia" panose="02040502050405020303" pitchFamily="18" charset="0"/>
              </a:rPr>
              <a:t>depolarization</a:t>
            </a:r>
            <a:r>
              <a:rPr lang="el-GR" b="1" i="1" dirty="0">
                <a:latin typeface="Georgia" panose="02040502050405020303" pitchFamily="18" charset="0"/>
              </a:rPr>
              <a:t>) των κυττάρων [</a:t>
            </a:r>
            <a:r>
              <a:rPr lang="el-GR" b="1" i="1" dirty="0" err="1">
                <a:latin typeface="Georgia" panose="02040502050405020303" pitchFamily="18" charset="0"/>
              </a:rPr>
              <a:t>Maroni</a:t>
            </a:r>
            <a:r>
              <a:rPr lang="el-GR" b="1" i="1" dirty="0">
                <a:latin typeface="Georgia" panose="02040502050405020303" pitchFamily="18" charset="0"/>
              </a:rPr>
              <a:t> </a:t>
            </a:r>
            <a:r>
              <a:rPr lang="el-GR" b="1" i="1" dirty="0" err="1">
                <a:latin typeface="Georgia" panose="02040502050405020303" pitchFamily="18" charset="0"/>
              </a:rPr>
              <a:t>et</a:t>
            </a:r>
            <a:r>
              <a:rPr lang="el-GR" b="1" i="1" dirty="0">
                <a:latin typeface="Georgia" panose="02040502050405020303" pitchFamily="18" charset="0"/>
              </a:rPr>
              <a:t> </a:t>
            </a:r>
            <a:r>
              <a:rPr lang="el-GR" b="1" i="1" dirty="0" err="1">
                <a:latin typeface="Georgia" panose="02040502050405020303" pitchFamily="18" charset="0"/>
              </a:rPr>
              <a:t>al</a:t>
            </a:r>
            <a:r>
              <a:rPr lang="el-GR" b="1" i="1" dirty="0">
                <a:latin typeface="Georgia" panose="02040502050405020303" pitchFamily="18" charset="0"/>
              </a:rPr>
              <a:t>., 2000],</a:t>
            </a:r>
          </a:p>
        </p:txBody>
      </p:sp>
      <p:sp>
        <p:nvSpPr>
          <p:cNvPr id="3" name="TextBox 2">
            <a:extLst>
              <a:ext uri="{FF2B5EF4-FFF2-40B4-BE49-F238E27FC236}">
                <a16:creationId xmlns:a16="http://schemas.microsoft.com/office/drawing/2014/main" id="{14409A4B-2BBD-48FC-91D6-E2C1FAED4D45}"/>
              </a:ext>
            </a:extLst>
          </p:cNvPr>
          <p:cNvSpPr txBox="1"/>
          <p:nvPr/>
        </p:nvSpPr>
        <p:spPr>
          <a:xfrm>
            <a:off x="1221698" y="0"/>
            <a:ext cx="10043410" cy="646331"/>
          </a:xfrm>
          <a:prstGeom prst="rect">
            <a:avLst/>
          </a:prstGeom>
          <a:noFill/>
        </p:spPr>
        <p:txBody>
          <a:bodyPr wrap="square" rtlCol="0">
            <a:spAutoFit/>
          </a:bodyPr>
          <a:lstStyle/>
          <a:p>
            <a:pPr algn="ctr"/>
            <a:r>
              <a:rPr lang="el-GR" sz="3600" b="1" i="1" dirty="0" err="1">
                <a:latin typeface="Calibri" panose="020F0502020204030204" pitchFamily="34" charset="0"/>
              </a:rPr>
              <a:t>Πυρεθρινοειδή</a:t>
            </a:r>
            <a:r>
              <a:rPr lang="el-GR" sz="3600" b="1" dirty="0"/>
              <a:t> φυτοφάρμακα</a:t>
            </a:r>
          </a:p>
        </p:txBody>
      </p:sp>
    </p:spTree>
    <p:extLst>
      <p:ext uri="{BB962C8B-B14F-4D97-AF65-F5344CB8AC3E}">
        <p14:creationId xmlns:p14="http://schemas.microsoft.com/office/powerpoint/2010/main" val="26432791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467CE42E-1034-400F-91FF-1D96D4413876}"/>
              </a:ext>
            </a:extLst>
          </p:cNvPr>
          <p:cNvSpPr/>
          <p:nvPr/>
        </p:nvSpPr>
        <p:spPr>
          <a:xfrm>
            <a:off x="947423" y="1763020"/>
            <a:ext cx="6096000" cy="4255011"/>
          </a:xfrm>
          <a:prstGeom prst="rect">
            <a:avLst/>
          </a:prstGeom>
        </p:spPr>
        <p:txBody>
          <a:bodyPr>
            <a:spAutoFit/>
          </a:bodyPr>
          <a:lstStyle/>
          <a:p>
            <a:endParaRPr lang="el-GR" sz="1050" dirty="0">
              <a:solidFill>
                <a:srgbClr val="000000"/>
              </a:solidFill>
              <a:latin typeface="Calibri" panose="020F0502020204030204" pitchFamily="34" charset="0"/>
            </a:endParaRPr>
          </a:p>
          <a:p>
            <a:r>
              <a:rPr lang="el-GR" sz="2000" dirty="0">
                <a:latin typeface="Georgia" panose="02040502050405020303" pitchFamily="18" charset="0"/>
              </a:rPr>
              <a:t>Τα ζιζανιοκτόνα της κατηγορίας αυτής εμφανίστηκαν στο τέλος του Β' Παγκοσμίου Πολέμου για τον έλεγχο των αγριόχορτων και των χαμόκλαδων και για την </a:t>
            </a:r>
            <a:r>
              <a:rPr lang="el-GR" sz="2000" dirty="0" err="1">
                <a:latin typeface="Georgia" panose="02040502050405020303" pitchFamily="18" charset="0"/>
              </a:rPr>
              <a:t>αποφύλλωση</a:t>
            </a:r>
            <a:r>
              <a:rPr lang="el-GR" sz="2000" dirty="0">
                <a:latin typeface="Georgia" panose="02040502050405020303" pitchFamily="18" charset="0"/>
              </a:rPr>
              <a:t> των δέντρων από την Υπηρεσία Στρατού των Η.Π.Α. [</a:t>
            </a:r>
            <a:r>
              <a:rPr lang="el-GR" sz="2000" dirty="0" err="1">
                <a:latin typeface="Georgia" panose="02040502050405020303" pitchFamily="18" charset="0"/>
              </a:rPr>
              <a:t>Manahan</a:t>
            </a:r>
            <a:r>
              <a:rPr lang="el-GR" sz="2000" dirty="0">
                <a:latin typeface="Georgia" panose="02040502050405020303" pitchFamily="18" charset="0"/>
              </a:rPr>
              <a:t>, S.E., 1994; </a:t>
            </a:r>
            <a:r>
              <a:rPr lang="el-GR" sz="2000" dirty="0" err="1">
                <a:latin typeface="Georgia" panose="02040502050405020303" pitchFamily="18" charset="0"/>
              </a:rPr>
              <a:t>Colin</a:t>
            </a:r>
            <a:r>
              <a:rPr lang="el-GR" sz="2000" dirty="0">
                <a:latin typeface="Georgia" panose="02040502050405020303" pitchFamily="18" charset="0"/>
              </a:rPr>
              <a:t>, 1995; Αλμπάνης, 2005], Η βασική τους ουσία, η φαινόλη, απαντάται επίσης σε χρώματα, πρόσθετα και πετροχημικά, πλαστικοποιητές κ.α. Τα φυτοφάρμακα αυτά θεωρούνται υπεύθυνα για την εμφάνιση καρκίνου και για το λόγο αυτό έχει απαγορευτεί η χρήση αρκετών από αυτά, όπως το 2,4,5- Τ (2,4,5-trichloro- </a:t>
            </a:r>
            <a:r>
              <a:rPr lang="el-GR" sz="2000" dirty="0" err="1">
                <a:latin typeface="Georgia" panose="02040502050405020303" pitchFamily="18" charset="0"/>
              </a:rPr>
              <a:t>phenoxyacetic</a:t>
            </a:r>
            <a:r>
              <a:rPr lang="el-GR" sz="2000" dirty="0">
                <a:latin typeface="Georgia" panose="02040502050405020303" pitchFamily="18" charset="0"/>
              </a:rPr>
              <a:t> </a:t>
            </a:r>
            <a:r>
              <a:rPr lang="el-GR" sz="2000" dirty="0" err="1">
                <a:latin typeface="Georgia" panose="02040502050405020303" pitchFamily="18" charset="0"/>
              </a:rPr>
              <a:t>acid</a:t>
            </a:r>
            <a:r>
              <a:rPr lang="el-GR" sz="2000" dirty="0">
                <a:latin typeface="Georgia" panose="02040502050405020303" pitchFamily="18" charset="0"/>
              </a:rPr>
              <a:t>) </a:t>
            </a:r>
            <a:endParaRPr lang="el-GR" sz="2000" dirty="0"/>
          </a:p>
        </p:txBody>
      </p:sp>
      <p:sp>
        <p:nvSpPr>
          <p:cNvPr id="3" name="Ορθογώνιο 2">
            <a:extLst>
              <a:ext uri="{FF2B5EF4-FFF2-40B4-BE49-F238E27FC236}">
                <a16:creationId xmlns:a16="http://schemas.microsoft.com/office/drawing/2014/main" id="{D777E590-25C5-440E-9215-C21D472F1A05}"/>
              </a:ext>
            </a:extLst>
          </p:cNvPr>
          <p:cNvSpPr/>
          <p:nvPr/>
        </p:nvSpPr>
        <p:spPr>
          <a:xfrm>
            <a:off x="2548744" y="336242"/>
            <a:ext cx="7959936" cy="707886"/>
          </a:xfrm>
          <a:prstGeom prst="rect">
            <a:avLst/>
          </a:prstGeom>
        </p:spPr>
        <p:txBody>
          <a:bodyPr wrap="none">
            <a:spAutoFit/>
          </a:bodyPr>
          <a:lstStyle/>
          <a:p>
            <a:r>
              <a:rPr lang="el-GR" sz="4000" b="1" i="1" dirty="0" err="1">
                <a:latin typeface="Calibri" panose="020F0502020204030204" pitchFamily="34" charset="0"/>
              </a:rPr>
              <a:t>Χλωροφαινόξυ</a:t>
            </a:r>
            <a:r>
              <a:rPr lang="el-GR" sz="4000" b="1" i="1" dirty="0">
                <a:latin typeface="Calibri" panose="020F0502020204030204" pitchFamily="34" charset="0"/>
              </a:rPr>
              <a:t>- οξέα φυτοφάρμακα</a:t>
            </a:r>
            <a:endParaRPr lang="el-GR" sz="4000" dirty="0">
              <a:latin typeface="Calibri" panose="020F0502020204030204" pitchFamily="34" charset="0"/>
            </a:endParaRPr>
          </a:p>
        </p:txBody>
      </p:sp>
      <p:pic>
        <p:nvPicPr>
          <p:cNvPr id="4" name="Εικόνα 3">
            <a:extLst>
              <a:ext uri="{FF2B5EF4-FFF2-40B4-BE49-F238E27FC236}">
                <a16:creationId xmlns:a16="http://schemas.microsoft.com/office/drawing/2014/main" id="{2FB5DDC1-1EF6-4EC1-A118-4F4F6ABEBB52}"/>
              </a:ext>
            </a:extLst>
          </p:cNvPr>
          <p:cNvPicPr>
            <a:picLocks noChangeAspect="1"/>
          </p:cNvPicPr>
          <p:nvPr/>
        </p:nvPicPr>
        <p:blipFill>
          <a:blip r:embed="rId2"/>
          <a:stretch>
            <a:fillRect/>
          </a:stretch>
        </p:blipFill>
        <p:spPr>
          <a:xfrm>
            <a:off x="7238296" y="2029674"/>
            <a:ext cx="4789047" cy="1860851"/>
          </a:xfrm>
          <a:prstGeom prst="rect">
            <a:avLst/>
          </a:prstGeom>
        </p:spPr>
      </p:pic>
    </p:spTree>
    <p:extLst>
      <p:ext uri="{BB962C8B-B14F-4D97-AF65-F5344CB8AC3E}">
        <p14:creationId xmlns:p14="http://schemas.microsoft.com/office/powerpoint/2010/main" val="9813148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467CE42E-1034-400F-91FF-1D96D4413876}"/>
              </a:ext>
            </a:extLst>
          </p:cNvPr>
          <p:cNvSpPr/>
          <p:nvPr/>
        </p:nvSpPr>
        <p:spPr>
          <a:xfrm>
            <a:off x="889867" y="707886"/>
            <a:ext cx="7207226" cy="6101670"/>
          </a:xfrm>
          <a:prstGeom prst="rect">
            <a:avLst/>
          </a:prstGeom>
        </p:spPr>
        <p:txBody>
          <a:bodyPr wrap="square">
            <a:spAutoFit/>
          </a:bodyPr>
          <a:lstStyle/>
          <a:p>
            <a:endParaRPr lang="el-GR" sz="1050" dirty="0">
              <a:solidFill>
                <a:srgbClr val="000000"/>
              </a:solidFill>
              <a:latin typeface="Calibri" panose="020F0502020204030204" pitchFamily="34" charset="0"/>
            </a:endParaRPr>
          </a:p>
          <a:p>
            <a:r>
              <a:rPr lang="el-GR" sz="2000" dirty="0">
                <a:latin typeface="Georgia" panose="02040502050405020303" pitchFamily="18" charset="0"/>
              </a:rPr>
              <a:t>Τα φυτοφάρμακα της κατηγορίας αυτής περιέχουν δυο δακτυλίους </a:t>
            </a:r>
            <a:r>
              <a:rPr lang="el-GR" sz="2000" dirty="0" err="1">
                <a:latin typeface="Georgia" panose="02040502050405020303" pitchFamily="18" charset="0"/>
              </a:rPr>
              <a:t>πυριδίνης</a:t>
            </a:r>
            <a:r>
              <a:rPr lang="el-GR" sz="2000" dirty="0">
                <a:latin typeface="Georgia" panose="02040502050405020303" pitchFamily="18" charset="0"/>
              </a:rPr>
              <a:t> στο μόριό τους (σχήμα 1.10) και χρησιμοποιούνται ως ζιζανιοκτόνα [</a:t>
            </a:r>
            <a:r>
              <a:rPr lang="el-GR" sz="2000" dirty="0" err="1">
                <a:latin typeface="Georgia" panose="02040502050405020303" pitchFamily="18" charset="0"/>
              </a:rPr>
              <a:t>Colin</a:t>
            </a:r>
            <a:r>
              <a:rPr lang="el-GR" sz="2000" dirty="0">
                <a:latin typeface="Georgia" panose="02040502050405020303" pitchFamily="18" charset="0"/>
              </a:rPr>
              <a:t>, 1995; </a:t>
            </a:r>
            <a:r>
              <a:rPr lang="el-GR" sz="2000" dirty="0" err="1">
                <a:latin typeface="Georgia" panose="02040502050405020303" pitchFamily="18" charset="0"/>
              </a:rPr>
              <a:t>Ελευθεροχωρινός</a:t>
            </a:r>
            <a:r>
              <a:rPr lang="el-GR" sz="2000" dirty="0">
                <a:latin typeface="Georgia" panose="02040502050405020303" pitchFamily="18" charset="0"/>
              </a:rPr>
              <a:t>, 2002]. Σημαντικότεροι εκπρόσωποι είναι το </a:t>
            </a:r>
            <a:r>
              <a:rPr lang="el-GR" sz="2000" dirty="0" err="1">
                <a:latin typeface="Georgia" panose="02040502050405020303" pitchFamily="18" charset="0"/>
              </a:rPr>
              <a:t>Diquat</a:t>
            </a:r>
            <a:r>
              <a:rPr lang="el-GR" sz="2000" dirty="0">
                <a:latin typeface="Georgia" panose="02040502050405020303" pitchFamily="18" charset="0"/>
              </a:rPr>
              <a:t>, το </a:t>
            </a:r>
            <a:r>
              <a:rPr lang="el-GR" sz="2000" dirty="0" err="1">
                <a:latin typeface="Georgia" panose="02040502050405020303" pitchFamily="18" charset="0"/>
              </a:rPr>
              <a:t>Paraquat</a:t>
            </a:r>
            <a:r>
              <a:rPr lang="el-GR" sz="2000" dirty="0">
                <a:latin typeface="Georgia" panose="02040502050405020303" pitchFamily="18" charset="0"/>
              </a:rPr>
              <a:t> (φημισμένο λόγω της χρήσης του για την καταστροφή καλλιεργειών μαριχουάνας), το </a:t>
            </a:r>
            <a:r>
              <a:rPr lang="el-GR" sz="2000" dirty="0" err="1">
                <a:latin typeface="Georgia" panose="02040502050405020303" pitchFamily="18" charset="0"/>
              </a:rPr>
              <a:t>Chlormequat</a:t>
            </a:r>
            <a:r>
              <a:rPr lang="el-GR" sz="2000" dirty="0">
                <a:latin typeface="Georgia" panose="02040502050405020303" pitchFamily="18" charset="0"/>
              </a:rPr>
              <a:t>, το </a:t>
            </a:r>
            <a:r>
              <a:rPr lang="el-GR" sz="2000" dirty="0" err="1">
                <a:latin typeface="Georgia" panose="02040502050405020303" pitchFamily="18" charset="0"/>
              </a:rPr>
              <a:t>Morfamquat</a:t>
            </a:r>
            <a:r>
              <a:rPr lang="el-GR" sz="2000" dirty="0">
                <a:latin typeface="Georgia" panose="02040502050405020303" pitchFamily="18" charset="0"/>
              </a:rPr>
              <a:t> και το </a:t>
            </a:r>
            <a:r>
              <a:rPr lang="el-GR" sz="2000" dirty="0" err="1">
                <a:latin typeface="Georgia" panose="02040502050405020303" pitchFamily="18" charset="0"/>
              </a:rPr>
              <a:t>Difenzoquat</a:t>
            </a:r>
            <a:r>
              <a:rPr lang="el-GR" sz="2000" dirty="0">
                <a:latin typeface="Georgia" panose="02040502050405020303" pitchFamily="18" charset="0"/>
              </a:rPr>
              <a:t> [Κυριακόπουλος, 2005], Κατά την άμεση εφαρμογή τους στους φυτικούς ιστούς, λαμβάνει χώρα καταστροφή των φυτικών κυττάρων και το φυτό μοιάζει σα να έχει προσβληθεί από παγετό. Καθώς όμως δεσμεύονται από την ανόργανη ύλη του εδάφους, οδηγούνται σε απώλεια της ζιζανιοκτόνου δράσης τους [</a:t>
            </a:r>
            <a:r>
              <a:rPr lang="el-GR" sz="2000" dirty="0" err="1">
                <a:latin typeface="Georgia" panose="02040502050405020303" pitchFamily="18" charset="0"/>
              </a:rPr>
              <a:t>Manahan</a:t>
            </a:r>
            <a:r>
              <a:rPr lang="el-GR" sz="2000" dirty="0">
                <a:latin typeface="Georgia" panose="02040502050405020303" pitchFamily="18" charset="0"/>
              </a:rPr>
              <a:t>, 1994]. </a:t>
            </a:r>
            <a:r>
              <a:rPr lang="el-GR" sz="2000" dirty="0" err="1">
                <a:latin typeface="Georgia" panose="02040502050405020303" pitchFamily="18" charset="0"/>
              </a:rPr>
              <a:t>To</a:t>
            </a:r>
            <a:r>
              <a:rPr lang="el-GR" sz="2000" dirty="0">
                <a:latin typeface="Georgia" panose="02040502050405020303" pitchFamily="18" charset="0"/>
              </a:rPr>
              <a:t> </a:t>
            </a:r>
            <a:r>
              <a:rPr lang="el-GR" sz="2000" dirty="0" err="1">
                <a:latin typeface="Georgia" panose="02040502050405020303" pitchFamily="18" charset="0"/>
              </a:rPr>
              <a:t>Paraquat</a:t>
            </a:r>
            <a:r>
              <a:rPr lang="el-GR" sz="2000" dirty="0">
                <a:latin typeface="Georgia" panose="02040502050405020303" pitchFamily="18" charset="0"/>
              </a:rPr>
              <a:t>, δρα </a:t>
            </a:r>
            <a:r>
              <a:rPr lang="el-GR" sz="2000" dirty="0" err="1">
                <a:latin typeface="Georgia" panose="02040502050405020303" pitchFamily="18" charset="0"/>
              </a:rPr>
              <a:t>προφυτρωτικά</a:t>
            </a:r>
            <a:r>
              <a:rPr lang="el-GR" sz="2000" dirty="0">
                <a:latin typeface="Georgia" panose="02040502050405020303" pitchFamily="18" charset="0"/>
              </a:rPr>
              <a:t>, εξαλείφοντας τα ζιζάνια και είναι πολύ τοξικό για τον άνθρωπο. Δεν </a:t>
            </a:r>
            <a:r>
              <a:rPr lang="el-GR" sz="2000" dirty="0" err="1">
                <a:latin typeface="Georgia" panose="02040502050405020303" pitchFamily="18" charset="0"/>
              </a:rPr>
              <a:t>εκπλένεται</a:t>
            </a:r>
            <a:r>
              <a:rPr lang="el-GR" sz="2000" dirty="0">
                <a:latin typeface="Georgia" panose="02040502050405020303" pitchFamily="18" charset="0"/>
              </a:rPr>
              <a:t> στα περισσότερα εδάφη (όπως και το </a:t>
            </a:r>
            <a:r>
              <a:rPr lang="el-GR" sz="2000" dirty="0" err="1">
                <a:latin typeface="Georgia" panose="02040502050405020303" pitchFamily="18" charset="0"/>
              </a:rPr>
              <a:t>Diquat</a:t>
            </a:r>
            <a:r>
              <a:rPr lang="el-GR" sz="2000" dirty="0">
                <a:latin typeface="Georgia" panose="02040502050405020303" pitchFamily="18" charset="0"/>
              </a:rPr>
              <a:t>), διότι </a:t>
            </a:r>
            <a:r>
              <a:rPr lang="el-GR" sz="2000" dirty="0" err="1">
                <a:latin typeface="Georgia" panose="02040502050405020303" pitchFamily="18" charset="0"/>
              </a:rPr>
              <a:t>προσροφάται</a:t>
            </a:r>
            <a:r>
              <a:rPr lang="el-GR" sz="2000" dirty="0">
                <a:latin typeface="Georgia" panose="02040502050405020303" pitchFamily="18" charset="0"/>
              </a:rPr>
              <a:t> ισχυρά ως κολλοειδές. Επίσης, τα μη </a:t>
            </a:r>
            <a:r>
              <a:rPr lang="el-GR" sz="2000" dirty="0" err="1">
                <a:latin typeface="Georgia" panose="02040502050405020303" pitchFamily="18" charset="0"/>
              </a:rPr>
              <a:t>φυτοτοξικά</a:t>
            </a:r>
            <a:r>
              <a:rPr lang="el-GR" sz="2000" dirty="0">
                <a:latin typeface="Georgia" panose="02040502050405020303" pitchFamily="18" charset="0"/>
              </a:rPr>
              <a:t> προσροφημένα μόριά τους μπορούν να παραμείνουν αδιάσπαστα για μεγάλο χρονικό διάστημα [Κυριακόπουλος, 2005</a:t>
            </a:r>
            <a:endParaRPr lang="el-GR" sz="2000" dirty="0"/>
          </a:p>
        </p:txBody>
      </p:sp>
      <p:sp>
        <p:nvSpPr>
          <p:cNvPr id="3" name="Ορθογώνιο 2">
            <a:extLst>
              <a:ext uri="{FF2B5EF4-FFF2-40B4-BE49-F238E27FC236}">
                <a16:creationId xmlns:a16="http://schemas.microsoft.com/office/drawing/2014/main" id="{D777E590-25C5-440E-9215-C21D472F1A05}"/>
              </a:ext>
            </a:extLst>
          </p:cNvPr>
          <p:cNvSpPr/>
          <p:nvPr/>
        </p:nvSpPr>
        <p:spPr>
          <a:xfrm>
            <a:off x="1124263" y="0"/>
            <a:ext cx="10478124" cy="707886"/>
          </a:xfrm>
          <a:prstGeom prst="rect">
            <a:avLst/>
          </a:prstGeom>
        </p:spPr>
        <p:txBody>
          <a:bodyPr wrap="square">
            <a:spAutoFit/>
          </a:bodyPr>
          <a:lstStyle/>
          <a:p>
            <a:r>
              <a:rPr lang="el-GR" sz="4000" b="1" i="1" dirty="0">
                <a:latin typeface="Calibri" panose="020F0502020204030204" pitchFamily="34" charset="0"/>
              </a:rPr>
              <a:t>Παράγωγα </a:t>
            </a:r>
            <a:r>
              <a:rPr lang="el-GR" sz="4000" b="1" i="1" dirty="0" err="1">
                <a:latin typeface="Calibri" panose="020F0502020204030204" pitchFamily="34" charset="0"/>
              </a:rPr>
              <a:t>διπυριδιλίου</a:t>
            </a:r>
            <a:r>
              <a:rPr lang="el-GR" sz="4000" b="1" i="1" dirty="0">
                <a:latin typeface="Calibri" panose="020F0502020204030204" pitchFamily="34" charset="0"/>
              </a:rPr>
              <a:t> - φυτοφάρμακα</a:t>
            </a:r>
            <a:endParaRPr lang="el-GR" sz="4000" dirty="0">
              <a:latin typeface="Calibri" panose="020F0502020204030204" pitchFamily="34" charset="0"/>
            </a:endParaRPr>
          </a:p>
        </p:txBody>
      </p:sp>
      <p:pic>
        <p:nvPicPr>
          <p:cNvPr id="5" name="Εικόνα 4">
            <a:extLst>
              <a:ext uri="{FF2B5EF4-FFF2-40B4-BE49-F238E27FC236}">
                <a16:creationId xmlns:a16="http://schemas.microsoft.com/office/drawing/2014/main" id="{43AFECC0-8B83-414B-90D0-EDE4E469A5DD}"/>
              </a:ext>
            </a:extLst>
          </p:cNvPr>
          <p:cNvPicPr>
            <a:picLocks noChangeAspect="1"/>
          </p:cNvPicPr>
          <p:nvPr/>
        </p:nvPicPr>
        <p:blipFill>
          <a:blip r:embed="rId2"/>
          <a:stretch>
            <a:fillRect/>
          </a:stretch>
        </p:blipFill>
        <p:spPr>
          <a:xfrm>
            <a:off x="7898390" y="1813810"/>
            <a:ext cx="4293610" cy="2668732"/>
          </a:xfrm>
          <a:prstGeom prst="rect">
            <a:avLst/>
          </a:prstGeom>
        </p:spPr>
      </p:pic>
    </p:spTree>
    <p:extLst>
      <p:ext uri="{BB962C8B-B14F-4D97-AF65-F5344CB8AC3E}">
        <p14:creationId xmlns:p14="http://schemas.microsoft.com/office/powerpoint/2010/main" val="36852158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0ACC17A-7932-4823-9809-B8CEBDB785C8}"/>
              </a:ext>
            </a:extLst>
          </p:cNvPr>
          <p:cNvSpPr>
            <a:spLocks noGrp="1"/>
          </p:cNvSpPr>
          <p:nvPr>
            <p:ph type="title"/>
          </p:nvPr>
        </p:nvSpPr>
        <p:spPr>
          <a:xfrm>
            <a:off x="1371600" y="379142"/>
            <a:ext cx="9601200" cy="918148"/>
          </a:xfrm>
        </p:spPr>
        <p:txBody>
          <a:bodyPr>
            <a:normAutofit fontScale="90000"/>
          </a:bodyPr>
          <a:lstStyle/>
          <a:p>
            <a:r>
              <a:rPr lang="el-GR" b="1" dirty="0">
                <a:latin typeface="Times New Roman" panose="02020603050405020304" pitchFamily="18" charset="0"/>
              </a:rPr>
              <a:t>Τύχη των φυτοφαρμάκων στο περιβάλλον</a:t>
            </a:r>
            <a:br>
              <a:rPr lang="el-GR" b="1" dirty="0">
                <a:latin typeface="Times New Roman" panose="02020603050405020304" pitchFamily="18" charset="0"/>
              </a:rPr>
            </a:br>
            <a:endParaRPr lang="el-GR" b="1" dirty="0"/>
          </a:p>
        </p:txBody>
      </p:sp>
      <p:sp>
        <p:nvSpPr>
          <p:cNvPr id="3" name="Ορθογώνιο 2">
            <a:extLst>
              <a:ext uri="{FF2B5EF4-FFF2-40B4-BE49-F238E27FC236}">
                <a16:creationId xmlns:a16="http://schemas.microsoft.com/office/drawing/2014/main" id="{5CEA767C-E03A-46C4-ACAD-6EBB111A5B19}"/>
              </a:ext>
            </a:extLst>
          </p:cNvPr>
          <p:cNvSpPr/>
          <p:nvPr/>
        </p:nvSpPr>
        <p:spPr>
          <a:xfrm>
            <a:off x="1371600" y="1297290"/>
            <a:ext cx="9448800" cy="4524315"/>
          </a:xfrm>
          <a:prstGeom prst="rect">
            <a:avLst/>
          </a:prstGeom>
        </p:spPr>
        <p:txBody>
          <a:bodyPr wrap="square">
            <a:spAutoFit/>
          </a:bodyPr>
          <a:lstStyle/>
          <a:p>
            <a:endParaRPr lang="el-GR" sz="1200" dirty="0">
              <a:solidFill>
                <a:srgbClr val="000000"/>
              </a:solidFill>
              <a:latin typeface="Times New Roman" panose="02020603050405020304" pitchFamily="18" charset="0"/>
            </a:endParaRPr>
          </a:p>
          <a:p>
            <a:endParaRPr lang="el-GR" sz="1200" dirty="0">
              <a:latin typeface="Times New Roman" panose="02020603050405020304" pitchFamily="18" charset="0"/>
            </a:endParaRPr>
          </a:p>
          <a:p>
            <a:r>
              <a:rPr lang="el-GR" sz="2000" dirty="0">
                <a:latin typeface="Georgia" panose="02040502050405020303" pitchFamily="18" charset="0"/>
              </a:rPr>
              <a:t>Τα</a:t>
            </a:r>
            <a:r>
              <a:rPr lang="el-GR" sz="2400" dirty="0">
                <a:latin typeface="Georgia" panose="02040502050405020303" pitchFamily="18" charset="0"/>
              </a:rPr>
              <a:t> φυτοφάρμακα, μετά την εφαρμογή τους στα φυτά ή στο έδαφος, υφίστανται μια σειρά φυσικών, χημικών και βιολογικών διεργασιών, όπως υδρόλυση, οξείδωση, διάσπαση, μεταφορά, εξάτμιση, ριζική πρόσληψη από τα φυτά κ.α. ενώ παράλληλα ρυπαίνουν την ατμόσφαιρα, το έδαφος, τα νερά των ποταμών, των λιμνών και των θαλασσών με αποτέλεσμα να εμφανίζονται σε επικίνδυνες συγκεντρώσεις στα τρόφιμα και τους ζωντανούς οργανισμούς [Αλμπάνης, 2005].</a:t>
            </a:r>
          </a:p>
          <a:p>
            <a:r>
              <a:rPr lang="el-GR" sz="2400" dirty="0">
                <a:latin typeface="Georgia" panose="02040502050405020303" pitchFamily="18" charset="0"/>
              </a:rPr>
              <a:t>Γενικά, οι περιβαλλοντικές διεργασίες από τις οποίες εξαρτάται η συμπεριφορά και η τύχη των φυτοφαρμάκων στο περιβάλλον μπορούν να ταξινομηθούν σε δύο κατηγορίες [</a:t>
            </a:r>
            <a:r>
              <a:rPr lang="el-GR" sz="2400" dirty="0" err="1">
                <a:latin typeface="Georgia" panose="02040502050405020303" pitchFamily="18" charset="0"/>
              </a:rPr>
              <a:t>Gavrilescu</a:t>
            </a:r>
            <a:r>
              <a:rPr lang="el-GR" sz="2400" dirty="0">
                <a:latin typeface="Georgia" panose="02040502050405020303" pitchFamily="18" charset="0"/>
              </a:rPr>
              <a:t>, 2005]:</a:t>
            </a:r>
            <a:endParaRPr lang="el-GR" sz="2400" dirty="0"/>
          </a:p>
        </p:txBody>
      </p:sp>
    </p:spTree>
    <p:extLst>
      <p:ext uri="{BB962C8B-B14F-4D97-AF65-F5344CB8AC3E}">
        <p14:creationId xmlns:p14="http://schemas.microsoft.com/office/powerpoint/2010/main" val="13601153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DCAF932F-32B7-44DB-AFB7-3C7BAA9D577B}"/>
              </a:ext>
            </a:extLst>
          </p:cNvPr>
          <p:cNvSpPr/>
          <p:nvPr/>
        </p:nvSpPr>
        <p:spPr>
          <a:xfrm>
            <a:off x="1084288" y="0"/>
            <a:ext cx="10668001" cy="3816429"/>
          </a:xfrm>
          <a:prstGeom prst="rect">
            <a:avLst/>
          </a:prstGeom>
        </p:spPr>
        <p:txBody>
          <a:bodyPr wrap="square">
            <a:spAutoFit/>
          </a:bodyPr>
          <a:lstStyle/>
          <a:p>
            <a:endParaRPr lang="el-GR" sz="1100" dirty="0">
              <a:solidFill>
                <a:srgbClr val="000000"/>
              </a:solidFill>
              <a:latin typeface="Georgia" panose="02040502050405020303" pitchFamily="18" charset="0"/>
            </a:endParaRPr>
          </a:p>
          <a:p>
            <a:endParaRPr lang="el-GR" sz="1100" dirty="0">
              <a:latin typeface="Georgia" panose="02040502050405020303" pitchFamily="18" charset="0"/>
            </a:endParaRPr>
          </a:p>
          <a:p>
            <a:r>
              <a:rPr lang="el-GR" sz="2000" dirty="0">
                <a:latin typeface="Georgia" panose="02040502050405020303" pitchFamily="18" charset="0"/>
              </a:rPr>
              <a:t>I. </a:t>
            </a:r>
            <a:r>
              <a:rPr lang="el-GR" sz="2000" b="1" i="1" dirty="0">
                <a:latin typeface="Times New Roman" panose="02020603050405020304" pitchFamily="18" charset="0"/>
              </a:rPr>
              <a:t>Διεργασίες μεταφοράς. </a:t>
            </a:r>
            <a:r>
              <a:rPr lang="el-GR" sz="2000" dirty="0">
                <a:latin typeface="Georgia" panose="02040502050405020303" pitchFamily="18" charset="0"/>
              </a:rPr>
              <a:t>Με τις διεργασίες μεταφοράς τα φυτοφάρμακα απομακρύνονται από το σημείο εφαρμογής και κατανέμονται στα επιφανειακά και υπόγεια νερά, στο χώμα, στα ιζήματα και στην ατμόσφαιρα. Οι διεργασίες μεταφοράς των φυτοφαρμάκων περιλαμβάνουν μεταφορά με τον αέρα, εξάτμιση, </a:t>
            </a:r>
            <a:r>
              <a:rPr lang="el-GR" sz="2000" dirty="0" err="1">
                <a:latin typeface="Georgia" panose="02040502050405020303" pitchFamily="18" charset="0"/>
              </a:rPr>
              <a:t>έκπλυση</a:t>
            </a:r>
            <a:r>
              <a:rPr lang="el-GR" sz="2000" dirty="0">
                <a:latin typeface="Georgia" panose="02040502050405020303" pitchFamily="18" charset="0"/>
              </a:rPr>
              <a:t>, επιφανειακή απορροή, προσρόφηση και πρόσληψη από τα φυτά.</a:t>
            </a:r>
          </a:p>
          <a:p>
            <a:r>
              <a:rPr lang="el-GR" sz="2000" dirty="0">
                <a:latin typeface="Georgia" panose="02040502050405020303" pitchFamily="18" charset="0"/>
              </a:rPr>
              <a:t>II</a:t>
            </a:r>
            <a:r>
              <a:rPr lang="el-GR" sz="4000" b="1" dirty="0">
                <a:latin typeface="Georgia" panose="02040502050405020303" pitchFamily="18" charset="0"/>
              </a:rPr>
              <a:t>. </a:t>
            </a:r>
            <a:r>
              <a:rPr lang="el-GR" sz="2000" b="1" i="1" dirty="0">
                <a:latin typeface="Times New Roman" panose="02020603050405020304" pitchFamily="18" charset="0"/>
              </a:rPr>
              <a:t>Διεργασίες διάσπασης</a:t>
            </a:r>
            <a:r>
              <a:rPr lang="el-GR" sz="1050" i="1" dirty="0">
                <a:latin typeface="Times New Roman" panose="02020603050405020304" pitchFamily="18" charset="0"/>
              </a:rPr>
              <a:t>. </a:t>
            </a:r>
            <a:r>
              <a:rPr lang="el-GR" sz="2000" dirty="0">
                <a:latin typeface="Georgia" panose="02040502050405020303" pitchFamily="18" charset="0"/>
              </a:rPr>
              <a:t>Με τις διεργασίες αυτές τα φυτοφάρμακα μετατρέπονται σε απλούστερες ενώσεις, οι οποίες ονομάζονται </a:t>
            </a:r>
            <a:r>
              <a:rPr lang="el-GR" sz="2000" dirty="0" err="1">
                <a:latin typeface="Georgia" panose="02040502050405020303" pitchFamily="18" charset="0"/>
              </a:rPr>
              <a:t>μεταβολίτες</a:t>
            </a:r>
            <a:r>
              <a:rPr lang="el-GR" sz="2000" dirty="0">
                <a:latin typeface="Georgia" panose="02040502050405020303" pitchFamily="18" charset="0"/>
              </a:rPr>
              <a:t> ή προϊόντα διάσπασης, ή αποικοδομούνται πλήρως προς ανόργανες ενώσεις. Οι διεργασίες διάσπασης των φυτοφαρμάκων περιλαμβάνουν τη </a:t>
            </a:r>
            <a:r>
              <a:rPr lang="el-GR" sz="2000" dirty="0" err="1">
                <a:latin typeface="Georgia" panose="02040502050405020303" pitchFamily="18" charset="0"/>
              </a:rPr>
              <a:t>φωτοδιάσπαση</a:t>
            </a:r>
            <a:r>
              <a:rPr lang="el-GR" sz="2000" dirty="0">
                <a:latin typeface="Georgia" panose="02040502050405020303" pitchFamily="18" charset="0"/>
              </a:rPr>
              <a:t>, την υδρόλυση και τη μικροβιακή διάσπαση</a:t>
            </a:r>
            <a:endParaRPr lang="el-GR" sz="2000" dirty="0"/>
          </a:p>
        </p:txBody>
      </p:sp>
      <p:pic>
        <p:nvPicPr>
          <p:cNvPr id="3" name="Εικόνα 2">
            <a:extLst>
              <a:ext uri="{FF2B5EF4-FFF2-40B4-BE49-F238E27FC236}">
                <a16:creationId xmlns:a16="http://schemas.microsoft.com/office/drawing/2014/main" id="{8E5B1127-A5ED-4C03-939A-ED43DEDAF630}"/>
              </a:ext>
            </a:extLst>
          </p:cNvPr>
          <p:cNvPicPr>
            <a:picLocks noChangeAspect="1"/>
          </p:cNvPicPr>
          <p:nvPr/>
        </p:nvPicPr>
        <p:blipFill>
          <a:blip r:embed="rId2"/>
          <a:stretch>
            <a:fillRect/>
          </a:stretch>
        </p:blipFill>
        <p:spPr>
          <a:xfrm>
            <a:off x="3094293" y="3816429"/>
            <a:ext cx="6364501" cy="2845806"/>
          </a:xfrm>
          <a:prstGeom prst="rect">
            <a:avLst/>
          </a:prstGeom>
        </p:spPr>
      </p:pic>
    </p:spTree>
    <p:extLst>
      <p:ext uri="{BB962C8B-B14F-4D97-AF65-F5344CB8AC3E}">
        <p14:creationId xmlns:p14="http://schemas.microsoft.com/office/powerpoint/2010/main" val="1760415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BD9778C4-203D-4280-8029-FD82F72B9C10}"/>
              </a:ext>
            </a:extLst>
          </p:cNvPr>
          <p:cNvSpPr/>
          <p:nvPr/>
        </p:nvSpPr>
        <p:spPr>
          <a:xfrm>
            <a:off x="1099279" y="2807629"/>
            <a:ext cx="10593048" cy="3785652"/>
          </a:xfrm>
          <a:prstGeom prst="rect">
            <a:avLst/>
          </a:prstGeom>
        </p:spPr>
        <p:txBody>
          <a:bodyPr wrap="square">
            <a:spAutoFit/>
          </a:bodyPr>
          <a:lstStyle/>
          <a:p>
            <a:pPr marL="342900" indent="-342900">
              <a:buFont typeface="Wingdings" panose="05000000000000000000" pitchFamily="2" charset="2"/>
              <a:buChar char="q"/>
            </a:pPr>
            <a:r>
              <a:rPr lang="el-GR" sz="2000" dirty="0">
                <a:solidFill>
                  <a:srgbClr val="000000"/>
                </a:solidFill>
                <a:latin typeface="Arial" panose="020B0604020202020204" pitchFamily="34" charset="0"/>
              </a:rPr>
              <a:t>Τα φυτοφάρμακα χρησιμοποιούνται ευρέως στις καλλιέργειες για την καταπολέμηση βλαβερών οργανισμών που προσβάλλουν τα φυτά και για τον περιορισμό του ανταγωνισμού τους από ζιζάνια, ώστε να βελτιώνεται η απόδοση και να προστατεύονται η ποιότητα, η αξιοπιστία και η τιμή των προϊόντων που παράγουν. </a:t>
            </a:r>
            <a:endParaRPr lang="en-US" sz="2000" dirty="0">
              <a:solidFill>
                <a:srgbClr val="000000"/>
              </a:solidFill>
              <a:latin typeface="Arial" panose="020B0604020202020204" pitchFamily="34" charset="0"/>
            </a:endParaRPr>
          </a:p>
          <a:p>
            <a:pPr marL="342900" indent="-342900">
              <a:buFont typeface="Wingdings" panose="05000000000000000000" pitchFamily="2" charset="2"/>
              <a:buChar char="q"/>
            </a:pPr>
            <a:r>
              <a:rPr lang="el-GR" sz="2000" dirty="0"/>
              <a:t>Ωστόσο, είναι γεγονός ότι η χρήση τους εγκυμονεί κινδύνους, επειδή οι εγγενείς ιδιότητες των περισσοτέρων φυτοφαρμάκων τα καθιστούν επικίνδυνα για την υγεία και το περιβάλλον, εάν δεν χρησιμοποιούντα σωστά.</a:t>
            </a:r>
          </a:p>
          <a:p>
            <a:pPr marL="342900" indent="-342900">
              <a:buFont typeface="Wingdings" panose="05000000000000000000" pitchFamily="2" charset="2"/>
              <a:buChar char="q"/>
            </a:pPr>
            <a:r>
              <a:rPr lang="el-GR" sz="2000" dirty="0"/>
              <a:t> Το έδαφος και το νερό είναι δυνατόν να ρυπανθούν μέσω της διασποράς φυτοφαρμάκων στο έδαφος και των απορροών κατά τον καθαρισμό του εξοπλισμού ή μετά από αυτόν ή μέσω ανεξέλεγκτης απόρριψής τους. </a:t>
            </a:r>
          </a:p>
          <a:p>
            <a:pPr marL="342900" indent="-342900">
              <a:buFont typeface="Wingdings" panose="05000000000000000000" pitchFamily="2" charset="2"/>
              <a:buChar char="q"/>
            </a:pPr>
            <a:r>
              <a:rPr lang="el-GR" sz="2000" dirty="0"/>
              <a:t>Έτσι είναι δυνατό να προσροφηθούν στο έδαφος, να εκπλυθούν στα υπόγεια νερά και να εξαερωθούν με αποτέλεσμα την εναπόθεσή τους και πάλι στο έδαφος. </a:t>
            </a:r>
          </a:p>
        </p:txBody>
      </p:sp>
      <p:sp>
        <p:nvSpPr>
          <p:cNvPr id="3" name="TextBox 2">
            <a:extLst>
              <a:ext uri="{FF2B5EF4-FFF2-40B4-BE49-F238E27FC236}">
                <a16:creationId xmlns:a16="http://schemas.microsoft.com/office/drawing/2014/main" id="{070CED36-11B3-4190-B0EE-EAC7DB351C11}"/>
              </a:ext>
            </a:extLst>
          </p:cNvPr>
          <p:cNvSpPr txBox="1"/>
          <p:nvPr/>
        </p:nvSpPr>
        <p:spPr>
          <a:xfrm>
            <a:off x="1099279" y="209863"/>
            <a:ext cx="9488774" cy="646331"/>
          </a:xfrm>
          <a:prstGeom prst="rect">
            <a:avLst/>
          </a:prstGeom>
          <a:noFill/>
        </p:spPr>
        <p:txBody>
          <a:bodyPr wrap="square" rtlCol="0">
            <a:spAutoFit/>
          </a:bodyPr>
          <a:lstStyle/>
          <a:p>
            <a:pPr algn="ctr"/>
            <a:r>
              <a:rPr lang="el-GR" sz="3600" b="1" dirty="0"/>
              <a:t>ΕΙΣΑΓΩΓΗ - ΦΥΤΟΦΑΡΜΑΚΑ</a:t>
            </a:r>
          </a:p>
        </p:txBody>
      </p:sp>
      <p:sp>
        <p:nvSpPr>
          <p:cNvPr id="4" name="Ορθογώνιο 3">
            <a:extLst>
              <a:ext uri="{FF2B5EF4-FFF2-40B4-BE49-F238E27FC236}">
                <a16:creationId xmlns:a16="http://schemas.microsoft.com/office/drawing/2014/main" id="{CABA3674-A751-4B43-B560-BD43B1F74DF0}"/>
              </a:ext>
            </a:extLst>
          </p:cNvPr>
          <p:cNvSpPr/>
          <p:nvPr/>
        </p:nvSpPr>
        <p:spPr>
          <a:xfrm>
            <a:off x="1474033" y="760912"/>
            <a:ext cx="9693638" cy="1631216"/>
          </a:xfrm>
          <a:prstGeom prst="rect">
            <a:avLst/>
          </a:prstGeom>
        </p:spPr>
        <p:txBody>
          <a:bodyPr wrap="square">
            <a:spAutoFit/>
          </a:bodyPr>
          <a:lstStyle/>
          <a:p>
            <a:r>
              <a:rPr lang="el-GR" sz="2000" dirty="0">
                <a:solidFill>
                  <a:srgbClr val="000000"/>
                </a:solidFill>
                <a:latin typeface="Arial" panose="020B0604020202020204" pitchFamily="34" charset="0"/>
              </a:rPr>
              <a:t>Σύμφωνα με την εθνική νομοθεσία κάθε ουσία ή μίγμα ουσιών που χρησιμοποιείται για την καταπολέμηση των ασθενειών και των εχθρών των φυτών ή βελτιώνει την αποτελεσματικότητα των παραπάνω ουσιών, χαρακτηρίζεται </a:t>
            </a:r>
            <a:r>
              <a:rPr lang="el-GR" sz="2000" b="1" dirty="0">
                <a:solidFill>
                  <a:srgbClr val="000000"/>
                </a:solidFill>
                <a:latin typeface="Arial" panose="020B0604020202020204" pitchFamily="34" charset="0"/>
              </a:rPr>
              <a:t>σαν ‘’γεωργικό φάρμακο’’ </a:t>
            </a:r>
            <a:r>
              <a:rPr lang="el-GR" sz="2000" dirty="0">
                <a:solidFill>
                  <a:srgbClr val="000000"/>
                </a:solidFill>
                <a:latin typeface="Arial" panose="020B0604020202020204" pitchFamily="34" charset="0"/>
              </a:rPr>
              <a:t>ή </a:t>
            </a:r>
            <a:r>
              <a:rPr lang="el-GR" sz="2000" b="1" dirty="0">
                <a:solidFill>
                  <a:srgbClr val="000000"/>
                </a:solidFill>
                <a:latin typeface="Arial" panose="020B0604020202020204" pitchFamily="34" charset="0"/>
              </a:rPr>
              <a:t>‘’φυτοφάρμακο’’</a:t>
            </a:r>
            <a:r>
              <a:rPr lang="el-GR" sz="2000" dirty="0">
                <a:solidFill>
                  <a:srgbClr val="000000"/>
                </a:solidFill>
                <a:latin typeface="Arial" panose="020B0604020202020204" pitchFamily="34" charset="0"/>
              </a:rPr>
              <a:t>. Στη γεωργική πρακτική σαν φυτοφάρμακα νοούνται κυρίως τα παρασιτοκτόνα. </a:t>
            </a:r>
            <a:endParaRPr lang="el-GR" sz="2000" dirty="0"/>
          </a:p>
        </p:txBody>
      </p:sp>
    </p:spTree>
    <p:extLst>
      <p:ext uri="{BB962C8B-B14F-4D97-AF65-F5344CB8AC3E}">
        <p14:creationId xmlns:p14="http://schemas.microsoft.com/office/powerpoint/2010/main" val="22725565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A2B0144-0353-4968-9D37-B22332364A0E}"/>
              </a:ext>
            </a:extLst>
          </p:cNvPr>
          <p:cNvSpPr txBox="1"/>
          <p:nvPr/>
        </p:nvSpPr>
        <p:spPr>
          <a:xfrm>
            <a:off x="1514007" y="539646"/>
            <a:ext cx="9728616" cy="1569660"/>
          </a:xfrm>
          <a:prstGeom prst="rect">
            <a:avLst/>
          </a:prstGeom>
          <a:noFill/>
        </p:spPr>
        <p:txBody>
          <a:bodyPr wrap="square" rtlCol="0">
            <a:spAutoFit/>
          </a:bodyPr>
          <a:lstStyle/>
          <a:p>
            <a:pPr marL="342900" indent="-342900">
              <a:buFont typeface="Wingdings" panose="05000000000000000000" pitchFamily="2" charset="2"/>
              <a:buChar char="ü"/>
            </a:pPr>
            <a:r>
              <a:rPr lang="el-GR" sz="2400" b="1" dirty="0"/>
              <a:t>Κοινοτική πολιτική για την αειφόρο χρήση φυτοφάρμακων</a:t>
            </a:r>
          </a:p>
          <a:p>
            <a:pPr marL="342900" indent="-342900">
              <a:buFont typeface="Wingdings" panose="05000000000000000000" pitchFamily="2" charset="2"/>
              <a:buChar char="ü"/>
            </a:pPr>
            <a:r>
              <a:rPr lang="el-GR" sz="2400" b="1" dirty="0"/>
              <a:t>Οικονομικά στοιχεία-προοπτικές χρήσης φυτοπροστατευτικών</a:t>
            </a:r>
          </a:p>
          <a:p>
            <a:pPr marL="342900" indent="-342900">
              <a:buFont typeface="Wingdings" panose="05000000000000000000" pitchFamily="2" charset="2"/>
              <a:buChar char="ü"/>
            </a:pPr>
            <a:r>
              <a:rPr lang="el-GR" sz="2400" b="1" dirty="0"/>
              <a:t>Σύγχρονες τάσεις φυτοπροστασίας-Πράσινες λύσεις αντικατάστασης των φυτοφαρμάκων</a:t>
            </a:r>
          </a:p>
        </p:txBody>
      </p:sp>
    </p:spTree>
    <p:extLst>
      <p:ext uri="{BB962C8B-B14F-4D97-AF65-F5344CB8AC3E}">
        <p14:creationId xmlns:p14="http://schemas.microsoft.com/office/powerpoint/2010/main" val="15761088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5DB5BF5-81E6-4ED2-B6D0-D5D73931FFB5}"/>
              </a:ext>
            </a:extLst>
          </p:cNvPr>
          <p:cNvSpPr txBox="1"/>
          <p:nvPr/>
        </p:nvSpPr>
        <p:spPr>
          <a:xfrm>
            <a:off x="1300294" y="335560"/>
            <a:ext cx="9437614" cy="2215991"/>
          </a:xfrm>
          <a:prstGeom prst="rect">
            <a:avLst/>
          </a:prstGeom>
          <a:noFill/>
        </p:spPr>
        <p:txBody>
          <a:bodyPr wrap="square" rtlCol="0">
            <a:spAutoFit/>
          </a:bodyPr>
          <a:lstStyle/>
          <a:p>
            <a:pPr algn="ctr"/>
            <a:r>
              <a:rPr lang="el-GR" sz="2400" b="1" dirty="0"/>
              <a:t>Ερωτήσεις κατανόησης</a:t>
            </a:r>
            <a:endParaRPr lang="en-US" sz="2400" b="1" dirty="0"/>
          </a:p>
          <a:p>
            <a:pPr algn="ctr"/>
            <a:endParaRPr lang="en-US" sz="2400" b="1" dirty="0"/>
          </a:p>
          <a:p>
            <a:r>
              <a:rPr lang="en-US" dirty="0"/>
              <a:t>1. </a:t>
            </a:r>
            <a:r>
              <a:rPr lang="el-GR" dirty="0"/>
              <a:t>Τί ονομάζουμε γεωργικά φάρμακα ή φυτοφάρμακα</a:t>
            </a:r>
            <a:r>
              <a:rPr lang="en-US" dirty="0"/>
              <a:t>;</a:t>
            </a:r>
          </a:p>
          <a:p>
            <a:r>
              <a:rPr lang="en-US" dirty="0"/>
              <a:t>2. </a:t>
            </a:r>
            <a:r>
              <a:rPr lang="el-GR" dirty="0"/>
              <a:t>Ποια από τις παρακάτω ενώσεις είναι:</a:t>
            </a:r>
          </a:p>
          <a:p>
            <a:r>
              <a:rPr lang="en-US" dirty="0"/>
              <a:t>a. </a:t>
            </a:r>
            <a:r>
              <a:rPr lang="el-GR" dirty="0" err="1"/>
              <a:t>Αλογονομένος</a:t>
            </a:r>
            <a:r>
              <a:rPr lang="el-GR" dirty="0"/>
              <a:t> </a:t>
            </a:r>
            <a:r>
              <a:rPr lang="en-US" dirty="0"/>
              <a:t>H/C;</a:t>
            </a:r>
          </a:p>
          <a:p>
            <a:r>
              <a:rPr lang="en-US" dirty="0"/>
              <a:t>b. </a:t>
            </a:r>
            <a:r>
              <a:rPr lang="el-GR" dirty="0" err="1"/>
              <a:t>Καρβγαμίδιο</a:t>
            </a:r>
            <a:r>
              <a:rPr lang="en-US" dirty="0"/>
              <a:t>;</a:t>
            </a:r>
            <a:endParaRPr lang="el-GR" dirty="0"/>
          </a:p>
          <a:p>
            <a:r>
              <a:rPr lang="en-US"/>
              <a:t>c. </a:t>
            </a:r>
            <a:r>
              <a:rPr lang="el-GR"/>
              <a:t>Οργανοφωσφορική</a:t>
            </a:r>
            <a:r>
              <a:rPr lang="el-GR" dirty="0"/>
              <a:t> ένωση</a:t>
            </a:r>
            <a:r>
              <a:rPr lang="en-US" dirty="0"/>
              <a:t>;</a:t>
            </a:r>
            <a:endParaRPr lang="el-GR" dirty="0"/>
          </a:p>
        </p:txBody>
      </p:sp>
      <p:pic>
        <p:nvPicPr>
          <p:cNvPr id="3" name="Εικόνα 2">
            <a:extLst>
              <a:ext uri="{FF2B5EF4-FFF2-40B4-BE49-F238E27FC236}">
                <a16:creationId xmlns:a16="http://schemas.microsoft.com/office/drawing/2014/main" id="{80CE9482-BD89-4846-A7ED-8DB6658692F7}"/>
              </a:ext>
            </a:extLst>
          </p:cNvPr>
          <p:cNvPicPr>
            <a:picLocks noChangeAspect="1"/>
          </p:cNvPicPr>
          <p:nvPr/>
        </p:nvPicPr>
        <p:blipFill>
          <a:blip r:embed="rId2"/>
          <a:stretch>
            <a:fillRect/>
          </a:stretch>
        </p:blipFill>
        <p:spPr>
          <a:xfrm>
            <a:off x="2798918" y="2746223"/>
            <a:ext cx="6085023" cy="2958290"/>
          </a:xfrm>
          <a:prstGeom prst="rect">
            <a:avLst/>
          </a:prstGeom>
        </p:spPr>
      </p:pic>
    </p:spTree>
    <p:extLst>
      <p:ext uri="{BB962C8B-B14F-4D97-AF65-F5344CB8AC3E}">
        <p14:creationId xmlns:p14="http://schemas.microsoft.com/office/powerpoint/2010/main" val="3738607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9805AF4-7989-43AB-9A60-14E3F851FB30}"/>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E0036B63-B0EC-4AF3-95D3-2E2DCA25FBC6}"/>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Εικόνα 1">
            <a:extLst>
              <a:ext uri="{FF2B5EF4-FFF2-40B4-BE49-F238E27FC236}">
                <a16:creationId xmlns:a16="http://schemas.microsoft.com/office/drawing/2014/main" id="{0D84A631-6854-4BCA-AFE7-1442E3368E13}"/>
              </a:ext>
            </a:extLst>
          </p:cNvPr>
          <p:cNvPicPr>
            <a:picLocks noChangeAspect="1"/>
          </p:cNvPicPr>
          <p:nvPr/>
        </p:nvPicPr>
        <p:blipFill>
          <a:blip r:embed="rId2"/>
          <a:stretch>
            <a:fillRect/>
          </a:stretch>
        </p:blipFill>
        <p:spPr>
          <a:xfrm>
            <a:off x="2026745" y="800100"/>
            <a:ext cx="8138511" cy="5257801"/>
          </a:xfrm>
          <a:prstGeom prst="rect">
            <a:avLst/>
          </a:prstGeom>
        </p:spPr>
      </p:pic>
    </p:spTree>
    <p:extLst>
      <p:ext uri="{BB962C8B-B14F-4D97-AF65-F5344CB8AC3E}">
        <p14:creationId xmlns:p14="http://schemas.microsoft.com/office/powerpoint/2010/main" val="1587721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5789071B-F67D-4BC7-93AE-6642F80A05C5}"/>
              </a:ext>
            </a:extLst>
          </p:cNvPr>
          <p:cNvSpPr/>
          <p:nvPr/>
        </p:nvSpPr>
        <p:spPr>
          <a:xfrm>
            <a:off x="1618938" y="1166843"/>
            <a:ext cx="9938478" cy="5262979"/>
          </a:xfrm>
          <a:prstGeom prst="rect">
            <a:avLst/>
          </a:prstGeom>
        </p:spPr>
        <p:txBody>
          <a:bodyPr wrap="square">
            <a:spAutoFit/>
          </a:bodyPr>
          <a:lstStyle/>
          <a:p>
            <a:r>
              <a:rPr lang="el-GR" sz="2400" b="1" dirty="0">
                <a:solidFill>
                  <a:srgbClr val="000000"/>
                </a:solidFill>
                <a:latin typeface="Arial" panose="020B0604020202020204" pitchFamily="34" charset="0"/>
              </a:rPr>
              <a:t>ΦΥΤΟΠΡΟΣΤΑΤΕΥΤΙΚΑ ΠΡΟΪΟΝΤΑ </a:t>
            </a:r>
            <a:endParaRPr lang="el-GR" sz="2400" dirty="0">
              <a:solidFill>
                <a:srgbClr val="000000"/>
              </a:solidFill>
              <a:latin typeface="Arial" panose="020B0604020202020204" pitchFamily="34" charset="0"/>
            </a:endParaRPr>
          </a:p>
          <a:p>
            <a:r>
              <a:rPr lang="el-GR" sz="2400" dirty="0">
                <a:solidFill>
                  <a:srgbClr val="000000"/>
                </a:solidFill>
                <a:latin typeface="Arial" panose="020B0604020202020204" pitchFamily="34" charset="0"/>
              </a:rPr>
              <a:t>Σύμφωνα με την οδηγία 414/91 της Ε.Ε., σαν </a:t>
            </a:r>
            <a:r>
              <a:rPr lang="el-GR" sz="2400" b="1" dirty="0" err="1">
                <a:solidFill>
                  <a:srgbClr val="000000"/>
                </a:solidFill>
                <a:latin typeface="Arial" panose="020B0604020202020204" pitchFamily="34" charset="0"/>
              </a:rPr>
              <a:t>φυτοπροστατευτικά</a:t>
            </a:r>
            <a:r>
              <a:rPr lang="el-GR" sz="2400" b="1" dirty="0">
                <a:solidFill>
                  <a:srgbClr val="000000"/>
                </a:solidFill>
                <a:latin typeface="Arial" panose="020B0604020202020204" pitchFamily="34" charset="0"/>
              </a:rPr>
              <a:t> προϊόντα </a:t>
            </a:r>
            <a:r>
              <a:rPr lang="el-GR" sz="2400" dirty="0">
                <a:solidFill>
                  <a:srgbClr val="000000"/>
                </a:solidFill>
                <a:latin typeface="Arial" panose="020B0604020202020204" pitchFamily="34" charset="0"/>
              </a:rPr>
              <a:t>(</a:t>
            </a:r>
            <a:r>
              <a:rPr lang="el-GR" sz="2400" dirty="0" err="1">
                <a:solidFill>
                  <a:srgbClr val="000000"/>
                </a:solidFill>
                <a:latin typeface="Arial" panose="020B0604020202020204" pitchFamily="34" charset="0"/>
              </a:rPr>
              <a:t>plant</a:t>
            </a:r>
            <a:r>
              <a:rPr lang="el-GR" sz="2400" dirty="0">
                <a:solidFill>
                  <a:srgbClr val="000000"/>
                </a:solidFill>
                <a:latin typeface="Arial" panose="020B0604020202020204" pitchFamily="34" charset="0"/>
              </a:rPr>
              <a:t> </a:t>
            </a:r>
            <a:r>
              <a:rPr lang="el-GR" sz="2400" dirty="0" err="1">
                <a:solidFill>
                  <a:srgbClr val="000000"/>
                </a:solidFill>
                <a:latin typeface="Arial" panose="020B0604020202020204" pitchFamily="34" charset="0"/>
              </a:rPr>
              <a:t>protection</a:t>
            </a:r>
            <a:r>
              <a:rPr lang="el-GR" sz="2400" dirty="0">
                <a:solidFill>
                  <a:srgbClr val="000000"/>
                </a:solidFill>
                <a:latin typeface="Arial" panose="020B0604020202020204" pitchFamily="34" charset="0"/>
              </a:rPr>
              <a:t> </a:t>
            </a:r>
            <a:r>
              <a:rPr lang="el-GR" sz="2400" dirty="0" err="1">
                <a:solidFill>
                  <a:srgbClr val="000000"/>
                </a:solidFill>
                <a:latin typeface="Arial" panose="020B0604020202020204" pitchFamily="34" charset="0"/>
              </a:rPr>
              <a:t>products</a:t>
            </a:r>
            <a:r>
              <a:rPr lang="el-GR" sz="2400" dirty="0">
                <a:solidFill>
                  <a:srgbClr val="000000"/>
                </a:solidFill>
                <a:latin typeface="Arial" panose="020B0604020202020204" pitchFamily="34" charset="0"/>
              </a:rPr>
              <a:t>) νοούνται οι δραστικές ουσίες και τα σκευάσματα τα οποία περιέχουν μια ή περισσότερες δραστικές ουσίες και προορίζονται για να: </a:t>
            </a:r>
          </a:p>
          <a:p>
            <a:pPr marL="342900" indent="-342900">
              <a:buFont typeface="Wingdings" panose="05000000000000000000" pitchFamily="2" charset="2"/>
              <a:buChar char="q"/>
            </a:pPr>
            <a:r>
              <a:rPr lang="el-GR" sz="2400" dirty="0">
                <a:solidFill>
                  <a:srgbClr val="000000"/>
                </a:solidFill>
                <a:latin typeface="Arial" panose="020B0604020202020204" pitchFamily="34" charset="0"/>
              </a:rPr>
              <a:t>προστατεύουν τα φυτά ή τα φυτικά προϊόντα από κάθε είδος επιβλαβείς οργανισμούς ή να παραλαμβάνουν τη δράση τους </a:t>
            </a:r>
          </a:p>
          <a:p>
            <a:pPr marL="342900" indent="-342900">
              <a:buFont typeface="Wingdings" panose="05000000000000000000" pitchFamily="2" charset="2"/>
              <a:buChar char="q"/>
            </a:pPr>
            <a:r>
              <a:rPr lang="el-GR" sz="2400" dirty="0">
                <a:solidFill>
                  <a:srgbClr val="000000"/>
                </a:solidFill>
                <a:latin typeface="Arial" panose="020B0604020202020204" pitchFamily="34" charset="0"/>
              </a:rPr>
              <a:t>επηρεάζουν τις βιολογικές διεργασίες των φυτών, (εκτός αν πρόκειται για θρεπτικές ουσίες) </a:t>
            </a:r>
          </a:p>
          <a:p>
            <a:pPr marL="342900" indent="-342900">
              <a:buFont typeface="Wingdings" panose="05000000000000000000" pitchFamily="2" charset="2"/>
              <a:buChar char="q"/>
            </a:pPr>
            <a:r>
              <a:rPr lang="el-GR" sz="2400" dirty="0">
                <a:solidFill>
                  <a:srgbClr val="000000"/>
                </a:solidFill>
                <a:latin typeface="Arial" panose="020B0604020202020204" pitchFamily="34" charset="0"/>
              </a:rPr>
              <a:t>διατηρούν τα φυτικά προϊόντα (εκτός και αν πρόκειται για ουσίες που κατατάσσονται στα συντηρητικά) </a:t>
            </a:r>
          </a:p>
          <a:p>
            <a:pPr marL="342900" indent="-342900">
              <a:buFont typeface="Wingdings" panose="05000000000000000000" pitchFamily="2" charset="2"/>
              <a:buChar char="q"/>
            </a:pPr>
            <a:r>
              <a:rPr lang="el-GR" sz="2400" dirty="0">
                <a:solidFill>
                  <a:srgbClr val="000000"/>
                </a:solidFill>
                <a:latin typeface="Arial" panose="020B0604020202020204" pitchFamily="34" charset="0"/>
              </a:rPr>
              <a:t>καταστρέφουν τα ανεπιθύμητα φυτά </a:t>
            </a:r>
          </a:p>
          <a:p>
            <a:pPr marL="342900" indent="-342900">
              <a:buFont typeface="Wingdings" panose="05000000000000000000" pitchFamily="2" charset="2"/>
              <a:buChar char="q"/>
            </a:pPr>
            <a:r>
              <a:rPr lang="el-GR" sz="2400" dirty="0">
                <a:solidFill>
                  <a:srgbClr val="000000"/>
                </a:solidFill>
                <a:latin typeface="Arial" panose="020B0604020202020204" pitchFamily="34" charset="0"/>
              </a:rPr>
              <a:t>καταστρέφουν μέρη των φυτών, να επιβραδύνουν ή να παρεμποδίζουν την ανεπιθύμητη ανάπτυξή τους </a:t>
            </a:r>
          </a:p>
        </p:txBody>
      </p:sp>
      <p:sp>
        <p:nvSpPr>
          <p:cNvPr id="3" name="TextBox 2">
            <a:extLst>
              <a:ext uri="{FF2B5EF4-FFF2-40B4-BE49-F238E27FC236}">
                <a16:creationId xmlns:a16="http://schemas.microsoft.com/office/drawing/2014/main" id="{BF5D5721-3BFB-4217-B4D3-A857E5641A87}"/>
              </a:ext>
            </a:extLst>
          </p:cNvPr>
          <p:cNvSpPr txBox="1"/>
          <p:nvPr/>
        </p:nvSpPr>
        <p:spPr>
          <a:xfrm>
            <a:off x="1618938" y="179882"/>
            <a:ext cx="9488774" cy="707886"/>
          </a:xfrm>
          <a:prstGeom prst="rect">
            <a:avLst/>
          </a:prstGeom>
          <a:noFill/>
        </p:spPr>
        <p:txBody>
          <a:bodyPr wrap="square" rtlCol="0">
            <a:spAutoFit/>
          </a:bodyPr>
          <a:lstStyle/>
          <a:p>
            <a:pPr algn="ctr"/>
            <a:r>
              <a:rPr lang="el-GR" sz="4000" b="1" dirty="0"/>
              <a:t>ΦΥΤΟΠΡΟΣΤΑΤΕΥΤΙΚΑ ΠΡΟΪΟΝΤΑ</a:t>
            </a:r>
          </a:p>
        </p:txBody>
      </p:sp>
    </p:spTree>
    <p:extLst>
      <p:ext uri="{BB962C8B-B14F-4D97-AF65-F5344CB8AC3E}">
        <p14:creationId xmlns:p14="http://schemas.microsoft.com/office/powerpoint/2010/main" val="37336948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5A96F5C7-9F8C-4F19-9BCD-CDDC3BF63B37}"/>
              </a:ext>
            </a:extLst>
          </p:cNvPr>
          <p:cNvSpPr/>
          <p:nvPr/>
        </p:nvSpPr>
        <p:spPr>
          <a:xfrm>
            <a:off x="884419" y="550176"/>
            <a:ext cx="11077731" cy="6247864"/>
          </a:xfrm>
          <a:prstGeom prst="rect">
            <a:avLst/>
          </a:prstGeom>
        </p:spPr>
        <p:txBody>
          <a:bodyPr wrap="square">
            <a:spAutoFit/>
          </a:bodyPr>
          <a:lstStyle/>
          <a:p>
            <a:r>
              <a:rPr lang="el-GR" sz="2000" dirty="0">
                <a:solidFill>
                  <a:srgbClr val="000000"/>
                </a:solidFill>
                <a:latin typeface="Arial" panose="020B0604020202020204" pitchFamily="34" charset="0"/>
              </a:rPr>
              <a:t>Με βάση τον παραπάνω ορισμό, στα </a:t>
            </a:r>
            <a:r>
              <a:rPr lang="el-GR" sz="2000" dirty="0" err="1">
                <a:solidFill>
                  <a:srgbClr val="000000"/>
                </a:solidFill>
                <a:latin typeface="Arial" panose="020B0604020202020204" pitchFamily="34" charset="0"/>
              </a:rPr>
              <a:t>φυτοπροστατευτικά</a:t>
            </a:r>
            <a:r>
              <a:rPr lang="el-GR" sz="2000" dirty="0">
                <a:solidFill>
                  <a:srgbClr val="000000"/>
                </a:solidFill>
                <a:latin typeface="Arial" panose="020B0604020202020204" pitchFamily="34" charset="0"/>
              </a:rPr>
              <a:t> προϊόντα εντάσσονται τα παρακάτω: </a:t>
            </a:r>
            <a:endParaRPr lang="en-US" sz="2000" dirty="0">
              <a:solidFill>
                <a:srgbClr val="000000"/>
              </a:solidFill>
              <a:latin typeface="Arial" panose="020B0604020202020204" pitchFamily="34" charset="0"/>
            </a:endParaRPr>
          </a:p>
          <a:p>
            <a:r>
              <a:rPr lang="el-GR" sz="2000" b="1" dirty="0"/>
              <a:t>Παρασιτοκτόνα: </a:t>
            </a:r>
            <a:r>
              <a:rPr lang="el-GR" sz="2000" dirty="0"/>
              <a:t>Είναι χημικές ουσίες ή μίγματα ουσιών που απαντώνται στη φύση ή συντίθενται τεχνητά και έχουν την ιδιότητα να επιδρούν σε συγκεκριμένα βιολογικά υποστρώματα (φυτικά ή ζωικά) μεταβάλλοντας τη βιολογική τους συμπεριφορά. Αποτέλεσμα της </a:t>
            </a:r>
            <a:r>
              <a:rPr lang="el-GR" sz="2000" dirty="0" err="1"/>
              <a:t>δράσηςε</a:t>
            </a:r>
            <a:r>
              <a:rPr lang="el-GR" sz="2000" dirty="0"/>
              <a:t> τους είναι ο θάνατος ή η παρεμπόδιση της αύξησης ή της αναπαραγωγής του ζωντανού οργανισμού, ανάλογα με το είδος του οποίου τα </a:t>
            </a:r>
            <a:r>
              <a:rPr lang="el-GR" sz="2000" dirty="0" err="1"/>
              <a:t>παρασικτοκτόνα</a:t>
            </a:r>
            <a:r>
              <a:rPr lang="el-GR" sz="2000" dirty="0"/>
              <a:t> χαρακτηρίζονται σαν </a:t>
            </a:r>
            <a:r>
              <a:rPr lang="el-GR" sz="2000" b="1" dirty="0"/>
              <a:t>ζιζανιοκτόνα, εντομοκτόνα, μυκητοκτόνα, </a:t>
            </a:r>
            <a:r>
              <a:rPr lang="el-GR" sz="2000" b="1" dirty="0" err="1"/>
              <a:t>νηματοδωκτόνα</a:t>
            </a:r>
            <a:r>
              <a:rPr lang="el-GR" sz="2000" b="1" dirty="0"/>
              <a:t>, </a:t>
            </a:r>
            <a:r>
              <a:rPr lang="el-GR" sz="2000" b="1" dirty="0" err="1"/>
              <a:t>ακαρεοκτόνα</a:t>
            </a:r>
            <a:r>
              <a:rPr lang="el-GR" sz="2000" b="1" dirty="0"/>
              <a:t>, βακτηριοκτόνα, </a:t>
            </a:r>
            <a:r>
              <a:rPr lang="el-GR" sz="2000" b="1" dirty="0" err="1"/>
              <a:t>λειμακοκτόνα</a:t>
            </a:r>
            <a:r>
              <a:rPr lang="el-GR" sz="2000" b="1" dirty="0"/>
              <a:t> </a:t>
            </a:r>
            <a:r>
              <a:rPr lang="el-GR" sz="2000" dirty="0"/>
              <a:t>ή </a:t>
            </a:r>
            <a:r>
              <a:rPr lang="el-GR" sz="2000" b="1" dirty="0" err="1"/>
              <a:t>τρωκτικοκτόνα</a:t>
            </a:r>
            <a:r>
              <a:rPr lang="el-GR" sz="2000" b="1" dirty="0"/>
              <a:t>. </a:t>
            </a:r>
            <a:endParaRPr lang="el-GR" sz="2000" dirty="0"/>
          </a:p>
          <a:p>
            <a:r>
              <a:rPr lang="el-GR" sz="2000" b="1" dirty="0" err="1"/>
              <a:t>Εντομοελκυστικά</a:t>
            </a:r>
            <a:r>
              <a:rPr lang="el-GR" sz="2000" b="1" dirty="0"/>
              <a:t>: </a:t>
            </a:r>
            <a:r>
              <a:rPr lang="el-GR" sz="2000" dirty="0"/>
              <a:t>Είναι ουσίες που χρησιμοποιούνται για την προσέλκυση εντόμων και την παγίδευσή τους σε διάφορα συστήματα θανάτωσής στους. Οι ουσίες αυτές μπορεί να είναι ελκυστικά τροφής, οσμής, χρώματος ή φύλου. </a:t>
            </a:r>
          </a:p>
          <a:p>
            <a:r>
              <a:rPr lang="el-GR" sz="2000" b="1" dirty="0"/>
              <a:t>Εντομοαπωθητικά: </a:t>
            </a:r>
            <a:r>
              <a:rPr lang="el-GR" sz="2000" dirty="0"/>
              <a:t>Είναι ουσίες που έχουν την ιδιότητα να απωθούν τα έντομα. Χρησιμοποιούνται κυρίως στη δημόσια υγεία. </a:t>
            </a:r>
            <a:endParaRPr lang="en-US" sz="2000" dirty="0"/>
          </a:p>
          <a:p>
            <a:r>
              <a:rPr lang="el-GR" sz="2000" b="1" dirty="0"/>
              <a:t>Ρυθμιστές Ανάπτυξης Εντόμων: </a:t>
            </a:r>
            <a:r>
              <a:rPr lang="el-GR" sz="2000" dirty="0"/>
              <a:t>Είναι ουσίες που επηρεάζουν τους βιοχημικούς μηχανισμούς ανάπτυξης και έκδυσης των εντόμων και συνήθως αναφέρονται σαν μια ειδική κατηγορία εντομοκτόνων.</a:t>
            </a:r>
          </a:p>
          <a:p>
            <a:r>
              <a:rPr lang="el-GR" sz="2000" b="1" dirty="0"/>
              <a:t>Φυτορρυθμιστικές ουσίες: Είναι οργανικές ενώσεις</a:t>
            </a:r>
            <a:r>
              <a:rPr lang="el-GR" sz="2000" dirty="0"/>
              <a:t>, φυσικές ή συνθετικές που σε πολύ μικρές συγκεντρώσεις προάγουν, παρεμποδίζουν ή τροποποιούν ποιοτικά την αύξηση και την ανάπτυξη των φυτών.</a:t>
            </a:r>
          </a:p>
          <a:p>
            <a:r>
              <a:rPr lang="el-GR" sz="2000" b="1" dirty="0"/>
              <a:t>Μικροβιολογικά Σκευάσματα: </a:t>
            </a:r>
            <a:r>
              <a:rPr lang="el-GR" sz="2000" dirty="0"/>
              <a:t>Περιέχουν σε λανθάνουσα κατάσταση μικροοργανισμούς οι οποίοι μετά από κατάλληλους χειρισμούς μπορούν να δράσουν εναντίον άλλων, επιβλαβών για τις καλλιέργειες οργανισμών.</a:t>
            </a:r>
          </a:p>
        </p:txBody>
      </p:sp>
      <p:sp>
        <p:nvSpPr>
          <p:cNvPr id="3" name="TextBox 2">
            <a:extLst>
              <a:ext uri="{FF2B5EF4-FFF2-40B4-BE49-F238E27FC236}">
                <a16:creationId xmlns:a16="http://schemas.microsoft.com/office/drawing/2014/main" id="{78CBE330-6A0D-4757-B28C-E20BEAD6EABC}"/>
              </a:ext>
            </a:extLst>
          </p:cNvPr>
          <p:cNvSpPr txBox="1"/>
          <p:nvPr/>
        </p:nvSpPr>
        <p:spPr>
          <a:xfrm>
            <a:off x="1401580" y="0"/>
            <a:ext cx="10043410" cy="646331"/>
          </a:xfrm>
          <a:prstGeom prst="rect">
            <a:avLst/>
          </a:prstGeom>
          <a:noFill/>
        </p:spPr>
        <p:txBody>
          <a:bodyPr wrap="square" rtlCol="0">
            <a:spAutoFit/>
          </a:bodyPr>
          <a:lstStyle/>
          <a:p>
            <a:pPr algn="ctr"/>
            <a:r>
              <a:rPr lang="el-GR" sz="3600" b="1" dirty="0"/>
              <a:t>ΦΥΤΟΠΡΟΣΤΑΤΕΥΤΙΚΑ ΠΡΟΪΟΝΤΑ-ΚΑΤΗΓΟΡΙΕΣ</a:t>
            </a:r>
          </a:p>
        </p:txBody>
      </p:sp>
    </p:spTree>
    <p:extLst>
      <p:ext uri="{BB962C8B-B14F-4D97-AF65-F5344CB8AC3E}">
        <p14:creationId xmlns:p14="http://schemas.microsoft.com/office/powerpoint/2010/main" val="27425494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9844867C-2287-4EB8-8717-09B17F65C5C6}"/>
              </a:ext>
            </a:extLst>
          </p:cNvPr>
          <p:cNvSpPr/>
          <p:nvPr/>
        </p:nvSpPr>
        <p:spPr>
          <a:xfrm>
            <a:off x="959370" y="646331"/>
            <a:ext cx="10927829" cy="6001643"/>
          </a:xfrm>
          <a:prstGeom prst="rect">
            <a:avLst/>
          </a:prstGeom>
        </p:spPr>
        <p:txBody>
          <a:bodyPr wrap="square">
            <a:spAutoFit/>
          </a:bodyPr>
          <a:lstStyle/>
          <a:p>
            <a:r>
              <a:rPr lang="el-GR" sz="2400" dirty="0"/>
              <a:t>Χημική ταξινόμηση φυτοφαρμάκων Τα φυτοφάρμακα, ανάλογα με τη δραστική ουσία που περιέχουν, κατατάσσονται στις ακόλουθες κατηγορίες [</a:t>
            </a:r>
            <a:r>
              <a:rPr lang="el-GR" sz="2400" dirty="0" err="1"/>
              <a:t>Manahan</a:t>
            </a:r>
            <a:r>
              <a:rPr lang="el-GR" sz="2400" dirty="0"/>
              <a:t>, 1994; Αλμπάνης, 1997]: </a:t>
            </a:r>
          </a:p>
          <a:p>
            <a:pPr marL="514350" indent="-514350">
              <a:buAutoNum type="romanUcPeriod"/>
            </a:pPr>
            <a:r>
              <a:rPr lang="el-GR" sz="2400" b="1" dirty="0"/>
              <a:t>Χλωριωμένοι υδρογονάνθρακες</a:t>
            </a:r>
          </a:p>
          <a:p>
            <a:pPr marL="514350" indent="-514350">
              <a:buAutoNum type="romanUcPeriod"/>
            </a:pPr>
            <a:r>
              <a:rPr lang="el-GR" sz="2400" b="1" dirty="0" err="1"/>
              <a:t>Οργανοφωσφορικοί</a:t>
            </a:r>
            <a:r>
              <a:rPr lang="el-GR" sz="2400" b="1" dirty="0"/>
              <a:t> εστέρες </a:t>
            </a:r>
          </a:p>
          <a:p>
            <a:pPr marL="514350" indent="-514350">
              <a:buAutoNum type="romanUcPeriod"/>
            </a:pPr>
            <a:r>
              <a:rPr lang="el-GR" sz="2400" b="1" dirty="0" err="1"/>
              <a:t>Καρβαμιδικά</a:t>
            </a:r>
            <a:r>
              <a:rPr lang="el-GR" sz="2400" b="1" dirty="0"/>
              <a:t> και </a:t>
            </a:r>
            <a:r>
              <a:rPr lang="el-GR" sz="2400" b="1" dirty="0" err="1"/>
              <a:t>αλειφατικά</a:t>
            </a:r>
            <a:r>
              <a:rPr lang="el-GR" sz="2400" b="1" dirty="0"/>
              <a:t> οξέα και οι εστέρες τους</a:t>
            </a:r>
          </a:p>
          <a:p>
            <a:pPr marL="514350" indent="-514350">
              <a:buAutoNum type="romanUcPeriod"/>
            </a:pPr>
            <a:r>
              <a:rPr lang="el-GR" sz="2400" b="1" dirty="0"/>
              <a:t>Ενώσεις των χλωρό- και </a:t>
            </a:r>
            <a:r>
              <a:rPr lang="el-GR" sz="2400" b="1" dirty="0" err="1"/>
              <a:t>αμινο</a:t>
            </a:r>
            <a:r>
              <a:rPr lang="el-GR" sz="2400" b="1" dirty="0"/>
              <a:t>- </a:t>
            </a:r>
            <a:r>
              <a:rPr lang="el-GR" sz="2400" b="1" dirty="0" err="1"/>
              <a:t>τριαζινών</a:t>
            </a:r>
            <a:r>
              <a:rPr lang="el-GR" sz="2400" b="1" dirty="0"/>
              <a:t> </a:t>
            </a:r>
          </a:p>
          <a:p>
            <a:pPr marL="514350" indent="-514350">
              <a:buAutoNum type="romanUcPeriod"/>
            </a:pPr>
            <a:r>
              <a:rPr lang="el-GR" sz="2400" b="1" dirty="0"/>
              <a:t>Παράγωγα </a:t>
            </a:r>
            <a:r>
              <a:rPr lang="el-GR" sz="2400" b="1" dirty="0" err="1"/>
              <a:t>διπυριδιλίου</a:t>
            </a:r>
            <a:r>
              <a:rPr lang="el-GR" sz="2400" b="1" dirty="0"/>
              <a:t> </a:t>
            </a:r>
          </a:p>
          <a:p>
            <a:pPr marL="514350" indent="-514350">
              <a:buAutoNum type="romanUcPeriod"/>
            </a:pPr>
            <a:r>
              <a:rPr lang="el-GR" sz="2400" b="1" dirty="0" err="1"/>
              <a:t>Χλωροφαινοξυ</a:t>
            </a:r>
            <a:r>
              <a:rPr lang="el-GR" sz="2400" b="1" dirty="0"/>
              <a:t> - οξέα </a:t>
            </a:r>
          </a:p>
          <a:p>
            <a:pPr marL="514350" indent="-514350">
              <a:buAutoNum type="romanUcPeriod"/>
            </a:pPr>
            <a:r>
              <a:rPr lang="el-GR" sz="2400" b="1" dirty="0"/>
              <a:t>Υποκατεστημένα </a:t>
            </a:r>
            <a:r>
              <a:rPr lang="el-GR" sz="2400" b="1" dirty="0" err="1"/>
              <a:t>αμίδια</a:t>
            </a:r>
            <a:r>
              <a:rPr lang="el-GR" sz="2400" b="1" dirty="0"/>
              <a:t> </a:t>
            </a:r>
          </a:p>
          <a:p>
            <a:pPr marL="514350" indent="-514350">
              <a:buAutoNum type="romanUcPeriod"/>
            </a:pPr>
            <a:r>
              <a:rPr lang="el-GR" sz="2400" b="1" dirty="0"/>
              <a:t>Παράγωγα </a:t>
            </a:r>
            <a:r>
              <a:rPr lang="el-GR" sz="2400" b="1" dirty="0" err="1"/>
              <a:t>νιτροανιλίνης</a:t>
            </a:r>
            <a:r>
              <a:rPr lang="el-GR" sz="2400" b="1" dirty="0"/>
              <a:t> </a:t>
            </a:r>
          </a:p>
          <a:p>
            <a:pPr marL="514350" indent="-514350">
              <a:buAutoNum type="romanUcPeriod"/>
            </a:pPr>
            <a:r>
              <a:rPr lang="el-GR" sz="2400" b="1" dirty="0"/>
              <a:t>Ενώσεις της ουρίας </a:t>
            </a:r>
          </a:p>
          <a:p>
            <a:pPr marL="514350" indent="-514350">
              <a:buAutoNum type="romanUcPeriod"/>
            </a:pPr>
            <a:r>
              <a:rPr lang="el-GR" sz="2400" b="1" dirty="0"/>
              <a:t>Συνθετικά </a:t>
            </a:r>
            <a:r>
              <a:rPr lang="el-GR" sz="2400" b="1" dirty="0" err="1"/>
              <a:t>πυρεθρινοειδή</a:t>
            </a:r>
            <a:r>
              <a:rPr lang="el-GR" sz="2400" b="1" dirty="0"/>
              <a:t> και φυσικές </a:t>
            </a:r>
            <a:r>
              <a:rPr lang="el-GR" sz="2400" b="1" dirty="0" err="1"/>
              <a:t>πυρεθρίνες</a:t>
            </a:r>
            <a:r>
              <a:rPr lang="el-GR" sz="2400" b="1" dirty="0"/>
              <a:t> </a:t>
            </a:r>
          </a:p>
          <a:p>
            <a:pPr marL="514350" indent="-514350">
              <a:buAutoNum type="romanUcPeriod"/>
            </a:pPr>
            <a:r>
              <a:rPr lang="el-GR" sz="2400" b="1" dirty="0" err="1"/>
              <a:t>Φερομόνες</a:t>
            </a:r>
            <a:r>
              <a:rPr lang="el-GR" sz="2400" b="1" dirty="0"/>
              <a:t> </a:t>
            </a:r>
          </a:p>
          <a:p>
            <a:pPr marL="514350" indent="-514350">
              <a:buAutoNum type="romanUcPeriod"/>
            </a:pPr>
            <a:r>
              <a:rPr lang="el-GR" sz="2400" dirty="0"/>
              <a:t>Ανόργανα άλατα των μετάλλων </a:t>
            </a:r>
            <a:r>
              <a:rPr lang="el-GR" sz="2400" dirty="0" err="1"/>
              <a:t>As</a:t>
            </a:r>
            <a:r>
              <a:rPr lang="el-GR" sz="2400" dirty="0"/>
              <a:t>, </a:t>
            </a:r>
            <a:r>
              <a:rPr lang="el-GR" sz="2400" dirty="0" err="1"/>
              <a:t>Zn</a:t>
            </a:r>
            <a:r>
              <a:rPr lang="el-GR" sz="2400" dirty="0"/>
              <a:t>, </a:t>
            </a:r>
            <a:r>
              <a:rPr lang="el-GR" sz="2400" dirty="0" err="1"/>
              <a:t>Cu</a:t>
            </a:r>
            <a:r>
              <a:rPr lang="el-GR" sz="2400" dirty="0"/>
              <a:t> Στα παρακάτω </a:t>
            </a:r>
            <a:r>
              <a:rPr lang="el-GR" sz="2400" dirty="0" err="1"/>
              <a:t>υποκεφάλαια</a:t>
            </a:r>
            <a:r>
              <a:rPr lang="el-GR" sz="2400" dirty="0"/>
              <a:t> περιγράφονται οι σημαντικότερες από τις παραπάνω κατηγορίες </a:t>
            </a:r>
            <a:r>
              <a:rPr lang="el-GR" sz="2400" dirty="0" err="1"/>
              <a:t>φυτοφαρμάκω</a:t>
            </a:r>
            <a:endParaRPr lang="el-GR" sz="2400" dirty="0"/>
          </a:p>
        </p:txBody>
      </p:sp>
      <p:sp>
        <p:nvSpPr>
          <p:cNvPr id="3" name="TextBox 2">
            <a:extLst>
              <a:ext uri="{FF2B5EF4-FFF2-40B4-BE49-F238E27FC236}">
                <a16:creationId xmlns:a16="http://schemas.microsoft.com/office/drawing/2014/main" id="{62A04AFC-4FA5-45A7-9B30-3CA8B6B3D4C0}"/>
              </a:ext>
            </a:extLst>
          </p:cNvPr>
          <p:cNvSpPr txBox="1"/>
          <p:nvPr/>
        </p:nvSpPr>
        <p:spPr>
          <a:xfrm>
            <a:off x="1401580" y="0"/>
            <a:ext cx="10043410" cy="646331"/>
          </a:xfrm>
          <a:prstGeom prst="rect">
            <a:avLst/>
          </a:prstGeom>
          <a:noFill/>
        </p:spPr>
        <p:txBody>
          <a:bodyPr wrap="square" rtlCol="0">
            <a:spAutoFit/>
          </a:bodyPr>
          <a:lstStyle/>
          <a:p>
            <a:pPr algn="ctr"/>
            <a:r>
              <a:rPr lang="el-GR" sz="3600" b="1" dirty="0"/>
              <a:t>ΧΗΜΙΚΗ ΤΑΞΙΝΟΜΗΣΗ ΦΥΤΟΦΑΡΜΑΚΩΝ</a:t>
            </a:r>
          </a:p>
        </p:txBody>
      </p:sp>
    </p:spTree>
    <p:extLst>
      <p:ext uri="{BB962C8B-B14F-4D97-AF65-F5344CB8AC3E}">
        <p14:creationId xmlns:p14="http://schemas.microsoft.com/office/powerpoint/2010/main" val="23604245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D5092828-CF26-4478-8A08-B96AF96CE11B}"/>
              </a:ext>
            </a:extLst>
          </p:cNvPr>
          <p:cNvSpPr/>
          <p:nvPr/>
        </p:nvSpPr>
        <p:spPr>
          <a:xfrm>
            <a:off x="1573967" y="894070"/>
            <a:ext cx="9953469" cy="5632311"/>
          </a:xfrm>
          <a:prstGeom prst="rect">
            <a:avLst/>
          </a:prstGeom>
        </p:spPr>
        <p:txBody>
          <a:bodyPr wrap="square">
            <a:spAutoFit/>
          </a:bodyPr>
          <a:lstStyle/>
          <a:p>
            <a:r>
              <a:rPr lang="el-GR" sz="2000" b="1" dirty="0"/>
              <a:t>Χλωριωμένοι υδρογονάνθρακες </a:t>
            </a:r>
            <a:r>
              <a:rPr lang="el-GR" sz="2000" dirty="0"/>
              <a:t>Τα </a:t>
            </a:r>
            <a:r>
              <a:rPr lang="el-GR" sz="2000" dirty="0" err="1"/>
              <a:t>οργανοχλωριωμένα</a:t>
            </a:r>
            <a:r>
              <a:rPr lang="el-GR" sz="2000" dirty="0"/>
              <a:t> φυτοφάρμακα χρησιμοποιούνται ευρέως ως εντομοκτόνα κατά τη διάρκεια των δεκαετιών 1950 και 1960. Χαρακτηριστικό παράδειγμα είναι </a:t>
            </a:r>
            <a:r>
              <a:rPr lang="el-GR" sz="2000" b="1" dirty="0"/>
              <a:t>το DDT, ο κυριότερος εκπρόσωπος της κατηγορίας των </a:t>
            </a:r>
            <a:r>
              <a:rPr lang="el-GR" sz="2000" b="1" dirty="0" err="1"/>
              <a:t>οργανοχλωριωμένων</a:t>
            </a:r>
            <a:r>
              <a:rPr lang="el-GR" sz="2000" b="1" dirty="0"/>
              <a:t> φυτοφαρμάκων</a:t>
            </a:r>
            <a:r>
              <a:rPr lang="el-GR" sz="2000" dirty="0"/>
              <a:t>, που με τη χρήση του εξαλείφεται η ελονοσία σε πολλές περιοχές και σώζονται εκατομμύρια άνθρωποι από το θάνατο. Στα χρόνια που ακολουθούν, η χρήση των </a:t>
            </a:r>
            <a:r>
              <a:rPr lang="el-GR" sz="2000" dirty="0" err="1"/>
              <a:t>οργανοχλωριωμένων</a:t>
            </a:r>
            <a:r>
              <a:rPr lang="el-GR" sz="2000" dirty="0"/>
              <a:t> φυτοφαρμάκων απαγορεύεται σε πολλές χώρες. Ο λόγος της απαγόρευσής τους είναι η διαπίστωση ότι </a:t>
            </a:r>
            <a:r>
              <a:rPr lang="el-GR" sz="2000" b="1" dirty="0"/>
              <a:t>οι ενώσεις αυτές δεν αποικοδομούνται εύκολα στο περιβάλλον και γι’ αυτό χαρακτηρίζονται ως παραμένοντες οργανικοί ρύποι (</a:t>
            </a:r>
            <a:r>
              <a:rPr lang="el-GR" sz="2000" b="1" dirty="0" err="1"/>
              <a:t>Persistent</a:t>
            </a:r>
            <a:r>
              <a:rPr lang="el-GR" sz="2000" b="1" dirty="0"/>
              <a:t> </a:t>
            </a:r>
            <a:r>
              <a:rPr lang="el-GR" sz="2000" b="1" dirty="0" err="1"/>
              <a:t>Organic</a:t>
            </a:r>
            <a:r>
              <a:rPr lang="el-GR" sz="2000" b="1" dirty="0"/>
              <a:t> </a:t>
            </a:r>
            <a:r>
              <a:rPr lang="el-GR" sz="2000" b="1" dirty="0" err="1"/>
              <a:t>Pollutants</a:t>
            </a:r>
            <a:r>
              <a:rPr lang="el-GR" sz="2000" b="1" dirty="0"/>
              <a:t>, </a:t>
            </a:r>
            <a:r>
              <a:rPr lang="el-GR" sz="2000" b="1" dirty="0" err="1"/>
              <a:t>POPs</a:t>
            </a:r>
            <a:r>
              <a:rPr lang="el-GR" sz="2000" b="1" dirty="0"/>
              <a:t>).</a:t>
            </a:r>
            <a:r>
              <a:rPr lang="el-GR" sz="2000" dirty="0"/>
              <a:t> Τα </a:t>
            </a:r>
            <a:r>
              <a:rPr lang="el-GR" sz="2000" dirty="0" err="1"/>
              <a:t>οργανοχλωριωμένα</a:t>
            </a:r>
            <a:r>
              <a:rPr lang="el-GR" sz="2000" dirty="0"/>
              <a:t> φυτοφάρμακα είναι ουσίες που συνδυάζουν μεγάλη εντομοκτόνο αποτελεσματικότητα και μικρή τοξικότητα στα θηλαστικά. Όμως, η υπέρμετρη και αλόγιστη χρήση τους, στο παρελθόν, οδήγησε στην καταστροφή ευαίσθητων οικοσυστημάτων, στην εκτεταμένη ρύπανση του εδάφους και των φυσικών νερών και στη </a:t>
            </a:r>
            <a:r>
              <a:rPr lang="el-GR" sz="2000" b="1" dirty="0" err="1"/>
              <a:t>βιοσυσσώρευσή</a:t>
            </a:r>
            <a:r>
              <a:rPr lang="el-GR" sz="2000" b="1" dirty="0"/>
              <a:t> τους (</a:t>
            </a:r>
            <a:r>
              <a:rPr lang="el-GR" sz="2000" b="1" dirty="0" err="1"/>
              <a:t>bioaccumulation</a:t>
            </a:r>
            <a:r>
              <a:rPr lang="el-GR" sz="2000" b="1" dirty="0"/>
              <a:t>) στους οργανισμούς καθώς και στη </a:t>
            </a:r>
            <a:r>
              <a:rPr lang="el-GR" sz="2000" b="1" dirty="0" err="1"/>
              <a:t>βιομεγέθυνσή</a:t>
            </a:r>
            <a:r>
              <a:rPr lang="el-GR" sz="2000" b="1" dirty="0"/>
              <a:t> (</a:t>
            </a:r>
            <a:r>
              <a:rPr lang="el-GR" sz="2000" b="1" dirty="0" err="1"/>
              <a:t>biomagnification</a:t>
            </a:r>
            <a:r>
              <a:rPr lang="el-GR" sz="2000" b="1" dirty="0"/>
              <a:t>)</a:t>
            </a:r>
            <a:r>
              <a:rPr lang="el-GR" sz="2000" dirty="0"/>
              <a:t> τους κατά μήκος της τροφικής αλυσίδας με αποτέλεσμα την </a:t>
            </a:r>
            <a:r>
              <a:rPr lang="el-GR" sz="2000" b="1" dirty="0"/>
              <a:t>ανίχνευσή τους σε ανώτερους οργανισμούς, ακόμα και στον άνθρωπο, σε υψηλές συγκεντρώσεις</a:t>
            </a:r>
            <a:r>
              <a:rPr lang="el-GR" sz="2000" dirty="0"/>
              <a:t>. Σε πολλές χώρες, παρότι τα </a:t>
            </a:r>
            <a:r>
              <a:rPr lang="el-GR" sz="2000" dirty="0" err="1"/>
              <a:t>οργανοχλωριωμένα</a:t>
            </a:r>
            <a:r>
              <a:rPr lang="el-GR" sz="2000" dirty="0"/>
              <a:t> φυτοφάρμακα έχουν απαγορευτεί πριν από πολλά χρόνια, εξακολουθούν να ανιχνεύονται σε ανθρώπινους ιστούς καθώς επίσης στο αίμα και τα </a:t>
            </a:r>
            <a:r>
              <a:rPr lang="el-GR" sz="2000" dirty="0" err="1"/>
              <a:t>ούρ</a:t>
            </a:r>
            <a:endParaRPr lang="el-GR" sz="2000" dirty="0"/>
          </a:p>
        </p:txBody>
      </p:sp>
      <p:sp>
        <p:nvSpPr>
          <p:cNvPr id="3" name="TextBox 2">
            <a:extLst>
              <a:ext uri="{FF2B5EF4-FFF2-40B4-BE49-F238E27FC236}">
                <a16:creationId xmlns:a16="http://schemas.microsoft.com/office/drawing/2014/main" id="{774732CB-1663-47CC-A694-4C8D4128274E}"/>
              </a:ext>
            </a:extLst>
          </p:cNvPr>
          <p:cNvSpPr txBox="1"/>
          <p:nvPr/>
        </p:nvSpPr>
        <p:spPr>
          <a:xfrm>
            <a:off x="1401580" y="0"/>
            <a:ext cx="10043410" cy="646331"/>
          </a:xfrm>
          <a:prstGeom prst="rect">
            <a:avLst/>
          </a:prstGeom>
          <a:noFill/>
        </p:spPr>
        <p:txBody>
          <a:bodyPr wrap="square" rtlCol="0">
            <a:spAutoFit/>
          </a:bodyPr>
          <a:lstStyle/>
          <a:p>
            <a:pPr algn="ctr"/>
            <a:r>
              <a:rPr lang="el-GR" sz="3600" b="1" dirty="0"/>
              <a:t>ΧΛΩΡΙΟΜΕΝΟΙ ΥΔΡΟΓΟΝΑΝΘΡΑΚΕΣ</a:t>
            </a:r>
          </a:p>
        </p:txBody>
      </p:sp>
    </p:spTree>
    <p:extLst>
      <p:ext uri="{BB962C8B-B14F-4D97-AF65-F5344CB8AC3E}">
        <p14:creationId xmlns:p14="http://schemas.microsoft.com/office/powerpoint/2010/main" val="12031823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9805AF4-7989-43AB-9A60-14E3F851FB30}"/>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0036B63-B0EC-4AF3-95D3-2E2DCA25FBC6}"/>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Εικόνα 2">
            <a:extLst>
              <a:ext uri="{FF2B5EF4-FFF2-40B4-BE49-F238E27FC236}">
                <a16:creationId xmlns:a16="http://schemas.microsoft.com/office/drawing/2014/main" id="{4CE478FC-ABE4-480E-BE82-FCB45521F148}"/>
              </a:ext>
            </a:extLst>
          </p:cNvPr>
          <p:cNvPicPr>
            <a:picLocks noChangeAspect="1"/>
          </p:cNvPicPr>
          <p:nvPr/>
        </p:nvPicPr>
        <p:blipFill>
          <a:blip r:embed="rId2"/>
          <a:stretch>
            <a:fillRect/>
          </a:stretch>
        </p:blipFill>
        <p:spPr>
          <a:xfrm>
            <a:off x="2742367" y="569813"/>
            <a:ext cx="6707265" cy="5718373"/>
          </a:xfrm>
          <a:prstGeom prst="rect">
            <a:avLst/>
          </a:prstGeom>
        </p:spPr>
      </p:pic>
    </p:spTree>
    <p:extLst>
      <p:ext uri="{BB962C8B-B14F-4D97-AF65-F5344CB8AC3E}">
        <p14:creationId xmlns:p14="http://schemas.microsoft.com/office/powerpoint/2010/main" val="38534516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ECF510E2-F44C-49F4-8A53-47F422D0BFF9}"/>
              </a:ext>
            </a:extLst>
          </p:cNvPr>
          <p:cNvSpPr/>
          <p:nvPr/>
        </p:nvSpPr>
        <p:spPr>
          <a:xfrm>
            <a:off x="1514007" y="860661"/>
            <a:ext cx="9743605" cy="5447645"/>
          </a:xfrm>
          <a:prstGeom prst="rect">
            <a:avLst/>
          </a:prstGeom>
        </p:spPr>
        <p:txBody>
          <a:bodyPr wrap="square">
            <a:spAutoFit/>
          </a:bodyPr>
          <a:lstStyle/>
          <a:p>
            <a:endParaRPr lang="el-GR" sz="1200" dirty="0">
              <a:solidFill>
                <a:srgbClr val="000000"/>
              </a:solidFill>
              <a:latin typeface="Calibri" panose="020F0502020204030204" pitchFamily="34" charset="0"/>
            </a:endParaRPr>
          </a:p>
          <a:p>
            <a:r>
              <a:rPr lang="el-GR" sz="2400" dirty="0">
                <a:latin typeface="Georgia" panose="02040502050405020303" pitchFamily="18" charset="0"/>
              </a:rPr>
              <a:t>Τα </a:t>
            </a:r>
            <a:r>
              <a:rPr lang="el-GR" sz="2400" dirty="0" err="1">
                <a:latin typeface="Georgia" panose="02040502050405020303" pitchFamily="18" charset="0"/>
              </a:rPr>
              <a:t>οργανοφωσφορικά</a:t>
            </a:r>
            <a:r>
              <a:rPr lang="el-GR" sz="2400" dirty="0">
                <a:latin typeface="Georgia" panose="02040502050405020303" pitchFamily="18" charset="0"/>
              </a:rPr>
              <a:t> όπως και τα </a:t>
            </a:r>
            <a:r>
              <a:rPr lang="el-GR" sz="2400" dirty="0" err="1">
                <a:latin typeface="Georgia" panose="02040502050405020303" pitchFamily="18" charset="0"/>
              </a:rPr>
              <a:t>οργανοχλωριωμένα</a:t>
            </a:r>
            <a:r>
              <a:rPr lang="el-GR" sz="2400" dirty="0">
                <a:latin typeface="Georgia" panose="02040502050405020303" pitchFamily="18" charset="0"/>
              </a:rPr>
              <a:t> φυτοφάρμακα είναι από τις πρώτες κατηγορίες οργανικών φυτοφαρμάκων που παρασκευάστηκαν και εξακολουθούν να χρησιμοποιούνται μέχρι και σήμερα. </a:t>
            </a:r>
            <a:r>
              <a:rPr lang="el-GR" sz="2400" b="1" dirty="0">
                <a:latin typeface="Georgia" panose="02040502050405020303" pitchFamily="18" charset="0"/>
              </a:rPr>
              <a:t>Είναι ενώσεις μεγάλης τοξικότητας, σχετικά ασταθείς σε αλκαλικό περιβάλλον και έχουν μικρό βαθμό </a:t>
            </a:r>
            <a:r>
              <a:rPr lang="el-GR" sz="2400" b="1" dirty="0" err="1">
                <a:latin typeface="Georgia" panose="02040502050405020303" pitchFamily="18" charset="0"/>
              </a:rPr>
              <a:t>βιοσυσσώρευσης</a:t>
            </a:r>
            <a:r>
              <a:rPr lang="el-GR" sz="2400" b="1" dirty="0">
                <a:latin typeface="Georgia" panose="02040502050405020303" pitchFamily="18" charset="0"/>
              </a:rPr>
              <a:t> </a:t>
            </a:r>
            <a:r>
              <a:rPr lang="el-GR" sz="2400" dirty="0">
                <a:latin typeface="Georgia" panose="02040502050405020303" pitchFamily="18" charset="0"/>
              </a:rPr>
              <a:t>[</a:t>
            </a:r>
            <a:r>
              <a:rPr lang="el-GR" sz="2400" dirty="0" err="1">
                <a:latin typeface="Georgia" panose="02040502050405020303" pitchFamily="18" charset="0"/>
              </a:rPr>
              <a:t>Walker</a:t>
            </a:r>
            <a:r>
              <a:rPr lang="el-GR" sz="2400" dirty="0">
                <a:latin typeface="Georgia" panose="02040502050405020303" pitchFamily="18" charset="0"/>
              </a:rPr>
              <a:t>, 2001].</a:t>
            </a:r>
          </a:p>
          <a:p>
            <a:r>
              <a:rPr lang="el-GR" sz="2400" dirty="0">
                <a:latin typeface="Georgia" panose="02040502050405020303" pitchFamily="18" charset="0"/>
              </a:rPr>
              <a:t>Χρησιμοποιούνται κυρίως ως εντομοκτόνα και σε μικρότερη έκταση ως ζιζανιοκτόνα. </a:t>
            </a:r>
            <a:r>
              <a:rPr lang="el-GR" sz="2400" b="1" dirty="0">
                <a:latin typeface="Georgia" panose="02040502050405020303" pitchFamily="18" charset="0"/>
              </a:rPr>
              <a:t>Η χρήση των </a:t>
            </a:r>
            <a:r>
              <a:rPr lang="el-GR" sz="2400" b="1" dirty="0" err="1">
                <a:latin typeface="Georgia" panose="02040502050405020303" pitchFamily="18" charset="0"/>
              </a:rPr>
              <a:t>οργανοφωσφορικών</a:t>
            </a:r>
            <a:r>
              <a:rPr lang="el-GR" sz="2400" b="1" dirty="0">
                <a:latin typeface="Georgia" panose="02040502050405020303" pitchFamily="18" charset="0"/>
              </a:rPr>
              <a:t> φυτοφαρμάκων άρχισε να αυξάνει κατά τη δεκαετία του 1970 προκειμένου να αντικαταστήσουν τα </a:t>
            </a:r>
            <a:r>
              <a:rPr lang="el-GR" sz="2400" b="1" dirty="0" err="1">
                <a:latin typeface="Georgia" panose="02040502050405020303" pitchFamily="18" charset="0"/>
              </a:rPr>
              <a:t>οργανοχλωριωμένα</a:t>
            </a:r>
            <a:r>
              <a:rPr lang="el-GR" sz="2400" b="1" dirty="0">
                <a:latin typeface="Georgia" panose="02040502050405020303" pitchFamily="18" charset="0"/>
              </a:rPr>
              <a:t> φυτοφάρμακα, τα οποία αποσύρονται σταδιακά από την αγορά</a:t>
            </a:r>
            <a:r>
              <a:rPr lang="el-GR" sz="2400" dirty="0">
                <a:latin typeface="Georgia" panose="02040502050405020303" pitchFamily="18" charset="0"/>
              </a:rPr>
              <a:t>. Στην πορεία όμως διαπιστώθηκε ότι τα </a:t>
            </a:r>
            <a:r>
              <a:rPr lang="el-GR" sz="2400" dirty="0" err="1">
                <a:latin typeface="Georgia" panose="02040502050405020303" pitchFamily="18" charset="0"/>
              </a:rPr>
              <a:t>οργανοφωσφορικά</a:t>
            </a:r>
            <a:r>
              <a:rPr lang="el-GR" sz="2400" dirty="0">
                <a:latin typeface="Georgia" panose="02040502050405020303" pitchFamily="18" charset="0"/>
              </a:rPr>
              <a:t> φυτοφάρμακα προκαλούν περιβαλλοντικά προβλήματα λόγω της </a:t>
            </a:r>
            <a:r>
              <a:rPr lang="el-GR" sz="2400" b="1" dirty="0">
                <a:latin typeface="Georgia" panose="02040502050405020303" pitchFamily="18" charset="0"/>
              </a:rPr>
              <a:t>υψηλής οξείας τοξικότητας που παρουσιάζουν </a:t>
            </a:r>
            <a:endParaRPr lang="el-GR" sz="2400" b="1" dirty="0"/>
          </a:p>
        </p:txBody>
      </p:sp>
      <p:sp>
        <p:nvSpPr>
          <p:cNvPr id="3" name="TextBox 2">
            <a:extLst>
              <a:ext uri="{FF2B5EF4-FFF2-40B4-BE49-F238E27FC236}">
                <a16:creationId xmlns:a16="http://schemas.microsoft.com/office/drawing/2014/main" id="{C23A77B8-E774-428B-839E-72ECBD6453E8}"/>
              </a:ext>
            </a:extLst>
          </p:cNvPr>
          <p:cNvSpPr txBox="1"/>
          <p:nvPr/>
        </p:nvSpPr>
        <p:spPr>
          <a:xfrm>
            <a:off x="1401580" y="0"/>
            <a:ext cx="10043410" cy="646331"/>
          </a:xfrm>
          <a:prstGeom prst="rect">
            <a:avLst/>
          </a:prstGeom>
          <a:noFill/>
        </p:spPr>
        <p:txBody>
          <a:bodyPr wrap="square" rtlCol="0">
            <a:spAutoFit/>
          </a:bodyPr>
          <a:lstStyle/>
          <a:p>
            <a:pPr algn="ctr"/>
            <a:r>
              <a:rPr lang="el-GR" sz="3600" b="1" dirty="0"/>
              <a:t>ΟΡΓΑΝΟΦΩΣΦΟΡΙΚΑ ΦΥΤΟΦΑΡΜΑΚΑ</a:t>
            </a:r>
          </a:p>
        </p:txBody>
      </p:sp>
    </p:spTree>
    <p:extLst>
      <p:ext uri="{BB962C8B-B14F-4D97-AF65-F5344CB8AC3E}">
        <p14:creationId xmlns:p14="http://schemas.microsoft.com/office/powerpoint/2010/main" val="1066169280"/>
      </p:ext>
    </p:extLst>
  </p:cSld>
  <p:clrMapOvr>
    <a:masterClrMapping/>
  </p:clrMapOvr>
</p:sld>
</file>

<file path=ppt/theme/theme1.xml><?xml version="1.0" encoding="utf-8"?>
<a:theme xmlns:a="http://schemas.openxmlformats.org/drawingml/2006/main" name="Περικοπή">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Περικοπή</Template>
  <TotalTime>281</TotalTime>
  <Words>2161</Words>
  <Application>Microsoft Office PowerPoint</Application>
  <PresentationFormat>Ευρεία οθόνη</PresentationFormat>
  <Paragraphs>89</Paragraphs>
  <Slides>21</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21</vt:i4>
      </vt:variant>
    </vt:vector>
  </HeadingPairs>
  <TitlesOfParts>
    <vt:vector size="28" baseType="lpstr">
      <vt:lpstr>Arial</vt:lpstr>
      <vt:lpstr>Calibri</vt:lpstr>
      <vt:lpstr>Franklin Gothic Book</vt:lpstr>
      <vt:lpstr>Georgia</vt:lpstr>
      <vt:lpstr>Times New Roman</vt:lpstr>
      <vt:lpstr>Wingdings</vt:lpstr>
      <vt:lpstr>Περικοπή</vt:lpstr>
      <vt:lpstr>Οργανική χημεια τμημα δεαπτ</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Τύχη των φυτοφαρμάκων στο περιβάλλον </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Άρης Γιαννακάς</dc:creator>
  <cp:lastModifiedBy>Άρης Γιαννακάς</cp:lastModifiedBy>
  <cp:revision>17</cp:revision>
  <dcterms:created xsi:type="dcterms:W3CDTF">2018-04-16T16:51:06Z</dcterms:created>
  <dcterms:modified xsi:type="dcterms:W3CDTF">2019-05-08T12:49:21Z</dcterms:modified>
</cp:coreProperties>
</file>