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86" r:id="rId4"/>
    <p:sldId id="298" r:id="rId5"/>
    <p:sldId id="299" r:id="rId6"/>
    <p:sldId id="265" r:id="rId7"/>
    <p:sldId id="306" r:id="rId8"/>
    <p:sldId id="300" r:id="rId9"/>
    <p:sldId id="284" r:id="rId10"/>
    <p:sldId id="314" r:id="rId11"/>
    <p:sldId id="285" r:id="rId12"/>
    <p:sldId id="266" r:id="rId13"/>
    <p:sldId id="287" r:id="rId14"/>
    <p:sldId id="288" r:id="rId15"/>
    <p:sldId id="301" r:id="rId16"/>
    <p:sldId id="302" r:id="rId17"/>
    <p:sldId id="308" r:id="rId18"/>
    <p:sldId id="303" r:id="rId19"/>
    <p:sldId id="307" r:id="rId20"/>
    <p:sldId id="311" r:id="rId21"/>
    <p:sldId id="312" r:id="rId22"/>
    <p:sldId id="313" r:id="rId23"/>
    <p:sldId id="304" r:id="rId24"/>
    <p:sldId id="267" r:id="rId25"/>
    <p:sldId id="289" r:id="rId26"/>
    <p:sldId id="268" r:id="rId27"/>
    <p:sldId id="291" r:id="rId28"/>
    <p:sldId id="290" r:id="rId29"/>
    <p:sldId id="269" r:id="rId30"/>
    <p:sldId id="309" r:id="rId31"/>
    <p:sldId id="270" r:id="rId32"/>
    <p:sldId id="295" r:id="rId33"/>
    <p:sldId id="316" r:id="rId34"/>
    <p:sldId id="305" r:id="rId35"/>
    <p:sldId id="318" r:id="rId36"/>
    <p:sldId id="317" r:id="rId37"/>
    <p:sldId id="310" r:id="rId38"/>
    <p:sldId id="296" r:id="rId39"/>
    <p:sldId id="292" r:id="rId40"/>
    <p:sldId id="315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85058E-ED4E-4E5B-BDC2-D7C60DA90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A91411A-A541-40D9-8C60-30FCAE5AB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66A21C-3612-4987-BF45-48BE4EE7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82BE3E-3EF1-417E-96B9-F12481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97BEAA-0302-4677-B6A8-4C7B30AB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77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722C92-6D3A-434D-8639-08B2ADB3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FDDB93-7AAD-4677-BB2E-B4A9B15F3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D823A3-CB06-4BF1-ABBA-2EB0AE91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88BE54-FEEF-4073-A411-E3BE8B30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0EDED8-9BD2-40CE-B236-488E9711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74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9E7DDC1-BA2D-4953-94B9-84D148702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A82CACA-3FCB-4DF9-A3B6-587E916FC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7A171F-2A29-49BD-A23D-CB0522A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2AB99F-D995-4B12-9EDF-F65FFBD7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908BED0-8424-476E-B448-1062A0CF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84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F6A4BF-FC32-4310-89A1-7507AB45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C841E7-99B6-4C8C-8D96-178C4562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FEFD0A-71A2-434F-825A-CBD49892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6469BA-95A7-4D65-B971-1804065F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406E0D-CFF9-43EF-9E56-E397C623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18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DA67C6-93B3-4A3B-AA39-3C2439F4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573825-8664-4D6D-B6B9-2F00097E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12D8A0-F786-4065-BF47-6C68F378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361AF1-355F-429A-9E40-8A3C52B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3C6EDD-6119-456A-9E1A-3FEF2081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15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B3B551-DBF3-4A71-B013-C7946182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984575-1524-4765-90C1-84C902C69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E01A6A4-3874-46C7-A074-F963452E2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08EAD6-506A-42CE-8DA3-2163F06E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202CE46-EAC8-47FC-9BA3-C438FA3E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B755731-F636-4BBB-960B-FA1D4A6E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90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08057F-EE83-4131-BA06-EDE392F3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024E78-0AFE-4EC3-8D70-91402DDC1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E6FDF07-FC15-43F5-888A-5245CB774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BC65F87-EE3D-405D-BF97-0305661DF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31E68D3-C5EF-4D12-AACF-16480C0D9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531893B-3A0D-4D32-91B8-F9121936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079E1EB-9CDF-4533-8C78-AC9A8B41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F09CF93-D765-47DB-9DD2-E9DB7D25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57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A82AE6-EEFA-42D5-80E6-4C374CD8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03E110D-BAAF-487E-96C2-36575134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5F9D5AF-0FA5-4C94-9BD7-CEA8AF63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2B3350A-94BD-4CD9-BD27-E96B252C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EAD2D5F-D6A3-47F6-A440-6640E44B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1D1B909-C9AD-4F1B-B8C5-11B9D450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773F887-6FAE-41EE-ABBD-48E1B9AD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18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AC3705-808A-45E8-8CD4-6BF8A713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9E7DE9-79E7-4BC5-8963-0013AD27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AD6A8B8-11FE-4943-818C-08E7705AE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A5F3C6-B592-442C-A2FD-9872B741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00869D-C3F7-44C9-994D-096D6443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4828FBE-12E6-488D-B87A-D12A5B15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83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3F7627-46FB-4359-888D-AD01BE5A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6173452-5544-44B7-8838-509008211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FE1096-73AA-4774-82EF-C5E7F4175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17F8EEE-605E-45AB-8157-1BB9C865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CC6636E-370E-4516-A6B1-69325CC4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9B071C-AC07-4094-A945-81E1246B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430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F649FF6-FA7F-4A85-B796-BD6E707A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684DF63-C285-49D4-9DBC-9058CA05C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4B0AA6-77B2-450C-B54F-5F99B0574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BF10-DED1-44C5-B7D8-9A113900A84B}" type="datetimeFigureOut">
              <a:rPr lang="el-GR" smtClean="0"/>
              <a:t>28/11/2024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C69D10-6B04-48F8-B006-E061BE074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567BD8-E682-49BC-9768-5E0F8248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3D20-4CAF-4B75-A648-1FE35DDCF4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6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509D6A-6A7B-448D-85BE-50B5CF505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3272"/>
          </a:xfrm>
        </p:spPr>
        <p:txBody>
          <a:bodyPr/>
          <a:lstStyle/>
          <a:p>
            <a:r>
              <a:rPr lang="el-GR" dirty="0"/>
              <a:t>ΒΙΟΧΗΜΕΙΑ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B6DD00F-566D-4E27-938E-150EAA090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8730"/>
            <a:ext cx="9144000" cy="2329070"/>
          </a:xfrm>
        </p:spPr>
        <p:txBody>
          <a:bodyPr>
            <a:normAutofit/>
          </a:bodyPr>
          <a:lstStyle/>
          <a:p>
            <a:pPr algn="l"/>
            <a:r>
              <a:rPr lang="el-GR" dirty="0"/>
              <a:t>ΒΙΒΛΙΟΓΡΑΦΙΑ: HARPER’S ΒΙΟΛΟΓΙΚΗ ΧΗΜΕΙΑ</a:t>
            </a:r>
          </a:p>
          <a:p>
            <a:pPr algn="l"/>
            <a:r>
              <a:rPr lang="el-GR" dirty="0"/>
              <a:t>ΚΕΦ. 21 Η ΟΔΟΣ ΤΩΝ ΦΩΣΦΟΡΙΚΩΝ ΠΕΝΤΟΖΩΝ &amp; ΆΛΛΕΣ ΜΕΤΑΒΟΛΙΚΕΣ ΟΔΟΙ ΤΩΝ ΕΞΟΖΩΝ</a:t>
            </a:r>
          </a:p>
          <a:p>
            <a:pPr algn="l"/>
            <a:r>
              <a:rPr lang="el-GR" dirty="0"/>
              <a:t>ΚΕΦ. 22 ΟΞΕΙΔΩΣΗ ΤΩΝ ΛΙΠΑΡΩΝ ΟΞΕΩΝ</a:t>
            </a: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229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898880"/>
            <a:ext cx="10239375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564" y="190994"/>
            <a:ext cx="11660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Μικρά μόρια λιπαρών οξέων μπορούν να διαπεράσουν την εσωτερική </a:t>
            </a:r>
            <a:r>
              <a:rPr lang="el-GR" sz="2000" b="1" dirty="0" err="1" smtClean="0"/>
              <a:t>μιτοχονδριακή</a:t>
            </a:r>
            <a:r>
              <a:rPr lang="el-GR" sz="2000" b="1" dirty="0" smtClean="0"/>
              <a:t> μεμβράνη ελεύθερα</a:t>
            </a:r>
          </a:p>
          <a:p>
            <a:r>
              <a:rPr lang="el-GR" sz="2000" b="1" dirty="0" smtClean="0"/>
              <a:t>και να μετατραπούν από </a:t>
            </a:r>
            <a:r>
              <a:rPr lang="el-GR" sz="2000" b="1" dirty="0" err="1" smtClean="0"/>
              <a:t>ενδομιτοχονδριακές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συνθετάσες</a:t>
            </a:r>
            <a:r>
              <a:rPr lang="el-GR" sz="2000" b="1" dirty="0" smtClean="0"/>
              <a:t> σε </a:t>
            </a:r>
            <a:r>
              <a:rPr lang="el-GR" sz="2000" b="1" dirty="0" err="1" smtClean="0"/>
              <a:t>άκυλο</a:t>
            </a:r>
            <a:r>
              <a:rPr lang="el-GR" sz="2000" b="1" dirty="0" smtClean="0"/>
              <a:t>-</a:t>
            </a:r>
            <a:r>
              <a:rPr lang="en-US" sz="2000" b="1" dirty="0" smtClean="0"/>
              <a:t>CoA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39858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98A47E7-3182-4F4A-9A47-4AD19B73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34355"/>
            <a:ext cx="10905066" cy="4389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6E611F-85B5-4E82-B178-D0267093FE0E}"/>
              </a:ext>
            </a:extLst>
          </p:cNvPr>
          <p:cNvSpPr txBox="1"/>
          <p:nvPr/>
        </p:nvSpPr>
        <p:spPr>
          <a:xfrm>
            <a:off x="787880" y="834245"/>
            <a:ext cx="1061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Σε συνθήκες ασιτίας τα </a:t>
            </a:r>
            <a:r>
              <a:rPr lang="el-GR" sz="2000" b="1" dirty="0" err="1"/>
              <a:t>λιποκύτταρα</a:t>
            </a:r>
            <a:r>
              <a:rPr lang="el-GR" sz="2000" b="1" dirty="0"/>
              <a:t> </a:t>
            </a:r>
            <a:r>
              <a:rPr lang="el-GR" sz="2000" b="1" dirty="0" err="1"/>
              <a:t>υδρολύουν</a:t>
            </a:r>
            <a:r>
              <a:rPr lang="el-GR" sz="2000" b="1" dirty="0"/>
              <a:t> τα </a:t>
            </a:r>
            <a:r>
              <a:rPr lang="el-GR" sz="2000" b="1" dirty="0" err="1"/>
              <a:t>τριγλυκερίδια</a:t>
            </a:r>
            <a:r>
              <a:rPr lang="el-GR" sz="2000" b="1" dirty="0"/>
              <a:t> σε λιπαρά οξέα και </a:t>
            </a:r>
            <a:r>
              <a:rPr lang="el-GR" sz="2000" b="1" dirty="0" err="1"/>
              <a:t>γλυκερόλη</a:t>
            </a:r>
            <a:r>
              <a:rPr lang="el-G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3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310A1E-325D-4BC7-813D-07CAC5D6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96724"/>
            <a:ext cx="10704443" cy="1099930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Η β-οξείδωση των λιπαρών οξέων γίνεται εντός των μιτοχονδρίων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38C8B8-6F85-41E7-AE93-00C02AEE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20" y="1683026"/>
            <a:ext cx="10808806" cy="487825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β-οξείδωση πραγματοποιείται μεταξύ του </a:t>
            </a:r>
            <a:r>
              <a:rPr lang="el-GR" dirty="0" smtClean="0"/>
              <a:t>α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/>
              <a:t>β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ατόμου άνθρακα του λιπαρού οξέος</a:t>
            </a:r>
          </a:p>
          <a:p>
            <a:r>
              <a:rPr lang="el-GR" dirty="0"/>
              <a:t>Καταλύεται από μια </a:t>
            </a:r>
            <a:r>
              <a:rPr lang="el-GR" u="sng" dirty="0"/>
              <a:t>ομάδα ενζύμων </a:t>
            </a:r>
            <a:r>
              <a:rPr lang="el-GR" dirty="0"/>
              <a:t>γνωστά συνολικά ως </a:t>
            </a:r>
            <a:r>
              <a:rPr lang="el-GR" b="1" dirty="0" err="1"/>
              <a:t>οξειδάση</a:t>
            </a:r>
            <a:r>
              <a:rPr lang="el-GR" b="1" dirty="0"/>
              <a:t> των λιπαρών οξέων </a:t>
            </a:r>
            <a:r>
              <a:rPr lang="el-GR" dirty="0"/>
              <a:t>που εντοπίζονται στην θεμέλια ουσία ή πάνω στην εσωτερική μεμβράνη του μιτοχονδρίου, παρακείμενα στην αναπνευστική αλυσίδα</a:t>
            </a:r>
          </a:p>
          <a:p>
            <a:r>
              <a:rPr lang="el-GR" dirty="0"/>
              <a:t>Οι αντιδράσεις της β-οξείδωσης διεξάγονται </a:t>
            </a:r>
            <a:r>
              <a:rPr lang="el-GR" u="sng" dirty="0"/>
              <a:t>σε 4 στάδια </a:t>
            </a:r>
            <a:r>
              <a:rPr lang="el-GR" b="1" dirty="0"/>
              <a:t>(οξείδωση-ενυδάτωση-οξείδωση-</a:t>
            </a:r>
            <a:r>
              <a:rPr lang="el-GR" b="1" dirty="0" err="1"/>
              <a:t>θειόλυση</a:t>
            </a:r>
            <a:r>
              <a:rPr lang="el-GR" b="1" dirty="0"/>
              <a:t>) </a:t>
            </a:r>
            <a:r>
              <a:rPr lang="el-GR" dirty="0"/>
              <a:t>που περιλαμβάνουν ένζυμα που χρησιμοποιούν </a:t>
            </a:r>
            <a:r>
              <a:rPr lang="el-GR" u="sng" dirty="0"/>
              <a:t>συνένζυμα τα οποία ανάγονται</a:t>
            </a:r>
          </a:p>
          <a:p>
            <a:r>
              <a:rPr lang="el-GR" dirty="0"/>
              <a:t>Καταλύουν την οξείδωση του </a:t>
            </a:r>
            <a:r>
              <a:rPr lang="el-GR" b="1" dirty="0" err="1"/>
              <a:t>άκυλο</a:t>
            </a:r>
            <a:r>
              <a:rPr lang="el-GR" b="1" dirty="0"/>
              <a:t>-</a:t>
            </a:r>
            <a:r>
              <a:rPr lang="en-US" b="1" dirty="0"/>
              <a:t>CoA</a:t>
            </a:r>
            <a:r>
              <a:rPr lang="en-US" dirty="0"/>
              <a:t> </a:t>
            </a:r>
            <a:r>
              <a:rPr lang="el-GR" dirty="0"/>
              <a:t>σε </a:t>
            </a:r>
            <a:r>
              <a:rPr lang="el-GR" b="1" dirty="0" err="1"/>
              <a:t>ακέτυλο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l-GR" dirty="0"/>
              <a:t>παράγοντας </a:t>
            </a:r>
            <a:r>
              <a:rPr lang="en-US" dirty="0"/>
              <a:t>NADH</a:t>
            </a:r>
            <a:r>
              <a:rPr lang="el-GR" dirty="0"/>
              <a:t> και </a:t>
            </a:r>
            <a:r>
              <a:rPr lang="en-US" dirty="0"/>
              <a:t> FADH</a:t>
            </a:r>
            <a:r>
              <a:rPr lang="en-US" baseline="-25000" dirty="0"/>
              <a:t>2</a:t>
            </a:r>
            <a:r>
              <a:rPr lang="el-GR" dirty="0"/>
              <a:t> συζευγμένα με την αναπνευστική αλυσίδα. </a:t>
            </a:r>
          </a:p>
          <a:p>
            <a:r>
              <a:rPr lang="el-GR" dirty="0"/>
              <a:t>Το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εισέρχεται στον κύκλο του κιτρικού οξέος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77" y="750268"/>
            <a:ext cx="4138923" cy="8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CAFEBB-8053-4796-9C7D-036367940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44" y="0"/>
            <a:ext cx="3286538" cy="6920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D8EC9-0B33-463A-B723-2AFE3E356DD5}"/>
              </a:ext>
            </a:extLst>
          </p:cNvPr>
          <p:cNvSpPr txBox="1"/>
          <p:nvPr/>
        </p:nvSpPr>
        <p:spPr>
          <a:xfrm>
            <a:off x="386207" y="478763"/>
            <a:ext cx="43997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Οι αντιδράσεις της β-οξείδωσης διεξάγονται σε 4 στάδια: </a:t>
            </a:r>
          </a:p>
          <a:p>
            <a:r>
              <a:rPr lang="el-GR" sz="2400" b="1" dirty="0"/>
              <a:t>Οξείδωση-Ενυδάτωση-Οξείδωση-</a:t>
            </a:r>
            <a:r>
              <a:rPr lang="el-GR" sz="2400" b="1" dirty="0" err="1"/>
              <a:t>Θειόλυση</a:t>
            </a:r>
            <a:endParaRPr lang="el-G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Τα μόρια </a:t>
            </a:r>
            <a:r>
              <a:rPr lang="el-GR" sz="2400" b="1" dirty="0" err="1"/>
              <a:t>ακέτυλο</a:t>
            </a:r>
            <a:r>
              <a:rPr lang="el-GR" sz="2400" b="1" dirty="0"/>
              <a:t>-</a:t>
            </a:r>
            <a:r>
              <a:rPr lang="en-US" sz="2400" b="1" dirty="0"/>
              <a:t>CoA </a:t>
            </a:r>
            <a:r>
              <a:rPr lang="el-GR" sz="2400" dirty="0"/>
              <a:t>που παράγονται εισέρχονται στο κύκλο του </a:t>
            </a:r>
            <a:r>
              <a:rPr lang="en-US" sz="2400" dirty="0"/>
              <a:t>Krebs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Τα </a:t>
            </a:r>
            <a:r>
              <a:rPr lang="el-GR" sz="2400" dirty="0" err="1"/>
              <a:t>ανηγμένα</a:t>
            </a:r>
            <a:r>
              <a:rPr lang="el-GR" sz="2400" dirty="0"/>
              <a:t> συνένζυμα </a:t>
            </a:r>
            <a:r>
              <a:rPr lang="en-US" sz="2400" b="1" dirty="0"/>
              <a:t>NADH</a:t>
            </a:r>
            <a:r>
              <a:rPr lang="el-GR" sz="2400" dirty="0"/>
              <a:t> και</a:t>
            </a:r>
            <a:r>
              <a:rPr lang="en-US" sz="2400" dirty="0"/>
              <a:t> </a:t>
            </a:r>
            <a:r>
              <a:rPr lang="en-US" sz="2400" b="1" dirty="0"/>
              <a:t>FADH</a:t>
            </a:r>
            <a:r>
              <a:rPr lang="en-US" sz="2400" b="1" baseline="-25000" dirty="0"/>
              <a:t>2</a:t>
            </a:r>
            <a:r>
              <a:rPr lang="el-GR" sz="2400" dirty="0"/>
              <a:t> εισέρχονται στην αναπνευστική αλυσίδα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Σε κάθε κύκλο </a:t>
            </a:r>
            <a:r>
              <a:rPr lang="el-GR" sz="2400" dirty="0" smtClean="0"/>
              <a:t>παράγεται:</a:t>
            </a:r>
          </a:p>
          <a:p>
            <a:r>
              <a:rPr lang="el-GR" sz="2400" dirty="0" smtClean="0"/>
              <a:t>1 </a:t>
            </a:r>
            <a:r>
              <a:rPr lang="el-GR" sz="2400" dirty="0"/>
              <a:t>μόριο </a:t>
            </a:r>
            <a:r>
              <a:rPr lang="el-GR" sz="2400" dirty="0" err="1"/>
              <a:t>ακέτυλο</a:t>
            </a:r>
            <a:r>
              <a:rPr lang="el-GR" sz="2400" dirty="0"/>
              <a:t>-</a:t>
            </a:r>
            <a:r>
              <a:rPr lang="en-US" sz="2400" dirty="0" smtClean="0"/>
              <a:t>CoA, </a:t>
            </a:r>
            <a:endParaRPr lang="el-GR" sz="2400" dirty="0" smtClean="0"/>
          </a:p>
          <a:p>
            <a:r>
              <a:rPr lang="en-US" sz="2400" dirty="0" smtClean="0"/>
              <a:t>1 </a:t>
            </a:r>
            <a:r>
              <a:rPr lang="el-GR" sz="2400" dirty="0" smtClean="0"/>
              <a:t>μ</a:t>
            </a:r>
            <a:r>
              <a:rPr lang="el-GR" sz="2400" dirty="0"/>
              <a:t>ό</a:t>
            </a:r>
            <a:r>
              <a:rPr lang="el-GR" sz="2400" dirty="0" smtClean="0"/>
              <a:t>ριο </a:t>
            </a:r>
            <a:r>
              <a:rPr lang="en-US" sz="2400" dirty="0" smtClean="0"/>
              <a:t>NADH</a:t>
            </a:r>
            <a:r>
              <a:rPr lang="el-GR" sz="2400" dirty="0" smtClean="0"/>
              <a:t>, </a:t>
            </a:r>
          </a:p>
          <a:p>
            <a:r>
              <a:rPr lang="el-GR" sz="2400" dirty="0" smtClean="0"/>
              <a:t>1 μόριο </a:t>
            </a:r>
            <a:r>
              <a:rPr lang="en-US" sz="2400" dirty="0" smtClean="0"/>
              <a:t>FADH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l-GR" sz="2400" dirty="0"/>
              <a:t>το </a:t>
            </a:r>
            <a:r>
              <a:rPr lang="el-GR" sz="2400" dirty="0" err="1"/>
              <a:t>άκυλο</a:t>
            </a:r>
            <a:r>
              <a:rPr lang="el-GR" sz="2400" dirty="0"/>
              <a:t>-</a:t>
            </a:r>
            <a:r>
              <a:rPr lang="en-US" sz="2400" dirty="0"/>
              <a:t>CoA </a:t>
            </a:r>
            <a:r>
              <a:rPr lang="el-GR" sz="2400" dirty="0"/>
              <a:t>που απομένει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6585" y="1497874"/>
            <a:ext cx="2529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err="1" smtClean="0"/>
              <a:t>Αφυδρογονάση</a:t>
            </a:r>
            <a:r>
              <a:rPr lang="el-GR" sz="1400" b="1" dirty="0" smtClean="0"/>
              <a:t> του </a:t>
            </a:r>
            <a:r>
              <a:rPr lang="el-GR" sz="1400" b="1" dirty="0" err="1" smtClean="0"/>
              <a:t>άκυλο</a:t>
            </a:r>
            <a:r>
              <a:rPr lang="el-GR" sz="1400" b="1" dirty="0" smtClean="0"/>
              <a:t>-</a:t>
            </a:r>
            <a:r>
              <a:rPr lang="en-US" sz="1400" b="1" dirty="0" smtClean="0"/>
              <a:t>CoA</a:t>
            </a:r>
            <a:endParaRPr lang="el-GR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00754" y="2554956"/>
            <a:ext cx="2083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err="1" smtClean="0"/>
              <a:t>Υδατάση</a:t>
            </a:r>
            <a:r>
              <a:rPr lang="el-GR" sz="1400" b="1" dirty="0" smtClean="0"/>
              <a:t> του </a:t>
            </a:r>
            <a:r>
              <a:rPr lang="el-GR" sz="1400" b="1" dirty="0" err="1" smtClean="0"/>
              <a:t>ενοϋλο</a:t>
            </a:r>
            <a:r>
              <a:rPr lang="el-GR" sz="1400" b="1" dirty="0" smtClean="0"/>
              <a:t>-</a:t>
            </a:r>
            <a:r>
              <a:rPr lang="en-US" sz="1400" b="1" dirty="0" smtClean="0"/>
              <a:t>CoA</a:t>
            </a:r>
            <a:endParaRPr lang="el-GR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73405" y="3624356"/>
            <a:ext cx="3224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err="1" smtClean="0"/>
              <a:t>Αφυδρογονάση</a:t>
            </a:r>
            <a:r>
              <a:rPr lang="el-GR" sz="1400" b="1" dirty="0" smtClean="0"/>
              <a:t> του 3-υδροξυάκυλο-</a:t>
            </a:r>
            <a:r>
              <a:rPr lang="en-US" sz="1400" b="1" dirty="0" smtClean="0"/>
              <a:t>CoA</a:t>
            </a:r>
            <a:endParaRPr lang="el-GR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00754" y="4711337"/>
            <a:ext cx="137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β</a:t>
            </a:r>
            <a:r>
              <a:rPr lang="el-GR" sz="1400" b="1" dirty="0" smtClean="0"/>
              <a:t>-</a:t>
            </a:r>
            <a:r>
              <a:rPr lang="el-GR" sz="1400" b="1" dirty="0" err="1" smtClean="0"/>
              <a:t>κετοθειολάση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5708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E22EC64-914D-459E-90C8-836AE6BB3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93351"/>
            <a:ext cx="10905066" cy="38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DB0A9E-8403-42D4-BA58-37A0B3E8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Ενεργειακή απόδοση της β-οξείδωσης των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1FC5C3-F7D5-48C0-A693-4047F9604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825625"/>
            <a:ext cx="11820939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Συνολικά παράγεται μεγάλη ποσότητα ΑΤΡ. </a:t>
            </a:r>
          </a:p>
          <a:p>
            <a:r>
              <a:rPr lang="el-GR" dirty="0"/>
              <a:t>Κάθε κύκλος β-οξείδωσης </a:t>
            </a:r>
            <a:r>
              <a:rPr lang="el-GR" dirty="0" err="1"/>
              <a:t>άκυλο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αποδίδει 4 ΑΤΡ (2.5+1.5)</a:t>
            </a:r>
          </a:p>
          <a:p>
            <a:r>
              <a:rPr lang="el-GR" dirty="0"/>
              <a:t>Η οξείδωση του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στο κύκλο του </a:t>
            </a:r>
            <a:r>
              <a:rPr lang="en-US" dirty="0"/>
              <a:t>Krebs </a:t>
            </a:r>
            <a:r>
              <a:rPr lang="el-GR" dirty="0"/>
              <a:t>αποδίδει 10 ΑΤΡ</a:t>
            </a:r>
          </a:p>
          <a:p>
            <a:r>
              <a:rPr lang="el-GR" dirty="0"/>
              <a:t>Η ενεργοποίηση λιπαρού οξέος σε </a:t>
            </a:r>
            <a:r>
              <a:rPr lang="el-GR" dirty="0" err="1"/>
              <a:t>άκυλο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απαιτεί 2 ΑΤΡ (-2ΑΤΡ)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Παράδειγμα λιπαρού οξέος με </a:t>
            </a:r>
            <a:r>
              <a:rPr lang="el-GR" u="sng" dirty="0"/>
              <a:t>άρτιο αριθμό ατόμων άνθρακα :</a:t>
            </a:r>
          </a:p>
          <a:p>
            <a:pPr marL="0" indent="0">
              <a:buNone/>
            </a:pPr>
            <a:r>
              <a:rPr lang="el-GR" dirty="0"/>
              <a:t>   Το </a:t>
            </a:r>
            <a:r>
              <a:rPr lang="el-GR" b="1" dirty="0" err="1"/>
              <a:t>παλμιτικό</a:t>
            </a:r>
            <a:r>
              <a:rPr lang="el-GR" b="1" dirty="0"/>
              <a:t> οξύ </a:t>
            </a:r>
            <a:r>
              <a:rPr lang="el-GR" dirty="0"/>
              <a:t>(16 άτομα C)  </a:t>
            </a:r>
          </a:p>
          <a:p>
            <a:pPr marL="0" indent="0">
              <a:buNone/>
            </a:pPr>
            <a:r>
              <a:rPr lang="el-GR" dirty="0"/>
              <a:t>   Διεξάγονται 7 κύκλοι διάσπασης σε </a:t>
            </a:r>
            <a:r>
              <a:rPr lang="el-GR" dirty="0" err="1"/>
              <a:t>ακέτυλο-CoA</a:t>
            </a:r>
            <a:r>
              <a:rPr lang="el-GR" dirty="0"/>
              <a:t> (σε κάθε κύκλο αφαιρούνται 2 άτομα C)   X  4ATP =   28 ΑΤΡ</a:t>
            </a:r>
          </a:p>
          <a:p>
            <a:pPr marL="0" indent="0">
              <a:buNone/>
            </a:pPr>
            <a:r>
              <a:rPr lang="el-GR" dirty="0"/>
              <a:t>   Εισέρχονται 7+1 </a:t>
            </a:r>
            <a:r>
              <a:rPr lang="el-GR" dirty="0" err="1"/>
              <a:t>ακέτυλο-CoA</a:t>
            </a:r>
            <a:r>
              <a:rPr lang="el-GR" dirty="0"/>
              <a:t>= 8  στον κύκλο του </a:t>
            </a:r>
            <a:r>
              <a:rPr lang="el-GR" dirty="0" err="1"/>
              <a:t>Krebs</a:t>
            </a:r>
            <a:r>
              <a:rPr lang="el-GR" dirty="0"/>
              <a:t>  X  10ATP = 80 ATP </a:t>
            </a:r>
          </a:p>
          <a:p>
            <a:pPr marL="0" indent="0">
              <a:buNone/>
            </a:pPr>
            <a:r>
              <a:rPr lang="el-GR" dirty="0"/>
              <a:t>   Αφαιρούνται 2 μόρια ATP για την αρχική ενεργοποίηση του λιπαρού οξέος</a:t>
            </a:r>
          </a:p>
          <a:p>
            <a:pPr marL="0" indent="0">
              <a:buNone/>
            </a:pPr>
            <a:r>
              <a:rPr lang="el-GR" dirty="0"/>
              <a:t>   Συνολική απόδοση: 108-2= 106 μόρια ΑΤΡ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406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CD02F1-DDE0-4CB2-A1EF-345E7794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Ενεργειακή απόδοση της β-οξείδωσης των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5E287F-8584-4325-B619-07637B104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7" y="1825625"/>
            <a:ext cx="11052312" cy="4351338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Λιπαρά οξέα με </a:t>
            </a:r>
            <a:r>
              <a:rPr lang="el-GR" u="sng" dirty="0"/>
              <a:t>περιττό αριθμό ατόμων άνθρακα </a:t>
            </a:r>
            <a:r>
              <a:rPr lang="el-GR" dirty="0"/>
              <a:t>παράγουν </a:t>
            </a:r>
            <a:r>
              <a:rPr lang="el-GR" dirty="0" err="1"/>
              <a:t>α</a:t>
            </a:r>
            <a:r>
              <a:rPr lang="el-GR" i="1" dirty="0" err="1"/>
              <a:t>κετυλο-CoA</a:t>
            </a:r>
            <a:r>
              <a:rPr lang="el-GR" dirty="0"/>
              <a:t> και απομένει ένα κατάλοιπο με 3 άτομα άνθρακα το </a:t>
            </a:r>
            <a:r>
              <a:rPr lang="el-GR" u="sng" dirty="0" err="1"/>
              <a:t>προπιονυλο-CoA</a:t>
            </a:r>
            <a:r>
              <a:rPr lang="el-GR" dirty="0"/>
              <a:t>, μόριο </a:t>
            </a:r>
            <a:r>
              <a:rPr lang="el-GR" dirty="0" err="1"/>
              <a:t>γλυκογενετικό</a:t>
            </a:r>
            <a:r>
              <a:rPr lang="el-GR" dirty="0"/>
              <a:t> (εισέρχεται στο κύκλο του </a:t>
            </a:r>
            <a:r>
              <a:rPr lang="en-US" dirty="0"/>
              <a:t>Krebs </a:t>
            </a:r>
            <a:r>
              <a:rPr lang="el-GR" dirty="0"/>
              <a:t>μέσω του </a:t>
            </a:r>
            <a:r>
              <a:rPr lang="el-GR" dirty="0" err="1"/>
              <a:t>ηλεκτρύλο</a:t>
            </a:r>
            <a:r>
              <a:rPr lang="el-GR" dirty="0"/>
              <a:t>-</a:t>
            </a:r>
            <a:r>
              <a:rPr lang="en-US" dirty="0"/>
              <a:t>CoA)</a:t>
            </a:r>
            <a:endParaRPr lang="el-GR" dirty="0"/>
          </a:p>
          <a:p>
            <a:r>
              <a:rPr lang="el-GR" dirty="0"/>
              <a:t>Στην περίπτωση απόδοσης </a:t>
            </a:r>
            <a:r>
              <a:rPr lang="el-GR" u="sng" dirty="0"/>
              <a:t>ακόρεστου</a:t>
            </a:r>
            <a:r>
              <a:rPr lang="el-GR" dirty="0"/>
              <a:t> </a:t>
            </a:r>
            <a:r>
              <a:rPr lang="el-GR" dirty="0" err="1"/>
              <a:t>άκυλο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για κάθε διπλό δεσμό στο μόριο αφαιρούμε 1.5 ΑΤΡ. Κέρδος (4-1.5=2.5 ΑΤΡ)</a:t>
            </a:r>
          </a:p>
        </p:txBody>
      </p:sp>
    </p:spTree>
    <p:extLst>
      <p:ext uri="{BB962C8B-B14F-4D97-AF65-F5344CB8AC3E}">
        <p14:creationId xmlns:p14="http://schemas.microsoft.com/office/powerpoint/2010/main" val="34859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9FA322C-61DE-49F9-8A29-E9A6C81F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3" y="217714"/>
            <a:ext cx="4118523" cy="6429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975360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Λιπαρά οξέα με </a:t>
            </a:r>
            <a:r>
              <a:rPr lang="el-GR" sz="2400" u="sng" dirty="0"/>
              <a:t>περιττό αριθμό ατόμων άνθρακα </a:t>
            </a:r>
            <a:r>
              <a:rPr lang="el-GR" sz="2400" dirty="0"/>
              <a:t>παράγουν</a:t>
            </a:r>
          </a:p>
          <a:p>
            <a:r>
              <a:rPr lang="el-GR" sz="2400" u="sng" dirty="0" err="1"/>
              <a:t>προπιονύλο-CoA</a:t>
            </a:r>
            <a:endParaRPr lang="el-GR" sz="2400" u="sng" dirty="0"/>
          </a:p>
          <a:p>
            <a:r>
              <a:rPr lang="el-GR" sz="2400" dirty="0"/>
              <a:t>Το </a:t>
            </a:r>
            <a:r>
              <a:rPr lang="el-GR" sz="2400" dirty="0" err="1"/>
              <a:t>προπιονύλο-CoA</a:t>
            </a:r>
            <a:r>
              <a:rPr lang="el-GR" sz="2400" dirty="0"/>
              <a:t> </a:t>
            </a:r>
            <a:r>
              <a:rPr lang="el-GR" sz="2400" dirty="0" smtClean="0"/>
              <a:t>με κατανάλωση ΑΤΡ μετατρέπεται </a:t>
            </a:r>
            <a:r>
              <a:rPr lang="en-US" sz="2400" dirty="0" smtClean="0"/>
              <a:t>D-</a:t>
            </a:r>
            <a:r>
              <a:rPr lang="el-GR" sz="2400" dirty="0" err="1" smtClean="0"/>
              <a:t>μεθυλο-μηλόνυλο</a:t>
            </a:r>
            <a:r>
              <a:rPr lang="el-GR" sz="2400" dirty="0" smtClean="0"/>
              <a:t>-</a:t>
            </a:r>
            <a:r>
              <a:rPr lang="en-US" sz="2400" dirty="0" smtClean="0"/>
              <a:t>CoA</a:t>
            </a:r>
            <a:r>
              <a:rPr lang="el-GR" sz="2400" dirty="0" smtClean="0"/>
              <a:t> και τελικά, μετά από επιμερισμό και απομάκρυνση του </a:t>
            </a:r>
            <a:r>
              <a:rPr lang="en-US" sz="2400" dirty="0" smtClean="0"/>
              <a:t>CoA-S-C=O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σε </a:t>
            </a:r>
            <a:r>
              <a:rPr lang="el-GR" sz="2400" dirty="0" err="1"/>
              <a:t>ηλεκτρύλο</a:t>
            </a:r>
            <a:r>
              <a:rPr lang="el-GR" sz="2400" dirty="0"/>
              <a:t>-</a:t>
            </a:r>
            <a:r>
              <a:rPr lang="en-US" sz="2400" dirty="0"/>
              <a:t>CoA</a:t>
            </a:r>
            <a:r>
              <a:rPr lang="el-GR" sz="2400" dirty="0"/>
              <a:t> </a:t>
            </a:r>
            <a:r>
              <a:rPr lang="el-GR" sz="2400" dirty="0" smtClean="0"/>
              <a:t>το οποίο  </a:t>
            </a:r>
            <a:r>
              <a:rPr lang="el-GR" sz="2400" dirty="0"/>
              <a:t>εισέρχεται στο κύκλο του </a:t>
            </a:r>
            <a:r>
              <a:rPr lang="en-US" sz="2400" dirty="0" smtClean="0"/>
              <a:t>Krebs</a:t>
            </a:r>
            <a:r>
              <a:rPr lang="el-GR" sz="2400" dirty="0" smtClean="0"/>
              <a:t> ή διαφορετικά σε </a:t>
            </a:r>
            <a:r>
              <a:rPr lang="el-GR" sz="2400" dirty="0" err="1" smtClean="0"/>
              <a:t>γλυκονεογένεση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99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137F61-766C-43AE-9E3F-7E994D20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>
            <a:normAutofit/>
          </a:bodyPr>
          <a:lstStyle/>
          <a:p>
            <a:r>
              <a:rPr lang="el-GR" dirty="0"/>
              <a:t>Οξείδωση ακόρεστων λιπαρών οξέων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10C5DF-65F5-4A22-9594-A920F52CE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5102351" cy="3785419"/>
          </a:xfrm>
        </p:spPr>
        <p:txBody>
          <a:bodyPr>
            <a:normAutofit/>
          </a:bodyPr>
          <a:lstStyle/>
          <a:p>
            <a:r>
              <a:rPr lang="el-GR" sz="2000" dirty="0"/>
              <a:t>Τα </a:t>
            </a:r>
            <a:r>
              <a:rPr lang="el-GR" sz="2000" b="1" dirty="0"/>
              <a:t>ακόρεστα</a:t>
            </a:r>
            <a:r>
              <a:rPr lang="el-GR" sz="2000" dirty="0"/>
              <a:t> λιπαρά οξέα με διπλούς δεσμούς </a:t>
            </a:r>
            <a:r>
              <a:rPr lang="en-US" sz="2000" dirty="0"/>
              <a:t>trans</a:t>
            </a:r>
            <a:r>
              <a:rPr lang="el-GR" sz="2000" dirty="0"/>
              <a:t> Δ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l-GR" sz="2000" dirty="0"/>
              <a:t>οξειδώνονται με τους υπάρχοντες </a:t>
            </a:r>
            <a:r>
              <a:rPr lang="el-GR" sz="2000" dirty="0" err="1"/>
              <a:t>ενζυμικούς</a:t>
            </a:r>
            <a:r>
              <a:rPr lang="el-GR" sz="2000" dirty="0"/>
              <a:t> μηχανισμούς</a:t>
            </a:r>
          </a:p>
          <a:p>
            <a:r>
              <a:rPr lang="el-GR" sz="2000" dirty="0"/>
              <a:t>Η ύπαρξη ακόρεστων λιπαρών οξέων με </a:t>
            </a:r>
            <a:r>
              <a:rPr lang="en-US" sz="2000" dirty="0"/>
              <a:t>cis </a:t>
            </a:r>
            <a:r>
              <a:rPr lang="el-GR" sz="2000" dirty="0"/>
              <a:t>διπλούς δεσμούς απαιτεί συμπληρωματικά ένζυμα τα οποία </a:t>
            </a:r>
            <a:r>
              <a:rPr lang="el-GR" sz="2000" dirty="0" err="1"/>
              <a:t>ισομεριώνουν</a:t>
            </a:r>
            <a:r>
              <a:rPr lang="el-GR" sz="2000" dirty="0"/>
              <a:t> την μετακίνηση της </a:t>
            </a:r>
            <a:r>
              <a:rPr lang="en-US" sz="2000" dirty="0"/>
              <a:t>cis </a:t>
            </a:r>
            <a:r>
              <a:rPr lang="el-GR" sz="2000" dirty="0"/>
              <a:t>Δ</a:t>
            </a:r>
            <a:r>
              <a:rPr lang="el-GR" sz="2000" baseline="30000" dirty="0"/>
              <a:t>3</a:t>
            </a:r>
            <a:r>
              <a:rPr lang="en-US" sz="2000" dirty="0"/>
              <a:t> </a:t>
            </a:r>
            <a:r>
              <a:rPr lang="el-GR" sz="2000" dirty="0"/>
              <a:t>διαμόρφωσης σε</a:t>
            </a:r>
            <a:r>
              <a:rPr lang="en-US" sz="2000" dirty="0"/>
              <a:t> cis</a:t>
            </a:r>
            <a:r>
              <a:rPr lang="el-GR" sz="2000" dirty="0"/>
              <a:t> Δ</a:t>
            </a:r>
            <a:r>
              <a:rPr lang="el-GR" sz="2000" baseline="30000" dirty="0"/>
              <a:t>2 </a:t>
            </a:r>
            <a:r>
              <a:rPr lang="el-GR" sz="2000" dirty="0"/>
              <a:t>και ακολούθως σε </a:t>
            </a:r>
            <a:r>
              <a:rPr lang="en-US" sz="2000" dirty="0"/>
              <a:t>trans </a:t>
            </a:r>
            <a:r>
              <a:rPr lang="el-GR" sz="2000" dirty="0"/>
              <a:t>Δ</a:t>
            </a:r>
            <a:r>
              <a:rPr lang="el-GR" sz="2000" baseline="30000" dirty="0"/>
              <a:t>2</a:t>
            </a:r>
            <a:r>
              <a:rPr lang="en-US" sz="2000" baseline="30000" dirty="0"/>
              <a:t>   </a:t>
            </a:r>
            <a:endParaRPr lang="el-GR" sz="2000" baseline="30000" dirty="0"/>
          </a:p>
          <a:p>
            <a:r>
              <a:rPr lang="el-GR" sz="2000" dirty="0"/>
              <a:t>Η </a:t>
            </a:r>
            <a:r>
              <a:rPr lang="el-GR" sz="2000" u="sng" dirty="0"/>
              <a:t>απόδοση </a:t>
            </a:r>
            <a:r>
              <a:rPr lang="el-GR" sz="2000" dirty="0"/>
              <a:t>του σταδίου του κύκλου της β-οξείδωσης, που περιέχει το διπλό δεσμό, είναι 2.5 ΑΤΡ </a:t>
            </a:r>
            <a:r>
              <a:rPr lang="en-US" sz="2000" dirty="0" smtClean="0"/>
              <a:t>(4ATP-1.5ATP)</a:t>
            </a:r>
            <a:endParaRPr lang="el-GR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04941C-3940-4A5E-9AA5-A65E44CC5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122" y="694945"/>
            <a:ext cx="1638331" cy="2322576"/>
          </a:xfrm>
          <a:prstGeom prst="rect">
            <a:avLst/>
          </a:prstGeom>
        </p:spPr>
      </p:pic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CE46A67-BF48-4914-A0F6-8C6AF95B6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3943802"/>
            <a:ext cx="4206240" cy="18781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36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8F995C-28A2-4D32-A2DF-08686764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9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3B5A37-F33F-49A6-8321-5398CE5C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οξείδωση των λιπαρών οξέων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C4F137-44CF-4984-86E8-A9D137AB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4687" cy="452216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Τα </a:t>
            </a:r>
            <a:r>
              <a:rPr lang="el-GR" b="1" dirty="0"/>
              <a:t>λιπαρά οξέα</a:t>
            </a:r>
            <a:r>
              <a:rPr lang="el-GR" dirty="0"/>
              <a:t> (</a:t>
            </a:r>
            <a:r>
              <a:rPr lang="en-US" dirty="0"/>
              <a:t>FFA) </a:t>
            </a:r>
            <a:r>
              <a:rPr lang="el-GR" dirty="0"/>
              <a:t>είναι από τα κυριότερα μόρια-καύσιμα</a:t>
            </a:r>
          </a:p>
          <a:p>
            <a:r>
              <a:rPr lang="el-GR" dirty="0"/>
              <a:t>Αποθηκεύονται στο κυτταρόπλασμα των </a:t>
            </a:r>
            <a:r>
              <a:rPr lang="el-GR" u="sng" dirty="0" err="1"/>
              <a:t>λιποκυττάρων</a:t>
            </a:r>
            <a:r>
              <a:rPr lang="el-GR" dirty="0"/>
              <a:t> με τη μορφή </a:t>
            </a:r>
            <a:r>
              <a:rPr lang="el-GR" b="1" dirty="0" err="1"/>
              <a:t>τριγλυκεριδίων</a:t>
            </a:r>
            <a:r>
              <a:rPr lang="en-US" b="1"/>
              <a:t> (TG)</a:t>
            </a:r>
            <a:endParaRPr lang="el-GR" b="1" dirty="0"/>
          </a:p>
          <a:p>
            <a:r>
              <a:rPr lang="el-GR" dirty="0"/>
              <a:t>Με τη δράση </a:t>
            </a:r>
            <a:r>
              <a:rPr lang="el-GR" b="1" dirty="0" err="1"/>
              <a:t>λιπασών</a:t>
            </a:r>
            <a:r>
              <a:rPr lang="el-GR" dirty="0"/>
              <a:t> (υπό ορμονικό έλεγχο) τα λιπαρά οξέα απελευθερώνονται στο αίμα</a:t>
            </a:r>
          </a:p>
          <a:p>
            <a:r>
              <a:rPr lang="el-GR" dirty="0"/>
              <a:t>Στα κύτταρα των ιστών μετατρέπονται σε </a:t>
            </a:r>
            <a:r>
              <a:rPr lang="el-GR" b="1" dirty="0" err="1"/>
              <a:t>ακυλο</a:t>
            </a:r>
            <a:r>
              <a:rPr lang="el-GR" b="1" dirty="0"/>
              <a:t>-</a:t>
            </a:r>
            <a:r>
              <a:rPr lang="en-US" b="1" dirty="0"/>
              <a:t>CoA</a:t>
            </a:r>
            <a:r>
              <a:rPr lang="el-GR" b="1" dirty="0"/>
              <a:t> </a:t>
            </a:r>
            <a:r>
              <a:rPr lang="en-US" b="1" dirty="0"/>
              <a:t>(</a:t>
            </a:r>
            <a:r>
              <a:rPr lang="el-GR" b="1" dirty="0" err="1"/>
              <a:t>θειολεστέρες</a:t>
            </a:r>
            <a:r>
              <a:rPr lang="el-GR" b="1" dirty="0"/>
              <a:t> του συνενζύμου Α</a:t>
            </a:r>
            <a:r>
              <a:rPr lang="en-US" b="1" dirty="0"/>
              <a:t>)</a:t>
            </a:r>
            <a:r>
              <a:rPr lang="el-GR" b="1" dirty="0"/>
              <a:t> </a:t>
            </a:r>
            <a:r>
              <a:rPr lang="el-GR" dirty="0"/>
              <a:t>και μεταφέρονται εντός των </a:t>
            </a:r>
            <a:r>
              <a:rPr lang="el-GR" dirty="0" err="1"/>
              <a:t>μιτοχόνδριων</a:t>
            </a:r>
            <a:endParaRPr lang="el-GR" dirty="0"/>
          </a:p>
          <a:p>
            <a:r>
              <a:rPr lang="el-GR" dirty="0"/>
              <a:t>Στα </a:t>
            </a:r>
            <a:r>
              <a:rPr lang="el-GR" b="1" dirty="0"/>
              <a:t>μιτοχόνδρια</a:t>
            </a:r>
            <a:r>
              <a:rPr lang="el-GR" dirty="0"/>
              <a:t> γίνεται η </a:t>
            </a:r>
            <a:r>
              <a:rPr lang="el-GR" b="1" dirty="0"/>
              <a:t>οξείδωση των λιπαρών οξέων </a:t>
            </a:r>
            <a:r>
              <a:rPr lang="el-GR" dirty="0"/>
              <a:t>και η παραγωγή ΑΤΡ</a:t>
            </a:r>
          </a:p>
          <a:p>
            <a:r>
              <a:rPr lang="el-GR" dirty="0"/>
              <a:t>Οι σκελετικοί μύες η καρδιά και άλλοι ιστοί καλύπτουν τις ενεργειακές ανάγκες με οξείδωση λιπαρών οξέων</a:t>
            </a:r>
          </a:p>
        </p:txBody>
      </p:sp>
    </p:spTree>
    <p:extLst>
      <p:ext uri="{BB962C8B-B14F-4D97-AF65-F5344CB8AC3E}">
        <p14:creationId xmlns:p14="http://schemas.microsoft.com/office/powerpoint/2010/main" val="398326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436" y="600285"/>
            <a:ext cx="7039719" cy="5417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32" y="879566"/>
            <a:ext cx="4394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Στα </a:t>
            </a:r>
            <a:r>
              <a:rPr lang="el-GR" sz="2000" dirty="0" err="1" smtClean="0"/>
              <a:t>λιποκύτταρα</a:t>
            </a:r>
            <a:r>
              <a:rPr lang="el-GR" sz="2000" dirty="0" smtClean="0"/>
              <a:t>, </a:t>
            </a:r>
            <a:r>
              <a:rPr lang="el-GR" sz="2000" dirty="0"/>
              <a:t>στην </a:t>
            </a:r>
            <a:r>
              <a:rPr lang="el-GR" sz="2000" dirty="0" smtClean="0"/>
              <a:t>ασιτία, κυρίως η </a:t>
            </a:r>
            <a:r>
              <a:rPr lang="el-GR" sz="2000" b="1" dirty="0" err="1" smtClean="0"/>
              <a:t>επινεφρίνη</a:t>
            </a:r>
            <a:r>
              <a:rPr lang="el-GR" sz="2000" dirty="0" smtClean="0"/>
              <a:t>, και τα </a:t>
            </a:r>
            <a:r>
              <a:rPr lang="el-GR" sz="2000" b="1" dirty="0" err="1" smtClean="0"/>
              <a:t>γλυκοκορτικοειδή</a:t>
            </a:r>
            <a:r>
              <a:rPr lang="el-GR" sz="2000" dirty="0" smtClean="0"/>
              <a:t>, </a:t>
            </a:r>
            <a:r>
              <a:rPr lang="el-GR" sz="2000" dirty="0" smtClean="0"/>
              <a:t>ενεργοποιούν το καταρράκτη της  πρωτεϊνικής </a:t>
            </a:r>
            <a:r>
              <a:rPr lang="el-GR" sz="2000" dirty="0" err="1" smtClean="0"/>
              <a:t>κινάσης</a:t>
            </a:r>
            <a:r>
              <a:rPr lang="el-GR" sz="2000" dirty="0" smtClean="0"/>
              <a:t> Α </a:t>
            </a:r>
            <a:r>
              <a:rPr lang="en-US" sz="2000" dirty="0" smtClean="0"/>
              <a:t>(PKA)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η οποία ενεργοποιεί με </a:t>
            </a:r>
            <a:r>
              <a:rPr lang="el-GR" sz="2000" dirty="0" err="1" smtClean="0"/>
              <a:t>φωσφορυλίωση</a:t>
            </a:r>
            <a:r>
              <a:rPr lang="el-GR" sz="2000" dirty="0" smtClean="0"/>
              <a:t> την </a:t>
            </a:r>
            <a:r>
              <a:rPr lang="el-GR" sz="2000" dirty="0" err="1" smtClean="0"/>
              <a:t>κυτταροπλασματική</a:t>
            </a:r>
            <a:r>
              <a:rPr lang="el-GR" sz="2000" dirty="0" smtClean="0"/>
              <a:t> </a:t>
            </a:r>
            <a:r>
              <a:rPr lang="el-GR" sz="2000" b="1" dirty="0" err="1" smtClean="0"/>
              <a:t>λιπάση</a:t>
            </a:r>
            <a:r>
              <a:rPr lang="el-GR" sz="2000" b="1" dirty="0" smtClean="0"/>
              <a:t>,</a:t>
            </a:r>
            <a:r>
              <a:rPr lang="el-GR" sz="2000" dirty="0" smtClean="0"/>
              <a:t> η οποία </a:t>
            </a:r>
            <a:r>
              <a:rPr lang="el-GR" sz="2000" dirty="0" err="1" smtClean="0"/>
              <a:t>υδρολύει</a:t>
            </a:r>
            <a:r>
              <a:rPr lang="el-GR" sz="2000" dirty="0" smtClean="0"/>
              <a:t> τα γλυκερίδια απελευθερώνοντας λιπαρά οξέα και </a:t>
            </a:r>
            <a:r>
              <a:rPr lang="el-GR" sz="2000" dirty="0" err="1" smtClean="0"/>
              <a:t>γλυκερόλη</a:t>
            </a:r>
            <a:r>
              <a:rPr lang="el-GR" sz="2000" dirty="0" smtClean="0"/>
              <a:t> στην κυκλοφορία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8051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17" y="661851"/>
            <a:ext cx="7791881" cy="5625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754" y="661851"/>
            <a:ext cx="4199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</a:t>
            </a:r>
            <a:r>
              <a:rPr lang="el-GR" b="1" dirty="0" smtClean="0"/>
              <a:t>λιπώδη ιστό </a:t>
            </a:r>
            <a:r>
              <a:rPr lang="el-GR" dirty="0" smtClean="0"/>
              <a:t>εκτός από την </a:t>
            </a:r>
            <a:r>
              <a:rPr lang="el-GR" dirty="0" err="1" smtClean="0"/>
              <a:t>επινεφρίνη</a:t>
            </a:r>
            <a:r>
              <a:rPr lang="el-GR" dirty="0" smtClean="0"/>
              <a:t> και τα </a:t>
            </a:r>
            <a:r>
              <a:rPr lang="el-GR" dirty="0" err="1" smtClean="0"/>
              <a:t>γλυκοκορτικοστεροειδή</a:t>
            </a:r>
            <a:r>
              <a:rPr lang="el-GR" dirty="0" smtClean="0"/>
              <a:t> και άλλες ορμόνες </a:t>
            </a:r>
            <a:r>
              <a:rPr lang="el-GR" dirty="0" smtClean="0"/>
              <a:t>όπως, </a:t>
            </a:r>
            <a:r>
              <a:rPr lang="el-GR" dirty="0" smtClean="0"/>
              <a:t>η θυροξίνη, </a:t>
            </a:r>
            <a:r>
              <a:rPr lang="en-US" dirty="0" smtClean="0"/>
              <a:t>TSH, ACTH </a:t>
            </a:r>
            <a:r>
              <a:rPr lang="el-GR" dirty="0" smtClean="0"/>
              <a:t>και η αυξητική ορμόνη,</a:t>
            </a:r>
            <a:r>
              <a:rPr lang="en-US" dirty="0" smtClean="0"/>
              <a:t> </a:t>
            </a:r>
            <a:r>
              <a:rPr lang="el-GR" dirty="0" smtClean="0"/>
              <a:t>δρουν μέσω του </a:t>
            </a:r>
            <a:r>
              <a:rPr lang="en-US" dirty="0" err="1" smtClean="0"/>
              <a:t>cAMP</a:t>
            </a:r>
            <a:r>
              <a:rPr lang="el-GR" dirty="0" smtClean="0"/>
              <a:t> (</a:t>
            </a:r>
            <a:r>
              <a:rPr lang="el-GR" dirty="0" smtClean="0"/>
              <a:t>η </a:t>
            </a:r>
            <a:r>
              <a:rPr lang="el-GR" dirty="0" err="1" smtClean="0"/>
              <a:t>γλυκαγόνη</a:t>
            </a:r>
            <a:r>
              <a:rPr lang="el-GR" dirty="0" smtClean="0"/>
              <a:t> </a:t>
            </a:r>
            <a:r>
              <a:rPr lang="en-US" dirty="0" smtClean="0"/>
              <a:t>in vivo </a:t>
            </a:r>
            <a:r>
              <a:rPr lang="el-GR" dirty="0" smtClean="0"/>
              <a:t>αμφισβητείται η δράση της στο λιπώδη ιστό)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b="1" dirty="0" smtClean="0"/>
              <a:t>ινσουλίνη</a:t>
            </a:r>
            <a:r>
              <a:rPr lang="el-GR" dirty="0" smtClean="0"/>
              <a:t> αίρει το αποτέλεσμα αυτών των ορμονών ενεργοποιώντας την </a:t>
            </a:r>
            <a:r>
              <a:rPr lang="el-GR" dirty="0" err="1" smtClean="0"/>
              <a:t>φωσφοδιεστεράση</a:t>
            </a:r>
            <a:r>
              <a:rPr lang="el-GR" dirty="0" smtClean="0"/>
              <a:t> η οποία διασπά το </a:t>
            </a:r>
            <a:r>
              <a:rPr lang="en-US" dirty="0" err="1" smtClean="0"/>
              <a:t>cAMP</a:t>
            </a:r>
            <a:r>
              <a:rPr lang="el-GR" dirty="0" smtClean="0"/>
              <a:t> και τερματίζει τη δράση των ορμονών αυτών.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072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06" y="312391"/>
            <a:ext cx="9743531" cy="654560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346" y="12339"/>
            <a:ext cx="3040197" cy="1960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0881" y="12339"/>
            <a:ext cx="668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Τα αποτελέσματα της </a:t>
            </a:r>
            <a:r>
              <a:rPr lang="el-GR" sz="2400" b="1" dirty="0" err="1" smtClean="0"/>
              <a:t>λιπόλυσης</a:t>
            </a:r>
            <a:r>
              <a:rPr lang="el-GR" sz="2400" b="1" dirty="0" smtClean="0"/>
              <a:t> στον λιπώδη ιστό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04254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0B6539-7E10-42EA-A16C-B9D7DCDE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Κετονογένεση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FD4A7D-A719-43A4-909E-0DFB4B4E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" y="1825625"/>
            <a:ext cx="11370365" cy="4351338"/>
          </a:xfrm>
        </p:spPr>
        <p:txBody>
          <a:bodyPr>
            <a:normAutofit fontScale="92500"/>
          </a:bodyPr>
          <a:lstStyle/>
          <a:p>
            <a:r>
              <a:rPr lang="el-GR" b="1" dirty="0" err="1"/>
              <a:t>Κετονοσώματα</a:t>
            </a:r>
            <a:r>
              <a:rPr lang="el-GR" dirty="0"/>
              <a:t> είναι οι ενώσεις </a:t>
            </a:r>
            <a:r>
              <a:rPr lang="el-GR" b="1" u="sng" dirty="0" err="1"/>
              <a:t>ακετοξικό</a:t>
            </a:r>
            <a:r>
              <a:rPr lang="el-GR" b="1" u="sng" dirty="0"/>
              <a:t> οξύ </a:t>
            </a:r>
            <a:r>
              <a:rPr lang="el-GR" dirty="0"/>
              <a:t>το </a:t>
            </a:r>
            <a:r>
              <a:rPr lang="en-US" b="1" u="sng" dirty="0"/>
              <a:t>D3</a:t>
            </a:r>
            <a:r>
              <a:rPr lang="el-GR" b="1" u="sng" dirty="0"/>
              <a:t>-</a:t>
            </a:r>
            <a:r>
              <a:rPr lang="el-GR" b="1" u="sng" dirty="0" err="1"/>
              <a:t>υδροξυβουτυρικό</a:t>
            </a:r>
            <a:r>
              <a:rPr lang="el-GR" b="1" u="sng" dirty="0"/>
              <a:t> οξύ</a:t>
            </a:r>
            <a:r>
              <a:rPr lang="el-GR" b="1" dirty="0"/>
              <a:t> </a:t>
            </a:r>
            <a:r>
              <a:rPr lang="el-GR" dirty="0"/>
              <a:t>αλλά και η </a:t>
            </a:r>
            <a:r>
              <a:rPr lang="el-GR" b="1" u="sng" dirty="0"/>
              <a:t>ακετόνη</a:t>
            </a:r>
          </a:p>
          <a:p>
            <a:r>
              <a:rPr lang="el-GR" dirty="0"/>
              <a:t>Το </a:t>
            </a:r>
            <a:r>
              <a:rPr lang="el-GR" b="1" u="sng" dirty="0"/>
              <a:t>ήπαρ</a:t>
            </a:r>
            <a:r>
              <a:rPr lang="el-GR" u="sng" dirty="0"/>
              <a:t> κυρίως</a:t>
            </a:r>
            <a:r>
              <a:rPr lang="el-GR" dirty="0"/>
              <a:t> αλλά σε μικρότερη έκταση και άλλοι ιστοί παράγουν </a:t>
            </a:r>
            <a:r>
              <a:rPr lang="el-GR" dirty="0" err="1"/>
              <a:t>κετονοσώματα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ακετοξικό</a:t>
            </a:r>
            <a:r>
              <a:rPr lang="el-GR" dirty="0"/>
              <a:t> οξύ και το</a:t>
            </a:r>
            <a:r>
              <a:rPr lang="en-US" dirty="0"/>
              <a:t> D3-</a:t>
            </a:r>
            <a:r>
              <a:rPr lang="el-GR" dirty="0" err="1"/>
              <a:t>υδρόξυβουτυρικο</a:t>
            </a:r>
            <a:r>
              <a:rPr lang="el-GR" dirty="0"/>
              <a:t> οξύ, αποδίδονται από τα ηπατικά </a:t>
            </a:r>
            <a:r>
              <a:rPr lang="el-GR" dirty="0" smtClean="0"/>
              <a:t>κύτταρα </a:t>
            </a:r>
            <a:r>
              <a:rPr lang="el-GR" dirty="0"/>
              <a:t>στο αίμα και μεταφέρονται στους ιστούς ως μόρια καύσιμα</a:t>
            </a:r>
          </a:p>
          <a:p>
            <a:r>
              <a:rPr lang="el-GR" dirty="0"/>
              <a:t>Οι </a:t>
            </a:r>
            <a:r>
              <a:rPr lang="el-GR" u="sng" dirty="0"/>
              <a:t>σκελετικοί μύες </a:t>
            </a:r>
            <a:r>
              <a:rPr lang="el-GR" dirty="0"/>
              <a:t>η </a:t>
            </a:r>
            <a:r>
              <a:rPr lang="el-GR" u="sng" dirty="0"/>
              <a:t>καρδιά</a:t>
            </a:r>
            <a:r>
              <a:rPr lang="el-GR" dirty="0"/>
              <a:t> και </a:t>
            </a:r>
            <a:r>
              <a:rPr lang="el-GR" dirty="0" smtClean="0"/>
              <a:t>η </a:t>
            </a:r>
            <a:r>
              <a:rPr lang="el-GR" u="sng" dirty="0" smtClean="0"/>
              <a:t>φλοιώδης μοίρα των νεφρών </a:t>
            </a:r>
            <a:r>
              <a:rPr lang="el-GR" dirty="0"/>
              <a:t>χρησιμοποιούν τα </a:t>
            </a:r>
            <a:r>
              <a:rPr lang="el-GR" dirty="0" err="1"/>
              <a:t>κετονοσώματα</a:t>
            </a:r>
            <a:r>
              <a:rPr lang="el-GR" dirty="0"/>
              <a:t> ως καύσιμα</a:t>
            </a:r>
            <a:r>
              <a:rPr lang="en-US" dirty="0"/>
              <a:t> </a:t>
            </a:r>
            <a:r>
              <a:rPr lang="el-GR" dirty="0"/>
              <a:t>στην ασιτία</a:t>
            </a:r>
          </a:p>
          <a:p>
            <a:r>
              <a:rPr lang="el-GR" dirty="0"/>
              <a:t>Ο </a:t>
            </a:r>
            <a:r>
              <a:rPr lang="el-GR" u="sng" dirty="0"/>
              <a:t>εγκέφαλος</a:t>
            </a:r>
            <a:r>
              <a:rPr lang="el-GR" dirty="0"/>
              <a:t> σε μακρά ασιτία μπορεί να προσαρμοστεί στην αφομοίωση των </a:t>
            </a:r>
            <a:r>
              <a:rPr lang="el-GR" dirty="0" err="1"/>
              <a:t>κετονοσωμάτων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9796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919CA7-D6AC-450A-BC7C-86A62A08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Κετονογένεση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14D440-DADD-435D-A5B4-5A23C5667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65" y="1193453"/>
            <a:ext cx="11423470" cy="5247171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Στο </a:t>
            </a:r>
            <a:r>
              <a:rPr lang="el-GR" u="sng" dirty="0"/>
              <a:t>ήπαρ</a:t>
            </a:r>
            <a:r>
              <a:rPr lang="el-GR" dirty="0"/>
              <a:t> </a:t>
            </a:r>
            <a:r>
              <a:rPr lang="el-GR" b="1" dirty="0"/>
              <a:t>2 μόρια </a:t>
            </a:r>
            <a:r>
              <a:rPr lang="el-GR" b="1" dirty="0" err="1"/>
              <a:t>ακετυλο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l-GR" dirty="0"/>
              <a:t>που σχηματίζονται από τη β-οξείδωση συμπυκνώνονται με τη δράση της </a:t>
            </a:r>
            <a:r>
              <a:rPr lang="el-GR" b="1" dirty="0" err="1"/>
              <a:t>Θειολάσης</a:t>
            </a:r>
            <a:r>
              <a:rPr lang="el-GR" dirty="0"/>
              <a:t> και σχηματίζουν το </a:t>
            </a:r>
            <a:r>
              <a:rPr lang="el-GR" b="1" dirty="0" err="1"/>
              <a:t>ακετοακετυλο</a:t>
            </a:r>
            <a:r>
              <a:rPr lang="el-GR" b="1" dirty="0"/>
              <a:t>-</a:t>
            </a:r>
            <a:r>
              <a:rPr lang="en-US" b="1" dirty="0"/>
              <a:t>CoA </a:t>
            </a:r>
            <a:r>
              <a:rPr lang="el-GR" dirty="0"/>
              <a:t>που αποτελεί το εναρκτήριο υλικό της </a:t>
            </a:r>
            <a:r>
              <a:rPr lang="el-GR" dirty="0" err="1"/>
              <a:t>κετονογένεσης</a:t>
            </a:r>
            <a:endParaRPr lang="el-GR" dirty="0"/>
          </a:p>
          <a:p>
            <a:r>
              <a:rPr lang="el-GR" dirty="0"/>
              <a:t>Το ένζυμο </a:t>
            </a:r>
            <a:r>
              <a:rPr lang="el-GR" b="1" dirty="0" err="1"/>
              <a:t>συνθάση</a:t>
            </a:r>
            <a:r>
              <a:rPr lang="el-GR" b="1" dirty="0"/>
              <a:t> του 3-υδρόξυ-3μεθυλογλουταρυλο-</a:t>
            </a:r>
            <a:r>
              <a:rPr lang="en-US" b="1" dirty="0"/>
              <a:t>CoA</a:t>
            </a:r>
            <a:r>
              <a:rPr lang="en-US" dirty="0"/>
              <a:t>, </a:t>
            </a:r>
            <a:r>
              <a:rPr lang="el-GR" dirty="0"/>
              <a:t>σχηματίζει 3-υδροξυ-3-μεθυλογλουταρυλο-</a:t>
            </a:r>
            <a:r>
              <a:rPr lang="en-US" dirty="0"/>
              <a:t>CoA, </a:t>
            </a:r>
            <a:r>
              <a:rPr lang="el-GR" dirty="0"/>
              <a:t>με συμπύκνωση του </a:t>
            </a:r>
            <a:r>
              <a:rPr lang="el-GR" dirty="0" err="1"/>
              <a:t>ακετοακετυλο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με ένα μόριο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n-US" dirty="0"/>
              <a:t>CoA</a:t>
            </a:r>
          </a:p>
          <a:p>
            <a:r>
              <a:rPr lang="el-GR" dirty="0"/>
              <a:t>Το ένζυμο </a:t>
            </a:r>
            <a:r>
              <a:rPr lang="el-GR" b="1" dirty="0" err="1"/>
              <a:t>λυάση</a:t>
            </a:r>
            <a:r>
              <a:rPr lang="el-GR" b="1" dirty="0"/>
              <a:t> του 3-υδρόξυ-3μεθυλογλουταρυλο-</a:t>
            </a:r>
            <a:r>
              <a:rPr lang="en-US" b="1" dirty="0"/>
              <a:t>CoA</a:t>
            </a:r>
            <a:r>
              <a:rPr lang="en-US" dirty="0"/>
              <a:t> </a:t>
            </a:r>
            <a:r>
              <a:rPr lang="el-GR" dirty="0"/>
              <a:t>αποδίδει </a:t>
            </a:r>
            <a:r>
              <a:rPr lang="el-GR" b="1" dirty="0" err="1"/>
              <a:t>ακετοξικό</a:t>
            </a:r>
            <a:r>
              <a:rPr lang="el-GR" dirty="0"/>
              <a:t> </a:t>
            </a:r>
          </a:p>
          <a:p>
            <a:r>
              <a:rPr lang="el-GR" dirty="0"/>
              <a:t>Το </a:t>
            </a:r>
            <a:r>
              <a:rPr lang="el-GR" dirty="0" err="1"/>
              <a:t>ακετοξικό</a:t>
            </a:r>
            <a:r>
              <a:rPr lang="el-GR" dirty="0"/>
              <a:t> με τη δράση της </a:t>
            </a:r>
            <a:r>
              <a:rPr lang="el-GR" b="1" dirty="0" err="1"/>
              <a:t>αφυδρογονάσης</a:t>
            </a:r>
            <a:r>
              <a:rPr lang="el-GR" b="1" dirty="0"/>
              <a:t> του </a:t>
            </a:r>
            <a:r>
              <a:rPr lang="en-US" b="1" dirty="0"/>
              <a:t>D3-</a:t>
            </a:r>
            <a:r>
              <a:rPr lang="el-GR" b="1" dirty="0" err="1"/>
              <a:t>υδροξυβουτυρικού</a:t>
            </a:r>
            <a:r>
              <a:rPr lang="el-GR" b="1" dirty="0"/>
              <a:t> </a:t>
            </a:r>
            <a:r>
              <a:rPr lang="el-GR" dirty="0"/>
              <a:t>αποδίδει το </a:t>
            </a:r>
            <a:r>
              <a:rPr lang="en-US" b="1" dirty="0"/>
              <a:t>D3-</a:t>
            </a:r>
            <a:r>
              <a:rPr lang="el-GR" b="1" dirty="0" err="1"/>
              <a:t>υδροξυβουτυρικό</a:t>
            </a:r>
            <a:r>
              <a:rPr lang="el-GR" dirty="0"/>
              <a:t>, που είναι το κυρίαρχο </a:t>
            </a:r>
            <a:r>
              <a:rPr lang="el-GR" dirty="0" err="1"/>
              <a:t>κετονικό</a:t>
            </a:r>
            <a:r>
              <a:rPr lang="el-GR" dirty="0"/>
              <a:t> σώμα που βρίσκεται στο αίμα και στα ούρα στην </a:t>
            </a:r>
            <a:r>
              <a:rPr lang="el-GR" dirty="0" err="1"/>
              <a:t>κέτωση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smtClean="0"/>
              <a:t>Το </a:t>
            </a:r>
            <a:r>
              <a:rPr lang="el-GR" dirty="0" err="1" smtClean="0"/>
              <a:t>ακετοξικό</a:t>
            </a:r>
            <a:r>
              <a:rPr lang="el-GR" dirty="0" smtClean="0"/>
              <a:t> </a:t>
            </a:r>
            <a:r>
              <a:rPr lang="el-GR" dirty="0"/>
              <a:t>ε</a:t>
            </a:r>
            <a:r>
              <a:rPr lang="el-GR" dirty="0" smtClean="0"/>
              <a:t>πίσης μπορεί να παράγει και την </a:t>
            </a:r>
            <a:r>
              <a:rPr lang="el-GR" b="1" dirty="0" smtClean="0"/>
              <a:t>ακετόνη</a:t>
            </a:r>
            <a:r>
              <a:rPr lang="el-GR" dirty="0"/>
              <a:t> </a:t>
            </a:r>
            <a:r>
              <a:rPr lang="el-GR" dirty="0" smtClean="0"/>
              <a:t>με βραδεία  </a:t>
            </a:r>
            <a:r>
              <a:rPr lang="el-GR" dirty="0" err="1" smtClean="0"/>
              <a:t>αποκαρβοξυλίωση</a:t>
            </a:r>
            <a:endParaRPr lang="el-GR" dirty="0"/>
          </a:p>
          <a:p>
            <a:r>
              <a:rPr lang="el-GR" dirty="0"/>
              <a:t>Τα ένζυμα εντοπίζονται στα </a:t>
            </a:r>
            <a:r>
              <a:rPr lang="el-GR" u="sng" dirty="0"/>
              <a:t>μιτοχόνδρια</a:t>
            </a:r>
            <a:r>
              <a:rPr lang="el-GR" dirty="0"/>
              <a:t> όπου και πραγματοποιείται η </a:t>
            </a:r>
            <a:r>
              <a:rPr lang="el-GR" dirty="0" err="1"/>
              <a:t>κετονογένεση</a:t>
            </a:r>
            <a:endParaRPr lang="el-GR" dirty="0"/>
          </a:p>
          <a:p>
            <a:r>
              <a:rPr lang="el-GR" dirty="0"/>
              <a:t>Το </a:t>
            </a:r>
            <a:r>
              <a:rPr lang="el-GR" b="1" dirty="0" err="1"/>
              <a:t>ακετοξικό</a:t>
            </a:r>
            <a:r>
              <a:rPr lang="el-GR" dirty="0"/>
              <a:t> και το </a:t>
            </a:r>
            <a:r>
              <a:rPr lang="en-US" b="1" dirty="0"/>
              <a:t>D3</a:t>
            </a:r>
            <a:r>
              <a:rPr lang="el-GR" b="1" dirty="0"/>
              <a:t>-</a:t>
            </a:r>
            <a:r>
              <a:rPr lang="el-GR" b="1" dirty="0" err="1"/>
              <a:t>υδρόξυβουτυρικο</a:t>
            </a:r>
            <a:r>
              <a:rPr lang="el-GR" b="1" dirty="0"/>
              <a:t> </a:t>
            </a:r>
            <a:r>
              <a:rPr lang="el-GR" dirty="0"/>
              <a:t>διαχέονται έξω από τα μιτοχόνδρια και τελικά εκτός ηπατικού κυττάρου στην </a:t>
            </a:r>
            <a:r>
              <a:rPr lang="el-GR" u="sng" dirty="0"/>
              <a:t>κυκλοφορία του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3359268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EC254F8-819C-44C7-8C6A-768FDC20B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7" y="24576"/>
            <a:ext cx="10937964" cy="6723201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2BDE719-2E10-42E0-87A9-E728984C8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362447"/>
            <a:ext cx="4810540" cy="2886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DD8DAA-901D-406A-AA9A-09E0CC7925D0}"/>
              </a:ext>
            </a:extLst>
          </p:cNvPr>
          <p:cNvSpPr txBox="1"/>
          <p:nvPr/>
        </p:nvSpPr>
        <p:spPr>
          <a:xfrm>
            <a:off x="1787907" y="5332892"/>
            <a:ext cx="815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err="1"/>
              <a:t>Θειολάση</a:t>
            </a:r>
            <a:endParaRPr lang="el-GR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0F009-192B-431C-9994-39D4855DAD57}"/>
              </a:ext>
            </a:extLst>
          </p:cNvPr>
          <p:cNvSpPr txBox="1"/>
          <p:nvPr/>
        </p:nvSpPr>
        <p:spPr>
          <a:xfrm>
            <a:off x="4110445" y="5332892"/>
            <a:ext cx="75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err="1"/>
              <a:t>Συνθάση</a:t>
            </a:r>
            <a:endParaRPr lang="el-GR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35B55-BF60-4C6A-9186-A99104DD314E}"/>
              </a:ext>
            </a:extLst>
          </p:cNvPr>
          <p:cNvSpPr txBox="1"/>
          <p:nvPr/>
        </p:nvSpPr>
        <p:spPr>
          <a:xfrm>
            <a:off x="6551857" y="5332892"/>
            <a:ext cx="617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err="1"/>
              <a:t>Λυάση</a:t>
            </a:r>
            <a:endParaRPr lang="el-GR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A0759-224B-4164-977E-D14DFFFBF5BA}"/>
              </a:ext>
            </a:extLst>
          </p:cNvPr>
          <p:cNvSpPr txBox="1"/>
          <p:nvPr/>
        </p:nvSpPr>
        <p:spPr>
          <a:xfrm>
            <a:off x="8768395" y="4810539"/>
            <a:ext cx="1201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err="1"/>
              <a:t>Αφυδρογονάση</a:t>
            </a:r>
            <a:endParaRPr lang="el-GR" sz="1200" b="1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095" y="1234304"/>
            <a:ext cx="18573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12B156-CE27-4724-A9E9-EA21137A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Κετονογένεση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E62658-7719-4B40-B2B7-453D4F82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6" y="1311965"/>
            <a:ext cx="11926956" cy="486499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Στους </a:t>
            </a:r>
            <a:r>
              <a:rPr lang="el-GR" b="1" dirty="0" err="1"/>
              <a:t>εξωηπατικούς</a:t>
            </a:r>
            <a:r>
              <a:rPr lang="el-GR" b="1" dirty="0"/>
              <a:t> ιστούς </a:t>
            </a:r>
            <a:r>
              <a:rPr lang="el-GR" dirty="0"/>
              <a:t>που χρησιμοποιούν </a:t>
            </a:r>
            <a:r>
              <a:rPr lang="el-GR" dirty="0" err="1"/>
              <a:t>κετονοσώματα</a:t>
            </a:r>
            <a:r>
              <a:rPr lang="el-GR" dirty="0"/>
              <a:t> το </a:t>
            </a:r>
            <a:r>
              <a:rPr lang="en-US" u="sng" dirty="0"/>
              <a:t>D3</a:t>
            </a:r>
            <a:r>
              <a:rPr lang="el-GR" u="sng" dirty="0" smtClean="0"/>
              <a:t>-</a:t>
            </a:r>
            <a:r>
              <a:rPr lang="el-GR" u="sng" dirty="0" err="1" smtClean="0"/>
              <a:t>υδρόξυβουτυρικό</a:t>
            </a:r>
            <a:r>
              <a:rPr lang="el-GR" u="sng" dirty="0" smtClean="0"/>
              <a:t> </a:t>
            </a:r>
            <a:r>
              <a:rPr lang="el-GR" dirty="0"/>
              <a:t>εισέρχεται στα μιτοχόνδρια όπου μετατρέπεται σε </a:t>
            </a:r>
            <a:r>
              <a:rPr lang="el-GR" u="sng" dirty="0" err="1"/>
              <a:t>ακετοξικό</a:t>
            </a:r>
            <a:r>
              <a:rPr lang="el-GR" dirty="0"/>
              <a:t> με τη δράση μιας </a:t>
            </a:r>
            <a:r>
              <a:rPr lang="en-US" dirty="0"/>
              <a:t>NAD-</a:t>
            </a:r>
            <a:r>
              <a:rPr lang="el-GR" dirty="0" err="1"/>
              <a:t>δευδρογονάσης</a:t>
            </a:r>
            <a:r>
              <a:rPr lang="el-GR" dirty="0"/>
              <a:t> </a:t>
            </a:r>
          </a:p>
          <a:p>
            <a:r>
              <a:rPr lang="el-GR" dirty="0"/>
              <a:t>Το </a:t>
            </a:r>
            <a:r>
              <a:rPr lang="el-GR" u="sng" dirty="0" err="1"/>
              <a:t>ακετοξικό</a:t>
            </a:r>
            <a:r>
              <a:rPr lang="el-GR" dirty="0"/>
              <a:t> που επίσης μεταφέρεται με το αίμα, εισέρχεται στα μιτοχόνδρια και μετατρέπεται προς </a:t>
            </a:r>
            <a:r>
              <a:rPr lang="el-GR" dirty="0" err="1"/>
              <a:t>ακετοακετυλο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το οποίο αποδίδει 2 μόρια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στο κύκλο του </a:t>
            </a:r>
            <a:r>
              <a:rPr lang="en-US" dirty="0"/>
              <a:t>Krebs.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D3-υδροξυβουτυρικό οξειδώνεται ευκολότερα </a:t>
            </a:r>
            <a:r>
              <a:rPr lang="el-GR" dirty="0" err="1"/>
              <a:t>εξωηπατικά</a:t>
            </a:r>
            <a:r>
              <a:rPr lang="el-GR" dirty="0"/>
              <a:t> σε σχέση με την ακετόνη η οποία μπορεί να απομακρύνεται και με εξάτμιση από τους πνεύμονες</a:t>
            </a:r>
          </a:p>
          <a:p>
            <a:r>
              <a:rPr lang="el-GR" dirty="0"/>
              <a:t>Η </a:t>
            </a:r>
            <a:r>
              <a:rPr lang="el-GR" b="1" dirty="0" err="1"/>
              <a:t>κετοναιμία</a:t>
            </a:r>
            <a:r>
              <a:rPr lang="el-GR" dirty="0"/>
              <a:t> οφείλεται στην αυξημένη παραγωγή </a:t>
            </a:r>
            <a:r>
              <a:rPr lang="el-GR" dirty="0" err="1"/>
              <a:t>κετονικών</a:t>
            </a:r>
            <a:r>
              <a:rPr lang="el-GR" dirty="0"/>
              <a:t> σωμάτων από το ήπαρ, σε σχέση με </a:t>
            </a:r>
            <a:r>
              <a:rPr lang="el-GR" dirty="0" smtClean="0"/>
              <a:t>τη δυνατότητα </a:t>
            </a:r>
            <a:r>
              <a:rPr lang="el-GR" dirty="0"/>
              <a:t>χρησιμοποίησης </a:t>
            </a:r>
            <a:r>
              <a:rPr lang="el-GR" dirty="0" smtClean="0"/>
              <a:t>τους, </a:t>
            </a:r>
            <a:r>
              <a:rPr lang="el-GR" dirty="0"/>
              <a:t>από τους ιστούς</a:t>
            </a:r>
          </a:p>
          <a:p>
            <a:r>
              <a:rPr lang="el-GR" dirty="0"/>
              <a:t>Τα </a:t>
            </a:r>
            <a:r>
              <a:rPr lang="el-GR" dirty="0" err="1"/>
              <a:t>κετονικά</a:t>
            </a:r>
            <a:r>
              <a:rPr lang="el-GR" dirty="0"/>
              <a:t> σώματα αποβάλλονται και από τα ούρα (</a:t>
            </a:r>
            <a:r>
              <a:rPr lang="el-GR" dirty="0" err="1"/>
              <a:t>κετονουρία</a:t>
            </a:r>
            <a:r>
              <a:rPr lang="el-GR" dirty="0"/>
              <a:t>) αλλά η μέτρηση της </a:t>
            </a:r>
            <a:r>
              <a:rPr lang="el-GR" dirty="0" err="1"/>
              <a:t>κετοναιμίας</a:t>
            </a:r>
            <a:r>
              <a:rPr lang="el-GR" dirty="0"/>
              <a:t> αποτελεί την προτιμώμενη μέθοδο εκτίμησης της </a:t>
            </a:r>
            <a:r>
              <a:rPr lang="el-GR" b="1" dirty="0" err="1"/>
              <a:t>κέτωσης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954416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F7CED4-EB3E-4908-91D5-42BAD8A23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31" y="348344"/>
            <a:ext cx="5322269" cy="6626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594" y="1532710"/>
            <a:ext cx="56954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/>
              <a:t>Στους </a:t>
            </a:r>
            <a:r>
              <a:rPr lang="el-GR" sz="2400" dirty="0" err="1"/>
              <a:t>εξωηπατικούς</a:t>
            </a:r>
            <a:r>
              <a:rPr lang="el-GR" sz="2400" dirty="0"/>
              <a:t> ιστούς το β-</a:t>
            </a:r>
            <a:r>
              <a:rPr lang="el-GR" sz="2400" dirty="0" err="1"/>
              <a:t>υδρόξυβουτυρικό</a:t>
            </a:r>
            <a:r>
              <a:rPr lang="el-GR" sz="2400" dirty="0"/>
              <a:t> </a:t>
            </a:r>
            <a:r>
              <a:rPr lang="el-GR" sz="2400" dirty="0" err="1"/>
              <a:t>αφυδρογονώνεται</a:t>
            </a:r>
            <a:r>
              <a:rPr lang="el-GR" sz="2400" dirty="0"/>
              <a:t> σε </a:t>
            </a:r>
            <a:r>
              <a:rPr lang="el-GR" sz="2400" dirty="0" err="1"/>
              <a:t>ακετοξικό</a:t>
            </a:r>
            <a:r>
              <a:rPr lang="el-GR" sz="2400" dirty="0"/>
              <a:t> και εισέρχεται στα μιτοχόνδρια</a:t>
            </a:r>
            <a:endParaRPr lang="en-US" sz="2400" dirty="0"/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/>
              <a:t>Το </a:t>
            </a:r>
            <a:r>
              <a:rPr lang="el-GR" sz="2400" dirty="0" err="1"/>
              <a:t>ακετοξικό</a:t>
            </a:r>
            <a:r>
              <a:rPr lang="el-GR" sz="2400" dirty="0"/>
              <a:t> μετατρέπεται σε </a:t>
            </a:r>
            <a:r>
              <a:rPr lang="el-GR" sz="2400" dirty="0" err="1"/>
              <a:t>ακετοακέτυλο</a:t>
            </a:r>
            <a:r>
              <a:rPr lang="el-GR" sz="2400" dirty="0"/>
              <a:t>-</a:t>
            </a:r>
            <a:r>
              <a:rPr lang="en-US" sz="2400" dirty="0"/>
              <a:t>CoA  </a:t>
            </a:r>
            <a:r>
              <a:rPr lang="el-GR" sz="2400" dirty="0"/>
              <a:t>με τη δράση της </a:t>
            </a:r>
            <a:r>
              <a:rPr lang="el-GR" sz="2400" dirty="0" err="1"/>
              <a:t>μεταφοράσης</a:t>
            </a:r>
            <a:r>
              <a:rPr lang="el-GR" sz="2400" dirty="0"/>
              <a:t> του </a:t>
            </a:r>
            <a:r>
              <a:rPr lang="en-US" sz="2400" dirty="0"/>
              <a:t>CoA </a:t>
            </a:r>
            <a:r>
              <a:rPr lang="el-GR" sz="2400" dirty="0"/>
              <a:t>που χρησιμοποιεί ως υπόστρωμα και </a:t>
            </a:r>
            <a:r>
              <a:rPr lang="el-GR" sz="2400" dirty="0" err="1"/>
              <a:t>ηλεκρύλο</a:t>
            </a:r>
            <a:r>
              <a:rPr lang="el-GR" sz="2400" dirty="0"/>
              <a:t>-</a:t>
            </a:r>
            <a:r>
              <a:rPr lang="en-US" sz="2400" dirty="0"/>
              <a:t>CoA </a:t>
            </a:r>
            <a:r>
              <a:rPr lang="el-GR" sz="2400" dirty="0"/>
              <a:t>  </a:t>
            </a:r>
            <a:endParaRPr lang="en-US" sz="2400" dirty="0"/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dirty="0"/>
              <a:t>Το </a:t>
            </a:r>
            <a:r>
              <a:rPr lang="el-GR" sz="2400" dirty="0" err="1"/>
              <a:t>ακέτυλο</a:t>
            </a:r>
            <a:r>
              <a:rPr lang="el-GR" sz="2400" dirty="0"/>
              <a:t>-</a:t>
            </a:r>
            <a:r>
              <a:rPr lang="en-US" sz="2400" dirty="0" smtClean="0"/>
              <a:t>CoA</a:t>
            </a:r>
            <a:r>
              <a:rPr lang="el-GR" sz="2400" dirty="0" smtClean="0"/>
              <a:t>,</a:t>
            </a:r>
            <a:r>
              <a:rPr lang="en-US" sz="2400" dirty="0" smtClean="0"/>
              <a:t>  </a:t>
            </a:r>
            <a:r>
              <a:rPr lang="el-GR" sz="2400" dirty="0"/>
              <a:t>που παράγεται </a:t>
            </a:r>
            <a:r>
              <a:rPr lang="el-GR" sz="2400" dirty="0" smtClean="0"/>
              <a:t>από την διάσπαση του </a:t>
            </a:r>
            <a:r>
              <a:rPr lang="el-GR" sz="2400" dirty="0" err="1" smtClean="0"/>
              <a:t>ακετοακέτυλο</a:t>
            </a:r>
            <a:r>
              <a:rPr lang="en-US" sz="2400" dirty="0" smtClean="0"/>
              <a:t>CoA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 από την </a:t>
            </a:r>
            <a:r>
              <a:rPr lang="el-GR" sz="2400" dirty="0" err="1" smtClean="0"/>
              <a:t>θειολάση</a:t>
            </a:r>
            <a:r>
              <a:rPr lang="el-GR" sz="2400" dirty="0" smtClean="0"/>
              <a:t>, εισέρχεται </a:t>
            </a:r>
            <a:r>
              <a:rPr lang="el-GR" sz="2400" dirty="0"/>
              <a:t>στο κύκλο του </a:t>
            </a:r>
            <a:r>
              <a:rPr lang="en-US" sz="2400" dirty="0"/>
              <a:t>Krebs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76824" y="452848"/>
            <a:ext cx="271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l-GR" sz="2000" b="1" dirty="0"/>
              <a:t>β-</a:t>
            </a:r>
            <a:r>
              <a:rPr lang="el-GR" sz="2000" b="1" dirty="0" err="1"/>
              <a:t>υδρόξυβουτυρικό</a:t>
            </a:r>
            <a:r>
              <a:rPr lang="el-GR" sz="2000" b="1" dirty="0"/>
              <a:t>  →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354" y="348344"/>
            <a:ext cx="4963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Χρήση </a:t>
            </a:r>
            <a:r>
              <a:rPr lang="el-GR" sz="2800" b="1" dirty="0" err="1"/>
              <a:t>κετονοσωμάτων</a:t>
            </a:r>
            <a:r>
              <a:rPr lang="el-GR" sz="2800" b="1" dirty="0"/>
              <a:t> σε </a:t>
            </a:r>
            <a:r>
              <a:rPr lang="el-GR" sz="2800" b="1" dirty="0" err="1"/>
              <a:t>εξωηπατικούς</a:t>
            </a:r>
            <a:r>
              <a:rPr lang="el-GR" sz="2800" b="1" dirty="0"/>
              <a:t> ιστούς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731" y="52738"/>
            <a:ext cx="5140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Είσοδος των </a:t>
            </a:r>
            <a:r>
              <a:rPr lang="el-GR" sz="2000" b="1" dirty="0" err="1" smtClean="0">
                <a:solidFill>
                  <a:srgbClr val="FF0000"/>
                </a:solidFill>
              </a:rPr>
              <a:t>κετονοσωμάτων</a:t>
            </a:r>
            <a:r>
              <a:rPr lang="el-GR" sz="2000" b="1" dirty="0" smtClean="0">
                <a:solidFill>
                  <a:srgbClr val="FF0000"/>
                </a:solidFill>
              </a:rPr>
              <a:t> στα μιτοχόνδρια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12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EF7633-7C84-42E5-A1EE-B535DE6F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848" y="0"/>
            <a:ext cx="624230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" y="539932"/>
            <a:ext cx="3558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Παραγωγή </a:t>
            </a:r>
            <a:r>
              <a:rPr lang="el-GR" sz="2000" b="1" dirty="0" err="1"/>
              <a:t>κετονοσωμάτων</a:t>
            </a:r>
            <a:r>
              <a:rPr lang="el-GR" sz="2000" b="1" dirty="0"/>
              <a:t> και</a:t>
            </a:r>
          </a:p>
          <a:p>
            <a:r>
              <a:rPr lang="el-GR" sz="2000" b="1" dirty="0" err="1"/>
              <a:t>γλυκονεογένεση</a:t>
            </a:r>
            <a:r>
              <a:rPr lang="el-GR" sz="2000" b="1" dirty="0"/>
              <a:t> από το ήπαρ </a:t>
            </a:r>
          </a:p>
          <a:p>
            <a:r>
              <a:rPr lang="el-GR" sz="2000" b="1" dirty="0"/>
              <a:t>σε συνθήκες ασιτίας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D567E-C7D6-4D12-967A-E20D853369DE}"/>
              </a:ext>
            </a:extLst>
          </p:cNvPr>
          <p:cNvSpPr txBox="1"/>
          <p:nvPr/>
        </p:nvSpPr>
        <p:spPr>
          <a:xfrm>
            <a:off x="9217152" y="235132"/>
            <a:ext cx="2791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Ασιτία:</a:t>
            </a:r>
          </a:p>
          <a:p>
            <a:r>
              <a:rPr lang="el-GR" dirty="0" err="1"/>
              <a:t>Γλυκαγόνη</a:t>
            </a:r>
            <a:r>
              <a:rPr lang="el-GR" dirty="0"/>
              <a:t>, </a:t>
            </a:r>
            <a:r>
              <a:rPr lang="el-GR" dirty="0" err="1"/>
              <a:t>επινεφρίνη</a:t>
            </a:r>
            <a:r>
              <a:rPr lang="el-GR" dirty="0"/>
              <a:t>,</a:t>
            </a:r>
          </a:p>
          <a:p>
            <a:r>
              <a:rPr lang="el-GR" dirty="0" err="1"/>
              <a:t>Νοραδρεναλίνη</a:t>
            </a:r>
            <a:r>
              <a:rPr lang="el-GR" dirty="0"/>
              <a:t>, </a:t>
            </a:r>
            <a:r>
              <a:rPr lang="en-US" dirty="0"/>
              <a:t>ACTH</a:t>
            </a:r>
          </a:p>
          <a:p>
            <a:r>
              <a:rPr lang="el-GR" dirty="0"/>
              <a:t>Ενεργοποίηση </a:t>
            </a:r>
            <a:r>
              <a:rPr lang="el-GR" dirty="0" err="1"/>
              <a:t>λιπάσης</a:t>
            </a:r>
            <a:r>
              <a:rPr lang="el-GR" dirty="0"/>
              <a:t> μέσω </a:t>
            </a:r>
            <a:r>
              <a:rPr lang="el-GR" dirty="0" err="1"/>
              <a:t>αδενυλικής</a:t>
            </a:r>
            <a:r>
              <a:rPr lang="el-GR" dirty="0"/>
              <a:t> </a:t>
            </a:r>
            <a:r>
              <a:rPr lang="el-GR" dirty="0" err="1"/>
              <a:t>κυκλάσης</a:t>
            </a:r>
            <a:endParaRPr lang="el-GR" dirty="0"/>
          </a:p>
          <a:p>
            <a:r>
              <a:rPr lang="en-US" dirty="0"/>
              <a:t>cAMP</a:t>
            </a:r>
            <a:endParaRPr lang="el-GR" dirty="0"/>
          </a:p>
          <a:p>
            <a:r>
              <a:rPr lang="el-GR" dirty="0"/>
              <a:t>Απελευθέρωση λιπαρών οξέων και </a:t>
            </a:r>
            <a:r>
              <a:rPr lang="el-GR" dirty="0" err="1"/>
              <a:t>γλυκερόλης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190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A50B64-19EC-4E52-B560-08B4A6BA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Ρύθμιση </a:t>
            </a:r>
            <a:r>
              <a:rPr lang="el-GR" dirty="0" err="1"/>
              <a:t>κετονογένεσης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09831E-2C37-4D26-96F7-799BD6E4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6"/>
            <a:ext cx="10876722" cy="535318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Τα ελεύθερα λιπαρά </a:t>
            </a:r>
            <a:r>
              <a:rPr lang="el-GR" dirty="0" smtClean="0"/>
              <a:t>οξέα (</a:t>
            </a:r>
            <a:r>
              <a:rPr lang="en-US" dirty="0" smtClean="0"/>
              <a:t>FFA)</a:t>
            </a:r>
            <a:r>
              <a:rPr lang="el-GR" dirty="0" smtClean="0"/>
              <a:t> </a:t>
            </a:r>
            <a:r>
              <a:rPr lang="el-GR" dirty="0"/>
              <a:t>είναι τα πρόδρομα μόρια των </a:t>
            </a:r>
            <a:r>
              <a:rPr lang="el-GR" dirty="0" err="1"/>
              <a:t>κετονικών</a:t>
            </a:r>
            <a:r>
              <a:rPr lang="el-GR" dirty="0"/>
              <a:t> σωμάτων που παράγονται στο ήπαρ. Παράγοντες που ρυθμίζουν την κινητοποίηση την λιπαρών οξέων από το λιπώδη ιστό είναι σημαντικοί στη ρύθμιση της </a:t>
            </a:r>
            <a:r>
              <a:rPr lang="el-GR" dirty="0" err="1"/>
              <a:t>κετονογένεσης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   </a:t>
            </a:r>
            <a:r>
              <a:rPr lang="el-GR" b="1" dirty="0"/>
              <a:t>Ορμονικά ερεθίσματα: </a:t>
            </a:r>
            <a:r>
              <a:rPr lang="el-GR" dirty="0" err="1"/>
              <a:t>γλυκαγόνη</a:t>
            </a:r>
            <a:r>
              <a:rPr lang="el-GR" dirty="0"/>
              <a:t>, αδρεναλίνη, </a:t>
            </a:r>
            <a:r>
              <a:rPr lang="el-GR" dirty="0" err="1"/>
              <a:t>νοραδρεναλίνη</a:t>
            </a:r>
            <a:r>
              <a:rPr lang="el-GR" dirty="0"/>
              <a:t>, </a:t>
            </a:r>
            <a:r>
              <a:rPr lang="en-US" dirty="0"/>
              <a:t>ACTH</a:t>
            </a:r>
          </a:p>
          <a:p>
            <a:pPr marL="0" indent="0">
              <a:buNone/>
            </a:pPr>
            <a:r>
              <a:rPr lang="en-US" dirty="0"/>
              <a:t>                                            </a:t>
            </a:r>
            <a:r>
              <a:rPr lang="en-US" dirty="0" smtClean="0"/>
              <a:t>→ </a:t>
            </a:r>
            <a:r>
              <a:rPr lang="el-GR" u="sng" dirty="0"/>
              <a:t>ενεργοποίηση </a:t>
            </a:r>
            <a:r>
              <a:rPr lang="el-GR" u="sng" dirty="0" err="1"/>
              <a:t>λιπάσης</a:t>
            </a:r>
            <a:r>
              <a:rPr lang="el-GR" u="sng" dirty="0"/>
              <a:t> </a:t>
            </a:r>
            <a:r>
              <a:rPr lang="el-GR" u="sng" dirty="0" err="1"/>
              <a:t>τριγλυκεριδίων</a:t>
            </a:r>
            <a:endParaRPr lang="el-GR" u="sng" dirty="0"/>
          </a:p>
          <a:p>
            <a:endParaRPr lang="el-GR" dirty="0"/>
          </a:p>
          <a:p>
            <a:r>
              <a:rPr lang="el-GR" dirty="0"/>
              <a:t>Το ένζυμο </a:t>
            </a:r>
            <a:r>
              <a:rPr lang="el-GR" b="1" dirty="0" err="1"/>
              <a:t>ακυλομεταφοράση</a:t>
            </a:r>
            <a:r>
              <a:rPr lang="el-GR" b="1" dirty="0"/>
              <a:t> </a:t>
            </a:r>
            <a:r>
              <a:rPr lang="el-GR" b="1" dirty="0" err="1"/>
              <a:t>καρνιτίνης</a:t>
            </a:r>
            <a:r>
              <a:rPr lang="el-GR" b="1" dirty="0"/>
              <a:t> Ι </a:t>
            </a:r>
            <a:r>
              <a:rPr lang="en-US" b="1" dirty="0" smtClean="0"/>
              <a:t>(CPT-I), </a:t>
            </a:r>
            <a:r>
              <a:rPr lang="el-GR" dirty="0" smtClean="0"/>
              <a:t>που </a:t>
            </a:r>
            <a:r>
              <a:rPr lang="el-GR" dirty="0"/>
              <a:t>βρίσκεται στην εξωτερική πλευρά της μεμβράνης των μιτοχονδρίων αποτελεί ρυθμιστή της εισόδου των λιπαρών οξέων στο ήπαρ. Η δραστικότητα της είναι χαμηλή σε κατάσταση σίτισης ενώ σε ασιτία η δραστικότητα είναι αυξημένη.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</a:t>
            </a:r>
            <a:r>
              <a:rPr lang="el-GR" b="1" dirty="0" err="1" smtClean="0"/>
              <a:t>μηλονύλο</a:t>
            </a:r>
            <a:r>
              <a:rPr lang="el-GR" b="1" dirty="0" smtClean="0"/>
              <a:t>-</a:t>
            </a:r>
            <a:r>
              <a:rPr lang="en-US" b="1" dirty="0"/>
              <a:t>CoA </a:t>
            </a:r>
            <a:r>
              <a:rPr lang="el-GR" dirty="0"/>
              <a:t>που παράγεται κατά την βιοσύνθεση των λιπαρών οξέων από την </a:t>
            </a:r>
            <a:r>
              <a:rPr lang="el-GR" dirty="0" err="1"/>
              <a:t>καρβοξυλάση</a:t>
            </a:r>
            <a:r>
              <a:rPr lang="el-GR" dirty="0"/>
              <a:t> του </a:t>
            </a:r>
            <a:r>
              <a:rPr lang="el-GR" dirty="0" err="1"/>
              <a:t>ακετυλο</a:t>
            </a:r>
            <a:r>
              <a:rPr lang="el-GR" dirty="0"/>
              <a:t>-</a:t>
            </a:r>
            <a:r>
              <a:rPr lang="en-US" dirty="0"/>
              <a:t>CoA, </a:t>
            </a:r>
            <a:r>
              <a:rPr lang="el-GR" dirty="0"/>
              <a:t>αποτελεί αναστολέα της </a:t>
            </a:r>
            <a:r>
              <a:rPr lang="el-GR" dirty="0" err="1"/>
              <a:t>ακυλομεταφοράσης</a:t>
            </a:r>
            <a:r>
              <a:rPr lang="el-GR" dirty="0"/>
              <a:t> της </a:t>
            </a:r>
            <a:r>
              <a:rPr lang="el-GR" dirty="0" err="1"/>
              <a:t>καρνιτίνης</a:t>
            </a:r>
            <a:r>
              <a:rPr lang="el-GR" dirty="0"/>
              <a:t> Ι σε καταστάσεις σίτισης</a:t>
            </a:r>
            <a:r>
              <a:rPr lang="en-US" dirty="0"/>
              <a:t>, </a:t>
            </a:r>
            <a:r>
              <a:rPr lang="el-GR" dirty="0"/>
              <a:t>ελεγχόμενη επίσης από το πηλίκο </a:t>
            </a:r>
            <a:r>
              <a:rPr lang="el-GR" b="1" dirty="0"/>
              <a:t>ινσουλίνης/</a:t>
            </a:r>
            <a:r>
              <a:rPr lang="el-GR" b="1" dirty="0" err="1"/>
              <a:t>γλυκαγόνης</a:t>
            </a:r>
            <a:endParaRPr lang="el-GR" b="1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6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72EF1A8-371B-484E-9EB0-C416B8C61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12" y="0"/>
            <a:ext cx="427939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CDC66-5A2C-4026-8BD8-158145BB76CC}"/>
              </a:ext>
            </a:extLst>
          </p:cNvPr>
          <p:cNvSpPr txBox="1"/>
          <p:nvPr/>
        </p:nvSpPr>
        <p:spPr>
          <a:xfrm>
            <a:off x="821635" y="622852"/>
            <a:ext cx="34455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Τα λιπαρά οξέα αποθηκεύονται στο κυτταρόπλασμα των </a:t>
            </a:r>
            <a:r>
              <a:rPr lang="el-GR" sz="2400" b="1" dirty="0" err="1"/>
              <a:t>λιποκυττάρων</a:t>
            </a:r>
            <a:r>
              <a:rPr lang="el-GR" sz="2400" b="1" dirty="0"/>
              <a:t> με τη μορφή </a:t>
            </a:r>
            <a:r>
              <a:rPr lang="el-GR" sz="2400" b="1" dirty="0" err="1"/>
              <a:t>τριγλυκεριδίων</a:t>
            </a:r>
            <a:endParaRPr lang="el-GR" sz="2400" b="1" dirty="0"/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29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61" y="296093"/>
            <a:ext cx="8548852" cy="6418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36ABA3-6C2E-4000-AEB6-5A5B1AC0905A}"/>
              </a:ext>
            </a:extLst>
          </p:cNvPr>
          <p:cNvSpPr txBox="1"/>
          <p:nvPr/>
        </p:nvSpPr>
        <p:spPr>
          <a:xfrm>
            <a:off x="6092970" y="3004836"/>
            <a:ext cx="395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>
                <a:solidFill>
                  <a:srgbClr val="FF0000"/>
                </a:solidFill>
              </a:rPr>
              <a:t>ακυλομεταφοράση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καρνιτίνης</a:t>
            </a:r>
            <a:r>
              <a:rPr lang="el-GR" b="1" dirty="0">
                <a:solidFill>
                  <a:srgbClr val="FF0000"/>
                </a:solidFill>
              </a:rPr>
              <a:t> Ι </a:t>
            </a:r>
            <a:r>
              <a:rPr lang="en-US" b="1" dirty="0" smtClean="0">
                <a:solidFill>
                  <a:srgbClr val="FF0000"/>
                </a:solidFill>
              </a:rPr>
              <a:t>(CPT-1)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0712B-EC1A-4C35-8C96-C081ECAF6172}"/>
              </a:ext>
            </a:extLst>
          </p:cNvPr>
          <p:cNvSpPr txBox="1"/>
          <p:nvPr/>
        </p:nvSpPr>
        <p:spPr>
          <a:xfrm>
            <a:off x="9873737" y="1420254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Ορμονικά ερεθίσματα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968FB-B30D-4BA5-9C88-35DEAFD6A23E}"/>
              </a:ext>
            </a:extLst>
          </p:cNvPr>
          <p:cNvSpPr txBox="1"/>
          <p:nvPr/>
        </p:nvSpPr>
        <p:spPr>
          <a:xfrm>
            <a:off x="0" y="410817"/>
            <a:ext cx="3008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Ρύθμιση </a:t>
            </a:r>
            <a:r>
              <a:rPr lang="el-GR" sz="3200" b="1" dirty="0" err="1"/>
              <a:t>κετονογένεσης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2494159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A4B9EA-0B20-4AF7-9F45-91CFB7EF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90708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/>
              <a:t>Κλινικές όψεις της </a:t>
            </a:r>
            <a:r>
              <a:rPr lang="el-GR" sz="3600" dirty="0" err="1"/>
              <a:t>καταβολικής</a:t>
            </a:r>
            <a:r>
              <a:rPr lang="el-GR" sz="3600" dirty="0"/>
              <a:t> οδού των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4F1FCD-AEC1-4E4A-89C3-6B71BE6D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495"/>
            <a:ext cx="10916478" cy="5462036"/>
          </a:xfrm>
        </p:spPr>
        <p:txBody>
          <a:bodyPr>
            <a:noAutofit/>
          </a:bodyPr>
          <a:lstStyle/>
          <a:p>
            <a:r>
              <a:rPr lang="el-GR" sz="2400" b="1" dirty="0"/>
              <a:t>Υπογλυκαιμία οφειλόμενη σε δευτερογενή έλλειψη </a:t>
            </a:r>
            <a:r>
              <a:rPr lang="el-GR" sz="2400" b="1" dirty="0" err="1"/>
              <a:t>καρνιτίνης</a:t>
            </a:r>
            <a:r>
              <a:rPr lang="el-GR" sz="2400" b="1" dirty="0"/>
              <a:t> </a:t>
            </a:r>
            <a:r>
              <a:rPr lang="el-GR" sz="2400" dirty="0"/>
              <a:t>εξαιτίας ανεπαρκούς βιοσύνθεσης ή νεφρικής διαρροής (κυρίως στα πρόωρα και κατά την </a:t>
            </a:r>
            <a:r>
              <a:rPr lang="el-GR" sz="2400" dirty="0" err="1"/>
              <a:t>αιμοδιάλυση</a:t>
            </a:r>
            <a:r>
              <a:rPr lang="el-GR" sz="2400" dirty="0"/>
              <a:t>). </a:t>
            </a:r>
          </a:p>
          <a:p>
            <a:r>
              <a:rPr lang="el-GR" sz="2400" dirty="0"/>
              <a:t>Συνήθως η </a:t>
            </a:r>
            <a:r>
              <a:rPr lang="el-GR" sz="2400" b="1" dirty="0"/>
              <a:t>πρωτογενής έλλειψη της L-</a:t>
            </a:r>
            <a:r>
              <a:rPr lang="el-GR" sz="2400" b="1" dirty="0" err="1"/>
              <a:t>καρνιτίνης</a:t>
            </a:r>
            <a:r>
              <a:rPr lang="el-GR" sz="2400" b="1" dirty="0"/>
              <a:t> </a:t>
            </a:r>
            <a:r>
              <a:rPr lang="el-GR" sz="2400" dirty="0"/>
              <a:t>προκύπτει από κάποιο έλλειμα του γονιδίου που κωδικοποιεί την παραγωγή μιας πρωτεΐνης, γνωστή ως OCTN2. Ο ρόλος αυτής της πρωτεΐνης είναι να μεταφέρει την </a:t>
            </a:r>
            <a:r>
              <a:rPr lang="el-GR" sz="2400" dirty="0" err="1"/>
              <a:t>καρνιτίνη</a:t>
            </a:r>
            <a:r>
              <a:rPr lang="el-GR" sz="2400" dirty="0"/>
              <a:t> στα κύτταρα. </a:t>
            </a:r>
          </a:p>
          <a:p>
            <a:r>
              <a:rPr lang="el-GR" sz="2400" dirty="0"/>
              <a:t>Κληρονομική ανεπάρκεια του ενζύμου </a:t>
            </a:r>
            <a:r>
              <a:rPr lang="el-GR" sz="2400" b="1" dirty="0" err="1"/>
              <a:t>ακυλομεταφοράση</a:t>
            </a:r>
            <a:r>
              <a:rPr lang="el-GR" sz="2400" b="1" dirty="0"/>
              <a:t> της </a:t>
            </a:r>
            <a:r>
              <a:rPr lang="el-GR" sz="2400" b="1" dirty="0" err="1"/>
              <a:t>καρνιτίνης</a:t>
            </a:r>
            <a:r>
              <a:rPr lang="el-GR" sz="2400" b="1" dirty="0"/>
              <a:t> Ι </a:t>
            </a:r>
            <a:r>
              <a:rPr lang="el-GR" sz="2400" dirty="0"/>
              <a:t>οδηγεί σε μειωμένη οξείδωση των λιπαρών οξέων στο ήπαρ και υπογλυκαιμία</a:t>
            </a:r>
          </a:p>
          <a:p>
            <a:r>
              <a:rPr lang="el-GR" sz="2400" b="1" dirty="0"/>
              <a:t>Σύνδρομο </a:t>
            </a:r>
            <a:r>
              <a:rPr lang="en-US" sz="2400" b="1" dirty="0"/>
              <a:t>Zellweger</a:t>
            </a:r>
            <a:r>
              <a:rPr lang="en-US" sz="2400" dirty="0"/>
              <a:t>, </a:t>
            </a:r>
            <a:r>
              <a:rPr lang="el-GR" sz="2400" dirty="0" err="1"/>
              <a:t>εγκεφαλοηπατονεφρικό</a:t>
            </a:r>
            <a:r>
              <a:rPr lang="el-GR" sz="2400" dirty="0"/>
              <a:t> σύνδρομο (</a:t>
            </a:r>
            <a:r>
              <a:rPr lang="el-GR" sz="2400" dirty="0" err="1"/>
              <a:t>αυτοσωμική</a:t>
            </a:r>
            <a:r>
              <a:rPr lang="el-GR" sz="2400" dirty="0"/>
              <a:t> υπολειπόμενη νόσος) που οφείλεται σε σπάνια έλλειψη </a:t>
            </a:r>
            <a:r>
              <a:rPr lang="el-GR" sz="2400" dirty="0" err="1"/>
              <a:t>υπεροξειδιοσωμάτων</a:t>
            </a:r>
            <a:r>
              <a:rPr lang="el-GR" sz="2400" dirty="0"/>
              <a:t> σε όλους τους ιστούς, με αποτέλεσμα να συσσωρεύουν </a:t>
            </a:r>
            <a:r>
              <a:rPr lang="el-GR" sz="2400" dirty="0" err="1"/>
              <a:t>πολυενοικά</a:t>
            </a:r>
            <a:r>
              <a:rPr lang="el-GR" sz="2400" dirty="0"/>
              <a:t> οξέα με βαριά νευρολογικά συμπτώματα λόγω σχηματισμού ανώμαλης </a:t>
            </a:r>
            <a:r>
              <a:rPr lang="el-GR" sz="2400" dirty="0" err="1"/>
              <a:t>μυελίνης</a:t>
            </a:r>
            <a:endParaRPr lang="el-GR" sz="2400" dirty="0"/>
          </a:p>
          <a:p>
            <a:r>
              <a:rPr lang="el-GR" sz="2400" dirty="0"/>
              <a:t>Η </a:t>
            </a:r>
            <a:r>
              <a:rPr lang="el-GR" sz="2400" b="1" dirty="0" err="1"/>
              <a:t>κετοξέωση</a:t>
            </a:r>
            <a:r>
              <a:rPr lang="el-GR" sz="2400" dirty="0"/>
              <a:t> οφείλεται σε παρατεταμένα υψηλές τιμές </a:t>
            </a:r>
            <a:r>
              <a:rPr lang="el-GR" sz="2400" dirty="0" err="1"/>
              <a:t>κετονικών</a:t>
            </a:r>
            <a:r>
              <a:rPr lang="el-GR" sz="2400" dirty="0"/>
              <a:t> σωμάτων στο αίμα με αποτέλεσμα την προοδευτική εξάντληση της δεξαμενής των αλκαλίων. Αυτό μπορεί να αποβεί μοιραίο στο σακχαρώδη διαβήτη ή στην εξαντλητική δίαιτα</a:t>
            </a:r>
          </a:p>
          <a:p>
            <a:pPr marL="0" indent="0">
              <a:buNone/>
            </a:pPr>
            <a:r>
              <a:rPr lang="el-GR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49021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B4CD49-54E3-48BF-944F-0713CE5B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626"/>
            <a:ext cx="10515600" cy="880579"/>
          </a:xfrm>
        </p:spPr>
        <p:txBody>
          <a:bodyPr/>
          <a:lstStyle/>
          <a:p>
            <a:pPr algn="ctr"/>
            <a:r>
              <a:rPr lang="el-GR" dirty="0"/>
              <a:t>Η διαβητική </a:t>
            </a:r>
            <a:r>
              <a:rPr lang="el-GR" dirty="0" err="1"/>
              <a:t>κετοξέωση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384D0D-B0A8-465A-833A-FCEC5D06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079"/>
            <a:ext cx="10876722" cy="4002156"/>
          </a:xfrm>
        </p:spPr>
        <p:txBody>
          <a:bodyPr>
            <a:noAutofit/>
          </a:bodyPr>
          <a:lstStyle/>
          <a:p>
            <a:r>
              <a:rPr lang="el-GR" sz="2400" dirty="0"/>
              <a:t>Η </a:t>
            </a:r>
            <a:r>
              <a:rPr lang="el-GR" sz="2400" b="1" dirty="0"/>
              <a:t>διαβητική </a:t>
            </a:r>
            <a:r>
              <a:rPr lang="el-GR" sz="2400" b="1" dirty="0" err="1"/>
              <a:t>κετοξέωση</a:t>
            </a:r>
            <a:r>
              <a:rPr lang="el-GR" sz="2400" b="1" dirty="0"/>
              <a:t> </a:t>
            </a:r>
            <a:r>
              <a:rPr lang="el-GR" sz="2400" dirty="0"/>
              <a:t>είναι μία οξεία, σοβαρή και απειλητική για τη ζωή επιπλοκή του σακχαρώδους διαβήτη, η οποία οφείλεται στην έλλειψη της ινσουλίνης.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Συναντάται κατά κύριο λόγο στο </a:t>
            </a:r>
            <a:r>
              <a:rPr lang="el-GR" sz="2400" u="sng" dirty="0"/>
              <a:t>σακχαρώδη διαβήτη τύπου 1</a:t>
            </a:r>
            <a:r>
              <a:rPr lang="el-GR" sz="2400" dirty="0"/>
              <a:t>, όπου υπάρχει πλήρης ένδεια ινσουλίνης λόγω της </a:t>
            </a:r>
            <a:r>
              <a:rPr lang="el-GR" sz="2400" dirty="0" err="1"/>
              <a:t>αυτοάνοσης</a:t>
            </a:r>
            <a:r>
              <a:rPr lang="el-GR" sz="2400" dirty="0"/>
              <a:t> καταστροφής των β-κυττάρων του παγκρέατος που την παράγουν, και ορισμένες φορές αποτελεί την πρώτη κλινική εκδήλωση της νόσου.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Μπορεί να εμφανισθεί και ως </a:t>
            </a:r>
            <a:r>
              <a:rPr lang="el-GR" sz="2400" u="sng" dirty="0"/>
              <a:t>επιπλοκή του σακχαρώδους διαβήτη τύπου 2</a:t>
            </a:r>
            <a:r>
              <a:rPr lang="el-GR" sz="2400" dirty="0"/>
              <a:t>, σε περιπτώσεις όπου η παραγόμενη από το πάγκρεας ινσουλίνη δεν επαρκεί για να καλύψει τις ανάγκες του </a:t>
            </a:r>
            <a:r>
              <a:rPr lang="el-GR" sz="2400" dirty="0" smtClean="0"/>
              <a:t>οργανισμού (αντίσταση στην ινσουλίνη), όπως </a:t>
            </a:r>
            <a:r>
              <a:rPr lang="el-GR" sz="2400" dirty="0"/>
              <a:t>συμβαίνει σε καταστάσεις έντονου σωματικού στρες αλλά και στην παχυσαρκία</a:t>
            </a:r>
          </a:p>
        </p:txBody>
      </p:sp>
    </p:spTree>
    <p:extLst>
      <p:ext uri="{BB962C8B-B14F-4D97-AF65-F5344CB8AC3E}">
        <p14:creationId xmlns:p14="http://schemas.microsoft.com/office/powerpoint/2010/main" val="1545483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ρόλος της ινσουλίνης και της </a:t>
            </a:r>
            <a:r>
              <a:rPr lang="el-GR" dirty="0" err="1" smtClean="0"/>
              <a:t>γλυκαγόνης</a:t>
            </a:r>
            <a:r>
              <a:rPr lang="el-GR" dirty="0" smtClean="0"/>
              <a:t> στην </a:t>
            </a:r>
            <a:r>
              <a:rPr lang="el-GR" dirty="0" err="1" smtClean="0"/>
              <a:t>κετογένεση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Η μείωση ή απουσία ινσουλίνης προωθεί την </a:t>
            </a:r>
            <a:r>
              <a:rPr lang="el-GR" b="1" dirty="0" err="1" smtClean="0"/>
              <a:t>κετογένεση</a:t>
            </a:r>
            <a:endParaRPr lang="el-G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Η παρουσία της ινσουλίνης αναστέλλει την </a:t>
            </a:r>
            <a:r>
              <a:rPr lang="el-GR" dirty="0" err="1" smtClean="0"/>
              <a:t>λιπόλυση</a:t>
            </a:r>
            <a:r>
              <a:rPr lang="el-GR" dirty="0" smtClean="0"/>
              <a:t> και την παραγωγή λιπαρών οξέων τα οποία αποτελούν το κύριο υπόστρωμα της </a:t>
            </a:r>
            <a:r>
              <a:rPr lang="el-GR" dirty="0" err="1" smtClean="0"/>
              <a:t>κετογένεσης</a:t>
            </a:r>
            <a:r>
              <a:rPr lang="el-GR" dirty="0" smtClean="0"/>
              <a:t> στο ήπαρ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Η ινσουλίνη αυξάνει την παραγωγή του </a:t>
            </a:r>
            <a:r>
              <a:rPr lang="el-GR" dirty="0" err="1" smtClean="0"/>
              <a:t>μηλονυλ</a:t>
            </a:r>
            <a:r>
              <a:rPr lang="el-GR" dirty="0" smtClean="0"/>
              <a:t>-</a:t>
            </a:r>
            <a:r>
              <a:rPr lang="en-US" dirty="0" smtClean="0"/>
              <a:t>CoA </a:t>
            </a:r>
            <a:r>
              <a:rPr lang="el-GR" dirty="0" smtClean="0"/>
              <a:t>που έχει ανασταλτική δράση στην </a:t>
            </a:r>
            <a:r>
              <a:rPr lang="en-US" dirty="0" smtClean="0"/>
              <a:t>CPT-1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Στο διαβήτη η </a:t>
            </a:r>
            <a:r>
              <a:rPr lang="el-GR" b="1" dirty="0" err="1" smtClean="0"/>
              <a:t>γλυκαγόνη</a:t>
            </a:r>
            <a:r>
              <a:rPr lang="el-GR" b="1" dirty="0" smtClean="0"/>
              <a:t> απουσία της ινσουλίνης </a:t>
            </a:r>
            <a:r>
              <a:rPr lang="el-GR" b="1" dirty="0" smtClean="0"/>
              <a:t>κυριαρχεί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Η </a:t>
            </a:r>
            <a:r>
              <a:rPr lang="el-GR" dirty="0" err="1" smtClean="0"/>
              <a:t>γλυκαγόνη</a:t>
            </a:r>
            <a:r>
              <a:rPr lang="el-GR" dirty="0" smtClean="0"/>
              <a:t> έχει </a:t>
            </a:r>
            <a:r>
              <a:rPr lang="el-GR" dirty="0" err="1" smtClean="0"/>
              <a:t>λιπολυτική</a:t>
            </a:r>
            <a:r>
              <a:rPr lang="el-GR" dirty="0" smtClean="0"/>
              <a:t> δράση και ευνοεί την μεταφορά των λιπαρών οξέων εντός του μιτοχονδρίου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Η </a:t>
            </a:r>
            <a:r>
              <a:rPr lang="el-GR" dirty="0" err="1" smtClean="0"/>
              <a:t>γλυκαγόνη</a:t>
            </a:r>
            <a:r>
              <a:rPr lang="el-GR" dirty="0" smtClean="0"/>
              <a:t> έχει </a:t>
            </a:r>
            <a:r>
              <a:rPr lang="el-GR" dirty="0" err="1" smtClean="0"/>
              <a:t>κετογενική</a:t>
            </a:r>
            <a:r>
              <a:rPr lang="el-GR" dirty="0" smtClean="0"/>
              <a:t> δράση (ευνοεί την οξείδωση των </a:t>
            </a:r>
            <a:r>
              <a:rPr lang="en-US" dirty="0" smtClean="0"/>
              <a:t>FA)</a:t>
            </a:r>
          </a:p>
          <a:p>
            <a:pPr marL="0" indent="0">
              <a:buNone/>
            </a:pPr>
            <a:r>
              <a:rPr lang="el-GR" dirty="0" smtClean="0"/>
              <a:t>Το ισοζύγιο ινσουλίνης/</a:t>
            </a:r>
            <a:r>
              <a:rPr lang="el-GR" dirty="0" err="1" smtClean="0"/>
              <a:t>γλυκαγόνης</a:t>
            </a:r>
            <a:r>
              <a:rPr lang="el-GR" dirty="0" smtClean="0"/>
              <a:t> καθορίζει το μεταβολικό προφίλ του ηπατικού μεταβολισμού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6840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DA841-F1A6-4486-92E9-E4BF3DA1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63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Η διαβητική </a:t>
            </a:r>
            <a:r>
              <a:rPr lang="el-GR" dirty="0" err="1"/>
              <a:t>κετοξέωση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E40F05-B285-42E2-9F56-0D34AD69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378226"/>
            <a:ext cx="11675165" cy="5247861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Όταν υπάρχει </a:t>
            </a:r>
            <a:r>
              <a:rPr lang="el-GR" b="1" dirty="0"/>
              <a:t>σοβαρή έλλειψη ινσουλίνης</a:t>
            </a:r>
            <a:r>
              <a:rPr lang="el-GR" dirty="0"/>
              <a:t>, η γλυκόζη που κυκλοφορεί στο αίμα αδυνατεί να εισέλθει στα κύτταρα. Ο οργανισμός αντιλαμβάνεται την κατάσταση αυτή ως νηστεία και ως έλλειψη γλυκόζης και αντιδρά με υπερέκκριση κάποιων ορμονών, όπως είναι η </a:t>
            </a:r>
            <a:r>
              <a:rPr lang="el-GR" b="1" dirty="0" err="1"/>
              <a:t>γλυκαγόνη</a:t>
            </a:r>
            <a:r>
              <a:rPr lang="el-GR" dirty="0"/>
              <a:t>, η </a:t>
            </a:r>
            <a:r>
              <a:rPr lang="el-GR" b="1" dirty="0" err="1"/>
              <a:t>κορτιζόλη</a:t>
            </a:r>
            <a:r>
              <a:rPr lang="el-GR" dirty="0"/>
              <a:t>, οι </a:t>
            </a:r>
            <a:r>
              <a:rPr lang="el-GR" b="1" dirty="0" err="1"/>
              <a:t>κατεχολαμίνες</a:t>
            </a:r>
            <a:r>
              <a:rPr lang="el-GR" dirty="0"/>
              <a:t> και η </a:t>
            </a:r>
            <a:r>
              <a:rPr lang="el-GR" b="1" dirty="0"/>
              <a:t>αυξητική ορμόνη</a:t>
            </a:r>
            <a:r>
              <a:rPr lang="el-GR" dirty="0"/>
              <a:t>, οι οποίες αυξάνουν κι άλλο τη συγκέντρωση της γλυκόζης στο αίμα, μέσω αύξησης της παραγωγής της από το </a:t>
            </a:r>
            <a:r>
              <a:rPr lang="el-GR" dirty="0" smtClean="0"/>
              <a:t>ήπαρ (</a:t>
            </a:r>
            <a:r>
              <a:rPr lang="el-GR" dirty="0" err="1" smtClean="0"/>
              <a:t>γλυκονεογένεση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Επιπλέον, οι ορμόνες αυτές </a:t>
            </a:r>
            <a:r>
              <a:rPr lang="el-GR" b="1" dirty="0"/>
              <a:t>προάγουν τη </a:t>
            </a:r>
            <a:r>
              <a:rPr lang="el-GR" b="1" dirty="0" err="1"/>
              <a:t>λιπόλυση</a:t>
            </a:r>
            <a:r>
              <a:rPr lang="el-GR" dirty="0"/>
              <a:t>, δηλαδή τη διάσπαση του λίπους που βρίσκεται αποθηκευμένο στο λιπώδη ιστό και την παραγωγή ελεύθερων λιπαρών οξέων και </a:t>
            </a:r>
            <a:r>
              <a:rPr lang="el-GR" dirty="0" err="1"/>
              <a:t>γλυκερόλης</a:t>
            </a:r>
            <a:r>
              <a:rPr lang="el-GR" dirty="0"/>
              <a:t>, τα οποία μέσω της κυκλοφορίας του αίματος κατευθύνονται προς το ήπαρ.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Στο ήπαρ υπό συνθήκες απόλυτης έλλειψης ινσουλίνης και άμεσης ανάγκης για παραγωγή </a:t>
            </a:r>
            <a:r>
              <a:rPr lang="el-GR" dirty="0" smtClean="0"/>
              <a:t>ενέργειας στον οργανισμό, </a:t>
            </a:r>
            <a:r>
              <a:rPr lang="el-GR" b="1" dirty="0"/>
              <a:t>μετατρέπονται σε κετόνες </a:t>
            </a:r>
            <a:r>
              <a:rPr lang="el-GR" dirty="0"/>
              <a:t>(ακετόνη, </a:t>
            </a:r>
            <a:r>
              <a:rPr lang="el-GR" dirty="0" err="1"/>
              <a:t>ακετοξικό</a:t>
            </a:r>
            <a:r>
              <a:rPr lang="el-GR" dirty="0"/>
              <a:t> οξύ και  </a:t>
            </a:r>
            <a:r>
              <a:rPr lang="el-GR" dirty="0" err="1"/>
              <a:t>υδροξυβουτυρικό</a:t>
            </a:r>
            <a:r>
              <a:rPr lang="el-GR" dirty="0"/>
              <a:t> οξύ) οι οποίες αποτελούν μία εναλλακτική πηγή ενέργειας για τα κύτταρα και το μοναδικό υπόστρωμα, εκτός της γλυκόζης, που μπορεί να χρησιμοποιηθεί και από τον εγκέφαλο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Η αυξημένη συγκέντρωσή τους στο αίμα οδηγεί σε </a:t>
            </a:r>
            <a:r>
              <a:rPr lang="el-GR" b="1" dirty="0" err="1"/>
              <a:t>κετοναιμία</a:t>
            </a:r>
            <a:r>
              <a:rPr lang="el-GR" dirty="0"/>
              <a:t> και </a:t>
            </a:r>
            <a:r>
              <a:rPr lang="el-GR" b="1" dirty="0"/>
              <a:t>οξέωση</a:t>
            </a:r>
            <a:r>
              <a:rPr lang="el-GR" dirty="0"/>
              <a:t>, δηλαδή την πτώση του </a:t>
            </a:r>
            <a:r>
              <a:rPr lang="el-GR" dirty="0" err="1"/>
              <a:t>pH</a:t>
            </a:r>
            <a:r>
              <a:rPr lang="el-GR" dirty="0"/>
              <a:t> του αίματος.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59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92" y="0"/>
            <a:ext cx="9024759" cy="4986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806" y="5100213"/>
            <a:ext cx="4772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κανονικές συνθήκες η ινσουλίνη γίνεται αντιληπτή </a:t>
            </a:r>
            <a:r>
              <a:rPr lang="el-GR" dirty="0" smtClean="0"/>
              <a:t>στον οργανισμό, ως </a:t>
            </a:r>
            <a:r>
              <a:rPr lang="el-GR" dirty="0" smtClean="0"/>
              <a:t>επάρκεια ενέργειας και το ήπαρ σταματά την </a:t>
            </a:r>
            <a:r>
              <a:rPr lang="el-GR" dirty="0" err="1" smtClean="0"/>
              <a:t>γλυκονεογέννεση</a:t>
            </a:r>
            <a:r>
              <a:rPr lang="el-GR" dirty="0" smtClean="0"/>
              <a:t> και η </a:t>
            </a:r>
            <a:r>
              <a:rPr lang="el-GR" dirty="0" smtClean="0"/>
              <a:t>περίσσεια της γλυκόζης οδηγείται στην </a:t>
            </a:r>
            <a:r>
              <a:rPr lang="el-GR" dirty="0" err="1" smtClean="0"/>
              <a:t>γ</a:t>
            </a:r>
            <a:r>
              <a:rPr lang="el-GR" dirty="0" err="1" smtClean="0"/>
              <a:t>λυκογονογέννεση</a:t>
            </a:r>
            <a:r>
              <a:rPr lang="el-GR" dirty="0" smtClean="0"/>
              <a:t> και την δημιουργία </a:t>
            </a:r>
            <a:r>
              <a:rPr lang="el-GR" dirty="0" err="1" smtClean="0"/>
              <a:t>τριγλυκεριδίων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390607" y="4986179"/>
            <a:ext cx="680139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dirty="0" smtClean="0"/>
              <a:t>Στο διαβήτη τύπου </a:t>
            </a:r>
            <a:r>
              <a:rPr lang="el-GR" sz="1700" dirty="0" smtClean="0"/>
              <a:t>Ι, </a:t>
            </a:r>
            <a:r>
              <a:rPr lang="el-GR" sz="1700" dirty="0" smtClean="0"/>
              <a:t>αλλά και </a:t>
            </a:r>
            <a:r>
              <a:rPr lang="el-GR" sz="1700" dirty="0" smtClean="0"/>
              <a:t>στον </a:t>
            </a:r>
            <a:r>
              <a:rPr lang="el-GR" sz="1700" dirty="0" smtClean="0"/>
              <a:t>τύπου ΙΙ, η </a:t>
            </a:r>
            <a:r>
              <a:rPr lang="el-GR" sz="1700" dirty="0" smtClean="0"/>
              <a:t>έλλειψη ή και η ανοχή </a:t>
            </a:r>
            <a:r>
              <a:rPr lang="el-GR" sz="1700" dirty="0" smtClean="0"/>
              <a:t>στην ινσουλίνη</a:t>
            </a:r>
            <a:r>
              <a:rPr lang="en-US" sz="1700" dirty="0" smtClean="0"/>
              <a:t>,</a:t>
            </a:r>
            <a:r>
              <a:rPr lang="el-GR" sz="1700" dirty="0"/>
              <a:t> </a:t>
            </a:r>
            <a:r>
              <a:rPr lang="el-GR" sz="1700" dirty="0" smtClean="0"/>
              <a:t>οδηγεί </a:t>
            </a:r>
            <a:r>
              <a:rPr lang="el-GR" sz="1700" dirty="0" smtClean="0"/>
              <a:t>το ήπαρ, σε συνθήκες έλλειψης ενέργειας </a:t>
            </a:r>
            <a:r>
              <a:rPr lang="el-GR" sz="1700" dirty="0" smtClean="0"/>
              <a:t>στην </a:t>
            </a:r>
            <a:r>
              <a:rPr lang="el-GR" sz="1700" dirty="0" smtClean="0"/>
              <a:t>εξαντλητική </a:t>
            </a:r>
            <a:r>
              <a:rPr lang="el-GR" sz="1700" dirty="0" err="1" smtClean="0"/>
              <a:t>γλυκονεογέννεση</a:t>
            </a:r>
            <a:r>
              <a:rPr lang="el-GR" sz="1700" dirty="0" smtClean="0"/>
              <a:t>, άρα στην εξάντληση του </a:t>
            </a:r>
            <a:r>
              <a:rPr lang="el-GR" sz="1700" dirty="0" err="1" smtClean="0"/>
              <a:t>οξαλοξικού</a:t>
            </a:r>
            <a:r>
              <a:rPr lang="el-GR" sz="1700" dirty="0" smtClean="0"/>
              <a:t> (ΟΑΑ) </a:t>
            </a:r>
            <a:r>
              <a:rPr lang="el-GR" sz="1700" dirty="0" smtClean="0"/>
              <a:t>το οποίο διοχετεύεται στο κυτταρόπλασμα και </a:t>
            </a:r>
            <a:r>
              <a:rPr lang="el-GR" sz="1700" dirty="0" smtClean="0"/>
              <a:t>στο σταμάτημα του κύκλου του </a:t>
            </a:r>
            <a:r>
              <a:rPr lang="en-US" sz="1700" dirty="0" smtClean="0"/>
              <a:t>Krebs. </a:t>
            </a:r>
            <a:r>
              <a:rPr lang="el-GR" sz="1700" dirty="0" smtClean="0"/>
              <a:t>Από την </a:t>
            </a:r>
            <a:r>
              <a:rPr lang="el-GR" sz="1700" dirty="0"/>
              <a:t>ά</a:t>
            </a:r>
            <a:r>
              <a:rPr lang="el-GR" sz="1700" dirty="0" smtClean="0"/>
              <a:t>λλη η αυξημένη </a:t>
            </a:r>
            <a:r>
              <a:rPr lang="el-GR" sz="1700" dirty="0" err="1" smtClean="0"/>
              <a:t>λιπόλυση</a:t>
            </a:r>
            <a:r>
              <a:rPr lang="el-GR" sz="1700" dirty="0" smtClean="0"/>
              <a:t> και η αυξημένη παραγωγή </a:t>
            </a:r>
            <a:r>
              <a:rPr lang="el-GR" sz="1700" dirty="0" err="1" smtClean="0"/>
              <a:t>ακ</a:t>
            </a:r>
            <a:r>
              <a:rPr lang="el-GR" sz="1700" dirty="0" err="1"/>
              <a:t>έ</a:t>
            </a:r>
            <a:r>
              <a:rPr lang="el-GR" sz="1700" dirty="0" err="1" smtClean="0"/>
              <a:t>τυλο</a:t>
            </a:r>
            <a:r>
              <a:rPr lang="el-GR" sz="1700" dirty="0" smtClean="0"/>
              <a:t>-</a:t>
            </a:r>
            <a:r>
              <a:rPr lang="en-US" sz="1700" dirty="0" smtClean="0"/>
              <a:t>CoA</a:t>
            </a:r>
            <a:r>
              <a:rPr lang="el-GR" sz="1700" dirty="0" smtClean="0"/>
              <a:t>, οδηγεί στη συσσώρευση του και στη διοχέτευση του, στην πορεία της </a:t>
            </a:r>
            <a:r>
              <a:rPr lang="el-GR" sz="1700" dirty="0" err="1" smtClean="0"/>
              <a:t>κετονογέννεσης</a:t>
            </a:r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1454522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84" y="419857"/>
            <a:ext cx="11327796" cy="61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00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635" y="1524000"/>
            <a:ext cx="7410995" cy="4511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458" y="1357280"/>
            <a:ext cx="4846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Παρουσία μέτρια ή μεγάλη </a:t>
            </a:r>
            <a:r>
              <a:rPr lang="el-GR" dirty="0" err="1"/>
              <a:t>κετονικών</a:t>
            </a:r>
            <a:r>
              <a:rPr lang="el-GR" dirty="0"/>
              <a:t> σωμάτων στο </a:t>
            </a:r>
            <a:r>
              <a:rPr lang="el-GR" dirty="0" smtClean="0"/>
              <a:t>αίμα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l-GR" dirty="0" smtClean="0"/>
              <a:t>Κετόνες </a:t>
            </a:r>
            <a:r>
              <a:rPr lang="el-GR" dirty="0"/>
              <a:t>&gt; </a:t>
            </a:r>
            <a:r>
              <a:rPr lang="el-GR" dirty="0" smtClean="0"/>
              <a:t>3</a:t>
            </a:r>
            <a:r>
              <a:rPr lang="en-US" dirty="0" err="1" smtClean="0"/>
              <a:t>mmol</a:t>
            </a:r>
            <a:r>
              <a:rPr lang="en-US" dirty="0" smtClean="0"/>
              <a:t>/l (</a:t>
            </a:r>
            <a:r>
              <a:rPr lang="el-GR" dirty="0" err="1" smtClean="0"/>
              <a:t>κετοξέωση</a:t>
            </a:r>
            <a:r>
              <a:rPr lang="el-GR" dirty="0" smtClean="0"/>
              <a:t>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 Γλυκόζη αίματος &gt; 250 </a:t>
            </a:r>
            <a:r>
              <a:rPr lang="el-GR" dirty="0" err="1"/>
              <a:t>mg</a:t>
            </a:r>
            <a:r>
              <a:rPr lang="el-GR" dirty="0"/>
              <a:t>/</a:t>
            </a:r>
            <a:r>
              <a:rPr lang="el-GR" dirty="0" err="1"/>
              <a:t>dl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err="1"/>
              <a:t>pH</a:t>
            </a:r>
            <a:r>
              <a:rPr lang="el-GR" dirty="0"/>
              <a:t> αρτηριακού αίματος &lt; 7,30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err="1"/>
              <a:t>Διτανθρακικά</a:t>
            </a:r>
            <a:r>
              <a:rPr lang="el-GR" dirty="0"/>
              <a:t> ορού &lt; 15 </a:t>
            </a:r>
            <a:r>
              <a:rPr lang="el-GR" dirty="0" err="1"/>
              <a:t>meq</a:t>
            </a:r>
            <a:r>
              <a:rPr lang="el-GR" dirty="0"/>
              <a:t>/L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Χορήγηση ισοτονικού 0,9 </a:t>
            </a:r>
            <a:r>
              <a:rPr lang="en-US" dirty="0" err="1"/>
              <a:t>NaCl</a:t>
            </a:r>
            <a:r>
              <a:rPr lang="en-US" dirty="0"/>
              <a:t> </a:t>
            </a:r>
            <a:r>
              <a:rPr lang="el-GR" dirty="0"/>
              <a:t>ορού και </a:t>
            </a:r>
          </a:p>
          <a:p>
            <a:r>
              <a:rPr lang="el-GR" dirty="0"/>
              <a:t>ινσουλίνης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8331" y="409303"/>
            <a:ext cx="688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Διάγνωση διαβητικής </a:t>
            </a:r>
            <a:r>
              <a:rPr lang="el-GR" sz="3200" dirty="0" err="1"/>
              <a:t>κετοξέωσης</a:t>
            </a:r>
            <a:r>
              <a:rPr lang="el-GR" sz="3200" dirty="0"/>
              <a:t> (ΔΚΟ)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35B67FD-F802-4147-82C5-B1EFDD6A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4207564"/>
            <a:ext cx="3500847" cy="26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1D533F-FABB-4FD3-BCE1-E5B882EF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7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8747A8B-75B0-44A4-959D-181D2236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10" y="0"/>
            <a:ext cx="690676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9550"/>
            <a:ext cx="390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Ο σακχαρώδης διαβήτης επιταχύνει τον καταβολισμό των λιπών και τη παραγωγή </a:t>
            </a:r>
            <a:r>
              <a:rPr lang="el-GR" sz="2400" dirty="0" err="1"/>
              <a:t>κετονοσωμάτων</a:t>
            </a:r>
            <a:r>
              <a:rPr lang="el-GR" sz="2400" dirty="0"/>
              <a:t> από το ήπαρ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7C9E4-0974-4318-8AEE-0308A6501692}"/>
              </a:ext>
            </a:extLst>
          </p:cNvPr>
          <p:cNvSpPr txBox="1"/>
          <p:nvPr/>
        </p:nvSpPr>
        <p:spPr>
          <a:xfrm>
            <a:off x="2332383" y="3048000"/>
            <a:ext cx="37636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διαβήτη, το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 smtClean="0"/>
              <a:t>από την οξείδωση των λιπαρών οξέων, συσσωρεύεται </a:t>
            </a:r>
            <a:r>
              <a:rPr lang="el-GR" dirty="0" smtClean="0"/>
              <a:t>και δεν </a:t>
            </a:r>
            <a:r>
              <a:rPr lang="el-GR" dirty="0"/>
              <a:t>μπορεί να εισέλθει στο κύκλο του </a:t>
            </a:r>
            <a:r>
              <a:rPr lang="en-US" dirty="0" smtClean="0"/>
              <a:t>Krebs</a:t>
            </a:r>
            <a:r>
              <a:rPr lang="el-GR" dirty="0" smtClean="0"/>
              <a:t> εφόσον αυτός υπολειτουργεί, αφού το </a:t>
            </a:r>
            <a:r>
              <a:rPr lang="el-GR" dirty="0" err="1" smtClean="0"/>
              <a:t>οξαλοξικό</a:t>
            </a:r>
            <a:r>
              <a:rPr lang="el-GR" dirty="0" smtClean="0"/>
              <a:t> </a:t>
            </a:r>
            <a:r>
              <a:rPr lang="el-GR" dirty="0"/>
              <a:t>(ΟΑΑ) </a:t>
            </a:r>
            <a:r>
              <a:rPr lang="el-GR" dirty="0" smtClean="0"/>
              <a:t>διοχετεύεται στο κυτταρόπλασμα εξαιτίας </a:t>
            </a:r>
            <a:r>
              <a:rPr lang="el-GR" dirty="0" smtClean="0"/>
              <a:t>του σήματος </a:t>
            </a:r>
            <a:r>
              <a:rPr lang="el-GR" dirty="0"/>
              <a:t>έλλειψης </a:t>
            </a:r>
            <a:r>
              <a:rPr lang="el-GR" dirty="0" smtClean="0"/>
              <a:t>υδατανθράκων και ανάγκης για </a:t>
            </a:r>
            <a:r>
              <a:rPr lang="el-GR" dirty="0" err="1" smtClean="0"/>
              <a:t>γλυκονεογέννεση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διοχετεύεται </a:t>
            </a:r>
            <a:r>
              <a:rPr lang="el-GR" dirty="0" smtClean="0"/>
              <a:t>αναγκαστικά στην </a:t>
            </a:r>
            <a:r>
              <a:rPr lang="el-GR" dirty="0"/>
              <a:t>οδό της παραγωγής </a:t>
            </a:r>
            <a:r>
              <a:rPr lang="el-GR" dirty="0" err="1"/>
              <a:t>κετονοσωμάτων</a:t>
            </a:r>
            <a:r>
              <a:rPr lang="el-GR" dirty="0"/>
              <a:t> ως εναλλακτική πηγή ενέργειας</a:t>
            </a:r>
            <a:r>
              <a:rPr lang="el-GR" dirty="0" smtClean="0"/>
              <a:t>.</a:t>
            </a:r>
            <a:endParaRPr lang="en-US" dirty="0" smtClean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D1FB13E-5704-4500-A30D-4131E8F4C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" y="3084819"/>
            <a:ext cx="2135738" cy="35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243F257-B2FB-4A9F-BCA3-01EEB1D8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3480"/>
            <a:ext cx="5294716" cy="39710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6210ADB-080A-4807-8DA3-A90FE0BE0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443482"/>
            <a:ext cx="5294715" cy="39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21" y="1166950"/>
            <a:ext cx="9748190" cy="5355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394" y="252549"/>
            <a:ext cx="1096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Ο σακχαρώδης διαβήτης επιταχύνει τον καταβολισμό των λιπών και τη παραγωγή </a:t>
            </a:r>
            <a:r>
              <a:rPr lang="el-GR" sz="2400" dirty="0" err="1"/>
              <a:t>κετονοσωμάτων</a:t>
            </a:r>
            <a:r>
              <a:rPr lang="el-GR" sz="2400" dirty="0"/>
              <a:t> από το ήπαρ</a:t>
            </a:r>
          </a:p>
        </p:txBody>
      </p:sp>
    </p:spTree>
    <p:extLst>
      <p:ext uri="{BB962C8B-B14F-4D97-AF65-F5344CB8AC3E}">
        <p14:creationId xmlns:p14="http://schemas.microsoft.com/office/powerpoint/2010/main" val="305515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D53B465-34CB-4424-8784-68FA2223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93E4C7-9BDE-4CCF-952D-E227F980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24930" cy="1145622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Ενεργοποίηση των λιπαρών οξέων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EAE5C4-0429-4C02-919C-721F3627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1825487"/>
            <a:ext cx="10330070" cy="445604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Τα λιπαρά οξέα μεταφέρονται στο αίμα ως </a:t>
            </a:r>
            <a:r>
              <a:rPr lang="el-GR" u="sng" dirty="0"/>
              <a:t>ελεύθερα λιπαρά οξέα (</a:t>
            </a:r>
            <a:r>
              <a:rPr lang="en-US" u="sng" dirty="0"/>
              <a:t>FFA) </a:t>
            </a:r>
            <a:r>
              <a:rPr lang="el-GR" dirty="0"/>
              <a:t>συνδεδεμένα με τη </a:t>
            </a:r>
            <a:r>
              <a:rPr lang="el-GR" b="1" dirty="0" err="1"/>
              <a:t>λευκωματίνη</a:t>
            </a:r>
            <a:r>
              <a:rPr lang="el-GR" b="1" dirty="0"/>
              <a:t> (</a:t>
            </a:r>
            <a:r>
              <a:rPr lang="el-GR" b="1" dirty="0" err="1"/>
              <a:t>αλβουμίνη</a:t>
            </a:r>
            <a:r>
              <a:rPr lang="el-GR" b="1" dirty="0"/>
              <a:t>) </a:t>
            </a:r>
            <a:r>
              <a:rPr lang="el-GR" dirty="0"/>
              <a:t>του πλάσματος και μπορούν να συνδέονται με πρωτεΐνες της κυτταρικής επιφάνειας</a:t>
            </a:r>
          </a:p>
          <a:p>
            <a:r>
              <a:rPr lang="el-GR" dirty="0"/>
              <a:t>Τα ελεύθερα λιπαρά οξέα (</a:t>
            </a:r>
            <a:r>
              <a:rPr lang="en-US" dirty="0"/>
              <a:t>FFA) </a:t>
            </a:r>
            <a:r>
              <a:rPr lang="el-GR" dirty="0"/>
              <a:t>στην επιφάνεια της </a:t>
            </a:r>
            <a:r>
              <a:rPr lang="el-GR" u="sng" dirty="0"/>
              <a:t>εξωτερικής μεμβράνης </a:t>
            </a:r>
            <a:r>
              <a:rPr lang="el-GR" dirty="0"/>
              <a:t>των μιτοχονδρίων με τη δράση του ενζύμου </a:t>
            </a:r>
            <a:r>
              <a:rPr lang="el-GR" b="1" dirty="0" err="1"/>
              <a:t>συνθετάση</a:t>
            </a:r>
            <a:r>
              <a:rPr lang="el-GR" b="1" dirty="0"/>
              <a:t> του </a:t>
            </a:r>
            <a:r>
              <a:rPr lang="el-GR" b="1" dirty="0" err="1"/>
              <a:t>ακυλο</a:t>
            </a:r>
            <a:r>
              <a:rPr lang="el-GR" b="1" dirty="0"/>
              <a:t>-</a:t>
            </a:r>
            <a:r>
              <a:rPr lang="en-US" b="1" dirty="0"/>
              <a:t>CoA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και της </a:t>
            </a:r>
            <a:r>
              <a:rPr lang="el-GR" b="1" dirty="0" err="1"/>
              <a:t>πυροφωσφατάσης</a:t>
            </a:r>
            <a:r>
              <a:rPr lang="el-GR" dirty="0"/>
              <a:t> μετατρέπονται σε </a:t>
            </a:r>
            <a:r>
              <a:rPr lang="el-GR" b="1" dirty="0" err="1"/>
              <a:t>ακυλο</a:t>
            </a:r>
            <a:r>
              <a:rPr lang="el-GR" b="1" dirty="0"/>
              <a:t>-</a:t>
            </a:r>
            <a:r>
              <a:rPr lang="en-US" b="1" dirty="0"/>
              <a:t>CoA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l-GR" dirty="0" err="1"/>
              <a:t>θειολεστέρες</a:t>
            </a:r>
            <a:r>
              <a:rPr lang="el-GR" dirty="0"/>
              <a:t> του συνενζύμου Α) </a:t>
            </a:r>
            <a:r>
              <a:rPr lang="en-US" dirty="0"/>
              <a:t> </a:t>
            </a:r>
            <a:r>
              <a:rPr lang="el-GR" dirty="0"/>
              <a:t>που αποτελούν </a:t>
            </a:r>
            <a:r>
              <a:rPr lang="el-GR" b="1" u="sng" dirty="0"/>
              <a:t>ενεργά λιπαρά οξέα </a:t>
            </a:r>
          </a:p>
          <a:p>
            <a:r>
              <a:rPr lang="el-GR" dirty="0"/>
              <a:t>Για κάθε μόριο λιπαρού οξέος που ενεργοποιείται </a:t>
            </a:r>
            <a:r>
              <a:rPr lang="el-GR" u="sng" dirty="0"/>
              <a:t>καταναλώνονται 2 μόρια ΑΤΡ</a:t>
            </a:r>
          </a:p>
          <a:p>
            <a:r>
              <a:rPr lang="el-GR" dirty="0"/>
              <a:t>Τα ενεργά λιπαρά οξέα (</a:t>
            </a:r>
            <a:r>
              <a:rPr lang="el-GR" dirty="0" err="1"/>
              <a:t>ακυλο</a:t>
            </a:r>
            <a:r>
              <a:rPr lang="el-GR" dirty="0"/>
              <a:t>-</a:t>
            </a:r>
            <a:r>
              <a:rPr lang="en-US" dirty="0"/>
              <a:t>CoA) </a:t>
            </a:r>
            <a:r>
              <a:rPr lang="el-GR" dirty="0"/>
              <a:t>εισέρχονται στο μιτοχόνδριο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Η </a:t>
            </a:r>
            <a:r>
              <a:rPr lang="el-GR" dirty="0" err="1"/>
              <a:t>συνθετάση</a:t>
            </a:r>
            <a:r>
              <a:rPr lang="el-GR" dirty="0"/>
              <a:t> του </a:t>
            </a:r>
            <a:r>
              <a:rPr lang="el-GR" dirty="0" err="1"/>
              <a:t>ακυλο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σε ορισμένα κύτταρα εντοπίζεται και στο Ε.Δ για την σύνθεση </a:t>
            </a:r>
            <a:r>
              <a:rPr lang="el-GR" dirty="0" err="1"/>
              <a:t>τριγλυκεριδίων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Υπάρχουν διαφορετικές </a:t>
            </a:r>
            <a:r>
              <a:rPr lang="el-GR" dirty="0" err="1"/>
              <a:t>συνθετάσες</a:t>
            </a:r>
            <a:r>
              <a:rPr lang="el-GR" dirty="0"/>
              <a:t> ανάλογα με τον αριθμό των ατόμων </a:t>
            </a:r>
            <a:r>
              <a:rPr lang="en-US" dirty="0"/>
              <a:t>C </a:t>
            </a:r>
            <a:r>
              <a:rPr lang="el-GR" dirty="0"/>
              <a:t>των λιπαρών οξέων</a:t>
            </a:r>
          </a:p>
        </p:txBody>
      </p:sp>
    </p:spTree>
    <p:extLst>
      <p:ext uri="{BB962C8B-B14F-4D97-AF65-F5344CB8AC3E}">
        <p14:creationId xmlns:p14="http://schemas.microsoft.com/office/powerpoint/2010/main" val="106463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5CF8954-7C51-4964-BBCC-3737A82E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8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E2F758-2467-4AB5-9423-8C1CBBC7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Μεταφορά των ενεργοποιημένων λιπαρών οξέων  στα μιτοχόνδρια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9738C2-E969-4ABB-B94F-DE98C571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54" y="1927477"/>
            <a:ext cx="10953206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μεταφορά των </a:t>
            </a:r>
            <a:r>
              <a:rPr lang="el-GR" dirty="0" err="1"/>
              <a:t>ακυλομάδων</a:t>
            </a:r>
            <a:r>
              <a:rPr lang="el-GR" dirty="0"/>
              <a:t> των λιπαρών οξέων </a:t>
            </a:r>
            <a:r>
              <a:rPr lang="en-US" dirty="0"/>
              <a:t>(</a:t>
            </a:r>
            <a:r>
              <a:rPr lang="el-GR" dirty="0" err="1"/>
              <a:t>ακυλο</a:t>
            </a:r>
            <a:r>
              <a:rPr lang="el-GR" dirty="0"/>
              <a:t>-</a:t>
            </a:r>
            <a:r>
              <a:rPr lang="en-US" dirty="0"/>
              <a:t>CoA) </a:t>
            </a:r>
            <a:r>
              <a:rPr lang="el-GR" dirty="0"/>
              <a:t>στο </a:t>
            </a:r>
            <a:r>
              <a:rPr lang="el-GR" dirty="0" smtClean="0"/>
              <a:t>εσωτερικό του μιτοχονδρίου </a:t>
            </a:r>
            <a:r>
              <a:rPr lang="en-US" dirty="0" smtClean="0"/>
              <a:t>(matrix)</a:t>
            </a:r>
            <a:r>
              <a:rPr lang="el-GR" dirty="0" smtClean="0"/>
              <a:t> </a:t>
            </a:r>
            <a:r>
              <a:rPr lang="el-GR" dirty="0"/>
              <a:t>γίνεται μέσω του </a:t>
            </a:r>
            <a:r>
              <a:rPr lang="el-GR" b="1" dirty="0" err="1"/>
              <a:t>σύστηματος</a:t>
            </a:r>
            <a:r>
              <a:rPr lang="el-GR" b="1" dirty="0"/>
              <a:t> </a:t>
            </a:r>
            <a:r>
              <a:rPr lang="el-GR" b="1" dirty="0" err="1"/>
              <a:t>αντιμεταφοράς</a:t>
            </a:r>
            <a:r>
              <a:rPr lang="el-GR" b="1" dirty="0"/>
              <a:t> </a:t>
            </a:r>
            <a:r>
              <a:rPr lang="el-GR" b="1" dirty="0" err="1"/>
              <a:t>καρνιτίνης-ακυλοκαρνιτίνης</a:t>
            </a:r>
            <a:endParaRPr lang="el-GR" b="1" dirty="0"/>
          </a:p>
          <a:p>
            <a:r>
              <a:rPr lang="el-GR" dirty="0"/>
              <a:t>Το ένζυμο </a:t>
            </a:r>
            <a:r>
              <a:rPr lang="en-US" dirty="0"/>
              <a:t> </a:t>
            </a:r>
            <a:r>
              <a:rPr lang="el-GR" b="1" dirty="0" err="1"/>
              <a:t>μετατοπάση-ακυλομεταφοράση</a:t>
            </a:r>
            <a:r>
              <a:rPr lang="el-GR" b="1" dirty="0"/>
              <a:t> </a:t>
            </a:r>
            <a:r>
              <a:rPr lang="el-GR" b="1" dirty="0" err="1"/>
              <a:t>καρνιτίνης</a:t>
            </a:r>
            <a:r>
              <a:rPr lang="el-GR" b="1" dirty="0"/>
              <a:t> Ι </a:t>
            </a:r>
            <a:r>
              <a:rPr lang="el-GR" dirty="0"/>
              <a:t>που εντοπίζεται προς την εξωτερική πλευρά της </a:t>
            </a:r>
            <a:r>
              <a:rPr lang="el-GR" u="sng" dirty="0"/>
              <a:t>εσωτερικής μεμβράνης</a:t>
            </a:r>
            <a:r>
              <a:rPr lang="el-GR" dirty="0"/>
              <a:t>, παρουσία της </a:t>
            </a:r>
            <a:r>
              <a:rPr lang="el-GR" b="1" dirty="0" err="1"/>
              <a:t>καρνιτίνης</a:t>
            </a:r>
            <a:r>
              <a:rPr lang="el-GR" b="1" dirty="0"/>
              <a:t>,</a:t>
            </a:r>
            <a:r>
              <a:rPr lang="el-GR" dirty="0"/>
              <a:t> </a:t>
            </a:r>
            <a:r>
              <a:rPr lang="el-GR" u="sng" dirty="0"/>
              <a:t>μετατρέπει το </a:t>
            </a:r>
            <a:r>
              <a:rPr lang="el-GR" b="1" u="sng" dirty="0" err="1"/>
              <a:t>ακυλο-CoA</a:t>
            </a:r>
            <a:r>
              <a:rPr lang="el-GR" u="sng" dirty="0"/>
              <a:t> </a:t>
            </a:r>
            <a:r>
              <a:rPr lang="el-GR" dirty="0"/>
              <a:t>σε </a:t>
            </a:r>
            <a:r>
              <a:rPr lang="el-GR" b="1" dirty="0" err="1"/>
              <a:t>ακυλοκαρνιτίνη</a:t>
            </a:r>
            <a:r>
              <a:rPr lang="el-GR" dirty="0"/>
              <a:t> που διαπερνά την εσωτερική μεμβράνη του </a:t>
            </a:r>
            <a:r>
              <a:rPr lang="el-GR" dirty="0" err="1"/>
              <a:t>μιτοχονδίου</a:t>
            </a:r>
            <a:r>
              <a:rPr lang="el-GR" dirty="0"/>
              <a:t>.</a:t>
            </a:r>
          </a:p>
          <a:p>
            <a:r>
              <a:rPr lang="el-GR" dirty="0"/>
              <a:t>Το ένζυμο </a:t>
            </a:r>
            <a:r>
              <a:rPr lang="el-GR" b="1" dirty="0" err="1"/>
              <a:t>μετατοπάση-ακυλομεταφοράση</a:t>
            </a:r>
            <a:r>
              <a:rPr lang="el-GR" b="1" dirty="0"/>
              <a:t> </a:t>
            </a:r>
            <a:r>
              <a:rPr lang="el-GR" b="1" dirty="0" err="1"/>
              <a:t>καρνιτίνης</a:t>
            </a:r>
            <a:r>
              <a:rPr lang="el-GR" b="1" dirty="0"/>
              <a:t> ΙΙ</a:t>
            </a:r>
            <a:r>
              <a:rPr lang="el-GR" dirty="0"/>
              <a:t> που εντοπίζεται στην εσωτερική μεμβράνη του μιτοχονδρίου, δρα ως μεταφορέας της </a:t>
            </a:r>
            <a:r>
              <a:rPr lang="el-GR" b="1" dirty="0" err="1"/>
              <a:t>ακυλοκαρνιτίνης</a:t>
            </a:r>
            <a:r>
              <a:rPr lang="el-GR" dirty="0"/>
              <a:t> η οποία τελικά </a:t>
            </a:r>
            <a:r>
              <a:rPr lang="el-GR" u="sng" dirty="0"/>
              <a:t>επαναγενά το </a:t>
            </a:r>
            <a:r>
              <a:rPr lang="el-GR" b="1" u="sng" dirty="0" err="1"/>
              <a:t>ακυλο-CoA</a:t>
            </a:r>
            <a:r>
              <a:rPr lang="el-GR" u="sng" dirty="0"/>
              <a:t> </a:t>
            </a:r>
            <a:r>
              <a:rPr lang="el-GR" dirty="0"/>
              <a:t>στο εσωτερικό του μιτοχονδρίου και απελευθερώνει την </a:t>
            </a:r>
            <a:r>
              <a:rPr lang="el-GR" b="1" dirty="0" err="1"/>
              <a:t>καρνιτίνη</a:t>
            </a:r>
            <a:r>
              <a:rPr lang="el-GR" dirty="0"/>
              <a:t> η οποία μεταφέρεται εκτός εσωτερικής μεμβράνης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571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70B702-FFAD-42C4-A840-376C66F6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296" y="0"/>
            <a:ext cx="440740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921306-4EC6-4429-AFBD-5064D8D4C5FD}"/>
              </a:ext>
            </a:extLst>
          </p:cNvPr>
          <p:cNvSpPr txBox="1"/>
          <p:nvPr/>
        </p:nvSpPr>
        <p:spPr>
          <a:xfrm>
            <a:off x="450575" y="596348"/>
            <a:ext cx="344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Μεταφορά των ενεργοποιημένων λιπαρών οξέων  στα μιτοχόνδρια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1886" y="2342606"/>
            <a:ext cx="37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Εσωτερική </a:t>
            </a:r>
            <a:r>
              <a:rPr lang="el-GR" b="1" dirty="0" err="1" smtClean="0"/>
              <a:t>μιτοχονδριακή</a:t>
            </a:r>
            <a:r>
              <a:rPr lang="el-GR" b="1" dirty="0" smtClean="0"/>
              <a:t> μεμβράνη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237815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2378</Words>
  <Application>Microsoft Office PowerPoint</Application>
  <PresentationFormat>Ευρεία οθόνη</PresentationFormat>
  <Paragraphs>164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Θέμα του Office</vt:lpstr>
      <vt:lpstr>ΒΙΟΧΗΜΕΙΑ</vt:lpstr>
      <vt:lpstr>Η οξείδωση των λιπαρών οξέων </vt:lpstr>
      <vt:lpstr>Παρουσίαση του PowerPoint</vt:lpstr>
      <vt:lpstr>Παρουσίαση του PowerPoint</vt:lpstr>
      <vt:lpstr>Παρουσίαση του PowerPoint</vt:lpstr>
      <vt:lpstr>Ενεργοποίηση των λιπαρών οξέων</vt:lpstr>
      <vt:lpstr>Παρουσίαση του PowerPoint</vt:lpstr>
      <vt:lpstr>Μεταφορά των ενεργοποιημένων λιπαρών οξέων  στα μιτοχόνδρια</vt:lpstr>
      <vt:lpstr>Παρουσίαση του PowerPoint</vt:lpstr>
      <vt:lpstr>Παρουσίαση του PowerPoint</vt:lpstr>
      <vt:lpstr>Παρουσίαση του PowerPoint</vt:lpstr>
      <vt:lpstr>Η β-οξείδωση των λιπαρών οξέων γίνεται εντός των μιτοχονδρίων</vt:lpstr>
      <vt:lpstr>Παρουσίαση του PowerPoint</vt:lpstr>
      <vt:lpstr>Παρουσίαση του PowerPoint</vt:lpstr>
      <vt:lpstr>Ενεργειακή απόδοση της β-οξείδωσης των λιπαρών οξέων</vt:lpstr>
      <vt:lpstr>Ενεργειακή απόδοση της β-οξείδωσης των λιπαρών οξέων</vt:lpstr>
      <vt:lpstr>Παρουσίαση του PowerPoint</vt:lpstr>
      <vt:lpstr>Οξείδωση ακόρεστων λιπαρών οξέων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Κετονογένεση</vt:lpstr>
      <vt:lpstr>Κετονογένεση</vt:lpstr>
      <vt:lpstr>Παρουσίαση του PowerPoint</vt:lpstr>
      <vt:lpstr>Κετονογένεση</vt:lpstr>
      <vt:lpstr>Παρουσίαση του PowerPoint</vt:lpstr>
      <vt:lpstr>Παρουσίαση του PowerPoint</vt:lpstr>
      <vt:lpstr>Ρύθμιση κετονογένεσης</vt:lpstr>
      <vt:lpstr>Παρουσίαση του PowerPoint</vt:lpstr>
      <vt:lpstr>Κλινικές όψεις της καταβολικής οδού των λιπαρών οξέων</vt:lpstr>
      <vt:lpstr>Η διαβητική κετοξέωση </vt:lpstr>
      <vt:lpstr>Ο ρόλος της ινσουλίνης και της γλυκαγόνης στην κετογένεση</vt:lpstr>
      <vt:lpstr>Η διαβητική κετοξέωση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Χριστόπουλος Θεόδωρος</dc:creator>
  <cp:lastModifiedBy>User</cp:lastModifiedBy>
  <cp:revision>250</cp:revision>
  <dcterms:created xsi:type="dcterms:W3CDTF">2021-11-30T15:23:56Z</dcterms:created>
  <dcterms:modified xsi:type="dcterms:W3CDTF">2024-11-28T08:57:29Z</dcterms:modified>
</cp:coreProperties>
</file>