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9"/>
  </p:notesMasterIdLst>
  <p:sldIdLst>
    <p:sldId id="256" r:id="rId2"/>
    <p:sldId id="257" r:id="rId3"/>
    <p:sldId id="258" r:id="rId4"/>
    <p:sldId id="259" r:id="rId5"/>
    <p:sldId id="260" r:id="rId6"/>
    <p:sldId id="261" r:id="rId7"/>
    <p:sldId id="262" r:id="rId8"/>
    <p:sldId id="298" r:id="rId9"/>
    <p:sldId id="288" r:id="rId10"/>
    <p:sldId id="263" r:id="rId11"/>
    <p:sldId id="295" r:id="rId12"/>
    <p:sldId id="300" r:id="rId13"/>
    <p:sldId id="301" r:id="rId14"/>
    <p:sldId id="299" r:id="rId15"/>
    <p:sldId id="296" r:id="rId16"/>
    <p:sldId id="264" r:id="rId17"/>
    <p:sldId id="303" r:id="rId18"/>
    <p:sldId id="304" r:id="rId19"/>
    <p:sldId id="302" r:id="rId20"/>
    <p:sldId id="272" r:id="rId21"/>
    <p:sldId id="306" r:id="rId22"/>
    <p:sldId id="305" r:id="rId23"/>
    <p:sldId id="271" r:id="rId24"/>
    <p:sldId id="270" r:id="rId25"/>
    <p:sldId id="308" r:id="rId26"/>
    <p:sldId id="309" r:id="rId27"/>
    <p:sldId id="307" r:id="rId28"/>
    <p:sldId id="297" r:id="rId29"/>
    <p:sldId id="265" r:id="rId30"/>
    <p:sldId id="282" r:id="rId31"/>
    <p:sldId id="315" r:id="rId32"/>
    <p:sldId id="317" r:id="rId33"/>
    <p:sldId id="266" r:id="rId34"/>
    <p:sldId id="267" r:id="rId35"/>
    <p:sldId id="275" r:id="rId36"/>
    <p:sldId id="310" r:id="rId37"/>
    <p:sldId id="311" r:id="rId38"/>
    <p:sldId id="312" r:id="rId39"/>
    <p:sldId id="313" r:id="rId40"/>
    <p:sldId id="314" r:id="rId41"/>
    <p:sldId id="269" r:id="rId42"/>
    <p:sldId id="276" r:id="rId43"/>
    <p:sldId id="281" r:id="rId44"/>
    <p:sldId id="318" r:id="rId45"/>
    <p:sldId id="280" r:id="rId46"/>
    <p:sldId id="294" r:id="rId47"/>
    <p:sldId id="319" r:id="rId48"/>
  </p:sldIdLst>
  <p:sldSz cx="9144000" cy="5143500" type="screen16x9"/>
  <p:notesSz cx="6858000" cy="9144000"/>
  <p:embeddedFontLst>
    <p:embeddedFont>
      <p:font typeface="Nunito" panose="020B0604020202020204" charset="0"/>
      <p:regular r:id="rId50"/>
      <p:bold r:id="rId51"/>
      <p:italic r:id="rId52"/>
      <p:boldItalic r:id="rId53"/>
    </p:embeddedFont>
    <p:embeddedFont>
      <p:font typeface="Franklin Gothic Book" panose="020B0503020102020204" pitchFamily="34" charset="0"/>
      <p:regular r:id="rId54"/>
      <p:italic r:id="rId55"/>
    </p:embeddedFont>
    <p:embeddedFont>
      <p:font typeface="Calibri" panose="020F0502020204030204" pitchFamily="34" charset="0"/>
      <p:regular r:id="rId56"/>
      <p:bold r:id="rId57"/>
      <p:italic r:id="rId58"/>
      <p:boldItalic r:id="rId59"/>
    </p:embeddedFont>
    <p:embeddedFont>
      <p:font typeface="Walter Turncoat" panose="020B0604020202020204" charset="0"/>
      <p:regular r:id="rId60"/>
    </p:embeddedFont>
    <p:embeddedFont>
      <p:font typeface="Montserrat" panose="020B0604020202020204" charset="0"/>
      <p:regular r:id="rId61"/>
      <p:bold r:id="rId62"/>
      <p:italic r:id="rId63"/>
      <p:boldItalic r:id="rId64"/>
    </p:embeddedFont>
    <p:embeddedFont>
      <p:font typeface="Verdana" panose="020B0604030504040204" pitchFamily="3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FB9461-E5AC-47F8-8AA6-5BF79E793501}">
  <a:tblStyle styleId="{9DFB9461-E5AC-47F8-8AA6-5BF79E79350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E96B3EC-8770-4C4F-981F-48A8244F383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7" autoAdjust="0"/>
    <p:restoredTop sz="86424" autoAdjust="0"/>
  </p:normalViewPr>
  <p:slideViewPr>
    <p:cSldViewPr snapToGrid="0">
      <p:cViewPr varScale="1">
        <p:scale>
          <a:sx n="83" d="100"/>
          <a:sy n="83" d="100"/>
        </p:scale>
        <p:origin x="77" y="571"/>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font" Target="fonts/font19.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fntdata"/><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2854108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919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7037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1685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8446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4665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5631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0626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4965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6102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6640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285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4161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1600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3603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8602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1897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2226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2883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2735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b2f7c811ed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b2f7c811ed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6483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1910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1361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0374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861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2190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5419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058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77526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3240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39272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33999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b2f7c811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b2f7c811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08426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b2f7c811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b2f7c81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5702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71909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41a98d525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41a98d525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56294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41a98d525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41a98d525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7674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181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946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146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094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b2f7c811e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b2f7c811e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42047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1566608" y="152400"/>
            <a:ext cx="5978616" cy="4838700"/>
          </a:xfrm>
          <a:prstGeom prst="rect">
            <a:avLst/>
          </a:prstGeom>
          <a:noFill/>
          <a:ln>
            <a:noFill/>
          </a:ln>
        </p:spPr>
      </p:pic>
      <p:sp>
        <p:nvSpPr>
          <p:cNvPr id="11" name="Google Shape;11;p2"/>
          <p:cNvSpPr txBox="1">
            <a:spLocks noGrp="1"/>
          </p:cNvSpPr>
          <p:nvPr>
            <p:ph type="ctrTitle"/>
          </p:nvPr>
        </p:nvSpPr>
        <p:spPr>
          <a:xfrm>
            <a:off x="2323325" y="793100"/>
            <a:ext cx="4497300" cy="35574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grpSp>
        <p:nvGrpSpPr>
          <p:cNvPr id="12" name="Google Shape;12;p2"/>
          <p:cNvGrpSpPr/>
          <p:nvPr/>
        </p:nvGrpSpPr>
        <p:grpSpPr>
          <a:xfrm>
            <a:off x="7408764" y="2591125"/>
            <a:ext cx="1690607" cy="2184456"/>
            <a:chOff x="7408764" y="2591125"/>
            <a:chExt cx="1690607" cy="2184456"/>
          </a:xfrm>
        </p:grpSpPr>
        <p:grpSp>
          <p:nvGrpSpPr>
            <p:cNvPr id="13" name="Google Shape;13;p2"/>
            <p:cNvGrpSpPr/>
            <p:nvPr/>
          </p:nvGrpSpPr>
          <p:grpSpPr>
            <a:xfrm>
              <a:off x="7995213" y="4383200"/>
              <a:ext cx="593753" cy="392380"/>
              <a:chOff x="7995213" y="4383200"/>
              <a:chExt cx="593753" cy="392380"/>
            </a:xfrm>
          </p:grpSpPr>
          <p:sp>
            <p:nvSpPr>
              <p:cNvPr id="14" name="Google Shape;14;p2"/>
              <p:cNvSpPr/>
              <p:nvPr/>
            </p:nvSpPr>
            <p:spPr>
              <a:xfrm>
                <a:off x="7995213"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5" name="Google Shape;15;p2"/>
              <p:cNvSpPr/>
              <p:nvPr/>
            </p:nvSpPr>
            <p:spPr>
              <a:xfrm flipH="1">
                <a:off x="8457328"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sp>
          <p:nvSpPr>
            <p:cNvPr id="16" name="Google Shape;16;p2"/>
            <p:cNvSpPr/>
            <p:nvPr/>
          </p:nvSpPr>
          <p:spPr>
            <a:xfrm rot="1286208">
              <a:off x="8683842" y="4116954"/>
              <a:ext cx="383408" cy="248348"/>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sp>
          <p:nvSpPr>
            <p:cNvPr id="17" name="Google Shape;17;p2"/>
            <p:cNvSpPr/>
            <p:nvPr/>
          </p:nvSpPr>
          <p:spPr>
            <a:xfrm rot="7382472">
              <a:off x="7425676" y="4045949"/>
              <a:ext cx="383364" cy="248319"/>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pic>
          <p:nvPicPr>
            <p:cNvPr id="18" name="Google Shape;18;p2"/>
            <p:cNvPicPr preferRelativeResize="0"/>
            <p:nvPr/>
          </p:nvPicPr>
          <p:blipFill>
            <a:blip r:embed="rId3">
              <a:alphaModFix/>
            </a:blip>
            <a:stretch>
              <a:fillRect/>
            </a:stretch>
          </p:blipFill>
          <p:spPr>
            <a:xfrm>
              <a:off x="7716146" y="2591125"/>
              <a:ext cx="1151884" cy="1884475"/>
            </a:xfrm>
            <a:prstGeom prst="rect">
              <a:avLst/>
            </a:prstGeom>
            <a:noFill/>
            <a:ln>
              <a:noFill/>
            </a:ln>
          </p:spPr>
        </p:pic>
        <p:sp>
          <p:nvSpPr>
            <p:cNvPr id="19" name="Google Shape;19;p2"/>
            <p:cNvSpPr/>
            <p:nvPr/>
          </p:nvSpPr>
          <p:spPr>
            <a:xfrm>
              <a:off x="8291550" y="3767976"/>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8002284" y="3780499"/>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2699884">
              <a:off x="7991638" y="3650470"/>
              <a:ext cx="524796" cy="584716"/>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grpSp>
      <p:grpSp>
        <p:nvGrpSpPr>
          <p:cNvPr id="22" name="Google Shape;22;p2"/>
          <p:cNvGrpSpPr/>
          <p:nvPr/>
        </p:nvGrpSpPr>
        <p:grpSpPr>
          <a:xfrm>
            <a:off x="174105" y="3016343"/>
            <a:ext cx="1561058" cy="1763848"/>
            <a:chOff x="174105" y="3016343"/>
            <a:chExt cx="1561058" cy="1763848"/>
          </a:xfrm>
        </p:grpSpPr>
        <p:grpSp>
          <p:nvGrpSpPr>
            <p:cNvPr id="23" name="Google Shape;23;p2"/>
            <p:cNvGrpSpPr/>
            <p:nvPr/>
          </p:nvGrpSpPr>
          <p:grpSpPr>
            <a:xfrm>
              <a:off x="878674" y="4387822"/>
              <a:ext cx="477532" cy="392369"/>
              <a:chOff x="3019540" y="1608452"/>
              <a:chExt cx="440488" cy="361931"/>
            </a:xfrm>
          </p:grpSpPr>
          <p:sp>
            <p:nvSpPr>
              <p:cNvPr id="24" name="Google Shape;24;p2"/>
              <p:cNvSpPr/>
              <p:nvPr/>
            </p:nvSpPr>
            <p:spPr>
              <a:xfrm flipH="1">
                <a:off x="3338602"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25" name="Google Shape;25;p2"/>
              <p:cNvSpPr/>
              <p:nvPr/>
            </p:nvSpPr>
            <p:spPr>
              <a:xfrm flipH="1">
                <a:off x="3019540"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26" name="Google Shape;26;p2"/>
            <p:cNvPicPr preferRelativeResize="0"/>
            <p:nvPr/>
          </p:nvPicPr>
          <p:blipFill>
            <a:blip r:embed="rId4">
              <a:alphaModFix/>
            </a:blip>
            <a:stretch>
              <a:fillRect/>
            </a:stretch>
          </p:blipFill>
          <p:spPr>
            <a:xfrm flipH="1">
              <a:off x="327482" y="3016343"/>
              <a:ext cx="1407681" cy="1459257"/>
            </a:xfrm>
            <a:prstGeom prst="rect">
              <a:avLst/>
            </a:prstGeom>
            <a:noFill/>
            <a:ln>
              <a:noFill/>
            </a:ln>
          </p:spPr>
        </p:pic>
        <p:sp>
          <p:nvSpPr>
            <p:cNvPr id="27" name="Google Shape;27;p2"/>
            <p:cNvSpPr/>
            <p:nvPr/>
          </p:nvSpPr>
          <p:spPr>
            <a:xfrm rot="-10145659">
              <a:off x="200227" y="39366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28" name="Google Shape;28;p2"/>
            <p:cNvSpPr/>
            <p:nvPr/>
          </p:nvSpPr>
          <p:spPr>
            <a:xfrm flipH="1">
              <a:off x="1077809" y="34433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flipH="1">
              <a:off x="1394530" y="34185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letely blank">
  <p:cSld name="CUSTOM">
    <p:spTree>
      <p:nvGrpSpPr>
        <p:cNvPr id="1" name="Shape 216"/>
        <p:cNvGrpSpPr/>
        <p:nvPr/>
      </p:nvGrpSpPr>
      <p:grpSpPr>
        <a:xfrm>
          <a:off x="0" y="0"/>
          <a:ext cx="0" cy="0"/>
          <a:chOff x="0" y="0"/>
          <a:chExt cx="0" cy="0"/>
        </a:xfrm>
      </p:grpSpPr>
      <p:sp>
        <p:nvSpPr>
          <p:cNvPr id="217" name="Google Shape;217;p12"/>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0"/>
        <p:cNvGrpSpPr/>
        <p:nvPr/>
      </p:nvGrpSpPr>
      <p:grpSpPr>
        <a:xfrm>
          <a:off x="0" y="0"/>
          <a:ext cx="0" cy="0"/>
          <a:chOff x="0" y="0"/>
          <a:chExt cx="0" cy="0"/>
        </a:xfrm>
      </p:grpSpPr>
      <p:grpSp>
        <p:nvGrpSpPr>
          <p:cNvPr id="31" name="Google Shape;31;p3"/>
          <p:cNvGrpSpPr/>
          <p:nvPr/>
        </p:nvGrpSpPr>
        <p:grpSpPr>
          <a:xfrm>
            <a:off x="7423694" y="2798737"/>
            <a:ext cx="1617944" cy="1829054"/>
            <a:chOff x="7423694" y="2798737"/>
            <a:chExt cx="1617944" cy="1829054"/>
          </a:xfrm>
        </p:grpSpPr>
        <p:grpSp>
          <p:nvGrpSpPr>
            <p:cNvPr id="32" name="Google Shape;32;p3"/>
            <p:cNvGrpSpPr/>
            <p:nvPr/>
          </p:nvGrpSpPr>
          <p:grpSpPr>
            <a:xfrm flipH="1">
              <a:off x="7859537" y="4235422"/>
              <a:ext cx="477532" cy="392369"/>
              <a:chOff x="3019540" y="1608452"/>
              <a:chExt cx="440488" cy="361931"/>
            </a:xfrm>
          </p:grpSpPr>
          <p:sp>
            <p:nvSpPr>
              <p:cNvPr id="33" name="Google Shape;33;p3"/>
              <p:cNvSpPr/>
              <p:nvPr/>
            </p:nvSpPr>
            <p:spPr>
              <a:xfrm flipH="1">
                <a:off x="3338602"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34" name="Google Shape;34;p3"/>
              <p:cNvSpPr/>
              <p:nvPr/>
            </p:nvSpPr>
            <p:spPr>
              <a:xfrm flipH="1">
                <a:off x="3019540"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35" name="Google Shape;35;p3"/>
            <p:cNvPicPr preferRelativeResize="0"/>
            <p:nvPr/>
          </p:nvPicPr>
          <p:blipFill>
            <a:blip r:embed="rId2">
              <a:alphaModFix/>
            </a:blip>
            <a:stretch>
              <a:fillRect/>
            </a:stretch>
          </p:blipFill>
          <p:spPr>
            <a:xfrm>
              <a:off x="7423694" y="2798737"/>
              <a:ext cx="1541746" cy="1505664"/>
            </a:xfrm>
            <a:prstGeom prst="rect">
              <a:avLst/>
            </a:prstGeom>
            <a:noFill/>
            <a:ln>
              <a:noFill/>
            </a:ln>
          </p:spPr>
        </p:pic>
        <p:sp>
          <p:nvSpPr>
            <p:cNvPr id="36" name="Google Shape;36;p3"/>
            <p:cNvSpPr/>
            <p:nvPr/>
          </p:nvSpPr>
          <p:spPr>
            <a:xfrm rot="10145659" flipH="1">
              <a:off x="8744442" y="37842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37" name="Google Shape;37;p3"/>
            <p:cNvSpPr/>
            <p:nvPr/>
          </p:nvSpPr>
          <p:spPr>
            <a:xfrm>
              <a:off x="8145101" y="35195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3"/>
            <p:cNvSpPr/>
            <p:nvPr/>
          </p:nvSpPr>
          <p:spPr>
            <a:xfrm>
              <a:off x="7846505" y="34947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 name="Google Shape;39;p3"/>
          <p:cNvGrpSpPr/>
          <p:nvPr/>
        </p:nvGrpSpPr>
        <p:grpSpPr>
          <a:xfrm>
            <a:off x="234989" y="2839988"/>
            <a:ext cx="1635537" cy="1783192"/>
            <a:chOff x="234989" y="2839988"/>
            <a:chExt cx="1635537" cy="1783192"/>
          </a:xfrm>
        </p:grpSpPr>
        <p:grpSp>
          <p:nvGrpSpPr>
            <p:cNvPr id="40" name="Google Shape;40;p3"/>
            <p:cNvGrpSpPr/>
            <p:nvPr/>
          </p:nvGrpSpPr>
          <p:grpSpPr>
            <a:xfrm>
              <a:off x="782412" y="4230800"/>
              <a:ext cx="593753" cy="392380"/>
              <a:chOff x="7919013" y="4383200"/>
              <a:chExt cx="593753" cy="392380"/>
            </a:xfrm>
          </p:grpSpPr>
          <p:sp>
            <p:nvSpPr>
              <p:cNvPr id="41" name="Google Shape;41;p3"/>
              <p:cNvSpPr/>
              <p:nvPr/>
            </p:nvSpPr>
            <p:spPr>
              <a:xfrm>
                <a:off x="7919013"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42" name="Google Shape;42;p3"/>
              <p:cNvSpPr/>
              <p:nvPr/>
            </p:nvSpPr>
            <p:spPr>
              <a:xfrm flipH="1">
                <a:off x="8381128"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sp>
          <p:nvSpPr>
            <p:cNvPr id="43" name="Google Shape;43;p3"/>
            <p:cNvSpPr/>
            <p:nvPr/>
          </p:nvSpPr>
          <p:spPr>
            <a:xfrm rot="-8639560">
              <a:off x="305426" y="3422808"/>
              <a:ext cx="383356" cy="248314"/>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sp>
          <p:nvSpPr>
            <p:cNvPr id="44" name="Google Shape;44;p3"/>
            <p:cNvSpPr/>
            <p:nvPr/>
          </p:nvSpPr>
          <p:spPr>
            <a:xfrm rot="8639560" flipH="1">
              <a:off x="1450801" y="3422808"/>
              <a:ext cx="383356" cy="248314"/>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pic>
          <p:nvPicPr>
            <p:cNvPr id="45" name="Google Shape;45;p3"/>
            <p:cNvPicPr preferRelativeResize="0"/>
            <p:nvPr/>
          </p:nvPicPr>
          <p:blipFill>
            <a:blip r:embed="rId3">
              <a:alphaModFix/>
            </a:blip>
            <a:stretch>
              <a:fillRect/>
            </a:stretch>
          </p:blipFill>
          <p:spPr>
            <a:xfrm>
              <a:off x="234989" y="2839988"/>
              <a:ext cx="1598465" cy="1464413"/>
            </a:xfrm>
            <a:prstGeom prst="rect">
              <a:avLst/>
            </a:prstGeom>
            <a:noFill/>
            <a:ln>
              <a:noFill/>
            </a:ln>
          </p:spPr>
        </p:pic>
        <p:sp>
          <p:nvSpPr>
            <p:cNvPr id="46" name="Google Shape;46;p3"/>
            <p:cNvSpPr/>
            <p:nvPr/>
          </p:nvSpPr>
          <p:spPr>
            <a:xfrm>
              <a:off x="1154950" y="3615576"/>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3"/>
            <p:cNvSpPr/>
            <p:nvPr/>
          </p:nvSpPr>
          <p:spPr>
            <a:xfrm>
              <a:off x="865684" y="3628099"/>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3"/>
            <p:cNvSpPr/>
            <p:nvPr/>
          </p:nvSpPr>
          <p:spPr>
            <a:xfrm>
              <a:off x="937638" y="3714775"/>
              <a:ext cx="264300" cy="2643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9" name="Google Shape;49;p3"/>
          <p:cNvPicPr preferRelativeResize="0"/>
          <p:nvPr/>
        </p:nvPicPr>
        <p:blipFill>
          <a:blip r:embed="rId4">
            <a:alphaModFix/>
          </a:blip>
          <a:stretch>
            <a:fillRect/>
          </a:stretch>
        </p:blipFill>
        <p:spPr>
          <a:xfrm>
            <a:off x="1566608" y="152400"/>
            <a:ext cx="5978616" cy="4838700"/>
          </a:xfrm>
          <a:prstGeom prst="rect">
            <a:avLst/>
          </a:prstGeom>
          <a:noFill/>
          <a:ln>
            <a:noFill/>
          </a:ln>
        </p:spPr>
      </p:pic>
      <p:sp>
        <p:nvSpPr>
          <p:cNvPr id="50" name="Google Shape;50;p3"/>
          <p:cNvSpPr txBox="1">
            <a:spLocks noGrp="1"/>
          </p:cNvSpPr>
          <p:nvPr>
            <p:ph type="ctrTitle"/>
          </p:nvPr>
        </p:nvSpPr>
        <p:spPr>
          <a:xfrm>
            <a:off x="2332650" y="1867225"/>
            <a:ext cx="4478700" cy="10077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 name="Google Shape;51;p3"/>
          <p:cNvSpPr txBox="1">
            <a:spLocks noGrp="1"/>
          </p:cNvSpPr>
          <p:nvPr>
            <p:ph type="subTitle" idx="1"/>
          </p:nvPr>
        </p:nvSpPr>
        <p:spPr>
          <a:xfrm>
            <a:off x="2332650" y="2971775"/>
            <a:ext cx="4478700" cy="3045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800"/>
              </a:spcBef>
              <a:spcAft>
                <a:spcPts val="0"/>
              </a:spcAft>
              <a:buClr>
                <a:schemeClr val="dk2"/>
              </a:buClr>
              <a:buSzPts val="1800"/>
              <a:buNone/>
              <a:defRPr sz="1800">
                <a:solidFill>
                  <a:schemeClr val="dk2"/>
                </a:solidFill>
              </a:defRPr>
            </a:lvl2pPr>
            <a:lvl3pPr lvl="2" algn="ctr" rtl="0">
              <a:spcBef>
                <a:spcPts val="800"/>
              </a:spcBef>
              <a:spcAft>
                <a:spcPts val="0"/>
              </a:spcAft>
              <a:buClr>
                <a:schemeClr val="dk2"/>
              </a:buClr>
              <a:buSzPts val="1800"/>
              <a:buNone/>
              <a:defRPr sz="1800">
                <a:solidFill>
                  <a:schemeClr val="dk2"/>
                </a:solidFill>
              </a:defRPr>
            </a:lvl3pPr>
            <a:lvl4pPr lvl="3" algn="ctr" rtl="0">
              <a:spcBef>
                <a:spcPts val="800"/>
              </a:spcBef>
              <a:spcAft>
                <a:spcPts val="0"/>
              </a:spcAft>
              <a:buClr>
                <a:schemeClr val="dk2"/>
              </a:buClr>
              <a:buSzPts val="1800"/>
              <a:buNone/>
              <a:defRPr sz="1800">
                <a:solidFill>
                  <a:schemeClr val="dk2"/>
                </a:solidFill>
              </a:defRPr>
            </a:lvl4pPr>
            <a:lvl5pPr lvl="4" algn="ctr" rtl="0">
              <a:spcBef>
                <a:spcPts val="800"/>
              </a:spcBef>
              <a:spcAft>
                <a:spcPts val="0"/>
              </a:spcAft>
              <a:buClr>
                <a:schemeClr val="dk2"/>
              </a:buClr>
              <a:buSzPts val="1800"/>
              <a:buNone/>
              <a:defRPr sz="1800">
                <a:solidFill>
                  <a:schemeClr val="dk2"/>
                </a:solidFill>
              </a:defRPr>
            </a:lvl5pPr>
            <a:lvl6pPr lvl="5" algn="ctr" rtl="0">
              <a:spcBef>
                <a:spcPts val="800"/>
              </a:spcBef>
              <a:spcAft>
                <a:spcPts val="0"/>
              </a:spcAft>
              <a:buClr>
                <a:schemeClr val="dk2"/>
              </a:buClr>
              <a:buSzPts val="1800"/>
              <a:buNone/>
              <a:defRPr sz="1800">
                <a:solidFill>
                  <a:schemeClr val="dk2"/>
                </a:solidFill>
              </a:defRPr>
            </a:lvl6pPr>
            <a:lvl7pPr lvl="6" algn="ctr" rtl="0">
              <a:spcBef>
                <a:spcPts val="800"/>
              </a:spcBef>
              <a:spcAft>
                <a:spcPts val="0"/>
              </a:spcAft>
              <a:buClr>
                <a:schemeClr val="dk2"/>
              </a:buClr>
              <a:buSzPts val="1800"/>
              <a:buNone/>
              <a:defRPr sz="1800">
                <a:solidFill>
                  <a:schemeClr val="dk2"/>
                </a:solidFill>
              </a:defRPr>
            </a:lvl7pPr>
            <a:lvl8pPr lvl="7" algn="ctr" rtl="0">
              <a:spcBef>
                <a:spcPts val="800"/>
              </a:spcBef>
              <a:spcAft>
                <a:spcPts val="0"/>
              </a:spcAft>
              <a:buClr>
                <a:schemeClr val="dk2"/>
              </a:buClr>
              <a:buSzPts val="1800"/>
              <a:buNone/>
              <a:defRPr sz="1800">
                <a:solidFill>
                  <a:schemeClr val="dk2"/>
                </a:solidFill>
              </a:defRPr>
            </a:lvl8pPr>
            <a:lvl9pPr lvl="8" algn="ctr" rtl="0">
              <a:spcBef>
                <a:spcPts val="800"/>
              </a:spcBef>
              <a:spcAft>
                <a:spcPts val="800"/>
              </a:spcAft>
              <a:buClr>
                <a:schemeClr val="dk2"/>
              </a:buClr>
              <a:buSzPts val="1800"/>
              <a:buNone/>
              <a:defRPr sz="18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2"/>
        <p:cNvGrpSpPr/>
        <p:nvPr/>
      </p:nvGrpSpPr>
      <p:grpSpPr>
        <a:xfrm>
          <a:off x="0" y="0"/>
          <a:ext cx="0" cy="0"/>
          <a:chOff x="0" y="0"/>
          <a:chExt cx="0" cy="0"/>
        </a:xfrm>
      </p:grpSpPr>
      <p:pic>
        <p:nvPicPr>
          <p:cNvPr id="53" name="Google Shape;53;p4"/>
          <p:cNvPicPr preferRelativeResize="0"/>
          <p:nvPr/>
        </p:nvPicPr>
        <p:blipFill>
          <a:blip r:embed="rId2">
            <a:alphaModFix/>
          </a:blip>
          <a:stretch>
            <a:fillRect/>
          </a:stretch>
        </p:blipFill>
        <p:spPr>
          <a:xfrm>
            <a:off x="1424513" y="275719"/>
            <a:ext cx="4757423" cy="4551961"/>
          </a:xfrm>
          <a:prstGeom prst="rect">
            <a:avLst/>
          </a:prstGeom>
          <a:noFill/>
          <a:ln>
            <a:noFill/>
          </a:ln>
        </p:spPr>
      </p:pic>
      <p:sp>
        <p:nvSpPr>
          <p:cNvPr id="54" name="Google Shape;54;p4"/>
          <p:cNvSpPr txBox="1">
            <a:spLocks noGrp="1"/>
          </p:cNvSpPr>
          <p:nvPr>
            <p:ph type="body" idx="1"/>
          </p:nvPr>
        </p:nvSpPr>
        <p:spPr>
          <a:xfrm>
            <a:off x="1821650" y="1014450"/>
            <a:ext cx="3672000" cy="3114600"/>
          </a:xfrm>
          <a:prstGeom prst="rect">
            <a:avLst/>
          </a:prstGeom>
        </p:spPr>
        <p:txBody>
          <a:bodyPr spcFirstLastPara="1" wrap="square" lIns="0" tIns="0" rIns="0" bIns="0" anchor="ctr" anchorCtr="0">
            <a:noAutofit/>
          </a:bodyPr>
          <a:lstStyle>
            <a:lvl1pPr marL="457200" lvl="0" indent="-355600" algn="ctr" rtl="0">
              <a:spcBef>
                <a:spcPts val="0"/>
              </a:spcBef>
              <a:spcAft>
                <a:spcPts val="0"/>
              </a:spcAft>
              <a:buClr>
                <a:schemeClr val="dk1"/>
              </a:buClr>
              <a:buSzPts val="2000"/>
              <a:buChar char="➜"/>
              <a:defRPr i="1">
                <a:solidFill>
                  <a:schemeClr val="dk1"/>
                </a:solidFill>
              </a:defRPr>
            </a:lvl1pPr>
            <a:lvl2pPr marL="914400" lvl="1" indent="-381000" algn="ctr" rtl="0">
              <a:spcBef>
                <a:spcPts val="800"/>
              </a:spcBef>
              <a:spcAft>
                <a:spcPts val="0"/>
              </a:spcAft>
              <a:buClr>
                <a:schemeClr val="dk1"/>
              </a:buClr>
              <a:buSzPts val="2400"/>
              <a:buChar char="-"/>
              <a:defRPr i="1">
                <a:solidFill>
                  <a:schemeClr val="dk1"/>
                </a:solidFill>
              </a:defRPr>
            </a:lvl2pPr>
            <a:lvl3pPr marL="1371600" lvl="2" indent="-381000" algn="ctr" rtl="0">
              <a:spcBef>
                <a:spcPts val="800"/>
              </a:spcBef>
              <a:spcAft>
                <a:spcPts val="0"/>
              </a:spcAft>
              <a:buClr>
                <a:schemeClr val="dk1"/>
              </a:buClr>
              <a:buSzPts val="2400"/>
              <a:buChar char="-"/>
              <a:defRPr i="1">
                <a:solidFill>
                  <a:schemeClr val="dk1"/>
                </a:solidFill>
              </a:defRPr>
            </a:lvl3pPr>
            <a:lvl4pPr marL="1828800" lvl="3" indent="-381000" algn="ctr" rtl="0">
              <a:spcBef>
                <a:spcPts val="800"/>
              </a:spcBef>
              <a:spcAft>
                <a:spcPts val="0"/>
              </a:spcAft>
              <a:buClr>
                <a:schemeClr val="dk1"/>
              </a:buClr>
              <a:buSzPts val="2400"/>
              <a:buChar char="-"/>
              <a:defRPr i="1">
                <a:solidFill>
                  <a:schemeClr val="dk1"/>
                </a:solidFill>
              </a:defRPr>
            </a:lvl4pPr>
            <a:lvl5pPr marL="2286000" lvl="4" indent="-381000" algn="ctr" rtl="0">
              <a:spcBef>
                <a:spcPts val="800"/>
              </a:spcBef>
              <a:spcAft>
                <a:spcPts val="0"/>
              </a:spcAft>
              <a:buClr>
                <a:schemeClr val="dk1"/>
              </a:buClr>
              <a:buSzPts val="2400"/>
              <a:buChar char="-"/>
              <a:defRPr i="1">
                <a:solidFill>
                  <a:schemeClr val="dk1"/>
                </a:solidFill>
              </a:defRPr>
            </a:lvl5pPr>
            <a:lvl6pPr marL="2743200" lvl="5" indent="-381000" algn="ctr" rtl="0">
              <a:spcBef>
                <a:spcPts val="800"/>
              </a:spcBef>
              <a:spcAft>
                <a:spcPts val="0"/>
              </a:spcAft>
              <a:buClr>
                <a:schemeClr val="dk1"/>
              </a:buClr>
              <a:buSzPts val="2400"/>
              <a:buChar char="-"/>
              <a:defRPr i="1">
                <a:solidFill>
                  <a:schemeClr val="dk1"/>
                </a:solidFill>
              </a:defRPr>
            </a:lvl6pPr>
            <a:lvl7pPr marL="3200400" lvl="6" indent="-381000" algn="ctr" rtl="0">
              <a:spcBef>
                <a:spcPts val="800"/>
              </a:spcBef>
              <a:spcAft>
                <a:spcPts val="0"/>
              </a:spcAft>
              <a:buClr>
                <a:schemeClr val="dk1"/>
              </a:buClr>
              <a:buSzPts val="2400"/>
              <a:buChar char="●"/>
              <a:defRPr i="1">
                <a:solidFill>
                  <a:schemeClr val="dk1"/>
                </a:solidFill>
              </a:defRPr>
            </a:lvl7pPr>
            <a:lvl8pPr marL="3657600" lvl="7" indent="-381000" algn="ctr" rtl="0">
              <a:spcBef>
                <a:spcPts val="800"/>
              </a:spcBef>
              <a:spcAft>
                <a:spcPts val="0"/>
              </a:spcAft>
              <a:buClr>
                <a:schemeClr val="dk1"/>
              </a:buClr>
              <a:buSzPts val="2400"/>
              <a:buChar char="○"/>
              <a:defRPr i="1">
                <a:solidFill>
                  <a:schemeClr val="dk1"/>
                </a:solidFill>
              </a:defRPr>
            </a:lvl8pPr>
            <a:lvl9pPr marL="4114800" lvl="8" indent="-381000" algn="ctr" rtl="0">
              <a:spcBef>
                <a:spcPts val="800"/>
              </a:spcBef>
              <a:spcAft>
                <a:spcPts val="800"/>
              </a:spcAft>
              <a:buClr>
                <a:schemeClr val="dk1"/>
              </a:buClr>
              <a:buSzPts val="2400"/>
              <a:buChar char="■"/>
              <a:defRPr i="1">
                <a:solidFill>
                  <a:schemeClr val="dk1"/>
                </a:solidFill>
              </a:defRPr>
            </a:lvl9pPr>
          </a:lstStyle>
          <a:p>
            <a:endParaRPr/>
          </a:p>
        </p:txBody>
      </p:sp>
      <p:sp>
        <p:nvSpPr>
          <p:cNvPr id="55" name="Google Shape;55;p4"/>
          <p:cNvSpPr txBox="1"/>
          <p:nvPr/>
        </p:nvSpPr>
        <p:spPr>
          <a:xfrm>
            <a:off x="2679000" y="275719"/>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dk1"/>
                </a:solidFill>
                <a:latin typeface="Walter Turncoat"/>
                <a:ea typeface="Walter Turncoat"/>
                <a:cs typeface="Walter Turncoat"/>
                <a:sym typeface="Walter Turncoat"/>
              </a:rPr>
              <a:t>“</a:t>
            </a:r>
            <a:endParaRPr sz="9600">
              <a:solidFill>
                <a:schemeClr val="dk1"/>
              </a:solidFill>
              <a:latin typeface="Walter Turncoat"/>
              <a:ea typeface="Walter Turncoat"/>
              <a:cs typeface="Walter Turncoat"/>
              <a:sym typeface="Walter Turncoat"/>
            </a:endParaRPr>
          </a:p>
        </p:txBody>
      </p:sp>
      <p:sp>
        <p:nvSpPr>
          <p:cNvPr id="56" name="Google Shape;56;p4"/>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57" name="Google Shape;57;p4"/>
          <p:cNvGrpSpPr/>
          <p:nvPr/>
        </p:nvGrpSpPr>
        <p:grpSpPr>
          <a:xfrm>
            <a:off x="6077345" y="2421525"/>
            <a:ext cx="1652587" cy="2191979"/>
            <a:chOff x="6077345" y="2421525"/>
            <a:chExt cx="1652587" cy="2191979"/>
          </a:xfrm>
        </p:grpSpPr>
        <p:sp>
          <p:nvSpPr>
            <p:cNvPr id="58" name="Google Shape;58;p4"/>
            <p:cNvSpPr/>
            <p:nvPr/>
          </p:nvSpPr>
          <p:spPr>
            <a:xfrm rot="-9402089">
              <a:off x="6110823" y="3129898"/>
              <a:ext cx="383368" cy="248322"/>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grpSp>
          <p:nvGrpSpPr>
            <p:cNvPr id="59" name="Google Shape;59;p4"/>
            <p:cNvGrpSpPr/>
            <p:nvPr/>
          </p:nvGrpSpPr>
          <p:grpSpPr>
            <a:xfrm flipH="1">
              <a:off x="6683849" y="4221134"/>
              <a:ext cx="477532" cy="392369"/>
              <a:chOff x="4104022" y="1595273"/>
              <a:chExt cx="440488" cy="361931"/>
            </a:xfrm>
          </p:grpSpPr>
          <p:sp>
            <p:nvSpPr>
              <p:cNvPr id="60" name="Google Shape;60;p4"/>
              <p:cNvSpPr/>
              <p:nvPr/>
            </p:nvSpPr>
            <p:spPr>
              <a:xfrm flipH="1">
                <a:off x="4423085" y="159527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61" name="Google Shape;61;p4"/>
              <p:cNvSpPr/>
              <p:nvPr/>
            </p:nvSpPr>
            <p:spPr>
              <a:xfrm flipH="1">
                <a:off x="4104022" y="159527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62" name="Google Shape;62;p4"/>
            <p:cNvPicPr preferRelativeResize="0"/>
            <p:nvPr/>
          </p:nvPicPr>
          <p:blipFill>
            <a:blip r:embed="rId3">
              <a:alphaModFix/>
            </a:blip>
            <a:stretch>
              <a:fillRect/>
            </a:stretch>
          </p:blipFill>
          <p:spPr>
            <a:xfrm>
              <a:off x="6346671" y="2421525"/>
              <a:ext cx="1151884" cy="1884475"/>
            </a:xfrm>
            <a:prstGeom prst="rect">
              <a:avLst/>
            </a:prstGeom>
            <a:noFill/>
            <a:ln>
              <a:noFill/>
            </a:ln>
          </p:spPr>
        </p:pic>
        <p:sp>
          <p:nvSpPr>
            <p:cNvPr id="63" name="Google Shape;63;p4"/>
            <p:cNvSpPr/>
            <p:nvPr/>
          </p:nvSpPr>
          <p:spPr>
            <a:xfrm rot="10145659" flipH="1">
              <a:off x="7432735" y="3653264"/>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64" name="Google Shape;64;p4"/>
            <p:cNvSpPr/>
            <p:nvPr/>
          </p:nvSpPr>
          <p:spPr>
            <a:xfrm>
              <a:off x="6833395" y="3388622"/>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4"/>
            <p:cNvSpPr/>
            <p:nvPr/>
          </p:nvSpPr>
          <p:spPr>
            <a:xfrm>
              <a:off x="6534799" y="3363823"/>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6"/>
        <p:cNvGrpSpPr/>
        <p:nvPr/>
      </p:nvGrpSpPr>
      <p:grpSpPr>
        <a:xfrm>
          <a:off x="0" y="0"/>
          <a:ext cx="0" cy="0"/>
          <a:chOff x="0" y="0"/>
          <a:chExt cx="0" cy="0"/>
        </a:xfrm>
      </p:grpSpPr>
      <p:pic>
        <p:nvPicPr>
          <p:cNvPr id="67" name="Google Shape;67;p5"/>
          <p:cNvPicPr preferRelativeResize="0"/>
          <p:nvPr/>
        </p:nvPicPr>
        <p:blipFill>
          <a:blip r:embed="rId2">
            <a:alphaModFix/>
          </a:blip>
          <a:stretch>
            <a:fillRect/>
          </a:stretch>
        </p:blipFill>
        <p:spPr>
          <a:xfrm>
            <a:off x="151795" y="152400"/>
            <a:ext cx="7293742" cy="4838700"/>
          </a:xfrm>
          <a:prstGeom prst="rect">
            <a:avLst/>
          </a:prstGeom>
          <a:noFill/>
          <a:ln>
            <a:noFill/>
          </a:ln>
        </p:spPr>
      </p:pic>
      <p:sp>
        <p:nvSpPr>
          <p:cNvPr id="68" name="Google Shape;68;p5"/>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a:endParaRPr/>
          </a:p>
        </p:txBody>
      </p:sp>
      <p:sp>
        <p:nvSpPr>
          <p:cNvPr id="69" name="Google Shape;69;p5"/>
          <p:cNvSpPr txBox="1">
            <a:spLocks noGrp="1"/>
          </p:cNvSpPr>
          <p:nvPr>
            <p:ph type="body" idx="1"/>
          </p:nvPr>
        </p:nvSpPr>
        <p:spPr>
          <a:xfrm>
            <a:off x="548125" y="1271600"/>
            <a:ext cx="6167100" cy="32979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70" name="Google Shape;70;p5"/>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71" name="Google Shape;71;p5"/>
          <p:cNvGrpSpPr/>
          <p:nvPr/>
        </p:nvGrpSpPr>
        <p:grpSpPr>
          <a:xfrm>
            <a:off x="7351600" y="2783674"/>
            <a:ext cx="1613838" cy="1779823"/>
            <a:chOff x="7351600" y="2783674"/>
            <a:chExt cx="1613838" cy="1779823"/>
          </a:xfrm>
        </p:grpSpPr>
        <p:grpSp>
          <p:nvGrpSpPr>
            <p:cNvPr id="72" name="Google Shape;72;p5"/>
            <p:cNvGrpSpPr/>
            <p:nvPr/>
          </p:nvGrpSpPr>
          <p:grpSpPr>
            <a:xfrm flipH="1">
              <a:off x="7859537" y="4171128"/>
              <a:ext cx="477532" cy="392369"/>
              <a:chOff x="3019540" y="1549146"/>
              <a:chExt cx="440488" cy="361931"/>
            </a:xfrm>
          </p:grpSpPr>
          <p:sp>
            <p:nvSpPr>
              <p:cNvPr id="73" name="Google Shape;73;p5"/>
              <p:cNvSpPr/>
              <p:nvPr/>
            </p:nvSpPr>
            <p:spPr>
              <a:xfrm flipH="1">
                <a:off x="3338602" y="1549146"/>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74" name="Google Shape;74;p5"/>
              <p:cNvSpPr/>
              <p:nvPr/>
            </p:nvSpPr>
            <p:spPr>
              <a:xfrm flipH="1">
                <a:off x="3019540" y="1549146"/>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75" name="Google Shape;75;p5"/>
            <p:cNvPicPr preferRelativeResize="0"/>
            <p:nvPr/>
          </p:nvPicPr>
          <p:blipFill>
            <a:blip r:embed="rId3">
              <a:alphaModFix/>
            </a:blip>
            <a:stretch>
              <a:fillRect/>
            </a:stretch>
          </p:blipFill>
          <p:spPr>
            <a:xfrm>
              <a:off x="7351600" y="2783674"/>
              <a:ext cx="1457782" cy="1483911"/>
            </a:xfrm>
            <a:prstGeom prst="rect">
              <a:avLst/>
            </a:prstGeom>
            <a:noFill/>
            <a:ln>
              <a:noFill/>
            </a:ln>
          </p:spPr>
        </p:pic>
        <p:sp>
          <p:nvSpPr>
            <p:cNvPr id="76" name="Google Shape;76;p5"/>
            <p:cNvSpPr/>
            <p:nvPr/>
          </p:nvSpPr>
          <p:spPr>
            <a:xfrm rot="10145659" flipH="1">
              <a:off x="8668242" y="38604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77" name="Google Shape;77;p5"/>
            <p:cNvSpPr/>
            <p:nvPr/>
          </p:nvSpPr>
          <p:spPr>
            <a:xfrm>
              <a:off x="8068901" y="35957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5"/>
            <p:cNvSpPr/>
            <p:nvPr/>
          </p:nvSpPr>
          <p:spPr>
            <a:xfrm>
              <a:off x="7770305" y="35709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9"/>
        <p:cNvGrpSpPr/>
        <p:nvPr/>
      </p:nvGrpSpPr>
      <p:grpSpPr>
        <a:xfrm>
          <a:off x="0" y="0"/>
          <a:ext cx="0" cy="0"/>
          <a:chOff x="0" y="0"/>
          <a:chExt cx="0" cy="0"/>
        </a:xfrm>
      </p:grpSpPr>
      <p:pic>
        <p:nvPicPr>
          <p:cNvPr id="80" name="Google Shape;80;p6"/>
          <p:cNvPicPr preferRelativeResize="0"/>
          <p:nvPr/>
        </p:nvPicPr>
        <p:blipFill>
          <a:blip r:embed="rId2">
            <a:alphaModFix/>
          </a:blip>
          <a:stretch>
            <a:fillRect/>
          </a:stretch>
        </p:blipFill>
        <p:spPr>
          <a:xfrm>
            <a:off x="4393063" y="885825"/>
            <a:ext cx="3603500" cy="3738574"/>
          </a:xfrm>
          <a:prstGeom prst="rect">
            <a:avLst/>
          </a:prstGeom>
          <a:noFill/>
          <a:ln>
            <a:noFill/>
          </a:ln>
        </p:spPr>
      </p:pic>
      <p:pic>
        <p:nvPicPr>
          <p:cNvPr id="81" name="Google Shape;81;p6"/>
          <p:cNvPicPr preferRelativeResize="0"/>
          <p:nvPr/>
        </p:nvPicPr>
        <p:blipFill>
          <a:blip r:embed="rId2">
            <a:alphaModFix/>
          </a:blip>
          <a:stretch>
            <a:fillRect/>
          </a:stretch>
        </p:blipFill>
        <p:spPr>
          <a:xfrm flipH="1">
            <a:off x="1147438" y="1314450"/>
            <a:ext cx="3603500" cy="3538551"/>
          </a:xfrm>
          <a:prstGeom prst="rect">
            <a:avLst/>
          </a:prstGeom>
          <a:noFill/>
          <a:ln>
            <a:noFill/>
          </a:ln>
        </p:spPr>
      </p:pic>
      <p:sp>
        <p:nvSpPr>
          <p:cNvPr id="82" name="Google Shape;82;p6"/>
          <p:cNvSpPr txBox="1">
            <a:spLocks noGrp="1"/>
          </p:cNvSpPr>
          <p:nvPr>
            <p:ph type="title"/>
          </p:nvPr>
        </p:nvSpPr>
        <p:spPr>
          <a:xfrm>
            <a:off x="1488450" y="243075"/>
            <a:ext cx="6167100" cy="3963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3" name="Google Shape;83;p6"/>
          <p:cNvSpPr txBox="1">
            <a:spLocks noGrp="1"/>
          </p:cNvSpPr>
          <p:nvPr>
            <p:ph type="body" idx="1"/>
          </p:nvPr>
        </p:nvSpPr>
        <p:spPr>
          <a:xfrm>
            <a:off x="1693075" y="1618400"/>
            <a:ext cx="2509800" cy="28893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84" name="Google Shape;84;p6"/>
          <p:cNvSpPr txBox="1">
            <a:spLocks noGrp="1"/>
          </p:cNvSpPr>
          <p:nvPr>
            <p:ph type="body" idx="2"/>
          </p:nvPr>
        </p:nvSpPr>
        <p:spPr>
          <a:xfrm>
            <a:off x="4939924" y="1313600"/>
            <a:ext cx="2509800" cy="28893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85" name="Google Shape;85;p6"/>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86" name="Google Shape;86;p6"/>
          <p:cNvGrpSpPr/>
          <p:nvPr/>
        </p:nvGrpSpPr>
        <p:grpSpPr>
          <a:xfrm>
            <a:off x="7863411" y="2967400"/>
            <a:ext cx="1420590" cy="1275975"/>
            <a:chOff x="7863411" y="2967400"/>
            <a:chExt cx="1420590" cy="1275975"/>
          </a:xfrm>
        </p:grpSpPr>
        <p:grpSp>
          <p:nvGrpSpPr>
            <p:cNvPr id="87" name="Google Shape;87;p6"/>
            <p:cNvGrpSpPr/>
            <p:nvPr/>
          </p:nvGrpSpPr>
          <p:grpSpPr>
            <a:xfrm>
              <a:off x="8277250" y="3881444"/>
              <a:ext cx="440488" cy="361931"/>
              <a:chOff x="8277250" y="3881444"/>
              <a:chExt cx="440488" cy="361931"/>
            </a:xfrm>
          </p:grpSpPr>
          <p:sp>
            <p:nvSpPr>
              <p:cNvPr id="88" name="Google Shape;88;p6"/>
              <p:cNvSpPr/>
              <p:nvPr/>
            </p:nvSpPr>
            <p:spPr>
              <a:xfrm>
                <a:off x="8277250" y="3881444"/>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89" name="Google Shape;89;p6"/>
              <p:cNvSpPr/>
              <p:nvPr/>
            </p:nvSpPr>
            <p:spPr>
              <a:xfrm>
                <a:off x="8596313" y="3881444"/>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90" name="Google Shape;90;p6"/>
            <p:cNvPicPr preferRelativeResize="0"/>
            <p:nvPr/>
          </p:nvPicPr>
          <p:blipFill>
            <a:blip r:embed="rId3">
              <a:alphaModFix/>
            </a:blip>
            <a:stretch>
              <a:fillRect/>
            </a:stretch>
          </p:blipFill>
          <p:spPr>
            <a:xfrm>
              <a:off x="7863411" y="2967400"/>
              <a:ext cx="1420590" cy="982427"/>
            </a:xfrm>
            <a:prstGeom prst="rect">
              <a:avLst/>
            </a:prstGeom>
            <a:noFill/>
            <a:ln>
              <a:noFill/>
            </a:ln>
          </p:spPr>
        </p:pic>
        <p:sp>
          <p:nvSpPr>
            <p:cNvPr id="91" name="Google Shape;91;p6"/>
            <p:cNvSpPr/>
            <p:nvPr/>
          </p:nvSpPr>
          <p:spPr>
            <a:xfrm>
              <a:off x="8535376" y="3335872"/>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6"/>
            <p:cNvSpPr/>
            <p:nvPr/>
          </p:nvSpPr>
          <p:spPr>
            <a:xfrm>
              <a:off x="8236780" y="3311073"/>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3" name="Google Shape;93;p6"/>
          <p:cNvGrpSpPr/>
          <p:nvPr/>
        </p:nvGrpSpPr>
        <p:grpSpPr>
          <a:xfrm>
            <a:off x="-207150" y="2962110"/>
            <a:ext cx="1286833" cy="1586084"/>
            <a:chOff x="-207150" y="2962110"/>
            <a:chExt cx="1286833" cy="1586084"/>
          </a:xfrm>
        </p:grpSpPr>
        <p:grpSp>
          <p:nvGrpSpPr>
            <p:cNvPr id="94" name="Google Shape;94;p6"/>
            <p:cNvGrpSpPr/>
            <p:nvPr/>
          </p:nvGrpSpPr>
          <p:grpSpPr>
            <a:xfrm>
              <a:off x="120475" y="4186263"/>
              <a:ext cx="547675" cy="361931"/>
              <a:chOff x="120475" y="4186263"/>
              <a:chExt cx="547675" cy="361931"/>
            </a:xfrm>
          </p:grpSpPr>
          <p:sp>
            <p:nvSpPr>
              <p:cNvPr id="95" name="Google Shape;95;p6"/>
              <p:cNvSpPr/>
              <p:nvPr/>
            </p:nvSpPr>
            <p:spPr>
              <a:xfrm>
                <a:off x="120475" y="418626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96" name="Google Shape;96;p6"/>
              <p:cNvSpPr/>
              <p:nvPr/>
            </p:nvSpPr>
            <p:spPr>
              <a:xfrm flipH="1">
                <a:off x="546725" y="418626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97" name="Google Shape;97;p6"/>
            <p:cNvPicPr preferRelativeResize="0"/>
            <p:nvPr/>
          </p:nvPicPr>
          <p:blipFill>
            <a:blip r:embed="rId4">
              <a:alphaModFix/>
            </a:blip>
            <a:stretch>
              <a:fillRect/>
            </a:stretch>
          </p:blipFill>
          <p:spPr>
            <a:xfrm>
              <a:off x="-207150" y="2962110"/>
              <a:ext cx="1286833" cy="1305290"/>
            </a:xfrm>
            <a:prstGeom prst="rect">
              <a:avLst/>
            </a:prstGeom>
            <a:noFill/>
            <a:ln>
              <a:noFill/>
            </a:ln>
          </p:spPr>
        </p:pic>
        <p:sp>
          <p:nvSpPr>
            <p:cNvPr id="98" name="Google Shape;98;p6"/>
            <p:cNvSpPr/>
            <p:nvPr/>
          </p:nvSpPr>
          <p:spPr>
            <a:xfrm rot="10576116">
              <a:off x="213730" y="3649426"/>
              <a:ext cx="145541" cy="14604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6"/>
            <p:cNvSpPr/>
            <p:nvPr/>
          </p:nvSpPr>
          <p:spPr>
            <a:xfrm rot="10598995">
              <a:off x="532326" y="3669443"/>
              <a:ext cx="127326" cy="132204"/>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6"/>
            <p:cNvSpPr/>
            <p:nvPr/>
          </p:nvSpPr>
          <p:spPr>
            <a:xfrm rot="2878168">
              <a:off x="140003" y="3477827"/>
              <a:ext cx="592515" cy="660127"/>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1"/>
        <p:cNvGrpSpPr/>
        <p:nvPr/>
      </p:nvGrpSpPr>
      <p:grpSpPr>
        <a:xfrm>
          <a:off x="0" y="0"/>
          <a:ext cx="0" cy="0"/>
          <a:chOff x="0" y="0"/>
          <a:chExt cx="0" cy="0"/>
        </a:xfrm>
      </p:grpSpPr>
      <p:pic>
        <p:nvPicPr>
          <p:cNvPr id="102" name="Google Shape;102;p7"/>
          <p:cNvPicPr preferRelativeResize="0"/>
          <p:nvPr/>
        </p:nvPicPr>
        <p:blipFill>
          <a:blip r:embed="rId2">
            <a:alphaModFix/>
          </a:blip>
          <a:stretch>
            <a:fillRect/>
          </a:stretch>
        </p:blipFill>
        <p:spPr>
          <a:xfrm>
            <a:off x="151795" y="152400"/>
            <a:ext cx="7293742" cy="4838700"/>
          </a:xfrm>
          <a:prstGeom prst="rect">
            <a:avLst/>
          </a:prstGeom>
          <a:noFill/>
          <a:ln>
            <a:noFill/>
          </a:ln>
        </p:spPr>
      </p:pic>
      <p:sp>
        <p:nvSpPr>
          <p:cNvPr id="103" name="Google Shape;103;p7"/>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4" name="Google Shape;104;p7"/>
          <p:cNvSpPr txBox="1">
            <a:spLocks noGrp="1"/>
          </p:cNvSpPr>
          <p:nvPr>
            <p:ph type="body" idx="1"/>
          </p:nvPr>
        </p:nvSpPr>
        <p:spPr>
          <a:xfrm>
            <a:off x="548125" y="1271600"/>
            <a:ext cx="1921200" cy="3307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105" name="Google Shape;105;p7"/>
          <p:cNvSpPr txBox="1">
            <a:spLocks noGrp="1"/>
          </p:cNvSpPr>
          <p:nvPr>
            <p:ph type="body" idx="2"/>
          </p:nvPr>
        </p:nvSpPr>
        <p:spPr>
          <a:xfrm>
            <a:off x="2671075" y="1271600"/>
            <a:ext cx="1921200" cy="3307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106" name="Google Shape;106;p7"/>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7" name="Google Shape;107;p7"/>
          <p:cNvSpPr txBox="1">
            <a:spLocks noGrp="1"/>
          </p:cNvSpPr>
          <p:nvPr>
            <p:ph type="body" idx="3"/>
          </p:nvPr>
        </p:nvSpPr>
        <p:spPr>
          <a:xfrm>
            <a:off x="4794026" y="1271600"/>
            <a:ext cx="1921200" cy="3307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grpSp>
        <p:nvGrpSpPr>
          <p:cNvPr id="108" name="Google Shape;108;p7"/>
          <p:cNvGrpSpPr/>
          <p:nvPr/>
        </p:nvGrpSpPr>
        <p:grpSpPr>
          <a:xfrm>
            <a:off x="7403272" y="2876096"/>
            <a:ext cx="1631625" cy="1782785"/>
            <a:chOff x="7403272" y="2876096"/>
            <a:chExt cx="1631625" cy="1782785"/>
          </a:xfrm>
        </p:grpSpPr>
        <p:sp>
          <p:nvSpPr>
            <p:cNvPr id="109" name="Google Shape;109;p7"/>
            <p:cNvSpPr/>
            <p:nvPr/>
          </p:nvSpPr>
          <p:spPr>
            <a:xfrm rot="5652216" flipH="1">
              <a:off x="7426337" y="4025462"/>
              <a:ext cx="250048" cy="278597"/>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110" name="Google Shape;110;p7"/>
            <p:cNvSpPr/>
            <p:nvPr/>
          </p:nvSpPr>
          <p:spPr>
            <a:xfrm rot="682371">
              <a:off x="8759823" y="3818276"/>
              <a:ext cx="250059" cy="278610"/>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111" name="Google Shape;111;p7"/>
            <p:cNvSpPr/>
            <p:nvPr/>
          </p:nvSpPr>
          <p:spPr>
            <a:xfrm>
              <a:off x="7919513" y="42665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12" name="Google Shape;112;p7"/>
            <p:cNvSpPr/>
            <p:nvPr/>
          </p:nvSpPr>
          <p:spPr>
            <a:xfrm flipH="1">
              <a:off x="8381628" y="42665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pic>
          <p:nvPicPr>
            <p:cNvPr id="113" name="Google Shape;113;p7"/>
            <p:cNvPicPr preferRelativeResize="0"/>
            <p:nvPr/>
          </p:nvPicPr>
          <p:blipFill>
            <a:blip r:embed="rId3">
              <a:alphaModFix/>
            </a:blip>
            <a:stretch>
              <a:fillRect/>
            </a:stretch>
          </p:blipFill>
          <p:spPr>
            <a:xfrm>
              <a:off x="7445529" y="2876096"/>
              <a:ext cx="1541746" cy="1505664"/>
            </a:xfrm>
            <a:prstGeom prst="rect">
              <a:avLst/>
            </a:prstGeom>
            <a:noFill/>
            <a:ln>
              <a:noFill/>
            </a:ln>
          </p:spPr>
        </p:pic>
        <p:sp>
          <p:nvSpPr>
            <p:cNvPr id="114" name="Google Shape;114;p7"/>
            <p:cNvSpPr/>
            <p:nvPr/>
          </p:nvSpPr>
          <p:spPr>
            <a:xfrm rot="-372207">
              <a:off x="8259436" y="3705061"/>
              <a:ext cx="146088" cy="146598"/>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7"/>
            <p:cNvSpPr/>
            <p:nvPr/>
          </p:nvSpPr>
          <p:spPr>
            <a:xfrm rot="-335960">
              <a:off x="7958498" y="3711971"/>
              <a:ext cx="127095" cy="131964"/>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7"/>
            <p:cNvSpPr/>
            <p:nvPr/>
          </p:nvSpPr>
          <p:spPr>
            <a:xfrm>
              <a:off x="8101006" y="3969538"/>
              <a:ext cx="139200" cy="20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7"/>
        <p:cNvGrpSpPr/>
        <p:nvPr/>
      </p:nvGrpSpPr>
      <p:grpSpPr>
        <a:xfrm>
          <a:off x="0" y="0"/>
          <a:ext cx="0" cy="0"/>
          <a:chOff x="0" y="0"/>
          <a:chExt cx="0" cy="0"/>
        </a:xfrm>
      </p:grpSpPr>
      <p:pic>
        <p:nvPicPr>
          <p:cNvPr id="118" name="Google Shape;118;p8"/>
          <p:cNvPicPr preferRelativeResize="0"/>
          <p:nvPr/>
        </p:nvPicPr>
        <p:blipFill>
          <a:blip r:embed="rId2">
            <a:alphaModFix/>
          </a:blip>
          <a:stretch>
            <a:fillRect/>
          </a:stretch>
        </p:blipFill>
        <p:spPr>
          <a:xfrm>
            <a:off x="151795" y="152400"/>
            <a:ext cx="7293742" cy="4838700"/>
          </a:xfrm>
          <a:prstGeom prst="rect">
            <a:avLst/>
          </a:prstGeom>
          <a:noFill/>
          <a:ln>
            <a:noFill/>
          </a:ln>
        </p:spPr>
      </p:pic>
      <p:sp>
        <p:nvSpPr>
          <p:cNvPr id="119" name="Google Shape;119;p8"/>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0" name="Google Shape;120;p8"/>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21" name="Google Shape;121;p8"/>
          <p:cNvGrpSpPr/>
          <p:nvPr/>
        </p:nvGrpSpPr>
        <p:grpSpPr>
          <a:xfrm>
            <a:off x="7445525" y="3242253"/>
            <a:ext cx="1588153" cy="1365478"/>
            <a:chOff x="7445525" y="3242253"/>
            <a:chExt cx="1588153" cy="1365478"/>
          </a:xfrm>
        </p:grpSpPr>
        <p:sp>
          <p:nvSpPr>
            <p:cNvPr id="122" name="Google Shape;122;p8"/>
            <p:cNvSpPr/>
            <p:nvPr/>
          </p:nvSpPr>
          <p:spPr>
            <a:xfrm rot="-5872103">
              <a:off x="8672932" y="4104027"/>
              <a:ext cx="250054" cy="27860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grpSp>
          <p:nvGrpSpPr>
            <p:cNvPr id="123" name="Google Shape;123;p8"/>
            <p:cNvGrpSpPr/>
            <p:nvPr/>
          </p:nvGrpSpPr>
          <p:grpSpPr>
            <a:xfrm>
              <a:off x="7865288" y="4245800"/>
              <a:ext cx="440488" cy="361931"/>
              <a:chOff x="7865288" y="4245800"/>
              <a:chExt cx="440488" cy="361931"/>
            </a:xfrm>
          </p:grpSpPr>
          <p:sp>
            <p:nvSpPr>
              <p:cNvPr id="124" name="Google Shape;124;p8"/>
              <p:cNvSpPr/>
              <p:nvPr/>
            </p:nvSpPr>
            <p:spPr>
              <a:xfrm>
                <a:off x="7865288" y="4245800"/>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25" name="Google Shape;125;p8"/>
              <p:cNvSpPr/>
              <p:nvPr/>
            </p:nvSpPr>
            <p:spPr>
              <a:xfrm>
                <a:off x="8184350" y="4245800"/>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126" name="Google Shape;126;p8"/>
            <p:cNvPicPr preferRelativeResize="0"/>
            <p:nvPr/>
          </p:nvPicPr>
          <p:blipFill>
            <a:blip r:embed="rId3">
              <a:alphaModFix/>
            </a:blip>
            <a:stretch>
              <a:fillRect/>
            </a:stretch>
          </p:blipFill>
          <p:spPr>
            <a:xfrm>
              <a:off x="7445525" y="3242253"/>
              <a:ext cx="1588153" cy="1098310"/>
            </a:xfrm>
            <a:prstGeom prst="rect">
              <a:avLst/>
            </a:prstGeom>
            <a:noFill/>
            <a:ln>
              <a:noFill/>
            </a:ln>
          </p:spPr>
        </p:pic>
        <p:sp>
          <p:nvSpPr>
            <p:cNvPr id="127" name="Google Shape;127;p8"/>
            <p:cNvSpPr/>
            <p:nvPr/>
          </p:nvSpPr>
          <p:spPr>
            <a:xfrm>
              <a:off x="8118901" y="38001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8"/>
            <p:cNvSpPr/>
            <p:nvPr/>
          </p:nvSpPr>
          <p:spPr>
            <a:xfrm>
              <a:off x="7820305" y="37753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8"/>
            <p:cNvSpPr/>
            <p:nvPr/>
          </p:nvSpPr>
          <p:spPr>
            <a:xfrm rot="-1604051">
              <a:off x="8055619" y="3998073"/>
              <a:ext cx="123815" cy="80218"/>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lt1"/>
              </a:solidFill>
              <a:prstDash val="solid"/>
              <a:round/>
              <a:headEnd type="none" w="med" len="med"/>
              <a:tailEnd type="none" w="med" len="med"/>
            </a:ln>
          </p:spPr>
        </p:sp>
        <p:sp>
          <p:nvSpPr>
            <p:cNvPr id="130" name="Google Shape;130;p8"/>
            <p:cNvSpPr/>
            <p:nvPr/>
          </p:nvSpPr>
          <p:spPr>
            <a:xfrm>
              <a:off x="7606243" y="4075800"/>
              <a:ext cx="383500" cy="87900"/>
            </a:xfrm>
            <a:custGeom>
              <a:avLst/>
              <a:gdLst/>
              <a:ahLst/>
              <a:cxnLst/>
              <a:rect l="l" t="t" r="r" b="b"/>
              <a:pathLst>
                <a:path w="15340" h="3516" extrusionOk="0">
                  <a:moveTo>
                    <a:pt x="142" y="0"/>
                  </a:moveTo>
                  <a:cubicBezTo>
                    <a:pt x="-1459" y="4812"/>
                    <a:pt x="11754" y="4305"/>
                    <a:pt x="15340" y="719"/>
                  </a:cubicBezTo>
                </a:path>
              </a:pathLst>
            </a:custGeom>
            <a:noFill/>
            <a:ln w="38100" cap="rnd" cmpd="sng">
              <a:solidFill>
                <a:schemeClr val="dk1"/>
              </a:solidFill>
              <a:prstDash val="solid"/>
              <a:round/>
              <a:headEnd type="none" w="med" len="med"/>
              <a:tailEnd type="none" w="med" len="med"/>
            </a:ln>
          </p:spPr>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 Round">
  <p:cSld name="TITLE_ONLY_1">
    <p:spTree>
      <p:nvGrpSpPr>
        <p:cNvPr id="1" name="Shape 131"/>
        <p:cNvGrpSpPr/>
        <p:nvPr/>
      </p:nvGrpSpPr>
      <p:grpSpPr>
        <a:xfrm>
          <a:off x="0" y="0"/>
          <a:ext cx="0" cy="0"/>
          <a:chOff x="0" y="0"/>
          <a:chExt cx="0" cy="0"/>
        </a:xfrm>
      </p:grpSpPr>
      <p:pic>
        <p:nvPicPr>
          <p:cNvPr id="132" name="Google Shape;132;p9"/>
          <p:cNvPicPr preferRelativeResize="0"/>
          <p:nvPr/>
        </p:nvPicPr>
        <p:blipFill>
          <a:blip r:embed="rId2">
            <a:alphaModFix/>
          </a:blip>
          <a:stretch>
            <a:fillRect/>
          </a:stretch>
        </p:blipFill>
        <p:spPr>
          <a:xfrm>
            <a:off x="197168" y="199525"/>
            <a:ext cx="7222809" cy="4791576"/>
          </a:xfrm>
          <a:prstGeom prst="rect">
            <a:avLst/>
          </a:prstGeom>
          <a:noFill/>
          <a:ln>
            <a:noFill/>
          </a:ln>
        </p:spPr>
      </p:pic>
      <p:sp>
        <p:nvSpPr>
          <p:cNvPr id="133" name="Google Shape;133;p9"/>
          <p:cNvSpPr txBox="1">
            <a:spLocks noGrp="1"/>
          </p:cNvSpPr>
          <p:nvPr>
            <p:ph type="title"/>
          </p:nvPr>
        </p:nvSpPr>
        <p:spPr>
          <a:xfrm>
            <a:off x="1345400" y="774100"/>
            <a:ext cx="4641000" cy="3963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4" name="Google Shape;134;p9"/>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35" name="Google Shape;135;p9"/>
          <p:cNvGrpSpPr/>
          <p:nvPr/>
        </p:nvGrpSpPr>
        <p:grpSpPr>
          <a:xfrm>
            <a:off x="7342057" y="3031993"/>
            <a:ext cx="1613321" cy="1704313"/>
            <a:chOff x="7342057" y="3031993"/>
            <a:chExt cx="1613321" cy="1704313"/>
          </a:xfrm>
        </p:grpSpPr>
        <p:sp>
          <p:nvSpPr>
            <p:cNvPr id="136" name="Google Shape;136;p9"/>
            <p:cNvSpPr/>
            <p:nvPr/>
          </p:nvSpPr>
          <p:spPr>
            <a:xfrm>
              <a:off x="7655725" y="4421975"/>
              <a:ext cx="278600" cy="300050"/>
            </a:xfrm>
            <a:custGeom>
              <a:avLst/>
              <a:gdLst/>
              <a:ahLst/>
              <a:cxnLst/>
              <a:rect l="l" t="t" r="r" b="b"/>
              <a:pathLst>
                <a:path w="11144" h="12002" extrusionOk="0">
                  <a:moveTo>
                    <a:pt x="11144" y="0"/>
                  </a:moveTo>
                  <a:lnTo>
                    <a:pt x="3429" y="12002"/>
                  </a:lnTo>
                  <a:lnTo>
                    <a:pt x="0" y="9144"/>
                  </a:lnTo>
                </a:path>
              </a:pathLst>
            </a:custGeom>
            <a:noFill/>
            <a:ln w="38100" cap="rnd" cmpd="sng">
              <a:solidFill>
                <a:schemeClr val="dk1"/>
              </a:solidFill>
              <a:prstDash val="solid"/>
              <a:round/>
              <a:headEnd type="none" w="med" len="med"/>
              <a:tailEnd type="none" w="med" len="med"/>
            </a:ln>
          </p:spPr>
        </p:sp>
        <p:sp>
          <p:nvSpPr>
            <p:cNvPr id="137" name="Google Shape;137;p9"/>
            <p:cNvSpPr/>
            <p:nvPr/>
          </p:nvSpPr>
          <p:spPr>
            <a:xfrm>
              <a:off x="8085538" y="4374375"/>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pic>
          <p:nvPicPr>
            <p:cNvPr id="138" name="Google Shape;138;p9"/>
            <p:cNvPicPr preferRelativeResize="0"/>
            <p:nvPr/>
          </p:nvPicPr>
          <p:blipFill>
            <a:blip r:embed="rId3">
              <a:alphaModFix/>
            </a:blip>
            <a:stretch>
              <a:fillRect/>
            </a:stretch>
          </p:blipFill>
          <p:spPr>
            <a:xfrm>
              <a:off x="7342057" y="3031993"/>
              <a:ext cx="1407681" cy="1459257"/>
            </a:xfrm>
            <a:prstGeom prst="rect">
              <a:avLst/>
            </a:prstGeom>
            <a:noFill/>
            <a:ln>
              <a:noFill/>
            </a:ln>
          </p:spPr>
        </p:pic>
        <p:sp>
          <p:nvSpPr>
            <p:cNvPr id="139" name="Google Shape;139;p9"/>
            <p:cNvSpPr/>
            <p:nvPr/>
          </p:nvSpPr>
          <p:spPr>
            <a:xfrm>
              <a:off x="8073651" y="356444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9"/>
            <p:cNvSpPr/>
            <p:nvPr/>
          </p:nvSpPr>
          <p:spPr>
            <a:xfrm>
              <a:off x="7775055" y="353964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9"/>
            <p:cNvSpPr/>
            <p:nvPr/>
          </p:nvSpPr>
          <p:spPr>
            <a:xfrm rot="-702395">
              <a:off x="8679665" y="3633972"/>
              <a:ext cx="250050" cy="278600"/>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8"/>
        <p:cNvGrpSpPr/>
        <p:nvPr/>
      </p:nvGrpSpPr>
      <p:grpSpPr>
        <a:xfrm>
          <a:off x="0" y="0"/>
          <a:ext cx="0" cy="0"/>
          <a:chOff x="0" y="0"/>
          <a:chExt cx="0" cy="0"/>
        </a:xfrm>
      </p:grpSpPr>
      <p:sp>
        <p:nvSpPr>
          <p:cNvPr id="159" name="Google Shape;159;p11"/>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0" name="Google Shape;160;p11"/>
          <p:cNvGrpSpPr/>
          <p:nvPr/>
        </p:nvGrpSpPr>
        <p:grpSpPr>
          <a:xfrm>
            <a:off x="329788" y="4081200"/>
            <a:ext cx="8484419" cy="1041759"/>
            <a:chOff x="329788" y="4081200"/>
            <a:chExt cx="8484419" cy="1041759"/>
          </a:xfrm>
        </p:grpSpPr>
        <p:sp>
          <p:nvSpPr>
            <p:cNvPr id="161" name="Google Shape;161;p11"/>
            <p:cNvSpPr/>
            <p:nvPr/>
          </p:nvSpPr>
          <p:spPr>
            <a:xfrm flipH="1">
              <a:off x="248317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2" name="Google Shape;162;p11"/>
            <p:cNvSpPr/>
            <p:nvPr/>
          </p:nvSpPr>
          <p:spPr>
            <a:xfrm flipH="1">
              <a:off x="2290603"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3" name="Google Shape;163;p11"/>
            <p:cNvSpPr/>
            <p:nvPr/>
          </p:nvSpPr>
          <p:spPr>
            <a:xfrm>
              <a:off x="501300"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4" name="Google Shape;164;p11"/>
            <p:cNvSpPr/>
            <p:nvPr/>
          </p:nvSpPr>
          <p:spPr>
            <a:xfrm flipH="1">
              <a:off x="758564"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5" name="Google Shape;165;p11"/>
            <p:cNvSpPr/>
            <p:nvPr/>
          </p:nvSpPr>
          <p:spPr>
            <a:xfrm>
              <a:off x="1274015" y="4925729"/>
              <a:ext cx="168163" cy="181080"/>
            </a:xfrm>
            <a:custGeom>
              <a:avLst/>
              <a:gdLst/>
              <a:ahLst/>
              <a:cxnLst/>
              <a:rect l="l" t="t" r="r" b="b"/>
              <a:pathLst>
                <a:path w="11144" h="12002" extrusionOk="0">
                  <a:moveTo>
                    <a:pt x="11144" y="0"/>
                  </a:moveTo>
                  <a:lnTo>
                    <a:pt x="3429" y="12002"/>
                  </a:lnTo>
                  <a:lnTo>
                    <a:pt x="0" y="9144"/>
                  </a:lnTo>
                </a:path>
              </a:pathLst>
            </a:custGeom>
            <a:noFill/>
            <a:ln w="38100" cap="rnd" cmpd="sng">
              <a:solidFill>
                <a:schemeClr val="dk1"/>
              </a:solidFill>
              <a:prstDash val="solid"/>
              <a:round/>
              <a:headEnd type="none" w="med" len="med"/>
              <a:tailEnd type="none" w="med" len="med"/>
            </a:ln>
          </p:spPr>
        </p:sp>
        <p:sp>
          <p:nvSpPr>
            <p:cNvPr id="166" name="Google Shape;166;p11"/>
            <p:cNvSpPr/>
            <p:nvPr/>
          </p:nvSpPr>
          <p:spPr>
            <a:xfrm>
              <a:off x="1517285"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7" name="Google Shape;167;p11"/>
            <p:cNvSpPr/>
            <p:nvPr/>
          </p:nvSpPr>
          <p:spPr>
            <a:xfrm>
              <a:off x="31942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68" name="Google Shape;168;p11"/>
            <p:cNvSpPr/>
            <p:nvPr/>
          </p:nvSpPr>
          <p:spPr>
            <a:xfrm>
              <a:off x="33466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69" name="Google Shape;169;p11"/>
            <p:cNvSpPr/>
            <p:nvPr/>
          </p:nvSpPr>
          <p:spPr>
            <a:xfrm>
              <a:off x="4121250" y="4918525"/>
              <a:ext cx="242250" cy="122750"/>
            </a:xfrm>
            <a:custGeom>
              <a:avLst/>
              <a:gdLst/>
              <a:ahLst/>
              <a:cxnLst/>
              <a:rect l="l" t="t" r="r" b="b"/>
              <a:pathLst>
                <a:path w="9690" h="4910" extrusionOk="0">
                  <a:moveTo>
                    <a:pt x="0" y="0"/>
                  </a:moveTo>
                  <a:lnTo>
                    <a:pt x="3747" y="4910"/>
                  </a:lnTo>
                  <a:lnTo>
                    <a:pt x="8140" y="905"/>
                  </a:lnTo>
                  <a:lnTo>
                    <a:pt x="9690" y="3230"/>
                  </a:lnTo>
                </a:path>
              </a:pathLst>
            </a:custGeom>
            <a:noFill/>
            <a:ln w="38100" cap="rnd" cmpd="sng">
              <a:solidFill>
                <a:schemeClr val="dk1"/>
              </a:solidFill>
              <a:prstDash val="solid"/>
              <a:round/>
              <a:headEnd type="none" w="med" len="med"/>
              <a:tailEnd type="none" w="med" len="med"/>
            </a:ln>
          </p:spPr>
        </p:sp>
        <p:sp>
          <p:nvSpPr>
            <p:cNvPr id="170" name="Google Shape;170;p11"/>
            <p:cNvSpPr/>
            <p:nvPr/>
          </p:nvSpPr>
          <p:spPr>
            <a:xfrm flipH="1">
              <a:off x="39485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71" name="Google Shape;171;p11"/>
            <p:cNvSpPr/>
            <p:nvPr/>
          </p:nvSpPr>
          <p:spPr>
            <a:xfrm>
              <a:off x="8284998"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2" name="Google Shape;172;p11"/>
            <p:cNvSpPr/>
            <p:nvPr/>
          </p:nvSpPr>
          <p:spPr>
            <a:xfrm>
              <a:off x="495839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3" name="Google Shape;173;p11"/>
            <p:cNvSpPr/>
            <p:nvPr/>
          </p:nvSpPr>
          <p:spPr>
            <a:xfrm flipH="1">
              <a:off x="5893602"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4" name="Google Shape;174;p11"/>
            <p:cNvSpPr/>
            <p:nvPr/>
          </p:nvSpPr>
          <p:spPr>
            <a:xfrm flipH="1">
              <a:off x="5701028"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5" name="Google Shape;175;p11"/>
            <p:cNvSpPr/>
            <p:nvPr/>
          </p:nvSpPr>
          <p:spPr>
            <a:xfrm>
              <a:off x="4779100"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6" name="Google Shape;176;p11"/>
            <p:cNvSpPr/>
            <p:nvPr/>
          </p:nvSpPr>
          <p:spPr>
            <a:xfrm flipH="1">
              <a:off x="8479339"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7" name="Google Shape;177;p11"/>
            <p:cNvSpPr/>
            <p:nvPr/>
          </p:nvSpPr>
          <p:spPr>
            <a:xfrm>
              <a:off x="6413178" y="4925729"/>
              <a:ext cx="168163" cy="181080"/>
            </a:xfrm>
            <a:custGeom>
              <a:avLst/>
              <a:gdLst/>
              <a:ahLst/>
              <a:cxnLst/>
              <a:rect l="l" t="t" r="r" b="b"/>
              <a:pathLst>
                <a:path w="11144" h="12002" extrusionOk="0">
                  <a:moveTo>
                    <a:pt x="11144" y="0"/>
                  </a:moveTo>
                  <a:lnTo>
                    <a:pt x="3429" y="12002"/>
                  </a:lnTo>
                  <a:lnTo>
                    <a:pt x="0" y="9144"/>
                  </a:lnTo>
                </a:path>
              </a:pathLst>
            </a:custGeom>
            <a:noFill/>
            <a:ln w="38100" cap="rnd" cmpd="sng">
              <a:solidFill>
                <a:schemeClr val="dk1"/>
              </a:solidFill>
              <a:prstDash val="solid"/>
              <a:round/>
              <a:headEnd type="none" w="med" len="med"/>
              <a:tailEnd type="none" w="med" len="med"/>
            </a:ln>
          </p:spPr>
        </p:sp>
        <p:sp>
          <p:nvSpPr>
            <p:cNvPr id="178" name="Google Shape;178;p11"/>
            <p:cNvSpPr/>
            <p:nvPr/>
          </p:nvSpPr>
          <p:spPr>
            <a:xfrm>
              <a:off x="665644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9" name="Google Shape;179;p11"/>
            <p:cNvSpPr/>
            <p:nvPr/>
          </p:nvSpPr>
          <p:spPr>
            <a:xfrm rot="-772385" flipH="1">
              <a:off x="7297125" y="4931449"/>
              <a:ext cx="242258" cy="122754"/>
            </a:xfrm>
            <a:custGeom>
              <a:avLst/>
              <a:gdLst/>
              <a:ahLst/>
              <a:cxnLst/>
              <a:rect l="l" t="t" r="r" b="b"/>
              <a:pathLst>
                <a:path w="9690" h="4910" extrusionOk="0">
                  <a:moveTo>
                    <a:pt x="0" y="0"/>
                  </a:moveTo>
                  <a:lnTo>
                    <a:pt x="3747" y="4910"/>
                  </a:lnTo>
                  <a:lnTo>
                    <a:pt x="8140" y="905"/>
                  </a:lnTo>
                  <a:lnTo>
                    <a:pt x="9690" y="3230"/>
                  </a:lnTo>
                </a:path>
              </a:pathLst>
            </a:custGeom>
            <a:noFill/>
            <a:ln w="38100" cap="rnd" cmpd="sng">
              <a:solidFill>
                <a:schemeClr val="dk1"/>
              </a:solidFill>
              <a:prstDash val="solid"/>
              <a:round/>
              <a:headEnd type="none" w="med" len="med"/>
              <a:tailEnd type="none" w="med" len="med"/>
            </a:ln>
          </p:spPr>
        </p:sp>
        <p:sp>
          <p:nvSpPr>
            <p:cNvPr id="180" name="Google Shape;180;p11"/>
            <p:cNvSpPr/>
            <p:nvPr/>
          </p:nvSpPr>
          <p:spPr>
            <a:xfrm>
              <a:off x="7637737"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pic>
          <p:nvPicPr>
            <p:cNvPr id="181" name="Google Shape;181;p11"/>
            <p:cNvPicPr preferRelativeResize="0"/>
            <p:nvPr/>
          </p:nvPicPr>
          <p:blipFill>
            <a:blip r:embed="rId2">
              <a:alphaModFix/>
            </a:blip>
            <a:stretch>
              <a:fillRect/>
            </a:stretch>
          </p:blipFill>
          <p:spPr>
            <a:xfrm flipH="1">
              <a:off x="5568301" y="4081200"/>
              <a:ext cx="534466" cy="874375"/>
            </a:xfrm>
            <a:prstGeom prst="rect">
              <a:avLst/>
            </a:prstGeom>
            <a:noFill/>
            <a:ln>
              <a:noFill/>
            </a:ln>
          </p:spPr>
        </p:pic>
        <p:pic>
          <p:nvPicPr>
            <p:cNvPr id="182" name="Google Shape;182;p11"/>
            <p:cNvPicPr preferRelativeResize="0"/>
            <p:nvPr/>
          </p:nvPicPr>
          <p:blipFill>
            <a:blip r:embed="rId3">
              <a:alphaModFix/>
            </a:blip>
            <a:stretch>
              <a:fillRect/>
            </a:stretch>
          </p:blipFill>
          <p:spPr>
            <a:xfrm>
              <a:off x="2115641" y="4081200"/>
              <a:ext cx="534466" cy="874375"/>
            </a:xfrm>
            <a:prstGeom prst="rect">
              <a:avLst/>
            </a:prstGeom>
            <a:noFill/>
            <a:ln>
              <a:noFill/>
            </a:ln>
          </p:spPr>
        </p:pic>
        <p:pic>
          <p:nvPicPr>
            <p:cNvPr id="183" name="Google Shape;183;p11"/>
            <p:cNvPicPr preferRelativeResize="0"/>
            <p:nvPr/>
          </p:nvPicPr>
          <p:blipFill>
            <a:blip r:embed="rId4">
              <a:alphaModFix/>
            </a:blip>
            <a:stretch>
              <a:fillRect/>
            </a:stretch>
          </p:blipFill>
          <p:spPr>
            <a:xfrm>
              <a:off x="1188383" y="4278497"/>
              <a:ext cx="653153" cy="677078"/>
            </a:xfrm>
            <a:prstGeom prst="rect">
              <a:avLst/>
            </a:prstGeom>
            <a:noFill/>
            <a:ln>
              <a:noFill/>
            </a:ln>
          </p:spPr>
        </p:pic>
        <p:pic>
          <p:nvPicPr>
            <p:cNvPr id="184" name="Google Shape;184;p11"/>
            <p:cNvPicPr preferRelativeResize="0"/>
            <p:nvPr/>
          </p:nvPicPr>
          <p:blipFill>
            <a:blip r:embed="rId5">
              <a:alphaModFix/>
            </a:blip>
            <a:stretch>
              <a:fillRect/>
            </a:stretch>
          </p:blipFill>
          <p:spPr>
            <a:xfrm>
              <a:off x="3761275" y="4278497"/>
              <a:ext cx="667508" cy="677078"/>
            </a:xfrm>
            <a:prstGeom prst="rect">
              <a:avLst/>
            </a:prstGeom>
            <a:noFill/>
            <a:ln>
              <a:noFill/>
            </a:ln>
          </p:spPr>
        </p:pic>
        <p:pic>
          <p:nvPicPr>
            <p:cNvPr id="185" name="Google Shape;185;p11"/>
            <p:cNvPicPr preferRelativeResize="0"/>
            <p:nvPr/>
          </p:nvPicPr>
          <p:blipFill>
            <a:blip r:embed="rId6">
              <a:alphaModFix/>
            </a:blip>
            <a:stretch>
              <a:fillRect/>
            </a:stretch>
          </p:blipFill>
          <p:spPr>
            <a:xfrm flipH="1">
              <a:off x="2924212" y="4256964"/>
              <a:ext cx="715358" cy="698611"/>
            </a:xfrm>
            <a:prstGeom prst="rect">
              <a:avLst/>
            </a:prstGeom>
            <a:noFill/>
            <a:ln>
              <a:noFill/>
            </a:ln>
          </p:spPr>
        </p:pic>
        <p:pic>
          <p:nvPicPr>
            <p:cNvPr id="186" name="Google Shape;186;p11"/>
            <p:cNvPicPr preferRelativeResize="0"/>
            <p:nvPr/>
          </p:nvPicPr>
          <p:blipFill>
            <a:blip r:embed="rId7">
              <a:alphaModFix/>
            </a:blip>
            <a:stretch>
              <a:fillRect/>
            </a:stretch>
          </p:blipFill>
          <p:spPr>
            <a:xfrm>
              <a:off x="6300672" y="4256964"/>
              <a:ext cx="715358" cy="698611"/>
            </a:xfrm>
            <a:prstGeom prst="rect">
              <a:avLst/>
            </a:prstGeom>
            <a:noFill/>
            <a:ln>
              <a:noFill/>
            </a:ln>
          </p:spPr>
        </p:pic>
        <p:pic>
          <p:nvPicPr>
            <p:cNvPr id="187" name="Google Shape;187;p11"/>
            <p:cNvPicPr preferRelativeResize="0"/>
            <p:nvPr/>
          </p:nvPicPr>
          <p:blipFill>
            <a:blip r:embed="rId8">
              <a:alphaModFix/>
            </a:blip>
            <a:stretch>
              <a:fillRect/>
            </a:stretch>
          </p:blipFill>
          <p:spPr>
            <a:xfrm>
              <a:off x="8077315" y="4445972"/>
              <a:ext cx="736891" cy="509603"/>
            </a:xfrm>
            <a:prstGeom prst="rect">
              <a:avLst/>
            </a:prstGeom>
            <a:noFill/>
            <a:ln>
              <a:noFill/>
            </a:ln>
          </p:spPr>
        </p:pic>
        <p:pic>
          <p:nvPicPr>
            <p:cNvPr id="188" name="Google Shape;188;p11"/>
            <p:cNvPicPr preferRelativeResize="0"/>
            <p:nvPr/>
          </p:nvPicPr>
          <p:blipFill>
            <a:blip r:embed="rId9">
              <a:alphaModFix/>
            </a:blip>
            <a:stretch>
              <a:fillRect/>
            </a:stretch>
          </p:blipFill>
          <p:spPr>
            <a:xfrm>
              <a:off x="329788" y="4445972"/>
              <a:ext cx="736891" cy="509603"/>
            </a:xfrm>
            <a:prstGeom prst="rect">
              <a:avLst/>
            </a:prstGeom>
            <a:noFill/>
            <a:ln>
              <a:noFill/>
            </a:ln>
          </p:spPr>
        </p:pic>
        <p:pic>
          <p:nvPicPr>
            <p:cNvPr id="189" name="Google Shape;189;p11"/>
            <p:cNvPicPr preferRelativeResize="0"/>
            <p:nvPr/>
          </p:nvPicPr>
          <p:blipFill>
            <a:blip r:embed="rId10">
              <a:alphaModFix/>
            </a:blip>
            <a:stretch>
              <a:fillRect/>
            </a:stretch>
          </p:blipFill>
          <p:spPr>
            <a:xfrm>
              <a:off x="4550488" y="4276104"/>
              <a:ext cx="667508" cy="679471"/>
            </a:xfrm>
            <a:prstGeom prst="rect">
              <a:avLst/>
            </a:prstGeom>
            <a:noFill/>
            <a:ln>
              <a:noFill/>
            </a:ln>
          </p:spPr>
        </p:pic>
        <p:pic>
          <p:nvPicPr>
            <p:cNvPr id="190" name="Google Shape;190;p11"/>
            <p:cNvPicPr preferRelativeResize="0"/>
            <p:nvPr/>
          </p:nvPicPr>
          <p:blipFill>
            <a:blip r:embed="rId11">
              <a:alphaModFix/>
            </a:blip>
            <a:stretch>
              <a:fillRect/>
            </a:stretch>
          </p:blipFill>
          <p:spPr>
            <a:xfrm>
              <a:off x="7213935" y="4276104"/>
              <a:ext cx="741676" cy="679471"/>
            </a:xfrm>
            <a:prstGeom prst="rect">
              <a:avLst/>
            </a:prstGeom>
            <a:noFill/>
            <a:ln>
              <a:noFill/>
            </a:ln>
          </p:spPr>
        </p:pic>
        <p:sp>
          <p:nvSpPr>
            <p:cNvPr id="191" name="Google Shape;191;p11"/>
            <p:cNvSpPr/>
            <p:nvPr/>
          </p:nvSpPr>
          <p:spPr>
            <a:xfrm>
              <a:off x="4896942" y="4662673"/>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11"/>
            <p:cNvSpPr/>
            <p:nvPr/>
          </p:nvSpPr>
          <p:spPr>
            <a:xfrm>
              <a:off x="4755021" y="4650887"/>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11"/>
            <p:cNvSpPr/>
            <p:nvPr/>
          </p:nvSpPr>
          <p:spPr>
            <a:xfrm>
              <a:off x="8426917" y="4646004"/>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11"/>
            <p:cNvSpPr/>
            <p:nvPr/>
          </p:nvSpPr>
          <p:spPr>
            <a:xfrm>
              <a:off x="8284996" y="4634218"/>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11"/>
            <p:cNvSpPr/>
            <p:nvPr/>
          </p:nvSpPr>
          <p:spPr>
            <a:xfrm>
              <a:off x="1583030" y="4529911"/>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11"/>
            <p:cNvSpPr/>
            <p:nvPr/>
          </p:nvSpPr>
          <p:spPr>
            <a:xfrm>
              <a:off x="1441108" y="4518125"/>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11"/>
            <p:cNvSpPr/>
            <p:nvPr/>
          </p:nvSpPr>
          <p:spPr>
            <a:xfrm flipH="1">
              <a:off x="5767046" y="4577317"/>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11"/>
            <p:cNvSpPr/>
            <p:nvPr/>
          </p:nvSpPr>
          <p:spPr>
            <a:xfrm flipH="1">
              <a:off x="5918283" y="4565531"/>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1"/>
            <p:cNvSpPr/>
            <p:nvPr/>
          </p:nvSpPr>
          <p:spPr>
            <a:xfrm flipH="1">
              <a:off x="3228777" y="4602367"/>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1"/>
            <p:cNvSpPr/>
            <p:nvPr/>
          </p:nvSpPr>
          <p:spPr>
            <a:xfrm flipH="1">
              <a:off x="3380014" y="4590581"/>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11"/>
            <p:cNvSpPr/>
            <p:nvPr/>
          </p:nvSpPr>
          <p:spPr>
            <a:xfrm rot="-311666">
              <a:off x="4096754" y="46304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11"/>
            <p:cNvSpPr/>
            <p:nvPr/>
          </p:nvSpPr>
          <p:spPr>
            <a:xfrm rot="-392198">
              <a:off x="3942938" y="46344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1"/>
            <p:cNvSpPr/>
            <p:nvPr/>
          </p:nvSpPr>
          <p:spPr>
            <a:xfrm rot="-311666">
              <a:off x="6638372" y="4644749"/>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1"/>
            <p:cNvSpPr/>
            <p:nvPr/>
          </p:nvSpPr>
          <p:spPr>
            <a:xfrm rot="-392198">
              <a:off x="6484557" y="4648745"/>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1"/>
            <p:cNvSpPr/>
            <p:nvPr/>
          </p:nvSpPr>
          <p:spPr>
            <a:xfrm rot="-311666">
              <a:off x="7699854" y="46458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1"/>
            <p:cNvSpPr/>
            <p:nvPr/>
          </p:nvSpPr>
          <p:spPr>
            <a:xfrm rot="-392198">
              <a:off x="7546038" y="46498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11"/>
            <p:cNvSpPr/>
            <p:nvPr/>
          </p:nvSpPr>
          <p:spPr>
            <a:xfrm rot="-311666">
              <a:off x="2463316" y="46057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1"/>
            <p:cNvSpPr/>
            <p:nvPr/>
          </p:nvSpPr>
          <p:spPr>
            <a:xfrm rot="-392198">
              <a:off x="2309500" y="46097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11"/>
            <p:cNvSpPr/>
            <p:nvPr/>
          </p:nvSpPr>
          <p:spPr>
            <a:xfrm rot="-311666">
              <a:off x="747579" y="4675687"/>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11"/>
            <p:cNvSpPr/>
            <p:nvPr/>
          </p:nvSpPr>
          <p:spPr>
            <a:xfrm rot="-392198">
              <a:off x="593763" y="4679682"/>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11"/>
            <p:cNvSpPr/>
            <p:nvPr/>
          </p:nvSpPr>
          <p:spPr>
            <a:xfrm rot="1498374">
              <a:off x="4099383" y="4682386"/>
              <a:ext cx="123962" cy="138116"/>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sp>
          <p:nvSpPr>
            <p:cNvPr id="212" name="Google Shape;212;p11"/>
            <p:cNvSpPr/>
            <p:nvPr/>
          </p:nvSpPr>
          <p:spPr>
            <a:xfrm rot="2700242">
              <a:off x="579912" y="4640102"/>
              <a:ext cx="251162" cy="279858"/>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sp>
          <p:nvSpPr>
            <p:cNvPr id="213" name="Google Shape;213;p11"/>
            <p:cNvSpPr/>
            <p:nvPr/>
          </p:nvSpPr>
          <p:spPr>
            <a:xfrm>
              <a:off x="2328621" y="4644669"/>
              <a:ext cx="170700" cy="1707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a:off x="6533530" y="4690100"/>
              <a:ext cx="122700" cy="1227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a:off x="7620925" y="4750629"/>
              <a:ext cx="75900" cy="1056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8125" y="593125"/>
            <a:ext cx="6167100" cy="396300"/>
          </a:xfrm>
          <a:prstGeom prst="rect">
            <a:avLst/>
          </a:prstGeom>
          <a:noFill/>
          <a:ln>
            <a:noFill/>
          </a:ln>
        </p:spPr>
        <p:txBody>
          <a:bodyPr spcFirstLastPara="1" wrap="square" lIns="0" tIns="0" rIns="0" bIns="0" anchor="t" anchorCtr="0">
            <a:noAutofit/>
          </a:bodyPr>
          <a:lstStyle>
            <a:lvl1pPr lvl="0"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1pPr>
            <a:lvl2pPr lvl="1"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2pPr>
            <a:lvl3pPr lvl="2"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3pPr>
            <a:lvl4pPr lvl="3"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4pPr>
            <a:lvl5pPr lvl="4"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5pPr>
            <a:lvl6pPr lvl="5"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6pPr>
            <a:lvl7pPr lvl="6"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7pPr>
            <a:lvl8pPr lvl="7"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8pPr>
            <a:lvl9pPr lvl="8"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9pPr>
          </a:lstStyle>
          <a:p>
            <a:endParaRPr/>
          </a:p>
        </p:txBody>
      </p:sp>
      <p:sp>
        <p:nvSpPr>
          <p:cNvPr id="7" name="Google Shape;7;p1"/>
          <p:cNvSpPr txBox="1">
            <a:spLocks noGrp="1"/>
          </p:cNvSpPr>
          <p:nvPr>
            <p:ph type="body" idx="1"/>
          </p:nvPr>
        </p:nvSpPr>
        <p:spPr>
          <a:xfrm>
            <a:off x="548125" y="1271600"/>
            <a:ext cx="6167100" cy="32979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chemeClr val="accent1"/>
              </a:buClr>
              <a:buSzPts val="2000"/>
              <a:buFont typeface="Nunito"/>
              <a:buChar char="➜"/>
              <a:defRPr sz="2400">
                <a:solidFill>
                  <a:schemeClr val="dk2"/>
                </a:solidFill>
                <a:latin typeface="Nunito"/>
                <a:ea typeface="Nunito"/>
                <a:cs typeface="Nunito"/>
                <a:sym typeface="Nunito"/>
              </a:defRPr>
            </a:lvl1pPr>
            <a:lvl2pPr marL="914400" lvl="1" indent="-381000" rtl="0">
              <a:lnSpc>
                <a:spcPct val="115000"/>
              </a:lnSpc>
              <a:spcBef>
                <a:spcPts val="800"/>
              </a:spcBef>
              <a:spcAft>
                <a:spcPts val="0"/>
              </a:spcAft>
              <a:buClr>
                <a:schemeClr val="accent1"/>
              </a:buClr>
              <a:buSzPts val="2400"/>
              <a:buFont typeface="Nunito"/>
              <a:buChar char="-"/>
              <a:defRPr sz="2400">
                <a:solidFill>
                  <a:schemeClr val="dk2"/>
                </a:solidFill>
                <a:latin typeface="Nunito"/>
                <a:ea typeface="Nunito"/>
                <a:cs typeface="Nunito"/>
                <a:sym typeface="Nunito"/>
              </a:defRPr>
            </a:lvl2pPr>
            <a:lvl3pPr marL="1371600" lvl="2" indent="-381000" rtl="0">
              <a:lnSpc>
                <a:spcPct val="115000"/>
              </a:lnSpc>
              <a:spcBef>
                <a:spcPts val="800"/>
              </a:spcBef>
              <a:spcAft>
                <a:spcPts val="0"/>
              </a:spcAft>
              <a:buClr>
                <a:schemeClr val="accent1"/>
              </a:buClr>
              <a:buSzPts val="2400"/>
              <a:buFont typeface="Nunito"/>
              <a:buChar char="-"/>
              <a:defRPr sz="2400">
                <a:solidFill>
                  <a:schemeClr val="dk2"/>
                </a:solidFill>
                <a:latin typeface="Nunito"/>
                <a:ea typeface="Nunito"/>
                <a:cs typeface="Nunito"/>
                <a:sym typeface="Nunito"/>
              </a:defRPr>
            </a:lvl3pPr>
            <a:lvl4pPr marL="1828800" lvl="3"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4pPr>
            <a:lvl5pPr marL="2286000" lvl="4"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5pPr>
            <a:lvl6pPr marL="2743200" lvl="5"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6pPr>
            <a:lvl7pPr marL="3200400" lvl="6"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7pPr>
            <a:lvl8pPr marL="3657600" lvl="7"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8pPr>
            <a:lvl9pPr marL="4114800" lvl="8" indent="-381000" rtl="0">
              <a:lnSpc>
                <a:spcPct val="115000"/>
              </a:lnSpc>
              <a:spcBef>
                <a:spcPts val="800"/>
              </a:spcBef>
              <a:spcAft>
                <a:spcPts val="800"/>
              </a:spcAft>
              <a:buClr>
                <a:schemeClr val="dk2"/>
              </a:buClr>
              <a:buSzPts val="2400"/>
              <a:buFont typeface="Nunito"/>
              <a:buChar char="■"/>
              <a:defRPr sz="24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84" y="199526"/>
            <a:ext cx="548700" cy="393600"/>
          </a:xfrm>
          <a:prstGeom prst="rect">
            <a:avLst/>
          </a:prstGeom>
          <a:noFill/>
          <a:ln>
            <a:noFill/>
          </a:ln>
        </p:spPr>
        <p:txBody>
          <a:bodyPr spcFirstLastPara="1" wrap="square" lIns="0" tIns="0" rIns="0" bIns="0" anchor="t" anchorCtr="0">
            <a:noAutofit/>
          </a:bodyPr>
          <a:lstStyle>
            <a:lvl1pPr lvl="0" algn="r" rtl="0">
              <a:buNone/>
              <a:defRPr sz="1300">
                <a:solidFill>
                  <a:schemeClr val="lt2"/>
                </a:solidFill>
                <a:latin typeface="Walter Turncoat"/>
                <a:ea typeface="Walter Turncoat"/>
                <a:cs typeface="Walter Turncoat"/>
                <a:sym typeface="Walter Turncoat"/>
              </a:defRPr>
            </a:lvl1pPr>
            <a:lvl2pPr lvl="1" algn="r" rtl="0">
              <a:buNone/>
              <a:defRPr sz="1300">
                <a:solidFill>
                  <a:schemeClr val="lt2"/>
                </a:solidFill>
                <a:latin typeface="Walter Turncoat"/>
                <a:ea typeface="Walter Turncoat"/>
                <a:cs typeface="Walter Turncoat"/>
                <a:sym typeface="Walter Turncoat"/>
              </a:defRPr>
            </a:lvl2pPr>
            <a:lvl3pPr lvl="2" algn="r" rtl="0">
              <a:buNone/>
              <a:defRPr sz="1300">
                <a:solidFill>
                  <a:schemeClr val="lt2"/>
                </a:solidFill>
                <a:latin typeface="Walter Turncoat"/>
                <a:ea typeface="Walter Turncoat"/>
                <a:cs typeface="Walter Turncoat"/>
                <a:sym typeface="Walter Turncoat"/>
              </a:defRPr>
            </a:lvl3pPr>
            <a:lvl4pPr lvl="3" algn="r" rtl="0">
              <a:buNone/>
              <a:defRPr sz="1300">
                <a:solidFill>
                  <a:schemeClr val="lt2"/>
                </a:solidFill>
                <a:latin typeface="Walter Turncoat"/>
                <a:ea typeface="Walter Turncoat"/>
                <a:cs typeface="Walter Turncoat"/>
                <a:sym typeface="Walter Turncoat"/>
              </a:defRPr>
            </a:lvl4pPr>
            <a:lvl5pPr lvl="4" algn="r" rtl="0">
              <a:buNone/>
              <a:defRPr sz="1300">
                <a:solidFill>
                  <a:schemeClr val="lt2"/>
                </a:solidFill>
                <a:latin typeface="Walter Turncoat"/>
                <a:ea typeface="Walter Turncoat"/>
                <a:cs typeface="Walter Turncoat"/>
                <a:sym typeface="Walter Turncoat"/>
              </a:defRPr>
            </a:lvl5pPr>
            <a:lvl6pPr lvl="5" algn="r" rtl="0">
              <a:buNone/>
              <a:defRPr sz="1300">
                <a:solidFill>
                  <a:schemeClr val="lt2"/>
                </a:solidFill>
                <a:latin typeface="Walter Turncoat"/>
                <a:ea typeface="Walter Turncoat"/>
                <a:cs typeface="Walter Turncoat"/>
                <a:sym typeface="Walter Turncoat"/>
              </a:defRPr>
            </a:lvl6pPr>
            <a:lvl7pPr lvl="6" algn="r" rtl="0">
              <a:buNone/>
              <a:defRPr sz="1300">
                <a:solidFill>
                  <a:schemeClr val="lt2"/>
                </a:solidFill>
                <a:latin typeface="Walter Turncoat"/>
                <a:ea typeface="Walter Turncoat"/>
                <a:cs typeface="Walter Turncoat"/>
                <a:sym typeface="Walter Turncoat"/>
              </a:defRPr>
            </a:lvl7pPr>
            <a:lvl8pPr lvl="7" algn="r" rtl="0">
              <a:buNone/>
              <a:defRPr sz="1300">
                <a:solidFill>
                  <a:schemeClr val="lt2"/>
                </a:solidFill>
                <a:latin typeface="Walter Turncoat"/>
                <a:ea typeface="Walter Turncoat"/>
                <a:cs typeface="Walter Turncoat"/>
                <a:sym typeface="Walter Turncoat"/>
              </a:defRPr>
            </a:lvl8pPr>
            <a:lvl9pPr lvl="8" algn="r" rtl="0">
              <a:buNone/>
              <a:defRPr sz="1300">
                <a:solidFill>
                  <a:schemeClr val="lt2"/>
                </a:solidFill>
                <a:latin typeface="Walter Turncoat"/>
                <a:ea typeface="Walter Turncoat"/>
                <a:cs typeface="Walter Turncoat"/>
                <a:sym typeface="Walter Turnco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e-powerpoint-templates-design.com/free-powerpoint-templates-desig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s://traveldailynews.gr/news/article/71247"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hyperlink" Target="https://www.e-unwto.org/doi/epdf/10.18111/wtobarometereng.2020.18.1.5" TargetMode="External"/><Relationship Id="rId4" Type="http://schemas.openxmlformats.org/officeDocument/2006/relationships/hyperlink" Target="https://travelestate.gr/9606/no-borders/pentaplasies-apo-tin-krisi-toy-2009-oi-fetines-apoleis-toy-toyrismoy/"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3"/>
          <p:cNvSpPr txBox="1">
            <a:spLocks noGrp="1"/>
          </p:cNvSpPr>
          <p:nvPr>
            <p:ph type="ctrTitle"/>
          </p:nvPr>
        </p:nvSpPr>
        <p:spPr>
          <a:xfrm>
            <a:off x="2323325" y="793100"/>
            <a:ext cx="4497300" cy="3557400"/>
          </a:xfrm>
          <a:prstGeom prst="rect">
            <a:avLst/>
          </a:prstGeom>
        </p:spPr>
        <p:txBody>
          <a:bodyPr spcFirstLastPara="1" wrap="square" lIns="0" tIns="0" rIns="0" bIns="0" anchor="ctr" anchorCtr="0">
            <a:noAutofit/>
          </a:bodyPr>
          <a:lstStyle/>
          <a:p>
            <a:pPr lvl="0"/>
            <a:r>
              <a:rPr lang="el-GR" sz="2000" dirty="0" smtClean="0"/>
              <a:t>1. Εισαγωγικές </a:t>
            </a:r>
            <a:r>
              <a:rPr lang="el-GR" sz="2000" dirty="0"/>
              <a:t>έννοιες κινδύνου, κατηγοριοποίησης του, φάσεις και χαρακτηριστικά κρίσης </a:t>
            </a:r>
            <a:endParaRPr sz="2000" dirty="0"/>
          </a:p>
        </p:txBody>
      </p:sp>
      <p:sp>
        <p:nvSpPr>
          <p:cNvPr id="3" name="Subtitle 2"/>
          <p:cNvSpPr txBox="1">
            <a:spLocks/>
          </p:cNvSpPr>
          <p:nvPr/>
        </p:nvSpPr>
        <p:spPr>
          <a:xfrm>
            <a:off x="3154325" y="480100"/>
            <a:ext cx="3157873" cy="880867"/>
          </a:xfrm>
          <a:prstGeom prst="rect">
            <a:avLst/>
          </a:prstGeom>
          <a:solidFill>
            <a:schemeClr val="accent1">
              <a:lumMod val="40000"/>
              <a:lumOff val="60000"/>
            </a:schemeClr>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l-GR" sz="1200" dirty="0" smtClean="0">
                <a:solidFill>
                  <a:srgbClr val="C00000"/>
                </a:solidFill>
              </a:rPr>
              <a:t>ΤΜΗΜΑ ΔΙΟΙΚΗΣΗΣ ΤΟΥΡΙΣΜΟΥ</a:t>
            </a:r>
          </a:p>
          <a:p>
            <a:pPr algn="ctr"/>
            <a:r>
              <a:rPr lang="el-GR" sz="1200" dirty="0" smtClean="0">
                <a:solidFill>
                  <a:srgbClr val="C00000"/>
                </a:solidFill>
              </a:rPr>
              <a:t>ΠΑΝΕΠΙΣΤΗΜΙΟ ΠΑΤΡΩΝ </a:t>
            </a:r>
          </a:p>
          <a:p>
            <a:pPr algn="ctr"/>
            <a:r>
              <a:rPr lang="el-GR" sz="1200" b="1" dirty="0" smtClean="0">
                <a:solidFill>
                  <a:srgbClr val="C00000"/>
                </a:solidFill>
              </a:rPr>
              <a:t>4604-Διαχείριση </a:t>
            </a:r>
            <a:r>
              <a:rPr lang="el-GR" sz="1200" b="1" dirty="0">
                <a:solidFill>
                  <a:srgbClr val="C00000"/>
                </a:solidFill>
              </a:rPr>
              <a:t>κρίσεων στην Ξενοδοχειακή </a:t>
            </a:r>
            <a:r>
              <a:rPr lang="el-GR" sz="1200" b="1" dirty="0" smtClean="0">
                <a:solidFill>
                  <a:srgbClr val="C00000"/>
                </a:solidFill>
              </a:rPr>
              <a:t>&amp; Τουριστική  </a:t>
            </a:r>
            <a:r>
              <a:rPr lang="el-GR" sz="1200" b="1" dirty="0">
                <a:solidFill>
                  <a:srgbClr val="C00000"/>
                </a:solidFill>
              </a:rPr>
              <a:t>Βιομηχανία</a:t>
            </a:r>
            <a:endParaRPr lang="en-US" sz="1200" b="1" dirty="0"/>
          </a:p>
        </p:txBody>
      </p:sp>
      <p:sp>
        <p:nvSpPr>
          <p:cNvPr id="4" name="TextBox 3">
            <a:hlinkClick r:id="rId3"/>
          </p:cNvPr>
          <p:cNvSpPr txBox="1"/>
          <p:nvPr/>
        </p:nvSpPr>
        <p:spPr>
          <a:xfrm>
            <a:off x="4355999" y="4161600"/>
            <a:ext cx="2814143" cy="523220"/>
          </a:xfrm>
          <a:prstGeom prst="rect">
            <a:avLst/>
          </a:prstGeom>
          <a:noFill/>
        </p:spPr>
        <p:txBody>
          <a:bodyPr wrap="square" rtlCol="0">
            <a:spAutoFit/>
          </a:bodyPr>
          <a:lstStyle/>
          <a:p>
            <a:pPr algn="r"/>
            <a:r>
              <a:rPr lang="el-GR" altLang="ko-KR" dirty="0">
                <a:solidFill>
                  <a:srgbClr val="FFC000"/>
                </a:solidFill>
                <a:latin typeface="Arial" pitchFamily="34" charset="0"/>
                <a:cs typeface="Arial" pitchFamily="34" charset="0"/>
              </a:rPr>
              <a:t>Δρ. Άννα Κουρτεσοπούλου</a:t>
            </a:r>
          </a:p>
          <a:p>
            <a:pPr algn="r"/>
            <a:r>
              <a:rPr lang="el-GR" altLang="ko-KR" dirty="0" smtClean="0">
                <a:solidFill>
                  <a:srgbClr val="FFC000"/>
                </a:solidFill>
                <a:latin typeface="Arial" pitchFamily="34" charset="0"/>
                <a:cs typeface="Arial" pitchFamily="34" charset="0"/>
              </a:rPr>
              <a:t>Εαρινό </a:t>
            </a:r>
            <a:r>
              <a:rPr lang="el-GR" altLang="ko-KR" dirty="0">
                <a:solidFill>
                  <a:srgbClr val="FFC000"/>
                </a:solidFill>
                <a:latin typeface="Arial" pitchFamily="34" charset="0"/>
                <a:cs typeface="Arial" pitchFamily="34" charset="0"/>
              </a:rPr>
              <a:t>εξάμηνο 2020-21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0"/>
          <p:cNvSpPr txBox="1">
            <a:spLocks noGrp="1"/>
          </p:cNvSpPr>
          <p:nvPr>
            <p:ph type="body" idx="1"/>
          </p:nvPr>
        </p:nvSpPr>
        <p:spPr>
          <a:xfrm>
            <a:off x="1693075" y="1618400"/>
            <a:ext cx="2509800" cy="2889300"/>
          </a:xfrm>
          <a:prstGeom prst="rect">
            <a:avLst/>
          </a:prstGeom>
        </p:spPr>
        <p:txBody>
          <a:bodyPr spcFirstLastPara="1" wrap="square" lIns="0" tIns="0" rIns="0" bIns="0" anchor="t" anchorCtr="0">
            <a:noAutofit/>
          </a:bodyPr>
          <a:lstStyle/>
          <a:p>
            <a:pPr marL="0" lvl="0" indent="0">
              <a:spcBef>
                <a:spcPts val="800"/>
              </a:spcBef>
              <a:spcAft>
                <a:spcPts val="800"/>
              </a:spcAft>
              <a:buNone/>
            </a:pPr>
            <a:r>
              <a:rPr lang="el-GR" dirty="0" smtClean="0"/>
              <a:t>Η </a:t>
            </a:r>
            <a:r>
              <a:rPr lang="el-GR" dirty="0"/>
              <a:t>πιο σημαντική </a:t>
            </a:r>
            <a:r>
              <a:rPr lang="el-GR" b="1" dirty="0">
                <a:solidFill>
                  <a:schemeClr val="accent1"/>
                </a:solidFill>
              </a:rPr>
              <a:t>δοκιμασία</a:t>
            </a:r>
            <a:r>
              <a:rPr lang="el-GR" dirty="0"/>
              <a:t> για κάθε άτομο ή οργανισμό έρχεται όταν χτυπηθεί από ένα μεγάλο ατύχημα ή καταστροφή - δηλαδή, κρίση</a:t>
            </a:r>
            <a:endParaRPr dirty="0"/>
          </a:p>
        </p:txBody>
      </p:sp>
      <p:sp>
        <p:nvSpPr>
          <p:cNvPr id="274" name="Google Shape;274;p20"/>
          <p:cNvSpPr txBox="1">
            <a:spLocks noGrp="1"/>
          </p:cNvSpPr>
          <p:nvPr>
            <p:ph type="title"/>
          </p:nvPr>
        </p:nvSpPr>
        <p:spPr>
          <a:xfrm>
            <a:off x="1488450" y="243075"/>
            <a:ext cx="6167100" cy="396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l-GR" dirty="0" smtClean="0"/>
              <a:t>Τι είναι μια κρίση</a:t>
            </a:r>
            <a:endParaRPr dirty="0"/>
          </a:p>
        </p:txBody>
      </p:sp>
      <p:sp>
        <p:nvSpPr>
          <p:cNvPr id="275" name="Google Shape;275;p20"/>
          <p:cNvSpPr txBox="1">
            <a:spLocks noGrp="1"/>
          </p:cNvSpPr>
          <p:nvPr>
            <p:ph type="body" idx="2"/>
          </p:nvPr>
        </p:nvSpPr>
        <p:spPr>
          <a:xfrm>
            <a:off x="4807744" y="1313600"/>
            <a:ext cx="2641980" cy="2889300"/>
          </a:xfrm>
          <a:prstGeom prst="rect">
            <a:avLst/>
          </a:prstGeom>
        </p:spPr>
        <p:txBody>
          <a:bodyPr spcFirstLastPara="1" wrap="square" lIns="0" tIns="0" rIns="0" bIns="0" anchor="t" anchorCtr="0">
            <a:noAutofit/>
          </a:bodyPr>
          <a:lstStyle/>
          <a:p>
            <a:pPr marL="0" lvl="0" indent="0">
              <a:buNone/>
            </a:pPr>
            <a:r>
              <a:rPr lang="en-US" b="1" dirty="0">
                <a:solidFill>
                  <a:schemeClr val="accent3"/>
                </a:solidFill>
              </a:rPr>
              <a:t>Harvard Business </a:t>
            </a:r>
            <a:r>
              <a:rPr lang="en-US" b="1" dirty="0" smtClean="0">
                <a:solidFill>
                  <a:schemeClr val="accent3"/>
                </a:solidFill>
              </a:rPr>
              <a:t>Review</a:t>
            </a:r>
            <a:endParaRPr lang="el-GR" b="1" dirty="0" smtClean="0">
              <a:solidFill>
                <a:schemeClr val="accent3"/>
              </a:solidFill>
            </a:endParaRPr>
          </a:p>
          <a:p>
            <a:pPr marL="0" lvl="0" indent="0">
              <a:buNone/>
            </a:pPr>
            <a:r>
              <a:rPr lang="el-GR" sz="1600" dirty="0" smtClean="0"/>
              <a:t>«Μια </a:t>
            </a:r>
            <a:r>
              <a:rPr lang="el-GR" sz="1600" dirty="0"/>
              <a:t>κρίση είναι μια κατάσταση που έχει φτάσει σε μια κρίσιμη φάση για την οποία η δραματική και έκτακτη παρέμβαση είναι απαραίτητη για να αποφευχθούν ή να αποκατασταθούν σοβαρές ζημιές»</a:t>
            </a:r>
            <a:endParaRPr sz="1600" dirty="0"/>
          </a:p>
        </p:txBody>
      </p:sp>
      <p:sp>
        <p:nvSpPr>
          <p:cNvPr id="276" name="Google Shape;276;p20"/>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0"/>
          <p:cNvSpPr txBox="1">
            <a:spLocks noGrp="1"/>
          </p:cNvSpPr>
          <p:nvPr>
            <p:ph type="body" idx="1"/>
          </p:nvPr>
        </p:nvSpPr>
        <p:spPr>
          <a:xfrm>
            <a:off x="1693075" y="1618400"/>
            <a:ext cx="2509800" cy="2889300"/>
          </a:xfrm>
          <a:prstGeom prst="rect">
            <a:avLst/>
          </a:prstGeom>
        </p:spPr>
        <p:txBody>
          <a:bodyPr spcFirstLastPara="1" wrap="square" lIns="0" tIns="0" rIns="0" bIns="0" anchor="t" anchorCtr="0">
            <a:noAutofit/>
          </a:bodyPr>
          <a:lstStyle/>
          <a:p>
            <a:pPr marL="0" lvl="0" indent="0">
              <a:spcBef>
                <a:spcPts val="800"/>
              </a:spcBef>
              <a:spcAft>
                <a:spcPts val="800"/>
              </a:spcAft>
              <a:buNone/>
            </a:pPr>
            <a:r>
              <a:rPr lang="el-GR" dirty="0"/>
              <a:t>Άλλοι ορίζουν μια κρίση απλούστερα, όπως </a:t>
            </a:r>
            <a:endParaRPr lang="el-GR" dirty="0" smtClean="0"/>
          </a:p>
          <a:p>
            <a:pPr marL="0" lvl="0" indent="0">
              <a:spcBef>
                <a:spcPts val="800"/>
              </a:spcBef>
              <a:spcAft>
                <a:spcPts val="800"/>
              </a:spcAft>
              <a:buNone/>
            </a:pPr>
            <a:r>
              <a:rPr lang="el-GR" b="1" dirty="0" smtClean="0">
                <a:solidFill>
                  <a:schemeClr val="accent1"/>
                </a:solidFill>
              </a:rPr>
              <a:t>«Οτιδήποτε </a:t>
            </a:r>
            <a:r>
              <a:rPr lang="el-GR" b="1" dirty="0">
                <a:solidFill>
                  <a:schemeClr val="accent1"/>
                </a:solidFill>
              </a:rPr>
              <a:t>λέει ο CEO ότι είναι</a:t>
            </a:r>
            <a:r>
              <a:rPr lang="el-GR" b="1" dirty="0" smtClean="0">
                <a:solidFill>
                  <a:schemeClr val="accent1"/>
                </a:solidFill>
              </a:rPr>
              <a:t>!»</a:t>
            </a:r>
            <a:endParaRPr dirty="0"/>
          </a:p>
        </p:txBody>
      </p:sp>
      <p:sp>
        <p:nvSpPr>
          <p:cNvPr id="274" name="Google Shape;274;p20"/>
          <p:cNvSpPr txBox="1">
            <a:spLocks noGrp="1"/>
          </p:cNvSpPr>
          <p:nvPr>
            <p:ph type="title"/>
          </p:nvPr>
        </p:nvSpPr>
        <p:spPr>
          <a:xfrm>
            <a:off x="1488450" y="243075"/>
            <a:ext cx="6167100" cy="396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l-GR" dirty="0" smtClean="0"/>
              <a:t>Τι είναι μια κρίση</a:t>
            </a:r>
            <a:endParaRPr dirty="0"/>
          </a:p>
        </p:txBody>
      </p:sp>
      <p:sp>
        <p:nvSpPr>
          <p:cNvPr id="275" name="Google Shape;275;p20"/>
          <p:cNvSpPr txBox="1">
            <a:spLocks noGrp="1"/>
          </p:cNvSpPr>
          <p:nvPr>
            <p:ph type="body" idx="2"/>
          </p:nvPr>
        </p:nvSpPr>
        <p:spPr>
          <a:xfrm>
            <a:off x="4750594" y="1020706"/>
            <a:ext cx="2904956" cy="2889300"/>
          </a:xfrm>
          <a:prstGeom prst="rect">
            <a:avLst/>
          </a:prstGeom>
        </p:spPr>
        <p:txBody>
          <a:bodyPr spcFirstLastPara="1" wrap="square" lIns="0" tIns="0" rIns="0" bIns="0" anchor="t" anchorCtr="0">
            <a:noAutofit/>
          </a:bodyPr>
          <a:lstStyle/>
          <a:p>
            <a:pPr marL="0" lvl="0" indent="0">
              <a:buNone/>
            </a:pPr>
            <a:r>
              <a:rPr lang="el-GR" sz="1600" dirty="0" smtClean="0"/>
              <a:t>Μια </a:t>
            </a:r>
            <a:r>
              <a:rPr lang="el-GR" sz="1600" dirty="0"/>
              <a:t>σημαντική </a:t>
            </a:r>
            <a:r>
              <a:rPr lang="el-GR" b="1" dirty="0">
                <a:solidFill>
                  <a:schemeClr val="accent3"/>
                </a:solidFill>
              </a:rPr>
              <a:t>επιχειρηματική αναστάτωση </a:t>
            </a:r>
            <a:r>
              <a:rPr lang="el-GR" sz="1600" dirty="0"/>
              <a:t>που επιφέρει εκτεταμένη κάλυψη από τα ΜΜΕ. Ο δημόσιος έλεγχος που θα προκύψει θα επηρεάσει την κανονική λειτουργία της οργάνωσης και επίσης θα μπορούσε να έχει πολιτικό, νομικό, οικονομικό και κυβερνητικό αντίκτυπο στις δραστηριότητές της»</a:t>
            </a:r>
            <a:endParaRPr sz="1600" dirty="0"/>
          </a:p>
        </p:txBody>
      </p:sp>
      <p:sp>
        <p:nvSpPr>
          <p:cNvPr id="276" name="Google Shape;276;p20"/>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1613106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0"/>
          <p:cNvSpPr txBox="1">
            <a:spLocks noGrp="1"/>
          </p:cNvSpPr>
          <p:nvPr>
            <p:ph type="body" idx="1"/>
          </p:nvPr>
        </p:nvSpPr>
        <p:spPr>
          <a:xfrm>
            <a:off x="1693074" y="1425519"/>
            <a:ext cx="2757481" cy="2889300"/>
          </a:xfrm>
          <a:prstGeom prst="rect">
            <a:avLst/>
          </a:prstGeom>
        </p:spPr>
        <p:txBody>
          <a:bodyPr spcFirstLastPara="1" wrap="square" lIns="0" tIns="0" rIns="0" bIns="0" anchor="t" anchorCtr="0">
            <a:noAutofit/>
          </a:bodyPr>
          <a:lstStyle/>
          <a:p>
            <a:pPr marL="0" lvl="0" indent="0">
              <a:lnSpc>
                <a:spcPct val="100000"/>
              </a:lnSpc>
              <a:spcBef>
                <a:spcPts val="800"/>
              </a:spcBef>
              <a:spcAft>
                <a:spcPts val="800"/>
              </a:spcAft>
              <a:buNone/>
            </a:pPr>
            <a:r>
              <a:rPr lang="el-GR" sz="1600" dirty="0" smtClean="0"/>
              <a:t>Απρόβλεπτα, ακαθόριστα &amp; απρόσμενα γεγονότα</a:t>
            </a:r>
            <a:endParaRPr lang="el-GR" sz="1600" dirty="0"/>
          </a:p>
          <a:p>
            <a:pPr marL="0" lvl="0" indent="0" algn="r">
              <a:lnSpc>
                <a:spcPct val="100000"/>
              </a:lnSpc>
              <a:spcBef>
                <a:spcPts val="800"/>
              </a:spcBef>
              <a:spcAft>
                <a:spcPts val="800"/>
              </a:spcAft>
              <a:buNone/>
            </a:pPr>
            <a:r>
              <a:rPr lang="en-US" sz="1200" dirty="0">
                <a:solidFill>
                  <a:schemeClr val="tx1"/>
                </a:solidFill>
              </a:rPr>
              <a:t>Richie (2004)</a:t>
            </a:r>
            <a:endParaRPr lang="el-GR" sz="1200" dirty="0" smtClean="0">
              <a:solidFill>
                <a:schemeClr val="tx1"/>
              </a:solidFill>
            </a:endParaRPr>
          </a:p>
          <a:p>
            <a:pPr marL="0" lvl="0" indent="0">
              <a:lnSpc>
                <a:spcPct val="100000"/>
              </a:lnSpc>
              <a:spcBef>
                <a:spcPts val="800"/>
              </a:spcBef>
              <a:spcAft>
                <a:spcPts val="800"/>
              </a:spcAft>
              <a:buNone/>
            </a:pPr>
            <a:r>
              <a:rPr lang="el-GR" b="1" dirty="0">
                <a:solidFill>
                  <a:schemeClr val="accent1"/>
                </a:solidFill>
              </a:rPr>
              <a:t>Απρόβλεπτα γεγονότα </a:t>
            </a:r>
            <a:r>
              <a:rPr lang="el-GR" sz="1600" dirty="0"/>
              <a:t>που έχουν τη δυναμική να </a:t>
            </a:r>
            <a:r>
              <a:rPr lang="el-GR" sz="1600" dirty="0" smtClean="0"/>
              <a:t>δημιουργήσουν ανεπιθύμητα </a:t>
            </a:r>
            <a:r>
              <a:rPr lang="el-GR" sz="1600" dirty="0"/>
              <a:t>αποτελέσματα, όχι μόνο στο </a:t>
            </a:r>
            <a:r>
              <a:rPr lang="el-GR" sz="1600" dirty="0" smtClean="0"/>
              <a:t>σύστημα-οργανισμό αλλά </a:t>
            </a:r>
            <a:r>
              <a:rPr lang="el-GR" sz="1600" dirty="0"/>
              <a:t>και στους συμμετέχοντες σε </a:t>
            </a:r>
            <a:r>
              <a:rPr lang="el-GR" sz="1600" dirty="0" smtClean="0"/>
              <a:t>αυτό</a:t>
            </a:r>
          </a:p>
          <a:p>
            <a:pPr marL="0" lvl="0" indent="0" algn="r">
              <a:lnSpc>
                <a:spcPct val="100000"/>
              </a:lnSpc>
              <a:spcBef>
                <a:spcPts val="800"/>
              </a:spcBef>
              <a:spcAft>
                <a:spcPts val="800"/>
              </a:spcAft>
              <a:buNone/>
            </a:pPr>
            <a:r>
              <a:rPr lang="en-US" sz="1200" dirty="0">
                <a:solidFill>
                  <a:schemeClr val="tx1"/>
                </a:solidFill>
              </a:rPr>
              <a:t>Coombs (1999</a:t>
            </a:r>
            <a:r>
              <a:rPr lang="en-US" sz="1200" dirty="0" smtClean="0">
                <a:solidFill>
                  <a:schemeClr val="tx1"/>
                </a:solidFill>
              </a:rPr>
              <a:t>)</a:t>
            </a:r>
            <a:endParaRPr sz="1200" dirty="0">
              <a:solidFill>
                <a:schemeClr val="tx1"/>
              </a:solidFill>
            </a:endParaRPr>
          </a:p>
        </p:txBody>
      </p:sp>
      <p:sp>
        <p:nvSpPr>
          <p:cNvPr id="274" name="Google Shape;274;p20"/>
          <p:cNvSpPr txBox="1">
            <a:spLocks noGrp="1"/>
          </p:cNvSpPr>
          <p:nvPr>
            <p:ph type="title"/>
          </p:nvPr>
        </p:nvSpPr>
        <p:spPr>
          <a:xfrm>
            <a:off x="1488450" y="243075"/>
            <a:ext cx="6167100" cy="396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l-GR" dirty="0" smtClean="0"/>
              <a:t>Τι είναι μια κρίση</a:t>
            </a:r>
            <a:endParaRPr dirty="0"/>
          </a:p>
        </p:txBody>
      </p:sp>
      <p:sp>
        <p:nvSpPr>
          <p:cNvPr id="275" name="Google Shape;275;p20"/>
          <p:cNvSpPr txBox="1">
            <a:spLocks noGrp="1"/>
          </p:cNvSpPr>
          <p:nvPr>
            <p:ph type="body" idx="2"/>
          </p:nvPr>
        </p:nvSpPr>
        <p:spPr>
          <a:xfrm>
            <a:off x="4750593" y="1020705"/>
            <a:ext cx="2904957" cy="3294113"/>
          </a:xfrm>
          <a:prstGeom prst="rect">
            <a:avLst/>
          </a:prstGeom>
        </p:spPr>
        <p:txBody>
          <a:bodyPr spcFirstLastPara="1" wrap="square" lIns="0" tIns="0" rIns="0" bIns="0" anchor="t" anchorCtr="0">
            <a:noAutofit/>
          </a:bodyPr>
          <a:lstStyle/>
          <a:p>
            <a:pPr marL="0" lvl="0" indent="0">
              <a:lnSpc>
                <a:spcPct val="100000"/>
              </a:lnSpc>
              <a:buNone/>
            </a:pPr>
            <a:r>
              <a:rPr lang="el-GR" sz="1600" dirty="0"/>
              <a:t>Μ</a:t>
            </a:r>
            <a:r>
              <a:rPr lang="el-GR" sz="1600" dirty="0" smtClean="0"/>
              <a:t>ία </a:t>
            </a:r>
            <a:r>
              <a:rPr lang="el-GR" sz="1600" dirty="0"/>
              <a:t>κατάσταση </a:t>
            </a:r>
            <a:r>
              <a:rPr lang="el-GR" sz="1600" dirty="0" smtClean="0"/>
              <a:t>που εμπεριέχει </a:t>
            </a:r>
            <a:r>
              <a:rPr lang="el-GR" sz="1600" dirty="0"/>
              <a:t>3</a:t>
            </a:r>
            <a:r>
              <a:rPr lang="el-GR" sz="1600" dirty="0" smtClean="0"/>
              <a:t> βασικά χαρακτηριστικά</a:t>
            </a:r>
            <a:r>
              <a:rPr lang="el-GR" sz="1600" dirty="0"/>
              <a:t>:</a:t>
            </a:r>
          </a:p>
          <a:p>
            <a:pPr marL="285750" indent="-285750">
              <a:lnSpc>
                <a:spcPct val="100000"/>
              </a:lnSpc>
            </a:pPr>
            <a:r>
              <a:rPr lang="el-GR" sz="1600" dirty="0"/>
              <a:t>την προσβολή </a:t>
            </a:r>
            <a:r>
              <a:rPr lang="el-GR" sz="1600" b="1" dirty="0">
                <a:solidFill>
                  <a:schemeClr val="accent3"/>
                </a:solidFill>
              </a:rPr>
              <a:t>των </a:t>
            </a:r>
            <a:r>
              <a:rPr lang="el-GR" sz="1600" b="1" dirty="0" smtClean="0">
                <a:solidFill>
                  <a:schemeClr val="accent3"/>
                </a:solidFill>
              </a:rPr>
              <a:t>στόχων</a:t>
            </a:r>
            <a:endParaRPr lang="el-GR" sz="1600" dirty="0"/>
          </a:p>
          <a:p>
            <a:pPr marL="285750" indent="-285750">
              <a:lnSpc>
                <a:spcPct val="100000"/>
              </a:lnSpc>
            </a:pPr>
            <a:r>
              <a:rPr lang="el-GR" sz="1600" dirty="0"/>
              <a:t>την πολύ περιορισμένη δυνατότητα </a:t>
            </a:r>
            <a:r>
              <a:rPr lang="el-GR" sz="1600" b="1" dirty="0">
                <a:solidFill>
                  <a:schemeClr val="accent3"/>
                </a:solidFill>
              </a:rPr>
              <a:t>να ελεγχθεί </a:t>
            </a:r>
            <a:endParaRPr lang="el-GR" sz="1600" dirty="0"/>
          </a:p>
          <a:p>
            <a:pPr marL="285750" indent="-285750">
              <a:lnSpc>
                <a:spcPct val="100000"/>
              </a:lnSpc>
            </a:pPr>
            <a:r>
              <a:rPr lang="el-GR" sz="1600" b="1" dirty="0">
                <a:solidFill>
                  <a:schemeClr val="accent3"/>
                </a:solidFill>
              </a:rPr>
              <a:t>τη χρονική πίεση </a:t>
            </a:r>
            <a:r>
              <a:rPr lang="el-GR" sz="1600" dirty="0"/>
              <a:t>που ασκεί σε όλα τα </a:t>
            </a:r>
            <a:r>
              <a:rPr lang="el-GR" sz="1600" dirty="0" smtClean="0"/>
              <a:t>εμπλεκόμενα μέρη</a:t>
            </a:r>
          </a:p>
          <a:p>
            <a:pPr marL="285750" indent="-285750">
              <a:lnSpc>
                <a:spcPct val="100000"/>
              </a:lnSpc>
            </a:pPr>
            <a:endParaRPr lang="el-GR" sz="1600" dirty="0"/>
          </a:p>
          <a:p>
            <a:pPr marL="0" indent="0" algn="r">
              <a:lnSpc>
                <a:spcPct val="100000"/>
              </a:lnSpc>
              <a:buNone/>
            </a:pPr>
            <a:r>
              <a:rPr lang="en-US" sz="1200" dirty="0">
                <a:solidFill>
                  <a:schemeClr val="tx1"/>
                </a:solidFill>
              </a:rPr>
              <a:t>Hwang </a:t>
            </a:r>
            <a:r>
              <a:rPr lang="el-GR" sz="1200" dirty="0">
                <a:solidFill>
                  <a:schemeClr val="tx1"/>
                </a:solidFill>
              </a:rPr>
              <a:t>&amp; </a:t>
            </a:r>
            <a:r>
              <a:rPr lang="en-US" sz="1200" dirty="0" err="1">
                <a:solidFill>
                  <a:schemeClr val="tx1"/>
                </a:solidFill>
              </a:rPr>
              <a:t>Lichtenthal</a:t>
            </a:r>
            <a:r>
              <a:rPr lang="en-US" sz="1200" dirty="0">
                <a:solidFill>
                  <a:schemeClr val="tx1"/>
                </a:solidFill>
              </a:rPr>
              <a:t> (2000</a:t>
            </a:r>
            <a:r>
              <a:rPr lang="en-US" sz="1400" i="1" dirty="0" smtClean="0"/>
              <a:t>)</a:t>
            </a:r>
            <a:endParaRPr lang="el-GR" sz="1400" i="1" dirty="0" smtClean="0"/>
          </a:p>
          <a:p>
            <a:pPr marL="101600" indent="0">
              <a:buNone/>
            </a:pPr>
            <a:endParaRPr lang="el-GR" sz="1400" dirty="0" smtClean="0"/>
          </a:p>
          <a:p>
            <a:pPr marL="101600" indent="0">
              <a:buNone/>
            </a:pPr>
            <a:r>
              <a:rPr lang="el-GR" sz="1600" dirty="0"/>
              <a:t>ένας οργανισμός βρίσκεται σε κρίση όταν αντιμετωπίζει μία κατάσταση </a:t>
            </a:r>
            <a:r>
              <a:rPr lang="el-GR" sz="1600" dirty="0" smtClean="0"/>
              <a:t>που χαρακτηρίζεται </a:t>
            </a:r>
            <a:r>
              <a:rPr lang="el-GR" sz="1600" dirty="0"/>
              <a:t>ως </a:t>
            </a:r>
            <a:r>
              <a:rPr lang="el-GR" sz="1600" dirty="0" smtClean="0"/>
              <a:t>έκπληξη</a:t>
            </a:r>
          </a:p>
          <a:p>
            <a:pPr marL="101600" indent="0">
              <a:buNone/>
            </a:pPr>
            <a:endParaRPr lang="el-GR" sz="1600" dirty="0"/>
          </a:p>
          <a:p>
            <a:pPr marL="101600" indent="0" algn="r">
              <a:buNone/>
            </a:pPr>
            <a:r>
              <a:rPr lang="el-GR" sz="1400" dirty="0" smtClean="0"/>
              <a:t> </a:t>
            </a:r>
            <a:r>
              <a:rPr lang="en-US" sz="1200" dirty="0">
                <a:solidFill>
                  <a:schemeClr val="tx1"/>
                </a:solidFill>
              </a:rPr>
              <a:t>Barton</a:t>
            </a:r>
            <a:r>
              <a:rPr lang="el-GR" sz="1200" dirty="0">
                <a:solidFill>
                  <a:schemeClr val="tx1"/>
                </a:solidFill>
              </a:rPr>
              <a:t> (</a:t>
            </a:r>
            <a:r>
              <a:rPr lang="en-US" sz="1200" dirty="0">
                <a:solidFill>
                  <a:schemeClr val="tx1"/>
                </a:solidFill>
              </a:rPr>
              <a:t>2001)</a:t>
            </a:r>
            <a:endParaRPr sz="1200" dirty="0">
              <a:solidFill>
                <a:schemeClr val="tx1"/>
              </a:solidFill>
            </a:endParaRPr>
          </a:p>
        </p:txBody>
      </p:sp>
      <p:sp>
        <p:nvSpPr>
          <p:cNvPr id="276" name="Google Shape;276;p20"/>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4142703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2" name="Google Shape;282;p21"/>
          <p:cNvSpPr txBox="1">
            <a:spLocks noGrp="1"/>
          </p:cNvSpPr>
          <p:nvPr>
            <p:ph type="body" idx="1"/>
          </p:nvPr>
        </p:nvSpPr>
        <p:spPr>
          <a:xfrm>
            <a:off x="498119" y="542937"/>
            <a:ext cx="2966600" cy="4186226"/>
          </a:xfrm>
          <a:prstGeom prst="rect">
            <a:avLst/>
          </a:prstGeom>
        </p:spPr>
        <p:txBody>
          <a:bodyPr spcFirstLastPara="1" wrap="square" lIns="0" tIns="0" rIns="0" bIns="0" anchor="t" anchorCtr="0">
            <a:noAutofit/>
          </a:bodyPr>
          <a:lstStyle/>
          <a:p>
            <a:pPr marL="0" lvl="0" indent="0">
              <a:buNone/>
            </a:pPr>
            <a:r>
              <a:rPr lang="el-GR" dirty="0" smtClean="0"/>
              <a:t>Μία </a:t>
            </a:r>
            <a:r>
              <a:rPr lang="el-GR" b="1" dirty="0" smtClean="0">
                <a:solidFill>
                  <a:schemeClr val="accent2"/>
                </a:solidFill>
              </a:rPr>
              <a:t>ανωμαλία</a:t>
            </a:r>
            <a:r>
              <a:rPr lang="el-GR" dirty="0"/>
              <a:t>, που παρουσιάζει ένα υψηλό ποσοστό </a:t>
            </a:r>
            <a:r>
              <a:rPr lang="el-GR" dirty="0" smtClean="0"/>
              <a:t>ρίσκου για </a:t>
            </a:r>
            <a:r>
              <a:rPr lang="el-GR" dirty="0"/>
              <a:t>τον </a:t>
            </a:r>
            <a:r>
              <a:rPr lang="el-GR" dirty="0" smtClean="0"/>
              <a:t>οργανισμό, συγκεντρώνοντας </a:t>
            </a:r>
            <a:r>
              <a:rPr lang="el-GR" dirty="0"/>
              <a:t>το ενδιαφέρον του κοινού &amp;</a:t>
            </a:r>
            <a:r>
              <a:rPr lang="el-GR" dirty="0" smtClean="0"/>
              <a:t> των Μέσων </a:t>
            </a:r>
            <a:r>
              <a:rPr lang="el-GR" dirty="0"/>
              <a:t>Μαζικής Επικοινωνίας (ΜΜΕ) και </a:t>
            </a:r>
            <a:r>
              <a:rPr lang="el-GR" dirty="0">
                <a:solidFill>
                  <a:schemeClr val="accent1"/>
                </a:solidFill>
              </a:rPr>
              <a:t>απειλώντας ουσιαστικά το </a:t>
            </a:r>
            <a:r>
              <a:rPr lang="el-GR" dirty="0" smtClean="0">
                <a:solidFill>
                  <a:schemeClr val="accent1"/>
                </a:solidFill>
              </a:rPr>
              <a:t>κύρος του</a:t>
            </a:r>
          </a:p>
          <a:p>
            <a:pPr marL="0" lvl="0" indent="0" algn="r">
              <a:buNone/>
            </a:pPr>
            <a:r>
              <a:rPr lang="en-US" sz="1200" i="1" dirty="0" err="1">
                <a:solidFill>
                  <a:schemeClr val="tx1"/>
                </a:solidFill>
              </a:rPr>
              <a:t>Shaluf</a:t>
            </a:r>
            <a:r>
              <a:rPr lang="en-US" sz="1200" i="1" dirty="0">
                <a:solidFill>
                  <a:schemeClr val="tx1"/>
                </a:solidFill>
              </a:rPr>
              <a:t>, </a:t>
            </a:r>
            <a:r>
              <a:rPr lang="en-US" sz="1200" i="1" dirty="0" err="1">
                <a:solidFill>
                  <a:schemeClr val="tx1"/>
                </a:solidFill>
              </a:rPr>
              <a:t>Ahmadun</a:t>
            </a:r>
            <a:r>
              <a:rPr lang="en-US" sz="1200" i="1" dirty="0">
                <a:solidFill>
                  <a:schemeClr val="tx1"/>
                </a:solidFill>
              </a:rPr>
              <a:t> </a:t>
            </a:r>
            <a:r>
              <a:rPr lang="el-GR" sz="1200" i="1" dirty="0">
                <a:solidFill>
                  <a:schemeClr val="tx1"/>
                </a:solidFill>
              </a:rPr>
              <a:t>&amp;</a:t>
            </a:r>
            <a:r>
              <a:rPr lang="en-US" sz="1200" i="1" dirty="0" smtClean="0">
                <a:solidFill>
                  <a:schemeClr val="tx1"/>
                </a:solidFill>
              </a:rPr>
              <a:t>Mat </a:t>
            </a:r>
            <a:r>
              <a:rPr lang="en-US" sz="1200" i="1" dirty="0">
                <a:solidFill>
                  <a:schemeClr val="tx1"/>
                </a:solidFill>
              </a:rPr>
              <a:t>Said (2003</a:t>
            </a:r>
            <a:r>
              <a:rPr lang="en-US" sz="1200" i="1" dirty="0" smtClean="0">
                <a:solidFill>
                  <a:schemeClr val="tx1"/>
                </a:solidFill>
              </a:rPr>
              <a:t>)</a:t>
            </a:r>
            <a:endParaRPr lang="el-GR" sz="1200" i="1" dirty="0">
              <a:solidFill>
                <a:schemeClr val="tx1"/>
              </a:solidFill>
            </a:endParaRPr>
          </a:p>
          <a:p>
            <a:pPr marL="0" lvl="0" indent="0">
              <a:buNone/>
            </a:pPr>
            <a:endParaRPr dirty="0"/>
          </a:p>
        </p:txBody>
      </p:sp>
      <p:sp>
        <p:nvSpPr>
          <p:cNvPr id="283" name="Google Shape;283;p21"/>
          <p:cNvSpPr txBox="1">
            <a:spLocks noGrp="1"/>
          </p:cNvSpPr>
          <p:nvPr>
            <p:ph type="body" idx="2"/>
          </p:nvPr>
        </p:nvSpPr>
        <p:spPr>
          <a:xfrm>
            <a:off x="4014100" y="1085875"/>
            <a:ext cx="2793994" cy="3307500"/>
          </a:xfrm>
          <a:prstGeom prst="rect">
            <a:avLst/>
          </a:prstGeom>
        </p:spPr>
        <p:txBody>
          <a:bodyPr spcFirstLastPara="1" wrap="square" lIns="0" tIns="0" rIns="0" bIns="0" anchor="t" anchorCtr="0">
            <a:noAutofit/>
          </a:bodyPr>
          <a:lstStyle/>
          <a:p>
            <a:pPr marL="0" lvl="0" indent="0">
              <a:buNone/>
            </a:pPr>
            <a:r>
              <a:rPr lang="el-GR" dirty="0" smtClean="0"/>
              <a:t>Η σημασία </a:t>
            </a:r>
            <a:r>
              <a:rPr lang="el-GR" dirty="0"/>
              <a:t>της κρίσης έγκειται στην</a:t>
            </a:r>
          </a:p>
          <a:p>
            <a:pPr marL="0" lvl="0" indent="0">
              <a:buNone/>
            </a:pPr>
            <a:r>
              <a:rPr lang="el-GR" b="1" dirty="0" err="1">
                <a:solidFill>
                  <a:schemeClr val="accent2"/>
                </a:solidFill>
              </a:rPr>
              <a:t>απροβλεψιμότητα</a:t>
            </a:r>
            <a:r>
              <a:rPr lang="el-GR" dirty="0"/>
              <a:t> της και τη δυσκολία χειρισμού της, οι οποίες εμποδίζουν ή</a:t>
            </a:r>
          </a:p>
          <a:p>
            <a:pPr marL="0" lvl="0" indent="0">
              <a:buNone/>
            </a:pPr>
            <a:r>
              <a:rPr lang="el-GR" dirty="0"/>
              <a:t>διαταράζουν τις φυσιολογικές λειτουργίες ενός </a:t>
            </a:r>
            <a:r>
              <a:rPr lang="el-GR" dirty="0" smtClean="0"/>
              <a:t>οργανισμού</a:t>
            </a:r>
          </a:p>
          <a:p>
            <a:pPr marL="0" lvl="0" indent="0" algn="r">
              <a:buNone/>
            </a:pPr>
            <a:r>
              <a:rPr lang="en-US" sz="1200" i="1" dirty="0">
                <a:solidFill>
                  <a:schemeClr val="tx1"/>
                </a:solidFill>
              </a:rPr>
              <a:t>Alexander (2005</a:t>
            </a:r>
            <a:r>
              <a:rPr lang="en-US" sz="1200" i="1" dirty="0" smtClean="0">
                <a:solidFill>
                  <a:schemeClr val="tx1"/>
                </a:solidFill>
              </a:rPr>
              <a:t>)</a:t>
            </a:r>
            <a:endParaRPr sz="1200" i="1" dirty="0">
              <a:solidFill>
                <a:schemeClr val="tx1"/>
              </a:solidFill>
            </a:endParaRPr>
          </a:p>
        </p:txBody>
      </p:sp>
      <p:sp>
        <p:nvSpPr>
          <p:cNvPr id="285" name="Google Shape;285;p21"/>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3588794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15"/>
          <p:cNvSpPr txBox="1">
            <a:spLocks noGrp="1"/>
          </p:cNvSpPr>
          <p:nvPr>
            <p:ph type="subTitle" idx="4294967295"/>
          </p:nvPr>
        </p:nvSpPr>
        <p:spPr>
          <a:xfrm>
            <a:off x="702674" y="396326"/>
            <a:ext cx="7701709" cy="3789912"/>
          </a:xfrm>
          <a:prstGeom prst="rect">
            <a:avLst/>
          </a:prstGeom>
        </p:spPr>
        <p:txBody>
          <a:bodyPr spcFirstLastPara="1" wrap="square" lIns="0" tIns="0" rIns="0" bIns="0" anchor="t" anchorCtr="0">
            <a:noAutofit/>
          </a:bodyPr>
          <a:lstStyle/>
          <a:p>
            <a:pPr marL="101600" indent="0">
              <a:buNone/>
            </a:pPr>
            <a:r>
              <a:rPr lang="el-GR" sz="2000" dirty="0" smtClean="0"/>
              <a:t>Η έννοια </a:t>
            </a:r>
            <a:r>
              <a:rPr lang="el-GR" sz="2000" dirty="0"/>
              <a:t>της κρίσης είναι πλέον τόσο </a:t>
            </a:r>
            <a:r>
              <a:rPr lang="el-GR" sz="2000" dirty="0" smtClean="0"/>
              <a:t>ευρύτατα διαδεδομένη </a:t>
            </a:r>
            <a:r>
              <a:rPr lang="el-GR" sz="2000" dirty="0"/>
              <a:t>που μια επιχείρηση ή ένας οργανισμός </a:t>
            </a:r>
            <a:r>
              <a:rPr lang="el-GR" sz="2000" dirty="0" smtClean="0">
                <a:solidFill>
                  <a:schemeClr val="accent1"/>
                </a:solidFill>
              </a:rPr>
              <a:t>δεν αναρωτιέται </a:t>
            </a:r>
            <a:r>
              <a:rPr lang="el-GR" sz="2000" dirty="0">
                <a:solidFill>
                  <a:schemeClr val="accent1"/>
                </a:solidFill>
              </a:rPr>
              <a:t>πλέον </a:t>
            </a:r>
            <a:r>
              <a:rPr lang="el-GR" sz="2000" dirty="0"/>
              <a:t>για το αν θα χρειαστεί κάποια </a:t>
            </a:r>
            <a:r>
              <a:rPr lang="el-GR" sz="2000" dirty="0" smtClean="0"/>
              <a:t>στιγμή να </a:t>
            </a:r>
            <a:r>
              <a:rPr lang="el-GR" sz="2000" dirty="0"/>
              <a:t>διαχειριστεί μια κρίση, καθώς αυτό </a:t>
            </a:r>
            <a:r>
              <a:rPr lang="el-GR" sz="2000" dirty="0" smtClean="0"/>
              <a:t>θεωρείται αυτονόητο</a:t>
            </a:r>
            <a:r>
              <a:rPr lang="el-GR" sz="2000" dirty="0"/>
              <a:t>!!!!! </a:t>
            </a:r>
            <a:endParaRPr lang="el-GR" sz="2000" dirty="0" smtClean="0"/>
          </a:p>
          <a:p>
            <a:pPr marL="101600" indent="0" algn="r">
              <a:buNone/>
            </a:pPr>
            <a:r>
              <a:rPr lang="el-GR" sz="1400" dirty="0" smtClean="0"/>
              <a:t>(</a:t>
            </a:r>
            <a:r>
              <a:rPr lang="en-US" sz="1400" dirty="0" err="1"/>
              <a:t>Mitroff</a:t>
            </a:r>
            <a:r>
              <a:rPr lang="en-US" sz="1400" dirty="0"/>
              <a:t> et. al., 1996</a:t>
            </a:r>
            <a:r>
              <a:rPr lang="en-US" sz="1400" dirty="0" smtClean="0"/>
              <a:t>)</a:t>
            </a:r>
            <a:endParaRPr lang="el-GR" sz="1400" b="1" dirty="0" smtClean="0">
              <a:solidFill>
                <a:schemeClr val="accent3"/>
              </a:solidFill>
            </a:endParaRPr>
          </a:p>
          <a:p>
            <a:pPr marL="101600" indent="0">
              <a:buNone/>
            </a:pPr>
            <a:r>
              <a:rPr lang="el-GR" sz="2000" dirty="0">
                <a:solidFill>
                  <a:schemeClr val="accent1"/>
                </a:solidFill>
              </a:rPr>
              <a:t>Προετοιμάζεται </a:t>
            </a:r>
            <a:r>
              <a:rPr lang="el-GR" sz="2000" dirty="0"/>
              <a:t>επομένως για αυτό και ασχολείται:</a:t>
            </a:r>
          </a:p>
          <a:p>
            <a:r>
              <a:rPr lang="el-GR" sz="2000" dirty="0" smtClean="0"/>
              <a:t>με </a:t>
            </a:r>
            <a:r>
              <a:rPr lang="el-GR" sz="2000" dirty="0"/>
              <a:t>το πότε ενδέχεται να συμβεί κάτι τέτοιο,</a:t>
            </a:r>
          </a:p>
          <a:p>
            <a:r>
              <a:rPr lang="el-GR" sz="2000" dirty="0" smtClean="0"/>
              <a:t>τι </a:t>
            </a:r>
            <a:r>
              <a:rPr lang="el-GR" sz="2000" dirty="0"/>
              <a:t>τύπος κρίσης θα είναι (φυσικά αίτια ή ανθρωπογενή) και</a:t>
            </a:r>
          </a:p>
          <a:p>
            <a:r>
              <a:rPr lang="el-GR" sz="2000" dirty="0" smtClean="0"/>
              <a:t>ποιες </a:t>
            </a:r>
            <a:r>
              <a:rPr lang="el-GR" sz="2000" dirty="0"/>
              <a:t>ενδεχόμενες στρατηγικές μπορούν να ακολουθηθούν, ώστε</a:t>
            </a:r>
          </a:p>
          <a:p>
            <a:pPr marL="101600" indent="0">
              <a:buNone/>
            </a:pPr>
            <a:r>
              <a:rPr lang="el-GR" sz="2000" dirty="0"/>
              <a:t>να αντιμετωπιστεί με τις λιγότερες δυνατές απώλειες.</a:t>
            </a:r>
            <a:endParaRPr sz="2200" b="1" dirty="0">
              <a:solidFill>
                <a:schemeClr val="accent3"/>
              </a:solidFill>
            </a:endParaRPr>
          </a:p>
          <a:p>
            <a:pPr marL="0" lvl="0" indent="0" algn="ctr" rtl="0">
              <a:spcBef>
                <a:spcPts val="0"/>
              </a:spcBef>
              <a:spcAft>
                <a:spcPts val="0"/>
              </a:spcAft>
              <a:buClr>
                <a:schemeClr val="dk1"/>
              </a:buClr>
              <a:buSzPts val="1100"/>
              <a:buFont typeface="Arial"/>
              <a:buNone/>
            </a:pPr>
            <a:endParaRPr sz="2200" b="1" dirty="0"/>
          </a:p>
        </p:txBody>
      </p:sp>
      <p:sp>
        <p:nvSpPr>
          <p:cNvPr id="238" name="Google Shape;238;p15"/>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12578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31"/>
          <p:cNvPicPr preferRelativeResize="0"/>
          <p:nvPr/>
        </p:nvPicPr>
        <p:blipFill>
          <a:blip r:embed="rId3">
            <a:alphaModFix/>
          </a:blip>
          <a:stretch>
            <a:fillRect/>
          </a:stretch>
        </p:blipFill>
        <p:spPr>
          <a:xfrm>
            <a:off x="285751" y="199526"/>
            <a:ext cx="4511688" cy="4758237"/>
          </a:xfrm>
          <a:prstGeom prst="rect">
            <a:avLst/>
          </a:prstGeom>
          <a:noFill/>
          <a:ln>
            <a:noFill/>
          </a:ln>
        </p:spPr>
      </p:pic>
      <p:sp>
        <p:nvSpPr>
          <p:cNvPr id="400" name="Google Shape;400;p31"/>
          <p:cNvSpPr txBox="1">
            <a:spLocks noGrp="1"/>
          </p:cNvSpPr>
          <p:nvPr>
            <p:ph type="body" idx="4294967295"/>
          </p:nvPr>
        </p:nvSpPr>
        <p:spPr>
          <a:xfrm>
            <a:off x="471487" y="396326"/>
            <a:ext cx="3806988" cy="4247830"/>
          </a:xfrm>
          <a:prstGeom prst="rect">
            <a:avLst/>
          </a:prstGeom>
        </p:spPr>
        <p:txBody>
          <a:bodyPr spcFirstLastPara="1" wrap="square" lIns="0" tIns="0" rIns="0" bIns="0" anchor="ctr" anchorCtr="0">
            <a:noAutofit/>
          </a:bodyPr>
          <a:lstStyle/>
          <a:p>
            <a:pPr marL="0" lvl="0" indent="0">
              <a:buNone/>
            </a:pPr>
            <a:r>
              <a:rPr lang="el-GR" sz="1800" b="1" dirty="0">
                <a:solidFill>
                  <a:schemeClr val="accent1"/>
                </a:solidFill>
                <a:latin typeface="Walter Turncoat"/>
                <a:ea typeface="Walter Turncoat"/>
                <a:cs typeface="Walter Turncoat"/>
                <a:sym typeface="Walter Turncoat"/>
              </a:rPr>
              <a:t>ο ρόλος των κοινωνικών μέσων αυξάνεται </a:t>
            </a:r>
            <a:r>
              <a:rPr lang="el-GR" sz="1800" b="1" dirty="0" smtClean="0">
                <a:solidFill>
                  <a:schemeClr val="accent1"/>
                </a:solidFill>
                <a:latin typeface="Walter Turncoat"/>
                <a:ea typeface="Walter Turncoat"/>
                <a:cs typeface="Walter Turncoat"/>
                <a:sym typeface="Walter Turncoat"/>
              </a:rPr>
              <a:t>σταθερά</a:t>
            </a:r>
            <a:endParaRPr lang="en-US" sz="1800" b="1" dirty="0" smtClean="0">
              <a:solidFill>
                <a:schemeClr val="accent1"/>
              </a:solidFill>
              <a:latin typeface="Walter Turncoat"/>
              <a:ea typeface="Walter Turncoat"/>
              <a:cs typeface="Walter Turncoat"/>
              <a:sym typeface="Walter Turncoat"/>
            </a:endParaRPr>
          </a:p>
          <a:p>
            <a:pPr marL="0" lvl="0" indent="0">
              <a:buNone/>
            </a:pPr>
            <a:r>
              <a:rPr lang="el-GR" sz="1600" dirty="0"/>
              <a:t>Το 2013, όταν </a:t>
            </a:r>
            <a:r>
              <a:rPr lang="en-US" sz="1600" dirty="0"/>
              <a:t>2</a:t>
            </a:r>
            <a:r>
              <a:rPr lang="el-GR" sz="1600" dirty="0" smtClean="0"/>
              <a:t> </a:t>
            </a:r>
            <a:r>
              <a:rPr lang="el-GR" sz="1600" dirty="0"/>
              <a:t>τρομοκρατικές ενέργειες συνέβησαν στο </a:t>
            </a:r>
            <a:r>
              <a:rPr lang="el-GR" sz="1600" dirty="0">
                <a:solidFill>
                  <a:schemeClr val="accent2">
                    <a:lumMod val="60000"/>
                    <a:lumOff val="40000"/>
                  </a:schemeClr>
                </a:solidFill>
              </a:rPr>
              <a:t>μαραθώνιο της Βοστώνης</a:t>
            </a:r>
            <a:r>
              <a:rPr lang="el-GR" sz="1600" dirty="0"/>
              <a:t>, οι δημοσιογράφοι χρησιμοποίησαν το </a:t>
            </a:r>
            <a:r>
              <a:rPr lang="el-GR" sz="1600" b="1" dirty="0">
                <a:solidFill>
                  <a:schemeClr val="accent2">
                    <a:lumMod val="60000"/>
                    <a:lumOff val="40000"/>
                  </a:schemeClr>
                </a:solidFill>
              </a:rPr>
              <a:t>Twitter</a:t>
            </a:r>
            <a:r>
              <a:rPr lang="el-GR" sz="1600" dirty="0"/>
              <a:t> για να μεταφέρουν τα νέα γρήγορα σε όλο τον </a:t>
            </a:r>
            <a:r>
              <a:rPr lang="el-GR" sz="1600" dirty="0" smtClean="0"/>
              <a:t>κόσμο</a:t>
            </a:r>
            <a:endParaRPr lang="en-US" sz="1600" dirty="0" smtClean="0"/>
          </a:p>
          <a:p>
            <a:pPr marL="285750" lvl="0" indent="-285750">
              <a:buFont typeface="Wingdings" panose="05000000000000000000" pitchFamily="2" charset="2"/>
              <a:buChar char="ü"/>
            </a:pPr>
            <a:r>
              <a:rPr lang="el-GR" sz="1600" dirty="0"/>
              <a:t>Κατά τη διάρκεια της κρίσης του μαραθωνίου της Βοστώνης, οι ερευνητές διαπίστωσαν ότι μόνο το </a:t>
            </a:r>
            <a:r>
              <a:rPr lang="el-GR" sz="1600" u="sng" dirty="0"/>
              <a:t>20% περίπου των οκτώ εκατομμυρίων </a:t>
            </a:r>
            <a:r>
              <a:rPr lang="el-GR" sz="1600" u="sng" dirty="0" err="1"/>
              <a:t>tweets</a:t>
            </a:r>
            <a:r>
              <a:rPr lang="el-GR" sz="1600" u="sng" dirty="0"/>
              <a:t> </a:t>
            </a:r>
            <a:r>
              <a:rPr lang="el-GR" sz="1600" dirty="0"/>
              <a:t>μεταβίβασαν τις πραγματικές </a:t>
            </a:r>
            <a:r>
              <a:rPr lang="el-GR" sz="1600" dirty="0" smtClean="0"/>
              <a:t>πληροφορίες</a:t>
            </a:r>
            <a:endParaRPr lang="en-US" sz="1600" dirty="0" smtClean="0"/>
          </a:p>
          <a:p>
            <a:pPr marL="285750" lvl="0" indent="-285750">
              <a:buFont typeface="Wingdings" panose="05000000000000000000" pitchFamily="2" charset="2"/>
              <a:buChar char="ü"/>
            </a:pPr>
            <a:r>
              <a:rPr lang="el-GR" sz="1600" dirty="0" smtClean="0"/>
              <a:t>Ανησυχητικά</a:t>
            </a:r>
            <a:r>
              <a:rPr lang="el-GR" sz="1600" dirty="0"/>
              <a:t>, το 29% ήταν ‘φήμες’ και ψευδείς ειδήσεις</a:t>
            </a:r>
            <a:endParaRPr sz="1600" dirty="0"/>
          </a:p>
        </p:txBody>
      </p:sp>
      <p:sp>
        <p:nvSpPr>
          <p:cNvPr id="401" name="Google Shape;401;p31"/>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15</a:t>
            </a:fld>
            <a:endParaRPr/>
          </a:p>
        </p:txBody>
      </p:sp>
      <p:grpSp>
        <p:nvGrpSpPr>
          <p:cNvPr id="402" name="Google Shape;402;p31"/>
          <p:cNvGrpSpPr/>
          <p:nvPr/>
        </p:nvGrpSpPr>
        <p:grpSpPr>
          <a:xfrm>
            <a:off x="5037338" y="373572"/>
            <a:ext cx="2119546" cy="4396359"/>
            <a:chOff x="5037338" y="373572"/>
            <a:chExt cx="2119546" cy="4396359"/>
          </a:xfrm>
        </p:grpSpPr>
        <p:sp>
          <p:nvSpPr>
            <p:cNvPr id="403" name="Google Shape;403;p31"/>
            <p:cNvSpPr/>
            <p:nvPr/>
          </p:nvSpPr>
          <p:spPr>
            <a:xfrm>
              <a:off x="5037338" y="373572"/>
              <a:ext cx="2119546" cy="4396359"/>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1"/>
            <p:cNvSpPr/>
            <p:nvPr/>
          </p:nvSpPr>
          <p:spPr>
            <a:xfrm>
              <a:off x="5884825" y="4493184"/>
              <a:ext cx="422999" cy="150972"/>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1"/>
            <p:cNvSpPr/>
            <p:nvPr/>
          </p:nvSpPr>
          <p:spPr>
            <a:xfrm>
              <a:off x="5424125" y="529223"/>
              <a:ext cx="83354" cy="83354"/>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1"/>
            <p:cNvSpPr/>
            <p:nvPr/>
          </p:nvSpPr>
          <p:spPr>
            <a:xfrm>
              <a:off x="5892692" y="538664"/>
              <a:ext cx="408837" cy="64493"/>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07" name="Google Shape;407;p31"/>
          <p:cNvPicPr preferRelativeResize="0"/>
          <p:nvPr/>
        </p:nvPicPr>
        <p:blipFill>
          <a:blip r:embed="rId4">
            <a:extLst>
              <a:ext uri="{28A0092B-C50C-407E-A947-70E740481C1C}">
                <a14:useLocalDpi xmlns:a14="http://schemas.microsoft.com/office/drawing/2010/main" val="0"/>
              </a:ext>
            </a:extLst>
          </a:blip>
          <a:stretch>
            <a:fillRect/>
          </a:stretch>
        </p:blipFill>
        <p:spPr>
          <a:xfrm>
            <a:off x="5083663" y="1803537"/>
            <a:ext cx="2025525" cy="1536849"/>
          </a:xfrm>
          <a:prstGeom prst="rect">
            <a:avLst/>
          </a:prstGeom>
          <a:noFill/>
          <a:ln>
            <a:noFill/>
          </a:ln>
        </p:spPr>
      </p:pic>
    </p:spTree>
    <p:extLst>
      <p:ext uri="{BB962C8B-B14F-4D97-AF65-F5344CB8AC3E}">
        <p14:creationId xmlns:p14="http://schemas.microsoft.com/office/powerpoint/2010/main" val="3023657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1"/>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p>
            <a:pPr lvl="0"/>
            <a:r>
              <a:rPr lang="el-GR" dirty="0" smtClean="0"/>
              <a:t>Μορφές </a:t>
            </a:r>
            <a:r>
              <a:rPr lang="el-GR" dirty="0"/>
              <a:t>κρίσης</a:t>
            </a:r>
          </a:p>
        </p:txBody>
      </p:sp>
      <p:sp>
        <p:nvSpPr>
          <p:cNvPr id="282" name="Google Shape;282;p21"/>
          <p:cNvSpPr txBox="1">
            <a:spLocks noGrp="1"/>
          </p:cNvSpPr>
          <p:nvPr>
            <p:ph type="body" idx="1"/>
          </p:nvPr>
        </p:nvSpPr>
        <p:spPr>
          <a:xfrm>
            <a:off x="548125" y="1271600"/>
            <a:ext cx="2738000" cy="3307500"/>
          </a:xfrm>
          <a:prstGeom prst="rect">
            <a:avLst/>
          </a:prstGeom>
        </p:spPr>
        <p:txBody>
          <a:bodyPr spcFirstLastPara="1" wrap="square" lIns="0" tIns="0" rIns="0" bIns="0" anchor="t" anchorCtr="0">
            <a:noAutofit/>
          </a:bodyPr>
          <a:lstStyle/>
          <a:p>
            <a:pPr marL="0" lvl="0" indent="0">
              <a:lnSpc>
                <a:spcPct val="100000"/>
              </a:lnSpc>
              <a:buNone/>
            </a:pPr>
            <a:r>
              <a:rPr lang="en-US" b="1" dirty="0">
                <a:solidFill>
                  <a:schemeClr val="accent2"/>
                </a:solidFill>
              </a:rPr>
              <a:t>Cobra - </a:t>
            </a:r>
            <a:r>
              <a:rPr lang="el-GR" b="1" dirty="0">
                <a:solidFill>
                  <a:schemeClr val="accent2"/>
                </a:solidFill>
              </a:rPr>
              <a:t>η «ξαφνική» </a:t>
            </a:r>
            <a:r>
              <a:rPr lang="el-GR" b="1" dirty="0" smtClean="0">
                <a:solidFill>
                  <a:schemeClr val="accent2"/>
                </a:solidFill>
              </a:rPr>
              <a:t>κρίση</a:t>
            </a:r>
          </a:p>
          <a:p>
            <a:pPr marL="0" lvl="0" indent="0">
              <a:lnSpc>
                <a:spcPct val="100000"/>
              </a:lnSpc>
              <a:buNone/>
            </a:pPr>
            <a:r>
              <a:rPr lang="el-GR" dirty="0"/>
              <a:t>H καταστροφή χτυπά, καταλαμβάνοντας μια εταιρεία κυριολεκτικά από αιφνιδιασμό, και βυθίζοντας την σε </a:t>
            </a:r>
            <a:r>
              <a:rPr lang="el-GR" dirty="0" smtClean="0"/>
              <a:t>κρίση</a:t>
            </a:r>
          </a:p>
          <a:p>
            <a:pPr marL="0" lvl="0" indent="0">
              <a:lnSpc>
                <a:spcPct val="100000"/>
              </a:lnSpc>
              <a:buNone/>
            </a:pPr>
            <a:r>
              <a:rPr lang="el-GR" sz="1600" dirty="0"/>
              <a:t>-</a:t>
            </a:r>
            <a:r>
              <a:rPr lang="el-GR" sz="1600" u="sng" dirty="0" smtClean="0"/>
              <a:t>η ευθύνη </a:t>
            </a:r>
            <a:r>
              <a:rPr lang="el-GR" sz="1600" u="sng" dirty="0"/>
              <a:t>ενός οργανισμού είναι </a:t>
            </a:r>
            <a:r>
              <a:rPr lang="el-GR" sz="1600" u="sng" dirty="0" smtClean="0"/>
              <a:t>πολύ περιορισμένη</a:t>
            </a:r>
          </a:p>
          <a:p>
            <a:pPr marL="0" lvl="0" indent="0">
              <a:lnSpc>
                <a:spcPct val="100000"/>
              </a:lnSpc>
              <a:buNone/>
            </a:pPr>
            <a:r>
              <a:rPr lang="el-GR" sz="1400" dirty="0"/>
              <a:t>Π.χ. </a:t>
            </a:r>
            <a:r>
              <a:rPr lang="el-GR" sz="1400" dirty="0" smtClean="0"/>
              <a:t>φυσικά φαινόμενα</a:t>
            </a:r>
            <a:r>
              <a:rPr lang="el-GR" sz="1400" dirty="0"/>
              <a:t>, τα σαμποτάζ, τα τεχνολογικά</a:t>
            </a:r>
          </a:p>
          <a:p>
            <a:pPr marL="0" lvl="0" indent="0">
              <a:lnSpc>
                <a:spcPct val="100000"/>
              </a:lnSpc>
              <a:buNone/>
            </a:pPr>
            <a:r>
              <a:rPr lang="el-GR" sz="1400" dirty="0"/>
              <a:t>προβλήματα, τα περιβαλλοντικά προβλήματα</a:t>
            </a:r>
            <a:endParaRPr sz="1400" dirty="0"/>
          </a:p>
        </p:txBody>
      </p:sp>
      <p:sp>
        <p:nvSpPr>
          <p:cNvPr id="283" name="Google Shape;283;p21"/>
          <p:cNvSpPr txBox="1">
            <a:spLocks noGrp="1"/>
          </p:cNvSpPr>
          <p:nvPr>
            <p:ph type="body" idx="2"/>
          </p:nvPr>
        </p:nvSpPr>
        <p:spPr>
          <a:xfrm>
            <a:off x="3735572" y="1008392"/>
            <a:ext cx="3253563" cy="3834327"/>
          </a:xfrm>
          <a:prstGeom prst="rect">
            <a:avLst/>
          </a:prstGeom>
        </p:spPr>
        <p:txBody>
          <a:bodyPr spcFirstLastPara="1" wrap="square" lIns="0" tIns="0" rIns="0" bIns="0" anchor="t" anchorCtr="0">
            <a:noAutofit/>
          </a:bodyPr>
          <a:lstStyle/>
          <a:p>
            <a:pPr marL="0" lvl="0" indent="0">
              <a:buNone/>
            </a:pPr>
            <a:r>
              <a:rPr lang="en-US" b="1" dirty="0" smtClean="0">
                <a:solidFill>
                  <a:schemeClr val="accent2"/>
                </a:solidFill>
              </a:rPr>
              <a:t>Python</a:t>
            </a:r>
            <a:endParaRPr lang="el-GR" b="1" dirty="0" smtClean="0">
              <a:solidFill>
                <a:schemeClr val="accent2"/>
              </a:solidFill>
            </a:endParaRPr>
          </a:p>
          <a:p>
            <a:pPr marL="0" lvl="0" indent="0">
              <a:buNone/>
            </a:pPr>
            <a:r>
              <a:rPr lang="el-GR" dirty="0"/>
              <a:t>η « βραδυφλεγής κρίση, ή «η </a:t>
            </a:r>
            <a:r>
              <a:rPr lang="el-GR" dirty="0" err="1"/>
              <a:t>έρπουσα</a:t>
            </a:r>
            <a:r>
              <a:rPr lang="el-GR" dirty="0"/>
              <a:t> </a:t>
            </a:r>
            <a:r>
              <a:rPr lang="el-GR" dirty="0" smtClean="0"/>
              <a:t>κρίση» ή υποβόσκουσα </a:t>
            </a:r>
            <a:r>
              <a:rPr lang="el-GR" dirty="0"/>
              <a:t>Μια κρίση μπορεί </a:t>
            </a:r>
            <a:r>
              <a:rPr lang="el-GR" dirty="0" smtClean="0"/>
              <a:t>να καταλαμβάνει </a:t>
            </a:r>
            <a:r>
              <a:rPr lang="el-GR" dirty="0"/>
              <a:t>σταδιακά την εταιρεία και να την συντρίψει, βήμα, </a:t>
            </a:r>
            <a:r>
              <a:rPr lang="el-GR" dirty="0" smtClean="0"/>
              <a:t>βήμα</a:t>
            </a:r>
          </a:p>
          <a:p>
            <a:pPr marL="0" lvl="0" indent="0">
              <a:buNone/>
            </a:pPr>
            <a:r>
              <a:rPr lang="el-GR" sz="1400" dirty="0"/>
              <a:t>περιλαμβάνει τα περιστατικά που ενώ </a:t>
            </a:r>
            <a:r>
              <a:rPr lang="el-GR" sz="1400" dirty="0" smtClean="0"/>
              <a:t>ξεκινάνε ως </a:t>
            </a:r>
            <a:r>
              <a:rPr lang="el-GR" sz="1400" dirty="0"/>
              <a:t>μικρής εμβέλειας εσωτερικά </a:t>
            </a:r>
            <a:r>
              <a:rPr lang="el-GR" sz="1400" dirty="0" smtClean="0"/>
              <a:t>προβλήματα εξελίσσονται </a:t>
            </a:r>
            <a:r>
              <a:rPr lang="el-GR" sz="1400" dirty="0"/>
              <a:t>σε θέματα που παίρνουν </a:t>
            </a:r>
            <a:r>
              <a:rPr lang="el-GR" sz="1400" dirty="0" smtClean="0"/>
              <a:t>δημόσια έκταση </a:t>
            </a:r>
            <a:r>
              <a:rPr lang="el-GR" sz="1400" dirty="0"/>
              <a:t>(περιστατικά </a:t>
            </a:r>
            <a:r>
              <a:rPr lang="el-GR" sz="1400" dirty="0" smtClean="0"/>
              <a:t>σεξουαλικής παρενόχλησης</a:t>
            </a:r>
            <a:r>
              <a:rPr lang="el-GR" sz="1400" dirty="0"/>
              <a:t>, κακή διοίκηση, </a:t>
            </a:r>
            <a:r>
              <a:rPr lang="el-GR" sz="1400" dirty="0" smtClean="0"/>
              <a:t>εργασιακά θέματα</a:t>
            </a:r>
            <a:r>
              <a:rPr lang="el-GR" sz="1400" dirty="0"/>
              <a:t>, σκάνδαλα).</a:t>
            </a:r>
          </a:p>
          <a:p>
            <a:pPr marL="0" lvl="0" indent="0">
              <a:buNone/>
            </a:pPr>
            <a:endParaRPr dirty="0"/>
          </a:p>
        </p:txBody>
      </p:sp>
      <p:sp>
        <p:nvSpPr>
          <p:cNvPr id="285" name="Google Shape;285;p21"/>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2" name="Ορθογώνιο 1"/>
          <p:cNvSpPr/>
          <p:nvPr/>
        </p:nvSpPr>
        <p:spPr>
          <a:xfrm>
            <a:off x="7597732" y="2531277"/>
            <a:ext cx="1277914" cy="307777"/>
          </a:xfrm>
          <a:prstGeom prst="rect">
            <a:avLst/>
          </a:prstGeom>
        </p:spPr>
        <p:txBody>
          <a:bodyPr wrap="none">
            <a:spAutoFit/>
          </a:bodyPr>
          <a:lstStyle/>
          <a:p>
            <a:r>
              <a:rPr lang="en-US" i="1" dirty="0">
                <a:solidFill>
                  <a:schemeClr val="tx1"/>
                </a:solidFill>
                <a:latin typeface="LucidaSansUnicode"/>
              </a:rPr>
              <a:t>James (2004)</a:t>
            </a:r>
            <a:endParaRPr lang="el-GR" i="1"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8"/>
          <p:cNvSpPr txBox="1">
            <a:spLocks noGrp="1"/>
          </p:cNvSpPr>
          <p:nvPr>
            <p:ph type="body" idx="1"/>
          </p:nvPr>
        </p:nvSpPr>
        <p:spPr>
          <a:xfrm>
            <a:off x="2071708" y="1326496"/>
            <a:ext cx="3564537" cy="3324621"/>
          </a:xfrm>
          <a:prstGeom prst="rect">
            <a:avLst/>
          </a:prstGeom>
          <a:noFill/>
        </p:spPr>
        <p:txBody>
          <a:bodyPr spcFirstLastPara="1" wrap="square" lIns="0" tIns="0" rIns="0" bIns="0" anchor="ctr" anchorCtr="0">
            <a:noAutofit/>
          </a:bodyPr>
          <a:lstStyle/>
          <a:p>
            <a:pPr marL="0" lvl="0" indent="0" algn="l">
              <a:spcAft>
                <a:spcPts val="800"/>
              </a:spcAft>
              <a:buNone/>
            </a:pPr>
            <a:r>
              <a:rPr lang="el-GR" sz="1800" i="0" dirty="0"/>
              <a:t>Για να γίνει αντιληπτή η</a:t>
            </a:r>
          </a:p>
          <a:p>
            <a:pPr marL="0" lvl="0" indent="0" algn="l">
              <a:spcAft>
                <a:spcPts val="800"/>
              </a:spcAft>
              <a:buNone/>
            </a:pPr>
            <a:r>
              <a:rPr lang="el-GR" sz="1800" i="0" dirty="0"/>
              <a:t>σπουδαιότητα αυτής </a:t>
            </a:r>
            <a:r>
              <a:rPr lang="el-GR" sz="1800" i="0" dirty="0" smtClean="0"/>
              <a:t>της κατηγορίας των </a:t>
            </a:r>
            <a:r>
              <a:rPr lang="el-GR" sz="1800" i="0" dirty="0"/>
              <a:t>κρίσεων αρκεί να αναφερθεί </a:t>
            </a:r>
            <a:r>
              <a:rPr lang="el-GR" sz="1800" i="0" dirty="0" smtClean="0"/>
              <a:t>ότι </a:t>
            </a:r>
            <a:r>
              <a:rPr lang="el-GR" sz="1800" i="0" dirty="0" smtClean="0">
                <a:solidFill>
                  <a:srgbClr val="FFFF00"/>
                </a:solidFill>
              </a:rPr>
              <a:t>αφορούν </a:t>
            </a:r>
            <a:r>
              <a:rPr lang="el-GR" sz="1800" i="0" dirty="0">
                <a:solidFill>
                  <a:srgbClr val="FFFF00"/>
                </a:solidFill>
              </a:rPr>
              <a:t>το 80% </a:t>
            </a:r>
            <a:r>
              <a:rPr lang="el-GR" sz="1800" i="0" dirty="0"/>
              <a:t>των </a:t>
            </a:r>
            <a:r>
              <a:rPr lang="el-GR" sz="1800" i="0" dirty="0" smtClean="0"/>
              <a:t>περιστατικών που </a:t>
            </a:r>
            <a:r>
              <a:rPr lang="el-GR" sz="1800" i="0" dirty="0"/>
              <a:t>καλούνται να αντιμετωπίσουν </a:t>
            </a:r>
            <a:r>
              <a:rPr lang="el-GR" sz="1800" i="0" dirty="0" smtClean="0"/>
              <a:t>οι Οργανισμοί</a:t>
            </a:r>
          </a:p>
          <a:p>
            <a:pPr marL="0" lvl="0" indent="0" algn="just">
              <a:spcAft>
                <a:spcPts val="800"/>
              </a:spcAft>
              <a:buNone/>
            </a:pPr>
            <a:endParaRPr sz="1800" i="0" dirty="0"/>
          </a:p>
        </p:txBody>
      </p:sp>
      <p:sp>
        <p:nvSpPr>
          <p:cNvPr id="257" name="Google Shape;257;p18"/>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17</a:t>
            </a:fld>
            <a:endParaRPr/>
          </a:p>
        </p:txBody>
      </p:sp>
      <p:sp>
        <p:nvSpPr>
          <p:cNvPr id="2" name="TextBox 1"/>
          <p:cNvSpPr txBox="1"/>
          <p:nvPr/>
        </p:nvSpPr>
        <p:spPr>
          <a:xfrm>
            <a:off x="6245942" y="431180"/>
            <a:ext cx="2340498" cy="1015663"/>
          </a:xfrm>
          <a:prstGeom prst="rect">
            <a:avLst/>
          </a:prstGeom>
          <a:noFill/>
        </p:spPr>
        <p:txBody>
          <a:bodyPr wrap="square" rtlCol="0">
            <a:spAutoFit/>
          </a:bodyPr>
          <a:lstStyle/>
          <a:p>
            <a:pPr lvl="0" algn="r">
              <a:spcAft>
                <a:spcPts val="800"/>
              </a:spcAft>
            </a:pPr>
            <a:r>
              <a:rPr lang="el-GR" sz="2000" dirty="0" smtClean="0">
                <a:solidFill>
                  <a:schemeClr val="accent5"/>
                </a:solidFill>
              </a:rPr>
              <a:t>Η σημασία των υποβοσκουσών κρίσεων </a:t>
            </a:r>
            <a:endParaRPr lang="el-GR" sz="2000" dirty="0"/>
          </a:p>
        </p:txBody>
      </p:sp>
    </p:spTree>
    <p:extLst>
      <p:ext uri="{BB962C8B-B14F-4D97-AF65-F5344CB8AC3E}">
        <p14:creationId xmlns:p14="http://schemas.microsoft.com/office/powerpoint/2010/main" val="863098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7"/>
          <p:cNvSpPr txBox="1">
            <a:spLocks noGrp="1"/>
          </p:cNvSpPr>
          <p:nvPr>
            <p:ph type="ctrTitle"/>
          </p:nvPr>
        </p:nvSpPr>
        <p:spPr>
          <a:xfrm>
            <a:off x="2332650" y="967112"/>
            <a:ext cx="4478700" cy="1007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l-GR" dirty="0">
                <a:solidFill>
                  <a:schemeClr val="accent6"/>
                </a:solidFill>
              </a:rPr>
              <a:t>2</a:t>
            </a:r>
            <a:r>
              <a:rPr lang="en" dirty="0" smtClean="0">
                <a:solidFill>
                  <a:schemeClr val="accent6"/>
                </a:solidFill>
              </a:rPr>
              <a:t>.</a:t>
            </a:r>
            <a:endParaRPr dirty="0">
              <a:solidFill>
                <a:schemeClr val="accent6"/>
              </a:solidFill>
            </a:endParaRPr>
          </a:p>
          <a:p>
            <a:pPr lvl="0"/>
            <a:r>
              <a:rPr lang="el-GR" sz="2000" dirty="0" smtClean="0"/>
              <a:t>Αναφερθείτε σε περιπτώσεις </a:t>
            </a:r>
            <a:r>
              <a:rPr lang="el-GR" sz="2000" dirty="0"/>
              <a:t>υποβοσκουσών κρίσεων </a:t>
            </a:r>
            <a:r>
              <a:rPr lang="el-GR" sz="2000" dirty="0" smtClean="0"/>
              <a:t>που δεν λαμβάνονται υπόψη και……. </a:t>
            </a:r>
            <a:br>
              <a:rPr lang="el-GR" sz="2000" dirty="0" smtClean="0"/>
            </a:br>
            <a:endParaRPr sz="2000" dirty="0"/>
          </a:p>
        </p:txBody>
      </p:sp>
      <p:sp>
        <p:nvSpPr>
          <p:cNvPr id="251" name="Google Shape;251;p17"/>
          <p:cNvSpPr txBox="1">
            <a:spLocks noGrp="1"/>
          </p:cNvSpPr>
          <p:nvPr>
            <p:ph type="subTitle" idx="1"/>
          </p:nvPr>
        </p:nvSpPr>
        <p:spPr>
          <a:xfrm>
            <a:off x="2332650" y="2686025"/>
            <a:ext cx="4478700" cy="304500"/>
          </a:xfrm>
          <a:prstGeom prst="rect">
            <a:avLst/>
          </a:prstGeom>
        </p:spPr>
        <p:txBody>
          <a:bodyPr spcFirstLastPara="1" wrap="square" lIns="0" tIns="0" rIns="0" bIns="0" anchor="t" anchorCtr="0">
            <a:noAutofit/>
          </a:bodyPr>
          <a:lstStyle/>
          <a:p>
            <a:pPr marL="0" indent="0">
              <a:spcAft>
                <a:spcPts val="800"/>
              </a:spcAft>
            </a:pPr>
            <a:r>
              <a:rPr lang="el-GR" dirty="0" smtClean="0">
                <a:solidFill>
                  <a:schemeClr val="accent3"/>
                </a:solidFill>
              </a:rPr>
              <a:t>Από τον επαγγελματικό σας χώρο ή στον χώρο του πανεπιστημίου ως φοιτητές …</a:t>
            </a:r>
            <a:endParaRPr lang="el-GR" dirty="0">
              <a:solidFill>
                <a:schemeClr val="accent3"/>
              </a:solidFill>
            </a:endParaRPr>
          </a:p>
        </p:txBody>
      </p:sp>
    </p:spTree>
    <p:extLst>
      <p:ext uri="{BB962C8B-B14F-4D97-AF65-F5344CB8AC3E}">
        <p14:creationId xmlns:p14="http://schemas.microsoft.com/office/powerpoint/2010/main" val="233541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000" b="1" dirty="0">
                <a:solidFill>
                  <a:schemeClr val="accent6"/>
                </a:solidFill>
              </a:rPr>
              <a:t>Π</a:t>
            </a:r>
            <a:r>
              <a:rPr lang="el-GR" sz="2000" b="1" dirty="0" smtClean="0">
                <a:solidFill>
                  <a:schemeClr val="accent6"/>
                </a:solidFill>
              </a:rPr>
              <a:t>ολυδιάστατη </a:t>
            </a:r>
            <a:r>
              <a:rPr lang="en-US" sz="2000" b="1" dirty="0" smtClean="0">
                <a:solidFill>
                  <a:schemeClr val="accent6"/>
                </a:solidFill>
              </a:rPr>
              <a:t>&amp; </a:t>
            </a:r>
            <a:r>
              <a:rPr lang="el-GR" sz="2000" b="1" dirty="0" err="1" smtClean="0">
                <a:solidFill>
                  <a:schemeClr val="accent6"/>
                </a:solidFill>
              </a:rPr>
              <a:t>πολυπαραγοντική</a:t>
            </a:r>
            <a:r>
              <a:rPr lang="el-GR" sz="2000" b="1" dirty="0" smtClean="0">
                <a:solidFill>
                  <a:schemeClr val="accent6"/>
                </a:solidFill>
              </a:rPr>
              <a:t> </a:t>
            </a:r>
            <a:r>
              <a:rPr lang="el-GR" sz="2000" b="1" dirty="0">
                <a:solidFill>
                  <a:schemeClr val="accent6"/>
                </a:solidFill>
              </a:rPr>
              <a:t>κατάσταση</a:t>
            </a:r>
          </a:p>
        </p:txBody>
      </p:sp>
      <p:sp>
        <p:nvSpPr>
          <p:cNvPr id="3" name="Θέση κειμένου 2"/>
          <p:cNvSpPr>
            <a:spLocks noGrp="1"/>
          </p:cNvSpPr>
          <p:nvPr>
            <p:ph type="body" idx="1"/>
          </p:nvPr>
        </p:nvSpPr>
        <p:spPr/>
        <p:txBody>
          <a:bodyPr/>
          <a:lstStyle/>
          <a:p>
            <a:r>
              <a:rPr lang="el-GR" dirty="0">
                <a:solidFill>
                  <a:schemeClr val="accent1"/>
                </a:solidFill>
              </a:rPr>
              <a:t>γεγονός μικρής </a:t>
            </a:r>
            <a:r>
              <a:rPr lang="el-GR" dirty="0" smtClean="0">
                <a:solidFill>
                  <a:schemeClr val="accent1"/>
                </a:solidFill>
              </a:rPr>
              <a:t>κλίμακας</a:t>
            </a:r>
          </a:p>
          <a:p>
            <a:pPr marL="114300" indent="0">
              <a:buNone/>
            </a:pPr>
            <a:r>
              <a:rPr lang="el-GR" dirty="0"/>
              <a:t>-προβλήματα με το προσωπικό,</a:t>
            </a:r>
          </a:p>
          <a:p>
            <a:pPr marL="114300" indent="0">
              <a:buNone/>
            </a:pPr>
            <a:r>
              <a:rPr lang="el-GR" dirty="0" smtClean="0"/>
              <a:t>- κακόβουλες </a:t>
            </a:r>
            <a:r>
              <a:rPr lang="el-GR" dirty="0"/>
              <a:t>ενέργειες ή απεργιακές</a:t>
            </a:r>
          </a:p>
          <a:p>
            <a:pPr marL="114300" indent="0">
              <a:buNone/>
            </a:pPr>
            <a:r>
              <a:rPr lang="el-GR" dirty="0"/>
              <a:t>κινητοποιήσεις των εργαζομένων</a:t>
            </a:r>
          </a:p>
        </p:txBody>
      </p:sp>
      <p:sp>
        <p:nvSpPr>
          <p:cNvPr id="4" name="Θέση κειμένου 3"/>
          <p:cNvSpPr>
            <a:spLocks noGrp="1"/>
          </p:cNvSpPr>
          <p:nvPr>
            <p:ph type="body" idx="2"/>
          </p:nvPr>
        </p:nvSpPr>
        <p:spPr/>
        <p:txBody>
          <a:bodyPr/>
          <a:lstStyle/>
          <a:p>
            <a:r>
              <a:rPr lang="el-GR" dirty="0">
                <a:solidFill>
                  <a:schemeClr val="accent1"/>
                </a:solidFill>
              </a:rPr>
              <a:t>γεγονός μεγαλύτερης </a:t>
            </a:r>
            <a:r>
              <a:rPr lang="el-GR" dirty="0" smtClean="0">
                <a:solidFill>
                  <a:schemeClr val="accent1"/>
                </a:solidFill>
              </a:rPr>
              <a:t>κλίμακας</a:t>
            </a:r>
          </a:p>
          <a:p>
            <a:pPr marL="114300" indent="0">
              <a:buNone/>
            </a:pPr>
            <a:r>
              <a:rPr lang="el-GR" dirty="0"/>
              <a:t>-φυσικές καταστροφές και τρομοκρατικές</a:t>
            </a:r>
          </a:p>
          <a:p>
            <a:pPr marL="114300" indent="0">
              <a:buNone/>
            </a:pPr>
            <a:r>
              <a:rPr lang="el-GR" dirty="0"/>
              <a:t>επιθέσεις</a:t>
            </a:r>
          </a:p>
        </p:txBody>
      </p:sp>
      <p:sp>
        <p:nvSpPr>
          <p:cNvPr id="5" name="Θέση αριθμού διαφάνειας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6" name="Θέση κειμένου 5"/>
          <p:cNvSpPr>
            <a:spLocks noGrp="1"/>
          </p:cNvSpPr>
          <p:nvPr>
            <p:ph type="body" idx="3"/>
          </p:nvPr>
        </p:nvSpPr>
        <p:spPr>
          <a:xfrm>
            <a:off x="4713767" y="1271600"/>
            <a:ext cx="2317897" cy="3307500"/>
          </a:xfrm>
        </p:spPr>
        <p:txBody>
          <a:bodyPr/>
          <a:lstStyle/>
          <a:p>
            <a:r>
              <a:rPr lang="el-GR" dirty="0" smtClean="0"/>
              <a:t> </a:t>
            </a:r>
            <a:r>
              <a:rPr lang="el-GR" dirty="0" smtClean="0">
                <a:solidFill>
                  <a:schemeClr val="accent1"/>
                </a:solidFill>
              </a:rPr>
              <a:t>Ανθρώπινες καταστροφές</a:t>
            </a:r>
            <a:endParaRPr lang="el-GR" dirty="0"/>
          </a:p>
          <a:p>
            <a:pPr marL="114300" indent="0">
              <a:lnSpc>
                <a:spcPct val="100000"/>
              </a:lnSpc>
              <a:buNone/>
            </a:pPr>
            <a:r>
              <a:rPr lang="el-GR" sz="1600" dirty="0" smtClean="0"/>
              <a:t>οι οποίες προέρχονται </a:t>
            </a:r>
            <a:r>
              <a:rPr lang="el-GR" sz="1600" dirty="0"/>
              <a:t>από παρέμβαση </a:t>
            </a:r>
            <a:r>
              <a:rPr lang="el-GR" sz="1600" dirty="0" smtClean="0"/>
              <a:t>του ανθρώπινου παράγοντα</a:t>
            </a:r>
          </a:p>
          <a:p>
            <a:r>
              <a:rPr lang="el-GR" dirty="0">
                <a:solidFill>
                  <a:schemeClr val="accent1"/>
                </a:solidFill>
              </a:rPr>
              <a:t>φυσικές</a:t>
            </a:r>
          </a:p>
          <a:p>
            <a:pPr marL="114300" indent="0">
              <a:buNone/>
            </a:pPr>
            <a:r>
              <a:rPr lang="el-GR" dirty="0" smtClean="0">
                <a:solidFill>
                  <a:schemeClr val="accent1"/>
                </a:solidFill>
              </a:rPr>
              <a:t>καταστροφές </a:t>
            </a:r>
          </a:p>
          <a:p>
            <a:pPr marL="114300" indent="0">
              <a:buNone/>
            </a:pPr>
            <a:r>
              <a:rPr lang="el-GR" dirty="0" smtClean="0"/>
              <a:t>για </a:t>
            </a:r>
            <a:r>
              <a:rPr lang="el-GR" dirty="0"/>
              <a:t>γεγονότα δηλαδή </a:t>
            </a:r>
            <a:r>
              <a:rPr lang="el-GR" dirty="0" smtClean="0"/>
              <a:t>που είναι </a:t>
            </a:r>
            <a:r>
              <a:rPr lang="el-GR" dirty="0"/>
              <a:t>αποτέλεσμα των νόμων της φύσης</a:t>
            </a:r>
          </a:p>
          <a:p>
            <a:pPr marL="114300" indent="0">
              <a:buNone/>
            </a:pPr>
            <a:r>
              <a:rPr lang="el-GR" dirty="0"/>
              <a:t>&amp;</a:t>
            </a:r>
            <a:r>
              <a:rPr lang="el-GR" dirty="0" smtClean="0"/>
              <a:t> </a:t>
            </a:r>
            <a:r>
              <a:rPr lang="el-GR" dirty="0"/>
              <a:t>είναι δύσκολο να αποφευχθούν</a:t>
            </a:r>
          </a:p>
        </p:txBody>
      </p:sp>
    </p:spTree>
    <p:extLst>
      <p:ext uri="{BB962C8B-B14F-4D97-AF65-F5344CB8AC3E}">
        <p14:creationId xmlns:p14="http://schemas.microsoft.com/office/powerpoint/2010/main" val="1477107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4"/>
          <p:cNvSpPr txBox="1">
            <a:spLocks noGrp="1"/>
          </p:cNvSpPr>
          <p:nvPr>
            <p:ph type="title"/>
          </p:nvPr>
        </p:nvSpPr>
        <p:spPr>
          <a:xfrm>
            <a:off x="1488450" y="243075"/>
            <a:ext cx="6167100" cy="396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l-GR" dirty="0" smtClean="0"/>
              <a:t>Περιεχόμενα Μαθήματος </a:t>
            </a:r>
            <a:endParaRPr dirty="0"/>
          </a:p>
        </p:txBody>
      </p:sp>
      <p:sp>
        <p:nvSpPr>
          <p:cNvPr id="228" name="Google Shape;228;p14"/>
          <p:cNvSpPr txBox="1">
            <a:spLocks noGrp="1"/>
          </p:cNvSpPr>
          <p:nvPr>
            <p:ph type="body" idx="2"/>
          </p:nvPr>
        </p:nvSpPr>
        <p:spPr>
          <a:xfrm>
            <a:off x="4939924" y="1313600"/>
            <a:ext cx="2509800" cy="2889300"/>
          </a:xfrm>
          <a:prstGeom prst="rect">
            <a:avLst/>
          </a:prstGeom>
        </p:spPr>
        <p:txBody>
          <a:bodyPr spcFirstLastPara="1" wrap="square" lIns="0" tIns="0" rIns="0" bIns="0" anchor="t" anchorCtr="0">
            <a:noAutofit/>
          </a:bodyPr>
          <a:lstStyle/>
          <a:p>
            <a:pPr marL="285750" indent="-285750"/>
            <a:r>
              <a:rPr lang="el-GR" sz="1800" b="1" dirty="0"/>
              <a:t>Η Κρίση διαπερνά την Κοινωνία</a:t>
            </a:r>
          </a:p>
          <a:p>
            <a:pPr marL="285750" indent="-285750"/>
            <a:r>
              <a:rPr lang="el-GR" sz="1800" b="1" dirty="0" smtClean="0"/>
              <a:t>Βαθμός επιρροής μιας κρίσης στην τουριστική βιομηχανία </a:t>
            </a:r>
            <a:endParaRPr sz="1800" dirty="0"/>
          </a:p>
          <a:p>
            <a:pPr marL="0" lvl="0" indent="0" algn="l" rtl="0">
              <a:spcBef>
                <a:spcPts val="800"/>
              </a:spcBef>
              <a:spcAft>
                <a:spcPts val="800"/>
              </a:spcAft>
              <a:buClr>
                <a:schemeClr val="dk1"/>
              </a:buClr>
              <a:buSzPts val="1100"/>
              <a:buFont typeface="Arial"/>
              <a:buNone/>
            </a:pPr>
            <a:endParaRPr sz="1200" b="1" dirty="0"/>
          </a:p>
        </p:txBody>
      </p:sp>
      <p:sp>
        <p:nvSpPr>
          <p:cNvPr id="229" name="Google Shape;229;p14"/>
          <p:cNvSpPr txBox="1">
            <a:spLocks noGrp="1"/>
          </p:cNvSpPr>
          <p:nvPr>
            <p:ph type="body" idx="1"/>
          </p:nvPr>
        </p:nvSpPr>
        <p:spPr>
          <a:xfrm>
            <a:off x="1659900" y="1561250"/>
            <a:ext cx="2714425" cy="28893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l-GR" dirty="0" smtClean="0"/>
              <a:t>Ορίζοντας την κρίση</a:t>
            </a:r>
          </a:p>
          <a:p>
            <a:pPr marL="342900" lvl="0" indent="-342900" algn="l" rtl="0">
              <a:spcBef>
                <a:spcPts val="0"/>
              </a:spcBef>
              <a:spcAft>
                <a:spcPts val="0"/>
              </a:spcAft>
              <a:buSzPts val="1100"/>
              <a:buFont typeface="Wingdings" panose="05000000000000000000" pitchFamily="2" charset="2"/>
              <a:buChar char="ü"/>
            </a:pPr>
            <a:r>
              <a:rPr lang="el-GR" sz="1800" dirty="0" smtClean="0"/>
              <a:t>τι χαρακτηριστικά έχει</a:t>
            </a:r>
            <a:endParaRPr lang="en-US" sz="1800" dirty="0" smtClean="0"/>
          </a:p>
          <a:p>
            <a:pPr marL="285750" lvl="0" indent="-285750" algn="l" rtl="0">
              <a:spcBef>
                <a:spcPts val="0"/>
              </a:spcBef>
              <a:spcAft>
                <a:spcPts val="0"/>
              </a:spcAft>
              <a:buSzPts val="1100"/>
              <a:buFont typeface="Wingdings" panose="05000000000000000000" pitchFamily="2" charset="2"/>
              <a:buChar char="ü"/>
            </a:pPr>
            <a:r>
              <a:rPr lang="el-GR" sz="1800" dirty="0" smtClean="0"/>
              <a:t>τι λεπτομέρειες περιέχει ένα πραγματικό γεγονός </a:t>
            </a:r>
          </a:p>
          <a:p>
            <a:pPr marL="285750" lvl="0" indent="-285750" algn="l" rtl="0">
              <a:spcBef>
                <a:spcPts val="0"/>
              </a:spcBef>
              <a:spcAft>
                <a:spcPts val="0"/>
              </a:spcAft>
              <a:buSzPts val="1100"/>
              <a:buFont typeface="Wingdings" panose="05000000000000000000" pitchFamily="2" charset="2"/>
              <a:buChar char="ü"/>
            </a:pPr>
            <a:r>
              <a:rPr lang="el-GR" sz="1800" dirty="0" smtClean="0"/>
              <a:t>διαφορετικές μορφές κρίσης</a:t>
            </a:r>
          </a:p>
          <a:p>
            <a:pPr marL="285750" lvl="0" indent="-285750">
              <a:buSzPts val="1100"/>
              <a:buFont typeface="Wingdings" panose="05000000000000000000" pitchFamily="2" charset="2"/>
              <a:buChar char="ü"/>
            </a:pPr>
            <a:r>
              <a:rPr lang="el-GR" sz="1800" dirty="0" smtClean="0"/>
              <a:t>φάσεις &amp; χαρακτηριστικά </a:t>
            </a:r>
            <a:r>
              <a:rPr lang="el-GR" sz="1800" dirty="0"/>
              <a:t>κρίσης </a:t>
            </a:r>
            <a:endParaRPr dirty="0"/>
          </a:p>
        </p:txBody>
      </p:sp>
      <p:sp>
        <p:nvSpPr>
          <p:cNvPr id="230" name="Google Shape;230;p14"/>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9"/>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p>
            <a:pPr lvl="0"/>
            <a:r>
              <a:rPr lang="el-GR" dirty="0" smtClean="0"/>
              <a:t>Άλλες κατηγοριοποιήσεις κρίσεων</a:t>
            </a:r>
            <a:endParaRPr dirty="0"/>
          </a:p>
        </p:txBody>
      </p:sp>
      <p:sp>
        <p:nvSpPr>
          <p:cNvPr id="364" name="Google Shape;364;p29"/>
          <p:cNvSpPr txBox="1">
            <a:spLocks noGrp="1"/>
          </p:cNvSpPr>
          <p:nvPr>
            <p:ph type="body" idx="1"/>
          </p:nvPr>
        </p:nvSpPr>
        <p:spPr>
          <a:xfrm>
            <a:off x="548125" y="1505516"/>
            <a:ext cx="1921200" cy="1499400"/>
          </a:xfrm>
          <a:prstGeom prst="rect">
            <a:avLst/>
          </a:prstGeom>
        </p:spPr>
        <p:txBody>
          <a:bodyPr spcFirstLastPara="1" wrap="square" lIns="0" tIns="0" rIns="0" bIns="0" anchor="t" anchorCtr="0">
            <a:noAutofit/>
          </a:bodyPr>
          <a:lstStyle/>
          <a:p>
            <a:pPr marL="0" lvl="0" indent="0">
              <a:buNone/>
            </a:pPr>
            <a:r>
              <a:rPr lang="el-GR" b="1" dirty="0" smtClean="0">
                <a:solidFill>
                  <a:schemeClr val="accent1"/>
                </a:solidFill>
              </a:rPr>
              <a:t>Άμεσες κρίσεις</a:t>
            </a:r>
          </a:p>
          <a:p>
            <a:pPr marL="0" lvl="0" indent="0">
              <a:buNone/>
            </a:pPr>
            <a:r>
              <a:rPr lang="en-US" dirty="0">
                <a:solidFill>
                  <a:schemeClr val="tx1"/>
                </a:solidFill>
              </a:rPr>
              <a:t>(immediate crises</a:t>
            </a:r>
            <a:r>
              <a:rPr lang="en-US" dirty="0" smtClean="0">
                <a:solidFill>
                  <a:schemeClr val="tx1"/>
                </a:solidFill>
              </a:rPr>
              <a:t>)</a:t>
            </a:r>
            <a:endParaRPr lang="el-GR" dirty="0" smtClean="0">
              <a:solidFill>
                <a:schemeClr val="tx1"/>
              </a:solidFill>
            </a:endParaRPr>
          </a:p>
          <a:p>
            <a:pPr marL="0" lvl="0" indent="0">
              <a:buNone/>
            </a:pPr>
            <a:r>
              <a:rPr lang="el-GR" sz="1600" dirty="0"/>
              <a:t>οι οποίες</a:t>
            </a:r>
          </a:p>
          <a:p>
            <a:pPr marL="0" lvl="0" indent="0">
              <a:buNone/>
            </a:pPr>
            <a:r>
              <a:rPr lang="el-GR" sz="1600" dirty="0"/>
              <a:t>εμφανίζονται ξαφνικά χωρίς προειδοποίηση</a:t>
            </a:r>
            <a:endParaRPr sz="1600" dirty="0"/>
          </a:p>
        </p:txBody>
      </p:sp>
      <p:sp>
        <p:nvSpPr>
          <p:cNvPr id="365" name="Google Shape;365;p29"/>
          <p:cNvSpPr txBox="1">
            <a:spLocks noGrp="1"/>
          </p:cNvSpPr>
          <p:nvPr>
            <p:ph type="body" idx="2"/>
          </p:nvPr>
        </p:nvSpPr>
        <p:spPr>
          <a:xfrm>
            <a:off x="2723122" y="1434633"/>
            <a:ext cx="1921200" cy="1499400"/>
          </a:xfrm>
          <a:prstGeom prst="rect">
            <a:avLst/>
          </a:prstGeom>
        </p:spPr>
        <p:txBody>
          <a:bodyPr spcFirstLastPara="1" wrap="square" lIns="0" tIns="0" rIns="0" bIns="0" anchor="t" anchorCtr="0">
            <a:noAutofit/>
          </a:bodyPr>
          <a:lstStyle/>
          <a:p>
            <a:pPr marL="0" lvl="0" indent="0">
              <a:buNone/>
            </a:pPr>
            <a:r>
              <a:rPr lang="el-GR" b="1" dirty="0">
                <a:solidFill>
                  <a:schemeClr val="accent1"/>
                </a:solidFill>
              </a:rPr>
              <a:t>εμφανιζόμενες </a:t>
            </a:r>
            <a:r>
              <a:rPr lang="el-GR" b="1" dirty="0" smtClean="0">
                <a:solidFill>
                  <a:schemeClr val="accent1"/>
                </a:solidFill>
              </a:rPr>
              <a:t>κρίσεις</a:t>
            </a:r>
          </a:p>
          <a:p>
            <a:pPr marL="0" lvl="0" indent="0">
              <a:buNone/>
            </a:pPr>
            <a:r>
              <a:rPr lang="en-US" dirty="0">
                <a:solidFill>
                  <a:schemeClr val="tx1"/>
                </a:solidFill>
              </a:rPr>
              <a:t>(emerging crises</a:t>
            </a:r>
            <a:r>
              <a:rPr lang="en-US" dirty="0" smtClean="0">
                <a:solidFill>
                  <a:schemeClr val="tx1"/>
                </a:solidFill>
              </a:rPr>
              <a:t>)</a:t>
            </a:r>
            <a:endParaRPr lang="el-GR" dirty="0">
              <a:solidFill>
                <a:schemeClr val="tx1"/>
              </a:solidFill>
            </a:endParaRPr>
          </a:p>
          <a:p>
            <a:pPr marL="0" lvl="0" indent="0">
              <a:buNone/>
            </a:pPr>
            <a:r>
              <a:rPr lang="el-GR" sz="1600" dirty="0" smtClean="0"/>
              <a:t>Οι οποίες </a:t>
            </a:r>
            <a:r>
              <a:rPr lang="el-GR" sz="1600" dirty="0"/>
              <a:t>όντας πιο αργές στην εμφάνισή </a:t>
            </a:r>
            <a:r>
              <a:rPr lang="el-GR" sz="1600" dirty="0" smtClean="0"/>
              <a:t>τους, μπορούν </a:t>
            </a:r>
            <a:r>
              <a:rPr lang="el-GR" sz="1600" dirty="0"/>
              <a:t>να αντιμετωπιστούν πιο εύκολα</a:t>
            </a:r>
            <a:endParaRPr sz="1600" dirty="0"/>
          </a:p>
        </p:txBody>
      </p:sp>
      <p:sp>
        <p:nvSpPr>
          <p:cNvPr id="366" name="Google Shape;366;p29"/>
          <p:cNvSpPr txBox="1">
            <a:spLocks noGrp="1"/>
          </p:cNvSpPr>
          <p:nvPr>
            <p:ph type="body" idx="3"/>
          </p:nvPr>
        </p:nvSpPr>
        <p:spPr>
          <a:xfrm>
            <a:off x="4898118" y="1505516"/>
            <a:ext cx="2005955" cy="1499400"/>
          </a:xfrm>
          <a:prstGeom prst="rect">
            <a:avLst/>
          </a:prstGeom>
        </p:spPr>
        <p:txBody>
          <a:bodyPr spcFirstLastPara="1" wrap="square" lIns="0" tIns="0" rIns="0" bIns="0" anchor="t" anchorCtr="0">
            <a:noAutofit/>
          </a:bodyPr>
          <a:lstStyle/>
          <a:p>
            <a:pPr marL="0" lvl="0" indent="0">
              <a:buNone/>
            </a:pPr>
            <a:r>
              <a:rPr lang="el-GR" b="1" dirty="0">
                <a:solidFill>
                  <a:schemeClr val="accent1"/>
                </a:solidFill>
              </a:rPr>
              <a:t>υφιστάμενες </a:t>
            </a:r>
            <a:r>
              <a:rPr lang="el-GR" b="1" dirty="0" smtClean="0">
                <a:solidFill>
                  <a:schemeClr val="accent1"/>
                </a:solidFill>
              </a:rPr>
              <a:t>κρίσεις</a:t>
            </a:r>
          </a:p>
          <a:p>
            <a:pPr marL="0" lvl="0" indent="0">
              <a:buNone/>
            </a:pPr>
            <a:r>
              <a:rPr lang="en-US" dirty="0">
                <a:solidFill>
                  <a:schemeClr val="tx1"/>
                </a:solidFill>
              </a:rPr>
              <a:t>(sustainable crises)</a:t>
            </a:r>
            <a:endParaRPr dirty="0">
              <a:solidFill>
                <a:schemeClr val="tx1"/>
              </a:solidFill>
            </a:endParaRPr>
          </a:p>
          <a:p>
            <a:pPr marL="0" lvl="0" indent="0">
              <a:spcBef>
                <a:spcPts val="800"/>
              </a:spcBef>
              <a:buNone/>
            </a:pPr>
            <a:r>
              <a:rPr lang="el-GR" sz="1600" dirty="0"/>
              <a:t>που διαρκούν για βδομάδες, μήνες ακόμα </a:t>
            </a:r>
            <a:r>
              <a:rPr lang="el-GR" sz="1600" dirty="0" smtClean="0"/>
              <a:t>και χρόνια</a:t>
            </a:r>
            <a:endParaRPr sz="1600" dirty="0"/>
          </a:p>
        </p:txBody>
      </p:sp>
      <p:sp>
        <p:nvSpPr>
          <p:cNvPr id="367" name="Google Shape;367;p29"/>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2" name="Ορθογώνιο 1"/>
          <p:cNvSpPr/>
          <p:nvPr/>
        </p:nvSpPr>
        <p:spPr>
          <a:xfrm>
            <a:off x="7445704" y="2467481"/>
            <a:ext cx="1233030" cy="276999"/>
          </a:xfrm>
          <a:prstGeom prst="rect">
            <a:avLst/>
          </a:prstGeom>
        </p:spPr>
        <p:txBody>
          <a:bodyPr wrap="none">
            <a:spAutoFit/>
          </a:bodyPr>
          <a:lstStyle/>
          <a:p>
            <a:r>
              <a:rPr lang="en-US" sz="1200" dirty="0">
                <a:solidFill>
                  <a:schemeClr val="tx1"/>
                </a:solidFill>
              </a:rPr>
              <a:t>Parsons (1996</a:t>
            </a:r>
            <a:r>
              <a:rPr lang="en-US" sz="1200" dirty="0" smtClean="0">
                <a:solidFill>
                  <a:schemeClr val="tx1"/>
                </a:solidFill>
              </a:rPr>
              <a:t>)</a:t>
            </a:r>
            <a:endParaRPr lang="el-GR" sz="1200" dirty="0" smtClean="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9"/>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p>
            <a:pPr lvl="0"/>
            <a:r>
              <a:rPr lang="el-GR" dirty="0" smtClean="0"/>
              <a:t>Άλλες κατηγοριοποιήσεις κρίσεων</a:t>
            </a:r>
            <a:endParaRPr dirty="0"/>
          </a:p>
        </p:txBody>
      </p:sp>
      <p:sp>
        <p:nvSpPr>
          <p:cNvPr id="364" name="Google Shape;364;p29"/>
          <p:cNvSpPr txBox="1">
            <a:spLocks noGrp="1"/>
          </p:cNvSpPr>
          <p:nvPr>
            <p:ph type="body" idx="1"/>
          </p:nvPr>
        </p:nvSpPr>
        <p:spPr>
          <a:xfrm>
            <a:off x="548125" y="1505516"/>
            <a:ext cx="1921200" cy="3264958"/>
          </a:xfrm>
          <a:prstGeom prst="rect">
            <a:avLst/>
          </a:prstGeom>
        </p:spPr>
        <p:txBody>
          <a:bodyPr spcFirstLastPara="1" wrap="square" lIns="0" tIns="0" rIns="0" bIns="0" anchor="t" anchorCtr="0">
            <a:noAutofit/>
          </a:bodyPr>
          <a:lstStyle/>
          <a:p>
            <a:pPr marL="0" lvl="0" indent="0">
              <a:buNone/>
            </a:pPr>
            <a:r>
              <a:rPr lang="el-GR" b="1" dirty="0">
                <a:solidFill>
                  <a:schemeClr val="accent1"/>
                </a:solidFill>
              </a:rPr>
              <a:t>Μικρής διάρκειας </a:t>
            </a:r>
            <a:r>
              <a:rPr lang="el-GR" sz="1600" dirty="0" smtClean="0"/>
              <a:t>εμφανίζονται </a:t>
            </a:r>
            <a:r>
              <a:rPr lang="el-GR" sz="1600" dirty="0"/>
              <a:t>γρήγορα &amp; επιλύονται </a:t>
            </a:r>
            <a:r>
              <a:rPr lang="el-GR" sz="1600" dirty="0" smtClean="0"/>
              <a:t>εξίσου γρήγορα</a:t>
            </a:r>
          </a:p>
          <a:p>
            <a:pPr marL="0" lvl="0" indent="0">
              <a:buNone/>
            </a:pPr>
            <a:r>
              <a:rPr lang="el-GR" sz="1600" dirty="0" smtClean="0"/>
              <a:t> </a:t>
            </a:r>
            <a:r>
              <a:rPr lang="el-GR" sz="1400" dirty="0"/>
              <a:t>π.χ. απαγωγές, οι</a:t>
            </a:r>
          </a:p>
          <a:p>
            <a:pPr marL="0" lvl="0" indent="0">
              <a:buNone/>
            </a:pPr>
            <a:r>
              <a:rPr lang="el-GR" sz="1400" dirty="0"/>
              <a:t>αεροπειρατείες, οι ένοπλες επιθέσεις, τα</a:t>
            </a:r>
          </a:p>
          <a:p>
            <a:pPr marL="0" lvl="0" indent="0">
              <a:buNone/>
            </a:pPr>
            <a:r>
              <a:rPr lang="el-GR" sz="1400" dirty="0" err="1"/>
              <a:t>blackout</a:t>
            </a:r>
            <a:r>
              <a:rPr lang="el-GR" sz="1400" dirty="0"/>
              <a:t> και οι πυρκαγιές</a:t>
            </a:r>
            <a:endParaRPr sz="1600" dirty="0"/>
          </a:p>
        </p:txBody>
      </p:sp>
      <p:sp>
        <p:nvSpPr>
          <p:cNvPr id="365" name="Google Shape;365;p29"/>
          <p:cNvSpPr txBox="1">
            <a:spLocks noGrp="1"/>
          </p:cNvSpPr>
          <p:nvPr>
            <p:ph type="body" idx="2"/>
          </p:nvPr>
        </p:nvSpPr>
        <p:spPr>
          <a:xfrm>
            <a:off x="2723122" y="1434633"/>
            <a:ext cx="1921200" cy="1499400"/>
          </a:xfrm>
          <a:prstGeom prst="rect">
            <a:avLst/>
          </a:prstGeom>
        </p:spPr>
        <p:txBody>
          <a:bodyPr spcFirstLastPara="1" wrap="square" lIns="0" tIns="0" rIns="0" bIns="0" anchor="t" anchorCtr="0">
            <a:noAutofit/>
          </a:bodyPr>
          <a:lstStyle/>
          <a:p>
            <a:pPr marL="0" lvl="0" indent="0">
              <a:buNone/>
            </a:pPr>
            <a:r>
              <a:rPr lang="el-GR" b="1" dirty="0" smtClean="0">
                <a:solidFill>
                  <a:schemeClr val="accent1"/>
                </a:solidFill>
              </a:rPr>
              <a:t>Μακράς διαρκείας </a:t>
            </a:r>
          </a:p>
          <a:p>
            <a:pPr marL="0" lvl="0" indent="0">
              <a:buNone/>
            </a:pPr>
            <a:r>
              <a:rPr lang="el-GR" sz="1600" dirty="0" smtClean="0"/>
              <a:t>Αργό ρυθμό </a:t>
            </a:r>
            <a:r>
              <a:rPr lang="el-GR" sz="1600" dirty="0"/>
              <a:t>εξέλιξης και εξαιτίας του γεγονότος ότι</a:t>
            </a:r>
          </a:p>
          <a:p>
            <a:pPr marL="0" lvl="0" indent="0">
              <a:buNone/>
            </a:pPr>
            <a:r>
              <a:rPr lang="el-GR" sz="1600" dirty="0"/>
              <a:t>αδυνατούν να φτάσουν σε κάποιο σημείο εκτόνωσης,</a:t>
            </a:r>
          </a:p>
          <a:p>
            <a:pPr marL="0" lvl="0" indent="0">
              <a:buNone/>
            </a:pPr>
            <a:r>
              <a:rPr lang="el-GR" sz="1600" dirty="0"/>
              <a:t>προκαλούν συνήθως δυσεπίλυτα προβλήματα.</a:t>
            </a:r>
            <a:endParaRPr sz="1600" dirty="0"/>
          </a:p>
        </p:txBody>
      </p:sp>
      <p:sp>
        <p:nvSpPr>
          <p:cNvPr id="366" name="Google Shape;366;p29"/>
          <p:cNvSpPr txBox="1">
            <a:spLocks noGrp="1"/>
          </p:cNvSpPr>
          <p:nvPr>
            <p:ph type="body" idx="3"/>
          </p:nvPr>
        </p:nvSpPr>
        <p:spPr>
          <a:xfrm>
            <a:off x="4727944" y="1505515"/>
            <a:ext cx="2176129" cy="1507043"/>
          </a:xfrm>
          <a:prstGeom prst="rect">
            <a:avLst/>
          </a:prstGeom>
        </p:spPr>
        <p:txBody>
          <a:bodyPr spcFirstLastPara="1" wrap="square" lIns="0" tIns="0" rIns="0" bIns="0" anchor="t" anchorCtr="0">
            <a:noAutofit/>
          </a:bodyPr>
          <a:lstStyle/>
          <a:p>
            <a:pPr marL="0" lvl="0" indent="0">
              <a:buNone/>
            </a:pPr>
            <a:r>
              <a:rPr lang="el-GR" b="1" dirty="0" smtClean="0">
                <a:solidFill>
                  <a:schemeClr val="accent1"/>
                </a:solidFill>
              </a:rPr>
              <a:t>Καθαρτικές </a:t>
            </a:r>
            <a:r>
              <a:rPr lang="el-GR" b="1" dirty="0">
                <a:solidFill>
                  <a:schemeClr val="accent1"/>
                </a:solidFill>
              </a:rPr>
              <a:t>κρίσεις </a:t>
            </a:r>
            <a:endParaRPr lang="el-GR" b="1" dirty="0" smtClean="0">
              <a:solidFill>
                <a:schemeClr val="accent1"/>
              </a:solidFill>
            </a:endParaRPr>
          </a:p>
          <a:p>
            <a:pPr marL="0" lvl="0" indent="0">
              <a:buNone/>
            </a:pPr>
            <a:r>
              <a:rPr lang="el-GR" sz="1400" dirty="0"/>
              <a:t>εξελίσσονται μεν με </a:t>
            </a:r>
            <a:r>
              <a:rPr lang="el-GR" sz="1400" dirty="0" smtClean="0"/>
              <a:t>αργό ρυθμό </a:t>
            </a:r>
            <a:r>
              <a:rPr lang="el-GR" sz="1400" dirty="0"/>
              <a:t>αλλά καταφέρνουν να φτάσουν σε κορύφωση</a:t>
            </a:r>
          </a:p>
          <a:p>
            <a:pPr marL="0" lvl="0" indent="0">
              <a:buNone/>
            </a:pPr>
            <a:r>
              <a:rPr lang="el-GR" sz="1400" dirty="0"/>
              <a:t>και κατά συνέπεια να </a:t>
            </a:r>
            <a:r>
              <a:rPr lang="el-GR" sz="1400" dirty="0" smtClean="0"/>
              <a:t>επιλυθούν.</a:t>
            </a:r>
            <a:endParaRPr sz="1400" dirty="0"/>
          </a:p>
        </p:txBody>
      </p:sp>
      <p:sp>
        <p:nvSpPr>
          <p:cNvPr id="367" name="Google Shape;367;p29"/>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21</a:t>
            </a:fld>
            <a:endParaRPr/>
          </a:p>
        </p:txBody>
      </p:sp>
      <p:sp>
        <p:nvSpPr>
          <p:cNvPr id="2" name="Ορθογώνιο 1"/>
          <p:cNvSpPr/>
          <p:nvPr/>
        </p:nvSpPr>
        <p:spPr>
          <a:xfrm>
            <a:off x="7073115" y="1602699"/>
            <a:ext cx="1726755" cy="461665"/>
          </a:xfrm>
          <a:prstGeom prst="rect">
            <a:avLst/>
          </a:prstGeom>
        </p:spPr>
        <p:txBody>
          <a:bodyPr wrap="none">
            <a:spAutoFit/>
          </a:bodyPr>
          <a:lstStyle/>
          <a:p>
            <a:r>
              <a:rPr lang="en-US" sz="1200" dirty="0" err="1" smtClean="0">
                <a:solidFill>
                  <a:schemeClr val="tx1"/>
                </a:solidFill>
              </a:rPr>
              <a:t>Drennan</a:t>
            </a:r>
            <a:r>
              <a:rPr lang="en-US" sz="1200" dirty="0" smtClean="0">
                <a:solidFill>
                  <a:schemeClr val="tx1"/>
                </a:solidFill>
              </a:rPr>
              <a:t> </a:t>
            </a:r>
            <a:r>
              <a:rPr lang="el-GR" sz="1200" dirty="0">
                <a:solidFill>
                  <a:schemeClr val="tx1"/>
                </a:solidFill>
              </a:rPr>
              <a:t>&amp;</a:t>
            </a:r>
            <a:r>
              <a:rPr lang="el-GR" sz="1200" dirty="0" smtClean="0">
                <a:solidFill>
                  <a:schemeClr val="tx1"/>
                </a:solidFill>
              </a:rPr>
              <a:t> </a:t>
            </a:r>
            <a:r>
              <a:rPr lang="en-US" sz="1200" dirty="0">
                <a:solidFill>
                  <a:schemeClr val="tx1"/>
                </a:solidFill>
              </a:rPr>
              <a:t>McConnell </a:t>
            </a:r>
            <a:endParaRPr lang="el-GR" sz="1200" dirty="0" smtClean="0">
              <a:solidFill>
                <a:schemeClr val="tx1"/>
              </a:solidFill>
            </a:endParaRPr>
          </a:p>
          <a:p>
            <a:r>
              <a:rPr lang="en-US" sz="1200" dirty="0" smtClean="0">
                <a:solidFill>
                  <a:schemeClr val="tx1"/>
                </a:solidFill>
              </a:rPr>
              <a:t>(</a:t>
            </a:r>
            <a:r>
              <a:rPr lang="en-US" sz="1200" dirty="0">
                <a:solidFill>
                  <a:schemeClr val="tx1"/>
                </a:solidFill>
              </a:rPr>
              <a:t>2007</a:t>
            </a:r>
            <a:r>
              <a:rPr lang="en-US" sz="1200" dirty="0" smtClean="0">
                <a:solidFill>
                  <a:schemeClr val="tx1"/>
                </a:solidFill>
              </a:rPr>
              <a:t>)</a:t>
            </a:r>
            <a:endParaRPr lang="el-GR" sz="1200" dirty="0">
              <a:solidFill>
                <a:schemeClr val="tx1"/>
              </a:solidFill>
            </a:endParaRPr>
          </a:p>
        </p:txBody>
      </p:sp>
      <p:sp>
        <p:nvSpPr>
          <p:cNvPr id="9" name="Google Shape;366;p29"/>
          <p:cNvSpPr txBox="1">
            <a:spLocks/>
          </p:cNvSpPr>
          <p:nvPr/>
        </p:nvSpPr>
        <p:spPr>
          <a:xfrm>
            <a:off x="4727944" y="3214539"/>
            <a:ext cx="2176129" cy="150704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1"/>
              </a:buClr>
              <a:buSzPts val="1800"/>
              <a:buFont typeface="Nunito"/>
              <a:buChar char="➜"/>
              <a:defRPr sz="1800" b="0" i="0" u="none" strike="noStrike" cap="none">
                <a:solidFill>
                  <a:schemeClr val="dk2"/>
                </a:solidFill>
                <a:latin typeface="Nunito"/>
                <a:ea typeface="Nunito"/>
                <a:cs typeface="Nunito"/>
                <a:sym typeface="Nunito"/>
              </a:defRPr>
            </a:lvl1pPr>
            <a:lvl2pPr marL="914400" marR="0" lvl="1" indent="-342900" algn="l" rtl="0">
              <a:lnSpc>
                <a:spcPct val="115000"/>
              </a:lnSpc>
              <a:spcBef>
                <a:spcPts val="800"/>
              </a:spcBef>
              <a:spcAft>
                <a:spcPts val="0"/>
              </a:spcAft>
              <a:buClr>
                <a:schemeClr val="accent1"/>
              </a:buClr>
              <a:buSzPts val="1800"/>
              <a:buFont typeface="Nunito"/>
              <a:buChar char="-"/>
              <a:defRPr sz="1800" b="0" i="0" u="none" strike="noStrike" cap="none">
                <a:solidFill>
                  <a:schemeClr val="dk2"/>
                </a:solidFill>
                <a:latin typeface="Nunito"/>
                <a:ea typeface="Nunito"/>
                <a:cs typeface="Nunito"/>
                <a:sym typeface="Nunito"/>
              </a:defRPr>
            </a:lvl2pPr>
            <a:lvl3pPr marL="1371600" marR="0" lvl="2" indent="-342900" algn="l" rtl="0">
              <a:lnSpc>
                <a:spcPct val="115000"/>
              </a:lnSpc>
              <a:spcBef>
                <a:spcPts val="800"/>
              </a:spcBef>
              <a:spcAft>
                <a:spcPts val="0"/>
              </a:spcAft>
              <a:buClr>
                <a:schemeClr val="accent1"/>
              </a:buClr>
              <a:buSzPts val="1800"/>
              <a:buFont typeface="Nunito"/>
              <a:buChar char="-"/>
              <a:defRPr sz="1800" b="0" i="0" u="none" strike="noStrike" cap="none">
                <a:solidFill>
                  <a:schemeClr val="dk2"/>
                </a:solidFill>
                <a:latin typeface="Nunito"/>
                <a:ea typeface="Nunito"/>
                <a:cs typeface="Nunito"/>
                <a:sym typeface="Nunito"/>
              </a:defRPr>
            </a:lvl3pPr>
            <a:lvl4pPr marL="1828800" marR="0" lvl="3" indent="-342900" algn="l" rtl="0">
              <a:lnSpc>
                <a:spcPct val="115000"/>
              </a:lnSpc>
              <a:spcBef>
                <a:spcPts val="800"/>
              </a:spcBef>
              <a:spcAft>
                <a:spcPts val="0"/>
              </a:spcAft>
              <a:buClr>
                <a:schemeClr val="dk2"/>
              </a:buClr>
              <a:buSzPts val="1800"/>
              <a:buFont typeface="Nunito"/>
              <a:buChar char="-"/>
              <a:defRPr sz="1800" b="0" i="0" u="none" strike="noStrike" cap="none">
                <a:solidFill>
                  <a:schemeClr val="dk2"/>
                </a:solidFill>
                <a:latin typeface="Nunito"/>
                <a:ea typeface="Nunito"/>
                <a:cs typeface="Nunito"/>
                <a:sym typeface="Nunito"/>
              </a:defRPr>
            </a:lvl4pPr>
            <a:lvl5pPr marL="2286000" marR="0" lvl="4" indent="-342900" algn="l" rtl="0">
              <a:lnSpc>
                <a:spcPct val="115000"/>
              </a:lnSpc>
              <a:spcBef>
                <a:spcPts val="800"/>
              </a:spcBef>
              <a:spcAft>
                <a:spcPts val="0"/>
              </a:spcAft>
              <a:buClr>
                <a:schemeClr val="dk2"/>
              </a:buClr>
              <a:buSzPts val="1800"/>
              <a:buFont typeface="Nunito"/>
              <a:buChar char="-"/>
              <a:defRPr sz="1800" b="0" i="0" u="none" strike="noStrike" cap="none">
                <a:solidFill>
                  <a:schemeClr val="dk2"/>
                </a:solidFill>
                <a:latin typeface="Nunito"/>
                <a:ea typeface="Nunito"/>
                <a:cs typeface="Nunito"/>
                <a:sym typeface="Nunito"/>
              </a:defRPr>
            </a:lvl5pPr>
            <a:lvl6pPr marL="2743200" marR="0" lvl="5" indent="-342900" algn="l" rtl="0">
              <a:lnSpc>
                <a:spcPct val="115000"/>
              </a:lnSpc>
              <a:spcBef>
                <a:spcPts val="800"/>
              </a:spcBef>
              <a:spcAft>
                <a:spcPts val="0"/>
              </a:spcAft>
              <a:buClr>
                <a:schemeClr val="dk2"/>
              </a:buClr>
              <a:buSzPts val="1800"/>
              <a:buFont typeface="Nunito"/>
              <a:buChar char="-"/>
              <a:defRPr sz="1800" b="0" i="0" u="none" strike="noStrike" cap="none">
                <a:solidFill>
                  <a:schemeClr val="dk2"/>
                </a:solidFill>
                <a:latin typeface="Nunito"/>
                <a:ea typeface="Nunito"/>
                <a:cs typeface="Nunito"/>
                <a:sym typeface="Nunito"/>
              </a:defRPr>
            </a:lvl6pPr>
            <a:lvl7pPr marL="3200400" marR="0" lvl="6" indent="-342900" algn="l" rtl="0">
              <a:lnSpc>
                <a:spcPct val="115000"/>
              </a:lnSpc>
              <a:spcBef>
                <a:spcPts val="800"/>
              </a:spcBef>
              <a:spcAft>
                <a:spcPts val="0"/>
              </a:spcAft>
              <a:buClr>
                <a:schemeClr val="dk2"/>
              </a:buClr>
              <a:buSzPts val="1800"/>
              <a:buFont typeface="Nunito"/>
              <a:buChar char="●"/>
              <a:defRPr sz="1800" b="0" i="0" u="none" strike="noStrike" cap="none">
                <a:solidFill>
                  <a:schemeClr val="dk2"/>
                </a:solidFill>
                <a:latin typeface="Nunito"/>
                <a:ea typeface="Nunito"/>
                <a:cs typeface="Nunito"/>
                <a:sym typeface="Nunito"/>
              </a:defRPr>
            </a:lvl7pPr>
            <a:lvl8pPr marL="3657600" marR="0" lvl="7" indent="-342900" algn="l" rtl="0">
              <a:lnSpc>
                <a:spcPct val="115000"/>
              </a:lnSpc>
              <a:spcBef>
                <a:spcPts val="800"/>
              </a:spcBef>
              <a:spcAft>
                <a:spcPts val="0"/>
              </a:spcAft>
              <a:buClr>
                <a:schemeClr val="dk2"/>
              </a:buClr>
              <a:buSzPts val="1800"/>
              <a:buFont typeface="Nunito"/>
              <a:buChar char="○"/>
              <a:defRPr sz="1800" b="0" i="0" u="none" strike="noStrike" cap="none">
                <a:solidFill>
                  <a:schemeClr val="dk2"/>
                </a:solidFill>
                <a:latin typeface="Nunito"/>
                <a:ea typeface="Nunito"/>
                <a:cs typeface="Nunito"/>
                <a:sym typeface="Nunito"/>
              </a:defRPr>
            </a:lvl8pPr>
            <a:lvl9pPr marL="4114800" marR="0" lvl="8" indent="-342900" algn="l" rtl="0">
              <a:lnSpc>
                <a:spcPct val="115000"/>
              </a:lnSpc>
              <a:spcBef>
                <a:spcPts val="800"/>
              </a:spcBef>
              <a:spcAft>
                <a:spcPts val="800"/>
              </a:spcAft>
              <a:buClr>
                <a:schemeClr val="dk2"/>
              </a:buClr>
              <a:buSzPts val="1800"/>
              <a:buFont typeface="Nunito"/>
              <a:buChar char="■"/>
              <a:defRPr sz="1800" b="0" i="0" u="none" strike="noStrike" cap="none">
                <a:solidFill>
                  <a:schemeClr val="dk2"/>
                </a:solidFill>
                <a:latin typeface="Nunito"/>
                <a:ea typeface="Nunito"/>
                <a:cs typeface="Nunito"/>
                <a:sym typeface="Nunito"/>
              </a:defRPr>
            </a:lvl9pPr>
          </a:lstStyle>
          <a:p>
            <a:pPr marL="0" indent="0">
              <a:buNone/>
            </a:pPr>
            <a:r>
              <a:rPr lang="el-GR" b="1" dirty="0" smtClean="0">
                <a:solidFill>
                  <a:schemeClr val="accent1"/>
                </a:solidFill>
              </a:rPr>
              <a:t>Μακράς </a:t>
            </a:r>
            <a:r>
              <a:rPr lang="el-GR" b="1" dirty="0">
                <a:solidFill>
                  <a:schemeClr val="accent1"/>
                </a:solidFill>
              </a:rPr>
              <a:t>σκιάς </a:t>
            </a:r>
            <a:r>
              <a:rPr lang="el-GR" b="1" dirty="0" smtClean="0">
                <a:solidFill>
                  <a:schemeClr val="accent1"/>
                </a:solidFill>
              </a:rPr>
              <a:t>κρίσεις </a:t>
            </a:r>
          </a:p>
          <a:p>
            <a:pPr marL="0" indent="0">
              <a:buNone/>
            </a:pPr>
            <a:r>
              <a:rPr lang="el-GR" sz="1400" dirty="0" smtClean="0"/>
              <a:t>εμφανίζονται </a:t>
            </a:r>
            <a:r>
              <a:rPr lang="el-GR" sz="1400" dirty="0"/>
              <a:t>απότομα και </a:t>
            </a:r>
            <a:r>
              <a:rPr lang="el-GR" sz="1400" dirty="0" smtClean="0"/>
              <a:t>τα αποτελέσματά </a:t>
            </a:r>
            <a:r>
              <a:rPr lang="el-GR" sz="1400" dirty="0"/>
              <a:t>τους είναι εμφανή για πολύ μεγάλο</a:t>
            </a:r>
          </a:p>
          <a:p>
            <a:pPr marL="0" indent="0">
              <a:buNone/>
            </a:pPr>
            <a:r>
              <a:rPr lang="el-GR" sz="1400" dirty="0"/>
              <a:t>χρονικό διάστημα.</a:t>
            </a:r>
          </a:p>
        </p:txBody>
      </p:sp>
    </p:spTree>
    <p:extLst>
      <p:ext uri="{BB962C8B-B14F-4D97-AF65-F5344CB8AC3E}">
        <p14:creationId xmlns:p14="http://schemas.microsoft.com/office/powerpoint/2010/main" val="2701480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Κατηγοριοποιήσεις… συνέχεια</a:t>
            </a:r>
            <a:endParaRPr lang="el-GR" dirty="0"/>
          </a:p>
        </p:txBody>
      </p:sp>
      <p:sp>
        <p:nvSpPr>
          <p:cNvPr id="3" name="Θέση κειμένου 2"/>
          <p:cNvSpPr>
            <a:spLocks noGrp="1"/>
          </p:cNvSpPr>
          <p:nvPr>
            <p:ph type="body" idx="1"/>
          </p:nvPr>
        </p:nvSpPr>
        <p:spPr>
          <a:xfrm>
            <a:off x="439478" y="1271600"/>
            <a:ext cx="2502195" cy="3307500"/>
          </a:xfrm>
        </p:spPr>
        <p:txBody>
          <a:bodyPr/>
          <a:lstStyle/>
          <a:p>
            <a:pPr marL="114300" indent="0">
              <a:buNone/>
            </a:pPr>
            <a:r>
              <a:rPr lang="el-GR" sz="1600" dirty="0"/>
              <a:t>Λαμβάνοντας υπόψη </a:t>
            </a:r>
            <a:r>
              <a:rPr lang="el-GR" sz="1600" dirty="0" smtClean="0"/>
              <a:t>το γεγονός </a:t>
            </a:r>
            <a:r>
              <a:rPr lang="el-GR" sz="1600" dirty="0"/>
              <a:t>ότι η έννοια της κρίσης είναι </a:t>
            </a:r>
            <a:r>
              <a:rPr lang="el-GR" sz="1600" dirty="0" smtClean="0"/>
              <a:t>άρρηκτα συνδεδεμένη </a:t>
            </a:r>
            <a:r>
              <a:rPr lang="el-GR" sz="1600" dirty="0"/>
              <a:t>τόσο με την προσπάθεια</a:t>
            </a:r>
          </a:p>
          <a:p>
            <a:pPr marL="114300" indent="0">
              <a:buNone/>
            </a:pPr>
            <a:r>
              <a:rPr lang="el-GR" sz="1600" dirty="0">
                <a:solidFill>
                  <a:srgbClr val="FFFF00"/>
                </a:solidFill>
              </a:rPr>
              <a:t>π</a:t>
            </a:r>
            <a:r>
              <a:rPr lang="el-GR" sz="1600" dirty="0" smtClean="0">
                <a:solidFill>
                  <a:srgbClr val="FFFF00"/>
                </a:solidFill>
              </a:rPr>
              <a:t>ρόβλεψη</a:t>
            </a:r>
            <a:r>
              <a:rPr lang="el-GR" sz="1600" dirty="0" smtClean="0"/>
              <a:t>ς της </a:t>
            </a:r>
            <a:r>
              <a:rPr lang="el-GR" sz="1600" dirty="0"/>
              <a:t>όσο &amp;</a:t>
            </a:r>
            <a:r>
              <a:rPr lang="el-GR" sz="1600" dirty="0" smtClean="0"/>
              <a:t> </a:t>
            </a:r>
            <a:r>
              <a:rPr lang="el-GR" sz="1600" dirty="0"/>
              <a:t>με </a:t>
            </a:r>
            <a:r>
              <a:rPr lang="el-GR" sz="1600" dirty="0" smtClean="0"/>
              <a:t>τη συστηματική προσπάθεια </a:t>
            </a:r>
            <a:r>
              <a:rPr lang="el-GR" sz="1600" dirty="0">
                <a:solidFill>
                  <a:srgbClr val="FFFF00"/>
                </a:solidFill>
              </a:rPr>
              <a:t>διαχείρισης</a:t>
            </a:r>
            <a:r>
              <a:rPr lang="el-GR" sz="1600" dirty="0"/>
              <a:t> και </a:t>
            </a:r>
            <a:r>
              <a:rPr lang="el-GR" sz="1600" dirty="0" smtClean="0"/>
              <a:t>α</a:t>
            </a:r>
            <a:r>
              <a:rPr lang="el-GR" sz="1600" dirty="0" smtClean="0">
                <a:solidFill>
                  <a:srgbClr val="FFFF00"/>
                </a:solidFill>
              </a:rPr>
              <a:t>ντιμετώπισής</a:t>
            </a:r>
            <a:r>
              <a:rPr lang="el-GR" sz="1600" dirty="0" smtClean="0"/>
              <a:t> της</a:t>
            </a:r>
            <a:r>
              <a:rPr lang="el-GR" sz="1600" dirty="0"/>
              <a:t>, προτείνει </a:t>
            </a:r>
            <a:r>
              <a:rPr lang="el-GR" sz="1600" dirty="0" smtClean="0"/>
              <a:t>4 κατηγορίες</a:t>
            </a:r>
            <a:endParaRPr lang="el-GR" sz="1600" dirty="0"/>
          </a:p>
        </p:txBody>
      </p:sp>
      <p:sp>
        <p:nvSpPr>
          <p:cNvPr id="5" name="Θέση αριθμού διαφάνειας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6" name="Θέση κειμένου 5"/>
          <p:cNvSpPr>
            <a:spLocks noGrp="1"/>
          </p:cNvSpPr>
          <p:nvPr>
            <p:ph type="body" idx="3"/>
          </p:nvPr>
        </p:nvSpPr>
        <p:spPr>
          <a:xfrm>
            <a:off x="3508744" y="1271600"/>
            <a:ext cx="3206482" cy="3307500"/>
          </a:xfrm>
        </p:spPr>
        <p:txBody>
          <a:bodyPr/>
          <a:lstStyle/>
          <a:p>
            <a:r>
              <a:rPr lang="el-GR" dirty="0"/>
              <a:t>τις </a:t>
            </a:r>
            <a:r>
              <a:rPr lang="el-GR" dirty="0">
                <a:solidFill>
                  <a:srgbClr val="FFFF00"/>
                </a:solidFill>
              </a:rPr>
              <a:t>θεμελιώδεις κρίσεις </a:t>
            </a:r>
            <a:r>
              <a:rPr lang="el-GR" dirty="0"/>
              <a:t>(</a:t>
            </a:r>
            <a:r>
              <a:rPr lang="en-US" dirty="0"/>
              <a:t>Fundamental crises),</a:t>
            </a:r>
          </a:p>
          <a:p>
            <a:r>
              <a:rPr lang="el-GR" dirty="0" smtClean="0"/>
              <a:t>τις </a:t>
            </a:r>
            <a:r>
              <a:rPr lang="el-GR" dirty="0">
                <a:solidFill>
                  <a:srgbClr val="FFFF00"/>
                </a:solidFill>
              </a:rPr>
              <a:t>δυσεπίλυτες κρίσεις </a:t>
            </a:r>
            <a:r>
              <a:rPr lang="el-GR" dirty="0"/>
              <a:t>(</a:t>
            </a:r>
            <a:r>
              <a:rPr lang="en-US" dirty="0"/>
              <a:t>Intractable Crises),</a:t>
            </a:r>
          </a:p>
          <a:p>
            <a:r>
              <a:rPr lang="el-GR" dirty="0" smtClean="0"/>
              <a:t>τις </a:t>
            </a:r>
            <a:r>
              <a:rPr lang="el-GR" dirty="0">
                <a:solidFill>
                  <a:srgbClr val="FFFF00"/>
                </a:solidFill>
              </a:rPr>
              <a:t>απρόσμενες κρίσεις </a:t>
            </a:r>
            <a:r>
              <a:rPr lang="el-GR" dirty="0"/>
              <a:t>(</a:t>
            </a:r>
            <a:r>
              <a:rPr lang="en-US" dirty="0"/>
              <a:t>Unexpected Crises</a:t>
            </a:r>
            <a:r>
              <a:rPr lang="en-US" dirty="0" smtClean="0"/>
              <a:t>)</a:t>
            </a:r>
            <a:endParaRPr lang="el-GR" dirty="0"/>
          </a:p>
          <a:p>
            <a:r>
              <a:rPr lang="el-GR" dirty="0" smtClean="0"/>
              <a:t>τις </a:t>
            </a:r>
            <a:r>
              <a:rPr lang="el-GR" dirty="0">
                <a:solidFill>
                  <a:srgbClr val="FFFF00"/>
                </a:solidFill>
              </a:rPr>
              <a:t>συμβατικές κρίσεις </a:t>
            </a:r>
            <a:r>
              <a:rPr lang="el-GR" dirty="0"/>
              <a:t>(</a:t>
            </a:r>
            <a:r>
              <a:rPr lang="en-US" dirty="0"/>
              <a:t>Conventional Crises).</a:t>
            </a:r>
            <a:endParaRPr lang="el-GR" dirty="0"/>
          </a:p>
        </p:txBody>
      </p:sp>
      <p:sp>
        <p:nvSpPr>
          <p:cNvPr id="7" name="Ορθογώνιο 6"/>
          <p:cNvSpPr/>
          <p:nvPr/>
        </p:nvSpPr>
        <p:spPr>
          <a:xfrm>
            <a:off x="7332074" y="2446215"/>
            <a:ext cx="1377300" cy="307777"/>
          </a:xfrm>
          <a:prstGeom prst="rect">
            <a:avLst/>
          </a:prstGeom>
        </p:spPr>
        <p:txBody>
          <a:bodyPr wrap="none">
            <a:spAutoFit/>
          </a:bodyPr>
          <a:lstStyle/>
          <a:p>
            <a:r>
              <a:rPr lang="en-US" dirty="0" err="1">
                <a:solidFill>
                  <a:schemeClr val="tx1"/>
                </a:solidFill>
              </a:rPr>
              <a:t>Gundel</a:t>
            </a:r>
            <a:r>
              <a:rPr lang="en-US" dirty="0">
                <a:solidFill>
                  <a:schemeClr val="tx1"/>
                </a:solidFill>
              </a:rPr>
              <a:t> (2005</a:t>
            </a:r>
            <a:r>
              <a:rPr lang="en-US" dirty="0" smtClean="0">
                <a:solidFill>
                  <a:schemeClr val="tx1"/>
                </a:solidFill>
              </a:rPr>
              <a:t>)</a:t>
            </a:r>
            <a:endParaRPr lang="el-GR" dirty="0">
              <a:solidFill>
                <a:schemeClr val="tx1"/>
              </a:solidFill>
            </a:endParaRPr>
          </a:p>
        </p:txBody>
      </p:sp>
    </p:spTree>
    <p:extLst>
      <p:ext uri="{BB962C8B-B14F-4D97-AF65-F5344CB8AC3E}">
        <p14:creationId xmlns:p14="http://schemas.microsoft.com/office/powerpoint/2010/main" val="3327363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8"/>
          <p:cNvSpPr txBox="1">
            <a:spLocks noGrp="1"/>
          </p:cNvSpPr>
          <p:nvPr>
            <p:ph type="title"/>
          </p:nvPr>
        </p:nvSpPr>
        <p:spPr>
          <a:xfrm>
            <a:off x="548125" y="593125"/>
            <a:ext cx="6167100" cy="3808754"/>
          </a:xfrm>
          <a:prstGeom prst="rect">
            <a:avLst/>
          </a:prstGeom>
        </p:spPr>
        <p:txBody>
          <a:bodyPr spcFirstLastPara="1" wrap="square" lIns="0" tIns="0" rIns="0" bIns="0" anchor="t" anchorCtr="0">
            <a:noAutofit/>
          </a:bodyPr>
          <a:lstStyle/>
          <a:p>
            <a:r>
              <a:rPr lang="el-GR" sz="1800" b="1" dirty="0">
                <a:solidFill>
                  <a:schemeClr val="accent6"/>
                </a:solidFill>
              </a:rPr>
              <a:t>οικονομικές κρίσεις (</a:t>
            </a:r>
            <a:r>
              <a:rPr lang="el-GR" sz="1800" b="1" dirty="0" err="1">
                <a:solidFill>
                  <a:schemeClr val="accent6"/>
                </a:solidFill>
              </a:rPr>
              <a:t>economic</a:t>
            </a:r>
            <a:r>
              <a:rPr lang="el-GR" sz="1800" b="1" dirty="0">
                <a:solidFill>
                  <a:schemeClr val="accent6"/>
                </a:solidFill>
              </a:rPr>
              <a:t> </a:t>
            </a:r>
            <a:r>
              <a:rPr lang="el-GR" sz="1800" b="1" dirty="0" err="1">
                <a:solidFill>
                  <a:schemeClr val="accent6"/>
                </a:solidFill>
              </a:rPr>
              <a:t>crises</a:t>
            </a:r>
            <a:r>
              <a:rPr lang="el-GR" sz="1800" b="1" dirty="0">
                <a:solidFill>
                  <a:schemeClr val="accent6"/>
                </a:solidFill>
              </a:rPr>
              <a:t>)</a:t>
            </a:r>
            <a:r>
              <a:rPr lang="el-GR" sz="1400" dirty="0" smtClean="0">
                <a:solidFill>
                  <a:schemeClr val="accent6"/>
                </a:solidFill>
              </a:rPr>
              <a:t/>
            </a:r>
            <a:br>
              <a:rPr lang="el-GR" sz="1400" dirty="0" smtClean="0">
                <a:solidFill>
                  <a:schemeClr val="accent6"/>
                </a:solidFill>
              </a:rPr>
            </a:br>
            <a:r>
              <a:rPr lang="el-GR" sz="1800" dirty="0" smtClean="0">
                <a:solidFill>
                  <a:schemeClr val="dk2"/>
                </a:solidFill>
                <a:latin typeface="Nunito"/>
                <a:ea typeface="Nunito"/>
                <a:cs typeface="Nunito"/>
                <a:sym typeface="Nunito"/>
              </a:rPr>
              <a:t>στις οποίες συγκαταλέγονται </a:t>
            </a:r>
            <a:r>
              <a:rPr lang="el-GR" sz="1800" dirty="0">
                <a:solidFill>
                  <a:schemeClr val="dk2"/>
                </a:solidFill>
                <a:latin typeface="Nunito"/>
                <a:ea typeface="Nunito"/>
                <a:cs typeface="Nunito"/>
                <a:sym typeface="Nunito"/>
              </a:rPr>
              <a:t>οι απεργίες, μια γενικότερη </a:t>
            </a:r>
            <a:r>
              <a:rPr lang="el-GR" sz="1800" dirty="0" smtClean="0">
                <a:solidFill>
                  <a:schemeClr val="dk2"/>
                </a:solidFill>
                <a:latin typeface="Nunito"/>
                <a:ea typeface="Nunito"/>
                <a:cs typeface="Nunito"/>
                <a:sym typeface="Nunito"/>
              </a:rPr>
              <a:t>οικονομική δυσπραγία </a:t>
            </a:r>
            <a:r>
              <a:rPr lang="el-GR" sz="1800" dirty="0">
                <a:solidFill>
                  <a:schemeClr val="dk2"/>
                </a:solidFill>
                <a:latin typeface="Nunito"/>
                <a:ea typeface="Nunito"/>
                <a:cs typeface="Nunito"/>
                <a:sym typeface="Nunito"/>
              </a:rPr>
              <a:t>και η αδυναμία </a:t>
            </a:r>
            <a:r>
              <a:rPr lang="el-GR" sz="1800" dirty="0" smtClean="0">
                <a:solidFill>
                  <a:schemeClr val="dk2"/>
                </a:solidFill>
                <a:latin typeface="Nunito"/>
                <a:ea typeface="Nunito"/>
                <a:cs typeface="Nunito"/>
                <a:sym typeface="Nunito"/>
              </a:rPr>
              <a:t>πληρωμών</a:t>
            </a:r>
            <a:br>
              <a:rPr lang="el-GR" sz="1800" dirty="0" smtClean="0">
                <a:solidFill>
                  <a:schemeClr val="dk2"/>
                </a:solidFill>
                <a:latin typeface="Nunito"/>
                <a:ea typeface="Nunito"/>
                <a:cs typeface="Nunito"/>
                <a:sym typeface="Nunito"/>
              </a:rPr>
            </a:br>
            <a:r>
              <a:rPr lang="el-GR" sz="1800" dirty="0">
                <a:solidFill>
                  <a:schemeClr val="dk2"/>
                </a:solidFill>
                <a:latin typeface="Nunito"/>
                <a:ea typeface="Nunito"/>
                <a:cs typeface="Nunito"/>
                <a:sym typeface="Nunito"/>
              </a:rPr>
              <a:t/>
            </a:r>
            <a:br>
              <a:rPr lang="el-GR" sz="1800" dirty="0">
                <a:solidFill>
                  <a:schemeClr val="dk2"/>
                </a:solidFill>
                <a:latin typeface="Nunito"/>
                <a:ea typeface="Nunito"/>
                <a:cs typeface="Nunito"/>
                <a:sym typeface="Nunito"/>
              </a:rPr>
            </a:br>
            <a:r>
              <a:rPr lang="el-GR" sz="1400" dirty="0" smtClean="0">
                <a:solidFill>
                  <a:schemeClr val="dk2"/>
                </a:solidFill>
                <a:latin typeface="Nunito"/>
                <a:ea typeface="Nunito"/>
                <a:cs typeface="Nunito"/>
                <a:sym typeface="Nunito"/>
              </a:rPr>
              <a:t/>
            </a:r>
            <a:br>
              <a:rPr lang="el-GR" sz="1400" dirty="0" smtClean="0">
                <a:solidFill>
                  <a:schemeClr val="dk2"/>
                </a:solidFill>
                <a:latin typeface="Nunito"/>
                <a:ea typeface="Nunito"/>
                <a:cs typeface="Nunito"/>
                <a:sym typeface="Nunito"/>
              </a:rPr>
            </a:br>
            <a:r>
              <a:rPr lang="el-GR" sz="1400" dirty="0" smtClean="0">
                <a:solidFill>
                  <a:schemeClr val="dk2"/>
                </a:solidFill>
                <a:latin typeface="Nunito"/>
                <a:ea typeface="Nunito"/>
                <a:cs typeface="Nunito"/>
                <a:sym typeface="Nunito"/>
              </a:rPr>
              <a:t/>
            </a:r>
            <a:br>
              <a:rPr lang="el-GR" sz="1400" dirty="0" smtClean="0">
                <a:solidFill>
                  <a:schemeClr val="dk2"/>
                </a:solidFill>
                <a:latin typeface="Nunito"/>
                <a:ea typeface="Nunito"/>
                <a:cs typeface="Nunito"/>
                <a:sym typeface="Nunito"/>
              </a:rPr>
            </a:br>
            <a:r>
              <a:rPr lang="el-GR" sz="1800" dirty="0">
                <a:solidFill>
                  <a:schemeClr val="dk2"/>
                </a:solidFill>
                <a:latin typeface="Nunito"/>
                <a:ea typeface="Nunito"/>
                <a:cs typeface="Nunito"/>
              </a:rPr>
              <a:t>Προβλήματα μπορεί να προκύψουν και από το </a:t>
            </a:r>
            <a:r>
              <a:rPr lang="el-GR" sz="1800" b="1" dirty="0">
                <a:solidFill>
                  <a:schemeClr val="accent6"/>
                </a:solidFill>
              </a:rPr>
              <a:t>ανθρώπινο δυναμικό (</a:t>
            </a:r>
            <a:r>
              <a:rPr lang="el-GR" sz="1800" b="1" dirty="0" err="1">
                <a:solidFill>
                  <a:schemeClr val="accent6"/>
                </a:solidFill>
              </a:rPr>
              <a:t>human</a:t>
            </a:r>
            <a:r>
              <a:rPr lang="el-GR" sz="1800" b="1" dirty="0">
                <a:solidFill>
                  <a:schemeClr val="accent6"/>
                </a:solidFill>
              </a:rPr>
              <a:t> </a:t>
            </a:r>
            <a:r>
              <a:rPr lang="el-GR" sz="1800" b="1" dirty="0" err="1">
                <a:solidFill>
                  <a:schemeClr val="accent6"/>
                </a:solidFill>
              </a:rPr>
              <a:t>resource</a:t>
            </a:r>
            <a:r>
              <a:rPr lang="el-GR" sz="1800" b="1" dirty="0">
                <a:solidFill>
                  <a:schemeClr val="accent6"/>
                </a:solidFill>
              </a:rPr>
              <a:t> </a:t>
            </a:r>
            <a:r>
              <a:rPr lang="el-GR" sz="1800" b="1" dirty="0" err="1">
                <a:solidFill>
                  <a:schemeClr val="accent6"/>
                </a:solidFill>
              </a:rPr>
              <a:t>crises</a:t>
            </a:r>
            <a:r>
              <a:rPr lang="el-GR" sz="1800" b="1" dirty="0">
                <a:solidFill>
                  <a:schemeClr val="accent6"/>
                </a:solidFill>
              </a:rPr>
              <a:t>), </a:t>
            </a:r>
            <a:r>
              <a:rPr lang="el-GR" sz="1800" dirty="0">
                <a:solidFill>
                  <a:schemeClr val="dk2"/>
                </a:solidFill>
                <a:latin typeface="Nunito"/>
                <a:ea typeface="Nunito"/>
                <a:cs typeface="Nunito"/>
              </a:rPr>
              <a:t>όταν παρατηρούνται φαινόμενα διαφθοράς, αδικαιολόγητες απουσίες κα ατυχήματα στον εργασιακό χώρο</a:t>
            </a:r>
            <a:br>
              <a:rPr lang="el-GR" sz="1800" dirty="0">
                <a:solidFill>
                  <a:schemeClr val="dk2"/>
                </a:solidFill>
                <a:latin typeface="Nunito"/>
                <a:ea typeface="Nunito"/>
                <a:cs typeface="Nunito"/>
              </a:rPr>
            </a:br>
            <a:r>
              <a:rPr lang="el-GR" sz="1800" dirty="0" smtClean="0">
                <a:solidFill>
                  <a:schemeClr val="dk2"/>
                </a:solidFill>
                <a:latin typeface="Nunito"/>
                <a:ea typeface="Nunito"/>
                <a:cs typeface="Nunito"/>
              </a:rPr>
              <a:t/>
            </a:r>
            <a:br>
              <a:rPr lang="el-GR" sz="1800" dirty="0" smtClean="0">
                <a:solidFill>
                  <a:schemeClr val="dk2"/>
                </a:solidFill>
                <a:latin typeface="Nunito"/>
                <a:ea typeface="Nunito"/>
                <a:cs typeface="Nunito"/>
              </a:rPr>
            </a:br>
            <a:r>
              <a:rPr lang="el-GR" sz="1400" dirty="0">
                <a:solidFill>
                  <a:schemeClr val="dk2"/>
                </a:solidFill>
                <a:latin typeface="Nunito"/>
                <a:ea typeface="Nunito"/>
                <a:cs typeface="Nunito"/>
              </a:rPr>
              <a:t/>
            </a:r>
            <a:br>
              <a:rPr lang="el-GR" sz="1400" dirty="0">
                <a:solidFill>
                  <a:schemeClr val="dk2"/>
                </a:solidFill>
                <a:latin typeface="Nunito"/>
                <a:ea typeface="Nunito"/>
                <a:cs typeface="Nunito"/>
              </a:rPr>
            </a:br>
            <a:r>
              <a:rPr lang="el-GR" sz="1800" b="1" dirty="0">
                <a:solidFill>
                  <a:schemeClr val="accent6"/>
                </a:solidFill>
              </a:rPr>
              <a:t>φυσικές καταστροφές (</a:t>
            </a:r>
            <a:r>
              <a:rPr lang="el-GR" sz="1800" b="1" dirty="0" err="1">
                <a:solidFill>
                  <a:schemeClr val="accent6"/>
                </a:solidFill>
              </a:rPr>
              <a:t>natural</a:t>
            </a:r>
            <a:r>
              <a:rPr lang="el-GR" sz="1800" b="1" dirty="0">
                <a:solidFill>
                  <a:schemeClr val="accent6"/>
                </a:solidFill>
              </a:rPr>
              <a:t> </a:t>
            </a:r>
            <a:r>
              <a:rPr lang="el-GR" sz="1800" b="1" dirty="0" err="1">
                <a:solidFill>
                  <a:schemeClr val="accent6"/>
                </a:solidFill>
              </a:rPr>
              <a:t>disasters</a:t>
            </a:r>
            <a:r>
              <a:rPr lang="el-GR" sz="1800" b="1" dirty="0">
                <a:solidFill>
                  <a:schemeClr val="accent6"/>
                </a:solidFill>
              </a:rPr>
              <a:t>)</a:t>
            </a:r>
            <a:br>
              <a:rPr lang="el-GR" sz="1800" b="1" dirty="0">
                <a:solidFill>
                  <a:schemeClr val="accent6"/>
                </a:solidFill>
              </a:rPr>
            </a:br>
            <a:r>
              <a:rPr lang="el-GR" sz="1800" dirty="0">
                <a:solidFill>
                  <a:schemeClr val="dk2"/>
                </a:solidFill>
                <a:latin typeface="Nunito"/>
                <a:ea typeface="Nunito"/>
                <a:cs typeface="Nunito"/>
              </a:rPr>
              <a:t>και στα προβλήματα που μπορεί να επιφέρει ένας τυφώνας, μία πλημμύρα ή ένας </a:t>
            </a:r>
            <a:r>
              <a:rPr lang="el-GR" sz="1800" dirty="0" smtClean="0">
                <a:solidFill>
                  <a:schemeClr val="dk2"/>
                </a:solidFill>
                <a:latin typeface="Nunito"/>
                <a:ea typeface="Nunito"/>
                <a:cs typeface="Nunito"/>
              </a:rPr>
              <a:t>σεισμός</a:t>
            </a:r>
            <a:endParaRPr sz="1800" dirty="0">
              <a:solidFill>
                <a:schemeClr val="dk2"/>
              </a:solidFill>
              <a:latin typeface="Nunito"/>
              <a:ea typeface="Nunito"/>
              <a:cs typeface="Nunito"/>
              <a:sym typeface="Nunito"/>
            </a:endParaRPr>
          </a:p>
        </p:txBody>
      </p:sp>
      <p:sp>
        <p:nvSpPr>
          <p:cNvPr id="358" name="Google Shape;358;p28"/>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23</a:t>
            </a:fld>
            <a:endParaRPr/>
          </a:p>
        </p:txBody>
      </p:sp>
      <p:sp>
        <p:nvSpPr>
          <p:cNvPr id="2" name="TextBox 1"/>
          <p:cNvSpPr txBox="1"/>
          <p:nvPr/>
        </p:nvSpPr>
        <p:spPr>
          <a:xfrm>
            <a:off x="7407348" y="2218686"/>
            <a:ext cx="1609061" cy="738664"/>
          </a:xfrm>
          <a:prstGeom prst="rect">
            <a:avLst/>
          </a:prstGeom>
          <a:noFill/>
        </p:spPr>
        <p:txBody>
          <a:bodyPr wrap="square" rtlCol="0">
            <a:spAutoFit/>
          </a:bodyPr>
          <a:lstStyle/>
          <a:p>
            <a:r>
              <a:rPr lang="el-GR" dirty="0" smtClean="0">
                <a:solidFill>
                  <a:srgbClr val="FFFF00"/>
                </a:solidFill>
              </a:rPr>
              <a:t>Κατηγοριοποίηση βάση τις </a:t>
            </a:r>
            <a:r>
              <a:rPr lang="el-GR" dirty="0" err="1">
                <a:solidFill>
                  <a:srgbClr val="FFFF00"/>
                </a:solidFill>
              </a:rPr>
              <a:t>αιτιογόνες</a:t>
            </a:r>
            <a:r>
              <a:rPr lang="el-GR" dirty="0">
                <a:solidFill>
                  <a:srgbClr val="FFFF00"/>
                </a:solidFill>
              </a:rPr>
              <a:t> εστίες</a:t>
            </a:r>
            <a:r>
              <a:rPr lang="el-GR" dirty="0" smtClean="0">
                <a:solidFill>
                  <a:srgbClr val="FFFF00"/>
                </a:solidFill>
              </a:rPr>
              <a:t> </a:t>
            </a:r>
            <a:endParaRPr lang="el-GR" dirty="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6" name="Google Shape;346;p27"/>
          <p:cNvSpPr txBox="1">
            <a:spLocks noGrp="1"/>
          </p:cNvSpPr>
          <p:nvPr>
            <p:ph type="subTitle" idx="4294967295"/>
          </p:nvPr>
        </p:nvSpPr>
        <p:spPr>
          <a:xfrm>
            <a:off x="479616" y="926127"/>
            <a:ext cx="3858467" cy="3149621"/>
          </a:xfrm>
          <a:prstGeom prst="rect">
            <a:avLst/>
          </a:prstGeom>
        </p:spPr>
        <p:txBody>
          <a:bodyPr spcFirstLastPara="1" wrap="square" lIns="0" tIns="0" rIns="0" bIns="0" anchor="t" anchorCtr="0">
            <a:noAutofit/>
          </a:bodyPr>
          <a:lstStyle/>
          <a:p>
            <a:pPr marL="285750" lvl="0" indent="-285750">
              <a:lnSpc>
                <a:spcPct val="100000"/>
              </a:lnSpc>
              <a:spcAft>
                <a:spcPts val="800"/>
              </a:spcAft>
              <a:buFont typeface="Wingdings" panose="05000000000000000000" pitchFamily="2" charset="2"/>
              <a:buChar char="ü"/>
            </a:pPr>
            <a:r>
              <a:rPr lang="el-GR" sz="1800" dirty="0" smtClean="0"/>
              <a:t>βία </a:t>
            </a:r>
            <a:r>
              <a:rPr lang="el-GR" sz="1800" dirty="0"/>
              <a:t>στον εργασιακό χώρο,</a:t>
            </a:r>
          </a:p>
          <a:p>
            <a:pPr marL="285750" lvl="0" indent="-285750">
              <a:lnSpc>
                <a:spcPct val="100000"/>
              </a:lnSpc>
              <a:spcAft>
                <a:spcPts val="800"/>
              </a:spcAft>
              <a:buFont typeface="Wingdings" panose="05000000000000000000" pitchFamily="2" charset="2"/>
              <a:buChar char="ü"/>
            </a:pPr>
            <a:r>
              <a:rPr lang="el-GR" sz="1800" dirty="0" smtClean="0"/>
              <a:t>φυσικές </a:t>
            </a:r>
            <a:r>
              <a:rPr lang="el-GR" sz="1800" dirty="0"/>
              <a:t>καταστροφές,</a:t>
            </a:r>
          </a:p>
          <a:p>
            <a:pPr marL="285750" lvl="0" indent="-285750">
              <a:lnSpc>
                <a:spcPct val="100000"/>
              </a:lnSpc>
              <a:spcAft>
                <a:spcPts val="800"/>
              </a:spcAft>
              <a:buFont typeface="Wingdings" panose="05000000000000000000" pitchFamily="2" charset="2"/>
              <a:buChar char="ü"/>
            </a:pPr>
            <a:r>
              <a:rPr lang="el-GR" sz="1800" dirty="0" smtClean="0"/>
              <a:t>εξωτερικές </a:t>
            </a:r>
            <a:r>
              <a:rPr lang="el-GR" sz="1800" dirty="0"/>
              <a:t>απειλές,</a:t>
            </a:r>
          </a:p>
          <a:p>
            <a:pPr marL="285750" lvl="0" indent="-285750">
              <a:lnSpc>
                <a:spcPct val="100000"/>
              </a:lnSpc>
              <a:spcAft>
                <a:spcPts val="800"/>
              </a:spcAft>
              <a:buFont typeface="Wingdings" panose="05000000000000000000" pitchFamily="2" charset="2"/>
              <a:buChar char="ü"/>
            </a:pPr>
            <a:r>
              <a:rPr lang="el-GR" sz="1800" dirty="0" smtClean="0"/>
              <a:t>τα </a:t>
            </a:r>
            <a:r>
              <a:rPr lang="el-GR" sz="1800" dirty="0"/>
              <a:t>ελαττωματικά προϊόντα που οφείλονται </a:t>
            </a:r>
            <a:r>
              <a:rPr lang="el-GR" sz="1800" dirty="0" smtClean="0"/>
              <a:t>σε τεχνικό </a:t>
            </a:r>
            <a:r>
              <a:rPr lang="el-GR" sz="1800" dirty="0"/>
              <a:t>λάθος αλλά και</a:t>
            </a:r>
          </a:p>
          <a:p>
            <a:pPr marL="285750" lvl="0" indent="-285750">
              <a:lnSpc>
                <a:spcPct val="100000"/>
              </a:lnSpc>
              <a:spcAft>
                <a:spcPts val="800"/>
              </a:spcAft>
              <a:buFont typeface="Wingdings" panose="05000000000000000000" pitchFamily="2" charset="2"/>
              <a:buChar char="ü"/>
            </a:pPr>
            <a:r>
              <a:rPr lang="el-GR" sz="1800" dirty="0" smtClean="0"/>
              <a:t>τα </a:t>
            </a:r>
            <a:r>
              <a:rPr lang="el-GR" sz="1800" dirty="0"/>
              <a:t>ελαττωματικά προϊόντα που οφείλονται </a:t>
            </a:r>
            <a:r>
              <a:rPr lang="el-GR" sz="1800" dirty="0" smtClean="0"/>
              <a:t>σε ανθρώπινο </a:t>
            </a:r>
            <a:r>
              <a:rPr lang="el-GR" sz="1800" dirty="0"/>
              <a:t>λάθος</a:t>
            </a:r>
            <a:r>
              <a:rPr lang="el-GR" sz="1800" dirty="0" smtClean="0"/>
              <a:t>,</a:t>
            </a:r>
            <a:endParaRPr lang="el-GR" sz="1800" dirty="0"/>
          </a:p>
        </p:txBody>
      </p:sp>
      <p:sp>
        <p:nvSpPr>
          <p:cNvPr id="347" name="Google Shape;347;p27"/>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24</a:t>
            </a:fld>
            <a:endParaRPr/>
          </a:p>
        </p:txBody>
      </p:sp>
      <p:sp>
        <p:nvSpPr>
          <p:cNvPr id="2" name="Ορθογώνιο 1"/>
          <p:cNvSpPr/>
          <p:nvPr/>
        </p:nvSpPr>
        <p:spPr>
          <a:xfrm>
            <a:off x="99236" y="199526"/>
            <a:ext cx="8305147" cy="523220"/>
          </a:xfrm>
          <a:prstGeom prst="rect">
            <a:avLst/>
          </a:prstGeom>
        </p:spPr>
        <p:txBody>
          <a:bodyPr wrap="square">
            <a:spAutoFit/>
          </a:bodyPr>
          <a:lstStyle/>
          <a:p>
            <a:r>
              <a:rPr lang="el-GR" sz="2800" dirty="0" smtClean="0">
                <a:solidFill>
                  <a:srgbClr val="FFFF00"/>
                </a:solidFill>
              </a:rPr>
              <a:t>Μία </a:t>
            </a:r>
            <a:r>
              <a:rPr lang="el-GR" sz="2800" dirty="0">
                <a:solidFill>
                  <a:srgbClr val="FFFF00"/>
                </a:solidFill>
              </a:rPr>
              <a:t>κρίση μπορεί να λάβει </a:t>
            </a:r>
            <a:r>
              <a:rPr lang="el-GR" sz="2800" dirty="0" smtClean="0">
                <a:solidFill>
                  <a:srgbClr val="FFFF00"/>
                </a:solidFill>
              </a:rPr>
              <a:t>τις εξής 10 </a:t>
            </a:r>
            <a:r>
              <a:rPr lang="el-GR" sz="2800" dirty="0">
                <a:solidFill>
                  <a:srgbClr val="FFFF00"/>
                </a:solidFill>
              </a:rPr>
              <a:t>μορφές</a:t>
            </a:r>
          </a:p>
        </p:txBody>
      </p:sp>
      <p:sp>
        <p:nvSpPr>
          <p:cNvPr id="6" name="Google Shape;346;p27"/>
          <p:cNvSpPr txBox="1">
            <a:spLocks/>
          </p:cNvSpPr>
          <p:nvPr/>
        </p:nvSpPr>
        <p:spPr>
          <a:xfrm>
            <a:off x="4869712" y="909631"/>
            <a:ext cx="3891986" cy="314962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1"/>
              </a:buClr>
              <a:buSzPts val="2000"/>
              <a:buFont typeface="Nunito"/>
              <a:buChar char="➜"/>
              <a:defRPr sz="2400" b="0" i="0" u="none" strike="noStrike" cap="none">
                <a:solidFill>
                  <a:schemeClr val="dk2"/>
                </a:solidFill>
                <a:latin typeface="Nunito"/>
                <a:ea typeface="Nunito"/>
                <a:cs typeface="Nunito"/>
                <a:sym typeface="Nunito"/>
              </a:defRPr>
            </a:lvl1pPr>
            <a:lvl2pPr marL="914400" marR="0" lvl="1" indent="-381000" algn="l" rtl="0">
              <a:lnSpc>
                <a:spcPct val="115000"/>
              </a:lnSpc>
              <a:spcBef>
                <a:spcPts val="800"/>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2pPr>
            <a:lvl3pPr marL="1371600" marR="0" lvl="2" indent="-381000" algn="l" rtl="0">
              <a:lnSpc>
                <a:spcPct val="115000"/>
              </a:lnSpc>
              <a:spcBef>
                <a:spcPts val="800"/>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3pPr>
            <a:lvl4pPr marL="1828800" marR="0" lvl="3"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4pPr>
            <a:lvl5pPr marL="2286000" marR="0" lvl="4"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5pPr>
            <a:lvl6pPr marL="2743200" marR="0" lvl="5"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6pPr>
            <a:lvl7pPr marL="3200400" marR="0" lvl="6"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7pPr>
            <a:lvl8pPr marL="3657600" marR="0" lvl="7"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8pPr>
            <a:lvl9pPr marL="4114800" marR="0" lvl="8" indent="-381000" algn="l" rtl="0">
              <a:lnSpc>
                <a:spcPct val="115000"/>
              </a:lnSpc>
              <a:spcBef>
                <a:spcPts val="800"/>
              </a:spcBef>
              <a:spcAft>
                <a:spcPts val="800"/>
              </a:spcAft>
              <a:buClr>
                <a:schemeClr val="dk2"/>
              </a:buClr>
              <a:buSzPts val="2400"/>
              <a:buFont typeface="Nunito"/>
              <a:buChar char="■"/>
              <a:defRPr sz="2400" b="0" i="0" u="none" strike="noStrike" cap="none">
                <a:solidFill>
                  <a:schemeClr val="dk2"/>
                </a:solidFill>
                <a:latin typeface="Nunito"/>
                <a:ea typeface="Nunito"/>
                <a:cs typeface="Nunito"/>
                <a:sym typeface="Nunito"/>
              </a:defRPr>
            </a:lvl9pPr>
          </a:lstStyle>
          <a:p>
            <a:pPr marL="285750" indent="-285750">
              <a:lnSpc>
                <a:spcPct val="100000"/>
              </a:lnSpc>
              <a:spcAft>
                <a:spcPts val="800"/>
              </a:spcAft>
              <a:buFont typeface="Wingdings" panose="05000000000000000000" pitchFamily="2" charset="2"/>
              <a:buChar char="ü"/>
            </a:pPr>
            <a:r>
              <a:rPr lang="el-GR" sz="1800" dirty="0"/>
              <a:t>οι εχθρικές πράξεις που ενδεχομένως να αντιμετωπίσει ένας οργανισμός</a:t>
            </a:r>
            <a:r>
              <a:rPr lang="el-GR" sz="1800" dirty="0" smtClean="0"/>
              <a:t>,</a:t>
            </a:r>
          </a:p>
          <a:p>
            <a:pPr marL="285750" indent="-285750">
              <a:lnSpc>
                <a:spcPct val="100000"/>
              </a:lnSpc>
              <a:spcAft>
                <a:spcPts val="800"/>
              </a:spcAft>
              <a:buFont typeface="Wingdings" panose="05000000000000000000" pitchFamily="2" charset="2"/>
              <a:buChar char="ü"/>
            </a:pPr>
            <a:r>
              <a:rPr lang="el-GR" sz="1800" dirty="0" smtClean="0"/>
              <a:t>το ατύχημα εξαιτίας ανθρώπινου λάθους και</a:t>
            </a:r>
          </a:p>
          <a:p>
            <a:pPr marL="285750" indent="-285750">
              <a:lnSpc>
                <a:spcPct val="100000"/>
              </a:lnSpc>
              <a:spcAft>
                <a:spcPts val="800"/>
              </a:spcAft>
              <a:buFont typeface="Wingdings" panose="05000000000000000000" pitchFamily="2" charset="2"/>
              <a:buChar char="ü"/>
            </a:pPr>
            <a:r>
              <a:rPr lang="el-GR" sz="1800" dirty="0" smtClean="0"/>
              <a:t>το ατύχημα εξαιτίας ανθρώπινης παρέμβασης,</a:t>
            </a:r>
          </a:p>
          <a:p>
            <a:pPr marL="285750" indent="-285750">
              <a:lnSpc>
                <a:spcPct val="100000"/>
              </a:lnSpc>
              <a:spcAft>
                <a:spcPts val="800"/>
              </a:spcAft>
              <a:buFont typeface="Wingdings" panose="05000000000000000000" pitchFamily="2" charset="2"/>
              <a:buChar char="ü"/>
            </a:pPr>
            <a:r>
              <a:rPr lang="el-GR" sz="1800" dirty="0" smtClean="0"/>
              <a:t>τα διοικητικά λάθη και</a:t>
            </a:r>
          </a:p>
          <a:p>
            <a:pPr marL="285750" indent="-285750">
              <a:lnSpc>
                <a:spcPct val="100000"/>
              </a:lnSpc>
              <a:spcAft>
                <a:spcPts val="800"/>
              </a:spcAft>
              <a:buFont typeface="Wingdings" panose="05000000000000000000" pitchFamily="2" charset="2"/>
              <a:buChar char="ü"/>
            </a:pPr>
            <a:r>
              <a:rPr lang="el-GR" sz="1800" dirty="0" smtClean="0"/>
              <a:t>οι φήμες.</a:t>
            </a:r>
            <a:endParaRPr lang="el-GR" sz="1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7"/>
          <p:cNvSpPr txBox="1">
            <a:spLocks noGrp="1"/>
          </p:cNvSpPr>
          <p:nvPr>
            <p:ph type="ctrTitle"/>
          </p:nvPr>
        </p:nvSpPr>
        <p:spPr>
          <a:xfrm>
            <a:off x="2332650" y="967112"/>
            <a:ext cx="4478700" cy="1007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l-GR" dirty="0">
                <a:solidFill>
                  <a:schemeClr val="accent6"/>
                </a:solidFill>
              </a:rPr>
              <a:t>3</a:t>
            </a:r>
            <a:r>
              <a:rPr lang="en" dirty="0" smtClean="0">
                <a:solidFill>
                  <a:schemeClr val="accent6"/>
                </a:solidFill>
              </a:rPr>
              <a:t>.</a:t>
            </a:r>
            <a:endParaRPr dirty="0">
              <a:solidFill>
                <a:schemeClr val="accent6"/>
              </a:solidFill>
            </a:endParaRPr>
          </a:p>
          <a:p>
            <a:pPr lvl="0"/>
            <a:r>
              <a:rPr lang="el-GR" sz="2000" dirty="0" smtClean="0"/>
              <a:t>Καταιγισμός ιδεών ……. </a:t>
            </a:r>
            <a:br>
              <a:rPr lang="el-GR" sz="2000" dirty="0" smtClean="0"/>
            </a:br>
            <a:endParaRPr sz="2000" dirty="0"/>
          </a:p>
        </p:txBody>
      </p:sp>
      <p:sp>
        <p:nvSpPr>
          <p:cNvPr id="251" name="Google Shape;251;p17"/>
          <p:cNvSpPr txBox="1">
            <a:spLocks noGrp="1"/>
          </p:cNvSpPr>
          <p:nvPr>
            <p:ph type="subTitle" idx="1"/>
          </p:nvPr>
        </p:nvSpPr>
        <p:spPr>
          <a:xfrm>
            <a:off x="2332650" y="2686025"/>
            <a:ext cx="4478700" cy="304500"/>
          </a:xfrm>
          <a:prstGeom prst="rect">
            <a:avLst/>
          </a:prstGeom>
        </p:spPr>
        <p:txBody>
          <a:bodyPr spcFirstLastPara="1" wrap="square" lIns="0" tIns="0" rIns="0" bIns="0" anchor="t" anchorCtr="0">
            <a:noAutofit/>
          </a:bodyPr>
          <a:lstStyle/>
          <a:p>
            <a:pPr marL="0" indent="0">
              <a:spcAft>
                <a:spcPts val="800"/>
              </a:spcAft>
            </a:pPr>
            <a:r>
              <a:rPr lang="el-GR" dirty="0" smtClean="0">
                <a:solidFill>
                  <a:schemeClr val="accent3"/>
                </a:solidFill>
              </a:rPr>
              <a:t>Πιθανού τομείς κρίσεων στον τουρισμό </a:t>
            </a:r>
            <a:endParaRPr lang="el-GR" dirty="0">
              <a:solidFill>
                <a:schemeClr val="accent3"/>
              </a:solidFill>
            </a:endParaRPr>
          </a:p>
        </p:txBody>
      </p:sp>
    </p:spTree>
    <p:extLst>
      <p:ext uri="{BB962C8B-B14F-4D97-AF65-F5344CB8AC3E}">
        <p14:creationId xmlns:p14="http://schemas.microsoft.com/office/powerpoint/2010/main" val="8678562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6" name="Google Shape;346;p27"/>
          <p:cNvSpPr txBox="1">
            <a:spLocks noGrp="1"/>
          </p:cNvSpPr>
          <p:nvPr>
            <p:ph type="subTitle" idx="4294967295"/>
          </p:nvPr>
        </p:nvSpPr>
        <p:spPr>
          <a:xfrm>
            <a:off x="479616" y="926127"/>
            <a:ext cx="3858467" cy="3149621"/>
          </a:xfrm>
          <a:prstGeom prst="rect">
            <a:avLst/>
          </a:prstGeom>
        </p:spPr>
        <p:txBody>
          <a:bodyPr spcFirstLastPara="1" wrap="square" lIns="0" tIns="0" rIns="0" bIns="0" anchor="t" anchorCtr="0">
            <a:noAutofit/>
          </a:bodyPr>
          <a:lstStyle/>
          <a:p>
            <a:pPr marL="285750" lvl="0" indent="-285750">
              <a:lnSpc>
                <a:spcPct val="100000"/>
              </a:lnSpc>
              <a:spcAft>
                <a:spcPts val="800"/>
              </a:spcAft>
              <a:buFont typeface="Wingdings" panose="05000000000000000000" pitchFamily="2" charset="2"/>
              <a:buChar char="ü"/>
            </a:pPr>
            <a:r>
              <a:rPr lang="el-GR" sz="1600" dirty="0"/>
              <a:t>Τεχνικά προβλήματα</a:t>
            </a:r>
          </a:p>
          <a:p>
            <a:pPr marL="285750" lvl="0" indent="-285750">
              <a:lnSpc>
                <a:spcPct val="100000"/>
              </a:lnSpc>
              <a:spcAft>
                <a:spcPts val="800"/>
              </a:spcAft>
              <a:buFont typeface="Wingdings" panose="05000000000000000000" pitchFamily="2" charset="2"/>
              <a:buChar char="ü"/>
            </a:pPr>
            <a:r>
              <a:rPr lang="el-GR" sz="1600" dirty="0"/>
              <a:t>Συμπεριφορά </a:t>
            </a:r>
            <a:r>
              <a:rPr lang="el-GR" sz="1600" dirty="0" smtClean="0"/>
              <a:t>πελατών π.χ</a:t>
            </a:r>
            <a:r>
              <a:rPr lang="el-GR" sz="1600" dirty="0"/>
              <a:t>. πληροφοριακό σύστημα τήρησης πελατολογίου</a:t>
            </a:r>
          </a:p>
          <a:p>
            <a:pPr marL="285750" lvl="0" indent="-285750">
              <a:lnSpc>
                <a:spcPct val="100000"/>
              </a:lnSpc>
              <a:spcAft>
                <a:spcPts val="800"/>
              </a:spcAft>
              <a:buFont typeface="Wingdings" panose="05000000000000000000" pitchFamily="2" charset="2"/>
              <a:buChar char="ü"/>
            </a:pPr>
            <a:r>
              <a:rPr lang="el-GR" sz="1600" dirty="0"/>
              <a:t>Τήρηση νομοθεσίας, διενέργεια ελέγχων από αρμόδια όργανα</a:t>
            </a:r>
          </a:p>
          <a:p>
            <a:pPr marL="285750" lvl="0" indent="-285750">
              <a:lnSpc>
                <a:spcPct val="100000"/>
              </a:lnSpc>
              <a:spcAft>
                <a:spcPts val="800"/>
              </a:spcAft>
              <a:buFont typeface="Wingdings" panose="05000000000000000000" pitchFamily="2" charset="2"/>
              <a:buChar char="ü"/>
            </a:pPr>
            <a:r>
              <a:rPr lang="el-GR" sz="1600" dirty="0"/>
              <a:t>Ανθρώπινα σφάλματα</a:t>
            </a:r>
          </a:p>
          <a:p>
            <a:pPr marL="285750" lvl="0" indent="-285750">
              <a:lnSpc>
                <a:spcPct val="100000"/>
              </a:lnSpc>
              <a:spcAft>
                <a:spcPts val="800"/>
              </a:spcAft>
              <a:buFont typeface="Wingdings" panose="05000000000000000000" pitchFamily="2" charset="2"/>
              <a:buChar char="ü"/>
            </a:pPr>
            <a:r>
              <a:rPr lang="el-GR" sz="1600" dirty="0" smtClean="0"/>
              <a:t>Ανταγωνισμός π.χ</a:t>
            </a:r>
            <a:r>
              <a:rPr lang="el-GR" sz="1600" dirty="0"/>
              <a:t>. ποιότητα παρεχόμενων υπηρεσιών από το προσωπικό </a:t>
            </a:r>
            <a:r>
              <a:rPr lang="el-GR" sz="1600" dirty="0" smtClean="0"/>
              <a:t>τα της επιχείρησης</a:t>
            </a:r>
          </a:p>
          <a:p>
            <a:pPr marL="285750" indent="-285750">
              <a:lnSpc>
                <a:spcPct val="100000"/>
              </a:lnSpc>
              <a:spcAft>
                <a:spcPts val="800"/>
              </a:spcAft>
              <a:buFont typeface="Wingdings" panose="05000000000000000000" pitchFamily="2" charset="2"/>
              <a:buChar char="ü"/>
            </a:pPr>
            <a:r>
              <a:rPr lang="el-GR" sz="1600" dirty="0"/>
              <a:t>Δολιοφθορά</a:t>
            </a:r>
          </a:p>
          <a:p>
            <a:pPr marL="0" lvl="0" indent="0">
              <a:lnSpc>
                <a:spcPct val="100000"/>
              </a:lnSpc>
              <a:spcAft>
                <a:spcPts val="800"/>
              </a:spcAft>
              <a:buNone/>
            </a:pPr>
            <a:endParaRPr lang="el-GR" sz="1600" dirty="0"/>
          </a:p>
        </p:txBody>
      </p:sp>
      <p:sp>
        <p:nvSpPr>
          <p:cNvPr id="347" name="Google Shape;347;p27"/>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26</a:t>
            </a:fld>
            <a:endParaRPr/>
          </a:p>
        </p:txBody>
      </p:sp>
      <p:sp>
        <p:nvSpPr>
          <p:cNvPr id="2" name="Ορθογώνιο 1"/>
          <p:cNvSpPr/>
          <p:nvPr/>
        </p:nvSpPr>
        <p:spPr>
          <a:xfrm>
            <a:off x="99236" y="199526"/>
            <a:ext cx="8305147" cy="523220"/>
          </a:xfrm>
          <a:prstGeom prst="rect">
            <a:avLst/>
          </a:prstGeom>
        </p:spPr>
        <p:txBody>
          <a:bodyPr wrap="square">
            <a:spAutoFit/>
          </a:bodyPr>
          <a:lstStyle/>
          <a:p>
            <a:r>
              <a:rPr lang="el-GR" sz="2800" dirty="0">
                <a:solidFill>
                  <a:srgbClr val="FFFF00"/>
                </a:solidFill>
              </a:rPr>
              <a:t>Πιθανοί τομείς κρίσεων στον τουρισμό</a:t>
            </a:r>
          </a:p>
        </p:txBody>
      </p:sp>
      <p:sp>
        <p:nvSpPr>
          <p:cNvPr id="6" name="Google Shape;346;p27"/>
          <p:cNvSpPr txBox="1">
            <a:spLocks/>
          </p:cNvSpPr>
          <p:nvPr/>
        </p:nvSpPr>
        <p:spPr>
          <a:xfrm>
            <a:off x="4486940" y="810394"/>
            <a:ext cx="4466144" cy="314962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1"/>
              </a:buClr>
              <a:buSzPts val="2000"/>
              <a:buFont typeface="Nunito"/>
              <a:buChar char="➜"/>
              <a:defRPr sz="2400" b="0" i="0" u="none" strike="noStrike" cap="none">
                <a:solidFill>
                  <a:schemeClr val="dk2"/>
                </a:solidFill>
                <a:latin typeface="Nunito"/>
                <a:ea typeface="Nunito"/>
                <a:cs typeface="Nunito"/>
                <a:sym typeface="Nunito"/>
              </a:defRPr>
            </a:lvl1pPr>
            <a:lvl2pPr marL="914400" marR="0" lvl="1" indent="-381000" algn="l" rtl="0">
              <a:lnSpc>
                <a:spcPct val="115000"/>
              </a:lnSpc>
              <a:spcBef>
                <a:spcPts val="800"/>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2pPr>
            <a:lvl3pPr marL="1371600" marR="0" lvl="2" indent="-381000" algn="l" rtl="0">
              <a:lnSpc>
                <a:spcPct val="115000"/>
              </a:lnSpc>
              <a:spcBef>
                <a:spcPts val="800"/>
              </a:spcBef>
              <a:spcAft>
                <a:spcPts val="0"/>
              </a:spcAft>
              <a:buClr>
                <a:schemeClr val="accent1"/>
              </a:buClr>
              <a:buSzPts val="2400"/>
              <a:buFont typeface="Nunito"/>
              <a:buChar char="-"/>
              <a:defRPr sz="2400" b="0" i="0" u="none" strike="noStrike" cap="none">
                <a:solidFill>
                  <a:schemeClr val="dk2"/>
                </a:solidFill>
                <a:latin typeface="Nunito"/>
                <a:ea typeface="Nunito"/>
                <a:cs typeface="Nunito"/>
                <a:sym typeface="Nunito"/>
              </a:defRPr>
            </a:lvl3pPr>
            <a:lvl4pPr marL="1828800" marR="0" lvl="3"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4pPr>
            <a:lvl5pPr marL="2286000" marR="0" lvl="4"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5pPr>
            <a:lvl6pPr marL="2743200" marR="0" lvl="5"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6pPr>
            <a:lvl7pPr marL="3200400" marR="0" lvl="6"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7pPr>
            <a:lvl8pPr marL="3657600" marR="0" lvl="7" indent="-381000" algn="l" rtl="0">
              <a:lnSpc>
                <a:spcPct val="115000"/>
              </a:lnSpc>
              <a:spcBef>
                <a:spcPts val="800"/>
              </a:spcBef>
              <a:spcAft>
                <a:spcPts val="0"/>
              </a:spcAft>
              <a:buClr>
                <a:schemeClr val="dk2"/>
              </a:buClr>
              <a:buSzPts val="2400"/>
              <a:buFont typeface="Nunito"/>
              <a:buChar char="○"/>
              <a:defRPr sz="2400" b="0" i="0" u="none" strike="noStrike" cap="none">
                <a:solidFill>
                  <a:schemeClr val="dk2"/>
                </a:solidFill>
                <a:latin typeface="Nunito"/>
                <a:ea typeface="Nunito"/>
                <a:cs typeface="Nunito"/>
                <a:sym typeface="Nunito"/>
              </a:defRPr>
            </a:lvl8pPr>
            <a:lvl9pPr marL="4114800" marR="0" lvl="8" indent="-381000" algn="l" rtl="0">
              <a:lnSpc>
                <a:spcPct val="115000"/>
              </a:lnSpc>
              <a:spcBef>
                <a:spcPts val="800"/>
              </a:spcBef>
              <a:spcAft>
                <a:spcPts val="800"/>
              </a:spcAft>
              <a:buClr>
                <a:schemeClr val="dk2"/>
              </a:buClr>
              <a:buSzPts val="2400"/>
              <a:buFont typeface="Nunito"/>
              <a:buChar char="■"/>
              <a:defRPr sz="2400" b="0" i="0" u="none" strike="noStrike" cap="none">
                <a:solidFill>
                  <a:schemeClr val="dk2"/>
                </a:solidFill>
                <a:latin typeface="Nunito"/>
                <a:ea typeface="Nunito"/>
                <a:cs typeface="Nunito"/>
                <a:sym typeface="Nunito"/>
              </a:defRPr>
            </a:lvl9pPr>
          </a:lstStyle>
          <a:p>
            <a:pPr marL="285750" lvl="0" indent="-285750">
              <a:lnSpc>
                <a:spcPct val="100000"/>
              </a:lnSpc>
              <a:spcAft>
                <a:spcPts val="800"/>
              </a:spcAft>
              <a:buFont typeface="Wingdings" panose="05000000000000000000" pitchFamily="2" charset="2"/>
              <a:buChar char="ü"/>
            </a:pPr>
            <a:r>
              <a:rPr lang="el-GR" sz="1400" dirty="0" smtClean="0"/>
              <a:t>Φημολογία</a:t>
            </a:r>
            <a:endParaRPr lang="el-GR" sz="1400" dirty="0"/>
          </a:p>
          <a:p>
            <a:pPr marL="285750" lvl="0" indent="-285750">
              <a:lnSpc>
                <a:spcPct val="100000"/>
              </a:lnSpc>
              <a:spcAft>
                <a:spcPts val="800"/>
              </a:spcAft>
              <a:buFont typeface="Wingdings" panose="05000000000000000000" pitchFamily="2" charset="2"/>
              <a:buChar char="ü"/>
            </a:pPr>
            <a:r>
              <a:rPr lang="el-GR" sz="1400" dirty="0"/>
              <a:t>Σχέσεις με την τοπική κοινωνία</a:t>
            </a:r>
          </a:p>
          <a:p>
            <a:pPr marL="285750" lvl="0" indent="-285750">
              <a:lnSpc>
                <a:spcPct val="100000"/>
              </a:lnSpc>
              <a:spcAft>
                <a:spcPts val="800"/>
              </a:spcAft>
              <a:buFont typeface="Wingdings" panose="05000000000000000000" pitchFamily="2" charset="2"/>
              <a:buChar char="ü"/>
            </a:pPr>
            <a:r>
              <a:rPr lang="el-GR" sz="1400" dirty="0"/>
              <a:t>Συναλλαγές και παροχή υπηρεσιών από εξωτερικούς προμηθευτές &amp;</a:t>
            </a:r>
            <a:r>
              <a:rPr lang="el-GR" sz="1400" dirty="0" smtClean="0"/>
              <a:t> </a:t>
            </a:r>
            <a:r>
              <a:rPr lang="el-GR" sz="1400" dirty="0"/>
              <a:t>συνεργάτες</a:t>
            </a:r>
          </a:p>
          <a:p>
            <a:pPr marL="285750" lvl="0" indent="-285750">
              <a:lnSpc>
                <a:spcPct val="100000"/>
              </a:lnSpc>
              <a:spcAft>
                <a:spcPts val="800"/>
              </a:spcAft>
              <a:buFont typeface="Wingdings" panose="05000000000000000000" pitchFamily="2" charset="2"/>
              <a:buChar char="ü"/>
            </a:pPr>
            <a:r>
              <a:rPr lang="el-GR" sz="1400" dirty="0"/>
              <a:t>Ευρύτερο πολιτικό, </a:t>
            </a:r>
            <a:r>
              <a:rPr lang="el-GR" sz="1400" dirty="0" err="1"/>
              <a:t>οικονομικο</a:t>
            </a:r>
            <a:r>
              <a:rPr lang="el-GR" sz="1400" dirty="0"/>
              <a:t>- κοινωνικό περιβάλλον (ύφεση, φορολογία, διεθνείς σχέσεις κ.α.)</a:t>
            </a:r>
          </a:p>
          <a:p>
            <a:pPr marL="285750" lvl="0" indent="-285750">
              <a:lnSpc>
                <a:spcPct val="100000"/>
              </a:lnSpc>
              <a:spcAft>
                <a:spcPts val="800"/>
              </a:spcAft>
              <a:buFont typeface="Wingdings" panose="05000000000000000000" pitchFamily="2" charset="2"/>
              <a:buChar char="ü"/>
            </a:pPr>
            <a:r>
              <a:rPr lang="el-GR" sz="1400" dirty="0"/>
              <a:t>Υγιεινή και ασφάλεια- περιβαλλοντική διαχείριση</a:t>
            </a:r>
          </a:p>
          <a:p>
            <a:pPr marL="285750" lvl="0" indent="-285750">
              <a:lnSpc>
                <a:spcPct val="100000"/>
              </a:lnSpc>
              <a:spcAft>
                <a:spcPts val="800"/>
              </a:spcAft>
              <a:buFont typeface="Wingdings" panose="05000000000000000000" pitchFamily="2" charset="2"/>
              <a:buChar char="ü"/>
            </a:pPr>
            <a:r>
              <a:rPr lang="el-GR" sz="1400" dirty="0"/>
              <a:t>Φυσικοί κίνδυνοι, καταστροφές</a:t>
            </a:r>
          </a:p>
          <a:p>
            <a:pPr marL="285750" lvl="0" indent="-285750">
              <a:lnSpc>
                <a:spcPct val="100000"/>
              </a:lnSpc>
              <a:spcAft>
                <a:spcPts val="800"/>
              </a:spcAft>
              <a:buFont typeface="Wingdings" panose="05000000000000000000" pitchFamily="2" charset="2"/>
              <a:buChar char="ü"/>
            </a:pPr>
            <a:r>
              <a:rPr lang="el-GR" sz="1400" dirty="0"/>
              <a:t>Τρομοκρατία</a:t>
            </a:r>
          </a:p>
          <a:p>
            <a:pPr marL="285750" lvl="0" indent="-285750">
              <a:lnSpc>
                <a:spcPct val="100000"/>
              </a:lnSpc>
              <a:spcAft>
                <a:spcPts val="800"/>
              </a:spcAft>
              <a:buFont typeface="Wingdings" panose="05000000000000000000" pitchFamily="2" charset="2"/>
              <a:buChar char="ü"/>
            </a:pPr>
            <a:r>
              <a:rPr lang="el-GR" sz="1400" dirty="0"/>
              <a:t>Αρρώστιες/επιδημίες</a:t>
            </a:r>
          </a:p>
          <a:p>
            <a:pPr marL="285750" lvl="0" indent="-285750">
              <a:lnSpc>
                <a:spcPct val="100000"/>
              </a:lnSpc>
              <a:spcAft>
                <a:spcPts val="800"/>
              </a:spcAft>
              <a:buFont typeface="Wingdings" panose="05000000000000000000" pitchFamily="2" charset="2"/>
              <a:buChar char="ü"/>
            </a:pPr>
            <a:r>
              <a:rPr lang="el-GR" sz="1400" dirty="0"/>
              <a:t>Επικοινωνία &amp; Δημόσιες Σχέσεις στον τουρισμό</a:t>
            </a:r>
          </a:p>
        </p:txBody>
      </p:sp>
    </p:spTree>
    <p:extLst>
      <p:ext uri="{BB962C8B-B14F-4D97-AF65-F5344CB8AC3E}">
        <p14:creationId xmlns:p14="http://schemas.microsoft.com/office/powerpoint/2010/main" val="1535301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3" name="Ορθογώνιο 2"/>
          <p:cNvSpPr/>
          <p:nvPr/>
        </p:nvSpPr>
        <p:spPr>
          <a:xfrm>
            <a:off x="797440" y="396326"/>
            <a:ext cx="7283303" cy="3785652"/>
          </a:xfrm>
          <a:prstGeom prst="rect">
            <a:avLst/>
          </a:prstGeom>
        </p:spPr>
        <p:txBody>
          <a:bodyPr wrap="square">
            <a:spAutoFit/>
          </a:bodyPr>
          <a:lstStyle/>
          <a:p>
            <a:r>
              <a:rPr lang="el-GR" sz="1600" dirty="0" smtClean="0">
                <a:solidFill>
                  <a:srgbClr val="FFFF00"/>
                </a:solidFill>
                <a:latin typeface="LucidaSansUnicode"/>
              </a:rPr>
              <a:t>Η κρίση </a:t>
            </a:r>
            <a:r>
              <a:rPr lang="el-GR" sz="1600" dirty="0">
                <a:solidFill>
                  <a:srgbClr val="FFFF00"/>
                </a:solidFill>
                <a:latin typeface="LucidaSansUnicode"/>
              </a:rPr>
              <a:t>μπορεί να λάβει ποικίλες </a:t>
            </a:r>
            <a:r>
              <a:rPr lang="el-GR" sz="1600" dirty="0" smtClean="0">
                <a:solidFill>
                  <a:srgbClr val="FFFF00"/>
                </a:solidFill>
                <a:latin typeface="LucidaSansUnicode"/>
              </a:rPr>
              <a:t>μορφές, μετατρέποντας </a:t>
            </a:r>
            <a:r>
              <a:rPr lang="el-GR" sz="1600" dirty="0">
                <a:solidFill>
                  <a:srgbClr val="FFFF00"/>
                </a:solidFill>
                <a:latin typeface="LucidaSansUnicode"/>
              </a:rPr>
              <a:t>τη διαδικασία της διαχείρισής </a:t>
            </a:r>
            <a:r>
              <a:rPr lang="el-GR" sz="1600" dirty="0" smtClean="0">
                <a:solidFill>
                  <a:srgbClr val="FFFF00"/>
                </a:solidFill>
                <a:latin typeface="LucidaSansUnicode"/>
              </a:rPr>
              <a:t>της σε </a:t>
            </a:r>
            <a:r>
              <a:rPr lang="el-GR" sz="1600" dirty="0">
                <a:solidFill>
                  <a:srgbClr val="FFFF00"/>
                </a:solidFill>
                <a:latin typeface="LucidaSansUnicode"/>
              </a:rPr>
              <a:t>μία πολύ απαιτητική </a:t>
            </a:r>
            <a:r>
              <a:rPr lang="el-GR" sz="1600" dirty="0" smtClean="0">
                <a:solidFill>
                  <a:srgbClr val="FFFF00"/>
                </a:solidFill>
                <a:latin typeface="LucidaSansUnicode"/>
              </a:rPr>
              <a:t>διαδικασία</a:t>
            </a:r>
          </a:p>
          <a:p>
            <a:endParaRPr lang="el-GR" sz="1600" dirty="0">
              <a:solidFill>
                <a:srgbClr val="FFFF00"/>
              </a:solidFill>
              <a:latin typeface="LucidaSansUnicode"/>
            </a:endParaRPr>
          </a:p>
          <a:p>
            <a:r>
              <a:rPr lang="el-GR" sz="1600" dirty="0">
                <a:solidFill>
                  <a:schemeClr val="dk2"/>
                </a:solidFill>
                <a:latin typeface="Nunito"/>
                <a:ea typeface="Nunito"/>
                <a:cs typeface="Nunito"/>
              </a:rPr>
              <a:t>Α</a:t>
            </a:r>
            <a:r>
              <a:rPr lang="el-GR" sz="1600" dirty="0" smtClean="0">
                <a:solidFill>
                  <a:schemeClr val="dk2"/>
                </a:solidFill>
                <a:latin typeface="Nunito"/>
                <a:ea typeface="Nunito"/>
                <a:cs typeface="Nunito"/>
              </a:rPr>
              <a:t>κόμα </a:t>
            </a:r>
            <a:r>
              <a:rPr lang="el-GR" sz="1600" dirty="0">
                <a:solidFill>
                  <a:schemeClr val="dk2"/>
                </a:solidFill>
                <a:latin typeface="Nunito"/>
                <a:ea typeface="Nunito"/>
                <a:cs typeface="Nunito"/>
              </a:rPr>
              <a:t>και μία συγκεκριμένη μορφή κρίσης, όπως </a:t>
            </a:r>
            <a:r>
              <a:rPr lang="el-GR" sz="1600" dirty="0" smtClean="0">
                <a:solidFill>
                  <a:schemeClr val="dk2"/>
                </a:solidFill>
                <a:latin typeface="Nunito"/>
                <a:ea typeface="Nunito"/>
                <a:cs typeface="Nunito"/>
              </a:rPr>
              <a:t>για παράδειγμα </a:t>
            </a:r>
            <a:r>
              <a:rPr lang="el-GR" sz="1600" dirty="0">
                <a:solidFill>
                  <a:schemeClr val="dk2"/>
                </a:solidFill>
                <a:latin typeface="Nunito"/>
                <a:ea typeface="Nunito"/>
                <a:cs typeface="Nunito"/>
              </a:rPr>
              <a:t>το προσφυγικό ζήτημα, μπορεί να έχει </a:t>
            </a:r>
            <a:r>
              <a:rPr lang="el-GR" sz="1600" u="sng" dirty="0" smtClean="0">
                <a:solidFill>
                  <a:schemeClr val="dk2"/>
                </a:solidFill>
                <a:latin typeface="Nunito"/>
                <a:ea typeface="Nunito"/>
                <a:cs typeface="Nunito"/>
              </a:rPr>
              <a:t>διαφορετικά χαρακτηριστικά </a:t>
            </a:r>
            <a:r>
              <a:rPr lang="el-GR" sz="1600" u="sng" dirty="0">
                <a:solidFill>
                  <a:schemeClr val="dk2"/>
                </a:solidFill>
                <a:latin typeface="Nunito"/>
                <a:ea typeface="Nunito"/>
                <a:cs typeface="Nunito"/>
              </a:rPr>
              <a:t>κατά περίπτωση</a:t>
            </a:r>
            <a:r>
              <a:rPr lang="el-GR" sz="1600" u="sng" dirty="0" smtClean="0">
                <a:solidFill>
                  <a:schemeClr val="dk2"/>
                </a:solidFill>
                <a:latin typeface="Nunito"/>
                <a:ea typeface="Nunito"/>
                <a:cs typeface="Nunito"/>
              </a:rPr>
              <a:t>.</a:t>
            </a:r>
          </a:p>
          <a:p>
            <a:endParaRPr lang="el-GR" sz="1600" dirty="0">
              <a:solidFill>
                <a:schemeClr val="dk2"/>
              </a:solidFill>
              <a:latin typeface="Nunito"/>
              <a:ea typeface="Nunito"/>
              <a:cs typeface="Nunito"/>
            </a:endParaRPr>
          </a:p>
          <a:p>
            <a:r>
              <a:rPr lang="el-GR" sz="1600" dirty="0">
                <a:solidFill>
                  <a:schemeClr val="dk2"/>
                </a:solidFill>
                <a:latin typeface="Nunito"/>
                <a:ea typeface="Nunito"/>
                <a:cs typeface="Nunito"/>
              </a:rPr>
              <a:t>Η</a:t>
            </a:r>
            <a:r>
              <a:rPr lang="el-GR" sz="1600" dirty="0" smtClean="0">
                <a:solidFill>
                  <a:schemeClr val="dk2"/>
                </a:solidFill>
                <a:latin typeface="Nunito"/>
                <a:ea typeface="Nunito"/>
                <a:cs typeface="Nunito"/>
              </a:rPr>
              <a:t> </a:t>
            </a:r>
            <a:r>
              <a:rPr lang="el-GR" sz="1600" dirty="0">
                <a:solidFill>
                  <a:schemeClr val="dk2"/>
                </a:solidFill>
                <a:latin typeface="Nunito"/>
                <a:ea typeface="Nunito"/>
                <a:cs typeface="Nunito"/>
              </a:rPr>
              <a:t>πλειονότητα των κρίσεων δεν </a:t>
            </a:r>
            <a:r>
              <a:rPr lang="el-GR" sz="1600" dirty="0" smtClean="0">
                <a:solidFill>
                  <a:schemeClr val="dk2"/>
                </a:solidFill>
                <a:latin typeface="Nunito"/>
                <a:ea typeface="Nunito"/>
                <a:cs typeface="Nunito"/>
              </a:rPr>
              <a:t>συμβαίνει εντελώς </a:t>
            </a:r>
            <a:r>
              <a:rPr lang="el-GR" sz="1600" dirty="0">
                <a:solidFill>
                  <a:schemeClr val="dk2"/>
                </a:solidFill>
                <a:latin typeface="Nunito"/>
                <a:ea typeface="Nunito"/>
                <a:cs typeface="Nunito"/>
              </a:rPr>
              <a:t>απροσδόκητα αλλά παρόλα </a:t>
            </a:r>
            <a:r>
              <a:rPr lang="el-GR" sz="1600" dirty="0" smtClean="0">
                <a:solidFill>
                  <a:schemeClr val="dk2"/>
                </a:solidFill>
                <a:latin typeface="Nunito"/>
                <a:ea typeface="Nunito"/>
                <a:cs typeface="Nunito"/>
              </a:rPr>
              <a:t>αυτά δημιουργούν </a:t>
            </a:r>
            <a:r>
              <a:rPr lang="el-GR" sz="1600" dirty="0">
                <a:solidFill>
                  <a:schemeClr val="dk2"/>
                </a:solidFill>
                <a:latin typeface="Nunito"/>
                <a:ea typeface="Nunito"/>
                <a:cs typeface="Nunito"/>
              </a:rPr>
              <a:t>ένα </a:t>
            </a:r>
            <a:r>
              <a:rPr lang="el-GR" sz="1600" u="sng" dirty="0">
                <a:solidFill>
                  <a:schemeClr val="dk2"/>
                </a:solidFill>
                <a:latin typeface="Nunito"/>
                <a:ea typeface="Nunito"/>
                <a:cs typeface="Nunito"/>
              </a:rPr>
              <a:t>έντονο </a:t>
            </a:r>
            <a:r>
              <a:rPr lang="el-GR" sz="1600" u="sng" dirty="0" smtClean="0">
                <a:solidFill>
                  <a:schemeClr val="dk2"/>
                </a:solidFill>
                <a:latin typeface="Nunito"/>
                <a:ea typeface="Nunito"/>
                <a:cs typeface="Nunito"/>
              </a:rPr>
              <a:t>αίσθημα ανασφάλειας </a:t>
            </a:r>
            <a:r>
              <a:rPr lang="el-GR" sz="1600" dirty="0">
                <a:solidFill>
                  <a:schemeClr val="dk2"/>
                </a:solidFill>
                <a:latin typeface="Nunito"/>
                <a:ea typeface="Nunito"/>
                <a:cs typeface="Nunito"/>
              </a:rPr>
              <a:t>σε όλα τα εμπλεκόμενα </a:t>
            </a:r>
            <a:r>
              <a:rPr lang="el-GR" sz="1600" dirty="0" smtClean="0">
                <a:solidFill>
                  <a:schemeClr val="dk2"/>
                </a:solidFill>
                <a:latin typeface="Nunito"/>
                <a:ea typeface="Nunito"/>
                <a:cs typeface="Nunito"/>
              </a:rPr>
              <a:t>μέρη.</a:t>
            </a:r>
          </a:p>
          <a:p>
            <a:endParaRPr lang="el-GR" sz="1600" dirty="0">
              <a:solidFill>
                <a:schemeClr val="dk2"/>
              </a:solidFill>
              <a:latin typeface="Nunito"/>
              <a:ea typeface="Nunito"/>
              <a:cs typeface="Nunito"/>
            </a:endParaRPr>
          </a:p>
          <a:p>
            <a:r>
              <a:rPr lang="el-GR" sz="1600" dirty="0">
                <a:solidFill>
                  <a:schemeClr val="dk2"/>
                </a:solidFill>
                <a:latin typeface="Nunito"/>
                <a:ea typeface="Nunito"/>
                <a:cs typeface="Nunito"/>
              </a:rPr>
              <a:t>Αν και συνήθως υπάρχουν κάποια σημάδια που μπορούν να </a:t>
            </a:r>
            <a:r>
              <a:rPr lang="el-GR" sz="1600" dirty="0" smtClean="0">
                <a:solidFill>
                  <a:schemeClr val="dk2"/>
                </a:solidFill>
                <a:latin typeface="Nunito"/>
                <a:ea typeface="Nunito"/>
                <a:cs typeface="Nunito"/>
              </a:rPr>
              <a:t>γίνουν αντιληπτά</a:t>
            </a:r>
            <a:r>
              <a:rPr lang="el-GR" sz="1600" dirty="0">
                <a:solidFill>
                  <a:schemeClr val="dk2"/>
                </a:solidFill>
                <a:latin typeface="Nunito"/>
                <a:ea typeface="Nunito"/>
                <a:cs typeface="Nunito"/>
              </a:rPr>
              <a:t>, πριν την εμφάνιση μίας κρίσης, ωστόσο η πρόκληση </a:t>
            </a:r>
            <a:r>
              <a:rPr lang="el-GR" sz="1600" dirty="0" smtClean="0">
                <a:solidFill>
                  <a:schemeClr val="dk2"/>
                </a:solidFill>
                <a:latin typeface="Nunito"/>
                <a:ea typeface="Nunito"/>
                <a:cs typeface="Nunito"/>
              </a:rPr>
              <a:t>δεν έγκειται </a:t>
            </a:r>
            <a:r>
              <a:rPr lang="el-GR" sz="1600" dirty="0">
                <a:solidFill>
                  <a:schemeClr val="dk2"/>
                </a:solidFill>
                <a:latin typeface="Nunito"/>
                <a:ea typeface="Nunito"/>
                <a:cs typeface="Nunito"/>
              </a:rPr>
              <a:t>απλά στο να γίνουν αντιληπτά τα σημάδια αλλά στο να </a:t>
            </a:r>
            <a:r>
              <a:rPr lang="el-GR" sz="1600" dirty="0" smtClean="0">
                <a:solidFill>
                  <a:schemeClr val="dk2"/>
                </a:solidFill>
                <a:latin typeface="Nunito"/>
                <a:ea typeface="Nunito"/>
                <a:cs typeface="Nunito"/>
              </a:rPr>
              <a:t>συμβεί αυτό </a:t>
            </a:r>
            <a:r>
              <a:rPr lang="el-GR" sz="1600" dirty="0">
                <a:solidFill>
                  <a:schemeClr val="dk2"/>
                </a:solidFill>
                <a:latin typeface="Nunito"/>
                <a:ea typeface="Nunito"/>
                <a:cs typeface="Nunito"/>
              </a:rPr>
              <a:t>την κατάλληλη στιγμή προκειμένου να ελαχιστοποιηθούν </a:t>
            </a:r>
            <a:r>
              <a:rPr lang="el-GR" sz="1600" dirty="0" smtClean="0">
                <a:solidFill>
                  <a:schemeClr val="dk2"/>
                </a:solidFill>
                <a:latin typeface="Nunito"/>
                <a:ea typeface="Nunito"/>
                <a:cs typeface="Nunito"/>
              </a:rPr>
              <a:t>οι επιπτώσεις </a:t>
            </a:r>
            <a:r>
              <a:rPr lang="el-GR" sz="1600" dirty="0">
                <a:solidFill>
                  <a:schemeClr val="dk2"/>
                </a:solidFill>
                <a:latin typeface="Nunito"/>
                <a:ea typeface="Nunito"/>
                <a:cs typeface="Nunito"/>
              </a:rPr>
              <a:t>μιας κρίσης!!!!</a:t>
            </a:r>
          </a:p>
        </p:txBody>
      </p:sp>
    </p:spTree>
    <p:extLst>
      <p:ext uri="{BB962C8B-B14F-4D97-AF65-F5344CB8AC3E}">
        <p14:creationId xmlns:p14="http://schemas.microsoft.com/office/powerpoint/2010/main" val="812647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2" name="Google Shape;282;p21"/>
          <p:cNvSpPr txBox="1">
            <a:spLocks noGrp="1"/>
          </p:cNvSpPr>
          <p:nvPr>
            <p:ph type="body" idx="1"/>
          </p:nvPr>
        </p:nvSpPr>
        <p:spPr>
          <a:xfrm>
            <a:off x="469544" y="396326"/>
            <a:ext cx="3016606" cy="3307500"/>
          </a:xfrm>
          <a:prstGeom prst="rect">
            <a:avLst/>
          </a:prstGeom>
        </p:spPr>
        <p:txBody>
          <a:bodyPr spcFirstLastPara="1" wrap="square" lIns="0" tIns="0" rIns="0" bIns="0" anchor="t" anchorCtr="0">
            <a:noAutofit/>
          </a:bodyPr>
          <a:lstStyle/>
          <a:p>
            <a:pPr marL="0" lvl="0" indent="0">
              <a:buNone/>
            </a:pPr>
            <a:r>
              <a:rPr lang="el-GR" dirty="0">
                <a:solidFill>
                  <a:schemeClr val="tx1"/>
                </a:solidFill>
              </a:rPr>
              <a:t>Οι υπεύθυνοι για την αντιμετώπισή τους</a:t>
            </a:r>
          </a:p>
          <a:p>
            <a:pPr marL="0" lvl="0" indent="0">
              <a:buNone/>
            </a:pPr>
            <a:r>
              <a:rPr lang="el-GR" dirty="0">
                <a:solidFill>
                  <a:schemeClr val="tx1"/>
                </a:solidFill>
              </a:rPr>
              <a:t>καλούνται να προσαρμοστούν στα νέα δεδομένα και να διαμορφώσουν κατάλληλα</a:t>
            </a:r>
          </a:p>
          <a:p>
            <a:pPr marL="0" lvl="0" indent="0">
              <a:buNone/>
            </a:pPr>
            <a:r>
              <a:rPr lang="el-GR" dirty="0">
                <a:solidFill>
                  <a:schemeClr val="tx1"/>
                </a:solidFill>
              </a:rPr>
              <a:t>σχέδια διαχείρισής τους </a:t>
            </a:r>
          </a:p>
          <a:p>
            <a:pPr marL="0" lvl="0" indent="0" algn="r">
              <a:buNone/>
            </a:pPr>
            <a:r>
              <a:rPr lang="en-US" sz="1400" i="1" dirty="0" err="1" smtClean="0">
                <a:solidFill>
                  <a:schemeClr val="tx1"/>
                </a:solidFill>
              </a:rPr>
              <a:t>Racherla</a:t>
            </a:r>
            <a:r>
              <a:rPr lang="en-US" sz="1400" i="1" dirty="0">
                <a:solidFill>
                  <a:schemeClr val="tx1"/>
                </a:solidFill>
              </a:rPr>
              <a:t>, </a:t>
            </a:r>
            <a:r>
              <a:rPr lang="en-US" sz="1400" i="1" dirty="0" smtClean="0">
                <a:solidFill>
                  <a:schemeClr val="tx1"/>
                </a:solidFill>
              </a:rPr>
              <a:t>&amp; </a:t>
            </a:r>
            <a:r>
              <a:rPr lang="en-US" sz="1400" i="1" dirty="0">
                <a:solidFill>
                  <a:schemeClr val="tx1"/>
                </a:solidFill>
              </a:rPr>
              <a:t>Hu, </a:t>
            </a:r>
            <a:r>
              <a:rPr lang="en-US" sz="1400" i="1" dirty="0" smtClean="0">
                <a:solidFill>
                  <a:schemeClr val="tx1"/>
                </a:solidFill>
              </a:rPr>
              <a:t>(2009)</a:t>
            </a:r>
            <a:endParaRPr sz="1400" i="1" dirty="0">
              <a:solidFill>
                <a:schemeClr val="tx1"/>
              </a:solidFill>
            </a:endParaRPr>
          </a:p>
        </p:txBody>
      </p:sp>
      <p:sp>
        <p:nvSpPr>
          <p:cNvPr id="283" name="Google Shape;283;p21"/>
          <p:cNvSpPr txBox="1">
            <a:spLocks noGrp="1"/>
          </p:cNvSpPr>
          <p:nvPr>
            <p:ph type="body" idx="2"/>
          </p:nvPr>
        </p:nvSpPr>
        <p:spPr>
          <a:xfrm>
            <a:off x="356500" y="2736081"/>
            <a:ext cx="2793994" cy="3307500"/>
          </a:xfrm>
          <a:prstGeom prst="rect">
            <a:avLst/>
          </a:prstGeom>
        </p:spPr>
        <p:txBody>
          <a:bodyPr spcFirstLastPara="1" wrap="square" lIns="0" tIns="0" rIns="0" bIns="0" anchor="t" anchorCtr="0">
            <a:noAutofit/>
          </a:bodyPr>
          <a:lstStyle/>
          <a:p>
            <a:pPr marL="0" lvl="0" indent="0">
              <a:buNone/>
            </a:pPr>
            <a:r>
              <a:rPr lang="el-GR" dirty="0" smtClean="0"/>
              <a:t>Μία </a:t>
            </a:r>
            <a:r>
              <a:rPr lang="el-GR" dirty="0"/>
              <a:t>κατάσταση κρίσης μπορεί να σχετιστεί</a:t>
            </a:r>
          </a:p>
          <a:p>
            <a:pPr marL="0" lvl="0" indent="0">
              <a:buNone/>
            </a:pPr>
            <a:r>
              <a:rPr lang="el-GR" dirty="0"/>
              <a:t>με </a:t>
            </a:r>
            <a:r>
              <a:rPr lang="el-GR" b="1" dirty="0">
                <a:solidFill>
                  <a:schemeClr val="accent2"/>
                </a:solidFill>
              </a:rPr>
              <a:t>3</a:t>
            </a:r>
            <a:r>
              <a:rPr lang="el-GR" b="1" dirty="0" smtClean="0">
                <a:solidFill>
                  <a:schemeClr val="accent2"/>
                </a:solidFill>
              </a:rPr>
              <a:t> </a:t>
            </a:r>
            <a:r>
              <a:rPr lang="el-GR" b="1" dirty="0">
                <a:solidFill>
                  <a:schemeClr val="accent2"/>
                </a:solidFill>
              </a:rPr>
              <a:t>είδη </a:t>
            </a:r>
            <a:r>
              <a:rPr lang="el-GR" b="1" dirty="0" smtClean="0">
                <a:solidFill>
                  <a:schemeClr val="accent2"/>
                </a:solidFill>
              </a:rPr>
              <a:t>απειλών:</a:t>
            </a:r>
          </a:p>
          <a:p>
            <a:r>
              <a:rPr lang="el-GR" dirty="0" smtClean="0"/>
              <a:t>δημόσια </a:t>
            </a:r>
            <a:r>
              <a:rPr lang="el-GR" dirty="0"/>
              <a:t>ασφάλεια</a:t>
            </a:r>
          </a:p>
          <a:p>
            <a:r>
              <a:rPr lang="el-GR" dirty="0" smtClean="0"/>
              <a:t>οικονομική </a:t>
            </a:r>
            <a:r>
              <a:rPr lang="el-GR" dirty="0"/>
              <a:t>απώλεια</a:t>
            </a:r>
          </a:p>
          <a:p>
            <a:r>
              <a:rPr lang="el-GR" dirty="0" smtClean="0"/>
              <a:t>απώλεια </a:t>
            </a:r>
            <a:r>
              <a:rPr lang="el-GR" dirty="0"/>
              <a:t>φήμης</a:t>
            </a:r>
            <a:endParaRPr b="1" dirty="0">
              <a:solidFill>
                <a:schemeClr val="accent2"/>
              </a:solidFill>
            </a:endParaRPr>
          </a:p>
        </p:txBody>
      </p:sp>
      <p:sp>
        <p:nvSpPr>
          <p:cNvPr id="285" name="Google Shape;285;p21"/>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28</a:t>
            </a:fld>
            <a:endParaRPr/>
          </a:p>
        </p:txBody>
      </p:sp>
      <p:sp>
        <p:nvSpPr>
          <p:cNvPr id="3" name="Ορθογώνιο 2"/>
          <p:cNvSpPr/>
          <p:nvPr/>
        </p:nvSpPr>
        <p:spPr>
          <a:xfrm>
            <a:off x="3786188" y="396326"/>
            <a:ext cx="3128962" cy="4493538"/>
          </a:xfrm>
          <a:prstGeom prst="rect">
            <a:avLst/>
          </a:prstGeom>
        </p:spPr>
        <p:txBody>
          <a:bodyPr wrap="square">
            <a:spAutoFit/>
          </a:bodyPr>
          <a:lstStyle/>
          <a:p>
            <a:r>
              <a:rPr lang="el-GR" sz="1600" dirty="0">
                <a:solidFill>
                  <a:schemeClr val="dk2"/>
                </a:solidFill>
                <a:latin typeface="Nunito"/>
                <a:ea typeface="Nunito"/>
                <a:cs typeface="Nunito"/>
                <a:sym typeface="Nunito"/>
              </a:rPr>
              <a:t>Β</a:t>
            </a:r>
            <a:r>
              <a:rPr lang="el-GR" sz="1600" dirty="0" smtClean="0">
                <a:solidFill>
                  <a:schemeClr val="dk2"/>
                </a:solidFill>
                <a:latin typeface="Nunito"/>
                <a:ea typeface="Nunito"/>
                <a:cs typeface="Nunito"/>
                <a:sym typeface="Nunito"/>
              </a:rPr>
              <a:t>αρύτητα του </a:t>
            </a:r>
            <a:r>
              <a:rPr lang="el-GR" sz="1600" dirty="0">
                <a:solidFill>
                  <a:schemeClr val="accent1"/>
                </a:solidFill>
                <a:latin typeface="Nunito"/>
                <a:ea typeface="Nunito"/>
                <a:cs typeface="Nunito"/>
                <a:sym typeface="Nunito"/>
              </a:rPr>
              <a:t>κατάλληλου </a:t>
            </a:r>
            <a:r>
              <a:rPr lang="el-GR" sz="1600" dirty="0" smtClean="0">
                <a:solidFill>
                  <a:schemeClr val="accent1"/>
                </a:solidFill>
                <a:latin typeface="Nunito"/>
                <a:ea typeface="Nunito"/>
                <a:cs typeface="Nunito"/>
                <a:sym typeface="Nunito"/>
              </a:rPr>
              <a:t>σχεδιασμού &amp; της πρόληψης</a:t>
            </a:r>
            <a:endParaRPr lang="el-GR" sz="1600" dirty="0">
              <a:solidFill>
                <a:schemeClr val="accent1"/>
              </a:solidFill>
              <a:latin typeface="Nunito"/>
              <a:ea typeface="Nunito"/>
              <a:cs typeface="Nunito"/>
              <a:sym typeface="Nunito"/>
            </a:endParaRPr>
          </a:p>
          <a:p>
            <a:r>
              <a:rPr lang="el-GR" sz="1600" dirty="0" smtClean="0">
                <a:solidFill>
                  <a:schemeClr val="dk2"/>
                </a:solidFill>
                <a:latin typeface="Nunito"/>
                <a:ea typeface="Nunito"/>
                <a:cs typeface="Nunito"/>
                <a:sym typeface="Nunito"/>
              </a:rPr>
              <a:t>Για </a:t>
            </a:r>
            <a:r>
              <a:rPr lang="el-GR" sz="1600" dirty="0">
                <a:solidFill>
                  <a:schemeClr val="dk2"/>
                </a:solidFill>
                <a:latin typeface="Nunito"/>
                <a:ea typeface="Nunito"/>
                <a:cs typeface="Nunito"/>
                <a:sym typeface="Nunito"/>
              </a:rPr>
              <a:t>τον λόγο αυτό έχει αναπτυχθεί ο τομέας της</a:t>
            </a:r>
          </a:p>
          <a:p>
            <a:r>
              <a:rPr lang="el-GR" sz="1600" dirty="0" smtClean="0">
                <a:solidFill>
                  <a:schemeClr val="dk2"/>
                </a:solidFill>
                <a:latin typeface="Nunito"/>
                <a:ea typeface="Nunito"/>
                <a:cs typeface="Nunito"/>
                <a:sym typeface="Nunito"/>
              </a:rPr>
              <a:t>«Διαχείρισης Κρίσεων» </a:t>
            </a:r>
            <a:r>
              <a:rPr lang="el-GR" sz="1600" dirty="0">
                <a:solidFill>
                  <a:schemeClr val="dk2"/>
                </a:solidFill>
                <a:latin typeface="Nunito"/>
                <a:ea typeface="Nunito"/>
                <a:cs typeface="Nunito"/>
                <a:sym typeface="Nunito"/>
              </a:rPr>
              <a:t>ως μια πτυχή του γενικότερου</a:t>
            </a:r>
          </a:p>
          <a:p>
            <a:r>
              <a:rPr lang="el-GR" sz="1600" dirty="0">
                <a:solidFill>
                  <a:schemeClr val="dk2"/>
                </a:solidFill>
                <a:latin typeface="Nunito"/>
                <a:ea typeface="Nunito"/>
                <a:cs typeface="Nunito"/>
                <a:sym typeface="Nunito"/>
              </a:rPr>
              <a:t>τομέα της </a:t>
            </a:r>
            <a:r>
              <a:rPr lang="el-GR" sz="1600" dirty="0" smtClean="0">
                <a:solidFill>
                  <a:schemeClr val="dk2"/>
                </a:solidFill>
                <a:latin typeface="Nunito"/>
                <a:ea typeface="Nunito"/>
                <a:cs typeface="Nunito"/>
                <a:sym typeface="Nunito"/>
              </a:rPr>
              <a:t>Στρατηγικής </a:t>
            </a:r>
            <a:r>
              <a:rPr lang="el-GR" sz="1600" dirty="0">
                <a:solidFill>
                  <a:schemeClr val="dk2"/>
                </a:solidFill>
                <a:latin typeface="Nunito"/>
                <a:ea typeface="Nunito"/>
                <a:cs typeface="Nunito"/>
                <a:sym typeface="Nunito"/>
              </a:rPr>
              <a:t>του </a:t>
            </a:r>
            <a:r>
              <a:rPr lang="el-GR" sz="1600" dirty="0" smtClean="0">
                <a:solidFill>
                  <a:schemeClr val="dk2"/>
                </a:solidFill>
                <a:latin typeface="Nunito"/>
                <a:ea typeface="Nunito"/>
                <a:cs typeface="Nunito"/>
                <a:sym typeface="Nunito"/>
              </a:rPr>
              <a:t>Μάνατζμεντ</a:t>
            </a:r>
          </a:p>
          <a:p>
            <a:endParaRPr lang="el-GR" sz="1600" dirty="0">
              <a:solidFill>
                <a:schemeClr val="dk2"/>
              </a:solidFill>
              <a:latin typeface="Nunito"/>
              <a:ea typeface="Nunito"/>
              <a:cs typeface="Nunito"/>
              <a:sym typeface="Nunito"/>
            </a:endParaRPr>
          </a:p>
          <a:p>
            <a:pPr marL="285750" indent="-285750">
              <a:buClr>
                <a:schemeClr val="accent1"/>
              </a:buClr>
              <a:buFont typeface="Wingdings" panose="05000000000000000000" pitchFamily="2" charset="2"/>
              <a:buChar char="ü"/>
            </a:pPr>
            <a:r>
              <a:rPr lang="el-GR" sz="1600" dirty="0" smtClean="0">
                <a:solidFill>
                  <a:schemeClr val="dk2"/>
                </a:solidFill>
                <a:latin typeface="Nunito"/>
                <a:ea typeface="Nunito"/>
                <a:cs typeface="Nunito"/>
                <a:sym typeface="Nunito"/>
              </a:rPr>
              <a:t>Για </a:t>
            </a:r>
            <a:r>
              <a:rPr lang="el-GR" sz="1600" dirty="0">
                <a:solidFill>
                  <a:schemeClr val="dk2"/>
                </a:solidFill>
                <a:latin typeface="Nunito"/>
                <a:ea typeface="Nunito"/>
                <a:cs typeface="Nunito"/>
                <a:sym typeface="Nunito"/>
              </a:rPr>
              <a:t>μια </a:t>
            </a:r>
            <a:r>
              <a:rPr lang="el-GR" sz="1600" dirty="0">
                <a:solidFill>
                  <a:schemeClr val="accent1"/>
                </a:solidFill>
                <a:latin typeface="Nunito"/>
                <a:ea typeface="Nunito"/>
                <a:cs typeface="Nunito"/>
                <a:sym typeface="Nunito"/>
              </a:rPr>
              <a:t>αποτελεσματική διαχείριση της </a:t>
            </a:r>
            <a:r>
              <a:rPr lang="el-GR" sz="1600" dirty="0" smtClean="0">
                <a:solidFill>
                  <a:schemeClr val="accent1"/>
                </a:solidFill>
                <a:latin typeface="Nunito"/>
                <a:ea typeface="Nunito"/>
                <a:cs typeface="Nunito"/>
                <a:sym typeface="Nunito"/>
              </a:rPr>
              <a:t>κρίσης </a:t>
            </a:r>
            <a:r>
              <a:rPr lang="el-GR" sz="1600" dirty="0" smtClean="0">
                <a:solidFill>
                  <a:schemeClr val="dk2"/>
                </a:solidFill>
                <a:latin typeface="Nunito"/>
                <a:ea typeface="Nunito"/>
                <a:cs typeface="Nunito"/>
                <a:sym typeface="Nunito"/>
              </a:rPr>
              <a:t>απαιτείται </a:t>
            </a:r>
            <a:r>
              <a:rPr lang="el-GR" sz="1600" dirty="0">
                <a:solidFill>
                  <a:schemeClr val="dk2"/>
                </a:solidFill>
                <a:latin typeface="Nunito"/>
                <a:ea typeface="Nunito"/>
                <a:cs typeface="Nunito"/>
                <a:sym typeface="Nunito"/>
              </a:rPr>
              <a:t>ένα </a:t>
            </a:r>
            <a:r>
              <a:rPr lang="el-GR" sz="1600" dirty="0" smtClean="0">
                <a:solidFill>
                  <a:schemeClr val="dk2"/>
                </a:solidFill>
                <a:latin typeface="Nunito"/>
                <a:ea typeface="Nunito"/>
                <a:cs typeface="Nunito"/>
                <a:sym typeface="Nunito"/>
              </a:rPr>
              <a:t>συστηματικό &amp; πειθαρχημένο σχέδιο </a:t>
            </a:r>
            <a:r>
              <a:rPr lang="el-GR" sz="1600" dirty="0">
                <a:solidFill>
                  <a:schemeClr val="dk2"/>
                </a:solidFill>
                <a:latin typeface="Nunito"/>
                <a:ea typeface="Nunito"/>
                <a:cs typeface="Nunito"/>
                <a:sym typeface="Nunito"/>
              </a:rPr>
              <a:t>δράσης, που να βασίζεται:</a:t>
            </a:r>
          </a:p>
          <a:p>
            <a:pPr marL="285750" indent="-285750">
              <a:buClr>
                <a:schemeClr val="accent1"/>
              </a:buClr>
              <a:buFont typeface="Wingdings" panose="05000000000000000000" pitchFamily="2" charset="2"/>
              <a:buChar char="ü"/>
            </a:pPr>
            <a:r>
              <a:rPr lang="el-GR" sz="1600" dirty="0" smtClean="0">
                <a:solidFill>
                  <a:schemeClr val="dk2"/>
                </a:solidFill>
                <a:latin typeface="Nunito"/>
                <a:ea typeface="Nunito"/>
                <a:cs typeface="Nunito"/>
                <a:sym typeface="Nunito"/>
              </a:rPr>
              <a:t>στην </a:t>
            </a:r>
            <a:r>
              <a:rPr lang="el-GR" sz="1600" dirty="0">
                <a:solidFill>
                  <a:schemeClr val="dk2"/>
                </a:solidFill>
                <a:latin typeface="Nunito"/>
                <a:ea typeface="Nunito"/>
                <a:cs typeface="Nunito"/>
                <a:sym typeface="Nunito"/>
              </a:rPr>
              <a:t>εγρήγορση,</a:t>
            </a:r>
          </a:p>
          <a:p>
            <a:pPr marL="285750" indent="-285750">
              <a:buClr>
                <a:schemeClr val="accent1"/>
              </a:buClr>
              <a:buFont typeface="Wingdings" panose="05000000000000000000" pitchFamily="2" charset="2"/>
              <a:buChar char="ü"/>
            </a:pPr>
            <a:r>
              <a:rPr lang="el-GR" sz="1600" dirty="0" smtClean="0">
                <a:solidFill>
                  <a:schemeClr val="dk2"/>
                </a:solidFill>
                <a:latin typeface="Nunito"/>
                <a:ea typeface="Nunito"/>
                <a:cs typeface="Nunito"/>
                <a:sym typeface="Nunito"/>
              </a:rPr>
              <a:t>στη </a:t>
            </a:r>
            <a:r>
              <a:rPr lang="el-GR" sz="1600" dirty="0">
                <a:solidFill>
                  <a:schemeClr val="dk2"/>
                </a:solidFill>
                <a:latin typeface="Nunito"/>
                <a:ea typeface="Nunito"/>
                <a:cs typeface="Nunito"/>
                <a:sym typeface="Nunito"/>
              </a:rPr>
              <a:t>διαχειριστική ευαισθησία </a:t>
            </a:r>
          </a:p>
          <a:p>
            <a:pPr marL="285750" indent="-285750" algn="r">
              <a:buClr>
                <a:schemeClr val="accent1"/>
              </a:buClr>
              <a:buFont typeface="Wingdings" panose="05000000000000000000" pitchFamily="2" charset="2"/>
              <a:buChar char="ü"/>
            </a:pPr>
            <a:r>
              <a:rPr lang="el-GR" sz="1600" dirty="0" smtClean="0">
                <a:solidFill>
                  <a:schemeClr val="dk2"/>
                </a:solidFill>
                <a:latin typeface="Nunito"/>
                <a:ea typeface="Nunito"/>
                <a:cs typeface="Nunito"/>
                <a:sym typeface="Nunito"/>
              </a:rPr>
              <a:t>στον </a:t>
            </a:r>
            <a:r>
              <a:rPr lang="el-GR" sz="1600" dirty="0">
                <a:solidFill>
                  <a:schemeClr val="dk2"/>
                </a:solidFill>
                <a:latin typeface="Nunito"/>
                <a:ea typeface="Nunito"/>
                <a:cs typeface="Nunito"/>
                <a:sym typeface="Nunito"/>
              </a:rPr>
              <a:t>προσεκτικό σχεδιασμό </a:t>
            </a:r>
            <a:r>
              <a:rPr lang="el-GR" i="1" dirty="0">
                <a:solidFill>
                  <a:schemeClr val="tx1"/>
                </a:solidFill>
                <a:latin typeface="Nunito"/>
                <a:ea typeface="Nunito"/>
                <a:cs typeface="Nunito"/>
                <a:sym typeface="Nunito"/>
              </a:rPr>
              <a:t>(</a:t>
            </a:r>
            <a:r>
              <a:rPr lang="el-GR" i="1" dirty="0" err="1">
                <a:solidFill>
                  <a:schemeClr val="tx1"/>
                </a:solidFill>
                <a:latin typeface="Nunito"/>
                <a:ea typeface="Nunito"/>
                <a:cs typeface="Nunito"/>
                <a:sym typeface="Nunito"/>
              </a:rPr>
              <a:t>Chong</a:t>
            </a:r>
            <a:r>
              <a:rPr lang="el-GR" i="1" dirty="0">
                <a:solidFill>
                  <a:schemeClr val="tx1"/>
                </a:solidFill>
                <a:latin typeface="Nunito"/>
                <a:ea typeface="Nunito"/>
                <a:cs typeface="Nunito"/>
                <a:sym typeface="Nunito"/>
              </a:rPr>
              <a:t>, 2004</a:t>
            </a:r>
            <a:r>
              <a:rPr lang="el-GR" i="1" dirty="0" smtClean="0">
                <a:solidFill>
                  <a:schemeClr val="tx1"/>
                </a:solidFill>
                <a:latin typeface="Nunito"/>
                <a:ea typeface="Nunito"/>
                <a:cs typeface="Nunito"/>
                <a:sym typeface="Nunito"/>
              </a:rPr>
              <a:t>)</a:t>
            </a:r>
            <a:endParaRPr lang="el-GR" i="1" dirty="0">
              <a:solidFill>
                <a:schemeClr val="tx1"/>
              </a:solidFill>
              <a:latin typeface="Nunito"/>
              <a:ea typeface="Nunito"/>
              <a:cs typeface="Nunito"/>
              <a:sym typeface="Nunito"/>
            </a:endParaRPr>
          </a:p>
        </p:txBody>
      </p:sp>
    </p:spTree>
    <p:extLst>
      <p:ext uri="{BB962C8B-B14F-4D97-AF65-F5344CB8AC3E}">
        <p14:creationId xmlns:p14="http://schemas.microsoft.com/office/powerpoint/2010/main" val="2756652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2"/>
          <p:cNvSpPr txBox="1">
            <a:spLocks noGrp="1"/>
          </p:cNvSpPr>
          <p:nvPr>
            <p:ph type="title"/>
          </p:nvPr>
        </p:nvSpPr>
        <p:spPr>
          <a:xfrm>
            <a:off x="520624" y="396326"/>
            <a:ext cx="5265813" cy="1726200"/>
          </a:xfrm>
          <a:prstGeom prst="rect">
            <a:avLst/>
          </a:prstGeom>
        </p:spPr>
        <p:txBody>
          <a:bodyPr spcFirstLastPara="1" wrap="square" lIns="0" tIns="0" rIns="0" bIns="0" anchor="t" anchorCtr="0">
            <a:noAutofit/>
          </a:bodyPr>
          <a:lstStyle/>
          <a:p>
            <a:pPr lvl="0"/>
            <a:r>
              <a:rPr lang="el-GR" sz="2400" dirty="0"/>
              <a:t>Η έννοια της κρίσης ασφαλώς δεν </a:t>
            </a:r>
            <a:r>
              <a:rPr lang="el-GR" sz="2400" dirty="0" smtClean="0"/>
              <a:t>είναι κάτι </a:t>
            </a:r>
            <a:r>
              <a:rPr lang="el-GR" dirty="0" smtClean="0">
                <a:solidFill>
                  <a:schemeClr val="accent4"/>
                </a:solidFill>
              </a:rPr>
              <a:t>πρωτόγνωρο</a:t>
            </a:r>
            <a:endParaRPr dirty="0"/>
          </a:p>
        </p:txBody>
      </p:sp>
      <p:sp>
        <p:nvSpPr>
          <p:cNvPr id="291" name="Google Shape;291;p22"/>
          <p:cNvSpPr txBox="1">
            <a:spLocks noGrp="1"/>
          </p:cNvSpPr>
          <p:nvPr>
            <p:ph type="body" idx="1"/>
          </p:nvPr>
        </p:nvSpPr>
        <p:spPr>
          <a:xfrm>
            <a:off x="4071068" y="1502119"/>
            <a:ext cx="2727600" cy="2526956"/>
          </a:xfrm>
          <a:prstGeom prst="rect">
            <a:avLst/>
          </a:prstGeom>
        </p:spPr>
        <p:txBody>
          <a:bodyPr spcFirstLastPara="1" wrap="square" lIns="0" tIns="0" rIns="0" bIns="0" anchor="t" anchorCtr="0">
            <a:noAutofit/>
          </a:bodyPr>
          <a:lstStyle/>
          <a:p>
            <a:pPr marL="0" lvl="0" indent="0">
              <a:spcAft>
                <a:spcPts val="800"/>
              </a:spcAft>
              <a:buNone/>
            </a:pPr>
            <a:r>
              <a:rPr lang="el-GR" sz="1800" dirty="0"/>
              <a:t>Αυτό που έχει αλλάξει είναι</a:t>
            </a:r>
          </a:p>
          <a:p>
            <a:pPr marL="285750" lvl="0" indent="-285750">
              <a:spcAft>
                <a:spcPts val="800"/>
              </a:spcAft>
              <a:buFont typeface="Wingdings" panose="05000000000000000000" pitchFamily="2" charset="2"/>
              <a:buChar char="ü"/>
            </a:pPr>
            <a:r>
              <a:rPr lang="el-GR" sz="1800" dirty="0" smtClean="0"/>
              <a:t>η συχνότητα</a:t>
            </a:r>
            <a:endParaRPr lang="el-GR" sz="1800" dirty="0"/>
          </a:p>
          <a:p>
            <a:pPr marL="285750" lvl="0" indent="-285750">
              <a:spcAft>
                <a:spcPts val="800"/>
              </a:spcAft>
              <a:buFont typeface="Wingdings" panose="05000000000000000000" pitchFamily="2" charset="2"/>
              <a:buChar char="ü"/>
            </a:pPr>
            <a:r>
              <a:rPr lang="el-GR" sz="1800" dirty="0" smtClean="0"/>
              <a:t>η </a:t>
            </a:r>
            <a:r>
              <a:rPr lang="el-GR" sz="1800" dirty="0"/>
              <a:t>φύση και</a:t>
            </a:r>
          </a:p>
          <a:p>
            <a:pPr marL="285750" lvl="0" indent="-285750">
              <a:spcAft>
                <a:spcPts val="800"/>
              </a:spcAft>
              <a:buFont typeface="Wingdings" panose="05000000000000000000" pitchFamily="2" charset="2"/>
              <a:buChar char="ü"/>
            </a:pPr>
            <a:r>
              <a:rPr lang="el-GR" sz="1800" dirty="0" smtClean="0"/>
              <a:t>οι </a:t>
            </a:r>
            <a:r>
              <a:rPr lang="el-GR" sz="1800" dirty="0"/>
              <a:t>συνέπειες που προκαλούν αυτά </a:t>
            </a:r>
            <a:r>
              <a:rPr lang="el-GR" sz="1800" dirty="0" smtClean="0"/>
              <a:t>τα γεγονότα</a:t>
            </a:r>
            <a:r>
              <a:rPr lang="el-GR" sz="1800" dirty="0"/>
              <a:t>.</a:t>
            </a:r>
            <a:endParaRPr sz="1800" dirty="0"/>
          </a:p>
        </p:txBody>
      </p:sp>
      <p:pic>
        <p:nvPicPr>
          <p:cNvPr id="292" name="Google Shape;292;p22"/>
          <p:cNvPicPr preferRelativeResize="0"/>
          <p:nvPr/>
        </p:nvPicPr>
        <p:blipFill>
          <a:blip r:embed="rId3">
            <a:extLst>
              <a:ext uri="{28A0092B-C50C-407E-A947-70E740481C1C}">
                <a14:useLocalDpi xmlns:a14="http://schemas.microsoft.com/office/drawing/2010/main" val="0"/>
              </a:ext>
            </a:extLst>
          </a:blip>
          <a:stretch>
            <a:fillRect/>
          </a:stretch>
        </p:blipFill>
        <p:spPr>
          <a:xfrm>
            <a:off x="274350" y="1502119"/>
            <a:ext cx="3405300" cy="2128312"/>
          </a:xfrm>
          <a:prstGeom prst="roundRect">
            <a:avLst>
              <a:gd name="adj" fmla="val 3654"/>
            </a:avLst>
          </a:prstGeom>
          <a:noFill/>
          <a:ln>
            <a:noFill/>
          </a:ln>
        </p:spPr>
      </p:pic>
      <p:sp>
        <p:nvSpPr>
          <p:cNvPr id="293" name="Google Shape;293;p22"/>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5"/>
          <p:cNvSpPr txBox="1">
            <a:spLocks noGrp="1"/>
          </p:cNvSpPr>
          <p:nvPr>
            <p:ph type="ctrTitle" idx="4294967295"/>
          </p:nvPr>
        </p:nvSpPr>
        <p:spPr>
          <a:xfrm>
            <a:off x="1417050" y="523275"/>
            <a:ext cx="6424200" cy="451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l-GR" dirty="0" smtClean="0">
                <a:solidFill>
                  <a:schemeClr val="accent2"/>
                </a:solidFill>
              </a:rPr>
              <a:t>Αλήθειες</a:t>
            </a:r>
            <a:endParaRPr dirty="0">
              <a:solidFill>
                <a:schemeClr val="accent2"/>
              </a:solidFill>
            </a:endParaRPr>
          </a:p>
        </p:txBody>
      </p:sp>
      <p:sp>
        <p:nvSpPr>
          <p:cNvPr id="236" name="Google Shape;236;p15"/>
          <p:cNvSpPr txBox="1">
            <a:spLocks noGrp="1"/>
          </p:cNvSpPr>
          <p:nvPr>
            <p:ph type="subTitle" idx="4294967295"/>
          </p:nvPr>
        </p:nvSpPr>
        <p:spPr>
          <a:xfrm>
            <a:off x="1417050" y="1535742"/>
            <a:ext cx="6424200" cy="1212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l-GR" sz="2200" b="1" dirty="0" smtClean="0">
                <a:solidFill>
                  <a:schemeClr val="accent3"/>
                </a:solidFill>
              </a:rPr>
              <a:t>-Αναφέρεται σε μια έκτακτη κατάσταση</a:t>
            </a:r>
          </a:p>
          <a:p>
            <a:pPr marL="0" lvl="0" indent="0" algn="ctr" rtl="0">
              <a:spcBef>
                <a:spcPts val="0"/>
              </a:spcBef>
              <a:spcAft>
                <a:spcPts val="0"/>
              </a:spcAft>
              <a:buNone/>
            </a:pPr>
            <a:r>
              <a:rPr lang="el-GR" sz="2200" b="1" dirty="0" smtClean="0">
                <a:solidFill>
                  <a:schemeClr val="accent3"/>
                </a:solidFill>
              </a:rPr>
              <a:t>-στην χειροτέρευση της προ υπάρχουσας κατάστασης</a:t>
            </a:r>
          </a:p>
          <a:p>
            <a:pPr marL="0" lvl="0" indent="0" algn="ctr" rtl="0">
              <a:spcBef>
                <a:spcPts val="0"/>
              </a:spcBef>
              <a:spcAft>
                <a:spcPts val="0"/>
              </a:spcAft>
              <a:buNone/>
            </a:pPr>
            <a:r>
              <a:rPr lang="el-GR" sz="2200" b="1" dirty="0" smtClean="0">
                <a:solidFill>
                  <a:schemeClr val="accent3"/>
                </a:solidFill>
              </a:rPr>
              <a:t>-ανάγκη άμεσης αντιμετώπισης </a:t>
            </a:r>
          </a:p>
          <a:p>
            <a:pPr marL="0" lvl="0" indent="0" algn="ctr" rtl="0">
              <a:spcBef>
                <a:spcPts val="0"/>
              </a:spcBef>
              <a:spcAft>
                <a:spcPts val="0"/>
              </a:spcAft>
              <a:buNone/>
            </a:pPr>
            <a:endParaRPr lang="el-GR" sz="2200" b="1" dirty="0" smtClean="0">
              <a:solidFill>
                <a:schemeClr val="accent3"/>
              </a:solidFill>
            </a:endParaRPr>
          </a:p>
          <a:p>
            <a:pPr marL="0" lvl="0" indent="0" algn="ctr" rtl="0">
              <a:spcBef>
                <a:spcPts val="0"/>
              </a:spcBef>
              <a:spcAft>
                <a:spcPts val="0"/>
              </a:spcAft>
              <a:buNone/>
            </a:pPr>
            <a:endParaRPr sz="2200" b="1" dirty="0">
              <a:solidFill>
                <a:schemeClr val="accent3"/>
              </a:solidFill>
            </a:endParaRPr>
          </a:p>
          <a:p>
            <a:pPr marL="0" lvl="0" indent="0" algn="ctr" rtl="0">
              <a:spcBef>
                <a:spcPts val="0"/>
              </a:spcBef>
              <a:spcAft>
                <a:spcPts val="0"/>
              </a:spcAft>
              <a:buClr>
                <a:schemeClr val="dk1"/>
              </a:buClr>
              <a:buSzPts val="1100"/>
              <a:buFont typeface="Arial"/>
              <a:buNone/>
            </a:pPr>
            <a:r>
              <a:rPr lang="en" sz="2200" dirty="0" smtClean="0"/>
              <a:t>I</a:t>
            </a:r>
            <a:endParaRPr sz="2200" b="1" dirty="0"/>
          </a:p>
        </p:txBody>
      </p:sp>
      <p:sp>
        <p:nvSpPr>
          <p:cNvPr id="238" name="Google Shape;238;p15"/>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39"/>
          <p:cNvSpPr txBox="1">
            <a:spLocks noGrp="1"/>
          </p:cNvSpPr>
          <p:nvPr>
            <p:ph type="title" idx="4294967295"/>
          </p:nvPr>
        </p:nvSpPr>
        <p:spPr>
          <a:xfrm>
            <a:off x="2023039" y="198176"/>
            <a:ext cx="6167100" cy="396300"/>
          </a:xfrm>
          <a:prstGeom prst="rect">
            <a:avLst/>
          </a:prstGeom>
        </p:spPr>
        <p:txBody>
          <a:bodyPr spcFirstLastPara="1" wrap="square" lIns="0" tIns="0" rIns="0" bIns="0" anchor="t" anchorCtr="0">
            <a:noAutofit/>
          </a:bodyPr>
          <a:lstStyle/>
          <a:p>
            <a:pPr lvl="0"/>
            <a:r>
              <a:rPr lang="el-GR" dirty="0">
                <a:solidFill>
                  <a:schemeClr val="accent1"/>
                </a:solidFill>
              </a:rPr>
              <a:t>Η Κρίση διαπερνά την Κοινωνία</a:t>
            </a:r>
            <a:endParaRPr dirty="0">
              <a:solidFill>
                <a:schemeClr val="accent1"/>
              </a:solidFill>
            </a:endParaRPr>
          </a:p>
        </p:txBody>
      </p:sp>
      <p:sp>
        <p:nvSpPr>
          <p:cNvPr id="511" name="Google Shape;511;p39"/>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30</a:t>
            </a:fld>
            <a:endParaRPr/>
          </a:p>
        </p:txBody>
      </p:sp>
      <p:sp>
        <p:nvSpPr>
          <p:cNvPr id="512" name="Google Shape;512;p39"/>
          <p:cNvSpPr/>
          <p:nvPr/>
        </p:nvSpPr>
        <p:spPr>
          <a:xfrm>
            <a:off x="0" y="21424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l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39"/>
          <p:cNvSpPr/>
          <p:nvPr/>
        </p:nvSpPr>
        <p:spPr>
          <a:xfrm>
            <a:off x="0" y="21424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dk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514" name="Google Shape;514;p39"/>
          <p:cNvGrpSpPr/>
          <p:nvPr/>
        </p:nvGrpSpPr>
        <p:grpSpPr>
          <a:xfrm>
            <a:off x="1786339" y="1474801"/>
            <a:ext cx="473400" cy="473400"/>
            <a:chOff x="1786339" y="1474801"/>
            <a:chExt cx="473400" cy="473400"/>
          </a:xfrm>
        </p:grpSpPr>
        <p:sp>
          <p:nvSpPr>
            <p:cNvPr id="515" name="Google Shape;515;p39"/>
            <p:cNvSpPr/>
            <p:nvPr/>
          </p:nvSpPr>
          <p:spPr>
            <a:xfrm rot="8100000">
              <a:off x="1855667" y="15441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9"/>
            <p:cNvSpPr/>
            <p:nvPr/>
          </p:nvSpPr>
          <p:spPr>
            <a:xfrm>
              <a:off x="1955989" y="1637899"/>
              <a:ext cx="134100" cy="134100"/>
            </a:xfrm>
            <a:prstGeom prst="ellipse">
              <a:avLst/>
            </a:prstGeom>
            <a:solidFill>
              <a:schemeClr val="dk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lt2"/>
                  </a:solidFill>
                  <a:latin typeface="Nunito"/>
                  <a:ea typeface="Nunito"/>
                  <a:cs typeface="Nunito"/>
                  <a:sym typeface="Nunito"/>
                </a:rPr>
                <a:t>1</a:t>
              </a:r>
              <a:endParaRPr sz="600">
                <a:solidFill>
                  <a:schemeClr val="lt2"/>
                </a:solidFill>
                <a:latin typeface="Nunito"/>
                <a:ea typeface="Nunito"/>
                <a:cs typeface="Nunito"/>
                <a:sym typeface="Nunito"/>
              </a:endParaRPr>
            </a:p>
          </p:txBody>
        </p:sp>
      </p:grpSp>
      <p:grpSp>
        <p:nvGrpSpPr>
          <p:cNvPr id="517" name="Google Shape;517;p39"/>
          <p:cNvGrpSpPr/>
          <p:nvPr/>
        </p:nvGrpSpPr>
        <p:grpSpPr>
          <a:xfrm>
            <a:off x="3814414" y="1474801"/>
            <a:ext cx="473400" cy="473400"/>
            <a:chOff x="3814414" y="1474801"/>
            <a:chExt cx="473400" cy="473400"/>
          </a:xfrm>
        </p:grpSpPr>
        <p:sp>
          <p:nvSpPr>
            <p:cNvPr id="518" name="Google Shape;518;p39"/>
            <p:cNvSpPr/>
            <p:nvPr/>
          </p:nvSpPr>
          <p:spPr>
            <a:xfrm rot="8100000">
              <a:off x="3883742" y="15441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9"/>
            <p:cNvSpPr/>
            <p:nvPr/>
          </p:nvSpPr>
          <p:spPr>
            <a:xfrm>
              <a:off x="3984064" y="1637899"/>
              <a:ext cx="134100" cy="134100"/>
            </a:xfrm>
            <a:prstGeom prst="ellipse">
              <a:avLst/>
            </a:prstGeom>
            <a:solidFill>
              <a:schemeClr val="dk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lt2"/>
                  </a:solidFill>
                  <a:latin typeface="Nunito"/>
                  <a:ea typeface="Nunito"/>
                  <a:cs typeface="Nunito"/>
                  <a:sym typeface="Nunito"/>
                </a:rPr>
                <a:t>3</a:t>
              </a:r>
              <a:endParaRPr sz="600">
                <a:solidFill>
                  <a:schemeClr val="lt2"/>
                </a:solidFill>
                <a:latin typeface="Nunito"/>
                <a:ea typeface="Nunito"/>
                <a:cs typeface="Nunito"/>
                <a:sym typeface="Nunito"/>
              </a:endParaRPr>
            </a:p>
          </p:txBody>
        </p:sp>
      </p:grpSp>
      <p:grpSp>
        <p:nvGrpSpPr>
          <p:cNvPr id="520" name="Google Shape;520;p39"/>
          <p:cNvGrpSpPr/>
          <p:nvPr/>
        </p:nvGrpSpPr>
        <p:grpSpPr>
          <a:xfrm>
            <a:off x="7456976" y="1639362"/>
            <a:ext cx="473400" cy="473400"/>
            <a:chOff x="5842489" y="1474801"/>
            <a:chExt cx="473400" cy="473400"/>
          </a:xfrm>
        </p:grpSpPr>
        <p:sp>
          <p:nvSpPr>
            <p:cNvPr id="521" name="Google Shape;521;p39"/>
            <p:cNvSpPr/>
            <p:nvPr/>
          </p:nvSpPr>
          <p:spPr>
            <a:xfrm rot="8100000">
              <a:off x="5911817" y="15441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9"/>
            <p:cNvSpPr/>
            <p:nvPr/>
          </p:nvSpPr>
          <p:spPr>
            <a:xfrm>
              <a:off x="6012139" y="1637899"/>
              <a:ext cx="134100" cy="134100"/>
            </a:xfrm>
            <a:prstGeom prst="ellipse">
              <a:avLst/>
            </a:prstGeom>
            <a:solidFill>
              <a:schemeClr val="dk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lt2"/>
                  </a:solidFill>
                  <a:latin typeface="Nunito"/>
                  <a:ea typeface="Nunito"/>
                  <a:cs typeface="Nunito"/>
                  <a:sym typeface="Nunito"/>
                </a:rPr>
                <a:t>5</a:t>
              </a:r>
              <a:endParaRPr sz="600">
                <a:solidFill>
                  <a:schemeClr val="lt2"/>
                </a:solidFill>
                <a:latin typeface="Nunito"/>
                <a:ea typeface="Nunito"/>
                <a:cs typeface="Nunito"/>
                <a:sym typeface="Nunito"/>
              </a:endParaRPr>
            </a:p>
          </p:txBody>
        </p:sp>
      </p:grpSp>
      <p:grpSp>
        <p:nvGrpSpPr>
          <p:cNvPr id="523" name="Google Shape;523;p39"/>
          <p:cNvGrpSpPr/>
          <p:nvPr/>
        </p:nvGrpSpPr>
        <p:grpSpPr>
          <a:xfrm>
            <a:off x="7414179" y="2911414"/>
            <a:ext cx="473400" cy="473400"/>
            <a:chOff x="6880814" y="3347700"/>
            <a:chExt cx="473400" cy="473400"/>
          </a:xfrm>
        </p:grpSpPr>
        <p:sp>
          <p:nvSpPr>
            <p:cNvPr id="524" name="Google Shape;524;p39"/>
            <p:cNvSpPr/>
            <p:nvPr/>
          </p:nvSpPr>
          <p:spPr>
            <a:xfrm rot="-2700000">
              <a:off x="6950142" y="34170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9"/>
            <p:cNvSpPr/>
            <p:nvPr/>
          </p:nvSpPr>
          <p:spPr>
            <a:xfrm flipH="1">
              <a:off x="7050464" y="3523902"/>
              <a:ext cx="134100" cy="134100"/>
            </a:xfrm>
            <a:prstGeom prst="ellipse">
              <a:avLst/>
            </a:prstGeom>
            <a:solidFill>
              <a:schemeClr val="dk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lt2"/>
                  </a:solidFill>
                  <a:latin typeface="Nunito"/>
                  <a:ea typeface="Nunito"/>
                  <a:cs typeface="Nunito"/>
                  <a:sym typeface="Nunito"/>
                </a:rPr>
                <a:t>6</a:t>
              </a:r>
              <a:endParaRPr sz="600">
                <a:solidFill>
                  <a:schemeClr val="lt2"/>
                </a:solidFill>
                <a:latin typeface="Nunito"/>
                <a:ea typeface="Nunito"/>
                <a:cs typeface="Nunito"/>
                <a:sym typeface="Nunito"/>
              </a:endParaRPr>
            </a:p>
          </p:txBody>
        </p:sp>
      </p:grpSp>
      <p:grpSp>
        <p:nvGrpSpPr>
          <p:cNvPr id="526" name="Google Shape;526;p39"/>
          <p:cNvGrpSpPr/>
          <p:nvPr/>
        </p:nvGrpSpPr>
        <p:grpSpPr>
          <a:xfrm>
            <a:off x="4118164" y="2735212"/>
            <a:ext cx="473400" cy="473400"/>
            <a:chOff x="4852739" y="3347700"/>
            <a:chExt cx="473400" cy="473400"/>
          </a:xfrm>
        </p:grpSpPr>
        <p:sp>
          <p:nvSpPr>
            <p:cNvPr id="527" name="Google Shape;527;p39"/>
            <p:cNvSpPr/>
            <p:nvPr/>
          </p:nvSpPr>
          <p:spPr>
            <a:xfrm rot="-2700000">
              <a:off x="4922067" y="34170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9"/>
            <p:cNvSpPr/>
            <p:nvPr/>
          </p:nvSpPr>
          <p:spPr>
            <a:xfrm flipH="1">
              <a:off x="5022389" y="3523902"/>
              <a:ext cx="134100" cy="134100"/>
            </a:xfrm>
            <a:prstGeom prst="ellipse">
              <a:avLst/>
            </a:prstGeom>
            <a:solidFill>
              <a:schemeClr val="dk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lt2"/>
                  </a:solidFill>
                  <a:latin typeface="Nunito"/>
                  <a:ea typeface="Nunito"/>
                  <a:cs typeface="Nunito"/>
                  <a:sym typeface="Nunito"/>
                </a:rPr>
                <a:t>4</a:t>
              </a:r>
              <a:endParaRPr sz="600">
                <a:solidFill>
                  <a:schemeClr val="lt2"/>
                </a:solidFill>
                <a:latin typeface="Nunito"/>
                <a:ea typeface="Nunito"/>
                <a:cs typeface="Nunito"/>
                <a:sym typeface="Nunito"/>
              </a:endParaRPr>
            </a:p>
          </p:txBody>
        </p:sp>
      </p:grpSp>
      <p:grpSp>
        <p:nvGrpSpPr>
          <p:cNvPr id="529" name="Google Shape;529;p39"/>
          <p:cNvGrpSpPr/>
          <p:nvPr/>
        </p:nvGrpSpPr>
        <p:grpSpPr>
          <a:xfrm>
            <a:off x="2824664" y="3347700"/>
            <a:ext cx="473400" cy="473400"/>
            <a:chOff x="2824664" y="3347700"/>
            <a:chExt cx="473400" cy="473400"/>
          </a:xfrm>
        </p:grpSpPr>
        <p:sp>
          <p:nvSpPr>
            <p:cNvPr id="530" name="Google Shape;530;p39"/>
            <p:cNvSpPr/>
            <p:nvPr/>
          </p:nvSpPr>
          <p:spPr>
            <a:xfrm rot="-2700000">
              <a:off x="2893992" y="34170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9"/>
            <p:cNvSpPr/>
            <p:nvPr/>
          </p:nvSpPr>
          <p:spPr>
            <a:xfrm flipH="1">
              <a:off x="2994314" y="3523902"/>
              <a:ext cx="134100" cy="134100"/>
            </a:xfrm>
            <a:prstGeom prst="ellipse">
              <a:avLst/>
            </a:prstGeom>
            <a:solidFill>
              <a:schemeClr val="dk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lt2"/>
                  </a:solidFill>
                  <a:latin typeface="Nunito"/>
                  <a:ea typeface="Nunito"/>
                  <a:cs typeface="Nunito"/>
                  <a:sym typeface="Nunito"/>
                </a:rPr>
                <a:t>2</a:t>
              </a:r>
              <a:endParaRPr sz="600">
                <a:solidFill>
                  <a:schemeClr val="lt2"/>
                </a:solidFill>
                <a:latin typeface="Nunito"/>
                <a:ea typeface="Nunito"/>
                <a:cs typeface="Nunito"/>
                <a:sym typeface="Nunito"/>
              </a:endParaRPr>
            </a:p>
          </p:txBody>
        </p:sp>
      </p:grpSp>
      <p:sp>
        <p:nvSpPr>
          <p:cNvPr id="532" name="Google Shape;532;p39"/>
          <p:cNvSpPr txBox="1"/>
          <p:nvPr/>
        </p:nvSpPr>
        <p:spPr>
          <a:xfrm>
            <a:off x="1035844" y="885498"/>
            <a:ext cx="2092570" cy="575402"/>
          </a:xfrm>
          <a:prstGeom prst="rect">
            <a:avLst/>
          </a:prstGeom>
          <a:noFill/>
          <a:ln>
            <a:noFill/>
          </a:ln>
        </p:spPr>
        <p:txBody>
          <a:bodyPr spcFirstLastPara="1" wrap="square" lIns="0" tIns="0" rIns="0" bIns="0" anchor="b" anchorCtr="0">
            <a:noAutofit/>
          </a:bodyPr>
          <a:lstStyle/>
          <a:p>
            <a:pPr lvl="0" algn="ctr"/>
            <a:r>
              <a:rPr lang="el-GR" sz="1800" dirty="0">
                <a:solidFill>
                  <a:schemeClr val="accent6">
                    <a:lumMod val="40000"/>
                    <a:lumOff val="60000"/>
                  </a:schemeClr>
                </a:solidFill>
                <a:latin typeface="Nunito"/>
                <a:ea typeface="Nunito"/>
                <a:cs typeface="Nunito"/>
                <a:sym typeface="Nunito"/>
              </a:rPr>
              <a:t>τις </a:t>
            </a:r>
            <a:r>
              <a:rPr lang="el-GR" sz="1800" dirty="0" smtClean="0">
                <a:solidFill>
                  <a:schemeClr val="accent6">
                    <a:lumMod val="40000"/>
                    <a:lumOff val="60000"/>
                  </a:schemeClr>
                </a:solidFill>
                <a:latin typeface="Nunito"/>
                <a:ea typeface="Nunito"/>
                <a:cs typeface="Nunito"/>
                <a:sym typeface="Nunito"/>
              </a:rPr>
              <a:t>επιχειρήσεις</a:t>
            </a:r>
            <a:endParaRPr lang="en-US" sz="1800" dirty="0" smtClean="0">
              <a:solidFill>
                <a:schemeClr val="accent6">
                  <a:lumMod val="40000"/>
                  <a:lumOff val="60000"/>
                </a:schemeClr>
              </a:solidFill>
              <a:latin typeface="Nunito"/>
              <a:ea typeface="Nunito"/>
              <a:cs typeface="Nunito"/>
              <a:sym typeface="Nunito"/>
            </a:endParaRPr>
          </a:p>
          <a:p>
            <a:pPr lvl="0" algn="ctr"/>
            <a:r>
              <a:rPr lang="el-GR" sz="1200" dirty="0">
                <a:solidFill>
                  <a:schemeClr val="dk2"/>
                </a:solidFill>
                <a:latin typeface="Nunito"/>
                <a:ea typeface="Nunito"/>
                <a:cs typeface="Nunito"/>
                <a:sym typeface="Nunito"/>
              </a:rPr>
              <a:t>( κρίση χρηματοπιστωτικού κλάδου - κρίση δανεισμού υψηλού κινδύνου το 2008)</a:t>
            </a:r>
            <a:endParaRPr sz="1200" dirty="0">
              <a:solidFill>
                <a:schemeClr val="dk2"/>
              </a:solidFill>
              <a:latin typeface="Nunito"/>
              <a:ea typeface="Nunito"/>
              <a:cs typeface="Nunito"/>
              <a:sym typeface="Nunito"/>
            </a:endParaRPr>
          </a:p>
        </p:txBody>
      </p:sp>
      <p:sp>
        <p:nvSpPr>
          <p:cNvPr id="2" name="Ορθογώνιο 1"/>
          <p:cNvSpPr/>
          <p:nvPr/>
        </p:nvSpPr>
        <p:spPr>
          <a:xfrm>
            <a:off x="74477" y="1179215"/>
            <a:ext cx="2001814" cy="1661993"/>
          </a:xfrm>
          <a:prstGeom prst="rect">
            <a:avLst/>
          </a:prstGeom>
        </p:spPr>
        <p:txBody>
          <a:bodyPr wrap="square">
            <a:spAutoFit/>
          </a:bodyPr>
          <a:lstStyle/>
          <a:p>
            <a:endParaRPr lang="el-GR" sz="900" dirty="0">
              <a:latin typeface="Franklin Gothic Book" panose="020B0503020102020204" pitchFamily="34" charset="0"/>
            </a:endParaRPr>
          </a:p>
          <a:p>
            <a:endParaRPr lang="el-GR" sz="900" dirty="0">
              <a:latin typeface="Franklin Gothic Book" panose="020B0503020102020204" pitchFamily="34" charset="0"/>
            </a:endParaRPr>
          </a:p>
          <a:p>
            <a:r>
              <a:rPr lang="el-GR" dirty="0">
                <a:solidFill>
                  <a:schemeClr val="tx1"/>
                </a:solidFill>
                <a:latin typeface="Franklin Gothic Book" panose="020B0503020102020204" pitchFamily="34" charset="0"/>
              </a:rPr>
              <a:t>Σε έναν κόσμο εκρηκτικών </a:t>
            </a:r>
            <a:r>
              <a:rPr lang="el-GR" dirty="0">
                <a:solidFill>
                  <a:srgbClr val="FFFF00"/>
                </a:solidFill>
                <a:latin typeface="Franklin Gothic Book" panose="020B0503020102020204" pitchFamily="34" charset="0"/>
              </a:rPr>
              <a:t>επικοινωνιακών διαδικασιών</a:t>
            </a:r>
            <a:r>
              <a:rPr lang="el-GR" dirty="0">
                <a:solidFill>
                  <a:schemeClr val="tx1"/>
                </a:solidFill>
                <a:latin typeface="Franklin Gothic Book" panose="020B0503020102020204" pitchFamily="34" charset="0"/>
              </a:rPr>
              <a:t>, ο αριθμός και το βάθος των κρίσεων που πλήττουν </a:t>
            </a:r>
          </a:p>
        </p:txBody>
      </p:sp>
      <p:sp>
        <p:nvSpPr>
          <p:cNvPr id="31" name="Google Shape;532;p39"/>
          <p:cNvSpPr txBox="1"/>
          <p:nvPr/>
        </p:nvSpPr>
        <p:spPr>
          <a:xfrm>
            <a:off x="3233569" y="974396"/>
            <a:ext cx="2092570" cy="575402"/>
          </a:xfrm>
          <a:prstGeom prst="rect">
            <a:avLst/>
          </a:prstGeom>
          <a:noFill/>
          <a:ln>
            <a:noFill/>
          </a:ln>
        </p:spPr>
        <p:txBody>
          <a:bodyPr spcFirstLastPara="1" wrap="square" lIns="0" tIns="0" rIns="0" bIns="0" anchor="b" anchorCtr="0">
            <a:noAutofit/>
          </a:bodyPr>
          <a:lstStyle/>
          <a:p>
            <a:pPr lvl="0" algn="ctr"/>
            <a:r>
              <a:rPr lang="el-GR" sz="1800" dirty="0">
                <a:solidFill>
                  <a:schemeClr val="accent6">
                    <a:lumMod val="40000"/>
                    <a:lumOff val="60000"/>
                  </a:schemeClr>
                </a:solidFill>
                <a:latin typeface="Nunito"/>
                <a:ea typeface="Nunito"/>
                <a:cs typeface="Nunito"/>
                <a:sym typeface="Nunito"/>
              </a:rPr>
              <a:t>τις </a:t>
            </a:r>
            <a:r>
              <a:rPr lang="el-GR" sz="1800" dirty="0" smtClean="0">
                <a:solidFill>
                  <a:schemeClr val="accent6">
                    <a:lumMod val="40000"/>
                    <a:lumOff val="60000"/>
                  </a:schemeClr>
                </a:solidFill>
                <a:latin typeface="Nunito"/>
                <a:ea typeface="Nunito"/>
                <a:cs typeface="Nunito"/>
                <a:sym typeface="Nunito"/>
              </a:rPr>
              <a:t>κυβερνήσεις</a:t>
            </a:r>
            <a:endParaRPr lang="en-US" sz="1800" dirty="0" smtClean="0">
              <a:solidFill>
                <a:schemeClr val="accent6">
                  <a:lumMod val="40000"/>
                  <a:lumOff val="60000"/>
                </a:schemeClr>
              </a:solidFill>
              <a:latin typeface="Nunito"/>
              <a:ea typeface="Nunito"/>
              <a:cs typeface="Nunito"/>
              <a:sym typeface="Nunito"/>
            </a:endParaRPr>
          </a:p>
          <a:p>
            <a:pPr lvl="0" algn="ctr"/>
            <a:r>
              <a:rPr lang="el-GR" sz="1200" dirty="0">
                <a:solidFill>
                  <a:schemeClr val="dk2"/>
                </a:solidFill>
                <a:latin typeface="Nunito"/>
                <a:ea typeface="Nunito"/>
                <a:cs typeface="Nunito"/>
                <a:sym typeface="Nunito"/>
              </a:rPr>
              <a:t>(οικονομικά-πολιτικά –σεξουαλικά σκάνδαλα)</a:t>
            </a:r>
            <a:endParaRPr sz="1200" dirty="0">
              <a:solidFill>
                <a:schemeClr val="dk2"/>
              </a:solidFill>
              <a:latin typeface="Nunito"/>
              <a:ea typeface="Nunito"/>
              <a:cs typeface="Nunito"/>
              <a:sym typeface="Nunito"/>
            </a:endParaRPr>
          </a:p>
        </p:txBody>
      </p:sp>
      <p:sp>
        <p:nvSpPr>
          <p:cNvPr id="32" name="Google Shape;532;p39"/>
          <p:cNvSpPr txBox="1"/>
          <p:nvPr/>
        </p:nvSpPr>
        <p:spPr>
          <a:xfrm>
            <a:off x="5732654" y="929597"/>
            <a:ext cx="3220429" cy="842401"/>
          </a:xfrm>
          <a:prstGeom prst="rect">
            <a:avLst/>
          </a:prstGeom>
          <a:noFill/>
          <a:ln>
            <a:noFill/>
          </a:ln>
        </p:spPr>
        <p:txBody>
          <a:bodyPr spcFirstLastPara="1" wrap="square" lIns="0" tIns="0" rIns="0" bIns="0" anchor="b" anchorCtr="0">
            <a:noAutofit/>
          </a:bodyPr>
          <a:lstStyle/>
          <a:p>
            <a:pPr lvl="0" algn="ctr"/>
            <a:r>
              <a:rPr lang="el-GR" sz="1800" dirty="0" smtClean="0">
                <a:solidFill>
                  <a:schemeClr val="accent6">
                    <a:lumMod val="40000"/>
                    <a:lumOff val="60000"/>
                  </a:schemeClr>
                </a:solidFill>
                <a:latin typeface="Nunito"/>
                <a:ea typeface="Nunito"/>
                <a:cs typeface="Nunito"/>
                <a:sym typeface="Nunito"/>
              </a:rPr>
              <a:t>Την εκπαίδευση</a:t>
            </a:r>
            <a:endParaRPr lang="en-US" sz="1800" dirty="0" smtClean="0">
              <a:solidFill>
                <a:schemeClr val="accent6">
                  <a:lumMod val="40000"/>
                  <a:lumOff val="60000"/>
                </a:schemeClr>
              </a:solidFill>
              <a:latin typeface="Nunito"/>
              <a:ea typeface="Nunito"/>
              <a:cs typeface="Nunito"/>
              <a:sym typeface="Nunito"/>
            </a:endParaRPr>
          </a:p>
          <a:p>
            <a:pPr lvl="0" algn="r"/>
            <a:r>
              <a:rPr lang="el-GR" sz="1200" dirty="0">
                <a:solidFill>
                  <a:schemeClr val="dk2"/>
                </a:solidFill>
                <a:latin typeface="Nunito"/>
                <a:ea typeface="Nunito"/>
                <a:cs typeface="Nunito"/>
                <a:sym typeface="Nunito"/>
              </a:rPr>
              <a:t>(2006 </a:t>
            </a:r>
            <a:r>
              <a:rPr lang="el-GR" sz="1200" dirty="0" err="1">
                <a:solidFill>
                  <a:schemeClr val="dk2"/>
                </a:solidFill>
                <a:latin typeface="Nunito"/>
                <a:ea typeface="Nunito"/>
                <a:cs typeface="Nunito"/>
                <a:sym typeface="Nunito"/>
              </a:rPr>
              <a:t>Duke</a:t>
            </a:r>
            <a:r>
              <a:rPr lang="el-GR" sz="1200" dirty="0">
                <a:solidFill>
                  <a:schemeClr val="dk2"/>
                </a:solidFill>
                <a:latin typeface="Nunito"/>
                <a:ea typeface="Nunito"/>
                <a:cs typeface="Nunito"/>
                <a:sym typeface="Nunito"/>
              </a:rPr>
              <a:t> </a:t>
            </a:r>
            <a:r>
              <a:rPr lang="el-GR" sz="1200" dirty="0" err="1">
                <a:solidFill>
                  <a:schemeClr val="dk2"/>
                </a:solidFill>
                <a:latin typeface="Nunito"/>
                <a:ea typeface="Nunito"/>
                <a:cs typeface="Nunito"/>
                <a:sym typeface="Nunito"/>
              </a:rPr>
              <a:t>University</a:t>
            </a:r>
            <a:r>
              <a:rPr lang="el-GR" sz="1200" dirty="0">
                <a:solidFill>
                  <a:schemeClr val="dk2"/>
                </a:solidFill>
                <a:latin typeface="Nunito"/>
                <a:ea typeface="Nunito"/>
                <a:cs typeface="Nunito"/>
                <a:sym typeface="Nunito"/>
              </a:rPr>
              <a:t>: ψευδείς καταγγελίες βιασμού και ρατσισμού, </a:t>
            </a:r>
            <a:r>
              <a:rPr lang="el-GR" sz="1200" dirty="0" err="1">
                <a:solidFill>
                  <a:schemeClr val="dk2"/>
                </a:solidFill>
                <a:latin typeface="Nunito"/>
                <a:ea typeface="Nunito"/>
                <a:cs typeface="Nunito"/>
                <a:sym typeface="Nunito"/>
              </a:rPr>
              <a:t>Penn</a:t>
            </a:r>
            <a:r>
              <a:rPr lang="el-GR" sz="1200" dirty="0">
                <a:solidFill>
                  <a:schemeClr val="dk2"/>
                </a:solidFill>
                <a:latin typeface="Nunito"/>
                <a:ea typeface="Nunito"/>
                <a:cs typeface="Nunito"/>
                <a:sym typeface="Nunito"/>
              </a:rPr>
              <a:t> </a:t>
            </a:r>
            <a:r>
              <a:rPr lang="el-GR" sz="1200" dirty="0" err="1">
                <a:solidFill>
                  <a:schemeClr val="dk2"/>
                </a:solidFill>
                <a:latin typeface="Nunito"/>
                <a:ea typeface="Nunito"/>
                <a:cs typeface="Nunito"/>
                <a:sym typeface="Nunito"/>
              </a:rPr>
              <a:t>State</a:t>
            </a:r>
            <a:r>
              <a:rPr lang="el-GR" sz="1200" dirty="0">
                <a:solidFill>
                  <a:schemeClr val="dk2"/>
                </a:solidFill>
                <a:latin typeface="Nunito"/>
                <a:ea typeface="Nunito"/>
                <a:cs typeface="Nunito"/>
                <a:sym typeface="Nunito"/>
              </a:rPr>
              <a:t> </a:t>
            </a:r>
            <a:r>
              <a:rPr lang="el-GR" sz="1200" dirty="0" err="1">
                <a:solidFill>
                  <a:schemeClr val="dk2"/>
                </a:solidFill>
                <a:latin typeface="Nunito"/>
                <a:ea typeface="Nunito"/>
                <a:cs typeface="Nunito"/>
                <a:sym typeface="Nunito"/>
              </a:rPr>
              <a:t>University’s</a:t>
            </a:r>
            <a:r>
              <a:rPr lang="el-GR" sz="1200" dirty="0">
                <a:solidFill>
                  <a:schemeClr val="dk2"/>
                </a:solidFill>
                <a:latin typeface="Nunito"/>
                <a:ea typeface="Nunito"/>
                <a:cs typeface="Nunito"/>
                <a:sym typeface="Nunito"/>
              </a:rPr>
              <a:t>: φυλάκιση δημοφιλούς βοηθού προπονητή, για σεξουαλικά εγκλήματα κατά των παιδιών</a:t>
            </a:r>
            <a:endParaRPr sz="1200" dirty="0">
              <a:solidFill>
                <a:schemeClr val="dk2"/>
              </a:solidFill>
              <a:latin typeface="Nunito"/>
              <a:ea typeface="Nunito"/>
              <a:cs typeface="Nunito"/>
              <a:sym typeface="Nunito"/>
            </a:endParaRPr>
          </a:p>
        </p:txBody>
      </p:sp>
      <p:sp>
        <p:nvSpPr>
          <p:cNvPr id="33" name="Google Shape;532;p39"/>
          <p:cNvSpPr txBox="1"/>
          <p:nvPr/>
        </p:nvSpPr>
        <p:spPr>
          <a:xfrm>
            <a:off x="135731" y="3578961"/>
            <a:ext cx="2893386" cy="575402"/>
          </a:xfrm>
          <a:prstGeom prst="rect">
            <a:avLst/>
          </a:prstGeom>
          <a:noFill/>
          <a:ln>
            <a:noFill/>
          </a:ln>
        </p:spPr>
        <p:txBody>
          <a:bodyPr spcFirstLastPara="1" wrap="square" lIns="0" tIns="0" rIns="0" bIns="0" anchor="b" anchorCtr="0">
            <a:noAutofit/>
          </a:bodyPr>
          <a:lstStyle/>
          <a:p>
            <a:pPr lvl="0" algn="ctr"/>
            <a:r>
              <a:rPr lang="el-GR" sz="1800" dirty="0" smtClean="0">
                <a:solidFill>
                  <a:schemeClr val="accent6">
                    <a:lumMod val="40000"/>
                    <a:lumOff val="60000"/>
                  </a:schemeClr>
                </a:solidFill>
                <a:latin typeface="Nunito"/>
                <a:ea typeface="Nunito"/>
                <a:cs typeface="Nunito"/>
                <a:sym typeface="Nunito"/>
              </a:rPr>
              <a:t>Θρησκεία</a:t>
            </a:r>
          </a:p>
          <a:p>
            <a:pPr lvl="0" algn="ctr"/>
            <a:r>
              <a:rPr lang="el-GR" sz="1200" dirty="0">
                <a:solidFill>
                  <a:schemeClr val="dk2"/>
                </a:solidFill>
                <a:latin typeface="Nunito"/>
                <a:ea typeface="Nunito"/>
                <a:cs typeface="Nunito"/>
                <a:sym typeface="Nunito"/>
              </a:rPr>
              <a:t>η Καθολική Εκκλησία, με τον Πάπα Φραγκίσκο ξεκίνησε προσπάθεια επικοινωνιακής ανάκαμψης από τα σκάνδαλα των ιερέων παιδεραστίας</a:t>
            </a:r>
            <a:endParaRPr sz="1200" dirty="0">
              <a:solidFill>
                <a:schemeClr val="dk2"/>
              </a:solidFill>
              <a:latin typeface="Nunito"/>
              <a:ea typeface="Nunito"/>
              <a:cs typeface="Nunito"/>
              <a:sym typeface="Nunito"/>
            </a:endParaRPr>
          </a:p>
        </p:txBody>
      </p:sp>
      <p:sp>
        <p:nvSpPr>
          <p:cNvPr id="34" name="Google Shape;532;p39"/>
          <p:cNvSpPr txBox="1"/>
          <p:nvPr/>
        </p:nvSpPr>
        <p:spPr>
          <a:xfrm>
            <a:off x="3373799" y="3735658"/>
            <a:ext cx="2893386" cy="575402"/>
          </a:xfrm>
          <a:prstGeom prst="rect">
            <a:avLst/>
          </a:prstGeom>
          <a:noFill/>
          <a:ln>
            <a:noFill/>
          </a:ln>
        </p:spPr>
        <p:txBody>
          <a:bodyPr spcFirstLastPara="1" wrap="square" lIns="0" tIns="0" rIns="0" bIns="0" anchor="b" anchorCtr="0">
            <a:noAutofit/>
          </a:bodyPr>
          <a:lstStyle/>
          <a:p>
            <a:pPr lvl="0" algn="ctr"/>
            <a:r>
              <a:rPr lang="el-GR" sz="1800" dirty="0">
                <a:solidFill>
                  <a:schemeClr val="accent6">
                    <a:lumMod val="40000"/>
                    <a:lumOff val="60000"/>
                  </a:schemeClr>
                </a:solidFill>
                <a:latin typeface="Nunito"/>
                <a:ea typeface="Nunito"/>
                <a:cs typeface="Nunito"/>
                <a:sym typeface="Nunito"/>
              </a:rPr>
              <a:t>Φιλανθρωπικά </a:t>
            </a:r>
            <a:r>
              <a:rPr lang="el-GR" sz="1800" dirty="0" smtClean="0">
                <a:solidFill>
                  <a:schemeClr val="accent6">
                    <a:lumMod val="40000"/>
                    <a:lumOff val="60000"/>
                  </a:schemeClr>
                </a:solidFill>
                <a:latin typeface="Nunito"/>
                <a:ea typeface="Nunito"/>
                <a:cs typeface="Nunito"/>
                <a:sym typeface="Nunito"/>
              </a:rPr>
              <a:t>ιδρύματα</a:t>
            </a:r>
          </a:p>
          <a:p>
            <a:pPr lvl="0"/>
            <a:r>
              <a:rPr lang="el-GR" sz="1200" dirty="0" smtClean="0">
                <a:solidFill>
                  <a:schemeClr val="dk2"/>
                </a:solidFill>
                <a:latin typeface="Nunito"/>
                <a:ea typeface="Nunito"/>
                <a:cs typeface="Nunito"/>
                <a:sym typeface="Nunito"/>
              </a:rPr>
              <a:t>Το 2009 </a:t>
            </a:r>
            <a:r>
              <a:rPr lang="el-GR" sz="1200" dirty="0">
                <a:solidFill>
                  <a:schemeClr val="dk2"/>
                </a:solidFill>
                <a:latin typeface="Nunito"/>
                <a:ea typeface="Nunito"/>
                <a:cs typeface="Nunito"/>
                <a:sym typeface="Nunito"/>
              </a:rPr>
              <a:t>πανεπιστήμια και ιδρύματα ανακάλυψαν τα επενδυτικά χαρτοφυλάκια ενός αδίστακτου επενδυτή του </a:t>
            </a:r>
            <a:r>
              <a:rPr lang="el-GR" sz="1200" dirty="0" err="1">
                <a:solidFill>
                  <a:schemeClr val="dk2"/>
                </a:solidFill>
                <a:latin typeface="Nunito"/>
                <a:ea typeface="Nunito"/>
                <a:cs typeface="Nunito"/>
                <a:sym typeface="Nunito"/>
              </a:rPr>
              <a:t>Bernard</a:t>
            </a:r>
            <a:r>
              <a:rPr lang="el-GR" sz="1200" dirty="0">
                <a:solidFill>
                  <a:schemeClr val="dk2"/>
                </a:solidFill>
                <a:latin typeface="Nunito"/>
                <a:ea typeface="Nunito"/>
                <a:cs typeface="Nunito"/>
                <a:sym typeface="Nunito"/>
              </a:rPr>
              <a:t> </a:t>
            </a:r>
            <a:r>
              <a:rPr lang="el-GR" sz="1200" dirty="0" err="1">
                <a:solidFill>
                  <a:schemeClr val="dk2"/>
                </a:solidFill>
                <a:latin typeface="Nunito"/>
                <a:ea typeface="Nunito"/>
                <a:cs typeface="Nunito"/>
                <a:sym typeface="Nunito"/>
              </a:rPr>
              <a:t>Madoff</a:t>
            </a:r>
            <a:endParaRPr sz="1200" dirty="0">
              <a:solidFill>
                <a:schemeClr val="dk2"/>
              </a:solidFill>
              <a:latin typeface="Nunito"/>
              <a:ea typeface="Nunito"/>
              <a:cs typeface="Nunito"/>
              <a:sym typeface="Nunito"/>
            </a:endParaRPr>
          </a:p>
        </p:txBody>
      </p:sp>
      <p:sp>
        <p:nvSpPr>
          <p:cNvPr id="35" name="Google Shape;532;p39"/>
          <p:cNvSpPr txBox="1"/>
          <p:nvPr/>
        </p:nvSpPr>
        <p:spPr>
          <a:xfrm>
            <a:off x="6250614" y="3770077"/>
            <a:ext cx="2893386" cy="575402"/>
          </a:xfrm>
          <a:prstGeom prst="rect">
            <a:avLst/>
          </a:prstGeom>
          <a:noFill/>
          <a:ln>
            <a:noFill/>
          </a:ln>
        </p:spPr>
        <p:txBody>
          <a:bodyPr spcFirstLastPara="1" wrap="square" lIns="0" tIns="0" rIns="0" bIns="0" anchor="b" anchorCtr="0">
            <a:noAutofit/>
          </a:bodyPr>
          <a:lstStyle/>
          <a:p>
            <a:pPr lvl="0" algn="ctr"/>
            <a:r>
              <a:rPr lang="el-GR" sz="1800" dirty="0" smtClean="0">
                <a:solidFill>
                  <a:schemeClr val="accent6">
                    <a:lumMod val="40000"/>
                    <a:lumOff val="60000"/>
                  </a:schemeClr>
                </a:solidFill>
                <a:latin typeface="Nunito"/>
                <a:ea typeface="Nunito"/>
                <a:cs typeface="Nunito"/>
                <a:sym typeface="Nunito"/>
              </a:rPr>
              <a:t>Δημοσιογραφία</a:t>
            </a:r>
          </a:p>
          <a:p>
            <a:pPr lvl="0" algn="r"/>
            <a:r>
              <a:rPr lang="el-GR" sz="1200" dirty="0">
                <a:solidFill>
                  <a:schemeClr val="dk2"/>
                </a:solidFill>
                <a:latin typeface="Nunito"/>
                <a:ea typeface="Nunito"/>
                <a:cs typeface="Nunito"/>
                <a:sym typeface="Nunito"/>
              </a:rPr>
              <a:t>το 2015 το περιοδικό </a:t>
            </a:r>
            <a:r>
              <a:rPr lang="el-GR" sz="1200" dirty="0" err="1">
                <a:solidFill>
                  <a:schemeClr val="dk2"/>
                </a:solidFill>
                <a:latin typeface="Nunito"/>
                <a:ea typeface="Nunito"/>
                <a:cs typeface="Nunito"/>
                <a:sym typeface="Nunito"/>
              </a:rPr>
              <a:t>Rolling</a:t>
            </a:r>
            <a:r>
              <a:rPr lang="el-GR" sz="1200" dirty="0">
                <a:solidFill>
                  <a:schemeClr val="dk2"/>
                </a:solidFill>
                <a:latin typeface="Nunito"/>
                <a:ea typeface="Nunito"/>
                <a:cs typeface="Nunito"/>
                <a:sym typeface="Nunito"/>
              </a:rPr>
              <a:t> </a:t>
            </a:r>
            <a:r>
              <a:rPr lang="el-GR" sz="1200" dirty="0" err="1">
                <a:solidFill>
                  <a:schemeClr val="dk2"/>
                </a:solidFill>
                <a:latin typeface="Nunito"/>
                <a:ea typeface="Nunito"/>
                <a:cs typeface="Nunito"/>
                <a:sym typeface="Nunito"/>
              </a:rPr>
              <a:t>Stone</a:t>
            </a:r>
            <a:r>
              <a:rPr lang="el-GR" sz="1200" dirty="0">
                <a:solidFill>
                  <a:schemeClr val="dk2"/>
                </a:solidFill>
                <a:latin typeface="Nunito"/>
                <a:ea typeface="Nunito"/>
                <a:cs typeface="Nunito"/>
                <a:sym typeface="Nunito"/>
              </a:rPr>
              <a:t> μηνύθηκε για δημοσιογραφική αποτυχία (μια ιστορία σχετικά με έναν βιαστή σε πανεπιστημιούπολη)</a:t>
            </a:r>
            <a:endParaRPr sz="1200" dirty="0">
              <a:solidFill>
                <a:schemeClr val="dk2"/>
              </a:solidFill>
              <a:latin typeface="Nunito"/>
              <a:ea typeface="Nunito"/>
              <a:cs typeface="Nunito"/>
              <a:sym typeface="Nunito"/>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
        <p:nvSpPr>
          <p:cNvPr id="3" name="Ορθογώνιο 2"/>
          <p:cNvSpPr/>
          <p:nvPr/>
        </p:nvSpPr>
        <p:spPr>
          <a:xfrm>
            <a:off x="783265" y="365675"/>
            <a:ext cx="7127358" cy="3970318"/>
          </a:xfrm>
          <a:prstGeom prst="rect">
            <a:avLst/>
          </a:prstGeom>
        </p:spPr>
        <p:txBody>
          <a:bodyPr wrap="square">
            <a:spAutoFit/>
          </a:bodyPr>
          <a:lstStyle/>
          <a:p>
            <a:r>
              <a:rPr lang="el-GR" sz="1800" dirty="0">
                <a:solidFill>
                  <a:srgbClr val="FFFF00"/>
                </a:solidFill>
                <a:latin typeface="Nunito"/>
                <a:ea typeface="Nunito"/>
                <a:cs typeface="Nunito"/>
                <a:sym typeface="Nunito"/>
              </a:rPr>
              <a:t>Ο τουριστικός τομέας </a:t>
            </a:r>
            <a:r>
              <a:rPr lang="el-GR" sz="1800" dirty="0">
                <a:solidFill>
                  <a:schemeClr val="dk2"/>
                </a:solidFill>
                <a:latin typeface="Nunito"/>
                <a:ea typeface="Nunito"/>
                <a:cs typeface="Nunito"/>
                <a:sym typeface="Nunito"/>
              </a:rPr>
              <a:t>είναι εξαιρετικά </a:t>
            </a:r>
            <a:r>
              <a:rPr lang="el-GR" sz="1800" dirty="0" smtClean="0">
                <a:solidFill>
                  <a:schemeClr val="dk2"/>
                </a:solidFill>
                <a:latin typeface="Nunito"/>
                <a:ea typeface="Nunito"/>
                <a:cs typeface="Nunito"/>
                <a:sym typeface="Nunito"/>
              </a:rPr>
              <a:t>ευάλωτος στην </a:t>
            </a:r>
            <a:r>
              <a:rPr lang="el-GR" sz="1800" dirty="0">
                <a:solidFill>
                  <a:schemeClr val="dk2"/>
                </a:solidFill>
                <a:latin typeface="Nunito"/>
                <a:ea typeface="Nunito"/>
                <a:cs typeface="Nunito"/>
                <a:sym typeface="Nunito"/>
              </a:rPr>
              <a:t>εκδήλωση αρνητικών </a:t>
            </a:r>
            <a:r>
              <a:rPr lang="el-GR" sz="1800" dirty="0" smtClean="0">
                <a:solidFill>
                  <a:schemeClr val="dk2"/>
                </a:solidFill>
                <a:latin typeface="Nunito"/>
                <a:ea typeface="Nunito"/>
                <a:cs typeface="Nunito"/>
                <a:sym typeface="Nunito"/>
              </a:rPr>
              <a:t>γεγονότων</a:t>
            </a:r>
          </a:p>
          <a:p>
            <a:endParaRPr lang="el-GR" sz="1800" dirty="0" smtClean="0">
              <a:solidFill>
                <a:schemeClr val="dk2"/>
              </a:solidFill>
              <a:latin typeface="Nunito"/>
              <a:ea typeface="Nunito"/>
              <a:cs typeface="Nunito"/>
              <a:sym typeface="Nunito"/>
            </a:endParaRPr>
          </a:p>
          <a:p>
            <a:pPr marL="342900" indent="-342900">
              <a:buClr>
                <a:srgbClr val="FFFF00"/>
              </a:buClr>
              <a:buFont typeface="Wingdings" panose="05000000000000000000" pitchFamily="2" charset="2"/>
              <a:buChar char="Ø"/>
            </a:pPr>
            <a:r>
              <a:rPr lang="el-GR" sz="1800" dirty="0" smtClean="0">
                <a:solidFill>
                  <a:schemeClr val="dk2"/>
                </a:solidFill>
                <a:latin typeface="Nunito"/>
                <a:ea typeface="Nunito"/>
                <a:cs typeface="Nunito"/>
                <a:sym typeface="Nunito"/>
              </a:rPr>
              <a:t>Λαμβάνοντας </a:t>
            </a:r>
            <a:r>
              <a:rPr lang="el-GR" sz="1800" dirty="0">
                <a:solidFill>
                  <a:schemeClr val="dk2"/>
                </a:solidFill>
                <a:latin typeface="Nunito"/>
                <a:ea typeface="Nunito"/>
                <a:cs typeface="Nunito"/>
                <a:sym typeface="Nunito"/>
              </a:rPr>
              <a:t>υπόψη το γεγονός ότι </a:t>
            </a:r>
            <a:r>
              <a:rPr lang="el-GR" sz="1800" dirty="0" smtClean="0">
                <a:solidFill>
                  <a:schemeClr val="dk2"/>
                </a:solidFill>
                <a:latin typeface="Nunito"/>
                <a:ea typeface="Nunito"/>
                <a:cs typeface="Nunito"/>
                <a:sym typeface="Nunito"/>
              </a:rPr>
              <a:t>πάντα υπάρχει </a:t>
            </a:r>
            <a:r>
              <a:rPr lang="el-GR" sz="1800" dirty="0">
                <a:solidFill>
                  <a:schemeClr val="dk2"/>
                </a:solidFill>
                <a:latin typeface="Nunito"/>
                <a:ea typeface="Nunito"/>
                <a:cs typeface="Nunito"/>
                <a:sym typeface="Nunito"/>
              </a:rPr>
              <a:t>μία κρίση στον πλανήτη, η </a:t>
            </a:r>
            <a:r>
              <a:rPr lang="el-GR" sz="1800" dirty="0" smtClean="0">
                <a:solidFill>
                  <a:schemeClr val="dk2"/>
                </a:solidFill>
                <a:latin typeface="Nunito"/>
                <a:ea typeface="Nunito"/>
                <a:cs typeface="Nunito"/>
                <a:sym typeface="Nunito"/>
              </a:rPr>
              <a:t>τουριστική βιομηχανία </a:t>
            </a:r>
            <a:r>
              <a:rPr lang="el-GR" sz="1800" dirty="0">
                <a:solidFill>
                  <a:schemeClr val="dk2"/>
                </a:solidFill>
                <a:latin typeface="Nunito"/>
                <a:ea typeface="Nunito"/>
                <a:cs typeface="Nunito"/>
                <a:sym typeface="Nunito"/>
              </a:rPr>
              <a:t>φαίνεται να βρίσκεται σε μία </a:t>
            </a:r>
            <a:r>
              <a:rPr lang="el-GR" sz="1800" dirty="0" smtClean="0">
                <a:solidFill>
                  <a:schemeClr val="dk2"/>
                </a:solidFill>
                <a:latin typeface="Nunito"/>
                <a:ea typeface="Nunito"/>
                <a:cs typeface="Nunito"/>
                <a:sym typeface="Nunito"/>
              </a:rPr>
              <a:t>διαρκή απειλή </a:t>
            </a:r>
            <a:r>
              <a:rPr lang="el-GR" sz="1800" dirty="0">
                <a:solidFill>
                  <a:schemeClr val="dk2"/>
                </a:solidFill>
                <a:latin typeface="Nunito"/>
                <a:ea typeface="Nunito"/>
                <a:cs typeface="Nunito"/>
                <a:sym typeface="Nunito"/>
              </a:rPr>
              <a:t>αντιμετώπισης μίας επικείμενης </a:t>
            </a:r>
            <a:r>
              <a:rPr lang="el-GR" sz="1800" dirty="0" smtClean="0">
                <a:solidFill>
                  <a:schemeClr val="dk2"/>
                </a:solidFill>
                <a:latin typeface="Nunito"/>
                <a:ea typeface="Nunito"/>
                <a:cs typeface="Nunito"/>
                <a:sym typeface="Nunito"/>
              </a:rPr>
              <a:t>κρίσης</a:t>
            </a:r>
          </a:p>
          <a:p>
            <a:pPr marL="342900" indent="-342900">
              <a:buClr>
                <a:srgbClr val="FFFF00"/>
              </a:buClr>
              <a:buFont typeface="Wingdings" panose="05000000000000000000" pitchFamily="2" charset="2"/>
              <a:buChar char="Ø"/>
            </a:pPr>
            <a:r>
              <a:rPr lang="el-GR" sz="1800" dirty="0" smtClean="0">
                <a:solidFill>
                  <a:schemeClr val="dk2"/>
                </a:solidFill>
                <a:latin typeface="Nunito"/>
                <a:ea typeface="Nunito"/>
                <a:cs typeface="Nunito"/>
                <a:sym typeface="Nunito"/>
              </a:rPr>
              <a:t>Η κρίσεις στον κλάδο του τουρισμού πρόκειται για περιπτωσιακές </a:t>
            </a:r>
            <a:r>
              <a:rPr lang="el-GR" sz="1800" dirty="0">
                <a:solidFill>
                  <a:schemeClr val="dk2"/>
                </a:solidFill>
                <a:latin typeface="Nunito"/>
                <a:ea typeface="Nunito"/>
                <a:cs typeface="Nunito"/>
                <a:sym typeface="Nunito"/>
              </a:rPr>
              <a:t>καταστάσεις </a:t>
            </a:r>
            <a:r>
              <a:rPr lang="el-GR" sz="1800" dirty="0" smtClean="0">
                <a:solidFill>
                  <a:schemeClr val="dk2"/>
                </a:solidFill>
                <a:latin typeface="Nunito"/>
                <a:ea typeface="Nunito"/>
                <a:cs typeface="Nunito"/>
                <a:sym typeface="Nunito"/>
              </a:rPr>
              <a:t>που αποδιοργανώνουν </a:t>
            </a:r>
            <a:r>
              <a:rPr lang="el-GR" sz="1800" dirty="0">
                <a:solidFill>
                  <a:schemeClr val="dk2"/>
                </a:solidFill>
                <a:latin typeface="Nunito"/>
                <a:ea typeface="Nunito"/>
                <a:cs typeface="Nunito"/>
                <a:sym typeface="Nunito"/>
              </a:rPr>
              <a:t>τον τουριστικό τομέα σε τακτική βάση</a:t>
            </a:r>
            <a:r>
              <a:rPr lang="el-GR" sz="1800" dirty="0" smtClean="0">
                <a:solidFill>
                  <a:schemeClr val="dk2"/>
                </a:solidFill>
                <a:latin typeface="Nunito"/>
                <a:ea typeface="Nunito"/>
                <a:cs typeface="Nunito"/>
                <a:sym typeface="Nunito"/>
              </a:rPr>
              <a:t>.</a:t>
            </a:r>
          </a:p>
          <a:p>
            <a:pPr marL="342900" indent="-342900">
              <a:buClr>
                <a:srgbClr val="FFFF00"/>
              </a:buClr>
              <a:buFont typeface="Wingdings" panose="05000000000000000000" pitchFamily="2" charset="2"/>
              <a:buChar char="Ø"/>
            </a:pPr>
            <a:r>
              <a:rPr lang="el-GR" sz="1800" dirty="0" smtClean="0">
                <a:solidFill>
                  <a:schemeClr val="dk2"/>
                </a:solidFill>
                <a:latin typeface="Nunito"/>
                <a:ea typeface="Nunito"/>
                <a:cs typeface="Nunito"/>
                <a:sym typeface="Nunito"/>
              </a:rPr>
              <a:t>Ιδιαίτερα </a:t>
            </a:r>
            <a:r>
              <a:rPr lang="el-GR" sz="1800" dirty="0">
                <a:solidFill>
                  <a:schemeClr val="dk2"/>
                </a:solidFill>
                <a:latin typeface="Nunito"/>
                <a:ea typeface="Nunito"/>
                <a:cs typeface="Nunito"/>
                <a:sym typeface="Nunito"/>
              </a:rPr>
              <a:t>μετά τα γεγονότα της </a:t>
            </a:r>
            <a:r>
              <a:rPr lang="el-GR" sz="1800" dirty="0" smtClean="0">
                <a:solidFill>
                  <a:schemeClr val="dk2"/>
                </a:solidFill>
                <a:latin typeface="Nunito"/>
                <a:ea typeface="Nunito"/>
                <a:cs typeface="Nunito"/>
                <a:sym typeface="Nunito"/>
              </a:rPr>
              <a:t>11</a:t>
            </a:r>
            <a:r>
              <a:rPr lang="el-GR" sz="1800" baseline="30000" dirty="0" smtClean="0">
                <a:solidFill>
                  <a:schemeClr val="dk2"/>
                </a:solidFill>
                <a:latin typeface="Nunito"/>
                <a:ea typeface="Nunito"/>
                <a:cs typeface="Nunito"/>
                <a:sym typeface="Nunito"/>
              </a:rPr>
              <a:t>ης</a:t>
            </a:r>
            <a:r>
              <a:rPr lang="el-GR" sz="1800" dirty="0" smtClean="0">
                <a:solidFill>
                  <a:schemeClr val="dk2"/>
                </a:solidFill>
                <a:latin typeface="Nunito"/>
                <a:ea typeface="Nunito"/>
                <a:cs typeface="Nunito"/>
                <a:sym typeface="Nunito"/>
              </a:rPr>
              <a:t> Σεπτεμβρίου </a:t>
            </a:r>
            <a:r>
              <a:rPr lang="el-GR" sz="1800" dirty="0">
                <a:solidFill>
                  <a:schemeClr val="dk2"/>
                </a:solidFill>
                <a:latin typeface="Nunito"/>
                <a:ea typeface="Nunito"/>
                <a:cs typeface="Nunito"/>
                <a:sym typeface="Nunito"/>
              </a:rPr>
              <a:t>και τις επιπτώσεις τους σε </a:t>
            </a:r>
            <a:r>
              <a:rPr lang="el-GR" sz="1800" dirty="0" smtClean="0">
                <a:solidFill>
                  <a:schemeClr val="dk2"/>
                </a:solidFill>
                <a:latin typeface="Nunito"/>
                <a:ea typeface="Nunito"/>
                <a:cs typeface="Nunito"/>
                <a:sym typeface="Nunito"/>
              </a:rPr>
              <a:t>παγκόσμια κλίμακα</a:t>
            </a:r>
            <a:r>
              <a:rPr lang="el-GR" sz="1800" dirty="0">
                <a:solidFill>
                  <a:schemeClr val="dk2"/>
                </a:solidFill>
                <a:latin typeface="Nunito"/>
                <a:ea typeface="Nunito"/>
                <a:cs typeface="Nunito"/>
                <a:sym typeface="Nunito"/>
              </a:rPr>
              <a:t>, φαίνεται να γίνεται μια πιο συστηματική </a:t>
            </a:r>
            <a:r>
              <a:rPr lang="el-GR" sz="1800" dirty="0" smtClean="0">
                <a:solidFill>
                  <a:schemeClr val="dk2"/>
                </a:solidFill>
                <a:latin typeface="Nunito"/>
                <a:ea typeface="Nunito"/>
                <a:cs typeface="Nunito"/>
                <a:sym typeface="Nunito"/>
              </a:rPr>
              <a:t>έρευνα της </a:t>
            </a:r>
            <a:r>
              <a:rPr lang="el-GR" sz="1800" dirty="0">
                <a:solidFill>
                  <a:schemeClr val="dk2"/>
                </a:solidFill>
                <a:latin typeface="Nunito"/>
                <a:ea typeface="Nunito"/>
                <a:cs typeface="Nunito"/>
                <a:sym typeface="Nunito"/>
              </a:rPr>
              <a:t>σχέση αλληλεπίδρασης των καταστάσεων κρίσης </a:t>
            </a:r>
            <a:r>
              <a:rPr lang="el-GR" sz="1800" dirty="0" smtClean="0">
                <a:solidFill>
                  <a:schemeClr val="dk2"/>
                </a:solidFill>
                <a:latin typeface="Nunito"/>
                <a:ea typeface="Nunito"/>
                <a:cs typeface="Nunito"/>
                <a:sym typeface="Nunito"/>
              </a:rPr>
              <a:t>και του </a:t>
            </a:r>
            <a:r>
              <a:rPr lang="el-GR" sz="1800" dirty="0">
                <a:solidFill>
                  <a:schemeClr val="dk2"/>
                </a:solidFill>
                <a:latin typeface="Nunito"/>
                <a:ea typeface="Nunito"/>
                <a:cs typeface="Nunito"/>
                <a:sym typeface="Nunito"/>
              </a:rPr>
              <a:t>τουριστικού τομέα</a:t>
            </a:r>
            <a:endParaRPr lang="el-GR" sz="1800" dirty="0" smtClean="0">
              <a:solidFill>
                <a:schemeClr val="dk2"/>
              </a:solidFill>
              <a:latin typeface="Nunito"/>
              <a:ea typeface="Nunito"/>
              <a:cs typeface="Nunito"/>
              <a:sym typeface="Nunito"/>
            </a:endParaRPr>
          </a:p>
          <a:p>
            <a:endParaRPr lang="el-GR" sz="1800" dirty="0">
              <a:solidFill>
                <a:schemeClr val="dk2"/>
              </a:solidFill>
              <a:latin typeface="Nunito"/>
              <a:ea typeface="Nunito"/>
              <a:cs typeface="Nunito"/>
              <a:sym typeface="Nunito"/>
            </a:endParaRPr>
          </a:p>
        </p:txBody>
      </p:sp>
    </p:spTree>
    <p:extLst>
      <p:ext uri="{BB962C8B-B14F-4D97-AF65-F5344CB8AC3E}">
        <p14:creationId xmlns:p14="http://schemas.microsoft.com/office/powerpoint/2010/main" val="25713429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
        <p:nvSpPr>
          <p:cNvPr id="3" name="Ορθογώνιο 2"/>
          <p:cNvSpPr/>
          <p:nvPr/>
        </p:nvSpPr>
        <p:spPr>
          <a:xfrm>
            <a:off x="1293627" y="825985"/>
            <a:ext cx="6113721" cy="1938992"/>
          </a:xfrm>
          <a:prstGeom prst="rect">
            <a:avLst/>
          </a:prstGeom>
        </p:spPr>
        <p:txBody>
          <a:bodyPr wrap="square">
            <a:spAutoFit/>
          </a:bodyPr>
          <a:lstStyle/>
          <a:p>
            <a:r>
              <a:rPr lang="el-GR" sz="1800" dirty="0" smtClean="0">
                <a:solidFill>
                  <a:schemeClr val="dk2"/>
                </a:solidFill>
                <a:latin typeface="Nunito"/>
                <a:ea typeface="Nunito"/>
                <a:cs typeface="Nunito"/>
              </a:rPr>
              <a:t>Η κρίση </a:t>
            </a:r>
            <a:r>
              <a:rPr lang="el-GR" sz="1800" dirty="0">
                <a:solidFill>
                  <a:schemeClr val="dk2"/>
                </a:solidFill>
                <a:latin typeface="Nunito"/>
                <a:ea typeface="Nunito"/>
                <a:cs typeface="Nunito"/>
              </a:rPr>
              <a:t>στην τουριστική βιομηχανία </a:t>
            </a:r>
            <a:r>
              <a:rPr lang="el-GR" sz="1800" dirty="0" smtClean="0">
                <a:solidFill>
                  <a:schemeClr val="dk2"/>
                </a:solidFill>
                <a:latin typeface="Nunito"/>
                <a:ea typeface="Nunito"/>
                <a:cs typeface="Nunito"/>
              </a:rPr>
              <a:t>είναι ένα </a:t>
            </a:r>
            <a:r>
              <a:rPr lang="el-GR" sz="1800" dirty="0">
                <a:solidFill>
                  <a:schemeClr val="dk2"/>
                </a:solidFill>
                <a:latin typeface="Nunito"/>
                <a:ea typeface="Nunito"/>
                <a:cs typeface="Nunito"/>
              </a:rPr>
              <a:t>γεγονός το οποίο προκαλώντας </a:t>
            </a:r>
            <a:r>
              <a:rPr lang="el-GR" sz="1800" dirty="0" smtClean="0">
                <a:solidFill>
                  <a:schemeClr val="dk2"/>
                </a:solidFill>
                <a:latin typeface="Nunito"/>
                <a:ea typeface="Nunito"/>
                <a:cs typeface="Nunito"/>
              </a:rPr>
              <a:t>ένα σοκ </a:t>
            </a:r>
            <a:r>
              <a:rPr lang="el-GR" sz="1800" dirty="0">
                <a:solidFill>
                  <a:schemeClr val="dk2"/>
                </a:solidFill>
                <a:latin typeface="Nunito"/>
                <a:ea typeface="Nunito"/>
                <a:cs typeface="Nunito"/>
              </a:rPr>
              <a:t>ευθύνεται για τη δημιουργία</a:t>
            </a:r>
          </a:p>
          <a:p>
            <a:r>
              <a:rPr lang="el-GR" sz="1800" dirty="0">
                <a:solidFill>
                  <a:schemeClr val="dk2"/>
                </a:solidFill>
                <a:latin typeface="Nunito"/>
                <a:ea typeface="Nunito"/>
                <a:cs typeface="Nunito"/>
              </a:rPr>
              <a:t>δυσάρεστων καταστάσεων, γίνεται </a:t>
            </a:r>
            <a:r>
              <a:rPr lang="el-GR" sz="1800" dirty="0" smtClean="0">
                <a:solidFill>
                  <a:schemeClr val="dk2"/>
                </a:solidFill>
                <a:latin typeface="Nunito"/>
                <a:ea typeface="Nunito"/>
                <a:cs typeface="Nunito"/>
              </a:rPr>
              <a:t>εύκολα αντιληπτό </a:t>
            </a:r>
            <a:r>
              <a:rPr lang="el-GR" sz="1800" dirty="0">
                <a:solidFill>
                  <a:schemeClr val="dk2"/>
                </a:solidFill>
                <a:latin typeface="Nunito"/>
                <a:ea typeface="Nunito"/>
                <a:cs typeface="Nunito"/>
              </a:rPr>
              <a:t>ότι οι </a:t>
            </a:r>
            <a:r>
              <a:rPr lang="el-GR" sz="1800" dirty="0" err="1">
                <a:solidFill>
                  <a:schemeClr val="dk2"/>
                </a:solidFill>
                <a:latin typeface="Nunito"/>
                <a:ea typeface="Nunito"/>
                <a:cs typeface="Nunito"/>
              </a:rPr>
              <a:t>αιτιογόνες</a:t>
            </a:r>
            <a:r>
              <a:rPr lang="el-GR" sz="1800" dirty="0">
                <a:solidFill>
                  <a:schemeClr val="dk2"/>
                </a:solidFill>
                <a:latin typeface="Nunito"/>
                <a:ea typeface="Nunito"/>
                <a:cs typeface="Nunito"/>
              </a:rPr>
              <a:t> εστίες </a:t>
            </a:r>
            <a:r>
              <a:rPr lang="el-GR" sz="1800" dirty="0" smtClean="0">
                <a:solidFill>
                  <a:schemeClr val="dk2"/>
                </a:solidFill>
                <a:latin typeface="Nunito"/>
                <a:ea typeface="Nunito"/>
                <a:cs typeface="Nunito"/>
              </a:rPr>
              <a:t>της αφορούν </a:t>
            </a:r>
            <a:r>
              <a:rPr lang="el-GR" sz="1800" dirty="0">
                <a:solidFill>
                  <a:schemeClr val="dk2"/>
                </a:solidFill>
                <a:latin typeface="Nunito"/>
                <a:ea typeface="Nunito"/>
                <a:cs typeface="Nunito"/>
              </a:rPr>
              <a:t>δυσεπίλυτες καταστάσεις</a:t>
            </a:r>
          </a:p>
          <a:p>
            <a:r>
              <a:rPr lang="el-GR" sz="1800" dirty="0">
                <a:solidFill>
                  <a:schemeClr val="dk2"/>
                </a:solidFill>
                <a:latin typeface="Nunito"/>
                <a:ea typeface="Nunito"/>
                <a:cs typeface="Nunito"/>
              </a:rPr>
              <a:t>ανάγκης, που ενώ λαμβάνουν χώρα σε</a:t>
            </a:r>
          </a:p>
          <a:p>
            <a:r>
              <a:rPr lang="el-GR" sz="1800" dirty="0" smtClean="0">
                <a:solidFill>
                  <a:schemeClr val="dk2"/>
                </a:solidFill>
                <a:latin typeface="Nunito"/>
                <a:ea typeface="Nunito"/>
                <a:cs typeface="Nunito"/>
              </a:rPr>
              <a:t> επίπεδο </a:t>
            </a:r>
            <a:r>
              <a:rPr lang="el-GR" sz="1800" dirty="0">
                <a:solidFill>
                  <a:schemeClr val="dk2"/>
                </a:solidFill>
                <a:latin typeface="Nunito"/>
                <a:ea typeface="Nunito"/>
                <a:cs typeface="Nunito"/>
              </a:rPr>
              <a:t>έχουν </a:t>
            </a:r>
            <a:r>
              <a:rPr lang="el-GR" sz="1800" dirty="0" smtClean="0">
                <a:solidFill>
                  <a:schemeClr val="dk2"/>
                </a:solidFill>
                <a:latin typeface="Nunito"/>
                <a:ea typeface="Nunito"/>
                <a:cs typeface="Nunito"/>
              </a:rPr>
              <a:t>παγκόσμιο αντίκτυπο </a:t>
            </a:r>
          </a:p>
          <a:p>
            <a:pPr algn="r"/>
            <a:r>
              <a:rPr lang="en-US" sz="1200" i="1" dirty="0" smtClean="0">
                <a:solidFill>
                  <a:schemeClr val="dk2"/>
                </a:solidFill>
                <a:latin typeface="Nunito"/>
                <a:ea typeface="Nunito"/>
                <a:cs typeface="Nunito"/>
              </a:rPr>
              <a:t>Laws </a:t>
            </a:r>
            <a:r>
              <a:rPr lang="en-US" sz="1200" i="1" dirty="0">
                <a:solidFill>
                  <a:schemeClr val="dk2"/>
                </a:solidFill>
                <a:latin typeface="Nunito"/>
                <a:ea typeface="Nunito"/>
                <a:cs typeface="Nunito"/>
              </a:rPr>
              <a:t>&amp; </a:t>
            </a:r>
            <a:r>
              <a:rPr lang="en-US" sz="1200" i="1" dirty="0" err="1" smtClean="0">
                <a:solidFill>
                  <a:schemeClr val="dk2"/>
                </a:solidFill>
                <a:latin typeface="Nunito"/>
                <a:ea typeface="Nunito"/>
                <a:cs typeface="Nunito"/>
              </a:rPr>
              <a:t>Prideaux</a:t>
            </a:r>
            <a:r>
              <a:rPr lang="el-GR" sz="1200" i="1" dirty="0" smtClean="0">
                <a:solidFill>
                  <a:schemeClr val="dk2"/>
                </a:solidFill>
                <a:latin typeface="Nunito"/>
                <a:ea typeface="Nunito"/>
                <a:cs typeface="Nunito"/>
              </a:rPr>
              <a:t> (</a:t>
            </a:r>
            <a:r>
              <a:rPr lang="en-US" sz="1200" i="1" dirty="0" smtClean="0">
                <a:solidFill>
                  <a:schemeClr val="dk2"/>
                </a:solidFill>
                <a:latin typeface="Nunito"/>
                <a:ea typeface="Nunito"/>
                <a:cs typeface="Nunito"/>
              </a:rPr>
              <a:t>2005</a:t>
            </a:r>
            <a:r>
              <a:rPr lang="en-US" sz="1200" i="1" dirty="0">
                <a:solidFill>
                  <a:schemeClr val="dk2"/>
                </a:solidFill>
                <a:latin typeface="Nunito"/>
                <a:ea typeface="Nunito"/>
                <a:cs typeface="Nunito"/>
              </a:rPr>
              <a:t>)</a:t>
            </a:r>
            <a:endParaRPr lang="el-GR" sz="1200" i="1" dirty="0">
              <a:solidFill>
                <a:schemeClr val="dk2"/>
              </a:solidFill>
              <a:latin typeface="Nunito"/>
              <a:ea typeface="Nunito"/>
              <a:cs typeface="Nunito"/>
            </a:endParaRPr>
          </a:p>
        </p:txBody>
      </p:sp>
    </p:spTree>
    <p:extLst>
      <p:ext uri="{BB962C8B-B14F-4D97-AF65-F5344CB8AC3E}">
        <p14:creationId xmlns:p14="http://schemas.microsoft.com/office/powerpoint/2010/main" val="2560555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Shape 297"/>
        <p:cNvGrpSpPr/>
        <p:nvPr/>
      </p:nvGrpSpPr>
      <p:grpSpPr>
        <a:xfrm>
          <a:off x="0" y="0"/>
          <a:ext cx="0" cy="0"/>
          <a:chOff x="0" y="0"/>
          <a:chExt cx="0" cy="0"/>
        </a:xfrm>
      </p:grpSpPr>
      <p:sp>
        <p:nvSpPr>
          <p:cNvPr id="299" name="Google Shape;299;p23"/>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4"/>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p>
            <a:pPr lvl="0"/>
            <a:r>
              <a:rPr lang="el-GR" dirty="0" smtClean="0"/>
              <a:t>Εξέταση περιπτώσεων στον ελληνικό τουρισμό</a:t>
            </a:r>
            <a:endParaRPr dirty="0"/>
          </a:p>
        </p:txBody>
      </p:sp>
      <p:sp>
        <p:nvSpPr>
          <p:cNvPr id="305" name="Google Shape;305;p24"/>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34</a:t>
            </a:fld>
            <a:endParaRPr/>
          </a:p>
        </p:txBody>
      </p:sp>
      <p:sp>
        <p:nvSpPr>
          <p:cNvPr id="309" name="Google Shape;309;p24"/>
          <p:cNvSpPr/>
          <p:nvPr/>
        </p:nvSpPr>
        <p:spPr>
          <a:xfrm>
            <a:off x="548125" y="1678310"/>
            <a:ext cx="5857877" cy="907256"/>
          </a:xfrm>
          <a:prstGeom prst="roundRect">
            <a:avLst>
              <a:gd name="adj" fmla="val 50000"/>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r>
              <a:rPr lang="el-GR" sz="1600" b="1" dirty="0">
                <a:solidFill>
                  <a:srgbClr val="046BD6"/>
                </a:solidFill>
                <a:latin typeface="Verdana" panose="020B0604030504040204" pitchFamily="34" charset="0"/>
              </a:rPr>
              <a:t>STR: Οι επιπτώσεις της οικονομικής κρίσης στον ελληνικό τουρισμό και τα </a:t>
            </a:r>
            <a:r>
              <a:rPr lang="el-GR" sz="1600" b="1" dirty="0" smtClean="0">
                <a:solidFill>
                  <a:srgbClr val="046BD6"/>
                </a:solidFill>
                <a:latin typeface="Verdana" panose="020B0604030504040204" pitchFamily="34" charset="0"/>
              </a:rPr>
              <a:t>ξενοδοχεία</a:t>
            </a:r>
          </a:p>
          <a:p>
            <a:r>
              <a:rPr lang="en-US" sz="1000" dirty="0">
                <a:hlinkClick r:id="rId3"/>
              </a:rPr>
              <a:t>https://</a:t>
            </a:r>
            <a:r>
              <a:rPr lang="en-US" sz="1000" dirty="0" smtClean="0">
                <a:hlinkClick r:id="rId3"/>
              </a:rPr>
              <a:t>traveldailynews.gr/news/article/71247</a:t>
            </a:r>
            <a:r>
              <a:rPr lang="el-GR" sz="1000" dirty="0" smtClean="0"/>
              <a:t> </a:t>
            </a:r>
            <a:endParaRPr lang="el-GR" sz="1000" dirty="0"/>
          </a:p>
          <a:p>
            <a:endParaRPr lang="el-GR" sz="1000" b="1" dirty="0">
              <a:solidFill>
                <a:srgbClr val="046BD6"/>
              </a:solidFill>
              <a:latin typeface="Verdana" panose="020B0604030504040204" pitchFamily="34" charset="0"/>
            </a:endParaRPr>
          </a:p>
        </p:txBody>
      </p:sp>
      <p:sp>
        <p:nvSpPr>
          <p:cNvPr id="312" name="Google Shape;312;p24"/>
          <p:cNvSpPr/>
          <p:nvPr/>
        </p:nvSpPr>
        <p:spPr>
          <a:xfrm>
            <a:off x="548125" y="2885794"/>
            <a:ext cx="5955239" cy="1083237"/>
          </a:xfrm>
          <a:prstGeom prst="roundRect">
            <a:avLst>
              <a:gd name="adj" fmla="val 50000"/>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r>
              <a:rPr lang="el-GR" sz="1600" b="1" dirty="0">
                <a:solidFill>
                  <a:srgbClr val="046BD6"/>
                </a:solidFill>
                <a:latin typeface="Verdana" panose="020B0604030504040204" pitchFamily="34" charset="0"/>
              </a:rPr>
              <a:t>Πενταπλάσιες από την κρίση του 2009 οι φετινές απώλειες του παγκόσμιου </a:t>
            </a:r>
            <a:r>
              <a:rPr lang="el-GR" sz="1600" b="1" dirty="0" smtClean="0">
                <a:solidFill>
                  <a:srgbClr val="046BD6"/>
                </a:solidFill>
                <a:latin typeface="Verdana" panose="020B0604030504040204" pitchFamily="34" charset="0"/>
              </a:rPr>
              <a:t>τουρισμού</a:t>
            </a:r>
          </a:p>
          <a:p>
            <a:r>
              <a:rPr lang="en-US" sz="1000" dirty="0">
                <a:hlinkClick r:id="rId4"/>
              </a:rPr>
              <a:t>https://travelestate.gr/9606/no-borders/pentaplasies-apo-tin-krisi-toy-2009-oi-fetines-apoleis-toy-toyrismoy</a:t>
            </a:r>
            <a:r>
              <a:rPr lang="en-US" sz="1000" dirty="0" smtClean="0">
                <a:hlinkClick r:id="rId4"/>
              </a:rPr>
              <a:t>/</a:t>
            </a:r>
            <a:r>
              <a:rPr lang="el-GR" sz="1000" dirty="0" smtClean="0"/>
              <a:t> </a:t>
            </a:r>
            <a:endParaRPr lang="el-GR" sz="1000" dirty="0"/>
          </a:p>
        </p:txBody>
      </p:sp>
      <p:sp>
        <p:nvSpPr>
          <p:cNvPr id="4" name="Ορθογώνιο 3"/>
          <p:cNvSpPr/>
          <p:nvPr/>
        </p:nvSpPr>
        <p:spPr>
          <a:xfrm>
            <a:off x="621075" y="4112603"/>
            <a:ext cx="6021200" cy="738664"/>
          </a:xfrm>
          <a:prstGeom prst="rect">
            <a:avLst/>
          </a:prstGeom>
        </p:spPr>
        <p:txBody>
          <a:bodyPr wrap="none">
            <a:spAutoFit/>
          </a:bodyPr>
          <a:lstStyle/>
          <a:p>
            <a:r>
              <a:rPr lang="el-GR" dirty="0" smtClean="0">
                <a:solidFill>
                  <a:schemeClr val="accent1"/>
                </a:solidFill>
                <a:latin typeface="ff2"/>
              </a:rPr>
              <a:t>Πλήρες άρθρο του </a:t>
            </a:r>
            <a:r>
              <a:rPr lang="en-US" dirty="0" smtClean="0">
                <a:solidFill>
                  <a:schemeClr val="accent1"/>
                </a:solidFill>
                <a:latin typeface="ff2"/>
              </a:rPr>
              <a:t>UNWTO (2020) </a:t>
            </a:r>
          </a:p>
          <a:p>
            <a:r>
              <a:rPr lang="en-US" dirty="0" smtClean="0">
                <a:solidFill>
                  <a:schemeClr val="accent1"/>
                </a:solidFill>
                <a:latin typeface="ff2"/>
              </a:rPr>
              <a:t>International </a:t>
            </a:r>
            <a:r>
              <a:rPr lang="en-US" dirty="0">
                <a:solidFill>
                  <a:schemeClr val="accent1"/>
                </a:solidFill>
                <a:latin typeface="ff2"/>
              </a:rPr>
              <a:t>tourism down 65% in first half of </a:t>
            </a:r>
            <a:r>
              <a:rPr lang="en-US" dirty="0" smtClean="0">
                <a:solidFill>
                  <a:schemeClr val="accent1"/>
                </a:solidFill>
                <a:latin typeface="ff2"/>
              </a:rPr>
              <a:t>2020</a:t>
            </a:r>
          </a:p>
          <a:p>
            <a:r>
              <a:rPr lang="en-US" dirty="0">
                <a:hlinkClick r:id="rId5"/>
              </a:rPr>
              <a:t>https://</a:t>
            </a:r>
            <a:r>
              <a:rPr lang="en-US" dirty="0" smtClean="0">
                <a:hlinkClick r:id="rId5"/>
              </a:rPr>
              <a:t>www.e-unwto.org/doi/epdf/10.18111/wtobarometereng.2020.18.1.5</a:t>
            </a:r>
            <a:r>
              <a:rPr lang="en-US" dirty="0" smtClean="0"/>
              <a:t> </a:t>
            </a:r>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2"/>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35</a:t>
            </a:fld>
            <a:endParaRPr/>
          </a:p>
        </p:txBody>
      </p:sp>
      <p:grpSp>
        <p:nvGrpSpPr>
          <p:cNvPr id="413" name="Google Shape;413;p32"/>
          <p:cNvGrpSpPr/>
          <p:nvPr/>
        </p:nvGrpSpPr>
        <p:grpSpPr>
          <a:xfrm>
            <a:off x="4868489" y="465959"/>
            <a:ext cx="2736410" cy="4222433"/>
            <a:chOff x="2112475" y="238125"/>
            <a:chExt cx="3395050" cy="5238750"/>
          </a:xfrm>
        </p:grpSpPr>
        <p:sp>
          <p:nvSpPr>
            <p:cNvPr id="414" name="Google Shape;414;p32"/>
            <p:cNvSpPr/>
            <p:nvPr/>
          </p:nvSpPr>
          <p:spPr>
            <a:xfrm>
              <a:off x="2112475" y="238125"/>
              <a:ext cx="3395050" cy="5238750"/>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3671350" y="5147100"/>
              <a:ext cx="279175" cy="179900"/>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3650725" y="446100"/>
              <a:ext cx="54375" cy="54350"/>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3761275" y="423600"/>
              <a:ext cx="99325" cy="99325"/>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8" name="Google Shape;418;p32"/>
          <p:cNvPicPr preferRelativeResize="0"/>
          <p:nvPr/>
        </p:nvPicPr>
        <p:blipFill>
          <a:blip r:embed="rId3">
            <a:extLst>
              <a:ext uri="{28A0092B-C50C-407E-A947-70E740481C1C}">
                <a14:useLocalDpi xmlns:a14="http://schemas.microsoft.com/office/drawing/2010/main" val="0"/>
              </a:ext>
            </a:extLst>
          </a:blip>
          <a:stretch>
            <a:fillRect/>
          </a:stretch>
        </p:blipFill>
        <p:spPr>
          <a:xfrm>
            <a:off x="4936075" y="1650812"/>
            <a:ext cx="2597800" cy="1841478"/>
          </a:xfrm>
          <a:prstGeom prst="rect">
            <a:avLst/>
          </a:prstGeom>
          <a:noFill/>
          <a:ln>
            <a:noFill/>
          </a:ln>
        </p:spPr>
      </p:pic>
      <p:pic>
        <p:nvPicPr>
          <p:cNvPr id="419" name="Google Shape;419;p32"/>
          <p:cNvPicPr preferRelativeResize="0"/>
          <p:nvPr/>
        </p:nvPicPr>
        <p:blipFill>
          <a:blip r:embed="rId4">
            <a:alphaModFix/>
          </a:blip>
          <a:stretch>
            <a:fillRect/>
          </a:stretch>
        </p:blipFill>
        <p:spPr>
          <a:xfrm>
            <a:off x="723014" y="955613"/>
            <a:ext cx="3931211" cy="3231899"/>
          </a:xfrm>
          <a:prstGeom prst="rect">
            <a:avLst/>
          </a:prstGeom>
          <a:noFill/>
          <a:ln>
            <a:noFill/>
          </a:ln>
        </p:spPr>
      </p:pic>
      <p:sp>
        <p:nvSpPr>
          <p:cNvPr id="420" name="Google Shape;420;p32"/>
          <p:cNvSpPr txBox="1">
            <a:spLocks noGrp="1"/>
          </p:cNvSpPr>
          <p:nvPr>
            <p:ph type="body" idx="4294967295"/>
          </p:nvPr>
        </p:nvSpPr>
        <p:spPr>
          <a:xfrm>
            <a:off x="1034902" y="1198938"/>
            <a:ext cx="3225210" cy="2710200"/>
          </a:xfrm>
          <a:prstGeom prst="rect">
            <a:avLst/>
          </a:prstGeom>
        </p:spPr>
        <p:txBody>
          <a:bodyPr spcFirstLastPara="1" wrap="square" lIns="0" tIns="0" rIns="0" bIns="0" anchor="ctr" anchorCtr="0">
            <a:noAutofit/>
          </a:bodyPr>
          <a:lstStyle/>
          <a:p>
            <a:pPr marL="0" lvl="0" indent="0">
              <a:buNone/>
            </a:pPr>
            <a:r>
              <a:rPr lang="el-GR" dirty="0" smtClean="0">
                <a:solidFill>
                  <a:schemeClr val="dk1"/>
                </a:solidFill>
                <a:latin typeface="Walter Turncoat"/>
                <a:ea typeface="Walter Turncoat"/>
                <a:cs typeface="Walter Turncoat"/>
                <a:sym typeface="Walter Turncoat"/>
              </a:rPr>
              <a:t>Τα 4 στάδια της κρίσης </a:t>
            </a:r>
          </a:p>
          <a:p>
            <a:pPr marL="342900" lvl="0" indent="-342900">
              <a:buFont typeface="+mj-lt"/>
              <a:buAutoNum type="arabicPeriod"/>
            </a:pPr>
            <a:r>
              <a:rPr lang="el-GR" sz="1800" dirty="0" smtClean="0"/>
              <a:t>Πρόδρομη φάση της κρίσης- οι οιωνοί</a:t>
            </a:r>
          </a:p>
          <a:p>
            <a:pPr marL="342900" lvl="0" indent="-342900">
              <a:buFont typeface="+mj-lt"/>
              <a:buAutoNum type="arabicPeriod"/>
            </a:pPr>
            <a:r>
              <a:rPr lang="el-GR" sz="1800" dirty="0" smtClean="0"/>
              <a:t>Εκδήλωση της κρίσης-κορύφωση/οξύ στάδιο</a:t>
            </a:r>
          </a:p>
          <a:p>
            <a:pPr marL="342900" lvl="0" indent="-342900">
              <a:buFont typeface="+mj-lt"/>
              <a:buAutoNum type="arabicPeriod"/>
            </a:pPr>
            <a:r>
              <a:rPr lang="el-GR" sz="1800" dirty="0" smtClean="0"/>
              <a:t>Στάδιο επιπτώσεων/χρόνιο στάδιο</a:t>
            </a:r>
          </a:p>
          <a:p>
            <a:pPr marL="342900" lvl="0" indent="-342900">
              <a:buFont typeface="+mj-lt"/>
              <a:buAutoNum type="arabicPeriod"/>
            </a:pPr>
            <a:r>
              <a:rPr lang="el-GR" sz="1800" dirty="0" smtClean="0"/>
              <a:t>Στάδιο ύφεσης-επίλυσης</a:t>
            </a:r>
            <a:endParaRPr sz="1800" dirty="0"/>
          </a:p>
        </p:txBody>
      </p:sp>
      <p:sp>
        <p:nvSpPr>
          <p:cNvPr id="11" name="Ορθογώνιο 10"/>
          <p:cNvSpPr/>
          <p:nvPr/>
        </p:nvSpPr>
        <p:spPr>
          <a:xfrm>
            <a:off x="7533875" y="4594093"/>
            <a:ext cx="1606530" cy="307777"/>
          </a:xfrm>
          <a:prstGeom prst="rect">
            <a:avLst/>
          </a:prstGeom>
        </p:spPr>
        <p:txBody>
          <a:bodyPr wrap="none">
            <a:spAutoFit/>
          </a:bodyPr>
          <a:lstStyle/>
          <a:p>
            <a:r>
              <a:rPr lang="el-GR" dirty="0">
                <a:solidFill>
                  <a:schemeClr val="tx1"/>
                </a:solidFill>
              </a:rPr>
              <a:t>Heath, R. (2004</a:t>
            </a:r>
            <a:r>
              <a:rPr lang="el-GR" dirty="0" smtClean="0">
                <a:solidFill>
                  <a:schemeClr val="tx1"/>
                </a:solidFill>
              </a:rPr>
              <a:t>) </a:t>
            </a:r>
            <a:endParaRPr lang="el-GR"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5" name="Google Shape;285;p21"/>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36</a:t>
            </a:fld>
            <a:endParaRPr/>
          </a:p>
        </p:txBody>
      </p:sp>
      <p:sp>
        <p:nvSpPr>
          <p:cNvPr id="2" name="Θέση κειμένου 1"/>
          <p:cNvSpPr>
            <a:spLocks noGrp="1"/>
          </p:cNvSpPr>
          <p:nvPr>
            <p:ph type="body" idx="1"/>
          </p:nvPr>
        </p:nvSpPr>
        <p:spPr>
          <a:xfrm>
            <a:off x="704068" y="593126"/>
            <a:ext cx="5916471" cy="3307500"/>
          </a:xfrm>
        </p:spPr>
        <p:txBody>
          <a:bodyPr/>
          <a:lstStyle/>
          <a:p>
            <a:r>
              <a:rPr lang="el-GR" dirty="0" smtClean="0"/>
              <a:t>Μπορεί </a:t>
            </a:r>
            <a:r>
              <a:rPr lang="el-GR" dirty="0"/>
              <a:t>να είναι </a:t>
            </a:r>
            <a:r>
              <a:rPr lang="el-GR" dirty="0" smtClean="0"/>
              <a:t>εύκολα αντιληπτό </a:t>
            </a:r>
            <a:r>
              <a:rPr lang="el-GR" dirty="0"/>
              <a:t>ή και να περάσει απαρατήρητο σε </a:t>
            </a:r>
            <a:r>
              <a:rPr lang="el-GR" dirty="0" smtClean="0"/>
              <a:t>μια επιχείρηση </a:t>
            </a:r>
            <a:r>
              <a:rPr lang="el-GR" dirty="0"/>
              <a:t>ή έναν οργανισμό και </a:t>
            </a:r>
            <a:endParaRPr lang="el-GR" dirty="0" smtClean="0"/>
          </a:p>
          <a:p>
            <a:r>
              <a:rPr lang="el-GR" dirty="0" smtClean="0"/>
              <a:t>περιλαμβάνει </a:t>
            </a:r>
            <a:r>
              <a:rPr lang="el-GR" dirty="0"/>
              <a:t>όλα </a:t>
            </a:r>
            <a:r>
              <a:rPr lang="el-GR" dirty="0" smtClean="0"/>
              <a:t>εκείνα τα </a:t>
            </a:r>
            <a:r>
              <a:rPr lang="el-GR" dirty="0"/>
              <a:t>θέματα τα οποία μπορεί να την/τον απασχολήσουν </a:t>
            </a:r>
            <a:r>
              <a:rPr lang="el-GR" dirty="0" smtClean="0"/>
              <a:t>αν δεν </a:t>
            </a:r>
            <a:r>
              <a:rPr lang="el-GR" dirty="0"/>
              <a:t>δοθεί η κατάλληλη προσοχή σε αυτά</a:t>
            </a:r>
            <a:r>
              <a:rPr lang="el-GR" dirty="0" smtClean="0"/>
              <a:t>.</a:t>
            </a:r>
          </a:p>
          <a:p>
            <a:endParaRPr lang="el-GR" dirty="0"/>
          </a:p>
          <a:p>
            <a:r>
              <a:rPr lang="el-GR" dirty="0"/>
              <a:t>ένα από τα σημαντικότερα στάδια στον κύκλο μιας </a:t>
            </a:r>
            <a:r>
              <a:rPr lang="el-GR" dirty="0" smtClean="0"/>
              <a:t>κρίσης καθώς </a:t>
            </a:r>
            <a:r>
              <a:rPr lang="el-GR" dirty="0"/>
              <a:t>αν ένας οργανισμός αναγνωρίσει αυτά </a:t>
            </a:r>
            <a:r>
              <a:rPr lang="el-GR" dirty="0" smtClean="0"/>
              <a:t>τα προειδοποιητικά </a:t>
            </a:r>
            <a:r>
              <a:rPr lang="el-GR" dirty="0"/>
              <a:t>σημάδια είναι πολύ πιο εύκολο </a:t>
            </a:r>
            <a:endParaRPr lang="el-GR" dirty="0" smtClean="0"/>
          </a:p>
          <a:p>
            <a:r>
              <a:rPr lang="el-GR" dirty="0" smtClean="0"/>
              <a:t>Να αντιμετωπίσει </a:t>
            </a:r>
            <a:r>
              <a:rPr lang="el-GR" dirty="0"/>
              <a:t>την επερχόμενη κρίση, από ότι αν </a:t>
            </a:r>
            <a:r>
              <a:rPr lang="el-GR" dirty="0" smtClean="0"/>
              <a:t>φτάσει στο </a:t>
            </a:r>
            <a:r>
              <a:rPr lang="el-GR" dirty="0"/>
              <a:t>οξύ στάδιο</a:t>
            </a:r>
          </a:p>
        </p:txBody>
      </p:sp>
      <p:sp>
        <p:nvSpPr>
          <p:cNvPr id="4" name="Ορθογώνιο 3"/>
          <p:cNvSpPr/>
          <p:nvPr/>
        </p:nvSpPr>
        <p:spPr>
          <a:xfrm>
            <a:off x="7350643" y="1042718"/>
            <a:ext cx="1602442" cy="923330"/>
          </a:xfrm>
          <a:prstGeom prst="rect">
            <a:avLst/>
          </a:prstGeom>
        </p:spPr>
        <p:txBody>
          <a:bodyPr wrap="square">
            <a:spAutoFit/>
          </a:bodyPr>
          <a:lstStyle/>
          <a:p>
            <a:r>
              <a:rPr lang="el-GR" sz="1800" dirty="0">
                <a:solidFill>
                  <a:srgbClr val="FFFF00"/>
                </a:solidFill>
              </a:rPr>
              <a:t>Το προδρομικό στάδιο κρίσης </a:t>
            </a:r>
          </a:p>
        </p:txBody>
      </p:sp>
      <p:sp>
        <p:nvSpPr>
          <p:cNvPr id="5" name="Ορθογώνιο 4"/>
          <p:cNvSpPr/>
          <p:nvPr/>
        </p:nvSpPr>
        <p:spPr>
          <a:xfrm>
            <a:off x="7278553" y="2556407"/>
            <a:ext cx="1606530" cy="307777"/>
          </a:xfrm>
          <a:prstGeom prst="rect">
            <a:avLst/>
          </a:prstGeom>
        </p:spPr>
        <p:txBody>
          <a:bodyPr wrap="none">
            <a:spAutoFit/>
          </a:bodyPr>
          <a:lstStyle/>
          <a:p>
            <a:r>
              <a:rPr lang="el-GR" dirty="0">
                <a:solidFill>
                  <a:schemeClr val="tx1"/>
                </a:solidFill>
              </a:rPr>
              <a:t>Heath, R. (2004</a:t>
            </a:r>
            <a:r>
              <a:rPr lang="el-GR" dirty="0" smtClean="0">
                <a:solidFill>
                  <a:schemeClr val="tx1"/>
                </a:solidFill>
              </a:rPr>
              <a:t>) </a:t>
            </a:r>
            <a:endParaRPr lang="el-GR" dirty="0">
              <a:solidFill>
                <a:schemeClr val="tx1"/>
              </a:solidFill>
            </a:endParaRPr>
          </a:p>
        </p:txBody>
      </p:sp>
    </p:spTree>
    <p:extLst>
      <p:ext uri="{BB962C8B-B14F-4D97-AF65-F5344CB8AC3E}">
        <p14:creationId xmlns:p14="http://schemas.microsoft.com/office/powerpoint/2010/main" val="11010499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5" name="Google Shape;285;p21"/>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37</a:t>
            </a:fld>
            <a:endParaRPr/>
          </a:p>
        </p:txBody>
      </p:sp>
      <p:sp>
        <p:nvSpPr>
          <p:cNvPr id="2" name="Θέση κειμένου 1"/>
          <p:cNvSpPr>
            <a:spLocks noGrp="1"/>
          </p:cNvSpPr>
          <p:nvPr>
            <p:ph type="body" idx="1"/>
          </p:nvPr>
        </p:nvSpPr>
        <p:spPr>
          <a:xfrm>
            <a:off x="675714" y="1103489"/>
            <a:ext cx="5916471" cy="3307500"/>
          </a:xfrm>
        </p:spPr>
        <p:txBody>
          <a:bodyPr/>
          <a:lstStyle/>
          <a:p>
            <a:r>
              <a:rPr lang="el-GR" dirty="0"/>
              <a:t>Για να βιώσει μια επιχείρηση ή ένας οργανισμός ένα οξύ </a:t>
            </a:r>
            <a:r>
              <a:rPr lang="el-GR" dirty="0" smtClean="0"/>
              <a:t>στάδιο κρίσης </a:t>
            </a:r>
            <a:r>
              <a:rPr lang="el-GR" dirty="0"/>
              <a:t>πρέπει να υπάρχει ένα σύμπτωμα που να απαιτεί </a:t>
            </a:r>
            <a:endParaRPr lang="el-GR" dirty="0" smtClean="0"/>
          </a:p>
          <a:p>
            <a:r>
              <a:rPr lang="el-GR" dirty="0" smtClean="0"/>
              <a:t>Άμεση προσοχή </a:t>
            </a:r>
            <a:r>
              <a:rPr lang="el-GR" dirty="0"/>
              <a:t>και δράση, είτε αυτό εμφανίζεται ξαφνικά </a:t>
            </a:r>
            <a:r>
              <a:rPr lang="el-GR" dirty="0" smtClean="0"/>
              <a:t>είτε προέρχεται </a:t>
            </a:r>
            <a:r>
              <a:rPr lang="el-GR" dirty="0"/>
              <a:t>από το προδρομικό στάδιο και δεν του δόθηκε </a:t>
            </a:r>
            <a:r>
              <a:rPr lang="el-GR" dirty="0" smtClean="0"/>
              <a:t>η κατάλληλη </a:t>
            </a:r>
            <a:r>
              <a:rPr lang="el-GR" dirty="0"/>
              <a:t>σημασία.</a:t>
            </a:r>
          </a:p>
          <a:p>
            <a:endParaRPr lang="el-GR" dirty="0"/>
          </a:p>
          <a:p>
            <a:r>
              <a:rPr lang="el-GR" dirty="0" smtClean="0"/>
              <a:t>Σε </a:t>
            </a:r>
            <a:r>
              <a:rPr lang="el-GR" dirty="0"/>
              <a:t>αντίθετη περίπτωση η οποιαδήποτε σπασμωδική </a:t>
            </a:r>
            <a:r>
              <a:rPr lang="el-GR" dirty="0" smtClean="0"/>
              <a:t>ενέργεια μπορεί </a:t>
            </a:r>
            <a:r>
              <a:rPr lang="el-GR" dirty="0"/>
              <a:t>να προκαλέσει διαταραχή και αστάθεια σε ολόκληρο </a:t>
            </a:r>
            <a:r>
              <a:rPr lang="el-GR" dirty="0" smtClean="0"/>
              <a:t>το σύστημα</a:t>
            </a:r>
            <a:r>
              <a:rPr lang="el-GR" dirty="0"/>
              <a:t>.</a:t>
            </a:r>
          </a:p>
        </p:txBody>
      </p:sp>
      <p:sp>
        <p:nvSpPr>
          <p:cNvPr id="4" name="Ορθογώνιο 3"/>
          <p:cNvSpPr/>
          <p:nvPr/>
        </p:nvSpPr>
        <p:spPr>
          <a:xfrm>
            <a:off x="7350643" y="1042718"/>
            <a:ext cx="1602442" cy="646331"/>
          </a:xfrm>
          <a:prstGeom prst="rect">
            <a:avLst/>
          </a:prstGeom>
        </p:spPr>
        <p:txBody>
          <a:bodyPr wrap="square">
            <a:spAutoFit/>
          </a:bodyPr>
          <a:lstStyle/>
          <a:p>
            <a:r>
              <a:rPr lang="el-GR" sz="1800" dirty="0">
                <a:solidFill>
                  <a:srgbClr val="FFFF00"/>
                </a:solidFill>
              </a:rPr>
              <a:t>Το </a:t>
            </a:r>
            <a:r>
              <a:rPr lang="el-GR" sz="1800" dirty="0" smtClean="0">
                <a:solidFill>
                  <a:srgbClr val="FFFF00"/>
                </a:solidFill>
              </a:rPr>
              <a:t>οξύ στάδιο </a:t>
            </a:r>
            <a:r>
              <a:rPr lang="el-GR" sz="1800" dirty="0">
                <a:solidFill>
                  <a:srgbClr val="FFFF00"/>
                </a:solidFill>
              </a:rPr>
              <a:t>κρίσης </a:t>
            </a:r>
          </a:p>
        </p:txBody>
      </p:sp>
      <p:sp>
        <p:nvSpPr>
          <p:cNvPr id="5" name="Ορθογώνιο 4"/>
          <p:cNvSpPr/>
          <p:nvPr/>
        </p:nvSpPr>
        <p:spPr>
          <a:xfrm>
            <a:off x="7278553" y="2556407"/>
            <a:ext cx="1507144" cy="307777"/>
          </a:xfrm>
          <a:prstGeom prst="rect">
            <a:avLst/>
          </a:prstGeom>
        </p:spPr>
        <p:txBody>
          <a:bodyPr wrap="none">
            <a:spAutoFit/>
          </a:bodyPr>
          <a:lstStyle/>
          <a:p>
            <a:r>
              <a:rPr lang="el-GR" dirty="0">
                <a:solidFill>
                  <a:schemeClr val="tx1"/>
                </a:solidFill>
              </a:rPr>
              <a:t>Heath, R. (2004</a:t>
            </a:r>
            <a:r>
              <a:rPr lang="el-GR" dirty="0" smtClean="0">
                <a:solidFill>
                  <a:schemeClr val="tx1"/>
                </a:solidFill>
              </a:rPr>
              <a:t>)</a:t>
            </a:r>
            <a:endParaRPr lang="el-GR" dirty="0">
              <a:solidFill>
                <a:schemeClr val="tx1"/>
              </a:solidFill>
            </a:endParaRPr>
          </a:p>
        </p:txBody>
      </p:sp>
    </p:spTree>
    <p:extLst>
      <p:ext uri="{BB962C8B-B14F-4D97-AF65-F5344CB8AC3E}">
        <p14:creationId xmlns:p14="http://schemas.microsoft.com/office/powerpoint/2010/main" val="20465613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5" name="Google Shape;285;p21"/>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38</a:t>
            </a:fld>
            <a:endParaRPr/>
          </a:p>
        </p:txBody>
      </p:sp>
      <p:sp>
        <p:nvSpPr>
          <p:cNvPr id="2" name="Θέση κειμένου 1"/>
          <p:cNvSpPr>
            <a:spLocks noGrp="1"/>
          </p:cNvSpPr>
          <p:nvPr>
            <p:ph type="body" idx="1"/>
          </p:nvPr>
        </p:nvSpPr>
        <p:spPr>
          <a:xfrm>
            <a:off x="675714" y="1103489"/>
            <a:ext cx="5916471" cy="3307500"/>
          </a:xfrm>
        </p:spPr>
        <p:txBody>
          <a:bodyPr/>
          <a:lstStyle/>
          <a:p>
            <a:r>
              <a:rPr lang="el-GR" dirty="0" smtClean="0"/>
              <a:t>Τα συμπτώματα είναι </a:t>
            </a:r>
            <a:r>
              <a:rPr lang="el-GR" dirty="0"/>
              <a:t>πλέον </a:t>
            </a:r>
            <a:r>
              <a:rPr lang="el-GR" dirty="0" smtClean="0"/>
              <a:t>ολοφάνερα σε </a:t>
            </a:r>
            <a:r>
              <a:rPr lang="el-GR" dirty="0"/>
              <a:t>κάθε πτυχή </a:t>
            </a:r>
            <a:r>
              <a:rPr lang="el-GR" dirty="0" smtClean="0"/>
              <a:t>του οργανισμού</a:t>
            </a:r>
          </a:p>
          <a:p>
            <a:r>
              <a:rPr lang="el-GR" dirty="0"/>
              <a:t>Η κρίση αποτελεί πλέον ένα αναπόσπαστο μέρος </a:t>
            </a:r>
            <a:r>
              <a:rPr lang="el-GR" dirty="0" smtClean="0"/>
              <a:t>του οργανισμού</a:t>
            </a:r>
            <a:r>
              <a:rPr lang="el-GR" dirty="0"/>
              <a:t>, ο οποίος πρέπει να εργαστεί εις βάθος για </a:t>
            </a:r>
            <a:r>
              <a:rPr lang="el-GR" dirty="0" smtClean="0"/>
              <a:t>να βελτιώσει </a:t>
            </a:r>
            <a:r>
              <a:rPr lang="el-GR" dirty="0"/>
              <a:t>κάποιους τομείς και να σταθεροποιηθεί αλλιώς </a:t>
            </a:r>
            <a:r>
              <a:rPr lang="el-GR" dirty="0" smtClean="0"/>
              <a:t>οι συνέπειες </a:t>
            </a:r>
            <a:r>
              <a:rPr lang="el-GR" dirty="0"/>
              <a:t>θα είναι ολέθριες</a:t>
            </a:r>
            <a:r>
              <a:rPr lang="el-GR" dirty="0" smtClean="0"/>
              <a:t>!!!</a:t>
            </a:r>
          </a:p>
          <a:p>
            <a:r>
              <a:rPr lang="el-GR" dirty="0"/>
              <a:t>Οι προσεγγίσεις που στοχεύουν στην προσωρινή </a:t>
            </a:r>
            <a:r>
              <a:rPr lang="el-GR" dirty="0" smtClean="0"/>
              <a:t>επίλυση κάποιων </a:t>
            </a:r>
            <a:r>
              <a:rPr lang="el-GR" dirty="0"/>
              <a:t>ζητημάτων, χωρίς να αντιμετωπίσουν την "καρδιά" </a:t>
            </a:r>
            <a:r>
              <a:rPr lang="el-GR" dirty="0" smtClean="0"/>
              <a:t>του προβλήματος </a:t>
            </a:r>
            <a:r>
              <a:rPr lang="el-GR" dirty="0"/>
              <a:t>δεν θεωρούνται επαρκείς σε αυτό το στάδιο.</a:t>
            </a:r>
          </a:p>
        </p:txBody>
      </p:sp>
      <p:sp>
        <p:nvSpPr>
          <p:cNvPr id="4" name="Ορθογώνιο 3"/>
          <p:cNvSpPr/>
          <p:nvPr/>
        </p:nvSpPr>
        <p:spPr>
          <a:xfrm>
            <a:off x="7350643" y="1042718"/>
            <a:ext cx="1602442" cy="646331"/>
          </a:xfrm>
          <a:prstGeom prst="rect">
            <a:avLst/>
          </a:prstGeom>
        </p:spPr>
        <p:txBody>
          <a:bodyPr wrap="square">
            <a:spAutoFit/>
          </a:bodyPr>
          <a:lstStyle/>
          <a:p>
            <a:r>
              <a:rPr lang="el-GR" sz="1800" dirty="0">
                <a:solidFill>
                  <a:srgbClr val="FFFF00"/>
                </a:solidFill>
              </a:rPr>
              <a:t>Το </a:t>
            </a:r>
            <a:r>
              <a:rPr lang="el-GR" sz="1800" dirty="0" smtClean="0">
                <a:solidFill>
                  <a:srgbClr val="FFFF00"/>
                </a:solidFill>
              </a:rPr>
              <a:t>χρόνιο στάδιο </a:t>
            </a:r>
            <a:r>
              <a:rPr lang="el-GR" sz="1800" dirty="0">
                <a:solidFill>
                  <a:srgbClr val="FFFF00"/>
                </a:solidFill>
              </a:rPr>
              <a:t>κρίσης </a:t>
            </a:r>
          </a:p>
        </p:txBody>
      </p:sp>
      <p:sp>
        <p:nvSpPr>
          <p:cNvPr id="5" name="Ορθογώνιο 4"/>
          <p:cNvSpPr/>
          <p:nvPr/>
        </p:nvSpPr>
        <p:spPr>
          <a:xfrm>
            <a:off x="7278553" y="2556407"/>
            <a:ext cx="1606530" cy="307777"/>
          </a:xfrm>
          <a:prstGeom prst="rect">
            <a:avLst/>
          </a:prstGeom>
        </p:spPr>
        <p:txBody>
          <a:bodyPr wrap="none">
            <a:spAutoFit/>
          </a:bodyPr>
          <a:lstStyle/>
          <a:p>
            <a:r>
              <a:rPr lang="el-GR" dirty="0">
                <a:solidFill>
                  <a:schemeClr val="tx1"/>
                </a:solidFill>
              </a:rPr>
              <a:t>Heath, R. (2004</a:t>
            </a:r>
            <a:r>
              <a:rPr lang="el-GR" dirty="0" smtClean="0">
                <a:solidFill>
                  <a:schemeClr val="tx1"/>
                </a:solidFill>
              </a:rPr>
              <a:t>) </a:t>
            </a:r>
            <a:endParaRPr lang="el-GR" dirty="0">
              <a:solidFill>
                <a:schemeClr val="tx1"/>
              </a:solidFill>
            </a:endParaRPr>
          </a:p>
        </p:txBody>
      </p:sp>
    </p:spTree>
    <p:extLst>
      <p:ext uri="{BB962C8B-B14F-4D97-AF65-F5344CB8AC3E}">
        <p14:creationId xmlns:p14="http://schemas.microsoft.com/office/powerpoint/2010/main" val="16660879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5" name="Google Shape;285;p21"/>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39</a:t>
            </a:fld>
            <a:endParaRPr/>
          </a:p>
        </p:txBody>
      </p:sp>
      <p:sp>
        <p:nvSpPr>
          <p:cNvPr id="2" name="Θέση κειμένου 1"/>
          <p:cNvSpPr>
            <a:spLocks noGrp="1"/>
          </p:cNvSpPr>
          <p:nvPr>
            <p:ph type="body" idx="1"/>
          </p:nvPr>
        </p:nvSpPr>
        <p:spPr>
          <a:xfrm>
            <a:off x="718245" y="692364"/>
            <a:ext cx="5916471" cy="3307500"/>
          </a:xfrm>
        </p:spPr>
        <p:txBody>
          <a:bodyPr/>
          <a:lstStyle/>
          <a:p>
            <a:r>
              <a:rPr lang="el-GR" dirty="0"/>
              <a:t>Παρότι, η πρώτη σκέψη </a:t>
            </a:r>
            <a:r>
              <a:rPr lang="el-GR" dirty="0" smtClean="0"/>
              <a:t>είναι ότι </a:t>
            </a:r>
            <a:r>
              <a:rPr lang="el-GR" dirty="0"/>
              <a:t>το συγκεκριμένο στάδιο είναι το τελευταίο σε χρονική </a:t>
            </a:r>
            <a:r>
              <a:rPr lang="el-GR" dirty="0" smtClean="0"/>
              <a:t>και διαχειριστική </a:t>
            </a:r>
            <a:r>
              <a:rPr lang="el-GR" dirty="0"/>
              <a:t>σειρά </a:t>
            </a:r>
            <a:r>
              <a:rPr lang="el-GR" dirty="0" smtClean="0"/>
              <a:t>στάδιο, εντούτοις </a:t>
            </a:r>
            <a:r>
              <a:rPr lang="el-GR" dirty="0"/>
              <a:t>δράσεις επίλυσης μπορούν αν γίνουν από το </a:t>
            </a:r>
            <a:r>
              <a:rPr lang="el-GR" dirty="0" smtClean="0"/>
              <a:t>πρώτο στάδιο </a:t>
            </a:r>
            <a:r>
              <a:rPr lang="el-GR" dirty="0"/>
              <a:t>της εμφάνισής μίας κατάστασης </a:t>
            </a:r>
            <a:r>
              <a:rPr lang="el-GR" dirty="0" smtClean="0"/>
              <a:t>κρίσης αλλά </a:t>
            </a:r>
            <a:r>
              <a:rPr lang="el-GR" dirty="0"/>
              <a:t>και πολύ νωρίτερα δρώντας </a:t>
            </a:r>
            <a:r>
              <a:rPr lang="el-GR" dirty="0" smtClean="0"/>
              <a:t>προληπτικά</a:t>
            </a:r>
          </a:p>
          <a:p>
            <a:endParaRPr lang="el-GR" dirty="0"/>
          </a:p>
          <a:p>
            <a:r>
              <a:rPr lang="el-GR" dirty="0"/>
              <a:t>Συχνά θεωρείται ότι μια κρίση έχει επιλυθεί, χωρίς να </a:t>
            </a:r>
            <a:r>
              <a:rPr lang="el-GR" dirty="0" smtClean="0"/>
              <a:t>ισχύει στην </a:t>
            </a:r>
            <a:r>
              <a:rPr lang="el-GR" dirty="0"/>
              <a:t>πραγματικότητα, είτε γιατί </a:t>
            </a:r>
            <a:r>
              <a:rPr lang="el-GR" dirty="0" err="1"/>
              <a:t>παραμελούνται</a:t>
            </a:r>
            <a:r>
              <a:rPr lang="el-GR" dirty="0"/>
              <a:t> </a:t>
            </a:r>
            <a:r>
              <a:rPr lang="el-GR" dirty="0" smtClean="0"/>
              <a:t>κάποια συμπτώματα</a:t>
            </a:r>
            <a:r>
              <a:rPr lang="el-GR" dirty="0"/>
              <a:t>, είτε </a:t>
            </a:r>
            <a:r>
              <a:rPr lang="el-GR" dirty="0" smtClean="0"/>
              <a:t>λόγω έλλειψης </a:t>
            </a:r>
            <a:r>
              <a:rPr lang="el-GR" dirty="0"/>
              <a:t>εμπειρίας, είτε λόγω </a:t>
            </a:r>
            <a:r>
              <a:rPr lang="el-GR" dirty="0" smtClean="0"/>
              <a:t>λάθους χειρισμού </a:t>
            </a:r>
            <a:r>
              <a:rPr lang="el-GR" dirty="0"/>
              <a:t>μιας κρίσης που μπορεί να οδηγήσει στο </a:t>
            </a:r>
            <a:r>
              <a:rPr lang="el-GR" dirty="0" smtClean="0"/>
              <a:t>χρόνιο στάδιο</a:t>
            </a:r>
            <a:r>
              <a:rPr lang="el-GR" dirty="0"/>
              <a:t>.</a:t>
            </a:r>
          </a:p>
        </p:txBody>
      </p:sp>
      <p:sp>
        <p:nvSpPr>
          <p:cNvPr id="4" name="Ορθογώνιο 3"/>
          <p:cNvSpPr/>
          <p:nvPr/>
        </p:nvSpPr>
        <p:spPr>
          <a:xfrm>
            <a:off x="7350643" y="1042718"/>
            <a:ext cx="1602442" cy="923330"/>
          </a:xfrm>
          <a:prstGeom prst="rect">
            <a:avLst/>
          </a:prstGeom>
        </p:spPr>
        <p:txBody>
          <a:bodyPr wrap="square">
            <a:spAutoFit/>
          </a:bodyPr>
          <a:lstStyle/>
          <a:p>
            <a:r>
              <a:rPr lang="el-GR" sz="1800" dirty="0">
                <a:solidFill>
                  <a:srgbClr val="FFFF00"/>
                </a:solidFill>
              </a:rPr>
              <a:t>Το </a:t>
            </a:r>
            <a:r>
              <a:rPr lang="el-GR" sz="1800" dirty="0" smtClean="0">
                <a:solidFill>
                  <a:srgbClr val="FFFF00"/>
                </a:solidFill>
              </a:rPr>
              <a:t>στάδιο επίλυσης </a:t>
            </a:r>
            <a:r>
              <a:rPr lang="el-GR" sz="1800" dirty="0">
                <a:solidFill>
                  <a:srgbClr val="FFFF00"/>
                </a:solidFill>
              </a:rPr>
              <a:t>κρίσης </a:t>
            </a:r>
          </a:p>
        </p:txBody>
      </p:sp>
      <p:sp>
        <p:nvSpPr>
          <p:cNvPr id="3" name="Ορθογώνιο 2"/>
          <p:cNvSpPr/>
          <p:nvPr/>
        </p:nvSpPr>
        <p:spPr>
          <a:xfrm>
            <a:off x="7278553" y="2556407"/>
            <a:ext cx="1606530" cy="307777"/>
          </a:xfrm>
          <a:prstGeom prst="rect">
            <a:avLst/>
          </a:prstGeom>
        </p:spPr>
        <p:txBody>
          <a:bodyPr wrap="none">
            <a:spAutoFit/>
          </a:bodyPr>
          <a:lstStyle/>
          <a:p>
            <a:r>
              <a:rPr lang="el-GR" dirty="0">
                <a:solidFill>
                  <a:schemeClr val="tx1"/>
                </a:solidFill>
              </a:rPr>
              <a:t>Heath, R. (2004</a:t>
            </a:r>
            <a:r>
              <a:rPr lang="el-GR" dirty="0" smtClean="0">
                <a:solidFill>
                  <a:schemeClr val="tx1"/>
                </a:solidFill>
              </a:rPr>
              <a:t>) </a:t>
            </a:r>
            <a:endParaRPr lang="el-GR" dirty="0">
              <a:solidFill>
                <a:schemeClr val="tx1"/>
              </a:solidFill>
            </a:endParaRPr>
          </a:p>
        </p:txBody>
      </p:sp>
    </p:spTree>
    <p:extLst>
      <p:ext uri="{BB962C8B-B14F-4D97-AF65-F5344CB8AC3E}">
        <p14:creationId xmlns:p14="http://schemas.microsoft.com/office/powerpoint/2010/main" val="1280587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6"/>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l-GR" sz="2400" dirty="0" smtClean="0">
                <a:solidFill>
                  <a:srgbClr val="FFC000"/>
                </a:solidFill>
              </a:rPr>
              <a:t>Σε ένα κλάδο όπως αυτό της φιλοξενίας</a:t>
            </a:r>
            <a:r>
              <a:rPr lang="en-US" sz="2400" dirty="0" smtClean="0">
                <a:solidFill>
                  <a:srgbClr val="FFC000"/>
                </a:solidFill>
              </a:rPr>
              <a:t>……</a:t>
            </a:r>
            <a:r>
              <a:rPr lang="el-GR" sz="2400" dirty="0" smtClean="0">
                <a:solidFill>
                  <a:srgbClr val="FFC000"/>
                </a:solidFill>
              </a:rPr>
              <a:t> </a:t>
            </a:r>
            <a:endParaRPr sz="2400" dirty="0">
              <a:solidFill>
                <a:srgbClr val="FFC000"/>
              </a:solidFill>
            </a:endParaRPr>
          </a:p>
        </p:txBody>
      </p:sp>
      <p:sp>
        <p:nvSpPr>
          <p:cNvPr id="244" name="Google Shape;244;p16"/>
          <p:cNvSpPr txBox="1">
            <a:spLocks noGrp="1"/>
          </p:cNvSpPr>
          <p:nvPr>
            <p:ph type="body" idx="1"/>
          </p:nvPr>
        </p:nvSpPr>
        <p:spPr>
          <a:xfrm>
            <a:off x="548125" y="989425"/>
            <a:ext cx="6167100" cy="3297900"/>
          </a:xfrm>
          <a:prstGeom prst="rect">
            <a:avLst/>
          </a:prstGeom>
        </p:spPr>
        <p:txBody>
          <a:bodyPr spcFirstLastPara="1" wrap="square" lIns="0" tIns="0" rIns="0" bIns="0" anchor="t" anchorCtr="0">
            <a:noAutofit/>
          </a:bodyPr>
          <a:lstStyle/>
          <a:p>
            <a:pPr marL="457200" lvl="0" indent="-355600" algn="l" rtl="0">
              <a:spcBef>
                <a:spcPts val="0"/>
              </a:spcBef>
              <a:spcAft>
                <a:spcPts val="0"/>
              </a:spcAft>
              <a:buClr>
                <a:schemeClr val="accent4"/>
              </a:buClr>
              <a:buSzPts val="2000"/>
              <a:buChar char="➜"/>
            </a:pPr>
            <a:r>
              <a:rPr lang="el-GR" sz="1800" dirty="0" smtClean="0"/>
              <a:t>Η τουριστική ασφάλεια ξεκινά με μια αίσθηση φιλοξενίας και φροντίδας </a:t>
            </a:r>
            <a:endParaRPr sz="1800" dirty="0"/>
          </a:p>
          <a:p>
            <a:pPr marL="457200" lvl="0" indent="-355600" algn="l" rtl="0">
              <a:spcBef>
                <a:spcPts val="0"/>
              </a:spcBef>
              <a:spcAft>
                <a:spcPts val="0"/>
              </a:spcAft>
              <a:buClr>
                <a:schemeClr val="accent4"/>
              </a:buClr>
              <a:buSzPts val="2000"/>
              <a:buChar char="➜"/>
            </a:pPr>
            <a:r>
              <a:rPr lang="el-GR" sz="1800" dirty="0" smtClean="0"/>
              <a:t>Η εγκληματικότητα &amp; η τρομοκρατία έχουν σημαντική επίδραση </a:t>
            </a:r>
            <a:endParaRPr sz="1800" dirty="0"/>
          </a:p>
          <a:p>
            <a:pPr marL="457200" lvl="0" indent="-355600" algn="l" rtl="0">
              <a:spcBef>
                <a:spcPts val="0"/>
              </a:spcBef>
              <a:spcAft>
                <a:spcPts val="0"/>
              </a:spcAft>
              <a:buClr>
                <a:schemeClr val="accent4"/>
              </a:buClr>
              <a:buSzPts val="2000"/>
              <a:buChar char="➜"/>
            </a:pPr>
            <a:r>
              <a:rPr lang="el-GR" sz="1800" dirty="0" smtClean="0"/>
              <a:t>Η πιο αποτελεσματική αντιμετώπιση είναι η πρόληψη </a:t>
            </a:r>
            <a:endParaRPr lang="el-GR" sz="1800" dirty="0"/>
          </a:p>
          <a:p>
            <a:pPr marL="457200" lvl="0" indent="-355600" algn="l" rtl="0">
              <a:spcBef>
                <a:spcPts val="0"/>
              </a:spcBef>
              <a:spcAft>
                <a:spcPts val="0"/>
              </a:spcAft>
              <a:buClr>
                <a:schemeClr val="accent4"/>
              </a:buClr>
              <a:buSzPts val="2000"/>
              <a:buChar char="➜"/>
            </a:pPr>
            <a:r>
              <a:rPr lang="el-GR" sz="1800" dirty="0" smtClean="0"/>
              <a:t>Καλή γνώση των τοπικών/εθνικών νόμων</a:t>
            </a:r>
          </a:p>
          <a:p>
            <a:pPr marL="457200" lvl="0" indent="-355600" algn="l" rtl="0">
              <a:spcBef>
                <a:spcPts val="0"/>
              </a:spcBef>
              <a:spcAft>
                <a:spcPts val="0"/>
              </a:spcAft>
              <a:buClr>
                <a:schemeClr val="accent4"/>
              </a:buClr>
              <a:buSzPts val="2000"/>
              <a:buChar char="➜"/>
            </a:pPr>
            <a:r>
              <a:rPr lang="el-GR" sz="1800" dirty="0" smtClean="0"/>
              <a:t>Ο τουρισμός δεν είναι  αποκομμένος από την υπόλοιπη κοινωνία … είναι ασφαλής η πόλη?</a:t>
            </a:r>
          </a:p>
          <a:p>
            <a:pPr marL="457200" lvl="0" indent="-355600" algn="l" rtl="0">
              <a:spcBef>
                <a:spcPts val="0"/>
              </a:spcBef>
              <a:spcAft>
                <a:spcPts val="0"/>
              </a:spcAft>
              <a:buClr>
                <a:schemeClr val="accent4"/>
              </a:buClr>
              <a:buSzPts val="2000"/>
              <a:buChar char="➜"/>
            </a:pPr>
            <a:r>
              <a:rPr lang="el-GR" sz="1800" dirty="0" smtClean="0"/>
              <a:t>Ύπαρξη πολλαπλών σχεδίων αντιμετώπισης, χωρίς να υποτιμάται το μέγεθος μιας κρίσης </a:t>
            </a:r>
          </a:p>
          <a:p>
            <a:pPr marL="457200" lvl="0" indent="-355600" algn="l" rtl="0">
              <a:spcBef>
                <a:spcPts val="0"/>
              </a:spcBef>
              <a:spcAft>
                <a:spcPts val="0"/>
              </a:spcAft>
              <a:buClr>
                <a:schemeClr val="accent4"/>
              </a:buClr>
              <a:buSzPts val="2000"/>
              <a:buChar char="➜"/>
            </a:pPr>
            <a:r>
              <a:rPr lang="el-GR" sz="1800" dirty="0" smtClean="0"/>
              <a:t>Σωστή, άρτια εκπαίδευση και δίκαιος μισθός στους υπεύθυνους ασφαλείας   </a:t>
            </a:r>
          </a:p>
          <a:p>
            <a:pPr marL="457200" lvl="0" indent="-355600" algn="l" rtl="0">
              <a:spcBef>
                <a:spcPts val="0"/>
              </a:spcBef>
              <a:spcAft>
                <a:spcPts val="0"/>
              </a:spcAft>
              <a:buClr>
                <a:schemeClr val="accent4"/>
              </a:buClr>
              <a:buSzPts val="2000"/>
              <a:buChar char="➜"/>
            </a:pPr>
            <a:endParaRPr sz="2000" dirty="0"/>
          </a:p>
        </p:txBody>
      </p:sp>
      <p:sp>
        <p:nvSpPr>
          <p:cNvPr id="245" name="Google Shape;245;p16"/>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8"/>
          <p:cNvSpPr txBox="1">
            <a:spLocks noGrp="1"/>
          </p:cNvSpPr>
          <p:nvPr>
            <p:ph type="body" idx="1"/>
          </p:nvPr>
        </p:nvSpPr>
        <p:spPr>
          <a:xfrm>
            <a:off x="2199299" y="1057137"/>
            <a:ext cx="3564537" cy="3324621"/>
          </a:xfrm>
          <a:prstGeom prst="rect">
            <a:avLst/>
          </a:prstGeom>
          <a:noFill/>
        </p:spPr>
        <p:txBody>
          <a:bodyPr spcFirstLastPara="1" wrap="square" lIns="0" tIns="0" rIns="0" bIns="0" anchor="ctr" anchorCtr="0">
            <a:noAutofit/>
          </a:bodyPr>
          <a:lstStyle/>
          <a:p>
            <a:pPr marL="0" lvl="0" indent="0" algn="l">
              <a:spcAft>
                <a:spcPts val="800"/>
              </a:spcAft>
              <a:buNone/>
            </a:pPr>
            <a:r>
              <a:rPr lang="el-GR" sz="1600" i="0" dirty="0"/>
              <a:t>Το πιο σημαντικό κομμάτι για την επίλυση μιας </a:t>
            </a:r>
            <a:r>
              <a:rPr lang="el-GR" sz="1600" i="0" dirty="0" smtClean="0"/>
              <a:t>κρίσης έγκειται </a:t>
            </a:r>
            <a:r>
              <a:rPr lang="el-GR" sz="1600" i="0" dirty="0"/>
              <a:t>στα προληπτικά μέτρα που έχει πάρει </a:t>
            </a:r>
            <a:r>
              <a:rPr lang="el-GR" sz="1600" i="0" dirty="0" smtClean="0"/>
              <a:t>μια επιχείρηση/οργανισμός </a:t>
            </a:r>
            <a:r>
              <a:rPr lang="el-GR" sz="1600" i="0" dirty="0"/>
              <a:t>και</a:t>
            </a:r>
          </a:p>
          <a:p>
            <a:pPr marL="0" lvl="0" indent="0" algn="l">
              <a:spcAft>
                <a:spcPts val="800"/>
              </a:spcAft>
              <a:buNone/>
            </a:pPr>
            <a:r>
              <a:rPr lang="el-GR" sz="1600" i="0" dirty="0"/>
              <a:t>στον κατάλληλο σχεδιασμό που έχει </a:t>
            </a:r>
            <a:r>
              <a:rPr lang="el-GR" sz="1600" i="0" dirty="0" smtClean="0"/>
              <a:t>κάνει προκειμένου</a:t>
            </a:r>
            <a:endParaRPr lang="el-GR" sz="1600" i="0" dirty="0"/>
          </a:p>
          <a:p>
            <a:pPr marL="0" lvl="0" indent="0" algn="l">
              <a:spcAft>
                <a:spcPts val="800"/>
              </a:spcAft>
              <a:buNone/>
            </a:pPr>
            <a:r>
              <a:rPr lang="el-GR" sz="1600" i="0" dirty="0"/>
              <a:t>να μπορεί ανά πάσα στιγμή </a:t>
            </a:r>
            <a:r>
              <a:rPr lang="el-GR" sz="1600" i="0" dirty="0" smtClean="0"/>
              <a:t>να έρθει αντιμέτωπη/</a:t>
            </a:r>
            <a:r>
              <a:rPr lang="el-GR" sz="1600" i="0" dirty="0" err="1" smtClean="0"/>
              <a:t>ος</a:t>
            </a:r>
            <a:r>
              <a:rPr lang="el-GR" sz="1600" i="0" dirty="0" smtClean="0"/>
              <a:t> με </a:t>
            </a:r>
            <a:r>
              <a:rPr lang="el-GR" sz="1600" i="0" dirty="0"/>
              <a:t>τον ενδεχόμενο μιας κρίσης</a:t>
            </a:r>
            <a:endParaRPr sz="1600" i="0" dirty="0"/>
          </a:p>
        </p:txBody>
      </p:sp>
      <p:sp>
        <p:nvSpPr>
          <p:cNvPr id="257" name="Google Shape;257;p18"/>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40</a:t>
            </a:fld>
            <a:endParaRPr/>
          </a:p>
        </p:txBody>
      </p:sp>
      <p:sp>
        <p:nvSpPr>
          <p:cNvPr id="2" name="TextBox 1"/>
          <p:cNvSpPr txBox="1"/>
          <p:nvPr/>
        </p:nvSpPr>
        <p:spPr>
          <a:xfrm>
            <a:off x="6245942" y="431180"/>
            <a:ext cx="2340498" cy="1015663"/>
          </a:xfrm>
          <a:prstGeom prst="rect">
            <a:avLst/>
          </a:prstGeom>
          <a:noFill/>
        </p:spPr>
        <p:txBody>
          <a:bodyPr wrap="square" rtlCol="0">
            <a:spAutoFit/>
          </a:bodyPr>
          <a:lstStyle/>
          <a:p>
            <a:pPr lvl="0" algn="r">
              <a:spcAft>
                <a:spcPts val="800"/>
              </a:spcAft>
            </a:pPr>
            <a:r>
              <a:rPr lang="en-US" sz="2000" dirty="0">
                <a:solidFill>
                  <a:schemeClr val="accent5"/>
                </a:solidFill>
              </a:rPr>
              <a:t>H </a:t>
            </a:r>
            <a:r>
              <a:rPr lang="el-GR" sz="2000" dirty="0">
                <a:solidFill>
                  <a:schemeClr val="accent5"/>
                </a:solidFill>
              </a:rPr>
              <a:t>λήψη προληπτικών μέτρων</a:t>
            </a:r>
            <a:endParaRPr lang="el-GR" sz="2000" dirty="0"/>
          </a:p>
        </p:txBody>
      </p:sp>
    </p:spTree>
    <p:extLst>
      <p:ext uri="{BB962C8B-B14F-4D97-AF65-F5344CB8AC3E}">
        <p14:creationId xmlns:p14="http://schemas.microsoft.com/office/powerpoint/2010/main" val="29542219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6"/>
          <p:cNvSpPr/>
          <p:nvPr/>
        </p:nvSpPr>
        <p:spPr>
          <a:xfrm>
            <a:off x="607500" y="1083749"/>
            <a:ext cx="6379369" cy="3038991"/>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6"/>
          <p:cNvSpPr txBox="1">
            <a:spLocks noGrp="1"/>
          </p:cNvSpPr>
          <p:nvPr>
            <p:ph type="title"/>
          </p:nvPr>
        </p:nvSpPr>
        <p:spPr>
          <a:xfrm>
            <a:off x="7198131" y="1112181"/>
            <a:ext cx="1879735" cy="1097646"/>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l-GR" sz="2000" dirty="0" smtClean="0">
                <a:solidFill>
                  <a:srgbClr val="FFFF00"/>
                </a:solidFill>
              </a:rPr>
              <a:t>5 βασικοί </a:t>
            </a:r>
            <a:br>
              <a:rPr lang="el-GR" sz="2000" dirty="0" smtClean="0">
                <a:solidFill>
                  <a:srgbClr val="FFFF00"/>
                </a:solidFill>
              </a:rPr>
            </a:br>
            <a:r>
              <a:rPr lang="el-GR" sz="2000" dirty="0" smtClean="0">
                <a:solidFill>
                  <a:srgbClr val="FFFF00"/>
                </a:solidFill>
              </a:rPr>
              <a:t>λόγοι</a:t>
            </a:r>
            <a:br>
              <a:rPr lang="el-GR" sz="2000" dirty="0" smtClean="0">
                <a:solidFill>
                  <a:srgbClr val="FFFF00"/>
                </a:solidFill>
              </a:rPr>
            </a:br>
            <a:r>
              <a:rPr lang="el-GR" sz="2000" dirty="0" smtClean="0">
                <a:solidFill>
                  <a:srgbClr val="FFFF00"/>
                </a:solidFill>
              </a:rPr>
              <a:t>κρίσης</a:t>
            </a:r>
            <a:br>
              <a:rPr lang="el-GR" sz="2000" dirty="0" smtClean="0">
                <a:solidFill>
                  <a:srgbClr val="FFFF00"/>
                </a:solidFill>
              </a:rPr>
            </a:br>
            <a:r>
              <a:rPr lang="el-GR" sz="2000" dirty="0" smtClean="0">
                <a:solidFill>
                  <a:srgbClr val="FFFF00"/>
                </a:solidFill>
              </a:rPr>
              <a:t>προορισμού </a:t>
            </a:r>
            <a:endParaRPr sz="2000" dirty="0">
              <a:solidFill>
                <a:srgbClr val="FFFF00"/>
              </a:solidFill>
            </a:endParaRPr>
          </a:p>
        </p:txBody>
      </p:sp>
      <p:sp>
        <p:nvSpPr>
          <p:cNvPr id="332" name="Google Shape;332;p26"/>
          <p:cNvSpPr/>
          <p:nvPr/>
        </p:nvSpPr>
        <p:spPr>
          <a:xfrm>
            <a:off x="1403498" y="694660"/>
            <a:ext cx="1297172" cy="1284954"/>
          </a:xfrm>
          <a:prstGeom prst="wedgeRectCallout">
            <a:avLst>
              <a:gd name="adj1" fmla="val -21428"/>
              <a:gd name="adj2" fmla="val 84287"/>
            </a:avLst>
          </a:prstGeom>
          <a:solidFill>
            <a:schemeClr val="accent5"/>
          </a:solidFill>
          <a:ln>
            <a:noFill/>
          </a:ln>
        </p:spPr>
        <p:txBody>
          <a:bodyPr spcFirstLastPara="1" wrap="square" lIns="91425" tIns="91425" rIns="91425" bIns="91425" anchor="ctr" anchorCtr="0">
            <a:noAutofit/>
          </a:bodyPr>
          <a:lstStyle/>
          <a:p>
            <a:pPr lvl="0"/>
            <a:r>
              <a:rPr lang="el-GR" sz="1200" dirty="0">
                <a:solidFill>
                  <a:schemeClr val="dk1"/>
                </a:solidFill>
                <a:latin typeface="Nunito"/>
                <a:ea typeface="Nunito"/>
                <a:cs typeface="Nunito"/>
                <a:sym typeface="Nunito"/>
              </a:rPr>
              <a:t>Πόλεμοι ή συγκρούσεις </a:t>
            </a:r>
            <a:r>
              <a:rPr lang="en-US" sz="1200" dirty="0">
                <a:solidFill>
                  <a:schemeClr val="dk1"/>
                </a:solidFill>
                <a:latin typeface="Nunito"/>
                <a:ea typeface="Nunito"/>
                <a:cs typeface="Nunito"/>
                <a:sym typeface="Nunito"/>
              </a:rPr>
              <a:t>&amp;</a:t>
            </a:r>
            <a:r>
              <a:rPr lang="el-GR" sz="1200" dirty="0" smtClean="0">
                <a:solidFill>
                  <a:schemeClr val="dk1"/>
                </a:solidFill>
                <a:latin typeface="Nunito"/>
                <a:ea typeface="Nunito"/>
                <a:cs typeface="Nunito"/>
                <a:sym typeface="Nunito"/>
              </a:rPr>
              <a:t> </a:t>
            </a:r>
            <a:r>
              <a:rPr lang="el-GR" sz="1200" dirty="0">
                <a:solidFill>
                  <a:schemeClr val="dk1"/>
                </a:solidFill>
                <a:latin typeface="Nunito"/>
                <a:ea typeface="Nunito"/>
                <a:cs typeface="Nunito"/>
                <a:sym typeface="Nunito"/>
              </a:rPr>
              <a:t>παρατεταμένη εσωτερική</a:t>
            </a:r>
          </a:p>
          <a:p>
            <a:pPr lvl="0"/>
            <a:r>
              <a:rPr lang="el-GR" sz="1200" dirty="0">
                <a:solidFill>
                  <a:schemeClr val="dk1"/>
                </a:solidFill>
                <a:latin typeface="Nunito"/>
                <a:ea typeface="Nunito"/>
                <a:cs typeface="Nunito"/>
                <a:sym typeface="Nunito"/>
              </a:rPr>
              <a:t>αστάθεια σε ένα κράτος</a:t>
            </a:r>
            <a:endParaRPr sz="1200" dirty="0">
              <a:solidFill>
                <a:schemeClr val="dk1"/>
              </a:solidFill>
              <a:latin typeface="Nunito"/>
              <a:ea typeface="Nunito"/>
              <a:cs typeface="Nunito"/>
              <a:sym typeface="Nunito"/>
            </a:endParaRPr>
          </a:p>
        </p:txBody>
      </p:sp>
      <p:sp>
        <p:nvSpPr>
          <p:cNvPr id="333" name="Google Shape;333;p26"/>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endParaRPr lang="el-GR" dirty="0" smtClean="0"/>
          </a:p>
          <a:p>
            <a:pPr marL="0" lvl="0" indent="0" algn="r" rtl="0">
              <a:spcBef>
                <a:spcPts val="0"/>
              </a:spcBef>
              <a:spcAft>
                <a:spcPts val="0"/>
              </a:spcAft>
              <a:buNone/>
            </a:pPr>
            <a:fld id="{00000000-1234-1234-1234-123412341234}" type="slidenum">
              <a:rPr lang="en" smtClean="0"/>
              <a:t>41</a:t>
            </a:fld>
            <a:endParaRPr dirty="0"/>
          </a:p>
        </p:txBody>
      </p:sp>
      <p:pic>
        <p:nvPicPr>
          <p:cNvPr id="335" name="Google Shape;335;p26"/>
          <p:cNvPicPr preferRelativeResize="0"/>
          <p:nvPr/>
        </p:nvPicPr>
        <p:blipFill>
          <a:blip r:embed="rId3">
            <a:alphaModFix/>
          </a:blip>
          <a:stretch>
            <a:fillRect/>
          </a:stretch>
        </p:blipFill>
        <p:spPr>
          <a:xfrm flipH="1">
            <a:off x="1067556" y="2050675"/>
            <a:ext cx="155870" cy="158100"/>
          </a:xfrm>
          <a:prstGeom prst="rect">
            <a:avLst/>
          </a:prstGeom>
          <a:noFill/>
          <a:ln>
            <a:noFill/>
          </a:ln>
        </p:spPr>
      </p:pic>
      <p:pic>
        <p:nvPicPr>
          <p:cNvPr id="336" name="Google Shape;336;p26"/>
          <p:cNvPicPr preferRelativeResize="0"/>
          <p:nvPr/>
        </p:nvPicPr>
        <p:blipFill>
          <a:blip r:embed="rId3">
            <a:alphaModFix/>
          </a:blip>
          <a:stretch>
            <a:fillRect/>
          </a:stretch>
        </p:blipFill>
        <p:spPr>
          <a:xfrm flipH="1">
            <a:off x="1806342" y="3154591"/>
            <a:ext cx="155870" cy="158100"/>
          </a:xfrm>
          <a:prstGeom prst="rect">
            <a:avLst/>
          </a:prstGeom>
          <a:noFill/>
          <a:ln>
            <a:noFill/>
          </a:ln>
        </p:spPr>
      </p:pic>
      <p:pic>
        <p:nvPicPr>
          <p:cNvPr id="337" name="Google Shape;337;p26"/>
          <p:cNvPicPr preferRelativeResize="0"/>
          <p:nvPr/>
        </p:nvPicPr>
        <p:blipFill>
          <a:blip r:embed="rId3">
            <a:alphaModFix/>
          </a:blip>
          <a:stretch>
            <a:fillRect/>
          </a:stretch>
        </p:blipFill>
        <p:spPr>
          <a:xfrm flipH="1">
            <a:off x="3217506" y="1862075"/>
            <a:ext cx="155870" cy="158100"/>
          </a:xfrm>
          <a:prstGeom prst="rect">
            <a:avLst/>
          </a:prstGeom>
          <a:noFill/>
          <a:ln>
            <a:noFill/>
          </a:ln>
        </p:spPr>
      </p:pic>
      <p:pic>
        <p:nvPicPr>
          <p:cNvPr id="338" name="Google Shape;338;p26"/>
          <p:cNvPicPr preferRelativeResize="0"/>
          <p:nvPr/>
        </p:nvPicPr>
        <p:blipFill>
          <a:blip r:embed="rId3">
            <a:alphaModFix/>
          </a:blip>
          <a:stretch>
            <a:fillRect/>
          </a:stretch>
        </p:blipFill>
        <p:spPr>
          <a:xfrm flipH="1">
            <a:off x="5492231" y="2251025"/>
            <a:ext cx="155870" cy="158100"/>
          </a:xfrm>
          <a:prstGeom prst="rect">
            <a:avLst/>
          </a:prstGeom>
          <a:noFill/>
          <a:ln>
            <a:noFill/>
          </a:ln>
        </p:spPr>
      </p:pic>
      <p:pic>
        <p:nvPicPr>
          <p:cNvPr id="339" name="Google Shape;339;p26"/>
          <p:cNvPicPr preferRelativeResize="0"/>
          <p:nvPr/>
        </p:nvPicPr>
        <p:blipFill>
          <a:blip r:embed="rId3">
            <a:alphaModFix/>
          </a:blip>
          <a:stretch>
            <a:fillRect/>
          </a:stretch>
        </p:blipFill>
        <p:spPr>
          <a:xfrm flipH="1">
            <a:off x="3785931" y="3532175"/>
            <a:ext cx="155870" cy="158100"/>
          </a:xfrm>
          <a:prstGeom prst="rect">
            <a:avLst/>
          </a:prstGeom>
          <a:noFill/>
          <a:ln>
            <a:noFill/>
          </a:ln>
        </p:spPr>
      </p:pic>
      <p:pic>
        <p:nvPicPr>
          <p:cNvPr id="340" name="Google Shape;340;p26"/>
          <p:cNvPicPr preferRelativeResize="0"/>
          <p:nvPr/>
        </p:nvPicPr>
        <p:blipFill>
          <a:blip r:embed="rId3">
            <a:alphaModFix/>
          </a:blip>
          <a:stretch>
            <a:fillRect/>
          </a:stretch>
        </p:blipFill>
        <p:spPr>
          <a:xfrm flipH="1">
            <a:off x="5932181" y="3569675"/>
            <a:ext cx="155870" cy="158100"/>
          </a:xfrm>
          <a:prstGeom prst="rect">
            <a:avLst/>
          </a:prstGeom>
          <a:noFill/>
          <a:ln>
            <a:noFill/>
          </a:ln>
        </p:spPr>
      </p:pic>
      <p:sp>
        <p:nvSpPr>
          <p:cNvPr id="2" name="TextBox 1"/>
          <p:cNvSpPr txBox="1"/>
          <p:nvPr/>
        </p:nvSpPr>
        <p:spPr>
          <a:xfrm>
            <a:off x="7386084" y="2603244"/>
            <a:ext cx="1495646" cy="523220"/>
          </a:xfrm>
          <a:prstGeom prst="rect">
            <a:avLst/>
          </a:prstGeom>
          <a:noFill/>
        </p:spPr>
        <p:txBody>
          <a:bodyPr wrap="square" rtlCol="0">
            <a:spAutoFit/>
          </a:bodyPr>
          <a:lstStyle/>
          <a:p>
            <a:r>
              <a:rPr lang="en-US" dirty="0" smtClean="0">
                <a:solidFill>
                  <a:schemeClr val="tx1">
                    <a:lumMod val="95000"/>
                  </a:schemeClr>
                </a:solidFill>
              </a:rPr>
              <a:t>Beirman </a:t>
            </a:r>
            <a:r>
              <a:rPr lang="en-US" dirty="0" smtClean="0">
                <a:solidFill>
                  <a:schemeClr val="tx1">
                    <a:lumMod val="95000"/>
                  </a:schemeClr>
                </a:solidFill>
              </a:rPr>
              <a:t> et al (2014)</a:t>
            </a:r>
            <a:endParaRPr lang="el-GR" dirty="0">
              <a:solidFill>
                <a:schemeClr val="tx1">
                  <a:lumMod val="95000"/>
                </a:schemeClr>
              </a:solidFill>
            </a:endParaRPr>
          </a:p>
        </p:txBody>
      </p:sp>
      <p:sp>
        <p:nvSpPr>
          <p:cNvPr id="14" name="Google Shape;332;p26"/>
          <p:cNvSpPr/>
          <p:nvPr/>
        </p:nvSpPr>
        <p:spPr>
          <a:xfrm>
            <a:off x="4304092" y="3410850"/>
            <a:ext cx="1297172" cy="1284954"/>
          </a:xfrm>
          <a:prstGeom prst="wedgeRectCallout">
            <a:avLst>
              <a:gd name="adj1" fmla="val -13778"/>
              <a:gd name="adj2" fmla="val -113753"/>
            </a:avLst>
          </a:prstGeom>
          <a:solidFill>
            <a:schemeClr val="accent5"/>
          </a:solidFill>
          <a:ln>
            <a:noFill/>
          </a:ln>
        </p:spPr>
        <p:txBody>
          <a:bodyPr spcFirstLastPara="1" wrap="square" lIns="91425" tIns="91425" rIns="91425" bIns="91425" anchor="ctr" anchorCtr="0">
            <a:noAutofit/>
          </a:bodyPr>
          <a:lstStyle/>
          <a:p>
            <a:pPr lvl="0"/>
            <a:r>
              <a:rPr lang="el-GR" sz="1200" dirty="0">
                <a:solidFill>
                  <a:schemeClr val="dk1"/>
                </a:solidFill>
                <a:latin typeface="Nunito"/>
                <a:ea typeface="Nunito"/>
                <a:cs typeface="Nunito"/>
                <a:sym typeface="Nunito"/>
              </a:rPr>
              <a:t>Τρομοκρατικές επιθέσεις, ιδιαίτερα όσες στοχεύουν σε</a:t>
            </a:r>
          </a:p>
          <a:p>
            <a:pPr lvl="0"/>
            <a:r>
              <a:rPr lang="el-GR" sz="1200" dirty="0">
                <a:solidFill>
                  <a:schemeClr val="dk1"/>
                </a:solidFill>
                <a:latin typeface="Nunito"/>
                <a:ea typeface="Nunito"/>
                <a:cs typeface="Nunito"/>
                <a:sym typeface="Nunito"/>
              </a:rPr>
              <a:t>τουριστικούς προορισμούς</a:t>
            </a:r>
            <a:endParaRPr sz="1200" dirty="0">
              <a:solidFill>
                <a:schemeClr val="dk1"/>
              </a:solidFill>
              <a:latin typeface="Nunito"/>
              <a:ea typeface="Nunito"/>
              <a:cs typeface="Nunito"/>
              <a:sym typeface="Nunito"/>
            </a:endParaRPr>
          </a:p>
        </p:txBody>
      </p:sp>
      <p:sp>
        <p:nvSpPr>
          <p:cNvPr id="15" name="Google Shape;332;p26"/>
          <p:cNvSpPr/>
          <p:nvPr/>
        </p:nvSpPr>
        <p:spPr>
          <a:xfrm>
            <a:off x="4304093" y="418214"/>
            <a:ext cx="1416223" cy="496150"/>
          </a:xfrm>
          <a:prstGeom prst="wedgeRectCallout">
            <a:avLst>
              <a:gd name="adj1" fmla="val -221"/>
              <a:gd name="adj2" fmla="val 95320"/>
            </a:avLst>
          </a:prstGeom>
          <a:solidFill>
            <a:schemeClr val="accent5"/>
          </a:solidFill>
          <a:ln>
            <a:noFill/>
          </a:ln>
        </p:spPr>
        <p:txBody>
          <a:bodyPr spcFirstLastPara="1" wrap="square" lIns="91425" tIns="91425" rIns="91425" bIns="91425" anchor="ctr" anchorCtr="0">
            <a:noAutofit/>
          </a:bodyPr>
          <a:lstStyle/>
          <a:p>
            <a:pPr lvl="0"/>
            <a:r>
              <a:rPr lang="el-GR" sz="1200" dirty="0">
                <a:solidFill>
                  <a:schemeClr val="dk1"/>
                </a:solidFill>
                <a:latin typeface="Nunito"/>
                <a:ea typeface="Nunito"/>
                <a:cs typeface="Nunito"/>
                <a:sym typeface="Nunito"/>
              </a:rPr>
              <a:t>Υψηλοί δείκτες εγκληματικότητας</a:t>
            </a:r>
            <a:endParaRPr sz="1200" dirty="0">
              <a:solidFill>
                <a:schemeClr val="dk1"/>
              </a:solidFill>
              <a:latin typeface="Nunito"/>
              <a:ea typeface="Nunito"/>
              <a:cs typeface="Nunito"/>
              <a:sym typeface="Nunito"/>
            </a:endParaRPr>
          </a:p>
        </p:txBody>
      </p:sp>
      <p:sp>
        <p:nvSpPr>
          <p:cNvPr id="16" name="Google Shape;332;p26"/>
          <p:cNvSpPr/>
          <p:nvPr/>
        </p:nvSpPr>
        <p:spPr>
          <a:xfrm>
            <a:off x="2891549" y="3972451"/>
            <a:ext cx="1099895" cy="496150"/>
          </a:xfrm>
          <a:prstGeom prst="wedgeRectCallout">
            <a:avLst>
              <a:gd name="adj1" fmla="val 42823"/>
              <a:gd name="adj2" fmla="val -94694"/>
            </a:avLst>
          </a:prstGeom>
          <a:solidFill>
            <a:schemeClr val="accent5"/>
          </a:solidFill>
          <a:ln>
            <a:noFill/>
          </a:ln>
        </p:spPr>
        <p:txBody>
          <a:bodyPr spcFirstLastPara="1" wrap="square" lIns="91425" tIns="91425" rIns="91425" bIns="91425" anchor="ctr" anchorCtr="0">
            <a:noAutofit/>
          </a:bodyPr>
          <a:lstStyle/>
          <a:p>
            <a:pPr lvl="0"/>
            <a:r>
              <a:rPr lang="el-GR" sz="1200" dirty="0">
                <a:solidFill>
                  <a:schemeClr val="dk1"/>
                </a:solidFill>
                <a:latin typeface="Nunito"/>
                <a:ea typeface="Nunito"/>
                <a:cs typeface="Nunito"/>
                <a:sym typeface="Nunito"/>
              </a:rPr>
              <a:t>Φυσικές καταστροφές</a:t>
            </a:r>
            <a:endParaRPr sz="1200" dirty="0">
              <a:solidFill>
                <a:schemeClr val="dk1"/>
              </a:solidFill>
              <a:latin typeface="Nunito"/>
              <a:ea typeface="Nunito"/>
              <a:cs typeface="Nunito"/>
              <a:sym typeface="Nunito"/>
            </a:endParaRPr>
          </a:p>
        </p:txBody>
      </p:sp>
      <p:sp>
        <p:nvSpPr>
          <p:cNvPr id="17" name="Google Shape;332;p26"/>
          <p:cNvSpPr/>
          <p:nvPr/>
        </p:nvSpPr>
        <p:spPr>
          <a:xfrm>
            <a:off x="673478" y="3611225"/>
            <a:ext cx="1099895" cy="496150"/>
          </a:xfrm>
          <a:prstGeom prst="wedgeRectCallout">
            <a:avLst>
              <a:gd name="adj1" fmla="val 42823"/>
              <a:gd name="adj2" fmla="val -94694"/>
            </a:avLst>
          </a:prstGeom>
          <a:solidFill>
            <a:schemeClr val="accent5"/>
          </a:solidFill>
          <a:ln>
            <a:noFill/>
          </a:ln>
        </p:spPr>
        <p:txBody>
          <a:bodyPr spcFirstLastPara="1" wrap="square" lIns="91425" tIns="91425" rIns="91425" bIns="91425" anchor="ctr" anchorCtr="0">
            <a:noAutofit/>
          </a:bodyPr>
          <a:lstStyle/>
          <a:p>
            <a:pPr lvl="0"/>
            <a:r>
              <a:rPr lang="el-GR" sz="1200" dirty="0">
                <a:solidFill>
                  <a:schemeClr val="dk1"/>
                </a:solidFill>
                <a:latin typeface="Nunito"/>
                <a:ea typeface="Nunito"/>
                <a:cs typeface="Nunito"/>
                <a:sym typeface="Nunito"/>
              </a:rPr>
              <a:t>Υγειονομικές ανησυχίες</a:t>
            </a:r>
            <a:endParaRPr sz="1200" dirty="0">
              <a:solidFill>
                <a:schemeClr val="dk1"/>
              </a:solidFill>
              <a:latin typeface="Nunito"/>
              <a:ea typeface="Nunito"/>
              <a:cs typeface="Nunito"/>
              <a:sym typeface="Nunito"/>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3"/>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42</a:t>
            </a:fld>
            <a:endParaRPr/>
          </a:p>
        </p:txBody>
      </p:sp>
      <p:grpSp>
        <p:nvGrpSpPr>
          <p:cNvPr id="426" name="Google Shape;426;p33"/>
          <p:cNvGrpSpPr/>
          <p:nvPr/>
        </p:nvGrpSpPr>
        <p:grpSpPr>
          <a:xfrm>
            <a:off x="3856911" y="1241129"/>
            <a:ext cx="4537267" cy="2674979"/>
            <a:chOff x="3856911" y="1241129"/>
            <a:chExt cx="4537267" cy="2674979"/>
          </a:xfrm>
        </p:grpSpPr>
        <p:sp>
          <p:nvSpPr>
            <p:cNvPr id="427" name="Google Shape;427;p33"/>
            <p:cNvSpPr/>
            <p:nvPr/>
          </p:nvSpPr>
          <p:spPr>
            <a:xfrm>
              <a:off x="4228361" y="1241129"/>
              <a:ext cx="3797910" cy="2542169"/>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33"/>
            <p:cNvSpPr/>
            <p:nvPr/>
          </p:nvSpPr>
          <p:spPr>
            <a:xfrm>
              <a:off x="3856911" y="3846153"/>
              <a:ext cx="4537267" cy="69956"/>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33"/>
            <p:cNvSpPr/>
            <p:nvPr/>
          </p:nvSpPr>
          <p:spPr>
            <a:xfrm>
              <a:off x="3856911" y="3783368"/>
              <a:ext cx="4536567" cy="55964"/>
            </a:xfrm>
            <a:custGeom>
              <a:avLst/>
              <a:gdLst/>
              <a:ahLst/>
              <a:cxnLst/>
              <a:rect l="l" t="t" r="r" b="b"/>
              <a:pathLst>
                <a:path w="6172200" h="76142" extrusionOk="0">
                  <a:moveTo>
                    <a:pt x="0" y="76143"/>
                  </a:moveTo>
                  <a:lnTo>
                    <a:pt x="6172200" y="76143"/>
                  </a:lnTo>
                  <a:lnTo>
                    <a:pt x="6172200" y="0"/>
                  </a:lnTo>
                  <a:lnTo>
                    <a:pt x="0" y="0"/>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430;p33"/>
            <p:cNvSpPr/>
            <p:nvPr/>
          </p:nvSpPr>
          <p:spPr>
            <a:xfrm>
              <a:off x="5791256" y="3783368"/>
              <a:ext cx="664383" cy="34978"/>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431" name="Google Shape;431;p33"/>
          <p:cNvPicPr preferRelativeResize="0"/>
          <p:nvPr/>
        </p:nvPicPr>
        <p:blipFill>
          <a:blip r:embed="rId3">
            <a:extLst>
              <a:ext uri="{28A0092B-C50C-407E-A947-70E740481C1C}">
                <a14:useLocalDpi xmlns:a14="http://schemas.microsoft.com/office/drawing/2010/main" val="0"/>
              </a:ext>
            </a:extLst>
          </a:blip>
          <a:stretch>
            <a:fillRect/>
          </a:stretch>
        </p:blipFill>
        <p:spPr>
          <a:xfrm>
            <a:off x="4364088" y="1553732"/>
            <a:ext cx="3530550" cy="1910910"/>
          </a:xfrm>
          <a:prstGeom prst="rect">
            <a:avLst/>
          </a:prstGeom>
          <a:noFill/>
          <a:ln>
            <a:noFill/>
          </a:ln>
        </p:spPr>
      </p:pic>
      <p:pic>
        <p:nvPicPr>
          <p:cNvPr id="432" name="Google Shape;432;p33"/>
          <p:cNvPicPr preferRelativeResize="0"/>
          <p:nvPr/>
        </p:nvPicPr>
        <p:blipFill>
          <a:blip r:embed="rId4">
            <a:alphaModFix/>
          </a:blip>
          <a:stretch>
            <a:fillRect/>
          </a:stretch>
        </p:blipFill>
        <p:spPr>
          <a:xfrm>
            <a:off x="198474" y="199526"/>
            <a:ext cx="3661540" cy="4755246"/>
          </a:xfrm>
          <a:prstGeom prst="rect">
            <a:avLst/>
          </a:prstGeom>
          <a:noFill/>
          <a:ln>
            <a:noFill/>
          </a:ln>
        </p:spPr>
      </p:pic>
      <p:sp>
        <p:nvSpPr>
          <p:cNvPr id="433" name="Google Shape;433;p33"/>
          <p:cNvSpPr txBox="1">
            <a:spLocks noGrp="1"/>
          </p:cNvSpPr>
          <p:nvPr>
            <p:ph type="body" idx="4294967295"/>
          </p:nvPr>
        </p:nvSpPr>
        <p:spPr>
          <a:xfrm>
            <a:off x="476871" y="484433"/>
            <a:ext cx="2958611" cy="3995418"/>
          </a:xfrm>
          <a:prstGeom prst="rect">
            <a:avLst/>
          </a:prstGeom>
        </p:spPr>
        <p:txBody>
          <a:bodyPr spcFirstLastPara="1" wrap="square" lIns="0" tIns="0" rIns="0" bIns="0" anchor="ctr" anchorCtr="0">
            <a:noAutofit/>
          </a:bodyPr>
          <a:lstStyle/>
          <a:p>
            <a:pPr marL="0" lvl="0" indent="0">
              <a:buNone/>
            </a:pPr>
            <a:r>
              <a:rPr lang="el-GR" dirty="0">
                <a:solidFill>
                  <a:schemeClr val="dk1"/>
                </a:solidFill>
                <a:latin typeface="Walter Turncoat"/>
                <a:ea typeface="Walter Turncoat"/>
                <a:cs typeface="Walter Turncoat"/>
                <a:sym typeface="Walter Turncoat"/>
              </a:rPr>
              <a:t>Το </a:t>
            </a:r>
            <a:r>
              <a:rPr lang="el-GR" dirty="0" err="1" smtClean="0">
                <a:solidFill>
                  <a:srgbClr val="FFFF00"/>
                </a:solidFill>
                <a:latin typeface="Walter Turncoat"/>
                <a:ea typeface="Walter Turncoat"/>
                <a:cs typeface="Walter Turncoat"/>
                <a:sym typeface="Walter Turncoat"/>
              </a:rPr>
              <a:t>τσουνάμι</a:t>
            </a:r>
            <a:endParaRPr lang="en-US" dirty="0" smtClean="0">
              <a:solidFill>
                <a:srgbClr val="FFFF00"/>
              </a:solidFill>
              <a:latin typeface="Walter Turncoat"/>
              <a:ea typeface="Walter Turncoat"/>
              <a:cs typeface="Walter Turncoat"/>
              <a:sym typeface="Walter Turncoat"/>
            </a:endParaRPr>
          </a:p>
          <a:p>
            <a:pPr marL="0" lvl="0" indent="0">
              <a:lnSpc>
                <a:spcPct val="100000"/>
              </a:lnSpc>
              <a:spcBef>
                <a:spcPts val="800"/>
              </a:spcBef>
              <a:spcAft>
                <a:spcPts val="800"/>
              </a:spcAft>
              <a:buNone/>
            </a:pPr>
            <a:r>
              <a:rPr lang="el-GR" sz="1400" dirty="0"/>
              <a:t>που έπληξε την νοτιοανατολική Ασία </a:t>
            </a:r>
            <a:r>
              <a:rPr lang="el-GR" sz="1400" dirty="0" smtClean="0"/>
              <a:t>αποτελεί</a:t>
            </a:r>
            <a:r>
              <a:rPr lang="en-US" sz="1400" dirty="0" smtClean="0"/>
              <a:t> </a:t>
            </a:r>
            <a:r>
              <a:rPr lang="el-GR" sz="1400" dirty="0" smtClean="0"/>
              <a:t>με </a:t>
            </a:r>
            <a:r>
              <a:rPr lang="el-GR" sz="1400" dirty="0"/>
              <a:t>διαφορά το πιο ενδεικτικό περιστατικό που </a:t>
            </a:r>
            <a:r>
              <a:rPr lang="el-GR" sz="1400" dirty="0" smtClean="0"/>
              <a:t>αποδεικνύει</a:t>
            </a:r>
            <a:r>
              <a:rPr lang="en-US" sz="1400" dirty="0" smtClean="0"/>
              <a:t> </a:t>
            </a:r>
            <a:r>
              <a:rPr lang="el-GR" sz="1400" dirty="0" smtClean="0"/>
              <a:t>τόσο </a:t>
            </a:r>
            <a:r>
              <a:rPr lang="el-GR" sz="1400" dirty="0"/>
              <a:t>την τρομερή δύναμη της φύσης όσο και τις </a:t>
            </a:r>
            <a:r>
              <a:rPr lang="el-GR" sz="1400" dirty="0" smtClean="0"/>
              <a:t>τρομερές</a:t>
            </a:r>
            <a:r>
              <a:rPr lang="en-US" sz="1400" dirty="0" smtClean="0"/>
              <a:t> </a:t>
            </a:r>
            <a:r>
              <a:rPr lang="el-GR" sz="1400" dirty="0" smtClean="0"/>
              <a:t>καταστροφές </a:t>
            </a:r>
            <a:r>
              <a:rPr lang="el-GR" sz="1400" dirty="0"/>
              <a:t>που μπορεί να προκαλέσει στην </a:t>
            </a:r>
            <a:r>
              <a:rPr lang="el-GR" sz="1400" dirty="0" smtClean="0"/>
              <a:t>τουριστική</a:t>
            </a:r>
            <a:r>
              <a:rPr lang="en-US" sz="1400" dirty="0"/>
              <a:t> </a:t>
            </a:r>
            <a:r>
              <a:rPr lang="el-GR" sz="1400" dirty="0" smtClean="0"/>
              <a:t>βιομηχανία</a:t>
            </a:r>
            <a:endParaRPr lang="en-US" sz="1400" dirty="0" smtClean="0"/>
          </a:p>
          <a:p>
            <a:pPr marL="0" lvl="0" indent="0">
              <a:lnSpc>
                <a:spcPct val="100000"/>
              </a:lnSpc>
              <a:spcBef>
                <a:spcPts val="800"/>
              </a:spcBef>
              <a:spcAft>
                <a:spcPts val="800"/>
              </a:spcAft>
              <a:buNone/>
            </a:pPr>
            <a:r>
              <a:rPr lang="en-US" sz="1400" dirty="0" smtClean="0"/>
              <a:t>-</a:t>
            </a:r>
            <a:r>
              <a:rPr lang="el-GR" sz="1400" dirty="0"/>
              <a:t>ανθρώπινες απώλειες 400.000 εκ των οποίων 2.500 ήταν ξένοι </a:t>
            </a:r>
            <a:r>
              <a:rPr lang="el-GR" sz="1400" dirty="0" smtClean="0"/>
              <a:t>τουρίστες</a:t>
            </a:r>
          </a:p>
          <a:p>
            <a:pPr marL="0" lvl="0" indent="0">
              <a:lnSpc>
                <a:spcPct val="100000"/>
              </a:lnSpc>
              <a:spcBef>
                <a:spcPts val="800"/>
              </a:spcBef>
              <a:spcAft>
                <a:spcPts val="800"/>
              </a:spcAft>
              <a:buNone/>
            </a:pPr>
            <a:r>
              <a:rPr lang="el-GR" sz="1400" dirty="0"/>
              <a:t>-μείωση των εσόδων από </a:t>
            </a:r>
            <a:r>
              <a:rPr lang="el-GR" sz="1400" dirty="0" smtClean="0"/>
              <a:t>τον τουρισμό </a:t>
            </a:r>
            <a:r>
              <a:rPr lang="el-GR" sz="1400" dirty="0"/>
              <a:t>το 2005 έφτασε ακόμα και στο 99,4%</a:t>
            </a:r>
            <a:endParaRPr sz="1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38"/>
          <p:cNvSpPr txBox="1">
            <a:spLocks noGrp="1"/>
          </p:cNvSpPr>
          <p:nvPr>
            <p:ph type="title" idx="4294967295"/>
          </p:nvPr>
        </p:nvSpPr>
        <p:spPr>
          <a:xfrm>
            <a:off x="548125" y="593125"/>
            <a:ext cx="6167100" cy="396300"/>
          </a:xfrm>
          <a:prstGeom prst="rect">
            <a:avLst/>
          </a:prstGeom>
        </p:spPr>
        <p:txBody>
          <a:bodyPr spcFirstLastPara="1" wrap="square" lIns="0" tIns="0" rIns="0" bIns="0" anchor="t" anchorCtr="0">
            <a:noAutofit/>
          </a:bodyPr>
          <a:lstStyle/>
          <a:p>
            <a:pPr lvl="0"/>
            <a:r>
              <a:rPr lang="el-GR" dirty="0"/>
              <a:t>Τρομοκρατικές επιθέσεις</a:t>
            </a:r>
            <a:endParaRPr dirty="0"/>
          </a:p>
        </p:txBody>
      </p:sp>
      <p:sp>
        <p:nvSpPr>
          <p:cNvPr id="468" name="Google Shape;468;p38"/>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43</a:t>
            </a:fld>
            <a:endParaRPr/>
          </a:p>
        </p:txBody>
      </p:sp>
      <p:sp>
        <p:nvSpPr>
          <p:cNvPr id="473" name="Google Shape;473;p38"/>
          <p:cNvSpPr/>
          <p:nvPr/>
        </p:nvSpPr>
        <p:spPr>
          <a:xfrm>
            <a:off x="5094872" y="2374950"/>
            <a:ext cx="822900"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l-GR" sz="1000" dirty="0" smtClean="0">
                <a:solidFill>
                  <a:schemeClr val="lt1"/>
                </a:solidFill>
                <a:latin typeface="Nunito"/>
                <a:ea typeface="Nunito"/>
                <a:cs typeface="Nunito"/>
                <a:sym typeface="Nunito"/>
              </a:rPr>
              <a:t>2016</a:t>
            </a:r>
            <a:endParaRPr sz="1000" dirty="0">
              <a:solidFill>
                <a:schemeClr val="lt1"/>
              </a:solidFill>
              <a:latin typeface="Nunito"/>
              <a:ea typeface="Nunito"/>
              <a:cs typeface="Nunito"/>
              <a:sym typeface="Nunito"/>
            </a:endParaRPr>
          </a:p>
        </p:txBody>
      </p:sp>
      <p:sp>
        <p:nvSpPr>
          <p:cNvPr id="474" name="Google Shape;474;p38"/>
          <p:cNvSpPr/>
          <p:nvPr/>
        </p:nvSpPr>
        <p:spPr>
          <a:xfrm>
            <a:off x="4434788" y="2374950"/>
            <a:ext cx="822900"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l-GR" sz="1000" dirty="0" smtClean="0">
                <a:solidFill>
                  <a:schemeClr val="lt1"/>
                </a:solidFill>
                <a:latin typeface="Nunito"/>
                <a:ea typeface="Nunito"/>
                <a:cs typeface="Nunito"/>
                <a:sym typeface="Nunito"/>
              </a:rPr>
              <a:t>2005</a:t>
            </a:r>
            <a:endParaRPr sz="1000" dirty="0">
              <a:solidFill>
                <a:schemeClr val="lt1"/>
              </a:solidFill>
              <a:latin typeface="Nunito"/>
              <a:ea typeface="Nunito"/>
              <a:cs typeface="Nunito"/>
              <a:sym typeface="Nunito"/>
            </a:endParaRPr>
          </a:p>
        </p:txBody>
      </p:sp>
      <p:sp>
        <p:nvSpPr>
          <p:cNvPr id="475" name="Google Shape;475;p38"/>
          <p:cNvSpPr/>
          <p:nvPr/>
        </p:nvSpPr>
        <p:spPr>
          <a:xfrm>
            <a:off x="3774704" y="2374950"/>
            <a:ext cx="8229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l-GR" sz="1000" dirty="0" smtClean="0">
                <a:solidFill>
                  <a:schemeClr val="lt1"/>
                </a:solidFill>
                <a:latin typeface="Nunito"/>
                <a:ea typeface="Nunito"/>
                <a:cs typeface="Nunito"/>
                <a:sym typeface="Nunito"/>
              </a:rPr>
              <a:t>2005</a:t>
            </a:r>
            <a:endParaRPr sz="1000" dirty="0">
              <a:solidFill>
                <a:schemeClr val="lt1"/>
              </a:solidFill>
              <a:latin typeface="Nunito"/>
              <a:ea typeface="Nunito"/>
              <a:cs typeface="Nunito"/>
              <a:sym typeface="Nunito"/>
            </a:endParaRPr>
          </a:p>
        </p:txBody>
      </p:sp>
      <p:sp>
        <p:nvSpPr>
          <p:cNvPr id="476" name="Google Shape;476;p38"/>
          <p:cNvSpPr/>
          <p:nvPr/>
        </p:nvSpPr>
        <p:spPr>
          <a:xfrm>
            <a:off x="3114619" y="2374950"/>
            <a:ext cx="8229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endParaRPr sz="1000" dirty="0">
              <a:solidFill>
                <a:schemeClr val="lt1"/>
              </a:solidFill>
              <a:latin typeface="Nunito"/>
              <a:ea typeface="Nunito"/>
              <a:cs typeface="Nunito"/>
              <a:sym typeface="Nunito"/>
            </a:endParaRPr>
          </a:p>
        </p:txBody>
      </p:sp>
      <p:sp>
        <p:nvSpPr>
          <p:cNvPr id="477" name="Google Shape;477;p38"/>
          <p:cNvSpPr/>
          <p:nvPr/>
        </p:nvSpPr>
        <p:spPr>
          <a:xfrm>
            <a:off x="2454535" y="2374950"/>
            <a:ext cx="8229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endParaRPr sz="1000" dirty="0">
              <a:solidFill>
                <a:schemeClr val="lt1"/>
              </a:solidFill>
              <a:latin typeface="Nunito"/>
              <a:ea typeface="Nunito"/>
              <a:cs typeface="Nunito"/>
              <a:sym typeface="Nunito"/>
            </a:endParaRPr>
          </a:p>
        </p:txBody>
      </p:sp>
      <p:sp>
        <p:nvSpPr>
          <p:cNvPr id="478" name="Google Shape;478;p38"/>
          <p:cNvSpPr/>
          <p:nvPr/>
        </p:nvSpPr>
        <p:spPr>
          <a:xfrm>
            <a:off x="1794451" y="2374950"/>
            <a:ext cx="822900"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l-GR" sz="1000" dirty="0" smtClean="0">
                <a:solidFill>
                  <a:schemeClr val="lt1"/>
                </a:solidFill>
                <a:latin typeface="Nunito"/>
                <a:ea typeface="Nunito"/>
                <a:cs typeface="Nunito"/>
                <a:sym typeface="Nunito"/>
              </a:rPr>
              <a:t>2004</a:t>
            </a:r>
            <a:endParaRPr sz="1000" dirty="0">
              <a:solidFill>
                <a:schemeClr val="lt1"/>
              </a:solidFill>
              <a:latin typeface="Nunito"/>
              <a:ea typeface="Nunito"/>
              <a:cs typeface="Nunito"/>
              <a:sym typeface="Nunito"/>
            </a:endParaRPr>
          </a:p>
        </p:txBody>
      </p:sp>
      <p:sp>
        <p:nvSpPr>
          <p:cNvPr id="479" name="Google Shape;479;p38"/>
          <p:cNvSpPr/>
          <p:nvPr/>
        </p:nvSpPr>
        <p:spPr>
          <a:xfrm>
            <a:off x="1134367" y="2374950"/>
            <a:ext cx="822900"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endParaRPr sz="1000" dirty="0">
              <a:solidFill>
                <a:schemeClr val="lt1"/>
              </a:solidFill>
              <a:latin typeface="Nunito"/>
              <a:ea typeface="Nunito"/>
              <a:cs typeface="Nunito"/>
              <a:sym typeface="Nunito"/>
            </a:endParaRPr>
          </a:p>
        </p:txBody>
      </p:sp>
      <p:sp>
        <p:nvSpPr>
          <p:cNvPr id="480" name="Google Shape;480;p38"/>
          <p:cNvSpPr/>
          <p:nvPr/>
        </p:nvSpPr>
        <p:spPr>
          <a:xfrm>
            <a:off x="474283" y="2374950"/>
            <a:ext cx="822900"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l-GR" sz="1000" dirty="0" smtClean="0">
                <a:solidFill>
                  <a:schemeClr val="lt1"/>
                </a:solidFill>
                <a:latin typeface="Nunito"/>
                <a:ea typeface="Nunito"/>
                <a:cs typeface="Nunito"/>
                <a:sym typeface="Nunito"/>
              </a:rPr>
              <a:t>2002</a:t>
            </a:r>
            <a:endParaRPr sz="1000" dirty="0">
              <a:solidFill>
                <a:schemeClr val="lt1"/>
              </a:solidFill>
              <a:latin typeface="Nunito"/>
              <a:ea typeface="Nunito"/>
              <a:cs typeface="Nunito"/>
              <a:sym typeface="Nunito"/>
            </a:endParaRPr>
          </a:p>
        </p:txBody>
      </p:sp>
      <p:sp>
        <p:nvSpPr>
          <p:cNvPr id="481" name="Google Shape;481;p38"/>
          <p:cNvSpPr/>
          <p:nvPr/>
        </p:nvSpPr>
        <p:spPr>
          <a:xfrm>
            <a:off x="0" y="2374950"/>
            <a:ext cx="637200" cy="393600"/>
          </a:xfrm>
          <a:prstGeom prst="homePlate">
            <a:avLst>
              <a:gd name="adj" fmla="val 32030"/>
            </a:avLst>
          </a:prstGeom>
          <a:solidFill>
            <a:schemeClr val="lt2"/>
          </a:solidFill>
          <a:ln>
            <a:noFill/>
          </a:ln>
          <a:effectLst>
            <a:outerShdw blurRad="28575" dist="9525" algn="bl" rotWithShape="0">
              <a:srgbClr val="000000">
                <a:alpha val="2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000">
              <a:solidFill>
                <a:schemeClr val="dk1"/>
              </a:solidFill>
            </a:endParaRPr>
          </a:p>
        </p:txBody>
      </p:sp>
      <p:cxnSp>
        <p:nvCxnSpPr>
          <p:cNvPr id="482" name="Google Shape;482;p38"/>
          <p:cNvCxnSpPr/>
          <p:nvPr/>
        </p:nvCxnSpPr>
        <p:spPr>
          <a:xfrm rot="10800000">
            <a:off x="768923" y="1900931"/>
            <a:ext cx="0" cy="498600"/>
          </a:xfrm>
          <a:prstGeom prst="straightConnector1">
            <a:avLst/>
          </a:prstGeom>
          <a:noFill/>
          <a:ln w="9525" cap="flat" cmpd="sng">
            <a:solidFill>
              <a:schemeClr val="lt2"/>
            </a:solidFill>
            <a:prstDash val="solid"/>
            <a:round/>
            <a:headEnd type="oval" w="med" len="med"/>
            <a:tailEnd type="oval" w="med" len="med"/>
          </a:ln>
        </p:spPr>
      </p:cxnSp>
      <p:sp>
        <p:nvSpPr>
          <p:cNvPr id="483" name="Google Shape;483;p38"/>
          <p:cNvSpPr txBox="1"/>
          <p:nvPr/>
        </p:nvSpPr>
        <p:spPr>
          <a:xfrm>
            <a:off x="727900" y="1346200"/>
            <a:ext cx="1249500" cy="533400"/>
          </a:xfrm>
          <a:prstGeom prst="rect">
            <a:avLst/>
          </a:prstGeom>
          <a:noFill/>
          <a:ln>
            <a:noFill/>
          </a:ln>
        </p:spPr>
        <p:txBody>
          <a:bodyPr spcFirstLastPara="1" wrap="square" lIns="0" tIns="0" rIns="0" bIns="0" anchor="b" anchorCtr="0">
            <a:noAutofit/>
          </a:bodyPr>
          <a:lstStyle/>
          <a:p>
            <a:pPr lvl="0"/>
            <a:r>
              <a:rPr lang="el-GR" dirty="0" smtClean="0">
                <a:solidFill>
                  <a:schemeClr val="dk2"/>
                </a:solidFill>
                <a:latin typeface="Nunito"/>
                <a:ea typeface="Nunito"/>
                <a:cs typeface="Nunito"/>
                <a:sym typeface="Nunito"/>
              </a:rPr>
              <a:t>Η επίθεση </a:t>
            </a:r>
            <a:r>
              <a:rPr lang="el-GR" dirty="0">
                <a:solidFill>
                  <a:schemeClr val="dk2"/>
                </a:solidFill>
                <a:latin typeface="Nunito"/>
                <a:ea typeface="Nunito"/>
                <a:cs typeface="Nunito"/>
                <a:sym typeface="Nunito"/>
              </a:rPr>
              <a:t>στο Μπαλί τον Οκτώβριο</a:t>
            </a:r>
            <a:endParaRPr dirty="0">
              <a:solidFill>
                <a:schemeClr val="dk2"/>
              </a:solidFill>
              <a:latin typeface="Nunito"/>
              <a:ea typeface="Nunito"/>
              <a:cs typeface="Nunito"/>
              <a:sym typeface="Nunito"/>
            </a:endParaRPr>
          </a:p>
        </p:txBody>
      </p:sp>
      <p:cxnSp>
        <p:nvCxnSpPr>
          <p:cNvPr id="484" name="Google Shape;484;p38"/>
          <p:cNvCxnSpPr/>
          <p:nvPr/>
        </p:nvCxnSpPr>
        <p:spPr>
          <a:xfrm rot="10800000">
            <a:off x="2090158" y="1900931"/>
            <a:ext cx="0" cy="498600"/>
          </a:xfrm>
          <a:prstGeom prst="straightConnector1">
            <a:avLst/>
          </a:prstGeom>
          <a:noFill/>
          <a:ln w="9525" cap="flat" cmpd="sng">
            <a:solidFill>
              <a:schemeClr val="lt2"/>
            </a:solidFill>
            <a:prstDash val="solid"/>
            <a:round/>
            <a:headEnd type="oval" w="med" len="med"/>
            <a:tailEnd type="oval" w="med" len="med"/>
          </a:ln>
        </p:spPr>
      </p:cxnSp>
      <p:sp>
        <p:nvSpPr>
          <p:cNvPr id="485" name="Google Shape;485;p38"/>
          <p:cNvSpPr txBox="1"/>
          <p:nvPr/>
        </p:nvSpPr>
        <p:spPr>
          <a:xfrm>
            <a:off x="2050641" y="1346200"/>
            <a:ext cx="1979697" cy="533400"/>
          </a:xfrm>
          <a:prstGeom prst="rect">
            <a:avLst/>
          </a:prstGeom>
          <a:noFill/>
          <a:ln>
            <a:noFill/>
          </a:ln>
        </p:spPr>
        <p:txBody>
          <a:bodyPr spcFirstLastPara="1" wrap="square" lIns="0" tIns="0" rIns="0" bIns="0" anchor="b" anchorCtr="0">
            <a:noAutofit/>
          </a:bodyPr>
          <a:lstStyle/>
          <a:p>
            <a:pPr lvl="0"/>
            <a:r>
              <a:rPr lang="el-GR" dirty="0">
                <a:solidFill>
                  <a:schemeClr val="dk2"/>
                </a:solidFill>
                <a:latin typeface="Nunito"/>
                <a:ea typeface="Nunito"/>
                <a:cs typeface="Nunito"/>
                <a:sym typeface="Nunito"/>
              </a:rPr>
              <a:t>βομβιστική</a:t>
            </a:r>
          </a:p>
          <a:p>
            <a:pPr lvl="0"/>
            <a:r>
              <a:rPr lang="el-GR" dirty="0">
                <a:solidFill>
                  <a:schemeClr val="dk2"/>
                </a:solidFill>
                <a:latin typeface="Nunito"/>
                <a:ea typeface="Nunito"/>
                <a:cs typeface="Nunito"/>
                <a:sym typeface="Nunito"/>
              </a:rPr>
              <a:t>επίθεση στα τραίνα της Μαδρίτης τον Μάρτιο</a:t>
            </a:r>
            <a:endParaRPr dirty="0">
              <a:solidFill>
                <a:schemeClr val="dk2"/>
              </a:solidFill>
              <a:latin typeface="Nunito"/>
              <a:ea typeface="Nunito"/>
              <a:cs typeface="Nunito"/>
              <a:sym typeface="Nunito"/>
            </a:endParaRPr>
          </a:p>
        </p:txBody>
      </p:sp>
      <p:cxnSp>
        <p:nvCxnSpPr>
          <p:cNvPr id="488" name="Google Shape;488;p38"/>
          <p:cNvCxnSpPr/>
          <p:nvPr/>
        </p:nvCxnSpPr>
        <p:spPr>
          <a:xfrm rot="10800000">
            <a:off x="4732628" y="1900931"/>
            <a:ext cx="0" cy="498600"/>
          </a:xfrm>
          <a:prstGeom prst="straightConnector1">
            <a:avLst/>
          </a:prstGeom>
          <a:noFill/>
          <a:ln w="9525" cap="flat" cmpd="sng">
            <a:solidFill>
              <a:schemeClr val="lt2"/>
            </a:solidFill>
            <a:prstDash val="solid"/>
            <a:round/>
            <a:headEnd type="oval" w="med" len="med"/>
            <a:tailEnd type="oval" w="med" len="med"/>
          </a:ln>
        </p:spPr>
      </p:cxnSp>
      <p:sp>
        <p:nvSpPr>
          <p:cNvPr id="489" name="Google Shape;489;p38"/>
          <p:cNvSpPr txBox="1"/>
          <p:nvPr/>
        </p:nvSpPr>
        <p:spPr>
          <a:xfrm>
            <a:off x="4696125" y="1346200"/>
            <a:ext cx="2028501" cy="533400"/>
          </a:xfrm>
          <a:prstGeom prst="rect">
            <a:avLst/>
          </a:prstGeom>
          <a:noFill/>
          <a:ln>
            <a:noFill/>
          </a:ln>
        </p:spPr>
        <p:txBody>
          <a:bodyPr spcFirstLastPara="1" wrap="square" lIns="0" tIns="0" rIns="0" bIns="0" anchor="b" anchorCtr="0">
            <a:noAutofit/>
          </a:bodyPr>
          <a:lstStyle/>
          <a:p>
            <a:pPr lvl="0"/>
            <a:r>
              <a:rPr lang="el-GR" dirty="0">
                <a:solidFill>
                  <a:schemeClr val="dk2"/>
                </a:solidFill>
                <a:latin typeface="Nunito"/>
                <a:ea typeface="Nunito"/>
                <a:cs typeface="Nunito"/>
                <a:sym typeface="Nunito"/>
              </a:rPr>
              <a:t>τρομοκρατική επίθεση </a:t>
            </a:r>
            <a:r>
              <a:rPr lang="el-GR" dirty="0" smtClean="0">
                <a:solidFill>
                  <a:schemeClr val="dk2"/>
                </a:solidFill>
                <a:latin typeface="Nunito"/>
                <a:ea typeface="Nunito"/>
                <a:cs typeface="Nunito"/>
                <a:sym typeface="Nunito"/>
              </a:rPr>
              <a:t>στο θέρετρο </a:t>
            </a:r>
            <a:r>
              <a:rPr lang="el-GR" dirty="0" err="1">
                <a:solidFill>
                  <a:schemeClr val="dk2"/>
                </a:solidFill>
                <a:latin typeface="Nunito"/>
                <a:ea typeface="Nunito"/>
                <a:cs typeface="Nunito"/>
                <a:sym typeface="Nunito"/>
              </a:rPr>
              <a:t>Sharm-el-Sheik</a:t>
            </a:r>
            <a:r>
              <a:rPr lang="el-GR" dirty="0">
                <a:solidFill>
                  <a:schemeClr val="dk2"/>
                </a:solidFill>
                <a:latin typeface="Nunito"/>
                <a:ea typeface="Nunito"/>
                <a:cs typeface="Nunito"/>
                <a:sym typeface="Nunito"/>
              </a:rPr>
              <a:t> της Αιγύπτου</a:t>
            </a:r>
            <a:endParaRPr dirty="0">
              <a:solidFill>
                <a:schemeClr val="dk2"/>
              </a:solidFill>
              <a:latin typeface="Nunito"/>
              <a:ea typeface="Nunito"/>
              <a:cs typeface="Nunito"/>
              <a:sym typeface="Nunito"/>
            </a:endParaRPr>
          </a:p>
        </p:txBody>
      </p:sp>
      <p:sp>
        <p:nvSpPr>
          <p:cNvPr id="493" name="Google Shape;493;p38"/>
          <p:cNvSpPr txBox="1"/>
          <p:nvPr/>
        </p:nvSpPr>
        <p:spPr>
          <a:xfrm>
            <a:off x="6890327" y="791275"/>
            <a:ext cx="2062757" cy="1894779"/>
          </a:xfrm>
          <a:prstGeom prst="rect">
            <a:avLst/>
          </a:prstGeom>
          <a:solidFill>
            <a:schemeClr val="accent1">
              <a:lumMod val="20000"/>
              <a:lumOff val="80000"/>
            </a:schemeClr>
          </a:solidFill>
          <a:ln>
            <a:noFill/>
          </a:ln>
        </p:spPr>
        <p:txBody>
          <a:bodyPr spcFirstLastPara="1" wrap="square" lIns="0" tIns="0" rIns="0" bIns="0" anchor="b" anchorCtr="0">
            <a:noAutofit/>
          </a:bodyPr>
          <a:lstStyle/>
          <a:p>
            <a:pPr lvl="0"/>
            <a:r>
              <a:rPr lang="el-GR" dirty="0" smtClean="0">
                <a:solidFill>
                  <a:schemeClr val="bg1"/>
                </a:solidFill>
                <a:latin typeface="Nunito"/>
                <a:ea typeface="Nunito"/>
                <a:cs typeface="Nunito"/>
                <a:sym typeface="Nunito"/>
              </a:rPr>
              <a:t>Το γνωρίζετε </a:t>
            </a:r>
            <a:r>
              <a:rPr lang="el-GR" dirty="0">
                <a:solidFill>
                  <a:schemeClr val="bg1"/>
                </a:solidFill>
                <a:latin typeface="Nunito"/>
                <a:ea typeface="Nunito"/>
                <a:cs typeface="Nunito"/>
                <a:sym typeface="Nunito"/>
              </a:rPr>
              <a:t>ότι υπάρχει Ο Παγκόσμιος Δείκτης Τρομοκρατίας (</a:t>
            </a:r>
            <a:r>
              <a:rPr lang="el-GR" dirty="0" smtClean="0">
                <a:solidFill>
                  <a:schemeClr val="bg1"/>
                </a:solidFill>
                <a:latin typeface="Nunito"/>
                <a:ea typeface="Nunito"/>
                <a:cs typeface="Nunito"/>
                <a:sym typeface="Nunito"/>
              </a:rPr>
              <a:t>ΠΔΤ) </a:t>
            </a:r>
          </a:p>
          <a:p>
            <a:pPr lvl="0"/>
            <a:r>
              <a:rPr lang="en-US" b="1" dirty="0">
                <a:solidFill>
                  <a:schemeClr val="bg1"/>
                </a:solidFill>
                <a:latin typeface="Nunito"/>
                <a:ea typeface="Nunito"/>
                <a:cs typeface="Nunito"/>
                <a:sym typeface="Nunito"/>
              </a:rPr>
              <a:t>Global Terrorism Database </a:t>
            </a:r>
            <a:r>
              <a:rPr lang="en-US" b="1" dirty="0" smtClean="0">
                <a:solidFill>
                  <a:schemeClr val="bg1"/>
                </a:solidFill>
                <a:latin typeface="Nunito"/>
                <a:ea typeface="Nunito"/>
                <a:cs typeface="Nunito"/>
                <a:sym typeface="Nunito"/>
              </a:rPr>
              <a:t>– GTD</a:t>
            </a:r>
            <a:endParaRPr lang="el-GR" b="1" dirty="0" smtClean="0">
              <a:solidFill>
                <a:schemeClr val="bg1"/>
              </a:solidFill>
              <a:latin typeface="Nunito"/>
              <a:ea typeface="Nunito"/>
              <a:cs typeface="Nunito"/>
              <a:sym typeface="Nunito"/>
            </a:endParaRPr>
          </a:p>
          <a:p>
            <a:pPr lvl="0"/>
            <a:r>
              <a:rPr lang="el-GR" dirty="0" smtClean="0">
                <a:solidFill>
                  <a:schemeClr val="bg1"/>
                </a:solidFill>
                <a:latin typeface="Nunito"/>
                <a:ea typeface="Nunito"/>
                <a:cs typeface="Nunito"/>
                <a:sym typeface="Nunito"/>
              </a:rPr>
              <a:t>Σύνθετη βαθμολόγηση της κάθε χώρας 0-10 </a:t>
            </a:r>
          </a:p>
          <a:p>
            <a:pPr lvl="0"/>
            <a:endParaRPr b="1" dirty="0">
              <a:solidFill>
                <a:schemeClr val="bg1"/>
              </a:solidFill>
              <a:latin typeface="Nunito"/>
              <a:ea typeface="Nunito"/>
              <a:cs typeface="Nunito"/>
              <a:sym typeface="Nunito"/>
            </a:endParaRPr>
          </a:p>
        </p:txBody>
      </p:sp>
      <p:cxnSp>
        <p:nvCxnSpPr>
          <p:cNvPr id="498" name="Google Shape;498;p38"/>
          <p:cNvCxnSpPr/>
          <p:nvPr/>
        </p:nvCxnSpPr>
        <p:spPr>
          <a:xfrm rot="10800000">
            <a:off x="4082157" y="2743969"/>
            <a:ext cx="0" cy="498600"/>
          </a:xfrm>
          <a:prstGeom prst="straightConnector1">
            <a:avLst/>
          </a:prstGeom>
          <a:noFill/>
          <a:ln w="9525" cap="flat" cmpd="sng">
            <a:solidFill>
              <a:schemeClr val="lt2"/>
            </a:solidFill>
            <a:prstDash val="solid"/>
            <a:round/>
            <a:headEnd type="oval" w="med" len="med"/>
            <a:tailEnd type="oval" w="med" len="med"/>
          </a:ln>
        </p:spPr>
      </p:cxnSp>
      <p:sp>
        <p:nvSpPr>
          <p:cNvPr id="499" name="Google Shape;499;p38"/>
          <p:cNvSpPr txBox="1"/>
          <p:nvPr/>
        </p:nvSpPr>
        <p:spPr>
          <a:xfrm>
            <a:off x="3185288" y="3344889"/>
            <a:ext cx="1249500" cy="533400"/>
          </a:xfrm>
          <a:prstGeom prst="rect">
            <a:avLst/>
          </a:prstGeom>
          <a:noFill/>
          <a:ln>
            <a:noFill/>
          </a:ln>
        </p:spPr>
        <p:txBody>
          <a:bodyPr spcFirstLastPara="1" wrap="square" lIns="0" tIns="0" rIns="0" bIns="0" anchor="t" anchorCtr="0">
            <a:noAutofit/>
          </a:bodyPr>
          <a:lstStyle/>
          <a:p>
            <a:pPr lvl="0"/>
            <a:r>
              <a:rPr lang="el-GR" dirty="0">
                <a:solidFill>
                  <a:schemeClr val="dk2"/>
                </a:solidFill>
                <a:latin typeface="Nunito"/>
                <a:ea typeface="Nunito"/>
                <a:cs typeface="Nunito"/>
                <a:sym typeface="Nunito"/>
              </a:rPr>
              <a:t>τρομοκρατικές</a:t>
            </a:r>
          </a:p>
          <a:p>
            <a:pPr lvl="0"/>
            <a:r>
              <a:rPr lang="el-GR" dirty="0">
                <a:solidFill>
                  <a:schemeClr val="dk2"/>
                </a:solidFill>
                <a:latin typeface="Nunito"/>
                <a:ea typeface="Nunito"/>
                <a:cs typeface="Nunito"/>
                <a:sym typeface="Nunito"/>
              </a:rPr>
              <a:t>επιθέσεις στο </a:t>
            </a:r>
            <a:r>
              <a:rPr lang="el-GR" dirty="0" smtClean="0">
                <a:solidFill>
                  <a:schemeClr val="dk2"/>
                </a:solidFill>
                <a:latin typeface="Nunito"/>
                <a:ea typeface="Nunito"/>
                <a:cs typeface="Nunito"/>
                <a:sym typeface="Nunito"/>
              </a:rPr>
              <a:t>Λονδίνο</a:t>
            </a:r>
            <a:endParaRPr dirty="0">
              <a:solidFill>
                <a:schemeClr val="dk2"/>
              </a:solidFill>
              <a:latin typeface="Nunito"/>
              <a:ea typeface="Nunito"/>
              <a:cs typeface="Nunito"/>
              <a:sym typeface="Nunito"/>
            </a:endParaRPr>
          </a:p>
        </p:txBody>
      </p:sp>
      <p:cxnSp>
        <p:nvCxnSpPr>
          <p:cNvPr id="500" name="Google Shape;500;p38"/>
          <p:cNvCxnSpPr/>
          <p:nvPr/>
        </p:nvCxnSpPr>
        <p:spPr>
          <a:xfrm rot="10800000">
            <a:off x="5403392" y="2743969"/>
            <a:ext cx="0" cy="498600"/>
          </a:xfrm>
          <a:prstGeom prst="straightConnector1">
            <a:avLst/>
          </a:prstGeom>
          <a:noFill/>
          <a:ln w="9525" cap="flat" cmpd="sng">
            <a:solidFill>
              <a:schemeClr val="lt2"/>
            </a:solidFill>
            <a:prstDash val="solid"/>
            <a:round/>
            <a:headEnd type="oval" w="med" len="med"/>
            <a:tailEnd type="oval" w="med" len="med"/>
          </a:ln>
        </p:spPr>
      </p:cxnSp>
      <p:sp>
        <p:nvSpPr>
          <p:cNvPr id="501" name="Google Shape;501;p38"/>
          <p:cNvSpPr txBox="1"/>
          <p:nvPr/>
        </p:nvSpPr>
        <p:spPr>
          <a:xfrm>
            <a:off x="5360734" y="3267150"/>
            <a:ext cx="1714389" cy="533400"/>
          </a:xfrm>
          <a:prstGeom prst="rect">
            <a:avLst/>
          </a:prstGeom>
          <a:noFill/>
          <a:ln>
            <a:noFill/>
          </a:ln>
        </p:spPr>
        <p:txBody>
          <a:bodyPr spcFirstLastPara="1" wrap="square" lIns="0" tIns="0" rIns="0" bIns="0" anchor="t" anchorCtr="0">
            <a:noAutofit/>
          </a:bodyPr>
          <a:lstStyle/>
          <a:p>
            <a:pPr lvl="0"/>
            <a:r>
              <a:rPr lang="el-GR" dirty="0">
                <a:solidFill>
                  <a:schemeClr val="dk2"/>
                </a:solidFill>
                <a:latin typeface="Nunito"/>
                <a:ea typeface="Nunito"/>
                <a:cs typeface="Nunito"/>
                <a:sym typeface="Nunito"/>
              </a:rPr>
              <a:t>χτύπημα στη Νίκαια της Γαλλίας τον </a:t>
            </a:r>
            <a:r>
              <a:rPr lang="el-GR" dirty="0" smtClean="0">
                <a:solidFill>
                  <a:schemeClr val="dk2"/>
                </a:solidFill>
                <a:latin typeface="Nunito"/>
                <a:ea typeface="Nunito"/>
                <a:cs typeface="Nunito"/>
                <a:sym typeface="Nunito"/>
              </a:rPr>
              <a:t>Αύγουστο</a:t>
            </a:r>
            <a:endParaRPr dirty="0">
              <a:solidFill>
                <a:schemeClr val="dk2"/>
              </a:solidFill>
              <a:latin typeface="Nunito"/>
              <a:ea typeface="Nunito"/>
              <a:cs typeface="Nunito"/>
              <a:sym typeface="Nunito"/>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pic>
        <p:nvPicPr>
          <p:cNvPr id="4" name="Εικόνα 3"/>
          <p:cNvPicPr>
            <a:picLocks noChangeAspect="1"/>
          </p:cNvPicPr>
          <p:nvPr/>
        </p:nvPicPr>
        <p:blipFill>
          <a:blip r:embed="rId2"/>
          <a:stretch>
            <a:fillRect/>
          </a:stretch>
        </p:blipFill>
        <p:spPr>
          <a:xfrm>
            <a:off x="157018" y="11234"/>
            <a:ext cx="5938982" cy="5132265"/>
          </a:xfrm>
          <a:prstGeom prst="rect">
            <a:avLst/>
          </a:prstGeom>
        </p:spPr>
      </p:pic>
      <p:sp>
        <p:nvSpPr>
          <p:cNvPr id="5" name="Ορθογώνιο 4"/>
          <p:cNvSpPr/>
          <p:nvPr/>
        </p:nvSpPr>
        <p:spPr>
          <a:xfrm>
            <a:off x="6640946" y="988562"/>
            <a:ext cx="1066800" cy="1331134"/>
          </a:xfrm>
          <a:prstGeom prst="rect">
            <a:avLst/>
          </a:prstGeom>
        </p:spPr>
        <p:txBody>
          <a:bodyPr wrap="square">
            <a:spAutoFit/>
          </a:bodyPr>
          <a:lstStyle/>
          <a:p>
            <a:endParaRPr lang="el-GR" sz="1050" dirty="0">
              <a:latin typeface="Franklin Gothic Book" panose="020B0503020102020204" pitchFamily="34" charset="0"/>
            </a:endParaRPr>
          </a:p>
          <a:p>
            <a:r>
              <a:rPr lang="en-US" sz="1050" dirty="0">
                <a:latin typeface="Franklin Gothic Book" panose="020B0503020102020204" pitchFamily="34" charset="0"/>
              </a:rPr>
              <a:t> </a:t>
            </a:r>
            <a:r>
              <a:rPr lang="en-US" dirty="0">
                <a:solidFill>
                  <a:schemeClr val="tx1"/>
                </a:solidFill>
                <a:latin typeface="Franklin Gothic Book" panose="020B0503020102020204" pitchFamily="34" charset="0"/>
              </a:rPr>
              <a:t>Global Terrorism Overview: Terrorism in 2019 </a:t>
            </a:r>
            <a:endParaRPr lang="el-GR" dirty="0">
              <a:solidFill>
                <a:schemeClr val="tx1"/>
              </a:solidFill>
            </a:endParaRPr>
          </a:p>
        </p:txBody>
      </p:sp>
    </p:spTree>
    <p:extLst>
      <p:ext uri="{BB962C8B-B14F-4D97-AF65-F5344CB8AC3E}">
        <p14:creationId xmlns:p14="http://schemas.microsoft.com/office/powerpoint/2010/main" val="35189031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7"/>
          <p:cNvSpPr txBox="1">
            <a:spLocks noGrp="1"/>
          </p:cNvSpPr>
          <p:nvPr>
            <p:ph type="ctrTitle"/>
          </p:nvPr>
        </p:nvSpPr>
        <p:spPr>
          <a:xfrm>
            <a:off x="2382269" y="839411"/>
            <a:ext cx="4478700" cy="1007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l-GR" dirty="0">
                <a:solidFill>
                  <a:schemeClr val="accent3"/>
                </a:solidFill>
              </a:rPr>
              <a:t>4</a:t>
            </a:r>
            <a:r>
              <a:rPr lang="en" dirty="0" smtClean="0">
                <a:solidFill>
                  <a:schemeClr val="accent3"/>
                </a:solidFill>
              </a:rPr>
              <a:t>.</a:t>
            </a:r>
            <a:r>
              <a:rPr lang="en" dirty="0"/>
              <a:t/>
            </a:r>
            <a:br>
              <a:rPr lang="en" dirty="0"/>
            </a:br>
            <a:r>
              <a:rPr lang="el-GR" dirty="0" smtClean="0"/>
              <a:t>Ομαδική εργασία </a:t>
            </a:r>
            <a:endParaRPr dirty="0"/>
          </a:p>
        </p:txBody>
      </p:sp>
      <p:sp>
        <p:nvSpPr>
          <p:cNvPr id="462" name="Google Shape;462;p37"/>
          <p:cNvSpPr txBox="1">
            <a:spLocks noGrp="1"/>
          </p:cNvSpPr>
          <p:nvPr>
            <p:ph type="subTitle" idx="1"/>
          </p:nvPr>
        </p:nvSpPr>
        <p:spPr>
          <a:xfrm>
            <a:off x="2382269" y="2184965"/>
            <a:ext cx="4478700" cy="3045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l-GR" sz="1600" dirty="0" smtClean="0">
                <a:solidFill>
                  <a:schemeClr val="accent6"/>
                </a:solidFill>
              </a:rPr>
              <a:t>Η κάθε ομάδα έχει στην διάθεση της 20 λεπτά να αναζητήσει στο διαδίκτυο </a:t>
            </a:r>
            <a:r>
              <a:rPr lang="el-GR" sz="1600" u="sng" dirty="0" smtClean="0">
                <a:solidFill>
                  <a:schemeClr val="accent6"/>
                </a:solidFill>
              </a:rPr>
              <a:t>μια περίπτωση κρίσης </a:t>
            </a:r>
            <a:r>
              <a:rPr lang="el-GR" sz="1600" dirty="0" smtClean="0">
                <a:solidFill>
                  <a:schemeClr val="accent6"/>
                </a:solidFill>
              </a:rPr>
              <a:t>εκτός </a:t>
            </a:r>
            <a:r>
              <a:rPr lang="en-US" sz="1600" dirty="0" smtClean="0">
                <a:solidFill>
                  <a:schemeClr val="accent6"/>
                </a:solidFill>
              </a:rPr>
              <a:t>covid-19</a:t>
            </a:r>
            <a:r>
              <a:rPr lang="el-GR" sz="1600" dirty="0">
                <a:solidFill>
                  <a:schemeClr val="accent6"/>
                </a:solidFill>
              </a:rPr>
              <a:t> </a:t>
            </a:r>
            <a:r>
              <a:rPr lang="el-GR" sz="1600" dirty="0" smtClean="0">
                <a:solidFill>
                  <a:schemeClr val="accent6"/>
                </a:solidFill>
              </a:rPr>
              <a:t>σε έναν </a:t>
            </a:r>
            <a:r>
              <a:rPr lang="el-GR" sz="1600" u="sng" dirty="0" smtClean="0">
                <a:solidFill>
                  <a:schemeClr val="accent6"/>
                </a:solidFill>
              </a:rPr>
              <a:t>τουριστικό προορισμό </a:t>
            </a:r>
            <a:r>
              <a:rPr lang="el-GR" sz="1600" dirty="0" smtClean="0">
                <a:solidFill>
                  <a:schemeClr val="accent6"/>
                </a:solidFill>
              </a:rPr>
              <a:t>και να απαντήσει στα εξής:</a:t>
            </a:r>
          </a:p>
          <a:p>
            <a:pPr marL="342900" lvl="0" indent="-342900" algn="ctr" rtl="0">
              <a:spcBef>
                <a:spcPts val="0"/>
              </a:spcBef>
              <a:spcAft>
                <a:spcPts val="800"/>
              </a:spcAft>
              <a:buAutoNum type="arabicParenBoth"/>
            </a:pPr>
            <a:r>
              <a:rPr lang="el-GR" sz="1600" dirty="0" smtClean="0">
                <a:solidFill>
                  <a:srgbClr val="FFFF00"/>
                </a:solidFill>
              </a:rPr>
              <a:t>Τι είδους κρίση είναι (2) σύντομη περιγραφή (3) ο αντίκτυπος στον προορισμό </a:t>
            </a:r>
            <a:r>
              <a:rPr lang="en-US" sz="1600" dirty="0" smtClean="0">
                <a:solidFill>
                  <a:srgbClr val="FFFF00"/>
                </a:solidFill>
              </a:rPr>
              <a:t>-</a:t>
            </a:r>
            <a:r>
              <a:rPr lang="el-GR" sz="1600" dirty="0" smtClean="0">
                <a:solidFill>
                  <a:srgbClr val="FFFF00"/>
                </a:solidFill>
              </a:rPr>
              <a:t>μεγέθη </a:t>
            </a:r>
            <a:r>
              <a:rPr lang="el-GR" sz="1600" dirty="0" smtClean="0">
                <a:solidFill>
                  <a:srgbClr val="FFFF00"/>
                </a:solidFill>
              </a:rPr>
              <a:t>(4) ποια ήταν η ανταπόκριση (δηλαδή ποιες ενέργειες </a:t>
            </a:r>
            <a:r>
              <a:rPr lang="el-GR" sz="1600" dirty="0" smtClean="0">
                <a:solidFill>
                  <a:srgbClr val="FFFF00"/>
                </a:solidFill>
              </a:rPr>
              <a:t>έγινα</a:t>
            </a:r>
            <a:r>
              <a:rPr lang="el-GR" sz="1600" dirty="0">
                <a:solidFill>
                  <a:srgbClr val="FFFF00"/>
                </a:solidFill>
              </a:rPr>
              <a:t>ν</a:t>
            </a:r>
            <a:r>
              <a:rPr lang="el-GR" sz="1600" dirty="0" smtClean="0">
                <a:solidFill>
                  <a:srgbClr val="FFFF00"/>
                </a:solidFill>
              </a:rPr>
              <a:t> </a:t>
            </a:r>
            <a:r>
              <a:rPr lang="el-GR" sz="1600" dirty="0" smtClean="0">
                <a:solidFill>
                  <a:srgbClr val="FFFF00"/>
                </a:solidFill>
              </a:rPr>
              <a:t>από τον προορισμό </a:t>
            </a:r>
            <a:r>
              <a:rPr lang="el-GR" sz="1600" dirty="0" smtClean="0">
                <a:solidFill>
                  <a:srgbClr val="FFFF00"/>
                </a:solidFill>
              </a:rPr>
              <a:t>για να </a:t>
            </a:r>
            <a:r>
              <a:rPr lang="el-GR" sz="1600" dirty="0" smtClean="0">
                <a:solidFill>
                  <a:srgbClr val="FFFF00"/>
                </a:solidFill>
              </a:rPr>
              <a:t>ανακτήσει τις απώλειες </a:t>
            </a:r>
            <a:r>
              <a:rPr lang="el-GR" sz="1600" dirty="0" smtClean="0">
                <a:solidFill>
                  <a:srgbClr val="FFFF00"/>
                </a:solidFill>
              </a:rPr>
              <a:t>της </a:t>
            </a:r>
            <a:r>
              <a:rPr lang="el-GR" sz="1600" dirty="0" smtClean="0">
                <a:solidFill>
                  <a:srgbClr val="FFFF00"/>
                </a:solidFill>
              </a:rPr>
              <a:t>κρίσης)  </a:t>
            </a:r>
          </a:p>
          <a:p>
            <a:pPr marL="0" lvl="0" indent="0" algn="ctr" rtl="0">
              <a:spcBef>
                <a:spcPts val="0"/>
              </a:spcBef>
              <a:spcAft>
                <a:spcPts val="800"/>
              </a:spcAft>
            </a:pPr>
            <a:r>
              <a:rPr lang="el-GR" sz="1600" dirty="0" smtClean="0">
                <a:solidFill>
                  <a:srgbClr val="FFFF00"/>
                </a:solidFill>
              </a:rPr>
              <a:t> </a:t>
            </a:r>
          </a:p>
          <a:p>
            <a:pPr marL="0" lvl="0" indent="0" algn="ctr" rtl="0">
              <a:spcBef>
                <a:spcPts val="0"/>
              </a:spcBef>
              <a:spcAft>
                <a:spcPts val="800"/>
              </a:spcAft>
              <a:buNone/>
            </a:pPr>
            <a:r>
              <a:rPr lang="el-GR" dirty="0" smtClean="0">
                <a:solidFill>
                  <a:schemeClr val="accent6"/>
                </a:solidFill>
              </a:rPr>
              <a:t> </a:t>
            </a:r>
            <a:endParaRPr dirty="0">
              <a:solidFill>
                <a:schemeClr val="accent6"/>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1347"/>
        <p:cNvGrpSpPr/>
        <p:nvPr/>
      </p:nvGrpSpPr>
      <p:grpSpPr>
        <a:xfrm>
          <a:off x="0" y="0"/>
          <a:ext cx="0" cy="0"/>
          <a:chOff x="0" y="0"/>
          <a:chExt cx="0" cy="0"/>
        </a:xfrm>
      </p:grpSpPr>
      <p:sp>
        <p:nvSpPr>
          <p:cNvPr id="1349" name="Google Shape;1349;p51"/>
          <p:cNvSpPr txBox="1"/>
          <p:nvPr/>
        </p:nvSpPr>
        <p:spPr>
          <a:xfrm>
            <a:off x="267854" y="366411"/>
            <a:ext cx="8164945" cy="3734101"/>
          </a:xfrm>
          <a:prstGeom prst="rect">
            <a:avLst/>
          </a:prstGeom>
          <a:noFill/>
          <a:ln>
            <a:noFill/>
          </a:ln>
        </p:spPr>
        <p:txBody>
          <a:bodyPr spcFirstLastPara="1" wrap="square" lIns="0" tIns="0" rIns="0" bIns="0" anchor="t" anchorCtr="0">
            <a:noAutofit/>
          </a:bodyPr>
          <a:lstStyle/>
          <a:p>
            <a:pPr algn="ctr"/>
            <a:r>
              <a:rPr lang="el-GR" sz="1800" b="1" dirty="0" smtClean="0"/>
              <a:t>Βιβλιογραφία </a:t>
            </a:r>
            <a:endParaRPr lang="en-US" sz="1800" b="1" dirty="0" smtClean="0"/>
          </a:p>
          <a:p>
            <a:endParaRPr lang="en-US" dirty="0"/>
          </a:p>
          <a:p>
            <a:r>
              <a:rPr lang="en-US" dirty="0" smtClean="0"/>
              <a:t>Beirman</a:t>
            </a:r>
            <a:r>
              <a:rPr lang="en-US" dirty="0"/>
              <a:t>, D., Ritchie, B. W., &amp; </a:t>
            </a:r>
            <a:r>
              <a:rPr lang="en-US" dirty="0" err="1"/>
              <a:t>Campiranon</a:t>
            </a:r>
            <a:r>
              <a:rPr lang="en-US" dirty="0"/>
              <a:t>, K. (2014). The development of a transnational tourism risk, crisis and recovery management network. </a:t>
            </a:r>
            <a:r>
              <a:rPr lang="en-US" i="1" dirty="0"/>
              <a:t>Tourism Crisis and Disaster Management in the Asia‐Pacific</a:t>
            </a:r>
            <a:r>
              <a:rPr lang="en-US" dirty="0"/>
              <a:t>, </a:t>
            </a:r>
            <a:r>
              <a:rPr lang="en-US" i="1" dirty="0"/>
              <a:t>1</a:t>
            </a:r>
            <a:r>
              <a:rPr lang="en-US" dirty="0"/>
              <a:t>, 175.</a:t>
            </a:r>
            <a:endParaRPr lang="en-US" dirty="0" smtClean="0"/>
          </a:p>
          <a:p>
            <a:endParaRPr lang="en-US" dirty="0"/>
          </a:p>
          <a:p>
            <a:r>
              <a:rPr lang="en-US" dirty="0" smtClean="0"/>
              <a:t>Chong</a:t>
            </a:r>
            <a:r>
              <a:rPr lang="en-US" dirty="0"/>
              <a:t>, J. K. (2004). Six steps to better crisis management. </a:t>
            </a:r>
            <a:r>
              <a:rPr lang="en-US" i="1" dirty="0"/>
              <a:t>Journal of Business </a:t>
            </a:r>
            <a:r>
              <a:rPr lang="en-US" i="1" dirty="0" smtClean="0"/>
              <a:t>Strategy</a:t>
            </a:r>
            <a:r>
              <a:rPr lang="el-GR" dirty="0" smtClean="0"/>
              <a:t>, 25(2), 43-46.</a:t>
            </a:r>
            <a:endParaRPr lang="en-US" dirty="0"/>
          </a:p>
          <a:p>
            <a:endParaRPr lang="en-US" dirty="0"/>
          </a:p>
          <a:p>
            <a:r>
              <a:rPr lang="en-US" dirty="0" smtClean="0"/>
              <a:t>Faulkner</a:t>
            </a:r>
            <a:r>
              <a:rPr lang="en-US" dirty="0"/>
              <a:t>, B. (2001). Towards a framework for tourism disaster management. Tourism management, 22(2), 135-147</a:t>
            </a:r>
            <a:r>
              <a:rPr lang="en-US" dirty="0" smtClean="0"/>
              <a:t>.</a:t>
            </a:r>
          </a:p>
          <a:p>
            <a:endParaRPr lang="en-US" dirty="0" smtClean="0"/>
          </a:p>
          <a:p>
            <a:r>
              <a:rPr lang="en-US" dirty="0" smtClean="0"/>
              <a:t>Harvard </a:t>
            </a:r>
            <a:r>
              <a:rPr lang="en-US" dirty="0"/>
              <a:t>Business Review On Crisis Management,2000 </a:t>
            </a:r>
            <a:endParaRPr lang="el-GR" dirty="0"/>
          </a:p>
          <a:p>
            <a:endParaRPr lang="el-GR" dirty="0"/>
          </a:p>
          <a:p>
            <a:r>
              <a:rPr lang="en-US" dirty="0"/>
              <a:t>Henderson, J. (2002). Managing a tourism crisis in Southeast Asia: The role of national tourism </a:t>
            </a:r>
            <a:r>
              <a:rPr lang="en-US" dirty="0" err="1"/>
              <a:t>organisations</a:t>
            </a:r>
            <a:r>
              <a:rPr lang="en-US" dirty="0"/>
              <a:t>. International journal of hospitality &amp; tourism administration, 3(1), 85-105.</a:t>
            </a:r>
          </a:p>
          <a:p>
            <a:endParaRPr lang="el-GR" dirty="0" smtClean="0"/>
          </a:p>
          <a:p>
            <a:r>
              <a:rPr lang="el-GR" dirty="0"/>
              <a:t>Heath, R. (2004). Διαχείριση κρίσεων. Εκδόσεις Χ. </a:t>
            </a:r>
            <a:r>
              <a:rPr lang="el-GR"/>
              <a:t>ΓΚΙΟΥΡΔΑ &amp; ΣΙΑ ΕΕ </a:t>
            </a:r>
          </a:p>
          <a:p>
            <a:endParaRPr lang="el-GR" dirty="0"/>
          </a:p>
          <a:p>
            <a:endParaRPr lang="en-US" dirty="0" smtClean="0"/>
          </a:p>
          <a:p>
            <a:pPr lvl="0" algn="just"/>
            <a:endParaRPr lang="el-GR" dirty="0" smtClean="0">
              <a:solidFill>
                <a:srgbClr val="434343"/>
              </a:solidFill>
              <a:latin typeface="Montserrat"/>
              <a:ea typeface="Montserrat"/>
              <a:cs typeface="Montserrat"/>
              <a:sym typeface="Montserrat"/>
            </a:endParaRPr>
          </a:p>
          <a:p>
            <a:pPr lvl="0" algn="just"/>
            <a:endParaRPr lang="el-GR" dirty="0">
              <a:solidFill>
                <a:srgbClr val="434343"/>
              </a:solidFill>
              <a:latin typeface="Montserrat"/>
              <a:ea typeface="Montserrat"/>
              <a:cs typeface="Montserrat"/>
              <a:sym typeface="Montserrat"/>
            </a:endParaRPr>
          </a:p>
          <a:p>
            <a:pPr lvl="0" algn="just"/>
            <a:endParaRPr lang="el-GR" dirty="0" smtClean="0">
              <a:solidFill>
                <a:srgbClr val="434343"/>
              </a:solidFill>
              <a:latin typeface="Montserrat"/>
              <a:ea typeface="Montserrat"/>
              <a:cs typeface="Montserrat"/>
              <a:sym typeface="Montserrat"/>
            </a:endParaRPr>
          </a:p>
          <a:p>
            <a:pPr lvl="0" algn="just"/>
            <a:endParaRPr lang="el-GR" dirty="0">
              <a:solidFill>
                <a:srgbClr val="434343"/>
              </a:solidFill>
              <a:latin typeface="Montserrat"/>
              <a:ea typeface="Montserrat"/>
              <a:cs typeface="Montserrat"/>
              <a:sym typeface="Montserrat"/>
            </a:endParaRPr>
          </a:p>
          <a:p>
            <a:pPr lvl="0" algn="just"/>
            <a:endParaRPr dirty="0">
              <a:solidFill>
                <a:srgbClr val="434343"/>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1347"/>
        <p:cNvGrpSpPr/>
        <p:nvPr/>
      </p:nvGrpSpPr>
      <p:grpSpPr>
        <a:xfrm>
          <a:off x="0" y="0"/>
          <a:ext cx="0" cy="0"/>
          <a:chOff x="0" y="0"/>
          <a:chExt cx="0" cy="0"/>
        </a:xfrm>
      </p:grpSpPr>
      <p:sp>
        <p:nvSpPr>
          <p:cNvPr id="1349" name="Google Shape;1349;p51"/>
          <p:cNvSpPr txBox="1"/>
          <p:nvPr/>
        </p:nvSpPr>
        <p:spPr>
          <a:xfrm>
            <a:off x="267854" y="366411"/>
            <a:ext cx="8164945" cy="3734101"/>
          </a:xfrm>
          <a:prstGeom prst="rect">
            <a:avLst/>
          </a:prstGeom>
          <a:noFill/>
          <a:ln>
            <a:noFill/>
          </a:ln>
        </p:spPr>
        <p:txBody>
          <a:bodyPr spcFirstLastPara="1" wrap="square" lIns="0" tIns="0" rIns="0" bIns="0" anchor="t" anchorCtr="0">
            <a:noAutofit/>
          </a:bodyPr>
          <a:lstStyle/>
          <a:p>
            <a:r>
              <a:rPr lang="en-US" dirty="0" smtClean="0"/>
              <a:t>James</a:t>
            </a:r>
            <a:r>
              <a:rPr lang="en-US" dirty="0"/>
              <a:t>, R. K., &amp; Gilliland, B. E. (2012). Crisis intervention strategies. Nelson Education.</a:t>
            </a:r>
          </a:p>
          <a:p>
            <a:endParaRPr lang="en-US" dirty="0"/>
          </a:p>
          <a:p>
            <a:r>
              <a:rPr lang="en-US" dirty="0"/>
              <a:t>Laws, E., &amp; </a:t>
            </a:r>
            <a:r>
              <a:rPr lang="en-US" dirty="0" err="1"/>
              <a:t>Prideaux</a:t>
            </a:r>
            <a:r>
              <a:rPr lang="en-US" dirty="0"/>
              <a:t>, B. (2005). </a:t>
            </a:r>
            <a:r>
              <a:rPr lang="en-US" i="1" dirty="0"/>
              <a:t>Tourism crises: Management responses and theoretical insight</a:t>
            </a:r>
            <a:r>
              <a:rPr lang="en-US" dirty="0"/>
              <a:t>. Psychology Press.</a:t>
            </a:r>
          </a:p>
          <a:p>
            <a:endParaRPr lang="el-GR" dirty="0"/>
          </a:p>
          <a:p>
            <a:r>
              <a:rPr lang="en-US" dirty="0" err="1" smtClean="0"/>
              <a:t>Racherla</a:t>
            </a:r>
            <a:r>
              <a:rPr lang="en-US" dirty="0"/>
              <a:t>, P., &amp; Hu, C. (2009). A framework for knowledge-based crisis management in the hospitality and tourism industry. </a:t>
            </a:r>
            <a:r>
              <a:rPr lang="en-US" i="1" dirty="0"/>
              <a:t>Cornell Hospitality Quarterly</a:t>
            </a:r>
            <a:r>
              <a:rPr lang="en-US" dirty="0"/>
              <a:t>, </a:t>
            </a:r>
            <a:r>
              <a:rPr lang="en-US" i="1" dirty="0"/>
              <a:t>50</a:t>
            </a:r>
            <a:r>
              <a:rPr lang="en-US" dirty="0"/>
              <a:t>(4), 561-577.</a:t>
            </a:r>
            <a:endParaRPr lang="en-US" dirty="0" smtClean="0"/>
          </a:p>
          <a:p>
            <a:endParaRPr lang="en-US" dirty="0"/>
          </a:p>
          <a:p>
            <a:r>
              <a:rPr lang="en-US" dirty="0" smtClean="0"/>
              <a:t>START </a:t>
            </a:r>
            <a:r>
              <a:rPr lang="en-US" dirty="0"/>
              <a:t>(2020). Global Terrorism Database (GTD)™ 2020 Update. Retrieved from</a:t>
            </a:r>
          </a:p>
          <a:p>
            <a:r>
              <a:rPr lang="en-US" dirty="0"/>
              <a:t>https://www.start.umd.edu/events/global-terrorism-database-gtd-2020-update</a:t>
            </a:r>
            <a:r>
              <a:rPr lang="el-GR" dirty="0"/>
              <a:t> </a:t>
            </a:r>
          </a:p>
          <a:p>
            <a:pPr lvl="0" algn="just"/>
            <a:endParaRPr lang="en-US" dirty="0">
              <a:sym typeface="Montserrat"/>
            </a:endParaRPr>
          </a:p>
          <a:p>
            <a:pPr lvl="0" algn="just"/>
            <a:r>
              <a:rPr lang="en-US" dirty="0" err="1" smtClean="0">
                <a:sym typeface="Montserrat"/>
              </a:rPr>
              <a:t>Tarlow</a:t>
            </a:r>
            <a:r>
              <a:rPr lang="en-US" dirty="0">
                <a:sym typeface="Montserrat"/>
              </a:rPr>
              <a:t>, P. (2017). Some of the Best Practices in Tourism Security, Risk Management and Crisis Recovery, Part 1</a:t>
            </a:r>
            <a:r>
              <a:rPr lang="el-GR" dirty="0">
                <a:sym typeface="Montserrat"/>
              </a:rPr>
              <a:t>. </a:t>
            </a:r>
            <a:r>
              <a:rPr lang="en-US" dirty="0">
                <a:sym typeface="Montserrat"/>
              </a:rPr>
              <a:t>Retrieved from https://sustain.pata.org/category/tourism-resilience/tourism-risk-crisis-case-studies</a:t>
            </a:r>
            <a:r>
              <a:rPr lang="en-US" dirty="0" smtClean="0">
                <a:solidFill>
                  <a:srgbClr val="434343"/>
                </a:solidFill>
                <a:latin typeface="Montserrat"/>
                <a:ea typeface="Montserrat"/>
                <a:cs typeface="Montserrat"/>
                <a:sym typeface="Montserrat"/>
              </a:rPr>
              <a:t>/ </a:t>
            </a:r>
            <a:endParaRPr lang="en-US" dirty="0" smtClean="0">
              <a:solidFill>
                <a:srgbClr val="434343"/>
              </a:solidFill>
              <a:latin typeface="Montserrat"/>
              <a:ea typeface="Montserrat"/>
              <a:cs typeface="Montserrat"/>
              <a:sym typeface="Montserrat"/>
            </a:endParaRPr>
          </a:p>
          <a:p>
            <a:pPr lvl="0" algn="just"/>
            <a:endParaRPr lang="en-US" dirty="0">
              <a:solidFill>
                <a:srgbClr val="434343"/>
              </a:solidFill>
              <a:latin typeface="Montserrat"/>
              <a:ea typeface="Montserrat"/>
              <a:cs typeface="Montserrat"/>
              <a:sym typeface="Montserrat"/>
            </a:endParaRPr>
          </a:p>
          <a:p>
            <a:pPr algn="just"/>
            <a:r>
              <a:rPr lang="el-GR" dirty="0"/>
              <a:t>Φιλολία, Α., Παπαγεωργίου, Η.Β., &amp; </a:t>
            </a:r>
            <a:r>
              <a:rPr lang="el-GR" dirty="0" err="1"/>
              <a:t>Στεφανάτος</a:t>
            </a:r>
            <a:r>
              <a:rPr lang="el-GR" dirty="0"/>
              <a:t>, Σ. (2005). Ολοκληρωμένο σύστημα διαχείρισης κρίσεων και ανθρώπινος παράγοντας. Εκδόσεις Νομική Βιβλιοθήκη</a:t>
            </a:r>
          </a:p>
          <a:p>
            <a:pPr lvl="0" algn="just"/>
            <a:endParaRPr lang="el-GR" dirty="0" smtClean="0">
              <a:solidFill>
                <a:srgbClr val="434343"/>
              </a:solidFill>
              <a:latin typeface="Montserrat"/>
              <a:ea typeface="Montserrat"/>
              <a:cs typeface="Montserrat"/>
              <a:sym typeface="Montserrat"/>
            </a:endParaRPr>
          </a:p>
          <a:p>
            <a:pPr lvl="0" algn="just"/>
            <a:endParaRPr lang="el-GR" dirty="0">
              <a:solidFill>
                <a:srgbClr val="434343"/>
              </a:solidFill>
              <a:latin typeface="Montserrat"/>
              <a:ea typeface="Montserrat"/>
              <a:cs typeface="Montserrat"/>
              <a:sym typeface="Montserrat"/>
            </a:endParaRPr>
          </a:p>
          <a:p>
            <a:pPr lvl="0" algn="just"/>
            <a:endParaRPr lang="el-GR" dirty="0" smtClean="0">
              <a:solidFill>
                <a:srgbClr val="434343"/>
              </a:solidFill>
              <a:latin typeface="Montserrat"/>
              <a:ea typeface="Montserrat"/>
              <a:cs typeface="Montserrat"/>
              <a:sym typeface="Montserrat"/>
            </a:endParaRPr>
          </a:p>
          <a:p>
            <a:pPr lvl="0" algn="just"/>
            <a:endParaRPr lang="el-GR" dirty="0">
              <a:solidFill>
                <a:srgbClr val="434343"/>
              </a:solidFill>
              <a:latin typeface="Montserrat"/>
              <a:ea typeface="Montserrat"/>
              <a:cs typeface="Montserrat"/>
              <a:sym typeface="Montserrat"/>
            </a:endParaRPr>
          </a:p>
          <a:p>
            <a:pPr lvl="0" algn="just"/>
            <a:endParaRPr dirty="0">
              <a:solidFill>
                <a:srgbClr val="434343"/>
              </a:solidFill>
              <a:latin typeface="Montserrat"/>
              <a:ea typeface="Montserrat"/>
              <a:cs typeface="Montserrat"/>
              <a:sym typeface="Montserrat"/>
            </a:endParaRPr>
          </a:p>
        </p:txBody>
      </p:sp>
    </p:spTree>
    <p:extLst>
      <p:ext uri="{BB962C8B-B14F-4D97-AF65-F5344CB8AC3E}">
        <p14:creationId xmlns:p14="http://schemas.microsoft.com/office/powerpoint/2010/main" val="1687041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7"/>
          <p:cNvSpPr txBox="1">
            <a:spLocks noGrp="1"/>
          </p:cNvSpPr>
          <p:nvPr>
            <p:ph type="ctrTitle"/>
          </p:nvPr>
        </p:nvSpPr>
        <p:spPr>
          <a:xfrm>
            <a:off x="2332650" y="967112"/>
            <a:ext cx="4478700" cy="1007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solidFill>
                  <a:schemeClr val="accent6"/>
                </a:solidFill>
              </a:rPr>
              <a:t>1.</a:t>
            </a:r>
            <a:endParaRPr dirty="0">
              <a:solidFill>
                <a:schemeClr val="accent6"/>
              </a:solidFill>
            </a:endParaRPr>
          </a:p>
          <a:p>
            <a:pPr marL="0" lvl="0" indent="0" algn="ctr" rtl="0">
              <a:spcBef>
                <a:spcPts val="0"/>
              </a:spcBef>
              <a:spcAft>
                <a:spcPts val="0"/>
              </a:spcAft>
              <a:buNone/>
            </a:pPr>
            <a:r>
              <a:rPr lang="el-GR" sz="2000" dirty="0" smtClean="0"/>
              <a:t>Αναφερθείτε σε περιπτώσεις που οι συνθήκες αυτές του κλάδου διαταράσσονται και……. </a:t>
            </a:r>
            <a:br>
              <a:rPr lang="el-GR" sz="2000" dirty="0" smtClean="0"/>
            </a:br>
            <a:endParaRPr sz="2000" dirty="0"/>
          </a:p>
        </p:txBody>
      </p:sp>
      <p:sp>
        <p:nvSpPr>
          <p:cNvPr id="251" name="Google Shape;251;p17"/>
          <p:cNvSpPr txBox="1">
            <a:spLocks noGrp="1"/>
          </p:cNvSpPr>
          <p:nvPr>
            <p:ph type="subTitle" idx="1"/>
          </p:nvPr>
        </p:nvSpPr>
        <p:spPr>
          <a:xfrm>
            <a:off x="2332650" y="2686025"/>
            <a:ext cx="4478700" cy="304500"/>
          </a:xfrm>
          <a:prstGeom prst="rect">
            <a:avLst/>
          </a:prstGeom>
        </p:spPr>
        <p:txBody>
          <a:bodyPr spcFirstLastPara="1" wrap="square" lIns="0" tIns="0" rIns="0" bIns="0" anchor="t" anchorCtr="0">
            <a:noAutofit/>
          </a:bodyPr>
          <a:lstStyle/>
          <a:p>
            <a:pPr marL="0" indent="0">
              <a:spcAft>
                <a:spcPts val="800"/>
              </a:spcAft>
            </a:pPr>
            <a:r>
              <a:rPr lang="el-GR" dirty="0" smtClean="0">
                <a:solidFill>
                  <a:schemeClr val="accent3"/>
                </a:solidFill>
              </a:rPr>
              <a:t>Δημιουργούνται </a:t>
            </a:r>
            <a:r>
              <a:rPr lang="el-GR" dirty="0">
                <a:solidFill>
                  <a:schemeClr val="accent3"/>
                </a:solidFill>
              </a:rPr>
              <a:t>κρίσεις</a:t>
            </a:r>
            <a:r>
              <a:rPr lang="el-GR" dirty="0" smtClean="0">
                <a:solidFill>
                  <a:schemeClr val="accent3"/>
                </a:solidFill>
              </a:rPr>
              <a:t>…</a:t>
            </a:r>
            <a:endParaRPr lang="el-GR" dirty="0">
              <a:solidFill>
                <a:schemeClr val="accent3"/>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8"/>
          <p:cNvSpPr txBox="1">
            <a:spLocks noGrp="1"/>
          </p:cNvSpPr>
          <p:nvPr>
            <p:ph type="body" idx="1"/>
          </p:nvPr>
        </p:nvSpPr>
        <p:spPr>
          <a:xfrm>
            <a:off x="745976" y="990307"/>
            <a:ext cx="5618911" cy="3705034"/>
          </a:xfrm>
          <a:prstGeom prst="rect">
            <a:avLst/>
          </a:prstGeom>
          <a:noFill/>
        </p:spPr>
        <p:txBody>
          <a:bodyPr spcFirstLastPara="1" wrap="square" lIns="0" tIns="0" rIns="0" bIns="0" anchor="ctr" anchorCtr="0">
            <a:noAutofit/>
          </a:bodyPr>
          <a:lstStyle/>
          <a:p>
            <a:pPr marL="0" lvl="0" indent="0" algn="l" rtl="0">
              <a:spcBef>
                <a:spcPts val="0"/>
              </a:spcBef>
              <a:spcAft>
                <a:spcPts val="800"/>
              </a:spcAft>
              <a:buNone/>
            </a:pPr>
            <a:r>
              <a:rPr lang="el-GR" dirty="0" smtClean="0"/>
              <a:t>-</a:t>
            </a:r>
            <a:r>
              <a:rPr lang="el-GR" dirty="0" smtClean="0">
                <a:solidFill>
                  <a:schemeClr val="accent1"/>
                </a:solidFill>
              </a:rPr>
              <a:t>Ιστορικό</a:t>
            </a:r>
            <a:r>
              <a:rPr lang="el-GR" dirty="0" smtClean="0"/>
              <a:t> </a:t>
            </a:r>
            <a:r>
              <a:rPr lang="el-GR" sz="1800" dirty="0" smtClean="0"/>
              <a:t>(πότε, τόπος, γεγονότα που οδήγησαν)</a:t>
            </a:r>
          </a:p>
          <a:p>
            <a:pPr marL="0" lvl="0" indent="0" algn="l" rtl="0">
              <a:spcBef>
                <a:spcPts val="0"/>
              </a:spcBef>
              <a:spcAft>
                <a:spcPts val="800"/>
              </a:spcAft>
              <a:buNone/>
            </a:pPr>
            <a:r>
              <a:rPr lang="el-GR" dirty="0" smtClean="0"/>
              <a:t>-</a:t>
            </a:r>
            <a:r>
              <a:rPr lang="el-GR" dirty="0" smtClean="0">
                <a:solidFill>
                  <a:schemeClr val="accent1"/>
                </a:solidFill>
              </a:rPr>
              <a:t>Περιστατικό</a:t>
            </a:r>
            <a:r>
              <a:rPr lang="el-GR" dirty="0" smtClean="0"/>
              <a:t> </a:t>
            </a:r>
            <a:r>
              <a:rPr lang="el-GR" sz="1800" dirty="0" smtClean="0"/>
              <a:t>(αρχή της κρίσης)</a:t>
            </a:r>
          </a:p>
          <a:p>
            <a:pPr marL="0" lvl="0" indent="0" algn="l" rtl="0">
              <a:spcBef>
                <a:spcPts val="0"/>
              </a:spcBef>
              <a:spcAft>
                <a:spcPts val="800"/>
              </a:spcAft>
              <a:buNone/>
            </a:pPr>
            <a:r>
              <a:rPr lang="el-GR" sz="1800" dirty="0" smtClean="0"/>
              <a:t>-</a:t>
            </a:r>
            <a:r>
              <a:rPr lang="el-GR" dirty="0">
                <a:solidFill>
                  <a:schemeClr val="accent1"/>
                </a:solidFill>
              </a:rPr>
              <a:t>Αντιμετώπιση</a:t>
            </a:r>
            <a:r>
              <a:rPr lang="el-GR" sz="1800" dirty="0" smtClean="0"/>
              <a:t> (ενέργειες διεύθυνσης)</a:t>
            </a:r>
          </a:p>
          <a:p>
            <a:pPr marL="0" lvl="0" indent="0" algn="l" rtl="0">
              <a:spcBef>
                <a:spcPts val="0"/>
              </a:spcBef>
              <a:spcAft>
                <a:spcPts val="800"/>
              </a:spcAft>
              <a:buNone/>
            </a:pPr>
            <a:r>
              <a:rPr lang="el-GR" sz="1800" dirty="0" smtClean="0"/>
              <a:t>-</a:t>
            </a:r>
            <a:r>
              <a:rPr lang="el-GR" dirty="0">
                <a:solidFill>
                  <a:schemeClr val="accent1"/>
                </a:solidFill>
              </a:rPr>
              <a:t>Στατιστικές</a:t>
            </a:r>
            <a:r>
              <a:rPr lang="el-GR" sz="1800" dirty="0" smtClean="0"/>
              <a:t> (μεγέθους, κλίμακας ή επιπτώσεων)</a:t>
            </a:r>
          </a:p>
          <a:p>
            <a:pPr marL="0" lvl="0" indent="0" algn="l" rtl="0">
              <a:spcBef>
                <a:spcPts val="0"/>
              </a:spcBef>
              <a:spcAft>
                <a:spcPts val="800"/>
              </a:spcAft>
              <a:buNone/>
            </a:pPr>
            <a:r>
              <a:rPr lang="el-GR" sz="1800" dirty="0" smtClean="0"/>
              <a:t>-</a:t>
            </a:r>
            <a:r>
              <a:rPr lang="el-GR" dirty="0">
                <a:solidFill>
                  <a:schemeClr val="accent1"/>
                </a:solidFill>
              </a:rPr>
              <a:t>Σχολιασμός</a:t>
            </a:r>
            <a:r>
              <a:rPr lang="el-GR" sz="1800" dirty="0" smtClean="0"/>
              <a:t> (παρατηρήσεις για την αρχή, επιπτώσεις, ενέργειες που μπορούν να εξαχθούν)</a:t>
            </a:r>
          </a:p>
          <a:p>
            <a:pPr marL="0" lvl="0" indent="0" algn="l" rtl="0">
              <a:spcBef>
                <a:spcPts val="0"/>
              </a:spcBef>
              <a:spcAft>
                <a:spcPts val="800"/>
              </a:spcAft>
              <a:buNone/>
            </a:pPr>
            <a:r>
              <a:rPr lang="el-GR" sz="1800" dirty="0" smtClean="0"/>
              <a:t>-</a:t>
            </a:r>
            <a:r>
              <a:rPr lang="el-GR" dirty="0">
                <a:solidFill>
                  <a:schemeClr val="accent1"/>
                </a:solidFill>
              </a:rPr>
              <a:t>Διαχειριστική αρχή </a:t>
            </a:r>
            <a:r>
              <a:rPr lang="el-GR" sz="1800" dirty="0" smtClean="0"/>
              <a:t>(ειδικότερες παρατηρήσεις διαχείρισης κρίσεων από την διεύθυνση)</a:t>
            </a:r>
          </a:p>
          <a:p>
            <a:pPr marL="0" lvl="0" indent="0" algn="ctr" rtl="0">
              <a:spcBef>
                <a:spcPts val="0"/>
              </a:spcBef>
              <a:spcAft>
                <a:spcPts val="800"/>
              </a:spcAft>
              <a:buNone/>
            </a:pPr>
            <a:endParaRPr dirty="0"/>
          </a:p>
        </p:txBody>
      </p:sp>
      <p:sp>
        <p:nvSpPr>
          <p:cNvPr id="257" name="Google Shape;257;p18"/>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2" name="TextBox 1"/>
          <p:cNvSpPr txBox="1"/>
          <p:nvPr/>
        </p:nvSpPr>
        <p:spPr>
          <a:xfrm>
            <a:off x="6245942" y="431180"/>
            <a:ext cx="2340498" cy="1118255"/>
          </a:xfrm>
          <a:prstGeom prst="rect">
            <a:avLst/>
          </a:prstGeom>
          <a:noFill/>
        </p:spPr>
        <p:txBody>
          <a:bodyPr wrap="square" rtlCol="0">
            <a:spAutoFit/>
          </a:bodyPr>
          <a:lstStyle/>
          <a:p>
            <a:pPr lvl="0" algn="ctr">
              <a:spcAft>
                <a:spcPts val="800"/>
              </a:spcAft>
            </a:pPr>
            <a:r>
              <a:rPr lang="el-GR" sz="2000" dirty="0">
                <a:solidFill>
                  <a:schemeClr val="accent5"/>
                </a:solidFill>
              </a:rPr>
              <a:t>Πραγματικό γεγονός </a:t>
            </a:r>
            <a:endParaRPr lang="el-GR" sz="2000" dirty="0" smtClean="0">
              <a:solidFill>
                <a:schemeClr val="accent5"/>
              </a:solidFill>
            </a:endParaRPr>
          </a:p>
          <a:p>
            <a:pPr lvl="0" algn="ctr">
              <a:spcAft>
                <a:spcPts val="800"/>
              </a:spcAft>
            </a:pPr>
            <a:r>
              <a:rPr lang="el-GR" sz="2000" dirty="0" smtClean="0">
                <a:solidFill>
                  <a:schemeClr val="accent5"/>
                </a:solidFill>
              </a:rPr>
              <a:t>σημεία </a:t>
            </a:r>
            <a:r>
              <a:rPr lang="el-GR" sz="2000" dirty="0">
                <a:solidFill>
                  <a:schemeClr val="accent5"/>
                </a:solidFill>
              </a:rPr>
              <a:t>αναφοράς</a:t>
            </a:r>
            <a:r>
              <a:rPr lang="en" sz="2000" dirty="0"/>
              <a:t> </a:t>
            </a:r>
            <a:endParaRPr lang="el-GR"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9"/>
          <p:cNvSpPr txBox="1">
            <a:spLocks noGrp="1"/>
          </p:cNvSpPr>
          <p:nvPr>
            <p:ph type="ctrTitle" idx="4294967295"/>
          </p:nvPr>
        </p:nvSpPr>
        <p:spPr>
          <a:xfrm>
            <a:off x="1604606" y="297244"/>
            <a:ext cx="5063100" cy="417131"/>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l-GR" sz="2800" dirty="0" smtClean="0"/>
              <a:t>Ένα παράδειγμα</a:t>
            </a:r>
            <a:endParaRPr sz="2800" dirty="0"/>
          </a:p>
        </p:txBody>
      </p:sp>
      <p:sp>
        <p:nvSpPr>
          <p:cNvPr id="263" name="Google Shape;263;p19"/>
          <p:cNvSpPr txBox="1">
            <a:spLocks noGrp="1"/>
          </p:cNvSpPr>
          <p:nvPr>
            <p:ph type="subTitle" idx="4294967295"/>
          </p:nvPr>
        </p:nvSpPr>
        <p:spPr>
          <a:xfrm>
            <a:off x="511611" y="787132"/>
            <a:ext cx="6892443" cy="784800"/>
          </a:xfrm>
          <a:prstGeom prst="rect">
            <a:avLst/>
          </a:prstGeom>
        </p:spPr>
        <p:txBody>
          <a:bodyPr spcFirstLastPara="1" wrap="square" lIns="0" tIns="0" rIns="0" bIns="0" anchor="t" anchorCtr="0">
            <a:noAutofit/>
          </a:bodyPr>
          <a:lstStyle/>
          <a:p>
            <a:pPr marL="0" lvl="0" indent="0" algn="just">
              <a:lnSpc>
                <a:spcPct val="100000"/>
              </a:lnSpc>
              <a:spcAft>
                <a:spcPts val="800"/>
              </a:spcAft>
              <a:buNone/>
            </a:pPr>
            <a:r>
              <a:rPr lang="el-GR" sz="1600" dirty="0"/>
              <a:t>Τον Μάρτιο 2015, </a:t>
            </a:r>
            <a:r>
              <a:rPr lang="el-GR" sz="1600" dirty="0">
                <a:solidFill>
                  <a:schemeClr val="accent1"/>
                </a:solidFill>
              </a:rPr>
              <a:t>μια πτήση </a:t>
            </a:r>
            <a:r>
              <a:rPr lang="el-GR" sz="1600" dirty="0"/>
              <a:t>(Βαρκελώνη - </a:t>
            </a:r>
            <a:r>
              <a:rPr lang="el-GR" sz="1600" dirty="0" err="1"/>
              <a:t>Ντύσελντορφ</a:t>
            </a:r>
            <a:r>
              <a:rPr lang="el-GR" sz="1600" dirty="0"/>
              <a:t>) κατέπεσε μυστηριωδώς στις Γαλλικές Άλπεις. 144 επιβάτες και 6</a:t>
            </a:r>
            <a:r>
              <a:rPr lang="el-GR" sz="1600" dirty="0" smtClean="0"/>
              <a:t> </a:t>
            </a:r>
            <a:r>
              <a:rPr lang="el-GR" sz="1600" dirty="0"/>
              <a:t>μέλη του πληρώματος, από περίπου 18 χώρες, σκοτώθηκαν</a:t>
            </a:r>
          </a:p>
          <a:p>
            <a:pPr marL="0" lvl="0" indent="0" algn="just">
              <a:lnSpc>
                <a:spcPct val="100000"/>
              </a:lnSpc>
              <a:spcAft>
                <a:spcPts val="800"/>
              </a:spcAft>
              <a:buNone/>
            </a:pPr>
            <a:r>
              <a:rPr lang="el-GR" sz="1600" dirty="0" smtClean="0"/>
              <a:t>Αμέσως </a:t>
            </a:r>
            <a:r>
              <a:rPr lang="el-GR" sz="1600" dirty="0"/>
              <a:t>μετά τη λήψη των καταστροφικών νέων, η </a:t>
            </a:r>
            <a:r>
              <a:rPr lang="el-GR" sz="1600" dirty="0" err="1">
                <a:solidFill>
                  <a:schemeClr val="accent1"/>
                </a:solidFill>
              </a:rPr>
              <a:t>Lufthansa</a:t>
            </a:r>
            <a:r>
              <a:rPr lang="el-GR" sz="1600" dirty="0"/>
              <a:t>, ονόμασε την συντριβή ως ατύχημα</a:t>
            </a:r>
          </a:p>
          <a:p>
            <a:pPr marL="0" lvl="0" indent="0" algn="just">
              <a:lnSpc>
                <a:spcPct val="100000"/>
              </a:lnSpc>
              <a:spcAft>
                <a:spcPts val="800"/>
              </a:spcAft>
              <a:buNone/>
            </a:pPr>
            <a:r>
              <a:rPr lang="el-GR" sz="1600" dirty="0" smtClean="0"/>
              <a:t>Χρειάστηκε </a:t>
            </a:r>
            <a:r>
              <a:rPr lang="el-GR" sz="1600" dirty="0"/>
              <a:t>μόνο μια ημέρα, για να αποκαλυφθεί ότι ο συγκυβερνήτης του αεροσκάφους, ένας 27χρονος με </a:t>
            </a:r>
            <a:r>
              <a:rPr lang="el-GR" sz="1600" dirty="0">
                <a:solidFill>
                  <a:schemeClr val="accent1"/>
                </a:solidFill>
              </a:rPr>
              <a:t>ψυχικά προβλήματα</a:t>
            </a:r>
            <a:r>
              <a:rPr lang="el-GR" sz="1600" dirty="0"/>
              <a:t>, είχε κλειδώσει τον πιλότο της καμπίνας και σκόπιμα συνέτριψε το </a:t>
            </a:r>
            <a:r>
              <a:rPr lang="el-GR" sz="1600" dirty="0" smtClean="0"/>
              <a:t>αεροπλάνο</a:t>
            </a:r>
          </a:p>
          <a:p>
            <a:pPr marL="0" lvl="0" indent="0" algn="just">
              <a:lnSpc>
                <a:spcPct val="100000"/>
              </a:lnSpc>
              <a:spcAft>
                <a:spcPts val="800"/>
              </a:spcAft>
              <a:buNone/>
            </a:pPr>
            <a:r>
              <a:rPr lang="el-GR" sz="1600" dirty="0"/>
              <a:t>Τις επόμενες ημέρες, καθώς ο κόσμος θρηνούσε για τους νεκρούς η </a:t>
            </a:r>
            <a:r>
              <a:rPr lang="el-GR" sz="1600" dirty="0" err="1"/>
              <a:t>Lufthansa</a:t>
            </a:r>
            <a:r>
              <a:rPr lang="el-GR" sz="1600" dirty="0"/>
              <a:t> - η οποία είχε τη </a:t>
            </a:r>
            <a:r>
              <a:rPr lang="el-GR" sz="1600" dirty="0">
                <a:solidFill>
                  <a:schemeClr val="accent1"/>
                </a:solidFill>
              </a:rPr>
              <a:t>φήμη</a:t>
            </a:r>
            <a:r>
              <a:rPr lang="el-GR" sz="1600" dirty="0"/>
              <a:t> ως μια από τις ασφαλέστερες αεροπορικές εταιρείες στον κόσμο αντιμετώπισε μια πρωτόγνωρη κρίση γύρω από τα </a:t>
            </a:r>
            <a:r>
              <a:rPr lang="el-GR" sz="1600" dirty="0">
                <a:solidFill>
                  <a:schemeClr val="accent1"/>
                </a:solidFill>
              </a:rPr>
              <a:t>πρωτόκολλα αεροπορικής ασφάλειας</a:t>
            </a:r>
            <a:endParaRPr sz="1600" dirty="0">
              <a:solidFill>
                <a:schemeClr val="accent1"/>
              </a:solidFill>
            </a:endParaRPr>
          </a:p>
        </p:txBody>
      </p:sp>
      <p:sp>
        <p:nvSpPr>
          <p:cNvPr id="264" name="Google Shape;264;p19"/>
          <p:cNvSpPr/>
          <p:nvPr/>
        </p:nvSpPr>
        <p:spPr>
          <a:xfrm>
            <a:off x="7408624" y="473634"/>
            <a:ext cx="1270110" cy="1287020"/>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65" name="Google Shape;265;p19"/>
          <p:cNvSpPr/>
          <p:nvPr/>
        </p:nvSpPr>
        <p:spPr>
          <a:xfrm rot="1473044">
            <a:off x="7997841" y="1528737"/>
            <a:ext cx="742605" cy="723364"/>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66" name="Google Shape;266;p19"/>
          <p:cNvSpPr/>
          <p:nvPr/>
        </p:nvSpPr>
        <p:spPr>
          <a:xfrm>
            <a:off x="7881131" y="238371"/>
            <a:ext cx="325095" cy="315909"/>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67" name="Google Shape;267;p19"/>
          <p:cNvSpPr/>
          <p:nvPr/>
        </p:nvSpPr>
        <p:spPr>
          <a:xfrm rot="2486868">
            <a:off x="8728733" y="1227942"/>
            <a:ext cx="231308" cy="22477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68" name="Google Shape;268;p19"/>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8"/>
          <p:cNvSpPr txBox="1">
            <a:spLocks noGrp="1"/>
          </p:cNvSpPr>
          <p:nvPr>
            <p:ph type="body" idx="1"/>
          </p:nvPr>
        </p:nvSpPr>
        <p:spPr>
          <a:xfrm>
            <a:off x="2050443" y="1014608"/>
            <a:ext cx="3564537" cy="3324621"/>
          </a:xfrm>
          <a:prstGeom prst="rect">
            <a:avLst/>
          </a:prstGeom>
          <a:noFill/>
        </p:spPr>
        <p:txBody>
          <a:bodyPr spcFirstLastPara="1" wrap="square" lIns="0" tIns="0" rIns="0" bIns="0" anchor="ctr" anchorCtr="0">
            <a:noAutofit/>
          </a:bodyPr>
          <a:lstStyle/>
          <a:p>
            <a:pPr marL="0" lvl="0" indent="0" algn="just">
              <a:spcAft>
                <a:spcPts val="800"/>
              </a:spcAft>
              <a:buNone/>
            </a:pPr>
            <a:r>
              <a:rPr lang="el-GR" sz="1800" i="0" dirty="0" smtClean="0"/>
              <a:t>Μια σημαντική </a:t>
            </a:r>
            <a:r>
              <a:rPr lang="el-GR" sz="1800" i="0" dirty="0"/>
              <a:t>απειλή για τις</a:t>
            </a:r>
          </a:p>
          <a:p>
            <a:pPr marL="0" lvl="0" indent="0" algn="just">
              <a:spcAft>
                <a:spcPts val="800"/>
              </a:spcAft>
              <a:buNone/>
            </a:pPr>
            <a:r>
              <a:rPr lang="el-GR" sz="1800" i="0" dirty="0"/>
              <a:t>λειτουργίες ενός οργανισμού που</a:t>
            </a:r>
          </a:p>
          <a:p>
            <a:pPr marL="0" lvl="0" indent="0" algn="just">
              <a:spcAft>
                <a:spcPts val="800"/>
              </a:spcAft>
              <a:buNone/>
            </a:pPr>
            <a:r>
              <a:rPr lang="el-GR" sz="1800" i="0" dirty="0"/>
              <a:t>μπορεί να έχει αρνητικές</a:t>
            </a:r>
          </a:p>
          <a:p>
            <a:pPr marL="0" lvl="0" indent="0" algn="just">
              <a:spcAft>
                <a:spcPts val="800"/>
              </a:spcAft>
              <a:buNone/>
            </a:pPr>
            <a:r>
              <a:rPr lang="el-GR" sz="1800" i="0" dirty="0"/>
              <a:t>επιπτώσεις, αν δεν διαχειριστεί</a:t>
            </a:r>
          </a:p>
          <a:p>
            <a:pPr marL="0" lvl="0" indent="0" algn="just">
              <a:spcAft>
                <a:spcPts val="800"/>
              </a:spcAft>
              <a:buNone/>
            </a:pPr>
            <a:r>
              <a:rPr lang="el-GR" sz="1800" i="0" dirty="0" smtClean="0"/>
              <a:t>Κατάλληλα</a:t>
            </a:r>
          </a:p>
          <a:p>
            <a:pPr marL="0" lvl="0" indent="0" algn="r">
              <a:spcAft>
                <a:spcPts val="800"/>
              </a:spcAft>
              <a:buNone/>
            </a:pPr>
            <a:r>
              <a:rPr lang="en-US" sz="1200" dirty="0" smtClean="0"/>
              <a:t>Institute </a:t>
            </a:r>
            <a:r>
              <a:rPr lang="en-US" sz="1200" dirty="0"/>
              <a:t>for </a:t>
            </a:r>
            <a:r>
              <a:rPr lang="en-US" sz="1200" dirty="0" smtClean="0"/>
              <a:t>Crisis</a:t>
            </a:r>
            <a:r>
              <a:rPr lang="el-GR" sz="1200" dirty="0" smtClean="0"/>
              <a:t> </a:t>
            </a:r>
            <a:r>
              <a:rPr lang="en-US" sz="1200" dirty="0" smtClean="0"/>
              <a:t>Management </a:t>
            </a:r>
            <a:r>
              <a:rPr lang="en-US" sz="1200" dirty="0"/>
              <a:t>(2007)</a:t>
            </a:r>
            <a:endParaRPr lang="el-GR" sz="1200" dirty="0" smtClean="0"/>
          </a:p>
          <a:p>
            <a:pPr marL="0" lvl="0" indent="0" algn="just">
              <a:spcAft>
                <a:spcPts val="800"/>
              </a:spcAft>
              <a:buNone/>
            </a:pPr>
            <a:endParaRPr sz="1800" i="0" dirty="0"/>
          </a:p>
        </p:txBody>
      </p:sp>
      <p:sp>
        <p:nvSpPr>
          <p:cNvPr id="257" name="Google Shape;257;p18"/>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2" name="TextBox 1"/>
          <p:cNvSpPr txBox="1"/>
          <p:nvPr/>
        </p:nvSpPr>
        <p:spPr>
          <a:xfrm>
            <a:off x="6245942" y="431180"/>
            <a:ext cx="2340498" cy="707886"/>
          </a:xfrm>
          <a:prstGeom prst="rect">
            <a:avLst/>
          </a:prstGeom>
          <a:noFill/>
        </p:spPr>
        <p:txBody>
          <a:bodyPr wrap="square" rtlCol="0">
            <a:spAutoFit/>
          </a:bodyPr>
          <a:lstStyle/>
          <a:p>
            <a:pPr lvl="0" algn="r">
              <a:spcAft>
                <a:spcPts val="800"/>
              </a:spcAft>
            </a:pPr>
            <a:r>
              <a:rPr lang="el-GR" sz="2000" dirty="0" smtClean="0">
                <a:solidFill>
                  <a:schemeClr val="accent5"/>
                </a:solidFill>
              </a:rPr>
              <a:t>Η έννοια της κρίσης</a:t>
            </a:r>
            <a:endParaRPr lang="el-GR" sz="2000" dirty="0"/>
          </a:p>
        </p:txBody>
      </p:sp>
    </p:spTree>
    <p:extLst>
      <p:ext uri="{BB962C8B-B14F-4D97-AF65-F5344CB8AC3E}">
        <p14:creationId xmlns:p14="http://schemas.microsoft.com/office/powerpoint/2010/main" val="1987955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45"/>
          <p:cNvSpPr txBox="1">
            <a:spLocks noGrp="1"/>
          </p:cNvSpPr>
          <p:nvPr>
            <p:ph type="title" idx="4294967295"/>
          </p:nvPr>
        </p:nvSpPr>
        <p:spPr>
          <a:xfrm>
            <a:off x="467100" y="0"/>
            <a:ext cx="8209800" cy="467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l-GR" sz="2800" dirty="0" smtClean="0"/>
              <a:t>Κρίση &amp; Καταστροφή </a:t>
            </a:r>
            <a:endParaRPr sz="2800" dirty="0"/>
          </a:p>
        </p:txBody>
      </p:sp>
      <p:sp>
        <p:nvSpPr>
          <p:cNvPr id="632" name="Google Shape;632;p45"/>
          <p:cNvSpPr/>
          <p:nvPr/>
        </p:nvSpPr>
        <p:spPr>
          <a:xfrm>
            <a:off x="467100" y="467100"/>
            <a:ext cx="8209800" cy="4209000"/>
          </a:xfrm>
          <a:prstGeom prst="rect">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5"/>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9</a:t>
            </a:fld>
            <a:endParaRPr/>
          </a:p>
        </p:txBody>
      </p:sp>
      <p:grpSp>
        <p:nvGrpSpPr>
          <p:cNvPr id="681" name="Google Shape;681;p45"/>
          <p:cNvGrpSpPr/>
          <p:nvPr/>
        </p:nvGrpSpPr>
        <p:grpSpPr>
          <a:xfrm>
            <a:off x="467107" y="642473"/>
            <a:ext cx="8209755" cy="3858239"/>
            <a:chOff x="467088" y="642474"/>
            <a:chExt cx="4194000" cy="3858239"/>
          </a:xfrm>
        </p:grpSpPr>
        <p:cxnSp>
          <p:nvCxnSpPr>
            <p:cNvPr id="682" name="Google Shape;682;p45"/>
            <p:cNvCxnSpPr/>
            <p:nvPr/>
          </p:nvCxnSpPr>
          <p:spPr>
            <a:xfrm>
              <a:off x="2564088" y="-1454526"/>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83" name="Google Shape;683;p45"/>
            <p:cNvCxnSpPr/>
            <p:nvPr/>
          </p:nvCxnSpPr>
          <p:spPr>
            <a:xfrm>
              <a:off x="2564088" y="-1279151"/>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84" name="Google Shape;684;p45"/>
            <p:cNvCxnSpPr/>
            <p:nvPr/>
          </p:nvCxnSpPr>
          <p:spPr>
            <a:xfrm>
              <a:off x="2564088" y="-1103777"/>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85" name="Google Shape;685;p45"/>
            <p:cNvCxnSpPr/>
            <p:nvPr/>
          </p:nvCxnSpPr>
          <p:spPr>
            <a:xfrm>
              <a:off x="2564088" y="-928402"/>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86" name="Google Shape;686;p45"/>
            <p:cNvCxnSpPr/>
            <p:nvPr/>
          </p:nvCxnSpPr>
          <p:spPr>
            <a:xfrm>
              <a:off x="2564088" y="-753028"/>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87" name="Google Shape;687;p45"/>
            <p:cNvCxnSpPr/>
            <p:nvPr/>
          </p:nvCxnSpPr>
          <p:spPr>
            <a:xfrm>
              <a:off x="2564088" y="-577653"/>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88" name="Google Shape;688;p45"/>
            <p:cNvCxnSpPr/>
            <p:nvPr/>
          </p:nvCxnSpPr>
          <p:spPr>
            <a:xfrm>
              <a:off x="2564088" y="-402279"/>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89" name="Google Shape;689;p45"/>
            <p:cNvCxnSpPr/>
            <p:nvPr/>
          </p:nvCxnSpPr>
          <p:spPr>
            <a:xfrm>
              <a:off x="2564088" y="-226904"/>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90" name="Google Shape;690;p45"/>
            <p:cNvCxnSpPr/>
            <p:nvPr/>
          </p:nvCxnSpPr>
          <p:spPr>
            <a:xfrm>
              <a:off x="2564088" y="-5153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91" name="Google Shape;691;p45"/>
            <p:cNvCxnSpPr/>
            <p:nvPr/>
          </p:nvCxnSpPr>
          <p:spPr>
            <a:xfrm>
              <a:off x="2564088" y="123845"/>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92" name="Google Shape;692;p45"/>
            <p:cNvCxnSpPr/>
            <p:nvPr/>
          </p:nvCxnSpPr>
          <p:spPr>
            <a:xfrm>
              <a:off x="2564088" y="299219"/>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93" name="Google Shape;693;p45"/>
            <p:cNvCxnSpPr/>
            <p:nvPr/>
          </p:nvCxnSpPr>
          <p:spPr>
            <a:xfrm>
              <a:off x="2564088" y="649968"/>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94" name="Google Shape;694;p45"/>
            <p:cNvCxnSpPr/>
            <p:nvPr/>
          </p:nvCxnSpPr>
          <p:spPr>
            <a:xfrm>
              <a:off x="2564088" y="825343"/>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95" name="Google Shape;695;p45"/>
            <p:cNvCxnSpPr/>
            <p:nvPr/>
          </p:nvCxnSpPr>
          <p:spPr>
            <a:xfrm>
              <a:off x="2564088" y="1000717"/>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96" name="Google Shape;696;p45"/>
            <p:cNvCxnSpPr/>
            <p:nvPr/>
          </p:nvCxnSpPr>
          <p:spPr>
            <a:xfrm>
              <a:off x="2564088" y="1176092"/>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97" name="Google Shape;697;p45"/>
            <p:cNvCxnSpPr/>
            <p:nvPr/>
          </p:nvCxnSpPr>
          <p:spPr>
            <a:xfrm>
              <a:off x="2564088" y="1351466"/>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98" name="Google Shape;698;p45"/>
            <p:cNvCxnSpPr/>
            <p:nvPr/>
          </p:nvCxnSpPr>
          <p:spPr>
            <a:xfrm>
              <a:off x="2564088" y="1526841"/>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699" name="Google Shape;699;p45"/>
            <p:cNvCxnSpPr/>
            <p:nvPr/>
          </p:nvCxnSpPr>
          <p:spPr>
            <a:xfrm>
              <a:off x="2564088" y="1702215"/>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00" name="Google Shape;700;p45"/>
            <p:cNvCxnSpPr/>
            <p:nvPr/>
          </p:nvCxnSpPr>
          <p:spPr>
            <a:xfrm>
              <a:off x="2564088" y="1877590"/>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01" name="Google Shape;701;p45"/>
            <p:cNvCxnSpPr/>
            <p:nvPr/>
          </p:nvCxnSpPr>
          <p:spPr>
            <a:xfrm>
              <a:off x="2564088" y="2052964"/>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02" name="Google Shape;702;p45"/>
            <p:cNvCxnSpPr/>
            <p:nvPr/>
          </p:nvCxnSpPr>
          <p:spPr>
            <a:xfrm>
              <a:off x="2564088" y="2228339"/>
              <a:ext cx="0" cy="4194000"/>
            </a:xfrm>
            <a:prstGeom prst="straightConnector1">
              <a:avLst/>
            </a:prstGeom>
            <a:noFill/>
            <a:ln w="9525" cap="flat" cmpd="sng">
              <a:solidFill>
                <a:schemeClr val="lt2"/>
              </a:solidFill>
              <a:prstDash val="solid"/>
              <a:round/>
              <a:headEnd type="none" w="med" len="med"/>
              <a:tailEnd type="none" w="med" len="med"/>
            </a:ln>
          </p:spPr>
        </p:cxnSp>
        <p:cxnSp>
          <p:nvCxnSpPr>
            <p:cNvPr id="703" name="Google Shape;703;p45"/>
            <p:cNvCxnSpPr/>
            <p:nvPr/>
          </p:nvCxnSpPr>
          <p:spPr>
            <a:xfrm>
              <a:off x="2564088" y="2403713"/>
              <a:ext cx="0" cy="4194000"/>
            </a:xfrm>
            <a:prstGeom prst="straightConnector1">
              <a:avLst/>
            </a:prstGeom>
            <a:noFill/>
            <a:ln w="9525" cap="flat" cmpd="sng">
              <a:solidFill>
                <a:schemeClr val="lt2"/>
              </a:solidFill>
              <a:prstDash val="solid"/>
              <a:round/>
              <a:headEnd type="none" w="med" len="med"/>
              <a:tailEnd type="none" w="med" len="med"/>
            </a:ln>
          </p:spPr>
        </p:cxnSp>
      </p:grpSp>
      <p:cxnSp>
        <p:nvCxnSpPr>
          <p:cNvPr id="704" name="Google Shape;704;p45"/>
          <p:cNvCxnSpPr/>
          <p:nvPr/>
        </p:nvCxnSpPr>
        <p:spPr>
          <a:xfrm>
            <a:off x="4572000" y="467100"/>
            <a:ext cx="0" cy="4209000"/>
          </a:xfrm>
          <a:prstGeom prst="straightConnector1">
            <a:avLst/>
          </a:prstGeom>
          <a:noFill/>
          <a:ln w="19050" cap="flat" cmpd="sng">
            <a:solidFill>
              <a:schemeClr val="dk2"/>
            </a:solidFill>
            <a:prstDash val="solid"/>
            <a:round/>
            <a:headEnd type="triangle" w="sm" len="sm"/>
            <a:tailEnd type="triangle" w="sm" len="sm"/>
          </a:ln>
        </p:spPr>
      </p:cxnSp>
      <p:cxnSp>
        <p:nvCxnSpPr>
          <p:cNvPr id="705" name="Google Shape;705;p45"/>
          <p:cNvCxnSpPr/>
          <p:nvPr/>
        </p:nvCxnSpPr>
        <p:spPr>
          <a:xfrm>
            <a:off x="467100" y="2571600"/>
            <a:ext cx="8209800" cy="0"/>
          </a:xfrm>
          <a:prstGeom prst="straightConnector1">
            <a:avLst/>
          </a:prstGeom>
          <a:noFill/>
          <a:ln w="19050" cap="flat" cmpd="sng">
            <a:solidFill>
              <a:schemeClr val="dk2"/>
            </a:solidFill>
            <a:prstDash val="solid"/>
            <a:round/>
            <a:headEnd type="triangle" w="sm" len="sm"/>
            <a:tailEnd type="triangle" w="sm" len="sm"/>
          </a:ln>
        </p:spPr>
      </p:cxnSp>
      <p:sp>
        <p:nvSpPr>
          <p:cNvPr id="706" name="Google Shape;706;p45"/>
          <p:cNvSpPr txBox="1"/>
          <p:nvPr/>
        </p:nvSpPr>
        <p:spPr>
          <a:xfrm rot="-5400000">
            <a:off x="-258750" y="2488938"/>
            <a:ext cx="1286400" cy="165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dk2"/>
                </a:solidFill>
                <a:latin typeface="Nunito"/>
                <a:ea typeface="Nunito"/>
                <a:cs typeface="Nunito"/>
                <a:sym typeface="Nunito"/>
              </a:rPr>
              <a:t>LOW VALUE 1</a:t>
            </a:r>
            <a:endParaRPr sz="800">
              <a:solidFill>
                <a:schemeClr val="dk2"/>
              </a:solidFill>
              <a:latin typeface="Nunito"/>
              <a:ea typeface="Nunito"/>
              <a:cs typeface="Nunito"/>
              <a:sym typeface="Nunito"/>
            </a:endParaRPr>
          </a:p>
        </p:txBody>
      </p:sp>
      <p:sp>
        <p:nvSpPr>
          <p:cNvPr id="707" name="Google Shape;707;p45"/>
          <p:cNvSpPr txBox="1"/>
          <p:nvPr/>
        </p:nvSpPr>
        <p:spPr>
          <a:xfrm rot="5400000">
            <a:off x="8116400" y="2488925"/>
            <a:ext cx="1286400" cy="165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dk2"/>
                </a:solidFill>
                <a:latin typeface="Nunito"/>
                <a:ea typeface="Nunito"/>
                <a:cs typeface="Nunito"/>
                <a:sym typeface="Nunito"/>
              </a:rPr>
              <a:t>HIGH VALUE 1</a:t>
            </a:r>
            <a:endParaRPr sz="800">
              <a:solidFill>
                <a:schemeClr val="dk2"/>
              </a:solidFill>
              <a:latin typeface="Nunito"/>
              <a:ea typeface="Nunito"/>
              <a:cs typeface="Nunito"/>
              <a:sym typeface="Nunito"/>
            </a:endParaRPr>
          </a:p>
        </p:txBody>
      </p:sp>
      <p:sp>
        <p:nvSpPr>
          <p:cNvPr id="708" name="Google Shape;708;p45"/>
          <p:cNvSpPr txBox="1"/>
          <p:nvPr/>
        </p:nvSpPr>
        <p:spPr>
          <a:xfrm>
            <a:off x="3928825" y="4676063"/>
            <a:ext cx="1286400" cy="165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dk2"/>
                </a:solidFill>
                <a:latin typeface="Nunito"/>
                <a:ea typeface="Nunito"/>
                <a:cs typeface="Nunito"/>
                <a:sym typeface="Nunito"/>
              </a:rPr>
              <a:t>LOW VALUE 2</a:t>
            </a:r>
            <a:endParaRPr sz="800">
              <a:solidFill>
                <a:schemeClr val="dk2"/>
              </a:solidFill>
              <a:latin typeface="Nunito"/>
              <a:ea typeface="Nunito"/>
              <a:cs typeface="Nunito"/>
              <a:sym typeface="Nunito"/>
            </a:endParaRPr>
          </a:p>
        </p:txBody>
      </p:sp>
      <p:sp>
        <p:nvSpPr>
          <p:cNvPr id="709" name="Google Shape;709;p45"/>
          <p:cNvSpPr txBox="1"/>
          <p:nvPr/>
        </p:nvSpPr>
        <p:spPr>
          <a:xfrm>
            <a:off x="3928775" y="301788"/>
            <a:ext cx="1286400" cy="165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800">
                <a:solidFill>
                  <a:schemeClr val="dk2"/>
                </a:solidFill>
                <a:latin typeface="Nunito"/>
                <a:ea typeface="Nunito"/>
                <a:cs typeface="Nunito"/>
                <a:sym typeface="Nunito"/>
              </a:rPr>
              <a:t>HIGH VALUE 2</a:t>
            </a:r>
            <a:endParaRPr sz="800">
              <a:solidFill>
                <a:schemeClr val="dk2"/>
              </a:solidFill>
              <a:latin typeface="Nunito"/>
              <a:ea typeface="Nunito"/>
              <a:cs typeface="Nunito"/>
              <a:sym typeface="Nunito"/>
            </a:endParaRPr>
          </a:p>
        </p:txBody>
      </p:sp>
      <p:sp>
        <p:nvSpPr>
          <p:cNvPr id="710" name="Google Shape;710;p45"/>
          <p:cNvSpPr/>
          <p:nvPr/>
        </p:nvSpPr>
        <p:spPr>
          <a:xfrm>
            <a:off x="5203529" y="1168597"/>
            <a:ext cx="3200855" cy="3317128"/>
          </a:xfrm>
          <a:prstGeom prst="ellipse">
            <a:avLst/>
          </a:prstGeom>
          <a:solidFill>
            <a:schemeClr val="accent1"/>
          </a:solidFill>
          <a:ln>
            <a:noFill/>
          </a:ln>
        </p:spPr>
        <p:txBody>
          <a:bodyPr spcFirstLastPara="1" wrap="square" lIns="0" tIns="0" rIns="0" bIns="0" anchor="ctr" anchorCtr="0">
            <a:noAutofit/>
          </a:bodyPr>
          <a:lstStyle/>
          <a:p>
            <a:pPr algn="ctr"/>
            <a:r>
              <a:rPr lang="el-GR" sz="1600" dirty="0">
                <a:solidFill>
                  <a:schemeClr val="lt1"/>
                </a:solidFill>
                <a:latin typeface="Nunito"/>
                <a:ea typeface="Nunito"/>
                <a:cs typeface="Nunito"/>
                <a:sym typeface="Nunito"/>
              </a:rPr>
              <a:t>αφορά όλες</a:t>
            </a:r>
          </a:p>
          <a:p>
            <a:pPr algn="ctr"/>
            <a:r>
              <a:rPr lang="el-GR" sz="1600" dirty="0">
                <a:solidFill>
                  <a:schemeClr val="lt1"/>
                </a:solidFill>
                <a:latin typeface="Nunito"/>
                <a:ea typeface="Nunito"/>
                <a:cs typeface="Nunito"/>
                <a:sym typeface="Nunito"/>
              </a:rPr>
              <a:t>εκείνες τις απρόσμενες</a:t>
            </a:r>
          </a:p>
          <a:p>
            <a:pPr algn="ctr"/>
            <a:r>
              <a:rPr lang="el-GR" sz="1600" dirty="0">
                <a:solidFill>
                  <a:schemeClr val="lt1"/>
                </a:solidFill>
                <a:latin typeface="Nunito"/>
                <a:ea typeface="Nunito"/>
                <a:cs typeface="Nunito"/>
                <a:sym typeface="Nunito"/>
              </a:rPr>
              <a:t>και απειλητικές αλλαγές,</a:t>
            </a:r>
          </a:p>
          <a:p>
            <a:pPr algn="ctr"/>
            <a:r>
              <a:rPr lang="el-GR" sz="1600" dirty="0">
                <a:solidFill>
                  <a:schemeClr val="lt1"/>
                </a:solidFill>
                <a:latin typeface="Nunito"/>
                <a:ea typeface="Nunito"/>
                <a:cs typeface="Nunito"/>
                <a:sym typeface="Nunito"/>
              </a:rPr>
              <a:t>που συνδέονται με</a:t>
            </a:r>
          </a:p>
          <a:p>
            <a:pPr algn="ctr"/>
            <a:r>
              <a:rPr lang="el-GR" sz="1600" dirty="0">
                <a:solidFill>
                  <a:schemeClr val="lt1"/>
                </a:solidFill>
                <a:latin typeface="Nunito"/>
                <a:ea typeface="Nunito"/>
                <a:cs typeface="Nunito"/>
                <a:sym typeface="Nunito"/>
              </a:rPr>
              <a:t>εξωτερικούς</a:t>
            </a:r>
          </a:p>
          <a:p>
            <a:pPr algn="ctr"/>
            <a:r>
              <a:rPr lang="el-GR" sz="1600" dirty="0">
                <a:solidFill>
                  <a:schemeClr val="lt1"/>
                </a:solidFill>
                <a:latin typeface="Nunito"/>
                <a:ea typeface="Nunito"/>
                <a:cs typeface="Nunito"/>
                <a:sym typeface="Nunito"/>
              </a:rPr>
              <a:t>αστάθμητους</a:t>
            </a:r>
          </a:p>
          <a:p>
            <a:pPr algn="ctr"/>
            <a:r>
              <a:rPr lang="el-GR" sz="1600" dirty="0">
                <a:solidFill>
                  <a:schemeClr val="lt1"/>
                </a:solidFill>
                <a:latin typeface="Nunito"/>
                <a:ea typeface="Nunito"/>
                <a:cs typeface="Nunito"/>
                <a:sym typeface="Nunito"/>
              </a:rPr>
              <a:t>παράγοντες και για τις</a:t>
            </a:r>
          </a:p>
          <a:p>
            <a:pPr algn="ctr"/>
            <a:r>
              <a:rPr lang="el-GR" sz="1600" dirty="0">
                <a:solidFill>
                  <a:schemeClr val="lt1"/>
                </a:solidFill>
                <a:latin typeface="Nunito"/>
                <a:ea typeface="Nunito"/>
                <a:cs typeface="Nunito"/>
                <a:sym typeface="Nunito"/>
              </a:rPr>
              <a:t>οποίες ένας οργανισμός</a:t>
            </a:r>
          </a:p>
          <a:p>
            <a:pPr algn="ctr"/>
            <a:r>
              <a:rPr lang="el-GR" sz="1600" dirty="0">
                <a:solidFill>
                  <a:schemeClr val="lt1"/>
                </a:solidFill>
                <a:latin typeface="Nunito"/>
                <a:ea typeface="Nunito"/>
                <a:cs typeface="Nunito"/>
                <a:sym typeface="Nunito"/>
              </a:rPr>
              <a:t>έχει ελάχιστα περιθώρια</a:t>
            </a:r>
            <a:endParaRPr sz="1600" dirty="0">
              <a:solidFill>
                <a:schemeClr val="lt1"/>
              </a:solidFill>
              <a:latin typeface="Nunito"/>
              <a:ea typeface="Nunito"/>
              <a:cs typeface="Nunito"/>
              <a:sym typeface="Nunito"/>
            </a:endParaRPr>
          </a:p>
        </p:txBody>
      </p:sp>
      <p:sp>
        <p:nvSpPr>
          <p:cNvPr id="711" name="Google Shape;711;p45"/>
          <p:cNvSpPr/>
          <p:nvPr/>
        </p:nvSpPr>
        <p:spPr>
          <a:xfrm>
            <a:off x="577632" y="451790"/>
            <a:ext cx="3832369" cy="3228419"/>
          </a:xfrm>
          <a:prstGeom prst="ellipse">
            <a:avLst/>
          </a:prstGeom>
          <a:solidFill>
            <a:schemeClr val="accent3"/>
          </a:solidFill>
          <a:ln>
            <a:noFill/>
          </a:ln>
        </p:spPr>
        <p:txBody>
          <a:bodyPr spcFirstLastPara="1" wrap="square" lIns="0" tIns="0" rIns="0" bIns="0" anchor="ctr" anchorCtr="0">
            <a:noAutofit/>
          </a:bodyPr>
          <a:lstStyle/>
          <a:p>
            <a:pPr lvl="0" algn="ctr"/>
            <a:r>
              <a:rPr lang="el-GR" sz="1600" dirty="0">
                <a:solidFill>
                  <a:schemeClr val="lt1"/>
                </a:solidFill>
                <a:latin typeface="Nunito"/>
                <a:ea typeface="Nunito"/>
                <a:cs typeface="Nunito"/>
                <a:sym typeface="Nunito"/>
              </a:rPr>
              <a:t>όλα εκείνα τα</a:t>
            </a:r>
          </a:p>
          <a:p>
            <a:pPr lvl="0" algn="ctr"/>
            <a:r>
              <a:rPr lang="el-GR" sz="1600" dirty="0">
                <a:solidFill>
                  <a:schemeClr val="lt1"/>
                </a:solidFill>
                <a:latin typeface="Nunito"/>
                <a:ea typeface="Nunito"/>
                <a:cs typeface="Nunito"/>
                <a:sym typeface="Nunito"/>
              </a:rPr>
              <a:t>γεγονότα, των οποίων οι</a:t>
            </a:r>
          </a:p>
          <a:p>
            <a:pPr lvl="0" algn="ctr"/>
            <a:r>
              <a:rPr lang="el-GR" sz="1600" dirty="0">
                <a:solidFill>
                  <a:schemeClr val="lt1"/>
                </a:solidFill>
                <a:latin typeface="Nunito"/>
                <a:ea typeface="Nunito"/>
                <a:cs typeface="Nunito"/>
                <a:sym typeface="Nunito"/>
              </a:rPr>
              <a:t>αιτίες είναι σε κάποιο</a:t>
            </a:r>
          </a:p>
          <a:p>
            <a:pPr lvl="0" algn="ctr"/>
            <a:r>
              <a:rPr lang="el-GR" sz="1600" dirty="0">
                <a:solidFill>
                  <a:schemeClr val="lt1"/>
                </a:solidFill>
                <a:latin typeface="Nunito"/>
                <a:ea typeface="Nunito"/>
                <a:cs typeface="Nunito"/>
                <a:sym typeface="Nunito"/>
              </a:rPr>
              <a:t>βαθμό προερχόμενες</a:t>
            </a:r>
          </a:p>
          <a:p>
            <a:pPr lvl="0" algn="ctr"/>
            <a:r>
              <a:rPr lang="el-GR" sz="1600" dirty="0">
                <a:solidFill>
                  <a:schemeClr val="lt1"/>
                </a:solidFill>
                <a:latin typeface="Nunito"/>
                <a:ea typeface="Nunito"/>
                <a:cs typeface="Nunito"/>
                <a:sym typeface="Nunito"/>
              </a:rPr>
              <a:t>από τον ίδιο </a:t>
            </a:r>
            <a:r>
              <a:rPr lang="el-GR" sz="1600" dirty="0" smtClean="0">
                <a:solidFill>
                  <a:schemeClr val="lt1"/>
                </a:solidFill>
                <a:latin typeface="Nunito"/>
                <a:ea typeface="Nunito"/>
                <a:cs typeface="Nunito"/>
                <a:sym typeface="Nunito"/>
              </a:rPr>
              <a:t>τον οργανισμό και σχετίζονται </a:t>
            </a:r>
            <a:r>
              <a:rPr lang="el-GR" sz="1600" dirty="0">
                <a:solidFill>
                  <a:schemeClr val="lt1"/>
                </a:solidFill>
                <a:latin typeface="Nunito"/>
                <a:ea typeface="Nunito"/>
                <a:cs typeface="Nunito"/>
                <a:sym typeface="Nunito"/>
              </a:rPr>
              <a:t>με ενέργειες</a:t>
            </a:r>
          </a:p>
          <a:p>
            <a:pPr lvl="0" algn="ctr"/>
            <a:r>
              <a:rPr lang="el-GR" sz="1600" dirty="0">
                <a:solidFill>
                  <a:schemeClr val="lt1"/>
                </a:solidFill>
                <a:latin typeface="Nunito"/>
                <a:ea typeface="Nunito"/>
                <a:cs typeface="Nunito"/>
                <a:sym typeface="Nunito"/>
              </a:rPr>
              <a:t>όπως ένας </a:t>
            </a:r>
            <a:r>
              <a:rPr lang="el-GR" sz="1600" dirty="0" smtClean="0">
                <a:solidFill>
                  <a:schemeClr val="lt1"/>
                </a:solidFill>
                <a:latin typeface="Nunito"/>
                <a:ea typeface="Nunito"/>
                <a:cs typeface="Nunito"/>
                <a:sym typeface="Nunito"/>
              </a:rPr>
              <a:t>κακός διοικητικός </a:t>
            </a:r>
            <a:r>
              <a:rPr lang="el-GR" sz="1600" dirty="0">
                <a:solidFill>
                  <a:schemeClr val="lt1"/>
                </a:solidFill>
                <a:latin typeface="Nunito"/>
                <a:ea typeface="Nunito"/>
                <a:cs typeface="Nunito"/>
                <a:sym typeface="Nunito"/>
              </a:rPr>
              <a:t>χειρισμός </a:t>
            </a:r>
            <a:r>
              <a:rPr lang="el-GR" sz="1600" dirty="0" smtClean="0">
                <a:solidFill>
                  <a:schemeClr val="lt1"/>
                </a:solidFill>
                <a:latin typeface="Nunito"/>
                <a:ea typeface="Nunito"/>
                <a:cs typeface="Nunito"/>
                <a:sym typeface="Nunito"/>
              </a:rPr>
              <a:t>ή της </a:t>
            </a:r>
            <a:r>
              <a:rPr lang="el-GR" sz="1600" dirty="0">
                <a:solidFill>
                  <a:schemeClr val="lt1"/>
                </a:solidFill>
                <a:latin typeface="Nunito"/>
                <a:ea typeface="Nunito"/>
                <a:cs typeface="Nunito"/>
                <a:sym typeface="Nunito"/>
              </a:rPr>
              <a:t>αποτυχίας </a:t>
            </a:r>
            <a:r>
              <a:rPr lang="el-GR" sz="1600" dirty="0" smtClean="0">
                <a:solidFill>
                  <a:schemeClr val="lt1"/>
                </a:solidFill>
                <a:latin typeface="Nunito"/>
                <a:ea typeface="Nunito"/>
                <a:cs typeface="Nunito"/>
                <a:sym typeface="Nunito"/>
              </a:rPr>
              <a:t>ενός οργανισμού </a:t>
            </a:r>
            <a:r>
              <a:rPr lang="el-GR" sz="1600" dirty="0">
                <a:solidFill>
                  <a:schemeClr val="lt1"/>
                </a:solidFill>
                <a:latin typeface="Nunito"/>
                <a:ea typeface="Nunito"/>
                <a:cs typeface="Nunito"/>
                <a:sym typeface="Nunito"/>
              </a:rPr>
              <a:t>να</a:t>
            </a:r>
          </a:p>
          <a:p>
            <a:pPr lvl="0" algn="ctr"/>
            <a:r>
              <a:rPr lang="el-GR" sz="1600" dirty="0">
                <a:solidFill>
                  <a:schemeClr val="lt1"/>
                </a:solidFill>
                <a:latin typeface="Nunito"/>
                <a:ea typeface="Nunito"/>
                <a:cs typeface="Nunito"/>
                <a:sym typeface="Nunito"/>
              </a:rPr>
              <a:t>προσαρμοστεί στις</a:t>
            </a:r>
          </a:p>
          <a:p>
            <a:pPr lvl="0" algn="ctr"/>
            <a:r>
              <a:rPr lang="el-GR" sz="1600" dirty="0">
                <a:solidFill>
                  <a:schemeClr val="lt1"/>
                </a:solidFill>
                <a:latin typeface="Nunito"/>
                <a:ea typeface="Nunito"/>
                <a:cs typeface="Nunito"/>
                <a:sym typeface="Nunito"/>
              </a:rPr>
              <a:t>αλλαγές.</a:t>
            </a:r>
            <a:endParaRPr sz="1600" dirty="0">
              <a:solidFill>
                <a:schemeClr val="lt1"/>
              </a:solidFill>
              <a:latin typeface="Nunito"/>
              <a:ea typeface="Nunito"/>
              <a:cs typeface="Nunito"/>
              <a:sym typeface="Nunito"/>
            </a:endParaRPr>
          </a:p>
        </p:txBody>
      </p:sp>
      <p:sp>
        <p:nvSpPr>
          <p:cNvPr id="712" name="Google Shape;712;p45"/>
          <p:cNvSpPr/>
          <p:nvPr/>
        </p:nvSpPr>
        <p:spPr>
          <a:xfrm>
            <a:off x="1382874" y="3471600"/>
            <a:ext cx="1110943" cy="73050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l-GR" sz="2400" dirty="0" smtClean="0">
                <a:solidFill>
                  <a:schemeClr val="lt1"/>
                </a:solidFill>
                <a:latin typeface="Nunito"/>
                <a:ea typeface="Nunito"/>
                <a:cs typeface="Nunito"/>
                <a:sym typeface="Nunito"/>
              </a:rPr>
              <a:t>κρίση</a:t>
            </a:r>
            <a:endParaRPr sz="2400" dirty="0">
              <a:solidFill>
                <a:schemeClr val="lt1"/>
              </a:solidFill>
              <a:latin typeface="Nunito"/>
              <a:ea typeface="Nunito"/>
              <a:cs typeface="Nunito"/>
              <a:sym typeface="Nunito"/>
            </a:endParaRPr>
          </a:p>
        </p:txBody>
      </p:sp>
      <p:sp>
        <p:nvSpPr>
          <p:cNvPr id="88" name="Google Shape;712;p45"/>
          <p:cNvSpPr/>
          <p:nvPr/>
        </p:nvSpPr>
        <p:spPr>
          <a:xfrm>
            <a:off x="5053161" y="985725"/>
            <a:ext cx="2058838" cy="52244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l-GR" sz="2000" dirty="0" smtClean="0">
                <a:solidFill>
                  <a:schemeClr val="lt1"/>
                </a:solidFill>
                <a:latin typeface="Nunito"/>
                <a:ea typeface="Nunito"/>
                <a:cs typeface="Nunito"/>
                <a:sym typeface="Nunito"/>
              </a:rPr>
              <a:t>καταστροφή</a:t>
            </a:r>
            <a:endParaRPr sz="2000" dirty="0">
              <a:solidFill>
                <a:schemeClr val="lt1"/>
              </a:solidFill>
              <a:latin typeface="Nunito"/>
              <a:ea typeface="Nunito"/>
              <a:cs typeface="Nunito"/>
              <a:sym typeface="Nunito"/>
            </a:endParaRPr>
          </a:p>
        </p:txBody>
      </p:sp>
      <p:sp>
        <p:nvSpPr>
          <p:cNvPr id="2" name="TextBox 1"/>
          <p:cNvSpPr txBox="1"/>
          <p:nvPr/>
        </p:nvSpPr>
        <p:spPr>
          <a:xfrm>
            <a:off x="2927498" y="4408967"/>
            <a:ext cx="1482503" cy="307777"/>
          </a:xfrm>
          <a:prstGeom prst="rect">
            <a:avLst/>
          </a:prstGeom>
          <a:noFill/>
        </p:spPr>
        <p:txBody>
          <a:bodyPr wrap="square" rtlCol="0">
            <a:spAutoFit/>
          </a:bodyPr>
          <a:lstStyle/>
          <a:p>
            <a:r>
              <a:rPr lang="en-US" dirty="0" smtClean="0">
                <a:solidFill>
                  <a:schemeClr val="tx1"/>
                </a:solidFill>
              </a:rPr>
              <a:t>Faulkner (2001)</a:t>
            </a:r>
            <a:endParaRPr lang="el-GR"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sric template">
  <a:themeElements>
    <a:clrScheme name="Custom 347">
      <a:dk1>
        <a:srgbClr val="FFFFFF"/>
      </a:dk1>
      <a:lt1>
        <a:srgbClr val="24272E"/>
      </a:lt1>
      <a:dk2>
        <a:srgbClr val="C6C8D6"/>
      </a:dk2>
      <a:lt2>
        <a:srgbClr val="6B707C"/>
      </a:lt2>
      <a:accent1>
        <a:srgbClr val="FFDD41"/>
      </a:accent1>
      <a:accent2>
        <a:srgbClr val="8CE444"/>
      </a:accent2>
      <a:accent3>
        <a:srgbClr val="5FDEF0"/>
      </a:accent3>
      <a:accent4>
        <a:srgbClr val="7598FF"/>
      </a:accent4>
      <a:accent5>
        <a:srgbClr val="BA64E0"/>
      </a:accent5>
      <a:accent6>
        <a:srgbClr val="FF594C"/>
      </a:accent6>
      <a:hlink>
        <a:srgbClr val="CCDB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TotalTime>
  <Words>2842</Words>
  <Application>Microsoft Office PowerPoint</Application>
  <PresentationFormat>Προβολή στην οθόνη (16:9)</PresentationFormat>
  <Paragraphs>429</Paragraphs>
  <Slides>47</Slides>
  <Notes>41</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47</vt:i4>
      </vt:variant>
    </vt:vector>
  </HeadingPairs>
  <TitlesOfParts>
    <vt:vector size="58" baseType="lpstr">
      <vt:lpstr>Nunito</vt:lpstr>
      <vt:lpstr>Franklin Gothic Book</vt:lpstr>
      <vt:lpstr>Wingdings</vt:lpstr>
      <vt:lpstr>ff2</vt:lpstr>
      <vt:lpstr>Calibri</vt:lpstr>
      <vt:lpstr>LucidaSansUnicode</vt:lpstr>
      <vt:lpstr>Arial</vt:lpstr>
      <vt:lpstr>Walter Turncoat</vt:lpstr>
      <vt:lpstr>Montserrat</vt:lpstr>
      <vt:lpstr>Verdana</vt:lpstr>
      <vt:lpstr>Osric template</vt:lpstr>
      <vt:lpstr>1. Εισαγωγικές έννοιες κινδύνου, κατηγοριοποίησης του, φάσεις και χαρακτηριστικά κρίσης </vt:lpstr>
      <vt:lpstr>Περιεχόμενα Μαθήματος </vt:lpstr>
      <vt:lpstr>Αλήθειες</vt:lpstr>
      <vt:lpstr>Σε ένα κλάδο όπως αυτό της φιλοξενίας…… </vt:lpstr>
      <vt:lpstr>1. Αναφερθείτε σε περιπτώσεις που οι συνθήκες αυτές του κλάδου διαταράσσονται και…….  </vt:lpstr>
      <vt:lpstr>Παρουσίαση του PowerPoint</vt:lpstr>
      <vt:lpstr>Ένα παράδειγμα</vt:lpstr>
      <vt:lpstr>Παρουσίαση του PowerPoint</vt:lpstr>
      <vt:lpstr>Κρίση &amp; Καταστροφή </vt:lpstr>
      <vt:lpstr>Τι είναι μια κρίση</vt:lpstr>
      <vt:lpstr>Τι είναι μια κρίση</vt:lpstr>
      <vt:lpstr>Τι είναι μια κρίση</vt:lpstr>
      <vt:lpstr>Παρουσίαση του PowerPoint</vt:lpstr>
      <vt:lpstr>Παρουσίαση του PowerPoint</vt:lpstr>
      <vt:lpstr>Παρουσίαση του PowerPoint</vt:lpstr>
      <vt:lpstr>Μορφές κρίσης</vt:lpstr>
      <vt:lpstr>Παρουσίαση του PowerPoint</vt:lpstr>
      <vt:lpstr>2. Αναφερθείτε σε περιπτώσεις υποβοσκουσών κρίσεων που δεν λαμβάνονται υπόψη και…….  </vt:lpstr>
      <vt:lpstr>Πολυδιάστατη &amp; πολυπαραγοντική κατάσταση</vt:lpstr>
      <vt:lpstr>Άλλες κατηγοριοποιήσεις κρίσεων</vt:lpstr>
      <vt:lpstr>Άλλες κατηγοριοποιήσεις κρίσεων</vt:lpstr>
      <vt:lpstr>Κατηγοριοποιήσεις… συνέχεια</vt:lpstr>
      <vt:lpstr>οικονομικές κρίσεις (economic crises) στις οποίες συγκαταλέγονται οι απεργίες, μια γενικότερη οικονομική δυσπραγία και η αδυναμία πληρωμών    Προβλήματα μπορεί να προκύψουν και από το ανθρώπινο δυναμικό (human resource crises), όταν παρατηρούνται φαινόμενα διαφθοράς, αδικαιολόγητες απουσίες κα ατυχήματα στον εργασιακό χώρο   φυσικές καταστροφές (natural disasters) και στα προβλήματα που μπορεί να επιφέρει ένας τυφώνας, μία πλημμύρα ή ένας σεισμός</vt:lpstr>
      <vt:lpstr>Παρουσίαση του PowerPoint</vt:lpstr>
      <vt:lpstr>3. Καταιγισμός ιδεών …….  </vt:lpstr>
      <vt:lpstr>Παρουσίαση του PowerPoint</vt:lpstr>
      <vt:lpstr>Παρουσίαση του PowerPoint</vt:lpstr>
      <vt:lpstr>Παρουσίαση του PowerPoint</vt:lpstr>
      <vt:lpstr>Η έννοια της κρίσης ασφαλώς δεν είναι κάτι πρωτόγνωρο</vt:lpstr>
      <vt:lpstr>Η Κρίση διαπερνά την Κοινωνία</vt:lpstr>
      <vt:lpstr>Παρουσίαση του PowerPoint</vt:lpstr>
      <vt:lpstr>Παρουσίαση του PowerPoint</vt:lpstr>
      <vt:lpstr>Παρουσίαση του PowerPoint</vt:lpstr>
      <vt:lpstr>Εξέταση περιπτώσεων στον ελληνικό τουρισμό</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5 βασικοί  λόγοι κρίσης προορισμού </vt:lpstr>
      <vt:lpstr>Παρουσίαση του PowerPoint</vt:lpstr>
      <vt:lpstr>Τρομοκρατικές επιθέσεις</vt:lpstr>
      <vt:lpstr>Παρουσίαση του PowerPoint</vt:lpstr>
      <vt:lpstr>4. Ομαδική εργασία </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User</dc:creator>
  <cp:lastModifiedBy>Λογαριασμός Microsoft</cp:lastModifiedBy>
  <cp:revision>69</cp:revision>
  <dcterms:modified xsi:type="dcterms:W3CDTF">2021-02-20T17:53:30Z</dcterms:modified>
</cp:coreProperties>
</file>