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341" r:id="rId2"/>
    <p:sldId id="261" r:id="rId3"/>
    <p:sldId id="262" r:id="rId4"/>
    <p:sldId id="422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494" r:id="rId24"/>
    <p:sldId id="495" r:id="rId25"/>
    <p:sldId id="496" r:id="rId26"/>
    <p:sldId id="497" r:id="rId27"/>
    <p:sldId id="321" r:id="rId28"/>
    <p:sldId id="320" r:id="rId29"/>
    <p:sldId id="322" r:id="rId30"/>
    <p:sldId id="280" r:id="rId31"/>
    <p:sldId id="342" r:id="rId32"/>
    <p:sldId id="343" r:id="rId33"/>
    <p:sldId id="344" r:id="rId34"/>
    <p:sldId id="345" r:id="rId35"/>
    <p:sldId id="346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9272" autoAdjust="0"/>
  </p:normalViewPr>
  <p:slideViewPr>
    <p:cSldViewPr>
      <p:cViewPr>
        <p:scale>
          <a:sx n="100" d="100"/>
          <a:sy n="100" d="100"/>
        </p:scale>
        <p:origin x="-42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19.xml"/><Relationship Id="rId18" Type="http://schemas.openxmlformats.org/officeDocument/2006/relationships/slide" Target="slides/slide24.xml"/><Relationship Id="rId3" Type="http://schemas.openxmlformats.org/officeDocument/2006/relationships/slide" Target="slides/slide8.xml"/><Relationship Id="rId7" Type="http://schemas.openxmlformats.org/officeDocument/2006/relationships/slide" Target="slides/slide13.xml"/><Relationship Id="rId12" Type="http://schemas.openxmlformats.org/officeDocument/2006/relationships/slide" Target="slides/slide18.xml"/><Relationship Id="rId17" Type="http://schemas.openxmlformats.org/officeDocument/2006/relationships/slide" Target="slides/slide23.xml"/><Relationship Id="rId2" Type="http://schemas.openxmlformats.org/officeDocument/2006/relationships/slide" Target="slides/slide6.xml"/><Relationship Id="rId16" Type="http://schemas.openxmlformats.org/officeDocument/2006/relationships/slide" Target="slides/slide22.xml"/><Relationship Id="rId20" Type="http://schemas.openxmlformats.org/officeDocument/2006/relationships/slide" Target="slides/slide26.xml"/><Relationship Id="rId1" Type="http://schemas.openxmlformats.org/officeDocument/2006/relationships/slide" Target="slides/slide5.xml"/><Relationship Id="rId6" Type="http://schemas.openxmlformats.org/officeDocument/2006/relationships/slide" Target="slides/slide11.xml"/><Relationship Id="rId11" Type="http://schemas.openxmlformats.org/officeDocument/2006/relationships/slide" Target="slides/slide17.xml"/><Relationship Id="rId5" Type="http://schemas.openxmlformats.org/officeDocument/2006/relationships/slide" Target="slides/slide10.xml"/><Relationship Id="rId15" Type="http://schemas.openxmlformats.org/officeDocument/2006/relationships/slide" Target="slides/slide21.xml"/><Relationship Id="rId10" Type="http://schemas.openxmlformats.org/officeDocument/2006/relationships/slide" Target="slides/slide16.xml"/><Relationship Id="rId19" Type="http://schemas.openxmlformats.org/officeDocument/2006/relationships/slide" Target="slides/slide25.xml"/><Relationship Id="rId4" Type="http://schemas.openxmlformats.org/officeDocument/2006/relationships/slide" Target="slides/slide9.xml"/><Relationship Id="rId9" Type="http://schemas.openxmlformats.org/officeDocument/2006/relationships/slide" Target="slides/slide15.xml"/><Relationship Id="rId14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E852-9188-430D-9BE8-9BB856D0F314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CF21A-92A8-4CFE-9F61-18089F3B8DA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0063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916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290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692150"/>
            <a:ext cx="6657975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248400"/>
            <a:ext cx="5138737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 ΜΗΧΑΝΙΣΜΟΙ ΠΟΙΟΤΗΤΑΣ ΥΠΗΡΕΣΙΑΣ ΣΕ ΔΙΚΤΥΑ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1FF03-B364-442C-8110-96561E33D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 στην Ποιότητα Υπηρεσίας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937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3463375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409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10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652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12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4721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9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401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117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3886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uras@ct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ru6.cti.gr/ru6/boura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u6.cti.gr/ru6/bouras/graduate-courses/mhxanismoi-poiothtas-uphresias?language=e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ΜΗΧΑΝΙΣΜΟΙ ΠΟΙΟΤΗΤΑΣ ΥΠΗΡΕΣΙΑΣ ΣΕ ΔΙΚΤΥΑ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Ενότητα </a:t>
            </a:r>
            <a:r>
              <a:rPr lang="en-US" dirty="0" smtClean="0"/>
              <a:t>#</a:t>
            </a:r>
            <a:r>
              <a:rPr lang="el-GR" dirty="0" smtClean="0"/>
              <a:t> </a:t>
            </a:r>
            <a:r>
              <a:rPr lang="en-US" dirty="0" smtClean="0"/>
              <a:t>3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n-GB" altLang="en-US" dirty="0" smtClean="0"/>
              <a:t>Integrated Services (</a:t>
            </a:r>
            <a:r>
              <a:rPr lang="en-GB" altLang="en-US" dirty="0" err="1" smtClean="0"/>
              <a:t>IntServ</a:t>
            </a:r>
            <a:r>
              <a:rPr lang="en-GB" altLang="en-US" dirty="0" smtClean="0"/>
              <a:t>) II</a:t>
            </a:r>
            <a:endParaRPr lang="el-GR" dirty="0" smtClean="0"/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Καθηγητής Χρήστος Ι. </a:t>
            </a:r>
            <a:r>
              <a:rPr lang="el-GR" dirty="0" err="1" smtClean="0"/>
              <a:t>Μπούρας</a:t>
            </a:r>
            <a:endParaRPr lang="el-GR" dirty="0" smtClean="0"/>
          </a:p>
          <a:p>
            <a:r>
              <a:rPr lang="el-GR" dirty="0" smtClean="0"/>
              <a:t>Τμήμα Μηχανικών Η/Υ &amp; Πληροφορικής</a:t>
            </a:r>
            <a:r>
              <a:rPr lang="en-US" dirty="0" smtClean="0"/>
              <a:t>, </a:t>
            </a:r>
            <a:r>
              <a:rPr lang="el-GR" dirty="0" smtClean="0"/>
              <a:t>Πανεπιστήμιο Πατρών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bouras@cti.gr</a:t>
            </a:r>
            <a:r>
              <a:rPr lang="el-GR" dirty="0" smtClean="0"/>
              <a:t>,</a:t>
            </a:r>
            <a:r>
              <a:rPr lang="en-US" dirty="0" smtClean="0"/>
              <a:t> site: </a:t>
            </a:r>
            <a:r>
              <a:rPr lang="en-US" dirty="0" smtClean="0">
                <a:hlinkClick r:id="rId4"/>
              </a:rPr>
              <a:t>http://ru6.cti.gr/ru6/bouras</a:t>
            </a:r>
            <a:r>
              <a:rPr lang="el-GR" dirty="0" smtClean="0"/>
              <a:t>  </a:t>
            </a:r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93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RSVP </a:t>
            </a:r>
            <a:r>
              <a:rPr lang="el-GR" altLang="en-US" smtClean="0"/>
              <a:t>σύνοδος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smtClean="0"/>
              <a:t>Μια σύνοδος είναι ένα σύνολο από ροές δεδομένων unicast ή multicast </a:t>
            </a:r>
          </a:p>
          <a:p>
            <a:r>
              <a:rPr lang="el-GR" altLang="en-US" smtClean="0"/>
              <a:t>Το RSVP διαχειρίζεται την κάθε σύνοδο ανεξάρτητα</a:t>
            </a:r>
          </a:p>
          <a:p>
            <a:r>
              <a:rPr lang="el-GR" altLang="en-US" smtClean="0"/>
              <a:t>Καθορίζεται από την τριάδα</a:t>
            </a:r>
          </a:p>
          <a:p>
            <a:pPr lvl="1"/>
            <a:r>
              <a:rPr lang="el-GR" altLang="en-US" smtClean="0"/>
              <a:t>διεύθυνση αποστολής</a:t>
            </a:r>
          </a:p>
          <a:p>
            <a:pPr lvl="1"/>
            <a:r>
              <a:rPr lang="el-GR" altLang="en-US" smtClean="0"/>
              <a:t>ID πρωτοκόλλου</a:t>
            </a:r>
          </a:p>
          <a:p>
            <a:pPr lvl="1"/>
            <a:r>
              <a:rPr lang="el-GR" altLang="en-US" smtClean="0"/>
              <a:t>θύρα αποστολέα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Τύποι κυκλοφορίας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Το </a:t>
            </a:r>
            <a:r>
              <a:rPr lang="en-US" altLang="en-US" dirty="0" smtClean="0"/>
              <a:t>RSVP </a:t>
            </a:r>
            <a:r>
              <a:rPr lang="el-GR" altLang="en-US" dirty="0" smtClean="0"/>
              <a:t>υποστηρίζει 3 τύπους κυκλοφορίας:</a:t>
            </a:r>
          </a:p>
          <a:p>
            <a:pPr lvl="1"/>
            <a:r>
              <a:rPr lang="el-GR" altLang="en-US" dirty="0" smtClean="0"/>
              <a:t>Καλύτερης προσπάθειας</a:t>
            </a:r>
          </a:p>
          <a:p>
            <a:pPr lvl="1"/>
            <a:r>
              <a:rPr lang="el-GR" altLang="en-US" dirty="0" smtClean="0"/>
              <a:t>Ευαίσθητης σε ρυθμό</a:t>
            </a:r>
          </a:p>
          <a:p>
            <a:pPr lvl="1"/>
            <a:r>
              <a:rPr lang="el-GR" altLang="en-US" dirty="0" smtClean="0"/>
              <a:t>Ευαίσθητης σε καθυστέρηση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Μορφές δέσμευσης </a:t>
            </a:r>
            <a:r>
              <a:rPr lang="en-US" altLang="en-US" dirty="0" smtClean="0"/>
              <a:t>RSVP</a:t>
            </a:r>
            <a:endParaRPr lang="el-GR" altLang="en-US" dirty="0" smtClean="0"/>
          </a:p>
        </p:txBody>
      </p:sp>
      <p:graphicFrame>
        <p:nvGraphicFramePr>
          <p:cNvPr id="43" name="Content Placeholder 42"/>
          <p:cNvGraphicFramePr>
            <a:graphicFrameLocks noGrp="1"/>
          </p:cNvGraphicFramePr>
          <p:nvPr>
            <p:ph idx="1"/>
          </p:nvPr>
        </p:nvGraphicFramePr>
        <p:xfrm>
          <a:off x="463550" y="1557338"/>
          <a:ext cx="8229600" cy="2026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dirty="0" smtClean="0">
                          <a:latin typeface="+mn-lt"/>
                          <a:cs typeface="Times New Roman" pitchFamily="18" charset="0"/>
                        </a:rPr>
                        <a:t>Εμβέλεια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altLang="en-US" sz="1800" dirty="0" smtClean="0">
                          <a:latin typeface="+mn-lt"/>
                          <a:cs typeface="Times New Roman" pitchFamily="18" charset="0"/>
                        </a:rPr>
                        <a:t>Κρατήσεις</a:t>
                      </a:r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b="1" dirty="0" smtClean="0">
                          <a:latin typeface="+mn-lt"/>
                          <a:cs typeface="Times New Roman" pitchFamily="18" charset="0"/>
                        </a:rPr>
                        <a:t>Μεμονωμένη</a:t>
                      </a:r>
                      <a:endParaRPr lang="el-G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800" b="1" dirty="0" smtClean="0">
                          <a:latin typeface="+mn-lt"/>
                          <a:cs typeface="Times New Roman" pitchFamily="18" charset="0"/>
                        </a:rPr>
                        <a:t>Διαμοιραζόμενη</a:t>
                      </a:r>
                      <a:endParaRPr lang="el-GR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800" dirty="0" smtClean="0">
                          <a:latin typeface="+mn-lt"/>
                          <a:cs typeface="Times New Roman" pitchFamily="18" charset="0"/>
                        </a:rPr>
                        <a:t>Ρητή</a:t>
                      </a:r>
                      <a:endParaRPr lang="el-GR" altLang="en-US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800" dirty="0" smtClean="0">
                          <a:latin typeface="+mn-lt"/>
                          <a:cs typeface="Times New Roman" pitchFamily="18" charset="0"/>
                        </a:rPr>
                        <a:t>Στυλ </a:t>
                      </a:r>
                      <a:r>
                        <a:rPr lang="en-US" altLang="en-US" sz="1800" dirty="0" smtClean="0">
                          <a:latin typeface="+mn-lt"/>
                          <a:cs typeface="Times New Roman" pitchFamily="18" charset="0"/>
                        </a:rPr>
                        <a:t>Fixed Filter</a:t>
                      </a:r>
                      <a:r>
                        <a:rPr lang="el-GR" altLang="en-US" sz="1800" dirty="0" smtClean="0"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lang="en-US" altLang="en-US" sz="1800" dirty="0" smtClean="0">
                          <a:latin typeface="+mn-lt"/>
                          <a:cs typeface="Times New Roman" pitchFamily="18" charset="0"/>
                        </a:rPr>
                        <a:t>FF</a:t>
                      </a:r>
                      <a:r>
                        <a:rPr lang="el-GR" altLang="en-US" sz="180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800" dirty="0" smtClean="0">
                          <a:latin typeface="+mn-lt"/>
                          <a:cs typeface="Times New Roman" pitchFamily="18" charset="0"/>
                        </a:rPr>
                        <a:t>Στυλ ρητώς διαμοιραζόμενο – </a:t>
                      </a:r>
                      <a:r>
                        <a:rPr lang="en-US" altLang="en-US" sz="1800" dirty="0" smtClean="0">
                          <a:latin typeface="+mn-lt"/>
                          <a:cs typeface="Times New Roman" pitchFamily="18" charset="0"/>
                        </a:rPr>
                        <a:t>Shared Explicit</a:t>
                      </a:r>
                      <a:r>
                        <a:rPr lang="el-GR" altLang="en-US" sz="1800" dirty="0" smtClean="0"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lang="en-US" altLang="en-US" sz="1800" dirty="0" smtClean="0">
                          <a:latin typeface="+mn-lt"/>
                          <a:cs typeface="Times New Roman" pitchFamily="18" charset="0"/>
                        </a:rPr>
                        <a:t>SE</a:t>
                      </a:r>
                      <a:r>
                        <a:rPr lang="el-GR" altLang="en-US" sz="180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800" dirty="0" smtClean="0">
                          <a:latin typeface="+mn-lt"/>
                          <a:cs typeface="Times New Roman" pitchFamily="18" charset="0"/>
                        </a:rPr>
                        <a:t>Μεταβαλλόμενη (</a:t>
                      </a:r>
                      <a:r>
                        <a:rPr lang="en-US" altLang="en-US" sz="1800" dirty="0" smtClean="0">
                          <a:latin typeface="+mn-lt"/>
                          <a:cs typeface="Times New Roman" pitchFamily="18" charset="0"/>
                        </a:rPr>
                        <a:t>wildcard</a:t>
                      </a:r>
                      <a:r>
                        <a:rPr lang="el-GR" altLang="en-US" sz="180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800" dirty="0" smtClean="0">
                          <a:latin typeface="+mn-lt"/>
                          <a:cs typeface="Times New Roman" pitchFamily="18" charset="0"/>
                        </a:rPr>
                        <a:t>Μη ορισμένο</a:t>
                      </a:r>
                      <a:endParaRPr lang="el-GR" altLang="en-US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800" dirty="0" smtClean="0">
                          <a:latin typeface="+mn-lt"/>
                          <a:cs typeface="Times New Roman" pitchFamily="18" charset="0"/>
                        </a:rPr>
                        <a:t>Στυλ </a:t>
                      </a:r>
                      <a:r>
                        <a:rPr lang="en-US" altLang="en-US" sz="1800" dirty="0" smtClean="0">
                          <a:latin typeface="+mn-lt"/>
                          <a:cs typeface="Times New Roman" pitchFamily="18" charset="0"/>
                        </a:rPr>
                        <a:t>Wildcard Filter</a:t>
                      </a:r>
                      <a:r>
                        <a:rPr lang="el-GR" altLang="en-US" sz="1800" dirty="0" smtClean="0"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lang="en-US" altLang="en-US" sz="1800" dirty="0" smtClean="0">
                          <a:latin typeface="+mn-lt"/>
                          <a:cs typeface="Times New Roman" pitchFamily="18" charset="0"/>
                        </a:rPr>
                        <a:t>WF</a:t>
                      </a:r>
                      <a:r>
                        <a:rPr lang="el-GR" altLang="en-US" sz="180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RSVP tunelling</a:t>
            </a:r>
            <a:r>
              <a:rPr lang="el-GR" altLang="en-US" smtClean="0"/>
              <a:t> (1)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smtClean="0"/>
              <a:t>Πραγματοποιείται αυτόματα μέσα σε δίκτυα τα οποία δεν υποστηρίζουν RSVP</a:t>
            </a:r>
          </a:p>
          <a:p>
            <a:r>
              <a:rPr lang="el-GR" altLang="en-US" smtClean="0"/>
              <a:t>Απαιτεί από όλους τους δρομολογητές (είτε υποστηρίζουν RSVP είτε όχι) να προωθούν τα μηνύματα μονοπατιού προς την διεύθυνση προορισμού χρησιμοποιώντας έναν τοπικό πίνακα δρομολόγησης</a:t>
            </a:r>
          </a:p>
          <a:p>
            <a:r>
              <a:rPr lang="el-GR" altLang="en-US" smtClean="0"/>
              <a:t>Όταν ένα τέτοιο μήνυμα διασχίζει ένα δίκτυο το οποίο δεν υποστηρίζει RSVP, τα αντίγραφα του μηνύματος φέρουν την IP διεύθυνση του τελευταίου RSVP δρομολογητή που συνάντησαν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RSVP tunelling</a:t>
            </a:r>
            <a:r>
              <a:rPr lang="el-GR" altLang="en-US" smtClean="0"/>
              <a:t> (2)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Πλεονεκτήματα:</a:t>
            </a:r>
          </a:p>
          <a:p>
            <a:pPr lvl="1"/>
            <a:r>
              <a:rPr lang="el-GR" altLang="en-US" smtClean="0"/>
              <a:t>Το RSVP θα χρησιμοποιηθεί σποραδικά και όχι καθολικά </a:t>
            </a:r>
            <a:r>
              <a:rPr lang="el-GR" altLang="en-US" smtClean="0">
                <a:sym typeface="Wingdings" pitchFamily="2" charset="2"/>
              </a:rPr>
              <a:t> </a:t>
            </a:r>
            <a:r>
              <a:rPr lang="el-GR" altLang="en-US" smtClean="0"/>
              <a:t>θα υπάρχει η ανάγκη για tunnelling </a:t>
            </a:r>
          </a:p>
          <a:p>
            <a:pPr lvl="1"/>
            <a:r>
              <a:rPr lang="el-GR" altLang="en-US" smtClean="0"/>
              <a:t>Μπορεί να γίνει πιο αποτελεσματικό, αν υλοποιηθεί έλεγχος της συμφόρησης σε καταστάσεις υψηλού φόρτου κυκλοφορίας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RSVP </a:t>
            </a:r>
            <a:r>
              <a:rPr lang="el-GR" altLang="en-US" smtClean="0"/>
              <a:t>μηνύματα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Μηνύματα αίτησης-δέσμευσης (</a:t>
            </a:r>
            <a:r>
              <a:rPr lang="en-US" altLang="en-US" dirty="0" smtClean="0"/>
              <a:t>reservation-request messages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Μηνύματα μονοπατιού (</a:t>
            </a:r>
            <a:r>
              <a:rPr lang="en-US" altLang="en-US" dirty="0" smtClean="0"/>
              <a:t>path messages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Μηνύματα λαθών-επιβεβαίωσης (</a:t>
            </a:r>
            <a:r>
              <a:rPr lang="en-US" altLang="en-US" dirty="0" smtClean="0"/>
              <a:t>error-confirmation messages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Μηνύματα κατεδάφισης (</a:t>
            </a:r>
            <a:r>
              <a:rPr lang="en-US" altLang="en-US" dirty="0" smtClean="0"/>
              <a:t>teardown messages</a:t>
            </a:r>
            <a:r>
              <a:rPr lang="el-GR" altLang="en-US" dirty="0" smtClean="0"/>
              <a:t>).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Μηνύματα Αίτησης-Δέσμευσης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 smtClean="0"/>
              <a:t>Στέλνεται από κάθε παραλήπτη προς τους αποστολείς</a:t>
            </a:r>
          </a:p>
          <a:p>
            <a:r>
              <a:rPr lang="el-GR" altLang="en-US" dirty="0" smtClean="0"/>
              <a:t>Κατευθύνεται προς τους αποστολείς ακολουθώντας αντίθετες πορείες από αυτές των πακέτων δεδομένων</a:t>
            </a:r>
          </a:p>
          <a:p>
            <a:r>
              <a:rPr lang="el-GR" altLang="en-US" dirty="0" smtClean="0"/>
              <a:t>Πρέπει να παραδοθεί στους αποστολείς ώστε να μπορούν να θέσουν κατάλληλες παραμέτρους ελέγχου της κυκλοφορίας για την πρώτη μετάβαση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Μηνύματα μονοπατιού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smtClean="0"/>
              <a:t>Στέλνεται από κάθε αποστολέα κατά μήκος των unicast μονοπατιών και multicast δέντρων που παρέχονται από τα πρωτόκολλα δρομολόγησης</a:t>
            </a:r>
          </a:p>
          <a:p>
            <a:r>
              <a:rPr lang="el-GR" altLang="en-US" smtClean="0"/>
              <a:t>Χρησιμοποιείται για να αποθηκεύσει την κατάσταση μονοπατιού σε κάθε κόμβο</a:t>
            </a:r>
          </a:p>
          <a:p>
            <a:r>
              <a:rPr lang="el-GR" altLang="en-US" smtClean="0"/>
              <a:t>Η κατάσταση μονοπατιού χρησιμοποιείται για να δρομολογήσει μηνύματα αίτησης-δέσμευσης προς την αντίθετη κατεύθυνση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Μηνύματα λαθών και επιβεβαίωσης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Διακρίνονται σε:</a:t>
            </a:r>
          </a:p>
          <a:p>
            <a:pPr lvl="1"/>
            <a:r>
              <a:rPr lang="el-GR" altLang="en-US" smtClean="0"/>
              <a:t>Μηνύματα λάθους μονοπατιού</a:t>
            </a:r>
          </a:p>
          <a:p>
            <a:pPr lvl="1"/>
            <a:r>
              <a:rPr lang="el-GR" altLang="en-US" smtClean="0"/>
              <a:t>Μηνύματα λάθους αίτησης-δέσμευσης</a:t>
            </a:r>
          </a:p>
          <a:p>
            <a:pPr lvl="1"/>
            <a:r>
              <a:rPr lang="el-GR" altLang="en-US" smtClean="0"/>
              <a:t>Μηνύματα αναγνώρισης αίτησης-δέσμευσης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Μηνύματα λάθους μονοπατιού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Είναι αποτέλεσμα μηνυμάτων μονοπατιού και κινούνται προς τους αποστολείς</a:t>
            </a:r>
          </a:p>
          <a:p>
            <a:r>
              <a:rPr lang="el-GR" altLang="en-US" smtClean="0"/>
              <a:t>Δρομολογούνται από κόμβο σε κόμβο χρησιμοποιώντας την κατάσταση μονοπατιού</a:t>
            </a:r>
          </a:p>
          <a:p>
            <a:r>
              <a:rPr lang="el-GR" altLang="en-US" smtClean="0"/>
              <a:t>Σε κάθε μετάβαση η IP διεύθυνση προορισμού είναι η unicast διεύθυνση της προηγούμενης μετάβασης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Η κατανόηση της δέσμευσης πόρων στο πρωτόκολλου </a:t>
            </a:r>
            <a:r>
              <a:rPr lang="en-US" altLang="en-US" dirty="0" smtClean="0"/>
              <a:t>RSVP</a:t>
            </a:r>
            <a:r>
              <a:rPr lang="el-GR" altLang="en-US" dirty="0" smtClean="0"/>
              <a:t> </a:t>
            </a:r>
            <a:endParaRPr lang="en-GB" altLang="en-US" dirty="0" smtClean="0"/>
          </a:p>
          <a:p>
            <a:r>
              <a:rPr lang="el-GR" altLang="en-US" dirty="0" smtClean="0"/>
              <a:t>Η παρουσίαση των μηνυμάτων του πρωτόκολλου </a:t>
            </a:r>
            <a:r>
              <a:rPr lang="en-US" altLang="en-US" dirty="0" smtClean="0"/>
              <a:t>RSVP</a:t>
            </a:r>
            <a:r>
              <a:rPr lang="el-GR" altLang="en-US" dirty="0" smtClean="0"/>
              <a:t> και του ρόλου τους</a:t>
            </a:r>
          </a:p>
          <a:p>
            <a:endParaRPr lang="el-G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Μηνύματα λάθους αίτησης-δέσμευσης (1)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Είναι αποτέλεσμα των μηνυμάτων αίτησης-δέσμευσης και κινούνται προς τον παραλήπτη</a:t>
            </a:r>
          </a:p>
          <a:p>
            <a:r>
              <a:rPr lang="el-GR" altLang="en-US" smtClean="0"/>
              <a:t>Δρομολογούνται από κόμβο σε κόμβο χρησιμοποιώντας την κατάσταση δέσμευσης</a:t>
            </a:r>
          </a:p>
          <a:p>
            <a:r>
              <a:rPr lang="el-GR" altLang="en-US" smtClean="0"/>
              <a:t>Σε κάθε μετάβαση, η IP διεύθυνση προορισμού είναι η unicast διεύθυνση του κόμβου της επόμενης μετάβασης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Μηνύματα λάθους αίτησης-δέσμευσης (2)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Η πληροφορία που μεταφέρεται μπορεί να περιέχει:</a:t>
            </a:r>
          </a:p>
          <a:p>
            <a:pPr lvl="1"/>
            <a:r>
              <a:rPr lang="el-GR" altLang="en-US" smtClean="0"/>
              <a:t>Αποτυχία αποδοχής</a:t>
            </a:r>
          </a:p>
          <a:p>
            <a:pPr lvl="1"/>
            <a:r>
              <a:rPr lang="el-GR" altLang="en-US" smtClean="0"/>
              <a:t>Μη διαθέσιμο εύρος ζώνης</a:t>
            </a:r>
          </a:p>
          <a:p>
            <a:pPr lvl="1"/>
            <a:r>
              <a:rPr lang="el-GR" altLang="en-US" smtClean="0"/>
              <a:t>Η υπηρεσία δεν υποστηρίζεται</a:t>
            </a:r>
          </a:p>
          <a:p>
            <a:pPr lvl="1"/>
            <a:r>
              <a:rPr lang="el-GR" altLang="en-US" smtClean="0"/>
              <a:t>Λάθος προσδιορισμός ροής</a:t>
            </a:r>
          </a:p>
          <a:p>
            <a:pPr lvl="1"/>
            <a:r>
              <a:rPr lang="el-GR" altLang="en-US" smtClean="0"/>
              <a:t>Ασαφές μονοπάτι</a:t>
            </a:r>
          </a:p>
          <a:p>
            <a:endParaRPr lang="el-GR" alt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Μηνύματα αναγνώρισης αίτησης-δέσμευσης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Στέλνονται ως αποτέλεσμα της εμφάνισης ενός αντικειμένου επιβεβαίωσης-δέσμευσης μετά από ένα μήνυμα αίτησης-δέσμευσης</a:t>
            </a:r>
          </a:p>
          <a:p>
            <a:r>
              <a:rPr lang="el-GR" altLang="en-US" dirty="0" smtClean="0"/>
              <a:t>Περιέχει ένα αντίγραφο του αντικειμένου επιβεβαίωσης-δέσμευσης</a:t>
            </a:r>
          </a:p>
          <a:p>
            <a:r>
              <a:rPr lang="el-GR" altLang="en-US" dirty="0" smtClean="0"/>
              <a:t>Προωθείται από κόμβο σε κόμβο προς τον παραλήπτη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Μηνύματα κατεδάφισης (1)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Σβήνουν το μονοπάτι και την κατάσταση δέσμευσης χωρίς να περιμένουν την λήξη της περιόδου καθαρισμού</a:t>
            </a:r>
          </a:p>
          <a:p>
            <a:r>
              <a:rPr lang="el-GR" altLang="en-US" smtClean="0"/>
              <a:t>Μπορούν να ξεκινήσουν από μια εφαρμογή σε ένα σύστημα στα άκρα του μονοπατιού (αποστολέα ή παραλήπτη) ή ένα δρομολογητή ως αποτέλεσμα της λήξης κατάστασης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Μηνύματα κατεδάφισης (2)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Διακρίνονται σε:</a:t>
            </a:r>
          </a:p>
          <a:p>
            <a:pPr lvl="1"/>
            <a:r>
              <a:rPr lang="el-GR" altLang="en-US" smtClean="0"/>
              <a:t>μηνύματα κατεδάφισης μονοπατιού</a:t>
            </a:r>
          </a:p>
          <a:p>
            <a:pPr lvl="1"/>
            <a:r>
              <a:rPr lang="el-GR" altLang="en-US" smtClean="0"/>
              <a:t>μηνύματα κατεδάφισης αίτησης-δέσμευσης</a:t>
            </a:r>
          </a:p>
          <a:p>
            <a:pPr lvl="2"/>
            <a:endParaRPr lang="el-GR" alt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Μηνύματα κατεδάφισης μονοπατιού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Σβήνουν την κατάσταση μονοπατιού (η οποία σβήνει και την κατάσταση δέσμευσης)</a:t>
            </a:r>
          </a:p>
          <a:p>
            <a:r>
              <a:rPr lang="el-GR" altLang="en-US" dirty="0" smtClean="0"/>
              <a:t>Κινούνται προς όλους τους παραλήπτες από το σημείο της εκκίνησης τους σύμφωνα με το ρεύμα ροής δεδομένων</a:t>
            </a:r>
          </a:p>
          <a:p>
            <a:r>
              <a:rPr lang="el-GR" altLang="en-US" dirty="0" smtClean="0"/>
              <a:t>Δρομολογούνται όπως τα μηνύματα μονοπατιού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Μηνύματα κατεδάφισης αίτησης-δέσμευσης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Σβήνουν την κατάσταση δέσμευσης</a:t>
            </a:r>
          </a:p>
          <a:p>
            <a:r>
              <a:rPr lang="el-GR" altLang="en-US" smtClean="0"/>
              <a:t>Κινούνται προς όλους τους αντίστοιχους αποστολείς από το σημείο εκκίνησης τους αντίθετα με το ρεύμα ροής δεδομένων</a:t>
            </a:r>
          </a:p>
          <a:p>
            <a:r>
              <a:rPr lang="el-GR" altLang="en-US" smtClean="0"/>
              <a:t>Δρομολογούνται όπως τα αντίστοιχα μηνύματα αίτησης δέσμευσης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Σύντομη ανασκόπηση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Το πρωτόκολλο </a:t>
            </a:r>
            <a:r>
              <a:rPr lang="en-US" altLang="en-US" dirty="0" smtClean="0"/>
              <a:t>RSVP</a:t>
            </a:r>
            <a:r>
              <a:rPr lang="el-GR" altLang="en-US" dirty="0" smtClean="0"/>
              <a:t> (</a:t>
            </a:r>
            <a:r>
              <a:rPr lang="en-GB" altLang="en-US" dirty="0" smtClean="0"/>
              <a:t>Resource Reservation Protocol)</a:t>
            </a:r>
            <a:endParaRPr lang="el-GR" altLang="en-US" dirty="0" smtClean="0"/>
          </a:p>
          <a:p>
            <a:pPr lvl="1"/>
            <a:r>
              <a:rPr lang="el-GR" altLang="en-US" dirty="0" smtClean="0"/>
              <a:t>Δέσμευση πόρων σε ένα κόμβο</a:t>
            </a:r>
          </a:p>
          <a:p>
            <a:pPr lvl="1"/>
            <a:r>
              <a:rPr lang="en-GB" altLang="en-US" dirty="0" smtClean="0"/>
              <a:t>RSVP </a:t>
            </a:r>
            <a:r>
              <a:rPr lang="en-GB" altLang="en-US" dirty="0" err="1" smtClean="0"/>
              <a:t>Tunneling</a:t>
            </a:r>
            <a:r>
              <a:rPr lang="en-GB" altLang="en-US" dirty="0" smtClean="0"/>
              <a:t> </a:t>
            </a:r>
            <a:endParaRPr lang="el-GR" altLang="en-US" dirty="0" smtClean="0"/>
          </a:p>
          <a:p>
            <a:pPr lvl="1"/>
            <a:r>
              <a:rPr lang="el-GR" altLang="en-US" dirty="0" smtClean="0"/>
              <a:t>Μηνύματα</a:t>
            </a:r>
          </a:p>
        </p:txBody>
      </p:sp>
    </p:spTree>
    <p:extLst>
      <p:ext uri="{BB962C8B-B14F-4D97-AF65-F5344CB8AC3E}">
        <p14:creationId xmlns="" xmlns:p14="http://schemas.microsoft.com/office/powerpoint/2010/main" val="28348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Σημειώσεις μαθήματος (Κεφάλαιο </a:t>
            </a:r>
            <a:r>
              <a:rPr lang="en-GB" dirty="0" smtClean="0"/>
              <a:t>4</a:t>
            </a:r>
            <a:r>
              <a:rPr lang="el-GR" dirty="0" smtClean="0"/>
              <a:t>)</a:t>
            </a:r>
            <a:endParaRPr lang="en-GB" dirty="0" smtClean="0"/>
          </a:p>
          <a:p>
            <a:r>
              <a:rPr lang="el-GR" dirty="0" smtClean="0"/>
              <a:t>Βιβλία</a:t>
            </a:r>
            <a:endParaRPr lang="en-GB" dirty="0" smtClean="0"/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Vegesna</a:t>
            </a:r>
            <a:r>
              <a:rPr lang="en-US" dirty="0" smtClean="0"/>
              <a:t>, IP Quality of Service: the complete resource for understanding and deploying IP Quality of Service for Cisco networks, Cisco Press, 2001</a:t>
            </a:r>
          </a:p>
          <a:p>
            <a:pPr lvl="1"/>
            <a:r>
              <a:rPr lang="en-GB" dirty="0" smtClean="0"/>
              <a:t>H. K. Lew, S. </a:t>
            </a:r>
            <a:r>
              <a:rPr lang="en-GB" dirty="0" err="1" smtClean="0"/>
              <a:t>Spanier</a:t>
            </a:r>
            <a:r>
              <a:rPr lang="en-GB" dirty="0" smtClean="0"/>
              <a:t>, M. Ford, T. Stevenson, Internetworking Technologies Handbook, Cisco Press, 1998</a:t>
            </a:r>
          </a:p>
          <a:p>
            <a:pPr lvl="1"/>
            <a:r>
              <a:rPr lang="en-GB" dirty="0" smtClean="0"/>
              <a:t>W. Stallings, Data and Computer Communications, 10th edition, Pearson, 2013</a:t>
            </a:r>
          </a:p>
          <a:p>
            <a:pPr lvl="1"/>
            <a:r>
              <a:rPr lang="en-GB" dirty="0" smtClean="0"/>
              <a:t>W. Stevens, TCP / IP Illustrated, Volume 1: The Protocols, 2nd edition, Addison-Wesley</a:t>
            </a:r>
            <a:r>
              <a:rPr lang="en-GB" smtClean="0"/>
              <a:t>, </a:t>
            </a:r>
            <a:r>
              <a:rPr lang="en-GB" smtClean="0"/>
              <a:t>2011</a:t>
            </a:r>
            <a:endParaRPr lang="en-GB" dirty="0" smtClean="0"/>
          </a:p>
          <a:p>
            <a:r>
              <a:rPr lang="en-US" dirty="0" smtClean="0"/>
              <a:t>Links</a:t>
            </a:r>
            <a:r>
              <a:rPr lang="el-GR" dirty="0" smtClean="0"/>
              <a:t>:</a:t>
            </a:r>
            <a:endParaRPr lang="en-US" dirty="0" smtClean="0"/>
          </a:p>
          <a:p>
            <a:pPr lvl="1"/>
            <a:r>
              <a:rPr lang="en-US" altLang="en-US" dirty="0" smtClean="0">
                <a:hlinkClick r:id="rId3"/>
              </a:rPr>
              <a:t>http://ru6.cti.gr/ru6/bouras/graduate-courses/mhxanismoi-poiothtas-uphresias?language=el</a:t>
            </a:r>
            <a:r>
              <a:rPr lang="el-GR" altLang="en-US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Δικτυακός τόπος μαθήματος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348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Ερωτήσεις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72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Το πρωτόκολλο </a:t>
            </a:r>
            <a:r>
              <a:rPr lang="en-US" altLang="en-US" dirty="0" smtClean="0"/>
              <a:t>RSVP</a:t>
            </a:r>
            <a:r>
              <a:rPr lang="el-GR" altLang="en-US" dirty="0" smtClean="0"/>
              <a:t> (</a:t>
            </a:r>
            <a:r>
              <a:rPr lang="en-GB" altLang="en-US" dirty="0" smtClean="0"/>
              <a:t>Resource Reservation Protocol)</a:t>
            </a:r>
            <a:endParaRPr lang="el-GR" altLang="en-US" dirty="0" smtClean="0"/>
          </a:p>
          <a:p>
            <a:pPr lvl="1"/>
            <a:r>
              <a:rPr lang="el-GR" altLang="en-US" dirty="0" smtClean="0"/>
              <a:t>Δέσμευση πόρων σε ένα κόμβο</a:t>
            </a:r>
          </a:p>
          <a:p>
            <a:pPr lvl="1"/>
            <a:r>
              <a:rPr lang="en-GB" altLang="en-US" dirty="0" smtClean="0"/>
              <a:t>RSVP </a:t>
            </a:r>
            <a:r>
              <a:rPr lang="en-GB" altLang="en-US" dirty="0" err="1" smtClean="0"/>
              <a:t>Tunneling</a:t>
            </a:r>
            <a:r>
              <a:rPr lang="en-GB" altLang="en-US" dirty="0" smtClean="0"/>
              <a:t> </a:t>
            </a:r>
            <a:endParaRPr lang="el-GR" altLang="en-US" dirty="0" smtClean="0"/>
          </a:p>
          <a:p>
            <a:pPr lvl="1"/>
            <a:r>
              <a:rPr lang="el-GR" altLang="en-US" dirty="0" smtClean="0"/>
              <a:t>Μηνύματα</a:t>
            </a:r>
          </a:p>
          <a:p>
            <a:endParaRPr lang="el-GR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</a:t>
            </a:r>
            <a:r>
              <a:rPr lang="el-GR" sz="2000" smtClean="0"/>
              <a:t>αναπτυχθεί στο πλαίσιο </a:t>
            </a:r>
            <a:r>
              <a:rPr lang="el-GR" sz="2000" dirty="0" smtClean="0"/>
              <a:t>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22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698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 </a:t>
            </a:r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2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Χρήστος </a:t>
            </a:r>
            <a:r>
              <a:rPr lang="el-GR" sz="2000" dirty="0" err="1" smtClean="0">
                <a:solidFill>
                  <a:srgbClr val="FF0000"/>
                </a:solidFill>
              </a:rPr>
              <a:t>Μπούρας</a:t>
            </a:r>
            <a:r>
              <a:rPr lang="el-GR" sz="2000" dirty="0" smtClean="0">
                <a:solidFill>
                  <a:srgbClr val="FF0000"/>
                </a:solidFill>
              </a:rPr>
              <a:t> 201</a:t>
            </a:r>
            <a:r>
              <a:rPr lang="en-GB" sz="2000" dirty="0" smtClean="0">
                <a:solidFill>
                  <a:srgbClr val="FF0000"/>
                </a:solidFill>
              </a:rPr>
              <a:t>5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Μηχανισμοί Ποιότητας Υπηρεσίας σε Δίκτυα. </a:t>
            </a:r>
            <a:r>
              <a:rPr lang="en-GB" sz="2000" dirty="0" smtClean="0">
                <a:solidFill>
                  <a:srgbClr val="FF0000"/>
                </a:solidFill>
              </a:rPr>
              <a:t>Integrated Services (</a:t>
            </a:r>
            <a:r>
              <a:rPr lang="en-GB" sz="2000" dirty="0" err="1" smtClean="0">
                <a:solidFill>
                  <a:srgbClr val="FF0000"/>
                </a:solidFill>
              </a:rPr>
              <a:t>IntServ</a:t>
            </a:r>
            <a:r>
              <a:rPr lang="en-GB" sz="2000" dirty="0" smtClean="0">
                <a:solidFill>
                  <a:srgbClr val="FF0000"/>
                </a:solidFill>
              </a:rPr>
              <a:t>) II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</a:t>
            </a:r>
            <a:r>
              <a:rPr lang="en-GB" sz="2000" dirty="0" smtClean="0">
                <a:solidFill>
                  <a:srgbClr val="FF0000"/>
                </a:solidFill>
              </a:rPr>
              <a:t>5</a:t>
            </a:r>
            <a:r>
              <a:rPr lang="el-GR" sz="2000" dirty="0" smtClean="0"/>
              <a:t>. Διαθέσιμο από τη δικτυακή διεύθυνση: </a:t>
            </a:r>
            <a:r>
              <a:rPr lang="en-US" sz="2000" dirty="0">
                <a:solidFill>
                  <a:srgbClr val="FF0000"/>
                </a:solidFill>
              </a:rPr>
              <a:t>https://</a:t>
            </a:r>
            <a:r>
              <a:rPr lang="en-US" sz="2000" dirty="0" smtClean="0">
                <a:solidFill>
                  <a:srgbClr val="FF0000"/>
                </a:solidFill>
              </a:rPr>
              <a:t>eclass.upatras.gr/courses/CEID1103/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29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353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Services (</a:t>
            </a:r>
            <a:r>
              <a:rPr lang="en-GB" dirty="0" err="1" smtClean="0"/>
              <a:t>IntServ</a:t>
            </a:r>
            <a:r>
              <a:rPr lang="en-GB" dirty="0" smtClean="0"/>
              <a:t>) II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731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RSVP daemon</a:t>
            </a:r>
            <a:r>
              <a:rPr lang="el-GR" altLang="en-US" smtClean="0"/>
              <a:t> (1)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b="1" dirty="0" smtClean="0"/>
              <a:t>RSVP «δαίμονας» (</a:t>
            </a:r>
            <a:r>
              <a:rPr lang="en-US" altLang="en-US" b="1" dirty="0" smtClean="0"/>
              <a:t>daemon)</a:t>
            </a:r>
            <a:r>
              <a:rPr lang="en-US" altLang="en-US" dirty="0" smtClean="0"/>
              <a:t>:</a:t>
            </a:r>
            <a:r>
              <a:rPr lang="el-GR" altLang="en-US" dirty="0" smtClean="0"/>
              <a:t> το πρόγραμμα που τρέχει στον κόμβο και υλοποιεί το RSVP πρωτόκολλο</a:t>
            </a:r>
          </a:p>
          <a:p>
            <a:r>
              <a:rPr lang="el-GR" altLang="en-US" dirty="0" smtClean="0"/>
              <a:t>Αν αποτύχει ο έλεγχος πολιτικής ή ο έλεγχος αποδοχής επιστρέφει ένα μήνυμα λάθους στην εφαρμογή που έκανε την αίτηση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RSVP daemon</a:t>
            </a:r>
            <a:r>
              <a:rPr lang="el-GR" altLang="en-US" smtClean="0"/>
              <a:t> (2)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Αν και οι δύο έλεγχοι είναι επιτυχημένοι θέτει παραμέτρους στον ταξινομητή πακέτων και στον χρονοδρομολογητή πακέτων έτσι ώστε να επιτευχθεί η ζητούμενη ποιότητα</a:t>
            </a:r>
          </a:p>
          <a:p>
            <a:r>
              <a:rPr lang="el-GR" altLang="en-US" smtClean="0"/>
              <a:t>Επικοινωνεί με τη διαδικασία δρομολόγησης, για τον καθορισμό του μονοπατιού το οποίο θα ακολουθήσουν οι αιτήσεις δέσμευσης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Δέσμευση σε έναν κόμβο</a:t>
            </a:r>
          </a:p>
        </p:txBody>
      </p:sp>
      <p:pic>
        <p:nvPicPr>
          <p:cNvPr id="9" name="Picture 4" descr="Η λειτουργία δέσμευσης πόρων σε ένα κόμβο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2794" y="1824497"/>
            <a:ext cx="6151111" cy="3991643"/>
          </a:xfrm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72891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Δεσμεύσεις «μαλακής κατάστασης»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Οι δεσμεύσεις του RSVP στους δρομολογητές είναι «μαλακής κατάστασης» (</a:t>
            </a:r>
            <a:r>
              <a:rPr lang="en-US" altLang="en-US" smtClean="0"/>
              <a:t>soft state</a:t>
            </a:r>
            <a:r>
              <a:rPr lang="el-GR" altLang="en-US" smtClean="0"/>
              <a:t>)</a:t>
            </a:r>
          </a:p>
          <a:p>
            <a:r>
              <a:rPr lang="el-GR" altLang="en-US" smtClean="0"/>
              <a:t>Ο RSVP «δαίμονας» πρέπει ανά τακτά χρονικά διαστήματα να ανανεώνει τα μηνύματα ώστε να διατηρούνται οι δεσμευμένοι πόροι</a:t>
            </a:r>
          </a:p>
          <a:p>
            <a:r>
              <a:rPr lang="el-GR" altLang="en-US" smtClean="0"/>
              <a:t>Είναι πιο εύκολες οι αλλαγές που είναι δυνατό να προκύψουν σε ένα δυναμικό περιβάλλον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Συνένωση αιτήσεων δέσμευσης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372200" y="1602000"/>
            <a:ext cx="2314600" cy="4525963"/>
          </a:xfrm>
        </p:spPr>
        <p:txBody>
          <a:bodyPr/>
          <a:lstStyle/>
          <a:p>
            <a:r>
              <a:rPr lang="el-GR" altLang="en-US" dirty="0" smtClean="0"/>
              <a:t>Προσφέρει δυνατότητα κλιμάκωσης</a:t>
            </a:r>
          </a:p>
          <a:p>
            <a:endParaRPr lang="el-GR" dirty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928813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13" name="Picture 4" descr="Συνένωση αιτήσεων δέσμευσης σε δενδρική δομή δρομολογητών, από τους δρομολογητές στα φύλλα προς το δρομολογητή στη ρίζα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2000"/>
            <a:ext cx="5770563" cy="231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1181</Words>
  <Application>Microsoft Office PowerPoint</Application>
  <PresentationFormat>On-screen Show (4:3)</PresentationFormat>
  <Paragraphs>165</Paragraphs>
  <Slides>35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1_Θέμα του Office</vt:lpstr>
      <vt:lpstr>ΜΗΧΑΝΙΣΜΟΙ ΠΟΙΟΤΗΤΑΣ ΥΠΗΡΕΣΙΑΣ ΣΕ ΔΙΚΤΥΑ</vt:lpstr>
      <vt:lpstr>Σκοποί  ενότητας</vt:lpstr>
      <vt:lpstr>Περιεχόμενα ενότητας</vt:lpstr>
      <vt:lpstr>Integrated Services (IntServ) II</vt:lpstr>
      <vt:lpstr>RSVP daemon (1)</vt:lpstr>
      <vt:lpstr>RSVP daemon (2)</vt:lpstr>
      <vt:lpstr>Δέσμευση σε έναν κόμβο</vt:lpstr>
      <vt:lpstr>Δεσμεύσεις «μαλακής κατάστασης»</vt:lpstr>
      <vt:lpstr>Συνένωση αιτήσεων δέσμευσης</vt:lpstr>
      <vt:lpstr>RSVP σύνοδος</vt:lpstr>
      <vt:lpstr>Τύποι κυκλοφορίας</vt:lpstr>
      <vt:lpstr>Μορφές δέσμευσης RSVP</vt:lpstr>
      <vt:lpstr>RSVP tunelling (1)</vt:lpstr>
      <vt:lpstr>RSVP tunelling (2)</vt:lpstr>
      <vt:lpstr>RSVP μηνύματα</vt:lpstr>
      <vt:lpstr>Μηνύματα Αίτησης-Δέσμευσης</vt:lpstr>
      <vt:lpstr>Μηνύματα μονοπατιού</vt:lpstr>
      <vt:lpstr>Μηνύματα λαθών και επιβεβαίωσης</vt:lpstr>
      <vt:lpstr>Μηνύματα λάθους μονοπατιού</vt:lpstr>
      <vt:lpstr>Μηνύματα λάθους αίτησης-δέσμευσης (1)</vt:lpstr>
      <vt:lpstr>Μηνύματα λάθους αίτησης-δέσμευσης (2)</vt:lpstr>
      <vt:lpstr>Μηνύματα αναγνώρισης αίτησης-δέσμευσης</vt:lpstr>
      <vt:lpstr>Μηνύματα κατεδάφισης (1)</vt:lpstr>
      <vt:lpstr>Μηνύματα κατεδάφισης (2)</vt:lpstr>
      <vt:lpstr>Μηνύματα κατεδάφισης μονοπατιού</vt:lpstr>
      <vt:lpstr>Μηνύματα κατεδάφισης αίτησης-δέσμευσης</vt:lpstr>
      <vt:lpstr>Σύντομη ανασκόπηση</vt:lpstr>
      <vt:lpstr>Βιβλιογραφία</vt:lpstr>
      <vt:lpstr>Ερωτήσεις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Vaggelis Kapoulas</cp:lastModifiedBy>
  <cp:revision>315</cp:revision>
  <dcterms:created xsi:type="dcterms:W3CDTF">2012-09-06T09:03:05Z</dcterms:created>
  <dcterms:modified xsi:type="dcterms:W3CDTF">2015-08-26T11:17:45Z</dcterms:modified>
</cp:coreProperties>
</file>