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273" r:id="rId3"/>
    <p:sldId id="274" r:id="rId4"/>
    <p:sldId id="275" r:id="rId5"/>
    <p:sldId id="276" r:id="rId6"/>
    <p:sldId id="258" r:id="rId7"/>
    <p:sldId id="256" r:id="rId8"/>
    <p:sldId id="260" r:id="rId9"/>
    <p:sldId id="261" r:id="rId10"/>
    <p:sldId id="257" r:id="rId11"/>
    <p:sldId id="259" r:id="rId12"/>
    <p:sldId id="264" r:id="rId13"/>
    <p:sldId id="267" r:id="rId14"/>
    <p:sldId id="265" r:id="rId15"/>
    <p:sldId id="266" r:id="rId16"/>
    <p:sldId id="269" r:id="rId17"/>
    <p:sldId id="262" r:id="rId18"/>
    <p:sldId id="263" r:id="rId19"/>
    <p:sldId id="270" r:id="rId20"/>
    <p:sldId id="271" r:id="rId21"/>
    <p:sldId id="268" r:id="rId22"/>
    <p:sldId id="277" r:id="rId23"/>
    <p:sldId id="281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29F34-E05E-4853-A595-2DCF63ED2519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B0ECA-33D3-4D94-AF0B-CAD14B3283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09FA-D900-47DE-B510-885BF527864C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2BAB-F55B-4631-ADF2-A5CBE0834F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0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sp>
        <p:nvSpPr>
          <p:cNvPr id="6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Ενόργανη Ανάλυση </a:t>
            </a:r>
            <a:r>
              <a:rPr lang="en-US" dirty="0" smtClean="0"/>
              <a:t>I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81000" y="34290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Χρωματογραφία Ιοντοανταλλαγής</a:t>
            </a:r>
            <a:endParaRPr lang="en-US" sz="2800" dirty="0" smtClean="0"/>
          </a:p>
          <a:p>
            <a:pPr algn="ctr"/>
            <a:r>
              <a:rPr lang="el-GR" sz="2800" dirty="0" smtClean="0"/>
              <a:t>Κοντογιάννης Χρίστος, Καθηγητής</a:t>
            </a:r>
          </a:p>
          <a:p>
            <a:pPr algn="ctr"/>
            <a:r>
              <a:rPr lang="el-GR" sz="2800" dirty="0" smtClean="0"/>
              <a:t>Τμήμα Φαρμακευτικής</a:t>
            </a:r>
            <a:endParaRPr lang="en-US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Ιοντοανταλλάκτης</a:t>
            </a:r>
            <a:endParaRPr lang="el-GR" sz="4000" b="1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1349078"/>
            <a:ext cx="8280920" cy="639762"/>
          </a:xfrm>
        </p:spPr>
        <p:txBody>
          <a:bodyPr>
            <a:normAutofit/>
          </a:bodyPr>
          <a:lstStyle/>
          <a:p>
            <a:pPr algn="ctr"/>
            <a:r>
              <a:rPr lang="el-GR" b="0" u="sng" dirty="0" smtClean="0"/>
              <a:t>Υπάρχουν δύο κατηγορίες ιοντοανταλλάκτη</a:t>
            </a:r>
            <a:endParaRPr lang="el-GR" b="0" u="sng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98776" cy="1974205"/>
          </a:xfrm>
        </p:spPr>
        <p:txBody>
          <a:bodyPr>
            <a:normAutofit/>
          </a:bodyPr>
          <a:lstStyle/>
          <a:p>
            <a:r>
              <a:rPr lang="el-GR" dirty="0" err="1" smtClean="0"/>
              <a:t>Κατιοανταλλάκτης</a:t>
            </a:r>
            <a:endParaRPr lang="el-GR" dirty="0" smtClean="0"/>
          </a:p>
          <a:p>
            <a:pPr algn="just">
              <a:buNone/>
            </a:pPr>
            <a:r>
              <a:rPr lang="el-GR" sz="2000" dirty="0" smtClean="0"/>
              <a:t>      φέρει αρνητικά φορτισμένες ομάδες οι οποίες έλκουν θετικά φορτισμένα κατιόντα</a:t>
            </a:r>
            <a:endParaRPr lang="el-GR" sz="20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32857"/>
            <a:ext cx="3887415" cy="2016224"/>
          </a:xfrm>
        </p:spPr>
        <p:txBody>
          <a:bodyPr/>
          <a:lstStyle/>
          <a:p>
            <a:r>
              <a:rPr lang="el-GR" dirty="0" err="1" smtClean="0"/>
              <a:t>Ανιοανταλλάκτης</a:t>
            </a:r>
            <a:endParaRPr lang="el-GR" dirty="0"/>
          </a:p>
          <a:p>
            <a:pPr algn="just">
              <a:buNone/>
            </a:pPr>
            <a:r>
              <a:rPr lang="el-GR" dirty="0" smtClean="0"/>
              <a:t>     </a:t>
            </a:r>
            <a:r>
              <a:rPr lang="el-GR" sz="2000" dirty="0" smtClean="0"/>
              <a:t>φέρει θετικά φορτισμένες ομάδες που θα έλξουν αρνητικά φορτισμένα ανιόντα.</a:t>
            </a:r>
            <a:endParaRPr lang="el-GR" dirty="0"/>
          </a:p>
        </p:txBody>
      </p:sp>
      <p:pic>
        <p:nvPicPr>
          <p:cNvPr id="1026" name="Picture 2" descr="C:\Users\user\Desktop\ιοντοανταλ - Αντίγραφ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22677"/>
            <a:ext cx="1868149" cy="2630659"/>
          </a:xfrm>
          <a:prstGeom prst="rect">
            <a:avLst/>
          </a:prstGeom>
          <a:noFill/>
        </p:spPr>
      </p:pic>
      <p:pic>
        <p:nvPicPr>
          <p:cNvPr id="1027" name="Picture 3" descr="C:\Users\user\Desktop\ιοντοανταλ - Αντίγραφ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1868149" cy="263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Υλικά πλήρωσης</a:t>
            </a:r>
            <a:endParaRPr lang="el-GR" sz="4000" b="1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65104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Ως υλικά πλήρωσης της </a:t>
            </a:r>
            <a:r>
              <a:rPr lang="el-GR" sz="2000" dirty="0" err="1" smtClean="0"/>
              <a:t>ιοντοανταλλακτικής</a:t>
            </a:r>
            <a:r>
              <a:rPr lang="el-GR" sz="2000" dirty="0" smtClean="0"/>
              <a:t> στήλης χρησιμοποιούνται διάφορες </a:t>
            </a:r>
            <a:r>
              <a:rPr lang="el-GR" sz="2000" b="1" i="1" dirty="0" smtClean="0"/>
              <a:t>ρητίνες</a:t>
            </a:r>
            <a:r>
              <a:rPr lang="el-GR" sz="2000" dirty="0" smtClean="0"/>
              <a:t> που αποτελούν συμπολυμερή </a:t>
            </a:r>
            <a:r>
              <a:rPr lang="el-GR" sz="2000" dirty="0" err="1" smtClean="0"/>
              <a:t>στυρενίου</a:t>
            </a:r>
            <a:r>
              <a:rPr lang="el-GR" sz="2000" dirty="0" smtClean="0"/>
              <a:t>-</a:t>
            </a:r>
            <a:r>
              <a:rPr lang="el-GR" sz="2000" dirty="0" err="1" smtClean="0"/>
              <a:t>διβινυλοβενζολίου</a:t>
            </a:r>
            <a:r>
              <a:rPr lang="el-GR" sz="2000" dirty="0" smtClean="0"/>
              <a:t>, στα οποία έχουν εισαχθεί </a:t>
            </a:r>
            <a:r>
              <a:rPr lang="el-GR" sz="2000" dirty="0" err="1" smtClean="0"/>
              <a:t>σουλφονικές</a:t>
            </a:r>
            <a:r>
              <a:rPr lang="el-GR" sz="2000" dirty="0" smtClean="0"/>
              <a:t> ή καρβοξυλικές ομάδες, τριτοταγείς ή τεταρτοταγείς </a:t>
            </a:r>
            <a:r>
              <a:rPr lang="el-GR" sz="2000" dirty="0" err="1" smtClean="0"/>
              <a:t>αμίνες</a:t>
            </a:r>
            <a:r>
              <a:rPr lang="el-GR" sz="2000" dirty="0" smtClean="0"/>
              <a:t>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Οι πιο δραστικές θέσεις των </a:t>
            </a:r>
            <a:r>
              <a:rPr lang="el-GR" sz="2000" dirty="0" err="1" smtClean="0"/>
              <a:t>κατιοναναταλλακτικών</a:t>
            </a:r>
            <a:r>
              <a:rPr lang="el-GR" sz="2000" dirty="0" smtClean="0"/>
              <a:t> ρητινών είναι η </a:t>
            </a:r>
            <a:r>
              <a:rPr lang="el-GR" sz="2000" dirty="0" err="1" smtClean="0"/>
              <a:t>σουλφονική</a:t>
            </a:r>
            <a:r>
              <a:rPr lang="el-GR" sz="2000" dirty="0" smtClean="0"/>
              <a:t> ομάδα –SO</a:t>
            </a:r>
            <a:r>
              <a:rPr lang="el-GR" sz="2000" baseline="-25000" dirty="0" smtClean="0"/>
              <a:t>3</a:t>
            </a:r>
            <a:r>
              <a:rPr lang="el-GR" sz="2000" dirty="0" smtClean="0"/>
              <a:t>H ενός ισχυρού οξέος και η </a:t>
            </a:r>
            <a:r>
              <a:rPr lang="el-GR" sz="2000" dirty="0" err="1" smtClean="0"/>
              <a:t>καρβοξυλική</a:t>
            </a:r>
            <a:r>
              <a:rPr lang="el-GR" sz="2000" dirty="0" smtClean="0"/>
              <a:t> ομάδα –COOH , που προέρχεται συνήθως από ασθενή οξέα. 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Οι </a:t>
            </a:r>
            <a:r>
              <a:rPr lang="el-GR" sz="2000" dirty="0" err="1" smtClean="0"/>
              <a:t>ανιοντικοί</a:t>
            </a:r>
            <a:r>
              <a:rPr lang="el-GR" sz="2000" dirty="0" smtClean="0"/>
              <a:t> ανταλλάκτες περιέχουν τριτοταγείς –N(CH</a:t>
            </a:r>
            <a:r>
              <a:rPr lang="el-GR" sz="2000" baseline="-25000" dirty="0" smtClean="0"/>
              <a:t>3</a:t>
            </a:r>
            <a:r>
              <a:rPr lang="el-GR" sz="2000" dirty="0" smtClean="0"/>
              <a:t>)</a:t>
            </a:r>
            <a:r>
              <a:rPr lang="el-GR" sz="2000" baseline="30000" dirty="0" smtClean="0"/>
              <a:t>3+</a:t>
            </a:r>
            <a:r>
              <a:rPr lang="el-GR" sz="2000" dirty="0" smtClean="0"/>
              <a:t>OH</a:t>
            </a:r>
            <a:r>
              <a:rPr lang="el-GR" sz="2000" baseline="30000" dirty="0" smtClean="0"/>
              <a:t>−</a:t>
            </a:r>
            <a:r>
              <a:rPr lang="el-GR" sz="2000" dirty="0" smtClean="0"/>
              <a:t> ή πρωτοταγείς </a:t>
            </a:r>
            <a:r>
              <a:rPr lang="el-GR" sz="2000" dirty="0" err="1" smtClean="0"/>
              <a:t>αμινομάδες</a:t>
            </a:r>
            <a:r>
              <a:rPr lang="el-GR" sz="2000" dirty="0" smtClean="0"/>
              <a:t> −NH</a:t>
            </a:r>
            <a:r>
              <a:rPr lang="el-GR" sz="2000" baseline="-25000" dirty="0" smtClean="0"/>
              <a:t>3</a:t>
            </a:r>
            <a:r>
              <a:rPr lang="el-GR" sz="2000" baseline="30000" dirty="0" smtClean="0"/>
              <a:t>+</a:t>
            </a:r>
            <a:r>
              <a:rPr lang="el-GR" sz="2000" dirty="0" smtClean="0"/>
              <a:t>OH</a:t>
            </a:r>
            <a:r>
              <a:rPr lang="el-GR" sz="2000" baseline="30000" dirty="0" smtClean="0"/>
              <a:t>−</a:t>
            </a:r>
            <a:r>
              <a:rPr lang="el-GR" sz="2000" dirty="0" smtClean="0"/>
              <a:t>, από τις οποίες η πρώτη είναι ισχυρή και η δεύτερη ασθενής βάση</a:t>
            </a:r>
          </a:p>
          <a:p>
            <a:pPr lvl="1" algn="just"/>
            <a:endParaRPr lang="el-GR" sz="2000" dirty="0"/>
          </a:p>
          <a:p>
            <a:pPr algn="just"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Εκλογή και Παρασκευή Ρητίνης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637112"/>
          </a:xfrm>
        </p:spPr>
        <p:txBody>
          <a:bodyPr>
            <a:noAutofit/>
          </a:bodyPr>
          <a:lstStyle/>
          <a:p>
            <a:pPr lvl="1" algn="just">
              <a:buFont typeface="Arial" pitchFamily="34" charset="0"/>
              <a:buChar char="•"/>
            </a:pPr>
            <a:r>
              <a:rPr lang="el-GR" sz="2000" dirty="0" smtClean="0"/>
              <a:t>Στο εμπόριο υπάρχει μια μεγάλη ποικιλία ρητινών, από τις οποίες κάποιος πρέπει να επιλέξει την κατάλληλη ποιότητα, το κατάλληλο μέγεθος σωματιδίων  και τους διασταυρούμενους δεσμούς. </a:t>
            </a:r>
          </a:p>
          <a:p>
            <a:pPr lvl="1" algn="just">
              <a:buFont typeface="Arial" pitchFamily="34" charset="0"/>
              <a:buChar char="•"/>
            </a:pPr>
            <a:endParaRPr lang="el-GR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/>
              <a:t>Συνήθως προτιμούνται οι ρητίνες αναλυτικής ποιότητας (</a:t>
            </a:r>
            <a:r>
              <a:rPr lang="en-US" sz="2000" dirty="0" smtClean="0"/>
              <a:t>AG</a:t>
            </a:r>
            <a:r>
              <a:rPr lang="el-GR" sz="2000" dirty="0" smtClean="0"/>
              <a:t>, </a:t>
            </a:r>
            <a:r>
              <a:rPr lang="en-US" sz="2000" dirty="0" smtClean="0"/>
              <a:t>analytical grade)</a:t>
            </a:r>
            <a:r>
              <a:rPr lang="el-GR" sz="2000" dirty="0" smtClean="0"/>
              <a:t>, γιατί έχουν σωματίδια με ομοιόμορφο μέγεθος και οι ξένες ανόργανες και οργανικές ουσίες απομακρύνονται εύκολα με ένα απλό πλύσιμο</a:t>
            </a:r>
          </a:p>
          <a:p>
            <a:pPr lvl="1" algn="just">
              <a:buFont typeface="Arial" pitchFamily="34" charset="0"/>
              <a:buChar char="•"/>
            </a:pPr>
            <a:endParaRPr lang="el-GR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/>
              <a:t>Είναι αναγκαίο μία ρητίνη να μετατρέπεται από μία μορφή σε μία άλλη.( π.χ. η μορφή του υδρογόνου μπορεί να μετατραπεί εύκολα στη μορφή του νατρίου</a:t>
            </a:r>
            <a:endParaRPr lang="el-G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6856" y="413792"/>
            <a:ext cx="82296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l-GR" sz="2800" b="1" dirty="0" smtClean="0">
                <a:solidFill>
                  <a:prstClr val="black"/>
                </a:solidFill>
                <a:ea typeface="+mn-ea"/>
                <a:cs typeface="+mn-cs"/>
              </a:rPr>
              <a:t>Βασικές ιδιότητες που προσδιορίζουν τη συμπεριφορά μίας ρητίνης</a:t>
            </a:r>
            <a:endParaRPr lang="el-GR" sz="4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Το μέγεθος των σωματιδίων- ταχύτητα ανταλλαγής και διαπερατότητα της γεμισμένης στήλης.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Ο βαθμός των διασταυρώσεων- ευκαμψία, πορώδες, διόγκωση.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Η φύση των δραστικών ομάδων- είδος ιοντοανταλλαγής.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Η ισχύς των δραστικών ομάδων- συντελεστής κατανομής.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/>
              <a:t>Ο αριθμός των δραστικών ομάδων- χωρητικότητα ρητίνης.</a:t>
            </a:r>
            <a:endParaRPr lang="el-G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Διόγκωση Ρητινών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11349"/>
            <a:ext cx="7931224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Ο υγροσκοπικός χαρακτήρας των ρητινών οφείλεται στη μεγάλη αναλογία των πολικών ομάδων που περιέχονται στο μόριό τους.</a:t>
            </a:r>
          </a:p>
          <a:p>
            <a:pPr algn="just"/>
            <a:endParaRPr lang="el-GR" sz="2000" dirty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Σε μία ρητίνη που περιέχει </a:t>
            </a:r>
            <a:r>
              <a:rPr lang="el-GR" sz="2000" dirty="0" err="1" smtClean="0"/>
              <a:t>σουλφονική</a:t>
            </a:r>
            <a:r>
              <a:rPr lang="el-GR" sz="2000" dirty="0" smtClean="0"/>
              <a:t> ομάδα μπορούμε να θεωρήσουμε ότι τα ιόντα –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smtClean="0"/>
              <a:t>H+</a:t>
            </a:r>
            <a:r>
              <a:rPr lang="el-GR" sz="2000" dirty="0" smtClean="0"/>
              <a:t> διαλύονται στο προσροφημένο νερό και παράγουν ένα διάλυμα υψηλής συγκέντρωσης.</a:t>
            </a:r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Επειδή τα ιόντα αυτά δεν μπορούν να διαχυθούν προς τα έξω, υπάρχει μία τάση να διαχυθεί το νερό προς τα μέσα προκειμένου να εξισωθούν οι συγκεντρώσεις.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Διόγκωση Ρητινών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 ποσό όμως του νερού που θα διαχυθεί προς τα μέσα, περιορίζεται από τους κενούς χώρους που υπάρχουν στη δομή των ρητινών.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Πολλές φορές μεγάλα ποσά νερού μπορούν να διαχυθούν στο εσωτερικό της ρητίνης και να προκαλέσουν παραμόρφωση της δομής και διόγκωση των σωματιδίων της 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Οι ωσμωτικές δυνάμεις που οδηγούν το νερό από το εξωτερικό στο εσωτερικό μέρος της ρητίνης, δημιουργούν μία τεράστια εσωτερική πίεση.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Δεν πρέπει να αφήνεται να διογκωθεί το υλικό πλήρωσης μίας καλά γεμισμένης στήλης, διότι υπάρχει κίνδυνος έκρηξης.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Δύο τρόποι υπάρχουν για την αποδέσμευση των μορίων του δείγματος από τον ιοντικό ανταλλάκτη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Μείωση του φορτίου με την αλλαγή του </a:t>
            </a:r>
            <a:r>
              <a:rPr lang="en-US" sz="2000" dirty="0" smtClean="0"/>
              <a:t>pH</a:t>
            </a:r>
            <a:endParaRPr lang="el-GR" sz="2000" dirty="0" smtClean="0"/>
          </a:p>
          <a:p>
            <a:r>
              <a:rPr lang="el-GR" sz="2000" dirty="0" smtClean="0"/>
              <a:t>Προσθήκη ενός ανταγωνιστικού ιόντος να «μπλοκάρει» τα φορτία στον ιοντικό ανταλλάκτη.</a:t>
            </a:r>
            <a:endParaRPr lang="el-GR" sz="2000" dirty="0"/>
          </a:p>
        </p:txBody>
      </p:sp>
      <p:pic>
        <p:nvPicPr>
          <p:cNvPr id="1026" name="Picture 2" descr="C:\Users\user\Desktop\φβζ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651" y="3140968"/>
            <a:ext cx="3811541" cy="3487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Επίδραση </a:t>
            </a:r>
            <a:r>
              <a:rPr lang="en-US" b="1" dirty="0" smtClean="0"/>
              <a:t>pH</a:t>
            </a:r>
            <a:r>
              <a:rPr lang="el-GR" b="1" dirty="0" smtClean="0"/>
              <a:t> του συστατικού έκλουσης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15405"/>
            <a:ext cx="7931224" cy="4525963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Με</a:t>
            </a:r>
            <a:r>
              <a:rPr lang="en-US" sz="2400" dirty="0"/>
              <a:t> </a:t>
            </a:r>
            <a:r>
              <a:rPr lang="en-US" sz="2400" dirty="0" smtClean="0"/>
              <a:t>pH </a:t>
            </a:r>
            <a:r>
              <a:rPr lang="el-GR" sz="2400" dirty="0" smtClean="0"/>
              <a:t>ελέγχεται η έκταση διάστασης και άρα το ηλεκτρικό φορτίο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 smtClean="0"/>
              <a:t>Σημαντικό για αμινοξέα</a:t>
            </a:r>
          </a:p>
          <a:p>
            <a:pPr algn="just"/>
            <a:endParaRPr lang="el-GR" sz="2400" dirty="0"/>
          </a:p>
          <a:p>
            <a:pPr algn="just"/>
            <a:r>
              <a:rPr lang="el-GR" sz="2400" dirty="0" smtClean="0"/>
              <a:t>Υπάρχει κίνδυνος ανταλλαγής των ιοντικών σωματιδίων του ρυθμιστικού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Επίδραση Μέσων Συμπλοκοποίησης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99381"/>
            <a:ext cx="7859216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Οι υποκαταστάτες ως ουδέτεροι δεν επηρεάζουν το φορτίο αλλά μεταβάλλουν τη σταθερά ισορροπίας ανταλλαγής.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Μεταλλικά ιόντα συμπλοκοποιούνται με ανιόντα και παράγουν σύμπλοκα ιόντα αρνητικού φορτίου. 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Έτσι, κατιόντα σπάνιων γαιών που διαχωρίζονται δύσκολα με αυτόν τον τρόπο συμπλοκοποιούνται και διαχωρίζονται με ανιονικούς ανταλλάκτες.</a:t>
            </a:r>
            <a:endParaRPr lang="el-G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Πλεονεκτήματα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Υψηλή διακριτική ικανότητα: χρήσιμη για την ανίχνευση πολλών ανόργανων αλάτων καθώς επίσης και οργανικών ιόντων με ασθενή απορρόφηση στο </a:t>
            </a:r>
            <a:r>
              <a:rPr lang="en-US" sz="2000" dirty="0" smtClean="0"/>
              <a:t>UV.</a:t>
            </a:r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Συχνά προτιμάται εξαιτίας της διαθεσιμότητας πτητικών ρυθμιστικών διαλυμάτων, τα οποία καθιστούν ευκολότερη την απομάκρυνση της κινητής φάσης.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Πολύ χρήσιμη για το διαχωρισμό πολύπλοκων δειγμάτων (δηλ. για πολυβηματικούς διαχωρισμούς ενός μίγματος πολλών συστατικών).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Διαχωρισμός  δειγμάτων βιολογικής προέλευσης σε ανόργανα άλατα.</a:t>
            </a:r>
            <a:endParaRPr lang="el-G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el-GR" sz="4000" b="1" dirty="0" smtClean="0"/>
              <a:t>Μειονεκτήματα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7859216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Το, προς διαχωρισμό, δείγμα στη χρωματογραφία ιοντοανταλλαγής υποβοηθείται από ελεγχόμενες συνθήκες (χαμηλή ιοντική ισχύς και ελεγχόμενο</a:t>
            </a:r>
            <a:r>
              <a:rPr lang="en-US" sz="2000" dirty="0" smtClean="0"/>
              <a:t> pH, </a:t>
            </a:r>
            <a:r>
              <a:rPr lang="el-GR" sz="2000" dirty="0" smtClean="0"/>
              <a:t>για τη διασφάλιση των οποίων απαιτείται, ορισμένες φορές, ένα επιπλέον ρυθμιστικό διάλυμα.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Τα χρωματογραφικά όργανα θα πρέπει να είναι ανθεκτικά στην από άλας επαγόμενη διάβρωση και 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Η </a:t>
            </a:r>
            <a:r>
              <a:rPr lang="el-GR" sz="2000" dirty="0" err="1" smtClean="0"/>
              <a:t>μεταχρωματογραφική</a:t>
            </a:r>
            <a:r>
              <a:rPr lang="el-GR" sz="2000" dirty="0" smtClean="0"/>
              <a:t> συγκέντρωση αραιών διαλυμάτων πρωτεϊνών μπορεί να οδηγήσει σε υψηλές συγκεντρώσεις άλατος (&gt;1Μ). Γεγονός ακατάλληλο, για παράδειγμα σε βιολογικές δοκιμασίες, εκτός αν πραγματοποιείται παράλληλα ανταλλαγή ρυθμιστικού.</a:t>
            </a:r>
            <a:endParaRPr lang="el-G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/>
              <a:t>Εφαρμογές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600200"/>
            <a:ext cx="7488832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Αφαίρεση ιόντων</a:t>
            </a:r>
          </a:p>
          <a:p>
            <a:endParaRPr lang="el-GR" sz="2000" dirty="0" smtClean="0"/>
          </a:p>
          <a:p>
            <a:r>
              <a:rPr lang="el-GR" sz="2000" dirty="0" smtClean="0"/>
              <a:t>Διαχωρισμός μετάλλων </a:t>
            </a:r>
          </a:p>
          <a:p>
            <a:endParaRPr lang="el-GR" sz="2000" dirty="0" smtClean="0"/>
          </a:p>
          <a:p>
            <a:r>
              <a:rPr lang="el-GR" sz="2000" dirty="0" smtClean="0"/>
              <a:t>Διαχωρισμός αμινοξέων </a:t>
            </a:r>
          </a:p>
          <a:p>
            <a:endParaRPr lang="el-GR" sz="2000" dirty="0" smtClean="0"/>
          </a:p>
          <a:p>
            <a:r>
              <a:rPr lang="el-GR" sz="2000" dirty="0" smtClean="0"/>
              <a:t>Απομόνωση ιχνοσυστατικών </a:t>
            </a:r>
          </a:p>
          <a:p>
            <a:endParaRPr lang="el-GR" sz="2000" dirty="0" smtClean="0"/>
          </a:p>
          <a:p>
            <a:r>
              <a:rPr lang="el-GR" sz="2000" dirty="0" smtClean="0"/>
              <a:t>Παρασκευή αντιδραστηρίων</a:t>
            </a:r>
            <a:endParaRPr lang="el-G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1371600" y="16002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Το υλικό της παρουσίασης προέρχεται από το εξής σύγγραμμα: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&lt;&lt;</a:t>
            </a:r>
            <a:r>
              <a:rPr lang="en-US" sz="2000" i="1" dirty="0" smtClean="0"/>
              <a:t>PRINCIPLES OF INSTRUMENTAL ANALYSIS</a:t>
            </a:r>
            <a:r>
              <a:rPr lang="el-GR" sz="2000" i="1" dirty="0" smtClean="0"/>
              <a:t>&gt;&gt;,</a:t>
            </a:r>
            <a:r>
              <a:rPr lang="en-US" sz="2000" i="1" dirty="0" smtClean="0"/>
              <a:t> Sixth Edition, authors</a:t>
            </a:r>
            <a:r>
              <a:rPr lang="el-GR" sz="2000" i="1" dirty="0" smtClean="0"/>
              <a:t>:</a:t>
            </a:r>
            <a:r>
              <a:rPr lang="en-US" sz="2000" i="1" dirty="0" smtClean="0"/>
              <a:t> Douglas A. </a:t>
            </a:r>
            <a:r>
              <a:rPr lang="en-US" sz="2000" i="1" dirty="0" err="1" smtClean="0"/>
              <a:t>Skoog</a:t>
            </a:r>
            <a:r>
              <a:rPr lang="en-US" sz="2000" i="1" dirty="0" smtClean="0"/>
              <a:t>, F. James Holler, and Stanley R. Crouch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00808"/>
            <a:ext cx="7776864" cy="3600400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l-GR" dirty="0" err="1" smtClean="0"/>
              <a:t>Copyright</a:t>
            </a:r>
            <a:r>
              <a:rPr lang="el-GR" dirty="0" smtClean="0"/>
              <a:t>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Κοντογιάννης Χρίστος </a:t>
            </a:r>
          </a:p>
          <a:p>
            <a:pPr>
              <a:buNone/>
              <a:defRPr/>
            </a:pPr>
            <a:r>
              <a:rPr lang="el-GR" b="1" dirty="0" smtClean="0"/>
              <a:t>«Χρωματογραφία </a:t>
            </a:r>
            <a:r>
              <a:rPr lang="el-GR" b="1" dirty="0" smtClean="0"/>
              <a:t>Ιοντοανταλλαγής</a:t>
            </a:r>
            <a:r>
              <a:rPr lang="el-GR" b="1" dirty="0" smtClean="0"/>
              <a:t>»</a:t>
            </a:r>
            <a:r>
              <a:rPr lang="el-GR" dirty="0" smtClean="0"/>
              <a:t>. </a:t>
            </a:r>
            <a:endParaRPr lang="el-GR" dirty="0"/>
          </a:p>
          <a:p>
            <a:pPr>
              <a:buNone/>
              <a:defRPr/>
            </a:pP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</a:t>
            </a:r>
            <a:r>
              <a:rPr lang="el-GR" dirty="0" smtClean="0">
                <a:hlinkClick r:id="rId2"/>
              </a:rPr>
              <a:t>0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749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9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Διατήρηση Σημειωμάτων</a:t>
            </a:r>
            <a:endParaRPr lang="en-US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914400" y="13716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l-GR" sz="2000" dirty="0" smtClean="0"/>
              <a:t>Οποιαδήποτε αναπαραγωγή ή διασκευή του υλικού θα πρέπει να συμπεριλαμβάνει: </a:t>
            </a:r>
          </a:p>
          <a:p>
            <a:endParaRPr lang="el-GR" sz="2000" dirty="0" smtClean="0"/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Αναφοράς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Αδειοδότησης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τη δήλωση Διατήρησης Σημειωμάτων </a:t>
            </a:r>
          </a:p>
          <a:p>
            <a:pPr>
              <a:buFont typeface="Wingdings" pitchFamily="2" charset="2"/>
              <a:buChar char="§"/>
            </a:pPr>
            <a:r>
              <a:rPr lang="el-GR" sz="2000" dirty="0" smtClean="0"/>
              <a:t>το Σημείωμα Χρήσης Έργων Τρίτων (εφόσον υπάρχει) </a:t>
            </a:r>
          </a:p>
          <a:p>
            <a:endParaRPr lang="en-US" sz="2000" dirty="0" smtClean="0"/>
          </a:p>
          <a:p>
            <a:r>
              <a:rPr lang="el-GR" sz="2000" dirty="0" smtClean="0"/>
              <a:t>μαζί με τους συνοδευόμενους υπερσυνδέσμους.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1363"/>
            <a:ext cx="990600" cy="9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157192"/>
            <a:ext cx="6480048" cy="154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Σκοπός  ενότητας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/>
              <a:t>Θεμελιώδεις αρχές και εφαρμογές της χρωματογραφίας ιοντοανταλλαγής.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n-US" dirty="0"/>
          </a:p>
        </p:txBody>
      </p:sp>
      <p:sp>
        <p:nvSpPr>
          <p:cNvPr id="5" name="4 - Ορθογώνιο"/>
          <p:cNvSpPr/>
          <p:nvPr/>
        </p:nvSpPr>
        <p:spPr>
          <a:xfrm>
            <a:off x="827584" y="1323340"/>
            <a:ext cx="72728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Χρωματογραφία Ιοντοανταλλαγής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Αρχή λειτουργίας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Ιοντανταλλάκτης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Υλικά πλήρωσης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Εκλογή και Παρασκευή Ρητίνης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solidFill>
                  <a:prstClr val="black"/>
                </a:solidFill>
              </a:rPr>
              <a:t>Βασικές ιδιότητες που προσδιορίζουν τη συμπεριφορά μίας ρητίνης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Διόγκωση Ρητινών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Δύο τρόποι υπάρχουν για την αποδέσμευση των μορίων του δείγματος από τον ιοντικό ανταλλάκτη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Επίδραση </a:t>
            </a:r>
            <a:r>
              <a:rPr lang="en-US" sz="2000" dirty="0" smtClean="0"/>
              <a:t>pH</a:t>
            </a:r>
            <a:r>
              <a:rPr lang="el-GR" sz="2000" dirty="0" smtClean="0"/>
              <a:t> του συστατικού έκλουσης 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Επίδραση Μέσων Συμπλοκοποίησης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Πλεονεκτήματα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Μειονεκτήματα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Εφαρμογές</a:t>
            </a:r>
          </a:p>
          <a:p>
            <a:pPr>
              <a:buFont typeface="Wingdings" pitchFamily="2" charset="2"/>
              <a:buChar char="v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Χρωματογραφία </a:t>
            </a:r>
            <a:r>
              <a:rPr lang="el-GR" sz="4000" b="1" dirty="0" smtClean="0"/>
              <a:t>Ιοντοανταλλαγής</a:t>
            </a:r>
            <a:endParaRPr lang="el-GR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dirty="0" smtClean="0"/>
              <a:t>Βασίζεται στην έλξη ανάμεσα σε αντίθετα φορτισμένα σωματίδια και διαχωρίζει τα μόρια βάσει του φορτίου τους.</a:t>
            </a:r>
          </a:p>
          <a:p>
            <a:endParaRPr lang="el-GR" sz="2000" dirty="0" smtClean="0"/>
          </a:p>
          <a:p>
            <a:r>
              <a:rPr lang="el-GR" sz="2000" dirty="0" smtClean="0"/>
              <a:t>Πολλά βιολογικά μόρια έχουν πάνω τους ομάδες που ιοντίζονται και το γεγονός ότι μπορούν να φέρουν ένα καθαρό θετικό ή αρνητικό φορτίο, μπορεί να χρησιμοποιηθεί για το διαχωρισμό τους. </a:t>
            </a:r>
          </a:p>
          <a:p>
            <a:endParaRPr lang="el-GR" sz="2000" dirty="0" smtClean="0"/>
          </a:p>
          <a:p>
            <a:r>
              <a:rPr lang="el-GR" sz="2000" dirty="0" smtClean="0"/>
              <a:t>Ο διαχωρισμός γίνεται σε στήλες γεμάτες με έναν </a:t>
            </a:r>
            <a:r>
              <a:rPr lang="el-GR" sz="2000" dirty="0" err="1" smtClean="0"/>
              <a:t>ιοντοανταλλακτή</a:t>
            </a:r>
            <a:r>
              <a:rPr lang="el-GR" sz="2000" dirty="0" smtClean="0"/>
              <a:t> (π.χ. ρητίνη). </a:t>
            </a:r>
            <a:endParaRPr lang="el-GR" sz="2000" dirty="0"/>
          </a:p>
          <a:p>
            <a:endParaRPr lang="el-GR" sz="2000" dirty="0" smtClean="0"/>
          </a:p>
          <a:p>
            <a:r>
              <a:rPr lang="el-GR" sz="2000" dirty="0" smtClean="0"/>
              <a:t>Οι ενώσεις που συγκρατήθηκαν στη στήλη θα </a:t>
            </a:r>
            <a:r>
              <a:rPr lang="el-GR" sz="2000" dirty="0" err="1" smtClean="0"/>
              <a:t>εκλουσθούν</a:t>
            </a:r>
            <a:r>
              <a:rPr lang="el-GR" sz="2000" dirty="0" smtClean="0"/>
              <a:t> με διαλύματα που έχουν αυξανόμενες ποσότητες άλατος. Όσες ενώσεις συγκρατούνται ασθενώς θα </a:t>
            </a:r>
            <a:r>
              <a:rPr lang="el-GR" sz="2000" dirty="0" err="1" smtClean="0"/>
              <a:t>εκλουσθούν</a:t>
            </a:r>
            <a:r>
              <a:rPr lang="el-GR" sz="2000" dirty="0" smtClean="0"/>
              <a:t> πρώτα, ενώ όσες συγκρατούνται ισχυρά θα </a:t>
            </a:r>
            <a:r>
              <a:rPr lang="el-GR" sz="2000" dirty="0" err="1" smtClean="0"/>
              <a:t>εκλουσθούν</a:t>
            </a:r>
            <a:r>
              <a:rPr lang="el-GR" sz="2000" dirty="0" smtClean="0"/>
              <a:t> με υψηλότερες ποσότητες αλάτων.</a:t>
            </a:r>
            <a:endParaRPr lang="el-G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39552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Αρχή λειτουργίας 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88600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Ο διαχωρισμός των μορίων με τη χρωματογραφία ιοντοανταλλαγής στηρίζεται στην αντιστρεπτή προσρόφηση φορτισμένων μορίων στις καθηλωμένες ομάδες του ιοντικού ανταλλάκτη οι οποίες φέρουν αντίθετο φορτίο. </a:t>
            </a:r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Ο διαχωρισμός επιτυγχάνεται λόγω του ότι τα διαφορετικά μόρια έχουν διαφορετικούς βαθμούς αλληλεπίδρασης με τον ιοντικό ανταλλάκτη εξαιτίας: </a:t>
            </a:r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endParaRPr lang="el-GR" sz="2000" dirty="0"/>
          </a:p>
          <a:p>
            <a:pPr algn="just"/>
            <a:r>
              <a:rPr lang="el-GR" sz="2000" dirty="0" smtClean="0"/>
              <a:t>Οι αλληλεπιδράσεις αυτές μπορούν να ελεγχθούν με μεταβολή διαφόρων συνθηκών (π.χ. ιοντική ισχύς, </a:t>
            </a:r>
            <a:r>
              <a:rPr lang="el-GR" sz="2000" dirty="0" err="1" smtClean="0"/>
              <a:t>pH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1835696" y="3861048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l-GR" sz="2000" dirty="0" smtClean="0"/>
              <a:t>Των διαφορών στα φορτία</a:t>
            </a:r>
          </a:p>
          <a:p>
            <a:pPr marL="400050" indent="-400050">
              <a:buFont typeface="+mj-lt"/>
              <a:buAutoNum type="romanUcPeriod"/>
            </a:pPr>
            <a:r>
              <a:rPr lang="el-GR" sz="2000" dirty="0" smtClean="0"/>
              <a:t>Στις πυκνότητες του φορτίου</a:t>
            </a:r>
          </a:p>
          <a:p>
            <a:pPr marL="400050" indent="-400050">
              <a:buFont typeface="+mj-lt"/>
              <a:buAutoNum type="romanUcPeriod"/>
            </a:pPr>
            <a:r>
              <a:rPr lang="el-GR" sz="2000" dirty="0" smtClean="0"/>
              <a:t>Το διαχωρισμό των φορτίων στις επιφάνειές τους</a:t>
            </a: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l-GR" b="1" dirty="0" smtClean="0"/>
              <a:t>Αρχή λειτουργίας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2980928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Στη χρωματογραφία ιοντοανταλλαγής, η κατακράτηση βασίζεται στην έλξη μεταξύ των ιόντων του, προς διαχωρισμό,  διαλύματος και των φορτισμένων σωματιδίων της στατικής φάσης.</a:t>
            </a:r>
          </a:p>
          <a:p>
            <a:endParaRPr lang="el-GR" sz="2000" dirty="0"/>
          </a:p>
          <a:p>
            <a:r>
              <a:rPr lang="el-GR" sz="2000" dirty="0" smtClean="0"/>
              <a:t>Οι ιοντοανταλλακτικές στήλες χαρακτηρίζονται από την παρουσία φορτισμένων ομάδων ομοιοπολικά προσκολλημένων στην στατική φάση.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64704"/>
            <a:ext cx="7787208" cy="5390059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/>
              <a:t>Αν αναπαραστήσουμε τη στατική φάση με </a:t>
            </a:r>
            <a:r>
              <a:rPr lang="en-US" sz="2000" dirty="0" smtClean="0"/>
              <a:t>R- (</a:t>
            </a:r>
            <a:r>
              <a:rPr lang="el-GR" sz="2000" dirty="0" smtClean="0"/>
              <a:t>ανιονική μορφή ρητίνης) και </a:t>
            </a:r>
            <a:r>
              <a:rPr lang="en-US" sz="2000" dirty="0" smtClean="0"/>
              <a:t>R+</a:t>
            </a:r>
            <a:r>
              <a:rPr lang="el-GR" sz="2000" dirty="0" smtClean="0"/>
              <a:t> (κατιονική μορφή ρητίνης) και το δείγμα με Χ+ και Χ-, τότε η αντίδραση ιοντοανταλλαγής μπορεί να αναγραφεί ως εξής:</a:t>
            </a:r>
            <a:endParaRPr lang="en-US" sz="1600" dirty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X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+ R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+              </a:t>
            </a:r>
            <a:r>
              <a:rPr lang="en-US" sz="2000" dirty="0" smtClean="0"/>
              <a:t>X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- </a:t>
            </a:r>
            <a:r>
              <a:rPr lang="en-US" sz="2000" dirty="0" smtClean="0"/>
              <a:t>+ K</a:t>
            </a:r>
            <a:r>
              <a:rPr lang="en-US" sz="2000" baseline="30000" dirty="0" smtClean="0"/>
              <a:t>+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X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+ </a:t>
            </a:r>
            <a:r>
              <a:rPr lang="en-US" sz="2000" dirty="0" err="1" smtClean="0"/>
              <a:t>R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Cl</a:t>
            </a:r>
            <a:r>
              <a:rPr lang="en-US" sz="2000" baseline="30000" dirty="0" smtClean="0"/>
              <a:t>-              </a:t>
            </a:r>
            <a:r>
              <a:rPr lang="en-US" sz="2000" dirty="0" smtClean="0"/>
              <a:t>X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R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+ </a:t>
            </a:r>
            <a:r>
              <a:rPr lang="en-US" sz="2000" dirty="0" err="1" smtClean="0"/>
              <a:t>Cl</a:t>
            </a:r>
            <a:r>
              <a:rPr lang="en-US" sz="2000" baseline="30000" dirty="0" smtClean="0"/>
              <a:t>-</a:t>
            </a:r>
          </a:p>
          <a:p>
            <a:pPr algn="just"/>
            <a:endParaRPr lang="en-US" sz="2000" baseline="30000" dirty="0"/>
          </a:p>
          <a:p>
            <a:pPr algn="just"/>
            <a:endParaRPr lang="el-GR" sz="2000" dirty="0" smtClean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1763688" y="227687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1835696" y="3068960"/>
            <a:ext cx="36004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δωσξ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5334745" cy="300079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1363</Words>
  <Application>Microsoft Office PowerPoint</Application>
  <PresentationFormat>Προβολή στην οθόνη (4:3)</PresentationFormat>
  <Paragraphs>175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Θέμα του Office</vt:lpstr>
      <vt:lpstr>Ενόργανη Ανάλυση I</vt:lpstr>
      <vt:lpstr>Άδειες Χρήσης</vt:lpstr>
      <vt:lpstr>Χρηματοδότηση</vt:lpstr>
      <vt:lpstr>Σκοπός  ενότητας</vt:lpstr>
      <vt:lpstr>Περιεχόμενα ενότητας</vt:lpstr>
      <vt:lpstr>Χρωματογραφία Ιοντοανταλλαγής</vt:lpstr>
      <vt:lpstr>Αρχή λειτουργίας  </vt:lpstr>
      <vt:lpstr>Αρχή λειτουργίας</vt:lpstr>
      <vt:lpstr>Διαφάνεια 9</vt:lpstr>
      <vt:lpstr>Ιοντοανταλλάκτης</vt:lpstr>
      <vt:lpstr>Υλικά πλήρωσης</vt:lpstr>
      <vt:lpstr>Εκλογή και Παρασκευή Ρητίνης</vt:lpstr>
      <vt:lpstr>Βασικές ιδιότητες που προσδιορίζουν τη συμπεριφορά μίας ρητίνης</vt:lpstr>
      <vt:lpstr>Διόγκωση Ρητινών</vt:lpstr>
      <vt:lpstr>Διόγκωση Ρητινών</vt:lpstr>
      <vt:lpstr>Δύο τρόποι υπάρχουν για την αποδέσμευση των μορίων του δείγματος από τον ιοντικό ανταλλάκτη</vt:lpstr>
      <vt:lpstr>Επίδραση pH του συστατικού έκλουσης </vt:lpstr>
      <vt:lpstr>Επίδραση Μέσων Συμπλοκοποίησης</vt:lpstr>
      <vt:lpstr>Πλεονεκτήματα</vt:lpstr>
      <vt:lpstr>Μειονεκτήματα</vt:lpstr>
      <vt:lpstr>Εφαρμογές</vt:lpstr>
      <vt:lpstr>Βιβλιογραφία</vt:lpstr>
      <vt:lpstr>Σημείωμα Αναφοράς</vt:lpstr>
      <vt:lpstr>Σημείωμα Αδειοδότησης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Αρχή λειτουργίας</dc:title>
  <dc:creator>user</dc:creator>
  <cp:lastModifiedBy>pc4</cp:lastModifiedBy>
  <cp:revision>13</cp:revision>
  <dcterms:created xsi:type="dcterms:W3CDTF">2015-08-27T14:11:58Z</dcterms:created>
  <dcterms:modified xsi:type="dcterms:W3CDTF">2015-09-07T09:18:18Z</dcterms:modified>
</cp:coreProperties>
</file>