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8"/>
  </p:notesMasterIdLst>
  <p:sldIdLst>
    <p:sldId id="321" r:id="rId2"/>
    <p:sldId id="322" r:id="rId3"/>
    <p:sldId id="323" r:id="rId4"/>
    <p:sldId id="385" r:id="rId5"/>
    <p:sldId id="324" r:id="rId6"/>
    <p:sldId id="325" r:id="rId7"/>
    <p:sldId id="326" r:id="rId8"/>
    <p:sldId id="327" r:id="rId9"/>
    <p:sldId id="390" r:id="rId10"/>
    <p:sldId id="358" r:id="rId11"/>
    <p:sldId id="386" r:id="rId12"/>
    <p:sldId id="387" r:id="rId13"/>
    <p:sldId id="388" r:id="rId14"/>
    <p:sldId id="391" r:id="rId15"/>
    <p:sldId id="359" r:id="rId16"/>
    <p:sldId id="360" r:id="rId17"/>
    <p:sldId id="393" r:id="rId18"/>
    <p:sldId id="369" r:id="rId19"/>
    <p:sldId id="370" r:id="rId20"/>
    <p:sldId id="392" r:id="rId21"/>
    <p:sldId id="371" r:id="rId22"/>
    <p:sldId id="372" r:id="rId23"/>
    <p:sldId id="361" r:id="rId24"/>
    <p:sldId id="373" r:id="rId25"/>
    <p:sldId id="376" r:id="rId26"/>
    <p:sldId id="365" r:id="rId27"/>
    <p:sldId id="374" r:id="rId28"/>
    <p:sldId id="375" r:id="rId29"/>
    <p:sldId id="377" r:id="rId30"/>
    <p:sldId id="367" r:id="rId31"/>
    <p:sldId id="383" r:id="rId32"/>
    <p:sldId id="394" r:id="rId33"/>
    <p:sldId id="395" r:id="rId34"/>
    <p:sldId id="384" r:id="rId35"/>
    <p:sldId id="397" r:id="rId36"/>
    <p:sldId id="396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65" autoAdjust="0"/>
    <p:restoredTop sz="91717" autoAdjust="0"/>
  </p:normalViewPr>
  <p:slideViewPr>
    <p:cSldViewPr>
      <p:cViewPr varScale="1">
        <p:scale>
          <a:sx n="41" d="100"/>
          <a:sy n="41" d="100"/>
        </p:scale>
        <p:origin x="12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5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B369B6-5347-4901-A6BD-ED8781E2E39C}" type="datetimeFigureOut">
              <a:rPr lang="en-US"/>
              <a:pPr>
                <a:defRPr/>
              </a:pPr>
              <a:t>10/22/2019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EE0929-0AC6-4FC6-B5B9-18EF6C40A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09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F159EA-6BF2-4756-AA1D-65A93C958F47}" type="slidenum">
              <a:rPr lang="en-GB" smtClean="0"/>
              <a:pPr>
                <a:spcBef>
                  <a:spcPct val="0"/>
                </a:spcBef>
              </a:pPr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52999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mtClean="0"/>
              <a:t>Στη διερευνητική μάθηση δίνεται έμφαση στην ενεργοποίηση των μαθητών, την ανάπτυξη της δημιουργικότητας και την αυτορρύθμιση της εργασίας τους</a:t>
            </a:r>
          </a:p>
          <a:p>
            <a:endParaRPr lang="en-GB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95A7B-D8F0-4066-920F-4AB49A5BB63E}" type="slidenum">
              <a:rPr lang="en-GB" smtClean="0"/>
              <a:pPr>
                <a:spcBef>
                  <a:spcPct val="0"/>
                </a:spcBef>
              </a:pPr>
              <a:t>19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80078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DAAFCC-5C91-4CC0-9ADD-447B430CFB79}" type="slidenum">
              <a:rPr lang="en-GB" smtClean="0"/>
              <a:pPr>
                <a:spcBef>
                  <a:spcPct val="0"/>
                </a:spcBef>
              </a:pPr>
              <a:t>21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18020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22634-C259-4E6F-A380-24EE29D57823}" type="slidenum">
              <a:rPr lang="en-GB" smtClean="0"/>
              <a:pPr>
                <a:spcBef>
                  <a:spcPct val="0"/>
                </a:spcBef>
              </a:pPr>
              <a:t>22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74175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56CE2A-28E1-491A-9AFF-19FA701029FE}" type="slidenum">
              <a:rPr lang="en-GB" smtClean="0"/>
              <a:pPr>
                <a:spcBef>
                  <a:spcPct val="0"/>
                </a:spcBef>
              </a:pPr>
              <a:t>23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60982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00F9B8-CF02-48A3-AF2B-0E0344962364}" type="slidenum">
              <a:rPr lang="en-GB" smtClean="0"/>
              <a:pPr>
                <a:spcBef>
                  <a:spcPct val="0"/>
                </a:spcBef>
              </a:pPr>
              <a:t>24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320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3F8147-EB08-4737-94AE-071D8AE0B0B5}" type="slidenum">
              <a:rPr lang="en-GB" smtClean="0"/>
              <a:pPr>
                <a:spcBef>
                  <a:spcPct val="0"/>
                </a:spcBef>
              </a:pPr>
              <a:t>25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67056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E0D5EF-4B72-4B74-B025-A4D92886DC6F}" type="slidenum">
              <a:rPr lang="en-GB" smtClean="0"/>
              <a:pPr>
                <a:spcBef>
                  <a:spcPct val="0"/>
                </a:spcBef>
              </a:pPr>
              <a:t>26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00686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09797D-7740-45CC-9775-C3DCF591343F}" type="slidenum">
              <a:rPr lang="en-GB" smtClean="0"/>
              <a:pPr>
                <a:spcBef>
                  <a:spcPct val="0"/>
                </a:spcBef>
              </a:pPr>
              <a:t>27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40632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055A48-D5E4-48AA-B145-F89722398807}" type="slidenum">
              <a:rPr lang="en-GB" smtClean="0"/>
              <a:pPr>
                <a:spcBef>
                  <a:spcPct val="0"/>
                </a:spcBef>
              </a:pPr>
              <a:t>28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84676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247F76-26B9-435F-B460-89D14E0F7312}" type="slidenum">
              <a:rPr lang="en-GB" smtClean="0"/>
              <a:pPr>
                <a:spcBef>
                  <a:spcPct val="0"/>
                </a:spcBef>
              </a:pPr>
              <a:t>29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255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mtClean="0"/>
              <a:t>Σκοπός</a:t>
            </a: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BA5AE1-BAA9-469C-B894-72160B74238F}" type="slidenum">
              <a:rPr lang="en-GB" smtClean="0"/>
              <a:pPr>
                <a:spcBef>
                  <a:spcPct val="0"/>
                </a:spcBef>
              </a:pPr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20818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506E9F-2786-4633-9487-500CF17398F7}" type="slidenum">
              <a:rPr lang="el-GR" smtClean="0"/>
              <a:pPr>
                <a:spcBef>
                  <a:spcPct val="0"/>
                </a:spcBef>
              </a:pPr>
              <a:t>30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6401768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31</a:t>
            </a:fld>
            <a:endParaRPr lang="en-GB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662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32</a:t>
            </a:fld>
            <a:endParaRPr lang="en-GB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541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33</a:t>
            </a:fld>
            <a:endParaRPr lang="en-GB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76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mtClean="0"/>
              <a:t>Έννοιες - Κλειδιά</a:t>
            </a: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171B79-4DE3-4352-A723-18E0B6E59BA0}" type="slidenum">
              <a:rPr lang="en-GB" smtClean="0"/>
              <a:pPr>
                <a:spcBef>
                  <a:spcPct val="0"/>
                </a:spcBef>
              </a:pPr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20378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33E58-39C3-4B46-BE66-43C0937EA43B}" type="slidenum">
              <a:rPr lang="en-GB" smtClean="0"/>
              <a:pPr>
                <a:spcBef>
                  <a:spcPct val="0"/>
                </a:spcBef>
              </a:pPr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6224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33E58-39C3-4B46-BE66-43C0937EA43B}" type="slidenum">
              <a:rPr lang="en-GB" smtClean="0"/>
              <a:pPr>
                <a:spcBef>
                  <a:spcPct val="0"/>
                </a:spcBef>
              </a:pPr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4200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DD8F7B-F92B-455B-A7FA-B36776F9A127}" type="slidenum">
              <a:rPr lang="en-GB" smtClean="0"/>
              <a:pPr>
                <a:spcBef>
                  <a:spcPct val="0"/>
                </a:spcBef>
              </a:pPr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279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B8B1CE-A586-496B-9E9A-4A8B48A96147}" type="slidenum">
              <a:rPr lang="en-GB" smtClean="0"/>
              <a:pPr>
                <a:spcBef>
                  <a:spcPct val="0"/>
                </a:spcBef>
              </a:pPr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06227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51269B-E058-41AF-B6C0-95FE2D786EBC}" type="slidenum">
              <a:rPr lang="en-GB" smtClean="0"/>
              <a:pPr>
                <a:spcBef>
                  <a:spcPct val="0"/>
                </a:spcBef>
              </a:pPr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37217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mtClean="0"/>
              <a:t>Στη διερευνητική μάθηση δίνεται έμφαση στην ενεργοποίηση των μαθητών, την ανάπτυξη της δημιουργικότητας και την αυτορρύθμιση της εργασίας τους</a:t>
            </a:r>
          </a:p>
          <a:p>
            <a:endParaRPr lang="en-GB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807901-C917-4601-BBB9-2A7939DF26B8}" type="slidenum">
              <a:rPr lang="en-GB" smtClean="0"/>
              <a:pPr>
                <a:spcBef>
                  <a:spcPct val="0"/>
                </a:spcBef>
              </a:pPr>
              <a:t>18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5458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5AFB99-468D-4369-8B2B-B2F9D4BA3CB2}" type="datetime1">
              <a:rPr lang="en-US" smtClean="0"/>
              <a:t>10/22/2019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C0965-0462-49A7-BFCC-C7B74FBB0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23E2D4-20AD-4AA2-8720-81044022C88F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139CB8-5114-427C-B928-A43419D4A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7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3E4C44-830A-4F79-B4B0-6641354FC40E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0B4F79-4CF4-4601-B649-B72D46271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90A47-D1E2-4133-B46B-B77DDD36A1D7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1CE32-8969-4F5E-971C-8FBD11AD9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1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611E2-5BDF-46A8-A7B1-5F605862587A}" type="datetime1">
              <a:rPr lang="en-US" smtClean="0"/>
              <a:t>10/22/2019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F1979C-D5B5-46CC-8759-A817FBE8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50A2B5-A78F-4E45-A7D4-62A1D72B16F4}" type="datetime1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8799AA-E93B-4C8F-B25C-AF8927F95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3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712C5B-6F31-4B41-AFB6-8C9C718F528F}" type="datetime1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9AB0B6-A65A-420E-AEDD-122921355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5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5F4F6-3677-43B7-A7BE-2325697569DC}" type="datetime1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DCA974-4DDA-4DA7-A943-8CF00FEB4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8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38C1E8-2F1A-4319-A8AC-DA94A4C81D10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334DF6-2984-4E54-9736-0E7FEB269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6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D0B067-4CB6-4493-AD88-EAE8674381F1}" type="datetime1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0BECEB-6501-430D-A5DF-5CEAECA2B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FCF1E8-1411-4E5A-BB31-9E113C15D509}" type="datetime1">
              <a:rPr lang="en-US" smtClean="0"/>
              <a:t>10/22/2019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39D6D7-0198-4AD8-9C8F-14D5CAB94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708D1-314C-4A05-AA6E-E1C18593C9B5}" type="datetime1">
              <a:rPr lang="en-US" smtClean="0"/>
              <a:t>10/22/2019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59680779-B501-4CB8-BB79-895B4063CF1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mis@upatras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edu.upatras.gr/komis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Παιδαγωγικός Σχεδιασμός με ΤΠΕ </a:t>
            </a:r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1900238"/>
            <a:ext cx="7864475" cy="22320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l-GR" sz="4800" b="1" dirty="0" smtClean="0">
                <a:latin typeface="Arial" pitchFamily="34" charset="0"/>
              </a:rPr>
              <a:t>Διδακτικές Στρατηγικές &amp; ΤΠΕ </a:t>
            </a:r>
            <a:r>
              <a:rPr lang="en-GB" sz="4800" b="1" dirty="0">
                <a:latin typeface="Arial" pitchFamily="34" charset="0"/>
              </a:rPr>
              <a:t/>
            </a:r>
            <a:br>
              <a:rPr lang="en-GB" sz="4800" b="1" dirty="0">
                <a:latin typeface="Arial" pitchFamily="34" charset="0"/>
              </a:rPr>
            </a:br>
            <a:endParaRPr lang="en-US" sz="4800" b="1" dirty="0">
              <a:latin typeface="Arial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6163" y="4608513"/>
            <a:ext cx="7772400" cy="1697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2400" dirty="0" err="1" smtClean="0"/>
              <a:t>Διδάσκων</a:t>
            </a:r>
            <a:r>
              <a:rPr lang="en-GB" sz="2400" dirty="0" smtClean="0"/>
              <a:t>: </a:t>
            </a:r>
            <a:r>
              <a:rPr lang="en-GB" sz="2400" dirty="0" smtClean="0">
                <a:solidFill>
                  <a:schemeClr val="hlink"/>
                </a:solidFill>
              </a:rPr>
              <a:t>Βα</a:t>
            </a:r>
            <a:r>
              <a:rPr lang="en-GB" sz="2400" dirty="0" err="1" smtClean="0">
                <a:solidFill>
                  <a:schemeClr val="hlink"/>
                </a:solidFill>
              </a:rPr>
              <a:t>σίλης</a:t>
            </a:r>
            <a:r>
              <a:rPr lang="en-GB" sz="2400" dirty="0" smtClean="0">
                <a:solidFill>
                  <a:schemeClr val="hlink"/>
                </a:solidFill>
              </a:rPr>
              <a:t> </a:t>
            </a:r>
            <a:r>
              <a:rPr lang="en-GB" sz="2400" dirty="0" err="1" smtClean="0">
                <a:solidFill>
                  <a:schemeClr val="hlink"/>
                </a:solidFill>
              </a:rPr>
              <a:t>Κόμης</a:t>
            </a:r>
            <a:r>
              <a:rPr lang="en-GB" sz="2400" dirty="0" smtClean="0">
                <a:solidFill>
                  <a:schemeClr val="hlink"/>
                </a:solidFill>
              </a:rPr>
              <a:t>, </a:t>
            </a:r>
            <a:r>
              <a:rPr lang="el-GR" sz="2400" dirty="0" smtClean="0">
                <a:solidFill>
                  <a:schemeClr val="hlink"/>
                </a:solidFill>
              </a:rPr>
              <a:t>Καθηγητής</a:t>
            </a:r>
            <a:endParaRPr lang="en-GB" sz="2400" dirty="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GB" sz="2000" dirty="0" smtClean="0">
                <a:solidFill>
                  <a:schemeClr val="hlink"/>
                </a:solidFill>
                <a:hlinkClick r:id="rId3"/>
              </a:rPr>
              <a:t>komis@</a:t>
            </a:r>
            <a:r>
              <a:rPr lang="en-US" sz="2000" dirty="0" err="1" smtClean="0">
                <a:solidFill>
                  <a:schemeClr val="hlink"/>
                </a:solidFill>
                <a:hlinkClick r:id="rId3"/>
              </a:rPr>
              <a:t>upatras</a:t>
            </a:r>
            <a:r>
              <a:rPr lang="en-GB" sz="2000" dirty="0" smtClean="0">
                <a:solidFill>
                  <a:schemeClr val="hlink"/>
                </a:solidFill>
                <a:hlinkClick r:id="rId3"/>
              </a:rPr>
              <a:t>.gr</a:t>
            </a:r>
            <a:endParaRPr lang="el-GR" sz="2000" dirty="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GB" sz="2000" dirty="0" smtClean="0">
                <a:hlinkClick r:id="rId4"/>
              </a:rPr>
              <a:t>www.ecedu.upatras.gr/komis/</a:t>
            </a:r>
            <a:r>
              <a:rPr lang="en-GB" sz="2000" dirty="0" smtClean="0"/>
              <a:t>  </a:t>
            </a:r>
            <a:endParaRPr lang="en-US" sz="2000" dirty="0" smtClean="0"/>
          </a:p>
        </p:txBody>
      </p:sp>
      <p:sp>
        <p:nvSpPr>
          <p:cNvPr id="14341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ED77B0-7803-4633-AE63-7E0D5EC33837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8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smtClean="0"/>
              <a:t>Συμπεριφοριστικές διδακτικές στρατηγικές</a:t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90005" y="1597399"/>
            <a:ext cx="7189539" cy="4680520"/>
          </a:xfrm>
        </p:spPr>
        <p:txBody>
          <a:bodyPr/>
          <a:lstStyle/>
          <a:p>
            <a:r>
              <a:rPr lang="el-GR" dirty="0" smtClean="0"/>
              <a:t>Βασίζονται στην θεωρία του Συμπεριφορισμού</a:t>
            </a:r>
          </a:p>
          <a:p>
            <a:r>
              <a:rPr lang="el-GR" dirty="0" smtClean="0"/>
              <a:t>Παρουσίαση της απαραίτητης θεωρίας</a:t>
            </a:r>
          </a:p>
          <a:p>
            <a:r>
              <a:rPr lang="el-GR" dirty="0" smtClean="0"/>
              <a:t>Παροχή πληροφοριών</a:t>
            </a:r>
          </a:p>
          <a:p>
            <a:r>
              <a:rPr lang="el-GR" dirty="0" smtClean="0"/>
              <a:t>Πρακτική και εξάσκηση</a:t>
            </a:r>
          </a:p>
          <a:p>
            <a:pPr lvl="1"/>
            <a:r>
              <a:rPr lang="el-GR" sz="3200" dirty="0" smtClean="0"/>
              <a:t>Εκτέλεση προκαθορισμένων ασκήσεων</a:t>
            </a:r>
          </a:p>
          <a:p>
            <a:r>
              <a:rPr lang="el-GR" dirty="0" smtClean="0"/>
              <a:t>Παρουσίαση επίλυσης προβλημάτων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10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9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 smtClean="0"/>
              <a:t>Παρουσίαση πληροφορίας</a:t>
            </a: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58925" y="1371600"/>
            <a:ext cx="7499350" cy="4649688"/>
          </a:xfrm>
        </p:spPr>
        <p:txBody>
          <a:bodyPr/>
          <a:lstStyle/>
          <a:p>
            <a:r>
              <a:rPr lang="el-GR" dirty="0" smtClean="0"/>
              <a:t>Παρουσίαση της απαραίτητης θεωρίας</a:t>
            </a:r>
          </a:p>
          <a:p>
            <a:r>
              <a:rPr lang="el-GR" dirty="0" smtClean="0"/>
              <a:t>Παροχή πληροφοριών</a:t>
            </a:r>
          </a:p>
          <a:p>
            <a:pPr marL="82550" indent="0">
              <a:buNone/>
            </a:pPr>
            <a:endParaRPr lang="el-GR" dirty="0" smtClean="0"/>
          </a:p>
          <a:p>
            <a:pPr marL="82550" indent="0">
              <a:buNone/>
            </a:pPr>
            <a:r>
              <a:rPr lang="el-GR" b="1" dirty="0" smtClean="0"/>
              <a:t>Υπολογιστικά εργαλεία &amp; περιβάλλοντα</a:t>
            </a:r>
          </a:p>
          <a:p>
            <a:r>
              <a:rPr lang="el-GR" dirty="0" smtClean="0"/>
              <a:t>Λογισμικά καθοδήγησης </a:t>
            </a:r>
          </a:p>
          <a:p>
            <a:r>
              <a:rPr lang="el-GR" dirty="0" smtClean="0"/>
              <a:t>Λογισμικά πολυμέσων </a:t>
            </a:r>
          </a:p>
          <a:p>
            <a:r>
              <a:rPr lang="el-GR" dirty="0" smtClean="0"/>
              <a:t>Λογισμικά υπερμέσων </a:t>
            </a:r>
          </a:p>
          <a:p>
            <a:r>
              <a:rPr lang="el-GR" dirty="0" smtClean="0"/>
              <a:t>Εγκυκλοπαίδειες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11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6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 smtClean="0"/>
              <a:t>Εξάσκηση και Πρακτική</a:t>
            </a: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58925" y="1371600"/>
            <a:ext cx="7499350" cy="5410200"/>
          </a:xfrm>
        </p:spPr>
        <p:txBody>
          <a:bodyPr/>
          <a:lstStyle/>
          <a:p>
            <a:r>
              <a:rPr lang="el-GR" sz="2800" dirty="0" smtClean="0"/>
              <a:t>Πρακτική και εξάσκηση</a:t>
            </a:r>
          </a:p>
          <a:p>
            <a:pPr lvl="1"/>
            <a:r>
              <a:rPr lang="el-GR" dirty="0" smtClean="0"/>
              <a:t>Εκτέλεση προκαθορισμένων ασκήσεων για την τελειοποίηση </a:t>
            </a:r>
            <a:r>
              <a:rPr lang="el-GR" dirty="0" err="1" smtClean="0"/>
              <a:t>αποκτηθέντων</a:t>
            </a:r>
            <a:r>
              <a:rPr lang="el-GR" dirty="0" smtClean="0"/>
              <a:t> γνώσεων ή για να επανάληψη προηγούμενων ικανοτήτων</a:t>
            </a:r>
          </a:p>
          <a:p>
            <a:r>
              <a:rPr lang="el-GR" dirty="0" smtClean="0"/>
              <a:t>Λογισμικά εξάσκησης και πρακτικής</a:t>
            </a:r>
          </a:p>
          <a:p>
            <a:r>
              <a:rPr lang="el-GR" dirty="0" smtClean="0"/>
              <a:t>Λογισμικά προσομοίωσης (όταν ήδη ο μαθητής έχει κατανοήσει το μοντέλο και απλώς εξασκείται με αυτό)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12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1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83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Παρουσίαση επίλυσης προβλήματος</a:t>
            </a: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115616" y="1394619"/>
            <a:ext cx="7753459" cy="4933950"/>
          </a:xfrm>
        </p:spPr>
        <p:txBody>
          <a:bodyPr/>
          <a:lstStyle/>
          <a:p>
            <a:pPr lvl="1"/>
            <a:r>
              <a:rPr lang="el-GR" dirty="0" smtClean="0"/>
              <a:t>Παρουσίαση επίλυσης απλών προβλημάτων από τον εκπαιδευτικό, για την αντιμετώπιση των πιο σύνθετων από τους μαθητές.</a:t>
            </a:r>
          </a:p>
          <a:p>
            <a:pPr lvl="1"/>
            <a:r>
              <a:rPr lang="el-GR" dirty="0" smtClean="0"/>
              <a:t>Παρουσίαση επίλυσης παρόμοιων προβλημάτων από τον εκπαιδευτικό.</a:t>
            </a:r>
          </a:p>
          <a:p>
            <a:pPr lvl="1"/>
            <a:r>
              <a:rPr lang="el-GR" sz="3200" dirty="0" smtClean="0"/>
              <a:t>Χρήση από τον εκπαιδευτικό </a:t>
            </a:r>
          </a:p>
          <a:p>
            <a:pPr lvl="2"/>
            <a:r>
              <a:rPr lang="el-GR" sz="2800" dirty="0" smtClean="0"/>
              <a:t>Λογισμικά οπτικοποίησης </a:t>
            </a:r>
          </a:p>
          <a:p>
            <a:pPr lvl="2"/>
            <a:r>
              <a:rPr lang="el-GR" sz="2800" dirty="0" smtClean="0"/>
              <a:t>Λογισμικά προσομοίωσης</a:t>
            </a:r>
          </a:p>
          <a:p>
            <a:pPr lvl="2"/>
            <a:r>
              <a:rPr lang="el-GR" sz="2800" dirty="0" smtClean="0"/>
              <a:t>Λογισμικά μοντελοποίησης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13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 smtClean="0"/>
              <a:t>Εποικοδομιστικές</a:t>
            </a:r>
            <a:r>
              <a:rPr lang="el-GR" sz="4400" dirty="0" smtClean="0"/>
              <a:t> διδακτικές στρατηγικές</a:t>
            </a: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 smtClean="0"/>
              <a:t>Βασίζονται στη θεωρία του </a:t>
            </a:r>
            <a:r>
              <a:rPr lang="el-GR" sz="4000" dirty="0" err="1" smtClean="0"/>
              <a:t>εποικοδομισμού</a:t>
            </a:r>
            <a:endParaRPr lang="el-GR" sz="4000" dirty="0" smtClean="0"/>
          </a:p>
          <a:p>
            <a:pPr lvl="1"/>
            <a:r>
              <a:rPr lang="el-GR" sz="4000" dirty="0" smtClean="0"/>
              <a:t>πειραματισμός</a:t>
            </a:r>
            <a:endParaRPr lang="el-GR" sz="4000" dirty="0"/>
          </a:p>
          <a:p>
            <a:pPr lvl="1"/>
            <a:r>
              <a:rPr lang="el-GR" sz="4000" dirty="0" smtClean="0"/>
              <a:t>Στόχοι - εμπόδια</a:t>
            </a:r>
          </a:p>
          <a:p>
            <a:pPr lvl="1"/>
            <a:r>
              <a:rPr lang="el-GR" sz="4000" dirty="0" smtClean="0"/>
              <a:t>Γνωστική σύγκρουση </a:t>
            </a:r>
          </a:p>
          <a:p>
            <a:pPr lvl="1"/>
            <a:r>
              <a:rPr lang="el-GR" sz="4000" dirty="0" smtClean="0"/>
              <a:t>Διερεύνηση / Ανακάλυψη</a:t>
            </a:r>
          </a:p>
          <a:p>
            <a:pPr lvl="1"/>
            <a:r>
              <a:rPr lang="el-GR" sz="4000" dirty="0" smtClean="0"/>
              <a:t>επίλυση </a:t>
            </a:r>
            <a:r>
              <a:rPr lang="el-GR" sz="4000" dirty="0"/>
              <a:t>προβλήματος</a:t>
            </a:r>
          </a:p>
          <a:p>
            <a:endParaRPr lang="el-GR" sz="4800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14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2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smtClean="0"/>
              <a:t>Πειραματική προσέγγιση </a:t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smtClean="0"/>
              <a:t>Πείραμα</a:t>
            </a:r>
            <a:r>
              <a:rPr lang="el-GR" dirty="0" smtClean="0"/>
              <a:t>: σχετίζεται με την επιστημονική μεθοδολογία (επίλυση προβλήματος και λήψη αποφάσεων – λογισμικά προσομοίωσης και μοντελοποίησης)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15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3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893" y="79377"/>
            <a:ext cx="74993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4000" dirty="0" smtClean="0"/>
              <a:t>Στόχοι - εμπόδια</a:t>
            </a:r>
            <a:endParaRPr lang="el-GR" dirty="0"/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1132850" y="774700"/>
            <a:ext cx="7499350" cy="5678635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sz="2400" u="sng" dirty="0" smtClean="0"/>
          </a:p>
          <a:p>
            <a:r>
              <a:rPr lang="el-GR" sz="2400" u="sng" dirty="0" smtClean="0"/>
              <a:t>Γνωστικές συγκρούσεις</a:t>
            </a:r>
            <a:r>
              <a:rPr lang="el-GR" sz="2400" dirty="0" smtClean="0"/>
              <a:t>: αντίφαση ή ασυμβατότητα ανάμεσα στις ιδέες και στις αναπαραστάσεις του και στις πράξεις του (ανάπτυξη σκέψεων μέσω αρνήσεων).</a:t>
            </a:r>
          </a:p>
          <a:p>
            <a:r>
              <a:rPr lang="el-GR" sz="2400" b="1" dirty="0" smtClean="0"/>
              <a:t>Λογισμικά:</a:t>
            </a:r>
            <a:r>
              <a:rPr lang="el-GR" sz="2400" u="sng" dirty="0" smtClean="0"/>
              <a:t> </a:t>
            </a:r>
            <a:r>
              <a:rPr lang="el-GR" sz="2400" dirty="0" err="1" smtClean="0"/>
              <a:t>οπτικοποιήσεις</a:t>
            </a:r>
            <a:r>
              <a:rPr lang="el-GR" sz="2400" dirty="0" smtClean="0"/>
              <a:t>, εννοιολογική χαρτογράφηση, προσομοιώσεις, μοντελοποιήσεις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75725" y="1417638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Προσδιορίζουμε το εμπόδιο</a:t>
            </a:r>
          </a:p>
        </p:txBody>
      </p:sp>
      <p:sp>
        <p:nvSpPr>
          <p:cNvPr id="6" name="Rectangle 5"/>
          <p:cNvSpPr/>
          <p:nvPr/>
        </p:nvSpPr>
        <p:spPr>
          <a:xfrm>
            <a:off x="3918913" y="1417638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Καθορίζουμε τα χαρακτηριστικά της έννοιας</a:t>
            </a:r>
          </a:p>
        </p:txBody>
      </p:sp>
      <p:sp>
        <p:nvSpPr>
          <p:cNvPr id="7" name="Rectangle 6"/>
          <p:cNvSpPr/>
          <p:nvPr/>
        </p:nvSpPr>
        <p:spPr>
          <a:xfrm>
            <a:off x="6419225" y="1417638"/>
            <a:ext cx="2000250" cy="10715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Αποσαφηνίζουμε τις δυσκολίες κατανόησης</a:t>
            </a:r>
          </a:p>
        </p:txBody>
      </p:sp>
      <p:sp>
        <p:nvSpPr>
          <p:cNvPr id="8" name="Rectangle 7"/>
          <p:cNvSpPr/>
          <p:nvPr/>
        </p:nvSpPr>
        <p:spPr>
          <a:xfrm>
            <a:off x="6419225" y="2774951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Εντοπίζουμε τις νοητικές παραστάσεις των δυσκολιών</a:t>
            </a:r>
          </a:p>
        </p:txBody>
      </p:sp>
      <p:sp>
        <p:nvSpPr>
          <p:cNvPr id="9" name="Rectangle 8"/>
          <p:cNvSpPr/>
          <p:nvPr/>
        </p:nvSpPr>
        <p:spPr>
          <a:xfrm>
            <a:off x="3633163" y="2774951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Προσδιορίζουμε  τις κατάλληλες διδακτικές καταστάσεις</a:t>
            </a:r>
          </a:p>
        </p:txBody>
      </p: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3275975" y="1989138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1"/>
          </p:cNvCxnSpPr>
          <p:nvPr/>
        </p:nvCxnSpPr>
        <p:spPr>
          <a:xfrm flipV="1">
            <a:off x="5919163" y="1952626"/>
            <a:ext cx="500062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8" idx="0"/>
          </p:cNvCxnSpPr>
          <p:nvPr/>
        </p:nvCxnSpPr>
        <p:spPr>
          <a:xfrm rot="5400000">
            <a:off x="7277269" y="2631282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1"/>
            <a:endCxn id="9" idx="3"/>
          </p:cNvCxnSpPr>
          <p:nvPr/>
        </p:nvCxnSpPr>
        <p:spPr>
          <a:xfrm rot="10800000">
            <a:off x="5633413" y="3346451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0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D81AF6-2195-4D4E-BCCF-295ADE98741F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16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0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smtClean="0"/>
              <a:t>Διερευνητική μάθηση</a:t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1343025" y="1124744"/>
            <a:ext cx="7499350" cy="4800600"/>
          </a:xfrm>
        </p:spPr>
        <p:txBody>
          <a:bodyPr/>
          <a:lstStyle/>
          <a:p>
            <a:r>
              <a:rPr lang="el-GR" u="sng" dirty="0" smtClean="0"/>
              <a:t>Διερευνητική </a:t>
            </a:r>
            <a:r>
              <a:rPr lang="el-GR" u="sng" dirty="0" err="1" smtClean="0"/>
              <a:t>διακτική</a:t>
            </a:r>
            <a:r>
              <a:rPr lang="el-GR" u="sng" dirty="0" smtClean="0"/>
              <a:t> στρατηγική </a:t>
            </a:r>
            <a:r>
              <a:rPr lang="el-GR" dirty="0" smtClean="0"/>
              <a:t>(</a:t>
            </a:r>
            <a:r>
              <a:rPr lang="el-GR" dirty="0" err="1" smtClean="0"/>
              <a:t>exploratory</a:t>
            </a:r>
            <a:r>
              <a:rPr lang="el-GR" dirty="0" smtClean="0"/>
              <a:t> </a:t>
            </a:r>
            <a:r>
              <a:rPr lang="el-GR" dirty="0" err="1"/>
              <a:t>learning</a:t>
            </a:r>
            <a:r>
              <a:rPr lang="el-GR" dirty="0" smtClean="0"/>
              <a:t>): σχετίζεται με γενικού τύπου μηχανισμούς σκέψης και υψηλού επιπέδου γνωστικές δεξιότητες (επίλυση προβλήματος και λήψη αποφάσεων)</a:t>
            </a:r>
          </a:p>
          <a:p>
            <a:r>
              <a:rPr lang="el-GR" dirty="0" smtClean="0"/>
              <a:t>Λογισμικά προσομοίωσης</a:t>
            </a:r>
          </a:p>
          <a:p>
            <a:r>
              <a:rPr lang="el-GR" dirty="0" smtClean="0"/>
              <a:t>Λογισμικά μοντελοποίησης </a:t>
            </a:r>
          </a:p>
          <a:p>
            <a:r>
              <a:rPr lang="el-GR" dirty="0" smtClean="0"/>
              <a:t>Ρομποτική </a:t>
            </a:r>
          </a:p>
          <a:p>
            <a:r>
              <a:rPr lang="el-GR" dirty="0" smtClean="0"/>
              <a:t>Προγραμματισμός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17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900" b="1" dirty="0"/>
              <a:t>Διερεύνηση σε αυθεντικά προβλήματα</a:t>
            </a:r>
            <a:endParaRPr lang="en-GB" sz="3900" b="1" dirty="0"/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>
          <a:xfrm>
            <a:off x="930275" y="1500188"/>
            <a:ext cx="8213725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/>
              <a:t>Ανάπτυξη στρατηγικών και αξιοποίηση δεξιοτήτων υψηλού επιπέδου (ανάλυση, σύνθεση και  αξιολόγηση πληροφοριών, εμβάθυνση και εφαρμογή γνώσεων) </a:t>
            </a:r>
          </a:p>
          <a:p>
            <a:pPr>
              <a:lnSpc>
                <a:spcPct val="80000"/>
              </a:lnSpc>
            </a:pPr>
            <a:r>
              <a:rPr lang="el-GR" sz="2800" dirty="0" smtClean="0"/>
              <a:t>Ο εκπαιδευτικός καθοδηγητής &amp; υποστηρικτής: </a:t>
            </a:r>
            <a:r>
              <a:rPr lang="el-GR" sz="2800" dirty="0"/>
              <a:t>ενθαρρύνει το μαθητή να εξερευνά και να πειραματίζεται με στόχο να ανακαλύπτει σχέσεις ανάμεσα σε έννοιες και </a:t>
            </a:r>
            <a:r>
              <a:rPr lang="el-GR" sz="2800" dirty="0" smtClean="0"/>
              <a:t>γεγονότα</a:t>
            </a:r>
          </a:p>
          <a:p>
            <a:pPr>
              <a:lnSpc>
                <a:spcPct val="80000"/>
              </a:lnSpc>
            </a:pPr>
            <a:endParaRPr lang="el-GR" sz="2800" dirty="0" smtClean="0"/>
          </a:p>
          <a:p>
            <a:pPr>
              <a:lnSpc>
                <a:spcPct val="80000"/>
              </a:lnSpc>
            </a:pPr>
            <a:r>
              <a:rPr lang="el-GR" sz="2400" dirty="0" smtClean="0"/>
              <a:t>Οικοδόμηση </a:t>
            </a:r>
            <a:r>
              <a:rPr lang="el-GR" sz="2400" dirty="0"/>
              <a:t>γνώσεων και </a:t>
            </a:r>
            <a:r>
              <a:rPr lang="el-GR" sz="2400" dirty="0" err="1"/>
              <a:t>νοηματοδοτούμενη</a:t>
            </a:r>
            <a:r>
              <a:rPr lang="el-GR" sz="2400" dirty="0"/>
              <a:t> μάθηση μέσω διαθεματικών προσεγγίσεων</a:t>
            </a:r>
          </a:p>
          <a:p>
            <a:pPr>
              <a:lnSpc>
                <a:spcPct val="80000"/>
              </a:lnSpc>
            </a:pPr>
            <a:r>
              <a:rPr lang="el-GR" sz="2400" dirty="0"/>
              <a:t>Συνεργατική και αλληλεπιδραστική μάθηση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διαμοίραση ιδεών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ανταλλαγή απόψεων και επιχειρημάτων</a:t>
            </a:r>
          </a:p>
          <a:p>
            <a:pPr marL="82550" indent="0">
              <a:lnSpc>
                <a:spcPct val="80000"/>
              </a:lnSpc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endParaRPr lang="el-GR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650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EF5F3D-970D-45CA-9240-B621E6AA5B8B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b="1" dirty="0" smtClean="0"/>
              <a:t>Διερεύνηση</a:t>
            </a:r>
            <a:endParaRPr lang="en-GB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854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FA212C-F663-404B-8981-613B3168F9CC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sz="1200" smtClean="0">
              <a:solidFill>
                <a:srgbClr val="B5A788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16013" y="2492375"/>
            <a:ext cx="165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Υπόθεση</a:t>
            </a: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195513" y="2997200"/>
            <a:ext cx="165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Πρόβλεψη</a:t>
            </a: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2987675" y="3573463"/>
            <a:ext cx="1944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Έλεγχος</a:t>
            </a: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3779838" y="4221163"/>
            <a:ext cx="1658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Ερμηνεία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4716463" y="4868863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Αναδιατύπωση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580063" y="5445125"/>
            <a:ext cx="220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Επικοινωνία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3348038" y="6021388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Ανάδραση</a:t>
            </a:r>
            <a:endParaRPr 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4356100" y="19891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Συνεργασία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219700" y="2205038"/>
            <a:ext cx="2665413" cy="4103687"/>
            <a:chOff x="3288" y="1389"/>
            <a:chExt cx="1679" cy="2585"/>
          </a:xfrm>
        </p:grpSpPr>
        <p:sp>
          <p:nvSpPr>
            <p:cNvPr id="108562" name="Line 15"/>
            <p:cNvSpPr>
              <a:spLocks noChangeShapeType="1"/>
            </p:cNvSpPr>
            <p:nvPr/>
          </p:nvSpPr>
          <p:spPr bwMode="gray">
            <a:xfrm>
              <a:off x="4014" y="1389"/>
              <a:ext cx="953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3" name="Line 18"/>
            <p:cNvSpPr>
              <a:spLocks noChangeShapeType="1"/>
            </p:cNvSpPr>
            <p:nvPr/>
          </p:nvSpPr>
          <p:spPr bwMode="gray">
            <a:xfrm flipH="1">
              <a:off x="4967" y="1389"/>
              <a:ext cx="0" cy="258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4" name="Line 30"/>
            <p:cNvSpPr>
              <a:spLocks noChangeShapeType="1"/>
            </p:cNvSpPr>
            <p:nvPr/>
          </p:nvSpPr>
          <p:spPr bwMode="gray">
            <a:xfrm flipH="1" flipV="1">
              <a:off x="3288" y="3974"/>
              <a:ext cx="1679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971550" y="2205038"/>
            <a:ext cx="3313113" cy="4103687"/>
            <a:chOff x="612" y="1389"/>
            <a:chExt cx="2087" cy="2585"/>
          </a:xfrm>
        </p:grpSpPr>
        <p:sp>
          <p:nvSpPr>
            <p:cNvPr id="108559" name="Line 17"/>
            <p:cNvSpPr>
              <a:spLocks noChangeShapeType="1"/>
            </p:cNvSpPr>
            <p:nvPr/>
          </p:nvSpPr>
          <p:spPr bwMode="gray">
            <a:xfrm flipV="1">
              <a:off x="612" y="1389"/>
              <a:ext cx="0" cy="258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0" name="Line 31"/>
            <p:cNvSpPr>
              <a:spLocks noChangeShapeType="1"/>
            </p:cNvSpPr>
            <p:nvPr/>
          </p:nvSpPr>
          <p:spPr bwMode="gray">
            <a:xfrm>
              <a:off x="612" y="1389"/>
              <a:ext cx="208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1" name="Line 32"/>
            <p:cNvSpPr>
              <a:spLocks noChangeShapeType="1"/>
            </p:cNvSpPr>
            <p:nvPr/>
          </p:nvSpPr>
          <p:spPr bwMode="gray">
            <a:xfrm flipV="1">
              <a:off x="612" y="3974"/>
              <a:ext cx="149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5841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476250"/>
            <a:ext cx="7648575" cy="682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 smtClean="0"/>
              <a:t>Σκοπός</a:t>
            </a:r>
            <a:endParaRPr lang="en-US" sz="4000" b="1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85875"/>
            <a:ext cx="7386638" cy="45370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300"/>
              </a:spcAft>
            </a:pPr>
            <a:r>
              <a:rPr lang="el-GR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Ν</a:t>
            </a:r>
            <a:r>
              <a:rPr lang="en-GB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α πα</a:t>
            </a:r>
            <a:r>
              <a:rPr lang="en-GB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ρουσι</a:t>
            </a:r>
            <a:r>
              <a:rPr lang="en-GB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αστούν και να αναλυθούν συνοπτικά οι βασικές </a:t>
            </a:r>
            <a:r>
              <a:rPr lang="el-GR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διδακτικές στρατηγικές κατά τη σχεδίαση εκπαιδευτικών σεναρίων με τις ΤΠΕ</a:t>
            </a:r>
            <a:r>
              <a:rPr lang="en-GB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l-GR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/>
              <a:t>Συμπεριφοριστικές διδακτικές στρατηγικές</a:t>
            </a:r>
          </a:p>
          <a:p>
            <a:r>
              <a:rPr lang="el-GR" sz="2800" dirty="0" err="1"/>
              <a:t>Εποικοδομιστικές</a:t>
            </a:r>
            <a:r>
              <a:rPr lang="el-GR" sz="2800" dirty="0"/>
              <a:t> διδακτικές στρατηγικές </a:t>
            </a:r>
          </a:p>
          <a:p>
            <a:r>
              <a:rPr lang="el-GR" sz="2800" dirty="0" err="1"/>
              <a:t>Κοινωνικογνωστικές</a:t>
            </a:r>
            <a:r>
              <a:rPr lang="el-GR" sz="2800" dirty="0"/>
              <a:t> διδακτικές στρατηγικές</a:t>
            </a:r>
          </a:p>
          <a:p>
            <a:r>
              <a:rPr lang="el-GR" sz="2800" dirty="0" err="1"/>
              <a:t>Κοινωνικοπολιτισμικές</a:t>
            </a:r>
            <a:r>
              <a:rPr lang="el-GR" sz="2800" dirty="0"/>
              <a:t> διδακτικές </a:t>
            </a:r>
            <a:r>
              <a:rPr lang="el-GR" sz="2800" dirty="0" smtClean="0"/>
              <a:t>στρατηγικές</a:t>
            </a:r>
            <a:endParaRPr lang="el-GR" sz="2800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9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3E635-22E1-4209-9DC8-9FF76986DEB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2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1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 smtClean="0"/>
              <a:t>Ανακαλυπτική μάθηση</a:t>
            </a: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smtClean="0"/>
              <a:t>Ανακάλυψη</a:t>
            </a:r>
            <a:r>
              <a:rPr lang="el-GR" dirty="0" smtClean="0"/>
              <a:t>: κατανόηση των δομών και των επιστημονικών αρχών ενός γνωστικού αντικειμένου (πειραματισμός και πρακτική σε χώρο)</a:t>
            </a:r>
          </a:p>
          <a:p>
            <a:r>
              <a:rPr lang="el-GR" dirty="0"/>
              <a:t>Λογισμικά προσομοίωσης</a:t>
            </a:r>
          </a:p>
          <a:p>
            <a:r>
              <a:rPr lang="el-GR" dirty="0"/>
              <a:t>Λογισμικά μοντελοποίησης </a:t>
            </a:r>
          </a:p>
          <a:p>
            <a:r>
              <a:rPr lang="el-GR" dirty="0"/>
              <a:t>Ρομποτική </a:t>
            </a:r>
          </a:p>
          <a:p>
            <a:r>
              <a:rPr lang="el-GR" dirty="0"/>
              <a:t>Προγραμματισμός</a:t>
            </a:r>
            <a:endParaRPr lang="el-GR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20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36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 smtClean="0"/>
              <a:t>Ανακάλυψη (ανακαλυπτική μάθηση) (1)</a:t>
            </a:r>
            <a:endParaRPr lang="en-GB" b="1" dirty="0"/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>
          <a:xfrm>
            <a:off x="1071563" y="1643063"/>
            <a:ext cx="7862887" cy="4605337"/>
          </a:xfrm>
        </p:spPr>
        <p:txBody>
          <a:bodyPr/>
          <a:lstStyle/>
          <a:p>
            <a:r>
              <a:rPr lang="el-GR" sz="2800" smtClean="0"/>
              <a:t>Η ανακαλυπτική μάθηση (discovery learning) </a:t>
            </a:r>
          </a:p>
          <a:p>
            <a:r>
              <a:rPr lang="el-GR" sz="2800" smtClean="0"/>
              <a:t>ψυχολογική προσέγγιση και διδακτική στρατηγική </a:t>
            </a:r>
          </a:p>
          <a:p>
            <a:r>
              <a:rPr lang="el-GR" sz="2800" smtClean="0"/>
              <a:t>δίνει έμφαση </a:t>
            </a:r>
          </a:p>
          <a:p>
            <a:pPr lvl="1"/>
            <a:r>
              <a:rPr lang="el-GR" sz="2400" smtClean="0"/>
              <a:t>στη διευκόλυνση της μάθησης μέσω της κατανόησης των δομών και των επιστημονικών αρχών ενός γνωστικού αντικειμένου, </a:t>
            </a:r>
          </a:p>
          <a:p>
            <a:pPr lvl="1"/>
            <a:r>
              <a:rPr lang="el-GR" sz="2400" smtClean="0"/>
              <a:t>καθώς και στην υιοθέτηση της ανακαλυπτικής μεθόδου </a:t>
            </a:r>
          </a:p>
          <a:p>
            <a:pPr lvl="1"/>
            <a:r>
              <a:rPr lang="el-GR" sz="2400" smtClean="0"/>
              <a:t>ή της καθοδηγούμενης ανακάλυψης με την ανάπτυξη εσωτερικών κινήτρων μάθησης από το μαθητή</a:t>
            </a:r>
            <a:r>
              <a:rPr lang="el-GR" sz="2000" smtClean="0"/>
              <a:t>.</a:t>
            </a:r>
            <a:endParaRPr lang="en-GB" sz="20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059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214CB9-4855-4FA8-BB07-5313C9F4392A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 smtClean="0"/>
              <a:t>Ανακάλυψη (ανακαλυπτική μάθηση) (2)</a:t>
            </a:r>
            <a:endParaRPr lang="en-GB" b="1" dirty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>
          <a:xfrm>
            <a:off x="1000125" y="1571625"/>
            <a:ext cx="7862888" cy="4657725"/>
          </a:xfrm>
        </p:spPr>
        <p:txBody>
          <a:bodyPr/>
          <a:lstStyle/>
          <a:p>
            <a:r>
              <a:rPr lang="el-GR" sz="2400" smtClean="0"/>
              <a:t>Αντιτίθεται στη μάθηση μέσω μετάδοσης των γνώσεων</a:t>
            </a:r>
          </a:p>
          <a:p>
            <a:r>
              <a:rPr lang="el-GR" sz="2400" smtClean="0"/>
              <a:t>Στην ανακαλυπτική μάθηση ο μαθητής εργάζεται με στόχο να ανακαλύψει το αντικείμενο προς μάθηση. </a:t>
            </a:r>
          </a:p>
          <a:p>
            <a:pPr lvl="1"/>
            <a:r>
              <a:rPr lang="el-GR" sz="2400" smtClean="0"/>
              <a:t>Σε αντίθεση με τις τυπικές σχολικές γνώσεις που κατά κανόνα αποκτούνται μέσω μετάδοσης, </a:t>
            </a:r>
            <a:r>
              <a:rPr lang="el-GR" sz="2400" u="sng" smtClean="0"/>
              <a:t>μεγάλο μέρος των γνώσεων που αποκτούμε στην καθημερινή μας ζωή</a:t>
            </a:r>
            <a:r>
              <a:rPr lang="el-GR" sz="2400" smtClean="0"/>
              <a:t> είναι απόρροια της ανακαλυπτικής μάθησης. </a:t>
            </a:r>
          </a:p>
          <a:p>
            <a:pPr lvl="1"/>
            <a:r>
              <a:rPr lang="el-GR" sz="2400" smtClean="0"/>
              <a:t>Η ανακαλυπτική μάθηση </a:t>
            </a:r>
            <a:r>
              <a:rPr lang="el-GR" sz="2400" u="sng" smtClean="0"/>
              <a:t>συνδέεται άμεσα με τις εμπειρίες μας</a:t>
            </a:r>
            <a:r>
              <a:rPr lang="el-GR" sz="2400" smtClean="0"/>
              <a:t>, προκύπτει και επηρεάζεται από το πλαίσιο μέσα στο οποίο λαμβάνει χώρα, απορρέει από τον πειραματισμό και την πρακτική.</a:t>
            </a:r>
            <a:endParaRPr lang="en-GB" sz="24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264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79FD5A-2B75-40DD-BCC1-011E26D8E1F5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Η προσέγγιση του </a:t>
            </a:r>
            <a:r>
              <a:rPr lang="en-GB" dirty="0" smtClean="0"/>
              <a:t>Bruner</a:t>
            </a:r>
            <a:endParaRPr lang="en-GB" dirty="0"/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8005762" cy="4800600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i="1" dirty="0" smtClean="0"/>
              <a:t>ανακαλυπτική μάθηση</a:t>
            </a:r>
            <a:endParaRPr lang="en-GB" dirty="0" smtClean="0"/>
          </a:p>
          <a:p>
            <a:pPr lvl="1"/>
            <a:r>
              <a:rPr lang="el-GR" sz="2400" dirty="0" smtClean="0"/>
              <a:t>Έμφαση στην κατανόηση των δομών και των επιστημονικών αρχών ενός γνωστικού αντικειμένου</a:t>
            </a:r>
            <a:endParaRPr lang="en-GB" sz="2400" dirty="0" smtClean="0"/>
          </a:p>
          <a:p>
            <a:pPr lvl="1"/>
            <a:r>
              <a:rPr lang="el-GR" sz="2400" dirty="0" smtClean="0"/>
              <a:t>οι μαθητές ανακαλύπτουν αρχές ή αναπτύσσουν δεξιότητες μέσω πειραματισμού και πρακτικής</a:t>
            </a:r>
            <a:endParaRPr lang="en-GB" sz="2400" dirty="0" smtClean="0"/>
          </a:p>
          <a:p>
            <a:pPr lvl="1"/>
            <a:r>
              <a:rPr lang="el-GR" sz="2400" dirty="0" smtClean="0"/>
              <a:t>οι μαθητές οικοδομούν τις γνώσεις τους πειραματιζόμενοι σε ένα χώρο και εξαγάγουν κανόνες και συμπεράσματα από τα αποτελέσματα αυτών των εμπειριών</a:t>
            </a:r>
          </a:p>
          <a:p>
            <a:r>
              <a:rPr lang="el-GR" sz="2400" dirty="0" smtClean="0"/>
              <a:t>Η γνωστική ανάπτυξη σχετίζεται με την οικοδόμηση </a:t>
            </a:r>
            <a:r>
              <a:rPr lang="el-GR" sz="2400" dirty="0" smtClean="0">
                <a:solidFill>
                  <a:srgbClr val="FF0000"/>
                </a:solidFill>
              </a:rPr>
              <a:t>αναπαραστάσεων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FF0000"/>
                </a:solidFill>
              </a:rPr>
              <a:t>νοητικών μοντέλων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901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869AE0-8ECE-47DA-8B4F-FA804961243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Έρευνα - Πειραματισμός</a:t>
            </a:r>
            <a:endParaRPr lang="en-GB" b="1" dirty="0"/>
          </a:p>
        </p:txBody>
      </p:sp>
      <p:sp>
        <p:nvSpPr>
          <p:cNvPr id="114691" name="Content Placeholder 6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r>
              <a:rPr lang="el-GR" smtClean="0"/>
              <a:t>Η πειραματική διαδικασία αποτελεί μια διδακτική στρατηγική στο πλαίσιο του εποικοδομισμού</a:t>
            </a:r>
          </a:p>
          <a:p>
            <a:r>
              <a:rPr lang="el-GR" smtClean="0"/>
              <a:t>Η έρευνα και ο πειραματισμός αποτελούν βασικά συστατικά της επιστημονικής μεθόδου</a:t>
            </a:r>
          </a:p>
          <a:p>
            <a:pPr lvl="1"/>
            <a:r>
              <a:rPr lang="el-GR" smtClean="0"/>
              <a:t>Επιστημονική μέθοδος</a:t>
            </a:r>
          </a:p>
          <a:p>
            <a:pPr lvl="2"/>
            <a:r>
              <a:rPr lang="el-GR" smtClean="0"/>
              <a:t>Παρατήρηση</a:t>
            </a:r>
          </a:p>
          <a:p>
            <a:pPr lvl="2"/>
            <a:r>
              <a:rPr lang="el-GR" smtClean="0"/>
              <a:t>Υπόθεση</a:t>
            </a:r>
          </a:p>
          <a:p>
            <a:pPr lvl="2"/>
            <a:r>
              <a:rPr lang="el-GR" smtClean="0"/>
              <a:t>Πειραματισμός </a:t>
            </a:r>
          </a:p>
          <a:p>
            <a:pPr lvl="1"/>
            <a:endParaRPr lang="en-GB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469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A8C29D-3694-4BDA-ADD1-0C09A2BD9875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xfrm>
            <a:off x="1214438" y="274638"/>
            <a:ext cx="7720012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l-GR" sz="3600" b="1" dirty="0" smtClean="0">
                <a:effectLst/>
              </a:rPr>
              <a:t>Μάθηση μέσω επίλυσης προβλήματος</a:t>
            </a:r>
            <a:endParaRPr lang="en-GB" sz="4400" b="1" dirty="0" smtClean="0">
              <a:effectLst/>
            </a:endParaRPr>
          </a:p>
        </p:txBody>
      </p:sp>
      <p:sp>
        <p:nvSpPr>
          <p:cNvPr id="120835" name="Content Placeholder 2"/>
          <p:cNvSpPr>
            <a:spLocks noGrp="1"/>
          </p:cNvSpPr>
          <p:nvPr>
            <p:ph idx="1"/>
          </p:nvPr>
        </p:nvSpPr>
        <p:spPr>
          <a:xfrm>
            <a:off x="928688" y="1571625"/>
            <a:ext cx="7720012" cy="4800600"/>
          </a:xfrm>
        </p:spPr>
        <p:txBody>
          <a:bodyPr/>
          <a:lstStyle/>
          <a:p>
            <a:pPr lvl="1"/>
            <a:r>
              <a:rPr lang="el-GR" smtClean="0"/>
              <a:t>Επίλυση προβλήματος: διδακτική στρατηγική εποικοδομιστικού τύπου</a:t>
            </a:r>
          </a:p>
          <a:p>
            <a:pPr lvl="2"/>
            <a:r>
              <a:rPr lang="el-GR" smtClean="0"/>
              <a:t>Η μάθηση λαμβάνει χώρα στο πλαίσιο ουσιαστικών και ανοικτού τύπου προβλημάτων</a:t>
            </a:r>
          </a:p>
          <a:p>
            <a:pPr lvl="2"/>
            <a:r>
              <a:rPr lang="el-GR" smtClean="0"/>
              <a:t>Το πρόβλημα οδηγεί τη μάθηση: οι νέες γνώσεις αποκτούνται μέσα από την επίλυση του προβλήματος</a:t>
            </a:r>
          </a:p>
          <a:p>
            <a:pPr lvl="2"/>
            <a:r>
              <a:rPr lang="el-GR" smtClean="0"/>
              <a:t>Οι μαθητές δουλεύουν σε μικρές ομάδες</a:t>
            </a:r>
          </a:p>
          <a:p>
            <a:pPr lvl="2"/>
            <a:r>
              <a:rPr lang="el-GR" smtClean="0"/>
              <a:t>Οι δάσκαλοι έχουν το ρόλο του «διευκολυντή» της μάθησης</a:t>
            </a:r>
            <a:endParaRPr lang="en-GB" sz="2800" smtClean="0"/>
          </a:p>
          <a:p>
            <a:pPr lvl="1"/>
            <a:endParaRPr lang="en-GB" sz="32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208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A5358A-267A-4CC5-9DC7-0949471639F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 smtClean="0"/>
              <a:t>Λύνοντας προβλήματα</a:t>
            </a:r>
            <a:endParaRPr lang="en-GB" dirty="0"/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r>
              <a:rPr lang="el-GR" sz="2400" dirty="0" smtClean="0"/>
              <a:t>ο μαθητής πρέπει να έρχεται αντιμέτωπος με προβληματικές καταστάσεις</a:t>
            </a:r>
          </a:p>
          <a:p>
            <a:pPr lvl="1"/>
            <a:r>
              <a:rPr lang="el-GR" sz="2000" dirty="0" smtClean="0"/>
              <a:t>Η επίλυση </a:t>
            </a:r>
            <a:r>
              <a:rPr lang="el-GR" sz="2000" u="sng" dirty="0" smtClean="0"/>
              <a:t>όχι καλά δομημένων </a:t>
            </a:r>
            <a:r>
              <a:rPr lang="el-GR" sz="2000" dirty="0" smtClean="0"/>
              <a:t>προβλημάτων (τα δεδομένα και τα ζητούμενα δεν είναι καλά προσδιορισμένα στην εκφώνηση του προβλήματος) αποτελεί θεμέλιο της γνωστικής ανάπτυξης </a:t>
            </a:r>
            <a:endParaRPr lang="en-GB" sz="2000" dirty="0" smtClean="0"/>
          </a:p>
          <a:p>
            <a:r>
              <a:rPr lang="el-GR" sz="2400" dirty="0" smtClean="0"/>
              <a:t>το αναλυτικό πρόγραμμα πρέπει να οργανώνεται σε σπειροειδή μορφή</a:t>
            </a:r>
          </a:p>
          <a:p>
            <a:pPr lvl="1"/>
            <a:r>
              <a:rPr lang="el-GR" sz="2000" dirty="0" smtClean="0"/>
              <a:t>Προσεγγίζω δηλαδή κάτι σε μία τάξη και το </a:t>
            </a:r>
            <a:r>
              <a:rPr lang="el-GR" sz="2000" dirty="0" err="1" smtClean="0"/>
              <a:t>ξαναπροσεγγίζω</a:t>
            </a:r>
            <a:r>
              <a:rPr lang="el-GR" sz="2000" dirty="0" smtClean="0"/>
              <a:t> σε μεγαλύτερο εύρος και βάθος σε επόμενη τάξη </a:t>
            </a:r>
            <a:endParaRPr lang="en-GB" sz="2000" dirty="0" smtClean="0"/>
          </a:p>
          <a:p>
            <a:r>
              <a:rPr lang="el-GR" sz="2400" dirty="0" smtClean="0"/>
              <a:t>ο δάσκαλος πρέπει να έχει ρόλο </a:t>
            </a:r>
            <a:r>
              <a:rPr lang="el-GR" sz="2400" dirty="0" err="1" smtClean="0"/>
              <a:t>διευκολυντή</a:t>
            </a:r>
            <a:r>
              <a:rPr lang="el-GR" sz="2400" dirty="0" smtClean="0"/>
              <a:t>, εμψυχωτή και συντονιστή στη διαδικασία της μάθησης.</a:t>
            </a:r>
          </a:p>
          <a:p>
            <a:pPr lvl="1"/>
            <a:r>
              <a:rPr lang="el-GR" sz="2000" dirty="0" smtClean="0"/>
              <a:t>Ο δάσκαλος δεν «διδάσκει»  αλλά υποστηρίζει και βοηθά όταν και όπου είναι απαραίτητο </a:t>
            </a: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03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7A9E39-47A3-472E-8695-649B4625406C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Επίλυση προβλήματος (1)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7250" y="1357313"/>
            <a:ext cx="8286750" cy="3000375"/>
          </a:xfrm>
        </p:spPr>
        <p:txBody>
          <a:bodyPr/>
          <a:lstStyle/>
          <a:p>
            <a:r>
              <a:rPr lang="el-GR" sz="2800" smtClean="0"/>
              <a:t>Ανώτερου επιπέδου γνωστική διεργασία</a:t>
            </a:r>
          </a:p>
          <a:p>
            <a:pPr lvl="1"/>
            <a:r>
              <a:rPr lang="el-GR" sz="2400" smtClean="0"/>
              <a:t>εμπερικλείει το συντονισμό ενός συνόλου από απαιτητικές και αλληλοσυνδεόμενες δεξιότητες</a:t>
            </a:r>
          </a:p>
          <a:p>
            <a:r>
              <a:rPr lang="el-GR" sz="2800" smtClean="0"/>
              <a:t>Πότε απαιτείται να λύσω ένα πρόβλημα; </a:t>
            </a:r>
          </a:p>
          <a:p>
            <a:pPr lvl="1"/>
            <a:r>
              <a:rPr lang="el-GR" sz="2400" smtClean="0"/>
              <a:t>Όταν δεν γνωρίζω εκ των προτέρων το πώς από μια αρχική κατάσταση θα οδηγηθώ σε μια τελική κατάσταση</a:t>
            </a:r>
          </a:p>
          <a:p>
            <a:pPr lvl="1"/>
            <a:endParaRPr lang="el-GR" sz="2400" smtClean="0"/>
          </a:p>
          <a:p>
            <a:pPr lvl="1"/>
            <a:endParaRPr lang="el-GR" sz="2400" smtClean="0"/>
          </a:p>
          <a:p>
            <a:endParaRPr lang="el-GR" sz="28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pic>
        <p:nvPicPr>
          <p:cNvPr id="36873" name="Picture 9" descr="C:\Documents and Settings\vkomis\My Documents\Τρέχοντα\2. Courses\2. ΠΤΝ Β' έτος\1. Τεχνολογίες της Πληροφορίας και των Επικοινωνιών στην Εκπαίδευση\Images\reflection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714875"/>
            <a:ext cx="142875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10" descr="C:\Documents and Settings\vkomis\My Documents\Τρέχοντα\2. Courses\2. ΠΤΝ Β' έτος\1. Τεχνολογίες της Πληροφορίας και των Επικοινωνιών στην Εκπαίδευση\Images\PUZZLE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4572000"/>
            <a:ext cx="135731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11" descr="C:\Documents and Settings\vkomis\My Documents\Τρέχοντα\2. Courses\2. ΠΤΝ Β' έτος\1. Τεχνολογίες της Πληροφορίας και των Επικοινωνιών στην Εκπαίδευση\Images\thinking_ide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86313"/>
            <a:ext cx="6429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5750" y="4357688"/>
            <a:ext cx="8596313" cy="1857375"/>
            <a:chOff x="285750" y="3820352"/>
            <a:chExt cx="8596368" cy="2180398"/>
          </a:xfrm>
        </p:grpSpPr>
        <p:pic>
          <p:nvPicPr>
            <p:cNvPr id="116746" name="Picture 7" descr="C:\Documents and Settings\vkomis\My Documents\Τρέχοντα\2. Courses\2. ΠΤΝ Β' έτος\1. Τεχνολογίες της Πληροφορίας και των Επικοινωνιών στην Εκπαίδευση\Images\Problem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4572000"/>
              <a:ext cx="1357313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Curved Down Arrow 13"/>
            <p:cNvSpPr/>
            <p:nvPr/>
          </p:nvSpPr>
          <p:spPr>
            <a:xfrm>
              <a:off x="1285881" y="3820352"/>
              <a:ext cx="5572161" cy="78643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16748" name="Group 12"/>
            <p:cNvGrpSpPr>
              <a:grpSpLocks/>
            </p:cNvGrpSpPr>
            <p:nvPr/>
          </p:nvGrpSpPr>
          <p:grpSpPr bwMode="auto">
            <a:xfrm>
              <a:off x="7072313" y="4357694"/>
              <a:ext cx="1809805" cy="1643056"/>
              <a:chOff x="7072313" y="4357694"/>
              <a:chExt cx="1809805" cy="1643056"/>
            </a:xfrm>
          </p:grpSpPr>
          <p:pic>
            <p:nvPicPr>
              <p:cNvPr id="116749" name="Picture 8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72313" y="4714875"/>
                <a:ext cx="1190625" cy="1285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750" name="Picture 12" descr="C:\Documents and Settings\vkomis\My Documents\Τρέχοντα\2. Courses\2. ΠΤΝ Β' έτος\1. Τεχνολογίες της Πληροφορίας και των Επικοινωνιών στην Εκπαίδευση\Images\Typakos.GIF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5338" y="4357694"/>
                <a:ext cx="666780" cy="1357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6745" name="Slide Number Placeholder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DC1BFB-E779-4CA9-9C0D-9B3752E509AB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Επίλυση προβλήματος (2)</a:t>
            </a:r>
            <a:endParaRPr lang="en-GB" b="1" dirty="0"/>
          </a:p>
        </p:txBody>
      </p:sp>
      <p:sp>
        <p:nvSpPr>
          <p:cNvPr id="118787" name="Content Placeholder 6"/>
          <p:cNvSpPr>
            <a:spLocks noGrp="1"/>
          </p:cNvSpPr>
          <p:nvPr>
            <p:ph idx="1"/>
          </p:nvPr>
        </p:nvSpPr>
        <p:spPr>
          <a:xfrm>
            <a:off x="785813" y="1428750"/>
            <a:ext cx="8005762" cy="4800600"/>
          </a:xfrm>
        </p:spPr>
        <p:txBody>
          <a:bodyPr/>
          <a:lstStyle/>
          <a:p>
            <a:r>
              <a:rPr lang="el-GR" sz="2800" smtClean="0"/>
              <a:t>Βασική διδακτική στρατηγική στην Πληροφορική</a:t>
            </a:r>
          </a:p>
          <a:p>
            <a:r>
              <a:rPr lang="el-GR" smtClean="0"/>
              <a:t>Βήματα για την επίλυση προβλήματος</a:t>
            </a:r>
          </a:p>
          <a:p>
            <a:r>
              <a:rPr lang="el-GR" sz="2400" smtClean="0"/>
              <a:t>Κατανόηση και αναπαράσταση του προβλήματος (συμπεριλαμβανομένου και του προσδιορισμού των ειδών της πληροφορίας που απαιτείται για τη λύση του) </a:t>
            </a:r>
          </a:p>
          <a:p>
            <a:r>
              <a:rPr lang="el-GR" sz="2400" smtClean="0"/>
              <a:t>Συλλογή και οργάνωση της κατάλληλης και ουσιώδους πληροφορίας</a:t>
            </a:r>
          </a:p>
          <a:p>
            <a:r>
              <a:rPr lang="el-GR" sz="2400" smtClean="0"/>
              <a:t>Κατασκευή και διαχείριση ενός σχεδίου δράσης ή μιας στρατηγικής</a:t>
            </a:r>
          </a:p>
          <a:p>
            <a:r>
              <a:rPr lang="el-GR" sz="2400" smtClean="0"/>
              <a:t>Χρήση διαφόρων εργαλείων επίλυσης προβλήματος</a:t>
            </a:r>
          </a:p>
          <a:p>
            <a:r>
              <a:rPr lang="el-GR" sz="2400" smtClean="0"/>
              <a:t>Συλλογισμός, έλεγχος υποθέσεων και λήψη απόφασης.</a:t>
            </a:r>
            <a:r>
              <a:rPr lang="el-GR" smtClean="0"/>
              <a:t>  </a:t>
            </a:r>
          </a:p>
          <a:p>
            <a:pPr lvl="1"/>
            <a:endParaRPr lang="el-GR" smtClean="0"/>
          </a:p>
          <a:p>
            <a:pPr lvl="1"/>
            <a:endParaRPr lang="el-GR" smtClean="0"/>
          </a:p>
          <a:p>
            <a:endParaRPr lang="el-GR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878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587F33-CAD8-4C0B-A6A6-57099C2C65CF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err="1" smtClean="0"/>
              <a:t>Διαθεματική</a:t>
            </a:r>
            <a:r>
              <a:rPr lang="el-GR" b="1" dirty="0" smtClean="0"/>
              <a:t> προσέγγιση</a:t>
            </a:r>
            <a:endParaRPr lang="en-GB" b="1" dirty="0"/>
          </a:p>
        </p:txBody>
      </p:sp>
      <p:sp>
        <p:nvSpPr>
          <p:cNvPr id="12288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l-GR" sz="2800" smtClean="0"/>
              <a:t>Διαθεματικότητα: η προσέγγιση ενός θέματος από διαφορετικές απόψεις με ολιστικό τρόπο</a:t>
            </a:r>
          </a:p>
          <a:p>
            <a:r>
              <a:rPr lang="el-GR" sz="2800" smtClean="0"/>
              <a:t>η Διαθεματικότητα έχει βασικά χαρακτηριστικά </a:t>
            </a:r>
            <a:endParaRPr lang="el-GR" sz="2400" smtClean="0"/>
          </a:p>
          <a:p>
            <a:r>
              <a:rPr lang="el-GR" sz="2400" smtClean="0"/>
              <a:t>την ενιαιοποίηση της γνώσης, με την κατάργηση των χωριστών μαθημάτων και την στροφή προς τον παιδοκεντρισμό, </a:t>
            </a:r>
          </a:p>
          <a:p>
            <a:r>
              <a:rPr lang="el-GR" sz="2400" smtClean="0"/>
              <a:t>τοποθετεί το μαθητή στο κέντρο της εκπαιδευτικής προσπάθειας και σε αμφίδρομη επικοινωνία και καθιστώντας τον υπεύθυνο της προσωπικής του πορείας και εξέλιξης</a:t>
            </a:r>
            <a:endParaRPr lang="en-GB" sz="24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228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91DB17-2D43-45F5-81FF-5E478F43D25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sz="1200" smtClean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 smtClean="0"/>
              <a:t>Έννοιες - κλειδιά</a:t>
            </a:r>
            <a:endParaRPr lang="en-US" sz="40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42988" y="1544638"/>
            <a:ext cx="3657600" cy="4662487"/>
          </a:xfrm>
        </p:spPr>
        <p:txBody>
          <a:bodyPr/>
          <a:lstStyle/>
          <a:p>
            <a:r>
              <a:rPr lang="el-GR" sz="2000" dirty="0" smtClean="0"/>
              <a:t>Διδακτική </a:t>
            </a:r>
          </a:p>
          <a:p>
            <a:r>
              <a:rPr lang="el-GR" sz="2000" dirty="0" smtClean="0"/>
              <a:t>Αναλυτικό Πρόγραμμα  Σπουδών</a:t>
            </a:r>
          </a:p>
          <a:p>
            <a:r>
              <a:rPr lang="el-GR" sz="2000" dirty="0" smtClean="0"/>
              <a:t>Θεωρίες Μάθησης</a:t>
            </a:r>
          </a:p>
          <a:p>
            <a:r>
              <a:rPr lang="el-GR" sz="2000" dirty="0" smtClean="0"/>
              <a:t>Εκπαιδευτικό Σενάριο </a:t>
            </a:r>
          </a:p>
          <a:p>
            <a:r>
              <a:rPr lang="el-GR" sz="2000" dirty="0" smtClean="0"/>
              <a:t>Διδακτική μεθοδολογία </a:t>
            </a:r>
          </a:p>
          <a:p>
            <a:r>
              <a:rPr lang="el-GR" sz="2000" dirty="0" smtClean="0"/>
              <a:t>Διδακτική </a:t>
            </a:r>
            <a:r>
              <a:rPr lang="el-GR" sz="2000" dirty="0"/>
              <a:t>κατάσταση </a:t>
            </a:r>
          </a:p>
          <a:p>
            <a:r>
              <a:rPr lang="el-GR" sz="2000" dirty="0"/>
              <a:t>Διδακτική βοήθεια </a:t>
            </a:r>
            <a:endParaRPr lang="el-GR" sz="2000" dirty="0" smtClean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300"/>
              </a:spcAft>
            </a:pPr>
            <a:endParaRPr lang="el-GR" sz="2400" dirty="0" smtClean="0"/>
          </a:p>
        </p:txBody>
      </p:sp>
      <p:sp>
        <p:nvSpPr>
          <p:cNvPr id="18436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932363" y="1524000"/>
            <a:ext cx="4002087" cy="4664075"/>
          </a:xfrm>
        </p:spPr>
        <p:txBody>
          <a:bodyPr/>
          <a:lstStyle/>
          <a:p>
            <a:r>
              <a:rPr lang="el-GR" sz="2000" dirty="0" smtClean="0"/>
              <a:t>Διδακτική Στρατηγική</a:t>
            </a:r>
          </a:p>
          <a:p>
            <a:r>
              <a:rPr lang="el-GR" sz="2000" dirty="0" smtClean="0"/>
              <a:t>Συμπεριφοριστικές </a:t>
            </a:r>
            <a:r>
              <a:rPr lang="el-GR" sz="2000" dirty="0"/>
              <a:t>διδακτικές </a:t>
            </a:r>
            <a:r>
              <a:rPr lang="el-GR" sz="2000" dirty="0" smtClean="0"/>
              <a:t>στρατηγικές</a:t>
            </a:r>
          </a:p>
          <a:p>
            <a:r>
              <a:rPr lang="el-GR" sz="2000" dirty="0" err="1" smtClean="0"/>
              <a:t>Εποικοδομιστικές</a:t>
            </a:r>
            <a:r>
              <a:rPr lang="el-GR" sz="2000" dirty="0" smtClean="0"/>
              <a:t> </a:t>
            </a:r>
            <a:r>
              <a:rPr lang="el-GR" sz="2000" dirty="0"/>
              <a:t>διδακτικές στρατηγικές </a:t>
            </a:r>
            <a:endParaRPr lang="el-GR" sz="2000" dirty="0" smtClean="0"/>
          </a:p>
          <a:p>
            <a:r>
              <a:rPr lang="el-GR" sz="2000" dirty="0" err="1" smtClean="0"/>
              <a:t>Κοινωνικογνωστικές</a:t>
            </a:r>
            <a:r>
              <a:rPr lang="el-GR" sz="2000" dirty="0" smtClean="0"/>
              <a:t> </a:t>
            </a:r>
            <a:r>
              <a:rPr lang="el-GR" sz="2000" dirty="0"/>
              <a:t>διδακτικές </a:t>
            </a:r>
            <a:r>
              <a:rPr lang="el-GR" sz="2000" dirty="0" smtClean="0"/>
              <a:t>στρατηγικές</a:t>
            </a:r>
          </a:p>
          <a:p>
            <a:r>
              <a:rPr lang="el-GR" sz="2000" dirty="0" err="1" smtClean="0"/>
              <a:t>Κοινωνικοπολιτισμικές</a:t>
            </a:r>
            <a:r>
              <a:rPr lang="el-GR" sz="2000" dirty="0" smtClean="0"/>
              <a:t> </a:t>
            </a:r>
            <a:r>
              <a:rPr lang="el-GR" sz="2000" dirty="0"/>
              <a:t>διδακτικές στρατηγικές</a:t>
            </a:r>
          </a:p>
          <a:p>
            <a:endParaRPr lang="el-GR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GB" dirty="0"/>
          </a:p>
        </p:txBody>
      </p:sp>
      <p:sp>
        <p:nvSpPr>
          <p:cNvPr id="18438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93BF-88BF-449A-8D78-CCE09688930D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16AD8C-242B-41F6-9626-94AF79A5AE16}" type="slidenum">
              <a:rPr lang="el-GR" sz="1200" smtClean="0">
                <a:solidFill>
                  <a:srgbClr val="B5A788"/>
                </a:solidFill>
                <a:latin typeface="Corbel" panose="020B0503020204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l-GR" sz="1200" smtClean="0">
              <a:solidFill>
                <a:srgbClr val="B5A788"/>
              </a:solidFill>
              <a:latin typeface="Corbel" panose="020B0503020204020204" pitchFamily="34" charset="0"/>
            </a:endParaRPr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4000" b="1" dirty="0"/>
              <a:t>Μάθηση βασισμένη σε δραστηριότητες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714500"/>
            <a:ext cx="8312150" cy="434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 dirty="0" smtClean="0"/>
              <a:t>Επιλογή ενός ρεαλιστικού και με νόημα (</a:t>
            </a:r>
            <a:r>
              <a:rPr lang="en-US" sz="2800" dirty="0" smtClean="0"/>
              <a:t>meaningful) </a:t>
            </a:r>
            <a:r>
              <a:rPr lang="el-GR" sz="2800" dirty="0" smtClean="0"/>
              <a:t>πλαισίου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Ανάπτυξη κινήτρου μάθησης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Ενεργητική συμμετοχή του μαθητή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Εποικοδόμηση εννοιών - Εννοιολογική μάθηση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Κριτική σκέψη, Δημιουργική ικανότητα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Εφαρμογή γνώσεων για την επίλυση αυθεντικών προβλημάτων και όχι παθητική χρήση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Ανάπτυξη δεξιοτήτων</a:t>
            </a:r>
          </a:p>
          <a:p>
            <a:pPr>
              <a:lnSpc>
                <a:spcPct val="90000"/>
              </a:lnSpc>
            </a:pPr>
            <a:r>
              <a:rPr lang="el-GR" sz="2800" dirty="0" smtClean="0"/>
              <a:t>Η αξιολόγηση ενσωματωμένη στη μαθησιακή πορεία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 smtClean="0"/>
              <a:t>Κοινωνικογνωστικές</a:t>
            </a:r>
            <a:r>
              <a:rPr lang="el-GR" sz="4400" dirty="0" smtClean="0"/>
              <a:t> </a:t>
            </a:r>
            <a:br>
              <a:rPr lang="el-GR" sz="4400" dirty="0" smtClean="0"/>
            </a:br>
            <a:r>
              <a:rPr lang="el-GR" sz="4400" dirty="0" smtClean="0"/>
              <a:t> διδακτικές στρατηγικές</a:t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000125" y="1285875"/>
            <a:ext cx="7858125" cy="4800600"/>
          </a:xfrm>
        </p:spPr>
        <p:txBody>
          <a:bodyPr/>
          <a:lstStyle/>
          <a:p>
            <a:r>
              <a:rPr lang="el-GR" sz="2800" dirty="0" smtClean="0"/>
              <a:t>Συνεργατική επίλυση προβλήματος</a:t>
            </a:r>
          </a:p>
          <a:p>
            <a:r>
              <a:rPr lang="el-GR" sz="2800" dirty="0" err="1" smtClean="0"/>
              <a:t>Κοινωνιογνωστικές</a:t>
            </a:r>
            <a:r>
              <a:rPr lang="el-GR" sz="2800" dirty="0" smtClean="0"/>
              <a:t> συγκρούσεις</a:t>
            </a:r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31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8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b="1" dirty="0" smtClean="0">
                <a:effectLst/>
              </a:rPr>
              <a:t>Συνεργατική επίλυση </a:t>
            </a:r>
            <a:r>
              <a:rPr lang="el-GR" sz="4400" b="1" dirty="0">
                <a:effectLst/>
              </a:rPr>
              <a:t>προβλήματος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435100" y="1417637"/>
            <a:ext cx="7423150" cy="4668837"/>
          </a:xfrm>
        </p:spPr>
        <p:txBody>
          <a:bodyPr/>
          <a:lstStyle/>
          <a:p>
            <a:r>
              <a:rPr lang="el-GR" sz="2800" dirty="0" smtClean="0"/>
              <a:t>ανάπτυξη στρατηγικών και εγκαθίδρυση διαδικασιών σύνδεσης αρχικής και τελικής κατάστασης ενός ανοικτού τύπου προβλήματος.</a:t>
            </a:r>
          </a:p>
          <a:p>
            <a:pPr lvl="2"/>
            <a:r>
              <a:rPr lang="el-GR" dirty="0" smtClean="0"/>
              <a:t> διερευνητική και ενεργητική κατασκευή επίλυσης, επίλυση δύσκολου προβλήματος, κατασκευή προβλήματος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32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98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/>
              <a:t>Κοινωνιογνωστικές</a:t>
            </a:r>
            <a:r>
              <a:rPr lang="el-GR" sz="4400" dirty="0"/>
              <a:t> συγκρούσεις</a:t>
            </a: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000125" y="1285875"/>
            <a:ext cx="7858125" cy="4800600"/>
          </a:xfrm>
        </p:spPr>
        <p:txBody>
          <a:bodyPr/>
          <a:lstStyle/>
          <a:p>
            <a:r>
              <a:rPr lang="el-GR" sz="3600" dirty="0" smtClean="0"/>
              <a:t>σύγκρουση κοινωνικής επικοινωνίας ανάμεσα σε υποκείμενα ίδιου ή διαφορετικού γνωστικού επιπέδου. </a:t>
            </a:r>
          </a:p>
          <a:p>
            <a:pPr lvl="2"/>
            <a:r>
              <a:rPr lang="el-GR" sz="3200" dirty="0" smtClean="0"/>
              <a:t>αντιφατικές καταφάσεις, λανθασμένες αντιλήψεις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33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0699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 smtClean="0"/>
              <a:t>Κοινωνικοπολιτισμικές</a:t>
            </a:r>
            <a:r>
              <a:rPr lang="el-GR" sz="4400" dirty="0" smtClean="0"/>
              <a:t> διδακτικές στρατηγικές</a:t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Συμμετοχή σε ομάδες συζήτησης </a:t>
            </a:r>
          </a:p>
          <a:p>
            <a:r>
              <a:rPr lang="el-GR" dirty="0" smtClean="0"/>
              <a:t>Συνεργατική δραστηριότητα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34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886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b="1" dirty="0">
                <a:effectLst/>
              </a:rPr>
              <a:t>Συμμετοχή σε ομάδες συζήτησης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οργάνωση ομάδων ηλεκτρονικής συζήτησης με χρήση κατάλληλων υπολογιστικών εργαλείων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35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194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900" b="1" dirty="0" smtClean="0"/>
              <a:t>Συνεργατική δραστηριότητα 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 smtClean="0"/>
              <a:t>δραστηριότητα σε ομάδες, που απαιτεί συνεργασία, όχι απλό καταμερισμό εργασιών.</a:t>
            </a:r>
          </a:p>
          <a:p>
            <a:pPr lvl="2"/>
            <a:r>
              <a:rPr lang="el-GR" sz="3200" dirty="0" smtClean="0"/>
              <a:t>Ενθάρρυνση για συνεργατική δουλειά, οργάνωση παιχνιδιών ρόλων, δραματοποίηση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36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6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Διδακτική μεθοδολογία</a:t>
            </a:r>
            <a:endParaRPr lang="en-GB" dirty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dirty="0"/>
              <a:t>Οι μέθοδοι, οι τεχνικές και τα εργαλεία που χρησιμοποιούνται για την υλοποίηση μιας διδασκαλίας εντάσσονται σε αυτό που αποκαλούμε </a:t>
            </a:r>
            <a:r>
              <a:rPr lang="el-GR" sz="2800" b="1" dirty="0" smtClean="0"/>
              <a:t>διδακτική </a:t>
            </a:r>
            <a:r>
              <a:rPr lang="el-GR" sz="2800" b="1" dirty="0"/>
              <a:t>μεθοδολογία </a:t>
            </a:r>
            <a:r>
              <a:rPr lang="el-GR" sz="2800" dirty="0"/>
              <a:t>ή </a:t>
            </a:r>
            <a:r>
              <a:rPr lang="el-GR" sz="2800" b="1" dirty="0"/>
              <a:t>μεθοδολογία διδασκαλίας</a:t>
            </a:r>
            <a:r>
              <a:rPr lang="el-GR" sz="2800" dirty="0"/>
              <a:t>. </a:t>
            </a:r>
          </a:p>
          <a:p>
            <a:r>
              <a:rPr lang="el-GR" sz="2800" dirty="0"/>
              <a:t>Η μεθοδολογία διδασκαλίας υλοποιείται μέσω συγκεκριμένης </a:t>
            </a:r>
            <a:r>
              <a:rPr lang="el-GR" sz="2800" b="1" dirty="0"/>
              <a:t>διδακτικής παρέμβασης </a:t>
            </a:r>
            <a:r>
              <a:rPr lang="el-GR" sz="2800" dirty="0"/>
              <a:t>και απαιτεί τη χρήση κατάλληλης ή κατάλληλων </a:t>
            </a:r>
            <a:r>
              <a:rPr lang="el-GR" sz="2800" b="1" dirty="0"/>
              <a:t>διδακτικών </a:t>
            </a:r>
            <a:r>
              <a:rPr lang="el-GR" sz="2800" b="1" dirty="0" smtClean="0"/>
              <a:t>στρατηγικών</a:t>
            </a:r>
            <a:r>
              <a:rPr lang="el-GR" sz="2800" dirty="0" smtClean="0"/>
              <a:t>. 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680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FFD7E9-510A-48DD-B57B-E453A2F66E1B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4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Διδακτική παρέμβαση</a:t>
            </a:r>
            <a:endParaRPr lang="en-GB" dirty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dirty="0" smtClean="0"/>
              <a:t>Συγκροτημένη διδασκαλία με συγκεκριμένο αντικείμενο για μάθηση, σαφείς διδακτικούς στόχους (από το αναλυτικό πρόγραμμα σπουδών) κατάλληλο εκπαιδευτικό υλικό, π.χ. βιβλία και εκπαιδευτικό λογισμικό και προκαθορισμένη διδακτική στρατηγική</a:t>
            </a:r>
            <a:endParaRPr lang="en-GB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680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FFD7E9-510A-48DD-B57B-E453A2F66E1B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5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Διδακτική παρέμβαση με ΤΠΕ</a:t>
            </a:r>
            <a:endParaRPr lang="en-GB" dirty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b="1" dirty="0" smtClean="0"/>
              <a:t>Οι ΤΠΕ διαμορφώνουν νέο πλαίσιο για διδακτικές παρεμβάσεις</a:t>
            </a:r>
            <a:r>
              <a:rPr lang="el-GR" sz="2800" dirty="0" smtClean="0"/>
              <a:t>; </a:t>
            </a:r>
          </a:p>
          <a:p>
            <a:r>
              <a:rPr lang="el-GR" sz="2800" dirty="0" smtClean="0"/>
              <a:t>Σίγουρα ναι ! </a:t>
            </a:r>
          </a:p>
          <a:p>
            <a:pPr lvl="1"/>
            <a:r>
              <a:rPr lang="el-GR" sz="2400" dirty="0" smtClean="0"/>
              <a:t>Εντούτοις, το είδος της διδακτικής παρέμβασης σχετίζεται με το Εκπαιδευτικό Σενάριο </a:t>
            </a:r>
          </a:p>
          <a:p>
            <a:r>
              <a:rPr lang="el-GR" sz="2800" dirty="0" smtClean="0"/>
              <a:t>Συνεπώς:</a:t>
            </a:r>
          </a:p>
          <a:p>
            <a:pPr lvl="1"/>
            <a:r>
              <a:rPr lang="el-GR" sz="2400" dirty="0" smtClean="0"/>
              <a:t>Οι ΤΠΕ αναπαράγουν διδακτικές καταστάσεις όπου η διδασκαλία και η μάθηση γίνονται με παραδοσιακό τρόπο </a:t>
            </a:r>
          </a:p>
          <a:p>
            <a:pPr lvl="1"/>
            <a:r>
              <a:rPr lang="el-GR" sz="2400" dirty="0" smtClean="0"/>
              <a:t>Οι ΤΠΕ δημιουργούν νέες διδακτικές καταστάσεις, οι οποίες δεν μπορούν να υπάρξουν χωρίς αυτές  </a:t>
            </a:r>
            <a:endParaRPr lang="en-GB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885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C57CFC-60F1-46B2-A910-A5E218ED2E7E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6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76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Διδακτική στρατηγική</a:t>
            </a:r>
            <a:endParaRPr lang="en-GB" dirty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7681912" cy="4695825"/>
          </a:xfrm>
        </p:spPr>
        <p:txBody>
          <a:bodyPr/>
          <a:lstStyle/>
          <a:p>
            <a:r>
              <a:rPr lang="el-GR" sz="2800" b="1" dirty="0" smtClean="0"/>
              <a:t>Τι εννοούμε με τον όρο Διδακτική Στρατηγική: </a:t>
            </a:r>
          </a:p>
          <a:p>
            <a:r>
              <a:rPr lang="el-GR" sz="2800" dirty="0" smtClean="0"/>
              <a:t>μια τεχνική διδασκαλίας, βασισμένη συνήθως σε αρχές μιας παιδαγωγικής θεωρίας ή μιας θεωρίας μάθησης, μέσω της οποίας επιδιώκεται επίτευξη ενός μαθησιακού αποτελέσματος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090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8C481-F263-4C20-99D1-880EDCD788F5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7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49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3" y="274638"/>
            <a:ext cx="7862887" cy="1143000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Τύποι διδακτικών στρατηγικών</a:t>
            </a:r>
            <a:endParaRPr lang="en-GB" dirty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8005762" cy="4695825"/>
          </a:xfrm>
        </p:spPr>
        <p:txBody>
          <a:bodyPr/>
          <a:lstStyle/>
          <a:p>
            <a:r>
              <a:rPr lang="el-GR" sz="2800" dirty="0" smtClean="0"/>
              <a:t>Συμπεριφοριστικές διδακτικές στρατηγικές</a:t>
            </a:r>
          </a:p>
          <a:p>
            <a:r>
              <a:rPr lang="el-GR" sz="2800" dirty="0" err="1" smtClean="0"/>
              <a:t>Εποικοδομιστικές</a:t>
            </a:r>
            <a:r>
              <a:rPr lang="el-GR" sz="2800" dirty="0" smtClean="0"/>
              <a:t> διδακτικές στρατηγικές </a:t>
            </a:r>
          </a:p>
          <a:p>
            <a:r>
              <a:rPr lang="el-GR" sz="2800" dirty="0" err="1" smtClean="0"/>
              <a:t>Κοινωνικογνωστικές</a:t>
            </a:r>
            <a:r>
              <a:rPr lang="el-GR" sz="2800" dirty="0" smtClean="0"/>
              <a:t> διδακτικές στρατηγικές</a:t>
            </a:r>
          </a:p>
          <a:p>
            <a:r>
              <a:rPr lang="el-GR" sz="2800" dirty="0" err="1" smtClean="0"/>
              <a:t>Κοινωνικοπολιτισμικές</a:t>
            </a:r>
            <a:r>
              <a:rPr lang="el-GR" sz="2800" dirty="0" smtClean="0"/>
              <a:t> διδακτικές στρατηγικές</a:t>
            </a:r>
          </a:p>
          <a:p>
            <a:pPr>
              <a:buFont typeface="Wingdings 2" panose="05020102010507070707" pitchFamily="18" charset="2"/>
              <a:buNone/>
            </a:pPr>
            <a:endParaRPr lang="el-GR" sz="28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el-GR" sz="2800" dirty="0" smtClean="0"/>
              <a:t>Η θέση των ΤΠΕ στην υλοποίηση των επιμέρους τύπων διδακτικών στρατηγικών σχετίζεται άμεσα με τα λειτουργικά χαρακτηριστικά και τις δυνατότητες των επιμέρους κατηγοριών λογισμικών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294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FED05D-6314-46A6-B422-13CE0BEB054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8</a:t>
            </a:fld>
            <a:endParaRPr lang="en-US" smtClean="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1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60253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 smtClean="0">
                <a:effectLst/>
              </a:rPr>
              <a:t>Διδακτικές στρατηγικές και εκπαιδευτικό σενάριο </a:t>
            </a:r>
            <a:endParaRPr lang="el-GR" sz="4000" b="1" baseline="-25000" dirty="0">
              <a:effectLst/>
            </a:endParaRPr>
          </a:p>
        </p:txBody>
      </p:sp>
      <p:sp>
        <p:nvSpPr>
          <p:cNvPr id="77827" name="2 - Θέση περιεχομένου"/>
          <p:cNvSpPr>
            <a:spLocks noGrp="1"/>
          </p:cNvSpPr>
          <p:nvPr>
            <p:ph idx="1"/>
          </p:nvPr>
        </p:nvSpPr>
        <p:spPr>
          <a:xfrm>
            <a:off x="1331913" y="1628775"/>
            <a:ext cx="7499350" cy="4800600"/>
          </a:xfrm>
        </p:spPr>
        <p:txBody>
          <a:bodyPr/>
          <a:lstStyle/>
          <a:p>
            <a:r>
              <a:rPr lang="el-GR" dirty="0"/>
              <a:t>τι τύπου διδακτικές στρατηγικές </a:t>
            </a:r>
            <a:r>
              <a:rPr lang="el-GR" dirty="0" smtClean="0"/>
              <a:t>χρησιμοποιούν οι διδακτικές δραστηριότητες στο </a:t>
            </a:r>
            <a:r>
              <a:rPr lang="el-GR" dirty="0"/>
              <a:t>εκπαιδευτικό σενάριο; </a:t>
            </a:r>
            <a:endParaRPr lang="el-GR" dirty="0" smtClean="0"/>
          </a:p>
          <a:p>
            <a:r>
              <a:rPr lang="el-GR" dirty="0" smtClean="0"/>
              <a:t>Ποιες </a:t>
            </a:r>
            <a:r>
              <a:rPr lang="el-GR" dirty="0"/>
              <a:t>είναι οι απαιτούμενες ενέργειες από τον εκπαιδευτικό για την υλοποίησή τους</a:t>
            </a:r>
            <a:r>
              <a:rPr lang="el-GR" dirty="0" smtClean="0"/>
              <a:t>;</a:t>
            </a:r>
          </a:p>
          <a:p>
            <a:endParaRPr lang="el-GR" dirty="0"/>
          </a:p>
          <a:p>
            <a:endParaRPr lang="el-GR" sz="4400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Παιδαγωγικός Σχεδιασμός με ΤΠΕ 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1CE32-8969-4F5E-971C-8FBD11AD9AC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367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1135</TotalTime>
  <Words>1638</Words>
  <Application>Microsoft Office PowerPoint</Application>
  <PresentationFormat>On-screen Show (4:3)</PresentationFormat>
  <Paragraphs>312</Paragraphs>
  <Slides>36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Gill Sans MT</vt:lpstr>
      <vt:lpstr>Tahoma</vt:lpstr>
      <vt:lpstr>Verdana</vt:lpstr>
      <vt:lpstr>Wingdings 2</vt:lpstr>
      <vt:lpstr>Solstice</vt:lpstr>
      <vt:lpstr>Διδακτικές Στρατηγικές &amp; ΤΠΕ  </vt:lpstr>
      <vt:lpstr>Σκοπός</vt:lpstr>
      <vt:lpstr>Έννοιες - κλειδιά</vt:lpstr>
      <vt:lpstr>Διδακτική μεθοδολογία</vt:lpstr>
      <vt:lpstr>Διδακτική παρέμβαση</vt:lpstr>
      <vt:lpstr>Διδακτική παρέμβαση με ΤΠΕ</vt:lpstr>
      <vt:lpstr>Διδακτική στρατηγική</vt:lpstr>
      <vt:lpstr>Τύποι διδακτικών στρατηγικών</vt:lpstr>
      <vt:lpstr>Διδακτικές στρατηγικές και εκπαιδευτικό σενάριο </vt:lpstr>
      <vt:lpstr>Συμπεριφοριστικές διδακτικές στρατηγικές </vt:lpstr>
      <vt:lpstr>Παρουσίαση πληροφορίας</vt:lpstr>
      <vt:lpstr>Εξάσκηση και Πρακτική</vt:lpstr>
      <vt:lpstr>Παρουσίαση επίλυσης προβλήματος</vt:lpstr>
      <vt:lpstr>Εποικοδομιστικές διδακτικές στρατηγικές</vt:lpstr>
      <vt:lpstr>Πειραματική προσέγγιση  </vt:lpstr>
      <vt:lpstr>Στόχοι - εμπόδια</vt:lpstr>
      <vt:lpstr>Διερευνητική μάθηση </vt:lpstr>
      <vt:lpstr>Διερεύνηση σε αυθεντικά προβλήματα</vt:lpstr>
      <vt:lpstr>Διερεύνηση</vt:lpstr>
      <vt:lpstr>Ανακαλυπτική μάθηση</vt:lpstr>
      <vt:lpstr>Ανακάλυψη (ανακαλυπτική μάθηση) (1)</vt:lpstr>
      <vt:lpstr>Ανακάλυψη (ανακαλυπτική μάθηση) (2)</vt:lpstr>
      <vt:lpstr>Η προσέγγιση του Bruner</vt:lpstr>
      <vt:lpstr>Έρευνα - Πειραματισμός</vt:lpstr>
      <vt:lpstr>Μάθηση μέσω επίλυσης προβλήματος</vt:lpstr>
      <vt:lpstr>Λύνοντας προβλήματα</vt:lpstr>
      <vt:lpstr>Επίλυση προβλήματος (1)</vt:lpstr>
      <vt:lpstr>Επίλυση προβλήματος (2)</vt:lpstr>
      <vt:lpstr>Διαθεματική προσέγγιση</vt:lpstr>
      <vt:lpstr>Μάθηση βασισμένη σε δραστηριότητες</vt:lpstr>
      <vt:lpstr>Κοινωνικογνωστικές   διδακτικές στρατηγικές </vt:lpstr>
      <vt:lpstr>Συνεργατική επίλυση προβλήματος </vt:lpstr>
      <vt:lpstr>Κοινωνιογνωστικές συγκρούσεις</vt:lpstr>
      <vt:lpstr>Κοινωνικοπολιτισμικές διδακτικές στρατηγικές </vt:lpstr>
      <vt:lpstr>Συμμετοχή σε ομάδες συζήτησης </vt:lpstr>
      <vt:lpstr>Συνεργατική δραστηριότητα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Vasilis Komis</dc:creator>
  <cp:lastModifiedBy>Marina Giannitsi</cp:lastModifiedBy>
  <cp:revision>232</cp:revision>
  <dcterms:created xsi:type="dcterms:W3CDTF">2007-03-24T20:13:53Z</dcterms:created>
  <dcterms:modified xsi:type="dcterms:W3CDTF">2019-10-22T09:54:03Z</dcterms:modified>
</cp:coreProperties>
</file>