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3"/>
    <p:sldId id="278" r:id="rId4"/>
    <p:sldId id="262" r:id="rId5"/>
    <p:sldId id="259" r:id="rId6"/>
    <p:sldId id="257" r:id="rId7"/>
    <p:sldId id="258" r:id="rId8"/>
    <p:sldId id="261" r:id="rId9"/>
    <p:sldId id="270" r:id="rId10"/>
    <p:sldId id="263" r:id="rId11"/>
    <p:sldId id="271" r:id="rId12"/>
    <p:sldId id="264" r:id="rId13"/>
    <p:sldId id="272" r:id="rId14"/>
    <p:sldId id="265" r:id="rId15"/>
    <p:sldId id="273" r:id="rId16"/>
    <p:sldId id="267" r:id="rId17"/>
    <p:sldId id="274" r:id="rId18"/>
    <p:sldId id="269" r:id="rId19"/>
    <p:sldId id="275" r:id="rId21"/>
    <p:sldId id="276" r:id="rId22"/>
    <p:sldId id="297" r:id="rId23"/>
    <p:sldId id="2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aq" initials="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42" y="-82"/>
      </p:cViewPr>
      <p:guideLst>
        <p:guide orient="horz" pos="2160"/>
        <p:guide pos="38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commentAuthors" Target="commentAuthors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2-12T19:24:55.915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3717925"/>
            <a:ext cx="10943167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4940300"/>
            <a:ext cx="10949517" cy="981075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825" y="2949388"/>
            <a:ext cx="11019155" cy="823782"/>
          </a:xfrm>
        </p:spPr>
        <p:txBody>
          <a:bodyPr/>
          <a:lstStyle/>
          <a:p>
            <a:pPr algn="ctr"/>
            <a:r>
              <a:rPr lang="el-GR" altLang="en-US" sz="4000" b="1" dirty="0"/>
              <a:t>Επαγγελματικές Ασθένειες στην Φυσικοθεραπεία</a:t>
            </a:r>
            <a:endParaRPr lang="el-GR" alt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4563782"/>
            <a:ext cx="4500880" cy="981075"/>
          </a:xfrm>
        </p:spPr>
        <p:txBody>
          <a:bodyPr/>
          <a:lstStyle/>
          <a:p>
            <a:pPr algn="l"/>
            <a:r>
              <a:rPr lang="el-GR" altLang="el-GR" sz="1600" dirty="0" smtClean="0">
                <a:sym typeface="+mn-ea"/>
              </a:rPr>
              <a:t>ΕΡΓΑΣΙΑ ΣΤΟ ΜΑΘΗΜΑ</a:t>
            </a:r>
            <a:r>
              <a:rPr lang="en-US" altLang="el-GR" sz="1600" dirty="0" smtClean="0">
                <a:sym typeface="+mn-ea"/>
              </a:rPr>
              <a:t>: </a:t>
            </a:r>
            <a:r>
              <a:rPr lang="el-GR" altLang="el-GR" sz="1600" dirty="0" smtClean="0">
                <a:sym typeface="+mn-ea"/>
              </a:rPr>
              <a:t>ΑΣΦΑΛΕΙΑ Κ</a:t>
            </a:r>
            <a:r>
              <a:rPr lang="en-US" altLang="el-GR" sz="1600" dirty="0" smtClean="0">
                <a:sym typeface="+mn-ea"/>
              </a:rPr>
              <a:t>AI </a:t>
            </a:r>
            <a:r>
              <a:rPr lang="el-GR" altLang="el-GR" sz="1600" dirty="0" smtClean="0">
                <a:sym typeface="+mn-ea"/>
              </a:rPr>
              <a:t>ΥΓΙΕΙΝΗ ΕΡΓΑΣΙΑΣ </a:t>
            </a:r>
            <a:endParaRPr lang="el-GR" altLang="el-GR" sz="1600" dirty="0" smtClean="0">
              <a:sym typeface="+mn-ea"/>
            </a:endParaRPr>
          </a:p>
          <a:p>
            <a:pPr algn="l"/>
            <a:r>
              <a:rPr lang="el-GR" altLang="el-GR" sz="1600" dirty="0" smtClean="0">
                <a:sym typeface="+mn-ea"/>
              </a:rPr>
              <a:t>Καθηγητής</a:t>
            </a:r>
            <a:r>
              <a:rPr lang="en-US" altLang="el-GR" sz="1600" dirty="0" smtClean="0">
                <a:sym typeface="+mn-ea"/>
              </a:rPr>
              <a:t>: </a:t>
            </a:r>
            <a:r>
              <a:rPr lang="el-GR" altLang="el-GR" sz="1600" dirty="0" err="1" smtClean="0">
                <a:sym typeface="+mn-ea"/>
              </a:rPr>
              <a:t>Κουτσογιάννης</a:t>
            </a:r>
            <a:r>
              <a:rPr lang="el-GR" altLang="el-GR" sz="1600" dirty="0" smtClean="0">
                <a:sym typeface="+mn-ea"/>
              </a:rPr>
              <a:t> Κωνσταντίνος Φοιτητές</a:t>
            </a:r>
            <a:r>
              <a:rPr lang="en-US" altLang="el-GR" sz="1600" dirty="0" smtClean="0">
                <a:sym typeface="+mn-ea"/>
              </a:rPr>
              <a:t>:</a:t>
            </a:r>
            <a:r>
              <a:rPr lang="el-GR" altLang="el-GR" sz="1600" dirty="0" err="1" smtClean="0">
                <a:sym typeface="+mn-ea"/>
              </a:rPr>
              <a:t>Κουτελάκης</a:t>
            </a:r>
            <a:r>
              <a:rPr lang="el-GR" altLang="el-GR" sz="1600" dirty="0" smtClean="0">
                <a:sym typeface="+mn-ea"/>
              </a:rPr>
              <a:t> Κωνσταντίνος</a:t>
            </a:r>
            <a:r>
              <a:rPr lang="en-US" altLang="el-GR" sz="1600" dirty="0" smtClean="0">
                <a:sym typeface="+mn-ea"/>
              </a:rPr>
              <a:t> </a:t>
            </a:r>
            <a:r>
              <a:rPr lang="el-GR" altLang="el-GR" sz="1600" dirty="0" smtClean="0">
                <a:sym typeface="+mn-ea"/>
              </a:rPr>
              <a:t>ΑΜ</a:t>
            </a:r>
            <a:r>
              <a:rPr lang="en-US" altLang="el-GR" sz="1600" dirty="0" smtClean="0">
                <a:sym typeface="+mn-ea"/>
              </a:rPr>
              <a:t>:</a:t>
            </a:r>
            <a:r>
              <a:rPr lang="el-GR" altLang="el-GR" sz="1600" dirty="0" smtClean="0">
                <a:sym typeface="+mn-ea"/>
              </a:rPr>
              <a:t>1075901 </a:t>
            </a:r>
            <a:br>
              <a:rPr lang="el-GR" altLang="el-GR" sz="1600" dirty="0" smtClean="0">
                <a:sym typeface="+mn-ea"/>
              </a:rPr>
            </a:br>
            <a:r>
              <a:rPr lang="el-GR" altLang="el-GR" sz="1600" dirty="0" err="1" smtClean="0">
                <a:sym typeface="+mn-ea"/>
              </a:rPr>
              <a:t>Κελές</a:t>
            </a:r>
            <a:r>
              <a:rPr lang="el-GR" altLang="el-GR" sz="1600" dirty="0" smtClean="0">
                <a:sym typeface="+mn-ea"/>
              </a:rPr>
              <a:t> </a:t>
            </a:r>
            <a:r>
              <a:rPr lang="el-GR" altLang="el-GR" sz="1600" dirty="0" err="1" smtClean="0">
                <a:sym typeface="+mn-ea"/>
              </a:rPr>
              <a:t>Χασάν</a:t>
            </a:r>
            <a:r>
              <a:rPr lang="el-GR" altLang="el-GR" sz="1600" dirty="0" smtClean="0">
                <a:sym typeface="+mn-ea"/>
              </a:rPr>
              <a:t> </a:t>
            </a:r>
            <a:r>
              <a:rPr lang="el-GR" altLang="el-GR" sz="1600" dirty="0" err="1" smtClean="0">
                <a:sym typeface="+mn-ea"/>
              </a:rPr>
              <a:t>Μουτζαχίτ</a:t>
            </a:r>
            <a:r>
              <a:rPr lang="el-GR" altLang="el-GR" sz="1600" dirty="0" smtClean="0">
                <a:sym typeface="+mn-ea"/>
              </a:rPr>
              <a:t> ΑΜ: 1076019</a:t>
            </a:r>
            <a:endParaRPr lang="el-GR" altLang="el-GR" sz="1600" dirty="0" smtClean="0"/>
          </a:p>
          <a:p>
            <a:pPr algn="l"/>
            <a:r>
              <a:rPr lang="el-GR" altLang="el-GR" sz="1600" dirty="0" err="1" smtClean="0">
                <a:sym typeface="+mn-ea"/>
              </a:rPr>
              <a:t>Κουτσαντωνίου</a:t>
            </a:r>
            <a:r>
              <a:rPr lang="el-GR" altLang="el-GR" sz="1600" dirty="0" smtClean="0">
                <a:sym typeface="+mn-ea"/>
              </a:rPr>
              <a:t> </a:t>
            </a:r>
            <a:r>
              <a:rPr lang="el-GR" altLang="el-GR" sz="1600" dirty="0">
                <a:sym typeface="+mn-ea"/>
              </a:rPr>
              <a:t>Δημήτριος </a:t>
            </a:r>
            <a:r>
              <a:rPr lang="el-GR" altLang="el-GR" sz="1600" dirty="0" smtClean="0">
                <a:sym typeface="+mn-ea"/>
              </a:rPr>
              <a:t>ΑΜ:</a:t>
            </a:r>
            <a:r>
              <a:rPr lang="en-US" altLang="el-GR" sz="1600" dirty="0" smtClean="0">
                <a:sym typeface="+mn-ea"/>
              </a:rPr>
              <a:t> </a:t>
            </a:r>
            <a:r>
              <a:rPr lang="el-GR" altLang="el-GR" sz="1600" dirty="0" smtClean="0">
                <a:sym typeface="+mn-ea"/>
              </a:rPr>
              <a:t>1080391</a:t>
            </a:r>
            <a:endParaRPr lang="en-US" sz="1600" dirty="0"/>
          </a:p>
        </p:txBody>
      </p:sp>
      <p:pic>
        <p:nvPicPr>
          <p:cNvPr id="4" name="4 - Θέση περιεχομένου" descr="αρχείο λήψης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5107" y="151034"/>
            <a:ext cx="5086649" cy="2297151"/>
          </a:xfrm>
          <a:prstGeom prst="rect">
            <a:avLst/>
          </a:prstGeom>
          <a:noFill/>
          <a:ln w="9525">
            <a:noFill/>
          </a:ln>
          <a:effectLst>
            <a:softEdge rad="112500"/>
          </a:effectLst>
        </p:spPr>
      </p:pic>
      <p:sp>
        <p:nvSpPr>
          <p:cNvPr id="5" name="4 - Ορθογώνιο"/>
          <p:cNvSpPr/>
          <p:nvPr/>
        </p:nvSpPr>
        <p:spPr>
          <a:xfrm>
            <a:off x="6275294" y="824753"/>
            <a:ext cx="53877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dirty="0" smtClean="0"/>
              <a:t>ΤΜΗΜΑ ΦΥΣΙΚΟΘΕΡΑΠΕΙΑΣ</a:t>
            </a:r>
            <a:endParaRPr lang="el-GR" sz="3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19097" y="1483113"/>
            <a:ext cx="3932767" cy="869246"/>
          </a:xfrm>
        </p:spPr>
        <p:txBody>
          <a:bodyPr/>
          <a:lstStyle/>
          <a:p>
            <a:pPr indent="0"/>
            <a:r>
              <a:rPr lang="en-US" sz="2400" b="1" dirty="0" err="1" smtClean="0">
                <a:sym typeface="+mn-ea"/>
              </a:rPr>
              <a:t>Αίτια</a:t>
            </a:r>
            <a:r>
              <a:rPr lang="en-US" sz="2400" b="1" dirty="0" smtClean="0">
                <a:sym typeface="+mn-ea"/>
              </a:rPr>
              <a:t>:</a:t>
            </a:r>
            <a:r>
              <a:rPr lang="el-GR" sz="2400" b="1" dirty="0" smtClean="0">
                <a:sym typeface="+mn-ea"/>
              </a:rPr>
              <a:t> </a:t>
            </a:r>
            <a:br>
              <a:rPr lang="el-GR" sz="1800" b="1" dirty="0" smtClean="0">
                <a:sym typeface="+mn-ea"/>
              </a:rPr>
            </a:br>
            <a:endParaRPr lang="el-GR" sz="1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371105" y="1543236"/>
            <a:ext cx="4166471" cy="284050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sym typeface="+mn-ea"/>
              </a:rPr>
              <a:t>Θεραπεία</a:t>
            </a:r>
            <a:br>
              <a:rPr lang="en-US" sz="1800" dirty="0" smtClean="0">
                <a:sym typeface="+mn-ea"/>
              </a:rPr>
            </a:br>
            <a:r>
              <a:rPr lang="el-GR" sz="1800" dirty="0" smtClean="0">
                <a:sym typeface="+mn-ea"/>
              </a:rPr>
              <a:t>Ενδεικτικές προσεγγίσεις</a:t>
            </a:r>
            <a:r>
              <a:rPr lang="el-GR" altLang="en-US" sz="1800" dirty="0" smtClean="0"/>
              <a:t>:</a:t>
            </a:r>
            <a:endParaRPr lang="el-GR" altLang="en-US" sz="1800" dirty="0" smtClean="0">
              <a:sym typeface="+mn-ea"/>
            </a:endParaRPr>
          </a:p>
          <a:p>
            <a:r>
              <a:rPr lang="en-US" altLang="en-US" sz="1800" dirty="0" smtClean="0">
                <a:sym typeface="+mn-ea"/>
              </a:rPr>
              <a:t>Manual Therapy</a:t>
            </a:r>
            <a:endParaRPr lang="en-US" altLang="en-US" sz="1800" dirty="0" smtClean="0">
              <a:sym typeface="+mn-ea"/>
            </a:endParaRPr>
          </a:p>
          <a:p>
            <a:r>
              <a:rPr lang="el-GR" altLang="en-US" sz="1800" dirty="0" smtClean="0">
                <a:sym typeface="+mn-ea"/>
              </a:rPr>
              <a:t>Μάλαξη</a:t>
            </a:r>
            <a:endParaRPr lang="el-GR" altLang="en-US" sz="1800" dirty="0" smtClean="0"/>
          </a:p>
          <a:p>
            <a:r>
              <a:rPr lang="el-GR" altLang="en-US" sz="1800" dirty="0" smtClean="0"/>
              <a:t>Ηλεκτροθεραπεία </a:t>
            </a:r>
            <a:endParaRPr lang="el-GR" altLang="en-US" sz="1800" i="1" u="sng" dirty="0" smtClean="0"/>
          </a:p>
          <a:p>
            <a:r>
              <a:rPr lang="el-GR" altLang="en-US" sz="1800" dirty="0" smtClean="0">
                <a:sym typeface="+mn-ea"/>
              </a:rPr>
              <a:t>Ενδυνάμωση μυών αυχένα</a:t>
            </a:r>
            <a:endParaRPr lang="el-GR" altLang="en-US" sz="1800" dirty="0" smtClean="0">
              <a:sym typeface="+mn-ea"/>
            </a:endParaRPr>
          </a:p>
          <a:p>
            <a:r>
              <a:rPr lang="el-GR" altLang="en-US" sz="1800" dirty="0" smtClean="0">
                <a:sym typeface="+mn-ea"/>
              </a:rPr>
              <a:t>Διατάσεις</a:t>
            </a:r>
            <a:endParaRPr lang="en-US" altLang="en-US" sz="1800" dirty="0" smtClean="0"/>
          </a:p>
          <a:p>
            <a:pPr marL="0" indent="0">
              <a:buNone/>
            </a:pPr>
            <a:endParaRPr lang="el-GR" altLang="en-US" sz="1800" dirty="0" smtClean="0"/>
          </a:p>
          <a:p>
            <a:endParaRPr lang="el-GR" dirty="0"/>
          </a:p>
        </p:txBody>
      </p:sp>
      <p:sp>
        <p:nvSpPr>
          <p:cNvPr id="4" name="Title 1"/>
          <p:cNvSpPr txBox="1"/>
          <p:nvPr/>
        </p:nvSpPr>
        <p:spPr>
          <a:xfrm>
            <a:off x="4105910" y="572770"/>
            <a:ext cx="3980180" cy="1245235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l-GR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  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Αυχεναλγία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040780" y="2023046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>
                <a:sym typeface="+mn-ea"/>
              </a:rPr>
              <a:t>Συνδεσμική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βλάβη</a:t>
            </a:r>
            <a:endParaRPr lang="el-GR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>
                <a:sym typeface="+mn-ea"/>
              </a:rPr>
              <a:t>Δισκοκήλη</a:t>
            </a:r>
            <a:endParaRPr lang="el-GR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>
                <a:sym typeface="+mn-ea"/>
              </a:rPr>
              <a:t>Σπονδυλολίσθηση</a:t>
            </a:r>
            <a:endParaRPr lang="el-GR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>
                <a:sym typeface="+mn-ea"/>
              </a:rPr>
              <a:t>Στένωση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σπονδυλικού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σωλήνα</a:t>
            </a:r>
            <a:endParaRPr lang="el-GR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>
                <a:sym typeface="+mn-ea"/>
              </a:rPr>
              <a:t>Οστεοαρθρίτιδα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στην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αυχενική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μοίρα</a:t>
            </a:r>
            <a:endParaRPr lang="el-GR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>
                <a:sym typeface="+mn-ea"/>
              </a:rPr>
              <a:t>Οστεοπόρωση</a:t>
            </a:r>
            <a:br>
              <a:rPr lang="en-US" dirty="0" smtClean="0"/>
            </a:b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9400" y="0"/>
            <a:ext cx="9653905" cy="1600200"/>
          </a:xfrm>
        </p:spPr>
        <p:txBody>
          <a:bodyPr/>
          <a:lstStyle/>
          <a:p>
            <a:r>
              <a:rPr lang="el-GR" altLang="en-US" dirty="0">
                <a:sym typeface="+mn-ea"/>
              </a:rPr>
              <a:t>      </a:t>
            </a:r>
            <a:r>
              <a:rPr lang="el-GR" altLang="en-US" sz="3600" dirty="0">
                <a:sym typeface="+mn-ea"/>
              </a:rPr>
              <a:t>     </a:t>
            </a:r>
            <a:r>
              <a:rPr lang="en-US" sz="3600" dirty="0" err="1">
                <a:sym typeface="+mn-ea"/>
              </a:rPr>
              <a:t>Σύνδρομο</a:t>
            </a:r>
            <a:r>
              <a:rPr lang="en-US" sz="3600" dirty="0">
                <a:sym typeface="+mn-ea"/>
              </a:rPr>
              <a:t> </a:t>
            </a:r>
            <a:r>
              <a:rPr lang="en-US" sz="3600" dirty="0" err="1">
                <a:sym typeface="+mn-ea"/>
              </a:rPr>
              <a:t>καρπιαίου</a:t>
            </a:r>
            <a:r>
              <a:rPr lang="en-US" sz="3600" dirty="0">
                <a:sym typeface="+mn-ea"/>
              </a:rPr>
              <a:t> </a:t>
            </a:r>
            <a:r>
              <a:rPr lang="en-US" sz="3600" dirty="0" err="1">
                <a:sym typeface="+mn-ea"/>
              </a:rPr>
              <a:t>σωλήνα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957" y="1380490"/>
            <a:ext cx="3932767" cy="3811588"/>
          </a:xfrm>
        </p:spPr>
        <p:txBody>
          <a:bodyPr/>
          <a:lstStyle/>
          <a:p>
            <a:r>
              <a:rPr lang="en-US" sz="2000" b="1" dirty="0" err="1">
                <a:sym typeface="+mn-ea"/>
              </a:rPr>
              <a:t>Σύνδρομο</a:t>
            </a:r>
            <a:r>
              <a:rPr lang="en-US" sz="2000" b="1" dirty="0">
                <a:sym typeface="+mn-ea"/>
              </a:rPr>
              <a:t> </a:t>
            </a:r>
            <a:r>
              <a:rPr lang="en-US" sz="2000" b="1" dirty="0" err="1">
                <a:sym typeface="+mn-ea"/>
              </a:rPr>
              <a:t>καρπιαίου</a:t>
            </a:r>
            <a:r>
              <a:rPr lang="en-US" sz="2000" b="1" dirty="0">
                <a:sym typeface="+mn-ea"/>
              </a:rPr>
              <a:t> </a:t>
            </a:r>
            <a:r>
              <a:rPr lang="en-US" sz="2000" b="1" dirty="0" err="1">
                <a:sym typeface="+mn-ea"/>
              </a:rPr>
              <a:t>σωλήνα</a:t>
            </a:r>
            <a:r>
              <a:rPr lang="en-US" sz="2000" b="1" dirty="0"/>
              <a:t>: </a:t>
            </a:r>
            <a:br>
              <a:rPr lang="en-US" dirty="0"/>
            </a:b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όρο</a:t>
            </a:r>
            <a:r>
              <a:rPr lang="en-US" dirty="0"/>
              <a:t> </a:t>
            </a:r>
            <a:r>
              <a:rPr lang="en-US" dirty="0" err="1"/>
              <a:t>αυτό</a:t>
            </a:r>
            <a:r>
              <a:rPr lang="en-US" dirty="0"/>
              <a:t> </a:t>
            </a:r>
            <a:r>
              <a:rPr lang="en-US" dirty="0" err="1"/>
              <a:t>περιγράφεται</a:t>
            </a:r>
            <a:r>
              <a:rPr lang="en-US" dirty="0"/>
              <a:t> η </a:t>
            </a:r>
            <a:r>
              <a:rPr lang="en-US" dirty="0" err="1"/>
              <a:t>παγίδευση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μέσου</a:t>
            </a:r>
            <a:r>
              <a:rPr lang="en-US" dirty="0"/>
              <a:t> </a:t>
            </a:r>
            <a:r>
              <a:rPr lang="en-US" dirty="0" err="1"/>
              <a:t>νεύρου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χεριού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l-GR" altLang="en-US" dirty="0"/>
              <a:t> </a:t>
            </a:r>
            <a:r>
              <a:rPr lang="en-US" dirty="0" err="1"/>
              <a:t>πορεία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μέσα</a:t>
            </a:r>
            <a:r>
              <a:rPr lang="en-US" dirty="0"/>
              <a:t> </a:t>
            </a:r>
            <a:r>
              <a:rPr lang="en-US" dirty="0" err="1"/>
              <a:t>από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καρπιαίο</a:t>
            </a:r>
            <a:r>
              <a:rPr lang="en-US" dirty="0"/>
              <a:t> </a:t>
            </a:r>
            <a:r>
              <a:rPr lang="en-US" dirty="0" err="1"/>
              <a:t>σωλήνα</a:t>
            </a:r>
            <a:r>
              <a:rPr lang="en-US" dirty="0"/>
              <a:t>.</a:t>
            </a:r>
            <a:br>
              <a:rPr lang="en-US" dirty="0"/>
            </a:br>
            <a:r>
              <a:rPr lang="el-GR" altLang="en-US" dirty="0"/>
              <a:t> </a:t>
            </a:r>
            <a:br>
              <a:rPr lang="el-GR" altLang="en-US" dirty="0"/>
            </a:br>
            <a:r>
              <a:rPr lang="el-GR" altLang="en-US" i="1" u="sng" dirty="0"/>
              <a:t>Συμπτωματολογία</a:t>
            </a:r>
            <a:r>
              <a:rPr lang="el-GR" altLang="en-US" i="1" u="sng" dirty="0" smtClean="0"/>
              <a:t>:</a:t>
            </a:r>
            <a:endParaRPr lang="el-GR" altLang="en-US" i="1" u="sng" dirty="0"/>
          </a:p>
          <a:p>
            <a:r>
              <a:rPr lang="el-GR" altLang="en-US" dirty="0" smtClean="0"/>
              <a:t>Π</a:t>
            </a:r>
            <a:r>
              <a:rPr lang="en-US" dirty="0" err="1" smtClean="0">
                <a:sym typeface="+mn-ea"/>
              </a:rPr>
              <a:t>όνο</a:t>
            </a:r>
            <a:r>
              <a:rPr lang="el-GR" dirty="0" smtClean="0">
                <a:sym typeface="+mn-ea"/>
              </a:rPr>
              <a:t>ς</a:t>
            </a:r>
            <a:r>
              <a:rPr lang="el-GR" altLang="en-US" dirty="0" smtClean="0">
                <a:sym typeface="+mn-ea"/>
              </a:rPr>
              <a:t> </a:t>
            </a:r>
            <a:r>
              <a:rPr lang="en-US" dirty="0" err="1">
                <a:sym typeface="+mn-ea"/>
              </a:rPr>
              <a:t>στην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περιοχή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του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καρπού</a:t>
            </a:r>
            <a:r>
              <a:rPr lang="en-US" dirty="0">
                <a:sym typeface="+mn-ea"/>
              </a:rPr>
              <a:t> </a:t>
            </a:r>
            <a:r>
              <a:rPr lang="el-GR" dirty="0" smtClean="0">
                <a:sym typeface="+mn-ea"/>
              </a:rPr>
              <a:t>ή </a:t>
            </a:r>
            <a:r>
              <a:rPr lang="en-US" dirty="0" err="1" smtClean="0">
                <a:sym typeface="+mn-ea"/>
              </a:rPr>
              <a:t>και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>
                <a:sym typeface="+mn-ea"/>
              </a:rPr>
              <a:t>σε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όλο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το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άνω</a:t>
            </a:r>
            <a:r>
              <a:rPr lang="en-US" dirty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άκρο</a:t>
            </a:r>
            <a:r>
              <a:rPr lang="el-GR" altLang="en-US" dirty="0" smtClean="0">
                <a:sym typeface="+mn-ea"/>
              </a:rPr>
              <a:t>, </a:t>
            </a:r>
            <a:r>
              <a:rPr lang="el-GR" altLang="en-US" dirty="0">
                <a:sym typeface="+mn-ea"/>
              </a:rPr>
              <a:t>μ</a:t>
            </a:r>
            <a:r>
              <a:rPr lang="en-US" dirty="0" err="1">
                <a:sym typeface="+mn-ea"/>
              </a:rPr>
              <a:t>ούδιασμα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στην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παλάμη</a:t>
            </a:r>
            <a:r>
              <a:rPr lang="en-US" dirty="0">
                <a:sym typeface="+mn-ea"/>
              </a:rPr>
              <a:t>, </a:t>
            </a:r>
            <a:r>
              <a:rPr lang="en-US" dirty="0" err="1">
                <a:sym typeface="+mn-ea"/>
              </a:rPr>
              <a:t>στον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αντίχειρα</a:t>
            </a:r>
            <a:r>
              <a:rPr lang="en-US" dirty="0">
                <a:sym typeface="+mn-ea"/>
              </a:rPr>
              <a:t>, </a:t>
            </a:r>
            <a:r>
              <a:rPr lang="en-US" dirty="0" err="1">
                <a:sym typeface="+mn-ea"/>
              </a:rPr>
              <a:t>στον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δείκτη</a:t>
            </a:r>
            <a:r>
              <a:rPr lang="en-US" dirty="0">
                <a:sym typeface="+mn-ea"/>
              </a:rPr>
              <a:t>, </a:t>
            </a:r>
            <a:r>
              <a:rPr lang="en-US" dirty="0" err="1">
                <a:sym typeface="+mn-ea"/>
              </a:rPr>
              <a:t>στον</a:t>
            </a:r>
            <a:r>
              <a:rPr lang="el-GR" alt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μέσο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και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στο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ήμισυ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του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παράμεσου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δακτύλου</a:t>
            </a:r>
            <a:r>
              <a:rPr lang="el-GR" altLang="en-US" dirty="0">
                <a:sym typeface="+mn-ea"/>
              </a:rPr>
              <a:t>, α</a:t>
            </a:r>
            <a:r>
              <a:rPr lang="en-US" dirty="0" err="1">
                <a:sym typeface="+mn-ea"/>
              </a:rPr>
              <a:t>δυναμία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άκρας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χείρας</a:t>
            </a:r>
            <a:r>
              <a:rPr lang="en-US" dirty="0">
                <a:sym typeface="+mn-ea"/>
              </a:rPr>
              <a:t>, </a:t>
            </a:r>
            <a:r>
              <a:rPr lang="en-US" dirty="0" err="1">
                <a:sym typeface="+mn-ea"/>
              </a:rPr>
              <a:t>ατροφία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μυών</a:t>
            </a:r>
            <a:r>
              <a:rPr lang="el-GR" alt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καθώς</a:t>
            </a:r>
            <a:r>
              <a:rPr lang="el-GR" alt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και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μειωμένη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κινητικότητα</a:t>
            </a:r>
            <a:r>
              <a:rPr lang="en-US" dirty="0">
                <a:sym typeface="+mn-ea"/>
              </a:rPr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8 - Θέση περιεχομένου" descr="fusiki_therapeia_sto_sundromo_karpiaiou_solina_featured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586599" y="1661666"/>
            <a:ext cx="5457918" cy="3722365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865034" y="1543237"/>
            <a:ext cx="6172200" cy="487362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sym typeface="+mn-ea"/>
              </a:rPr>
              <a:t>Θεραπεία</a:t>
            </a:r>
            <a:r>
              <a:rPr lang="en-US" sz="2400" dirty="0" smtClean="0">
                <a:sym typeface="+mn-ea"/>
              </a:rPr>
              <a:t> </a:t>
            </a:r>
            <a:br>
              <a:rPr lang="en-US" sz="1800" dirty="0" smtClean="0">
                <a:sym typeface="+mn-ea"/>
              </a:rPr>
            </a:br>
            <a:r>
              <a:rPr lang="el-GR" sz="1800" dirty="0" smtClean="0">
                <a:sym typeface="+mn-ea"/>
              </a:rPr>
              <a:t>Ενδεικτικές προσεγγίσεις</a:t>
            </a:r>
            <a:r>
              <a:rPr lang="en-US" sz="1800" dirty="0" smtClean="0">
                <a:sym typeface="+mn-ea"/>
              </a:rPr>
              <a:t>:</a:t>
            </a:r>
            <a:endParaRPr lang="el-GR" sz="1800" dirty="0" smtClean="0">
              <a:sym typeface="+mn-ea"/>
            </a:endParaRPr>
          </a:p>
          <a:p>
            <a:pPr marL="0" indent="0"/>
            <a:r>
              <a:rPr lang="el-GR" sz="1800" dirty="0" smtClean="0">
                <a:sym typeface="+mn-ea"/>
              </a:rPr>
              <a:t>Ανάπαυση</a:t>
            </a:r>
            <a:endParaRPr lang="el-GR" sz="1800" dirty="0" smtClean="0">
              <a:sym typeface="+mn-ea"/>
            </a:endParaRPr>
          </a:p>
          <a:p>
            <a:pPr marL="0" indent="0"/>
            <a:r>
              <a:rPr lang="el-GR" sz="1800" dirty="0" err="1" smtClean="0">
                <a:sym typeface="+mn-ea"/>
              </a:rPr>
              <a:t>Λ</a:t>
            </a:r>
            <a:r>
              <a:rPr lang="en-US" sz="1800" dirty="0" err="1" smtClean="0">
                <a:sym typeface="+mn-ea"/>
              </a:rPr>
              <a:t>ήψη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 smtClean="0">
                <a:sym typeface="+mn-ea"/>
              </a:rPr>
              <a:t>αντιφλεγμονωδών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 smtClean="0">
                <a:sym typeface="+mn-ea"/>
              </a:rPr>
              <a:t>και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 smtClean="0">
                <a:sym typeface="+mn-ea"/>
              </a:rPr>
              <a:t>κορτικοστεροειδών</a:t>
            </a:r>
            <a:r>
              <a:rPr lang="el-GR" altLang="en-US" sz="1800" dirty="0" smtClean="0">
                <a:sym typeface="+mn-ea"/>
              </a:rPr>
              <a:t>     </a:t>
            </a:r>
            <a:r>
              <a:rPr lang="en-US" sz="1800" dirty="0" err="1" smtClean="0">
                <a:sym typeface="+mn-ea"/>
              </a:rPr>
              <a:t>φαρμάκων</a:t>
            </a:r>
            <a:endParaRPr lang="el-GR" sz="1800" dirty="0" smtClean="0">
              <a:sym typeface="+mn-ea"/>
            </a:endParaRPr>
          </a:p>
          <a:p>
            <a:pPr marL="0" indent="0"/>
            <a:r>
              <a:rPr lang="el-GR" sz="1800" dirty="0" smtClean="0">
                <a:sym typeface="+mn-ea"/>
              </a:rPr>
              <a:t>Κρυοθεραπεία</a:t>
            </a:r>
            <a:endParaRPr lang="el-GR" sz="1800" dirty="0" smtClean="0">
              <a:sym typeface="+mn-ea"/>
            </a:endParaRPr>
          </a:p>
          <a:p>
            <a:pPr marL="0" indent="0"/>
            <a:r>
              <a:rPr lang="el-GR" sz="1800" dirty="0" err="1" smtClean="0">
                <a:sym typeface="+mn-ea"/>
              </a:rPr>
              <a:t>Μάλαξη</a:t>
            </a:r>
            <a:endParaRPr lang="el-GR" sz="1800" dirty="0" smtClean="0">
              <a:sym typeface="+mn-ea"/>
            </a:endParaRPr>
          </a:p>
          <a:p>
            <a:pPr marL="0" indent="0"/>
            <a:r>
              <a:rPr lang="en-US" sz="1800" dirty="0" err="1" smtClean="0">
                <a:sym typeface="+mn-ea"/>
              </a:rPr>
              <a:t>Χειρουργική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 smtClean="0">
                <a:sym typeface="+mn-ea"/>
              </a:rPr>
              <a:t>παρέμβαση</a:t>
            </a:r>
            <a:r>
              <a:rPr lang="en-US" sz="1800" dirty="0" smtClean="0">
                <a:sym typeface="+mn-ea"/>
              </a:rPr>
              <a:t>  </a:t>
            </a:r>
            <a:endParaRPr lang="en-US" sz="1800" dirty="0" smtClean="0">
              <a:sym typeface="+mn-ea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38929" y="1600198"/>
            <a:ext cx="3932767" cy="3811588"/>
          </a:xfrm>
        </p:spPr>
        <p:txBody>
          <a:bodyPr/>
          <a:lstStyle/>
          <a:p>
            <a:r>
              <a:rPr lang="en-US" sz="2400" b="1" dirty="0" err="1" smtClean="0">
                <a:sym typeface="+mn-ea"/>
              </a:rPr>
              <a:t>Αίτια</a:t>
            </a:r>
            <a:r>
              <a:rPr lang="en-US" sz="2400" b="1" dirty="0" smtClean="0">
                <a:sym typeface="+mn-ea"/>
              </a:rPr>
              <a:t>:</a:t>
            </a:r>
            <a:br>
              <a:rPr lang="en-US" b="1" dirty="0" smtClean="0">
                <a:sym typeface="+mn-ea"/>
              </a:rPr>
            </a:br>
            <a:r>
              <a:rPr lang="el-GR" altLang="en-US" sz="1800" dirty="0" smtClean="0"/>
              <a:t>Λόγω χρόνιας καταπόνησης:</a:t>
            </a:r>
            <a:endParaRPr lang="el-GR" alt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 smtClean="0">
                <a:sym typeface="+mn-ea"/>
              </a:rPr>
              <a:t>Αρθρίτιδα</a:t>
            </a:r>
            <a:endParaRPr lang="en-US" sz="1800" dirty="0" smtClean="0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 smtClean="0">
                <a:sym typeface="+mn-ea"/>
              </a:rPr>
              <a:t>Κάταγμα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 smtClean="0">
                <a:sym typeface="+mn-ea"/>
              </a:rPr>
              <a:t>καρπού</a:t>
            </a:r>
            <a:endParaRPr lang="en-US" sz="1800" dirty="0" smtClean="0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 smtClean="0">
                <a:sym typeface="+mn-ea"/>
              </a:rPr>
              <a:t>Υπερκόπωση</a:t>
            </a:r>
            <a:endParaRPr lang="en-US" sz="1800" dirty="0" smtClean="0">
              <a:sym typeface="+mn-ea"/>
            </a:endParaRPr>
          </a:p>
          <a:p>
            <a:r>
              <a:rPr lang="el-GR" altLang="en-US" sz="1800" dirty="0" smtClean="0"/>
              <a:t>Προσωπικοί Λόγοι:</a:t>
            </a:r>
            <a:endParaRPr lang="el-GR" alt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 smtClean="0">
                <a:sym typeface="+mn-ea"/>
              </a:rPr>
              <a:t>Σακχαρώδης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 smtClean="0">
                <a:sym typeface="+mn-ea"/>
              </a:rPr>
              <a:t>διαβήτης</a:t>
            </a: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 smtClean="0">
                <a:sym typeface="+mn-ea"/>
              </a:rPr>
              <a:t>Εγκυμοσύνη</a:t>
            </a: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 smtClean="0">
                <a:sym typeface="+mn-ea"/>
              </a:rPr>
              <a:t>Νόσοι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 smtClean="0">
                <a:sym typeface="+mn-ea"/>
              </a:rPr>
              <a:t>του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 smtClean="0">
                <a:sym typeface="+mn-ea"/>
              </a:rPr>
              <a:t>θυρεοειδούς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 smtClean="0">
                <a:sym typeface="+mn-ea"/>
              </a:rPr>
              <a:t>αδένα</a:t>
            </a:r>
            <a:endParaRPr lang="en-US" sz="1800" dirty="0" smtClean="0"/>
          </a:p>
          <a:p>
            <a:endParaRPr lang="el-GR" sz="1800" dirty="0"/>
          </a:p>
        </p:txBody>
      </p:sp>
      <p:sp>
        <p:nvSpPr>
          <p:cNvPr id="5" name="4 - Ορθογώνιο"/>
          <p:cNvSpPr/>
          <p:nvPr/>
        </p:nvSpPr>
        <p:spPr>
          <a:xfrm>
            <a:off x="2770095" y="389529"/>
            <a:ext cx="684007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 smtClean="0">
                <a:sym typeface="+mn-ea"/>
              </a:rPr>
              <a:t>Σύνδρομο</a:t>
            </a:r>
            <a:r>
              <a:rPr lang="en-US" sz="3600" dirty="0" smtClean="0">
                <a:sym typeface="+mn-ea"/>
              </a:rPr>
              <a:t> </a:t>
            </a:r>
            <a:r>
              <a:rPr lang="en-US" sz="3600" dirty="0" err="1" smtClean="0">
                <a:sym typeface="+mn-ea"/>
              </a:rPr>
              <a:t>καρπιαίου</a:t>
            </a:r>
            <a:r>
              <a:rPr lang="en-US" sz="3600" dirty="0" smtClean="0">
                <a:sym typeface="+mn-ea"/>
              </a:rPr>
              <a:t> </a:t>
            </a:r>
            <a:r>
              <a:rPr lang="en-US" sz="3600" dirty="0" err="1" smtClean="0">
                <a:sym typeface="+mn-ea"/>
              </a:rPr>
              <a:t>σωλήνα</a:t>
            </a:r>
            <a:br>
              <a:rPr lang="en-US" sz="3200" dirty="0" smtClean="0"/>
            </a:br>
            <a:endParaRPr lang="el-GR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5331" y="0"/>
            <a:ext cx="4622165" cy="1600200"/>
          </a:xfrm>
        </p:spPr>
        <p:txBody>
          <a:bodyPr/>
          <a:lstStyle/>
          <a:p>
            <a:r>
              <a:rPr lang="en-US" sz="4000" dirty="0" err="1">
                <a:sym typeface="+mn-ea"/>
              </a:rPr>
              <a:t>Τενοντίτιδα</a:t>
            </a:r>
            <a:r>
              <a:rPr lang="en-US" dirty="0">
                <a:sym typeface="+mn-ea"/>
              </a:rPr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072" y="1945602"/>
            <a:ext cx="3385820" cy="2459990"/>
          </a:xfrm>
        </p:spPr>
        <p:txBody>
          <a:bodyPr/>
          <a:lstStyle/>
          <a:p>
            <a:r>
              <a:rPr lang="en-US" sz="2000" b="1" dirty="0" err="1">
                <a:sym typeface="+mn-ea"/>
              </a:rPr>
              <a:t>Τενοντίτιδα</a:t>
            </a:r>
            <a:r>
              <a:rPr lang="en-US" sz="2000" b="1" dirty="0"/>
              <a:t>:</a:t>
            </a:r>
            <a:r>
              <a:rPr lang="en-US" sz="2000" dirty="0"/>
              <a:t> </a:t>
            </a:r>
            <a:endParaRPr lang="en-US" sz="2000" dirty="0"/>
          </a:p>
          <a:p>
            <a:r>
              <a:rPr lang="en-US" dirty="0" err="1"/>
              <a:t>Είναι</a:t>
            </a:r>
            <a:r>
              <a:rPr lang="en-US" dirty="0"/>
              <a:t> η </a:t>
            </a:r>
            <a:r>
              <a:rPr lang="en-US" dirty="0" err="1"/>
              <a:t>φλεγµονή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τενόντων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µ</a:t>
            </a:r>
            <a:r>
              <a:rPr lang="en-US" dirty="0" err="1"/>
              <a:t>υοσκελετικού</a:t>
            </a:r>
            <a:r>
              <a:rPr lang="en-US" dirty="0"/>
              <a:t> </a:t>
            </a:r>
            <a:r>
              <a:rPr lang="en-US" dirty="0" err="1"/>
              <a:t>συστήµατος</a:t>
            </a:r>
            <a:r>
              <a:rPr lang="en-US" dirty="0"/>
              <a:t>. </a:t>
            </a:r>
            <a:r>
              <a:rPr lang="el-GR" dirty="0" smtClean="0"/>
              <a:t>Αποτελεί </a:t>
            </a:r>
            <a:r>
              <a:rPr lang="en-US" dirty="0" smtClean="0"/>
              <a:t>µ</a:t>
            </a:r>
            <a:r>
              <a:rPr lang="en-US" dirty="0" err="1" smtClean="0"/>
              <a:t>ια</a:t>
            </a:r>
            <a:r>
              <a:rPr lang="en-US" dirty="0" smtClean="0"/>
              <a:t> </a:t>
            </a:r>
            <a:r>
              <a:rPr lang="en-US" dirty="0" err="1"/>
              <a:t>συχνή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επώδυνη</a:t>
            </a:r>
            <a:r>
              <a:rPr lang="en-US" dirty="0"/>
              <a:t> </a:t>
            </a:r>
            <a:r>
              <a:rPr lang="en-US" dirty="0" err="1"/>
              <a:t>πάθηση</a:t>
            </a:r>
            <a:r>
              <a:rPr lang="en-US" dirty="0"/>
              <a:t>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l-GR" dirty="0" smtClean="0"/>
              <a:t>οδηγεί σε </a:t>
            </a:r>
            <a:r>
              <a:rPr lang="en-US" dirty="0" smtClean="0"/>
              <a:t>µ</a:t>
            </a:r>
            <a:r>
              <a:rPr lang="en-US" dirty="0" err="1" smtClean="0"/>
              <a:t>είωση</a:t>
            </a:r>
            <a:r>
              <a:rPr lang="en-US" dirty="0" smtClean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κινητικότητας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δύναµης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µ</a:t>
            </a:r>
            <a:r>
              <a:rPr lang="en-US" dirty="0" err="1"/>
              <a:t>υών</a:t>
            </a:r>
            <a:r>
              <a:rPr lang="en-US" dirty="0"/>
              <a:t>.</a:t>
            </a:r>
            <a:endParaRPr lang="en-US" dirty="0"/>
          </a:p>
        </p:txBody>
      </p:sp>
      <p:pic>
        <p:nvPicPr>
          <p:cNvPr id="7" name="6 - Εικόνα" descr="ima.jf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98956" y="1753048"/>
            <a:ext cx="4902125" cy="3087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916271" y="1632884"/>
            <a:ext cx="4083424" cy="4873625"/>
          </a:xfrm>
        </p:spPr>
        <p:txBody>
          <a:bodyPr/>
          <a:lstStyle/>
          <a:p>
            <a:pPr>
              <a:buNone/>
            </a:pPr>
            <a:r>
              <a:rPr lang="en-US" sz="2400" b="1" dirty="0" err="1" smtClean="0">
                <a:sym typeface="+mn-ea"/>
              </a:rPr>
              <a:t>Θεραπεία</a:t>
            </a:r>
            <a:r>
              <a:rPr lang="el-GR" altLang="en-US" sz="2400" b="1" dirty="0" smtClean="0">
                <a:sym typeface="+mn-ea"/>
              </a:rPr>
              <a:t>:</a:t>
            </a:r>
            <a:endParaRPr lang="el-GR" altLang="en-US" sz="1800" b="1" dirty="0" smtClean="0">
              <a:sym typeface="+mn-ea"/>
            </a:endParaRPr>
          </a:p>
          <a:p>
            <a:pPr>
              <a:buNone/>
            </a:pPr>
            <a:r>
              <a:rPr lang="el-GR" sz="1800" dirty="0" smtClean="0">
                <a:sym typeface="+mn-ea"/>
              </a:rPr>
              <a:t>Ενδεικτικές </a:t>
            </a:r>
            <a:r>
              <a:rPr lang="el-GR" sz="1800" dirty="0" err="1" smtClean="0">
                <a:sym typeface="+mn-ea"/>
              </a:rPr>
              <a:t>προσέγγισεις</a:t>
            </a:r>
            <a:endParaRPr lang="el-GR" sz="1800" dirty="0" smtClean="0">
              <a:sym typeface="+mn-ea"/>
            </a:endParaRPr>
          </a:p>
          <a:p>
            <a:r>
              <a:rPr lang="el-GR" sz="1800" dirty="0" smtClean="0">
                <a:sym typeface="+mn-ea"/>
              </a:rPr>
              <a:t>Ανάπαυση</a:t>
            </a:r>
            <a:r>
              <a:rPr lang="en-US" sz="1800" dirty="0" smtClean="0">
                <a:sym typeface="+mn-ea"/>
              </a:rPr>
              <a:t> </a:t>
            </a:r>
            <a:endParaRPr lang="el-GR" sz="1800" dirty="0" smtClean="0">
              <a:sym typeface="+mn-ea"/>
            </a:endParaRPr>
          </a:p>
          <a:p>
            <a:r>
              <a:rPr lang="el-GR" sz="1800" dirty="0" smtClean="0">
                <a:sym typeface="+mn-ea"/>
              </a:rPr>
              <a:t>Παυσίπονα</a:t>
            </a:r>
            <a:endParaRPr lang="en-US" sz="1800" dirty="0" smtClean="0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800" dirty="0" smtClean="0">
                <a:sym typeface="+mn-ea"/>
              </a:rPr>
              <a:t> Κρυοθεραπεία</a:t>
            </a:r>
            <a:endParaRPr lang="el-GR" sz="1800" dirty="0" smtClean="0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800" dirty="0" smtClean="0">
                <a:sym typeface="+mn-ea"/>
              </a:rPr>
              <a:t> </a:t>
            </a:r>
            <a:r>
              <a:rPr lang="el-GR" sz="1800" dirty="0" err="1" smtClean="0">
                <a:sym typeface="+mn-ea"/>
              </a:rPr>
              <a:t>Μάλαξη</a:t>
            </a:r>
            <a:r>
              <a:rPr lang="en-US" sz="1800" dirty="0" smtClean="0">
                <a:sym typeface="+mn-ea"/>
              </a:rPr>
              <a:t> </a:t>
            </a:r>
            <a:endParaRPr lang="en-US" sz="1800" dirty="0" smtClean="0">
              <a:sym typeface="+mn-ea"/>
            </a:endParaRPr>
          </a:p>
          <a:p>
            <a:r>
              <a:rPr lang="el-GR" sz="2000" dirty="0" smtClean="0"/>
              <a:t>Έκκεντρη άσκηση</a:t>
            </a:r>
            <a:endParaRPr lang="el-GR" sz="2000" dirty="0" smtClean="0"/>
          </a:p>
          <a:p>
            <a:r>
              <a:rPr lang="el-GR" sz="2000" dirty="0" smtClean="0"/>
              <a:t>Διατάσεις</a:t>
            </a:r>
            <a:endParaRPr lang="el-GR" sz="200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83751" y="1707777"/>
            <a:ext cx="3932767" cy="3811588"/>
          </a:xfrm>
        </p:spPr>
        <p:txBody>
          <a:bodyPr/>
          <a:lstStyle/>
          <a:p>
            <a:r>
              <a:rPr lang="en-US" sz="2400" b="1" dirty="0" err="1" smtClean="0">
                <a:sym typeface="+mn-ea"/>
              </a:rPr>
              <a:t>Αίτια</a:t>
            </a:r>
            <a:r>
              <a:rPr lang="en-US" sz="2400" b="1" dirty="0" smtClean="0">
                <a:sym typeface="+mn-ea"/>
              </a:rPr>
              <a:t>:</a:t>
            </a:r>
            <a:endParaRPr lang="en-US" sz="2400" b="1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>
                <a:sym typeface="+mn-ea"/>
              </a:rPr>
              <a:t>Υπέρμετρη καταπόνηση</a:t>
            </a:r>
            <a:endParaRPr lang="el-GR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>
                <a:sym typeface="+mn-ea"/>
              </a:rPr>
              <a:t>Η η</a:t>
            </a:r>
            <a:r>
              <a:rPr lang="en-US" dirty="0" err="1" smtClean="0">
                <a:sym typeface="+mn-ea"/>
              </a:rPr>
              <a:t>λικία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του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ατόµου</a:t>
            </a:r>
            <a:r>
              <a:rPr lang="en-US" dirty="0" smtClean="0">
                <a:sym typeface="+mn-ea"/>
              </a:rPr>
              <a:t>, </a:t>
            </a:r>
            <a:r>
              <a:rPr lang="el-GR" dirty="0" smtClean="0">
                <a:sym typeface="+mn-ea"/>
              </a:rPr>
              <a:t>διότι</a:t>
            </a:r>
            <a:r>
              <a:rPr lang="en-US" dirty="0" smtClean="0">
                <a:sym typeface="+mn-ea"/>
              </a:rPr>
              <a:t> µε </a:t>
            </a:r>
            <a:r>
              <a:rPr lang="en-US" dirty="0" err="1" smtClean="0">
                <a:sym typeface="+mn-ea"/>
              </a:rPr>
              <a:t>την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πάροδο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του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χρόνου</a:t>
            </a:r>
            <a:r>
              <a:rPr lang="en-US" dirty="0" smtClean="0">
                <a:sym typeface="+mn-ea"/>
              </a:rPr>
              <a:t> </a:t>
            </a:r>
            <a:r>
              <a:rPr lang="el-GR" dirty="0" smtClean="0">
                <a:sym typeface="+mn-ea"/>
              </a:rPr>
              <a:t>μειώνεται </a:t>
            </a:r>
            <a:r>
              <a:rPr lang="en-US" dirty="0" smtClean="0">
                <a:sym typeface="+mn-ea"/>
              </a:rPr>
              <a:t>η </a:t>
            </a:r>
            <a:r>
              <a:rPr lang="en-US" dirty="0" err="1" smtClean="0">
                <a:sym typeface="+mn-ea"/>
              </a:rPr>
              <a:t>αρχική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ελαστικότητα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των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τενόντων</a:t>
            </a:r>
            <a:endParaRPr lang="el-GR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>
                <a:sym typeface="+mn-ea"/>
              </a:rPr>
              <a:t>Α</a:t>
            </a:r>
            <a:r>
              <a:rPr lang="en-US" dirty="0" err="1" smtClean="0">
                <a:sym typeface="+mn-ea"/>
              </a:rPr>
              <a:t>νατοµικά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αίτια</a:t>
            </a:r>
            <a:r>
              <a:rPr lang="en-US" dirty="0" smtClean="0">
                <a:sym typeface="+mn-ea"/>
              </a:rPr>
              <a:t> </a:t>
            </a:r>
            <a:endParaRPr lang="el-GR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>
                <a:sym typeface="+mn-ea"/>
              </a:rPr>
              <a:t>Κ</a:t>
            </a:r>
            <a:r>
              <a:rPr lang="en-US" dirty="0" err="1" smtClean="0">
                <a:sym typeface="+mn-ea"/>
              </a:rPr>
              <a:t>ακή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στάση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σώµατος</a:t>
            </a:r>
            <a:r>
              <a:rPr lang="en-US" dirty="0" smtClean="0">
                <a:sym typeface="+mn-ea"/>
              </a:rPr>
              <a:t> 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30187" y="0"/>
            <a:ext cx="7109013" cy="1102659"/>
          </a:xfrm>
        </p:spPr>
        <p:txBody>
          <a:bodyPr/>
          <a:lstStyle/>
          <a:p>
            <a:pPr algn="ctr"/>
            <a:r>
              <a:rPr lang="el-GR" altLang="en-US" dirty="0">
                <a:sym typeface="+mn-ea"/>
              </a:rPr>
              <a:t>      </a:t>
            </a:r>
            <a:r>
              <a:rPr lang="el-GR" altLang="en-US" sz="3600" dirty="0">
                <a:sym typeface="+mn-ea"/>
              </a:rPr>
              <a:t>     </a:t>
            </a:r>
            <a:r>
              <a:rPr lang="el-GR" altLang="en-US" sz="4000" dirty="0" smtClean="0">
                <a:sym typeface="+mn-ea"/>
              </a:rPr>
              <a:t>Τενοντίτιδα</a:t>
            </a:r>
            <a:endParaRPr lang="en-US" sz="4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4534" y="179294"/>
            <a:ext cx="3932555" cy="1351280"/>
          </a:xfrm>
        </p:spPr>
        <p:txBody>
          <a:bodyPr/>
          <a:lstStyle/>
          <a:p>
            <a:r>
              <a:rPr lang="el-GR" altLang="en-US" dirty="0">
                <a:sym typeface="+mn-ea"/>
              </a:rPr>
              <a:t>        </a:t>
            </a:r>
            <a:r>
              <a:rPr lang="en-US" sz="4000" dirty="0" err="1">
                <a:sym typeface="+mn-ea"/>
              </a:rPr>
              <a:t>Κύφωση</a:t>
            </a:r>
            <a:r>
              <a:rPr lang="en-US" dirty="0">
                <a:sym typeface="+mn-ea"/>
              </a:rPr>
              <a:t> </a:t>
            </a:r>
            <a:br>
              <a:rPr lang="en-US" dirty="0"/>
            </a:br>
            <a:endParaRPr lang="en-US" dirty="0"/>
          </a:p>
        </p:txBody>
      </p:sp>
      <p:pic>
        <p:nvPicPr>
          <p:cNvPr id="6" name="5 - Θέση περιεχομένου" descr="kyphoscoliosis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517340" y="1623358"/>
            <a:ext cx="4150659" cy="292174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022" y="1402005"/>
            <a:ext cx="3932767" cy="3811588"/>
          </a:xfrm>
        </p:spPr>
        <p:txBody>
          <a:bodyPr/>
          <a:lstStyle/>
          <a:p>
            <a:r>
              <a:rPr lang="en-US" sz="2000" b="1" dirty="0" err="1">
                <a:sym typeface="+mn-ea"/>
              </a:rPr>
              <a:t>Κύφωση</a:t>
            </a:r>
            <a:r>
              <a:rPr lang="el-GR" altLang="en-US" sz="2000" b="1" dirty="0">
                <a:sym typeface="+mn-ea"/>
              </a:rPr>
              <a:t>:</a:t>
            </a:r>
            <a:r>
              <a:rPr lang="en-US" sz="2400" b="1" dirty="0"/>
              <a:t> </a:t>
            </a:r>
            <a:br>
              <a:rPr lang="en-US" b="1" dirty="0"/>
            </a:br>
            <a:r>
              <a:rPr lang="el-GR" altLang="en-US" sz="1800" dirty="0"/>
              <a:t>Ε</a:t>
            </a:r>
            <a:r>
              <a:rPr lang="en-US" sz="1800" dirty="0" err="1"/>
              <a:t>ίναι</a:t>
            </a:r>
            <a:r>
              <a:rPr lang="en-US" sz="1800" dirty="0"/>
              <a:t> η </a:t>
            </a:r>
            <a:r>
              <a:rPr lang="en-US" sz="1800" dirty="0" err="1"/>
              <a:t>υπερβολική</a:t>
            </a:r>
            <a:r>
              <a:rPr lang="en-US" sz="1800" dirty="0"/>
              <a:t> </a:t>
            </a:r>
            <a:r>
              <a:rPr lang="en-US" sz="1800" dirty="0" err="1"/>
              <a:t>ανάπτυξη</a:t>
            </a:r>
            <a:r>
              <a:rPr lang="en-US" sz="1800" dirty="0"/>
              <a:t> </a:t>
            </a:r>
            <a:r>
              <a:rPr lang="en-US" sz="1800" dirty="0" err="1"/>
              <a:t>του</a:t>
            </a:r>
            <a:r>
              <a:rPr lang="en-US" sz="1800" dirty="0"/>
              <a:t> </a:t>
            </a:r>
            <a:r>
              <a:rPr lang="en-US" sz="1800" dirty="0" err="1"/>
              <a:t>θωρακικού</a:t>
            </a:r>
            <a:r>
              <a:rPr lang="en-US" sz="1800" dirty="0"/>
              <a:t> </a:t>
            </a:r>
            <a:r>
              <a:rPr lang="en-US" sz="1800" dirty="0" err="1"/>
              <a:t>κυρτώµατος</a:t>
            </a:r>
            <a:r>
              <a:rPr lang="en-US" sz="1800" dirty="0"/>
              <a:t> </a:t>
            </a:r>
            <a:r>
              <a:rPr lang="en-US" sz="1800" dirty="0" err="1"/>
              <a:t>της</a:t>
            </a:r>
            <a:r>
              <a:rPr lang="en-US" sz="1800" dirty="0"/>
              <a:t> </a:t>
            </a:r>
            <a:r>
              <a:rPr lang="en-US" sz="1800" dirty="0" err="1"/>
              <a:t>σπονδυλικής</a:t>
            </a:r>
            <a:r>
              <a:rPr lang="en-US" sz="1800" dirty="0"/>
              <a:t> </a:t>
            </a:r>
            <a:r>
              <a:rPr lang="en-US" sz="1800" dirty="0" err="1"/>
              <a:t>στήλης</a:t>
            </a:r>
            <a:r>
              <a:rPr lang="en-US" sz="1800" dirty="0"/>
              <a:t>. </a:t>
            </a:r>
            <a:r>
              <a:rPr lang="en-US" sz="1800" dirty="0" err="1"/>
              <a:t>Οπτικά</a:t>
            </a:r>
            <a:r>
              <a:rPr lang="en-US" sz="1800" dirty="0"/>
              <a:t> µ</a:t>
            </a:r>
            <a:r>
              <a:rPr lang="en-US" sz="1800" dirty="0" err="1"/>
              <a:t>πορούµε</a:t>
            </a:r>
            <a:r>
              <a:rPr lang="en-US" sz="1800" dirty="0"/>
              <a:t> </a:t>
            </a:r>
            <a:r>
              <a:rPr lang="en-US" sz="1800" dirty="0" err="1"/>
              <a:t>να</a:t>
            </a:r>
            <a:r>
              <a:rPr lang="en-US" sz="1800" dirty="0"/>
              <a:t> </a:t>
            </a:r>
            <a:r>
              <a:rPr lang="en-US" sz="1800" dirty="0" err="1"/>
              <a:t>παρατηρήσουµε</a:t>
            </a:r>
            <a:r>
              <a:rPr lang="en-US" sz="1800" dirty="0"/>
              <a:t> </a:t>
            </a:r>
            <a:r>
              <a:rPr lang="en-US" sz="1800" dirty="0" err="1"/>
              <a:t>ότι</a:t>
            </a:r>
            <a:r>
              <a:rPr lang="en-US" sz="1800" dirty="0"/>
              <a:t> </a:t>
            </a:r>
            <a:r>
              <a:rPr lang="en-US" sz="1800" dirty="0" err="1"/>
              <a:t>το</a:t>
            </a:r>
            <a:r>
              <a:rPr lang="en-US" sz="1800" dirty="0"/>
              <a:t> </a:t>
            </a:r>
            <a:r>
              <a:rPr lang="en-US" sz="1800" dirty="0" err="1"/>
              <a:t>πάνω</a:t>
            </a:r>
            <a:r>
              <a:rPr lang="en-US" sz="1800" dirty="0"/>
              <a:t> µ</a:t>
            </a:r>
            <a:r>
              <a:rPr lang="en-US" sz="1800" dirty="0" err="1"/>
              <a:t>έρος</a:t>
            </a:r>
            <a:r>
              <a:rPr lang="en-US" sz="1800" dirty="0"/>
              <a:t> </a:t>
            </a:r>
            <a:r>
              <a:rPr lang="en-US" sz="1800" dirty="0" err="1"/>
              <a:t>του</a:t>
            </a:r>
            <a:r>
              <a:rPr lang="en-US" sz="1800" dirty="0"/>
              <a:t> </a:t>
            </a:r>
            <a:r>
              <a:rPr lang="en-US" sz="1800" dirty="0" err="1"/>
              <a:t>σώµατος</a:t>
            </a:r>
            <a:r>
              <a:rPr lang="en-US" sz="1800" dirty="0"/>
              <a:t> - </a:t>
            </a:r>
            <a:r>
              <a:rPr lang="en-US" sz="1800" dirty="0" err="1"/>
              <a:t>ωµική</a:t>
            </a:r>
            <a:r>
              <a:rPr lang="en-US" sz="1800" dirty="0"/>
              <a:t> </a:t>
            </a:r>
            <a:r>
              <a:rPr lang="en-US" sz="1800" dirty="0" err="1"/>
              <a:t>ζώνη</a:t>
            </a:r>
            <a:r>
              <a:rPr lang="en-US" sz="1800" dirty="0"/>
              <a:t>, </a:t>
            </a:r>
            <a:r>
              <a:rPr lang="en-US" sz="1800" dirty="0" err="1"/>
              <a:t>παρουσιάζει</a:t>
            </a:r>
            <a:r>
              <a:rPr lang="en-US" sz="1800" dirty="0"/>
              <a:t> µ</a:t>
            </a:r>
            <a:r>
              <a:rPr lang="en-US" sz="1800" dirty="0" err="1"/>
              <a:t>ια</a:t>
            </a:r>
            <a:r>
              <a:rPr lang="en-US" sz="1800" dirty="0"/>
              <a:t> </a:t>
            </a:r>
            <a:r>
              <a:rPr lang="en-US" sz="1800" dirty="0" err="1"/>
              <a:t>κλίση</a:t>
            </a:r>
            <a:r>
              <a:rPr lang="en-US" sz="1800" dirty="0"/>
              <a:t> </a:t>
            </a:r>
            <a:r>
              <a:rPr lang="en-US" sz="1800" dirty="0" err="1"/>
              <a:t>προς</a:t>
            </a:r>
            <a:r>
              <a:rPr lang="en-US" sz="1800" dirty="0"/>
              <a:t> </a:t>
            </a:r>
            <a:r>
              <a:rPr lang="en-US" sz="1800" dirty="0" err="1"/>
              <a:t>τα</a:t>
            </a:r>
            <a:r>
              <a:rPr lang="en-US" sz="1800" dirty="0"/>
              <a:t> </a:t>
            </a:r>
            <a:r>
              <a:rPr lang="en-US" sz="1800" dirty="0" err="1"/>
              <a:t>εµπρός</a:t>
            </a:r>
            <a:r>
              <a:rPr lang="en-US" dirty="0"/>
              <a:t>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631952" y="1792941"/>
            <a:ext cx="6172200" cy="2572871"/>
          </a:xfrm>
        </p:spPr>
        <p:txBody>
          <a:bodyPr/>
          <a:lstStyle/>
          <a:p>
            <a:pPr>
              <a:buNone/>
            </a:pPr>
            <a:r>
              <a:rPr lang="el-GR" sz="2400" b="1" dirty="0" smtClean="0">
                <a:sym typeface="+mn-ea"/>
              </a:rPr>
              <a:t>   </a:t>
            </a:r>
            <a:r>
              <a:rPr lang="en-US" sz="2400" b="1" dirty="0" err="1" smtClean="0">
                <a:sym typeface="+mn-ea"/>
              </a:rPr>
              <a:t>Θεραπεία</a:t>
            </a:r>
            <a:endParaRPr lang="el-GR" sz="2400" b="1" dirty="0" smtClean="0">
              <a:sym typeface="+mn-ea"/>
            </a:endParaRPr>
          </a:p>
          <a:p>
            <a:pPr>
              <a:buNone/>
            </a:pPr>
            <a:r>
              <a:rPr lang="el-GR" sz="1800" dirty="0" smtClean="0">
                <a:sym typeface="+mn-ea"/>
              </a:rPr>
              <a:t>     Ενδεικτικές </a:t>
            </a:r>
            <a:r>
              <a:rPr lang="el-GR" sz="1800" dirty="0" err="1" smtClean="0">
                <a:sym typeface="+mn-ea"/>
              </a:rPr>
              <a:t>προσέγγισεις</a:t>
            </a:r>
            <a:r>
              <a:rPr lang="en-US" sz="1800" dirty="0" smtClean="0">
                <a:sym typeface="+mn-ea"/>
              </a:rPr>
              <a:t>:</a:t>
            </a:r>
            <a:endParaRPr lang="en-US" sz="1800" dirty="0" smtClean="0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 smtClean="0">
                <a:sym typeface="+mn-ea"/>
              </a:rPr>
              <a:t>Ασκήσεις</a:t>
            </a:r>
            <a:r>
              <a:rPr lang="el-GR" sz="1800" dirty="0" smtClean="0">
                <a:sym typeface="+mn-ea"/>
              </a:rPr>
              <a:t> ενδυνάμωσης σε μυς της ραχιαίας επιφάνειας της πλάτης</a:t>
            </a:r>
            <a:endParaRPr lang="en-US" sz="1800" dirty="0" smtClean="0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800" dirty="0" smtClean="0">
                <a:sym typeface="+mn-ea"/>
              </a:rPr>
              <a:t>Διατάσεις στην πρόσθια επιφάνεια του σώματος</a:t>
            </a:r>
            <a:endParaRPr lang="el-GR" sz="1800" i="1" u="sng" dirty="0" smtClean="0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800" dirty="0" smtClean="0">
                <a:sym typeface="+mn-ea"/>
              </a:rPr>
              <a:t>Χ</a:t>
            </a:r>
            <a:r>
              <a:rPr lang="en-US" sz="1800" dirty="0" err="1" smtClean="0">
                <a:sym typeface="+mn-ea"/>
              </a:rPr>
              <a:t>ρήση</a:t>
            </a:r>
            <a:r>
              <a:rPr lang="en-US" sz="1800" dirty="0" smtClean="0">
                <a:sym typeface="+mn-ea"/>
              </a:rPr>
              <a:t> </a:t>
            </a:r>
            <a:r>
              <a:rPr lang="el-GR" sz="1800" dirty="0" err="1" smtClean="0">
                <a:sym typeface="+mn-ea"/>
              </a:rPr>
              <a:t>ορθωτικών</a:t>
            </a:r>
            <a:endParaRPr lang="en-US" sz="1800" dirty="0" smtClean="0">
              <a:sym typeface="+mn-ea"/>
            </a:endParaRPr>
          </a:p>
          <a:p>
            <a:pPr marL="285750" indent="-285750">
              <a:buNone/>
            </a:pPr>
            <a:endParaRPr lang="en-US" sz="1800" dirty="0" smtClean="0"/>
          </a:p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54082" y="1896035"/>
            <a:ext cx="3932767" cy="2156012"/>
          </a:xfrm>
        </p:spPr>
        <p:txBody>
          <a:bodyPr/>
          <a:lstStyle/>
          <a:p>
            <a:r>
              <a:rPr lang="en-US" sz="2400" b="1" dirty="0" err="1" smtClean="0">
                <a:sym typeface="+mn-ea"/>
              </a:rPr>
              <a:t>Αίτια</a:t>
            </a:r>
            <a:r>
              <a:rPr lang="en-US" sz="2400" b="1" dirty="0" smtClean="0">
                <a:sym typeface="+mn-ea"/>
              </a:rPr>
              <a:t>:</a:t>
            </a:r>
            <a:endParaRPr lang="en-US" sz="2400" b="1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altLang="en-US" sz="1800" dirty="0" smtClean="0">
                <a:sym typeface="+mn-ea"/>
              </a:rPr>
              <a:t>Κ</a:t>
            </a:r>
            <a:r>
              <a:rPr lang="en-US" sz="1800" dirty="0" err="1" smtClean="0">
                <a:sym typeface="+mn-ea"/>
              </a:rPr>
              <a:t>ακή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 smtClean="0">
                <a:sym typeface="+mn-ea"/>
              </a:rPr>
              <a:t>στάση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 smtClean="0">
                <a:sym typeface="+mn-ea"/>
              </a:rPr>
              <a:t>σώµατος</a:t>
            </a:r>
            <a:r>
              <a:rPr lang="en-US" sz="1800" dirty="0" smtClean="0">
                <a:sym typeface="+mn-ea"/>
              </a:rPr>
              <a:t>, </a:t>
            </a:r>
            <a:endParaRPr lang="en-US" sz="1800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altLang="en-US" sz="1800" dirty="0" smtClean="0">
                <a:sym typeface="+mn-ea"/>
              </a:rPr>
              <a:t>Α</a:t>
            </a:r>
            <a:r>
              <a:rPr lang="en-US" sz="1800" dirty="0" err="1" smtClean="0">
                <a:sym typeface="+mn-ea"/>
              </a:rPr>
              <a:t>νατοµική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 smtClean="0">
                <a:sym typeface="+mn-ea"/>
              </a:rPr>
              <a:t>ανωµαλία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 smtClean="0">
                <a:sym typeface="+mn-ea"/>
              </a:rPr>
              <a:t>της</a:t>
            </a:r>
            <a:r>
              <a:rPr lang="en-US" sz="1800" dirty="0" smtClean="0">
                <a:sym typeface="+mn-ea"/>
              </a:rPr>
              <a:t> </a:t>
            </a:r>
            <a:r>
              <a:rPr lang="el-GR" sz="1800" dirty="0" smtClean="0">
                <a:sym typeface="+mn-ea"/>
              </a:rPr>
              <a:t>  </a:t>
            </a:r>
            <a:r>
              <a:rPr lang="en-US" sz="1800" dirty="0" err="1" smtClean="0">
                <a:sym typeface="+mn-ea"/>
              </a:rPr>
              <a:t>σπονδυλικής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 smtClean="0">
                <a:sym typeface="+mn-ea"/>
              </a:rPr>
              <a:t>στήλης</a:t>
            </a:r>
            <a:r>
              <a:rPr lang="en-US" sz="1800" dirty="0" smtClean="0">
                <a:sym typeface="+mn-ea"/>
              </a:rPr>
              <a:t>.</a:t>
            </a:r>
            <a:endParaRPr lang="en-US" sz="1800" dirty="0" smtClean="0"/>
          </a:p>
          <a:p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3980330" y="501135"/>
            <a:ext cx="3612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err="1" smtClean="0">
                <a:sym typeface="+mn-ea"/>
              </a:rPr>
              <a:t>Κύφωση</a:t>
            </a:r>
            <a:r>
              <a:rPr lang="en-US" sz="4000" dirty="0" smtClean="0">
                <a:sym typeface="+mn-ea"/>
              </a:rPr>
              <a:t> </a:t>
            </a:r>
            <a:endParaRPr lang="el-GR" sz="4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4069" y="276785"/>
            <a:ext cx="3932555" cy="1262380"/>
          </a:xfrm>
        </p:spPr>
        <p:txBody>
          <a:bodyPr/>
          <a:lstStyle/>
          <a:p>
            <a:r>
              <a:rPr lang="en-US" sz="4000" dirty="0" err="1">
                <a:sym typeface="+mn-ea"/>
              </a:rPr>
              <a:t>Σκολίωση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994" y="1664671"/>
            <a:ext cx="4382135" cy="3086623"/>
          </a:xfrm>
        </p:spPr>
        <p:txBody>
          <a:bodyPr/>
          <a:lstStyle/>
          <a:p>
            <a:r>
              <a:rPr lang="en-US" sz="2000" b="1" dirty="0" err="1">
                <a:sym typeface="+mn-ea"/>
              </a:rPr>
              <a:t>Σκολίωση</a:t>
            </a:r>
            <a:r>
              <a:rPr lang="en-US" sz="2000" b="1" dirty="0">
                <a:sym typeface="+mn-ea"/>
              </a:rPr>
              <a:t>:</a:t>
            </a:r>
            <a:br>
              <a:rPr lang="en-US" dirty="0">
                <a:sym typeface="+mn-ea"/>
              </a:rPr>
            </a:b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όρο</a:t>
            </a:r>
            <a:r>
              <a:rPr lang="en-US" dirty="0"/>
              <a:t> </a:t>
            </a:r>
            <a:r>
              <a:rPr lang="en-US" dirty="0" err="1"/>
              <a:t>σκολίωση</a:t>
            </a:r>
            <a:r>
              <a:rPr lang="en-US" dirty="0"/>
              <a:t> </a:t>
            </a:r>
            <a:r>
              <a:rPr lang="en-US" dirty="0" err="1"/>
              <a:t>περιγράφεται</a:t>
            </a:r>
            <a:r>
              <a:rPr lang="en-US" dirty="0"/>
              <a:t> η </a:t>
            </a:r>
            <a:r>
              <a:rPr lang="en-US" dirty="0" err="1"/>
              <a:t>πλάγια</a:t>
            </a:r>
            <a:r>
              <a:rPr lang="en-US" dirty="0"/>
              <a:t> </a:t>
            </a:r>
            <a:r>
              <a:rPr lang="en-US" dirty="0" err="1"/>
              <a:t>κλίση</a:t>
            </a:r>
            <a:r>
              <a:rPr lang="en-US" dirty="0"/>
              <a:t>, </a:t>
            </a:r>
            <a:r>
              <a:rPr lang="en-US" dirty="0" err="1"/>
              <a:t>πάνω</a:t>
            </a:r>
            <a:r>
              <a:rPr lang="en-US" dirty="0"/>
              <a:t> </a:t>
            </a:r>
            <a:r>
              <a:rPr lang="en-US" dirty="0" err="1"/>
              <a:t>από</a:t>
            </a:r>
            <a:r>
              <a:rPr lang="en-US" dirty="0"/>
              <a:t> 10 µ</a:t>
            </a:r>
            <a:r>
              <a:rPr lang="en-US" dirty="0" err="1"/>
              <a:t>οίρες</a:t>
            </a:r>
            <a:r>
              <a:rPr lang="en-US" dirty="0"/>
              <a:t>,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σπονδυλικής</a:t>
            </a:r>
            <a:r>
              <a:rPr lang="en-US" dirty="0"/>
              <a:t> </a:t>
            </a:r>
            <a:r>
              <a:rPr lang="en-US" dirty="0" err="1"/>
              <a:t>στήλης</a:t>
            </a:r>
            <a:r>
              <a:rPr lang="en-US" dirty="0"/>
              <a:t>,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σχήµα</a:t>
            </a:r>
            <a:r>
              <a:rPr lang="en-US" dirty="0"/>
              <a:t> “C” ή “S”.</a:t>
            </a:r>
            <a:endParaRPr lang="en-US" dirty="0"/>
          </a:p>
          <a:p>
            <a:endParaRPr lang="en-US" dirty="0"/>
          </a:p>
          <a:p>
            <a:r>
              <a:rPr lang="en-US" dirty="0"/>
              <a:t> Η </a:t>
            </a:r>
            <a:r>
              <a:rPr lang="en-US" dirty="0" err="1"/>
              <a:t>σκολίωση</a:t>
            </a:r>
            <a:r>
              <a:rPr lang="en-US" dirty="0"/>
              <a:t> </a:t>
            </a:r>
            <a:r>
              <a:rPr lang="en-US" dirty="0" err="1"/>
              <a:t>ταξινοµείται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τέσσερις</a:t>
            </a:r>
            <a:r>
              <a:rPr lang="en-US" dirty="0"/>
              <a:t> </a:t>
            </a:r>
            <a:r>
              <a:rPr lang="en-US" dirty="0" err="1"/>
              <a:t>τύπους</a:t>
            </a:r>
            <a:r>
              <a:rPr lang="en-US" dirty="0"/>
              <a:t>: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Συγγενείς</a:t>
            </a:r>
            <a:r>
              <a:rPr lang="en-US" dirty="0"/>
              <a:t> </a:t>
            </a:r>
            <a:r>
              <a:rPr lang="en-US" dirty="0" err="1"/>
              <a:t>σκολίωση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Σκολίωση</a:t>
            </a:r>
            <a:r>
              <a:rPr lang="en-US" dirty="0"/>
              <a:t> </a:t>
            </a:r>
            <a:r>
              <a:rPr lang="en-US" dirty="0" err="1"/>
              <a:t>Λόγω</a:t>
            </a:r>
            <a:r>
              <a:rPr lang="en-US" dirty="0"/>
              <a:t> </a:t>
            </a:r>
            <a:r>
              <a:rPr lang="en-US" dirty="0" err="1"/>
              <a:t>Νευρο</a:t>
            </a:r>
            <a:r>
              <a:rPr lang="en-US" dirty="0"/>
              <a:t>-µ</a:t>
            </a:r>
            <a:r>
              <a:rPr lang="en-US" dirty="0" err="1"/>
              <a:t>υϊκής</a:t>
            </a:r>
            <a:r>
              <a:rPr lang="en-US" dirty="0"/>
              <a:t> </a:t>
            </a:r>
            <a:r>
              <a:rPr lang="en-US" dirty="0" err="1"/>
              <a:t>Ασθένειας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Ιδιοπαθής</a:t>
            </a:r>
            <a:r>
              <a:rPr lang="en-US" dirty="0"/>
              <a:t> </a:t>
            </a:r>
            <a:r>
              <a:rPr lang="en-US" dirty="0" err="1"/>
              <a:t>σκολίωση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Σκολίωση</a:t>
            </a:r>
            <a:r>
              <a:rPr lang="en-US" dirty="0"/>
              <a:t> </a:t>
            </a:r>
            <a:r>
              <a:rPr lang="en-US" dirty="0" err="1"/>
              <a:t>λόγω</a:t>
            </a:r>
            <a:r>
              <a:rPr lang="en-US" dirty="0"/>
              <a:t> </a:t>
            </a:r>
            <a:r>
              <a:rPr lang="en-US" dirty="0" err="1"/>
              <a:t>κακής</a:t>
            </a:r>
            <a:r>
              <a:rPr lang="en-US" dirty="0"/>
              <a:t> </a:t>
            </a:r>
            <a:r>
              <a:rPr lang="en-US" dirty="0" err="1"/>
              <a:t>στάσης</a:t>
            </a:r>
            <a:endParaRPr lang="en-US" dirty="0"/>
          </a:p>
        </p:txBody>
      </p:sp>
      <p:pic>
        <p:nvPicPr>
          <p:cNvPr id="7" name="6 - Εικόνα" descr="skoliosh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98777" y="1528482"/>
            <a:ext cx="5611905" cy="376069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477" y="889473"/>
            <a:ext cx="3932767" cy="1600200"/>
          </a:xfrm>
        </p:spPr>
        <p:txBody>
          <a:bodyPr/>
          <a:lstStyle/>
          <a:p>
            <a:pPr marL="0" indent="0"/>
            <a:r>
              <a:rPr lang="en-US" sz="2400" b="1" dirty="0" err="1" smtClean="0">
                <a:sym typeface="+mn-ea"/>
              </a:rPr>
              <a:t>Αίτια</a:t>
            </a:r>
            <a:r>
              <a:rPr lang="en-US" sz="2400" b="1" dirty="0" smtClean="0">
                <a:sym typeface="+mn-ea"/>
              </a:rPr>
              <a:t>: </a:t>
            </a:r>
            <a:br>
              <a:rPr lang="en-US" sz="1800" b="1" dirty="0" smtClean="0">
                <a:sym typeface="+mn-ea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391835" y="1507378"/>
            <a:ext cx="4760259" cy="5000999"/>
          </a:xfrm>
        </p:spPr>
        <p:txBody>
          <a:bodyPr/>
          <a:lstStyle/>
          <a:p>
            <a:pPr>
              <a:buNone/>
            </a:pPr>
            <a:r>
              <a:rPr lang="el-GR" sz="2400" b="1" dirty="0" smtClean="0">
                <a:sym typeface="+mn-ea"/>
              </a:rPr>
              <a:t>     </a:t>
            </a:r>
            <a:r>
              <a:rPr lang="en-US" sz="2400" b="1" dirty="0" err="1" smtClean="0">
                <a:sym typeface="+mn-ea"/>
              </a:rPr>
              <a:t>Θεραπεία</a:t>
            </a:r>
            <a:r>
              <a:rPr lang="en-US" sz="1400" b="1" dirty="0" smtClean="0">
                <a:sym typeface="+mn-ea"/>
              </a:rPr>
              <a:t>:</a:t>
            </a:r>
            <a:endParaRPr lang="el-GR" sz="1400" b="1" dirty="0" smtClean="0">
              <a:sym typeface="+mn-ea"/>
            </a:endParaRPr>
          </a:p>
          <a:p>
            <a:pPr>
              <a:buNone/>
            </a:pPr>
            <a:r>
              <a:rPr lang="el-GR" sz="1400" dirty="0" smtClean="0">
                <a:sym typeface="+mn-ea"/>
              </a:rPr>
              <a:t>      </a:t>
            </a:r>
            <a:r>
              <a:rPr lang="el-GR" sz="1800" dirty="0" smtClean="0">
                <a:sym typeface="+mn-ea"/>
              </a:rPr>
              <a:t>Ενδεικτικές προσεγγίσεις</a:t>
            </a:r>
            <a:endParaRPr lang="el-GR" sz="1800" dirty="0" smtClean="0">
              <a:sym typeface="+mn-ea"/>
            </a:endParaRPr>
          </a:p>
          <a:p>
            <a:r>
              <a:rPr lang="el-GR" sz="1800" dirty="0" smtClean="0">
                <a:sym typeface="+mn-ea"/>
              </a:rPr>
              <a:t>Ασκήσεις ενδυνάμωσης κυρτής πλευράς</a:t>
            </a:r>
            <a:endParaRPr lang="el-GR" sz="1800" dirty="0" smtClean="0">
              <a:sym typeface="+mn-ea"/>
            </a:endParaRPr>
          </a:p>
          <a:p>
            <a:r>
              <a:rPr lang="el-GR" sz="1800" dirty="0" smtClean="0">
                <a:sym typeface="+mn-ea"/>
              </a:rPr>
              <a:t>Διατάσεις κοίλης πλευράς </a:t>
            </a:r>
            <a:endParaRPr lang="el-GR" sz="1800" dirty="0" smtClean="0">
              <a:sym typeface="+mn-ea"/>
            </a:endParaRPr>
          </a:p>
          <a:p>
            <a:r>
              <a:rPr lang="el-GR" sz="1800" dirty="0" smtClean="0">
                <a:sym typeface="+mn-ea"/>
              </a:rPr>
              <a:t>Μυϊκός ηλεκτρικός ερεθισμός   </a:t>
            </a:r>
            <a:endParaRPr lang="el-GR" sz="1800" dirty="0" smtClean="0">
              <a:sym typeface="+mn-ea"/>
            </a:endParaRPr>
          </a:p>
          <a:p>
            <a:pPr>
              <a:buNone/>
            </a:pPr>
            <a:br>
              <a:rPr lang="en-US" sz="1400" dirty="0" smtClean="0">
                <a:sym typeface="+mn-ea"/>
              </a:rPr>
            </a:br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2949388" y="479177"/>
            <a:ext cx="6096000" cy="9848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000" dirty="0" err="1" smtClean="0">
                <a:sym typeface="+mn-ea"/>
              </a:rPr>
              <a:t>Σκολίωση</a:t>
            </a:r>
            <a:br>
              <a:rPr lang="en-US" dirty="0" smtClean="0"/>
            </a:b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628185" y="1940300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>
                <a:sym typeface="+mn-ea"/>
              </a:rPr>
              <a:t> </a:t>
            </a:r>
            <a:r>
              <a:rPr lang="en-US" dirty="0" smtClean="0">
                <a:sym typeface="+mn-ea"/>
              </a:rPr>
              <a:t>Η </a:t>
            </a:r>
            <a:r>
              <a:rPr lang="en-US" dirty="0" err="1" smtClean="0">
                <a:sym typeface="+mn-ea"/>
              </a:rPr>
              <a:t>κακή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στάση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του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σώµατος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κατά</a:t>
            </a:r>
            <a:r>
              <a:rPr lang="en-US" dirty="0" smtClean="0">
                <a:sym typeface="+mn-ea"/>
              </a:rPr>
              <a:t> </a:t>
            </a:r>
            <a:endParaRPr lang="el-GR" dirty="0" smtClean="0">
              <a:sym typeface="+mn-ea"/>
            </a:endParaRPr>
          </a:p>
          <a:p>
            <a:r>
              <a:rPr lang="el-GR" dirty="0" smtClean="0">
                <a:sym typeface="+mn-ea"/>
              </a:rPr>
              <a:t>  </a:t>
            </a:r>
            <a:r>
              <a:rPr lang="en-US" dirty="0" err="1" smtClean="0">
                <a:sym typeface="+mn-ea"/>
              </a:rPr>
              <a:t>την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όρθια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στάση</a:t>
            </a:r>
            <a:r>
              <a:rPr lang="en-US" dirty="0" smtClean="0">
                <a:sym typeface="+mn-ea"/>
              </a:rPr>
              <a:t>, </a:t>
            </a:r>
            <a:r>
              <a:rPr lang="en-US" dirty="0" err="1" smtClean="0">
                <a:sym typeface="+mn-ea"/>
              </a:rPr>
              <a:t>βάδιση</a:t>
            </a:r>
            <a:r>
              <a:rPr lang="en-US" dirty="0" smtClean="0">
                <a:sym typeface="+mn-ea"/>
              </a:rPr>
              <a:t>, </a:t>
            </a:r>
            <a:r>
              <a:rPr lang="en-US" dirty="0" err="1" smtClean="0">
                <a:sym typeface="+mn-ea"/>
              </a:rPr>
              <a:t>κάθισµα</a:t>
            </a:r>
            <a:endParaRPr lang="el-GR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Αντισταθµιστικά</a:t>
            </a:r>
            <a:r>
              <a:rPr lang="en-US" dirty="0" smtClean="0">
                <a:sym typeface="+mn-ea"/>
              </a:rPr>
              <a:t> (</a:t>
            </a:r>
            <a:r>
              <a:rPr lang="en-US" dirty="0" err="1" smtClean="0">
                <a:sym typeface="+mn-ea"/>
              </a:rPr>
              <a:t>π.χ</a:t>
            </a:r>
            <a:r>
              <a:rPr lang="en-US" dirty="0" smtClean="0">
                <a:sym typeface="+mn-ea"/>
              </a:rPr>
              <a:t>. </a:t>
            </a:r>
            <a:r>
              <a:rPr lang="en-US" dirty="0" err="1" smtClean="0">
                <a:sym typeface="+mn-ea"/>
              </a:rPr>
              <a:t>κοντό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σκέλος</a:t>
            </a:r>
            <a:r>
              <a:rPr lang="en-US" dirty="0" smtClean="0">
                <a:sym typeface="+mn-ea"/>
              </a:rPr>
              <a:t>)</a:t>
            </a:r>
            <a:endParaRPr lang="el-GR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>
                <a:sym typeface="+mn-ea"/>
              </a:rPr>
              <a:t> </a:t>
            </a:r>
            <a:r>
              <a:rPr lang="en-US" dirty="0" smtClean="0">
                <a:sym typeface="+mn-ea"/>
              </a:rPr>
              <a:t>∆</a:t>
            </a:r>
            <a:r>
              <a:rPr lang="en-US" dirty="0" err="1" smtClean="0">
                <a:sym typeface="+mn-ea"/>
              </a:rPr>
              <a:t>ιάφοροι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τραυµατισµοί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της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σπονδυλικής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στήλης</a:t>
            </a:r>
            <a:endParaRPr lang="el-GR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Ασύ</a:t>
            </a:r>
            <a:r>
              <a:rPr lang="en-US" dirty="0" smtClean="0">
                <a:sym typeface="+mn-ea"/>
              </a:rPr>
              <a:t>µµ</a:t>
            </a:r>
            <a:r>
              <a:rPr lang="en-US" dirty="0" err="1" smtClean="0">
                <a:sym typeface="+mn-ea"/>
              </a:rPr>
              <a:t>ετρη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κατανοµή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εξωτερικών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επιβαρύνσεων</a:t>
            </a:r>
            <a:r>
              <a:rPr lang="en-US" dirty="0" smtClean="0">
                <a:sym typeface="+mn-ea"/>
              </a:rPr>
              <a:t> </a:t>
            </a:r>
            <a:endParaRPr lang="el-GR" dirty="0" smtClean="0">
              <a:sym typeface="+mn-ea"/>
            </a:endParaRPr>
          </a:p>
          <a:p>
            <a:r>
              <a:rPr lang="el-GR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σε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καθηµερινές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δραστηριότητες</a:t>
            </a:r>
            <a:r>
              <a:rPr lang="en-US" dirty="0" smtClean="0">
                <a:sym typeface="+mn-ea"/>
              </a:rPr>
              <a:t>, </a:t>
            </a:r>
            <a:r>
              <a:rPr lang="en-US" dirty="0" err="1" smtClean="0">
                <a:sym typeface="+mn-ea"/>
              </a:rPr>
              <a:t>ιδιαίτερα</a:t>
            </a:r>
            <a:r>
              <a:rPr lang="en-US" dirty="0" smtClean="0">
                <a:sym typeface="+mn-ea"/>
              </a:rPr>
              <a:t> </a:t>
            </a:r>
            <a:endParaRPr lang="el-GR" dirty="0" smtClean="0">
              <a:sym typeface="+mn-ea"/>
            </a:endParaRPr>
          </a:p>
          <a:p>
            <a:r>
              <a:rPr lang="el-GR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στην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παιδική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ηλικία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όπου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αναπτύσσεται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το</a:t>
            </a:r>
            <a:r>
              <a:rPr lang="en-US" dirty="0" smtClean="0">
                <a:sym typeface="+mn-ea"/>
              </a:rPr>
              <a:t> </a:t>
            </a:r>
            <a:r>
              <a:rPr lang="en-US" dirty="0" err="1" smtClean="0">
                <a:sym typeface="+mn-ea"/>
              </a:rPr>
              <a:t>σώµα</a:t>
            </a:r>
            <a:br>
              <a:rPr lang="en-US" dirty="0" smtClean="0"/>
            </a:b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52458" y="134471"/>
            <a:ext cx="3932767" cy="995082"/>
          </a:xfrm>
        </p:spPr>
        <p:txBody>
          <a:bodyPr/>
          <a:lstStyle/>
          <a:p>
            <a:pPr algn="ctr"/>
            <a:r>
              <a:rPr lang="el-GR" sz="4000" dirty="0" smtClean="0"/>
              <a:t>Συμπέρασμα </a:t>
            </a:r>
            <a:endParaRPr lang="el-GR" sz="4000" dirty="0"/>
          </a:p>
        </p:txBody>
      </p:sp>
      <p:sp>
        <p:nvSpPr>
          <p:cNvPr id="7" name="6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51468" y="1767468"/>
            <a:ext cx="10383495" cy="3811588"/>
          </a:xfrm>
        </p:spPr>
        <p:txBody>
          <a:bodyPr/>
          <a:lstStyle/>
          <a:p>
            <a:r>
              <a:rPr lang="el-GR" sz="2000" dirty="0" smtClean="0"/>
              <a:t>Είναι κοινός τόπος πως το επάγγελμα του φυσικοθεραπευτή συνεπάγεται αυξημένα φορτία που δύναται να καταπονήσουν όλο το σώμα και ιδιαίτερα την σπονδυλική στήλη. Για αυτόν τον λόγο κρίνεται αναγκαία η προσαρμογή των κινήσεων, των θέσεων του σώματος καθώς και τον αντικειμένων που σχετίζονται με την θεραπεία </a:t>
            </a:r>
            <a:r>
              <a:rPr lang="el-GR" sz="2000" dirty="0" smtClean="0"/>
              <a:t>σύμφωνα </a:t>
            </a:r>
            <a:r>
              <a:rPr lang="el-GR" sz="2000" dirty="0" smtClean="0"/>
              <a:t>με εργονομικές οδηγίες που θα μειώσουν ή έστω θα καθυστερήσουν την εμφάνιση </a:t>
            </a:r>
            <a:r>
              <a:rPr lang="el-GR" sz="2000" dirty="0" err="1" smtClean="0"/>
              <a:t>μυοσκελετικών</a:t>
            </a:r>
            <a:r>
              <a:rPr lang="el-GR" sz="2000" dirty="0" smtClean="0"/>
              <a:t> παθήσεων.  </a:t>
            </a:r>
            <a:endParaRPr lang="el-GR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Περιεχόμενα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023" y="1183716"/>
            <a:ext cx="11259671" cy="4894356"/>
          </a:xfrm>
        </p:spPr>
        <p:txBody>
          <a:bodyPr/>
          <a:lstStyle/>
          <a:p>
            <a:r>
              <a:rPr lang="el-GR" sz="2400" dirty="0" smtClean="0"/>
              <a:t>Εισαγωγή…………………………………………………………………………….3</a:t>
            </a:r>
            <a:endParaRPr lang="el-GR" sz="2400" dirty="0" smtClean="0"/>
          </a:p>
          <a:p>
            <a:r>
              <a:rPr lang="el-GR" sz="2400" dirty="0" err="1" smtClean="0"/>
              <a:t>Μυοσκελετικές</a:t>
            </a:r>
            <a:r>
              <a:rPr lang="el-GR" sz="2400" dirty="0" smtClean="0"/>
              <a:t> παθήσεις ορισμός…………………………………………………4</a:t>
            </a:r>
            <a:endParaRPr lang="el-GR" sz="2400" dirty="0" smtClean="0"/>
          </a:p>
          <a:p>
            <a:r>
              <a:rPr lang="el-GR" sz="2400" dirty="0" smtClean="0"/>
              <a:t>Αιτίες </a:t>
            </a:r>
            <a:r>
              <a:rPr lang="el-GR" sz="2400" dirty="0" err="1" smtClean="0"/>
              <a:t>μυοσκελετικών</a:t>
            </a:r>
            <a:r>
              <a:rPr lang="el-GR" sz="2400" dirty="0" smtClean="0"/>
              <a:t> προβλημάτων στους φυσικοθεραπευτές………………..5</a:t>
            </a:r>
            <a:endParaRPr lang="el-GR" sz="2400" dirty="0" smtClean="0"/>
          </a:p>
          <a:p>
            <a:r>
              <a:rPr lang="el-GR" sz="2400" dirty="0" smtClean="0"/>
              <a:t>Παθολογίες στην φυσικοθεραπεία…………………………………………………6</a:t>
            </a:r>
            <a:endParaRPr lang="el-GR" sz="2400" dirty="0" smtClean="0"/>
          </a:p>
          <a:p>
            <a:r>
              <a:rPr lang="el-GR" sz="2400" dirty="0" smtClean="0"/>
              <a:t>Οσφυαλγία-Ισχιαλγία………………………………………………………………. 7</a:t>
            </a:r>
            <a:endParaRPr lang="el-GR" sz="2400" dirty="0" smtClean="0"/>
          </a:p>
          <a:p>
            <a:r>
              <a:rPr lang="el-GR" sz="2400" dirty="0" err="1" smtClean="0"/>
              <a:t>Αυχεναλγία</a:t>
            </a:r>
            <a:r>
              <a:rPr lang="el-GR" sz="2400" dirty="0" smtClean="0"/>
              <a:t>………………………………………………………………………….. 9</a:t>
            </a:r>
            <a:endParaRPr lang="el-GR" sz="2400" dirty="0" smtClean="0"/>
          </a:p>
          <a:p>
            <a:r>
              <a:rPr lang="el-GR" sz="2400" dirty="0" smtClean="0"/>
              <a:t>Σύνδρομο καρπιαίου σωλήνα……………………………………………………...11</a:t>
            </a:r>
            <a:endParaRPr lang="el-GR" sz="2400" dirty="0" smtClean="0"/>
          </a:p>
          <a:p>
            <a:r>
              <a:rPr lang="el-GR" sz="2400" dirty="0" smtClean="0"/>
              <a:t>Τενοντίτιδα……………………………………………………………………………13</a:t>
            </a:r>
            <a:endParaRPr lang="el-GR" sz="2400" dirty="0" smtClean="0"/>
          </a:p>
          <a:p>
            <a:r>
              <a:rPr lang="el-GR" sz="2400" dirty="0" smtClean="0"/>
              <a:t>Κύφωση………………………………………………………………………………15</a:t>
            </a:r>
            <a:endParaRPr lang="el-GR" sz="2400" dirty="0" smtClean="0"/>
          </a:p>
          <a:p>
            <a:r>
              <a:rPr lang="el-GR" sz="2400" dirty="0" smtClean="0"/>
              <a:t>Σκολίωση……………………………………………………………………………..17</a:t>
            </a:r>
            <a:endParaRPr lang="el-GR" sz="2400" dirty="0" smtClean="0"/>
          </a:p>
          <a:p>
            <a:r>
              <a:rPr lang="el-GR" sz="2400" dirty="0" smtClean="0"/>
              <a:t>Συμπέρασμα</a:t>
            </a:r>
            <a:r>
              <a:rPr lang="en-US" sz="2400" dirty="0" smtClean="0"/>
              <a:t>…</a:t>
            </a:r>
            <a:r>
              <a:rPr lang="el-GR" sz="2400" dirty="0" smtClean="0"/>
              <a:t>………………………………………………………………………19</a:t>
            </a:r>
            <a:endParaRPr lang="el-GR" sz="24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34795" y="2641600"/>
            <a:ext cx="9109710" cy="1043940"/>
          </a:xfrm>
        </p:spPr>
        <p:txBody>
          <a:bodyPr/>
          <a:p>
            <a:r>
              <a:rPr lang="el-GR" altLang="el-GR" sz="4000" b="1"/>
              <a:t>Ευχαριστούμε για την προσοχή σας!</a:t>
            </a:r>
            <a:endParaRPr lang="el-GR" altLang="el-GR" sz="4000" b="1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61423" y="161365"/>
            <a:ext cx="3932767" cy="1004047"/>
          </a:xfrm>
        </p:spPr>
        <p:txBody>
          <a:bodyPr/>
          <a:lstStyle/>
          <a:p>
            <a:pPr algn="ctr"/>
            <a:r>
              <a:rPr lang="el-GR" dirty="0" err="1" smtClean="0"/>
              <a:t>Βιβλίογραφία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1352" y="1591236"/>
            <a:ext cx="10544859" cy="38115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Corp N, </a:t>
            </a:r>
            <a:r>
              <a:rPr lang="en-US" dirty="0" err="1" smtClean="0"/>
              <a:t>Mansell</a:t>
            </a:r>
            <a:r>
              <a:rPr lang="en-US" dirty="0" smtClean="0"/>
              <a:t> G, </a:t>
            </a:r>
            <a:r>
              <a:rPr lang="en-US" dirty="0" err="1" smtClean="0"/>
              <a:t>Stynes</a:t>
            </a:r>
            <a:r>
              <a:rPr lang="en-US" dirty="0" smtClean="0"/>
              <a:t> S, Wynne-Jones G, </a:t>
            </a:r>
            <a:r>
              <a:rPr lang="en-US" dirty="0" err="1" smtClean="0"/>
              <a:t>Morsø</a:t>
            </a:r>
            <a:r>
              <a:rPr lang="en-US" dirty="0" smtClean="0"/>
              <a:t> L, Hill JC, van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Windt</a:t>
            </a:r>
            <a:r>
              <a:rPr lang="en-US" dirty="0" smtClean="0"/>
              <a:t> DA.</a:t>
            </a:r>
            <a:r>
              <a:rPr lang="el-GR" dirty="0" smtClean="0"/>
              <a:t>,2021.</a:t>
            </a:r>
            <a:r>
              <a:rPr lang="en-US" dirty="0" smtClean="0"/>
              <a:t> Evidence-based treatment recommendations for neck and low back pain across Europe: A systematic review of guidelines. </a:t>
            </a:r>
            <a:r>
              <a:rPr lang="en-US" i="1" dirty="0" err="1" smtClean="0"/>
              <a:t>Eur</a:t>
            </a:r>
            <a:r>
              <a:rPr lang="en-US" i="1" dirty="0" smtClean="0"/>
              <a:t> J Pain</a:t>
            </a:r>
            <a:r>
              <a:rPr lang="el-GR" i="1" dirty="0" smtClean="0"/>
              <a:t>,</a:t>
            </a:r>
            <a:r>
              <a:rPr lang="el-GR" dirty="0" smtClean="0"/>
              <a:t>[</a:t>
            </a:r>
            <a:r>
              <a:rPr lang="en-US" dirty="0" smtClean="0"/>
              <a:t>e-journal] 25(2),pp.275-295. https://doi.org/10.1002/ejp.1679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Jiménez</a:t>
            </a:r>
            <a:r>
              <a:rPr lang="en-US" dirty="0" smtClean="0"/>
              <a:t> Del Barrio, S., </a:t>
            </a:r>
            <a:r>
              <a:rPr lang="en-US" dirty="0" err="1" smtClean="0"/>
              <a:t>Bueno</a:t>
            </a:r>
            <a:r>
              <a:rPr lang="en-US" dirty="0" smtClean="0"/>
              <a:t> </a:t>
            </a:r>
            <a:r>
              <a:rPr lang="en-US" dirty="0" err="1" smtClean="0"/>
              <a:t>Gracia</a:t>
            </a:r>
            <a:r>
              <a:rPr lang="en-US" dirty="0" smtClean="0"/>
              <a:t>, E., Hidalgo </a:t>
            </a:r>
            <a:r>
              <a:rPr lang="en-US" dirty="0" err="1" smtClean="0"/>
              <a:t>García</a:t>
            </a:r>
            <a:r>
              <a:rPr lang="en-US" dirty="0" smtClean="0"/>
              <a:t>, C., </a:t>
            </a:r>
            <a:r>
              <a:rPr lang="en-US" dirty="0" err="1" smtClean="0"/>
              <a:t>Estébanez</a:t>
            </a:r>
            <a:r>
              <a:rPr lang="en-US" dirty="0" smtClean="0"/>
              <a:t> de Miguel, E., </a:t>
            </a:r>
            <a:r>
              <a:rPr lang="en-US" dirty="0" err="1" smtClean="0"/>
              <a:t>Tricás</a:t>
            </a:r>
            <a:r>
              <a:rPr lang="en-US" dirty="0" smtClean="0"/>
              <a:t> Moreno, J. M., </a:t>
            </a:r>
            <a:r>
              <a:rPr lang="en-US" dirty="0" err="1" smtClean="0"/>
              <a:t>Rodríguez</a:t>
            </a:r>
            <a:r>
              <a:rPr lang="en-US" dirty="0" smtClean="0"/>
              <a:t> Marco, S., &amp; </a:t>
            </a:r>
            <a:r>
              <a:rPr lang="en-US" dirty="0" err="1" smtClean="0"/>
              <a:t>Ceballos</a:t>
            </a:r>
            <a:r>
              <a:rPr lang="en-US" dirty="0" smtClean="0"/>
              <a:t> </a:t>
            </a:r>
            <a:r>
              <a:rPr lang="en-US" dirty="0" err="1" smtClean="0"/>
              <a:t>Laita</a:t>
            </a:r>
            <a:r>
              <a:rPr lang="en-US" dirty="0" smtClean="0"/>
              <a:t>, L., 2018. Conservative treatment in patients with mild to moderate carpal tunnel syndrome: A systematic review.</a:t>
            </a:r>
            <a:r>
              <a:rPr lang="en-US" i="1" dirty="0" smtClean="0"/>
              <a:t> </a:t>
            </a:r>
            <a:r>
              <a:rPr lang="en-US" i="1" dirty="0" err="1" smtClean="0"/>
              <a:t>Neurologia</a:t>
            </a:r>
            <a:r>
              <a:rPr lang="en-US" dirty="0" smtClean="0"/>
              <a:t>, </a:t>
            </a:r>
            <a:r>
              <a:rPr lang="el-GR" i="1" dirty="0" smtClean="0"/>
              <a:t> ,</a:t>
            </a:r>
            <a:r>
              <a:rPr lang="el-GR" dirty="0" smtClean="0"/>
              <a:t>[</a:t>
            </a:r>
            <a:r>
              <a:rPr lang="en-US" dirty="0" smtClean="0"/>
              <a:t>e-journal] </a:t>
            </a:r>
            <a:r>
              <a:rPr lang="en-US" i="1" dirty="0" smtClean="0"/>
              <a:t>33</a:t>
            </a:r>
            <a:r>
              <a:rPr lang="en-US" dirty="0" smtClean="0"/>
              <a:t>(9),pp. 590–601.</a:t>
            </a:r>
            <a:endParaRPr lang="en-US" dirty="0" smtClean="0"/>
          </a:p>
          <a:p>
            <a:r>
              <a:rPr lang="en-US" dirty="0" smtClean="0"/>
              <a:t>https://doi.org/10.1016/j.nrl.2016.05.018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Bisset</a:t>
            </a:r>
            <a:r>
              <a:rPr lang="en-US" dirty="0" smtClean="0"/>
              <a:t>, L. </a:t>
            </a:r>
            <a:r>
              <a:rPr lang="en-US" dirty="0" err="1" smtClean="0"/>
              <a:t>M.,Vicenzino</a:t>
            </a:r>
            <a:r>
              <a:rPr lang="en-US" dirty="0" smtClean="0"/>
              <a:t>, B., 2015. Physiotherapy management of lateral </a:t>
            </a:r>
            <a:r>
              <a:rPr lang="en-US" dirty="0" err="1" smtClean="0"/>
              <a:t>epicondylalgia</a:t>
            </a:r>
            <a:r>
              <a:rPr lang="en-US" dirty="0" smtClean="0"/>
              <a:t>. </a:t>
            </a:r>
            <a:r>
              <a:rPr lang="en-US" i="1" dirty="0" smtClean="0"/>
              <a:t>Journal of physiotherapy</a:t>
            </a:r>
            <a:r>
              <a:rPr lang="en-US" dirty="0" smtClean="0"/>
              <a:t>, </a:t>
            </a:r>
            <a:r>
              <a:rPr lang="el-GR" i="1" dirty="0" smtClean="0"/>
              <a:t> ,</a:t>
            </a:r>
            <a:r>
              <a:rPr lang="el-GR" dirty="0" smtClean="0"/>
              <a:t>[</a:t>
            </a:r>
            <a:r>
              <a:rPr lang="en-US" dirty="0" smtClean="0"/>
              <a:t>e-journal] </a:t>
            </a:r>
            <a:r>
              <a:rPr lang="en-US" i="1" dirty="0" smtClean="0"/>
              <a:t>61</a:t>
            </a:r>
            <a:r>
              <a:rPr lang="en-US" dirty="0" smtClean="0"/>
              <a:t>(4),pp. 174–181. https://doi.org/10.1016/j.jphys.2015.07.015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Park, J. H., </a:t>
            </a:r>
            <a:r>
              <a:rPr lang="en-US" dirty="0" err="1" smtClean="0"/>
              <a:t>Jeon</a:t>
            </a:r>
            <a:r>
              <a:rPr lang="en-US" dirty="0" smtClean="0"/>
              <a:t>, H. S., &amp; Park, H. W., 2018. Effects of the </a:t>
            </a:r>
            <a:r>
              <a:rPr lang="en-US" dirty="0" err="1" smtClean="0"/>
              <a:t>Schroth</a:t>
            </a:r>
            <a:r>
              <a:rPr lang="en-US" dirty="0" smtClean="0"/>
              <a:t> exercise on idiopathic scoliosis: a meta-analysis. </a:t>
            </a:r>
            <a:r>
              <a:rPr lang="en-US" i="1" dirty="0" smtClean="0"/>
              <a:t>European journal of physical and rehabilitation medicine</a:t>
            </a:r>
            <a:r>
              <a:rPr lang="en-US" dirty="0" smtClean="0"/>
              <a:t>,</a:t>
            </a:r>
            <a:r>
              <a:rPr lang="el-GR" i="1" dirty="0" smtClean="0"/>
              <a:t> ,</a:t>
            </a:r>
            <a:r>
              <a:rPr lang="el-GR" dirty="0" smtClean="0"/>
              <a:t>[</a:t>
            </a:r>
            <a:r>
              <a:rPr lang="en-US" dirty="0" smtClean="0"/>
              <a:t>e-journal] pp.</a:t>
            </a:r>
            <a:r>
              <a:rPr lang="en-US" i="1" dirty="0" smtClean="0"/>
              <a:t>54</a:t>
            </a:r>
            <a:r>
              <a:rPr lang="en-US" dirty="0" smtClean="0"/>
              <a:t>(3), 440–449. https://doi.org/10.23736/S1973-9087.17.04461-6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González-Gálvez</a:t>
            </a:r>
            <a:r>
              <a:rPr lang="en-US" dirty="0" smtClean="0"/>
              <a:t>, N., </a:t>
            </a:r>
            <a:r>
              <a:rPr lang="en-US" dirty="0" err="1" smtClean="0"/>
              <a:t>Gea-García</a:t>
            </a:r>
            <a:r>
              <a:rPr lang="en-US" dirty="0" smtClean="0"/>
              <a:t>, G. M., &amp; Marcos-</a:t>
            </a:r>
            <a:r>
              <a:rPr lang="en-US" dirty="0" err="1" smtClean="0"/>
              <a:t>Pardo</a:t>
            </a:r>
            <a:r>
              <a:rPr lang="en-US" dirty="0" smtClean="0"/>
              <a:t>, P. J. 2019. Effects of exercise programs on </a:t>
            </a:r>
            <a:r>
              <a:rPr lang="en-US" dirty="0" err="1" smtClean="0"/>
              <a:t>kyphosis</a:t>
            </a:r>
            <a:r>
              <a:rPr lang="en-US" dirty="0" smtClean="0"/>
              <a:t> and </a:t>
            </a:r>
            <a:r>
              <a:rPr lang="en-US" dirty="0" err="1" smtClean="0"/>
              <a:t>lordosis</a:t>
            </a:r>
            <a:r>
              <a:rPr lang="en-US" dirty="0" smtClean="0"/>
              <a:t> angle: A systematic review and meta-analysis. </a:t>
            </a:r>
            <a:r>
              <a:rPr lang="en-US" i="1" dirty="0" err="1" smtClean="0"/>
              <a:t>PloS</a:t>
            </a:r>
            <a:r>
              <a:rPr lang="en-US" i="1" dirty="0" smtClean="0"/>
              <a:t> one</a:t>
            </a:r>
            <a:r>
              <a:rPr lang="en-US" dirty="0" smtClean="0"/>
              <a:t>, </a:t>
            </a:r>
            <a:r>
              <a:rPr lang="el-GR" dirty="0" smtClean="0"/>
              <a:t>[</a:t>
            </a:r>
            <a:r>
              <a:rPr lang="en-US" dirty="0" smtClean="0"/>
              <a:t>e-journal] pp.</a:t>
            </a:r>
            <a:r>
              <a:rPr lang="en-US" i="1" dirty="0" smtClean="0"/>
              <a:t>14</a:t>
            </a:r>
            <a:r>
              <a:rPr lang="en-US" dirty="0" smtClean="0"/>
              <a:t>(4). https://doi.org/10.1371/journal.pone.0216180</a:t>
            </a:r>
            <a:endParaRPr lang="el-G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3253"/>
            <a:ext cx="10972800" cy="582613"/>
          </a:xfrm>
        </p:spPr>
        <p:txBody>
          <a:bodyPr/>
          <a:lstStyle/>
          <a:p>
            <a:r>
              <a:rPr lang="el-GR" altLang="en-US" dirty="0"/>
              <a:t>				    ΕΙΣΑΓΩΓΗ</a:t>
            </a:r>
            <a:endParaRPr lang="el-G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n-US" sz="2400" dirty="0" smtClean="0"/>
              <a:t>Οι </a:t>
            </a:r>
            <a:r>
              <a:rPr lang="el-GR" altLang="en-US" sz="2400" dirty="0" err="1"/>
              <a:t>επαγγελατικές</a:t>
            </a:r>
            <a:r>
              <a:rPr lang="el-GR" altLang="en-US" sz="2400" dirty="0"/>
              <a:t> ασθένειες αφορούν τα προβλήματα υγείας που αναπτύσσονται κατά την άσκηση κάποιου επαγγέλματος στην πάροδο του χρόνου. </a:t>
            </a:r>
            <a:r>
              <a:rPr lang="el-GR" altLang="en-US" sz="2400" dirty="0" smtClean="0"/>
              <a:t>Αυτή η εργασία </a:t>
            </a:r>
            <a:r>
              <a:rPr lang="el-GR" altLang="en-US" sz="2400" dirty="0"/>
              <a:t>θα </a:t>
            </a:r>
            <a:r>
              <a:rPr lang="el-GR" altLang="en-US" sz="2400" dirty="0" smtClean="0"/>
              <a:t>ασχοληθεί </a:t>
            </a:r>
            <a:r>
              <a:rPr lang="el-GR" altLang="en-US" sz="2400" dirty="0"/>
              <a:t>με τις παθήσεις που αφορούν το επάγγελμα της Φυσικοθεραπείας. Τα θέματα που πρόκειται να αναλυθούν </a:t>
            </a:r>
            <a:r>
              <a:rPr lang="el-GR" altLang="en-US" sz="2400" dirty="0" smtClean="0"/>
              <a:t>εστιάζουν στις βασικές </a:t>
            </a:r>
            <a:r>
              <a:rPr lang="el-GR" altLang="en-US" sz="2400" dirty="0"/>
              <a:t>ασθένειες που </a:t>
            </a:r>
            <a:r>
              <a:rPr lang="el-GR" altLang="en-US" sz="2400" dirty="0" smtClean="0"/>
              <a:t>εμφανίζονται στους φυσικοθεραπευτές, στους </a:t>
            </a:r>
            <a:r>
              <a:rPr lang="el-GR" altLang="en-US" sz="2400" dirty="0"/>
              <a:t>παράγοντες που τις προκαλούν, καθώς και </a:t>
            </a:r>
            <a:r>
              <a:rPr lang="el-GR" altLang="en-US" sz="2400" dirty="0" smtClean="0"/>
              <a:t>στους τρόπους που μπορούν να αντιμετωπιστούν, αφού επηρεάζουν </a:t>
            </a:r>
            <a:r>
              <a:rPr lang="el-GR" altLang="en-US" sz="2400" dirty="0"/>
              <a:t>σοβαρά, τόσο το </a:t>
            </a:r>
            <a:r>
              <a:rPr lang="el-GR" altLang="en-US" sz="2400" dirty="0" smtClean="0"/>
              <a:t>επαγγελματικό τους έργο όσο και την καθημερινή τους ζωή.</a:t>
            </a:r>
            <a:endParaRPr lang="el-GR" alt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670" y="259976"/>
            <a:ext cx="3932767" cy="1246094"/>
          </a:xfrm>
        </p:spPr>
        <p:txBody>
          <a:bodyPr/>
          <a:lstStyle/>
          <a:p>
            <a:r>
              <a:rPr lang="el-GR" altLang="en-US" sz="3600" b="1" dirty="0" err="1" smtClean="0"/>
              <a:t>Μυοσκελετικές</a:t>
            </a:r>
            <a:r>
              <a:rPr lang="el-GR" altLang="en-US" sz="3600" b="1" dirty="0" smtClean="0"/>
              <a:t> Παθήσεις</a:t>
            </a:r>
            <a:endParaRPr lang="el-GR" altLang="en-US" sz="3600" b="1" dirty="0"/>
          </a:p>
        </p:txBody>
      </p:sp>
      <p:pic>
        <p:nvPicPr>
          <p:cNvPr id="5" name="4 - Θέση περιεχομένου" descr="αρχείο λήψης.jfif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256710" y="1735593"/>
            <a:ext cx="5002959" cy="345872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5494" y="1770529"/>
            <a:ext cx="3932767" cy="38115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altLang="en-US" dirty="0" smtClean="0"/>
              <a:t> Είναι π</a:t>
            </a:r>
            <a:r>
              <a:rPr lang="en-US" dirty="0" err="1" smtClean="0"/>
              <a:t>αθήσεις</a:t>
            </a:r>
            <a:r>
              <a:rPr lang="en-US" dirty="0" smtClean="0"/>
              <a:t>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εμφανίζον</a:t>
            </a:r>
            <a:r>
              <a:rPr lang="el-GR" altLang="en-US" dirty="0" err="1"/>
              <a:t>ται</a:t>
            </a:r>
            <a:r>
              <a:rPr lang="el-GR" altLang="en-US" dirty="0"/>
              <a:t> σε:</a:t>
            </a:r>
            <a:endParaRPr lang="el-GR" altLang="en-US" dirty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l-GR" altLang="en-US" dirty="0"/>
              <a:t>Μαλακά μόρια:</a:t>
            </a:r>
            <a:endParaRPr lang="el-GR" alt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l-GR" dirty="0" err="1" smtClean="0"/>
              <a:t>Μ</a:t>
            </a:r>
            <a:r>
              <a:rPr lang="en-US" dirty="0" err="1" smtClean="0"/>
              <a:t>ύες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l-GR" dirty="0" err="1" smtClean="0"/>
              <a:t>Τ</a:t>
            </a:r>
            <a:r>
              <a:rPr lang="en-US" dirty="0" err="1" smtClean="0"/>
              <a:t>ένοντες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l-GR" dirty="0" err="1" smtClean="0"/>
              <a:t>Θ</a:t>
            </a:r>
            <a:r>
              <a:rPr lang="en-US" dirty="0" err="1" smtClean="0"/>
              <a:t>ύλακες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>
                <a:sym typeface="+mn-ea"/>
              </a:rPr>
              <a:t> </a:t>
            </a:r>
            <a:r>
              <a:rPr lang="el-GR" dirty="0" err="1" smtClean="0">
                <a:sym typeface="+mn-ea"/>
              </a:rPr>
              <a:t>Ο</a:t>
            </a:r>
            <a:r>
              <a:rPr lang="en-US" dirty="0" err="1" smtClean="0">
                <a:sym typeface="+mn-ea"/>
              </a:rPr>
              <a:t>στά</a:t>
            </a:r>
            <a:endParaRPr lang="en-US" dirty="0"/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 </a:t>
            </a:r>
            <a:r>
              <a:rPr lang="en-US" dirty="0" err="1" smtClean="0"/>
              <a:t>Πιο</a:t>
            </a:r>
            <a:r>
              <a:rPr lang="en-US" dirty="0" smtClean="0"/>
              <a:t> </a:t>
            </a:r>
            <a:r>
              <a:rPr lang="en-US" dirty="0" err="1"/>
              <a:t>συχνά</a:t>
            </a:r>
            <a:r>
              <a:rPr lang="en-US" dirty="0"/>
              <a:t> </a:t>
            </a:r>
            <a:r>
              <a:rPr lang="en-US" dirty="0" err="1"/>
              <a:t>εμφανίζονται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περιοχή</a:t>
            </a:r>
            <a:endParaRPr lang="en-US" dirty="0"/>
          </a:p>
          <a:p>
            <a:pPr marL="342900" indent="-342900">
              <a:buAutoNum type="arabicPeriod"/>
            </a:pPr>
            <a:r>
              <a:rPr lang="el-GR" dirty="0" err="1" smtClean="0"/>
              <a:t>Τ</a:t>
            </a:r>
            <a:r>
              <a:rPr lang="en-US" dirty="0" err="1" smtClean="0"/>
              <a:t>ου</a:t>
            </a:r>
            <a:r>
              <a:rPr lang="el-GR" altLang="en-US" dirty="0" smtClean="0"/>
              <a:t> </a:t>
            </a:r>
            <a:r>
              <a:rPr lang="en-US" dirty="0" err="1"/>
              <a:t>αυχένα</a:t>
            </a:r>
            <a:endParaRPr lang="en-US" dirty="0"/>
          </a:p>
          <a:p>
            <a:pPr marL="342900" indent="-342900">
              <a:buAutoNum type="arabicPeriod"/>
            </a:pPr>
            <a:r>
              <a:rPr lang="el-GR" dirty="0" err="1" smtClean="0"/>
              <a:t>Τ</a:t>
            </a:r>
            <a:r>
              <a:rPr lang="en-US" dirty="0" err="1" smtClean="0"/>
              <a:t>ης</a:t>
            </a:r>
            <a:r>
              <a:rPr lang="en-US" dirty="0" smtClean="0"/>
              <a:t> </a:t>
            </a:r>
            <a:r>
              <a:rPr lang="en-US" dirty="0" err="1"/>
              <a:t>οσφύος</a:t>
            </a:r>
            <a:endParaRPr lang="en-US" dirty="0"/>
          </a:p>
          <a:p>
            <a:pPr marL="342900" indent="-342900">
              <a:buAutoNum type="arabicPeriod"/>
            </a:pPr>
            <a:r>
              <a:rPr lang="el-GR" dirty="0" err="1" smtClean="0"/>
              <a:t>Σ</a:t>
            </a:r>
            <a:r>
              <a:rPr lang="en-US" dirty="0" err="1" smtClean="0"/>
              <a:t>τα</a:t>
            </a:r>
            <a:r>
              <a:rPr lang="en-US" dirty="0" smtClean="0"/>
              <a:t> </a:t>
            </a:r>
            <a:r>
              <a:rPr lang="en-US" dirty="0" err="1"/>
              <a:t>άνω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κάτω</a:t>
            </a:r>
            <a:r>
              <a:rPr lang="en-US" dirty="0"/>
              <a:t> </a:t>
            </a:r>
            <a:r>
              <a:rPr lang="en-US" dirty="0" err="1"/>
              <a:t>άκρα</a:t>
            </a:r>
            <a:r>
              <a:rPr lang="en-US" dirty="0"/>
              <a:t>.</a:t>
            </a:r>
            <a:endParaRPr lang="en-US" dirty="0"/>
          </a:p>
          <a:p>
            <a:endParaRPr lang="en-US" dirty="0"/>
          </a:p>
          <a:p>
            <a:r>
              <a:rPr lang="el-GR" altLang="en-US" dirty="0">
                <a:sym typeface="+mn-ea"/>
              </a:rPr>
              <a:t>Σε ειδικές περιπτώσεις αυτές οι παθήσεις </a:t>
            </a:r>
            <a:r>
              <a:rPr lang="el-GR" altLang="en-US" dirty="0" err="1">
                <a:sym typeface="+mn-ea"/>
              </a:rPr>
              <a:t>επιρρεάζουν</a:t>
            </a:r>
            <a:r>
              <a:rPr lang="el-GR" altLang="en-US" dirty="0">
                <a:sym typeface="+mn-ea"/>
              </a:rPr>
              <a:t> και νεύρα, καθώς συμπιέζονται ή </a:t>
            </a:r>
            <a:r>
              <a:rPr lang="el-GR" altLang="en-US" dirty="0" smtClean="0">
                <a:sym typeface="+mn-ea"/>
              </a:rPr>
              <a:t>εκφυλίζονται οι </a:t>
            </a:r>
            <a:r>
              <a:rPr lang="el-GR" altLang="en-US" dirty="0">
                <a:sym typeface="+mn-ea"/>
              </a:rPr>
              <a:t>συγκεκριμένες </a:t>
            </a:r>
            <a:r>
              <a:rPr lang="el-GR" altLang="en-US" dirty="0" smtClean="0">
                <a:sym typeface="+mn-ea"/>
              </a:rPr>
              <a:t>δομές.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522605"/>
            <a:ext cx="4749165" cy="1211580"/>
          </a:xfrm>
        </p:spPr>
        <p:txBody>
          <a:bodyPr/>
          <a:lstStyle/>
          <a:p>
            <a:r>
              <a:rPr lang="el-GR" b="1" dirty="0" smtClean="0"/>
              <a:t>Αιτίες </a:t>
            </a:r>
            <a:r>
              <a:rPr lang="el-GR" b="1" dirty="0" err="1" smtClean="0"/>
              <a:t>μυοσκελετικών</a:t>
            </a:r>
            <a:r>
              <a:rPr lang="el-GR" b="1" dirty="0" smtClean="0"/>
              <a:t> προβλημάτων στους Φυσικοθεραπευτές</a:t>
            </a:r>
            <a:endParaRPr lang="el-GR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831140" y="1922930"/>
            <a:ext cx="4180205" cy="3905885"/>
          </a:xfrm>
        </p:spPr>
        <p:txBody>
          <a:bodyPr/>
          <a:lstStyle/>
          <a:p>
            <a:r>
              <a:rPr lang="el-GR" altLang="en-US" sz="2000" b="1" dirty="0"/>
              <a:t>Τα πιο συχνά φορτία </a:t>
            </a:r>
            <a:r>
              <a:rPr lang="el-GR" altLang="en-US" sz="2000" b="1" dirty="0" smtClean="0"/>
              <a:t>αφορούν την:</a:t>
            </a:r>
            <a:endParaRPr lang="el-GR" altLang="en-US" sz="2000" b="1" dirty="0"/>
          </a:p>
          <a:p>
            <a:pPr marL="342900" indent="-342900">
              <a:buAutoNum type="arabicPeriod"/>
            </a:pPr>
            <a:r>
              <a:rPr lang="el-GR" altLang="en-US" sz="1800" dirty="0" smtClean="0"/>
              <a:t>Συνεχή </a:t>
            </a:r>
            <a:r>
              <a:rPr lang="el-GR" altLang="en-US" sz="1800" dirty="0"/>
              <a:t>ανύψωση και χειρονακτική μεταφορά </a:t>
            </a:r>
            <a:r>
              <a:rPr lang="el-GR" altLang="en-US" sz="1800" dirty="0" smtClean="0"/>
              <a:t>ασθενών</a:t>
            </a:r>
            <a:endParaRPr lang="el-GR" altLang="en-US" sz="1800" dirty="0"/>
          </a:p>
          <a:p>
            <a:pPr marL="342900" indent="-342900">
              <a:buAutoNum type="arabicPeriod"/>
            </a:pPr>
            <a:r>
              <a:rPr lang="el-GR" altLang="en-US" sz="1800" dirty="0"/>
              <a:t>Εργασία στην ίδια θέση για μεγάλη </a:t>
            </a:r>
            <a:r>
              <a:rPr lang="el-GR" altLang="en-US" sz="1800" dirty="0" smtClean="0"/>
              <a:t>περίοδο </a:t>
            </a:r>
            <a:endParaRPr lang="el-GR" altLang="en-US" sz="1800" dirty="0"/>
          </a:p>
          <a:p>
            <a:pPr marL="342900" indent="-342900">
              <a:buAutoNum type="arabicPeriod"/>
            </a:pPr>
            <a:r>
              <a:rPr lang="el-GR" altLang="en-US" sz="1800" dirty="0"/>
              <a:t>Θεραπεία μεγάλου αριθμού ασθενών στην ημέρα</a:t>
            </a:r>
            <a:endParaRPr lang="el-GR" altLang="en-US" sz="1800" dirty="0"/>
          </a:p>
          <a:p>
            <a:pPr marL="342900" indent="-342900">
              <a:buAutoNum type="arabicPeriod"/>
            </a:pPr>
            <a:r>
              <a:rPr lang="el-GR" altLang="en-US" sz="1800" dirty="0"/>
              <a:t>Εργασία σε άβολες μη εργονομικές </a:t>
            </a:r>
            <a:r>
              <a:rPr lang="el-GR" altLang="en-US" sz="1800" dirty="0" smtClean="0"/>
              <a:t>θέσεις </a:t>
            </a:r>
            <a:endParaRPr lang="el-GR" altLang="en-US" sz="1800" dirty="0"/>
          </a:p>
          <a:p>
            <a:pPr marL="342900" indent="-342900">
              <a:buAutoNum type="arabicPeriod"/>
            </a:pPr>
            <a:r>
              <a:rPr lang="el-GR" altLang="en-US" sz="1800" dirty="0"/>
              <a:t>Κάμψη ή/και στροφή της πλάτης</a:t>
            </a:r>
            <a:endParaRPr lang="el-GR" altLang="en-US" sz="1800" dirty="0"/>
          </a:p>
          <a:p>
            <a:pPr marL="342900" indent="-342900">
              <a:buAutoNum type="arabicPeriod"/>
            </a:pPr>
            <a:r>
              <a:rPr lang="el-GR" altLang="en-US" sz="1800" dirty="0"/>
              <a:t>Αδιάκοπη εργασία, ακόμα και αν ο θεραπευτής έχει τραυματιστεί</a:t>
            </a:r>
            <a:endParaRPr lang="el-GR" altLang="en-US" sz="1800" dirty="0"/>
          </a:p>
          <a:p>
            <a:endParaRPr lang="el-GR" altLang="en-US" sz="1800" dirty="0"/>
          </a:p>
        </p:txBody>
      </p:sp>
      <p:pic>
        <p:nvPicPr>
          <p:cNvPr id="6" name="Picture 5" descr="istockphoto-185119404-612x6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68987" y="3738282"/>
            <a:ext cx="4235151" cy="2465294"/>
          </a:xfrm>
          <a:prstGeom prst="rect">
            <a:avLst/>
          </a:prstGeom>
        </p:spPr>
      </p:pic>
      <p:pic>
        <p:nvPicPr>
          <p:cNvPr id="7" name="Picture 6" descr="senior-woman-in-physical-rehab--875579250-5c4e094e46e0fb0001dddf8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6180" y="856354"/>
            <a:ext cx="4256405" cy="242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b="1" dirty="0"/>
              <a:t>Παθολογίες στην Φυσικοθεραπεία</a:t>
            </a:r>
            <a:endParaRPr lang="el-GR" sz="36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214282"/>
            <a:ext cx="3932767" cy="365470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 err="1" smtClean="0"/>
              <a:t>Οσφυαλγία-Ισχιαλγία</a:t>
            </a:r>
            <a:endParaRPr lang="el-G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err="1" smtClean="0"/>
              <a:t>Αυχεναλγία</a:t>
            </a:r>
            <a:endParaRPr lang="el-G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err="1" smtClean="0"/>
              <a:t>Αυχενικό</a:t>
            </a:r>
            <a:r>
              <a:rPr lang="en-US" sz="1800" dirty="0" smtClean="0"/>
              <a:t> </a:t>
            </a:r>
            <a:r>
              <a:rPr lang="en-US" sz="1800" dirty="0" err="1" smtClean="0"/>
              <a:t>σύνδρομο</a:t>
            </a:r>
            <a:endParaRPr lang="el-G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err="1" smtClean="0"/>
              <a:t>Σύνδρομο</a:t>
            </a:r>
            <a:r>
              <a:rPr lang="en-US" sz="1800" dirty="0" smtClean="0"/>
              <a:t> </a:t>
            </a:r>
            <a:r>
              <a:rPr lang="en-US" sz="1800" dirty="0" err="1"/>
              <a:t>καρπιαίου</a:t>
            </a:r>
            <a:r>
              <a:rPr lang="en-US" sz="1800" dirty="0"/>
              <a:t> </a:t>
            </a:r>
            <a:r>
              <a:rPr lang="en-US" sz="1800" dirty="0" err="1" smtClean="0"/>
              <a:t>σωλήνα</a:t>
            </a:r>
            <a:endParaRPr lang="el-G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err="1" smtClean="0"/>
              <a:t>Τενοντίτιδα</a:t>
            </a:r>
            <a:endParaRPr lang="el-G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err="1" smtClean="0"/>
              <a:t>Κύφωση</a:t>
            </a:r>
            <a:endParaRPr lang="el-G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err="1" smtClean="0"/>
              <a:t>Σκολίωση</a:t>
            </a:r>
            <a:endParaRPr lang="el-GR" sz="1800" dirty="0" smtClean="0"/>
          </a:p>
          <a:p>
            <a:pPr>
              <a:buFont typeface="Wingdings" panose="05000000000000000000" pitchFamily="2" charset="2"/>
              <a:buChar char="Ø"/>
            </a:pPr>
            <a:endParaRPr lang="el-GR" sz="1800" dirty="0" smtClean="0"/>
          </a:p>
        </p:txBody>
      </p:sp>
      <p:pic>
        <p:nvPicPr>
          <p:cNvPr id="7" name="6 - Θέση περιεχομένου" descr="fysiotek-pain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290764" y="1804148"/>
            <a:ext cx="6172200" cy="3269876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8935" y="0"/>
            <a:ext cx="5281295" cy="1600200"/>
          </a:xfrm>
        </p:spPr>
        <p:txBody>
          <a:bodyPr/>
          <a:lstStyle/>
          <a:p>
            <a:r>
              <a:rPr lang="en-US" sz="4000" dirty="0" err="1">
                <a:sym typeface="+mn-ea"/>
              </a:rPr>
              <a:t>Οσφυαλγία</a:t>
            </a:r>
            <a:r>
              <a:rPr lang="en-US" sz="4000" dirty="0">
                <a:sym typeface="+mn-ea"/>
              </a:rPr>
              <a:t> - </a:t>
            </a:r>
            <a:r>
              <a:rPr lang="en-US" sz="4000" dirty="0" err="1">
                <a:sym typeface="+mn-ea"/>
              </a:rPr>
              <a:t>Ισχιαλγία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2841" y="1790962"/>
            <a:ext cx="3932555" cy="2504312"/>
          </a:xfrm>
        </p:spPr>
        <p:txBody>
          <a:bodyPr/>
          <a:lstStyle/>
          <a:p>
            <a:r>
              <a:rPr lang="en-US" sz="2000" b="1" dirty="0" err="1"/>
              <a:t>Οσφυαλγία</a:t>
            </a:r>
            <a:r>
              <a:rPr lang="en-US" sz="2000" b="1" dirty="0"/>
              <a:t>:</a:t>
            </a:r>
            <a:r>
              <a:rPr lang="en-US" sz="1800" dirty="0"/>
              <a:t> </a:t>
            </a:r>
            <a:endParaRPr lang="en-US" sz="1800" dirty="0"/>
          </a:p>
          <a:p>
            <a:r>
              <a:rPr lang="el-GR" altLang="en-US" sz="1800" dirty="0"/>
              <a:t>Ο</a:t>
            </a:r>
            <a:r>
              <a:rPr lang="en-US" sz="1800" dirty="0"/>
              <a:t> </a:t>
            </a:r>
            <a:r>
              <a:rPr lang="en-US" sz="1800" dirty="0" err="1"/>
              <a:t>πόνος</a:t>
            </a:r>
            <a:r>
              <a:rPr lang="en-US" sz="1800" dirty="0"/>
              <a:t> </a:t>
            </a:r>
            <a:r>
              <a:rPr lang="en-US" sz="1800" dirty="0" err="1"/>
              <a:t>στην</a:t>
            </a:r>
            <a:r>
              <a:rPr lang="el-GR" altLang="en-US" sz="1800" dirty="0"/>
              <a:t> </a:t>
            </a:r>
            <a:r>
              <a:rPr lang="en-US" sz="1800" dirty="0" err="1"/>
              <a:t>περιοχή</a:t>
            </a:r>
            <a:r>
              <a:rPr lang="en-US" sz="1800" dirty="0"/>
              <a:t> </a:t>
            </a:r>
            <a:r>
              <a:rPr lang="en-US" sz="1800" dirty="0" err="1"/>
              <a:t>της</a:t>
            </a:r>
            <a:r>
              <a:rPr lang="en-US" sz="1800" dirty="0"/>
              <a:t> </a:t>
            </a:r>
            <a:r>
              <a:rPr lang="en-US" sz="1800" dirty="0" err="1"/>
              <a:t>οσφύος</a:t>
            </a:r>
            <a:r>
              <a:rPr lang="en-US" sz="1800" dirty="0"/>
              <a:t> </a:t>
            </a:r>
            <a:endParaRPr lang="en-US" sz="1800" dirty="0"/>
          </a:p>
          <a:p>
            <a:br>
              <a:rPr lang="en-US" dirty="0"/>
            </a:br>
            <a:endParaRPr lang="en-US" dirty="0"/>
          </a:p>
        </p:txBody>
      </p:sp>
      <p:sp>
        <p:nvSpPr>
          <p:cNvPr id="7" name="Text Box 6"/>
          <p:cNvSpPr txBox="1"/>
          <p:nvPr/>
        </p:nvSpPr>
        <p:spPr>
          <a:xfrm>
            <a:off x="387537" y="3115234"/>
            <a:ext cx="488759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n-US" sz="2000" b="1" dirty="0" smtClean="0">
                <a:sym typeface="+mn-ea"/>
              </a:rPr>
              <a:t>Ι</a:t>
            </a:r>
            <a:r>
              <a:rPr lang="en-US" sz="2000" b="1" dirty="0" err="1">
                <a:sym typeface="+mn-ea"/>
              </a:rPr>
              <a:t>σχιαλγία</a:t>
            </a:r>
            <a:r>
              <a:rPr lang="el-GR" altLang="en-US" sz="2000" b="1" dirty="0">
                <a:sym typeface="+mn-ea"/>
              </a:rPr>
              <a:t>:</a:t>
            </a:r>
            <a:r>
              <a:rPr lang="en-US" dirty="0">
                <a:sym typeface="+mn-ea"/>
              </a:rPr>
              <a:t> </a:t>
            </a:r>
            <a:br>
              <a:rPr lang="en-US" dirty="0">
                <a:sym typeface="+mn-ea"/>
              </a:rPr>
            </a:br>
            <a:r>
              <a:rPr lang="el-GR" altLang="en-US" dirty="0">
                <a:sym typeface="+mn-ea"/>
              </a:rPr>
              <a:t>Ο </a:t>
            </a:r>
            <a:r>
              <a:rPr lang="en-US" dirty="0" err="1">
                <a:sym typeface="+mn-ea"/>
              </a:rPr>
              <a:t>πόνος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στην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διαδρομή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του</a:t>
            </a:r>
            <a:r>
              <a:rPr lang="el-GR" alt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ισχια</a:t>
            </a:r>
            <a:r>
              <a:rPr lang="el-GR" altLang="en-US" dirty="0" err="1">
                <a:sym typeface="+mn-ea"/>
              </a:rPr>
              <a:t>κού</a:t>
            </a:r>
            <a:r>
              <a:rPr lang="el-GR" alt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νεύρου</a:t>
            </a:r>
            <a:r>
              <a:rPr lang="el-GR" altLang="en-US" dirty="0">
                <a:sym typeface="+mn-ea"/>
              </a:rPr>
              <a:t> </a:t>
            </a:r>
            <a:r>
              <a:rPr lang="en-US" dirty="0">
                <a:sym typeface="+mn-ea"/>
              </a:rPr>
              <a:t>(</a:t>
            </a:r>
            <a:r>
              <a:rPr lang="en-US" dirty="0" err="1">
                <a:sym typeface="+mn-ea"/>
              </a:rPr>
              <a:t>γλουτοί</a:t>
            </a:r>
            <a:r>
              <a:rPr lang="en-US" dirty="0">
                <a:sym typeface="+mn-ea"/>
              </a:rPr>
              <a:t>,</a:t>
            </a:r>
            <a:r>
              <a:rPr lang="el-GR" alt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οπίσθια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επιφάνεια</a:t>
            </a:r>
            <a:r>
              <a:rPr lang="el-GR" alt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μηρού</a:t>
            </a:r>
            <a:r>
              <a:rPr lang="el-GR" altLang="en-US" dirty="0">
                <a:sym typeface="+mn-ea"/>
              </a:rPr>
              <a:t>-</a:t>
            </a:r>
            <a:r>
              <a:rPr lang="en-US" dirty="0" err="1">
                <a:sym typeface="+mn-ea"/>
              </a:rPr>
              <a:t>κνήμης</a:t>
            </a:r>
            <a:r>
              <a:rPr lang="en-US" dirty="0">
                <a:sym typeface="+mn-ea"/>
              </a:rPr>
              <a:t>,</a:t>
            </a:r>
            <a:r>
              <a:rPr lang="el-GR" alt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δάκτυλα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άκρου</a:t>
            </a:r>
            <a:r>
              <a:rPr lang="el-GR" alt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ποδός</a:t>
            </a:r>
            <a:r>
              <a:rPr lang="en-US" dirty="0">
                <a:sym typeface="+mn-ea"/>
              </a:rPr>
              <a:t>)</a:t>
            </a:r>
            <a:endParaRPr lang="en-US" dirty="0"/>
          </a:p>
          <a:p>
            <a:endParaRPr lang="en-US" dirty="0"/>
          </a:p>
        </p:txBody>
      </p:sp>
      <p:pic>
        <p:nvPicPr>
          <p:cNvPr id="9" name="8 - Εικόνα" descr="isxialgia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21519" y="1653315"/>
            <a:ext cx="3437516" cy="394066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6429811" y="1417731"/>
            <a:ext cx="4641600" cy="4873625"/>
          </a:xfrm>
        </p:spPr>
        <p:txBody>
          <a:bodyPr/>
          <a:lstStyle/>
          <a:p>
            <a:pPr marL="285750" indent="-285750">
              <a:buNone/>
            </a:pPr>
            <a:r>
              <a:rPr lang="el-GR" altLang="en-US" sz="1800" dirty="0" smtClean="0">
                <a:sym typeface="+mn-ea"/>
              </a:rPr>
              <a:t>     </a:t>
            </a:r>
            <a:r>
              <a:rPr lang="el-GR" altLang="en-US" sz="2400" b="1" dirty="0" smtClean="0">
                <a:sym typeface="+mn-ea"/>
              </a:rPr>
              <a:t>Θεραπεία</a:t>
            </a:r>
            <a:r>
              <a:rPr lang="el-GR" altLang="en-US" sz="1800" dirty="0" smtClean="0">
                <a:sym typeface="+mn-ea"/>
              </a:rPr>
              <a:t> </a:t>
            </a:r>
            <a:endParaRPr lang="el-GR" altLang="en-US" sz="1800" dirty="0" smtClean="0">
              <a:sym typeface="+mn-ea"/>
            </a:endParaRPr>
          </a:p>
          <a:p>
            <a:pPr marL="285750" indent="-285750">
              <a:buNone/>
            </a:pPr>
            <a:r>
              <a:rPr lang="el-GR" altLang="en-US" sz="1800" dirty="0" smtClean="0">
                <a:sym typeface="+mn-ea"/>
              </a:rPr>
              <a:t>     Ενδεικτικές προσεγγίσεις</a:t>
            </a:r>
            <a:r>
              <a:rPr lang="en-US" altLang="en-US" sz="1800" dirty="0" smtClean="0">
                <a:sym typeface="+mn-ea"/>
              </a:rPr>
              <a:t>:</a:t>
            </a:r>
            <a:endParaRPr lang="el-GR" altLang="en-US" sz="1800" dirty="0" smtClean="0">
              <a:sym typeface="+mn-ea"/>
            </a:endParaRPr>
          </a:p>
          <a:p>
            <a:pPr marL="285750" indent="-285750"/>
            <a:r>
              <a:rPr lang="el-GR" altLang="en-US" sz="1800" dirty="0" smtClean="0">
                <a:sym typeface="+mn-ea"/>
              </a:rPr>
              <a:t>Ξεκούραση (οξεία φάση) </a:t>
            </a:r>
            <a:endParaRPr lang="el-GR" altLang="en-US" sz="1800" dirty="0" smtClean="0">
              <a:sym typeface="+mn-ea"/>
            </a:endParaRPr>
          </a:p>
          <a:p>
            <a:pPr marL="285750" indent="-285750"/>
            <a:r>
              <a:rPr lang="el-GR" sz="1800" dirty="0" smtClean="0">
                <a:sym typeface="+mn-ea"/>
              </a:rPr>
              <a:t>Θ</a:t>
            </a:r>
            <a:r>
              <a:rPr lang="en-US" sz="1800" dirty="0" err="1" smtClean="0">
                <a:sym typeface="+mn-ea"/>
              </a:rPr>
              <a:t>ερμοθεραπεία</a:t>
            </a:r>
            <a:endParaRPr lang="el-GR" altLang="en-US" sz="1800" dirty="0" smtClean="0">
              <a:sym typeface="+mn-ea"/>
            </a:endParaRPr>
          </a:p>
          <a:p>
            <a:pPr marL="285750" indent="-285750"/>
            <a:r>
              <a:rPr lang="el-GR" sz="1800" dirty="0" smtClean="0">
                <a:sym typeface="+mn-ea"/>
              </a:rPr>
              <a:t>Α</a:t>
            </a:r>
            <a:r>
              <a:rPr lang="en-US" sz="1800" dirty="0" err="1" smtClean="0">
                <a:sym typeface="+mn-ea"/>
              </a:rPr>
              <a:t>ντιφλεγμονώδη-μυοχαλαρωτικά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 smtClean="0">
                <a:sym typeface="+mn-ea"/>
              </a:rPr>
              <a:t>φάρμα</a:t>
            </a:r>
            <a:r>
              <a:rPr lang="el-GR" sz="1800" dirty="0" smtClean="0">
                <a:sym typeface="+mn-ea"/>
              </a:rPr>
              <a:t>κα</a:t>
            </a:r>
            <a:endParaRPr lang="el-GR" altLang="en-US" sz="1800" dirty="0" smtClean="0">
              <a:sym typeface="+mn-ea"/>
            </a:endParaRPr>
          </a:p>
          <a:p>
            <a:pPr marL="285750" indent="-285750"/>
            <a:r>
              <a:rPr lang="el-GR" sz="1800" dirty="0" smtClean="0">
                <a:sym typeface="+mn-ea"/>
              </a:rPr>
              <a:t>Μ</a:t>
            </a:r>
            <a:r>
              <a:rPr lang="en-US" sz="1800" dirty="0" err="1" smtClean="0">
                <a:sym typeface="+mn-ea"/>
              </a:rPr>
              <a:t>άλαξη</a:t>
            </a:r>
            <a:r>
              <a:rPr lang="en-US" sz="1800" dirty="0" smtClean="0">
                <a:sym typeface="+mn-ea"/>
              </a:rPr>
              <a:t> </a:t>
            </a:r>
            <a:endParaRPr lang="en-US" sz="1800" dirty="0" smtClean="0">
              <a:sym typeface="+mn-ea"/>
            </a:endParaRPr>
          </a:p>
          <a:p>
            <a:pPr marL="285750" indent="-285750"/>
            <a:r>
              <a:rPr lang="el-GR" sz="1800" dirty="0" smtClean="0">
                <a:sym typeface="+mn-ea"/>
              </a:rPr>
              <a:t>Ε</a:t>
            </a:r>
            <a:r>
              <a:rPr lang="en-US" sz="1800" dirty="0" err="1" smtClean="0">
                <a:sym typeface="+mn-ea"/>
              </a:rPr>
              <a:t>νδυνάμωση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 smtClean="0">
                <a:sym typeface="+mn-ea"/>
              </a:rPr>
              <a:t>μυών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 smtClean="0">
                <a:sym typeface="+mn-ea"/>
              </a:rPr>
              <a:t>κορμού</a:t>
            </a:r>
            <a:r>
              <a:rPr lang="en-US" sz="1800" dirty="0" smtClean="0">
                <a:sym typeface="+mn-ea"/>
              </a:rPr>
              <a:t> </a:t>
            </a:r>
            <a:endParaRPr lang="el-GR" sz="1800" dirty="0" smtClean="0">
              <a:sym typeface="+mn-ea"/>
            </a:endParaRPr>
          </a:p>
          <a:p>
            <a:pPr marL="285750" indent="-285750">
              <a:buNone/>
            </a:pPr>
            <a:r>
              <a:rPr lang="el-GR" sz="1800" dirty="0" smtClean="0">
                <a:sym typeface="+mn-ea"/>
              </a:rPr>
              <a:t> </a:t>
            </a:r>
            <a:r>
              <a:rPr lang="en-US" sz="1800" dirty="0" smtClean="0">
                <a:sym typeface="+mn-ea"/>
              </a:rPr>
              <a:t> </a:t>
            </a:r>
            <a:endParaRPr lang="en-US" sz="1800" dirty="0" smtClean="0">
              <a:sym typeface="+mn-ea"/>
            </a:endParaRPr>
          </a:p>
          <a:p>
            <a:pPr indent="0">
              <a:buFont typeface="Arial" panose="020B0604020202020204" pitchFamily="34" charset="0"/>
              <a:buNone/>
            </a:pPr>
            <a:r>
              <a:rPr lang="el-GR" altLang="en-US" sz="1600" dirty="0" smtClean="0">
                <a:sym typeface="+mn-ea"/>
              </a:rPr>
              <a:t>    </a:t>
            </a:r>
            <a:endParaRPr lang="en-US" sz="1600" dirty="0" smtClean="0"/>
          </a:p>
          <a:p>
            <a:endParaRPr lang="el-GR" dirty="0"/>
          </a:p>
        </p:txBody>
      </p:sp>
      <p:sp>
        <p:nvSpPr>
          <p:cNvPr id="7" name="Content Placeholder 2"/>
          <p:cNvSpPr>
            <a:spLocks noGrp="1"/>
          </p:cNvSpPr>
          <p:nvPr>
            <p:ph type="title"/>
          </p:nvPr>
        </p:nvSpPr>
        <p:spPr>
          <a:xfrm>
            <a:off x="803804" y="3829242"/>
            <a:ext cx="3932767" cy="1600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/>
              <a:t>Αίτια</a:t>
            </a:r>
            <a:r>
              <a:rPr lang="en-US" sz="2400" b="1" dirty="0"/>
              <a:t>:</a:t>
            </a:r>
            <a:r>
              <a:rPr lang="el-GR" altLang="en-US" sz="2400" b="1" dirty="0"/>
              <a:t> </a:t>
            </a:r>
            <a:endParaRPr lang="el-GR" altLang="en-US" sz="2400" b="1" dirty="0"/>
          </a:p>
          <a:p>
            <a:pPr marL="0" indent="0">
              <a:buNone/>
            </a:pPr>
            <a:r>
              <a:rPr lang="el-GR" sz="1800" dirty="0" smtClean="0">
                <a:sym typeface="+mn-ea"/>
              </a:rPr>
              <a:t>Ποικίλουν τα αίτια που </a:t>
            </a:r>
            <a:r>
              <a:rPr lang="en-US" sz="1800" dirty="0" err="1" smtClean="0">
                <a:sym typeface="+mn-ea"/>
              </a:rPr>
              <a:t>μπορεί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>
                <a:sym typeface="+mn-ea"/>
              </a:rPr>
              <a:t>να</a:t>
            </a:r>
            <a:r>
              <a:rPr lang="en-US" sz="1800" dirty="0">
                <a:sym typeface="+mn-ea"/>
              </a:rPr>
              <a:t> </a:t>
            </a:r>
            <a:r>
              <a:rPr lang="el-GR" sz="1800" dirty="0" smtClean="0">
                <a:sym typeface="+mn-ea"/>
              </a:rPr>
              <a:t>οδηγήσουν σε οσφυαλγία- ισχιαλγία αλλά το πιο συχνό και σχετικό με τους στόχους αυτής της εργασίας είναι η </a:t>
            </a:r>
            <a:r>
              <a:rPr lang="el-GR" sz="1800" dirty="0" err="1" smtClean="0">
                <a:sym typeface="+mn-ea"/>
              </a:rPr>
              <a:t>δισκοκήλη</a:t>
            </a:r>
            <a:r>
              <a:rPr lang="el-GR" sz="1800" dirty="0" smtClean="0">
                <a:sym typeface="+mn-ea"/>
              </a:rPr>
              <a:t>. Εκδηλώνεται συχνότερα</a:t>
            </a:r>
            <a:r>
              <a:rPr lang="en-US" sz="1800" dirty="0" smtClean="0">
                <a:sym typeface="+mn-ea"/>
              </a:rPr>
              <a:t> </a:t>
            </a:r>
            <a:r>
              <a:rPr lang="el-GR" sz="1800" dirty="0" smtClean="0">
                <a:sym typeface="+mn-ea"/>
              </a:rPr>
              <a:t>με</a:t>
            </a:r>
            <a:r>
              <a:rPr lang="el-GR" altLang="en-US" sz="1800" dirty="0" smtClean="0">
                <a:sym typeface="+mn-ea"/>
              </a:rPr>
              <a:t>:</a:t>
            </a:r>
            <a:endParaRPr lang="el-GR" altLang="en-US" sz="1800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1800" dirty="0" err="1" smtClean="0">
                <a:sym typeface="+mn-ea"/>
              </a:rPr>
              <a:t>Α</a:t>
            </a:r>
            <a:r>
              <a:rPr lang="en-US" sz="1800" dirty="0" err="1" smtClean="0">
                <a:sym typeface="+mn-ea"/>
              </a:rPr>
              <a:t>πότομες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>
                <a:sym typeface="+mn-ea"/>
              </a:rPr>
              <a:t>και</a:t>
            </a:r>
            <a:r>
              <a:rPr lang="en-US" sz="1800" dirty="0">
                <a:sym typeface="+mn-ea"/>
              </a:rPr>
              <a:t> </a:t>
            </a:r>
            <a:r>
              <a:rPr lang="en-US" sz="1800" dirty="0" err="1">
                <a:sym typeface="+mn-ea"/>
              </a:rPr>
              <a:t>αδέξιες</a:t>
            </a:r>
            <a:r>
              <a:rPr lang="en-US" sz="1800" dirty="0">
                <a:sym typeface="+mn-ea"/>
              </a:rPr>
              <a:t> </a:t>
            </a:r>
            <a:r>
              <a:rPr lang="en-US" sz="1800" dirty="0" err="1">
                <a:sym typeface="+mn-ea"/>
              </a:rPr>
              <a:t>κινήσεις</a:t>
            </a:r>
            <a:r>
              <a:rPr lang="en-US" sz="1800" dirty="0">
                <a:sym typeface="+mn-ea"/>
              </a:rPr>
              <a:t> </a:t>
            </a:r>
            <a:r>
              <a:rPr lang="en-US" sz="1800" dirty="0" err="1">
                <a:sym typeface="+mn-ea"/>
              </a:rPr>
              <a:t>του</a:t>
            </a:r>
            <a:r>
              <a:rPr lang="en-US" sz="1800" dirty="0">
                <a:sym typeface="+mn-ea"/>
              </a:rPr>
              <a:t> </a:t>
            </a:r>
            <a:r>
              <a:rPr lang="en-US" sz="1800" dirty="0" err="1">
                <a:sym typeface="+mn-ea"/>
              </a:rPr>
              <a:t>κορμου</a:t>
            </a:r>
            <a:r>
              <a:rPr lang="el-GR" altLang="en-US" sz="1800" dirty="0">
                <a:sym typeface="+mn-ea"/>
              </a:rPr>
              <a:t> </a:t>
            </a:r>
            <a:endParaRPr lang="el-GR" altLang="en-US" sz="1800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1800" dirty="0" smtClean="0">
                <a:sym typeface="+mn-ea"/>
              </a:rPr>
              <a:t>Ά</a:t>
            </a:r>
            <a:r>
              <a:rPr lang="en-US" sz="1800" dirty="0" err="1" smtClean="0">
                <a:sym typeface="+mn-ea"/>
              </a:rPr>
              <a:t>ρση</a:t>
            </a:r>
            <a:r>
              <a:rPr lang="en-US" sz="1800" dirty="0" smtClean="0">
                <a:sym typeface="+mn-ea"/>
              </a:rPr>
              <a:t> </a:t>
            </a:r>
            <a:r>
              <a:rPr lang="en-US" sz="1800" dirty="0" err="1">
                <a:sym typeface="+mn-ea"/>
              </a:rPr>
              <a:t>μεγάλου</a:t>
            </a:r>
            <a:r>
              <a:rPr lang="en-US" sz="1800" dirty="0">
                <a:sym typeface="+mn-ea"/>
              </a:rPr>
              <a:t> </a:t>
            </a:r>
            <a:r>
              <a:rPr lang="en-US" sz="1800" dirty="0" err="1">
                <a:sym typeface="+mn-ea"/>
              </a:rPr>
              <a:t>βάρους</a:t>
            </a:r>
            <a:r>
              <a:rPr lang="el-GR" altLang="en-US" sz="1800" dirty="0">
                <a:sym typeface="+mn-ea"/>
              </a:rPr>
              <a:t> </a:t>
            </a:r>
            <a:endParaRPr lang="el-GR" altLang="en-US" sz="1800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1800" dirty="0" smtClean="0">
                <a:sym typeface="+mn-ea"/>
              </a:rPr>
              <a:t>Κ</a:t>
            </a:r>
            <a:r>
              <a:rPr lang="en-US" sz="1800" dirty="0" err="1" smtClean="0">
                <a:sym typeface="+mn-ea"/>
              </a:rPr>
              <a:t>ραδασμούς</a:t>
            </a:r>
            <a:r>
              <a:rPr lang="el-GR" altLang="en-US" sz="1800" dirty="0" smtClean="0">
                <a:sym typeface="+mn-ea"/>
              </a:rPr>
              <a:t> </a:t>
            </a:r>
            <a:r>
              <a:rPr lang="el-GR" altLang="en-US" sz="1800" dirty="0">
                <a:sym typeface="+mn-ea"/>
              </a:rPr>
              <a:t>κατά</a:t>
            </a:r>
            <a:r>
              <a:rPr lang="en-US" sz="1800" dirty="0">
                <a:sym typeface="+mn-ea"/>
              </a:rPr>
              <a:t> </a:t>
            </a:r>
            <a:r>
              <a:rPr lang="el-GR" altLang="en-US" sz="1800" dirty="0">
                <a:sym typeface="+mn-ea"/>
              </a:rPr>
              <a:t>τη </a:t>
            </a:r>
            <a:r>
              <a:rPr lang="en-US" sz="1800" dirty="0" err="1">
                <a:sym typeface="+mn-ea"/>
              </a:rPr>
              <a:t>μεταφορά</a:t>
            </a:r>
            <a:r>
              <a:rPr lang="en-US" sz="1800" dirty="0">
                <a:sym typeface="+mn-ea"/>
              </a:rPr>
              <a:t> </a:t>
            </a:r>
            <a:r>
              <a:rPr lang="en-US" sz="1800" dirty="0" err="1">
                <a:sym typeface="+mn-ea"/>
              </a:rPr>
              <a:t>ασθενών</a:t>
            </a:r>
            <a:r>
              <a:rPr lang="en-US" sz="1800" dirty="0">
                <a:sym typeface="+mn-ea"/>
              </a:rPr>
              <a:t>. </a:t>
            </a:r>
            <a:br>
              <a:rPr lang="en-US" sz="1800" dirty="0">
                <a:sym typeface="+mn-ea"/>
              </a:rPr>
            </a:br>
            <a:endParaRPr lang="en-US" sz="1800" dirty="0">
              <a:sym typeface="+mn-ea"/>
            </a:endParaRP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Title 1"/>
          <p:cNvSpPr txBox="1"/>
          <p:nvPr/>
        </p:nvSpPr>
        <p:spPr>
          <a:xfrm>
            <a:off x="3578935" y="107576"/>
            <a:ext cx="5281295" cy="1479176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Οσφυαλγία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 -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Ισχιαλγία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uiExpand="1" build="p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5910" y="572770"/>
            <a:ext cx="3980180" cy="1245235"/>
          </a:xfrm>
        </p:spPr>
        <p:txBody>
          <a:bodyPr/>
          <a:lstStyle/>
          <a:p>
            <a:r>
              <a:rPr lang="el-GR" altLang="en-US" sz="4400" dirty="0">
                <a:sym typeface="+mn-ea"/>
              </a:rPr>
              <a:t>   </a:t>
            </a:r>
            <a:r>
              <a:rPr lang="en-US" sz="4000" dirty="0" err="1">
                <a:sym typeface="+mn-ea"/>
              </a:rPr>
              <a:t>Αυχεναλγία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105" y="2057400"/>
            <a:ext cx="3932555" cy="1807845"/>
          </a:xfrm>
        </p:spPr>
        <p:txBody>
          <a:bodyPr/>
          <a:lstStyle/>
          <a:p>
            <a:r>
              <a:rPr lang="el-GR" altLang="en-US" sz="2400" b="1" dirty="0" err="1"/>
              <a:t>Αυχεναλγία</a:t>
            </a:r>
            <a:r>
              <a:rPr lang="el-GR" altLang="en-US" sz="2000" b="1" dirty="0"/>
              <a:t>:</a:t>
            </a:r>
            <a:br>
              <a:rPr lang="el-GR" altLang="en-US" b="1" dirty="0"/>
            </a:br>
            <a:r>
              <a:rPr lang="en-US" sz="1800" dirty="0"/>
              <a:t>Ο </a:t>
            </a:r>
            <a:r>
              <a:rPr lang="en-US" sz="1800" dirty="0" err="1"/>
              <a:t>πόνος</a:t>
            </a:r>
            <a:r>
              <a:rPr lang="en-US" sz="1800" dirty="0"/>
              <a:t> </a:t>
            </a:r>
            <a:r>
              <a:rPr lang="en-US" sz="1800" dirty="0" err="1"/>
              <a:t>που</a:t>
            </a:r>
            <a:r>
              <a:rPr lang="en-US" sz="1800" dirty="0"/>
              <a:t> </a:t>
            </a:r>
            <a:r>
              <a:rPr lang="en-US" sz="1800" dirty="0" err="1"/>
              <a:t>εντοπίζεται</a:t>
            </a:r>
            <a:r>
              <a:rPr lang="en-US" sz="1800" dirty="0"/>
              <a:t> </a:t>
            </a:r>
            <a:r>
              <a:rPr lang="en-US" sz="1800" dirty="0" err="1"/>
              <a:t>στον</a:t>
            </a:r>
            <a:r>
              <a:rPr lang="en-US" sz="1800" dirty="0"/>
              <a:t> </a:t>
            </a:r>
            <a:r>
              <a:rPr lang="en-US" sz="1800" dirty="0" err="1"/>
              <a:t>αυχένα</a:t>
            </a:r>
            <a:r>
              <a:rPr lang="en-US" sz="1800" dirty="0"/>
              <a:t> </a:t>
            </a:r>
            <a:r>
              <a:rPr lang="en-US" sz="1800" dirty="0" err="1"/>
              <a:t>και</a:t>
            </a:r>
            <a:r>
              <a:rPr lang="en-US" sz="1800" dirty="0"/>
              <a:t> </a:t>
            </a:r>
            <a:r>
              <a:rPr lang="en-US" sz="1800" dirty="0" err="1"/>
              <a:t>μπορεί</a:t>
            </a:r>
            <a:r>
              <a:rPr lang="en-US" sz="1800" dirty="0"/>
              <a:t> </a:t>
            </a:r>
            <a:r>
              <a:rPr lang="en-US" sz="1800" dirty="0" err="1"/>
              <a:t>να</a:t>
            </a:r>
            <a:r>
              <a:rPr lang="en-US" sz="1800" dirty="0"/>
              <a:t> </a:t>
            </a:r>
            <a:r>
              <a:rPr lang="en-US" sz="1800" dirty="0" err="1"/>
              <a:t>αντανακλάται</a:t>
            </a:r>
            <a:r>
              <a:rPr lang="en-US" sz="1800" dirty="0"/>
              <a:t> </a:t>
            </a:r>
            <a:r>
              <a:rPr lang="en-US" sz="1800" dirty="0" err="1"/>
              <a:t>στην</a:t>
            </a:r>
            <a:r>
              <a:rPr lang="el-GR" altLang="en-US" sz="1800" dirty="0"/>
              <a:t> </a:t>
            </a:r>
            <a:r>
              <a:rPr lang="en-US" sz="1800" dirty="0" err="1"/>
              <a:t>κεφαλή</a:t>
            </a:r>
            <a:r>
              <a:rPr lang="en-US" sz="1800" dirty="0"/>
              <a:t> </a:t>
            </a:r>
            <a:r>
              <a:rPr lang="en-US" sz="1800" dirty="0" err="1"/>
              <a:t>και</a:t>
            </a:r>
            <a:r>
              <a:rPr lang="en-US" sz="1800" dirty="0"/>
              <a:t> </a:t>
            </a:r>
            <a:r>
              <a:rPr lang="en-US" sz="1800" dirty="0" err="1"/>
              <a:t>τα</a:t>
            </a:r>
            <a:r>
              <a:rPr lang="en-US" sz="1800" dirty="0"/>
              <a:t> </a:t>
            </a:r>
            <a:r>
              <a:rPr lang="en-US" sz="1800" dirty="0" err="1"/>
              <a:t>άνω</a:t>
            </a:r>
            <a:r>
              <a:rPr lang="en-US" sz="1800" dirty="0"/>
              <a:t> </a:t>
            </a:r>
            <a:r>
              <a:rPr lang="en-US" sz="1800" dirty="0" err="1" smtClean="0"/>
              <a:t>άκρα</a:t>
            </a:r>
            <a:r>
              <a:rPr lang="el-GR" sz="1800" dirty="0" smtClean="0"/>
              <a:t>.</a:t>
            </a:r>
            <a:endParaRPr lang="en-US" dirty="0"/>
          </a:p>
        </p:txBody>
      </p:sp>
      <p:pic>
        <p:nvPicPr>
          <p:cNvPr id="7" name="6 - Θέση περιεχομένου" descr="images.jfif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257365" y="1970833"/>
            <a:ext cx="4598894" cy="3174908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Green Color">
  <a:themeElements>
    <a:clrScheme name="Green Color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Green Color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reen Col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7205</Words>
  <Application>WPS Presentation</Application>
  <PresentationFormat>Προσαρμογή</PresentationFormat>
  <Paragraphs>233</Paragraphs>
  <Slides>21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8" baseType="lpstr">
      <vt:lpstr>Arial</vt:lpstr>
      <vt:lpstr>SimSun</vt:lpstr>
      <vt:lpstr>Wingdings</vt:lpstr>
      <vt:lpstr>Microsoft YaHei</vt:lpstr>
      <vt:lpstr>Arial Unicode MS</vt:lpstr>
      <vt:lpstr>Calibri</vt:lpstr>
      <vt:lpstr>Green Color</vt:lpstr>
      <vt:lpstr>Επαγγελματικές Ασθένειες στην Φυσικοθεραπεία</vt:lpstr>
      <vt:lpstr>Περιεχόμενα</vt:lpstr>
      <vt:lpstr>				    ΕΙΣΑΓΩΓΗ</vt:lpstr>
      <vt:lpstr>Μυοσκελετικές Παθήσεις</vt:lpstr>
      <vt:lpstr>Αιτίες μυοσκελετικών προβλημάτων στους Φυσικοθεραπευτές</vt:lpstr>
      <vt:lpstr>Παθολογίες στην Φυσικοθεραπεία</vt:lpstr>
      <vt:lpstr>Οσφυαλγία - Ισχιαλγία </vt:lpstr>
      <vt:lpstr>Κραδασμούς κατά τη μεταφορά ασθενών.  </vt:lpstr>
      <vt:lpstr>   Αυχεναλγία </vt:lpstr>
      <vt:lpstr>Αίτια:  </vt:lpstr>
      <vt:lpstr>           Σύνδρομο καρπιαίου σωλήνα </vt:lpstr>
      <vt:lpstr>PowerPoint 演示文稿</vt:lpstr>
      <vt:lpstr>Τενοντίτιδα  </vt:lpstr>
      <vt:lpstr>           Τενοντίτιδα</vt:lpstr>
      <vt:lpstr>        Κύφωση  </vt:lpstr>
      <vt:lpstr>PowerPoint 演示文稿</vt:lpstr>
      <vt:lpstr>Σκολίωση </vt:lpstr>
      <vt:lpstr>Αίτια:  </vt:lpstr>
      <vt:lpstr>Συμπέρασμα </vt:lpstr>
      <vt:lpstr>Ευχαριστούμε για την προσοχή σας!</vt:lpstr>
      <vt:lpstr>Βιβλίογραφία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Επαγγελματικές Ασθένειες στην Φυσικοθεραπεία</dc:title>
  <dc:creator/>
  <cp:lastModifiedBy>jimaq</cp:lastModifiedBy>
  <cp:revision>68</cp:revision>
  <dcterms:created xsi:type="dcterms:W3CDTF">2022-11-14T17:14:00Z</dcterms:created>
  <dcterms:modified xsi:type="dcterms:W3CDTF">2023-01-13T15:40:08Z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EE18BF4D49A24EAE8774BCF3F9A3C99C</vt:lpwstr>
  </property>
  <property fmtid="{D5CDD505-2E9C-101B-9397-08002B2CF9AE}" pid="3" name="KSOProductBuildVer">
    <vt:lpwstr>1033-11.2.0.11440</vt:lpwstr>
  </property>
</Properties>
</file>