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6" r:id="rId2"/>
    <p:sldId id="287" r:id="rId3"/>
    <p:sldId id="288" r:id="rId4"/>
    <p:sldId id="279" r:id="rId5"/>
    <p:sldId id="280" r:id="rId6"/>
    <p:sldId id="271" r:id="rId7"/>
    <p:sldId id="272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49C8B-6FB2-4138-AFF4-6FB437354D15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5A222-7DFC-4A87-93CF-03E3006727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04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B9E5-5091-CC4E-B7BA-0D6FCD3DAD34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63FC-65CF-984B-B48A-7DF56F60DB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48077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3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Η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βία και το ιερό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/>
              <a:t>Κατανόηση της θεωρίας του R. </a:t>
            </a:r>
            <a:r>
              <a:rPr lang="el-GR" sz="2800" dirty="0" err="1"/>
              <a:t>Girard</a:t>
            </a:r>
            <a:r>
              <a:rPr lang="el-GR" sz="2800" dirty="0"/>
              <a:t> σχετικά µε την </a:t>
            </a:r>
            <a:r>
              <a:rPr lang="el-GR" sz="2800" dirty="0" err="1"/>
              <a:t>θεσµοθέτηση</a:t>
            </a:r>
            <a:r>
              <a:rPr lang="el-GR" sz="2800" dirty="0"/>
              <a:t> της βίας και την λειτουργία της στα πλαίσια µ</a:t>
            </a:r>
            <a:r>
              <a:rPr lang="el-GR" sz="2800" dirty="0" err="1"/>
              <a:t>ιας</a:t>
            </a:r>
            <a:r>
              <a:rPr lang="el-GR" sz="2800" dirty="0"/>
              <a:t> </a:t>
            </a:r>
            <a:r>
              <a:rPr lang="el-GR" sz="2800" dirty="0" err="1"/>
              <a:t>οργανωµένης</a:t>
            </a:r>
            <a:r>
              <a:rPr lang="el-GR" sz="2800" dirty="0"/>
              <a:t> κοινωνίας.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R. </a:t>
            </a:r>
            <a:r>
              <a:rPr lang="el-GR" dirty="0" err="1" smtClean="0"/>
              <a:t>Girard</a:t>
            </a:r>
            <a:r>
              <a:rPr lang="el-GR" dirty="0" smtClean="0"/>
              <a:t>, </a:t>
            </a:r>
            <a:r>
              <a:rPr lang="el-GR" i="1" dirty="0" smtClean="0"/>
              <a:t>Η </a:t>
            </a:r>
            <a:r>
              <a:rPr lang="el-GR" i="1" dirty="0"/>
              <a:t>βία και το </a:t>
            </a:r>
            <a:r>
              <a:rPr lang="el-GR" i="1" dirty="0" smtClean="0"/>
              <a:t>ιερό. </a:t>
            </a:r>
            <a:endParaRPr lang="el-GR" i="1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4" y="1245476"/>
            <a:ext cx="7551063" cy="42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" y="1166648"/>
            <a:ext cx="7063886" cy="43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1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90" y="236476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cs typeface="Gentium"/>
              </a:rPr>
              <a:t/>
            </a:r>
            <a:br>
              <a:rPr lang="en-US" dirty="0" smtClean="0">
                <a:solidFill>
                  <a:schemeClr val="tx1"/>
                </a:solidFill>
                <a:cs typeface="Gentium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Gentium"/>
              </a:rPr>
              <a:t>R. GIRARD, </a:t>
            </a:r>
            <a:r>
              <a:rPr lang="el-GR" i="1" dirty="0" smtClean="0">
                <a:solidFill>
                  <a:schemeClr val="bg1">
                    <a:lumMod val="95000"/>
                  </a:schemeClr>
                </a:solidFill>
                <a:cs typeface="Gentium"/>
              </a:rPr>
              <a:t>Η βία και το ιερό</a:t>
            </a:r>
            <a:r>
              <a:rPr lang="el-GR" dirty="0" smtClean="0">
                <a:solidFill>
                  <a:schemeClr val="bg1">
                    <a:lumMod val="95000"/>
                  </a:schemeClr>
                </a:solidFill>
                <a:cs typeface="Gentium"/>
              </a:rPr>
              <a:t> [1972]</a:t>
            </a:r>
            <a:r>
              <a:rPr lang="en-US" sz="3200" dirty="0" smtClean="0">
                <a:cs typeface="Gentium"/>
              </a:rPr>
              <a:t/>
            </a:r>
            <a:br>
              <a:rPr lang="en-US" sz="3200" dirty="0" smtClean="0">
                <a:cs typeface="Gentium"/>
              </a:rPr>
            </a:br>
            <a:endParaRPr lang="en-US" sz="3200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6" y="2152011"/>
            <a:ext cx="8229600" cy="3996550"/>
          </a:xfrm>
        </p:spPr>
        <p:txBody>
          <a:bodyPr/>
          <a:lstStyle/>
          <a:p>
            <a:pPr lvl="0"/>
            <a:r>
              <a:rPr lang="el-GR" dirty="0" smtClean="0">
                <a:cs typeface="Gentium"/>
              </a:rPr>
              <a:t>η </a:t>
            </a:r>
            <a:r>
              <a:rPr lang="el-GR" dirty="0">
                <a:cs typeface="Gentium"/>
              </a:rPr>
              <a:t>θεσμοθετημένη μορφή της βίας = θυσία</a:t>
            </a:r>
            <a:endParaRPr lang="en-US" dirty="0">
              <a:cs typeface="Gentium"/>
            </a:endParaRPr>
          </a:p>
          <a:p>
            <a:pPr lvl="0"/>
            <a:r>
              <a:rPr lang="el-GR" u="sng" dirty="0">
                <a:cs typeface="Gentium"/>
              </a:rPr>
              <a:t>ο τελετουργικά επαναλαμβανόμενος φόνος κρατά την βία έξω από τα όρια της </a:t>
            </a:r>
            <a:r>
              <a:rPr lang="el-GR" u="sng" dirty="0" smtClean="0">
                <a:cs typeface="Gentium"/>
              </a:rPr>
              <a:t>κοινωνίας</a:t>
            </a:r>
            <a:endParaRPr lang="en-US" u="sng" dirty="0" smtClean="0">
              <a:cs typeface="Gentium"/>
            </a:endParaRPr>
          </a:p>
          <a:p>
            <a:pPr lvl="0"/>
            <a:endParaRPr lang="en-US" dirty="0">
              <a:cs typeface="Gentium"/>
            </a:endParaRPr>
          </a:p>
          <a:p>
            <a:pPr marL="0" indent="0" algn="ctr">
              <a:buNone/>
            </a:pPr>
            <a:r>
              <a:rPr lang="el-GR" dirty="0">
                <a:cs typeface="Gentium"/>
              </a:rPr>
              <a:t>μελέτη περιπτώσεων: </a:t>
            </a:r>
            <a:endParaRPr lang="en-US" dirty="0">
              <a:cs typeface="Gentium"/>
            </a:endParaRPr>
          </a:p>
          <a:p>
            <a:r>
              <a:rPr lang="el-GR" dirty="0">
                <a:cs typeface="Gentium"/>
              </a:rPr>
              <a:t>η τελετουργία του φαρμακού ,  ο μύθος του Οιδίποδα</a:t>
            </a:r>
            <a:endParaRPr lang="en-US" dirty="0">
              <a:cs typeface="Gentium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>
                    <a:lumMod val="95000"/>
                  </a:schemeClr>
                </a:solidFill>
                <a:cs typeface="Gentium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cs typeface="Gentium"/>
              </a:rPr>
              <a:t>R. GIRARD, </a:t>
            </a:r>
            <a:r>
              <a:rPr lang="el-GR" i="1" dirty="0" smtClean="0">
                <a:solidFill>
                  <a:schemeClr val="bg1">
                    <a:lumMod val="95000"/>
                  </a:schemeClr>
                </a:solidFill>
                <a:cs typeface="Gentium"/>
              </a:rPr>
              <a:t>Η βία και το ιερό</a:t>
            </a:r>
            <a:r>
              <a:rPr lang="el-GR" dirty="0" smtClean="0">
                <a:solidFill>
                  <a:schemeClr val="bg1">
                    <a:lumMod val="95000"/>
                  </a:schemeClr>
                </a:solidFill>
                <a:cs typeface="Gentium"/>
              </a:rPr>
              <a:t> [1972]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199435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l-GR" dirty="0">
                <a:latin typeface="+mj-lt"/>
                <a:cs typeface="Gentium"/>
              </a:rPr>
              <a:t>η πιο σοβαρή κρίση μιας κοινωνίας είναι η </a:t>
            </a:r>
            <a:r>
              <a:rPr lang="el-GR" u="sng" dirty="0">
                <a:latin typeface="+mj-lt"/>
                <a:cs typeface="Gentium"/>
              </a:rPr>
              <a:t>θυσιαστική κρίση </a:t>
            </a:r>
            <a:endParaRPr lang="en-US" u="sng" dirty="0" smtClean="0">
              <a:latin typeface="+mj-lt"/>
              <a:cs typeface="Gentium"/>
            </a:endParaRPr>
          </a:p>
          <a:p>
            <a:pPr marL="0" lvl="0" indent="0">
              <a:buNone/>
            </a:pPr>
            <a:endParaRPr lang="en-US" u="sng" dirty="0">
              <a:latin typeface="+mj-lt"/>
              <a:cs typeface="Gentium"/>
            </a:endParaRPr>
          </a:p>
          <a:p>
            <a:pPr>
              <a:buNone/>
            </a:pPr>
            <a:r>
              <a:rPr lang="el-GR" dirty="0" smtClean="0">
                <a:latin typeface="+mj-lt"/>
                <a:cs typeface="Gentium"/>
              </a:rPr>
              <a:t>(</a:t>
            </a:r>
            <a:r>
              <a:rPr lang="en-US" dirty="0" smtClean="0">
                <a:latin typeface="+mj-lt"/>
                <a:cs typeface="Gentium"/>
              </a:rPr>
              <a:t>= </a:t>
            </a:r>
            <a:r>
              <a:rPr lang="el-GR" dirty="0" smtClean="0">
                <a:latin typeface="+mj-lt"/>
                <a:cs typeface="Gentium"/>
              </a:rPr>
              <a:t>τα </a:t>
            </a:r>
            <a:r>
              <a:rPr lang="el-GR" dirty="0">
                <a:latin typeface="+mj-lt"/>
                <a:cs typeface="Gentium"/>
              </a:rPr>
              <a:t>όρια μεταξύ φόνου και θυσίας συγχέονται</a:t>
            </a:r>
            <a:r>
              <a:rPr lang="el-GR" dirty="0" smtClean="0">
                <a:latin typeface="+mj-lt"/>
                <a:cs typeface="Gentium"/>
              </a:rPr>
              <a:t>)</a:t>
            </a:r>
            <a:endParaRPr lang="en-US" dirty="0" smtClean="0">
              <a:latin typeface="+mj-lt"/>
              <a:cs typeface="Gentium"/>
            </a:endParaRPr>
          </a:p>
          <a:p>
            <a:pPr>
              <a:buNone/>
            </a:pPr>
            <a:endParaRPr lang="en-US" dirty="0">
              <a:latin typeface="+mj-lt"/>
              <a:cs typeface="Gentium"/>
            </a:endParaRPr>
          </a:p>
          <a:p>
            <a:pPr marL="0" indent="0" algn="ctr">
              <a:buNone/>
            </a:pPr>
            <a:r>
              <a:rPr lang="el-GR" dirty="0">
                <a:latin typeface="+mj-lt"/>
                <a:cs typeface="Gentium"/>
              </a:rPr>
              <a:t>     </a:t>
            </a:r>
            <a:r>
              <a:rPr lang="el-GR" dirty="0" smtClean="0">
                <a:latin typeface="+mj-lt"/>
                <a:cs typeface="Gentium"/>
              </a:rPr>
              <a:t> </a:t>
            </a:r>
            <a:r>
              <a:rPr lang="el-GR" dirty="0">
                <a:latin typeface="+mj-lt"/>
                <a:cs typeface="Gentium"/>
              </a:rPr>
              <a:t>μελέτη περιπτώσεων: </a:t>
            </a:r>
            <a:endParaRPr lang="en-US" dirty="0" smtClean="0">
              <a:latin typeface="+mj-lt"/>
              <a:cs typeface="Gentium"/>
            </a:endParaRPr>
          </a:p>
          <a:p>
            <a:pPr marL="0" indent="0" algn="ctr">
              <a:buNone/>
            </a:pPr>
            <a:endParaRPr lang="en-US" dirty="0">
              <a:latin typeface="+mj-lt"/>
              <a:cs typeface="Gentium"/>
            </a:endParaRPr>
          </a:p>
          <a:p>
            <a:pPr algn="ctr"/>
            <a:r>
              <a:rPr lang="el-GR" dirty="0">
                <a:latin typeface="+mj-lt"/>
                <a:cs typeface="Gentium"/>
              </a:rPr>
              <a:t>	</a:t>
            </a:r>
            <a:r>
              <a:rPr lang="el-GR" i="1" dirty="0">
                <a:latin typeface="+mj-lt"/>
                <a:cs typeface="Gentium"/>
              </a:rPr>
              <a:t>Ηρακλής Μαινόμενος, Τραχίνιες </a:t>
            </a:r>
            <a:endParaRPr lang="en-US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2013. 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Η βία και το ιερό».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400</Words>
  <Application>Microsoft Office PowerPoint</Application>
  <PresentationFormat>Προβολή στην οθόνη (4:3)</PresentationFormat>
  <Paragraphs>63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Office Theme</vt:lpstr>
      <vt:lpstr>Μυθος και Τελετουργία   στην Αρχαία Ελλάδα </vt:lpstr>
      <vt:lpstr>Σκοποί  ενότητας</vt:lpstr>
      <vt:lpstr>Περιεχόμενα ενότητας</vt:lpstr>
      <vt:lpstr>Παρουσίαση του PowerPoint</vt:lpstr>
      <vt:lpstr>Παρουσίαση του PowerPoint</vt:lpstr>
      <vt:lpstr> R. GIRARD, Η βία και το ιερό [1972] </vt:lpstr>
      <vt:lpstr> R. GIRARD, Η βία και το ιερό [1972]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BD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ΛΕΙΤΟΥΡΓΙΚΗ ΕΡΜΗΝΕΙΑ ΤΩΝ ΜΥΘΩΝ</dc:title>
  <dc:creator>E Coleman</dc:creator>
  <cp:lastModifiedBy>User</cp:lastModifiedBy>
  <cp:revision>21</cp:revision>
  <dcterms:created xsi:type="dcterms:W3CDTF">2012-10-17T12:07:18Z</dcterms:created>
  <dcterms:modified xsi:type="dcterms:W3CDTF">2015-10-17T08:36:02Z</dcterms:modified>
</cp:coreProperties>
</file>