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90" r:id="rId2"/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92" r:id="rId12"/>
    <p:sldId id="294" r:id="rId13"/>
    <p:sldId id="296" r:id="rId14"/>
    <p:sldId id="316" r:id="rId15"/>
    <p:sldId id="297" r:id="rId16"/>
    <p:sldId id="298" r:id="rId17"/>
    <p:sldId id="302" r:id="rId18"/>
    <p:sldId id="317" r:id="rId19"/>
    <p:sldId id="299" r:id="rId20"/>
    <p:sldId id="300" r:id="rId21"/>
    <p:sldId id="315" r:id="rId22"/>
    <p:sldId id="31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502" y="7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ABFA91-7EC0-415F-BD38-2753EC5EB8E8}" type="datetimeFigureOut">
              <a:rPr lang="en-US" smtClean="0"/>
              <a:pPr/>
              <a:t>18-May-16</a:t>
            </a:fld>
            <a:endParaRPr lang="en-US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6AD555-3A7B-4E89-99CE-A1E86981A6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721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1760D-5A33-4A58-97CB-9DA1F2B2F75F}" type="datetime1">
              <a:rPr lang="en-US" smtClean="0"/>
              <a:pPr/>
              <a:t>18-May-16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A467-DAD6-4C60-BE96-0571706F01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AB745-CE37-4774-8615-1373CFDD1539}" type="datetime1">
              <a:rPr lang="en-US" smtClean="0"/>
              <a:pPr/>
              <a:t>18-May-16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A467-DAD6-4C60-BE96-0571706F01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80A7-A366-4DBC-87F9-D6ED5ADF8AB4}" type="datetime1">
              <a:rPr lang="en-US" smtClean="0"/>
              <a:pPr/>
              <a:t>18-May-16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A467-DAD6-4C60-BE96-0571706F01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54763-4870-429B-B0CC-C4B31EB19A6E}" type="datetime1">
              <a:rPr lang="en-US" smtClean="0"/>
              <a:pPr/>
              <a:t>18-May-16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A467-DAD6-4C60-BE96-0571706F01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5E0D-D0D9-4A6F-A59A-D6BFD90E0AB0}" type="datetime1">
              <a:rPr lang="en-US" smtClean="0"/>
              <a:pPr/>
              <a:t>18-May-16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A467-DAD6-4C60-BE96-0571706F01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91F46-E867-48BE-BB57-EA8FCA0B91C0}" type="datetime1">
              <a:rPr lang="en-US" smtClean="0"/>
              <a:pPr/>
              <a:t>18-May-16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A467-DAD6-4C60-BE96-0571706F01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2ADE-372F-4015-9BC0-60BE1EC20355}" type="datetime1">
              <a:rPr lang="en-US" smtClean="0"/>
              <a:pPr/>
              <a:t>18-May-16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A467-DAD6-4C60-BE96-0571706F01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D9A04-EA25-40CD-910D-EBFAE4DFABD3}" type="datetime1">
              <a:rPr lang="en-US" smtClean="0"/>
              <a:pPr/>
              <a:t>18-May-16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A467-DAD6-4C60-BE96-0571706F01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E5A8B-399A-48FE-845E-F7E84E7B07CD}" type="datetime1">
              <a:rPr lang="en-US" smtClean="0"/>
              <a:pPr/>
              <a:t>18-May-16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A467-DAD6-4C60-BE96-0571706F01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5F101-5CB2-402B-92AA-BAFB88EE2AA1}" type="datetime1">
              <a:rPr lang="en-US" smtClean="0"/>
              <a:pPr/>
              <a:t>18-May-16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A467-DAD6-4C60-BE96-0571706F01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EB97A-0296-4D38-BBC0-033C6BD4CBA2}" type="datetime1">
              <a:rPr lang="en-US" smtClean="0"/>
              <a:pPr/>
              <a:t>18-May-16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A467-DAD6-4C60-BE96-0571706F01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1BDAE-3CD8-4CD0-AC85-191263CBD507}" type="datetime1">
              <a:rPr lang="en-US" smtClean="0"/>
              <a:pPr/>
              <a:t>18-May-16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FA467-DAD6-4C60-BE96-0571706F01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gr/url?sa=i&amp;rct=j&amp;q=&amp;esrc=s&amp;source=images&amp;cd=&amp;cad=rja&amp;uact=8&amp;ved=0ahUKEwjfw-Pok_rLAhWKnRoKHXULB4cQjRwIBw&amp;url=http://opengov.thessaloniki.gr/smart-city/smart-pillars/smart-mobility&amp;psig=AFQjCNHEXvouqKW0xrdC-CYA8HcIllnhzA&amp;ust=1460036894587828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gr/url?sa=i&amp;rct=j&amp;q=&amp;esrc=s&amp;source=images&amp;cd=&amp;cad=rja&amp;uact=8&amp;ved=0ahUKEwjfw-Pok_rLAhWKnRoKHXULB4cQjRwIBw&amp;url=http://opengov.thessaloniki.gr/smart-city/smart-pillars/smart-mobility&amp;psig=AFQjCNHEXvouqKW0xrdC-CYA8HcIllnhzA&amp;ust=1460036894587828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gr/url?sa=i&amp;rct=j&amp;q=&amp;esrc=s&amp;source=images&amp;cd=&amp;cad=rja&amp;uact=8&amp;ved=0ahUKEwjfw-Pok_rLAhWKnRoKHXULB4cQjRwIBw&amp;url=http://opengov.thessaloniki.gr/smart-city/smart-pillars/smart-mobility&amp;psig=AFQjCNHEXvouqKW0xrdC-CYA8HcIllnhzA&amp;ust=1460036894587828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gr/url?sa=i&amp;rct=j&amp;q=&amp;esrc=s&amp;source=images&amp;cd=&amp;cad=rja&amp;uact=8&amp;ved=0ahUKEwjfw-Pok_rLAhWKnRoKHXULB4cQjRwIBw&amp;url=http://opengov.thessaloniki.gr/smart-city/smart-pillars/smart-mobility&amp;psig=AFQjCNHEXvouqKW0xrdC-CYA8HcIllnhzA&amp;ust=1460036894587828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gr/url?sa=i&amp;rct=j&amp;q=&amp;esrc=s&amp;source=images&amp;cd=&amp;cad=rja&amp;uact=8&amp;ved=0ahUKEwi_y7CHpovMAhWHMhoKHXvLCYsQjRwIBw&amp;url=http://www.enzolavolta.it/wp/?tag=smile&amp;psig=AFQjCNGUYaNA6iGRi4sZqY0qFg_h28KtPw&amp;ust=1460626010340585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gr/url?sa=i&amp;rct=j&amp;q=&amp;esrc=s&amp;source=images&amp;cd=&amp;cad=rja&amp;uact=8&amp;ved=0ahUKEwi_y7CHpovMAhWHMhoKHXvLCYsQjRwIBw&amp;url=http://www.enzolavolta.it/wp/?tag=smile&amp;psig=AFQjCNGUYaNA6iGRi4sZqY0qFg_h28KtPw&amp;ust=1460626010340585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gr/url?sa=i&amp;rct=j&amp;q=&amp;esrc=s&amp;source=images&amp;cd=&amp;cad=rja&amp;uact=8&amp;ved=0ahUKEwi_y7CHpovMAhWHMhoKHXvLCYsQjRwIBw&amp;url=http://www.enzolavolta.it/wp/?tag=smile&amp;psig=AFQjCNGUYaNA6iGRi4sZqY0qFg_h28KtPw&amp;ust=1460626010340585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gr/url?sa=i&amp;rct=j&amp;q=&amp;esrc=s&amp;source=images&amp;cd=&amp;cad=rja&amp;uact=8&amp;ved=0ahUKEwi_y7CHpovMAhWHMhoKHXvLCYsQjRwIBw&amp;url=http://www.enzolavolta.it/wp/?tag=smile&amp;psig=AFQjCNGUYaNA6iGRi4sZqY0qFg_h28KtPw&amp;ust=1460626010340585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gr/url?sa=i&amp;rct=j&amp;q=&amp;esrc=s&amp;source=images&amp;cd=&amp;cad=rja&amp;uact=8&amp;ved=0ahUKEwi_y7CHpovMAhWHMhoKHXvLCYsQjRwIBw&amp;url=http://www.enzolavolta.it/wp/?tag=smile&amp;psig=AFQjCNGUYaNA6iGRi4sZqY0qFg_h28KtPw&amp;ust=1460626010340585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gr/url?sa=i&amp;rct=j&amp;q=&amp;esrc=s&amp;source=images&amp;cd=&amp;cad=rja&amp;uact=8&amp;ved=0ahUKEwi_y7CHpovMAhWHMhoKHXvLCYsQjRwIBw&amp;url=http://www.enzolavolta.it/wp/?tag=smile&amp;psig=AFQjCNGUYaNA6iGRi4sZqY0qFg_h28KtPw&amp;ust=146062601034058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gr/url?sa=i&amp;rct=j&amp;q=&amp;esrc=s&amp;source=images&amp;cd=&amp;cad=rja&amp;uact=8&amp;ved=0ahUKEwjfw-Pok_rLAhWKnRoKHXULB4cQjRwIBw&amp;url=http://opengov.thessaloniki.gr/smart-city/smart-pillars/smart-mobility&amp;psig=AFQjCNHEXvouqKW0xrdC-CYA8HcIllnhzA&amp;ust=1460036894587828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gr/url?sa=i&amp;rct=j&amp;q=&amp;esrc=s&amp;source=images&amp;cd=&amp;cad=rja&amp;uact=8&amp;ved=0ahUKEwi_y7CHpovMAhWHMhoKHXvLCYsQjRwIBw&amp;url=http://www.enzolavolta.it/wp/?tag=smile&amp;psig=AFQjCNGUYaNA6iGRi4sZqY0qFg_h28KtPw&amp;ust=1460626010340585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gr/url?sa=i&amp;rct=j&amp;q=&amp;esrc=s&amp;source=images&amp;cd=&amp;cad=rja&amp;uact=8&amp;ved=0ahUKEwi_y7CHpovMAhWHMhoKHXvLCYsQjRwIBw&amp;url=http://www.enzolavolta.it/wp/?tag=smile&amp;psig=AFQjCNGUYaNA6iGRi4sZqY0qFg_h28KtPw&amp;ust=1460626010340585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gr/url?sa=i&amp;rct=j&amp;q=&amp;esrc=s&amp;source=images&amp;cd=&amp;cad=rja&amp;uact=8&amp;ved=0ahUKEwjfw-Pok_rLAhWKnRoKHXULB4cQjRwIBw&amp;url=http://opengov.thessaloniki.gr/smart-city/smart-pillars/smart-mobility&amp;psig=AFQjCNHEXvouqKW0xrdC-CYA8HcIllnhzA&amp;ust=146003689458782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gr/url?sa=i&amp;rct=j&amp;q=&amp;esrc=s&amp;source=images&amp;cd=&amp;cad=rja&amp;uact=8&amp;ved=0ahUKEwjfw-Pok_rLAhWKnRoKHXULB4cQjRwIBw&amp;url=http://opengov.thessaloniki.gr/smart-city/smart-pillars/smart-mobility&amp;psig=AFQjCNHEXvouqKW0xrdC-CYA8HcIllnhzA&amp;ust=146003689458782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gr/url?sa=i&amp;rct=j&amp;q=&amp;esrc=s&amp;source=images&amp;cd=&amp;cad=rja&amp;uact=8&amp;ved=0ahUKEwjfw-Pok_rLAhWKnRoKHXULB4cQjRwIBw&amp;url=http://opengov.thessaloniki.gr/smart-city/smart-pillars/smart-mobility&amp;psig=AFQjCNHEXvouqKW0xrdC-CYA8HcIllnhzA&amp;ust=146003689458782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gr/url?sa=i&amp;rct=j&amp;q=&amp;esrc=s&amp;source=images&amp;cd=&amp;cad=rja&amp;uact=8&amp;ved=0ahUKEwjfw-Pok_rLAhWKnRoKHXULB4cQjRwIBw&amp;url=http://opengov.thessaloniki.gr/smart-city/smart-pillars/smart-mobility&amp;psig=AFQjCNHEXvouqKW0xrdC-CYA8HcIllnhzA&amp;ust=1460036894587828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gr/url?sa=i&amp;rct=j&amp;q=&amp;esrc=s&amp;source=images&amp;cd=&amp;cad=rja&amp;uact=8&amp;ved=0ahUKEwjfw-Pok_rLAhWKnRoKHXULB4cQjRwIBw&amp;url=http://opengov.thessaloniki.gr/smart-city/smart-pillars/smart-mobility&amp;psig=AFQjCNHEXvouqKW0xrdC-CYA8HcIllnhzA&amp;ust=1460036894587828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gr/url?sa=i&amp;rct=j&amp;q=&amp;esrc=s&amp;source=images&amp;cd=&amp;cad=rja&amp;uact=8&amp;ved=0ahUKEwjfw-Pok_rLAhWKnRoKHXULB4cQjRwIBw&amp;url=http://opengov.thessaloniki.gr/smart-city/smart-pillars/smart-mobility&amp;psig=AFQjCNHEXvouqKW0xrdC-CYA8HcIllnhzA&amp;ust=1460036894587828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gr/url?sa=i&amp;rct=j&amp;q=&amp;esrc=s&amp;source=images&amp;cd=&amp;cad=rja&amp;uact=8&amp;ved=0ahUKEwjfw-Pok_rLAhWKnRoKHXULB4cQjRwIBw&amp;url=http://opengov.thessaloniki.gr/smart-city/smart-pillars/smart-mobility&amp;psig=AFQjCNHEXvouqKW0xrdC-CYA8HcIllnhzA&amp;ust=146003689458782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1800" dirty="0" smtClean="0"/>
              <a:t>ΠΑΝΕΠΙΣΤΗΜΙΟ ΠΑΤΡΩΝ</a:t>
            </a:r>
            <a:br>
              <a:rPr lang="el-GR" sz="1800" dirty="0" smtClean="0"/>
            </a:br>
            <a:r>
              <a:rPr lang="el-GR" sz="1800" dirty="0" smtClean="0"/>
              <a:t>ΤΜΗΜΑ ΠΟΛΙΤΙΚΩΝ ΜΗΧΑΝΙΚΩΝ</a:t>
            </a:r>
            <a:br>
              <a:rPr lang="el-GR" sz="1800" dirty="0" smtClean="0"/>
            </a:br>
            <a:r>
              <a:rPr lang="el-GR" sz="1800" dirty="0" smtClean="0"/>
              <a:t>ΜΑΘΗΜΑ</a:t>
            </a:r>
            <a:r>
              <a:rPr lang="en-US" sz="1800" dirty="0" smtClean="0"/>
              <a:t>: </a:t>
            </a:r>
            <a:r>
              <a:rPr lang="el-GR" sz="1800" dirty="0" smtClean="0"/>
              <a:t>ΕΥΦΥΕΙΣ ΠΟΛΕΙΣ, ΥΠΟΔΟΜΕΣ ΚΑΙ ΜΕΤΑΦΟΡΕΣ</a:t>
            </a:r>
            <a:br>
              <a:rPr lang="el-GR" sz="1800" dirty="0" smtClean="0"/>
            </a:br>
            <a:r>
              <a:rPr lang="el-GR" sz="1800" dirty="0" smtClean="0"/>
              <a:t>Ακαδημαϊκό  έτος 2015-2016</a:t>
            </a:r>
            <a:br>
              <a:rPr lang="el-GR" sz="1800" dirty="0" smtClean="0"/>
            </a:br>
            <a:r>
              <a:rPr lang="el-GR" sz="1800" dirty="0" smtClean="0"/>
              <a:t>10</a:t>
            </a:r>
            <a:r>
              <a:rPr lang="el-GR" sz="1800" baseline="30000" dirty="0" smtClean="0"/>
              <a:t>ο</a:t>
            </a:r>
            <a:r>
              <a:rPr lang="el-GR" sz="1800" dirty="0" smtClean="0"/>
              <a:t> Εξάμηνο</a:t>
            </a:r>
            <a:endParaRPr lang="en-US" sz="1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l-GR" sz="1800" dirty="0" smtClean="0"/>
          </a:p>
          <a:p>
            <a:pPr algn="ctr">
              <a:buNone/>
            </a:pPr>
            <a:r>
              <a:rPr lang="el-GR" sz="2400" b="1" i="1" u="sng" dirty="0" smtClean="0">
                <a:solidFill>
                  <a:schemeClr val="accent1"/>
                </a:solidFill>
              </a:rPr>
              <a:t>ΑΣΤΙΚΑ  Ε</a:t>
            </a:r>
            <a:r>
              <a:rPr lang="en-US" sz="2400" b="1" i="1" u="sng" dirty="0" smtClean="0">
                <a:solidFill>
                  <a:schemeClr val="accent1"/>
                </a:solidFill>
              </a:rPr>
              <a:t>Y</a:t>
            </a:r>
            <a:r>
              <a:rPr lang="el-GR" sz="2400" b="1" i="1" u="sng" dirty="0" smtClean="0">
                <a:solidFill>
                  <a:schemeClr val="accent1"/>
                </a:solidFill>
              </a:rPr>
              <a:t>ΦΥΗ  ΣΥΣΤΗΜΑΤΑ ΜΕΤΑΦΟΡΩΝ</a:t>
            </a:r>
            <a:r>
              <a:rPr lang="en-US" sz="2400" b="1" i="1" u="sng" dirty="0" smtClean="0">
                <a:solidFill>
                  <a:schemeClr val="accent1"/>
                </a:solidFill>
              </a:rPr>
              <a:t> –</a:t>
            </a:r>
          </a:p>
          <a:p>
            <a:pPr algn="ctr">
              <a:buNone/>
            </a:pPr>
            <a:r>
              <a:rPr lang="en-US" sz="2400" b="1" i="1" u="sng" dirty="0" smtClean="0">
                <a:solidFill>
                  <a:schemeClr val="accent1"/>
                </a:solidFill>
              </a:rPr>
              <a:t>CASE STUDY:TORINO SMART MOBILITY</a:t>
            </a:r>
            <a:endParaRPr lang="el-GR" sz="2400" b="1" i="1" u="sng" dirty="0" smtClean="0">
              <a:solidFill>
                <a:schemeClr val="accent1"/>
              </a:solidFill>
            </a:endParaRPr>
          </a:p>
          <a:p>
            <a:pPr algn="ctr">
              <a:buNone/>
            </a:pPr>
            <a:endParaRPr lang="el-GR" sz="2400" i="1" dirty="0" smtClean="0">
              <a:solidFill>
                <a:schemeClr val="accent1"/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5E1B-D304-4879-BDFD-60775229EA91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45058" name="AutoShape 2" descr="Αποτέλεσμα εικόνας για smart citi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0" name="Picture 2" descr="Αποτέλεσμα εικόνας για smart city strateg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717032"/>
            <a:ext cx="6840760" cy="22870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opengov.thessaloniki.gr/images/00021467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908460" cy="685799"/>
          </a:xfrm>
          <a:prstGeom prst="rect">
            <a:avLst/>
          </a:prstGeom>
          <a:noFill/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Κύριες Κατευθύνσεις Ανάπτυξης ΕΣΜ σε Εθνικό Επίπεδο</a:t>
            </a:r>
            <a:endParaRPr lang="en-US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l-GR" sz="2800" b="1" dirty="0" smtClean="0"/>
              <a:t>Συστήματα πληροφόρησης </a:t>
            </a:r>
            <a:r>
              <a:rPr lang="el-GR" sz="2800" dirty="0" smtClean="0"/>
              <a:t>για το οδικό δίκτυο, την κυκλοφορία, τις μετακινήσεις και τις συνδυασμένες μεταφορές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l-GR" sz="2800" b="1" dirty="0" smtClean="0"/>
              <a:t>Συστήματα διαχείρισης </a:t>
            </a:r>
            <a:r>
              <a:rPr lang="el-GR" sz="2800" dirty="0" smtClean="0"/>
              <a:t>της κυκλοφορίας, των μέσων μαζικής μεταφοράς, των εμπορευμάτων και των συμβάντων που συνδέονται με την οδική ασφάλεια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l-GR" sz="2800" b="1" dirty="0" smtClean="0"/>
              <a:t>Συστήματα τεχνολογίας/καινοτομίας </a:t>
            </a:r>
            <a:r>
              <a:rPr lang="el-GR" sz="2800" dirty="0" smtClean="0"/>
              <a:t>για ηλεκτρονικές συναλλαγές, έλεγχο συμμόρφωσης με τον Κώδικα Οδικής Κυκλοφορίας, καθώς και συνεργατικά συστήματα διασύνδεσης οχήματος με όχημα και οχήματος με υποδομή.</a:t>
            </a:r>
            <a:endParaRPr lang="en-US" sz="28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A467-DAD6-4C60-BE96-0571706F017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Οφέλη από την Εφαρμογή των ΕΣΜ</a:t>
            </a:r>
            <a:endParaRPr lang="en-US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Καλύτερες, ολοκληρωμένες και απρόσκοπτες μετακινήσεις και μείωση των καθυστερήσεων</a:t>
            </a:r>
          </a:p>
          <a:p>
            <a:r>
              <a:rPr lang="el-GR" sz="2800" dirty="0" smtClean="0"/>
              <a:t>Περισσότερο ανταγωνιστικές και ενεργειακά αποδοτικές μεταφορές</a:t>
            </a:r>
          </a:p>
          <a:p>
            <a:r>
              <a:rPr lang="el-GR" sz="2800" dirty="0" smtClean="0"/>
              <a:t>Καλύτερη πληροφόρηση των χρηστών για τις μετακινήσεις, τις συνθήκες και το κόστος μεταφοράς</a:t>
            </a:r>
          </a:p>
          <a:p>
            <a:r>
              <a:rPr lang="el-GR" sz="2800" dirty="0" smtClean="0"/>
              <a:t>Μείωση των ατυχημάτων</a:t>
            </a:r>
          </a:p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A467-DAD6-4C60-BE96-0571706F0170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7" name="Picture 2" descr="http://opengov.thessaloniki.gr/images/00021467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2"/>
            <a:ext cx="838199" cy="6327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opengov.thessaloniki.gr/images/00021467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2"/>
            <a:ext cx="914399" cy="690282"/>
          </a:xfrm>
          <a:prstGeom prst="rect">
            <a:avLst/>
          </a:prstGeom>
          <a:noFill/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Οφέλη από την Εφαρμογή των ΕΣΜ</a:t>
            </a:r>
            <a:endParaRPr lang="en-US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Βελτίωση της κυκλοφοριακής ροής μέσω των συστημάτων διαχείρισης της κυκλοφορίας</a:t>
            </a:r>
          </a:p>
          <a:p>
            <a:r>
              <a:rPr lang="el-GR" sz="2800" dirty="0" smtClean="0"/>
              <a:t>Βιωσιμότητα και ελκυστικότητα των Δημόσιων Συγκοινωνιών</a:t>
            </a:r>
          </a:p>
          <a:p>
            <a:r>
              <a:rPr lang="el-GR" sz="2800" dirty="0" smtClean="0"/>
              <a:t>Βιωσιμότητα των πόλεων με έξυπνα και φιλικά προς το περιβάλλον ολοκληρωμένα δίκτυα μεταφορών</a:t>
            </a:r>
          </a:p>
          <a:p>
            <a:r>
              <a:rPr lang="el-GR" sz="2800" dirty="0" smtClean="0"/>
              <a:t>Αμεσότερη επέμβαση των μονάδων διάσωσης σε περίπτωση έκτακτου συμβάντος </a:t>
            </a:r>
            <a:endParaRPr lang="en-US" sz="28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A467-DAD6-4C60-BE96-0571706F017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Οφέλη από την Εφαρμογή των ΕΣΜ</a:t>
            </a:r>
            <a:endParaRPr lang="en-US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800" dirty="0" smtClean="0"/>
              <a:t>Διευκόλυνση των επιχειρήσεων του εμπορευματικού κλάδου, μέσω της παροχής έξυπνων λύσεων για την οργάνωση και βελτίωση της απόδοσης των μεταφορικών υπηρεσιών</a:t>
            </a:r>
          </a:p>
          <a:p>
            <a:pPr algn="just"/>
            <a:r>
              <a:rPr lang="el-GR" sz="2800" dirty="0" smtClean="0"/>
              <a:t>Εξοικονόμηση πόρων και μείωση των επιπτώσεων στο περιβάλλον, μέσα από την μείωση του χρόνου μετακινήσεων και της αντίστοιχης κατανάλωσης καυσίμου.</a:t>
            </a:r>
            <a:endParaRPr lang="en-US" sz="28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A467-DAD6-4C60-BE96-0571706F0170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Picture 2" descr="http://opengov.thessaloniki.gr/images/00021467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2"/>
            <a:ext cx="990600" cy="7478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TORINO</a:t>
            </a:r>
          </a:p>
          <a:p>
            <a:pPr algn="ctr">
              <a:buNone/>
            </a:pPr>
            <a:r>
              <a:rPr lang="en-US" dirty="0" smtClean="0"/>
              <a:t>SMART MOBILITY CONCEPTS</a:t>
            </a:r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A467-DAD6-4C60-BE96-0571706F0170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2050" name="Picture 2" descr="http://www.enzolavolta.it/wp/wp-content/uploads/2014/07/Smil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3124200"/>
            <a:ext cx="4638675" cy="2876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Torino- Smart City</a:t>
            </a:r>
            <a:endParaRPr lang="en-US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sz="2800" dirty="0" smtClean="0"/>
              <a:t>     The main idea beyond Torino Smart City is to:</a:t>
            </a:r>
          </a:p>
          <a:p>
            <a:pPr algn="just"/>
            <a:r>
              <a:rPr lang="en-US" sz="2800" dirty="0" smtClean="0"/>
              <a:t> Improve the overall </a:t>
            </a:r>
            <a:r>
              <a:rPr lang="en-US" sz="2800" b="1" dirty="0" smtClean="0"/>
              <a:t>urban infrastructures </a:t>
            </a:r>
            <a:r>
              <a:rPr lang="en-US" sz="2800" dirty="0" smtClean="0"/>
              <a:t>and services </a:t>
            </a:r>
          </a:p>
          <a:p>
            <a:pPr algn="just"/>
            <a:r>
              <a:rPr lang="en-US" sz="2800" dirty="0" smtClean="0"/>
              <a:t>Achieve </a:t>
            </a:r>
            <a:r>
              <a:rPr lang="en-US" sz="2800" b="1" dirty="0" smtClean="0"/>
              <a:t>better environmental conditions</a:t>
            </a:r>
          </a:p>
          <a:p>
            <a:pPr algn="just"/>
            <a:r>
              <a:rPr lang="en-US" sz="2800" dirty="0" smtClean="0"/>
              <a:t>Maximize </a:t>
            </a:r>
            <a:r>
              <a:rPr lang="en-US" sz="2800" b="1" dirty="0" smtClean="0"/>
              <a:t>connectivity</a:t>
            </a:r>
          </a:p>
          <a:p>
            <a:pPr algn="just"/>
            <a:r>
              <a:rPr lang="en-US" sz="2800" b="1" dirty="0" smtClean="0"/>
              <a:t>Enhance opportunities </a:t>
            </a:r>
            <a:r>
              <a:rPr lang="en-US" sz="2800" dirty="0" smtClean="0"/>
              <a:t>for all, putting the city user(citizens, institutions, enterprises) at the center of the development policies </a:t>
            </a:r>
          </a:p>
          <a:p>
            <a:pPr algn="just">
              <a:buNone/>
            </a:pPr>
            <a:r>
              <a:rPr lang="en-US" sz="2800" dirty="0" smtClean="0"/>
              <a:t>    Torino is thought to become a </a:t>
            </a:r>
            <a:r>
              <a:rPr lang="en-US" sz="2800" b="1" dirty="0" smtClean="0"/>
              <a:t>living laboratory  </a:t>
            </a:r>
            <a:r>
              <a:rPr lang="en-US" sz="2800" dirty="0" smtClean="0"/>
              <a:t>for </a:t>
            </a:r>
          </a:p>
          <a:p>
            <a:pPr algn="just">
              <a:buNone/>
            </a:pPr>
            <a:r>
              <a:rPr lang="en-US" sz="2800" dirty="0" smtClean="0"/>
              <a:t>     technology and societal innovation, and support highly </a:t>
            </a:r>
            <a:r>
              <a:rPr lang="en-US" sz="2800" b="1" dirty="0" smtClean="0"/>
              <a:t>innovative demonstration projects</a:t>
            </a:r>
          </a:p>
          <a:p>
            <a:pPr algn="just">
              <a:buNone/>
            </a:pPr>
            <a:endParaRPr lang="en-US" sz="2800" dirty="0" smtClean="0"/>
          </a:p>
          <a:p>
            <a:pPr algn="just">
              <a:buNone/>
            </a:pPr>
            <a:endParaRPr lang="en-US" sz="2800" dirty="0" smtClean="0"/>
          </a:p>
          <a:p>
            <a:pPr algn="just"/>
            <a:endParaRPr lang="en-US" sz="28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A467-DAD6-4C60-BE96-0571706F0170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Picture 2" descr="http://www.enzolavolta.it/wp/wp-content/uploads/2014/07/Smil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66800" cy="6615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‘</a:t>
            </a:r>
            <a:r>
              <a:rPr lang="en-US" sz="3600" i="1" dirty="0" smtClean="0"/>
              <a:t>SMILE</a:t>
            </a:r>
            <a:r>
              <a:rPr lang="en-US" sz="3600" dirty="0" smtClean="0"/>
              <a:t>’-Torino Smart City Model</a:t>
            </a:r>
            <a:endParaRPr lang="en-US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sz="2800" dirty="0" smtClean="0"/>
              <a:t>‘SMILE’: Smart Mobility Inclusion Life &amp; Health &amp;Energy</a:t>
            </a:r>
          </a:p>
          <a:p>
            <a:pPr algn="just">
              <a:buNone/>
            </a:pPr>
            <a:r>
              <a:rPr lang="en-US" sz="2800" dirty="0" smtClean="0"/>
              <a:t>Smile is the  </a:t>
            </a:r>
            <a:r>
              <a:rPr lang="en-US" sz="2800" b="1" dirty="0" smtClean="0"/>
              <a:t>smart city model , with 4 vertical domains</a:t>
            </a:r>
          </a:p>
          <a:p>
            <a:pPr algn="just">
              <a:buNone/>
            </a:pPr>
            <a:endParaRPr lang="en-US" sz="2800" b="1" dirty="0" smtClean="0"/>
          </a:p>
          <a:p>
            <a:pPr algn="just">
              <a:buNone/>
            </a:pPr>
            <a:endParaRPr lang="en-US" sz="2800" b="1" dirty="0" smtClean="0"/>
          </a:p>
          <a:p>
            <a:pPr algn="just">
              <a:buNone/>
            </a:pPr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A467-DAD6-4C60-BE96-0571706F0170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6302" y="2895599"/>
            <a:ext cx="6193698" cy="3241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http://www.enzolavolta.it/wp/wp-content/uploads/2014/07/Smile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105909" cy="685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Smart Mobility -Definitions</a:t>
            </a:r>
            <a:endParaRPr lang="en-US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l-GR" sz="3000" b="1" dirty="0" smtClean="0"/>
              <a:t>Ορισμός</a:t>
            </a:r>
            <a:r>
              <a:rPr lang="en-US" sz="3000" b="1" dirty="0" smtClean="0"/>
              <a:t>:</a:t>
            </a:r>
            <a:r>
              <a:rPr lang="en-US" sz="3000" dirty="0" smtClean="0"/>
              <a:t> </a:t>
            </a:r>
            <a:r>
              <a:rPr lang="el-GR" sz="3000" dirty="0" smtClean="0"/>
              <a:t>Με τον όρο </a:t>
            </a:r>
            <a:r>
              <a:rPr lang="el-GR" sz="3000" b="1" dirty="0" smtClean="0"/>
              <a:t>Ευφυής Κινητικότητα </a:t>
            </a:r>
            <a:r>
              <a:rPr lang="el-GR" sz="3000" dirty="0" smtClean="0"/>
              <a:t>εννοούμε την χρήση των Τεχνολογιών Πληροφορικής και Επικοινωνιών ώστε να σχεδιασθούν και υλοποιηθούν λύσεις σε ζητήματα κινητικότητας και μεταφορών</a:t>
            </a:r>
            <a:r>
              <a:rPr lang="en-US" sz="3000" dirty="0" smtClean="0"/>
              <a:t>.</a:t>
            </a:r>
          </a:p>
          <a:p>
            <a:pPr algn="just">
              <a:buNone/>
            </a:pPr>
            <a:endParaRPr lang="en-US" sz="3000" dirty="0" smtClean="0"/>
          </a:p>
          <a:p>
            <a:pPr algn="just"/>
            <a:r>
              <a:rPr lang="en-US" sz="3000" b="1" dirty="0" smtClean="0"/>
              <a:t>Definition</a:t>
            </a:r>
            <a:r>
              <a:rPr lang="en-US" sz="3000" dirty="0" smtClean="0"/>
              <a:t>: ‘Smart Mobility’ is meeting the transportation needs of people and freight, while enhancing economic, environmental, and human resources.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A467-DAD6-4C60-BE96-0571706F0170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5" name="Picture 2" descr="http://www.enzolavolta.it/wp/wp-content/uploads/2014/07/Smil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105909" cy="685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Smart Mobility –Objectives</a:t>
            </a:r>
            <a:endParaRPr lang="en-US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sz="2800" b="1" dirty="0" smtClean="0"/>
              <a:t>Smart Mobility objectives :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1. reducing pollution</a:t>
            </a:r>
            <a:br>
              <a:rPr lang="en-US" sz="2800" dirty="0" smtClean="0"/>
            </a:br>
            <a:r>
              <a:rPr lang="en-US" sz="2800" dirty="0" smtClean="0"/>
              <a:t>2. reducing traffic congestion</a:t>
            </a:r>
            <a:br>
              <a:rPr lang="en-US" sz="2800" dirty="0" smtClean="0"/>
            </a:br>
            <a:r>
              <a:rPr lang="en-US" sz="2800" dirty="0" smtClean="0"/>
              <a:t>3. increasing people safety</a:t>
            </a:r>
            <a:br>
              <a:rPr lang="en-US" sz="2800" dirty="0" smtClean="0"/>
            </a:br>
            <a:r>
              <a:rPr lang="en-US" sz="2800" dirty="0" smtClean="0"/>
              <a:t>4. reducing noise pollution</a:t>
            </a:r>
            <a:br>
              <a:rPr lang="en-US" sz="2800" dirty="0" smtClean="0"/>
            </a:br>
            <a:r>
              <a:rPr lang="en-US" sz="2800" dirty="0" smtClean="0"/>
              <a:t>5. improving transfer speed</a:t>
            </a:r>
            <a:br>
              <a:rPr lang="en-US" sz="2800" dirty="0" smtClean="0"/>
            </a:br>
            <a:r>
              <a:rPr lang="en-US" sz="2800" dirty="0" smtClean="0"/>
              <a:t>6. reducing transfer costs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A467-DAD6-4C60-BE96-0571706F0170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" name="Picture 2" descr="http://www.enzolavolta.it/wp/wp-content/uploads/2014/07/Smil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66800" cy="6615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Smart Mobility- Torino Concepts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800" b="1" u="sng" dirty="0" smtClean="0"/>
              <a:t>Vehicles</a:t>
            </a:r>
          </a:p>
          <a:p>
            <a:r>
              <a:rPr lang="en-US" sz="2800" dirty="0" smtClean="0"/>
              <a:t>Intermodality</a:t>
            </a:r>
          </a:p>
          <a:p>
            <a:r>
              <a:rPr lang="en-US" sz="2800" dirty="0" smtClean="0"/>
              <a:t>Vehicle sharing/pooling</a:t>
            </a:r>
          </a:p>
          <a:p>
            <a:r>
              <a:rPr lang="en-US" sz="2800" dirty="0" smtClean="0"/>
              <a:t>Low environmental impact</a:t>
            </a:r>
          </a:p>
          <a:p>
            <a:r>
              <a:rPr lang="en-US" sz="2800" dirty="0" smtClean="0"/>
              <a:t>Non-motorized transport</a:t>
            </a:r>
          </a:p>
          <a:p>
            <a:pPr>
              <a:buNone/>
            </a:pPr>
            <a:r>
              <a:rPr lang="en-US" sz="2800" b="1" u="sng" dirty="0" smtClean="0"/>
              <a:t>People</a:t>
            </a:r>
          </a:p>
          <a:p>
            <a:r>
              <a:rPr lang="en-US" sz="2800" dirty="0" smtClean="0"/>
              <a:t>Sharing information</a:t>
            </a:r>
          </a:p>
          <a:p>
            <a:r>
              <a:rPr lang="en-US" sz="2800" dirty="0" smtClean="0"/>
              <a:t>Emergency management</a:t>
            </a:r>
          </a:p>
          <a:p>
            <a:r>
              <a:rPr lang="en-US" sz="2800" dirty="0" smtClean="0"/>
              <a:t>Security</a:t>
            </a:r>
          </a:p>
          <a:p>
            <a:endParaRPr lang="en-US" sz="28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A467-DAD6-4C60-BE96-0571706F0170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5" name="Picture 2" descr="http://www.enzolavolta.it/wp/wp-content/uploads/2014/07/Smil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66800" cy="6615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610600" cy="1524000"/>
          </a:xfrm>
        </p:spPr>
        <p:txBody>
          <a:bodyPr>
            <a:noAutofit/>
          </a:bodyPr>
          <a:lstStyle/>
          <a:p>
            <a:r>
              <a:rPr lang="el-GR" sz="3600" dirty="0" smtClean="0"/>
              <a:t> Ευφυή Συστήματα</a:t>
            </a:r>
            <a:r>
              <a:rPr lang="en-US" sz="3600" dirty="0" smtClean="0"/>
              <a:t> </a:t>
            </a:r>
            <a:r>
              <a:rPr lang="el-GR" sz="3600" dirty="0" smtClean="0"/>
              <a:t>Μεταφορών</a:t>
            </a:r>
            <a:br>
              <a:rPr lang="el-GR" sz="3600" dirty="0" smtClean="0"/>
            </a:br>
            <a:r>
              <a:rPr lang="en-US" sz="3600" dirty="0" smtClean="0"/>
              <a:t>(Intelligent Transport Systems-ITS)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457200" y="1905000"/>
            <a:ext cx="7924800" cy="4419600"/>
          </a:xfrm>
        </p:spPr>
        <p:txBody>
          <a:bodyPr>
            <a:normAutofit/>
          </a:bodyPr>
          <a:lstStyle/>
          <a:p>
            <a:pPr algn="just"/>
            <a:r>
              <a:rPr lang="el-GR" sz="2800" u="sng" dirty="0" smtClean="0">
                <a:solidFill>
                  <a:schemeClr val="tx1"/>
                </a:solidFill>
              </a:rPr>
              <a:t>Ορισμός</a:t>
            </a:r>
            <a:r>
              <a:rPr lang="en-US" sz="2800" dirty="0" smtClean="0">
                <a:solidFill>
                  <a:schemeClr val="tx1"/>
                </a:solidFill>
              </a:rPr>
              <a:t>: </a:t>
            </a:r>
            <a:r>
              <a:rPr lang="el-GR" sz="2800" dirty="0" smtClean="0">
                <a:solidFill>
                  <a:schemeClr val="tx1"/>
                </a:solidFill>
              </a:rPr>
              <a:t>Είναι ο συνδυασμός τεχνολογιών πληροφορικής και επικοινωνιών εφαρμοσμένων στο τομέα των μεταφορών με στόχο να κάνουν την κυκλοφορία των ατόμων ή των εμπορευμάτων </a:t>
            </a:r>
            <a:r>
              <a:rPr lang="el-GR" sz="2800" b="1" dirty="0" smtClean="0">
                <a:solidFill>
                  <a:schemeClr val="tx1"/>
                </a:solidFill>
              </a:rPr>
              <a:t>αποδοτικότερη</a:t>
            </a:r>
            <a:r>
              <a:rPr lang="el-GR" sz="2800" dirty="0" smtClean="0">
                <a:solidFill>
                  <a:schemeClr val="tx1"/>
                </a:solidFill>
              </a:rPr>
              <a:t>, </a:t>
            </a:r>
            <a:r>
              <a:rPr lang="el-GR" sz="2800" b="1" dirty="0" smtClean="0">
                <a:solidFill>
                  <a:schemeClr val="tx1"/>
                </a:solidFill>
              </a:rPr>
              <a:t>ασφαλέστερη</a:t>
            </a:r>
            <a:r>
              <a:rPr lang="el-GR" sz="2800" dirty="0" smtClean="0">
                <a:solidFill>
                  <a:schemeClr val="tx1"/>
                </a:solidFill>
              </a:rPr>
              <a:t> και </a:t>
            </a:r>
            <a:r>
              <a:rPr lang="el-GR" sz="2800" b="1" dirty="0" smtClean="0">
                <a:solidFill>
                  <a:schemeClr val="tx1"/>
                </a:solidFill>
              </a:rPr>
              <a:t>οικονομικότερη</a:t>
            </a:r>
            <a:r>
              <a:rPr lang="el-GR" sz="28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l-GR" sz="2800" dirty="0" smtClean="0">
                <a:solidFill>
                  <a:schemeClr val="tx1"/>
                </a:solidFill>
              </a:rPr>
              <a:t>Αφορούν σε εφαρμογές και χρήση σε </a:t>
            </a:r>
            <a:r>
              <a:rPr lang="el-GR" sz="2800" b="1" dirty="0" smtClean="0">
                <a:solidFill>
                  <a:schemeClr val="tx1"/>
                </a:solidFill>
              </a:rPr>
              <a:t>οχήματα</a:t>
            </a:r>
            <a:r>
              <a:rPr lang="el-GR" sz="2800" dirty="0" smtClean="0">
                <a:solidFill>
                  <a:schemeClr val="tx1"/>
                </a:solidFill>
              </a:rPr>
              <a:t>, </a:t>
            </a:r>
            <a:r>
              <a:rPr lang="el-GR" sz="2800" b="1" dirty="0" smtClean="0">
                <a:solidFill>
                  <a:schemeClr val="tx1"/>
                </a:solidFill>
              </a:rPr>
              <a:t>υποδομή</a:t>
            </a:r>
            <a:r>
              <a:rPr lang="el-GR" sz="2800" dirty="0" smtClean="0">
                <a:solidFill>
                  <a:schemeClr val="tx1"/>
                </a:solidFill>
              </a:rPr>
              <a:t> ή </a:t>
            </a:r>
            <a:r>
              <a:rPr lang="el-GR" sz="2800" b="1" dirty="0" smtClean="0">
                <a:solidFill>
                  <a:schemeClr val="tx1"/>
                </a:solidFill>
              </a:rPr>
              <a:t>συνεργατικά συστήματα </a:t>
            </a:r>
            <a:r>
              <a:rPr lang="el-GR" sz="2800" dirty="0" smtClean="0">
                <a:solidFill>
                  <a:schemeClr val="tx1"/>
                </a:solidFill>
              </a:rPr>
              <a:t>στον δρόμο, στον σιδηρόδρομο, στην εναέρια και θαλάσσια μεταφορά ή σε συνδυασμό μέσων.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A467-DAD6-4C60-BE96-0571706F0170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32770" name="Picture 2" descr="http://opengov.thessaloniki.gr/images/00021467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908460" cy="6857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Smart Mobility- Concepts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b="1" u="sng" dirty="0" smtClean="0"/>
              <a:t>Infrastructure</a:t>
            </a:r>
          </a:p>
          <a:p>
            <a:r>
              <a:rPr lang="en-US" sz="2800" dirty="0" smtClean="0"/>
              <a:t>Road networks and intelligent traffic lights</a:t>
            </a:r>
          </a:p>
          <a:p>
            <a:r>
              <a:rPr lang="en-US" sz="2800" dirty="0" smtClean="0"/>
              <a:t>Monitoring and controlling</a:t>
            </a:r>
          </a:p>
          <a:p>
            <a:r>
              <a:rPr lang="en-US" sz="2800" dirty="0" smtClean="0"/>
              <a:t>Infrastructure</a:t>
            </a:r>
            <a:r>
              <a:rPr lang="en-US" sz="2800" b="1" u="sng" dirty="0" smtClean="0"/>
              <a:t> </a:t>
            </a:r>
            <a:r>
              <a:rPr lang="en-US" sz="2800" dirty="0" smtClean="0"/>
              <a:t>for electric vehicle</a:t>
            </a:r>
          </a:p>
          <a:p>
            <a:r>
              <a:rPr lang="en-US" sz="2800" dirty="0" smtClean="0"/>
              <a:t>Communication V2V,V2I</a:t>
            </a:r>
          </a:p>
          <a:p>
            <a:pPr>
              <a:buNone/>
            </a:pPr>
            <a:r>
              <a:rPr lang="en-US" sz="2800" b="1" u="sng" dirty="0" smtClean="0"/>
              <a:t>Service</a:t>
            </a:r>
          </a:p>
          <a:p>
            <a:r>
              <a:rPr lang="en-US" sz="2800" dirty="0" smtClean="0"/>
              <a:t>Fleet management</a:t>
            </a:r>
          </a:p>
          <a:p>
            <a:r>
              <a:rPr lang="en-US" sz="2800" dirty="0" smtClean="0"/>
              <a:t>Freight logistics</a:t>
            </a:r>
          </a:p>
          <a:p>
            <a:r>
              <a:rPr lang="en-US" sz="2800" dirty="0" smtClean="0"/>
              <a:t>Electronic payment systems</a:t>
            </a:r>
            <a:endParaRPr lang="en-US" sz="28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A467-DAD6-4C60-BE96-0571706F0170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5" name="Picture 2" descr="http://www.enzolavolta.it/wp/wp-content/uploads/2014/07/Smil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66800" cy="6615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Smart Mobility- Projects</a:t>
            </a:r>
            <a:endParaRPr lang="en-US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b="1" dirty="0" smtClean="0"/>
              <a:t>Infomobility and Information Transport Systems</a:t>
            </a:r>
          </a:p>
          <a:p>
            <a:pPr algn="just">
              <a:buNone/>
            </a:pPr>
            <a:r>
              <a:rPr lang="en-US" sz="2800" dirty="0" smtClean="0"/>
              <a:t>    - Local- Agency-5T: charged with the traffic management</a:t>
            </a:r>
          </a:p>
          <a:p>
            <a:pPr algn="just"/>
            <a:r>
              <a:rPr lang="en-US" sz="2800" b="1" dirty="0" smtClean="0"/>
              <a:t>Last mile logistic</a:t>
            </a:r>
          </a:p>
          <a:p>
            <a:pPr algn="just">
              <a:buNone/>
            </a:pPr>
            <a:r>
              <a:rPr lang="en-US" sz="2800" dirty="0" smtClean="0"/>
              <a:t>    - Experimentation of platforms for goods delivery </a:t>
            </a:r>
          </a:p>
          <a:p>
            <a:pPr algn="just">
              <a:buNone/>
            </a:pPr>
            <a:r>
              <a:rPr lang="en-US" sz="2800" dirty="0" smtClean="0"/>
              <a:t>      ( City Log -EU project)</a:t>
            </a:r>
          </a:p>
          <a:p>
            <a:pPr algn="just"/>
            <a:r>
              <a:rPr lang="en-US" sz="2800" b="1" dirty="0" smtClean="0"/>
              <a:t>Electrical  Vehicles</a:t>
            </a:r>
          </a:p>
          <a:p>
            <a:pPr algn="just">
              <a:buNone/>
            </a:pPr>
            <a:r>
              <a:rPr lang="en-US" sz="2800" dirty="0" smtClean="0"/>
              <a:t>     - Experimentation of the EV sharing service( Smart </a:t>
            </a:r>
            <a:r>
              <a:rPr lang="en-US" sz="2800" dirty="0" err="1" smtClean="0"/>
              <a:t>Cem</a:t>
            </a:r>
            <a:r>
              <a:rPr lang="en-US" sz="2800" dirty="0" smtClean="0"/>
              <a:t>-EU project)</a:t>
            </a:r>
          </a:p>
          <a:p>
            <a:pPr algn="just"/>
            <a:r>
              <a:rPr lang="en-US" sz="2800" b="1" dirty="0" smtClean="0"/>
              <a:t>Sustainable Mobility</a:t>
            </a:r>
          </a:p>
          <a:p>
            <a:pPr algn="just">
              <a:buNone/>
            </a:pPr>
            <a:r>
              <a:rPr lang="en-US" sz="2800" dirty="0" smtClean="0"/>
              <a:t>     - B.U.NE.T-Bike's Urban Network to support cycling mobility</a:t>
            </a:r>
          </a:p>
          <a:p>
            <a:pPr>
              <a:buNone/>
            </a:pPr>
            <a:endParaRPr lang="en-US" sz="28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A467-DAD6-4C60-BE96-0571706F0170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5" name="Picture 2" descr="http://www.enzolavolta.it/wp/wp-content/uploads/2014/07/Smil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66800" cy="6615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Electrical Vehicles-Smart CEM</a:t>
            </a:r>
            <a:endParaRPr lang="en-US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/>
              <a:t>Smart-CEM (Smart Connected Electro Mobility-EU project)  proposes ICT to:</a:t>
            </a:r>
          </a:p>
          <a:p>
            <a:pPr algn="just"/>
            <a:r>
              <a:rPr lang="en-US" sz="2800" dirty="0" smtClean="0"/>
              <a:t>Facilitate vehicle-sharing, public transportation or freight distribution</a:t>
            </a:r>
          </a:p>
          <a:p>
            <a:pPr algn="just"/>
            <a:r>
              <a:rPr lang="en-US" sz="2800" dirty="0" smtClean="0"/>
              <a:t>Optimize the performance of EVs,</a:t>
            </a:r>
          </a:p>
          <a:p>
            <a:pPr algn="just"/>
            <a:r>
              <a:rPr lang="en-US" sz="2800" dirty="0" smtClean="0"/>
              <a:t>Increase public awareness and acceptance, and enhance the confidence of end users towards a new form of mobility: electro-mobility</a:t>
            </a:r>
            <a:endParaRPr lang="en-US" sz="28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A467-DAD6-4C60-BE96-0571706F0170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Ευφυή Συστήματα Μεταφορών</a:t>
            </a:r>
            <a:endParaRPr lang="en-US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l-GR" sz="2800" u="sng" dirty="0" smtClean="0"/>
              <a:t>Προβλήματα</a:t>
            </a:r>
            <a:r>
              <a:rPr lang="en-US" sz="2800" u="sng" dirty="0" smtClean="0"/>
              <a:t> </a:t>
            </a:r>
            <a:r>
              <a:rPr lang="el-GR" sz="2800" u="sng" dirty="0" smtClean="0"/>
              <a:t>στις σύγχρονες Πόλεις</a:t>
            </a:r>
          </a:p>
          <a:p>
            <a:pPr algn="just"/>
            <a:r>
              <a:rPr lang="el-GR" sz="2800" dirty="0" smtClean="0"/>
              <a:t>Κυκλοφοριακή συμφόρηση</a:t>
            </a:r>
          </a:p>
          <a:p>
            <a:pPr algn="just">
              <a:buNone/>
            </a:pPr>
            <a:endParaRPr lang="el-GR" sz="2800" dirty="0" smtClean="0"/>
          </a:p>
          <a:p>
            <a:pPr algn="just"/>
            <a:r>
              <a:rPr lang="el-GR" sz="2800" dirty="0" smtClean="0"/>
              <a:t>Προβλήματα στάθμευσης</a:t>
            </a:r>
          </a:p>
          <a:p>
            <a:pPr algn="just">
              <a:buNone/>
            </a:pPr>
            <a:endParaRPr lang="el-GR" sz="2800" dirty="0" smtClean="0"/>
          </a:p>
          <a:p>
            <a:r>
              <a:rPr lang="el-GR" sz="2800" dirty="0" smtClean="0"/>
              <a:t>Περιβαλλοντικές επιπτώσεις από μετακινήσεις</a:t>
            </a:r>
          </a:p>
          <a:p>
            <a:pPr>
              <a:buNone/>
            </a:pPr>
            <a:endParaRPr lang="el-GR" sz="2800" dirty="0" smtClean="0"/>
          </a:p>
          <a:p>
            <a:r>
              <a:rPr lang="el-GR" sz="2800" dirty="0" smtClean="0"/>
              <a:t>Υποβάθμιση του αστικού χώρου</a:t>
            </a:r>
            <a:endParaRPr lang="en-US" sz="28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A467-DAD6-4C60-BE96-0571706F0170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2" descr="http://opengov.thessaloniki.gr/images/00021467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838200" cy="6327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Ευφυή Συστήματα Μεταφορών</a:t>
            </a:r>
            <a:endParaRPr lang="en-US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sz="2800" u="sng" dirty="0" smtClean="0"/>
              <a:t>Τάσεις στις σύγχρονες Πόλεις</a:t>
            </a:r>
          </a:p>
          <a:p>
            <a:pPr algn="just"/>
            <a:r>
              <a:rPr lang="el-GR" sz="2800" dirty="0" smtClean="0"/>
              <a:t>Διαμόρφωση πολιτικών αποθάρρυνσης των μετακινήσεων ή στροφή τους σε εναλλακτικά μέσα μεταφοράς(βιώσιμη αστική ανάπτυξη)</a:t>
            </a:r>
          </a:p>
          <a:p>
            <a:pPr algn="just"/>
            <a:r>
              <a:rPr lang="el-GR" sz="2800" dirty="0" smtClean="0"/>
              <a:t>Μείωση του αριθμού των μετακινήσεων(από –υλοποίηση) σαν αποτέλεσμα της κατάλληλης πολιτικής</a:t>
            </a:r>
          </a:p>
          <a:p>
            <a:pPr algn="just"/>
            <a:r>
              <a:rPr lang="el-GR" sz="2800" dirty="0" smtClean="0"/>
              <a:t>Χρήση της ψηφιακής τεχνολογίας σαν εργαλείο προς την κατεύθυνση αυτή</a:t>
            </a:r>
            <a:endParaRPr lang="en-US" sz="28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A467-DAD6-4C60-BE96-0571706F0170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2" descr="http://opengov.thessaloniki.gr/images/00021467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807520" cy="6095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opengov.thessaloniki.gr/images/00021467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908460" cy="685799"/>
          </a:xfrm>
          <a:prstGeom prst="rect">
            <a:avLst/>
          </a:prstGeom>
          <a:noFill/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Συνδυασμός Τεχνολογιών και Πολιτικής για Ευφυείς Μεταφορές</a:t>
            </a:r>
            <a:endParaRPr lang="en-US" sz="36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 l="17816" t="37040" r="19710" b="7401"/>
          <a:stretch>
            <a:fillRect/>
          </a:stretch>
        </p:blipFill>
        <p:spPr bwMode="auto">
          <a:xfrm>
            <a:off x="1447800" y="1981200"/>
            <a:ext cx="55626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A467-DAD6-4C60-BE96-0571706F017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ΕΣΜ</a:t>
            </a:r>
            <a:r>
              <a:rPr lang="en-US" sz="3600" dirty="0" smtClean="0"/>
              <a:t> </a:t>
            </a:r>
            <a:r>
              <a:rPr lang="el-GR" sz="3600" dirty="0" smtClean="0"/>
              <a:t>και Τοπική Αυτοδιοίκηση</a:t>
            </a:r>
            <a:endParaRPr lang="en-US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sz="2800" u="sng" dirty="0" smtClean="0"/>
              <a:t>Στόχος</a:t>
            </a:r>
          </a:p>
          <a:p>
            <a:pPr algn="just">
              <a:buNone/>
            </a:pPr>
            <a:r>
              <a:rPr lang="el-GR" sz="2800" b="1" dirty="0" smtClean="0"/>
              <a:t>Σημαντική – δραστική βελτίωση </a:t>
            </a:r>
            <a:r>
              <a:rPr lang="el-GR" sz="2800" dirty="0" smtClean="0"/>
              <a:t>του μεταφορικού έργου με την χρήση τεχνολογιών πληροφορικής και επικοινωνιών.</a:t>
            </a:r>
          </a:p>
          <a:p>
            <a:pPr algn="just">
              <a:buNone/>
            </a:pPr>
            <a:r>
              <a:rPr lang="el-GR" sz="2800" dirty="0" smtClean="0"/>
              <a:t>Η σημαντική – δραστική βελτίωση σημαίνει</a:t>
            </a:r>
            <a:r>
              <a:rPr lang="en-US" sz="2800" dirty="0" smtClean="0"/>
              <a:t>:</a:t>
            </a:r>
          </a:p>
          <a:p>
            <a:pPr algn="just"/>
            <a:r>
              <a:rPr lang="el-GR" sz="2800" dirty="0" smtClean="0"/>
              <a:t>Μείωση των συνολικών χιλιομέτρων ενός δεδομένου στόλου οχημάτων, με την χρήση έξυπνων αλγορίθμων δρομολόγησης</a:t>
            </a:r>
          </a:p>
          <a:p>
            <a:pPr algn="just"/>
            <a:r>
              <a:rPr lang="el-GR" sz="2800" dirty="0" smtClean="0"/>
              <a:t>Αύξηση της ελαστικότητας στον τομέα της διαχείρισης στόλου, με την βέλτιστη επιλογή με βάση την κατάσταση και την θέση των οχημάτων.</a:t>
            </a:r>
          </a:p>
          <a:p>
            <a:pPr algn="just">
              <a:buNone/>
            </a:pPr>
            <a:endParaRPr lang="en-US" sz="28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A467-DAD6-4C60-BE96-0571706F0170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2" descr="http://opengov.thessaloniki.gr/images/00021467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914400" cy="6902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ΕΣΜ</a:t>
            </a:r>
            <a:r>
              <a:rPr lang="en-US" sz="3600" dirty="0" smtClean="0"/>
              <a:t> </a:t>
            </a:r>
            <a:r>
              <a:rPr lang="el-GR" sz="3600" dirty="0" smtClean="0"/>
              <a:t>και Τοπική Αυτοδιοίκηση</a:t>
            </a:r>
            <a:endParaRPr lang="en-US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Αύξηση της ασφάλειας των οδηγών</a:t>
            </a:r>
          </a:p>
          <a:p>
            <a:r>
              <a:rPr lang="el-GR" sz="2800" dirty="0" smtClean="0"/>
              <a:t>Αποφυγή κυκλοφοριακής κίνησης</a:t>
            </a:r>
          </a:p>
          <a:p>
            <a:r>
              <a:rPr lang="el-GR" sz="2800" dirty="0" smtClean="0"/>
              <a:t>Διαχείριση του μη αναμενόμενου (δηλ. συμβάντος)</a:t>
            </a:r>
          </a:p>
          <a:p>
            <a:endParaRPr lang="el-GR" sz="2800" dirty="0"/>
          </a:p>
          <a:p>
            <a:pPr algn="just">
              <a:buNone/>
            </a:pPr>
            <a:r>
              <a:rPr lang="el-GR" sz="2800" dirty="0" smtClean="0"/>
              <a:t>   </a:t>
            </a:r>
            <a:r>
              <a:rPr lang="el-GR" sz="2800" b="1" dirty="0" smtClean="0"/>
              <a:t>Ευρωπαϊκή Οδηγία 2010/40/ΕΕ </a:t>
            </a:r>
            <a:r>
              <a:rPr lang="el-GR" sz="2800" b="1" i="1" dirty="0" smtClean="0"/>
              <a:t> </a:t>
            </a:r>
            <a:endParaRPr lang="el-GR" sz="2800" i="1" dirty="0" smtClean="0"/>
          </a:p>
          <a:p>
            <a:pPr algn="just">
              <a:buNone/>
            </a:pPr>
            <a:r>
              <a:rPr lang="el-GR" sz="2800" i="1" dirty="0"/>
              <a:t> </a:t>
            </a:r>
            <a:r>
              <a:rPr lang="el-GR" sz="2800" i="1" dirty="0" smtClean="0"/>
              <a:t>  ‘Περί πλαισίου ανάπτυξης των Συστημάτων Ευφυών Μεταφορών στον τομέα των Οδικών Μεταφορών και των Διεπαφών με άλλους τρόπους μεταφοράς’.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A467-DAD6-4C60-BE96-0571706F0170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2" descr="http://opengov.thessaloniki.gr/images/00021467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914400" cy="6902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Η Θέση των ΕΣΜ</a:t>
            </a:r>
            <a:r>
              <a:rPr lang="en-US" sz="3600" dirty="0" smtClean="0"/>
              <a:t> </a:t>
            </a:r>
            <a:r>
              <a:rPr lang="el-GR" sz="3600" dirty="0" smtClean="0"/>
              <a:t>στην Ελλάδα</a:t>
            </a:r>
            <a:endParaRPr lang="en-US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800" dirty="0" smtClean="0"/>
              <a:t>Υπάρχουν εταιρίες και η επιστημονική τεχνογνωσία με αξιόπιστες και αξιόλογες τεχνολογικές λύσεις</a:t>
            </a:r>
          </a:p>
          <a:p>
            <a:pPr algn="just"/>
            <a:r>
              <a:rPr lang="el-GR" sz="2800" dirty="0" smtClean="0"/>
              <a:t>Υπάρχουν χρήστες που έχουν αξιοποιήσει αυτές τις τεχνολογίες</a:t>
            </a:r>
          </a:p>
          <a:p>
            <a:pPr algn="just"/>
            <a:r>
              <a:rPr lang="el-GR" sz="2800" dirty="0" smtClean="0"/>
              <a:t>Η αγορά ωριμάζει αλλά με χαμηλή ταχύτητα</a:t>
            </a:r>
          </a:p>
          <a:p>
            <a:pPr algn="just"/>
            <a:r>
              <a:rPr lang="el-GR" sz="2800" dirty="0" smtClean="0"/>
              <a:t>Μέσα στα επόμενα 2-3 χρόνια, αναμένεται σημαντική αύξηση στη χρήση των τεχνολογιών αυτών</a:t>
            </a:r>
            <a:endParaRPr lang="en-US" sz="28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A467-DAD6-4C60-BE96-0571706F0170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2" descr="http://opengov.thessaloniki.gr/images/00021467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1009400" cy="761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Η Θέση των ΕΣΜ</a:t>
            </a:r>
            <a:r>
              <a:rPr lang="en-US" sz="3600" dirty="0" smtClean="0"/>
              <a:t> </a:t>
            </a:r>
            <a:r>
              <a:rPr lang="el-GR" sz="3600" dirty="0" smtClean="0"/>
              <a:t>στην Ελλάδα</a:t>
            </a:r>
            <a:endParaRPr lang="en-US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 algn="just"/>
            <a:r>
              <a:rPr lang="el-GR" sz="2800" dirty="0" smtClean="0"/>
              <a:t>Σε ισχύ νομοθετικό πλαίσιο των Ευφυών Συστημάτων Μεταφορών (Προεδρικό Διάταγμα 50/2012)</a:t>
            </a:r>
          </a:p>
          <a:p>
            <a:pPr algn="just"/>
            <a:r>
              <a:rPr lang="el-GR" sz="2800" dirty="0" smtClean="0"/>
              <a:t>Διαμόρφωση Εθνικής Στρατηγικής για τα ΕΣΜ</a:t>
            </a:r>
          </a:p>
          <a:p>
            <a:pPr algn="just"/>
            <a:r>
              <a:rPr lang="el-GR" sz="2800" dirty="0" smtClean="0"/>
              <a:t>Διαμόρφωση κύριων κατευθύνσεων ανάπτυξης υπό το πρίσμα των προτεραιοτήτων της κοινοτικής οδηγίας</a:t>
            </a:r>
            <a:endParaRPr lang="en-US" sz="28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A467-DAD6-4C60-BE96-0571706F0170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2" descr="http://opengov.thessaloniki.gr/images/00021467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838200" cy="6327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1430</TotalTime>
  <Words>896</Words>
  <Application>Microsoft Office PowerPoint</Application>
  <PresentationFormat>On-screen Show (4:3)</PresentationFormat>
  <Paragraphs>141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Θέμα του Office</vt:lpstr>
      <vt:lpstr>ΠΑΝΕΠΙΣΤΗΜΙΟ ΠΑΤΡΩΝ ΤΜΗΜΑ ΠΟΛΙΤΙΚΩΝ ΜΗΧΑΝΙΚΩΝ ΜΑΘΗΜΑ: ΕΥΦΥΕΙΣ ΠΟΛΕΙΣ, ΥΠΟΔΟΜΕΣ ΚΑΙ ΜΕΤΑΦΟΡΕΣ Ακαδημαϊκό  έτος 2015-2016 10ο Εξάμηνο</vt:lpstr>
      <vt:lpstr> Ευφυή Συστήματα Μεταφορών (Intelligent Transport Systems-ITS) </vt:lpstr>
      <vt:lpstr>Ευφυή Συστήματα Μεταφορών</vt:lpstr>
      <vt:lpstr>Ευφυή Συστήματα Μεταφορών</vt:lpstr>
      <vt:lpstr>Συνδυασμός Τεχνολογιών και Πολιτικής για Ευφυείς Μεταφορές</vt:lpstr>
      <vt:lpstr>ΕΣΜ και Τοπική Αυτοδιοίκηση</vt:lpstr>
      <vt:lpstr>ΕΣΜ και Τοπική Αυτοδιοίκηση</vt:lpstr>
      <vt:lpstr>Η Θέση των ΕΣΜ στην Ελλάδα</vt:lpstr>
      <vt:lpstr>Η Θέση των ΕΣΜ στην Ελλάδα</vt:lpstr>
      <vt:lpstr>Κύριες Κατευθύνσεις Ανάπτυξης ΕΣΜ σε Εθνικό Επίπεδο</vt:lpstr>
      <vt:lpstr>Οφέλη από την Εφαρμογή των ΕΣΜ</vt:lpstr>
      <vt:lpstr>Οφέλη από την Εφαρμογή των ΕΣΜ</vt:lpstr>
      <vt:lpstr>Οφέλη από την Εφαρμογή των ΕΣΜ</vt:lpstr>
      <vt:lpstr>PowerPoint Presentation</vt:lpstr>
      <vt:lpstr>Torino- Smart City</vt:lpstr>
      <vt:lpstr>‘SMILE’-Torino Smart City Model</vt:lpstr>
      <vt:lpstr>Smart Mobility -Definitions</vt:lpstr>
      <vt:lpstr>Smart Mobility –Objectives</vt:lpstr>
      <vt:lpstr>Smart Mobility- Torino Concepts </vt:lpstr>
      <vt:lpstr>Smart Mobility- Concepts </vt:lpstr>
      <vt:lpstr>Smart Mobility- Projects</vt:lpstr>
      <vt:lpstr>Electrical Vehicles-Smart CEM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‘ΕΥΦΥH ΣΥΣΤΗΜΑΤA ΜΕΤΑΦΟΡΩΝ (INTELLIGENT TRANSPORT SYSTEMS-ITS) ΟΡΙΣΜΟΣ</dc:title>
  <dc:creator>Lab-3</dc:creator>
  <cp:lastModifiedBy>Artemis</cp:lastModifiedBy>
  <cp:revision>89</cp:revision>
  <dcterms:created xsi:type="dcterms:W3CDTF">2016-04-05T08:54:51Z</dcterms:created>
  <dcterms:modified xsi:type="dcterms:W3CDTF">2016-05-18T06:10:54Z</dcterms:modified>
</cp:coreProperties>
</file>