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02"/>
  </p:notesMasterIdLst>
  <p:sldIdLst>
    <p:sldId id="507" r:id="rId4"/>
    <p:sldId id="508" r:id="rId5"/>
    <p:sldId id="509" r:id="rId6"/>
    <p:sldId id="386" r:id="rId7"/>
    <p:sldId id="341" r:id="rId8"/>
    <p:sldId id="424" r:id="rId9"/>
    <p:sldId id="425" r:id="rId10"/>
    <p:sldId id="436" r:id="rId11"/>
    <p:sldId id="426" r:id="rId12"/>
    <p:sldId id="427" r:id="rId13"/>
    <p:sldId id="308" r:id="rId14"/>
    <p:sldId id="387" r:id="rId15"/>
    <p:sldId id="309" r:id="rId16"/>
    <p:sldId id="310" r:id="rId17"/>
    <p:sldId id="311" r:id="rId18"/>
    <p:sldId id="312" r:id="rId19"/>
    <p:sldId id="313" r:id="rId20"/>
    <p:sldId id="314" r:id="rId21"/>
    <p:sldId id="388" r:id="rId22"/>
    <p:sldId id="315" r:id="rId23"/>
    <p:sldId id="406" r:id="rId24"/>
    <p:sldId id="323" r:id="rId25"/>
    <p:sldId id="493" r:id="rId26"/>
    <p:sldId id="495" r:id="rId27"/>
    <p:sldId id="494" r:id="rId28"/>
    <p:sldId id="395" r:id="rId29"/>
    <p:sldId id="472" r:id="rId30"/>
    <p:sldId id="396" r:id="rId31"/>
    <p:sldId id="473" r:id="rId32"/>
    <p:sldId id="474" r:id="rId33"/>
    <p:sldId id="483" r:id="rId34"/>
    <p:sldId id="475" r:id="rId35"/>
    <p:sldId id="476" r:id="rId36"/>
    <p:sldId id="477" r:id="rId37"/>
    <p:sldId id="478" r:id="rId38"/>
    <p:sldId id="479" r:id="rId39"/>
    <p:sldId id="484" r:id="rId40"/>
    <p:sldId id="485" r:id="rId41"/>
    <p:sldId id="486" r:id="rId42"/>
    <p:sldId id="407" r:id="rId43"/>
    <p:sldId id="469" r:id="rId44"/>
    <p:sldId id="459" r:id="rId45"/>
    <p:sldId id="460" r:id="rId46"/>
    <p:sldId id="466" r:id="rId47"/>
    <p:sldId id="465" r:id="rId48"/>
    <p:sldId id="464" r:id="rId49"/>
    <p:sldId id="462" r:id="rId50"/>
    <p:sldId id="463" r:id="rId51"/>
    <p:sldId id="461" r:id="rId52"/>
    <p:sldId id="420" r:id="rId53"/>
    <p:sldId id="324" r:id="rId54"/>
    <p:sldId id="468" r:id="rId55"/>
    <p:sldId id="505" r:id="rId56"/>
    <p:sldId id="342" r:id="rId57"/>
    <p:sldId id="470" r:id="rId58"/>
    <p:sldId id="419" r:id="rId59"/>
    <p:sldId id="506" r:id="rId60"/>
    <p:sldId id="471" r:id="rId61"/>
    <p:sldId id="503" r:id="rId62"/>
    <p:sldId id="504" r:id="rId63"/>
    <p:sldId id="421" r:id="rId64"/>
    <p:sldId id="422" r:id="rId65"/>
    <p:sldId id="336" r:id="rId66"/>
    <p:sldId id="337" r:id="rId67"/>
    <p:sldId id="338" r:id="rId68"/>
    <p:sldId id="408" r:id="rId69"/>
    <p:sldId id="409" r:id="rId70"/>
    <p:sldId id="410" r:id="rId71"/>
    <p:sldId id="411" r:id="rId72"/>
    <p:sldId id="423" r:id="rId73"/>
    <p:sldId id="496" r:id="rId74"/>
    <p:sldId id="412" r:id="rId75"/>
    <p:sldId id="413" r:id="rId76"/>
    <p:sldId id="431" r:id="rId77"/>
    <p:sldId id="432" r:id="rId78"/>
    <p:sldId id="430" r:id="rId79"/>
    <p:sldId id="327" r:id="rId80"/>
    <p:sldId id="318" r:id="rId81"/>
    <p:sldId id="328" r:id="rId82"/>
    <p:sldId id="329" r:id="rId83"/>
    <p:sldId id="330" r:id="rId84"/>
    <p:sldId id="331" r:id="rId85"/>
    <p:sldId id="335" r:id="rId86"/>
    <p:sldId id="332" r:id="rId87"/>
    <p:sldId id="333" r:id="rId88"/>
    <p:sldId id="334" r:id="rId89"/>
    <p:sldId id="455" r:id="rId90"/>
    <p:sldId id="444" r:id="rId91"/>
    <p:sldId id="502" r:id="rId92"/>
    <p:sldId id="510" r:id="rId93"/>
    <p:sldId id="511" r:id="rId94"/>
    <p:sldId id="512" r:id="rId95"/>
    <p:sldId id="513" r:id="rId96"/>
    <p:sldId id="519" r:id="rId97"/>
    <p:sldId id="515" r:id="rId98"/>
    <p:sldId id="516" r:id="rId99"/>
    <p:sldId id="517" r:id="rId100"/>
    <p:sldId id="518" r:id="rId10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60" d="100"/>
          <a:sy n="60" d="100"/>
        </p:scale>
        <p:origin x="-164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348F6-06BF-4954-9B7F-E4E4B881AC8C}" type="datetimeFigureOut">
              <a:rPr lang="el-GR" smtClean="0"/>
              <a:t>21/7/2015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1C03B-9242-4D27-A633-79C762FBE7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30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245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61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62952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779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18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95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0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43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1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5155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371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25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46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7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85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27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71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9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0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76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1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74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4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eithistorische-forschungen.de/sites/default/files/medien/static/2009-1/Gundermann-Abb-5a.jpg" TargetMode="External"/><Relationship Id="rId13" Type="http://schemas.openxmlformats.org/officeDocument/2006/relationships/hyperlink" Target="https://upload.wikimedia.org/wikipedia/commons/5/5d/Vierstroemebrunnen_Piazza_Navona_Rom.jpg" TargetMode="External"/><Relationship Id="rId18" Type="http://schemas.openxmlformats.org/officeDocument/2006/relationships/hyperlink" Target="https://upload.wikimedia.org/wikipedia/commons/f/f3/Santa_Maria_della_Vittoria_-_4.jpg" TargetMode="External"/><Relationship Id="rId3" Type="http://schemas.openxmlformats.org/officeDocument/2006/relationships/hyperlink" Target="https://upload.wikimedia.org/wikipedia/commons/2/2c/Schlaraffenland.jpg" TargetMode="External"/><Relationship Id="rId21" Type="http://schemas.openxmlformats.org/officeDocument/2006/relationships/hyperlink" Target="http://i041.radikal.ru/1110/ee/45fa924122b1.jpg" TargetMode="External"/><Relationship Id="rId7" Type="http://schemas.openxmlformats.org/officeDocument/2006/relationships/hyperlink" Target="https://upload.wikimedia.org/wikipedia/commons/thumb/7/70/Pieter_Bruegel_the_Elder_-_Peasant_Wedding_-_Google_Art_Project_2.jpg/1280px-Pieter_Bruegel_the_Elder_-_Peasant_Wedding_-_Google_Art_Project_2.jpg" TargetMode="External"/><Relationship Id="rId12" Type="http://schemas.openxmlformats.org/officeDocument/2006/relationships/hyperlink" Target="https://upload.wikimedia.org/wikipedia/commons/a/ac/The_Fortune_Teller_(1594)_Caravaggio.jpg" TargetMode="External"/><Relationship Id="rId17" Type="http://schemas.openxmlformats.org/officeDocument/2006/relationships/hyperlink" Target="https://upload.wikimedia.org/wikipedia/commons/thumb/6/66/Bernini_Baldachino.jpg/250px-Bernini_Baldachino.jpg" TargetMode="External"/><Relationship Id="rId2" Type="http://schemas.openxmlformats.org/officeDocument/2006/relationships/hyperlink" Target="https://upload.wikimedia.org/wikipedia/commons/9/9f/Pieter_Bruegel_d._%C3%84._022.jpg" TargetMode="External"/><Relationship Id="rId16" Type="http://schemas.openxmlformats.org/officeDocument/2006/relationships/hyperlink" Target="https://upload.wikimedia.org/wikipedia/commons/thumb/b/b6/Roma_Elephant_Obeleisk_BW.JPG/181px-Roma_Elephant_Obeleisk_BW.JPG" TargetMode="External"/><Relationship Id="rId20" Type="http://schemas.openxmlformats.org/officeDocument/2006/relationships/hyperlink" Target="http://img-fotki.yandex.ru/get/3310/innalove.d/0_8c92_bed59cc_XL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upload.wikimedia.org/wikipedia/commons/thumb/5/53/Brueghel_-_Sieben_Laster_-_Gula.jpg/313px-Brueghel_-_Sieben_Laster_-_Gula.jpg" TargetMode="External"/><Relationship Id="rId11" Type="http://schemas.openxmlformats.org/officeDocument/2006/relationships/hyperlink" Target="https://upload.wikimedia.org/wikipedia/commons/thumb/1/14/The_Fortune_Teller-Caravaggio_(Louvre).jpg/1280px-The_Fortune_Teller-Caravaggio_(Louvre).jpg" TargetMode="External"/><Relationship Id="rId24" Type="http://schemas.openxmlformats.org/officeDocument/2006/relationships/hyperlink" Target="https://s-media-cache-ak0.pinimg.com/736x/5c/c5/40/5cc5409329b2d4868d30299e90441aaf.jpg" TargetMode="External"/><Relationship Id="rId5" Type="http://schemas.openxmlformats.org/officeDocument/2006/relationships/hyperlink" Target="https://upload.wikimedia.org/wikipedia/commons/thumb/3/33/Brueghel_-_Sieben_Laster_-_Disidia.jpg/779px-Brueghel_-_Sieben_Laster_-_Disidia.jpg" TargetMode="External"/><Relationship Id="rId15" Type="http://schemas.openxmlformats.org/officeDocument/2006/relationships/hyperlink" Target="https://upload.wikimedia.org/wikipedia/commons/d/d6/St_Peter's_Square,_Vatican_City_-_April_2007.jpg" TargetMode="External"/><Relationship Id="rId23" Type="http://schemas.openxmlformats.org/officeDocument/2006/relationships/hyperlink" Target="https://upload.wikimedia.org/wikipedia/commons/9/9d/Rembrandt_van_Rijn_187.jpg" TargetMode="External"/><Relationship Id="rId10" Type="http://schemas.openxmlformats.org/officeDocument/2006/relationships/hyperlink" Target="https://upload.wikimedia.org/wikipedia/commons/e/e0/Caravaggio_-_The_Incredulity_of_Saint_Thomas.jpg" TargetMode="External"/><Relationship Id="rId19" Type="http://schemas.openxmlformats.org/officeDocument/2006/relationships/hyperlink" Target="https://upload.wikimedia.org/wikipedia/commons/5/52/Santa_Maria_della_Vittoria_-_6.jpg" TargetMode="External"/><Relationship Id="rId4" Type="http://schemas.openxmlformats.org/officeDocument/2006/relationships/hyperlink" Target="https://upload.wikimedia.org/wikipedia/commons/thumb/7/77/Durchgefressen.jpg/300px-Durchgefressen.jpg" TargetMode="External"/><Relationship Id="rId9" Type="http://schemas.openxmlformats.org/officeDocument/2006/relationships/hyperlink" Target="https://upload.wikimedia.org/wikipedia/commons/0/0c/Caravaggio_-_Cupid_as_Victor_-_Google_Art_Project.jpg" TargetMode="External"/><Relationship Id="rId14" Type="http://schemas.openxmlformats.org/officeDocument/2006/relationships/hyperlink" Target="https://pbs.twimg.com/media/CHiLYtDWsAEAbJD.jpg:large" TargetMode="External"/><Relationship Id="rId22" Type="http://schemas.openxmlformats.org/officeDocument/2006/relationships/hyperlink" Target="https://upload.wikimedia.org/wikipedia/commons/4/41/RapeOfProserpina.jpg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azley.ox.ac.uk/images/sculpture/classical-art/DyingSenecaSmall.jpg" TargetMode="External"/><Relationship Id="rId13" Type="http://schemas.openxmlformats.org/officeDocument/2006/relationships/hyperlink" Target="https://upload.wikimedia.org/wikipedia/commons/thumb/b/b9/0_La_Nuit_-_Pierre_Paul_Rubens_d'apr%C3%A8s_Michel-Ange.JPG/640px-0_La_Nuit_-_Pierre_Paul_Rubens_d'apr%C3%A8s_Michel-Ange.JPG" TargetMode="External"/><Relationship Id="rId18" Type="http://schemas.openxmlformats.org/officeDocument/2006/relationships/hyperlink" Target="https://upload.wikimedia.org/wikipedia/commons/4/45/0_H%C3%A9l%C3%A8ne_Fourment_et_deux_de_ses_enfants_-_P.P._Rubens_-_Louvre_(INV_1795)_-_(2).JPG" TargetMode="External"/><Relationship Id="rId3" Type="http://schemas.openxmlformats.org/officeDocument/2006/relationships/hyperlink" Target="https://upload.wikimedia.org/wikipedia/commons/9/97/Rubens-_Der_sterbende_Seneca.jpg" TargetMode="External"/><Relationship Id="rId21" Type="http://schemas.openxmlformats.org/officeDocument/2006/relationships/hyperlink" Target="https://upload.wikimedia.org/wikipedia/commons/thumb/9/9c/Peter_Paul_Rubens_026.jpg/830px-Peter_Paul_Rubens_026.jpg" TargetMode="External"/><Relationship Id="rId7" Type="http://schemas.openxmlformats.org/officeDocument/2006/relationships/hyperlink" Target="http://arachne.uni-koeln.de/images/Abbildungen/FADatenbankabb0553/D-DAI-ROM-80.1604_19876.jpg" TargetMode="External"/><Relationship Id="rId12" Type="http://schemas.openxmlformats.org/officeDocument/2006/relationships/hyperlink" Target="https://upload.wikimedia.org/wikipedia/commons/8/88/Seneca_committing_suicide_in_his_bath._Etching_by_C._Galle._Wellcome_V0006944.jpg" TargetMode="External"/><Relationship Id="rId17" Type="http://schemas.openxmlformats.org/officeDocument/2006/relationships/hyperlink" Target="https://upload.wikimedia.org/wikipedia/commons/4/47/Peter_Paul_Rubens_-_Nicolaas_Rubens_Wearing_a_Coral_Neckless,_c._1619_-_Google_Art_Project.jpg" TargetMode="External"/><Relationship Id="rId2" Type="http://schemas.openxmlformats.org/officeDocument/2006/relationships/hyperlink" Target="https://upload.wikimedia.org/wikipedia/commons/8/80/Ovid_Met_5_395ff_-_Rubens_-_Pluto_taking_Proserpina.jpg" TargetMode="External"/><Relationship Id="rId16" Type="http://schemas.openxmlformats.org/officeDocument/2006/relationships/hyperlink" Target="https://upload.wikimedia.org/wikipedia/commons/0/02/Portrait_of_Isabella_Brant_-_Sir_Peter_Paul_Rubens.png" TargetMode="External"/><Relationship Id="rId20" Type="http://schemas.openxmlformats.org/officeDocument/2006/relationships/hyperlink" Target="https://upload.wikimedia.org/wikipedia/commons/5/52/Peter_Paul_Rubens_-_Venus_at_a_Mirror_-_WGA20293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uni-regensburg.de/Fakultaeten/phil_Fak_IV/Klass_Phil/Latein/Res_gestae/Muenchen_2007/Fotos/muenchen2007_(19).JPG" TargetMode="External"/><Relationship Id="rId11" Type="http://schemas.openxmlformats.org/officeDocument/2006/relationships/hyperlink" Target="https://www.ucl.ac.uk/eme/seminars/PastEvents/word-and-image-exhibition/Seneca_Anon_Flem.jpg" TargetMode="External"/><Relationship Id="rId5" Type="http://schemas.openxmlformats.org/officeDocument/2006/relationships/hyperlink" Target="https://upload.wikimedia.org/wikipedia/commons/6/61/Old_drunkard_Glyptothek_Munich_437_n2.jpg" TargetMode="External"/><Relationship Id="rId15" Type="http://schemas.openxmlformats.org/officeDocument/2006/relationships/hyperlink" Target="https://upload.wikimedia.org/wikipedia/commons/thumb/8/83/Peter_Paul_Rubens_-_Rubens_en_Isabella_Brant_in_de_Kamperfoelie_Bower.jpg/361px-Peter_Paul_Rubens_-_Rubens_en_Isabella_Brant_in_de_Kamperfoelie_Bower.jpg" TargetMode="External"/><Relationship Id="rId10" Type="http://schemas.openxmlformats.org/officeDocument/2006/relationships/hyperlink" Target="https://upload.wikimedia.org/wikipedia/commons/c/c4/Seneca.jpg" TargetMode="External"/><Relationship Id="rId19" Type="http://schemas.openxmlformats.org/officeDocument/2006/relationships/hyperlink" Target="https://upload.wikimedia.org/wikipedia/commons/e/eb/The_Gallery_of_Cornelis_van_der_Geest.JPG" TargetMode="External"/><Relationship Id="rId4" Type="http://schemas.openxmlformats.org/officeDocument/2006/relationships/hyperlink" Target="https://upload.wikimedia.org/wikipedia/commons/thumb/a/a2/Old_Fisherman_Louvre_Ma1354_n2.jpg/512px-Old_Fisherman_Louvre_Ma1354_n2.jpg" TargetMode="External"/><Relationship Id="rId9" Type="http://schemas.openxmlformats.org/officeDocument/2006/relationships/hyperlink" Target="https://upload.wikimedia.org/wikipedia/commons/4/4e/Seneca_morente,_da_colelzione_borghese,_II_sec._dc._01.JPG" TargetMode="External"/><Relationship Id="rId14" Type="http://schemas.openxmlformats.org/officeDocument/2006/relationships/hyperlink" Target="https://farm4.staticflickr.com/3006/3092256057_f8ff30e42c_b.jpg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5/52/Rembrandt_-_Ganymede.jpg" TargetMode="External"/><Relationship Id="rId13" Type="http://schemas.openxmlformats.org/officeDocument/2006/relationships/hyperlink" Target="https://hedniskatankar.files.wordpress.com/2015/05/anatomy_lesson_of_the_soothsayer.jpg?w=512&amp;h=251" TargetMode="External"/><Relationship Id="rId18" Type="http://schemas.openxmlformats.org/officeDocument/2006/relationships/hyperlink" Target="https://upload.wikimedia.org/wikipedia/commons/f/f1/Manet,_Edouard_-_Le_D%C3%A9jeuner_sur_l'Herbe_(The_Picnic)_(1).jpg" TargetMode="External"/><Relationship Id="rId3" Type="http://schemas.openxmlformats.org/officeDocument/2006/relationships/hyperlink" Target="https://upload.wikimedia.org/wikipedia/commons/d/d9/Peter_Paul_Rubens_075.jpg" TargetMode="External"/><Relationship Id="rId21" Type="http://schemas.openxmlformats.org/officeDocument/2006/relationships/hyperlink" Target="https://upload.wikimedia.org/wikipedia/commons/f/f2/Calais_statue_bourgeois.jpg" TargetMode="External"/><Relationship Id="rId7" Type="http://schemas.openxmlformats.org/officeDocument/2006/relationships/hyperlink" Target="https://upload.wikimedia.org/wikipedia/commons/6/6c/Peter_Paul_Rubens_-_The_Rape_of_Ganymede,_1636-1638.jpg" TargetMode="External"/><Relationship Id="rId12" Type="http://schemas.openxmlformats.org/officeDocument/2006/relationships/hyperlink" Target="https://upload.wikimedia.org/wikipedia/commons/thumb/8/8c/The_Anatomy_Lesson.jpg/1280px-The_Anatomy_Lesson.jpg" TargetMode="External"/><Relationship Id="rId17" Type="http://schemas.openxmlformats.org/officeDocument/2006/relationships/hyperlink" Target="https://upload.wikimedia.org/wikipedia/commons/7/70/Goya.colossus.jpg" TargetMode="External"/><Relationship Id="rId2" Type="http://schemas.openxmlformats.org/officeDocument/2006/relationships/hyperlink" Target="https://upload.wikimedia.org/wikipedia/commons/6/62/Sandro_Botticelli_La_Primavera,_Allegory_of_Spring.jpg" TargetMode="External"/><Relationship Id="rId16" Type="http://schemas.openxmlformats.org/officeDocument/2006/relationships/hyperlink" Target="https://upload.wikimedia.org/wikipedia/commons/thumb/5/5f/Stift_Melk_church_dsc01494.jpg/576px-Stift_Melk_church_dsc01494.jpg" TargetMode="External"/><Relationship Id="rId20" Type="http://schemas.openxmlformats.org/officeDocument/2006/relationships/hyperlink" Target="https://upload.wikimedia.org/wikipedia/commons/thumb/a/a6/Paul_C%C3%A9zanne_019.jpg/1280px-Paul_C%C3%A9zanne_019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s-media-cache-ak0.pinimg.com/originals/24/fc/21/24fc218417bfc77583654fcf672ba862.jpg" TargetMode="External"/><Relationship Id="rId11" Type="http://schemas.openxmlformats.org/officeDocument/2006/relationships/hyperlink" Target="https://upload.wikimedia.org/wikipedia/commons/thumb/0/0e/Rembrandt_Harmensz._van_Rijn_092.jpg/1280px-Rembrandt_Harmensz._van_Rijn_092.jpg" TargetMode="External"/><Relationship Id="rId5" Type="http://schemas.openxmlformats.org/officeDocument/2006/relationships/hyperlink" Target="https://upload.wikimedia.org/wikipedia/commons/e/ef/Los_horrores_de_la_guerra.jpg" TargetMode="External"/><Relationship Id="rId15" Type="http://schemas.openxmlformats.org/officeDocument/2006/relationships/hyperlink" Target="https://upload.wikimedia.org/wikipedia/commons/b/b5/Jan_Davidsz_de_Heem_005.jpg" TargetMode="External"/><Relationship Id="rId23" Type="http://schemas.openxmlformats.org/officeDocument/2006/relationships/hyperlink" Target="http://1.bp.blogspot.com/_qU4p6Hg_DFA/TNgUsXe24FI/AAAAAAAACAI/Ssz8eE-pDt4/s1600/Parc+Guell+of+Barcelona+In+Spain+(5).jpg" TargetMode="External"/><Relationship Id="rId10" Type="http://schemas.openxmlformats.org/officeDocument/2006/relationships/hyperlink" Target="https://upload.wikimedia.org/wikipedia/commons/thumb/d/d5/The_Night_Watch_-_Rembrandt_Harmenszoon_van_Rijn.png/1024px-The_Night_Watch_-_Rembrandt_Harmenszoon_van_Rijn.png" TargetMode="External"/><Relationship Id="rId19" Type="http://schemas.openxmlformats.org/officeDocument/2006/relationships/hyperlink" Target="https://upload.wikimedia.org/wikipedia/commons/9/93/Marcantonio_Raimondi_-_Giudizio_di_Paride.jpg" TargetMode="External"/><Relationship Id="rId4" Type="http://schemas.openxmlformats.org/officeDocument/2006/relationships/hyperlink" Target="https://upload.wikimedia.org/wikipedia/commons/thumb/d/df/Peter_Paul_Rubens_117.jpg/1280px-Peter_Paul_Rubens_117.jpg" TargetMode="External"/><Relationship Id="rId9" Type="http://schemas.openxmlformats.org/officeDocument/2006/relationships/hyperlink" Target="https://upload.wikimedia.org/wikipedia/commons/thumb/8/8c/Rembrandt_The_Abduction_of_Ganymede.jpg/103px-Rembrandt_The_Abduction_of_Ganymede.jpg" TargetMode="External"/><Relationship Id="rId14" Type="http://schemas.openxmlformats.org/officeDocument/2006/relationships/hyperlink" Target="https://upload.wikimedia.org/wikipedia/commons/b/be/Rembrandt_Harmensz._van_Rijn_108.jpg" TargetMode="External"/><Relationship Id="rId22" Type="http://schemas.openxmlformats.org/officeDocument/2006/relationships/hyperlink" Target="https://s-media-cache-ak0.pinimg.com/736x/26/cb/9e/26cb9e0fe7d38bbee02076ef53603c38.jp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en/7/74/PicassoGuernica.jpg" TargetMode="External"/><Relationship Id="rId2" Type="http://schemas.openxmlformats.org/officeDocument/2006/relationships/hyperlink" Target="https://www.flickr.com/photos/wolfgangstaudt/2052664615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upload.wikimedia.org/wikipedia/commons/c/ca/Bundesarchiv_Bild_183-H25224,_Guernica,_Ruinen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470025"/>
          </a:xfrm>
        </p:spPr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Εισαγωγή στις εικαστικές τέχνες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91305" y="3384823"/>
            <a:ext cx="7869127" cy="2842556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19: </a:t>
            </a:r>
            <a:r>
              <a:rPr lang="el-GR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Pieter</a:t>
            </a:r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Brueghel</a:t>
            </a:r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ο </a:t>
            </a:r>
            <a:r>
              <a:rPr lang="el-GR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πρεσβύτερος κ.ά.</a:t>
            </a:r>
          </a:p>
          <a:p>
            <a:r>
              <a:rPr lang="el-GR" sz="2800" dirty="0" smtClean="0"/>
              <a:t>Μάρτιν </a:t>
            </a:r>
            <a:r>
              <a:rPr lang="el-GR" sz="2800" dirty="0" err="1" smtClean="0"/>
              <a:t>Κρέεμπ</a:t>
            </a:r>
            <a:endParaRPr lang="el-GR" sz="2800" dirty="0" smtClean="0"/>
          </a:p>
          <a:p>
            <a:r>
              <a:rPr lang="el-GR" sz="2800" dirty="0" smtClean="0"/>
              <a:t>Σχολή  Ανθρωπιστικών και </a:t>
            </a:r>
            <a:r>
              <a:rPr lang="el-GR" sz="2800" dirty="0"/>
              <a:t>Κ</a:t>
            </a:r>
            <a:r>
              <a:rPr lang="el-GR" sz="2800" dirty="0" smtClean="0"/>
              <a:t>οινωνικών </a:t>
            </a:r>
            <a:r>
              <a:rPr lang="el-GR" sz="2800" dirty="0"/>
              <a:t>Σ</a:t>
            </a:r>
            <a:r>
              <a:rPr lang="el-GR" sz="2800" dirty="0" smtClean="0"/>
              <a:t>πουδών</a:t>
            </a:r>
          </a:p>
          <a:p>
            <a:r>
              <a:rPr lang="el-GR" sz="2800" dirty="0" smtClean="0"/>
              <a:t>Τμήμα Θεατρικών Σπουδών</a:t>
            </a:r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rueghel_-_Sieben_Laster_-_Gula Völlere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7" y="0"/>
            <a:ext cx="893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H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" y="0"/>
            <a:ext cx="9166087" cy="6324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519446"/>
            <a:ext cx="91678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Pieter Brueghel, </a:t>
            </a:r>
            <a:r>
              <a:rPr lang="el-GR" sz="1600" dirty="0" smtClean="0"/>
              <a:t>Χωριάτικος γάμος, π. 1568. Λάδι σε ξύλο. Μουσείο Ιστορίας της Τέχνης, Βιέννη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HP.jpg"/>
          <p:cNvPicPr>
            <a:picLocks noChangeAspect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0349" y="1066670"/>
            <a:ext cx="3563303" cy="472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176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54000"/>
            <a:ext cx="49911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176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254000"/>
            <a:ext cx="50038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17692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54000"/>
            <a:ext cx="51308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GG_1027_17694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895350"/>
            <a:ext cx="6350000" cy="506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17695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16000"/>
            <a:ext cx="6350000" cy="482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GG_1027_17696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952500"/>
            <a:ext cx="6350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G_1027_H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" y="0"/>
            <a:ext cx="9166087" cy="6324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519446"/>
            <a:ext cx="91678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Pieter Brueghel, </a:t>
            </a:r>
            <a:r>
              <a:rPr lang="el-GR" sz="1600" dirty="0" smtClean="0"/>
              <a:t>Χωριάτικος γάμος, π. 1568. Λάδι σε ξύλο. Μουσείο Ιστορίας της Τέχνης, Βιέννη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Γνωριμία των φοιτητών με την τέχνη των: </a:t>
            </a:r>
            <a:r>
              <a:rPr lang="en-US" dirty="0"/>
              <a:t>Pieter Brueghel </a:t>
            </a:r>
            <a:r>
              <a:rPr lang="el-GR" dirty="0"/>
              <a:t>ο πρεσβύτερος (1525 ; – 1569), </a:t>
            </a:r>
            <a:r>
              <a:rPr lang="en-US" dirty="0"/>
              <a:t>Michelangelo </a:t>
            </a:r>
            <a:r>
              <a:rPr lang="en-US" dirty="0" err="1"/>
              <a:t>Merisi</a:t>
            </a:r>
            <a:r>
              <a:rPr lang="en-US" dirty="0"/>
              <a:t> da Caravaggio (1571 – 1610), </a:t>
            </a:r>
            <a:r>
              <a:rPr lang="en-US" dirty="0" err="1"/>
              <a:t>Gian</a:t>
            </a:r>
            <a:r>
              <a:rPr lang="en-US" dirty="0"/>
              <a:t> Lorenzo Bernini (1598 – 1680), Pieter </a:t>
            </a:r>
            <a:r>
              <a:rPr lang="en-US" dirty="0" err="1"/>
              <a:t>Pauwel</a:t>
            </a:r>
            <a:r>
              <a:rPr lang="en-US" dirty="0"/>
              <a:t> Rubens (1577 – 1640), Rembrandt </a:t>
            </a:r>
            <a:r>
              <a:rPr lang="en-US" dirty="0" err="1"/>
              <a:t>Harmensz</a:t>
            </a:r>
            <a:r>
              <a:rPr lang="en-US" dirty="0"/>
              <a:t>. van </a:t>
            </a:r>
            <a:r>
              <a:rPr lang="en-US" dirty="0" smtClean="0"/>
              <a:t>Rijn</a:t>
            </a:r>
            <a:r>
              <a:rPr lang="el-GR" dirty="0" smtClean="0"/>
              <a:t> </a:t>
            </a:r>
            <a:r>
              <a:rPr lang="en-US" dirty="0" smtClean="0"/>
              <a:t>(1606 </a:t>
            </a:r>
            <a:r>
              <a:rPr lang="en-US" dirty="0"/>
              <a:t>– 1669), </a:t>
            </a:r>
            <a:r>
              <a:rPr lang="en-US" dirty="0" err="1"/>
              <a:t>Éd</a:t>
            </a:r>
            <a:r>
              <a:rPr lang="el-GR" dirty="0"/>
              <a:t>ο</a:t>
            </a:r>
            <a:r>
              <a:rPr lang="en-US" dirty="0" err="1"/>
              <a:t>uard</a:t>
            </a:r>
            <a:r>
              <a:rPr lang="en-US" dirty="0"/>
              <a:t> </a:t>
            </a:r>
            <a:r>
              <a:rPr lang="en-US" dirty="0" err="1"/>
              <a:t>Manet</a:t>
            </a:r>
            <a:r>
              <a:rPr lang="en-US" dirty="0"/>
              <a:t>, Paul Cézanne, Rodin, Pablo Picasso.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undermann-Abb-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0"/>
            <a:ext cx="83883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219489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/>
              <a:t>Michelangelo </a:t>
            </a:r>
            <a:r>
              <a:rPr lang="de-DE" dirty="0" err="1" smtClean="0"/>
              <a:t>Merisi</a:t>
            </a:r>
            <a:r>
              <a:rPr lang="de-DE" dirty="0" smtClean="0"/>
              <a:t> da Caravaggio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</a:t>
            </a:r>
            <a:r>
              <a:rPr lang="el-GR" dirty="0" smtClean="0"/>
              <a:t>5</a:t>
            </a:r>
            <a:r>
              <a:rPr lang="de-DE" dirty="0" smtClean="0"/>
              <a:t>71</a:t>
            </a:r>
            <a:r>
              <a:rPr lang="el-GR" dirty="0" smtClean="0"/>
              <a:t> – </a:t>
            </a:r>
            <a:r>
              <a:rPr lang="de-DE" dirty="0" smtClean="0"/>
              <a:t>1610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8900" y="3559464"/>
            <a:ext cx="6400800" cy="69503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Ζωγράφος, Ιταλός. </a:t>
            </a: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aravaggio_-_Amor_vincit_omni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00" y="33361"/>
            <a:ext cx="4865892" cy="682463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" y="5547261"/>
            <a:ext cx="18415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Caravaggio, </a:t>
            </a:r>
            <a:endParaRPr lang="el-GR" sz="1600" dirty="0" smtClean="0"/>
          </a:p>
          <a:p>
            <a:pPr algn="ctr"/>
            <a:r>
              <a:rPr lang="el-GR" sz="1600" dirty="0" smtClean="0"/>
              <a:t>Ο Έρωτας πάντα</a:t>
            </a:r>
            <a:r>
              <a:rPr lang="de-DE" sz="1600" dirty="0" smtClean="0"/>
              <a:t> </a:t>
            </a:r>
            <a:r>
              <a:rPr lang="el-GR" sz="1600" dirty="0" smtClean="0"/>
              <a:t>νικητής, 1601/02. Βερολίνο, </a:t>
            </a:r>
            <a:r>
              <a:rPr lang="de-DE" sz="1600" dirty="0" smtClean="0"/>
              <a:t>Gemäldegalerie.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aravaggio-thom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21" y="0"/>
            <a:ext cx="8421759" cy="61087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280342"/>
            <a:ext cx="914399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Caravaggio, </a:t>
            </a:r>
            <a:endParaRPr lang="el-GR" sz="1600" dirty="0" smtClean="0"/>
          </a:p>
          <a:p>
            <a:pPr algn="ctr"/>
            <a:r>
              <a:rPr lang="el-GR" sz="1600" dirty="0" smtClean="0"/>
              <a:t>Ο άπιστος Θωμάς, 1603. Βερολίνο, </a:t>
            </a:r>
            <a:r>
              <a:rPr lang="de-DE" sz="1600" dirty="0" smtClean="0"/>
              <a:t>Gemäldegalerie</a:t>
            </a:r>
            <a:r>
              <a:rPr lang="el-GR" sz="1600" dirty="0" smtClean="0"/>
              <a:t> </a:t>
            </a:r>
            <a:r>
              <a:rPr lang="de-DE" sz="1600" dirty="0" smtClean="0"/>
              <a:t>Sanssouci.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6007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16654" y="6519446"/>
            <a:ext cx="83106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Caravaggio, </a:t>
            </a:r>
            <a:r>
              <a:rPr lang="el-GR" sz="1600" dirty="0"/>
              <a:t> </a:t>
            </a:r>
            <a:r>
              <a:rPr lang="de-DE" sz="1600" dirty="0" smtClean="0"/>
              <a:t>H </a:t>
            </a:r>
            <a:r>
              <a:rPr lang="el-GR" sz="1600" dirty="0" smtClean="0"/>
              <a:t>μάντισσα, π. 1</a:t>
            </a:r>
            <a:r>
              <a:rPr lang="de-DE" sz="1600" dirty="0" smtClean="0"/>
              <a:t>594</a:t>
            </a:r>
            <a:r>
              <a:rPr lang="el-GR" sz="1600" dirty="0" smtClean="0"/>
              <a:t>. Παρίσ</a:t>
            </a:r>
            <a:r>
              <a:rPr lang="el-GR" sz="1600" dirty="0"/>
              <a:t>ι</a:t>
            </a:r>
            <a:r>
              <a:rPr lang="el-GR" sz="1600" dirty="0" smtClean="0"/>
              <a:t>, Λούβρο</a:t>
            </a:r>
            <a:r>
              <a:rPr lang="de-DE" sz="1600" dirty="0" smtClean="0"/>
              <a:t>.</a:t>
            </a:r>
            <a:endParaRPr lang="de-DE" sz="1600" dirty="0"/>
          </a:p>
        </p:txBody>
      </p:sp>
      <p:pic>
        <p:nvPicPr>
          <p:cNvPr id="2" name="Bild 1" descr="Caravaggio_The_Fortune_Teller_(Louvre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5" y="0"/>
            <a:ext cx="8310690" cy="62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6280342"/>
            <a:ext cx="914399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Caravaggio, </a:t>
            </a:r>
            <a:endParaRPr lang="el-GR" sz="1600" dirty="0" smtClean="0"/>
          </a:p>
          <a:p>
            <a:pPr algn="ctr"/>
            <a:r>
              <a:rPr lang="de-DE" sz="1600" dirty="0" smtClean="0"/>
              <a:t>H </a:t>
            </a:r>
            <a:r>
              <a:rPr lang="el-GR" sz="1600" dirty="0" smtClean="0"/>
              <a:t>μάντισσα, 1603. Βερολίνο, </a:t>
            </a:r>
            <a:r>
              <a:rPr lang="de-DE" sz="1600" dirty="0" smtClean="0"/>
              <a:t>Gemäldegalerie</a:t>
            </a:r>
            <a:r>
              <a:rPr lang="el-GR" sz="1600" dirty="0" smtClean="0"/>
              <a:t> </a:t>
            </a:r>
            <a:r>
              <a:rPr lang="de-DE" sz="1600" dirty="0" smtClean="0"/>
              <a:t>Sanssouci.</a:t>
            </a:r>
            <a:endParaRPr lang="de-DE" sz="1600" dirty="0"/>
          </a:p>
        </p:txBody>
      </p:sp>
      <p:pic>
        <p:nvPicPr>
          <p:cNvPr id="4" name="Bild 3" descr="Caravaggio_The_Fortune_Teller_(Rome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54" y="0"/>
            <a:ext cx="810409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20989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/>
              <a:t>Gian Lorenzo Bernini </a:t>
            </a:r>
            <a:r>
              <a:rPr lang="el-GR" dirty="0" smtClean="0"/>
              <a:t>(</a:t>
            </a:r>
            <a:r>
              <a:rPr lang="de-DE" dirty="0" smtClean="0"/>
              <a:t>1</a:t>
            </a:r>
            <a:r>
              <a:rPr lang="el-GR" dirty="0" smtClean="0"/>
              <a:t>5</a:t>
            </a:r>
            <a:r>
              <a:rPr lang="de-DE" dirty="0" smtClean="0"/>
              <a:t>98</a:t>
            </a:r>
            <a:r>
              <a:rPr lang="el-GR" dirty="0" smtClean="0"/>
              <a:t> – </a:t>
            </a:r>
            <a:r>
              <a:rPr lang="de-DE" dirty="0" smtClean="0"/>
              <a:t>1680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8900" y="2492664"/>
            <a:ext cx="6400800" cy="385733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Γλύπτης και αρχιτέκτονας, Ιταλός.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Μαθητής του πατέρα του </a:t>
            </a:r>
            <a:r>
              <a:rPr lang="de-DE" dirty="0" smtClean="0">
                <a:solidFill>
                  <a:schemeClr val="tx1"/>
                </a:solidFill>
              </a:rPr>
              <a:t>Pietro Bernini (1562–1629).</a:t>
            </a:r>
            <a:r>
              <a:rPr lang="el-GR" dirty="0" smtClean="0">
                <a:solidFill>
                  <a:schemeClr val="tx1"/>
                </a:solidFill>
              </a:rPr>
              <a:t> Εργαζόταν όλη του τη ζωή στη Ρώμη, με εξαίρεση μια σύντομη διαμονή στο Παρίσι (το 1665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  <a:r>
              <a:rPr lang="el-GR" dirty="0" smtClean="0">
                <a:solidFill>
                  <a:schemeClr val="tx1"/>
                </a:solidFill>
              </a:rPr>
              <a:t>.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Δημιούργησε μεγάλο μέρος της Ρώμης του Μπαρόκ.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Vierstroemebrunnen_Piazza_Navona_R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180" y="0"/>
            <a:ext cx="397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fnfiumi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St_Peter's_Square,_Vatican_City_-_April_2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060"/>
            <a:ext cx="914400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Σύντομη παρουσίαση του έργου των: </a:t>
            </a:r>
            <a:r>
              <a:rPr lang="en-US" dirty="0"/>
              <a:t>Pieter Brueghel </a:t>
            </a:r>
            <a:r>
              <a:rPr lang="el-GR" dirty="0"/>
              <a:t>ο πρεσβύτερος (1525 ; – 1569), </a:t>
            </a:r>
            <a:r>
              <a:rPr lang="en-US" dirty="0"/>
              <a:t>Michelangelo </a:t>
            </a:r>
            <a:r>
              <a:rPr lang="en-US" dirty="0" err="1"/>
              <a:t>Merisi</a:t>
            </a:r>
            <a:r>
              <a:rPr lang="en-US" dirty="0"/>
              <a:t> da Caravaggio (1571 – 1610), </a:t>
            </a:r>
            <a:r>
              <a:rPr lang="en-US" dirty="0" err="1"/>
              <a:t>Gian</a:t>
            </a:r>
            <a:r>
              <a:rPr lang="en-US" dirty="0"/>
              <a:t> Lorenzo Bernini (1598 – 1680), Pieter </a:t>
            </a:r>
            <a:r>
              <a:rPr lang="en-US" dirty="0" err="1"/>
              <a:t>Pauwel</a:t>
            </a:r>
            <a:r>
              <a:rPr lang="en-US" dirty="0"/>
              <a:t> Rubens (1577 – 1640), Rembrandt </a:t>
            </a:r>
            <a:r>
              <a:rPr lang="en-US" dirty="0" err="1"/>
              <a:t>Harmensz</a:t>
            </a:r>
            <a:r>
              <a:rPr lang="en-US" dirty="0"/>
              <a:t>. van </a:t>
            </a:r>
            <a:r>
              <a:rPr lang="en-US" dirty="0" smtClean="0"/>
              <a:t>Rijn</a:t>
            </a:r>
            <a:r>
              <a:rPr lang="el-GR" dirty="0" smtClean="0"/>
              <a:t> </a:t>
            </a:r>
            <a:r>
              <a:rPr lang="en-US" dirty="0" smtClean="0"/>
              <a:t>(1606 </a:t>
            </a:r>
            <a:r>
              <a:rPr lang="en-US" dirty="0"/>
              <a:t>– 1669), </a:t>
            </a:r>
            <a:r>
              <a:rPr lang="en-US" dirty="0" err="1"/>
              <a:t>Éd</a:t>
            </a:r>
            <a:r>
              <a:rPr lang="el-GR" dirty="0"/>
              <a:t>ο</a:t>
            </a:r>
            <a:r>
              <a:rPr lang="en-US" dirty="0" err="1"/>
              <a:t>uard</a:t>
            </a:r>
            <a:r>
              <a:rPr lang="en-US" dirty="0"/>
              <a:t> </a:t>
            </a:r>
            <a:r>
              <a:rPr lang="en-US" dirty="0" err="1"/>
              <a:t>Manet</a:t>
            </a:r>
            <a:r>
              <a:rPr lang="en-US" dirty="0"/>
              <a:t>, Paul Cézanne, Rodin, Pablo Picasso.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7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Roma_Elephant_Obelis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596" y="0"/>
            <a:ext cx="432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Roma_Elephant_Obelis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650" y="-1"/>
            <a:ext cx="6108700" cy="68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_Baldachi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68" y="685800"/>
            <a:ext cx="394106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8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Sta Teresia Santa_Maria_della_Vittor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Sta Teresia Santa_Maria_della_Vittoria_-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33" y="0"/>
            <a:ext cx="749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 Rape of Proserp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4838700" cy="6502400"/>
          </a:xfrm>
          <a:prstGeom prst="rect">
            <a:avLst/>
          </a:prstGeom>
        </p:spPr>
      </p:pic>
      <p:pic>
        <p:nvPicPr>
          <p:cNvPr id="3" name="Bild 2" descr="Bernini_pluto_and_proserpi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052" y="0"/>
            <a:ext cx="311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ernini, The Rape of Proserpina - 1621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35000"/>
            <a:ext cx="3149600" cy="4064000"/>
          </a:xfrm>
          <a:prstGeom prst="rect">
            <a:avLst/>
          </a:prstGeom>
        </p:spPr>
      </p:pic>
      <p:pic>
        <p:nvPicPr>
          <p:cNvPr id="3" name="Bild 2" descr="bernini_proserp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143250"/>
            <a:ext cx="4064000" cy="31115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6519446"/>
            <a:ext cx="91678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Gian Lorenzo Bernini, </a:t>
            </a:r>
            <a:r>
              <a:rPr lang="el-GR" sz="1600" dirty="0" smtClean="0"/>
              <a:t>Η αρπαγή της Περσεφόνης, 1621/22. Μάρμαρο. Ρώμη, </a:t>
            </a:r>
            <a:r>
              <a:rPr lang="de-DE" sz="1600" dirty="0" err="1" smtClean="0"/>
              <a:t>Galleria</a:t>
            </a:r>
            <a:r>
              <a:rPr lang="de-DE" sz="1600" dirty="0" smtClean="0"/>
              <a:t> </a:t>
            </a:r>
            <a:r>
              <a:rPr lang="de-DE" sz="1600" dirty="0" err="1" smtClean="0"/>
              <a:t>Borghese</a:t>
            </a:r>
            <a:r>
              <a:rPr lang="de-DE" sz="1600" dirty="0" smtClean="0"/>
              <a:t>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595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embrandt_abduction_of_proserpi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0" y="0"/>
            <a:ext cx="5740400" cy="62357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6519446"/>
            <a:ext cx="916785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Rembrandt van </a:t>
            </a:r>
            <a:r>
              <a:rPr lang="de-DE" sz="1600" dirty="0" err="1" smtClean="0"/>
              <a:t>Rijn</a:t>
            </a:r>
            <a:r>
              <a:rPr lang="de-DE" sz="1600" dirty="0" smtClean="0"/>
              <a:t>, </a:t>
            </a:r>
            <a:r>
              <a:rPr lang="el-GR" sz="1600" dirty="0" smtClean="0"/>
              <a:t>Η αρπαγή της Περσεφόνης, π</a:t>
            </a:r>
            <a:r>
              <a:rPr lang="de-DE" sz="1600" dirty="0" smtClean="0"/>
              <a:t>. </a:t>
            </a:r>
            <a:r>
              <a:rPr lang="el-GR" sz="1600" dirty="0" smtClean="0"/>
              <a:t>1631. Λάδι σε ξύλο. 84,8 </a:t>
            </a:r>
            <a:r>
              <a:rPr lang="de-DE" sz="1600" dirty="0" smtClean="0"/>
              <a:t>x</a:t>
            </a:r>
            <a:r>
              <a:rPr lang="el-GR" sz="1600" dirty="0" smtClean="0"/>
              <a:t> 79,7 εκ. </a:t>
            </a:r>
          </a:p>
          <a:p>
            <a:pPr algn="ctr"/>
            <a:r>
              <a:rPr lang="el-GR" sz="1600" dirty="0" smtClean="0"/>
              <a:t>Βερολίνο, </a:t>
            </a:r>
            <a:r>
              <a:rPr lang="de-DE" sz="1600" dirty="0" smtClean="0"/>
              <a:t>Gemäldegalerie </a:t>
            </a:r>
            <a:r>
              <a:rPr lang="el-GR" sz="1600" dirty="0" smtClean="0"/>
              <a:t>αρ. ευρ. 823</a:t>
            </a:r>
            <a:r>
              <a:rPr lang="de-DE" sz="1600" dirty="0" smtClean="0"/>
              <a:t>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115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Vergina_rape_of_perseph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500" y="939800"/>
            <a:ext cx="6223000" cy="4978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519446"/>
            <a:ext cx="91678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Βεργίνα (Μακεδονία</a:t>
            </a:r>
            <a:r>
              <a:rPr lang="de-DE" sz="1600" dirty="0" smtClean="0"/>
              <a:t>), </a:t>
            </a:r>
            <a:r>
              <a:rPr lang="el-GR" sz="1600" dirty="0" smtClean="0"/>
              <a:t>Η αρπαγή της Περσεφόνης, υστεροκλασσικά χρόνια. Τοιχογραφία. </a:t>
            </a:r>
          </a:p>
        </p:txBody>
      </p:sp>
    </p:spTree>
    <p:extLst>
      <p:ext uri="{BB962C8B-B14F-4D97-AF65-F5344CB8AC3E}">
        <p14:creationId xmlns:p14="http://schemas.microsoft.com/office/powerpoint/2010/main" val="4907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_the_rape_of_Proserpi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27100"/>
            <a:ext cx="7315200" cy="50038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519446"/>
            <a:ext cx="91678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Peter Paul Rubens, </a:t>
            </a:r>
            <a:r>
              <a:rPr lang="el-GR" sz="1600" dirty="0" smtClean="0"/>
              <a:t>Η αρπαγή της Περσεφόνης, 16</a:t>
            </a:r>
            <a:r>
              <a:rPr lang="de-DE" sz="1600" dirty="0" smtClean="0"/>
              <a:t>19/20</a:t>
            </a:r>
            <a:r>
              <a:rPr lang="el-GR" sz="1600" dirty="0" smtClean="0"/>
              <a:t>.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998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219489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/>
              <a:t>Pieter Brueghel </a:t>
            </a:r>
            <a:r>
              <a:rPr lang="el-GR" dirty="0" smtClean="0"/>
              <a:t>ο πρεσβύτερος</a:t>
            </a:r>
            <a:r>
              <a:rPr lang="de-DE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</a:t>
            </a:r>
            <a:r>
              <a:rPr lang="el-GR" dirty="0" smtClean="0"/>
              <a:t>525 ; – </a:t>
            </a:r>
            <a:r>
              <a:rPr lang="de-DE" dirty="0" smtClean="0"/>
              <a:t>1</a:t>
            </a:r>
            <a:r>
              <a:rPr lang="el-GR" dirty="0" smtClean="0"/>
              <a:t>569)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8900" y="2975264"/>
            <a:ext cx="6400800" cy="235873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Ζωγράφος, Ολλανδός.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Θέμα των πινάκων του σκηνές από τη ζωή των αγροτών.</a:t>
            </a:r>
          </a:p>
          <a:p>
            <a:r>
              <a:rPr lang="de-DE" dirty="0" err="1" smtClean="0">
                <a:solidFill>
                  <a:schemeClr val="tx1"/>
                </a:solidFill>
              </a:rPr>
              <a:t>Gombrich</a:t>
            </a:r>
            <a:r>
              <a:rPr lang="de-DE" dirty="0" smtClean="0">
                <a:solidFill>
                  <a:schemeClr val="tx1"/>
                </a:solidFill>
              </a:rPr>
              <a:t> 3</a:t>
            </a:r>
            <a:r>
              <a:rPr lang="el-GR" dirty="0" smtClean="0">
                <a:solidFill>
                  <a:schemeClr val="tx1"/>
                </a:solidFill>
              </a:rPr>
              <a:t>81</a:t>
            </a:r>
            <a:r>
              <a:rPr lang="de-DE" dirty="0" smtClean="0">
                <a:solidFill>
                  <a:schemeClr val="tx1"/>
                </a:solidFill>
              </a:rPr>
              <a:t>-</a:t>
            </a:r>
            <a:r>
              <a:rPr lang="el-GR" dirty="0" smtClean="0">
                <a:solidFill>
                  <a:schemeClr val="tx1"/>
                </a:solidFill>
              </a:rPr>
              <a:t>383</a:t>
            </a:r>
            <a:r>
              <a:rPr lang="de-DE" dirty="0" smtClean="0">
                <a:solidFill>
                  <a:schemeClr val="tx1"/>
                </a:solidFill>
              </a:rPr>
              <a:t>.</a:t>
            </a: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219489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/>
              <a:t>Pieter </a:t>
            </a:r>
            <a:r>
              <a:rPr lang="de-DE" dirty="0" err="1" smtClean="0"/>
              <a:t>Pauwel</a:t>
            </a:r>
            <a:r>
              <a:rPr lang="de-DE" dirty="0" smtClean="0"/>
              <a:t> Rubens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</a:t>
            </a:r>
            <a:r>
              <a:rPr lang="el-GR" dirty="0" smtClean="0"/>
              <a:t>5</a:t>
            </a:r>
            <a:r>
              <a:rPr lang="de-DE" dirty="0" smtClean="0"/>
              <a:t>77</a:t>
            </a:r>
            <a:r>
              <a:rPr lang="el-GR" dirty="0" smtClean="0"/>
              <a:t> – </a:t>
            </a:r>
            <a:r>
              <a:rPr lang="de-DE" dirty="0" smtClean="0"/>
              <a:t>1640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8900" y="2975264"/>
            <a:ext cx="6400800" cy="357793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Ζωγράφος, Ολλανδός.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Είχε δασκάλους Φλαμανδούς, επηρεάστηκε όμως και από Ιταλούς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(Τισιανό, Βερονέζε, </a:t>
            </a:r>
            <a:r>
              <a:rPr lang="de-DE" dirty="0" smtClean="0">
                <a:solidFill>
                  <a:schemeClr val="tx1"/>
                </a:solidFill>
              </a:rPr>
              <a:t>Giulio Romano, Mantegna, </a:t>
            </a:r>
            <a:r>
              <a:rPr lang="el-GR" dirty="0" smtClean="0">
                <a:solidFill>
                  <a:schemeClr val="tx1"/>
                </a:solidFill>
              </a:rPr>
              <a:t>οι δύο τελευταίοι στην αυλή του </a:t>
            </a:r>
            <a:r>
              <a:rPr lang="de-DE" dirty="0" smtClean="0">
                <a:solidFill>
                  <a:schemeClr val="tx1"/>
                </a:solidFill>
              </a:rPr>
              <a:t>Vincenzo Gonzaga </a:t>
            </a:r>
            <a:r>
              <a:rPr lang="el-GR" dirty="0" smtClean="0">
                <a:solidFill>
                  <a:schemeClr val="tx1"/>
                </a:solidFill>
              </a:rPr>
              <a:t>στη Μάντοβα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1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565150"/>
            <a:ext cx="8242300" cy="57277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Διαμονή στην Ιταλία από το 1600 έως το 1608 (το 1603/04 στην Ισπανία, σε διπλωματική αποστολή για τον </a:t>
            </a:r>
            <a:r>
              <a:rPr lang="de-DE" dirty="0" smtClean="0">
                <a:solidFill>
                  <a:schemeClr val="tx1"/>
                </a:solidFill>
              </a:rPr>
              <a:t>Vincenzo Gonzaga</a:t>
            </a:r>
            <a:r>
              <a:rPr lang="el-GR" dirty="0" smtClean="0">
                <a:solidFill>
                  <a:schemeClr val="tx1"/>
                </a:solidFill>
              </a:rPr>
              <a:t> της Μάντοβα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  <a:r>
              <a:rPr lang="el-GR" dirty="0" smtClean="0">
                <a:solidFill>
                  <a:schemeClr val="tx1"/>
                </a:solidFill>
              </a:rPr>
              <a:t>.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Είδε πολλά έργα μεγάλων ιταλών ζωγράφων, αλλά και ρωμαϊκές αρχαιότητες στην Ιταλία και στο Μουσείο </a:t>
            </a:r>
            <a:r>
              <a:rPr lang="de-DE" dirty="0" smtClean="0">
                <a:solidFill>
                  <a:schemeClr val="tx1"/>
                </a:solidFill>
              </a:rPr>
              <a:t>Prado</a:t>
            </a:r>
            <a:r>
              <a:rPr lang="el-GR" dirty="0" smtClean="0">
                <a:solidFill>
                  <a:schemeClr val="tx1"/>
                </a:solidFill>
              </a:rPr>
              <a:t> της Μαδρίτης.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Μετά την επιστροφή του παντρεύτηκε την </a:t>
            </a:r>
            <a:r>
              <a:rPr lang="de-DE" dirty="0" smtClean="0">
                <a:solidFill>
                  <a:schemeClr val="tx1"/>
                </a:solidFill>
              </a:rPr>
              <a:t>Isabella Brant (1591–1626)</a:t>
            </a:r>
            <a:r>
              <a:rPr lang="el-GR" dirty="0" smtClean="0">
                <a:solidFill>
                  <a:schemeClr val="tx1"/>
                </a:solidFill>
              </a:rPr>
              <a:t>, από πατέρα αξιωματούχο της Ανβέρσας και σχετικά πλούσια οικογένεια.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 Sterbender Sene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812" y="0"/>
            <a:ext cx="4418177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103673"/>
            <a:ext cx="28956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Peter Paul Rubens,</a:t>
            </a:r>
          </a:p>
          <a:p>
            <a:r>
              <a:rPr lang="el-GR" dirty="0" smtClean="0"/>
              <a:t>Ο θάνατος του Σενέκα</a:t>
            </a:r>
          </a:p>
          <a:p>
            <a:r>
              <a:rPr lang="el-GR" dirty="0" smtClean="0"/>
              <a:t>Λάδι σε μουσαμά</a:t>
            </a:r>
            <a:r>
              <a:rPr lang="de-DE" dirty="0" smtClean="0"/>
              <a:t>, </a:t>
            </a:r>
            <a:endParaRPr lang="el-GR" dirty="0" smtClean="0"/>
          </a:p>
          <a:p>
            <a:r>
              <a:rPr lang="fr-FR" dirty="0" smtClean="0"/>
              <a:t>185 </a:t>
            </a:r>
            <a:r>
              <a:rPr lang="fr-FR" dirty="0"/>
              <a:t>x 155 </a:t>
            </a:r>
            <a:r>
              <a:rPr lang="el-GR" dirty="0" smtClean="0"/>
              <a:t>εκ</a:t>
            </a:r>
            <a:r>
              <a:rPr lang="fr-FR" dirty="0" smtClean="0"/>
              <a:t>.</a:t>
            </a:r>
            <a:endParaRPr lang="el-GR" dirty="0" smtClean="0"/>
          </a:p>
          <a:p>
            <a:r>
              <a:rPr lang="el-GR" dirty="0" smtClean="0"/>
              <a:t>1612/13.</a:t>
            </a:r>
          </a:p>
          <a:p>
            <a:r>
              <a:rPr lang="el-GR" dirty="0" smtClean="0"/>
              <a:t>Μόναχο, </a:t>
            </a:r>
            <a:r>
              <a:rPr lang="de-DE" dirty="0" smtClean="0"/>
              <a:t>Alte Pinakothek.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59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ld_Fisherman_Louvre_Ma1354_n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300" y="0"/>
            <a:ext cx="4572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2333684"/>
            <a:ext cx="3746500" cy="4524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Ηλικιωμένος ψαράς,</a:t>
            </a:r>
          </a:p>
          <a:p>
            <a:r>
              <a:rPr lang="el-GR" dirty="0" smtClean="0"/>
              <a:t>μαύρος βασάλτης και αλάβαστρο ή κίτρινο «νουμιδικό</a:t>
            </a:r>
            <a:r>
              <a:rPr lang="de-DE" dirty="0" smtClean="0"/>
              <a:t>»</a:t>
            </a:r>
            <a:r>
              <a:rPr lang="el-GR" dirty="0" smtClean="0"/>
              <a:t> μάρμαρο για το περίζωμά του.</a:t>
            </a:r>
            <a:endParaRPr lang="de-DE" dirty="0" smtClean="0"/>
          </a:p>
          <a:p>
            <a:r>
              <a:rPr lang="el-GR" dirty="0" smtClean="0"/>
              <a:t>Τα πόδια λείπουν· το άγαλμα τοποθετήθηκε στην Αναγέννηση (βρέθηκε στη Ρώμη περίπου το 1594 και ερμηνεύτηκε αμέσως ως θνήσκων Σενέκας</a:t>
            </a:r>
            <a:r>
              <a:rPr lang="de-DE" dirty="0" smtClean="0"/>
              <a:t>)</a:t>
            </a:r>
            <a:r>
              <a:rPr lang="el-GR" dirty="0" smtClean="0"/>
              <a:t> σε αγγείο από πολύχρωμο μάρμαρο που όμως ΔΕΝ σχετίζεται με το άγαλμα.</a:t>
            </a:r>
          </a:p>
          <a:p>
            <a:r>
              <a:rPr lang="el-GR" dirty="0" smtClean="0"/>
              <a:t>Ανήκει στις απεικονίσεις ηλικιωμένων ατόμων (όπως «η πιωμένη γριά</a:t>
            </a:r>
            <a:r>
              <a:rPr lang="de-DE" dirty="0" smtClean="0"/>
              <a:t>»)</a:t>
            </a:r>
            <a:r>
              <a:rPr lang="el-GR" dirty="0" smtClean="0"/>
              <a:t> των τελευταίων δεκαετιών του 3</a:t>
            </a:r>
            <a:r>
              <a:rPr lang="el-GR" baseline="30000" dirty="0" smtClean="0"/>
              <a:t>ου</a:t>
            </a:r>
            <a:r>
              <a:rPr lang="el-GR" dirty="0" smtClean="0"/>
              <a:t> αι. π.Χ.</a:t>
            </a:r>
          </a:p>
          <a:p>
            <a:r>
              <a:rPr lang="el-GR" dirty="0" smtClean="0"/>
              <a:t>Παρίσι, Λούβρο, Συλλογή </a:t>
            </a:r>
            <a:r>
              <a:rPr lang="de-DE" dirty="0" err="1" smtClean="0"/>
              <a:t>Borghese</a:t>
            </a:r>
            <a:r>
              <a:rPr lang="de-DE" dirty="0" smtClean="0"/>
              <a:t>.</a:t>
            </a:r>
          </a:p>
          <a:p>
            <a:r>
              <a:rPr lang="el-GR" dirty="0" smtClean="0"/>
              <a:t>Ύψ. 1,22 μ.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26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runkene_Alte_roemische_Kopie_Muenchen_Glyptothek_V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0475" cy="6858000"/>
          </a:xfrm>
          <a:prstGeom prst="rect">
            <a:avLst/>
          </a:prstGeom>
        </p:spPr>
      </p:pic>
      <p:pic>
        <p:nvPicPr>
          <p:cNvPr id="5" name="Bild 4" descr="Trunkene_Alte_Inv_Nr_473_Muenchen_Glyptothek_SA.jpeg"/>
          <p:cNvPicPr>
            <a:picLocks noChangeAspect="1"/>
          </p:cNvPicPr>
          <p:nvPr/>
        </p:nvPicPr>
        <p:blipFill>
          <a:blip r:embed="rId3" cstate="print">
            <a:lum bright="16000" contras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0"/>
            <a:ext cx="4445000" cy="582335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05300" y="5934670"/>
            <a:ext cx="48387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«πιωμένη γριά</a:t>
            </a:r>
            <a:r>
              <a:rPr lang="de-DE" dirty="0" smtClean="0"/>
              <a:t>»</a:t>
            </a:r>
            <a:r>
              <a:rPr lang="el-GR" dirty="0" smtClean="0"/>
              <a:t>, μάρμαρο. </a:t>
            </a:r>
          </a:p>
          <a:p>
            <a:r>
              <a:rPr lang="el-GR" dirty="0" smtClean="0"/>
              <a:t>Τελευταίες δεκαετίες του 3</a:t>
            </a:r>
            <a:r>
              <a:rPr lang="el-GR" baseline="30000" dirty="0" smtClean="0"/>
              <a:t>ου</a:t>
            </a:r>
            <a:r>
              <a:rPr lang="el-GR" dirty="0" smtClean="0"/>
              <a:t> αι. π.Χ.</a:t>
            </a:r>
          </a:p>
          <a:p>
            <a:r>
              <a:rPr lang="el-GR" dirty="0" smtClean="0"/>
              <a:t>Μόναχο, Γλυπτοθήκη</a:t>
            </a:r>
            <a:r>
              <a:rPr lang="de-DE" dirty="0" smtClean="0"/>
              <a:t>,</a:t>
            </a:r>
            <a:r>
              <a:rPr lang="el-GR" dirty="0" smtClean="0"/>
              <a:t> αρ. ευρ. 437.  Ύψ. 0,92 μ.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36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Fischer_roemische_Kopie_Rom_Vatikan_Vatikanische_Museen_Galeria_dei_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0"/>
            <a:ext cx="3898900" cy="6858000"/>
          </a:xfrm>
          <a:prstGeom prst="rect">
            <a:avLst/>
          </a:prstGeom>
        </p:spPr>
      </p:pic>
      <p:pic>
        <p:nvPicPr>
          <p:cNvPr id="4" name="Bild 3" descr="Seneca Afrikanischer_Fischer_der_sterbende_Seneca_Roemische_Kopie_nach_einer_dcbcede6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350" y="0"/>
            <a:ext cx="4762500" cy="58293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97350" y="5951140"/>
            <a:ext cx="47625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Αρ.: Ηλικιωμένος ψαράς, μάρμαρο. </a:t>
            </a:r>
          </a:p>
          <a:p>
            <a:r>
              <a:rPr lang="el-GR" dirty="0" smtClean="0"/>
              <a:t>Τελευταίες δεκαετίες του 3</a:t>
            </a:r>
            <a:r>
              <a:rPr lang="el-GR" baseline="30000" dirty="0" smtClean="0"/>
              <a:t>ου</a:t>
            </a:r>
            <a:r>
              <a:rPr lang="el-GR" dirty="0" smtClean="0"/>
              <a:t> αι. π.Χ.</a:t>
            </a:r>
          </a:p>
          <a:p>
            <a:r>
              <a:rPr lang="el-GR" dirty="0" smtClean="0"/>
              <a:t>Βατικανό, Μουσεία</a:t>
            </a:r>
            <a:r>
              <a:rPr lang="de-DE" dirty="0" smtClean="0"/>
              <a:t>,</a:t>
            </a:r>
            <a:r>
              <a:rPr lang="el-GR" dirty="0" smtClean="0"/>
              <a:t> αρ. ευρ. 2684.  Ύψ. 1,605 μ.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34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eneca_Peter_Paul_Rubens_Muenchen_Alte_Pinakothek_341838f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257801" cy="6243457"/>
          </a:xfrm>
          <a:prstGeom prst="rect">
            <a:avLst/>
          </a:prstGeom>
        </p:spPr>
      </p:pic>
      <p:pic>
        <p:nvPicPr>
          <p:cNvPr id="4" name="Bild 3" descr="Pseudosene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ld_Fisherman_Louvre_Ma1354_n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Bild 3" descr="Rubens Sterbender Sene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18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ld_Fisherman_Louvre_Ma1354_n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251" y="492760"/>
            <a:ext cx="3678299" cy="2392680"/>
          </a:xfrm>
          <a:prstGeom prst="rect">
            <a:avLst/>
          </a:prstGeom>
        </p:spPr>
      </p:pic>
      <p:pic>
        <p:nvPicPr>
          <p:cNvPr id="3" name="Bild 2" descr="Rubens Lucius Annaeus Seneca Deta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" y="492760"/>
            <a:ext cx="3087624" cy="2392680"/>
          </a:xfrm>
          <a:prstGeom prst="rect">
            <a:avLst/>
          </a:prstGeom>
        </p:spPr>
      </p:pic>
      <p:pic>
        <p:nvPicPr>
          <p:cNvPr id="7" name="Bild 6" descr="Seneca_Vorster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253" y="3124200"/>
            <a:ext cx="2556095" cy="37338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45201" y="5397500"/>
            <a:ext cx="3098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Προτομή του «Σενέκα», από τη συλλογή αρχαιοτήτων του </a:t>
            </a:r>
            <a:r>
              <a:rPr lang="de-DE" dirty="0" smtClean="0"/>
              <a:t>Rubens.</a:t>
            </a:r>
            <a:endParaRPr lang="el-GR" dirty="0" smtClean="0"/>
          </a:p>
          <a:p>
            <a:r>
              <a:rPr lang="el-GR" dirty="0" smtClean="0"/>
              <a:t>Μάρμαρο.</a:t>
            </a:r>
            <a:endParaRPr lang="de-DE" dirty="0" smtClean="0"/>
          </a:p>
          <a:p>
            <a:r>
              <a:rPr lang="de-DE" dirty="0" smtClean="0"/>
              <a:t>X</a:t>
            </a:r>
            <a:r>
              <a:rPr lang="el-GR" dirty="0" smtClean="0"/>
              <a:t>αλκογραφία σε χαρτί.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55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eneca_Anon_Fl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-4955"/>
            <a:ext cx="3283116" cy="5626100"/>
          </a:xfrm>
          <a:prstGeom prst="rect">
            <a:avLst/>
          </a:prstGeom>
        </p:spPr>
      </p:pic>
      <p:pic>
        <p:nvPicPr>
          <p:cNvPr id="3" name="Bild 2" descr="Seneca_Cornelis_Gal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-4955"/>
            <a:ext cx="3340100" cy="56211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04645" y="5934670"/>
            <a:ext cx="693471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Ο θάνατος του Σενέκα</a:t>
            </a:r>
          </a:p>
          <a:p>
            <a:r>
              <a:rPr lang="el-GR" dirty="0" smtClean="0"/>
              <a:t>αρ.: ανώνυμος φλαμανδός, πεννάκι με κόκκινη μελάνι / αιματίτη, χαρτί</a:t>
            </a:r>
          </a:p>
          <a:p>
            <a:r>
              <a:rPr lang="el-GR" dirty="0" smtClean="0"/>
              <a:t>δε.: </a:t>
            </a:r>
            <a:r>
              <a:rPr lang="de-DE" dirty="0" smtClean="0"/>
              <a:t>Cornelis </a:t>
            </a:r>
            <a:r>
              <a:rPr lang="de-DE" dirty="0"/>
              <a:t>Galle I </a:t>
            </a:r>
            <a:r>
              <a:rPr lang="de-DE" dirty="0" smtClean="0"/>
              <a:t>(</a:t>
            </a:r>
            <a:r>
              <a:rPr lang="el-GR" dirty="0" smtClean="0"/>
              <a:t>Φλαμανδός</a:t>
            </a:r>
            <a:r>
              <a:rPr lang="de-DE" dirty="0" smtClean="0"/>
              <a:t>, </a:t>
            </a:r>
            <a:r>
              <a:rPr lang="de-DE" dirty="0"/>
              <a:t>1576 – 1650</a:t>
            </a:r>
            <a:r>
              <a:rPr lang="de-DE" dirty="0" smtClean="0"/>
              <a:t>)</a:t>
            </a:r>
            <a:r>
              <a:rPr lang="el-GR" dirty="0" smtClean="0"/>
              <a:t>, χαλκογραφία σε χαρτί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0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RUEGEL_the_Elder,_Pieter_-_Massacre_of_the_Innocents_(1565-7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1068"/>
            <a:ext cx="9144000" cy="6215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ubens Zchng Michelangelo Nacht Paris 16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46707"/>
            <a:ext cx="4584700" cy="33357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0"/>
            <a:ext cx="33782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Κάτω: Σχέδιο του </a:t>
            </a:r>
            <a:r>
              <a:rPr lang="de-DE" dirty="0" smtClean="0"/>
              <a:t>Rubens</a:t>
            </a:r>
            <a:r>
              <a:rPr lang="el-GR" dirty="0" smtClean="0"/>
              <a:t> κατά το άγαλμα της «Νύχτας</a:t>
            </a:r>
            <a:r>
              <a:rPr lang="de-DE" dirty="0" smtClean="0"/>
              <a:t>»</a:t>
            </a:r>
            <a:r>
              <a:rPr lang="el-GR" dirty="0"/>
              <a:t> </a:t>
            </a:r>
            <a:r>
              <a:rPr lang="el-GR" dirty="0" smtClean="0"/>
              <a:t>(δεξιά</a:t>
            </a:r>
            <a:r>
              <a:rPr lang="de-DE" dirty="0" smtClean="0"/>
              <a:t>)</a:t>
            </a:r>
            <a:r>
              <a:rPr lang="el-GR" dirty="0" smtClean="0"/>
              <a:t> από το επιτύμβιο μνημείο του </a:t>
            </a:r>
            <a:r>
              <a:rPr lang="de-DE" dirty="0" smtClean="0"/>
              <a:t>Lorenzo de’ Medici</a:t>
            </a:r>
            <a:r>
              <a:rPr lang="el-GR" dirty="0" smtClean="0"/>
              <a:t> στη Φλωρεντία, έργο του Μιχαήλ Άγγελου (1524/33</a:t>
            </a:r>
            <a:r>
              <a:rPr lang="de-DE" dirty="0" smtClean="0"/>
              <a:t>)</a:t>
            </a:r>
            <a:r>
              <a:rPr lang="el-GR" dirty="0" smtClean="0"/>
              <a:t>, μάρμαρο.</a:t>
            </a:r>
            <a:endParaRPr lang="de-DE" dirty="0" smtClean="0"/>
          </a:p>
          <a:p>
            <a:r>
              <a:rPr lang="el-GR" dirty="0" smtClean="0"/>
              <a:t>Σχέδιο σε χαρτί</a:t>
            </a:r>
            <a:r>
              <a:rPr lang="de-DE" dirty="0" smtClean="0"/>
              <a:t>, </a:t>
            </a:r>
            <a:endParaRPr lang="el-GR" dirty="0" smtClean="0"/>
          </a:p>
          <a:p>
            <a:r>
              <a:rPr lang="el-GR" dirty="0" smtClean="0"/>
              <a:t>Παρίσι, Λούβρο. </a:t>
            </a:r>
          </a:p>
          <a:p>
            <a:r>
              <a:rPr lang="el-GR" dirty="0" smtClean="0"/>
              <a:t>1603 ή αργότερα.</a:t>
            </a:r>
            <a:endParaRPr lang="de-DE" dirty="0"/>
          </a:p>
        </p:txBody>
      </p:sp>
      <p:pic>
        <p:nvPicPr>
          <p:cNvPr id="3" name="Bild 2" descr="Bildschirmfoto 2012-12-17 um 21.05.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700" y="0"/>
            <a:ext cx="5321300" cy="41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Rubens Zchng Michelangelo Nacht Paris 16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84" y="425196"/>
            <a:ext cx="8257032" cy="6007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37973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Ο ίδιος με τη γυναίκα του </a:t>
            </a:r>
            <a:r>
              <a:rPr lang="de-DE" dirty="0" smtClean="0"/>
              <a:t>Isabella Brant</a:t>
            </a:r>
            <a:r>
              <a:rPr lang="el-GR" dirty="0" smtClean="0"/>
              <a:t>, π. 1609 (το έτος του γάμου τους</a:t>
            </a:r>
            <a:r>
              <a:rPr lang="de-DE" dirty="0" smtClean="0"/>
              <a:t>)</a:t>
            </a:r>
            <a:r>
              <a:rPr lang="el-GR" dirty="0" smtClean="0"/>
              <a:t>.</a:t>
            </a:r>
          </a:p>
          <a:p>
            <a:r>
              <a:rPr lang="el-GR" dirty="0" smtClean="0"/>
              <a:t>Λάδι σε μουσαμά.</a:t>
            </a:r>
          </a:p>
          <a:p>
            <a:r>
              <a:rPr lang="el-GR" dirty="0" smtClean="0"/>
              <a:t>178 </a:t>
            </a:r>
            <a:r>
              <a:rPr lang="el-GR" dirty="0"/>
              <a:t>× </a:t>
            </a:r>
            <a:r>
              <a:rPr lang="el-GR" dirty="0" smtClean="0"/>
              <a:t>136,5 εκ.</a:t>
            </a:r>
          </a:p>
          <a:p>
            <a:r>
              <a:rPr lang="el-GR" dirty="0" smtClean="0"/>
              <a:t>Μόναχο, </a:t>
            </a:r>
            <a:r>
              <a:rPr lang="de-DE" dirty="0" smtClean="0"/>
              <a:t>Alte Pinakothek.</a:t>
            </a:r>
          </a:p>
        </p:txBody>
      </p:sp>
      <p:pic>
        <p:nvPicPr>
          <p:cNvPr id="2" name="Bild 1" descr="Rubens-and-isabella-brant-in-the-honeysuckle-bower-134363162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173" y="0"/>
            <a:ext cx="5221827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4864775"/>
            <a:ext cx="37973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Σύμβολα αγάπης όπως η ένωση των δεξιών χεριών (λατινικά «</a:t>
            </a:r>
            <a:r>
              <a:rPr lang="de-DE" dirty="0" err="1" smtClean="0"/>
              <a:t>dextrarum</a:t>
            </a:r>
            <a:r>
              <a:rPr lang="de-DE" dirty="0" smtClean="0"/>
              <a:t> </a:t>
            </a:r>
            <a:r>
              <a:rPr lang="de-DE" dirty="0" err="1" smtClean="0"/>
              <a:t>iunctio</a:t>
            </a:r>
            <a:r>
              <a:rPr lang="de-DE" dirty="0" smtClean="0"/>
              <a:t>»</a:t>
            </a:r>
            <a:r>
              <a:rPr lang="el-GR" dirty="0" smtClean="0"/>
              <a:t>, στάση που δείχνουν αποκλειστικά οι παντρεμένοι</a:t>
            </a:r>
            <a:r>
              <a:rPr lang="de-DE" dirty="0" smtClean="0"/>
              <a:t>)</a:t>
            </a:r>
            <a:r>
              <a:rPr lang="el-GR" dirty="0" smtClean="0"/>
              <a:t>. Η γυναίκα σε πολύ πλούσια και κομψά ρούχα, ο </a:t>
            </a:r>
            <a:r>
              <a:rPr lang="de-DE" dirty="0" smtClean="0"/>
              <a:t>Rubens</a:t>
            </a:r>
            <a:r>
              <a:rPr lang="el-GR" dirty="0" smtClean="0"/>
              <a:t> «ιππότης</a:t>
            </a:r>
            <a:r>
              <a:rPr lang="de-DE" dirty="0" smtClean="0"/>
              <a:t>»</a:t>
            </a:r>
            <a:r>
              <a:rPr lang="el-GR" dirty="0" smtClean="0"/>
              <a:t> με ξίφος κάτω από το αρ. χέρι.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053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5103673"/>
            <a:ext cx="37973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Η γυναίκα του </a:t>
            </a:r>
            <a:r>
              <a:rPr lang="de-DE" dirty="0" smtClean="0"/>
              <a:t>Isabella Brant</a:t>
            </a:r>
            <a:r>
              <a:rPr lang="el-GR" dirty="0" smtClean="0"/>
              <a:t>, </a:t>
            </a:r>
          </a:p>
          <a:p>
            <a:r>
              <a:rPr lang="el-GR" dirty="0" smtClean="0"/>
              <a:t>π. 1621.</a:t>
            </a:r>
          </a:p>
          <a:p>
            <a:r>
              <a:rPr lang="el-GR" dirty="0" smtClean="0"/>
              <a:t>Κιμωλία, τρία διαφορετικά χρώματα, σε χαρτί.</a:t>
            </a:r>
          </a:p>
          <a:p>
            <a:r>
              <a:rPr lang="el-GR" dirty="0" smtClean="0"/>
              <a:t>38,1 </a:t>
            </a:r>
            <a:r>
              <a:rPr lang="el-GR" dirty="0"/>
              <a:t>× </a:t>
            </a:r>
            <a:r>
              <a:rPr lang="el-GR" dirty="0" smtClean="0"/>
              <a:t>29,4 εκ.</a:t>
            </a:r>
          </a:p>
          <a:p>
            <a:r>
              <a:rPr lang="el-GR" dirty="0" smtClean="0"/>
              <a:t>Λονδίνο, Βρετανικό Μουσείο</a:t>
            </a:r>
            <a:r>
              <a:rPr lang="de-DE" dirty="0" smtClean="0"/>
              <a:t>.</a:t>
            </a:r>
          </a:p>
        </p:txBody>
      </p:sp>
      <p:pic>
        <p:nvPicPr>
          <p:cNvPr id="3" name="Bild 2" descr="Rubens Portrait_of_Isabella_Br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,_Bildnis_seines_Sohnes_Nikol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892" y="0"/>
            <a:ext cx="5309108" cy="687142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5103673"/>
            <a:ext cx="36195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Ο γιός του Νικόλας, </a:t>
            </a:r>
          </a:p>
          <a:p>
            <a:r>
              <a:rPr lang="el-GR" dirty="0" smtClean="0"/>
              <a:t>π. 1621.</a:t>
            </a:r>
          </a:p>
          <a:p>
            <a:r>
              <a:rPr lang="el-GR" dirty="0" smtClean="0"/>
              <a:t>Μαύρη κιμωλία σε χαρτί, αιματίτης, λευκή επικάλυψη. </a:t>
            </a:r>
          </a:p>
          <a:p>
            <a:r>
              <a:rPr lang="el-GR" dirty="0" smtClean="0"/>
              <a:t>25,2</a:t>
            </a:r>
            <a:r>
              <a:rPr lang="de-DE" dirty="0" smtClean="0"/>
              <a:t> x </a:t>
            </a:r>
            <a:r>
              <a:rPr lang="el-GR" dirty="0" smtClean="0"/>
              <a:t>20,2</a:t>
            </a:r>
            <a:r>
              <a:rPr lang="de-DE" dirty="0" smtClean="0"/>
              <a:t> </a:t>
            </a:r>
            <a:r>
              <a:rPr lang="el-GR" dirty="0" smtClean="0"/>
              <a:t>εκ.</a:t>
            </a:r>
          </a:p>
          <a:p>
            <a:r>
              <a:rPr lang="el-GR" dirty="0" smtClean="0"/>
              <a:t>Βιέννη, Γραφική Συλλογή </a:t>
            </a:r>
            <a:r>
              <a:rPr lang="de-DE" dirty="0" smtClean="0"/>
              <a:t>Albertina.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4836973"/>
            <a:ext cx="37973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Η δεύτερη γυναίκα του </a:t>
            </a:r>
            <a:r>
              <a:rPr lang="de-DE" dirty="0" smtClean="0"/>
              <a:t>Hélène </a:t>
            </a:r>
            <a:r>
              <a:rPr lang="de-DE" dirty="0" err="1" smtClean="0"/>
              <a:t>Fourment</a:t>
            </a:r>
            <a:r>
              <a:rPr lang="de-DE" dirty="0" smtClean="0"/>
              <a:t> (1614–1673)</a:t>
            </a:r>
            <a:r>
              <a:rPr lang="el-GR" dirty="0" smtClean="0"/>
              <a:t> με δύο από τα πέντε παιδιά τους, </a:t>
            </a:r>
          </a:p>
          <a:p>
            <a:r>
              <a:rPr lang="el-GR" dirty="0" smtClean="0"/>
              <a:t>π. 16</a:t>
            </a:r>
            <a:r>
              <a:rPr lang="de-DE" dirty="0" smtClean="0"/>
              <a:t>36</a:t>
            </a:r>
            <a:r>
              <a:rPr lang="el-GR" dirty="0" smtClean="0"/>
              <a:t>/37.</a:t>
            </a:r>
          </a:p>
          <a:p>
            <a:r>
              <a:rPr lang="el-GR" dirty="0" smtClean="0"/>
              <a:t>Λάδι σε ξύλο.</a:t>
            </a:r>
          </a:p>
          <a:p>
            <a:r>
              <a:rPr lang="de-DE" dirty="0" smtClean="0"/>
              <a:t>115</a:t>
            </a:r>
            <a:r>
              <a:rPr lang="el-GR" dirty="0" smtClean="0"/>
              <a:t> </a:t>
            </a:r>
            <a:r>
              <a:rPr lang="de-DE" dirty="0" smtClean="0"/>
              <a:t>x</a:t>
            </a:r>
            <a:r>
              <a:rPr lang="el-GR" dirty="0" smtClean="0"/>
              <a:t> </a:t>
            </a:r>
            <a:r>
              <a:rPr lang="de-DE" dirty="0" smtClean="0"/>
              <a:t>85</a:t>
            </a:r>
            <a:r>
              <a:rPr lang="el-GR" dirty="0" smtClean="0"/>
              <a:t> εκ.</a:t>
            </a:r>
          </a:p>
          <a:p>
            <a:r>
              <a:rPr lang="el-GR" dirty="0" smtClean="0"/>
              <a:t>Παρίσι, Λούβρο.</a:t>
            </a:r>
            <a:endParaRPr lang="de-DE" dirty="0"/>
          </a:p>
        </p:txBody>
      </p:sp>
      <p:pic>
        <p:nvPicPr>
          <p:cNvPr id="2" name="Bild 1" descr="Bildschirmfoto 2012-12-17 um 21.36.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488" y="0"/>
            <a:ext cx="521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694719"/>
            <a:ext cx="916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Willem van </a:t>
            </a:r>
            <a:r>
              <a:rPr lang="de-DE" dirty="0" err="1" smtClean="0"/>
              <a:t>Haecht</a:t>
            </a:r>
            <a:r>
              <a:rPr lang="el-GR" dirty="0" smtClean="0"/>
              <a:t>, Η συλλογή του </a:t>
            </a:r>
            <a:r>
              <a:rPr lang="de-DE" dirty="0" smtClean="0"/>
              <a:t>Cornelis Geest</a:t>
            </a:r>
            <a:r>
              <a:rPr lang="el-GR" dirty="0" smtClean="0"/>
              <a:t>, </a:t>
            </a:r>
            <a:endParaRPr lang="el-GR" strike="sngStrike" dirty="0" smtClean="0"/>
          </a:p>
        </p:txBody>
      </p:sp>
      <p:pic>
        <p:nvPicPr>
          <p:cNvPr id="4" name="Bild 3" descr="haecht_cornelis_van_gee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39" y="-1"/>
            <a:ext cx="7644322" cy="56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 Venus-at-a-Mirr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93" y="0"/>
            <a:ext cx="5480507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850348"/>
            <a:ext cx="35306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Η Αφροδίτη με τον καθρέφτη, 1612/15.</a:t>
            </a:r>
          </a:p>
          <a:p>
            <a:r>
              <a:rPr lang="el-GR" dirty="0" smtClean="0"/>
              <a:t>Λάδι πάνω σε μουσαμά. </a:t>
            </a:r>
          </a:p>
          <a:p>
            <a:r>
              <a:rPr lang="el-GR" dirty="0" smtClean="0"/>
              <a:t>124</a:t>
            </a:r>
            <a:r>
              <a:rPr lang="de-DE" dirty="0" smtClean="0"/>
              <a:t> x </a:t>
            </a:r>
            <a:r>
              <a:rPr lang="el-GR" dirty="0" smtClean="0"/>
              <a:t>98</a:t>
            </a:r>
            <a:r>
              <a:rPr lang="de-DE" dirty="0" smtClean="0"/>
              <a:t> </a:t>
            </a:r>
            <a:r>
              <a:rPr lang="el-GR" dirty="0" smtClean="0"/>
              <a:t>εκ. </a:t>
            </a:r>
          </a:p>
          <a:p>
            <a:r>
              <a:rPr lang="de-DE" dirty="0" smtClean="0"/>
              <a:t>Vaduz</a:t>
            </a:r>
            <a:r>
              <a:rPr lang="el-GR" dirty="0" smtClean="0"/>
              <a:t>, Πινακοθήκη του Δούκα του </a:t>
            </a:r>
            <a:r>
              <a:rPr lang="de-DE" dirty="0" smtClean="0"/>
              <a:t>Liechtenstein (Fürstlich </a:t>
            </a:r>
            <a:r>
              <a:rPr lang="de-DE" dirty="0" err="1" smtClean="0"/>
              <a:t>Liechten</a:t>
            </a:r>
            <a:r>
              <a:rPr lang="el-GR" dirty="0" smtClean="0"/>
              <a:t>-</a:t>
            </a:r>
            <a:r>
              <a:rPr lang="de-DE" dirty="0" err="1" smtClean="0"/>
              <a:t>steinische</a:t>
            </a:r>
            <a:r>
              <a:rPr lang="de-DE" dirty="0" smtClean="0"/>
              <a:t> Gemäldegalerie</a:t>
            </a:r>
            <a:r>
              <a:rPr lang="de-DE" dirty="0"/>
              <a:t>)</a:t>
            </a:r>
            <a:r>
              <a:rPr lang="el-G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3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5657671"/>
            <a:ext cx="2844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Οι τρεις Χάριτες.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1639</a:t>
            </a:r>
            <a:br>
              <a:rPr lang="de-DE" dirty="0"/>
            </a:br>
            <a:r>
              <a:rPr lang="el-GR" dirty="0" smtClean="0"/>
              <a:t>Λάδι σε ξύλο</a:t>
            </a:r>
            <a:r>
              <a:rPr lang="de-DE" dirty="0" smtClean="0"/>
              <a:t>, </a:t>
            </a:r>
            <a:r>
              <a:rPr lang="de-DE" dirty="0"/>
              <a:t>221 x 181 </a:t>
            </a:r>
            <a:r>
              <a:rPr lang="el-GR" dirty="0" smtClean="0"/>
              <a:t>εκ.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Museo</a:t>
            </a:r>
            <a:r>
              <a:rPr lang="de-DE" dirty="0"/>
              <a:t> del Prado, </a:t>
            </a:r>
            <a:r>
              <a:rPr lang="el-GR" dirty="0" smtClean="0"/>
              <a:t>Μαδρίτη.</a:t>
            </a:r>
            <a:endParaRPr lang="de-DE" dirty="0" smtClean="0"/>
          </a:p>
        </p:txBody>
      </p:sp>
      <p:pic>
        <p:nvPicPr>
          <p:cNvPr id="3" name="Bild 2" descr="rubens drei grazien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607" y="0"/>
            <a:ext cx="555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rimaver.jpg"/>
          <p:cNvPicPr>
            <a:picLocks noChangeAspect="1"/>
          </p:cNvPicPr>
          <p:nvPr/>
        </p:nvPicPr>
        <p:blipFill rotWithShape="1">
          <a:blip r:embed="rId2" cstate="print">
            <a:lum bright="7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0" y="0"/>
            <a:ext cx="5080000" cy="6861793"/>
          </a:xfrm>
          <a:prstGeom prst="rect">
            <a:avLst/>
          </a:prstGeom>
        </p:spPr>
      </p:pic>
      <p:pic>
        <p:nvPicPr>
          <p:cNvPr id="6" name="Bild 5" descr="primaver.jpg"/>
          <p:cNvPicPr>
            <a:picLocks noChangeAspect="1"/>
          </p:cNvPicPr>
          <p:nvPr/>
        </p:nvPicPr>
        <p:blipFill>
          <a:blip r:embed="rId3" cstate="print">
            <a:lum bright="7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5669"/>
            <a:ext cx="3850234" cy="250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rueghel Schlaraffenland Det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592"/>
            <a:ext cx="9144000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rimaver.jpg"/>
          <p:cNvPicPr>
            <a:picLocks noChangeAspect="1"/>
          </p:cNvPicPr>
          <p:nvPr/>
        </p:nvPicPr>
        <p:blipFill rotWithShape="1">
          <a:blip r:embed="rId2" cstate="print">
            <a:lum bright="7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050" y="698501"/>
            <a:ext cx="4042949" cy="5461000"/>
          </a:xfrm>
          <a:prstGeom prst="rect">
            <a:avLst/>
          </a:prstGeom>
        </p:spPr>
      </p:pic>
      <p:pic>
        <p:nvPicPr>
          <p:cNvPr id="4" name="Bild 3" descr="rubens drei grazien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8500"/>
            <a:ext cx="4426128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ubens the-garden-of-love-peter-paul-rub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30" y="0"/>
            <a:ext cx="8803940" cy="621166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6211669"/>
            <a:ext cx="637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Ο κήπος του Έρωτα, 1632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πάνω σε μουσαμά. 198 </a:t>
            </a:r>
            <a:r>
              <a:rPr lang="de-DE" dirty="0" smtClean="0"/>
              <a:t>x </a:t>
            </a:r>
            <a:r>
              <a:rPr lang="el-GR" dirty="0" smtClean="0"/>
              <a:t>283</a:t>
            </a:r>
            <a:r>
              <a:rPr lang="de-DE" dirty="0" smtClean="0"/>
              <a:t> </a:t>
            </a:r>
            <a:r>
              <a:rPr lang="el-GR" dirty="0" smtClean="0"/>
              <a:t>εκ. Μαδρίτη, </a:t>
            </a:r>
            <a:r>
              <a:rPr lang="de-DE" dirty="0" err="1" smtClean="0"/>
              <a:t>Museo</a:t>
            </a:r>
            <a:r>
              <a:rPr lang="de-DE" dirty="0" smtClean="0"/>
              <a:t> del Prado</a:t>
            </a:r>
            <a:r>
              <a:rPr lang="el-GR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 venusfe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6356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Η γιορτή της Αφροδίτης, 1636/37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πάνω σε μουσαμά. 217</a:t>
            </a:r>
            <a:r>
              <a:rPr lang="de-DE" dirty="0" smtClean="0"/>
              <a:t> x </a:t>
            </a:r>
            <a:r>
              <a:rPr lang="el-GR" dirty="0" smtClean="0"/>
              <a:t>350</a:t>
            </a:r>
            <a:r>
              <a:rPr lang="de-DE" dirty="0" smtClean="0"/>
              <a:t> </a:t>
            </a:r>
            <a:r>
              <a:rPr lang="el-GR" dirty="0" smtClean="0"/>
              <a:t>εκ. Βιέννη, Μουσείο της Ιστορίας της Τέχνης αρ. ευρ. 684.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79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 Schrecken Krieges Florenz Pitti 16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46"/>
            <a:ext cx="9144000" cy="547750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211669"/>
            <a:ext cx="6159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Τα επακόλουθα του πολέμου, 1637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πάνω σε μουσαμά. 206</a:t>
            </a:r>
            <a:r>
              <a:rPr lang="de-DE" dirty="0" smtClean="0"/>
              <a:t> x </a:t>
            </a:r>
            <a:r>
              <a:rPr lang="el-GR" dirty="0" smtClean="0"/>
              <a:t>341</a:t>
            </a:r>
            <a:r>
              <a:rPr lang="de-DE" dirty="0" smtClean="0"/>
              <a:t> </a:t>
            </a:r>
            <a:r>
              <a:rPr lang="el-GR" dirty="0" smtClean="0"/>
              <a:t>εκ. Φλωρεντία, </a:t>
            </a:r>
            <a:r>
              <a:rPr lang="de-DE" dirty="0" smtClean="0"/>
              <a:t>Palazzo </a:t>
            </a:r>
            <a:r>
              <a:rPr lang="de-DE" dirty="0" err="1" smtClean="0"/>
              <a:t>Pitti</a:t>
            </a:r>
            <a:r>
              <a:rPr lang="el-GR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eter_Paul_Rubens_-_The_Consequences_of_War_(detail)_-_WGA20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550" y="-1"/>
            <a:ext cx="5168900" cy="685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_-_The_Consequences_of_War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6400"/>
            <a:ext cx="3966169" cy="4025900"/>
          </a:xfrm>
          <a:prstGeom prst="rect">
            <a:avLst/>
          </a:prstGeom>
        </p:spPr>
      </p:pic>
      <p:pic>
        <p:nvPicPr>
          <p:cNvPr id="3" name="Bild 2" descr="Rubens_-_The_Consequences_of_War_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0" y="3614768"/>
            <a:ext cx="3962400" cy="288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ubens Ganym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420" y="0"/>
            <a:ext cx="3182961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825623"/>
            <a:ext cx="2235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Rubens</a:t>
            </a:r>
            <a:r>
              <a:rPr lang="el-GR" dirty="0" smtClean="0"/>
              <a:t>, Γανυμήδης, 16</a:t>
            </a:r>
            <a:r>
              <a:rPr lang="de-DE" dirty="0" smtClean="0"/>
              <a:t>11. </a:t>
            </a:r>
            <a:endParaRPr lang="el-GR" dirty="0" smtClean="0"/>
          </a:p>
          <a:p>
            <a:r>
              <a:rPr lang="el-GR" dirty="0" smtClean="0"/>
              <a:t>Λάδι πάνω σε μουσαμά. </a:t>
            </a:r>
          </a:p>
          <a:p>
            <a:r>
              <a:rPr lang="el-GR" dirty="0" smtClean="0"/>
              <a:t>181 </a:t>
            </a:r>
            <a:r>
              <a:rPr lang="de-DE" dirty="0" smtClean="0"/>
              <a:t>x </a:t>
            </a:r>
            <a:r>
              <a:rPr lang="el-GR" dirty="0" smtClean="0"/>
              <a:t>87</a:t>
            </a:r>
            <a:r>
              <a:rPr lang="de-DE" dirty="0" smtClean="0"/>
              <a:t> </a:t>
            </a:r>
            <a:r>
              <a:rPr lang="el-GR" dirty="0" smtClean="0"/>
              <a:t>εκ. </a:t>
            </a:r>
          </a:p>
          <a:p>
            <a:r>
              <a:rPr lang="el-GR" dirty="0" smtClean="0"/>
              <a:t>Μαδρίτη, </a:t>
            </a:r>
            <a:r>
              <a:rPr lang="de-DE" dirty="0" err="1" smtClean="0"/>
              <a:t>Museo</a:t>
            </a:r>
            <a:r>
              <a:rPr lang="de-DE" dirty="0" smtClean="0"/>
              <a:t> del Prado</a:t>
            </a:r>
            <a:r>
              <a:rPr lang="el-GR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4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embrandt Ganymed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258" y="0"/>
            <a:ext cx="482668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090596"/>
            <a:ext cx="29210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Rembrandt</a:t>
            </a:r>
            <a:r>
              <a:rPr lang="el-GR" dirty="0" smtClean="0"/>
              <a:t>, Γανυμήδης, 16</a:t>
            </a:r>
            <a:r>
              <a:rPr lang="de-DE" dirty="0" smtClean="0"/>
              <a:t>35. </a:t>
            </a:r>
            <a:endParaRPr lang="el-GR" dirty="0" smtClean="0"/>
          </a:p>
          <a:p>
            <a:r>
              <a:rPr lang="el-GR" dirty="0" smtClean="0"/>
              <a:t>Λάδι πάνω σε μουσαμά. </a:t>
            </a:r>
          </a:p>
          <a:p>
            <a:r>
              <a:rPr lang="el-GR" dirty="0" smtClean="0"/>
              <a:t>1</a:t>
            </a:r>
            <a:r>
              <a:rPr lang="de-DE" dirty="0" smtClean="0"/>
              <a:t>77</a:t>
            </a:r>
            <a:r>
              <a:rPr lang="el-GR" dirty="0" smtClean="0"/>
              <a:t> </a:t>
            </a:r>
            <a:r>
              <a:rPr lang="de-DE" dirty="0" smtClean="0"/>
              <a:t>x 129 </a:t>
            </a:r>
            <a:r>
              <a:rPr lang="el-GR" dirty="0" smtClean="0"/>
              <a:t>εκ. </a:t>
            </a:r>
          </a:p>
          <a:p>
            <a:r>
              <a:rPr lang="el-GR" dirty="0" smtClean="0"/>
              <a:t>Δρέσδη, </a:t>
            </a:r>
            <a:r>
              <a:rPr lang="de-DE" dirty="0" smtClean="0"/>
              <a:t>Staatliche Kunst</a:t>
            </a:r>
            <a:r>
              <a:rPr lang="el-GR" dirty="0" smtClean="0"/>
              <a:t>-</a:t>
            </a:r>
            <a:r>
              <a:rPr lang="de-DE" dirty="0" err="1" smtClean="0"/>
              <a:t>sammlungen</a:t>
            </a:r>
            <a:r>
              <a:rPr lang="de-DE" dirty="0" smtClean="0"/>
              <a:t> </a:t>
            </a:r>
            <a:r>
              <a:rPr lang="el-GR" dirty="0" smtClean="0"/>
              <a:t>αρ. ευρ. 1558.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5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embrandt Ganymed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382" y="0"/>
            <a:ext cx="5815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embrandt Ganymed Zch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422" y="0"/>
            <a:ext cx="5951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rueghel Schlaraffenland Detai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0" y="1314450"/>
            <a:ext cx="635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Rubens Ganym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0"/>
            <a:ext cx="3182961" cy="6858000"/>
          </a:xfrm>
          <a:prstGeom prst="rect">
            <a:avLst/>
          </a:prstGeom>
        </p:spPr>
      </p:pic>
      <p:pic>
        <p:nvPicPr>
          <p:cNvPr id="4" name="Bild 3" descr="Rembrandt Ganymed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458" y="0"/>
            <a:ext cx="4826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84476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/>
              <a:t>Rembrandt </a:t>
            </a:r>
            <a:r>
              <a:rPr lang="de-DE" dirty="0" err="1" smtClean="0"/>
              <a:t>Harmensz</a:t>
            </a:r>
            <a:r>
              <a:rPr lang="de-DE" dirty="0" smtClean="0"/>
              <a:t>. van </a:t>
            </a:r>
            <a:r>
              <a:rPr lang="de-DE" dirty="0" err="1" smtClean="0"/>
              <a:t>Rijn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1606</a:t>
            </a:r>
            <a:r>
              <a:rPr lang="el-GR" dirty="0" smtClean="0"/>
              <a:t> – </a:t>
            </a:r>
            <a:r>
              <a:rPr lang="de-DE" dirty="0" smtClean="0"/>
              <a:t>1669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2150" y="2374900"/>
            <a:ext cx="7759700" cy="41783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Ζωγράφος, χαλκογράφος, σχεδιαστής, Ολλανδός.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Όπως ο </a:t>
            </a:r>
            <a:r>
              <a:rPr lang="de-DE" dirty="0" smtClean="0">
                <a:solidFill>
                  <a:schemeClr val="tx1"/>
                </a:solidFill>
              </a:rPr>
              <a:t>Rubens, </a:t>
            </a:r>
            <a:r>
              <a:rPr lang="el-GR" dirty="0" smtClean="0">
                <a:solidFill>
                  <a:schemeClr val="tx1"/>
                </a:solidFill>
              </a:rPr>
              <a:t>είχε δασκάλους Φλαμανδούς, επηρεάστηκε όμως και από Ιταλούς. Συνεργασία με τον έμπορο έργων τέχνης </a:t>
            </a:r>
            <a:r>
              <a:rPr lang="de-DE" dirty="0" err="1" smtClean="0">
                <a:solidFill>
                  <a:schemeClr val="tx1"/>
                </a:solidFill>
              </a:rPr>
              <a:t>Hendrick</a:t>
            </a:r>
            <a:r>
              <a:rPr lang="de-DE" dirty="0" smtClean="0">
                <a:solidFill>
                  <a:schemeClr val="tx1"/>
                </a:solidFill>
              </a:rPr>
              <a:t> van </a:t>
            </a:r>
            <a:r>
              <a:rPr lang="de-DE" dirty="0" err="1" smtClean="0">
                <a:solidFill>
                  <a:schemeClr val="tx1"/>
                </a:solidFill>
              </a:rPr>
              <a:t>Uylenburgh</a:t>
            </a:r>
            <a:r>
              <a:rPr lang="de-DE" dirty="0" smtClean="0">
                <a:solidFill>
                  <a:schemeClr val="tx1"/>
                </a:solidFill>
              </a:rPr>
              <a:t>. </a:t>
            </a:r>
            <a:r>
              <a:rPr lang="el-GR" dirty="0" smtClean="0">
                <a:solidFill>
                  <a:schemeClr val="tx1"/>
                </a:solidFill>
              </a:rPr>
              <a:t>Εργασίες για δημοτικά συμβούλια, συντεχνίες κ.α. Πορτραίτα, βιβλικά θέματα.</a:t>
            </a:r>
          </a:p>
        </p:txBody>
      </p:sp>
    </p:spTree>
    <p:extLst>
      <p:ext uri="{BB962C8B-B14F-4D97-AF65-F5344CB8AC3E}">
        <p14:creationId xmlns:p14="http://schemas.microsoft.com/office/powerpoint/2010/main" val="17749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embrandt Nachtwache 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" y="0"/>
            <a:ext cx="81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embrandt Tuchhändlergilde Bi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906"/>
            <a:ext cx="9144000" cy="61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embrandt The_Anatomy_Les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102" cy="6858000"/>
          </a:xfrm>
          <a:prstGeom prst="rect">
            <a:avLst/>
          </a:prstGeom>
        </p:spPr>
      </p:pic>
      <p:pic>
        <p:nvPicPr>
          <p:cNvPr id="5" name="Bild 4" descr="Rembrandt_-_The_Anatomy_Lecture_of_Dr._Nicolaes_Tulp_(detail)_-_WGA191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93" y="0"/>
            <a:ext cx="371926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embrandt The_Anatomy_Les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00" y="2839970"/>
            <a:ext cx="5354502" cy="4018029"/>
          </a:xfrm>
          <a:prstGeom prst="rect">
            <a:avLst/>
          </a:prstGeom>
        </p:spPr>
      </p:pic>
      <p:pic>
        <p:nvPicPr>
          <p:cNvPr id="3" name="Bild 2" descr="Asterix Der Se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84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embrandt_Harmensz._van_Rijn_Aeltje_Uylenburg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87" y="0"/>
            <a:ext cx="5373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Jan Davidsz de Heem Νεκρή φύσ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"/>
            <a:ext cx="9172941" cy="648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50px-stift_melk_church_dsc014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oya.coloss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410" y="0"/>
            <a:ext cx="62251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rueghel Schlaraffenland Det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592"/>
            <a:ext cx="9144000" cy="6528816"/>
          </a:xfrm>
          <a:prstGeom prst="rect">
            <a:avLst/>
          </a:prstGeom>
        </p:spPr>
      </p:pic>
      <p:pic>
        <p:nvPicPr>
          <p:cNvPr id="3" name="Bild 2" descr="Brueghel Schlaraffenland Durchgefre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300" y="0"/>
            <a:ext cx="4394199" cy="68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net,_Edouard_-_Le_Déjeuner_sur_l'Herbe_(The_Picnic)_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42" y="0"/>
            <a:ext cx="8205716" cy="648866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22365" y="6488668"/>
            <a:ext cx="6699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Édοuard</a:t>
            </a:r>
            <a:r>
              <a:rPr lang="de-DE" dirty="0" smtClean="0"/>
              <a:t> Manet, </a:t>
            </a:r>
            <a:r>
              <a:rPr lang="el-GR" dirty="0" smtClean="0"/>
              <a:t>Πρόγευμα στην εξοχή (1863).</a:t>
            </a:r>
            <a:r>
              <a:rPr lang="de-DE" dirty="0" smtClean="0"/>
              <a:t> </a:t>
            </a:r>
            <a:r>
              <a:rPr lang="de-DE" dirty="0" err="1" smtClean="0"/>
              <a:t>Musée</a:t>
            </a:r>
            <a:r>
              <a:rPr lang="de-DE" dirty="0" smtClean="0"/>
              <a:t> </a:t>
            </a:r>
            <a:r>
              <a:rPr lang="de-DE" dirty="0" err="1" smtClean="0"/>
              <a:t>d’Orsay</a:t>
            </a:r>
            <a:r>
              <a:rPr lang="de-DE" dirty="0" smtClean="0"/>
              <a:t>, </a:t>
            </a:r>
            <a:r>
              <a:rPr lang="el-GR" dirty="0" smtClean="0"/>
              <a:t>Παρίσι.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rcantonio_Raimondi_-_Giudizio_di_Par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3" y="463550"/>
            <a:ext cx="9152623" cy="593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rcantonio_Raimondi_-_Giudizio_di_Paride.jpg"/>
          <p:cNvPicPr>
            <a:picLocks noChangeAspect="1"/>
          </p:cNvPicPr>
          <p:nvPr/>
        </p:nvPicPr>
        <p:blipFill>
          <a:blip r:embed="rId2" cstate="print">
            <a:lum bright="10000" contrast="1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937000" cy="3166322"/>
          </a:xfrm>
          <a:prstGeom prst="rect">
            <a:avLst/>
          </a:prstGeom>
        </p:spPr>
      </p:pic>
      <p:pic>
        <p:nvPicPr>
          <p:cNvPr id="3" name="Bild 2" descr="Manet,_Edouard_-_Le_Déjeuner_sur_l'Herbe_(The_Picnic)_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2931372"/>
            <a:ext cx="4965700" cy="3926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aul-Cezanne-Blick-auf-Auvers_Impressionism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0"/>
            <a:ext cx="7632700" cy="60501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52527" y="6488668"/>
            <a:ext cx="6238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Paul Cézanne, </a:t>
            </a:r>
            <a:r>
              <a:rPr lang="el-GR" dirty="0" smtClean="0"/>
              <a:t>Άποψη της </a:t>
            </a:r>
            <a:r>
              <a:rPr lang="de-DE" dirty="0" err="1" smtClean="0"/>
              <a:t>Auvers</a:t>
            </a:r>
            <a:r>
              <a:rPr lang="de-DE" dirty="0" smtClean="0"/>
              <a:t> (</a:t>
            </a:r>
            <a:r>
              <a:rPr lang="el-GR" dirty="0" smtClean="0"/>
              <a:t>π. 1874). </a:t>
            </a:r>
            <a:r>
              <a:rPr lang="de-DE" dirty="0" smtClean="0"/>
              <a:t>Art Institute, Chicago.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odin Calais_statue_bourgeo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75" y="0"/>
            <a:ext cx="718502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934670"/>
            <a:ext cx="15133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Rodin, </a:t>
            </a:r>
            <a:r>
              <a:rPr lang="el-GR" dirty="0" smtClean="0"/>
              <a:t>Οι</a:t>
            </a:r>
          </a:p>
          <a:p>
            <a:r>
              <a:rPr lang="el-GR" dirty="0" smtClean="0"/>
              <a:t>πολίτες της</a:t>
            </a:r>
          </a:p>
          <a:p>
            <a:r>
              <a:rPr lang="de-DE" dirty="0" smtClean="0"/>
              <a:t>Calais (1889)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audì architektur_baukunst_jugendstil_barcelona_gaudi_DSC04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179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audì Parc Guell of Barcelona In Spain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3501656"/>
          </a:xfrm>
          <a:prstGeom prst="rect">
            <a:avLst/>
          </a:prstGeom>
        </p:spPr>
      </p:pic>
      <p:pic>
        <p:nvPicPr>
          <p:cNvPr id="3" name="Bild 2" descr="Gaudì Parc Guell of Barcelona In Spain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4560"/>
            <a:ext cx="5118100" cy="342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uernica On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203"/>
            <a:ext cx="9144000" cy="397759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37976" y="6488668"/>
            <a:ext cx="70680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Pablo Picasso, </a:t>
            </a:r>
            <a:r>
              <a:rPr lang="de-DE" dirty="0" err="1" smtClean="0"/>
              <a:t>Guernica</a:t>
            </a:r>
            <a:r>
              <a:rPr lang="de-DE" dirty="0" smtClean="0"/>
              <a:t> (1937</a:t>
            </a:r>
            <a:r>
              <a:rPr lang="el-GR" dirty="0" smtClean="0"/>
              <a:t>). Λάδι σε μουσαμά</a:t>
            </a:r>
            <a:r>
              <a:rPr lang="de-DE" dirty="0" smtClean="0"/>
              <a:t>.</a:t>
            </a:r>
            <a:r>
              <a:rPr lang="el-GR" dirty="0" smtClean="0"/>
              <a:t> 349</a:t>
            </a:r>
            <a:r>
              <a:rPr lang="de-DE" dirty="0" smtClean="0"/>
              <a:t> x </a:t>
            </a:r>
            <a:r>
              <a:rPr lang="el-GR" dirty="0" smtClean="0"/>
              <a:t>777 εκ. Μαδρίτη.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4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undesarchiv_Bild_183-H25224,_Guernica,_Ruin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96900"/>
            <a:ext cx="76200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uernica On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203"/>
            <a:ext cx="9144000" cy="39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rueghel_-_Sieben_Laster_-_Disidia Träghe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80" y="0"/>
            <a:ext cx="890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49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</a:t>
            </a:r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Πατρών, Μάρτιν </a:t>
            </a:r>
            <a:r>
              <a:rPr lang="el-GR" sz="2000" dirty="0" err="1" smtClean="0"/>
              <a:t>Κρέεμπ</a:t>
            </a:r>
            <a:r>
              <a:rPr lang="el-GR" sz="2000" dirty="0" smtClean="0"/>
              <a:t>. «Εισαγωγή στις εικαστικές τέχνες».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</a:t>
            </a:r>
            <a:r>
              <a:rPr lang="el-GR" sz="2000" dirty="0" smtClean="0"/>
              <a:t>Πάτρα 2015.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/>
              <a:t>https://eclass.upatras.gr/courses/THE719/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 smtClean="0"/>
              <a:t>Commons</a:t>
            </a:r>
            <a:r>
              <a:rPr lang="el-GR" sz="2000" dirty="0" smtClean="0"/>
              <a:t>. 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357922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64155" y="2933986"/>
            <a:ext cx="83330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[1] http://creativecommons.org/licenses/by-nc-sa/4.0/ 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Ως </a:t>
            </a:r>
            <a:r>
              <a:rPr lang="el-GR" b="1" dirty="0">
                <a:solidFill>
                  <a:prstClr val="black"/>
                </a:solidFill>
                <a:ea typeface="ＭＳ Ｐゴシック" charset="-128"/>
              </a:rPr>
              <a:t>Μη Εμπορική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έμμεσο οικονομικό όφελος (π.χ. διαφημίσεις) από την προβολή του έργου σε διαδικτυακό τόπο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Ο 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ξεχωριστή άδεια να χρησιμοποιεί το έργο για εμπορική χρήση, εφόσον αυτό του ζητηθεί.</a:t>
            </a:r>
          </a:p>
        </p:txBody>
      </p:sp>
    </p:spTree>
    <p:extLst>
      <p:ext uri="{BB962C8B-B14F-4D97-AF65-F5344CB8AC3E}">
        <p14:creationId xmlns:p14="http://schemas.microsoft.com/office/powerpoint/2010/main" val="3513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(1/4)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5: </a:t>
            </a:r>
            <a:r>
              <a:rPr lang="en-US" sz="1200" dirty="0">
                <a:hlinkClick r:id="rId2"/>
              </a:rPr>
              <a:t>https://upload.wikimedia.org/wikipedia/commons/9/9f/Pieter_Bruegel_d._%C3%84._</a:t>
            </a:r>
            <a:r>
              <a:rPr lang="en-US" sz="1200" dirty="0" smtClean="0">
                <a:hlinkClick r:id="rId2"/>
              </a:rPr>
              <a:t>022.jpg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upload.wikimedia.org/wikipedia/commons/2/2c/Schlaraffenland.jpg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8β: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upload.wikimedia.org/wikipedia/commons/thumb/7/77/Durchgefressen.jpg/300px-Durchgefressen.jpg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9: </a:t>
            </a:r>
            <a:r>
              <a:rPr lang="en-US" sz="1200" dirty="0">
                <a:hlinkClick r:id="rId5"/>
              </a:rPr>
              <a:t>https://upload.wikimedia.org/wikipedia/commons/thumb/3/33/Brueghel_-_Sieben_Laster_-_Disidia.jpg/779px-Brueghel_-_Sieben_Laster_-_</a:t>
            </a:r>
            <a:r>
              <a:rPr lang="en-US" sz="1200" dirty="0" smtClean="0">
                <a:hlinkClick r:id="rId5"/>
              </a:rPr>
              <a:t>Disidia.jpg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 10: </a:t>
            </a:r>
            <a:r>
              <a:rPr lang="en-US" sz="1200" dirty="0">
                <a:hlinkClick r:id="rId6"/>
              </a:rPr>
              <a:t>https://upload.wikimedia.org/wikipedia/commons/thumb/5/53/Brueghel_-_Sieben_Laster_-_Gula.jpg/313px-Brueghel_-_Sieben_Laster_-_</a:t>
            </a:r>
            <a:r>
              <a:rPr lang="en-US" sz="1200" dirty="0" smtClean="0">
                <a:hlinkClick r:id="rId6"/>
              </a:rPr>
              <a:t>Gula.jpg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11-19: </a:t>
            </a:r>
            <a:r>
              <a:rPr lang="en-US" sz="1200" dirty="0">
                <a:hlinkClick r:id="rId7"/>
              </a:rPr>
              <a:t>https://upload.wikimedia.org/wikipedia/commons/thumb/7/70/Pieter_Bruegel_the_Elder_-_Peasant_Wedding_-_Google_Art_Project_2.jpg/1280px-Pieter_Bruegel_the_Elder_-_Peasant_Wedding_-_</a:t>
            </a:r>
            <a:r>
              <a:rPr lang="en-US" sz="1200" dirty="0" smtClean="0">
                <a:hlinkClick r:id="rId7"/>
              </a:rPr>
              <a:t>Google_Art_Project_2.jpg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20: </a:t>
            </a: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www.zeithistorische-forschungen.de/sites/default/files/medien/static/2009-1/Gundermann-Abb-5a.jpg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22: </a:t>
            </a:r>
            <a:r>
              <a:rPr lang="en-US" sz="1200" dirty="0">
                <a:hlinkClick r:id="rId9"/>
              </a:rPr>
              <a:t>https://upload.wikimedia.org/wikipedia/commons/0/0c/Caravaggio_-_Cupid_as_Victor_-_</a:t>
            </a:r>
            <a:r>
              <a:rPr lang="en-US" sz="1200" dirty="0" smtClean="0">
                <a:hlinkClick r:id="rId9"/>
              </a:rPr>
              <a:t>Google_Art_Project.jpg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23: </a:t>
            </a:r>
            <a:r>
              <a:rPr lang="en-US" sz="1200" dirty="0">
                <a:hlinkClick r:id="rId10"/>
              </a:rPr>
              <a:t>https://upload.wikimedia.org/wikipedia/commons/e/e0/Caravaggio_-_</a:t>
            </a:r>
            <a:r>
              <a:rPr lang="en-US" sz="1200" dirty="0" smtClean="0">
                <a:hlinkClick r:id="rId10"/>
              </a:rPr>
              <a:t>The_Incredulity_of_Saint_Thomas.jpg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24: </a:t>
            </a:r>
            <a:r>
              <a:rPr lang="en-US" sz="1200" dirty="0">
                <a:hlinkClick r:id="rId11"/>
              </a:rPr>
              <a:t>https://upload.wikimedia.org/wikipedia/commons/thumb/1/14/The_Fortune_Teller-Caravaggio_(Louvre).jpg/1280px-The_Fortune_Teller-Caravaggio_(Louvre).</a:t>
            </a:r>
            <a:r>
              <a:rPr lang="en-US" sz="1200" dirty="0" smtClean="0">
                <a:hlinkClick r:id="rId11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25: </a:t>
            </a:r>
            <a:r>
              <a:rPr lang="en-US" sz="1200" dirty="0">
                <a:hlinkClick r:id="rId12"/>
              </a:rPr>
              <a:t>https://upload.wikimedia.org/wikipedia/commons/a/ac/The_Fortune_Teller_(1594)_</a:t>
            </a:r>
            <a:r>
              <a:rPr lang="en-US" sz="1200" dirty="0" smtClean="0">
                <a:hlinkClick r:id="rId12"/>
              </a:rPr>
              <a:t>Caravaggio.jpg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27: </a:t>
            </a:r>
            <a:r>
              <a:rPr lang="en-US" sz="1200" dirty="0">
                <a:hlinkClick r:id="rId13"/>
              </a:rPr>
              <a:t>https://</a:t>
            </a:r>
            <a:r>
              <a:rPr lang="en-US" sz="1200" dirty="0" smtClean="0">
                <a:hlinkClick r:id="rId13"/>
              </a:rPr>
              <a:t>upload.wikimedia.org/wikipedia/commons/5/5d/Vierstroemebrunnen_Piazza_Navona_Rom.jpg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28: </a:t>
            </a:r>
            <a:r>
              <a:rPr lang="en-US" sz="1200" dirty="0">
                <a:hlinkClick r:id="rId14"/>
              </a:rPr>
              <a:t>https://</a:t>
            </a:r>
            <a:r>
              <a:rPr lang="en-US" sz="1200" dirty="0" smtClean="0">
                <a:hlinkClick r:id="rId14"/>
              </a:rPr>
              <a:t>pbs.twimg.com/media/CHiLYtDWsAEAbJD.jpg:large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29: </a:t>
            </a:r>
            <a:r>
              <a:rPr lang="en-US" sz="1200" dirty="0">
                <a:hlinkClick r:id="rId15"/>
              </a:rPr>
              <a:t>https://upload.wikimedia.org/wikipedia/commons/d/d6/St_Peter's_Square,_Vatican_City_-_</a:t>
            </a:r>
            <a:r>
              <a:rPr lang="en-US" sz="1200" dirty="0" smtClean="0">
                <a:hlinkClick r:id="rId15"/>
              </a:rPr>
              <a:t>April_2007.jpg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30: </a:t>
            </a:r>
            <a:r>
              <a:rPr lang="en-US" sz="1200" dirty="0">
                <a:hlinkClick r:id="rId16"/>
              </a:rPr>
              <a:t>https://</a:t>
            </a:r>
            <a:r>
              <a:rPr lang="en-US" sz="1200" dirty="0" smtClean="0">
                <a:hlinkClick r:id="rId16"/>
              </a:rPr>
              <a:t>upload.wikimedia.org/wikipedia/commons/thumb/b/b6/Roma_Elephant_Obeleisk_BW.JPG/181px-Roma_Elephant_Obeleisk_BW.JPG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32: </a:t>
            </a:r>
            <a:r>
              <a:rPr lang="en-US" sz="1200" dirty="0">
                <a:hlinkClick r:id="rId17"/>
              </a:rPr>
              <a:t>https://</a:t>
            </a:r>
            <a:r>
              <a:rPr lang="en-US" sz="1200" dirty="0" smtClean="0">
                <a:hlinkClick r:id="rId17"/>
              </a:rPr>
              <a:t>upload.wikimedia.org/wikipedia/commons/thumb/6/66/Bernini_Baldachino.jpg/250px-Bernini_Baldachino.jpg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33: </a:t>
            </a:r>
            <a:r>
              <a:rPr lang="en-US" sz="1200" dirty="0">
                <a:hlinkClick r:id="rId18"/>
              </a:rPr>
              <a:t>https://upload.wikimedia.org/wikipedia/commons/f/f3/Santa_Maria_della_Vittoria_-_</a:t>
            </a:r>
            <a:r>
              <a:rPr lang="en-US" sz="1200" dirty="0" smtClean="0">
                <a:hlinkClick r:id="rId18"/>
              </a:rPr>
              <a:t>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34: </a:t>
            </a:r>
            <a:r>
              <a:rPr lang="en-US" sz="1200" dirty="0">
                <a:hlinkClick r:id="rId19"/>
              </a:rPr>
              <a:t>https://upload.wikimedia.org/wikipedia/commons/5/52/Santa_Maria_della_Vittoria_-_</a:t>
            </a:r>
            <a:r>
              <a:rPr lang="en-US" sz="1200" dirty="0" smtClean="0">
                <a:hlinkClick r:id="rId19"/>
              </a:rPr>
              <a:t>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35α: </a:t>
            </a:r>
            <a:r>
              <a:rPr lang="en-US" sz="1200" dirty="0">
                <a:hlinkClick r:id="rId20"/>
              </a:rPr>
              <a:t>http://</a:t>
            </a:r>
            <a:r>
              <a:rPr lang="en-US" sz="1200" dirty="0" smtClean="0">
                <a:hlinkClick r:id="rId20"/>
              </a:rPr>
              <a:t>img-fotki.yandex.ru/get/3310/innalove.d/0_8c92_bed59cc_XL.jpg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35β: </a:t>
            </a:r>
            <a:r>
              <a:rPr lang="en-US" sz="1200" dirty="0">
                <a:hlinkClick r:id="rId21"/>
              </a:rPr>
              <a:t>http://</a:t>
            </a:r>
            <a:r>
              <a:rPr lang="en-US" sz="1200" dirty="0" smtClean="0">
                <a:hlinkClick r:id="rId21"/>
              </a:rPr>
              <a:t>i041.radikal.ru/1110/ee/45fa924122b1.jpg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36α: </a:t>
            </a:r>
            <a:r>
              <a:rPr lang="en-US" sz="1200" dirty="0">
                <a:hlinkClick r:id="rId22"/>
              </a:rPr>
              <a:t>https://</a:t>
            </a:r>
            <a:r>
              <a:rPr lang="en-US" sz="1200" dirty="0" smtClean="0">
                <a:hlinkClick r:id="rId22"/>
              </a:rPr>
              <a:t>upload.wikimedia.org/wikipedia/commons/4/41/RapeOfProserpina.jpg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37: </a:t>
            </a:r>
            <a:r>
              <a:rPr lang="en-US" sz="1200" dirty="0">
                <a:hlinkClick r:id="rId23"/>
              </a:rPr>
              <a:t>https://</a:t>
            </a:r>
            <a:r>
              <a:rPr lang="en-US" sz="1200" dirty="0" smtClean="0">
                <a:hlinkClick r:id="rId23"/>
              </a:rPr>
              <a:t>upload.wikimedia.org/wikipedia/commons/9/9d/Rembrandt_van_Rijn_187.jpg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38; </a:t>
            </a:r>
            <a:r>
              <a:rPr lang="en-US" sz="1200" dirty="0">
                <a:hlinkClick r:id="rId24"/>
              </a:rPr>
              <a:t>https://</a:t>
            </a:r>
            <a:r>
              <a:rPr lang="en-US" sz="1200" dirty="0" smtClean="0">
                <a:hlinkClick r:id="rId24"/>
              </a:rPr>
              <a:t>s-media-cache-ak0.pinimg.com/736x/5c/c5/40/5cc5409329b2d4868d30299e90441aaf.jpg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7665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(2/4)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39: </a:t>
            </a:r>
            <a:r>
              <a:rPr lang="en-US" sz="1200" dirty="0">
                <a:hlinkClick r:id="rId2"/>
              </a:rPr>
              <a:t>https://upload.wikimedia.org/wikipedia/commons/8/80/Ovid_Met_5_395ff_-_Rubens_-_</a:t>
            </a:r>
            <a:r>
              <a:rPr lang="en-US" sz="1200" dirty="0" smtClean="0">
                <a:hlinkClick r:id="rId2"/>
              </a:rPr>
              <a:t>Pluto_taking_Proserpina.jpg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42: </a:t>
            </a:r>
            <a:r>
              <a:rPr lang="en-US" sz="1200" dirty="0">
                <a:hlinkClick r:id="rId3"/>
              </a:rPr>
              <a:t>https://upload.wikimedia.org/wikipedia/commons/9/97/Rubens-_</a:t>
            </a:r>
            <a:r>
              <a:rPr lang="en-US" sz="1200" dirty="0" smtClean="0">
                <a:hlinkClick r:id="rId3"/>
              </a:rPr>
              <a:t>Der_sterbende_Seneca.jpg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43: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upload.wikimedia.org/wikipedia/commons/thumb/a/a2/Old_Fisherman_Louvre_Ma1354_n2.jpg/512px-Old_Fisherman_Louvre_Ma1354_n2.jpg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44α: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upload.wikimedia.org/wikipedia/commons/6/61/Old_drunkard_Glyptothek_Munich_437_n2.jpg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44β; </a:t>
            </a:r>
            <a:r>
              <a:rPr lang="en-US" sz="1200" dirty="0">
                <a:hlinkClick r:id="rId6"/>
              </a:rPr>
              <a:t>http://www.uni-regensburg.de/Fakultaeten/phil_Fak_IV/Klass_Phil/Latein/Res_gestae/Muenchen_2007/Fotos/muenchen2007_(19).</a:t>
            </a:r>
            <a:r>
              <a:rPr lang="en-US" sz="1200" dirty="0" smtClean="0">
                <a:hlinkClick r:id="rId6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45α: </a:t>
            </a:r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arachne.uni-koeln.de/images/Abbildungen/FADatenbankabb0553/D-DAI-ROM-80.1604_19876.jpg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45β: 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www.beazley.ox.ac.uk/images/sculpture/classical-art/DyingSenecaSmall.jpg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46β, 47β: </a:t>
            </a:r>
            <a:r>
              <a:rPr lang="en-US" sz="1200" dirty="0">
                <a:hlinkClick r:id="rId9"/>
              </a:rPr>
              <a:t>https://upload.wikimedia.org/wikipedia/commons/4/4e/Seneca_morente,_da_colelzione_borghese,_II_sec._dc._</a:t>
            </a:r>
            <a:r>
              <a:rPr lang="en-US" sz="1200" dirty="0" smtClean="0">
                <a:hlinkClick r:id="rId9"/>
              </a:rPr>
              <a:t>01.JPG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48γ: </a:t>
            </a:r>
            <a:r>
              <a:rPr lang="en-US" sz="1200" dirty="0">
                <a:hlinkClick r:id="rId10"/>
              </a:rPr>
              <a:t>https://</a:t>
            </a:r>
            <a:r>
              <a:rPr lang="en-US" sz="1200" dirty="0" smtClean="0">
                <a:hlinkClick r:id="rId10"/>
              </a:rPr>
              <a:t>upload.wikimedia.org/wikipedia/commons/c/c4/Seneca.jpg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49α: </a:t>
            </a:r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www.ucl.ac.uk/eme/seminars/PastEvents/word-and-image-exhibition/Seneca_Anon_Flem.jpg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49β: </a:t>
            </a:r>
            <a:r>
              <a:rPr lang="en-US" sz="1200" dirty="0">
                <a:hlinkClick r:id="rId12"/>
              </a:rPr>
              <a:t>https://upload.wikimedia.org/wikipedia/commons/8/88/Seneca_committing_suicide_in_his_bath._Etching_by_C._Galle._</a:t>
            </a:r>
            <a:r>
              <a:rPr lang="en-US" sz="1200" dirty="0" smtClean="0">
                <a:hlinkClick r:id="rId12"/>
              </a:rPr>
              <a:t>Wellcome_V0006944.jpg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50α: </a:t>
            </a:r>
            <a:r>
              <a:rPr lang="en-US" sz="1200" dirty="0">
                <a:hlinkClick r:id="rId13"/>
              </a:rPr>
              <a:t>https://upload.wikimedia.org/wikipedia/commons/thumb/b/b9/0_La_Nuit_-_Pierre_Paul_Rubens_d'apr%C3%A8s_Michel-Ange.JPG/640px-0_La_Nuit_-_</a:t>
            </a:r>
            <a:r>
              <a:rPr lang="en-US" sz="1200" dirty="0" smtClean="0">
                <a:hlinkClick r:id="rId13"/>
              </a:rPr>
              <a:t>Pierre_Paul_Rubens_d'apr%C3%A8s_Michel-Ange.JPG</a:t>
            </a:r>
            <a:r>
              <a:rPr lang="el-GR" sz="1200" dirty="0" smtClean="0"/>
              <a:t> 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50β: </a:t>
            </a:r>
            <a:r>
              <a:rPr lang="en-US" sz="1200" dirty="0">
                <a:hlinkClick r:id="rId14"/>
              </a:rPr>
              <a:t>https://</a:t>
            </a:r>
            <a:r>
              <a:rPr lang="en-US" sz="1200" dirty="0" smtClean="0">
                <a:hlinkClick r:id="rId14"/>
              </a:rPr>
              <a:t>farm4.staticflickr.com/3006/3092256057_f8ff30e42c_b.jpg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52: </a:t>
            </a:r>
            <a:r>
              <a:rPr lang="en-US" sz="1200" dirty="0">
                <a:hlinkClick r:id="rId15"/>
              </a:rPr>
              <a:t>https://upload.wikimedia.org/wikipedia/commons/thumb/8/83/Peter_Paul_Rubens_-_Rubens_en_Isabella_Brant_in_de_Kamperfoelie_Bower.jpg/361px-Peter_Paul_Rubens_-_</a:t>
            </a:r>
            <a:r>
              <a:rPr lang="en-US" sz="1200" dirty="0" smtClean="0">
                <a:hlinkClick r:id="rId15"/>
              </a:rPr>
              <a:t>Rubens_en_Isabella_Brant_in_de_Kamperfoelie_Bower.jpg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53: </a:t>
            </a:r>
            <a:r>
              <a:rPr lang="en-US" sz="1200" dirty="0">
                <a:hlinkClick r:id="rId16"/>
              </a:rPr>
              <a:t>https://upload.wikimedia.org/wikipedia/commons/0/02/Portrait_of_Isabella_Brant_-_</a:t>
            </a:r>
            <a:r>
              <a:rPr lang="en-US" sz="1200" dirty="0" smtClean="0">
                <a:hlinkClick r:id="rId16"/>
              </a:rPr>
              <a:t>Sir_Peter_Paul_Rubens.png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54: </a:t>
            </a:r>
            <a:r>
              <a:rPr lang="en-US" sz="1200" dirty="0">
                <a:hlinkClick r:id="rId17"/>
              </a:rPr>
              <a:t>https://upload.wikimedia.org/wikipedia/commons/4/47/Peter_Paul_Rubens_-_Nicolaas_Rubens_Wearing_a_Coral_Neckless,_c._1619_-_</a:t>
            </a:r>
            <a:r>
              <a:rPr lang="en-US" sz="1200" dirty="0" smtClean="0">
                <a:hlinkClick r:id="rId17"/>
              </a:rPr>
              <a:t>Google_Art_Project.jpg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55: </a:t>
            </a:r>
            <a:r>
              <a:rPr lang="en-US" sz="1200" dirty="0">
                <a:hlinkClick r:id="rId18"/>
              </a:rPr>
              <a:t>https://upload.wikimedia.org/wikipedia/commons/4/45/0_H%C3%A9l%C3%A8ne_Fourment_et_deux_de_ses_enfants_-_P.P._Rubens_-_Louvre_(INV_1795)_-_(2).</a:t>
            </a:r>
            <a:r>
              <a:rPr lang="en-US" sz="1200" dirty="0" smtClean="0">
                <a:hlinkClick r:id="rId18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56: </a:t>
            </a:r>
            <a:r>
              <a:rPr lang="en-US" sz="1200" dirty="0">
                <a:hlinkClick r:id="rId19"/>
              </a:rPr>
              <a:t>https://</a:t>
            </a:r>
            <a:r>
              <a:rPr lang="en-US" sz="1200" dirty="0" smtClean="0">
                <a:hlinkClick r:id="rId19"/>
              </a:rPr>
              <a:t>upload.wikimedia.org/wikipedia/commons/e/eb/The_Gallery_of_Cornelis_van_der_Geest.JPG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57: </a:t>
            </a:r>
            <a:r>
              <a:rPr lang="en-US" sz="1200" dirty="0">
                <a:hlinkClick r:id="rId20"/>
              </a:rPr>
              <a:t>https://upload.wikimedia.org/wikipedia/commons/5/52/Peter_Paul_Rubens_-_Venus_at_a_Mirror_-_</a:t>
            </a:r>
            <a:r>
              <a:rPr lang="en-US" sz="1200" dirty="0" smtClean="0">
                <a:hlinkClick r:id="rId20"/>
              </a:rPr>
              <a:t>WGA20293.jpg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58: </a:t>
            </a:r>
            <a:r>
              <a:rPr lang="en-US" sz="1200" dirty="0">
                <a:hlinkClick r:id="rId21"/>
              </a:rPr>
              <a:t>https://</a:t>
            </a:r>
            <a:r>
              <a:rPr lang="en-US" sz="1200" dirty="0" smtClean="0">
                <a:hlinkClick r:id="rId21"/>
              </a:rPr>
              <a:t>upload.wikimedia.org/wikipedia/commons/thumb/9/9c/Peter_Paul_Rubens_026.jpg/830px-Peter_Paul_Rubens_026.jpg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629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(3/4)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59: </a:t>
            </a:r>
            <a:r>
              <a:rPr lang="en-US" sz="1200" dirty="0">
                <a:hlinkClick r:id="rId2"/>
              </a:rPr>
              <a:t>https://upload.wikimedia.org/wikipedia/commons/6/62/Sandro_Botticelli_La_Primavera,_</a:t>
            </a:r>
            <a:r>
              <a:rPr lang="en-US" sz="1200" dirty="0" smtClean="0">
                <a:hlinkClick r:id="rId2"/>
              </a:rPr>
              <a:t>Allegory_of_Spring.jpg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61: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upload.wikimedia.org/wikipedia/commons/d/d9/Peter_Paul_Rubens_075.jpg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62;: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upload.wikimedia.org/wikipedia/commons/thumb/d/df/Peter_Paul_Rubens_117.jpg/1280px-Peter_Paul_Rubens_117.jpg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63: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upload.wikimedia.org/wikipedia/commons/e/ef/Los_horrores_de_la_guerra.jpg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64: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s-media-cache-ak0.pinimg.com/originals/24/fc/21/24fc218417bfc77583654fcf672ba862.jpg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66: </a:t>
            </a:r>
            <a:r>
              <a:rPr lang="en-US" sz="1200" dirty="0">
                <a:hlinkClick r:id="rId7"/>
              </a:rPr>
              <a:t>https://upload.wikimedia.org/wikipedia/commons/6/6c/Peter_Paul_Rubens_-_The_Rape_of_Ganymede,_</a:t>
            </a:r>
            <a:r>
              <a:rPr lang="en-US" sz="1200" dirty="0" smtClean="0">
                <a:hlinkClick r:id="rId7"/>
              </a:rPr>
              <a:t>1636-1638.jpg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67; </a:t>
            </a:r>
            <a:r>
              <a:rPr lang="en-US" sz="1200" dirty="0">
                <a:hlinkClick r:id="rId8"/>
              </a:rPr>
              <a:t>https://upload.wikimedia.org/wikipedia/commons/5/52/Rembrandt_-_</a:t>
            </a:r>
            <a:r>
              <a:rPr lang="en-US" sz="1200" dirty="0" smtClean="0">
                <a:hlinkClick r:id="rId8"/>
              </a:rPr>
              <a:t>Ganymede.jpg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69: </a:t>
            </a:r>
            <a:r>
              <a:rPr lang="en-US" sz="1200" dirty="0">
                <a:hlinkClick r:id="rId9"/>
              </a:rPr>
              <a:t>https://</a:t>
            </a:r>
            <a:r>
              <a:rPr lang="en-US" sz="1200" dirty="0" smtClean="0">
                <a:hlinkClick r:id="rId9"/>
              </a:rPr>
              <a:t>upload.wikimedia.org/wikipedia/commons/thumb/8/8c/Rembrandt_The_Abduction_of_Ganymede.jpg/103px-Rembrandt_The_Abduction_of_Ganymede.jpg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72: </a:t>
            </a:r>
            <a:r>
              <a:rPr lang="en-US" sz="1200" dirty="0">
                <a:hlinkClick r:id="rId10"/>
              </a:rPr>
              <a:t>https://upload.wikimedia.org/wikipedia/commons/thumb/d/d5/The_Night_Watch_-_Rembrandt_Harmenszoon_van_Rijn.png/1024px-The_Night_Watch_-_</a:t>
            </a:r>
            <a:r>
              <a:rPr lang="en-US" sz="1200" dirty="0" smtClean="0">
                <a:hlinkClick r:id="rId10"/>
              </a:rPr>
              <a:t>Rembrandt_Harmenszoon_van_Rijn.png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73: </a:t>
            </a:r>
            <a:r>
              <a:rPr lang="en-US" sz="1200" dirty="0">
                <a:hlinkClick r:id="rId11"/>
              </a:rPr>
              <a:t>https://upload.wikimedia.org/wikipedia/commons/thumb/0/0e/Rembrandt_Harmensz._van_Rijn_092.jpg/1280px-Rembrandt_Harmensz._</a:t>
            </a:r>
            <a:r>
              <a:rPr lang="en-US" sz="1200" dirty="0" smtClean="0">
                <a:hlinkClick r:id="rId11"/>
              </a:rPr>
              <a:t>van_Rijn_092.jpg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74; </a:t>
            </a:r>
            <a:r>
              <a:rPr lang="en-US" sz="1200" dirty="0">
                <a:hlinkClick r:id="rId12"/>
              </a:rPr>
              <a:t>https://</a:t>
            </a:r>
            <a:r>
              <a:rPr lang="en-US" sz="1200" dirty="0" smtClean="0">
                <a:hlinkClick r:id="rId12"/>
              </a:rPr>
              <a:t>upload.wikimedia.org/wikipedia/commons/thumb/8/8c/The_Anatomy_Lesson.jpg/1280px-The_Anatomy_Lesson.jpg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75α: </a:t>
            </a:r>
            <a:r>
              <a:rPr lang="en-US" sz="1200" dirty="0">
                <a:hlinkClick r:id="rId13"/>
              </a:rPr>
              <a:t>https://</a:t>
            </a:r>
            <a:r>
              <a:rPr lang="en-US" sz="1200" dirty="0" smtClean="0">
                <a:hlinkClick r:id="rId13"/>
              </a:rPr>
              <a:t>hedniskatankar.files.wordpress.com/2015/05/anatomy_lesson_of_the_soothsayer.jpg?w=512&amp;h=251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76: </a:t>
            </a:r>
            <a:r>
              <a:rPr lang="en-US" sz="1200" dirty="0">
                <a:hlinkClick r:id="rId14"/>
              </a:rPr>
              <a:t>https://upload.wikimedia.org/wikipedia/commons/b/be/Rembrandt_Harmensz._</a:t>
            </a:r>
            <a:r>
              <a:rPr lang="en-US" sz="1200" dirty="0" smtClean="0">
                <a:hlinkClick r:id="rId14"/>
              </a:rPr>
              <a:t>van_Rijn_108.jpg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77; </a:t>
            </a:r>
            <a:r>
              <a:rPr lang="en-US" sz="1200" dirty="0">
                <a:hlinkClick r:id="rId15"/>
              </a:rPr>
              <a:t>https://</a:t>
            </a:r>
            <a:r>
              <a:rPr lang="en-US" sz="1200" dirty="0" smtClean="0">
                <a:hlinkClick r:id="rId15"/>
              </a:rPr>
              <a:t>upload.wikimedia.org/wikipedia/commons/b/b5/Jan_Davidsz_de_Heem_005.jpg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78: </a:t>
            </a:r>
            <a:r>
              <a:rPr lang="en-US" sz="1200" dirty="0">
                <a:hlinkClick r:id="rId16"/>
              </a:rPr>
              <a:t>https://</a:t>
            </a:r>
            <a:r>
              <a:rPr lang="en-US" sz="1200" dirty="0" smtClean="0">
                <a:hlinkClick r:id="rId16"/>
              </a:rPr>
              <a:t>upload.wikimedia.org/wikipedia/commons/thumb/5/5f/Stift_Melk_church_dsc01494.jpg/576px-Stift_Melk_church_dsc01494.jpg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79: </a:t>
            </a:r>
            <a:r>
              <a:rPr lang="en-US" sz="1200" dirty="0">
                <a:hlinkClick r:id="rId17"/>
              </a:rPr>
              <a:t>https://</a:t>
            </a:r>
            <a:r>
              <a:rPr lang="en-US" sz="1200" dirty="0" smtClean="0">
                <a:hlinkClick r:id="rId17"/>
              </a:rPr>
              <a:t>upload.wikimedia.org/wikipedia/commons/7/70/Goya.colossus.jpg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80: </a:t>
            </a:r>
            <a:r>
              <a:rPr lang="en-US" sz="1200" dirty="0">
                <a:hlinkClick r:id="rId18"/>
              </a:rPr>
              <a:t>https://upload.wikimedia.org/wikipedia/commons/f/f1/Manet,_Edouard_-_Le_D%C3%A9jeuner_sur_l'Herbe_(The_Picnic)_(1).</a:t>
            </a:r>
            <a:r>
              <a:rPr lang="en-US" sz="1200" dirty="0" smtClean="0">
                <a:hlinkClick r:id="rId18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81: </a:t>
            </a:r>
            <a:r>
              <a:rPr lang="en-US" sz="1200" dirty="0">
                <a:hlinkClick r:id="rId19"/>
              </a:rPr>
              <a:t>https://upload.wikimedia.org/wikipedia/commons/9/93/Marcantonio_Raimondi_-_</a:t>
            </a:r>
            <a:r>
              <a:rPr lang="en-US" sz="1200" dirty="0" smtClean="0">
                <a:hlinkClick r:id="rId19"/>
              </a:rPr>
              <a:t>Giudizio_di_Paride.jpg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83: </a:t>
            </a:r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upload.wikimedia.org/wikipedia/commons/thumb/a/a6/Paul_C%C3%A9zanne_019.jpg/1280px-Paul_C%C3%A9zanne_019.jpg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84: </a:t>
            </a:r>
            <a:r>
              <a:rPr lang="en-US" sz="1200" dirty="0">
                <a:hlinkClick r:id="rId21"/>
              </a:rPr>
              <a:t>https://</a:t>
            </a:r>
            <a:r>
              <a:rPr lang="en-US" sz="1200" dirty="0" smtClean="0">
                <a:hlinkClick r:id="rId21"/>
              </a:rPr>
              <a:t>upload.wikimedia.org/wikipedia/commons/f/f2/Calais_statue_bourgeois.jpg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85: </a:t>
            </a:r>
            <a:r>
              <a:rPr lang="en-US" sz="1200" dirty="0">
                <a:hlinkClick r:id="rId22"/>
              </a:rPr>
              <a:t>https://</a:t>
            </a:r>
            <a:r>
              <a:rPr lang="en-US" sz="1200" dirty="0" smtClean="0">
                <a:hlinkClick r:id="rId22"/>
              </a:rPr>
              <a:t>s-media-cache-ak0.pinimg.com/736x/26/cb/9e/26cb9e0fe7d38bbee02076ef53603c38.jpg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86α: </a:t>
            </a:r>
            <a:r>
              <a:rPr lang="en-US" sz="1200" dirty="0">
                <a:hlinkClick r:id="rId23"/>
              </a:rPr>
              <a:t>http://1.bp.blogspot.com/_qU4p6Hg_DFA/TNgUsXe24FI/AAAAAAAACAI/Ssz8eE-pDt4/s1600/Parc+Guell+of+Barcelona+In+Spain+(5).</a:t>
            </a:r>
            <a:r>
              <a:rPr lang="en-US" sz="1200" dirty="0" smtClean="0">
                <a:hlinkClick r:id="rId23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723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(4/4)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86β: </a:t>
            </a: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www.flickr.com/photos/wolfgangstaudt/2052664615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87: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upload.wikimedia.org/wikipedia/en/7/74/PicassoGuernica.jpg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88: </a:t>
            </a:r>
            <a:r>
              <a:rPr lang="en-US" sz="1200" dirty="0">
                <a:hlinkClick r:id="rId4"/>
              </a:rPr>
              <a:t>https://upload.wikimedia.org/wikipedia/commons/c/ca/Bundesarchiv_Bild_183-H25224,_Guernica,_</a:t>
            </a:r>
            <a:r>
              <a:rPr lang="en-US" sz="1200" dirty="0" smtClean="0">
                <a:hlinkClick r:id="rId4"/>
              </a:rPr>
              <a:t>Ruinen.jpg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9242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2082</Words>
  <Application>Microsoft Office PowerPoint</Application>
  <PresentationFormat>Προβολή στην οθόνη (4:3)</PresentationFormat>
  <Paragraphs>229</Paragraphs>
  <Slides>98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98</vt:i4>
      </vt:variant>
    </vt:vector>
  </HeadingPairs>
  <TitlesOfParts>
    <vt:vector size="101" baseType="lpstr">
      <vt:lpstr>Office-Design</vt:lpstr>
      <vt:lpstr>Θέμα του Office</vt:lpstr>
      <vt:lpstr>1_Θέμα του Office</vt:lpstr>
      <vt:lpstr>Εισαγωγή στις εικαστικές τέχνες</vt:lpstr>
      <vt:lpstr>Σκοποί  ενότητας</vt:lpstr>
      <vt:lpstr>Περιεχόμενα ενότητας</vt:lpstr>
      <vt:lpstr>Pieter Brueghel ο πρεσβύτερος  (1525 ; – 1569)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Michelangelo Merisi da Caravaggio (1571 – 1610)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Gian Lorenzo Bernini (1598 – 1680)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Pieter Pauwel Rubens (1577 – 1640)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Rembrandt Harmensz. van Rijn (1606 – 1669)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Χρηματοδότηση</vt:lpstr>
      <vt:lpstr>Σημείωμα Ιστορικού Εκδόσεων Έργου</vt:lpstr>
      <vt:lpstr>Σημείωμα Αναφοράς</vt:lpstr>
      <vt:lpstr>Σημείωμα Αδειοδότησης</vt:lpstr>
      <vt:lpstr>Σημείωμα Χρήσης Έργων Τρίτων (1/4)</vt:lpstr>
      <vt:lpstr>Σημείωμα Χρήσης Έργων Τρίτων (2/4)</vt:lpstr>
      <vt:lpstr>Σημείωμα Χρήσης Έργων Τρίτων (3/4)</vt:lpstr>
      <vt:lpstr>Σημείωμα Χρήσης Έργων Τρίτων (4/4)</vt:lpstr>
    </vt:vector>
  </TitlesOfParts>
  <Company>Universität Patras, Theater Studies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Martin Kreeb</dc:creator>
  <cp:lastModifiedBy>Mania</cp:lastModifiedBy>
  <cp:revision>95</cp:revision>
  <dcterms:created xsi:type="dcterms:W3CDTF">2012-06-05T09:47:05Z</dcterms:created>
  <dcterms:modified xsi:type="dcterms:W3CDTF">2015-07-21T06:32:02Z</dcterms:modified>
</cp:coreProperties>
</file>