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61" r:id="rId9"/>
    <p:sldId id="266" r:id="rId10"/>
    <p:sldId id="276" r:id="rId11"/>
    <p:sldId id="277" r:id="rId12"/>
    <p:sldId id="275" r:id="rId13"/>
    <p:sldId id="278" r:id="rId14"/>
    <p:sldId id="270" r:id="rId15"/>
    <p:sldId id="271" r:id="rId16"/>
    <p:sldId id="265" r:id="rId17"/>
    <p:sldId id="267" r:id="rId18"/>
    <p:sldId id="268" r:id="rId19"/>
    <p:sldId id="269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C51F-320E-EC8A-4E1A-AA75CED6F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10832-EB86-73A9-7F89-7B6728756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2FEB-83F9-C5DE-5548-3B1C04AB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B9CC-7052-26F7-8970-F7DE77D3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E5AF-9F8B-5EAD-020B-BC4626D2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97AA-D1DC-79E3-65B2-D5E62CED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E6DE6-5143-2ABD-205F-CDEF87C92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29A0-9188-AC39-B92A-632FC66E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5A90-2B93-A4F5-6901-6138229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54B7B-C3E3-16E2-4CEE-53191AC6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04B2F-06A4-287C-F10C-CD7C3E21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1E62-3764-3204-BC11-D1B9F51FC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006A-2995-F528-6B22-FCEE808F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0E25-0D4B-A7E0-26AE-8C884F2C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2DE49-C34E-3142-A26F-CFA3A9A1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4006-4BE8-2572-5CA8-DC27640E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F15F-6700-2577-8C66-1E7DB533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8029-EB4A-43BB-BC2E-6E0D1FD2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3BD8-6B6C-74C2-E536-A696A976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7C7F-968A-74B7-C9C6-342915B1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D208-D54C-4935-A129-B5379A91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C9BB4-9D60-72C1-CE89-34D5463C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7827-F8F2-D4EE-232F-545FEFCB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9CC0-687E-E1DD-B709-61C1C93F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AFA8-2B83-D574-5A5E-5F279866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8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3942-CF8A-4425-8C5D-0571EDD4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8B8A-2ACD-A45F-6287-B151FAB0B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81858-FCE6-26C1-3666-FD758644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1B87B-6492-D14B-1E09-C09F4622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CC0BD-AF4C-7039-EB5B-5C9E98BB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16988-307F-BB53-C5D6-722F2194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F266-6C0E-9885-A349-2C9CB34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E7355-A180-2A54-BD67-607E3343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45E20-720A-D158-3CF1-FD8AD6C4C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2B978-A53F-68FD-A234-3A861D01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EC0FC-8425-6B92-2195-B778DE35C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73085-C65C-AD6C-A924-9587686E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49F5-A756-A1B2-AD9E-0E6DB8B6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8E3E-D95A-68B1-47CF-3859435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9D61-0C1C-AEF0-0C65-9CAEF5F2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93411-34FD-CC16-9291-2268D2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B6B1-58B6-7594-21CC-947FF971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A4930-1CF5-47FB-3BB8-EB6F4285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05650-FBD4-E1D3-3AC4-6BD8557C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56BF9-3359-8D62-B77C-ED0A7139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2398D-3A15-12CD-B2C5-3874C18B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B714-3061-1623-38BB-E65C9A94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8FD5-E190-255E-7E75-02D9651A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1ED07-238B-A55A-4E14-CA1456FED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4693F-8A1E-ADB6-57F7-DD3A8ECA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1F46F-2FAA-33DF-4B5D-A6177861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2B770-412C-48B1-4CC3-2CFDBBA9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890A-0C3A-0B1A-4523-F16853C4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381A-7AE6-E4EE-5333-F6CEAED57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94752-4171-6D9D-7C46-7C88BB292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B98A6-5204-7AFF-62E2-E679B125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27ED4-9885-174A-D885-0942D6B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D7800-A07A-44DC-0A9B-88D1F5E7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06A4B-CCC5-CBD3-E83D-F421FC96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2E1B-6F36-F89E-D352-D113DCF60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2C1E-8EE0-36E7-C224-E6A074524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CDED-00C2-4B01-AB5A-49E3743757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D60C8-8212-2185-3CDC-7393AE7A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6FBC-873B-3190-A599-0A035CBC9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AB27-A32C-42BD-9436-E289B39F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CD65-E0F4-BFFC-75BC-36D5F6B5F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Οστεοαρθρίτιδα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7CCAF-A76E-0B4E-C81B-91BE3EC9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D2694-7842-EFE1-567B-76BF55DCFBAD}"/>
              </a:ext>
            </a:extLst>
          </p:cNvPr>
          <p:cNvSpPr txBox="1"/>
          <p:nvPr/>
        </p:nvSpPr>
        <p:spPr>
          <a:xfrm>
            <a:off x="6668277" y="5846862"/>
            <a:ext cx="6096000" cy="76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altLang="en-US" sz="1800" dirty="0">
                <a:solidFill>
                  <a:srgbClr val="FF0000"/>
                </a:solidFill>
              </a:rPr>
              <a:t>Δαούσης Δημήτρης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altLang="en-US" sz="1800" dirty="0">
                <a:solidFill>
                  <a:srgbClr val="FF0000"/>
                </a:solidFill>
              </a:rPr>
              <a:t> Αναπλ καθηγητής Παθολογίας/Ρευματολογίας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altLang="en-US" sz="1800" dirty="0">
                <a:solidFill>
                  <a:srgbClr val="FF0000"/>
                </a:solidFill>
              </a:rPr>
              <a:t>Ιατρική Σχολή Πανεπιστημίου Πατρών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8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A463-0268-67E9-894A-11814BEA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424B-B59F-52F9-6D6B-F3F91D3E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gure 7">
            <a:extLst>
              <a:ext uri="{FF2B5EF4-FFF2-40B4-BE49-F238E27FC236}">
                <a16:creationId xmlns:a16="http://schemas.microsoft.com/office/drawing/2014/main" id="{287D0063-9952-2973-6976-87D1FFE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61925"/>
            <a:ext cx="8301037" cy="64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3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CDFB-7EDD-7B02-BC72-7EEED1A6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7F64-8EBF-8592-47F8-3ADF07C9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figure 9">
            <a:extLst>
              <a:ext uri="{FF2B5EF4-FFF2-40B4-BE49-F238E27FC236}">
                <a16:creationId xmlns:a16="http://schemas.microsoft.com/office/drawing/2014/main" id="{AC348C56-7477-B151-4EE6-FCDC250F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1" y="305594"/>
            <a:ext cx="10662029" cy="60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8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5ABD-F0BC-A076-1A44-4C665A07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ΟΑ γονάτων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69E6-B5F1-7CD4-2E8D-DF0A990A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igure 5">
            <a:extLst>
              <a:ext uri="{FF2B5EF4-FFF2-40B4-BE49-F238E27FC236}">
                <a16:creationId xmlns:a16="http://schemas.microsoft.com/office/drawing/2014/main" id="{C03B3457-03DE-36DD-6609-362CD9D7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6" y="0"/>
            <a:ext cx="550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4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BE48-8ABD-A8AC-7604-CDDA48FC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8B00-A5CE-A546-FD1D-0F68A509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igure 11">
            <a:extLst>
              <a:ext uri="{FF2B5EF4-FFF2-40B4-BE49-F238E27FC236}">
                <a16:creationId xmlns:a16="http://schemas.microsoft.com/office/drawing/2014/main" id="{80382952-D611-1B68-142D-CCDB7391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0"/>
            <a:ext cx="599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6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4ABB-99AC-D4C0-53E7-FCEB003E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Εκφυλιστική νόσος ΣΣ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1048-4A7D-F2A5-6796-80E98443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steoarthritis Specialist (Top Rated Back Pain Doctors) in Brooklyn NY">
            <a:extLst>
              <a:ext uri="{FF2B5EF4-FFF2-40B4-BE49-F238E27FC236}">
                <a16:creationId xmlns:a16="http://schemas.microsoft.com/office/drawing/2014/main" id="{C996BBA1-AB87-1D11-A372-AFAE3295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1" y="1690688"/>
            <a:ext cx="7544626" cy="49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D9C7-286D-510D-2710-E7C0D77C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8B38-9FF2-CFBF-5633-FB7C6CEF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Osteoarthritis | SpringerLink">
            <a:extLst>
              <a:ext uri="{FF2B5EF4-FFF2-40B4-BE49-F238E27FC236}">
                <a16:creationId xmlns:a16="http://schemas.microsoft.com/office/drawing/2014/main" id="{3E7EA650-97F0-681C-D01E-8FB5898B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47650"/>
            <a:ext cx="65246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8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78621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Πως θα ξεχωρίσουμε αν ο πόνος σε αρθρώσεις προκαλείτε από οστεοαρθρίτιδα ή από ρευματικό νόσημα??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2348881"/>
            <a:ext cx="4038600" cy="3777283"/>
          </a:xfrm>
        </p:spPr>
        <p:txBody>
          <a:bodyPr/>
          <a:lstStyle/>
          <a:p>
            <a:r>
              <a:rPr lang="el-GR" dirty="0"/>
              <a:t>Χρονιότητα συμπτωμάτων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348881"/>
            <a:ext cx="4038600" cy="377728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pPr lvl="1"/>
            <a:r>
              <a:rPr lang="el-GR" dirty="0"/>
              <a:t>Από πότε πονάτε?</a:t>
            </a:r>
          </a:p>
          <a:p>
            <a:pPr lvl="1"/>
            <a:r>
              <a:rPr lang="el-GR" dirty="0"/>
              <a:t>Εβδομάδες?</a:t>
            </a:r>
          </a:p>
          <a:p>
            <a:pPr lvl="1"/>
            <a:r>
              <a:rPr lang="el-GR" dirty="0"/>
              <a:t>Μήνες?</a:t>
            </a:r>
          </a:p>
          <a:p>
            <a:pPr lvl="1"/>
            <a:r>
              <a:rPr lang="el-GR" dirty="0"/>
              <a:t>Χρόνια?</a:t>
            </a:r>
          </a:p>
          <a:p>
            <a:pPr lvl="1"/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4871864" y="2420888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Ποια η σχέση του πόνου με τις κινήσεις?</a:t>
            </a:r>
          </a:p>
          <a:p>
            <a:r>
              <a:rPr lang="el-GR" dirty="0"/>
              <a:t>Βελτιώνεται ο πόνος με τις κινήσεις ή χειροτερεύει?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96" y="2132857"/>
            <a:ext cx="3250704" cy="3993307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Ποια ώρα της ημέρας είναι χειρότερη για τον πόνο?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23992" y="206084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64429" cy="4351338"/>
          </a:xfrm>
        </p:spPr>
        <p:txBody>
          <a:bodyPr/>
          <a:lstStyle/>
          <a:p>
            <a:r>
              <a:rPr lang="el-GR" dirty="0"/>
              <a:t>Υπάρχει πρωινή δυσκαμψία?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833"/>
            <a:ext cx="4038600" cy="4209331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Είστε πιασμένος/η το πρωί όταν σηκώνεστε από το κρεβάτι</a:t>
            </a:r>
          </a:p>
          <a:p>
            <a:r>
              <a:rPr lang="el-GR" dirty="0"/>
              <a:t>Αν ναι, για πόση ώρα?</a:t>
            </a:r>
          </a:p>
          <a:p>
            <a:r>
              <a:rPr lang="el-GR" dirty="0"/>
              <a:t>Μερικά λεπτά ή πάνω από μισή ώρα?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39680" y="3104964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32584" cy="4351338"/>
          </a:xfrm>
        </p:spPr>
        <p:txBody>
          <a:bodyPr/>
          <a:lstStyle/>
          <a:p>
            <a:r>
              <a:rPr lang="el-GR" dirty="0"/>
              <a:t>Υπάρχει λειτουργική έκπτωση?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048" y="1600201"/>
            <a:ext cx="3682752" cy="45259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Μπορείτε να κάνετε τις δουλειές σας?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99857" y="207930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Ποια τα βασικά αίτια που προκαλούν πόνο σε αρθρώσεις?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49291"/>
          </a:xfrm>
        </p:spPr>
        <p:txBody>
          <a:bodyPr/>
          <a:lstStyle/>
          <a:p>
            <a:r>
              <a:rPr lang="el-GR" dirty="0"/>
              <a:t>Συστηματικά ρευματικά νοσήματα</a:t>
            </a:r>
          </a:p>
          <a:p>
            <a:r>
              <a:rPr lang="el-GR" dirty="0"/>
              <a:t>Εκφυλιστικά νοσήματα-Οστεοαρθρίτιδα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F284-9C35-2F8E-109E-1BBFD3F7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C8D87F-3535-E32F-08D0-6D8249D2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Κοινά αναλγητικά.  Χρησιμοποιούνται ευρύτατα αν και δεν </a:t>
            </a:r>
            <a:r>
              <a:rPr lang="el-GR" dirty="0" err="1"/>
              <a:t>εχει</a:t>
            </a:r>
            <a:r>
              <a:rPr lang="el-GR" dirty="0"/>
              <a:t> αποδειχθεί η αποτελεσματικότητά τους σε τυχαιοποιημένες μελέτες</a:t>
            </a:r>
          </a:p>
          <a:p>
            <a:r>
              <a:rPr lang="el-GR" dirty="0" err="1"/>
              <a:t>Τοπικα</a:t>
            </a:r>
            <a:r>
              <a:rPr lang="el-GR" dirty="0"/>
              <a:t> ΜΣΑΦ</a:t>
            </a:r>
          </a:p>
          <a:p>
            <a:r>
              <a:rPr lang="en-US" dirty="0"/>
              <a:t>Duloxetine</a:t>
            </a:r>
          </a:p>
          <a:p>
            <a:r>
              <a:rPr lang="el-GR" dirty="0"/>
              <a:t>Τοπικές εγχύσεις </a:t>
            </a:r>
            <a:r>
              <a:rPr lang="el-GR" dirty="0" err="1"/>
              <a:t>στεροειδους</a:t>
            </a:r>
            <a:endParaRPr lang="el-GR" dirty="0"/>
          </a:p>
          <a:p>
            <a:r>
              <a:rPr lang="el-GR" dirty="0"/>
              <a:t>Χειρουργική </a:t>
            </a:r>
            <a:r>
              <a:rPr lang="el-GR"/>
              <a:t>αντιμετωπιση-Αρθροπλαστική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8697144" cy="150304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Οστεοαρθρίτιδα</a:t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Το συχνότερο αίτιο μυοσκελετικού πόνου</a:t>
            </a:r>
          </a:p>
        </p:txBody>
      </p:sp>
      <p:pic>
        <p:nvPicPr>
          <p:cNvPr id="4" name="Picture 2" descr="http://www.aihw.gov.au/uploadedImages/Subjects/Arthritis_and_musculoskeletal_conditions/Osteoarthritis/osteoarthritis-diagram.png?n=58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276872"/>
            <a:ext cx="4392488" cy="3921864"/>
          </a:xfrm>
          <a:prstGeom prst="rect">
            <a:avLst/>
          </a:prstGeom>
          <a:noFill/>
        </p:spPr>
      </p:pic>
      <p:pic>
        <p:nvPicPr>
          <p:cNvPr id="19458" name="Picture 2" descr="http://orthoinfo.aaos.org/figures/A00212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420888"/>
            <a:ext cx="38100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Οστεοαρθρίτιδα χεριών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8436" name="Picture 4" descr="https://upload.wikimedia.org/wikipedia/commons/9/9c/Heberden-Arth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412776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9BB1-9166-DBF7-06B7-139E1117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31F2-87F5-E4A2-CB6E-23DD458E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BAF8C1EA-A6B8-7D5C-0756-27C0CFA3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799961" cy="63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648B-0246-EBD3-C6A6-1D757D9A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5A04-DA3E-63ED-E51C-4B5570F8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51B1D6A0-973F-FF6C-E6BA-3E64179E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0"/>
            <a:ext cx="642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1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94B2-EF8D-8DD6-7426-CEA5B972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2472-B655-0519-034F-5E4816C3B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igure 3">
            <a:extLst>
              <a:ext uri="{FF2B5EF4-FFF2-40B4-BE49-F238E27FC236}">
                <a16:creationId xmlns:a16="http://schemas.microsoft.com/office/drawing/2014/main" id="{93833456-93F2-B2B9-EB6C-02ECC6C7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6" y="210231"/>
            <a:ext cx="9949251" cy="62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6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1506" name="Picture 2" descr="http://what-when-how.com/wp-content/uploads/2012/05/tmpa83a70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845" y="159837"/>
            <a:ext cx="9691599" cy="6326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64" y="1811339"/>
            <a:ext cx="623252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3432176" y="5013325"/>
            <a:ext cx="576263" cy="431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</p:cxn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279651" y="544512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Square thumb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170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Οστεοαρθρίτιδα</vt:lpstr>
      <vt:lpstr>Ποια τα βασικά αίτια που προκαλούν πόνο σε αρθρώσεις?</vt:lpstr>
      <vt:lpstr>Οστεοαρθρίτιδα Το συχνότερο αίτιο μυοσκελετικού πόνου</vt:lpstr>
      <vt:lpstr>Οστεοαρθρίτιδα χεριών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ΟΑ γονάτων</vt:lpstr>
      <vt:lpstr>PowerPoint Presentation</vt:lpstr>
      <vt:lpstr>Εκφυλιστική νόσος ΣΣ</vt:lpstr>
      <vt:lpstr>PowerPoint Presentation</vt:lpstr>
      <vt:lpstr>Πως θα ξεχωρίσουμε αν ο πόνος σε αρθρώσεις προκαλείτε από οστεοαρθρίτιδα ή από ρευματικό νόσημα??</vt:lpstr>
      <vt:lpstr>PowerPoint Presentation</vt:lpstr>
      <vt:lpstr>PowerPoint Presentation</vt:lpstr>
      <vt:lpstr>PowerPoint Presentation</vt:lpstr>
      <vt:lpstr>θεραπεία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Οστεοαρθρίτιδα</dc:title>
  <dc:creator>Dimitrios Daoussis</dc:creator>
  <cp:lastModifiedBy>Dimitrios Daoussis</cp:lastModifiedBy>
  <cp:revision>1</cp:revision>
  <dcterms:created xsi:type="dcterms:W3CDTF">2023-05-22T11:23:34Z</dcterms:created>
  <dcterms:modified xsi:type="dcterms:W3CDTF">2023-05-22T11:56:17Z</dcterms:modified>
</cp:coreProperties>
</file>