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6659" y="230886"/>
            <a:ext cx="671068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840" y="1089786"/>
            <a:ext cx="8320405" cy="2183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ociology.soc.uoc.gr/genderstats/metra_tasis-diaspora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ociology.soc.uoc.gr/genderstats/metra_tasis-diasporas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sociology.soc.uoc.gr/genderstats/metra_tasis-diaspora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374" y="1955673"/>
            <a:ext cx="7115809" cy="1801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ΗΥ-SPSS</a:t>
            </a:r>
            <a:endParaRPr sz="4400"/>
          </a:p>
          <a:p>
            <a:pPr marL="37465" marR="30480" algn="ctr">
              <a:lnSpc>
                <a:spcPct val="100000"/>
              </a:lnSpc>
              <a:spcBef>
                <a:spcPts val="55"/>
              </a:spcBef>
            </a:pPr>
            <a:r>
              <a:rPr sz="3600" spc="-15" dirty="0"/>
              <a:t>Statistical </a:t>
            </a:r>
            <a:r>
              <a:rPr sz="3600" spc="-25" dirty="0"/>
              <a:t>Package for </a:t>
            </a:r>
            <a:r>
              <a:rPr sz="3600" dirty="0"/>
              <a:t>Social </a:t>
            </a:r>
            <a:r>
              <a:rPr sz="3600" spc="-5" dirty="0"/>
              <a:t>Sciences  5</a:t>
            </a:r>
            <a:r>
              <a:rPr sz="3600" spc="-7" baseline="25462" dirty="0"/>
              <a:t>ο</a:t>
            </a:r>
            <a:r>
              <a:rPr sz="3600" spc="390" baseline="25462" dirty="0"/>
              <a:t> </a:t>
            </a:r>
            <a:r>
              <a:rPr sz="3600" spc="-20" dirty="0"/>
              <a:t>ΜΑΘΗΜΑ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8491" y="232664"/>
            <a:ext cx="2305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Frequencies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921511"/>
            <a:ext cx="8644890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573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Στη </a:t>
            </a:r>
            <a:r>
              <a:rPr sz="2400" spc="-5" dirty="0">
                <a:latin typeface="Calibri"/>
                <a:cs typeface="Calibri"/>
              </a:rPr>
              <a:t>συνέχεια </a:t>
            </a: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spc="-5" dirty="0">
                <a:latin typeface="Calibri"/>
                <a:cs typeface="Calibri"/>
              </a:rPr>
              <a:t>τις </a:t>
            </a:r>
            <a:r>
              <a:rPr sz="2400" spc="-10" dirty="0">
                <a:latin typeface="Calibri"/>
                <a:cs typeface="Calibri"/>
              </a:rPr>
              <a:t>εντολές </a:t>
            </a:r>
            <a:r>
              <a:rPr sz="2400" b="1" spc="-5" dirty="0">
                <a:latin typeface="Calibri"/>
                <a:cs typeface="Calibri"/>
              </a:rPr>
              <a:t>Mean, </a:t>
            </a:r>
            <a:r>
              <a:rPr sz="2400" b="1" dirty="0">
                <a:latin typeface="Calibri"/>
                <a:cs typeface="Calibri"/>
              </a:rPr>
              <a:t>St. </a:t>
            </a:r>
            <a:r>
              <a:rPr sz="2400" b="1" spc="-10" dirty="0">
                <a:latin typeface="Calibri"/>
                <a:cs typeface="Calibri"/>
              </a:rPr>
              <a:t>Deviation, Minimum,  Maximum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Προαιρετικά </a:t>
            </a:r>
            <a:r>
              <a:rPr sz="2400" dirty="0">
                <a:latin typeface="Calibri"/>
                <a:cs typeface="Calibri"/>
              </a:rPr>
              <a:t>μπορώ να </a:t>
            </a:r>
            <a:r>
              <a:rPr sz="2400" spc="-5" dirty="0">
                <a:latin typeface="Calibri"/>
                <a:cs typeface="Calibri"/>
              </a:rPr>
              <a:t>επιλέξω τις </a:t>
            </a:r>
            <a:r>
              <a:rPr sz="2400" spc="-10" dirty="0">
                <a:latin typeface="Calibri"/>
                <a:cs typeface="Calibri"/>
              </a:rPr>
              <a:t>εντολές </a:t>
            </a:r>
            <a:r>
              <a:rPr sz="2400" b="1" spc="-10" dirty="0">
                <a:latin typeface="Calibri"/>
                <a:cs typeface="Calibri"/>
              </a:rPr>
              <a:t>Skewness, Kurtosis </a:t>
            </a:r>
            <a:r>
              <a:rPr sz="2400" spc="-5" dirty="0">
                <a:latin typeface="Calibri"/>
                <a:cs typeface="Calibri"/>
              </a:rPr>
              <a:t>για  έλεγχο </a:t>
            </a:r>
            <a:r>
              <a:rPr sz="2400" spc="-15" dirty="0">
                <a:latin typeface="Calibri"/>
                <a:cs typeface="Calibri"/>
              </a:rPr>
              <a:t>κανονικής κατανομής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τις εντολές </a:t>
            </a:r>
            <a:r>
              <a:rPr sz="2400" b="1" spc="-5" dirty="0">
                <a:latin typeface="Calibri"/>
                <a:cs typeface="Calibri"/>
              </a:rPr>
              <a:t>Mode </a:t>
            </a:r>
            <a:r>
              <a:rPr sz="2400" spc="-10" dirty="0">
                <a:latin typeface="Calibri"/>
                <a:cs typeface="Calibri"/>
              </a:rPr>
              <a:t>(Επικρατούσα  </a:t>
            </a:r>
            <a:r>
              <a:rPr sz="2400" spc="-5" dirty="0">
                <a:latin typeface="Calibri"/>
                <a:cs typeface="Calibri"/>
              </a:rPr>
              <a:t>τιμή), </a:t>
            </a:r>
            <a:r>
              <a:rPr sz="2400" b="1" spc="-5" dirty="0">
                <a:latin typeface="Calibri"/>
                <a:cs typeface="Calibri"/>
              </a:rPr>
              <a:t>Median </a:t>
            </a:r>
            <a:r>
              <a:rPr sz="2400" spc="-10" dirty="0">
                <a:latin typeface="Calibri"/>
                <a:cs typeface="Calibri"/>
              </a:rPr>
              <a:t>(Διάμεσος)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b="1" dirty="0">
                <a:latin typeface="Calibri"/>
                <a:cs typeface="Calibri"/>
              </a:rPr>
              <a:t>Sum </a:t>
            </a:r>
            <a:r>
              <a:rPr sz="2400" spc="-5" dirty="0">
                <a:latin typeface="Calibri"/>
                <a:cs typeface="Calibri"/>
              </a:rPr>
              <a:t>(Άθροισμα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τιμών)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Κλικ </a:t>
            </a:r>
            <a:r>
              <a:rPr sz="2400" b="1" spc="-10" dirty="0">
                <a:latin typeface="Calibri"/>
                <a:cs typeface="Calibri"/>
              </a:rPr>
              <a:t>Continue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012" y="3357626"/>
            <a:ext cx="3311525" cy="324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250" y="3352863"/>
            <a:ext cx="3321050" cy="3249930"/>
          </a:xfrm>
          <a:custGeom>
            <a:avLst/>
            <a:gdLst/>
            <a:ahLst/>
            <a:cxnLst/>
            <a:rect l="l" t="t" r="r" b="b"/>
            <a:pathLst>
              <a:path w="3321050" h="3249929">
                <a:moveTo>
                  <a:pt x="0" y="3249549"/>
                </a:moveTo>
                <a:lnTo>
                  <a:pt x="3321050" y="3249549"/>
                </a:lnTo>
                <a:lnTo>
                  <a:pt x="3321050" y="0"/>
                </a:lnTo>
                <a:lnTo>
                  <a:pt x="0" y="0"/>
                </a:lnTo>
                <a:lnTo>
                  <a:pt x="0" y="32495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2426" y="3500501"/>
            <a:ext cx="3219450" cy="2881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7600" y="3495738"/>
            <a:ext cx="3228975" cy="2891155"/>
          </a:xfrm>
          <a:custGeom>
            <a:avLst/>
            <a:gdLst/>
            <a:ahLst/>
            <a:cxnLst/>
            <a:rect l="l" t="t" r="r" b="b"/>
            <a:pathLst>
              <a:path w="3228975" h="2891154">
                <a:moveTo>
                  <a:pt x="0" y="2890774"/>
                </a:moveTo>
                <a:lnTo>
                  <a:pt x="3228975" y="2890774"/>
                </a:lnTo>
                <a:lnTo>
                  <a:pt x="3228975" y="0"/>
                </a:lnTo>
                <a:lnTo>
                  <a:pt x="0" y="0"/>
                </a:lnTo>
                <a:lnTo>
                  <a:pt x="0" y="28907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8491" y="232664"/>
            <a:ext cx="2305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Frequencies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665525" y="1079619"/>
            <a:ext cx="551815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-15" dirty="0">
                <a:latin typeface="Arial"/>
                <a:cs typeface="Arial"/>
              </a:rPr>
              <a:t>Statistics</a:t>
            </a:r>
            <a:endParaRPr sz="9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6735" y="1304061"/>
          <a:ext cx="6383655" cy="262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47650">
                        <a:lnSpc>
                          <a:spcPts val="1070"/>
                        </a:lnSpc>
                      </a:pPr>
                      <a:r>
                        <a:rPr sz="950" spc="-60" dirty="0">
                          <a:latin typeface="Arial"/>
                          <a:cs typeface="Arial"/>
                        </a:rPr>
                        <a:t>AA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27940" algn="ctr">
                        <a:lnSpc>
                          <a:spcPts val="1070"/>
                        </a:lnSpc>
                      </a:pPr>
                      <a:r>
                        <a:rPr sz="950" spc="-5" dirty="0">
                          <a:latin typeface="Arial"/>
                          <a:cs typeface="Arial"/>
                        </a:rPr>
                        <a:t>sex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ts val="1070"/>
                        </a:lnSpc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region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06045" indent="155575">
                        <a:lnSpc>
                          <a:spcPct val="101899"/>
                        </a:lnSpc>
                        <a:spcBef>
                          <a:spcPts val="26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Life_ 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Quality</a:t>
                      </a:r>
                      <a:r>
                        <a:rPr sz="95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60" dirty="0">
                          <a:latin typeface="Arial"/>
                          <a:cs typeface="Arial"/>
                        </a:rPr>
                        <a:t>_T1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09220" indent="155575">
                        <a:lnSpc>
                          <a:spcPct val="101899"/>
                        </a:lnSpc>
                        <a:spcBef>
                          <a:spcPts val="26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Life_ 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Quality</a:t>
                      </a:r>
                      <a:r>
                        <a:rPr sz="95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60" dirty="0">
                          <a:latin typeface="Arial"/>
                          <a:cs typeface="Arial"/>
                        </a:rPr>
                        <a:t>_T2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95">
                <a:tc>
                  <a:txBody>
                    <a:bodyPr/>
                    <a:lstStyle/>
                    <a:p>
                      <a:pPr marL="73025">
                        <a:lnSpc>
                          <a:spcPts val="1135"/>
                        </a:lnSpc>
                        <a:tabLst>
                          <a:tab pos="1441450" algn="l"/>
                        </a:tabLst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N	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Valid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20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20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20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20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20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 marL="14414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Missing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35" dirty="0">
                          <a:latin typeface="Arial"/>
                          <a:cs typeface="Arial"/>
                        </a:rPr>
                        <a:t>Mean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marL="73025">
                        <a:lnSpc>
                          <a:spcPts val="1115"/>
                        </a:lnSpc>
                        <a:spcBef>
                          <a:spcPts val="30"/>
                        </a:spcBef>
                      </a:pPr>
                      <a:r>
                        <a:rPr sz="950" spc="-40" dirty="0">
                          <a:latin typeface="Arial"/>
                          <a:cs typeface="Arial"/>
                        </a:rPr>
                        <a:t>Median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104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ts val="104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ts val="104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104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04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68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spc="-35" dirty="0">
                          <a:latin typeface="Arial"/>
                          <a:cs typeface="Arial"/>
                        </a:rPr>
                        <a:t>Mode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015"/>
                        </a:lnSpc>
                      </a:pPr>
                      <a:r>
                        <a:rPr sz="1425" spc="-30" baseline="-20467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015"/>
                        </a:lnSpc>
                      </a:pPr>
                      <a:r>
                        <a:rPr sz="1425" spc="-30" baseline="-20467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Dev 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iat</a:t>
                      </a:r>
                      <a:r>
                        <a:rPr sz="9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91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59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11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Skewness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09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05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Error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Skewness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313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Kurtosis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-1,200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69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313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Error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Kurtosis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16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30" dirty="0">
                          <a:latin typeface="Arial"/>
                          <a:cs typeface="Arial"/>
                        </a:rPr>
                        <a:t>Minimum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154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Maximum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20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786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35" dirty="0">
                          <a:latin typeface="Arial"/>
                          <a:cs typeface="Arial"/>
                        </a:rPr>
                        <a:t>Sum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210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29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30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57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106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58435" y="3948005"/>
            <a:ext cx="2881630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25" spc="-22" baseline="8771" dirty="0">
                <a:latin typeface="Arial"/>
                <a:cs typeface="Arial"/>
              </a:rPr>
              <a:t>a. </a:t>
            </a:r>
            <a:r>
              <a:rPr sz="950" spc="-25" dirty="0">
                <a:latin typeface="Arial"/>
                <a:cs typeface="Arial"/>
              </a:rPr>
              <a:t>Multiple </a:t>
            </a:r>
            <a:r>
              <a:rPr sz="950" spc="-20" dirty="0">
                <a:latin typeface="Arial"/>
                <a:cs typeface="Arial"/>
              </a:rPr>
              <a:t>modes </a:t>
            </a:r>
            <a:r>
              <a:rPr sz="950" spc="5" dirty="0">
                <a:latin typeface="Arial"/>
                <a:cs typeface="Arial"/>
              </a:rPr>
              <a:t>exist. </a:t>
            </a:r>
            <a:r>
              <a:rPr sz="950" spc="-40" dirty="0">
                <a:latin typeface="Arial"/>
                <a:cs typeface="Arial"/>
              </a:rPr>
              <a:t>The </a:t>
            </a:r>
            <a:r>
              <a:rPr sz="950" spc="-10" dirty="0">
                <a:latin typeface="Arial"/>
                <a:cs typeface="Arial"/>
              </a:rPr>
              <a:t>smallest </a:t>
            </a:r>
            <a:r>
              <a:rPr sz="950" spc="5" dirty="0">
                <a:latin typeface="Arial"/>
                <a:cs typeface="Arial"/>
              </a:rPr>
              <a:t>value </a:t>
            </a:r>
            <a:r>
              <a:rPr sz="950" spc="-5" dirty="0">
                <a:latin typeface="Arial"/>
                <a:cs typeface="Arial"/>
              </a:rPr>
              <a:t>is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shown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0785" y="4779812"/>
            <a:ext cx="840740" cy="140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50" dirty="0">
                <a:latin typeface="Arial"/>
                <a:cs typeface="Arial"/>
              </a:rPr>
              <a:t>Life_Quality_T1</a:t>
            </a:r>
            <a:endParaRPr sz="75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27093" y="4962042"/>
          <a:ext cx="3759835" cy="1122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79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86360" algn="r">
                        <a:lnSpc>
                          <a:spcPts val="825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50" spc="-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50" spc="-15" dirty="0">
                          <a:latin typeface="Arial"/>
                          <a:cs typeface="Arial"/>
                        </a:rPr>
                        <a:t>equen</a:t>
                      </a:r>
                      <a:r>
                        <a:rPr sz="750" spc="3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ts val="825"/>
                        </a:lnSpc>
                      </a:pPr>
                      <a:r>
                        <a:rPr sz="750" spc="40" dirty="0">
                          <a:latin typeface="Arial"/>
                          <a:cs typeface="Arial"/>
                        </a:rPr>
                        <a:t>Percent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85725" algn="r">
                        <a:lnSpc>
                          <a:spcPts val="825"/>
                        </a:lnSpc>
                      </a:pPr>
                      <a:r>
                        <a:rPr sz="750" spc="40" dirty="0">
                          <a:latin typeface="Arial"/>
                          <a:cs typeface="Arial"/>
                        </a:rPr>
                        <a:t>Valid</a:t>
                      </a:r>
                      <a:r>
                        <a:rPr sz="7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40" dirty="0">
                          <a:latin typeface="Arial"/>
                          <a:cs typeface="Arial"/>
                        </a:rPr>
                        <a:t>Percent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 marR="117475" indent="-93345">
                        <a:lnSpc>
                          <a:spcPct val="103400"/>
                        </a:lnSpc>
                        <a:spcBef>
                          <a:spcPts val="204"/>
                        </a:spcBef>
                      </a:pPr>
                      <a:r>
                        <a:rPr sz="750" spc="50" dirty="0">
                          <a:latin typeface="Arial"/>
                          <a:cs typeface="Arial"/>
                        </a:rPr>
                        <a:t>Cumulativ</a:t>
                      </a:r>
                      <a:r>
                        <a:rPr sz="7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60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750" spc="40" dirty="0">
                          <a:latin typeface="Arial"/>
                          <a:cs typeface="Arial"/>
                        </a:rPr>
                        <a:t>Percent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96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spc="40" dirty="0">
                          <a:latin typeface="Arial"/>
                          <a:cs typeface="Arial"/>
                        </a:rPr>
                        <a:t>Valid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80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50" spc="35" dirty="0">
                          <a:latin typeface="Arial"/>
                          <a:cs typeface="Arial"/>
                        </a:rPr>
                        <a:t>Total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20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spc="-15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7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377315" y="5401606"/>
            <a:ext cx="4057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65" dirty="0">
                <a:latin typeface="Arial"/>
                <a:cs typeface="Arial"/>
              </a:rPr>
              <a:t>r</a:t>
            </a:r>
            <a:r>
              <a:rPr sz="950" b="1" spc="-90" dirty="0">
                <a:latin typeface="Arial"/>
                <a:cs typeface="Arial"/>
              </a:rPr>
              <a:t>e</a:t>
            </a:r>
            <a:r>
              <a:rPr sz="950" b="1" spc="75" dirty="0">
                <a:latin typeface="Arial"/>
                <a:cs typeface="Arial"/>
              </a:rPr>
              <a:t>g</a:t>
            </a:r>
            <a:r>
              <a:rPr sz="950" b="1" spc="25" dirty="0">
                <a:latin typeface="Arial"/>
                <a:cs typeface="Arial"/>
              </a:rPr>
              <a:t>i</a:t>
            </a:r>
            <a:r>
              <a:rPr sz="950" b="1" dirty="0">
                <a:latin typeface="Arial"/>
                <a:cs typeface="Arial"/>
              </a:rPr>
              <a:t>on</a:t>
            </a:r>
            <a:endParaRPr sz="95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439674" y="5630685"/>
          <a:ext cx="4328160" cy="896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97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96520" algn="r">
                        <a:lnSpc>
                          <a:spcPts val="107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equen</a:t>
                      </a:r>
                      <a:r>
                        <a:rPr sz="950" spc="3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y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ts val="1075"/>
                        </a:lnSpc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Percent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95885" algn="r">
                        <a:lnSpc>
                          <a:spcPts val="1075"/>
                        </a:lnSpc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Valid</a:t>
                      </a:r>
                      <a:r>
                        <a:rPr sz="9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Percent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 marR="130175" indent="-102235">
                        <a:lnSpc>
                          <a:spcPct val="104099"/>
                        </a:lnSpc>
                        <a:spcBef>
                          <a:spcPts val="265"/>
                        </a:spcBef>
                      </a:pPr>
                      <a:r>
                        <a:rPr sz="950" spc="-5" dirty="0">
                          <a:latin typeface="Arial"/>
                          <a:cs typeface="Arial"/>
                        </a:rPr>
                        <a:t>Cumulativ</a:t>
                      </a:r>
                      <a:r>
                        <a:rPr sz="95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Percent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54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Valid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50" spc="15" dirty="0">
                          <a:latin typeface="Arial"/>
                          <a:cs typeface="Arial"/>
                        </a:rPr>
                        <a:t>city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10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komopoli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10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Total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20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468917" y="4148148"/>
            <a:ext cx="22606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20" dirty="0">
                <a:latin typeface="Arial"/>
                <a:cs typeface="Arial"/>
              </a:rPr>
              <a:t>sex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441754" y="4369279"/>
          <a:ext cx="4318000" cy="86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725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98425" algn="r">
                        <a:lnSpc>
                          <a:spcPts val="101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equen</a:t>
                      </a:r>
                      <a:r>
                        <a:rPr sz="900" spc="3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ts val="1015"/>
                        </a:lnSpc>
                      </a:pPr>
                      <a:r>
                        <a:rPr sz="900" spc="20" dirty="0">
                          <a:latin typeface="Arial"/>
                          <a:cs typeface="Arial"/>
                        </a:rPr>
                        <a:t>Percent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97790" algn="r">
                        <a:lnSpc>
                          <a:spcPts val="1015"/>
                        </a:lnSpc>
                      </a:pPr>
                      <a:r>
                        <a:rPr sz="900" spc="20" dirty="0">
                          <a:latin typeface="Arial"/>
                          <a:cs typeface="Arial"/>
                        </a:rPr>
                        <a:t>Valid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Percent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090" marR="132715" indent="-104775">
                        <a:lnSpc>
                          <a:spcPct val="105800"/>
                        </a:lnSpc>
                        <a:spcBef>
                          <a:spcPts val="254"/>
                        </a:spcBef>
                      </a:pPr>
                      <a:r>
                        <a:rPr sz="900" spc="30" dirty="0">
                          <a:latin typeface="Arial"/>
                          <a:cs typeface="Arial"/>
                        </a:rPr>
                        <a:t>Cumulativ</a:t>
                      </a:r>
                      <a:r>
                        <a:rPr sz="9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40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Percent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20" dirty="0">
                          <a:latin typeface="Arial"/>
                          <a:cs typeface="Arial"/>
                        </a:rPr>
                        <a:t>Valid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35" dirty="0">
                          <a:latin typeface="Arial"/>
                          <a:cs typeface="Arial"/>
                        </a:rPr>
                        <a:t>male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emale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45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45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15" dirty="0">
                          <a:latin typeface="Arial"/>
                          <a:cs typeface="Arial"/>
                        </a:rPr>
                        <a:t>Total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731" y="159511"/>
            <a:ext cx="7321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Τυπική Απόκλιση </a:t>
            </a:r>
            <a:r>
              <a:rPr sz="3600" dirty="0"/>
              <a:t>- </a:t>
            </a:r>
            <a:r>
              <a:rPr sz="3600" spc="-15" dirty="0"/>
              <a:t>Standard</a:t>
            </a:r>
            <a:r>
              <a:rPr sz="3600" dirty="0"/>
              <a:t> </a:t>
            </a:r>
            <a:r>
              <a:rPr sz="3600" spc="-10" dirty="0"/>
              <a:t>Deviation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921511"/>
            <a:ext cx="85604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Analyze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Descriptive Statistics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5" dirty="0">
                <a:latin typeface="Calibri"/>
                <a:cs typeface="Calibri"/>
              </a:rPr>
              <a:t>Descriptives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Πέρνω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την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εξεταζόμενη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spc="-5" dirty="0">
                <a:latin typeface="Calibri"/>
                <a:cs typeface="Calibri"/>
              </a:rPr>
              <a:t>από αριστερά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25" dirty="0">
                <a:latin typeface="Calibri"/>
                <a:cs typeface="Calibri"/>
              </a:rPr>
              <a:t>την βάζω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0" dirty="0">
                <a:latin typeface="Calibri"/>
                <a:cs typeface="Calibri"/>
              </a:rPr>
              <a:t>δεξί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κουτί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(Variable) </a:t>
            </a:r>
            <a:r>
              <a:rPr sz="2400" b="1" dirty="0">
                <a:latin typeface="Calibri"/>
                <a:cs typeface="Calibri"/>
              </a:rPr>
              <a:t>→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87" y="2538412"/>
            <a:ext cx="3455924" cy="3171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1476" y="5206276"/>
            <a:ext cx="1263650" cy="199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65" dirty="0">
                <a:latin typeface="Arial"/>
                <a:cs typeface="Arial"/>
              </a:rPr>
              <a:t>Descriptive </a:t>
            </a:r>
            <a:r>
              <a:rPr sz="1100" b="1" spc="-85" dirty="0">
                <a:latin typeface="Arial"/>
                <a:cs typeface="Arial"/>
              </a:rPr>
              <a:t>Stati</a:t>
            </a:r>
            <a:r>
              <a:rPr sz="1100" b="1" spc="-22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stics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00626" y="2538348"/>
            <a:ext cx="3311525" cy="2403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5800" y="2533650"/>
            <a:ext cx="3321050" cy="2413000"/>
          </a:xfrm>
          <a:custGeom>
            <a:avLst/>
            <a:gdLst/>
            <a:ahLst/>
            <a:cxnLst/>
            <a:rect l="l" t="t" r="r" b="b"/>
            <a:pathLst>
              <a:path w="3321050" h="2413000">
                <a:moveTo>
                  <a:pt x="0" y="2413000"/>
                </a:moveTo>
                <a:lnTo>
                  <a:pt x="3321050" y="2413000"/>
                </a:lnTo>
                <a:lnTo>
                  <a:pt x="3321050" y="0"/>
                </a:lnTo>
                <a:lnTo>
                  <a:pt x="0" y="0"/>
                </a:lnTo>
                <a:lnTo>
                  <a:pt x="0" y="241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935586" y="5469648"/>
          <a:ext cx="4841875" cy="675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2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1265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265"/>
                        </a:lnSpc>
                        <a:spcBef>
                          <a:spcPts val="390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Minimum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265"/>
                        </a:lnSpc>
                        <a:spcBef>
                          <a:spcPts val="390"/>
                        </a:spcBef>
                      </a:pPr>
                      <a:r>
                        <a:rPr sz="1100" spc="-110" dirty="0">
                          <a:latin typeface="Arial"/>
                          <a:cs typeface="Arial"/>
                        </a:rPr>
                        <a:t>Maximum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ts val="1265"/>
                        </a:lnSpc>
                        <a:spcBef>
                          <a:spcPts val="390"/>
                        </a:spcBef>
                      </a:pPr>
                      <a:r>
                        <a:rPr sz="1100" spc="-114" dirty="0">
                          <a:latin typeface="Arial"/>
                          <a:cs typeface="Arial"/>
                        </a:rPr>
                        <a:t>Mean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ts val="1265"/>
                        </a:lnSpc>
                        <a:spcBef>
                          <a:spcPts val="390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Dev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iat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56">
                <a:tc row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14" dirty="0">
                          <a:latin typeface="Arial"/>
                          <a:cs typeface="Arial"/>
                        </a:rPr>
                        <a:t>SCORE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Valid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(list</a:t>
                      </a:r>
                      <a:r>
                        <a:rPr sz="11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wise)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3,00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8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744" y="159511"/>
            <a:ext cx="4373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Διακύμανση </a:t>
            </a:r>
            <a:r>
              <a:rPr sz="3600" dirty="0"/>
              <a:t>-</a:t>
            </a:r>
            <a:r>
              <a:rPr sz="3600" spc="-80" dirty="0"/>
              <a:t> </a:t>
            </a:r>
            <a:r>
              <a:rPr sz="3600" spc="-30" dirty="0"/>
              <a:t>Variance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29590" y="1069086"/>
            <a:ext cx="848614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Analyze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Descriptive </a:t>
            </a:r>
            <a:r>
              <a:rPr sz="2200" spc="-15" dirty="0">
                <a:latin typeface="Calibri"/>
                <a:cs typeface="Calibri"/>
              </a:rPr>
              <a:t>Statistics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spc="-5" dirty="0">
                <a:latin typeface="Calibri"/>
                <a:cs typeface="Calibri"/>
              </a:rPr>
              <a:t>Frequencies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spc="-5" dirty="0">
                <a:latin typeface="Calibri"/>
                <a:cs typeface="Calibri"/>
              </a:rPr>
              <a:t>Πέρνω </a:t>
            </a:r>
            <a:r>
              <a:rPr sz="2200" spc="-20" dirty="0">
                <a:latin typeface="Calibri"/>
                <a:cs typeface="Calibri"/>
              </a:rPr>
              <a:t>την  </a:t>
            </a:r>
            <a:r>
              <a:rPr sz="2200" spc="-10" dirty="0">
                <a:latin typeface="Calibri"/>
                <a:cs typeface="Calibri"/>
              </a:rPr>
              <a:t>εξεταζόμενη μεταβλητή από </a:t>
            </a:r>
            <a:r>
              <a:rPr sz="2200" dirty="0">
                <a:latin typeface="Calibri"/>
                <a:cs typeface="Calibri"/>
              </a:rPr>
              <a:t>αριστερά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dirty="0">
                <a:latin typeface="Calibri"/>
                <a:cs typeface="Calibri"/>
              </a:rPr>
              <a:t>τη </a:t>
            </a:r>
            <a:r>
              <a:rPr sz="2200" spc="-20" dirty="0">
                <a:latin typeface="Calibri"/>
                <a:cs typeface="Calibri"/>
              </a:rPr>
              <a:t>βάζω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spc="-15" dirty="0">
                <a:latin typeface="Calibri"/>
                <a:cs typeface="Calibri"/>
              </a:rPr>
              <a:t>δεξί </a:t>
            </a:r>
            <a:r>
              <a:rPr sz="2200" spc="-20" dirty="0">
                <a:latin typeface="Calibri"/>
                <a:cs typeface="Calibri"/>
              </a:rPr>
              <a:t>κουτί  </a:t>
            </a:r>
            <a:r>
              <a:rPr sz="2200" b="1" spc="-20" dirty="0">
                <a:latin typeface="Calibri"/>
                <a:cs typeface="Calibri"/>
              </a:rPr>
              <a:t>(Variable)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Κλικ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b="1" spc="-10" dirty="0">
                <a:latin typeface="Calibri"/>
                <a:cs typeface="Calibri"/>
              </a:rPr>
              <a:t>Statistics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spc="-5" dirty="0">
                <a:latin typeface="Calibri"/>
                <a:cs typeface="Calibri"/>
              </a:rPr>
              <a:t>Επιλέγω </a:t>
            </a:r>
            <a:r>
              <a:rPr sz="2200" b="1" spc="-20" dirty="0">
                <a:latin typeface="Calibri"/>
                <a:cs typeface="Calibri"/>
              </a:rPr>
              <a:t>Variance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b="1" spc="-10" dirty="0">
                <a:latin typeface="Calibri"/>
                <a:cs typeface="Calibri"/>
              </a:rPr>
              <a:t>Continue </a:t>
            </a:r>
            <a:r>
              <a:rPr sz="2200" spc="-5" dirty="0">
                <a:latin typeface="Calibri"/>
                <a:cs typeface="Calibri"/>
              </a:rPr>
              <a:t>&amp;</a:t>
            </a:r>
            <a:r>
              <a:rPr sz="2200" spc="2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212" y="2636901"/>
            <a:ext cx="4103624" cy="331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9450" y="2632138"/>
            <a:ext cx="4113529" cy="3322954"/>
          </a:xfrm>
          <a:custGeom>
            <a:avLst/>
            <a:gdLst/>
            <a:ahLst/>
            <a:cxnLst/>
            <a:rect l="l" t="t" r="r" b="b"/>
            <a:pathLst>
              <a:path w="4113529" h="3322954">
                <a:moveTo>
                  <a:pt x="0" y="3322574"/>
                </a:moveTo>
                <a:lnTo>
                  <a:pt x="4113149" y="3322574"/>
                </a:lnTo>
                <a:lnTo>
                  <a:pt x="4113149" y="0"/>
                </a:lnTo>
                <a:lnTo>
                  <a:pt x="0" y="0"/>
                </a:lnTo>
                <a:lnTo>
                  <a:pt x="0" y="33225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46014" y="3624856"/>
            <a:ext cx="1701800" cy="633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8369">
              <a:lnSpc>
                <a:spcPct val="100000"/>
              </a:lnSpc>
              <a:spcBef>
                <a:spcPts val="105"/>
              </a:spcBef>
            </a:pPr>
            <a:r>
              <a:rPr sz="1450" b="1" spc="-50" dirty="0">
                <a:latin typeface="Arial"/>
                <a:cs typeface="Arial"/>
              </a:rPr>
              <a:t>Statistics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450" spc="-80" dirty="0">
                <a:latin typeface="Arial"/>
                <a:cs typeface="Arial"/>
              </a:rPr>
              <a:t>SCORE</a:t>
            </a:r>
            <a:endParaRPr sz="145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39204" y="4237143"/>
          <a:ext cx="2880995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587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spc="-55" dirty="0">
                          <a:latin typeface="Arial"/>
                          <a:cs typeface="Arial"/>
                        </a:rPr>
                        <a:t>Valid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50" spc="-35" dirty="0">
                          <a:latin typeface="Arial"/>
                          <a:cs typeface="Arial"/>
                        </a:rPr>
                        <a:t>31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50" spc="-60" dirty="0">
                          <a:latin typeface="Arial"/>
                          <a:cs typeface="Arial"/>
                        </a:rPr>
                        <a:t>Missing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67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50" spc="-65" dirty="0">
                          <a:latin typeface="Arial"/>
                          <a:cs typeface="Arial"/>
                        </a:rPr>
                        <a:t>Variance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5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50" spc="-35" dirty="0">
                          <a:latin typeface="Arial"/>
                          <a:cs typeface="Arial"/>
                        </a:rPr>
                        <a:t>53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5214873" y="3460750"/>
            <a:ext cx="3107055" cy="1736725"/>
          </a:xfrm>
          <a:custGeom>
            <a:avLst/>
            <a:gdLst/>
            <a:ahLst/>
            <a:cxnLst/>
            <a:rect l="l" t="t" r="r" b="b"/>
            <a:pathLst>
              <a:path w="3107054" h="1736725">
                <a:moveTo>
                  <a:pt x="0" y="1736725"/>
                </a:moveTo>
                <a:lnTo>
                  <a:pt x="3106801" y="1736725"/>
                </a:lnTo>
                <a:lnTo>
                  <a:pt x="3106801" y="0"/>
                </a:lnTo>
                <a:lnTo>
                  <a:pt x="0" y="0"/>
                </a:lnTo>
                <a:lnTo>
                  <a:pt x="0" y="1736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744" y="159511"/>
            <a:ext cx="4373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Διακύμανση </a:t>
            </a:r>
            <a:r>
              <a:rPr sz="3600" dirty="0"/>
              <a:t>-</a:t>
            </a:r>
            <a:r>
              <a:rPr sz="3600" spc="-80" dirty="0"/>
              <a:t> </a:t>
            </a:r>
            <a:r>
              <a:rPr sz="3600" spc="-30" dirty="0"/>
              <a:t>Variance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994359"/>
            <a:ext cx="87718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Analyze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Descriptive </a:t>
            </a:r>
            <a:r>
              <a:rPr sz="2400" spc="-15" dirty="0">
                <a:latin typeface="Calibri"/>
                <a:cs typeface="Calibri"/>
              </a:rPr>
              <a:t>Statistics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Frequencies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Πέρνω </a:t>
            </a:r>
            <a:r>
              <a:rPr sz="2400" spc="-25" dirty="0">
                <a:latin typeface="Calibri"/>
                <a:cs typeface="Calibri"/>
              </a:rPr>
              <a:t>την  </a:t>
            </a:r>
            <a:r>
              <a:rPr sz="2400" spc="-10" dirty="0">
                <a:latin typeface="Calibri"/>
                <a:cs typeface="Calibri"/>
              </a:rPr>
              <a:t>εξεταζόμενη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spc="-5" dirty="0">
                <a:latin typeface="Calibri"/>
                <a:cs typeface="Calibri"/>
              </a:rPr>
              <a:t>από αριστερά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25" dirty="0">
                <a:latin typeface="Calibri"/>
                <a:cs typeface="Calibri"/>
              </a:rPr>
              <a:t>την βάζω </a:t>
            </a:r>
            <a:r>
              <a:rPr sz="2400" spc="-5" dirty="0">
                <a:latin typeface="Calibri"/>
                <a:cs typeface="Calibri"/>
              </a:rPr>
              <a:t>στο δεξί </a:t>
            </a:r>
            <a:r>
              <a:rPr sz="2400" spc="-25" dirty="0">
                <a:latin typeface="Calibri"/>
                <a:cs typeface="Calibri"/>
              </a:rPr>
              <a:t>κουτί  </a:t>
            </a:r>
            <a:r>
              <a:rPr sz="2400" b="1" spc="-15" dirty="0">
                <a:latin typeface="Calibri"/>
                <a:cs typeface="Calibri"/>
              </a:rPr>
              <a:t>(Variable)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Κλικ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b="1" spc="-10" dirty="0">
                <a:latin typeface="Calibri"/>
                <a:cs typeface="Calibri"/>
              </a:rPr>
              <a:t>Statistics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b="1" spc="-20" dirty="0">
                <a:latin typeface="Calibri"/>
                <a:cs typeface="Calibri"/>
              </a:rPr>
              <a:t>Variance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0112" y="2562225"/>
            <a:ext cx="3671824" cy="302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5350" y="2557398"/>
            <a:ext cx="3681729" cy="3034030"/>
          </a:xfrm>
          <a:custGeom>
            <a:avLst/>
            <a:gdLst/>
            <a:ahLst/>
            <a:cxnLst/>
            <a:rect l="l" t="t" r="r" b="b"/>
            <a:pathLst>
              <a:path w="3681729" h="3034029">
                <a:moveTo>
                  <a:pt x="0" y="3033776"/>
                </a:moveTo>
                <a:lnTo>
                  <a:pt x="3681349" y="3033776"/>
                </a:lnTo>
                <a:lnTo>
                  <a:pt x="3681349" y="0"/>
                </a:lnTo>
                <a:lnTo>
                  <a:pt x="0" y="0"/>
                </a:lnTo>
                <a:lnTo>
                  <a:pt x="0" y="30337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9401" y="2852801"/>
            <a:ext cx="3384550" cy="2447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4575" y="2847975"/>
            <a:ext cx="3394075" cy="2457450"/>
          </a:xfrm>
          <a:custGeom>
            <a:avLst/>
            <a:gdLst/>
            <a:ahLst/>
            <a:cxnLst/>
            <a:rect l="l" t="t" r="r" b="b"/>
            <a:pathLst>
              <a:path w="3394075" h="2457450">
                <a:moveTo>
                  <a:pt x="0" y="2457450"/>
                </a:moveTo>
                <a:lnTo>
                  <a:pt x="3394075" y="2457450"/>
                </a:lnTo>
                <a:lnTo>
                  <a:pt x="3394075" y="0"/>
                </a:lnTo>
                <a:lnTo>
                  <a:pt x="0" y="0"/>
                </a:lnTo>
                <a:lnTo>
                  <a:pt x="0" y="24574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380" y="49784"/>
            <a:ext cx="60979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Μέτρα</a:t>
            </a:r>
            <a:r>
              <a:rPr spc="-5" dirty="0"/>
              <a:t> </a:t>
            </a:r>
            <a:r>
              <a:rPr spc="-10" dirty="0"/>
              <a:t>Διασποράς</a:t>
            </a:r>
          </a:p>
          <a:p>
            <a:pPr algn="ctr">
              <a:lnSpc>
                <a:spcPct val="100000"/>
              </a:lnSpc>
            </a:pPr>
            <a:r>
              <a:rPr spc="-20" dirty="0"/>
              <a:t>Τυπικό </a:t>
            </a:r>
            <a:r>
              <a:rPr spc="-10" dirty="0"/>
              <a:t>Σφάλμα </a:t>
            </a:r>
            <a:r>
              <a:rPr spc="-5" dirty="0"/>
              <a:t>- </a:t>
            </a:r>
            <a:r>
              <a:rPr spc="-10" dirty="0"/>
              <a:t>Standard Error </a:t>
            </a:r>
            <a:r>
              <a:rPr spc="-5" dirty="0"/>
              <a:t>of</a:t>
            </a:r>
            <a:r>
              <a:rPr spc="125" dirty="0"/>
              <a:t> </a:t>
            </a:r>
            <a:r>
              <a:rPr spc="-10" dirty="0"/>
              <a:t>Mean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997407"/>
            <a:ext cx="8773795" cy="201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Τυπικό </a:t>
            </a:r>
            <a:r>
              <a:rPr sz="2000" b="1" spc="-5" dirty="0">
                <a:latin typeface="Calibri"/>
                <a:cs typeface="Calibri"/>
              </a:rPr>
              <a:t>Σφάλμα της </a:t>
            </a:r>
            <a:r>
              <a:rPr sz="2000" b="1" spc="-10" dirty="0">
                <a:latin typeface="Calibri"/>
                <a:cs typeface="Calibri"/>
              </a:rPr>
              <a:t>μέσης </a:t>
            </a:r>
            <a:r>
              <a:rPr sz="2000" b="1" spc="-5" dirty="0">
                <a:latin typeface="Calibri"/>
                <a:cs typeface="Calibri"/>
              </a:rPr>
              <a:t>τιμής </a:t>
            </a:r>
            <a:r>
              <a:rPr sz="2000" b="1" spc="-10" dirty="0">
                <a:latin typeface="Calibri"/>
                <a:cs typeface="Calibri"/>
              </a:rPr>
              <a:t>(Standard Error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Mean):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i="1" dirty="0">
                <a:latin typeface="Calibri"/>
                <a:cs typeface="Calibri"/>
              </a:rPr>
              <a:t>Η </a:t>
            </a:r>
            <a:r>
              <a:rPr sz="2000" i="1" spc="-5" dirty="0">
                <a:latin typeface="Calibri"/>
                <a:cs typeface="Calibri"/>
              </a:rPr>
              <a:t>τυπική </a:t>
            </a:r>
            <a:r>
              <a:rPr sz="2000" i="1" spc="-10" dirty="0">
                <a:latin typeface="Calibri"/>
                <a:cs typeface="Calibri"/>
              </a:rPr>
              <a:t>απόκλιση  </a:t>
            </a:r>
            <a:r>
              <a:rPr sz="2000" i="1" dirty="0">
                <a:latin typeface="Calibri"/>
                <a:cs typeface="Calibri"/>
              </a:rPr>
              <a:t>της </a:t>
            </a:r>
            <a:r>
              <a:rPr sz="2000" i="1" spc="-10" dirty="0">
                <a:latin typeface="Calibri"/>
                <a:cs typeface="Calibri"/>
              </a:rPr>
              <a:t>θεωρητικής </a:t>
            </a:r>
            <a:r>
              <a:rPr sz="2000" i="1" spc="-15" dirty="0">
                <a:latin typeface="Calibri"/>
                <a:cs typeface="Calibri"/>
              </a:rPr>
              <a:t>κατανομής </a:t>
            </a:r>
            <a:r>
              <a:rPr sz="2000" i="1" spc="-5" dirty="0">
                <a:latin typeface="Calibri"/>
                <a:cs typeface="Calibri"/>
              </a:rPr>
              <a:t>των </a:t>
            </a:r>
            <a:r>
              <a:rPr sz="2000" i="1" spc="-10" dirty="0">
                <a:latin typeface="Calibri"/>
                <a:cs typeface="Calibri"/>
              </a:rPr>
              <a:t>μέσων τιμών </a:t>
            </a:r>
            <a:r>
              <a:rPr sz="2000" i="1" spc="-5" dirty="0">
                <a:latin typeface="Calibri"/>
                <a:cs typeface="Calibri"/>
              </a:rPr>
              <a:t>των </a:t>
            </a:r>
            <a:r>
              <a:rPr sz="2000" i="1" spc="-10" dirty="0">
                <a:latin typeface="Calibri"/>
                <a:cs typeface="Calibri"/>
              </a:rPr>
              <a:t>δειγμάτων </a:t>
            </a:r>
            <a:r>
              <a:rPr sz="2000" i="1" dirty="0">
                <a:latin typeface="Calibri"/>
                <a:cs typeface="Calibri"/>
              </a:rPr>
              <a:t>που </a:t>
            </a:r>
            <a:r>
              <a:rPr sz="2000" i="1" spc="-5" dirty="0">
                <a:latin typeface="Calibri"/>
                <a:cs typeface="Calibri"/>
              </a:rPr>
              <a:t>δείχνει </a:t>
            </a:r>
            <a:r>
              <a:rPr sz="2000" i="1" dirty="0">
                <a:latin typeface="Calibri"/>
                <a:cs typeface="Calibri"/>
              </a:rPr>
              <a:t>το  </a:t>
            </a:r>
            <a:r>
              <a:rPr sz="2000" i="1" spc="-5" dirty="0">
                <a:latin typeface="Calibri"/>
                <a:cs typeface="Calibri"/>
              </a:rPr>
              <a:t>σφάλμα </a:t>
            </a:r>
            <a:r>
              <a:rPr sz="2000" i="1" dirty="0">
                <a:latin typeface="Calibri"/>
                <a:cs typeface="Calibri"/>
              </a:rPr>
              <a:t>της </a:t>
            </a:r>
            <a:r>
              <a:rPr sz="2000" i="1" spc="-5" dirty="0">
                <a:latin typeface="Calibri"/>
                <a:cs typeface="Calibri"/>
              </a:rPr>
              <a:t>δειγματοληψίας</a:t>
            </a:r>
            <a:r>
              <a:rPr sz="2000" spc="-5" dirty="0">
                <a:latin typeface="Calibri"/>
                <a:cs typeface="Calibri"/>
              </a:rPr>
              <a:t>» </a:t>
            </a:r>
            <a:r>
              <a:rPr sz="1800" spc="-10" dirty="0">
                <a:latin typeface="Calibri"/>
                <a:cs typeface="Calibri"/>
              </a:rPr>
              <a:t>(Παπαϊωάννου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10" dirty="0">
                <a:latin typeface="Calibri"/>
                <a:cs typeface="Calibri"/>
              </a:rPr>
              <a:t>Ζουρμπάνος, </a:t>
            </a:r>
            <a:r>
              <a:rPr sz="1800" spc="-5" dirty="0">
                <a:latin typeface="Calibri"/>
                <a:cs typeface="Calibri"/>
              </a:rPr>
              <a:t>2014, σελ.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72)</a:t>
            </a:r>
            <a:endParaRPr sz="18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Analyze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Descriptive Statistics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Descriptives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Πέρνω </a:t>
            </a:r>
            <a:r>
              <a:rPr sz="2200" spc="-20" dirty="0">
                <a:latin typeface="Calibri"/>
                <a:cs typeface="Calibri"/>
              </a:rPr>
              <a:t>την </a:t>
            </a:r>
            <a:r>
              <a:rPr sz="2200" spc="-5" dirty="0">
                <a:latin typeface="Calibri"/>
                <a:cs typeface="Calibri"/>
              </a:rPr>
              <a:t>εξεταζόμενη  </a:t>
            </a:r>
            <a:r>
              <a:rPr sz="2200" spc="-10" dirty="0">
                <a:latin typeface="Calibri"/>
                <a:cs typeface="Calibri"/>
              </a:rPr>
              <a:t>μεταβλητή </a:t>
            </a:r>
            <a:r>
              <a:rPr sz="2200" dirty="0">
                <a:latin typeface="Calibri"/>
                <a:cs typeface="Calibri"/>
              </a:rPr>
              <a:t>από </a:t>
            </a:r>
            <a:r>
              <a:rPr sz="2200" spc="-5" dirty="0">
                <a:latin typeface="Calibri"/>
                <a:cs typeface="Calibri"/>
              </a:rPr>
              <a:t>αριστερά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20" dirty="0">
                <a:latin typeface="Calibri"/>
                <a:cs typeface="Calibri"/>
              </a:rPr>
              <a:t>την βάζω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spc="-15" dirty="0">
                <a:latin typeface="Calibri"/>
                <a:cs typeface="Calibri"/>
              </a:rPr>
              <a:t>δεξί </a:t>
            </a:r>
            <a:r>
              <a:rPr sz="2200" spc="-20" dirty="0">
                <a:latin typeface="Calibri"/>
                <a:cs typeface="Calibri"/>
              </a:rPr>
              <a:t>κουτί </a:t>
            </a:r>
            <a:r>
              <a:rPr sz="2200" b="1" spc="-15" dirty="0">
                <a:latin typeface="Calibri"/>
                <a:cs typeface="Calibri"/>
              </a:rPr>
              <a:t>(Variable) </a:t>
            </a:r>
            <a:r>
              <a:rPr sz="2200" b="1" spc="-5" dirty="0">
                <a:latin typeface="Calibri"/>
                <a:cs typeface="Calibri"/>
              </a:rPr>
              <a:t>→  </a:t>
            </a:r>
            <a:r>
              <a:rPr sz="2200" spc="-5" dirty="0">
                <a:latin typeface="Calibri"/>
                <a:cs typeface="Calibri"/>
              </a:rPr>
              <a:t>Επιλέγω </a:t>
            </a:r>
            <a:r>
              <a:rPr sz="2200" b="1" spc="-10" dirty="0">
                <a:latin typeface="Calibri"/>
                <a:cs typeface="Calibri"/>
              </a:rPr>
              <a:t>Options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Κλικ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b="1" spc="-5" dirty="0">
                <a:latin typeface="Calibri"/>
                <a:cs typeface="Calibri"/>
              </a:rPr>
              <a:t>S.E. </a:t>
            </a:r>
            <a:r>
              <a:rPr sz="2200" b="1" spc="-10" dirty="0">
                <a:latin typeface="Calibri"/>
                <a:cs typeface="Calibri"/>
              </a:rPr>
              <a:t>mean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b="1" spc="-10" dirty="0">
                <a:latin typeface="Calibri"/>
                <a:cs typeface="Calibri"/>
              </a:rPr>
              <a:t>Continue </a:t>
            </a:r>
            <a:r>
              <a:rPr sz="2200" spc="-5" dirty="0">
                <a:latin typeface="Calibri"/>
                <a:cs typeface="Calibri"/>
              </a:rPr>
              <a:t>&amp;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650" y="3362325"/>
            <a:ext cx="3600450" cy="295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887" y="3357562"/>
            <a:ext cx="3609975" cy="2962275"/>
          </a:xfrm>
          <a:custGeom>
            <a:avLst/>
            <a:gdLst/>
            <a:ahLst/>
            <a:cxnLst/>
            <a:rect l="l" t="t" r="r" b="b"/>
            <a:pathLst>
              <a:path w="3609975" h="2962275">
                <a:moveTo>
                  <a:pt x="0" y="2962275"/>
                </a:moveTo>
                <a:lnTo>
                  <a:pt x="3609975" y="2962275"/>
                </a:lnTo>
                <a:lnTo>
                  <a:pt x="3609975" y="0"/>
                </a:lnTo>
                <a:lnTo>
                  <a:pt x="0" y="0"/>
                </a:lnTo>
                <a:lnTo>
                  <a:pt x="0" y="29622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3501" y="3379851"/>
            <a:ext cx="3744849" cy="2916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8675" y="3375088"/>
            <a:ext cx="3754754" cy="2926080"/>
          </a:xfrm>
          <a:custGeom>
            <a:avLst/>
            <a:gdLst/>
            <a:ahLst/>
            <a:cxnLst/>
            <a:rect l="l" t="t" r="r" b="b"/>
            <a:pathLst>
              <a:path w="3754754" h="2926079">
                <a:moveTo>
                  <a:pt x="0" y="2925699"/>
                </a:moveTo>
                <a:lnTo>
                  <a:pt x="3754374" y="2925699"/>
                </a:lnTo>
                <a:lnTo>
                  <a:pt x="3754374" y="0"/>
                </a:lnTo>
                <a:lnTo>
                  <a:pt x="0" y="0"/>
                </a:lnTo>
                <a:lnTo>
                  <a:pt x="0" y="29256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5987" y="339039"/>
            <a:ext cx="7038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Τυπικό </a:t>
            </a:r>
            <a:r>
              <a:rPr sz="3200" dirty="0"/>
              <a:t>Σφάλμα – </a:t>
            </a:r>
            <a:r>
              <a:rPr sz="3200" spc="-10" dirty="0"/>
              <a:t>Standard Error </a:t>
            </a:r>
            <a:r>
              <a:rPr sz="3200" dirty="0"/>
              <a:t>of</a:t>
            </a:r>
            <a:r>
              <a:rPr sz="3200" spc="-40" dirty="0"/>
              <a:t> </a:t>
            </a:r>
            <a:r>
              <a:rPr sz="3200" spc="-5" dirty="0"/>
              <a:t>Mean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6639" y="1258061"/>
            <a:ext cx="877125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Analyze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Descriptive Statistics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Descriptives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Πέρνω </a:t>
            </a:r>
            <a:r>
              <a:rPr sz="2200" spc="-20" dirty="0">
                <a:latin typeface="Calibri"/>
                <a:cs typeface="Calibri"/>
              </a:rPr>
              <a:t>την </a:t>
            </a:r>
            <a:r>
              <a:rPr sz="2200" spc="-5" dirty="0">
                <a:latin typeface="Calibri"/>
                <a:cs typeface="Calibri"/>
              </a:rPr>
              <a:t>εξεταζόμενη  </a:t>
            </a:r>
            <a:r>
              <a:rPr sz="2200" spc="-10" dirty="0">
                <a:latin typeface="Calibri"/>
                <a:cs typeface="Calibri"/>
              </a:rPr>
              <a:t>μεταβλητή </a:t>
            </a:r>
            <a:r>
              <a:rPr sz="2200" dirty="0">
                <a:latin typeface="Calibri"/>
                <a:cs typeface="Calibri"/>
              </a:rPr>
              <a:t>από </a:t>
            </a:r>
            <a:r>
              <a:rPr sz="2200" spc="-5" dirty="0">
                <a:latin typeface="Calibri"/>
                <a:cs typeface="Calibri"/>
              </a:rPr>
              <a:t>αριστερά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20" dirty="0">
                <a:latin typeface="Calibri"/>
                <a:cs typeface="Calibri"/>
              </a:rPr>
              <a:t>την βάζω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spc="-15" dirty="0">
                <a:latin typeface="Calibri"/>
                <a:cs typeface="Calibri"/>
              </a:rPr>
              <a:t>δεξί </a:t>
            </a:r>
            <a:r>
              <a:rPr sz="2200" spc="-20" dirty="0">
                <a:latin typeface="Calibri"/>
                <a:cs typeface="Calibri"/>
              </a:rPr>
              <a:t>κουτί </a:t>
            </a:r>
            <a:r>
              <a:rPr sz="2200" b="1" spc="-15" dirty="0">
                <a:latin typeface="Calibri"/>
                <a:cs typeface="Calibri"/>
              </a:rPr>
              <a:t>(Variable) </a:t>
            </a:r>
            <a:r>
              <a:rPr sz="2200" b="1" spc="-5" dirty="0">
                <a:latin typeface="Calibri"/>
                <a:cs typeface="Calibri"/>
              </a:rPr>
              <a:t>→  </a:t>
            </a:r>
            <a:r>
              <a:rPr sz="2200" spc="-5" dirty="0">
                <a:latin typeface="Calibri"/>
                <a:cs typeface="Calibri"/>
              </a:rPr>
              <a:t>Επιλέγω </a:t>
            </a:r>
            <a:r>
              <a:rPr sz="2200" b="1" spc="-10" dirty="0">
                <a:latin typeface="Calibri"/>
                <a:cs typeface="Calibri"/>
              </a:rPr>
              <a:t>Options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Κλικ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b="1" spc="-5" dirty="0">
                <a:latin typeface="Calibri"/>
                <a:cs typeface="Calibri"/>
              </a:rPr>
              <a:t>S.E. </a:t>
            </a:r>
            <a:r>
              <a:rPr sz="2200" b="1" spc="-10" dirty="0">
                <a:latin typeface="Calibri"/>
                <a:cs typeface="Calibri"/>
              </a:rPr>
              <a:t>mean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b="1" spc="-10" dirty="0">
                <a:latin typeface="Calibri"/>
                <a:cs typeface="Calibri"/>
              </a:rPr>
              <a:t>Continue </a:t>
            </a:r>
            <a:r>
              <a:rPr sz="2200" spc="-5" dirty="0">
                <a:latin typeface="Calibri"/>
                <a:cs typeface="Calibri"/>
              </a:rPr>
              <a:t>&amp;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2151" y="2933510"/>
            <a:ext cx="15563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0" dirty="0">
                <a:latin typeface="Arial"/>
                <a:cs typeface="Arial"/>
              </a:rPr>
              <a:t>Descriptive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Statistics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56427" y="3260750"/>
          <a:ext cx="6581140" cy="1082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1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958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1585"/>
                        </a:lnSpc>
                        <a:spcBef>
                          <a:spcPts val="43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1585"/>
                        </a:lnSpc>
                        <a:spcBef>
                          <a:spcPts val="434"/>
                        </a:spcBef>
                      </a:pPr>
                      <a:r>
                        <a:rPr sz="1400" spc="-150" dirty="0">
                          <a:latin typeface="Arial"/>
                          <a:cs typeface="Arial"/>
                        </a:rPr>
                        <a:t>Minimum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ts val="1585"/>
                        </a:lnSpc>
                        <a:spcBef>
                          <a:spcPts val="434"/>
                        </a:spcBef>
                      </a:pPr>
                      <a:r>
                        <a:rPr sz="1400" spc="-155" dirty="0">
                          <a:latin typeface="Arial"/>
                          <a:cs typeface="Arial"/>
                        </a:rPr>
                        <a:t>Maximum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15240" algn="ctr">
                        <a:lnSpc>
                          <a:spcPts val="1585"/>
                        </a:lnSpc>
                        <a:spcBef>
                          <a:spcPts val="434"/>
                        </a:spcBef>
                      </a:pPr>
                      <a:r>
                        <a:rPr sz="1400" spc="-165" dirty="0">
                          <a:latin typeface="Arial"/>
                          <a:cs typeface="Arial"/>
                        </a:rPr>
                        <a:t>Mean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10" dirty="0">
                          <a:latin typeface="Arial"/>
                          <a:cs typeface="Arial"/>
                        </a:rPr>
                        <a:t>Std.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ts val="1625"/>
                        </a:lnSpc>
                        <a:spcBef>
                          <a:spcPts val="36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Statistic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1625"/>
                        </a:lnSpc>
                        <a:spcBef>
                          <a:spcPts val="36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Statistic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1625"/>
                        </a:lnSpc>
                        <a:spcBef>
                          <a:spcPts val="36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Statistic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625"/>
                        </a:lnSpc>
                        <a:spcBef>
                          <a:spcPts val="36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Statistic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ts val="1625"/>
                        </a:lnSpc>
                        <a:spcBef>
                          <a:spcPts val="360"/>
                        </a:spcBef>
                      </a:pPr>
                      <a:r>
                        <a:rPr sz="1400" spc="-110" dirty="0">
                          <a:latin typeface="Arial"/>
                          <a:cs typeface="Arial"/>
                        </a:rPr>
                        <a:t>Std.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Error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ts val="1625"/>
                        </a:lnSpc>
                        <a:spcBef>
                          <a:spcPts val="36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Statistic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80">
                <a:tc rowSpan="2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165" dirty="0">
                          <a:latin typeface="Arial"/>
                          <a:cs typeface="Arial"/>
                        </a:rPr>
                        <a:t>SCORE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110" dirty="0">
                          <a:latin typeface="Arial"/>
                          <a:cs typeface="Arial"/>
                        </a:rPr>
                        <a:t>Valid 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(listwise)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31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11493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31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1176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1176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spc="-110" dirty="0">
                          <a:latin typeface="Arial"/>
                          <a:cs typeface="Arial"/>
                        </a:rPr>
                        <a:t>3,00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ts val="1625"/>
                        </a:lnSpc>
                        <a:spcBef>
                          <a:spcPts val="105"/>
                        </a:spcBef>
                      </a:pPr>
                      <a:r>
                        <a:rPr sz="14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spc="-114" dirty="0">
                          <a:latin typeface="Arial"/>
                          <a:cs typeface="Arial"/>
                        </a:rPr>
                        <a:t>1,238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8514" y="232664"/>
            <a:ext cx="1450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Explore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848360"/>
            <a:ext cx="8305165" cy="16351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Εντολή Analyze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Descriptive Statistics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b="1" spc="-5" dirty="0">
                <a:latin typeface="Calibri"/>
                <a:cs typeface="Calibri"/>
              </a:rPr>
              <a:t>Explore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(Εξερεύνηση)</a:t>
            </a:r>
            <a:endParaRPr sz="2400">
              <a:latin typeface="Calibri"/>
              <a:cs typeface="Calibri"/>
            </a:endParaRPr>
          </a:p>
          <a:p>
            <a:pPr marL="355600" marR="49720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spc="-5" dirty="0">
                <a:latin typeface="Calibri"/>
                <a:cs typeface="Calibri"/>
              </a:rPr>
              <a:t>αριστερό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spc="-10" dirty="0">
                <a:latin typeface="Calibri"/>
                <a:cs typeface="Calibri"/>
              </a:rPr>
              <a:t>τις </a:t>
            </a:r>
            <a:r>
              <a:rPr sz="2400" spc="-15" dirty="0">
                <a:latin typeface="Calibri"/>
                <a:cs typeface="Calibri"/>
              </a:rPr>
              <a:t>μεταβλητές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5" dirty="0">
                <a:latin typeface="Calibri"/>
                <a:cs typeface="Calibri"/>
              </a:rPr>
              <a:t>θέλω </a:t>
            </a:r>
            <a:r>
              <a:rPr sz="2400" dirty="0">
                <a:latin typeface="Calibri"/>
                <a:cs typeface="Calibri"/>
              </a:rPr>
              <a:t>να  </a:t>
            </a:r>
            <a:r>
              <a:rPr sz="2400" spc="-15" dirty="0">
                <a:latin typeface="Calibri"/>
                <a:cs typeface="Calibri"/>
              </a:rPr>
              <a:t>εξετάσω, </a:t>
            </a:r>
            <a:r>
              <a:rPr sz="2400" spc="-5" dirty="0">
                <a:latin typeface="Calibri"/>
                <a:cs typeface="Calibri"/>
              </a:rPr>
              <a:t>τις </a:t>
            </a:r>
            <a:r>
              <a:rPr sz="2400" spc="-15" dirty="0">
                <a:latin typeface="Calibri"/>
                <a:cs typeface="Calibri"/>
              </a:rPr>
              <a:t>μετακινώ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spc="-10" dirty="0">
                <a:latin typeface="Calibri"/>
                <a:cs typeface="Calibri"/>
              </a:rPr>
              <a:t>μαύρο </a:t>
            </a:r>
            <a:r>
              <a:rPr sz="2400" spc="-15" dirty="0">
                <a:latin typeface="Calibri"/>
                <a:cs typeface="Calibri"/>
              </a:rPr>
              <a:t>βελάκι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0" dirty="0">
                <a:latin typeface="Calibri"/>
                <a:cs typeface="Calibri"/>
              </a:rPr>
              <a:t>δεξί </a:t>
            </a:r>
            <a:r>
              <a:rPr sz="2400" spc="-20" dirty="0">
                <a:latin typeface="Calibri"/>
                <a:cs typeface="Calibri"/>
              </a:rPr>
              <a:t>κουτί  </a:t>
            </a:r>
            <a:r>
              <a:rPr sz="2400" spc="-5" dirty="0">
                <a:latin typeface="Calibri"/>
                <a:cs typeface="Calibri"/>
              </a:rPr>
              <a:t>(Dependent </a:t>
            </a:r>
            <a:r>
              <a:rPr sz="2400" spc="-10" dirty="0">
                <a:latin typeface="Calibri"/>
                <a:cs typeface="Calibri"/>
              </a:rPr>
              <a:t>List)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b="1" spc="-5" dirty="0"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212" y="2714625"/>
            <a:ext cx="3484499" cy="3311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9450" y="2709862"/>
            <a:ext cx="3494404" cy="3321050"/>
          </a:xfrm>
          <a:custGeom>
            <a:avLst/>
            <a:gdLst/>
            <a:ahLst/>
            <a:cxnLst/>
            <a:rect l="l" t="t" r="r" b="b"/>
            <a:pathLst>
              <a:path w="3494404" h="3321050">
                <a:moveTo>
                  <a:pt x="0" y="3321050"/>
                </a:moveTo>
                <a:lnTo>
                  <a:pt x="3494024" y="3321050"/>
                </a:lnTo>
                <a:lnTo>
                  <a:pt x="3494024" y="0"/>
                </a:lnTo>
                <a:lnTo>
                  <a:pt x="0" y="0"/>
                </a:lnTo>
                <a:lnTo>
                  <a:pt x="0" y="33210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6851" y="2827401"/>
            <a:ext cx="3528949" cy="3087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2025" y="2822638"/>
            <a:ext cx="3538854" cy="3097530"/>
          </a:xfrm>
          <a:custGeom>
            <a:avLst/>
            <a:gdLst/>
            <a:ahLst/>
            <a:cxnLst/>
            <a:rect l="l" t="t" r="r" b="b"/>
            <a:pathLst>
              <a:path w="3538854" h="3097529">
                <a:moveTo>
                  <a:pt x="0" y="3097149"/>
                </a:moveTo>
                <a:lnTo>
                  <a:pt x="3538474" y="3097149"/>
                </a:lnTo>
                <a:lnTo>
                  <a:pt x="3538474" y="0"/>
                </a:lnTo>
                <a:lnTo>
                  <a:pt x="0" y="0"/>
                </a:lnTo>
                <a:lnTo>
                  <a:pt x="0" y="30971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1642" y="232664"/>
            <a:ext cx="1450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Explore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635890" y="2733811"/>
            <a:ext cx="14522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-20" dirty="0">
                <a:latin typeface="Arial"/>
                <a:cs typeface="Arial"/>
              </a:rPr>
              <a:t>Case </a:t>
            </a:r>
            <a:r>
              <a:rPr sz="900" b="1" spc="-25" dirty="0">
                <a:latin typeface="Arial"/>
                <a:cs typeface="Arial"/>
              </a:rPr>
              <a:t>Processing</a:t>
            </a:r>
            <a:r>
              <a:rPr sz="900" b="1" spc="65" dirty="0">
                <a:latin typeface="Arial"/>
                <a:cs typeface="Arial"/>
              </a:rPr>
              <a:t> </a:t>
            </a:r>
            <a:r>
              <a:rPr sz="900" b="1" spc="-35" dirty="0">
                <a:latin typeface="Arial"/>
                <a:cs typeface="Arial"/>
              </a:rPr>
              <a:t>Summary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2547" y="2955690"/>
          <a:ext cx="4321175" cy="892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9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921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R="30480" algn="ctr">
                        <a:lnSpc>
                          <a:spcPts val="990"/>
                        </a:lnSpc>
                        <a:spcBef>
                          <a:spcPts val="320"/>
                        </a:spcBef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Cases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20955" algn="ctr">
                        <a:lnSpc>
                          <a:spcPts val="994"/>
                        </a:lnSpc>
                        <a:spcBef>
                          <a:spcPts val="27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Valid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0160" algn="ctr">
                        <a:lnSpc>
                          <a:spcPts val="994"/>
                        </a:lnSpc>
                        <a:spcBef>
                          <a:spcPts val="27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Missing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24765" algn="ctr">
                        <a:lnSpc>
                          <a:spcPts val="994"/>
                        </a:lnSpc>
                        <a:spcBef>
                          <a:spcPts val="270"/>
                        </a:spcBef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Total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7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1015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ts val="1015"/>
                        </a:lnSpc>
                        <a:spcBef>
                          <a:spcPts val="265"/>
                        </a:spcBef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Percent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1015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ts val="1015"/>
                        </a:lnSpc>
                        <a:spcBef>
                          <a:spcPts val="265"/>
                        </a:spcBef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Percent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1015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ts val="1015"/>
                        </a:lnSpc>
                        <a:spcBef>
                          <a:spcPts val="265"/>
                        </a:spcBef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Percent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sex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region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20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8064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,0%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58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20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394083" y="935046"/>
            <a:ext cx="658495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-60" dirty="0">
                <a:latin typeface="Arial"/>
                <a:cs typeface="Arial"/>
              </a:rPr>
              <a:t>Descriptives</a:t>
            </a:r>
            <a:endParaRPr sz="9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860848" y="1159582"/>
          <a:ext cx="3764279" cy="5074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48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070"/>
                        </a:lnSpc>
                        <a:spcBef>
                          <a:spcPts val="28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Stat</a:t>
                      </a:r>
                      <a:r>
                        <a:rPr sz="95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istic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ts val="1070"/>
                        </a:lnSpc>
                        <a:spcBef>
                          <a:spcPts val="28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Std.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80" dirty="0">
                          <a:latin typeface="Arial"/>
                          <a:cs typeface="Arial"/>
                        </a:rPr>
                        <a:t>Error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14">
                <a:tc>
                  <a:txBody>
                    <a:bodyPr/>
                    <a:lstStyle/>
                    <a:p>
                      <a:pPr marL="64135">
                        <a:lnSpc>
                          <a:spcPts val="1135"/>
                        </a:lnSpc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sex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135"/>
                        </a:lnSpc>
                      </a:pPr>
                      <a:r>
                        <a:rPr sz="950" spc="-100" dirty="0">
                          <a:latin typeface="Arial"/>
                          <a:cs typeface="Arial"/>
                        </a:rPr>
                        <a:t>Mean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4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95" dirty="0">
                          <a:latin typeface="Arial"/>
                          <a:cs typeface="Arial"/>
                        </a:rPr>
                        <a:t>95% </a:t>
                      </a:r>
                      <a:r>
                        <a:rPr sz="950" spc="-65" dirty="0">
                          <a:latin typeface="Arial"/>
                          <a:cs typeface="Arial"/>
                        </a:rPr>
                        <a:t>Conf</a:t>
                      </a:r>
                      <a:r>
                        <a:rPr sz="95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65" dirty="0">
                          <a:latin typeface="Arial"/>
                          <a:cs typeface="Arial"/>
                        </a:rPr>
                        <a:t>idence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10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80" dirty="0">
                          <a:latin typeface="Arial"/>
                          <a:cs typeface="Arial"/>
                        </a:rPr>
                        <a:t>Bound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1070"/>
                        </a:lnSpc>
                        <a:spcBef>
                          <a:spcPts val="100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060"/>
                        </a:lnSpc>
                      </a:pPr>
                      <a:r>
                        <a:rPr sz="950" spc="-55" dirty="0">
                          <a:latin typeface="Arial"/>
                          <a:cs typeface="Arial"/>
                        </a:rPr>
                        <a:t>Interv </a:t>
                      </a:r>
                      <a:r>
                        <a:rPr sz="950" spc="-6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950" spc="-40" dirty="0">
                          <a:latin typeface="Arial"/>
                          <a:cs typeface="Arial"/>
                        </a:rPr>
                        <a:t>f </a:t>
                      </a:r>
                      <a:r>
                        <a:rPr sz="950" spc="-6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5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0" dirty="0">
                          <a:latin typeface="Arial"/>
                          <a:cs typeface="Arial"/>
                        </a:rPr>
                        <a:t>Mean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50" spc="-85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95" dirty="0">
                          <a:latin typeface="Arial"/>
                          <a:cs typeface="Arial"/>
                        </a:rPr>
                        <a:t>Bound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spc="-100" dirty="0">
                          <a:latin typeface="Arial"/>
                          <a:cs typeface="Arial"/>
                        </a:rPr>
                        <a:t>5% </a:t>
                      </a:r>
                      <a:r>
                        <a:rPr sz="950" spc="-85" dirty="0">
                          <a:latin typeface="Arial"/>
                          <a:cs typeface="Arial"/>
                        </a:rPr>
                        <a:t>Trimmed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0" dirty="0">
                          <a:latin typeface="Arial"/>
                          <a:cs typeface="Arial"/>
                        </a:rPr>
                        <a:t>Mean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100" dirty="0">
                          <a:latin typeface="Arial"/>
                          <a:cs typeface="Arial"/>
                        </a:rPr>
                        <a:t>Median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75" dirty="0">
                          <a:latin typeface="Arial"/>
                          <a:cs typeface="Arial"/>
                        </a:rPr>
                        <a:t>Variance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950" spc="-90" dirty="0">
                          <a:latin typeface="Arial"/>
                          <a:cs typeface="Arial"/>
                        </a:rPr>
                        <a:t>Dev </a:t>
                      </a:r>
                      <a:r>
                        <a:rPr sz="950" spc="-70" dirty="0">
                          <a:latin typeface="Arial"/>
                          <a:cs typeface="Arial"/>
                        </a:rPr>
                        <a:t>iat</a:t>
                      </a:r>
                      <a:r>
                        <a:rPr sz="9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85" dirty="0">
                          <a:latin typeface="Arial"/>
                          <a:cs typeface="Arial"/>
                        </a:rPr>
                        <a:t>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95" dirty="0">
                          <a:latin typeface="Arial"/>
                          <a:cs typeface="Arial"/>
                        </a:rPr>
                        <a:t>Minimum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95" dirty="0">
                          <a:latin typeface="Arial"/>
                          <a:cs typeface="Arial"/>
                        </a:rPr>
                        <a:t>Maximum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1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90" dirty="0">
                          <a:latin typeface="Arial"/>
                          <a:cs typeface="Arial"/>
                        </a:rPr>
                        <a:t>Range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55" dirty="0">
                          <a:latin typeface="Arial"/>
                          <a:cs typeface="Arial"/>
                        </a:rPr>
                        <a:t>Interquartile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80" dirty="0">
                          <a:latin typeface="Arial"/>
                          <a:cs typeface="Arial"/>
                        </a:rPr>
                        <a:t>Range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90" dirty="0">
                          <a:latin typeface="Arial"/>
                          <a:cs typeface="Arial"/>
                        </a:rPr>
                        <a:t>Skewness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80" dirty="0">
                          <a:latin typeface="Arial"/>
                          <a:cs typeface="Arial"/>
                        </a:rPr>
                        <a:t>Kurt</a:t>
                      </a:r>
                      <a:r>
                        <a:rPr sz="9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70" dirty="0">
                          <a:latin typeface="Arial"/>
                          <a:cs typeface="Arial"/>
                        </a:rPr>
                        <a:t>osis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492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50" spc="-70" dirty="0">
                          <a:latin typeface="Arial"/>
                          <a:cs typeface="Arial"/>
                        </a:rPr>
                        <a:t>region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50" spc="-100" dirty="0">
                          <a:latin typeface="Arial"/>
                          <a:cs typeface="Arial"/>
                        </a:rPr>
                        <a:t>Mean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4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95" dirty="0">
                          <a:latin typeface="Arial"/>
                          <a:cs typeface="Arial"/>
                        </a:rPr>
                        <a:t>95% </a:t>
                      </a:r>
                      <a:r>
                        <a:rPr sz="950" spc="-65" dirty="0">
                          <a:latin typeface="Arial"/>
                          <a:cs typeface="Arial"/>
                        </a:rPr>
                        <a:t>Conf</a:t>
                      </a:r>
                      <a:r>
                        <a:rPr sz="95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65" dirty="0">
                          <a:latin typeface="Arial"/>
                          <a:cs typeface="Arial"/>
                        </a:rPr>
                        <a:t>idence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10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80" dirty="0">
                          <a:latin typeface="Arial"/>
                          <a:cs typeface="Arial"/>
                        </a:rPr>
                        <a:t>Bound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1070"/>
                        </a:lnSpc>
                        <a:spcBef>
                          <a:spcPts val="100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4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060"/>
                        </a:lnSpc>
                      </a:pPr>
                      <a:r>
                        <a:rPr sz="950" spc="-55" dirty="0">
                          <a:latin typeface="Arial"/>
                          <a:cs typeface="Arial"/>
                        </a:rPr>
                        <a:t>Interv </a:t>
                      </a:r>
                      <a:r>
                        <a:rPr sz="950" spc="-6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950" spc="-40" dirty="0">
                          <a:latin typeface="Arial"/>
                          <a:cs typeface="Arial"/>
                        </a:rPr>
                        <a:t>f </a:t>
                      </a:r>
                      <a:r>
                        <a:rPr sz="950" spc="-6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5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0" dirty="0">
                          <a:latin typeface="Arial"/>
                          <a:cs typeface="Arial"/>
                        </a:rPr>
                        <a:t>Mean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50" spc="-85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95" dirty="0">
                          <a:latin typeface="Arial"/>
                          <a:cs typeface="Arial"/>
                        </a:rPr>
                        <a:t>Bound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spc="-100" dirty="0">
                          <a:latin typeface="Arial"/>
                          <a:cs typeface="Arial"/>
                        </a:rPr>
                        <a:t>5% </a:t>
                      </a:r>
                      <a:r>
                        <a:rPr sz="950" spc="-85" dirty="0">
                          <a:latin typeface="Arial"/>
                          <a:cs typeface="Arial"/>
                        </a:rPr>
                        <a:t>Trimmed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0" dirty="0">
                          <a:latin typeface="Arial"/>
                          <a:cs typeface="Arial"/>
                        </a:rPr>
                        <a:t>Mean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100" dirty="0">
                          <a:latin typeface="Arial"/>
                          <a:cs typeface="Arial"/>
                        </a:rPr>
                        <a:t>Median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75" dirty="0">
                          <a:latin typeface="Arial"/>
                          <a:cs typeface="Arial"/>
                        </a:rPr>
                        <a:t>Variance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950" spc="-90" dirty="0">
                          <a:latin typeface="Arial"/>
                          <a:cs typeface="Arial"/>
                        </a:rPr>
                        <a:t>Dev </a:t>
                      </a:r>
                      <a:r>
                        <a:rPr sz="950" spc="-70" dirty="0">
                          <a:latin typeface="Arial"/>
                          <a:cs typeface="Arial"/>
                        </a:rPr>
                        <a:t>iat</a:t>
                      </a:r>
                      <a:r>
                        <a:rPr sz="9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85" dirty="0">
                          <a:latin typeface="Arial"/>
                          <a:cs typeface="Arial"/>
                        </a:rPr>
                        <a:t>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5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95" dirty="0">
                          <a:latin typeface="Arial"/>
                          <a:cs typeface="Arial"/>
                        </a:rPr>
                        <a:t>Minimum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5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95" dirty="0">
                          <a:latin typeface="Arial"/>
                          <a:cs typeface="Arial"/>
                        </a:rPr>
                        <a:t>Maximum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5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90" dirty="0">
                          <a:latin typeface="Arial"/>
                          <a:cs typeface="Arial"/>
                        </a:rPr>
                        <a:t>Range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5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55" dirty="0">
                          <a:latin typeface="Arial"/>
                          <a:cs typeface="Arial"/>
                        </a:rPr>
                        <a:t>Interquartile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80" dirty="0">
                          <a:latin typeface="Arial"/>
                          <a:cs typeface="Arial"/>
                        </a:rPr>
                        <a:t>Range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5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90" dirty="0">
                          <a:latin typeface="Arial"/>
                          <a:cs typeface="Arial"/>
                        </a:rPr>
                        <a:t>Skewness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9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80" dirty="0">
                          <a:latin typeface="Arial"/>
                          <a:cs typeface="Arial"/>
                        </a:rPr>
                        <a:t>Kurt</a:t>
                      </a:r>
                      <a:r>
                        <a:rPr sz="9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70" dirty="0">
                          <a:latin typeface="Arial"/>
                          <a:cs typeface="Arial"/>
                        </a:rPr>
                        <a:t>osis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99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882" y="232664"/>
            <a:ext cx="6481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Έλεγχος τιμών </a:t>
            </a:r>
            <a:r>
              <a:rPr sz="3600" spc="-40" dirty="0"/>
              <a:t>και </a:t>
            </a:r>
            <a:r>
              <a:rPr sz="3600" spc="-15" dirty="0"/>
              <a:t>εύρεση</a:t>
            </a:r>
            <a:r>
              <a:rPr sz="3600" dirty="0"/>
              <a:t> </a:t>
            </a:r>
            <a:r>
              <a:rPr sz="3600" spc="-10" dirty="0"/>
              <a:t>λάθους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921511"/>
            <a:ext cx="8688070" cy="420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843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Για να </a:t>
            </a:r>
            <a:r>
              <a:rPr sz="2400" spc="-10" dirty="0">
                <a:latin typeface="Calibri"/>
                <a:cs typeface="Calibri"/>
              </a:rPr>
              <a:t>ελέγξω </a:t>
            </a:r>
            <a:r>
              <a:rPr sz="2400" spc="-5" dirty="0">
                <a:latin typeface="Calibri"/>
                <a:cs typeface="Calibri"/>
              </a:rPr>
              <a:t>τις τιμές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5" dirty="0">
                <a:latin typeface="Calibri"/>
                <a:cs typeface="Calibri"/>
              </a:rPr>
              <a:t>πέρασα στο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50" dirty="0">
                <a:latin typeface="Calibri"/>
                <a:cs typeface="Calibri"/>
              </a:rPr>
              <a:t>View, </a:t>
            </a:r>
            <a:r>
              <a:rPr sz="2400" spc="-20" dirty="0">
                <a:latin typeface="Calibri"/>
                <a:cs typeface="Calibri"/>
              </a:rPr>
              <a:t>αρχικά </a:t>
            </a:r>
            <a:r>
              <a:rPr sz="2400" spc="-10" dirty="0">
                <a:latin typeface="Calibri"/>
                <a:cs typeface="Calibri"/>
              </a:rPr>
              <a:t>εκτελώ 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10" dirty="0">
                <a:latin typeface="Calibri"/>
                <a:cs typeface="Calibri"/>
              </a:rPr>
              <a:t>εντολή </a:t>
            </a:r>
            <a:r>
              <a:rPr sz="2400" spc="-5" dirty="0">
                <a:latin typeface="Calibri"/>
                <a:cs typeface="Calibri"/>
              </a:rPr>
              <a:t>Frequencies (δέστε </a:t>
            </a:r>
            <a:r>
              <a:rPr sz="2400" spc="-10" dirty="0">
                <a:latin typeface="Calibri"/>
                <a:cs typeface="Calibri"/>
              </a:rPr>
              <a:t>προηγούμενες </a:t>
            </a:r>
            <a:r>
              <a:rPr sz="2400" spc="-5" dirty="0">
                <a:latin typeface="Calibri"/>
                <a:cs typeface="Calibri"/>
              </a:rPr>
              <a:t>διαφάνειες)</a:t>
            </a:r>
            <a:endParaRPr sz="2400">
              <a:latin typeface="Calibri"/>
              <a:cs typeface="Calibri"/>
            </a:endParaRPr>
          </a:p>
          <a:p>
            <a:pPr marL="355600" marR="19748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Στη </a:t>
            </a:r>
            <a:r>
              <a:rPr sz="2400" spc="-10" dirty="0">
                <a:latin typeface="Calibri"/>
                <a:cs typeface="Calibri"/>
              </a:rPr>
              <a:t>συνέχεια, </a:t>
            </a:r>
            <a:r>
              <a:rPr sz="2400" spc="-15" dirty="0">
                <a:latin typeface="Calibri"/>
                <a:cs typeface="Calibri"/>
              </a:rPr>
              <a:t>πηγαίνω </a:t>
            </a:r>
            <a:r>
              <a:rPr sz="2400" spc="-5" dirty="0">
                <a:latin typeface="Calibri"/>
                <a:cs typeface="Calibri"/>
              </a:rPr>
              <a:t>στους </a:t>
            </a:r>
            <a:r>
              <a:rPr sz="2400" spc="-10" dirty="0">
                <a:latin typeface="Calibri"/>
                <a:cs typeface="Calibri"/>
              </a:rPr>
              <a:t>πίνακες </a:t>
            </a:r>
            <a:r>
              <a:rPr sz="2400" spc="-15" dirty="0">
                <a:latin typeface="Calibri"/>
                <a:cs typeface="Calibri"/>
              </a:rPr>
              <a:t>συχνοτήτων </a:t>
            </a:r>
            <a:r>
              <a:rPr sz="2400" spc="-5" dirty="0">
                <a:latin typeface="Calibri"/>
                <a:cs typeface="Calibri"/>
              </a:rPr>
              <a:t>στο Output </a:t>
            </a:r>
            <a:r>
              <a:rPr sz="2400" spc="-30" dirty="0">
                <a:latin typeface="Calibri"/>
                <a:cs typeface="Calibri"/>
              </a:rPr>
              <a:t>και  </a:t>
            </a:r>
            <a:r>
              <a:rPr sz="2400" spc="-20" dirty="0">
                <a:latin typeface="Calibri"/>
                <a:cs typeface="Calibri"/>
              </a:rPr>
              <a:t>τσεκάρω </a:t>
            </a:r>
            <a:r>
              <a:rPr sz="2400" spc="-25" dirty="0">
                <a:latin typeface="Calibri"/>
                <a:cs typeface="Calibri"/>
              </a:rPr>
              <a:t>κάθε </a:t>
            </a:r>
            <a:r>
              <a:rPr sz="2400" spc="-15" dirty="0">
                <a:latin typeface="Calibri"/>
                <a:cs typeface="Calibri"/>
              </a:rPr>
              <a:t>μεταβλητή (πίνακα) </a:t>
            </a:r>
            <a:r>
              <a:rPr sz="2400" spc="-10" dirty="0">
                <a:latin typeface="Calibri"/>
                <a:cs typeface="Calibri"/>
              </a:rPr>
              <a:t>χωριστά </a:t>
            </a:r>
            <a:r>
              <a:rPr sz="2400" dirty="0">
                <a:latin typeface="Calibri"/>
                <a:cs typeface="Calibri"/>
              </a:rPr>
              <a:t>ελέγχoντας </a:t>
            </a:r>
            <a:r>
              <a:rPr sz="2400" spc="-5" dirty="0">
                <a:latin typeface="Calibri"/>
                <a:cs typeface="Calibri"/>
              </a:rPr>
              <a:t>τη στήλη  </a:t>
            </a:r>
            <a:r>
              <a:rPr sz="2400" spc="-30" dirty="0">
                <a:latin typeface="Calibri"/>
                <a:cs typeface="Calibri"/>
              </a:rPr>
              <a:t>Valid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Εάν δω </a:t>
            </a:r>
            <a:r>
              <a:rPr sz="2400" spc="-10" dirty="0">
                <a:latin typeface="Calibri"/>
                <a:cs typeface="Calibri"/>
              </a:rPr>
              <a:t>εκεί </a:t>
            </a:r>
            <a:r>
              <a:rPr sz="2400" dirty="0">
                <a:latin typeface="Calibri"/>
                <a:cs typeface="Calibri"/>
              </a:rPr>
              <a:t>μια </a:t>
            </a:r>
            <a:r>
              <a:rPr sz="2400" spc="-5" dirty="0">
                <a:latin typeface="Calibri"/>
                <a:cs typeface="Calibri"/>
              </a:rPr>
              <a:t>τιμή, </a:t>
            </a:r>
            <a:r>
              <a:rPr sz="2400" dirty="0">
                <a:latin typeface="Calibri"/>
                <a:cs typeface="Calibri"/>
              </a:rPr>
              <a:t>η </a:t>
            </a:r>
            <a:r>
              <a:rPr sz="2400" spc="-5" dirty="0">
                <a:latin typeface="Calibri"/>
                <a:cs typeface="Calibri"/>
              </a:rPr>
              <a:t>οποία δεν </a:t>
            </a:r>
            <a:r>
              <a:rPr sz="2400" spc="-10" dirty="0">
                <a:latin typeface="Calibri"/>
                <a:cs typeface="Calibri"/>
              </a:rPr>
              <a:t>ταιριάζει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10" dirty="0">
                <a:latin typeface="Calibri"/>
                <a:cs typeface="Calibri"/>
              </a:rPr>
              <a:t>τις </a:t>
            </a:r>
            <a:r>
              <a:rPr sz="2400" spc="-5" dirty="0">
                <a:latin typeface="Calibri"/>
                <a:cs typeface="Calibri"/>
              </a:rPr>
              <a:t>τιμές </a:t>
            </a:r>
            <a:r>
              <a:rPr sz="2400" dirty="0">
                <a:latin typeface="Calibri"/>
                <a:cs typeface="Calibri"/>
              </a:rPr>
              <a:t>που πρέπει  η </a:t>
            </a:r>
            <a:r>
              <a:rPr sz="2400" spc="-10" dirty="0">
                <a:latin typeface="Calibri"/>
                <a:cs typeface="Calibri"/>
              </a:rPr>
              <a:t>συγκεκριμένη μεταβλητή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10" dirty="0">
                <a:latin typeface="Calibri"/>
                <a:cs typeface="Calibri"/>
              </a:rPr>
              <a:t>λάβει </a:t>
            </a:r>
            <a:r>
              <a:rPr sz="2400" spc="-5" dirty="0">
                <a:latin typeface="Calibri"/>
                <a:cs typeface="Calibri"/>
              </a:rPr>
              <a:t>(π.χ. </a:t>
            </a:r>
            <a:r>
              <a:rPr sz="2400" spc="-10" dirty="0">
                <a:latin typeface="Calibri"/>
                <a:cs typeface="Calibri"/>
              </a:rPr>
              <a:t>Έχω </a:t>
            </a:r>
            <a:r>
              <a:rPr sz="2400" spc="-5" dirty="0">
                <a:latin typeface="Calibri"/>
                <a:cs typeface="Calibri"/>
              </a:rPr>
              <a:t>μια </a:t>
            </a:r>
            <a:r>
              <a:rPr sz="2400" spc="-20" dirty="0">
                <a:latin typeface="Calibri"/>
                <a:cs typeface="Calibri"/>
              </a:rPr>
              <a:t>κλίμακα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Likert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0" dirty="0">
                <a:latin typeface="Calibri"/>
                <a:cs typeface="Calibri"/>
              </a:rPr>
              <a:t>παίρνει </a:t>
            </a:r>
            <a:r>
              <a:rPr sz="2400" spc="-5" dirty="0">
                <a:latin typeface="Calibri"/>
                <a:cs typeface="Calibri"/>
              </a:rPr>
              <a:t>τιμές από </a:t>
            </a:r>
            <a:r>
              <a:rPr sz="2400" dirty="0">
                <a:latin typeface="Calibri"/>
                <a:cs typeface="Calibri"/>
              </a:rPr>
              <a:t>1 έως </a:t>
            </a:r>
            <a:r>
              <a:rPr sz="2400" spc="-5" dirty="0">
                <a:latin typeface="Calibri"/>
                <a:cs typeface="Calibri"/>
              </a:rPr>
              <a:t>5), </a:t>
            </a:r>
            <a:r>
              <a:rPr sz="2400" spc="-15" dirty="0">
                <a:latin typeface="Calibri"/>
                <a:cs typeface="Calibri"/>
              </a:rPr>
              <a:t>τότε γνωρίζω </a:t>
            </a:r>
            <a:r>
              <a:rPr sz="2400" spc="-10" dirty="0">
                <a:latin typeface="Calibri"/>
                <a:cs typeface="Calibri"/>
              </a:rPr>
              <a:t>ότι έχω </a:t>
            </a:r>
            <a:r>
              <a:rPr sz="2400" spc="-20" dirty="0">
                <a:latin typeface="Calibri"/>
                <a:cs typeface="Calibri"/>
              </a:rPr>
              <a:t>κάνει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ένα</a:t>
            </a:r>
            <a:endParaRPr sz="2400">
              <a:latin typeface="Calibri"/>
              <a:cs typeface="Calibri"/>
            </a:endParaRPr>
          </a:p>
          <a:p>
            <a:pPr marL="355600" marR="812165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λάθος </a:t>
            </a:r>
            <a:r>
              <a:rPr sz="2400" b="1" spc="-5" dirty="0">
                <a:latin typeface="Calibri"/>
                <a:cs typeface="Calibri"/>
              </a:rPr>
              <a:t>(π.χ. </a:t>
            </a:r>
            <a:r>
              <a:rPr sz="2400" b="1" dirty="0">
                <a:latin typeface="Calibri"/>
                <a:cs typeface="Calibri"/>
              </a:rPr>
              <a:t>33) </a:t>
            </a:r>
            <a:r>
              <a:rPr sz="2400" spc="-15" dirty="0">
                <a:latin typeface="Calibri"/>
                <a:cs typeface="Calibri"/>
              </a:rPr>
              <a:t>στην μεταβλήτη </a:t>
            </a:r>
            <a:r>
              <a:rPr sz="2400" dirty="0">
                <a:latin typeface="Calibri"/>
                <a:cs typeface="Calibri"/>
              </a:rPr>
              <a:t>π.χ. </a:t>
            </a:r>
            <a:r>
              <a:rPr sz="2400" b="1" spc="-5" dirty="0">
                <a:latin typeface="Calibri"/>
                <a:cs typeface="Calibri"/>
              </a:rPr>
              <a:t>Life_Quality_T1 </a:t>
            </a:r>
            <a:r>
              <a:rPr sz="2400" spc="-30" dirty="0">
                <a:latin typeface="Calibri"/>
                <a:cs typeface="Calibri"/>
              </a:rPr>
              <a:t>κατά </a:t>
            </a:r>
            <a:r>
              <a:rPr sz="2400" spc="-15" dirty="0">
                <a:latin typeface="Calibri"/>
                <a:cs typeface="Calibri"/>
              </a:rPr>
              <a:t>το  </a:t>
            </a:r>
            <a:r>
              <a:rPr sz="2400" spc="-10" dirty="0">
                <a:latin typeface="Calibri"/>
                <a:cs typeface="Calibri"/>
              </a:rPr>
              <a:t>πέρασμα </a:t>
            </a:r>
            <a:r>
              <a:rPr sz="2400" spc="-15" dirty="0">
                <a:latin typeface="Calibri"/>
                <a:cs typeface="Calibri"/>
              </a:rPr>
              <a:t>των δεδομένων </a:t>
            </a:r>
            <a:r>
              <a:rPr sz="2400" spc="-10" dirty="0">
                <a:latin typeface="Calibri"/>
                <a:cs typeface="Calibri"/>
              </a:rPr>
              <a:t>μου </a:t>
            </a:r>
            <a:r>
              <a:rPr sz="2400" spc="-5" dirty="0">
                <a:latin typeface="Calibri"/>
                <a:cs typeface="Calibri"/>
              </a:rPr>
              <a:t>στο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spss</a:t>
            </a:r>
            <a:endParaRPr sz="2400">
              <a:latin typeface="Calibri"/>
              <a:cs typeface="Calibri"/>
            </a:endParaRPr>
          </a:p>
          <a:p>
            <a:pPr marR="208915" algn="ctr">
              <a:lnSpc>
                <a:spcPct val="100000"/>
              </a:lnSpc>
              <a:spcBef>
                <a:spcPts val="1870"/>
              </a:spcBef>
            </a:pPr>
            <a:r>
              <a:rPr sz="900" b="1" spc="70" dirty="0">
                <a:latin typeface="Arial"/>
                <a:cs typeface="Arial"/>
              </a:rPr>
              <a:t>Life_Quality_T1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44252" y="5179030"/>
          <a:ext cx="4594860" cy="1347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911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7314" algn="r">
                        <a:lnSpc>
                          <a:spcPts val="1010"/>
                        </a:lnSpc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equen</a:t>
                      </a:r>
                      <a:r>
                        <a:rPr sz="900" spc="4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ts val="1010"/>
                        </a:lnSpc>
                      </a:pPr>
                      <a:r>
                        <a:rPr sz="900" spc="60" dirty="0">
                          <a:latin typeface="Arial"/>
                          <a:cs typeface="Arial"/>
                        </a:rPr>
                        <a:t>Percent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6680" algn="r">
                        <a:lnSpc>
                          <a:spcPts val="1010"/>
                        </a:lnSpc>
                      </a:pPr>
                      <a:r>
                        <a:rPr sz="900" spc="55" dirty="0">
                          <a:latin typeface="Arial"/>
                          <a:cs typeface="Arial"/>
                        </a:rPr>
                        <a:t>Valid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60" dirty="0">
                          <a:latin typeface="Arial"/>
                          <a:cs typeface="Arial"/>
                        </a:rPr>
                        <a:t>Percent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145415" indent="-114300">
                        <a:lnSpc>
                          <a:spcPct val="103499"/>
                        </a:lnSpc>
                        <a:spcBef>
                          <a:spcPts val="250"/>
                        </a:spcBef>
                      </a:pPr>
                      <a:r>
                        <a:rPr sz="900" spc="70" dirty="0">
                          <a:latin typeface="Arial"/>
                          <a:cs typeface="Arial"/>
                        </a:rPr>
                        <a:t>Cumulativ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85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900" spc="60" dirty="0">
                          <a:latin typeface="Arial"/>
                          <a:cs typeface="Arial"/>
                        </a:rPr>
                        <a:t>Percent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11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55" dirty="0">
                          <a:latin typeface="Arial"/>
                          <a:cs typeface="Arial"/>
                        </a:rPr>
                        <a:t>Valid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4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75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4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95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4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65" dirty="0">
                          <a:latin typeface="Arial"/>
                          <a:cs typeface="Arial"/>
                        </a:rPr>
                        <a:t>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50" dirty="0">
                          <a:latin typeface="Arial"/>
                          <a:cs typeface="Arial"/>
                        </a:rPr>
                        <a:t>Total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100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555875" y="6097587"/>
            <a:ext cx="503555" cy="276225"/>
          </a:xfrm>
          <a:custGeom>
            <a:avLst/>
            <a:gdLst/>
            <a:ahLst/>
            <a:cxnLst/>
            <a:rect l="l" t="t" r="r" b="b"/>
            <a:pathLst>
              <a:path w="503555" h="276225">
                <a:moveTo>
                  <a:pt x="0" y="276225"/>
                </a:moveTo>
                <a:lnTo>
                  <a:pt x="503237" y="276225"/>
                </a:lnTo>
                <a:lnTo>
                  <a:pt x="503237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0291" y="4357370"/>
            <a:ext cx="1235710" cy="1740535"/>
          </a:xfrm>
          <a:custGeom>
            <a:avLst/>
            <a:gdLst/>
            <a:ahLst/>
            <a:cxnLst/>
            <a:rect l="l" t="t" r="r" b="b"/>
            <a:pathLst>
              <a:path w="1235710" h="1740535">
                <a:moveTo>
                  <a:pt x="1127633" y="1659686"/>
                </a:moveTo>
                <a:lnTo>
                  <a:pt x="1119251" y="1662861"/>
                </a:lnTo>
                <a:lnTo>
                  <a:pt x="1112647" y="1677225"/>
                </a:lnTo>
                <a:lnTo>
                  <a:pt x="1115822" y="1685696"/>
                </a:lnTo>
                <a:lnTo>
                  <a:pt x="1235583" y="1740268"/>
                </a:lnTo>
                <a:lnTo>
                  <a:pt x="1234293" y="1725371"/>
                </a:lnTo>
                <a:lnTo>
                  <a:pt x="1207643" y="1725371"/>
                </a:lnTo>
                <a:lnTo>
                  <a:pt x="1177157" y="1682232"/>
                </a:lnTo>
                <a:lnTo>
                  <a:pt x="1127633" y="1659686"/>
                </a:lnTo>
                <a:close/>
              </a:path>
              <a:path w="1235710" h="1740535">
                <a:moveTo>
                  <a:pt x="1177157" y="1682232"/>
                </a:moveTo>
                <a:lnTo>
                  <a:pt x="1207643" y="1725371"/>
                </a:lnTo>
                <a:lnTo>
                  <a:pt x="1217519" y="1718360"/>
                </a:lnTo>
                <a:lnTo>
                  <a:pt x="1204976" y="1718360"/>
                </a:lnTo>
                <a:lnTo>
                  <a:pt x="1202842" y="1693937"/>
                </a:lnTo>
                <a:lnTo>
                  <a:pt x="1177157" y="1682232"/>
                </a:lnTo>
                <a:close/>
              </a:path>
              <a:path w="1235710" h="1740535">
                <a:moveTo>
                  <a:pt x="1217295" y="1603324"/>
                </a:moveTo>
                <a:lnTo>
                  <a:pt x="1201547" y="1604695"/>
                </a:lnTo>
                <a:lnTo>
                  <a:pt x="1195705" y="1611629"/>
                </a:lnTo>
                <a:lnTo>
                  <a:pt x="1196340" y="1619491"/>
                </a:lnTo>
                <a:lnTo>
                  <a:pt x="1200376" y="1665704"/>
                </a:lnTo>
                <a:lnTo>
                  <a:pt x="1230884" y="1708873"/>
                </a:lnTo>
                <a:lnTo>
                  <a:pt x="1207643" y="1725371"/>
                </a:lnTo>
                <a:lnTo>
                  <a:pt x="1234293" y="1725371"/>
                </a:lnTo>
                <a:lnTo>
                  <a:pt x="1224915" y="1617002"/>
                </a:lnTo>
                <a:lnTo>
                  <a:pt x="1224153" y="1609140"/>
                </a:lnTo>
                <a:lnTo>
                  <a:pt x="1217295" y="1603324"/>
                </a:lnTo>
                <a:close/>
              </a:path>
              <a:path w="1235710" h="1740535">
                <a:moveTo>
                  <a:pt x="1202842" y="1693937"/>
                </a:moveTo>
                <a:lnTo>
                  <a:pt x="1204976" y="1718360"/>
                </a:lnTo>
                <a:lnTo>
                  <a:pt x="1225169" y="1704111"/>
                </a:lnTo>
                <a:lnTo>
                  <a:pt x="1202842" y="1693937"/>
                </a:lnTo>
                <a:close/>
              </a:path>
              <a:path w="1235710" h="1740535">
                <a:moveTo>
                  <a:pt x="1200376" y="1665704"/>
                </a:moveTo>
                <a:lnTo>
                  <a:pt x="1202842" y="1693937"/>
                </a:lnTo>
                <a:lnTo>
                  <a:pt x="1225169" y="1704111"/>
                </a:lnTo>
                <a:lnTo>
                  <a:pt x="1204976" y="1718360"/>
                </a:lnTo>
                <a:lnTo>
                  <a:pt x="1217519" y="1718360"/>
                </a:lnTo>
                <a:lnTo>
                  <a:pt x="1230884" y="1708873"/>
                </a:lnTo>
                <a:lnTo>
                  <a:pt x="1200376" y="1665704"/>
                </a:lnTo>
                <a:close/>
              </a:path>
              <a:path w="1235710" h="1740535">
                <a:moveTo>
                  <a:pt x="23241" y="0"/>
                </a:moveTo>
                <a:lnTo>
                  <a:pt x="0" y="16509"/>
                </a:lnTo>
                <a:lnTo>
                  <a:pt x="1177157" y="1682232"/>
                </a:lnTo>
                <a:lnTo>
                  <a:pt x="1202842" y="1693937"/>
                </a:lnTo>
                <a:lnTo>
                  <a:pt x="1200376" y="1665704"/>
                </a:lnTo>
                <a:lnTo>
                  <a:pt x="232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5216" y="304038"/>
            <a:ext cx="5457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Περιεχόμενα </a:t>
            </a:r>
            <a:r>
              <a:rPr sz="3600" dirty="0"/>
              <a:t>5</a:t>
            </a:r>
            <a:r>
              <a:rPr sz="3600" baseline="25462" dirty="0"/>
              <a:t>ου</a:t>
            </a:r>
            <a:r>
              <a:rPr sz="3600" spc="382" baseline="25462" dirty="0"/>
              <a:t> </a:t>
            </a:r>
            <a:r>
              <a:rPr sz="3600" spc="-10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1066038"/>
            <a:ext cx="8648700" cy="52660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b="1" spc="-10" dirty="0">
                <a:latin typeface="Calibri"/>
                <a:cs typeface="Calibri"/>
              </a:rPr>
              <a:t>Περιγραφική </a:t>
            </a:r>
            <a:r>
              <a:rPr sz="2400" b="1" spc="-5" dirty="0">
                <a:latin typeface="Calibri"/>
                <a:cs typeface="Calibri"/>
              </a:rPr>
              <a:t>Στατιστική</a:t>
            </a:r>
            <a:endParaRPr sz="2400">
              <a:latin typeface="Calibri"/>
              <a:cs typeface="Calibri"/>
            </a:endParaRPr>
          </a:p>
          <a:p>
            <a:pPr marL="355600" marR="463550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Μέτρα Κεντρικής Τάση</a:t>
            </a:r>
            <a:r>
              <a:rPr sz="2400" spc="-5" dirty="0">
                <a:latin typeface="Calibri"/>
                <a:cs typeface="Calibri"/>
              </a:rPr>
              <a:t>ς </a:t>
            </a:r>
            <a:r>
              <a:rPr sz="2400" spc="-10" dirty="0">
                <a:latin typeface="Calibri"/>
                <a:cs typeface="Calibri"/>
              </a:rPr>
              <a:t>(Μέσος </a:t>
            </a:r>
            <a:r>
              <a:rPr sz="2400" spc="-5" dirty="0">
                <a:latin typeface="Calibri"/>
                <a:cs typeface="Calibri"/>
              </a:rPr>
              <a:t>όρος, </a:t>
            </a:r>
            <a:r>
              <a:rPr sz="2400" spc="-10" dirty="0">
                <a:latin typeface="Calibri"/>
                <a:cs typeface="Calibri"/>
              </a:rPr>
              <a:t>Διάμεσος, Επικρατούσα  </a:t>
            </a:r>
            <a:r>
              <a:rPr sz="2400" spc="-5" dirty="0">
                <a:latin typeface="Calibri"/>
                <a:cs typeface="Calibri"/>
              </a:rPr>
              <a:t>τιμή)</a:t>
            </a:r>
            <a:endParaRPr sz="2400">
              <a:latin typeface="Calibri"/>
              <a:cs typeface="Calibri"/>
            </a:endParaRPr>
          </a:p>
          <a:p>
            <a:pPr marL="355600" marR="1000125" indent="-3429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Μέτρα Διασποράς </a:t>
            </a:r>
            <a:r>
              <a:rPr sz="2400" spc="-5" dirty="0">
                <a:latin typeface="Calibri"/>
                <a:cs typeface="Calibri"/>
              </a:rPr>
              <a:t>(Εύρος, </a:t>
            </a:r>
            <a:r>
              <a:rPr sz="2400" spc="-15" dirty="0">
                <a:latin typeface="Calibri"/>
                <a:cs typeface="Calibri"/>
              </a:rPr>
              <a:t>Διακύμανση, </a:t>
            </a:r>
            <a:r>
              <a:rPr sz="2400" spc="-5" dirty="0">
                <a:latin typeface="Calibri"/>
                <a:cs typeface="Calibri"/>
              </a:rPr>
              <a:t>Τυπική Απόκλιση,  </a:t>
            </a:r>
            <a:r>
              <a:rPr sz="2400" spc="-15" dirty="0">
                <a:latin typeface="Calibri"/>
                <a:cs typeface="Calibri"/>
              </a:rPr>
              <a:t>Διακύμανση, Τυπικό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Σφάλμα)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760"/>
              </a:lnSpc>
              <a:spcBef>
                <a:spcPts val="25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Εντολή Analyze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Descriptive Statistics </a:t>
            </a:r>
            <a:r>
              <a:rPr sz="2400" b="1" dirty="0">
                <a:latin typeface="Calibri"/>
                <a:cs typeface="Calibri"/>
              </a:rPr>
              <a:t>→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Descriptives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20"/>
              </a:lnSpc>
            </a:pPr>
            <a:r>
              <a:rPr sz="2200" spc="-20" dirty="0">
                <a:latin typeface="Calibri"/>
                <a:cs typeface="Calibri"/>
              </a:rPr>
              <a:t>(Περιγραφικά)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Εντολή Analyze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Descriptive Statistics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b="1" spc="-10" dirty="0">
                <a:latin typeface="Calibri"/>
                <a:cs typeface="Calibri"/>
              </a:rPr>
              <a:t>Frequencies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(Συχνότητες)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Εντολή Analyze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Descriptive Statistics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b="1" spc="-5" dirty="0">
                <a:latin typeface="Calibri"/>
                <a:cs typeface="Calibri"/>
              </a:rPr>
              <a:t>Explore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(Εξερεύνηση)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Έλεγχος </a:t>
            </a:r>
            <a:r>
              <a:rPr sz="2400" spc="-10" dirty="0">
                <a:latin typeface="Calibri"/>
                <a:cs typeface="Calibri"/>
              </a:rPr>
              <a:t>τιμών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εύρεση </a:t>
            </a:r>
            <a:r>
              <a:rPr sz="2400" spc="-15" dirty="0">
                <a:latin typeface="Calibri"/>
                <a:cs typeface="Calibri"/>
              </a:rPr>
              <a:t>λάθους </a:t>
            </a:r>
            <a:r>
              <a:rPr sz="2400" spc="-10" dirty="0">
                <a:latin typeface="Calibri"/>
                <a:cs typeface="Calibri"/>
              </a:rPr>
              <a:t>(Εντολή </a:t>
            </a:r>
            <a:r>
              <a:rPr sz="2400" b="1" spc="-10" dirty="0">
                <a:latin typeface="Calibri"/>
                <a:cs typeface="Calibri"/>
              </a:rPr>
              <a:t>Edit </a:t>
            </a:r>
            <a:r>
              <a:rPr sz="2400" b="1" dirty="0">
                <a:latin typeface="Calibri"/>
                <a:cs typeface="Calibri"/>
              </a:rPr>
              <a:t>→</a:t>
            </a:r>
            <a:r>
              <a:rPr sz="2400" b="1" spc="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Find</a:t>
            </a:r>
            <a:r>
              <a:rPr sz="2400" spc="-5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735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Εντολή Analyze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Descriptive Statistics </a:t>
            </a:r>
            <a:r>
              <a:rPr sz="2400" b="1" dirty="0">
                <a:latin typeface="Calibri"/>
                <a:cs typeface="Calibri"/>
              </a:rPr>
              <a:t>→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Crosstabs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(Διασταυρώσεις) </a:t>
            </a:r>
            <a:r>
              <a:rPr sz="2400" spc="-5" dirty="0">
                <a:latin typeface="Calibri"/>
                <a:cs typeface="Calibri"/>
              </a:rPr>
              <a:t>για τη μελέτη δύο </a:t>
            </a:r>
            <a:r>
              <a:rPr sz="2400" spc="-15" dirty="0">
                <a:latin typeface="Calibri"/>
                <a:cs typeface="Calibri"/>
              </a:rPr>
              <a:t>ποιοτικών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μεταβλητών</a:t>
            </a:r>
            <a:endParaRPr sz="2400">
              <a:latin typeface="Calibri"/>
              <a:cs typeface="Calibri"/>
            </a:endParaRPr>
          </a:p>
          <a:p>
            <a:pPr marL="355600" marR="1570355" indent="-342900">
              <a:lnSpc>
                <a:spcPts val="259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Δημιουργία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επεξεργασία </a:t>
            </a:r>
            <a:r>
              <a:rPr sz="2400" b="1" spc="-10" dirty="0">
                <a:latin typeface="Calibri"/>
                <a:cs typeface="Calibri"/>
              </a:rPr>
              <a:t>γραφημάτων </a:t>
            </a:r>
            <a:r>
              <a:rPr sz="2400" spc="-5" dirty="0">
                <a:latin typeface="Calibri"/>
                <a:cs typeface="Calibri"/>
              </a:rPr>
              <a:t>(π.χ. </a:t>
            </a:r>
            <a:r>
              <a:rPr sz="2400" b="1" spc="-10" dirty="0">
                <a:latin typeface="Calibri"/>
                <a:cs typeface="Calibri"/>
              </a:rPr>
              <a:t>πίτες,  ιστογράμματα,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ραβδογράμματα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882" y="232664"/>
            <a:ext cx="6481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Έλεγχος τιμών </a:t>
            </a:r>
            <a:r>
              <a:rPr sz="3600" spc="-40" dirty="0"/>
              <a:t>και </a:t>
            </a:r>
            <a:r>
              <a:rPr sz="3600" spc="-15" dirty="0"/>
              <a:t>εύρεση</a:t>
            </a:r>
            <a:r>
              <a:rPr sz="3600" dirty="0"/>
              <a:t> </a:t>
            </a:r>
            <a:r>
              <a:rPr sz="3600" spc="-10" dirty="0"/>
              <a:t>λάθους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921511"/>
            <a:ext cx="84861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Πηγαίνω </a:t>
            </a:r>
            <a:r>
              <a:rPr sz="2400" dirty="0">
                <a:latin typeface="Calibri"/>
                <a:cs typeface="Calibri"/>
              </a:rPr>
              <a:t>πίσω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b="1" spc="-15" dirty="0">
                <a:latin typeface="Calibri"/>
                <a:cs typeface="Calibri"/>
              </a:rPr>
              <a:t>Data </a:t>
            </a:r>
            <a:r>
              <a:rPr sz="2400" b="1" spc="-5" dirty="0">
                <a:latin typeface="Calibri"/>
                <a:cs typeface="Calibri"/>
              </a:rPr>
              <a:t>View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b="1" spc="-10" dirty="0">
                <a:latin typeface="Calibri"/>
                <a:cs typeface="Calibri"/>
              </a:rPr>
              <a:t>μαυρίζω </a:t>
            </a:r>
            <a:r>
              <a:rPr sz="2400" b="1" dirty="0">
                <a:latin typeface="Calibri"/>
                <a:cs typeface="Calibri"/>
              </a:rPr>
              <a:t>τη στήλη της </a:t>
            </a:r>
            <a:r>
              <a:rPr sz="2400" b="1" spc="-10" dirty="0">
                <a:latin typeface="Calibri"/>
                <a:cs typeface="Calibri"/>
              </a:rPr>
              <a:t>μεταβλητής 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5" dirty="0">
                <a:latin typeface="Calibri"/>
                <a:cs typeface="Calibri"/>
              </a:rPr>
              <a:t>βρέθηκε το λάθος </a:t>
            </a:r>
            <a:r>
              <a:rPr sz="2400" dirty="0">
                <a:latin typeface="Calibri"/>
                <a:cs typeface="Calibri"/>
              </a:rPr>
              <a:t>(π.χ. </a:t>
            </a:r>
            <a:r>
              <a:rPr sz="2400" b="1" spc="-5" dirty="0">
                <a:latin typeface="Calibri"/>
                <a:cs typeface="Calibri"/>
              </a:rPr>
              <a:t>Life_Quality_T1</a:t>
            </a:r>
            <a:r>
              <a:rPr sz="2400" spc="-5" dirty="0">
                <a:latin typeface="Calibri"/>
                <a:cs typeface="Calibri"/>
              </a:rPr>
              <a:t>) </a:t>
            </a:r>
            <a:r>
              <a:rPr sz="2400" spc="-30" dirty="0">
                <a:latin typeface="Calibri"/>
                <a:cs typeface="Calibri"/>
              </a:rPr>
              <a:t>και κάνω </a:t>
            </a:r>
            <a:r>
              <a:rPr sz="2400" spc="-10" dirty="0">
                <a:latin typeface="Calibri"/>
                <a:cs typeface="Calibri"/>
              </a:rPr>
              <a:t>κλικ </a:t>
            </a:r>
            <a:r>
              <a:rPr sz="2400" spc="-5" dirty="0">
                <a:latin typeface="Calibri"/>
                <a:cs typeface="Calibri"/>
              </a:rPr>
              <a:t>στα  </a:t>
            </a:r>
            <a:r>
              <a:rPr sz="2400" b="1" spc="-5" dirty="0">
                <a:latin typeface="Calibri"/>
                <a:cs typeface="Calibri"/>
              </a:rPr>
              <a:t>μαύρα </a:t>
            </a:r>
            <a:r>
              <a:rPr sz="2400" b="1" spc="-10" dirty="0">
                <a:latin typeface="Calibri"/>
                <a:cs typeface="Calibri"/>
              </a:rPr>
              <a:t>κυάλια </a:t>
            </a:r>
            <a:r>
              <a:rPr sz="2400" spc="-5" dirty="0">
                <a:latin typeface="Calibri"/>
                <a:cs typeface="Calibri"/>
              </a:rPr>
              <a:t>(γραμμή εργαλείων) </a:t>
            </a:r>
            <a:r>
              <a:rPr sz="2400" dirty="0">
                <a:latin typeface="Calibri"/>
                <a:cs typeface="Calibri"/>
              </a:rPr>
              <a:t>ή επιλέγω </a:t>
            </a:r>
            <a:r>
              <a:rPr sz="2400" b="1" spc="-15" dirty="0">
                <a:latin typeface="Calibri"/>
                <a:cs typeface="Calibri"/>
              </a:rPr>
              <a:t>Edit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Find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825" y="2205101"/>
            <a:ext cx="2592451" cy="388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062" y="2200338"/>
            <a:ext cx="2602230" cy="3897629"/>
          </a:xfrm>
          <a:custGeom>
            <a:avLst/>
            <a:gdLst/>
            <a:ahLst/>
            <a:cxnLst/>
            <a:rect l="l" t="t" r="r" b="b"/>
            <a:pathLst>
              <a:path w="2602230" h="3897629">
                <a:moveTo>
                  <a:pt x="0" y="3897249"/>
                </a:moveTo>
                <a:lnTo>
                  <a:pt x="2601976" y="3897249"/>
                </a:lnTo>
                <a:lnTo>
                  <a:pt x="2601976" y="0"/>
                </a:lnTo>
                <a:lnTo>
                  <a:pt x="0" y="0"/>
                </a:lnTo>
                <a:lnTo>
                  <a:pt x="0" y="38972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9176" y="2205101"/>
            <a:ext cx="2520950" cy="2592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4350" y="2200275"/>
            <a:ext cx="2530475" cy="2602230"/>
          </a:xfrm>
          <a:custGeom>
            <a:avLst/>
            <a:gdLst/>
            <a:ahLst/>
            <a:cxnLst/>
            <a:rect l="l" t="t" r="r" b="b"/>
            <a:pathLst>
              <a:path w="2530475" h="2602229">
                <a:moveTo>
                  <a:pt x="0" y="2601849"/>
                </a:moveTo>
                <a:lnTo>
                  <a:pt x="2530475" y="2601849"/>
                </a:lnTo>
                <a:lnTo>
                  <a:pt x="2530475" y="0"/>
                </a:lnTo>
                <a:lnTo>
                  <a:pt x="0" y="0"/>
                </a:lnTo>
                <a:lnTo>
                  <a:pt x="0" y="26018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9125" y="2852801"/>
            <a:ext cx="3200400" cy="3059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4298" y="2848038"/>
            <a:ext cx="3209925" cy="3068955"/>
          </a:xfrm>
          <a:custGeom>
            <a:avLst/>
            <a:gdLst/>
            <a:ahLst/>
            <a:cxnLst/>
            <a:rect l="l" t="t" r="r" b="b"/>
            <a:pathLst>
              <a:path w="3209925" h="3068954">
                <a:moveTo>
                  <a:pt x="0" y="3068574"/>
                </a:moveTo>
                <a:lnTo>
                  <a:pt x="3209925" y="3068574"/>
                </a:lnTo>
                <a:lnTo>
                  <a:pt x="3209925" y="0"/>
                </a:lnTo>
                <a:lnTo>
                  <a:pt x="0" y="0"/>
                </a:lnTo>
                <a:lnTo>
                  <a:pt x="0" y="3068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882" y="232664"/>
            <a:ext cx="6481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Έλεγχος τιμών </a:t>
            </a:r>
            <a:r>
              <a:rPr sz="3600" spc="-40" dirty="0"/>
              <a:t>και </a:t>
            </a:r>
            <a:r>
              <a:rPr sz="3600" spc="-15" dirty="0"/>
              <a:t>εύρεση</a:t>
            </a:r>
            <a:r>
              <a:rPr sz="3600" dirty="0"/>
              <a:t> </a:t>
            </a:r>
            <a:r>
              <a:rPr sz="3600" spc="-10" dirty="0"/>
              <a:t>λάθους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924560"/>
            <a:ext cx="8636000" cy="250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Στο </a:t>
            </a:r>
            <a:r>
              <a:rPr sz="2200" spc="-20" dirty="0">
                <a:latin typeface="Calibri"/>
                <a:cs typeface="Calibri"/>
              </a:rPr>
              <a:t>κουτί </a:t>
            </a:r>
            <a:r>
              <a:rPr sz="2200" b="1" spc="-5" dirty="0">
                <a:latin typeface="Calibri"/>
                <a:cs typeface="Calibri"/>
              </a:rPr>
              <a:t>Find </a:t>
            </a:r>
            <a:r>
              <a:rPr sz="2200" b="1" spc="-15" dirty="0">
                <a:latin typeface="Calibri"/>
                <a:cs typeface="Calibri"/>
              </a:rPr>
              <a:t>what </a:t>
            </a:r>
            <a:r>
              <a:rPr sz="2200" spc="-10" dirty="0">
                <a:latin typeface="Calibri"/>
                <a:cs typeface="Calibri"/>
              </a:rPr>
              <a:t>γράφω το λάθος </a:t>
            </a:r>
            <a:r>
              <a:rPr sz="2200" spc="-5" dirty="0">
                <a:latin typeface="Calibri"/>
                <a:cs typeface="Calibri"/>
              </a:rPr>
              <a:t>που </a:t>
            </a:r>
            <a:r>
              <a:rPr sz="2200" spc="-25" dirty="0">
                <a:latin typeface="Calibri"/>
                <a:cs typeface="Calibri"/>
              </a:rPr>
              <a:t>βρήκα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b="1" spc="-10" dirty="0">
                <a:latin typeface="Calibri"/>
                <a:cs typeface="Calibri"/>
              </a:rPr>
              <a:t>Output </a:t>
            </a:r>
            <a:r>
              <a:rPr sz="2200" spc="-5" dirty="0">
                <a:latin typeface="Calibri"/>
                <a:cs typeface="Calibri"/>
              </a:rPr>
              <a:t>(π.χ. 33) </a:t>
            </a:r>
            <a:r>
              <a:rPr sz="2200" spc="-35" dirty="0">
                <a:latin typeface="Calibri"/>
                <a:cs typeface="Calibri"/>
              </a:rPr>
              <a:t>και  </a:t>
            </a:r>
            <a:r>
              <a:rPr sz="2200" spc="-20" dirty="0">
                <a:latin typeface="Calibri"/>
                <a:cs typeface="Calibri"/>
              </a:rPr>
              <a:t>πατάω </a:t>
            </a:r>
            <a:r>
              <a:rPr sz="2200" b="1" spc="-5" dirty="0">
                <a:latin typeface="Calibri"/>
                <a:cs typeface="Calibri"/>
              </a:rPr>
              <a:t>Find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next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Η εντολή </a:t>
            </a:r>
            <a:r>
              <a:rPr sz="2200" spc="-10" dirty="0">
                <a:latin typeface="Calibri"/>
                <a:cs typeface="Calibri"/>
              </a:rPr>
              <a:t>μας </a:t>
            </a:r>
            <a:r>
              <a:rPr sz="2200" spc="-15" dirty="0">
                <a:latin typeface="Calibri"/>
                <a:cs typeface="Calibri"/>
              </a:rPr>
              <a:t>δείχνει </a:t>
            </a:r>
            <a:r>
              <a:rPr sz="2200" spc="-5" dirty="0">
                <a:latin typeface="Calibri"/>
                <a:cs typeface="Calibri"/>
              </a:rPr>
              <a:t>σε </a:t>
            </a:r>
            <a:r>
              <a:rPr sz="2200" b="1" spc="-10" dirty="0">
                <a:latin typeface="Calibri"/>
                <a:cs typeface="Calibri"/>
              </a:rPr>
              <a:t>ποια περίπτωση </a:t>
            </a:r>
            <a:r>
              <a:rPr sz="2200" spc="-15" dirty="0">
                <a:latin typeface="Calibri"/>
                <a:cs typeface="Calibri"/>
              </a:rPr>
              <a:t>υπήρχε </a:t>
            </a:r>
            <a:r>
              <a:rPr sz="2200" spc="-10" dirty="0">
                <a:latin typeface="Calibri"/>
                <a:cs typeface="Calibri"/>
              </a:rPr>
              <a:t>το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λάθος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latin typeface="Calibri"/>
                <a:cs typeface="Calibri"/>
              </a:rPr>
              <a:t>(συμμετέχοντας με ΑΑ 14) </a:t>
            </a:r>
            <a:r>
              <a:rPr sz="2200" b="1" spc="-15" dirty="0">
                <a:latin typeface="Calibri"/>
                <a:cs typeface="Calibri"/>
              </a:rPr>
              <a:t>μαρκάρωντάς </a:t>
            </a:r>
            <a:r>
              <a:rPr sz="2200" spc="-10" dirty="0">
                <a:latin typeface="Calibri"/>
                <a:cs typeface="Calibri"/>
              </a:rPr>
              <a:t>το </a:t>
            </a:r>
            <a:r>
              <a:rPr sz="2200" spc="-5" dirty="0">
                <a:latin typeface="Calibri"/>
                <a:cs typeface="Calibri"/>
              </a:rPr>
              <a:t>με </a:t>
            </a:r>
            <a:r>
              <a:rPr sz="2200" b="1" spc="-20" dirty="0">
                <a:latin typeface="Calibri"/>
                <a:cs typeface="Calibri"/>
              </a:rPr>
              <a:t>λευκό</a:t>
            </a:r>
            <a:r>
              <a:rPr sz="2200" b="1" spc="1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φόντο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Αφού </a:t>
            </a:r>
            <a:r>
              <a:rPr sz="2200" spc="-10" dirty="0">
                <a:latin typeface="Calibri"/>
                <a:cs typeface="Calibri"/>
              </a:rPr>
              <a:t>ελέγξουμε </a:t>
            </a:r>
            <a:r>
              <a:rPr sz="2200" spc="-15" dirty="0">
                <a:latin typeface="Calibri"/>
                <a:cs typeface="Calibri"/>
              </a:rPr>
              <a:t>ξανά </a:t>
            </a:r>
            <a:r>
              <a:rPr sz="2200" spc="-10" dirty="0">
                <a:latin typeface="Calibri"/>
                <a:cs typeface="Calibri"/>
              </a:rPr>
              <a:t>το ερωτηματολόγιο </a:t>
            </a:r>
            <a:r>
              <a:rPr sz="2200" spc="-5" dirty="0">
                <a:latin typeface="Calibri"/>
                <a:cs typeface="Calibri"/>
              </a:rPr>
              <a:t>που συμπλήρωσε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η</a:t>
            </a:r>
            <a:endParaRPr sz="2200">
              <a:latin typeface="Calibri"/>
              <a:cs typeface="Calibri"/>
            </a:endParaRPr>
          </a:p>
          <a:p>
            <a:pPr marL="355600" marR="58674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περίπτωση </a:t>
            </a:r>
            <a:r>
              <a:rPr sz="2200" spc="-5" dirty="0">
                <a:latin typeface="Calibri"/>
                <a:cs typeface="Calibri"/>
              </a:rPr>
              <a:t>με </a:t>
            </a:r>
            <a:r>
              <a:rPr sz="2200" dirty="0">
                <a:latin typeface="Calibri"/>
                <a:cs typeface="Calibri"/>
              </a:rPr>
              <a:t>ΑΑ </a:t>
            </a:r>
            <a:r>
              <a:rPr sz="2200" spc="-5" dirty="0">
                <a:latin typeface="Calibri"/>
                <a:cs typeface="Calibri"/>
              </a:rPr>
              <a:t>14, </a:t>
            </a:r>
            <a:r>
              <a:rPr sz="2200" spc="-15" dirty="0">
                <a:latin typeface="Calibri"/>
                <a:cs typeface="Calibri"/>
              </a:rPr>
              <a:t>πάμε πάνω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spc="-10" dirty="0">
                <a:latin typeface="Calibri"/>
                <a:cs typeface="Calibri"/>
              </a:rPr>
              <a:t>λάθος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10" dirty="0">
                <a:latin typeface="Calibri"/>
                <a:cs typeface="Calibri"/>
              </a:rPr>
              <a:t>το </a:t>
            </a:r>
            <a:r>
              <a:rPr sz="2200" spc="-5" dirty="0">
                <a:latin typeface="Calibri"/>
                <a:cs typeface="Calibri"/>
              </a:rPr>
              <a:t>αλλάζουμε με </a:t>
            </a:r>
            <a:r>
              <a:rPr sz="2200" dirty="0">
                <a:latin typeface="Calibri"/>
                <a:cs typeface="Calibri"/>
              </a:rPr>
              <a:t>τη  </a:t>
            </a:r>
            <a:r>
              <a:rPr sz="2200" spc="-5" dirty="0">
                <a:latin typeface="Calibri"/>
                <a:cs typeface="Calibri"/>
              </a:rPr>
              <a:t>σωστή </a:t>
            </a:r>
            <a:r>
              <a:rPr sz="2200" spc="-10" dirty="0">
                <a:latin typeface="Calibri"/>
                <a:cs typeface="Calibri"/>
              </a:rPr>
              <a:t>τιμή (π.χ.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312" y="3471926"/>
            <a:ext cx="3200400" cy="324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550" y="3467163"/>
            <a:ext cx="3209925" cy="3249930"/>
          </a:xfrm>
          <a:custGeom>
            <a:avLst/>
            <a:gdLst/>
            <a:ahLst/>
            <a:cxnLst/>
            <a:rect l="l" t="t" r="r" b="b"/>
            <a:pathLst>
              <a:path w="3209925" h="3249929">
                <a:moveTo>
                  <a:pt x="0" y="3249549"/>
                </a:moveTo>
                <a:lnTo>
                  <a:pt x="3209925" y="3249549"/>
                </a:lnTo>
                <a:lnTo>
                  <a:pt x="3209925" y="0"/>
                </a:lnTo>
                <a:lnTo>
                  <a:pt x="0" y="0"/>
                </a:lnTo>
                <a:lnTo>
                  <a:pt x="0" y="32495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7175" y="3357561"/>
            <a:ext cx="2060575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62348" y="3352798"/>
            <a:ext cx="2070100" cy="3394075"/>
          </a:xfrm>
          <a:custGeom>
            <a:avLst/>
            <a:gdLst/>
            <a:ahLst/>
            <a:cxnLst/>
            <a:rect l="l" t="t" r="r" b="b"/>
            <a:pathLst>
              <a:path w="2070100" h="3394075">
                <a:moveTo>
                  <a:pt x="0" y="3394075"/>
                </a:moveTo>
                <a:lnTo>
                  <a:pt x="2070100" y="3394075"/>
                </a:lnTo>
                <a:lnTo>
                  <a:pt x="2070100" y="0"/>
                </a:lnTo>
                <a:lnTo>
                  <a:pt x="0" y="0"/>
                </a:lnTo>
                <a:lnTo>
                  <a:pt x="0" y="33940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6751" y="3357561"/>
            <a:ext cx="2116074" cy="3384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1925" y="3352798"/>
            <a:ext cx="2125980" cy="3394075"/>
          </a:xfrm>
          <a:custGeom>
            <a:avLst/>
            <a:gdLst/>
            <a:ahLst/>
            <a:cxnLst/>
            <a:rect l="l" t="t" r="r" b="b"/>
            <a:pathLst>
              <a:path w="2125979" h="3394075">
                <a:moveTo>
                  <a:pt x="0" y="3394075"/>
                </a:moveTo>
                <a:lnTo>
                  <a:pt x="2125599" y="3394075"/>
                </a:lnTo>
                <a:lnTo>
                  <a:pt x="2125599" y="0"/>
                </a:lnTo>
                <a:lnTo>
                  <a:pt x="0" y="0"/>
                </a:lnTo>
                <a:lnTo>
                  <a:pt x="0" y="33940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56626" y="5764212"/>
            <a:ext cx="576580" cy="168275"/>
          </a:xfrm>
          <a:custGeom>
            <a:avLst/>
            <a:gdLst/>
            <a:ahLst/>
            <a:cxnLst/>
            <a:rect l="l" t="t" r="r" b="b"/>
            <a:pathLst>
              <a:path w="576579" h="168275">
                <a:moveTo>
                  <a:pt x="0" y="168275"/>
                </a:moveTo>
                <a:lnTo>
                  <a:pt x="576262" y="168275"/>
                </a:lnTo>
                <a:lnTo>
                  <a:pt x="576262" y="0"/>
                </a:lnTo>
                <a:lnTo>
                  <a:pt x="0" y="0"/>
                </a:lnTo>
                <a:lnTo>
                  <a:pt x="0" y="168275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4407" y="304038"/>
            <a:ext cx="518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Crosstabs</a:t>
            </a:r>
            <a:r>
              <a:rPr sz="3600" spc="-75" dirty="0"/>
              <a:t> </a:t>
            </a:r>
            <a:r>
              <a:rPr sz="3600" spc="-5" dirty="0"/>
              <a:t>(Διασταυρώσεις)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8267" y="1210436"/>
            <a:ext cx="8529320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Π.χ. </a:t>
            </a:r>
            <a:r>
              <a:rPr sz="2400" spc="-10" dirty="0">
                <a:latin typeface="Calibri"/>
                <a:cs typeface="Calibri"/>
              </a:rPr>
              <a:t>Όταν </a:t>
            </a:r>
            <a:r>
              <a:rPr sz="2400" spc="-15" dirty="0">
                <a:latin typeface="Calibri"/>
                <a:cs typeface="Calibri"/>
              </a:rPr>
              <a:t>θέλω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5" dirty="0">
                <a:latin typeface="Calibri"/>
                <a:cs typeface="Calibri"/>
              </a:rPr>
              <a:t>βρω πόσοι άνδρες (τιμή </a:t>
            </a:r>
            <a:r>
              <a:rPr sz="2400" dirty="0">
                <a:latin typeface="Calibri"/>
                <a:cs typeface="Calibri"/>
              </a:rPr>
              <a:t>1)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spc="-10" dirty="0">
                <a:latin typeface="Calibri"/>
                <a:cs typeface="Calibri"/>
              </a:rPr>
              <a:t>δείγμα </a:t>
            </a:r>
            <a:r>
              <a:rPr sz="2400" spc="-5" dirty="0">
                <a:latin typeface="Calibri"/>
                <a:cs typeface="Calibri"/>
              </a:rPr>
              <a:t>μου  </a:t>
            </a:r>
            <a:r>
              <a:rPr sz="2400" spc="-25" dirty="0">
                <a:latin typeface="Calibri"/>
                <a:cs typeface="Calibri"/>
              </a:rPr>
              <a:t>κατοικούν </a:t>
            </a:r>
            <a:r>
              <a:rPr sz="2400" dirty="0">
                <a:latin typeface="Calibri"/>
                <a:cs typeface="Calibri"/>
              </a:rPr>
              <a:t>σε </a:t>
            </a:r>
            <a:r>
              <a:rPr sz="2400" spc="-10" dirty="0">
                <a:latin typeface="Calibri"/>
                <a:cs typeface="Calibri"/>
              </a:rPr>
              <a:t>πόλη </a:t>
            </a:r>
            <a:r>
              <a:rPr sz="2400" spc="-5" dirty="0">
                <a:latin typeface="Calibri"/>
                <a:cs typeface="Calibri"/>
              </a:rPr>
              <a:t>(τιμή </a:t>
            </a:r>
            <a:r>
              <a:rPr sz="2400" spc="-10" dirty="0">
                <a:latin typeface="Calibri"/>
                <a:cs typeface="Calibri"/>
              </a:rPr>
              <a:t>1), </a:t>
            </a:r>
            <a:r>
              <a:rPr sz="2400" spc="-15" dirty="0">
                <a:latin typeface="Calibri"/>
                <a:cs typeface="Calibri"/>
              </a:rPr>
              <a:t>κωμόπολη </a:t>
            </a:r>
            <a:r>
              <a:rPr sz="2400" spc="-5" dirty="0">
                <a:latin typeface="Calibri"/>
                <a:cs typeface="Calibri"/>
              </a:rPr>
              <a:t>(τιμή </a:t>
            </a:r>
            <a:r>
              <a:rPr sz="2400" spc="-10" dirty="0">
                <a:latin typeface="Calibri"/>
                <a:cs typeface="Calibri"/>
              </a:rPr>
              <a:t>2) </a:t>
            </a:r>
            <a:r>
              <a:rPr sz="2400" dirty="0">
                <a:latin typeface="Calibri"/>
                <a:cs typeface="Calibri"/>
              </a:rPr>
              <a:t>ή </a:t>
            </a:r>
            <a:r>
              <a:rPr sz="2400" spc="-10" dirty="0">
                <a:latin typeface="Calibri"/>
                <a:cs typeface="Calibri"/>
              </a:rPr>
              <a:t>χωριό </a:t>
            </a:r>
            <a:r>
              <a:rPr sz="2400" spc="-5" dirty="0">
                <a:latin typeface="Calibri"/>
                <a:cs typeface="Calibri"/>
              </a:rPr>
              <a:t>(τιμή 3) 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5" dirty="0">
                <a:latin typeface="Calibri"/>
                <a:cs typeface="Calibri"/>
              </a:rPr>
              <a:t>πόσες </a:t>
            </a:r>
            <a:r>
              <a:rPr sz="2400" spc="-10" dirty="0">
                <a:latin typeface="Calibri"/>
                <a:cs typeface="Calibri"/>
              </a:rPr>
              <a:t>γυναίκες </a:t>
            </a:r>
            <a:r>
              <a:rPr sz="2400" spc="-5" dirty="0">
                <a:latin typeface="Calibri"/>
                <a:cs typeface="Calibri"/>
              </a:rPr>
              <a:t>(τιμή </a:t>
            </a:r>
            <a:r>
              <a:rPr sz="2400" dirty="0">
                <a:latin typeface="Calibri"/>
                <a:cs typeface="Calibri"/>
              </a:rPr>
              <a:t>2)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15" dirty="0">
                <a:latin typeface="Calibri"/>
                <a:cs typeface="Calibri"/>
              </a:rPr>
              <a:t>το δείγμα </a:t>
            </a:r>
            <a:r>
              <a:rPr sz="2400" spc="-10" dirty="0">
                <a:latin typeface="Calibri"/>
                <a:cs typeface="Calibri"/>
              </a:rPr>
              <a:t>μου </a:t>
            </a:r>
            <a:r>
              <a:rPr sz="2400" spc="-25" dirty="0">
                <a:latin typeface="Calibri"/>
                <a:cs typeface="Calibri"/>
              </a:rPr>
              <a:t>κατοικούν </a:t>
            </a:r>
            <a:r>
              <a:rPr sz="2400" spc="-5" dirty="0">
                <a:latin typeface="Calibri"/>
                <a:cs typeface="Calibri"/>
              </a:rPr>
              <a:t>σε </a:t>
            </a:r>
            <a:r>
              <a:rPr sz="2400" spc="-10" dirty="0">
                <a:latin typeface="Calibri"/>
                <a:cs typeface="Calibri"/>
              </a:rPr>
              <a:t>πόλη  </a:t>
            </a:r>
            <a:r>
              <a:rPr sz="2400" spc="-5" dirty="0">
                <a:latin typeface="Calibri"/>
                <a:cs typeface="Calibri"/>
              </a:rPr>
              <a:t>(τιμή 1), </a:t>
            </a:r>
            <a:r>
              <a:rPr sz="2400" spc="-15" dirty="0">
                <a:latin typeface="Calibri"/>
                <a:cs typeface="Calibri"/>
              </a:rPr>
              <a:t>κωμόπολη </a:t>
            </a:r>
            <a:r>
              <a:rPr sz="2400" spc="-5" dirty="0">
                <a:latin typeface="Calibri"/>
                <a:cs typeface="Calibri"/>
              </a:rPr>
              <a:t>(τιμή </a:t>
            </a:r>
            <a:r>
              <a:rPr sz="2400" dirty="0">
                <a:latin typeface="Calibri"/>
                <a:cs typeface="Calibri"/>
              </a:rPr>
              <a:t>2) ή </a:t>
            </a:r>
            <a:r>
              <a:rPr sz="2400" spc="-10" dirty="0">
                <a:latin typeface="Calibri"/>
                <a:cs typeface="Calibri"/>
              </a:rPr>
              <a:t>χωριό </a:t>
            </a:r>
            <a:r>
              <a:rPr sz="2400" spc="-5" dirty="0">
                <a:latin typeface="Calibri"/>
                <a:cs typeface="Calibri"/>
              </a:rPr>
              <a:t>(τιμή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Εντολή Analyze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Descriptive Statistics </a:t>
            </a:r>
            <a:r>
              <a:rPr sz="2400" b="1" dirty="0">
                <a:latin typeface="Calibri"/>
                <a:cs typeface="Calibri"/>
              </a:rPr>
              <a:t>→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Crosstabs</a:t>
            </a:r>
            <a:endParaRPr sz="2400">
              <a:latin typeface="Calibri"/>
              <a:cs typeface="Calibri"/>
            </a:endParaRPr>
          </a:p>
          <a:p>
            <a:pPr marL="355600" marR="72199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spc="-5" dirty="0">
                <a:latin typeface="Calibri"/>
                <a:cs typeface="Calibri"/>
              </a:rPr>
              <a:t>αριστερό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spc="-10" dirty="0">
                <a:latin typeface="Calibri"/>
                <a:cs typeface="Calibri"/>
              </a:rPr>
              <a:t>τις </a:t>
            </a:r>
            <a:r>
              <a:rPr sz="2400" spc="-15" dirty="0">
                <a:latin typeface="Calibri"/>
                <a:cs typeface="Calibri"/>
              </a:rPr>
              <a:t>μεταβλητές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5" dirty="0">
                <a:latin typeface="Calibri"/>
                <a:cs typeface="Calibri"/>
              </a:rPr>
              <a:t>θέλω </a:t>
            </a:r>
            <a:r>
              <a:rPr sz="2400" dirty="0">
                <a:latin typeface="Calibri"/>
                <a:cs typeface="Calibri"/>
              </a:rPr>
              <a:t>να  </a:t>
            </a:r>
            <a:r>
              <a:rPr sz="2400" spc="-10" dirty="0">
                <a:latin typeface="Calibri"/>
                <a:cs typeface="Calibri"/>
              </a:rPr>
              <a:t>διασταυρώσω </a:t>
            </a:r>
            <a:r>
              <a:rPr sz="2400" spc="-5" dirty="0">
                <a:latin typeface="Calibri"/>
                <a:cs typeface="Calibri"/>
              </a:rPr>
              <a:t>(π.χ. </a:t>
            </a:r>
            <a:r>
              <a:rPr sz="2400" spc="-15" dirty="0">
                <a:latin typeface="Calibri"/>
                <a:cs typeface="Calibri"/>
              </a:rPr>
              <a:t>sex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region)</a:t>
            </a:r>
            <a:endParaRPr sz="2400">
              <a:latin typeface="Calibri"/>
              <a:cs typeface="Calibri"/>
            </a:endParaRPr>
          </a:p>
          <a:p>
            <a:pPr marL="355600" marR="52324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b="1" spc="-10" dirty="0">
                <a:latin typeface="Calibri"/>
                <a:cs typeface="Calibri"/>
              </a:rPr>
              <a:t>sex </a:t>
            </a: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15" dirty="0">
                <a:latin typeface="Calibri"/>
                <a:cs typeface="Calibri"/>
              </a:rPr>
              <a:t>μετακινώ πάνω </a:t>
            </a: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b="1" spc="-10" dirty="0">
                <a:latin typeface="Calibri"/>
                <a:cs typeface="Calibri"/>
              </a:rPr>
              <a:t>Row(s)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τη 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b="1" spc="-10" dirty="0">
                <a:latin typeface="Calibri"/>
                <a:cs typeface="Calibri"/>
              </a:rPr>
              <a:t>region </a:t>
            </a: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15" dirty="0">
                <a:latin typeface="Calibri"/>
                <a:cs typeface="Calibri"/>
              </a:rPr>
              <a:t>μετακινώ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30" dirty="0">
                <a:latin typeface="Calibri"/>
                <a:cs typeface="Calibri"/>
              </a:rPr>
              <a:t>κάτω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20" dirty="0">
                <a:latin typeface="Calibri"/>
                <a:cs typeface="Calibri"/>
              </a:rPr>
              <a:t>κουτί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Column(s)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Προαιρετικά, εάν θέλω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b="1" spc="-10" dirty="0">
                <a:latin typeface="Calibri"/>
                <a:cs typeface="Calibri"/>
              </a:rPr>
              <a:t>γράφημα </a:t>
            </a: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25" dirty="0">
                <a:latin typeface="Calibri"/>
                <a:cs typeface="Calibri"/>
              </a:rPr>
              <a:t>την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εντολή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Display clustered </a:t>
            </a:r>
            <a:r>
              <a:rPr sz="2400" b="1" dirty="0">
                <a:latin typeface="Calibri"/>
                <a:cs typeface="Calibri"/>
              </a:rPr>
              <a:t>Bar </a:t>
            </a:r>
            <a:r>
              <a:rPr sz="2400" b="1" spc="-5" dirty="0">
                <a:latin typeface="Calibri"/>
                <a:cs typeface="Calibri"/>
              </a:rPr>
              <a:t>charts </a:t>
            </a:r>
            <a:r>
              <a:rPr sz="2400" b="1" dirty="0">
                <a:latin typeface="Calibri"/>
                <a:cs typeface="Calibri"/>
              </a:rPr>
              <a:t>&amp; </a:t>
            </a:r>
            <a:r>
              <a:rPr sz="2400" dirty="0">
                <a:latin typeface="Calibri"/>
                <a:cs typeface="Calibri"/>
              </a:rPr>
              <a:t>επιλέγω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4407" y="232664"/>
            <a:ext cx="518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Crosstabs</a:t>
            </a:r>
            <a:r>
              <a:rPr sz="3600" spc="-75" dirty="0"/>
              <a:t> </a:t>
            </a:r>
            <a:r>
              <a:rPr sz="3600" spc="-5" dirty="0"/>
              <a:t>(Διασταυρώσεις)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39750" y="1628775"/>
            <a:ext cx="3600450" cy="381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987" y="1623949"/>
            <a:ext cx="3609975" cy="3825875"/>
          </a:xfrm>
          <a:custGeom>
            <a:avLst/>
            <a:gdLst/>
            <a:ahLst/>
            <a:cxnLst/>
            <a:rect l="l" t="t" r="r" b="b"/>
            <a:pathLst>
              <a:path w="3609975" h="3825875">
                <a:moveTo>
                  <a:pt x="0" y="3825875"/>
                </a:moveTo>
                <a:lnTo>
                  <a:pt x="3609975" y="3825875"/>
                </a:lnTo>
                <a:lnTo>
                  <a:pt x="3609975" y="0"/>
                </a:lnTo>
                <a:lnTo>
                  <a:pt x="0" y="0"/>
                </a:lnTo>
                <a:lnTo>
                  <a:pt x="0" y="38258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6526" y="1628775"/>
            <a:ext cx="3816350" cy="381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1700" y="1623949"/>
            <a:ext cx="3825875" cy="3825875"/>
          </a:xfrm>
          <a:custGeom>
            <a:avLst/>
            <a:gdLst/>
            <a:ahLst/>
            <a:cxnLst/>
            <a:rect l="l" t="t" r="r" b="b"/>
            <a:pathLst>
              <a:path w="3825875" h="3825875">
                <a:moveTo>
                  <a:pt x="0" y="3825875"/>
                </a:moveTo>
                <a:lnTo>
                  <a:pt x="3825875" y="3825875"/>
                </a:lnTo>
                <a:lnTo>
                  <a:pt x="3825875" y="0"/>
                </a:lnTo>
                <a:lnTo>
                  <a:pt x="0" y="0"/>
                </a:lnTo>
                <a:lnTo>
                  <a:pt x="0" y="38258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4407" y="232664"/>
            <a:ext cx="518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Crosstabs</a:t>
            </a:r>
            <a:r>
              <a:rPr sz="3600" spc="-75" dirty="0"/>
              <a:t> </a:t>
            </a:r>
            <a:r>
              <a:rPr sz="3600" spc="-5" dirty="0"/>
              <a:t>(Διασταυρώσεις)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88854" y="1140217"/>
            <a:ext cx="120396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80" dirty="0">
                <a:latin typeface="Arial"/>
                <a:cs typeface="Arial"/>
              </a:rPr>
              <a:t>Case </a:t>
            </a:r>
            <a:r>
              <a:rPr sz="850" b="1" spc="-75" dirty="0">
                <a:latin typeface="Arial"/>
                <a:cs typeface="Arial"/>
              </a:rPr>
              <a:t>Processing</a:t>
            </a:r>
            <a:r>
              <a:rPr sz="850" b="1" spc="-35" dirty="0">
                <a:latin typeface="Arial"/>
                <a:cs typeface="Arial"/>
              </a:rPr>
              <a:t> </a:t>
            </a:r>
            <a:r>
              <a:rPr sz="850" b="1" spc="-90" dirty="0">
                <a:latin typeface="Arial"/>
                <a:cs typeface="Arial"/>
              </a:rPr>
              <a:t>Summary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3868" y="1344407"/>
          <a:ext cx="3786504" cy="659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412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R="15875" algn="ctr">
                        <a:lnSpc>
                          <a:spcPts val="925"/>
                        </a:lnSpc>
                        <a:spcBef>
                          <a:spcPts val="265"/>
                        </a:spcBef>
                      </a:pPr>
                      <a:r>
                        <a:rPr sz="850" spc="-85" dirty="0">
                          <a:latin typeface="Arial"/>
                          <a:cs typeface="Arial"/>
                        </a:rPr>
                        <a:t>Cases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15240" algn="ctr">
                        <a:lnSpc>
                          <a:spcPts val="925"/>
                        </a:lnSpc>
                        <a:spcBef>
                          <a:spcPts val="220"/>
                        </a:spcBef>
                      </a:pPr>
                      <a:r>
                        <a:rPr sz="850" spc="-70" dirty="0">
                          <a:latin typeface="Arial"/>
                          <a:cs typeface="Arial"/>
                        </a:rPr>
                        <a:t>Valid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ts val="925"/>
                        </a:lnSpc>
                        <a:spcBef>
                          <a:spcPts val="220"/>
                        </a:spcBef>
                      </a:pPr>
                      <a:r>
                        <a:rPr sz="850" spc="-75" dirty="0">
                          <a:latin typeface="Arial"/>
                          <a:cs typeface="Arial"/>
                        </a:rPr>
                        <a:t>Missing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8415" algn="ctr">
                        <a:lnSpc>
                          <a:spcPts val="925"/>
                        </a:lnSpc>
                        <a:spcBef>
                          <a:spcPts val="220"/>
                        </a:spcBef>
                      </a:pPr>
                      <a:r>
                        <a:rPr sz="850" spc="-75" dirty="0">
                          <a:latin typeface="Arial"/>
                          <a:cs typeface="Arial"/>
                        </a:rPr>
                        <a:t>Total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ts val="944"/>
                        </a:lnSpc>
                        <a:spcBef>
                          <a:spcPts val="22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944"/>
                        </a:lnSpc>
                        <a:spcBef>
                          <a:spcPts val="220"/>
                        </a:spcBef>
                      </a:pPr>
                      <a:r>
                        <a:rPr sz="850" spc="-80" dirty="0">
                          <a:latin typeface="Arial"/>
                          <a:cs typeface="Arial"/>
                        </a:rPr>
                        <a:t>Percent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944"/>
                        </a:lnSpc>
                        <a:spcBef>
                          <a:spcPts val="22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944"/>
                        </a:lnSpc>
                        <a:spcBef>
                          <a:spcPts val="220"/>
                        </a:spcBef>
                      </a:pPr>
                      <a:r>
                        <a:rPr sz="850" spc="-80" dirty="0">
                          <a:latin typeface="Arial"/>
                          <a:cs typeface="Arial"/>
                        </a:rPr>
                        <a:t>Percent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944"/>
                        </a:lnSpc>
                        <a:spcBef>
                          <a:spcPts val="22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944"/>
                        </a:lnSpc>
                        <a:spcBef>
                          <a:spcPts val="220"/>
                        </a:spcBef>
                      </a:pPr>
                      <a:r>
                        <a:rPr sz="850" spc="-80" dirty="0">
                          <a:latin typeface="Arial"/>
                          <a:cs typeface="Arial"/>
                        </a:rPr>
                        <a:t>Percent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37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850" spc="-65" dirty="0">
                          <a:latin typeface="Arial"/>
                          <a:cs typeface="Arial"/>
                        </a:rPr>
                        <a:t>sex </a:t>
                      </a:r>
                      <a:r>
                        <a:rPr sz="850" spc="-50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8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85" dirty="0">
                          <a:latin typeface="Arial"/>
                          <a:cs typeface="Arial"/>
                        </a:rPr>
                        <a:t>region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20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50" spc="-85" dirty="0">
                          <a:latin typeface="Arial"/>
                          <a:cs typeface="Arial"/>
                        </a:rPr>
                        <a:t>100,0%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50" spc="-75" dirty="0">
                          <a:latin typeface="Arial"/>
                          <a:cs typeface="Arial"/>
                        </a:rPr>
                        <a:t>,0%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20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50" spc="-85" dirty="0">
                          <a:latin typeface="Arial"/>
                          <a:cs typeface="Arial"/>
                        </a:rPr>
                        <a:t>100,0%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24546" y="2532008"/>
            <a:ext cx="260286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6755">
              <a:lnSpc>
                <a:spcPct val="100000"/>
              </a:lnSpc>
              <a:spcBef>
                <a:spcPts val="100"/>
              </a:spcBef>
            </a:pPr>
            <a:r>
              <a:rPr sz="1050" b="1" spc="-15" dirty="0">
                <a:latin typeface="Arial"/>
                <a:cs typeface="Arial"/>
              </a:rPr>
              <a:t>sex </a:t>
            </a:r>
            <a:r>
              <a:rPr sz="1050" b="1" dirty="0">
                <a:latin typeface="Arial"/>
                <a:cs typeface="Arial"/>
              </a:rPr>
              <a:t>* </a:t>
            </a:r>
            <a:r>
              <a:rPr sz="1050" b="1" spc="15" dirty="0">
                <a:latin typeface="Arial"/>
                <a:cs typeface="Arial"/>
              </a:rPr>
              <a:t>region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b="1" spc="10" dirty="0">
                <a:latin typeface="Arial"/>
                <a:cs typeface="Arial"/>
              </a:rPr>
              <a:t>Crosstabulation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050" dirty="0">
                <a:latin typeface="Arial"/>
                <a:cs typeface="Arial"/>
              </a:rPr>
              <a:t>Count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4033" y="2976882"/>
          <a:ext cx="3503295" cy="1009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517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7780" algn="ctr">
                        <a:lnSpc>
                          <a:spcPts val="1165"/>
                        </a:lnSpc>
                        <a:spcBef>
                          <a:spcPts val="325"/>
                        </a:spcBef>
                      </a:pPr>
                      <a:r>
                        <a:rPr sz="1050" spc="-15" dirty="0">
                          <a:latin typeface="Arial"/>
                          <a:cs typeface="Arial"/>
                        </a:rPr>
                        <a:t>region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20345">
                        <a:lnSpc>
                          <a:spcPts val="1195"/>
                        </a:lnSpc>
                      </a:pPr>
                      <a:r>
                        <a:rPr sz="1050" spc="-15" dirty="0">
                          <a:latin typeface="Arial"/>
                          <a:cs typeface="Arial"/>
                        </a:rPr>
                        <a:t>Total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6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1195"/>
                        </a:lnSpc>
                        <a:spcBef>
                          <a:spcPts val="270"/>
                        </a:spcBef>
                      </a:pPr>
                      <a:r>
                        <a:rPr sz="1050" spc="20" dirty="0">
                          <a:latin typeface="Arial"/>
                          <a:cs typeface="Arial"/>
                        </a:rPr>
                        <a:t>city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5730" algn="r">
                        <a:lnSpc>
                          <a:spcPts val="1195"/>
                        </a:lnSpc>
                        <a:spcBef>
                          <a:spcPts val="270"/>
                        </a:spcBef>
                      </a:pPr>
                      <a:r>
                        <a:rPr sz="1050" spc="3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opo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i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40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050" spc="5" dirty="0">
                          <a:latin typeface="Arial"/>
                          <a:cs typeface="Arial"/>
                        </a:rPr>
                        <a:t>sex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male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11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emale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4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50" spc="-15" dirty="0">
                          <a:latin typeface="Arial"/>
                          <a:cs typeface="Arial"/>
                        </a:rPr>
                        <a:t>Total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10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10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20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281830" y="2464511"/>
            <a:ext cx="4372610" cy="3601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424686"/>
            <a:ext cx="7905750" cy="46355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Εντολή Analyze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Descriptive Statistics </a:t>
            </a:r>
            <a:r>
              <a:rPr sz="2400" b="1" dirty="0">
                <a:latin typeface="Calibri"/>
                <a:cs typeface="Calibri"/>
              </a:rPr>
              <a:t>→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Frequencies</a:t>
            </a:r>
            <a:endParaRPr sz="2400">
              <a:latin typeface="Calibri"/>
              <a:cs typeface="Calibri"/>
            </a:endParaRPr>
          </a:p>
          <a:p>
            <a:pPr marL="355600" marR="6604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Επιλέγω </a:t>
            </a: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15" dirty="0">
                <a:latin typeface="Calibri"/>
                <a:cs typeface="Calibri"/>
              </a:rPr>
              <a:t>μεταβλήτή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5" dirty="0">
                <a:latin typeface="Calibri"/>
                <a:cs typeface="Calibri"/>
              </a:rPr>
              <a:t>θέλω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10" dirty="0">
                <a:latin typeface="Calibri"/>
                <a:cs typeface="Calibri"/>
              </a:rPr>
              <a:t>αναλύσω </a:t>
            </a:r>
            <a:r>
              <a:rPr sz="2400" b="1" spc="-5" dirty="0">
                <a:latin typeface="Calibri"/>
                <a:cs typeface="Calibri"/>
              </a:rPr>
              <a:t>(π.χ. </a:t>
            </a:r>
            <a:r>
              <a:rPr sz="2400" b="1" spc="-10" dirty="0">
                <a:latin typeface="Calibri"/>
                <a:cs typeface="Calibri"/>
              </a:rPr>
              <a:t>sex)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spc="-25" dirty="0">
                <a:latin typeface="Calibri"/>
                <a:cs typeface="Calibri"/>
              </a:rPr>
              <a:t>την  </a:t>
            </a:r>
            <a:r>
              <a:rPr sz="2400" spc="-10" dirty="0">
                <a:latin typeface="Calibri"/>
                <a:cs typeface="Calibri"/>
              </a:rPr>
              <a:t>περνάω δεξιά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20" dirty="0">
                <a:latin typeface="Calibri"/>
                <a:cs typeface="Calibri"/>
              </a:rPr>
              <a:t>κουτί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Variable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Στη </a:t>
            </a:r>
            <a:r>
              <a:rPr sz="2400" spc="-5" dirty="0">
                <a:latin typeface="Calibri"/>
                <a:cs typeface="Calibri"/>
              </a:rPr>
              <a:t>συνέχεια, </a:t>
            </a:r>
            <a:r>
              <a:rPr sz="2400" spc="-30" dirty="0">
                <a:latin typeface="Calibri"/>
                <a:cs typeface="Calibri"/>
              </a:rPr>
              <a:t>κάνω </a:t>
            </a:r>
            <a:r>
              <a:rPr sz="2400" spc="-10" dirty="0">
                <a:latin typeface="Calibri"/>
                <a:cs typeface="Calibri"/>
              </a:rPr>
              <a:t>κλικ </a:t>
            </a:r>
            <a:r>
              <a:rPr sz="2400" spc="-5" dirty="0">
                <a:latin typeface="Calibri"/>
                <a:cs typeface="Calibri"/>
              </a:rPr>
              <a:t>στο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Statistics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Eπιλέγω </a:t>
            </a:r>
            <a:r>
              <a:rPr sz="2400" b="1" spc="-5" dirty="0">
                <a:latin typeface="Calibri"/>
                <a:cs typeface="Calibri"/>
              </a:rPr>
              <a:t>Mean, </a:t>
            </a:r>
            <a:r>
              <a:rPr sz="2400" b="1" dirty="0">
                <a:latin typeface="Calibri"/>
                <a:cs typeface="Calibri"/>
              </a:rPr>
              <a:t>St. </a:t>
            </a:r>
            <a:r>
              <a:rPr sz="2400" b="1" spc="-10" dirty="0">
                <a:latin typeface="Calibri"/>
                <a:cs typeface="Calibri"/>
              </a:rPr>
              <a:t>Deviation, </a:t>
            </a:r>
            <a:r>
              <a:rPr sz="2400" b="1" spc="-5" dirty="0">
                <a:latin typeface="Calibri"/>
                <a:cs typeface="Calibri"/>
              </a:rPr>
              <a:t>Minimum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Maximum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Continue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Μετά </a:t>
            </a:r>
            <a:r>
              <a:rPr sz="2400" spc="-30" dirty="0">
                <a:latin typeface="Calibri"/>
                <a:cs typeface="Calibri"/>
              </a:rPr>
              <a:t>κάνω </a:t>
            </a:r>
            <a:r>
              <a:rPr sz="2400" spc="-10" dirty="0">
                <a:latin typeface="Calibri"/>
                <a:cs typeface="Calibri"/>
              </a:rPr>
              <a:t>κλικ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b="1" spc="-5" dirty="0">
                <a:latin typeface="Calibri"/>
                <a:cs typeface="Calibri"/>
              </a:rPr>
              <a:t>Charts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εκεί </a:t>
            </a: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b="1" dirty="0">
                <a:latin typeface="Calibri"/>
                <a:cs typeface="Calibri"/>
              </a:rPr>
              <a:t>Bar </a:t>
            </a:r>
            <a:r>
              <a:rPr sz="2400" b="1" spc="-5" dirty="0">
                <a:latin typeface="Calibri"/>
                <a:cs typeface="Calibri"/>
              </a:rPr>
              <a:t>Charts </a:t>
            </a:r>
            <a:r>
              <a:rPr sz="2400" dirty="0">
                <a:latin typeface="Calibri"/>
                <a:cs typeface="Calibri"/>
              </a:rPr>
              <a:t>ή </a:t>
            </a:r>
            <a:r>
              <a:rPr sz="2400" b="1" spc="-5" dirty="0">
                <a:latin typeface="Calibri"/>
                <a:cs typeface="Calibri"/>
              </a:rPr>
              <a:t>Pie  Charts </a:t>
            </a:r>
            <a:r>
              <a:rPr sz="2400" dirty="0">
                <a:latin typeface="Calibri"/>
                <a:cs typeface="Calibri"/>
              </a:rPr>
              <a:t>ή </a:t>
            </a:r>
            <a:r>
              <a:rPr sz="2400" b="1" spc="-15" dirty="0">
                <a:latin typeface="Calibri"/>
                <a:cs typeface="Calibri"/>
              </a:rPr>
              <a:t>Histograms </a:t>
            </a:r>
            <a:r>
              <a:rPr sz="2400" b="1" spc="-5" dirty="0">
                <a:latin typeface="Calibri"/>
                <a:cs typeface="Calibri"/>
              </a:rPr>
              <a:t>(with </a:t>
            </a:r>
            <a:r>
              <a:rPr sz="2400" b="1" dirty="0">
                <a:latin typeface="Calibri"/>
                <a:cs typeface="Calibri"/>
              </a:rPr>
              <a:t>normal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Curve)</a:t>
            </a:r>
            <a:endParaRPr sz="2400">
              <a:latin typeface="Calibri"/>
              <a:cs typeface="Calibri"/>
            </a:endParaRPr>
          </a:p>
          <a:p>
            <a:pPr marL="355600" marR="12255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b="1" spc="-5" dirty="0">
                <a:latin typeface="Calibri"/>
                <a:cs typeface="Calibri"/>
              </a:rPr>
              <a:t>Chart </a:t>
            </a:r>
            <a:r>
              <a:rPr sz="2400" b="1" spc="-25" dirty="0">
                <a:latin typeface="Calibri"/>
                <a:cs typeface="Calibri"/>
              </a:rPr>
              <a:t>Values </a:t>
            </a:r>
            <a:r>
              <a:rPr sz="2400" dirty="0">
                <a:latin typeface="Calibri"/>
                <a:cs typeface="Calibri"/>
              </a:rPr>
              <a:t>επιλέγω να </a:t>
            </a:r>
            <a:r>
              <a:rPr sz="2400" spc="-10" dirty="0">
                <a:latin typeface="Calibri"/>
                <a:cs typeface="Calibri"/>
              </a:rPr>
              <a:t>φαίνονται </a:t>
            </a:r>
            <a:r>
              <a:rPr sz="2400" spc="-5" dirty="0">
                <a:latin typeface="Calibri"/>
                <a:cs typeface="Calibri"/>
              </a:rPr>
              <a:t>οι </a:t>
            </a:r>
            <a:r>
              <a:rPr sz="2400" b="1" spc="-5" dirty="0">
                <a:latin typeface="Calibri"/>
                <a:cs typeface="Calibri"/>
              </a:rPr>
              <a:t>συχνότητες  </a:t>
            </a:r>
            <a:r>
              <a:rPr sz="2400" b="1" spc="-10" dirty="0">
                <a:latin typeface="Calibri"/>
                <a:cs typeface="Calibri"/>
              </a:rPr>
              <a:t>(Frequencies) </a:t>
            </a:r>
            <a:r>
              <a:rPr sz="2400" b="1" dirty="0">
                <a:latin typeface="Calibri"/>
                <a:cs typeface="Calibri"/>
              </a:rPr>
              <a:t>ή </a:t>
            </a:r>
            <a:r>
              <a:rPr sz="2400" b="1" spc="-10" dirty="0">
                <a:latin typeface="Calibri"/>
                <a:cs typeface="Calibri"/>
              </a:rPr>
              <a:t>τα </a:t>
            </a:r>
            <a:r>
              <a:rPr sz="2400" b="1" spc="-5" dirty="0">
                <a:latin typeface="Calibri"/>
                <a:cs typeface="Calibri"/>
              </a:rPr>
              <a:t>ποσοστά </a:t>
            </a:r>
            <a:r>
              <a:rPr sz="2400" b="1" spc="-15" dirty="0">
                <a:latin typeface="Calibri"/>
                <a:cs typeface="Calibri"/>
              </a:rPr>
              <a:t>(Percentages) </a:t>
            </a:r>
            <a:r>
              <a:rPr sz="2400" spc="-15" dirty="0">
                <a:latin typeface="Calibri"/>
                <a:cs typeface="Calibri"/>
              </a:rPr>
              <a:t>των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μεταβλητών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Continue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395287" y="1412875"/>
            <a:ext cx="3889375" cy="367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9401" y="1700148"/>
            <a:ext cx="3457575" cy="309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4575" y="1695450"/>
            <a:ext cx="3467100" cy="3105150"/>
          </a:xfrm>
          <a:custGeom>
            <a:avLst/>
            <a:gdLst/>
            <a:ahLst/>
            <a:cxnLst/>
            <a:rect l="l" t="t" r="r" b="b"/>
            <a:pathLst>
              <a:path w="3467100" h="3105150">
                <a:moveTo>
                  <a:pt x="0" y="3105150"/>
                </a:moveTo>
                <a:lnTo>
                  <a:pt x="3467100" y="3105150"/>
                </a:lnTo>
                <a:lnTo>
                  <a:pt x="3467100" y="0"/>
                </a:lnTo>
                <a:lnTo>
                  <a:pt x="0" y="0"/>
                </a:lnTo>
                <a:lnTo>
                  <a:pt x="0" y="3105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4065651" y="1484312"/>
            <a:ext cx="4467225" cy="432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0825" y="1479550"/>
            <a:ext cx="4476750" cy="4330700"/>
          </a:xfrm>
          <a:custGeom>
            <a:avLst/>
            <a:gdLst/>
            <a:ahLst/>
            <a:cxnLst/>
            <a:rect l="l" t="t" r="r" b="b"/>
            <a:pathLst>
              <a:path w="4476750" h="4330700">
                <a:moveTo>
                  <a:pt x="0" y="4330700"/>
                </a:moveTo>
                <a:lnTo>
                  <a:pt x="4476750" y="4330700"/>
                </a:lnTo>
                <a:lnTo>
                  <a:pt x="4476750" y="0"/>
                </a:lnTo>
                <a:lnTo>
                  <a:pt x="0" y="0"/>
                </a:lnTo>
                <a:lnTo>
                  <a:pt x="0" y="4330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112" y="2074798"/>
            <a:ext cx="3529329" cy="31400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77825" marR="284480" indent="-28702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Verdana"/>
                <a:cs typeface="Verdana"/>
              </a:rPr>
              <a:t>Για επεξεργασία </a:t>
            </a:r>
            <a:r>
              <a:rPr sz="1800" spc="-5" dirty="0">
                <a:latin typeface="Verdana"/>
                <a:cs typeface="Verdana"/>
              </a:rPr>
              <a:t>του </a:t>
            </a:r>
            <a:r>
              <a:rPr sz="1800" b="1" spc="-5" dirty="0">
                <a:latin typeface="Verdana"/>
                <a:cs typeface="Verdana"/>
              </a:rPr>
              <a:t>Bar  </a:t>
            </a:r>
            <a:r>
              <a:rPr sz="1800" b="1" dirty="0">
                <a:latin typeface="Verdana"/>
                <a:cs typeface="Verdana"/>
              </a:rPr>
              <a:t>Chart </a:t>
            </a:r>
            <a:r>
              <a:rPr sz="1800" dirty="0">
                <a:latin typeface="Verdana"/>
                <a:cs typeface="Verdana"/>
              </a:rPr>
              <a:t>κάνω </a:t>
            </a:r>
            <a:r>
              <a:rPr sz="1800" b="1" dirty="0">
                <a:latin typeface="Verdana"/>
                <a:cs typeface="Verdana"/>
              </a:rPr>
              <a:t>διπλό κλικ  </a:t>
            </a:r>
            <a:r>
              <a:rPr sz="1800" spc="-5" dirty="0">
                <a:latin typeface="Verdana"/>
                <a:cs typeface="Verdana"/>
              </a:rPr>
              <a:t>πάνω στην </a:t>
            </a:r>
            <a:r>
              <a:rPr sz="1800" dirty="0">
                <a:latin typeface="Verdana"/>
                <a:cs typeface="Verdana"/>
              </a:rPr>
              <a:t>περιοχή </a:t>
            </a:r>
            <a:r>
              <a:rPr sz="1800" spc="-5" dirty="0">
                <a:latin typeface="Verdana"/>
                <a:cs typeface="Verdana"/>
              </a:rPr>
              <a:t>του  γραφήματος </a:t>
            </a:r>
            <a:r>
              <a:rPr sz="1800" dirty="0">
                <a:latin typeface="Verdana"/>
                <a:cs typeface="Verdana"/>
              </a:rPr>
              <a:t>και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πηγαίνω  </a:t>
            </a:r>
            <a:r>
              <a:rPr sz="1800" spc="-5" dirty="0">
                <a:latin typeface="Verdana"/>
                <a:cs typeface="Verdana"/>
              </a:rPr>
              <a:t>στο πεδίο </a:t>
            </a:r>
            <a:r>
              <a:rPr sz="1800" b="1" dirty="0">
                <a:latin typeface="Verdana"/>
                <a:cs typeface="Verdana"/>
              </a:rPr>
              <a:t>Chart</a:t>
            </a:r>
            <a:r>
              <a:rPr sz="1800" b="1" spc="-3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Editor</a:t>
            </a:r>
            <a:endParaRPr sz="1800">
              <a:latin typeface="Verdana"/>
              <a:cs typeface="Verdana"/>
            </a:endParaRPr>
          </a:p>
          <a:p>
            <a:pPr marL="377825" marR="12192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Verdana"/>
                <a:cs typeface="Verdana"/>
              </a:rPr>
              <a:t>Για να κάνω </a:t>
            </a:r>
            <a:r>
              <a:rPr sz="1800" b="1" spc="-10" dirty="0">
                <a:latin typeface="Verdana"/>
                <a:cs typeface="Verdana"/>
              </a:rPr>
              <a:t>Αντιγραφή  </a:t>
            </a:r>
            <a:r>
              <a:rPr sz="1800" spc="-5" dirty="0">
                <a:latin typeface="Verdana"/>
                <a:cs typeface="Verdana"/>
              </a:rPr>
              <a:t>το </a:t>
            </a:r>
            <a:r>
              <a:rPr sz="1800" dirty="0">
                <a:latin typeface="Verdana"/>
                <a:cs typeface="Verdana"/>
              </a:rPr>
              <a:t>Bar </a:t>
            </a:r>
            <a:r>
              <a:rPr sz="1800" spc="-5" dirty="0">
                <a:latin typeface="Verdana"/>
                <a:cs typeface="Verdana"/>
              </a:rPr>
              <a:t>Chart, </a:t>
            </a:r>
            <a:r>
              <a:rPr sz="1800" dirty="0">
                <a:latin typeface="Verdana"/>
                <a:cs typeface="Verdana"/>
              </a:rPr>
              <a:t>επιλέγω </a:t>
            </a:r>
            <a:r>
              <a:rPr sz="1800" spc="-5" dirty="0">
                <a:latin typeface="Verdana"/>
                <a:cs typeface="Verdana"/>
              </a:rPr>
              <a:t>το  γράφημα </a:t>
            </a:r>
            <a:r>
              <a:rPr sz="1800" b="1" spc="-5" dirty="0">
                <a:latin typeface="Verdana"/>
                <a:cs typeface="Verdana"/>
              </a:rPr>
              <a:t>Edit </a:t>
            </a:r>
            <a:r>
              <a:rPr sz="1800" b="1" dirty="0">
                <a:latin typeface="Verdana"/>
                <a:cs typeface="Verdana"/>
              </a:rPr>
              <a:t>&amp; Copy  Chart</a:t>
            </a:r>
            <a:r>
              <a:rPr sz="1800" dirty="0">
                <a:latin typeface="Verdana"/>
                <a:cs typeface="Verdana"/>
              </a:rPr>
              <a:t>, </a:t>
            </a:r>
            <a:r>
              <a:rPr sz="1800" b="1" dirty="0">
                <a:latin typeface="Verdana"/>
                <a:cs typeface="Verdana"/>
              </a:rPr>
              <a:t>δεξί κλικ </a:t>
            </a:r>
            <a:r>
              <a:rPr sz="1800" dirty="0">
                <a:latin typeface="Verdana"/>
                <a:cs typeface="Verdana"/>
              </a:rPr>
              <a:t>ή </a:t>
            </a:r>
            <a:r>
              <a:rPr sz="1800" b="1" spc="-5" dirty="0">
                <a:latin typeface="Verdana"/>
                <a:cs typeface="Verdana"/>
              </a:rPr>
              <a:t>Edit</a:t>
            </a:r>
            <a:r>
              <a:rPr sz="1800" b="1" spc="-1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&amp;  </a:t>
            </a:r>
            <a:r>
              <a:rPr sz="1800" b="1" spc="-5" dirty="0">
                <a:latin typeface="Verdana"/>
                <a:cs typeface="Verdana"/>
              </a:rPr>
              <a:t>Paste </a:t>
            </a:r>
            <a:r>
              <a:rPr sz="1800" dirty="0">
                <a:latin typeface="Verdana"/>
                <a:cs typeface="Verdana"/>
              </a:rPr>
              <a:t>εκεί </a:t>
            </a:r>
            <a:r>
              <a:rPr sz="1800" spc="-5" dirty="0">
                <a:latin typeface="Verdana"/>
                <a:cs typeface="Verdana"/>
              </a:rPr>
              <a:t>που θέλω </a:t>
            </a:r>
            <a:r>
              <a:rPr sz="1800" dirty="0">
                <a:latin typeface="Verdana"/>
                <a:cs typeface="Verdana"/>
              </a:rPr>
              <a:t>να  </a:t>
            </a:r>
            <a:r>
              <a:rPr sz="1800" spc="-5" dirty="0">
                <a:latin typeface="Verdana"/>
                <a:cs typeface="Verdana"/>
              </a:rPr>
              <a:t>το κάνω </a:t>
            </a:r>
            <a:r>
              <a:rPr sz="1800" dirty="0">
                <a:latin typeface="Verdana"/>
                <a:cs typeface="Verdana"/>
              </a:rPr>
              <a:t>επικόλληση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4932426" y="1454150"/>
            <a:ext cx="3743325" cy="315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7600" y="1449324"/>
            <a:ext cx="3752850" cy="3161030"/>
          </a:xfrm>
          <a:custGeom>
            <a:avLst/>
            <a:gdLst/>
            <a:ahLst/>
            <a:cxnLst/>
            <a:rect l="l" t="t" r="r" b="b"/>
            <a:pathLst>
              <a:path w="3752850" h="3161029">
                <a:moveTo>
                  <a:pt x="0" y="3160776"/>
                </a:moveTo>
                <a:lnTo>
                  <a:pt x="3752850" y="3160776"/>
                </a:lnTo>
                <a:lnTo>
                  <a:pt x="3752850" y="0"/>
                </a:lnTo>
                <a:lnTo>
                  <a:pt x="0" y="0"/>
                </a:lnTo>
                <a:lnTo>
                  <a:pt x="0" y="31607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212" y="1463547"/>
            <a:ext cx="3887724" cy="3151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9450" y="1458849"/>
            <a:ext cx="3897629" cy="3161030"/>
          </a:xfrm>
          <a:custGeom>
            <a:avLst/>
            <a:gdLst/>
            <a:ahLst/>
            <a:cxnLst/>
            <a:rect l="l" t="t" r="r" b="b"/>
            <a:pathLst>
              <a:path w="3897629" h="3161029">
                <a:moveTo>
                  <a:pt x="0" y="3160776"/>
                </a:moveTo>
                <a:lnTo>
                  <a:pt x="3897249" y="3160776"/>
                </a:lnTo>
                <a:lnTo>
                  <a:pt x="3897249" y="0"/>
                </a:lnTo>
                <a:lnTo>
                  <a:pt x="0" y="0"/>
                </a:lnTo>
                <a:lnTo>
                  <a:pt x="0" y="31607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387" y="4868862"/>
            <a:ext cx="8785225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latin typeface="Verdana"/>
                <a:cs typeface="Verdana"/>
              </a:rPr>
              <a:t>Για </a:t>
            </a:r>
            <a:r>
              <a:rPr sz="1800" spc="-5" dirty="0">
                <a:latin typeface="Verdana"/>
                <a:cs typeface="Verdana"/>
              </a:rPr>
              <a:t>αλλαγή χρώματος </a:t>
            </a:r>
            <a:r>
              <a:rPr sz="1800" b="1" spc="-5" dirty="0">
                <a:latin typeface="Verdana"/>
                <a:cs typeface="Verdana"/>
              </a:rPr>
              <a:t>μαρκάρω τη μπάρα </a:t>
            </a:r>
            <a:r>
              <a:rPr sz="1800" dirty="0">
                <a:latin typeface="Verdana"/>
                <a:cs typeface="Verdana"/>
              </a:rPr>
              <a:t>που θέλω &amp; επιλέγω </a:t>
            </a:r>
            <a:r>
              <a:rPr sz="1800" spc="-5" dirty="0">
                <a:latin typeface="Verdana"/>
                <a:cs typeface="Verdana"/>
              </a:rPr>
              <a:t>το</a:t>
            </a:r>
            <a:r>
              <a:rPr sz="1800" spc="5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χρώμα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57540" y="1773173"/>
            <a:ext cx="111125" cy="3083560"/>
          </a:xfrm>
          <a:custGeom>
            <a:avLst/>
            <a:gdLst/>
            <a:ahLst/>
            <a:cxnLst/>
            <a:rect l="l" t="t" r="r" b="b"/>
            <a:pathLst>
              <a:path w="111125" h="3083560">
                <a:moveTo>
                  <a:pt x="54891" y="37739"/>
                </a:moveTo>
                <a:lnTo>
                  <a:pt x="45466" y="54165"/>
                </a:lnTo>
                <a:lnTo>
                  <a:pt x="67309" y="3083052"/>
                </a:lnTo>
                <a:lnTo>
                  <a:pt x="86359" y="3082925"/>
                </a:lnTo>
                <a:lnTo>
                  <a:pt x="64515" y="53998"/>
                </a:lnTo>
                <a:lnTo>
                  <a:pt x="54891" y="37739"/>
                </a:lnTo>
                <a:close/>
              </a:path>
              <a:path w="111125" h="3083560">
                <a:moveTo>
                  <a:pt x="54609" y="0"/>
                </a:moveTo>
                <a:lnTo>
                  <a:pt x="2539" y="90677"/>
                </a:lnTo>
                <a:lnTo>
                  <a:pt x="0" y="95250"/>
                </a:lnTo>
                <a:lnTo>
                  <a:pt x="1524" y="101091"/>
                </a:lnTo>
                <a:lnTo>
                  <a:pt x="6095" y="103759"/>
                </a:lnTo>
                <a:lnTo>
                  <a:pt x="10667" y="106299"/>
                </a:lnTo>
                <a:lnTo>
                  <a:pt x="16509" y="104775"/>
                </a:lnTo>
                <a:lnTo>
                  <a:pt x="19050" y="100202"/>
                </a:lnTo>
                <a:lnTo>
                  <a:pt x="45466" y="54165"/>
                </a:lnTo>
                <a:lnTo>
                  <a:pt x="45211" y="18923"/>
                </a:lnTo>
                <a:lnTo>
                  <a:pt x="65760" y="18796"/>
                </a:lnTo>
                <a:lnTo>
                  <a:pt x="54609" y="0"/>
                </a:lnTo>
                <a:close/>
              </a:path>
              <a:path w="111125" h="3083560">
                <a:moveTo>
                  <a:pt x="65760" y="18796"/>
                </a:moveTo>
                <a:lnTo>
                  <a:pt x="64261" y="18796"/>
                </a:lnTo>
                <a:lnTo>
                  <a:pt x="64515" y="53998"/>
                </a:lnTo>
                <a:lnTo>
                  <a:pt x="91947" y="100329"/>
                </a:lnTo>
                <a:lnTo>
                  <a:pt x="94233" y="104139"/>
                </a:lnTo>
                <a:lnTo>
                  <a:pt x="100075" y="105663"/>
                </a:lnTo>
                <a:lnTo>
                  <a:pt x="104648" y="102997"/>
                </a:lnTo>
                <a:lnTo>
                  <a:pt x="109092" y="100329"/>
                </a:lnTo>
                <a:lnTo>
                  <a:pt x="110616" y="94487"/>
                </a:lnTo>
                <a:lnTo>
                  <a:pt x="107950" y="89915"/>
                </a:lnTo>
                <a:lnTo>
                  <a:pt x="65760" y="18796"/>
                </a:lnTo>
                <a:close/>
              </a:path>
              <a:path w="111125" h="3083560">
                <a:moveTo>
                  <a:pt x="64261" y="18796"/>
                </a:moveTo>
                <a:lnTo>
                  <a:pt x="45211" y="18923"/>
                </a:lnTo>
                <a:lnTo>
                  <a:pt x="45466" y="54165"/>
                </a:lnTo>
                <a:lnTo>
                  <a:pt x="54891" y="37739"/>
                </a:lnTo>
                <a:lnTo>
                  <a:pt x="46608" y="23749"/>
                </a:lnTo>
                <a:lnTo>
                  <a:pt x="64296" y="23622"/>
                </a:lnTo>
                <a:lnTo>
                  <a:pt x="64261" y="18796"/>
                </a:lnTo>
                <a:close/>
              </a:path>
              <a:path w="111125" h="3083560">
                <a:moveTo>
                  <a:pt x="64296" y="23622"/>
                </a:moveTo>
                <a:lnTo>
                  <a:pt x="62991" y="23622"/>
                </a:lnTo>
                <a:lnTo>
                  <a:pt x="54891" y="37739"/>
                </a:lnTo>
                <a:lnTo>
                  <a:pt x="64515" y="53998"/>
                </a:lnTo>
                <a:lnTo>
                  <a:pt x="64296" y="23622"/>
                </a:lnTo>
                <a:close/>
              </a:path>
              <a:path w="111125" h="3083560">
                <a:moveTo>
                  <a:pt x="62991" y="23622"/>
                </a:moveTo>
                <a:lnTo>
                  <a:pt x="46608" y="23749"/>
                </a:lnTo>
                <a:lnTo>
                  <a:pt x="54891" y="37739"/>
                </a:lnTo>
                <a:lnTo>
                  <a:pt x="62991" y="2362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4598" y="1773173"/>
            <a:ext cx="4055745" cy="3103245"/>
          </a:xfrm>
          <a:custGeom>
            <a:avLst/>
            <a:gdLst/>
            <a:ahLst/>
            <a:cxnLst/>
            <a:rect l="l" t="t" r="r" b="b"/>
            <a:pathLst>
              <a:path w="4055745" h="3103245">
                <a:moveTo>
                  <a:pt x="30078" y="22981"/>
                </a:moveTo>
                <a:lnTo>
                  <a:pt x="37301" y="40573"/>
                </a:lnTo>
                <a:lnTo>
                  <a:pt x="4043933" y="3103245"/>
                </a:lnTo>
                <a:lnTo>
                  <a:pt x="4055618" y="3088132"/>
                </a:lnTo>
                <a:lnTo>
                  <a:pt x="48648" y="25299"/>
                </a:lnTo>
                <a:lnTo>
                  <a:pt x="30078" y="22981"/>
                </a:lnTo>
                <a:close/>
              </a:path>
              <a:path w="4055745" h="3103245">
                <a:moveTo>
                  <a:pt x="0" y="0"/>
                </a:moveTo>
                <a:lnTo>
                  <a:pt x="39750" y="96774"/>
                </a:lnTo>
                <a:lnTo>
                  <a:pt x="41783" y="101600"/>
                </a:lnTo>
                <a:lnTo>
                  <a:pt x="47371" y="103886"/>
                </a:lnTo>
                <a:lnTo>
                  <a:pt x="52197" y="101853"/>
                </a:lnTo>
                <a:lnTo>
                  <a:pt x="57023" y="99949"/>
                </a:lnTo>
                <a:lnTo>
                  <a:pt x="59436" y="94361"/>
                </a:lnTo>
                <a:lnTo>
                  <a:pt x="57403" y="89535"/>
                </a:lnTo>
                <a:lnTo>
                  <a:pt x="37301" y="40573"/>
                </a:lnTo>
                <a:lnTo>
                  <a:pt x="9143" y="19050"/>
                </a:lnTo>
                <a:lnTo>
                  <a:pt x="20700" y="3937"/>
                </a:lnTo>
                <a:lnTo>
                  <a:pt x="31228" y="3937"/>
                </a:lnTo>
                <a:lnTo>
                  <a:pt x="0" y="0"/>
                </a:lnTo>
                <a:close/>
              </a:path>
              <a:path w="4055745" h="3103245">
                <a:moveTo>
                  <a:pt x="20700" y="3937"/>
                </a:moveTo>
                <a:lnTo>
                  <a:pt x="9143" y="19050"/>
                </a:lnTo>
                <a:lnTo>
                  <a:pt x="37301" y="40573"/>
                </a:lnTo>
                <a:lnTo>
                  <a:pt x="30078" y="22981"/>
                </a:lnTo>
                <a:lnTo>
                  <a:pt x="13842" y="20954"/>
                </a:lnTo>
                <a:lnTo>
                  <a:pt x="23875" y="7874"/>
                </a:lnTo>
                <a:lnTo>
                  <a:pt x="25851" y="7874"/>
                </a:lnTo>
                <a:lnTo>
                  <a:pt x="20700" y="3937"/>
                </a:lnTo>
                <a:close/>
              </a:path>
              <a:path w="4055745" h="3103245">
                <a:moveTo>
                  <a:pt x="31228" y="3937"/>
                </a:moveTo>
                <a:lnTo>
                  <a:pt x="20700" y="3937"/>
                </a:lnTo>
                <a:lnTo>
                  <a:pt x="48648" y="25299"/>
                </a:lnTo>
                <a:lnTo>
                  <a:pt x="101346" y="31876"/>
                </a:lnTo>
                <a:lnTo>
                  <a:pt x="106552" y="32638"/>
                </a:lnTo>
                <a:lnTo>
                  <a:pt x="111378" y="28828"/>
                </a:lnTo>
                <a:lnTo>
                  <a:pt x="112649" y="18414"/>
                </a:lnTo>
                <a:lnTo>
                  <a:pt x="108965" y="13715"/>
                </a:lnTo>
                <a:lnTo>
                  <a:pt x="31228" y="3937"/>
                </a:lnTo>
                <a:close/>
              </a:path>
              <a:path w="4055745" h="3103245">
                <a:moveTo>
                  <a:pt x="25851" y="7874"/>
                </a:moveTo>
                <a:lnTo>
                  <a:pt x="23875" y="7874"/>
                </a:lnTo>
                <a:lnTo>
                  <a:pt x="30078" y="22981"/>
                </a:lnTo>
                <a:lnTo>
                  <a:pt x="48648" y="25299"/>
                </a:lnTo>
                <a:lnTo>
                  <a:pt x="25851" y="7874"/>
                </a:lnTo>
                <a:close/>
              </a:path>
              <a:path w="4055745" h="3103245">
                <a:moveTo>
                  <a:pt x="23875" y="7874"/>
                </a:moveTo>
                <a:lnTo>
                  <a:pt x="13842" y="20954"/>
                </a:lnTo>
                <a:lnTo>
                  <a:pt x="30078" y="22981"/>
                </a:lnTo>
                <a:lnTo>
                  <a:pt x="23875" y="787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395287" y="1341500"/>
            <a:ext cx="3213100" cy="3017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525" y="1336675"/>
            <a:ext cx="3222625" cy="3027680"/>
          </a:xfrm>
          <a:custGeom>
            <a:avLst/>
            <a:gdLst/>
            <a:ahLst/>
            <a:cxnLst/>
            <a:rect l="l" t="t" r="r" b="b"/>
            <a:pathLst>
              <a:path w="3222625" h="3027679">
                <a:moveTo>
                  <a:pt x="0" y="3027299"/>
                </a:moveTo>
                <a:lnTo>
                  <a:pt x="3222625" y="3027299"/>
                </a:lnTo>
                <a:lnTo>
                  <a:pt x="3222625" y="0"/>
                </a:lnTo>
                <a:lnTo>
                  <a:pt x="0" y="0"/>
                </a:lnTo>
                <a:lnTo>
                  <a:pt x="0" y="30272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51275" y="1557337"/>
            <a:ext cx="439293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Verdana"/>
                <a:cs typeface="Verdana"/>
              </a:rPr>
              <a:t>Για να κλείσω </a:t>
            </a:r>
            <a:r>
              <a:rPr sz="1800" spc="-5" dirty="0">
                <a:latin typeface="Verdana"/>
                <a:cs typeface="Verdana"/>
              </a:rPr>
              <a:t>την </a:t>
            </a:r>
            <a:r>
              <a:rPr sz="1800" dirty="0">
                <a:latin typeface="Verdana"/>
                <a:cs typeface="Verdana"/>
              </a:rPr>
              <a:t>εφαρμογή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Chart</a:t>
            </a:r>
            <a:endParaRPr sz="18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Editor </a:t>
            </a:r>
            <a:r>
              <a:rPr sz="1800" dirty="0">
                <a:latin typeface="Verdana"/>
                <a:cs typeface="Verdana"/>
              </a:rPr>
              <a:t>επιλέγω </a:t>
            </a:r>
            <a:r>
              <a:rPr sz="1800" b="1" spc="-5" dirty="0">
                <a:latin typeface="Verdana"/>
                <a:cs typeface="Verdana"/>
              </a:rPr>
              <a:t>File </a:t>
            </a:r>
            <a:r>
              <a:rPr sz="1800" b="1" dirty="0">
                <a:latin typeface="Verdana"/>
                <a:cs typeface="Verdana"/>
              </a:rPr>
              <a:t>&amp;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Close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5600" y="3536950"/>
            <a:ext cx="3230626" cy="2914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0901" y="3532187"/>
            <a:ext cx="3240405" cy="2924175"/>
          </a:xfrm>
          <a:custGeom>
            <a:avLst/>
            <a:gdLst/>
            <a:ahLst/>
            <a:cxnLst/>
            <a:rect l="l" t="t" r="r" b="b"/>
            <a:pathLst>
              <a:path w="3240404" h="2924175">
                <a:moveTo>
                  <a:pt x="0" y="2924175"/>
                </a:moveTo>
                <a:lnTo>
                  <a:pt x="3240151" y="2924175"/>
                </a:lnTo>
                <a:lnTo>
                  <a:pt x="3240151" y="0"/>
                </a:lnTo>
                <a:lnTo>
                  <a:pt x="0" y="0"/>
                </a:lnTo>
                <a:lnTo>
                  <a:pt x="0" y="29241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0112" y="5229225"/>
            <a:ext cx="439293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latin typeface="Verdana"/>
                <a:cs typeface="Verdana"/>
              </a:rPr>
              <a:t>Για να προσθέσω </a:t>
            </a:r>
            <a:r>
              <a:rPr sz="1800" b="1" spc="-5" dirty="0">
                <a:latin typeface="Verdana"/>
                <a:cs typeface="Verdana"/>
              </a:rPr>
              <a:t>ΤΙΤΛΟ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στο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γράφημα </a:t>
            </a:r>
            <a:r>
              <a:rPr sz="1800" dirty="0">
                <a:latin typeface="Verdana"/>
                <a:cs typeface="Verdana"/>
              </a:rPr>
              <a:t>επιλέγω </a:t>
            </a:r>
            <a:r>
              <a:rPr sz="1800" b="1" spc="-5" dirty="0">
                <a:latin typeface="Verdana"/>
                <a:cs typeface="Verdana"/>
              </a:rPr>
              <a:t>Options </a:t>
            </a:r>
            <a:r>
              <a:rPr sz="1800" dirty="0">
                <a:latin typeface="Verdana"/>
                <a:cs typeface="Verdana"/>
              </a:rPr>
              <a:t>&amp;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Title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016" y="304038"/>
            <a:ext cx="4587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Μέτρα </a:t>
            </a:r>
            <a:r>
              <a:rPr sz="3600" spc="-5" dirty="0"/>
              <a:t>Κεντρικής</a:t>
            </a:r>
            <a:r>
              <a:rPr sz="3600" spc="-45" dirty="0"/>
              <a:t> </a:t>
            </a:r>
            <a:r>
              <a:rPr sz="3600" spc="-10" dirty="0"/>
              <a:t>Τάσης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69367" y="1066038"/>
            <a:ext cx="8769985" cy="571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18605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400" b="1" spc="-10" dirty="0">
                <a:latin typeface="Calibri"/>
                <a:cs typeface="Calibri"/>
              </a:rPr>
              <a:t>Μέσος </a:t>
            </a:r>
            <a:r>
              <a:rPr sz="2400" b="1" dirty="0">
                <a:latin typeface="Calibri"/>
                <a:cs typeface="Calibri"/>
              </a:rPr>
              <a:t>όρος </a:t>
            </a:r>
            <a:r>
              <a:rPr sz="2400" b="1" spc="-5" dirty="0">
                <a:latin typeface="Calibri"/>
                <a:cs typeface="Calibri"/>
              </a:rPr>
              <a:t>(Mean)</a:t>
            </a:r>
            <a:r>
              <a:rPr sz="2400" spc="-5" dirty="0">
                <a:latin typeface="Calibri"/>
                <a:cs typeface="Calibri"/>
              </a:rPr>
              <a:t>: T</a:t>
            </a:r>
            <a:r>
              <a:rPr sz="2400" i="1" spc="-5" dirty="0">
                <a:latin typeface="Calibri"/>
                <a:cs typeface="Calibri"/>
              </a:rPr>
              <a:t>ο άθροισμα </a:t>
            </a:r>
            <a:r>
              <a:rPr sz="2400" i="1" spc="-10" dirty="0">
                <a:latin typeface="Calibri"/>
                <a:cs typeface="Calibri"/>
              </a:rPr>
              <a:t>των τιμών των δεδομένων </a:t>
            </a:r>
            <a:r>
              <a:rPr sz="2400" i="1" spc="-5" dirty="0">
                <a:latin typeface="Calibri"/>
                <a:cs typeface="Calibri"/>
              </a:rPr>
              <a:t>μας  διαιρεμένο με το πλήθος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τους</a:t>
            </a:r>
            <a:endParaRPr sz="24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spc="-10" dirty="0">
                <a:latin typeface="Calibri"/>
                <a:cs typeface="Calibri"/>
              </a:rPr>
              <a:t>Μέσος </a:t>
            </a:r>
            <a:r>
              <a:rPr sz="2200" spc="-5" dirty="0">
                <a:latin typeface="Calibri"/>
                <a:cs typeface="Calibri"/>
              </a:rPr>
              <a:t>όρος: (5+5+5+5)/ 4 = 20 / 4 =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</a:t>
            </a:r>
            <a:endParaRPr sz="2200">
              <a:latin typeface="Calibri"/>
              <a:cs typeface="Calibri"/>
            </a:endParaRPr>
          </a:p>
          <a:p>
            <a:pPr marL="444500" marR="507365" indent="-342900">
              <a:lnSpc>
                <a:spcPct val="100000"/>
              </a:lnSpc>
              <a:spcBef>
                <a:spcPts val="1995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400" b="1" spc="-5" dirty="0">
                <a:latin typeface="Calibri"/>
                <a:cs typeface="Calibri"/>
              </a:rPr>
              <a:t>Διάμεσος (Median): </a:t>
            </a:r>
            <a:r>
              <a:rPr sz="2400" i="1" spc="-10" dirty="0">
                <a:latin typeface="Calibri"/>
                <a:cs typeface="Calibri"/>
              </a:rPr>
              <a:t>Είναι </a:t>
            </a:r>
            <a:r>
              <a:rPr sz="2400" i="1" dirty="0">
                <a:latin typeface="Calibri"/>
                <a:cs typeface="Calibri"/>
              </a:rPr>
              <a:t>η </a:t>
            </a:r>
            <a:r>
              <a:rPr sz="2400" i="1" spc="-10" dirty="0">
                <a:latin typeface="Calibri"/>
                <a:cs typeface="Calibri"/>
              </a:rPr>
              <a:t>μεσαία </a:t>
            </a:r>
            <a:r>
              <a:rPr sz="2400" i="1" spc="-5" dirty="0">
                <a:latin typeface="Calibri"/>
                <a:cs typeface="Calibri"/>
              </a:rPr>
              <a:t>τιμή όταν </a:t>
            </a:r>
            <a:r>
              <a:rPr sz="2400" i="1" spc="-10" dirty="0">
                <a:latin typeface="Calibri"/>
                <a:cs typeface="Calibri"/>
              </a:rPr>
              <a:t>τα δεδομένα </a:t>
            </a:r>
            <a:r>
              <a:rPr sz="2400" i="1" spc="-5" dirty="0">
                <a:latin typeface="Calibri"/>
                <a:cs typeface="Calibri"/>
              </a:rPr>
              <a:t>μας  </a:t>
            </a:r>
            <a:r>
              <a:rPr sz="2400" i="1" spc="-10" dirty="0">
                <a:latin typeface="Calibri"/>
                <a:cs typeface="Calibri"/>
              </a:rPr>
              <a:t>έχουν </a:t>
            </a:r>
            <a:r>
              <a:rPr sz="2400" i="1" spc="-5" dirty="0">
                <a:latin typeface="Calibri"/>
                <a:cs typeface="Calibri"/>
              </a:rPr>
              <a:t>διαταχθεί </a:t>
            </a:r>
            <a:r>
              <a:rPr sz="2400" i="1" dirty="0">
                <a:latin typeface="Calibri"/>
                <a:cs typeface="Calibri"/>
              </a:rPr>
              <a:t>σε </a:t>
            </a:r>
            <a:r>
              <a:rPr sz="2400" i="1" spc="-5" dirty="0">
                <a:latin typeface="Calibri"/>
                <a:cs typeface="Calibri"/>
              </a:rPr>
              <a:t>μια </a:t>
            </a:r>
            <a:r>
              <a:rPr sz="2400" i="1" spc="-10" dirty="0">
                <a:latin typeface="Calibri"/>
                <a:cs typeface="Calibri"/>
              </a:rPr>
              <a:t>αύξουσα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σειρά</a:t>
            </a:r>
            <a:endParaRPr sz="2400">
              <a:latin typeface="Calibri"/>
              <a:cs typeface="Calibri"/>
            </a:endParaRPr>
          </a:p>
          <a:p>
            <a:pPr marL="444500" marR="10668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i="1" spc="-5" dirty="0">
                <a:latin typeface="Calibri"/>
                <a:cs typeface="Calibri"/>
              </a:rPr>
              <a:t>Αφού </a:t>
            </a:r>
            <a:r>
              <a:rPr sz="2200" i="1" spc="-10" dirty="0">
                <a:latin typeface="Calibri"/>
                <a:cs typeface="Calibri"/>
              </a:rPr>
              <a:t>βάλουμε </a:t>
            </a:r>
            <a:r>
              <a:rPr sz="2200" i="1" spc="-5" dirty="0">
                <a:latin typeface="Calibri"/>
                <a:cs typeface="Calibri"/>
              </a:rPr>
              <a:t>σε </a:t>
            </a:r>
            <a:r>
              <a:rPr sz="2200" i="1" spc="-10" dirty="0">
                <a:latin typeface="Calibri"/>
                <a:cs typeface="Calibri"/>
              </a:rPr>
              <a:t>αύξουσα σειρά </a:t>
            </a:r>
            <a:r>
              <a:rPr sz="2200" i="1" spc="-5" dirty="0">
                <a:latin typeface="Calibri"/>
                <a:cs typeface="Calibri"/>
              </a:rPr>
              <a:t>τις τιμές, </a:t>
            </a:r>
            <a:r>
              <a:rPr sz="2200" i="1" spc="-10" dirty="0">
                <a:latin typeface="Calibri"/>
                <a:cs typeface="Calibri"/>
              </a:rPr>
              <a:t>όταν έχουμε </a:t>
            </a:r>
            <a:r>
              <a:rPr sz="2200" b="1" i="1" spc="-5" dirty="0">
                <a:latin typeface="Calibri"/>
                <a:cs typeface="Calibri"/>
              </a:rPr>
              <a:t>περιττό </a:t>
            </a:r>
            <a:r>
              <a:rPr sz="2200" i="1" spc="-10" dirty="0">
                <a:latin typeface="Calibri"/>
                <a:cs typeface="Calibri"/>
              </a:rPr>
              <a:t>αριθμό  τιμών, </a:t>
            </a:r>
            <a:r>
              <a:rPr sz="2200" i="1" spc="-5" dirty="0">
                <a:latin typeface="Calibri"/>
                <a:cs typeface="Calibri"/>
              </a:rPr>
              <a:t>η </a:t>
            </a:r>
            <a:r>
              <a:rPr sz="2200" i="1" spc="-15" dirty="0">
                <a:latin typeface="Calibri"/>
                <a:cs typeface="Calibri"/>
              </a:rPr>
              <a:t>μεσαία </a:t>
            </a:r>
            <a:r>
              <a:rPr sz="2200" i="1" spc="-10" dirty="0">
                <a:latin typeface="Calibri"/>
                <a:cs typeface="Calibri"/>
              </a:rPr>
              <a:t>τιμή </a:t>
            </a:r>
            <a:r>
              <a:rPr sz="2200" i="1" spc="-5" dirty="0">
                <a:latin typeface="Calibri"/>
                <a:cs typeface="Calibri"/>
              </a:rPr>
              <a:t>αποτελεί τη </a:t>
            </a:r>
            <a:r>
              <a:rPr sz="2200" i="1" spc="-10" dirty="0">
                <a:latin typeface="Calibri"/>
                <a:cs typeface="Calibri"/>
              </a:rPr>
              <a:t>διάμεσο: </a:t>
            </a:r>
            <a:r>
              <a:rPr sz="2200" i="1" spc="-5" dirty="0">
                <a:latin typeface="Calibri"/>
                <a:cs typeface="Calibri"/>
              </a:rPr>
              <a:t>π.χ. 1 2 3 </a:t>
            </a:r>
            <a:r>
              <a:rPr sz="2200" b="1" i="1" spc="-5" dirty="0">
                <a:latin typeface="Calibri"/>
                <a:cs typeface="Calibri"/>
              </a:rPr>
              <a:t>4 </a:t>
            </a:r>
            <a:r>
              <a:rPr sz="2200" i="1" spc="-5" dirty="0">
                <a:latin typeface="Calibri"/>
                <a:cs typeface="Calibri"/>
              </a:rPr>
              <a:t>5 6 7</a:t>
            </a:r>
            <a:r>
              <a:rPr sz="2200" i="1" spc="13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ή</a:t>
            </a:r>
            <a:endParaRPr sz="22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i="1" spc="-10" dirty="0">
                <a:latin typeface="Calibri"/>
                <a:cs typeface="Calibri"/>
              </a:rPr>
              <a:t>(7+1)/2 </a:t>
            </a:r>
            <a:r>
              <a:rPr sz="2200" i="1" spc="-5" dirty="0">
                <a:latin typeface="Calibri"/>
                <a:cs typeface="Calibri"/>
              </a:rPr>
              <a:t>= 8/2 = 4 (το </a:t>
            </a:r>
            <a:r>
              <a:rPr sz="2200" i="1" spc="-10" dirty="0">
                <a:latin typeface="Calibri"/>
                <a:cs typeface="Calibri"/>
              </a:rPr>
              <a:t>νούμερο </a:t>
            </a:r>
            <a:r>
              <a:rPr sz="2200" i="1" spc="-15" dirty="0">
                <a:latin typeface="Calibri"/>
                <a:cs typeface="Calibri"/>
              </a:rPr>
              <a:t>στην θέση </a:t>
            </a:r>
            <a:r>
              <a:rPr sz="2200" i="1" spc="-5" dirty="0">
                <a:latin typeface="Calibri"/>
                <a:cs typeface="Calibri"/>
              </a:rPr>
              <a:t>4 </a:t>
            </a:r>
            <a:r>
              <a:rPr sz="2200" i="1" spc="-15" dirty="0">
                <a:latin typeface="Calibri"/>
                <a:cs typeface="Calibri"/>
              </a:rPr>
              <a:t>είναι </a:t>
            </a:r>
            <a:r>
              <a:rPr sz="2200" i="1" spc="-5" dirty="0">
                <a:latin typeface="Calibri"/>
                <a:cs typeface="Calibri"/>
              </a:rPr>
              <a:t>η</a:t>
            </a:r>
            <a:r>
              <a:rPr sz="2200" i="1" spc="13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διάμεσος)</a:t>
            </a:r>
            <a:endParaRPr sz="2200">
              <a:latin typeface="Calibri"/>
              <a:cs typeface="Calibri"/>
            </a:endParaRPr>
          </a:p>
          <a:p>
            <a:pPr marL="444500" marR="1066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spc="-10" dirty="0">
                <a:latin typeface="Calibri"/>
                <a:cs typeface="Calibri"/>
              </a:rPr>
              <a:t>Όταν έχουμε </a:t>
            </a:r>
            <a:r>
              <a:rPr sz="2200" b="1" spc="-5" dirty="0">
                <a:latin typeface="Calibri"/>
                <a:cs typeface="Calibri"/>
              </a:rPr>
              <a:t>άρτιο </a:t>
            </a:r>
            <a:r>
              <a:rPr sz="2200" spc="-10" dirty="0">
                <a:latin typeface="Calibri"/>
                <a:cs typeface="Calibri"/>
              </a:rPr>
              <a:t>αριθμό τιμών, </a:t>
            </a:r>
            <a:r>
              <a:rPr sz="2200" spc="-5" dirty="0">
                <a:latin typeface="Calibri"/>
                <a:cs typeface="Calibri"/>
              </a:rPr>
              <a:t>η </a:t>
            </a:r>
            <a:r>
              <a:rPr sz="2200" spc="-10" dirty="0">
                <a:latin typeface="Calibri"/>
                <a:cs typeface="Calibri"/>
              </a:rPr>
              <a:t>διάμεσος </a:t>
            </a:r>
            <a:r>
              <a:rPr sz="2200" spc="-15" dirty="0">
                <a:latin typeface="Calibri"/>
                <a:cs typeface="Calibri"/>
              </a:rPr>
              <a:t>είναι </a:t>
            </a:r>
            <a:r>
              <a:rPr sz="2200" spc="-10" dirty="0">
                <a:latin typeface="Calibri"/>
                <a:cs typeface="Calibri"/>
              </a:rPr>
              <a:t>το ημιάθροισμα </a:t>
            </a:r>
            <a:r>
              <a:rPr sz="2200" spc="-15" dirty="0">
                <a:latin typeface="Calibri"/>
                <a:cs typeface="Calibri"/>
              </a:rPr>
              <a:t>των  </a:t>
            </a:r>
            <a:r>
              <a:rPr sz="2200" spc="-10" dirty="0">
                <a:latin typeface="Calibri"/>
                <a:cs typeface="Calibri"/>
              </a:rPr>
              <a:t>δύο μεσαίων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παρατηρήσεων</a:t>
            </a:r>
            <a:endParaRPr sz="22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spc="-10" dirty="0">
                <a:latin typeface="Calibri"/>
                <a:cs typeface="Calibri"/>
              </a:rPr>
              <a:t>Π.χ. </a:t>
            </a:r>
            <a:r>
              <a:rPr sz="2200" spc="-5" dirty="0">
                <a:latin typeface="Calibri"/>
                <a:cs typeface="Calibri"/>
              </a:rPr>
              <a:t>1 2 3 4 5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6</a:t>
            </a:r>
            <a:endParaRPr sz="22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spc="-10" dirty="0">
                <a:latin typeface="Calibri"/>
                <a:cs typeface="Calibri"/>
              </a:rPr>
              <a:t>Διάμεσος: (6+1)/2 </a:t>
            </a:r>
            <a:r>
              <a:rPr sz="2200" spc="-5" dirty="0">
                <a:latin typeface="Calibri"/>
                <a:cs typeface="Calibri"/>
              </a:rPr>
              <a:t>= 7/2 = 3,5 </a:t>
            </a:r>
            <a:r>
              <a:rPr sz="2200" spc="-15" dirty="0">
                <a:latin typeface="Calibri"/>
                <a:cs typeface="Calibri"/>
              </a:rPr>
              <a:t>(θέση </a:t>
            </a:r>
            <a:r>
              <a:rPr sz="2200" spc="-10" dirty="0">
                <a:latin typeface="Calibri"/>
                <a:cs typeface="Calibri"/>
              </a:rPr>
              <a:t>μεταξύ </a:t>
            </a:r>
            <a:r>
              <a:rPr sz="2200" spc="5" dirty="0">
                <a:latin typeface="Calibri"/>
                <a:cs typeface="Calibri"/>
              </a:rPr>
              <a:t>3</a:t>
            </a:r>
            <a:r>
              <a:rPr sz="2175" spc="7" baseline="24904" dirty="0">
                <a:latin typeface="Calibri"/>
                <a:cs typeface="Calibri"/>
              </a:rPr>
              <a:t>ης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5" dirty="0">
                <a:latin typeface="Calibri"/>
                <a:cs typeface="Calibri"/>
              </a:rPr>
              <a:t>4</a:t>
            </a:r>
            <a:r>
              <a:rPr sz="2175" spc="7" baseline="24904" dirty="0">
                <a:latin typeface="Calibri"/>
                <a:cs typeface="Calibri"/>
              </a:rPr>
              <a:t>ης</a:t>
            </a:r>
            <a:r>
              <a:rPr sz="2175" spc="195" baseline="2490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τιμής)</a:t>
            </a:r>
            <a:endParaRPr sz="22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spc="-5" dirty="0">
                <a:latin typeface="Calibri"/>
                <a:cs typeface="Calibri"/>
              </a:rPr>
              <a:t>Στη </a:t>
            </a:r>
            <a:r>
              <a:rPr sz="2200" spc="-10" dirty="0">
                <a:latin typeface="Calibri"/>
                <a:cs typeface="Calibri"/>
              </a:rPr>
              <a:t>συνέχεια: (3+4) </a:t>
            </a:r>
            <a:r>
              <a:rPr sz="2200" spc="-5" dirty="0">
                <a:latin typeface="Calibri"/>
                <a:cs typeface="Calibri"/>
              </a:rPr>
              <a:t>/ 2 = 7 / 2 = </a:t>
            </a:r>
            <a:r>
              <a:rPr sz="2200" b="1" spc="-5" dirty="0">
                <a:latin typeface="Calibri"/>
                <a:cs typeface="Calibri"/>
              </a:rPr>
              <a:t>3,5</a:t>
            </a:r>
            <a:r>
              <a:rPr sz="2200" b="1" spc="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(διάμεσος)</a:t>
            </a:r>
            <a:endParaRPr sz="2200">
              <a:latin typeface="Calibri"/>
              <a:cs typeface="Calibri"/>
            </a:endParaRPr>
          </a:p>
          <a:p>
            <a:pPr marL="3251835">
              <a:lnSpc>
                <a:spcPct val="100000"/>
              </a:lnSpc>
              <a:spcBef>
                <a:spcPts val="1864"/>
              </a:spcBef>
            </a:pP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http://sociology.soc.uoc.gr/genderstats/metra_tasis-diasporas.pdf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631825" y="1441450"/>
            <a:ext cx="3522726" cy="309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062" y="1436624"/>
            <a:ext cx="3532504" cy="3105150"/>
          </a:xfrm>
          <a:custGeom>
            <a:avLst/>
            <a:gdLst/>
            <a:ahLst/>
            <a:cxnLst/>
            <a:rect l="l" t="t" r="r" b="b"/>
            <a:pathLst>
              <a:path w="3532504" h="3105150">
                <a:moveTo>
                  <a:pt x="0" y="3105150"/>
                </a:moveTo>
                <a:lnTo>
                  <a:pt x="3532251" y="3105150"/>
                </a:lnTo>
                <a:lnTo>
                  <a:pt x="3532251" y="0"/>
                </a:lnTo>
                <a:lnTo>
                  <a:pt x="0" y="0"/>
                </a:lnTo>
                <a:lnTo>
                  <a:pt x="0" y="3105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79976" y="1663700"/>
            <a:ext cx="4032250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Verdana"/>
                <a:cs typeface="Verdana"/>
              </a:rPr>
              <a:t>Για να </a:t>
            </a:r>
            <a:r>
              <a:rPr sz="1800" spc="-5" dirty="0">
                <a:latin typeface="Verdana"/>
                <a:cs typeface="Verdana"/>
              </a:rPr>
              <a:t>αλλάξω τον τρόπο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που</a:t>
            </a:r>
            <a:endParaRPr sz="18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εμφανίζονται οι </a:t>
            </a:r>
            <a:r>
              <a:rPr sz="1800" spc="-5" dirty="0">
                <a:latin typeface="Verdana"/>
                <a:cs typeface="Verdana"/>
              </a:rPr>
              <a:t>μπάρες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επιλέγω</a:t>
            </a:r>
            <a:endParaRPr sz="18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Options </a:t>
            </a:r>
            <a:r>
              <a:rPr sz="1800" dirty="0">
                <a:latin typeface="Verdana"/>
                <a:cs typeface="Verdana"/>
              </a:rPr>
              <a:t>&amp; </a:t>
            </a:r>
            <a:r>
              <a:rPr sz="1800" b="1" dirty="0">
                <a:latin typeface="Verdana"/>
                <a:cs typeface="Verdana"/>
              </a:rPr>
              <a:t>Transpose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Chart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2650" y="3357626"/>
            <a:ext cx="3408426" cy="295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7951" y="3352863"/>
            <a:ext cx="3418204" cy="2961005"/>
          </a:xfrm>
          <a:custGeom>
            <a:avLst/>
            <a:gdLst/>
            <a:ahLst/>
            <a:cxnLst/>
            <a:rect l="l" t="t" r="r" b="b"/>
            <a:pathLst>
              <a:path w="3418204" h="2961004">
                <a:moveTo>
                  <a:pt x="0" y="2960624"/>
                </a:moveTo>
                <a:lnTo>
                  <a:pt x="3417951" y="2960624"/>
                </a:lnTo>
                <a:lnTo>
                  <a:pt x="3417951" y="0"/>
                </a:lnTo>
                <a:lnTo>
                  <a:pt x="0" y="0"/>
                </a:lnTo>
                <a:lnTo>
                  <a:pt x="0" y="29606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9976" y="1663700"/>
            <a:ext cx="4032250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 marR="337185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Verdana"/>
                <a:cs typeface="Verdana"/>
              </a:rPr>
              <a:t>Για να προσθέσω </a:t>
            </a:r>
            <a:r>
              <a:rPr sz="1800" spc="-5" dirty="0">
                <a:latin typeface="Verdana"/>
                <a:cs typeface="Verdana"/>
              </a:rPr>
              <a:t>τις </a:t>
            </a:r>
            <a:r>
              <a:rPr sz="1800" dirty="0">
                <a:latin typeface="Verdana"/>
                <a:cs typeface="Verdana"/>
              </a:rPr>
              <a:t>ετικέτες  </a:t>
            </a:r>
            <a:r>
              <a:rPr sz="1800" spc="-5" dirty="0">
                <a:latin typeface="Verdana"/>
                <a:cs typeface="Verdana"/>
              </a:rPr>
              <a:t>(τιμές) των </a:t>
            </a:r>
            <a:r>
              <a:rPr sz="1800" dirty="0">
                <a:latin typeface="Verdana"/>
                <a:cs typeface="Verdana"/>
              </a:rPr>
              <a:t>δεδομένων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επιλέγω</a:t>
            </a:r>
            <a:endParaRPr sz="18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Elements </a:t>
            </a:r>
            <a:r>
              <a:rPr sz="1800" dirty="0">
                <a:latin typeface="Verdana"/>
                <a:cs typeface="Verdana"/>
              </a:rPr>
              <a:t>&amp; </a:t>
            </a:r>
            <a:r>
              <a:rPr sz="1800" b="1" spc="-5" dirty="0">
                <a:latin typeface="Verdana"/>
                <a:cs typeface="Verdana"/>
              </a:rPr>
              <a:t>Show Data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Labels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650" y="1484249"/>
            <a:ext cx="3446526" cy="316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887" y="1479550"/>
            <a:ext cx="3456304" cy="3178175"/>
          </a:xfrm>
          <a:custGeom>
            <a:avLst/>
            <a:gdLst/>
            <a:ahLst/>
            <a:cxnLst/>
            <a:rect l="l" t="t" r="r" b="b"/>
            <a:pathLst>
              <a:path w="3456304" h="3178175">
                <a:moveTo>
                  <a:pt x="0" y="3178175"/>
                </a:moveTo>
                <a:lnTo>
                  <a:pt x="3456051" y="3178175"/>
                </a:lnTo>
                <a:lnTo>
                  <a:pt x="3456051" y="0"/>
                </a:lnTo>
                <a:lnTo>
                  <a:pt x="0" y="0"/>
                </a:lnTo>
                <a:lnTo>
                  <a:pt x="0" y="31781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526" y="3305175"/>
            <a:ext cx="3584575" cy="3127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1700" y="3300412"/>
            <a:ext cx="3594100" cy="3136900"/>
          </a:xfrm>
          <a:custGeom>
            <a:avLst/>
            <a:gdLst/>
            <a:ahLst/>
            <a:cxnLst/>
            <a:rect l="l" t="t" r="r" b="b"/>
            <a:pathLst>
              <a:path w="3594100" h="3136900">
                <a:moveTo>
                  <a:pt x="0" y="3136900"/>
                </a:moveTo>
                <a:lnTo>
                  <a:pt x="3594100" y="3136900"/>
                </a:lnTo>
                <a:lnTo>
                  <a:pt x="3594100" y="0"/>
                </a:lnTo>
                <a:lnTo>
                  <a:pt x="0" y="0"/>
                </a:lnTo>
                <a:lnTo>
                  <a:pt x="0" y="3136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396875" y="1773301"/>
            <a:ext cx="3889375" cy="367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7900" y="2060448"/>
            <a:ext cx="3529076" cy="309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3201" y="2055748"/>
            <a:ext cx="3538854" cy="3107055"/>
          </a:xfrm>
          <a:custGeom>
            <a:avLst/>
            <a:gdLst/>
            <a:ahLst/>
            <a:cxnLst/>
            <a:rect l="l" t="t" r="r" b="b"/>
            <a:pathLst>
              <a:path w="3538854" h="3107054">
                <a:moveTo>
                  <a:pt x="0" y="3106801"/>
                </a:moveTo>
                <a:lnTo>
                  <a:pt x="3538601" y="3106801"/>
                </a:lnTo>
                <a:lnTo>
                  <a:pt x="3538601" y="0"/>
                </a:lnTo>
                <a:lnTo>
                  <a:pt x="0" y="0"/>
                </a:lnTo>
                <a:lnTo>
                  <a:pt x="0" y="31068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2011426" y="1946275"/>
            <a:ext cx="5029200" cy="415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550" y="1408112"/>
            <a:ext cx="5962650" cy="4772025"/>
          </a:xfrm>
          <a:custGeom>
            <a:avLst/>
            <a:gdLst/>
            <a:ahLst/>
            <a:cxnLst/>
            <a:rect l="l" t="t" r="r" b="b"/>
            <a:pathLst>
              <a:path w="5962650" h="4772025">
                <a:moveTo>
                  <a:pt x="0" y="4772025"/>
                </a:moveTo>
                <a:lnTo>
                  <a:pt x="5962650" y="4772025"/>
                </a:lnTo>
                <a:lnTo>
                  <a:pt x="5962650" y="0"/>
                </a:lnTo>
                <a:lnTo>
                  <a:pt x="0" y="0"/>
                </a:lnTo>
                <a:lnTo>
                  <a:pt x="0" y="4772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684212" y="1773301"/>
            <a:ext cx="3889375" cy="367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7900" y="1989201"/>
            <a:ext cx="3671951" cy="324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3201" y="1984375"/>
            <a:ext cx="3681729" cy="3249930"/>
          </a:xfrm>
          <a:custGeom>
            <a:avLst/>
            <a:gdLst/>
            <a:ahLst/>
            <a:cxnLst/>
            <a:rect l="l" t="t" r="r" b="b"/>
            <a:pathLst>
              <a:path w="3681729" h="3249929">
                <a:moveTo>
                  <a:pt x="0" y="3249549"/>
                </a:moveTo>
                <a:lnTo>
                  <a:pt x="3681476" y="3249549"/>
                </a:lnTo>
                <a:lnTo>
                  <a:pt x="3681476" y="0"/>
                </a:lnTo>
                <a:lnTo>
                  <a:pt x="0" y="0"/>
                </a:lnTo>
                <a:lnTo>
                  <a:pt x="0" y="32495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1852676" y="1846262"/>
            <a:ext cx="5476875" cy="414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0675" y="1336675"/>
            <a:ext cx="5962650" cy="4772025"/>
          </a:xfrm>
          <a:custGeom>
            <a:avLst/>
            <a:gdLst/>
            <a:ahLst/>
            <a:cxnLst/>
            <a:rect l="l" t="t" r="r" b="b"/>
            <a:pathLst>
              <a:path w="5962650" h="4772025">
                <a:moveTo>
                  <a:pt x="0" y="4772025"/>
                </a:moveTo>
                <a:lnTo>
                  <a:pt x="5962650" y="4772025"/>
                </a:lnTo>
                <a:lnTo>
                  <a:pt x="5962650" y="0"/>
                </a:lnTo>
                <a:lnTo>
                  <a:pt x="0" y="0"/>
                </a:lnTo>
                <a:lnTo>
                  <a:pt x="0" y="4772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900112" y="1657350"/>
            <a:ext cx="3528949" cy="2879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5350" y="1652523"/>
            <a:ext cx="3538854" cy="2889250"/>
          </a:xfrm>
          <a:custGeom>
            <a:avLst/>
            <a:gdLst/>
            <a:ahLst/>
            <a:cxnLst/>
            <a:rect l="l" t="t" r="r" b="b"/>
            <a:pathLst>
              <a:path w="3538854" h="2889250">
                <a:moveTo>
                  <a:pt x="0" y="2889250"/>
                </a:moveTo>
                <a:lnTo>
                  <a:pt x="3538474" y="2889250"/>
                </a:lnTo>
                <a:lnTo>
                  <a:pt x="3538474" y="0"/>
                </a:lnTo>
                <a:lnTo>
                  <a:pt x="0" y="0"/>
                </a:lnTo>
                <a:lnTo>
                  <a:pt x="0" y="2889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9401" y="1628775"/>
            <a:ext cx="3241675" cy="290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4575" y="1623949"/>
            <a:ext cx="3251200" cy="2917825"/>
          </a:xfrm>
          <a:custGeom>
            <a:avLst/>
            <a:gdLst/>
            <a:ahLst/>
            <a:cxnLst/>
            <a:rect l="l" t="t" r="r" b="b"/>
            <a:pathLst>
              <a:path w="3251200" h="2917825">
                <a:moveTo>
                  <a:pt x="0" y="2917825"/>
                </a:moveTo>
                <a:lnTo>
                  <a:pt x="3251200" y="2917825"/>
                </a:lnTo>
                <a:lnTo>
                  <a:pt x="3251200" y="0"/>
                </a:lnTo>
                <a:lnTo>
                  <a:pt x="0" y="0"/>
                </a:lnTo>
                <a:lnTo>
                  <a:pt x="0" y="29178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611187" y="1409572"/>
            <a:ext cx="3829050" cy="3811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425" y="1404874"/>
            <a:ext cx="3838575" cy="3821429"/>
          </a:xfrm>
          <a:custGeom>
            <a:avLst/>
            <a:gdLst/>
            <a:ahLst/>
            <a:cxnLst/>
            <a:rect l="l" t="t" r="r" b="b"/>
            <a:pathLst>
              <a:path w="3838575" h="3821429">
                <a:moveTo>
                  <a:pt x="0" y="3821176"/>
                </a:moveTo>
                <a:lnTo>
                  <a:pt x="3838575" y="3821176"/>
                </a:lnTo>
                <a:lnTo>
                  <a:pt x="3838575" y="0"/>
                </a:lnTo>
                <a:lnTo>
                  <a:pt x="0" y="0"/>
                </a:lnTo>
                <a:lnTo>
                  <a:pt x="0" y="38211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8595" y="1487169"/>
            <a:ext cx="4017240" cy="3603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8675" y="1390650"/>
            <a:ext cx="4294505" cy="3835400"/>
          </a:xfrm>
          <a:custGeom>
            <a:avLst/>
            <a:gdLst/>
            <a:ahLst/>
            <a:cxnLst/>
            <a:rect l="l" t="t" r="r" b="b"/>
            <a:pathLst>
              <a:path w="4294505" h="3835400">
                <a:moveTo>
                  <a:pt x="0" y="3835400"/>
                </a:moveTo>
                <a:lnTo>
                  <a:pt x="4294124" y="3835400"/>
                </a:lnTo>
                <a:lnTo>
                  <a:pt x="4294124" y="0"/>
                </a:lnTo>
                <a:lnTo>
                  <a:pt x="0" y="0"/>
                </a:lnTo>
                <a:lnTo>
                  <a:pt x="0" y="383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3564001" y="1341437"/>
            <a:ext cx="5329174" cy="5114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9175" y="1336675"/>
            <a:ext cx="5339080" cy="5124450"/>
          </a:xfrm>
          <a:custGeom>
            <a:avLst/>
            <a:gdLst/>
            <a:ahLst/>
            <a:cxnLst/>
            <a:rect l="l" t="t" r="r" b="b"/>
            <a:pathLst>
              <a:path w="5339080" h="5124450">
                <a:moveTo>
                  <a:pt x="0" y="5124450"/>
                </a:moveTo>
                <a:lnTo>
                  <a:pt x="5338699" y="5124450"/>
                </a:lnTo>
                <a:lnTo>
                  <a:pt x="5338699" y="0"/>
                </a:lnTo>
                <a:lnTo>
                  <a:pt x="0" y="0"/>
                </a:lnTo>
                <a:lnTo>
                  <a:pt x="0" y="51244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900" y="1268475"/>
            <a:ext cx="3024251" cy="1439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137" y="1263650"/>
            <a:ext cx="3034030" cy="1449705"/>
          </a:xfrm>
          <a:custGeom>
            <a:avLst/>
            <a:gdLst/>
            <a:ahLst/>
            <a:cxnLst/>
            <a:rect l="l" t="t" r="r" b="b"/>
            <a:pathLst>
              <a:path w="3034030" h="1449705">
                <a:moveTo>
                  <a:pt x="0" y="1449324"/>
                </a:moveTo>
                <a:lnTo>
                  <a:pt x="3033776" y="1449324"/>
                </a:lnTo>
                <a:lnTo>
                  <a:pt x="3033776" y="0"/>
                </a:lnTo>
                <a:lnTo>
                  <a:pt x="0" y="0"/>
                </a:lnTo>
                <a:lnTo>
                  <a:pt x="0" y="14493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912" y="2852737"/>
            <a:ext cx="2822575" cy="3829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150" y="2847975"/>
            <a:ext cx="2832100" cy="3838575"/>
          </a:xfrm>
          <a:custGeom>
            <a:avLst/>
            <a:gdLst/>
            <a:ahLst/>
            <a:cxnLst/>
            <a:rect l="l" t="t" r="r" b="b"/>
            <a:pathLst>
              <a:path w="2832100" h="3838575">
                <a:moveTo>
                  <a:pt x="0" y="3838575"/>
                </a:moveTo>
                <a:lnTo>
                  <a:pt x="2832100" y="3838575"/>
                </a:lnTo>
                <a:lnTo>
                  <a:pt x="2832100" y="0"/>
                </a:lnTo>
                <a:lnTo>
                  <a:pt x="0" y="0"/>
                </a:lnTo>
                <a:lnTo>
                  <a:pt x="0" y="38385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450850" y="1736725"/>
            <a:ext cx="4087876" cy="3240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087" y="1731898"/>
            <a:ext cx="4097654" cy="3249930"/>
          </a:xfrm>
          <a:custGeom>
            <a:avLst/>
            <a:gdLst/>
            <a:ahLst/>
            <a:cxnLst/>
            <a:rect l="l" t="t" r="r" b="b"/>
            <a:pathLst>
              <a:path w="4097654" h="3249929">
                <a:moveTo>
                  <a:pt x="0" y="3249676"/>
                </a:moveTo>
                <a:lnTo>
                  <a:pt x="4097401" y="3249676"/>
                </a:lnTo>
                <a:lnTo>
                  <a:pt x="4097401" y="0"/>
                </a:lnTo>
                <a:lnTo>
                  <a:pt x="0" y="0"/>
                </a:lnTo>
                <a:lnTo>
                  <a:pt x="0" y="324967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6825" y="1628648"/>
            <a:ext cx="3527425" cy="3456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1998" y="1623949"/>
            <a:ext cx="3536950" cy="3465829"/>
          </a:xfrm>
          <a:custGeom>
            <a:avLst/>
            <a:gdLst/>
            <a:ahLst/>
            <a:cxnLst/>
            <a:rect l="l" t="t" r="r" b="b"/>
            <a:pathLst>
              <a:path w="3536950" h="3465829">
                <a:moveTo>
                  <a:pt x="0" y="3465576"/>
                </a:moveTo>
                <a:lnTo>
                  <a:pt x="3536950" y="3465576"/>
                </a:lnTo>
                <a:lnTo>
                  <a:pt x="3536950" y="0"/>
                </a:lnTo>
                <a:lnTo>
                  <a:pt x="0" y="0"/>
                </a:lnTo>
                <a:lnTo>
                  <a:pt x="0" y="34655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016" y="304038"/>
            <a:ext cx="4587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Μέτρα </a:t>
            </a:r>
            <a:r>
              <a:rPr sz="3600" spc="-5" dirty="0"/>
              <a:t>Κεντρικής</a:t>
            </a:r>
            <a:r>
              <a:rPr sz="3600" spc="-45" dirty="0"/>
              <a:t> </a:t>
            </a:r>
            <a:r>
              <a:rPr sz="3600" spc="-10" dirty="0"/>
              <a:t>Τάσης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8267" y="1435989"/>
            <a:ext cx="798131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844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Επικρατούσα </a:t>
            </a:r>
            <a:r>
              <a:rPr sz="2400" b="1" dirty="0">
                <a:latin typeface="Calibri"/>
                <a:cs typeface="Calibri"/>
              </a:rPr>
              <a:t>τιμή (Mode): </a:t>
            </a:r>
            <a:r>
              <a:rPr sz="2400" spc="-10" dirty="0">
                <a:latin typeface="Calibri"/>
                <a:cs typeface="Calibri"/>
              </a:rPr>
              <a:t>Είναι </a:t>
            </a:r>
            <a:r>
              <a:rPr sz="2400" dirty="0">
                <a:latin typeface="Calibri"/>
                <a:cs typeface="Calibri"/>
              </a:rPr>
              <a:t>η </a:t>
            </a:r>
            <a:r>
              <a:rPr sz="2400" spc="-5" dirty="0">
                <a:latin typeface="Calibri"/>
                <a:cs typeface="Calibri"/>
              </a:rPr>
              <a:t>τιμή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5" dirty="0">
                <a:latin typeface="Calibri"/>
                <a:cs typeface="Calibri"/>
              </a:rPr>
              <a:t>μεγαλύτερη  </a:t>
            </a:r>
            <a:r>
              <a:rPr sz="2400" spc="-15" dirty="0">
                <a:latin typeface="Calibri"/>
                <a:cs typeface="Calibri"/>
              </a:rPr>
              <a:t>συχνότητα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εμφάνισης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Π.χ. Για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5" dirty="0">
                <a:latin typeface="Calibri"/>
                <a:cs typeface="Calibri"/>
              </a:rPr>
              <a:t>βρούμε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10" dirty="0">
                <a:latin typeface="Calibri"/>
                <a:cs typeface="Calibri"/>
              </a:rPr>
              <a:t>επικρατούσα </a:t>
            </a:r>
            <a:r>
              <a:rPr sz="2400" spc="-5" dirty="0">
                <a:latin typeface="Calibri"/>
                <a:cs typeface="Calibri"/>
              </a:rPr>
              <a:t>τιμή </a:t>
            </a:r>
            <a:r>
              <a:rPr sz="2400" spc="-15" dirty="0">
                <a:latin typeface="Calibri"/>
                <a:cs typeface="Calibri"/>
              </a:rPr>
              <a:t>των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παρατηρήσεων</a:t>
            </a:r>
            <a:endParaRPr sz="2400">
              <a:latin typeface="Calibri"/>
              <a:cs typeface="Calibri"/>
            </a:endParaRPr>
          </a:p>
          <a:p>
            <a:pPr marL="355600" marR="429259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400" dirty="0">
                <a:latin typeface="Calibri"/>
                <a:cs typeface="Calibri"/>
              </a:rPr>
              <a:t>0 1 1 2 2 2 3 3 4 4 </a:t>
            </a:r>
            <a:r>
              <a:rPr sz="2400" spc="-5" dirty="0">
                <a:latin typeface="Calibri"/>
                <a:cs typeface="Calibri"/>
              </a:rPr>
              <a:t>5, </a:t>
            </a:r>
            <a:r>
              <a:rPr sz="2400" spc="-10" dirty="0">
                <a:latin typeface="Calibri"/>
                <a:cs typeface="Calibri"/>
              </a:rPr>
              <a:t>δημιουργούμε </a:t>
            </a:r>
            <a:r>
              <a:rPr sz="2400" spc="-15" dirty="0">
                <a:latin typeface="Calibri"/>
                <a:cs typeface="Calibri"/>
              </a:rPr>
              <a:t>τον </a:t>
            </a:r>
            <a:r>
              <a:rPr sz="2400" spc="-20" dirty="0">
                <a:latin typeface="Calibri"/>
                <a:cs typeface="Calibri"/>
              </a:rPr>
              <a:t>παρακάτω πίνακα  </a:t>
            </a:r>
            <a:r>
              <a:rPr sz="2400" spc="-15" dirty="0">
                <a:latin typeface="Calibri"/>
                <a:cs typeface="Calibri"/>
              </a:rPr>
              <a:t>συχνοτήτων.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8679" y="4199635"/>
            <a:ext cx="5475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http://sociology.soc.uoc.gr/genderstats/metra_tasis-diasporas.pdf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19150" y="3659251"/>
          <a:ext cx="1770380" cy="2608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1800" b="1" baseline="-20833" dirty="0">
                          <a:latin typeface="Calibri"/>
                          <a:cs typeface="Calibri"/>
                        </a:rPr>
                        <a:t>i</a:t>
                      </a:r>
                      <a:endParaRPr sz="1800" baseline="-20833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1800" b="1" baseline="-20833" dirty="0">
                          <a:latin typeface="Calibri"/>
                          <a:cs typeface="Calibri"/>
                        </a:rPr>
                        <a:t>i</a:t>
                      </a:r>
                      <a:endParaRPr sz="1800" baseline="-20833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1685925" y="1814512"/>
            <a:ext cx="54292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1549" y="1695450"/>
            <a:ext cx="5962650" cy="4772025"/>
          </a:xfrm>
          <a:custGeom>
            <a:avLst/>
            <a:gdLst/>
            <a:ahLst/>
            <a:cxnLst/>
            <a:rect l="l" t="t" r="r" b="b"/>
            <a:pathLst>
              <a:path w="5962650" h="4772025">
                <a:moveTo>
                  <a:pt x="0" y="4772025"/>
                </a:moveTo>
                <a:lnTo>
                  <a:pt x="5962650" y="4772025"/>
                </a:lnTo>
                <a:lnTo>
                  <a:pt x="5962650" y="0"/>
                </a:lnTo>
                <a:lnTo>
                  <a:pt x="0" y="0"/>
                </a:lnTo>
                <a:lnTo>
                  <a:pt x="0" y="4772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395287" y="1384300"/>
            <a:ext cx="3640074" cy="2593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525" y="1379474"/>
            <a:ext cx="3649979" cy="2603500"/>
          </a:xfrm>
          <a:custGeom>
            <a:avLst/>
            <a:gdLst/>
            <a:ahLst/>
            <a:cxnLst/>
            <a:rect l="l" t="t" r="r" b="b"/>
            <a:pathLst>
              <a:path w="3649979" h="2603500">
                <a:moveTo>
                  <a:pt x="0" y="2603500"/>
                </a:moveTo>
                <a:lnTo>
                  <a:pt x="3649599" y="2603500"/>
                </a:lnTo>
                <a:lnTo>
                  <a:pt x="3649599" y="0"/>
                </a:lnTo>
                <a:lnTo>
                  <a:pt x="0" y="0"/>
                </a:lnTo>
                <a:lnTo>
                  <a:pt x="0" y="2603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125" y="4076700"/>
            <a:ext cx="2663825" cy="2593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362" y="4071937"/>
            <a:ext cx="2673350" cy="2603500"/>
          </a:xfrm>
          <a:custGeom>
            <a:avLst/>
            <a:gdLst/>
            <a:ahLst/>
            <a:cxnLst/>
            <a:rect l="l" t="t" r="r" b="b"/>
            <a:pathLst>
              <a:path w="2673350" h="2603500">
                <a:moveTo>
                  <a:pt x="0" y="2603500"/>
                </a:moveTo>
                <a:lnTo>
                  <a:pt x="2673350" y="2603500"/>
                </a:lnTo>
                <a:lnTo>
                  <a:pt x="2673350" y="0"/>
                </a:lnTo>
                <a:lnTo>
                  <a:pt x="0" y="0"/>
                </a:lnTo>
                <a:lnTo>
                  <a:pt x="0" y="2603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59176" y="5940425"/>
            <a:ext cx="223393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 marR="102235">
              <a:lnSpc>
                <a:spcPct val="100000"/>
              </a:lnSpc>
              <a:spcBef>
                <a:spcPts val="355"/>
              </a:spcBef>
            </a:pPr>
            <a:r>
              <a:rPr sz="1600" spc="-10" dirty="0">
                <a:latin typeface="Verdana"/>
                <a:cs typeface="Verdana"/>
              </a:rPr>
              <a:t>Επιλέγω </a:t>
            </a:r>
            <a:r>
              <a:rPr sz="1600" b="1" spc="-5" dirty="0">
                <a:latin typeface="Verdana"/>
                <a:cs typeface="Verdana"/>
              </a:rPr>
              <a:t>Multiple </a:t>
            </a:r>
            <a:r>
              <a:rPr sz="1600" spc="-5" dirty="0">
                <a:latin typeface="Verdana"/>
                <a:cs typeface="Verdana"/>
              </a:rPr>
              <a:t>&amp;  κλικ </a:t>
            </a:r>
            <a:r>
              <a:rPr sz="1600" spc="-10" dirty="0">
                <a:latin typeface="Verdana"/>
                <a:cs typeface="Verdana"/>
              </a:rPr>
              <a:t>στο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Define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30775" y="1395475"/>
            <a:ext cx="3170301" cy="4121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26076" y="1390650"/>
            <a:ext cx="3180080" cy="4130675"/>
          </a:xfrm>
          <a:custGeom>
            <a:avLst/>
            <a:gdLst/>
            <a:ahLst/>
            <a:cxnLst/>
            <a:rect l="l" t="t" r="r" b="b"/>
            <a:pathLst>
              <a:path w="3180079" h="4130675">
                <a:moveTo>
                  <a:pt x="0" y="4130675"/>
                </a:moveTo>
                <a:lnTo>
                  <a:pt x="3179826" y="4130675"/>
                </a:lnTo>
                <a:lnTo>
                  <a:pt x="3179826" y="0"/>
                </a:lnTo>
                <a:lnTo>
                  <a:pt x="0" y="0"/>
                </a:lnTo>
                <a:lnTo>
                  <a:pt x="0" y="4130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 marR="5080" indent="-1866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Δημιουργία </a:t>
            </a:r>
            <a:r>
              <a:rPr spc="-35" dirty="0"/>
              <a:t>και </a:t>
            </a:r>
            <a:r>
              <a:rPr spc="-10" dirty="0"/>
              <a:t>επεξεργασία </a:t>
            </a:r>
            <a:r>
              <a:rPr spc="-15" dirty="0"/>
              <a:t>γραφημάτων  </a:t>
            </a:r>
            <a:r>
              <a:rPr spc="-10" dirty="0"/>
              <a:t>(πίτες, ιστογράμματα,</a:t>
            </a:r>
            <a:r>
              <a:rPr spc="-5" dirty="0"/>
              <a:t> </a:t>
            </a:r>
            <a:r>
              <a:rPr spc="-10" dirty="0"/>
              <a:t>ραβδογράμματα)</a:t>
            </a:r>
          </a:p>
        </p:txBody>
      </p:sp>
      <p:sp>
        <p:nvSpPr>
          <p:cNvPr id="3" name="object 3"/>
          <p:cNvSpPr/>
          <p:nvPr/>
        </p:nvSpPr>
        <p:spPr>
          <a:xfrm>
            <a:off x="1852676" y="1671637"/>
            <a:ext cx="5229225" cy="453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0675" y="1552575"/>
            <a:ext cx="5962650" cy="4772025"/>
          </a:xfrm>
          <a:custGeom>
            <a:avLst/>
            <a:gdLst/>
            <a:ahLst/>
            <a:cxnLst/>
            <a:rect l="l" t="t" r="r" b="b"/>
            <a:pathLst>
              <a:path w="5962650" h="4772025">
                <a:moveTo>
                  <a:pt x="0" y="4772025"/>
                </a:moveTo>
                <a:lnTo>
                  <a:pt x="5962650" y="4772025"/>
                </a:lnTo>
                <a:lnTo>
                  <a:pt x="5962650" y="0"/>
                </a:lnTo>
                <a:lnTo>
                  <a:pt x="0" y="0"/>
                </a:lnTo>
                <a:lnTo>
                  <a:pt x="0" y="4772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490220"/>
            <a:ext cx="581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Βιβλιογραφία </a:t>
            </a:r>
            <a:r>
              <a:rPr sz="3600" dirty="0"/>
              <a:t>5</a:t>
            </a:r>
            <a:r>
              <a:rPr sz="3600" baseline="25462" dirty="0"/>
              <a:t>ου</a:t>
            </a:r>
            <a:r>
              <a:rPr sz="3600" spc="284" baseline="25462" dirty="0"/>
              <a:t> </a:t>
            </a:r>
            <a:r>
              <a:rPr sz="3600" spc="-10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6090" y="1481684"/>
            <a:ext cx="8482330" cy="353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585" marR="82550" indent="-287020">
              <a:lnSpc>
                <a:spcPct val="114999"/>
              </a:lnSpc>
              <a:spcBef>
                <a:spcPts val="10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Field, </a:t>
            </a:r>
            <a:r>
              <a:rPr sz="2000" spc="5" dirty="0">
                <a:solidFill>
                  <a:srgbClr val="001A4F"/>
                </a:solidFill>
                <a:latin typeface="Calibri"/>
                <a:cs typeface="Calibri"/>
              </a:rPr>
              <a:t>A.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(2009).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Discovering Statistics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using SPSS </a:t>
            </a:r>
            <a:r>
              <a:rPr sz="2000" i="1" spc="5" dirty="0">
                <a:solidFill>
                  <a:srgbClr val="001A4F"/>
                </a:solidFill>
                <a:latin typeface="Calibri"/>
                <a:cs typeface="Calibri"/>
              </a:rPr>
              <a:t>(3</a:t>
            </a:r>
            <a:r>
              <a:rPr sz="1950" i="1" spc="7" baseline="25641" dirty="0">
                <a:solidFill>
                  <a:srgbClr val="001A4F"/>
                </a:solidFill>
                <a:latin typeface="Calibri"/>
                <a:cs typeface="Calibri"/>
              </a:rPr>
              <a:t>rd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edition)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London: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Sage  Publications.</a:t>
            </a:r>
            <a:endParaRPr sz="2000">
              <a:latin typeface="Calibri"/>
              <a:cs typeface="Calibri"/>
            </a:endParaRPr>
          </a:p>
          <a:p>
            <a:pPr marL="362585" marR="81915" indent="-287020">
              <a:lnSpc>
                <a:spcPts val="2760"/>
              </a:lnSpc>
              <a:spcBef>
                <a:spcPts val="15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Ntoumanis,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N.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(2013).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Step-by-Step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Guide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to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SPSS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for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Sport and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Exercise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Studies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London:</a:t>
            </a:r>
            <a:r>
              <a:rPr sz="2000" spc="-8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Routledge.</a:t>
            </a:r>
            <a:endParaRPr sz="2000">
              <a:latin typeface="Calibri"/>
              <a:cs typeface="Calibri"/>
            </a:endParaRPr>
          </a:p>
          <a:p>
            <a:pPr marL="362585" indent="-28702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Μπαγιάτης,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Κ. Β. (2000).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Στατιστική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Θεσσαλονίκη: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13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Χριστοδουλίδη.</a:t>
            </a:r>
            <a:endParaRPr sz="2000">
              <a:latin typeface="Calibri"/>
              <a:cs typeface="Calibri"/>
            </a:endParaRPr>
          </a:p>
          <a:p>
            <a:pPr marL="362585" marR="81280" indent="-287020" algn="just">
              <a:lnSpc>
                <a:spcPct val="114999"/>
              </a:lnSpc>
              <a:buFont typeface="Arial"/>
              <a:buChar char="•"/>
              <a:tabLst>
                <a:tab pos="3632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Παπαϊωάννου,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Α., &amp;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Ζουρμπάνος,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Ν.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(2014).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Εφαρμογές της Στατιστικής στις  Επιστήμες του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Αθλητισμού </a:t>
            </a:r>
            <a:r>
              <a:rPr sz="2000" i="1" spc="-25" dirty="0">
                <a:solidFill>
                  <a:srgbClr val="001A4F"/>
                </a:solidFill>
                <a:latin typeface="Calibri"/>
                <a:cs typeface="Calibri"/>
              </a:rPr>
              <a:t>και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της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Φυσικής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Αγωγής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με τη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χρήση του SPSS 18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.  Θεσσαλονίκη: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3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Δίσιγμα.</a:t>
            </a:r>
            <a:endParaRPr sz="2000">
              <a:latin typeface="Calibri"/>
              <a:cs typeface="Calibri"/>
            </a:endParaRPr>
          </a:p>
          <a:p>
            <a:pPr marL="362585" marR="82550" indent="-287020" algn="just">
              <a:lnSpc>
                <a:spcPct val="114999"/>
              </a:lnSpc>
              <a:buFont typeface="Arial"/>
              <a:buChar char="•"/>
              <a:tabLst>
                <a:tab pos="363220" algn="l"/>
              </a:tabLst>
            </a:pP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Ρούσσoς,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Π.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Λ., &amp;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Τσαούσης,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Γ.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(2011).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στις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επιστήμες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της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συμπεριφοράς με τη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χρήση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του SPSS.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Αθήνα: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16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1A4F"/>
                </a:solidFill>
                <a:latin typeface="Calibri"/>
                <a:cs typeface="Calibri"/>
              </a:rPr>
              <a:t>Τόπος.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8223" y="304038"/>
            <a:ext cx="35483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Μέτρα</a:t>
            </a:r>
            <a:r>
              <a:rPr sz="3600" spc="-75" dirty="0"/>
              <a:t> </a:t>
            </a:r>
            <a:r>
              <a:rPr sz="3600" spc="-5" dirty="0"/>
              <a:t>Διασποράς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b="1" i="0" spc="-5" dirty="0">
                <a:latin typeface="Calibri"/>
                <a:cs typeface="Calibri"/>
              </a:rPr>
              <a:t>Εύρος (Range, R)</a:t>
            </a:r>
            <a:r>
              <a:rPr i="0" spc="-5" dirty="0">
                <a:latin typeface="Calibri"/>
                <a:cs typeface="Calibri"/>
              </a:rPr>
              <a:t>: </a:t>
            </a:r>
            <a:r>
              <a:rPr i="1" spc="-5" dirty="0"/>
              <a:t>Αναφέρεται </a:t>
            </a:r>
            <a:r>
              <a:rPr i="1" dirty="0"/>
              <a:t>στη </a:t>
            </a:r>
            <a:r>
              <a:rPr i="1" spc="-5" dirty="0"/>
              <a:t>διαφορά της ελάχιστης τιμής  </a:t>
            </a:r>
            <a:r>
              <a:rPr dirty="0"/>
              <a:t>(π.χ. Min = 5) από </a:t>
            </a:r>
            <a:r>
              <a:rPr spc="-5" dirty="0"/>
              <a:t>τη μέγιστη τιμή </a:t>
            </a:r>
            <a:r>
              <a:rPr dirty="0"/>
              <a:t>(π.χ. Max =</a:t>
            </a:r>
            <a:r>
              <a:rPr spc="-125" dirty="0"/>
              <a:t> </a:t>
            </a:r>
            <a:r>
              <a:rPr spc="-5" dirty="0"/>
              <a:t>20)</a:t>
            </a:r>
          </a:p>
          <a:p>
            <a:pPr marL="3683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i="1" dirty="0"/>
              <a:t>Άρα R: </a:t>
            </a:r>
            <a:r>
              <a:rPr i="1" spc="-5" dirty="0"/>
              <a:t>20 </a:t>
            </a:r>
            <a:r>
              <a:rPr i="1" dirty="0"/>
              <a:t>- 5 =</a:t>
            </a:r>
            <a:r>
              <a:rPr i="1" spc="-75" dirty="0"/>
              <a:t> </a:t>
            </a:r>
            <a:r>
              <a:rPr i="1" dirty="0"/>
              <a:t>15</a:t>
            </a:r>
          </a:p>
          <a:p>
            <a:pPr marL="368300" marR="4064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b="1" i="0" spc="-10" dirty="0">
                <a:latin typeface="Calibri"/>
                <a:cs typeface="Calibri"/>
              </a:rPr>
              <a:t>Διακύμανση </a:t>
            </a:r>
            <a:r>
              <a:rPr b="1" i="0" spc="-15" dirty="0">
                <a:latin typeface="Calibri"/>
                <a:cs typeface="Calibri"/>
              </a:rPr>
              <a:t>(Variance, </a:t>
            </a:r>
            <a:r>
              <a:rPr b="1" i="1" spc="-5" dirty="0">
                <a:latin typeface="Calibri"/>
                <a:cs typeface="Calibri"/>
              </a:rPr>
              <a:t>s</a:t>
            </a:r>
            <a:r>
              <a:rPr sz="2400" b="1" i="1" spc="-7" baseline="24305" dirty="0">
                <a:latin typeface="Calibri"/>
                <a:cs typeface="Calibri"/>
              </a:rPr>
              <a:t>2</a:t>
            </a:r>
            <a:r>
              <a:rPr sz="2400" b="1" i="0" spc="-5" dirty="0">
                <a:latin typeface="Calibri"/>
                <a:cs typeface="Calibri"/>
              </a:rPr>
              <a:t>): </a:t>
            </a:r>
            <a:r>
              <a:rPr sz="2400" i="1" spc="-10" dirty="0"/>
              <a:t>Είναι </a:t>
            </a:r>
            <a:r>
              <a:rPr sz="2400" i="1" dirty="0"/>
              <a:t>ο </a:t>
            </a:r>
            <a:r>
              <a:rPr sz="2400" i="1" spc="-10" dirty="0"/>
              <a:t>μέσος </a:t>
            </a:r>
            <a:r>
              <a:rPr sz="2400" i="1" spc="-5" dirty="0"/>
              <a:t>όρος </a:t>
            </a:r>
            <a:r>
              <a:rPr sz="2400" i="1" spc="-15" dirty="0"/>
              <a:t>των </a:t>
            </a:r>
            <a:r>
              <a:rPr sz="2400" i="1" spc="-10" dirty="0"/>
              <a:t>τετραγώνων  </a:t>
            </a:r>
            <a:r>
              <a:rPr sz="2400" spc="-10" dirty="0"/>
              <a:t>των </a:t>
            </a:r>
            <a:r>
              <a:rPr sz="2400" spc="-5" dirty="0"/>
              <a:t>αποστάσεων </a:t>
            </a:r>
            <a:r>
              <a:rPr sz="2400" spc="-10" dirty="0"/>
              <a:t>των τιμών </a:t>
            </a:r>
            <a:r>
              <a:rPr sz="2400" dirty="0"/>
              <a:t>από </a:t>
            </a:r>
            <a:r>
              <a:rPr sz="2400" spc="-5" dirty="0"/>
              <a:t>το </a:t>
            </a:r>
            <a:r>
              <a:rPr sz="2400" spc="-15" dirty="0"/>
              <a:t>μέσο </a:t>
            </a:r>
            <a:r>
              <a:rPr sz="2400" spc="-5" dirty="0"/>
              <a:t>όρο</a:t>
            </a:r>
            <a:r>
              <a:rPr sz="2400" spc="10" dirty="0"/>
              <a:t> </a:t>
            </a:r>
            <a:r>
              <a:rPr sz="2400" spc="-5" dirty="0"/>
              <a:t>τους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7176" y="3410229"/>
            <a:ext cx="15240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i="1" dirty="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7778" y="3410229"/>
            <a:ext cx="15240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i="1" dirty="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9238" y="3229813"/>
            <a:ext cx="272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i="1" baseline="-16203" dirty="0">
                <a:latin typeface="Calibri"/>
                <a:cs typeface="Calibri"/>
              </a:rPr>
              <a:t>)</a:t>
            </a:r>
            <a:r>
              <a:rPr sz="1600" i="1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740" y="3248088"/>
            <a:ext cx="8678545" cy="25133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74980" indent="-41148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74345" algn="l"/>
                <a:tab pos="474980" algn="l"/>
                <a:tab pos="1972945" algn="l"/>
                <a:tab pos="3236595" algn="l"/>
                <a:tab pos="5260975" algn="l"/>
              </a:tabLst>
            </a:pPr>
            <a:r>
              <a:rPr sz="2400" i="1" dirty="0">
                <a:latin typeface="Calibri"/>
                <a:cs typeface="Calibri"/>
              </a:rPr>
              <a:t>s</a:t>
            </a:r>
            <a:r>
              <a:rPr sz="2400" i="1" baseline="24305" dirty="0">
                <a:latin typeface="Calibri"/>
                <a:cs typeface="Calibri"/>
              </a:rPr>
              <a:t>2  </a:t>
            </a:r>
            <a:r>
              <a:rPr sz="2400" i="1" dirty="0">
                <a:latin typeface="Calibri"/>
                <a:cs typeface="Calibri"/>
              </a:rPr>
              <a:t>= Σ</a:t>
            </a:r>
            <a:r>
              <a:rPr sz="2400" i="1" spc="-19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(X</a:t>
            </a:r>
            <a:r>
              <a:rPr sz="2400" i="1" baseline="-20833" dirty="0">
                <a:latin typeface="Calibri"/>
                <a:cs typeface="Calibri"/>
              </a:rPr>
              <a:t>1</a:t>
            </a:r>
            <a:r>
              <a:rPr sz="2400" i="1" spc="254" baseline="-20833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–	)</a:t>
            </a:r>
            <a:r>
              <a:rPr sz="2400" i="1" baseline="24305" dirty="0">
                <a:latin typeface="Calibri"/>
                <a:cs typeface="Calibri"/>
              </a:rPr>
              <a:t>2</a:t>
            </a:r>
            <a:r>
              <a:rPr sz="2400" i="1" spc="254" baseline="2430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+ (X</a:t>
            </a:r>
            <a:r>
              <a:rPr sz="2400" i="1" baseline="-20833" dirty="0">
                <a:latin typeface="Calibri"/>
                <a:cs typeface="Calibri"/>
              </a:rPr>
              <a:t>2	</a:t>
            </a:r>
            <a:r>
              <a:rPr sz="2400" i="1" dirty="0">
                <a:latin typeface="Calibri"/>
                <a:cs typeface="Calibri"/>
              </a:rPr>
              <a:t>)</a:t>
            </a:r>
            <a:r>
              <a:rPr sz="2400" i="1" baseline="24305" dirty="0">
                <a:latin typeface="Calibri"/>
                <a:cs typeface="Calibri"/>
              </a:rPr>
              <a:t>2 </a:t>
            </a:r>
            <a:r>
              <a:rPr sz="2400" i="1" dirty="0">
                <a:latin typeface="Calibri"/>
                <a:cs typeface="Calibri"/>
              </a:rPr>
              <a:t>+ </a:t>
            </a:r>
            <a:r>
              <a:rPr sz="2400" i="1" spc="-10" dirty="0">
                <a:latin typeface="Calibri"/>
                <a:cs typeface="Calibri"/>
              </a:rPr>
              <a:t>...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(X</a:t>
            </a:r>
            <a:r>
              <a:rPr sz="2400" i="1" baseline="-20833" dirty="0">
                <a:latin typeface="Calibri"/>
                <a:cs typeface="Calibri"/>
              </a:rPr>
              <a:t>n	</a:t>
            </a:r>
            <a:r>
              <a:rPr sz="2400" i="1" dirty="0">
                <a:latin typeface="Calibri"/>
                <a:cs typeface="Calibri"/>
              </a:rPr>
              <a:t>/ n –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400" i="1" spc="-5" dirty="0">
                <a:latin typeface="Calibri"/>
                <a:cs typeface="Calibri"/>
              </a:rPr>
              <a:t>Π.χ. </a:t>
            </a:r>
            <a:r>
              <a:rPr sz="2400" i="1" spc="-10" dirty="0">
                <a:latin typeface="Calibri"/>
                <a:cs typeface="Calibri"/>
              </a:rPr>
              <a:t>Έχουμε </a:t>
            </a:r>
            <a:r>
              <a:rPr sz="2400" i="1" dirty="0">
                <a:latin typeface="Calibri"/>
                <a:cs typeface="Calibri"/>
              </a:rPr>
              <a:t>7 </a:t>
            </a:r>
            <a:r>
              <a:rPr sz="2400" i="1" spc="-5" dirty="0">
                <a:latin typeface="Calibri"/>
                <a:cs typeface="Calibri"/>
              </a:rPr>
              <a:t>τιμές (18, 18, 18, 19, 19, 20,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21)</a:t>
            </a:r>
            <a:endParaRPr sz="240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05765" algn="l"/>
                <a:tab pos="406400" algn="l"/>
                <a:tab pos="6943725" algn="l"/>
              </a:tabLst>
            </a:pPr>
            <a:r>
              <a:rPr sz="2400" i="1" dirty="0">
                <a:latin typeface="Calibri"/>
                <a:cs typeface="Calibri"/>
              </a:rPr>
              <a:t>Αφαιρούμε </a:t>
            </a:r>
            <a:r>
              <a:rPr sz="2400" i="1" spc="-20" dirty="0">
                <a:latin typeface="Calibri"/>
                <a:cs typeface="Calibri"/>
              </a:rPr>
              <a:t>κάθε </a:t>
            </a:r>
            <a:r>
              <a:rPr sz="2400" i="1" spc="-5" dirty="0">
                <a:latin typeface="Calibri"/>
                <a:cs typeface="Calibri"/>
              </a:rPr>
              <a:t>τιμή </a:t>
            </a:r>
            <a:r>
              <a:rPr sz="2400" i="1" dirty="0">
                <a:latin typeface="Calibri"/>
                <a:cs typeface="Calibri"/>
              </a:rPr>
              <a:t>από </a:t>
            </a:r>
            <a:r>
              <a:rPr sz="2400" i="1" spc="-5" dirty="0">
                <a:latin typeface="Calibri"/>
                <a:cs typeface="Calibri"/>
              </a:rPr>
              <a:t>το </a:t>
            </a:r>
            <a:r>
              <a:rPr sz="2400" i="1" spc="-15" dirty="0">
                <a:latin typeface="Calibri"/>
                <a:cs typeface="Calibri"/>
              </a:rPr>
              <a:t>συνολικό </a:t>
            </a:r>
            <a:r>
              <a:rPr sz="2400" i="1" spc="-10" dirty="0">
                <a:latin typeface="Calibri"/>
                <a:cs typeface="Calibri"/>
              </a:rPr>
              <a:t>Μέσο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όρο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(	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19)</a:t>
            </a:r>
            <a:endParaRPr sz="2400">
              <a:latin typeface="Calibri"/>
              <a:cs typeface="Calibri"/>
            </a:endParaRPr>
          </a:p>
          <a:p>
            <a:pPr marL="342265" marR="103505" indent="-342265" algn="r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400" b="1" i="1" spc="-5" dirty="0">
                <a:latin typeface="Calibri"/>
                <a:cs typeface="Calibri"/>
              </a:rPr>
              <a:t>s</a:t>
            </a:r>
            <a:r>
              <a:rPr sz="2400" b="1" i="1" spc="-7" baseline="24305" dirty="0">
                <a:latin typeface="Calibri"/>
                <a:cs typeface="Calibri"/>
              </a:rPr>
              <a:t>2</a:t>
            </a:r>
            <a:r>
              <a:rPr sz="2400" b="1" i="1" spc="262" baseline="2430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=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(18-19)</a:t>
            </a:r>
            <a:r>
              <a:rPr sz="2400" i="1" spc="-7" baseline="24305" dirty="0">
                <a:latin typeface="Calibri"/>
                <a:cs typeface="Calibri"/>
              </a:rPr>
              <a:t>2</a:t>
            </a:r>
            <a:r>
              <a:rPr sz="2400" i="1" spc="247" baseline="2430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5" dirty="0">
                <a:latin typeface="Calibri"/>
                <a:cs typeface="Calibri"/>
              </a:rPr>
              <a:t> (18-19)</a:t>
            </a:r>
            <a:r>
              <a:rPr sz="2400" i="1" spc="-7" baseline="24305" dirty="0">
                <a:latin typeface="Calibri"/>
                <a:cs typeface="Calibri"/>
              </a:rPr>
              <a:t>2</a:t>
            </a:r>
            <a:r>
              <a:rPr sz="2400" i="1" spc="247" baseline="2430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5" dirty="0">
                <a:latin typeface="Calibri"/>
                <a:cs typeface="Calibri"/>
              </a:rPr>
              <a:t> (18-19)</a:t>
            </a:r>
            <a:r>
              <a:rPr sz="2400" i="1" spc="-7" baseline="24305" dirty="0">
                <a:latin typeface="Calibri"/>
                <a:cs typeface="Calibri"/>
              </a:rPr>
              <a:t>2</a:t>
            </a:r>
            <a:r>
              <a:rPr sz="2400" i="1" spc="254" baseline="2430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5" dirty="0">
                <a:latin typeface="Calibri"/>
                <a:cs typeface="Calibri"/>
              </a:rPr>
              <a:t> (19-19)</a:t>
            </a:r>
            <a:r>
              <a:rPr sz="2400" i="1" spc="-7" baseline="24305" dirty="0">
                <a:latin typeface="Calibri"/>
                <a:cs typeface="Calibri"/>
              </a:rPr>
              <a:t>2</a:t>
            </a:r>
            <a:r>
              <a:rPr sz="2400" i="1" spc="247" baseline="2430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(19-19)</a:t>
            </a:r>
            <a:r>
              <a:rPr sz="2400" i="1" spc="-7" baseline="24305" dirty="0">
                <a:latin typeface="Calibri"/>
                <a:cs typeface="Calibri"/>
              </a:rPr>
              <a:t>2</a:t>
            </a:r>
            <a:r>
              <a:rPr sz="2400" i="1" spc="247" baseline="2430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+</a:t>
            </a:r>
            <a:r>
              <a:rPr sz="2400" i="1" spc="-5" dirty="0">
                <a:latin typeface="Calibri"/>
                <a:cs typeface="Calibri"/>
              </a:rPr>
              <a:t> (20-19)</a:t>
            </a:r>
            <a:r>
              <a:rPr sz="2400" i="1" spc="-7" baseline="24305" dirty="0">
                <a:latin typeface="Calibri"/>
                <a:cs typeface="Calibri"/>
              </a:rPr>
              <a:t>2</a:t>
            </a:r>
            <a:r>
              <a:rPr sz="2400" i="1" spc="247" baseline="2430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  <a:p>
            <a:pPr marR="43180" algn="r">
              <a:lnSpc>
                <a:spcPct val="100000"/>
              </a:lnSpc>
            </a:pPr>
            <a:r>
              <a:rPr sz="2400" i="1" spc="-5" dirty="0">
                <a:latin typeface="Calibri"/>
                <a:cs typeface="Calibri"/>
              </a:rPr>
              <a:t>(21-19)</a:t>
            </a:r>
            <a:r>
              <a:rPr sz="2400" i="1" spc="-7" baseline="24305" dirty="0">
                <a:latin typeface="Calibri"/>
                <a:cs typeface="Calibri"/>
              </a:rPr>
              <a:t>2 </a:t>
            </a:r>
            <a:r>
              <a:rPr sz="2400" i="1" dirty="0">
                <a:latin typeface="Calibri"/>
                <a:cs typeface="Calibri"/>
              </a:rPr>
              <a:t>/ </a:t>
            </a:r>
            <a:r>
              <a:rPr sz="2400" i="1" spc="-5" dirty="0">
                <a:latin typeface="Calibri"/>
                <a:cs typeface="Calibri"/>
              </a:rPr>
              <a:t>(7-1) </a:t>
            </a:r>
            <a:r>
              <a:rPr sz="2400" i="1" dirty="0">
                <a:latin typeface="Calibri"/>
                <a:cs typeface="Calibri"/>
              </a:rPr>
              <a:t>= </a:t>
            </a:r>
            <a:r>
              <a:rPr sz="2400" i="1" spc="-5" dirty="0">
                <a:latin typeface="Calibri"/>
                <a:cs typeface="Calibri"/>
              </a:rPr>
              <a:t>(-1)</a:t>
            </a:r>
            <a:r>
              <a:rPr sz="2400" i="1" spc="-7" baseline="24305" dirty="0">
                <a:latin typeface="Calibri"/>
                <a:cs typeface="Calibri"/>
              </a:rPr>
              <a:t>2 </a:t>
            </a:r>
            <a:r>
              <a:rPr sz="2400" i="1" dirty="0">
                <a:latin typeface="Calibri"/>
                <a:cs typeface="Calibri"/>
              </a:rPr>
              <a:t>+ </a:t>
            </a:r>
            <a:r>
              <a:rPr sz="2400" i="1" spc="-5" dirty="0">
                <a:latin typeface="Calibri"/>
                <a:cs typeface="Calibri"/>
              </a:rPr>
              <a:t>(-1)</a:t>
            </a:r>
            <a:r>
              <a:rPr sz="2400" i="1" spc="-7" baseline="24305" dirty="0">
                <a:latin typeface="Calibri"/>
                <a:cs typeface="Calibri"/>
              </a:rPr>
              <a:t>2 </a:t>
            </a:r>
            <a:r>
              <a:rPr sz="2400" i="1" dirty="0">
                <a:latin typeface="Calibri"/>
                <a:cs typeface="Calibri"/>
              </a:rPr>
              <a:t>+ </a:t>
            </a:r>
            <a:r>
              <a:rPr sz="2400" i="1" spc="-5" dirty="0">
                <a:latin typeface="Calibri"/>
                <a:cs typeface="Calibri"/>
              </a:rPr>
              <a:t>(-1)</a:t>
            </a:r>
            <a:r>
              <a:rPr sz="2400" i="1" spc="-7" baseline="24305" dirty="0">
                <a:latin typeface="Calibri"/>
                <a:cs typeface="Calibri"/>
              </a:rPr>
              <a:t>2 </a:t>
            </a:r>
            <a:r>
              <a:rPr sz="2400" i="1" dirty="0">
                <a:latin typeface="Calibri"/>
                <a:cs typeface="Calibri"/>
              </a:rPr>
              <a:t>+ </a:t>
            </a:r>
            <a:r>
              <a:rPr sz="2400" i="1" spc="-5" dirty="0">
                <a:latin typeface="Calibri"/>
                <a:cs typeface="Calibri"/>
              </a:rPr>
              <a:t>0</a:t>
            </a:r>
            <a:r>
              <a:rPr sz="2400" i="1" spc="-7" baseline="24305" dirty="0">
                <a:latin typeface="Calibri"/>
                <a:cs typeface="Calibri"/>
              </a:rPr>
              <a:t>2 </a:t>
            </a:r>
            <a:r>
              <a:rPr sz="2400" i="1" dirty="0">
                <a:latin typeface="Calibri"/>
                <a:cs typeface="Calibri"/>
              </a:rPr>
              <a:t>+ </a:t>
            </a:r>
            <a:r>
              <a:rPr sz="2400" i="1" spc="-5" dirty="0">
                <a:latin typeface="Calibri"/>
                <a:cs typeface="Calibri"/>
              </a:rPr>
              <a:t>0</a:t>
            </a:r>
            <a:r>
              <a:rPr sz="2400" i="1" spc="-7" baseline="24305" dirty="0">
                <a:latin typeface="Calibri"/>
                <a:cs typeface="Calibri"/>
              </a:rPr>
              <a:t>2 </a:t>
            </a:r>
            <a:r>
              <a:rPr sz="2400" i="1" dirty="0">
                <a:latin typeface="Calibri"/>
                <a:cs typeface="Calibri"/>
              </a:rPr>
              <a:t>+ </a:t>
            </a:r>
            <a:r>
              <a:rPr sz="2400" i="1" spc="-5" dirty="0">
                <a:latin typeface="Calibri"/>
                <a:cs typeface="Calibri"/>
              </a:rPr>
              <a:t>1</a:t>
            </a:r>
            <a:r>
              <a:rPr sz="2400" i="1" spc="-7" baseline="24305" dirty="0">
                <a:latin typeface="Calibri"/>
                <a:cs typeface="Calibri"/>
              </a:rPr>
              <a:t>2 </a:t>
            </a:r>
            <a:r>
              <a:rPr sz="2400" i="1" dirty="0">
                <a:latin typeface="Calibri"/>
                <a:cs typeface="Calibri"/>
              </a:rPr>
              <a:t>+ </a:t>
            </a:r>
            <a:r>
              <a:rPr sz="2400" i="1" spc="-5" dirty="0">
                <a:latin typeface="Calibri"/>
                <a:cs typeface="Calibri"/>
              </a:rPr>
              <a:t>2</a:t>
            </a:r>
            <a:r>
              <a:rPr sz="2400" i="1" spc="-7" baseline="24305" dirty="0">
                <a:latin typeface="Calibri"/>
                <a:cs typeface="Calibri"/>
              </a:rPr>
              <a:t>2 </a:t>
            </a:r>
            <a:r>
              <a:rPr sz="2400" i="1" dirty="0">
                <a:latin typeface="Calibri"/>
                <a:cs typeface="Calibri"/>
              </a:rPr>
              <a:t>/ </a:t>
            </a:r>
            <a:r>
              <a:rPr sz="2400" i="1" spc="-5" dirty="0">
                <a:latin typeface="Calibri"/>
                <a:cs typeface="Calibri"/>
              </a:rPr>
              <a:t>(7-1) </a:t>
            </a:r>
            <a:r>
              <a:rPr sz="2400" i="1" dirty="0">
                <a:latin typeface="Calibri"/>
                <a:cs typeface="Calibri"/>
              </a:rPr>
              <a:t>= 1 +</a:t>
            </a:r>
            <a:r>
              <a:rPr sz="2400" i="1" spc="7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406400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+ 1 + 0 + 0 + 1 + 4 / 6 = 8 / 6 =</a:t>
            </a:r>
            <a:r>
              <a:rPr sz="2400" i="1" spc="-17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1.33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60801" y="5943701"/>
            <a:ext cx="5505450" cy="79438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205"/>
              </a:spcBef>
            </a:pPr>
            <a:r>
              <a:rPr sz="1600" i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http://sociology.soc.uoc.gr/genderstats/metra_tasis-diasporas.pdf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105"/>
              </a:spcBef>
            </a:pPr>
            <a:r>
              <a:rPr sz="1600" i="1" spc="-5" dirty="0">
                <a:latin typeface="Calibri"/>
                <a:cs typeface="Calibri"/>
              </a:rPr>
              <a:t>Μπαγιάτης,</a:t>
            </a:r>
            <a:r>
              <a:rPr sz="1600" i="1" spc="-6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2000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29943" y="4438432"/>
            <a:ext cx="158306" cy="177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9676" y="3433698"/>
            <a:ext cx="212725" cy="358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7992" y="3517249"/>
            <a:ext cx="158306" cy="176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2426" y="3462337"/>
            <a:ext cx="211137" cy="360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8223" y="304038"/>
            <a:ext cx="35483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Μέτρα</a:t>
            </a:r>
            <a:r>
              <a:rPr sz="3600" spc="-75" dirty="0"/>
              <a:t> </a:t>
            </a:r>
            <a:r>
              <a:rPr sz="3600" spc="-5" dirty="0"/>
              <a:t>Διασποράς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58750" y="1146111"/>
            <a:ext cx="8785225" cy="525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1627" y="232664"/>
            <a:ext cx="3938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Descriptive</a:t>
            </a:r>
            <a:r>
              <a:rPr sz="3600" spc="-35" dirty="0"/>
              <a:t> </a:t>
            </a:r>
            <a:r>
              <a:rPr sz="3600" spc="-15" dirty="0"/>
              <a:t>Statistics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921195"/>
            <a:ext cx="7865745" cy="16351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Εντολή Analyze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Descriptive Statistics </a:t>
            </a:r>
            <a:r>
              <a:rPr sz="2400" b="1" dirty="0">
                <a:latin typeface="Calibri"/>
                <a:cs typeface="Calibri"/>
              </a:rPr>
              <a:t>→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Descriptives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spc="-5" dirty="0">
                <a:latin typeface="Calibri"/>
                <a:cs typeface="Calibri"/>
              </a:rPr>
              <a:t>αριστερό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spc="-10" dirty="0">
                <a:latin typeface="Calibri"/>
                <a:cs typeface="Calibri"/>
              </a:rPr>
              <a:t>τις </a:t>
            </a:r>
            <a:r>
              <a:rPr sz="2400" spc="-15" dirty="0">
                <a:latin typeface="Calibri"/>
                <a:cs typeface="Calibri"/>
              </a:rPr>
              <a:t>μεταβλητές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5" dirty="0">
                <a:latin typeface="Calibri"/>
                <a:cs typeface="Calibri"/>
              </a:rPr>
              <a:t>θέλω </a:t>
            </a:r>
            <a:r>
              <a:rPr sz="2400" dirty="0">
                <a:latin typeface="Calibri"/>
                <a:cs typeface="Calibri"/>
              </a:rPr>
              <a:t>να  </a:t>
            </a:r>
            <a:r>
              <a:rPr sz="2400" spc="-10" dirty="0">
                <a:latin typeface="Calibri"/>
                <a:cs typeface="Calibri"/>
              </a:rPr>
              <a:t>εξετάσω, </a:t>
            </a:r>
            <a:r>
              <a:rPr sz="2400" spc="-5" dirty="0">
                <a:latin typeface="Calibri"/>
                <a:cs typeface="Calibri"/>
              </a:rPr>
              <a:t>τις </a:t>
            </a:r>
            <a:r>
              <a:rPr sz="2400" spc="-15" dirty="0">
                <a:latin typeface="Calibri"/>
                <a:cs typeface="Calibri"/>
              </a:rPr>
              <a:t>μετακινώ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spc="-10" dirty="0">
                <a:latin typeface="Calibri"/>
                <a:cs typeface="Calibri"/>
              </a:rPr>
              <a:t>μαύρο </a:t>
            </a:r>
            <a:r>
              <a:rPr sz="2400" spc="-15" dirty="0">
                <a:latin typeface="Calibri"/>
                <a:cs typeface="Calibri"/>
              </a:rPr>
              <a:t>βελάκι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0" dirty="0">
                <a:latin typeface="Calibri"/>
                <a:cs typeface="Calibri"/>
              </a:rPr>
              <a:t>δεξί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spc="-30" dirty="0">
                <a:latin typeface="Calibri"/>
                <a:cs typeface="Calibri"/>
              </a:rPr>
              <a:t>και  </a:t>
            </a:r>
            <a:r>
              <a:rPr sz="2400" spc="-20" dirty="0">
                <a:latin typeface="Calibri"/>
                <a:cs typeface="Calibri"/>
              </a:rPr>
              <a:t>παταώ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ΟΚ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750" y="2695575"/>
            <a:ext cx="3622675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987" y="2690812"/>
            <a:ext cx="3632200" cy="3609975"/>
          </a:xfrm>
          <a:custGeom>
            <a:avLst/>
            <a:gdLst/>
            <a:ahLst/>
            <a:cxnLst/>
            <a:rect l="l" t="t" r="r" b="b"/>
            <a:pathLst>
              <a:path w="3632200" h="3609975">
                <a:moveTo>
                  <a:pt x="0" y="3609975"/>
                </a:moveTo>
                <a:lnTo>
                  <a:pt x="3632200" y="3609975"/>
                </a:lnTo>
                <a:lnTo>
                  <a:pt x="3632200" y="0"/>
                </a:lnTo>
                <a:lnTo>
                  <a:pt x="0" y="0"/>
                </a:lnTo>
                <a:lnTo>
                  <a:pt x="0" y="36099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526" y="2362200"/>
            <a:ext cx="3055874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1700" y="2357373"/>
            <a:ext cx="3065780" cy="2143125"/>
          </a:xfrm>
          <a:custGeom>
            <a:avLst/>
            <a:gdLst/>
            <a:ahLst/>
            <a:cxnLst/>
            <a:rect l="l" t="t" r="r" b="b"/>
            <a:pathLst>
              <a:path w="3065779" h="2143125">
                <a:moveTo>
                  <a:pt x="0" y="2143125"/>
                </a:moveTo>
                <a:lnTo>
                  <a:pt x="3065399" y="2143125"/>
                </a:lnTo>
                <a:lnTo>
                  <a:pt x="3065399" y="0"/>
                </a:lnTo>
                <a:lnTo>
                  <a:pt x="0" y="0"/>
                </a:lnTo>
                <a:lnTo>
                  <a:pt x="0" y="214312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6526" y="4592637"/>
            <a:ext cx="3055874" cy="2149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1700" y="4587875"/>
            <a:ext cx="3065780" cy="2159000"/>
          </a:xfrm>
          <a:custGeom>
            <a:avLst/>
            <a:gdLst/>
            <a:ahLst/>
            <a:cxnLst/>
            <a:rect l="l" t="t" r="r" b="b"/>
            <a:pathLst>
              <a:path w="3065779" h="2159000">
                <a:moveTo>
                  <a:pt x="0" y="2159000"/>
                </a:moveTo>
                <a:lnTo>
                  <a:pt x="3065399" y="2159000"/>
                </a:lnTo>
                <a:lnTo>
                  <a:pt x="3065399" y="0"/>
                </a:lnTo>
                <a:lnTo>
                  <a:pt x="0" y="0"/>
                </a:lnTo>
                <a:lnTo>
                  <a:pt x="0" y="2159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1627" y="232664"/>
            <a:ext cx="3938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Descriptive</a:t>
            </a:r>
            <a:r>
              <a:rPr sz="3600" spc="-35" dirty="0"/>
              <a:t> </a:t>
            </a:r>
            <a:r>
              <a:rPr sz="3600" spc="-15" dirty="0"/>
              <a:t>Statistics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500632" y="2289424"/>
            <a:ext cx="5371356" cy="1621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7875" y="1538350"/>
            <a:ext cx="1409700" cy="5238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 marR="142240">
              <a:lnSpc>
                <a:spcPct val="100000"/>
              </a:lnSpc>
              <a:spcBef>
                <a:spcPts val="355"/>
              </a:spcBef>
            </a:pPr>
            <a:r>
              <a:rPr sz="1400" b="1" i="1" dirty="0">
                <a:latin typeface="Verdana"/>
                <a:cs typeface="Verdana"/>
              </a:rPr>
              <a:t>Ν</a:t>
            </a:r>
            <a:r>
              <a:rPr sz="1400" dirty="0">
                <a:latin typeface="Verdana"/>
                <a:cs typeface="Verdana"/>
              </a:rPr>
              <a:t>: Αριθμός  περ</a:t>
            </a:r>
            <a:r>
              <a:rPr sz="1400" spc="5" dirty="0">
                <a:latin typeface="Verdana"/>
                <a:cs typeface="Verdana"/>
              </a:rPr>
              <a:t>ι</a:t>
            </a:r>
            <a:r>
              <a:rPr sz="1400" spc="-10" dirty="0">
                <a:latin typeface="Verdana"/>
                <a:cs typeface="Verdana"/>
              </a:rPr>
              <a:t>π</a:t>
            </a:r>
            <a:r>
              <a:rPr sz="1400" spc="-5" dirty="0">
                <a:latin typeface="Verdana"/>
                <a:cs typeface="Verdana"/>
              </a:rPr>
              <a:t>τώσεων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9176" y="1538350"/>
            <a:ext cx="1411605" cy="5238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 marR="86995">
              <a:lnSpc>
                <a:spcPct val="100000"/>
              </a:lnSpc>
              <a:spcBef>
                <a:spcPts val="355"/>
              </a:spcBef>
            </a:pPr>
            <a:r>
              <a:rPr sz="1400" b="1" i="1" dirty="0">
                <a:latin typeface="Verdana"/>
                <a:cs typeface="Verdana"/>
              </a:rPr>
              <a:t>Minimum</a:t>
            </a:r>
            <a:r>
              <a:rPr sz="1400" dirty="0">
                <a:latin typeface="Verdana"/>
                <a:cs typeface="Verdana"/>
              </a:rPr>
              <a:t>:  </a:t>
            </a:r>
            <a:r>
              <a:rPr sz="1400" spc="-5" dirty="0">
                <a:latin typeface="Verdana"/>
                <a:cs typeface="Verdana"/>
              </a:rPr>
              <a:t>Ελάχιστη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τιμή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1525" y="1538350"/>
            <a:ext cx="1409700" cy="5238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 marR="174625">
              <a:lnSpc>
                <a:spcPct val="100000"/>
              </a:lnSpc>
              <a:spcBef>
                <a:spcPts val="355"/>
              </a:spcBef>
            </a:pPr>
            <a:r>
              <a:rPr sz="1400" b="1" i="1" dirty="0">
                <a:latin typeface="Verdana"/>
                <a:cs typeface="Verdana"/>
              </a:rPr>
              <a:t>Maximum</a:t>
            </a:r>
            <a:r>
              <a:rPr sz="1400" dirty="0">
                <a:latin typeface="Verdana"/>
                <a:cs typeface="Verdana"/>
              </a:rPr>
              <a:t>:  Μέγιστη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τιμή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1676" y="4365561"/>
            <a:ext cx="1409700" cy="5226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2075" marR="167005">
              <a:lnSpc>
                <a:spcPct val="100000"/>
              </a:lnSpc>
              <a:spcBef>
                <a:spcPts val="359"/>
              </a:spcBef>
            </a:pPr>
            <a:r>
              <a:rPr sz="1400" b="1" i="1" dirty="0">
                <a:latin typeface="Verdana"/>
                <a:cs typeface="Verdana"/>
              </a:rPr>
              <a:t>Mean</a:t>
            </a:r>
            <a:r>
              <a:rPr sz="1400" dirty="0">
                <a:latin typeface="Verdana"/>
                <a:cs typeface="Verdana"/>
              </a:rPr>
              <a:t>: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Μέση  τιμή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6026" y="4365561"/>
            <a:ext cx="1729105" cy="5226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2075" marR="135890">
              <a:lnSpc>
                <a:spcPct val="100000"/>
              </a:lnSpc>
              <a:spcBef>
                <a:spcPts val="359"/>
              </a:spcBef>
            </a:pPr>
            <a:r>
              <a:rPr sz="1400" b="1" i="1" spc="-5" dirty="0">
                <a:latin typeface="Verdana"/>
                <a:cs typeface="Verdana"/>
              </a:rPr>
              <a:t>St. Deviation</a:t>
            </a:r>
            <a:r>
              <a:rPr sz="1400" spc="-5" dirty="0">
                <a:latin typeface="Verdana"/>
                <a:cs typeface="Verdana"/>
              </a:rPr>
              <a:t>:  </a:t>
            </a:r>
            <a:r>
              <a:rPr sz="1400" dirty="0">
                <a:latin typeface="Verdana"/>
                <a:cs typeface="Verdana"/>
              </a:rPr>
              <a:t>Τυπική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Απόκλιση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936" y="2708275"/>
            <a:ext cx="609600" cy="1662430"/>
          </a:xfrm>
          <a:custGeom>
            <a:avLst/>
            <a:gdLst/>
            <a:ahLst/>
            <a:cxnLst/>
            <a:rect l="l" t="t" r="r" b="b"/>
            <a:pathLst>
              <a:path w="609600" h="1662429">
                <a:moveTo>
                  <a:pt x="564991" y="53593"/>
                </a:moveTo>
                <a:lnTo>
                  <a:pt x="543511" y="72097"/>
                </a:lnTo>
                <a:lnTo>
                  <a:pt x="0" y="1652651"/>
                </a:lnTo>
                <a:lnTo>
                  <a:pt x="27050" y="1662049"/>
                </a:lnTo>
                <a:lnTo>
                  <a:pt x="570548" y="81414"/>
                </a:lnTo>
                <a:lnTo>
                  <a:pt x="564991" y="53593"/>
                </a:lnTo>
                <a:close/>
              </a:path>
              <a:path w="609600" h="1662429">
                <a:moveTo>
                  <a:pt x="587857" y="22098"/>
                </a:moveTo>
                <a:lnTo>
                  <a:pt x="560704" y="22098"/>
                </a:lnTo>
                <a:lnTo>
                  <a:pt x="587755" y="31369"/>
                </a:lnTo>
                <a:lnTo>
                  <a:pt x="570548" y="81414"/>
                </a:lnTo>
                <a:lnTo>
                  <a:pt x="579627" y="126873"/>
                </a:lnTo>
                <a:lnTo>
                  <a:pt x="581151" y="134620"/>
                </a:lnTo>
                <a:lnTo>
                  <a:pt x="588645" y="139573"/>
                </a:lnTo>
                <a:lnTo>
                  <a:pt x="604138" y="136525"/>
                </a:lnTo>
                <a:lnTo>
                  <a:pt x="609218" y="129032"/>
                </a:lnTo>
                <a:lnTo>
                  <a:pt x="607695" y="121285"/>
                </a:lnTo>
                <a:lnTo>
                  <a:pt x="587857" y="22098"/>
                </a:lnTo>
                <a:close/>
              </a:path>
              <a:path w="609600" h="1662429">
                <a:moveTo>
                  <a:pt x="583438" y="0"/>
                </a:moveTo>
                <a:lnTo>
                  <a:pt x="489712" y="80772"/>
                </a:lnTo>
                <a:lnTo>
                  <a:pt x="483742" y="85851"/>
                </a:lnTo>
                <a:lnTo>
                  <a:pt x="483108" y="94869"/>
                </a:lnTo>
                <a:lnTo>
                  <a:pt x="488314" y="100837"/>
                </a:lnTo>
                <a:lnTo>
                  <a:pt x="493395" y="106807"/>
                </a:lnTo>
                <a:lnTo>
                  <a:pt x="502412" y="107569"/>
                </a:lnTo>
                <a:lnTo>
                  <a:pt x="508380" y="102362"/>
                </a:lnTo>
                <a:lnTo>
                  <a:pt x="543511" y="72097"/>
                </a:lnTo>
                <a:lnTo>
                  <a:pt x="560704" y="22098"/>
                </a:lnTo>
                <a:lnTo>
                  <a:pt x="587857" y="22098"/>
                </a:lnTo>
                <a:lnTo>
                  <a:pt x="583438" y="0"/>
                </a:lnTo>
                <a:close/>
              </a:path>
              <a:path w="609600" h="1662429">
                <a:moveTo>
                  <a:pt x="582568" y="29590"/>
                </a:moveTo>
                <a:lnTo>
                  <a:pt x="560197" y="29590"/>
                </a:lnTo>
                <a:lnTo>
                  <a:pt x="583564" y="37591"/>
                </a:lnTo>
                <a:lnTo>
                  <a:pt x="564991" y="53593"/>
                </a:lnTo>
                <a:lnTo>
                  <a:pt x="570548" y="81414"/>
                </a:lnTo>
                <a:lnTo>
                  <a:pt x="587755" y="31369"/>
                </a:lnTo>
                <a:lnTo>
                  <a:pt x="582568" y="29590"/>
                </a:lnTo>
                <a:close/>
              </a:path>
              <a:path w="609600" h="1662429">
                <a:moveTo>
                  <a:pt x="560704" y="22098"/>
                </a:moveTo>
                <a:lnTo>
                  <a:pt x="543511" y="72097"/>
                </a:lnTo>
                <a:lnTo>
                  <a:pt x="564991" y="53593"/>
                </a:lnTo>
                <a:lnTo>
                  <a:pt x="560197" y="29590"/>
                </a:lnTo>
                <a:lnTo>
                  <a:pt x="582568" y="29590"/>
                </a:lnTo>
                <a:lnTo>
                  <a:pt x="560704" y="22098"/>
                </a:lnTo>
                <a:close/>
              </a:path>
              <a:path w="609600" h="1662429">
                <a:moveTo>
                  <a:pt x="560197" y="29590"/>
                </a:moveTo>
                <a:lnTo>
                  <a:pt x="564991" y="53593"/>
                </a:lnTo>
                <a:lnTo>
                  <a:pt x="583564" y="37591"/>
                </a:lnTo>
                <a:lnTo>
                  <a:pt x="560197" y="2959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2265" y="2708148"/>
            <a:ext cx="481330" cy="1661160"/>
          </a:xfrm>
          <a:custGeom>
            <a:avLst/>
            <a:gdLst/>
            <a:ahLst/>
            <a:cxnLst/>
            <a:rect l="l" t="t" r="r" b="b"/>
            <a:pathLst>
              <a:path w="481329" h="1661160">
                <a:moveTo>
                  <a:pt x="49772" y="54946"/>
                </a:moveTo>
                <a:lnTo>
                  <a:pt x="42132" y="82174"/>
                </a:lnTo>
                <a:lnTo>
                  <a:pt x="453516" y="1661033"/>
                </a:lnTo>
                <a:lnTo>
                  <a:pt x="481076" y="1653920"/>
                </a:lnTo>
                <a:lnTo>
                  <a:pt x="69704" y="74986"/>
                </a:lnTo>
                <a:lnTo>
                  <a:pt x="49772" y="54946"/>
                </a:lnTo>
                <a:close/>
              </a:path>
              <a:path w="481329" h="1661160">
                <a:moveTo>
                  <a:pt x="35433" y="0"/>
                </a:moveTo>
                <a:lnTo>
                  <a:pt x="2032" y="119252"/>
                </a:lnTo>
                <a:lnTo>
                  <a:pt x="0" y="126746"/>
                </a:lnTo>
                <a:lnTo>
                  <a:pt x="4445" y="134747"/>
                </a:lnTo>
                <a:lnTo>
                  <a:pt x="11937" y="136778"/>
                </a:lnTo>
                <a:lnTo>
                  <a:pt x="19558" y="138937"/>
                </a:lnTo>
                <a:lnTo>
                  <a:pt x="27432" y="134492"/>
                </a:lnTo>
                <a:lnTo>
                  <a:pt x="29626" y="126746"/>
                </a:lnTo>
                <a:lnTo>
                  <a:pt x="42132" y="82174"/>
                </a:lnTo>
                <a:lnTo>
                  <a:pt x="28829" y="31114"/>
                </a:lnTo>
                <a:lnTo>
                  <a:pt x="56387" y="23875"/>
                </a:lnTo>
                <a:lnTo>
                  <a:pt x="59205" y="23875"/>
                </a:lnTo>
                <a:lnTo>
                  <a:pt x="35433" y="0"/>
                </a:lnTo>
                <a:close/>
              </a:path>
              <a:path w="481329" h="1661160">
                <a:moveTo>
                  <a:pt x="59205" y="23875"/>
                </a:moveTo>
                <a:lnTo>
                  <a:pt x="56387" y="23875"/>
                </a:lnTo>
                <a:lnTo>
                  <a:pt x="69704" y="74986"/>
                </a:lnTo>
                <a:lnTo>
                  <a:pt x="108076" y="113537"/>
                </a:lnTo>
                <a:lnTo>
                  <a:pt x="117094" y="113537"/>
                </a:lnTo>
                <a:lnTo>
                  <a:pt x="128270" y="102362"/>
                </a:lnTo>
                <a:lnTo>
                  <a:pt x="128270" y="93344"/>
                </a:lnTo>
                <a:lnTo>
                  <a:pt x="122809" y="87756"/>
                </a:lnTo>
                <a:lnTo>
                  <a:pt x="59205" y="23875"/>
                </a:lnTo>
                <a:close/>
              </a:path>
              <a:path w="481329" h="1661160">
                <a:moveTo>
                  <a:pt x="56387" y="23875"/>
                </a:moveTo>
                <a:lnTo>
                  <a:pt x="28829" y="31114"/>
                </a:lnTo>
                <a:lnTo>
                  <a:pt x="42132" y="82174"/>
                </a:lnTo>
                <a:lnTo>
                  <a:pt x="49772" y="54946"/>
                </a:lnTo>
                <a:lnTo>
                  <a:pt x="32512" y="37591"/>
                </a:lnTo>
                <a:lnTo>
                  <a:pt x="56387" y="31368"/>
                </a:lnTo>
                <a:lnTo>
                  <a:pt x="58340" y="31368"/>
                </a:lnTo>
                <a:lnTo>
                  <a:pt x="56387" y="23875"/>
                </a:lnTo>
                <a:close/>
              </a:path>
              <a:path w="481329" h="1661160">
                <a:moveTo>
                  <a:pt x="58340" y="31368"/>
                </a:moveTo>
                <a:lnTo>
                  <a:pt x="56387" y="31368"/>
                </a:lnTo>
                <a:lnTo>
                  <a:pt x="49772" y="54946"/>
                </a:lnTo>
                <a:lnTo>
                  <a:pt x="69704" y="74986"/>
                </a:lnTo>
                <a:lnTo>
                  <a:pt x="58340" y="31368"/>
                </a:lnTo>
                <a:close/>
              </a:path>
              <a:path w="481329" h="1661160">
                <a:moveTo>
                  <a:pt x="56387" y="31368"/>
                </a:moveTo>
                <a:lnTo>
                  <a:pt x="32512" y="37591"/>
                </a:lnTo>
                <a:lnTo>
                  <a:pt x="49772" y="54946"/>
                </a:lnTo>
                <a:lnTo>
                  <a:pt x="56387" y="313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4344" y="2050542"/>
            <a:ext cx="713740" cy="514984"/>
          </a:xfrm>
          <a:custGeom>
            <a:avLst/>
            <a:gdLst/>
            <a:ahLst/>
            <a:cxnLst/>
            <a:rect l="l" t="t" r="r" b="b"/>
            <a:pathLst>
              <a:path w="713739" h="514985">
                <a:moveTo>
                  <a:pt x="584835" y="474345"/>
                </a:moveTo>
                <a:lnTo>
                  <a:pt x="577850" y="480187"/>
                </a:lnTo>
                <a:lnTo>
                  <a:pt x="576326" y="495808"/>
                </a:lnTo>
                <a:lnTo>
                  <a:pt x="582168" y="502793"/>
                </a:lnTo>
                <a:lnTo>
                  <a:pt x="713232" y="514858"/>
                </a:lnTo>
                <a:lnTo>
                  <a:pt x="711058" y="510032"/>
                </a:lnTo>
                <a:lnTo>
                  <a:pt x="681863" y="510032"/>
                </a:lnTo>
                <a:lnTo>
                  <a:pt x="638944" y="479392"/>
                </a:lnTo>
                <a:lnTo>
                  <a:pt x="584835" y="474345"/>
                </a:lnTo>
                <a:close/>
              </a:path>
              <a:path w="713739" h="514985">
                <a:moveTo>
                  <a:pt x="638944" y="479392"/>
                </a:moveTo>
                <a:lnTo>
                  <a:pt x="681863" y="510032"/>
                </a:lnTo>
                <a:lnTo>
                  <a:pt x="685954" y="504317"/>
                </a:lnTo>
                <a:lnTo>
                  <a:pt x="677163" y="504317"/>
                </a:lnTo>
                <a:lnTo>
                  <a:pt x="667114" y="481995"/>
                </a:lnTo>
                <a:lnTo>
                  <a:pt x="638944" y="479392"/>
                </a:lnTo>
                <a:close/>
              </a:path>
              <a:path w="713739" h="514985">
                <a:moveTo>
                  <a:pt x="650748" y="391668"/>
                </a:moveTo>
                <a:lnTo>
                  <a:pt x="636397" y="398145"/>
                </a:lnTo>
                <a:lnTo>
                  <a:pt x="633222" y="406527"/>
                </a:lnTo>
                <a:lnTo>
                  <a:pt x="636397" y="413766"/>
                </a:lnTo>
                <a:lnTo>
                  <a:pt x="655430" y="456043"/>
                </a:lnTo>
                <a:lnTo>
                  <a:pt x="698500" y="486791"/>
                </a:lnTo>
                <a:lnTo>
                  <a:pt x="681863" y="510032"/>
                </a:lnTo>
                <a:lnTo>
                  <a:pt x="711058" y="510032"/>
                </a:lnTo>
                <a:lnTo>
                  <a:pt x="662432" y="402082"/>
                </a:lnTo>
                <a:lnTo>
                  <a:pt x="659257" y="394843"/>
                </a:lnTo>
                <a:lnTo>
                  <a:pt x="650748" y="391668"/>
                </a:lnTo>
                <a:close/>
              </a:path>
              <a:path w="713739" h="514985">
                <a:moveTo>
                  <a:pt x="667114" y="481995"/>
                </a:moveTo>
                <a:lnTo>
                  <a:pt x="677163" y="504317"/>
                </a:lnTo>
                <a:lnTo>
                  <a:pt x="691514" y="484250"/>
                </a:lnTo>
                <a:lnTo>
                  <a:pt x="667114" y="481995"/>
                </a:lnTo>
                <a:close/>
              </a:path>
              <a:path w="713739" h="514985">
                <a:moveTo>
                  <a:pt x="655430" y="456043"/>
                </a:moveTo>
                <a:lnTo>
                  <a:pt x="667114" y="481995"/>
                </a:lnTo>
                <a:lnTo>
                  <a:pt x="691514" y="484250"/>
                </a:lnTo>
                <a:lnTo>
                  <a:pt x="677163" y="504317"/>
                </a:lnTo>
                <a:lnTo>
                  <a:pt x="685954" y="504317"/>
                </a:lnTo>
                <a:lnTo>
                  <a:pt x="698500" y="486791"/>
                </a:lnTo>
                <a:lnTo>
                  <a:pt x="655430" y="456043"/>
                </a:lnTo>
                <a:close/>
              </a:path>
              <a:path w="713739" h="514985">
                <a:moveTo>
                  <a:pt x="16637" y="0"/>
                </a:moveTo>
                <a:lnTo>
                  <a:pt x="0" y="23241"/>
                </a:lnTo>
                <a:lnTo>
                  <a:pt x="638944" y="479392"/>
                </a:lnTo>
                <a:lnTo>
                  <a:pt x="667114" y="481995"/>
                </a:lnTo>
                <a:lnTo>
                  <a:pt x="655430" y="456043"/>
                </a:lnTo>
                <a:lnTo>
                  <a:pt x="166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1453" y="2059813"/>
            <a:ext cx="146685" cy="506095"/>
          </a:xfrm>
          <a:custGeom>
            <a:avLst/>
            <a:gdLst/>
            <a:ahLst/>
            <a:cxnLst/>
            <a:rect l="l" t="t" r="r" b="b"/>
            <a:pathLst>
              <a:path w="146685" h="506094">
                <a:moveTo>
                  <a:pt x="28321" y="385572"/>
                </a:moveTo>
                <a:lnTo>
                  <a:pt x="16129" y="395732"/>
                </a:lnTo>
                <a:lnTo>
                  <a:pt x="15367" y="404749"/>
                </a:lnTo>
                <a:lnTo>
                  <a:pt x="20447" y="410717"/>
                </a:lnTo>
                <a:lnTo>
                  <a:pt x="99822" y="505713"/>
                </a:lnTo>
                <a:lnTo>
                  <a:pt x="109459" y="480060"/>
                </a:lnTo>
                <a:lnTo>
                  <a:pt x="81025" y="480060"/>
                </a:lnTo>
                <a:lnTo>
                  <a:pt x="72165" y="428076"/>
                </a:lnTo>
                <a:lnTo>
                  <a:pt x="37211" y="386334"/>
                </a:lnTo>
                <a:lnTo>
                  <a:pt x="28321" y="385572"/>
                </a:lnTo>
                <a:close/>
              </a:path>
              <a:path w="146685" h="506094">
                <a:moveTo>
                  <a:pt x="72165" y="428076"/>
                </a:moveTo>
                <a:lnTo>
                  <a:pt x="81025" y="480060"/>
                </a:lnTo>
                <a:lnTo>
                  <a:pt x="109093" y="475361"/>
                </a:lnTo>
                <a:lnTo>
                  <a:pt x="108639" y="472694"/>
                </a:lnTo>
                <a:lnTo>
                  <a:pt x="81661" y="472694"/>
                </a:lnTo>
                <a:lnTo>
                  <a:pt x="90295" y="449710"/>
                </a:lnTo>
                <a:lnTo>
                  <a:pt x="72165" y="428076"/>
                </a:lnTo>
                <a:close/>
              </a:path>
              <a:path w="146685" h="506094">
                <a:moveTo>
                  <a:pt x="127635" y="368681"/>
                </a:moveTo>
                <a:lnTo>
                  <a:pt x="119380" y="372363"/>
                </a:lnTo>
                <a:lnTo>
                  <a:pt x="116586" y="379729"/>
                </a:lnTo>
                <a:lnTo>
                  <a:pt x="100228" y="423271"/>
                </a:lnTo>
                <a:lnTo>
                  <a:pt x="109093" y="475361"/>
                </a:lnTo>
                <a:lnTo>
                  <a:pt x="81025" y="480060"/>
                </a:lnTo>
                <a:lnTo>
                  <a:pt x="109459" y="480060"/>
                </a:lnTo>
                <a:lnTo>
                  <a:pt x="143383" y="389763"/>
                </a:lnTo>
                <a:lnTo>
                  <a:pt x="146176" y="382397"/>
                </a:lnTo>
                <a:lnTo>
                  <a:pt x="142367" y="374141"/>
                </a:lnTo>
                <a:lnTo>
                  <a:pt x="135000" y="371475"/>
                </a:lnTo>
                <a:lnTo>
                  <a:pt x="127635" y="368681"/>
                </a:lnTo>
                <a:close/>
              </a:path>
              <a:path w="146685" h="506094">
                <a:moveTo>
                  <a:pt x="90295" y="449710"/>
                </a:moveTo>
                <a:lnTo>
                  <a:pt x="81661" y="472694"/>
                </a:lnTo>
                <a:lnTo>
                  <a:pt x="106045" y="468502"/>
                </a:lnTo>
                <a:lnTo>
                  <a:pt x="90295" y="449710"/>
                </a:lnTo>
                <a:close/>
              </a:path>
              <a:path w="146685" h="506094">
                <a:moveTo>
                  <a:pt x="100228" y="423271"/>
                </a:moveTo>
                <a:lnTo>
                  <a:pt x="90295" y="449710"/>
                </a:lnTo>
                <a:lnTo>
                  <a:pt x="106045" y="468502"/>
                </a:lnTo>
                <a:lnTo>
                  <a:pt x="81661" y="472694"/>
                </a:lnTo>
                <a:lnTo>
                  <a:pt x="108639" y="472694"/>
                </a:lnTo>
                <a:lnTo>
                  <a:pt x="100228" y="423271"/>
                </a:lnTo>
                <a:close/>
              </a:path>
              <a:path w="146685" h="506094">
                <a:moveTo>
                  <a:pt x="28194" y="0"/>
                </a:moveTo>
                <a:lnTo>
                  <a:pt x="0" y="4699"/>
                </a:lnTo>
                <a:lnTo>
                  <a:pt x="72165" y="428076"/>
                </a:lnTo>
                <a:lnTo>
                  <a:pt x="90295" y="449710"/>
                </a:lnTo>
                <a:lnTo>
                  <a:pt x="100228" y="423271"/>
                </a:lnTo>
                <a:lnTo>
                  <a:pt x="28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81525" y="2050542"/>
            <a:ext cx="713105" cy="514984"/>
          </a:xfrm>
          <a:custGeom>
            <a:avLst/>
            <a:gdLst/>
            <a:ahLst/>
            <a:cxnLst/>
            <a:rect l="l" t="t" r="r" b="b"/>
            <a:pathLst>
              <a:path w="713104" h="514985">
                <a:moveTo>
                  <a:pt x="62357" y="391668"/>
                </a:moveTo>
                <a:lnTo>
                  <a:pt x="53975" y="394843"/>
                </a:lnTo>
                <a:lnTo>
                  <a:pt x="50673" y="402082"/>
                </a:lnTo>
                <a:lnTo>
                  <a:pt x="0" y="514858"/>
                </a:lnTo>
                <a:lnTo>
                  <a:pt x="52597" y="510032"/>
                </a:lnTo>
                <a:lnTo>
                  <a:pt x="31369" y="510032"/>
                </a:lnTo>
                <a:lnTo>
                  <a:pt x="14732" y="486791"/>
                </a:lnTo>
                <a:lnTo>
                  <a:pt x="57701" y="456114"/>
                </a:lnTo>
                <a:lnTo>
                  <a:pt x="76708" y="413766"/>
                </a:lnTo>
                <a:lnTo>
                  <a:pt x="80010" y="406527"/>
                </a:lnTo>
                <a:lnTo>
                  <a:pt x="76835" y="398145"/>
                </a:lnTo>
                <a:lnTo>
                  <a:pt x="69596" y="394843"/>
                </a:lnTo>
                <a:lnTo>
                  <a:pt x="62357" y="391668"/>
                </a:lnTo>
                <a:close/>
              </a:path>
              <a:path w="713104" h="514985">
                <a:moveTo>
                  <a:pt x="57701" y="456114"/>
                </a:moveTo>
                <a:lnTo>
                  <a:pt x="14732" y="486791"/>
                </a:lnTo>
                <a:lnTo>
                  <a:pt x="31369" y="510032"/>
                </a:lnTo>
                <a:lnTo>
                  <a:pt x="39372" y="504317"/>
                </a:lnTo>
                <a:lnTo>
                  <a:pt x="36067" y="504317"/>
                </a:lnTo>
                <a:lnTo>
                  <a:pt x="21716" y="484250"/>
                </a:lnTo>
                <a:lnTo>
                  <a:pt x="46085" y="481995"/>
                </a:lnTo>
                <a:lnTo>
                  <a:pt x="57701" y="456114"/>
                </a:lnTo>
                <a:close/>
              </a:path>
              <a:path w="713104" h="514985">
                <a:moveTo>
                  <a:pt x="128397" y="474345"/>
                </a:moveTo>
                <a:lnTo>
                  <a:pt x="74288" y="479385"/>
                </a:lnTo>
                <a:lnTo>
                  <a:pt x="31369" y="510032"/>
                </a:lnTo>
                <a:lnTo>
                  <a:pt x="52597" y="510032"/>
                </a:lnTo>
                <a:lnTo>
                  <a:pt x="131063" y="502793"/>
                </a:lnTo>
                <a:lnTo>
                  <a:pt x="136778" y="495808"/>
                </a:lnTo>
                <a:lnTo>
                  <a:pt x="136016" y="487934"/>
                </a:lnTo>
                <a:lnTo>
                  <a:pt x="135382" y="480187"/>
                </a:lnTo>
                <a:lnTo>
                  <a:pt x="128397" y="474345"/>
                </a:lnTo>
                <a:close/>
              </a:path>
              <a:path w="713104" h="514985">
                <a:moveTo>
                  <a:pt x="46085" y="481995"/>
                </a:moveTo>
                <a:lnTo>
                  <a:pt x="21716" y="484250"/>
                </a:lnTo>
                <a:lnTo>
                  <a:pt x="36067" y="504317"/>
                </a:lnTo>
                <a:lnTo>
                  <a:pt x="46085" y="481995"/>
                </a:lnTo>
                <a:close/>
              </a:path>
              <a:path w="713104" h="514985">
                <a:moveTo>
                  <a:pt x="74288" y="479385"/>
                </a:moveTo>
                <a:lnTo>
                  <a:pt x="46085" y="481995"/>
                </a:lnTo>
                <a:lnTo>
                  <a:pt x="36067" y="504317"/>
                </a:lnTo>
                <a:lnTo>
                  <a:pt x="39372" y="504317"/>
                </a:lnTo>
                <a:lnTo>
                  <a:pt x="74288" y="479385"/>
                </a:lnTo>
                <a:close/>
              </a:path>
              <a:path w="713104" h="514985">
                <a:moveTo>
                  <a:pt x="696595" y="0"/>
                </a:moveTo>
                <a:lnTo>
                  <a:pt x="57701" y="456114"/>
                </a:lnTo>
                <a:lnTo>
                  <a:pt x="46085" y="481995"/>
                </a:lnTo>
                <a:lnTo>
                  <a:pt x="74288" y="479385"/>
                </a:lnTo>
                <a:lnTo>
                  <a:pt x="713104" y="23241"/>
                </a:lnTo>
                <a:lnTo>
                  <a:pt x="6965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8491" y="232664"/>
            <a:ext cx="2305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Frequencies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921195"/>
            <a:ext cx="8674735" cy="16351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Εντολή Analyze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Descriptive Statistics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b="1" spc="-10" dirty="0">
                <a:latin typeface="Calibri"/>
                <a:cs typeface="Calibri"/>
              </a:rPr>
              <a:t>Frequencies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(Συχνότητες)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spc="-5" dirty="0">
                <a:latin typeface="Calibri"/>
                <a:cs typeface="Calibri"/>
              </a:rPr>
              <a:t>αριστερό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spc="-10" dirty="0">
                <a:latin typeface="Calibri"/>
                <a:cs typeface="Calibri"/>
              </a:rPr>
              <a:t>τις </a:t>
            </a:r>
            <a:r>
              <a:rPr sz="2400" spc="-15" dirty="0">
                <a:latin typeface="Calibri"/>
                <a:cs typeface="Calibri"/>
              </a:rPr>
              <a:t>μεταβλητές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5" dirty="0">
                <a:latin typeface="Calibri"/>
                <a:cs typeface="Calibri"/>
              </a:rPr>
              <a:t>θέλω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endParaRPr sz="24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εξετάσω, </a:t>
            </a:r>
            <a:r>
              <a:rPr sz="2400" spc="-5" dirty="0">
                <a:latin typeface="Calibri"/>
                <a:cs typeface="Calibri"/>
              </a:rPr>
              <a:t>τις </a:t>
            </a:r>
            <a:r>
              <a:rPr sz="2400" spc="-15" dirty="0">
                <a:latin typeface="Calibri"/>
                <a:cs typeface="Calibri"/>
              </a:rPr>
              <a:t>μετακινώ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spc="-10" dirty="0">
                <a:latin typeface="Calibri"/>
                <a:cs typeface="Calibri"/>
              </a:rPr>
              <a:t>μαύρο </a:t>
            </a:r>
            <a:r>
              <a:rPr sz="2400" spc="-15" dirty="0">
                <a:latin typeface="Calibri"/>
                <a:cs typeface="Calibri"/>
              </a:rPr>
              <a:t>βελάκι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0" dirty="0">
                <a:latin typeface="Calibri"/>
                <a:cs typeface="Calibri"/>
              </a:rPr>
              <a:t>δεξί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spc="-15" dirty="0">
                <a:latin typeface="Calibri"/>
                <a:cs typeface="Calibri"/>
              </a:rPr>
              <a:t>(Variable) 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dirty="0">
                <a:latin typeface="Calibri"/>
                <a:cs typeface="Calibri"/>
              </a:rPr>
              <a:t>επιλέγω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Statistics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87" y="3068637"/>
            <a:ext cx="3486150" cy="338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625" y="3063875"/>
            <a:ext cx="3495675" cy="3394075"/>
          </a:xfrm>
          <a:custGeom>
            <a:avLst/>
            <a:gdLst/>
            <a:ahLst/>
            <a:cxnLst/>
            <a:rect l="l" t="t" r="r" b="b"/>
            <a:pathLst>
              <a:path w="3495675" h="3394075">
                <a:moveTo>
                  <a:pt x="0" y="3394075"/>
                </a:moveTo>
                <a:lnTo>
                  <a:pt x="3495675" y="3394075"/>
                </a:lnTo>
                <a:lnTo>
                  <a:pt x="3495675" y="0"/>
                </a:lnTo>
                <a:lnTo>
                  <a:pt x="0" y="0"/>
                </a:lnTo>
                <a:lnTo>
                  <a:pt x="0" y="33940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1275" y="2295398"/>
            <a:ext cx="2792476" cy="2335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6448" y="2290698"/>
            <a:ext cx="2802255" cy="2345055"/>
          </a:xfrm>
          <a:custGeom>
            <a:avLst/>
            <a:gdLst/>
            <a:ahLst/>
            <a:cxnLst/>
            <a:rect l="l" t="t" r="r" b="b"/>
            <a:pathLst>
              <a:path w="2802254" h="2345054">
                <a:moveTo>
                  <a:pt x="0" y="2344801"/>
                </a:moveTo>
                <a:lnTo>
                  <a:pt x="2802001" y="2344801"/>
                </a:lnTo>
                <a:lnTo>
                  <a:pt x="2802001" y="0"/>
                </a:lnTo>
                <a:lnTo>
                  <a:pt x="0" y="0"/>
                </a:lnTo>
                <a:lnTo>
                  <a:pt x="0" y="23448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1926" y="4508498"/>
            <a:ext cx="2822575" cy="2232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7100" y="4503736"/>
            <a:ext cx="2832100" cy="2241550"/>
          </a:xfrm>
          <a:custGeom>
            <a:avLst/>
            <a:gdLst/>
            <a:ahLst/>
            <a:cxnLst/>
            <a:rect l="l" t="t" r="r" b="b"/>
            <a:pathLst>
              <a:path w="2832100" h="2241550">
                <a:moveTo>
                  <a:pt x="0" y="2241549"/>
                </a:moveTo>
                <a:lnTo>
                  <a:pt x="2832100" y="2241549"/>
                </a:lnTo>
                <a:lnTo>
                  <a:pt x="2832100" y="0"/>
                </a:lnTo>
                <a:lnTo>
                  <a:pt x="0" y="0"/>
                </a:lnTo>
                <a:lnTo>
                  <a:pt x="0" y="22415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2461</Words>
  <Application>Microsoft Office PowerPoint</Application>
  <PresentationFormat>Προβολή στην οθόνη (4:3)</PresentationFormat>
  <Paragraphs>548</Paragraphs>
  <Slides>43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Verdana</vt:lpstr>
      <vt:lpstr>Office Theme</vt:lpstr>
      <vt:lpstr>ΗΥ-SPSS Statistical Package for Social Sciences  5ο ΜΑΘΗΜΑ</vt:lpstr>
      <vt:lpstr>Περιεχόμενα 5ου μαθήματος</vt:lpstr>
      <vt:lpstr>Μέτρα Κεντρικής Τάσης</vt:lpstr>
      <vt:lpstr>Μέτρα Κεντρικής Τάσης</vt:lpstr>
      <vt:lpstr>Μέτρα Διασποράς</vt:lpstr>
      <vt:lpstr>Μέτρα Διασποράς</vt:lpstr>
      <vt:lpstr>Descriptive Statistics</vt:lpstr>
      <vt:lpstr>Descriptive Statistics</vt:lpstr>
      <vt:lpstr>Frequencies</vt:lpstr>
      <vt:lpstr>Frequencies</vt:lpstr>
      <vt:lpstr>Frequencies</vt:lpstr>
      <vt:lpstr>Τυπική Απόκλιση - Standard Deviation</vt:lpstr>
      <vt:lpstr>Διακύμανση - Variance</vt:lpstr>
      <vt:lpstr>Διακύμανση - Variance</vt:lpstr>
      <vt:lpstr>Μέτρα Διασποράς Τυπικό Σφάλμα - Standard Error of Mean</vt:lpstr>
      <vt:lpstr>Τυπικό Σφάλμα – Standard Error of Mean</vt:lpstr>
      <vt:lpstr>Explore</vt:lpstr>
      <vt:lpstr>Explore</vt:lpstr>
      <vt:lpstr>Έλεγχος τιμών και εύρεση λάθους</vt:lpstr>
      <vt:lpstr>Έλεγχος τιμών και εύρεση λάθους</vt:lpstr>
      <vt:lpstr>Έλεγχος τιμών και εύρεση λάθους</vt:lpstr>
      <vt:lpstr>Crosstabs (Διασταυρώσεις)</vt:lpstr>
      <vt:lpstr>Crosstabs (Διασταυρώσεις)</vt:lpstr>
      <vt:lpstr>Crosstabs (Διασταυρώσεις)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Δημιουργία και επεξεργασία γραφημάτων  (πίτες, ιστογράμματα, ραβδογράμματα)</vt:lpstr>
      <vt:lpstr>Βιβλιογραφία 5ου Μαθήματος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&amp; Research methods</dc:title>
  <dc:creator>γ</dc:creator>
  <cp:lastModifiedBy>Dapontas Dimitrios</cp:lastModifiedBy>
  <cp:revision>1</cp:revision>
  <dcterms:created xsi:type="dcterms:W3CDTF">2022-02-27T14:17:03Z</dcterms:created>
  <dcterms:modified xsi:type="dcterms:W3CDTF">2022-02-27T14:17:15Z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2022-02-27T00:00:00Z</vt:filetime>
  </property>
</Properties>
</file>