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sldIdLst>
    <p:sldId id="257" r:id="rId4"/>
    <p:sldId id="258" r:id="rId5"/>
    <p:sldId id="259" r:id="rId6"/>
    <p:sldId id="260" r:id="rId7"/>
    <p:sldId id="267" r:id="rId8"/>
    <p:sldId id="268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FCF85-66D1-4570-A93F-CEC0B17EAF1D}" type="datetimeFigureOut">
              <a:rPr lang="en-GB" smtClean="0"/>
              <a:t>08/09/2015</a:t>
            </a:fld>
            <a:endParaRPr lang="en-GB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9C21F-B8C9-4CB4-88B3-297BDF2FF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278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006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92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0541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15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600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>
                <a:solidFill>
                  <a:prstClr val="black"/>
                </a:solidFill>
              </a:rPr>
              <a:pPr/>
              <a:t>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16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819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>
                <a:solidFill>
                  <a:prstClr val="black"/>
                </a:solidFill>
              </a:rPr>
              <a:pPr/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51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>
                <a:solidFill>
                  <a:prstClr val="black"/>
                </a:solidFill>
              </a:rPr>
              <a:pPr/>
              <a:t>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09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944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60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19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11424" y="3886200"/>
            <a:ext cx="103691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3323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433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1061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532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747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56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325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41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33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536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8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8875" y="1556793"/>
            <a:ext cx="109728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8515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378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020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209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56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32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32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673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406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507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4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694842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711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553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046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4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2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7425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214016"/>
            <a:ext cx="5386917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74254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214016"/>
            <a:ext cx="5389033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106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6073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718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1556792"/>
            <a:ext cx="6815667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556792"/>
            <a:ext cx="4011084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8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337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1556792"/>
            <a:ext cx="73152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157192"/>
            <a:ext cx="73152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8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11526473" y="6441972"/>
            <a:ext cx="57715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719403" y="6441601"/>
            <a:ext cx="10657183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1616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558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63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15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09800" y="2006576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Ανάλυση και Σχεδιασμός Μεταφορών Ι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207568" y="3476600"/>
            <a:ext cx="7776864" cy="1660823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4: </a:t>
            </a:r>
            <a:r>
              <a:rPr lang="el-GR" sz="2800" dirty="0">
                <a:solidFill>
                  <a:schemeClr val="tx1">
                    <a:tint val="75000"/>
                  </a:schemeClr>
                </a:solidFill>
              </a:rPr>
              <a:t>Εκτίμηση Μοντέλου </a:t>
            </a:r>
            <a:r>
              <a:rPr lang="en-GB" sz="2800" dirty="0">
                <a:solidFill>
                  <a:schemeClr val="tx1">
                    <a:tint val="75000"/>
                  </a:schemeClr>
                </a:solidFill>
              </a:rPr>
              <a:t>LOGIT</a:t>
            </a:r>
            <a:r>
              <a:rPr lang="el-GR" sz="2800" dirty="0">
                <a:solidFill>
                  <a:schemeClr val="tx1">
                    <a:tint val="75000"/>
                  </a:schemeClr>
                </a:solidFill>
              </a:rPr>
              <a:t> δύο τιμών- Συστηματική Χρησιμότητα μέσου</a:t>
            </a:r>
            <a:endParaRPr lang="en-US" sz="2800" dirty="0">
              <a:solidFill>
                <a:schemeClr val="tx1">
                  <a:tint val="75000"/>
                </a:schemeClr>
              </a:solidFill>
            </a:endParaRPr>
          </a:p>
          <a:p>
            <a:endParaRPr lang="el-GR" sz="2800" dirty="0"/>
          </a:p>
          <a:p>
            <a:pPr lvl="0"/>
            <a:r>
              <a:rPr lang="el-GR" sz="2800" b="1" dirty="0">
                <a:solidFill>
                  <a:prstClr val="black">
                    <a:tint val="75000"/>
                  </a:prstClr>
                </a:solidFill>
              </a:rPr>
              <a:t>Διδάσκων: Γεώργιος Στεφανίδης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Πολυτεχνική Σχολή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Τμήμα Πολιτικών Μηχανικών</a:t>
            </a:r>
          </a:p>
          <a:p>
            <a:endParaRPr lang="el-GR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993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305" y="279863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1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Αναφοράς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err="1"/>
              <a:t>Copyright</a:t>
            </a:r>
            <a:r>
              <a:rPr lang="el-GR" sz="2400" dirty="0"/>
              <a:t>  Πανεπιστήμιο Πατρών, Πολυτεχνική Σχολή, Τμήμα Πολιτικών Μηχανικών, Διδάσκων: Γεώργιος Στεφανίδης. «Ευφυή Συστήματα Μεταφορών. Ενότητα 1: Εισαγωγή». Έκδοση: 1.0. Πάτρα 2015. Διαθέσιμο από τη δικτυακή διεύθυνση: </a:t>
            </a:r>
            <a:r>
              <a:rPr lang="en-US" sz="2400">
                <a:solidFill>
                  <a:srgbClr val="FF0000"/>
                </a:solidFill>
              </a:rPr>
              <a:t>https://eclass.upatras.gr/courses/CIV1696/</a:t>
            </a: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1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Αδειοδότησης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764705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Το παρόν υλικό διατίθεται με τους όρους της άδειας χρήσης </a:t>
            </a:r>
            <a:r>
              <a:rPr lang="en-US" sz="2000" dirty="0"/>
              <a:t>Creative Commons</a:t>
            </a:r>
            <a:r>
              <a:rPr lang="el-GR" sz="2000" dirty="0"/>
              <a:t> Αναφορά, Μη Εμπορική Χρήση, Μη παράγωγα έργα 4.0 [1] ή μεταγενέστερη, Διεθνής Έκδοση.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  <a:endParaRPr lang="en-US" sz="2000" dirty="0"/>
          </a:p>
          <a:p>
            <a:pPr marL="0" indent="0">
              <a:buNone/>
            </a:pPr>
            <a:r>
              <a:rPr lang="el-GR" sz="2000" dirty="0"/>
              <a:t>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631504" y="2852936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[1] http://creativecommons.org/licenses/by-nc-nd/4.0/ </a:t>
            </a:r>
            <a:endParaRPr lang="el-GR" dirty="0">
              <a:solidFill>
                <a:prstClr val="black"/>
              </a:solidFill>
            </a:endParaRPr>
          </a:p>
          <a:p>
            <a:endParaRPr lang="el-GR" dirty="0">
              <a:solidFill>
                <a:prstClr val="black"/>
              </a:solidFill>
            </a:endParaRPr>
          </a:p>
          <a:p>
            <a:r>
              <a:rPr lang="el-GR" b="1" dirty="0">
                <a:solidFill>
                  <a:prstClr val="black"/>
                </a:solidFill>
              </a:rPr>
              <a:t>Σύμφωνα με αυτήν την άδεια ο δικαιούχος σας δίνει το δικαίωμα να: </a:t>
            </a:r>
          </a:p>
          <a:p>
            <a:r>
              <a:rPr lang="el-GR" b="1" dirty="0">
                <a:solidFill>
                  <a:prstClr val="black"/>
                </a:solidFill>
              </a:rPr>
              <a:t>Μοιραστείτε</a:t>
            </a:r>
            <a:r>
              <a:rPr lang="el-GR" dirty="0">
                <a:solidFill>
                  <a:prstClr val="black"/>
                </a:solidFill>
              </a:rPr>
              <a:t> — αντιγράψετε και αναδιανέμετε το υλικό </a:t>
            </a:r>
          </a:p>
          <a:p>
            <a:r>
              <a:rPr lang="el-GR" b="1" dirty="0">
                <a:solidFill>
                  <a:prstClr val="black"/>
                </a:solidFill>
              </a:rPr>
              <a:t>Υπό τους ακόλουθους όρους:</a:t>
            </a:r>
            <a:r>
              <a:rPr lang="el-GR" dirty="0">
                <a:solidFill>
                  <a:prstClr val="black"/>
                </a:solidFill>
              </a:rPr>
              <a:t> </a:t>
            </a:r>
          </a:p>
          <a:p>
            <a:r>
              <a:rPr lang="el-GR" b="1" dirty="0">
                <a:solidFill>
                  <a:prstClr val="black"/>
                </a:solidFill>
              </a:rPr>
              <a:t>Αναφορά Δημιουργού </a:t>
            </a:r>
            <a:r>
              <a:rPr lang="el-GR" dirty="0">
                <a:solidFill>
                  <a:prstClr val="black"/>
                </a:solidFill>
              </a:rPr>
              <a:t>— Θα πρέπει να καταχωρίσετε αναφορά στο δημιουργό, με σύνδεσμο της άδειας </a:t>
            </a:r>
          </a:p>
          <a:p>
            <a:r>
              <a:rPr lang="el-GR" b="1" dirty="0">
                <a:solidFill>
                  <a:prstClr val="black"/>
                </a:solidFill>
              </a:rPr>
              <a:t>Μη εμπορική χρήση </a:t>
            </a:r>
            <a:r>
              <a:rPr lang="el-GR" dirty="0">
                <a:solidFill>
                  <a:prstClr val="black"/>
                </a:solidFill>
              </a:rPr>
              <a:t>— Δεν μπορείτε να χρησιμοποιήσετε το υλικό για εμπορικούς σκοπούς </a:t>
            </a:r>
            <a:r>
              <a:rPr lang="el-GR" b="1" dirty="0">
                <a:solidFill>
                  <a:prstClr val="black"/>
                </a:solidFill>
              </a:rPr>
              <a:t>Μη παράγωγα έργα </a:t>
            </a:r>
            <a:r>
              <a:rPr lang="el-GR" dirty="0">
                <a:solidFill>
                  <a:prstClr val="black"/>
                </a:solidFill>
              </a:rPr>
              <a:t>— Μπορείτε να αναδιανείμετε το υλικό ως έχει, χωρίς να προβείτε σε αλλαγές (ανάμιξη, τροποποίηση)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9" name="8 - Εικόνα" descr="http://mirrors.creativecommons.org/presskit/buttons/88x31/png/by-nc-nd.eu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2052" y="2428458"/>
            <a:ext cx="2448085" cy="85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2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Διατήρηση Σημειωμάτων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Οποιαδήποτε 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Σημείωμα</a:t>
            </a:r>
            <a:r>
              <a:rPr lang="en-US" sz="2000" dirty="0"/>
              <a:t>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/>
              <a:t>ια</a:t>
            </a:r>
            <a:r>
              <a:rPr lang="en-US" sz="2000" dirty="0" err="1"/>
              <a:t>τήρησης</a:t>
            </a:r>
            <a:r>
              <a:rPr lang="en-US" sz="2000" dirty="0"/>
              <a:t> Σημειωμάτων</a:t>
            </a:r>
            <a:endParaRPr lang="el-GR" sz="2000" dirty="0"/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0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Σκοποί 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dirty="0" smtClean="0"/>
              <a:t>Σκοπός της ενότητας αυτής είναι να παρουσιαστεί το μοντέλο </a:t>
            </a:r>
            <a:r>
              <a:rPr lang="en-GB" dirty="0" smtClean="0"/>
              <a:t>LOGIT</a:t>
            </a:r>
            <a:r>
              <a:rPr lang="el-GR" dirty="0" smtClean="0"/>
              <a:t> δύο τιμών ως εργαλείο για την εκτίμηση της συστηματικής χρησιμότητας μέσου.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Συστηματική Χρησιμότητα Μέσου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dirty="0" smtClean="0"/>
              <a:t>Συστηματική Χρησιμότητα μέσου </a:t>
            </a:r>
            <a:r>
              <a:rPr lang="en-GB" dirty="0" smtClean="0"/>
              <a:t>V</a:t>
            </a:r>
            <a:r>
              <a:rPr lang="el-GR" dirty="0" smtClean="0"/>
              <a:t>α  όπου  </a:t>
            </a:r>
            <a:r>
              <a:rPr lang="en-GB" b="1" dirty="0" smtClean="0"/>
              <a:t>U</a:t>
            </a:r>
            <a:r>
              <a:rPr lang="el-GR" sz="2000" b="1" dirty="0" smtClean="0">
                <a:solidFill>
                  <a:prstClr val="black"/>
                </a:solidFill>
              </a:rPr>
              <a:t>α </a:t>
            </a:r>
            <a:r>
              <a:rPr lang="en-GB" b="1" dirty="0" smtClean="0"/>
              <a:t>=V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el-GR" b="1" dirty="0" smtClean="0"/>
              <a:t> </a:t>
            </a:r>
            <a:r>
              <a:rPr lang="en-GB" b="1" dirty="0" smtClean="0"/>
              <a:t>+ </a:t>
            </a:r>
            <a:r>
              <a:rPr lang="el-GR" b="1" dirty="0" smtClean="0"/>
              <a:t>ε</a:t>
            </a:r>
            <a:endParaRPr lang="en-GB" b="1" dirty="0" smtClean="0"/>
          </a:p>
          <a:p>
            <a:pPr marL="0" algn="just">
              <a:buNone/>
            </a:pPr>
            <a:r>
              <a:rPr lang="el-GR" sz="2800" dirty="0" smtClean="0"/>
              <a:t>Παράδειγμα Μοντέλου </a:t>
            </a:r>
            <a:r>
              <a:rPr lang="en-GB" sz="2800" dirty="0" smtClean="0"/>
              <a:t>LOGIT </a:t>
            </a:r>
          </a:p>
          <a:p>
            <a:pPr marL="0" lvl="0" algn="just">
              <a:buNone/>
            </a:pPr>
            <a:r>
              <a:rPr lang="en-GB" sz="2800" dirty="0" smtClean="0"/>
              <a:t>V</a:t>
            </a:r>
            <a:r>
              <a:rPr lang="el-GR" sz="2000" dirty="0" smtClean="0"/>
              <a:t>α</a:t>
            </a:r>
            <a:r>
              <a:rPr lang="en-GB" sz="2800" dirty="0" smtClean="0"/>
              <a:t> =</a:t>
            </a:r>
            <a:r>
              <a:rPr lang="el-GR" sz="2800" dirty="0" smtClean="0"/>
              <a:t> </a:t>
            </a:r>
            <a:r>
              <a:rPr lang="el-GR" dirty="0" smtClean="0"/>
              <a:t>β</a:t>
            </a:r>
            <a:r>
              <a:rPr lang="el-GR" sz="2000" dirty="0" smtClean="0"/>
              <a:t>1</a:t>
            </a:r>
            <a:r>
              <a:rPr lang="en-GB" dirty="0" smtClean="0"/>
              <a:t>X</a:t>
            </a:r>
            <a:r>
              <a:rPr lang="el-GR" sz="2000" dirty="0" smtClean="0">
                <a:solidFill>
                  <a:prstClr val="black"/>
                </a:solidFill>
              </a:rPr>
              <a:t>α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800" dirty="0" smtClean="0">
                <a:solidFill>
                  <a:prstClr val="black"/>
                </a:solidFill>
              </a:rPr>
              <a:t>+ </a:t>
            </a:r>
            <a:r>
              <a:rPr lang="el-GR" dirty="0" smtClean="0">
                <a:solidFill>
                  <a:prstClr val="black"/>
                </a:solidFill>
              </a:rPr>
              <a:t>β</a:t>
            </a:r>
            <a:r>
              <a:rPr lang="en-GB" sz="2000" dirty="0" smtClean="0">
                <a:solidFill>
                  <a:prstClr val="black"/>
                </a:solidFill>
              </a:rPr>
              <a:t>2</a:t>
            </a:r>
            <a:r>
              <a:rPr lang="en-GB" dirty="0" smtClean="0">
                <a:solidFill>
                  <a:prstClr val="black"/>
                </a:solidFill>
              </a:rPr>
              <a:t>k</a:t>
            </a:r>
            <a:r>
              <a:rPr lang="el-GR" sz="2000" dirty="0" smtClean="0">
                <a:solidFill>
                  <a:prstClr val="black"/>
                </a:solidFill>
              </a:rPr>
              <a:t>α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800" dirty="0" smtClean="0">
                <a:solidFill>
                  <a:prstClr val="black"/>
                </a:solidFill>
              </a:rPr>
              <a:t>+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β</a:t>
            </a:r>
            <a:r>
              <a:rPr lang="en-GB" sz="2000" dirty="0" smtClean="0">
                <a:solidFill>
                  <a:prstClr val="black"/>
                </a:solidFill>
              </a:rPr>
              <a:t>3</a:t>
            </a:r>
            <a:r>
              <a:rPr lang="en-GB" dirty="0" smtClean="0">
                <a:solidFill>
                  <a:prstClr val="black"/>
                </a:solidFill>
              </a:rPr>
              <a:t>Y   &amp;   </a:t>
            </a:r>
            <a:r>
              <a:rPr lang="en-GB" sz="2800" dirty="0" err="1" smtClean="0">
                <a:solidFill>
                  <a:prstClr val="black"/>
                </a:solidFill>
              </a:rPr>
              <a:t>V</a:t>
            </a:r>
            <a:r>
              <a:rPr lang="en-GB" sz="2000" dirty="0" err="1" smtClean="0">
                <a:solidFill>
                  <a:prstClr val="black"/>
                </a:solidFill>
              </a:rPr>
              <a:t>b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>
                <a:solidFill>
                  <a:prstClr val="black"/>
                </a:solidFill>
              </a:rPr>
              <a:t>=</a:t>
            </a:r>
            <a:r>
              <a:rPr lang="el-GR" sz="2800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</a:rPr>
              <a:t>β</a:t>
            </a:r>
            <a:r>
              <a:rPr lang="el-GR" sz="2000" dirty="0">
                <a:solidFill>
                  <a:prstClr val="black"/>
                </a:solidFill>
              </a:rPr>
              <a:t>1</a:t>
            </a:r>
            <a:r>
              <a:rPr lang="en-GB" dirty="0" err="1" smtClean="0">
                <a:solidFill>
                  <a:prstClr val="black"/>
                </a:solidFill>
              </a:rPr>
              <a:t>X</a:t>
            </a:r>
            <a:r>
              <a:rPr lang="en-GB" sz="2000" dirty="0" err="1" smtClean="0">
                <a:solidFill>
                  <a:prstClr val="black"/>
                </a:solidFill>
              </a:rPr>
              <a:t>b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800" dirty="0">
                <a:solidFill>
                  <a:prstClr val="black"/>
                </a:solidFill>
              </a:rPr>
              <a:t>+ </a:t>
            </a:r>
            <a:r>
              <a:rPr lang="el-GR" dirty="0">
                <a:solidFill>
                  <a:prstClr val="black"/>
                </a:solidFill>
              </a:rPr>
              <a:t>β</a:t>
            </a:r>
            <a:r>
              <a:rPr lang="en-GB" sz="2000" dirty="0" smtClean="0">
                <a:solidFill>
                  <a:prstClr val="black"/>
                </a:solidFill>
              </a:rPr>
              <a:t>2</a:t>
            </a:r>
            <a:r>
              <a:rPr lang="en-GB" dirty="0" smtClean="0">
                <a:solidFill>
                  <a:prstClr val="black"/>
                </a:solidFill>
              </a:rPr>
              <a:t>k</a:t>
            </a:r>
            <a:r>
              <a:rPr lang="en-GB" sz="2000" dirty="0" smtClean="0">
                <a:solidFill>
                  <a:prstClr val="black"/>
                </a:solidFill>
              </a:rPr>
              <a:t>b </a:t>
            </a:r>
            <a:r>
              <a:rPr lang="en-GB" sz="2800" dirty="0">
                <a:solidFill>
                  <a:prstClr val="black"/>
                </a:solidFill>
              </a:rPr>
              <a:t>+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β</a:t>
            </a:r>
            <a:r>
              <a:rPr lang="en-GB" sz="2000" dirty="0" smtClean="0">
                <a:solidFill>
                  <a:prstClr val="black"/>
                </a:solidFill>
              </a:rPr>
              <a:t>4</a:t>
            </a:r>
            <a:r>
              <a:rPr lang="en-GB" dirty="0" smtClean="0">
                <a:solidFill>
                  <a:prstClr val="black"/>
                </a:solidFill>
              </a:rPr>
              <a:t>Y</a:t>
            </a:r>
          </a:p>
          <a:p>
            <a:pPr marL="0" lvl="0" algn="just">
              <a:buNone/>
            </a:pPr>
            <a:endParaRPr lang="el-GR" dirty="0" smtClean="0">
              <a:solidFill>
                <a:prstClr val="black"/>
              </a:solidFill>
            </a:endParaRPr>
          </a:p>
          <a:p>
            <a:pPr marL="0" lvl="0" algn="just">
              <a:buNone/>
            </a:pPr>
            <a:r>
              <a:rPr lang="el-GR" dirty="0" smtClean="0">
                <a:solidFill>
                  <a:prstClr val="black"/>
                </a:solidFill>
              </a:rPr>
              <a:t>Όπου, Χ ο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χρόνος, </a:t>
            </a:r>
            <a:r>
              <a:rPr lang="en-GB" dirty="0" smtClean="0">
                <a:solidFill>
                  <a:prstClr val="black"/>
                </a:solidFill>
              </a:rPr>
              <a:t>k </a:t>
            </a:r>
            <a:r>
              <a:rPr lang="el-GR" dirty="0" smtClean="0">
                <a:solidFill>
                  <a:prstClr val="black"/>
                </a:solidFill>
              </a:rPr>
              <a:t>το κόστος και </a:t>
            </a:r>
            <a:r>
              <a:rPr lang="en-GB" dirty="0" smtClean="0">
                <a:solidFill>
                  <a:prstClr val="black"/>
                </a:solidFill>
              </a:rPr>
              <a:t>Y </a:t>
            </a:r>
            <a:r>
              <a:rPr lang="el-GR" dirty="0" smtClean="0">
                <a:solidFill>
                  <a:prstClr val="black"/>
                </a:solidFill>
              </a:rPr>
              <a:t>το εισόδημα.</a:t>
            </a:r>
          </a:p>
          <a:p>
            <a:pPr marL="0" lvl="0" algn="just">
              <a:buNone/>
            </a:pPr>
            <a:r>
              <a:rPr lang="el-GR" dirty="0" smtClean="0">
                <a:solidFill>
                  <a:prstClr val="black"/>
                </a:solidFill>
              </a:rPr>
              <a:t>Το κόστος και ο χρόνος επηρεάζουν με τον ίδιο τρόπο το χρήστη του μέσου </a:t>
            </a:r>
            <a:r>
              <a:rPr lang="en-GB" dirty="0" smtClean="0">
                <a:solidFill>
                  <a:prstClr val="black"/>
                </a:solidFill>
              </a:rPr>
              <a:t>b</a:t>
            </a:r>
            <a:r>
              <a:rPr lang="el-GR" dirty="0" smtClean="0">
                <a:solidFill>
                  <a:prstClr val="black"/>
                </a:solidFill>
              </a:rPr>
              <a:t>(ίδιοι συντελεστές β</a:t>
            </a:r>
            <a:r>
              <a:rPr lang="el-GR" sz="2000" dirty="0" smtClean="0">
                <a:solidFill>
                  <a:prstClr val="black"/>
                </a:solidFill>
              </a:rPr>
              <a:t>1,</a:t>
            </a:r>
            <a:r>
              <a:rPr lang="el-GR" dirty="0" smtClean="0"/>
              <a:t>β</a:t>
            </a:r>
            <a:r>
              <a:rPr lang="el-GR" sz="2000" dirty="0" smtClean="0"/>
              <a:t>2</a:t>
            </a:r>
            <a:r>
              <a:rPr lang="el-GR" dirty="0" smtClean="0">
                <a:solidFill>
                  <a:prstClr val="black"/>
                </a:solidFill>
              </a:rPr>
              <a:t>) σε αντίθεση με το εισόδημα Υ (διαφορετικοί συντελεστές β</a:t>
            </a:r>
            <a:r>
              <a:rPr lang="el-GR" sz="2000" dirty="0" smtClean="0">
                <a:solidFill>
                  <a:prstClr val="black"/>
                </a:solidFill>
              </a:rPr>
              <a:t>3,</a:t>
            </a:r>
            <a:r>
              <a:rPr lang="el-GR" dirty="0" smtClean="0">
                <a:solidFill>
                  <a:prstClr val="black"/>
                </a:solidFill>
              </a:rPr>
              <a:t>β</a:t>
            </a:r>
            <a:r>
              <a:rPr lang="el-GR" sz="2000" dirty="0" smtClean="0">
                <a:solidFill>
                  <a:prstClr val="black"/>
                </a:solidFill>
              </a:rPr>
              <a:t>4</a:t>
            </a:r>
            <a:r>
              <a:rPr lang="el-GR" dirty="0" smtClean="0">
                <a:solidFill>
                  <a:prstClr val="black"/>
                </a:solidFill>
              </a:rPr>
              <a:t>). </a:t>
            </a:r>
            <a:endParaRPr lang="en-GB" dirty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sz="3600" dirty="0" smtClean="0"/>
          </a:p>
          <a:p>
            <a:pPr marL="0" lvl="0" algn="just">
              <a:buNone/>
            </a:pPr>
            <a:endParaRPr lang="el-GR" dirty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  <p:sp>
        <p:nvSpPr>
          <p:cNvPr id="7" name="Ορθογώνιο 6"/>
          <p:cNvSpPr/>
          <p:nvPr/>
        </p:nvSpPr>
        <p:spPr>
          <a:xfrm>
            <a:off x="5272644" y="3477103"/>
            <a:ext cx="2107869" cy="516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Κοινές μεταβλητές</a:t>
            </a:r>
            <a:endParaRPr lang="en-GB" dirty="0"/>
          </a:p>
        </p:txBody>
      </p:sp>
      <p:cxnSp>
        <p:nvCxnSpPr>
          <p:cNvPr id="9" name="Ευθύγραμμο βέλος σύνδεσης 8"/>
          <p:cNvCxnSpPr/>
          <p:nvPr/>
        </p:nvCxnSpPr>
        <p:spPr>
          <a:xfrm flipH="1" flipV="1">
            <a:off x="5907974" y="3184373"/>
            <a:ext cx="5938" cy="258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 flipH="1" flipV="1">
            <a:off x="6903521" y="3184373"/>
            <a:ext cx="5938" cy="2582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Ορθογώνιο 11"/>
          <p:cNvSpPr/>
          <p:nvPr/>
        </p:nvSpPr>
        <p:spPr>
          <a:xfrm>
            <a:off x="8316686" y="2667797"/>
            <a:ext cx="2107869" cy="516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Συγκεκριμένης Εναλλακτικής</a:t>
            </a:r>
            <a:endParaRPr lang="en-GB" dirty="0"/>
          </a:p>
        </p:txBody>
      </p:sp>
      <p:cxnSp>
        <p:nvCxnSpPr>
          <p:cNvPr id="13" name="Ευθύγραμμο βέλος σύνδεσης 12"/>
          <p:cNvCxnSpPr/>
          <p:nvPr/>
        </p:nvCxnSpPr>
        <p:spPr>
          <a:xfrm flipH="1">
            <a:off x="7938655" y="3004457"/>
            <a:ext cx="2790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0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Συστηματική Χρησιμότητα Μέσου (2)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algn="just">
              <a:buNone/>
            </a:pPr>
            <a:endParaRPr lang="el-GR" dirty="0" smtClean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sz="3600" dirty="0" smtClean="0"/>
          </a:p>
          <a:p>
            <a:pPr marL="0" lvl="0" algn="just">
              <a:buNone/>
            </a:pPr>
            <a:endParaRPr lang="el-GR" dirty="0">
              <a:solidFill>
                <a:prstClr val="black"/>
              </a:solidFill>
            </a:endParaRPr>
          </a:p>
          <a:p>
            <a:pPr marL="0" algn="just">
              <a:buNone/>
            </a:pPr>
            <a:endParaRPr lang="el-GR" dirty="0" smtClean="0"/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32906" y="3193743"/>
            <a:ext cx="310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Θέτω β</a:t>
            </a:r>
            <a:r>
              <a:rPr lang="el-GR" dirty="0" smtClean="0"/>
              <a:t>43</a:t>
            </a:r>
            <a:r>
              <a:rPr lang="el-GR" sz="2800" dirty="0" smtClean="0"/>
              <a:t> = </a:t>
            </a:r>
            <a:r>
              <a:rPr lang="el-GR" sz="2800" dirty="0" smtClean="0">
                <a:solidFill>
                  <a:prstClr val="black"/>
                </a:solidFill>
              </a:rPr>
              <a:t>β</a:t>
            </a:r>
            <a:r>
              <a:rPr lang="el-GR" dirty="0" smtClean="0">
                <a:solidFill>
                  <a:prstClr val="black"/>
                </a:solidFill>
              </a:rPr>
              <a:t>4 – </a:t>
            </a:r>
            <a:r>
              <a:rPr lang="el-GR" sz="2800" dirty="0" smtClean="0">
                <a:solidFill>
                  <a:prstClr val="black"/>
                </a:solidFill>
              </a:rPr>
              <a:t>β</a:t>
            </a:r>
            <a:r>
              <a:rPr lang="el-GR" dirty="0" smtClean="0">
                <a:solidFill>
                  <a:prstClr val="black"/>
                </a:solidFill>
              </a:rPr>
              <a:t>3</a:t>
            </a:r>
            <a:r>
              <a:rPr lang="el-GR" sz="1600" dirty="0" smtClean="0"/>
              <a:t> </a:t>
            </a:r>
            <a:endParaRPr lang="en-GB" sz="1600" dirty="0"/>
          </a:p>
        </p:txBody>
      </p:sp>
      <p:sp>
        <p:nvSpPr>
          <p:cNvPr id="9" name="Αριστερό άγκιστρο 8"/>
          <p:cNvSpPr/>
          <p:nvPr/>
        </p:nvSpPr>
        <p:spPr>
          <a:xfrm>
            <a:off x="5175681" y="3054172"/>
            <a:ext cx="155448" cy="91440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Δεξιό βέλος 9"/>
          <p:cNvSpPr/>
          <p:nvPr/>
        </p:nvSpPr>
        <p:spPr>
          <a:xfrm>
            <a:off x="4638046" y="3436165"/>
            <a:ext cx="337351" cy="15041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9830" y="1240419"/>
            <a:ext cx="6153440" cy="148658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420601" y="2739662"/>
            <a:ext cx="3036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V</a:t>
            </a:r>
            <a:r>
              <a:rPr lang="el-GR" sz="2000" dirty="0">
                <a:solidFill>
                  <a:prstClr val="black"/>
                </a:solidFill>
              </a:rPr>
              <a:t>α</a:t>
            </a:r>
            <a:r>
              <a:rPr lang="en-GB" sz="2800" dirty="0">
                <a:solidFill>
                  <a:prstClr val="black"/>
                </a:solidFill>
              </a:rPr>
              <a:t> =</a:t>
            </a:r>
            <a:r>
              <a:rPr lang="el-GR" sz="2800" dirty="0">
                <a:solidFill>
                  <a:prstClr val="black"/>
                </a:solidFill>
              </a:rPr>
              <a:t>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l-GR" sz="2000" dirty="0">
                <a:solidFill>
                  <a:prstClr val="black"/>
                </a:solidFill>
              </a:rPr>
              <a:t>1</a:t>
            </a:r>
            <a:r>
              <a:rPr lang="en-GB" sz="3200" dirty="0">
                <a:solidFill>
                  <a:prstClr val="black"/>
                </a:solidFill>
              </a:rPr>
              <a:t>X</a:t>
            </a:r>
            <a:r>
              <a:rPr lang="el-GR" sz="2000" dirty="0">
                <a:solidFill>
                  <a:prstClr val="black"/>
                </a:solidFill>
              </a:rPr>
              <a:t>α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800" dirty="0">
                <a:solidFill>
                  <a:prstClr val="black"/>
                </a:solidFill>
              </a:rPr>
              <a:t>+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n-GB" sz="2000" dirty="0">
                <a:solidFill>
                  <a:prstClr val="black"/>
                </a:solidFill>
              </a:rPr>
              <a:t>2</a:t>
            </a:r>
            <a:r>
              <a:rPr lang="en-GB" sz="3200" dirty="0">
                <a:solidFill>
                  <a:prstClr val="black"/>
                </a:solidFill>
              </a:rPr>
              <a:t>k</a:t>
            </a:r>
            <a:r>
              <a:rPr lang="el-GR" sz="2000" dirty="0">
                <a:solidFill>
                  <a:prstClr val="black"/>
                </a:solidFill>
              </a:rPr>
              <a:t>α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420601" y="3586578"/>
            <a:ext cx="38617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 algn="just">
              <a:spcBef>
                <a:spcPct val="20000"/>
              </a:spcBef>
            </a:pPr>
            <a:r>
              <a:rPr lang="en-GB" sz="2800" dirty="0" err="1">
                <a:solidFill>
                  <a:prstClr val="black"/>
                </a:solidFill>
              </a:rPr>
              <a:t>V</a:t>
            </a:r>
            <a:r>
              <a:rPr lang="en-GB" sz="2000" dirty="0" err="1">
                <a:solidFill>
                  <a:prstClr val="black"/>
                </a:solidFill>
              </a:rPr>
              <a:t>b</a:t>
            </a:r>
            <a:r>
              <a:rPr lang="en-GB" sz="2800" dirty="0">
                <a:solidFill>
                  <a:prstClr val="black"/>
                </a:solidFill>
              </a:rPr>
              <a:t> =</a:t>
            </a:r>
            <a:r>
              <a:rPr lang="el-GR" sz="2800" dirty="0">
                <a:solidFill>
                  <a:prstClr val="black"/>
                </a:solidFill>
              </a:rPr>
              <a:t>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l-GR" sz="2000" dirty="0">
                <a:solidFill>
                  <a:prstClr val="black"/>
                </a:solidFill>
              </a:rPr>
              <a:t>1</a:t>
            </a:r>
            <a:r>
              <a:rPr lang="en-GB" sz="3200" dirty="0" err="1">
                <a:solidFill>
                  <a:prstClr val="black"/>
                </a:solidFill>
              </a:rPr>
              <a:t>X</a:t>
            </a:r>
            <a:r>
              <a:rPr lang="en-GB" sz="2000" dirty="0" err="1">
                <a:solidFill>
                  <a:prstClr val="black"/>
                </a:solidFill>
              </a:rPr>
              <a:t>b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800" dirty="0">
                <a:solidFill>
                  <a:prstClr val="black"/>
                </a:solidFill>
              </a:rPr>
              <a:t>+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n-GB" sz="2000" dirty="0">
                <a:solidFill>
                  <a:prstClr val="black"/>
                </a:solidFill>
              </a:rPr>
              <a:t>2</a:t>
            </a:r>
            <a:r>
              <a:rPr lang="en-GB" sz="3200" dirty="0">
                <a:solidFill>
                  <a:prstClr val="black"/>
                </a:solidFill>
              </a:rPr>
              <a:t>k</a:t>
            </a:r>
            <a:r>
              <a:rPr lang="en-GB" sz="2000" dirty="0">
                <a:solidFill>
                  <a:prstClr val="black"/>
                </a:solidFill>
              </a:rPr>
              <a:t>b </a:t>
            </a:r>
            <a:r>
              <a:rPr lang="en-GB" sz="2800" dirty="0">
                <a:solidFill>
                  <a:prstClr val="black"/>
                </a:solidFill>
              </a:rPr>
              <a:t>+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n-GB" sz="2000" dirty="0">
                <a:solidFill>
                  <a:prstClr val="black"/>
                </a:solidFill>
              </a:rPr>
              <a:t>4</a:t>
            </a:r>
            <a:r>
              <a:rPr lang="en-GB" sz="3200" dirty="0">
                <a:solidFill>
                  <a:prstClr val="black"/>
                </a:solidFill>
              </a:rPr>
              <a:t>Y</a:t>
            </a:r>
          </a:p>
          <a:p>
            <a:endParaRPr lang="en-GB" dirty="0"/>
          </a:p>
        </p:txBody>
      </p:sp>
      <p:sp>
        <p:nvSpPr>
          <p:cNvPr id="18" name="Δεξιό άγκιστρο 17"/>
          <p:cNvSpPr/>
          <p:nvPr/>
        </p:nvSpPr>
        <p:spPr>
          <a:xfrm>
            <a:off x="5175681" y="5221365"/>
            <a:ext cx="155448" cy="838735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631504" y="4094566"/>
            <a:ext cx="9394562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αντίστοιχες μεταβλητές </a:t>
            </a:r>
            <a:r>
              <a:rPr lang="en-GB" sz="2800" dirty="0" err="1" smtClean="0">
                <a:solidFill>
                  <a:prstClr val="black"/>
                </a:solidFill>
              </a:rPr>
              <a:t>X</a:t>
            </a:r>
            <a:r>
              <a:rPr lang="en-GB" dirty="0" err="1" smtClean="0">
                <a:solidFill>
                  <a:prstClr val="black"/>
                </a:solidFill>
              </a:rPr>
              <a:t>b</a:t>
            </a:r>
            <a:r>
              <a:rPr lang="el-GR" sz="2400" dirty="0" smtClean="0"/>
              <a:t> = </a:t>
            </a:r>
            <a:r>
              <a:rPr lang="en-GB" sz="2800" dirty="0" smtClean="0">
                <a:solidFill>
                  <a:prstClr val="black"/>
                </a:solidFill>
              </a:rPr>
              <a:t>X</a:t>
            </a:r>
            <a:r>
              <a:rPr lang="el-GR" dirty="0" smtClean="0">
                <a:solidFill>
                  <a:prstClr val="black"/>
                </a:solidFill>
              </a:rPr>
              <a:t>α, </a:t>
            </a:r>
            <a:r>
              <a:rPr lang="en-GB" sz="2800" dirty="0" smtClean="0">
                <a:solidFill>
                  <a:prstClr val="black"/>
                </a:solidFill>
              </a:rPr>
              <a:t>k</a:t>
            </a:r>
            <a:r>
              <a:rPr lang="en-GB" dirty="0" smtClean="0">
                <a:solidFill>
                  <a:prstClr val="black"/>
                </a:solidFill>
              </a:rPr>
              <a:t>b</a:t>
            </a:r>
            <a:r>
              <a:rPr lang="el-GR" sz="2400" dirty="0" smtClean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= </a:t>
            </a:r>
            <a:r>
              <a:rPr lang="en-GB" sz="2800" dirty="0" smtClean="0">
                <a:solidFill>
                  <a:prstClr val="black"/>
                </a:solidFill>
              </a:rPr>
              <a:t>k</a:t>
            </a:r>
            <a:r>
              <a:rPr lang="el-GR" dirty="0" smtClean="0">
                <a:solidFill>
                  <a:prstClr val="black"/>
                </a:solidFill>
              </a:rPr>
              <a:t>α</a:t>
            </a:r>
            <a:r>
              <a:rPr lang="en-GB" dirty="0" smtClean="0">
                <a:solidFill>
                  <a:prstClr val="black"/>
                </a:solidFill>
              </a:rPr>
              <a:t>, </a:t>
            </a:r>
            <a:r>
              <a:rPr lang="el-GR" sz="2400" dirty="0">
                <a:solidFill>
                  <a:prstClr val="black"/>
                </a:solidFill>
              </a:rPr>
              <a:t>β</a:t>
            </a:r>
            <a:r>
              <a:rPr lang="el-GR" sz="1600" dirty="0">
                <a:solidFill>
                  <a:prstClr val="black"/>
                </a:solidFill>
              </a:rPr>
              <a:t>4 </a:t>
            </a:r>
            <a:r>
              <a:rPr lang="en-GB" sz="1600" dirty="0" smtClean="0">
                <a:solidFill>
                  <a:prstClr val="black"/>
                </a:solidFill>
              </a:rPr>
              <a:t>=</a:t>
            </a:r>
            <a:r>
              <a:rPr lang="el-GR" sz="1600" dirty="0" smtClean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β</a:t>
            </a:r>
            <a:r>
              <a:rPr lang="el-GR" sz="1600" dirty="0" smtClean="0">
                <a:solidFill>
                  <a:prstClr val="black"/>
                </a:solidFill>
              </a:rPr>
              <a:t>3</a:t>
            </a:r>
            <a:r>
              <a:rPr lang="en-GB" sz="1600" dirty="0" smtClean="0">
                <a:solidFill>
                  <a:prstClr val="black"/>
                </a:solidFill>
              </a:rPr>
              <a:t> =&gt;</a:t>
            </a:r>
            <a:r>
              <a:rPr lang="el-GR" sz="2400" dirty="0">
                <a:solidFill>
                  <a:prstClr val="black"/>
                </a:solidFill>
              </a:rPr>
              <a:t> </a:t>
            </a:r>
            <a:r>
              <a:rPr lang="el-GR" sz="2400" dirty="0" smtClean="0">
                <a:solidFill>
                  <a:prstClr val="black"/>
                </a:solidFill>
              </a:rPr>
              <a:t>β</a:t>
            </a:r>
            <a:r>
              <a:rPr lang="el-GR" sz="1600" dirty="0" smtClean="0">
                <a:solidFill>
                  <a:prstClr val="black"/>
                </a:solidFill>
              </a:rPr>
              <a:t>43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prstClr val="black"/>
                </a:solidFill>
              </a:rPr>
              <a:t>= </a:t>
            </a:r>
            <a:r>
              <a:rPr lang="en-GB" sz="2400" dirty="0" smtClean="0">
                <a:solidFill>
                  <a:prstClr val="black"/>
                </a:solidFill>
              </a:rPr>
              <a:t>0, </a:t>
            </a:r>
            <a:r>
              <a:rPr lang="el-GR" sz="2400" dirty="0" smtClean="0">
                <a:solidFill>
                  <a:prstClr val="black"/>
                </a:solidFill>
              </a:rPr>
              <a:t>δεν επηρεάζουν την επιλογή. Αλλά η ερμηνεία κάθε χρησιμότητας αλλάζει.</a:t>
            </a:r>
            <a:endParaRPr lang="en-GB" sz="2400" dirty="0" smtClean="0">
              <a:solidFill>
                <a:prstClr val="black"/>
              </a:solidFill>
            </a:endParaRPr>
          </a:p>
          <a:p>
            <a:pPr lvl="0" indent="-342900" algn="just">
              <a:spcBef>
                <a:spcPct val="20000"/>
              </a:spcBef>
            </a:pPr>
            <a:r>
              <a:rPr lang="en-GB" sz="2800" dirty="0">
                <a:solidFill>
                  <a:prstClr val="black"/>
                </a:solidFill>
              </a:rPr>
              <a:t>V</a:t>
            </a:r>
            <a:r>
              <a:rPr lang="el-GR" sz="2000" dirty="0">
                <a:solidFill>
                  <a:prstClr val="black"/>
                </a:solidFill>
              </a:rPr>
              <a:t>α</a:t>
            </a:r>
            <a:r>
              <a:rPr lang="en-GB" sz="2800" dirty="0">
                <a:solidFill>
                  <a:prstClr val="black"/>
                </a:solidFill>
              </a:rPr>
              <a:t> =</a:t>
            </a:r>
            <a:r>
              <a:rPr lang="el-GR" sz="2800" dirty="0">
                <a:solidFill>
                  <a:prstClr val="black"/>
                </a:solidFill>
              </a:rPr>
              <a:t>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l-GR" sz="2000" dirty="0">
                <a:solidFill>
                  <a:prstClr val="black"/>
                </a:solidFill>
              </a:rPr>
              <a:t>1</a:t>
            </a:r>
            <a:r>
              <a:rPr lang="en-GB" sz="3200" dirty="0">
                <a:solidFill>
                  <a:prstClr val="black"/>
                </a:solidFill>
              </a:rPr>
              <a:t>X</a:t>
            </a:r>
            <a:r>
              <a:rPr lang="el-GR" sz="2000" dirty="0">
                <a:solidFill>
                  <a:prstClr val="black"/>
                </a:solidFill>
              </a:rPr>
              <a:t>α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800" dirty="0">
                <a:solidFill>
                  <a:prstClr val="black"/>
                </a:solidFill>
              </a:rPr>
              <a:t>+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n-GB" sz="2000" dirty="0">
                <a:solidFill>
                  <a:prstClr val="black"/>
                </a:solidFill>
              </a:rPr>
              <a:t>2</a:t>
            </a:r>
            <a:r>
              <a:rPr lang="en-GB" sz="3200" dirty="0">
                <a:solidFill>
                  <a:prstClr val="black"/>
                </a:solidFill>
              </a:rPr>
              <a:t>k</a:t>
            </a:r>
            <a:r>
              <a:rPr lang="el-GR" sz="2000" dirty="0" smtClean="0">
                <a:solidFill>
                  <a:prstClr val="black"/>
                </a:solidFill>
              </a:rPr>
              <a:t>α</a:t>
            </a:r>
            <a:r>
              <a:rPr lang="en-GB" sz="2000" dirty="0" smtClean="0">
                <a:solidFill>
                  <a:prstClr val="black"/>
                </a:solidFill>
              </a:rPr>
              <a:t> -</a:t>
            </a:r>
            <a:r>
              <a:rPr lang="el-GR" sz="3200" dirty="0" smtClean="0">
                <a:solidFill>
                  <a:prstClr val="black"/>
                </a:solidFill>
              </a:rPr>
              <a:t>β</a:t>
            </a:r>
            <a:r>
              <a:rPr lang="en-GB" sz="2000" dirty="0" smtClean="0">
                <a:solidFill>
                  <a:prstClr val="black"/>
                </a:solidFill>
              </a:rPr>
              <a:t>43</a:t>
            </a:r>
            <a:r>
              <a:rPr lang="en-GB" sz="3200" dirty="0" smtClean="0">
                <a:solidFill>
                  <a:prstClr val="black"/>
                </a:solidFill>
              </a:rPr>
              <a:t>Y</a:t>
            </a:r>
            <a:endParaRPr lang="en-GB" sz="2800" dirty="0"/>
          </a:p>
          <a:p>
            <a:pPr lvl="0" indent="-342900" algn="just">
              <a:spcBef>
                <a:spcPct val="20000"/>
              </a:spcBef>
            </a:pPr>
            <a:r>
              <a:rPr lang="en-GB" sz="2800" dirty="0" err="1">
                <a:solidFill>
                  <a:prstClr val="black"/>
                </a:solidFill>
              </a:rPr>
              <a:t>V</a:t>
            </a:r>
            <a:r>
              <a:rPr lang="en-GB" sz="2000" dirty="0" err="1">
                <a:solidFill>
                  <a:prstClr val="black"/>
                </a:solidFill>
              </a:rPr>
              <a:t>b</a:t>
            </a:r>
            <a:r>
              <a:rPr lang="en-GB" sz="2800" dirty="0">
                <a:solidFill>
                  <a:prstClr val="black"/>
                </a:solidFill>
              </a:rPr>
              <a:t> =</a:t>
            </a:r>
            <a:r>
              <a:rPr lang="el-GR" sz="2800" dirty="0">
                <a:solidFill>
                  <a:prstClr val="black"/>
                </a:solidFill>
              </a:rPr>
              <a:t>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l-GR" sz="2000" dirty="0">
                <a:solidFill>
                  <a:prstClr val="black"/>
                </a:solidFill>
              </a:rPr>
              <a:t>1</a:t>
            </a:r>
            <a:r>
              <a:rPr lang="en-GB" sz="3200" dirty="0" err="1">
                <a:solidFill>
                  <a:prstClr val="black"/>
                </a:solidFill>
              </a:rPr>
              <a:t>X</a:t>
            </a:r>
            <a:r>
              <a:rPr lang="en-GB" sz="2000" dirty="0" err="1">
                <a:solidFill>
                  <a:prstClr val="black"/>
                </a:solidFill>
              </a:rPr>
              <a:t>b</a:t>
            </a:r>
            <a:r>
              <a:rPr lang="en-GB" sz="2000" dirty="0">
                <a:solidFill>
                  <a:prstClr val="black"/>
                </a:solidFill>
              </a:rPr>
              <a:t> </a:t>
            </a:r>
            <a:r>
              <a:rPr lang="en-GB" sz="2800" dirty="0">
                <a:solidFill>
                  <a:prstClr val="black"/>
                </a:solidFill>
              </a:rPr>
              <a:t>+ </a:t>
            </a:r>
            <a:r>
              <a:rPr lang="el-GR" sz="3200" dirty="0">
                <a:solidFill>
                  <a:prstClr val="black"/>
                </a:solidFill>
              </a:rPr>
              <a:t>β</a:t>
            </a:r>
            <a:r>
              <a:rPr lang="en-GB" sz="2000" dirty="0" smtClean="0">
                <a:solidFill>
                  <a:prstClr val="black"/>
                </a:solidFill>
              </a:rPr>
              <a:t>2</a:t>
            </a:r>
            <a:r>
              <a:rPr lang="en-GB" sz="3200" dirty="0" smtClean="0">
                <a:solidFill>
                  <a:prstClr val="black"/>
                </a:solidFill>
              </a:rPr>
              <a:t>k</a:t>
            </a:r>
            <a:r>
              <a:rPr lang="en-GB" sz="2000" dirty="0" smtClean="0">
                <a:solidFill>
                  <a:prstClr val="black"/>
                </a:solidFill>
              </a:rPr>
              <a:t>b</a:t>
            </a:r>
            <a:endParaRPr lang="el-GR" sz="2800" dirty="0" smtClean="0">
              <a:solidFill>
                <a:prstClr val="black"/>
              </a:solidFill>
            </a:endParaRPr>
          </a:p>
          <a:p>
            <a:r>
              <a:rPr lang="en-GB" sz="2800" dirty="0" smtClean="0">
                <a:solidFill>
                  <a:prstClr val="black"/>
                </a:solidFill>
              </a:rPr>
              <a:t> 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30789" y="5310814"/>
            <a:ext cx="2352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Ίδιο αποτέλεσμα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838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5075BC"/>
                </a:solidFill>
              </a:rPr>
              <a:t>Μεταβολή Μεταβλητής από συγκεκριμένη εναλλακτικής σε κοινή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algn="just">
                  <a:buNone/>
                </a:pPr>
                <a:r>
                  <a:rPr lang="en-GB" sz="2800" dirty="0" smtClean="0">
                    <a:solidFill>
                      <a:prstClr val="black"/>
                    </a:solidFill>
                  </a:rPr>
                  <a:t>V</a:t>
                </a:r>
                <a:r>
                  <a:rPr lang="el-GR" sz="2000" dirty="0">
                    <a:solidFill>
                      <a:prstClr val="black"/>
                    </a:solidFill>
                  </a:rPr>
                  <a:t>α</a:t>
                </a:r>
                <a:r>
                  <a:rPr lang="en-GB" sz="2800" dirty="0">
                    <a:solidFill>
                      <a:prstClr val="black"/>
                    </a:solidFill>
                  </a:rPr>
                  <a:t> =</a:t>
                </a:r>
                <a:r>
                  <a:rPr lang="el-GR" sz="2800" dirty="0">
                    <a:solidFill>
                      <a:prstClr val="black"/>
                    </a:solidFill>
                  </a:rPr>
                  <a:t> </a:t>
                </a:r>
                <a:r>
                  <a:rPr lang="el-GR" dirty="0">
                    <a:solidFill>
                      <a:prstClr val="black"/>
                    </a:solidFill>
                  </a:rPr>
                  <a:t>β</a:t>
                </a:r>
                <a:r>
                  <a:rPr lang="el-GR" sz="2000" dirty="0">
                    <a:solidFill>
                      <a:prstClr val="black"/>
                    </a:solidFill>
                  </a:rPr>
                  <a:t>1</a:t>
                </a:r>
                <a:r>
                  <a:rPr lang="en-GB" dirty="0">
                    <a:solidFill>
                      <a:prstClr val="black"/>
                    </a:solidFill>
                  </a:rPr>
                  <a:t>X</a:t>
                </a:r>
                <a:r>
                  <a:rPr lang="el-GR" sz="2000" dirty="0">
                    <a:solidFill>
                      <a:prstClr val="black"/>
                    </a:solidFill>
                  </a:rPr>
                  <a:t>α</a:t>
                </a:r>
                <a:r>
                  <a:rPr lang="en-GB" sz="2000" dirty="0">
                    <a:solidFill>
                      <a:prstClr val="black"/>
                    </a:solidFill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</a:rPr>
                  <a:t>+ </a:t>
                </a:r>
                <a:r>
                  <a:rPr lang="el-GR" dirty="0">
                    <a:solidFill>
                      <a:prstClr val="black"/>
                    </a:solidFill>
                  </a:rPr>
                  <a:t>β</a:t>
                </a:r>
                <a:r>
                  <a:rPr lang="en-GB" sz="2000" dirty="0">
                    <a:solidFill>
                      <a:prstClr val="black"/>
                    </a:solidFill>
                  </a:rPr>
                  <a:t>2</a:t>
                </a:r>
                <a:r>
                  <a:rPr lang="en-GB" dirty="0">
                    <a:solidFill>
                      <a:prstClr val="black"/>
                    </a:solidFill>
                  </a:rPr>
                  <a:t>k</a:t>
                </a:r>
                <a:r>
                  <a:rPr lang="el-GR" sz="2000" dirty="0">
                    <a:solidFill>
                      <a:prstClr val="black"/>
                    </a:solidFill>
                  </a:rPr>
                  <a:t>α</a:t>
                </a:r>
                <a:r>
                  <a:rPr lang="en-GB" sz="2000" dirty="0">
                    <a:solidFill>
                      <a:prstClr val="black"/>
                    </a:solidFill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</a:rPr>
                  <a:t>+</a:t>
                </a:r>
                <a:r>
                  <a:rPr lang="en-GB" sz="2000" dirty="0">
                    <a:solidFill>
                      <a:prstClr val="black"/>
                    </a:solidFill>
                  </a:rPr>
                  <a:t> </a:t>
                </a:r>
                <a:r>
                  <a:rPr lang="el-GR" dirty="0">
                    <a:solidFill>
                      <a:prstClr val="black"/>
                    </a:solidFill>
                  </a:rPr>
                  <a:t>β</a:t>
                </a:r>
                <a:r>
                  <a:rPr lang="en-GB" sz="2000" dirty="0">
                    <a:solidFill>
                      <a:prstClr val="black"/>
                    </a:solidFill>
                  </a:rPr>
                  <a:t>3</a:t>
                </a:r>
                <a:r>
                  <a:rPr lang="en-GB" dirty="0">
                    <a:solidFill>
                      <a:prstClr val="black"/>
                    </a:solidFill>
                  </a:rPr>
                  <a:t>Y   &amp;   </a:t>
                </a:r>
                <a:r>
                  <a:rPr lang="en-GB" sz="2800" dirty="0" err="1">
                    <a:solidFill>
                      <a:prstClr val="black"/>
                    </a:solidFill>
                  </a:rPr>
                  <a:t>V</a:t>
                </a:r>
                <a:r>
                  <a:rPr lang="en-GB" sz="2000" dirty="0" err="1">
                    <a:solidFill>
                      <a:prstClr val="black"/>
                    </a:solidFill>
                  </a:rPr>
                  <a:t>b</a:t>
                </a:r>
                <a:r>
                  <a:rPr lang="en-GB" sz="2800" dirty="0">
                    <a:solidFill>
                      <a:prstClr val="black"/>
                    </a:solidFill>
                  </a:rPr>
                  <a:t> =</a:t>
                </a:r>
                <a:r>
                  <a:rPr lang="el-GR" sz="2800" dirty="0">
                    <a:solidFill>
                      <a:prstClr val="black"/>
                    </a:solidFill>
                  </a:rPr>
                  <a:t> </a:t>
                </a:r>
                <a:r>
                  <a:rPr lang="el-GR" dirty="0">
                    <a:solidFill>
                      <a:prstClr val="black"/>
                    </a:solidFill>
                  </a:rPr>
                  <a:t>β</a:t>
                </a:r>
                <a:r>
                  <a:rPr lang="el-GR" sz="2000" dirty="0">
                    <a:solidFill>
                      <a:prstClr val="black"/>
                    </a:solidFill>
                  </a:rPr>
                  <a:t>1</a:t>
                </a:r>
                <a:r>
                  <a:rPr lang="en-GB" dirty="0" err="1">
                    <a:solidFill>
                      <a:prstClr val="black"/>
                    </a:solidFill>
                  </a:rPr>
                  <a:t>X</a:t>
                </a:r>
                <a:r>
                  <a:rPr lang="en-GB" sz="2000" dirty="0" err="1">
                    <a:solidFill>
                      <a:prstClr val="black"/>
                    </a:solidFill>
                  </a:rPr>
                  <a:t>b</a:t>
                </a:r>
                <a:r>
                  <a:rPr lang="en-GB" sz="2000" dirty="0">
                    <a:solidFill>
                      <a:prstClr val="black"/>
                    </a:solidFill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</a:rPr>
                  <a:t>+ </a:t>
                </a:r>
                <a:r>
                  <a:rPr lang="el-GR" dirty="0">
                    <a:solidFill>
                      <a:prstClr val="black"/>
                    </a:solidFill>
                  </a:rPr>
                  <a:t>β</a:t>
                </a:r>
                <a:r>
                  <a:rPr lang="en-GB" sz="2000" dirty="0">
                    <a:solidFill>
                      <a:prstClr val="black"/>
                    </a:solidFill>
                  </a:rPr>
                  <a:t>2</a:t>
                </a:r>
                <a:r>
                  <a:rPr lang="en-GB" dirty="0">
                    <a:solidFill>
                      <a:prstClr val="black"/>
                    </a:solidFill>
                  </a:rPr>
                  <a:t>k</a:t>
                </a:r>
                <a:r>
                  <a:rPr lang="en-GB" sz="2000" dirty="0">
                    <a:solidFill>
                      <a:prstClr val="black"/>
                    </a:solidFill>
                  </a:rPr>
                  <a:t>b </a:t>
                </a:r>
                <a:r>
                  <a:rPr lang="en-GB" sz="2800" dirty="0">
                    <a:solidFill>
                      <a:prstClr val="black"/>
                    </a:solidFill>
                  </a:rPr>
                  <a:t>+</a:t>
                </a:r>
                <a:r>
                  <a:rPr lang="en-GB" sz="2000" dirty="0">
                    <a:solidFill>
                      <a:prstClr val="black"/>
                    </a:solidFill>
                  </a:rPr>
                  <a:t> </a:t>
                </a:r>
                <a:r>
                  <a:rPr lang="el-GR" dirty="0">
                    <a:solidFill>
                      <a:prstClr val="black"/>
                    </a:solidFill>
                  </a:rPr>
                  <a:t>β</a:t>
                </a:r>
                <a:r>
                  <a:rPr lang="en-GB" sz="2000" dirty="0">
                    <a:solidFill>
                      <a:prstClr val="black"/>
                    </a:solidFill>
                  </a:rPr>
                  <a:t>4</a:t>
                </a:r>
                <a:r>
                  <a:rPr lang="en-GB" dirty="0">
                    <a:solidFill>
                      <a:prstClr val="black"/>
                    </a:solidFill>
                  </a:rPr>
                  <a:t>Y</a:t>
                </a:r>
              </a:p>
              <a:p>
                <a:pPr marL="0" algn="just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l-GR" b="0" i="0" dirty="0" smtClean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 =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β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+ 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β</m:t>
                    </m:r>
                    <m:r>
                      <m:rPr>
                        <m:nor/>
                      </m:rPr>
                      <a:rPr lang="el-GR" b="0" i="0" dirty="0" smtClean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2</m:t>
                    </m:r>
                    <m:f>
                      <m:fPr>
                        <m:ctrlPr>
                          <a:rPr lang="en-GB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dirty="0">
                            <a:solidFill>
                              <a:prstClr val="black"/>
                            </a:solidFill>
                          </a:rPr>
                          <m:t>k</m:t>
                        </m:r>
                        <m:r>
                          <m:rPr>
                            <m:nor/>
                          </m:rPr>
                          <a:rPr lang="el-GR" sz="2400" dirty="0">
                            <a:solidFill>
                              <a:prstClr val="black"/>
                            </a:solidFill>
                          </a:rPr>
                          <m:t>α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400" b="0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Υ</m:t>
                        </m:r>
                      </m:den>
                    </m:f>
                  </m:oMath>
                </a14:m>
                <a:r>
                  <a:rPr lang="el-GR" dirty="0" smtClean="0"/>
                  <a:t>   &amp;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n-GB" sz="2400" b="0" i="0" dirty="0" smtClean="0">
                        <a:solidFill>
                          <a:prstClr val="black"/>
                        </a:solidFill>
                      </a:rPr>
                      <m:t>b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 =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β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sz="2400" b="0" i="0" dirty="0" smtClean="0">
                        <a:solidFill>
                          <a:prstClr val="black"/>
                        </a:solidFill>
                      </a:rPr>
                      <m:t>b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+ 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β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2</m:t>
                    </m:r>
                    <m:f>
                      <m:fPr>
                        <m:ctrlPr>
                          <a:rPr lang="en-GB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GB" dirty="0">
                                <a:solidFill>
                                  <a:prstClr val="black"/>
                                </a:solidFill>
                              </a:rPr>
                              <m:t>k</m:t>
                            </m:r>
                          </m:e>
                          <m:sub>
                            <m:r>
                              <a:rPr lang="en-GB" b="0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l-GR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Υ</m:t>
                        </m:r>
                      </m:den>
                    </m:f>
                  </m:oMath>
                </a14:m>
                <a:endParaRPr lang="en-GB" dirty="0" smtClean="0"/>
              </a:p>
              <a:p>
                <a:pPr marL="0" algn="just">
                  <a:buNone/>
                </a:pPr>
                <a:r>
                  <a:rPr lang="en-GB" dirty="0" smtClean="0"/>
                  <a:t>I</a:t>
                </a:r>
                <a:r>
                  <a:rPr lang="el-GR" dirty="0" err="1" smtClean="0"/>
                  <a:t>σοδύναμο</a:t>
                </a:r>
                <a:r>
                  <a:rPr lang="el-GR" dirty="0" smtClean="0"/>
                  <a:t> με:</a:t>
                </a:r>
              </a:p>
              <a:p>
                <a:pPr marL="0" algn="just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 smtClean="0">
                        <a:solidFill>
                          <a:prstClr val="black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l-GR" dirty="0" smtClean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l-GR" sz="2400" dirty="0" smtClean="0">
                        <a:solidFill>
                          <a:prstClr val="black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GB" dirty="0" smtClean="0">
                        <a:solidFill>
                          <a:prstClr val="black"/>
                        </a:solidFill>
                      </a:rPr>
                      <m:t> =</m:t>
                    </m:r>
                    <m:r>
                      <m:rPr>
                        <m:nor/>
                      </m:rPr>
                      <a:rPr lang="el-GR" dirty="0" smtClean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l-GR" dirty="0" smtClean="0">
                        <a:solidFill>
                          <a:prstClr val="black"/>
                        </a:solidFill>
                      </a:rPr>
                      <m:t>β</m:t>
                    </m:r>
                    <m:r>
                      <m:rPr>
                        <m:nor/>
                      </m:rPr>
                      <a:rPr lang="el-GR" sz="2400" dirty="0" smtClean="0">
                        <a:solidFill>
                          <a:prstClr val="black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en-GB" dirty="0" smtClean="0">
                        <a:solidFill>
                          <a:prstClr val="black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l-GR" sz="2400" dirty="0" smtClean="0">
                        <a:solidFill>
                          <a:prstClr val="black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GB" sz="2400" dirty="0" smtClean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GB" dirty="0" smtClean="0">
                        <a:solidFill>
                          <a:prstClr val="black"/>
                        </a:solidFill>
                      </a:rPr>
                      <m:t>+ </m:t>
                    </m:r>
                    <m:f>
                      <m:fPr>
                        <m:ctrlPr>
                          <a:rPr lang="en-GB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>
                            <a:solidFill>
                              <a:prstClr val="black"/>
                            </a:solidFill>
                          </a:rPr>
                          <m:t>β</m:t>
                        </m:r>
                        <m:r>
                          <m:rPr>
                            <m:nor/>
                          </m:rPr>
                          <a:rPr lang="en-GB" sz="2400" dirty="0">
                            <a:solidFill>
                              <a:prstClr val="black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Υ</m:t>
                        </m:r>
                      </m:den>
                    </m:f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k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α</m:t>
                    </m:r>
                  </m:oMath>
                </a14:m>
                <a:r>
                  <a:rPr lang="el-GR" dirty="0" smtClean="0">
                    <a:solidFill>
                      <a:prstClr val="black"/>
                    </a:solidFill>
                  </a:rPr>
                  <a:t>   &amp;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b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 =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β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b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+</m:t>
                    </m:r>
                    <m:f>
                      <m:fPr>
                        <m:ctrlPr>
                          <a:rPr lang="en-GB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>
                            <a:solidFill>
                              <a:prstClr val="black"/>
                            </a:solidFill>
                          </a:rPr>
                          <m:t>β</m:t>
                        </m:r>
                        <m:r>
                          <m:rPr>
                            <m:nor/>
                          </m:rPr>
                          <a:rPr lang="en-GB" sz="2400" dirty="0">
                            <a:solidFill>
                              <a:prstClr val="black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Υ</m:t>
                        </m:r>
                      </m:den>
                    </m:f>
                    <m:sSub>
                      <m:sSubPr>
                        <m:ctrlPr>
                          <a:rPr lang="en-GB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dirty="0">
                            <a:solidFill>
                              <a:prstClr val="black"/>
                            </a:solidFill>
                          </a:rPr>
                          <m:t>k</m:t>
                        </m:r>
                      </m:e>
                      <m:sub>
                        <m:r>
                          <a:rPr lang="en-GB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marL="0" algn="just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b</m:t>
                    </m:r>
                    <m:r>
                      <m:rPr>
                        <m:nor/>
                      </m:rPr>
                      <a:rPr lang="en-GB" sz="2400" b="0" i="0" dirty="0" smtClean="0">
                        <a:solidFill>
                          <a:prstClr val="black"/>
                        </a:solidFill>
                      </a:rPr>
                      <m:t> −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′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=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lang="el-GR" dirty="0">
                        <a:solidFill>
                          <a:prstClr val="black"/>
                        </a:solidFill>
                      </a:rPr>
                      <m:t>β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1</m:t>
                    </m:r>
                    <m:r>
                      <m:rPr>
                        <m:nor/>
                      </m:rPr>
                      <a:rPr lang="en-GB" sz="2400" b="0" i="0" dirty="0" smtClean="0">
                        <a:solidFill>
                          <a:prstClr val="black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b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prstClr val="black"/>
                        </a:solidFill>
                      </a:rPr>
                      <m:t> −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l-GR" sz="2400" dirty="0">
                        <a:solidFill>
                          <a:prstClr val="black"/>
                        </a:solidFill>
                      </a:rPr>
                      <m:t>α</m:t>
                    </m:r>
                    <m:r>
                      <m:rPr>
                        <m:nor/>
                      </m:rPr>
                      <a:rPr lang="en-GB" sz="2400" b="0" i="0" dirty="0" smtClean="0">
                        <a:solidFill>
                          <a:prstClr val="black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en-GB" dirty="0">
                        <a:solidFill>
                          <a:prstClr val="black"/>
                        </a:solidFill>
                      </a:rPr>
                      <m:t>+</m:t>
                    </m:r>
                    <m:f>
                      <m:fPr>
                        <m:ctrlPr>
                          <a:rPr lang="en-GB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>
                            <a:solidFill>
                              <a:prstClr val="black"/>
                            </a:solidFill>
                          </a:rPr>
                          <m:t>β</m:t>
                        </m:r>
                        <m:r>
                          <m:rPr>
                            <m:nor/>
                          </m:rPr>
                          <a:rPr lang="en-GB" sz="2400" dirty="0">
                            <a:solidFill>
                              <a:prstClr val="black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24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Υ</m:t>
                        </m:r>
                      </m:den>
                    </m:f>
                    <m:r>
                      <a:rPr lang="en-GB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GB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dirty="0">
                            <a:solidFill>
                              <a:prstClr val="black"/>
                            </a:solidFill>
                          </a:rPr>
                          <m:t>k</m:t>
                        </m:r>
                      </m:e>
                      <m:sub>
                        <m:r>
                          <a:rPr lang="en-GB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m:rPr>
                        <m:nor/>
                      </m:rPr>
                      <a:rPr lang="en-GB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GB" dirty="0">
                            <a:solidFill>
                              <a:prstClr val="black"/>
                            </a:solidFill>
                          </a:rPr>
                          <m:t>k</m:t>
                        </m:r>
                      </m:e>
                      <m:sub>
                        <m:r>
                          <a:rPr lang="en-GB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GB" dirty="0" smtClean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389" t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8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5075BC"/>
                </a:solidFill>
              </a:rPr>
              <a:t>Μεταβολή Μεταβλητής από συγκεκριμένη εναλλακτικής σε </a:t>
            </a:r>
            <a:r>
              <a:rPr lang="el-GR" dirty="0" smtClean="0">
                <a:solidFill>
                  <a:srgbClr val="5075BC"/>
                </a:solidFill>
              </a:rPr>
              <a:t>κοινή</a:t>
            </a:r>
            <a:r>
              <a:rPr lang="en-GB" dirty="0" smtClean="0">
                <a:solidFill>
                  <a:srgbClr val="5075BC"/>
                </a:solidFill>
              </a:rPr>
              <a:t> (2)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b="1" dirty="0" smtClean="0"/>
              <a:t>Πλεονέκτημα</a:t>
            </a:r>
          </a:p>
          <a:p>
            <a:pPr marL="0" algn="just">
              <a:buNone/>
            </a:pPr>
            <a:r>
              <a:rPr lang="el-GR" dirty="0" smtClean="0"/>
              <a:t>Μικρότερος αριθμός σταθερών προς εκτίμηση. Επομένως, διευκολύνεται ο υπολογισμός τιμής σταθερών.</a:t>
            </a:r>
          </a:p>
          <a:p>
            <a:pPr marL="0" algn="just">
              <a:buNone/>
            </a:pPr>
            <a:endParaRPr lang="el-GR" dirty="0" smtClean="0"/>
          </a:p>
          <a:p>
            <a:pPr marL="0" algn="just">
              <a:buNone/>
            </a:pPr>
            <a:r>
              <a:rPr lang="el-GR" b="1" dirty="0" smtClean="0"/>
              <a:t>Μειονέκτημα</a:t>
            </a:r>
          </a:p>
          <a:p>
            <a:pPr marL="0" algn="just">
              <a:buNone/>
            </a:pPr>
            <a:r>
              <a:rPr lang="el-GR" dirty="0" smtClean="0"/>
              <a:t>Πιθανός συνδυασμός κατανομής δυο σταθερών. Επομένως, μειώνεται η στατιστική σημαντικότητα τιμής σταθερών.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7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Τέλος Ενότητας</a:t>
            </a:r>
          </a:p>
        </p:txBody>
      </p:sp>
    </p:spTree>
    <p:extLst>
      <p:ext uri="{BB962C8B-B14F-4D97-AF65-F5344CB8AC3E}">
        <p14:creationId xmlns:p14="http://schemas.microsoft.com/office/powerpoint/2010/main" val="75559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Χρηματοδότηση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/>
              <a:t>Το παρόν εκπαιδευτικό υλικό έχει αναπτυχθεί </a:t>
            </a:r>
            <a:r>
              <a:rPr lang="el-GR" sz="2000" dirty="0" err="1"/>
              <a:t>στ</a:t>
            </a:r>
            <a:r>
              <a:rPr lang="en-US" sz="2000" dirty="0"/>
              <a:t>o</a:t>
            </a:r>
            <a:r>
              <a:rPr lang="el-GR" sz="2000" dirty="0"/>
              <a:t> </a:t>
            </a:r>
            <a:r>
              <a:rPr lang="el-GR" sz="2000" dirty="0" err="1"/>
              <a:t>πλαίσι</a:t>
            </a:r>
            <a:r>
              <a:rPr lang="en-US" sz="2000" dirty="0"/>
              <a:t>o</a:t>
            </a:r>
            <a:r>
              <a:rPr lang="el-GR" sz="2000" dirty="0"/>
              <a:t> του εκπαιδευτικού έργου του διδάσκοντα.</a:t>
            </a:r>
            <a:endParaRPr lang="en-US" sz="2000" dirty="0"/>
          </a:p>
          <a:p>
            <a:r>
              <a:rPr lang="el-GR" sz="2000" dirty="0"/>
              <a:t>Το έργο «</a:t>
            </a:r>
            <a:r>
              <a:rPr lang="el-GR" sz="2000" b="1" dirty="0"/>
              <a:t>Ανοικτά Ακαδημαϊκά Μαθήματα στο Πανεπιστήμιο Αθηνών</a:t>
            </a:r>
            <a:r>
              <a:rPr lang="el-GR" sz="2000" dirty="0"/>
              <a:t>» έχει χρηματοδοτήσει μόνο την αναδιαμόρφωση του εκπαιδευτικού υλικού. </a:t>
            </a:r>
            <a:endParaRPr lang="en-US" sz="2000" dirty="0"/>
          </a:p>
          <a:p>
            <a:r>
              <a:rPr lang="el-GR" sz="2000" dirty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Ιστορικού Εκδόσεων</a:t>
            </a:r>
            <a:r>
              <a:rPr lang="en-US" dirty="0">
                <a:solidFill>
                  <a:srgbClr val="5075BC"/>
                </a:solidFill>
              </a:rPr>
              <a:t> </a:t>
            </a:r>
            <a:r>
              <a:rPr lang="el-GR" dirty="0">
                <a:solidFill>
                  <a:srgbClr val="5075BC"/>
                </a:solidFill>
              </a:rPr>
              <a:t>Έργου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9536" y="1556793"/>
            <a:ext cx="8208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Το παρόν έργο αποτελεί την έκδοση 1.0 και δεν έχουν προηγηθεί άλλες εκδόσεις.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1631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988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5" y="6015403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7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641</Words>
  <Application>Microsoft Office PowerPoint</Application>
  <PresentationFormat>Ευρεία οθόνη</PresentationFormat>
  <Paragraphs>86</Paragraphs>
  <Slides>12</Slides>
  <Notes>12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Cambria Math</vt:lpstr>
      <vt:lpstr>Wingdings</vt:lpstr>
      <vt:lpstr>2_Θέμα του Office</vt:lpstr>
      <vt:lpstr>Office Theme</vt:lpstr>
      <vt:lpstr>1_Office Theme</vt:lpstr>
      <vt:lpstr>Ανάλυση και Σχεδιασμός Μεταφορών Ι</vt:lpstr>
      <vt:lpstr>Σκοποί  ενότητας</vt:lpstr>
      <vt:lpstr>Συστηματική Χρησιμότητα Μέσου </vt:lpstr>
      <vt:lpstr>Συστηματική Χρησιμότητα Μέσου (2)</vt:lpstr>
      <vt:lpstr>Μεταβολή Μεταβλητής από συγκεκριμένη εναλλακτικής σε κοινή</vt:lpstr>
      <vt:lpstr>Μεταβολή Μεταβλητής από συγκεκριμένη εναλλακτικής σε κοινή (2)</vt:lpstr>
      <vt:lpstr>Τέλος Ενότητας</vt:lpstr>
      <vt:lpstr>Χρηματοδότηση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Ανάλυση και Σχεδιασμός Μεταφορών Ι</dc:title>
  <dc:creator>Marina Peppe</dc:creator>
  <cp:lastModifiedBy>Marina Peppe</cp:lastModifiedBy>
  <cp:revision>16</cp:revision>
  <dcterms:created xsi:type="dcterms:W3CDTF">2015-09-02T14:26:31Z</dcterms:created>
  <dcterms:modified xsi:type="dcterms:W3CDTF">2015-09-08T10:55:29Z</dcterms:modified>
</cp:coreProperties>
</file>