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474" y="6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F9057-0632-4AFC-B3BD-04E2E7BE279A}" type="datetimeFigureOut">
              <a:rPr lang="en-US" smtClean="0"/>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20293-F482-466D-B301-02D419AE5E34}" type="slidenum">
              <a:rPr lang="en-US" smtClean="0"/>
              <a:t>‹#›</a:t>
            </a:fld>
            <a:endParaRPr lang="en-US"/>
          </a:p>
        </p:txBody>
      </p:sp>
    </p:spTree>
    <p:extLst>
      <p:ext uri="{BB962C8B-B14F-4D97-AF65-F5344CB8AC3E}">
        <p14:creationId xmlns:p14="http://schemas.microsoft.com/office/powerpoint/2010/main" val="163524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095620-FFAD-4999-8CFE-66235DBAD68D}"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18C33-35F4-44C3-BA32-9C935379A330}"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B3988-B93D-42F4-A3EF-30C553B6BE9E}"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7924F-0B34-49AD-85D4-753ED7FF6CC4}"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D0958-9253-405D-A389-18C74B385339}"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3D002-CC96-48B3-8542-8B47F60476AD}" type="datetime1">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CA88A3-B1DF-4A75-B2C2-1BA0DD761036}" type="datetime1">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9C02B-E4BD-46AB-8E0D-9B4D5657E6FE}" type="datetime1">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EACCA-08B3-4B06-B6ED-D90F8AF89C37}" type="datetime1">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B265B-534D-4244-AD11-36DE330549A2}" type="datetime1">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65944-C832-4CDB-B424-B54A0C15890B}" type="datetime1">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3F215-B41B-4151-B412-752AAEB850F4}" type="datetime1">
              <a:rPr lang="en-US" smtClean="0"/>
              <a:t>4/6/2015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solidFill>
                  <a:srgbClr val="4BACC6">
                    <a:lumMod val="75000"/>
                  </a:srgbClr>
                </a:solidFill>
              </a:rPr>
              <a:t>Το </a:t>
            </a:r>
            <a:r>
              <a:rPr lang="el-GR" dirty="0" smtClean="0">
                <a:solidFill>
                  <a:srgbClr val="4BACC6">
                    <a:lumMod val="75000"/>
                  </a:srgbClr>
                </a:solidFill>
              </a:rPr>
              <a:t>ευρωπαϊκό θέατρο </a:t>
            </a:r>
            <a:r>
              <a:rPr lang="el-GR" dirty="0">
                <a:solidFill>
                  <a:srgbClr val="4BACC6">
                    <a:lumMod val="75000"/>
                  </a:srgbClr>
                </a:solidFill>
              </a:rPr>
              <a:t>του 20ού αιώνα (1900-1960)</a:t>
            </a:r>
            <a:endParaRPr lang="en-US" dirty="0"/>
          </a:p>
        </p:txBody>
      </p:sp>
      <p:sp>
        <p:nvSpPr>
          <p:cNvPr id="3" name="Subtitle 2"/>
          <p:cNvSpPr>
            <a:spLocks noGrp="1"/>
          </p:cNvSpPr>
          <p:nvPr>
            <p:ph type="subTitle" idx="1"/>
          </p:nvPr>
        </p:nvSpPr>
        <p:spPr/>
        <p:txBody>
          <a:bodyPr>
            <a:normAutofit fontScale="85000" lnSpcReduction="10000"/>
          </a:bodyPr>
          <a:lstStyle/>
          <a:p>
            <a:pPr lvl="0"/>
            <a:r>
              <a:rPr lang="el-GR" sz="2000" dirty="0">
                <a:solidFill>
                  <a:prstClr val="black">
                    <a:tint val="75000"/>
                  </a:prstClr>
                </a:solidFill>
              </a:rPr>
              <a:t>Ενότητα </a:t>
            </a:r>
            <a:r>
              <a:rPr lang="el-GR" sz="2000" dirty="0" smtClean="0">
                <a:solidFill>
                  <a:prstClr val="black">
                    <a:tint val="75000"/>
                  </a:prstClr>
                </a:solidFill>
              </a:rPr>
              <a:t>7</a:t>
            </a:r>
          </a:p>
          <a:p>
            <a:pPr lvl="0"/>
            <a:r>
              <a:rPr lang="el-GR" sz="2000" dirty="0" smtClean="0">
                <a:solidFill>
                  <a:prstClr val="black">
                    <a:tint val="75000"/>
                  </a:prstClr>
                </a:solidFill>
              </a:rPr>
              <a:t> </a:t>
            </a:r>
            <a:r>
              <a:rPr lang="el-GR" sz="2000" dirty="0" smtClean="0">
                <a:solidFill>
                  <a:prstClr val="black"/>
                </a:solidFill>
              </a:rPr>
              <a:t>Η αναβίωση του μύθου στη γαλλική δραματουργία του μεσοπολέμου</a:t>
            </a:r>
            <a:endParaRPr lang="en-US" sz="2000" dirty="0">
              <a:solidFill>
                <a:prstClr val="black"/>
              </a:solidFill>
            </a:endParaRPr>
          </a:p>
          <a:p>
            <a:pPr lvl="0"/>
            <a:endParaRPr lang="en-US" sz="2000" dirty="0">
              <a:solidFill>
                <a:prstClr val="black"/>
              </a:solidFill>
            </a:endParaRPr>
          </a:p>
          <a:p>
            <a:pPr lvl="0"/>
            <a:r>
              <a:rPr lang="el-GR" sz="2000" dirty="0">
                <a:solidFill>
                  <a:prstClr val="black"/>
                </a:solidFill>
              </a:rPr>
              <a:t>Αγγελική </a:t>
            </a:r>
            <a:r>
              <a:rPr lang="el-GR" sz="2000" dirty="0" err="1">
                <a:solidFill>
                  <a:prstClr val="black"/>
                </a:solidFill>
              </a:rPr>
              <a:t>Ρόζη</a:t>
            </a:r>
            <a:r>
              <a:rPr lang="el-GR" sz="2000" dirty="0">
                <a:solidFill>
                  <a:prstClr val="black"/>
                </a:solidFill>
              </a:rPr>
              <a:t/>
            </a:r>
            <a:br>
              <a:rPr lang="el-GR" sz="2000" dirty="0">
                <a:solidFill>
                  <a:prstClr val="black"/>
                </a:solidFill>
              </a:rPr>
            </a:br>
            <a:r>
              <a:rPr lang="el-GR" sz="2000" dirty="0">
                <a:solidFill>
                  <a:prstClr val="black"/>
                </a:solidFill>
              </a:rPr>
              <a:t>Πανεπιστήμιο Πατρών</a:t>
            </a:r>
            <a:br>
              <a:rPr lang="el-GR" sz="2000" dirty="0">
                <a:solidFill>
                  <a:prstClr val="black"/>
                </a:solidFill>
              </a:rPr>
            </a:br>
            <a:r>
              <a:rPr lang="el-GR" sz="2000" dirty="0">
                <a:solidFill>
                  <a:prstClr val="black"/>
                </a:solidFill>
              </a:rPr>
              <a:t>Τμήμα Θεατρικών </a:t>
            </a:r>
            <a:r>
              <a:rPr lang="el-GR" sz="2000" dirty="0" smtClean="0">
                <a:solidFill>
                  <a:prstClr val="black"/>
                </a:solidFill>
              </a:rPr>
              <a:t>Σπουδών</a:t>
            </a:r>
            <a:endParaRPr lang="en-US" sz="2000" dirty="0">
              <a:solidFill>
                <a:prstClr val="black">
                  <a:tint val="75000"/>
                </a:prstClr>
              </a:solidFill>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6941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417240"/>
            <a:ext cx="45180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342710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Στόχοι της ενότητας</a:t>
            </a:r>
            <a:endParaRPr lang="en-US" dirty="0"/>
          </a:p>
        </p:txBody>
      </p:sp>
      <p:sp>
        <p:nvSpPr>
          <p:cNvPr id="3" name="Content Placeholder 2"/>
          <p:cNvSpPr>
            <a:spLocks noGrp="1"/>
          </p:cNvSpPr>
          <p:nvPr>
            <p:ph idx="1"/>
          </p:nvPr>
        </p:nvSpPr>
        <p:spPr/>
        <p:txBody>
          <a:bodyPr/>
          <a:lstStyle/>
          <a:p>
            <a:pPr algn="ctr"/>
            <a:r>
              <a:rPr lang="el-GR" dirty="0" smtClean="0"/>
              <a:t>Γνωριμία με το «φιλολογικό δράμα» του γαλλικού θεάτρου του μεσοπολέμου</a:t>
            </a:r>
          </a:p>
          <a:p>
            <a:pPr algn="ctr"/>
            <a:r>
              <a:rPr lang="el-GR" dirty="0"/>
              <a:t>Π</a:t>
            </a:r>
            <a:r>
              <a:rPr lang="el-GR" dirty="0" smtClean="0"/>
              <a:t>αραδείγματα θεατρικών έργων</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313932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5075BC"/>
                </a:solidFill>
              </a:rPr>
              <a:t>Περιεχόμενα </a:t>
            </a:r>
            <a:r>
              <a:rPr lang="el-GR" dirty="0" smtClean="0">
                <a:solidFill>
                  <a:srgbClr val="5075BC"/>
                </a:solidFill>
              </a:rPr>
              <a:t>της ενότητας</a:t>
            </a:r>
            <a:endParaRPr lang="en-US" dirty="0"/>
          </a:p>
        </p:txBody>
      </p:sp>
      <p:sp>
        <p:nvSpPr>
          <p:cNvPr id="3" name="Content Placeholder 2"/>
          <p:cNvSpPr>
            <a:spLocks noGrp="1"/>
          </p:cNvSpPr>
          <p:nvPr>
            <p:ph idx="1"/>
          </p:nvPr>
        </p:nvSpPr>
        <p:spPr/>
        <p:txBody>
          <a:bodyPr/>
          <a:lstStyle/>
          <a:p>
            <a:r>
              <a:rPr lang="el-GR" dirty="0" smtClean="0"/>
              <a:t>Τα γνωρίσματα της σχολής του «φιλολογικού δράματος» στο γαλλικό θέατρο του μεσοπολέμου</a:t>
            </a:r>
          </a:p>
          <a:p>
            <a:r>
              <a:rPr lang="el-GR" dirty="0" smtClean="0"/>
              <a:t>Η συνεργασία των συγγραφέων με του σκηνοθέτες της «ομάδας των τεσσάρων»</a:t>
            </a:r>
          </a:p>
          <a:p>
            <a:r>
              <a:rPr lang="el-GR" dirty="0" smtClean="0"/>
              <a:t>Θεατρικά έργα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849793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a:spcBef>
                <a:spcPct val="20000"/>
              </a:spcBef>
            </a:pPr>
            <a:r>
              <a:rPr lang="el-GR" sz="2800" dirty="0" smtClean="0">
                <a:solidFill>
                  <a:prstClr val="black"/>
                </a:solidFill>
                <a:ea typeface="+mn-ea"/>
                <a:cs typeface="+mn-cs"/>
              </a:rPr>
              <a:t/>
            </a:r>
            <a:br>
              <a:rPr lang="el-GR" sz="2800" dirty="0" smtClean="0">
                <a:solidFill>
                  <a:prstClr val="black"/>
                </a:solidFill>
                <a:ea typeface="+mn-ea"/>
                <a:cs typeface="+mn-cs"/>
              </a:rPr>
            </a:br>
            <a:r>
              <a:rPr lang="el-GR" sz="2800" dirty="0" smtClean="0">
                <a:solidFill>
                  <a:schemeClr val="tx2">
                    <a:lumMod val="60000"/>
                    <a:lumOff val="40000"/>
                  </a:schemeClr>
                </a:solidFill>
                <a:ea typeface="+mn-ea"/>
                <a:cs typeface="+mn-cs"/>
              </a:rPr>
              <a:t>Τα </a:t>
            </a:r>
            <a:r>
              <a:rPr lang="el-GR" sz="2800" dirty="0">
                <a:solidFill>
                  <a:schemeClr val="tx2">
                    <a:lumMod val="60000"/>
                    <a:lumOff val="40000"/>
                  </a:schemeClr>
                </a:solidFill>
                <a:ea typeface="+mn-ea"/>
                <a:cs typeface="+mn-cs"/>
              </a:rPr>
              <a:t>γνωρίσματα της σχολής του «φιλολογικού δράματος» στο γαλλικό θέατρο του </a:t>
            </a:r>
            <a:r>
              <a:rPr lang="el-GR" sz="2800" dirty="0" smtClean="0">
                <a:solidFill>
                  <a:schemeClr val="tx2">
                    <a:lumMod val="60000"/>
                    <a:lumOff val="40000"/>
                  </a:schemeClr>
                </a:solidFill>
                <a:ea typeface="+mn-ea"/>
                <a:cs typeface="+mn-cs"/>
              </a:rPr>
              <a:t>μεσοπολέμου</a:t>
            </a:r>
            <a:r>
              <a:rPr lang="el-GR" sz="2800" dirty="0">
                <a:solidFill>
                  <a:prstClr val="black"/>
                </a:solidFill>
                <a:ea typeface="+mn-ea"/>
                <a:cs typeface="+mn-cs"/>
              </a:rPr>
              <a:t/>
            </a:r>
            <a:br>
              <a:rPr lang="el-GR" sz="2800" dirty="0">
                <a:solidFill>
                  <a:prstClr val="black"/>
                </a:solidFill>
                <a:ea typeface="+mn-ea"/>
                <a:cs typeface="+mn-cs"/>
              </a:rPr>
            </a:br>
            <a:endParaRPr lang="en-US" sz="2800" dirty="0"/>
          </a:p>
        </p:txBody>
      </p:sp>
      <p:sp>
        <p:nvSpPr>
          <p:cNvPr id="3" name="Content Placeholder 2"/>
          <p:cNvSpPr>
            <a:spLocks noGrp="1"/>
          </p:cNvSpPr>
          <p:nvPr>
            <p:ph idx="1"/>
          </p:nvPr>
        </p:nvSpPr>
        <p:spPr/>
        <p:txBody>
          <a:bodyPr/>
          <a:lstStyle/>
          <a:p>
            <a:pPr lvl="1" algn="just">
              <a:buFont typeface="Wingdings" panose="05000000000000000000" pitchFamily="2" charset="2"/>
              <a:buChar char="§"/>
            </a:pPr>
            <a:r>
              <a:rPr lang="el-GR" dirty="0">
                <a:solidFill>
                  <a:prstClr val="black"/>
                </a:solidFill>
              </a:rPr>
              <a:t> </a:t>
            </a:r>
            <a:r>
              <a:rPr lang="el-GR" dirty="0" smtClean="0">
                <a:solidFill>
                  <a:prstClr val="black"/>
                </a:solidFill>
              </a:rPr>
              <a:t>Η </a:t>
            </a:r>
            <a:r>
              <a:rPr lang="el-GR" dirty="0" err="1">
                <a:solidFill>
                  <a:prstClr val="black"/>
                </a:solidFill>
              </a:rPr>
              <a:t>αντι</a:t>
            </a:r>
            <a:r>
              <a:rPr lang="el-GR" dirty="0">
                <a:solidFill>
                  <a:prstClr val="black"/>
                </a:solidFill>
              </a:rPr>
              <a:t>-ρεαλιστική οπτική στην κατασκευή του δραματικού μύθου, </a:t>
            </a:r>
            <a:r>
              <a:rPr lang="el-GR" dirty="0" smtClean="0">
                <a:solidFill>
                  <a:prstClr val="black"/>
                </a:solidFill>
              </a:rPr>
              <a:t>τη </a:t>
            </a:r>
            <a:r>
              <a:rPr lang="el-GR" dirty="0">
                <a:solidFill>
                  <a:prstClr val="black"/>
                </a:solidFill>
              </a:rPr>
              <a:t>σκιαγράφηση των χαρακτήρων και τη θεματολογία </a:t>
            </a:r>
          </a:p>
          <a:p>
            <a:pPr lvl="1" algn="just">
              <a:buFont typeface="Wingdings" panose="05000000000000000000" pitchFamily="2" charset="2"/>
              <a:buChar char="§"/>
            </a:pPr>
            <a:r>
              <a:rPr lang="el-GR" dirty="0" smtClean="0">
                <a:solidFill>
                  <a:prstClr val="black"/>
                </a:solidFill>
              </a:rPr>
              <a:t>Η </a:t>
            </a:r>
            <a:r>
              <a:rPr lang="el-GR" dirty="0">
                <a:solidFill>
                  <a:prstClr val="black"/>
                </a:solidFill>
              </a:rPr>
              <a:t>διακειμενική χρήση του μύθου, και ειδικότερα των αρχαιοελληνικών </a:t>
            </a:r>
            <a:r>
              <a:rPr lang="el-GR" dirty="0" smtClean="0">
                <a:solidFill>
                  <a:prstClr val="black"/>
                </a:solidFill>
              </a:rPr>
              <a:t>μύθων </a:t>
            </a:r>
          </a:p>
          <a:p>
            <a:pPr lvl="1" algn="just">
              <a:buFont typeface="Wingdings" panose="05000000000000000000" pitchFamily="2" charset="2"/>
              <a:buChar char="§"/>
            </a:pPr>
            <a:r>
              <a:rPr lang="el-GR" dirty="0" smtClean="0">
                <a:solidFill>
                  <a:prstClr val="black"/>
                </a:solidFill>
              </a:rPr>
              <a:t>Οι </a:t>
            </a:r>
            <a:r>
              <a:rPr lang="el-GR" dirty="0">
                <a:solidFill>
                  <a:prstClr val="black"/>
                </a:solidFill>
              </a:rPr>
              <a:t>μύθοι </a:t>
            </a:r>
            <a:r>
              <a:rPr lang="el-GR" dirty="0" smtClean="0">
                <a:solidFill>
                  <a:prstClr val="black"/>
                </a:solidFill>
              </a:rPr>
              <a:t>ως «</a:t>
            </a:r>
            <a:r>
              <a:rPr lang="el-GR" dirty="0">
                <a:solidFill>
                  <a:prstClr val="black"/>
                </a:solidFill>
              </a:rPr>
              <a:t>εύπλαστο» </a:t>
            </a:r>
            <a:r>
              <a:rPr lang="el-GR" dirty="0" smtClean="0">
                <a:solidFill>
                  <a:prstClr val="black"/>
                </a:solidFill>
              </a:rPr>
              <a:t>υλικό, </a:t>
            </a:r>
            <a:r>
              <a:rPr lang="el-GR" dirty="0">
                <a:solidFill>
                  <a:prstClr val="black"/>
                </a:solidFill>
              </a:rPr>
              <a:t>μέσα από το οποίο οι συγγραφείς </a:t>
            </a:r>
            <a:r>
              <a:rPr lang="el-GR" dirty="0" smtClean="0">
                <a:solidFill>
                  <a:prstClr val="black"/>
                </a:solidFill>
              </a:rPr>
              <a:t>εκφράζουν </a:t>
            </a:r>
            <a:r>
              <a:rPr lang="el-GR" dirty="0">
                <a:solidFill>
                  <a:prstClr val="black"/>
                </a:solidFill>
              </a:rPr>
              <a:t>τους ιδεολογικούς, φιλοσοφικούς ή αισθητικούς τους </a:t>
            </a:r>
            <a:r>
              <a:rPr lang="el-GR" dirty="0" smtClean="0">
                <a:solidFill>
                  <a:prstClr val="black"/>
                </a:solidFill>
              </a:rPr>
              <a:t>προβληματισμούς</a:t>
            </a:r>
            <a:endParaRPr lang="el-GR"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244666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l-GR" sz="3200" dirty="0" smtClean="0">
                <a:solidFill>
                  <a:prstClr val="black"/>
                </a:solidFill>
                <a:ea typeface="+mn-ea"/>
                <a:cs typeface="+mn-cs"/>
              </a:rPr>
              <a:t/>
            </a:r>
            <a:br>
              <a:rPr lang="el-GR" sz="3200" dirty="0" smtClean="0">
                <a:solidFill>
                  <a:prstClr val="black"/>
                </a:solidFill>
                <a:ea typeface="+mn-ea"/>
                <a:cs typeface="+mn-cs"/>
              </a:rPr>
            </a:br>
            <a:r>
              <a:rPr lang="el-GR" sz="3600" dirty="0" smtClean="0">
                <a:solidFill>
                  <a:schemeClr val="tx2">
                    <a:lumMod val="60000"/>
                    <a:lumOff val="40000"/>
                  </a:schemeClr>
                </a:solidFill>
                <a:ea typeface="+mn-ea"/>
                <a:cs typeface="+mn-cs"/>
              </a:rPr>
              <a:t>Η </a:t>
            </a:r>
            <a:r>
              <a:rPr lang="el-GR" sz="3600" dirty="0">
                <a:solidFill>
                  <a:schemeClr val="tx2">
                    <a:lumMod val="60000"/>
                    <a:lumOff val="40000"/>
                  </a:schemeClr>
                </a:solidFill>
                <a:ea typeface="+mn-ea"/>
                <a:cs typeface="+mn-cs"/>
              </a:rPr>
              <a:t>συνεργασία των συγγραφέων με </a:t>
            </a:r>
            <a:r>
              <a:rPr lang="el-GR" sz="3600" dirty="0" smtClean="0">
                <a:solidFill>
                  <a:schemeClr val="tx2">
                    <a:lumMod val="60000"/>
                    <a:lumOff val="40000"/>
                  </a:schemeClr>
                </a:solidFill>
                <a:ea typeface="+mn-ea"/>
                <a:cs typeface="+mn-cs"/>
              </a:rPr>
              <a:t>τους </a:t>
            </a:r>
            <a:r>
              <a:rPr lang="el-GR" sz="3600" dirty="0">
                <a:solidFill>
                  <a:schemeClr val="tx2">
                    <a:lumMod val="60000"/>
                    <a:lumOff val="40000"/>
                  </a:schemeClr>
                </a:solidFill>
                <a:ea typeface="+mn-ea"/>
                <a:cs typeface="+mn-cs"/>
              </a:rPr>
              <a:t>σκηνοθέτες της «ομάδας των τεσσάρων</a:t>
            </a:r>
            <a:r>
              <a:rPr lang="el-GR" sz="3600" dirty="0" smtClean="0">
                <a:solidFill>
                  <a:schemeClr val="tx2">
                    <a:lumMod val="60000"/>
                    <a:lumOff val="40000"/>
                  </a:schemeClr>
                </a:solidFill>
                <a:ea typeface="+mn-ea"/>
                <a:cs typeface="+mn-cs"/>
              </a:rPr>
              <a:t>»</a:t>
            </a:r>
            <a:r>
              <a:rPr lang="el-GR" sz="3200" dirty="0">
                <a:solidFill>
                  <a:prstClr val="black"/>
                </a:solidFill>
                <a:ea typeface="+mn-ea"/>
                <a:cs typeface="+mn-cs"/>
              </a:rPr>
              <a:t/>
            </a:r>
            <a:br>
              <a:rPr lang="el-GR" sz="3200" dirty="0">
                <a:solidFill>
                  <a:prstClr val="black"/>
                </a:solidFill>
                <a:ea typeface="+mn-ea"/>
                <a:cs typeface="+mn-cs"/>
              </a:rPr>
            </a:br>
            <a:endParaRPr lang="en-US" dirty="0"/>
          </a:p>
        </p:txBody>
      </p:sp>
      <p:sp>
        <p:nvSpPr>
          <p:cNvPr id="3" name="Content Placeholder 2"/>
          <p:cNvSpPr>
            <a:spLocks noGrp="1"/>
          </p:cNvSpPr>
          <p:nvPr>
            <p:ph idx="1"/>
          </p:nvPr>
        </p:nvSpPr>
        <p:spPr/>
        <p:txBody>
          <a:bodyPr/>
          <a:lstStyle/>
          <a:p>
            <a:pPr marL="457200" lvl="1" indent="-457200">
              <a:buFont typeface="Wingdings" panose="05000000000000000000" pitchFamily="2" charset="2"/>
              <a:buChar char="§"/>
            </a:pPr>
            <a:r>
              <a:rPr lang="el-GR" sz="3200" dirty="0">
                <a:solidFill>
                  <a:prstClr val="black"/>
                </a:solidFill>
              </a:rPr>
              <a:t>Η συνεργασία των συγγραφέων με τους σκηνοθέτες της </a:t>
            </a:r>
            <a:r>
              <a:rPr lang="el-GR" sz="3200" b="1" dirty="0">
                <a:solidFill>
                  <a:prstClr val="black"/>
                </a:solidFill>
              </a:rPr>
              <a:t>«ομάδας των τεσσάρων» (</a:t>
            </a:r>
            <a:r>
              <a:rPr lang="en-GB" sz="3200" b="1" i="1" dirty="0">
                <a:solidFill>
                  <a:prstClr val="black"/>
                </a:solidFill>
              </a:rPr>
              <a:t>Cartel des </a:t>
            </a:r>
            <a:r>
              <a:rPr lang="en-GB" sz="3200" b="1" i="1" dirty="0" err="1">
                <a:solidFill>
                  <a:prstClr val="black"/>
                </a:solidFill>
              </a:rPr>
              <a:t>quatre</a:t>
            </a:r>
            <a:r>
              <a:rPr lang="el-GR" sz="3200" b="1" dirty="0">
                <a:solidFill>
                  <a:prstClr val="black"/>
                </a:solidFill>
              </a:rPr>
              <a:t>)</a:t>
            </a:r>
            <a:r>
              <a:rPr lang="el-GR" sz="3200" dirty="0">
                <a:solidFill>
                  <a:prstClr val="black"/>
                </a:solidFill>
              </a:rPr>
              <a:t>, </a:t>
            </a:r>
            <a:r>
              <a:rPr lang="en-GB" sz="3200" dirty="0">
                <a:solidFill>
                  <a:prstClr val="black"/>
                </a:solidFill>
              </a:rPr>
              <a:t>Louis </a:t>
            </a:r>
            <a:r>
              <a:rPr lang="en-GB" sz="3200" dirty="0" err="1">
                <a:solidFill>
                  <a:prstClr val="black"/>
                </a:solidFill>
              </a:rPr>
              <a:t>Jouvet</a:t>
            </a:r>
            <a:r>
              <a:rPr lang="el-GR" sz="3200" dirty="0">
                <a:solidFill>
                  <a:prstClr val="black"/>
                </a:solidFill>
              </a:rPr>
              <a:t>, </a:t>
            </a:r>
            <a:r>
              <a:rPr lang="en-GB" sz="3200" dirty="0">
                <a:solidFill>
                  <a:prstClr val="black"/>
                </a:solidFill>
              </a:rPr>
              <a:t>Charles </a:t>
            </a:r>
            <a:r>
              <a:rPr lang="en-GB" sz="3200" dirty="0" err="1">
                <a:solidFill>
                  <a:prstClr val="black"/>
                </a:solidFill>
              </a:rPr>
              <a:t>Dullin</a:t>
            </a:r>
            <a:r>
              <a:rPr lang="el-GR" sz="3200" dirty="0">
                <a:solidFill>
                  <a:prstClr val="black"/>
                </a:solidFill>
              </a:rPr>
              <a:t>, </a:t>
            </a:r>
            <a:r>
              <a:rPr lang="en-GB" sz="3200" dirty="0">
                <a:solidFill>
                  <a:prstClr val="black"/>
                </a:solidFill>
              </a:rPr>
              <a:t>Gaston </a:t>
            </a:r>
            <a:r>
              <a:rPr lang="en-GB" sz="3200" dirty="0" err="1">
                <a:solidFill>
                  <a:prstClr val="black"/>
                </a:solidFill>
              </a:rPr>
              <a:t>Baty</a:t>
            </a:r>
            <a:r>
              <a:rPr lang="el-GR" sz="3200" dirty="0">
                <a:solidFill>
                  <a:prstClr val="black"/>
                </a:solidFill>
              </a:rPr>
              <a:t> και  </a:t>
            </a:r>
            <a:r>
              <a:rPr lang="en-GB" sz="3200" dirty="0">
                <a:solidFill>
                  <a:prstClr val="black"/>
                </a:solidFill>
              </a:rPr>
              <a:t>Georges </a:t>
            </a:r>
            <a:r>
              <a:rPr lang="en-GB" sz="3200" dirty="0" err="1">
                <a:solidFill>
                  <a:prstClr val="black"/>
                </a:solidFill>
              </a:rPr>
              <a:t>Pito</a:t>
            </a:r>
            <a:r>
              <a:rPr lang="el-GR" sz="3200" dirty="0">
                <a:solidFill>
                  <a:prstClr val="black"/>
                </a:solidFill>
              </a:rPr>
              <a:t>ë</a:t>
            </a:r>
            <a:r>
              <a:rPr lang="en-GB" sz="3200" dirty="0" err="1" smtClean="0">
                <a:solidFill>
                  <a:prstClr val="black"/>
                </a:solidFill>
              </a:rPr>
              <a:t>ff</a:t>
            </a:r>
            <a:endParaRPr lang="el-GR" sz="32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502076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l-GR" sz="4900" dirty="0">
                <a:solidFill>
                  <a:schemeClr val="tx2">
                    <a:lumMod val="60000"/>
                    <a:lumOff val="40000"/>
                  </a:schemeClr>
                </a:solidFill>
                <a:ea typeface="+mn-ea"/>
                <a:cs typeface="+mn-cs"/>
              </a:rPr>
              <a:t>Θεατρικά </a:t>
            </a:r>
            <a:r>
              <a:rPr lang="el-GR" sz="4900" dirty="0" smtClean="0">
                <a:solidFill>
                  <a:schemeClr val="tx2">
                    <a:lumMod val="60000"/>
                    <a:lumOff val="40000"/>
                  </a:schemeClr>
                </a:solidFill>
                <a:ea typeface="+mn-ea"/>
                <a:cs typeface="+mn-cs"/>
              </a:rPr>
              <a:t>έργα</a:t>
            </a:r>
            <a:r>
              <a:rPr lang="en-US" sz="3200" dirty="0">
                <a:solidFill>
                  <a:prstClr val="black"/>
                </a:solidFill>
                <a:ea typeface="+mn-ea"/>
                <a:cs typeface="+mn-cs"/>
              </a:rPr>
              <a:t/>
            </a:r>
            <a:br>
              <a:rPr lang="en-US" sz="3200" dirty="0">
                <a:solidFill>
                  <a:prstClr val="black"/>
                </a:solidFill>
                <a:ea typeface="+mn-ea"/>
                <a:cs typeface="+mn-cs"/>
              </a:rPr>
            </a:br>
            <a:endParaRPr lang="en-US" dirty="0"/>
          </a:p>
        </p:txBody>
      </p:sp>
      <p:sp>
        <p:nvSpPr>
          <p:cNvPr id="3" name="Content Placeholder 2"/>
          <p:cNvSpPr>
            <a:spLocks noGrp="1"/>
          </p:cNvSpPr>
          <p:nvPr>
            <p:ph idx="1"/>
          </p:nvPr>
        </p:nvSpPr>
        <p:spPr/>
        <p:txBody>
          <a:bodyPr/>
          <a:lstStyle/>
          <a:p>
            <a:pPr marL="0" lvl="1" indent="0" algn="ctr">
              <a:buNone/>
            </a:pPr>
            <a:endParaRPr lang="el-GR" sz="3600" smtClean="0">
              <a:solidFill>
                <a:prstClr val="black"/>
              </a:solidFill>
            </a:endParaRPr>
          </a:p>
          <a:p>
            <a:pPr marL="0" lvl="1" indent="0" algn="ctr">
              <a:buNone/>
            </a:pPr>
            <a:r>
              <a:rPr lang="el-GR" sz="3600" smtClean="0">
                <a:solidFill>
                  <a:prstClr val="black"/>
                </a:solidFill>
              </a:rPr>
              <a:t>Θεατρικά </a:t>
            </a:r>
            <a:r>
              <a:rPr lang="el-GR" sz="3600" dirty="0">
                <a:solidFill>
                  <a:prstClr val="black"/>
                </a:solidFill>
              </a:rPr>
              <a:t>έργα που εξετάζονται</a:t>
            </a:r>
            <a:r>
              <a:rPr lang="el-GR" sz="3600">
                <a:solidFill>
                  <a:prstClr val="black"/>
                </a:solidFill>
              </a:rPr>
              <a:t>: </a:t>
            </a:r>
            <a:endParaRPr lang="el-GR" sz="3600" smtClean="0">
              <a:solidFill>
                <a:prstClr val="black"/>
              </a:solidFill>
            </a:endParaRPr>
          </a:p>
          <a:p>
            <a:pPr marL="0" lvl="1" indent="0" algn="ctr">
              <a:buNone/>
            </a:pPr>
            <a:endParaRPr lang="el-GR" sz="3600" dirty="0">
              <a:solidFill>
                <a:prstClr val="black"/>
              </a:solidFill>
            </a:endParaRPr>
          </a:p>
          <a:p>
            <a:pPr marL="857250" lvl="2" indent="-457200" algn="ctr">
              <a:buFont typeface="Wingdings" panose="05000000000000000000" pitchFamily="2" charset="2"/>
              <a:buChar char="§"/>
            </a:pPr>
            <a:r>
              <a:rPr lang="en-GB" sz="3600" dirty="0">
                <a:solidFill>
                  <a:prstClr val="black"/>
                </a:solidFill>
              </a:rPr>
              <a:t>Jean Cocteau</a:t>
            </a:r>
            <a:r>
              <a:rPr lang="el-GR" sz="3600" dirty="0">
                <a:solidFill>
                  <a:prstClr val="black"/>
                </a:solidFill>
              </a:rPr>
              <a:t>,</a:t>
            </a:r>
            <a:r>
              <a:rPr lang="el-GR" sz="3600" i="1" dirty="0">
                <a:solidFill>
                  <a:prstClr val="black"/>
                </a:solidFill>
              </a:rPr>
              <a:t> Δαιμόνια μηχανή</a:t>
            </a:r>
            <a:r>
              <a:rPr lang="el-GR" sz="3600" dirty="0">
                <a:solidFill>
                  <a:prstClr val="black"/>
                </a:solidFill>
              </a:rPr>
              <a:t> (1932) </a:t>
            </a:r>
          </a:p>
          <a:p>
            <a:pPr marL="857250" lvl="2" indent="-457200" algn="ctr">
              <a:buFont typeface="Wingdings" panose="05000000000000000000" pitchFamily="2" charset="2"/>
              <a:buChar char="§"/>
            </a:pPr>
            <a:r>
              <a:rPr lang="en-GB" sz="3600" dirty="0">
                <a:solidFill>
                  <a:prstClr val="black"/>
                </a:solidFill>
              </a:rPr>
              <a:t>Jean</a:t>
            </a:r>
            <a:r>
              <a:rPr lang="el-GR" sz="3600" dirty="0">
                <a:solidFill>
                  <a:prstClr val="black"/>
                </a:solidFill>
              </a:rPr>
              <a:t>-</a:t>
            </a:r>
            <a:r>
              <a:rPr lang="en-GB" sz="3600" dirty="0">
                <a:solidFill>
                  <a:prstClr val="black"/>
                </a:solidFill>
              </a:rPr>
              <a:t>Paul </a:t>
            </a:r>
            <a:r>
              <a:rPr lang="en-GB" sz="3600" dirty="0" smtClean="0">
                <a:solidFill>
                  <a:prstClr val="black"/>
                </a:solidFill>
              </a:rPr>
              <a:t>Sartre</a:t>
            </a:r>
            <a:r>
              <a:rPr lang="el-GR" sz="3600" dirty="0">
                <a:solidFill>
                  <a:prstClr val="black"/>
                </a:solidFill>
              </a:rPr>
              <a:t>,</a:t>
            </a:r>
            <a:r>
              <a:rPr lang="en-GB" sz="3600" dirty="0" smtClean="0">
                <a:solidFill>
                  <a:prstClr val="black"/>
                </a:solidFill>
              </a:rPr>
              <a:t> </a:t>
            </a:r>
            <a:r>
              <a:rPr lang="el-GR" sz="3600" i="1" dirty="0">
                <a:solidFill>
                  <a:prstClr val="black"/>
                </a:solidFill>
              </a:rPr>
              <a:t>Οι μύγες</a:t>
            </a:r>
            <a:r>
              <a:rPr lang="el-GR" sz="3600" dirty="0">
                <a:solidFill>
                  <a:prstClr val="black"/>
                </a:solidFill>
              </a:rPr>
              <a:t> (1943)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596904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pic>
        <p:nvPicPr>
          <p:cNvPr id="4"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5" name="Rectangle 4"/>
          <p:cNvSpPr/>
          <p:nvPr/>
        </p:nvSpPr>
        <p:spPr>
          <a:xfrm>
            <a:off x="2702321" y="3044280"/>
            <a:ext cx="3739357"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4F81BD"/>
                </a:solidFill>
                <a:effectLst/>
                <a:uLnTx/>
                <a:uFillTx/>
              </a:rPr>
              <a:t>Τέλος Ενότητας</a:t>
            </a:r>
            <a:endParaRPr kumimoji="0" lang="en-US"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48675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3" name="Title 1"/>
          <p:cNvSpPr txBox="1">
            <a:spLocks/>
          </p:cNvSpPr>
          <p:nvPr/>
        </p:nvSpPr>
        <p:spPr>
          <a:xfrm>
            <a:off x="457200" y="-16227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t>Σημείωμα Αδειοδότησης</a:t>
            </a:r>
            <a:endParaRPr lang="el-GR" dirty="0"/>
          </a:p>
        </p:txBody>
      </p:sp>
      <p:sp>
        <p:nvSpPr>
          <p:cNvPr id="4" name="Content Placeholder 2"/>
          <p:cNvSpPr txBox="1">
            <a:spLocks/>
          </p:cNvSpPr>
          <p:nvPr/>
        </p:nvSpPr>
        <p:spPr>
          <a:xfrm>
            <a:off x="107504" y="764704"/>
            <a:ext cx="8928992" cy="14401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itchFamily="34" charset="0"/>
              <a:buNone/>
            </a:pPr>
            <a:endParaRPr lang="el-GR" sz="2000" dirty="0"/>
          </a:p>
        </p:txBody>
      </p:sp>
      <p:pic>
        <p:nvPicPr>
          <p:cNvPr id="5"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14570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1397000"/>
            <a:ext cx="52736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76303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292</Words>
  <Application>Microsoft Office PowerPoint</Application>
  <PresentationFormat>On-screen Show (4:3)</PresentationFormat>
  <Paragraphs>44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Το ευρωπαϊκό θέατρο του 20ού αιώνα (1900-1960)</vt:lpstr>
      <vt:lpstr>Στόχοι της ενότητας</vt:lpstr>
      <vt:lpstr>Περιεχόμενα της ενότητας</vt:lpstr>
      <vt:lpstr> Τα γνωρίσματα της σχολής του «φιλολογικού δράματος» στο γαλλικό θέατρο του μεσοπολέμου </vt:lpstr>
      <vt:lpstr> Η συνεργασία των συγγραφέων με τους σκηνοθέτες της «ομάδας των τεσσάρων» </vt:lpstr>
      <vt:lpstr>Θεατρικά έργα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Ευρωπαϊκό Θέατρο του 20ού αιώνα (1900-1960)</dc:title>
  <dc:creator>Iria</dc:creator>
  <cp:lastModifiedBy>Iria</cp:lastModifiedBy>
  <cp:revision>10</cp:revision>
  <dcterms:created xsi:type="dcterms:W3CDTF">2006-08-16T00:00:00Z</dcterms:created>
  <dcterms:modified xsi:type="dcterms:W3CDTF">2015-04-06T08:17:41Z</dcterms:modified>
</cp:coreProperties>
</file>