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1"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1"/>
            <p14:sldId id="313"/>
            <p14:sldId id="314"/>
            <p14:sldId id="315"/>
            <p14:sldId id="316"/>
            <p14:sldId id="317"/>
            <p14:sldId id="318"/>
            <p14:sldId id="319"/>
            <p14:sldId id="320"/>
            <p14:sldId id="321"/>
            <p14:sldId id="322"/>
            <p14:sldId id="323"/>
            <p14:sldId id="324"/>
            <p14:sldId id="325"/>
          </p14:sldIdLst>
        </p14:section>
        <p14:section name="Untitled Section" id="{0F1CB131-A6BD-43D0-B8D4-1F27CEF7A05E}">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149" d="100"/>
          <a:sy n="149" d="100"/>
        </p:scale>
        <p:origin x="-11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18/9/15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245861566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6375188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2832509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07611275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31579460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4231715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41050776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eclass.upatras.gr/courses/PHIL1803/"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916833"/>
            <a:ext cx="7772400" cy="1440159"/>
          </a:xfrm>
        </p:spPr>
        <p:txBody>
          <a:bodyPr/>
          <a:lstStyle/>
          <a:p>
            <a:r>
              <a:rPr lang="el-GR" dirty="0" smtClean="0">
                <a:solidFill>
                  <a:srgbClr val="5075BC"/>
                </a:solidFill>
              </a:rPr>
              <a:t>Αριστοτέλης: Γνωσιοθεωρία Μεταφυσική</a:t>
            </a:r>
            <a:endParaRPr lang="el-GR" dirty="0">
              <a:solidFill>
                <a:srgbClr val="5075BC"/>
              </a:solidFill>
            </a:endParaRPr>
          </a:p>
        </p:txBody>
      </p:sp>
      <p:sp>
        <p:nvSpPr>
          <p:cNvPr id="3" name="Υπότιτλος 2"/>
          <p:cNvSpPr>
            <a:spLocks noGrp="1"/>
          </p:cNvSpPr>
          <p:nvPr>
            <p:ph type="subTitle" idx="1"/>
          </p:nvPr>
        </p:nvSpPr>
        <p:spPr>
          <a:xfrm>
            <a:off x="683568" y="3384822"/>
            <a:ext cx="7776864" cy="2996505"/>
          </a:xfrm>
        </p:spPr>
        <p:txBody>
          <a:bodyPr>
            <a:noAutofit/>
          </a:bodyPr>
          <a:lstStyle/>
          <a:p>
            <a:r>
              <a:rPr lang="el-GR" sz="2800" dirty="0">
                <a:solidFill>
                  <a:srgbClr val="5075BC"/>
                </a:solidFill>
                <a:latin typeface="+mj-lt"/>
                <a:ea typeface="+mj-ea"/>
                <a:cs typeface="+mj-cs"/>
              </a:rPr>
              <a:t>Ενότητα 8</a:t>
            </a:r>
            <a:r>
              <a:rPr lang="el-GR" sz="2800" dirty="0" smtClean="0"/>
              <a:t>: Πρώτες και δεύτερες ουσίες / Αριστοτελικός συλλογισμός</a:t>
            </a:r>
          </a:p>
          <a:p>
            <a:endParaRPr lang="el-GR" sz="2800" dirty="0" smtClean="0"/>
          </a:p>
          <a:p>
            <a:r>
              <a:rPr lang="el-GR" sz="2800" dirty="0" smtClean="0"/>
              <a:t>Στασινός Σταυριανέας </a:t>
            </a:r>
          </a:p>
          <a:p>
            <a:r>
              <a:rPr lang="el-GR" sz="2800" dirty="0" smtClean="0"/>
              <a:t>Σχολή Ανθρωπιστικών &amp; Κοινωνικών Επιστημών</a:t>
            </a:r>
          </a:p>
          <a:p>
            <a:r>
              <a:rPr lang="el-GR" sz="2800" dirty="0" smtClean="0"/>
              <a:t>Τμήμα Φιλοσοφίας</a:t>
            </a:r>
            <a:endParaRPr lang="en-US" sz="2800" dirty="0" smtClean="0"/>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p14="http://schemas.microsoft.com/office/powerpoint/2010/main" val="34281954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Απλοί και επιστημονικοί συλλογισμοί</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62500" lnSpcReduction="20000"/>
          </a:bodyPr>
          <a:lstStyle/>
          <a:p>
            <a:pPr marL="0" indent="0" algn="just">
              <a:buNone/>
            </a:pPr>
            <a:r>
              <a:rPr lang="el-GR" sz="2400" dirty="0" smtClean="0"/>
              <a:t>Ο Αριστοτέλης διακρίνει εκείνους τους συλλογισμούς στους οποίους ο μέσος όρος είναι η αιτία που εξηγεί το συμπέρασμα, από εκείνους στους οποίους δεν συμβαίνει αυτό. Οι δεύτεροι είναι έγκυροι αλλά δεν μας δίνουν επιστημονική γνώση, άρα δεν είναι επιστημονικοί συλλογισμοί.</a:t>
            </a:r>
          </a:p>
          <a:p>
            <a:pPr marL="0" indent="0" algn="just">
              <a:buNone/>
            </a:pPr>
            <a:endParaRPr lang="el-GR" sz="2400" dirty="0" smtClean="0"/>
          </a:p>
          <a:p>
            <a:pPr marL="0" indent="0" algn="just">
              <a:buNone/>
            </a:pPr>
            <a:r>
              <a:rPr lang="el-GR" sz="2400" dirty="0" smtClean="0"/>
              <a:t>ΕΠΙΣΤΗΜΟΝΙΚΟΣ ΣΥΛΛΟΓΙΣΜΟΣ: </a:t>
            </a:r>
          </a:p>
          <a:p>
            <a:pPr marL="0" indent="0" algn="just">
              <a:lnSpc>
                <a:spcPct val="110000"/>
              </a:lnSpc>
              <a:buNone/>
            </a:pPr>
            <a:r>
              <a:rPr lang="el-GR" sz="2400" dirty="0" smtClean="0"/>
              <a:t>1. Στις φετινές εξετάσεις (Α) οι βαθμοί των γραπτών είναι χαμηλότεροι (Β)</a:t>
            </a:r>
          </a:p>
          <a:p>
            <a:pPr marL="0" indent="0" algn="just">
              <a:lnSpc>
                <a:spcPct val="110000"/>
              </a:lnSpc>
              <a:buNone/>
            </a:pPr>
            <a:r>
              <a:rPr lang="el-GR" sz="2400" dirty="0" smtClean="0"/>
              <a:t>2.  Όταν οι βαθμοί των γραπτών είναι χαμηλότεροι (Β) τότε οι βάσεις είναι χαμηλότερες (Γ) </a:t>
            </a:r>
          </a:p>
          <a:p>
            <a:pPr marL="0" indent="0" algn="just">
              <a:lnSpc>
                <a:spcPct val="110000"/>
              </a:lnSpc>
              <a:buNone/>
            </a:pPr>
            <a:r>
              <a:rPr lang="el-GR" sz="2400" dirty="0" smtClean="0"/>
              <a:t>3. Γι’ αυτό στις φετινές εξετάσεις (Α) οι βάσεις είναι χαμηλότερες (Γ)</a:t>
            </a:r>
          </a:p>
          <a:p>
            <a:pPr marL="0" indent="0" algn="just">
              <a:lnSpc>
                <a:spcPct val="110000"/>
              </a:lnSpc>
              <a:buNone/>
            </a:pPr>
            <a:endParaRPr lang="el-GR" sz="2400" dirty="0"/>
          </a:p>
          <a:p>
            <a:pPr marL="0" indent="0" algn="just">
              <a:lnSpc>
                <a:spcPct val="110000"/>
              </a:lnSpc>
              <a:buNone/>
            </a:pPr>
            <a:r>
              <a:rPr lang="el-GR" sz="2400" dirty="0" smtClean="0"/>
              <a:t>ΑΠΛΟΣ ΣΥΛΛΟΓΙΣΜΟΣ:</a:t>
            </a:r>
          </a:p>
          <a:p>
            <a:pPr marL="0" indent="0" algn="just">
              <a:buNone/>
            </a:pPr>
            <a:r>
              <a:rPr lang="el-GR" sz="2400" dirty="0"/>
              <a:t>1. Στις φετινές εξετάσεις (Α) </a:t>
            </a:r>
            <a:r>
              <a:rPr lang="el-GR" sz="2400" dirty="0" smtClean="0"/>
              <a:t> </a:t>
            </a:r>
            <a:r>
              <a:rPr lang="el-GR" sz="2400" dirty="0"/>
              <a:t>οι βάσεις είναι </a:t>
            </a:r>
            <a:r>
              <a:rPr lang="el-GR" sz="2400" dirty="0" smtClean="0"/>
              <a:t>χαμηλότερες (</a:t>
            </a:r>
            <a:r>
              <a:rPr lang="el-GR" sz="2400" dirty="0"/>
              <a:t>Β)</a:t>
            </a:r>
          </a:p>
          <a:p>
            <a:pPr marL="0" indent="0" algn="just">
              <a:buNone/>
            </a:pPr>
            <a:r>
              <a:rPr lang="el-GR" sz="2400" dirty="0"/>
              <a:t>2. </a:t>
            </a:r>
            <a:r>
              <a:rPr lang="el-GR" sz="2400" dirty="0" smtClean="0"/>
              <a:t>Οταν οι </a:t>
            </a:r>
            <a:r>
              <a:rPr lang="el-GR" sz="2400" dirty="0"/>
              <a:t>βάσεις είναι </a:t>
            </a:r>
            <a:r>
              <a:rPr lang="el-GR" sz="2400" dirty="0" smtClean="0"/>
              <a:t>χαμηλότερες (Β) </a:t>
            </a:r>
            <a:r>
              <a:rPr lang="el-GR" sz="2400" dirty="0"/>
              <a:t>τότε οι </a:t>
            </a:r>
            <a:r>
              <a:rPr lang="el-GR" sz="2400" dirty="0" smtClean="0"/>
              <a:t>βαθμοί των γραπτών είναι χαμηλότεροι </a:t>
            </a:r>
            <a:r>
              <a:rPr lang="el-GR" sz="2400" dirty="0"/>
              <a:t>(Γ) </a:t>
            </a:r>
          </a:p>
          <a:p>
            <a:pPr marL="0" indent="0" algn="just">
              <a:buNone/>
            </a:pPr>
            <a:r>
              <a:rPr lang="el-GR" sz="2400" dirty="0"/>
              <a:t>3. Γι’ αυτό στις φετινές εξετάσεις </a:t>
            </a:r>
            <a:r>
              <a:rPr lang="el-GR" sz="2400" dirty="0" smtClean="0"/>
              <a:t>(Α) </a:t>
            </a:r>
            <a:r>
              <a:rPr lang="el-GR" sz="2400" dirty="0"/>
              <a:t>οι βαθμοί των γραπτών είναι χαμηλότεροι </a:t>
            </a:r>
            <a:r>
              <a:rPr lang="el-GR" sz="2400" dirty="0" smtClean="0"/>
              <a:t>(</a:t>
            </a:r>
            <a:r>
              <a:rPr lang="el-GR" sz="2400" dirty="0"/>
              <a:t>Γ)</a:t>
            </a:r>
            <a:endParaRPr lang="el-GR" sz="2400" dirty="0" smtClean="0"/>
          </a:p>
        </p:txBody>
      </p:sp>
    </p:spTree>
    <p:extLst>
      <p:ext uri="{BB962C8B-B14F-4D97-AF65-F5344CB8AC3E}">
        <p14:creationId xmlns:p14="http://schemas.microsoft.com/office/powerpoint/2010/main" val="42949589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Tree>
    <p:extLst>
      <p:ext uri="{BB962C8B-B14F-4D97-AF65-F5344CB8AC3E}">
        <p14:creationId xmlns:p14="http://schemas.microsoft.com/office/powerpoint/2010/main" val="2363143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Πατρών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6119212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Πανεπιστήμιο Πατρών</a:t>
            </a:r>
            <a:r>
              <a:rPr lang="en-US" sz="2000" dirty="0" smtClean="0"/>
              <a:t>, </a:t>
            </a:r>
            <a:r>
              <a:rPr lang="el-GR" sz="2000" dirty="0" smtClean="0"/>
              <a:t>Σταυριανέας Στασινός. «Αριστοτέλης: </a:t>
            </a:r>
            <a:r>
              <a:rPr lang="el-GR" sz="2000" dirty="0" err="1" smtClean="0"/>
              <a:t>Γνωσιοθεωρία</a:t>
            </a:r>
            <a:r>
              <a:rPr lang="en-US" sz="2000" dirty="0" smtClean="0"/>
              <a:t> </a:t>
            </a:r>
            <a:r>
              <a:rPr lang="el-GR" sz="2000" dirty="0" smtClean="0"/>
              <a:t>/ Μεταφυσική». </a:t>
            </a:r>
            <a:r>
              <a:rPr lang="el-GR" sz="2000" dirty="0">
                <a:solidFill>
                  <a:srgbClr val="000000"/>
                </a:solidFill>
              </a:rPr>
              <a:t>Έκδοση: </a:t>
            </a:r>
            <a:r>
              <a:rPr lang="el-GR" sz="2000" dirty="0" smtClean="0">
                <a:solidFill>
                  <a:srgbClr val="000000"/>
                </a:solidFill>
              </a:rPr>
              <a:t>1.0</a:t>
            </a:r>
            <a:r>
              <a:rPr lang="el-GR" sz="2000" dirty="0">
                <a:solidFill>
                  <a:srgbClr val="000000"/>
                </a:solidFill>
              </a:rPr>
              <a:t>. </a:t>
            </a:r>
            <a:r>
              <a:rPr lang="el-GR" sz="2000" dirty="0" smtClean="0"/>
              <a:t>Πάτρα 2015. </a:t>
            </a:r>
            <a:r>
              <a:rPr lang="el-GR" sz="2000" dirty="0"/>
              <a:t>Διαθέσιμο από τη δικτυακή </a:t>
            </a:r>
            <a:r>
              <a:rPr lang="el-GR" sz="2000" dirty="0" smtClean="0"/>
              <a:t>διεύθυνση: </a:t>
            </a:r>
            <a:r>
              <a:rPr lang="fr-FR" sz="2000" dirty="0" smtClean="0">
                <a:hlinkClick r:id="rId3"/>
              </a:rPr>
              <a:t>https</a:t>
            </a:r>
            <a:r>
              <a:rPr lang="fr-FR" sz="2000" dirty="0">
                <a:hlinkClick r:id="rId3"/>
              </a:rPr>
              <a:t>://eclass.upatras.gr/courses/PHIL1803</a:t>
            </a:r>
            <a:r>
              <a:rPr lang="fr-FR" sz="2000" dirty="0" smtClean="0">
                <a:hlinkClick r:id="rId3"/>
              </a:rPr>
              <a:t>/</a:t>
            </a:r>
            <a:endParaRPr lang="el-GR" sz="2000" dirty="0" smtClean="0"/>
          </a:p>
          <a:p>
            <a:pPr marL="0" indent="0">
              <a:buNone/>
            </a:pPr>
            <a:endParaRPr lang="el-GR" sz="2000" dirty="0"/>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2021204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899553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184902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lnSpcReduction="10000"/>
          </a:bodyPr>
          <a:lstStyle/>
          <a:p>
            <a:pPr marL="0" algn="just"/>
            <a:r>
              <a:rPr lang="el-GR" dirty="0" smtClean="0"/>
              <a:t>Εξέταση της προτεραιότητας των ουσιών και της σχέσης οντολογικής εξάρτησης των συμβεβηκότων από τις ουσίες</a:t>
            </a:r>
          </a:p>
          <a:p>
            <a:pPr marL="0" algn="just"/>
            <a:r>
              <a:rPr lang="el-GR" dirty="0" smtClean="0"/>
              <a:t>Οι δύο έννοιες του όρου ουσία (</a:t>
            </a:r>
            <a:r>
              <a:rPr lang="en-US" dirty="0" err="1" smtClean="0"/>
              <a:t>essentia</a:t>
            </a:r>
            <a:r>
              <a:rPr lang="en-US" dirty="0" smtClean="0"/>
              <a:t> &amp; </a:t>
            </a:r>
            <a:r>
              <a:rPr lang="en-US" dirty="0" err="1" smtClean="0"/>
              <a:t>substantia</a:t>
            </a:r>
            <a:r>
              <a:rPr lang="en-US" dirty="0" smtClean="0"/>
              <a:t>) </a:t>
            </a:r>
            <a:r>
              <a:rPr lang="el-GR" dirty="0" smtClean="0"/>
              <a:t>και οι διαφορές μεταξύ πρώτων και δεύτερων ουσιών</a:t>
            </a:r>
          </a:p>
          <a:p>
            <a:pPr marL="0" algn="just"/>
            <a:r>
              <a:rPr lang="el-GR" dirty="0" smtClean="0"/>
              <a:t> Εξέταση των σχημάτων του συλλογισμού, της χρησιμότητάς του, και της διαφοράς απλού και επιστημονικού συλλογισμού</a:t>
            </a:r>
            <a:endParaRPr lang="el-GR"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0614974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Ουσίες και Συμβεβηκότα</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a:xfrm>
            <a:off x="464156" y="1484784"/>
            <a:ext cx="8229600" cy="4608512"/>
          </a:xfrm>
        </p:spPr>
        <p:txBody>
          <a:bodyPr>
            <a:normAutofit/>
          </a:bodyPr>
          <a:lstStyle/>
          <a:p>
            <a:pPr algn="just"/>
            <a:r>
              <a:rPr lang="el-GR" sz="2400" dirty="0" smtClean="0"/>
              <a:t>Ουσίες: αυτόνομα, χωριστά υποκείμενα, όπως π.χ. ο Σωκράτης.</a:t>
            </a:r>
          </a:p>
          <a:p>
            <a:pPr algn="just"/>
            <a:r>
              <a:rPr lang="el-GR" sz="2400" dirty="0" smtClean="0"/>
              <a:t>Συμβεβηκότα: ιδιότητες των ουσιών οι οποίες εξαρτώνται από αυτές για να υπάρξουν</a:t>
            </a:r>
            <a:r>
              <a:rPr lang="el-GR" sz="2400" dirty="0"/>
              <a:t> </a:t>
            </a:r>
            <a:r>
              <a:rPr lang="el-GR" sz="2400" dirty="0" smtClean="0"/>
              <a:t>- δεν μας εξηγούν τι είδους ον είναι το υποκείμενο στο οποίο ανήκουν αλλά συνιστούν ενα δευτερεύον χαρακτηριστικό τους (οντολογική εξάρτηση)</a:t>
            </a:r>
            <a:r>
              <a:rPr lang="el-GR" sz="2400" dirty="0" smtClean="0"/>
              <a:t>.</a:t>
            </a:r>
            <a:endParaRPr lang="el-GR" sz="2400" dirty="0"/>
          </a:p>
        </p:txBody>
      </p:sp>
      <p:graphicFrame>
        <p:nvGraphicFramePr>
          <p:cNvPr id="3" name="Table 2"/>
          <p:cNvGraphicFramePr>
            <a:graphicFrameLocks noGrp="1"/>
          </p:cNvGraphicFramePr>
          <p:nvPr>
            <p:extLst>
              <p:ext uri="{D42A27DB-BD31-4B8C-83A1-F6EECF244321}">
                <p14:modId xmlns:p14="http://schemas.microsoft.com/office/powerpoint/2010/main" val="927120801"/>
              </p:ext>
            </p:extLst>
          </p:nvPr>
        </p:nvGraphicFramePr>
        <p:xfrm>
          <a:off x="1187624" y="4077071"/>
          <a:ext cx="6960096" cy="1809169"/>
        </p:xfrm>
        <a:graphic>
          <a:graphicData uri="http://schemas.openxmlformats.org/drawingml/2006/table">
            <a:tbl>
              <a:tblPr firstRow="1" bandRow="1">
                <a:tableStyleId>{5C22544A-7EE6-4342-B048-85BDC9FD1C3A}</a:tableStyleId>
              </a:tblPr>
              <a:tblGrid>
                <a:gridCol w="2320032"/>
                <a:gridCol w="2320032"/>
                <a:gridCol w="2320032"/>
              </a:tblGrid>
              <a:tr h="447385">
                <a:tc>
                  <a:txBody>
                    <a:bodyPr/>
                    <a:lstStyle/>
                    <a:p>
                      <a:r>
                        <a:rPr lang="el-GR" dirty="0" smtClean="0"/>
                        <a:t>Γένη των Όντων</a:t>
                      </a:r>
                      <a:endParaRPr lang="en-US" dirty="0"/>
                    </a:p>
                  </a:txBody>
                  <a:tcPr/>
                </a:tc>
                <a:tc>
                  <a:txBody>
                    <a:bodyPr/>
                    <a:lstStyle/>
                    <a:p>
                      <a:r>
                        <a:rPr lang="el-GR" dirty="0" smtClean="0"/>
                        <a:t>ΚΑΘΕΚΑΣΤΑ</a:t>
                      </a:r>
                      <a:endParaRPr lang="en-US" dirty="0"/>
                    </a:p>
                  </a:txBody>
                  <a:tcPr/>
                </a:tc>
                <a:tc>
                  <a:txBody>
                    <a:bodyPr/>
                    <a:lstStyle/>
                    <a:p>
                      <a:r>
                        <a:rPr lang="el-GR" dirty="0" smtClean="0"/>
                        <a:t>ΚΑΘΟΛΙΚΑ</a:t>
                      </a:r>
                      <a:endParaRPr lang="en-US" dirty="0"/>
                    </a:p>
                  </a:txBody>
                  <a:tcPr/>
                </a:tc>
              </a:tr>
              <a:tr h="447385">
                <a:tc>
                  <a:txBody>
                    <a:bodyPr/>
                    <a:lstStyle/>
                    <a:p>
                      <a:r>
                        <a:rPr lang="el-GR" dirty="0" smtClean="0"/>
                        <a:t>Ουσίες</a:t>
                      </a:r>
                      <a:endParaRPr lang="en-US" dirty="0"/>
                    </a:p>
                  </a:txBody>
                  <a:tcPr/>
                </a:tc>
                <a:tc>
                  <a:txBody>
                    <a:bodyPr/>
                    <a:lstStyle/>
                    <a:p>
                      <a:r>
                        <a:rPr lang="el-GR" dirty="0" smtClean="0"/>
                        <a:t>Σωκράτης</a:t>
                      </a:r>
                      <a:endParaRPr lang="en-US" dirty="0"/>
                    </a:p>
                  </a:txBody>
                  <a:tcPr/>
                </a:tc>
                <a:tc>
                  <a:txBody>
                    <a:bodyPr/>
                    <a:lstStyle/>
                    <a:p>
                      <a:r>
                        <a:rPr lang="el-GR" dirty="0" smtClean="0"/>
                        <a:t>Άνθρωπος</a:t>
                      </a:r>
                      <a:endParaRPr lang="en-US" dirty="0"/>
                    </a:p>
                  </a:txBody>
                  <a:tcPr/>
                </a:tc>
              </a:tr>
              <a:tr h="833424">
                <a:tc>
                  <a:txBody>
                    <a:bodyPr/>
                    <a:lstStyle/>
                    <a:p>
                      <a:r>
                        <a:rPr lang="el-GR" dirty="0" smtClean="0"/>
                        <a:t>Συμβεβηκότα</a:t>
                      </a:r>
                      <a:endParaRPr lang="en-US" dirty="0"/>
                    </a:p>
                  </a:txBody>
                  <a:tcPr/>
                </a:tc>
                <a:tc>
                  <a:txBody>
                    <a:bodyPr/>
                    <a:lstStyle/>
                    <a:p>
                      <a:r>
                        <a:rPr lang="el-GR" dirty="0" smtClean="0"/>
                        <a:t>Η λευκότητα του δέρματος του Σωκράτη</a:t>
                      </a:r>
                      <a:endParaRPr lang="en-US" dirty="0"/>
                    </a:p>
                  </a:txBody>
                  <a:tcPr/>
                </a:tc>
                <a:tc>
                  <a:txBody>
                    <a:bodyPr/>
                    <a:lstStyle/>
                    <a:p>
                      <a:r>
                        <a:rPr lang="el-GR" dirty="0" smtClean="0"/>
                        <a:t>Το λευκό εν γένει</a:t>
                      </a:r>
                      <a:endParaRPr lang="en-US" dirty="0"/>
                    </a:p>
                  </a:txBody>
                  <a:tcPr/>
                </a:tc>
              </a:tr>
            </a:tbl>
          </a:graphicData>
        </a:graphic>
      </p:graphicFrame>
    </p:spTree>
    <p:extLst>
      <p:ext uri="{BB962C8B-B14F-4D97-AF65-F5344CB8AC3E}">
        <p14:creationId xmlns:p14="http://schemas.microsoft.com/office/powerpoint/2010/main" val="30438673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Δύο έννοιες του όρου ουσία</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a:bodyPr>
          <a:lstStyle/>
          <a:p>
            <a:pPr algn="just"/>
            <a:r>
              <a:rPr lang="el-GR" sz="2400" dirty="0" smtClean="0"/>
              <a:t>Ουσία (</a:t>
            </a:r>
            <a:r>
              <a:rPr lang="en-US" sz="2400" dirty="0" err="1" smtClean="0"/>
              <a:t>substantia</a:t>
            </a:r>
            <a:r>
              <a:rPr lang="en-US" sz="2400" dirty="0" smtClean="0"/>
              <a:t>: </a:t>
            </a:r>
            <a:r>
              <a:rPr lang="el-GR" sz="2400" dirty="0" smtClean="0"/>
              <a:t>υπόσταση): αυτόνομα, χωριστά υποκείμενα, όπως π.χ. ο Σωκράτης.</a:t>
            </a:r>
          </a:p>
          <a:p>
            <a:pPr algn="just"/>
            <a:r>
              <a:rPr lang="el-GR" sz="2400" dirty="0" smtClean="0"/>
              <a:t>Τι κάνει όμως τον Σωκράτη να είναι ένα αυτόνομο χωριστό υποκείμενο; Ποια είναι εκείνα τα σταθερά χαρακτηριστικά του που μας δίνουν την ταυτότητά του;</a:t>
            </a:r>
          </a:p>
          <a:p>
            <a:pPr algn="just"/>
            <a:r>
              <a:rPr lang="el-GR" sz="2400" dirty="0" smtClean="0"/>
              <a:t>Το ερώτημα ισοδυναμεί με το να ρωτήσουμε ποια ιδιότητα ή ιδιότητες του Σωκράτη δεν είναι απλά συμβεβηκότα, αλλά μας εξηγούν τι είδους πράγμα είναι ο Σωκράτης. </a:t>
            </a:r>
          </a:p>
          <a:p>
            <a:pPr algn="just"/>
            <a:r>
              <a:rPr lang="el-GR" sz="2400" dirty="0" smtClean="0"/>
              <a:t>Αυτή η ιδιότητα μας δίνει την ουσία (με τη δεύτερη σημασία του όρου πλέον, ως </a:t>
            </a:r>
            <a:r>
              <a:rPr lang="en-US" sz="2400" dirty="0" err="1" smtClean="0"/>
              <a:t>essentia</a:t>
            </a:r>
            <a:r>
              <a:rPr lang="el-GR" sz="2400" dirty="0" smtClean="0"/>
              <a:t>) του Σωκράτη</a:t>
            </a:r>
            <a:r>
              <a:rPr lang="el-GR" sz="2400" dirty="0" smtClean="0"/>
              <a:t>;</a:t>
            </a:r>
            <a:endParaRPr lang="el-GR" sz="2400" dirty="0" smtClean="0"/>
          </a:p>
        </p:txBody>
      </p:sp>
    </p:spTree>
    <p:extLst>
      <p:ext uri="{BB962C8B-B14F-4D97-AF65-F5344CB8AC3E}">
        <p14:creationId xmlns:p14="http://schemas.microsoft.com/office/powerpoint/2010/main" val="28085289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Πρώτες &amp; δεύτερες ουσίες</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92500" lnSpcReduction="10000"/>
          </a:bodyPr>
          <a:lstStyle/>
          <a:p>
            <a:pPr algn="just"/>
            <a:r>
              <a:rPr lang="el-GR" sz="2400" dirty="0" smtClean="0"/>
              <a:t>Οι ατομικές ουσίες, τα αυτόνομα, χωριστά υποκείμενα, όπως π.χ. ο Σωκράτης, θεωρούνται από τον Αριστοτέλη πρώτες ουσίες (δηλαδή πρωταρχικές ή ουσίες με την κύρια σημασία του όρου). </a:t>
            </a:r>
          </a:p>
          <a:p>
            <a:pPr algn="just"/>
            <a:r>
              <a:rPr lang="el-GR" sz="2400" dirty="0" smtClean="0"/>
              <a:t>Οι γενικές ιδιότητες που μας δίνουν την ουσία του </a:t>
            </a:r>
            <a:r>
              <a:rPr lang="en-US" sz="2400" dirty="0" smtClean="0"/>
              <a:t>(</a:t>
            </a:r>
            <a:r>
              <a:rPr lang="en-US" sz="2400" dirty="0" err="1" smtClean="0"/>
              <a:t>essentia</a:t>
            </a:r>
            <a:r>
              <a:rPr lang="en-US" sz="2400" dirty="0" smtClean="0"/>
              <a:t>)</a:t>
            </a:r>
            <a:r>
              <a:rPr lang="el-GR" sz="2400" dirty="0" smtClean="0"/>
              <a:t>, όπως οι ιδιότητες άνθρωπος, δίποδο, ζώο, κτλ., ονομάζονται δεύτερες ουσίες, επειδή:</a:t>
            </a:r>
          </a:p>
          <a:p>
            <a:pPr marL="400050" lvl="1" indent="0" algn="just">
              <a:buNone/>
            </a:pPr>
            <a:r>
              <a:rPr lang="el-GR" sz="2000" dirty="0" smtClean="0"/>
              <a:t>* Με έναν τρόπο είναι ουσίες (ανήκουν στην κατηγορία της ουσίας) εφόσον μας δίνουν τις ουσιώδεις ιδιότητες ουσιών.</a:t>
            </a:r>
          </a:p>
          <a:p>
            <a:pPr marL="400050" lvl="1" indent="0" algn="just">
              <a:buNone/>
            </a:pPr>
            <a:r>
              <a:rPr lang="el-GR" sz="2000" dirty="0" smtClean="0"/>
              <a:t>* Αλλά είναι δεύτερες, επειδή η ύπαρξη τους εξαρτάται από την ύπαρξη των ατομικών ουσιών, των πρώτων ουσιών. Μόνο οι πρώτες ουσίες υπάρχουν χωριστές, ενώ οι δεύτερες υπάρχουν αχώριστες από τις πρώτες. </a:t>
            </a:r>
          </a:p>
          <a:p>
            <a:pPr algn="just"/>
            <a:r>
              <a:rPr lang="el-GR" sz="2400" dirty="0" smtClean="0"/>
              <a:t>Οι δεύτερες ουσίες είναι τύποι ουσιών, ενώ οι πρώτες ουσίες είναι δείγματα αυτών των τύπων</a:t>
            </a:r>
            <a:r>
              <a:rPr lang="el-GR" sz="2400" dirty="0" smtClean="0"/>
              <a:t>.</a:t>
            </a:r>
            <a:endParaRPr lang="el-GR" sz="2400" dirty="0" smtClean="0"/>
          </a:p>
        </p:txBody>
      </p:sp>
    </p:spTree>
    <p:extLst>
      <p:ext uri="{BB962C8B-B14F-4D97-AF65-F5344CB8AC3E}">
        <p14:creationId xmlns:p14="http://schemas.microsoft.com/office/powerpoint/2010/main" val="25223578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Εγκυρότητα</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a:bodyPr>
          <a:lstStyle/>
          <a:p>
            <a:pPr algn="just"/>
            <a:r>
              <a:rPr lang="el-GR" sz="2400" dirty="0" smtClean="0"/>
              <a:t>Έγκυρο είναι κάποιο επιχείρημα εάν και μόνο εάν είναι αδύνατον οι προκείμενες να είναι αληθείς και το συμπέρασμα ψευδές. </a:t>
            </a:r>
          </a:p>
          <a:p>
            <a:pPr marL="0" indent="0" algn="just">
              <a:buNone/>
            </a:pPr>
            <a:r>
              <a:rPr lang="el-GR" sz="2400" dirty="0" smtClean="0"/>
              <a:t>ΣΗΜ: Προσέξτε ότι η εγκυρότητα δεν απαιτεί οι προκείμενες να είναι αληθείς. Στο ακόλουθο παράδειγμα έχουμε ένα έγκυρο επιχείρημα, η προκείμενη (1) του οποίου είναι ψευδής. Αυτό δεν επηρεάζει την εγκυρότητά του. </a:t>
            </a:r>
          </a:p>
          <a:p>
            <a:pPr marL="400050" lvl="1" indent="0" algn="just">
              <a:buNone/>
            </a:pPr>
            <a:r>
              <a:rPr lang="el-GR" sz="2000" dirty="0" smtClean="0"/>
              <a:t>(1) Όλοι οι φοιτητές στο αμφιθέατρο είναι πρωτοετείς (ΨΕΥΔΗΣ)</a:t>
            </a:r>
          </a:p>
          <a:p>
            <a:pPr marL="400050" lvl="1" indent="0" algn="just">
              <a:buNone/>
            </a:pPr>
            <a:r>
              <a:rPr lang="el-GR" sz="2000" dirty="0" smtClean="0"/>
              <a:t>(2) Κανένας πρωτοετής δεν έχει διδαχθεί Αριστοτέλη (ΑΛΗΘΕΣ)</a:t>
            </a:r>
          </a:p>
          <a:p>
            <a:pPr marL="400050" lvl="1" indent="0" algn="just">
              <a:buNone/>
            </a:pPr>
            <a:r>
              <a:rPr lang="el-GR" sz="2000" dirty="0" smtClean="0"/>
              <a:t>(3) (από τις 1 και 2) Άρα κανένας φοιτητής στο αμφιθέατρο δεν έχει διδαχθεί Αριστοτέλη</a:t>
            </a:r>
          </a:p>
        </p:txBody>
      </p:sp>
    </p:spTree>
    <p:extLst>
      <p:ext uri="{BB962C8B-B14F-4D97-AF65-F5344CB8AC3E}">
        <p14:creationId xmlns:p14="http://schemas.microsoft.com/office/powerpoint/2010/main" val="7029352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Αριστοτελικός συλλογισμός</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77500" lnSpcReduction="20000"/>
          </a:bodyPr>
          <a:lstStyle/>
          <a:p>
            <a:pPr algn="just"/>
            <a:r>
              <a:rPr lang="el-GR" sz="2400" dirty="0" smtClean="0"/>
              <a:t>Ο αριστοτελικός συλλογισμός (ΑΣ) χρησιμοποιεί γενικούς όρους, π.χ. άνθρωπος, ζώο, κτλ. </a:t>
            </a:r>
            <a:r>
              <a:rPr lang="el-GR" sz="2400" dirty="0"/>
              <a:t>Δ</a:t>
            </a:r>
            <a:r>
              <a:rPr lang="el-GR" sz="2400" dirty="0" smtClean="0"/>
              <a:t>ιότι ο συλλογισμός είναι μια μέθοδος για την επιστημονική γνώση και η επιστημονική γνώση αφορά προτάσεις που χρησιμοποιούν γενικούς όρους (όρους που σημαίνουν τύπους και όχι δείγματα όντων).</a:t>
            </a:r>
          </a:p>
          <a:p>
            <a:pPr marL="0" indent="0" algn="just">
              <a:buNone/>
            </a:pPr>
            <a:r>
              <a:rPr lang="el-GR" sz="2400" u="sng" dirty="0" smtClean="0"/>
              <a:t>ΠΑΡΑΔΕΙΓΜΑ</a:t>
            </a:r>
            <a:r>
              <a:rPr lang="el-GR" sz="2400" dirty="0" smtClean="0"/>
              <a:t>:</a:t>
            </a:r>
          </a:p>
          <a:p>
            <a:pPr marL="0" indent="0" algn="just">
              <a:buNone/>
            </a:pPr>
            <a:r>
              <a:rPr lang="el-GR" sz="2400" dirty="0" smtClean="0"/>
              <a:t>(1) Οι Έλληνες είναι Βαλκάνιοι, (2) Οι Βαλκάνιοι είναι πολίτες της Ε.Ε., (3) Άρα οι Έλληνες είναι πολίτες της Ε.Ε.  </a:t>
            </a:r>
          </a:p>
          <a:p>
            <a:pPr algn="just"/>
            <a:r>
              <a:rPr lang="el-GR" sz="2400" dirty="0" smtClean="0"/>
              <a:t>Ο ΑΣ περιέχει τρεις όρους. Δύο ακραίους οι οποίοι συνδέονται στο συμπέρασμα (3): Π.χ. Έλληνες ΚΑΙ Πολίτες της Ε.Ε. Έναν μέσο όρο που τους συνδέει (εμφανίζεται στην 1</a:t>
            </a:r>
            <a:r>
              <a:rPr lang="el-GR" sz="2400" baseline="30000" dirty="0" smtClean="0"/>
              <a:t>η</a:t>
            </a:r>
            <a:r>
              <a:rPr lang="el-GR" sz="2400" dirty="0" smtClean="0"/>
              <a:t> προκείμενη του ΑΣ με τον έναν και στη δεύτερη με τον άλλον. </a:t>
            </a:r>
          </a:p>
          <a:p>
            <a:pPr algn="just"/>
            <a:r>
              <a:rPr lang="el-GR" sz="2400" dirty="0" smtClean="0"/>
              <a:t>Οι δύο όροι που συνδέονται στο συμπέρασμα ονομάζονται ελάσσων και μείζων αντιστοίχως, λόγω του πλάτους ή της έκτασής τους (ο πρώτος περιέχεται στον δεύτερο). Αντιστοίχως ονομάζονται και οι προκείμενες του ΑΣ στις οποίες οι όροι του συμπεράσματος εμφανίζονται</a:t>
            </a:r>
            <a:r>
              <a:rPr lang="el-GR" sz="2400" dirty="0" smtClean="0"/>
              <a:t>.</a:t>
            </a:r>
            <a:endParaRPr lang="el-GR" sz="2400" dirty="0" smtClean="0"/>
          </a:p>
        </p:txBody>
      </p:sp>
    </p:spTree>
    <p:extLst>
      <p:ext uri="{BB962C8B-B14F-4D97-AF65-F5344CB8AC3E}">
        <p14:creationId xmlns:p14="http://schemas.microsoft.com/office/powerpoint/2010/main" val="2865575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Σχήματα αριστοτελικών συλλογισμών</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a:xfrm>
            <a:off x="464156" y="1340768"/>
            <a:ext cx="8229600" cy="4741987"/>
          </a:xfrm>
        </p:spPr>
        <p:txBody>
          <a:bodyPr>
            <a:noAutofit/>
          </a:bodyPr>
          <a:lstStyle/>
          <a:p>
            <a:pPr marL="0" indent="0" algn="just">
              <a:buNone/>
            </a:pPr>
            <a:r>
              <a:rPr lang="el-GR" sz="2000" dirty="0" smtClean="0"/>
              <a:t>Εφόσον στους ΑΣ έχουμε δύο ακραίους όρους οι οποίοι συνδέονται στις προκείμενες διαδοχικά με έναν μέσο όρο, τότε μπορούμε να έχουμε τρεις διαφορετικούς δυνατούς συνδυασμούς με βάση τη θέση του μέσου όρου.</a:t>
            </a:r>
          </a:p>
          <a:p>
            <a:pPr algn="just"/>
            <a:r>
              <a:rPr lang="el-GR" sz="2000" dirty="0" smtClean="0"/>
              <a:t>Σχήμα 1: (1) ΑχΒ, (2) ΒχΓ, (3) </a:t>
            </a:r>
            <a:r>
              <a:rPr lang="el-GR" sz="2000" dirty="0" err="1" smtClean="0"/>
              <a:t>ΑχΓ</a:t>
            </a:r>
            <a:endParaRPr lang="el-GR" sz="2000" dirty="0" smtClean="0"/>
          </a:p>
          <a:p>
            <a:pPr algn="just"/>
            <a:r>
              <a:rPr lang="el-GR" sz="2000" dirty="0" smtClean="0"/>
              <a:t>Σχήμα 2: (1) ΒχΑ, (2) ΒχΓ, (3) </a:t>
            </a:r>
            <a:r>
              <a:rPr lang="el-GR" sz="2000" dirty="0" err="1" smtClean="0"/>
              <a:t>ΑχΓ</a:t>
            </a:r>
            <a:endParaRPr lang="el-GR" sz="2000" dirty="0" smtClean="0"/>
          </a:p>
          <a:p>
            <a:pPr algn="just"/>
            <a:r>
              <a:rPr lang="el-GR" sz="2000" dirty="0" smtClean="0"/>
              <a:t>Σχήμα 3: (1) ΑχΒ, (2) ΓχΒ, (3) ΑχΓ</a:t>
            </a:r>
          </a:p>
          <a:p>
            <a:pPr marL="0" indent="0" algn="just">
              <a:buNone/>
            </a:pPr>
            <a:r>
              <a:rPr lang="el-GR" sz="2000" dirty="0" smtClean="0"/>
              <a:t>Η μεταβλητή χ σημαίνει ότι η προκείμενη μπορεί να πάρει μια οποιαδήποτε από τις τιμές: </a:t>
            </a:r>
            <a:r>
              <a:rPr lang="en-US" sz="2000" dirty="0" smtClean="0"/>
              <a:t>a, e, </a:t>
            </a:r>
            <a:r>
              <a:rPr lang="en-US" sz="2000" dirty="0" err="1" smtClean="0"/>
              <a:t>i</a:t>
            </a:r>
            <a:r>
              <a:rPr lang="en-US" sz="2000" dirty="0" smtClean="0"/>
              <a:t>, </a:t>
            </a:r>
            <a:r>
              <a:rPr lang="el-GR" sz="2000" dirty="0" smtClean="0"/>
              <a:t>ανάλογα με το εάν είναι μερική ή γενική, καταφατική ή αρνητική.</a:t>
            </a:r>
          </a:p>
          <a:p>
            <a:pPr marL="0" indent="0" algn="just">
              <a:buNone/>
            </a:pPr>
            <a:r>
              <a:rPr lang="el-GR" sz="2000" dirty="0" smtClean="0"/>
              <a:t>Ανάλογα με την τιμή που θα δώσουμε στα χ προκύπτει ένας αριθμός διαφορετικών δυνατών τύπων εντός κάθε σχήματος ΑΣ. Τότε μπορούμε να δούμε ποιοι τύποι κάθε σχήματος είναι έγκυροι</a:t>
            </a:r>
            <a:r>
              <a:rPr lang="el-GR" sz="2000" dirty="0" smtClean="0"/>
              <a:t>.</a:t>
            </a:r>
            <a:endParaRPr lang="el-GR" sz="2000" dirty="0" smtClean="0"/>
          </a:p>
        </p:txBody>
      </p:sp>
    </p:spTree>
    <p:extLst>
      <p:ext uri="{BB962C8B-B14F-4D97-AF65-F5344CB8AC3E}">
        <p14:creationId xmlns:p14="http://schemas.microsoft.com/office/powerpoint/2010/main" val="26995311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Η χρησιμότητα των συλλογισμών για τη γνώση</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85000" lnSpcReduction="10000"/>
          </a:bodyPr>
          <a:lstStyle/>
          <a:p>
            <a:pPr marL="0" indent="0" algn="just">
              <a:buNone/>
            </a:pPr>
            <a:endParaRPr lang="el-GR" sz="2400" dirty="0" smtClean="0"/>
          </a:p>
          <a:p>
            <a:pPr marL="0" indent="0" algn="just">
              <a:buNone/>
            </a:pPr>
            <a:r>
              <a:rPr lang="el-GR" sz="2400" dirty="0" smtClean="0"/>
              <a:t>Ο Αριστοτέλης διακρίνει δύο είδη γνώσης: </a:t>
            </a:r>
          </a:p>
          <a:p>
            <a:pPr algn="just"/>
            <a:r>
              <a:rPr lang="el-GR" sz="2400" dirty="0" smtClean="0"/>
              <a:t>Τη γνώση του ότι (κάτι ισχύει). Π.χ. τη γνώση ότι η ανθοφορία συμβαίνει την άνοιξη.</a:t>
            </a:r>
          </a:p>
          <a:p>
            <a:pPr algn="just"/>
            <a:r>
              <a:rPr lang="el-GR" sz="2400" dirty="0" smtClean="0"/>
              <a:t>Τη γνώση του διότι (γιατί κάτι ισχύει). Π.χ. γιατί τα λουλούδια ανθίζουν την άνοιξη.</a:t>
            </a:r>
          </a:p>
          <a:p>
            <a:pPr marL="0" indent="0" algn="just">
              <a:buNone/>
            </a:pPr>
            <a:r>
              <a:rPr lang="el-GR" sz="2400" dirty="0" smtClean="0"/>
              <a:t>Επιστημονική γνώση συνιστά η γνώση του διότι, η γνώση της αιτίας που εξηγεί ένα φαινόμενο: π.χ. γιατί η ανθοφορία συμβαίνει την άνοιξη;</a:t>
            </a:r>
          </a:p>
          <a:p>
            <a:pPr marL="0" indent="0" algn="just">
              <a:buNone/>
            </a:pPr>
            <a:r>
              <a:rPr lang="el-GR" sz="2400" dirty="0" smtClean="0"/>
              <a:t>Η αιτία είναι ουσιαστικά ένας μέσος όρος που συνδέει τους δύο αυτούς όρους που συγκροτούν το φαινόμενο που εξετάζουμε. Και όταν τον ανακαλύψουμε μπορούμε να διατυπώσουμε έναν συλλογισμό που εξηγεί την αναγκαιότητα με την οποία συμβαίνει το </a:t>
            </a:r>
            <a:r>
              <a:rPr lang="el-GR" sz="2400" smtClean="0"/>
              <a:t>φαινόμενο</a:t>
            </a:r>
            <a:r>
              <a:rPr lang="el-GR" sz="2400" smtClean="0"/>
              <a:t>.</a:t>
            </a:r>
            <a:endParaRPr lang="el-GR" sz="2400" dirty="0" smtClean="0"/>
          </a:p>
        </p:txBody>
      </p:sp>
    </p:spTree>
    <p:extLst>
      <p:ext uri="{BB962C8B-B14F-4D97-AF65-F5344CB8AC3E}">
        <p14:creationId xmlns:p14="http://schemas.microsoft.com/office/powerpoint/2010/main" val="10078601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2413</TotalTime>
  <Words>1392</Words>
  <Application>Microsoft Macintosh PowerPoint</Application>
  <PresentationFormat>On-screen Show (4:3)</PresentationFormat>
  <Paragraphs>119</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Θέμα του Office</vt:lpstr>
      <vt:lpstr>Αριστοτέλης: Γνωσιοθεωρία Μεταφυσική</vt:lpstr>
      <vt:lpstr>Σκοποί  ενότητας</vt:lpstr>
      <vt:lpstr>Ουσίες και Συμβεβηκότα</vt:lpstr>
      <vt:lpstr>Δύο έννοιες του όρου ουσία</vt:lpstr>
      <vt:lpstr>Πρώτες &amp; δεύτερες ουσίες</vt:lpstr>
      <vt:lpstr>Εγκυρότητα</vt:lpstr>
      <vt:lpstr>Αριστοτελικός συλλογισμός</vt:lpstr>
      <vt:lpstr>Σχήματα αριστοτελικών συλλογισμών</vt:lpstr>
      <vt:lpstr>Η χρησιμότητα των συλλογισμών για τη γνώση</vt:lpstr>
      <vt:lpstr>Απλοί και επιστημονικοί συλλογισμοί</vt:lpstr>
      <vt:lpstr>Τέλος Ενότητας</vt:lpstr>
      <vt:lpstr>Χρηματοδότηση</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Lampros Spiliopoulos</cp:lastModifiedBy>
  <cp:revision>318</cp:revision>
  <dcterms:created xsi:type="dcterms:W3CDTF">2012-09-06T09:03:05Z</dcterms:created>
  <dcterms:modified xsi:type="dcterms:W3CDTF">2015-09-18T20:32:54Z</dcterms:modified>
</cp:coreProperties>
</file>