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64" r:id="rId2"/>
    <p:sldId id="267" r:id="rId3"/>
    <p:sldId id="266" r:id="rId4"/>
    <p:sldId id="259" r:id="rId5"/>
    <p:sldId id="268" r:id="rId6"/>
    <p:sldId id="269" r:id="rId7"/>
    <p:sldId id="275" r:id="rId8"/>
    <p:sldId id="258" r:id="rId9"/>
    <p:sldId id="257" r:id="rId10"/>
    <p:sldId id="274" r:id="rId11"/>
    <p:sldId id="271" r:id="rId12"/>
    <p:sldId id="270" r:id="rId13"/>
    <p:sldId id="262" r:id="rId14"/>
    <p:sldId id="276" r:id="rId15"/>
    <p:sldId id="260" r:id="rId16"/>
    <p:sldId id="265" r:id="rId17"/>
    <p:sldId id="272" r:id="rId18"/>
    <p:sldId id="261" r:id="rId19"/>
    <p:sldId id="273" r:id="rId20"/>
    <p:sldId id="2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CBCC"/>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1160EA64-D806-43AC-9DF2-F8C432F32B4C}" type="datetimeFigureOut">
              <a:rPr lang="en-US" dirty="0"/>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5/17/2022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4F7D4976-E339-4826-83B7-FBD03F55ECF8}" type="datetimeFigureOut">
              <a:rPr lang="en-US" dirty="0"/>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D1BE4249-C0D0-4B06-8692-E8BB871AF643}" type="datetimeFigureOut">
              <a:rPr lang="en-US" dirty="0"/>
              <a:t>5/17/2022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5/17/2022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5/17/2022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ifo.gr/articles/archaeology_articles/130924/i-ontet-varon-vasar-mila-sto-lifo-gr-gia-ton-afanismo-tis-ellinikis-evraikis-koinotitas-tin-periodo-1941-194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maxmag.gr/afieromata/giorgos-ioanno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axmag.gr/afieromata/giorgos-ioanno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axmag.gr/politismos/prosopa/giorgos-ioannou-o-logotechnis-tis-thessalonikis-ke-tou-realismo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axmag.gr/afieromata/giorgos-ioanno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solidFill>
        </p:spPr>
        <p:txBody>
          <a:bodyPr/>
          <a:lstStyle/>
          <a:p>
            <a:r>
              <a:rPr lang="el-GR" b="1" dirty="0" err="1">
                <a:effectLst>
                  <a:outerShdw blurRad="38100" dist="38100" dir="2700000" algn="tl">
                    <a:srgbClr val="000000">
                      <a:alpha val="43137"/>
                    </a:srgbClr>
                  </a:outerShdw>
                </a:effectLst>
              </a:rPr>
              <a:t>Γιωργοσ</a:t>
            </a:r>
            <a:r>
              <a:rPr lang="el-GR" b="1" dirty="0">
                <a:effectLst>
                  <a:outerShdw blurRad="38100" dist="38100" dir="2700000" algn="tl">
                    <a:srgbClr val="000000">
                      <a:alpha val="43137"/>
                    </a:srgbClr>
                  </a:outerShdw>
                </a:effectLst>
              </a:rPr>
              <a:t> </a:t>
            </a:r>
            <a:r>
              <a:rPr lang="el-GR" b="1" dirty="0" err="1">
                <a:effectLst>
                  <a:outerShdw blurRad="38100" dist="38100" dir="2700000" algn="tl">
                    <a:srgbClr val="000000">
                      <a:alpha val="43137"/>
                    </a:srgbClr>
                  </a:outerShdw>
                </a:effectLst>
              </a:rPr>
              <a:t>ιωαννου</a:t>
            </a:r>
            <a:endParaRPr lang="el-GR"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l-GR" sz="2400" dirty="0">
                <a:solidFill>
                  <a:schemeClr val="bg2">
                    <a:lumMod val="75000"/>
                  </a:schemeClr>
                </a:solidFill>
              </a:rPr>
              <a:t>2022</a:t>
            </a:r>
          </a:p>
          <a:p>
            <a:r>
              <a:rPr lang="el-GR" sz="2400" dirty="0">
                <a:solidFill>
                  <a:schemeClr val="bg2">
                    <a:lumMod val="75000"/>
                  </a:schemeClr>
                </a:solidFill>
              </a:rPr>
              <a:t>Γεωργία Γκότση</a:t>
            </a:r>
          </a:p>
        </p:txBody>
      </p:sp>
    </p:spTree>
    <p:extLst>
      <p:ext uri="{BB962C8B-B14F-4D97-AF65-F5344CB8AC3E}">
        <p14:creationId xmlns:p14="http://schemas.microsoft.com/office/powerpoint/2010/main" val="3273434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298771A-34A7-4956-899C-0112B678599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l-GR" dirty="0">
                <a:solidFill>
                  <a:srgbClr val="FFFFFF"/>
                </a:solidFill>
              </a:rPr>
              <a:t>Η «</a:t>
            </a:r>
            <a:r>
              <a:rPr lang="el-GR" dirty="0" err="1">
                <a:solidFill>
                  <a:srgbClr val="FFFFFF"/>
                </a:solidFill>
              </a:rPr>
              <a:t>δυσκολη</a:t>
            </a:r>
            <a:r>
              <a:rPr lang="el-GR" dirty="0">
                <a:solidFill>
                  <a:srgbClr val="FFFFFF"/>
                </a:solidFill>
              </a:rPr>
              <a:t>» </a:t>
            </a:r>
            <a:r>
              <a:rPr lang="el-GR" dirty="0" err="1">
                <a:solidFill>
                  <a:srgbClr val="FFFFFF"/>
                </a:solidFill>
              </a:rPr>
              <a:t>μνημη</a:t>
            </a:r>
            <a:endParaRPr lang="el-GR" dirty="0">
              <a:solidFill>
                <a:srgbClr val="FFFFFF"/>
              </a:solidFill>
            </a:endParaRPr>
          </a:p>
        </p:txBody>
      </p:sp>
      <p:sp>
        <p:nvSpPr>
          <p:cNvPr id="3" name="Θέση περιεχομένου 2">
            <a:extLst>
              <a:ext uri="{FF2B5EF4-FFF2-40B4-BE49-F238E27FC236}">
                <a16:creationId xmlns:a16="http://schemas.microsoft.com/office/drawing/2014/main" id="{75E0C481-6A42-4C5C-BB1A-890C19F831A1}"/>
              </a:ext>
            </a:extLst>
          </p:cNvPr>
          <p:cNvSpPr>
            <a:spLocks noGrp="1"/>
          </p:cNvSpPr>
          <p:nvPr>
            <p:ph idx="1"/>
          </p:nvPr>
        </p:nvSpPr>
        <p:spPr>
          <a:xfrm>
            <a:off x="5591695" y="1402080"/>
            <a:ext cx="5320696" cy="4053840"/>
          </a:xfrm>
        </p:spPr>
        <p:txBody>
          <a:bodyPr anchor="ctr">
            <a:normAutofit/>
          </a:bodyPr>
          <a:lstStyle/>
          <a:p>
            <a:pPr>
              <a:lnSpc>
                <a:spcPct val="90000"/>
              </a:lnSpc>
            </a:pPr>
            <a:r>
              <a:rPr lang="el-GR" sz="1500" dirty="0"/>
              <a:t>Το 2104 στο Πάρκο του Αστεροσκοπείου στο χώρο του Αριστοτελείου Πανεπιστημίου εγκαινιάστηκε μνημείο αφιερωμένο στο εβραϊκό νεκροταφείο που προϋπήρχε στη θέση αυτή και που συγκαταλεγόταν στα παλιότερα και μεγαλύτερα της Ευρώπης. Το τεράστιο αυτό νεκροταφείο, που καταστράφηκε ολοσχερώς τον Δεκέμβριο του '42 από τους Γερμανούς με τη συγκατάθεση και των τοπικών αρχών – συνόρευε με τα κτίρια του Πανεπιστημίου. Ως το 2014 ούτε μία αναμνηστική πλάκα στο πανεπιστημιακό </a:t>
            </a:r>
            <a:r>
              <a:rPr lang="el-GR" sz="1500" dirty="0" err="1"/>
              <a:t>campus</a:t>
            </a:r>
            <a:r>
              <a:rPr lang="el-GR" sz="1500" dirty="0"/>
              <a:t> δεν σηματοδοτούσε την καταστροφή. </a:t>
            </a:r>
          </a:p>
          <a:p>
            <a:pPr>
              <a:lnSpc>
                <a:spcPct val="90000"/>
              </a:lnSpc>
            </a:pPr>
            <a:endParaRPr lang="el-GR" sz="1500" dirty="0"/>
          </a:p>
          <a:p>
            <a:pPr>
              <a:lnSpc>
                <a:spcPct val="90000"/>
              </a:lnSpc>
            </a:pPr>
            <a:r>
              <a:rPr lang="el-GR" sz="1500" dirty="0"/>
              <a:t>Πηγή:  </a:t>
            </a:r>
            <a:r>
              <a:rPr lang="el-GR" sz="1500" u="sng" dirty="0">
                <a:hlinkClick r:id="rId2">
                  <a:extLst>
                    <a:ext uri="{A12FA001-AC4F-418D-AE19-62706E023703}">
                      <ahyp:hlinkClr xmlns:ahyp="http://schemas.microsoft.com/office/drawing/2018/hyperlinkcolor" val="tx"/>
                    </a:ext>
                  </a:extLst>
                </a:hlinkClick>
              </a:rPr>
              <a:t>https://www.lifo.gr/articles/archaeology_articles/130924/i-ontet-varon-vasar-mila-sto-lifo-gr-gia-ton-afanismo-tis-ellinikis-evraikis-koinotitas-tin-periodo-1941-1944</a:t>
            </a:r>
            <a:endParaRPr lang="el-GR" sz="1500" dirty="0"/>
          </a:p>
          <a:p>
            <a:pPr>
              <a:lnSpc>
                <a:spcPct val="90000"/>
              </a:lnSpc>
            </a:pPr>
            <a:endParaRPr lang="el-GR" sz="1500" dirty="0"/>
          </a:p>
        </p:txBody>
      </p:sp>
    </p:spTree>
    <p:extLst>
      <p:ext uri="{BB962C8B-B14F-4D97-AF65-F5344CB8AC3E}">
        <p14:creationId xmlns:p14="http://schemas.microsoft.com/office/powerpoint/2010/main" val="1839523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1" b="8411"/>
          <a:stretch/>
        </p:blipFill>
        <p:spPr>
          <a:xfrm>
            <a:off x="-1" y="10"/>
            <a:ext cx="7501389" cy="4571990"/>
          </a:xfrm>
          <a:prstGeom prst="rect">
            <a:avLst/>
          </a:prstGeom>
        </p:spPr>
      </p:pic>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l="14062" r="15523" b="2"/>
          <a:stretch/>
        </p:blipFill>
        <p:spPr>
          <a:xfrm>
            <a:off x="7501388" y="10"/>
            <a:ext cx="4690612" cy="4571990"/>
          </a:xfrm>
          <a:prstGeom prst="rect">
            <a:avLst/>
          </a:prstGeom>
        </p:spPr>
      </p:pic>
      <p:sp>
        <p:nvSpPr>
          <p:cNvPr id="2" name="Title 1"/>
          <p:cNvSpPr>
            <a:spLocks noGrp="1"/>
          </p:cNvSpPr>
          <p:nvPr>
            <p:ph type="title"/>
          </p:nvPr>
        </p:nvSpPr>
        <p:spPr>
          <a:xfrm>
            <a:off x="1600200" y="3753529"/>
            <a:ext cx="8991600" cy="1645759"/>
          </a:xfrm>
        </p:spPr>
        <p:txBody>
          <a:bodyPr vert="horz" lIns="274320" tIns="182880" rIns="274320" bIns="182880" rtlCol="0" anchor="ctr" anchorCtr="1">
            <a:normAutofit/>
          </a:bodyPr>
          <a:lstStyle/>
          <a:p>
            <a:r>
              <a:rPr lang="en-US" sz="3800"/>
              <a:t>auschwitz-birkenau concentration camp</a:t>
            </a:r>
          </a:p>
        </p:txBody>
      </p:sp>
    </p:spTree>
    <p:extLst>
      <p:ext uri="{BB962C8B-B14F-4D97-AF65-F5344CB8AC3E}">
        <p14:creationId xmlns:p14="http://schemas.microsoft.com/office/powerpoint/2010/main" val="358997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Οι εβραιοι στο εργο του ιωαννου</a:t>
            </a:r>
            <a:endParaRPr lang="el-GR" dirty="0"/>
          </a:p>
        </p:txBody>
      </p:sp>
      <p:sp>
        <p:nvSpPr>
          <p:cNvPr id="3" name="Content Placeholder 2"/>
          <p:cNvSpPr>
            <a:spLocks noGrp="1"/>
          </p:cNvSpPr>
          <p:nvPr>
            <p:ph idx="1"/>
          </p:nvPr>
        </p:nvSpPr>
        <p:spPr>
          <a:xfrm>
            <a:off x="578498" y="2318328"/>
            <a:ext cx="10879494" cy="4250424"/>
          </a:xfrm>
        </p:spPr>
        <p:txBody>
          <a:bodyPr>
            <a:normAutofit fontScale="70000" lnSpcReduction="20000"/>
          </a:bodyPr>
          <a:lstStyle/>
          <a:p>
            <a:endParaRPr lang="el-GR" dirty="0"/>
          </a:p>
          <a:p>
            <a:r>
              <a:rPr lang="en-US" dirty="0"/>
              <a:t>A</a:t>
            </a:r>
            <a:r>
              <a:rPr lang="el-GR" dirty="0" err="1"/>
              <a:t>πό</a:t>
            </a:r>
            <a:r>
              <a:rPr lang="el-GR" dirty="0"/>
              <a:t> το 1941</a:t>
            </a:r>
            <a:r>
              <a:rPr lang="en-US" dirty="0"/>
              <a:t>, </a:t>
            </a:r>
            <a:r>
              <a:rPr lang="el-GR" dirty="0"/>
              <a:t> η οικογένεια του Ιωάννου κατοικεί σε ένα τριώροφο στην οδό Ιουστινιανού</a:t>
            </a:r>
            <a:r>
              <a:rPr lang="en-US" dirty="0"/>
              <a:t> </a:t>
            </a:r>
            <a:r>
              <a:rPr lang="el-GR" dirty="0"/>
              <a:t>στο κέντρο της πόλης, γειτονιά όπου ζούσαν αρκετοί Εβραίοι και η οποία μετατράπηκε σε γκέτο την περίοδο της Κατοχής. (Βλ. το πεζογράφημά του «Εν ταις </a:t>
            </a:r>
            <a:r>
              <a:rPr lang="el-GR" dirty="0" err="1"/>
              <a:t>ημέραις</a:t>
            </a:r>
            <a:r>
              <a:rPr lang="el-GR" dirty="0"/>
              <a:t> </a:t>
            </a:r>
            <a:r>
              <a:rPr lang="el-GR" dirty="0" err="1"/>
              <a:t>εκείναις</a:t>
            </a:r>
            <a:r>
              <a:rPr lang="el-GR" dirty="0"/>
              <a:t>…»</a:t>
            </a:r>
            <a:r>
              <a:rPr lang="en-US" dirty="0"/>
              <a:t>)</a:t>
            </a:r>
            <a:r>
              <a:rPr lang="el-GR" dirty="0"/>
              <a:t>.</a:t>
            </a:r>
          </a:p>
          <a:p>
            <a:r>
              <a:rPr lang="el-GR" b="1" dirty="0"/>
              <a:t>Άρα η μνήμη του είναι μια ζώσα, βιωματική μνήμη. </a:t>
            </a:r>
          </a:p>
          <a:p>
            <a:r>
              <a:rPr lang="el-GR" dirty="0"/>
              <a:t>Ο </a:t>
            </a:r>
            <a:r>
              <a:rPr lang="el-GR" dirty="0" err="1"/>
              <a:t>Μάκρητζ</a:t>
            </a:r>
            <a:r>
              <a:rPr lang="el-GR" dirty="0"/>
              <a:t> διακρίνει δυο περιόδους εβραϊκής θεματολογίας. Κατά τη δεύτερη η αναπαράσταση των γεγονότων είναι περισσότερο ιστορική και </a:t>
            </a:r>
            <a:r>
              <a:rPr lang="el-GR" dirty="0" err="1"/>
              <a:t>αποστασιοποιημένη</a:t>
            </a:r>
            <a:r>
              <a:rPr lang="el-GR" dirty="0"/>
              <a:t> («ξερή-ξερή και στεγνή χωρίς ιστορικές και φιλολογικές επεκτάσεις ή αμφίβολα ακούσματα» «Εν ταις </a:t>
            </a:r>
            <a:r>
              <a:rPr lang="el-GR" dirty="0" err="1"/>
              <a:t>ημέραις</a:t>
            </a:r>
            <a:r>
              <a:rPr lang="el-GR" dirty="0"/>
              <a:t> </a:t>
            </a:r>
            <a:r>
              <a:rPr lang="el-GR" dirty="0" err="1"/>
              <a:t>εκείναις</a:t>
            </a:r>
            <a:r>
              <a:rPr lang="el-GR" dirty="0"/>
              <a:t>»)</a:t>
            </a:r>
          </a:p>
          <a:p>
            <a:endParaRPr lang="el-GR" dirty="0"/>
          </a:p>
          <a:p>
            <a:r>
              <a:rPr lang="el-GR" dirty="0"/>
              <a:t>Το υποκειμενικό βίωμα συμπλέκεται με το τραυματικό ιστορικό βίωμα. </a:t>
            </a:r>
            <a:r>
              <a:rPr lang="el-GR" b="1" dirty="0"/>
              <a:t>Στον λόγο του αφηγητή συμπεριλαμβάνεται και η ύστερη ιστορική γνώση γύρω από το Ολοκαύτωμα, την οποία δεν έχει το 1943</a:t>
            </a:r>
            <a:r>
              <a:rPr lang="el-GR" dirty="0"/>
              <a:t>.  Άρα η αφήγησή του είναι </a:t>
            </a:r>
            <a:r>
              <a:rPr lang="el-GR" dirty="0" err="1"/>
              <a:t>διαμεσολαβημένη</a:t>
            </a:r>
            <a:r>
              <a:rPr lang="el-GR" dirty="0"/>
              <a:t> από τις ιστορικές γνώσεις του ενήλικα αφηγητή.  Στο έργο του Ιωάννου, λοιπόν, </a:t>
            </a:r>
            <a:r>
              <a:rPr lang="el-GR" b="1" dirty="0"/>
              <a:t>οι χαμένοι Εβραίοι αντιπροσωπεύουν το παρελθόν </a:t>
            </a:r>
            <a:r>
              <a:rPr lang="el-GR" dirty="0"/>
              <a:t>– τόσο το προσωπικό παρελθόν των παιδικών του χρόνων όσο και το συλλογικό παρελθόν της πόλης.  </a:t>
            </a:r>
            <a:r>
              <a:rPr lang="el-GR" b="1" dirty="0"/>
              <a:t>Κυρίως, όμως, </a:t>
            </a:r>
            <a:r>
              <a:rPr lang="el-GR" b="1" dirty="0" err="1"/>
              <a:t>συνδηλώνουν</a:t>
            </a:r>
            <a:r>
              <a:rPr lang="el-GR" b="1" dirty="0"/>
              <a:t> την ενοχή, τον θάνατο, την απουσία και την απώλεια της παιδικής αθωότητας. </a:t>
            </a:r>
            <a:r>
              <a:rPr lang="el-GR" dirty="0"/>
              <a:t>(</a:t>
            </a:r>
            <a:r>
              <a:rPr lang="el-GR" dirty="0" err="1"/>
              <a:t>Μάκρητζ</a:t>
            </a:r>
            <a:r>
              <a:rPr lang="el-GR" dirty="0"/>
              <a:t>)</a:t>
            </a:r>
          </a:p>
          <a:p>
            <a:pPr marL="0" indent="0">
              <a:buNone/>
            </a:pPr>
            <a:endParaRPr lang="el-GR" dirty="0"/>
          </a:p>
          <a:p>
            <a:r>
              <a:rPr lang="el-GR" dirty="0"/>
              <a:t>«Μπορούμε να προσεγγίσουμε τη μαρτυρία ως μορφή «ποιητικής εντολής» που ενσαρκώνει ταυτόχρονα το αίτημα της αγάπης και της το αίτημα της δικαιοσύνης.» (</a:t>
            </a:r>
            <a:r>
              <a:rPr lang="en-US" dirty="0"/>
              <a:t>H. David Hall</a:t>
            </a:r>
            <a:r>
              <a:rPr lang="el-GR" dirty="0"/>
              <a:t>, παρατίθεται από τον Γ. Παπαθεοδώρου</a:t>
            </a:r>
            <a:r>
              <a:rPr lang="en-US" dirty="0"/>
              <a:t>, </a:t>
            </a:r>
            <a:r>
              <a:rPr lang="el-GR" dirty="0"/>
              <a:t>σ. </a:t>
            </a:r>
            <a:r>
              <a:rPr lang="en-US" dirty="0"/>
              <a:t>318</a:t>
            </a:r>
            <a:r>
              <a:rPr lang="el-GR" dirty="0"/>
              <a:t>). </a:t>
            </a:r>
            <a:r>
              <a:rPr lang="en-US" dirty="0"/>
              <a:t> </a:t>
            </a:r>
            <a:r>
              <a:rPr lang="el-GR" dirty="0"/>
              <a:t>Στον αφηγηματικό ιστό της μαρτυρίας </a:t>
            </a:r>
            <a:r>
              <a:rPr lang="el-GR" dirty="0" err="1"/>
              <a:t>συναρθώνεται</a:t>
            </a:r>
            <a:r>
              <a:rPr lang="el-GR" dirty="0"/>
              <a:t> η συμφιλίωση με την απώλεια των αγαπημένων αλλά και η παραίνεση για μια δίκαιη επιτέλεση της μνήμης. (Γ. Παπαθεοδώρου, σ. 319)</a:t>
            </a:r>
          </a:p>
          <a:p>
            <a:r>
              <a:rPr lang="en-US" dirty="0"/>
              <a:t> </a:t>
            </a:r>
            <a:endParaRPr lang="el-GR" dirty="0"/>
          </a:p>
          <a:p>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28034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BAAD0565-53CD-4D7C-A6AE-8DCFB6761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1E7DCB8-6A62-4702-9DCC-D6CA5BFAD310}"/>
              </a:ext>
            </a:extLst>
          </p:cNvPr>
          <p:cNvSpPr>
            <a:spLocks noGrp="1"/>
          </p:cNvSpPr>
          <p:nvPr>
            <p:ph type="title"/>
          </p:nvPr>
        </p:nvSpPr>
        <p:spPr>
          <a:xfrm>
            <a:off x="804671" y="1290025"/>
            <a:ext cx="5291327" cy="1188720"/>
          </a:xfrm>
          <a:solidFill>
            <a:srgbClr val="FFFFFF"/>
          </a:solidFill>
          <a:ln>
            <a:solidFill>
              <a:srgbClr val="404040"/>
            </a:solidFill>
          </a:ln>
        </p:spPr>
        <p:txBody>
          <a:bodyPr>
            <a:normAutofit/>
          </a:bodyPr>
          <a:lstStyle/>
          <a:p>
            <a:r>
              <a:rPr lang="el-GR"/>
              <a:t>«Τα εβραιικα μνηματα»</a:t>
            </a:r>
            <a:endParaRPr lang="en-US" dirty="0"/>
          </a:p>
        </p:txBody>
      </p:sp>
      <p:sp>
        <p:nvSpPr>
          <p:cNvPr id="3" name="Θέση περιεχομένου 2">
            <a:extLst>
              <a:ext uri="{FF2B5EF4-FFF2-40B4-BE49-F238E27FC236}">
                <a16:creationId xmlns:a16="http://schemas.microsoft.com/office/drawing/2014/main" id="{9A4AEEF3-DAA0-4A65-8A71-5716F1108513}"/>
              </a:ext>
            </a:extLst>
          </p:cNvPr>
          <p:cNvSpPr>
            <a:spLocks noGrp="1"/>
          </p:cNvSpPr>
          <p:nvPr>
            <p:ph idx="1"/>
          </p:nvPr>
        </p:nvSpPr>
        <p:spPr>
          <a:xfrm>
            <a:off x="358347" y="2858703"/>
            <a:ext cx="6363730" cy="3042547"/>
          </a:xfrm>
        </p:spPr>
        <p:txBody>
          <a:bodyPr>
            <a:normAutofit/>
          </a:bodyPr>
          <a:lstStyle/>
          <a:p>
            <a:r>
              <a:rPr lang="el-GR" sz="1700">
                <a:solidFill>
                  <a:srgbClr val="FFFFFF"/>
                </a:solidFill>
              </a:rPr>
              <a:t>Πυρήνας του πεζογραφήματος είναι η περιπλάνηση στο αστικό περιβάλλον, που είναι βαθιά συνδεδεμένο με τη μνήμη και το βίωμα. </a:t>
            </a:r>
          </a:p>
          <a:p>
            <a:r>
              <a:rPr lang="el-GR" sz="1700">
                <a:solidFill>
                  <a:srgbClr val="FFFFFF"/>
                </a:solidFill>
              </a:rPr>
              <a:t>Τα απομεινάρια των τάφων υπενθυμίζουν στον αφηγητή τον διωγμό τους και εντείνουν την αίσθηση ενός χαμένου κομματιού της ιστορίας της πόλης.</a:t>
            </a:r>
          </a:p>
          <a:p>
            <a:r>
              <a:rPr lang="el-GR" sz="1700">
                <a:solidFill>
                  <a:srgbClr val="FFFFFF"/>
                </a:solidFill>
              </a:rPr>
              <a:t>Η </a:t>
            </a:r>
            <a:r>
              <a:rPr lang="el-GR" sz="1700" b="1">
                <a:solidFill>
                  <a:srgbClr val="FFFFFF"/>
                </a:solidFill>
              </a:rPr>
              <a:t>σύζευξη της ατομικής και της συλλογικής εμπειρίας</a:t>
            </a:r>
            <a:r>
              <a:rPr lang="el-GR" sz="1700">
                <a:solidFill>
                  <a:srgbClr val="FFFFFF"/>
                </a:solidFill>
              </a:rPr>
              <a:t>, περνά μέσα από την επαφή </a:t>
            </a:r>
            <a:r>
              <a:rPr lang="el-GR" sz="1700" b="1">
                <a:solidFill>
                  <a:srgbClr val="FFFFFF"/>
                </a:solidFill>
              </a:rPr>
              <a:t>με τον χώρο </a:t>
            </a:r>
            <a:r>
              <a:rPr lang="el-GR" sz="1700">
                <a:solidFill>
                  <a:srgbClr val="FFFFFF"/>
                </a:solidFill>
              </a:rPr>
              <a:t>που κατοικείται από την εβραϊκή κοινότητα της πόλης.</a:t>
            </a:r>
          </a:p>
          <a:p>
            <a:endParaRPr lang="el-GR" sz="1700">
              <a:solidFill>
                <a:srgbClr val="FFFFFF"/>
              </a:solidFill>
            </a:endParaRPr>
          </a:p>
        </p:txBody>
      </p:sp>
      <p:sp>
        <p:nvSpPr>
          <p:cNvPr id="73" name="Rectangle 72">
            <a:extLst>
              <a:ext uri="{FF2B5EF4-FFF2-40B4-BE49-F238E27FC236}">
                <a16:creationId xmlns:a16="http://schemas.microsoft.com/office/drawing/2014/main" id="{0B6CB841-CBA1-4DF4-8C19-4C7DDB03A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83FD6306-603B-410E-AFCF-2EA2E06391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Untitled">
            <a:extLst>
              <a:ext uri="{FF2B5EF4-FFF2-40B4-BE49-F238E27FC236}">
                <a16:creationId xmlns:a16="http://schemas.microsoft.com/office/drawing/2014/main" id="{BDA17A15-E7F0-4C60-9F49-A5B3D8E2D6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471" r="30928" b="1"/>
          <a:stretch/>
        </p:blipFill>
        <p:spPr bwMode="auto">
          <a:xfrm>
            <a:off x="7763700" y="1126397"/>
            <a:ext cx="3665914" cy="4288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130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Η καταστροφή του εβραϊκού νεκροταφείου και ο αφανισμός της εβραϊκής  κοινότητας της Θεσσαλονίκης | HuffPost Greece ΚΟΙΝΩΝΙΑ">
            <a:extLst>
              <a:ext uri="{FF2B5EF4-FFF2-40B4-BE49-F238E27FC236}">
                <a16:creationId xmlns:a16="http://schemas.microsoft.com/office/drawing/2014/main" id="{7EA1E674-914E-4111-9815-2C741642A9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334" r="18016" b="1"/>
          <a:stretch/>
        </p:blipFill>
        <p:spPr bwMode="auto">
          <a:xfrm>
            <a:off x="3596242" y="10"/>
            <a:ext cx="9695135" cy="6857989"/>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9934B4A-89D3-4C24-AFB4-F3BCADDD4951}"/>
              </a:ext>
            </a:extLst>
          </p:cNvPr>
          <p:cNvSpPr>
            <a:spLocks noGrp="1"/>
          </p:cNvSpPr>
          <p:nvPr>
            <p:ph type="title"/>
          </p:nvPr>
        </p:nvSpPr>
        <p:spPr>
          <a:xfrm>
            <a:off x="643467" y="643467"/>
            <a:ext cx="3363974" cy="1728044"/>
          </a:xfrm>
          <a:noFill/>
          <a:ln>
            <a:solidFill>
              <a:schemeClr val="bg1"/>
            </a:solidFill>
          </a:ln>
        </p:spPr>
        <p:txBody>
          <a:bodyPr wrap="square">
            <a:normAutofit/>
          </a:bodyPr>
          <a:lstStyle/>
          <a:p>
            <a:r>
              <a:rPr lang="el-GR">
                <a:solidFill>
                  <a:schemeClr val="bg1"/>
                </a:solidFill>
              </a:rPr>
              <a:t>«Τα εβραιικα μνηματα»</a:t>
            </a:r>
          </a:p>
        </p:txBody>
      </p:sp>
      <p:sp>
        <p:nvSpPr>
          <p:cNvPr id="3" name="Θέση περιεχομένου 2">
            <a:extLst>
              <a:ext uri="{FF2B5EF4-FFF2-40B4-BE49-F238E27FC236}">
                <a16:creationId xmlns:a16="http://schemas.microsoft.com/office/drawing/2014/main" id="{4E76D895-0525-4EFE-B48F-3C14DC7D189A}"/>
              </a:ext>
            </a:extLst>
          </p:cNvPr>
          <p:cNvSpPr>
            <a:spLocks noGrp="1"/>
          </p:cNvSpPr>
          <p:nvPr>
            <p:ph idx="1"/>
          </p:nvPr>
        </p:nvSpPr>
        <p:spPr>
          <a:xfrm>
            <a:off x="172995" y="2638044"/>
            <a:ext cx="4324863" cy="3415622"/>
          </a:xfrm>
        </p:spPr>
        <p:txBody>
          <a:bodyPr>
            <a:normAutofit/>
          </a:bodyPr>
          <a:lstStyle/>
          <a:p>
            <a:pPr>
              <a:lnSpc>
                <a:spcPct val="90000"/>
              </a:lnSpc>
            </a:pPr>
            <a:r>
              <a:rPr lang="el-GR" sz="1400">
                <a:solidFill>
                  <a:schemeClr val="bg1"/>
                </a:solidFill>
              </a:rPr>
              <a:t>Ο αφηγητής είναι </a:t>
            </a:r>
            <a:r>
              <a:rPr lang="el-GR" sz="1400" b="1">
                <a:solidFill>
                  <a:schemeClr val="bg1"/>
                </a:solidFill>
              </a:rPr>
              <a:t>ο μόνος </a:t>
            </a:r>
            <a:r>
              <a:rPr lang="el-GR" sz="1400">
                <a:solidFill>
                  <a:schemeClr val="bg1"/>
                </a:solidFill>
              </a:rPr>
              <a:t>που διατηρεί βιωματική σχέση με τους Εβραίους.</a:t>
            </a:r>
          </a:p>
          <a:p>
            <a:pPr>
              <a:lnSpc>
                <a:spcPct val="90000"/>
              </a:lnSpc>
            </a:pPr>
            <a:r>
              <a:rPr lang="el-GR" sz="1400">
                <a:solidFill>
                  <a:schemeClr val="bg1"/>
                </a:solidFill>
              </a:rPr>
              <a:t>Ο Ιωάννου δημιουργεί ένα σκηνικό παρακμής, απόλυτης απαξίωσης από την πλευρά της νεωτερικότητας του εβραϊκού παρελθόντος και ενός ερωτισμού που έχει ματαιωθεί. </a:t>
            </a:r>
          </a:p>
          <a:p>
            <a:pPr>
              <a:lnSpc>
                <a:spcPct val="90000"/>
              </a:lnSpc>
            </a:pPr>
            <a:r>
              <a:rPr lang="el-GR" sz="1400">
                <a:solidFill>
                  <a:schemeClr val="bg1"/>
                </a:solidFill>
              </a:rPr>
              <a:t>Σύζευξη παρελθόντος και παρόντος, έρωτα και θανάτου. </a:t>
            </a:r>
          </a:p>
          <a:p>
            <a:pPr>
              <a:lnSpc>
                <a:spcPct val="90000"/>
              </a:lnSpc>
            </a:pPr>
            <a:r>
              <a:rPr lang="el-GR" sz="1400">
                <a:solidFill>
                  <a:schemeClr val="bg1"/>
                </a:solidFill>
              </a:rPr>
              <a:t>Η ατομική εμπειρία είναι τραυματική και συνδέεται με την ενοχική αφύπνιση ενός παράταιρου, στιγματισμένου και επικίνδυνου ερωτισμού. </a:t>
            </a:r>
          </a:p>
          <a:p>
            <a:pPr>
              <a:lnSpc>
                <a:spcPct val="90000"/>
              </a:lnSpc>
            </a:pPr>
            <a:endParaRPr lang="el-GR" sz="1400">
              <a:solidFill>
                <a:schemeClr val="bg1"/>
              </a:solidFill>
            </a:endParaRPr>
          </a:p>
          <a:p>
            <a:pPr>
              <a:lnSpc>
                <a:spcPct val="90000"/>
              </a:lnSpc>
            </a:pPr>
            <a:endParaRPr lang="el-GR" sz="1400">
              <a:solidFill>
                <a:schemeClr val="bg1"/>
              </a:solidFill>
            </a:endParaRPr>
          </a:p>
        </p:txBody>
      </p:sp>
    </p:spTree>
    <p:extLst>
      <p:ext uri="{BB962C8B-B14F-4D97-AF65-F5344CB8AC3E}">
        <p14:creationId xmlns:p14="http://schemas.microsoft.com/office/powerpoint/2010/main" val="2082706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060439-CE05-4975-9F28-94226DA4651B}"/>
              </a:ext>
            </a:extLst>
          </p:cNvPr>
          <p:cNvSpPr>
            <a:spLocks noGrp="1"/>
          </p:cNvSpPr>
          <p:nvPr>
            <p:ph type="title"/>
          </p:nvPr>
        </p:nvSpPr>
        <p:spPr>
          <a:xfrm>
            <a:off x="829781" y="2708804"/>
            <a:ext cx="3698803" cy="1440394"/>
          </a:xfrm>
          <a:prstGeom prst="ellipse">
            <a:avLst/>
          </a:prstGeom>
          <a:noFill/>
          <a:ln>
            <a:solidFill>
              <a:schemeClr val="tx1"/>
            </a:solidFill>
          </a:ln>
        </p:spPr>
        <p:txBody>
          <a:bodyPr>
            <a:normAutofit/>
          </a:bodyPr>
          <a:lstStyle/>
          <a:p>
            <a:r>
              <a:rPr lang="el-GR" sz="1500" dirty="0">
                <a:solidFill>
                  <a:schemeClr val="tx1"/>
                </a:solidFill>
              </a:rPr>
              <a:t>«Το </a:t>
            </a:r>
            <a:r>
              <a:rPr lang="el-GR" sz="1500" dirty="0" err="1">
                <a:solidFill>
                  <a:schemeClr val="tx1"/>
                </a:solidFill>
              </a:rPr>
              <a:t>κρεβατι</a:t>
            </a:r>
            <a:r>
              <a:rPr lang="el-GR" sz="1500" dirty="0">
                <a:solidFill>
                  <a:schemeClr val="tx1"/>
                </a:solidFill>
              </a:rPr>
              <a:t>»  </a:t>
            </a:r>
            <a:br>
              <a:rPr lang="el-GR" sz="1500" dirty="0">
                <a:solidFill>
                  <a:schemeClr val="tx1"/>
                </a:solidFill>
              </a:rPr>
            </a:br>
            <a:r>
              <a:rPr lang="el-GR" sz="1500" i="1" dirty="0">
                <a:solidFill>
                  <a:schemeClr val="tx1"/>
                </a:solidFill>
              </a:rPr>
              <a:t>Η </a:t>
            </a:r>
            <a:r>
              <a:rPr lang="el-GR" sz="1500" i="1" dirty="0" err="1">
                <a:solidFill>
                  <a:schemeClr val="tx1"/>
                </a:solidFill>
              </a:rPr>
              <a:t>Σαρκοφαγος</a:t>
            </a:r>
            <a:r>
              <a:rPr lang="el-GR" sz="1500" i="1" dirty="0">
                <a:solidFill>
                  <a:schemeClr val="tx1"/>
                </a:solidFill>
              </a:rPr>
              <a:t> </a:t>
            </a:r>
            <a:r>
              <a:rPr lang="el-GR" sz="1500" dirty="0">
                <a:solidFill>
                  <a:schemeClr val="tx1"/>
                </a:solidFill>
              </a:rPr>
              <a:t>(1971)</a:t>
            </a:r>
            <a:endParaRPr lang="en-US" sz="1500" dirty="0">
              <a:solidFill>
                <a:schemeClr val="tx1"/>
              </a:solidFill>
            </a:endParaRPr>
          </a:p>
        </p:txBody>
      </p:sp>
      <p:sp>
        <p:nvSpPr>
          <p:cNvPr id="17" name="Rectangle 16">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B2D95595-2118-4500-A5DB-489E1F205207}"/>
              </a:ext>
            </a:extLst>
          </p:cNvPr>
          <p:cNvSpPr>
            <a:spLocks noGrp="1"/>
          </p:cNvSpPr>
          <p:nvPr>
            <p:ph idx="1"/>
          </p:nvPr>
        </p:nvSpPr>
        <p:spPr>
          <a:xfrm>
            <a:off x="6049182" y="802638"/>
            <a:ext cx="5408696" cy="5252722"/>
          </a:xfrm>
        </p:spPr>
        <p:txBody>
          <a:bodyPr anchor="ctr">
            <a:normAutofit/>
          </a:bodyPr>
          <a:lstStyle/>
          <a:p>
            <a:pPr>
              <a:lnSpc>
                <a:spcPct val="90000"/>
              </a:lnSpc>
            </a:pPr>
            <a:r>
              <a:rPr lang="el-GR" sz="1500" dirty="0">
                <a:solidFill>
                  <a:schemeClr val="bg1"/>
                </a:solidFill>
              </a:rPr>
              <a:t>Περιγραφή της λεηλασίας των σπιτιών και των καταστημάτων των Εβραίων της Θεσσαλονίκης, γνωστής και ως «</a:t>
            </a:r>
            <a:r>
              <a:rPr lang="el-GR" sz="1500" dirty="0" err="1">
                <a:solidFill>
                  <a:schemeClr val="bg1"/>
                </a:solidFill>
              </a:rPr>
              <a:t>γιάγμα</a:t>
            </a:r>
            <a:r>
              <a:rPr lang="el-GR" sz="1500" dirty="0">
                <a:solidFill>
                  <a:schemeClr val="bg1"/>
                </a:solidFill>
              </a:rPr>
              <a:t>». Οι Εβραίοι εμφανίζονται ως «αντικείμενο» του λόγου.</a:t>
            </a:r>
          </a:p>
          <a:p>
            <a:pPr>
              <a:lnSpc>
                <a:spcPct val="90000"/>
              </a:lnSpc>
            </a:pPr>
            <a:r>
              <a:rPr lang="el-GR" sz="1500" dirty="0">
                <a:solidFill>
                  <a:schemeClr val="bg1"/>
                </a:solidFill>
              </a:rPr>
              <a:t>Ο διωγμός των Εβραίων της Θεσσαλονίκης συνιστά αδιαμφισβήτητα οριακή εμπειρία για τον αφηγητή και ως εκ τούτου επιλέγει να επικεντρωθεί όχι σε τυπικές ιστορικές αναφορές αλλά στο βίωμά του.</a:t>
            </a:r>
          </a:p>
          <a:p>
            <a:pPr>
              <a:lnSpc>
                <a:spcPct val="90000"/>
              </a:lnSpc>
            </a:pPr>
            <a:r>
              <a:rPr lang="el-GR" sz="1500" dirty="0">
                <a:solidFill>
                  <a:schemeClr val="bg1"/>
                </a:solidFill>
              </a:rPr>
              <a:t>Ο συγγραφέας δομεί την αφήγησή του γύρω από το κρεβάτι του νεανικού του φίλου,  </a:t>
            </a:r>
            <a:r>
              <a:rPr lang="el-GR" sz="1500" dirty="0" err="1">
                <a:solidFill>
                  <a:schemeClr val="bg1"/>
                </a:solidFill>
              </a:rPr>
              <a:t>Ίζου</a:t>
            </a:r>
            <a:r>
              <a:rPr lang="el-GR" sz="1500" dirty="0">
                <a:solidFill>
                  <a:schemeClr val="bg1"/>
                </a:solidFill>
              </a:rPr>
              <a:t> και όχι γύρω από το θέμα του Εβραίου.</a:t>
            </a:r>
          </a:p>
          <a:p>
            <a:pPr>
              <a:lnSpc>
                <a:spcPct val="90000"/>
              </a:lnSpc>
            </a:pPr>
            <a:r>
              <a:rPr lang="el-GR" sz="1500" dirty="0">
                <a:solidFill>
                  <a:schemeClr val="bg1"/>
                </a:solidFill>
              </a:rPr>
              <a:t>Ο αφηγητής διαχωρίζει τον εαυτό του αλλά και την οικογένειά του από το πλιάτσικο στο εβραϊκό διαμέρισμα.</a:t>
            </a:r>
          </a:p>
          <a:p>
            <a:pPr>
              <a:lnSpc>
                <a:spcPct val="90000"/>
              </a:lnSpc>
            </a:pPr>
            <a:r>
              <a:rPr lang="el-GR" sz="1500" dirty="0">
                <a:solidFill>
                  <a:schemeClr val="bg1"/>
                </a:solidFill>
              </a:rPr>
              <a:t>Οι έντονες περιγραφές της μανίας- αγωνίας των Ελλήνων-χριστιανών και των γύφτων  να αρπάξουν την περιουσία της εβραϊκής οικογένειας, να ξηλώσουν μέχρι και τα πατώματα μήπως ανακαλύψουν κάποια κρυμμένη περιουσία, προδίδουν την απέχθεια του αφηγητή, η οποία υποβάλλεται στο πεζογράφημα.</a:t>
            </a:r>
          </a:p>
          <a:p>
            <a:pPr>
              <a:lnSpc>
                <a:spcPct val="90000"/>
              </a:lnSpc>
            </a:pPr>
            <a:r>
              <a:rPr lang="el-GR" sz="1500" dirty="0">
                <a:solidFill>
                  <a:schemeClr val="bg1"/>
                </a:solidFill>
              </a:rPr>
              <a:t>Για τον ώριμο αφηγητή, η εξαφάνιση των Εβραίων της πόλης ισοδυναμεί με το τέλος ενός πολιτισμικού στοιχείου της αλλά και της παιδικότητάς του.</a:t>
            </a:r>
          </a:p>
          <a:p>
            <a:pPr>
              <a:lnSpc>
                <a:spcPct val="90000"/>
              </a:lnSpc>
            </a:pPr>
            <a:endParaRPr lang="el-GR" sz="1500" dirty="0">
              <a:solidFill>
                <a:schemeClr val="bg1"/>
              </a:solidFill>
            </a:endParaRPr>
          </a:p>
          <a:p>
            <a:pPr>
              <a:lnSpc>
                <a:spcPct val="90000"/>
              </a:lnSpc>
            </a:pPr>
            <a:endParaRPr lang="el-GR" sz="1500" dirty="0">
              <a:solidFill>
                <a:schemeClr val="bg1"/>
              </a:solidFill>
            </a:endParaRPr>
          </a:p>
        </p:txBody>
      </p:sp>
    </p:spTree>
    <p:extLst>
      <p:ext uri="{BB962C8B-B14F-4D97-AF65-F5344CB8AC3E}">
        <p14:creationId xmlns:p14="http://schemas.microsoft.com/office/powerpoint/2010/main" val="2210333553"/>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31136" y="467418"/>
            <a:ext cx="7729728" cy="1188720"/>
          </a:xfrm>
          <a:solidFill>
            <a:srgbClr val="FFFFFF"/>
          </a:solidFill>
        </p:spPr>
        <p:txBody>
          <a:bodyPr>
            <a:normAutofit/>
          </a:bodyPr>
          <a:lstStyle/>
          <a:p>
            <a:r>
              <a:rPr lang="el-GR" dirty="0"/>
              <a:t>Τα </a:t>
            </a:r>
            <a:r>
              <a:rPr lang="el-GR" dirty="0" err="1"/>
              <a:t>σημεια</a:t>
            </a:r>
            <a:r>
              <a:rPr lang="el-GR" dirty="0"/>
              <a:t> της </a:t>
            </a:r>
            <a:r>
              <a:rPr lang="el-GR" dirty="0" err="1"/>
              <a:t>μνημησ</a:t>
            </a:r>
            <a:endParaRPr lang="el-GR" dirty="0"/>
          </a:p>
        </p:txBody>
      </p:sp>
      <p:sp>
        <p:nvSpPr>
          <p:cNvPr id="3" name="Content Placeholder 2"/>
          <p:cNvSpPr>
            <a:spLocks noGrp="1"/>
          </p:cNvSpPr>
          <p:nvPr>
            <p:ph idx="1"/>
          </p:nvPr>
        </p:nvSpPr>
        <p:spPr>
          <a:xfrm>
            <a:off x="1706062" y="2291262"/>
            <a:ext cx="8779512" cy="2879256"/>
          </a:xfrm>
        </p:spPr>
        <p:txBody>
          <a:bodyPr>
            <a:normAutofit/>
          </a:bodyPr>
          <a:lstStyle/>
          <a:p>
            <a:r>
              <a:rPr lang="el-GR">
                <a:solidFill>
                  <a:srgbClr val="404040"/>
                </a:solidFill>
              </a:rPr>
              <a:t>Ο Ίζος ήταν ο μόνος «εραστής» του.</a:t>
            </a:r>
          </a:p>
          <a:p>
            <a:r>
              <a:rPr lang="el-GR">
                <a:solidFill>
                  <a:srgbClr val="404040"/>
                </a:solidFill>
              </a:rPr>
              <a:t>Ο αφηγητής αντικαθιστά τον Ίζο στο κρεβάτι και τη ζωή του. Παίρνει το αίμα του. Έχει κρίσεις σεξουαλικότητας σαν ένα μέρος από τα πάθη του Ίζου να μεταφέρθηκε σε αυτόν. </a:t>
            </a:r>
          </a:p>
          <a:p>
            <a:r>
              <a:rPr lang="el-GR">
                <a:solidFill>
                  <a:srgbClr val="404040"/>
                </a:solidFill>
              </a:rPr>
              <a:t>Ως διάδοχος του Ίζο καλείται να τον μνημονεύσει. Προσπαθεί να διατηρήσει τη μνήμη των νεκρών.</a:t>
            </a:r>
          </a:p>
        </p:txBody>
      </p:sp>
    </p:spTree>
    <p:extLst>
      <p:ext uri="{BB962C8B-B14F-4D97-AF65-F5344CB8AC3E}">
        <p14:creationId xmlns:p14="http://schemas.microsoft.com/office/powerpoint/2010/main" val="376327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Picture 2" descr="Παλιά κρεβάτια στα Κύθηρα – Ελένη Χάρου">
            <a:extLst>
              <a:ext uri="{FF2B5EF4-FFF2-40B4-BE49-F238E27FC236}">
                <a16:creationId xmlns:a16="http://schemas.microsoft.com/office/drawing/2014/main" id="{43AFFC96-B7DF-4D66-B975-1A434F92F601}"/>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t="7358" b="17642"/>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87A77B08-5FEE-4657-8F8E-4FF1DEEC2D79}"/>
              </a:ext>
            </a:extLst>
          </p:cNvPr>
          <p:cNvSpPr>
            <a:spLocks noGrp="1"/>
          </p:cNvSpPr>
          <p:nvPr>
            <p:ph type="title"/>
          </p:nvPr>
        </p:nvSpPr>
        <p:spPr>
          <a:xfrm>
            <a:off x="2231136" y="964692"/>
            <a:ext cx="7729728" cy="1188720"/>
          </a:xfrm>
          <a:noFill/>
          <a:ln>
            <a:solidFill>
              <a:schemeClr val="tx1"/>
            </a:solidFill>
          </a:ln>
        </p:spPr>
        <p:txBody>
          <a:bodyPr>
            <a:normAutofit/>
          </a:bodyPr>
          <a:lstStyle/>
          <a:p>
            <a:r>
              <a:rPr lang="el-GR">
                <a:solidFill>
                  <a:schemeClr val="tx1"/>
                </a:solidFill>
              </a:rPr>
              <a:t>ΜΝΗΜΗ ΚΑΙ ΥΛΙΚΟΤΗΤΑ</a:t>
            </a:r>
          </a:p>
        </p:txBody>
      </p:sp>
      <p:sp>
        <p:nvSpPr>
          <p:cNvPr id="3" name="Θέση περιεχομένου 2">
            <a:extLst>
              <a:ext uri="{FF2B5EF4-FFF2-40B4-BE49-F238E27FC236}">
                <a16:creationId xmlns:a16="http://schemas.microsoft.com/office/drawing/2014/main" id="{7F14E438-C352-4611-9D54-800CFE111FB5}"/>
              </a:ext>
            </a:extLst>
          </p:cNvPr>
          <p:cNvSpPr>
            <a:spLocks noGrp="1"/>
          </p:cNvSpPr>
          <p:nvPr>
            <p:ph idx="1"/>
          </p:nvPr>
        </p:nvSpPr>
        <p:spPr>
          <a:xfrm>
            <a:off x="1285103" y="2638044"/>
            <a:ext cx="9230497" cy="3101983"/>
          </a:xfrm>
        </p:spPr>
        <p:txBody>
          <a:bodyPr>
            <a:normAutofit/>
          </a:bodyPr>
          <a:lstStyle/>
          <a:p>
            <a:r>
              <a:rPr lang="el-GR" b="1" dirty="0"/>
              <a:t>Η σύγχρονη ανθρωπολογικής κατεύθυνσης έρευνα έχει δείξει πώς τα αντικείμενα παράγουν ταυτότητα και μνήμη.</a:t>
            </a:r>
          </a:p>
          <a:p>
            <a:r>
              <a:rPr lang="el-GR" b="1" dirty="0"/>
              <a:t>Θα μπορούσαμε να σκεφτούμε το ίδιο για το αντικείμενο «κρεβάτι», ένα αντικείμενο που εμπεριέχει μέσα του μνήμες και συναισθήματα από διαφορετικές φάσεις της ζωής του αφηγητή και που συμβάλει στη διαμόρφωση της ταυτότητάς του ως ενός «ΜΑΡΤΥΡΙΚΟΥ» υποκειμένου.   Δεν αναφέρομαι στη λειτουργία του ως «μεταφορά».  Εννοώ πώς το κρεβάτι ως ένα αντικείμενο της ιδιωτικής ζωής του αφηγητή που τον ορίζει. </a:t>
            </a:r>
            <a:r>
              <a:rPr lang="el-GR" dirty="0"/>
              <a:t>(Γ. Γκότση) </a:t>
            </a:r>
          </a:p>
        </p:txBody>
      </p:sp>
    </p:spTree>
    <p:extLst>
      <p:ext uri="{BB962C8B-B14F-4D97-AF65-F5344CB8AC3E}">
        <p14:creationId xmlns:p14="http://schemas.microsoft.com/office/powerpoint/2010/main" val="2217508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DC7C64-D166-4E26-A4E3-C8A07FF18B61}"/>
              </a:ext>
            </a:extLst>
          </p:cNvPr>
          <p:cNvSpPr>
            <a:spLocks noGrp="1"/>
          </p:cNvSpPr>
          <p:nvPr>
            <p:ph type="title"/>
          </p:nvPr>
        </p:nvSpPr>
        <p:spPr/>
        <p:txBody>
          <a:bodyPr/>
          <a:lstStyle/>
          <a:p>
            <a:r>
              <a:rPr lang="el-GR" dirty="0"/>
              <a:t>«Το κρεβατι» (1971)</a:t>
            </a:r>
            <a:endParaRPr lang="en-US" dirty="0"/>
          </a:p>
        </p:txBody>
      </p:sp>
      <p:sp>
        <p:nvSpPr>
          <p:cNvPr id="3" name="Θέση περιεχομένου 2">
            <a:extLst>
              <a:ext uri="{FF2B5EF4-FFF2-40B4-BE49-F238E27FC236}">
                <a16:creationId xmlns:a16="http://schemas.microsoft.com/office/drawing/2014/main" id="{76BBDFB7-6479-4CEF-BEEE-D64749989029}"/>
              </a:ext>
            </a:extLst>
          </p:cNvPr>
          <p:cNvSpPr>
            <a:spLocks noGrp="1"/>
          </p:cNvSpPr>
          <p:nvPr>
            <p:ph idx="1"/>
          </p:nvPr>
        </p:nvSpPr>
        <p:spPr>
          <a:xfrm>
            <a:off x="154744" y="2638044"/>
            <a:ext cx="11830930" cy="4114448"/>
          </a:xfrm>
        </p:spPr>
        <p:txBody>
          <a:bodyPr/>
          <a:lstStyle/>
          <a:p>
            <a:r>
              <a:rPr lang="el-GR" dirty="0"/>
              <a:t>Η διάσωση της μνήμης του ολότελα χαμένου εβραϊκού στοιχείου της πόλης μέσω της αφήγησης.</a:t>
            </a:r>
          </a:p>
          <a:p>
            <a:r>
              <a:rPr lang="el-GR" dirty="0"/>
              <a:t>Η διαφύλαξη του κρεβατιού υποδηλώνει </a:t>
            </a:r>
            <a:r>
              <a:rPr lang="el-GR" b="1" dirty="0"/>
              <a:t>την εντολή του «χρέους» της Μνήμης</a:t>
            </a:r>
            <a:r>
              <a:rPr lang="el-GR" dirty="0"/>
              <a:t>.</a:t>
            </a:r>
          </a:p>
          <a:p>
            <a:r>
              <a:rPr lang="el-GR" dirty="0"/>
              <a:t>Η διατήρηση του κρεβατιού και στην ενήλικη ζωή του αφηγητή συνδέεται από τον ίδιο με έναν πολύπαθο βίο «ερωτισμοί, αυτοερωτισμοί, διαβάσματα, ανέχειες, κρίσεις θρησκευτικές», και με την έννοια της </a:t>
            </a:r>
            <a:r>
              <a:rPr lang="el-GR" b="1" dirty="0"/>
              <a:t>μοίρας</a:t>
            </a:r>
            <a:r>
              <a:rPr lang="el-GR" dirty="0"/>
              <a:t>. </a:t>
            </a:r>
          </a:p>
          <a:p>
            <a:r>
              <a:rPr lang="el-GR" dirty="0"/>
              <a:t>Ο αφηγητής συνδέει τον εαυτό του με μια παγιωμένη και αμετάβλητη μοίρα (ανάλογη με εκείνη των Εβραίων), κύρια χαρακτηριστικά της οποίας είναι η μοναξιά, η ατέρμονη αναζήτηση και οι κακουχίες.</a:t>
            </a:r>
          </a:p>
          <a:p>
            <a:r>
              <a:rPr lang="el-GR" dirty="0"/>
              <a:t>Ο κοινός ύπνος του αφηγητή με τον παιδικό του φίλο καθίσταται σύμβολο </a:t>
            </a:r>
            <a:r>
              <a:rPr lang="el-GR" b="1" dirty="0"/>
              <a:t>μιας κοινής μοίρας</a:t>
            </a:r>
            <a:r>
              <a:rPr lang="el-GR" dirty="0"/>
              <a:t>. Νιώθει και αυτός «Άλλος», και μέσα στην πόλη του, και μέσα στον ερωτισμό του.  Επειδή κατανοεί μπορεί να μιλήσει για αυτούς.</a:t>
            </a:r>
          </a:p>
          <a:p>
            <a:r>
              <a:rPr lang="el-GR" dirty="0"/>
              <a:t>Το κρεβάτι, σύμφωνα με την Αμπατζοπούλου, συνιστά μεταφορά αυτού του χαμένου φίλου, αλλά και μετωνυμία της δύσκολης εφηβείας και της ερωτικής αναζήτησης χωρίς δίοδο.	</a:t>
            </a:r>
          </a:p>
          <a:p>
            <a:endParaRPr lang="en-US" dirty="0"/>
          </a:p>
        </p:txBody>
      </p:sp>
    </p:spTree>
    <p:extLst>
      <p:ext uri="{BB962C8B-B14F-4D97-AF65-F5344CB8AC3E}">
        <p14:creationId xmlns:p14="http://schemas.microsoft.com/office/powerpoint/2010/main" val="2310991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2D2ED89-5AE9-4E9E-B74C-07803A862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9948" y="0"/>
            <a:ext cx="673210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DACE24C-B42B-4BBD-911B-827A7B627BFD}"/>
              </a:ext>
            </a:extLst>
          </p:cNvPr>
          <p:cNvSpPr>
            <a:spLocks noGrp="1"/>
          </p:cNvSpPr>
          <p:nvPr>
            <p:ph type="title"/>
          </p:nvPr>
        </p:nvSpPr>
        <p:spPr>
          <a:xfrm>
            <a:off x="1761066" y="964692"/>
            <a:ext cx="8669868" cy="1188720"/>
          </a:xfrm>
          <a:solidFill>
            <a:srgbClr val="FFFFFF"/>
          </a:solidFill>
          <a:ln>
            <a:solidFill>
              <a:srgbClr val="404040"/>
            </a:solidFill>
          </a:ln>
        </p:spPr>
        <p:txBody>
          <a:bodyPr>
            <a:normAutofit/>
          </a:bodyPr>
          <a:lstStyle/>
          <a:p>
            <a:r>
              <a:rPr lang="el-GR">
                <a:solidFill>
                  <a:srgbClr val="404040"/>
                </a:solidFill>
              </a:rPr>
              <a:t>Πωσ κρινετε το περασμα απο το συλλογικο στο προσωπικο στοιχειο;</a:t>
            </a:r>
          </a:p>
        </p:txBody>
      </p:sp>
      <p:sp>
        <p:nvSpPr>
          <p:cNvPr id="3" name="Θέση περιεχομένου 2">
            <a:extLst>
              <a:ext uri="{FF2B5EF4-FFF2-40B4-BE49-F238E27FC236}">
                <a16:creationId xmlns:a16="http://schemas.microsoft.com/office/drawing/2014/main" id="{4BB7CE28-CD1F-4802-A8DD-607E8CD5B486}"/>
              </a:ext>
            </a:extLst>
          </p:cNvPr>
          <p:cNvSpPr>
            <a:spLocks noGrp="1"/>
          </p:cNvSpPr>
          <p:nvPr>
            <p:ph idx="1"/>
          </p:nvPr>
        </p:nvSpPr>
        <p:spPr>
          <a:xfrm>
            <a:off x="3238831" y="2638044"/>
            <a:ext cx="5714338" cy="3101983"/>
          </a:xfrm>
        </p:spPr>
        <p:txBody>
          <a:bodyPr>
            <a:normAutofit/>
          </a:bodyPr>
          <a:lstStyle/>
          <a:p>
            <a:r>
              <a:rPr lang="el-GR" dirty="0"/>
              <a:t>Βλ. την άποψη του Γ. Παπαθεοδώρου, ότι στο «εβραϊκό» έργο του Ιωάννου διακρίνουμε τη λειτουργία μιας </a:t>
            </a:r>
            <a:r>
              <a:rPr lang="el-GR" i="1" dirty="0"/>
              <a:t>δίκαιης μνήμης</a:t>
            </a:r>
            <a:r>
              <a:rPr lang="el-GR" dirty="0"/>
              <a:t>. </a:t>
            </a:r>
          </a:p>
          <a:p>
            <a:endParaRPr lang="el-GR" dirty="0"/>
          </a:p>
          <a:p>
            <a:r>
              <a:rPr lang="el-GR" dirty="0"/>
              <a:t>Βλ. την άποψη του </a:t>
            </a:r>
            <a:r>
              <a:rPr lang="el-GR" dirty="0" err="1"/>
              <a:t>Μάκρητζ</a:t>
            </a:r>
            <a:r>
              <a:rPr lang="el-GR" dirty="0"/>
              <a:t>, ότι ο Ιωάννου εμφανίζεται ως </a:t>
            </a:r>
            <a:r>
              <a:rPr lang="el-GR" i="1" dirty="0"/>
              <a:t>ο μόνος που θυμάται και καταγράφει το παρελθόν  της πόλης του.</a:t>
            </a:r>
          </a:p>
        </p:txBody>
      </p:sp>
    </p:spTree>
    <p:extLst>
      <p:ext uri="{BB962C8B-B14F-4D97-AF65-F5344CB8AC3E}">
        <p14:creationId xmlns:p14="http://schemas.microsoft.com/office/powerpoint/2010/main" val="24891141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el-GR" dirty="0" err="1"/>
              <a:t>Βιοσ</a:t>
            </a:r>
            <a:r>
              <a:rPr lang="el-GR" dirty="0"/>
              <a:t> και </a:t>
            </a:r>
            <a:r>
              <a:rPr lang="el-GR" dirty="0" err="1"/>
              <a:t>εργο</a:t>
            </a:r>
            <a:endParaRPr lang="el-GR" dirty="0"/>
          </a:p>
        </p:txBody>
      </p:sp>
      <p:sp>
        <p:nvSpPr>
          <p:cNvPr id="3" name="Content Placeholder 2"/>
          <p:cNvSpPr>
            <a:spLocks noGrp="1"/>
          </p:cNvSpPr>
          <p:nvPr>
            <p:ph idx="1"/>
          </p:nvPr>
        </p:nvSpPr>
        <p:spPr>
          <a:xfrm>
            <a:off x="2886890" y="2638044"/>
            <a:ext cx="6583681" cy="3101983"/>
          </a:xfrm>
        </p:spPr>
        <p:txBody>
          <a:bodyPr/>
          <a:lstStyle/>
          <a:p>
            <a:r>
              <a:rPr lang="el-GR" sz="2800" b="1" dirty="0">
                <a:solidFill>
                  <a:schemeClr val="tx1"/>
                </a:solidFill>
              </a:rPr>
              <a:t>Παρακολουθήστε την εκπομπή </a:t>
            </a:r>
            <a:r>
              <a:rPr lang="en-US" sz="2800" b="1" dirty="0">
                <a:solidFill>
                  <a:schemeClr val="tx1"/>
                </a:solidFill>
                <a:hlinkClick r:id="rId2">
                  <a:extLst>
                    <a:ext uri="{A12FA001-AC4F-418D-AE19-62706E023703}">
                      <ahyp:hlinkClr xmlns:ahyp="http://schemas.microsoft.com/office/drawing/2018/hyperlinkcolor" val="tx"/>
                    </a:ext>
                  </a:extLst>
                </a:hlinkClick>
              </a:rPr>
              <a:t>https://www.maxmag.gr/afieromata/giorgos-ioannou/</a:t>
            </a:r>
            <a:r>
              <a:rPr lang="el-GR" sz="2800" b="1" dirty="0">
                <a:solidFill>
                  <a:schemeClr val="tx1"/>
                </a:solidFill>
              </a:rPr>
              <a:t>. Ο συγγραφέας περιδιαβαίνει την πόλη της Θεσσαλονίκης, μιλώντας για τους πρόσφυγες και παίρνοντας συνεντεύξεις</a:t>
            </a:r>
            <a:r>
              <a:rPr lang="el-GR" b="1" dirty="0">
                <a:solidFill>
                  <a:schemeClr val="tx1"/>
                </a:solidFill>
              </a:rPr>
              <a:t>.</a:t>
            </a:r>
          </a:p>
        </p:txBody>
      </p:sp>
    </p:spTree>
    <p:extLst>
      <p:ext uri="{BB962C8B-B14F-4D97-AF65-F5344CB8AC3E}">
        <p14:creationId xmlns:p14="http://schemas.microsoft.com/office/powerpoint/2010/main" val="1850518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2FD007-D62F-4270-B5BC-3BF6DEC5DDB7}"/>
              </a:ext>
            </a:extLst>
          </p:cNvPr>
          <p:cNvSpPr>
            <a:spLocks noGrp="1"/>
          </p:cNvSpPr>
          <p:nvPr>
            <p:ph type="title"/>
          </p:nvPr>
        </p:nvSpPr>
        <p:spPr>
          <a:xfrm>
            <a:off x="970671" y="123568"/>
            <a:ext cx="10367889" cy="1143170"/>
          </a:xfrm>
        </p:spPr>
        <p:txBody>
          <a:bodyPr>
            <a:normAutofit/>
          </a:bodyPr>
          <a:lstStyle/>
          <a:p>
            <a:r>
              <a:rPr lang="el-GR" dirty="0" err="1"/>
              <a:t>βιβλιογραφια</a:t>
            </a:r>
            <a:endParaRPr lang="en-US" dirty="0"/>
          </a:p>
        </p:txBody>
      </p:sp>
      <p:sp>
        <p:nvSpPr>
          <p:cNvPr id="3" name="Θέση περιεχομένου 2">
            <a:extLst>
              <a:ext uri="{FF2B5EF4-FFF2-40B4-BE49-F238E27FC236}">
                <a16:creationId xmlns:a16="http://schemas.microsoft.com/office/drawing/2014/main" id="{AE3E35C3-07B6-400A-8C3E-A2C5ACC69DC6}"/>
              </a:ext>
            </a:extLst>
          </p:cNvPr>
          <p:cNvSpPr>
            <a:spLocks noGrp="1"/>
          </p:cNvSpPr>
          <p:nvPr>
            <p:ph idx="1"/>
          </p:nvPr>
        </p:nvSpPr>
        <p:spPr>
          <a:xfrm>
            <a:off x="309489" y="1661020"/>
            <a:ext cx="11690252" cy="4813921"/>
          </a:xfrm>
        </p:spPr>
        <p:txBody>
          <a:bodyPr>
            <a:normAutofit fontScale="62500" lnSpcReduction="20000"/>
          </a:bodyPr>
          <a:lstStyle/>
          <a:p>
            <a:pPr algn="just"/>
            <a:r>
              <a:rPr lang="el-GR" sz="2100" dirty="0" err="1">
                <a:solidFill>
                  <a:schemeClr val="tx2"/>
                </a:solidFill>
              </a:rPr>
              <a:t>Αμπατζοπούλου</a:t>
            </a:r>
            <a:r>
              <a:rPr lang="el-GR" sz="2100" dirty="0">
                <a:solidFill>
                  <a:schemeClr val="tx2"/>
                </a:solidFill>
              </a:rPr>
              <a:t>, </a:t>
            </a:r>
            <a:r>
              <a:rPr lang="el-GR" sz="2100" dirty="0" err="1">
                <a:solidFill>
                  <a:schemeClr val="tx2"/>
                </a:solidFill>
              </a:rPr>
              <a:t>Φραγκίσκη</a:t>
            </a:r>
            <a:r>
              <a:rPr lang="el-GR" sz="2100" dirty="0">
                <a:solidFill>
                  <a:schemeClr val="tx2"/>
                </a:solidFill>
              </a:rPr>
              <a:t>, </a:t>
            </a:r>
            <a:r>
              <a:rPr lang="el-GR" sz="2100" i="1" dirty="0">
                <a:solidFill>
                  <a:schemeClr val="tx2"/>
                </a:solidFill>
              </a:rPr>
              <a:t>Η λογοτεχνία ως μαρτυρία. Έλληνες πεζογράφοι για τη Γενοκτονία των Εβραίων</a:t>
            </a:r>
            <a:r>
              <a:rPr lang="el-GR" sz="2100" dirty="0">
                <a:solidFill>
                  <a:schemeClr val="tx2"/>
                </a:solidFill>
              </a:rPr>
              <a:t>, Θεσσαλονίκη, Παρατηρητής, 1995. </a:t>
            </a:r>
          </a:p>
          <a:p>
            <a:pPr algn="just"/>
            <a:r>
              <a:rPr lang="el-GR" sz="2100" dirty="0" err="1">
                <a:solidFill>
                  <a:schemeClr val="tx2"/>
                </a:solidFill>
              </a:rPr>
              <a:t>Αμπατζοπούλου</a:t>
            </a:r>
            <a:r>
              <a:rPr lang="el-GR" sz="2100" dirty="0">
                <a:solidFill>
                  <a:schemeClr val="tx2"/>
                </a:solidFill>
              </a:rPr>
              <a:t>, </a:t>
            </a:r>
            <a:r>
              <a:rPr lang="el-GR" sz="2100" dirty="0" err="1">
                <a:solidFill>
                  <a:schemeClr val="tx2"/>
                </a:solidFill>
              </a:rPr>
              <a:t>Φραγκίσκη</a:t>
            </a:r>
            <a:r>
              <a:rPr lang="el-GR" sz="2100" dirty="0">
                <a:solidFill>
                  <a:schemeClr val="tx2"/>
                </a:solidFill>
              </a:rPr>
              <a:t>, </a:t>
            </a:r>
            <a:r>
              <a:rPr lang="el-GR" sz="2100" i="1" dirty="0">
                <a:solidFill>
                  <a:schemeClr val="tx2"/>
                </a:solidFill>
              </a:rPr>
              <a:t>Ο Άλλος εν </a:t>
            </a:r>
            <a:r>
              <a:rPr lang="el-GR" sz="2100" i="1" dirty="0" err="1">
                <a:solidFill>
                  <a:schemeClr val="tx2"/>
                </a:solidFill>
              </a:rPr>
              <a:t>διωγμώ</a:t>
            </a:r>
            <a:r>
              <a:rPr lang="el-GR" sz="2100" i="1" dirty="0">
                <a:solidFill>
                  <a:schemeClr val="tx2"/>
                </a:solidFill>
              </a:rPr>
              <a:t>. Η εικόνα του Εβραίου στη λογοτεχνία: Ζητήματα Ιστορίας και Μυθοπλασίας, </a:t>
            </a:r>
            <a:r>
              <a:rPr lang="el-GR" sz="2100" dirty="0">
                <a:solidFill>
                  <a:schemeClr val="tx2"/>
                </a:solidFill>
              </a:rPr>
              <a:t>Αθήνα, Θεμέλιο, 1998.</a:t>
            </a:r>
          </a:p>
          <a:p>
            <a:pPr algn="just"/>
            <a:r>
              <a:rPr lang="el-GR" sz="2100" dirty="0">
                <a:solidFill>
                  <a:schemeClr val="tx2"/>
                </a:solidFill>
              </a:rPr>
              <a:t>Αναστασιάδης, Γιώργος (</a:t>
            </a:r>
            <a:r>
              <a:rPr lang="el-GR" sz="2100" dirty="0" err="1">
                <a:solidFill>
                  <a:schemeClr val="tx2"/>
                </a:solidFill>
              </a:rPr>
              <a:t>επιμ</a:t>
            </a:r>
            <a:r>
              <a:rPr lang="el-GR" sz="2100" dirty="0">
                <a:solidFill>
                  <a:schemeClr val="tx2"/>
                </a:solidFill>
              </a:rPr>
              <a:t>.), </a:t>
            </a:r>
            <a:r>
              <a:rPr lang="el-GR" sz="2100" i="1" dirty="0">
                <a:solidFill>
                  <a:schemeClr val="tx2"/>
                </a:solidFill>
              </a:rPr>
              <a:t>Γιώργος Ιωάννου 1927-1985. Λόγος και μνήμη, Θεσσαλονίκη</a:t>
            </a:r>
            <a:r>
              <a:rPr lang="el-GR" sz="2100" dirty="0">
                <a:solidFill>
                  <a:schemeClr val="tx2"/>
                </a:solidFill>
              </a:rPr>
              <a:t>, </a:t>
            </a:r>
            <a:r>
              <a:rPr lang="el-GR" sz="2100" dirty="0" err="1">
                <a:solidFill>
                  <a:schemeClr val="tx2"/>
                </a:solidFill>
              </a:rPr>
              <a:t>University</a:t>
            </a:r>
            <a:r>
              <a:rPr lang="el-GR" sz="2100" dirty="0">
                <a:solidFill>
                  <a:schemeClr val="tx2"/>
                </a:solidFill>
              </a:rPr>
              <a:t> </a:t>
            </a:r>
            <a:r>
              <a:rPr lang="el-GR" sz="2100" dirty="0" err="1">
                <a:solidFill>
                  <a:schemeClr val="tx2"/>
                </a:solidFill>
              </a:rPr>
              <a:t>Studio</a:t>
            </a:r>
            <a:r>
              <a:rPr lang="el-GR" sz="2100" dirty="0">
                <a:solidFill>
                  <a:schemeClr val="tx2"/>
                </a:solidFill>
              </a:rPr>
              <a:t> </a:t>
            </a:r>
            <a:r>
              <a:rPr lang="el-GR" sz="2100" dirty="0" err="1">
                <a:solidFill>
                  <a:schemeClr val="tx2"/>
                </a:solidFill>
              </a:rPr>
              <a:t>Press</a:t>
            </a:r>
            <a:r>
              <a:rPr lang="el-GR" sz="2100" dirty="0">
                <a:solidFill>
                  <a:schemeClr val="tx2"/>
                </a:solidFill>
              </a:rPr>
              <a:t>, 2006.</a:t>
            </a:r>
          </a:p>
          <a:p>
            <a:pPr algn="just"/>
            <a:r>
              <a:rPr lang="el-GR" sz="2100" dirty="0">
                <a:solidFill>
                  <a:schemeClr val="tx2"/>
                </a:solidFill>
              </a:rPr>
              <a:t>Ιωάννου, Γιώργος, </a:t>
            </a:r>
            <a:r>
              <a:rPr lang="el-GR" sz="2100" i="1" dirty="0">
                <a:solidFill>
                  <a:schemeClr val="tx2"/>
                </a:solidFill>
              </a:rPr>
              <a:t>Ο της φύσεως έρως</a:t>
            </a:r>
            <a:r>
              <a:rPr lang="el-GR" sz="2100" dirty="0">
                <a:solidFill>
                  <a:schemeClr val="tx2"/>
                </a:solidFill>
              </a:rPr>
              <a:t>, Αθήνα, Κέδρος, 1985.</a:t>
            </a:r>
          </a:p>
          <a:p>
            <a:pPr algn="just"/>
            <a:r>
              <a:rPr lang="el-GR" sz="2100" dirty="0">
                <a:solidFill>
                  <a:schemeClr val="tx2"/>
                </a:solidFill>
              </a:rPr>
              <a:t>Βαρών-</a:t>
            </a:r>
            <a:r>
              <a:rPr lang="el-GR" sz="2100" dirty="0" err="1">
                <a:solidFill>
                  <a:schemeClr val="tx2"/>
                </a:solidFill>
              </a:rPr>
              <a:t>Βασάρ</a:t>
            </a:r>
            <a:r>
              <a:rPr lang="el-GR" sz="2100" dirty="0">
                <a:solidFill>
                  <a:schemeClr val="tx2"/>
                </a:solidFill>
              </a:rPr>
              <a:t>, </a:t>
            </a:r>
            <a:r>
              <a:rPr lang="el-GR" sz="2100" dirty="0" err="1">
                <a:solidFill>
                  <a:schemeClr val="tx2"/>
                </a:solidFill>
              </a:rPr>
              <a:t>Οντέτ</a:t>
            </a:r>
            <a:r>
              <a:rPr lang="el-GR" sz="2100" dirty="0">
                <a:solidFill>
                  <a:schemeClr val="tx2"/>
                </a:solidFill>
              </a:rPr>
              <a:t> 2013. </a:t>
            </a:r>
            <a:r>
              <a:rPr lang="el-GR" sz="2100" i="1" dirty="0">
                <a:solidFill>
                  <a:schemeClr val="tx2"/>
                </a:solidFill>
              </a:rPr>
              <a:t>Η ανάδυση μιας δύσκολης μνήμης.</a:t>
            </a:r>
            <a:r>
              <a:rPr lang="el-GR" sz="2100" b="1" i="1" dirty="0">
                <a:solidFill>
                  <a:schemeClr val="tx2"/>
                </a:solidFill>
              </a:rPr>
              <a:t> </a:t>
            </a:r>
            <a:r>
              <a:rPr lang="el-GR" sz="2100" i="1" dirty="0">
                <a:solidFill>
                  <a:schemeClr val="tx2"/>
                </a:solidFill>
              </a:rPr>
              <a:t>Κείμενα για τη γενοκτονία των Εβραίων</a:t>
            </a:r>
            <a:r>
              <a:rPr lang="el-GR" sz="2100" dirty="0">
                <a:solidFill>
                  <a:schemeClr val="tx2"/>
                </a:solidFill>
              </a:rPr>
              <a:t>.  </a:t>
            </a:r>
            <a:r>
              <a:rPr lang="el-GR" sz="2100" dirty="0" err="1">
                <a:solidFill>
                  <a:schemeClr val="tx2"/>
                </a:solidFill>
              </a:rPr>
              <a:t>Βιβλιοπωλείον</a:t>
            </a:r>
            <a:r>
              <a:rPr lang="el-GR" sz="2100" dirty="0">
                <a:solidFill>
                  <a:schemeClr val="tx2"/>
                </a:solidFill>
              </a:rPr>
              <a:t> της Εστίας, Αθήνα.</a:t>
            </a:r>
          </a:p>
          <a:p>
            <a:pPr algn="just"/>
            <a:r>
              <a:rPr lang="el-GR" sz="2100" dirty="0" err="1">
                <a:solidFill>
                  <a:schemeClr val="tx2"/>
                </a:solidFill>
              </a:rPr>
              <a:t>Ναρ</a:t>
            </a:r>
            <a:r>
              <a:rPr lang="el-GR" sz="2100" dirty="0">
                <a:solidFill>
                  <a:schemeClr val="tx2"/>
                </a:solidFill>
              </a:rPr>
              <a:t>, </a:t>
            </a:r>
            <a:r>
              <a:rPr lang="el-GR" sz="2100" dirty="0" err="1">
                <a:solidFill>
                  <a:schemeClr val="tx2"/>
                </a:solidFill>
              </a:rPr>
              <a:t>Αλμπέρτος</a:t>
            </a:r>
            <a:r>
              <a:rPr lang="el-GR" sz="2100" dirty="0">
                <a:solidFill>
                  <a:schemeClr val="tx2"/>
                </a:solidFill>
              </a:rPr>
              <a:t>, « Εν ταις </a:t>
            </a:r>
            <a:r>
              <a:rPr lang="el-GR" sz="2100" dirty="0" err="1">
                <a:solidFill>
                  <a:schemeClr val="tx2"/>
                </a:solidFill>
              </a:rPr>
              <a:t>ημέραις</a:t>
            </a:r>
            <a:r>
              <a:rPr lang="el-GR" sz="2100" dirty="0">
                <a:solidFill>
                  <a:schemeClr val="tx2"/>
                </a:solidFill>
              </a:rPr>
              <a:t> </a:t>
            </a:r>
            <a:r>
              <a:rPr lang="el-GR" sz="2100" dirty="0" err="1">
                <a:solidFill>
                  <a:schemeClr val="tx2"/>
                </a:solidFill>
              </a:rPr>
              <a:t>εκείναις</a:t>
            </a:r>
            <a:r>
              <a:rPr lang="el-GR" sz="2100" dirty="0">
                <a:solidFill>
                  <a:schemeClr val="tx2"/>
                </a:solidFill>
              </a:rPr>
              <a:t>. Οι Εβραίοι της Θεσσαλονίκης στο έργο του Γιώργου Ιωάννου» (</a:t>
            </a:r>
            <a:r>
              <a:rPr lang="en-US" sz="2100" dirty="0">
                <a:solidFill>
                  <a:schemeClr val="tx2"/>
                </a:solidFill>
              </a:rPr>
              <a:t>1997</a:t>
            </a:r>
            <a:r>
              <a:rPr lang="el-GR" sz="2100" dirty="0">
                <a:solidFill>
                  <a:schemeClr val="tx2"/>
                </a:solidFill>
              </a:rPr>
              <a:t>), τώρα στο </a:t>
            </a:r>
            <a:r>
              <a:rPr lang="el-GR" sz="2100" i="1" dirty="0">
                <a:solidFill>
                  <a:schemeClr val="tx2"/>
                </a:solidFill>
              </a:rPr>
              <a:t>Για τον Ιωάννου</a:t>
            </a:r>
            <a:r>
              <a:rPr lang="el-GR" sz="2100" dirty="0">
                <a:solidFill>
                  <a:schemeClr val="tx2"/>
                </a:solidFill>
              </a:rPr>
              <a:t>, σ. 346-</a:t>
            </a:r>
            <a:r>
              <a:rPr lang="en-US" sz="2100" dirty="0">
                <a:solidFill>
                  <a:schemeClr val="tx2"/>
                </a:solidFill>
              </a:rPr>
              <a:t>356.</a:t>
            </a:r>
            <a:endParaRPr lang="el-GR" sz="2100" dirty="0">
              <a:solidFill>
                <a:schemeClr val="tx2"/>
              </a:solidFill>
            </a:endParaRPr>
          </a:p>
          <a:p>
            <a:pPr algn="just"/>
            <a:r>
              <a:rPr lang="el-GR" sz="2100" dirty="0" err="1">
                <a:solidFill>
                  <a:schemeClr val="tx2"/>
                </a:solidFill>
              </a:rPr>
              <a:t>Δρουκόπουλος</a:t>
            </a:r>
            <a:r>
              <a:rPr lang="el-GR" sz="2100" dirty="0">
                <a:solidFill>
                  <a:schemeClr val="tx2"/>
                </a:solidFill>
              </a:rPr>
              <a:t>, Άρης, </a:t>
            </a:r>
            <a:r>
              <a:rPr lang="el-GR" sz="2100" i="1" dirty="0">
                <a:solidFill>
                  <a:schemeClr val="tx2"/>
                </a:solidFill>
              </a:rPr>
              <a:t>Γιώργος Ιωάννου: Ένας οδηγός για την ανάγνωση του έργου του</a:t>
            </a:r>
            <a:r>
              <a:rPr lang="el-GR" sz="2100" dirty="0">
                <a:solidFill>
                  <a:schemeClr val="tx2"/>
                </a:solidFill>
              </a:rPr>
              <a:t>, Ειρμός, Αθήνα, 1992.</a:t>
            </a:r>
          </a:p>
          <a:p>
            <a:pPr algn="just"/>
            <a:r>
              <a:rPr lang="el-GR" sz="2100" dirty="0" err="1">
                <a:solidFill>
                  <a:schemeClr val="tx2"/>
                </a:solidFill>
              </a:rPr>
              <a:t>Σιαφλέκης</a:t>
            </a:r>
            <a:r>
              <a:rPr lang="el-GR" sz="2100" dirty="0">
                <a:solidFill>
                  <a:schemeClr val="tx2"/>
                </a:solidFill>
              </a:rPr>
              <a:t>, Ζαχαρίας Ι. (</a:t>
            </a:r>
            <a:r>
              <a:rPr lang="el-GR" sz="2100" dirty="0" err="1">
                <a:solidFill>
                  <a:schemeClr val="tx2"/>
                </a:solidFill>
              </a:rPr>
              <a:t>επιμ</a:t>
            </a:r>
            <a:r>
              <a:rPr lang="el-GR" sz="2100" dirty="0">
                <a:solidFill>
                  <a:schemeClr val="tx2"/>
                </a:solidFill>
              </a:rPr>
              <a:t>.), </a:t>
            </a:r>
            <a:r>
              <a:rPr lang="el-GR" sz="2100" i="1" dirty="0">
                <a:solidFill>
                  <a:schemeClr val="tx2"/>
                </a:solidFill>
              </a:rPr>
              <a:t>Γραφές της μνήμης. Σύγκριση-Αναπαράσταση-Θεωρία</a:t>
            </a:r>
            <a:r>
              <a:rPr lang="el-GR" sz="2100" dirty="0">
                <a:solidFill>
                  <a:schemeClr val="tx2"/>
                </a:solidFill>
              </a:rPr>
              <a:t>, Αθήνα: </a:t>
            </a:r>
            <a:r>
              <a:rPr lang="el-GR" sz="2100" dirty="0" err="1">
                <a:solidFill>
                  <a:schemeClr val="tx2"/>
                </a:solidFill>
              </a:rPr>
              <a:t>Gutenberg</a:t>
            </a:r>
            <a:r>
              <a:rPr lang="el-GR" sz="2100" dirty="0">
                <a:solidFill>
                  <a:schemeClr val="tx2"/>
                </a:solidFill>
              </a:rPr>
              <a:t> 2009.</a:t>
            </a:r>
          </a:p>
          <a:p>
            <a:pPr algn="just"/>
            <a:r>
              <a:rPr lang="el-GR" sz="2100" dirty="0" err="1">
                <a:solidFill>
                  <a:schemeClr val="tx2"/>
                </a:solidFill>
              </a:rPr>
              <a:t>Πήτερ</a:t>
            </a:r>
            <a:r>
              <a:rPr lang="el-GR" sz="2100" dirty="0">
                <a:solidFill>
                  <a:schemeClr val="tx2"/>
                </a:solidFill>
              </a:rPr>
              <a:t> </a:t>
            </a:r>
            <a:r>
              <a:rPr lang="el-GR" sz="2100" dirty="0" err="1">
                <a:solidFill>
                  <a:schemeClr val="tx2"/>
                </a:solidFill>
              </a:rPr>
              <a:t>Μάκρητζ</a:t>
            </a:r>
            <a:r>
              <a:rPr lang="el-GR" sz="2100" dirty="0">
                <a:solidFill>
                  <a:schemeClr val="tx2"/>
                </a:solidFill>
              </a:rPr>
              <a:t>, «Ο Γιώργος Ιωάννου στην πόλη των φαντασμάτων» (2015), </a:t>
            </a:r>
            <a:r>
              <a:rPr lang="en-US" sz="2100" i="1" dirty="0">
                <a:solidFill>
                  <a:schemeClr val="tx2"/>
                </a:solidFill>
              </a:rPr>
              <a:t>academia.edu</a:t>
            </a:r>
            <a:endParaRPr lang="el-GR" sz="2100" i="1" dirty="0">
              <a:solidFill>
                <a:schemeClr val="tx2"/>
              </a:solidFill>
            </a:endParaRPr>
          </a:p>
          <a:p>
            <a:pPr algn="just"/>
            <a:r>
              <a:rPr lang="el-GR" sz="2100" i="1" dirty="0">
                <a:solidFill>
                  <a:schemeClr val="tx2"/>
                </a:solidFill>
              </a:rPr>
              <a:t>Για τον Ιωάννου. Κριτικά κείμενα</a:t>
            </a:r>
            <a:r>
              <a:rPr lang="el-GR" sz="2100" dirty="0">
                <a:solidFill>
                  <a:schemeClr val="tx2"/>
                </a:solidFill>
              </a:rPr>
              <a:t>. Εισαγωγή, </a:t>
            </a:r>
            <a:r>
              <a:rPr lang="el-GR" sz="2100" dirty="0" err="1">
                <a:solidFill>
                  <a:schemeClr val="tx2"/>
                </a:solidFill>
              </a:rPr>
              <a:t>αθνολόγηση</a:t>
            </a:r>
            <a:r>
              <a:rPr lang="el-GR" sz="2100" dirty="0">
                <a:solidFill>
                  <a:schemeClr val="tx2"/>
                </a:solidFill>
              </a:rPr>
              <a:t> κειμένων Δημήτρης </a:t>
            </a:r>
            <a:r>
              <a:rPr lang="el-GR" sz="2100" dirty="0" err="1">
                <a:solidFill>
                  <a:schemeClr val="tx2"/>
                </a:solidFill>
              </a:rPr>
              <a:t>Κόκορης</a:t>
            </a:r>
            <a:r>
              <a:rPr lang="el-GR" sz="2100" dirty="0">
                <a:solidFill>
                  <a:schemeClr val="tx2"/>
                </a:solidFill>
              </a:rPr>
              <a:t>. Αιγαίον, Λευκωσία 2013.</a:t>
            </a:r>
          </a:p>
          <a:p>
            <a:pPr algn="just"/>
            <a:r>
              <a:rPr lang="el-GR" sz="2100" dirty="0">
                <a:solidFill>
                  <a:schemeClr val="tx2"/>
                </a:solidFill>
              </a:rPr>
              <a:t>Παπαθεοδώρου, Γιάννης, « «Εν ταις </a:t>
            </a:r>
            <a:r>
              <a:rPr lang="el-GR" sz="2100" dirty="0" err="1">
                <a:solidFill>
                  <a:schemeClr val="tx2"/>
                </a:solidFill>
              </a:rPr>
              <a:t>ημέραις</a:t>
            </a:r>
            <a:r>
              <a:rPr lang="el-GR" sz="2100" dirty="0">
                <a:solidFill>
                  <a:schemeClr val="tx2"/>
                </a:solidFill>
              </a:rPr>
              <a:t> </a:t>
            </a:r>
            <a:r>
              <a:rPr lang="el-GR" sz="2100" dirty="0" err="1">
                <a:solidFill>
                  <a:schemeClr val="tx2"/>
                </a:solidFill>
              </a:rPr>
              <a:t>εκείναις</a:t>
            </a:r>
            <a:r>
              <a:rPr lang="el-GR" sz="2100" dirty="0">
                <a:solidFill>
                  <a:schemeClr val="tx2"/>
                </a:solidFill>
              </a:rPr>
              <a:t>…» Αγάπη και δίκαιη μνήμη σε ένα «εβραϊκό» πεζογράφημα του Γιώργου Ιωάννου», στο  </a:t>
            </a:r>
            <a:r>
              <a:rPr lang="el-GR" sz="2100" i="1" dirty="0">
                <a:solidFill>
                  <a:schemeClr val="tx2"/>
                </a:solidFill>
              </a:rPr>
              <a:t>Για την αγάπη Άρτος ζωής,</a:t>
            </a:r>
            <a:r>
              <a:rPr lang="el-GR" sz="2100" dirty="0">
                <a:solidFill>
                  <a:schemeClr val="tx2"/>
                </a:solidFill>
              </a:rPr>
              <a:t> , </a:t>
            </a:r>
            <a:r>
              <a:rPr lang="el-GR" sz="2100" dirty="0" err="1">
                <a:solidFill>
                  <a:schemeClr val="tx2"/>
                </a:solidFill>
              </a:rPr>
              <a:t>επιμ</a:t>
            </a:r>
            <a:r>
              <a:rPr lang="el-GR" sz="2100" dirty="0">
                <a:solidFill>
                  <a:schemeClr val="tx2"/>
                </a:solidFill>
              </a:rPr>
              <a:t>. Γιάννης </a:t>
            </a:r>
            <a:r>
              <a:rPr lang="el-GR" sz="2100" dirty="0" err="1">
                <a:solidFill>
                  <a:schemeClr val="tx2"/>
                </a:solidFill>
              </a:rPr>
              <a:t>Ζουμπουλάκης</a:t>
            </a:r>
            <a:r>
              <a:rPr lang="el-GR" sz="2100" dirty="0">
                <a:solidFill>
                  <a:schemeClr val="tx2"/>
                </a:solidFill>
              </a:rPr>
              <a:t>, </a:t>
            </a:r>
            <a:r>
              <a:rPr lang="el-GR" sz="2100" i="1" dirty="0">
                <a:solidFill>
                  <a:schemeClr val="tx2"/>
                </a:solidFill>
              </a:rPr>
              <a:t> </a:t>
            </a:r>
            <a:r>
              <a:rPr lang="el-GR" sz="2100" dirty="0">
                <a:solidFill>
                  <a:schemeClr val="tx2"/>
                </a:solidFill>
              </a:rPr>
              <a:t>Αθήνα 2017, 317-332.</a:t>
            </a:r>
          </a:p>
          <a:p>
            <a:pPr algn="just"/>
            <a:r>
              <a:rPr lang="el-GR" sz="2100" dirty="0" err="1">
                <a:solidFill>
                  <a:schemeClr val="tx2"/>
                </a:solidFill>
              </a:rPr>
              <a:t>Λαυράνου</a:t>
            </a:r>
            <a:r>
              <a:rPr lang="el-GR" sz="2100" dirty="0">
                <a:solidFill>
                  <a:schemeClr val="tx2"/>
                </a:solidFill>
              </a:rPr>
              <a:t> Ελένη, «Γιώργος Ιωάννου: Ο πεζογράφος της μνήμης»</a:t>
            </a:r>
          </a:p>
          <a:p>
            <a:pPr algn="just"/>
            <a:r>
              <a:rPr lang="el-GR" sz="2100" dirty="0">
                <a:solidFill>
                  <a:schemeClr val="tx2"/>
                </a:solidFill>
                <a:hlinkClick r:id="rId2">
                  <a:extLst>
                    <a:ext uri="{A12FA001-AC4F-418D-AE19-62706E023703}">
                      <ahyp:hlinkClr xmlns:ahyp="http://schemas.microsoft.com/office/drawing/2018/hyperlinkcolor" val="tx"/>
                    </a:ext>
                  </a:extLst>
                </a:hlinkClick>
              </a:rPr>
              <a:t>Αφιέρωμα: </a:t>
            </a:r>
            <a:r>
              <a:rPr lang="en-US" sz="2100" dirty="0">
                <a:solidFill>
                  <a:schemeClr val="tx2"/>
                </a:solidFill>
                <a:hlinkClick r:id="rId2">
                  <a:extLst>
                    <a:ext uri="{A12FA001-AC4F-418D-AE19-62706E023703}">
                      <ahyp:hlinkClr xmlns:ahyp="http://schemas.microsoft.com/office/drawing/2018/hyperlinkcolor" val="tx"/>
                    </a:ext>
                  </a:extLst>
                </a:hlinkClick>
              </a:rPr>
              <a:t>https://www.maxmag.gr/afieromata/giorgos-ioannou/</a:t>
            </a:r>
            <a:r>
              <a:rPr lang="el-GR" sz="2100" dirty="0">
                <a:solidFill>
                  <a:schemeClr val="tx2"/>
                </a:solidFill>
              </a:rPr>
              <a:t>  2019</a:t>
            </a:r>
          </a:p>
          <a:p>
            <a:pPr algn="just"/>
            <a:r>
              <a:rPr lang="el-GR" sz="2100" i="1" dirty="0">
                <a:solidFill>
                  <a:schemeClr val="tx2"/>
                </a:solidFill>
              </a:rPr>
              <a:t>Με τον ρυθμό της ψυχής: Αφιέρωμα στον Γιώργο Ιωάννου</a:t>
            </a:r>
            <a:r>
              <a:rPr lang="el-GR" sz="2100" dirty="0">
                <a:solidFill>
                  <a:schemeClr val="tx2"/>
                </a:solidFill>
              </a:rPr>
              <a:t>, </a:t>
            </a:r>
            <a:r>
              <a:rPr lang="el-GR" sz="2100" dirty="0" err="1">
                <a:solidFill>
                  <a:schemeClr val="tx2"/>
                </a:solidFill>
              </a:rPr>
              <a:t>επιμ</a:t>
            </a:r>
            <a:r>
              <a:rPr lang="el-GR" sz="2100" dirty="0">
                <a:solidFill>
                  <a:schemeClr val="tx2"/>
                </a:solidFill>
              </a:rPr>
              <a:t>. Νάσος Βαγενάς κ.ά., Αθήνα, Κέδρος, 2006.</a:t>
            </a:r>
          </a:p>
          <a:p>
            <a:pPr algn="just"/>
            <a:r>
              <a:rPr lang="el-GR" sz="2100" dirty="0">
                <a:solidFill>
                  <a:schemeClr val="tx2"/>
                </a:solidFill>
              </a:rPr>
              <a:t>Αφιέρωμα του ηλεκτρονικού περιοδικού </a:t>
            </a:r>
            <a:r>
              <a:rPr lang="el-GR" sz="2100" i="1" dirty="0">
                <a:solidFill>
                  <a:schemeClr val="tx2"/>
                </a:solidFill>
              </a:rPr>
              <a:t>Χάρτης</a:t>
            </a:r>
            <a:r>
              <a:rPr lang="el-GR" sz="2100" dirty="0">
                <a:solidFill>
                  <a:schemeClr val="tx2"/>
                </a:solidFill>
              </a:rPr>
              <a:t>, </a:t>
            </a:r>
            <a:r>
              <a:rPr lang="el-GR" sz="2100" dirty="0" err="1">
                <a:solidFill>
                  <a:schemeClr val="tx2"/>
                </a:solidFill>
              </a:rPr>
              <a:t>τχ</a:t>
            </a:r>
            <a:r>
              <a:rPr lang="el-GR" sz="2100" dirty="0">
                <a:solidFill>
                  <a:schemeClr val="tx2"/>
                </a:solidFill>
              </a:rPr>
              <a:t>. 41 (Μάϊος 2022),  </a:t>
            </a:r>
            <a:r>
              <a:rPr lang="en-US" sz="2100" dirty="0">
                <a:solidFill>
                  <a:schemeClr val="tx2"/>
                </a:solidFill>
              </a:rPr>
              <a:t>https://www.hartismag.gr/hartis-41/afierwmata/ghiwrghos-ioannoi</a:t>
            </a:r>
            <a:endParaRPr lang="el-GR" sz="2100" dirty="0">
              <a:solidFill>
                <a:schemeClr val="tx2"/>
              </a:solidFill>
            </a:endParaRPr>
          </a:p>
          <a:p>
            <a:endParaRPr lang="el-GR" dirty="0">
              <a:solidFill>
                <a:schemeClr val="tx2"/>
              </a:solidFill>
            </a:endParaRPr>
          </a:p>
          <a:p>
            <a:endParaRPr lang="en-US" dirty="0"/>
          </a:p>
        </p:txBody>
      </p:sp>
    </p:spTree>
    <p:extLst>
      <p:ext uri="{BB962C8B-B14F-4D97-AF65-F5344CB8AC3E}">
        <p14:creationId xmlns:p14="http://schemas.microsoft.com/office/powerpoint/2010/main" val="4217816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629" y="559837"/>
            <a:ext cx="9830235" cy="6083559"/>
          </a:xfrm>
        </p:spPr>
        <p:txBody>
          <a:bodyPr>
            <a:normAutofit/>
          </a:bodyPr>
          <a:lstStyle/>
          <a:p>
            <a:r>
              <a:rPr lang="el-GR" dirty="0"/>
              <a:t>Ο</a:t>
            </a:r>
            <a:r>
              <a:rPr lang="el-GR" dirty="0">
                <a:solidFill>
                  <a:schemeClr val="tx1"/>
                </a:solidFill>
              </a:rPr>
              <a:t> </a:t>
            </a:r>
            <a:r>
              <a:rPr lang="el-GR" dirty="0">
                <a:solidFill>
                  <a:schemeClr val="tx1"/>
                </a:solidFill>
                <a:hlinkClick r:id="rId2">
                  <a:extLst>
                    <a:ext uri="{A12FA001-AC4F-418D-AE19-62706E023703}">
                      <ahyp:hlinkClr xmlns:ahyp="http://schemas.microsoft.com/office/drawing/2018/hyperlinkcolor" val="tx"/>
                    </a:ext>
                  </a:extLst>
                </a:hlinkClick>
              </a:rPr>
              <a:t>Γιώργος Ιωάννου</a:t>
            </a:r>
            <a:r>
              <a:rPr lang="el-GR" dirty="0">
                <a:solidFill>
                  <a:schemeClr val="tx1"/>
                </a:solidFill>
              </a:rPr>
              <a:t> </a:t>
            </a:r>
            <a:r>
              <a:rPr lang="el-GR" dirty="0"/>
              <a:t>1927-1985 είναι ένας από τους σημαντικότερους Έλληνες συγγραφείς της δεύτερης μεταπολεμικής γενιάς. Ο συγγραφέας διακρίθηκε ιδιαίτερα για το πεζογραφικό του έργο, ενώ έγραψε ακόμη ποιήματα, θεατρικά, μεταφράσεις και χρονογραφήματα.</a:t>
            </a:r>
          </a:p>
          <a:p>
            <a:r>
              <a:rPr lang="el-GR" dirty="0"/>
              <a:t>Έζησε τα νεανικά του χρόνια στη Θεσσαλονίκη, χρόνια σκοτεινά και δύσκολα, που συνδέθηκαν με τις οδυνηρές εμπειρίες του Β’ Παγκοσμίου και του εμφυλίου πολέμου. Οι εμπειρίες αυτές εντυπώθηκαν βαθύτατα στον συγγραφέα και επηρέασαν σημαντικά τον τρόπο γραφής του.</a:t>
            </a:r>
          </a:p>
          <a:p>
            <a:r>
              <a:rPr lang="el-GR" dirty="0"/>
              <a:t>Οι μνήμες του αποτελούν την πρώτη ύλη και την πηγή έμπνευσης του συγγραφέα τόσο τα πεζογραφήματα όσο και σε μέρους του ποιητικού του έργου. Το ποιητικό έργο του Ιωάννου, με αρκετά έντονο το ερωτικό στοιχείο, μπορεί να τοποθετηθεί στην ομάδα του κύκλου της </a:t>
            </a:r>
            <a:r>
              <a:rPr lang="el-GR" i="1" dirty="0" err="1"/>
              <a:t>Διαγωνίου</a:t>
            </a:r>
            <a:r>
              <a:rPr lang="el-GR" dirty="0"/>
              <a:t>. Πρόκειται για σημαντικό μεταπολεμικό λογοτεχνικό περιοδικό της Θεσσαλονίκης, που ιδρύθηκε από τον Ντίνο Χριστιανόπουλο και με το οποίο συνεργάστηκε ο συγγραφέας. </a:t>
            </a:r>
          </a:p>
          <a:p>
            <a:r>
              <a:rPr lang="el-GR" dirty="0"/>
              <a:t>Υπήρξε κυρίως κοινωνός της </a:t>
            </a:r>
            <a:r>
              <a:rPr lang="el-GR" b="1" dirty="0"/>
              <a:t>«μικρής ιστορίας»</a:t>
            </a:r>
            <a:r>
              <a:rPr lang="el-GR" dirty="0"/>
              <a:t>,</a:t>
            </a:r>
            <a:r>
              <a:rPr lang="el-GR" b="1" dirty="0"/>
              <a:t> </a:t>
            </a:r>
            <a:r>
              <a:rPr lang="el-GR" dirty="0"/>
              <a:t>της παράλληλης με τα ιστορικά γεγονότα καθημερινότητας των απλών ανθρώπων.. Ο τόνος του λόγου του είναι εξομολογητικός.</a:t>
            </a:r>
          </a:p>
        </p:txBody>
      </p:sp>
    </p:spTree>
    <p:extLst>
      <p:ext uri="{BB962C8B-B14F-4D97-AF65-F5344CB8AC3E}">
        <p14:creationId xmlns:p14="http://schemas.microsoft.com/office/powerpoint/2010/main" val="1403041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D432A9-31E0-41C1-B984-CBE2ACB9D71A}"/>
              </a:ext>
            </a:extLst>
          </p:cNvPr>
          <p:cNvSpPr>
            <a:spLocks noGrp="1"/>
          </p:cNvSpPr>
          <p:nvPr>
            <p:ph type="title"/>
          </p:nvPr>
        </p:nvSpPr>
        <p:spPr/>
        <p:txBody>
          <a:bodyPr/>
          <a:lstStyle/>
          <a:p>
            <a:r>
              <a:rPr lang="el-GR" dirty="0"/>
              <a:t>Τα «πεζογραφηματα» του γ. </a:t>
            </a:r>
            <a:r>
              <a:rPr lang="el-GR" dirty="0" err="1"/>
              <a:t>ιωαννου</a:t>
            </a:r>
            <a:br>
              <a:rPr lang="el-GR" dirty="0"/>
            </a:br>
            <a:r>
              <a:rPr lang="el-GR" dirty="0" err="1"/>
              <a:t>νεο</a:t>
            </a:r>
            <a:r>
              <a:rPr lang="el-GR" dirty="0"/>
              <a:t> ειδοσ</a:t>
            </a:r>
            <a:endParaRPr lang="en-US" dirty="0"/>
          </a:p>
        </p:txBody>
      </p:sp>
      <p:sp>
        <p:nvSpPr>
          <p:cNvPr id="3" name="Θέση περιεχομένου 2">
            <a:extLst>
              <a:ext uri="{FF2B5EF4-FFF2-40B4-BE49-F238E27FC236}">
                <a16:creationId xmlns:a16="http://schemas.microsoft.com/office/drawing/2014/main" id="{1612F88D-D666-412F-9EC8-2105B651EBF8}"/>
              </a:ext>
            </a:extLst>
          </p:cNvPr>
          <p:cNvSpPr>
            <a:spLocks noGrp="1"/>
          </p:cNvSpPr>
          <p:nvPr>
            <p:ph idx="1"/>
          </p:nvPr>
        </p:nvSpPr>
        <p:spPr>
          <a:xfrm>
            <a:off x="239486" y="3493640"/>
            <a:ext cx="11713028" cy="2735570"/>
          </a:xfrm>
        </p:spPr>
        <p:txBody>
          <a:bodyPr>
            <a:normAutofit lnSpcReduction="10000"/>
          </a:bodyPr>
          <a:lstStyle/>
          <a:p>
            <a:pPr marL="0" indent="0">
              <a:buNone/>
            </a:pPr>
            <a:r>
              <a:rPr lang="el-GR" sz="2400" dirty="0"/>
              <a:t>«Το πεζογράφημα συνίσταται σε ένα κείμενο με θεωρητική διάθεση, διανθιζόμενο όμως εδώ κι εκεί με ένα ποσοστό συμπυκνωμένων ιστοριών, εν σπέρματι ή και εν ακαριαία αναπτύξει, οι οποίες φέρονται ως παραδείγματα ή ως αποδείξεις, από αυτόν που εκθέτει αφηρημένα κάπως, τις απόψεις του, δηλαδή τον συγγραφέα. Κάτι πολύ κοντά στην εξομολόγηση ενώπιον αμίλητου εξομολόγου».</a:t>
            </a:r>
          </a:p>
          <a:p>
            <a:pPr marL="0" indent="0">
              <a:buNone/>
            </a:pPr>
            <a:br>
              <a:rPr lang="el-GR" sz="2400" dirty="0"/>
            </a:br>
            <a:r>
              <a:rPr lang="el-GR" sz="2400" dirty="0"/>
              <a:t>                                                               </a:t>
            </a:r>
            <a:r>
              <a:rPr lang="el-GR" sz="2400" dirty="0">
                <a:solidFill>
                  <a:schemeClr val="tx1"/>
                </a:solidFill>
              </a:rPr>
              <a:t>Γ. Ιωάννου, </a:t>
            </a:r>
            <a:r>
              <a:rPr lang="el-GR" sz="2400" i="1" dirty="0">
                <a:solidFill>
                  <a:schemeClr val="tx1"/>
                </a:solidFill>
              </a:rPr>
              <a:t>Ο της φύσεως Έρως</a:t>
            </a:r>
            <a:r>
              <a:rPr lang="el-GR" sz="2400" dirty="0">
                <a:solidFill>
                  <a:schemeClr val="tx1"/>
                </a:solidFill>
              </a:rPr>
              <a:t>, Κέδρος, 1985.</a:t>
            </a:r>
          </a:p>
          <a:p>
            <a:pPr marL="0" indent="0">
              <a:buNone/>
            </a:pPr>
            <a:endParaRPr lang="en-US" sz="2400" dirty="0">
              <a:solidFill>
                <a:schemeClr val="tx1"/>
              </a:solidFill>
            </a:endParaRPr>
          </a:p>
        </p:txBody>
      </p:sp>
    </p:spTree>
    <p:extLst>
      <p:ext uri="{BB962C8B-B14F-4D97-AF65-F5344CB8AC3E}">
        <p14:creationId xmlns:p14="http://schemas.microsoft.com/office/powerpoint/2010/main" val="2983401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Πεζογραφηματα</a:t>
            </a:r>
            <a:endParaRPr lang="el-GR" dirty="0"/>
          </a:p>
        </p:txBody>
      </p:sp>
      <p:sp>
        <p:nvSpPr>
          <p:cNvPr id="3" name="Content Placeholder 2"/>
          <p:cNvSpPr>
            <a:spLocks noGrp="1"/>
          </p:cNvSpPr>
          <p:nvPr>
            <p:ph idx="1"/>
          </p:nvPr>
        </p:nvSpPr>
        <p:spPr>
          <a:xfrm>
            <a:off x="242597" y="2425960"/>
            <a:ext cx="11569958" cy="4217436"/>
          </a:xfrm>
        </p:spPr>
        <p:txBody>
          <a:bodyPr/>
          <a:lstStyle/>
          <a:p>
            <a:pPr algn="just"/>
            <a:r>
              <a:rPr lang="el-GR" sz="2000" dirty="0"/>
              <a:t>Ο ίδιος ο συγγραφέας Γιώργος Ιωάννου, σε συνέντευξη του στο περιοδικό  «</a:t>
            </a:r>
            <a:r>
              <a:rPr lang="el-GR" sz="2000" i="1" dirty="0"/>
              <a:t>Η λέξη»</a:t>
            </a:r>
            <a:r>
              <a:rPr lang="el-GR" sz="2000" dirty="0"/>
              <a:t> το 1984 υποστήριξε:</a:t>
            </a:r>
          </a:p>
          <a:p>
            <a:pPr algn="just"/>
            <a:r>
              <a:rPr lang="el-GR" sz="2000" dirty="0"/>
              <a:t>«</a:t>
            </a:r>
            <a:r>
              <a:rPr lang="el-GR" sz="2000" b="1" dirty="0"/>
              <a:t>Αρκετά κείμενα μου πλησιάζουν ίσως το “χρονικό”</a:t>
            </a:r>
            <a:r>
              <a:rPr lang="el-GR" sz="2000" dirty="0"/>
              <a:t>, μα αυτό δεν μ’ ενδιαφέρει. Η λογοτεχνία, ακόμα και η καλή λογοτεχνία, πλάθεται με </a:t>
            </a:r>
            <a:r>
              <a:rPr lang="el-GR" sz="2000" dirty="0" err="1"/>
              <a:t>ο,τιδήποτε</a:t>
            </a:r>
            <a:r>
              <a:rPr lang="el-GR" sz="2000" dirty="0"/>
              <a:t>. […] Εγώ είμαι ένας </a:t>
            </a:r>
            <a:r>
              <a:rPr lang="el-GR" sz="2000" b="1" dirty="0"/>
              <a:t>σκηνογράφος </a:t>
            </a:r>
            <a:r>
              <a:rPr lang="el-GR" sz="2000" dirty="0"/>
              <a:t>προσεχτικός μέχρι </a:t>
            </a:r>
            <a:r>
              <a:rPr lang="el-GR" sz="2000" dirty="0" err="1"/>
              <a:t>σχολαστικότητος</a:t>
            </a:r>
            <a:r>
              <a:rPr lang="el-GR" sz="2000" dirty="0"/>
              <a:t>. Εάν η πραγματικότητα μου προσφέρεται βασίζομαι σε αυτή την ίδια και καμιά φορά δεν θέλω να αλλάζω ούτε τα ονόματα, γιατί μου φαίνονται τόσο αποτελεσματικά με τον γνήσιο ήχο τους, ώστε σταματάει η διάθεση μου για γράψιμο, εάν τα αλλάξω. </a:t>
            </a:r>
            <a:r>
              <a:rPr lang="el-GR" sz="2000" b="1" dirty="0"/>
              <a:t>Η σκηνογραφική αυτή μανία μου παρασύρει αρκετούς στο να πιστεύουν ότι οι ιστορίες αυτές έγιναν έτσι και όχι αλλιώς. Όχι, ποτέ όμως δεν συνέβη αυτό ακριβώς έτσι. Πρόκειται για ανασύσταση της ιστορίας, μαζί με το δικό μου “εγώ”, </a:t>
            </a:r>
            <a:r>
              <a:rPr lang="el-GR" sz="2000" dirty="0"/>
              <a:t>για επανατοποθέτηση των λέξεων στις κατάλληλες και βολικές για την αφήγηση μου θέσεις […]»</a:t>
            </a:r>
          </a:p>
          <a:p>
            <a:pPr algn="just"/>
            <a:endParaRPr lang="el-GR" sz="2000" dirty="0"/>
          </a:p>
          <a:p>
            <a:pPr algn="just"/>
            <a:r>
              <a:rPr lang="el-GR" sz="2000" i="1" dirty="0">
                <a:solidFill>
                  <a:schemeClr val="tx1"/>
                </a:solidFill>
              </a:rPr>
              <a:t>Από το </a:t>
            </a:r>
            <a:r>
              <a:rPr lang="en-US" sz="2000" dirty="0">
                <a:solidFill>
                  <a:schemeClr val="tx1"/>
                </a:solidFill>
                <a:hlinkClick r:id="rId2">
                  <a:extLst>
                    <a:ext uri="{A12FA001-AC4F-418D-AE19-62706E023703}">
                      <ahyp:hlinkClr xmlns:ahyp="http://schemas.microsoft.com/office/drawing/2018/hyperlinkcolor" val="tx"/>
                    </a:ext>
                  </a:extLst>
                </a:hlinkClick>
              </a:rPr>
              <a:t>https://www.maxmag.gr/afieromata/giorgos-ioannou/</a:t>
            </a:r>
            <a:endParaRPr lang="el-GR" sz="2000" dirty="0">
              <a:solidFill>
                <a:schemeClr val="tx1"/>
              </a:solidFill>
            </a:endParaRPr>
          </a:p>
          <a:p>
            <a:endParaRPr lang="el-GR" dirty="0"/>
          </a:p>
        </p:txBody>
      </p:sp>
    </p:spTree>
    <p:extLst>
      <p:ext uri="{BB962C8B-B14F-4D97-AF65-F5344CB8AC3E}">
        <p14:creationId xmlns:p14="http://schemas.microsoft.com/office/powerpoint/2010/main" val="306445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πεζογραφηματα</a:t>
            </a:r>
            <a:endParaRPr lang="el-GR" dirty="0"/>
          </a:p>
        </p:txBody>
      </p:sp>
      <p:sp>
        <p:nvSpPr>
          <p:cNvPr id="3" name="Content Placeholder 2"/>
          <p:cNvSpPr>
            <a:spLocks noGrp="1"/>
          </p:cNvSpPr>
          <p:nvPr>
            <p:ph idx="1"/>
          </p:nvPr>
        </p:nvSpPr>
        <p:spPr>
          <a:xfrm>
            <a:off x="691978" y="2499919"/>
            <a:ext cx="10676238" cy="3984771"/>
          </a:xfrm>
        </p:spPr>
        <p:txBody>
          <a:bodyPr>
            <a:normAutofit/>
          </a:bodyPr>
          <a:lstStyle/>
          <a:p>
            <a:r>
              <a:rPr lang="el-GR" sz="2200" dirty="0">
                <a:solidFill>
                  <a:schemeClr val="tx1"/>
                </a:solidFill>
              </a:rPr>
              <a:t>Συνδυασμός αφηγηματικού και δοκιμιακού λόγου. Εξομολογητική διάθεση, αποφυγή επινοημένου μύθου. </a:t>
            </a:r>
          </a:p>
          <a:p>
            <a:r>
              <a:rPr lang="el-GR" sz="2200" dirty="0">
                <a:solidFill>
                  <a:schemeClr val="tx1"/>
                </a:solidFill>
              </a:rPr>
              <a:t>«Η μικρή σε έκταση φόρμα, η ανάπλαση εικόνων και λέξεων με οχήματα τη μνήμη, την εξομολόγηση και τη φαντασία, η συναισθηματική διαύγεια καθορίζουν την ποιητική φλέβα του Ιωάννου, η οποία όμως, όταν απλώθηκε στην περιοχή του πεζού λόγου, μέστωσε τα χαρακτηριστικά της και λειτούργησε πιο πρωτότυπα, αφού οι εξομολογητικές παρεκβάσεις, το μείγμα αναπόλησης και θυμοσοφίας, η χαλαρή – αλλά όχι ανύπαρκτη πλοκή, ο βαθύς συναισθηματικός τόνος και ο δραματοποιημένος αφηγητής , που αποδίδει τα </a:t>
            </a:r>
            <a:r>
              <a:rPr lang="el-GR" sz="2200" dirty="0" err="1">
                <a:solidFill>
                  <a:schemeClr val="tx1"/>
                </a:solidFill>
              </a:rPr>
              <a:t>αφηγούμενα</a:t>
            </a:r>
            <a:r>
              <a:rPr lang="el-GR" sz="2200" dirty="0">
                <a:solidFill>
                  <a:schemeClr val="tx1"/>
                </a:solidFill>
              </a:rPr>
              <a:t> ως και σαν βιώματά του, συγχωνεύτηκαν σε ένα πεζογραφικό έργο εξαιρετικής ποιότητας» (Δημήτρης </a:t>
            </a:r>
            <a:r>
              <a:rPr lang="el-GR" sz="2200" dirty="0" err="1">
                <a:solidFill>
                  <a:schemeClr val="tx1"/>
                </a:solidFill>
              </a:rPr>
              <a:t>Κόκορης</a:t>
            </a:r>
            <a:r>
              <a:rPr lang="el-GR" sz="2200" dirty="0">
                <a:solidFill>
                  <a:schemeClr val="tx1"/>
                </a:solidFill>
              </a:rPr>
              <a:t>, «Εισαγωγή», στο </a:t>
            </a:r>
            <a:r>
              <a:rPr lang="el-GR" sz="2200" i="1" dirty="0">
                <a:solidFill>
                  <a:schemeClr val="tx1"/>
                </a:solidFill>
              </a:rPr>
              <a:t>Για τον Ιωάννου</a:t>
            </a:r>
            <a:r>
              <a:rPr lang="el-GR" sz="2200" dirty="0">
                <a:solidFill>
                  <a:schemeClr val="tx1"/>
                </a:solidFill>
              </a:rPr>
              <a:t>, σ. 8. </a:t>
            </a:r>
          </a:p>
          <a:p>
            <a:endParaRPr lang="el-GR" dirty="0"/>
          </a:p>
        </p:txBody>
      </p:sp>
    </p:spTree>
    <p:extLst>
      <p:ext uri="{BB962C8B-B14F-4D97-AF65-F5344CB8AC3E}">
        <p14:creationId xmlns:p14="http://schemas.microsoft.com/office/powerpoint/2010/main" val="369237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DCA398B-8CB4-4C0C-89C6-A8AB6F78D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072915"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09CFD9D-E800-47FD-95D8-5981B1D4AE15}"/>
              </a:ext>
            </a:extLst>
          </p:cNvPr>
          <p:cNvSpPr>
            <a:spLocks noGrp="1"/>
          </p:cNvSpPr>
          <p:nvPr>
            <p:ph type="title"/>
          </p:nvPr>
        </p:nvSpPr>
        <p:spPr>
          <a:xfrm>
            <a:off x="804672" y="1290025"/>
            <a:ext cx="4475892" cy="1188720"/>
          </a:xfrm>
          <a:solidFill>
            <a:srgbClr val="FFFFFF"/>
          </a:solidFill>
          <a:ln>
            <a:solidFill>
              <a:srgbClr val="404040"/>
            </a:solidFill>
          </a:ln>
        </p:spPr>
        <p:txBody>
          <a:bodyPr>
            <a:normAutofit/>
          </a:bodyPr>
          <a:lstStyle/>
          <a:p>
            <a:r>
              <a:rPr lang="el-GR"/>
              <a:t>θεματικη</a:t>
            </a:r>
            <a:endParaRPr lang="el-GR" dirty="0"/>
          </a:p>
        </p:txBody>
      </p:sp>
      <p:sp>
        <p:nvSpPr>
          <p:cNvPr id="3" name="Θέση περιεχομένου 2">
            <a:extLst>
              <a:ext uri="{FF2B5EF4-FFF2-40B4-BE49-F238E27FC236}">
                <a16:creationId xmlns:a16="http://schemas.microsoft.com/office/drawing/2014/main" id="{DA2035CB-6F9E-4B6F-B848-50CB37264240}"/>
              </a:ext>
            </a:extLst>
          </p:cNvPr>
          <p:cNvSpPr>
            <a:spLocks noGrp="1"/>
          </p:cNvSpPr>
          <p:nvPr>
            <p:ph idx="1"/>
          </p:nvPr>
        </p:nvSpPr>
        <p:spPr>
          <a:xfrm>
            <a:off x="804672" y="2858703"/>
            <a:ext cx="4475892" cy="3042547"/>
          </a:xfrm>
        </p:spPr>
        <p:txBody>
          <a:bodyPr>
            <a:normAutofit/>
          </a:bodyPr>
          <a:lstStyle/>
          <a:p>
            <a:pPr>
              <a:lnSpc>
                <a:spcPct val="90000"/>
              </a:lnSpc>
            </a:pPr>
            <a:r>
              <a:rPr lang="el-GR">
                <a:solidFill>
                  <a:srgbClr val="FFFFFF"/>
                </a:solidFill>
              </a:rPr>
              <a:t>«Μόνιμη βιωματική του σκοπιά η Θεσσαλονίκη της Κατοχής και του Μεταπολέμου. […] σε σημεία καίρια η θέση του απροσδόκητα κοινωνικοποιείται. Αλλά και τότε δεν ιδεολογεί· η κοινωνικοποίησή του εκφράζεται σαν ηθική συμπεριφορά (συνήθως διαμαρτυρία)». (Γιάννης Δάλλας, «Η αποκατάσταση του θέματος στην πεζογραφία του Γιώργου Ιωάννου», στο  </a:t>
            </a:r>
            <a:r>
              <a:rPr lang="el-GR" i="1">
                <a:solidFill>
                  <a:srgbClr val="FFFFFF"/>
                </a:solidFill>
              </a:rPr>
              <a:t>Για τον Ιωάννου</a:t>
            </a:r>
            <a:r>
              <a:rPr lang="el-GR">
                <a:solidFill>
                  <a:srgbClr val="FFFFFF"/>
                </a:solidFill>
              </a:rPr>
              <a:t>, σ. 71).</a:t>
            </a:r>
          </a:p>
          <a:p>
            <a:pPr>
              <a:lnSpc>
                <a:spcPct val="90000"/>
              </a:lnSpc>
            </a:pPr>
            <a:endParaRPr lang="el-GR">
              <a:solidFill>
                <a:srgbClr val="FFFFFF"/>
              </a:solidFill>
            </a:endParaRPr>
          </a:p>
          <a:p>
            <a:pPr>
              <a:lnSpc>
                <a:spcPct val="90000"/>
              </a:lnSpc>
            </a:pPr>
            <a:endParaRPr lang="el-GR">
              <a:solidFill>
                <a:srgbClr val="FFFFFF"/>
              </a:solidFill>
            </a:endParaRPr>
          </a:p>
        </p:txBody>
      </p:sp>
      <p:sp>
        <p:nvSpPr>
          <p:cNvPr id="73" name="Rectangle 72">
            <a:extLst>
              <a:ext uri="{FF2B5EF4-FFF2-40B4-BE49-F238E27FC236}">
                <a16:creationId xmlns:a16="http://schemas.microsoft.com/office/drawing/2014/main" id="{9E8345C6-0280-4226-BD83-7333BA6C3A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3032" y="640080"/>
            <a:ext cx="4818888"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99823778-D290-4538-B146-1F73C3755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843" y="806357"/>
            <a:ext cx="4511266"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Θεσσαλονίκη όταν η Αψίδα του Γαλερίου (γνωστή και ως Καμάρα) χρησιμοποιείτο  για την διέλευση οχημάτων. | Thessaloniki, Old photos, Athens greece">
            <a:extLst>
              <a:ext uri="{FF2B5EF4-FFF2-40B4-BE49-F238E27FC236}">
                <a16:creationId xmlns:a16="http://schemas.microsoft.com/office/drawing/2014/main" id="{9B2EDDDB-C6BC-464D-BEF1-3810590A602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565" r="17533" b="2"/>
          <a:stretch/>
        </p:blipFill>
        <p:spPr bwMode="auto">
          <a:xfrm>
            <a:off x="7208520" y="1126397"/>
            <a:ext cx="3867912" cy="4288536"/>
          </a:xfrm>
          <a:prstGeom prst="rect">
            <a:avLst/>
          </a:prstGeom>
          <a:noFill/>
          <a:ln w="31750">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321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8D251F-A25A-4320-9719-88B7920B7CB0}"/>
              </a:ext>
            </a:extLst>
          </p:cNvPr>
          <p:cNvSpPr>
            <a:spLocks noGrp="1"/>
          </p:cNvSpPr>
          <p:nvPr>
            <p:ph type="title"/>
          </p:nvPr>
        </p:nvSpPr>
        <p:spPr>
          <a:xfrm>
            <a:off x="943429" y="964692"/>
            <a:ext cx="10058400" cy="1188720"/>
          </a:xfrm>
        </p:spPr>
        <p:txBody>
          <a:bodyPr/>
          <a:lstStyle/>
          <a:p>
            <a:r>
              <a:rPr lang="el-GR" dirty="0"/>
              <a:t>Η </a:t>
            </a:r>
            <a:r>
              <a:rPr lang="el-GR" dirty="0" err="1"/>
              <a:t>εκτοπιση</a:t>
            </a:r>
            <a:r>
              <a:rPr lang="el-GR" dirty="0"/>
              <a:t> των εβραϊων της θΕΣΣΑΛΟΝΙΚΗΣ</a:t>
            </a:r>
            <a:endParaRPr lang="en-US" dirty="0"/>
          </a:p>
        </p:txBody>
      </p:sp>
      <p:pic>
        <p:nvPicPr>
          <p:cNvPr id="11" name="Θέση περιεχομένου 10">
            <a:extLst>
              <a:ext uri="{FF2B5EF4-FFF2-40B4-BE49-F238E27FC236}">
                <a16:creationId xmlns:a16="http://schemas.microsoft.com/office/drawing/2014/main" id="{B24D8B18-FD80-4845-B461-A1F2E56FC257}"/>
              </a:ext>
            </a:extLst>
          </p:cNvPr>
          <p:cNvPicPr>
            <a:picLocks noGrp="1" noChangeAspect="1"/>
          </p:cNvPicPr>
          <p:nvPr>
            <p:ph idx="1"/>
          </p:nvPr>
        </p:nvPicPr>
        <p:blipFill>
          <a:blip r:embed="rId2"/>
          <a:stretch>
            <a:fillRect/>
          </a:stretch>
        </p:blipFill>
        <p:spPr>
          <a:xfrm>
            <a:off x="2534194" y="2573383"/>
            <a:ext cx="6831875" cy="3997234"/>
          </a:xfrm>
        </p:spPr>
      </p:pic>
    </p:spTree>
    <p:extLst>
      <p:ext uri="{BB962C8B-B14F-4D97-AF65-F5344CB8AC3E}">
        <p14:creationId xmlns:p14="http://schemas.microsoft.com/office/powerpoint/2010/main" val="628222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D2F663C-283B-492F-8AC4-C9430ACA840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l-GR" sz="3000">
                <a:solidFill>
                  <a:srgbClr val="FFFFFF"/>
                </a:solidFill>
              </a:rPr>
              <a:t>Συντομο ιστορικο του διωγμου</a:t>
            </a:r>
            <a:endParaRPr lang="en-US" sz="3000">
              <a:solidFill>
                <a:srgbClr val="FFFFFF"/>
              </a:solidFill>
            </a:endParaRPr>
          </a:p>
        </p:txBody>
      </p:sp>
      <p:sp>
        <p:nvSpPr>
          <p:cNvPr id="3" name="Θέση περιεχομένου 2">
            <a:extLst>
              <a:ext uri="{FF2B5EF4-FFF2-40B4-BE49-F238E27FC236}">
                <a16:creationId xmlns:a16="http://schemas.microsoft.com/office/drawing/2014/main" id="{ACE35DE6-550B-4FA0-8E91-2306513A47A8}"/>
              </a:ext>
            </a:extLst>
          </p:cNvPr>
          <p:cNvSpPr>
            <a:spLocks noGrp="1"/>
          </p:cNvSpPr>
          <p:nvPr>
            <p:ph idx="1"/>
          </p:nvPr>
        </p:nvSpPr>
        <p:spPr>
          <a:xfrm>
            <a:off x="5591695" y="1402080"/>
            <a:ext cx="5320696" cy="4053840"/>
          </a:xfrm>
        </p:spPr>
        <p:txBody>
          <a:bodyPr anchor="ctr">
            <a:normAutofit/>
          </a:bodyPr>
          <a:lstStyle/>
          <a:p>
            <a:pPr marL="0" indent="0">
              <a:lnSpc>
                <a:spcPct val="90000"/>
              </a:lnSpc>
              <a:buClr>
                <a:srgbClr val="C00000"/>
              </a:buClr>
              <a:buSzPct val="155000"/>
              <a:buNone/>
            </a:pPr>
            <a:r>
              <a:rPr lang="el-GR" sz="1300" dirty="0"/>
              <a:t>•  Σταδιακή </a:t>
            </a:r>
            <a:r>
              <a:rPr lang="el-GR" sz="1300" dirty="0" err="1"/>
              <a:t>στοχοποίηση</a:t>
            </a:r>
            <a:r>
              <a:rPr lang="el-GR" sz="1300" dirty="0"/>
              <a:t> της εβραϊκής κοινότητας της πόλης.</a:t>
            </a:r>
          </a:p>
          <a:p>
            <a:pPr marL="0" indent="0">
              <a:lnSpc>
                <a:spcPct val="90000"/>
              </a:lnSpc>
              <a:buClr>
                <a:srgbClr val="C00000"/>
              </a:buClr>
              <a:buSzPct val="155000"/>
              <a:buNone/>
            </a:pPr>
            <a:r>
              <a:rPr lang="el-GR" sz="1300" dirty="0"/>
              <a:t>•  Απογραφή των Εβραίων της Θεσσαλονίκης.</a:t>
            </a:r>
          </a:p>
          <a:p>
            <a:pPr marL="0" indent="0">
              <a:lnSpc>
                <a:spcPct val="90000"/>
              </a:lnSpc>
              <a:buClr>
                <a:srgbClr val="C00000"/>
              </a:buClr>
              <a:buSzPct val="155000"/>
              <a:buNone/>
            </a:pPr>
            <a:r>
              <a:rPr lang="el-GR" sz="1300" dirty="0"/>
              <a:t>•  Οι Έλληνες Εβραίοι «προστατεύονταν» από την Ιταλική υπηκοότητά τους.  Έγιναν προσπάθειες από την πλευρά του Ιταλικού προξενείου για την καλύτερη μεταχείρισή τους</a:t>
            </a:r>
          </a:p>
          <a:p>
            <a:pPr marL="0" indent="0">
              <a:lnSpc>
                <a:spcPct val="90000"/>
              </a:lnSpc>
              <a:buClr>
                <a:srgbClr val="C00000"/>
              </a:buClr>
              <a:buSzPct val="155000"/>
              <a:buNone/>
            </a:pPr>
            <a:r>
              <a:rPr lang="el-GR" sz="1300" dirty="0"/>
              <a:t>15 Απριλίου 1941 κατάσχονται το αρχείο και οι βιβλιοθήκες της Εβραϊκής κοινότητας και φυλακίζονται οι ηγέτες της. </a:t>
            </a:r>
          </a:p>
          <a:p>
            <a:pPr marL="0" indent="0">
              <a:lnSpc>
                <a:spcPct val="90000"/>
              </a:lnSpc>
              <a:buClr>
                <a:srgbClr val="C00000"/>
              </a:buClr>
              <a:buSzPct val="155000"/>
              <a:buNone/>
            </a:pPr>
            <a:r>
              <a:rPr lang="el-GR" sz="1300" dirty="0"/>
              <a:t>11 Ιουνίου 1942: οι Εβραίοι υφίστανται ταπεινώσεις στην πλατεία Ελευθερίας και οδηγούνται σε καταναγκαστικά έργα.</a:t>
            </a:r>
          </a:p>
          <a:p>
            <a:pPr marL="0" indent="0">
              <a:lnSpc>
                <a:spcPct val="90000"/>
              </a:lnSpc>
              <a:buClr>
                <a:srgbClr val="C00000"/>
              </a:buClr>
              <a:buSzPct val="155000"/>
              <a:buNone/>
            </a:pPr>
            <a:r>
              <a:rPr lang="el-GR" sz="1300" dirty="0"/>
              <a:t>Δεκέμβριος 1942: λεηλατούνται οι εβραϊκές επιχειρήσεις και καταστρέφεται το εβραϊκό νεκροταφείο. </a:t>
            </a:r>
          </a:p>
          <a:p>
            <a:pPr marL="0" indent="0">
              <a:lnSpc>
                <a:spcPct val="90000"/>
              </a:lnSpc>
              <a:buClr>
                <a:srgbClr val="C00000"/>
              </a:buClr>
              <a:buSzPct val="155000"/>
              <a:buNone/>
            </a:pPr>
            <a:r>
              <a:rPr lang="el-GR" sz="1300" dirty="0"/>
              <a:t>6 Φεβρουαρίου 1943: οι Εβραίοι μεταφέρονται σε συνοικίες- -«γκέτο» στα δυτικά και στα ανατολικά της πόλης -  και υποχρεώνονται να φορούν το κίτρινο άστρο για να ξεχωρίσουν (Βλ. «Ηλιοτρόπια» του Ιωάννου).</a:t>
            </a:r>
          </a:p>
          <a:p>
            <a:pPr marL="0" indent="0">
              <a:lnSpc>
                <a:spcPct val="90000"/>
              </a:lnSpc>
              <a:buClr>
                <a:srgbClr val="C00000"/>
              </a:buClr>
              <a:buSzPct val="155000"/>
              <a:buNone/>
            </a:pPr>
            <a:r>
              <a:rPr lang="el-GR" sz="1300" dirty="0"/>
              <a:t>15 Μαρτίου -10 Αυγούστου 1943: εκτοπίζονται και εξοντώνονται στο στρατόπεδο θανάτου Άουσβιτς – </a:t>
            </a:r>
            <a:r>
              <a:rPr lang="el-GR" sz="1300" dirty="0" err="1"/>
              <a:t>Μπιρκενάου</a:t>
            </a:r>
            <a:r>
              <a:rPr lang="el-GR" sz="1300" dirty="0"/>
              <a:t>.</a:t>
            </a:r>
          </a:p>
          <a:p>
            <a:pPr marL="0" indent="0">
              <a:lnSpc>
                <a:spcPct val="90000"/>
              </a:lnSpc>
              <a:buClr>
                <a:srgbClr val="C00000"/>
              </a:buClr>
              <a:buSzPct val="155000"/>
              <a:buNone/>
            </a:pPr>
            <a:endParaRPr lang="en-US" sz="1300" dirty="0"/>
          </a:p>
        </p:txBody>
      </p:sp>
    </p:spTree>
    <p:extLst>
      <p:ext uri="{BB962C8B-B14F-4D97-AF65-F5344CB8AC3E}">
        <p14:creationId xmlns:p14="http://schemas.microsoft.com/office/powerpoint/2010/main" val="1330664820"/>
      </p:ext>
    </p:extLst>
  </p:cSld>
  <p:clrMapOvr>
    <a:masterClrMapping/>
  </p:clrMapOvr>
</p:sld>
</file>

<file path=ppt/theme/theme1.xml><?xml version="1.0" encoding="utf-8"?>
<a:theme xmlns:a="http://schemas.openxmlformats.org/drawingml/2006/main" name="Δέμα">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TM10001115[[fn=Δέμα]]</Template>
  <TotalTime>622</TotalTime>
  <Words>2284</Words>
  <Application>Microsoft Office PowerPoint</Application>
  <PresentationFormat>Ευρεία οθόνη</PresentationFormat>
  <Paragraphs>101</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Arial</vt:lpstr>
      <vt:lpstr>Corbel</vt:lpstr>
      <vt:lpstr>Gill Sans MT</vt:lpstr>
      <vt:lpstr>Δέμα</vt:lpstr>
      <vt:lpstr>Γιωργοσ ιωαννου</vt:lpstr>
      <vt:lpstr>Βιοσ και εργο</vt:lpstr>
      <vt:lpstr>Παρουσίαση του PowerPoint</vt:lpstr>
      <vt:lpstr>Τα «πεζογραφηματα» του γ. ιωαννου νεο ειδοσ</vt:lpstr>
      <vt:lpstr>Πεζογραφηματα</vt:lpstr>
      <vt:lpstr>πεζογραφηματα</vt:lpstr>
      <vt:lpstr>θεματικη</vt:lpstr>
      <vt:lpstr>Η εκτοπιση των εβραϊων της θΕΣΣΑΛΟΝΙΚΗΣ</vt:lpstr>
      <vt:lpstr>Συντομο ιστορικο του διωγμου</vt:lpstr>
      <vt:lpstr>Η «δυσκολη» μνημη</vt:lpstr>
      <vt:lpstr>auschwitz-birkenau concentration camp</vt:lpstr>
      <vt:lpstr>Οι εβραιοι στο εργο του ιωαννου</vt:lpstr>
      <vt:lpstr>«Τα εβραιικα μνηματα»</vt:lpstr>
      <vt:lpstr>«Τα εβραιικα μνηματα»</vt:lpstr>
      <vt:lpstr>«Το κρεβατι»   Η Σαρκοφαγος (1971)</vt:lpstr>
      <vt:lpstr>Τα σημεια της μνημησ</vt:lpstr>
      <vt:lpstr>ΜΝΗΜΗ ΚΑΙ ΥΛΙΚΟΤΗΤΑ</vt:lpstr>
      <vt:lpstr>«Το κρεβατι» (1971)</vt:lpstr>
      <vt:lpstr>Πωσ κρινετε το περασμα απο το συλλογικο στο προσωπικο στοιχειο;</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ΖΗΤΗΜΑ της μνΗμης στα πεζογραφΗματα «Το κρεβατι» και «Τα ΕβρΑΙΙκα ΜΝΗματα» του Γ. ΙωΑννου</dc:title>
  <dc:creator>LEUTERIS</dc:creator>
  <cp:lastModifiedBy>Georgia Gotsi</cp:lastModifiedBy>
  <cp:revision>59</cp:revision>
  <dcterms:created xsi:type="dcterms:W3CDTF">2019-05-02T16:34:21Z</dcterms:created>
  <dcterms:modified xsi:type="dcterms:W3CDTF">2022-05-17T20:18:50Z</dcterms:modified>
</cp:coreProperties>
</file>