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14" r:id="rId4"/>
    <p:sldId id="265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9" r:id="rId14"/>
    <p:sldId id="320" r:id="rId15"/>
    <p:sldId id="323" r:id="rId16"/>
    <p:sldId id="324" r:id="rId17"/>
    <p:sldId id="325" r:id="rId18"/>
    <p:sldId id="326" r:id="rId19"/>
    <p:sldId id="327" r:id="rId20"/>
    <p:sldId id="328" r:id="rId21"/>
    <p:sldId id="280" r:id="rId22"/>
    <p:sldId id="290" r:id="rId23"/>
    <p:sldId id="295" r:id="rId24"/>
    <p:sldId id="299" r:id="rId25"/>
    <p:sldId id="292" r:id="rId26"/>
    <p:sldId id="329" r:id="rId27"/>
    <p:sldId id="294" r:id="rId28"/>
    <p:sldId id="293" r:id="rId29"/>
    <p:sldId id="330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3"/>
            <p14:sldId id="314"/>
            <p14:sldId id="265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9"/>
            <p14:sldId id="320"/>
            <p14:sldId id="323"/>
            <p14:sldId id="324"/>
            <p14:sldId id="325"/>
            <p14:sldId id="326"/>
            <p14:sldId id="327"/>
            <p14:sldId id="328"/>
            <p14:sldId id="280"/>
            <p14:sldId id="290"/>
            <p14:sldId id="295"/>
            <p14:sldId id="299"/>
            <p14:sldId id="292"/>
            <p14:sldId id="329"/>
            <p14:sldId id="294"/>
          </p14:sldIdLst>
        </p14:section>
        <p14:section name="Untitled Section" id="{0F1CB131-A6BD-43D0-B8D4-1F27CEF7A05E}">
          <p14:sldIdLst>
            <p14:sldId id="29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2" autoAdjust="0"/>
    <p:restoredTop sz="99309" autoAdjust="0"/>
  </p:normalViewPr>
  <p:slideViewPr>
    <p:cSldViewPr>
      <p:cViewPr varScale="1">
        <p:scale>
          <a:sx n="69" d="100"/>
          <a:sy n="69" d="100"/>
        </p:scale>
        <p:origin x="6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85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7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52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97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10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89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38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406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57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84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842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54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261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68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55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65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47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4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18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1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23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8.png"/><Relationship Id="rId5" Type="http://schemas.openxmlformats.org/officeDocument/2006/relationships/image" Target="../media/image26.wmf"/><Relationship Id="rId10" Type="http://schemas.openxmlformats.org/officeDocument/2006/relationships/image" Target="../media/image27.wmf"/><Relationship Id="rId4" Type="http://schemas.openxmlformats.org/officeDocument/2006/relationships/image" Target="../media/image4.png"/><Relationship Id="rId9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trb/robotphoto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forbes.com/sites/alexknapp/2014/03/17/lego-robot-solves-rubiks-cube-in-3-253-seconds/" TargetMode="External"/><Relationship Id="rId4" Type="http://schemas.openxmlformats.org/officeDocument/2006/relationships/hyperlink" Target="https://interactiveartifacts.wordpress.com/2008/08/17/home-made-robo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i.ntnu.no/grupper/ai/eval/lego_links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euronet.nl/users/ragman/link_6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rop.com/~cary/html/robot_links.html" TargetMode="External"/><Relationship Id="rId5" Type="http://schemas.openxmlformats.org/officeDocument/2006/relationships/hyperlink" Target="http://www.sml.ee.upatras.gr/SML_gr/labs/experiments.htm" TargetMode="External"/><Relationship Id="rId4" Type="http://schemas.openxmlformats.org/officeDocument/2006/relationships/hyperlink" Target="http://www.sml.ee.upatras.gr/SML_gr/activities/seminars/r&amp;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Εισαγωγικές Έννοιες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Γνωστικό υπόβαθρο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/>
            <a:r>
              <a:rPr lang="el-GR" altLang="en-US" dirty="0" smtClean="0">
                <a:cs typeface="Times New Roman" panose="02020603050405020304" pitchFamily="18" charset="0"/>
              </a:rPr>
              <a:t>Επιστημονικοί τομείς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Επιστήμη ηλεκτρολόγων - μηχανολόγων</a:t>
            </a:r>
          </a:p>
          <a:p>
            <a:pPr lvl="1" eaLnBrk="0" hangingPunct="0"/>
            <a:r>
              <a:rPr lang="el-GR" altLang="en-US" dirty="0">
                <a:cs typeface="Times New Roman" panose="02020603050405020304" pitchFamily="18" charset="0"/>
              </a:rPr>
              <a:t>Επιστήμη </a:t>
            </a:r>
            <a:r>
              <a:rPr lang="el-GR" altLang="en-US" dirty="0" smtClean="0">
                <a:cs typeface="Times New Roman" panose="02020603050405020304" pitchFamily="18" charset="0"/>
              </a:rPr>
              <a:t>υπολογιστών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Βιομηχανικά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συστήματα</a:t>
            </a:r>
          </a:p>
          <a:p>
            <a:pPr eaLnBrk="0" hangingPunct="0"/>
            <a:r>
              <a:rPr lang="el-GR" altLang="en-US" dirty="0" smtClean="0">
                <a:cs typeface="Times New Roman" panose="02020603050405020304" pitchFamily="18" charset="0"/>
              </a:rPr>
              <a:t>Θέματα ρομποτικής που θα εξεταστούν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Κινηματική ανάλυση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Δυναμική ανάλυση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Έλεγχος ρομποτικών συστημάτων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έννοια του ρομπότ (1/2)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b="1" dirty="0" smtClean="0">
                <a:cs typeface="Times New Roman" panose="02020603050405020304" pitchFamily="18" charset="0"/>
              </a:rPr>
              <a:t>Ορισμός: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Ο </a:t>
            </a:r>
            <a:r>
              <a:rPr lang="en-US" altLang="en-US" dirty="0">
                <a:cs typeface="Times New Roman" panose="02020603050405020304" pitchFamily="18" charset="0"/>
              </a:rPr>
              <a:t>ελεγχόμενος από ηλεκτρονικό </a:t>
            </a:r>
            <a:r>
              <a:rPr lang="el-GR" altLang="en-US" dirty="0" smtClean="0">
                <a:cs typeface="Times New Roman" panose="02020603050405020304" pitchFamily="18" charset="0"/>
              </a:rPr>
              <a:t>υπολογιστή βιομηχανικός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μηχανικός</a:t>
            </a:r>
            <a:r>
              <a:rPr lang="en-US" altLang="en-US" dirty="0" smtClean="0">
                <a:cs typeface="Times New Roman" panose="02020603050405020304" pitchFamily="18" charset="0"/>
              </a:rPr>
              <a:t> χειριστής</a:t>
            </a:r>
            <a:endParaRPr lang="en-US" altLang="en-US" dirty="0"/>
          </a:p>
          <a:p>
            <a:pPr eaLnBrk="0" hangingPunct="0"/>
            <a:r>
              <a:rPr lang="el-GR" altLang="en-US" b="1" dirty="0" smtClean="0">
                <a:cs typeface="Times New Roman" panose="02020603050405020304" pitchFamily="18" charset="0"/>
              </a:rPr>
              <a:t>Πλεονεκτήματα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της χρήσης ρομποτικών συστημάτων</a:t>
            </a:r>
            <a:endParaRPr lang="en-US" altLang="en-US" dirty="0"/>
          </a:p>
          <a:p>
            <a:pPr lvl="1" eaLnBrk="0" hangingPunct="0"/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Μειωμένο </a:t>
            </a:r>
            <a:r>
              <a:rPr lang="en-US" altLang="en-US" dirty="0">
                <a:cs typeface="Times New Roman" panose="02020603050405020304" pitchFamily="18" charset="0"/>
              </a:rPr>
              <a:t>κόστος εργατικών εξόδων</a:t>
            </a:r>
          </a:p>
          <a:p>
            <a:pPr lvl="1" eaLnBrk="0" hangingPunct="0"/>
            <a:r>
              <a:rPr lang="en-US" altLang="en-US" dirty="0">
                <a:cs typeface="Times New Roman" panose="02020603050405020304" pitchFamily="18" charset="0"/>
              </a:rPr>
              <a:t> Αυξημένη </a:t>
            </a:r>
            <a:r>
              <a:rPr lang="el-GR" altLang="en-US" dirty="0" smtClean="0">
                <a:cs typeface="Times New Roman" panose="02020603050405020304" pitchFamily="18" charset="0"/>
              </a:rPr>
              <a:t>ακρίβεια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και παραγωγικότητα</a:t>
            </a:r>
          </a:p>
          <a:p>
            <a:pPr lvl="1" eaLnBrk="0" hangingPunct="0"/>
            <a:r>
              <a:rPr lang="en-US" altLang="en-US" dirty="0" smtClean="0">
                <a:cs typeface="Times New Roman" panose="02020603050405020304" pitchFamily="18" charset="0"/>
              </a:rPr>
              <a:t>Αυξημένη </a:t>
            </a:r>
            <a:r>
              <a:rPr lang="el-GR" altLang="en-US" dirty="0" smtClean="0">
                <a:cs typeface="Times New Roman" panose="02020603050405020304" pitchFamily="18" charset="0"/>
              </a:rPr>
              <a:t>ευελιξία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σε σχέση με μηχανές ειδικού σκοπού</a:t>
            </a: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Ανάληψη κουραστικών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cs typeface="Times New Roman" panose="02020603050405020304" pitchFamily="18" charset="0"/>
              </a:rPr>
              <a:t>επικίνδυνων και </a:t>
            </a:r>
            <a:r>
              <a:rPr lang="el-GR" altLang="en-US" dirty="0" smtClean="0">
                <a:cs typeface="Times New Roman" panose="02020603050405020304" pitchFamily="18" charset="0"/>
              </a:rPr>
              <a:t>επαναλαμβανόμενων</a:t>
            </a:r>
            <a:r>
              <a:rPr lang="el-GR" altLang="en-US" dirty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εργασιών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έννοια του ρομπότ (2/2)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altLang="en-US" b="1" dirty="0" smtClean="0">
                <a:cs typeface="Times New Roman" panose="02020603050405020304" pitchFamily="18" charset="0"/>
              </a:rPr>
              <a:t>Πλεονεκτήματα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της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χρήσης ρομποτικών συστημάτων (</a:t>
            </a:r>
            <a:r>
              <a:rPr lang="el-GR" altLang="en-US" i="1" dirty="0" smtClean="0">
                <a:cs typeface="Times New Roman" panose="02020603050405020304" pitchFamily="18" charset="0"/>
              </a:rPr>
              <a:t>συνέχεια</a:t>
            </a:r>
            <a:r>
              <a:rPr lang="el-GR" altLang="en-US" dirty="0" smtClean="0">
                <a:cs typeface="Times New Roman" panose="02020603050405020304" pitchFamily="18" charset="0"/>
              </a:rPr>
              <a:t>)</a:t>
            </a:r>
            <a:endParaRPr lang="en-US" altLang="en-US" dirty="0"/>
          </a:p>
          <a:p>
            <a:pPr lvl="1" eaLnBrk="0" hangingPunct="0"/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Υποθαλάσσια και πλανητική έρευνα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Ανάκτηση και επισκευή δορυφόρων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Απενεργοποίηση εκρηκτικών μηχανισμών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eaLnBrk="0" hangingPunct="0"/>
            <a:r>
              <a:rPr lang="el-GR" altLang="en-US" dirty="0" smtClean="0">
                <a:cs typeface="Times New Roman" panose="02020603050405020304" pitchFamily="18" charset="0"/>
              </a:rPr>
              <a:t>Εργασίες σε ραδιενεργό περιβάλλον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Ορθή κινηματική (1/2)</a:t>
            </a:r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5462"/>
            <a:ext cx="4038600" cy="38354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4"/>
              <p:cNvSpPr txBox="1">
                <a:spLocks/>
              </p:cNvSpPr>
              <p:nvPr/>
            </p:nvSpPr>
            <p:spPr>
              <a:xfrm>
                <a:off x="4648200" y="1600200"/>
                <a:ext cx="4038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altLang="en-US" sz="2400" dirty="0" smtClean="0">
                    <a:cs typeface="Times New Roman" panose="02020603050405020304" pitchFamily="18" charset="0"/>
                  </a:rPr>
                  <a:t>Ορίζουμε ένα </a:t>
                </a:r>
                <a:r>
                  <a:rPr lang="el-GR" altLang="en-US" sz="2400" b="1" dirty="0" smtClean="0">
                    <a:cs typeface="Times New Roman" panose="02020603050405020304" pitchFamily="18" charset="0"/>
                  </a:rPr>
                  <a:t>σύστημα συντεταγμένων βάσης</a:t>
                </a:r>
              </a:p>
              <a:p>
                <a:r>
                  <a:rPr lang="el-GR" altLang="en-US" sz="2400" dirty="0" smtClean="0">
                    <a:cs typeface="Times New Roman" panose="02020603050405020304" pitchFamily="18" charset="0"/>
                  </a:rPr>
                  <a:t>Οι συντεταγμένες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l-GR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</a:rPr>
                  <a:t>του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ρομποτικού βραχίονα εκφράζονται ως προς το σύστημα </a:t>
                </a:r>
                <a:r>
                  <a:rPr lang="el-GR" altLang="en-US" sz="2400" dirty="0">
                    <a:cs typeface="Times New Roman" panose="02020603050405020304" pitchFamily="18" charset="0"/>
                  </a:rPr>
                  <a:t>βάσης ως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:</a:t>
                </a:r>
                <a:endParaRPr lang="en-US" altLang="en-US" sz="2400" dirty="0"/>
              </a:p>
              <a:p>
                <a:endParaRPr lang="el-GR" altLang="en-US" sz="24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4038600" cy="4525963"/>
              </a:xfrm>
              <a:prstGeom prst="rect">
                <a:avLst/>
              </a:prstGeom>
              <a:blipFill rotWithShape="0">
                <a:blip r:embed="rId6"/>
                <a:stretch>
                  <a:fillRect l="-2115" t="-1078" r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1666"/>
              </p:ext>
            </p:extLst>
          </p:nvPr>
        </p:nvGraphicFramePr>
        <p:xfrm>
          <a:off x="5003002" y="4015574"/>
          <a:ext cx="3328996" cy="83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1828800" imgH="457200" progId="Equation.DSMT4">
                  <p:embed/>
                </p:oleObj>
              </mc:Choice>
              <mc:Fallback>
                <p:oleObj name="Equation" r:id="rId7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002" y="4015574"/>
                        <a:ext cx="3328996" cy="832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03304" y="5031067"/>
            <a:ext cx="3783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2000" dirty="0">
                <a:cs typeface="Times New Roman" panose="02020603050405020304" pitchFamily="18" charset="0"/>
              </a:rPr>
              <a:t>Εικόνα 9: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Σύστημα συντεταγμένων </a:t>
            </a:r>
          </a:p>
          <a:p>
            <a:pPr algn="ctr"/>
            <a:r>
              <a:rPr lang="el-GR" altLang="en-US" sz="2000" dirty="0" smtClean="0">
                <a:cs typeface="Times New Roman" panose="02020603050405020304" pitchFamily="18" charset="0"/>
              </a:rPr>
              <a:t>βάσης </a:t>
            </a:r>
            <a:r>
              <a:rPr lang="el-GR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b="1" dirty="0">
                <a:cs typeface="Times New Roman" panose="02020603050405020304" pitchFamily="18" charset="0"/>
              </a:rPr>
              <a:t>base</a:t>
            </a:r>
            <a:r>
              <a:rPr lang="en-US" altLang="en-US" sz="2000" dirty="0">
                <a:cs typeface="Times New Roman" panose="02020603050405020304" pitchFamily="18" charset="0"/>
              </a:rPr>
              <a:t> or </a:t>
            </a:r>
            <a:r>
              <a:rPr lang="en-US" altLang="en-US" sz="2000" b="1" dirty="0">
                <a:cs typeface="Times New Roman" panose="02020603050405020304" pitchFamily="18" charset="0"/>
              </a:rPr>
              <a:t>world frame</a:t>
            </a:r>
            <a:r>
              <a:rPr lang="el-GR" altLang="en-US" sz="2000" dirty="0">
                <a:cs typeface="Times New Roman" panose="02020603050405020304" pitchFamily="18" charset="0"/>
              </a:rPr>
              <a:t>)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Ορθή κινηματική (2/2)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Ο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προσανατολισμός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του ρομποτικού βραχίονα εκφράζεται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ως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 προς το σύστημα βάσης ως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</a:t>
            </a:r>
            <a:endParaRPr lang="en-US" altLang="en-US" sz="24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9499"/>
            <a:ext cx="2147887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14783"/>
              </p:ext>
            </p:extLst>
          </p:nvPr>
        </p:nvGraphicFramePr>
        <p:xfrm>
          <a:off x="3374403" y="2787531"/>
          <a:ext cx="4920420" cy="88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6" imgW="2692400" imgH="482600" progId="Equation.DSMT4">
                  <p:embed/>
                </p:oleObj>
              </mc:Choice>
              <mc:Fallback>
                <p:oleObj name="Equation" r:id="rId6" imgW="2692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03" y="2787531"/>
                        <a:ext cx="4920420" cy="886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64156" y="4288065"/>
            <a:ext cx="822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 dirty="0" smtClean="0">
                <a:cs typeface="Times New Roman" panose="02020603050405020304" pitchFamily="18" charset="0"/>
              </a:rPr>
              <a:t>Οι εξισώσεις αυτές καλούνται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εξισώσεις ορθής κινηματικής 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του ρομπότ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74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Ανάστροφη κινηματική (1/3)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Ορθή κινηματική: </a:t>
                </a:r>
                <a:r>
                  <a:rPr lang="el-GR" sz="2400" dirty="0" smtClean="0"/>
                  <a:t>προσδιορισμός των συντεταγμένων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του άκρου του ρομπότ δεδομένων των γωνιών 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b="1" dirty="0" smtClean="0"/>
                  <a:t>Ανάστροφη κινηματική:</a:t>
                </a:r>
                <a:r>
                  <a:rPr lang="el-GR" sz="2400" dirty="0" smtClean="0"/>
                  <a:t> προσδιορισμός των γωνιών </a:t>
                </a:r>
                <a:r>
                  <a:rPr lang="el-GR" sz="2400" dirty="0"/>
                  <a:t>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δεδομένων των συντεταγμένων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/>
                  <a:t> στις οποίες επιθυμούμε να οδηγηθεί το άκρο του ρομπότ</a:t>
                </a:r>
              </a:p>
              <a:p>
                <a:r>
                  <a:rPr lang="el-GR" sz="2400" dirty="0" smtClean="0"/>
                  <a:t>Εάν οι συντεταγμένες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/>
                  <a:t> είναι εκτός του χώρου κίνησης του ρομπότ τότε δεν υπάρχει λύση</a:t>
                </a:r>
              </a:p>
              <a:p>
                <a:r>
                  <a:rPr lang="el-GR" sz="2400" dirty="0" smtClean="0"/>
                  <a:t>Για κάποια θέση στο χώρο κίνησης του ρομπότ μπορεί να υπάρχουν μία ή και περισσότερες λύσεις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525963"/>
              </a:xfrm>
              <a:blipFill rotWithShape="0">
                <a:blip r:embed="rId4"/>
                <a:stretch>
                  <a:fillRect l="-963" t="-107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3509" y="5157192"/>
            <a:ext cx="7698931" cy="101500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10: Ρομπότ 2 βαθμών ελευθερίας και </a:t>
            </a:r>
            <a:r>
              <a:rPr lang="el-GR" b="1" dirty="0" smtClean="0"/>
              <a:t>δύο</a:t>
            </a:r>
            <a:r>
              <a:rPr lang="el-GR" dirty="0" smtClean="0"/>
              <a:t> πιθανές λύσεις του προβλήματος ανάστροφης κινηματικής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Ανάστροφη κινηματική (2/3)</a:t>
            </a:r>
            <a:endParaRPr lang="en-US" dirty="0"/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865" y="1529108"/>
            <a:ext cx="3230270" cy="321081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608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Ανάστροφη κινηματική (3/3)</a:t>
            </a:r>
            <a:endParaRPr lang="en-US" dirty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60" y="1600201"/>
            <a:ext cx="3466336" cy="2620888"/>
          </a:xfr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57130"/>
              </p:ext>
            </p:extLst>
          </p:nvPr>
        </p:nvGraphicFramePr>
        <p:xfrm>
          <a:off x="741530" y="2093359"/>
          <a:ext cx="3721904" cy="86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r:id="rId6" imgW="1955800" imgH="457200" progId="Equation.DSMT4">
                  <p:embed/>
                </p:oleObj>
              </mc:Choice>
              <mc:Fallback>
                <p:oleObj r:id="rId6" imgW="195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30" y="2093359"/>
                        <a:ext cx="3721904" cy="868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20406"/>
              </p:ext>
            </p:extLst>
          </p:nvPr>
        </p:nvGraphicFramePr>
        <p:xfrm>
          <a:off x="1625146" y="2973380"/>
          <a:ext cx="1691255" cy="4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r:id="rId8" imgW="863225" imgH="228501" progId="Equation.DSMT4">
                  <p:embed/>
                </p:oleObj>
              </mc:Choice>
              <mc:Fallback>
                <p:oleObj r:id="rId8" imgW="8632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46" y="2973380"/>
                        <a:ext cx="1691255" cy="4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3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319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την «κάτω» θέση ισχύει</a:t>
            </a:r>
            <a:endParaRPr lang="en-US" sz="24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72931" y="3437011"/>
            <a:ext cx="4038600" cy="58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Επιπλέον, ισχύει ότι</a:t>
            </a:r>
            <a:endParaRPr lang="en-US" sz="24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55416"/>
              </p:ext>
            </p:extLst>
          </p:nvPr>
        </p:nvGraphicFramePr>
        <p:xfrm>
          <a:off x="1379864" y="3974637"/>
          <a:ext cx="2224733" cy="5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r:id="rId10" imgW="1180588" imgH="266584" progId="Equation.DSMT4">
                  <p:embed/>
                </p:oleObj>
              </mc:Choice>
              <mc:Fallback>
                <p:oleObj r:id="rId10" imgW="118058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864" y="3974637"/>
                        <a:ext cx="2224733" cy="502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13268"/>
              </p:ext>
            </p:extLst>
          </p:nvPr>
        </p:nvGraphicFramePr>
        <p:xfrm>
          <a:off x="1265148" y="4653775"/>
          <a:ext cx="2339449" cy="82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r:id="rId12" imgW="1256755" imgH="444307" progId="Equation.DSMT4">
                  <p:embed/>
                </p:oleObj>
              </mc:Choice>
              <mc:Fallback>
                <p:oleObj r:id="rId12" imgW="1256755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48" y="4653775"/>
                        <a:ext cx="2339449" cy="821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75820"/>
              </p:ext>
            </p:extLst>
          </p:nvPr>
        </p:nvGraphicFramePr>
        <p:xfrm>
          <a:off x="4255300" y="4658872"/>
          <a:ext cx="4412136" cy="81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r:id="rId14" imgW="2349500" imgH="431800" progId="Equation.DSMT4">
                  <p:embed/>
                </p:oleObj>
              </mc:Choice>
              <mc:Fallback>
                <p:oleObj r:id="rId14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300" y="4658872"/>
                        <a:ext cx="4412136" cy="817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ontent Placeholder 2"/>
          <p:cNvSpPr txBox="1">
            <a:spLocks/>
          </p:cNvSpPr>
          <p:nvPr/>
        </p:nvSpPr>
        <p:spPr>
          <a:xfrm>
            <a:off x="539118" y="5474944"/>
            <a:ext cx="8287714" cy="819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Η </a:t>
            </a:r>
            <a:r>
              <a:rPr lang="el-GR" sz="2400" dirty="0" smtClean="0"/>
              <a:t>τελευταία σχέση </a:t>
            </a:r>
            <a:r>
              <a:rPr lang="el-GR" sz="2400" dirty="0"/>
              <a:t>καλύπτει </a:t>
            </a:r>
            <a:r>
              <a:rPr lang="el-GR" sz="2400" b="1" dirty="0"/>
              <a:t>και</a:t>
            </a:r>
            <a:r>
              <a:rPr lang="el-GR" sz="2400" dirty="0"/>
              <a:t> τις δύο πιθανές λύσεις για αγκώνα </a:t>
            </a:r>
            <a:r>
              <a:rPr lang="el-GR" sz="2400" dirty="0" smtClean="0"/>
              <a:t>«πάνω» </a:t>
            </a:r>
            <a:r>
              <a:rPr lang="el-GR" sz="2400" dirty="0"/>
              <a:t>ή </a:t>
            </a:r>
            <a:r>
              <a:rPr lang="el-GR" sz="2400" dirty="0" smtClean="0"/>
              <a:t>«κάτω»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151940" y="4229653"/>
            <a:ext cx="461885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dirty="0" smtClean="0"/>
              <a:t>Εικόνα 11: Η γεωμετρία της «κάτω» θέσης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76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Κινηματική ταχύτητας (1/3)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64156" y="1556793"/>
            <a:ext cx="8215700" cy="852986"/>
          </a:xfrm>
        </p:spPr>
        <p:txBody>
          <a:bodyPr>
            <a:normAutofit/>
          </a:bodyPr>
          <a:lstStyle/>
          <a:p>
            <a:r>
              <a:rPr lang="el-GR" sz="2400" dirty="0"/>
              <a:t>Σχέση </a:t>
            </a:r>
            <a:r>
              <a:rPr lang="el-GR" sz="2400" b="1" dirty="0" smtClean="0"/>
              <a:t>ταχύτητας</a:t>
            </a:r>
            <a:r>
              <a:rPr lang="el-GR" sz="2400" dirty="0" smtClean="0"/>
              <a:t> </a:t>
            </a:r>
            <a:r>
              <a:rPr lang="el-GR" sz="2400" dirty="0"/>
              <a:t>του άκρου του ρομπότ και </a:t>
            </a:r>
            <a:r>
              <a:rPr lang="el-GR" sz="2400" b="1" dirty="0" smtClean="0"/>
              <a:t>γωνιακής </a:t>
            </a:r>
            <a:r>
              <a:rPr lang="el-GR" sz="2400" b="1" dirty="0"/>
              <a:t>ταχύτητας </a:t>
            </a:r>
            <a:r>
              <a:rPr lang="el-GR" sz="2400" dirty="0"/>
              <a:t>των συνδέσμων</a:t>
            </a:r>
            <a:endParaRPr lang="en-US" sz="2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58" y="2421047"/>
            <a:ext cx="4052323" cy="3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15561"/>
              </p:ext>
            </p:extLst>
          </p:nvPr>
        </p:nvGraphicFramePr>
        <p:xfrm>
          <a:off x="2195736" y="2860831"/>
          <a:ext cx="3951287" cy="36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r:id="rId6" imgW="2501900" imgH="228600" progId="Equation.DSMT4">
                  <p:embed/>
                </p:oleObj>
              </mc:Choice>
              <mc:Fallback>
                <p:oleObj r:id="rId6" imgW="2501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60831"/>
                        <a:ext cx="3951287" cy="361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091700"/>
              </p:ext>
            </p:extLst>
          </p:nvPr>
        </p:nvGraphicFramePr>
        <p:xfrm>
          <a:off x="2012445" y="3934614"/>
          <a:ext cx="5423909" cy="75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r:id="rId8" imgW="3467100" imgH="482600" progId="Equation.DSMT4">
                  <p:embed/>
                </p:oleObj>
              </mc:Choice>
              <mc:Fallback>
                <p:oleObj r:id="rId8" imgW="346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45" y="3934614"/>
                        <a:ext cx="5423909" cy="750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4156" y="4815138"/>
            <a:ext cx="8215700" cy="4389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Ο πίνακας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l-GR" sz="2400" dirty="0" smtClean="0"/>
              <a:t> καλείται </a:t>
            </a:r>
            <a:r>
              <a:rPr lang="el-GR" sz="2400" b="1" dirty="0" smtClean="0"/>
              <a:t>Ιακωβιανή μήτρα</a:t>
            </a:r>
            <a:r>
              <a:rPr lang="el-GR" sz="2400" dirty="0" smtClean="0"/>
              <a:t> του ρομπότ</a:t>
            </a:r>
            <a:endParaRPr lang="en-US" sz="24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464156" y="5384607"/>
            <a:ext cx="821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</a:rPr>
              <a:t>Οι ταχύτητες των συνδέσμων σε σχέση με την ταχύτητα του άκρου του ρομπότ δίνονται  ως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00105"/>
            <a:ext cx="888359" cy="3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3358990"/>
                <a:ext cx="8229600" cy="43895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400" dirty="0" smtClean="0"/>
                  <a:t>Ορίζουμε τα διανύσματα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400" dirty="0" smtClean="0"/>
                  <a:t> άρα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8990"/>
                <a:ext cx="8229600" cy="438955"/>
              </a:xfrm>
              <a:prstGeom prst="rect">
                <a:avLst/>
              </a:prstGeom>
              <a:blipFill rotWithShape="0">
                <a:blip r:embed="rId11"/>
                <a:stretch>
                  <a:fillRect l="-963" t="-12500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Κινηματική ταχύτητας (2/3)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64156" y="1556793"/>
            <a:ext cx="8215700" cy="85298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Προσδιορίζουμε την </a:t>
            </a:r>
            <a:r>
              <a:rPr lang="el-GR" sz="2400" b="1" dirty="0" smtClean="0"/>
              <a:t>αντίστροφη</a:t>
            </a:r>
            <a:r>
              <a:rPr lang="el-GR" sz="2400" dirty="0" smtClean="0"/>
              <a:t> Ιακωβιανή μήτρα και καταλήγουμε στην εξίσωση</a:t>
            </a:r>
            <a:endParaRPr lang="en-US" sz="2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99659"/>
              </p:ext>
            </p:extLst>
          </p:nvPr>
        </p:nvGraphicFramePr>
        <p:xfrm>
          <a:off x="1115616" y="2548934"/>
          <a:ext cx="7214297" cy="73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5" imgW="4686300" imgH="482600" progId="Equation.DSMT4">
                  <p:embed/>
                </p:oleObj>
              </mc:Choice>
              <mc:Fallback>
                <p:oleObj r:id="rId5" imgW="4686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48934"/>
                        <a:ext cx="7214297" cy="738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32"/>
              <p:cNvSpPr txBox="1">
                <a:spLocks/>
              </p:cNvSpPr>
              <p:nvPr/>
            </p:nvSpPr>
            <p:spPr>
              <a:xfrm>
                <a:off x="457200" y="3503006"/>
                <a:ext cx="8215700" cy="25123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ορίζουσα της Ιακωβιανής μήτρας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τότε η Ιακωβιανή μήτρα </a:t>
                </a:r>
                <a:r>
                  <a:rPr lang="el-GR" sz="2400" b="1" dirty="0" smtClean="0"/>
                  <a:t>δεν</a:t>
                </a:r>
                <a:r>
                  <a:rPr lang="el-GR" sz="2400" dirty="0" smtClean="0"/>
                  <a:t> αντιστρέφεται οπότε και λέμε ότι το ρομπότ βρίσκεται σε </a:t>
                </a:r>
                <a:r>
                  <a:rPr lang="el-GR" sz="2400" b="1" dirty="0" smtClean="0"/>
                  <a:t>ιδιάζουσα</a:t>
                </a:r>
                <a:r>
                  <a:rPr lang="el-GR" sz="2400" dirty="0" smtClean="0"/>
                  <a:t> κατάσταση</a:t>
                </a:r>
              </a:p>
              <a:p>
                <a:r>
                  <a:rPr lang="el-GR" sz="2400" dirty="0" smtClean="0"/>
                  <a:t>Στην κατάσταση αυτή ορισμένες κινήσεις </a:t>
                </a:r>
                <a:r>
                  <a:rPr lang="el-GR" sz="2400" b="1" dirty="0" smtClean="0"/>
                  <a:t>δεν</a:t>
                </a:r>
                <a:r>
                  <a:rPr lang="el-GR" sz="2400" dirty="0" smtClean="0"/>
                  <a:t> μπορούν να πραγματοποιηθούν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Content Placeholde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3006"/>
                <a:ext cx="8215700" cy="2512396"/>
              </a:xfrm>
              <a:prstGeom prst="rect">
                <a:avLst/>
              </a:prstGeom>
              <a:blipFill rotWithShape="0">
                <a:blip r:embed="rId7"/>
                <a:stretch>
                  <a:fillRect l="-964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5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Παρουσίαση εισαγωγικών εννοιών </a:t>
            </a:r>
            <a:r>
              <a:rPr lang="el-GR" dirty="0" smtClean="0"/>
              <a:t>ρομποτικής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Εικόνα 12: Ρομπότ 2 βαθμών ελευθερίας σε ιδιάζουσα (</a:t>
            </a:r>
            <a:r>
              <a:rPr lang="en-US" b="1" dirty="0" smtClean="0"/>
              <a:t>singular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κατάσταση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Κινηματική ταχύτητας (3/3)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514" y="1587004"/>
            <a:ext cx="4363567" cy="340158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201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1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20"/>
            <a:ext cx="8856984" cy="5106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n-US" sz="1400" dirty="0" smtClean="0"/>
              <a:t>The </a:t>
            </a:r>
            <a:r>
              <a:rPr lang="en-US" sz="1400" dirty="0"/>
              <a:t>2001 CMU Hammerheads aka </a:t>
            </a:r>
            <a:r>
              <a:rPr lang="en-US" sz="1400" dirty="0" smtClean="0"/>
              <a:t>Minnows, </a:t>
            </a:r>
            <a:r>
              <a:rPr lang="en-US" sz="1400" dirty="0"/>
              <a:t>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</a:t>
            </a:r>
            <a:r>
              <a:rPr lang="en-US" sz="1400" dirty="0" smtClean="0"/>
              <a:t>Science, Available </a:t>
            </a:r>
            <a:r>
              <a:rPr lang="en-US" sz="1400" dirty="0"/>
              <a:t>on the web at the </a:t>
            </a:r>
            <a:r>
              <a:rPr lang="en-US" sz="1400" dirty="0" smtClean="0"/>
              <a:t>Internet Archive,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://www.cs.cmu.edu/~</a:t>
            </a:r>
            <a:r>
              <a:rPr lang="en-US" sz="1400" dirty="0" smtClean="0">
                <a:hlinkClick r:id="rId3"/>
              </a:rPr>
              <a:t>trb/robotphotos.html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n-US" sz="1400"/>
              <a:t>The </a:t>
            </a:r>
            <a:r>
              <a:rPr lang="en-US" sz="1400" dirty="0"/>
              <a:t>2001 CMU Hammerheads aka Minnows, 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Science, Available on the web at the Internet Archive, </a:t>
            </a:r>
            <a:r>
              <a:rPr lang="en-US" sz="1400" dirty="0">
                <a:hlinkClick r:id="rId3"/>
              </a:rPr>
              <a:t>http://www.cs.cmu.edu/~trb/robotphotos.html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3: </a:t>
            </a:r>
            <a:r>
              <a:rPr lang="en-US" sz="1400" dirty="0"/>
              <a:t>The 2001 CMU Hammerheads aka Minnows, 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Science, Available on the web at the Internet Archive, </a:t>
            </a:r>
            <a:r>
              <a:rPr lang="en-US" sz="1400" dirty="0">
                <a:hlinkClick r:id="rId3"/>
              </a:rPr>
              <a:t>http://www.cs.cmu.edu/~trb/robotphotos.html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4: </a:t>
            </a: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2001 CMU Hammerheads aka Minnows, 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Science, Available on the web at the Internet Archive, </a:t>
            </a:r>
            <a:r>
              <a:rPr lang="en-US" sz="1400" dirty="0">
                <a:hlinkClick r:id="rId3"/>
              </a:rPr>
              <a:t>http://www.cs.cmu.edu/~trb/robotphotos.html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5: </a:t>
            </a:r>
            <a:r>
              <a:rPr lang="en-US" sz="1400" dirty="0" smtClean="0"/>
              <a:t>LoCoRoBo, </a:t>
            </a:r>
            <a:r>
              <a:rPr lang="en-US" sz="1400" dirty="0"/>
              <a:t>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Science, Available on the web at the Internet Archive, </a:t>
            </a:r>
            <a:r>
              <a:rPr lang="en-US" sz="1400" dirty="0">
                <a:hlinkClick r:id="rId3"/>
              </a:rPr>
              <a:t>http://www.cs.cmu.edu/~trb/robotphotos.html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6: </a:t>
            </a:r>
            <a:r>
              <a:rPr lang="en-US" sz="1400" dirty="0"/>
              <a:t>Sally and </a:t>
            </a:r>
            <a:r>
              <a:rPr lang="en-US" sz="1400" dirty="0" smtClean="0"/>
              <a:t>Shannon, </a:t>
            </a:r>
            <a:r>
              <a:rPr lang="en-US" sz="1400" dirty="0"/>
              <a:t>Tucker Balch's Robot Photos</a:t>
            </a:r>
            <a:r>
              <a:rPr lang="el-GR" sz="1400" dirty="0"/>
              <a:t>,</a:t>
            </a:r>
            <a:r>
              <a:rPr lang="en-US" sz="1400" dirty="0"/>
              <a:t> Carnegie Mellon University School of Computer Science, Available on the web at the Internet Archive, </a:t>
            </a:r>
            <a:r>
              <a:rPr lang="en-US" sz="1400" dirty="0">
                <a:hlinkClick r:id="rId3"/>
              </a:rPr>
              <a:t>http://www.cs.cmu.edu/~trb/robotphotos.html 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7: </a:t>
            </a:r>
            <a:r>
              <a:rPr lang="en-US" altLang="en-US" sz="1400" dirty="0"/>
              <a:t>25 dpi Scanner - LEGO </a:t>
            </a:r>
            <a:r>
              <a:rPr lang="en-US" altLang="en-US" sz="1400" dirty="0" smtClean="0"/>
              <a:t>Mindstorms</a:t>
            </a:r>
            <a:r>
              <a:rPr lang="en-US" sz="1400" dirty="0" smtClean="0"/>
              <a:t>, </a:t>
            </a:r>
            <a:r>
              <a:rPr lang="en-US" sz="1400" dirty="0"/>
              <a:t>Interactive Artifacts Wordpress,</a:t>
            </a:r>
            <a:r>
              <a:rPr lang="en-US" sz="1400" dirty="0" smtClean="0"/>
              <a:t> </a:t>
            </a:r>
            <a:r>
              <a:rPr lang="en-US" sz="1400" dirty="0"/>
              <a:t>Available on the web at the Internet </a:t>
            </a:r>
            <a:r>
              <a:rPr lang="en-US" sz="1400" dirty="0" smtClean="0"/>
              <a:t>Archive 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://interactiveartifacts.wordpress.com/2008/08/17/home-made-robots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8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n-US" altLang="en-US" sz="1400" dirty="0"/>
              <a:t>Rubik’s Cube Solver - LEGO </a:t>
            </a:r>
            <a:r>
              <a:rPr lang="en-US" altLang="en-US" sz="1400" dirty="0" smtClean="0"/>
              <a:t>Mindstorms</a:t>
            </a:r>
            <a:r>
              <a:rPr lang="en-US" altLang="en-US" sz="1400" dirty="0"/>
              <a:t>,</a:t>
            </a:r>
            <a:r>
              <a:rPr lang="en-US" sz="1400" dirty="0" smtClean="0"/>
              <a:t> Forbes Tech, </a:t>
            </a:r>
            <a:r>
              <a:rPr lang="en-US" sz="1400" dirty="0"/>
              <a:t>Available on the web at the Internet Archive,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://www.forbes.com/sites/alexknapp/2014/03/17/lego-robot-solves-rubiks-cube-in-3-253-seconds/</a:t>
            </a:r>
            <a:endParaRPr lang="en-US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20"/>
            <a:ext cx="8856984" cy="5106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9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Σύστημα συντεταγμένων βάσης</a:t>
            </a:r>
            <a:r>
              <a:rPr lang="en-US" sz="1400" dirty="0" smtClean="0"/>
              <a:t>,</a:t>
            </a:r>
            <a:r>
              <a:rPr lang="el-GR" sz="1400" dirty="0" smtClean="0"/>
              <a:t> Ίδιο έργο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Ρομπότ 2 βαθμών ελευθερίας και δύο πιθανές λύσεις του προβλήματος ανάστροφης </a:t>
            </a:r>
            <a:r>
              <a:rPr lang="el-GR" sz="1400" dirty="0" smtClean="0"/>
              <a:t>κινηματικής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έργο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l-GR" sz="1400" dirty="0"/>
              <a:t> Η γεωμετρία της «κάτω» θέσης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</a:t>
            </a:r>
            <a:r>
              <a:rPr lang="el-GR" sz="1400" dirty="0" smtClean="0"/>
              <a:t>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12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Ρομπότ 2 βαθμών ελευθερίας σε ιδιάζουσα (</a:t>
            </a:r>
            <a:r>
              <a:rPr lang="en-US" sz="1400" dirty="0"/>
              <a:t>singular</a:t>
            </a:r>
            <a:r>
              <a:rPr lang="el-GR" sz="1400" dirty="0"/>
              <a:t>)</a:t>
            </a:r>
            <a:r>
              <a:rPr lang="en-US" sz="1400" dirty="0"/>
              <a:t> </a:t>
            </a:r>
            <a:r>
              <a:rPr lang="el-GR" sz="1400" dirty="0"/>
              <a:t>κατάσταση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έργο</a:t>
            </a:r>
            <a:endParaRPr lang="en-US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Ρομποτικές διατάξεις</a:t>
            </a:r>
          </a:p>
          <a:p>
            <a:r>
              <a:rPr lang="el-GR" dirty="0"/>
              <a:t>Γνωστικό υπόβαθρο</a:t>
            </a:r>
          </a:p>
          <a:p>
            <a:r>
              <a:rPr lang="el-GR" dirty="0"/>
              <a:t>Η έννοια του ρομπότ</a:t>
            </a:r>
          </a:p>
          <a:p>
            <a:r>
              <a:rPr lang="el-GR" dirty="0"/>
              <a:t>Ορθή κινηματική</a:t>
            </a:r>
          </a:p>
          <a:p>
            <a:r>
              <a:rPr lang="el-GR" dirty="0"/>
              <a:t>Ανάστροφη κινηματική</a:t>
            </a:r>
          </a:p>
          <a:p>
            <a:r>
              <a:rPr lang="el-GR" dirty="0"/>
              <a:t>Κινηματική </a:t>
            </a:r>
            <a:r>
              <a:rPr lang="el-GR" dirty="0" smtClean="0"/>
              <a:t>ταχύτητας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Ρομποτικές διατάξεις (1/5)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2008" y="5400593"/>
            <a:ext cx="75637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/>
              <a:t>http://www.cs.cmu.edu/~</a:t>
            </a:r>
            <a:r>
              <a:rPr lang="en-US" sz="1000" dirty="0" smtClean="0"/>
              <a:t>trb/robotphotos.html</a:t>
            </a:r>
            <a:r>
              <a:rPr lang="el-GR" sz="1000" dirty="0" smtClean="0"/>
              <a:t>,</a:t>
            </a:r>
            <a:r>
              <a:rPr lang="en-US" sz="1000" dirty="0" smtClean="0"/>
              <a:t> Tucker </a:t>
            </a:r>
            <a:r>
              <a:rPr lang="en-US" sz="1000" dirty="0"/>
              <a:t>Balch's Robot </a:t>
            </a:r>
            <a:r>
              <a:rPr lang="en-US" sz="1000" dirty="0" smtClean="0"/>
              <a:t>Photos</a:t>
            </a:r>
            <a:r>
              <a:rPr lang="el-GR" sz="1000" dirty="0" smtClean="0"/>
              <a:t>,</a:t>
            </a:r>
            <a:r>
              <a:rPr lang="en-US" sz="1000" dirty="0" smtClean="0"/>
              <a:t> </a:t>
            </a:r>
            <a:r>
              <a:rPr lang="en-US" sz="1000" dirty="0"/>
              <a:t>Carnegie Mellon University School of Computer </a:t>
            </a:r>
            <a:r>
              <a:rPr lang="en-US" sz="1000" dirty="0" smtClean="0"/>
              <a:t>Science</a:t>
            </a:r>
            <a:r>
              <a:rPr lang="el-GR" sz="1000" dirty="0" smtClean="0"/>
              <a:t>.</a:t>
            </a:r>
            <a:endParaRPr lang="en-US" sz="10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Networked robotic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4" y="2299550"/>
            <a:ext cx="3529584" cy="2645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56" y="2299550"/>
            <a:ext cx="3529584" cy="264566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53388" y="5084368"/>
            <a:ext cx="610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Εικόνες 1, 2: </a:t>
            </a:r>
            <a:r>
              <a:rPr lang="en-US" sz="2000" dirty="0" smtClean="0"/>
              <a:t>The </a:t>
            </a:r>
            <a:r>
              <a:rPr lang="en-US" sz="2000" dirty="0"/>
              <a:t>2001 CMU Hammerheads aka Minnows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Ρομποτικές διατάξεις (</a:t>
            </a:r>
            <a:r>
              <a:rPr lang="en-US" dirty="0" smtClean="0"/>
              <a:t>2</a:t>
            </a:r>
            <a:r>
              <a:rPr lang="el-GR" dirty="0" smtClean="0"/>
              <a:t>/5)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Networked robotic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4" y="2299550"/>
            <a:ext cx="3529584" cy="2645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2" y="2299550"/>
            <a:ext cx="3527552" cy="2645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3388" y="5084368"/>
            <a:ext cx="610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Εικόνες 3, </a:t>
            </a:r>
            <a:r>
              <a:rPr lang="el-GR" sz="2000" dirty="0"/>
              <a:t>4</a:t>
            </a:r>
            <a:r>
              <a:rPr lang="el-GR" sz="2000" dirty="0" smtClean="0"/>
              <a:t>: </a:t>
            </a:r>
            <a:r>
              <a:rPr lang="en-US" sz="2000" dirty="0" smtClean="0"/>
              <a:t>The </a:t>
            </a:r>
            <a:r>
              <a:rPr lang="en-US" sz="2000" dirty="0"/>
              <a:t>2001 CMU Hammerheads aka Minnows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008" y="5400593"/>
            <a:ext cx="75637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/>
              <a:t>http://www.cs.cmu.edu/~</a:t>
            </a:r>
            <a:r>
              <a:rPr lang="en-US" sz="1000" dirty="0" smtClean="0"/>
              <a:t>trb/robotphotos.html</a:t>
            </a:r>
            <a:r>
              <a:rPr lang="el-GR" sz="1000" dirty="0" smtClean="0"/>
              <a:t>,</a:t>
            </a:r>
            <a:r>
              <a:rPr lang="en-US" sz="1000" dirty="0" smtClean="0"/>
              <a:t> Tucker </a:t>
            </a:r>
            <a:r>
              <a:rPr lang="en-US" sz="1000" dirty="0"/>
              <a:t>Balch's Robot </a:t>
            </a:r>
            <a:r>
              <a:rPr lang="en-US" sz="1000" dirty="0" smtClean="0"/>
              <a:t>Photos</a:t>
            </a:r>
            <a:r>
              <a:rPr lang="el-GR" sz="1000" dirty="0" smtClean="0"/>
              <a:t>,</a:t>
            </a:r>
            <a:r>
              <a:rPr lang="en-US" sz="1000" dirty="0" smtClean="0"/>
              <a:t> </a:t>
            </a:r>
            <a:r>
              <a:rPr lang="en-US" sz="1000" dirty="0"/>
              <a:t>Carnegie Mellon University School of Computer </a:t>
            </a:r>
            <a:r>
              <a:rPr lang="en-US" sz="1000" dirty="0" smtClean="0"/>
              <a:t>Science</a:t>
            </a:r>
            <a:r>
              <a:rPr lang="el-GR" sz="1000" dirty="0" smtClean="0"/>
              <a:t>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149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Ρομποτικές διατάξεις (</a:t>
            </a:r>
            <a:r>
              <a:rPr lang="en-US" dirty="0" smtClean="0"/>
              <a:t>3</a:t>
            </a:r>
            <a:r>
              <a:rPr lang="el-GR" dirty="0" smtClean="0"/>
              <a:t>/5)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Multiagent applications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97" y="2299550"/>
            <a:ext cx="3529584" cy="26704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40" y="2299550"/>
            <a:ext cx="3496815" cy="26456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5984" y="5084368"/>
            <a:ext cx="2255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Εικόνα 5: </a:t>
            </a:r>
            <a:r>
              <a:rPr lang="en-US" sz="2000" dirty="0" smtClean="0"/>
              <a:t>LoCoRoBo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218312" y="5084368"/>
            <a:ext cx="3098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Εικόνα 6: </a:t>
            </a:r>
            <a:r>
              <a:rPr lang="en-US" sz="2000" dirty="0" smtClean="0"/>
              <a:t>Sally </a:t>
            </a:r>
            <a:r>
              <a:rPr lang="en-US" sz="2000" dirty="0"/>
              <a:t>and Shannon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008" y="5400593"/>
            <a:ext cx="75637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/>
              <a:t>http://www.cs.cmu.edu/~</a:t>
            </a:r>
            <a:r>
              <a:rPr lang="en-US" sz="1000" dirty="0" smtClean="0"/>
              <a:t>trb/robotphotos.html</a:t>
            </a:r>
            <a:r>
              <a:rPr lang="el-GR" sz="1000" dirty="0" smtClean="0"/>
              <a:t>,</a:t>
            </a:r>
            <a:r>
              <a:rPr lang="en-US" sz="1000" dirty="0" smtClean="0"/>
              <a:t> Tucker </a:t>
            </a:r>
            <a:r>
              <a:rPr lang="en-US" sz="1000" dirty="0"/>
              <a:t>Balch's Robot </a:t>
            </a:r>
            <a:r>
              <a:rPr lang="en-US" sz="1000" dirty="0" smtClean="0"/>
              <a:t>Photos</a:t>
            </a:r>
            <a:r>
              <a:rPr lang="el-GR" sz="1000" dirty="0" smtClean="0"/>
              <a:t>,</a:t>
            </a:r>
            <a:r>
              <a:rPr lang="en-US" sz="1000" dirty="0" smtClean="0"/>
              <a:t> </a:t>
            </a:r>
            <a:r>
              <a:rPr lang="en-US" sz="1000" dirty="0"/>
              <a:t>Carnegie Mellon University School of Computer </a:t>
            </a:r>
            <a:r>
              <a:rPr lang="en-US" sz="1000" dirty="0" smtClean="0"/>
              <a:t>Science</a:t>
            </a:r>
            <a:r>
              <a:rPr lang="el-GR" sz="1000" dirty="0" smtClean="0"/>
              <a:t>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030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Ρομποτικές διατάξεις (</a:t>
            </a:r>
            <a:r>
              <a:rPr lang="en-US" dirty="0" smtClean="0"/>
              <a:t>4</a:t>
            </a:r>
            <a:r>
              <a:rPr lang="el-GR" dirty="0" smtClean="0"/>
              <a:t>/5)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2008" y="5400593"/>
            <a:ext cx="75637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/>
              <a:t>https://interactiveartifacts.wordpress.com/2008/08/17/home-made-robots</a:t>
            </a:r>
            <a:r>
              <a:rPr lang="en-US" sz="1000" dirty="0" smtClean="0"/>
              <a:t>/.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Robots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8" y="2299550"/>
            <a:ext cx="7637858" cy="26350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26447" y="5073765"/>
            <a:ext cx="435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 smtClean="0"/>
              <a:t>Εικόνα 7: </a:t>
            </a:r>
            <a:r>
              <a:rPr lang="en-US" altLang="en-US" dirty="0" smtClean="0"/>
              <a:t>25 </a:t>
            </a:r>
            <a:r>
              <a:rPr lang="en-US" altLang="en-US" dirty="0"/>
              <a:t>dpi S</a:t>
            </a:r>
            <a:r>
              <a:rPr lang="en-US" altLang="en-US" dirty="0" smtClean="0"/>
              <a:t>canner - LEGO Mindstorms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Ρομποτικές διατάξεις (5/5)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2008" y="5400593"/>
            <a:ext cx="75637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/>
              <a:t>http://www.forbes.com/sites/alexknapp/2014/03/17/lego-robot-solves-rubiks-cube-in-3-253-seconds/.</a:t>
            </a:r>
            <a:endParaRPr lang="en-US" sz="10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Robots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28" y="2299550"/>
            <a:ext cx="4686197" cy="26350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07638" y="5073765"/>
            <a:ext cx="479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 smtClean="0"/>
              <a:t>Εικόνα 8: </a:t>
            </a:r>
            <a:r>
              <a:rPr lang="en-US" altLang="en-US" dirty="0" smtClean="0"/>
              <a:t>Rubik’s Cube Solver - LEGO Mindstorms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 smtClean="0"/>
              <a:t>Παρουσίαση </a:t>
            </a:r>
            <a:r>
              <a:rPr lang="el-GR" altLang="en-US" dirty="0"/>
              <a:t>ρομποτικών συστημάτων και νέων τεχνολογιών:</a:t>
            </a:r>
          </a:p>
          <a:p>
            <a:pPr marL="400050" lvl="1" indent="0">
              <a:buNone/>
            </a:pPr>
            <a:r>
              <a:rPr lang="en-US" altLang="en-US" dirty="0" smtClean="0">
                <a:hlinkClick r:id="rId4"/>
              </a:rPr>
              <a:t>http</a:t>
            </a:r>
            <a:r>
              <a:rPr lang="en-US" altLang="en-US" dirty="0">
                <a:hlinkClick r:id="rId4"/>
              </a:rPr>
              <a:t>://</a:t>
            </a:r>
            <a:r>
              <a:rPr lang="en-US" altLang="en-US" dirty="0" smtClean="0">
                <a:hlinkClick r:id="rId4"/>
              </a:rPr>
              <a:t>www.sml.ee.upatras.gr/SML_gr/activities/seminars/r&amp;a.htm</a:t>
            </a:r>
            <a:endParaRPr lang="el-GR" altLang="en-US" dirty="0"/>
          </a:p>
          <a:p>
            <a:r>
              <a:rPr lang="el-GR" altLang="en-US" dirty="0"/>
              <a:t>Μερικά από τα συστήματα ρομποτικής στην σχολή </a:t>
            </a:r>
            <a:r>
              <a:rPr lang="el-GR" altLang="en-US" dirty="0" smtClean="0"/>
              <a:t>Ηλεκτρολόγων</a:t>
            </a:r>
            <a:r>
              <a:rPr lang="en-US" altLang="en-US" dirty="0"/>
              <a:t>:</a:t>
            </a:r>
            <a:endParaRPr lang="el-GR" altLang="en-US" dirty="0"/>
          </a:p>
          <a:p>
            <a:pPr marL="400050" lvl="1" indent="0">
              <a:buNone/>
            </a:pPr>
            <a:r>
              <a:rPr lang="el-GR" altLang="en-US" dirty="0">
                <a:hlinkClick r:id="rId5"/>
              </a:rPr>
              <a:t>http://</a:t>
            </a:r>
            <a:r>
              <a:rPr lang="el-GR" altLang="en-US" dirty="0" smtClean="0">
                <a:hlinkClick r:id="rId5"/>
              </a:rPr>
              <a:t>www.sml.ee.upatras.gr/SML_gr/labs/experiments.htm</a:t>
            </a:r>
            <a:endParaRPr lang="en-US" altLang="en-US" dirty="0"/>
          </a:p>
          <a:p>
            <a:r>
              <a:rPr lang="el-GR" altLang="en-US" dirty="0"/>
              <a:t>Ιστοσελίδες με </a:t>
            </a:r>
            <a:r>
              <a:rPr lang="el-GR" altLang="en-US" dirty="0" smtClean="0"/>
              <a:t>συνδέσμους</a:t>
            </a:r>
            <a:r>
              <a:rPr lang="en-US" altLang="en-US" dirty="0" smtClean="0"/>
              <a:t> </a:t>
            </a:r>
            <a:r>
              <a:rPr lang="el-GR" altLang="en-US" dirty="0"/>
              <a:t>για </a:t>
            </a:r>
            <a:r>
              <a:rPr lang="el-GR" altLang="en-US" dirty="0" smtClean="0"/>
              <a:t>ρομποτική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400050" lvl="1" indent="0">
              <a:buNone/>
            </a:pPr>
            <a:r>
              <a:rPr lang="en-US" altLang="en-US" dirty="0">
                <a:hlinkClick r:id="rId6"/>
              </a:rPr>
              <a:t>http://www.rdrop.com/~</a:t>
            </a:r>
            <a:r>
              <a:rPr lang="en-US" altLang="en-US" dirty="0" smtClean="0">
                <a:hlinkClick r:id="rId6"/>
              </a:rPr>
              <a:t>cary/html/robot_links.html</a:t>
            </a:r>
            <a:endParaRPr lang="el-GR" altLang="en-US" dirty="0"/>
          </a:p>
          <a:p>
            <a:pPr marL="400050" lvl="1" indent="0">
              <a:buNone/>
            </a:pPr>
            <a:r>
              <a:rPr lang="en-US" altLang="en-US" dirty="0">
                <a:hlinkClick r:id="rId7"/>
              </a:rPr>
              <a:t>http://</a:t>
            </a:r>
            <a:r>
              <a:rPr lang="en-US" altLang="en-US" dirty="0" smtClean="0">
                <a:hlinkClick r:id="rId7"/>
              </a:rPr>
              <a:t>www.euronet.nl/users/ragman/link_64.html</a:t>
            </a:r>
            <a:endParaRPr lang="el-GR" altLang="en-US" dirty="0"/>
          </a:p>
          <a:p>
            <a:r>
              <a:rPr lang="el-GR" altLang="en-US" dirty="0" smtClean="0"/>
              <a:t>Σύνδεσμοι</a:t>
            </a:r>
            <a:r>
              <a:rPr lang="en-US" altLang="en-US" dirty="0" smtClean="0"/>
              <a:t> </a:t>
            </a:r>
            <a:r>
              <a:rPr lang="el-GR" altLang="en-US" dirty="0"/>
              <a:t>για </a:t>
            </a:r>
            <a:r>
              <a:rPr lang="en-US" altLang="en-US" dirty="0"/>
              <a:t>LEGO</a:t>
            </a:r>
            <a:r>
              <a:rPr lang="el-GR" altLang="en-US" dirty="0"/>
              <a:t> </a:t>
            </a:r>
            <a:r>
              <a:rPr lang="el-GR" altLang="en-US" dirty="0" smtClean="0"/>
              <a:t>ρομπότ</a:t>
            </a:r>
            <a:r>
              <a:rPr lang="en-US" altLang="en-US" dirty="0" smtClean="0"/>
              <a:t>:</a:t>
            </a:r>
            <a:endParaRPr lang="el-GR" altLang="en-US" dirty="0"/>
          </a:p>
          <a:p>
            <a:pPr marL="400050" lvl="1" indent="0">
              <a:buNone/>
            </a:pPr>
            <a:r>
              <a:rPr lang="el-GR" altLang="en-US" dirty="0">
                <a:hlinkClick r:id="rId8"/>
              </a:rPr>
              <a:t>http://www.idi.ntnu.no/grupper/ai/eval/lego_links.html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1233</Words>
  <Application>Microsoft Office PowerPoint</Application>
  <PresentationFormat>On-screen Show (4:3)</PresentationFormat>
  <Paragraphs>193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Equation</vt:lpstr>
      <vt:lpstr>Equation.DSMT4</vt:lpstr>
      <vt:lpstr>Εισαγωγή στη Ρομποτική</vt:lpstr>
      <vt:lpstr>Σκοποί  ενότητας</vt:lpstr>
      <vt:lpstr>Περιεχόμενα ενότητας</vt:lpstr>
      <vt:lpstr>Ρομποτικές διατάξεις (1/5)</vt:lpstr>
      <vt:lpstr>Ρομποτικές διατάξεις (2/5)</vt:lpstr>
      <vt:lpstr>Ρομποτικές διατάξεις (3/5)</vt:lpstr>
      <vt:lpstr>Ρομποτικές διατάξεις (4/5)</vt:lpstr>
      <vt:lpstr>Ρομποτικές διατάξεις (5/5)</vt:lpstr>
      <vt:lpstr>Χρήσιμοι σύνδεσμοι</vt:lpstr>
      <vt:lpstr>Γνωστικό υπόβαθρο</vt:lpstr>
      <vt:lpstr>Η έννοια του ρομπότ (1/2)</vt:lpstr>
      <vt:lpstr>Η έννοια του ρομπότ (2/2)</vt:lpstr>
      <vt:lpstr>Ορθή κινηματική (1/2)</vt:lpstr>
      <vt:lpstr>Ορθή κινηματική (2/2)</vt:lpstr>
      <vt:lpstr>Ανάστροφη κινηματική (1/3)</vt:lpstr>
      <vt:lpstr>Ανάστροφη κινηματική (2/3)</vt:lpstr>
      <vt:lpstr>Ανάστροφη κινηματική (3/3)</vt:lpstr>
      <vt:lpstr>Κινηματική ταχύτητας (1/3)</vt:lpstr>
      <vt:lpstr>Κινηματική ταχύτητας (2/3)</vt:lpstr>
      <vt:lpstr>Κινηματική ταχύτητας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252</cp:revision>
  <dcterms:created xsi:type="dcterms:W3CDTF">2012-09-06T09:03:05Z</dcterms:created>
  <dcterms:modified xsi:type="dcterms:W3CDTF">2015-11-06T08:42:04Z</dcterms:modified>
</cp:coreProperties>
</file>