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320" r:id="rId2"/>
    <p:sldId id="259" r:id="rId3"/>
    <p:sldId id="302" r:id="rId4"/>
    <p:sldId id="300" r:id="rId5"/>
    <p:sldId id="301" r:id="rId6"/>
    <p:sldId id="295" r:id="rId7"/>
    <p:sldId id="321" r:id="rId8"/>
    <p:sldId id="293" r:id="rId9"/>
    <p:sldId id="260" r:id="rId10"/>
    <p:sldId id="258" r:id="rId11"/>
    <p:sldId id="261" r:id="rId12"/>
    <p:sldId id="262" r:id="rId13"/>
    <p:sldId id="263" r:id="rId14"/>
    <p:sldId id="257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2" r:id="rId23"/>
    <p:sldId id="273" r:id="rId24"/>
    <p:sldId id="274" r:id="rId25"/>
    <p:sldId id="275" r:id="rId26"/>
    <p:sldId id="297" r:id="rId27"/>
    <p:sldId id="279" r:id="rId28"/>
    <p:sldId id="280" r:id="rId29"/>
    <p:sldId id="281" r:id="rId30"/>
    <p:sldId id="282" r:id="rId31"/>
    <p:sldId id="285" r:id="rId32"/>
    <p:sldId id="287" r:id="rId33"/>
    <p:sldId id="289" r:id="rId34"/>
    <p:sldId id="291" r:id="rId35"/>
    <p:sldId id="317" r:id="rId36"/>
    <p:sldId id="318" r:id="rId37"/>
    <p:sldId id="319" r:id="rId38"/>
    <p:sldId id="303" r:id="rId39"/>
    <p:sldId id="304" r:id="rId40"/>
    <p:sldId id="306" r:id="rId41"/>
    <p:sldId id="308" r:id="rId42"/>
    <p:sldId id="316" r:id="rId43"/>
    <p:sldId id="322" r:id="rId44"/>
    <p:sldId id="323" r:id="rId45"/>
    <p:sldId id="324" r:id="rId46"/>
    <p:sldId id="325" r:id="rId47"/>
    <p:sldId id="326" r:id="rId48"/>
    <p:sldId id="327" r:id="rId49"/>
    <p:sldId id="328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0" autoAdjust="0"/>
    <p:restoredTop sz="94660"/>
  </p:normalViewPr>
  <p:slideViewPr>
    <p:cSldViewPr>
      <p:cViewPr>
        <p:scale>
          <a:sx n="62" d="100"/>
          <a:sy n="62" d="100"/>
        </p:scale>
        <p:origin x="-1356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2B4D7-009A-4056-9618-B2D1B1163103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00D6A-7F9E-4B39-B2B2-9730C27BB7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5698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533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6382FDC-E259-4DCB-B54D-222748F5546D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3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1C3213C7-D73B-4B84-8655-22313072A1D2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2E6F44-D11F-4379-83A0-010A7171E725}" type="slidenum">
              <a:rPr lang="en-US"/>
              <a:pPr/>
              <a:t>6</a:t>
            </a:fld>
            <a:endParaRPr lang="en-US"/>
          </a:p>
        </p:txBody>
      </p:sp>
      <p:sp>
        <p:nvSpPr>
          <p:cNvPr id="129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</p:spPr>
        <p:txBody>
          <a:bodyPr/>
          <a:lstStyle/>
          <a:p>
            <a:r>
              <a:rPr lang="en-US" b="1"/>
              <a:t>Three minutes:</a:t>
            </a:r>
          </a:p>
          <a:p>
            <a:endParaRPr lang="en-US" b="1"/>
          </a:p>
          <a:p>
            <a:pPr>
              <a:buFontTx/>
              <a:buChar char="•"/>
            </a:pPr>
            <a:r>
              <a:rPr lang="en-US"/>
              <a:t>Homes with wired networks still outnumbered those homes with wireless networks</a:t>
            </a:r>
          </a:p>
          <a:p>
            <a:r>
              <a:rPr lang="en-US"/>
              <a:t>33 percent of broadband households have home networks while an additional 5 percent plan to get one</a:t>
            </a:r>
          </a:p>
          <a:p>
            <a:endParaRPr lang="en-US"/>
          </a:p>
          <a:p>
            <a:r>
              <a:rPr lang="en-US"/>
              <a:t>In comparison, only eight percent of dial-up households have home networks with three percent planning to purchase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8CEF75-8E1A-4F94-A32F-2D002B9B7DF8}" type="slidenum">
              <a:rPr lang="en-US"/>
              <a:pPr/>
              <a:t>7</a:t>
            </a:fld>
            <a:endParaRPr lang="en-US"/>
          </a:p>
        </p:txBody>
      </p:sp>
      <p:sp>
        <p:nvSpPr>
          <p:cNvPr id="126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26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5"/>
            <a:ext cx="5486400" cy="4112926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5AAB0-B3BD-45A5-A49B-A28E2353A613}" type="slidenum">
              <a:rPr lang="en-US"/>
              <a:pPr/>
              <a:t>8</a:t>
            </a:fld>
            <a:endParaRPr lang="en-US"/>
          </a:p>
        </p:txBody>
      </p:sp>
      <p:sp>
        <p:nvSpPr>
          <p:cNvPr id="120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7275" y="850900"/>
            <a:ext cx="4573588" cy="3430588"/>
          </a:xfrm>
          <a:ln/>
        </p:spPr>
      </p:sp>
      <p:sp>
        <p:nvSpPr>
          <p:cNvPr id="120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417414"/>
            <a:ext cx="6418263" cy="3714750"/>
          </a:xfrm>
        </p:spPr>
        <p:txBody>
          <a:bodyPr lIns="91621" tIns="45810" rIns="91621" bIns="458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23983-1829-4FCD-8158-52C03539B05B}" type="slidenum">
              <a:rPr lang="en-US"/>
              <a:pPr/>
              <a:t>26</a:t>
            </a:fld>
            <a:endParaRPr lang="en-US"/>
          </a:p>
        </p:txBody>
      </p:sp>
      <p:sp>
        <p:nvSpPr>
          <p:cNvPr id="117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5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674FB68B-92DA-4A4B-B217-03D787119EE6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44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7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336E6C38-6D95-4A37-9B31-2C0D5B35077F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46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9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7C8E9B3F-18E4-40A5-9F3A-486B7D18EDEA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47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1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C8936633-AE4E-4043-8005-950A38BC1098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696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716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7985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717C0E6-8C7C-4BF5-800C-5A4F2F9D4A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232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9883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629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56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016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42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058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046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129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21105-105E-4DB3-B476-9A6BE07B7B1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D5FD6-2CCF-49BB-B10D-F72915271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283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90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90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6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685800" y="2006640"/>
            <a:ext cx="7770960" cy="146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Arial"/>
                <a:ea typeface="DejaVu Sans"/>
              </a:rPr>
              <a:t>Επικοινωνίες Πρόσβασης</a:t>
            </a:r>
            <a:endParaRPr dirty="0"/>
          </a:p>
        </p:txBody>
      </p:sp>
      <p:sp>
        <p:nvSpPr>
          <p:cNvPr id="156" name="CustomShape 2"/>
          <p:cNvSpPr/>
          <p:nvPr/>
        </p:nvSpPr>
        <p:spPr>
          <a:xfrm>
            <a:off x="685800" y="4134240"/>
            <a:ext cx="7775280" cy="272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Επίκουρος Καθηγητής Βασίλης </a:t>
            </a:r>
            <a:r>
              <a:rPr lang="el-GR" sz="2800" strike="noStrike" dirty="0" err="1">
                <a:solidFill>
                  <a:srgbClr val="000000"/>
                </a:solidFill>
                <a:latin typeface="Arial"/>
                <a:ea typeface="DejaVu Sans"/>
              </a:rPr>
              <a:t>Στυλιανάκης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Πολυτεχνική Σχολή Πανεπιστημίου Πατρών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Τμήμα Ηλεκτρολόγων Μηχανικών και Τεχνολογίας Υπολογιστών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pic>
        <p:nvPicPr>
          <p:cNvPr id="157" name="Εικόνα 3"/>
          <p:cNvPicPr/>
          <p:nvPr/>
        </p:nvPicPr>
        <p:blipFill>
          <a:blip r:embed="rId3" cstate="print"/>
          <a:stretch/>
        </p:blipFill>
        <p:spPr>
          <a:xfrm>
            <a:off x="4500000" y="506520"/>
            <a:ext cx="4513320" cy="933480"/>
          </a:xfrm>
          <a:prstGeom prst="rect">
            <a:avLst/>
          </a:prstGeom>
          <a:ln>
            <a:noFill/>
          </a:ln>
        </p:spPr>
      </p:pic>
      <p:pic>
        <p:nvPicPr>
          <p:cNvPr id="158" name="Εικόνα 12"/>
          <p:cNvPicPr/>
          <p:nvPr/>
        </p:nvPicPr>
        <p:blipFill>
          <a:blip r:embed="rId4" cstate="print"/>
          <a:stretch/>
        </p:blipFill>
        <p:spPr>
          <a:xfrm>
            <a:off x="591480" y="279720"/>
            <a:ext cx="3691080" cy="1386720"/>
          </a:xfrm>
          <a:prstGeom prst="rect">
            <a:avLst/>
          </a:prstGeom>
          <a:ln>
            <a:noFill/>
          </a:ln>
        </p:spPr>
      </p:pic>
      <p:sp>
        <p:nvSpPr>
          <p:cNvPr id="6" name="CustomShape 2"/>
          <p:cNvSpPr/>
          <p:nvPr/>
        </p:nvSpPr>
        <p:spPr>
          <a:xfrm>
            <a:off x="683640" y="3581400"/>
            <a:ext cx="7775280" cy="653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Arial" pitchFamily="34" charset="0"/>
              </a:rPr>
              <a:t>Ασύρματη Τεχνολογία Πρόσβασης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Ενσωμάτωση (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Integration</a:t>
            </a:r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) σε Υπάρχοντα Δίκτυα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Autofit/>
          </a:bodyPr>
          <a:lstStyle/>
          <a:p>
            <a:pPr algn="just"/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Ασύρματα Σημεία Πρόσβασης (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Wireless Access Points </a:t>
            </a: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APs) – </a:t>
            </a:r>
            <a:r>
              <a:rPr lang="el-GR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Μία μικρή συσκευή που γεφυρώνει την ασύρματη κίνηση με το δίκτυο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Χρησιμεύει και ως επαναλήπτης, επεκτείνοντας το ασύρματο δίκτυο</a:t>
            </a:r>
            <a:endParaRPr lang="el-GR" sz="2400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Ασύρματα Τοπικά Δίκτυα με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Ethernet</a:t>
            </a:r>
            <a:endParaRPr lang="el-GR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Ή με Δακτύλιο με Κουπόνι 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(Token-Ring</a:t>
            </a: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3429000"/>
            <a:ext cx="419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2971800"/>
            <a:ext cx="419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3505200"/>
            <a:ext cx="419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971800"/>
            <a:ext cx="419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962400"/>
            <a:ext cx="7048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4572000"/>
            <a:ext cx="4667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5486400"/>
            <a:ext cx="4667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5486400"/>
            <a:ext cx="4667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4400" y="4572000"/>
            <a:ext cx="4667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21 - Ευθεία γραμμή σύνδεσης"/>
          <p:cNvCxnSpPr>
            <a:stCxn id="24582" idx="2"/>
          </p:cNvCxnSpPr>
          <p:nvPr/>
        </p:nvCxnSpPr>
        <p:spPr>
          <a:xfrm>
            <a:off x="7667625" y="4286250"/>
            <a:ext cx="28575" cy="742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>
            <a:off x="6553200" y="5029200"/>
            <a:ext cx="198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>
            <a:endCxn id="24584" idx="0"/>
          </p:cNvCxnSpPr>
          <p:nvPr/>
        </p:nvCxnSpPr>
        <p:spPr>
          <a:xfrm>
            <a:off x="7010400" y="5029200"/>
            <a:ext cx="4763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8153400" y="5029200"/>
            <a:ext cx="4763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28 - Κεραυνός"/>
          <p:cNvSpPr/>
          <p:nvPr/>
        </p:nvSpPr>
        <p:spPr>
          <a:xfrm>
            <a:off x="6934200" y="3810000"/>
            <a:ext cx="304800" cy="228600"/>
          </a:xfrm>
          <a:prstGeom prst="lightningBol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29 - Κεραυνός"/>
          <p:cNvSpPr/>
          <p:nvPr/>
        </p:nvSpPr>
        <p:spPr>
          <a:xfrm rot="4574716">
            <a:off x="7843459" y="3566106"/>
            <a:ext cx="304800" cy="228600"/>
          </a:xfrm>
          <a:prstGeom prst="lightningBol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Κεραυνός"/>
          <p:cNvSpPr/>
          <p:nvPr/>
        </p:nvSpPr>
        <p:spPr>
          <a:xfrm rot="6151731">
            <a:off x="8069439" y="3869266"/>
            <a:ext cx="304800" cy="228600"/>
          </a:xfrm>
          <a:prstGeom prst="lightningBol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Κεραυνός"/>
          <p:cNvSpPr/>
          <p:nvPr/>
        </p:nvSpPr>
        <p:spPr>
          <a:xfrm>
            <a:off x="7086600" y="3505200"/>
            <a:ext cx="304800" cy="228600"/>
          </a:xfrm>
          <a:prstGeom prst="lightningBol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TextBox"/>
          <p:cNvSpPr txBox="1"/>
          <p:nvPr/>
        </p:nvSpPr>
        <p:spPr>
          <a:xfrm>
            <a:off x="7086600" y="35814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 smtClean="0">
                <a:latin typeface="Arial" pitchFamily="34" charset="0"/>
                <a:cs typeface="Arial" pitchFamily="34" charset="0"/>
              </a:rPr>
              <a:t>Σημείο Πρόσβασης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2788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Ομοιότητες με Ενσύρματα Τοπικά Δίκτυα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4525963"/>
          </a:xfrm>
        </p:spPr>
        <p:txBody>
          <a:bodyPr/>
          <a:lstStyle/>
          <a:p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Χρησιμοποιούν τα ίδια Πρωτόκολλα Δικτύων με τα ενσύρματα Τοπικά Δίκτυα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Υποστηρίζουν τις ίδιες εφαρμογές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96685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Διαφορές με τα Ενσύρματα Τοπικά Δίκτυα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Ειδικά πρωτόκολλα φυσικού στρώματος και στρώματος Σύνδεσης Δεδομένων (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physical </a:t>
            </a: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data link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Ενώνονται με τα ενσύρματα με τα σημεία πρόσβασης (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access points</a:t>
            </a:r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Επιτρέπουν συνδεσιμότητα σε κινητούς χρήστες</a:t>
            </a:r>
            <a:endParaRPr lang="en-US" sz="2800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Έχουν ειδικές απαιτήσεις ασφαλείας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Έχουν ειδικές απαιτήσεις </a:t>
            </a:r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διαλειτουργικότητας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(i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nteroperability</a:t>
            </a:r>
            <a:r>
              <a:rPr lang="en-US" sz="2800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sz="2800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παιτούν διαφορετικό υλικό (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h/w</a:t>
            </a:r>
            <a:r>
              <a:rPr lang="el-GR" sz="28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Διαφέρουν στις επιδόσεις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26273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Φυσικό Στρώμα και Στρώμα Σύνδεσης Δεδομένων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l-GR" sz="2800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Φυσικό Στρώμα: </a:t>
            </a:r>
            <a:r>
              <a:rPr lang="el-GR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Η ασύρματη κάρτα διεπαφής δικτύου (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NIC</a:t>
            </a:r>
            <a:r>
              <a:rPr lang="el-GR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παίρνει πλαίσια δεδομένων από το Στρώμα Σύνδεσης Δεδομένων, τα ανακατεύει (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scrambling) </a:t>
            </a:r>
            <a:r>
              <a:rPr lang="el-GR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με προκαθορισμένο τρόπο και χρησιμοποιεί το την τροποποιημένη ακολουθία δεδομένων για να διαμορφώσει το ραδιο-σήμα που αποτελεί το φορέα.</a:t>
            </a:r>
            <a:endParaRPr lang="en-US" sz="2400" b="1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l-GR" sz="2800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Στρώμα Σύνδεσης Δεδομένων </a:t>
            </a:r>
            <a:endParaRPr lang="en-US" sz="2800" b="1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l-GR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Χρησιμοποιεί το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arriers-</a:t>
            </a:r>
            <a:r>
              <a:rPr lang="en-US" sz="2400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ense-</a:t>
            </a:r>
            <a:r>
              <a:rPr lang="en-US" sz="2400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ultiple-</a:t>
            </a:r>
            <a:r>
              <a:rPr lang="en-US" sz="2400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ccess with </a:t>
            </a:r>
            <a:r>
              <a:rPr lang="en-US" sz="2400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ollision </a:t>
            </a:r>
            <a:r>
              <a:rPr lang="en-US" sz="2400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voidance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(CSMA/CA</a:t>
            </a:r>
            <a:r>
              <a:rPr lang="el-GR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Αίσθηση Φορέα – Πολλαπλή Πρόσβαση με Αποφυγή Σύγκρουσης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).</a:t>
            </a:r>
            <a:r>
              <a:rPr lang="en-US" sz="2400" i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34073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900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Η Ενσωμάτωση στα Υπάρχοντα Δίκτυα</a:t>
            </a:r>
            <a:endParaRPr lang="en-US" sz="4900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pic>
        <p:nvPicPr>
          <p:cNvPr id="5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124200"/>
            <a:ext cx="14954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048000"/>
            <a:ext cx="157162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3124200"/>
            <a:ext cx="350540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Κεραυνός"/>
          <p:cNvSpPr/>
          <p:nvPr/>
        </p:nvSpPr>
        <p:spPr>
          <a:xfrm rot="9873970">
            <a:off x="6538359" y="5166758"/>
            <a:ext cx="533400" cy="533400"/>
          </a:xfrm>
          <a:prstGeom prst="lightningBol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9 - Ευθεία γραμμή σύνδεσης"/>
          <p:cNvCxnSpPr>
            <a:stCxn id="27651" idx="2"/>
          </p:cNvCxnSpPr>
          <p:nvPr/>
        </p:nvCxnSpPr>
        <p:spPr>
          <a:xfrm flipH="1">
            <a:off x="1905001" y="6076950"/>
            <a:ext cx="23812" cy="55245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1905000" y="6629400"/>
            <a:ext cx="42672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flipV="1">
            <a:off x="5638800" y="5181600"/>
            <a:ext cx="0" cy="1447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3352800" y="26670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latin typeface="Arial" pitchFamily="34" charset="0"/>
                <a:cs typeface="Arial" pitchFamily="34" charset="0"/>
              </a:rPr>
              <a:t>Σημείο Πρόσβασης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781800" y="2590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latin typeface="Arial" pitchFamily="34" charset="0"/>
                <a:cs typeface="Arial" pitchFamily="34" charset="0"/>
              </a:rPr>
              <a:t>Κινητό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914400" y="2590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latin typeface="Arial" pitchFamily="34" charset="0"/>
                <a:cs typeface="Arial" pitchFamily="34" charset="0"/>
              </a:rPr>
              <a:t>Διακομιστής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667000" y="19050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rial" pitchFamily="34" charset="0"/>
                <a:cs typeface="Arial" pitchFamily="34" charset="0"/>
              </a:rPr>
              <a:t>Ασύρματα Πρωτόκολλα</a:t>
            </a:r>
            <a:endParaRPr lang="el-GR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873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Περιαγωγή (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Roaming</a:t>
            </a:r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)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502749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Οι χρήστες διατηρούν συνδεσιμότητα ενώ αλλάζουν φυσική θέση</a:t>
            </a:r>
            <a:endPara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Οι κινητοί κόμβοι καταχωρούνται αυτομάτως μετο νέο σημείο πρόσβασης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DHCP, Mobile IP</a:t>
            </a:r>
          </a:p>
          <a:p>
            <a:pPr algn="just">
              <a:lnSpc>
                <a:spcPct val="80000"/>
              </a:lnSpc>
            </a:pP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Η περιαγωγή δεν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π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εριλαμβάνεται</a:t>
            </a:r>
          </a:p>
          <a:p>
            <a:pPr algn="just">
              <a:lnSpc>
                <a:spcPct val="80000"/>
              </a:lnSpc>
              <a:buNone/>
            </a:pP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στο πρότυπο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IEEE 802.11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105400"/>
            <a:ext cx="742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105400"/>
            <a:ext cx="742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3886200"/>
            <a:ext cx="742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886200"/>
            <a:ext cx="742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886200"/>
            <a:ext cx="742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12 - Ευθεία γραμμή σύνδεσης"/>
          <p:cNvCxnSpPr/>
          <p:nvPr/>
        </p:nvCxnSpPr>
        <p:spPr>
          <a:xfrm>
            <a:off x="4876800" y="4648200"/>
            <a:ext cx="2590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>
            <a:stCxn id="25607" idx="2"/>
          </p:cNvCxnSpPr>
          <p:nvPr/>
        </p:nvCxnSpPr>
        <p:spPr>
          <a:xfrm>
            <a:off x="4867275" y="4210050"/>
            <a:ext cx="9525" cy="438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6248400" y="4191000"/>
            <a:ext cx="9525" cy="438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7467600" y="4191000"/>
            <a:ext cx="9525" cy="438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>
            <a:off x="7010400" y="4648200"/>
            <a:ext cx="9525" cy="438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>
            <a:off x="5562600" y="4648200"/>
            <a:ext cx="9525" cy="438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858000" y="35052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 smtClean="0">
                <a:latin typeface="Arial" pitchFamily="34" charset="0"/>
                <a:cs typeface="Arial" pitchFamily="34" charset="0"/>
              </a:rPr>
              <a:t>Σημείο Πρόσβασης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638800" y="35052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 smtClean="0">
                <a:latin typeface="Arial" pitchFamily="34" charset="0"/>
                <a:cs typeface="Arial" pitchFamily="34" charset="0"/>
              </a:rPr>
              <a:t>Σημείο Πρόσβασης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5029200" y="54102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 smtClean="0">
                <a:latin typeface="Arial" pitchFamily="34" charset="0"/>
                <a:cs typeface="Arial" pitchFamily="34" charset="0"/>
              </a:rPr>
              <a:t>Σημείο Πρόσβασης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6477000" y="54102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 smtClean="0">
                <a:latin typeface="Arial" pitchFamily="34" charset="0"/>
                <a:cs typeface="Arial" pitchFamily="34" charset="0"/>
              </a:rPr>
              <a:t>Σημείο Πρόσβασης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343400" y="35052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 smtClean="0">
                <a:latin typeface="Arial" pitchFamily="34" charset="0"/>
                <a:cs typeface="Arial" pitchFamily="34" charset="0"/>
              </a:rPr>
              <a:t>Σημείο Πρόσβασης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715000" y="46482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Ethernet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1492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Ασφάλεια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endParaRPr lang="el-GR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Φασματική Εξάπλωση (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spread spectrum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l-GR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Στο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IEEE 802.11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καθορίζεται η προαιρετική Ισοδύναμη με την Ενσύρματη Ιδιωτικότητας (</a:t>
            </a:r>
            <a:r>
              <a:rPr lang="en-US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ired</a:t>
            </a:r>
            <a:r>
              <a:rPr lang="en-US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quivalent</a:t>
            </a:r>
            <a:r>
              <a:rPr lang="en-US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rivacy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και προαιρετικές μέθοδοι αυντικοποίησης (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authentication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95127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Διαλειτουργικότητα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n-US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IEEE 802.11 </a:t>
            </a:r>
            <a:r>
              <a:rPr lang="el-GR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τυποποιεί το φυσικό στρώμα και το στρώμα σύνδεσης δεδομένων</a:t>
            </a:r>
            <a:endParaRPr lang="en-US" sz="3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Οι κατασκευαστές εξασφαλίζουν μεταξύ τους τη διαλειτουργικότητα των υλοποιήσεών τους που βασίζονται στο </a:t>
            </a:r>
            <a:r>
              <a:rPr lang="en-US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IEEE 802.11</a:t>
            </a:r>
          </a:p>
          <a:p>
            <a:r>
              <a:rPr lang="el-GR" altLang="en-US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Ο οργανισμός </a:t>
            </a:r>
            <a:r>
              <a:rPr lang="en-US" altLang="en-US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Wireless Ethernet Compatibility Alliance (WECA) </a:t>
            </a:r>
            <a:r>
              <a:rPr lang="el-GR" altLang="en-US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εκδίδει πιστοποιητικά </a:t>
            </a:r>
            <a:r>
              <a:rPr lang="en-US" altLang="en-US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Wi-Fi Certification</a:t>
            </a:r>
            <a:r>
              <a:rPr lang="el-GR" altLang="en-US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που πιστοποιούν τη διαλειτουργικότητα των υλοποιήσεων που βασίζονται στο</a:t>
            </a:r>
            <a:r>
              <a:rPr lang="en-US" altLang="en-US" sz="30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802.11b</a:t>
            </a:r>
            <a:endParaRPr lang="en-US" altLang="en-US" sz="3000" i="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/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6087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Επιδόσεις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802.11a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(θεωρητικά)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54Mbps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στη ζώνη των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GHz</a:t>
            </a:r>
          </a:p>
          <a:p>
            <a:pPr algn="just"/>
            <a:r>
              <a:rPr lang="en-US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802.11b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(θεωρητικά)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11Mbps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στη ζώνη των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2.4 GHz</a:t>
            </a:r>
          </a:p>
          <a:p>
            <a:pPr algn="just"/>
            <a:r>
              <a:rPr lang="en-US" b="1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802.11g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(θεωρητικά)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54 Mbps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στα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2.4 GHz. </a:t>
            </a:r>
            <a:endParaRPr lang="en-US" b="1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24446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802.11a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Χρησιμοποιεί την Ορθογώνια Πολύπλεξη στο πεδίο της Συχνότητας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Orthogonal Frequency Division Multiplexing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OFDM)</a:t>
            </a:r>
          </a:p>
          <a:p>
            <a:pPr lvl="1" algn="just"/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Υψηλότερες επιδόσεις του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802.11b</a:t>
            </a:r>
            <a:r>
              <a:rPr lang="el-G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που χρησιμοποιεί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DSSS (Direct Sequence Spread Spectrum)</a:t>
            </a:r>
          </a:p>
          <a:p>
            <a:pPr lvl="1" algn="just"/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802.11a MAC (Media Access Control)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είναι το ίδιο με του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802.11b</a:t>
            </a:r>
          </a:p>
          <a:p>
            <a:pPr algn="just"/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Στη ζώνη των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 GHz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8063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Περιεχόμενα Ασύρματης Τεχνολογίας Πρόσβασης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algn="just"/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Επισκόπηση της Ασύρματης Τεχνολογίας</a:t>
            </a:r>
          </a:p>
          <a:p>
            <a:pPr algn="just"/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Τα πρότυπα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IEEE 802.11 WLAN </a:t>
            </a:r>
            <a:endParaRPr lang="el-GR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Η κυψελλοειδής κινητή τηλεφωνία</a:t>
            </a:r>
            <a:endPara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60105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Πλεονεκτήματα του 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802.11a 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φασματικά υπερ-αποδοτικό</a:t>
            </a:r>
            <a:endPara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90000"/>
              </a:lnSpc>
            </a:pP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Στη ζώνη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 GHz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χρησιμοποιεί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300 MHz (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έναντι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83.5 MHz @ 2.4 GHz) </a:t>
            </a:r>
          </a:p>
          <a:p>
            <a:pPr algn="just">
              <a:lnSpc>
                <a:spcPct val="90000"/>
              </a:lnSpc>
            </a:pP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Υψηλές ταχύτητες έως τα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54 Mbps </a:t>
            </a:r>
          </a:p>
          <a:p>
            <a:pPr algn="just">
              <a:lnSpc>
                <a:spcPct val="90000"/>
              </a:lnSpc>
            </a:pP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Λιγότερες παρεμβολές επειδή λιγότερες συσκευές χρησιμοποιούν τη συνότητα, ενώ τη ζώνη των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2.4 GHz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χρησιμοποιούν τα ασύρματα τηλέφωνα, οι φούρνοι μικροκυμάτων, το 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Bluetooth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και τα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WLAN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118849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Μειονεκτήματα του 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802.11a 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4525963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l-GR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Πρότυπα και Διαλειτουργικότητα και Ασυμβατότητα με το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802.11b</a:t>
            </a:r>
          </a:p>
          <a:p>
            <a:pPr>
              <a:lnSpc>
                <a:spcPct val="90000"/>
              </a:lnSpc>
            </a:pP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Νομικά Θέματα: Η Ζώνη των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 GHz 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δεν είναι ελεύθερη παντού</a:t>
            </a:r>
            <a:endParaRPr lang="en-US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Εμπορικό Πρόβλημα: Ελαττωμένο ενδιαφέρον για τη ζώνη των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 GHz 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πέραν της γεφύρωσης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LAN-LAN</a:t>
            </a:r>
            <a:endParaRPr lang="el-GR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Κόστος: Τα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2.4 GHz 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είναι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40% 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φθηνότερα</a:t>
            </a:r>
            <a:endParaRPr lang="en-US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Κάλυψη: Στην ίδια ισχύ, το 5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0% 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των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2.4 GHz</a:t>
            </a:r>
          </a:p>
          <a:p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Κατανάλωση ισχύος: Οι μεγαλύτεροι ρυθμοί μετάδοσης αλλά και η μικρότερη αποδοτικότητα της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OFDM 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έναντι της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DSSS</a:t>
            </a:r>
          </a:p>
          <a:p>
            <a:pPr>
              <a:lnSpc>
                <a:spcPct val="90000"/>
              </a:lnSpc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88436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802.11g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l-GR" sz="3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Επέκταση υψηλής ταχύτητας του </a:t>
            </a:r>
            <a:r>
              <a:rPr lang="en-US" sz="3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802.11b</a:t>
            </a:r>
            <a:endParaRPr lang="en-US" sz="3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90000"/>
              </a:lnSpc>
            </a:pPr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Συμβατό με το 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802.11b</a:t>
            </a:r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OFDM</a:t>
            </a:r>
            <a:endParaRPr lang="en-US" sz="3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Μέχρι τα 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54 </a:t>
            </a:r>
            <a:r>
              <a:rPr lang="en-US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Mbps </a:t>
            </a:r>
          </a:p>
          <a:p>
            <a:pPr lvl="1" algn="just"/>
            <a:r>
              <a:rPr lang="en-US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2.4 GHz (vs. 802.11a, 5 GHz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just"/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Φθηνότερο από τα 5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GHz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Βήμα για ακόμα μεγαλύτερες ταχύτητες</a:t>
            </a:r>
          </a:p>
          <a:p>
            <a:pPr lvl="1" algn="just"/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Χρησιμοποιεί το 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P802.11 </a:t>
            </a:r>
            <a:r>
              <a:rPr lang="en-US" sz="3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TGe</a:t>
            </a:r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στο 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802.11 </a:t>
            </a:r>
            <a:r>
              <a:rPr lang="en-US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Medium Access 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Control </a:t>
            </a:r>
            <a:r>
              <a:rPr lang="en-US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(MAC) </a:t>
            </a:r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για βελτίωση και διαχείριση του 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Quality </a:t>
            </a:r>
            <a:r>
              <a:rPr lang="en-US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 Service (</a:t>
            </a:r>
            <a:r>
              <a:rPr lang="en-US" sz="3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QoS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l-GR" sz="3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P802.11 </a:t>
            </a:r>
            <a:r>
              <a:rPr lang="en-US" sz="3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TGf</a:t>
            </a:r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Σύνολο απαιτήσεων για δημιουργία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Inter-Access Point Protocol (IAPP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83260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Η Ασφάλεια του </a:t>
            </a:r>
            <a:r>
              <a:rPr lang="en-US" dirty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802.11b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Η ασύρματη μετάδοση δεδομένων μεταξύ πελατών (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clients</a:t>
            </a:r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και σημείων πρόσβασης στο στρώμα σύνδεσης δεδομένων (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data link</a:t>
            </a:r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προστατεύεται με το πρωτόκολλο 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Wired </a:t>
            </a:r>
            <a:r>
              <a:rPr lang="en-US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Equivalent Privacy (</a:t>
            </a:r>
            <a:r>
              <a: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WEP</a:t>
            </a:r>
            <a:r>
              <a:rPr lang="en-US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el-GR" sz="3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Υπηρεσίες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l-GR" sz="2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Αυθεντικοποίηση (</a:t>
            </a:r>
            <a:r>
              <a:rPr lang="en-US" sz="2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Authentication</a:t>
            </a:r>
            <a:r>
              <a:rPr lang="el-GR" sz="2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Έλεγχος πρόσβασης στο δίκτυο. Με χρήση του 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SSID – Service Set Identifier</a:t>
            </a:r>
            <a:r>
              <a:rPr lang="el-G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Κρυπτογραφική ή μη.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Η </a:t>
            </a:r>
            <a:r>
              <a:rPr lang="el-GR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κρυπτογραφική</a:t>
            </a:r>
          </a:p>
          <a:p>
            <a:pPr lvl="1" algn="just"/>
            <a:r>
              <a:rPr lang="el-GR" sz="2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Εχεμύθεια (</a:t>
            </a:r>
            <a:r>
              <a:rPr lang="en-US" sz="2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Confidentiality</a:t>
            </a:r>
            <a:r>
              <a:rPr lang="el-GR" sz="2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Εμποδίζει τους ωτακουστές - χρησιμοποιεί </a:t>
            </a:r>
            <a:r>
              <a:rPr lang="el-G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αλγόριθμο με συμμετρικό κλειδί 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RC4 </a:t>
            </a:r>
            <a:r>
              <a:rPr lang="el-G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για τη δημιουργία ψευδοτυχαίας ακολουθίας που υφίσταται </a:t>
            </a: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XOR</a:t>
            </a:r>
            <a:r>
              <a:rPr lang="el-GR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με </a:t>
            </a:r>
            <a:r>
              <a:rPr lang="el-G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τα δεδομένα. Μεγέθη κλειδιών 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40bits to 128bits</a:t>
            </a:r>
          </a:p>
          <a:p>
            <a:pPr lvl="1" algn="just"/>
            <a:r>
              <a:rPr lang="el-GR" sz="2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Ακεραιότητα (</a:t>
            </a:r>
            <a:r>
              <a:rPr lang="en-US" sz="2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Integrity</a:t>
            </a:r>
            <a:r>
              <a:rPr lang="el-GR" sz="2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Εμποδίζει την αλλοίωση των μηνυμάτων 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CRC (Cyclic Redundant Check)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09825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Προβλήματα Ασφαλείας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Συχνά δεν παρέχονται οι υπηρεσίες ασφαλείας στα προϊόντα.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Τα κλειδιά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WEP </a:t>
            </a: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είναι στατικά,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χρησιμοποιούνται για μεγάλα διαστήματα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WEP </a:t>
            </a: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δεν υποστηρίζει διαχείριση κλειδιού.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Μικρά κρυπτογραφικά κλειδιά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Η αυθεντικοποίηση αφορά συσκευές και όχι χρήστες.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Τα συστήματα που βασίζονται σε ταυτότητες είναι συνήθως ευάλωτα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Η ακεραιότητα των πακέτων δεν είναι ικανοποιητική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468984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Μηχανισμοί Ασφαλείας σε 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WLAN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3Com Dynamic Security Link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CISCO LEAP - Lightweight Extensible Authentication Protocol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IEEE 802.1x – Port-Based Network Access Control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RADIUS Authentication Support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EAP-MD5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EAP-TLS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EAP-TTLS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PEAP - Protected EAP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TKIP - Temporal Key Integrity Protocol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IEEE 802.11i</a:t>
            </a: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06054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85248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IEEE 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802.11n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117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54088"/>
            <a:ext cx="8382000" cy="491331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Επόμενη γενιά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WiFi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ταχύτητες τουλάχιστον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100Mbps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στα σημεία πρόσβασης του (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MAC </a:t>
            </a:r>
            <a:r>
              <a:rPr lang="en-GB" dirty="0">
                <a:latin typeface="Arial" pitchFamily="34" charset="0"/>
                <a:cs typeface="Arial" pitchFamily="34" charset="0"/>
              </a:rPr>
              <a:t>data service access point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SAP)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Τροποποιήσεις του φυσικού στρώματος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(PHY</a:t>
            </a:r>
            <a:r>
              <a:rPr lang="en-GB" dirty="0">
                <a:latin typeface="Arial" pitchFamily="34" charset="0"/>
                <a:cs typeface="Arial" pitchFamily="34" charset="0"/>
              </a:rPr>
              <a:t>)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 του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Medium Access Control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(MAC) 802.11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Evaluation metrics: throughput, range, network capacity, (peak and average power consumption), spectral flexibility, backward compatibility, and coexistence (3 channel models)</a:t>
            </a:r>
          </a:p>
          <a:p>
            <a:pPr>
              <a:lnSpc>
                <a:spcPct val="9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50394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Πρότυπα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 IEEE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5000"/>
              </a:lnSpc>
              <a:buFontTx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IEEE 802.15 (Bluetooth)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Personal </a:t>
            </a:r>
            <a:r>
              <a:rPr lang="en-US" dirty="0">
                <a:latin typeface="Arial" pitchFamily="34" charset="0"/>
                <a:cs typeface="Arial" pitchFamily="34" charset="0"/>
              </a:rPr>
              <a:t>Area Network (PAN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5000"/>
              </a:lnSpc>
              <a:buFontTx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IEEE 802.11 (Wi-Fi)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Local </a:t>
            </a:r>
            <a:r>
              <a:rPr lang="en-US" dirty="0">
                <a:latin typeface="Arial" pitchFamily="34" charset="0"/>
                <a:cs typeface="Arial" pitchFamily="34" charset="0"/>
              </a:rPr>
              <a:t>Area Network (LAN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5000"/>
              </a:lnSpc>
              <a:buFontTx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IEEE 802.16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WiMax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Metropolitan </a:t>
            </a:r>
            <a:r>
              <a:rPr lang="en-US" dirty="0">
                <a:latin typeface="Arial" pitchFamily="34" charset="0"/>
                <a:cs typeface="Arial" pitchFamily="34" charset="0"/>
              </a:rPr>
              <a:t>Area Network (MAN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5000"/>
              </a:lnSpc>
              <a:buFontTx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IEEE 802.20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Wide </a:t>
            </a:r>
            <a:r>
              <a:rPr lang="en-US" dirty="0">
                <a:latin typeface="Arial" pitchFamily="34" charset="0"/>
                <a:cs typeface="Arial" pitchFamily="34" charset="0"/>
              </a:rPr>
              <a:t>Area Network (WAN)</a:t>
            </a:r>
          </a:p>
          <a:p>
            <a:pPr>
              <a:lnSpc>
                <a:spcPct val="95000"/>
              </a:lnSpc>
              <a:buFontTx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64402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WiMax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WiMax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(Worldwide Interoperability for Microwave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Access)</a:t>
            </a:r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Τεχνολογία βασισμένη σε πρότυπα προς παροχή ασύρματης ευρυζωνικής πρόσβασης στο τελευταίο μίλι,  όπως πχ η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DSL</a:t>
            </a:r>
            <a:endParaRPr lang="el-GR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Καθορίζεται στο πρότυπο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IEEE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802.16</a:t>
            </a:r>
          </a:p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Η συμβατότητα μεταξύ προϊόντων διαφορετικών κατασκευαστών πιστοποιείται από το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WiMax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Forum (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WiMAX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Forum Certified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™)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0153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Τεχνολογία </a:t>
            </a:r>
            <a:r>
              <a:rPr lang="en-US" dirty="0" err="1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WiMax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 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Σκοπός να μηνα απαιτείται ευθίας οπτική επαφή (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line-of-sight </a:t>
            </a: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LOS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με σταθμό βάσης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Κυψέλες 3-10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km</a:t>
            </a: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έως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40 Mbps </a:t>
            </a: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ανά κανάλι για σταθερές και φορητές εφαρμογές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Σε κινητές εφαρμογές έως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Mbps </a:t>
            </a: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σε κυψέλες έως τα 3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km.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4514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3600"/>
            <a:ext cx="8686800" cy="1143000"/>
          </a:xfrm>
          <a:noFill/>
          <a:ln/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Το Μελλοντικό Δίκτυο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  <p:sp>
        <p:nvSpPr>
          <p:cNvPr id="5" name="4 - Έλλειψη"/>
          <p:cNvSpPr/>
          <p:nvPr/>
        </p:nvSpPr>
        <p:spPr>
          <a:xfrm>
            <a:off x="457200" y="1676400"/>
            <a:ext cx="3733800" cy="2667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Μελλοντικό Τηλεπικοινωνιακό Δίκτυο</a:t>
            </a:r>
            <a:endParaRPr lang="el-G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Έλλειψη"/>
          <p:cNvSpPr/>
          <p:nvPr/>
        </p:nvSpPr>
        <p:spPr>
          <a:xfrm>
            <a:off x="609600" y="4191000"/>
            <a:ext cx="3733800" cy="2667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Μελλοντικό Διαδίκτυο</a:t>
            </a:r>
            <a:endParaRPr lang="el-G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Βέλος επάνω-κάτω"/>
          <p:cNvSpPr/>
          <p:nvPr/>
        </p:nvSpPr>
        <p:spPr>
          <a:xfrm>
            <a:off x="2057400" y="3886200"/>
            <a:ext cx="457200" cy="685800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2971800" y="2895600"/>
            <a:ext cx="3733800" cy="2667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Ευρυζωνικό</a:t>
            </a:r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Ασύρματο Δίκτυο Πρόσβασης</a:t>
            </a:r>
            <a:endParaRPr lang="el-G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6400800" y="20574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Arial" pitchFamily="34" charset="0"/>
                <a:cs typeface="Arial" pitchFamily="34" charset="0"/>
              </a:rPr>
              <a:t>Τερματικά Χρηστών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6400800" y="40386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Arial" pitchFamily="34" charset="0"/>
                <a:cs typeface="Arial" pitchFamily="34" charset="0"/>
              </a:rPr>
              <a:t>Κινητά</a:t>
            </a: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PDA/PIA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6400800" y="28956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Arial" pitchFamily="34" charset="0"/>
                <a:cs typeface="Arial" pitchFamily="34" charset="0"/>
              </a:rPr>
              <a:t>Κινητές</a:t>
            </a:r>
          </a:p>
          <a:p>
            <a:pPr algn="ctr"/>
            <a:r>
              <a:rPr lang="el-GR" sz="2000" dirty="0" smtClean="0">
                <a:latin typeface="Arial" pitchFamily="34" charset="0"/>
                <a:cs typeface="Arial" pitchFamily="34" charset="0"/>
              </a:rPr>
              <a:t> Συσκευές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6400800" y="4953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Arial" pitchFamily="34" charset="0"/>
                <a:cs typeface="Arial" pitchFamily="34" charset="0"/>
              </a:rPr>
              <a:t>Φορητά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257800" y="57912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Arial" pitchFamily="34" charset="0"/>
                <a:cs typeface="Arial" pitchFamily="34" charset="0"/>
              </a:rPr>
              <a:t>Σταθερά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6934200" y="2667000"/>
            <a:ext cx="1981200" cy="2743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5715000" y="5410200"/>
            <a:ext cx="60960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6553200" y="3657600"/>
            <a:ext cx="381000" cy="152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Δεξιό βέλος"/>
          <p:cNvSpPr/>
          <p:nvPr/>
        </p:nvSpPr>
        <p:spPr>
          <a:xfrm rot="16200000">
            <a:off x="7429500" y="2476500"/>
            <a:ext cx="609600" cy="38100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Ορθογώνιο"/>
          <p:cNvSpPr/>
          <p:nvPr/>
        </p:nvSpPr>
        <p:spPr>
          <a:xfrm>
            <a:off x="5715000" y="5867400"/>
            <a:ext cx="1981200" cy="3810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72513374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Πλεονεκτήματα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tabLst>
                <a:tab pos="3771900" algn="l"/>
              </a:tabLst>
            </a:pP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Άμεση παροχή ταχυτήτων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DSL 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tabLst>
                <a:tab pos="3771900" algn="l"/>
              </a:tabLst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Χαμηλό κόστος, ευελιξία, κλιμάκωση με την πρόσθεση επιπλέον καναλιών </a:t>
            </a:r>
          </a:p>
          <a:p>
            <a:pPr algn="just">
              <a:lnSpc>
                <a:spcPct val="90000"/>
              </a:lnSpc>
              <a:tabLst>
                <a:tab pos="3771900" algn="l"/>
              </a:tabLst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Φωνή, δέδομένα, Διαδίκτυο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72256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93037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Πρότυπα 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Wi-Fi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graphicFrame>
        <p:nvGraphicFramePr>
          <p:cNvPr id="9268" name="Group 5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950807348"/>
              </p:ext>
            </p:extLst>
          </p:nvPr>
        </p:nvGraphicFramePr>
        <p:xfrm>
          <a:off x="457200" y="2286000"/>
          <a:ext cx="8116888" cy="2527618"/>
        </p:xfrm>
        <a:graphic>
          <a:graphicData uri="http://schemas.openxmlformats.org/drawingml/2006/table">
            <a:tbl>
              <a:tblPr/>
              <a:tblGrid>
                <a:gridCol w="1709738"/>
                <a:gridCol w="2546350"/>
                <a:gridCol w="1989137"/>
                <a:gridCol w="1871663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Πρότυπο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Διεκπεραίωση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Ακτίνα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Ζώνη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802.11a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Έως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54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Έως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 </a:t>
                      </a: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μ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6 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Ghz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802.11b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Έως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11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Έως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 </a:t>
                      </a: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μ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 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Ghz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802.11g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Έως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54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Έως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 </a:t>
                      </a:r>
                      <a:r>
                        <a:rPr kumimoji="0" lang="el-G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μ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 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Ghz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251526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93037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Πρότυπα </a:t>
            </a:r>
            <a:r>
              <a:rPr lang="en-US" dirty="0" err="1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WiMax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242296630"/>
              </p:ext>
            </p:extLst>
          </p:nvPr>
        </p:nvGraphicFramePr>
        <p:xfrm>
          <a:off x="838201" y="1447800"/>
          <a:ext cx="7964487" cy="5146104"/>
        </p:xfrm>
        <a:graphic>
          <a:graphicData uri="http://schemas.openxmlformats.org/drawingml/2006/table">
            <a:tbl>
              <a:tblPr/>
              <a:tblGrid>
                <a:gridCol w="2362199"/>
                <a:gridCol w="1295400"/>
                <a:gridCol w="1371600"/>
                <a:gridCol w="1447800"/>
                <a:gridCol w="1487488"/>
              </a:tblGrid>
              <a:tr h="781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802.16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802.16a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802.16-2004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802.16e-2005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Ολοκλήρωση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12/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1/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6/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12/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Φάσμα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10-66 GHz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 11 GHz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 11 GHz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 6 GHz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Λειτουργία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Non-LOS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Non-LOS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Non-LOS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και Κινητή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Ρυθμός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32-134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15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Ακτίνα Κυψέλης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1-3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μίλια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3-5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μίλια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3-5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μίλια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1-3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μίλια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385762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Πλεονεκτήματα-Μειονεκτήματα του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 </a:t>
            </a:r>
            <a:r>
              <a:rPr lang="en-US" dirty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Wi-Fi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44687"/>
            <a:ext cx="8305800" cy="422751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Φάσμα που δεν απαιτεί  άδεια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Μικρό κόστος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Κινητικότητα των χρηστών 100 μ από το σημείο πρόσβασης.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Πολλές διαθέσιμες, φθηνές συσκευές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Wi-Fi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συμβατές με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άλλες δικτυακές τεχνολογίες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Μικρό επίπεδο κινητικότητας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Ευάλωτο σε παρεμβολές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Σχεδιασμένο για εφαρμογές μικρής ακτίνας βασικά εσωτερικού χώρου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Προβληματική ασφάλεια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39110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Σύγκριση </a:t>
            </a:r>
            <a:r>
              <a:rPr lang="en-US" dirty="0" err="1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WiMax</a:t>
            </a:r>
            <a:r>
              <a:rPr lang="en-US" dirty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 </a:t>
            </a:r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έναντι 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Wi-Fi </a:t>
            </a:r>
            <a:r>
              <a:rPr lang="en-US" dirty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	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69288" cy="4114800"/>
          </a:xfrm>
        </p:spPr>
        <p:txBody>
          <a:bodyPr>
            <a:noAutofit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παλλάσσεται από τους περιορισμούς του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Wi-Fi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Για εξωτερικούς χώρους και μεγάλες αποστάσεις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Πολύπλοκη τεχνολογία με θέματα εγγυημένου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carrier-class </a:t>
            </a:r>
            <a:r>
              <a:rPr lang="en-US" dirty="0">
                <a:latin typeface="Arial" pitchFamily="34" charset="0"/>
                <a:cs typeface="Arial" pitchFamily="34" charset="0"/>
              </a:rPr>
              <a:t>reliability, NLOS.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Συμπληρωματικά, όχι ανταγωνιστικά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930395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Κυψελλοειδής Κινητή Τηλεφωνία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0" indent="0">
              <a:lnSpc>
                <a:spcPct val="95000"/>
              </a:lnSpc>
              <a:buNone/>
            </a:pPr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Πρότυπα</a:t>
            </a:r>
          </a:p>
          <a:p>
            <a:pPr>
              <a:lnSpc>
                <a:spcPct val="95000"/>
              </a:lnSpc>
              <a:buFontTx/>
              <a:buChar char="•"/>
            </a:pPr>
            <a:endParaRPr lang="el-GR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5000"/>
              </a:lnSpc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Global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System for Mobile Communication (GSM)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5000"/>
              </a:lnSpc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Code Division Multiple Access (CDMA)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89582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Γενιές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buFontTx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1G: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Αναλογικά κυψελλοειδή για επικοινωνίες φωνής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5000"/>
              </a:lnSpc>
              <a:buFontTx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2G: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Ψηφιακά ασύρματα κυρίως για φωνή με περιορισμένες δυνατότητες δεδομένων</a:t>
            </a:r>
          </a:p>
          <a:p>
            <a:pPr algn="just">
              <a:lnSpc>
                <a:spcPct val="125000"/>
              </a:lnSpc>
              <a:buFontTx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2.5G: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Ενδιάμεσο βήμα προς το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3G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στις ΗΠΑ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5000"/>
              </a:lnSpc>
              <a:buFontTx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3G: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Ψηλές ταχύτητες, κινητά, με βίντεο και εφαρμογές όπως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e-mail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Web browsing, instant messaging </a:t>
            </a:r>
            <a:endParaRPr lang="en-US" sz="2800" dirty="0"/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79143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65238"/>
          </a:xfrm>
        </p:spPr>
        <p:txBody>
          <a:bodyPr>
            <a:noAutofit/>
          </a:bodyPr>
          <a:lstStyle/>
          <a:p>
            <a:r>
              <a:rPr lang="el-GR" sz="3600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Τα Πρότυπα της Κινητής Τηλεφωνίας για την Πρόσβαση στον Ιστό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I-mode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HTML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Wireless Application Protocol (WAP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Wireless </a:t>
            </a:r>
            <a:r>
              <a:rPr lang="en-US" dirty="0">
                <a:latin typeface="Arial" pitchFamily="34" charset="0"/>
                <a:cs typeface="Arial" pitchFamily="34" charset="0"/>
              </a:rPr>
              <a:t>Markup Language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WML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828800"/>
            <a:ext cx="1200150" cy="14097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cxnSp>
        <p:nvCxnSpPr>
          <p:cNvPr id="11" name="10 - Ευθύγραμμο βέλος σύνδεσης"/>
          <p:cNvCxnSpPr>
            <a:stCxn id="26628" idx="3"/>
          </p:cNvCxnSpPr>
          <p:nvPr/>
        </p:nvCxnSpPr>
        <p:spPr>
          <a:xfrm flipV="1">
            <a:off x="5238750" y="2514600"/>
            <a:ext cx="933450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981200"/>
            <a:ext cx="904875" cy="10191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3" name="12 - TextBox"/>
          <p:cNvSpPr txBox="1"/>
          <p:nvPr/>
        </p:nvSpPr>
        <p:spPr>
          <a:xfrm>
            <a:off x="1600200" y="3048000"/>
            <a:ext cx="2265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Διακομιστής Δικτύου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6878187" y="3124200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Μόνιμη Σύνδεση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419600"/>
            <a:ext cx="1200150" cy="14097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6" name="15 - TextBox"/>
          <p:cNvSpPr txBox="1"/>
          <p:nvPr/>
        </p:nvSpPr>
        <p:spPr>
          <a:xfrm>
            <a:off x="381000" y="5029200"/>
            <a:ext cx="1420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Διακομιστής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 Δικτύου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4495800"/>
            <a:ext cx="923925" cy="14382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4800600"/>
            <a:ext cx="904875" cy="10191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9" name="18 - TextBox"/>
          <p:cNvSpPr txBox="1"/>
          <p:nvPr/>
        </p:nvSpPr>
        <p:spPr>
          <a:xfrm>
            <a:off x="4648200" y="6096000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Πύλη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276600" y="4572000"/>
            <a:ext cx="1096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Αιτήματα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flipH="1">
            <a:off x="3352800" y="5029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/>
          <p:nvPr/>
        </p:nvCxnSpPr>
        <p:spPr>
          <a:xfrm>
            <a:off x="3352800" y="53340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 flipH="1">
            <a:off x="5486400" y="5181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>
            <a:off x="5486400" y="54864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33568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60" name="Oval 80"/>
          <p:cNvSpPr>
            <a:spLocks noChangeArrowheads="1"/>
          </p:cNvSpPr>
          <p:nvPr/>
        </p:nvSpPr>
        <p:spPr bwMode="auto">
          <a:xfrm>
            <a:off x="4572000" y="1627188"/>
            <a:ext cx="4365625" cy="3733800"/>
          </a:xfrm>
          <a:prstGeom prst="ellipse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97320" name="Oval 40"/>
          <p:cNvSpPr>
            <a:spLocks noChangeArrowheads="1"/>
          </p:cNvSpPr>
          <p:nvPr/>
        </p:nvSpPr>
        <p:spPr bwMode="auto">
          <a:xfrm>
            <a:off x="161925" y="1538288"/>
            <a:ext cx="4589463" cy="3779837"/>
          </a:xfrm>
          <a:prstGeom prst="ellipse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Δομή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grpSp>
        <p:nvGrpSpPr>
          <p:cNvPr id="97340" name="Group 60"/>
          <p:cNvGrpSpPr>
            <a:grpSpLocks/>
          </p:cNvGrpSpPr>
          <p:nvPr/>
        </p:nvGrpSpPr>
        <p:grpSpPr bwMode="auto">
          <a:xfrm>
            <a:off x="2366963" y="3022600"/>
            <a:ext cx="495300" cy="1350963"/>
            <a:chOff x="1661" y="2273"/>
            <a:chExt cx="312" cy="851"/>
          </a:xfrm>
        </p:grpSpPr>
        <p:grpSp>
          <p:nvGrpSpPr>
            <p:cNvPr id="97318" name="Group 38"/>
            <p:cNvGrpSpPr>
              <a:grpSpLocks/>
            </p:cNvGrpSpPr>
            <p:nvPr/>
          </p:nvGrpSpPr>
          <p:grpSpPr bwMode="auto">
            <a:xfrm>
              <a:off x="1661" y="2557"/>
              <a:ext cx="312" cy="567"/>
              <a:chOff x="3787" y="2585"/>
              <a:chExt cx="425" cy="936"/>
            </a:xfrm>
          </p:grpSpPr>
          <p:sp>
            <p:nvSpPr>
              <p:cNvPr id="97307" name="Line 27"/>
              <p:cNvSpPr>
                <a:spLocks noChangeShapeType="1"/>
              </p:cNvSpPr>
              <p:nvPr/>
            </p:nvSpPr>
            <p:spPr bwMode="auto">
              <a:xfrm flipV="1">
                <a:off x="3787" y="2585"/>
                <a:ext cx="199" cy="907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08" name="Line 28"/>
              <p:cNvSpPr>
                <a:spLocks noChangeShapeType="1"/>
              </p:cNvSpPr>
              <p:nvPr/>
            </p:nvSpPr>
            <p:spPr bwMode="auto">
              <a:xfrm>
                <a:off x="3986" y="2585"/>
                <a:ext cx="226" cy="936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09" name="Line 29"/>
              <p:cNvSpPr>
                <a:spLocks noChangeShapeType="1"/>
              </p:cNvSpPr>
              <p:nvPr/>
            </p:nvSpPr>
            <p:spPr bwMode="auto">
              <a:xfrm>
                <a:off x="3844" y="3209"/>
                <a:ext cx="283" cy="0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10" name="Line 30"/>
              <p:cNvSpPr>
                <a:spLocks noChangeShapeType="1"/>
              </p:cNvSpPr>
              <p:nvPr/>
            </p:nvSpPr>
            <p:spPr bwMode="auto">
              <a:xfrm>
                <a:off x="3901" y="3010"/>
                <a:ext cx="170" cy="0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11" name="Line 31"/>
              <p:cNvSpPr>
                <a:spLocks noChangeShapeType="1"/>
              </p:cNvSpPr>
              <p:nvPr/>
            </p:nvSpPr>
            <p:spPr bwMode="auto">
              <a:xfrm>
                <a:off x="3929" y="2897"/>
                <a:ext cx="142" cy="0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12" name="Line 32"/>
              <p:cNvSpPr>
                <a:spLocks noChangeShapeType="1"/>
              </p:cNvSpPr>
              <p:nvPr/>
            </p:nvSpPr>
            <p:spPr bwMode="auto">
              <a:xfrm>
                <a:off x="3844" y="3209"/>
                <a:ext cx="368" cy="312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13" name="Line 33"/>
              <p:cNvSpPr>
                <a:spLocks noChangeShapeType="1"/>
              </p:cNvSpPr>
              <p:nvPr/>
            </p:nvSpPr>
            <p:spPr bwMode="auto">
              <a:xfrm flipH="1">
                <a:off x="3787" y="3209"/>
                <a:ext cx="340" cy="283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14" name="Line 34"/>
              <p:cNvSpPr>
                <a:spLocks noChangeShapeType="1"/>
              </p:cNvSpPr>
              <p:nvPr/>
            </p:nvSpPr>
            <p:spPr bwMode="auto">
              <a:xfrm>
                <a:off x="3872" y="3010"/>
                <a:ext cx="255" cy="199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15" name="Line 35"/>
              <p:cNvSpPr>
                <a:spLocks noChangeShapeType="1"/>
              </p:cNvSpPr>
              <p:nvPr/>
            </p:nvSpPr>
            <p:spPr bwMode="auto">
              <a:xfrm flipH="1">
                <a:off x="3844" y="3010"/>
                <a:ext cx="255" cy="199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16" name="Line 36"/>
              <p:cNvSpPr>
                <a:spLocks noChangeShapeType="1"/>
              </p:cNvSpPr>
              <p:nvPr/>
            </p:nvSpPr>
            <p:spPr bwMode="auto">
              <a:xfrm>
                <a:off x="3901" y="2897"/>
                <a:ext cx="170" cy="113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17" name="Line 37"/>
              <p:cNvSpPr>
                <a:spLocks noChangeShapeType="1"/>
              </p:cNvSpPr>
              <p:nvPr/>
            </p:nvSpPr>
            <p:spPr bwMode="auto">
              <a:xfrm flipH="1">
                <a:off x="3901" y="2897"/>
                <a:ext cx="170" cy="113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334" name="Line 54"/>
            <p:cNvSpPr>
              <a:spLocks noChangeShapeType="1"/>
            </p:cNvSpPr>
            <p:nvPr/>
          </p:nvSpPr>
          <p:spPr bwMode="auto">
            <a:xfrm flipV="1">
              <a:off x="1803" y="2415"/>
              <a:ext cx="0" cy="142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7337" name="Oval 57"/>
            <p:cNvSpPr>
              <a:spLocks noChangeArrowheads="1"/>
            </p:cNvSpPr>
            <p:nvPr/>
          </p:nvSpPr>
          <p:spPr bwMode="auto">
            <a:xfrm>
              <a:off x="1689" y="2273"/>
              <a:ext cx="227" cy="227"/>
            </a:xfrm>
            <a:prstGeom prst="ellips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38" name="Oval 58"/>
            <p:cNvSpPr>
              <a:spLocks noChangeArrowheads="1"/>
            </p:cNvSpPr>
            <p:nvPr/>
          </p:nvSpPr>
          <p:spPr bwMode="auto">
            <a:xfrm>
              <a:off x="1746" y="2330"/>
              <a:ext cx="113" cy="113"/>
            </a:xfrm>
            <a:prstGeom prst="ellips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39" name="Oval 59"/>
            <p:cNvSpPr>
              <a:spLocks noChangeArrowheads="1"/>
            </p:cNvSpPr>
            <p:nvPr/>
          </p:nvSpPr>
          <p:spPr bwMode="auto">
            <a:xfrm>
              <a:off x="1774" y="2358"/>
              <a:ext cx="57" cy="57"/>
            </a:xfrm>
            <a:prstGeom prst="ellips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359" name="Group 79"/>
          <p:cNvGrpSpPr>
            <a:grpSpLocks/>
          </p:cNvGrpSpPr>
          <p:nvPr/>
        </p:nvGrpSpPr>
        <p:grpSpPr bwMode="auto">
          <a:xfrm>
            <a:off x="3987800" y="3608388"/>
            <a:ext cx="179388" cy="539750"/>
            <a:chOff x="3504" y="2982"/>
            <a:chExt cx="113" cy="340"/>
          </a:xfrm>
        </p:grpSpPr>
        <p:sp>
          <p:nvSpPr>
            <p:cNvPr id="97357" name="Rectangle 77"/>
            <p:cNvSpPr>
              <a:spLocks noChangeArrowheads="1"/>
            </p:cNvSpPr>
            <p:nvPr/>
          </p:nvSpPr>
          <p:spPr bwMode="auto">
            <a:xfrm>
              <a:off x="3504" y="3096"/>
              <a:ext cx="113" cy="226"/>
            </a:xfrm>
            <a:prstGeom prst="rect">
              <a:avLst/>
            </a:prstGeom>
            <a:ln/>
            <a:extLst>
              <a:ext uri="{91240B29-F687-4F45-9708-019B960494DF}">
                <a14:hiddenLine xmlns:a14="http://schemas.microsoft.com/office/drawing/2010/main" xmlns="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58" name="Line 78"/>
            <p:cNvSpPr>
              <a:spLocks noChangeShapeType="1"/>
            </p:cNvSpPr>
            <p:nvPr/>
          </p:nvSpPr>
          <p:spPr bwMode="auto">
            <a:xfrm flipV="1">
              <a:off x="3560" y="2982"/>
              <a:ext cx="0" cy="114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97361" name="Group 81"/>
          <p:cNvGrpSpPr>
            <a:grpSpLocks/>
          </p:cNvGrpSpPr>
          <p:nvPr/>
        </p:nvGrpSpPr>
        <p:grpSpPr bwMode="auto">
          <a:xfrm>
            <a:off x="6248400" y="2895600"/>
            <a:ext cx="495300" cy="1350963"/>
            <a:chOff x="1661" y="2273"/>
            <a:chExt cx="312" cy="851"/>
          </a:xfrm>
        </p:grpSpPr>
        <p:grpSp>
          <p:nvGrpSpPr>
            <p:cNvPr id="97362" name="Group 82"/>
            <p:cNvGrpSpPr>
              <a:grpSpLocks/>
            </p:cNvGrpSpPr>
            <p:nvPr/>
          </p:nvGrpSpPr>
          <p:grpSpPr bwMode="auto">
            <a:xfrm>
              <a:off x="1661" y="2557"/>
              <a:ext cx="312" cy="567"/>
              <a:chOff x="3787" y="2585"/>
              <a:chExt cx="425" cy="936"/>
            </a:xfrm>
          </p:grpSpPr>
          <p:sp>
            <p:nvSpPr>
              <p:cNvPr id="97363" name="Line 83"/>
              <p:cNvSpPr>
                <a:spLocks noChangeShapeType="1"/>
              </p:cNvSpPr>
              <p:nvPr/>
            </p:nvSpPr>
            <p:spPr bwMode="auto">
              <a:xfrm flipV="1">
                <a:off x="3787" y="2585"/>
                <a:ext cx="199" cy="907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64" name="Line 84"/>
              <p:cNvSpPr>
                <a:spLocks noChangeShapeType="1"/>
              </p:cNvSpPr>
              <p:nvPr/>
            </p:nvSpPr>
            <p:spPr bwMode="auto">
              <a:xfrm>
                <a:off x="3986" y="2585"/>
                <a:ext cx="226" cy="936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65" name="Line 85"/>
              <p:cNvSpPr>
                <a:spLocks noChangeShapeType="1"/>
              </p:cNvSpPr>
              <p:nvPr/>
            </p:nvSpPr>
            <p:spPr bwMode="auto">
              <a:xfrm>
                <a:off x="3844" y="3209"/>
                <a:ext cx="283" cy="0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66" name="Line 86"/>
              <p:cNvSpPr>
                <a:spLocks noChangeShapeType="1"/>
              </p:cNvSpPr>
              <p:nvPr/>
            </p:nvSpPr>
            <p:spPr bwMode="auto">
              <a:xfrm>
                <a:off x="3901" y="3010"/>
                <a:ext cx="170" cy="0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67" name="Line 87"/>
              <p:cNvSpPr>
                <a:spLocks noChangeShapeType="1"/>
              </p:cNvSpPr>
              <p:nvPr/>
            </p:nvSpPr>
            <p:spPr bwMode="auto">
              <a:xfrm>
                <a:off x="3929" y="2897"/>
                <a:ext cx="142" cy="0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68" name="Line 88"/>
              <p:cNvSpPr>
                <a:spLocks noChangeShapeType="1"/>
              </p:cNvSpPr>
              <p:nvPr/>
            </p:nvSpPr>
            <p:spPr bwMode="auto">
              <a:xfrm>
                <a:off x="3844" y="3209"/>
                <a:ext cx="368" cy="312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69" name="Line 89"/>
              <p:cNvSpPr>
                <a:spLocks noChangeShapeType="1"/>
              </p:cNvSpPr>
              <p:nvPr/>
            </p:nvSpPr>
            <p:spPr bwMode="auto">
              <a:xfrm flipH="1">
                <a:off x="3787" y="3209"/>
                <a:ext cx="340" cy="283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70" name="Line 90"/>
              <p:cNvSpPr>
                <a:spLocks noChangeShapeType="1"/>
              </p:cNvSpPr>
              <p:nvPr/>
            </p:nvSpPr>
            <p:spPr bwMode="auto">
              <a:xfrm>
                <a:off x="3872" y="3010"/>
                <a:ext cx="255" cy="199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71" name="Line 91"/>
              <p:cNvSpPr>
                <a:spLocks noChangeShapeType="1"/>
              </p:cNvSpPr>
              <p:nvPr/>
            </p:nvSpPr>
            <p:spPr bwMode="auto">
              <a:xfrm flipH="1">
                <a:off x="3844" y="3010"/>
                <a:ext cx="255" cy="199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72" name="Line 92"/>
              <p:cNvSpPr>
                <a:spLocks noChangeShapeType="1"/>
              </p:cNvSpPr>
              <p:nvPr/>
            </p:nvSpPr>
            <p:spPr bwMode="auto">
              <a:xfrm>
                <a:off x="3901" y="2897"/>
                <a:ext cx="170" cy="113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373" name="Line 93"/>
              <p:cNvSpPr>
                <a:spLocks noChangeShapeType="1"/>
              </p:cNvSpPr>
              <p:nvPr/>
            </p:nvSpPr>
            <p:spPr bwMode="auto">
              <a:xfrm flipH="1">
                <a:off x="3901" y="2897"/>
                <a:ext cx="170" cy="113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374" name="Line 94"/>
            <p:cNvSpPr>
              <a:spLocks noChangeShapeType="1"/>
            </p:cNvSpPr>
            <p:nvPr/>
          </p:nvSpPr>
          <p:spPr bwMode="auto">
            <a:xfrm flipV="1">
              <a:off x="1803" y="2415"/>
              <a:ext cx="0" cy="142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7375" name="Oval 95"/>
            <p:cNvSpPr>
              <a:spLocks noChangeArrowheads="1"/>
            </p:cNvSpPr>
            <p:nvPr/>
          </p:nvSpPr>
          <p:spPr bwMode="auto">
            <a:xfrm>
              <a:off x="1689" y="2273"/>
              <a:ext cx="227" cy="227"/>
            </a:xfrm>
            <a:prstGeom prst="ellips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76" name="Oval 96"/>
            <p:cNvSpPr>
              <a:spLocks noChangeArrowheads="1"/>
            </p:cNvSpPr>
            <p:nvPr/>
          </p:nvSpPr>
          <p:spPr bwMode="auto">
            <a:xfrm>
              <a:off x="1746" y="2330"/>
              <a:ext cx="113" cy="113"/>
            </a:xfrm>
            <a:prstGeom prst="ellips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77" name="Oval 97"/>
            <p:cNvSpPr>
              <a:spLocks noChangeArrowheads="1"/>
            </p:cNvSpPr>
            <p:nvPr/>
          </p:nvSpPr>
          <p:spPr bwMode="auto">
            <a:xfrm>
              <a:off x="1774" y="2358"/>
              <a:ext cx="57" cy="57"/>
            </a:xfrm>
            <a:prstGeom prst="ellips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7378" name="Line 98"/>
          <p:cNvSpPr>
            <a:spLocks noChangeShapeType="1"/>
          </p:cNvSpPr>
          <p:nvPr/>
        </p:nvSpPr>
        <p:spPr bwMode="auto">
          <a:xfrm>
            <a:off x="2638425" y="3203575"/>
            <a:ext cx="1393825" cy="40481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79" name="Line 99"/>
          <p:cNvSpPr>
            <a:spLocks noChangeShapeType="1"/>
          </p:cNvSpPr>
          <p:nvPr/>
        </p:nvSpPr>
        <p:spPr bwMode="auto">
          <a:xfrm flipH="1" flipV="1">
            <a:off x="2638425" y="3292475"/>
            <a:ext cx="1393825" cy="406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80" name="Text Box 100"/>
          <p:cNvSpPr txBox="1">
            <a:spLocks noChangeArrowheads="1"/>
          </p:cNvSpPr>
          <p:nvPr/>
        </p:nvSpPr>
        <p:spPr bwMode="auto">
          <a:xfrm>
            <a:off x="3762375" y="4957763"/>
            <a:ext cx="171132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Κυψέλες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Διαφορετικές συχνότητες ή κώδικες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399" name="Text Box 119"/>
          <p:cNvSpPr txBox="1">
            <a:spLocks noChangeArrowheads="1"/>
          </p:cNvSpPr>
          <p:nvPr/>
        </p:nvSpPr>
        <p:spPr bwMode="auto">
          <a:xfrm>
            <a:off x="6848475" y="3200400"/>
            <a:ext cx="229552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Σταθμός Βάσης</a:t>
            </a:r>
          </a:p>
          <a:p>
            <a:pPr>
              <a:spcBef>
                <a:spcPct val="50000"/>
              </a:spcBef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Σταθερός Πομποδέκτης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400" name="Text Box 120"/>
          <p:cNvSpPr txBox="1">
            <a:spLocks noChangeArrowheads="1"/>
          </p:cNvSpPr>
          <p:nvPr/>
        </p:nvSpPr>
        <p:spPr bwMode="auto">
          <a:xfrm>
            <a:off x="228600" y="5410200"/>
            <a:ext cx="28352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Κινητοί Σταθμοί</a:t>
            </a:r>
          </a:p>
        </p:txBody>
      </p:sp>
      <p:sp>
        <p:nvSpPr>
          <p:cNvPr id="97402" name="Text Box 122"/>
          <p:cNvSpPr txBox="1">
            <a:spLocks noChangeArrowheads="1"/>
          </p:cNvSpPr>
          <p:nvPr/>
        </p:nvSpPr>
        <p:spPr bwMode="auto">
          <a:xfrm>
            <a:off x="762000" y="3048000"/>
            <a:ext cx="16859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Κατερχόμενη Ζεύξη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7405" name="Group 125"/>
          <p:cNvGrpSpPr>
            <a:grpSpLocks/>
          </p:cNvGrpSpPr>
          <p:nvPr/>
        </p:nvGrpSpPr>
        <p:grpSpPr bwMode="auto">
          <a:xfrm>
            <a:off x="1016000" y="3878263"/>
            <a:ext cx="179388" cy="539750"/>
            <a:chOff x="3504" y="2982"/>
            <a:chExt cx="113" cy="340"/>
          </a:xfrm>
        </p:grpSpPr>
        <p:sp>
          <p:nvSpPr>
            <p:cNvPr id="97406" name="Rectangle 126"/>
            <p:cNvSpPr>
              <a:spLocks noChangeArrowheads="1"/>
            </p:cNvSpPr>
            <p:nvPr/>
          </p:nvSpPr>
          <p:spPr bwMode="auto">
            <a:xfrm>
              <a:off x="3504" y="3096"/>
              <a:ext cx="113" cy="226"/>
            </a:xfrm>
            <a:prstGeom prst="rect">
              <a:avLst/>
            </a:prstGeom>
            <a:ln/>
            <a:extLst>
              <a:ext uri="{91240B29-F687-4F45-9708-019B960494DF}">
                <a14:hiddenLine xmlns:a14="http://schemas.microsoft.com/office/drawing/2010/main" xmlns="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07" name="Line 127"/>
            <p:cNvSpPr>
              <a:spLocks noChangeShapeType="1"/>
            </p:cNvSpPr>
            <p:nvPr/>
          </p:nvSpPr>
          <p:spPr bwMode="auto">
            <a:xfrm flipV="1">
              <a:off x="3560" y="2982"/>
              <a:ext cx="0" cy="114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97408" name="Line 128"/>
          <p:cNvSpPr>
            <a:spLocks noChangeShapeType="1"/>
          </p:cNvSpPr>
          <p:nvPr/>
        </p:nvSpPr>
        <p:spPr bwMode="auto">
          <a:xfrm flipV="1">
            <a:off x="1196975" y="3248025"/>
            <a:ext cx="1395413" cy="7207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409" name="Line 129"/>
          <p:cNvSpPr>
            <a:spLocks noChangeShapeType="1"/>
          </p:cNvSpPr>
          <p:nvPr/>
        </p:nvSpPr>
        <p:spPr bwMode="auto">
          <a:xfrm flipH="1">
            <a:off x="1150938" y="3203575"/>
            <a:ext cx="1350962" cy="6746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410" name="Text Box 130"/>
          <p:cNvSpPr txBox="1">
            <a:spLocks noChangeArrowheads="1"/>
          </p:cNvSpPr>
          <p:nvPr/>
        </p:nvSpPr>
        <p:spPr bwMode="auto">
          <a:xfrm>
            <a:off x="4167188" y="3382963"/>
            <a:ext cx="11699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Handoff</a:t>
            </a:r>
          </a:p>
        </p:txBody>
      </p:sp>
      <p:sp>
        <p:nvSpPr>
          <p:cNvPr id="97411" name="Text Box 131"/>
          <p:cNvSpPr txBox="1">
            <a:spLocks noChangeArrowheads="1"/>
          </p:cNvSpPr>
          <p:nvPr/>
        </p:nvSpPr>
        <p:spPr bwMode="auto">
          <a:xfrm>
            <a:off x="1752600" y="1905000"/>
            <a:ext cx="21605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Πολλαπλή Πρόσβαση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412" name="Line 132"/>
          <p:cNvSpPr>
            <a:spLocks noChangeShapeType="1"/>
          </p:cNvSpPr>
          <p:nvPr/>
        </p:nvSpPr>
        <p:spPr bwMode="auto">
          <a:xfrm flipH="1">
            <a:off x="2185988" y="2573338"/>
            <a:ext cx="31591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413" name="Line 133"/>
          <p:cNvSpPr>
            <a:spLocks noChangeShapeType="1"/>
          </p:cNvSpPr>
          <p:nvPr/>
        </p:nvSpPr>
        <p:spPr bwMode="auto">
          <a:xfrm>
            <a:off x="2681288" y="2617788"/>
            <a:ext cx="269875" cy="67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414" name="Line 134"/>
          <p:cNvSpPr>
            <a:spLocks noChangeShapeType="1"/>
          </p:cNvSpPr>
          <p:nvPr/>
        </p:nvSpPr>
        <p:spPr bwMode="auto">
          <a:xfrm flipH="1" flipV="1">
            <a:off x="3986213" y="4868863"/>
            <a:ext cx="271462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415" name="Line 135"/>
          <p:cNvSpPr>
            <a:spLocks noChangeShapeType="1"/>
          </p:cNvSpPr>
          <p:nvPr/>
        </p:nvSpPr>
        <p:spPr bwMode="auto">
          <a:xfrm flipV="1">
            <a:off x="4886325" y="4778375"/>
            <a:ext cx="271463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419" name="Line 139"/>
          <p:cNvSpPr>
            <a:spLocks noChangeShapeType="1"/>
          </p:cNvSpPr>
          <p:nvPr/>
        </p:nvSpPr>
        <p:spPr bwMode="auto">
          <a:xfrm flipV="1">
            <a:off x="5380038" y="3203575"/>
            <a:ext cx="857250" cy="406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420" name="Line 140"/>
          <p:cNvSpPr>
            <a:spLocks noChangeShapeType="1"/>
          </p:cNvSpPr>
          <p:nvPr/>
        </p:nvSpPr>
        <p:spPr bwMode="auto">
          <a:xfrm flipH="1">
            <a:off x="5427663" y="3294063"/>
            <a:ext cx="809625" cy="3603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421" name="Line 141"/>
          <p:cNvSpPr>
            <a:spLocks noChangeShapeType="1"/>
          </p:cNvSpPr>
          <p:nvPr/>
        </p:nvSpPr>
        <p:spPr bwMode="auto">
          <a:xfrm>
            <a:off x="4211638" y="3878263"/>
            <a:ext cx="946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3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  <p:sp>
        <p:nvSpPr>
          <p:cNvPr id="64" name="Text Box 122"/>
          <p:cNvSpPr txBox="1">
            <a:spLocks noChangeArrowheads="1"/>
          </p:cNvSpPr>
          <p:nvPr/>
        </p:nvSpPr>
        <p:spPr bwMode="auto">
          <a:xfrm>
            <a:off x="1295400" y="3886200"/>
            <a:ext cx="16859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Ανερχόμενη Ζεύξη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 flipV="1">
            <a:off x="990600" y="4572000"/>
            <a:ext cx="76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676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9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9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9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9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9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9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9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67 L 0.13785 0.006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7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2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2000"/>
                                        <p:tgtEl>
                                          <p:spTgt spid="97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2000"/>
                                        <p:tgtEl>
                                          <p:spTgt spid="97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9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9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9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9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78" grpId="0" animBg="1"/>
      <p:bldP spid="97378" grpId="1" animBg="1"/>
      <p:bldP spid="97379" grpId="0" animBg="1"/>
      <p:bldP spid="97379" grpId="1" animBg="1"/>
      <p:bldP spid="97402" grpId="0"/>
      <p:bldP spid="97408" grpId="0" animBg="1"/>
      <p:bldP spid="97409" grpId="0" animBg="1"/>
      <p:bldP spid="97410" grpId="0"/>
      <p:bldP spid="97411" grpId="0"/>
      <p:bldP spid="97412" grpId="0" animBg="1"/>
      <p:bldP spid="97413" grpId="0" animBg="1"/>
      <p:bldP spid="97419" grpId="0" animBg="1"/>
      <p:bldP spid="97420" grpId="0" animBg="1"/>
      <p:bldP spid="97421" grpId="0" animBg="1"/>
      <p:bldP spid="6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Μέθοδοι Πολλαπλής Πρόσβασης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grpSp>
        <p:nvGrpSpPr>
          <p:cNvPr id="96283" name="Group 27"/>
          <p:cNvGrpSpPr>
            <a:grpSpLocks/>
          </p:cNvGrpSpPr>
          <p:nvPr/>
        </p:nvGrpSpPr>
        <p:grpSpPr bwMode="auto">
          <a:xfrm>
            <a:off x="971550" y="2619375"/>
            <a:ext cx="1935163" cy="3149600"/>
            <a:chOff x="414" y="1310"/>
            <a:chExt cx="1219" cy="1984"/>
          </a:xfrm>
        </p:grpSpPr>
        <p:sp>
          <p:nvSpPr>
            <p:cNvPr id="96263" name="AutoShape 7"/>
            <p:cNvSpPr>
              <a:spLocks noChangeArrowheads="1"/>
            </p:cNvSpPr>
            <p:nvPr/>
          </p:nvSpPr>
          <p:spPr bwMode="auto">
            <a:xfrm>
              <a:off x="414" y="1310"/>
              <a:ext cx="822" cy="1984"/>
            </a:xfrm>
            <a:prstGeom prst="cube">
              <a:avLst>
                <a:gd name="adj" fmla="val 83069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8" name="AutoShape 12"/>
            <p:cNvSpPr>
              <a:spLocks noChangeArrowheads="1"/>
            </p:cNvSpPr>
            <p:nvPr/>
          </p:nvSpPr>
          <p:spPr bwMode="auto">
            <a:xfrm>
              <a:off x="555" y="1310"/>
              <a:ext cx="822" cy="1984"/>
            </a:xfrm>
            <a:prstGeom prst="cube">
              <a:avLst>
                <a:gd name="adj" fmla="val 83069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9" name="AutoShape 13"/>
            <p:cNvSpPr>
              <a:spLocks noChangeArrowheads="1"/>
            </p:cNvSpPr>
            <p:nvPr/>
          </p:nvSpPr>
          <p:spPr bwMode="auto">
            <a:xfrm>
              <a:off x="669" y="1310"/>
              <a:ext cx="822" cy="1984"/>
            </a:xfrm>
            <a:prstGeom prst="cube">
              <a:avLst>
                <a:gd name="adj" fmla="val 830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0" name="AutoShape 14"/>
            <p:cNvSpPr>
              <a:spLocks noChangeArrowheads="1"/>
            </p:cNvSpPr>
            <p:nvPr/>
          </p:nvSpPr>
          <p:spPr bwMode="auto">
            <a:xfrm>
              <a:off x="669" y="1310"/>
              <a:ext cx="822" cy="1984"/>
            </a:xfrm>
            <a:prstGeom prst="cube">
              <a:avLst>
                <a:gd name="adj" fmla="val 83069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1" name="AutoShape 15"/>
            <p:cNvSpPr>
              <a:spLocks noChangeArrowheads="1"/>
            </p:cNvSpPr>
            <p:nvPr/>
          </p:nvSpPr>
          <p:spPr bwMode="auto">
            <a:xfrm>
              <a:off x="811" y="1310"/>
              <a:ext cx="822" cy="1984"/>
            </a:xfrm>
            <a:prstGeom prst="cube">
              <a:avLst>
                <a:gd name="adj" fmla="val 83069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284" name="Group 28"/>
          <p:cNvGrpSpPr>
            <a:grpSpLocks/>
          </p:cNvGrpSpPr>
          <p:nvPr/>
        </p:nvGrpSpPr>
        <p:grpSpPr bwMode="auto">
          <a:xfrm>
            <a:off x="2971800" y="3789363"/>
            <a:ext cx="3040063" cy="1935162"/>
            <a:chOff x="1758" y="2103"/>
            <a:chExt cx="1915" cy="1219"/>
          </a:xfrm>
        </p:grpSpPr>
        <p:sp>
          <p:nvSpPr>
            <p:cNvPr id="96267" name="AutoShape 11"/>
            <p:cNvSpPr>
              <a:spLocks noChangeArrowheads="1"/>
            </p:cNvSpPr>
            <p:nvPr/>
          </p:nvSpPr>
          <p:spPr bwMode="auto">
            <a:xfrm>
              <a:off x="1774" y="2500"/>
              <a:ext cx="1899" cy="822"/>
            </a:xfrm>
            <a:prstGeom prst="cube">
              <a:avLst>
                <a:gd name="adj" fmla="val 83069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2" name="AutoShape 16"/>
            <p:cNvSpPr>
              <a:spLocks noChangeArrowheads="1"/>
            </p:cNvSpPr>
            <p:nvPr/>
          </p:nvSpPr>
          <p:spPr bwMode="auto">
            <a:xfrm>
              <a:off x="1758" y="2356"/>
              <a:ext cx="1899" cy="822"/>
            </a:xfrm>
            <a:prstGeom prst="cube">
              <a:avLst>
                <a:gd name="adj" fmla="val 83069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3" name="AutoShape 17"/>
            <p:cNvSpPr>
              <a:spLocks noChangeArrowheads="1"/>
            </p:cNvSpPr>
            <p:nvPr/>
          </p:nvSpPr>
          <p:spPr bwMode="auto">
            <a:xfrm>
              <a:off x="1774" y="2245"/>
              <a:ext cx="1899" cy="822"/>
            </a:xfrm>
            <a:prstGeom prst="cube">
              <a:avLst>
                <a:gd name="adj" fmla="val 83069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4" name="AutoShape 18"/>
            <p:cNvSpPr>
              <a:spLocks noChangeArrowheads="1"/>
            </p:cNvSpPr>
            <p:nvPr/>
          </p:nvSpPr>
          <p:spPr bwMode="auto">
            <a:xfrm>
              <a:off x="1774" y="2103"/>
              <a:ext cx="1899" cy="822"/>
            </a:xfrm>
            <a:prstGeom prst="cube">
              <a:avLst>
                <a:gd name="adj" fmla="val 83069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285" name="Group 29"/>
          <p:cNvGrpSpPr>
            <a:grpSpLocks/>
          </p:cNvGrpSpPr>
          <p:nvPr/>
        </p:nvGrpSpPr>
        <p:grpSpPr bwMode="auto">
          <a:xfrm>
            <a:off x="6281738" y="2527300"/>
            <a:ext cx="2430462" cy="3151188"/>
            <a:chOff x="4099" y="1451"/>
            <a:chExt cx="1531" cy="1985"/>
          </a:xfrm>
        </p:grpSpPr>
        <p:sp>
          <p:nvSpPr>
            <p:cNvPr id="96266" name="AutoShape 10"/>
            <p:cNvSpPr>
              <a:spLocks noChangeArrowheads="1"/>
            </p:cNvSpPr>
            <p:nvPr/>
          </p:nvSpPr>
          <p:spPr bwMode="auto">
            <a:xfrm>
              <a:off x="4269" y="1451"/>
              <a:ext cx="1361" cy="1814"/>
            </a:xfrm>
            <a:prstGeom prst="cube">
              <a:avLst>
                <a:gd name="adj" fmla="val 4310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5" name="AutoShape 19"/>
            <p:cNvSpPr>
              <a:spLocks noChangeArrowheads="1"/>
            </p:cNvSpPr>
            <p:nvPr/>
          </p:nvSpPr>
          <p:spPr bwMode="auto">
            <a:xfrm>
              <a:off x="4212" y="1508"/>
              <a:ext cx="1361" cy="1814"/>
            </a:xfrm>
            <a:prstGeom prst="cube">
              <a:avLst>
                <a:gd name="adj" fmla="val 4310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6" name="AutoShape 20"/>
            <p:cNvSpPr>
              <a:spLocks noChangeArrowheads="1"/>
            </p:cNvSpPr>
            <p:nvPr/>
          </p:nvSpPr>
          <p:spPr bwMode="auto">
            <a:xfrm>
              <a:off x="4156" y="1565"/>
              <a:ext cx="1361" cy="1814"/>
            </a:xfrm>
            <a:prstGeom prst="cube">
              <a:avLst>
                <a:gd name="adj" fmla="val 4310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7" name="AutoShape 21"/>
            <p:cNvSpPr>
              <a:spLocks noChangeArrowheads="1"/>
            </p:cNvSpPr>
            <p:nvPr/>
          </p:nvSpPr>
          <p:spPr bwMode="auto">
            <a:xfrm>
              <a:off x="4099" y="1622"/>
              <a:ext cx="1361" cy="1814"/>
            </a:xfrm>
            <a:prstGeom prst="cube">
              <a:avLst>
                <a:gd name="adj" fmla="val 4310"/>
              </a:avLst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279" name="Line 23"/>
          <p:cNvSpPr>
            <a:spLocks noChangeShapeType="1"/>
          </p:cNvSpPr>
          <p:nvPr/>
        </p:nvSpPr>
        <p:spPr bwMode="auto">
          <a:xfrm>
            <a:off x="250825" y="5815013"/>
            <a:ext cx="2295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0" name="Line 24"/>
          <p:cNvSpPr>
            <a:spLocks noChangeShapeType="1"/>
          </p:cNvSpPr>
          <p:nvPr/>
        </p:nvSpPr>
        <p:spPr bwMode="auto">
          <a:xfrm flipV="1">
            <a:off x="2727325" y="5768975"/>
            <a:ext cx="3194050" cy="46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1" name="Line 25"/>
          <p:cNvSpPr>
            <a:spLocks noChangeShapeType="1"/>
          </p:cNvSpPr>
          <p:nvPr/>
        </p:nvSpPr>
        <p:spPr bwMode="auto">
          <a:xfrm flipV="1">
            <a:off x="6372225" y="5724525"/>
            <a:ext cx="2565400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 flipV="1">
            <a:off x="341313" y="1628775"/>
            <a:ext cx="1587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6" name="Line 30"/>
          <p:cNvSpPr>
            <a:spLocks noChangeShapeType="1"/>
          </p:cNvSpPr>
          <p:nvPr/>
        </p:nvSpPr>
        <p:spPr bwMode="auto">
          <a:xfrm flipV="1">
            <a:off x="296863" y="4868863"/>
            <a:ext cx="360362" cy="103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7" name="Text Box 31"/>
          <p:cNvSpPr txBox="1">
            <a:spLocks noChangeArrowheads="1"/>
          </p:cNvSpPr>
          <p:nvPr/>
        </p:nvSpPr>
        <p:spPr bwMode="auto">
          <a:xfrm>
            <a:off x="3222625" y="6002338"/>
            <a:ext cx="1730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Χρόνος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288" name="Text Box 32"/>
          <p:cNvSpPr txBox="1">
            <a:spLocks noChangeArrowheads="1"/>
          </p:cNvSpPr>
          <p:nvPr/>
        </p:nvSpPr>
        <p:spPr bwMode="auto">
          <a:xfrm>
            <a:off x="115888" y="1179513"/>
            <a:ext cx="1441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Συχνότητα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289" name="Text Box 33"/>
          <p:cNvSpPr txBox="1">
            <a:spLocks noChangeArrowheads="1"/>
          </p:cNvSpPr>
          <p:nvPr/>
        </p:nvSpPr>
        <p:spPr bwMode="auto">
          <a:xfrm>
            <a:off x="44450" y="4508500"/>
            <a:ext cx="9715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Κώδικες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290" name="Text Box 34"/>
          <p:cNvSpPr txBox="1">
            <a:spLocks noChangeArrowheads="1"/>
          </p:cNvSpPr>
          <p:nvPr/>
        </p:nvSpPr>
        <p:spPr bwMode="auto">
          <a:xfrm>
            <a:off x="1870074" y="1566863"/>
            <a:ext cx="24542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  <a:cs typeface="Arial" pitchFamily="34" charset="0"/>
              </a:rPr>
              <a:t>TDMA: </a:t>
            </a:r>
            <a:r>
              <a:rPr lang="en-US" dirty="0">
                <a:latin typeface="Arial" pitchFamily="34" charset="0"/>
                <a:cs typeface="Arial" pitchFamily="34" charset="0"/>
              </a:rPr>
              <a:t>Time Division Multiple Access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Πρόσβαση Χρόνου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291" name="Text Box 35"/>
          <p:cNvSpPr txBox="1">
            <a:spLocks noChangeArrowheads="1"/>
          </p:cNvSpPr>
          <p:nvPr/>
        </p:nvSpPr>
        <p:spPr bwMode="auto">
          <a:xfrm>
            <a:off x="3759993" y="2589034"/>
            <a:ext cx="23860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  <a:cs typeface="Arial" pitchFamily="34" charset="0"/>
              </a:rPr>
              <a:t>FDMA: </a:t>
            </a:r>
            <a:r>
              <a:rPr lang="en-US" dirty="0">
                <a:latin typeface="Arial" pitchFamily="34" charset="0"/>
                <a:cs typeface="Arial" pitchFamily="34" charset="0"/>
              </a:rPr>
              <a:t>Frequency Division Multiple Access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Πρόσβαση Συχνότητας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292" name="Text Box 36"/>
          <p:cNvSpPr txBox="1">
            <a:spLocks noChangeArrowheads="1"/>
          </p:cNvSpPr>
          <p:nvPr/>
        </p:nvSpPr>
        <p:spPr bwMode="auto">
          <a:xfrm>
            <a:off x="6477000" y="1219200"/>
            <a:ext cx="2295525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  <a:cs typeface="Arial" pitchFamily="34" charset="0"/>
              </a:rPr>
              <a:t>CMDA: </a:t>
            </a:r>
            <a:r>
              <a:rPr lang="en-US" dirty="0">
                <a:latin typeface="Arial" pitchFamily="34" charset="0"/>
                <a:cs typeface="Arial" pitchFamily="34" charset="0"/>
              </a:rPr>
              <a:t>Code Division Multiple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Access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Πρόσβαση Κώδικα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8002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57200" y="273050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/>
          <a:p>
            <a:pPr algn="ctr">
              <a:spcBef>
                <a:spcPct val="0"/>
              </a:spcBef>
            </a:pPr>
            <a:r>
              <a:rPr lang="el-GR" sz="4400" dirty="0" smtClean="0">
                <a:solidFill>
                  <a:srgbClr val="5075BC"/>
                </a:solidFill>
                <a:latin typeface="Arial"/>
                <a:ea typeface="DejaVu Sans"/>
              </a:rPr>
              <a:t>Ευρυζωνικές Ασύρματες Υπηρεσίες</a:t>
            </a:r>
            <a:endParaRPr lang="en-US" sz="4400" dirty="0">
              <a:solidFill>
                <a:srgbClr val="5075BC"/>
              </a:solidFill>
              <a:latin typeface="Arial"/>
              <a:ea typeface="DejaVu Sans"/>
            </a:endParaRPr>
          </a:p>
        </p:txBody>
      </p:sp>
      <p:grpSp>
        <p:nvGrpSpPr>
          <p:cNvPr id="66" name="65 - Ομάδα"/>
          <p:cNvGrpSpPr/>
          <p:nvPr/>
        </p:nvGrpSpPr>
        <p:grpSpPr>
          <a:xfrm>
            <a:off x="838200" y="1692518"/>
            <a:ext cx="7689419" cy="4632082"/>
            <a:chOff x="692150" y="1987550"/>
            <a:chExt cx="7689419" cy="4632082"/>
          </a:xfrm>
        </p:grpSpPr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692150" y="1987550"/>
              <a:ext cx="1892300" cy="444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82" name="Rectangle 6"/>
            <p:cNvSpPr>
              <a:spLocks noChangeArrowheads="1"/>
            </p:cNvSpPr>
            <p:nvPr/>
          </p:nvSpPr>
          <p:spPr bwMode="auto">
            <a:xfrm>
              <a:off x="2597150" y="1987550"/>
              <a:ext cx="1892300" cy="444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83" name="Rectangle 7"/>
            <p:cNvSpPr>
              <a:spLocks noChangeArrowheads="1"/>
            </p:cNvSpPr>
            <p:nvPr/>
          </p:nvSpPr>
          <p:spPr bwMode="auto">
            <a:xfrm>
              <a:off x="4502150" y="1987550"/>
              <a:ext cx="1892300" cy="444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84" name="Rectangle 8"/>
            <p:cNvSpPr>
              <a:spLocks noChangeArrowheads="1"/>
            </p:cNvSpPr>
            <p:nvPr/>
          </p:nvSpPr>
          <p:spPr bwMode="auto">
            <a:xfrm>
              <a:off x="6407150" y="1987550"/>
              <a:ext cx="1892300" cy="444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1046163" y="2051050"/>
              <a:ext cx="1208663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b="1" dirty="0" smtClean="0">
                  <a:latin typeface="Arial" pitchFamily="34" charset="0"/>
                  <a:cs typeface="Arial" pitchFamily="34" charset="0"/>
                </a:rPr>
                <a:t>Εφαρμογή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2895600" y="2057400"/>
              <a:ext cx="1430904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b="1" dirty="0" smtClean="0">
                  <a:latin typeface="Arial" pitchFamily="34" charset="0"/>
                  <a:cs typeface="Arial" pitchFamily="34" charset="0"/>
                </a:rPr>
                <a:t>Κινητικότητα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4876800" y="2057400"/>
              <a:ext cx="907299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b="1" dirty="0" smtClean="0">
                  <a:latin typeface="Arial" pitchFamily="34" charset="0"/>
                  <a:cs typeface="Arial" pitchFamily="34" charset="0"/>
                </a:rPr>
                <a:t>Ρυθμός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88" name="Rectangle 12"/>
            <p:cNvSpPr>
              <a:spLocks noChangeArrowheads="1"/>
            </p:cNvSpPr>
            <p:nvPr/>
          </p:nvSpPr>
          <p:spPr bwMode="auto">
            <a:xfrm>
              <a:off x="6788150" y="2047632"/>
              <a:ext cx="796564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b="1" dirty="0" smtClean="0">
                  <a:latin typeface="Arial" pitchFamily="34" charset="0"/>
                  <a:cs typeface="Arial" pitchFamily="34" charset="0"/>
                </a:rPr>
                <a:t>Τύπος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2" name="Rectangle 16"/>
            <p:cNvSpPr>
              <a:spLocks noChangeArrowheads="1"/>
            </p:cNvSpPr>
            <p:nvPr/>
          </p:nvSpPr>
          <p:spPr bwMode="auto">
            <a:xfrm>
              <a:off x="692150" y="2444750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93" name="Rectangle 17"/>
            <p:cNvSpPr>
              <a:spLocks noChangeArrowheads="1"/>
            </p:cNvSpPr>
            <p:nvPr/>
          </p:nvSpPr>
          <p:spPr bwMode="auto">
            <a:xfrm>
              <a:off x="2597150" y="2444750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94" name="Rectangle 18"/>
            <p:cNvSpPr>
              <a:spLocks noChangeArrowheads="1"/>
            </p:cNvSpPr>
            <p:nvPr/>
          </p:nvSpPr>
          <p:spPr bwMode="auto">
            <a:xfrm>
              <a:off x="4502150" y="2444750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6407150" y="2444750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692150" y="3114675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97" name="Rectangle 21"/>
            <p:cNvSpPr>
              <a:spLocks noChangeArrowheads="1"/>
            </p:cNvSpPr>
            <p:nvPr/>
          </p:nvSpPr>
          <p:spPr bwMode="auto">
            <a:xfrm>
              <a:off x="2597150" y="3114675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98" name="Rectangle 22"/>
            <p:cNvSpPr>
              <a:spLocks noChangeArrowheads="1"/>
            </p:cNvSpPr>
            <p:nvPr/>
          </p:nvSpPr>
          <p:spPr bwMode="auto">
            <a:xfrm>
              <a:off x="4502150" y="3114675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199" name="Rectangle 23"/>
            <p:cNvSpPr>
              <a:spLocks noChangeArrowheads="1"/>
            </p:cNvSpPr>
            <p:nvPr/>
          </p:nvSpPr>
          <p:spPr bwMode="auto">
            <a:xfrm>
              <a:off x="6407150" y="3114675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0" name="Rectangle 24"/>
            <p:cNvSpPr>
              <a:spLocks noChangeArrowheads="1"/>
            </p:cNvSpPr>
            <p:nvPr/>
          </p:nvSpPr>
          <p:spPr bwMode="auto">
            <a:xfrm>
              <a:off x="692150" y="3784600"/>
              <a:ext cx="1892300" cy="660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1" name="Rectangle 25"/>
            <p:cNvSpPr>
              <a:spLocks noChangeArrowheads="1"/>
            </p:cNvSpPr>
            <p:nvPr/>
          </p:nvSpPr>
          <p:spPr bwMode="auto">
            <a:xfrm>
              <a:off x="2597150" y="3784600"/>
              <a:ext cx="1892300" cy="660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2" name="Rectangle 26"/>
            <p:cNvSpPr>
              <a:spLocks noChangeArrowheads="1"/>
            </p:cNvSpPr>
            <p:nvPr/>
          </p:nvSpPr>
          <p:spPr bwMode="auto">
            <a:xfrm>
              <a:off x="4502150" y="3784600"/>
              <a:ext cx="1892300" cy="660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3" name="Rectangle 27"/>
            <p:cNvSpPr>
              <a:spLocks noChangeArrowheads="1"/>
            </p:cNvSpPr>
            <p:nvPr/>
          </p:nvSpPr>
          <p:spPr bwMode="auto">
            <a:xfrm>
              <a:off x="6407150" y="3784600"/>
              <a:ext cx="1892300" cy="660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4" name="Rectangle 28"/>
            <p:cNvSpPr>
              <a:spLocks noChangeArrowheads="1"/>
            </p:cNvSpPr>
            <p:nvPr/>
          </p:nvSpPr>
          <p:spPr bwMode="auto">
            <a:xfrm>
              <a:off x="692150" y="4457700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5" name="Rectangle 29"/>
            <p:cNvSpPr>
              <a:spLocks noChangeArrowheads="1"/>
            </p:cNvSpPr>
            <p:nvPr/>
          </p:nvSpPr>
          <p:spPr bwMode="auto">
            <a:xfrm>
              <a:off x="2597150" y="4457700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6" name="Rectangle 30"/>
            <p:cNvSpPr>
              <a:spLocks noChangeArrowheads="1"/>
            </p:cNvSpPr>
            <p:nvPr/>
          </p:nvSpPr>
          <p:spPr bwMode="auto">
            <a:xfrm>
              <a:off x="4502150" y="4457700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7" name="Rectangle 31"/>
            <p:cNvSpPr>
              <a:spLocks noChangeArrowheads="1"/>
            </p:cNvSpPr>
            <p:nvPr/>
          </p:nvSpPr>
          <p:spPr bwMode="auto">
            <a:xfrm>
              <a:off x="6407150" y="4457700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8" name="Rectangle 32"/>
            <p:cNvSpPr>
              <a:spLocks noChangeArrowheads="1"/>
            </p:cNvSpPr>
            <p:nvPr/>
          </p:nvSpPr>
          <p:spPr bwMode="auto">
            <a:xfrm>
              <a:off x="692150" y="5127625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09" name="Rectangle 33"/>
            <p:cNvSpPr>
              <a:spLocks noChangeArrowheads="1"/>
            </p:cNvSpPr>
            <p:nvPr/>
          </p:nvSpPr>
          <p:spPr bwMode="auto">
            <a:xfrm>
              <a:off x="2597150" y="5127625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10" name="Rectangle 34"/>
            <p:cNvSpPr>
              <a:spLocks noChangeArrowheads="1"/>
            </p:cNvSpPr>
            <p:nvPr/>
          </p:nvSpPr>
          <p:spPr bwMode="auto">
            <a:xfrm>
              <a:off x="4502150" y="5127625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11" name="Rectangle 35"/>
            <p:cNvSpPr>
              <a:spLocks noChangeArrowheads="1"/>
            </p:cNvSpPr>
            <p:nvPr/>
          </p:nvSpPr>
          <p:spPr bwMode="auto">
            <a:xfrm>
              <a:off x="6407150" y="5127625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12" name="Rectangle 36"/>
            <p:cNvSpPr>
              <a:spLocks noChangeArrowheads="1"/>
            </p:cNvSpPr>
            <p:nvPr/>
          </p:nvSpPr>
          <p:spPr bwMode="auto">
            <a:xfrm>
              <a:off x="1073150" y="2581032"/>
              <a:ext cx="1159997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Τηλεφωνία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2901950" y="2581032"/>
              <a:ext cx="1408398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Οποιαδήποτε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4627563" y="2627313"/>
              <a:ext cx="1812996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9.6 Kbps-64 Kbps</a:t>
              </a:r>
            </a:p>
          </p:txBody>
        </p:sp>
        <p:sp>
          <p:nvSpPr>
            <p:cNvPr id="50215" name="Rectangle 39"/>
            <p:cNvSpPr>
              <a:spLocks noChangeArrowheads="1"/>
            </p:cNvSpPr>
            <p:nvPr/>
          </p:nvSpPr>
          <p:spPr bwMode="auto">
            <a:xfrm>
              <a:off x="7038975" y="2641600"/>
              <a:ext cx="613950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CBR</a:t>
              </a:r>
            </a:p>
          </p:txBody>
        </p:sp>
        <p:sp>
          <p:nvSpPr>
            <p:cNvPr id="50216" name="Rectangle 40"/>
            <p:cNvSpPr>
              <a:spLocks noChangeArrowheads="1"/>
            </p:cNvSpPr>
            <p:nvPr/>
          </p:nvSpPr>
          <p:spPr bwMode="auto">
            <a:xfrm>
              <a:off x="996950" y="3114432"/>
              <a:ext cx="1458732" cy="582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Videophone/</a:t>
              </a:r>
            </a:p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camera uplink</a:t>
              </a:r>
            </a:p>
          </p:txBody>
        </p:sp>
        <p:sp>
          <p:nvSpPr>
            <p:cNvPr id="50217" name="Rectangle 41"/>
            <p:cNvSpPr>
              <a:spLocks noChangeArrowheads="1"/>
            </p:cNvSpPr>
            <p:nvPr/>
          </p:nvSpPr>
          <p:spPr bwMode="auto">
            <a:xfrm>
              <a:off x="2874963" y="3298825"/>
              <a:ext cx="1584664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Μέση ή χαμηλή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18" name="Rectangle 42"/>
            <p:cNvSpPr>
              <a:spLocks noChangeArrowheads="1"/>
            </p:cNvSpPr>
            <p:nvPr/>
          </p:nvSpPr>
          <p:spPr bwMode="auto">
            <a:xfrm>
              <a:off x="4551363" y="3298825"/>
              <a:ext cx="1905970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384 Kbps - 6 Mbps</a:t>
              </a:r>
            </a:p>
          </p:txBody>
        </p:sp>
        <p:sp>
          <p:nvSpPr>
            <p:cNvPr id="50219" name="Rectangle 43"/>
            <p:cNvSpPr>
              <a:spLocks noChangeArrowheads="1"/>
            </p:cNvSpPr>
            <p:nvPr/>
          </p:nvSpPr>
          <p:spPr bwMode="auto">
            <a:xfrm>
              <a:off x="6761163" y="3298825"/>
              <a:ext cx="1263165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CBR </a:t>
              </a:r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ή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VBR</a:t>
              </a:r>
            </a:p>
          </p:txBody>
        </p:sp>
        <p:sp>
          <p:nvSpPr>
            <p:cNvPr id="50220" name="Rectangle 44"/>
            <p:cNvSpPr>
              <a:spLocks noChangeArrowheads="1"/>
            </p:cNvSpPr>
            <p:nvPr/>
          </p:nvSpPr>
          <p:spPr bwMode="auto">
            <a:xfrm>
              <a:off x="1350963" y="3968750"/>
              <a:ext cx="763028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E-mail</a:t>
              </a:r>
            </a:p>
          </p:txBody>
        </p:sp>
        <p:sp>
          <p:nvSpPr>
            <p:cNvPr id="50221" name="Rectangle 45"/>
            <p:cNvSpPr>
              <a:spLocks noChangeArrowheads="1"/>
            </p:cNvSpPr>
            <p:nvPr/>
          </p:nvSpPr>
          <p:spPr bwMode="auto">
            <a:xfrm>
              <a:off x="896018" y="4638432"/>
              <a:ext cx="1530867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Κινητό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Internet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22" name="Rectangle 46"/>
            <p:cNvSpPr>
              <a:spLocks noChangeArrowheads="1"/>
            </p:cNvSpPr>
            <p:nvPr/>
          </p:nvSpPr>
          <p:spPr bwMode="auto">
            <a:xfrm>
              <a:off x="1225550" y="5171832"/>
              <a:ext cx="937756" cy="582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Σταθερό</a:t>
              </a:r>
              <a:endParaRPr lang="en-US" sz="16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Internet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23" name="Rectangle 47"/>
            <p:cNvSpPr>
              <a:spLocks noChangeArrowheads="1"/>
            </p:cNvSpPr>
            <p:nvPr/>
          </p:nvSpPr>
          <p:spPr bwMode="auto">
            <a:xfrm>
              <a:off x="2908300" y="3983038"/>
              <a:ext cx="1584664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Μέση ή χαμηλή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24" name="Rectangle 48"/>
            <p:cNvSpPr>
              <a:spLocks noChangeArrowheads="1"/>
            </p:cNvSpPr>
            <p:nvPr/>
          </p:nvSpPr>
          <p:spPr bwMode="auto">
            <a:xfrm>
              <a:off x="3027363" y="4638675"/>
              <a:ext cx="886460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Χαμηλή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25" name="Rectangle 49"/>
            <p:cNvSpPr>
              <a:spLocks noChangeArrowheads="1"/>
            </p:cNvSpPr>
            <p:nvPr/>
          </p:nvSpPr>
          <p:spPr bwMode="auto">
            <a:xfrm>
              <a:off x="3030538" y="5310188"/>
              <a:ext cx="840101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Στατική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27" name="Rectangle 51"/>
            <p:cNvSpPr>
              <a:spLocks noChangeArrowheads="1"/>
            </p:cNvSpPr>
            <p:nvPr/>
          </p:nvSpPr>
          <p:spPr bwMode="auto">
            <a:xfrm>
              <a:off x="4600575" y="3952875"/>
              <a:ext cx="1768432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~ 1 Mbps </a:t>
              </a:r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μέγιστο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28" name="Rectangle 52"/>
            <p:cNvSpPr>
              <a:spLocks noChangeArrowheads="1"/>
            </p:cNvSpPr>
            <p:nvPr/>
          </p:nvSpPr>
          <p:spPr bwMode="auto">
            <a:xfrm>
              <a:off x="4572000" y="4495800"/>
              <a:ext cx="1330491" cy="582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~ 5-10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Mbps</a:t>
              </a:r>
              <a:endParaRPr lang="el-GR" sz="16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l-GR" sz="1600" dirty="0">
                  <a:latin typeface="Arial" pitchFamily="34" charset="0"/>
                  <a:cs typeface="Arial" pitchFamily="34" charset="0"/>
                </a:rPr>
                <a:t>μέγιστο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29" name="Rectangle 53"/>
            <p:cNvSpPr>
              <a:spLocks noChangeArrowheads="1"/>
            </p:cNvSpPr>
            <p:nvPr/>
          </p:nvSpPr>
          <p:spPr bwMode="auto">
            <a:xfrm>
              <a:off x="4648200" y="5181600"/>
              <a:ext cx="1444305" cy="582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~ 10-25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Mbps</a:t>
              </a:r>
              <a:endParaRPr lang="el-GR" sz="16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l-GR" sz="1600" dirty="0">
                  <a:latin typeface="Arial" pitchFamily="34" charset="0"/>
                  <a:cs typeface="Arial" pitchFamily="34" charset="0"/>
                </a:rPr>
                <a:t>μέγιστο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30" name="Rectangle 54"/>
            <p:cNvSpPr>
              <a:spLocks noChangeArrowheads="1"/>
            </p:cNvSpPr>
            <p:nvPr/>
          </p:nvSpPr>
          <p:spPr bwMode="auto">
            <a:xfrm>
              <a:off x="6761163" y="3968750"/>
              <a:ext cx="1275989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packet/UBR</a:t>
              </a:r>
            </a:p>
          </p:txBody>
        </p:sp>
        <p:sp>
          <p:nvSpPr>
            <p:cNvPr id="50231" name="Rectangle 55"/>
            <p:cNvSpPr>
              <a:spLocks noChangeArrowheads="1"/>
            </p:cNvSpPr>
            <p:nvPr/>
          </p:nvSpPr>
          <p:spPr bwMode="auto">
            <a:xfrm>
              <a:off x="6456363" y="4638675"/>
              <a:ext cx="1925206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packet/UBR </a:t>
              </a:r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ή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VBR</a:t>
              </a:r>
            </a:p>
          </p:txBody>
        </p:sp>
        <p:sp>
          <p:nvSpPr>
            <p:cNvPr id="50232" name="Rectangle 56"/>
            <p:cNvSpPr>
              <a:spLocks noChangeArrowheads="1"/>
            </p:cNvSpPr>
            <p:nvPr/>
          </p:nvSpPr>
          <p:spPr bwMode="auto">
            <a:xfrm>
              <a:off x="6456363" y="5310188"/>
              <a:ext cx="1925206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packet/UBR </a:t>
              </a:r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ή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VBR</a:t>
              </a:r>
            </a:p>
          </p:txBody>
        </p:sp>
        <p:sp>
          <p:nvSpPr>
            <p:cNvPr id="50233" name="Rectangle 57"/>
            <p:cNvSpPr>
              <a:spLocks noChangeArrowheads="1"/>
            </p:cNvSpPr>
            <p:nvPr/>
          </p:nvSpPr>
          <p:spPr bwMode="auto">
            <a:xfrm>
              <a:off x="692150" y="5805488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34" name="Rectangle 58"/>
            <p:cNvSpPr>
              <a:spLocks noChangeArrowheads="1"/>
            </p:cNvSpPr>
            <p:nvPr/>
          </p:nvSpPr>
          <p:spPr bwMode="auto">
            <a:xfrm>
              <a:off x="2597150" y="5805488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35" name="Rectangle 59"/>
            <p:cNvSpPr>
              <a:spLocks noChangeArrowheads="1"/>
            </p:cNvSpPr>
            <p:nvPr/>
          </p:nvSpPr>
          <p:spPr bwMode="auto">
            <a:xfrm>
              <a:off x="4502150" y="5805488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36" name="Rectangle 60"/>
            <p:cNvSpPr>
              <a:spLocks noChangeArrowheads="1"/>
            </p:cNvSpPr>
            <p:nvPr/>
          </p:nvSpPr>
          <p:spPr bwMode="auto">
            <a:xfrm>
              <a:off x="6407150" y="5805488"/>
              <a:ext cx="1892300" cy="6572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237" name="Rectangle 61"/>
            <p:cNvSpPr>
              <a:spLocks noChangeArrowheads="1"/>
            </p:cNvSpPr>
            <p:nvPr/>
          </p:nvSpPr>
          <p:spPr bwMode="auto">
            <a:xfrm>
              <a:off x="1149350" y="5857632"/>
              <a:ext cx="1067086" cy="582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Video-on-</a:t>
              </a:r>
            </a:p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demand</a:t>
              </a:r>
            </a:p>
          </p:txBody>
        </p:sp>
        <p:sp>
          <p:nvSpPr>
            <p:cNvPr id="50238" name="Rectangle 62"/>
            <p:cNvSpPr>
              <a:spLocks noChangeArrowheads="1"/>
            </p:cNvSpPr>
            <p:nvPr/>
          </p:nvSpPr>
          <p:spPr bwMode="auto">
            <a:xfrm>
              <a:off x="3030538" y="5973763"/>
              <a:ext cx="840101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Στατική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39" name="Rectangle 63"/>
            <p:cNvSpPr>
              <a:spLocks noChangeArrowheads="1"/>
            </p:cNvSpPr>
            <p:nvPr/>
          </p:nvSpPr>
          <p:spPr bwMode="auto">
            <a:xfrm>
              <a:off x="4495800" y="5791200"/>
              <a:ext cx="1946045" cy="828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~ 10-25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Mbps peak</a:t>
              </a:r>
              <a:endParaRPr lang="el-GR" sz="16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μέγιστο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40" name="Rectangle 64"/>
            <p:cNvSpPr>
              <a:spLocks noChangeArrowheads="1"/>
            </p:cNvSpPr>
            <p:nvPr/>
          </p:nvSpPr>
          <p:spPr bwMode="auto">
            <a:xfrm>
              <a:off x="6777038" y="5943600"/>
              <a:ext cx="1263165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600" dirty="0">
                  <a:latin typeface="Arial" pitchFamily="34" charset="0"/>
                  <a:cs typeface="Arial" pitchFamily="34" charset="0"/>
                </a:rPr>
                <a:t>CBR </a:t>
              </a:r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ή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VBR</a:t>
              </a:r>
            </a:p>
          </p:txBody>
        </p:sp>
      </p:grpSp>
      <p:pic>
        <p:nvPicPr>
          <p:cNvPr id="65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44310234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Η Εξέλιξη της Κυψελλοειδούς Τηλεφωνίας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1819275"/>
          </a:xfrm>
        </p:spPr>
        <p:txBody>
          <a:bodyPr/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0G: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Κινητά Ραδιοτηλέφωνα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(MTS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1G: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Αν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2G/3G/4G .. -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Ψηφιακά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701675" y="2889250"/>
            <a:ext cx="297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GSM/3GPP</a:t>
            </a:r>
            <a:endParaRPr lang="en-US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4167188" y="2933700"/>
            <a:ext cx="418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cdmaOne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/CDMA2000</a:t>
            </a:r>
            <a:endParaRPr lang="en-US" sz="2400" b="1" u="sng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23 - Ομάδα"/>
          <p:cNvGrpSpPr/>
          <p:nvPr/>
        </p:nvGrpSpPr>
        <p:grpSpPr>
          <a:xfrm>
            <a:off x="841375" y="3382963"/>
            <a:ext cx="6778625" cy="3385582"/>
            <a:chOff x="841375" y="3382963"/>
            <a:chExt cx="6778625" cy="3385582"/>
          </a:xfrm>
        </p:grpSpPr>
        <p:sp>
          <p:nvSpPr>
            <p:cNvPr id="98313" name="Text Box 9"/>
            <p:cNvSpPr txBox="1">
              <a:spLocks noChangeArrowheads="1"/>
            </p:cNvSpPr>
            <p:nvPr/>
          </p:nvSpPr>
          <p:spPr bwMode="auto">
            <a:xfrm>
              <a:off x="1949450" y="3444875"/>
              <a:ext cx="85566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Arial" pitchFamily="34" charset="0"/>
                  <a:cs typeface="Arial" pitchFamily="34" charset="0"/>
                </a:rPr>
                <a:t>GSM</a:t>
              </a:r>
            </a:p>
          </p:txBody>
        </p:sp>
        <p:sp>
          <p:nvSpPr>
            <p:cNvPr id="98314" name="Text Box 10"/>
            <p:cNvSpPr txBox="1">
              <a:spLocks noChangeArrowheads="1"/>
            </p:cNvSpPr>
            <p:nvPr/>
          </p:nvSpPr>
          <p:spPr bwMode="auto">
            <a:xfrm>
              <a:off x="1905000" y="4148138"/>
              <a:ext cx="10795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Arial" pitchFamily="34" charset="0"/>
                  <a:cs typeface="Arial" pitchFamily="34" charset="0"/>
                </a:rPr>
                <a:t>GPRS</a:t>
              </a:r>
            </a:p>
          </p:txBody>
        </p:sp>
        <p:sp>
          <p:nvSpPr>
            <p:cNvPr id="98315" name="Text Box 11"/>
            <p:cNvSpPr txBox="1">
              <a:spLocks noChangeArrowheads="1"/>
            </p:cNvSpPr>
            <p:nvPr/>
          </p:nvSpPr>
          <p:spPr bwMode="auto">
            <a:xfrm>
              <a:off x="1947863" y="4876800"/>
              <a:ext cx="108108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itchFamily="34" charset="0"/>
                  <a:cs typeface="Arial" pitchFamily="34" charset="0"/>
                </a:rPr>
                <a:t>EDGE</a:t>
              </a:r>
            </a:p>
          </p:txBody>
        </p:sp>
        <p:sp>
          <p:nvSpPr>
            <p:cNvPr id="98317" name="Text Box 13"/>
            <p:cNvSpPr txBox="1">
              <a:spLocks noChangeArrowheads="1"/>
            </p:cNvSpPr>
            <p:nvPr/>
          </p:nvSpPr>
          <p:spPr bwMode="auto">
            <a:xfrm>
              <a:off x="1905000" y="5461000"/>
              <a:ext cx="256381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itchFamily="34" charset="0"/>
                  <a:cs typeface="Arial" pitchFamily="34" charset="0"/>
                </a:rPr>
                <a:t>UMTS, WCDMA</a:t>
              </a:r>
            </a:p>
          </p:txBody>
        </p:sp>
        <p:sp>
          <p:nvSpPr>
            <p:cNvPr id="98318" name="Text Box 14"/>
            <p:cNvSpPr txBox="1">
              <a:spLocks noChangeArrowheads="1"/>
            </p:cNvSpPr>
            <p:nvPr/>
          </p:nvSpPr>
          <p:spPr bwMode="auto">
            <a:xfrm>
              <a:off x="1993900" y="5903913"/>
              <a:ext cx="13049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itchFamily="34" charset="0"/>
                  <a:cs typeface="Arial" pitchFamily="34" charset="0"/>
                </a:rPr>
                <a:t>HSPA</a:t>
              </a:r>
            </a:p>
          </p:txBody>
        </p:sp>
        <p:sp>
          <p:nvSpPr>
            <p:cNvPr id="98319" name="Text Box 15"/>
            <p:cNvSpPr txBox="1">
              <a:spLocks noChangeArrowheads="1"/>
            </p:cNvSpPr>
            <p:nvPr/>
          </p:nvSpPr>
          <p:spPr bwMode="auto">
            <a:xfrm>
              <a:off x="5010150" y="3841750"/>
              <a:ext cx="20701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itchFamily="34" charset="0"/>
                  <a:cs typeface="Arial" pitchFamily="34" charset="0"/>
                </a:rPr>
                <a:t>cdmaOne/IS-95</a:t>
              </a:r>
            </a:p>
          </p:txBody>
        </p:sp>
        <p:sp>
          <p:nvSpPr>
            <p:cNvPr id="98321" name="Text Box 17"/>
            <p:cNvSpPr txBox="1">
              <a:spLocks noChangeArrowheads="1"/>
            </p:cNvSpPr>
            <p:nvPr/>
          </p:nvSpPr>
          <p:spPr bwMode="auto">
            <a:xfrm>
              <a:off x="4919663" y="5588000"/>
              <a:ext cx="270033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itchFamily="34" charset="0"/>
                  <a:cs typeface="Arial" pitchFamily="34" charset="0"/>
                </a:rPr>
                <a:t>CDMA2000 EV-DO</a:t>
              </a:r>
            </a:p>
          </p:txBody>
        </p:sp>
        <p:sp>
          <p:nvSpPr>
            <p:cNvPr id="98322" name="AutoShape 18"/>
            <p:cNvSpPr>
              <a:spLocks/>
            </p:cNvSpPr>
            <p:nvPr/>
          </p:nvSpPr>
          <p:spPr bwMode="auto">
            <a:xfrm>
              <a:off x="1679575" y="3562350"/>
              <a:ext cx="179388" cy="1620838"/>
            </a:xfrm>
            <a:prstGeom prst="leftBrace">
              <a:avLst>
                <a:gd name="adj1" fmla="val 75295"/>
                <a:gd name="adj2" fmla="val 50000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3" name="AutoShape 19"/>
            <p:cNvSpPr>
              <a:spLocks/>
            </p:cNvSpPr>
            <p:nvPr/>
          </p:nvSpPr>
          <p:spPr bwMode="auto">
            <a:xfrm>
              <a:off x="1679575" y="5543550"/>
              <a:ext cx="180975" cy="584200"/>
            </a:xfrm>
            <a:prstGeom prst="leftBrace">
              <a:avLst>
                <a:gd name="adj1" fmla="val 26901"/>
                <a:gd name="adj2" fmla="val 50000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5" name="AutoShape 21"/>
            <p:cNvSpPr>
              <a:spLocks/>
            </p:cNvSpPr>
            <p:nvPr/>
          </p:nvSpPr>
          <p:spPr bwMode="auto">
            <a:xfrm>
              <a:off x="7394575" y="5588000"/>
              <a:ext cx="134938" cy="404813"/>
            </a:xfrm>
            <a:prstGeom prst="rightBrace">
              <a:avLst>
                <a:gd name="adj1" fmla="val 25000"/>
                <a:gd name="adj2" fmla="val 53727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6" name="Text Box 22"/>
            <p:cNvSpPr txBox="1">
              <a:spLocks noChangeArrowheads="1"/>
            </p:cNvSpPr>
            <p:nvPr/>
          </p:nvSpPr>
          <p:spPr bwMode="auto">
            <a:xfrm>
              <a:off x="841375" y="4202113"/>
              <a:ext cx="49244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  <a:cs typeface="Arial" pitchFamily="34" charset="0"/>
                </a:rPr>
                <a:t>2G</a:t>
              </a:r>
            </a:p>
          </p:txBody>
        </p:sp>
        <p:sp>
          <p:nvSpPr>
            <p:cNvPr id="98327" name="Text Box 23"/>
            <p:cNvSpPr txBox="1">
              <a:spLocks noChangeArrowheads="1"/>
            </p:cNvSpPr>
            <p:nvPr/>
          </p:nvSpPr>
          <p:spPr bwMode="auto">
            <a:xfrm>
              <a:off x="868363" y="5634038"/>
              <a:ext cx="49244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pitchFamily="34" charset="0"/>
                  <a:cs typeface="Arial" pitchFamily="34" charset="0"/>
                </a:rPr>
                <a:t>3G</a:t>
              </a:r>
            </a:p>
          </p:txBody>
        </p:sp>
        <p:sp>
          <p:nvSpPr>
            <p:cNvPr id="98328" name="Line 24"/>
            <p:cNvSpPr>
              <a:spLocks noChangeShapeType="1"/>
            </p:cNvSpPr>
            <p:nvPr/>
          </p:nvSpPr>
          <p:spPr bwMode="auto">
            <a:xfrm>
              <a:off x="4514850" y="3382963"/>
              <a:ext cx="0" cy="2835275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8329" name="Line 25"/>
            <p:cNvSpPr>
              <a:spLocks noChangeShapeType="1"/>
            </p:cNvSpPr>
            <p:nvPr/>
          </p:nvSpPr>
          <p:spPr bwMode="auto">
            <a:xfrm>
              <a:off x="1454150" y="5408613"/>
              <a:ext cx="6075363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8330" name="AutoShape 26"/>
            <p:cNvSpPr>
              <a:spLocks/>
            </p:cNvSpPr>
            <p:nvPr/>
          </p:nvSpPr>
          <p:spPr bwMode="auto">
            <a:xfrm>
              <a:off x="7080250" y="3878263"/>
              <a:ext cx="134938" cy="404812"/>
            </a:xfrm>
            <a:prstGeom prst="rightBrace">
              <a:avLst>
                <a:gd name="adj1" fmla="val 25000"/>
                <a:gd name="adj2" fmla="val 53727"/>
              </a:avLst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2" name="Text Box 28"/>
            <p:cNvSpPr txBox="1">
              <a:spLocks noChangeArrowheads="1"/>
            </p:cNvSpPr>
            <p:nvPr/>
          </p:nvSpPr>
          <p:spPr bwMode="auto">
            <a:xfrm>
              <a:off x="887413" y="6399213"/>
              <a:ext cx="49244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pitchFamily="34" charset="0"/>
                  <a:cs typeface="Arial" pitchFamily="34" charset="0"/>
                </a:rPr>
                <a:t>4G</a:t>
              </a:r>
            </a:p>
          </p:txBody>
        </p:sp>
        <p:sp>
          <p:nvSpPr>
            <p:cNvPr id="98333" name="Text Box 29"/>
            <p:cNvSpPr txBox="1">
              <a:spLocks noChangeArrowheads="1"/>
            </p:cNvSpPr>
            <p:nvPr/>
          </p:nvSpPr>
          <p:spPr bwMode="auto">
            <a:xfrm>
              <a:off x="1993900" y="6399213"/>
              <a:ext cx="13049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itchFamily="34" charset="0"/>
                  <a:cs typeface="Arial" pitchFamily="34" charset="0"/>
                </a:rPr>
                <a:t>LTE</a:t>
              </a:r>
            </a:p>
          </p:txBody>
        </p:sp>
      </p:grpSp>
      <p:pic>
        <p:nvPicPr>
          <p:cNvPr id="23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466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Global System for Mobile communications (GSM)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900/1800 MHz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latin typeface="Arial" pitchFamily="34" charset="0"/>
                <a:cs typeface="Arial" pitchFamily="34" charset="0"/>
              </a:rPr>
              <a:t>US: 850/1900 MHz)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For 900 MHz band</a:t>
            </a:r>
          </a:p>
          <a:p>
            <a:pPr lvl="1" algn="just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Uplink: 890-915	</a:t>
            </a:r>
          </a:p>
          <a:p>
            <a:pPr lvl="1" algn="just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Downlink: 935-960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25 MHz bandwidth - 124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συχνοτικά κανάλια φορέα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σε αποστάσεις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200KHz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Time Division Multiplexing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8 πλήρη κανάλια φωνής ανά συνχοτικό κανάλι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Ισχύς συσκευής χειρός μέχρι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>
                <a:latin typeface="Arial" pitchFamily="34" charset="0"/>
                <a:cs typeface="Arial" pitchFamily="34" charset="0"/>
              </a:rPr>
              <a:t>W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GSM850/900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1 W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GSM1800/1900. </a:t>
            </a: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889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Κινητά Δίκτυα Επόμενης Γενιάς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Next Generation Mobile Networks (NGMN)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Συστάσεις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Στόχοι επιδόσεων, συστάσεις και σενάρια εφαρμογών για τα μελλοντικά κινητά δίκτυα ευρείας ζώνης με πηρύνα μεταγωγής πακέτων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Η αρχιτεκτονική σκοπεύει στην ομαλή μετάβαση των υφισταμένων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2G/3G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δικτύων σε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IP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δίκτυα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26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CustomShape 1"/>
          <p:cNvSpPr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Τέλος Ενότητας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TextShape 1"/>
          <p:cNvSpPr txBox="1"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Χρηματοδότηση</a:t>
            </a:r>
            <a:endParaRPr/>
          </a:p>
        </p:txBody>
      </p:sp>
      <p:sp>
        <p:nvSpPr>
          <p:cNvPr id="503" name="TextShape 2"/>
          <p:cNvSpPr txBox="1"/>
          <p:nvPr/>
        </p:nvSpPr>
        <p:spPr>
          <a:xfrm>
            <a:off x="457200" y="1340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παρόν εκπαιδευτικό υλικό έχει αναπτυχθεί στo πλαίσιo του εκπαιδευτικού έργου του διδάσκοντα.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έργο «</a:t>
            </a:r>
            <a:r>
              <a:rPr lang="el-GR" sz="2000" b="1" strike="noStrike">
                <a:solidFill>
                  <a:srgbClr val="000000"/>
                </a:solidFill>
                <a:latin typeface="Arial"/>
                <a:ea typeface="DejaVu Sans"/>
              </a:rPr>
              <a:t>Ανοικτά Ακαδημαϊκά Μαθήματα στο Πανεπιστήμιο Πατρών</a:t>
            </a: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» έχει χρηματοδοτήσει μόνο την αναδιαμόρφωση του εκπαιδευτικού υλικού. 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  <a:endParaRPr/>
          </a:p>
        </p:txBody>
      </p:sp>
      <p:pic>
        <p:nvPicPr>
          <p:cNvPr id="504" name="Picture 6"/>
          <p:cNvPicPr/>
          <p:nvPr/>
        </p:nvPicPr>
        <p:blipFill>
          <a:blip r:embed="rId3" cstate="print"/>
          <a:stretch/>
        </p:blipFill>
        <p:spPr>
          <a:xfrm>
            <a:off x="1619640" y="4653000"/>
            <a:ext cx="5501160" cy="1386360"/>
          </a:xfrm>
          <a:prstGeom prst="rect">
            <a:avLst/>
          </a:prstGeom>
          <a:ln>
            <a:noFill/>
          </a:ln>
        </p:spPr>
      </p:pic>
      <p:sp>
        <p:nvSpPr>
          <p:cNvPr id="505" name="CustomShape 3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6" name="CustomShape 4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07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CustomShape 1"/>
          <p:cNvSpPr/>
          <p:nvPr/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Σημειώματα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TextShape 1"/>
          <p:cNvSpPr txBox="1"/>
          <p:nvPr/>
        </p:nvSpPr>
        <p:spPr>
          <a:xfrm>
            <a:off x="0" y="27468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Ιστορικού Εκδόσεων Έργου</a:t>
            </a:r>
            <a:endParaRPr/>
          </a:p>
        </p:txBody>
      </p:sp>
      <p:sp>
        <p:nvSpPr>
          <p:cNvPr id="510" name="TextShape 2"/>
          <p:cNvSpPr txBox="1"/>
          <p:nvPr/>
        </p:nvSpPr>
        <p:spPr>
          <a:xfrm>
            <a:off x="234360" y="1556640"/>
            <a:ext cx="858600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Το παρόν έργο αποτελεί την έκδοση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 </a:t>
            </a:r>
            <a:endParaRPr dirty="0"/>
          </a:p>
          <a:p>
            <a:pPr>
              <a:lnSpc>
                <a:spcPct val="100000"/>
              </a:lnSpc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Έχουν προηγηθεί οι κάτωθι εκδόσεις: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Έκδοση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 διαθέσιμη </a:t>
            </a:r>
            <a:r>
              <a:rPr lang="el-GR" sz="2000" u="sng" strike="noStrike" dirty="0">
                <a:solidFill>
                  <a:srgbClr val="0000FF"/>
                </a:solidFill>
                <a:latin typeface="Arial"/>
                <a:ea typeface="DejaVu Sans"/>
                <a:hlinkClick r:id="rId3"/>
              </a:rPr>
              <a:t>εδώ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dirty="0"/>
          </a:p>
        </p:txBody>
      </p:sp>
      <p:sp>
        <p:nvSpPr>
          <p:cNvPr id="511" name="CustomShape 3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2" name="CustomShape 4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3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TextShape 1"/>
          <p:cNvSpPr txBox="1"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>
                <a:solidFill>
                  <a:srgbClr val="4F81BD"/>
                </a:solidFill>
                <a:latin typeface="Arial"/>
                <a:ea typeface="DejaVu Sans"/>
              </a:rPr>
              <a:t>Σημείωμα Αναφοράς</a:t>
            </a:r>
            <a:endParaRPr dirty="0"/>
          </a:p>
        </p:txBody>
      </p:sp>
      <p:sp>
        <p:nvSpPr>
          <p:cNvPr id="515" name="TextShape 2"/>
          <p:cNvSpPr txBox="1"/>
          <p:nvPr/>
        </p:nvSpPr>
        <p:spPr>
          <a:xfrm>
            <a:off x="464040" y="155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el-GR" sz="2000" strike="noStrike" dirty="0" err="1" smtClean="0">
                <a:solidFill>
                  <a:srgbClr val="000000"/>
                </a:solidFill>
                <a:latin typeface="Arial"/>
                <a:ea typeface="DejaVu Sans"/>
              </a:rPr>
              <a:t>Copyright</a:t>
            </a:r>
            <a:r>
              <a:rPr lang="el-GR" sz="20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 Πανεπιστήμιον Πατρών, </a:t>
            </a:r>
            <a:r>
              <a:rPr lang="el-GR" sz="2000" strike="noStrike" dirty="0" smtClean="0">
                <a:solidFill>
                  <a:srgbClr val="FF0000"/>
                </a:solidFill>
                <a:latin typeface="Arial"/>
                <a:ea typeface="DejaVu Sans"/>
              </a:rPr>
              <a:t>Βασίλης </a:t>
            </a:r>
            <a:r>
              <a:rPr lang="el-GR" sz="2000" strike="noStrike" dirty="0" err="1" smtClean="0">
                <a:solidFill>
                  <a:srgbClr val="FF0000"/>
                </a:solidFill>
                <a:latin typeface="Arial"/>
                <a:ea typeface="DejaVu Sans"/>
              </a:rPr>
              <a:t>Στυλιανάκης</a:t>
            </a:r>
            <a:r>
              <a:rPr lang="el-GR" sz="20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. «</a:t>
            </a:r>
            <a:r>
              <a:rPr lang="el-GR" sz="2000" strike="noStrike" dirty="0" smtClean="0">
                <a:solidFill>
                  <a:srgbClr val="FF0000"/>
                </a:solidFill>
                <a:latin typeface="Arial"/>
                <a:ea typeface="DejaVu Sans"/>
              </a:rPr>
              <a:t>Επικοινωνίες Πρόσβασης.</a:t>
            </a:r>
            <a:r>
              <a:rPr lang="en-US" sz="2000" strike="noStrike" dirty="0" smtClean="0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el-GR" sz="2000" strike="noStrike" dirty="0" smtClean="0">
                <a:solidFill>
                  <a:srgbClr val="FF0000"/>
                </a:solidFill>
                <a:latin typeface="Arial"/>
                <a:ea typeface="DejaVu Sans"/>
              </a:rPr>
              <a:t>Ασύρματη Τεχνολογία Πρόσβασης</a:t>
            </a:r>
            <a:r>
              <a:rPr lang="el-GR" sz="20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». Έκδοση: </a:t>
            </a:r>
            <a:r>
              <a:rPr lang="el-GR" sz="2000" strike="noStrike" dirty="0" smtClean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. Πάτρα </a:t>
            </a:r>
            <a:r>
              <a:rPr lang="el-GR" sz="2000" strike="noStrike" dirty="0" smtClean="0">
                <a:solidFill>
                  <a:srgbClr val="FF0000"/>
                </a:solidFill>
                <a:latin typeface="Arial"/>
                <a:ea typeface="DejaVu Sans"/>
              </a:rPr>
              <a:t>2014</a:t>
            </a:r>
            <a:r>
              <a:rPr lang="el-GR" sz="20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. Διαθέσιμο από τη δικτυακή διεύθυνση: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https://eclass.upatras.gr/modules/document/document.php?course=EE901</a:t>
            </a: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endParaRPr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516" name="CustomShape 3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7" name="CustomShape 4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8" name="Εικόνα 5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TextShape 1"/>
          <p:cNvSpPr txBox="1"/>
          <p:nvPr/>
        </p:nvSpPr>
        <p:spPr>
          <a:xfrm>
            <a:off x="457200" y="-1623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Αδειοδότησης</a:t>
            </a:r>
            <a:endParaRPr/>
          </a:p>
        </p:txBody>
      </p:sp>
      <p:sp>
        <p:nvSpPr>
          <p:cNvPr id="520" name="TextShape 2"/>
          <p:cNvSpPr txBox="1"/>
          <p:nvPr/>
        </p:nvSpPr>
        <p:spPr>
          <a:xfrm>
            <a:off x="107640" y="764640"/>
            <a:ext cx="8928720" cy="143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παρόν εκπαιδευτικό υλικό υπόκειται σε άδειες χρήσης Creative Commons.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  <a:endParaRPr/>
          </a:p>
        </p:txBody>
      </p:sp>
      <p:sp>
        <p:nvSpPr>
          <p:cNvPr id="521" name="CustomShape 3"/>
          <p:cNvSpPr/>
          <p:nvPr/>
        </p:nvSpPr>
        <p:spPr>
          <a:xfrm>
            <a:off x="93960" y="3902040"/>
            <a:ext cx="9036000" cy="3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[1] http://creativecommons.org/licenses/by/4.0/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22" name="CustomShape 4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3" name="CustomShape 5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24" name="Picture 8"/>
          <p:cNvPicPr/>
          <p:nvPr/>
        </p:nvPicPr>
        <p:blipFill>
          <a:blip r:embed="rId3" cstate="print"/>
          <a:stretch/>
        </p:blipFill>
        <p:spPr>
          <a:xfrm>
            <a:off x="3429000" y="2421000"/>
            <a:ext cx="2239200" cy="874800"/>
          </a:xfrm>
          <a:prstGeom prst="rect">
            <a:avLst/>
          </a:prstGeom>
          <a:ln>
            <a:noFill/>
          </a:ln>
        </p:spPr>
      </p:pic>
      <p:pic>
        <p:nvPicPr>
          <p:cNvPr id="525" name="Picture 9"/>
          <p:cNvPicPr/>
          <p:nvPr/>
        </p:nvPicPr>
        <p:blipFill>
          <a:blip r:embed="rId4" cstate="print"/>
          <a:stretch/>
        </p:blipFill>
        <p:spPr>
          <a:xfrm>
            <a:off x="1619640" y="4653000"/>
            <a:ext cx="5501160" cy="1386360"/>
          </a:xfrm>
          <a:prstGeom prst="rect">
            <a:avLst/>
          </a:prstGeom>
          <a:ln>
            <a:noFill/>
          </a:ln>
        </p:spPr>
      </p:pic>
      <p:pic>
        <p:nvPicPr>
          <p:cNvPr id="526" name="Εικόνα 5"/>
          <p:cNvPicPr/>
          <p:nvPr/>
        </p:nvPicPr>
        <p:blipFill>
          <a:blip r:embed="rId5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TextShape 1"/>
          <p:cNvSpPr txBox="1"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Διατήρηση Σημειωμάτων</a:t>
            </a:r>
            <a:endParaRPr/>
          </a:p>
        </p:txBody>
      </p:sp>
      <p:sp>
        <p:nvSpPr>
          <p:cNvPr id="528" name="TextShape 2"/>
          <p:cNvSpPr txBox="1"/>
          <p:nvPr/>
        </p:nvSpPr>
        <p:spPr>
          <a:xfrm>
            <a:off x="464040" y="155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Οποιαδήποτε αναπαραγωγή ή διασκευή του υλικού θα πρέπει να συμπεριλαμβάνει: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Αναφοράς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Αδειοδότησης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τη δήλωση Διατήρησης Σημειωμάτων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Χρήσης Έργων Τρίτων (εφόσον υπάρχει)</a:t>
            </a:r>
            <a:endParaRPr/>
          </a:p>
          <a:p>
            <a:pPr>
              <a:lnSpc>
                <a:spcPct val="100000"/>
              </a:lnSpc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μαζί με τους συνοδευόμενους υπερσυνδέσμους.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529" name="CustomShape 3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0" name="CustomShape 4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31" name="Εικόνα 5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 rot="120652">
            <a:off x="1398588" y="2376488"/>
            <a:ext cx="4330700" cy="1589087"/>
          </a:xfrm>
          <a:prstGeom prst="roundRect">
            <a:avLst>
              <a:gd name="adj" fmla="val 12495"/>
            </a:avLst>
          </a:prstGeom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1941513" y="3346450"/>
            <a:ext cx="1358900" cy="520700"/>
          </a:xfrm>
          <a:prstGeom prst="roundRect">
            <a:avLst>
              <a:gd name="adj" fmla="val 12495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7275513" y="4029075"/>
            <a:ext cx="1206500" cy="673100"/>
          </a:xfrm>
          <a:prstGeom prst="roundRect">
            <a:avLst>
              <a:gd name="adj" fmla="val 12495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03213"/>
            <a:ext cx="8686800" cy="1143000"/>
          </a:xfrm>
          <a:noFill/>
          <a:ln/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Σύσταση Ασύρματων Εφαρμογών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1249363" y="2279650"/>
            <a:ext cx="0" cy="334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1255713" y="5626100"/>
            <a:ext cx="7302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 rot="16200000">
            <a:off x="-1125509" y="3640109"/>
            <a:ext cx="261778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Ρυθμός Υπηρεσίας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3124200" y="5715000"/>
            <a:ext cx="1856495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Κινητικότητα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1103313" y="28067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228600" y="4876800"/>
            <a:ext cx="934550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10 Kbps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228600" y="4419600"/>
            <a:ext cx="1048363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100 Kbps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81000" y="3810000"/>
            <a:ext cx="856003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1 Mbps</a:t>
            </a:r>
          </a:p>
        </p:txBody>
      </p:sp>
      <p:sp>
        <p:nvSpPr>
          <p:cNvPr id="45071" name="AutoShape 15"/>
          <p:cNvSpPr>
            <a:spLocks noChangeArrowheads="1"/>
          </p:cNvSpPr>
          <p:nvPr/>
        </p:nvSpPr>
        <p:spPr bwMode="auto">
          <a:xfrm>
            <a:off x="6361113" y="4489450"/>
            <a:ext cx="1511300" cy="673100"/>
          </a:xfrm>
          <a:prstGeom prst="roundRect">
            <a:avLst>
              <a:gd name="adj" fmla="val 12495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5072" name="AutoShape 16"/>
          <p:cNvSpPr>
            <a:spLocks noChangeArrowheads="1"/>
          </p:cNvSpPr>
          <p:nvPr/>
        </p:nvSpPr>
        <p:spPr bwMode="auto">
          <a:xfrm>
            <a:off x="5141913" y="4337050"/>
            <a:ext cx="1739900" cy="673100"/>
          </a:xfrm>
          <a:prstGeom prst="roundRect">
            <a:avLst>
              <a:gd name="adj" fmla="val 12495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5073" name="AutoShape 17"/>
          <p:cNvSpPr>
            <a:spLocks noChangeArrowheads="1"/>
          </p:cNvSpPr>
          <p:nvPr/>
        </p:nvSpPr>
        <p:spPr bwMode="auto">
          <a:xfrm>
            <a:off x="4608513" y="3727450"/>
            <a:ext cx="1892300" cy="673100"/>
          </a:xfrm>
          <a:prstGeom prst="roundRect">
            <a:avLst>
              <a:gd name="adj" fmla="val 12495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5074" name="AutoShape 18"/>
          <p:cNvSpPr>
            <a:spLocks noChangeArrowheads="1"/>
          </p:cNvSpPr>
          <p:nvPr/>
        </p:nvSpPr>
        <p:spPr bwMode="auto">
          <a:xfrm>
            <a:off x="3236913" y="3270250"/>
            <a:ext cx="1511300" cy="673100"/>
          </a:xfrm>
          <a:prstGeom prst="roundRect">
            <a:avLst>
              <a:gd name="adj" fmla="val 12495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/>
          <p:cNvSpPr>
            <a:spLocks noChangeArrowheads="1"/>
          </p:cNvSpPr>
          <p:nvPr/>
        </p:nvSpPr>
        <p:spPr bwMode="auto">
          <a:xfrm>
            <a:off x="1408112" y="2362200"/>
            <a:ext cx="1182687" cy="819150"/>
          </a:xfrm>
          <a:prstGeom prst="roundRect">
            <a:avLst>
              <a:gd name="adj" fmla="val 12495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1103313" y="56261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>
            <a:off x="1103313" y="50927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1103313" y="45593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1103313" y="40259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1103313" y="34925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228600" y="3276600"/>
            <a:ext cx="969816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10 Mbps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0" y="2590800"/>
            <a:ext cx="1219200" cy="35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r>
              <a:rPr lang="en-US" sz="1700" dirty="0">
                <a:latin typeface="Arial" pitchFamily="34" charset="0"/>
                <a:cs typeface="Arial" pitchFamily="34" charset="0"/>
              </a:rPr>
              <a:t>100 Mbps</a:t>
            </a:r>
          </a:p>
        </p:txBody>
      </p:sp>
      <p:sp>
        <p:nvSpPr>
          <p:cNvPr id="45083" name="AutoShape 27"/>
          <p:cNvSpPr>
            <a:spLocks noChangeArrowheads="1"/>
          </p:cNvSpPr>
          <p:nvPr/>
        </p:nvSpPr>
        <p:spPr bwMode="auto">
          <a:xfrm>
            <a:off x="1636713" y="3879850"/>
            <a:ext cx="1054100" cy="5207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1366541" y="2438400"/>
            <a:ext cx="1329209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l-GR" sz="1600" dirty="0" smtClean="0">
                <a:latin typeface="Arial" pitchFamily="34" charset="0"/>
                <a:cs typeface="Arial" pitchFamily="34" charset="0"/>
              </a:rPr>
              <a:t>Ευρυζωνικά</a:t>
            </a:r>
          </a:p>
          <a:p>
            <a:pPr algn="ctr"/>
            <a:r>
              <a:rPr lang="el-GR" sz="1600" dirty="0" smtClean="0">
                <a:latin typeface="Arial" pitchFamily="34" charset="0"/>
                <a:cs typeface="Arial" pitchFamily="34" charset="0"/>
              </a:rPr>
              <a:t>μικροκύματα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6867621" y="4629150"/>
            <a:ext cx="96500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Cellular</a:t>
            </a: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5650704" y="4476750"/>
            <a:ext cx="65723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PCS</a:t>
            </a:r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1604653" y="3867150"/>
            <a:ext cx="1219820" cy="64376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Ασύρματο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LAN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5095009" y="3790950"/>
            <a:ext cx="115743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UMTS/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IMT-2000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3343286" y="3333750"/>
            <a:ext cx="1311255" cy="64376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Broadband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PCS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2150130" y="3348038"/>
            <a:ext cx="84959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Ταχύ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WLAN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7235104" y="4095750"/>
            <a:ext cx="129843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LEOS, etc.</a:t>
            </a:r>
          </a:p>
        </p:txBody>
      </p:sp>
      <p:sp>
        <p:nvSpPr>
          <p:cNvPr id="45092" name="Rectangle 36"/>
          <p:cNvSpPr>
            <a:spLocks noChangeArrowheads="1"/>
          </p:cNvSpPr>
          <p:nvPr/>
        </p:nvSpPr>
        <p:spPr bwMode="auto">
          <a:xfrm>
            <a:off x="2989263" y="2360613"/>
            <a:ext cx="140423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Εφαρμογές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94" name="AutoShape 38"/>
          <p:cNvSpPr>
            <a:spLocks noChangeArrowheads="1"/>
          </p:cNvSpPr>
          <p:nvPr/>
        </p:nvSpPr>
        <p:spPr bwMode="auto">
          <a:xfrm>
            <a:off x="4562475" y="2514600"/>
            <a:ext cx="596900" cy="292100"/>
          </a:xfrm>
          <a:prstGeom prst="rightArrow">
            <a:avLst>
              <a:gd name="adj1" fmla="val 50000"/>
              <a:gd name="adj2" fmla="val 102183"/>
            </a:avLst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5240338" y="2343151"/>
            <a:ext cx="4056061" cy="11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10 Mbps+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Σταθερά –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μέτριας κινητικότητας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Δεδομένα πακέτων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Φωνή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/Video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351555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31CB30-D67B-4207-AB3D-26420E50B1DE}" type="slidenum">
              <a:rPr lang="en-US"/>
              <a:pPr/>
              <a:t>6</a:t>
            </a:fld>
            <a:endParaRPr lang="en-US"/>
          </a:p>
        </p:txBody>
      </p:sp>
      <p:sp>
        <p:nvSpPr>
          <p:cNvPr id="129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Σχέση Ενσύρματης – Ασύρματης Πρόσβασης (ΗΠΑ)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graphicFrame>
        <p:nvGraphicFramePr>
          <p:cNvPr id="129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6012535"/>
              </p:ext>
            </p:extLst>
          </p:nvPr>
        </p:nvGraphicFramePr>
        <p:xfrm>
          <a:off x="327025" y="1325451"/>
          <a:ext cx="8343900" cy="5143500"/>
        </p:xfrm>
        <a:graphic>
          <a:graphicData uri="http://schemas.openxmlformats.org/presentationml/2006/ole">
            <p:oleObj spid="_x0000_s2065" name="Γράφημα" r:id="rId4" imgW="8343967" imgH="5143500" progId="MSGraph.Chart.8">
              <p:embed followColorScheme="full"/>
            </p:oleObj>
          </a:graphicData>
        </a:graphic>
      </p:graphicFrame>
      <p:sp>
        <p:nvSpPr>
          <p:cNvPr id="1297414" name="Text Box 6"/>
          <p:cNvSpPr txBox="1">
            <a:spLocks noChangeArrowheads="1"/>
          </p:cNvSpPr>
          <p:nvPr/>
        </p:nvSpPr>
        <p:spPr bwMode="auto">
          <a:xfrm>
            <a:off x="327025" y="1295400"/>
            <a:ext cx="16052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l-GR" b="1" dirty="0" smtClean="0">
                <a:latin typeface="Arial" charset="0"/>
              </a:rPr>
              <a:t>Εκατομμύρια</a:t>
            </a:r>
            <a:endParaRPr lang="en-US" sz="1800" b="1" dirty="0">
              <a:latin typeface="Arial" charset="0"/>
            </a:endParaRPr>
          </a:p>
        </p:txBody>
      </p:sp>
      <p:pic>
        <p:nvPicPr>
          <p:cNvPr id="7" name="Εικόνα 5"/>
          <p:cNvPicPr/>
          <p:nvPr/>
        </p:nvPicPr>
        <p:blipFill>
          <a:blip r:embed="rId5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97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43000"/>
            <a:ext cx="7611303" cy="544933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40" name="Rectangle 230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153400" cy="769441"/>
          </a:xfrm>
          <a:noFill/>
          <a:ln/>
        </p:spPr>
        <p:txBody>
          <a:bodyPr anchor="t">
            <a:sp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Πρότυπα </a:t>
            </a:r>
            <a:r>
              <a:rPr lang="en-US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Growing 802.11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89025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E12902-69D4-4367-A96B-523DB6CEFC1F}" type="slidenum">
              <a:rPr lang="en-US"/>
              <a:pPr/>
              <a:t>8</a:t>
            </a:fld>
            <a:endParaRPr lang="en-US"/>
          </a:p>
        </p:txBody>
      </p:sp>
      <p:sp>
        <p:nvSpPr>
          <p:cNvPr id="1201179" name="Oval 27"/>
          <p:cNvSpPr>
            <a:spLocks noChangeArrowheads="1"/>
          </p:cNvSpPr>
          <p:nvPr/>
        </p:nvSpPr>
        <p:spPr bwMode="auto">
          <a:xfrm>
            <a:off x="609600" y="1752600"/>
            <a:ext cx="8153400" cy="4953000"/>
          </a:xfrm>
          <a:prstGeom prst="ellipse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01154" name="Oval 2"/>
          <p:cNvSpPr>
            <a:spLocks noChangeArrowheads="1"/>
          </p:cNvSpPr>
          <p:nvPr/>
        </p:nvSpPr>
        <p:spPr bwMode="auto">
          <a:xfrm rot="5400000">
            <a:off x="4084637" y="-2322512"/>
            <a:ext cx="836613" cy="7158038"/>
          </a:xfrm>
          <a:prstGeom prst="ellipse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201155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257800" cy="787400"/>
          </a:xfrm>
          <a:noFill/>
          <a:ln/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Ασύρματα Πρότυπα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1201156" name="Oval 4"/>
          <p:cNvSpPr>
            <a:spLocks noChangeArrowheads="1"/>
          </p:cNvSpPr>
          <p:nvPr/>
        </p:nvSpPr>
        <p:spPr bwMode="auto">
          <a:xfrm>
            <a:off x="661988" y="2270125"/>
            <a:ext cx="7967662" cy="4419600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201157" name="Oval 5"/>
          <p:cNvSpPr>
            <a:spLocks noChangeArrowheads="1"/>
          </p:cNvSpPr>
          <p:nvPr/>
        </p:nvSpPr>
        <p:spPr bwMode="auto">
          <a:xfrm>
            <a:off x="1331913" y="3230563"/>
            <a:ext cx="6627812" cy="3319462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201158" name="Oval 6"/>
          <p:cNvSpPr>
            <a:spLocks noChangeArrowheads="1"/>
          </p:cNvSpPr>
          <p:nvPr/>
        </p:nvSpPr>
        <p:spPr bwMode="auto">
          <a:xfrm>
            <a:off x="1774825" y="4311650"/>
            <a:ext cx="5741988" cy="2238375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201159" name="Oval 7"/>
          <p:cNvSpPr>
            <a:spLocks noChangeArrowheads="1"/>
          </p:cNvSpPr>
          <p:nvPr/>
        </p:nvSpPr>
        <p:spPr bwMode="auto">
          <a:xfrm>
            <a:off x="2376488" y="5170488"/>
            <a:ext cx="4540250" cy="1379537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201160" name="Text Box 8"/>
          <p:cNvSpPr txBox="1">
            <a:spLocks noChangeArrowheads="1"/>
          </p:cNvSpPr>
          <p:nvPr/>
        </p:nvSpPr>
        <p:spPr bwMode="auto">
          <a:xfrm>
            <a:off x="2444750" y="5489575"/>
            <a:ext cx="18446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IEEE 802.15.3 UWB, Bluetooth</a:t>
            </a:r>
          </a:p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Wi-Media, BTSIG, MBOA</a:t>
            </a:r>
          </a:p>
        </p:txBody>
      </p:sp>
      <p:sp>
        <p:nvSpPr>
          <p:cNvPr id="1201161" name="Text Box 9"/>
          <p:cNvSpPr txBox="1">
            <a:spLocks noChangeArrowheads="1"/>
          </p:cNvSpPr>
          <p:nvPr/>
        </p:nvSpPr>
        <p:spPr bwMode="auto">
          <a:xfrm>
            <a:off x="4186238" y="2362200"/>
            <a:ext cx="912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 b="1">
                <a:latin typeface="Arial" charset="0"/>
              </a:rPr>
              <a:t>WAN</a:t>
            </a:r>
          </a:p>
        </p:txBody>
      </p:sp>
      <p:sp>
        <p:nvSpPr>
          <p:cNvPr id="1201162" name="Text Box 10"/>
          <p:cNvSpPr txBox="1">
            <a:spLocks noChangeArrowheads="1"/>
          </p:cNvSpPr>
          <p:nvPr/>
        </p:nvSpPr>
        <p:spPr bwMode="auto">
          <a:xfrm>
            <a:off x="4203700" y="3565525"/>
            <a:ext cx="879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 b="1">
                <a:latin typeface="Arial" charset="0"/>
              </a:rPr>
              <a:t>MAN</a:t>
            </a:r>
          </a:p>
        </p:txBody>
      </p:sp>
      <p:sp>
        <p:nvSpPr>
          <p:cNvPr id="1201163" name="Text Box 11"/>
          <p:cNvSpPr txBox="1">
            <a:spLocks noChangeArrowheads="1"/>
          </p:cNvSpPr>
          <p:nvPr/>
        </p:nvSpPr>
        <p:spPr bwMode="auto">
          <a:xfrm>
            <a:off x="4237038" y="4489450"/>
            <a:ext cx="81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 b="1">
                <a:latin typeface="Arial" charset="0"/>
              </a:rPr>
              <a:t>LAN</a:t>
            </a:r>
          </a:p>
        </p:txBody>
      </p:sp>
      <p:sp>
        <p:nvSpPr>
          <p:cNvPr id="1201164" name="Text Box 12"/>
          <p:cNvSpPr txBox="1">
            <a:spLocks noChangeArrowheads="1"/>
          </p:cNvSpPr>
          <p:nvPr/>
        </p:nvSpPr>
        <p:spPr bwMode="auto">
          <a:xfrm>
            <a:off x="4229100" y="5441950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 b="1">
                <a:latin typeface="Arial" charset="0"/>
              </a:rPr>
              <a:t>PAN</a:t>
            </a:r>
          </a:p>
        </p:txBody>
      </p:sp>
      <p:sp>
        <p:nvSpPr>
          <p:cNvPr id="1201165" name="Text Box 13"/>
          <p:cNvSpPr txBox="1">
            <a:spLocks noChangeArrowheads="1"/>
          </p:cNvSpPr>
          <p:nvPr/>
        </p:nvSpPr>
        <p:spPr bwMode="auto">
          <a:xfrm>
            <a:off x="5083175" y="5607050"/>
            <a:ext cx="15128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ETSI HiperPAN</a:t>
            </a:r>
          </a:p>
        </p:txBody>
      </p:sp>
      <p:sp>
        <p:nvSpPr>
          <p:cNvPr id="1201166" name="Text Box 14"/>
          <p:cNvSpPr txBox="1">
            <a:spLocks noChangeArrowheads="1"/>
          </p:cNvSpPr>
          <p:nvPr/>
        </p:nvSpPr>
        <p:spPr bwMode="auto">
          <a:xfrm>
            <a:off x="2133600" y="4618038"/>
            <a:ext cx="1698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IEEE 802.11 </a:t>
            </a:r>
          </a:p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Wi-Fi Alliance</a:t>
            </a:r>
          </a:p>
        </p:txBody>
      </p:sp>
      <p:sp>
        <p:nvSpPr>
          <p:cNvPr id="1201167" name="Text Box 15"/>
          <p:cNvSpPr txBox="1">
            <a:spLocks noChangeArrowheads="1"/>
          </p:cNvSpPr>
          <p:nvPr/>
        </p:nvSpPr>
        <p:spPr bwMode="auto">
          <a:xfrm>
            <a:off x="5564188" y="4616450"/>
            <a:ext cx="15128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ETSI-BRAN HiperLAN2</a:t>
            </a:r>
          </a:p>
        </p:txBody>
      </p:sp>
      <p:sp>
        <p:nvSpPr>
          <p:cNvPr id="1201168" name="Text Box 16"/>
          <p:cNvSpPr txBox="1">
            <a:spLocks noChangeArrowheads="1"/>
          </p:cNvSpPr>
          <p:nvPr/>
        </p:nvSpPr>
        <p:spPr bwMode="auto">
          <a:xfrm>
            <a:off x="1600200" y="3762375"/>
            <a:ext cx="18510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IEEE 802.16d WiMAX</a:t>
            </a:r>
          </a:p>
        </p:txBody>
      </p:sp>
      <p:sp>
        <p:nvSpPr>
          <p:cNvPr id="1201169" name="Text Box 17"/>
          <p:cNvSpPr txBox="1">
            <a:spLocks noChangeArrowheads="1"/>
          </p:cNvSpPr>
          <p:nvPr/>
        </p:nvSpPr>
        <p:spPr bwMode="auto">
          <a:xfrm>
            <a:off x="5607050" y="3762375"/>
            <a:ext cx="18938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 dirty="0">
                <a:latin typeface="Arial" charset="0"/>
              </a:rPr>
              <a:t>ETSI </a:t>
            </a:r>
            <a:r>
              <a:rPr lang="en-US" sz="1600" b="1" dirty="0" err="1">
                <a:latin typeface="Arial" charset="0"/>
              </a:rPr>
              <a:t>HiperMAN</a:t>
            </a:r>
            <a:r>
              <a:rPr lang="en-US" sz="1600" b="1" dirty="0">
                <a:latin typeface="Arial" charset="0"/>
              </a:rPr>
              <a:t> &amp; HIPERACCESS</a:t>
            </a:r>
          </a:p>
        </p:txBody>
      </p:sp>
      <p:sp>
        <p:nvSpPr>
          <p:cNvPr id="1201170" name="Text Box 18"/>
          <p:cNvSpPr txBox="1">
            <a:spLocks noChangeArrowheads="1"/>
          </p:cNvSpPr>
          <p:nvPr/>
        </p:nvSpPr>
        <p:spPr bwMode="auto">
          <a:xfrm>
            <a:off x="1447800" y="2944813"/>
            <a:ext cx="165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1600" b="1" dirty="0">
                <a:latin typeface="Arial" charset="0"/>
              </a:rPr>
              <a:t>IEEE 802.20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1600" b="1" dirty="0">
                <a:latin typeface="Arial" charset="0"/>
              </a:rPr>
              <a:t>IEEE 802.16e</a:t>
            </a:r>
          </a:p>
        </p:txBody>
      </p:sp>
      <p:sp>
        <p:nvSpPr>
          <p:cNvPr id="1201171" name="Text Box 19"/>
          <p:cNvSpPr txBox="1">
            <a:spLocks noChangeArrowheads="1"/>
          </p:cNvSpPr>
          <p:nvPr/>
        </p:nvSpPr>
        <p:spPr bwMode="auto">
          <a:xfrm>
            <a:off x="5173663" y="2671763"/>
            <a:ext cx="31527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3GPP (GPRS/UMTS)</a:t>
            </a:r>
          </a:p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3GPP2 (1X--/CDMA2000)</a:t>
            </a:r>
          </a:p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GSMA, OMA</a:t>
            </a:r>
          </a:p>
        </p:txBody>
      </p:sp>
      <p:sp>
        <p:nvSpPr>
          <p:cNvPr id="1201172" name="Text Box 20"/>
          <p:cNvSpPr txBox="1">
            <a:spLocks noChangeArrowheads="1"/>
          </p:cNvSpPr>
          <p:nvPr/>
        </p:nvSpPr>
        <p:spPr bwMode="auto">
          <a:xfrm>
            <a:off x="3914775" y="858838"/>
            <a:ext cx="18790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l-GR" sz="2400" b="1" dirty="0" smtClean="0">
                <a:latin typeface="Arial" charset="0"/>
              </a:rPr>
              <a:t>Αισθητήρες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201173" name="Text Box 21"/>
          <p:cNvSpPr txBox="1">
            <a:spLocks noChangeArrowheads="1"/>
          </p:cNvSpPr>
          <p:nvPr/>
        </p:nvSpPr>
        <p:spPr bwMode="auto">
          <a:xfrm>
            <a:off x="1873250" y="1033463"/>
            <a:ext cx="247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 dirty="0">
                <a:latin typeface="Arial" charset="0"/>
              </a:rPr>
              <a:t>IEEE 802.15.4</a:t>
            </a:r>
          </a:p>
          <a:p>
            <a:pPr eaLnBrk="0" hangingPunct="0">
              <a:spcBef>
                <a:spcPct val="0"/>
              </a:spcBef>
            </a:pPr>
            <a:r>
              <a:rPr lang="en-US" sz="1600" b="1" dirty="0">
                <a:latin typeface="Arial" charset="0"/>
              </a:rPr>
              <a:t>(Zigbee Alliance)</a:t>
            </a:r>
          </a:p>
        </p:txBody>
      </p:sp>
      <p:sp>
        <p:nvSpPr>
          <p:cNvPr id="1201174" name="Text Box 22"/>
          <p:cNvSpPr txBox="1">
            <a:spLocks noChangeArrowheads="1"/>
          </p:cNvSpPr>
          <p:nvPr/>
        </p:nvSpPr>
        <p:spPr bwMode="auto">
          <a:xfrm>
            <a:off x="5668963" y="1004888"/>
            <a:ext cx="1778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 dirty="0">
                <a:latin typeface="Arial" charset="0"/>
              </a:rPr>
              <a:t>RFID</a:t>
            </a:r>
          </a:p>
          <a:p>
            <a:pPr eaLnBrk="0" hangingPunct="0">
              <a:spcBef>
                <a:spcPct val="0"/>
              </a:spcBef>
            </a:pPr>
            <a:r>
              <a:rPr lang="en-US" sz="1600" b="1" dirty="0">
                <a:latin typeface="Arial" charset="0"/>
              </a:rPr>
              <a:t>(AutoID Center)</a:t>
            </a:r>
          </a:p>
        </p:txBody>
      </p:sp>
      <p:sp>
        <p:nvSpPr>
          <p:cNvPr id="1201175" name="Text Box 23"/>
          <p:cNvSpPr txBox="1">
            <a:spLocks noChangeArrowheads="1"/>
          </p:cNvSpPr>
          <p:nvPr/>
        </p:nvSpPr>
        <p:spPr bwMode="auto">
          <a:xfrm rot="16200000">
            <a:off x="-2217737" y="3133725"/>
            <a:ext cx="52625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800" dirty="0">
                <a:latin typeface="Arial" charset="0"/>
              </a:rPr>
              <a:t>IEEE 802.21,</a:t>
            </a:r>
            <a:r>
              <a:rPr lang="en-US" sz="2400" dirty="0">
                <a:latin typeface="Arial" charset="0"/>
              </a:rPr>
              <a:t> IEEE 802.18 802.19</a:t>
            </a:r>
          </a:p>
        </p:txBody>
      </p:sp>
      <p:sp>
        <p:nvSpPr>
          <p:cNvPr id="1201180" name="Text Box 28"/>
          <p:cNvSpPr txBox="1">
            <a:spLocks noChangeArrowheads="1"/>
          </p:cNvSpPr>
          <p:nvPr/>
        </p:nvSpPr>
        <p:spPr bwMode="auto">
          <a:xfrm>
            <a:off x="4149725" y="1828800"/>
            <a:ext cx="846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 b="1">
                <a:latin typeface="Arial" charset="0"/>
              </a:rPr>
              <a:t>RAN</a:t>
            </a:r>
          </a:p>
        </p:txBody>
      </p:sp>
      <p:sp>
        <p:nvSpPr>
          <p:cNvPr id="1201181" name="Text Box 29"/>
          <p:cNvSpPr txBox="1">
            <a:spLocks noChangeArrowheads="1"/>
          </p:cNvSpPr>
          <p:nvPr/>
        </p:nvSpPr>
        <p:spPr bwMode="auto">
          <a:xfrm>
            <a:off x="1447800" y="2209800"/>
            <a:ext cx="165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>
                <a:latin typeface="Arial" charset="0"/>
              </a:rPr>
              <a:t>IEEE 802.22</a:t>
            </a:r>
          </a:p>
        </p:txBody>
      </p:sp>
      <p:sp>
        <p:nvSpPr>
          <p:cNvPr id="1201182" name="AutoShape 30"/>
          <p:cNvSpPr>
            <a:spLocks noChangeArrowheads="1"/>
          </p:cNvSpPr>
          <p:nvPr/>
        </p:nvSpPr>
        <p:spPr bwMode="auto">
          <a:xfrm>
            <a:off x="1371600" y="5105400"/>
            <a:ext cx="914400" cy="12954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9" name="Εικόνα 5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14691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  <a:latin typeface="Arial"/>
                <a:ea typeface="DejaVu Sans"/>
                <a:cs typeface="+mn-cs"/>
              </a:rPr>
              <a:t>Ορισμός</a:t>
            </a:r>
            <a:endParaRPr lang="en-US" dirty="0">
              <a:solidFill>
                <a:srgbClr val="5075BC"/>
              </a:solidFill>
              <a:latin typeface="Arial"/>
              <a:ea typeface="DejaVu Sans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Ένα Ασύρματο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LAN (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Wireless LAN – WLAN)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είναι ένα Ασύρματο Τοπικό Δίκτυο που χρησιμοποιεί ραδιοκύματα ως φορείς.</a:t>
            </a:r>
            <a:endPara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Η τελευταία σύνδεση με τους χρήστες είναι ασύρματη ώστε να παρέχεται συνδεσιμότητα σε όλους τους χρήστες ενός κτηρίου ή συγκροτήματος κτηρίων (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campus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Η ραχοκοκκαλιά (</a:t>
            </a: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backbone) </a:t>
            </a:r>
            <a:r>
              <a:rPr lang="el-GR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συνήθως υλοποιείται ενσύρματα.</a:t>
            </a:r>
            <a:endPara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2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3746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2060</Words>
  <Application>Microsoft Office PowerPoint</Application>
  <PresentationFormat>Προβολή στην οθόνη (4:3)</PresentationFormat>
  <Paragraphs>409</Paragraphs>
  <Slides>49</Slides>
  <Notes>10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49</vt:i4>
      </vt:variant>
    </vt:vector>
  </HeadingPairs>
  <TitlesOfParts>
    <vt:vector size="51" baseType="lpstr">
      <vt:lpstr>Office Theme</vt:lpstr>
      <vt:lpstr>Γράφημα</vt:lpstr>
      <vt:lpstr>Διαφάνεια 1</vt:lpstr>
      <vt:lpstr>Περιεχόμενα Ασύρματης Τεχνολογίας Πρόσβασης</vt:lpstr>
      <vt:lpstr>Το Μελλοντικό Δίκτυο</vt:lpstr>
      <vt:lpstr>Διαφάνεια 4</vt:lpstr>
      <vt:lpstr>Σύσταση Ασύρματων Εφαρμογών</vt:lpstr>
      <vt:lpstr>Σχέση Ενσύρματης – Ασύρματης Πρόσβασης (ΗΠΑ)</vt:lpstr>
      <vt:lpstr>Πρότυπα Growing 802.11</vt:lpstr>
      <vt:lpstr>Ασύρματα Πρότυπα</vt:lpstr>
      <vt:lpstr>Ορισμός</vt:lpstr>
      <vt:lpstr>Ενσωμάτωση (Integration) σε Υπάρχοντα Δίκτυα</vt:lpstr>
      <vt:lpstr>Ομοιότητες με Ενσύρματα Τοπικά Δίκτυα</vt:lpstr>
      <vt:lpstr>Διαφορές με τα Ενσύρματα Τοπικά Δίκτυα</vt:lpstr>
      <vt:lpstr>Φυσικό Στρώμα και Στρώμα Σύνδεσης Δεδομένων</vt:lpstr>
      <vt:lpstr>Η Ενσωμάτωση στα Υπάρχοντα Δίκτυα</vt:lpstr>
      <vt:lpstr>Περιαγωγή (Roaming)</vt:lpstr>
      <vt:lpstr>Ασφάλεια</vt:lpstr>
      <vt:lpstr>Διαλειτουργικότητα</vt:lpstr>
      <vt:lpstr>Επιδόσεις</vt:lpstr>
      <vt:lpstr>802.11a</vt:lpstr>
      <vt:lpstr>Πλεονεκτήματα του 802.11a </vt:lpstr>
      <vt:lpstr>Μειονεκτήματα του 802.11a </vt:lpstr>
      <vt:lpstr>802.11g</vt:lpstr>
      <vt:lpstr>Η Ασφάλεια του 802.11b</vt:lpstr>
      <vt:lpstr>Προβλήματα Ασφαλείας</vt:lpstr>
      <vt:lpstr>Μηχανισμοί Ασφαλείας σε WLAN</vt:lpstr>
      <vt:lpstr>IEEE 802.11n</vt:lpstr>
      <vt:lpstr>Πρότυπα IEEE</vt:lpstr>
      <vt:lpstr>WiMax</vt:lpstr>
      <vt:lpstr>Τεχνολογία WiMax </vt:lpstr>
      <vt:lpstr>Πλεονεκτήματα</vt:lpstr>
      <vt:lpstr>Πρότυπα Wi-Fi</vt:lpstr>
      <vt:lpstr>Πρότυπα WiMax</vt:lpstr>
      <vt:lpstr>Πλεονεκτήματα-Μειονεκτήματα του Wi-Fi</vt:lpstr>
      <vt:lpstr>Σύγκριση WiMax έναντι Wi-Fi  </vt:lpstr>
      <vt:lpstr>Κυψελλοειδής Κινητή Τηλεφωνία</vt:lpstr>
      <vt:lpstr>Γενιές</vt:lpstr>
      <vt:lpstr>Τα Πρότυπα της Κινητής Τηλεφωνίας για την Πρόσβαση στον Ιστό</vt:lpstr>
      <vt:lpstr>Δομή</vt:lpstr>
      <vt:lpstr>Μέθοδοι Πολλαπλής Πρόσβασης</vt:lpstr>
      <vt:lpstr>Η Εξέλιξη της Κυψελλοειδούς Τηλεφωνίας</vt:lpstr>
      <vt:lpstr>Global System for Mobile communications (GSM)</vt:lpstr>
      <vt:lpstr>Κινητά Δίκτυα Επόμενης Γενιάς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Επικοινωνίες Πρόσβασης</dc:subject>
  <dc:creator>Στυλιανάκης Βασίλης</dc:creator>
  <cp:keywords>Ασύρματη Τεχνολογία Πρόσβασης</cp:keywords>
  <dc:description>Ασύρματη Τεχνολογία Πρόσβασης;Κυψέλη;Ευρυζωνική Ασύρματη Μετάδοση;WLAN</dc:description>
  <cp:lastModifiedBy>Stylianakis</cp:lastModifiedBy>
  <cp:revision>103</cp:revision>
  <dcterms:created xsi:type="dcterms:W3CDTF">2015-09-02T18:34:30Z</dcterms:created>
  <dcterms:modified xsi:type="dcterms:W3CDTF">2015-09-15T11:44:54Z</dcterms:modified>
</cp:coreProperties>
</file>