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357" r:id="rId6"/>
    <p:sldId id="261" r:id="rId7"/>
    <p:sldId id="358" r:id="rId8"/>
    <p:sldId id="262" r:id="rId9"/>
    <p:sldId id="263" r:id="rId10"/>
    <p:sldId id="264" r:id="rId11"/>
    <p:sldId id="359" r:id="rId12"/>
    <p:sldId id="265" r:id="rId13"/>
    <p:sldId id="266" r:id="rId14"/>
    <p:sldId id="267" r:id="rId15"/>
    <p:sldId id="270" r:id="rId16"/>
    <p:sldId id="271" r:id="rId17"/>
    <p:sldId id="272" r:id="rId18"/>
    <p:sldId id="273" r:id="rId19"/>
    <p:sldId id="274" r:id="rId20"/>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90" d="100"/>
          <a:sy n="90" d="100"/>
        </p:scale>
        <p:origin x="126" y="90"/>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3EFD42F7-718C-4B98-AAEC-167E6DDD60A7}" type="datetimeFigureOut">
              <a:rPr lang="en-US" smtClean="0"/>
              <a:t>4/3/2021</a:t>
            </a:fld>
            <a:endParaRPr lang="en-US"/>
          </a:p>
        </p:txBody>
      </p:sp>
      <p:sp>
        <p:nvSpPr>
          <p:cNvPr id="4" name="Slide Image Placeholder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DE934FF-F4E1-47C5-9CA5-30A81DDE2BE4}"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FDE934FF-F4E1-47C5-9CA5-30A81DDE2BE4}" type="datetimeFigureOut">
              <a:rPr lang="en-US" smtClean="0"/>
              <a:t>4/3/2021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E934FF-F4E1-47C5-9CA5-30A81DDE2BE4}"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E934FF-F4E1-47C5-9CA5-30A81DDE2BE4}" type="datetimeFigureOut">
              <a:rPr lang="en-US" smtClean="0"/>
              <a:t>4/3/2021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E934FF-F4E1-47C5-9CA5-30A81DDE2BE4}" type="datetimeFigureOut">
              <a:rPr lang="en-US" smtClean="0"/>
              <a:t>4/3/2021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t>4/3/2021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t>4/3/2021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a:t>Αγροτική Λογιστική</a:t>
            </a:r>
          </a:p>
        </p:txBody>
      </p:sp>
      <p:sp>
        <p:nvSpPr>
          <p:cNvPr id="3" name="Subtitle 2"/>
          <p:cNvSpPr>
            <a:spLocks noGrp="1"/>
          </p:cNvSpPr>
          <p:nvPr>
            <p:ph type="subTitle" idx="1"/>
          </p:nvPr>
        </p:nvSpPr>
        <p:spPr/>
        <p:txBody>
          <a:bodyPr/>
          <a:lstStyle/>
          <a:p>
            <a:r>
              <a:rPr lang="el-GR" altLang="en-US" sz="3200"/>
              <a:t>Μέρος 4ο </a:t>
            </a:r>
          </a:p>
          <a:p>
            <a:r>
              <a:rPr lang="el-GR" altLang="en-US" sz="3200"/>
              <a:t>Δασική Λογιστική</a:t>
            </a:r>
          </a:p>
        </p:txBody>
      </p:sp>
      <p:sp>
        <p:nvSpPr>
          <p:cNvPr id="4" name="Slide Number Placeholder 3"/>
          <p:cNvSpPr>
            <a:spLocks noGrp="1"/>
          </p:cNvSpPr>
          <p:nvPr>
            <p:ph type="sldNum" sz="quarter" idx="12"/>
          </p:nvPr>
        </p:nvSpPr>
        <p:spPr/>
        <p:txBody>
          <a:bodyPr/>
          <a:lstStyle/>
          <a:p>
            <a:fld id="{B3561BA9-CDCF-4958-B8AB-66F3BF063E13}"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5810"/>
          </a:xfrm>
        </p:spPr>
        <p:txBody>
          <a:bodyPr/>
          <a:lstStyle/>
          <a:p>
            <a:r>
              <a:rPr lang="el-GR" dirty="0"/>
              <a:t>4.5 Το δασικό κεφάλαιο</a:t>
            </a:r>
          </a:p>
        </p:txBody>
      </p:sp>
      <p:sp>
        <p:nvSpPr>
          <p:cNvPr id="3" name="Content Placeholder 2"/>
          <p:cNvSpPr>
            <a:spLocks noGrp="1"/>
          </p:cNvSpPr>
          <p:nvPr>
            <p:ph idx="1"/>
          </p:nvPr>
        </p:nvSpPr>
        <p:spPr>
          <a:xfrm>
            <a:off x="648586" y="1467293"/>
            <a:ext cx="10834577" cy="4889057"/>
          </a:xfrm>
        </p:spPr>
        <p:txBody>
          <a:bodyPr>
            <a:normAutofit fontScale="95000"/>
          </a:bodyPr>
          <a:lstStyle/>
          <a:p>
            <a:pPr marL="0" indent="0" algn="just">
              <a:buNone/>
            </a:pPr>
            <a:r>
              <a:rPr lang="el-GR" altLang="en-US" dirty="0"/>
              <a:t>Το κεφάλαιο στις δασικές επιχειρήσεις διακρίνεται συνήθως ως εξής:</a:t>
            </a:r>
          </a:p>
          <a:p>
            <a:pPr marL="514350" indent="-514350" algn="just">
              <a:buFont typeface="+mj-lt"/>
              <a:buAutoNum type="alphaLcParenR"/>
            </a:pPr>
            <a:r>
              <a:rPr lang="el-GR" altLang="en-US" dirty="0"/>
              <a:t>κτηματικό κεφάλαιο: είναι το έδαφος και οι μονιμότερου χαρακτήρα </a:t>
            </a:r>
            <a:r>
              <a:rPr lang="el-GR" altLang="en-US" dirty="0" err="1"/>
              <a:t>εγγειοβελτιώσεις</a:t>
            </a:r>
            <a:r>
              <a:rPr lang="el-GR" altLang="en-US" dirty="0"/>
              <a:t> που έχουν συνήθως απεριόριστη διάρκεια ωφέλιμης ζωής. Η γη ως επιχειρηματικό κεφάλαιο δεν υπόκειται σε φθορά ή ουσιώδη αλλοίωση άρα δεν υπόκειται κανονικά και σε απόσβεση</a:t>
            </a:r>
          </a:p>
          <a:p>
            <a:pPr marL="514350" indent="-514350" algn="just">
              <a:buFont typeface="+mj-lt"/>
              <a:buAutoNum type="alphaLcParenR"/>
            </a:pPr>
            <a:r>
              <a:rPr lang="el-GR" altLang="en-US" dirty="0"/>
              <a:t>επιφανειακό κεφάλαιο: είναι τα δέντρα που αποτελούν το χαρακτηριστικό γνώρισμα του δάσους. Το επιφανειακό κεφάλαιο, </a:t>
            </a:r>
            <a:r>
              <a:rPr lang="el-GR" altLang="en-US" dirty="0" err="1"/>
              <a:t>δηλ</a:t>
            </a:r>
            <a:r>
              <a:rPr lang="el-GR" altLang="en-US" dirty="0"/>
              <a:t> το σύνολο των δέντρων αποτελεί το κύριο αντικείμενο εκμετάλλευσης του δάσους. Η ηλικία της μέγιστης </a:t>
            </a:r>
            <a:r>
              <a:rPr lang="el-GR" altLang="en-US" dirty="0" err="1"/>
              <a:t>εκμεταλλευσιμότητας</a:t>
            </a:r>
            <a:r>
              <a:rPr lang="el-GR" altLang="en-US" dirty="0"/>
              <a:t> ενός δάσους εξαρτάται από το είδος των δέντρων</a:t>
            </a:r>
          </a:p>
        </p:txBody>
      </p:sp>
      <p:sp>
        <p:nvSpPr>
          <p:cNvPr id="4" name="Slide Number Placeholder 3"/>
          <p:cNvSpPr>
            <a:spLocks noGrp="1"/>
          </p:cNvSpPr>
          <p:nvPr>
            <p:ph type="sldNum" sz="quarter" idx="12"/>
          </p:nvPr>
        </p:nvSpPr>
        <p:spPr/>
        <p:txBody>
          <a:bodyPr/>
          <a:lstStyle/>
          <a:p>
            <a:fld id="{B3561BA9-CDCF-4958-B8AB-66F3BF063E13}"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B219A0-B685-4529-A454-DCD5F6BD35C8}"/>
              </a:ext>
            </a:extLst>
          </p:cNvPr>
          <p:cNvSpPr>
            <a:spLocks noGrp="1"/>
          </p:cNvSpPr>
          <p:nvPr>
            <p:ph type="title"/>
          </p:nvPr>
        </p:nvSpPr>
        <p:spPr/>
        <p:txBody>
          <a:bodyPr/>
          <a:lstStyle/>
          <a:p>
            <a:r>
              <a:rPr lang="el-GR" dirty="0"/>
              <a:t>4.5 Το δασικό κεφάλαιο</a:t>
            </a:r>
          </a:p>
        </p:txBody>
      </p:sp>
      <p:sp>
        <p:nvSpPr>
          <p:cNvPr id="3" name="Θέση περιεχομένου 2">
            <a:extLst>
              <a:ext uri="{FF2B5EF4-FFF2-40B4-BE49-F238E27FC236}">
                <a16:creationId xmlns:a16="http://schemas.microsoft.com/office/drawing/2014/main" id="{C4A5D2B8-5B98-4A8A-BB41-029E88A001D4}"/>
              </a:ext>
            </a:extLst>
          </p:cNvPr>
          <p:cNvSpPr>
            <a:spLocks noGrp="1"/>
          </p:cNvSpPr>
          <p:nvPr>
            <p:ph idx="1"/>
          </p:nvPr>
        </p:nvSpPr>
        <p:spPr/>
        <p:txBody>
          <a:bodyPr/>
          <a:lstStyle/>
          <a:p>
            <a:pPr marL="0" indent="0" algn="just">
              <a:buNone/>
            </a:pPr>
            <a:r>
              <a:rPr lang="en-US" altLang="en-US" dirty="0"/>
              <a:t>c) </a:t>
            </a:r>
            <a:r>
              <a:rPr lang="el-GR" altLang="en-US" dirty="0"/>
              <a:t>κεφάλαιο εκμετάλλευσης: είναι η χρηματοδότηση των εξόδων παραγωγής και συντήρησης, τα έξοδα αγοράς ή μίσθωσης των αναγκαίων μηχανημάτων για τη σωστή εκμετάλλευση του δάσους  κ.ά. Το κεφάλαιο εκμετάλλευσης διακρίνεται σε πάγιο (οχήματα, φορτηγά, τρακτέρ, μηχανήματα) και κυκλοφορούν (δασικά προϊόντα, πρώτες και βοηθητικές ύλες). </a:t>
            </a:r>
            <a:endParaRPr lang="en-US" altLang="en-US" dirty="0"/>
          </a:p>
          <a:p>
            <a:pPr marL="0" indent="0" algn="just">
              <a:buNone/>
            </a:pPr>
            <a:r>
              <a:rPr lang="en-US" altLang="en-US" dirty="0"/>
              <a:t>d) </a:t>
            </a:r>
            <a:r>
              <a:rPr lang="el-GR" altLang="en-US" dirty="0"/>
              <a:t>κεφάλαιο διαχείρισης ή κεφάλαιο κίνησης συνιστά το ύψος της χρηματοδότησης ορισμένων εξόδων όπως έξοδα συντήρησης, επισκευών, επιστασίας, μισθοί και αμοιβές τρίτων, ασφάλιστρα φόροι και τέλη κ. ά. </a:t>
            </a:r>
          </a:p>
          <a:p>
            <a:endParaRPr lang="el-GR" dirty="0"/>
          </a:p>
        </p:txBody>
      </p:sp>
      <p:sp>
        <p:nvSpPr>
          <p:cNvPr id="4" name="Θέση αριθμού διαφάνειας 3">
            <a:extLst>
              <a:ext uri="{FF2B5EF4-FFF2-40B4-BE49-F238E27FC236}">
                <a16:creationId xmlns:a16="http://schemas.microsoft.com/office/drawing/2014/main" id="{46EA413A-1C41-4F1C-B8DA-AB3815F93730}"/>
              </a:ext>
            </a:extLst>
          </p:cNvPr>
          <p:cNvSpPr>
            <a:spLocks noGrp="1"/>
          </p:cNvSpPr>
          <p:nvPr>
            <p:ph type="sldNum" sz="quarter" idx="12"/>
          </p:nvPr>
        </p:nvSpPr>
        <p:spPr/>
        <p:txBody>
          <a:bodyPr/>
          <a:lstStyle/>
          <a:p>
            <a:fld id="{B3561BA9-CDCF-4958-B8AB-66F3BF063E13}" type="slidenum">
              <a:rPr lang="en-US" smtClean="0"/>
              <a:t>11</a:t>
            </a:fld>
            <a:endParaRPr lang="en-US"/>
          </a:p>
        </p:txBody>
      </p:sp>
    </p:spTree>
    <p:extLst>
      <p:ext uri="{BB962C8B-B14F-4D97-AF65-F5344CB8AC3E}">
        <p14:creationId xmlns:p14="http://schemas.microsoft.com/office/powerpoint/2010/main" val="3844561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
            <a:ext cx="10515600" cy="876935"/>
          </a:xfrm>
        </p:spPr>
        <p:txBody>
          <a:bodyPr>
            <a:normAutofit fontScale="90000"/>
          </a:bodyPr>
          <a:lstStyle/>
          <a:p>
            <a:r>
              <a:rPr lang="el-GR" altLang="en-US"/>
              <a:t>4.6 Περιπτώσεις και μέθοδοι εκτίμησης δασικών αξιών</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15967996"/>
              </p:ext>
            </p:extLst>
          </p:nvPr>
        </p:nvGraphicFramePr>
        <p:xfrm>
          <a:off x="262890" y="1209040"/>
          <a:ext cx="11652250" cy="5807595"/>
        </p:xfrm>
        <a:graphic>
          <a:graphicData uri="http://schemas.openxmlformats.org/drawingml/2006/table">
            <a:tbl>
              <a:tblPr firstRow="1" bandRow="1">
                <a:tableStyleId>{5C22544A-7EE6-4342-B048-85BDC9FD1C3A}</a:tableStyleId>
              </a:tblPr>
              <a:tblGrid>
                <a:gridCol w="2586636">
                  <a:extLst>
                    <a:ext uri="{9D8B030D-6E8A-4147-A177-3AD203B41FA5}">
                      <a16:colId xmlns:a16="http://schemas.microsoft.com/office/drawing/2014/main" val="20000"/>
                    </a:ext>
                  </a:extLst>
                </a:gridCol>
                <a:gridCol w="9065614">
                  <a:extLst>
                    <a:ext uri="{9D8B030D-6E8A-4147-A177-3AD203B41FA5}">
                      <a16:colId xmlns:a16="http://schemas.microsoft.com/office/drawing/2014/main" val="20001"/>
                    </a:ext>
                  </a:extLst>
                </a:gridCol>
              </a:tblGrid>
              <a:tr h="398144">
                <a:tc>
                  <a:txBody>
                    <a:bodyPr/>
                    <a:lstStyle/>
                    <a:p>
                      <a:pPr>
                        <a:buNone/>
                      </a:pPr>
                      <a:r>
                        <a:rPr lang="el-GR" altLang="en-US"/>
                        <a:t>Αντικείμενο εκτίμησης</a:t>
                      </a:r>
                    </a:p>
                  </a:txBody>
                  <a:tcPr/>
                </a:tc>
                <a:tc>
                  <a:txBody>
                    <a:bodyPr/>
                    <a:lstStyle/>
                    <a:p>
                      <a:pPr>
                        <a:buNone/>
                      </a:pPr>
                      <a:r>
                        <a:rPr lang="el-GR" altLang="en-US"/>
                        <a:t>Μέθοδος εκτίμησης</a:t>
                      </a:r>
                    </a:p>
                  </a:txBody>
                  <a:tcPr/>
                </a:tc>
                <a:extLst>
                  <a:ext uri="{0D108BD9-81ED-4DB2-BD59-A6C34878D82A}">
                    <a16:rowId xmlns:a16="http://schemas.microsoft.com/office/drawing/2014/main" val="10000"/>
                  </a:ext>
                </a:extLst>
              </a:tr>
              <a:tr h="868678">
                <a:tc>
                  <a:txBody>
                    <a:bodyPr/>
                    <a:lstStyle/>
                    <a:p>
                      <a:pPr>
                        <a:buNone/>
                      </a:pPr>
                      <a:r>
                        <a:rPr lang="el-GR" altLang="en-US"/>
                        <a:t>1. γυμνή δασική γη</a:t>
                      </a:r>
                    </a:p>
                  </a:txBody>
                  <a:tcPr/>
                </a:tc>
                <a:tc>
                  <a:txBody>
                    <a:bodyPr/>
                    <a:lstStyle/>
                    <a:p>
                      <a:pPr>
                        <a:buNone/>
                      </a:pPr>
                      <a:r>
                        <a:rPr lang="el-GR" altLang="en-US" dirty="0"/>
                        <a:t>1. ανταλλακτικής αξίας</a:t>
                      </a:r>
                    </a:p>
                    <a:p>
                      <a:pPr>
                        <a:buNone/>
                      </a:pPr>
                      <a:r>
                        <a:rPr lang="el-GR" altLang="en-US" dirty="0"/>
                        <a:t>2. αξίας απόδοσης</a:t>
                      </a:r>
                    </a:p>
                    <a:p>
                      <a:pPr>
                        <a:buNone/>
                      </a:pPr>
                      <a:r>
                        <a:rPr lang="el-GR" altLang="en-US" dirty="0"/>
                        <a:t>3. Σε συνάρτηση της αξίας δασικής γης</a:t>
                      </a:r>
                    </a:p>
                  </a:txBody>
                  <a:tcPr/>
                </a:tc>
                <a:extLst>
                  <a:ext uri="{0D108BD9-81ED-4DB2-BD59-A6C34878D82A}">
                    <a16:rowId xmlns:a16="http://schemas.microsoft.com/office/drawing/2014/main" val="10001"/>
                  </a:ext>
                </a:extLst>
              </a:tr>
              <a:tr h="608075">
                <a:tc>
                  <a:txBody>
                    <a:bodyPr/>
                    <a:lstStyle/>
                    <a:p>
                      <a:pPr>
                        <a:buNone/>
                      </a:pPr>
                      <a:r>
                        <a:rPr lang="el-GR" altLang="en-US"/>
                        <a:t>2. δασοσυστάδα</a:t>
                      </a:r>
                    </a:p>
                  </a:txBody>
                  <a:tcPr/>
                </a:tc>
                <a:tc>
                  <a:txBody>
                    <a:bodyPr/>
                    <a:lstStyle/>
                    <a:p>
                      <a:pPr>
                        <a:buNone/>
                      </a:pPr>
                      <a:r>
                        <a:rPr lang="el-GR" altLang="en-US" dirty="0"/>
                        <a:t>1. αξίας άμεσης υλοτομίας</a:t>
                      </a:r>
                    </a:p>
                    <a:p>
                      <a:pPr>
                        <a:buNone/>
                      </a:pPr>
                      <a:r>
                        <a:rPr lang="el-GR" altLang="en-US" dirty="0"/>
                        <a:t>2. αξίας κόστους</a:t>
                      </a:r>
                    </a:p>
                  </a:txBody>
                  <a:tcPr/>
                </a:tc>
                <a:extLst>
                  <a:ext uri="{0D108BD9-81ED-4DB2-BD59-A6C34878D82A}">
                    <a16:rowId xmlns:a16="http://schemas.microsoft.com/office/drawing/2014/main" val="10002"/>
                  </a:ext>
                </a:extLst>
              </a:tr>
              <a:tr h="394062">
                <a:tc>
                  <a:txBody>
                    <a:bodyPr/>
                    <a:lstStyle/>
                    <a:p>
                      <a:pPr>
                        <a:buNone/>
                      </a:pPr>
                      <a:r>
                        <a:rPr lang="el-GR" altLang="en-US" dirty="0"/>
                        <a:t>3. </a:t>
                      </a:r>
                      <a:r>
                        <a:rPr lang="el-GR" altLang="en-US" dirty="0" err="1"/>
                        <a:t>Δασοτεμάχιο</a:t>
                      </a:r>
                      <a:r>
                        <a:rPr lang="el-GR" altLang="en-US" dirty="0"/>
                        <a:t>(=δασική </a:t>
                      </a:r>
                      <a:r>
                        <a:rPr lang="el-GR" altLang="en-US" dirty="0" err="1"/>
                        <a:t>γη+δασοσυστάδα</a:t>
                      </a:r>
                      <a:r>
                        <a:rPr lang="el-GR" altLang="en-US" dirty="0"/>
                        <a:t>)</a:t>
                      </a:r>
                    </a:p>
                  </a:txBody>
                  <a:tcPr/>
                </a:tc>
                <a:tc>
                  <a:txBody>
                    <a:bodyPr/>
                    <a:lstStyle/>
                    <a:p>
                      <a:pPr>
                        <a:buNone/>
                      </a:pPr>
                      <a:r>
                        <a:rPr lang="el-GR" altLang="en-US" dirty="0"/>
                        <a:t>1. άθροισμα αξίας γυμνής δασικής γης και αξίας </a:t>
                      </a:r>
                      <a:r>
                        <a:rPr lang="el-GR" altLang="en-US" dirty="0" err="1"/>
                        <a:t>δασοσυστάδας</a:t>
                      </a:r>
                      <a:endParaRPr lang="el-GR" altLang="en-US" dirty="0"/>
                    </a:p>
                  </a:txBody>
                  <a:tcPr/>
                </a:tc>
                <a:extLst>
                  <a:ext uri="{0D108BD9-81ED-4DB2-BD59-A6C34878D82A}">
                    <a16:rowId xmlns:a16="http://schemas.microsoft.com/office/drawing/2014/main" val="10003"/>
                  </a:ext>
                </a:extLst>
              </a:tr>
              <a:tr h="669003">
                <a:tc>
                  <a:txBody>
                    <a:bodyPr/>
                    <a:lstStyle/>
                    <a:p>
                      <a:pPr>
                        <a:buNone/>
                      </a:pPr>
                      <a:r>
                        <a:rPr lang="el-GR" altLang="en-US" dirty="0"/>
                        <a:t>4. δασική εκμετάλλευση</a:t>
                      </a:r>
                    </a:p>
                  </a:txBody>
                  <a:tcPr/>
                </a:tc>
                <a:tc>
                  <a:txBody>
                    <a:bodyPr/>
                    <a:lstStyle/>
                    <a:p>
                      <a:pPr>
                        <a:buNone/>
                      </a:pPr>
                      <a:r>
                        <a:rPr lang="el-GR" altLang="en-US" dirty="0"/>
                        <a:t>1. αξίας προσόδων (=εισοδήματος)</a:t>
                      </a:r>
                    </a:p>
                    <a:p>
                      <a:pPr>
                        <a:buNone/>
                      </a:pPr>
                      <a:r>
                        <a:rPr lang="el-GR" altLang="en-US" dirty="0"/>
                        <a:t>2. συνδυασμός μεθόδων</a:t>
                      </a:r>
                    </a:p>
                  </a:txBody>
                  <a:tcPr/>
                </a:tc>
                <a:extLst>
                  <a:ext uri="{0D108BD9-81ED-4DB2-BD59-A6C34878D82A}">
                    <a16:rowId xmlns:a16="http://schemas.microsoft.com/office/drawing/2014/main" val="10004"/>
                  </a:ext>
                </a:extLst>
              </a:tr>
              <a:tr h="442964">
                <a:tc>
                  <a:txBody>
                    <a:bodyPr/>
                    <a:lstStyle/>
                    <a:p>
                      <a:pPr>
                        <a:buNone/>
                      </a:pPr>
                      <a:r>
                        <a:rPr lang="el-GR" altLang="en-US"/>
                        <a:t>5. ζημιές***</a:t>
                      </a:r>
                    </a:p>
                  </a:txBody>
                  <a:tcPr/>
                </a:tc>
                <a:tc>
                  <a:txBody>
                    <a:bodyPr/>
                    <a:lstStyle/>
                    <a:p>
                      <a:pPr>
                        <a:buNone/>
                      </a:pPr>
                      <a:r>
                        <a:rPr lang="el-GR" altLang="en-US" dirty="0"/>
                        <a:t>1. υπολογισμός της διαφοράς των αξιών πριν και μετά τη ζημιά</a:t>
                      </a:r>
                    </a:p>
                  </a:txBody>
                  <a:tcPr/>
                </a:tc>
                <a:extLst>
                  <a:ext uri="{0D108BD9-81ED-4DB2-BD59-A6C34878D82A}">
                    <a16:rowId xmlns:a16="http://schemas.microsoft.com/office/drawing/2014/main" val="10005"/>
                  </a:ext>
                </a:extLst>
              </a:tr>
              <a:tr h="2102924">
                <a:tc>
                  <a:txBody>
                    <a:bodyPr/>
                    <a:lstStyle/>
                    <a:p>
                      <a:pPr>
                        <a:buNone/>
                      </a:pPr>
                      <a:r>
                        <a:rPr lang="el-GR" altLang="en-US"/>
                        <a:t>***αιτίες ζημιών</a:t>
                      </a:r>
                    </a:p>
                  </a:txBody>
                  <a:tcPr/>
                </a:tc>
                <a:tc>
                  <a:txBody>
                    <a:bodyPr/>
                    <a:lstStyle/>
                    <a:p>
                      <a:pPr>
                        <a:buNone/>
                      </a:pPr>
                      <a:r>
                        <a:rPr lang="el-GR" altLang="en-US" dirty="0"/>
                        <a:t>-πρόωρη υλοτομία</a:t>
                      </a:r>
                    </a:p>
                    <a:p>
                      <a:pPr>
                        <a:buNone/>
                      </a:pPr>
                      <a:r>
                        <a:rPr lang="el-GR" altLang="en-US" dirty="0"/>
                        <a:t>-παρεμπόδιση αναδάσωσης</a:t>
                      </a:r>
                    </a:p>
                    <a:p>
                      <a:pPr>
                        <a:buNone/>
                      </a:pPr>
                      <a:r>
                        <a:rPr lang="el-GR" altLang="en-US" dirty="0"/>
                        <a:t>-αναγκαστική αντικατάσταση δασοπονικού είδους</a:t>
                      </a:r>
                    </a:p>
                    <a:p>
                      <a:pPr>
                        <a:buNone/>
                      </a:pPr>
                      <a:r>
                        <a:rPr lang="el-GR" altLang="en-US" dirty="0"/>
                        <a:t>-αναβολή καρπώσεων</a:t>
                      </a:r>
                    </a:p>
                    <a:p>
                      <a:pPr>
                        <a:buNone/>
                      </a:pPr>
                      <a:r>
                        <a:rPr lang="el-GR" altLang="en-US" dirty="0"/>
                        <a:t>-καιρικά φαινόμενα</a:t>
                      </a:r>
                    </a:p>
                    <a:p>
                      <a:pPr>
                        <a:buNone/>
                      </a:pPr>
                      <a:r>
                        <a:rPr lang="el-GR" altLang="en-US" dirty="0"/>
                        <a:t>-πυρκαγιές</a:t>
                      </a:r>
                    </a:p>
                    <a:p>
                      <a:pPr>
                        <a:buNone/>
                      </a:pPr>
                      <a:r>
                        <a:rPr lang="el-GR" altLang="en-US" dirty="0"/>
                        <a:t>-διέλευση ηλεκτροφόρων ή τηλεφωνικών αγωγών</a:t>
                      </a:r>
                    </a:p>
                  </a:txBody>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B3561BA9-CDCF-4958-B8AB-66F3BF063E13}"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8760"/>
            <a:ext cx="10515600" cy="1031875"/>
          </a:xfrm>
        </p:spPr>
        <p:txBody>
          <a:bodyPr/>
          <a:lstStyle/>
          <a:p>
            <a:r>
              <a:rPr lang="el-GR" altLang="en-US"/>
              <a:t>4.7 Αποτίμηση Αξίας δάσους</a:t>
            </a:r>
          </a:p>
        </p:txBody>
      </p:sp>
      <p:sp>
        <p:nvSpPr>
          <p:cNvPr id="3" name="Content Placeholder 2"/>
          <p:cNvSpPr>
            <a:spLocks noGrp="1"/>
          </p:cNvSpPr>
          <p:nvPr>
            <p:ph idx="1"/>
          </p:nvPr>
        </p:nvSpPr>
        <p:spPr>
          <a:xfrm>
            <a:off x="375920" y="1252855"/>
            <a:ext cx="11426825" cy="5103495"/>
          </a:xfrm>
        </p:spPr>
        <p:txBody>
          <a:bodyPr>
            <a:normAutofit lnSpcReduction="10000"/>
          </a:bodyPr>
          <a:lstStyle/>
          <a:p>
            <a:pPr marL="0" indent="0" algn="just">
              <a:buNone/>
            </a:pPr>
            <a:r>
              <a:rPr lang="el-GR" altLang="en-US" dirty="0"/>
              <a:t>Παραδείγματα αποτίμησης δασικών επιχειρήσεων και δασικών εκτάσεων για εσωτερικούς (</a:t>
            </a:r>
            <a:r>
              <a:rPr lang="el-GR" altLang="en-US" dirty="0" err="1"/>
              <a:t>ενδοεπιχειρησιακούς</a:t>
            </a:r>
            <a:r>
              <a:rPr lang="el-GR" altLang="en-US" dirty="0"/>
              <a:t>) σκοπούς:</a:t>
            </a:r>
          </a:p>
          <a:p>
            <a:pPr algn="just">
              <a:buFont typeface="Wingdings" panose="05000000000000000000" charset="0"/>
              <a:buChar char="§"/>
            </a:pPr>
            <a:r>
              <a:rPr lang="el-GR" altLang="en-US" dirty="0"/>
              <a:t>η κατάρτιση του λογαριασμού κέρδη ή ζημιές και του ισολογισμού</a:t>
            </a:r>
          </a:p>
          <a:p>
            <a:pPr algn="just">
              <a:buFont typeface="Wingdings" panose="05000000000000000000" charset="0"/>
              <a:buChar char="§"/>
            </a:pPr>
            <a:r>
              <a:rPr lang="el-GR" altLang="en-US" dirty="0"/>
              <a:t>η εφαρμογή τεχνικών κεφαλαιουχικού προϋπολογισμού</a:t>
            </a:r>
          </a:p>
          <a:p>
            <a:pPr algn="just">
              <a:buFont typeface="Wingdings" panose="05000000000000000000" charset="0"/>
              <a:buChar char="§"/>
            </a:pPr>
            <a:r>
              <a:rPr lang="el-GR" altLang="en-US" dirty="0"/>
              <a:t>οι υπολογισμοί αποδοτικότητας</a:t>
            </a:r>
          </a:p>
          <a:p>
            <a:pPr algn="just">
              <a:buFont typeface="Wingdings" panose="05000000000000000000" charset="0"/>
              <a:buChar char="§"/>
            </a:pPr>
            <a:r>
              <a:rPr lang="el-GR" altLang="en-US" dirty="0"/>
              <a:t>ο καταμερισμός και διαίρεση ακίνητης περιουσίας στους κληρονόμους </a:t>
            </a:r>
            <a:r>
              <a:rPr lang="el-GR" altLang="en-US" dirty="0" err="1"/>
              <a:t>θανόντος</a:t>
            </a:r>
            <a:endParaRPr lang="el-GR" altLang="en-US" dirty="0"/>
          </a:p>
          <a:p>
            <a:pPr marL="0" indent="0" algn="just">
              <a:buFont typeface="Wingdings" panose="05000000000000000000" charset="0"/>
              <a:buNone/>
            </a:pPr>
            <a:r>
              <a:rPr lang="el-GR" altLang="en-US" dirty="0"/>
              <a:t>Παραδείγματα εξωτερικών (</a:t>
            </a:r>
            <a:r>
              <a:rPr lang="el-GR" altLang="en-US" dirty="0" err="1"/>
              <a:t>εξωεπιχειρησιακών</a:t>
            </a:r>
            <a:r>
              <a:rPr lang="el-GR" altLang="en-US" dirty="0"/>
              <a:t> σκοπών, δηλαδή για χάρη τρίτων εκτός επιχείρησης) είναι:</a:t>
            </a:r>
          </a:p>
          <a:p>
            <a:pPr algn="just">
              <a:buFont typeface="Wingdings" panose="05000000000000000000" charset="0"/>
              <a:buChar char="§"/>
            </a:pPr>
            <a:r>
              <a:rPr lang="el-GR" altLang="en-US" dirty="0"/>
              <a:t>ο προσδιορισμός της αξίας αγοράς ή ανταλλαγής</a:t>
            </a:r>
          </a:p>
          <a:p>
            <a:pPr algn="just">
              <a:buFont typeface="Wingdings" panose="05000000000000000000" charset="0"/>
              <a:buChar char="§"/>
            </a:pPr>
            <a:r>
              <a:rPr lang="el-GR" altLang="en-US" dirty="0"/>
              <a:t>τα δικαιώματα για αποζημίωση</a:t>
            </a:r>
          </a:p>
        </p:txBody>
      </p:sp>
      <p:sp>
        <p:nvSpPr>
          <p:cNvPr id="4" name="Slide Number Placeholder 3"/>
          <p:cNvSpPr>
            <a:spLocks noGrp="1"/>
          </p:cNvSpPr>
          <p:nvPr>
            <p:ph type="sldNum" sz="quarter" idx="12"/>
          </p:nvPr>
        </p:nvSpPr>
        <p:spPr/>
        <p:txBody>
          <a:bodyPr/>
          <a:lstStyle/>
          <a:p>
            <a:fld id="{B3561BA9-CDCF-4958-B8AB-66F3BF063E13}"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9545"/>
            <a:ext cx="10515600" cy="1016635"/>
          </a:xfrm>
        </p:spPr>
        <p:txBody>
          <a:bodyPr>
            <a:normAutofit/>
          </a:bodyPr>
          <a:lstStyle/>
          <a:p>
            <a:r>
              <a:rPr lang="en-US" dirty="0"/>
              <a:t>4.7.3 Τ</a:t>
            </a:r>
            <a:r>
              <a:rPr lang="el-GR" altLang="en-US" dirty="0"/>
              <a:t>ο επιτόκιο </a:t>
            </a:r>
            <a:r>
              <a:rPr lang="el-GR" dirty="0"/>
              <a:t>κεφαλαιοποίησης</a:t>
            </a:r>
            <a:endParaRPr lang="el-GR" altLang="en-US" dirty="0"/>
          </a:p>
        </p:txBody>
      </p:sp>
      <p:sp>
        <p:nvSpPr>
          <p:cNvPr id="3" name="Content Placeholder 2"/>
          <p:cNvSpPr>
            <a:spLocks noGrp="1"/>
          </p:cNvSpPr>
          <p:nvPr>
            <p:ph idx="1"/>
          </p:nvPr>
        </p:nvSpPr>
        <p:spPr>
          <a:xfrm>
            <a:off x="235585" y="1349375"/>
            <a:ext cx="11720830" cy="5135880"/>
          </a:xfrm>
        </p:spPr>
        <p:txBody>
          <a:bodyPr>
            <a:normAutofit fontScale="80000" lnSpcReduction="20000"/>
          </a:bodyPr>
          <a:lstStyle/>
          <a:p>
            <a:pPr marL="0" indent="0" algn="just">
              <a:buNone/>
            </a:pPr>
            <a:r>
              <a:rPr lang="el-GR" altLang="en-US" dirty="0"/>
              <a:t>Οι παράγοντες που επηρεάζουν το ύψος του δασικού επιτοκίου είναι:</a:t>
            </a:r>
          </a:p>
          <a:p>
            <a:pPr algn="just"/>
            <a:r>
              <a:rPr lang="el-GR" altLang="en-US" dirty="0"/>
              <a:t>Η υλική ασφάλεια των επενδύσεων σε δασικές περιουσίες (από π.χ. πυρκαγιές, προσβολές από </a:t>
            </a:r>
            <a:r>
              <a:rPr lang="el-GR" altLang="en-US" dirty="0" err="1"/>
              <a:t>εντομογόνες</a:t>
            </a:r>
            <a:r>
              <a:rPr lang="el-GR" altLang="en-US" dirty="0"/>
              <a:t> ασθένειες </a:t>
            </a:r>
            <a:r>
              <a:rPr lang="el-GR" altLang="en-US" dirty="0" err="1"/>
              <a:t>κλτ</a:t>
            </a:r>
            <a:r>
              <a:rPr lang="el-GR" altLang="en-US" dirty="0"/>
              <a:t>.)</a:t>
            </a:r>
          </a:p>
          <a:p>
            <a:pPr algn="just"/>
            <a:r>
              <a:rPr lang="el-GR" altLang="en-US" dirty="0"/>
              <a:t>Η ευχέρεια ρευστοποίησης των μελλοντικών εισοδημάτων/προσόδων που εξαρτάται:</a:t>
            </a:r>
          </a:p>
          <a:p>
            <a:pPr marL="0" indent="0" algn="just">
              <a:buNone/>
            </a:pPr>
            <a:r>
              <a:rPr lang="el-GR" altLang="en-US" dirty="0"/>
              <a:t>-από την ηλικία των </a:t>
            </a:r>
            <a:r>
              <a:rPr lang="el-GR" altLang="en-US" dirty="0" err="1"/>
              <a:t>δασοσυστάδων</a:t>
            </a:r>
            <a:r>
              <a:rPr lang="el-GR" altLang="en-US" dirty="0"/>
              <a:t>, δεδομένου ότι όσο μικρότερος είναι ο χρόνος υλοτομίας τόσο μικρότερο είναι το επιτόκιο; </a:t>
            </a:r>
          </a:p>
          <a:p>
            <a:pPr marL="0" indent="0" algn="just">
              <a:buNone/>
            </a:pPr>
            <a:r>
              <a:rPr lang="el-GR" altLang="en-US" dirty="0"/>
              <a:t>-από τη θέση του δάσους, ορεινά όχι εύκολα προσπελάσιμα δάση έχουν μικρότερη αξία, δηλ. το δασικό επιτόκιο για αυτά λαμβάνεται μεγαλύτερο γιατί έχουν μεγαλύτερο ρίσκο; </a:t>
            </a:r>
          </a:p>
          <a:p>
            <a:pPr marL="0" indent="0" algn="just">
              <a:buNone/>
            </a:pPr>
            <a:r>
              <a:rPr lang="el-GR" altLang="en-US" dirty="0"/>
              <a:t>-από τη σύνθεση των </a:t>
            </a:r>
            <a:r>
              <a:rPr lang="el-GR" altLang="en-US" dirty="0" err="1"/>
              <a:t>δασοσυστάδων</a:t>
            </a:r>
            <a:r>
              <a:rPr lang="el-GR" altLang="en-US" dirty="0"/>
              <a:t> κατά δασικό είδος δέντρου - για πολύτιμα δάση που αποδίδουν ξυλεία μεγαλύτερης αξίας π.χ. ελληνικές καρυδιές, το επιτόκιο είναι μικρότερο γιατί έχουν μικρότερο ρίσκο</a:t>
            </a:r>
          </a:p>
          <a:p>
            <a:pPr algn="just"/>
            <a:r>
              <a:rPr lang="el-GR" altLang="en-US" dirty="0"/>
              <a:t>το μέγεθος της δασικής ιδιοκτησίας: το δασικό επιτόκιο μειώνεται μαζί με το μέγεθος ιδιοκτησίας όταν πρόκειται για μικρές δασικές ιδιοκτησίες</a:t>
            </a:r>
          </a:p>
          <a:p>
            <a:pPr algn="just"/>
            <a:r>
              <a:rPr lang="el-GR" altLang="en-US" dirty="0"/>
              <a:t>ο σκοπός της εκτίμησης π.χ. εκτίμηση της αξίας προσόδου για σκοπούς φορολογικούς, στηρίζεται συνήθως σε μεγαλύτερο επιτόκιο δεδομένου ότι λαμβάνονται υπόψη σημερινές πρόσοδοι και όχι μελλοντικές</a:t>
            </a:r>
          </a:p>
        </p:txBody>
      </p:sp>
      <p:sp>
        <p:nvSpPr>
          <p:cNvPr id="4" name="Slide Number Placeholder 3"/>
          <p:cNvSpPr>
            <a:spLocks noGrp="1"/>
          </p:cNvSpPr>
          <p:nvPr>
            <p:ph type="sldNum" sz="quarter" idx="12"/>
          </p:nvPr>
        </p:nvSpPr>
        <p:spPr/>
        <p:txBody>
          <a:bodyPr/>
          <a:lstStyle/>
          <a:p>
            <a:fld id="{B3561BA9-CDCF-4958-B8AB-66F3BF063E13}"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t>4.7.4 Μέθοδοι υπολογισμού της αξίας ενός δάσους</a:t>
            </a:r>
          </a:p>
        </p:txBody>
      </p:sp>
      <p:sp>
        <p:nvSpPr>
          <p:cNvPr id="3" name="Content Placeholder 2"/>
          <p:cNvSpPr>
            <a:spLocks noGrp="1"/>
          </p:cNvSpPr>
          <p:nvPr>
            <p:ph idx="1"/>
          </p:nvPr>
        </p:nvSpPr>
        <p:spPr>
          <a:xfrm>
            <a:off x="346710" y="1825625"/>
            <a:ext cx="11610340" cy="4530725"/>
          </a:xfrm>
        </p:spPr>
        <p:txBody>
          <a:bodyPr>
            <a:normAutofit/>
          </a:bodyPr>
          <a:lstStyle/>
          <a:p>
            <a:pPr algn="just"/>
            <a:r>
              <a:rPr lang="el-GR" altLang="en-US" dirty="0"/>
              <a:t>Το δάσος ως κεφάλαιο σύνθετου τοκισμού: το δάσος αποτελεί κεφάλαιο με απόδοση στο διηνεκές, του οποίου η βιολογική προσαύξηση κάθε έτος συνιστά την κύρια ετήσια πρόσοδό του. Η κάθε μία συστάδα του δάσους κατά τη στιγμή της υλοτομίας της αντιπροσωπεύει τη συσσώρευση της ετήσιας αύξησης του ξυλώδους κεφαλαίου από την ίδρυση μέχρι την ώριμη προς υλοτομία ηλικία της.</a:t>
            </a:r>
          </a:p>
          <a:p>
            <a:pPr algn="just"/>
            <a:r>
              <a:rPr lang="el-GR" altLang="en-US" dirty="0"/>
              <a:t>Η αξία αναμονής: είναι η παρούσα αξία των κατ' έτος μελλοντικών άρα υποθετικών προσόδων ως αποτέλεσμα της ετήσιας ενσωματωμένης βιολογικής </a:t>
            </a:r>
            <a:r>
              <a:rPr lang="el-GR" altLang="en-US" dirty="0" err="1"/>
              <a:t>προσάυξησης</a:t>
            </a:r>
            <a:r>
              <a:rPr lang="el-GR" altLang="en-US" dirty="0"/>
              <a:t> του ξύλου. Η αξία αναμονής υπάρχει πάντοτε δεδομένου ότι οποιαδήποτε και αν είναι η ηλικία ενός δέντρου μπορούμε να το αφήσουμε </a:t>
            </a:r>
            <a:r>
              <a:rPr lang="el-GR" altLang="en-US" dirty="0" err="1"/>
              <a:t>ανυλοτόμητο</a:t>
            </a:r>
            <a:r>
              <a:rPr lang="el-GR" altLang="en-US" dirty="0"/>
              <a:t>.</a:t>
            </a:r>
          </a:p>
          <a:p>
            <a:pPr algn="just"/>
            <a:endParaRPr lang="el-GR" altLang="en-US" dirty="0"/>
          </a:p>
        </p:txBody>
      </p:sp>
      <p:sp>
        <p:nvSpPr>
          <p:cNvPr id="4" name="Slide Number Placeholder 3"/>
          <p:cNvSpPr>
            <a:spLocks noGrp="1"/>
          </p:cNvSpPr>
          <p:nvPr>
            <p:ph type="sldNum" sz="quarter" idx="12"/>
          </p:nvPr>
        </p:nvSpPr>
        <p:spPr/>
        <p:txBody>
          <a:bodyPr/>
          <a:lstStyle/>
          <a:p>
            <a:fld id="{B3561BA9-CDCF-4958-B8AB-66F3BF063E13}"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1390"/>
          </a:xfrm>
        </p:spPr>
        <p:txBody>
          <a:bodyPr>
            <a:normAutofit fontScale="90000"/>
          </a:bodyPr>
          <a:lstStyle/>
          <a:p>
            <a:r>
              <a:rPr lang="el-GR">
                <a:sym typeface="+mn-ea"/>
              </a:rPr>
              <a:t>Μέθοδοι υπολογισμού της αξίας ενός δάσους</a:t>
            </a:r>
            <a:endParaRPr lang="en-US"/>
          </a:p>
        </p:txBody>
      </p:sp>
      <p:sp>
        <p:nvSpPr>
          <p:cNvPr id="3" name="Content Placeholder 2"/>
          <p:cNvSpPr>
            <a:spLocks noGrp="1"/>
          </p:cNvSpPr>
          <p:nvPr>
            <p:ph idx="1"/>
          </p:nvPr>
        </p:nvSpPr>
        <p:spPr>
          <a:xfrm>
            <a:off x="459740" y="1545590"/>
            <a:ext cx="11370945" cy="4631690"/>
          </a:xfrm>
        </p:spPr>
        <p:txBody>
          <a:bodyPr>
            <a:normAutofit fontScale="90000" lnSpcReduction="10000"/>
          </a:bodyPr>
          <a:lstStyle/>
          <a:p>
            <a:pPr algn="just"/>
            <a:r>
              <a:rPr lang="el-GR" altLang="en-US" dirty="0">
                <a:sym typeface="+mn-ea"/>
              </a:rPr>
              <a:t>Η </a:t>
            </a:r>
            <a:r>
              <a:rPr lang="el-GR" altLang="en-US" dirty="0" err="1">
                <a:sym typeface="+mn-ea"/>
              </a:rPr>
              <a:t>οικονομολογιστική</a:t>
            </a:r>
            <a:r>
              <a:rPr lang="el-GR" altLang="en-US" dirty="0">
                <a:sym typeface="+mn-ea"/>
              </a:rPr>
              <a:t> μέθοδος αποτίμησης: η δασική εκτιμητική σκοπό έχει τον καθορισμό της χρηματικής αξίας του δάσους και των μερών του. Το ίδιο αγαθό όμως μπορεί να έχει διάφορες εσωτερικές αξίες για αποτίμηση. Αυτό συμβαίνει επειδή το αγαθό αυτό παρουσιάζει διάφορες οικονομικές αξίες ανάλογα με τη χρήση του. π.χ. η αξία ενός εδάφους μπορεί να είναι μικρότερη όταν προορίζεται για παραγωγή ξυλείας, αλλά εξαιτίας της θέσης του να έχει μεγαλύτερη αξία για γεωργικές καλλιέργειες. </a:t>
            </a:r>
          </a:p>
          <a:p>
            <a:pPr algn="just"/>
            <a:r>
              <a:rPr lang="el-GR" altLang="en-US" dirty="0">
                <a:sym typeface="+mn-ea"/>
              </a:rPr>
              <a:t>Η δασική παραγωγή ξύλου απαιτεί πολύ μεγαλύτερη χρονική περίοδο απ’ ότι συνήθως απαιτούν άλλες παραγωγικές δραστηριότητες. Ακόμη και με τις πιο ευνοϊκές συνθήκες αναδάσωσης που γίνονται για παραγωγή χαρτοπολτού, απαιτούνται 10 τουλάχιστον χρόνια για να είναι ώριμες οι </a:t>
            </a:r>
            <a:r>
              <a:rPr lang="el-GR" altLang="en-US" dirty="0" err="1">
                <a:sym typeface="+mn-ea"/>
              </a:rPr>
              <a:t>δασοσυστάδες</a:t>
            </a:r>
            <a:r>
              <a:rPr lang="el-GR" altLang="en-US" dirty="0">
                <a:sym typeface="+mn-ea"/>
              </a:rPr>
              <a:t> για υλοτομία. Αναδασώσεις δε που γίνονται για παραγωγή ξυλείας απαιτούν χρόνο ωριμότητας 50, 100 ή και περισσότερα χρόνια</a:t>
            </a:r>
            <a:endParaRPr lang="el-GR" altLang="en-US" dirty="0"/>
          </a:p>
          <a:p>
            <a:pPr algn="just"/>
            <a:endParaRPr lang="en-US" dirty="0"/>
          </a:p>
        </p:txBody>
      </p:sp>
      <p:sp>
        <p:nvSpPr>
          <p:cNvPr id="4" name="Slide Number Placeholder 3"/>
          <p:cNvSpPr>
            <a:spLocks noGrp="1"/>
          </p:cNvSpPr>
          <p:nvPr>
            <p:ph type="sldNum" sz="quarter" idx="12"/>
          </p:nvPr>
        </p:nvSpPr>
        <p:spPr/>
        <p:txBody>
          <a:bodyPr/>
          <a:lstStyle/>
          <a:p>
            <a:fld id="{B3561BA9-CDCF-4958-B8AB-66F3BF063E13}"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5510"/>
          </a:xfrm>
        </p:spPr>
        <p:txBody>
          <a:bodyPr/>
          <a:lstStyle/>
          <a:p>
            <a:r>
              <a:rPr lang="el-GR" altLang="en-US"/>
              <a:t>Δαπάνες στη δασοπονία</a:t>
            </a:r>
          </a:p>
        </p:txBody>
      </p:sp>
      <p:sp>
        <p:nvSpPr>
          <p:cNvPr id="3" name="Content Placeholder 2"/>
          <p:cNvSpPr>
            <a:spLocks noGrp="1"/>
          </p:cNvSpPr>
          <p:nvPr>
            <p:ph idx="1"/>
          </p:nvPr>
        </p:nvSpPr>
        <p:spPr>
          <a:xfrm>
            <a:off x="530225" y="1475105"/>
            <a:ext cx="11146155" cy="4702175"/>
          </a:xfrm>
        </p:spPr>
        <p:txBody>
          <a:bodyPr>
            <a:normAutofit fontScale="97500" lnSpcReduction="10000"/>
          </a:bodyPr>
          <a:lstStyle/>
          <a:p>
            <a:pPr marL="0" indent="0" algn="just">
              <a:buNone/>
            </a:pPr>
            <a:r>
              <a:rPr lang="el-GR" altLang="en-US" dirty="0"/>
              <a:t>α) συγκομιδής: έξοδα υλοτομίας και έξοδα κατάλληλης διαμόρφωσης και μετατόπισης/ μεταφοράς ξυλείας</a:t>
            </a:r>
          </a:p>
          <a:p>
            <a:pPr marL="0" indent="0" algn="just">
              <a:buNone/>
            </a:pPr>
            <a:r>
              <a:rPr lang="el-GR" altLang="en-US" dirty="0"/>
              <a:t>β) δαπάνες δάσωσης: είναι ανάλογες με τον τρόπο ίδρυσης της συστάδας. Έτσι στην τεχνητή ίδρυση συστάδας οι δαπάνες δάσωσης εξαρτώνται από την απαιτούμενη προπαρασκευή του εδάφους, από την τιμή των σπόρων ή των φυτώριων, από τα εργατικά ημερομίσθια κλπ. Στη φυσικά ίδρυση συστάδας οι δαπάνες αυτές είναι συνήθως μικρότερες και πηγάζουν από την ανάγκη προπαρασκευής του εδάφους.</a:t>
            </a:r>
          </a:p>
          <a:p>
            <a:pPr marL="0" indent="0" algn="just">
              <a:buNone/>
            </a:pPr>
            <a:r>
              <a:rPr lang="el-GR" altLang="en-US" dirty="0"/>
              <a:t>γ) δαπάνες διοίκησης: περιλαμβάνουν την αμοιβή του διοικητικού προσωπικού, μετακίνηση προσωπικού, συντήρηση δασικών δρόμων και ασφάλεια δασεργατών.</a:t>
            </a:r>
          </a:p>
          <a:p>
            <a:pPr marL="0" indent="0" algn="just">
              <a:buNone/>
            </a:pPr>
            <a:r>
              <a:rPr lang="el-GR" altLang="en-US" dirty="0"/>
              <a:t>Η διαφορά μεταξύ προσόδων και δαπανών μας δίνει το λογιστικό κέρδος.</a:t>
            </a:r>
          </a:p>
        </p:txBody>
      </p:sp>
      <p:sp>
        <p:nvSpPr>
          <p:cNvPr id="4" name="Slide Number Placeholder 3"/>
          <p:cNvSpPr>
            <a:spLocks noGrp="1"/>
          </p:cNvSpPr>
          <p:nvPr>
            <p:ph type="sldNum" sz="quarter" idx="12"/>
          </p:nvPr>
        </p:nvSpPr>
        <p:spPr/>
        <p:txBody>
          <a:bodyPr/>
          <a:lstStyle/>
          <a:p>
            <a:fld id="{B3561BA9-CDCF-4958-B8AB-66F3BF063E13}"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t>4.8 Προσεγγίσεις στην απόσβεση της αξίας του δάσους</a:t>
            </a:r>
          </a:p>
        </p:txBody>
      </p:sp>
      <p:sp>
        <p:nvSpPr>
          <p:cNvPr id="3" name="Content Placeholder 2"/>
          <p:cNvSpPr>
            <a:spLocks noGrp="1"/>
          </p:cNvSpPr>
          <p:nvPr>
            <p:ph idx="1"/>
          </p:nvPr>
        </p:nvSpPr>
        <p:spPr/>
        <p:txBody>
          <a:bodyPr>
            <a:normAutofit fontScale="90000" lnSpcReduction="20000"/>
          </a:bodyPr>
          <a:lstStyle/>
          <a:p>
            <a:pPr algn="just"/>
            <a:r>
              <a:rPr lang="el-GR" altLang="en-US" dirty="0"/>
              <a:t>Όταν το δάσος δημιουργείται αυτόματα και ανανεώνεται αυτόματα από τη φύση θεωρείται ότι δεν υπάρχει </a:t>
            </a:r>
            <a:r>
              <a:rPr lang="el-GR" altLang="en-US" dirty="0" err="1"/>
              <a:t>αποσβεστέο</a:t>
            </a:r>
            <a:r>
              <a:rPr lang="el-GR" altLang="en-US" dirty="0"/>
              <a:t> κόστος γιατί εκλαμβάνεται πως ο ιδιοκτήτης του δάσους δεν κατέβαλε τίποτα αφού η δημιουργία του δάσους οφείλεται στη φύση και άρα δεν ενεργείται συνήθως απόσβεση. Όσο για το έδαφος και αυτό ως μη υποκείμενο συνήθως σε φθορά δεν επιδέχεται παρομοίως απόσβεση.</a:t>
            </a:r>
          </a:p>
          <a:p>
            <a:pPr algn="just"/>
            <a:r>
              <a:rPr lang="el-GR" altLang="en-US" dirty="0"/>
              <a:t>Στις περιπτώσεις που η δημιουργία του δάσους επιβαρύνει τον ιδιοκτήτη με δαπάνες είτε γιατί αγοράστηκε από τρίτο πρόσωπο είτε γιατί υποβλήθηκε σε έξοδα για τη δημιουργία του δάσους, τότε η αξία του δάσους υπόκειται σε απόσβεση. Οι προτεινόμενοι συντελεστές απόσβεσης είναι:</a:t>
            </a:r>
          </a:p>
          <a:p>
            <a:pPr algn="just">
              <a:buFont typeface="Wingdings" panose="05000000000000000000" charset="0"/>
              <a:buChar char="v"/>
            </a:pPr>
            <a:r>
              <a:rPr lang="el-GR" altLang="en-US" dirty="0"/>
              <a:t>δάση από δρυς και άλλα πολυετή δένδρα, απόσβεση σε 100 χρόνια (1%)</a:t>
            </a:r>
          </a:p>
          <a:p>
            <a:pPr algn="just">
              <a:buFont typeface="Wingdings" panose="05000000000000000000" charset="0"/>
              <a:buChar char="v"/>
            </a:pPr>
            <a:r>
              <a:rPr lang="el-GR" altLang="en-US" dirty="0"/>
              <a:t>δάση από λεύκες, απόσβεση σε 30 χρόνια (3,33%)</a:t>
            </a:r>
          </a:p>
          <a:p>
            <a:pPr algn="just">
              <a:buFont typeface="Wingdings" panose="05000000000000000000" charset="0"/>
              <a:buChar char="v"/>
            </a:pPr>
            <a:r>
              <a:rPr lang="el-GR" altLang="en-US" dirty="0"/>
              <a:t>πευκοδάσος, απόσβεση σε 60 χρόνια (1,66%)</a:t>
            </a:r>
          </a:p>
        </p:txBody>
      </p:sp>
      <p:sp>
        <p:nvSpPr>
          <p:cNvPr id="4" name="Slide Number Placeholder 3"/>
          <p:cNvSpPr>
            <a:spLocks noGrp="1"/>
          </p:cNvSpPr>
          <p:nvPr>
            <p:ph type="sldNum" sz="quarter" idx="12"/>
          </p:nvPr>
        </p:nvSpPr>
        <p:spPr/>
        <p:txBody>
          <a:bodyPr/>
          <a:lstStyle/>
          <a:p>
            <a:fld id="{B3561BA9-CDCF-4958-B8AB-66F3BF063E13}"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4.9 Οι πρόσοδοι της δασοπονίας</a:t>
            </a:r>
          </a:p>
        </p:txBody>
      </p:sp>
      <p:sp>
        <p:nvSpPr>
          <p:cNvPr id="3" name="Content Placeholder 2"/>
          <p:cNvSpPr>
            <a:spLocks noGrp="1"/>
          </p:cNvSpPr>
          <p:nvPr>
            <p:ph idx="1"/>
          </p:nvPr>
        </p:nvSpPr>
        <p:spPr/>
        <p:txBody>
          <a:bodyPr>
            <a:normAutofit fontScale="92500" lnSpcReduction="10000"/>
          </a:bodyPr>
          <a:lstStyle/>
          <a:p>
            <a:pPr marL="0" indent="0" algn="just">
              <a:buNone/>
            </a:pPr>
            <a:r>
              <a:rPr lang="el-GR" altLang="en-US" dirty="0"/>
              <a:t>Διακρίνουμε κύρια και δευτερεύουσα πηγή προσόδου της δασοπονίας:</a:t>
            </a:r>
          </a:p>
          <a:p>
            <a:pPr algn="just">
              <a:buFont typeface="Wingdings" panose="05000000000000000000" pitchFamily="2" charset="2"/>
              <a:buChar char="Ø"/>
            </a:pPr>
            <a:r>
              <a:rPr lang="el-GR" altLang="en-US" dirty="0"/>
              <a:t>Η κύρια περιλαμβάνει την ξυλώδη μάζα μετά του φλοιού. </a:t>
            </a:r>
          </a:p>
          <a:p>
            <a:pPr algn="just">
              <a:buFont typeface="Wingdings" panose="05000000000000000000" pitchFamily="2" charset="2"/>
              <a:buChar char="Ø"/>
            </a:pPr>
            <a:r>
              <a:rPr lang="el-GR" altLang="en-US" dirty="0"/>
              <a:t>Η δευτερεύουσα περιλαμβάνει όλα τα δασικά προϊόντα πλην του ξύλου, δηλαδή:</a:t>
            </a:r>
          </a:p>
          <a:p>
            <a:pPr algn="just"/>
            <a:r>
              <a:rPr lang="el-GR" altLang="en-US" dirty="0"/>
              <a:t>ρητίνη/ρετσίνι, καρπούς, βελανίδια, τροφή ζώων που μπορεί να ληφθεί από κλαδιά ή φύλλα </a:t>
            </a:r>
            <a:r>
              <a:rPr lang="el-GR" altLang="en-US" dirty="0" err="1"/>
              <a:t>κ.λ.π</a:t>
            </a:r>
            <a:r>
              <a:rPr lang="el-GR" altLang="en-US" dirty="0"/>
              <a:t>.</a:t>
            </a:r>
          </a:p>
          <a:p>
            <a:pPr algn="just"/>
            <a:r>
              <a:rPr lang="el-GR" altLang="en-US" dirty="0"/>
              <a:t>προϊόντα του εδάφους δηλαδή χόρτα </a:t>
            </a:r>
          </a:p>
          <a:p>
            <a:pPr marL="0" indent="0" algn="just">
              <a:buNone/>
            </a:pPr>
            <a:r>
              <a:rPr lang="el-GR" altLang="en-US" dirty="0"/>
              <a:t>Ιδιαίτερο χαρακτηριστικό για τη δασοπονία είναι το γεγονός ότι το κύριο προϊόν και το σπουδαιότερο κεφάλαιο αποτελούνται </a:t>
            </a:r>
            <a:r>
              <a:rPr lang="el-GR" altLang="en-US" dirty="0" err="1"/>
              <a:t>απ</a:t>
            </a:r>
            <a:r>
              <a:rPr lang="el-GR" altLang="en-US" dirty="0"/>
              <a:t>΄ την ίδια ύλη, το ξύλο. Κατά συνέπεια όταν ανεβαίνουν οι τιμές ξυλείας, αυξάνουν όχι μόνο τα έσοδα αλλά και το κεφάλαιο του </a:t>
            </a:r>
            <a:r>
              <a:rPr lang="el-GR" altLang="en-US" dirty="0" err="1"/>
              <a:t>δασοκτήμονα</a:t>
            </a:r>
            <a:r>
              <a:rPr lang="el-GR" altLang="en-US" dirty="0"/>
              <a:t>.</a:t>
            </a:r>
            <a:endParaRPr lang="en-US" altLang="en-US" dirty="0"/>
          </a:p>
        </p:txBody>
      </p:sp>
      <p:sp>
        <p:nvSpPr>
          <p:cNvPr id="4" name="Slide Number Placeholder 3"/>
          <p:cNvSpPr>
            <a:spLocks noGrp="1"/>
          </p:cNvSpPr>
          <p:nvPr>
            <p:ph type="sldNum" sz="quarter" idx="12"/>
          </p:nvPr>
        </p:nvSpPr>
        <p:spPr/>
        <p:txBody>
          <a:bodyPr/>
          <a:lstStyle/>
          <a:p>
            <a:fld id="{B3561BA9-CDCF-4958-B8AB-66F3BF063E13}" type="slidenum">
              <a:rPr lang="en-US" smtClean="0"/>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4.1 Εισαγωγή</a:t>
            </a:r>
          </a:p>
        </p:txBody>
      </p:sp>
      <p:sp>
        <p:nvSpPr>
          <p:cNvPr id="3" name="Content Placeholder 2"/>
          <p:cNvSpPr>
            <a:spLocks noGrp="1"/>
          </p:cNvSpPr>
          <p:nvPr>
            <p:ph idx="1"/>
          </p:nvPr>
        </p:nvSpPr>
        <p:spPr/>
        <p:txBody>
          <a:bodyPr/>
          <a:lstStyle/>
          <a:p>
            <a:pPr marL="0" indent="0" algn="just">
              <a:buNone/>
            </a:pPr>
            <a:r>
              <a:rPr lang="el-GR" altLang="en-US" sz="3200" dirty="0"/>
              <a:t>Η δασική λογιστική είναι κλάδος της εφαρμοσμένης λογιστικής, ο οποίος έχει ως αντικείμενα μεταξύ άλλων:</a:t>
            </a:r>
          </a:p>
          <a:p>
            <a:pPr algn="just"/>
            <a:r>
              <a:rPr lang="el-GR" altLang="en-US" sz="3200" dirty="0"/>
              <a:t>Τη μέτρηση και την παρακολούθηση των </a:t>
            </a:r>
            <a:r>
              <a:rPr lang="el-GR" altLang="en-US" sz="3200" dirty="0" err="1"/>
              <a:t>δασοοικονομικών</a:t>
            </a:r>
            <a:r>
              <a:rPr lang="el-GR" altLang="en-US" sz="3200" dirty="0"/>
              <a:t> μεγεθών στις εκμεταλλεύσεις δασών. </a:t>
            </a:r>
          </a:p>
          <a:p>
            <a:pPr algn="just"/>
            <a:r>
              <a:rPr lang="el-GR" altLang="en-US" sz="3200" dirty="0"/>
              <a:t>των οικονομικών αποτελεσμάτων (κέρδος/ζημιά), των δασικών επιχειρήσεων </a:t>
            </a:r>
          </a:p>
        </p:txBody>
      </p:sp>
      <p:sp>
        <p:nvSpPr>
          <p:cNvPr id="4" name="Slide Number Placeholder 3"/>
          <p:cNvSpPr>
            <a:spLocks noGrp="1"/>
          </p:cNvSpPr>
          <p:nvPr>
            <p:ph type="sldNum" sz="quarter" idx="12"/>
          </p:nvPr>
        </p:nvSpPr>
        <p:spPr/>
        <p:txBody>
          <a:bodyPr/>
          <a:lstStyle/>
          <a:p>
            <a:fld id="{B3561BA9-CDCF-4958-B8AB-66F3BF063E13}"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1203177"/>
          </a:xfrm>
        </p:spPr>
        <p:txBody>
          <a:bodyPr>
            <a:normAutofit fontScale="90000"/>
          </a:bodyPr>
          <a:lstStyle/>
          <a:p>
            <a:r>
              <a:rPr lang="el-GR" altLang="en-US" dirty="0"/>
              <a:t>Υποδείγματα ισολογισμού και λογαριασμού αποτελεσμάτων χρήσεως - Ι. Ισολογισμός</a:t>
            </a:r>
          </a:p>
        </p:txBody>
      </p:sp>
      <p:sp>
        <p:nvSpPr>
          <p:cNvPr id="3" name="Content Placeholder 2"/>
          <p:cNvSpPr>
            <a:spLocks noGrp="1"/>
          </p:cNvSpPr>
          <p:nvPr>
            <p:ph sz="half" idx="1"/>
          </p:nvPr>
        </p:nvSpPr>
        <p:spPr>
          <a:xfrm>
            <a:off x="838200" y="1477926"/>
            <a:ext cx="5181600" cy="4699037"/>
          </a:xfrm>
        </p:spPr>
        <p:txBody>
          <a:bodyPr>
            <a:noAutofit/>
          </a:bodyPr>
          <a:lstStyle/>
          <a:p>
            <a:pPr marL="0" indent="0">
              <a:buNone/>
            </a:pPr>
            <a:r>
              <a:rPr lang="el-GR" altLang="en-US" sz="1800" dirty="0"/>
              <a:t>Ι. Ισολογισμός</a:t>
            </a:r>
          </a:p>
          <a:p>
            <a:pPr marL="0" indent="0">
              <a:buNone/>
            </a:pPr>
            <a:r>
              <a:rPr lang="el-GR" altLang="en-US" sz="1800" dirty="0"/>
              <a:t>α) Ενεργητικό</a:t>
            </a:r>
          </a:p>
          <a:p>
            <a:pPr marL="0" indent="0">
              <a:buNone/>
            </a:pPr>
            <a:r>
              <a:rPr lang="el-GR" altLang="en-US" sz="1800" dirty="0"/>
              <a:t>1) Πάγια:</a:t>
            </a:r>
          </a:p>
          <a:p>
            <a:pPr marL="0" indent="0">
              <a:buNone/>
            </a:pPr>
            <a:r>
              <a:rPr lang="el-GR" altLang="en-US" sz="1800" dirty="0"/>
              <a:t>Εδαφικές εκτάσεις</a:t>
            </a:r>
          </a:p>
          <a:p>
            <a:pPr marL="0" indent="0">
              <a:buNone/>
            </a:pPr>
            <a:r>
              <a:rPr lang="el-GR" altLang="en-US" sz="1800" dirty="0"/>
              <a:t>Κτίρια και εγκαταστάσεις</a:t>
            </a:r>
          </a:p>
          <a:p>
            <a:pPr marL="0" indent="0">
              <a:buNone/>
            </a:pPr>
            <a:r>
              <a:rPr lang="el-GR" altLang="en-US" sz="1800" dirty="0"/>
              <a:t>Μηχανήματα και εγκαταστάσεις</a:t>
            </a:r>
          </a:p>
          <a:p>
            <a:pPr marL="0" indent="0">
              <a:buNone/>
            </a:pPr>
            <a:r>
              <a:rPr lang="el-GR" altLang="en-US" sz="1800" dirty="0"/>
              <a:t>Μεταφορικά μέσα</a:t>
            </a:r>
          </a:p>
          <a:p>
            <a:pPr marL="0" indent="0">
              <a:buNone/>
            </a:pPr>
            <a:r>
              <a:rPr lang="el-GR" altLang="en-US" sz="1800" dirty="0"/>
              <a:t>Ασώματες ακινητοποιήσεις (άυλα)</a:t>
            </a:r>
          </a:p>
          <a:p>
            <a:pPr marL="0" indent="0">
              <a:buNone/>
            </a:pPr>
            <a:r>
              <a:rPr lang="el-GR" altLang="en-US" sz="1800" dirty="0"/>
              <a:t>Συμμετοχές σε άλλες επιχειρήσεις</a:t>
            </a:r>
          </a:p>
          <a:p>
            <a:pPr marL="0" indent="0">
              <a:buNone/>
            </a:pPr>
            <a:r>
              <a:rPr lang="el-GR" altLang="en-US" sz="1800" dirty="0"/>
              <a:t>Χρεόγραφα (βραχυπρόθεσμες επενδύσεις σε μετοχές, ομόλογα)</a:t>
            </a:r>
          </a:p>
          <a:p>
            <a:pPr marL="0" indent="0">
              <a:buNone/>
            </a:pPr>
            <a:r>
              <a:rPr lang="el-GR" altLang="en-US" sz="1800" dirty="0"/>
              <a:t>Ξυλεία, Οδοποιία </a:t>
            </a:r>
          </a:p>
          <a:p>
            <a:pPr marL="0" indent="0">
              <a:buNone/>
            </a:pPr>
            <a:r>
              <a:rPr lang="el-GR" altLang="en-US" sz="1800" dirty="0" err="1"/>
              <a:t>Εγγειοβελτιώσεις</a:t>
            </a:r>
            <a:endParaRPr lang="el-GR" altLang="en-US" sz="1800" dirty="0"/>
          </a:p>
        </p:txBody>
      </p:sp>
      <p:sp>
        <p:nvSpPr>
          <p:cNvPr id="5" name="Content Placeholder 4"/>
          <p:cNvSpPr>
            <a:spLocks noGrp="1"/>
          </p:cNvSpPr>
          <p:nvPr>
            <p:ph sz="half" idx="2"/>
          </p:nvPr>
        </p:nvSpPr>
        <p:spPr>
          <a:xfrm>
            <a:off x="6172200" y="1477926"/>
            <a:ext cx="5181600" cy="4699037"/>
          </a:xfrm>
        </p:spPr>
        <p:txBody>
          <a:bodyPr>
            <a:noAutofit/>
          </a:bodyPr>
          <a:lstStyle/>
          <a:p>
            <a:pPr marL="0" indent="0">
              <a:buNone/>
            </a:pPr>
            <a:r>
              <a:rPr lang="el-GR" altLang="en-US" sz="2000" dirty="0"/>
              <a:t>2) Κυκλοφορούν:</a:t>
            </a:r>
          </a:p>
          <a:p>
            <a:pPr marL="0" indent="0">
              <a:buNone/>
            </a:pPr>
            <a:r>
              <a:rPr lang="el-GR" altLang="en-US" sz="2000" dirty="0"/>
              <a:t>Αποθέματα (δασικά προϊόντα)</a:t>
            </a:r>
          </a:p>
          <a:p>
            <a:pPr marL="0" indent="0">
              <a:buNone/>
            </a:pPr>
            <a:r>
              <a:rPr lang="el-GR" altLang="en-US" sz="2000" dirty="0"/>
              <a:t>Πρώτες ύλες και αναλώσιμα υλικά</a:t>
            </a:r>
          </a:p>
          <a:p>
            <a:pPr marL="0" indent="0">
              <a:buNone/>
            </a:pPr>
            <a:r>
              <a:rPr lang="el-GR" altLang="en-US" sz="2000" dirty="0"/>
              <a:t>Παραγωγή σε εξέλιξη</a:t>
            </a:r>
          </a:p>
          <a:p>
            <a:pPr marL="0" indent="0">
              <a:buNone/>
            </a:pPr>
            <a:r>
              <a:rPr lang="el-GR" altLang="en-US" sz="2000" dirty="0"/>
              <a:t>Γραμμάτια εισπρακτέα</a:t>
            </a:r>
          </a:p>
          <a:p>
            <a:pPr marL="0" indent="0">
              <a:buNone/>
            </a:pPr>
            <a:r>
              <a:rPr lang="el-GR" altLang="en-US" sz="2000" dirty="0"/>
              <a:t>Βραχυπρόθεσμες απαιτήσεις</a:t>
            </a:r>
          </a:p>
          <a:p>
            <a:pPr marL="0" indent="0">
              <a:buNone/>
            </a:pPr>
            <a:r>
              <a:rPr lang="el-GR" altLang="en-US" sz="2000" dirty="0"/>
              <a:t>Πελάτες και διάφοροι χρεώστες</a:t>
            </a:r>
          </a:p>
          <a:p>
            <a:pPr marL="0" indent="0">
              <a:buNone/>
            </a:pPr>
            <a:r>
              <a:rPr lang="el-GR" altLang="en-US" sz="2000" dirty="0"/>
              <a:t>Χρεόγραφα (μετοχές, ομόλογα κτλ.)</a:t>
            </a:r>
          </a:p>
          <a:p>
            <a:pPr marL="0" indent="0">
              <a:buNone/>
            </a:pPr>
            <a:r>
              <a:rPr lang="el-GR" altLang="en-US" sz="2000" dirty="0"/>
              <a:t>3) Διαθέσιμα:</a:t>
            </a:r>
          </a:p>
          <a:p>
            <a:pPr marL="0" indent="0">
              <a:buNone/>
            </a:pPr>
            <a:r>
              <a:rPr lang="el-GR" altLang="en-US" sz="2000" dirty="0"/>
              <a:t>Ταμείο</a:t>
            </a:r>
          </a:p>
          <a:p>
            <a:pPr marL="0" indent="0">
              <a:buNone/>
            </a:pPr>
            <a:r>
              <a:rPr lang="el-GR" altLang="en-US" sz="2000" dirty="0"/>
              <a:t>Τράπεζες (καταθέσεις)</a:t>
            </a:r>
          </a:p>
        </p:txBody>
      </p:sp>
      <p:sp>
        <p:nvSpPr>
          <p:cNvPr id="4" name="Slide Number Placeholder 3"/>
          <p:cNvSpPr>
            <a:spLocks noGrp="1"/>
          </p:cNvSpPr>
          <p:nvPr>
            <p:ph type="sldNum" sz="quarter" idx="12"/>
          </p:nvPr>
        </p:nvSpPr>
        <p:spPr/>
        <p:txBody>
          <a:bodyPr/>
          <a:lstStyle/>
          <a:p>
            <a:fld id="{B3561BA9-CDCF-4958-B8AB-66F3BF063E13}"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sym typeface="+mn-ea"/>
              </a:rPr>
              <a:t>Υποδείγματα ισολογισμού και λογαριασμού αποτελεσμάτων χρήσεως - Ι. Ισολογισμός</a:t>
            </a:r>
            <a:endParaRPr lang="en-US"/>
          </a:p>
        </p:txBody>
      </p:sp>
      <p:sp>
        <p:nvSpPr>
          <p:cNvPr id="6" name="Content Placeholder 5"/>
          <p:cNvSpPr>
            <a:spLocks noGrp="1"/>
          </p:cNvSpPr>
          <p:nvPr>
            <p:ph sz="half" idx="1"/>
          </p:nvPr>
        </p:nvSpPr>
        <p:spPr/>
        <p:txBody>
          <a:bodyPr>
            <a:normAutofit/>
          </a:bodyPr>
          <a:lstStyle/>
          <a:p>
            <a:pPr marL="0" indent="0" algn="just">
              <a:buNone/>
            </a:pPr>
            <a:r>
              <a:rPr lang="el-GR" altLang="en-US" sz="2000"/>
              <a:t>Β) Παθητικό</a:t>
            </a:r>
          </a:p>
          <a:p>
            <a:pPr marL="0" indent="0" algn="just">
              <a:buNone/>
            </a:pPr>
            <a:r>
              <a:rPr lang="el-GR" altLang="en-US" sz="2000"/>
              <a:t>α) Ίδια κεφάλαια (καθαρή περιουσία ή καθαρή θέση)</a:t>
            </a:r>
          </a:p>
          <a:p>
            <a:pPr marL="0" indent="0" algn="just">
              <a:buNone/>
            </a:pPr>
            <a:r>
              <a:rPr lang="el-GR" altLang="en-US" sz="2000"/>
              <a:t>Κεφάλαιο μετοχικό, εταιρικό κτλ.</a:t>
            </a:r>
          </a:p>
          <a:p>
            <a:pPr marL="0" indent="0" algn="just">
              <a:buNone/>
            </a:pPr>
            <a:r>
              <a:rPr lang="el-GR" altLang="en-US" sz="2000"/>
              <a:t>Αποθεματικά</a:t>
            </a:r>
          </a:p>
          <a:p>
            <a:pPr marL="0" indent="0" algn="just">
              <a:buNone/>
            </a:pPr>
            <a:r>
              <a:rPr lang="el-GR" altLang="en-US" sz="2000"/>
              <a:t>Αποτελέσματα εις Νέο</a:t>
            </a:r>
          </a:p>
          <a:p>
            <a:pPr marL="0" indent="0" algn="just">
              <a:buNone/>
            </a:pPr>
            <a:r>
              <a:rPr lang="el-GR" altLang="en-US" sz="2000"/>
              <a:t>β) Προβλέψεις διάφορες</a:t>
            </a:r>
          </a:p>
          <a:p>
            <a:pPr marL="0" indent="0" algn="just">
              <a:buNone/>
            </a:pPr>
            <a:r>
              <a:rPr lang="el-GR" altLang="en-US" sz="2000"/>
              <a:t>γ) Μακροπρόθεσμες υποχρεώσεις</a:t>
            </a:r>
          </a:p>
          <a:p>
            <a:pPr marL="0" indent="0" algn="just">
              <a:buNone/>
            </a:pPr>
            <a:r>
              <a:rPr lang="el-GR" altLang="en-US" sz="2000"/>
              <a:t>Ομολογιακά δάνεια</a:t>
            </a:r>
          </a:p>
          <a:p>
            <a:pPr marL="0" indent="0" algn="just">
              <a:buNone/>
            </a:pPr>
            <a:r>
              <a:rPr lang="el-GR" altLang="en-US" sz="2000"/>
              <a:t>Γραμμάτεια πληρωτέα μακροπρόθεσμα</a:t>
            </a:r>
          </a:p>
          <a:p>
            <a:pPr marL="0" indent="0" algn="just">
              <a:buNone/>
            </a:pPr>
            <a:r>
              <a:rPr lang="el-GR" altLang="en-US" sz="2000"/>
              <a:t>Λοιπές μακροπρόθεσμες υποχρεώσεις</a:t>
            </a:r>
          </a:p>
          <a:p>
            <a:pPr marL="0" indent="0" algn="just">
              <a:buNone/>
            </a:pPr>
            <a:endParaRPr lang="el-GR" altLang="en-US" sz="2000"/>
          </a:p>
        </p:txBody>
      </p:sp>
      <p:sp>
        <p:nvSpPr>
          <p:cNvPr id="7" name="Content Placeholder 6"/>
          <p:cNvSpPr>
            <a:spLocks noGrp="1"/>
          </p:cNvSpPr>
          <p:nvPr>
            <p:ph sz="half" idx="2"/>
          </p:nvPr>
        </p:nvSpPr>
        <p:spPr/>
        <p:txBody>
          <a:bodyPr/>
          <a:lstStyle/>
          <a:p>
            <a:pPr marL="0" indent="0" algn="just">
              <a:buNone/>
            </a:pPr>
            <a:r>
              <a:rPr lang="el-GR" altLang="en-US">
                <a:sym typeface="+mn-ea"/>
              </a:rPr>
              <a:t>δ) Βραχυπρόθεσμες υποχρεώσεις</a:t>
            </a:r>
            <a:endParaRPr lang="el-GR" altLang="en-US"/>
          </a:p>
          <a:p>
            <a:pPr marL="0" indent="0" algn="just">
              <a:buNone/>
            </a:pPr>
            <a:r>
              <a:rPr lang="el-GR" altLang="en-US">
                <a:sym typeface="+mn-ea"/>
              </a:rPr>
              <a:t>Προμηθευτές</a:t>
            </a:r>
            <a:endParaRPr lang="el-GR" altLang="en-US"/>
          </a:p>
          <a:p>
            <a:pPr marL="0" indent="0" algn="just">
              <a:buNone/>
            </a:pPr>
            <a:r>
              <a:rPr lang="el-GR" altLang="en-US">
                <a:sym typeface="+mn-ea"/>
              </a:rPr>
              <a:t>Γραμμάτια πληρωτέα</a:t>
            </a:r>
            <a:endParaRPr lang="el-GR" altLang="en-US"/>
          </a:p>
          <a:p>
            <a:pPr marL="0" indent="0" algn="just">
              <a:buNone/>
            </a:pPr>
            <a:r>
              <a:rPr lang="el-GR" altLang="en-US">
                <a:sym typeface="+mn-ea"/>
              </a:rPr>
              <a:t>Τράπεζες</a:t>
            </a:r>
            <a:endParaRPr lang="el-GR" altLang="en-US"/>
          </a:p>
          <a:p>
            <a:pPr marL="0" indent="0" algn="just">
              <a:buNone/>
            </a:pPr>
            <a:r>
              <a:rPr lang="el-GR" altLang="en-US">
                <a:sym typeface="+mn-ea"/>
              </a:rPr>
              <a:t>Πιστωτές</a:t>
            </a:r>
            <a:endParaRPr lang="el-GR" altLang="en-US"/>
          </a:p>
          <a:p>
            <a:pPr marL="0" indent="0" algn="just">
              <a:buNone/>
            </a:pPr>
            <a:r>
              <a:rPr lang="el-GR" altLang="en-US">
                <a:sym typeface="+mn-ea"/>
              </a:rPr>
              <a:t>Ασφαλιστικοί οργανισμοί </a:t>
            </a:r>
            <a:endParaRPr lang="el-GR" altLang="en-US"/>
          </a:p>
          <a:p>
            <a:pPr marL="0" indent="0" algn="just">
              <a:buNone/>
            </a:pPr>
            <a:r>
              <a:rPr lang="el-GR" altLang="en-US">
                <a:sym typeface="+mn-ea"/>
              </a:rPr>
              <a:t>μερίσματα πληρωτέα </a:t>
            </a:r>
            <a:endParaRPr lang="el-GR" altLang="en-US"/>
          </a:p>
          <a:p>
            <a:pPr marL="0" indent="0" algn="just">
              <a:buNone/>
            </a:pPr>
            <a:r>
              <a:rPr lang="el-GR" altLang="en-US">
                <a:sym typeface="+mn-ea"/>
              </a:rPr>
              <a:t>Φόροι πληρωτέοι</a:t>
            </a:r>
            <a:endParaRPr lang="el-GR" altLang="en-US"/>
          </a:p>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2"/>
          <p:cNvSpPr>
            <a:spLocks noGrp="1"/>
          </p:cNvSpPr>
          <p:nvPr>
            <p:ph idx="1"/>
          </p:nvPr>
        </p:nvSpPr>
        <p:spPr>
          <a:xfrm>
            <a:off x="175649" y="139786"/>
            <a:ext cx="11843631" cy="731752"/>
          </a:xfrm>
        </p:spPr>
        <p:txBody>
          <a:bodyPr>
            <a:noAutofit/>
          </a:bodyPr>
          <a:lstStyle/>
          <a:p>
            <a:pPr marL="0" indent="0">
              <a:buNone/>
            </a:pPr>
            <a:r>
              <a:rPr lang="el-GR" altLang="en-US" sz="2400" dirty="0">
                <a:sym typeface="+mn-ea"/>
              </a:rPr>
              <a:t>Υποδείγματα ισολογισμού και λογαριασμού αποτελεσμάτων χρήσεως - ΙΙ. Αποτελέσματα χρήσεως</a:t>
            </a:r>
            <a:endParaRPr lang="el-GR" sz="24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294640" y="782320"/>
            <a:ext cx="11724640" cy="707886"/>
          </a:xfrm>
          <a:prstGeom prst="rect">
            <a:avLst/>
          </a:prstGeom>
          <a:noFill/>
        </p:spPr>
        <p:txBody>
          <a:bodyPr wrap="square" rtlCol="0">
            <a:spAutoFit/>
          </a:bodyPr>
          <a:lstStyle/>
          <a:p>
            <a:r>
              <a:rPr lang="el-GR" sz="2000" dirty="0">
                <a:latin typeface="Times New Roman" panose="02020603050405020304" pitchFamily="18" charset="0"/>
                <a:cs typeface="Times New Roman" panose="02020603050405020304" pitchFamily="18" charset="0"/>
              </a:rPr>
              <a:t>Ανάλογα με τον τρόπο παρουσίασης του </a:t>
            </a:r>
            <a:r>
              <a:rPr lang="el-GR" sz="2000" b="1" dirty="0">
                <a:solidFill>
                  <a:srgbClr val="0070C0"/>
                </a:solidFill>
                <a:latin typeface="Times New Roman" panose="02020603050405020304" pitchFamily="18" charset="0"/>
                <a:cs typeface="Times New Roman" panose="02020603050405020304" pitchFamily="18" charset="0"/>
              </a:rPr>
              <a:t>λειτουργικού αποτελέσματος</a:t>
            </a:r>
            <a:r>
              <a:rPr lang="el-GR" sz="2000" dirty="0">
                <a:latin typeface="Times New Roman" panose="02020603050405020304" pitchFamily="18" charset="0"/>
                <a:cs typeface="Times New Roman" panose="02020603050405020304" pitchFamily="18" charset="0"/>
              </a:rPr>
              <a:t> διακρίνονται δύο είδη Κατάστασης Αποτελεσμάτων Χρήσης</a:t>
            </a:r>
            <a:r>
              <a:rPr lang="en-US" sz="2000" dirty="0">
                <a:latin typeface="Times New Roman" panose="02020603050405020304" pitchFamily="18" charset="0"/>
                <a:cs typeface="Times New Roman" panose="02020603050405020304" pitchFamily="18" charset="0"/>
              </a:rPr>
              <a:t>:</a:t>
            </a:r>
            <a:r>
              <a:rPr lang="el-GR" sz="2000" b="1" dirty="0">
                <a:solidFill>
                  <a:srgbClr val="0070C0"/>
                </a:solidFill>
                <a:latin typeface="Times New Roman" panose="02020603050405020304" pitchFamily="18" charset="0"/>
                <a:cs typeface="Times New Roman" panose="02020603050405020304" pitchFamily="18" charset="0"/>
              </a:rPr>
              <a:t> </a:t>
            </a:r>
          </a:p>
        </p:txBody>
      </p:sp>
      <p:sp>
        <p:nvSpPr>
          <p:cNvPr id="8" name="Αριστερό-δεξιό βέλος 7"/>
          <p:cNvSpPr/>
          <p:nvPr/>
        </p:nvSpPr>
        <p:spPr>
          <a:xfrm>
            <a:off x="5004832" y="1891089"/>
            <a:ext cx="1152128" cy="43669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latin typeface="Times New Roman" panose="02020603050405020304" pitchFamily="18" charset="0"/>
              <a:cs typeface="Times New Roman" panose="02020603050405020304" pitchFamily="18" charset="0"/>
            </a:endParaRPr>
          </a:p>
        </p:txBody>
      </p:sp>
      <p:sp>
        <p:nvSpPr>
          <p:cNvPr id="9" name="Στρογγυλεμένο ορθογώνιο 8"/>
          <p:cNvSpPr/>
          <p:nvPr/>
        </p:nvSpPr>
        <p:spPr>
          <a:xfrm>
            <a:off x="6672063" y="1779331"/>
            <a:ext cx="3761893" cy="66021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500" b="1" dirty="0">
                <a:solidFill>
                  <a:schemeClr val="tx1"/>
                </a:solidFill>
                <a:latin typeface="Times New Roman" panose="02020603050405020304" pitchFamily="18" charset="0"/>
                <a:cs typeface="Times New Roman" panose="02020603050405020304" pitchFamily="18" charset="0"/>
              </a:rPr>
              <a:t>ΚΑΧ Κατά Λειτουργία</a:t>
            </a:r>
            <a:endParaRPr lang="el-GR" sz="2500" b="1" dirty="0">
              <a:latin typeface="Times New Roman" panose="02020603050405020304" pitchFamily="18" charset="0"/>
              <a:cs typeface="Times New Roman" panose="02020603050405020304" pitchFamily="18" charset="0"/>
            </a:endParaRPr>
          </a:p>
        </p:txBody>
      </p:sp>
      <p:sp>
        <p:nvSpPr>
          <p:cNvPr id="10" name="Στρογγυλεμένο ορθογώνιο 9"/>
          <p:cNvSpPr/>
          <p:nvPr/>
        </p:nvSpPr>
        <p:spPr>
          <a:xfrm>
            <a:off x="1355271" y="1779331"/>
            <a:ext cx="3282043" cy="66021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500" b="1" dirty="0">
                <a:solidFill>
                  <a:schemeClr val="tx1"/>
                </a:solidFill>
                <a:latin typeface="Times New Roman" panose="02020603050405020304" pitchFamily="18" charset="0"/>
                <a:cs typeface="Times New Roman" panose="02020603050405020304" pitchFamily="18" charset="0"/>
              </a:rPr>
              <a:t>ΚΑΧ Κατά Είδος</a:t>
            </a:r>
            <a:endParaRPr lang="el-GR" sz="2500" b="1" dirty="0">
              <a:latin typeface="Times New Roman" panose="02020603050405020304" pitchFamily="18" charset="0"/>
              <a:cs typeface="Times New Roman" panose="02020603050405020304" pitchFamily="18"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2443" y="2640567"/>
            <a:ext cx="4588330" cy="4076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Ορθογώνιο 14"/>
          <p:cNvSpPr/>
          <p:nvPr/>
        </p:nvSpPr>
        <p:spPr>
          <a:xfrm>
            <a:off x="6556000" y="4846866"/>
            <a:ext cx="4057571" cy="2313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02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484" y="2510545"/>
            <a:ext cx="4371615" cy="420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Ορθογώνιο 16"/>
          <p:cNvSpPr/>
          <p:nvPr/>
        </p:nvSpPr>
        <p:spPr>
          <a:xfrm>
            <a:off x="944618" y="5334002"/>
            <a:ext cx="4057571" cy="2313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1935"/>
            <a:ext cx="10515600" cy="1384846"/>
          </a:xfrm>
        </p:spPr>
        <p:txBody>
          <a:bodyPr>
            <a:normAutofit/>
          </a:bodyPr>
          <a:lstStyle/>
          <a:p>
            <a:r>
              <a:rPr lang="en-US" dirty="0"/>
              <a:t>4.3 </a:t>
            </a:r>
            <a:r>
              <a:rPr lang="el-GR" dirty="0"/>
              <a:t>Τα χαρακτηριστικά γνωρίσματα των δασικών επιχειρήσεων</a:t>
            </a:r>
          </a:p>
        </p:txBody>
      </p:sp>
      <p:sp>
        <p:nvSpPr>
          <p:cNvPr id="3" name="Content Placeholder 2"/>
          <p:cNvSpPr>
            <a:spLocks noGrp="1"/>
          </p:cNvSpPr>
          <p:nvPr>
            <p:ph idx="1"/>
          </p:nvPr>
        </p:nvSpPr>
        <p:spPr>
          <a:xfrm>
            <a:off x="637952" y="2083981"/>
            <a:ext cx="10930271" cy="4272369"/>
          </a:xfrm>
        </p:spPr>
        <p:txBody>
          <a:bodyPr>
            <a:noAutofit/>
          </a:bodyPr>
          <a:lstStyle/>
          <a:p>
            <a:pPr marL="514350" indent="-514350" algn="just">
              <a:buFont typeface="+mj-lt"/>
              <a:buAutoNum type="arabicPeriod"/>
            </a:pPr>
            <a:r>
              <a:rPr lang="el-GR" altLang="en-US" sz="2400" dirty="0"/>
              <a:t>Η δασική παραγωγή είναι συνδεδεμένη με τις δυνάμεις της φύσης. Η εξαιρετικά </a:t>
            </a:r>
            <a:r>
              <a:rPr lang="el-GR" altLang="en-US" sz="2400" u="sng" dirty="0"/>
              <a:t>μεγάλη περίοδος παραγωγής </a:t>
            </a:r>
            <a:r>
              <a:rPr lang="el-GR" altLang="en-US" sz="2400" dirty="0"/>
              <a:t>είναι ένα από τα χαρακτηριστικά της </a:t>
            </a:r>
            <a:r>
              <a:rPr lang="el-GR" altLang="en-US" sz="2400" u="sng" dirty="0"/>
              <a:t>μαζί με την έντονη εξάρτησή της από τη θέση (τοποθεσία)</a:t>
            </a:r>
            <a:r>
              <a:rPr lang="el-GR" altLang="en-US" sz="2400" dirty="0"/>
              <a:t>. Αυτό συνεπάγεται αναγκαιότητα για μακροπρόθεσμο σχεδιασμό προκειμένου να επιτευχθούν οι μέγιστες αποδόσεις για συνεχή παροχή δασικών πόρων.</a:t>
            </a:r>
          </a:p>
          <a:p>
            <a:pPr marL="514350" indent="-514350" algn="just">
              <a:buFont typeface="+mj-lt"/>
              <a:buAutoNum type="arabicPeriod"/>
            </a:pPr>
            <a:r>
              <a:rPr lang="el-GR" altLang="en-US" sz="2400" dirty="0"/>
              <a:t>Το ιδιαίτερο χαρακτηριστικό της δασοπονίας έγκειται στο ότι τα μέσα παραγωγής και το προϊόν είναι ένα και το αυτό, δηλαδή </a:t>
            </a:r>
            <a:r>
              <a:rPr lang="el-GR" altLang="en-US" sz="2400" u="sng" dirty="0"/>
              <a:t>η ξυλεία</a:t>
            </a:r>
            <a:r>
              <a:rPr lang="el-GR" altLang="en-US" sz="2400" dirty="0"/>
              <a:t>. </a:t>
            </a:r>
          </a:p>
        </p:txBody>
      </p:sp>
      <p:sp>
        <p:nvSpPr>
          <p:cNvPr id="4" name="Slide Number Placeholder 3"/>
          <p:cNvSpPr>
            <a:spLocks noGrp="1"/>
          </p:cNvSpPr>
          <p:nvPr>
            <p:ph type="sldNum" sz="quarter" idx="12"/>
          </p:nvPr>
        </p:nvSpPr>
        <p:spPr/>
        <p:txBody>
          <a:bodyPr/>
          <a:lstStyle/>
          <a:p>
            <a:fld id="{B3561BA9-CDCF-4958-B8AB-66F3BF063E13}"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1AEA12-6A43-4566-BA87-5D321BD4F4A9}"/>
              </a:ext>
            </a:extLst>
          </p:cNvPr>
          <p:cNvSpPr>
            <a:spLocks noGrp="1"/>
          </p:cNvSpPr>
          <p:nvPr>
            <p:ph type="title"/>
          </p:nvPr>
        </p:nvSpPr>
        <p:spPr/>
        <p:txBody>
          <a:bodyPr/>
          <a:lstStyle/>
          <a:p>
            <a:r>
              <a:rPr lang="en-US" dirty="0"/>
              <a:t>4.3 </a:t>
            </a:r>
            <a:r>
              <a:rPr lang="el-GR" dirty="0"/>
              <a:t>Τα χαρακτηριστικά γνωρίσματα των δασικών επιχειρήσεων</a:t>
            </a:r>
          </a:p>
        </p:txBody>
      </p:sp>
      <p:sp>
        <p:nvSpPr>
          <p:cNvPr id="3" name="Θέση περιεχομένου 2">
            <a:extLst>
              <a:ext uri="{FF2B5EF4-FFF2-40B4-BE49-F238E27FC236}">
                <a16:creationId xmlns:a16="http://schemas.microsoft.com/office/drawing/2014/main" id="{7E2DE094-64D7-4F37-865F-FFD562335230}"/>
              </a:ext>
            </a:extLst>
          </p:cNvPr>
          <p:cNvSpPr>
            <a:spLocks noGrp="1"/>
          </p:cNvSpPr>
          <p:nvPr>
            <p:ph idx="1"/>
          </p:nvPr>
        </p:nvSpPr>
        <p:spPr/>
        <p:txBody>
          <a:bodyPr>
            <a:normAutofit/>
          </a:bodyPr>
          <a:lstStyle/>
          <a:p>
            <a:pPr marL="0" indent="0" algn="just">
              <a:buNone/>
            </a:pPr>
            <a:r>
              <a:rPr lang="el-GR" altLang="en-US" dirty="0"/>
              <a:t>3. Η ετήσια παραγωγή είναι η αύξηση που γίνεται κάθε χρόνο στα υπάρχοντα κανονικά φυτεμένα δένδρα. Τα δέντρα μπορούν να αξιοποιηθούν ουσιαστικά σε οποιοδήποτε στάδιο του φυσικού τους βίου. Απαιτείται σημαντική τροφοδότηση με κεφάλαια προκειμένου να γίνουν στη χώρα μας τα υπό ανάπτυξη δάση μέσα παραγωγής. Η δασοπονία είναι δραστηριότητα εντάσεως κεφαλαίου. Το επενδυμένο κεφάλαιο είναι κατά μέγα μέρος ίδιο κεφάλαιο και η συνήθης αποδοτικότητα που επιτυγχάνεται είναι πολύ χαμηλή.</a:t>
            </a:r>
          </a:p>
          <a:p>
            <a:pPr algn="just"/>
            <a:endParaRPr lang="el-GR" dirty="0"/>
          </a:p>
        </p:txBody>
      </p:sp>
      <p:sp>
        <p:nvSpPr>
          <p:cNvPr id="4" name="Θέση αριθμού διαφάνειας 3">
            <a:extLst>
              <a:ext uri="{FF2B5EF4-FFF2-40B4-BE49-F238E27FC236}">
                <a16:creationId xmlns:a16="http://schemas.microsoft.com/office/drawing/2014/main" id="{A3519E4D-FAA6-40A2-B789-11CC3E15E328}"/>
              </a:ext>
            </a:extLst>
          </p:cNvPr>
          <p:cNvSpPr>
            <a:spLocks noGrp="1"/>
          </p:cNvSpPr>
          <p:nvPr>
            <p:ph type="sldNum" sz="quarter" idx="12"/>
          </p:nvPr>
        </p:nvSpPr>
        <p:spPr/>
        <p:txBody>
          <a:bodyPr/>
          <a:lstStyle/>
          <a:p>
            <a:fld id="{B3561BA9-CDCF-4958-B8AB-66F3BF063E13}" type="slidenum">
              <a:rPr lang="en-US" smtClean="0"/>
              <a:t>7</a:t>
            </a:fld>
            <a:endParaRPr lang="en-US"/>
          </a:p>
        </p:txBody>
      </p:sp>
    </p:spTree>
    <p:extLst>
      <p:ext uri="{BB962C8B-B14F-4D97-AF65-F5344CB8AC3E}">
        <p14:creationId xmlns:p14="http://schemas.microsoft.com/office/powerpoint/2010/main" val="1914696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sym typeface="+mn-ea"/>
              </a:rPr>
              <a:t>Τα χαρακτηριστικά γνωρίσματα των δασικών επιχειρήσεων</a:t>
            </a:r>
            <a:endParaRPr lang="en-US"/>
          </a:p>
        </p:txBody>
      </p:sp>
      <p:sp>
        <p:nvSpPr>
          <p:cNvPr id="3" name="Content Placeholder 2"/>
          <p:cNvSpPr>
            <a:spLocks noGrp="1"/>
          </p:cNvSpPr>
          <p:nvPr>
            <p:ph idx="1"/>
          </p:nvPr>
        </p:nvSpPr>
        <p:spPr/>
        <p:txBody>
          <a:bodyPr/>
          <a:lstStyle/>
          <a:p>
            <a:pPr marL="0" indent="0" algn="just">
              <a:buNone/>
            </a:pPr>
            <a:r>
              <a:rPr lang="el-GR" altLang="en-US" dirty="0"/>
              <a:t>4. Σε σχέση με την περιοχή, το στρέμμα ή το εκτάριο (αγροτεμάχιο ίσο με 10 στρέμματα) που συνιστά συνήθως μονάδα κόστους, </a:t>
            </a:r>
            <a:r>
              <a:rPr lang="el-GR" altLang="en-US" u="sng" dirty="0"/>
              <a:t>η εργασία που δαπανάται είναι σχετικά λίγη</a:t>
            </a:r>
            <a:r>
              <a:rPr lang="el-GR" altLang="en-US" dirty="0"/>
              <a:t>. Ανάλογα με το ρυθμό παραγωγής στο κάθε μέρος και την </a:t>
            </a:r>
            <a:r>
              <a:rPr lang="el-GR" altLang="en-US" dirty="0" err="1"/>
              <a:t>εντατικότητα</a:t>
            </a:r>
            <a:r>
              <a:rPr lang="el-GR" altLang="en-US" dirty="0"/>
              <a:t> με την οποία βελτιώνεται η κατάσταση της ξυλείας, ένας εργάτης είναι σε θέση να αντιμετωπίζει 1000-1500 στρέμματα με την κατάλληλη υποδομή και μεταφορικά μέσα (π.χ. κατασκευή δασικών δρόμων, μεγάλοι μηχανολογικοί εξοπλισμοί για την επεξεργασία των κορμών και τη μεταφορά ξυλείας κλπ.). Το αποτέλεσμα αυτής της διαδικασίας παραγωγής είναι διάφοροι τύποι προϊόντων. </a:t>
            </a:r>
          </a:p>
        </p:txBody>
      </p:sp>
      <p:sp>
        <p:nvSpPr>
          <p:cNvPr id="4" name="Slide Number Placeholder 3"/>
          <p:cNvSpPr>
            <a:spLocks noGrp="1"/>
          </p:cNvSpPr>
          <p:nvPr>
            <p:ph type="sldNum" sz="quarter" idx="12"/>
          </p:nvPr>
        </p:nvSpPr>
        <p:spPr/>
        <p:txBody>
          <a:bodyPr/>
          <a:lstStyle/>
          <a:p>
            <a:fld id="{B3561BA9-CDCF-4958-B8AB-66F3BF063E13}"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820"/>
            <a:ext cx="10515600" cy="1480185"/>
          </a:xfrm>
        </p:spPr>
        <p:txBody>
          <a:bodyPr>
            <a:normAutofit fontScale="90000"/>
          </a:bodyPr>
          <a:lstStyle/>
          <a:p>
            <a:r>
              <a:rPr lang="el-GR" altLang="en-US" dirty="0"/>
              <a:t>Τα κυριότερα προβλήματα που δημιουργεί στην εκμετάλλευση </a:t>
            </a:r>
            <a:r>
              <a:rPr lang="el-GR" altLang="en-US" u="sng" dirty="0"/>
              <a:t>ο μεγάλος χρόνος παραγωγής </a:t>
            </a:r>
            <a:r>
              <a:rPr lang="el-GR" altLang="en-US" dirty="0"/>
              <a:t>συνοψίζονται στα εξής:</a:t>
            </a:r>
          </a:p>
        </p:txBody>
      </p:sp>
      <p:sp>
        <p:nvSpPr>
          <p:cNvPr id="3" name="Content Placeholder 2"/>
          <p:cNvSpPr>
            <a:spLocks noGrp="1"/>
          </p:cNvSpPr>
          <p:nvPr>
            <p:ph idx="1"/>
          </p:nvPr>
        </p:nvSpPr>
        <p:spPr>
          <a:xfrm>
            <a:off x="838200" y="2083981"/>
            <a:ext cx="10515600" cy="4092982"/>
          </a:xfrm>
        </p:spPr>
        <p:txBody>
          <a:bodyPr/>
          <a:lstStyle/>
          <a:p>
            <a:pPr algn="just"/>
            <a:r>
              <a:rPr lang="el-GR" altLang="en-US" dirty="0"/>
              <a:t>Μεγάλος βαθμός αβεβαιότητας στις προγνώσεις ιδιαίτερα των αποτελεσμάτων.</a:t>
            </a:r>
          </a:p>
          <a:p>
            <a:pPr algn="just"/>
            <a:r>
              <a:rPr lang="el-GR" altLang="en-US" dirty="0"/>
              <a:t>Το ενδεχόμενο ότι το ξύλο που θα παραχθεί τελικά είναι πιθανό να μην καθίσταται εκμεταλλεύσιμο στο βαθμό και τους τομείς που είχε σχεδιαστεί από την αρχή λόγω αλλαγής των προτιμήσεων των καταναλωτών και των τεχνολογικών εξελίξεων</a:t>
            </a:r>
          </a:p>
          <a:p>
            <a:pPr algn="just"/>
            <a:r>
              <a:rPr lang="el-GR" altLang="en-US" dirty="0"/>
              <a:t>Ο βαθμός αξιοπιστίας και ελέγχου της αποτελεσματικότητας μέτρων ή έργων που οι οικονομικές τους συνέπειες εκτείνονται σε πολύ μεγάλο χρονικό διάστημα. </a:t>
            </a:r>
          </a:p>
        </p:txBody>
      </p:sp>
      <p:sp>
        <p:nvSpPr>
          <p:cNvPr id="4" name="Slide Number Placeholder 3"/>
          <p:cNvSpPr>
            <a:spLocks noGrp="1"/>
          </p:cNvSpPr>
          <p:nvPr>
            <p:ph type="sldNum" sz="quarter" idx="12"/>
          </p:nvPr>
        </p:nvSpPr>
        <p:spPr/>
        <p:txBody>
          <a:bodyPr/>
          <a:lstStyle/>
          <a:p>
            <a:fld id="{B3561BA9-CDCF-4958-B8AB-66F3BF063E13}" type="slidenum">
              <a:rPr lang="en-US" smtClean="0"/>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TotalTime>
  <Words>1825</Words>
  <Application>Microsoft Office PowerPoint</Application>
  <PresentationFormat>Ευρεία οθόνη</PresentationFormat>
  <Paragraphs>157</Paragraphs>
  <Slides>19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19</vt:i4>
      </vt:variant>
    </vt:vector>
  </HeadingPairs>
  <TitlesOfParts>
    <vt:vector size="25" baseType="lpstr">
      <vt:lpstr>Arial</vt:lpstr>
      <vt:lpstr>Calibri</vt:lpstr>
      <vt:lpstr>Calibri Light</vt:lpstr>
      <vt:lpstr>Times New Roman</vt:lpstr>
      <vt:lpstr>Wingdings</vt:lpstr>
      <vt:lpstr>Office Theme</vt:lpstr>
      <vt:lpstr>Αγροτική Λογιστική</vt:lpstr>
      <vt:lpstr>4.1 Εισαγωγή</vt:lpstr>
      <vt:lpstr>Υποδείγματα ισολογισμού και λογαριασμού αποτελεσμάτων χρήσεως - Ι. Ισολογισμός</vt:lpstr>
      <vt:lpstr>Υποδείγματα ισολογισμού και λογαριασμού αποτελεσμάτων χρήσεως - Ι. Ισολογισμός</vt:lpstr>
      <vt:lpstr>Παρουσίαση του PowerPoint</vt:lpstr>
      <vt:lpstr>4.3 Τα χαρακτηριστικά γνωρίσματα των δασικών επιχειρήσεων</vt:lpstr>
      <vt:lpstr>4.3 Τα χαρακτηριστικά γνωρίσματα των δασικών επιχειρήσεων</vt:lpstr>
      <vt:lpstr>Τα χαρακτηριστικά γνωρίσματα των δασικών επιχειρήσεων</vt:lpstr>
      <vt:lpstr>Τα κυριότερα προβλήματα που δημιουργεί στην εκμετάλλευση ο μεγάλος χρόνος παραγωγής συνοψίζονται στα εξής:</vt:lpstr>
      <vt:lpstr>4.5 Το δασικό κεφάλαιο</vt:lpstr>
      <vt:lpstr>4.5 Το δασικό κεφάλαιο</vt:lpstr>
      <vt:lpstr>4.6 Περιπτώσεις και μέθοδοι εκτίμησης δασικών αξιών</vt:lpstr>
      <vt:lpstr>4.7 Αποτίμηση Αξίας δάσους</vt:lpstr>
      <vt:lpstr>4.7.3 Το επιτόκιο κεφαλαιοποίησης</vt:lpstr>
      <vt:lpstr>4.7.4 Μέθοδοι υπολογισμού της αξίας ενός δάσους</vt:lpstr>
      <vt:lpstr>Μέθοδοι υπολογισμού της αξίας ενός δάσους</vt:lpstr>
      <vt:lpstr>Δαπάνες στη δασοπονία</vt:lpstr>
      <vt:lpstr>4.8 Προσεγγίσεις στην απόσβεση της αξίας του δάσους</vt:lpstr>
      <vt:lpstr>4.9 Οι πρόσοδοι της δασοπονίας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Αγροτική Λογιστική</dc:title>
  <dc:creator>User</dc:creator>
  <cp:lastModifiedBy>natasa filiou</cp:lastModifiedBy>
  <cp:revision>73</cp:revision>
  <dcterms:created xsi:type="dcterms:W3CDTF">2019-05-14T17:12:00Z</dcterms:created>
  <dcterms:modified xsi:type="dcterms:W3CDTF">2021-04-03T11:42:56Z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