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9" r:id="rId14"/>
    <p:sldId id="285" r:id="rId15"/>
    <p:sldId id="290" r:id="rId16"/>
    <p:sldId id="291" r:id="rId17"/>
    <p:sldId id="284" r:id="rId18"/>
    <p:sldId id="292" r:id="rId19"/>
    <p:sldId id="293" r:id="rId20"/>
    <p:sldId id="294" r:id="rId21"/>
    <p:sldId id="286" r:id="rId22"/>
    <p:sldId id="295" r:id="rId23"/>
    <p:sldId id="283" r:id="rId24"/>
    <p:sldId id="287" r:id="rId25"/>
    <p:sldId id="282" r:id="rId26"/>
    <p:sldId id="296" r:id="rId27"/>
    <p:sldId id="297" r:id="rId28"/>
    <p:sldId id="298" r:id="rId29"/>
    <p:sldId id="300" r:id="rId30"/>
    <p:sldId id="301" r:id="rId31"/>
    <p:sldId id="302" r:id="rId32"/>
    <p:sldId id="265" r:id="rId33"/>
    <p:sldId id="299" r:id="rId34"/>
    <p:sldId id="280" r:id="rId35"/>
    <p:sldId id="281" r:id="rId36"/>
    <p:sldId id="288" r:id="rId37"/>
    <p:sldId id="275" r:id="rId38"/>
    <p:sldId id="276" r:id="rId39"/>
    <p:sldId id="277" r:id="rId40"/>
    <p:sldId id="278" r:id="rId41"/>
    <p:sldId id="279" r:id="rId42"/>
    <p:sldId id="257" r:id="rId43"/>
    <p:sldId id="259" r:id="rId44"/>
    <p:sldId id="260" r:id="rId45"/>
    <p:sldId id="261" r:id="rId46"/>
    <p:sldId id="262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6C50-1873-4424-96AE-416C7D99C3D0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4387-18B1-47D3-A64F-CB7EEEFA11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387-18B1-47D3-A64F-CB7EEEFA11A7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E96C-0322-439C-B776-4E601B4F6D92}" type="datetimeFigureOut">
              <a:rPr lang="el-GR" smtClean="0"/>
              <a:pPr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4CB1-48C0-456C-BF19-507AE46E9A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topiramate-drug-information?topicRef=3345&amp;source=see_link" TargetMode="External"/><Relationship Id="rId13" Type="http://schemas.openxmlformats.org/officeDocument/2006/relationships/hyperlink" Target="https://www.uptodate.com/contents/rimegepant-drug-information?topicRef=3345&amp;source=see_link" TargetMode="External"/><Relationship Id="rId3" Type="http://schemas.openxmlformats.org/officeDocument/2006/relationships/hyperlink" Target="https://www.uptodate.com/contents/timolol-drug-information?topicRef=3345&amp;source=see_link" TargetMode="External"/><Relationship Id="rId7" Type="http://schemas.openxmlformats.org/officeDocument/2006/relationships/hyperlink" Target="https://www.uptodate.com/contents/valproate-drug-information?topicRef=3345&amp;source=see_link" TargetMode="External"/><Relationship Id="rId12" Type="http://schemas.openxmlformats.org/officeDocument/2006/relationships/hyperlink" Target="https://www.uptodate.com/contents/eptinezumab-drug-information?topicRef=3345&amp;source=see_link" TargetMode="External"/><Relationship Id="rId2" Type="http://schemas.openxmlformats.org/officeDocument/2006/relationships/hyperlink" Target="https://www.uptodate.com/contents/propranolol-drug-information?topicRef=3345&amp;source=see_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ptodate.com/contents/venlafaxine-drug-information?topicRef=3345&amp;source=see_link" TargetMode="External"/><Relationship Id="rId11" Type="http://schemas.openxmlformats.org/officeDocument/2006/relationships/hyperlink" Target="https://www.uptodate.com/contents/galcanezumab-drug-information?topicRef=3345&amp;source=see_link" TargetMode="External"/><Relationship Id="rId5" Type="http://schemas.openxmlformats.org/officeDocument/2006/relationships/hyperlink" Target="https://www.uptodate.com/contents/amitriptyline-drug-information?topicRef=3345&amp;source=see_link" TargetMode="External"/><Relationship Id="rId10" Type="http://schemas.openxmlformats.org/officeDocument/2006/relationships/hyperlink" Target="https://www.uptodate.com/contents/fremanezumab-drug-information?topicRef=3345&amp;source=see_link" TargetMode="External"/><Relationship Id="rId4" Type="http://schemas.openxmlformats.org/officeDocument/2006/relationships/hyperlink" Target="https://www.uptodate.com/contents/preventive-treatment-of-episodic-migraine-in-adults" TargetMode="External"/><Relationship Id="rId9" Type="http://schemas.openxmlformats.org/officeDocument/2006/relationships/hyperlink" Target="https://www.uptodate.com/contents/erenumab-drug-information?topicRef=3345&amp;source=see_link" TargetMode="External"/><Relationship Id="rId14" Type="http://schemas.openxmlformats.org/officeDocument/2006/relationships/hyperlink" Target="https://www.uptodate.com/contents/atogepant-drug-information?topicRef=3345&amp;source=see_link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1115616" y="1628800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1043608" y="980728"/>
            <a:ext cx="721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 και Προσωπαλγίες</a:t>
            </a:r>
            <a:endParaRPr lang="el-GR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3995936" y="3645024"/>
            <a:ext cx="43204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359024" y="4149080"/>
            <a:ext cx="8496944" cy="223224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23528" y="4221088"/>
            <a:ext cx="768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5% thunderclap,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συχνά με άλλα νευρολογικά εστιακά συμπτώματα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H="1" flipV="1">
            <a:off x="3923928" y="3645024"/>
            <a:ext cx="72008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0" y="1412776"/>
            <a:ext cx="8496944" cy="223224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251520" y="1628800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Δεν είναι τυπικό  σύμπτωμα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το 20% αυτών με υπερτασική κρίση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9144000" y="1556792"/>
            <a:ext cx="4698209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Ημικρανία με Αύρα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Ημικρανία χωρίς Αύρα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Ημικρανική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αύρα χωρίς κεφαλαλγία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Ημικρανία της Βασικής Αρτηρίας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Οφθαλμοπληγική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Αμφιβληστροειδική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Ημιπληγική ημικρανία </a:t>
            </a:r>
          </a:p>
          <a:p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H="1" flipV="1">
            <a:off x="3707904" y="3645024"/>
            <a:ext cx="792088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0" y="1412776"/>
            <a:ext cx="8496944" cy="223224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251520" y="1628800"/>
            <a:ext cx="748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παρόμοια κεφαλαλγία με αυτή της </a:t>
            </a:r>
            <a:r>
              <a:rPr lang="el-G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υπαραχνοειδούς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αιμορραγίας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67744" y="0"/>
            <a:ext cx="4280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Ημικρανίες- Ταξινόμηση</a:t>
            </a:r>
            <a:endParaRPr lang="el-GR" sz="28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611560" y="126876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Migraine without aura </a:t>
            </a:r>
            <a:r>
              <a:rPr lang="en-GB" sz="2400" b="1" dirty="0" smtClean="0"/>
              <a:t>(formerly, common migraine)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Probable migraine without aura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Migraine with aura </a:t>
            </a:r>
            <a:r>
              <a:rPr lang="en-GB" sz="2400" b="1" dirty="0" smtClean="0"/>
              <a:t>(formerly, classic migraine)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Probable migraine with aura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Chronic migraine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Chronic migraine associated with analgesic overuse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Childhood periodic syndromes that may not be precursors to or associated with migraine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Complications of migraine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err="1" smtClean="0"/>
              <a:t>Migrainous</a:t>
            </a:r>
            <a:r>
              <a:rPr lang="en-GB" sz="2400" b="1" dirty="0" smtClean="0"/>
              <a:t> disorder not fulfilling above criteria</a:t>
            </a:r>
            <a:endParaRPr lang="en-GB" sz="24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95536" y="6165304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second edition of the </a:t>
            </a:r>
            <a:r>
              <a:rPr lang="en-US" b="1" i="1" dirty="0" smtClean="0">
                <a:solidFill>
                  <a:srgbClr val="FFFF00"/>
                </a:solidFill>
              </a:rPr>
              <a:t>International Classification of Headache Disorders</a:t>
            </a:r>
            <a:r>
              <a:rPr lang="en-US" b="1" dirty="0" smtClean="0">
                <a:solidFill>
                  <a:srgbClr val="FFFF00"/>
                </a:solidFill>
              </a:rPr>
              <a:t> (ICHD)</a:t>
            </a:r>
            <a:endParaRPr lang="el-G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91680" y="836712"/>
            <a:ext cx="6102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smtClean="0">
                <a:solidFill>
                  <a:srgbClr val="FFC000"/>
                </a:solidFill>
              </a:rPr>
              <a:t>1.2 Migraine with aura</a:t>
            </a:r>
          </a:p>
          <a:p>
            <a:pPr lvl="1">
              <a:spcBef>
                <a:spcPts val="600"/>
              </a:spcBef>
            </a:pPr>
            <a:r>
              <a:rPr lang="en-GB" sz="2000" b="1" dirty="0" smtClean="0"/>
              <a:t>1.2.1 Migraine </a:t>
            </a:r>
            <a:r>
              <a:rPr lang="en-GB" sz="2000" b="1" dirty="0" smtClean="0">
                <a:solidFill>
                  <a:srgbClr val="FFFF00"/>
                </a:solidFill>
              </a:rPr>
              <a:t>with typical aura</a:t>
            </a:r>
          </a:p>
          <a:p>
            <a:pPr lvl="2">
              <a:spcBef>
                <a:spcPts val="600"/>
              </a:spcBef>
            </a:pPr>
            <a:r>
              <a:rPr lang="en-GB" sz="2000" b="1" dirty="0" smtClean="0"/>
              <a:t>1.2.1.1 Typical aura with headache</a:t>
            </a:r>
          </a:p>
          <a:p>
            <a:pPr lvl="2">
              <a:spcBef>
                <a:spcPts val="600"/>
              </a:spcBef>
            </a:pPr>
            <a:r>
              <a:rPr lang="en-GB" sz="2000" b="1" dirty="0" smtClean="0"/>
              <a:t>1.2.1.2 Typical aura without headache</a:t>
            </a:r>
          </a:p>
          <a:p>
            <a:pPr lvl="1">
              <a:spcBef>
                <a:spcPts val="600"/>
              </a:spcBef>
            </a:pPr>
            <a:r>
              <a:rPr lang="en-GB" sz="2000" b="1" dirty="0" smtClean="0"/>
              <a:t>1.2.2 Migraine </a:t>
            </a:r>
            <a:r>
              <a:rPr lang="en-GB" sz="2000" b="1" dirty="0" smtClean="0">
                <a:solidFill>
                  <a:srgbClr val="FFFF00"/>
                </a:solidFill>
              </a:rPr>
              <a:t>with brainstem aura</a:t>
            </a:r>
          </a:p>
          <a:p>
            <a:pPr lvl="1">
              <a:spcBef>
                <a:spcPts val="600"/>
              </a:spcBef>
            </a:pPr>
            <a:r>
              <a:rPr lang="en-GB" sz="2000" b="1" dirty="0" smtClean="0"/>
              <a:t>1.2.3 </a:t>
            </a:r>
            <a:r>
              <a:rPr lang="en-GB" sz="2000" b="1" dirty="0" smtClean="0">
                <a:solidFill>
                  <a:srgbClr val="FFFF00"/>
                </a:solidFill>
              </a:rPr>
              <a:t>Hemiplegic migraine</a:t>
            </a:r>
          </a:p>
          <a:p>
            <a:pPr lvl="2">
              <a:spcBef>
                <a:spcPts val="600"/>
              </a:spcBef>
            </a:pPr>
            <a:r>
              <a:rPr lang="en-GB" sz="2000" b="1" dirty="0" smtClean="0"/>
              <a:t>1.2.3.1 Familial hemiplegic migraine (FHM)</a:t>
            </a:r>
          </a:p>
          <a:p>
            <a:pPr lvl="2">
              <a:spcBef>
                <a:spcPts val="600"/>
              </a:spcBef>
            </a:pPr>
            <a:r>
              <a:rPr lang="en-GB" sz="2000" b="1" dirty="0" smtClean="0"/>
              <a:t>1.2.3.2 </a:t>
            </a:r>
            <a:r>
              <a:rPr lang="en-GB" sz="2000" b="1" dirty="0" smtClean="0"/>
              <a:t>Sporadic hemiplegic migraine</a:t>
            </a:r>
          </a:p>
          <a:p>
            <a:pPr lvl="1">
              <a:spcBef>
                <a:spcPts val="600"/>
              </a:spcBef>
            </a:pPr>
            <a:r>
              <a:rPr lang="en-GB" sz="2000" b="1" dirty="0" smtClean="0"/>
              <a:t>1.2.4 </a:t>
            </a:r>
            <a:r>
              <a:rPr lang="en-GB" sz="2000" b="1" dirty="0" smtClean="0">
                <a:solidFill>
                  <a:srgbClr val="FFFF00"/>
                </a:solidFill>
              </a:rPr>
              <a:t>Retinal migraine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95536" y="6444044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third (beta) edition of the </a:t>
            </a:r>
            <a:r>
              <a:rPr lang="en-US" b="1" i="1" dirty="0" smtClean="0">
                <a:solidFill>
                  <a:srgbClr val="FFFF00"/>
                </a:solidFill>
              </a:rPr>
              <a:t>International Classification of Headache Disorders</a:t>
            </a:r>
            <a:r>
              <a:rPr lang="en-US" b="1" dirty="0" smtClean="0">
                <a:solidFill>
                  <a:srgbClr val="FFFF00"/>
                </a:solidFill>
              </a:rPr>
              <a:t> (ICHD)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67744" y="0"/>
            <a:ext cx="4280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Ημικρανίες- Ταξινόμηση</a:t>
            </a:r>
            <a:endParaRPr lang="el-GR" sz="2800" dirty="0">
              <a:solidFill>
                <a:srgbClr val="FFC000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331640" y="980728"/>
            <a:ext cx="6696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smtClean="0"/>
              <a:t>4. </a:t>
            </a:r>
            <a:r>
              <a:rPr lang="en-GB" sz="2000" b="1" dirty="0" smtClean="0">
                <a:solidFill>
                  <a:srgbClr val="FFC000"/>
                </a:solidFill>
              </a:rPr>
              <a:t>Other primary headache disorders</a:t>
            </a:r>
            <a:endParaRPr lang="el-GR" sz="2000" b="1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b="1" dirty="0" smtClean="0"/>
              <a:t> </a:t>
            </a:r>
            <a:r>
              <a:rPr lang="el-GR" sz="2000" b="1" dirty="0" smtClean="0"/>
              <a:t>4.1 </a:t>
            </a:r>
            <a:r>
              <a:rPr lang="en-GB" sz="2000" b="1" dirty="0" smtClean="0"/>
              <a:t>Primary cough 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4.2 Primary exercise 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4.3 Primary headache associated with sexual activity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4.4 Primary thunderclap 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4.5 Cold-stimulus 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4.6 External-pressure 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4.7 Primary stabbing 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4.8 </a:t>
            </a:r>
            <a:r>
              <a:rPr lang="en-GB" sz="2000" b="1" dirty="0" smtClean="0"/>
              <a:t>Nummular (</a:t>
            </a:r>
            <a:r>
              <a:rPr lang="el-GR" sz="2000" b="1" dirty="0" smtClean="0"/>
              <a:t>δισκοειδής) </a:t>
            </a:r>
            <a:r>
              <a:rPr lang="en-GB" sz="2000" b="1" dirty="0" smtClean="0"/>
              <a:t> </a:t>
            </a:r>
            <a:r>
              <a:rPr lang="en-GB" sz="2000" b="1" dirty="0" smtClean="0"/>
              <a:t>headache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4.10 New daily persistent headache (NDPH)</a:t>
            </a:r>
            <a:endParaRPr lang="en-GB" sz="2000" dirty="0" smtClean="0"/>
          </a:p>
        </p:txBody>
      </p:sp>
      <p:sp>
        <p:nvSpPr>
          <p:cNvPr id="3" name="2 - Ορθογώνιο"/>
          <p:cNvSpPr/>
          <p:nvPr/>
        </p:nvSpPr>
        <p:spPr>
          <a:xfrm>
            <a:off x="395536" y="6444044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third (beta) edition of the </a:t>
            </a:r>
            <a:r>
              <a:rPr lang="en-US" b="1" i="1" dirty="0" smtClean="0">
                <a:solidFill>
                  <a:srgbClr val="FFFF00"/>
                </a:solidFill>
              </a:rPr>
              <a:t>International Classification of Headache Disorders</a:t>
            </a:r>
            <a:r>
              <a:rPr lang="en-US" b="1" dirty="0" smtClean="0">
                <a:solidFill>
                  <a:srgbClr val="FFFF00"/>
                </a:solidFill>
              </a:rPr>
              <a:t> (ICHD)</a:t>
            </a:r>
            <a:endParaRPr lang="el-G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131840" y="116632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endParaRPr lang="el-GR" sz="28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827584" y="980728"/>
            <a:ext cx="2417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 smtClean="0">
                <a:solidFill>
                  <a:srgbClr val="FFC000"/>
                </a:solidFill>
              </a:rPr>
              <a:t>Αιτιοπαθογένεση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475656" y="1700808"/>
            <a:ext cx="6841745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Αγγειακή Θεωρία</a:t>
            </a:r>
          </a:p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</a:t>
            </a:r>
            <a:r>
              <a:rPr lang="el-GR" sz="2400" b="1" dirty="0" err="1" smtClean="0"/>
              <a:t>Νευρογενής</a:t>
            </a:r>
            <a:r>
              <a:rPr lang="el-GR" sz="2400" b="1" dirty="0" smtClean="0"/>
              <a:t> Θεωρία</a:t>
            </a:r>
          </a:p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Θεωρία της </a:t>
            </a:r>
            <a:r>
              <a:rPr lang="el-GR" sz="2400" b="1" dirty="0" err="1" smtClean="0"/>
              <a:t>φλοι</a:t>
            </a:r>
            <a:r>
              <a:rPr lang="el-GR" sz="2400" b="1" dirty="0" err="1" smtClean="0"/>
              <a:t>ϊ</a:t>
            </a:r>
            <a:r>
              <a:rPr lang="el-GR" sz="2400" b="1" dirty="0" err="1" smtClean="0"/>
              <a:t>κής</a:t>
            </a:r>
            <a:r>
              <a:rPr lang="el-GR" sz="2400" b="1" dirty="0" smtClean="0"/>
              <a:t> </a:t>
            </a:r>
            <a:r>
              <a:rPr lang="el-GR" sz="2400" b="1" dirty="0" smtClean="0"/>
              <a:t>μετακινούμενης καταστολής</a:t>
            </a:r>
          </a:p>
          <a:p>
            <a:r>
              <a:rPr lang="en-US" sz="2400" b="1" dirty="0" smtClean="0"/>
              <a:t>                 </a:t>
            </a:r>
            <a:r>
              <a:rPr lang="el-GR" sz="2400" b="1" dirty="0" smtClean="0"/>
              <a:t>(</a:t>
            </a:r>
            <a:r>
              <a:rPr lang="en-US" sz="2400" b="1" dirty="0" smtClean="0"/>
              <a:t>Cortical Spreading Depression)</a:t>
            </a:r>
            <a:endParaRPr lang="el-GR" sz="2400" b="1" dirty="0" smtClean="0"/>
          </a:p>
          <a:p>
            <a:endParaRPr lang="el-GR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1115616" y="3068960"/>
            <a:ext cx="741682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35696" y="0"/>
            <a:ext cx="4638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Cortical Spreading Depression</a:t>
            </a:r>
            <a:endParaRPr lang="el-GR" sz="28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relation between cortical spreading depression (CSD) and headache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700429" cy="554461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004048" y="1300698"/>
            <a:ext cx="3324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Cortical spreading depression</a:t>
            </a:r>
            <a:endParaRPr lang="el-GR" sz="2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5076056" y="2188797"/>
            <a:ext cx="4059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Activation </a:t>
            </a:r>
            <a:r>
              <a:rPr lang="en-GB" sz="2000" b="1" dirty="0" err="1" smtClean="0"/>
              <a:t>Trigeminovascular</a:t>
            </a:r>
            <a:r>
              <a:rPr lang="en-GB" sz="2000" b="1" dirty="0" smtClean="0"/>
              <a:t> </a:t>
            </a:r>
            <a:r>
              <a:rPr lang="en-GB" sz="2000" b="1" dirty="0" smtClean="0"/>
              <a:t>system</a:t>
            </a:r>
            <a:endParaRPr lang="el-GR" sz="2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148064" y="3076896"/>
            <a:ext cx="296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/>
              <a:t>Neurogenic</a:t>
            </a:r>
            <a:r>
              <a:rPr lang="en-GB" sz="2000" b="1" dirty="0" smtClean="0"/>
              <a:t> </a:t>
            </a:r>
            <a:r>
              <a:rPr lang="en-GB" sz="2000" b="1" dirty="0" smtClean="0"/>
              <a:t>inflammation.</a:t>
            </a:r>
            <a:endParaRPr lang="el-GR" sz="20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5580112" y="3964994"/>
            <a:ext cx="1597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Sensitization </a:t>
            </a:r>
            <a:endParaRPr lang="el-GR" sz="2000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6372200" y="1844824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6372200" y="270892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6372200" y="3573016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512966"/>
            <a:ext cx="8424936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Cortical spreading depression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is a self-propagating wave of neuronal and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glial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depolarization that spreads across the cerebral cortex. The activation of trigeminal afferents by cortical spreading depression in turn causes inflammatory changes in the pain-sensitive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meninges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that generate the headache of migraine through central and peripheral reflex mechanisms.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How cortical spreading depression activates the pain sensitive trigeminal afferent neurons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?  It involves the opening of neuronal pannexin-1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megachannels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and subsequent activation of caspase-1, followed by the release of the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proinflammatory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mediators, activation of nuclear factor kappa-B in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astrocytes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and transduction of the inflammatory signal to trigeminal nerve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fibers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around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pial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vessels.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(Cortical spreading depression explains the aura, and the prolonged activation of trigeminal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nociception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, explains the headache).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Trigeminovascular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system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  consists of small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caliber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sensory neurons that originate from the trigeminal ganglion and upper cervical dorsal roots. These sensory neurons project to innervate large cerebral vessels,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pial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vessels,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dura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mater, and large venous sinuses. There is convergence of the projections from the upper cervical nerve roots and the trigeminal nerve at the trigeminal nucleus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caudalis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From the trigeminal nucleus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caudalis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fibers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that are involved in the localization of pain ascend to the thalamus and to the sensory cortex. 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Stimulation of the trigeminal ganglion results in release of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vasoactive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neuropeptides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including substance P,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calcitonin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gene-related peptide, and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neurokinin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A. Release of these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neuropeptides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is associated with the process of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neurogenic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inflammation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The two main components of this sterile inflammatory response are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vasodilation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calcitonin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gene-related peptide is a potent vasodilator) and plasma protein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extravasation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Neurogenic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 inflammation is thought to be important in the prolongation and intensification of the pain of migraine.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Neurogenic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inflammation may lead to the process of sensitization.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Sensitization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refers to the process in which neurons become increasingly responsive to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nociceptive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and non-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nociceptive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stimulation.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Sensitization is likely responsible for many of the clinical symptoms of migraine, including the throbbing quality of the pain, the worsening of pain with coughing, bending, or sudden head movements,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hyperalgesia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 (increased sensitivity to painful stimuli), and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allodynia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 (pain produced by normally non-noxious stimulation).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3608" y="980728"/>
            <a:ext cx="721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 και Προσωπαλγίες</a:t>
            </a:r>
            <a:endParaRPr lang="el-GR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043608" y="1628800"/>
            <a:ext cx="71287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2636752" y="2060848"/>
            <a:ext cx="35914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Α. Πρωτοπαθείς</a:t>
            </a:r>
          </a:p>
          <a:p>
            <a:endParaRPr lang="el-GR" sz="3200" b="1" dirty="0">
              <a:latin typeface="Arial" pitchFamily="34" charset="0"/>
              <a:cs typeface="Arial" pitchFamily="34" charset="0"/>
            </a:endParaRPr>
          </a:p>
          <a:p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Β. Δευτεροπαθείς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506095" cy="464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433041" y="97468"/>
            <a:ext cx="3723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Θεραπευτικο</a:t>
            </a:r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ί</a:t>
            </a:r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στόχοι</a:t>
            </a:r>
            <a:endParaRPr lang="el-GR" sz="28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Ορθογώνιο"/>
          <p:cNvSpPr/>
          <p:nvPr/>
        </p:nvSpPr>
        <p:spPr>
          <a:xfrm>
            <a:off x="107504" y="6021288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Αντιεπιληπτικά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alcitonin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gene-related peptide (CGRP)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antagonists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Μονοκλωνικά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αντισώματα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 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422076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Various precipitants of migraine events have been identified, as follows</a:t>
            </a:r>
            <a:r>
              <a:rPr lang="en-GB" b="1" dirty="0" smtClean="0"/>
              <a:t>:</a:t>
            </a:r>
          </a:p>
          <a:p>
            <a:r>
              <a:rPr lang="en-GB" b="1" dirty="0" smtClean="0"/>
              <a:t>Hormonal changes, such as those accompanying menstruation (common), </a:t>
            </a:r>
            <a:r>
              <a:rPr lang="en-GB" b="1" dirty="0" smtClean="0"/>
              <a:t>pregnancy</a:t>
            </a:r>
            <a:r>
              <a:rPr lang="en-GB" b="1" dirty="0" smtClean="0"/>
              <a:t>, and ovulation</a:t>
            </a:r>
          </a:p>
          <a:p>
            <a:r>
              <a:rPr lang="en-GB" b="1" dirty="0" smtClean="0"/>
              <a:t>Stress</a:t>
            </a:r>
          </a:p>
          <a:p>
            <a:r>
              <a:rPr lang="en-GB" b="1" dirty="0" smtClean="0"/>
              <a:t>Excessive or insufficient sleep</a:t>
            </a:r>
          </a:p>
          <a:p>
            <a:r>
              <a:rPr lang="en-GB" b="1" dirty="0" smtClean="0"/>
              <a:t>Medications (</a:t>
            </a:r>
            <a:r>
              <a:rPr lang="en-GB" b="1" dirty="0" err="1" smtClean="0"/>
              <a:t>eg</a:t>
            </a:r>
            <a:r>
              <a:rPr lang="en-GB" b="1" dirty="0" smtClean="0"/>
              <a:t>, vasodilators, oral contraceptives </a:t>
            </a:r>
            <a:r>
              <a:rPr lang="en-GB" b="1" baseline="30000" dirty="0" smtClean="0"/>
              <a:t>[46] </a:t>
            </a:r>
            <a:r>
              <a:rPr lang="en-GB" b="1" dirty="0" smtClean="0"/>
              <a:t>)</a:t>
            </a:r>
          </a:p>
          <a:p>
            <a:r>
              <a:rPr lang="en-GB" b="1" dirty="0" smtClean="0"/>
              <a:t>Smoking</a:t>
            </a:r>
          </a:p>
          <a:p>
            <a:r>
              <a:rPr lang="en-GB" b="1" dirty="0" smtClean="0"/>
              <a:t>Exposure to bright or fluorescent lighting</a:t>
            </a:r>
          </a:p>
          <a:p>
            <a:r>
              <a:rPr lang="en-GB" b="1" dirty="0" smtClean="0"/>
              <a:t>Strong </a:t>
            </a:r>
            <a:r>
              <a:rPr lang="en-GB" b="1" dirty="0" err="1" smtClean="0"/>
              <a:t>odors</a:t>
            </a:r>
            <a:r>
              <a:rPr lang="en-GB" b="1" dirty="0" smtClean="0"/>
              <a:t> (</a:t>
            </a:r>
            <a:r>
              <a:rPr lang="en-GB" b="1" dirty="0" err="1" smtClean="0"/>
              <a:t>eg</a:t>
            </a:r>
            <a:r>
              <a:rPr lang="en-GB" b="1" dirty="0" smtClean="0"/>
              <a:t>, perfumes, colognes, petroleum distillates)</a:t>
            </a:r>
          </a:p>
          <a:p>
            <a:r>
              <a:rPr lang="en-GB" b="1" dirty="0" smtClean="0"/>
              <a:t>Head trauma</a:t>
            </a:r>
          </a:p>
          <a:p>
            <a:r>
              <a:rPr lang="en-GB" b="1" dirty="0" smtClean="0"/>
              <a:t>Weather changes</a:t>
            </a:r>
          </a:p>
          <a:p>
            <a:r>
              <a:rPr lang="en-GB" b="1" dirty="0" smtClean="0"/>
              <a:t>Motion sickness</a:t>
            </a:r>
          </a:p>
          <a:p>
            <a:r>
              <a:rPr lang="en-GB" b="1" dirty="0" smtClean="0"/>
              <a:t>Cold stimulus (</a:t>
            </a:r>
            <a:r>
              <a:rPr lang="en-GB" b="1" dirty="0" err="1" smtClean="0"/>
              <a:t>eg</a:t>
            </a:r>
            <a:r>
              <a:rPr lang="en-GB" b="1" dirty="0" smtClean="0"/>
              <a:t>, ice cream headaches)</a:t>
            </a:r>
          </a:p>
          <a:p>
            <a:r>
              <a:rPr lang="en-GB" b="1" dirty="0" smtClean="0"/>
              <a:t>Lack of exercise</a:t>
            </a:r>
          </a:p>
          <a:p>
            <a:r>
              <a:rPr lang="en-GB" b="1" dirty="0" smtClean="0"/>
              <a:t>Fasting or skipping meals</a:t>
            </a:r>
          </a:p>
          <a:p>
            <a:r>
              <a:rPr lang="en-GB" b="1" dirty="0" smtClean="0"/>
              <a:t>Red wine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Certain foods and food additives have been suggested as potential</a:t>
            </a:r>
            <a:endParaRPr lang="en-GB" b="1" dirty="0" smtClean="0"/>
          </a:p>
          <a:p>
            <a:r>
              <a:rPr lang="en-GB" b="1" dirty="0" smtClean="0"/>
              <a:t>Caffeine</a:t>
            </a:r>
          </a:p>
          <a:p>
            <a:r>
              <a:rPr lang="en-GB" b="1" dirty="0" smtClean="0"/>
              <a:t>Artificial sweeteners (</a:t>
            </a:r>
            <a:r>
              <a:rPr lang="en-GB" b="1" dirty="0" err="1" smtClean="0"/>
              <a:t>eg</a:t>
            </a:r>
            <a:r>
              <a:rPr lang="en-GB" b="1" dirty="0" smtClean="0"/>
              <a:t>, aspartame, saccharin)</a:t>
            </a:r>
          </a:p>
          <a:p>
            <a:r>
              <a:rPr lang="en-GB" b="1" dirty="0" smtClean="0"/>
              <a:t>Monosodium glutamate (MSG)</a:t>
            </a:r>
          </a:p>
          <a:p>
            <a:r>
              <a:rPr lang="en-GB" b="1" dirty="0" smtClean="0"/>
              <a:t>Citrus fruits</a:t>
            </a:r>
          </a:p>
          <a:p>
            <a:r>
              <a:rPr lang="en-GB" b="1" dirty="0" smtClean="0"/>
              <a:t>Foods containing </a:t>
            </a:r>
            <a:r>
              <a:rPr lang="en-GB" b="1" dirty="0" err="1" smtClean="0"/>
              <a:t>tyramine</a:t>
            </a:r>
            <a:r>
              <a:rPr lang="en-GB" b="1" dirty="0" smtClean="0"/>
              <a:t> (</a:t>
            </a:r>
            <a:r>
              <a:rPr lang="en-GB" b="1" dirty="0" err="1" smtClean="0"/>
              <a:t>eg</a:t>
            </a:r>
            <a:r>
              <a:rPr lang="en-GB" b="1" dirty="0" smtClean="0"/>
              <a:t>, aged cheese)</a:t>
            </a:r>
          </a:p>
          <a:p>
            <a:r>
              <a:rPr lang="en-GB" b="1" dirty="0" smtClean="0"/>
              <a:t>Meats with nitrites</a:t>
            </a:r>
            <a:endParaRPr lang="en-GB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3347864" y="-46548"/>
            <a:ext cx="16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Triggers</a:t>
            </a:r>
            <a:endParaRPr lang="el-GR" sz="28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47667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46214" y="116632"/>
            <a:ext cx="5994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Κλινικά Χαρακτηριστικά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467544" y="177281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Affective </a:t>
            </a:r>
            <a:r>
              <a:rPr lang="en-US" sz="2000" dirty="0" smtClean="0"/>
              <a:t>or vegetative symptoms that appear 24 to 48 hours prior to the onset of </a:t>
            </a:r>
            <a:r>
              <a:rPr lang="en-US" sz="2000" dirty="0" smtClean="0"/>
              <a:t>headache. </a:t>
            </a:r>
            <a:r>
              <a:rPr lang="en-US" sz="2000" dirty="0" smtClean="0"/>
              <a:t>Frequently reported </a:t>
            </a:r>
            <a:r>
              <a:rPr lang="en-US" sz="2000" dirty="0" err="1" smtClean="0"/>
              <a:t>prodromal</a:t>
            </a:r>
            <a:r>
              <a:rPr lang="en-US" sz="2000" dirty="0" smtClean="0"/>
              <a:t> symptoms include increased yawning, euphoria, depression, irritability, food cravings, constipation, and neck stiffness.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1124744"/>
            <a:ext cx="5563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1. Migraine </a:t>
            </a:r>
            <a:r>
              <a:rPr lang="en-US" sz="2800" b="1" dirty="0" err="1" smtClean="0">
                <a:solidFill>
                  <a:srgbClr val="FFC000"/>
                </a:solidFill>
              </a:rPr>
              <a:t>prodrome</a:t>
            </a:r>
            <a:r>
              <a:rPr lang="el-GR" sz="2800" b="1" dirty="0" smtClean="0">
                <a:solidFill>
                  <a:srgbClr val="FFC000"/>
                </a:solidFill>
              </a:rPr>
              <a:t> (77%</a:t>
            </a:r>
            <a:r>
              <a:rPr lang="en-US" sz="2800" b="1" dirty="0" smtClean="0">
                <a:solidFill>
                  <a:srgbClr val="FFC000"/>
                </a:solidFill>
              </a:rPr>
              <a:t>of cases)</a:t>
            </a:r>
            <a:endParaRPr lang="el-GR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269220"/>
            <a:ext cx="89644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C000"/>
                </a:solidFill>
              </a:rPr>
              <a:t>Features of migraine aura are as follows: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 May precede or accompany the headache phase or may occur in isolation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 Usually develops </a:t>
            </a:r>
            <a:r>
              <a:rPr lang="en-US" sz="2000" b="1" dirty="0" smtClean="0"/>
              <a:t>over 5-20 </a:t>
            </a:r>
            <a:r>
              <a:rPr lang="en-US" sz="2000" b="1" dirty="0" smtClean="0"/>
              <a:t>minutes and lasts less than 60 minutes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 Most commonly </a:t>
            </a:r>
            <a:r>
              <a:rPr lang="en-US" sz="2000" b="1" dirty="0" smtClean="0">
                <a:solidFill>
                  <a:srgbClr val="00B050"/>
                </a:solidFill>
              </a:rPr>
              <a:t>visual</a:t>
            </a:r>
            <a:r>
              <a:rPr lang="en-US" sz="2000" b="1" dirty="0" smtClean="0"/>
              <a:t> but can be </a:t>
            </a:r>
            <a:r>
              <a:rPr lang="en-US" sz="2000" b="1" dirty="0" smtClean="0">
                <a:solidFill>
                  <a:srgbClr val="00B050"/>
                </a:solidFill>
              </a:rPr>
              <a:t>sensory, motor, </a:t>
            </a:r>
            <a:r>
              <a:rPr lang="en-US" sz="2000" b="1" dirty="0" smtClean="0">
                <a:solidFill>
                  <a:srgbClr val="00B050"/>
                </a:solidFill>
              </a:rPr>
              <a:t>language or </a:t>
            </a:r>
            <a:r>
              <a:rPr lang="en-US" sz="2000" b="1" dirty="0" smtClean="0">
                <a:solidFill>
                  <a:srgbClr val="00B050"/>
                </a:solidFill>
              </a:rPr>
              <a:t>any </a:t>
            </a:r>
            <a:r>
              <a:rPr lang="en-US" sz="2000" b="1" dirty="0" smtClean="0">
                <a:solidFill>
                  <a:srgbClr val="00B050"/>
                </a:solidFill>
              </a:rPr>
              <a:t>combination 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 Visual symptoms may be positive or negative: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C000"/>
                </a:solidFill>
              </a:rPr>
              <a:t>most common positive visual </a:t>
            </a:r>
            <a:r>
              <a:rPr lang="en-US" sz="2000" b="1" dirty="0" smtClean="0"/>
              <a:t>phenomenon is the scintillating </a:t>
            </a:r>
            <a:r>
              <a:rPr lang="en-US" sz="2000" b="1" dirty="0" err="1" smtClean="0"/>
              <a:t>scotoma</a:t>
            </a:r>
            <a:r>
              <a:rPr lang="en-US" sz="2000" b="1" dirty="0" smtClean="0"/>
              <a:t>, an arc or band of absent vision with a shimmering or glittering zigzag border</a:t>
            </a:r>
          </a:p>
        </p:txBody>
      </p:sp>
      <p:pic>
        <p:nvPicPr>
          <p:cNvPr id="1026" name="Picture 2" descr="http://img.medscapestatic.com/pi/meds/ckb/59/29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580"/>
            <a:ext cx="2938238" cy="206084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67544" y="837172"/>
            <a:ext cx="442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Aura (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Αύρα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(25%of cases)</a:t>
            </a:r>
            <a:endParaRPr lang="el-GR" sz="24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Migraine headache. Frank visual field loss can 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09580"/>
            <a:ext cx="2563383" cy="1922538"/>
          </a:xfrm>
          <a:prstGeom prst="rect">
            <a:avLst/>
          </a:prstGeom>
          <a:noFill/>
        </p:spPr>
      </p:pic>
      <p:pic>
        <p:nvPicPr>
          <p:cNvPr id="1030" name="Picture 6" descr="Migraine headache. Example of a central scotoma 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93556"/>
            <a:ext cx="2016224" cy="244781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546214" y="116632"/>
            <a:ext cx="5994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Κλινικά Χαρακτηριστικά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igraine headache. Example of visual changes du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619500" cy="2714626"/>
          </a:xfrm>
          <a:prstGeom prst="rect">
            <a:avLst/>
          </a:prstGeom>
          <a:noFill/>
        </p:spPr>
      </p:pic>
      <p:pic>
        <p:nvPicPr>
          <p:cNvPr id="52228" name="Picture 4" descr="Migraine headache. Example of a central scotoma 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6195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412776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Signs and symptoms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 Throbbing or </a:t>
            </a:r>
            <a:r>
              <a:rPr lang="en-US" b="1" dirty="0" err="1" smtClean="0"/>
              <a:t>pulsatile</a:t>
            </a:r>
            <a:r>
              <a:rPr lang="en-US" b="1" dirty="0" smtClean="0"/>
              <a:t> headache, with moderate to severe pain that intensifies with movement or physical activity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 Unilateral and localized pain in the </a:t>
            </a:r>
            <a:r>
              <a:rPr lang="en-US" b="1" dirty="0" err="1" smtClean="0"/>
              <a:t>frontotemporal</a:t>
            </a:r>
            <a:r>
              <a:rPr lang="en-US" b="1" dirty="0" smtClean="0"/>
              <a:t> and ocular area, but the pain may be felt anywhere around the head or neck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 Pain builds up over a period of 1-2 hours, progressing </a:t>
            </a:r>
            <a:r>
              <a:rPr lang="en-US" b="1" dirty="0" err="1" smtClean="0"/>
              <a:t>posteriorly</a:t>
            </a:r>
            <a:r>
              <a:rPr lang="en-US" b="1" dirty="0" smtClean="0"/>
              <a:t> and becoming diffuse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 Headache lasts 4-72 hours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 Nausea (80%) and vomiting (50%), including anorexia and food intolerance, and light-headedness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 Sensitivity to light and sound</a:t>
            </a:r>
          </a:p>
          <a:p>
            <a:pPr>
              <a:spcBef>
                <a:spcPts val="600"/>
              </a:spcBef>
            </a:pP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Physical :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Cranial/cervical muscle tenderness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Horner syndrome (</a:t>
            </a:r>
            <a:r>
              <a:rPr lang="en-US" b="1" dirty="0" err="1" smtClean="0"/>
              <a:t>ie</a:t>
            </a:r>
            <a:r>
              <a:rPr lang="en-US" b="1" dirty="0" smtClean="0"/>
              <a:t>, relative </a:t>
            </a:r>
            <a:r>
              <a:rPr lang="en-US" b="1" dirty="0" err="1" smtClean="0"/>
              <a:t>miosis</a:t>
            </a:r>
            <a:r>
              <a:rPr lang="en-US" b="1" dirty="0" smtClean="0"/>
              <a:t> with 1-2 mm of </a:t>
            </a:r>
            <a:r>
              <a:rPr lang="en-US" b="1" dirty="0" err="1" smtClean="0"/>
              <a:t>ptosis</a:t>
            </a:r>
            <a:r>
              <a:rPr lang="en-US" b="1" dirty="0" smtClean="0"/>
              <a:t> on the same side as the headache), </a:t>
            </a:r>
            <a:r>
              <a:rPr lang="en-US" b="1" dirty="0" err="1" smtClean="0"/>
              <a:t>Conjunctival</a:t>
            </a:r>
            <a:r>
              <a:rPr lang="en-US" b="1" dirty="0" smtClean="0"/>
              <a:t> injection, Tachycardia or </a:t>
            </a:r>
            <a:r>
              <a:rPr lang="en-US" b="1" dirty="0" err="1" smtClean="0"/>
              <a:t>bradycardia</a:t>
            </a:r>
            <a:r>
              <a:rPr lang="en-US" b="1" dirty="0" smtClean="0"/>
              <a:t>, Hypertension or hypotension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546214" y="116632"/>
            <a:ext cx="5994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Κλινικά Χαρακτηριστικά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67544" y="837172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Headache</a:t>
            </a:r>
            <a:endParaRPr lang="el-G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46214" y="116632"/>
            <a:ext cx="5994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Κλινικά Χαρακτηριστικά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62068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467544" y="837172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Postdrome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7544" y="148478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smtClean="0"/>
              <a:t>patient may experience a </a:t>
            </a:r>
            <a:r>
              <a:rPr lang="en-US" sz="2000" b="1" dirty="0" err="1" smtClean="0"/>
              <a:t>postdromal</a:t>
            </a:r>
            <a:r>
              <a:rPr lang="en-US" sz="2000" b="1" dirty="0" smtClean="0"/>
              <a:t> phase, during which sudden head movement transiently causes pain in the location of the antecedent headache. During the </a:t>
            </a:r>
            <a:r>
              <a:rPr lang="en-US" sz="2000" b="1" dirty="0" err="1" smtClean="0"/>
              <a:t>postdrome</a:t>
            </a:r>
            <a:r>
              <a:rPr lang="en-US" sz="2000" b="1" dirty="0" smtClean="0"/>
              <a:t>, patients often feel drained or exhausted, although some report a feeling of mild elation or euphoria</a:t>
            </a:r>
            <a:endParaRPr lang="el-GR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83768" y="116632"/>
            <a:ext cx="3359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Υπότυποι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548680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539552" y="692696"/>
            <a:ext cx="397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Migraine with brainstem aura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95536" y="2276872"/>
            <a:ext cx="286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Hemiplegic migraine 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536" y="3645024"/>
            <a:ext cx="22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Retinal migraine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23528" y="5157192"/>
            <a:ext cx="2411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Chronic migraine 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520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occurs more often in females than in males. Onset is usually between ages 7 to 20. The auras consist of some combination of vertigo, </a:t>
            </a:r>
            <a:r>
              <a:rPr lang="en-US" dirty="0" err="1" smtClean="0"/>
              <a:t>dysarthria</a:t>
            </a:r>
            <a:r>
              <a:rPr lang="en-US" dirty="0" smtClean="0"/>
              <a:t>, tinnitus, </a:t>
            </a:r>
            <a:r>
              <a:rPr lang="en-US" dirty="0" err="1" smtClean="0"/>
              <a:t>diplopia</a:t>
            </a:r>
            <a:r>
              <a:rPr lang="en-US" dirty="0" smtClean="0"/>
              <a:t>, ataxia, decreased level of consciousness, and </a:t>
            </a:r>
            <a:r>
              <a:rPr lang="en-US" dirty="0" err="1" smtClean="0"/>
              <a:t>hypacusis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51520" y="27809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</a:t>
            </a:r>
            <a:r>
              <a:rPr lang="en-US" dirty="0" err="1" smtClean="0"/>
              <a:t>igraine</a:t>
            </a:r>
            <a:r>
              <a:rPr lang="en-US" dirty="0" smtClean="0"/>
              <a:t> </a:t>
            </a:r>
            <a:r>
              <a:rPr lang="en-US" dirty="0" smtClean="0"/>
              <a:t>with aura is the presence of motor weakness as a manifestation of aura in at least some attacks.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51520" y="40770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Repeated </a:t>
            </a:r>
            <a:r>
              <a:rPr lang="en-US" dirty="0" smtClean="0"/>
              <a:t>attacks of monocular </a:t>
            </a:r>
            <a:r>
              <a:rPr lang="en-US" dirty="0" err="1" smtClean="0"/>
              <a:t>scotomata</a:t>
            </a:r>
            <a:r>
              <a:rPr lang="en-US" dirty="0" smtClean="0"/>
              <a:t> or blindness lasting less than one hour, associated with or followed by </a:t>
            </a:r>
            <a:r>
              <a:rPr lang="en-US" dirty="0" smtClean="0"/>
              <a:t>headache</a:t>
            </a:r>
            <a:r>
              <a:rPr lang="el-GR" dirty="0" smtClean="0"/>
              <a:t>. </a:t>
            </a:r>
            <a:r>
              <a:rPr lang="en-US" dirty="0" smtClean="0"/>
              <a:t>Irreversible visual loss may be a complication of retinal </a:t>
            </a:r>
            <a:r>
              <a:rPr lang="en-US" dirty="0" smtClean="0"/>
              <a:t>migraine</a:t>
            </a:r>
            <a:r>
              <a:rPr lang="el-GR" dirty="0" smtClean="0"/>
              <a:t> (</a:t>
            </a:r>
            <a:r>
              <a:rPr lang="en-US" dirty="0" err="1" smtClean="0"/>
              <a:t>Migrainous</a:t>
            </a:r>
            <a:r>
              <a:rPr lang="en-US" dirty="0" smtClean="0"/>
              <a:t> infarction)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79512" y="55892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Headache </a:t>
            </a:r>
            <a:r>
              <a:rPr lang="en-US" dirty="0" smtClean="0"/>
              <a:t>occurring 15 or more days a month for more than three </a:t>
            </a:r>
            <a:r>
              <a:rPr lang="en-US" dirty="0" smtClean="0"/>
              <a:t>months. The </a:t>
            </a:r>
            <a:r>
              <a:rPr lang="en-US" dirty="0" smtClean="0"/>
              <a:t>characteristics of the headache may change from day to day or even within the same day. 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83768" y="116632"/>
            <a:ext cx="4069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Επιπλοκές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548680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611560" y="130534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Status </a:t>
            </a:r>
            <a:r>
              <a:rPr lang="en-US" sz="2000" b="1" dirty="0" err="1" smtClean="0">
                <a:solidFill>
                  <a:srgbClr val="FFC000"/>
                </a:solidFill>
              </a:rPr>
              <a:t>migrainosus</a:t>
            </a:r>
            <a:r>
              <a:rPr lang="en-US" sz="2000" dirty="0" smtClean="0"/>
              <a:t> </a:t>
            </a:r>
            <a:endParaRPr lang="el-GR" sz="2000" dirty="0" smtClean="0"/>
          </a:p>
          <a:p>
            <a:r>
              <a:rPr lang="en-US" sz="2000" dirty="0" smtClean="0"/>
              <a:t>is </a:t>
            </a:r>
            <a:r>
              <a:rPr lang="en-US" sz="2000" dirty="0" smtClean="0"/>
              <a:t>a debilitating migraine attack lasting for more than 72 </a:t>
            </a:r>
            <a:r>
              <a:rPr lang="en-US" sz="2000" dirty="0" smtClean="0"/>
              <a:t>hours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●</a:t>
            </a:r>
            <a:r>
              <a:rPr lang="el-GR" sz="2000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Persistent </a:t>
            </a:r>
            <a:r>
              <a:rPr lang="en-US" sz="2000" b="1" dirty="0" smtClean="0">
                <a:solidFill>
                  <a:srgbClr val="FFC000"/>
                </a:solidFill>
              </a:rPr>
              <a:t>aura without </a:t>
            </a:r>
            <a:r>
              <a:rPr lang="en-US" sz="2000" b="1" dirty="0" smtClean="0">
                <a:solidFill>
                  <a:srgbClr val="FFC000"/>
                </a:solidFill>
              </a:rPr>
              <a:t>infarction</a:t>
            </a:r>
            <a:endParaRPr lang="el-GR" sz="2000" b="1" dirty="0" smtClean="0">
              <a:solidFill>
                <a:srgbClr val="FFC000"/>
              </a:solidFill>
            </a:endParaRPr>
          </a:p>
          <a:p>
            <a:r>
              <a:rPr lang="en-US" sz="2000" dirty="0" smtClean="0"/>
              <a:t> is defined by aura symptoms persisting for one week or more with no evidence of infarction on </a:t>
            </a:r>
            <a:r>
              <a:rPr lang="en-US" sz="2000" dirty="0" err="1" smtClean="0"/>
              <a:t>neuroimaging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●</a:t>
            </a:r>
            <a:r>
              <a:rPr lang="el-GR" sz="2000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Migrainous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infarction</a:t>
            </a:r>
            <a:r>
              <a:rPr lang="en-US" sz="2000" dirty="0" smtClean="0"/>
              <a:t> </a:t>
            </a:r>
            <a:endParaRPr lang="el-GR" sz="2000" dirty="0" smtClean="0"/>
          </a:p>
          <a:p>
            <a:r>
              <a:rPr lang="en-US" sz="2000" dirty="0" smtClean="0"/>
              <a:t>is </a:t>
            </a:r>
            <a:r>
              <a:rPr lang="en-US" sz="2000" dirty="0" smtClean="0"/>
              <a:t>defined by a migraine attack, occurring in a patient with migraine with aura, in which one or more aura symptoms persist for more than one hour and </a:t>
            </a:r>
            <a:r>
              <a:rPr lang="en-US" sz="2000" dirty="0" err="1" smtClean="0"/>
              <a:t>neuroimaging</a:t>
            </a:r>
            <a:r>
              <a:rPr lang="en-US" sz="2000" dirty="0" smtClean="0"/>
              <a:t> shows an infarction in a relevant brain area </a:t>
            </a:r>
            <a:r>
              <a:rPr lang="en-US" sz="2000" dirty="0" smtClean="0"/>
              <a:t>(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●</a:t>
            </a:r>
            <a:r>
              <a:rPr lang="el-GR" sz="2000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Migraine </a:t>
            </a:r>
            <a:r>
              <a:rPr lang="en-US" sz="2000" b="1" dirty="0" smtClean="0">
                <a:solidFill>
                  <a:srgbClr val="FFC000"/>
                </a:solidFill>
              </a:rPr>
              <a:t>aura-triggered seizure</a:t>
            </a:r>
            <a:r>
              <a:rPr lang="en-US" sz="2000" dirty="0" smtClean="0"/>
              <a:t> </a:t>
            </a:r>
            <a:endParaRPr lang="el-GR" sz="2000" dirty="0" smtClean="0"/>
          </a:p>
          <a:p>
            <a:r>
              <a:rPr lang="en-US" sz="2000" dirty="0" smtClean="0"/>
              <a:t>is </a:t>
            </a:r>
            <a:r>
              <a:rPr lang="en-US" sz="2000" dirty="0" smtClean="0"/>
              <a:t>a seizure triggered by an attack of migraine with aura</a:t>
            </a: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944117" y="116632"/>
            <a:ext cx="3477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Κεφαλαλγία </a:t>
            </a:r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Τά</a:t>
            </a:r>
            <a:r>
              <a:rPr lang="el-GR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σεως</a:t>
            </a:r>
          </a:p>
          <a:p>
            <a:pPr algn="ctr"/>
            <a:r>
              <a:rPr lang="el-G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Tension-type headache)</a:t>
            </a:r>
            <a:endParaRPr lang="el-GR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el-GR" sz="16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2123728" y="98072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395536" y="112474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smtClean="0"/>
              <a:t>second-most prevalent disorder in the world</a:t>
            </a:r>
            <a:endParaRPr lang="el-GR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179512" y="1844824"/>
            <a:ext cx="882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current </a:t>
            </a:r>
            <a:r>
              <a:rPr lang="en-US" sz="2000" b="1" dirty="0" err="1" smtClean="0">
                <a:solidFill>
                  <a:srgbClr val="FF0000"/>
                </a:solidFill>
              </a:rPr>
              <a:t>pathophysiologic</a:t>
            </a:r>
            <a:r>
              <a:rPr lang="en-US" sz="2000" b="1" dirty="0" smtClean="0">
                <a:solidFill>
                  <a:srgbClr val="FF0000"/>
                </a:solidFill>
              </a:rPr>
              <a:t> model of TTH </a:t>
            </a:r>
            <a:r>
              <a:rPr lang="en-US" sz="2000" b="1" dirty="0" smtClean="0"/>
              <a:t>posits that peripheral activation or sensitization of </a:t>
            </a:r>
            <a:r>
              <a:rPr lang="en-US" sz="2000" b="1" dirty="0" err="1" smtClean="0"/>
              <a:t>myofascial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nociceptors</a:t>
            </a:r>
            <a:r>
              <a:rPr lang="en-US" sz="2000" b="1" dirty="0" smtClean="0"/>
              <a:t> are most likely of major importance in episodic TTH, while sensitization of pain pathways in the central nervous system due to prolonged </a:t>
            </a:r>
            <a:r>
              <a:rPr lang="en-US" sz="2000" b="1" dirty="0" err="1" smtClean="0"/>
              <a:t>nociceptive</a:t>
            </a:r>
            <a:r>
              <a:rPr lang="en-US" sz="2000" b="1" dirty="0" smtClean="0"/>
              <a:t> stimuli from </a:t>
            </a:r>
            <a:r>
              <a:rPr lang="en-US" sz="2000" b="1" dirty="0" err="1" smtClean="0"/>
              <a:t>pericranial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myofascial</a:t>
            </a:r>
            <a:r>
              <a:rPr lang="en-US" sz="2000" b="1" dirty="0" smtClean="0"/>
              <a:t> tissues seems to be responsible for the conversion of episodic to chronic TTH </a:t>
            </a:r>
            <a:endParaRPr lang="el-GR" sz="2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251520" y="371703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 </a:t>
            </a:r>
            <a:r>
              <a:rPr lang="en-US" sz="2000" b="1" dirty="0" smtClean="0">
                <a:solidFill>
                  <a:srgbClr val="FF0000"/>
                </a:solidFill>
              </a:rPr>
              <a:t>Symptoms are </a:t>
            </a:r>
            <a:r>
              <a:rPr lang="en-US" sz="2000" b="1" dirty="0" smtClean="0"/>
              <a:t>that </a:t>
            </a:r>
            <a:r>
              <a:rPr lang="en-US" sz="2000" b="1" dirty="0" smtClean="0"/>
              <a:t>of a mild to moderate intensity, bilateral, </a:t>
            </a:r>
            <a:r>
              <a:rPr lang="en-US" sz="2000" b="1" dirty="0" err="1" smtClean="0"/>
              <a:t>nonthrobbing</a:t>
            </a:r>
            <a:r>
              <a:rPr lang="en-US" sz="2000" b="1" dirty="0" smtClean="0"/>
              <a:t> headache without other associated features. Descriptions of TTH pain are characteristically nondescript: "dull," "pressure," "head fullness," "head feels large," or, more descriptively, "like a tight cap," "band-like," or a "heavy weight on my head or shoulders."</a:t>
            </a:r>
            <a:endParaRPr lang="el-GR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Αρτηριακός διαχωρισμός</a:t>
            </a: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83768" y="116632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Θεραπεία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548680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323528" y="764704"/>
            <a:ext cx="385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Αντιμετώπιση του πόνου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1520" y="134076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Αναλγητικά (πχ.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Paracetamol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x4)</a:t>
            </a:r>
          </a:p>
          <a:p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Μη στεροειδή αντιφλεγμονώδη Φάρμακα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πχ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Naproxen 500mg x2)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Αντιεμετικά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Εργοταμίνη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smtClean="0"/>
              <a:t>agonistic effects on the </a:t>
            </a:r>
            <a:r>
              <a:rPr lang="en-US" sz="2000" dirty="0" smtClean="0"/>
              <a:t>5-HT</a:t>
            </a:r>
            <a:r>
              <a:rPr lang="en-US" sz="2000" baseline="-25000" dirty="0" smtClean="0"/>
              <a:t>1D</a:t>
            </a:r>
            <a:r>
              <a:rPr lang="en-US" sz="2000" dirty="0" smtClean="0"/>
              <a:t> </a:t>
            </a:r>
            <a:r>
              <a:rPr lang="en-US" sz="2000" dirty="0" smtClean="0"/>
              <a:t>receptors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Τριπτάνες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/>
              <a:t>agonistic effects on the </a:t>
            </a:r>
            <a:r>
              <a:rPr lang="en-GB" sz="2000" dirty="0" smtClean="0"/>
              <a:t>5-HT</a:t>
            </a:r>
            <a:r>
              <a:rPr lang="en-GB" sz="2000" baseline="-25000" dirty="0" smtClean="0"/>
              <a:t>1B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5-HT</a:t>
            </a:r>
            <a:r>
              <a:rPr lang="en-US" sz="2000" baseline="-25000" dirty="0" smtClean="0"/>
              <a:t>1D</a:t>
            </a:r>
            <a:r>
              <a:rPr lang="en-US" sz="2000" dirty="0" smtClean="0"/>
              <a:t> </a:t>
            </a:r>
            <a:r>
              <a:rPr lang="en-US" sz="2000" dirty="0" smtClean="0"/>
              <a:t>receptor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en-GB" sz="1600" dirty="0" smtClean="0"/>
              <a:t>1. </a:t>
            </a:r>
            <a:r>
              <a:rPr lang="en-GB" sz="1600" dirty="0" smtClean="0">
                <a:solidFill>
                  <a:srgbClr val="FF0000"/>
                </a:solidFill>
              </a:rPr>
              <a:t>vasoconstriction</a:t>
            </a:r>
            <a:r>
              <a:rPr lang="en-GB" sz="1600" dirty="0" smtClean="0"/>
              <a:t> of pain producing intra cranial </a:t>
            </a:r>
            <a:r>
              <a:rPr lang="en-GB" sz="1600" dirty="0" err="1" smtClean="0"/>
              <a:t>extracerebral</a:t>
            </a:r>
            <a:r>
              <a:rPr lang="en-GB" sz="1600" dirty="0" smtClean="0"/>
              <a:t> vessels by a direct effect on vascular smooth muscle. </a:t>
            </a:r>
            <a:endParaRPr lang="en-GB" sz="1600" dirty="0" smtClean="0"/>
          </a:p>
          <a:p>
            <a:r>
              <a:rPr lang="en-GB" sz="1600" dirty="0" smtClean="0"/>
              <a:t>2. </a:t>
            </a:r>
            <a:r>
              <a:rPr lang="en-GB" sz="1600" dirty="0" smtClean="0">
                <a:solidFill>
                  <a:srgbClr val="FF0000"/>
                </a:solidFill>
              </a:rPr>
              <a:t>inhibition </a:t>
            </a:r>
            <a:r>
              <a:rPr lang="en-GB" sz="1600" dirty="0" smtClean="0">
                <a:solidFill>
                  <a:srgbClr val="FF0000"/>
                </a:solidFill>
              </a:rPr>
              <a:t>of </a:t>
            </a:r>
            <a:r>
              <a:rPr lang="en-GB" sz="1600" dirty="0" err="1" smtClean="0">
                <a:solidFill>
                  <a:srgbClr val="FF0000"/>
                </a:solidFill>
              </a:rPr>
              <a:t>vasoactive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neuropeptide</a:t>
            </a:r>
            <a:r>
              <a:rPr lang="en-GB" sz="1600" dirty="0" smtClean="0">
                <a:solidFill>
                  <a:srgbClr val="FF0000"/>
                </a:solidFill>
              </a:rPr>
              <a:t> release </a:t>
            </a:r>
            <a:r>
              <a:rPr lang="en-GB" sz="1600" dirty="0" smtClean="0"/>
              <a:t>by trigeminal terminals innervating intracranial vessels and the </a:t>
            </a:r>
            <a:r>
              <a:rPr lang="en-GB" sz="1600" dirty="0" err="1" smtClean="0"/>
              <a:t>dura</a:t>
            </a:r>
            <a:r>
              <a:rPr lang="en-GB" sz="1600" dirty="0" smtClean="0"/>
              <a:t> mater. </a:t>
            </a:r>
            <a:endParaRPr lang="en-GB" sz="1600" dirty="0" smtClean="0"/>
          </a:p>
          <a:p>
            <a:r>
              <a:rPr lang="en-GB" sz="1600" dirty="0" smtClean="0"/>
              <a:t>3. </a:t>
            </a:r>
            <a:r>
              <a:rPr lang="en-GB" sz="1600" dirty="0" smtClean="0">
                <a:solidFill>
                  <a:srgbClr val="FF0000"/>
                </a:solidFill>
              </a:rPr>
              <a:t>inhibition </a:t>
            </a:r>
            <a:r>
              <a:rPr lang="en-GB" sz="1600" dirty="0" smtClean="0">
                <a:solidFill>
                  <a:srgbClr val="FF0000"/>
                </a:solidFill>
              </a:rPr>
              <a:t>of </a:t>
            </a:r>
            <a:r>
              <a:rPr lang="en-GB" sz="1600" dirty="0" err="1" smtClean="0">
                <a:solidFill>
                  <a:srgbClr val="FF0000"/>
                </a:solidFill>
              </a:rPr>
              <a:t>nociceptive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 neurotransmission</a:t>
            </a:r>
            <a:r>
              <a:rPr lang="en-GB" sz="1600" dirty="0" smtClean="0"/>
              <a:t> within the </a:t>
            </a:r>
            <a:r>
              <a:rPr lang="en-GB" sz="1600" dirty="0" err="1" smtClean="0"/>
              <a:t>trigeminocervical</a:t>
            </a:r>
            <a:r>
              <a:rPr lang="en-GB" sz="1600" dirty="0" smtClean="0"/>
              <a:t> complex in the brainstem and upper cervical spinal column.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83768" y="116632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Θεραπεία της 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Ημικρανία</a:t>
            </a:r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3" name="2 - Ευθεία γραμμή σύνδεσης"/>
          <p:cNvCxnSpPr/>
          <p:nvPr/>
        </p:nvCxnSpPr>
        <p:spPr>
          <a:xfrm>
            <a:off x="1619672" y="548680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323528" y="764704"/>
            <a:ext cx="335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Προφυλακτική αγωγή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827584" y="1700808"/>
            <a:ext cx="7272808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Choosing pharmacologic therapy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●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Metoprolol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propranolol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timolol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 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'Beta blockers'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●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Amitriptyline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and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venlafaxine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 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'Antidepressants'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●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Valproate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and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topiramate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'Anticonvulsants'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●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Erenumab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fremanezumab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galcanezumab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eptinezumab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rimegepant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 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atogepant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 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5B9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'CGRP antagonists'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)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79512" y="1628800"/>
            <a:ext cx="47252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2400" b="1" dirty="0" smtClean="0"/>
              <a:t>Αυτόνομες </a:t>
            </a:r>
            <a:r>
              <a:rPr lang="el-GR" sz="2400" b="1" dirty="0" err="1"/>
              <a:t>τριδυμικές</a:t>
            </a:r>
            <a:r>
              <a:rPr lang="el-GR" sz="2400" b="1" dirty="0"/>
              <a:t> </a:t>
            </a:r>
            <a:r>
              <a:rPr lang="el-GR" sz="2400" b="1" dirty="0" smtClean="0"/>
              <a:t>κεφαλαλγίες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   </a:t>
            </a:r>
            <a:r>
              <a:rPr lang="en-US" sz="2000" b="1" dirty="0" smtClean="0">
                <a:solidFill>
                  <a:srgbClr val="FFFF00"/>
                </a:solidFill>
              </a:rPr>
              <a:t>Trigeminal autonomic </a:t>
            </a:r>
            <a:r>
              <a:rPr lang="en-US" sz="2000" b="1" dirty="0" err="1" smtClean="0">
                <a:solidFill>
                  <a:srgbClr val="FFFF00"/>
                </a:solidFill>
              </a:rPr>
              <a:t>cephalgias</a:t>
            </a:r>
            <a:r>
              <a:rPr lang="el-GR" sz="2000" b="1" dirty="0" smtClean="0">
                <a:solidFill>
                  <a:srgbClr val="FFFF00"/>
                </a:solidFill>
              </a:rPr>
              <a:t> (</a:t>
            </a:r>
            <a:r>
              <a:rPr lang="en-US" sz="2000" b="1" dirty="0" smtClean="0">
                <a:solidFill>
                  <a:srgbClr val="FFFF00"/>
                </a:solidFill>
              </a:rPr>
              <a:t>TAC)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Προσωπαλγίες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107504" y="2564904"/>
            <a:ext cx="49577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Cluster headache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    </a:t>
            </a:r>
            <a:r>
              <a:rPr lang="en-US" sz="2000" b="1" dirty="0" smtClean="0"/>
              <a:t>Paroxysmal </a:t>
            </a:r>
            <a:r>
              <a:rPr lang="en-US" sz="2000" b="1" dirty="0" err="1" smtClean="0"/>
              <a:t>hemicrania</a:t>
            </a:r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   </a:t>
            </a:r>
            <a:r>
              <a:rPr lang="en-US" sz="2000" b="1" dirty="0" smtClean="0"/>
              <a:t>Short-lasting</a:t>
            </a:r>
            <a:r>
              <a:rPr lang="en-US" sz="2000" b="1" dirty="0"/>
              <a:t>, unilateral, </a:t>
            </a:r>
            <a:r>
              <a:rPr lang="en-US" sz="2000" b="1" dirty="0" err="1"/>
              <a:t>neuralgiform</a:t>
            </a:r>
            <a:r>
              <a:rPr lang="en-US" sz="2000" b="1" dirty="0"/>
              <a:t> </a:t>
            </a:r>
            <a:endParaRPr lang="el-GR" sz="2000" b="1" dirty="0" smtClean="0"/>
          </a:p>
          <a:p>
            <a:r>
              <a:rPr lang="en-US" sz="2000" b="1" dirty="0" smtClean="0"/>
              <a:t>headache attacks</a:t>
            </a:r>
            <a:r>
              <a:rPr lang="el-GR" sz="2000" b="1" dirty="0" smtClean="0"/>
              <a:t> </a:t>
            </a:r>
            <a:r>
              <a:rPr lang="en-US" sz="2000" b="1" dirty="0" smtClean="0"/>
              <a:t>with </a:t>
            </a:r>
            <a:r>
              <a:rPr lang="en-US" sz="2000" b="1" dirty="0" err="1"/>
              <a:t>conjunctival</a:t>
            </a:r>
            <a:r>
              <a:rPr lang="en-US" sz="2000" b="1" dirty="0"/>
              <a:t> injection </a:t>
            </a:r>
            <a:endParaRPr lang="el-GR" sz="2000" b="1" dirty="0" smtClean="0"/>
          </a:p>
          <a:p>
            <a:r>
              <a:rPr lang="en-US" sz="2000" b="1" dirty="0" smtClean="0"/>
              <a:t>and </a:t>
            </a:r>
            <a:r>
              <a:rPr lang="en-US" sz="2000" b="1" dirty="0"/>
              <a:t>tearing (SUNCT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   </a:t>
            </a:r>
            <a:r>
              <a:rPr lang="en-US" sz="2000" b="1" dirty="0" err="1" smtClean="0"/>
              <a:t>Hemicrania</a:t>
            </a:r>
            <a:r>
              <a:rPr lang="en-US" sz="2000" b="1" dirty="0" smtClean="0"/>
              <a:t> continua</a:t>
            </a:r>
            <a:endParaRPr lang="el-GR" sz="2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148064" y="1700808"/>
            <a:ext cx="387317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</a:rPr>
              <a:t>Παραρρινοκολπίτιδα</a:t>
            </a:r>
            <a:endParaRPr lang="el-GR" sz="20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</a:rPr>
              <a:t>Σύνδρομο της </a:t>
            </a:r>
            <a:r>
              <a:rPr lang="el-GR" sz="2000" b="1" dirty="0" err="1" smtClean="0">
                <a:solidFill>
                  <a:prstClr val="white"/>
                </a:solidFill>
              </a:rPr>
              <a:t>κροταφογναθικής</a:t>
            </a:r>
            <a:r>
              <a:rPr lang="el-GR" sz="2000" b="1" dirty="0" smtClean="0">
                <a:solidFill>
                  <a:prstClr val="white"/>
                </a:solidFill>
              </a:rPr>
              <a:t> </a:t>
            </a:r>
            <a:endParaRPr lang="en-US" sz="2000" b="1" dirty="0" smtClean="0">
              <a:solidFill>
                <a:prstClr val="white"/>
              </a:solidFill>
            </a:endParaRPr>
          </a:p>
          <a:p>
            <a:r>
              <a:rPr lang="en-US" sz="2000" b="1" dirty="0" smtClean="0">
                <a:solidFill>
                  <a:prstClr val="white"/>
                </a:solidFill>
              </a:rPr>
              <a:t>   </a:t>
            </a:r>
            <a:r>
              <a:rPr lang="el-GR" sz="2000" b="1" dirty="0" smtClean="0">
                <a:solidFill>
                  <a:prstClr val="white"/>
                </a:solidFill>
              </a:rPr>
              <a:t>άρθρωσης (</a:t>
            </a:r>
            <a:r>
              <a:rPr lang="en-US" sz="2000" b="1" dirty="0" err="1" smtClean="0">
                <a:solidFill>
                  <a:prstClr val="white"/>
                </a:solidFill>
              </a:rPr>
              <a:t>Costen</a:t>
            </a:r>
            <a:r>
              <a:rPr lang="en-US" sz="2000" b="1" dirty="0" smtClean="0">
                <a:solidFill>
                  <a:prstClr val="white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</a:rPr>
              <a:t>Αρτηριακός διαχωρισμός</a:t>
            </a:r>
            <a:endParaRPr lang="en-US" sz="2000" b="1" dirty="0" smtClean="0">
              <a:solidFill>
                <a:prstClr val="white"/>
              </a:solidFill>
            </a:endParaRPr>
          </a:p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79512" y="4725144"/>
            <a:ext cx="32176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Κρανιακές νευραλγίες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</a:rPr>
              <a:t>Ν. του  τριδύμου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</a:rPr>
              <a:t> Ν. του γλωσσοφαρυγγικού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</a:rPr>
              <a:t>Μεθερπητική</a:t>
            </a:r>
            <a:r>
              <a:rPr lang="el-GR" sz="2000" b="1" dirty="0" smtClean="0">
                <a:solidFill>
                  <a:prstClr val="white"/>
                </a:solidFill>
              </a:rPr>
              <a:t> νευραλγία</a:t>
            </a:r>
            <a:endParaRPr lang="el-GR" sz="1600" dirty="0"/>
          </a:p>
        </p:txBody>
      </p:sp>
      <p:sp>
        <p:nvSpPr>
          <p:cNvPr id="10" name="9 - Ορθογώνιο"/>
          <p:cNvSpPr/>
          <p:nvPr/>
        </p:nvSpPr>
        <p:spPr>
          <a:xfrm>
            <a:off x="251520" y="6237312"/>
            <a:ext cx="6312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b="1" dirty="0" smtClean="0">
                <a:solidFill>
                  <a:srgbClr val="FFFF00"/>
                </a:solidFill>
              </a:rPr>
              <a:t>Επώδυνη </a:t>
            </a:r>
            <a:r>
              <a:rPr lang="el-GR" sz="2400" b="1" dirty="0" err="1" smtClean="0">
                <a:solidFill>
                  <a:srgbClr val="FFFF00"/>
                </a:solidFill>
              </a:rPr>
              <a:t>οφθαλμοπληγία</a:t>
            </a:r>
            <a:r>
              <a:rPr lang="el-GR" sz="2400" b="1" dirty="0" smtClean="0">
                <a:solidFill>
                  <a:srgbClr val="FFFF00"/>
                </a:solidFill>
              </a:rPr>
              <a:t> (</a:t>
            </a:r>
            <a:r>
              <a:rPr lang="el-GR" sz="2400" b="1" dirty="0" err="1" smtClean="0">
                <a:solidFill>
                  <a:srgbClr val="FFFF00"/>
                </a:solidFill>
              </a:rPr>
              <a:t>συνδρ</a:t>
            </a:r>
            <a:r>
              <a:rPr lang="el-GR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Tolosa</a:t>
            </a:r>
            <a:r>
              <a:rPr lang="en-US" sz="2400" b="1" dirty="0" smtClean="0">
                <a:solidFill>
                  <a:srgbClr val="FFFF00"/>
                </a:solidFill>
              </a:rPr>
              <a:t>-Hunt)</a:t>
            </a:r>
            <a:endParaRPr lang="el-G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1268760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Σύμφωνα με την άποψη που επικρατεί σήμερα, η νευραλγία τριδύμου οφείλεται </a:t>
            </a:r>
            <a:r>
              <a:rPr lang="el-GR" b="1" dirty="0" smtClean="0"/>
              <a:t>στην πίεση του νεύρου από κάποιο αγγείο (80% άνω παρεγκεφαλιδική αρτηρία) το οποίο προκαλεί τραυματική εστιακή </a:t>
            </a:r>
            <a:r>
              <a:rPr lang="el-GR" b="1" dirty="0" err="1" smtClean="0"/>
              <a:t>απομυελίνωση</a:t>
            </a:r>
            <a:r>
              <a:rPr lang="el-GR" b="1" dirty="0" smtClean="0"/>
              <a:t> </a:t>
            </a:r>
            <a:r>
              <a:rPr lang="el-GR" b="1" dirty="0"/>
              <a:t>του τρίδυμου νεύρου</a:t>
            </a:r>
            <a:r>
              <a:rPr lang="el-GR" b="1" dirty="0" smtClean="0"/>
              <a:t>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l-GR" b="1" dirty="0" smtClean="0"/>
              <a:t>Το </a:t>
            </a:r>
            <a:r>
              <a:rPr lang="el-GR" b="1" dirty="0"/>
              <a:t>τρίδυμο νεύρο μπορεί να χάσει </a:t>
            </a:r>
            <a:r>
              <a:rPr lang="el-GR" b="1" dirty="0" err="1"/>
              <a:t>μυελίνη</a:t>
            </a:r>
            <a:r>
              <a:rPr lang="el-GR" b="1" dirty="0"/>
              <a:t> </a:t>
            </a:r>
            <a:r>
              <a:rPr lang="el-GR" b="1" dirty="0" smtClean="0"/>
              <a:t>και σε </a:t>
            </a:r>
            <a:r>
              <a:rPr lang="el-GR" b="1" dirty="0"/>
              <a:t>κάποιες ασθένειες όπως η πολλαπλή </a:t>
            </a:r>
            <a:r>
              <a:rPr lang="el-GR" b="1" dirty="0" smtClean="0"/>
              <a:t>σκλήρυνση.  </a:t>
            </a:r>
            <a:endParaRPr lang="el-GR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1259632" y="260648"/>
            <a:ext cx="6314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</a:rPr>
              <a:t>Ιδιοπαθής Νευραλγία του τριδύμου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281344" y="889288"/>
            <a:ext cx="6387000" cy="19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77601" y="404664"/>
            <a:ext cx="4466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</a:rPr>
              <a:t>Νευραλγία του τριδύμου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980728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Ορθογώνιο"/>
          <p:cNvSpPr/>
          <p:nvPr/>
        </p:nvSpPr>
        <p:spPr>
          <a:xfrm>
            <a:off x="683568" y="134076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Η νευραλγία του τριδύμου νεύρου χαρακτηρίζεται από απότομο, πολύ δυνατό και μικρής διάρκειας πόνο (διαρκεί από λίγα δευτερόλεπτα ως λίγα λεπτά) που μπορεί να επανέρχεται πολλές φορές την ημέρα. Συνήθως, ο ασθενής νιώθει ότι ο πόνος έχει χαρακτήρα "σαν να χτυπάει ηλεκτρικό ρεύμα". Ο πόνος της νευραλγίας τριδύμου εντοπίζεται στο πρόσωπο ή στο μπροστινό μέρος του κεφαλιού (αναλυτικότερα, μπορεί να εντοπίζεται στο σαγόνι, στο μάγουλο ή στην περιοχή γύρω από το μάτι και τον κρόταφο) και συχνά αναφέρεται ότι μπορεί να προκληθεί από απλές κινήσεις, όπως η ομιλία, η μάσηση ή το ξύρισμα του προσώπου, ενώ μερικές φορές ακόμη και ένα ελαφρό ρεύμα αέρα που "χτυπάει" στο μάγουλο ή στον κρόταφο τον ασθενή μπορεί να προκαλέσει τον πόνο. Πρόκειται για πόνο που, αν εμφανίζεται συχνά, καθίσταται βασανιστικός για τον ασθενή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692696"/>
            <a:ext cx="96490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Triggers of pain attacks</a:t>
            </a:r>
            <a:endParaRPr lang="en-US" b="1" dirty="0" smtClean="0"/>
          </a:p>
          <a:p>
            <a:pPr>
              <a:spcBef>
                <a:spcPts val="300"/>
              </a:spcBef>
            </a:pPr>
            <a:r>
              <a:rPr lang="en-US" b="1" dirty="0" smtClean="0"/>
              <a:t>Chewing, talking, or smiling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Drinking cold or hot fluids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Touching, shaving, brushing teeth, blowing the nose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Encountering cold air from an open automobile window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Pain localization 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Patients can localize their pain precisely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In 60% of cases, the pain shoots from the corner of the mouth to the angle of the jaw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In 30%, pain jolts from the upper lip or canine teeth to the eye and eyebrow, sparing the orbit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In less than 5% of cases, pain involves the ophthalmic branch of the facial nerve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The pain qualities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Characteristically severe, paroxysmal, and </a:t>
            </a:r>
            <a:r>
              <a:rPr lang="en-US" b="1" dirty="0" err="1" smtClean="0"/>
              <a:t>lancinating</a:t>
            </a:r>
            <a:endParaRPr lang="en-US" b="1" dirty="0" smtClean="0"/>
          </a:p>
          <a:p>
            <a:pPr>
              <a:spcBef>
                <a:spcPts val="300"/>
              </a:spcBef>
            </a:pPr>
            <a:r>
              <a:rPr lang="en-US" b="1" dirty="0" smtClean="0"/>
              <a:t>Commences with a sensation of electrical shocks in the affected area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Crescendos in less than 20 seconds to an excruciating discomfort felt deep in the face, often contorting the patient's expression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Begins to fade within seconds, only to give way to a burning ache lasting seconds to minutes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Pain fully abates between attacks, even when they are severe and frequent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Attacks may provoke patients to grimace, hence the term "tic </a:t>
            </a:r>
            <a:r>
              <a:rPr lang="en-US" b="1" dirty="0" err="1" smtClean="0"/>
              <a:t>douloureux</a:t>
            </a:r>
            <a:r>
              <a:rPr lang="en-US" b="1" dirty="0" smtClean="0"/>
              <a:t>"</a:t>
            </a:r>
            <a:endParaRPr lang="en-US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1977601" y="-27384"/>
            <a:ext cx="4466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C000"/>
                </a:solidFill>
              </a:rPr>
              <a:t>Νευραλγία του τριδύμου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548680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90552"/>
            <a:ext cx="7201321" cy="40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123728" y="1326456"/>
            <a:ext cx="3614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Αθροιστική κεφαλαλγία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619672" y="404664"/>
            <a:ext cx="625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C000"/>
                </a:solidFill>
              </a:rPr>
              <a:t>Αυτόνομες </a:t>
            </a:r>
            <a:r>
              <a:rPr lang="el-GR" sz="3200" b="1" dirty="0" err="1">
                <a:solidFill>
                  <a:srgbClr val="FFC000"/>
                </a:solidFill>
              </a:rPr>
              <a:t>τριδυμικές</a:t>
            </a:r>
            <a:r>
              <a:rPr lang="el-GR" sz="3200" b="1" dirty="0">
                <a:solidFill>
                  <a:srgbClr val="FFC000"/>
                </a:solidFill>
              </a:rPr>
              <a:t> κεφαλαλγίες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619672" y="980728"/>
            <a:ext cx="6120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71825" cy="26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619672" y="404664"/>
            <a:ext cx="625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C000"/>
                </a:solidFill>
              </a:rPr>
              <a:t>Αυτόνομες </a:t>
            </a:r>
            <a:r>
              <a:rPr lang="el-GR" sz="3200" b="1" dirty="0" err="1">
                <a:solidFill>
                  <a:srgbClr val="FFC000"/>
                </a:solidFill>
              </a:rPr>
              <a:t>τριδυμικές</a:t>
            </a:r>
            <a:r>
              <a:rPr lang="el-GR" sz="3200" b="1" dirty="0">
                <a:solidFill>
                  <a:srgbClr val="FFC000"/>
                </a:solidFill>
              </a:rPr>
              <a:t> κεφαλαλγίες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980728"/>
            <a:ext cx="6120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91084"/>
            <a:ext cx="8235766" cy="40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619672" y="404664"/>
            <a:ext cx="625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C000"/>
                </a:solidFill>
              </a:rPr>
              <a:t>Αυτόνομες </a:t>
            </a:r>
            <a:r>
              <a:rPr lang="el-GR" sz="3200" b="1" dirty="0" err="1">
                <a:solidFill>
                  <a:srgbClr val="FFC000"/>
                </a:solidFill>
              </a:rPr>
              <a:t>τριδυμικές</a:t>
            </a:r>
            <a:r>
              <a:rPr lang="el-GR" sz="3200" b="1" dirty="0">
                <a:solidFill>
                  <a:srgbClr val="FFC000"/>
                </a:solidFill>
              </a:rPr>
              <a:t> κεφαλαλγίες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980728"/>
            <a:ext cx="6192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4355976" y="1844824"/>
            <a:ext cx="36004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539552" y="2708920"/>
            <a:ext cx="7776864" cy="316835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11560" y="2852936"/>
            <a:ext cx="7918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1% των όγκων παρουσιάζεται ως πρώτο σύμπτωμα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Αλλαγή χαρακτηριστικών προηγούμενων κεφαλαλγιών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Αυξάνει με την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Valsava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Μπορεί να σε ξυπνήσει την νύχτα, αλλά το ίδιο κάνει η ημικρανία και 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η αθροιστική κεφαλαλγία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761721" cy="34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619672" y="404664"/>
            <a:ext cx="625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C000"/>
                </a:solidFill>
              </a:rPr>
              <a:t>Αυτόνομες </a:t>
            </a:r>
            <a:r>
              <a:rPr lang="el-GR" sz="3200" b="1" dirty="0" err="1">
                <a:solidFill>
                  <a:srgbClr val="FFC000"/>
                </a:solidFill>
              </a:rPr>
              <a:t>τριδυμικές</a:t>
            </a:r>
            <a:r>
              <a:rPr lang="el-GR" sz="3200" b="1" dirty="0">
                <a:solidFill>
                  <a:srgbClr val="FFC000"/>
                </a:solidFill>
              </a:rPr>
              <a:t> κεφαλαλγίες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980728"/>
            <a:ext cx="6120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0937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619672" y="404664"/>
            <a:ext cx="625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C000"/>
                </a:solidFill>
              </a:rPr>
              <a:t>Αυτόνομες </a:t>
            </a:r>
            <a:r>
              <a:rPr lang="el-GR" sz="3200" b="1" dirty="0" err="1">
                <a:solidFill>
                  <a:srgbClr val="FFC000"/>
                </a:solidFill>
              </a:rPr>
              <a:t>τριδυμικές</a:t>
            </a:r>
            <a:r>
              <a:rPr lang="el-GR" sz="3200" b="1" dirty="0">
                <a:solidFill>
                  <a:srgbClr val="FFC000"/>
                </a:solidFill>
              </a:rPr>
              <a:t> κεφαλαλγίες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1619672" y="980728"/>
            <a:ext cx="6120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ophthalmic division (V-1) of trige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5256584" cy="563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4283968" y="1988840"/>
            <a:ext cx="36004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467544" y="2852936"/>
            <a:ext cx="7776864" cy="316835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11560" y="2852936"/>
            <a:ext cx="7421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Αιφνίδιος πόνος σαν τσεκουριά στο κεφάλι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(Thunderclap)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Προειδοποιητική κεφαλαλγία (30-50%) λόγω αύξησης του όγκου 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του ανευρύσματος ή από </a:t>
            </a:r>
            <a:r>
              <a:rPr lang="el-G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μικροαιμορραγία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4283968" y="2420888"/>
            <a:ext cx="36004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467544" y="3212976"/>
            <a:ext cx="8496944" cy="316835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11560" y="3284984"/>
            <a:ext cx="8714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Από μηνιγγίτιδα: πυρετός – κεφαλαλγία – μηνιγγικά σημεία</a:t>
            </a:r>
          </a:p>
          <a:p>
            <a:pPr>
              <a:buFont typeface="Arial" pitchFamily="34" charset="0"/>
              <a:buChar char="•"/>
            </a:pPr>
            <a:endParaRPr lang="el-G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Από εγκεφαλίτιδα: διαταραχή επιπέδου συνείδησης - νευρολογικό έλλειμμα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επιληπτική κρίση (40%) – σύγχυση – πυρέτιο 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4283968" y="2708920"/>
            <a:ext cx="43204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47056" y="3212976"/>
            <a:ext cx="8496944" cy="316835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11560" y="3284984"/>
            <a:ext cx="631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Κεφαλαγία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περικροταφικά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(αρχικά 33%, κατόπιν 72%)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Πυρετός (αρχικά 11%, κατόπιν 35%)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Κόπωση (αρχικά 20%, κατόπιν 56%)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Μυαλγίες (αρχικά 20%, κατόπιν 56%)</a:t>
            </a: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Χ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ωλότητα της κάτω γνάθου (αρχικά 4%, κατόπιν 40%)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4067944" y="3068960"/>
            <a:ext cx="43204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431032" y="3573016"/>
            <a:ext cx="8496944" cy="316835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95536" y="3645024"/>
            <a:ext cx="8386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Σχεδόν πάντα κεφαλαλγία, από μέρες, χειρότερα το πρωί, και σε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Valsava</a:t>
            </a:r>
            <a:endParaRPr lang="el-G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980728"/>
            <a:ext cx="245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Πρωτοπαθείς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64088" y="980728"/>
            <a:ext cx="28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Δευτεροπαθείς</a:t>
            </a:r>
            <a:endParaRPr lang="el-GR" sz="1400" dirty="0">
              <a:solidFill>
                <a:srgbClr val="FFFF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188640"/>
            <a:ext cx="298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Κεφαλαλγίες</a:t>
            </a:r>
            <a:endParaRPr lang="el-GR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1619672" y="836712"/>
            <a:ext cx="54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4572000" y="1556792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Όγκος εγκεφάλου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Υπαραχνοειδή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αιμορραγία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Λοίμωξη ΚΝΣ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Κροταφική αρτηρίτιδα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Ιδιοπαθή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υπέρταση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υπόταση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Θρόμβοση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φλεβωδών κόλπων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Από Αρτηριακή Υπέρταση (+/-)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ΑΕΕ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Οργασμική</a:t>
            </a: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ή από βήχα κεφαλαλγία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3995936" y="3356992"/>
            <a:ext cx="43204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359024" y="3861048"/>
            <a:ext cx="8496944" cy="223224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23528" y="3933056"/>
            <a:ext cx="714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Σχεδόν πάντα κεφαλαλγία, επιδεινώνεται στην όρθια στάση  </a:t>
            </a:r>
            <a:endParaRPr lang="el-G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5496" y="1628800"/>
            <a:ext cx="43466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Ημικρανίες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Κεφαλαλγία τάσεως</a:t>
            </a: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Άλλες πρωτοπαθείς κεφαλαλγίες</a:t>
            </a:r>
          </a:p>
          <a:p>
            <a:endParaRPr lang="el-G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2112</Words>
  <Application>Microsoft Office PowerPoint</Application>
  <PresentationFormat>Προβολή στην οθόνη (4:3)</PresentationFormat>
  <Paragraphs>458</Paragraphs>
  <Slides>46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Yiannis Ellul</cp:lastModifiedBy>
  <cp:revision>40</cp:revision>
  <dcterms:created xsi:type="dcterms:W3CDTF">2016-10-01T07:48:56Z</dcterms:created>
  <dcterms:modified xsi:type="dcterms:W3CDTF">2022-01-09T16:39:56Z</dcterms:modified>
</cp:coreProperties>
</file>