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304" r:id="rId19"/>
    <p:sldId id="277" r:id="rId20"/>
    <p:sldId id="300" r:id="rId21"/>
    <p:sldId id="29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3" r:id="rId38"/>
    <p:sldId id="302" r:id="rId39"/>
    <p:sldId id="297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E4CD-B177-4489-B6D1-C8B9B6501FB8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4314-077B-488A-A836-B34FF50139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888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A0AE6-4097-4EB6-9265-3699B447DCD3}" type="slidenum">
              <a:rPr lang="el-GR" smtClean="0"/>
              <a:pPr eaLnBrk="1" hangingPunct="1"/>
              <a:t>2</a:t>
            </a:fld>
            <a:endParaRPr 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35E05-BB9C-44D6-9CBD-CC199E3483F1}" type="slidenum">
              <a:rPr lang="el-GR" smtClean="0"/>
              <a:pPr eaLnBrk="1" hangingPunct="1"/>
              <a:t>12</a:t>
            </a:fld>
            <a:endParaRPr 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630" tIns="44520" rIns="90630" bIns="4452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F6629D-B928-40DA-96AA-7D3200640A8E}" type="slidenum">
              <a:rPr lang="el-GR" smtClean="0"/>
              <a:pPr eaLnBrk="1" hangingPunct="1"/>
              <a:t>14</a:t>
            </a:fld>
            <a:endParaRPr lang="el-G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D0B3D-2B16-4844-B37D-220DC94B320C}" type="slidenum">
              <a:rPr lang="el-GR" smtClean="0"/>
              <a:pPr eaLnBrk="1" hangingPunct="1"/>
              <a:t>15</a:t>
            </a:fld>
            <a:endParaRPr lang="el-G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33837-ADF3-4AB8-83DD-97B2B6DE5F73}" type="slidenum">
              <a:rPr lang="el-GR" smtClean="0"/>
              <a:pPr eaLnBrk="1" hangingPunct="1"/>
              <a:t>16</a:t>
            </a:fld>
            <a:endParaRPr lang="el-G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49FE4-253C-4EBB-9088-A4546B7168B0}" type="slidenum">
              <a:rPr lang="el-GR" smtClean="0"/>
              <a:pPr eaLnBrk="1" hangingPunct="1"/>
              <a:t>17</a:t>
            </a:fld>
            <a:endParaRPr lang="el-G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D987CE-A9B3-48D0-B530-5C219A8AEB4C}" type="slidenum">
              <a:rPr lang="el-GR" smtClean="0"/>
              <a:pPr eaLnBrk="1" hangingPunct="1"/>
              <a:t>19</a:t>
            </a:fld>
            <a:endParaRPr 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E81D9-7849-4F9A-9B4B-2D192057C075}" type="slidenum">
              <a:rPr lang="el-GR" smtClean="0"/>
              <a:pPr eaLnBrk="1" hangingPunct="1"/>
              <a:t>22</a:t>
            </a:fld>
            <a:endParaRPr lang="el-G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4A43B3-9E2D-49BE-942F-43E01C254198}" type="slidenum">
              <a:rPr lang="el-GR" smtClean="0"/>
              <a:pPr eaLnBrk="1" hangingPunct="1"/>
              <a:t>23</a:t>
            </a:fld>
            <a:endParaRPr lang="el-G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06E56-5D74-4DA4-95EA-144BBFBD0775}" type="slidenum">
              <a:rPr lang="el-GR" smtClean="0"/>
              <a:pPr eaLnBrk="1" hangingPunct="1"/>
              <a:t>24</a:t>
            </a:fld>
            <a:endParaRPr lang="el-G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0D7AA5-AFD9-4690-8651-9A52B0297588}" type="slidenum">
              <a:rPr lang="el-GR" smtClean="0"/>
              <a:pPr eaLnBrk="1" hangingPunct="1"/>
              <a:t>25</a:t>
            </a:fld>
            <a:endParaRPr lang="el-G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4F3A9-F45E-40E5-B3D1-9D57530B8203}" type="slidenum">
              <a:rPr lang="el-GR" smtClean="0"/>
              <a:pPr eaLnBrk="1" hangingPunct="1"/>
              <a:t>3</a:t>
            </a:fld>
            <a:endParaRPr 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1277D-9AA3-4ADB-A70C-6D203B6FE31E}" type="slidenum">
              <a:rPr lang="el-GR" smtClean="0"/>
              <a:pPr eaLnBrk="1" hangingPunct="1"/>
              <a:t>26</a:t>
            </a:fld>
            <a:endParaRPr lang="el-G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sz="1000" smtClean="0"/>
              <a:t>There are three main gastric phenotypes that result from chronic </a:t>
            </a:r>
            <a:r>
              <a:rPr lang="en-GB" sz="1000" i="1" smtClean="0"/>
              <a:t>H pylori</a:t>
            </a:r>
            <a:r>
              <a:rPr lang="en-GB" sz="1000" smtClean="0"/>
              <a:t> infection:</a:t>
            </a:r>
          </a:p>
          <a:p>
            <a:pPr eaLnBrk="1" hangingPunct="1">
              <a:buFontTx/>
              <a:buChar char="•"/>
            </a:pPr>
            <a:r>
              <a:rPr lang="en-GB" sz="1000" smtClean="0"/>
              <a:t>a mild pan-gastritis that does not affect gastric physiology and is not associated with significant gastric disease</a:t>
            </a:r>
          </a:p>
          <a:p>
            <a:pPr eaLnBrk="1" hangingPunct="1">
              <a:buFontTx/>
              <a:buChar char="•"/>
            </a:pPr>
            <a:r>
              <a:rPr lang="en-GB" sz="1000" smtClean="0"/>
              <a:t>a corpus-predominant gastritis associated with hypochlorhidria, gastric atrophy, and </a:t>
            </a:r>
            <a:r>
              <a:rPr lang="en-GB" sz="1000" smtClean="0">
                <a:sym typeface="Symbol" pitchFamily="18" charset="2"/>
              </a:rPr>
              <a:t></a:t>
            </a:r>
            <a:r>
              <a:rPr lang="en-GB" sz="1000" smtClean="0"/>
              <a:t> risk of gastric carcinoma (gastric cancer phenotype)</a:t>
            </a:r>
          </a:p>
          <a:p>
            <a:pPr eaLnBrk="1" hangingPunct="1">
              <a:buFontTx/>
              <a:buChar char="•"/>
            </a:pPr>
            <a:r>
              <a:rPr lang="en-GB" sz="1000" smtClean="0"/>
              <a:t>an antral predominant gastritis associated with high gastric acid secretion and </a:t>
            </a:r>
            <a:r>
              <a:rPr lang="en-GB" sz="1000" smtClean="0">
                <a:sym typeface="Symbol" pitchFamily="18" charset="2"/>
              </a:rPr>
              <a:t></a:t>
            </a:r>
            <a:r>
              <a:rPr lang="en-GB" sz="1000" smtClean="0"/>
              <a:t> risk of duodenal ulcer disease (duodenal ulcer phenotype)</a:t>
            </a:r>
          </a:p>
          <a:p>
            <a:pPr eaLnBrk="1" hangingPunct="1"/>
            <a:r>
              <a:rPr lang="en-GB" sz="1000" smtClean="0"/>
              <a:t>There is increasing evidence that acid secretory capacity is crucial in determining which of the phenotypes develops after colonisation with </a:t>
            </a:r>
            <a:r>
              <a:rPr lang="en-GB" sz="1000" i="1" smtClean="0"/>
              <a:t>H pylori</a:t>
            </a:r>
            <a:r>
              <a:rPr lang="en-GB" sz="1000" smtClean="0"/>
              <a:t>. In hosts with low secretory capacity (either genetically determined or as a result of drug therapy) the organism colonises a wider area than would be possible if the acid output were high. The resultant corpus gastritis leads to further inhibition of acid secretion, mediated by cytokines such as IL-1</a:t>
            </a:r>
            <a:r>
              <a:rPr lang="en-GB" sz="1000" smtClean="0">
                <a:sym typeface="Symbol" pitchFamily="18" charset="2"/>
              </a:rPr>
              <a:t></a:t>
            </a:r>
            <a:r>
              <a:rPr lang="en-GB" sz="1000" smtClean="0"/>
              <a:t> and TNF-</a:t>
            </a:r>
            <a:r>
              <a:rPr lang="en-GB" sz="1000" smtClean="0">
                <a:sym typeface="Symbol" pitchFamily="18" charset="2"/>
              </a:rPr>
              <a:t></a:t>
            </a:r>
            <a:r>
              <a:rPr lang="en-GB" sz="1000" smtClean="0"/>
              <a:t>. This in turn leads to more aggressive gastritis and eventually to gastric atrophy. In contrast, individuals with high acid secretion due to a large parietal cell mass, </a:t>
            </a:r>
            <a:r>
              <a:rPr lang="en-GB" sz="1000" i="1" smtClean="0"/>
              <a:t>H pylori</a:t>
            </a:r>
            <a:r>
              <a:rPr lang="en-GB" sz="1000" smtClean="0"/>
              <a:t> colonisation is limited to the antrum and progression to gastric atrophy tends not to occur</a:t>
            </a:r>
          </a:p>
          <a:p>
            <a:pPr eaLnBrk="1" hangingPunct="1"/>
            <a:r>
              <a:rPr lang="en-GB" sz="1000" smtClean="0"/>
              <a:t>It follows, therefore,that  </a:t>
            </a:r>
            <a:r>
              <a:rPr lang="en-GB" sz="1000" i="1" smtClean="0"/>
              <a:t>H pylori</a:t>
            </a:r>
            <a:r>
              <a:rPr lang="en-GB" sz="1000" smtClean="0"/>
              <a:t> infected individuals on long-term proton pump inhibitors are liable to undergo a shift in the pattern of gastritis from antral-predominant to corpus predominant and thus they attain a higher risk of developing gastric atrophy and subsequent malignancy.</a:t>
            </a:r>
            <a:endParaRPr lang="en-GB" smtClean="0"/>
          </a:p>
          <a:p>
            <a:pPr eaLnBrk="1" hangingPunct="1"/>
            <a:endParaRPr lang="en-GB" sz="10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41944C-AB70-4F07-96F4-FF4EC89B2B86}" type="slidenum">
              <a:rPr lang="el-GR" smtClean="0"/>
              <a:pPr eaLnBrk="1" hangingPunct="1"/>
              <a:t>29</a:t>
            </a:fld>
            <a:endParaRPr lang="el-G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1DB5E0-032A-41AF-9F2B-2149979CE1F8}" type="slidenum">
              <a:rPr lang="el-GR" smtClean="0"/>
              <a:pPr eaLnBrk="1" hangingPunct="1"/>
              <a:t>31</a:t>
            </a:fld>
            <a:endParaRPr lang="el-G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1DFD3-BFA5-4939-9244-356B387D5CBB}" type="slidenum">
              <a:rPr lang="el-GR" smtClean="0"/>
              <a:pPr eaLnBrk="1" hangingPunct="1"/>
              <a:t>34</a:t>
            </a:fld>
            <a:endParaRPr lang="el-G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1247C6-33DD-4CDC-A306-17E534E4702F}" type="slidenum">
              <a:rPr lang="el-GR" smtClean="0"/>
              <a:pPr eaLnBrk="1" hangingPunct="1"/>
              <a:t>36</a:t>
            </a:fld>
            <a:endParaRPr lang="el-G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13FE38-B9AF-454A-BEF0-5B181760DFE5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ABAB54-4AE7-4E8A-9339-B40FA46738C7}" type="slidenum">
              <a:rPr lang="el-GR" smtClean="0"/>
              <a:pPr eaLnBrk="1" hangingPunct="1"/>
              <a:t>5</a:t>
            </a:fld>
            <a:endParaRPr 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5B7CA0-C2A3-4E04-9C23-1B5FAB2C842B}" type="slidenum">
              <a:rPr lang="el-GR" smtClean="0"/>
              <a:pPr eaLnBrk="1" hangingPunct="1"/>
              <a:t>6</a:t>
            </a:fld>
            <a:endParaRPr lang="el-G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7A4AA5-F3C6-4B73-96D7-DD4FBED3DFDF}" type="slidenum">
              <a:rPr lang="el-GR" smtClean="0"/>
              <a:pPr eaLnBrk="1" hangingPunct="1"/>
              <a:t>7</a:t>
            </a:fld>
            <a:endParaRPr lang="el-G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83EEE4-0683-4E4B-AA57-1CA3787BFE5D}" type="slidenum">
              <a:rPr lang="el-GR" smtClean="0"/>
              <a:pPr eaLnBrk="1" hangingPunct="1"/>
              <a:t>8</a:t>
            </a:fld>
            <a:endParaRPr lang="el-G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896EA-6634-4072-9168-691BCA28B8B7}" type="slidenum">
              <a:rPr lang="el-GR" smtClean="0"/>
              <a:pPr eaLnBrk="1" hangingPunct="1"/>
              <a:t>9</a:t>
            </a:fld>
            <a:endParaRPr lang="el-G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DCF07-5153-4684-8615-AB18B85D5A9D}" type="slidenum">
              <a:rPr lang="el-GR" smtClean="0"/>
              <a:pPr eaLnBrk="1" hangingPunct="1"/>
              <a:t>10</a:t>
            </a:fld>
            <a:endParaRPr lang="el-GR" smtClean="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811213"/>
            <a:ext cx="4235450" cy="3176587"/>
          </a:xfrm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81050" y="4184650"/>
            <a:ext cx="5197475" cy="3600450"/>
          </a:xfrm>
          <a:noFill/>
        </p:spPr>
        <p:txBody>
          <a:bodyPr lIns="90630" tIns="44520" rIns="90630" bIns="44520"/>
          <a:lstStyle/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62BB2A-5011-448C-A55C-DFDEB129502B}" type="datetimeFigureOut">
              <a:rPr lang="el-GR" smtClean="0"/>
              <a:pPr/>
              <a:t>29/10/2021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CFD802-734C-4E14-BEEE-BF4FDD5518E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ylorigastritis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pathology.vcu.edu/education/dental2/images/sc3-2.jpg" TargetMode="External"/><Relationship Id="rId7" Type="http://schemas.openxmlformats.org/officeDocument/2006/relationships/hyperlink" Target="http://microbewiki.kenyon.edu/index.php/Image:Editedgulcer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microbewiki.kenyon.edu/index.php/Image:Editedulcer.jpg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as.gr/images/products/20120107224804584402740clotest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936104"/>
          </a:xfrm>
        </p:spPr>
        <p:txBody>
          <a:bodyPr/>
          <a:lstStyle/>
          <a:p>
            <a:pPr algn="ctr" eaLnBrk="1" hangingPunct="1"/>
            <a:r>
              <a:rPr lang="el-GR" sz="4000" b="1" i="1" dirty="0" smtClean="0">
                <a:solidFill>
                  <a:schemeClr val="bg1"/>
                </a:solidFill>
                <a:latin typeface="Monotype Corsiva" pitchFamily="66" charset="0"/>
              </a:rPr>
              <a:t>Helicobacter </a:t>
            </a:r>
            <a:r>
              <a:rPr lang="en-US" sz="40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l-GR" sz="4000" b="1" i="1" dirty="0" smtClean="0">
                <a:solidFill>
                  <a:schemeClr val="bg1"/>
                </a:solidFill>
                <a:latin typeface="Monotype Corsiva" pitchFamily="66" charset="0"/>
              </a:rPr>
              <a:t>pylori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76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2667000" y="2743200"/>
            <a:ext cx="3621088" cy="3092450"/>
          </a:xfrm>
          <a:custGeom>
            <a:avLst/>
            <a:gdLst>
              <a:gd name="T0" fmla="*/ 0 w 2566"/>
              <a:gd name="T1" fmla="*/ 2147483647 h 1948"/>
              <a:gd name="T2" fmla="*/ 344517030 w 2566"/>
              <a:gd name="T3" fmla="*/ 2058968450 h 1948"/>
              <a:gd name="T4" fmla="*/ 673103248 w 2566"/>
              <a:gd name="T5" fmla="*/ 803930638 h 1948"/>
              <a:gd name="T6" fmla="*/ 1316334636 w 2566"/>
              <a:gd name="T7" fmla="*/ 0 h 1948"/>
              <a:gd name="T8" fmla="*/ 2147483647 w 2566"/>
              <a:gd name="T9" fmla="*/ 0 h 1948"/>
              <a:gd name="T10" fmla="*/ 2147483647 w 2566"/>
              <a:gd name="T11" fmla="*/ 2147483647 h 1948"/>
              <a:gd name="T12" fmla="*/ 0 w 2566"/>
              <a:gd name="T13" fmla="*/ 2147483647 h 19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66"/>
              <a:gd name="T22" fmla="*/ 0 h 1948"/>
              <a:gd name="T23" fmla="*/ 2566 w 2566"/>
              <a:gd name="T24" fmla="*/ 1948 h 19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66" h="1948">
                <a:moveTo>
                  <a:pt x="0" y="1947"/>
                </a:moveTo>
                <a:lnTo>
                  <a:pt x="173" y="817"/>
                </a:lnTo>
                <a:lnTo>
                  <a:pt x="338" y="319"/>
                </a:lnTo>
                <a:lnTo>
                  <a:pt x="661" y="0"/>
                </a:lnTo>
                <a:lnTo>
                  <a:pt x="2565" y="0"/>
                </a:lnTo>
                <a:lnTo>
                  <a:pt x="2565" y="1947"/>
                </a:lnTo>
                <a:lnTo>
                  <a:pt x="0" y="1947"/>
                </a:lnTo>
              </a:path>
            </a:pathLst>
          </a:custGeom>
          <a:solidFill>
            <a:srgbClr val="C28000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5111750" y="3738563"/>
            <a:ext cx="241300" cy="284162"/>
            <a:chOff x="3623" y="2355"/>
            <a:chExt cx="171" cy="179"/>
          </a:xfrm>
        </p:grpSpPr>
        <p:sp>
          <p:nvSpPr>
            <p:cNvPr id="30768" name="Freeform 3"/>
            <p:cNvSpPr>
              <a:spLocks/>
            </p:cNvSpPr>
            <p:nvPr/>
          </p:nvSpPr>
          <p:spPr bwMode="auto">
            <a:xfrm>
              <a:off x="3707" y="2444"/>
              <a:ext cx="87" cy="90"/>
            </a:xfrm>
            <a:custGeom>
              <a:avLst/>
              <a:gdLst>
                <a:gd name="T0" fmla="*/ 86 w 87"/>
                <a:gd name="T1" fmla="*/ 89 h 90"/>
                <a:gd name="T2" fmla="*/ 41 w 87"/>
                <a:gd name="T3" fmla="*/ 0 h 90"/>
                <a:gd name="T4" fmla="*/ 0 w 87"/>
                <a:gd name="T5" fmla="*/ 36 h 90"/>
                <a:gd name="T6" fmla="*/ 86 w 87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90"/>
                <a:gd name="T14" fmla="*/ 87 w 8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90">
                  <a:moveTo>
                    <a:pt x="86" y="89"/>
                  </a:moveTo>
                  <a:lnTo>
                    <a:pt x="41" y="0"/>
                  </a:lnTo>
                  <a:lnTo>
                    <a:pt x="0" y="36"/>
                  </a:lnTo>
                  <a:lnTo>
                    <a:pt x="86" y="89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769" name="Line 4"/>
            <p:cNvSpPr>
              <a:spLocks noChangeShapeType="1"/>
            </p:cNvSpPr>
            <p:nvPr/>
          </p:nvSpPr>
          <p:spPr bwMode="auto">
            <a:xfrm>
              <a:off x="3623" y="2355"/>
              <a:ext cx="105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2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7938" y="188640"/>
            <a:ext cx="8945563" cy="1035968"/>
          </a:xfrm>
          <a:noFill/>
        </p:spPr>
        <p:txBody>
          <a:bodyPr lIns="90488" tIns="44450" rIns="90488" bIns="44450" anchor="t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l-GR" sz="2400" dirty="0" smtClean="0">
                <a:solidFill>
                  <a:schemeClr val="tx1"/>
                </a:solidFill>
                <a:latin typeface="Candara" pitchFamily="34" charset="0"/>
              </a:rPr>
              <a:t>Ο επιπολασμός της λοίμωξης από </a:t>
            </a:r>
            <a:r>
              <a:rPr lang="en-GB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H. pylori </a:t>
            </a:r>
            <a:r>
              <a:rPr lang="el-GR" sz="2400" dirty="0" smtClean="0">
                <a:solidFill>
                  <a:schemeClr val="tx1"/>
                </a:solidFill>
                <a:latin typeface="Candara" pitchFamily="34" charset="0"/>
              </a:rPr>
              <a:t>διαφέρει μεταξύ ανεπτυγμένων και αναπτυσσόμενων χωρών</a:t>
            </a:r>
            <a:endParaRPr lang="en-GB" sz="2400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2582863" y="5856288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582863" y="5119688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2582863" y="4387850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582863" y="3652838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2582863" y="2919413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2582863" y="2184400"/>
            <a:ext cx="682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1990725" y="1995488"/>
            <a:ext cx="5381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100</a:t>
            </a:r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2116138" y="2717800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80</a:t>
            </a:r>
          </a:p>
        </p:txBody>
      </p:sp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2127250" y="3454400"/>
            <a:ext cx="4111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60</a:t>
            </a:r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2116138" y="4195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40</a:t>
            </a:r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2116138" y="4916488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20</a:t>
            </a:r>
          </a:p>
        </p:txBody>
      </p:sp>
      <p:sp>
        <p:nvSpPr>
          <p:cNvPr id="30736" name="Rectangle 18"/>
          <p:cNvSpPr>
            <a:spLocks noChangeArrowheads="1"/>
          </p:cNvSpPr>
          <p:nvPr/>
        </p:nvSpPr>
        <p:spPr bwMode="auto">
          <a:xfrm>
            <a:off x="2241550" y="5656263"/>
            <a:ext cx="28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000"/>
              <a:t>0</a:t>
            </a:r>
          </a:p>
        </p:txBody>
      </p:sp>
      <p:sp>
        <p:nvSpPr>
          <p:cNvPr id="30737" name="Rectangle 19"/>
          <p:cNvSpPr>
            <a:spLocks noChangeArrowheads="1"/>
          </p:cNvSpPr>
          <p:nvPr/>
        </p:nvSpPr>
        <p:spPr bwMode="auto">
          <a:xfrm>
            <a:off x="2073275" y="1172178"/>
            <a:ext cx="2854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sz="2000" dirty="0" smtClean="0"/>
              <a:t>Άτομα </a:t>
            </a:r>
            <a:r>
              <a:rPr lang="el-GR" sz="2000" dirty="0"/>
              <a:t>με λοίμωξη</a:t>
            </a:r>
            <a:endParaRPr lang="en-GB" sz="2000" dirty="0"/>
          </a:p>
          <a:p>
            <a:pPr eaLnBrk="0" hangingPunct="0">
              <a:lnSpc>
                <a:spcPct val="90000"/>
              </a:lnSpc>
            </a:pPr>
            <a:r>
              <a:rPr lang="en-GB" sz="2000" dirty="0"/>
              <a:t>%</a:t>
            </a:r>
          </a:p>
        </p:txBody>
      </p:sp>
      <p:sp>
        <p:nvSpPr>
          <p:cNvPr id="30738" name="Freeform 20"/>
          <p:cNvSpPr>
            <a:spLocks/>
          </p:cNvSpPr>
          <p:nvPr/>
        </p:nvSpPr>
        <p:spPr bwMode="auto">
          <a:xfrm>
            <a:off x="2654300" y="3927475"/>
            <a:ext cx="3621088" cy="1931988"/>
          </a:xfrm>
          <a:custGeom>
            <a:avLst/>
            <a:gdLst>
              <a:gd name="T0" fmla="*/ 0 w 2566"/>
              <a:gd name="T1" fmla="*/ 2147483647 h 1217"/>
              <a:gd name="T2" fmla="*/ 639249038 w 2566"/>
              <a:gd name="T3" fmla="*/ 2147483647 h 1217"/>
              <a:gd name="T4" fmla="*/ 967835256 w 2566"/>
              <a:gd name="T5" fmla="*/ 2147483647 h 1217"/>
              <a:gd name="T6" fmla="*/ 1021602627 w 2566"/>
              <a:gd name="T7" fmla="*/ 2147483647 h 1217"/>
              <a:gd name="T8" fmla="*/ 1264557029 w 2566"/>
              <a:gd name="T9" fmla="*/ 2147483647 h 1217"/>
              <a:gd name="T10" fmla="*/ 1310359700 w 2566"/>
              <a:gd name="T11" fmla="*/ 2147483647 h 1217"/>
              <a:gd name="T12" fmla="*/ 1605091708 w 2566"/>
              <a:gd name="T13" fmla="*/ 2147483647 h 1217"/>
              <a:gd name="T14" fmla="*/ 1929694165 w 2566"/>
              <a:gd name="T15" fmla="*/ 2147483647 h 1217"/>
              <a:gd name="T16" fmla="*/ 2147483647 w 2566"/>
              <a:gd name="T17" fmla="*/ 2056448032 h 1217"/>
              <a:gd name="T18" fmla="*/ 2147483647 w 2566"/>
              <a:gd name="T19" fmla="*/ 2048888355 h 1217"/>
              <a:gd name="T20" fmla="*/ 2147483647 w 2566"/>
              <a:gd name="T21" fmla="*/ 1953122393 h 1217"/>
              <a:gd name="T22" fmla="*/ 2147483647 w 2566"/>
              <a:gd name="T23" fmla="*/ 206652866 h 1217"/>
              <a:gd name="T24" fmla="*/ 2147483647 w 2566"/>
              <a:gd name="T25" fmla="*/ 0 h 1217"/>
              <a:gd name="T26" fmla="*/ 2147483647 w 2566"/>
              <a:gd name="T27" fmla="*/ 206652866 h 1217"/>
              <a:gd name="T28" fmla="*/ 2147483647 w 2566"/>
              <a:gd name="T29" fmla="*/ 2147483647 h 1217"/>
              <a:gd name="T30" fmla="*/ 0 w 2566"/>
              <a:gd name="T31" fmla="*/ 2147483647 h 1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66"/>
              <a:gd name="T49" fmla="*/ 0 h 1217"/>
              <a:gd name="T50" fmla="*/ 2566 w 2566"/>
              <a:gd name="T51" fmla="*/ 1217 h 1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66" h="1217">
                <a:moveTo>
                  <a:pt x="0" y="1216"/>
                </a:moveTo>
                <a:lnTo>
                  <a:pt x="321" y="1013"/>
                </a:lnTo>
                <a:lnTo>
                  <a:pt x="486" y="937"/>
                </a:lnTo>
                <a:lnTo>
                  <a:pt x="513" y="937"/>
                </a:lnTo>
                <a:lnTo>
                  <a:pt x="635" y="929"/>
                </a:lnTo>
                <a:lnTo>
                  <a:pt x="658" y="929"/>
                </a:lnTo>
                <a:lnTo>
                  <a:pt x="806" y="870"/>
                </a:lnTo>
                <a:lnTo>
                  <a:pt x="969" y="853"/>
                </a:lnTo>
                <a:lnTo>
                  <a:pt x="1128" y="816"/>
                </a:lnTo>
                <a:lnTo>
                  <a:pt x="1299" y="813"/>
                </a:lnTo>
                <a:lnTo>
                  <a:pt x="1461" y="775"/>
                </a:lnTo>
                <a:lnTo>
                  <a:pt x="1940" y="82"/>
                </a:lnTo>
                <a:lnTo>
                  <a:pt x="2105" y="0"/>
                </a:lnTo>
                <a:lnTo>
                  <a:pt x="2565" y="82"/>
                </a:lnTo>
                <a:lnTo>
                  <a:pt x="2565" y="1216"/>
                </a:lnTo>
                <a:lnTo>
                  <a:pt x="0" y="1216"/>
                </a:lnTo>
              </a:path>
            </a:pathLst>
          </a:custGeom>
          <a:solidFill>
            <a:srgbClr val="3F3FFF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flipV="1">
            <a:off x="2654300" y="2171700"/>
            <a:ext cx="0" cy="37099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0740" name="Group 31"/>
          <p:cNvGrpSpPr>
            <a:grpSpLocks/>
          </p:cNvGrpSpPr>
          <p:nvPr/>
        </p:nvGrpSpPr>
        <p:grpSpPr bwMode="auto">
          <a:xfrm>
            <a:off x="2654300" y="5868988"/>
            <a:ext cx="3635375" cy="73025"/>
            <a:chOff x="1881" y="3705"/>
            <a:chExt cx="2576" cy="46"/>
          </a:xfrm>
        </p:grpSpPr>
        <p:sp>
          <p:nvSpPr>
            <p:cNvPr id="30759" name="Line 22"/>
            <p:cNvSpPr>
              <a:spLocks noChangeShapeType="1"/>
            </p:cNvSpPr>
            <p:nvPr/>
          </p:nvSpPr>
          <p:spPr bwMode="auto">
            <a:xfrm>
              <a:off x="1881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0" name="Line 23"/>
            <p:cNvSpPr>
              <a:spLocks noChangeShapeType="1"/>
            </p:cNvSpPr>
            <p:nvPr/>
          </p:nvSpPr>
          <p:spPr bwMode="auto">
            <a:xfrm>
              <a:off x="2204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1" name="Line 24"/>
            <p:cNvSpPr>
              <a:spLocks noChangeShapeType="1"/>
            </p:cNvSpPr>
            <p:nvPr/>
          </p:nvSpPr>
          <p:spPr bwMode="auto">
            <a:xfrm>
              <a:off x="2524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2" name="Line 25"/>
            <p:cNvSpPr>
              <a:spLocks noChangeShapeType="1"/>
            </p:cNvSpPr>
            <p:nvPr/>
          </p:nvSpPr>
          <p:spPr bwMode="auto">
            <a:xfrm>
              <a:off x="2847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3" name="Line 26"/>
            <p:cNvSpPr>
              <a:spLocks noChangeShapeType="1"/>
            </p:cNvSpPr>
            <p:nvPr/>
          </p:nvSpPr>
          <p:spPr bwMode="auto">
            <a:xfrm>
              <a:off x="3169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4" name="Line 27"/>
            <p:cNvSpPr>
              <a:spLocks noChangeShapeType="1"/>
            </p:cNvSpPr>
            <p:nvPr/>
          </p:nvSpPr>
          <p:spPr bwMode="auto">
            <a:xfrm>
              <a:off x="3492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5" name="Line 28"/>
            <p:cNvSpPr>
              <a:spLocks noChangeShapeType="1"/>
            </p:cNvSpPr>
            <p:nvPr/>
          </p:nvSpPr>
          <p:spPr bwMode="auto">
            <a:xfrm>
              <a:off x="3814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6" name="Line 29"/>
            <p:cNvSpPr>
              <a:spLocks noChangeShapeType="1"/>
            </p:cNvSpPr>
            <p:nvPr/>
          </p:nvSpPr>
          <p:spPr bwMode="auto">
            <a:xfrm>
              <a:off x="4135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7" name="Line 30"/>
            <p:cNvSpPr>
              <a:spLocks noChangeShapeType="1"/>
            </p:cNvSpPr>
            <p:nvPr/>
          </p:nvSpPr>
          <p:spPr bwMode="auto">
            <a:xfrm>
              <a:off x="4457" y="3705"/>
              <a:ext cx="0" cy="4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41" name="Line 32"/>
          <p:cNvSpPr>
            <a:spLocks noChangeShapeType="1"/>
          </p:cNvSpPr>
          <p:nvPr/>
        </p:nvSpPr>
        <p:spPr bwMode="auto">
          <a:xfrm>
            <a:off x="2678113" y="5856288"/>
            <a:ext cx="43402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42" name="Rectangle 33"/>
          <p:cNvSpPr>
            <a:spLocks noChangeArrowheads="1"/>
          </p:cNvSpPr>
          <p:nvPr/>
        </p:nvSpPr>
        <p:spPr bwMode="auto">
          <a:xfrm>
            <a:off x="2508250" y="5973763"/>
            <a:ext cx="285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0</a:t>
            </a:r>
          </a:p>
        </p:txBody>
      </p:sp>
      <p:sp>
        <p:nvSpPr>
          <p:cNvPr id="30743" name="Rectangle 34"/>
          <p:cNvSpPr>
            <a:spLocks noChangeArrowheads="1"/>
          </p:cNvSpPr>
          <p:nvPr/>
        </p:nvSpPr>
        <p:spPr bwMode="auto">
          <a:xfrm>
            <a:off x="28924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10</a:t>
            </a:r>
          </a:p>
        </p:txBody>
      </p:sp>
      <p:sp>
        <p:nvSpPr>
          <p:cNvPr id="30744" name="Rectangle 35"/>
          <p:cNvSpPr>
            <a:spLocks noChangeArrowheads="1"/>
          </p:cNvSpPr>
          <p:nvPr/>
        </p:nvSpPr>
        <p:spPr bwMode="auto">
          <a:xfrm>
            <a:off x="33496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20</a:t>
            </a:r>
          </a:p>
        </p:txBody>
      </p:sp>
      <p:sp>
        <p:nvSpPr>
          <p:cNvPr id="30745" name="Rectangle 36"/>
          <p:cNvSpPr>
            <a:spLocks noChangeArrowheads="1"/>
          </p:cNvSpPr>
          <p:nvPr/>
        </p:nvSpPr>
        <p:spPr bwMode="auto">
          <a:xfrm>
            <a:off x="38068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30</a:t>
            </a:r>
          </a:p>
        </p:txBody>
      </p:sp>
      <p:sp>
        <p:nvSpPr>
          <p:cNvPr id="30746" name="Rectangle 37"/>
          <p:cNvSpPr>
            <a:spLocks noChangeArrowheads="1"/>
          </p:cNvSpPr>
          <p:nvPr/>
        </p:nvSpPr>
        <p:spPr bwMode="auto">
          <a:xfrm>
            <a:off x="42640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40</a:t>
            </a:r>
          </a:p>
        </p:txBody>
      </p:sp>
      <p:sp>
        <p:nvSpPr>
          <p:cNvPr id="30747" name="Rectangle 38"/>
          <p:cNvSpPr>
            <a:spLocks noChangeArrowheads="1"/>
          </p:cNvSpPr>
          <p:nvPr/>
        </p:nvSpPr>
        <p:spPr bwMode="auto">
          <a:xfrm>
            <a:off x="47212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50</a:t>
            </a:r>
          </a:p>
        </p:txBody>
      </p:sp>
      <p:sp>
        <p:nvSpPr>
          <p:cNvPr id="30748" name="Rectangle 39"/>
          <p:cNvSpPr>
            <a:spLocks noChangeArrowheads="1"/>
          </p:cNvSpPr>
          <p:nvPr/>
        </p:nvSpPr>
        <p:spPr bwMode="auto">
          <a:xfrm>
            <a:off x="51784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60</a:t>
            </a:r>
          </a:p>
        </p:txBody>
      </p:sp>
      <p:sp>
        <p:nvSpPr>
          <p:cNvPr id="30749" name="Rectangle 40"/>
          <p:cNvSpPr>
            <a:spLocks noChangeArrowheads="1"/>
          </p:cNvSpPr>
          <p:nvPr/>
        </p:nvSpPr>
        <p:spPr bwMode="auto">
          <a:xfrm>
            <a:off x="56356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70</a:t>
            </a:r>
          </a:p>
        </p:txBody>
      </p:sp>
      <p:sp>
        <p:nvSpPr>
          <p:cNvPr id="30750" name="Rectangle 41"/>
          <p:cNvSpPr>
            <a:spLocks noChangeArrowheads="1"/>
          </p:cNvSpPr>
          <p:nvPr/>
        </p:nvSpPr>
        <p:spPr bwMode="auto">
          <a:xfrm>
            <a:off x="6092825" y="5973763"/>
            <a:ext cx="412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/>
              <a:t>80</a:t>
            </a:r>
          </a:p>
        </p:txBody>
      </p:sp>
      <p:sp>
        <p:nvSpPr>
          <p:cNvPr id="30751" name="Rectangle 42"/>
          <p:cNvSpPr>
            <a:spLocks noChangeArrowheads="1"/>
          </p:cNvSpPr>
          <p:nvPr/>
        </p:nvSpPr>
        <p:spPr bwMode="auto">
          <a:xfrm>
            <a:off x="6357938" y="5995988"/>
            <a:ext cx="784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l-GR" sz="2000" dirty="0" err="1"/>
              <a:t>Ετη</a:t>
            </a:r>
            <a:endParaRPr lang="el-GR" sz="2000" dirty="0"/>
          </a:p>
          <a:p>
            <a:pPr algn="r" eaLnBrk="0" hangingPunct="0">
              <a:lnSpc>
                <a:spcPct val="90000"/>
              </a:lnSpc>
            </a:pPr>
            <a:r>
              <a:rPr lang="el-GR" sz="2000" dirty="0"/>
              <a:t>Ηλικία</a:t>
            </a:r>
            <a:endParaRPr lang="en-GB" sz="2000" dirty="0"/>
          </a:p>
        </p:txBody>
      </p:sp>
      <p:sp>
        <p:nvSpPr>
          <p:cNvPr id="30752" name="Rectangle 43"/>
          <p:cNvSpPr>
            <a:spLocks noChangeArrowheads="1"/>
          </p:cNvSpPr>
          <p:nvPr/>
        </p:nvSpPr>
        <p:spPr bwMode="auto">
          <a:xfrm>
            <a:off x="7651750" y="6346825"/>
            <a:ext cx="12938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1600">
                <a:solidFill>
                  <a:schemeClr val="tx2"/>
                </a:solidFill>
              </a:rPr>
              <a:t>Marshall 1994</a:t>
            </a: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233863" y="2792413"/>
            <a:ext cx="209708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l-GR" b="1">
                <a:effectLst>
                  <a:outerShdw blurRad="38100" dist="38100" dir="2700000" algn="tl">
                    <a:srgbClr val="000000"/>
                  </a:outerShdw>
                </a:effectLst>
              </a:rPr>
              <a:t>Αναπτυσσόμενες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l-GR" b="1">
                <a:effectLst>
                  <a:outerShdw blurRad="38100" dist="38100" dir="2700000" algn="tl">
                    <a:srgbClr val="000000"/>
                  </a:outerShdw>
                </a:effectLst>
              </a:rPr>
              <a:t> χώρες</a:t>
            </a:r>
            <a:endParaRPr lang="en-GB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378325" y="5229225"/>
            <a:ext cx="18097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l-G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Ανεπτυγμένες χώρες</a:t>
            </a:r>
            <a:endParaRPr lang="en-GB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3478213" y="3317875"/>
            <a:ext cx="1654175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'Carrier state' from</a:t>
            </a:r>
            <a:b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childhood infection</a:t>
            </a:r>
            <a:b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(before 1945)</a:t>
            </a: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3048000" y="4267200"/>
            <a:ext cx="172402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Rapid acquisition</a:t>
            </a:r>
            <a:br>
              <a:rPr lang="en-GB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in childhood</a:t>
            </a:r>
          </a:p>
        </p:txBody>
      </p:sp>
      <p:sp>
        <p:nvSpPr>
          <p:cNvPr id="30757" name="Freeform 48"/>
          <p:cNvSpPr>
            <a:spLocks/>
          </p:cNvSpPr>
          <p:nvPr/>
        </p:nvSpPr>
        <p:spPr bwMode="auto">
          <a:xfrm>
            <a:off x="2927350" y="4070350"/>
            <a:ext cx="128588" cy="133350"/>
          </a:xfrm>
          <a:custGeom>
            <a:avLst/>
            <a:gdLst>
              <a:gd name="T0" fmla="*/ 0 w 92"/>
              <a:gd name="T1" fmla="*/ 0 h 84"/>
              <a:gd name="T2" fmla="*/ 107445058 w 92"/>
              <a:gd name="T3" fmla="*/ 209173763 h 84"/>
              <a:gd name="T4" fmla="*/ 177772910 w 92"/>
              <a:gd name="T5" fmla="*/ 110886875 h 84"/>
              <a:gd name="T6" fmla="*/ 0 w 92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4"/>
              <a:gd name="T14" fmla="*/ 92 w 92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4">
                <a:moveTo>
                  <a:pt x="0" y="0"/>
                </a:moveTo>
                <a:lnTo>
                  <a:pt x="55" y="83"/>
                </a:lnTo>
                <a:lnTo>
                  <a:pt x="91" y="4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 flipH="1" flipV="1">
            <a:off x="3003550" y="4148138"/>
            <a:ext cx="265113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9441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Επιδημιολογία</a:t>
            </a:r>
            <a:r>
              <a:rPr lang="en-US" sz="3200" b="1" dirty="0" smtClean="0">
                <a:solidFill>
                  <a:schemeClr val="accent3"/>
                </a:solidFill>
                <a:latin typeface="Monotype Corsiva" pitchFamily="66" charset="0"/>
              </a:rPr>
              <a:t> H. Pylori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16832"/>
            <a:ext cx="8686800" cy="4437112"/>
          </a:xfrm>
        </p:spPr>
      </p:pic>
    </p:spTree>
    <p:extLst>
      <p:ext uri="{BB962C8B-B14F-4D97-AF65-F5344CB8AC3E}">
        <p14:creationId xmlns="" xmlns:p14="http://schemas.microsoft.com/office/powerpoint/2010/main" val="3848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343" y="116632"/>
            <a:ext cx="9144000" cy="1143000"/>
          </a:xfrm>
        </p:spPr>
        <p:txBody>
          <a:bodyPr lIns="90488" tIns="44450" rIns="90488" bIns="44450" anchor="t"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Candara" pitchFamily="34" charset="0"/>
              </a:rPr>
              <a:t>Ενδοοικογενειακή μετάδοση λοίμωξης</a:t>
            </a:r>
            <a:endParaRPr lang="en-US" sz="3200" b="1" dirty="0" smtClean="0">
              <a:solidFill>
                <a:schemeClr val="accent3"/>
              </a:solidFill>
              <a:latin typeface="Candara" pitchFamily="34" charset="0"/>
            </a:endParaRPr>
          </a:p>
        </p:txBody>
      </p:sp>
      <p:pic>
        <p:nvPicPr>
          <p:cNvPr id="32771" name="Picture 3" descr="GIC0302-06-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365"/>
          <a:stretch>
            <a:fillRect/>
          </a:stretch>
        </p:blipFill>
        <p:spPr bwMode="auto">
          <a:xfrm>
            <a:off x="2362200" y="1819275"/>
            <a:ext cx="44196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6388100"/>
            <a:ext cx="906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World J Gastroenterol. 2014 September 28; 20(36): 12781-12808.</a:t>
            </a:r>
            <a:endParaRPr lang="el-GR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04800" y="476672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dirty="0">
                <a:latin typeface="Candara" pitchFamily="34" charset="0"/>
              </a:rPr>
              <a:t>Το </a:t>
            </a:r>
            <a:r>
              <a:rPr lang="en-US" sz="2400" b="1" i="1" dirty="0">
                <a:latin typeface="Candara" pitchFamily="34" charset="0"/>
              </a:rPr>
              <a:t>Helicobacter pylori </a:t>
            </a:r>
            <a:r>
              <a:rPr lang="el-GR" sz="2400" b="1" dirty="0">
                <a:latin typeface="Candara" pitchFamily="34" charset="0"/>
              </a:rPr>
              <a:t>αποικίζει και άλλες περιοχές του σώματος</a:t>
            </a:r>
            <a:endParaRPr lang="el-GR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dirty="0" smtClean="0">
                <a:solidFill>
                  <a:schemeClr val="accent3"/>
                </a:solidFill>
                <a:latin typeface="Monotype Corsiva" pitchFamily="66" charset="0"/>
              </a:rPr>
              <a:t>Μετάδοση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676400"/>
            <a:ext cx="8812088" cy="50292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Ιατρογενής </a:t>
            </a:r>
            <a:r>
              <a:rPr lang="el-GR" sz="2400" b="1" dirty="0" smtClean="0">
                <a:latin typeface="Candara" pitchFamily="34" charset="0"/>
              </a:rPr>
              <a:t>– μέσω ενδοσκοπίων, καθετήρων κλπ, από άτομο σε άτομο </a:t>
            </a:r>
          </a:p>
          <a:p>
            <a:pPr eaLnBrk="1" hangingPunct="1"/>
            <a:endParaRPr lang="el-GR" sz="2400" b="1" dirty="0" smtClean="0"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Κοπρανοστοματική οδός. </a:t>
            </a:r>
            <a:r>
              <a:rPr lang="el-GR" sz="2400" b="1" dirty="0" smtClean="0">
                <a:latin typeface="Candara" pitchFamily="34" charset="0"/>
              </a:rPr>
              <a:t>Η απομόνωση από τα κόπρανα δεν είναι ευχερής. </a:t>
            </a:r>
          </a:p>
          <a:p>
            <a:pPr lvl="2" eaLnBrk="1" hangingPunct="1"/>
            <a:r>
              <a:rPr lang="el-GR" b="1" dirty="0" smtClean="0">
                <a:latin typeface="Candara" pitchFamily="34" charset="0"/>
              </a:rPr>
              <a:t>Το μολυσμένο με κόπρανα νερό ίσως αποτελεί πηγή λοίμωξης αλλά ο οργανισμός δεν έχει απομονωθεί από νερό.</a:t>
            </a:r>
          </a:p>
          <a:p>
            <a:pPr lvl="2" eaLnBrk="1" hangingPunct="1"/>
            <a:r>
              <a:rPr lang="el-GR" b="1" dirty="0" smtClean="0">
                <a:latin typeface="Candara" pitchFamily="34" charset="0"/>
              </a:rPr>
              <a:t>Η μετάδοση μέσω τροφίμων δεν έχει τεκμηριωθεί.</a:t>
            </a:r>
          </a:p>
          <a:p>
            <a:pPr lvl="2" eaLnBrk="1" hangingPunct="1"/>
            <a:endParaRPr lang="el-GR" b="1" dirty="0" smtClean="0">
              <a:solidFill>
                <a:srgbClr val="FFFF00"/>
              </a:solidFill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latin typeface="Candara" pitchFamily="34" charset="0"/>
              </a:rPr>
              <a:t> 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Στοματοστοματική οδός</a:t>
            </a:r>
          </a:p>
          <a:p>
            <a:pPr eaLnBrk="1" hangingPunct="1"/>
            <a:endParaRPr lang="el-GR" b="1" dirty="0" smtClean="0">
              <a:latin typeface="Calibri" pitchFamily="34" charset="0"/>
            </a:endParaRPr>
          </a:p>
          <a:p>
            <a:pPr lvl="1" eaLnBrk="1" hangingPunct="1"/>
            <a:endParaRPr lang="el-GR" sz="3000" b="1" dirty="0" smtClean="0">
              <a:latin typeface="Calibri" pitchFamily="34" charset="0"/>
            </a:endParaRPr>
          </a:p>
          <a:p>
            <a:pPr lvl="1" eaLnBrk="1" hangingPunct="1"/>
            <a:endParaRPr lang="el-GR" sz="30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lvl="2" eaLnBrk="1" hangingPunct="1"/>
            <a:endParaRPr lang="el-GR" sz="28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txBody>
          <a:bodyPr/>
          <a:lstStyle/>
          <a:p>
            <a:pPr algn="ctr" eaLnBrk="1" hangingPunct="1"/>
            <a:r>
              <a:rPr lang="el-GR" sz="4800" b="1" dirty="0" smtClean="0">
                <a:solidFill>
                  <a:schemeClr val="accent3"/>
                </a:solidFill>
                <a:latin typeface="Monotype Corsiva" pitchFamily="66" charset="0"/>
              </a:rPr>
              <a:t>Δομή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ndara" pitchFamily="34" charset="0"/>
              </a:rPr>
              <a:t>23 είδη</a:t>
            </a:r>
          </a:p>
          <a:p>
            <a:pPr eaLnBrk="1" hangingPunct="1"/>
            <a:endParaRPr lang="el-GR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dirty="0" smtClean="0">
                <a:latin typeface="Candara" pitchFamily="34" charset="0"/>
              </a:rPr>
              <a:t>Έντονα </a:t>
            </a:r>
            <a:r>
              <a:rPr lang="el-GR" sz="2400" b="1" u="sng" dirty="0" smtClean="0">
                <a:latin typeface="Candara" pitchFamily="34" charset="0"/>
              </a:rPr>
              <a:t>κινητό</a:t>
            </a:r>
          </a:p>
          <a:p>
            <a:pPr eaLnBrk="1" hangingPunct="1"/>
            <a:endParaRPr lang="el-GR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dirty="0" smtClean="0">
                <a:latin typeface="Candara" pitchFamily="34" charset="0"/>
              </a:rPr>
              <a:t>Παράγει μεγάλες ποσότητες </a:t>
            </a:r>
            <a:r>
              <a:rPr lang="el-GR" sz="2400" b="1" u="sng" dirty="0" smtClean="0">
                <a:latin typeface="Candara" pitchFamily="34" charset="0"/>
              </a:rPr>
              <a:t>ουρεάσης</a:t>
            </a:r>
          </a:p>
          <a:p>
            <a:pPr eaLnBrk="1" hangingPunct="1"/>
            <a:endParaRPr lang="el-GR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dirty="0" smtClean="0">
                <a:latin typeface="Candara" pitchFamily="34" charset="0"/>
              </a:rPr>
              <a:t>Αναπτύσσεται σε </a:t>
            </a:r>
            <a:r>
              <a:rPr lang="el-GR" sz="2400" b="1" dirty="0" smtClean="0">
                <a:latin typeface="Candara" pitchFamily="34" charset="0"/>
              </a:rPr>
              <a:t>εμπλουτισμένα υλικά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Αίμα, ορό, κρόκο αυγού</a:t>
            </a:r>
          </a:p>
          <a:p>
            <a:pPr lvl="1" eaLnBrk="1" hangingPunct="1"/>
            <a:endParaRPr lang="el-GR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latin typeface="Candara" pitchFamily="34" charset="0"/>
              </a:rPr>
              <a:t>Μικροαερόφιλες συνθήκες</a:t>
            </a:r>
            <a:r>
              <a:rPr lang="el-GR" sz="2400" dirty="0" smtClean="0">
                <a:latin typeface="Candara" pitchFamily="34" charset="0"/>
              </a:rPr>
              <a:t>, στους 30</a:t>
            </a:r>
            <a:r>
              <a:rPr lang="en-US" sz="2400" dirty="0" smtClean="0">
                <a:latin typeface="Candara" pitchFamily="34" charset="0"/>
              </a:rPr>
              <a:t>-37ºC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9215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0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Παθογένεια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-</a:t>
            </a:r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Λοιμογόνοι παράγοντες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28800"/>
            <a:ext cx="8579296" cy="45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</a:t>
            </a:r>
            <a:r>
              <a:rPr lang="el-G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Αποικισμός-μείωση γαστρικού οξέος</a:t>
            </a:r>
          </a:p>
          <a:p>
            <a:pPr eaLnBrk="1" hangingPunct="1"/>
            <a:endParaRPr lang="el-GR" sz="2400" b="1" u="sng" dirty="0" smtClean="0">
              <a:latin typeface="Candara" pitchFamily="34" charset="0"/>
            </a:endParaRP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Βακτηριακές πρωτε</a:t>
            </a:r>
            <a:r>
              <a:rPr lang="el-GR" sz="2400" b="1" dirty="0" smtClean="0">
                <a:latin typeface="Candara" pitchFamily="34" charset="0"/>
                <a:cs typeface="Tahoma" pitchFamily="34" charset="0"/>
              </a:rPr>
              <a:t>ΐ</a:t>
            </a:r>
            <a:r>
              <a:rPr lang="el-GR" sz="2400" b="1" dirty="0" smtClean="0">
                <a:latin typeface="Candara" pitchFamily="34" charset="0"/>
              </a:rPr>
              <a:t>νες </a:t>
            </a:r>
            <a:r>
              <a:rPr lang="el-GR" sz="2400" dirty="0" smtClean="0">
                <a:latin typeface="Candara" pitchFamily="34" charset="0"/>
              </a:rPr>
              <a:t>αναστέλλουν την παραγωγή γαστρικού οξέος</a:t>
            </a:r>
          </a:p>
          <a:p>
            <a:pPr lvl="1" eaLnBrk="1" hangingPunct="1"/>
            <a:endParaRPr lang="el-GR" sz="2400" dirty="0" smtClean="0">
              <a:latin typeface="Candara" pitchFamily="34" charset="0"/>
            </a:endParaRP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Παραγωγή αμμωνίας </a:t>
            </a:r>
            <a:r>
              <a:rPr lang="en-US" sz="2400" b="1" dirty="0" smtClean="0">
                <a:latin typeface="Candara" pitchFamily="34" charset="0"/>
                <a:cs typeface="Tahoma" pitchFamily="34" charset="0"/>
              </a:rPr>
              <a:t>(</a:t>
            </a:r>
            <a:r>
              <a:rPr lang="el-GR" sz="2400" b="1" dirty="0" smtClean="0">
                <a:latin typeface="Candara" pitchFamily="34" charset="0"/>
              </a:rPr>
              <a:t>ουρεάση</a:t>
            </a:r>
            <a:r>
              <a:rPr lang="en-US" sz="2400" b="1" dirty="0" smtClean="0">
                <a:latin typeface="Candara" pitchFamily="34" charset="0"/>
                <a:cs typeface="Tahoma" pitchFamily="34" charset="0"/>
              </a:rPr>
              <a:t>)</a:t>
            </a:r>
            <a:r>
              <a:rPr lang="el-GR" sz="2400" b="1" dirty="0" smtClean="0">
                <a:latin typeface="Candara" pitchFamily="34" charset="0"/>
              </a:rPr>
              <a:t> </a:t>
            </a:r>
            <a:r>
              <a:rPr lang="el-GR" sz="2400" dirty="0" smtClean="0">
                <a:latin typeface="Candara" pitchFamily="34" charset="0"/>
              </a:rPr>
              <a:t>η οποία </a:t>
            </a:r>
            <a:r>
              <a:rPr lang="el-GR" sz="2400" b="1" dirty="0" smtClean="0">
                <a:latin typeface="Candara" pitchFamily="34" charset="0"/>
              </a:rPr>
              <a:t>εξουδετερώνει τη γαστρική οξύτητα</a:t>
            </a:r>
          </a:p>
          <a:p>
            <a:pPr lvl="1" eaLnBrk="1" hangingPunct="1"/>
            <a:endParaRPr lang="el-GR" sz="2400" dirty="0" smtClean="0">
              <a:latin typeface="Candara" pitchFamily="34" charset="0"/>
            </a:endParaRP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Η δράση της ουρεάσης ενισχύεται από την παραγωγή της </a:t>
            </a:r>
            <a:r>
              <a:rPr lang="en-US" sz="2400" b="1" dirty="0" smtClean="0">
                <a:latin typeface="Candara" pitchFamily="34" charset="0"/>
              </a:rPr>
              <a:t>heat shock protein </a:t>
            </a:r>
            <a:r>
              <a:rPr lang="en-US" sz="2400" b="1" dirty="0" smtClean="0">
                <a:latin typeface="Candar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latin typeface="Candara" pitchFamily="34" charset="0"/>
              </a:rPr>
              <a:t>HspB</a:t>
            </a:r>
            <a:r>
              <a:rPr lang="en-US" sz="2400" b="1" dirty="0" smtClean="0">
                <a:latin typeface="Candara" pitchFamily="34" charset="0"/>
                <a:cs typeface="Tahoma" pitchFamily="34" charset="0"/>
              </a:rPr>
              <a:t>)</a:t>
            </a:r>
          </a:p>
          <a:p>
            <a:pPr eaLnBrk="1" hangingPunct="1"/>
            <a:endParaRPr lang="el-GR" sz="35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Παθογένεια</a:t>
            </a:r>
            <a:r>
              <a:rPr lang="en-US" sz="3200" b="1" dirty="0" smtClean="0">
                <a:solidFill>
                  <a:schemeClr val="accent3"/>
                </a:solidFill>
                <a:latin typeface="Monotype Corsiva" pitchFamily="66" charset="0"/>
              </a:rPr>
              <a:t>-</a:t>
            </a:r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Λοιμογόνοι παράγοντες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52600"/>
            <a:ext cx="9036496" cy="491676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Προσκόλληση στα επιθηλιακά κύτταρα</a:t>
            </a: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Καταστροφή των ιστών με </a:t>
            </a:r>
          </a:p>
          <a:p>
            <a:pPr lvl="2" eaLnBrk="1" hangingPunct="1"/>
            <a:r>
              <a:rPr lang="el-GR" dirty="0" smtClean="0">
                <a:latin typeface="Candara" pitchFamily="34" charset="0"/>
              </a:rPr>
              <a:t>παράγωγα της </a:t>
            </a:r>
            <a:r>
              <a:rPr lang="el-GR" b="1" dirty="0" smtClean="0">
                <a:latin typeface="Candara" pitchFamily="34" charset="0"/>
              </a:rPr>
              <a:t>ουρεάσης</a:t>
            </a:r>
            <a:r>
              <a:rPr lang="el-GR" dirty="0" smtClean="0">
                <a:latin typeface="Candara" pitchFamily="34" charset="0"/>
              </a:rPr>
              <a:t> </a:t>
            </a:r>
            <a:endParaRPr lang="en-US" dirty="0" smtClean="0">
              <a:latin typeface="Candara" pitchFamily="34" charset="0"/>
            </a:endParaRPr>
          </a:p>
          <a:p>
            <a:pPr lvl="3" eaLnBrk="1" hangingPunct="1"/>
            <a:r>
              <a:rPr lang="en-US" sz="2400" b="1" dirty="0" err="1" smtClean="0">
                <a:latin typeface="Candara" pitchFamily="34" charset="0"/>
              </a:rPr>
              <a:t>mucinase</a:t>
            </a:r>
            <a:r>
              <a:rPr lang="en-US" sz="2400" b="1" dirty="0" smtClean="0">
                <a:latin typeface="Candara" pitchFamily="34" charset="0"/>
              </a:rPr>
              <a:t> </a:t>
            </a:r>
          </a:p>
          <a:p>
            <a:pPr lvl="3" eaLnBrk="1" hangingPunct="1"/>
            <a:r>
              <a:rPr lang="en-US" sz="2400" b="1" dirty="0" smtClean="0">
                <a:latin typeface="Candara" pitchFamily="34" charset="0"/>
              </a:rPr>
              <a:t>phospholipase </a:t>
            </a:r>
          </a:p>
          <a:p>
            <a:pPr lvl="2" eaLnBrk="1" hangingPunct="1"/>
            <a:r>
              <a:rPr lang="en-US" b="1" dirty="0" err="1" smtClean="0">
                <a:latin typeface="Candara" pitchFamily="34" charset="0"/>
              </a:rPr>
              <a:t>Vacuolating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l-GR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cytotoxin</a:t>
            </a:r>
            <a:endParaRPr lang="en-US" b="1" dirty="0" smtClean="0">
              <a:latin typeface="Candara" pitchFamily="34" charset="0"/>
            </a:endParaRPr>
          </a:p>
          <a:p>
            <a:pPr lvl="2" eaLnBrk="1" hangingPunct="1"/>
            <a:r>
              <a:rPr lang="el-GR" b="1" dirty="0" smtClean="0">
                <a:latin typeface="Candara" pitchFamily="34" charset="0"/>
              </a:rPr>
              <a:t>Ουρεάση</a:t>
            </a:r>
          </a:p>
          <a:p>
            <a:pPr lvl="2" eaLnBrk="1" hangingPunct="1"/>
            <a:r>
              <a:rPr lang="en-US" b="1" dirty="0" smtClean="0">
                <a:latin typeface="Candara" pitchFamily="34" charset="0"/>
              </a:rPr>
              <a:t>LPS</a:t>
            </a:r>
            <a:endParaRPr lang="el-GR" b="1" dirty="0" smtClean="0">
              <a:latin typeface="Candara" pitchFamily="34" charset="0"/>
            </a:endParaRPr>
          </a:p>
          <a:p>
            <a:pPr lvl="2" eaLnBrk="1" hangingPunct="1"/>
            <a:endParaRPr lang="el-GR" dirty="0" smtClean="0">
              <a:latin typeface="Candara" pitchFamily="34" charset="0"/>
            </a:endParaRPr>
          </a:p>
          <a:p>
            <a:pPr eaLnBrk="1" hangingPunct="1"/>
            <a:r>
              <a:rPr lang="el-G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Προστασία από τη φαγοκυττάρωση με την παραγωγή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r>
              <a:rPr lang="el-G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Καταλάσης, δισμουτάσης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του υπεροξειδίου</a:t>
            </a:r>
          </a:p>
          <a:p>
            <a:pPr eaLnBrk="1" hangingPunct="1"/>
            <a:endParaRPr lang="el-GR" b="1" dirty="0" smtClean="0">
              <a:latin typeface="Calibri" pitchFamily="34" charset="0"/>
            </a:endParaRPr>
          </a:p>
          <a:p>
            <a:pPr eaLnBrk="1" hangingPunct="1"/>
            <a:endParaRPr lang="en-US" b="1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899025" y="2743200"/>
            <a:ext cx="7397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latin typeface="Tahoma" pitchFamily="34" charset="0"/>
                <a:cs typeface="Tahoma" pitchFamily="34" charset="0"/>
              </a:rPr>
              <a:t>}</a:t>
            </a:r>
            <a:endParaRPr lang="el-GR">
              <a:latin typeface="Monotype Corsiva" pitchFamily="66" charset="0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562600" y="28956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1">
                <a:latin typeface="Garamond" pitchFamily="18" charset="0"/>
              </a:rPr>
              <a:t>Φλεγμονώδης αντίδραση</a:t>
            </a:r>
          </a:p>
        </p:txBody>
      </p:sp>
    </p:spTree>
    <p:extLst>
      <p:ext uri="{BB962C8B-B14F-4D97-AF65-F5344CB8AC3E}">
        <p14:creationId xmlns="" xmlns:p14="http://schemas.microsoft.com/office/powerpoint/2010/main" val="16179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3"/>
                </a:solidFill>
                <a:latin typeface="Monotype Corsiva" pitchFamily="66" charset="0"/>
              </a:rPr>
              <a:t>Λοιμογόνοι παράγοντες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1200"/>
            <a:ext cx="6051376" cy="40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9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Ανοσολογική απόκριση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28800"/>
            <a:ext cx="8507288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Candara" pitchFamily="34" charset="0"/>
              </a:rPr>
              <a:t>Παράγει παράγοντες οι οποίοι διεγείρουν</a:t>
            </a:r>
            <a:r>
              <a:rPr lang="en-US" sz="2400" dirty="0" smtClean="0">
                <a:latin typeface="Candara" pitchFamily="34" charset="0"/>
              </a:rPr>
              <a:t>:</a:t>
            </a:r>
            <a:endParaRPr lang="el-GR" sz="2400" dirty="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την έκκριση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IL-8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Candara" pitchFamily="34" charset="0"/>
              </a:rPr>
              <a:t>Παράγοντα ενεργοποιήσεως των αιμοπεταλίων</a:t>
            </a:r>
            <a:r>
              <a:rPr lang="en-US" sz="2400" dirty="0" smtClean="0">
                <a:latin typeface="Candara" pitchFamily="34" charset="0"/>
              </a:rPr>
              <a:t>- </a:t>
            </a:r>
            <a:r>
              <a:rPr lang="en-US" sz="2400" b="1" dirty="0" smtClean="0">
                <a:latin typeface="Candara" pitchFamily="34" charset="0"/>
              </a:rPr>
              <a:t>Platelet-activating factor (PAF)</a:t>
            </a:r>
            <a:endParaRPr lang="el-GR" sz="2400" b="1" dirty="0" smtClean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Candara" pitchFamily="34" charset="0"/>
              </a:rPr>
              <a:t>Προγραμματισμένο θάνατο των επιθηλιακών κυττάρων</a:t>
            </a:r>
          </a:p>
        </p:txBody>
      </p:sp>
    </p:spTree>
    <p:extLst>
      <p:ext uri="{BB962C8B-B14F-4D97-AF65-F5344CB8AC3E}">
        <p14:creationId xmlns="" xmlns:p14="http://schemas.microsoft.com/office/powerpoint/2010/main" val="29125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n sickness and in health … Dr Robin Warren and Professor&#10;Barry Marsha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029200" y="6172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Nobel Prize in Physiology or Medicine,</a:t>
            </a:r>
            <a:r>
              <a:rPr lang="el-GR" b="1"/>
              <a:t> </a:t>
            </a:r>
            <a:r>
              <a:rPr lang="en-US" b="1"/>
              <a:t>2005</a:t>
            </a:r>
            <a:endParaRPr lang="el-GR" b="1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464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l-GR" sz="3200" b="1" dirty="0">
                <a:latin typeface="Garamond" pitchFamily="18" charset="0"/>
              </a:rPr>
              <a:t> </a:t>
            </a:r>
            <a:r>
              <a:rPr lang="el-GR" sz="2400" b="1" dirty="0">
                <a:latin typeface="Candara" pitchFamily="34" charset="0"/>
              </a:rPr>
              <a:t>Πρώτη απομόνωση το 1982 από τους </a:t>
            </a:r>
            <a:r>
              <a:rPr lang="en-US" sz="2400" b="1" dirty="0">
                <a:latin typeface="Candara" pitchFamily="34" charset="0"/>
              </a:rPr>
              <a:t>Barry Marshall </a:t>
            </a:r>
            <a:r>
              <a:rPr lang="el-GR" sz="2400" b="1" dirty="0">
                <a:latin typeface="Candara" pitchFamily="34" charset="0"/>
              </a:rPr>
              <a:t>και </a:t>
            </a:r>
            <a:r>
              <a:rPr lang="en-US" sz="2400" b="1" dirty="0">
                <a:latin typeface="Candara" pitchFamily="34" charset="0"/>
              </a:rPr>
              <a:t>Robin Warren</a:t>
            </a:r>
          </a:p>
          <a:p>
            <a:pPr eaLnBrk="1" hangingPunct="1"/>
            <a:endParaRPr lang="el-GR" sz="3200" b="1" dirty="0">
              <a:latin typeface="Garamond" pitchFamily="18" charset="0"/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4000" b="1" i="1" dirty="0"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Helicobacter </a:t>
            </a:r>
            <a:r>
              <a:rPr lang="en-US" sz="4000" b="1" i="1" dirty="0"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 </a:t>
            </a:r>
            <a:r>
              <a:rPr lang="el-GR" sz="4000" b="1" i="1" dirty="0"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pylori</a:t>
            </a:r>
          </a:p>
        </p:txBody>
      </p:sp>
      <p:pic>
        <p:nvPicPr>
          <p:cNvPr id="20486" name="Picture 14" descr="hpylori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76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96185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cytotoxin</a:t>
            </a:r>
            <a:r>
              <a:rPr lang="en-US" sz="2800" b="1" dirty="0" smtClean="0"/>
              <a:t>-associated antigen A (</a:t>
            </a:r>
            <a:r>
              <a:rPr lang="en-US" sz="2800" b="1" dirty="0" err="1" smtClean="0"/>
              <a:t>CagA</a:t>
            </a:r>
            <a:r>
              <a:rPr lang="en-US" sz="2800" b="1" dirty="0" smtClean="0"/>
              <a:t>),</a:t>
            </a:r>
          </a:p>
          <a:p>
            <a:pPr algn="ctr"/>
            <a:r>
              <a:rPr lang="en-US" sz="2800" b="1" dirty="0" smtClean="0"/>
              <a:t>-</a:t>
            </a:r>
            <a:r>
              <a:rPr lang="el-GR" sz="2800" b="1" dirty="0" smtClean="0"/>
              <a:t>καρκινογόνος δράση</a:t>
            </a:r>
            <a:r>
              <a:rPr lang="en-US" sz="2800" b="1" dirty="0" smtClean="0"/>
              <a:t> </a:t>
            </a:r>
            <a:endParaRPr lang="el-GR" sz="2800" b="1" dirty="0" smtClean="0"/>
          </a:p>
          <a:p>
            <a:endParaRPr lang="el-GR" sz="2400" b="1" dirty="0" smtClean="0"/>
          </a:p>
          <a:p>
            <a:r>
              <a:rPr lang="el-GR" sz="2400" dirty="0" smtClean="0"/>
              <a:t>Η  </a:t>
            </a:r>
            <a:r>
              <a:rPr lang="en-US" sz="2400" b="1" dirty="0" err="1" smtClean="0"/>
              <a:t>CagA</a:t>
            </a:r>
            <a:r>
              <a:rPr lang="en-US" sz="2400" dirty="0" smtClean="0"/>
              <a:t> protein </a:t>
            </a:r>
            <a:r>
              <a:rPr lang="el-GR" sz="2400" dirty="0" smtClean="0"/>
              <a:t>και η </a:t>
            </a:r>
            <a:r>
              <a:rPr lang="en-US" sz="2400" dirty="0" smtClean="0"/>
              <a:t>peptidoglycan </a:t>
            </a:r>
            <a:r>
              <a:rPr lang="en-US" sz="2400" b="1" dirty="0" smtClean="0"/>
              <a:t>(PGN) </a:t>
            </a:r>
            <a:r>
              <a:rPr lang="el-GR" sz="2400" b="1" dirty="0" smtClean="0"/>
              <a:t> </a:t>
            </a:r>
            <a:r>
              <a:rPr lang="el-GR" sz="2400" dirty="0" smtClean="0"/>
              <a:t>μεταφέρονται στο κύτταρο του ξενιστή με τις αντλίες εκροής </a:t>
            </a:r>
            <a:r>
              <a:rPr lang="el-GR" sz="2400" b="1" dirty="0" smtClean="0"/>
              <a:t>τύπου </a:t>
            </a:r>
            <a:r>
              <a:rPr lang="en-US" sz="2400" b="1" dirty="0" smtClean="0"/>
              <a:t>IV </a:t>
            </a:r>
            <a:r>
              <a:rPr lang="el-GR" sz="2400" dirty="0" smtClean="0"/>
              <a:t>και ενεργοποιούν διάφορους μεταβολικούς δρόμους με αποτέλεσμα την εξαλλαγή </a:t>
            </a:r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54461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68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36575"/>
            <a:ext cx="8156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27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="" xmlns:p14="http://schemas.microsoft.com/office/powerpoint/2010/main" val="780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. pylori colonized on the surface of regenerative epithelium (Warthin-Starry's silver)">
            <a:hlinkClick r:id="rId3" tooltip="H. pylori colonized on the surface of regenerative epithelium (Warthin-Starry's silver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05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063"/>
            <a:ext cx="8382000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9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46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dirty="0" smtClean="0">
                <a:solidFill>
                  <a:schemeClr val="accent3"/>
                </a:solidFill>
                <a:latin typeface="Monotype Corsiva" pitchFamily="66" charset="0"/>
              </a:rPr>
              <a:t>Κλινικά νοσήματα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77831" y="1844824"/>
            <a:ext cx="8534400" cy="476287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latin typeface="Candara" pitchFamily="34" charset="0"/>
              </a:rPr>
              <a:t>Γαστρίτιδα τύπου Β</a:t>
            </a:r>
          </a:p>
          <a:p>
            <a:pPr eaLnBrk="1" hangingPunct="1"/>
            <a:endParaRPr lang="el-GR" sz="2800" dirty="0" smtClean="0">
              <a:latin typeface="Candara" pitchFamily="34" charset="0"/>
            </a:endParaRPr>
          </a:p>
          <a:p>
            <a:pPr eaLnBrk="1" hangingPunct="1"/>
            <a:r>
              <a:rPr lang="el-GR" sz="2800" b="1" dirty="0" smtClean="0">
                <a:latin typeface="Candara" pitchFamily="34" charset="0"/>
              </a:rPr>
              <a:t>Έλκος</a:t>
            </a:r>
            <a:r>
              <a:rPr lang="el-GR" sz="2800" dirty="0" smtClean="0">
                <a:latin typeface="Candara" pitchFamily="34" charset="0"/>
              </a:rPr>
              <a:t> στομάχου και δωδεκαδακτύλου</a:t>
            </a:r>
          </a:p>
          <a:p>
            <a:pPr eaLnBrk="1" hangingPunct="1"/>
            <a:endParaRPr lang="el-GR" sz="2800" dirty="0" smtClean="0">
              <a:latin typeface="Candara" pitchFamily="34" charset="0"/>
            </a:endParaRPr>
          </a:p>
          <a:p>
            <a:pPr eaLnBrk="1" hangingPunct="1"/>
            <a:r>
              <a:rPr lang="el-GR" sz="2800" b="1" dirty="0" smtClean="0">
                <a:latin typeface="Candara" pitchFamily="34" charset="0"/>
              </a:rPr>
              <a:t>Αδενοκαρκίνωμα</a:t>
            </a:r>
            <a:r>
              <a:rPr lang="el-GR" sz="2800" dirty="0" smtClean="0">
                <a:latin typeface="Candara" pitchFamily="34" charset="0"/>
              </a:rPr>
              <a:t> </a:t>
            </a:r>
            <a:r>
              <a:rPr lang="en-US" sz="2800" dirty="0" smtClean="0">
                <a:latin typeface="Candara" pitchFamily="34" charset="0"/>
              </a:rPr>
              <a:t>(</a:t>
            </a:r>
            <a:r>
              <a:rPr lang="el-GR" sz="2800" dirty="0" smtClean="0">
                <a:latin typeface="Candara" pitchFamily="34" charset="0"/>
              </a:rPr>
              <a:t>κυρίως του κατώτερου τμήματος</a:t>
            </a:r>
            <a:r>
              <a:rPr lang="en-US" sz="2800" dirty="0" smtClean="0">
                <a:latin typeface="Candara" pitchFamily="34" charset="0"/>
              </a:rPr>
              <a:t>)</a:t>
            </a:r>
          </a:p>
          <a:p>
            <a:pPr lvl="1" eaLnBrk="1" hangingPunct="1"/>
            <a:r>
              <a:rPr lang="el-GR" dirty="0" smtClean="0">
                <a:latin typeface="Candara" pitchFamily="34" charset="0"/>
              </a:rPr>
              <a:t>η χρόνια γαστρίτιδα οδηγεί σε εξαλλαγή</a:t>
            </a:r>
          </a:p>
          <a:p>
            <a:pPr lvl="1" eaLnBrk="1" hangingPunct="1"/>
            <a:endParaRPr lang="el-GR" dirty="0" smtClean="0">
              <a:latin typeface="Candara" pitchFamily="34" charset="0"/>
            </a:endParaRPr>
          </a:p>
          <a:p>
            <a:pPr eaLnBrk="1" hangingPunct="1"/>
            <a:r>
              <a:rPr lang="en-US" sz="2800" b="1" dirty="0" smtClean="0">
                <a:latin typeface="Candara" pitchFamily="34" charset="0"/>
              </a:rPr>
              <a:t>MALT</a:t>
            </a:r>
            <a:r>
              <a:rPr lang="el-GR" sz="2800" b="1" dirty="0" smtClean="0">
                <a:latin typeface="Candara" pitchFamily="34" charset="0"/>
              </a:rPr>
              <a:t> λέμφωμα</a:t>
            </a:r>
          </a:p>
        </p:txBody>
      </p:sp>
      <p:pic>
        <p:nvPicPr>
          <p:cNvPr id="45060" name="Picture 5" descr="22898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9" y="1700808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8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14400"/>
          </a:xfrm>
        </p:spPr>
        <p:txBody>
          <a:bodyPr/>
          <a:lstStyle/>
          <a:p>
            <a:pPr algn="ctr" eaLnBrk="1" hangingPunct="1"/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Λοίμωξη με  </a:t>
            </a:r>
            <a:r>
              <a:rPr lang="en-US" sz="4000" b="1" dirty="0" smtClean="0">
                <a:solidFill>
                  <a:schemeClr val="accent3"/>
                </a:solidFill>
                <a:latin typeface="Monotype Corsiva" pitchFamily="66" charset="0"/>
              </a:rPr>
              <a:t>H. </a:t>
            </a:r>
            <a:r>
              <a:rPr lang="en-GB" sz="4000" b="1" i="1" dirty="0" smtClean="0">
                <a:solidFill>
                  <a:schemeClr val="accent3"/>
                </a:solidFill>
                <a:latin typeface="Monotype Corsiva" pitchFamily="66" charset="0"/>
              </a:rPr>
              <a:t>pylori</a:t>
            </a:r>
            <a:endParaRPr lang="en-GB" sz="4000" b="1" dirty="0" smtClean="0">
              <a:solidFill>
                <a:schemeClr val="accent3"/>
              </a:solidFill>
              <a:latin typeface="Monotype Corsiva" pitchFamily="66" charset="0"/>
            </a:endParaRPr>
          </a:p>
        </p:txBody>
      </p:sp>
      <p:grpSp>
        <p:nvGrpSpPr>
          <p:cNvPr id="325635" name="Group 3"/>
          <p:cNvGrpSpPr>
            <a:grpSpLocks/>
          </p:cNvGrpSpPr>
          <p:nvPr/>
        </p:nvGrpSpPr>
        <p:grpSpPr bwMode="auto">
          <a:xfrm>
            <a:off x="323850" y="2349500"/>
            <a:ext cx="2362200" cy="2743200"/>
            <a:chOff x="1344" y="1248"/>
            <a:chExt cx="2713" cy="2343"/>
          </a:xfrm>
        </p:grpSpPr>
        <p:sp>
          <p:nvSpPr>
            <p:cNvPr id="46102" name="Freeform 4"/>
            <p:cNvSpPr>
              <a:spLocks/>
            </p:cNvSpPr>
            <p:nvPr/>
          </p:nvSpPr>
          <p:spPr bwMode="auto">
            <a:xfrm>
              <a:off x="1344" y="1367"/>
              <a:ext cx="1318" cy="2019"/>
            </a:xfrm>
            <a:custGeom>
              <a:avLst/>
              <a:gdLst>
                <a:gd name="T0" fmla="*/ 925 w 1337"/>
                <a:gd name="T1" fmla="*/ 0 h 2049"/>
                <a:gd name="T2" fmla="*/ 940 w 1337"/>
                <a:gd name="T3" fmla="*/ 62 h 2049"/>
                <a:gd name="T4" fmla="*/ 956 w 1337"/>
                <a:gd name="T5" fmla="*/ 116 h 2049"/>
                <a:gd name="T6" fmla="*/ 980 w 1337"/>
                <a:gd name="T7" fmla="*/ 178 h 2049"/>
                <a:gd name="T8" fmla="*/ 1010 w 1337"/>
                <a:gd name="T9" fmla="*/ 226 h 2049"/>
                <a:gd name="T10" fmla="*/ 1058 w 1337"/>
                <a:gd name="T11" fmla="*/ 272 h 2049"/>
                <a:gd name="T12" fmla="*/ 1120 w 1337"/>
                <a:gd name="T13" fmla="*/ 310 h 2049"/>
                <a:gd name="T14" fmla="*/ 1182 w 1337"/>
                <a:gd name="T15" fmla="*/ 358 h 2049"/>
                <a:gd name="T16" fmla="*/ 1205 w 1337"/>
                <a:gd name="T17" fmla="*/ 474 h 2049"/>
                <a:gd name="T18" fmla="*/ 1236 w 1337"/>
                <a:gd name="T19" fmla="*/ 622 h 2049"/>
                <a:gd name="T20" fmla="*/ 1283 w 1337"/>
                <a:gd name="T21" fmla="*/ 862 h 2049"/>
                <a:gd name="T22" fmla="*/ 1298 w 1337"/>
                <a:gd name="T23" fmla="*/ 1095 h 2049"/>
                <a:gd name="T24" fmla="*/ 1275 w 1337"/>
                <a:gd name="T25" fmla="*/ 1290 h 2049"/>
                <a:gd name="T26" fmla="*/ 1236 w 1337"/>
                <a:gd name="T27" fmla="*/ 1390 h 2049"/>
                <a:gd name="T28" fmla="*/ 1150 w 1337"/>
                <a:gd name="T29" fmla="*/ 1507 h 2049"/>
                <a:gd name="T30" fmla="*/ 1018 w 1337"/>
                <a:gd name="T31" fmla="*/ 1492 h 2049"/>
                <a:gd name="T32" fmla="*/ 940 w 1337"/>
                <a:gd name="T33" fmla="*/ 1484 h 2049"/>
                <a:gd name="T34" fmla="*/ 848 w 1337"/>
                <a:gd name="T35" fmla="*/ 1476 h 2049"/>
                <a:gd name="T36" fmla="*/ 793 w 1337"/>
                <a:gd name="T37" fmla="*/ 1476 h 2049"/>
                <a:gd name="T38" fmla="*/ 746 w 1337"/>
                <a:gd name="T39" fmla="*/ 1484 h 2049"/>
                <a:gd name="T40" fmla="*/ 692 w 1337"/>
                <a:gd name="T41" fmla="*/ 1437 h 2049"/>
                <a:gd name="T42" fmla="*/ 622 w 1337"/>
                <a:gd name="T43" fmla="*/ 1414 h 2049"/>
                <a:gd name="T44" fmla="*/ 528 w 1337"/>
                <a:gd name="T45" fmla="*/ 1382 h 2049"/>
                <a:gd name="T46" fmla="*/ 458 w 1337"/>
                <a:gd name="T47" fmla="*/ 1390 h 2049"/>
                <a:gd name="T48" fmla="*/ 381 w 1337"/>
                <a:gd name="T49" fmla="*/ 1429 h 2049"/>
                <a:gd name="T50" fmla="*/ 318 w 1337"/>
                <a:gd name="T51" fmla="*/ 1492 h 2049"/>
                <a:gd name="T52" fmla="*/ 248 w 1337"/>
                <a:gd name="T53" fmla="*/ 1569 h 2049"/>
                <a:gd name="T54" fmla="*/ 178 w 1337"/>
                <a:gd name="T55" fmla="*/ 1662 h 2049"/>
                <a:gd name="T56" fmla="*/ 108 w 1337"/>
                <a:gd name="T57" fmla="*/ 1779 h 2049"/>
                <a:gd name="T58" fmla="*/ 54 w 1337"/>
                <a:gd name="T59" fmla="*/ 1880 h 2049"/>
                <a:gd name="T60" fmla="*/ 0 w 1337"/>
                <a:gd name="T61" fmla="*/ 1988 h 20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37" h="2049">
                  <a:moveTo>
                    <a:pt x="952" y="0"/>
                  </a:moveTo>
                  <a:lnTo>
                    <a:pt x="968" y="64"/>
                  </a:lnTo>
                  <a:lnTo>
                    <a:pt x="984" y="120"/>
                  </a:lnTo>
                  <a:lnTo>
                    <a:pt x="1008" y="184"/>
                  </a:lnTo>
                  <a:lnTo>
                    <a:pt x="1040" y="232"/>
                  </a:lnTo>
                  <a:lnTo>
                    <a:pt x="1088" y="280"/>
                  </a:lnTo>
                  <a:lnTo>
                    <a:pt x="1152" y="320"/>
                  </a:lnTo>
                  <a:lnTo>
                    <a:pt x="1216" y="368"/>
                  </a:lnTo>
                  <a:lnTo>
                    <a:pt x="1240" y="488"/>
                  </a:lnTo>
                  <a:lnTo>
                    <a:pt x="1272" y="640"/>
                  </a:lnTo>
                  <a:lnTo>
                    <a:pt x="1320" y="888"/>
                  </a:lnTo>
                  <a:lnTo>
                    <a:pt x="1336" y="1128"/>
                  </a:lnTo>
                  <a:lnTo>
                    <a:pt x="1312" y="1328"/>
                  </a:lnTo>
                  <a:lnTo>
                    <a:pt x="1272" y="1432"/>
                  </a:lnTo>
                  <a:lnTo>
                    <a:pt x="1184" y="1552"/>
                  </a:lnTo>
                  <a:lnTo>
                    <a:pt x="1048" y="1536"/>
                  </a:lnTo>
                  <a:lnTo>
                    <a:pt x="968" y="1528"/>
                  </a:lnTo>
                  <a:lnTo>
                    <a:pt x="872" y="1520"/>
                  </a:lnTo>
                  <a:lnTo>
                    <a:pt x="816" y="1520"/>
                  </a:lnTo>
                  <a:lnTo>
                    <a:pt x="768" y="1528"/>
                  </a:lnTo>
                  <a:lnTo>
                    <a:pt x="712" y="1480"/>
                  </a:lnTo>
                  <a:lnTo>
                    <a:pt x="640" y="1456"/>
                  </a:lnTo>
                  <a:lnTo>
                    <a:pt x="544" y="1424"/>
                  </a:lnTo>
                  <a:lnTo>
                    <a:pt x="472" y="1432"/>
                  </a:lnTo>
                  <a:lnTo>
                    <a:pt x="392" y="1472"/>
                  </a:lnTo>
                  <a:lnTo>
                    <a:pt x="328" y="1536"/>
                  </a:lnTo>
                  <a:lnTo>
                    <a:pt x="256" y="1616"/>
                  </a:lnTo>
                  <a:lnTo>
                    <a:pt x="184" y="1712"/>
                  </a:lnTo>
                  <a:lnTo>
                    <a:pt x="112" y="1832"/>
                  </a:lnTo>
                  <a:lnTo>
                    <a:pt x="56" y="1936"/>
                  </a:lnTo>
                  <a:lnTo>
                    <a:pt x="0" y="2048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103" name="Freeform 5"/>
            <p:cNvSpPr>
              <a:spLocks/>
            </p:cNvSpPr>
            <p:nvPr/>
          </p:nvSpPr>
          <p:spPr bwMode="auto">
            <a:xfrm>
              <a:off x="1557" y="1248"/>
              <a:ext cx="2500" cy="2335"/>
            </a:xfrm>
            <a:custGeom>
              <a:avLst/>
              <a:gdLst>
                <a:gd name="T0" fmla="*/ 0 w 2537"/>
                <a:gd name="T1" fmla="*/ 2215 h 2369"/>
                <a:gd name="T2" fmla="*/ 94 w 2537"/>
                <a:gd name="T3" fmla="*/ 2036 h 2369"/>
                <a:gd name="T4" fmla="*/ 156 w 2537"/>
                <a:gd name="T5" fmla="*/ 1928 h 2369"/>
                <a:gd name="T6" fmla="*/ 218 w 2537"/>
                <a:gd name="T7" fmla="*/ 1834 h 2369"/>
                <a:gd name="T8" fmla="*/ 272 w 2537"/>
                <a:gd name="T9" fmla="*/ 1788 h 2369"/>
                <a:gd name="T10" fmla="*/ 334 w 2537"/>
                <a:gd name="T11" fmla="*/ 1749 h 2369"/>
                <a:gd name="T12" fmla="*/ 420 w 2537"/>
                <a:gd name="T13" fmla="*/ 1741 h 2369"/>
                <a:gd name="T14" fmla="*/ 466 w 2537"/>
                <a:gd name="T15" fmla="*/ 1764 h 2369"/>
                <a:gd name="T16" fmla="*/ 505 w 2537"/>
                <a:gd name="T17" fmla="*/ 1795 h 2369"/>
                <a:gd name="T18" fmla="*/ 552 w 2537"/>
                <a:gd name="T19" fmla="*/ 1850 h 2369"/>
                <a:gd name="T20" fmla="*/ 644 w 2537"/>
                <a:gd name="T21" fmla="*/ 1920 h 2369"/>
                <a:gd name="T22" fmla="*/ 746 w 2537"/>
                <a:gd name="T23" fmla="*/ 1958 h 2369"/>
                <a:gd name="T24" fmla="*/ 870 w 2537"/>
                <a:gd name="T25" fmla="*/ 1966 h 2369"/>
                <a:gd name="T26" fmla="*/ 940 w 2537"/>
                <a:gd name="T27" fmla="*/ 2060 h 2369"/>
                <a:gd name="T28" fmla="*/ 1064 w 2537"/>
                <a:gd name="T29" fmla="*/ 2168 h 2369"/>
                <a:gd name="T30" fmla="*/ 1173 w 2537"/>
                <a:gd name="T31" fmla="*/ 2223 h 2369"/>
                <a:gd name="T32" fmla="*/ 1282 w 2537"/>
                <a:gd name="T33" fmla="*/ 2269 h 2369"/>
                <a:gd name="T34" fmla="*/ 1414 w 2537"/>
                <a:gd name="T35" fmla="*/ 2301 h 2369"/>
                <a:gd name="T36" fmla="*/ 1530 w 2537"/>
                <a:gd name="T37" fmla="*/ 2277 h 2369"/>
                <a:gd name="T38" fmla="*/ 1639 w 2537"/>
                <a:gd name="T39" fmla="*/ 2262 h 2369"/>
                <a:gd name="T40" fmla="*/ 1764 w 2537"/>
                <a:gd name="T41" fmla="*/ 2200 h 2369"/>
                <a:gd name="T42" fmla="*/ 1934 w 2537"/>
                <a:gd name="T43" fmla="*/ 2106 h 2369"/>
                <a:gd name="T44" fmla="*/ 2090 w 2537"/>
                <a:gd name="T45" fmla="*/ 1958 h 2369"/>
                <a:gd name="T46" fmla="*/ 2276 w 2537"/>
                <a:gd name="T47" fmla="*/ 1694 h 2369"/>
                <a:gd name="T48" fmla="*/ 2400 w 2537"/>
                <a:gd name="T49" fmla="*/ 1399 h 2369"/>
                <a:gd name="T50" fmla="*/ 2463 w 2537"/>
                <a:gd name="T51" fmla="*/ 1119 h 2369"/>
                <a:gd name="T52" fmla="*/ 2463 w 2537"/>
                <a:gd name="T53" fmla="*/ 917 h 2369"/>
                <a:gd name="T54" fmla="*/ 2431 w 2537"/>
                <a:gd name="T55" fmla="*/ 715 h 2369"/>
                <a:gd name="T56" fmla="*/ 2385 w 2537"/>
                <a:gd name="T57" fmla="*/ 544 h 2369"/>
                <a:gd name="T58" fmla="*/ 2292 w 2537"/>
                <a:gd name="T59" fmla="*/ 396 h 2369"/>
                <a:gd name="T60" fmla="*/ 2160 w 2537"/>
                <a:gd name="T61" fmla="*/ 248 h 2369"/>
                <a:gd name="T62" fmla="*/ 2028 w 2537"/>
                <a:gd name="T63" fmla="*/ 140 h 2369"/>
                <a:gd name="T64" fmla="*/ 1888 w 2537"/>
                <a:gd name="T65" fmla="*/ 94 h 2369"/>
                <a:gd name="T66" fmla="*/ 1740 w 2537"/>
                <a:gd name="T67" fmla="*/ 86 h 2369"/>
                <a:gd name="T68" fmla="*/ 1569 w 2537"/>
                <a:gd name="T69" fmla="*/ 132 h 2369"/>
                <a:gd name="T70" fmla="*/ 1367 w 2537"/>
                <a:gd name="T71" fmla="*/ 202 h 2369"/>
                <a:gd name="T72" fmla="*/ 1258 w 2537"/>
                <a:gd name="T73" fmla="*/ 248 h 2369"/>
                <a:gd name="T74" fmla="*/ 1204 w 2537"/>
                <a:gd name="T75" fmla="*/ 256 h 2369"/>
                <a:gd name="T76" fmla="*/ 1142 w 2537"/>
                <a:gd name="T77" fmla="*/ 256 h 2369"/>
                <a:gd name="T78" fmla="*/ 1096 w 2537"/>
                <a:gd name="T79" fmla="*/ 218 h 2369"/>
                <a:gd name="T80" fmla="*/ 1056 w 2537"/>
                <a:gd name="T81" fmla="*/ 178 h 2369"/>
                <a:gd name="T82" fmla="*/ 1026 w 2537"/>
                <a:gd name="T83" fmla="*/ 132 h 2369"/>
                <a:gd name="T84" fmla="*/ 1002 w 2537"/>
                <a:gd name="T85" fmla="*/ 86 h 2369"/>
                <a:gd name="T86" fmla="*/ 986 w 2537"/>
                <a:gd name="T87" fmla="*/ 0 h 23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37" h="2369">
                  <a:moveTo>
                    <a:pt x="0" y="2280"/>
                  </a:moveTo>
                  <a:lnTo>
                    <a:pt x="96" y="2096"/>
                  </a:lnTo>
                  <a:lnTo>
                    <a:pt x="160" y="1984"/>
                  </a:lnTo>
                  <a:lnTo>
                    <a:pt x="224" y="1888"/>
                  </a:lnTo>
                  <a:lnTo>
                    <a:pt x="280" y="1840"/>
                  </a:lnTo>
                  <a:lnTo>
                    <a:pt x="344" y="1800"/>
                  </a:lnTo>
                  <a:lnTo>
                    <a:pt x="432" y="1792"/>
                  </a:lnTo>
                  <a:lnTo>
                    <a:pt x="480" y="1816"/>
                  </a:lnTo>
                  <a:lnTo>
                    <a:pt x="520" y="1848"/>
                  </a:lnTo>
                  <a:lnTo>
                    <a:pt x="568" y="1904"/>
                  </a:lnTo>
                  <a:lnTo>
                    <a:pt x="664" y="1976"/>
                  </a:lnTo>
                  <a:lnTo>
                    <a:pt x="768" y="2016"/>
                  </a:lnTo>
                  <a:lnTo>
                    <a:pt x="896" y="2024"/>
                  </a:lnTo>
                  <a:lnTo>
                    <a:pt x="968" y="2120"/>
                  </a:lnTo>
                  <a:lnTo>
                    <a:pt x="1096" y="2232"/>
                  </a:lnTo>
                  <a:lnTo>
                    <a:pt x="1208" y="2288"/>
                  </a:lnTo>
                  <a:lnTo>
                    <a:pt x="1320" y="2336"/>
                  </a:lnTo>
                  <a:lnTo>
                    <a:pt x="1456" y="2368"/>
                  </a:lnTo>
                  <a:lnTo>
                    <a:pt x="1576" y="2344"/>
                  </a:lnTo>
                  <a:lnTo>
                    <a:pt x="1688" y="2328"/>
                  </a:lnTo>
                  <a:lnTo>
                    <a:pt x="1816" y="2264"/>
                  </a:lnTo>
                  <a:lnTo>
                    <a:pt x="1992" y="2168"/>
                  </a:lnTo>
                  <a:lnTo>
                    <a:pt x="2152" y="2016"/>
                  </a:lnTo>
                  <a:lnTo>
                    <a:pt x="2344" y="1744"/>
                  </a:lnTo>
                  <a:lnTo>
                    <a:pt x="2472" y="1440"/>
                  </a:lnTo>
                  <a:lnTo>
                    <a:pt x="2536" y="1152"/>
                  </a:lnTo>
                  <a:lnTo>
                    <a:pt x="2536" y="944"/>
                  </a:lnTo>
                  <a:lnTo>
                    <a:pt x="2504" y="736"/>
                  </a:lnTo>
                  <a:lnTo>
                    <a:pt x="2456" y="560"/>
                  </a:lnTo>
                  <a:lnTo>
                    <a:pt x="2360" y="408"/>
                  </a:lnTo>
                  <a:lnTo>
                    <a:pt x="2224" y="256"/>
                  </a:lnTo>
                  <a:lnTo>
                    <a:pt x="2088" y="144"/>
                  </a:lnTo>
                  <a:lnTo>
                    <a:pt x="1944" y="96"/>
                  </a:lnTo>
                  <a:lnTo>
                    <a:pt x="1792" y="88"/>
                  </a:lnTo>
                  <a:lnTo>
                    <a:pt x="1616" y="136"/>
                  </a:lnTo>
                  <a:lnTo>
                    <a:pt x="1408" y="208"/>
                  </a:lnTo>
                  <a:lnTo>
                    <a:pt x="1296" y="256"/>
                  </a:lnTo>
                  <a:lnTo>
                    <a:pt x="1240" y="264"/>
                  </a:lnTo>
                  <a:lnTo>
                    <a:pt x="1176" y="264"/>
                  </a:lnTo>
                  <a:lnTo>
                    <a:pt x="1128" y="224"/>
                  </a:lnTo>
                  <a:lnTo>
                    <a:pt x="1088" y="184"/>
                  </a:lnTo>
                  <a:lnTo>
                    <a:pt x="1056" y="136"/>
                  </a:lnTo>
                  <a:lnTo>
                    <a:pt x="1032" y="88"/>
                  </a:lnTo>
                  <a:lnTo>
                    <a:pt x="1016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Freeform 6"/>
            <p:cNvSpPr>
              <a:spLocks/>
            </p:cNvSpPr>
            <p:nvPr/>
          </p:nvSpPr>
          <p:spPr bwMode="auto">
            <a:xfrm>
              <a:off x="2068" y="2533"/>
              <a:ext cx="1736" cy="1058"/>
            </a:xfrm>
            <a:custGeom>
              <a:avLst/>
              <a:gdLst>
                <a:gd name="T0" fmla="*/ 24 w 1761"/>
                <a:gd name="T1" fmla="*/ 334 h 1073"/>
                <a:gd name="T2" fmla="*/ 0 w 1761"/>
                <a:gd name="T3" fmla="*/ 529 h 1073"/>
                <a:gd name="T4" fmla="*/ 54 w 1761"/>
                <a:gd name="T5" fmla="*/ 606 h 1073"/>
                <a:gd name="T6" fmla="*/ 156 w 1761"/>
                <a:gd name="T7" fmla="*/ 669 h 1073"/>
                <a:gd name="T8" fmla="*/ 264 w 1761"/>
                <a:gd name="T9" fmla="*/ 700 h 1073"/>
                <a:gd name="T10" fmla="*/ 381 w 1761"/>
                <a:gd name="T11" fmla="*/ 708 h 1073"/>
                <a:gd name="T12" fmla="*/ 428 w 1761"/>
                <a:gd name="T13" fmla="*/ 770 h 1073"/>
                <a:gd name="T14" fmla="*/ 498 w 1761"/>
                <a:gd name="T15" fmla="*/ 856 h 1073"/>
                <a:gd name="T16" fmla="*/ 590 w 1761"/>
                <a:gd name="T17" fmla="*/ 918 h 1073"/>
                <a:gd name="T18" fmla="*/ 708 w 1761"/>
                <a:gd name="T19" fmla="*/ 996 h 1073"/>
                <a:gd name="T20" fmla="*/ 824 w 1761"/>
                <a:gd name="T21" fmla="*/ 1019 h 1073"/>
                <a:gd name="T22" fmla="*/ 956 w 1761"/>
                <a:gd name="T23" fmla="*/ 1042 h 1073"/>
                <a:gd name="T24" fmla="*/ 1096 w 1761"/>
                <a:gd name="T25" fmla="*/ 1004 h 1073"/>
                <a:gd name="T26" fmla="*/ 1267 w 1761"/>
                <a:gd name="T27" fmla="*/ 941 h 1073"/>
                <a:gd name="T28" fmla="*/ 1454 w 1761"/>
                <a:gd name="T29" fmla="*/ 856 h 1073"/>
                <a:gd name="T30" fmla="*/ 1570 w 1761"/>
                <a:gd name="T31" fmla="*/ 724 h 1073"/>
                <a:gd name="T32" fmla="*/ 1710 w 1761"/>
                <a:gd name="T33" fmla="*/ 529 h 1073"/>
                <a:gd name="T34" fmla="*/ 576 w 1761"/>
                <a:gd name="T35" fmla="*/ 0 h 1073"/>
                <a:gd name="T36" fmla="*/ 568 w 1761"/>
                <a:gd name="T37" fmla="*/ 102 h 1073"/>
                <a:gd name="T38" fmla="*/ 536 w 1761"/>
                <a:gd name="T39" fmla="*/ 194 h 1073"/>
                <a:gd name="T40" fmla="*/ 482 w 1761"/>
                <a:gd name="T41" fmla="*/ 296 h 1073"/>
                <a:gd name="T42" fmla="*/ 428 w 1761"/>
                <a:gd name="T43" fmla="*/ 350 h 1073"/>
                <a:gd name="T44" fmla="*/ 334 w 1761"/>
                <a:gd name="T45" fmla="*/ 342 h 1073"/>
                <a:gd name="T46" fmla="*/ 210 w 1761"/>
                <a:gd name="T47" fmla="*/ 334 h 1073"/>
                <a:gd name="T48" fmla="*/ 94 w 1761"/>
                <a:gd name="T49" fmla="*/ 318 h 1073"/>
                <a:gd name="T50" fmla="*/ 38 w 1761"/>
                <a:gd name="T51" fmla="*/ 334 h 10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61" h="1073">
                  <a:moveTo>
                    <a:pt x="24" y="344"/>
                  </a:moveTo>
                  <a:lnTo>
                    <a:pt x="0" y="544"/>
                  </a:lnTo>
                  <a:lnTo>
                    <a:pt x="56" y="624"/>
                  </a:lnTo>
                  <a:lnTo>
                    <a:pt x="160" y="688"/>
                  </a:lnTo>
                  <a:lnTo>
                    <a:pt x="272" y="720"/>
                  </a:lnTo>
                  <a:lnTo>
                    <a:pt x="392" y="728"/>
                  </a:lnTo>
                  <a:lnTo>
                    <a:pt x="440" y="792"/>
                  </a:lnTo>
                  <a:lnTo>
                    <a:pt x="512" y="880"/>
                  </a:lnTo>
                  <a:lnTo>
                    <a:pt x="608" y="944"/>
                  </a:lnTo>
                  <a:lnTo>
                    <a:pt x="728" y="1024"/>
                  </a:lnTo>
                  <a:lnTo>
                    <a:pt x="848" y="1048"/>
                  </a:lnTo>
                  <a:lnTo>
                    <a:pt x="984" y="1072"/>
                  </a:lnTo>
                  <a:lnTo>
                    <a:pt x="1128" y="1032"/>
                  </a:lnTo>
                  <a:lnTo>
                    <a:pt x="1304" y="968"/>
                  </a:lnTo>
                  <a:lnTo>
                    <a:pt x="1496" y="880"/>
                  </a:lnTo>
                  <a:lnTo>
                    <a:pt x="1616" y="744"/>
                  </a:lnTo>
                  <a:lnTo>
                    <a:pt x="1760" y="544"/>
                  </a:lnTo>
                  <a:lnTo>
                    <a:pt x="592" y="0"/>
                  </a:lnTo>
                  <a:lnTo>
                    <a:pt x="584" y="104"/>
                  </a:lnTo>
                  <a:lnTo>
                    <a:pt x="552" y="200"/>
                  </a:lnTo>
                  <a:lnTo>
                    <a:pt x="496" y="304"/>
                  </a:lnTo>
                  <a:lnTo>
                    <a:pt x="440" y="360"/>
                  </a:lnTo>
                  <a:lnTo>
                    <a:pt x="344" y="352"/>
                  </a:lnTo>
                  <a:lnTo>
                    <a:pt x="216" y="344"/>
                  </a:lnTo>
                  <a:lnTo>
                    <a:pt x="96" y="328"/>
                  </a:lnTo>
                  <a:lnTo>
                    <a:pt x="40" y="344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105" name="Freeform 7"/>
            <p:cNvSpPr>
              <a:spLocks/>
            </p:cNvSpPr>
            <p:nvPr/>
          </p:nvSpPr>
          <p:spPr bwMode="auto">
            <a:xfrm>
              <a:off x="2400" y="1344"/>
              <a:ext cx="1642" cy="1727"/>
            </a:xfrm>
            <a:custGeom>
              <a:avLst/>
              <a:gdLst>
                <a:gd name="T0" fmla="*/ 32 w 1665"/>
                <a:gd name="T1" fmla="*/ 248 h 1753"/>
                <a:gd name="T2" fmla="*/ 218 w 1665"/>
                <a:gd name="T3" fmla="*/ 108 h 1753"/>
                <a:gd name="T4" fmla="*/ 272 w 1665"/>
                <a:gd name="T5" fmla="*/ 148 h 1753"/>
                <a:gd name="T6" fmla="*/ 358 w 1665"/>
                <a:gd name="T7" fmla="*/ 164 h 1753"/>
                <a:gd name="T8" fmla="*/ 482 w 1665"/>
                <a:gd name="T9" fmla="*/ 140 h 1753"/>
                <a:gd name="T10" fmla="*/ 786 w 1665"/>
                <a:gd name="T11" fmla="*/ 32 h 1753"/>
                <a:gd name="T12" fmla="*/ 934 w 1665"/>
                <a:gd name="T13" fmla="*/ 0 h 1753"/>
                <a:gd name="T14" fmla="*/ 1090 w 1665"/>
                <a:gd name="T15" fmla="*/ 8 h 1753"/>
                <a:gd name="T16" fmla="*/ 1222 w 1665"/>
                <a:gd name="T17" fmla="*/ 70 h 1753"/>
                <a:gd name="T18" fmla="*/ 1408 w 1665"/>
                <a:gd name="T19" fmla="*/ 240 h 1753"/>
                <a:gd name="T20" fmla="*/ 1525 w 1665"/>
                <a:gd name="T21" fmla="*/ 420 h 1753"/>
                <a:gd name="T22" fmla="*/ 1603 w 1665"/>
                <a:gd name="T23" fmla="*/ 684 h 1753"/>
                <a:gd name="T24" fmla="*/ 1618 w 1665"/>
                <a:gd name="T25" fmla="*/ 908 h 1753"/>
                <a:gd name="T26" fmla="*/ 1603 w 1665"/>
                <a:gd name="T27" fmla="*/ 1157 h 1753"/>
                <a:gd name="T28" fmla="*/ 1540 w 1665"/>
                <a:gd name="T29" fmla="*/ 1398 h 1753"/>
                <a:gd name="T30" fmla="*/ 1463 w 1665"/>
                <a:gd name="T31" fmla="*/ 1568 h 1753"/>
                <a:gd name="T32" fmla="*/ 1377 w 1665"/>
                <a:gd name="T33" fmla="*/ 1700 h 1753"/>
                <a:gd name="T34" fmla="*/ 249 w 1665"/>
                <a:gd name="T35" fmla="*/ 1188 h 1753"/>
                <a:gd name="T36" fmla="*/ 249 w 1665"/>
                <a:gd name="T37" fmla="*/ 1032 h 1753"/>
                <a:gd name="T38" fmla="*/ 218 w 1665"/>
                <a:gd name="T39" fmla="*/ 746 h 1753"/>
                <a:gd name="T40" fmla="*/ 156 w 1665"/>
                <a:gd name="T41" fmla="*/ 490 h 1753"/>
                <a:gd name="T42" fmla="*/ 132 w 1665"/>
                <a:gd name="T43" fmla="*/ 396 h 1753"/>
                <a:gd name="T44" fmla="*/ 54 w 1665"/>
                <a:gd name="T45" fmla="*/ 310 h 1753"/>
                <a:gd name="T46" fmla="*/ 0 w 1665"/>
                <a:gd name="T47" fmla="*/ 272 h 17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65" h="1753">
                  <a:moveTo>
                    <a:pt x="32" y="256"/>
                  </a:moveTo>
                  <a:lnTo>
                    <a:pt x="224" y="112"/>
                  </a:lnTo>
                  <a:lnTo>
                    <a:pt x="280" y="152"/>
                  </a:lnTo>
                  <a:lnTo>
                    <a:pt x="368" y="168"/>
                  </a:lnTo>
                  <a:lnTo>
                    <a:pt x="496" y="144"/>
                  </a:lnTo>
                  <a:lnTo>
                    <a:pt x="808" y="32"/>
                  </a:lnTo>
                  <a:lnTo>
                    <a:pt x="960" y="0"/>
                  </a:lnTo>
                  <a:lnTo>
                    <a:pt x="1120" y="8"/>
                  </a:lnTo>
                  <a:lnTo>
                    <a:pt x="1256" y="72"/>
                  </a:lnTo>
                  <a:lnTo>
                    <a:pt x="1448" y="248"/>
                  </a:lnTo>
                  <a:lnTo>
                    <a:pt x="1568" y="432"/>
                  </a:lnTo>
                  <a:lnTo>
                    <a:pt x="1648" y="704"/>
                  </a:lnTo>
                  <a:lnTo>
                    <a:pt x="1664" y="936"/>
                  </a:lnTo>
                  <a:lnTo>
                    <a:pt x="1648" y="1192"/>
                  </a:lnTo>
                  <a:lnTo>
                    <a:pt x="1584" y="1440"/>
                  </a:lnTo>
                  <a:lnTo>
                    <a:pt x="1504" y="1616"/>
                  </a:lnTo>
                  <a:lnTo>
                    <a:pt x="1416" y="1752"/>
                  </a:lnTo>
                  <a:lnTo>
                    <a:pt x="256" y="1224"/>
                  </a:lnTo>
                  <a:lnTo>
                    <a:pt x="256" y="1064"/>
                  </a:lnTo>
                  <a:lnTo>
                    <a:pt x="224" y="768"/>
                  </a:lnTo>
                  <a:lnTo>
                    <a:pt x="160" y="504"/>
                  </a:lnTo>
                  <a:lnTo>
                    <a:pt x="136" y="408"/>
                  </a:lnTo>
                  <a:lnTo>
                    <a:pt x="56" y="320"/>
                  </a:lnTo>
                  <a:lnTo>
                    <a:pt x="0" y="28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25640" name="Group 8"/>
          <p:cNvGrpSpPr>
            <a:grpSpLocks/>
          </p:cNvGrpSpPr>
          <p:nvPr/>
        </p:nvGrpSpPr>
        <p:grpSpPr bwMode="auto">
          <a:xfrm>
            <a:off x="2916238" y="2420938"/>
            <a:ext cx="2667000" cy="2743200"/>
            <a:chOff x="1344" y="1248"/>
            <a:chExt cx="2713" cy="2335"/>
          </a:xfrm>
        </p:grpSpPr>
        <p:sp>
          <p:nvSpPr>
            <p:cNvPr id="46099" name="Freeform 9"/>
            <p:cNvSpPr>
              <a:spLocks/>
            </p:cNvSpPr>
            <p:nvPr/>
          </p:nvSpPr>
          <p:spPr bwMode="auto">
            <a:xfrm>
              <a:off x="1344" y="1367"/>
              <a:ext cx="1318" cy="2019"/>
            </a:xfrm>
            <a:custGeom>
              <a:avLst/>
              <a:gdLst>
                <a:gd name="T0" fmla="*/ 925 w 1337"/>
                <a:gd name="T1" fmla="*/ 0 h 2049"/>
                <a:gd name="T2" fmla="*/ 940 w 1337"/>
                <a:gd name="T3" fmla="*/ 62 h 2049"/>
                <a:gd name="T4" fmla="*/ 956 w 1337"/>
                <a:gd name="T5" fmla="*/ 116 h 2049"/>
                <a:gd name="T6" fmla="*/ 980 w 1337"/>
                <a:gd name="T7" fmla="*/ 178 h 2049"/>
                <a:gd name="T8" fmla="*/ 1010 w 1337"/>
                <a:gd name="T9" fmla="*/ 226 h 2049"/>
                <a:gd name="T10" fmla="*/ 1058 w 1337"/>
                <a:gd name="T11" fmla="*/ 272 h 2049"/>
                <a:gd name="T12" fmla="*/ 1120 w 1337"/>
                <a:gd name="T13" fmla="*/ 310 h 2049"/>
                <a:gd name="T14" fmla="*/ 1182 w 1337"/>
                <a:gd name="T15" fmla="*/ 358 h 2049"/>
                <a:gd name="T16" fmla="*/ 1205 w 1337"/>
                <a:gd name="T17" fmla="*/ 474 h 2049"/>
                <a:gd name="T18" fmla="*/ 1236 w 1337"/>
                <a:gd name="T19" fmla="*/ 622 h 2049"/>
                <a:gd name="T20" fmla="*/ 1283 w 1337"/>
                <a:gd name="T21" fmla="*/ 862 h 2049"/>
                <a:gd name="T22" fmla="*/ 1298 w 1337"/>
                <a:gd name="T23" fmla="*/ 1095 h 2049"/>
                <a:gd name="T24" fmla="*/ 1275 w 1337"/>
                <a:gd name="T25" fmla="*/ 1290 h 2049"/>
                <a:gd name="T26" fmla="*/ 1236 w 1337"/>
                <a:gd name="T27" fmla="*/ 1390 h 2049"/>
                <a:gd name="T28" fmla="*/ 1150 w 1337"/>
                <a:gd name="T29" fmla="*/ 1507 h 2049"/>
                <a:gd name="T30" fmla="*/ 1018 w 1337"/>
                <a:gd name="T31" fmla="*/ 1492 h 2049"/>
                <a:gd name="T32" fmla="*/ 940 w 1337"/>
                <a:gd name="T33" fmla="*/ 1484 h 2049"/>
                <a:gd name="T34" fmla="*/ 848 w 1337"/>
                <a:gd name="T35" fmla="*/ 1476 h 2049"/>
                <a:gd name="T36" fmla="*/ 793 w 1337"/>
                <a:gd name="T37" fmla="*/ 1476 h 2049"/>
                <a:gd name="T38" fmla="*/ 746 w 1337"/>
                <a:gd name="T39" fmla="*/ 1484 h 2049"/>
                <a:gd name="T40" fmla="*/ 692 w 1337"/>
                <a:gd name="T41" fmla="*/ 1437 h 2049"/>
                <a:gd name="T42" fmla="*/ 622 w 1337"/>
                <a:gd name="T43" fmla="*/ 1414 h 2049"/>
                <a:gd name="T44" fmla="*/ 528 w 1337"/>
                <a:gd name="T45" fmla="*/ 1382 h 2049"/>
                <a:gd name="T46" fmla="*/ 458 w 1337"/>
                <a:gd name="T47" fmla="*/ 1390 h 2049"/>
                <a:gd name="T48" fmla="*/ 381 w 1337"/>
                <a:gd name="T49" fmla="*/ 1429 h 2049"/>
                <a:gd name="T50" fmla="*/ 318 w 1337"/>
                <a:gd name="T51" fmla="*/ 1492 h 2049"/>
                <a:gd name="T52" fmla="*/ 248 w 1337"/>
                <a:gd name="T53" fmla="*/ 1569 h 2049"/>
                <a:gd name="T54" fmla="*/ 178 w 1337"/>
                <a:gd name="T55" fmla="*/ 1662 h 2049"/>
                <a:gd name="T56" fmla="*/ 108 w 1337"/>
                <a:gd name="T57" fmla="*/ 1779 h 2049"/>
                <a:gd name="T58" fmla="*/ 54 w 1337"/>
                <a:gd name="T59" fmla="*/ 1880 h 2049"/>
                <a:gd name="T60" fmla="*/ 0 w 1337"/>
                <a:gd name="T61" fmla="*/ 1988 h 20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37" h="2049">
                  <a:moveTo>
                    <a:pt x="952" y="0"/>
                  </a:moveTo>
                  <a:lnTo>
                    <a:pt x="968" y="64"/>
                  </a:lnTo>
                  <a:lnTo>
                    <a:pt x="984" y="120"/>
                  </a:lnTo>
                  <a:lnTo>
                    <a:pt x="1008" y="184"/>
                  </a:lnTo>
                  <a:lnTo>
                    <a:pt x="1040" y="232"/>
                  </a:lnTo>
                  <a:lnTo>
                    <a:pt x="1088" y="280"/>
                  </a:lnTo>
                  <a:lnTo>
                    <a:pt x="1152" y="320"/>
                  </a:lnTo>
                  <a:lnTo>
                    <a:pt x="1216" y="368"/>
                  </a:lnTo>
                  <a:lnTo>
                    <a:pt x="1240" y="488"/>
                  </a:lnTo>
                  <a:lnTo>
                    <a:pt x="1272" y="640"/>
                  </a:lnTo>
                  <a:lnTo>
                    <a:pt x="1320" y="888"/>
                  </a:lnTo>
                  <a:lnTo>
                    <a:pt x="1336" y="1128"/>
                  </a:lnTo>
                  <a:lnTo>
                    <a:pt x="1312" y="1328"/>
                  </a:lnTo>
                  <a:lnTo>
                    <a:pt x="1272" y="1432"/>
                  </a:lnTo>
                  <a:lnTo>
                    <a:pt x="1184" y="1552"/>
                  </a:lnTo>
                  <a:lnTo>
                    <a:pt x="1048" y="1536"/>
                  </a:lnTo>
                  <a:lnTo>
                    <a:pt x="968" y="1528"/>
                  </a:lnTo>
                  <a:lnTo>
                    <a:pt x="872" y="1520"/>
                  </a:lnTo>
                  <a:lnTo>
                    <a:pt x="816" y="1520"/>
                  </a:lnTo>
                  <a:lnTo>
                    <a:pt x="768" y="1528"/>
                  </a:lnTo>
                  <a:lnTo>
                    <a:pt x="712" y="1480"/>
                  </a:lnTo>
                  <a:lnTo>
                    <a:pt x="640" y="1456"/>
                  </a:lnTo>
                  <a:lnTo>
                    <a:pt x="544" y="1424"/>
                  </a:lnTo>
                  <a:lnTo>
                    <a:pt x="472" y="1432"/>
                  </a:lnTo>
                  <a:lnTo>
                    <a:pt x="392" y="1472"/>
                  </a:lnTo>
                  <a:lnTo>
                    <a:pt x="328" y="1536"/>
                  </a:lnTo>
                  <a:lnTo>
                    <a:pt x="256" y="1616"/>
                  </a:lnTo>
                  <a:lnTo>
                    <a:pt x="184" y="1712"/>
                  </a:lnTo>
                  <a:lnTo>
                    <a:pt x="112" y="1832"/>
                  </a:lnTo>
                  <a:lnTo>
                    <a:pt x="56" y="1936"/>
                  </a:lnTo>
                  <a:lnTo>
                    <a:pt x="0" y="2048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100" name="Freeform 10"/>
            <p:cNvSpPr>
              <a:spLocks/>
            </p:cNvSpPr>
            <p:nvPr/>
          </p:nvSpPr>
          <p:spPr bwMode="auto">
            <a:xfrm>
              <a:off x="1557" y="1248"/>
              <a:ext cx="2500" cy="2335"/>
            </a:xfrm>
            <a:custGeom>
              <a:avLst/>
              <a:gdLst>
                <a:gd name="T0" fmla="*/ 0 w 2537"/>
                <a:gd name="T1" fmla="*/ 2215 h 2369"/>
                <a:gd name="T2" fmla="*/ 94 w 2537"/>
                <a:gd name="T3" fmla="*/ 2036 h 2369"/>
                <a:gd name="T4" fmla="*/ 156 w 2537"/>
                <a:gd name="T5" fmla="*/ 1928 h 2369"/>
                <a:gd name="T6" fmla="*/ 218 w 2537"/>
                <a:gd name="T7" fmla="*/ 1834 h 2369"/>
                <a:gd name="T8" fmla="*/ 272 w 2537"/>
                <a:gd name="T9" fmla="*/ 1788 h 2369"/>
                <a:gd name="T10" fmla="*/ 334 w 2537"/>
                <a:gd name="T11" fmla="*/ 1749 h 2369"/>
                <a:gd name="T12" fmla="*/ 420 w 2537"/>
                <a:gd name="T13" fmla="*/ 1741 h 2369"/>
                <a:gd name="T14" fmla="*/ 466 w 2537"/>
                <a:gd name="T15" fmla="*/ 1764 h 2369"/>
                <a:gd name="T16" fmla="*/ 505 w 2537"/>
                <a:gd name="T17" fmla="*/ 1795 h 2369"/>
                <a:gd name="T18" fmla="*/ 552 w 2537"/>
                <a:gd name="T19" fmla="*/ 1850 h 2369"/>
                <a:gd name="T20" fmla="*/ 644 w 2537"/>
                <a:gd name="T21" fmla="*/ 1920 h 2369"/>
                <a:gd name="T22" fmla="*/ 746 w 2537"/>
                <a:gd name="T23" fmla="*/ 1958 h 2369"/>
                <a:gd name="T24" fmla="*/ 870 w 2537"/>
                <a:gd name="T25" fmla="*/ 1966 h 2369"/>
                <a:gd name="T26" fmla="*/ 940 w 2537"/>
                <a:gd name="T27" fmla="*/ 2060 h 2369"/>
                <a:gd name="T28" fmla="*/ 1064 w 2537"/>
                <a:gd name="T29" fmla="*/ 2168 h 2369"/>
                <a:gd name="T30" fmla="*/ 1173 w 2537"/>
                <a:gd name="T31" fmla="*/ 2223 h 2369"/>
                <a:gd name="T32" fmla="*/ 1282 w 2537"/>
                <a:gd name="T33" fmla="*/ 2269 h 2369"/>
                <a:gd name="T34" fmla="*/ 1414 w 2537"/>
                <a:gd name="T35" fmla="*/ 2301 h 2369"/>
                <a:gd name="T36" fmla="*/ 1530 w 2537"/>
                <a:gd name="T37" fmla="*/ 2277 h 2369"/>
                <a:gd name="T38" fmla="*/ 1639 w 2537"/>
                <a:gd name="T39" fmla="*/ 2262 h 2369"/>
                <a:gd name="T40" fmla="*/ 1764 w 2537"/>
                <a:gd name="T41" fmla="*/ 2200 h 2369"/>
                <a:gd name="T42" fmla="*/ 1934 w 2537"/>
                <a:gd name="T43" fmla="*/ 2106 h 2369"/>
                <a:gd name="T44" fmla="*/ 2090 w 2537"/>
                <a:gd name="T45" fmla="*/ 1958 h 2369"/>
                <a:gd name="T46" fmla="*/ 2276 w 2537"/>
                <a:gd name="T47" fmla="*/ 1694 h 2369"/>
                <a:gd name="T48" fmla="*/ 2400 w 2537"/>
                <a:gd name="T49" fmla="*/ 1399 h 2369"/>
                <a:gd name="T50" fmla="*/ 2463 w 2537"/>
                <a:gd name="T51" fmla="*/ 1119 h 2369"/>
                <a:gd name="T52" fmla="*/ 2463 w 2537"/>
                <a:gd name="T53" fmla="*/ 917 h 2369"/>
                <a:gd name="T54" fmla="*/ 2431 w 2537"/>
                <a:gd name="T55" fmla="*/ 715 h 2369"/>
                <a:gd name="T56" fmla="*/ 2385 w 2537"/>
                <a:gd name="T57" fmla="*/ 544 h 2369"/>
                <a:gd name="T58" fmla="*/ 2292 w 2537"/>
                <a:gd name="T59" fmla="*/ 396 h 2369"/>
                <a:gd name="T60" fmla="*/ 2160 w 2537"/>
                <a:gd name="T61" fmla="*/ 248 h 2369"/>
                <a:gd name="T62" fmla="*/ 2028 w 2537"/>
                <a:gd name="T63" fmla="*/ 140 h 2369"/>
                <a:gd name="T64" fmla="*/ 1888 w 2537"/>
                <a:gd name="T65" fmla="*/ 94 h 2369"/>
                <a:gd name="T66" fmla="*/ 1740 w 2537"/>
                <a:gd name="T67" fmla="*/ 86 h 2369"/>
                <a:gd name="T68" fmla="*/ 1569 w 2537"/>
                <a:gd name="T69" fmla="*/ 132 h 2369"/>
                <a:gd name="T70" fmla="*/ 1367 w 2537"/>
                <a:gd name="T71" fmla="*/ 202 h 2369"/>
                <a:gd name="T72" fmla="*/ 1258 w 2537"/>
                <a:gd name="T73" fmla="*/ 248 h 2369"/>
                <a:gd name="T74" fmla="*/ 1204 w 2537"/>
                <a:gd name="T75" fmla="*/ 256 h 2369"/>
                <a:gd name="T76" fmla="*/ 1142 w 2537"/>
                <a:gd name="T77" fmla="*/ 256 h 2369"/>
                <a:gd name="T78" fmla="*/ 1096 w 2537"/>
                <a:gd name="T79" fmla="*/ 218 h 2369"/>
                <a:gd name="T80" fmla="*/ 1056 w 2537"/>
                <a:gd name="T81" fmla="*/ 178 h 2369"/>
                <a:gd name="T82" fmla="*/ 1026 w 2537"/>
                <a:gd name="T83" fmla="*/ 132 h 2369"/>
                <a:gd name="T84" fmla="*/ 1002 w 2537"/>
                <a:gd name="T85" fmla="*/ 86 h 2369"/>
                <a:gd name="T86" fmla="*/ 986 w 2537"/>
                <a:gd name="T87" fmla="*/ 0 h 23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37" h="2369">
                  <a:moveTo>
                    <a:pt x="0" y="2280"/>
                  </a:moveTo>
                  <a:lnTo>
                    <a:pt x="96" y="2096"/>
                  </a:lnTo>
                  <a:lnTo>
                    <a:pt x="160" y="1984"/>
                  </a:lnTo>
                  <a:lnTo>
                    <a:pt x="224" y="1888"/>
                  </a:lnTo>
                  <a:lnTo>
                    <a:pt x="280" y="1840"/>
                  </a:lnTo>
                  <a:lnTo>
                    <a:pt x="344" y="1800"/>
                  </a:lnTo>
                  <a:lnTo>
                    <a:pt x="432" y="1792"/>
                  </a:lnTo>
                  <a:lnTo>
                    <a:pt x="480" y="1816"/>
                  </a:lnTo>
                  <a:lnTo>
                    <a:pt x="520" y="1848"/>
                  </a:lnTo>
                  <a:lnTo>
                    <a:pt x="568" y="1904"/>
                  </a:lnTo>
                  <a:lnTo>
                    <a:pt x="664" y="1976"/>
                  </a:lnTo>
                  <a:lnTo>
                    <a:pt x="768" y="2016"/>
                  </a:lnTo>
                  <a:lnTo>
                    <a:pt x="896" y="2024"/>
                  </a:lnTo>
                  <a:lnTo>
                    <a:pt x="968" y="2120"/>
                  </a:lnTo>
                  <a:lnTo>
                    <a:pt x="1096" y="2232"/>
                  </a:lnTo>
                  <a:lnTo>
                    <a:pt x="1208" y="2288"/>
                  </a:lnTo>
                  <a:lnTo>
                    <a:pt x="1320" y="2336"/>
                  </a:lnTo>
                  <a:lnTo>
                    <a:pt x="1456" y="2368"/>
                  </a:lnTo>
                  <a:lnTo>
                    <a:pt x="1576" y="2344"/>
                  </a:lnTo>
                  <a:lnTo>
                    <a:pt x="1688" y="2328"/>
                  </a:lnTo>
                  <a:lnTo>
                    <a:pt x="1816" y="2264"/>
                  </a:lnTo>
                  <a:lnTo>
                    <a:pt x="1992" y="2168"/>
                  </a:lnTo>
                  <a:lnTo>
                    <a:pt x="2152" y="2016"/>
                  </a:lnTo>
                  <a:lnTo>
                    <a:pt x="2344" y="1744"/>
                  </a:lnTo>
                  <a:lnTo>
                    <a:pt x="2472" y="1440"/>
                  </a:lnTo>
                  <a:lnTo>
                    <a:pt x="2536" y="1152"/>
                  </a:lnTo>
                  <a:lnTo>
                    <a:pt x="2536" y="944"/>
                  </a:lnTo>
                  <a:lnTo>
                    <a:pt x="2504" y="736"/>
                  </a:lnTo>
                  <a:lnTo>
                    <a:pt x="2456" y="560"/>
                  </a:lnTo>
                  <a:lnTo>
                    <a:pt x="2360" y="408"/>
                  </a:lnTo>
                  <a:lnTo>
                    <a:pt x="2224" y="256"/>
                  </a:lnTo>
                  <a:lnTo>
                    <a:pt x="2088" y="144"/>
                  </a:lnTo>
                  <a:lnTo>
                    <a:pt x="1944" y="96"/>
                  </a:lnTo>
                  <a:lnTo>
                    <a:pt x="1792" y="88"/>
                  </a:lnTo>
                  <a:lnTo>
                    <a:pt x="1616" y="136"/>
                  </a:lnTo>
                  <a:lnTo>
                    <a:pt x="1408" y="208"/>
                  </a:lnTo>
                  <a:lnTo>
                    <a:pt x="1296" y="256"/>
                  </a:lnTo>
                  <a:lnTo>
                    <a:pt x="1240" y="264"/>
                  </a:lnTo>
                  <a:lnTo>
                    <a:pt x="1176" y="264"/>
                  </a:lnTo>
                  <a:lnTo>
                    <a:pt x="1128" y="224"/>
                  </a:lnTo>
                  <a:lnTo>
                    <a:pt x="1088" y="184"/>
                  </a:lnTo>
                  <a:lnTo>
                    <a:pt x="1056" y="136"/>
                  </a:lnTo>
                  <a:lnTo>
                    <a:pt x="1032" y="88"/>
                  </a:lnTo>
                  <a:lnTo>
                    <a:pt x="1016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101" name="Freeform 11"/>
            <p:cNvSpPr>
              <a:spLocks/>
            </p:cNvSpPr>
            <p:nvPr/>
          </p:nvSpPr>
          <p:spPr bwMode="auto">
            <a:xfrm>
              <a:off x="2400" y="1344"/>
              <a:ext cx="1642" cy="1727"/>
            </a:xfrm>
            <a:custGeom>
              <a:avLst/>
              <a:gdLst>
                <a:gd name="T0" fmla="*/ 32 w 1665"/>
                <a:gd name="T1" fmla="*/ 248 h 1753"/>
                <a:gd name="T2" fmla="*/ 218 w 1665"/>
                <a:gd name="T3" fmla="*/ 108 h 1753"/>
                <a:gd name="T4" fmla="*/ 272 w 1665"/>
                <a:gd name="T5" fmla="*/ 148 h 1753"/>
                <a:gd name="T6" fmla="*/ 358 w 1665"/>
                <a:gd name="T7" fmla="*/ 164 h 1753"/>
                <a:gd name="T8" fmla="*/ 482 w 1665"/>
                <a:gd name="T9" fmla="*/ 140 h 1753"/>
                <a:gd name="T10" fmla="*/ 786 w 1665"/>
                <a:gd name="T11" fmla="*/ 32 h 1753"/>
                <a:gd name="T12" fmla="*/ 934 w 1665"/>
                <a:gd name="T13" fmla="*/ 0 h 1753"/>
                <a:gd name="T14" fmla="*/ 1090 w 1665"/>
                <a:gd name="T15" fmla="*/ 8 h 1753"/>
                <a:gd name="T16" fmla="*/ 1222 w 1665"/>
                <a:gd name="T17" fmla="*/ 70 h 1753"/>
                <a:gd name="T18" fmla="*/ 1408 w 1665"/>
                <a:gd name="T19" fmla="*/ 240 h 1753"/>
                <a:gd name="T20" fmla="*/ 1525 w 1665"/>
                <a:gd name="T21" fmla="*/ 420 h 1753"/>
                <a:gd name="T22" fmla="*/ 1603 w 1665"/>
                <a:gd name="T23" fmla="*/ 684 h 1753"/>
                <a:gd name="T24" fmla="*/ 1618 w 1665"/>
                <a:gd name="T25" fmla="*/ 908 h 1753"/>
                <a:gd name="T26" fmla="*/ 1603 w 1665"/>
                <a:gd name="T27" fmla="*/ 1157 h 1753"/>
                <a:gd name="T28" fmla="*/ 1540 w 1665"/>
                <a:gd name="T29" fmla="*/ 1398 h 1753"/>
                <a:gd name="T30" fmla="*/ 1463 w 1665"/>
                <a:gd name="T31" fmla="*/ 1568 h 1753"/>
                <a:gd name="T32" fmla="*/ 1377 w 1665"/>
                <a:gd name="T33" fmla="*/ 1700 h 1753"/>
                <a:gd name="T34" fmla="*/ 249 w 1665"/>
                <a:gd name="T35" fmla="*/ 1188 h 1753"/>
                <a:gd name="T36" fmla="*/ 249 w 1665"/>
                <a:gd name="T37" fmla="*/ 1032 h 1753"/>
                <a:gd name="T38" fmla="*/ 218 w 1665"/>
                <a:gd name="T39" fmla="*/ 746 h 1753"/>
                <a:gd name="T40" fmla="*/ 156 w 1665"/>
                <a:gd name="T41" fmla="*/ 490 h 1753"/>
                <a:gd name="T42" fmla="*/ 132 w 1665"/>
                <a:gd name="T43" fmla="*/ 396 h 1753"/>
                <a:gd name="T44" fmla="*/ 54 w 1665"/>
                <a:gd name="T45" fmla="*/ 310 h 1753"/>
                <a:gd name="T46" fmla="*/ 0 w 1665"/>
                <a:gd name="T47" fmla="*/ 272 h 17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65" h="1753">
                  <a:moveTo>
                    <a:pt x="32" y="256"/>
                  </a:moveTo>
                  <a:lnTo>
                    <a:pt x="224" y="112"/>
                  </a:lnTo>
                  <a:lnTo>
                    <a:pt x="280" y="152"/>
                  </a:lnTo>
                  <a:lnTo>
                    <a:pt x="368" y="168"/>
                  </a:lnTo>
                  <a:lnTo>
                    <a:pt x="496" y="144"/>
                  </a:lnTo>
                  <a:lnTo>
                    <a:pt x="808" y="32"/>
                  </a:lnTo>
                  <a:lnTo>
                    <a:pt x="960" y="0"/>
                  </a:lnTo>
                  <a:lnTo>
                    <a:pt x="1120" y="8"/>
                  </a:lnTo>
                  <a:lnTo>
                    <a:pt x="1256" y="72"/>
                  </a:lnTo>
                  <a:lnTo>
                    <a:pt x="1448" y="248"/>
                  </a:lnTo>
                  <a:lnTo>
                    <a:pt x="1568" y="432"/>
                  </a:lnTo>
                  <a:lnTo>
                    <a:pt x="1648" y="704"/>
                  </a:lnTo>
                  <a:lnTo>
                    <a:pt x="1664" y="936"/>
                  </a:lnTo>
                  <a:lnTo>
                    <a:pt x="1648" y="1192"/>
                  </a:lnTo>
                  <a:lnTo>
                    <a:pt x="1584" y="1440"/>
                  </a:lnTo>
                  <a:lnTo>
                    <a:pt x="1504" y="1616"/>
                  </a:lnTo>
                  <a:lnTo>
                    <a:pt x="1416" y="1752"/>
                  </a:lnTo>
                  <a:lnTo>
                    <a:pt x="256" y="1224"/>
                  </a:lnTo>
                  <a:lnTo>
                    <a:pt x="256" y="1064"/>
                  </a:lnTo>
                  <a:lnTo>
                    <a:pt x="224" y="768"/>
                  </a:lnTo>
                  <a:lnTo>
                    <a:pt x="160" y="504"/>
                  </a:lnTo>
                  <a:lnTo>
                    <a:pt x="136" y="408"/>
                  </a:lnTo>
                  <a:lnTo>
                    <a:pt x="56" y="320"/>
                  </a:lnTo>
                  <a:lnTo>
                    <a:pt x="0" y="280"/>
                  </a:lnTo>
                </a:path>
              </a:pathLst>
            </a:custGeom>
            <a:solidFill>
              <a:srgbClr val="FFA38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25644" name="Group 12"/>
          <p:cNvGrpSpPr>
            <a:grpSpLocks/>
          </p:cNvGrpSpPr>
          <p:nvPr/>
        </p:nvGrpSpPr>
        <p:grpSpPr bwMode="auto">
          <a:xfrm>
            <a:off x="5795963" y="2349500"/>
            <a:ext cx="2667000" cy="2895600"/>
            <a:chOff x="1344" y="1248"/>
            <a:chExt cx="2713" cy="2343"/>
          </a:xfrm>
        </p:grpSpPr>
        <p:sp>
          <p:nvSpPr>
            <p:cNvPr id="46096" name="Freeform 13"/>
            <p:cNvSpPr>
              <a:spLocks/>
            </p:cNvSpPr>
            <p:nvPr/>
          </p:nvSpPr>
          <p:spPr bwMode="auto">
            <a:xfrm>
              <a:off x="1344" y="1367"/>
              <a:ext cx="1318" cy="2019"/>
            </a:xfrm>
            <a:custGeom>
              <a:avLst/>
              <a:gdLst>
                <a:gd name="T0" fmla="*/ 925 w 1337"/>
                <a:gd name="T1" fmla="*/ 0 h 2049"/>
                <a:gd name="T2" fmla="*/ 940 w 1337"/>
                <a:gd name="T3" fmla="*/ 62 h 2049"/>
                <a:gd name="T4" fmla="*/ 956 w 1337"/>
                <a:gd name="T5" fmla="*/ 116 h 2049"/>
                <a:gd name="T6" fmla="*/ 980 w 1337"/>
                <a:gd name="T7" fmla="*/ 178 h 2049"/>
                <a:gd name="T8" fmla="*/ 1010 w 1337"/>
                <a:gd name="T9" fmla="*/ 226 h 2049"/>
                <a:gd name="T10" fmla="*/ 1058 w 1337"/>
                <a:gd name="T11" fmla="*/ 272 h 2049"/>
                <a:gd name="T12" fmla="*/ 1120 w 1337"/>
                <a:gd name="T13" fmla="*/ 310 h 2049"/>
                <a:gd name="T14" fmla="*/ 1182 w 1337"/>
                <a:gd name="T15" fmla="*/ 358 h 2049"/>
                <a:gd name="T16" fmla="*/ 1205 w 1337"/>
                <a:gd name="T17" fmla="*/ 474 h 2049"/>
                <a:gd name="T18" fmla="*/ 1236 w 1337"/>
                <a:gd name="T19" fmla="*/ 622 h 2049"/>
                <a:gd name="T20" fmla="*/ 1283 w 1337"/>
                <a:gd name="T21" fmla="*/ 862 h 2049"/>
                <a:gd name="T22" fmla="*/ 1298 w 1337"/>
                <a:gd name="T23" fmla="*/ 1095 h 2049"/>
                <a:gd name="T24" fmla="*/ 1275 w 1337"/>
                <a:gd name="T25" fmla="*/ 1290 h 2049"/>
                <a:gd name="T26" fmla="*/ 1236 w 1337"/>
                <a:gd name="T27" fmla="*/ 1390 h 2049"/>
                <a:gd name="T28" fmla="*/ 1150 w 1337"/>
                <a:gd name="T29" fmla="*/ 1507 h 2049"/>
                <a:gd name="T30" fmla="*/ 1018 w 1337"/>
                <a:gd name="T31" fmla="*/ 1492 h 2049"/>
                <a:gd name="T32" fmla="*/ 940 w 1337"/>
                <a:gd name="T33" fmla="*/ 1484 h 2049"/>
                <a:gd name="T34" fmla="*/ 848 w 1337"/>
                <a:gd name="T35" fmla="*/ 1476 h 2049"/>
                <a:gd name="T36" fmla="*/ 793 w 1337"/>
                <a:gd name="T37" fmla="*/ 1476 h 2049"/>
                <a:gd name="T38" fmla="*/ 746 w 1337"/>
                <a:gd name="T39" fmla="*/ 1484 h 2049"/>
                <a:gd name="T40" fmla="*/ 692 w 1337"/>
                <a:gd name="T41" fmla="*/ 1437 h 2049"/>
                <a:gd name="T42" fmla="*/ 622 w 1337"/>
                <a:gd name="T43" fmla="*/ 1414 h 2049"/>
                <a:gd name="T44" fmla="*/ 528 w 1337"/>
                <a:gd name="T45" fmla="*/ 1382 h 2049"/>
                <a:gd name="T46" fmla="*/ 458 w 1337"/>
                <a:gd name="T47" fmla="*/ 1390 h 2049"/>
                <a:gd name="T48" fmla="*/ 381 w 1337"/>
                <a:gd name="T49" fmla="*/ 1429 h 2049"/>
                <a:gd name="T50" fmla="*/ 318 w 1337"/>
                <a:gd name="T51" fmla="*/ 1492 h 2049"/>
                <a:gd name="T52" fmla="*/ 248 w 1337"/>
                <a:gd name="T53" fmla="*/ 1569 h 2049"/>
                <a:gd name="T54" fmla="*/ 178 w 1337"/>
                <a:gd name="T55" fmla="*/ 1662 h 2049"/>
                <a:gd name="T56" fmla="*/ 108 w 1337"/>
                <a:gd name="T57" fmla="*/ 1779 h 2049"/>
                <a:gd name="T58" fmla="*/ 54 w 1337"/>
                <a:gd name="T59" fmla="*/ 1880 h 2049"/>
                <a:gd name="T60" fmla="*/ 0 w 1337"/>
                <a:gd name="T61" fmla="*/ 1988 h 20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37" h="2049">
                  <a:moveTo>
                    <a:pt x="952" y="0"/>
                  </a:moveTo>
                  <a:lnTo>
                    <a:pt x="968" y="64"/>
                  </a:lnTo>
                  <a:lnTo>
                    <a:pt x="984" y="120"/>
                  </a:lnTo>
                  <a:lnTo>
                    <a:pt x="1008" y="184"/>
                  </a:lnTo>
                  <a:lnTo>
                    <a:pt x="1040" y="232"/>
                  </a:lnTo>
                  <a:lnTo>
                    <a:pt x="1088" y="280"/>
                  </a:lnTo>
                  <a:lnTo>
                    <a:pt x="1152" y="320"/>
                  </a:lnTo>
                  <a:lnTo>
                    <a:pt x="1216" y="368"/>
                  </a:lnTo>
                  <a:lnTo>
                    <a:pt x="1240" y="488"/>
                  </a:lnTo>
                  <a:lnTo>
                    <a:pt x="1272" y="640"/>
                  </a:lnTo>
                  <a:lnTo>
                    <a:pt x="1320" y="888"/>
                  </a:lnTo>
                  <a:lnTo>
                    <a:pt x="1336" y="1128"/>
                  </a:lnTo>
                  <a:lnTo>
                    <a:pt x="1312" y="1328"/>
                  </a:lnTo>
                  <a:lnTo>
                    <a:pt x="1272" y="1432"/>
                  </a:lnTo>
                  <a:lnTo>
                    <a:pt x="1184" y="1552"/>
                  </a:lnTo>
                  <a:lnTo>
                    <a:pt x="1048" y="1536"/>
                  </a:lnTo>
                  <a:lnTo>
                    <a:pt x="968" y="1528"/>
                  </a:lnTo>
                  <a:lnTo>
                    <a:pt x="872" y="1520"/>
                  </a:lnTo>
                  <a:lnTo>
                    <a:pt x="816" y="1520"/>
                  </a:lnTo>
                  <a:lnTo>
                    <a:pt x="768" y="1528"/>
                  </a:lnTo>
                  <a:lnTo>
                    <a:pt x="712" y="1480"/>
                  </a:lnTo>
                  <a:lnTo>
                    <a:pt x="640" y="1456"/>
                  </a:lnTo>
                  <a:lnTo>
                    <a:pt x="544" y="1424"/>
                  </a:lnTo>
                  <a:lnTo>
                    <a:pt x="472" y="1432"/>
                  </a:lnTo>
                  <a:lnTo>
                    <a:pt x="392" y="1472"/>
                  </a:lnTo>
                  <a:lnTo>
                    <a:pt x="328" y="1536"/>
                  </a:lnTo>
                  <a:lnTo>
                    <a:pt x="256" y="1616"/>
                  </a:lnTo>
                  <a:lnTo>
                    <a:pt x="184" y="1712"/>
                  </a:lnTo>
                  <a:lnTo>
                    <a:pt x="112" y="1832"/>
                  </a:lnTo>
                  <a:lnTo>
                    <a:pt x="56" y="1936"/>
                  </a:lnTo>
                  <a:lnTo>
                    <a:pt x="0" y="2048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097" name="Freeform 14"/>
            <p:cNvSpPr>
              <a:spLocks/>
            </p:cNvSpPr>
            <p:nvPr/>
          </p:nvSpPr>
          <p:spPr bwMode="auto">
            <a:xfrm>
              <a:off x="1557" y="1248"/>
              <a:ext cx="2500" cy="2335"/>
            </a:xfrm>
            <a:custGeom>
              <a:avLst/>
              <a:gdLst>
                <a:gd name="T0" fmla="*/ 0 w 2537"/>
                <a:gd name="T1" fmla="*/ 2215 h 2369"/>
                <a:gd name="T2" fmla="*/ 94 w 2537"/>
                <a:gd name="T3" fmla="*/ 2036 h 2369"/>
                <a:gd name="T4" fmla="*/ 156 w 2537"/>
                <a:gd name="T5" fmla="*/ 1928 h 2369"/>
                <a:gd name="T6" fmla="*/ 218 w 2537"/>
                <a:gd name="T7" fmla="*/ 1834 h 2369"/>
                <a:gd name="T8" fmla="*/ 272 w 2537"/>
                <a:gd name="T9" fmla="*/ 1788 h 2369"/>
                <a:gd name="T10" fmla="*/ 334 w 2537"/>
                <a:gd name="T11" fmla="*/ 1749 h 2369"/>
                <a:gd name="T12" fmla="*/ 420 w 2537"/>
                <a:gd name="T13" fmla="*/ 1741 h 2369"/>
                <a:gd name="T14" fmla="*/ 466 w 2537"/>
                <a:gd name="T15" fmla="*/ 1764 h 2369"/>
                <a:gd name="T16" fmla="*/ 505 w 2537"/>
                <a:gd name="T17" fmla="*/ 1795 h 2369"/>
                <a:gd name="T18" fmla="*/ 552 w 2537"/>
                <a:gd name="T19" fmla="*/ 1850 h 2369"/>
                <a:gd name="T20" fmla="*/ 644 w 2537"/>
                <a:gd name="T21" fmla="*/ 1920 h 2369"/>
                <a:gd name="T22" fmla="*/ 746 w 2537"/>
                <a:gd name="T23" fmla="*/ 1958 h 2369"/>
                <a:gd name="T24" fmla="*/ 870 w 2537"/>
                <a:gd name="T25" fmla="*/ 1966 h 2369"/>
                <a:gd name="T26" fmla="*/ 940 w 2537"/>
                <a:gd name="T27" fmla="*/ 2060 h 2369"/>
                <a:gd name="T28" fmla="*/ 1064 w 2537"/>
                <a:gd name="T29" fmla="*/ 2168 h 2369"/>
                <a:gd name="T30" fmla="*/ 1173 w 2537"/>
                <a:gd name="T31" fmla="*/ 2223 h 2369"/>
                <a:gd name="T32" fmla="*/ 1282 w 2537"/>
                <a:gd name="T33" fmla="*/ 2269 h 2369"/>
                <a:gd name="T34" fmla="*/ 1414 w 2537"/>
                <a:gd name="T35" fmla="*/ 2301 h 2369"/>
                <a:gd name="T36" fmla="*/ 1530 w 2537"/>
                <a:gd name="T37" fmla="*/ 2277 h 2369"/>
                <a:gd name="T38" fmla="*/ 1639 w 2537"/>
                <a:gd name="T39" fmla="*/ 2262 h 2369"/>
                <a:gd name="T40" fmla="*/ 1764 w 2537"/>
                <a:gd name="T41" fmla="*/ 2200 h 2369"/>
                <a:gd name="T42" fmla="*/ 1934 w 2537"/>
                <a:gd name="T43" fmla="*/ 2106 h 2369"/>
                <a:gd name="T44" fmla="*/ 2090 w 2537"/>
                <a:gd name="T45" fmla="*/ 1958 h 2369"/>
                <a:gd name="T46" fmla="*/ 2276 w 2537"/>
                <a:gd name="T47" fmla="*/ 1694 h 2369"/>
                <a:gd name="T48" fmla="*/ 2400 w 2537"/>
                <a:gd name="T49" fmla="*/ 1399 h 2369"/>
                <a:gd name="T50" fmla="*/ 2463 w 2537"/>
                <a:gd name="T51" fmla="*/ 1119 h 2369"/>
                <a:gd name="T52" fmla="*/ 2463 w 2537"/>
                <a:gd name="T53" fmla="*/ 917 h 2369"/>
                <a:gd name="T54" fmla="*/ 2431 w 2537"/>
                <a:gd name="T55" fmla="*/ 715 h 2369"/>
                <a:gd name="T56" fmla="*/ 2385 w 2537"/>
                <a:gd name="T57" fmla="*/ 544 h 2369"/>
                <a:gd name="T58" fmla="*/ 2292 w 2537"/>
                <a:gd name="T59" fmla="*/ 396 h 2369"/>
                <a:gd name="T60" fmla="*/ 2160 w 2537"/>
                <a:gd name="T61" fmla="*/ 248 h 2369"/>
                <a:gd name="T62" fmla="*/ 2028 w 2537"/>
                <a:gd name="T63" fmla="*/ 140 h 2369"/>
                <a:gd name="T64" fmla="*/ 1888 w 2537"/>
                <a:gd name="T65" fmla="*/ 94 h 2369"/>
                <a:gd name="T66" fmla="*/ 1740 w 2537"/>
                <a:gd name="T67" fmla="*/ 86 h 2369"/>
                <a:gd name="T68" fmla="*/ 1569 w 2537"/>
                <a:gd name="T69" fmla="*/ 132 h 2369"/>
                <a:gd name="T70" fmla="*/ 1367 w 2537"/>
                <a:gd name="T71" fmla="*/ 202 h 2369"/>
                <a:gd name="T72" fmla="*/ 1258 w 2537"/>
                <a:gd name="T73" fmla="*/ 248 h 2369"/>
                <a:gd name="T74" fmla="*/ 1204 w 2537"/>
                <a:gd name="T75" fmla="*/ 256 h 2369"/>
                <a:gd name="T76" fmla="*/ 1142 w 2537"/>
                <a:gd name="T77" fmla="*/ 256 h 2369"/>
                <a:gd name="T78" fmla="*/ 1096 w 2537"/>
                <a:gd name="T79" fmla="*/ 218 h 2369"/>
                <a:gd name="T80" fmla="*/ 1056 w 2537"/>
                <a:gd name="T81" fmla="*/ 178 h 2369"/>
                <a:gd name="T82" fmla="*/ 1026 w 2537"/>
                <a:gd name="T83" fmla="*/ 132 h 2369"/>
                <a:gd name="T84" fmla="*/ 1002 w 2537"/>
                <a:gd name="T85" fmla="*/ 86 h 2369"/>
                <a:gd name="T86" fmla="*/ 986 w 2537"/>
                <a:gd name="T87" fmla="*/ 0 h 23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37" h="2369">
                  <a:moveTo>
                    <a:pt x="0" y="2280"/>
                  </a:moveTo>
                  <a:lnTo>
                    <a:pt x="96" y="2096"/>
                  </a:lnTo>
                  <a:lnTo>
                    <a:pt x="160" y="1984"/>
                  </a:lnTo>
                  <a:lnTo>
                    <a:pt x="224" y="1888"/>
                  </a:lnTo>
                  <a:lnTo>
                    <a:pt x="280" y="1840"/>
                  </a:lnTo>
                  <a:lnTo>
                    <a:pt x="344" y="1800"/>
                  </a:lnTo>
                  <a:lnTo>
                    <a:pt x="432" y="1792"/>
                  </a:lnTo>
                  <a:lnTo>
                    <a:pt x="480" y="1816"/>
                  </a:lnTo>
                  <a:lnTo>
                    <a:pt x="520" y="1848"/>
                  </a:lnTo>
                  <a:lnTo>
                    <a:pt x="568" y="1904"/>
                  </a:lnTo>
                  <a:lnTo>
                    <a:pt x="664" y="1976"/>
                  </a:lnTo>
                  <a:lnTo>
                    <a:pt x="768" y="2016"/>
                  </a:lnTo>
                  <a:lnTo>
                    <a:pt x="896" y="2024"/>
                  </a:lnTo>
                  <a:lnTo>
                    <a:pt x="968" y="2120"/>
                  </a:lnTo>
                  <a:lnTo>
                    <a:pt x="1096" y="2232"/>
                  </a:lnTo>
                  <a:lnTo>
                    <a:pt x="1208" y="2288"/>
                  </a:lnTo>
                  <a:lnTo>
                    <a:pt x="1320" y="2336"/>
                  </a:lnTo>
                  <a:lnTo>
                    <a:pt x="1456" y="2368"/>
                  </a:lnTo>
                  <a:lnTo>
                    <a:pt x="1576" y="2344"/>
                  </a:lnTo>
                  <a:lnTo>
                    <a:pt x="1688" y="2328"/>
                  </a:lnTo>
                  <a:lnTo>
                    <a:pt x="1816" y="2264"/>
                  </a:lnTo>
                  <a:lnTo>
                    <a:pt x="1992" y="2168"/>
                  </a:lnTo>
                  <a:lnTo>
                    <a:pt x="2152" y="2016"/>
                  </a:lnTo>
                  <a:lnTo>
                    <a:pt x="2344" y="1744"/>
                  </a:lnTo>
                  <a:lnTo>
                    <a:pt x="2472" y="1440"/>
                  </a:lnTo>
                  <a:lnTo>
                    <a:pt x="2536" y="1152"/>
                  </a:lnTo>
                  <a:lnTo>
                    <a:pt x="2536" y="944"/>
                  </a:lnTo>
                  <a:lnTo>
                    <a:pt x="2504" y="736"/>
                  </a:lnTo>
                  <a:lnTo>
                    <a:pt x="2456" y="560"/>
                  </a:lnTo>
                  <a:lnTo>
                    <a:pt x="2360" y="408"/>
                  </a:lnTo>
                  <a:lnTo>
                    <a:pt x="2224" y="256"/>
                  </a:lnTo>
                  <a:lnTo>
                    <a:pt x="2088" y="144"/>
                  </a:lnTo>
                  <a:lnTo>
                    <a:pt x="1944" y="96"/>
                  </a:lnTo>
                  <a:lnTo>
                    <a:pt x="1792" y="88"/>
                  </a:lnTo>
                  <a:lnTo>
                    <a:pt x="1616" y="136"/>
                  </a:lnTo>
                  <a:lnTo>
                    <a:pt x="1408" y="208"/>
                  </a:lnTo>
                  <a:lnTo>
                    <a:pt x="1296" y="256"/>
                  </a:lnTo>
                  <a:lnTo>
                    <a:pt x="1240" y="264"/>
                  </a:lnTo>
                  <a:lnTo>
                    <a:pt x="1176" y="264"/>
                  </a:lnTo>
                  <a:lnTo>
                    <a:pt x="1128" y="224"/>
                  </a:lnTo>
                  <a:lnTo>
                    <a:pt x="1088" y="184"/>
                  </a:lnTo>
                  <a:lnTo>
                    <a:pt x="1056" y="136"/>
                  </a:lnTo>
                  <a:lnTo>
                    <a:pt x="1032" y="88"/>
                  </a:lnTo>
                  <a:lnTo>
                    <a:pt x="1016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098" name="Freeform 15"/>
            <p:cNvSpPr>
              <a:spLocks/>
            </p:cNvSpPr>
            <p:nvPr/>
          </p:nvSpPr>
          <p:spPr bwMode="auto">
            <a:xfrm>
              <a:off x="2068" y="2533"/>
              <a:ext cx="1736" cy="1058"/>
            </a:xfrm>
            <a:custGeom>
              <a:avLst/>
              <a:gdLst>
                <a:gd name="T0" fmla="*/ 24 w 1761"/>
                <a:gd name="T1" fmla="*/ 334 h 1073"/>
                <a:gd name="T2" fmla="*/ 0 w 1761"/>
                <a:gd name="T3" fmla="*/ 529 h 1073"/>
                <a:gd name="T4" fmla="*/ 54 w 1761"/>
                <a:gd name="T5" fmla="*/ 606 h 1073"/>
                <a:gd name="T6" fmla="*/ 156 w 1761"/>
                <a:gd name="T7" fmla="*/ 669 h 1073"/>
                <a:gd name="T8" fmla="*/ 264 w 1761"/>
                <a:gd name="T9" fmla="*/ 700 h 1073"/>
                <a:gd name="T10" fmla="*/ 381 w 1761"/>
                <a:gd name="T11" fmla="*/ 708 h 1073"/>
                <a:gd name="T12" fmla="*/ 428 w 1761"/>
                <a:gd name="T13" fmla="*/ 770 h 1073"/>
                <a:gd name="T14" fmla="*/ 498 w 1761"/>
                <a:gd name="T15" fmla="*/ 856 h 1073"/>
                <a:gd name="T16" fmla="*/ 590 w 1761"/>
                <a:gd name="T17" fmla="*/ 918 h 1073"/>
                <a:gd name="T18" fmla="*/ 708 w 1761"/>
                <a:gd name="T19" fmla="*/ 996 h 1073"/>
                <a:gd name="T20" fmla="*/ 824 w 1761"/>
                <a:gd name="T21" fmla="*/ 1019 h 1073"/>
                <a:gd name="T22" fmla="*/ 956 w 1761"/>
                <a:gd name="T23" fmla="*/ 1042 h 1073"/>
                <a:gd name="T24" fmla="*/ 1096 w 1761"/>
                <a:gd name="T25" fmla="*/ 1004 h 1073"/>
                <a:gd name="T26" fmla="*/ 1267 w 1761"/>
                <a:gd name="T27" fmla="*/ 941 h 1073"/>
                <a:gd name="T28" fmla="*/ 1454 w 1761"/>
                <a:gd name="T29" fmla="*/ 856 h 1073"/>
                <a:gd name="T30" fmla="*/ 1570 w 1761"/>
                <a:gd name="T31" fmla="*/ 724 h 1073"/>
                <a:gd name="T32" fmla="*/ 1710 w 1761"/>
                <a:gd name="T33" fmla="*/ 529 h 1073"/>
                <a:gd name="T34" fmla="*/ 576 w 1761"/>
                <a:gd name="T35" fmla="*/ 0 h 1073"/>
                <a:gd name="T36" fmla="*/ 568 w 1761"/>
                <a:gd name="T37" fmla="*/ 102 h 1073"/>
                <a:gd name="T38" fmla="*/ 536 w 1761"/>
                <a:gd name="T39" fmla="*/ 194 h 1073"/>
                <a:gd name="T40" fmla="*/ 482 w 1761"/>
                <a:gd name="T41" fmla="*/ 296 h 1073"/>
                <a:gd name="T42" fmla="*/ 428 w 1761"/>
                <a:gd name="T43" fmla="*/ 350 h 1073"/>
                <a:gd name="T44" fmla="*/ 334 w 1761"/>
                <a:gd name="T45" fmla="*/ 342 h 1073"/>
                <a:gd name="T46" fmla="*/ 210 w 1761"/>
                <a:gd name="T47" fmla="*/ 334 h 1073"/>
                <a:gd name="T48" fmla="*/ 94 w 1761"/>
                <a:gd name="T49" fmla="*/ 318 h 1073"/>
                <a:gd name="T50" fmla="*/ 38 w 1761"/>
                <a:gd name="T51" fmla="*/ 334 h 10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61" h="1073">
                  <a:moveTo>
                    <a:pt x="24" y="344"/>
                  </a:moveTo>
                  <a:lnTo>
                    <a:pt x="0" y="544"/>
                  </a:lnTo>
                  <a:lnTo>
                    <a:pt x="56" y="624"/>
                  </a:lnTo>
                  <a:lnTo>
                    <a:pt x="160" y="688"/>
                  </a:lnTo>
                  <a:lnTo>
                    <a:pt x="272" y="720"/>
                  </a:lnTo>
                  <a:lnTo>
                    <a:pt x="392" y="728"/>
                  </a:lnTo>
                  <a:lnTo>
                    <a:pt x="440" y="792"/>
                  </a:lnTo>
                  <a:lnTo>
                    <a:pt x="512" y="880"/>
                  </a:lnTo>
                  <a:lnTo>
                    <a:pt x="608" y="944"/>
                  </a:lnTo>
                  <a:lnTo>
                    <a:pt x="728" y="1024"/>
                  </a:lnTo>
                  <a:lnTo>
                    <a:pt x="848" y="1048"/>
                  </a:lnTo>
                  <a:lnTo>
                    <a:pt x="984" y="1072"/>
                  </a:lnTo>
                  <a:lnTo>
                    <a:pt x="1128" y="1032"/>
                  </a:lnTo>
                  <a:lnTo>
                    <a:pt x="1304" y="968"/>
                  </a:lnTo>
                  <a:lnTo>
                    <a:pt x="1496" y="880"/>
                  </a:lnTo>
                  <a:lnTo>
                    <a:pt x="1616" y="744"/>
                  </a:lnTo>
                  <a:lnTo>
                    <a:pt x="1760" y="544"/>
                  </a:lnTo>
                  <a:lnTo>
                    <a:pt x="592" y="0"/>
                  </a:lnTo>
                  <a:lnTo>
                    <a:pt x="584" y="104"/>
                  </a:lnTo>
                  <a:lnTo>
                    <a:pt x="552" y="200"/>
                  </a:lnTo>
                  <a:lnTo>
                    <a:pt x="496" y="304"/>
                  </a:lnTo>
                  <a:lnTo>
                    <a:pt x="440" y="360"/>
                  </a:lnTo>
                  <a:lnTo>
                    <a:pt x="344" y="352"/>
                  </a:lnTo>
                  <a:lnTo>
                    <a:pt x="216" y="344"/>
                  </a:lnTo>
                  <a:lnTo>
                    <a:pt x="96" y="328"/>
                  </a:lnTo>
                  <a:lnTo>
                    <a:pt x="40" y="344"/>
                  </a:lnTo>
                </a:path>
              </a:pathLst>
            </a:custGeom>
            <a:solidFill>
              <a:srgbClr val="FFFFD5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609600" y="1828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 Unicode MS" pitchFamily="34" charset="-128"/>
                <a:cs typeface="Arial" charset="0"/>
              </a:rPr>
              <a:t>mild pan-gastritis</a:t>
            </a:r>
          </a:p>
        </p:txBody>
      </p:sp>
      <p:sp>
        <p:nvSpPr>
          <p:cNvPr id="325649" name="Text Box 17"/>
          <p:cNvSpPr txBox="1">
            <a:spLocks noChangeArrowheads="1"/>
          </p:cNvSpPr>
          <p:nvPr/>
        </p:nvSpPr>
        <p:spPr bwMode="auto">
          <a:xfrm>
            <a:off x="304800" y="5486400"/>
            <a:ext cx="2362200" cy="3460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latin typeface="Arial Unicode MS" pitchFamily="34" charset="-128"/>
                <a:cs typeface="Arial" charset="0"/>
              </a:rPr>
              <a:t>no significant disease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3276600" y="1752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 Unicode MS" pitchFamily="34" charset="-128"/>
                <a:cs typeface="Arial" charset="0"/>
              </a:rPr>
              <a:t>corpus-predominant</a:t>
            </a:r>
            <a:r>
              <a:rPr lang="en-GB" sz="2400"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4038600" y="3200400"/>
            <a:ext cx="18288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gastric atrophy</a:t>
            </a:r>
            <a:endParaRPr lang="en-GB" sz="2400">
              <a:solidFill>
                <a:srgbClr val="CC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25652" name="Text Box 20"/>
          <p:cNvSpPr txBox="1">
            <a:spLocks noChangeArrowheads="1"/>
          </p:cNvSpPr>
          <p:nvPr/>
        </p:nvSpPr>
        <p:spPr bwMode="auto">
          <a:xfrm>
            <a:off x="3962400" y="28956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hypochlorhydria</a:t>
            </a:r>
            <a:endParaRPr lang="en-GB" sz="2400">
              <a:solidFill>
                <a:srgbClr val="CC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25653" name="Text Box 21"/>
          <p:cNvSpPr txBox="1">
            <a:spLocks noChangeArrowheads="1"/>
          </p:cNvSpPr>
          <p:nvPr/>
        </p:nvSpPr>
        <p:spPr bwMode="auto">
          <a:xfrm>
            <a:off x="2895600" y="5486400"/>
            <a:ext cx="3048000" cy="3460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latin typeface="Arial Unicode MS" pitchFamily="34" charset="-128"/>
                <a:cs typeface="Arial" charset="0"/>
              </a:rPr>
              <a:t>gastric cancer phenotype</a:t>
            </a:r>
          </a:p>
        </p:txBody>
      </p:sp>
      <p:sp>
        <p:nvSpPr>
          <p:cNvPr id="325654" name="Text Box 22"/>
          <p:cNvSpPr txBox="1">
            <a:spLocks noChangeArrowheads="1"/>
          </p:cNvSpPr>
          <p:nvPr/>
        </p:nvSpPr>
        <p:spPr bwMode="auto">
          <a:xfrm>
            <a:off x="6324600" y="18288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 Unicode MS" pitchFamily="34" charset="-128"/>
                <a:cs typeface="Arial" charset="0"/>
              </a:rPr>
              <a:t>antrum-predominant</a:t>
            </a:r>
            <a:endParaRPr lang="en-GB" sz="2400">
              <a:latin typeface="Arial Unicode MS" pitchFamily="34" charset="-128"/>
              <a:cs typeface="Arial" charset="0"/>
            </a:endParaRPr>
          </a:p>
        </p:txBody>
      </p:sp>
      <p:sp>
        <p:nvSpPr>
          <p:cNvPr id="325655" name="Text Box 23"/>
          <p:cNvSpPr txBox="1">
            <a:spLocks noChangeArrowheads="1"/>
          </p:cNvSpPr>
          <p:nvPr/>
        </p:nvSpPr>
        <p:spPr bwMode="auto">
          <a:xfrm>
            <a:off x="6477000" y="44958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hyperchlorhydria</a:t>
            </a:r>
          </a:p>
        </p:txBody>
      </p:sp>
      <p:sp>
        <p:nvSpPr>
          <p:cNvPr id="325656" name="Text Box 24"/>
          <p:cNvSpPr txBox="1">
            <a:spLocks noChangeArrowheads="1"/>
          </p:cNvSpPr>
          <p:nvPr/>
        </p:nvSpPr>
        <p:spPr bwMode="auto">
          <a:xfrm>
            <a:off x="6705600" y="5486400"/>
            <a:ext cx="1752600" cy="3460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latin typeface="Arial Unicode MS" pitchFamily="34" charset="-128"/>
                <a:cs typeface="Arial" charset="0"/>
              </a:rPr>
              <a:t>DU phenotype</a:t>
            </a:r>
          </a:p>
        </p:txBody>
      </p:sp>
      <p:sp>
        <p:nvSpPr>
          <p:cNvPr id="325657" name="Text Box 25"/>
          <p:cNvSpPr txBox="1">
            <a:spLocks noChangeArrowheads="1"/>
          </p:cNvSpPr>
          <p:nvPr/>
        </p:nvSpPr>
        <p:spPr bwMode="auto">
          <a:xfrm>
            <a:off x="3810000" y="3429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intestinal metaplasia</a:t>
            </a:r>
            <a:endParaRPr lang="en-GB" sz="2400">
              <a:solidFill>
                <a:srgbClr val="CC0000"/>
              </a:solidFill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59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8" grpId="0" autoUpdateAnimBg="0"/>
      <p:bldP spid="325649" grpId="0" animBg="1" autoUpdateAnimBg="0"/>
      <p:bldP spid="325650" grpId="0" autoUpdateAnimBg="0"/>
      <p:bldP spid="325651" grpId="0" autoUpdateAnimBg="0"/>
      <p:bldP spid="325652" grpId="0" autoUpdateAnimBg="0"/>
      <p:bldP spid="325653" grpId="0" animBg="1" autoUpdateAnimBg="0"/>
      <p:bldP spid="325654" grpId="0" autoUpdateAnimBg="0"/>
      <p:bldP spid="325655" grpId="0" autoUpdateAnimBg="0"/>
      <p:bldP spid="325656" grpId="0" animBg="1" autoUpdateAnimBg="0"/>
      <p:bldP spid="32565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Λοίμωξη με  </a:t>
            </a:r>
            <a:r>
              <a:rPr lang="en-US" sz="3200" b="1" dirty="0" smtClean="0">
                <a:solidFill>
                  <a:schemeClr val="accent3"/>
                </a:solidFill>
                <a:latin typeface="Monotype Corsiva" pitchFamily="66" charset="0"/>
              </a:rPr>
              <a:t>H. </a:t>
            </a:r>
            <a:r>
              <a:rPr lang="en-GB" sz="3200" b="1" i="1" dirty="0" smtClean="0">
                <a:solidFill>
                  <a:schemeClr val="accent3"/>
                </a:solidFill>
                <a:latin typeface="Monotype Corsiva" pitchFamily="66" charset="0"/>
              </a:rPr>
              <a:t>pylori</a:t>
            </a:r>
            <a:endParaRPr lang="el-GR" sz="3200" dirty="0" smtClean="0">
              <a:solidFill>
                <a:schemeClr val="accent3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392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400" dirty="0" smtClean="0">
                <a:latin typeface="Candara" pitchFamily="34" charset="0"/>
              </a:rPr>
              <a:t>Σε άτομα με </a:t>
            </a:r>
            <a:r>
              <a:rPr lang="el-GR" sz="2400" b="1" dirty="0" smtClean="0">
                <a:latin typeface="Candara" pitchFamily="34" charset="0"/>
              </a:rPr>
              <a:t>χαμηλή εκκριτική ικανότητα </a:t>
            </a:r>
            <a:r>
              <a:rPr lang="en-GB" sz="2400" b="1" dirty="0" smtClean="0">
                <a:latin typeface="Candara" pitchFamily="34" charset="0"/>
              </a:rPr>
              <a:t> </a:t>
            </a:r>
            <a:r>
              <a:rPr lang="en-GB" sz="2400" dirty="0" smtClean="0">
                <a:latin typeface="Candara" pitchFamily="34" charset="0"/>
              </a:rPr>
              <a:t>(</a:t>
            </a:r>
            <a:r>
              <a:rPr lang="el-GR" sz="2400" dirty="0" smtClean="0">
                <a:latin typeface="Candara" pitchFamily="34" charset="0"/>
              </a:rPr>
              <a:t>γενετικά καθοριζόμενη ή μετά από φάρμακα</a:t>
            </a:r>
            <a:r>
              <a:rPr lang="en-GB" sz="2400" dirty="0" smtClean="0">
                <a:latin typeface="Candara" pitchFamily="34" charset="0"/>
              </a:rPr>
              <a:t>) </a:t>
            </a:r>
            <a:r>
              <a:rPr lang="el-GR" sz="2400" dirty="0" smtClean="0">
                <a:latin typeface="Candara" pitchFamily="34" charset="0"/>
              </a:rPr>
              <a:t>ο αποικισμός γίνεται ευκολότερος</a:t>
            </a:r>
            <a:endParaRPr lang="en-US" sz="2400" dirty="0" smtClean="0">
              <a:latin typeface="Candara" pitchFamily="34" charset="0"/>
            </a:endParaRPr>
          </a:p>
          <a:p>
            <a:pPr eaLnBrk="1" hangingPunct="1"/>
            <a:endParaRPr lang="el-GR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dirty="0" smtClean="0">
                <a:latin typeface="Candara" pitchFamily="34" charset="0"/>
              </a:rPr>
              <a:t>Η </a:t>
            </a:r>
            <a:r>
              <a:rPr lang="el-GR" sz="2400" b="1" dirty="0" smtClean="0">
                <a:latin typeface="Candara" pitchFamily="34" charset="0"/>
              </a:rPr>
              <a:t>γαστρίτιδα του σώματος </a:t>
            </a:r>
            <a:r>
              <a:rPr lang="el-GR" sz="2400" dirty="0" smtClean="0">
                <a:latin typeface="Candara" pitchFamily="34" charset="0"/>
              </a:rPr>
              <a:t>οδηγεί σε περαιτέρω μείωση της οξύτητας </a:t>
            </a:r>
            <a:r>
              <a:rPr lang="en-GB" sz="2400" dirty="0" smtClean="0">
                <a:latin typeface="Candara" pitchFamily="34" charset="0"/>
              </a:rPr>
              <a:t> </a:t>
            </a:r>
            <a:endParaRPr lang="el-GR" sz="2400" dirty="0" smtClean="0">
              <a:latin typeface="Candara" pitchFamily="34" charset="0"/>
            </a:endParaRPr>
          </a:p>
          <a:p>
            <a:pPr lvl="1" eaLnBrk="1" hangingPunct="1"/>
            <a:r>
              <a:rPr lang="en-GB" sz="2000" b="1" dirty="0" smtClean="0">
                <a:latin typeface="Candara" pitchFamily="34" charset="0"/>
              </a:rPr>
              <a:t>IL-1</a:t>
            </a:r>
            <a:r>
              <a:rPr lang="en-GB" sz="2000" b="1" dirty="0" smtClean="0">
                <a:latin typeface="Candara" pitchFamily="34" charset="0"/>
                <a:sym typeface="Symbol" pitchFamily="18" charset="2"/>
              </a:rPr>
              <a:t></a:t>
            </a:r>
            <a:r>
              <a:rPr lang="en-GB" sz="2000" b="1" dirty="0" smtClean="0">
                <a:latin typeface="Candara" pitchFamily="34" charset="0"/>
              </a:rPr>
              <a:t> </a:t>
            </a:r>
            <a:r>
              <a:rPr lang="el-GR" sz="2000" b="1" dirty="0" smtClean="0">
                <a:latin typeface="Candara" pitchFamily="34" charset="0"/>
              </a:rPr>
              <a:t>και</a:t>
            </a:r>
            <a:r>
              <a:rPr lang="en-GB" sz="2000" b="1" dirty="0" smtClean="0">
                <a:latin typeface="Candara" pitchFamily="34" charset="0"/>
              </a:rPr>
              <a:t> TNF-</a:t>
            </a:r>
            <a:r>
              <a:rPr lang="en-GB" sz="2000" b="1" dirty="0" smtClean="0">
                <a:latin typeface="Candara" pitchFamily="34" charset="0"/>
                <a:sym typeface="Symbol" pitchFamily="18" charset="2"/>
              </a:rPr>
              <a:t></a:t>
            </a:r>
            <a:r>
              <a:rPr lang="en-GB" sz="2000" b="1" dirty="0" smtClean="0">
                <a:latin typeface="Candara" pitchFamily="34" charset="0"/>
              </a:rPr>
              <a:t>. </a:t>
            </a:r>
            <a:endParaRPr lang="el-GR" sz="2000" b="1" dirty="0" smtClean="0">
              <a:latin typeface="Candara" pitchFamily="34" charset="0"/>
            </a:endParaRPr>
          </a:p>
          <a:p>
            <a:pPr lvl="1" eaLnBrk="1" hangingPunct="1"/>
            <a:r>
              <a:rPr lang="el-GR" sz="2000" b="1" dirty="0" smtClean="0">
                <a:latin typeface="Candara" pitchFamily="34" charset="0"/>
              </a:rPr>
              <a:t>Ατροφία </a:t>
            </a:r>
          </a:p>
          <a:p>
            <a:pPr lvl="1" eaLnBrk="1" hangingPunct="1"/>
            <a:r>
              <a:rPr lang="el-GR" sz="2000" b="1" dirty="0" smtClean="0">
                <a:latin typeface="Candara" pitchFamily="34" charset="0"/>
              </a:rPr>
              <a:t>Καρκίνος</a:t>
            </a:r>
            <a:endParaRPr lang="en-US" sz="2000" b="1" dirty="0" smtClean="0">
              <a:latin typeface="Candara" pitchFamily="34" charset="0"/>
            </a:endParaRPr>
          </a:p>
          <a:p>
            <a:pPr lvl="1" eaLnBrk="1" hangingPunct="1"/>
            <a:endParaRPr lang="el-GR" sz="2000" b="1" dirty="0" smtClean="0">
              <a:latin typeface="Candara" pitchFamily="34" charset="0"/>
            </a:endParaRPr>
          </a:p>
          <a:p>
            <a:r>
              <a:rPr lang="el-GR" sz="2400" dirty="0" smtClean="0">
                <a:latin typeface="Candara" pitchFamily="34" charset="0"/>
              </a:rPr>
              <a:t>Άτομα</a:t>
            </a:r>
            <a:r>
              <a:rPr lang="en-GB" sz="2400" dirty="0" smtClean="0">
                <a:latin typeface="Candara" pitchFamily="34" charset="0"/>
              </a:rPr>
              <a:t> </a:t>
            </a:r>
            <a:r>
              <a:rPr lang="el-GR" sz="2400" dirty="0">
                <a:latin typeface="Candara" pitchFamily="34" charset="0"/>
              </a:rPr>
              <a:t>μολυσμένα </a:t>
            </a:r>
            <a:r>
              <a:rPr lang="el-GR" sz="2400" dirty="0" smtClean="0">
                <a:latin typeface="Candara" pitchFamily="34" charset="0"/>
              </a:rPr>
              <a:t>με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GB" sz="2400" b="1" i="1" dirty="0" smtClean="0">
                <a:latin typeface="Candara" pitchFamily="34" charset="0"/>
              </a:rPr>
              <a:t>H</a:t>
            </a:r>
            <a:r>
              <a:rPr lang="el-GR" sz="2400" b="1" i="1" dirty="0" smtClean="0">
                <a:latin typeface="Candara" pitchFamily="34" charset="0"/>
              </a:rPr>
              <a:t>.</a:t>
            </a:r>
            <a:r>
              <a:rPr lang="en-GB" sz="2400" b="1" i="1" dirty="0" smtClean="0">
                <a:latin typeface="Candara" pitchFamily="34" charset="0"/>
              </a:rPr>
              <a:t> pylori</a:t>
            </a:r>
            <a:r>
              <a:rPr lang="en-GB" sz="2400" b="1" dirty="0" smtClean="0">
                <a:latin typeface="Candara" pitchFamily="34" charset="0"/>
              </a:rPr>
              <a:t> </a:t>
            </a:r>
            <a:r>
              <a:rPr lang="el-GR" sz="2400" dirty="0" smtClean="0">
                <a:latin typeface="Candara" pitchFamily="34" charset="0"/>
              </a:rPr>
              <a:t>που λαμβάνουν </a:t>
            </a:r>
            <a:r>
              <a:rPr lang="el-GR" sz="2400" b="1" dirty="0" smtClean="0">
                <a:latin typeface="Candara" pitchFamily="34" charset="0"/>
              </a:rPr>
              <a:t>αντιόξινα</a:t>
            </a:r>
            <a:r>
              <a:rPr lang="el-GR" sz="2400" dirty="0" smtClean="0">
                <a:latin typeface="Candara" pitchFamily="34" charset="0"/>
              </a:rPr>
              <a:t> για μεγάλο χρονικό διάστημα αλλάζουν το φαινότηπο της γαστρίτιδας από</a:t>
            </a:r>
            <a:r>
              <a:rPr lang="en-GB" sz="2400" dirty="0" smtClean="0">
                <a:latin typeface="Candara" pitchFamily="34" charset="0"/>
              </a:rPr>
              <a:t> </a:t>
            </a:r>
            <a:r>
              <a:rPr lang="en-GB" sz="2400" dirty="0" err="1" smtClean="0">
                <a:latin typeface="Candara" pitchFamily="34" charset="0"/>
              </a:rPr>
              <a:t>antral</a:t>
            </a:r>
            <a:r>
              <a:rPr lang="en-GB" sz="2400" dirty="0" smtClean="0">
                <a:latin typeface="Candara" pitchFamily="34" charset="0"/>
              </a:rPr>
              <a:t>-predominant </a:t>
            </a:r>
            <a:r>
              <a:rPr lang="el-GR" sz="2400" dirty="0" smtClean="0">
                <a:latin typeface="Candara" pitchFamily="34" charset="0"/>
              </a:rPr>
              <a:t>σε </a:t>
            </a:r>
            <a:r>
              <a:rPr lang="en-GB" sz="2400" b="1" dirty="0" smtClean="0">
                <a:latin typeface="Candara" pitchFamily="34" charset="0"/>
              </a:rPr>
              <a:t>corpus predominant</a:t>
            </a:r>
            <a:endParaRPr lang="el-GR" sz="2400" b="1" dirty="0" smtClean="0">
              <a:latin typeface="Candara" pitchFamily="34" charset="0"/>
            </a:endParaRP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Υψηλότερος κίνδυνος ατροφίας </a:t>
            </a:r>
          </a:p>
        </p:txBody>
      </p:sp>
    </p:spTree>
    <p:extLst>
      <p:ext uri="{BB962C8B-B14F-4D97-AF65-F5344CB8AC3E}">
        <p14:creationId xmlns="" xmlns:p14="http://schemas.microsoft.com/office/powerpoint/2010/main" val="30726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90600"/>
            <a:ext cx="46672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93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tomach ulc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676656" cy="29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uodenal ulcer caused by H. pylori. From the Helicobacter Foundation.">
            <a:hlinkClick r:id="rId5" tooltip="A duodenal ulcer caused by H. pylori. From the Helicobacter Foundation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3643338" cy="297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 gastric ulcer caused by H. pylori. From the Helicobacter Foundation.">
            <a:hlinkClick r:id="rId7" tooltip="A gastric ulcer caused by H. pylori. From the Helicobacter Foundation.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42"/>
            <a:ext cx="3643338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7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Ιστορικά στοιχεία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endParaRPr lang="en-US" b="1" dirty="0" smtClean="0">
              <a:latin typeface="Garamond" pitchFamily="18" charset="0"/>
            </a:endParaRPr>
          </a:p>
          <a:p>
            <a:pPr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1875-</a:t>
            </a:r>
            <a:r>
              <a:rPr lang="el-GR" sz="2400" b="1" dirty="0" smtClean="0">
                <a:latin typeface="Candara" pitchFamily="34" charset="0"/>
              </a:rPr>
              <a:t> Γερμανοί είχαν παρατηρήσει ελικοειδή βακτήρια στο βλεννογόνο του στομάχου</a:t>
            </a:r>
          </a:p>
          <a:p>
            <a:pPr eaLnBrk="1" hangingPunct="1"/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1892-</a:t>
            </a:r>
            <a:r>
              <a:rPr lang="el-GR" sz="2400" b="1" dirty="0" smtClean="0">
                <a:latin typeface="Candara" pitchFamily="34" charset="0"/>
              </a:rPr>
              <a:t> </a:t>
            </a:r>
            <a:r>
              <a:rPr lang="en-US" sz="2400" b="1" dirty="0" err="1" smtClean="0">
                <a:latin typeface="Candara" pitchFamily="34" charset="0"/>
              </a:rPr>
              <a:t>Giulio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err="1" smtClean="0">
                <a:latin typeface="Candara" pitchFamily="34" charset="0"/>
              </a:rPr>
              <a:t>Bizzoreto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είχε περιγράψει ανάλογα βακτήρια στο στομάχι σκύλων</a:t>
            </a:r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1899- </a:t>
            </a:r>
            <a:r>
              <a:rPr lang="en-US" sz="2400" b="1" dirty="0" err="1" smtClean="0">
                <a:latin typeface="Candara" pitchFamily="34" charset="0"/>
              </a:rPr>
              <a:t>Walery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err="1" smtClean="0">
                <a:latin typeface="Candara" pitchFamily="34" charset="0"/>
              </a:rPr>
              <a:t>Jaworski</a:t>
            </a:r>
            <a:r>
              <a:rPr lang="en-US" sz="2400" b="1" dirty="0" smtClean="0">
                <a:latin typeface="Candara" pitchFamily="34" charset="0"/>
              </a:rPr>
              <a:t> : </a:t>
            </a:r>
            <a:r>
              <a:rPr lang="el-GR" sz="2400" b="1" dirty="0" smtClean="0">
                <a:latin typeface="Candara" pitchFamily="34" charset="0"/>
              </a:rPr>
              <a:t>βακτήρια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Vibrio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rugula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ίσως σχετίζονται με γαστρική νόσο (άτυχος γιατί δημοσίευσε στα Πολωνικά)</a:t>
            </a:r>
          </a:p>
        </p:txBody>
      </p:sp>
    </p:spTree>
    <p:extLst>
      <p:ext uri="{BB962C8B-B14F-4D97-AF65-F5344CB8AC3E}">
        <p14:creationId xmlns="" xmlns:p14="http://schemas.microsoft.com/office/powerpoint/2010/main" val="14595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800850" cy="4495800"/>
          </a:xfrm>
        </p:spPr>
        <p:txBody>
          <a:bodyPr/>
          <a:lstStyle/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Ορολογικός έλεγχος</a:t>
            </a:r>
          </a:p>
          <a:p>
            <a:pPr lvl="2" eaLnBrk="1" hangingPunct="1"/>
            <a:r>
              <a:rPr lang="en-US" dirty="0" smtClean="0">
                <a:latin typeface="Candara" pitchFamily="34" charset="0"/>
              </a:rPr>
              <a:t>sensitivity (~90 to 100%)</a:t>
            </a:r>
            <a:endParaRPr lang="el-GR" dirty="0" smtClean="0">
              <a:latin typeface="Candara" pitchFamily="34" charset="0"/>
            </a:endParaRPr>
          </a:p>
          <a:p>
            <a:pPr lvl="2" eaLnBrk="1" hangingPunct="1"/>
            <a:r>
              <a:rPr lang="en-US" dirty="0" smtClean="0">
                <a:latin typeface="Candara" pitchFamily="34" charset="0"/>
              </a:rPr>
              <a:t>Specificity</a:t>
            </a:r>
            <a:r>
              <a:rPr lang="el-GR" dirty="0" smtClean="0">
                <a:latin typeface="Candara" pitchFamily="34" charset="0"/>
              </a:rPr>
              <a:t>  </a:t>
            </a:r>
            <a:r>
              <a:rPr lang="en-US" dirty="0" smtClean="0">
                <a:latin typeface="Candara" pitchFamily="34" charset="0"/>
              </a:rPr>
              <a:t>(</a:t>
            </a:r>
            <a:r>
              <a:rPr lang="el-GR" dirty="0" smtClean="0">
                <a:latin typeface="Candara" pitchFamily="34" charset="0"/>
              </a:rPr>
              <a:t>85-90%</a:t>
            </a:r>
            <a:r>
              <a:rPr lang="en-US" dirty="0" smtClean="0">
                <a:latin typeface="Candara" pitchFamily="34" charset="0"/>
              </a:rPr>
              <a:t>)</a:t>
            </a:r>
            <a:endParaRPr lang="el-GR" dirty="0" smtClean="0">
              <a:latin typeface="Candara" pitchFamily="34" charset="0"/>
            </a:endParaRPr>
          </a:p>
          <a:p>
            <a:pPr lvl="2" eaLnBrk="1" hangingPunct="1"/>
            <a:endParaRPr lang="el-GR" dirty="0" smtClean="0">
              <a:latin typeface="Candara" pitchFamily="34" charset="0"/>
            </a:endParaRPr>
          </a:p>
          <a:p>
            <a:pPr lvl="1" eaLnBrk="1" hangingPunct="1"/>
            <a:r>
              <a:rPr lang="en-US" sz="2400" b="1" dirty="0" smtClean="0">
                <a:latin typeface="Candara" pitchFamily="34" charset="0"/>
              </a:rPr>
              <a:t>Urea breath test (UBT)</a:t>
            </a:r>
            <a:endParaRPr lang="el-GR" sz="2400" b="1" dirty="0" smtClean="0">
              <a:latin typeface="Candara" pitchFamily="34" charset="0"/>
            </a:endParaRPr>
          </a:p>
          <a:p>
            <a:pPr lvl="2" eaLnBrk="1" hangingPunct="1"/>
            <a:r>
              <a:rPr lang="en-US" dirty="0" smtClean="0">
                <a:latin typeface="Candara" pitchFamily="34" charset="0"/>
              </a:rPr>
              <a:t>sensitivity 88-95%</a:t>
            </a:r>
            <a:endParaRPr lang="el-GR" dirty="0" smtClean="0">
              <a:latin typeface="Candara" pitchFamily="34" charset="0"/>
            </a:endParaRPr>
          </a:p>
          <a:p>
            <a:pPr lvl="2" eaLnBrk="1" hangingPunct="1"/>
            <a:r>
              <a:rPr lang="en-US" dirty="0" smtClean="0">
                <a:latin typeface="Candara" pitchFamily="34" charset="0"/>
              </a:rPr>
              <a:t>specificity  95%-100% </a:t>
            </a:r>
            <a:endParaRPr lang="el-GR" dirty="0" smtClean="0">
              <a:latin typeface="Candara" pitchFamily="34" charset="0"/>
            </a:endParaRPr>
          </a:p>
          <a:p>
            <a:pPr lvl="2" eaLnBrk="1" hangingPunct="1"/>
            <a:endParaRPr lang="el-GR" dirty="0" smtClean="0">
              <a:latin typeface="Candara" pitchFamily="34" charset="0"/>
            </a:endParaRPr>
          </a:p>
          <a:p>
            <a:pPr lvl="1" eaLnBrk="1" hangingPunct="1"/>
            <a:r>
              <a:rPr lang="en-US" sz="2400" i="1" dirty="0" smtClean="0">
                <a:latin typeface="Candara" pitchFamily="34" charset="0"/>
              </a:rPr>
              <a:t>H. pylori </a:t>
            </a:r>
            <a:r>
              <a:rPr lang="el-GR" sz="2400" dirty="0" smtClean="0">
                <a:latin typeface="Candara" pitchFamily="34" charset="0"/>
              </a:rPr>
              <a:t>στα κόπρανα</a:t>
            </a:r>
          </a:p>
          <a:p>
            <a:pPr lvl="2" eaLnBrk="1" hangingPunct="1"/>
            <a:r>
              <a:rPr lang="el-GR" dirty="0" smtClean="0">
                <a:latin typeface="Candara" pitchFamily="34" charset="0"/>
              </a:rPr>
              <a:t>καλλιέργεια</a:t>
            </a:r>
            <a:r>
              <a:rPr lang="en-US" dirty="0" smtClean="0">
                <a:latin typeface="Candara" pitchFamily="34" charset="0"/>
              </a:rPr>
              <a:t>, PCR</a:t>
            </a:r>
            <a:endParaRPr lang="el-GR" b="1" dirty="0" smtClean="0">
              <a:latin typeface="Candara" pitchFamily="34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81000" y="252413"/>
            <a:ext cx="8458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600" b="1" dirty="0">
                <a:solidFill>
                  <a:schemeClr val="accent3"/>
                </a:solidFill>
                <a:latin typeface="Monotype Corsiva" pitchFamily="66" charset="0"/>
              </a:rPr>
              <a:t>Διάγνωση</a:t>
            </a:r>
          </a:p>
          <a:p>
            <a:pPr algn="ctr"/>
            <a:r>
              <a:rPr lang="el-GR" sz="3600" dirty="0">
                <a:latin typeface="Monotype Corsiva" pitchFamily="66" charset="0"/>
              </a:rPr>
              <a:t>Μη επεμβατικές μέθοδοι</a:t>
            </a:r>
            <a:r>
              <a:rPr lang="en-US" sz="3600" dirty="0">
                <a:latin typeface="Monotype Corsiva" pitchFamily="66" charset="0"/>
              </a:rPr>
              <a:t> </a:t>
            </a:r>
            <a:endParaRPr lang="el-GR" sz="3600" dirty="0">
              <a:latin typeface="Monotype Corsiva" pitchFamily="66" charset="0"/>
            </a:endParaRPr>
          </a:p>
          <a:p>
            <a:pPr algn="ctr"/>
            <a:endParaRPr lang="el-GR" sz="36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0289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400550"/>
            <a:ext cx="20383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86800" cy="1295400"/>
          </a:xfrm>
        </p:spPr>
        <p:txBody>
          <a:bodyPr/>
          <a:lstStyle/>
          <a:p>
            <a:pPr algn="ctr" eaLnBrk="1" hangingPunct="1"/>
            <a:r>
              <a:rPr lang="el-GR" sz="3600" b="1" dirty="0" smtClean="0">
                <a:solidFill>
                  <a:schemeClr val="accent3"/>
                </a:solidFill>
                <a:latin typeface="Monotype Corsiva" pitchFamily="66" charset="0"/>
              </a:rPr>
              <a:t>Διάγνωση</a:t>
            </a:r>
            <a:br>
              <a:rPr lang="el-GR" sz="36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l-GR" sz="3600" b="1" dirty="0" smtClean="0">
                <a:solidFill>
                  <a:schemeClr val="accent3"/>
                </a:solidFill>
                <a:latin typeface="Monotype Corsiva" pitchFamily="66" charset="0"/>
              </a:rPr>
              <a:t>επεμβατικές μέθοδοι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340459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latin typeface="Candara" pitchFamily="34" charset="0"/>
              </a:rPr>
              <a:t>Καλλιέργεια </a:t>
            </a:r>
            <a:r>
              <a:rPr lang="el-GR" sz="2800" dirty="0" smtClean="0">
                <a:latin typeface="Candara" pitchFamily="34" charset="0"/>
              </a:rPr>
              <a:t>– Δύο πλεονεκτήματα </a:t>
            </a:r>
          </a:p>
          <a:p>
            <a:pPr lvl="1" eaLnBrk="1" hangingPunct="1">
              <a:buFontTx/>
              <a:buChar char="-"/>
            </a:pPr>
            <a:r>
              <a:rPr lang="el-GR" b="1" dirty="0" smtClean="0">
                <a:latin typeface="Candara" pitchFamily="34" charset="0"/>
              </a:rPr>
              <a:t>Έλεγχος αντοχής </a:t>
            </a:r>
            <a:r>
              <a:rPr lang="el-GR" dirty="0" smtClean="0">
                <a:latin typeface="Candara" pitchFamily="34" charset="0"/>
              </a:rPr>
              <a:t>και λεπτομερής χαρακτηρισμός</a:t>
            </a:r>
          </a:p>
          <a:p>
            <a:pPr lvl="2" eaLnBrk="1" hangingPunct="1"/>
            <a:r>
              <a:rPr lang="el-GR" sz="2800" dirty="0" smtClean="0">
                <a:latin typeface="Candara" pitchFamily="34" charset="0"/>
              </a:rPr>
              <a:t>&gt; 95% (+) προτιμάται υλικό βιοψίας και όχι γαστρικό υγρό</a:t>
            </a:r>
          </a:p>
          <a:p>
            <a:pPr lvl="2" eaLnBrk="1" hangingPunct="1"/>
            <a:endParaRPr lang="el-GR" sz="2800" dirty="0" smtClean="0">
              <a:latin typeface="Candara" pitchFamily="34" charset="0"/>
            </a:endParaRPr>
          </a:p>
          <a:p>
            <a:pPr eaLnBrk="1" hangingPunct="1"/>
            <a:r>
              <a:rPr lang="el-GR" sz="2800" dirty="0" smtClean="0">
                <a:latin typeface="Candara" pitchFamily="34" charset="0"/>
              </a:rPr>
              <a:t>Επώαση για 7 – 10 ημέρες στους 35 – 37</a:t>
            </a:r>
            <a:r>
              <a:rPr lang="el-GR" sz="2800" baseline="30000" dirty="0" smtClean="0">
                <a:latin typeface="Candara" pitchFamily="34" charset="0"/>
              </a:rPr>
              <a:t>ο</a:t>
            </a:r>
            <a:r>
              <a:rPr lang="en-US" sz="2800" dirty="0" smtClean="0">
                <a:latin typeface="Candara" pitchFamily="34" charset="0"/>
              </a:rPr>
              <a:t>C </a:t>
            </a:r>
            <a:r>
              <a:rPr lang="el-GR" sz="2800" dirty="0" smtClean="0">
                <a:latin typeface="Candara" pitchFamily="34" charset="0"/>
              </a:rPr>
              <a:t>σε μικροαερόφιλες συνθήκες και </a:t>
            </a:r>
            <a:r>
              <a:rPr lang="el-GR" sz="2800" dirty="0" smtClean="0">
                <a:latin typeface="Candara" pitchFamily="34" charset="0"/>
                <a:sym typeface="Symbol" pitchFamily="18" charset="2"/>
              </a:rPr>
              <a:t></a:t>
            </a:r>
            <a:r>
              <a:rPr lang="el-GR" sz="2800" dirty="0" smtClean="0">
                <a:latin typeface="Candara" pitchFamily="34" charset="0"/>
              </a:rPr>
              <a:t> υγρασία</a:t>
            </a:r>
          </a:p>
        </p:txBody>
      </p:sp>
    </p:spTree>
    <p:extLst>
      <p:ext uri="{BB962C8B-B14F-4D97-AF65-F5344CB8AC3E}">
        <p14:creationId xmlns="" xmlns:p14="http://schemas.microsoft.com/office/powerpoint/2010/main" val="4279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Καλλιέργεια</a:t>
            </a:r>
            <a:endParaRPr lang="el-GR" sz="3200" dirty="0" smtClean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38463"/>
            <a:ext cx="30003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01783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047875"/>
            <a:ext cx="301783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99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1000" y="44958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400" dirty="0">
                <a:latin typeface="Candara" pitchFamily="34" charset="0"/>
              </a:rPr>
              <a:t>Η προσθήκη αλάτων </a:t>
            </a:r>
            <a:r>
              <a:rPr lang="el-GR" sz="2400" b="1" dirty="0">
                <a:latin typeface="Candara" pitchFamily="34" charset="0"/>
              </a:rPr>
              <a:t>τετραζολίου</a:t>
            </a:r>
            <a:r>
              <a:rPr lang="el-GR" sz="2400" dirty="0">
                <a:latin typeface="Candara" pitchFamily="34" charset="0"/>
              </a:rPr>
              <a:t> βοηθά στην αναγνώριση των αποικιών του </a:t>
            </a:r>
            <a:r>
              <a:rPr lang="en-US" sz="2400" i="1" dirty="0">
                <a:latin typeface="Candara" pitchFamily="34" charset="0"/>
              </a:rPr>
              <a:t>H. pylori</a:t>
            </a:r>
            <a:r>
              <a:rPr lang="en-US" sz="2400" dirty="0">
                <a:latin typeface="Candara" pitchFamily="34" charset="0"/>
              </a:rPr>
              <a:t> </a:t>
            </a:r>
            <a:endParaRPr lang="el-GR" sz="2400" dirty="0">
              <a:latin typeface="Candara" pitchFamily="34" charset="0"/>
            </a:endParaRPr>
          </a:p>
          <a:p>
            <a:endParaRPr lang="el-GR" sz="2400" dirty="0">
              <a:latin typeface="Candara" pitchFamily="34" charset="0"/>
            </a:endParaRPr>
          </a:p>
          <a:p>
            <a:r>
              <a:rPr lang="el-GR" sz="2400" dirty="0">
                <a:latin typeface="Candara" pitchFamily="34" charset="0"/>
              </a:rPr>
              <a:t>Ιστολογική χρώση με </a:t>
            </a:r>
            <a:r>
              <a:rPr lang="el-GR" sz="2400" b="1" dirty="0">
                <a:latin typeface="Candara" pitchFamily="34" charset="0"/>
              </a:rPr>
              <a:t>αιματοξυλίνη – ηωσίνη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" y="128111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>
                <a:latin typeface="Calibri" pitchFamily="34" charset="0"/>
              </a:rPr>
              <a:t>Αποικίες</a:t>
            </a:r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5943600" y="13176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Gram </a:t>
            </a:r>
            <a:r>
              <a:rPr lang="el-GR">
                <a:latin typeface="Calibri" pitchFamily="34" charset="0"/>
              </a:rPr>
              <a:t>χρώση</a:t>
            </a:r>
          </a:p>
        </p:txBody>
      </p:sp>
    </p:spTree>
    <p:extLst>
      <p:ext uri="{BB962C8B-B14F-4D97-AF65-F5344CB8AC3E}">
        <p14:creationId xmlns="" xmlns:p14="http://schemas.microsoft.com/office/powerpoint/2010/main" val="1257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l-GR" b="1" dirty="0" smtClean="0">
                <a:solidFill>
                  <a:schemeClr val="accent3"/>
                </a:solidFill>
                <a:latin typeface="Monotype Corsiva" pitchFamily="66" charset="0"/>
              </a:rPr>
              <a:t>Τεστ ουρεάσης</a:t>
            </a:r>
            <a:r>
              <a:rPr lang="el-GR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br>
              <a:rPr lang="el-GR" b="1" dirty="0" smtClean="0">
                <a:solidFill>
                  <a:schemeClr val="accent3"/>
                </a:solidFill>
                <a:latin typeface="Comic Sans MS" pitchFamily="66" charset="0"/>
              </a:rPr>
            </a:br>
            <a:endParaRPr lang="el-GR" b="1" dirty="0" smtClean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0772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Candara" pitchFamily="34" charset="0"/>
              </a:rPr>
              <a:t>CLO test (Marshall)</a:t>
            </a:r>
          </a:p>
          <a:p>
            <a:pPr eaLnBrk="1" hangingPunct="1"/>
            <a:endParaRPr lang="en-US" sz="2400" dirty="0" smtClean="0">
              <a:latin typeface="Candara" pitchFamily="34" charset="0"/>
            </a:endParaRPr>
          </a:p>
          <a:p>
            <a:pPr eaLnBrk="1" hangingPunct="1"/>
            <a:r>
              <a:rPr lang="el-GR" sz="2400" dirty="0" smtClean="0">
                <a:latin typeface="Candara" pitchFamily="34" charset="0"/>
              </a:rPr>
              <a:t>Γίνεται σε άγαρ που περιέχει </a:t>
            </a:r>
            <a:r>
              <a:rPr lang="el-GR" sz="2400" b="1" dirty="0" smtClean="0">
                <a:latin typeface="Candara" pitchFamily="34" charset="0"/>
              </a:rPr>
              <a:t>ερυθρό της φαινόλης </a:t>
            </a:r>
            <a:r>
              <a:rPr lang="el-GR" sz="2400" dirty="0" smtClean="0">
                <a:latin typeface="Candara" pitchFamily="34" charset="0"/>
              </a:rPr>
              <a:t>και </a:t>
            </a:r>
            <a:r>
              <a:rPr lang="el-GR" sz="2400" b="1" dirty="0" smtClean="0">
                <a:latin typeface="Candara" pitchFamily="34" charset="0"/>
              </a:rPr>
              <a:t>ουρία</a:t>
            </a:r>
          </a:p>
          <a:p>
            <a:pPr lvl="2" eaLnBrk="1" hangingPunct="1"/>
            <a:r>
              <a:rPr lang="el-GR" dirty="0" smtClean="0">
                <a:latin typeface="Candara" pitchFamily="34" charset="0"/>
              </a:rPr>
              <a:t>Παρουσία ουρεάσης η ουρία υδρολύεται </a:t>
            </a:r>
            <a:r>
              <a:rPr lang="el-GR" dirty="0" smtClean="0">
                <a:latin typeface="Candara" pitchFamily="34" charset="0"/>
                <a:sym typeface="Symbol" pitchFamily="18" charset="2"/>
              </a:rPr>
              <a:t></a:t>
            </a:r>
            <a:r>
              <a:rPr lang="el-GR" dirty="0" smtClean="0">
                <a:latin typeface="Candara" pitchFamily="34" charset="0"/>
              </a:rPr>
              <a:t> αλλαγή του </a:t>
            </a:r>
            <a:r>
              <a:rPr lang="en-US" dirty="0" smtClean="0">
                <a:latin typeface="Candara" pitchFamily="34" charset="0"/>
              </a:rPr>
              <a:t>pH </a:t>
            </a:r>
            <a:r>
              <a:rPr lang="el-GR" dirty="0" smtClean="0">
                <a:latin typeface="Candara" pitchFamily="34" charset="0"/>
              </a:rPr>
              <a:t>(χρώματος). </a:t>
            </a:r>
          </a:p>
        </p:txBody>
      </p:sp>
    </p:spTree>
    <p:extLst>
      <p:ext uri="{BB962C8B-B14F-4D97-AF65-F5344CB8AC3E}">
        <p14:creationId xmlns="" xmlns:p14="http://schemas.microsoft.com/office/powerpoint/2010/main" val="31828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700" b="1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en-US" sz="4700" b="1" smtClean="0">
                <a:solidFill>
                  <a:srgbClr val="FFFF00"/>
                </a:solidFill>
                <a:latin typeface="Garamond" pitchFamily="18" charset="0"/>
              </a:rPr>
              <a:t>Rapid CLO test</a:t>
            </a:r>
            <a:endParaRPr lang="el-GR" sz="4700" b="1" smtClean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58371" name="Picture 3" descr="GIC0302-06-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5156200" cy="24511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6" descr=" CLO test to biopsy items (Rapid urea test) ">
            <a:hlinkClick r:id="rId3" tooltip="CLO test to biopsy items (Rapid urea test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73143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47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Τεστ ουρεάσης</a:t>
            </a:r>
            <a:r>
              <a:rPr lang="el-GR" sz="3200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br>
              <a:rPr lang="el-GR" sz="3200" b="1" dirty="0" smtClean="0">
                <a:solidFill>
                  <a:schemeClr val="accent3"/>
                </a:solidFill>
                <a:latin typeface="Comic Sans MS" pitchFamily="66" charset="0"/>
              </a:rPr>
            </a:br>
            <a:endParaRPr lang="el-GR" sz="3200" b="1" dirty="0" smtClean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Hptest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και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PybriTek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Παρουσία ουρεάσης παράγεται αμμωνία  η οποία διαχεόμενη αλλάζει το </a:t>
            </a:r>
            <a:r>
              <a:rPr lang="en-US" sz="2400" dirty="0" smtClean="0">
                <a:latin typeface="Candara" pitchFamily="34" charset="0"/>
              </a:rPr>
              <a:t>pH </a:t>
            </a:r>
            <a:r>
              <a:rPr lang="el-GR" sz="2400" dirty="0" smtClean="0">
                <a:latin typeface="Candara" pitchFamily="34" charset="0"/>
              </a:rPr>
              <a:t>σε μία μεμβράνη.</a:t>
            </a: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Διαβάζεται στη 1 </a:t>
            </a:r>
            <a:r>
              <a:rPr lang="en-US" sz="2400" dirty="0" smtClean="0">
                <a:latin typeface="Candara" pitchFamily="34" charset="0"/>
              </a:rPr>
              <a:t>h.</a:t>
            </a:r>
            <a:endParaRPr lang="el-GR" sz="2400" dirty="0" smtClean="0">
              <a:latin typeface="Candara" pitchFamily="34" charset="0"/>
            </a:endParaRP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Ευαισθησία 88 – 93%</a:t>
            </a:r>
          </a:p>
          <a:p>
            <a:pPr lvl="1" eaLnBrk="1" hangingPunct="1"/>
            <a:r>
              <a:rPr lang="el-GR" sz="2400" dirty="0" smtClean="0">
                <a:latin typeface="Candara" pitchFamily="34" charset="0"/>
              </a:rPr>
              <a:t>Ειδικότητα 99 – 100%</a:t>
            </a:r>
          </a:p>
        </p:txBody>
      </p:sp>
    </p:spTree>
    <p:extLst>
      <p:ext uri="{BB962C8B-B14F-4D97-AF65-F5344CB8AC3E}">
        <p14:creationId xmlns="" xmlns:p14="http://schemas.microsoft.com/office/powerpoint/2010/main" val="5829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C13 Urea Breath Test</a:t>
            </a:r>
            <a:endParaRPr lang="el-GR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938879" cy="129614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ndara" pitchFamily="34" charset="0"/>
              </a:rPr>
              <a:t>1. </a:t>
            </a:r>
            <a:r>
              <a:rPr lang="en-US" sz="2400" dirty="0" smtClean="0">
                <a:latin typeface="Candara" pitchFamily="34" charset="0"/>
              </a:rPr>
              <a:t>Blow </a:t>
            </a:r>
            <a:r>
              <a:rPr lang="en-US" sz="2400" dirty="0">
                <a:latin typeface="Candara" pitchFamily="34" charset="0"/>
              </a:rPr>
              <a:t>up the first breath bag as baseline breath </a:t>
            </a:r>
          </a:p>
          <a:p>
            <a:r>
              <a:rPr lang="en-US" sz="2400" dirty="0">
                <a:latin typeface="Candara" pitchFamily="34" charset="0"/>
              </a:rPr>
              <a:t>2. Take one 13C Urea capsule and wait for 30 minutes </a:t>
            </a:r>
          </a:p>
          <a:p>
            <a:r>
              <a:rPr lang="en-US" sz="2400" dirty="0">
                <a:latin typeface="Candara" pitchFamily="34" charset="0"/>
              </a:rPr>
              <a:t>3. Blow up the second breath bag </a:t>
            </a:r>
          </a:p>
          <a:p>
            <a:r>
              <a:rPr lang="en-US" sz="2400" dirty="0">
                <a:latin typeface="Candara" pitchFamily="34" charset="0"/>
              </a:rPr>
              <a:t>4. Test two bags of breath samples with Breath Test Analyzer HCBT-01</a:t>
            </a:r>
            <a:endParaRPr lang="el-GR" sz="2400" dirty="0"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1224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04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80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 dirty="0" smtClean="0">
                <a:solidFill>
                  <a:schemeClr val="accent3"/>
                </a:solidFill>
                <a:latin typeface="Monotype Corsiva" pitchFamily="66" charset="0"/>
              </a:rPr>
              <a:t>Θεραπεία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4114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Candara" pitchFamily="34" charset="0"/>
              </a:rPr>
              <a:t>amoxicillin 	</a:t>
            </a:r>
            <a:r>
              <a:rPr lang="el-GR" sz="2400" dirty="0">
                <a:latin typeface="Candara" pitchFamily="34" charset="0"/>
              </a:rPr>
              <a:t>         </a:t>
            </a:r>
            <a:r>
              <a:rPr lang="en-GB" sz="2400" dirty="0">
                <a:latin typeface="Candara" pitchFamily="34" charset="0"/>
              </a:rPr>
              <a:t>1000 mg</a:t>
            </a:r>
          </a:p>
          <a:p>
            <a:pPr eaLnBrk="1" hangingPunct="1"/>
            <a:r>
              <a:rPr lang="en-GB" sz="2400" dirty="0">
                <a:latin typeface="Candara" pitchFamily="34" charset="0"/>
              </a:rPr>
              <a:t>clarithromycin 	500 mg</a:t>
            </a:r>
          </a:p>
          <a:p>
            <a:pPr eaLnBrk="1" hangingPunct="1"/>
            <a:endParaRPr lang="el-GR" sz="2800" dirty="0">
              <a:latin typeface="Candara" pitchFamily="34" charset="0"/>
            </a:endParaRPr>
          </a:p>
        </p:txBody>
      </p:sp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4648200" y="2133600"/>
            <a:ext cx="112713" cy="990600"/>
            <a:chOff x="3087" y="756"/>
            <a:chExt cx="80" cy="562"/>
          </a:xfrm>
        </p:grpSpPr>
        <p:sp>
          <p:nvSpPr>
            <p:cNvPr id="60440" name="Freeform 11"/>
            <p:cNvSpPr>
              <a:spLocks/>
            </p:cNvSpPr>
            <p:nvPr/>
          </p:nvSpPr>
          <p:spPr bwMode="auto">
            <a:xfrm>
              <a:off x="3087" y="1248"/>
              <a:ext cx="40" cy="70"/>
            </a:xfrm>
            <a:custGeom>
              <a:avLst/>
              <a:gdLst>
                <a:gd name="T0" fmla="*/ 0 w 40"/>
                <a:gd name="T1" fmla="*/ 69 h 70"/>
                <a:gd name="T2" fmla="*/ 3 w 40"/>
                <a:gd name="T3" fmla="*/ 69 h 70"/>
                <a:gd name="T4" fmla="*/ 5 w 40"/>
                <a:gd name="T5" fmla="*/ 69 h 70"/>
                <a:gd name="T6" fmla="*/ 8 w 40"/>
                <a:gd name="T7" fmla="*/ 69 h 70"/>
                <a:gd name="T8" fmla="*/ 11 w 40"/>
                <a:gd name="T9" fmla="*/ 69 h 70"/>
                <a:gd name="T10" fmla="*/ 13 w 40"/>
                <a:gd name="T11" fmla="*/ 66 h 70"/>
                <a:gd name="T12" fmla="*/ 16 w 40"/>
                <a:gd name="T13" fmla="*/ 66 h 70"/>
                <a:gd name="T14" fmla="*/ 19 w 40"/>
                <a:gd name="T15" fmla="*/ 66 h 70"/>
                <a:gd name="T16" fmla="*/ 21 w 40"/>
                <a:gd name="T17" fmla="*/ 62 h 70"/>
                <a:gd name="T18" fmla="*/ 24 w 40"/>
                <a:gd name="T19" fmla="*/ 62 h 70"/>
                <a:gd name="T20" fmla="*/ 26 w 40"/>
                <a:gd name="T21" fmla="*/ 57 h 70"/>
                <a:gd name="T22" fmla="*/ 26 w 40"/>
                <a:gd name="T23" fmla="*/ 54 h 70"/>
                <a:gd name="T24" fmla="*/ 29 w 40"/>
                <a:gd name="T25" fmla="*/ 54 h 70"/>
                <a:gd name="T26" fmla="*/ 32 w 40"/>
                <a:gd name="T27" fmla="*/ 50 h 70"/>
                <a:gd name="T28" fmla="*/ 32 w 40"/>
                <a:gd name="T29" fmla="*/ 46 h 70"/>
                <a:gd name="T30" fmla="*/ 34 w 40"/>
                <a:gd name="T31" fmla="*/ 46 h 70"/>
                <a:gd name="T32" fmla="*/ 34 w 40"/>
                <a:gd name="T33" fmla="*/ 43 h 70"/>
                <a:gd name="T34" fmla="*/ 34 w 40"/>
                <a:gd name="T35" fmla="*/ 38 h 70"/>
                <a:gd name="T36" fmla="*/ 37 w 40"/>
                <a:gd name="T37" fmla="*/ 34 h 70"/>
                <a:gd name="T38" fmla="*/ 37 w 40"/>
                <a:gd name="T39" fmla="*/ 31 h 70"/>
                <a:gd name="T40" fmla="*/ 37 w 40"/>
                <a:gd name="T41" fmla="*/ 26 h 70"/>
                <a:gd name="T42" fmla="*/ 37 w 40"/>
                <a:gd name="T43" fmla="*/ 23 h 70"/>
                <a:gd name="T44" fmla="*/ 39 w 40"/>
                <a:gd name="T45" fmla="*/ 19 h 70"/>
                <a:gd name="T46" fmla="*/ 39 w 40"/>
                <a:gd name="T47" fmla="*/ 16 h 70"/>
                <a:gd name="T48" fmla="*/ 39 w 40"/>
                <a:gd name="T49" fmla="*/ 12 h 70"/>
                <a:gd name="T50" fmla="*/ 39 w 40"/>
                <a:gd name="T51" fmla="*/ 4 h 70"/>
                <a:gd name="T52" fmla="*/ 39 w 40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69"/>
                  </a:moveTo>
                  <a:lnTo>
                    <a:pt x="3" y="69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1" name="Line 12"/>
            <p:cNvSpPr>
              <a:spLocks noChangeShapeType="1"/>
            </p:cNvSpPr>
            <p:nvPr/>
          </p:nvSpPr>
          <p:spPr bwMode="auto">
            <a:xfrm flipV="1">
              <a:off x="3126" y="1105"/>
              <a:ext cx="0" cy="14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42" name="Freeform 13"/>
            <p:cNvSpPr>
              <a:spLocks/>
            </p:cNvSpPr>
            <p:nvPr/>
          </p:nvSpPr>
          <p:spPr bwMode="auto">
            <a:xfrm>
              <a:off x="3126" y="1040"/>
              <a:ext cx="41" cy="70"/>
            </a:xfrm>
            <a:custGeom>
              <a:avLst/>
              <a:gdLst>
                <a:gd name="T0" fmla="*/ 0 w 41"/>
                <a:gd name="T1" fmla="*/ 69 h 70"/>
                <a:gd name="T2" fmla="*/ 0 w 41"/>
                <a:gd name="T3" fmla="*/ 66 h 70"/>
                <a:gd name="T4" fmla="*/ 0 w 41"/>
                <a:gd name="T5" fmla="*/ 59 h 70"/>
                <a:gd name="T6" fmla="*/ 0 w 41"/>
                <a:gd name="T7" fmla="*/ 54 h 70"/>
                <a:gd name="T8" fmla="*/ 0 w 41"/>
                <a:gd name="T9" fmla="*/ 51 h 70"/>
                <a:gd name="T10" fmla="*/ 3 w 41"/>
                <a:gd name="T11" fmla="*/ 47 h 70"/>
                <a:gd name="T12" fmla="*/ 3 w 41"/>
                <a:gd name="T13" fmla="*/ 43 h 70"/>
                <a:gd name="T14" fmla="*/ 3 w 41"/>
                <a:gd name="T15" fmla="*/ 40 h 70"/>
                <a:gd name="T16" fmla="*/ 3 w 41"/>
                <a:gd name="T17" fmla="*/ 35 h 70"/>
                <a:gd name="T18" fmla="*/ 6 w 41"/>
                <a:gd name="T19" fmla="*/ 31 h 70"/>
                <a:gd name="T20" fmla="*/ 6 w 41"/>
                <a:gd name="T21" fmla="*/ 28 h 70"/>
                <a:gd name="T22" fmla="*/ 6 w 41"/>
                <a:gd name="T23" fmla="*/ 23 h 70"/>
                <a:gd name="T24" fmla="*/ 8 w 41"/>
                <a:gd name="T25" fmla="*/ 23 h 70"/>
                <a:gd name="T26" fmla="*/ 8 w 41"/>
                <a:gd name="T27" fmla="*/ 19 h 70"/>
                <a:gd name="T28" fmla="*/ 11 w 41"/>
                <a:gd name="T29" fmla="*/ 16 h 70"/>
                <a:gd name="T30" fmla="*/ 14 w 41"/>
                <a:gd name="T31" fmla="*/ 16 h 70"/>
                <a:gd name="T32" fmla="*/ 14 w 41"/>
                <a:gd name="T33" fmla="*/ 12 h 70"/>
                <a:gd name="T34" fmla="*/ 16 w 41"/>
                <a:gd name="T35" fmla="*/ 7 h 70"/>
                <a:gd name="T36" fmla="*/ 19 w 41"/>
                <a:gd name="T37" fmla="*/ 7 h 70"/>
                <a:gd name="T38" fmla="*/ 22 w 41"/>
                <a:gd name="T39" fmla="*/ 4 h 70"/>
                <a:gd name="T40" fmla="*/ 24 w 41"/>
                <a:gd name="T41" fmla="*/ 4 h 70"/>
                <a:gd name="T42" fmla="*/ 27 w 41"/>
                <a:gd name="T43" fmla="*/ 4 h 70"/>
                <a:gd name="T44" fmla="*/ 29 w 41"/>
                <a:gd name="T45" fmla="*/ 0 h 70"/>
                <a:gd name="T46" fmla="*/ 32 w 41"/>
                <a:gd name="T47" fmla="*/ 0 h 70"/>
                <a:gd name="T48" fmla="*/ 35 w 41"/>
                <a:gd name="T49" fmla="*/ 0 h 70"/>
                <a:gd name="T50" fmla="*/ 37 w 41"/>
                <a:gd name="T51" fmla="*/ 0 h 70"/>
                <a:gd name="T52" fmla="*/ 40 w 41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70"/>
                <a:gd name="T83" fmla="*/ 41 w 41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70">
                  <a:moveTo>
                    <a:pt x="0" y="69"/>
                  </a:moveTo>
                  <a:lnTo>
                    <a:pt x="0" y="66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5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3" name="Freeform 14"/>
            <p:cNvSpPr>
              <a:spLocks/>
            </p:cNvSpPr>
            <p:nvPr/>
          </p:nvSpPr>
          <p:spPr bwMode="auto">
            <a:xfrm>
              <a:off x="3087" y="756"/>
              <a:ext cx="40" cy="70"/>
            </a:xfrm>
            <a:custGeom>
              <a:avLst/>
              <a:gdLst>
                <a:gd name="T0" fmla="*/ 0 w 40"/>
                <a:gd name="T1" fmla="*/ 0 h 70"/>
                <a:gd name="T2" fmla="*/ 3 w 40"/>
                <a:gd name="T3" fmla="*/ 0 h 70"/>
                <a:gd name="T4" fmla="*/ 5 w 40"/>
                <a:gd name="T5" fmla="*/ 0 h 70"/>
                <a:gd name="T6" fmla="*/ 8 w 40"/>
                <a:gd name="T7" fmla="*/ 0 h 70"/>
                <a:gd name="T8" fmla="*/ 11 w 40"/>
                <a:gd name="T9" fmla="*/ 0 h 70"/>
                <a:gd name="T10" fmla="*/ 13 w 40"/>
                <a:gd name="T11" fmla="*/ 4 h 70"/>
                <a:gd name="T12" fmla="*/ 16 w 40"/>
                <a:gd name="T13" fmla="*/ 4 h 70"/>
                <a:gd name="T14" fmla="*/ 19 w 40"/>
                <a:gd name="T15" fmla="*/ 4 h 70"/>
                <a:gd name="T16" fmla="*/ 21 w 40"/>
                <a:gd name="T17" fmla="*/ 7 h 70"/>
                <a:gd name="T18" fmla="*/ 24 w 40"/>
                <a:gd name="T19" fmla="*/ 7 h 70"/>
                <a:gd name="T20" fmla="*/ 24 w 40"/>
                <a:gd name="T21" fmla="*/ 12 h 70"/>
                <a:gd name="T22" fmla="*/ 26 w 40"/>
                <a:gd name="T23" fmla="*/ 12 h 70"/>
                <a:gd name="T24" fmla="*/ 29 w 40"/>
                <a:gd name="T25" fmla="*/ 16 h 70"/>
                <a:gd name="T26" fmla="*/ 29 w 40"/>
                <a:gd name="T27" fmla="*/ 19 h 70"/>
                <a:gd name="T28" fmla="*/ 32 w 40"/>
                <a:gd name="T29" fmla="*/ 19 h 70"/>
                <a:gd name="T30" fmla="*/ 32 w 40"/>
                <a:gd name="T31" fmla="*/ 23 h 70"/>
                <a:gd name="T32" fmla="*/ 34 w 40"/>
                <a:gd name="T33" fmla="*/ 28 h 70"/>
                <a:gd name="T34" fmla="*/ 34 w 40"/>
                <a:gd name="T35" fmla="*/ 31 h 70"/>
                <a:gd name="T36" fmla="*/ 37 w 40"/>
                <a:gd name="T37" fmla="*/ 35 h 70"/>
                <a:gd name="T38" fmla="*/ 37 w 40"/>
                <a:gd name="T39" fmla="*/ 40 h 70"/>
                <a:gd name="T40" fmla="*/ 37 w 40"/>
                <a:gd name="T41" fmla="*/ 43 h 70"/>
                <a:gd name="T42" fmla="*/ 39 w 40"/>
                <a:gd name="T43" fmla="*/ 47 h 70"/>
                <a:gd name="T44" fmla="*/ 39 w 40"/>
                <a:gd name="T45" fmla="*/ 50 h 70"/>
                <a:gd name="T46" fmla="*/ 39 w 40"/>
                <a:gd name="T47" fmla="*/ 54 h 70"/>
                <a:gd name="T48" fmla="*/ 39 w 40"/>
                <a:gd name="T49" fmla="*/ 62 h 70"/>
                <a:gd name="T50" fmla="*/ 39 w 40"/>
                <a:gd name="T51" fmla="*/ 66 h 70"/>
                <a:gd name="T52" fmla="*/ 39 w 40"/>
                <a:gd name="T53" fmla="*/ 69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9" y="47"/>
                  </a:lnTo>
                  <a:lnTo>
                    <a:pt x="39" y="50"/>
                  </a:lnTo>
                  <a:lnTo>
                    <a:pt x="39" y="54"/>
                  </a:lnTo>
                  <a:lnTo>
                    <a:pt x="39" y="62"/>
                  </a:lnTo>
                  <a:lnTo>
                    <a:pt x="39" y="66"/>
                  </a:lnTo>
                  <a:lnTo>
                    <a:pt x="39" y="69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44" name="Line 15"/>
            <p:cNvSpPr>
              <a:spLocks noChangeShapeType="1"/>
            </p:cNvSpPr>
            <p:nvPr/>
          </p:nvSpPr>
          <p:spPr bwMode="auto">
            <a:xfrm>
              <a:off x="3126" y="829"/>
              <a:ext cx="0" cy="1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45" name="Freeform 16"/>
            <p:cNvSpPr>
              <a:spLocks/>
            </p:cNvSpPr>
            <p:nvPr/>
          </p:nvSpPr>
          <p:spPr bwMode="auto">
            <a:xfrm>
              <a:off x="3126" y="964"/>
              <a:ext cx="41" cy="77"/>
            </a:xfrm>
            <a:custGeom>
              <a:avLst/>
              <a:gdLst>
                <a:gd name="T0" fmla="*/ 0 w 41"/>
                <a:gd name="T1" fmla="*/ 0 h 77"/>
                <a:gd name="T2" fmla="*/ 0 w 41"/>
                <a:gd name="T3" fmla="*/ 4 h 77"/>
                <a:gd name="T4" fmla="*/ 0 w 41"/>
                <a:gd name="T5" fmla="*/ 12 h 77"/>
                <a:gd name="T6" fmla="*/ 0 w 41"/>
                <a:gd name="T7" fmla="*/ 15 h 77"/>
                <a:gd name="T8" fmla="*/ 0 w 41"/>
                <a:gd name="T9" fmla="*/ 19 h 77"/>
                <a:gd name="T10" fmla="*/ 0 w 41"/>
                <a:gd name="T11" fmla="*/ 26 h 77"/>
                <a:gd name="T12" fmla="*/ 3 w 41"/>
                <a:gd name="T13" fmla="*/ 31 h 77"/>
                <a:gd name="T14" fmla="*/ 3 w 41"/>
                <a:gd name="T15" fmla="*/ 34 h 77"/>
                <a:gd name="T16" fmla="*/ 3 w 41"/>
                <a:gd name="T17" fmla="*/ 38 h 77"/>
                <a:gd name="T18" fmla="*/ 6 w 41"/>
                <a:gd name="T19" fmla="*/ 42 h 77"/>
                <a:gd name="T20" fmla="*/ 6 w 41"/>
                <a:gd name="T21" fmla="*/ 45 h 77"/>
                <a:gd name="T22" fmla="*/ 6 w 41"/>
                <a:gd name="T23" fmla="*/ 50 h 77"/>
                <a:gd name="T24" fmla="*/ 8 w 41"/>
                <a:gd name="T25" fmla="*/ 50 h 77"/>
                <a:gd name="T26" fmla="*/ 8 w 41"/>
                <a:gd name="T27" fmla="*/ 54 h 77"/>
                <a:gd name="T28" fmla="*/ 11 w 41"/>
                <a:gd name="T29" fmla="*/ 57 h 77"/>
                <a:gd name="T30" fmla="*/ 11 w 41"/>
                <a:gd name="T31" fmla="*/ 61 h 77"/>
                <a:gd name="T32" fmla="*/ 14 w 41"/>
                <a:gd name="T33" fmla="*/ 61 h 77"/>
                <a:gd name="T34" fmla="*/ 16 w 41"/>
                <a:gd name="T35" fmla="*/ 66 h 77"/>
                <a:gd name="T36" fmla="*/ 19 w 41"/>
                <a:gd name="T37" fmla="*/ 69 h 77"/>
                <a:gd name="T38" fmla="*/ 22 w 41"/>
                <a:gd name="T39" fmla="*/ 69 h 77"/>
                <a:gd name="T40" fmla="*/ 22 w 41"/>
                <a:gd name="T41" fmla="*/ 73 h 77"/>
                <a:gd name="T42" fmla="*/ 24 w 41"/>
                <a:gd name="T43" fmla="*/ 73 h 77"/>
                <a:gd name="T44" fmla="*/ 27 w 41"/>
                <a:gd name="T45" fmla="*/ 73 h 77"/>
                <a:gd name="T46" fmla="*/ 29 w 41"/>
                <a:gd name="T47" fmla="*/ 76 h 77"/>
                <a:gd name="T48" fmla="*/ 32 w 41"/>
                <a:gd name="T49" fmla="*/ 76 h 77"/>
                <a:gd name="T50" fmla="*/ 35 w 41"/>
                <a:gd name="T51" fmla="*/ 76 h 77"/>
                <a:gd name="T52" fmla="*/ 37 w 41"/>
                <a:gd name="T53" fmla="*/ 76 h 77"/>
                <a:gd name="T54" fmla="*/ 40 w 41"/>
                <a:gd name="T55" fmla="*/ 76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77"/>
                <a:gd name="T86" fmla="*/ 41 w 41"/>
                <a:gd name="T87" fmla="*/ 77 h 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77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6" y="66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4" y="73"/>
                  </a:lnTo>
                  <a:lnTo>
                    <a:pt x="27" y="73"/>
                  </a:lnTo>
                  <a:lnTo>
                    <a:pt x="29" y="76"/>
                  </a:lnTo>
                  <a:lnTo>
                    <a:pt x="32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40" y="76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4953000" y="2387600"/>
            <a:ext cx="353173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00"/>
              </a:buClr>
              <a:buSzPct val="125000"/>
              <a:buFont typeface="Symbol" pitchFamily="18" charset="2"/>
              <a:buNone/>
            </a:pPr>
            <a:r>
              <a:rPr lang="el-GR" sz="2400" b="1" dirty="0">
                <a:latin typeface="Candara" pitchFamily="34" charset="0"/>
              </a:rPr>
              <a:t>Χ 2 ημερησίως για 7-10 ημ</a:t>
            </a:r>
            <a:endParaRPr lang="en-GB" sz="2400" b="1" dirty="0">
              <a:latin typeface="Candara" pitchFamily="34" charset="0"/>
            </a:endParaRPr>
          </a:p>
        </p:txBody>
      </p:sp>
      <p:sp>
        <p:nvSpPr>
          <p:cNvPr id="60422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Candara" pitchFamily="34" charset="0"/>
              </a:rPr>
              <a:t>metronidazole 	400 mg</a:t>
            </a:r>
          </a:p>
          <a:p>
            <a:pPr eaLnBrk="1" hangingPunct="1"/>
            <a:r>
              <a:rPr lang="en-GB" sz="2400" dirty="0">
                <a:latin typeface="Candara" pitchFamily="34" charset="0"/>
              </a:rPr>
              <a:t>clarithromycin 	250 mg</a:t>
            </a:r>
            <a:endParaRPr lang="el-GR" sz="2400" dirty="0">
              <a:latin typeface="Candara" pitchFamily="34" charset="0"/>
            </a:endParaRPr>
          </a:p>
        </p:txBody>
      </p:sp>
      <p:grpSp>
        <p:nvGrpSpPr>
          <p:cNvPr id="60423" name="Group 17"/>
          <p:cNvGrpSpPr>
            <a:grpSpLocks/>
          </p:cNvGrpSpPr>
          <p:nvPr/>
        </p:nvGrpSpPr>
        <p:grpSpPr bwMode="auto">
          <a:xfrm>
            <a:off x="4648200" y="3429000"/>
            <a:ext cx="112713" cy="990600"/>
            <a:chOff x="3087" y="756"/>
            <a:chExt cx="80" cy="562"/>
          </a:xfrm>
        </p:grpSpPr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3087" y="1248"/>
              <a:ext cx="40" cy="70"/>
            </a:xfrm>
            <a:custGeom>
              <a:avLst/>
              <a:gdLst>
                <a:gd name="T0" fmla="*/ 0 w 40"/>
                <a:gd name="T1" fmla="*/ 69 h 70"/>
                <a:gd name="T2" fmla="*/ 3 w 40"/>
                <a:gd name="T3" fmla="*/ 69 h 70"/>
                <a:gd name="T4" fmla="*/ 5 w 40"/>
                <a:gd name="T5" fmla="*/ 69 h 70"/>
                <a:gd name="T6" fmla="*/ 8 w 40"/>
                <a:gd name="T7" fmla="*/ 69 h 70"/>
                <a:gd name="T8" fmla="*/ 11 w 40"/>
                <a:gd name="T9" fmla="*/ 69 h 70"/>
                <a:gd name="T10" fmla="*/ 13 w 40"/>
                <a:gd name="T11" fmla="*/ 66 h 70"/>
                <a:gd name="T12" fmla="*/ 16 w 40"/>
                <a:gd name="T13" fmla="*/ 66 h 70"/>
                <a:gd name="T14" fmla="*/ 19 w 40"/>
                <a:gd name="T15" fmla="*/ 66 h 70"/>
                <a:gd name="T16" fmla="*/ 21 w 40"/>
                <a:gd name="T17" fmla="*/ 62 h 70"/>
                <a:gd name="T18" fmla="*/ 24 w 40"/>
                <a:gd name="T19" fmla="*/ 62 h 70"/>
                <a:gd name="T20" fmla="*/ 26 w 40"/>
                <a:gd name="T21" fmla="*/ 57 h 70"/>
                <a:gd name="T22" fmla="*/ 26 w 40"/>
                <a:gd name="T23" fmla="*/ 54 h 70"/>
                <a:gd name="T24" fmla="*/ 29 w 40"/>
                <a:gd name="T25" fmla="*/ 54 h 70"/>
                <a:gd name="T26" fmla="*/ 32 w 40"/>
                <a:gd name="T27" fmla="*/ 50 h 70"/>
                <a:gd name="T28" fmla="*/ 32 w 40"/>
                <a:gd name="T29" fmla="*/ 46 h 70"/>
                <a:gd name="T30" fmla="*/ 34 w 40"/>
                <a:gd name="T31" fmla="*/ 46 h 70"/>
                <a:gd name="T32" fmla="*/ 34 w 40"/>
                <a:gd name="T33" fmla="*/ 43 h 70"/>
                <a:gd name="T34" fmla="*/ 34 w 40"/>
                <a:gd name="T35" fmla="*/ 38 h 70"/>
                <a:gd name="T36" fmla="*/ 37 w 40"/>
                <a:gd name="T37" fmla="*/ 34 h 70"/>
                <a:gd name="T38" fmla="*/ 37 w 40"/>
                <a:gd name="T39" fmla="*/ 31 h 70"/>
                <a:gd name="T40" fmla="*/ 37 w 40"/>
                <a:gd name="T41" fmla="*/ 26 h 70"/>
                <a:gd name="T42" fmla="*/ 37 w 40"/>
                <a:gd name="T43" fmla="*/ 23 h 70"/>
                <a:gd name="T44" fmla="*/ 39 w 40"/>
                <a:gd name="T45" fmla="*/ 19 h 70"/>
                <a:gd name="T46" fmla="*/ 39 w 40"/>
                <a:gd name="T47" fmla="*/ 16 h 70"/>
                <a:gd name="T48" fmla="*/ 39 w 40"/>
                <a:gd name="T49" fmla="*/ 12 h 70"/>
                <a:gd name="T50" fmla="*/ 39 w 40"/>
                <a:gd name="T51" fmla="*/ 4 h 70"/>
                <a:gd name="T52" fmla="*/ 39 w 40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69"/>
                  </a:moveTo>
                  <a:lnTo>
                    <a:pt x="3" y="69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 flipV="1">
              <a:off x="3126" y="1105"/>
              <a:ext cx="0" cy="14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auto">
            <a:xfrm>
              <a:off x="3126" y="1040"/>
              <a:ext cx="41" cy="70"/>
            </a:xfrm>
            <a:custGeom>
              <a:avLst/>
              <a:gdLst>
                <a:gd name="T0" fmla="*/ 0 w 41"/>
                <a:gd name="T1" fmla="*/ 69 h 70"/>
                <a:gd name="T2" fmla="*/ 0 w 41"/>
                <a:gd name="T3" fmla="*/ 66 h 70"/>
                <a:gd name="T4" fmla="*/ 0 w 41"/>
                <a:gd name="T5" fmla="*/ 59 h 70"/>
                <a:gd name="T6" fmla="*/ 0 w 41"/>
                <a:gd name="T7" fmla="*/ 54 h 70"/>
                <a:gd name="T8" fmla="*/ 0 w 41"/>
                <a:gd name="T9" fmla="*/ 51 h 70"/>
                <a:gd name="T10" fmla="*/ 3 w 41"/>
                <a:gd name="T11" fmla="*/ 47 h 70"/>
                <a:gd name="T12" fmla="*/ 3 w 41"/>
                <a:gd name="T13" fmla="*/ 43 h 70"/>
                <a:gd name="T14" fmla="*/ 3 w 41"/>
                <a:gd name="T15" fmla="*/ 40 h 70"/>
                <a:gd name="T16" fmla="*/ 3 w 41"/>
                <a:gd name="T17" fmla="*/ 35 h 70"/>
                <a:gd name="T18" fmla="*/ 6 w 41"/>
                <a:gd name="T19" fmla="*/ 31 h 70"/>
                <a:gd name="T20" fmla="*/ 6 w 41"/>
                <a:gd name="T21" fmla="*/ 28 h 70"/>
                <a:gd name="T22" fmla="*/ 6 w 41"/>
                <a:gd name="T23" fmla="*/ 23 h 70"/>
                <a:gd name="T24" fmla="*/ 8 w 41"/>
                <a:gd name="T25" fmla="*/ 23 h 70"/>
                <a:gd name="T26" fmla="*/ 8 w 41"/>
                <a:gd name="T27" fmla="*/ 19 h 70"/>
                <a:gd name="T28" fmla="*/ 11 w 41"/>
                <a:gd name="T29" fmla="*/ 16 h 70"/>
                <a:gd name="T30" fmla="*/ 14 w 41"/>
                <a:gd name="T31" fmla="*/ 16 h 70"/>
                <a:gd name="T32" fmla="*/ 14 w 41"/>
                <a:gd name="T33" fmla="*/ 12 h 70"/>
                <a:gd name="T34" fmla="*/ 16 w 41"/>
                <a:gd name="T35" fmla="*/ 7 h 70"/>
                <a:gd name="T36" fmla="*/ 19 w 41"/>
                <a:gd name="T37" fmla="*/ 7 h 70"/>
                <a:gd name="T38" fmla="*/ 22 w 41"/>
                <a:gd name="T39" fmla="*/ 4 h 70"/>
                <a:gd name="T40" fmla="*/ 24 w 41"/>
                <a:gd name="T41" fmla="*/ 4 h 70"/>
                <a:gd name="T42" fmla="*/ 27 w 41"/>
                <a:gd name="T43" fmla="*/ 4 h 70"/>
                <a:gd name="T44" fmla="*/ 29 w 41"/>
                <a:gd name="T45" fmla="*/ 0 h 70"/>
                <a:gd name="T46" fmla="*/ 32 w 41"/>
                <a:gd name="T47" fmla="*/ 0 h 70"/>
                <a:gd name="T48" fmla="*/ 35 w 41"/>
                <a:gd name="T49" fmla="*/ 0 h 70"/>
                <a:gd name="T50" fmla="*/ 37 w 41"/>
                <a:gd name="T51" fmla="*/ 0 h 70"/>
                <a:gd name="T52" fmla="*/ 40 w 41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70"/>
                <a:gd name="T83" fmla="*/ 41 w 41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70">
                  <a:moveTo>
                    <a:pt x="0" y="69"/>
                  </a:moveTo>
                  <a:lnTo>
                    <a:pt x="0" y="66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5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auto">
            <a:xfrm>
              <a:off x="3087" y="756"/>
              <a:ext cx="40" cy="70"/>
            </a:xfrm>
            <a:custGeom>
              <a:avLst/>
              <a:gdLst>
                <a:gd name="T0" fmla="*/ 0 w 40"/>
                <a:gd name="T1" fmla="*/ 0 h 70"/>
                <a:gd name="T2" fmla="*/ 3 w 40"/>
                <a:gd name="T3" fmla="*/ 0 h 70"/>
                <a:gd name="T4" fmla="*/ 5 w 40"/>
                <a:gd name="T5" fmla="*/ 0 h 70"/>
                <a:gd name="T6" fmla="*/ 8 w 40"/>
                <a:gd name="T7" fmla="*/ 0 h 70"/>
                <a:gd name="T8" fmla="*/ 11 w 40"/>
                <a:gd name="T9" fmla="*/ 0 h 70"/>
                <a:gd name="T10" fmla="*/ 13 w 40"/>
                <a:gd name="T11" fmla="*/ 4 h 70"/>
                <a:gd name="T12" fmla="*/ 16 w 40"/>
                <a:gd name="T13" fmla="*/ 4 h 70"/>
                <a:gd name="T14" fmla="*/ 19 w 40"/>
                <a:gd name="T15" fmla="*/ 4 h 70"/>
                <a:gd name="T16" fmla="*/ 21 w 40"/>
                <a:gd name="T17" fmla="*/ 7 h 70"/>
                <a:gd name="T18" fmla="*/ 24 w 40"/>
                <a:gd name="T19" fmla="*/ 7 h 70"/>
                <a:gd name="T20" fmla="*/ 24 w 40"/>
                <a:gd name="T21" fmla="*/ 12 h 70"/>
                <a:gd name="T22" fmla="*/ 26 w 40"/>
                <a:gd name="T23" fmla="*/ 12 h 70"/>
                <a:gd name="T24" fmla="*/ 29 w 40"/>
                <a:gd name="T25" fmla="*/ 16 h 70"/>
                <a:gd name="T26" fmla="*/ 29 w 40"/>
                <a:gd name="T27" fmla="*/ 19 h 70"/>
                <a:gd name="T28" fmla="*/ 32 w 40"/>
                <a:gd name="T29" fmla="*/ 19 h 70"/>
                <a:gd name="T30" fmla="*/ 32 w 40"/>
                <a:gd name="T31" fmla="*/ 23 h 70"/>
                <a:gd name="T32" fmla="*/ 34 w 40"/>
                <a:gd name="T33" fmla="*/ 28 h 70"/>
                <a:gd name="T34" fmla="*/ 34 w 40"/>
                <a:gd name="T35" fmla="*/ 31 h 70"/>
                <a:gd name="T36" fmla="*/ 37 w 40"/>
                <a:gd name="T37" fmla="*/ 35 h 70"/>
                <a:gd name="T38" fmla="*/ 37 w 40"/>
                <a:gd name="T39" fmla="*/ 40 h 70"/>
                <a:gd name="T40" fmla="*/ 37 w 40"/>
                <a:gd name="T41" fmla="*/ 43 h 70"/>
                <a:gd name="T42" fmla="*/ 39 w 40"/>
                <a:gd name="T43" fmla="*/ 47 h 70"/>
                <a:gd name="T44" fmla="*/ 39 w 40"/>
                <a:gd name="T45" fmla="*/ 50 h 70"/>
                <a:gd name="T46" fmla="*/ 39 w 40"/>
                <a:gd name="T47" fmla="*/ 54 h 70"/>
                <a:gd name="T48" fmla="*/ 39 w 40"/>
                <a:gd name="T49" fmla="*/ 62 h 70"/>
                <a:gd name="T50" fmla="*/ 39 w 40"/>
                <a:gd name="T51" fmla="*/ 66 h 70"/>
                <a:gd name="T52" fmla="*/ 39 w 40"/>
                <a:gd name="T53" fmla="*/ 69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9" y="47"/>
                  </a:lnTo>
                  <a:lnTo>
                    <a:pt x="39" y="50"/>
                  </a:lnTo>
                  <a:lnTo>
                    <a:pt x="39" y="54"/>
                  </a:lnTo>
                  <a:lnTo>
                    <a:pt x="39" y="62"/>
                  </a:lnTo>
                  <a:lnTo>
                    <a:pt x="39" y="66"/>
                  </a:lnTo>
                  <a:lnTo>
                    <a:pt x="39" y="69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3126" y="829"/>
              <a:ext cx="0" cy="1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3126" y="964"/>
              <a:ext cx="41" cy="77"/>
            </a:xfrm>
            <a:custGeom>
              <a:avLst/>
              <a:gdLst>
                <a:gd name="T0" fmla="*/ 0 w 41"/>
                <a:gd name="T1" fmla="*/ 0 h 77"/>
                <a:gd name="T2" fmla="*/ 0 w 41"/>
                <a:gd name="T3" fmla="*/ 4 h 77"/>
                <a:gd name="T4" fmla="*/ 0 w 41"/>
                <a:gd name="T5" fmla="*/ 12 h 77"/>
                <a:gd name="T6" fmla="*/ 0 w 41"/>
                <a:gd name="T7" fmla="*/ 15 h 77"/>
                <a:gd name="T8" fmla="*/ 0 w 41"/>
                <a:gd name="T9" fmla="*/ 19 h 77"/>
                <a:gd name="T10" fmla="*/ 0 w 41"/>
                <a:gd name="T11" fmla="*/ 26 h 77"/>
                <a:gd name="T12" fmla="*/ 3 w 41"/>
                <a:gd name="T13" fmla="*/ 31 h 77"/>
                <a:gd name="T14" fmla="*/ 3 w 41"/>
                <a:gd name="T15" fmla="*/ 34 h 77"/>
                <a:gd name="T16" fmla="*/ 3 w 41"/>
                <a:gd name="T17" fmla="*/ 38 h 77"/>
                <a:gd name="T18" fmla="*/ 6 w 41"/>
                <a:gd name="T19" fmla="*/ 42 h 77"/>
                <a:gd name="T20" fmla="*/ 6 w 41"/>
                <a:gd name="T21" fmla="*/ 45 h 77"/>
                <a:gd name="T22" fmla="*/ 6 w 41"/>
                <a:gd name="T23" fmla="*/ 50 h 77"/>
                <a:gd name="T24" fmla="*/ 8 w 41"/>
                <a:gd name="T25" fmla="*/ 50 h 77"/>
                <a:gd name="T26" fmla="*/ 8 w 41"/>
                <a:gd name="T27" fmla="*/ 54 h 77"/>
                <a:gd name="T28" fmla="*/ 11 w 41"/>
                <a:gd name="T29" fmla="*/ 57 h 77"/>
                <a:gd name="T30" fmla="*/ 11 w 41"/>
                <a:gd name="T31" fmla="*/ 61 h 77"/>
                <a:gd name="T32" fmla="*/ 14 w 41"/>
                <a:gd name="T33" fmla="*/ 61 h 77"/>
                <a:gd name="T34" fmla="*/ 16 w 41"/>
                <a:gd name="T35" fmla="*/ 66 h 77"/>
                <a:gd name="T36" fmla="*/ 19 w 41"/>
                <a:gd name="T37" fmla="*/ 69 h 77"/>
                <a:gd name="T38" fmla="*/ 22 w 41"/>
                <a:gd name="T39" fmla="*/ 69 h 77"/>
                <a:gd name="T40" fmla="*/ 22 w 41"/>
                <a:gd name="T41" fmla="*/ 73 h 77"/>
                <a:gd name="T42" fmla="*/ 24 w 41"/>
                <a:gd name="T43" fmla="*/ 73 h 77"/>
                <a:gd name="T44" fmla="*/ 27 w 41"/>
                <a:gd name="T45" fmla="*/ 73 h 77"/>
                <a:gd name="T46" fmla="*/ 29 w 41"/>
                <a:gd name="T47" fmla="*/ 76 h 77"/>
                <a:gd name="T48" fmla="*/ 32 w 41"/>
                <a:gd name="T49" fmla="*/ 76 h 77"/>
                <a:gd name="T50" fmla="*/ 35 w 41"/>
                <a:gd name="T51" fmla="*/ 76 h 77"/>
                <a:gd name="T52" fmla="*/ 37 w 41"/>
                <a:gd name="T53" fmla="*/ 76 h 77"/>
                <a:gd name="T54" fmla="*/ 40 w 41"/>
                <a:gd name="T55" fmla="*/ 76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77"/>
                <a:gd name="T86" fmla="*/ 41 w 41"/>
                <a:gd name="T87" fmla="*/ 77 h 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77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6" y="66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4" y="73"/>
                  </a:lnTo>
                  <a:lnTo>
                    <a:pt x="27" y="73"/>
                  </a:lnTo>
                  <a:lnTo>
                    <a:pt x="29" y="76"/>
                  </a:lnTo>
                  <a:lnTo>
                    <a:pt x="32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40" y="76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24" name="Text Box 28"/>
          <p:cNvSpPr txBox="1">
            <a:spLocks noChangeArrowheads="1"/>
          </p:cNvSpPr>
          <p:nvPr/>
        </p:nvSpPr>
        <p:spPr bwMode="auto">
          <a:xfrm>
            <a:off x="304800" y="4876800"/>
            <a:ext cx="4267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Candara" pitchFamily="34" charset="0"/>
              </a:rPr>
              <a:t>amoxicillin 	</a:t>
            </a:r>
            <a:r>
              <a:rPr lang="el-GR" sz="2400" dirty="0">
                <a:latin typeface="Candara" pitchFamily="34" charset="0"/>
              </a:rPr>
              <a:t>         </a:t>
            </a:r>
            <a:r>
              <a:rPr lang="en-GB" sz="2400" dirty="0">
                <a:latin typeface="Candara" pitchFamily="34" charset="0"/>
              </a:rPr>
              <a:t>1000 mg</a:t>
            </a:r>
          </a:p>
          <a:p>
            <a:pPr eaLnBrk="1" hangingPunct="1"/>
            <a:r>
              <a:rPr lang="en-GB" sz="2400" dirty="0">
                <a:latin typeface="Candara" pitchFamily="34" charset="0"/>
              </a:rPr>
              <a:t>metronidazole 	400 mg</a:t>
            </a:r>
          </a:p>
          <a:p>
            <a:pPr eaLnBrk="1" hangingPunct="1"/>
            <a:endParaRPr lang="el-GR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grpSp>
        <p:nvGrpSpPr>
          <p:cNvPr id="60425" name="Group 24"/>
          <p:cNvGrpSpPr>
            <a:grpSpLocks/>
          </p:cNvGrpSpPr>
          <p:nvPr/>
        </p:nvGrpSpPr>
        <p:grpSpPr bwMode="auto">
          <a:xfrm>
            <a:off x="4572000" y="4953000"/>
            <a:ext cx="112713" cy="914400"/>
            <a:chOff x="3087" y="756"/>
            <a:chExt cx="80" cy="562"/>
          </a:xfrm>
        </p:grpSpPr>
        <p:sp>
          <p:nvSpPr>
            <p:cNvPr id="60428" name="Freeform 25"/>
            <p:cNvSpPr>
              <a:spLocks/>
            </p:cNvSpPr>
            <p:nvPr/>
          </p:nvSpPr>
          <p:spPr bwMode="auto">
            <a:xfrm>
              <a:off x="3087" y="1248"/>
              <a:ext cx="40" cy="70"/>
            </a:xfrm>
            <a:custGeom>
              <a:avLst/>
              <a:gdLst>
                <a:gd name="T0" fmla="*/ 0 w 40"/>
                <a:gd name="T1" fmla="*/ 69 h 70"/>
                <a:gd name="T2" fmla="*/ 3 w 40"/>
                <a:gd name="T3" fmla="*/ 69 h 70"/>
                <a:gd name="T4" fmla="*/ 5 w 40"/>
                <a:gd name="T5" fmla="*/ 69 h 70"/>
                <a:gd name="T6" fmla="*/ 8 w 40"/>
                <a:gd name="T7" fmla="*/ 69 h 70"/>
                <a:gd name="T8" fmla="*/ 11 w 40"/>
                <a:gd name="T9" fmla="*/ 69 h 70"/>
                <a:gd name="T10" fmla="*/ 13 w 40"/>
                <a:gd name="T11" fmla="*/ 66 h 70"/>
                <a:gd name="T12" fmla="*/ 16 w 40"/>
                <a:gd name="T13" fmla="*/ 66 h 70"/>
                <a:gd name="T14" fmla="*/ 19 w 40"/>
                <a:gd name="T15" fmla="*/ 66 h 70"/>
                <a:gd name="T16" fmla="*/ 21 w 40"/>
                <a:gd name="T17" fmla="*/ 62 h 70"/>
                <a:gd name="T18" fmla="*/ 24 w 40"/>
                <a:gd name="T19" fmla="*/ 62 h 70"/>
                <a:gd name="T20" fmla="*/ 26 w 40"/>
                <a:gd name="T21" fmla="*/ 57 h 70"/>
                <a:gd name="T22" fmla="*/ 26 w 40"/>
                <a:gd name="T23" fmla="*/ 54 h 70"/>
                <a:gd name="T24" fmla="*/ 29 w 40"/>
                <a:gd name="T25" fmla="*/ 54 h 70"/>
                <a:gd name="T26" fmla="*/ 32 w 40"/>
                <a:gd name="T27" fmla="*/ 50 h 70"/>
                <a:gd name="T28" fmla="*/ 32 w 40"/>
                <a:gd name="T29" fmla="*/ 46 h 70"/>
                <a:gd name="T30" fmla="*/ 34 w 40"/>
                <a:gd name="T31" fmla="*/ 46 h 70"/>
                <a:gd name="T32" fmla="*/ 34 w 40"/>
                <a:gd name="T33" fmla="*/ 43 h 70"/>
                <a:gd name="T34" fmla="*/ 34 w 40"/>
                <a:gd name="T35" fmla="*/ 38 h 70"/>
                <a:gd name="T36" fmla="*/ 37 w 40"/>
                <a:gd name="T37" fmla="*/ 34 h 70"/>
                <a:gd name="T38" fmla="*/ 37 w 40"/>
                <a:gd name="T39" fmla="*/ 31 h 70"/>
                <a:gd name="T40" fmla="*/ 37 w 40"/>
                <a:gd name="T41" fmla="*/ 26 h 70"/>
                <a:gd name="T42" fmla="*/ 37 w 40"/>
                <a:gd name="T43" fmla="*/ 23 h 70"/>
                <a:gd name="T44" fmla="*/ 39 w 40"/>
                <a:gd name="T45" fmla="*/ 19 h 70"/>
                <a:gd name="T46" fmla="*/ 39 w 40"/>
                <a:gd name="T47" fmla="*/ 16 h 70"/>
                <a:gd name="T48" fmla="*/ 39 w 40"/>
                <a:gd name="T49" fmla="*/ 12 h 70"/>
                <a:gd name="T50" fmla="*/ 39 w 40"/>
                <a:gd name="T51" fmla="*/ 4 h 70"/>
                <a:gd name="T52" fmla="*/ 39 w 40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69"/>
                  </a:moveTo>
                  <a:lnTo>
                    <a:pt x="3" y="69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3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29" name="Line 26"/>
            <p:cNvSpPr>
              <a:spLocks noChangeShapeType="1"/>
            </p:cNvSpPr>
            <p:nvPr/>
          </p:nvSpPr>
          <p:spPr bwMode="auto">
            <a:xfrm flipV="1">
              <a:off x="3126" y="1105"/>
              <a:ext cx="0" cy="14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0" name="Freeform 27"/>
            <p:cNvSpPr>
              <a:spLocks/>
            </p:cNvSpPr>
            <p:nvPr/>
          </p:nvSpPr>
          <p:spPr bwMode="auto">
            <a:xfrm>
              <a:off x="3126" y="1040"/>
              <a:ext cx="41" cy="70"/>
            </a:xfrm>
            <a:custGeom>
              <a:avLst/>
              <a:gdLst>
                <a:gd name="T0" fmla="*/ 0 w 41"/>
                <a:gd name="T1" fmla="*/ 69 h 70"/>
                <a:gd name="T2" fmla="*/ 0 w 41"/>
                <a:gd name="T3" fmla="*/ 66 h 70"/>
                <a:gd name="T4" fmla="*/ 0 w 41"/>
                <a:gd name="T5" fmla="*/ 59 h 70"/>
                <a:gd name="T6" fmla="*/ 0 w 41"/>
                <a:gd name="T7" fmla="*/ 54 h 70"/>
                <a:gd name="T8" fmla="*/ 0 w 41"/>
                <a:gd name="T9" fmla="*/ 51 h 70"/>
                <a:gd name="T10" fmla="*/ 3 w 41"/>
                <a:gd name="T11" fmla="*/ 47 h 70"/>
                <a:gd name="T12" fmla="*/ 3 w 41"/>
                <a:gd name="T13" fmla="*/ 43 h 70"/>
                <a:gd name="T14" fmla="*/ 3 w 41"/>
                <a:gd name="T15" fmla="*/ 40 h 70"/>
                <a:gd name="T16" fmla="*/ 3 w 41"/>
                <a:gd name="T17" fmla="*/ 35 h 70"/>
                <a:gd name="T18" fmla="*/ 6 w 41"/>
                <a:gd name="T19" fmla="*/ 31 h 70"/>
                <a:gd name="T20" fmla="*/ 6 w 41"/>
                <a:gd name="T21" fmla="*/ 28 h 70"/>
                <a:gd name="T22" fmla="*/ 6 w 41"/>
                <a:gd name="T23" fmla="*/ 23 h 70"/>
                <a:gd name="T24" fmla="*/ 8 w 41"/>
                <a:gd name="T25" fmla="*/ 23 h 70"/>
                <a:gd name="T26" fmla="*/ 8 w 41"/>
                <a:gd name="T27" fmla="*/ 19 h 70"/>
                <a:gd name="T28" fmla="*/ 11 w 41"/>
                <a:gd name="T29" fmla="*/ 16 h 70"/>
                <a:gd name="T30" fmla="*/ 14 w 41"/>
                <a:gd name="T31" fmla="*/ 16 h 70"/>
                <a:gd name="T32" fmla="*/ 14 w 41"/>
                <a:gd name="T33" fmla="*/ 12 h 70"/>
                <a:gd name="T34" fmla="*/ 16 w 41"/>
                <a:gd name="T35" fmla="*/ 7 h 70"/>
                <a:gd name="T36" fmla="*/ 19 w 41"/>
                <a:gd name="T37" fmla="*/ 7 h 70"/>
                <a:gd name="T38" fmla="*/ 22 w 41"/>
                <a:gd name="T39" fmla="*/ 4 h 70"/>
                <a:gd name="T40" fmla="*/ 24 w 41"/>
                <a:gd name="T41" fmla="*/ 4 h 70"/>
                <a:gd name="T42" fmla="*/ 27 w 41"/>
                <a:gd name="T43" fmla="*/ 4 h 70"/>
                <a:gd name="T44" fmla="*/ 29 w 41"/>
                <a:gd name="T45" fmla="*/ 0 h 70"/>
                <a:gd name="T46" fmla="*/ 32 w 41"/>
                <a:gd name="T47" fmla="*/ 0 h 70"/>
                <a:gd name="T48" fmla="*/ 35 w 41"/>
                <a:gd name="T49" fmla="*/ 0 h 70"/>
                <a:gd name="T50" fmla="*/ 37 w 41"/>
                <a:gd name="T51" fmla="*/ 0 h 70"/>
                <a:gd name="T52" fmla="*/ 40 w 41"/>
                <a:gd name="T53" fmla="*/ 0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70"/>
                <a:gd name="T83" fmla="*/ 41 w 41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70">
                  <a:moveTo>
                    <a:pt x="0" y="69"/>
                  </a:moveTo>
                  <a:lnTo>
                    <a:pt x="0" y="66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35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1" name="Freeform 28"/>
            <p:cNvSpPr>
              <a:spLocks/>
            </p:cNvSpPr>
            <p:nvPr/>
          </p:nvSpPr>
          <p:spPr bwMode="auto">
            <a:xfrm>
              <a:off x="3087" y="756"/>
              <a:ext cx="40" cy="70"/>
            </a:xfrm>
            <a:custGeom>
              <a:avLst/>
              <a:gdLst>
                <a:gd name="T0" fmla="*/ 0 w 40"/>
                <a:gd name="T1" fmla="*/ 0 h 70"/>
                <a:gd name="T2" fmla="*/ 3 w 40"/>
                <a:gd name="T3" fmla="*/ 0 h 70"/>
                <a:gd name="T4" fmla="*/ 5 w 40"/>
                <a:gd name="T5" fmla="*/ 0 h 70"/>
                <a:gd name="T6" fmla="*/ 8 w 40"/>
                <a:gd name="T7" fmla="*/ 0 h 70"/>
                <a:gd name="T8" fmla="*/ 11 w 40"/>
                <a:gd name="T9" fmla="*/ 0 h 70"/>
                <a:gd name="T10" fmla="*/ 13 w 40"/>
                <a:gd name="T11" fmla="*/ 4 h 70"/>
                <a:gd name="T12" fmla="*/ 16 w 40"/>
                <a:gd name="T13" fmla="*/ 4 h 70"/>
                <a:gd name="T14" fmla="*/ 19 w 40"/>
                <a:gd name="T15" fmla="*/ 4 h 70"/>
                <a:gd name="T16" fmla="*/ 21 w 40"/>
                <a:gd name="T17" fmla="*/ 7 h 70"/>
                <a:gd name="T18" fmla="*/ 24 w 40"/>
                <a:gd name="T19" fmla="*/ 7 h 70"/>
                <a:gd name="T20" fmla="*/ 24 w 40"/>
                <a:gd name="T21" fmla="*/ 12 h 70"/>
                <a:gd name="T22" fmla="*/ 26 w 40"/>
                <a:gd name="T23" fmla="*/ 12 h 70"/>
                <a:gd name="T24" fmla="*/ 29 w 40"/>
                <a:gd name="T25" fmla="*/ 16 h 70"/>
                <a:gd name="T26" fmla="*/ 29 w 40"/>
                <a:gd name="T27" fmla="*/ 19 h 70"/>
                <a:gd name="T28" fmla="*/ 32 w 40"/>
                <a:gd name="T29" fmla="*/ 19 h 70"/>
                <a:gd name="T30" fmla="*/ 32 w 40"/>
                <a:gd name="T31" fmla="*/ 23 h 70"/>
                <a:gd name="T32" fmla="*/ 34 w 40"/>
                <a:gd name="T33" fmla="*/ 28 h 70"/>
                <a:gd name="T34" fmla="*/ 34 w 40"/>
                <a:gd name="T35" fmla="*/ 31 h 70"/>
                <a:gd name="T36" fmla="*/ 37 w 40"/>
                <a:gd name="T37" fmla="*/ 35 h 70"/>
                <a:gd name="T38" fmla="*/ 37 w 40"/>
                <a:gd name="T39" fmla="*/ 40 h 70"/>
                <a:gd name="T40" fmla="*/ 37 w 40"/>
                <a:gd name="T41" fmla="*/ 43 h 70"/>
                <a:gd name="T42" fmla="*/ 39 w 40"/>
                <a:gd name="T43" fmla="*/ 47 h 70"/>
                <a:gd name="T44" fmla="*/ 39 w 40"/>
                <a:gd name="T45" fmla="*/ 50 h 70"/>
                <a:gd name="T46" fmla="*/ 39 w 40"/>
                <a:gd name="T47" fmla="*/ 54 h 70"/>
                <a:gd name="T48" fmla="*/ 39 w 40"/>
                <a:gd name="T49" fmla="*/ 62 h 70"/>
                <a:gd name="T50" fmla="*/ 39 w 40"/>
                <a:gd name="T51" fmla="*/ 66 h 70"/>
                <a:gd name="T52" fmla="*/ 39 w 40"/>
                <a:gd name="T53" fmla="*/ 69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70"/>
                <a:gd name="T83" fmla="*/ 40 w 40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70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9" y="47"/>
                  </a:lnTo>
                  <a:lnTo>
                    <a:pt x="39" y="50"/>
                  </a:lnTo>
                  <a:lnTo>
                    <a:pt x="39" y="54"/>
                  </a:lnTo>
                  <a:lnTo>
                    <a:pt x="39" y="62"/>
                  </a:lnTo>
                  <a:lnTo>
                    <a:pt x="39" y="66"/>
                  </a:lnTo>
                  <a:lnTo>
                    <a:pt x="39" y="69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32" name="Line 29"/>
            <p:cNvSpPr>
              <a:spLocks noChangeShapeType="1"/>
            </p:cNvSpPr>
            <p:nvPr/>
          </p:nvSpPr>
          <p:spPr bwMode="auto">
            <a:xfrm>
              <a:off x="3126" y="829"/>
              <a:ext cx="0" cy="1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33" name="Freeform 30"/>
            <p:cNvSpPr>
              <a:spLocks/>
            </p:cNvSpPr>
            <p:nvPr/>
          </p:nvSpPr>
          <p:spPr bwMode="auto">
            <a:xfrm>
              <a:off x="3126" y="964"/>
              <a:ext cx="41" cy="77"/>
            </a:xfrm>
            <a:custGeom>
              <a:avLst/>
              <a:gdLst>
                <a:gd name="T0" fmla="*/ 0 w 41"/>
                <a:gd name="T1" fmla="*/ 0 h 77"/>
                <a:gd name="T2" fmla="*/ 0 w 41"/>
                <a:gd name="T3" fmla="*/ 4 h 77"/>
                <a:gd name="T4" fmla="*/ 0 w 41"/>
                <a:gd name="T5" fmla="*/ 12 h 77"/>
                <a:gd name="T6" fmla="*/ 0 w 41"/>
                <a:gd name="T7" fmla="*/ 15 h 77"/>
                <a:gd name="T8" fmla="*/ 0 w 41"/>
                <a:gd name="T9" fmla="*/ 19 h 77"/>
                <a:gd name="T10" fmla="*/ 0 w 41"/>
                <a:gd name="T11" fmla="*/ 26 h 77"/>
                <a:gd name="T12" fmla="*/ 3 w 41"/>
                <a:gd name="T13" fmla="*/ 31 h 77"/>
                <a:gd name="T14" fmla="*/ 3 w 41"/>
                <a:gd name="T15" fmla="*/ 34 h 77"/>
                <a:gd name="T16" fmla="*/ 3 w 41"/>
                <a:gd name="T17" fmla="*/ 38 h 77"/>
                <a:gd name="T18" fmla="*/ 6 w 41"/>
                <a:gd name="T19" fmla="*/ 42 h 77"/>
                <a:gd name="T20" fmla="*/ 6 w 41"/>
                <a:gd name="T21" fmla="*/ 45 h 77"/>
                <a:gd name="T22" fmla="*/ 6 w 41"/>
                <a:gd name="T23" fmla="*/ 50 h 77"/>
                <a:gd name="T24" fmla="*/ 8 w 41"/>
                <a:gd name="T25" fmla="*/ 50 h 77"/>
                <a:gd name="T26" fmla="*/ 8 w 41"/>
                <a:gd name="T27" fmla="*/ 54 h 77"/>
                <a:gd name="T28" fmla="*/ 11 w 41"/>
                <a:gd name="T29" fmla="*/ 57 h 77"/>
                <a:gd name="T30" fmla="*/ 11 w 41"/>
                <a:gd name="T31" fmla="*/ 61 h 77"/>
                <a:gd name="T32" fmla="*/ 14 w 41"/>
                <a:gd name="T33" fmla="*/ 61 h 77"/>
                <a:gd name="T34" fmla="*/ 16 w 41"/>
                <a:gd name="T35" fmla="*/ 66 h 77"/>
                <a:gd name="T36" fmla="*/ 19 w 41"/>
                <a:gd name="T37" fmla="*/ 69 h 77"/>
                <a:gd name="T38" fmla="*/ 22 w 41"/>
                <a:gd name="T39" fmla="*/ 69 h 77"/>
                <a:gd name="T40" fmla="*/ 22 w 41"/>
                <a:gd name="T41" fmla="*/ 73 h 77"/>
                <a:gd name="T42" fmla="*/ 24 w 41"/>
                <a:gd name="T43" fmla="*/ 73 h 77"/>
                <a:gd name="T44" fmla="*/ 27 w 41"/>
                <a:gd name="T45" fmla="*/ 73 h 77"/>
                <a:gd name="T46" fmla="*/ 29 w 41"/>
                <a:gd name="T47" fmla="*/ 76 h 77"/>
                <a:gd name="T48" fmla="*/ 32 w 41"/>
                <a:gd name="T49" fmla="*/ 76 h 77"/>
                <a:gd name="T50" fmla="*/ 35 w 41"/>
                <a:gd name="T51" fmla="*/ 76 h 77"/>
                <a:gd name="T52" fmla="*/ 37 w 41"/>
                <a:gd name="T53" fmla="*/ 76 h 77"/>
                <a:gd name="T54" fmla="*/ 40 w 41"/>
                <a:gd name="T55" fmla="*/ 76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77"/>
                <a:gd name="T86" fmla="*/ 41 w 41"/>
                <a:gd name="T87" fmla="*/ 77 h 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77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6" y="66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4" y="73"/>
                  </a:lnTo>
                  <a:lnTo>
                    <a:pt x="27" y="73"/>
                  </a:lnTo>
                  <a:lnTo>
                    <a:pt x="29" y="76"/>
                  </a:lnTo>
                  <a:lnTo>
                    <a:pt x="32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40" y="76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26" name="Rectangle 36"/>
          <p:cNvSpPr>
            <a:spLocks noChangeArrowheads="1"/>
          </p:cNvSpPr>
          <p:nvPr/>
        </p:nvSpPr>
        <p:spPr bwMode="auto">
          <a:xfrm>
            <a:off x="4876800" y="3606800"/>
            <a:ext cx="353173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00"/>
              </a:buClr>
              <a:buSzPct val="125000"/>
              <a:buFont typeface="Symbol" pitchFamily="18" charset="2"/>
              <a:buNone/>
            </a:pPr>
            <a:r>
              <a:rPr lang="el-GR" sz="2400" b="1" dirty="0">
                <a:latin typeface="Candara" pitchFamily="34" charset="0"/>
              </a:rPr>
              <a:t>Χ 2 ημερησίως για 7-10 ημ</a:t>
            </a:r>
            <a:endParaRPr lang="en-GB" sz="2400" b="1" dirty="0">
              <a:latin typeface="Candara" pitchFamily="34" charset="0"/>
            </a:endParaRPr>
          </a:p>
        </p:txBody>
      </p:sp>
      <p:sp>
        <p:nvSpPr>
          <p:cNvPr id="60427" name="Text Box 37"/>
          <p:cNvSpPr txBox="1">
            <a:spLocks noChangeArrowheads="1"/>
          </p:cNvSpPr>
          <p:nvPr/>
        </p:nvSpPr>
        <p:spPr bwMode="auto">
          <a:xfrm>
            <a:off x="5029200" y="5029200"/>
            <a:ext cx="352853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ct val="125000"/>
              <a:buFont typeface="Symbol" pitchFamily="18" charset="2"/>
              <a:buNone/>
            </a:pPr>
            <a:r>
              <a:rPr lang="el-GR" sz="2400" b="1" dirty="0">
                <a:latin typeface="Candara" pitchFamily="34" charset="0"/>
              </a:rPr>
              <a:t>Χ 3 ημερησίως για 7-10 ημ</a:t>
            </a:r>
            <a:endParaRPr lang="en-GB" sz="2400" b="1" dirty="0">
              <a:latin typeface="Candara" pitchFamily="34" charset="0"/>
            </a:endParaRPr>
          </a:p>
          <a:p>
            <a:pPr eaLnBrk="1" hangingPunct="1"/>
            <a:endParaRPr lang="el-GR" sz="2400" b="1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Ιστορικά στοιχεία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916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1979 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Robin Warren </a:t>
            </a:r>
            <a:r>
              <a:rPr lang="en-US" sz="2400" b="1" dirty="0" smtClean="0">
                <a:latin typeface="Candara" pitchFamily="34" charset="0"/>
              </a:rPr>
              <a:t>– </a:t>
            </a:r>
            <a:r>
              <a:rPr lang="el-GR" sz="2400" b="1" dirty="0" smtClean="0">
                <a:latin typeface="Candara" pitchFamily="34" charset="0"/>
              </a:rPr>
              <a:t>παθολογοανατόμος στη Δ. Αυστραλία. 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Παρατήρησε 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κεκαμένα</a:t>
            </a:r>
            <a:r>
              <a:rPr lang="el-GR" sz="2400" b="1" dirty="0" smtClean="0">
                <a:latin typeface="Candara" pitchFamily="34" charset="0"/>
              </a:rPr>
              <a:t>  βακτήρια σε υλικό βιοψίας. 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Οι μικροοργανισμοί δεν ήταν μέσα στο γαστρικό βλεννογόνο, αλλά  στην επιφάνεια της βλεννώδους στιβάδας που επικαλύπτει το βλεννογόνο</a:t>
            </a:r>
          </a:p>
          <a:p>
            <a:pPr lvl="1" eaLnBrk="1" hangingPunct="1"/>
            <a:endParaRPr lang="el-GR" sz="2400" b="1" dirty="0">
              <a:latin typeface="Candara" pitchFamily="34" charset="0"/>
            </a:endParaRPr>
          </a:p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Ο Barry Marshall </a:t>
            </a:r>
            <a:r>
              <a:rPr lang="el-GR" sz="2400" b="1" dirty="0">
                <a:latin typeface="Candara" pitchFamily="34" charset="0"/>
              </a:rPr>
              <a:t>– νέος ειδικευόμενος έδειξε ενδιαφέρον – και μαζί με τον Warren απομόνωσαν  το μικροοργανισμό από υλικά βιοψίας</a:t>
            </a:r>
          </a:p>
          <a:p>
            <a:pPr lvl="1"/>
            <a:r>
              <a:rPr lang="el-GR" sz="2400" b="1" dirty="0">
                <a:latin typeface="Candara" pitchFamily="34" charset="0"/>
              </a:rPr>
              <a:t>Xρησιμοποίησαν εκλεκτικά υλικά απομόνωσης ειδών Campylobacter, σε μικροαερόφιλες συνθήκες, για 3 ημέρες</a:t>
            </a:r>
          </a:p>
          <a:p>
            <a:pPr lvl="1" eaLnBrk="1" hangingPunct="1"/>
            <a:endParaRPr lang="el-GR" sz="2400" b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4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Ιστορικά στοιχεία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828800"/>
            <a:ext cx="8807896" cy="27523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latin typeface="Candara" pitchFamily="34" charset="0"/>
              </a:rPr>
              <a:t>Οι πρώτες 30 καλλιέργειες ήταν αρνητικές. 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Από τύχη, κατά τη διάρκεια των διακοπών του Πάσχα, κάποια καλλιέργεια παρέμεινε για 5 ημέρες οπότε και παρατήρησαν αποικίες. </a:t>
            </a:r>
          </a:p>
          <a:p>
            <a:pPr eaLnBrk="1" hangingPunct="1"/>
            <a:r>
              <a:rPr lang="el-GR" sz="2400" b="1" dirty="0" smtClean="0">
                <a:latin typeface="Candara" pitchFamily="34" charset="0"/>
              </a:rPr>
              <a:t>Ο μικροοργανισμός ονομάσθηκε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Campylobacter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pyloritidis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l-GR" sz="2400" dirty="0" smtClean="0">
                <a:latin typeface="Candara" pitchFamily="34" charset="0"/>
              </a:rPr>
              <a:t>το σημερινό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pylori</a:t>
            </a:r>
            <a:endParaRPr lang="el-G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914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15309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4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b="1" dirty="0" smtClean="0">
                <a:solidFill>
                  <a:schemeClr val="accent3"/>
                </a:solidFill>
                <a:latin typeface="Monotype Corsiva" pitchFamily="66" charset="0"/>
              </a:rPr>
              <a:t>Ιστορικά στοιχεία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697" y="1628800"/>
            <a:ext cx="88392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latin typeface="Candara" pitchFamily="34" charset="0"/>
              </a:rPr>
              <a:t>Μέχρι το 1984 είχε αποδειχθεί ότι η λοίμωξη από το </a:t>
            </a:r>
            <a:r>
              <a:rPr lang="en-US" sz="2400" b="1" i="1" dirty="0" smtClean="0">
                <a:latin typeface="Candara" pitchFamily="34" charset="0"/>
              </a:rPr>
              <a:t>H. pylori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σχετιζόταν άμεσα με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φλεγμονώδη αντίδραση του γαστρικού βλεννογόνου (χρόνια επιφανειακή γαστρίτις)</a:t>
            </a:r>
            <a:r>
              <a:rPr lang="el-GR" sz="2400" b="1" dirty="0" smtClean="0">
                <a:latin typeface="Candara" pitchFamily="34" charset="0"/>
              </a:rPr>
              <a:t> και ειδικότερα με διήθηση πολυμορφοπυρήνων (χρόνια ενεργός γαστρίτις)</a:t>
            </a:r>
          </a:p>
        </p:txBody>
      </p:sp>
      <p:pic>
        <p:nvPicPr>
          <p:cNvPr id="25604" name="Picture 5" descr="Helicobacter-Pylor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043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54602"/>
            <a:ext cx="2857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76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solidFill>
                  <a:schemeClr val="accent3"/>
                </a:solidFill>
                <a:latin typeface="Monotype Corsiva" pitchFamily="66" charset="0"/>
              </a:rPr>
              <a:t>Ιστορικά στοιχεία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036496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1991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4 δημοσιεύσεις επιβεβαιώνουν τη σχέση μεταξύ λοίμωξης από </a:t>
            </a:r>
            <a:r>
              <a:rPr lang="en-US" sz="2400" b="1" dirty="0" smtClean="0">
                <a:latin typeface="Candara" pitchFamily="34" charset="0"/>
              </a:rPr>
              <a:t>H. pylori </a:t>
            </a:r>
            <a:r>
              <a:rPr lang="el-GR" sz="2400" b="1" dirty="0" smtClean="0">
                <a:latin typeface="Candara" pitchFamily="34" charset="0"/>
              </a:rPr>
              <a:t>και ανάπτυξης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αδενοκαρκινώματος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400" b="1" dirty="0" smtClean="0">
              <a:solidFill>
                <a:srgbClr val="FFFF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1994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l-GR" sz="2400" b="1" dirty="0" smtClean="0">
                <a:latin typeface="Candara" pitchFamily="34" charset="0"/>
              </a:rPr>
              <a:t>Η </a:t>
            </a:r>
            <a:r>
              <a:rPr lang="en-US" sz="2400" b="1" dirty="0" smtClean="0">
                <a:latin typeface="Candara" pitchFamily="34" charset="0"/>
              </a:rPr>
              <a:t>International Agency for Cancer Research </a:t>
            </a:r>
            <a:r>
              <a:rPr lang="el-GR" sz="2400" b="1" dirty="0" smtClean="0">
                <a:latin typeface="Candara" pitchFamily="34" charset="0"/>
              </a:rPr>
              <a:t>υπό την αιγίδα του </a:t>
            </a:r>
            <a:r>
              <a:rPr lang="en-US" sz="2400" b="1" dirty="0" smtClean="0">
                <a:latin typeface="Candara" pitchFamily="34" charset="0"/>
              </a:rPr>
              <a:t>WHO,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συσχετίζει τη λοίμωξη με την εμφάνιση αδενοκαρκινώματος του στομάχου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>
                <a:latin typeface="Candara" pitchFamily="34" charset="0"/>
              </a:rPr>
              <a:t>Σήμερα η λοίμωξη από </a:t>
            </a:r>
            <a:r>
              <a:rPr lang="en-US" sz="2400" b="1" i="1" dirty="0">
                <a:latin typeface="Candara" pitchFamily="34" charset="0"/>
              </a:rPr>
              <a:t>H. pylori</a:t>
            </a:r>
            <a:r>
              <a:rPr lang="el-GR" sz="2400" b="1" dirty="0">
                <a:latin typeface="Candara" pitchFamily="34" charset="0"/>
              </a:rPr>
              <a:t> σχετίζεται επί πλέον με :</a:t>
            </a:r>
            <a:endParaRPr lang="en-US" sz="2400" b="1" dirty="0"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Γαστρικό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non-Hodgkin 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λέμφωμα</a:t>
            </a: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Β λεμφώματα από λεμφικό ιστό του γαστρικού βλεννογόνου-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Gastric mucosa-associated lymphoid tissue (MALT) lymphoma (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MALToma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</a:t>
            </a: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2">
              <a:lnSpc>
                <a:spcPct val="90000"/>
              </a:lnSpc>
            </a:pPr>
            <a:r>
              <a:rPr lang="el-GR" b="1" dirty="0">
                <a:latin typeface="Candara" pitchFamily="34" charset="0"/>
              </a:rPr>
              <a:t>Θεραπεία που εξαφανίζει το </a:t>
            </a:r>
            <a:r>
              <a:rPr lang="en-US" b="1" i="1" dirty="0">
                <a:latin typeface="Candara" pitchFamily="34" charset="0"/>
              </a:rPr>
              <a:t>H. pylori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l-GR" b="1" dirty="0">
                <a:latin typeface="Candara" pitchFamily="34" charset="0"/>
              </a:rPr>
              <a:t>οδηγεί σε ύφεση του όγκου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5400" b="1" dirty="0" smtClean="0">
                <a:solidFill>
                  <a:schemeClr val="accent3"/>
                </a:solidFill>
                <a:latin typeface="Monotype Corsiva" pitchFamily="66" charset="0"/>
              </a:rPr>
              <a:t>Ταξινόμηση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6328" y="1916832"/>
            <a:ext cx="8915400" cy="29809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Candara" pitchFamily="34" charset="0"/>
              </a:rPr>
              <a:t>Kingdom: Bacteria</a:t>
            </a:r>
          </a:p>
          <a:p>
            <a:pPr eaLnBrk="1" hangingPunct="1"/>
            <a:r>
              <a:rPr lang="en-US" sz="2400" b="1" dirty="0" smtClean="0">
                <a:latin typeface="Candara" pitchFamily="34" charset="0"/>
              </a:rPr>
              <a:t>Phylum   : </a:t>
            </a:r>
            <a:r>
              <a:rPr lang="en-US" sz="2400" b="1" dirty="0" err="1" smtClean="0">
                <a:latin typeface="Candara" pitchFamily="34" charset="0"/>
              </a:rPr>
              <a:t>Proteobacteria</a:t>
            </a:r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r>
              <a:rPr lang="en-US" sz="2400" b="1" dirty="0" smtClean="0">
                <a:latin typeface="Candara" pitchFamily="34" charset="0"/>
              </a:rPr>
              <a:t>Class      : Epsilon </a:t>
            </a:r>
            <a:r>
              <a:rPr lang="en-US" sz="2400" b="1" dirty="0" err="1" smtClean="0">
                <a:latin typeface="Candara" pitchFamily="34" charset="0"/>
              </a:rPr>
              <a:t>Proteobacteria</a:t>
            </a:r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r>
              <a:rPr lang="en-US" sz="2400" b="1" dirty="0" smtClean="0">
                <a:latin typeface="Candara" pitchFamily="34" charset="0"/>
              </a:rPr>
              <a:t>Order      : </a:t>
            </a:r>
            <a:r>
              <a:rPr lang="en-US" sz="2400" b="1" dirty="0" err="1" smtClean="0">
                <a:latin typeface="Candara" pitchFamily="34" charset="0"/>
              </a:rPr>
              <a:t>Campylobacterales</a:t>
            </a:r>
            <a:endParaRPr lang="en-US" sz="2400" b="1" dirty="0" smtClean="0">
              <a:latin typeface="Candara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Family    :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Helicobactereaceae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Genus     :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Helicobacter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Species   :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H. pylori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5445224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(Marshall et al. 1985, Goodwin et al. 1989)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095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2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dirty="0" smtClean="0">
                <a:solidFill>
                  <a:schemeClr val="accent3"/>
                </a:solidFill>
                <a:latin typeface="Monotype Corsiva" pitchFamily="66" charset="0"/>
              </a:rPr>
              <a:t>Επιδημιολογία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28800"/>
            <a:ext cx="8784976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latin typeface="Candara" pitchFamily="34" charset="0"/>
              </a:rPr>
              <a:t>Φορεία στο βλεννογόνο του στομάχου ανθρώπων 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Σε αναπτυσσόμενες χώρες : </a:t>
            </a:r>
            <a:r>
              <a:rPr lang="el-GR" sz="2400" b="1" dirty="0" smtClean="0">
                <a:solidFill>
                  <a:schemeClr val="accent3"/>
                </a:solidFill>
                <a:latin typeface="Candara" pitchFamily="34" charset="0"/>
              </a:rPr>
              <a:t>70 – 90% </a:t>
            </a:r>
          </a:p>
          <a:p>
            <a:pPr lvl="1" eaLnBrk="1" hangingPunct="1"/>
            <a:r>
              <a:rPr lang="el-GR" sz="2400" b="1" dirty="0" smtClean="0">
                <a:latin typeface="Candara" pitchFamily="34" charset="0"/>
              </a:rPr>
              <a:t>Σε αναπτυγμένες χώρες : </a:t>
            </a:r>
            <a:r>
              <a:rPr lang="el-GR" sz="2400" b="1" dirty="0" smtClean="0">
                <a:solidFill>
                  <a:schemeClr val="accent3"/>
                </a:solidFill>
                <a:latin typeface="Candara" pitchFamily="34" charset="0"/>
              </a:rPr>
              <a:t>25 – 50%</a:t>
            </a:r>
          </a:p>
          <a:p>
            <a:pPr lvl="1" eaLnBrk="1" hangingPunct="1"/>
            <a:endParaRPr lang="el-GR" sz="2400" b="1" dirty="0" smtClean="0">
              <a:solidFill>
                <a:schemeClr val="accent3"/>
              </a:solidFill>
              <a:latin typeface="Candara" pitchFamily="34" charset="0"/>
            </a:endParaRPr>
          </a:p>
          <a:p>
            <a:pPr eaLnBrk="1" hangingPunct="1"/>
            <a:r>
              <a:rPr lang="el-GR" sz="2400" b="1" dirty="0" smtClean="0">
                <a:latin typeface="Candara" pitchFamily="34" charset="0"/>
              </a:rPr>
              <a:t>Συχνότητα ♂ ≈ ♀ αν και μία μελέτη μικρή υπεροχή υπέρ των ανδρών</a:t>
            </a:r>
          </a:p>
          <a:p>
            <a:pPr eaLnBrk="1" hangingPunct="1"/>
            <a:endParaRPr lang="el-GR" sz="2400" b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7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</TotalTime>
  <Words>1298</Words>
  <Application>Microsoft Office PowerPoint</Application>
  <PresentationFormat>Προβολή στην οθόνη (4:3)</PresentationFormat>
  <Paragraphs>244</Paragraphs>
  <Slides>39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Module</vt:lpstr>
      <vt:lpstr>Διαφάνεια 1</vt:lpstr>
      <vt:lpstr>Διαφάνεια 2</vt:lpstr>
      <vt:lpstr>Ιστορικά στοιχεία</vt:lpstr>
      <vt:lpstr>Ιστορικά στοιχεία</vt:lpstr>
      <vt:lpstr>Ιστορικά στοιχεία</vt:lpstr>
      <vt:lpstr>Ιστορικά στοιχεία</vt:lpstr>
      <vt:lpstr>Ιστορικά στοιχεία</vt:lpstr>
      <vt:lpstr>Ταξινόμηση</vt:lpstr>
      <vt:lpstr>Επιδημιολογία</vt:lpstr>
      <vt:lpstr>Ο επιπολασμός της λοίμωξης από H. pylori διαφέρει μεταξύ ανεπτυγμένων και αναπτυσσόμενων χωρών</vt:lpstr>
      <vt:lpstr>Επιδημιολογία H. Pylori</vt:lpstr>
      <vt:lpstr>Ενδοοικογενειακή μετάδοση λοίμωξης</vt:lpstr>
      <vt:lpstr>Διαφάνεια 13</vt:lpstr>
      <vt:lpstr>Μετάδοση</vt:lpstr>
      <vt:lpstr>Δομή</vt:lpstr>
      <vt:lpstr>Παθογένεια-Λοιμογόνοι παράγοντες</vt:lpstr>
      <vt:lpstr>Παθογένεια-Λοιμογόνοι παράγοντες</vt:lpstr>
      <vt:lpstr>Λοιμογόνοι παράγοντες</vt:lpstr>
      <vt:lpstr>Ανοσολογική απόκριση</vt:lpstr>
      <vt:lpstr>Διαφάνεια 20</vt:lpstr>
      <vt:lpstr>Διαφάνεια 21</vt:lpstr>
      <vt:lpstr>Διαφάνεια 22</vt:lpstr>
      <vt:lpstr>Διαφάνεια 23</vt:lpstr>
      <vt:lpstr>Διαφάνεια 24</vt:lpstr>
      <vt:lpstr>Κλινικά νοσήματα</vt:lpstr>
      <vt:lpstr>Λοίμωξη με  H. pylori</vt:lpstr>
      <vt:lpstr>Λοίμωξη με  H. pylori</vt:lpstr>
      <vt:lpstr>Διαφάνεια 28</vt:lpstr>
      <vt:lpstr>Διαφάνεια 29</vt:lpstr>
      <vt:lpstr>Διαφάνεια 30</vt:lpstr>
      <vt:lpstr>Διάγνωση επεμβατικές μέθοδοι</vt:lpstr>
      <vt:lpstr>Καλλιέργεια</vt:lpstr>
      <vt:lpstr>Διαφάνεια 33</vt:lpstr>
      <vt:lpstr>Τεστ ουρεάσης  </vt:lpstr>
      <vt:lpstr> Rapid CLO test</vt:lpstr>
      <vt:lpstr>Τεστ ουρεάσης  </vt:lpstr>
      <vt:lpstr>C13 Urea Breath Test</vt:lpstr>
      <vt:lpstr>Διαφάνεια 38</vt:lpstr>
      <vt:lpstr>Θεραπεία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FEVRONIA KOLONITSIOU</dc:creator>
  <cp:lastModifiedBy>PGNP</cp:lastModifiedBy>
  <cp:revision>16</cp:revision>
  <dcterms:created xsi:type="dcterms:W3CDTF">2018-06-06T16:42:23Z</dcterms:created>
  <dcterms:modified xsi:type="dcterms:W3CDTF">2021-10-29T03:53:56Z</dcterms:modified>
</cp:coreProperties>
</file>