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1" r:id="rId2"/>
    <p:sldId id="303" r:id="rId3"/>
    <p:sldId id="302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280" r:id="rId38"/>
    <p:sldId id="304" r:id="rId39"/>
    <p:sldId id="295" r:id="rId40"/>
    <p:sldId id="299" r:id="rId41"/>
    <p:sldId id="305" r:id="rId42"/>
    <p:sldId id="306" r:id="rId43"/>
    <p:sldId id="307" r:id="rId44"/>
    <p:sldId id="293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303"/>
            <p14:sldId id="302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280"/>
            <p14:sldId id="304"/>
            <p14:sldId id="295"/>
            <p14:sldId id="299"/>
            <p14:sldId id="305"/>
            <p14:sldId id="306"/>
            <p14:sldId id="307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5" autoAdjust="0"/>
    <p:restoredTop sz="86391" autoAdjust="0"/>
  </p:normalViewPr>
  <p:slideViewPr>
    <p:cSldViewPr>
      <p:cViewPr varScale="1">
        <p:scale>
          <a:sx n="86" d="100"/>
          <a:sy n="86" d="100"/>
        </p:scale>
        <p:origin x="14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62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964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997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044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074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056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4943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172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1565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7731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054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247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64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0663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9925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000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694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921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146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559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990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18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972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08844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418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9574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8092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23229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22733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3502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8396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9689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132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6715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3036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15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384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064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052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62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6.wmf"/><Relationship Id="rId5" Type="http://schemas.openxmlformats.org/officeDocument/2006/relationships/image" Target="../media/image20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4.png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33.pn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wmf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38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2.wmf"/><Relationship Id="rId5" Type="http://schemas.openxmlformats.org/officeDocument/2006/relationships/image" Target="../media/image45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4.png"/><Relationship Id="rId9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8.png"/><Relationship Id="rId4" Type="http://schemas.openxmlformats.org/officeDocument/2006/relationships/image" Target="../media/image4.png"/><Relationship Id="rId9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1.png"/><Relationship Id="rId4" Type="http://schemas.openxmlformats.org/officeDocument/2006/relationships/image" Target="../media/image4.png"/><Relationship Id="rId9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5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../media/image4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9.wmf"/><Relationship Id="rId5" Type="http://schemas.openxmlformats.org/officeDocument/2006/relationships/image" Target="../media/image61.png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4.png"/><Relationship Id="rId9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4.png"/><Relationship Id="rId4" Type="http://schemas.openxmlformats.org/officeDocument/2006/relationships/image" Target="../media/image4.png"/><Relationship Id="rId9" Type="http://schemas.openxmlformats.org/officeDocument/2006/relationships/image" Target="../media/image6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64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4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6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73.png"/><Relationship Id="rId10" Type="http://schemas.openxmlformats.org/officeDocument/2006/relationships/image" Target="../media/image74.png"/><Relationship Id="rId4" Type="http://schemas.openxmlformats.org/officeDocument/2006/relationships/image" Target="../media/image4.png"/><Relationship Id="rId9" Type="http://schemas.openxmlformats.org/officeDocument/2006/relationships/image" Target="../media/image6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EE662/index.php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Εισαγωγή στη Ρομποτική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8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Σχεδιασμός Τροχιάς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Τζες Αντώνιος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Ηλεκτρολόγων Μηχανικών και Τεχνολογίας Υπολογιστών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Παρεμβολή </a:t>
            </a:r>
            <a:r>
              <a:rPr lang="el-GR" dirty="0" smtClean="0"/>
              <a:t>τροχιάς</a:t>
            </a:r>
            <a:r>
              <a:rPr lang="en-US" dirty="0"/>
              <a:t> </a:t>
            </a:r>
            <a:r>
              <a:rPr lang="en-US" dirty="0" smtClean="0"/>
              <a:t>(7/11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ορίζουσα του πίνακα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908010"/>
              </p:ext>
            </p:extLst>
          </p:nvPr>
        </p:nvGraphicFramePr>
        <p:xfrm>
          <a:off x="2603500" y="2200004"/>
          <a:ext cx="3937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2" name="Equation" r:id="rId5" imgW="1968500" imgH="965200" progId="Equation.DSMT4">
                  <p:embed/>
                </p:oleObj>
              </mc:Choice>
              <mc:Fallback>
                <p:oleObj name="Equation" r:id="rId5" imgW="1968500" imgH="965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200004"/>
                        <a:ext cx="3937000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/>
              <p:cNvSpPr txBox="1">
                <a:spLocks/>
              </p:cNvSpPr>
              <p:nvPr/>
            </p:nvSpPr>
            <p:spPr>
              <a:xfrm>
                <a:off x="457200" y="4269559"/>
                <a:ext cx="8229600" cy="1102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Είναι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εφόσον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 smtClean="0"/>
                  <a:t> το σύστημα εξισώσεων θα έχει πάντα λύση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69559"/>
                <a:ext cx="8229600" cy="1102632"/>
              </a:xfrm>
              <a:prstGeom prst="rect">
                <a:avLst/>
              </a:prstGeom>
              <a:blipFill rotWithShape="0">
                <a:blip r:embed="rId7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Παρεμβολή </a:t>
            </a:r>
            <a:r>
              <a:rPr lang="el-GR" dirty="0" smtClean="0"/>
              <a:t>τροχιάς</a:t>
            </a:r>
            <a:r>
              <a:rPr lang="en-US" dirty="0"/>
              <a:t> </a:t>
            </a:r>
            <a:r>
              <a:rPr lang="en-US" dirty="0" smtClean="0"/>
              <a:t>(8/11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Για να βρούμε τη γενική λύση υποθέτουμε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έχουμε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  <a:blipFill rotWithShape="0">
                <a:blip r:embed="rId5"/>
                <a:stretch>
                  <a:fillRect l="-963"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67725"/>
              </p:ext>
            </p:extLst>
          </p:nvPr>
        </p:nvGraphicFramePr>
        <p:xfrm>
          <a:off x="2522609" y="2111670"/>
          <a:ext cx="39370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5" name="Equation" r:id="rId6" imgW="1968500" imgH="939800" progId="Equation.DSMT4">
                  <p:embed/>
                </p:oleObj>
              </mc:Choice>
              <mc:Fallback>
                <p:oleObj name="Equation" r:id="rId6" imgW="19685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609" y="2111670"/>
                        <a:ext cx="3937000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4"/>
          <p:cNvSpPr txBox="1">
            <a:spLocks/>
          </p:cNvSpPr>
          <p:nvPr/>
        </p:nvSpPr>
        <p:spPr>
          <a:xfrm>
            <a:off x="457200" y="404523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Οι δύο πρώτες εξισώσεις δίνουν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969521"/>
              </p:ext>
            </p:extLst>
          </p:nvPr>
        </p:nvGraphicFramePr>
        <p:xfrm>
          <a:off x="5076056" y="4045230"/>
          <a:ext cx="193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6" name="Equation" r:id="rId8" imgW="965200" imgH="228600" progId="Equation.DSMT4">
                  <p:embed/>
                </p:oleObj>
              </mc:Choice>
              <mc:Fallback>
                <p:oleObj name="Equation" r:id="rId8" imgW="965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045230"/>
                        <a:ext cx="1930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4"/>
          <p:cNvSpPr txBox="1">
            <a:spLocks/>
          </p:cNvSpPr>
          <p:nvPr/>
        </p:nvSpPr>
        <p:spPr>
          <a:xfrm>
            <a:off x="457200" y="4654067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Οι δύο τελευταίες εξισώσεις δίνουν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460563"/>
              </p:ext>
            </p:extLst>
          </p:nvPr>
        </p:nvGraphicFramePr>
        <p:xfrm>
          <a:off x="833509" y="5291852"/>
          <a:ext cx="3657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7" name="Equation" r:id="rId10" imgW="1828800" imgH="469900" progId="Equation.DSMT4">
                  <p:embed/>
                </p:oleObj>
              </mc:Choice>
              <mc:Fallback>
                <p:oleObj name="Equation" r:id="rId10" imgW="18288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09" y="5291852"/>
                        <a:ext cx="36576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333069"/>
              </p:ext>
            </p:extLst>
          </p:nvPr>
        </p:nvGraphicFramePr>
        <p:xfrm>
          <a:off x="5027240" y="5262904"/>
          <a:ext cx="350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8" name="Equation" r:id="rId12" imgW="1752600" imgH="469900" progId="Equation.DSMT4">
                  <p:embed/>
                </p:oleObj>
              </mc:Choice>
              <mc:Fallback>
                <p:oleObj name="Equation" r:id="rId12" imgW="17526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240" y="5262904"/>
                        <a:ext cx="35052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52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Παρεμβολή </a:t>
            </a:r>
            <a:r>
              <a:rPr lang="el-GR" dirty="0" smtClean="0"/>
              <a:t>τροχιάς</a:t>
            </a:r>
            <a:r>
              <a:rPr lang="en-US" dirty="0"/>
              <a:t> </a:t>
            </a:r>
            <a:r>
              <a:rPr lang="en-US" dirty="0" smtClean="0"/>
              <a:t>(9/11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Αν ο αρχικός χρόνος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διάφορος του μηδενός μπορούμε να ψρησιμοποιήσουμε τα προηγούμενα μετακινώντας τον άξονα του χρόνου αριστερά κατά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Αυτό σημαίνει ότι αρκεί να αντικαταστήσουμε το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στον γενικό τύπο του πολυωνύμου</a:t>
                </a:r>
                <a:endParaRPr lang="en-US" sz="2400" dirty="0" smtClean="0"/>
              </a:p>
              <a:p>
                <a:endParaRPr lang="en-US" sz="2400" dirty="0"/>
              </a:p>
              <a:p>
                <a:pPr marL="400050" lvl="1" indent="0">
                  <a:buNone/>
                </a:pPr>
                <a:r>
                  <a:rPr lang="el-GR" sz="2400" dirty="0" smtClean="0"/>
                  <a:t>Και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 smtClean="0"/>
                  <a:t> στις εξισώσεις υπολογισμού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981827"/>
              </p:ext>
            </p:extLst>
          </p:nvPr>
        </p:nvGraphicFramePr>
        <p:xfrm>
          <a:off x="2986998" y="3645024"/>
          <a:ext cx="302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7" name="Equation" r:id="rId6" imgW="1511300" imgH="241300" progId="Equation.DSMT4">
                  <p:embed/>
                </p:oleObj>
              </mc:Choice>
              <mc:Fallback>
                <p:oleObj name="Equation" r:id="rId6" imgW="15113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998" y="3645024"/>
                        <a:ext cx="3022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1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Παρεμβολή </a:t>
            </a:r>
            <a:r>
              <a:rPr lang="el-GR" dirty="0" smtClean="0"/>
              <a:t>τροχιάς</a:t>
            </a:r>
            <a:r>
              <a:rPr lang="en-US" dirty="0"/>
              <a:t> (</a:t>
            </a:r>
            <a:r>
              <a:rPr lang="en-US" dirty="0" smtClean="0"/>
              <a:t>10/11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Δεδομένων του αρχικού και του τελικού χρόνου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αντίστοιχα και με αρχικές και τελικές συνθήκες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  <a:blipFill rotWithShape="0">
                <a:blip r:embed="rId5"/>
                <a:stretch>
                  <a:fillRect l="-963" t="-4930" b="-1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077033"/>
              </p:ext>
            </p:extLst>
          </p:nvPr>
        </p:nvGraphicFramePr>
        <p:xfrm>
          <a:off x="3823025" y="2419642"/>
          <a:ext cx="1497950" cy="208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3" name="Equation" r:id="rId6" imgW="748975" imgH="1040948" progId="Equation.DSMT4">
                  <p:embed/>
                </p:oleObj>
              </mc:Choice>
              <mc:Fallback>
                <p:oleObj name="Equation" r:id="rId6" imgW="748975" imgH="104094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025" y="2419642"/>
                        <a:ext cx="1497950" cy="2081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4500291"/>
            <a:ext cx="8229600" cy="511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τ</a:t>
            </a:r>
            <a:r>
              <a:rPr lang="el-GR" sz="2400" dirty="0" smtClean="0"/>
              <a:t>ο απαιτούμενο πολυώνυμο υπολογίζεται από τη σχέση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444013"/>
              </p:ext>
            </p:extLst>
          </p:nvPr>
        </p:nvGraphicFramePr>
        <p:xfrm>
          <a:off x="1979712" y="5031176"/>
          <a:ext cx="543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4" name="Equation" r:id="rId8" imgW="2717800" imgH="241300" progId="Equation.DSMT4">
                  <p:embed/>
                </p:oleObj>
              </mc:Choice>
              <mc:Fallback>
                <p:oleObj name="Equation" r:id="rId8" imgW="27178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031176"/>
                        <a:ext cx="5435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6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Παρεμβολή </a:t>
            </a:r>
            <a:r>
              <a:rPr lang="el-GR" dirty="0" smtClean="0"/>
              <a:t>τροχιάς</a:t>
            </a:r>
            <a:r>
              <a:rPr lang="en-US" dirty="0" smtClean="0"/>
              <a:t> (11/11)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επιμέρους συντελεστές δίνονται ως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93397"/>
              </p:ext>
            </p:extLst>
          </p:nvPr>
        </p:nvGraphicFramePr>
        <p:xfrm>
          <a:off x="1547664" y="2150235"/>
          <a:ext cx="990170" cy="914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0" name="Equation" r:id="rId5" imgW="495000" imgH="457200" progId="Equation.DSMT4">
                  <p:embed/>
                </p:oleObj>
              </mc:Choice>
              <mc:Fallback>
                <p:oleObj name="Equation" r:id="rId5" imgW="495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150235"/>
                        <a:ext cx="990170" cy="9140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127977"/>
              </p:ext>
            </p:extLst>
          </p:nvPr>
        </p:nvGraphicFramePr>
        <p:xfrm>
          <a:off x="1547664" y="3182567"/>
          <a:ext cx="4343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1" name="Equation" r:id="rId7" imgW="2171700" imgH="520700" progId="Equation.DSMT4">
                  <p:embed/>
                </p:oleObj>
              </mc:Choice>
              <mc:Fallback>
                <p:oleObj name="Equation" r:id="rId7" imgW="2171700" imgH="520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182567"/>
                        <a:ext cx="43434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861146"/>
              </p:ext>
            </p:extLst>
          </p:nvPr>
        </p:nvGraphicFramePr>
        <p:xfrm>
          <a:off x="1547664" y="4324717"/>
          <a:ext cx="4165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2" name="Equation" r:id="rId9" imgW="2082800" imgH="469900" progId="Equation.DSMT4">
                  <p:embed/>
                </p:oleObj>
              </mc:Choice>
              <mc:Fallback>
                <p:oleObj name="Equation" r:id="rId9" imgW="20828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324717"/>
                        <a:ext cx="41656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8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Γραμμικά τμήματα με </a:t>
            </a:r>
            <a:br>
              <a:rPr lang="el-GR" dirty="0" smtClean="0"/>
            </a:br>
            <a:r>
              <a:rPr lang="el-GR" dirty="0" smtClean="0"/>
              <a:t>παραβολικές ενώσεις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4896543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Όταν θέλουμε σταθερή ταχύτητα σε ένα μέρος της τροχιάς χωρίζουμε την κίνηση </a:t>
                </a:r>
                <a:r>
                  <a:rPr lang="el-GR" sz="2400" dirty="0"/>
                  <a:t>σε τρία </a:t>
                </a:r>
                <a:r>
                  <a:rPr lang="el-GR" sz="2400" dirty="0" smtClean="0"/>
                  <a:t>μέρη</a:t>
                </a:r>
              </a:p>
              <a:p>
                <a:r>
                  <a:rPr lang="el-GR" sz="2400" dirty="0" smtClean="0"/>
                  <a:t>Από χρόνο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έως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</a:t>
                </a:r>
                <a:r>
                  <a:rPr lang="el-GR" sz="2400" dirty="0"/>
                  <a:t>ένα πολυώνυμο τετάρτου βαθμού και έχουμε γραμμική ταχύτητα τύπου ράμπας </a:t>
                </a:r>
                <a:endParaRPr lang="en-US" sz="2400" dirty="0"/>
              </a:p>
              <a:p>
                <a:r>
                  <a:rPr lang="el-GR" sz="2400" dirty="0" smtClean="0"/>
                  <a:t>Τη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l-GR" sz="2400" dirty="0" smtClean="0"/>
                  <a:t> (χρόνος </a:t>
                </a:r>
                <a:r>
                  <a:rPr lang="el-GR" sz="2400" dirty="0"/>
                  <a:t>μίξης) η τροχιά θέσης αλλάζει σε μια γραμμική συνάρτηση και έχουμε σταθερή ταχύτητα</a:t>
                </a:r>
                <a:endParaRPr lang="en-US" sz="2400" dirty="0"/>
              </a:p>
              <a:p>
                <a:r>
                  <a:rPr lang="el-GR" sz="2400" dirty="0" smtClean="0"/>
                  <a:t>Τέλος, για το χρονικό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η </a:t>
                </a:r>
                <a:r>
                  <a:rPr lang="el-GR" sz="2400" dirty="0"/>
                  <a:t>τροχιά θέσης αλλάζει πάλι στο πολυώνυμο ώστε η ταχύτητα να είναι </a:t>
                </a:r>
                <a:r>
                  <a:rPr lang="el-GR" sz="2400" dirty="0" smtClean="0"/>
                  <a:t>γραμμική</a:t>
                </a:r>
                <a:endParaRPr lang="en-US" sz="2400" dirty="0" smtClean="0"/>
              </a:p>
              <a:p>
                <a:r>
                  <a:rPr lang="el-GR" sz="2400" dirty="0" smtClean="0"/>
                  <a:t>Επιλέγουμε τον χρόνο μίξης ώστε η καμπύλη θέσης να είναι συμμετρική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896543"/>
              </a:xfrm>
              <a:blipFill rotWithShape="0">
                <a:blip r:embed="rId4"/>
                <a:stretch>
                  <a:fillRect l="-963" t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4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Γραμμικά τμήματα με </a:t>
            </a:r>
            <a:br>
              <a:rPr lang="el-GR" dirty="0" smtClean="0"/>
            </a:br>
            <a:r>
              <a:rPr lang="el-GR" dirty="0" smtClean="0"/>
              <a:t>παραβολικές </a:t>
            </a:r>
            <a:r>
              <a:rPr lang="el-GR" dirty="0" smtClean="0"/>
              <a:t>ενώσεις</a:t>
            </a:r>
            <a:r>
              <a:rPr lang="en-US" dirty="0" smtClean="0"/>
              <a:t> (1/6)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080120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Θεωρούμε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Μεταξύ των χρονικών στιγμών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sz="2400" dirty="0" smtClean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έχουμε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080120"/>
              </a:xfrm>
              <a:blipFill rotWithShape="0">
                <a:blip r:embed="rId5"/>
                <a:stretch>
                  <a:fillRect l="-963" t="-1685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116263"/>
              </p:ext>
            </p:extLst>
          </p:nvPr>
        </p:nvGraphicFramePr>
        <p:xfrm>
          <a:off x="3270856" y="2708920"/>
          <a:ext cx="261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4" name="Equation" r:id="rId6" imgW="1308100" imgH="241300" progId="Equation.DSMT4">
                  <p:embed/>
                </p:oleObj>
              </mc:Choice>
              <mc:Fallback>
                <p:oleObj name="Equation" r:id="rId6" imgW="13081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856" y="2708920"/>
                        <a:ext cx="2616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357119"/>
              </p:ext>
            </p:extLst>
          </p:nvPr>
        </p:nvGraphicFramePr>
        <p:xfrm>
          <a:off x="3562956" y="3320801"/>
          <a:ext cx="203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5" name="Equation" r:id="rId8" imgW="1016000" imgH="241300" progId="Equation.DSMT4">
                  <p:embed/>
                </p:oleObj>
              </mc:Choice>
              <mc:Fallback>
                <p:oleObj name="Equation" r:id="rId8" imgW="10160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956" y="3320801"/>
                        <a:ext cx="2032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/>
              <p:cNvSpPr txBox="1">
                <a:spLocks/>
              </p:cNvSpPr>
              <p:nvPr/>
            </p:nvSpPr>
            <p:spPr>
              <a:xfrm>
                <a:off x="457200" y="3871656"/>
                <a:ext cx="8229600" cy="4934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Από τους περιορισμούς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400" dirty="0" smtClean="0"/>
                  <a:t> και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προκύπτει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1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71656"/>
                <a:ext cx="8229600" cy="493448"/>
              </a:xfrm>
              <a:prstGeom prst="rect">
                <a:avLst/>
              </a:prstGeom>
              <a:blipFill rotWithShape="0">
                <a:blip r:embed="rId10"/>
                <a:stretch>
                  <a:fillRect l="-963"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889544"/>
              </p:ext>
            </p:extLst>
          </p:nvPr>
        </p:nvGraphicFramePr>
        <p:xfrm>
          <a:off x="4041098" y="4433399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6" name="Equation" r:id="rId11" imgW="457200" imgH="457200" progId="Equation.DSMT4">
                  <p:embed/>
                </p:oleObj>
              </mc:Choice>
              <mc:Fallback>
                <p:oleObj name="Equation" r:id="rId11" imgW="4572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098" y="4433399"/>
                        <a:ext cx="914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Γραμμικά τμήματα με </a:t>
            </a:r>
            <a:br>
              <a:rPr lang="el-GR" dirty="0" smtClean="0"/>
            </a:br>
            <a:r>
              <a:rPr lang="el-GR" dirty="0" smtClean="0"/>
              <a:t>παραβολικές </a:t>
            </a:r>
            <a:r>
              <a:rPr lang="el-GR" dirty="0" smtClean="0"/>
              <a:t>ενώσεις</a:t>
            </a:r>
            <a:r>
              <a:rPr lang="en-US" dirty="0" smtClean="0"/>
              <a:t> (2/6)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Τη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θέλουμε η ταχύτητα να είναι ίση με μία σταθερά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864096"/>
              </a:xfrm>
              <a:blipFill rotWithShape="0">
                <a:blip r:embed="rId5"/>
                <a:stretch>
                  <a:fillRect l="-963" t="-5634" r="-44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73349"/>
              </p:ext>
            </p:extLst>
          </p:nvPr>
        </p:nvGraphicFramePr>
        <p:xfrm>
          <a:off x="2483768" y="2430291"/>
          <a:ext cx="2259620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7" name="Equation" r:id="rId6" imgW="1129810" imgH="241195" progId="Equation.DSMT4">
                  <p:embed/>
                </p:oleObj>
              </mc:Choice>
              <mc:Fallback>
                <p:oleObj name="Equation" r:id="rId6" imgW="1129810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430291"/>
                        <a:ext cx="2259620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330906"/>
              </p:ext>
            </p:extLst>
          </p:nvPr>
        </p:nvGraphicFramePr>
        <p:xfrm>
          <a:off x="5148064" y="2221915"/>
          <a:ext cx="1091726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8" name="Equation" r:id="rId8" imgW="545863" imgH="431613" progId="Equation.DSMT4">
                  <p:embed/>
                </p:oleObj>
              </mc:Choice>
              <mc:Fallback>
                <p:oleObj name="Equation" r:id="rId8" imgW="545863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221915"/>
                        <a:ext cx="1091726" cy="863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57200" y="3050096"/>
                <a:ext cx="8229600" cy="5021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Επομένως, η απαιτούμενη τροχιά από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έως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δίνεται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50096"/>
                <a:ext cx="8229600" cy="502138"/>
              </a:xfrm>
              <a:prstGeom prst="rect">
                <a:avLst/>
              </a:prstGeom>
              <a:blipFill rotWithShape="0">
                <a:blip r:embed="rId10"/>
                <a:stretch>
                  <a:fillRect l="-963"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642509"/>
              </p:ext>
            </p:extLst>
          </p:nvPr>
        </p:nvGraphicFramePr>
        <p:xfrm>
          <a:off x="2483768" y="3430736"/>
          <a:ext cx="193357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9" name="Equation" r:id="rId11" imgW="1104900" imgH="1727200" progId="Equation.DSMT4">
                  <p:embed/>
                </p:oleObj>
              </mc:Choice>
              <mc:Fallback>
                <p:oleObj name="Equation" r:id="rId11" imgW="1104900" imgH="172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430736"/>
                        <a:ext cx="1933575" cy="302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89300" y="4318740"/>
                <a:ext cx="3079044" cy="50405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r>
                  <a:rPr lang="el-GR" sz="2000" i="1" dirty="0"/>
                  <a:t>ό</a:t>
                </a:r>
                <a:r>
                  <a:rPr lang="el-GR" sz="2000" b="0" i="1" dirty="0" smtClean="0"/>
                  <a:t>που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i="1" dirty="0" smtClean="0"/>
                  <a:t> </a:t>
                </a:r>
                <a:r>
                  <a:rPr lang="el-GR" sz="2000" i="1" dirty="0" smtClean="0"/>
                  <a:t>είναι η επιτάχυνση</a:t>
                </a:r>
                <a:endParaRPr lang="en-US" sz="2000" i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300" y="4318740"/>
                <a:ext cx="3079044" cy="504056"/>
              </a:xfrm>
              <a:prstGeom prst="rect">
                <a:avLst/>
              </a:prstGeom>
              <a:blipFill rotWithShape="0">
                <a:blip r:embed="rId13"/>
                <a:stretch>
                  <a:fillRect l="-2178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0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Γραμμικά τμήματα με </a:t>
            </a:r>
            <a:br>
              <a:rPr lang="el-GR" dirty="0" smtClean="0"/>
            </a:br>
            <a:r>
              <a:rPr lang="el-GR" dirty="0" smtClean="0"/>
              <a:t>παραβολικές </a:t>
            </a:r>
            <a:r>
              <a:rPr lang="el-GR" dirty="0" smtClean="0"/>
              <a:t>ενώσεις</a:t>
            </a:r>
            <a:r>
              <a:rPr lang="en-US" dirty="0" smtClean="0"/>
              <a:t> (3/6)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008112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Ανάμεσα στους χρόνους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η τροχιά είναι ένα γραμμικό κομμάτι (που αντιστοιχεί σε σταθερή ταχύτητα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l-GR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008112"/>
              </a:xfrm>
              <a:blipFill rotWithShape="0">
                <a:blip r:embed="rId5"/>
                <a:stretch>
                  <a:fillRect l="-963" t="-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280347"/>
              </p:ext>
            </p:extLst>
          </p:nvPr>
        </p:nvGraphicFramePr>
        <p:xfrm>
          <a:off x="3030228" y="2564905"/>
          <a:ext cx="309745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7" name="Equation" r:id="rId6" imgW="1548728" imgH="241195" progId="Equation.DSMT4">
                  <p:embed/>
                </p:oleObj>
              </mc:Choice>
              <mc:Fallback>
                <p:oleObj name="Equation" r:id="rId6" imgW="1548728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228" y="2564905"/>
                        <a:ext cx="3097456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4"/>
          <p:cNvSpPr txBox="1">
            <a:spLocks/>
          </p:cNvSpPr>
          <p:nvPr/>
        </p:nvSpPr>
        <p:spPr>
          <a:xfrm>
            <a:off x="457200" y="3182008"/>
            <a:ext cx="8229600" cy="53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Εφόσον από </a:t>
            </a:r>
            <a:r>
              <a:rPr lang="el-GR" sz="2400" dirty="0" smtClean="0"/>
              <a:t>συμμετρία</a:t>
            </a:r>
            <a:r>
              <a:rPr lang="en-US" sz="2400" dirty="0" smtClean="0"/>
              <a:t> </a:t>
            </a:r>
            <a:r>
              <a:rPr lang="el-GR" sz="2400" dirty="0" smtClean="0"/>
              <a:t>ισχύει ότι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285297"/>
              </p:ext>
            </p:extLst>
          </p:nvPr>
        </p:nvGraphicFramePr>
        <p:xfrm>
          <a:off x="3550256" y="3717032"/>
          <a:ext cx="205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8" name="Equation" r:id="rId8" imgW="1028700" imgH="419100" progId="Equation.DSMT4">
                  <p:embed/>
                </p:oleObj>
              </mc:Choice>
              <mc:Fallback>
                <p:oleObj name="Equation" r:id="rId8" imgW="10287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256" y="3717032"/>
                        <a:ext cx="2057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4"/>
          <p:cNvSpPr txBox="1">
            <a:spLocks/>
          </p:cNvSpPr>
          <p:nvPr/>
        </p:nvSpPr>
        <p:spPr>
          <a:xfrm>
            <a:off x="485770" y="4632568"/>
            <a:ext cx="8229600" cy="53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π</a:t>
            </a:r>
            <a:r>
              <a:rPr lang="el-GR" sz="2400" dirty="0" smtClean="0"/>
              <a:t>ροκύπτουν οι σχέσεις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482003"/>
              </p:ext>
            </p:extLst>
          </p:nvPr>
        </p:nvGraphicFramePr>
        <p:xfrm>
          <a:off x="1883206" y="5199656"/>
          <a:ext cx="233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9" name="Equation" r:id="rId10" imgW="1168400" imgH="419100" progId="Equation.DSMT4">
                  <p:embed/>
                </p:oleObj>
              </mc:Choice>
              <mc:Fallback>
                <p:oleObj name="Equation" r:id="rId10" imgW="11684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206" y="5199656"/>
                        <a:ext cx="2336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897191"/>
              </p:ext>
            </p:extLst>
          </p:nvPr>
        </p:nvGraphicFramePr>
        <p:xfrm>
          <a:off x="5267582" y="5203354"/>
          <a:ext cx="220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0" name="Equation" r:id="rId12" imgW="1104900" imgH="419100" progId="Equation.DSMT4">
                  <p:embed/>
                </p:oleObj>
              </mc:Choice>
              <mc:Fallback>
                <p:oleObj name="Equation" r:id="rId12" imgW="11049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582" y="5203354"/>
                        <a:ext cx="2209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6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Γραμμικά τμήματα με </a:t>
            </a:r>
            <a:br>
              <a:rPr lang="el-GR" dirty="0" smtClean="0"/>
            </a:br>
            <a:r>
              <a:rPr lang="el-GR" dirty="0" smtClean="0"/>
              <a:t>παραβολικές </a:t>
            </a:r>
            <a:r>
              <a:rPr lang="el-GR" dirty="0" smtClean="0"/>
              <a:t>ενώσεις</a:t>
            </a:r>
            <a:r>
              <a:rPr lang="en-US" dirty="0" smtClean="0"/>
              <a:t> (4/6)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Εφόσον τα δύο τμήματα πρέπει να ενώνονται κατά τη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απαιτούμε</a:t>
                </a:r>
              </a:p>
              <a:p>
                <a:endParaRPr lang="el-GR" sz="2400" dirty="0"/>
              </a:p>
              <a:p>
                <a:endParaRPr lang="el-GR" sz="2400" dirty="0" smtClean="0"/>
              </a:p>
              <a:p>
                <a:pPr marL="400050" lvl="1" indent="0">
                  <a:buNone/>
                </a:pPr>
                <a:r>
                  <a:rPr lang="el-GR" sz="2400" dirty="0" smtClean="0"/>
                  <a:t>συνεπώς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353113"/>
              </p:ext>
            </p:extLst>
          </p:nvPr>
        </p:nvGraphicFramePr>
        <p:xfrm>
          <a:off x="2800956" y="2459220"/>
          <a:ext cx="355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1" name="Equation" r:id="rId6" imgW="1778000" imgH="419100" progId="Equation.DSMT4">
                  <p:embed/>
                </p:oleObj>
              </mc:Choice>
              <mc:Fallback>
                <p:oleObj name="Equation" r:id="rId6" imgW="17780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956" y="2459220"/>
                        <a:ext cx="3556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455734"/>
              </p:ext>
            </p:extLst>
          </p:nvPr>
        </p:nvGraphicFramePr>
        <p:xfrm>
          <a:off x="3517900" y="4199848"/>
          <a:ext cx="210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2" name="Equation" r:id="rId8" imgW="1054100" imgH="419100" progId="Equation.DSMT4">
                  <p:embed/>
                </p:oleObj>
              </mc:Choice>
              <mc:Fallback>
                <p:oleObj name="Equation" r:id="rId8" imgW="10541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4199848"/>
                        <a:ext cx="2108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17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Σχεδιασμός τροχιάς σε ρομποτικούς βραχίονες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Γραμμικά τμήματα με </a:t>
            </a:r>
            <a:br>
              <a:rPr lang="el-GR" dirty="0" smtClean="0"/>
            </a:br>
            <a:r>
              <a:rPr lang="el-GR" dirty="0" smtClean="0"/>
              <a:t>παραβολικές </a:t>
            </a:r>
            <a:r>
              <a:rPr lang="el-GR" dirty="0" smtClean="0"/>
              <a:t>ενώσεις</a:t>
            </a:r>
            <a:r>
              <a:rPr lang="en-US" dirty="0" smtClean="0"/>
              <a:t> (5/6)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648072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Έχουμε τον περιορισμό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που δίνει την ανισότητα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648072"/>
              </a:xfrm>
              <a:blipFill rotWithShape="0">
                <a:blip r:embed="rId5"/>
                <a:stretch>
                  <a:fillRect l="-963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618954"/>
              </p:ext>
            </p:extLst>
          </p:nvPr>
        </p:nvGraphicFramePr>
        <p:xfrm>
          <a:off x="3029556" y="2344020"/>
          <a:ext cx="309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3" name="Equation" r:id="rId6" imgW="1549400" imgH="419100" progId="Equation.DSMT4">
                  <p:embed/>
                </p:oleObj>
              </mc:Choice>
              <mc:Fallback>
                <p:oleObj name="Equation" r:id="rId6" imgW="15494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556" y="2344020"/>
                        <a:ext cx="3098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636015"/>
              </p:ext>
            </p:extLst>
          </p:nvPr>
        </p:nvGraphicFramePr>
        <p:xfrm>
          <a:off x="3042256" y="3271044"/>
          <a:ext cx="307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4" name="Equation" r:id="rId8" imgW="1536700" imgH="469900" progId="Equation.DSMT4">
                  <p:embed/>
                </p:oleObj>
              </mc:Choice>
              <mc:Fallback>
                <p:oleObj name="Equation" r:id="rId8" imgW="15367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256" y="3271044"/>
                        <a:ext cx="30734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470506" y="4299668"/>
            <a:ext cx="8229600" cy="92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Συνεπώς, </a:t>
            </a:r>
            <a:r>
              <a:rPr lang="el-GR" sz="2400" dirty="0"/>
              <a:t>η ταχύτητα πρέπει να είναι μέσα στα όρια αυτά, </a:t>
            </a:r>
            <a:r>
              <a:rPr lang="el-GR" sz="2400" dirty="0" smtClean="0"/>
              <a:t>διαφορετικά </a:t>
            </a:r>
            <a:r>
              <a:rPr lang="el-GR" sz="2400" dirty="0"/>
              <a:t>η κίνηση δεν είναι δυνατή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73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Γραμμικά τμήματα με </a:t>
            </a:r>
            <a:br>
              <a:rPr lang="el-GR" dirty="0" smtClean="0"/>
            </a:br>
            <a:r>
              <a:rPr lang="el-GR" dirty="0" smtClean="0"/>
              <a:t>παραβολικές </a:t>
            </a:r>
            <a:r>
              <a:rPr lang="el-GR" dirty="0" smtClean="0"/>
              <a:t>ενώσεις</a:t>
            </a:r>
            <a:r>
              <a:rPr lang="en-US" dirty="0" smtClean="0"/>
              <a:t> (6/6)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Το κομμάτι της τροχιάς ανάμεσα στους χρόνους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l-GR" sz="2400" dirty="0" smtClean="0"/>
                  <a:t> βρίσκεται θεωρώντας τη συμμετρία</a:t>
                </a:r>
              </a:p>
              <a:p>
                <a:r>
                  <a:rPr lang="el-GR" sz="2400" dirty="0" smtClean="0"/>
                  <a:t>Η ολική τροχιά δίνεται ως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963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51828"/>
              </p:ext>
            </p:extLst>
          </p:nvPr>
        </p:nvGraphicFramePr>
        <p:xfrm>
          <a:off x="1602698" y="3140968"/>
          <a:ext cx="5791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3" name="Equation" r:id="rId6" imgW="2895600" imgH="1295400" progId="Equation.DSMT4">
                  <p:embed/>
                </p:oleObj>
              </mc:Choice>
              <mc:Fallback>
                <p:oleObj name="Equation" r:id="rId6" imgW="2895600" imgH="129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698" y="3140968"/>
                        <a:ext cx="57912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5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(1/15)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Υποθέτουμε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μια τροχιά αναφοράς και το μπλοκ διάγραμμα του σχήματος, όπου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η συνάρτηση μεταφοράς του συστήματος και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η συνάρτηση μεταφοράς του αντισταθμιστή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είναι ο </a:t>
                </a:r>
                <a:r>
                  <a:rPr lang="en-US" sz="2000" dirty="0" smtClean="0"/>
                  <a:t>feedforward </a:t>
                </a:r>
                <a:r>
                  <a:rPr lang="el-GR" sz="2000" dirty="0" smtClean="0"/>
                  <a:t>όρος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99941"/>
            <a:ext cx="4828450" cy="2737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808" y="5517232"/>
            <a:ext cx="3206050" cy="9361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3: Μπλοκ διάγραμμα του κλειστού συστήματος.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914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(2/15)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936104"/>
          </a:xfrm>
        </p:spPr>
        <p:txBody>
          <a:bodyPr>
            <a:normAutofit/>
          </a:bodyPr>
          <a:lstStyle/>
          <a:p>
            <a:r>
              <a:rPr lang="el-GR" sz="2400" dirty="0"/>
              <a:t>Υποθέτουμε την μορφή πηλίκου πολυωνύμων για τις συναρτήσεις </a:t>
            </a:r>
            <a:r>
              <a:rPr lang="el-GR" sz="2400" dirty="0" smtClean="0"/>
              <a:t>μεταφοράς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638728"/>
              </p:ext>
            </p:extLst>
          </p:nvPr>
        </p:nvGraphicFramePr>
        <p:xfrm>
          <a:off x="2097998" y="2492897"/>
          <a:ext cx="480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8" name="Equation" r:id="rId5" imgW="2400300" imgH="419100" progId="Equation.DSMT4">
                  <p:embed/>
                </p:oleObj>
              </mc:Choice>
              <mc:Fallback>
                <p:oleObj name="Equation" r:id="rId5" imgW="24003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998" y="2492897"/>
                        <a:ext cx="480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7"/>
          <p:cNvSpPr txBox="1">
            <a:spLocks/>
          </p:cNvSpPr>
          <p:nvPr/>
        </p:nvSpPr>
        <p:spPr>
          <a:xfrm>
            <a:off x="383498" y="3331097"/>
            <a:ext cx="8229600" cy="529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Η συνάρτηση μεταφοράς του κλειστού δίνεται ως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421842"/>
              </p:ext>
            </p:extLst>
          </p:nvPr>
        </p:nvGraphicFramePr>
        <p:xfrm>
          <a:off x="2478998" y="3861048"/>
          <a:ext cx="403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9" name="Equation" r:id="rId7" imgW="2019300" imgH="419100" progId="Equation.DSMT4">
                  <p:embed/>
                </p:oleObj>
              </mc:Choice>
              <mc:Fallback>
                <p:oleObj name="Equation" r:id="rId7" imgW="20193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998" y="3861048"/>
                        <a:ext cx="4038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7"/>
          <p:cNvSpPr txBox="1">
            <a:spLocks/>
          </p:cNvSpPr>
          <p:nvPr/>
        </p:nvSpPr>
        <p:spPr>
          <a:xfrm>
            <a:off x="383498" y="4699248"/>
            <a:ext cx="8229600" cy="915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Το χαρακτηριστικό πολυώνυμο του κλειστού συστήματος είναι </a:t>
            </a:r>
            <a:endParaRPr lang="en-US" sz="2400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990"/>
              </p:ext>
            </p:extLst>
          </p:nvPr>
        </p:nvGraphicFramePr>
        <p:xfrm>
          <a:off x="2997200" y="5447940"/>
          <a:ext cx="314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0" name="Equation" r:id="rId9" imgW="1574800" imgH="203200" progId="Equation.DSMT4">
                  <p:embed/>
                </p:oleObj>
              </mc:Choice>
              <mc:Fallback>
                <p:oleObj name="Equation" r:id="rId9" imgW="15748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5447940"/>
                        <a:ext cx="3149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1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(3/15)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4680519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Για να έχουμε ευστάθεια του κλειστού συστήματος πρέπει ο αντισταθμιστής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η </a:t>
                </a:r>
                <a:r>
                  <a:rPr lang="en-US" sz="2400" dirty="0" smtClean="0"/>
                  <a:t>feedforward </a:t>
                </a:r>
                <a:r>
                  <a:rPr lang="el-GR" sz="2400" dirty="0" smtClean="0"/>
                  <a:t>συνάρτηση μεταφοράς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να επιλεγούν έτσι ώστε τα πολυώνυμα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να είναι </a:t>
                </a:r>
                <a:r>
                  <a:rPr lang="en-US" sz="2400" dirty="0" smtClean="0"/>
                  <a:t>Hurwitz</a:t>
                </a:r>
              </a:p>
              <a:p>
                <a:r>
                  <a:rPr lang="el-GR" sz="2400" dirty="0" smtClean="0"/>
                  <a:t>Προφανώς εκτός από την ευστάθεια του κλειστού συστήματος οφείλουμε να εγγυηθούμε και την ευστάθεια της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680519"/>
              </a:xfrm>
              <a:blipFill rotWithShape="0">
                <a:blip r:embed="rId4"/>
                <a:stretch>
                  <a:fillRect l="-963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(4/15)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1474589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Αν επιλέξουμε την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ίση με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(το αντίστροφο του συστήματος) τότε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το κλειστό σύστημα γίνεται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1474589"/>
              </a:xfrm>
              <a:blipFill rotWithShape="0">
                <a:blip r:embed="rId5"/>
                <a:stretch>
                  <a:fillRect l="-963" r="-1852" b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49350"/>
              </p:ext>
            </p:extLst>
          </p:nvPr>
        </p:nvGraphicFramePr>
        <p:xfrm>
          <a:off x="890112" y="3124872"/>
          <a:ext cx="764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9" name="Equation" r:id="rId6" imgW="3822700" imgH="203200" progId="Equation.DSMT4">
                  <p:embed/>
                </p:oleObj>
              </mc:Choice>
              <mc:Fallback>
                <p:oleObj name="Equation" r:id="rId6" imgW="38227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112" y="3124872"/>
                        <a:ext cx="7645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57200" y="3624763"/>
                <a:ext cx="8229600" cy="8540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Ως προς το σφάλμα παρακολούθησης της τροχιάς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24763"/>
                <a:ext cx="8229600" cy="854093"/>
              </a:xfrm>
              <a:prstGeom prst="rect">
                <a:avLst/>
              </a:prstGeom>
              <a:blipFill rotWithShape="0">
                <a:blip r:embed="rId8"/>
                <a:stretch>
                  <a:fillRect l="-963" t="-5714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346256"/>
              </p:ext>
            </p:extLst>
          </p:nvPr>
        </p:nvGraphicFramePr>
        <p:xfrm>
          <a:off x="2402798" y="4478856"/>
          <a:ext cx="419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0" name="Equation" r:id="rId9" imgW="2095500" imgH="203200" progId="Equation.DSMT4">
                  <p:embed/>
                </p:oleObj>
              </mc:Choice>
              <mc:Fallback>
                <p:oleObj name="Equation" r:id="rId9" imgW="20955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798" y="4478856"/>
                        <a:ext cx="4191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64156" y="5005861"/>
                <a:ext cx="8229600" cy="8540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Έτσι υποθέτοντας ευστάθεια, η έξοδος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θα ακολουθεί κάθε τροχιά αναφοράς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56" y="5005861"/>
                <a:ext cx="8229600" cy="854093"/>
              </a:xfrm>
              <a:prstGeom prst="rect">
                <a:avLst/>
              </a:prstGeom>
              <a:blipFill rotWithShape="0">
                <a:blip r:embed="rId11"/>
                <a:stretch>
                  <a:fillRect l="-963" t="-5714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5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(5/15)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μπορεί να επιλεγεί με τον προηγούμενο τρόπο εφόσον το πολυώνυμο του αριθμητή του συστήματος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2400" dirty="0" smtClean="0"/>
                  <a:t> το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είναι </a:t>
                </a:r>
                <a:r>
                  <a:rPr lang="en-US" sz="2400" dirty="0" smtClean="0"/>
                  <a:t>Hurwitz, </a:t>
                </a:r>
                <a:r>
                  <a:rPr lang="el-GR" sz="2400" dirty="0" smtClean="0"/>
                  <a:t>δηλαδή όλα τα μηδενικά του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βρίσκονται στο αριστερό μιγαδικό ημιεπίπεδο</a:t>
                </a:r>
              </a:p>
              <a:p>
                <a:r>
                  <a:rPr lang="el-GR" sz="2400" dirty="0" smtClean="0"/>
                  <a:t>Τέτοια συστήματα λέγονται ελάχιστης φάσης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1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(6/15)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Αν έχουμε διαταραχή που εισέρχεται στο σύστημα τότε το διάγραμμα γίνεται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96" y="2564904"/>
            <a:ext cx="5255207" cy="30238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9164" y="5517232"/>
            <a:ext cx="7279584" cy="9361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4: Μπλοκ διάγραμμα του κλειστού συστήματος με διαταραχή.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327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(7/15)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σφάλμα παρακολούθησης δίνεται ως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871884"/>
              </p:ext>
            </p:extLst>
          </p:nvPr>
        </p:nvGraphicFramePr>
        <p:xfrm>
          <a:off x="2578100" y="2200004"/>
          <a:ext cx="398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6" name="Equation" r:id="rId5" imgW="1993900" imgH="419100" progId="Equation.DSMT4">
                  <p:embed/>
                </p:oleObj>
              </mc:Choice>
              <mc:Fallback>
                <p:oleObj name="Equation" r:id="rId5" imgW="19939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2200004"/>
                        <a:ext cx="3987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70506" y="3177359"/>
                <a:ext cx="8229600" cy="3275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Έχουμε ήδη δείξει ότι χωρίς διαταραχές το κλειστό σύστημα ακολουθεί οποιαδήποτε τροχιά αναφοράς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Συνεπώς, το σφάλμα μόνιμης κατάστασης θα προκύπτει μόνο λόγω της διαταραχής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3177359"/>
                <a:ext cx="8229600" cy="3275978"/>
              </a:xfrm>
              <a:prstGeom prst="rect">
                <a:avLst/>
              </a:prstGeom>
              <a:blipFill rotWithShape="0">
                <a:blip r:embed="rId7"/>
                <a:stretch>
                  <a:fillRect l="-963" t="-148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8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(8/15)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053864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Υποθέτουμε τροχιά αναφοράς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Από τη σχέση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053864"/>
              </a:xfrm>
              <a:blipFill rotWithShape="0">
                <a:blip r:embed="rId5"/>
                <a:stretch>
                  <a:fillRect l="-963" t="-4046" b="-6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04092"/>
              </p:ext>
            </p:extLst>
          </p:nvPr>
        </p:nvGraphicFramePr>
        <p:xfrm>
          <a:off x="2806700" y="2610656"/>
          <a:ext cx="353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1" name="Equation" r:id="rId6" imgW="1765300" imgH="254000" progId="Equation.DSMT4">
                  <p:embed/>
                </p:oleObj>
              </mc:Choice>
              <mc:Fallback>
                <p:oleObj name="Equation" r:id="rId6" imgW="1765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610656"/>
                        <a:ext cx="3530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7"/>
          <p:cNvSpPr txBox="1">
            <a:spLocks/>
          </p:cNvSpPr>
          <p:nvPr/>
        </p:nvSpPr>
        <p:spPr>
          <a:xfrm>
            <a:off x="457200" y="3189588"/>
            <a:ext cx="8229600" cy="52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έ</a:t>
            </a:r>
            <a:r>
              <a:rPr lang="el-GR" sz="2400" dirty="0" smtClean="0"/>
              <a:t>χουμε 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97644"/>
              </p:ext>
            </p:extLst>
          </p:nvPr>
        </p:nvGraphicFramePr>
        <p:xfrm>
          <a:off x="3322201" y="3649049"/>
          <a:ext cx="2513510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2" name="Equation" r:id="rId8" imgW="1256755" imgH="444307" progId="Equation.DSMT4">
                  <p:embed/>
                </p:oleObj>
              </mc:Choice>
              <mc:Fallback>
                <p:oleObj name="Equation" r:id="rId8" imgW="1256755" imgH="44430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201" y="3649049"/>
                        <a:ext cx="2513510" cy="888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7"/>
          <p:cNvSpPr txBox="1">
            <a:spLocks/>
          </p:cNvSpPr>
          <p:nvPr/>
        </p:nvSpPr>
        <p:spPr>
          <a:xfrm>
            <a:off x="457200" y="4605646"/>
            <a:ext cx="8229600" cy="52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μ</a:t>
            </a:r>
            <a:r>
              <a:rPr lang="el-GR" sz="2400" dirty="0" smtClean="0"/>
              <a:t>ε έναν </a:t>
            </a:r>
            <a:r>
              <a:rPr lang="en-US" sz="2400" dirty="0" smtClean="0"/>
              <a:t>PD </a:t>
            </a:r>
            <a:r>
              <a:rPr lang="el-GR" sz="2400" dirty="0" smtClean="0"/>
              <a:t>αντισταθμιστή </a:t>
            </a:r>
            <a:endParaRPr lang="en-US" sz="2400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78996"/>
              </p:ext>
            </p:extLst>
          </p:nvPr>
        </p:nvGraphicFramePr>
        <p:xfrm>
          <a:off x="3550702" y="5310823"/>
          <a:ext cx="205650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3" name="Equation" r:id="rId10" imgW="1028254" imgH="241195" progId="Equation.DSMT4">
                  <p:embed/>
                </p:oleObj>
              </mc:Choice>
              <mc:Fallback>
                <p:oleObj name="Equation" r:id="rId10" imgW="1028254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702" y="5310823"/>
                        <a:ext cx="2056508" cy="48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3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Παρεμβολή </a:t>
            </a:r>
            <a:r>
              <a:rPr lang="el-GR" dirty="0" smtClean="0"/>
              <a:t>τροχιάς</a:t>
            </a:r>
          </a:p>
          <a:p>
            <a:r>
              <a:rPr lang="el-GR" dirty="0"/>
              <a:t>Γ</a:t>
            </a:r>
            <a:r>
              <a:rPr lang="el-GR" dirty="0" smtClean="0"/>
              <a:t>ραμμικά </a:t>
            </a:r>
            <a:r>
              <a:rPr lang="el-GR" dirty="0"/>
              <a:t>τμήματα με παραβολικές </a:t>
            </a:r>
            <a:r>
              <a:rPr lang="el-GR" dirty="0" smtClean="0"/>
              <a:t>ενώσεις</a:t>
            </a:r>
          </a:p>
          <a:p>
            <a:r>
              <a:rPr lang="en-US" dirty="0" smtClean="0"/>
              <a:t>C</a:t>
            </a:r>
            <a:r>
              <a:rPr lang="el-GR" dirty="0" smtClean="0"/>
              <a:t>omputed torque</a:t>
            </a:r>
            <a:endParaRPr lang="en-US" dirty="0" smtClean="0"/>
          </a:p>
          <a:p>
            <a:r>
              <a:rPr lang="en-US" dirty="0"/>
              <a:t>F</a:t>
            </a:r>
            <a:r>
              <a:rPr lang="el-GR" dirty="0" smtClean="0"/>
              <a:t>eedforward έλεγχος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(9/15)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2" y="1692275"/>
            <a:ext cx="7706012" cy="3572566"/>
          </a:xfrm>
        </p:spPr>
      </p:pic>
      <p:sp>
        <p:nvSpPr>
          <p:cNvPr id="19" name="TextBox 18"/>
          <p:cNvSpPr txBox="1"/>
          <p:nvPr/>
        </p:nvSpPr>
        <p:spPr>
          <a:xfrm>
            <a:off x="932208" y="5281343"/>
            <a:ext cx="7279584" cy="9361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5: Μπλοκ διάγραμμα του βραχίονα με </a:t>
            </a:r>
            <a:r>
              <a:rPr lang="en-US" sz="2000" dirty="0" smtClean="0"/>
              <a:t>PD </a:t>
            </a:r>
            <a:r>
              <a:rPr lang="el-GR" sz="2000" dirty="0" smtClean="0"/>
              <a:t>έλεγχο και διαταραχή.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474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(10/15)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368152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Το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δεν έχει μηδενικά και είναι ελάχιστης φάσης</a:t>
                </a:r>
              </a:p>
              <a:p>
                <a:r>
                  <a:rPr lang="el-GR" sz="2400" dirty="0" smtClean="0"/>
                  <a:t>Το σφάλμα μόνιμης κατάστασης όπως προκύπυτει από την ακόλουθη σχέση για μια διαταραχή τύπου ράμπας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368152"/>
              </a:xfrm>
              <a:blipFill rotWithShape="0">
                <a:blip r:embed="rId5"/>
                <a:stretch>
                  <a:fillRect l="-963" t="-355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443300"/>
              </p:ext>
            </p:extLst>
          </p:nvPr>
        </p:nvGraphicFramePr>
        <p:xfrm>
          <a:off x="2585056" y="3064100"/>
          <a:ext cx="398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7" name="Equation" r:id="rId6" imgW="1993900" imgH="419100" progId="Equation.DSMT4">
                  <p:embed/>
                </p:oleObj>
              </mc:Choice>
              <mc:Fallback>
                <p:oleObj name="Equation" r:id="rId6" imgW="19939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056" y="3064100"/>
                        <a:ext cx="3987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470506" y="4041203"/>
            <a:ext cx="8229600" cy="55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δ</a:t>
            </a:r>
            <a:r>
              <a:rPr lang="el-GR" sz="2400" dirty="0" smtClean="0"/>
              <a:t>ίνεται από τη σχέση </a:t>
            </a:r>
            <a:endParaRPr lang="en-US" sz="2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39528"/>
              </p:ext>
            </p:extLst>
          </p:nvPr>
        </p:nvGraphicFramePr>
        <p:xfrm>
          <a:off x="2987824" y="4520355"/>
          <a:ext cx="2768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8" name="Equation" r:id="rId8" imgW="1384300" imgH="444500" progId="Equation.DSMT4">
                  <p:embed/>
                </p:oleObj>
              </mc:Choice>
              <mc:Fallback>
                <p:oleObj name="Equation" r:id="rId8" imgW="13843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520355"/>
                        <a:ext cx="2768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470506" y="5409355"/>
            <a:ext cx="8229600" cy="55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l-GR" sz="2400" dirty="0"/>
              <a:t>α</a:t>
            </a:r>
            <a:r>
              <a:rPr lang="el-GR" sz="2400" dirty="0" smtClean="0"/>
              <a:t>νεξάρτητα από την τροχιά αναφοράς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06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(11/15)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Ένας </a:t>
            </a:r>
            <a:r>
              <a:rPr lang="en-US" sz="2400" dirty="0"/>
              <a:t>PID</a:t>
            </a:r>
            <a:r>
              <a:rPr lang="el-GR" sz="2400" dirty="0"/>
              <a:t> αντισταθμιστής θα δίνει μηδέν σφάλμα παρακολούθησης στην σταθερή κατάσταση με μια βηματική διαταραχή. </a:t>
            </a:r>
            <a:endParaRPr lang="en-US" sz="2400" dirty="0"/>
          </a:p>
          <a:p>
            <a:r>
              <a:rPr lang="el-GR" sz="2400" dirty="0"/>
              <a:t>Στο πεδίο του χρόνου ο έλεγχος του προηγούμενου σχήματος γράφεται </a:t>
            </a:r>
            <a:r>
              <a:rPr lang="el-GR" sz="2400" dirty="0" smtClean="0"/>
              <a:t>ως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2557"/>
              </p:ext>
            </p:extLst>
          </p:nvPr>
        </p:nvGraphicFramePr>
        <p:xfrm>
          <a:off x="1537832" y="3552553"/>
          <a:ext cx="6451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1" name="Equation" r:id="rId5" imgW="3225800" imgH="660400" progId="Equation.DSMT4">
                  <p:embed/>
                </p:oleObj>
              </mc:Choice>
              <mc:Fallback>
                <p:oleObj name="Equation" r:id="rId5" imgW="3225800" imgH="660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832" y="3552553"/>
                        <a:ext cx="64516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360737"/>
              </p:ext>
            </p:extLst>
          </p:nvPr>
        </p:nvGraphicFramePr>
        <p:xfrm>
          <a:off x="3156556" y="4929814"/>
          <a:ext cx="284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2" name="Equation" r:id="rId7" imgW="1422400" imgH="419100" progId="Equation.DSMT4">
                  <p:embed/>
                </p:oleObj>
              </mc:Choice>
              <mc:Fallback>
                <p:oleObj name="Equation" r:id="rId7" imgW="14224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556" y="4929814"/>
                        <a:ext cx="2844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962235"/>
              </p:ext>
            </p:extLst>
          </p:nvPr>
        </p:nvGraphicFramePr>
        <p:xfrm>
          <a:off x="3633332" y="5824476"/>
          <a:ext cx="226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3" name="Equation" r:id="rId9" imgW="1130040" imgH="228600" progId="Equation.DSMT4">
                  <p:embed/>
                </p:oleObj>
              </mc:Choice>
              <mc:Fallback>
                <p:oleObj name="Equation" r:id="rId9" imgW="11300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332" y="5824476"/>
                        <a:ext cx="2260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(12/15)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49740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Εφόσον η εξίσωση του συστήματος είναι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168848"/>
              </p:ext>
            </p:extLst>
          </p:nvPr>
        </p:nvGraphicFramePr>
        <p:xfrm>
          <a:off x="2618698" y="2054198"/>
          <a:ext cx="375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5" name="Equation" r:id="rId5" imgW="1879600" imgH="254000" progId="Equation.DSMT4">
                  <p:embed/>
                </p:oleObj>
              </mc:Choice>
              <mc:Fallback>
                <p:oleObj name="Equation" r:id="rId5" imgW="18796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698" y="2054198"/>
                        <a:ext cx="3759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7"/>
              <p:cNvSpPr txBox="1">
                <a:spLocks/>
              </p:cNvSpPr>
              <p:nvPr/>
            </p:nvSpPr>
            <p:spPr>
              <a:xfrm>
                <a:off x="470506" y="2562833"/>
                <a:ext cx="8229600" cy="8661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Το σφάλμα του κλειστού συστήματος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ικανοποιεί τη δευτέρας τάξης διαφορική εξίσωση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2562833"/>
                <a:ext cx="8229600" cy="866167"/>
              </a:xfrm>
              <a:prstGeom prst="rect">
                <a:avLst/>
              </a:prstGeom>
              <a:blipFill rotWithShape="0">
                <a:blip r:embed="rId7"/>
                <a:stretch>
                  <a:fillRect l="-963" t="-4895" b="-1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162497"/>
              </p:ext>
            </p:extLst>
          </p:nvPr>
        </p:nvGraphicFramePr>
        <p:xfrm>
          <a:off x="2195736" y="3497870"/>
          <a:ext cx="4953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6" name="Equation" r:id="rId8" imgW="2476500" imgH="241300" progId="Equation.DSMT4">
                  <p:embed/>
                </p:oleObj>
              </mc:Choice>
              <mc:Fallback>
                <p:oleObj name="Equation" r:id="rId8" imgW="24765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497870"/>
                        <a:ext cx="4953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7"/>
              <p:cNvSpPr txBox="1">
                <a:spLocks/>
              </p:cNvSpPr>
              <p:nvPr/>
            </p:nvSpPr>
            <p:spPr>
              <a:xfrm>
                <a:off x="557436" y="4049340"/>
                <a:ext cx="8229600" cy="21879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Παρατηρούμε ότι το </a:t>
                </a:r>
                <a:r>
                  <a:rPr lang="en-US" sz="2400" dirty="0" smtClean="0"/>
                  <a:t>feedforward </a:t>
                </a:r>
                <a:r>
                  <a:rPr lang="el-GR" sz="2400" dirty="0" smtClean="0"/>
                  <a:t>σήμα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δίνει </a:t>
                </a:r>
              </a:p>
              <a:p>
                <a:pPr lvl="1"/>
                <a:r>
                  <a:rPr lang="el-GR" sz="2000" dirty="0" smtClean="0"/>
                  <a:t>ασυμπτωτική σύγκλιση σε οποιαδήποτε τροχιά χωρίς διαταραχές αλλά </a:t>
                </a:r>
              </a:p>
              <a:p>
                <a:pPr lvl="1"/>
                <a:r>
                  <a:rPr lang="el-GR" sz="2000" dirty="0" smtClean="0"/>
                  <a:t>δεν βελτιώνει την ικανότητα απόρριψης διαταραχών του συστήματος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36" y="4049340"/>
                <a:ext cx="8229600" cy="2187972"/>
              </a:xfrm>
              <a:prstGeom prst="rect">
                <a:avLst/>
              </a:prstGeom>
              <a:blipFill rotWithShape="0">
                <a:blip r:embed="rId10"/>
                <a:stretch>
                  <a:fillRect l="-963" t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0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(13/15)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Ο όρος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στην εξίσωση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504056"/>
              </a:xfrm>
              <a:blipFill rotWithShape="0">
                <a:blip r:embed="rId5"/>
                <a:stretch>
                  <a:fillRect l="-963"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530368"/>
              </p:ext>
            </p:extLst>
          </p:nvPr>
        </p:nvGraphicFramePr>
        <p:xfrm>
          <a:off x="2102456" y="2200004"/>
          <a:ext cx="4953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7" name="Equation" r:id="rId6" imgW="2476500" imgH="241300" progId="Equation.DSMT4">
                  <p:embed/>
                </p:oleObj>
              </mc:Choice>
              <mc:Fallback>
                <p:oleObj name="Equation" r:id="rId6" imgW="24765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2456" y="2200004"/>
                        <a:ext cx="4953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470506" y="275567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Δεν είναι τελείως άγνωστος εφόσον ικανοποιεί τη σχέση</a:t>
            </a:r>
            <a:endParaRPr lang="en-US" sz="240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31726"/>
              </p:ext>
            </p:extLst>
          </p:nvPr>
        </p:nvGraphicFramePr>
        <p:xfrm>
          <a:off x="2705706" y="3326925"/>
          <a:ext cx="3759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8" name="Equation" r:id="rId8" imgW="1879600" imgH="355600" progId="Equation.DSMT4">
                  <p:embed/>
                </p:oleObj>
              </mc:Choice>
              <mc:Fallback>
                <p:oleObj name="Equation" r:id="rId8" imgW="1879600" imgH="355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706" y="3326925"/>
                        <a:ext cx="37592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70506" y="4027378"/>
                <a:ext cx="8229600" cy="22099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Επομένως μπορούμε να προσθέσουμε ένα όρο στο </a:t>
                </a:r>
                <a:r>
                  <a:rPr lang="en-US" sz="2400" dirty="0"/>
                  <a:t>feedforward</a:t>
                </a:r>
                <a:r>
                  <a:rPr lang="el-GR" sz="2400" dirty="0"/>
                  <a:t> σήμα ώστε να λαμβάνει υπόψη τα αποτελέσματα της διαταραχής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6" y="4027378"/>
                <a:ext cx="8229600" cy="2209933"/>
              </a:xfrm>
              <a:prstGeom prst="rect">
                <a:avLst/>
              </a:prstGeom>
              <a:blipFill rotWithShape="0">
                <a:blip r:embed="rId10"/>
                <a:stretch>
                  <a:fillRect l="-963" t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9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(14/15)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9" y="1633662"/>
            <a:ext cx="6318422" cy="4525962"/>
          </a:xfrm>
        </p:spPr>
      </p:pic>
      <p:sp>
        <p:nvSpPr>
          <p:cNvPr id="9" name="TextBox 8"/>
          <p:cNvSpPr txBox="1"/>
          <p:nvPr/>
        </p:nvSpPr>
        <p:spPr>
          <a:xfrm>
            <a:off x="4981568" y="2420888"/>
            <a:ext cx="3528392" cy="9361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Εικόνα 6: </a:t>
            </a:r>
            <a:r>
              <a:rPr lang="en-US" sz="2000" dirty="0" smtClean="0"/>
              <a:t>Computed torque </a:t>
            </a:r>
            <a:r>
              <a:rPr lang="el-GR" sz="2000" dirty="0" smtClean="0"/>
              <a:t>και </a:t>
            </a:r>
            <a:r>
              <a:rPr lang="en-US" sz="2000" dirty="0" smtClean="0"/>
              <a:t>feedforward </a:t>
            </a:r>
            <a:r>
              <a:rPr lang="el-GR" sz="2000" dirty="0" smtClean="0"/>
              <a:t>έλεγχος.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045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Computed torque </a:t>
            </a:r>
            <a:r>
              <a:rPr lang="el-GR" dirty="0" smtClean="0"/>
              <a:t>και </a:t>
            </a:r>
            <a:br>
              <a:rPr lang="el-GR" dirty="0" smtClean="0"/>
            </a:br>
            <a:r>
              <a:rPr lang="en-US" dirty="0" smtClean="0"/>
              <a:t>feedforward </a:t>
            </a:r>
            <a:r>
              <a:rPr lang="el-GR" dirty="0" smtClean="0"/>
              <a:t>έλεγχος</a:t>
            </a:r>
            <a:r>
              <a:rPr lang="en-US" dirty="0" smtClean="0"/>
              <a:t> (15/15)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864096"/>
          </a:xfrm>
        </p:spPr>
        <p:txBody>
          <a:bodyPr>
            <a:normAutofit/>
          </a:bodyPr>
          <a:lstStyle/>
          <a:p>
            <a:r>
              <a:rPr lang="el-GR" sz="2400" dirty="0"/>
              <a:t>Δεδομένης συγκεκριμένης τροχιάς αναφοράς, προσθέτουμε τον όρο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444157"/>
              </p:ext>
            </p:extLst>
          </p:nvPr>
        </p:nvGraphicFramePr>
        <p:xfrm>
          <a:off x="1784956" y="2372701"/>
          <a:ext cx="5588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4" name="Equation" r:id="rId5" imgW="2794000" imgH="317500" progId="Equation.DSMT4">
                  <p:embed/>
                </p:oleObj>
              </mc:Choice>
              <mc:Fallback>
                <p:oleObj name="Equation" r:id="rId5" imgW="2794000" imgH="317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956" y="2372701"/>
                        <a:ext cx="55880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57200" y="3001812"/>
                <a:ext cx="8229600" cy="30135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Εφόσον το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έχει </a:t>
                </a:r>
                <a:r>
                  <a:rPr lang="el-GR" sz="2400" dirty="0"/>
                  <a:t>μονάδες ροπής, ο έλεγχος αυτός ακύρωσης διαταραχών λέγεται μέθοδος της υπολογισμένης </a:t>
                </a:r>
                <a:r>
                  <a:rPr lang="el-GR" sz="2400" dirty="0" smtClean="0"/>
                  <a:t>ροπής</a:t>
                </a:r>
                <a:r>
                  <a:rPr lang="en-US" sz="2400" dirty="0" smtClean="0"/>
                  <a:t> (computed torque)</a:t>
                </a:r>
                <a:endParaRPr lang="en-US" sz="2400" dirty="0"/>
              </a:p>
              <a:p>
                <a:r>
                  <a:rPr lang="el-GR" sz="2400" dirty="0" smtClean="0"/>
                  <a:t>Ο όρος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αντισταθμίζει </a:t>
                </a:r>
                <a:r>
                  <a:rPr lang="el-GR" sz="2400" dirty="0"/>
                  <a:t>με </a:t>
                </a:r>
                <a:r>
                  <a:rPr lang="en-US" sz="2400" dirty="0"/>
                  <a:t>feedforward</a:t>
                </a:r>
                <a:r>
                  <a:rPr lang="el-GR" sz="2400" dirty="0"/>
                  <a:t> τρόπο τις μη γραμμικές συζευγμένες ροπές αδρανείας, </a:t>
                </a:r>
                <a:r>
                  <a:rPr lang="en-US" sz="2400" dirty="0"/>
                  <a:t>coriolis</a:t>
                </a:r>
                <a:r>
                  <a:rPr lang="el-GR" sz="2400" dirty="0"/>
                  <a:t>, κεντρομόλους, και βαρυτικές δυνάμεις που εμφανίζονται λόγω της κίνησης του </a:t>
                </a:r>
                <a:r>
                  <a:rPr lang="el-GR" sz="2400" dirty="0" smtClean="0"/>
                  <a:t>ρομπότ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01812"/>
                <a:ext cx="8229600" cy="3013590"/>
              </a:xfrm>
              <a:prstGeom prst="rect">
                <a:avLst/>
              </a:prstGeom>
              <a:blipFill rotWithShape="0">
                <a:blip r:embed="rId7"/>
                <a:stretch>
                  <a:fillRect l="-963" t="-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3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Παρεμβολή </a:t>
            </a:r>
            <a:r>
              <a:rPr lang="el-GR" dirty="0" smtClean="0"/>
              <a:t>τροχιάς</a:t>
            </a:r>
            <a:r>
              <a:rPr lang="en-US" dirty="0" smtClean="0"/>
              <a:t> (1/11)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ότι το </a:t>
                </a:r>
                <a:r>
                  <a:rPr lang="el-GR" sz="2400" dirty="0"/>
                  <a:t>ρομπότ </a:t>
                </a:r>
                <a:r>
                  <a:rPr lang="el-GR" sz="2400" dirty="0" smtClean="0"/>
                  <a:t>κινείται από μία αρχική διάταξη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στην τελική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r>
                  <a:rPr lang="el-GR" sz="2400" dirty="0"/>
                  <a:t>Για ρομπότ με σφαιρικό καρπό, μπορούμε να </a:t>
                </a:r>
                <a:r>
                  <a:rPr lang="el-GR" sz="2400" dirty="0" smtClean="0"/>
                  <a:t>αποζεύξουμε </a:t>
                </a:r>
                <a:r>
                  <a:rPr lang="el-GR" sz="2400" dirty="0"/>
                  <a:t>την θέση και κατεύθυνση, όπως </a:t>
                </a:r>
                <a:r>
                  <a:rPr lang="el-GR" sz="2400" dirty="0" smtClean="0"/>
                  <a:t>έχουμε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ήδη εξηγήσει</a:t>
                </a:r>
              </a:p>
              <a:p>
                <a:r>
                  <a:rPr lang="el-GR" sz="2400" dirty="0"/>
                  <a:t>Η κίνηση των τριών πρώτων συνδέσμων υπολογίζεται βρίσκοντας τις μεταβλητές των συνδέσμων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που αντιστοιχούν στα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r>
                  <a:rPr lang="el-GR" sz="2400" dirty="0"/>
                  <a:t>Η κίνηση των παραμέτρων των τριών τελευταίων συνδέσμων, βρίσκεται υπολογίζοντας ένα σετ </a:t>
                </a:r>
                <a:r>
                  <a:rPr lang="en-US" sz="2400" dirty="0"/>
                  <a:t>Euler</a:t>
                </a:r>
                <a:r>
                  <a:rPr lang="el-GR" sz="2400" dirty="0"/>
                  <a:t> γωνιών που αντιστοιχούν </a:t>
                </a:r>
                <a:r>
                  <a:rPr lang="el-GR" sz="2400" dirty="0" smtClean="0"/>
                  <a:t>στα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</m:oMath>
                </a14:m>
                <a:endParaRPr lang="el-GR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538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</a:t>
            </a:r>
            <a:r>
              <a:rPr lang="el-GR" sz="2000" dirty="0" smtClean="0"/>
              <a:t>έκδοση 1.0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Τζες Αντώνιος. «Εισαγωγή στη Ρομποτική. Σχεδιασμός Τροχιάς».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eclass.upatras.gr/courses/EE662/index.php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244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Το παρόν υλικό διατίθεται με τους όρους της άδειας χρήσης </a:t>
            </a:r>
            <a:r>
              <a:rPr lang="en-US" sz="1800" dirty="0" smtClean="0"/>
              <a:t>Creative Commons</a:t>
            </a:r>
            <a:r>
              <a:rPr lang="el-GR" sz="1800" dirty="0" smtClean="0"/>
              <a:t> </a:t>
            </a:r>
            <a:r>
              <a:rPr lang="el-GR" sz="1800" dirty="0"/>
              <a:t>Αναφορά,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800" dirty="0" smtClean="0"/>
              <a:t>κ.λπ</a:t>
            </a:r>
            <a:r>
              <a:rPr lang="el-GR" sz="1800" dirty="0"/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</a:t>
            </a:r>
            <a:r>
              <a:rPr lang="el-GR" dirty="0" smtClean="0"/>
              <a:t>creativecommons.org/licenses/by-sa/4.0</a:t>
            </a:r>
            <a:r>
              <a:rPr lang="el-GR" dirty="0"/>
              <a:t>/ </a:t>
            </a:r>
            <a:endParaRPr lang="en-US" dirty="0" smtClean="0"/>
          </a:p>
          <a:p>
            <a:endParaRPr lang="el-GR" dirty="0" smtClean="0"/>
          </a:p>
          <a:p>
            <a:pPr algn="just"/>
            <a:r>
              <a:rPr lang="el-GR" b="1" dirty="0"/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b="1" dirty="0"/>
              <a:t>Μοιραστείτε</a:t>
            </a:r>
            <a:r>
              <a:rPr lang="el-GR" dirty="0"/>
              <a:t> — αντιγράψετε και αναδιανέμετε το υλικό</a:t>
            </a:r>
          </a:p>
          <a:p>
            <a:pPr algn="just"/>
            <a:r>
              <a:rPr lang="el-GR" b="1" dirty="0"/>
              <a:t>Προσαρμόστε</a:t>
            </a:r>
            <a:r>
              <a:rPr lang="el-GR" dirty="0"/>
              <a:t> — αναμείξτε, τροποποιήστε και δημιουργήστε πάνω στο υλικό για κάθε σκοπό</a:t>
            </a:r>
            <a:r>
              <a:rPr lang="el-GR" b="1" dirty="0"/>
              <a:t> </a:t>
            </a:r>
          </a:p>
          <a:p>
            <a:pPr algn="just"/>
            <a:r>
              <a:rPr lang="el-GR" b="1" dirty="0"/>
              <a:t>Υπό τους ακόλουθους όρους:</a:t>
            </a:r>
          </a:p>
          <a:p>
            <a:pPr algn="just"/>
            <a:r>
              <a:rPr lang="el-GR" b="1" dirty="0"/>
              <a:t>Αναφορά Δημιουργού</a:t>
            </a:r>
            <a:r>
              <a:rPr lang="el-GR" dirty="0"/>
              <a:t> — Θα πρέπει να καταχωρίσετε αναφορά στο δημιουργό , με σύνδεσμο της άδειας</a:t>
            </a:r>
          </a:p>
          <a:p>
            <a:pPr algn="just"/>
            <a:r>
              <a:rPr lang="el-GR" b="1" dirty="0"/>
              <a:t>Παρόμοια Διανομή</a:t>
            </a:r>
            <a:r>
              <a:rPr lang="el-GR" dirty="0"/>
              <a:t> — Αν αναμείξετε, τροποποιήσετε, ή δημιουργήσετε πάνω στο υλικό, πρέπει να διανείμετε τις δικές σας συνεισφορές υπό την ίδια άδεια όπως και το </a:t>
            </a:r>
            <a:r>
              <a:rPr lang="el-GR" dirty="0" smtClean="0"/>
              <a:t>πρωτότυπο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235" y="2132856"/>
            <a:ext cx="267553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2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908719"/>
            <a:ext cx="8856984" cy="5811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Το </a:t>
            </a:r>
            <a:r>
              <a:rPr lang="el-GR" sz="1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400" b="1" dirty="0" smtClean="0"/>
              <a:t>Εικόνες/Σχήματα/Διαγράμματα</a:t>
            </a:r>
            <a:r>
              <a:rPr lang="en-US" sz="1400" b="1" dirty="0" smtClean="0"/>
              <a:t>/</a:t>
            </a:r>
            <a:r>
              <a:rPr lang="el-GR" sz="1400" b="1" dirty="0" smtClean="0"/>
              <a:t>Φωτογραφίες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1: </a:t>
            </a:r>
            <a:r>
              <a:rPr lang="el-GR" sz="1400" dirty="0"/>
              <a:t>Σχεδιασμός τροχιάς με ενδιάμεσα </a:t>
            </a:r>
            <a:r>
              <a:rPr lang="el-GR" sz="1400" dirty="0" smtClean="0"/>
              <a:t>σημεία</a:t>
            </a:r>
            <a:r>
              <a:rPr lang="el-GR" altLang="en-US" sz="1400" dirty="0" smtClean="0"/>
              <a:t>, </a:t>
            </a:r>
            <a:r>
              <a:rPr lang="el-GR" sz="1400" dirty="0" smtClean="0"/>
              <a:t>Ίδιο έργο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2: </a:t>
            </a:r>
            <a:r>
              <a:rPr lang="el-GR" sz="1400" dirty="0"/>
              <a:t>Τροχιά μεταξύ αρχικής και τελικής θέσης</a:t>
            </a:r>
            <a:r>
              <a:rPr lang="en-US" sz="1400" dirty="0" smtClean="0"/>
              <a:t>,</a:t>
            </a:r>
            <a:r>
              <a:rPr lang="el-GR" sz="1400" dirty="0" smtClean="0"/>
              <a:t> Ίδιο έργο.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3: </a:t>
            </a:r>
            <a:r>
              <a:rPr lang="el-GR" sz="1400" dirty="0"/>
              <a:t>Μπλοκ διάγραμμα του κλειστού συστήματος, </a:t>
            </a:r>
            <a:r>
              <a:rPr lang="el-GR" sz="1400" dirty="0" smtClean="0"/>
              <a:t>Ίδιο έργο.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4:</a:t>
            </a:r>
            <a:r>
              <a:rPr lang="el-GR" sz="1400" dirty="0" smtClean="0"/>
              <a:t> </a:t>
            </a:r>
            <a:r>
              <a:rPr lang="el-GR" sz="1400" dirty="0"/>
              <a:t>Μπλοκ διάγραμμα του κλειστού συστήματος με διαταραχή, </a:t>
            </a:r>
            <a:r>
              <a:rPr lang="el-GR" sz="1400" dirty="0" smtClean="0"/>
              <a:t>Ίδιο έργο.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5:</a:t>
            </a:r>
            <a:r>
              <a:rPr lang="el-GR" sz="1400" dirty="0" smtClean="0"/>
              <a:t> </a:t>
            </a:r>
            <a:r>
              <a:rPr lang="el-GR" sz="1400" dirty="0"/>
              <a:t>Μπλοκ διάγραμμα του βραχίονα με </a:t>
            </a:r>
            <a:r>
              <a:rPr lang="en-US" sz="1400" dirty="0"/>
              <a:t>PD </a:t>
            </a:r>
            <a:r>
              <a:rPr lang="el-GR" sz="1400" dirty="0"/>
              <a:t>έλεγχο και διαταραχή, </a:t>
            </a:r>
            <a:r>
              <a:rPr lang="el-GR" sz="1400" dirty="0" smtClean="0"/>
              <a:t>Ίδιο έργο.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</a:t>
            </a:r>
            <a:r>
              <a:rPr lang="en-US" sz="1400" dirty="0" smtClean="0">
                <a:solidFill>
                  <a:srgbClr val="FF0000"/>
                </a:solidFill>
              </a:rPr>
              <a:t>6</a:t>
            </a:r>
            <a:r>
              <a:rPr lang="el-GR" sz="1400" dirty="0" smtClean="0">
                <a:solidFill>
                  <a:srgbClr val="FF0000"/>
                </a:solidFill>
              </a:rPr>
              <a:t>:</a:t>
            </a:r>
            <a:r>
              <a:rPr lang="el-GR" sz="1400" dirty="0" smtClean="0"/>
              <a:t> </a:t>
            </a:r>
            <a:r>
              <a:rPr lang="en-US" sz="1400" dirty="0"/>
              <a:t>Computed torque </a:t>
            </a:r>
            <a:r>
              <a:rPr lang="el-GR" sz="1400" dirty="0"/>
              <a:t>και </a:t>
            </a:r>
            <a:r>
              <a:rPr lang="en-US" sz="1400" dirty="0"/>
              <a:t>feedforward </a:t>
            </a:r>
            <a:r>
              <a:rPr lang="el-GR" sz="1400" dirty="0"/>
              <a:t>έλεγχος, </a:t>
            </a:r>
            <a:r>
              <a:rPr lang="el-GR" sz="1400" dirty="0" smtClean="0"/>
              <a:t>Ίδιο έργο.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l-GR" sz="14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525344"/>
            <a:ext cx="80682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Παρεμβολή </a:t>
            </a:r>
            <a:r>
              <a:rPr lang="el-GR" dirty="0" smtClean="0"/>
              <a:t>τροχιάς</a:t>
            </a:r>
            <a:r>
              <a:rPr lang="en-US" dirty="0" smtClean="0"/>
              <a:t> (2/11)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Για διάφορους σκοπούς, όπως αποφυγή εμποδίων, η διαδρομή του άκρου του ρομπότ μπορεί να περιοριστεί επιπλέον με την προσθήκη ενδιάμεσων σημείων στην αρχική και τελική </a:t>
            </a:r>
            <a:r>
              <a:rPr lang="el-GR" sz="2400" dirty="0" smtClean="0"/>
              <a:t>θέση</a:t>
            </a:r>
            <a:endParaRPr lang="en-US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41" y="2968280"/>
            <a:ext cx="5198815" cy="3022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3509" y="3959497"/>
            <a:ext cx="35224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i="1" dirty="0">
                <a:latin typeface="+mj-lt"/>
                <a:ea typeface="Times New Roman" panose="02020603050405020304" pitchFamily="18" charset="0"/>
              </a:rPr>
              <a:t>Μπορούμε να θέσουμε και επιπλέον περιορισμούς στην ταχύτητα και επιτάχυνση μεταξύ των ενδιάμεσων σημείων</a:t>
            </a:r>
            <a:endParaRPr lang="en-US" sz="2000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7430" y="5676406"/>
            <a:ext cx="3549139" cy="6912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algn="ctr"/>
            <a:r>
              <a:rPr lang="el-GR" sz="2000" dirty="0" smtClean="0"/>
              <a:t>Εικόνα 1: Σχεδιασμός τροχιάς με ενδιάμεσα σημεία.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933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Παρεμβολή </a:t>
            </a:r>
            <a:r>
              <a:rPr lang="el-GR" dirty="0" smtClean="0"/>
              <a:t>τροχιάς</a:t>
            </a:r>
            <a:r>
              <a:rPr lang="en-US" dirty="0" smtClean="0"/>
              <a:t> (3/11)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3"/>
                <a:ext cx="8229600" cy="16093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400" dirty="0" smtClean="0"/>
                  <a:t>Θέλουμε την δημιουργία ομαλών διαδρομών του άκρου του ρομπότ στον χώρο των συνδέσμων</a:t>
                </a:r>
              </a:p>
              <a:p>
                <a:r>
                  <a:rPr lang="el-GR" sz="2400" dirty="0"/>
                  <a:t>Υποθέτουμε </a:t>
                </a:r>
                <a:r>
                  <a:rPr lang="el-GR" sz="2400" dirty="0" smtClean="0"/>
                  <a:t>ότι κατά τις χρονικές στιγμές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l-GR" sz="2400" dirty="0" smtClean="0"/>
                  <a:t> η </a:t>
                </a:r>
                <a:r>
                  <a:rPr lang="el-GR" sz="2400" dirty="0"/>
                  <a:t>μεταβλητή του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l-GR" sz="2400" dirty="0" smtClean="0"/>
                  <a:t>-οστού </a:t>
                </a:r>
                <a:r>
                  <a:rPr lang="el-GR" sz="2400" dirty="0"/>
                  <a:t>συνδέσμου ικανοποιεί </a:t>
                </a:r>
                <a:r>
                  <a:rPr lang="el-GR" sz="2400" dirty="0" smtClean="0"/>
                  <a:t>τις σχέσεις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3"/>
                <a:ext cx="8229600" cy="1609366"/>
              </a:xfrm>
              <a:blipFill rotWithShape="0">
                <a:blip r:embed="rId5"/>
                <a:stretch>
                  <a:fillRect l="-963" t="-5303" b="-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710545"/>
              </p:ext>
            </p:extLst>
          </p:nvPr>
        </p:nvGraphicFramePr>
        <p:xfrm>
          <a:off x="2555776" y="3166159"/>
          <a:ext cx="139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8" name="Equation" r:id="rId6" imgW="698500" imgH="457200" progId="Equation.DSMT4">
                  <p:embed/>
                </p:oleObj>
              </mc:Choice>
              <mc:Fallback>
                <p:oleObj name="Equation" r:id="rId6" imgW="6985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166159"/>
                        <a:ext cx="1397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945476"/>
              </p:ext>
            </p:extLst>
          </p:nvPr>
        </p:nvGraphicFramePr>
        <p:xfrm>
          <a:off x="4355976" y="3166159"/>
          <a:ext cx="1396394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9" name="Equation" r:id="rId8" imgW="698197" imgH="482391" progId="Equation.DSMT4">
                  <p:embed/>
                </p:oleObj>
              </mc:Choice>
              <mc:Fallback>
                <p:oleObj name="Equation" r:id="rId8" imgW="698197" imgH="48239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166159"/>
                        <a:ext cx="1396394" cy="964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9"/>
          <p:cNvSpPr txBox="1">
            <a:spLocks/>
          </p:cNvSpPr>
          <p:nvPr/>
        </p:nvSpPr>
        <p:spPr>
          <a:xfrm>
            <a:off x="457200" y="4130941"/>
            <a:ext cx="8229600" cy="882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Μια κατάλληλη τροχιά για την κίνηση αυτή φαίνεται στο ακόλουθο σχήμα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31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Παρεμβολή </a:t>
            </a:r>
            <a:r>
              <a:rPr lang="el-GR" dirty="0" smtClean="0"/>
              <a:t>τροχιάς</a:t>
            </a:r>
            <a:r>
              <a:rPr lang="en-US" dirty="0" smtClean="0"/>
              <a:t> (4/11)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00" y="1268760"/>
            <a:ext cx="5620999" cy="4401693"/>
          </a:xfrm>
        </p:spPr>
      </p:pic>
      <p:sp>
        <p:nvSpPr>
          <p:cNvPr id="13" name="TextBox 12"/>
          <p:cNvSpPr txBox="1"/>
          <p:nvPr/>
        </p:nvSpPr>
        <p:spPr>
          <a:xfrm>
            <a:off x="2797430" y="5676406"/>
            <a:ext cx="3549139" cy="6912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algn="ctr"/>
            <a:r>
              <a:rPr lang="el-GR" sz="2000" dirty="0" smtClean="0"/>
              <a:t>Εικόνα 2: Τροχιά μεταξύ αρχικής και τελικής θέσης.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557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Παρεμβολή </a:t>
            </a:r>
            <a:r>
              <a:rPr lang="el-GR" dirty="0" smtClean="0"/>
              <a:t>τροχιάς</a:t>
            </a:r>
            <a:r>
              <a:rPr lang="en-US" dirty="0"/>
              <a:t> </a:t>
            </a:r>
            <a:r>
              <a:rPr lang="en-US" dirty="0" smtClean="0"/>
              <a:t>(5/11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Για να δημιουργήσουμε μια ομαλή καμπύλη, </a:t>
                </a:r>
                <a:r>
                  <a:rPr lang="el-GR" sz="2400" dirty="0"/>
                  <a:t>χρησιμοποιούμε </a:t>
                </a:r>
                <a:r>
                  <a:rPr lang="el-GR" sz="2400" dirty="0" smtClean="0"/>
                  <a:t>μία πολυωνυμική συνάρτηση του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/>
                  <a:t>Εφόσον έχουμε 4 περιορισμούς να ικανοποιήσουμε, το πολυώνυμο θα έχει τέσσερις ανεξάρτητους </a:t>
                </a:r>
                <a:r>
                  <a:rPr lang="el-GR" sz="2400" dirty="0" smtClean="0"/>
                  <a:t>συντελεστές</a:t>
                </a:r>
                <a:endParaRPr lang="en-US" sz="2400" dirty="0" smtClean="0"/>
              </a:p>
              <a:p>
                <a:r>
                  <a:rPr lang="el-GR" sz="2400" dirty="0"/>
                  <a:t>Θεωρούμε τροχιά της </a:t>
                </a:r>
                <a:r>
                  <a:rPr lang="el-GR" sz="2400" dirty="0" smtClean="0"/>
                  <a:t>μορφής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337803"/>
              </p:ext>
            </p:extLst>
          </p:nvPr>
        </p:nvGraphicFramePr>
        <p:xfrm>
          <a:off x="3067656" y="3933056"/>
          <a:ext cx="3022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4" name="Equation" r:id="rId6" imgW="1511300" imgH="482600" progId="Equation.DSMT4">
                  <p:embed/>
                </p:oleObj>
              </mc:Choice>
              <mc:Fallback>
                <p:oleObj name="Equation" r:id="rId6" imgW="15113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656" y="3933056"/>
                        <a:ext cx="3022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8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Παρεμβολή </a:t>
            </a:r>
            <a:r>
              <a:rPr lang="el-GR" dirty="0" smtClean="0"/>
              <a:t>τροχιάς</a:t>
            </a:r>
            <a:r>
              <a:rPr lang="en-US" dirty="0"/>
              <a:t> </a:t>
            </a:r>
            <a:r>
              <a:rPr lang="en-US" dirty="0" smtClean="0"/>
              <a:t>(6/11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Συνδυάζοντας με τους περιορισμούς </a:t>
            </a:r>
            <a:r>
              <a:rPr lang="el-GR" sz="2400" dirty="0" smtClean="0"/>
              <a:t>έχουμε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66174"/>
              </p:ext>
            </p:extLst>
          </p:nvPr>
        </p:nvGraphicFramePr>
        <p:xfrm>
          <a:off x="1331640" y="2130764"/>
          <a:ext cx="3175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1" name="Equation" r:id="rId5" imgW="1587500" imgH="1041400" progId="Equation.DSMT4">
                  <p:embed/>
                </p:oleObj>
              </mc:Choice>
              <mc:Fallback>
                <p:oleObj name="Equation" r:id="rId5" imgW="1587500" imgH="1041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130764"/>
                        <a:ext cx="3175000" cy="208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836729"/>
              </p:ext>
            </p:extLst>
          </p:nvPr>
        </p:nvGraphicFramePr>
        <p:xfrm>
          <a:off x="1331640" y="4463884"/>
          <a:ext cx="3937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2" name="Equation" r:id="rId7" imgW="1968500" imgH="965200" progId="Equation.DSMT4">
                  <p:embed/>
                </p:oleObj>
              </mc:Choice>
              <mc:Fallback>
                <p:oleObj name="Equation" r:id="rId7" imgW="1968500" imgH="965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463884"/>
                        <a:ext cx="3937000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1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</TotalTime>
  <Words>1238</Words>
  <Application>Microsoft Office PowerPoint</Application>
  <PresentationFormat>On-screen Show (4:3)</PresentationFormat>
  <Paragraphs>254</Paragraphs>
  <Slides>44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Calibri</vt:lpstr>
      <vt:lpstr>Cambria Math</vt:lpstr>
      <vt:lpstr>Times New Roman</vt:lpstr>
      <vt:lpstr>Wingdings</vt:lpstr>
      <vt:lpstr>Θέμα του Office</vt:lpstr>
      <vt:lpstr>Equation</vt:lpstr>
      <vt:lpstr>Εισαγωγή στη Ρομποτική</vt:lpstr>
      <vt:lpstr>Σκοποί  ενότητας</vt:lpstr>
      <vt:lpstr>Περιεχόμενα ενότητας</vt:lpstr>
      <vt:lpstr>Παρεμβολή τροχιάς (1/11)</vt:lpstr>
      <vt:lpstr>Παρεμβολή τροχιάς (2/11)</vt:lpstr>
      <vt:lpstr>Παρεμβολή τροχιάς (3/11)</vt:lpstr>
      <vt:lpstr>Παρεμβολή τροχιάς (4/11)</vt:lpstr>
      <vt:lpstr>Παρεμβολή τροχιάς (5/11)</vt:lpstr>
      <vt:lpstr>Παρεμβολή τροχιάς (6/11)</vt:lpstr>
      <vt:lpstr>Παρεμβολή τροχιάς (7/11)</vt:lpstr>
      <vt:lpstr>Παρεμβολή τροχιάς (8/11)</vt:lpstr>
      <vt:lpstr>Παρεμβολή τροχιάς (9/11)</vt:lpstr>
      <vt:lpstr>Παρεμβολή τροχιάς (10/11)</vt:lpstr>
      <vt:lpstr>Παρεμβολή τροχιάς (11/11)</vt:lpstr>
      <vt:lpstr>Γραμμικά τμήματα με  παραβολικές ενώσεις</vt:lpstr>
      <vt:lpstr>Γραμμικά τμήματα με  παραβολικές ενώσεις (1/6)</vt:lpstr>
      <vt:lpstr>Γραμμικά τμήματα με  παραβολικές ενώσεις (2/6)</vt:lpstr>
      <vt:lpstr>Γραμμικά τμήματα με  παραβολικές ενώσεις (3/6)</vt:lpstr>
      <vt:lpstr>Γραμμικά τμήματα με  παραβολικές ενώσεις (4/6)</vt:lpstr>
      <vt:lpstr>Γραμμικά τμήματα με  παραβολικές ενώσεις (5/6)</vt:lpstr>
      <vt:lpstr>Γραμμικά τμήματα με  παραβολικές ενώσεις (6/6)</vt:lpstr>
      <vt:lpstr>Computed torque και  feedforward έλεγχος (1/15)</vt:lpstr>
      <vt:lpstr>Computed torque και  feedforward έλεγχος (2/15)</vt:lpstr>
      <vt:lpstr>Computed torque και  feedforward έλεγχος (3/15)</vt:lpstr>
      <vt:lpstr>Computed torque και  feedforward έλεγχος (4/15)</vt:lpstr>
      <vt:lpstr>Computed torque και  feedforward έλεγχος (5/15)</vt:lpstr>
      <vt:lpstr>Computed torque και  feedforward έλεγχος (6/15)</vt:lpstr>
      <vt:lpstr>Computed torque και  feedforward έλεγχος (7/15)</vt:lpstr>
      <vt:lpstr>Computed torque και  feedforward έλεγχος (8/15)</vt:lpstr>
      <vt:lpstr>Computed torque και  feedforward έλεγχος (9/15)</vt:lpstr>
      <vt:lpstr>Computed torque και  feedforward έλεγχος (10/15)</vt:lpstr>
      <vt:lpstr>Computed torque και  feedforward έλεγχος (11/15)</vt:lpstr>
      <vt:lpstr>Computed torque και  feedforward έλεγχος (12/15)</vt:lpstr>
      <vt:lpstr>Computed torque και  feedforward έλεγχος (13/15)</vt:lpstr>
      <vt:lpstr>Computed torque και  feedforward έλεγχος (14/15)</vt:lpstr>
      <vt:lpstr>Computed torque και  feedforward έλεγχος (15/15)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Stathis</cp:lastModifiedBy>
  <cp:revision>601</cp:revision>
  <dcterms:created xsi:type="dcterms:W3CDTF">2012-09-06T09:03:05Z</dcterms:created>
  <dcterms:modified xsi:type="dcterms:W3CDTF">2015-12-01T18:04:49Z</dcterms:modified>
</cp:coreProperties>
</file>