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47"/>
  </p:notesMasterIdLst>
  <p:handoutMasterIdLst>
    <p:handoutMasterId r:id="rId48"/>
  </p:handoutMasterIdLst>
  <p:sldIdLst>
    <p:sldId id="257" r:id="rId2"/>
    <p:sldId id="262" r:id="rId3"/>
    <p:sldId id="263" r:id="rId4"/>
    <p:sldId id="264" r:id="rId5"/>
    <p:sldId id="317" r:id="rId6"/>
    <p:sldId id="318" r:id="rId7"/>
    <p:sldId id="265" r:id="rId8"/>
    <p:sldId id="266" r:id="rId9"/>
    <p:sldId id="267" r:id="rId10"/>
    <p:sldId id="319" r:id="rId11"/>
    <p:sldId id="320" r:id="rId12"/>
    <p:sldId id="269" r:id="rId13"/>
    <p:sldId id="270" r:id="rId14"/>
    <p:sldId id="271" r:id="rId15"/>
    <p:sldId id="272" r:id="rId16"/>
    <p:sldId id="321" r:id="rId17"/>
    <p:sldId id="322" r:id="rId18"/>
    <p:sldId id="273" r:id="rId19"/>
    <p:sldId id="275" r:id="rId20"/>
    <p:sldId id="315" r:id="rId21"/>
    <p:sldId id="276" r:id="rId22"/>
    <p:sldId id="323" r:id="rId23"/>
    <p:sldId id="277" r:id="rId24"/>
    <p:sldId id="278" r:id="rId25"/>
    <p:sldId id="279" r:id="rId26"/>
    <p:sldId id="324" r:id="rId27"/>
    <p:sldId id="280" r:id="rId28"/>
    <p:sldId id="325" r:id="rId29"/>
    <p:sldId id="281" r:id="rId30"/>
    <p:sldId id="326" r:id="rId31"/>
    <p:sldId id="282" r:id="rId32"/>
    <p:sldId id="327" r:id="rId33"/>
    <p:sldId id="328" r:id="rId34"/>
    <p:sldId id="329" r:id="rId35"/>
    <p:sldId id="283" r:id="rId36"/>
    <p:sldId id="330" r:id="rId37"/>
    <p:sldId id="286" r:id="rId38"/>
    <p:sldId id="284" r:id="rId39"/>
    <p:sldId id="285" r:id="rId40"/>
    <p:sldId id="287" r:id="rId41"/>
    <p:sldId id="288" r:id="rId42"/>
    <p:sldId id="331" r:id="rId43"/>
    <p:sldId id="289" r:id="rId44"/>
    <p:sldId id="299" r:id="rId45"/>
    <p:sldId id="290" r:id="rId46"/>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Σκούρο στυλ 1 - Έμφαση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06" autoAdjust="0"/>
    <p:restoredTop sz="97440" autoAdjust="0"/>
  </p:normalViewPr>
  <p:slideViewPr>
    <p:cSldViewPr snapToGrid="0">
      <p:cViewPr varScale="1">
        <p:scale>
          <a:sx n="112" d="100"/>
          <a:sy n="112" d="100"/>
        </p:scale>
        <p:origin x="480"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4EECDC2-DBF6-4237-8C4E-31D9D3CA6A63}" type="datetime1">
              <a:rPr lang="el-GR" smtClean="0"/>
              <a:t>13/3/2025</a:t>
            </a:fld>
            <a:endParaRPr lang="en-US" dirty="0"/>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7ACF5E7-ACB0-497B-A8C6-F2E617B4631D}" type="slidenum">
              <a:rPr lang="en-US" smtClean="0"/>
              <a:t>‹#›</a:t>
            </a:fld>
            <a:endParaRPr lang="en-US"/>
          </a:p>
        </p:txBody>
      </p:sp>
    </p:spTree>
    <p:extLst>
      <p:ext uri="{BB962C8B-B14F-4D97-AF65-F5344CB8AC3E}">
        <p14:creationId xmlns:p14="http://schemas.microsoft.com/office/powerpoint/2010/main" val="193853396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4E0CE87-09B0-4197-BA23-F7E6517F363F}" type="datetime1">
              <a:rPr lang="el-GR" smtClean="0"/>
              <a:t>13/3/2025</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
              <a:t>Κάντε κλικ για επεξεργασία των στυλ κειμένου του υποδείγματος</a:t>
            </a:r>
            <a:endParaRPr lang="en-US"/>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7A705E3-E620-489D-9973-6221209A4B3B}" type="slidenum">
              <a:rPr lang="en-US" smtClean="0"/>
              <a:t>‹#›</a:t>
            </a:fld>
            <a:endParaRPr lang="en-US"/>
          </a:p>
        </p:txBody>
      </p:sp>
    </p:spTree>
    <p:extLst>
      <p:ext uri="{BB962C8B-B14F-4D97-AF65-F5344CB8AC3E}">
        <p14:creationId xmlns:p14="http://schemas.microsoft.com/office/powerpoint/2010/main" val="388958183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10" name="Ορθογώνιο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Ορθογώνιο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Ορθογώνιο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Ομάδα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Ευθεία γραμμή σύνδεσης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Τίτλος 1"/>
          <p:cNvSpPr>
            <a:spLocks noGrp="1"/>
          </p:cNvSpPr>
          <p:nvPr>
            <p:ph type="ctrTitle"/>
          </p:nvPr>
        </p:nvSpPr>
        <p:spPr>
          <a:xfrm>
            <a:off x="1629103" y="2244830"/>
            <a:ext cx="8933796" cy="2437232"/>
          </a:xfrm>
        </p:spPr>
        <p:txBody>
          <a:bodyPr tIns="45720" bIns="45720" rtlCol="0" anchor="ctr">
            <a:normAutofit/>
          </a:bodyPr>
          <a:lstStyle>
            <a:lvl1pPr algn="ctr">
              <a:lnSpc>
                <a:spcPct val="83000"/>
              </a:lnSpc>
              <a:defRPr lang="en-US" sz="6000" b="0" kern="1200" cap="all" spc="-100" baseline="0" dirty="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Υπότιτλος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a:t>Κάντε κλικ για να επεξεργαστείτε τον υπότιτλο του υποδείγματος</a:t>
            </a:r>
            <a:endParaRPr lang="en-US" dirty="0"/>
          </a:p>
        </p:txBody>
      </p:sp>
      <p:sp>
        <p:nvSpPr>
          <p:cNvPr id="20" name="Θέση ημερομηνίας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fld id="{D58722D5-4407-4F2B-8851-E9496EC20C35}" type="datetime1">
              <a:rPr lang="el-GR" smtClean="0"/>
              <a:t>13/3/2025</a:t>
            </a:fld>
            <a:endParaRPr lang="en-US" dirty="0"/>
          </a:p>
        </p:txBody>
      </p:sp>
      <p:sp>
        <p:nvSpPr>
          <p:cNvPr id="21" name="Σύμβολο κράτησης θέσης υποσέλιδου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22" name="Σύμβολο κράτησης θέσης αριθμού διαφάνειας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κατακόρυφου κειμένου 2"/>
          <p:cNvSpPr>
            <a:spLocks noGrp="1"/>
          </p:cNvSpPr>
          <p:nvPr>
            <p:ph type="body" orient="vert" idx="1"/>
          </p:nvPr>
        </p:nvSpPr>
        <p:spPr/>
        <p:txBody>
          <a:bodyPr vert="eaVert" rtlCol="0"/>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ημερομηνίας 3"/>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BDB32DDA-5804-4978-9138-412B76B13FEB}" type="datetime1">
              <a:rPr lang="el-GR" smtClean="0"/>
              <a:t>13/3/2025</a:t>
            </a:fld>
            <a:endParaRPr lang="en-US"/>
          </a:p>
        </p:txBody>
      </p:sp>
      <p:sp>
        <p:nvSpPr>
          <p:cNvPr id="5" name="Θέση υποσέλιδου 4"/>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Θέση αριθμού διαφάνειας 5"/>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991600" y="762000"/>
            <a:ext cx="2362200" cy="5257800"/>
          </a:xfrm>
        </p:spPr>
        <p:txBody>
          <a:bodyPr vert="eaVert"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κατακόρυφου κειμένου 2"/>
          <p:cNvSpPr>
            <a:spLocks noGrp="1"/>
          </p:cNvSpPr>
          <p:nvPr>
            <p:ph type="body" orient="vert" idx="1"/>
          </p:nvPr>
        </p:nvSpPr>
        <p:spPr>
          <a:xfrm>
            <a:off x="838200" y="762000"/>
            <a:ext cx="8077200" cy="5257800"/>
          </a:xfrm>
        </p:spPr>
        <p:txBody>
          <a:bodyPr vert="eaVert" rtlCol="0"/>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ημερομηνίας 3"/>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C8B4FFD0-CEF5-4260-ACED-7BCA8E21E510}" type="datetime1">
              <a:rPr lang="el-GR" smtClean="0"/>
              <a:t>13/3/2025</a:t>
            </a:fld>
            <a:endParaRPr lang="en-US"/>
          </a:p>
        </p:txBody>
      </p:sp>
      <p:sp>
        <p:nvSpPr>
          <p:cNvPr id="5" name="Θέση υποσέλιδου 4"/>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Θέση αριθμού διαφάνειας 5"/>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idx="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ημερομηνίας 3"/>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CACF5A4A-AA73-401B-9D4F-E104A7C91912}" type="datetime1">
              <a:rPr lang="el-GR" smtClean="0"/>
              <a:t>13/3/2025</a:t>
            </a:fld>
            <a:endParaRPr lang="en-US"/>
          </a:p>
        </p:txBody>
      </p:sp>
      <p:sp>
        <p:nvSpPr>
          <p:cNvPr id="5" name="Θέση υποσέλιδου 4"/>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Θέση αριθμού διαφάνειας 5"/>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15" name="Ορθογώνιο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Tahoma" panose="020B0604030504040204" pitchFamily="34" charset="0"/>
              <a:ea typeface="Tahoma" panose="020B0604030504040204" pitchFamily="34" charset="0"/>
              <a:cs typeface="Tahoma" panose="020B0604030504040204" pitchFamily="34" charset="0"/>
            </a:endParaRPr>
          </a:p>
        </p:txBody>
      </p:sp>
      <p:sp useBgFill="1">
        <p:nvSpPr>
          <p:cNvPr id="23" name="Ορθογώνιο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Ορθογώνιο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Ορθογώνιο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629156" y="2275165"/>
            <a:ext cx="8933688" cy="2406895"/>
          </a:xfrm>
        </p:spPr>
        <p:txBody>
          <a:bodyPr rtlCol="0" anchor="ctr">
            <a:noAutofit/>
          </a:bodyPr>
          <a:lstStyle>
            <a:lvl1pPr algn="ctr">
              <a:lnSpc>
                <a:spcPct val="83000"/>
              </a:lnSpc>
              <a:defRPr lang="en-US" sz="6000" kern="1200" cap="all" spc="-100" baseline="0" dirty="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grpSp>
        <p:nvGrpSpPr>
          <p:cNvPr id="16" name="Ομάδα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Ευθεία γραμμή σύνδεσης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Θέση κειμένου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a:t>Στυλ κειμένου υποδείγματος</a:t>
            </a:r>
          </a:p>
        </p:txBody>
      </p:sp>
      <p:sp>
        <p:nvSpPr>
          <p:cNvPr id="4" name="Θέση ημερομηνίας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fld id="{52A51956-4939-4866-93EB-1348E183076A}" type="datetime1">
              <a:rPr lang="el-GR" smtClean="0"/>
              <a:t>13/3/2025</a:t>
            </a:fld>
            <a:endParaRPr dirty="0"/>
          </a:p>
        </p:txBody>
      </p:sp>
      <p:sp>
        <p:nvSpPr>
          <p:cNvPr id="5" name="Θέση υποσέλιδου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Θέση αριθμού διαφάνειας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Τίτλος 7"/>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sz="half" idx="1"/>
          </p:nvPr>
        </p:nvSpPr>
        <p:spPr>
          <a:xfrm>
            <a:off x="1066800" y="2103120"/>
            <a:ext cx="4663440" cy="3749040"/>
          </a:xfrm>
        </p:spPr>
        <p:txBody>
          <a:bodyPr rtlCol="0"/>
          <a:lstStyle>
            <a:lvl1pPr>
              <a:defRPr sz="18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περιεχομένου 3"/>
          <p:cNvSpPr>
            <a:spLocks noGrp="1"/>
          </p:cNvSpPr>
          <p:nvPr>
            <p:ph sz="half" idx="2"/>
          </p:nvPr>
        </p:nvSpPr>
        <p:spPr>
          <a:xfrm>
            <a:off x="6461760" y="2103120"/>
            <a:ext cx="4663440" cy="3749040"/>
          </a:xfrm>
        </p:spPr>
        <p:txBody>
          <a:bodyPr rtlCol="0"/>
          <a:lstStyle>
            <a:lvl1pPr>
              <a:defRPr sz="18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5" name="Θέση ημερομηνίας 4"/>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973BDFDD-264B-4155-8DAE-B57D8E9E60C4}" type="datetime1">
              <a:rPr lang="el-GR" smtClean="0"/>
              <a:t>13/3/2025</a:t>
            </a:fld>
            <a:endParaRPr lang="en-US"/>
          </a:p>
        </p:txBody>
      </p:sp>
      <p:sp>
        <p:nvSpPr>
          <p:cNvPr id="6" name="Θέση υποσέλιδου 5"/>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7" name="Θέση αριθμού διαφάνειας 6"/>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κειμένου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4" name="Θέση περιεχομένου 3"/>
          <p:cNvSpPr>
            <a:spLocks noGrp="1"/>
          </p:cNvSpPr>
          <p:nvPr>
            <p:ph sz="half" idx="2"/>
          </p:nvPr>
        </p:nvSpPr>
        <p:spPr>
          <a:xfrm>
            <a:off x="1069848" y="2792472"/>
            <a:ext cx="4663440" cy="3163825"/>
          </a:xfrm>
        </p:spPr>
        <p:txBody>
          <a:bodyPr rtlCol="0"/>
          <a:lstStyle>
            <a:lvl1pPr>
              <a:defRPr sz="18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
          </a:p>
        </p:txBody>
      </p:sp>
      <p:sp>
        <p:nvSpPr>
          <p:cNvPr id="5" name="Θέση κειμένου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6" name="Θέση περιεχομένου 5"/>
          <p:cNvSpPr>
            <a:spLocks noGrp="1"/>
          </p:cNvSpPr>
          <p:nvPr>
            <p:ph sz="quarter" idx="4"/>
          </p:nvPr>
        </p:nvSpPr>
        <p:spPr>
          <a:xfrm>
            <a:off x="6458712" y="2792471"/>
            <a:ext cx="4663440" cy="3164509"/>
          </a:xfrm>
        </p:spPr>
        <p:txBody>
          <a:bodyPr rtlCol="0"/>
          <a:lstStyle>
            <a:lvl1pPr>
              <a:defRPr sz="18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
          </a:p>
        </p:txBody>
      </p:sp>
      <p:sp>
        <p:nvSpPr>
          <p:cNvPr id="7" name="Θέση ημερομηνίας 6"/>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257B7768-8D79-43E2-8E0B-77BBFA45641B}" type="datetime1">
              <a:rPr lang="el-GR" smtClean="0"/>
              <a:t>13/3/2025</a:t>
            </a:fld>
            <a:endParaRPr lang="en-US"/>
          </a:p>
        </p:txBody>
      </p:sp>
      <p:sp>
        <p:nvSpPr>
          <p:cNvPr id="8" name="Θέση υποσέλιδου 7"/>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9" name="Θέση αριθμού διαφάνειας 8"/>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ημερομηνίας 2"/>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25AF0242-00BF-44BC-9BF8-52A324E3F699}" type="datetime1">
              <a:rPr lang="el-GR" smtClean="0"/>
              <a:t>13/3/2025</a:t>
            </a:fld>
            <a:endParaRPr lang="en-US"/>
          </a:p>
        </p:txBody>
      </p:sp>
      <p:sp>
        <p:nvSpPr>
          <p:cNvPr id="4" name="Θέση υποσέλιδου 3"/>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5" name="Θέση αριθμού διαφάνειας 4"/>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E70AA14F-9E8E-43F9-9799-1B1C067712C0}" type="datetime1">
              <a:rPr lang="el-GR" smtClean="0"/>
              <a:t>13/3/2025</a:t>
            </a:fld>
            <a:endParaRPr lang="en-US"/>
          </a:p>
        </p:txBody>
      </p:sp>
      <p:sp>
        <p:nvSpPr>
          <p:cNvPr id="3" name="Θέση υποσέλιδου 2"/>
          <p:cNvSpPr>
            <a:spLocks noGrp="1"/>
          </p:cNvSpPr>
          <p:nvPr>
            <p:ph type="ftr" sz="quarter" idx="11"/>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4" name="Θέση αριθμού διαφάνειας 3"/>
          <p:cNvSpPr>
            <a:spLocks noGrp="1"/>
          </p:cNvSpPr>
          <p:nvPr>
            <p:ph type="sldNum" sz="quarter" idx="12"/>
          </p:nvPr>
        </p:nvSpPr>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Ορθογώνιο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8458200" y="607392"/>
            <a:ext cx="3161963" cy="1645920"/>
          </a:xfrm>
        </p:spPr>
        <p:txBody>
          <a:bodyPr rtlCol="0" anchor="b">
            <a:noAutofit/>
          </a:bodyPr>
          <a:lstStyle>
            <a:lvl1pPr algn="l" defTabSz="914400" rtl="0" eaLnBrk="1" latinLnBrk="0" hangingPunct="1">
              <a:lnSpc>
                <a:spcPct val="100000"/>
              </a:lnSpc>
              <a:spcBef>
                <a:spcPct val="0"/>
              </a:spcBef>
              <a:buNone/>
              <a:defRPr lang="en-US" sz="2600" b="0" kern="1200" cap="none" spc="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idx="1"/>
          </p:nvPr>
        </p:nvSpPr>
        <p:spPr>
          <a:xfrm>
            <a:off x="685800" y="609600"/>
            <a:ext cx="6858000" cy="5334000"/>
          </a:xfrm>
        </p:spPr>
        <p:txBody>
          <a:bodyPr rtlCol="0"/>
          <a:lstStyle>
            <a:lvl1pPr>
              <a:defRPr sz="19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400">
                <a:latin typeface="Tahoma" panose="020B0604030504040204" pitchFamily="34" charset="0"/>
                <a:ea typeface="Tahoma" panose="020B0604030504040204" pitchFamily="34" charset="0"/>
                <a:cs typeface="Tahoma" panose="020B0604030504040204" pitchFamily="34" charset="0"/>
              </a:defRPr>
            </a:lvl3pPr>
            <a:lvl4pPr>
              <a:defRPr sz="1400">
                <a:latin typeface="Tahoma" panose="020B0604030504040204" pitchFamily="34" charset="0"/>
                <a:ea typeface="Tahoma" panose="020B0604030504040204" pitchFamily="34" charset="0"/>
                <a:cs typeface="Tahoma" panose="020B0604030504040204" pitchFamily="34" charset="0"/>
              </a:defRPr>
            </a:lvl4pPr>
            <a:lvl5pPr>
              <a:defRPr sz="1400">
                <a:latin typeface="Tahoma" panose="020B0604030504040204" pitchFamily="34" charset="0"/>
                <a:ea typeface="Tahoma" panose="020B0604030504040204" pitchFamily="34" charset="0"/>
                <a:cs typeface="Tahoma" panose="020B0604030504040204" pitchFamily="34" charset="0"/>
              </a:defRPr>
            </a:lvl5pPr>
            <a:lvl6pPr>
              <a:defRPr sz="1400"/>
            </a:lvl6pPr>
            <a:lvl7pPr>
              <a:defRPr sz="1400"/>
            </a:lvl7pPr>
            <a:lvl8pPr>
              <a:defRPr sz="1400"/>
            </a:lvl8pPr>
            <a:lvl9pPr>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κειμένου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8" name="Θέση ημερομηνίας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fld id="{554EC4EB-1FD1-49C6-B595-50B46780279F}" type="datetime1">
              <a:rPr lang="el-GR" smtClean="0"/>
              <a:t>13/3/2025</a:t>
            </a:fld>
            <a:endParaRPr lang="en-US"/>
          </a:p>
        </p:txBody>
      </p:sp>
      <p:sp>
        <p:nvSpPr>
          <p:cNvPr id="9" name="Θέση υποσέλιδου 8"/>
          <p:cNvSpPr>
            <a:spLocks noGrp="1"/>
          </p:cNvSpPr>
          <p:nvPr>
            <p:ph type="ftr" sz="quarter" idx="11"/>
          </p:nvPr>
        </p:nvSpPr>
        <p:spPr>
          <a:xfrm>
            <a:off x="685801" y="6035040"/>
            <a:ext cx="4584700" cy="365760"/>
          </a:xfrm>
        </p:spPr>
        <p:txBody>
          <a:bodyPr rtlCol="0"/>
          <a:lstStyle>
            <a:lvl1pPr algn="l">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1" name="Θέση αριθμού διαφάνειας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1" name="Ορθογώνιο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εικόνας 2"/>
          <p:cNvSpPr>
            <a:spLocks noGrp="1" noChangeAspect="1"/>
          </p:cNvSpPr>
          <p:nvPr>
            <p:ph type="pic" idx="1" hasCustomPrompt="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atin typeface="Tahoma" panose="020B0604030504040204" pitchFamily="34" charset="0"/>
                <a:ea typeface="Tahoma" panose="020B0604030504040204" pitchFamily="34" charset="0"/>
                <a:cs typeface="Tahom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 dirty="0"/>
              <a:t>Κάντε κλικ στο εικονίδιο για</a:t>
            </a:r>
            <a:r>
              <a:rPr lang="en-US" dirty="0"/>
              <a:t> </a:t>
            </a:r>
            <a:r>
              <a:rPr lang="el" dirty="0"/>
              <a:t>να</a:t>
            </a:r>
            <a:r>
              <a:rPr lang="en-US" dirty="0"/>
              <a:t> </a:t>
            </a:r>
            <a:r>
              <a:rPr lang="el" dirty="0"/>
              <a:t>προσθέσετε μια εικόνα</a:t>
            </a:r>
            <a:endParaRPr lang="en-US" dirty="0"/>
          </a:p>
        </p:txBody>
      </p:sp>
      <p:sp>
        <p:nvSpPr>
          <p:cNvPr id="5" name="Θέση ημερομηνίας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lvl1pPr>
          </a:lstStyle>
          <a:p>
            <a:fld id="{8618A971-CB5E-46D6-AEC7-32AA0A0E6038}" type="datetime1">
              <a:rPr lang="el-GR" smtClean="0"/>
              <a:t>13/3/2025</a:t>
            </a:fld>
            <a:endParaRPr lang="en-US" dirty="0"/>
          </a:p>
        </p:txBody>
      </p:sp>
      <p:sp>
        <p:nvSpPr>
          <p:cNvPr id="6" name="Θέση υποσέλιδου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a:endParaRPr lang="el-GR"/>
          </a:p>
        </p:txBody>
      </p:sp>
      <p:sp>
        <p:nvSpPr>
          <p:cNvPr id="7" name="Θέση αριθμού διαφάνειας 6"/>
          <p:cNvSpPr>
            <a:spLocks noGrp="1"/>
          </p:cNvSpPr>
          <p:nvPr>
            <p:ph type="sldNum" sz="quarter" idx="12"/>
          </p:nvPr>
        </p:nvSpPr>
        <p:spPr>
          <a:xfrm>
            <a:off x="10396728" y="6035040"/>
            <a:ext cx="1225296" cy="365760"/>
          </a:xfrm>
        </p:spPr>
        <p:txBody>
          <a:bodyPr rtlCol="0"/>
          <a:lstStyle>
            <a:lvl1pPr>
              <a:defRPr>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
        <p:nvSpPr>
          <p:cNvPr id="12" name="Ορθογώνιο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8477250" y="603504"/>
            <a:ext cx="3144774" cy="1645920"/>
          </a:xfrm>
        </p:spPr>
        <p:txBody>
          <a:bodyPr rtlCol="0" anchor="b">
            <a:noAutofit/>
          </a:bodyPr>
          <a:lstStyle>
            <a:lvl1pPr algn="l">
              <a:lnSpc>
                <a:spcPct val="100000"/>
              </a:lnSpc>
              <a:defRPr sz="2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rtl="0"/>
            <a:r>
              <a:rPr lang="el-GR"/>
              <a:t>Κάντε κλικ για να επεξεργαστείτε τον τίτλο υποδείγματος</a:t>
            </a:r>
            <a:endParaRPr lang="en-US" dirty="0"/>
          </a:p>
        </p:txBody>
      </p:sp>
      <p:sp>
        <p:nvSpPr>
          <p:cNvPr id="4" name="Θέση κειμένου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Ορθογώνιο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7" name="Ορθογώνιο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Ορθογώνιο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Θέση τίτλου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el"/>
              <a:t>Κάντε κλικ για να επεξεργαστείτε το Στυλ κύριου τίτλου</a:t>
            </a:r>
            <a:endParaRPr lang="en-US" dirty="0"/>
          </a:p>
        </p:txBody>
      </p:sp>
      <p:sp>
        <p:nvSpPr>
          <p:cNvPr id="3" name="Θέση κειμένου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el"/>
              <a:t>Κάντε κλικ για επεξεργασία των στυλ κειμένου του υποδείγματος</a:t>
            </a:r>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dirty="0"/>
          </a:p>
        </p:txBody>
      </p:sp>
      <p:sp>
        <p:nvSpPr>
          <p:cNvPr id="4" name="Θέση ημερομηνίας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fld id="{352753A5-67CB-4ECB-A6FA-2B995022ED56}" type="datetime1">
              <a:rPr lang="el-GR" smtClean="0"/>
              <a:t>13/3/2025</a:t>
            </a:fld>
            <a:endParaRPr lang="en-US" dirty="0"/>
          </a:p>
        </p:txBody>
      </p:sp>
      <p:sp>
        <p:nvSpPr>
          <p:cNvPr id="5" name="Θέση υποσέλιδου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Θέση αριθμού διαφάνειας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www.youtube.com/watch?v=Vr6b-WzIcy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C3B467-088C-4F3D-A9A7-105C4E1E20CD}"/>
              </a:ext>
            </a:extLst>
          </p:cNvPr>
          <p:cNvSpPr>
            <a:spLocks noGrp="1"/>
          </p:cNvSpPr>
          <p:nvPr>
            <p:ph type="title"/>
          </p:nvPr>
        </p:nvSpPr>
        <p:spPr>
          <a:xfrm>
            <a:off x="1066800" y="642594"/>
            <a:ext cx="10058400" cy="1371600"/>
          </a:xfrm>
        </p:spPr>
        <p:txBody>
          <a:bodyPr rtlCol="0" anchor="ctr">
            <a:normAutofit fontScale="90000"/>
          </a:bodyPr>
          <a:lstStyle/>
          <a:p>
            <a:r>
              <a:rPr lang="el-GR" b="1" dirty="0">
                <a:latin typeface="Calibri" panose="020F0502020204030204" pitchFamily="34" charset="0"/>
                <a:cs typeface="Calibri" panose="020F0502020204030204" pitchFamily="34" charset="0"/>
              </a:rPr>
              <a:t>Η χημική βιομηχανία</a:t>
            </a:r>
            <a:br>
              <a:rPr lang="en-US"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1. Εισαγωγή</a:t>
            </a:r>
            <a:br>
              <a:rPr lang="el-GR" dirty="0">
                <a:latin typeface="Calibri" panose="020F0502020204030204" pitchFamily="34" charset="0"/>
                <a:cs typeface="Calibri" panose="020F0502020204030204" pitchFamily="34" charset="0"/>
              </a:rPr>
            </a:br>
            <a:endParaRPr lang="el" dirty="0">
              <a:latin typeface="Calibri" panose="020F0502020204030204" pitchFamily="34" charset="0"/>
              <a:cs typeface="Calibri" panose="020F0502020204030204" pitchFamily="34" charset="0"/>
            </a:endParaRPr>
          </a:p>
        </p:txBody>
      </p:sp>
      <p:pic>
        <p:nvPicPr>
          <p:cNvPr id="1028" name="Picture 4" descr="Αποτέλεσμα εικόνας για the chemical industry">
            <a:extLst>
              <a:ext uri="{FF2B5EF4-FFF2-40B4-BE49-F238E27FC236}">
                <a16:creationId xmlns:a16="http://schemas.microsoft.com/office/drawing/2014/main" id="{D6AAE6E7-7F42-41B5-AE5E-05BAE62848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666" b="8279"/>
          <a:stretch/>
        </p:blipFill>
        <p:spPr bwMode="auto">
          <a:xfrm>
            <a:off x="1066800" y="2103120"/>
            <a:ext cx="10058400" cy="3849624"/>
          </a:xfrm>
          <a:prstGeom prst="rect">
            <a:avLst/>
          </a:prstGeom>
          <a:solidFill>
            <a:srgbClr val="FFFFFF"/>
          </a:solidFill>
        </p:spPr>
      </p:pic>
      <p:sp>
        <p:nvSpPr>
          <p:cNvPr id="3" name="Θέση αριθμού διαφάνειας 2">
            <a:extLst>
              <a:ext uri="{FF2B5EF4-FFF2-40B4-BE49-F238E27FC236}">
                <a16:creationId xmlns:a16="http://schemas.microsoft.com/office/drawing/2014/main" id="{7E1C5DB4-7585-6C09-B76D-411F0FD05EFB}"/>
              </a:ext>
            </a:extLst>
          </p:cNvPr>
          <p:cNvSpPr>
            <a:spLocks noGrp="1"/>
          </p:cNvSpPr>
          <p:nvPr>
            <p:ph type="sldNum" sz="quarter" idx="12"/>
          </p:nvPr>
        </p:nvSpPr>
        <p:spPr/>
        <p:txBody>
          <a:bodyPr/>
          <a:lstStyle/>
          <a:p>
            <a:fld id="{34B7E4EF-A1BD-40F4-AB7B-04F084DD991D}" type="slidenum">
              <a:rPr lang="en-US" smtClean="0"/>
              <a:pPr/>
              <a:t>1</a:t>
            </a:fld>
            <a:endParaRPr lang="en-US"/>
          </a:p>
        </p:txBody>
      </p:sp>
    </p:spTree>
    <p:extLst>
      <p:ext uri="{BB962C8B-B14F-4D97-AF65-F5344CB8AC3E}">
        <p14:creationId xmlns:p14="http://schemas.microsoft.com/office/powerpoint/2010/main" val="2584280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6EB405-D1D7-0FF9-414A-F6F133DD6650}"/>
              </a:ext>
            </a:extLst>
          </p:cNvPr>
          <p:cNvSpPr>
            <a:spLocks noGrp="1"/>
          </p:cNvSpPr>
          <p:nvPr>
            <p:ph type="title"/>
          </p:nvPr>
        </p:nvSpPr>
        <p:spPr/>
        <p:txBody>
          <a:bodyPr/>
          <a:lstStyle/>
          <a:p>
            <a:endParaRPr lang="el-GR"/>
          </a:p>
        </p:txBody>
      </p:sp>
      <p:pic>
        <p:nvPicPr>
          <p:cNvPr id="6146" name="Picture 2" descr="Αποτέλεσμα εικόνας για the oil dependence">
            <a:extLst>
              <a:ext uri="{FF2B5EF4-FFF2-40B4-BE49-F238E27FC236}">
                <a16:creationId xmlns:a16="http://schemas.microsoft.com/office/drawing/2014/main" id="{9061332A-443A-4440-BBB0-F938312D07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6903" y="0"/>
            <a:ext cx="913879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αριθμού διαφάνειας 2">
            <a:extLst>
              <a:ext uri="{FF2B5EF4-FFF2-40B4-BE49-F238E27FC236}">
                <a16:creationId xmlns:a16="http://schemas.microsoft.com/office/drawing/2014/main" id="{D6DDDBA5-72C9-BE11-5F90-5C348E38D21F}"/>
              </a:ext>
            </a:extLst>
          </p:cNvPr>
          <p:cNvSpPr>
            <a:spLocks noGrp="1"/>
          </p:cNvSpPr>
          <p:nvPr>
            <p:ph type="sldNum" sz="quarter" idx="12"/>
          </p:nvPr>
        </p:nvSpPr>
        <p:spPr/>
        <p:txBody>
          <a:bodyPr/>
          <a:lstStyle/>
          <a:p>
            <a:fld id="{34B7E4EF-A1BD-40F4-AB7B-04F084DD991D}" type="slidenum">
              <a:rPr lang="en-US" smtClean="0"/>
              <a:pPr/>
              <a:t>10</a:t>
            </a:fld>
            <a:endParaRPr lang="en-US"/>
          </a:p>
        </p:txBody>
      </p:sp>
    </p:spTree>
    <p:extLst>
      <p:ext uri="{BB962C8B-B14F-4D97-AF65-F5344CB8AC3E}">
        <p14:creationId xmlns:p14="http://schemas.microsoft.com/office/powerpoint/2010/main" val="2014414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6447BEB-FDB8-4CB7-CBE0-A85C04548ACD}"/>
              </a:ext>
            </a:extLst>
          </p:cNvPr>
          <p:cNvSpPr>
            <a:spLocks noGrp="1"/>
          </p:cNvSpPr>
          <p:nvPr>
            <p:ph idx="1"/>
          </p:nvPr>
        </p:nvSpPr>
        <p:spPr>
          <a:xfrm>
            <a:off x="257262" y="369116"/>
            <a:ext cx="7843707" cy="5813570"/>
          </a:xfrm>
        </p:spPr>
        <p:txBody>
          <a:bodyPr>
            <a:noAutofit/>
          </a:bodyPr>
          <a:lstStyle/>
          <a:p>
            <a:pPr>
              <a:lnSpc>
                <a:spcPct val="100000"/>
              </a:lnSpc>
              <a:spcBef>
                <a:spcPts val="0"/>
              </a:spcBef>
            </a:pPr>
            <a:r>
              <a:rPr lang="el-GR" sz="2000" dirty="0">
                <a:latin typeface="Calibri" panose="020F0502020204030204" pitchFamily="34" charset="0"/>
                <a:cs typeface="Calibri" panose="020F0502020204030204" pitchFamily="34" charset="0"/>
              </a:rPr>
              <a:t>Στα τέλη της δεκαετίας του 1960 και στις αρχές της δεκαετίας του 1970, ο κόσμος άρχισε να συνειδητοποιεί τις περιβαλλοντικές επιπτώσεις της χημικής βιομηχανίας και γεννήθηκε ο κλάδος της περιβαλλοντικής κατάλυσης. Το πιο αξιοσημείωτο παράδειγμα είναι ο καταλυτικός καθαρισμός των καυσαερίων των αυτοκινήτων. Το σύστημα καταλύτη καυσαερίων είναι σήμερα ο πιο κοινός καταλυτικός αντιδραστήρας στον κόσμο.</a:t>
            </a:r>
          </a:p>
          <a:p>
            <a:pPr>
              <a:lnSpc>
                <a:spcPct val="100000"/>
              </a:lnSpc>
              <a:spcBef>
                <a:spcPts val="0"/>
              </a:spcBef>
            </a:pPr>
            <a:endParaRPr lang="el-GR" sz="2000" dirty="0">
              <a:latin typeface="Calibri" panose="020F0502020204030204" pitchFamily="34" charset="0"/>
              <a:cs typeface="Calibri" panose="020F0502020204030204" pitchFamily="34" charset="0"/>
            </a:endParaRPr>
          </a:p>
          <a:p>
            <a:pPr>
              <a:lnSpc>
                <a:spcPct val="100000"/>
              </a:lnSpc>
              <a:spcBef>
                <a:spcPts val="0"/>
              </a:spcBef>
            </a:pPr>
            <a:r>
              <a:rPr lang="el-GR" sz="2000" dirty="0">
                <a:latin typeface="Calibri" panose="020F0502020204030204" pitchFamily="34" charset="0"/>
                <a:cs typeface="Calibri" panose="020F0502020204030204" pitchFamily="34" charset="0"/>
              </a:rPr>
              <a:t>Στη δεκαετία του 1980, όταν οι τεχνολογικές εξελίξεις επιβραδύνθηκαν και ο διεθνής ανταγωνισμός αυξήθηκε, η χημική βιομηχανία στις ανεπτυγμένες χώρες εισήλθε σε μια πιο ώριμη φάση. Πολλές πετροχημικές διεργασίες είχαν αρχίσει να φτάνουν στα όρια της περαιτέρω βελτίωσης, οπότε η έρευνα επικεντρώθηκε περισσότερο σε χημικές ουσίες υψηλής προστιθέμενης αξίας.</a:t>
            </a:r>
          </a:p>
          <a:p>
            <a:pPr>
              <a:lnSpc>
                <a:spcPct val="100000"/>
              </a:lnSpc>
              <a:spcBef>
                <a:spcPts val="0"/>
              </a:spcBef>
            </a:pPr>
            <a:endParaRPr lang="el-GR" sz="2000" dirty="0">
              <a:latin typeface="Calibri" panose="020F0502020204030204" pitchFamily="34" charset="0"/>
              <a:cs typeface="Calibri" panose="020F0502020204030204" pitchFamily="34" charset="0"/>
            </a:endParaRPr>
          </a:p>
          <a:p>
            <a:pPr>
              <a:lnSpc>
                <a:spcPct val="100000"/>
              </a:lnSpc>
              <a:spcBef>
                <a:spcPts val="0"/>
              </a:spcBef>
            </a:pPr>
            <a:r>
              <a:rPr lang="el-GR" sz="2000" dirty="0">
                <a:latin typeface="Calibri" panose="020F0502020204030204" pitchFamily="34" charset="0"/>
                <a:cs typeface="Calibri" panose="020F0502020204030204" pitchFamily="34" charset="0"/>
              </a:rPr>
              <a:t>Κατά την περίοδο μεταξύ 1980 και 2000, πραγματοποιήθηκε τεράστια βιομηχανική αναδιάρθρωση, καθώς οι παραδοσιακές εταιρείες έπρεπε να αποφασίσουν αν θα παραμείνουν ή θα εγκαταλείψουν την παραγωγή ιδιαίτερα ανταγωνιστικών πετροχημικών προϊόντων και αν θα στραφούν στην παραγωγή ειδικών προϊόντων υψηλότερης αξίας.</a:t>
            </a:r>
          </a:p>
        </p:txBody>
      </p:sp>
      <p:pic>
        <p:nvPicPr>
          <p:cNvPr id="7170" name="Picture 2" descr="Αποτέλεσμα εικόνας για the oil dependence">
            <a:extLst>
              <a:ext uri="{FF2B5EF4-FFF2-40B4-BE49-F238E27FC236}">
                <a16:creationId xmlns:a16="http://schemas.microsoft.com/office/drawing/2014/main" id="{437F9DF7-EE15-4272-8AFC-5B68EA82A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969" y="1048624"/>
            <a:ext cx="3954011" cy="4228051"/>
          </a:xfrm>
          <a:prstGeom prst="rect">
            <a:avLst/>
          </a:prstGeom>
          <a:noFill/>
          <a:extLst>
            <a:ext uri="{909E8E84-426E-40DD-AFC4-6F175D3DCCD1}">
              <a14:hiddenFill xmlns:a14="http://schemas.microsoft.com/office/drawing/2010/main">
                <a:solidFill>
                  <a:srgbClr val="FFFFFF"/>
                </a:solidFill>
              </a14:hiddenFill>
            </a:ext>
          </a:extLst>
        </p:spPr>
      </p:pic>
      <p:sp>
        <p:nvSpPr>
          <p:cNvPr id="2" name="Θέση αριθμού διαφάνειας 1">
            <a:extLst>
              <a:ext uri="{FF2B5EF4-FFF2-40B4-BE49-F238E27FC236}">
                <a16:creationId xmlns:a16="http://schemas.microsoft.com/office/drawing/2014/main" id="{323BD838-38BF-B00A-6CA9-19BD5A01DC6C}"/>
              </a:ext>
            </a:extLst>
          </p:cNvPr>
          <p:cNvSpPr>
            <a:spLocks noGrp="1"/>
          </p:cNvSpPr>
          <p:nvPr>
            <p:ph type="sldNum" sz="quarter" idx="12"/>
          </p:nvPr>
        </p:nvSpPr>
        <p:spPr/>
        <p:txBody>
          <a:bodyPr/>
          <a:lstStyle/>
          <a:p>
            <a:fld id="{34B7E4EF-A1BD-40F4-AB7B-04F084DD991D}" type="slidenum">
              <a:rPr lang="en-US" smtClean="0"/>
              <a:pPr/>
              <a:t>11</a:t>
            </a:fld>
            <a:endParaRPr lang="en-US"/>
          </a:p>
        </p:txBody>
      </p:sp>
    </p:spTree>
    <p:extLst>
      <p:ext uri="{BB962C8B-B14F-4D97-AF65-F5344CB8AC3E}">
        <p14:creationId xmlns:p14="http://schemas.microsoft.com/office/powerpoint/2010/main" val="645445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3D3B7E-5BC7-4DE2-8F72-A221AE6D1514}"/>
              </a:ext>
            </a:extLst>
          </p:cNvPr>
          <p:cNvSpPr>
            <a:spLocks noGrp="1"/>
          </p:cNvSpPr>
          <p:nvPr>
            <p:ph type="title"/>
          </p:nvPr>
        </p:nvSpPr>
        <p:spPr>
          <a:xfrm>
            <a:off x="627976" y="383796"/>
            <a:ext cx="10058400" cy="878329"/>
          </a:xfrm>
        </p:spPr>
        <p:txBody>
          <a:bodyPr anchor="ctr">
            <a:normAutofit/>
          </a:bodyPr>
          <a:lstStyle/>
          <a:p>
            <a:r>
              <a:rPr lang="el-GR" b="1" dirty="0">
                <a:latin typeface="Calibri" panose="020F0502020204030204" pitchFamily="34" charset="0"/>
                <a:cs typeface="Calibri" panose="020F0502020204030204" pitchFamily="34" charset="0"/>
              </a:rPr>
              <a:t>Η εποχή της </a:t>
            </a:r>
            <a:r>
              <a:rPr lang="el-GR" b="1" dirty="0" err="1">
                <a:latin typeface="Calibri" panose="020F0502020204030204" pitchFamily="34" charset="0"/>
                <a:cs typeface="Calibri" panose="020F0502020204030204" pitchFamily="34" charset="0"/>
              </a:rPr>
              <a:t>αειφορίας</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6A27523A-C72E-4ED7-89F4-6E80E6BBD8ED}"/>
              </a:ext>
            </a:extLst>
          </p:cNvPr>
          <p:cNvSpPr>
            <a:spLocks noGrp="1"/>
          </p:cNvSpPr>
          <p:nvPr>
            <p:ph sz="half" idx="1"/>
          </p:nvPr>
        </p:nvSpPr>
        <p:spPr>
          <a:xfrm>
            <a:off x="268448" y="1262125"/>
            <a:ext cx="8607104" cy="4637142"/>
          </a:xfrm>
        </p:spPr>
        <p:txBody>
          <a:bodyPr>
            <a:noAutofit/>
          </a:bodyPr>
          <a:lstStyle/>
          <a:p>
            <a:pPr>
              <a:lnSpc>
                <a:spcPct val="100000"/>
              </a:lnSpc>
            </a:pPr>
            <a:r>
              <a:rPr lang="el-GR" sz="2000" dirty="0">
                <a:latin typeface="Calibri" panose="020F0502020204030204" pitchFamily="34" charset="0"/>
                <a:cs typeface="Calibri" panose="020F0502020204030204" pitchFamily="34" charset="0"/>
              </a:rPr>
              <a:t>Στις αρχές του 21</a:t>
            </a:r>
            <a:r>
              <a:rPr lang="el-GR" sz="2000" baseline="30000" dirty="0">
                <a:latin typeface="Calibri" panose="020F0502020204030204" pitchFamily="34" charset="0"/>
                <a:cs typeface="Calibri" panose="020F0502020204030204" pitchFamily="34" charset="0"/>
              </a:rPr>
              <a:t>ου</a:t>
            </a:r>
            <a:r>
              <a:rPr lang="el-GR" sz="2000" dirty="0">
                <a:latin typeface="Calibri" panose="020F0502020204030204" pitchFamily="34" charset="0"/>
                <a:cs typeface="Calibri" panose="020F0502020204030204" pitchFamily="34" charset="0"/>
              </a:rPr>
              <a:t> αιώνα, η έννοια της </a:t>
            </a:r>
            <a:r>
              <a:rPr lang="el-GR" sz="2000" dirty="0" err="1">
                <a:latin typeface="Calibri" panose="020F0502020204030204" pitchFamily="34" charset="0"/>
                <a:cs typeface="Calibri" panose="020F0502020204030204" pitchFamily="34" charset="0"/>
              </a:rPr>
              <a:t>αειφορίας</a:t>
            </a:r>
            <a:r>
              <a:rPr lang="el-GR" sz="2000" dirty="0">
                <a:latin typeface="Calibri" panose="020F0502020204030204" pitchFamily="34" charset="0"/>
                <a:cs typeface="Calibri" panose="020F0502020204030204" pitchFamily="34" charset="0"/>
              </a:rPr>
              <a:t> έχει γίνει μια σημαντική τάση στη χημική βιομηχανία. Έχει καταστεί σαφές ότι για τις χημικές εταιρείες δεν είναι σημαντικές μόνο οι οικονομικές πτυχές (κόστος επένδυσης, κόστος πρώτων υλών κ.λπ.), αλλά και περιβαλλοντικά ζητήματα (εκπομπές αερίων του θερμοκηπίου, απόβλητα κ.λπ.) και κοινωνικά ζητήματα (αριθμός εργαζομένων, αριθμός εργατικών ατυχημάτων, δαπάνες </a:t>
            </a:r>
            <a:r>
              <a:rPr lang="en-US" sz="2000" dirty="0">
                <a:latin typeface="Calibri" panose="020F0502020204030204" pitchFamily="34" charset="0"/>
                <a:cs typeface="Calibri" panose="020F0502020204030204" pitchFamily="34" charset="0"/>
              </a:rPr>
              <a:t>R</a:t>
            </a:r>
            <a:r>
              <a:rPr lang="el-GR" sz="2000" dirty="0">
                <a:latin typeface="Calibri" panose="020F0502020204030204" pitchFamily="34" charset="0"/>
                <a:cs typeface="Calibri" panose="020F0502020204030204" pitchFamily="34" charset="0"/>
              </a:rPr>
              <a:t>&amp;</a:t>
            </a:r>
            <a:r>
              <a:rPr lang="en-US" sz="2000" dirty="0">
                <a:latin typeface="Calibri" panose="020F0502020204030204" pitchFamily="34" charset="0"/>
                <a:cs typeface="Calibri" panose="020F0502020204030204" pitchFamily="34" charset="0"/>
              </a:rPr>
              <a:t>D</a:t>
            </a:r>
            <a:r>
              <a:rPr lang="el-GR" sz="2000" dirty="0">
                <a:latin typeface="Calibri" panose="020F0502020204030204" pitchFamily="34" charset="0"/>
                <a:cs typeface="Calibri" panose="020F0502020204030204" pitchFamily="34" charset="0"/>
              </a:rPr>
              <a:t> κ.λπ.).</a:t>
            </a:r>
          </a:p>
          <a:p>
            <a:pPr>
              <a:lnSpc>
                <a:spcPct val="100000"/>
              </a:lnSpc>
            </a:pPr>
            <a:r>
              <a:rPr lang="el-GR" sz="2000" dirty="0">
                <a:latin typeface="Calibri" panose="020F0502020204030204" pitchFamily="34" charset="0"/>
                <a:cs typeface="Calibri" panose="020F0502020204030204" pitchFamily="34" charset="0"/>
              </a:rPr>
              <a:t>Ο περιβαλλοντικός αντίκτυπος των διαδικασιών παραγωγής χημικών προϊόντων πρέπει να είναι όσο το δυνατόν μικρότερος- όσο περισσότερα απόβλητα παράγονται τόσο λιγότερο βιώσιμη είναι η διαδικασία παραγωγής. Επιπλέον, τα απόβλητα μπορεί να είναι περισσότερο ή λιγότερο επικίνδυνα. Προφανώς, τα επικίνδυνα απόβλητα έχουν μεγαλύτερο αντίκτυπο στη βιωσιμότητα από τα μη επικίνδυνα απόβλητα. </a:t>
            </a:r>
          </a:p>
          <a:p>
            <a:pPr>
              <a:lnSpc>
                <a:spcPct val="100000"/>
              </a:lnSpc>
            </a:pPr>
            <a:r>
              <a:rPr lang="el-GR" sz="2000" dirty="0">
                <a:latin typeface="Calibri" panose="020F0502020204030204" pitchFamily="34" charset="0"/>
                <a:cs typeface="Calibri" panose="020F0502020204030204" pitchFamily="34" charset="0"/>
              </a:rPr>
              <a:t>Ιδιαίτερα στις βιομηχανίες ακριβών χημικών και φαρμακευτικών προϊόντων, όπου η ποσότητα των αποβλήτων που παράγονται ανά ποσότητα προϊόντος είναι παραδοσιακά μεγάλη, έχει σημειωθεί μεγάλη πρόοδος, αλλά πρέπει ακόμη να κερδηθούν πολλά από αυτή την άποψη.</a:t>
            </a:r>
          </a:p>
        </p:txBody>
      </p:sp>
      <p:pic>
        <p:nvPicPr>
          <p:cNvPr id="6146" name="Picture 2" descr="Αποτέλεσμα εικόνας για The Age of Sustainability">
            <a:extLst>
              <a:ext uri="{FF2B5EF4-FFF2-40B4-BE49-F238E27FC236}">
                <a16:creationId xmlns:a16="http://schemas.microsoft.com/office/drawing/2014/main" id="{FF9854D4-1651-4CB2-82CF-7DCE3CDC350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96708" y="1262125"/>
            <a:ext cx="3095292" cy="4637142"/>
          </a:xfrm>
          <a:prstGeom prst="rect">
            <a:avLst/>
          </a:prstGeom>
          <a:solidFill>
            <a:srgbClr val="FFFFFF"/>
          </a:solidFill>
        </p:spPr>
      </p:pic>
      <p:sp>
        <p:nvSpPr>
          <p:cNvPr id="4" name="Θέση αριθμού διαφάνειας 3">
            <a:extLst>
              <a:ext uri="{FF2B5EF4-FFF2-40B4-BE49-F238E27FC236}">
                <a16:creationId xmlns:a16="http://schemas.microsoft.com/office/drawing/2014/main" id="{9E0E7902-D017-350A-49F4-E2BF8A60BE30}"/>
              </a:ext>
            </a:extLst>
          </p:cNvPr>
          <p:cNvSpPr>
            <a:spLocks noGrp="1"/>
          </p:cNvSpPr>
          <p:nvPr>
            <p:ph type="sldNum" sz="quarter" idx="12"/>
          </p:nvPr>
        </p:nvSpPr>
        <p:spPr/>
        <p:txBody>
          <a:bodyPr/>
          <a:lstStyle/>
          <a:p>
            <a:fld id="{34B7E4EF-A1BD-40F4-AB7B-04F084DD991D}" type="slidenum">
              <a:rPr lang="en-US" smtClean="0"/>
              <a:pPr/>
              <a:t>12</a:t>
            </a:fld>
            <a:endParaRPr lang="en-US"/>
          </a:p>
        </p:txBody>
      </p:sp>
    </p:spTree>
    <p:extLst>
      <p:ext uri="{BB962C8B-B14F-4D97-AF65-F5344CB8AC3E}">
        <p14:creationId xmlns:p14="http://schemas.microsoft.com/office/powerpoint/2010/main" val="38221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3F610B-0B31-416E-BF01-0AC97C46A5D8}"/>
              </a:ext>
            </a:extLst>
          </p:cNvPr>
          <p:cNvSpPr>
            <a:spLocks noGrp="1"/>
          </p:cNvSpPr>
          <p:nvPr>
            <p:ph type="title"/>
          </p:nvPr>
        </p:nvSpPr>
        <p:spPr>
          <a:xfrm>
            <a:off x="1066800" y="219456"/>
            <a:ext cx="10058400" cy="904669"/>
          </a:xfrm>
        </p:spPr>
        <p:txBody>
          <a:bodyPr/>
          <a:lstStyle/>
          <a:p>
            <a:r>
              <a:rPr lang="el-GR" b="1" dirty="0">
                <a:latin typeface="Calibri" panose="020F0502020204030204" pitchFamily="34" charset="0"/>
                <a:cs typeface="Calibri" panose="020F0502020204030204" pitchFamily="34" charset="0"/>
              </a:rPr>
              <a:t>Διάρθρωση της χημικής βιομηχανίας</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9388F552-689C-498E-8375-F2891180EBB1}"/>
              </a:ext>
            </a:extLst>
          </p:cNvPr>
          <p:cNvSpPr>
            <a:spLocks noGrp="1"/>
          </p:cNvSpPr>
          <p:nvPr>
            <p:ph idx="1"/>
          </p:nvPr>
        </p:nvSpPr>
        <p:spPr>
          <a:xfrm>
            <a:off x="475376" y="1237377"/>
            <a:ext cx="11241248" cy="5272479"/>
          </a:xfrm>
        </p:spPr>
        <p:txBody>
          <a:bodyPr>
            <a:noAutofit/>
          </a:bodyPr>
          <a:lstStyle/>
          <a:p>
            <a:r>
              <a:rPr lang="el-GR" sz="2000" dirty="0">
                <a:latin typeface="Calibri" panose="020F0502020204030204" pitchFamily="34" charset="0"/>
                <a:cs typeface="Calibri" panose="020F0502020204030204" pitchFamily="34" charset="0"/>
              </a:rPr>
              <a:t>Το φάσμα των προϊόντων είναι τεράστιο, αλλά η συντριπτική πλειοψηφία αυτών των χημικών προϊόντων, περίπου το 85%, παράγεται από έναν πολύ περιορισμένο αριθμό απλών χημικών προϊόντων που ονομάζονται χημικά προϊόντα βάσης, τα οποία με τη σειρά τους παράγονται από δέκα μόνο πρώτες ύλες. </a:t>
            </a:r>
          </a:p>
          <a:p>
            <a:r>
              <a:rPr lang="el-GR" sz="2000" dirty="0">
                <a:latin typeface="Calibri" panose="020F0502020204030204" pitchFamily="34" charset="0"/>
                <a:cs typeface="Calibri" panose="020F0502020204030204" pitchFamily="34" charset="0"/>
              </a:rPr>
              <a:t>Αυτές οι πρώτες ύλες μπορούν να χωριστούν σε ανόργανες και οργανικές ύλες. </a:t>
            </a:r>
          </a:p>
          <a:p>
            <a:r>
              <a:rPr lang="el-GR" sz="2000" dirty="0">
                <a:latin typeface="Calibri" panose="020F0502020204030204" pitchFamily="34" charset="0"/>
                <a:cs typeface="Calibri" panose="020F0502020204030204" pitchFamily="34" charset="0"/>
              </a:rPr>
              <a:t>Οι ανόργανες πρώτες ύλες περιλαμβάνουν τον αέρα, το νερό και τα ορυκτά. </a:t>
            </a:r>
          </a:p>
          <a:p>
            <a:r>
              <a:rPr lang="el-GR" sz="2000" dirty="0">
                <a:latin typeface="Calibri" panose="020F0502020204030204" pitchFamily="34" charset="0"/>
                <a:cs typeface="Calibri" panose="020F0502020204030204" pitchFamily="34" charset="0"/>
              </a:rPr>
              <a:t>Στην κατηγορία των οργανικών πρώτων υλών ανήκουν το πετρέλαιο, ο άνθρακας, το φυσικό αέριο - που μαζί ονομάζονται ορυκτά καύσιμα - και η βιομάζα. </a:t>
            </a:r>
          </a:p>
          <a:p>
            <a:r>
              <a:rPr lang="el-GR" sz="2000" dirty="0">
                <a:latin typeface="Calibri" panose="020F0502020204030204" pitchFamily="34" charset="0"/>
                <a:cs typeface="Calibri" panose="020F0502020204030204" pitchFamily="34" charset="0"/>
              </a:rPr>
              <a:t>Η μετατροπή των βασικών χημικών ουσιών μπορεί να παράγει περίπου 300 διαφορετικά ενδιάμεσα προϊόντα, τα οποία εξακολουθούν να είναι σχετικά απλά μόρια. Τόσο οι βασικές χημικές ουσίες όσο και τα ενδιάμεσα προϊόντα μπορούν να ταξινομηθούν ως χημικές ουσίες χύδην (</a:t>
            </a:r>
            <a:r>
              <a:rPr lang="en-US" sz="2000" i="1" dirty="0">
                <a:latin typeface="Calibri" panose="020F0502020204030204" pitchFamily="34" charset="0"/>
                <a:cs typeface="Calibri" panose="020F0502020204030204" pitchFamily="34" charset="0"/>
              </a:rPr>
              <a:t>bulk chemicals</a:t>
            </a:r>
            <a:r>
              <a:rPr lang="el-GR" sz="2000" i="1" dirty="0">
                <a:latin typeface="Calibri" panose="020F0502020204030204" pitchFamily="34" charset="0"/>
                <a:cs typeface="Calibri" panose="020F0502020204030204" pitchFamily="34" charset="0"/>
              </a:rPr>
              <a:t>)</a:t>
            </a:r>
            <a:r>
              <a:rPr lang="el-GR" sz="2000" dirty="0">
                <a:latin typeface="Calibri" panose="020F0502020204030204" pitchFamily="34" charset="0"/>
                <a:cs typeface="Calibri" panose="020F0502020204030204" pitchFamily="34" charset="0"/>
              </a:rPr>
              <a:t>. </a:t>
            </a:r>
          </a:p>
          <a:p>
            <a:r>
              <a:rPr lang="el-GR" sz="2000" dirty="0">
                <a:latin typeface="Calibri" panose="020F0502020204030204" pitchFamily="34" charset="0"/>
                <a:cs typeface="Calibri" panose="020F0502020204030204" pitchFamily="34" charset="0"/>
              </a:rPr>
              <a:t>Μια μεγάλη ποικιλία προηγμένων χημικών προϊόντων, βιομηχανικών ειδικών χημικών προϊόντων και καταναλωτικών προϊόντων μπορούν να παραχθούν με περαιτέρω στάδια αντίδρασης.</a:t>
            </a:r>
          </a:p>
        </p:txBody>
      </p:sp>
      <p:sp>
        <p:nvSpPr>
          <p:cNvPr id="4" name="Θέση αριθμού διαφάνειας 3">
            <a:extLst>
              <a:ext uri="{FF2B5EF4-FFF2-40B4-BE49-F238E27FC236}">
                <a16:creationId xmlns:a16="http://schemas.microsoft.com/office/drawing/2014/main" id="{9CBDE186-F115-1FF8-0B25-87AED59756DB}"/>
              </a:ext>
            </a:extLst>
          </p:cNvPr>
          <p:cNvSpPr>
            <a:spLocks noGrp="1"/>
          </p:cNvSpPr>
          <p:nvPr>
            <p:ph type="sldNum" sz="quarter" idx="12"/>
          </p:nvPr>
        </p:nvSpPr>
        <p:spPr/>
        <p:txBody>
          <a:bodyPr/>
          <a:lstStyle/>
          <a:p>
            <a:fld id="{34B7E4EF-A1BD-40F4-AB7B-04F084DD991D}" type="slidenum">
              <a:rPr lang="en-US" smtClean="0"/>
              <a:pPr/>
              <a:t>13</a:t>
            </a:fld>
            <a:endParaRPr lang="en-US"/>
          </a:p>
        </p:txBody>
      </p:sp>
    </p:spTree>
    <p:extLst>
      <p:ext uri="{BB962C8B-B14F-4D97-AF65-F5344CB8AC3E}">
        <p14:creationId xmlns:p14="http://schemas.microsoft.com/office/powerpoint/2010/main" val="1729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DB112A-CDAB-4435-B105-76878BBA1A26}"/>
              </a:ext>
            </a:extLst>
          </p:cNvPr>
          <p:cNvSpPr>
            <a:spLocks noGrp="1"/>
          </p:cNvSpPr>
          <p:nvPr>
            <p:ph type="title"/>
          </p:nvPr>
        </p:nvSpPr>
        <p:spPr/>
        <p:txBody>
          <a:bodyPr/>
          <a:lstStyle/>
          <a:p>
            <a:endParaRPr lang="el-GR"/>
          </a:p>
        </p:txBody>
      </p:sp>
      <p:pic>
        <p:nvPicPr>
          <p:cNvPr id="6" name="Θέση περιεχομένου 5">
            <a:extLst>
              <a:ext uri="{FF2B5EF4-FFF2-40B4-BE49-F238E27FC236}">
                <a16:creationId xmlns:a16="http://schemas.microsoft.com/office/drawing/2014/main" id="{0505FAE4-02F7-48C7-9559-A76A676F1734}"/>
              </a:ext>
            </a:extLst>
          </p:cNvPr>
          <p:cNvPicPr>
            <a:picLocks noGrp="1" noChangeAspect="1"/>
          </p:cNvPicPr>
          <p:nvPr>
            <p:ph idx="1"/>
          </p:nvPr>
        </p:nvPicPr>
        <p:blipFill>
          <a:blip r:embed="rId2"/>
          <a:stretch>
            <a:fillRect/>
          </a:stretch>
        </p:blipFill>
        <p:spPr>
          <a:xfrm>
            <a:off x="1389287" y="-5316"/>
            <a:ext cx="9007780" cy="6834391"/>
          </a:xfrm>
          <a:prstGeom prst="rect">
            <a:avLst/>
          </a:prstGeom>
        </p:spPr>
      </p:pic>
      <p:sp>
        <p:nvSpPr>
          <p:cNvPr id="3" name="Θέση αριθμού διαφάνειας 2">
            <a:extLst>
              <a:ext uri="{FF2B5EF4-FFF2-40B4-BE49-F238E27FC236}">
                <a16:creationId xmlns:a16="http://schemas.microsoft.com/office/drawing/2014/main" id="{52918F61-5CDF-5EBF-2D25-8472819AF7BB}"/>
              </a:ext>
            </a:extLst>
          </p:cNvPr>
          <p:cNvSpPr>
            <a:spLocks noGrp="1"/>
          </p:cNvSpPr>
          <p:nvPr>
            <p:ph type="sldNum" sz="quarter" idx="12"/>
          </p:nvPr>
        </p:nvSpPr>
        <p:spPr/>
        <p:txBody>
          <a:bodyPr/>
          <a:lstStyle/>
          <a:p>
            <a:fld id="{34B7E4EF-A1BD-40F4-AB7B-04F084DD991D}" type="slidenum">
              <a:rPr lang="en-US" smtClean="0"/>
              <a:pPr/>
              <a:t>14</a:t>
            </a:fld>
            <a:endParaRPr lang="en-US"/>
          </a:p>
        </p:txBody>
      </p:sp>
    </p:spTree>
    <p:extLst>
      <p:ext uri="{BB962C8B-B14F-4D97-AF65-F5344CB8AC3E}">
        <p14:creationId xmlns:p14="http://schemas.microsoft.com/office/powerpoint/2010/main" val="1123117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4449EEE0-CB39-4947-8F93-DEA0830BBC98}"/>
              </a:ext>
            </a:extLst>
          </p:cNvPr>
          <p:cNvPicPr>
            <a:picLocks noGrp="1" noChangeAspect="1"/>
          </p:cNvPicPr>
          <p:nvPr>
            <p:ph idx="1"/>
          </p:nvPr>
        </p:nvPicPr>
        <p:blipFill>
          <a:blip r:embed="rId2"/>
          <a:stretch>
            <a:fillRect/>
          </a:stretch>
        </p:blipFill>
        <p:spPr>
          <a:xfrm>
            <a:off x="2042161" y="0"/>
            <a:ext cx="9921957" cy="6858000"/>
          </a:xfrm>
          <a:prstGeom prst="rect">
            <a:avLst/>
          </a:prstGeom>
        </p:spPr>
      </p:pic>
      <p:sp>
        <p:nvSpPr>
          <p:cNvPr id="2" name="Τίτλος 1">
            <a:extLst>
              <a:ext uri="{FF2B5EF4-FFF2-40B4-BE49-F238E27FC236}">
                <a16:creationId xmlns:a16="http://schemas.microsoft.com/office/drawing/2014/main" id="{38DCB9C1-11E6-4A86-9049-42F8785F7B6A}"/>
              </a:ext>
            </a:extLst>
          </p:cNvPr>
          <p:cNvSpPr>
            <a:spLocks noGrp="1"/>
          </p:cNvSpPr>
          <p:nvPr>
            <p:ph type="title"/>
          </p:nvPr>
        </p:nvSpPr>
        <p:spPr>
          <a:xfrm>
            <a:off x="268109" y="1156976"/>
            <a:ext cx="2241825" cy="1586224"/>
          </a:xfrm>
        </p:spPr>
        <p:txBody>
          <a:bodyPr>
            <a:normAutofit/>
          </a:bodyPr>
          <a:lstStyle/>
          <a:p>
            <a:r>
              <a:rPr lang="en-US" sz="2400" i="1" dirty="0"/>
              <a:t>Survey of the petrochemical industry</a:t>
            </a:r>
            <a:endParaRPr lang="el-GR" sz="2400" dirty="0"/>
          </a:p>
        </p:txBody>
      </p:sp>
      <p:sp>
        <p:nvSpPr>
          <p:cNvPr id="3" name="Θέση αριθμού διαφάνειας 2">
            <a:extLst>
              <a:ext uri="{FF2B5EF4-FFF2-40B4-BE49-F238E27FC236}">
                <a16:creationId xmlns:a16="http://schemas.microsoft.com/office/drawing/2014/main" id="{2834BD1D-6721-35B3-DE63-E26683A1CDF4}"/>
              </a:ext>
            </a:extLst>
          </p:cNvPr>
          <p:cNvSpPr>
            <a:spLocks noGrp="1"/>
          </p:cNvSpPr>
          <p:nvPr>
            <p:ph type="sldNum" sz="quarter" idx="12"/>
          </p:nvPr>
        </p:nvSpPr>
        <p:spPr/>
        <p:txBody>
          <a:bodyPr/>
          <a:lstStyle/>
          <a:p>
            <a:fld id="{34B7E4EF-A1BD-40F4-AB7B-04F084DD991D}" type="slidenum">
              <a:rPr lang="en-US" smtClean="0"/>
              <a:pPr/>
              <a:t>15</a:t>
            </a:fld>
            <a:endParaRPr lang="en-US"/>
          </a:p>
        </p:txBody>
      </p:sp>
    </p:spTree>
    <p:extLst>
      <p:ext uri="{BB962C8B-B14F-4D97-AF65-F5344CB8AC3E}">
        <p14:creationId xmlns:p14="http://schemas.microsoft.com/office/powerpoint/2010/main" val="1553960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FE699F4-FAEB-1AB7-03F3-187AF62E299F}"/>
              </a:ext>
            </a:extLst>
          </p:cNvPr>
          <p:cNvSpPr>
            <a:spLocks noGrp="1"/>
          </p:cNvSpPr>
          <p:nvPr>
            <p:ph idx="1"/>
          </p:nvPr>
        </p:nvSpPr>
        <p:spPr>
          <a:xfrm>
            <a:off x="721453" y="612396"/>
            <a:ext cx="10779853" cy="5340348"/>
          </a:xfrm>
        </p:spPr>
        <p:txBody>
          <a:bodyPr>
            <a:normAutofit/>
          </a:bodyPr>
          <a:lstStyle/>
          <a:p>
            <a:pPr marL="0" indent="0">
              <a:lnSpc>
                <a:spcPct val="100000"/>
              </a:lnSpc>
              <a:spcBef>
                <a:spcPts val="0"/>
              </a:spcBef>
              <a:buNone/>
            </a:pPr>
            <a:r>
              <a:rPr lang="el-GR" sz="2000" dirty="0">
                <a:latin typeface="Calibri" panose="020F0502020204030204" pitchFamily="34" charset="0"/>
                <a:cs typeface="Calibri" panose="020F0502020204030204" pitchFamily="34" charset="0"/>
              </a:rPr>
              <a:t>Το αργό πετρέλαιο και το φυσικό αέριο είναι οι κύριες πρώτες ύλες για την παραγωγή των περισσότερων χύδην οργανικών χημικών προϊόντων. </a:t>
            </a:r>
          </a:p>
          <a:p>
            <a:pPr>
              <a:lnSpc>
                <a:spcPct val="100000"/>
              </a:lnSpc>
              <a:spcBef>
                <a:spcPts val="0"/>
              </a:spcBef>
            </a:pPr>
            <a:endParaRPr lang="el-GR" sz="2000" dirty="0">
              <a:latin typeface="Calibri" panose="020F0502020204030204" pitchFamily="34" charset="0"/>
              <a:cs typeface="Calibri" panose="020F0502020204030204" pitchFamily="34" charset="0"/>
            </a:endParaRPr>
          </a:p>
          <a:p>
            <a:pPr marL="0" indent="0">
              <a:lnSpc>
                <a:spcPct val="100000"/>
              </a:lnSpc>
              <a:spcBef>
                <a:spcPts val="0"/>
              </a:spcBef>
              <a:buNone/>
            </a:pPr>
            <a:r>
              <a:rPr lang="el-GR" sz="2000" dirty="0">
                <a:latin typeface="Calibri" panose="020F0502020204030204" pitchFamily="34" charset="0"/>
                <a:cs typeface="Calibri" panose="020F0502020204030204" pitchFamily="34" charset="0"/>
              </a:rPr>
              <a:t>Το πρώτο στάδιο της πετροχημικής βιομηχανίας είναι η μετατροπή αυτών των πρώτων υλών σε βασικές χημικές ουσίες:</a:t>
            </a:r>
          </a:p>
          <a:p>
            <a:pPr>
              <a:lnSpc>
                <a:spcPct val="100000"/>
              </a:lnSpc>
              <a:spcBef>
                <a:spcPts val="0"/>
              </a:spcBef>
            </a:pPr>
            <a:r>
              <a:rPr lang="el-GR" sz="2000" dirty="0">
                <a:latin typeface="Calibri" panose="020F0502020204030204" pitchFamily="34" charset="0"/>
                <a:cs typeface="Calibri" panose="020F0502020204030204" pitchFamily="34" charset="0"/>
              </a:rPr>
              <a:t>κατώτερα αλκένια: </a:t>
            </a:r>
            <a:r>
              <a:rPr lang="el-GR" sz="2000" dirty="0" err="1">
                <a:latin typeface="Calibri" panose="020F0502020204030204" pitchFamily="34" charset="0"/>
                <a:cs typeface="Calibri" panose="020F0502020204030204" pitchFamily="34" charset="0"/>
              </a:rPr>
              <a:t>αιθένιο</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προπένιο</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βουταδιένιο</a:t>
            </a:r>
            <a:r>
              <a:rPr lang="el-GR" sz="2000" dirty="0">
                <a:latin typeface="Calibri" panose="020F0502020204030204" pitchFamily="34" charset="0"/>
                <a:cs typeface="Calibri" panose="020F0502020204030204" pitchFamily="34" charset="0"/>
              </a:rPr>
              <a:t>, </a:t>
            </a:r>
          </a:p>
          <a:p>
            <a:pPr>
              <a:lnSpc>
                <a:spcPct val="100000"/>
              </a:lnSpc>
              <a:spcBef>
                <a:spcPts val="0"/>
              </a:spcBef>
            </a:pPr>
            <a:r>
              <a:rPr lang="el-GR" sz="2000" dirty="0">
                <a:latin typeface="Calibri" panose="020F0502020204030204" pitchFamily="34" charset="0"/>
                <a:cs typeface="Calibri" panose="020F0502020204030204" pitchFamily="34" charset="0"/>
              </a:rPr>
              <a:t>αρωματικά: βενζόλιο, </a:t>
            </a:r>
            <a:r>
              <a:rPr lang="el-GR" sz="2000" dirty="0" err="1">
                <a:latin typeface="Calibri" panose="020F0502020204030204" pitchFamily="34" charset="0"/>
                <a:cs typeface="Calibri" panose="020F0502020204030204" pitchFamily="34" charset="0"/>
              </a:rPr>
              <a:t>τολουόλιο</a:t>
            </a:r>
            <a:r>
              <a:rPr lang="el-GR" sz="2000" dirty="0">
                <a:latin typeface="Calibri" panose="020F0502020204030204" pitchFamily="34" charset="0"/>
                <a:cs typeface="Calibri" panose="020F0502020204030204" pitchFamily="34" charset="0"/>
              </a:rPr>
              <a:t>, ξυλένια ("BTX"), </a:t>
            </a:r>
          </a:p>
          <a:p>
            <a:pPr>
              <a:lnSpc>
                <a:spcPct val="100000"/>
              </a:lnSpc>
              <a:spcBef>
                <a:spcPts val="0"/>
              </a:spcBef>
            </a:pPr>
            <a:r>
              <a:rPr lang="el-GR" sz="2000" dirty="0">
                <a:latin typeface="Calibri" panose="020F0502020204030204" pitchFamily="34" charset="0"/>
                <a:cs typeface="Calibri" panose="020F0502020204030204" pitchFamily="34" charset="0"/>
              </a:rPr>
              <a:t>αέριο σύνθεσης (μείγμα κυρίως υδρογόνου και μονοξειδίου του άνθρακα), αμμωνία, </a:t>
            </a:r>
            <a:r>
              <a:rPr lang="el-GR" sz="2000" dirty="0" err="1">
                <a:latin typeface="Calibri" panose="020F0502020204030204" pitchFamily="34" charset="0"/>
                <a:cs typeface="Calibri" panose="020F0502020204030204" pitchFamily="34" charset="0"/>
              </a:rPr>
              <a:t>μεθανόλη</a:t>
            </a:r>
            <a:r>
              <a:rPr lang="el-GR" sz="2000" dirty="0">
                <a:latin typeface="Calibri" panose="020F0502020204030204" pitchFamily="34" charset="0"/>
                <a:cs typeface="Calibri" panose="020F0502020204030204" pitchFamily="34" charset="0"/>
              </a:rPr>
              <a:t>.</a:t>
            </a:r>
          </a:p>
          <a:p>
            <a:pPr>
              <a:lnSpc>
                <a:spcPct val="100000"/>
              </a:lnSpc>
              <a:spcBef>
                <a:spcPts val="0"/>
              </a:spcBef>
            </a:pPr>
            <a:endParaRPr lang="el-GR" sz="2000" dirty="0">
              <a:latin typeface="Calibri" panose="020F0502020204030204" pitchFamily="34" charset="0"/>
              <a:cs typeface="Calibri" panose="020F0502020204030204" pitchFamily="34" charset="0"/>
            </a:endParaRPr>
          </a:p>
          <a:p>
            <a:pPr marL="0" indent="0">
              <a:lnSpc>
                <a:spcPct val="100000"/>
              </a:lnSpc>
              <a:spcBef>
                <a:spcPts val="0"/>
              </a:spcBef>
              <a:buNone/>
            </a:pPr>
            <a:r>
              <a:rPr lang="el-GR" sz="2000" dirty="0">
                <a:latin typeface="Calibri" panose="020F0502020204030204" pitchFamily="34" charset="0"/>
                <a:cs typeface="Calibri" panose="020F0502020204030204" pitchFamily="34" charset="0"/>
              </a:rPr>
              <a:t>Ο τομέας αυτός αντιπροσωπεύει επίσης τις σημαντικότερες διεργασίες για την παραγωγή αυτών των χημικών προϊόντων. Τα κατώτερα αλκένια παράγονται κυρίως με πυρόλυση με ατμό του </a:t>
            </a:r>
            <a:r>
              <a:rPr lang="el-GR" sz="2000" dirty="0" err="1">
                <a:latin typeface="Calibri" panose="020F0502020204030204" pitchFamily="34" charset="0"/>
                <a:cs typeface="Calibri" panose="020F0502020204030204" pitchFamily="34" charset="0"/>
              </a:rPr>
              <a:t>αιθανίου</a:t>
            </a:r>
            <a:r>
              <a:rPr lang="el-GR" sz="2000" dirty="0">
                <a:latin typeface="Calibri" panose="020F0502020204030204" pitchFamily="34" charset="0"/>
                <a:cs typeface="Calibri" panose="020F0502020204030204" pitchFamily="34" charset="0"/>
              </a:rPr>
              <a:t> ή νάφθας, ενώ τα αρωματικά παράγονται κυρίως κατά τη διαδικασία καταλυτικής αναμόρφωσης. Το αέριο σύνθεσης, το οποίο είναι η πρώτη ύλη για την αμμωνία και τη </a:t>
            </a:r>
            <a:r>
              <a:rPr lang="el-GR" sz="2000" dirty="0" err="1">
                <a:latin typeface="Calibri" panose="020F0502020204030204" pitchFamily="34" charset="0"/>
                <a:cs typeface="Calibri" panose="020F0502020204030204" pitchFamily="34" charset="0"/>
              </a:rPr>
              <a:t>μεθανόλη</a:t>
            </a:r>
            <a:r>
              <a:rPr lang="el-GR" sz="2000" dirty="0">
                <a:latin typeface="Calibri" panose="020F0502020204030204" pitchFamily="34" charset="0"/>
                <a:cs typeface="Calibri" panose="020F0502020204030204" pitchFamily="34" charset="0"/>
              </a:rPr>
              <a:t>, παράγεται κυρίως με αναμόρφωση με ατμό του φυσικού αερίου</a:t>
            </a:r>
          </a:p>
        </p:txBody>
      </p:sp>
      <p:sp>
        <p:nvSpPr>
          <p:cNvPr id="2" name="Θέση αριθμού διαφάνειας 1">
            <a:extLst>
              <a:ext uri="{FF2B5EF4-FFF2-40B4-BE49-F238E27FC236}">
                <a16:creationId xmlns:a16="http://schemas.microsoft.com/office/drawing/2014/main" id="{7449A779-C133-0D57-49D3-B328A485B85F}"/>
              </a:ext>
            </a:extLst>
          </p:cNvPr>
          <p:cNvSpPr>
            <a:spLocks noGrp="1"/>
          </p:cNvSpPr>
          <p:nvPr>
            <p:ph type="sldNum" sz="quarter" idx="12"/>
          </p:nvPr>
        </p:nvSpPr>
        <p:spPr/>
        <p:txBody>
          <a:bodyPr/>
          <a:lstStyle/>
          <a:p>
            <a:fld id="{34B7E4EF-A1BD-40F4-AB7B-04F084DD991D}" type="slidenum">
              <a:rPr lang="en-US" smtClean="0"/>
              <a:pPr/>
              <a:t>16</a:t>
            </a:fld>
            <a:endParaRPr lang="en-US"/>
          </a:p>
        </p:txBody>
      </p:sp>
    </p:spTree>
    <p:extLst>
      <p:ext uri="{BB962C8B-B14F-4D97-AF65-F5344CB8AC3E}">
        <p14:creationId xmlns:p14="http://schemas.microsoft.com/office/powerpoint/2010/main" val="3818030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9B11B7F-2882-5AE0-30ED-1987E9F0D6B8}"/>
              </a:ext>
            </a:extLst>
          </p:cNvPr>
          <p:cNvSpPr>
            <a:spLocks noGrp="1"/>
          </p:cNvSpPr>
          <p:nvPr>
            <p:ph idx="1"/>
          </p:nvPr>
        </p:nvSpPr>
        <p:spPr>
          <a:xfrm>
            <a:off x="571850" y="562061"/>
            <a:ext cx="10058400" cy="5763237"/>
          </a:xfrm>
        </p:spPr>
        <p:txBody>
          <a:bodyPr>
            <a:normAutofit/>
          </a:bodyPr>
          <a:lstStyle/>
          <a:p>
            <a:pPr marL="0" indent="0">
              <a:lnSpc>
                <a:spcPct val="100000"/>
              </a:lnSpc>
              <a:spcBef>
                <a:spcPts val="0"/>
              </a:spcBef>
              <a:buNone/>
            </a:pPr>
            <a:r>
              <a:rPr lang="el-GR" sz="2000" dirty="0">
                <a:latin typeface="Calibri" panose="020F0502020204030204" pitchFamily="34" charset="0"/>
                <a:cs typeface="Calibri" panose="020F0502020204030204" pitchFamily="34" charset="0"/>
              </a:rPr>
              <a:t>Στο δεύτερο στάδιο, διεξάγονται διάφορες χημικές διεργασίες, συχνά με στόχο την εισαγωγή διάφορων </a:t>
            </a:r>
            <a:r>
              <a:rPr lang="el-GR" sz="2000" dirty="0" err="1">
                <a:latin typeface="Calibri" panose="020F0502020204030204" pitchFamily="34" charset="0"/>
                <a:cs typeface="Calibri" panose="020F0502020204030204" pitchFamily="34" charset="0"/>
              </a:rPr>
              <a:t>ετεροατόμων</a:t>
            </a:r>
            <a:r>
              <a:rPr lang="el-GR" sz="2000" dirty="0">
                <a:latin typeface="Calibri" panose="020F0502020204030204" pitchFamily="34" charset="0"/>
                <a:cs typeface="Calibri" panose="020F0502020204030204" pitchFamily="34" charset="0"/>
              </a:rPr>
              <a:t> (οξυγόνο, χλώριο, θείο κ.λπ.) στο μόριο. Αυτό οδηγεί στο σχηματισμό χημικών ενδιάμεσων προϊόντων, όπως το οξικό οξύ, η φορμαλδεΰδη και το οξείδιο του </a:t>
            </a:r>
            <a:r>
              <a:rPr lang="el-GR" sz="2000" dirty="0" err="1">
                <a:latin typeface="Calibri" panose="020F0502020204030204" pitchFamily="34" charset="0"/>
                <a:cs typeface="Calibri" panose="020F0502020204030204" pitchFamily="34" charset="0"/>
              </a:rPr>
              <a:t>αιθενίου</a:t>
            </a:r>
            <a:r>
              <a:rPr lang="el-GR" sz="2000" dirty="0">
                <a:latin typeface="Calibri" panose="020F0502020204030204" pitchFamily="34" charset="0"/>
                <a:cs typeface="Calibri" panose="020F0502020204030204" pitchFamily="34" charset="0"/>
              </a:rPr>
              <a:t>, και μονομερών όπως το </a:t>
            </a:r>
            <a:r>
              <a:rPr lang="el-GR" sz="2000" dirty="0" err="1">
                <a:latin typeface="Calibri" panose="020F0502020204030204" pitchFamily="34" charset="0"/>
                <a:cs typeface="Calibri" panose="020F0502020204030204" pitchFamily="34" charset="0"/>
              </a:rPr>
              <a:t>ακρυλονιτρίλιο</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τερεφθαλικό</a:t>
            </a:r>
            <a:r>
              <a:rPr lang="el-GR" sz="2000" dirty="0">
                <a:latin typeface="Calibri" panose="020F0502020204030204" pitchFamily="34" charset="0"/>
                <a:cs typeface="Calibri" panose="020F0502020204030204" pitchFamily="34" charset="0"/>
              </a:rPr>
              <a:t> οξύ </a:t>
            </a:r>
            <a:r>
              <a:rPr lang="el-GR" sz="2000" dirty="0" err="1">
                <a:latin typeface="Calibri" panose="020F0502020204030204" pitchFamily="34" charset="0"/>
                <a:cs typeface="Calibri" panose="020F0502020204030204" pitchFamily="34" charset="0"/>
              </a:rPr>
              <a:t>κ.ο.κ.</a:t>
            </a:r>
            <a:r>
              <a:rPr lang="el-GR" sz="2000" dirty="0">
                <a:latin typeface="Calibri" panose="020F0502020204030204" pitchFamily="34" charset="0"/>
                <a:cs typeface="Calibri" panose="020F0502020204030204" pitchFamily="34" charset="0"/>
              </a:rPr>
              <a:t> </a:t>
            </a:r>
          </a:p>
          <a:p>
            <a:pPr>
              <a:lnSpc>
                <a:spcPct val="100000"/>
              </a:lnSpc>
              <a:spcBef>
                <a:spcPts val="0"/>
              </a:spcBef>
            </a:pPr>
            <a:endParaRPr lang="el-GR" sz="2000" dirty="0">
              <a:latin typeface="Calibri" panose="020F0502020204030204" pitchFamily="34" charset="0"/>
              <a:cs typeface="Calibri" panose="020F0502020204030204" pitchFamily="34" charset="0"/>
            </a:endParaRPr>
          </a:p>
          <a:p>
            <a:pPr marL="0" indent="0">
              <a:lnSpc>
                <a:spcPct val="100000"/>
              </a:lnSpc>
              <a:spcBef>
                <a:spcPts val="0"/>
              </a:spcBef>
              <a:buNone/>
            </a:pPr>
            <a:r>
              <a:rPr lang="el-GR" sz="2000" dirty="0">
                <a:latin typeface="Calibri" panose="020F0502020204030204" pitchFamily="34" charset="0"/>
                <a:cs typeface="Calibri" panose="020F0502020204030204" pitchFamily="34" charset="0"/>
              </a:rPr>
              <a:t>Μια τελική σειρά λειτουργιών - που συχνά αποτελείται από πολλά στάδια -απαιτείται για την παραγωγή προηγμένων χημικών προϊόντων, βιομηχανικών προϊόντων και καταναλωτικών προϊόντων. Αυτά τα προϊόντα περιλαμβάνουν:</a:t>
            </a:r>
          </a:p>
          <a:p>
            <a:pPr>
              <a:lnSpc>
                <a:spcPct val="100000"/>
              </a:lnSpc>
              <a:spcBef>
                <a:spcPts val="0"/>
              </a:spcBef>
            </a:pPr>
            <a:r>
              <a:rPr lang="el-GR" sz="2000" dirty="0">
                <a:latin typeface="Calibri" panose="020F0502020204030204" pitchFamily="34" charset="0"/>
                <a:cs typeface="Calibri" panose="020F0502020204030204" pitchFamily="34" charset="0"/>
              </a:rPr>
              <a:t>πλαστικά: </a:t>
            </a:r>
            <a:r>
              <a:rPr lang="el-GR" sz="2000" dirty="0" err="1">
                <a:latin typeface="Calibri" panose="020F0502020204030204" pitchFamily="34" charset="0"/>
                <a:cs typeface="Calibri" panose="020F0502020204030204" pitchFamily="34" charset="0"/>
              </a:rPr>
              <a:t>πολυ</a:t>
            </a:r>
            <a:r>
              <a:rPr lang="el-GR" sz="2000" dirty="0">
                <a:latin typeface="Calibri" panose="020F0502020204030204" pitchFamily="34" charset="0"/>
                <a:cs typeface="Calibri" panose="020F0502020204030204" pitchFamily="34" charset="0"/>
              </a:rPr>
              <a:t>(βινυλοχλωρίδιο) (PVC), </a:t>
            </a:r>
            <a:r>
              <a:rPr lang="el-GR" sz="2000" dirty="0" err="1">
                <a:latin typeface="Calibri" panose="020F0502020204030204" pitchFamily="34" charset="0"/>
                <a:cs typeface="Calibri" panose="020F0502020204030204" pitchFamily="34" charset="0"/>
              </a:rPr>
              <a:t>πολυακρυλονιτρίλιο</a:t>
            </a:r>
            <a:r>
              <a:rPr lang="el-GR" sz="2000" dirty="0">
                <a:latin typeface="Calibri" panose="020F0502020204030204" pitchFamily="34" charset="0"/>
                <a:cs typeface="Calibri" panose="020F0502020204030204" pitchFamily="34" charset="0"/>
              </a:rPr>
              <a:t>, </a:t>
            </a:r>
          </a:p>
          <a:p>
            <a:pPr>
              <a:lnSpc>
                <a:spcPct val="100000"/>
              </a:lnSpc>
              <a:spcBef>
                <a:spcPts val="0"/>
              </a:spcBef>
            </a:pPr>
            <a:r>
              <a:rPr lang="el-GR" sz="2000" dirty="0">
                <a:latin typeface="Calibri" panose="020F0502020204030204" pitchFamily="34" charset="0"/>
                <a:cs typeface="Calibri" panose="020F0502020204030204" pitchFamily="34" charset="0"/>
              </a:rPr>
              <a:t>συνθετικές ίνες: πολυεστέρες όπως το </a:t>
            </a:r>
            <a:r>
              <a:rPr lang="el-GR" sz="2000" dirty="0" err="1">
                <a:latin typeface="Calibri" panose="020F0502020204030204" pitchFamily="34" charset="0"/>
                <a:cs typeface="Calibri" panose="020F0502020204030204" pitchFamily="34" charset="0"/>
              </a:rPr>
              <a:t>τερεφθαλικό</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πολυαιθένιο</a:t>
            </a:r>
            <a:r>
              <a:rPr lang="el-GR" sz="2000" dirty="0">
                <a:latin typeface="Calibri" panose="020F0502020204030204" pitchFamily="34" charset="0"/>
                <a:cs typeface="Calibri" panose="020F0502020204030204" pitchFamily="34" charset="0"/>
              </a:rPr>
              <a:t> (PET), νάιλον-6,</a:t>
            </a:r>
          </a:p>
          <a:p>
            <a:pPr>
              <a:lnSpc>
                <a:spcPct val="100000"/>
              </a:lnSpc>
              <a:spcBef>
                <a:spcPts val="0"/>
              </a:spcBef>
            </a:pPr>
            <a:r>
              <a:rPr lang="el-GR" sz="2000" dirty="0" err="1">
                <a:latin typeface="Calibri" panose="020F0502020204030204" pitchFamily="34" charset="0"/>
                <a:cs typeface="Calibri" panose="020F0502020204030204" pitchFamily="34" charset="0"/>
              </a:rPr>
              <a:t>ελαστομερή</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πολυβουταδιένιο</a:t>
            </a:r>
            <a:r>
              <a:rPr lang="el-GR" sz="2000" dirty="0">
                <a:latin typeface="Calibri" panose="020F0502020204030204" pitchFamily="34" charset="0"/>
                <a:cs typeface="Calibri" panose="020F0502020204030204" pitchFamily="34" charset="0"/>
              </a:rPr>
              <a:t>, </a:t>
            </a:r>
          </a:p>
          <a:p>
            <a:pPr>
              <a:lnSpc>
                <a:spcPct val="100000"/>
              </a:lnSpc>
              <a:spcBef>
                <a:spcPts val="0"/>
              </a:spcBef>
            </a:pPr>
            <a:r>
              <a:rPr lang="el-GR" sz="2000" dirty="0">
                <a:latin typeface="Calibri" panose="020F0502020204030204" pitchFamily="34" charset="0"/>
                <a:cs typeface="Calibri" panose="020F0502020204030204" pitchFamily="34" charset="0"/>
              </a:rPr>
              <a:t>χρώματα και επιστρώσεις, </a:t>
            </a:r>
          </a:p>
          <a:p>
            <a:pPr>
              <a:lnSpc>
                <a:spcPct val="100000"/>
              </a:lnSpc>
              <a:spcBef>
                <a:spcPts val="0"/>
              </a:spcBef>
            </a:pPr>
            <a:r>
              <a:rPr lang="el-GR" sz="2000" dirty="0">
                <a:latin typeface="Calibri" panose="020F0502020204030204" pitchFamily="34" charset="0"/>
                <a:cs typeface="Calibri" panose="020F0502020204030204" pitchFamily="34" charset="0"/>
              </a:rPr>
              <a:t>ζιζανιοκτόνα, εντομοκτόνα και μυκητοκτόνα (</a:t>
            </a:r>
            <a:r>
              <a:rPr lang="el-GR" sz="2000" dirty="0" err="1">
                <a:latin typeface="Calibri" panose="020F0502020204030204" pitchFamily="34" charset="0"/>
                <a:cs typeface="Calibri" panose="020F0502020204030204" pitchFamily="34" charset="0"/>
              </a:rPr>
              <a:t>αγροχημικά</a:t>
            </a:r>
            <a:r>
              <a:rPr lang="el-GR" sz="2000" dirty="0">
                <a:latin typeface="Calibri" panose="020F0502020204030204" pitchFamily="34" charset="0"/>
                <a:cs typeface="Calibri" panose="020F0502020204030204" pitchFamily="34" charset="0"/>
              </a:rPr>
              <a:t>), </a:t>
            </a:r>
          </a:p>
          <a:p>
            <a:pPr>
              <a:lnSpc>
                <a:spcPct val="100000"/>
              </a:lnSpc>
              <a:spcBef>
                <a:spcPts val="0"/>
              </a:spcBef>
            </a:pPr>
            <a:r>
              <a:rPr lang="el-GR" sz="2000" dirty="0">
                <a:latin typeface="Calibri" panose="020F0502020204030204" pitchFamily="34" charset="0"/>
                <a:cs typeface="Calibri" panose="020F0502020204030204" pitchFamily="34" charset="0"/>
              </a:rPr>
              <a:t>λιπάσματα: για παράδειγμα, νιτρικό αμμώνιο, </a:t>
            </a:r>
          </a:p>
          <a:p>
            <a:pPr>
              <a:lnSpc>
                <a:spcPct val="100000"/>
              </a:lnSpc>
              <a:spcBef>
                <a:spcPts val="0"/>
              </a:spcBef>
            </a:pPr>
            <a:r>
              <a:rPr lang="el-GR" sz="2000" dirty="0">
                <a:latin typeface="Calibri" panose="020F0502020204030204" pitchFamily="34" charset="0"/>
                <a:cs typeface="Calibri" panose="020F0502020204030204" pitchFamily="34" charset="0"/>
              </a:rPr>
              <a:t>βιταμίνες, </a:t>
            </a:r>
          </a:p>
          <a:p>
            <a:pPr>
              <a:lnSpc>
                <a:spcPct val="100000"/>
              </a:lnSpc>
              <a:spcBef>
                <a:spcPts val="0"/>
              </a:spcBef>
            </a:pPr>
            <a:r>
              <a:rPr lang="el-GR" sz="2000" dirty="0">
                <a:latin typeface="Calibri" panose="020F0502020204030204" pitchFamily="34" charset="0"/>
                <a:cs typeface="Calibri" panose="020F0502020204030204" pitchFamily="34" charset="0"/>
              </a:rPr>
              <a:t>γεύσεις και αρώματα, </a:t>
            </a:r>
          </a:p>
          <a:p>
            <a:pPr>
              <a:lnSpc>
                <a:spcPct val="100000"/>
              </a:lnSpc>
              <a:spcBef>
                <a:spcPts val="0"/>
              </a:spcBef>
            </a:pPr>
            <a:r>
              <a:rPr lang="el-GR" sz="2000" dirty="0">
                <a:latin typeface="Calibri" panose="020F0502020204030204" pitchFamily="34" charset="0"/>
                <a:cs typeface="Calibri" panose="020F0502020204030204" pitchFamily="34" charset="0"/>
              </a:rPr>
              <a:t>σαπούνια, απορρυπαντικά και καλλυντικά (καταναλωτικά χημικά), </a:t>
            </a:r>
          </a:p>
          <a:p>
            <a:pPr>
              <a:lnSpc>
                <a:spcPct val="100000"/>
              </a:lnSpc>
              <a:spcBef>
                <a:spcPts val="0"/>
              </a:spcBef>
            </a:pPr>
            <a:r>
              <a:rPr lang="el-GR" sz="2000" dirty="0">
                <a:latin typeface="Calibri" panose="020F0502020204030204" pitchFamily="34" charset="0"/>
                <a:cs typeface="Calibri" panose="020F0502020204030204" pitchFamily="34" charset="0"/>
              </a:rPr>
              <a:t>φαρμακευτικά προϊόντα.</a:t>
            </a:r>
          </a:p>
        </p:txBody>
      </p:sp>
      <p:pic>
        <p:nvPicPr>
          <p:cNvPr id="5" name="Εικόνα 4">
            <a:extLst>
              <a:ext uri="{FF2B5EF4-FFF2-40B4-BE49-F238E27FC236}">
                <a16:creationId xmlns:a16="http://schemas.microsoft.com/office/drawing/2014/main" id="{1543827D-70C8-78BA-7F2C-6EE677575320}"/>
              </a:ext>
            </a:extLst>
          </p:cNvPr>
          <p:cNvPicPr>
            <a:picLocks noChangeAspect="1"/>
          </p:cNvPicPr>
          <p:nvPr/>
        </p:nvPicPr>
        <p:blipFill>
          <a:blip r:embed="rId2"/>
          <a:stretch>
            <a:fillRect/>
          </a:stretch>
        </p:blipFill>
        <p:spPr>
          <a:xfrm>
            <a:off x="7952891" y="4060271"/>
            <a:ext cx="4239109" cy="2684477"/>
          </a:xfrm>
          <a:prstGeom prst="rect">
            <a:avLst/>
          </a:prstGeom>
        </p:spPr>
      </p:pic>
      <p:sp>
        <p:nvSpPr>
          <p:cNvPr id="2" name="Θέση αριθμού διαφάνειας 1">
            <a:extLst>
              <a:ext uri="{FF2B5EF4-FFF2-40B4-BE49-F238E27FC236}">
                <a16:creationId xmlns:a16="http://schemas.microsoft.com/office/drawing/2014/main" id="{F8AFEF51-8877-5619-BC58-5335B8073D90}"/>
              </a:ext>
            </a:extLst>
          </p:cNvPr>
          <p:cNvSpPr>
            <a:spLocks noGrp="1"/>
          </p:cNvSpPr>
          <p:nvPr>
            <p:ph type="sldNum" sz="quarter" idx="12"/>
          </p:nvPr>
        </p:nvSpPr>
        <p:spPr/>
        <p:txBody>
          <a:bodyPr/>
          <a:lstStyle/>
          <a:p>
            <a:fld id="{34B7E4EF-A1BD-40F4-AB7B-04F084DD991D}" type="slidenum">
              <a:rPr lang="en-US" smtClean="0"/>
              <a:pPr/>
              <a:t>17</a:t>
            </a:fld>
            <a:endParaRPr lang="en-US"/>
          </a:p>
        </p:txBody>
      </p:sp>
    </p:spTree>
    <p:extLst>
      <p:ext uri="{BB962C8B-B14F-4D97-AF65-F5344CB8AC3E}">
        <p14:creationId xmlns:p14="http://schemas.microsoft.com/office/powerpoint/2010/main" val="992014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69D3DA-DA79-4044-BF85-53436A2243D5}"/>
              </a:ext>
            </a:extLst>
          </p:cNvPr>
          <p:cNvSpPr>
            <a:spLocks noGrp="1"/>
          </p:cNvSpPr>
          <p:nvPr>
            <p:ph type="title"/>
          </p:nvPr>
        </p:nvSpPr>
        <p:spPr>
          <a:xfrm>
            <a:off x="8477250" y="603504"/>
            <a:ext cx="3144774" cy="1645920"/>
          </a:xfrm>
        </p:spPr>
        <p:txBody>
          <a:bodyPr anchor="b">
            <a:normAutofit/>
          </a:bodyPr>
          <a:lstStyle/>
          <a:p>
            <a:r>
              <a:rPr lang="el-GR" sz="4000" b="1" dirty="0">
                <a:latin typeface="Calibri" panose="020F0502020204030204" pitchFamily="34" charset="0"/>
                <a:cs typeface="Calibri" panose="020F0502020204030204" pitchFamily="34" charset="0"/>
              </a:rPr>
              <a:t>Πρώτες ύλες και ενέργεια</a:t>
            </a:r>
            <a:endParaRPr lang="el-GR" sz="4000" dirty="0">
              <a:latin typeface="Calibri" panose="020F0502020204030204" pitchFamily="34" charset="0"/>
              <a:cs typeface="Calibri" panose="020F0502020204030204" pitchFamily="34" charset="0"/>
            </a:endParaRPr>
          </a:p>
        </p:txBody>
      </p:sp>
      <p:sp>
        <p:nvSpPr>
          <p:cNvPr id="139" name="Text Placeholder 4">
            <a:extLst>
              <a:ext uri="{FF2B5EF4-FFF2-40B4-BE49-F238E27FC236}">
                <a16:creationId xmlns:a16="http://schemas.microsoft.com/office/drawing/2014/main" id="{8E89011E-A01F-4DF1-B2E2-71CB6A8CC7FB}"/>
              </a:ext>
            </a:extLst>
          </p:cNvPr>
          <p:cNvSpPr>
            <a:spLocks noGrp="1"/>
          </p:cNvSpPr>
          <p:nvPr>
            <p:ph type="body" sz="half" idx="2"/>
          </p:nvPr>
        </p:nvSpPr>
        <p:spPr>
          <a:xfrm>
            <a:off x="8477250" y="2386584"/>
            <a:ext cx="3144774" cy="3511296"/>
          </a:xfrm>
        </p:spPr>
        <p:txBody>
          <a:bodyPr/>
          <a:lstStyle/>
          <a:p>
            <a:endParaRPr lang="en-US"/>
          </a:p>
        </p:txBody>
      </p:sp>
      <p:pic>
        <p:nvPicPr>
          <p:cNvPr id="4098" name="Picture 2" descr="The Raw Materials That Fuel the Green Revolution">
            <a:extLst>
              <a:ext uri="{FF2B5EF4-FFF2-40B4-BE49-F238E27FC236}">
                <a16:creationId xmlns:a16="http://schemas.microsoft.com/office/drawing/2014/main" id="{04AB5A52-0BEC-D010-B534-1A7913C40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77" y="0"/>
            <a:ext cx="7900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αριθμού διαφάνειας 2">
            <a:extLst>
              <a:ext uri="{FF2B5EF4-FFF2-40B4-BE49-F238E27FC236}">
                <a16:creationId xmlns:a16="http://schemas.microsoft.com/office/drawing/2014/main" id="{04D35373-CB74-359C-FCAE-2D248EA4905D}"/>
              </a:ext>
            </a:extLst>
          </p:cNvPr>
          <p:cNvSpPr>
            <a:spLocks noGrp="1"/>
          </p:cNvSpPr>
          <p:nvPr>
            <p:ph type="sldNum" sz="quarter" idx="12"/>
          </p:nvPr>
        </p:nvSpPr>
        <p:spPr/>
        <p:txBody>
          <a:bodyPr/>
          <a:lstStyle/>
          <a:p>
            <a:fld id="{34B7E4EF-A1BD-40F4-AB7B-04F084DD991D}" type="slidenum">
              <a:rPr lang="en-US" smtClean="0"/>
              <a:pPr/>
              <a:t>18</a:t>
            </a:fld>
            <a:endParaRPr lang="en-US"/>
          </a:p>
        </p:txBody>
      </p:sp>
    </p:spTree>
    <p:extLst>
      <p:ext uri="{BB962C8B-B14F-4D97-AF65-F5344CB8AC3E}">
        <p14:creationId xmlns:p14="http://schemas.microsoft.com/office/powerpoint/2010/main" val="98910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A8339E-3779-45E8-B53F-8E6CFCB4C913}"/>
              </a:ext>
            </a:extLst>
          </p:cNvPr>
          <p:cNvSpPr>
            <a:spLocks noGrp="1"/>
          </p:cNvSpPr>
          <p:nvPr>
            <p:ph type="title"/>
          </p:nvPr>
        </p:nvSpPr>
        <p:spPr>
          <a:xfrm>
            <a:off x="451555" y="271109"/>
            <a:ext cx="10949084" cy="794293"/>
          </a:xfrm>
        </p:spPr>
        <p:txBody>
          <a:bodyPr/>
          <a:lstStyle/>
          <a:p>
            <a:r>
              <a:rPr lang="el-GR" b="1" dirty="0">
                <a:latin typeface="Calibri" panose="020F0502020204030204" pitchFamily="34" charset="0"/>
                <a:cs typeface="Calibri" panose="020F0502020204030204" pitchFamily="34" charset="0"/>
              </a:rPr>
              <a:t>Κατανάλωση και αποθέματα ορυκτών καυσίμων</a:t>
            </a:r>
            <a:endParaRPr lang="el-GR" dirty="0">
              <a:latin typeface="Calibri" panose="020F0502020204030204" pitchFamily="34" charset="0"/>
              <a:cs typeface="Calibri" panose="020F0502020204030204" pitchFamily="34" charset="0"/>
            </a:endParaRPr>
          </a:p>
        </p:txBody>
      </p:sp>
      <p:pic>
        <p:nvPicPr>
          <p:cNvPr id="9" name="Θέση περιεχομένου 8">
            <a:extLst>
              <a:ext uri="{FF2B5EF4-FFF2-40B4-BE49-F238E27FC236}">
                <a16:creationId xmlns:a16="http://schemas.microsoft.com/office/drawing/2014/main" id="{F15F8C30-1B4D-408A-8707-53E6F741B0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779" y="1376748"/>
            <a:ext cx="5814713" cy="4104504"/>
          </a:xfrm>
          <a:prstGeom prst="rect">
            <a:avLst/>
          </a:prstGeom>
        </p:spPr>
      </p:pic>
      <p:pic>
        <p:nvPicPr>
          <p:cNvPr id="10" name="Εικόνα 9">
            <a:extLst>
              <a:ext uri="{FF2B5EF4-FFF2-40B4-BE49-F238E27FC236}">
                <a16:creationId xmlns:a16="http://schemas.microsoft.com/office/drawing/2014/main" id="{7C49251F-E0D5-4DB0-AEB2-D4711B0CE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268" y="1376748"/>
            <a:ext cx="5814714" cy="4104504"/>
          </a:xfrm>
          <a:prstGeom prst="rect">
            <a:avLst/>
          </a:prstGeom>
        </p:spPr>
      </p:pic>
      <p:sp>
        <p:nvSpPr>
          <p:cNvPr id="6" name="TextBox 5">
            <a:extLst>
              <a:ext uri="{FF2B5EF4-FFF2-40B4-BE49-F238E27FC236}">
                <a16:creationId xmlns:a16="http://schemas.microsoft.com/office/drawing/2014/main" id="{875D1A08-1B53-4229-83CB-362180813833}"/>
              </a:ext>
            </a:extLst>
          </p:cNvPr>
          <p:cNvSpPr txBox="1"/>
          <p:nvPr/>
        </p:nvSpPr>
        <p:spPr>
          <a:xfrm>
            <a:off x="3489377" y="5670850"/>
            <a:ext cx="6094602" cy="369332"/>
          </a:xfrm>
          <a:prstGeom prst="rect">
            <a:avLst/>
          </a:prstGeom>
          <a:noFill/>
        </p:spPr>
        <p:txBody>
          <a:bodyPr wrap="square">
            <a:spAutoFit/>
          </a:bodyPr>
          <a:lstStyle/>
          <a:p>
            <a:r>
              <a:rPr lang="el-GR" dirty="0">
                <a:hlinkClick r:id="rId4"/>
              </a:rPr>
              <a:t>https://www.youtube.com/watch?v=Vr6b-WzIcyo</a:t>
            </a:r>
            <a:r>
              <a:rPr lang="en-US" dirty="0"/>
              <a:t> </a:t>
            </a:r>
            <a:endParaRPr lang="el-GR" dirty="0"/>
          </a:p>
        </p:txBody>
      </p:sp>
      <p:sp>
        <p:nvSpPr>
          <p:cNvPr id="3" name="Θέση αριθμού διαφάνειας 2">
            <a:extLst>
              <a:ext uri="{FF2B5EF4-FFF2-40B4-BE49-F238E27FC236}">
                <a16:creationId xmlns:a16="http://schemas.microsoft.com/office/drawing/2014/main" id="{567E56C1-A7A9-4BC3-194C-7D05BB6DE03C}"/>
              </a:ext>
            </a:extLst>
          </p:cNvPr>
          <p:cNvSpPr>
            <a:spLocks noGrp="1"/>
          </p:cNvSpPr>
          <p:nvPr>
            <p:ph type="sldNum" sz="quarter" idx="12"/>
          </p:nvPr>
        </p:nvSpPr>
        <p:spPr/>
        <p:txBody>
          <a:bodyPr/>
          <a:lstStyle/>
          <a:p>
            <a:fld id="{34B7E4EF-A1BD-40F4-AB7B-04F084DD991D}" type="slidenum">
              <a:rPr lang="en-US" smtClean="0"/>
              <a:pPr/>
              <a:t>19</a:t>
            </a:fld>
            <a:endParaRPr lang="en-US"/>
          </a:p>
        </p:txBody>
      </p:sp>
    </p:spTree>
    <p:extLst>
      <p:ext uri="{BB962C8B-B14F-4D97-AF65-F5344CB8AC3E}">
        <p14:creationId xmlns:p14="http://schemas.microsoft.com/office/powerpoint/2010/main" val="1725462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4CB0CF-88FB-48BD-9D6F-1FDF17ABE222}"/>
              </a:ext>
            </a:extLst>
          </p:cNvPr>
          <p:cNvSpPr>
            <a:spLocks noGrp="1"/>
          </p:cNvSpPr>
          <p:nvPr>
            <p:ph type="title"/>
          </p:nvPr>
        </p:nvSpPr>
        <p:spPr>
          <a:xfrm>
            <a:off x="1066800" y="421127"/>
            <a:ext cx="10058400" cy="962302"/>
          </a:xfrm>
        </p:spPr>
        <p:txBody>
          <a:bodyPr/>
          <a:lstStyle/>
          <a:p>
            <a:r>
              <a:rPr lang="el-GR" b="1" dirty="0">
                <a:latin typeface="Calibri" panose="020F0502020204030204" pitchFamily="34" charset="0"/>
                <a:cs typeface="Calibri" panose="020F0502020204030204" pitchFamily="34" charset="0"/>
              </a:rPr>
              <a:t>Σύντομη ιστορική αναδρομή</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A618B3E6-6CC8-46C4-AB8A-B4B2FF7D7804}"/>
              </a:ext>
            </a:extLst>
          </p:cNvPr>
          <p:cNvSpPr>
            <a:spLocks noGrp="1"/>
          </p:cNvSpPr>
          <p:nvPr>
            <p:ph idx="1"/>
          </p:nvPr>
        </p:nvSpPr>
        <p:spPr>
          <a:xfrm>
            <a:off x="865465" y="1708837"/>
            <a:ext cx="10058400" cy="3849624"/>
          </a:xfrm>
        </p:spPr>
        <p:txBody>
          <a:bodyPr>
            <a:noAutofit/>
          </a:bodyPr>
          <a:lstStyle/>
          <a:p>
            <a:r>
              <a:rPr lang="el-GR" sz="2000" dirty="0">
                <a:latin typeface="Calibri" panose="020F0502020204030204" pitchFamily="34" charset="0"/>
                <a:cs typeface="Calibri" panose="020F0502020204030204" pitchFamily="34" charset="0"/>
              </a:rPr>
              <a:t>Χημικές διεργασίες όπως η βαφή, η βυρσοδεψία του δέρματος και η παρασκευή μπύρας ήταν ήδη γνωστές στην αρχαιότητα, αλλά η σύγχρονη χημική βιομηχανία στο Ηνωμένο Βασίλειο ξεκίνησε 1800. </a:t>
            </a:r>
          </a:p>
          <a:p>
            <a:r>
              <a:rPr lang="el-GR" sz="2000" dirty="0">
                <a:latin typeface="Calibri" panose="020F0502020204030204" pitchFamily="34" charset="0"/>
                <a:cs typeface="Calibri" panose="020F0502020204030204" pitchFamily="34" charset="0"/>
              </a:rPr>
              <a:t>Το έναυσμα δόθηκε από την βιομηχανική επανάσταση, η οποία ξεκίνησε στην Ευρώπη με τη μηχανοποίηση της κλωστοϋφαντουργίας, την ανάπτυξη των τεχνικών παραγωγής σιδήρου και της αυξημένης χρήσης εξευγενισμένου άνθρακα, και εξαπλώθηκε γρήγορα σε όλο τον κόσμο. </a:t>
            </a:r>
          </a:p>
          <a:p>
            <a:r>
              <a:rPr lang="el-GR" sz="2000" dirty="0">
                <a:latin typeface="Calibri" panose="020F0502020204030204" pitchFamily="34" charset="0"/>
                <a:cs typeface="Calibri" panose="020F0502020204030204" pitchFamily="34" charset="0"/>
              </a:rPr>
              <a:t>Η χημική βιομηχανία γνώρισε μια συνεχή ροή διεργασιών και καινοτομίες προϊόντων, αποκτώντας έτσι ένα πολύ ευρύ φάσμα προϊόντων. </a:t>
            </a:r>
          </a:p>
        </p:txBody>
      </p:sp>
      <p:sp>
        <p:nvSpPr>
          <p:cNvPr id="4" name="Θέση αριθμού διαφάνειας 3">
            <a:extLst>
              <a:ext uri="{FF2B5EF4-FFF2-40B4-BE49-F238E27FC236}">
                <a16:creationId xmlns:a16="http://schemas.microsoft.com/office/drawing/2014/main" id="{FB8BC2A0-C88B-D200-296E-C7DB24ACE981}"/>
              </a:ext>
            </a:extLst>
          </p:cNvPr>
          <p:cNvSpPr>
            <a:spLocks noGrp="1"/>
          </p:cNvSpPr>
          <p:nvPr>
            <p:ph type="sldNum" sz="quarter" idx="12"/>
          </p:nvPr>
        </p:nvSpPr>
        <p:spPr/>
        <p:txBody>
          <a:bodyPr/>
          <a:lstStyle/>
          <a:p>
            <a:fld id="{34B7E4EF-A1BD-40F4-AB7B-04F084DD991D}" type="slidenum">
              <a:rPr lang="en-US" smtClean="0"/>
              <a:pPr/>
              <a:t>2</a:t>
            </a:fld>
            <a:endParaRPr lang="en-US"/>
          </a:p>
        </p:txBody>
      </p:sp>
    </p:spTree>
    <p:extLst>
      <p:ext uri="{BB962C8B-B14F-4D97-AF65-F5344CB8AC3E}">
        <p14:creationId xmlns:p14="http://schemas.microsoft.com/office/powerpoint/2010/main" val="1718275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6BBE034-28ED-43AF-95D3-66C3A9A0C93D}"/>
              </a:ext>
            </a:extLst>
          </p:cNvPr>
          <p:cNvPicPr>
            <a:picLocks noChangeAspect="1"/>
          </p:cNvPicPr>
          <p:nvPr/>
        </p:nvPicPr>
        <p:blipFill>
          <a:blip r:embed="rId2"/>
          <a:stretch>
            <a:fillRect/>
          </a:stretch>
        </p:blipFill>
        <p:spPr>
          <a:xfrm>
            <a:off x="0" y="0"/>
            <a:ext cx="5179560" cy="6858000"/>
          </a:xfrm>
          <a:prstGeom prst="rect">
            <a:avLst/>
          </a:prstGeom>
        </p:spPr>
      </p:pic>
      <p:pic>
        <p:nvPicPr>
          <p:cNvPr id="4" name="Εικόνα 3">
            <a:extLst>
              <a:ext uri="{FF2B5EF4-FFF2-40B4-BE49-F238E27FC236}">
                <a16:creationId xmlns:a16="http://schemas.microsoft.com/office/drawing/2014/main" id="{27A61352-7877-2356-0DF0-BD959A5DA25D}"/>
              </a:ext>
            </a:extLst>
          </p:cNvPr>
          <p:cNvPicPr>
            <a:picLocks noChangeAspect="1"/>
          </p:cNvPicPr>
          <p:nvPr/>
        </p:nvPicPr>
        <p:blipFill>
          <a:blip r:embed="rId3"/>
          <a:stretch>
            <a:fillRect/>
          </a:stretch>
        </p:blipFill>
        <p:spPr>
          <a:xfrm>
            <a:off x="5642994" y="1792866"/>
            <a:ext cx="6095999" cy="3272267"/>
          </a:xfrm>
          <a:prstGeom prst="rect">
            <a:avLst/>
          </a:prstGeom>
        </p:spPr>
      </p:pic>
      <p:sp>
        <p:nvSpPr>
          <p:cNvPr id="3" name="Θέση αριθμού διαφάνειας 2">
            <a:extLst>
              <a:ext uri="{FF2B5EF4-FFF2-40B4-BE49-F238E27FC236}">
                <a16:creationId xmlns:a16="http://schemas.microsoft.com/office/drawing/2014/main" id="{1ADB1279-95DD-6A7E-824A-4B3FC19E8012}"/>
              </a:ext>
            </a:extLst>
          </p:cNvPr>
          <p:cNvSpPr>
            <a:spLocks noGrp="1"/>
          </p:cNvSpPr>
          <p:nvPr>
            <p:ph type="sldNum" sz="quarter" idx="12"/>
          </p:nvPr>
        </p:nvSpPr>
        <p:spPr/>
        <p:txBody>
          <a:bodyPr/>
          <a:lstStyle/>
          <a:p>
            <a:fld id="{34B7E4EF-A1BD-40F4-AB7B-04F084DD991D}" type="slidenum">
              <a:rPr lang="en-US" smtClean="0"/>
              <a:pPr/>
              <a:t>20</a:t>
            </a:fld>
            <a:endParaRPr lang="en-US"/>
          </a:p>
        </p:txBody>
      </p:sp>
    </p:spTree>
    <p:extLst>
      <p:ext uri="{BB962C8B-B14F-4D97-AF65-F5344CB8AC3E}">
        <p14:creationId xmlns:p14="http://schemas.microsoft.com/office/powerpoint/2010/main" val="1705234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0F5644-AEAC-449B-A567-4D25A55E3C4E}"/>
              </a:ext>
            </a:extLst>
          </p:cNvPr>
          <p:cNvSpPr>
            <a:spLocks noGrp="1"/>
          </p:cNvSpPr>
          <p:nvPr>
            <p:ph type="title"/>
          </p:nvPr>
        </p:nvSpPr>
        <p:spPr>
          <a:xfrm>
            <a:off x="723899" y="198094"/>
            <a:ext cx="11003909" cy="1021106"/>
          </a:xfrm>
        </p:spPr>
        <p:txBody>
          <a:bodyPr>
            <a:normAutofit fontScale="90000"/>
          </a:bodyPr>
          <a:lstStyle/>
          <a:p>
            <a:r>
              <a:rPr lang="el-GR" b="1" dirty="0">
                <a:latin typeface="Calibri" panose="020F0502020204030204" pitchFamily="34" charset="0"/>
                <a:cs typeface="Calibri" panose="020F0502020204030204" pitchFamily="34" charset="0"/>
              </a:rPr>
              <a:t>Η βιομάζα ως εναλλακτική λύση για τα ορυκτά καύσιμα</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94C5720F-A64F-460E-8C93-1A821F3A77F2}"/>
              </a:ext>
            </a:extLst>
          </p:cNvPr>
          <p:cNvSpPr>
            <a:spLocks noGrp="1"/>
          </p:cNvSpPr>
          <p:nvPr>
            <p:ph idx="1"/>
          </p:nvPr>
        </p:nvSpPr>
        <p:spPr>
          <a:xfrm>
            <a:off x="723900" y="1021080"/>
            <a:ext cx="10744200" cy="4815840"/>
          </a:xfrm>
        </p:spPr>
        <p:txBody>
          <a:bodyPr>
            <a:noAutofit/>
          </a:bodyPr>
          <a:lstStyle/>
          <a:p>
            <a:pPr>
              <a:lnSpc>
                <a:spcPct val="100000"/>
              </a:lnSpc>
              <a:spcBef>
                <a:spcPts val="0"/>
              </a:spcBef>
            </a:pPr>
            <a:r>
              <a:rPr lang="el-GR" sz="2000" dirty="0">
                <a:latin typeface="Calibri" panose="020F0502020204030204" pitchFamily="34" charset="0"/>
                <a:cs typeface="Calibri" panose="020F0502020204030204" pitchFamily="34" charset="0"/>
              </a:rPr>
              <a:t>Η βιομάζα είναι το προϊόν της φωτοσύνθεσης. Η ροή ενέργειας του ήλιου που φτάνει στη γη είναι περίπου 1 </a:t>
            </a:r>
            <a:r>
              <a:rPr lang="el-GR" sz="2000" dirty="0" err="1">
                <a:latin typeface="Calibri" panose="020F0502020204030204" pitchFamily="34" charset="0"/>
                <a:cs typeface="Calibri" panose="020F0502020204030204" pitchFamily="34" charset="0"/>
              </a:rPr>
              <a:t>kW</a:t>
            </a:r>
            <a:r>
              <a:rPr lang="el-GR" sz="2000" dirty="0">
                <a:latin typeface="Calibri" panose="020F0502020204030204" pitchFamily="34" charset="0"/>
                <a:cs typeface="Calibri" panose="020F0502020204030204" pitchFamily="34" charset="0"/>
              </a:rPr>
              <a:t>/m</a:t>
            </a:r>
            <a:r>
              <a:rPr lang="el-GR" sz="2000" baseline="30000" dirty="0">
                <a:latin typeface="Calibri" panose="020F0502020204030204" pitchFamily="34" charset="0"/>
                <a:cs typeface="Calibri" panose="020F0502020204030204" pitchFamily="34" charset="0"/>
              </a:rPr>
              <a:t>2</a:t>
            </a:r>
            <a:r>
              <a:rPr lang="el-GR" sz="2000" dirty="0">
                <a:latin typeface="Calibri" panose="020F0502020204030204" pitchFamily="34" charset="0"/>
                <a:cs typeface="Calibri" panose="020F0502020204030204" pitchFamily="34" charset="0"/>
              </a:rPr>
              <a:t> . Αυτός ο αριθμός μεταφράζεται στο τεράστιο ποσό των τεσσάρων εκατομμυρίων EJ/a (</a:t>
            </a:r>
            <a:r>
              <a:rPr lang="el-GR" sz="2000" dirty="0" err="1">
                <a:latin typeface="Calibri" panose="020F0502020204030204" pitchFamily="34" charset="0"/>
                <a:cs typeface="Calibri" panose="020F0502020204030204" pitchFamily="34" charset="0"/>
              </a:rPr>
              <a:t>exajoules</a:t>
            </a:r>
            <a:r>
              <a:rPr lang="el-GR" sz="2000" dirty="0">
                <a:latin typeface="Calibri" panose="020F0502020204030204" pitchFamily="34" charset="0"/>
                <a:cs typeface="Calibri" panose="020F0502020204030204" pitchFamily="34" charset="0"/>
              </a:rPr>
              <a:t>/a). Ένα ποσοστό της τάξης του 0,1% αυτών των φωτονίων συλλαμβάνεται στη φωτοσύνθεση, με αποτέλεσμα την παραγωγή ενέργειας 4000 EJ/a. Είναι αυτός ο αριθμός μεγάλος; Ο αριθμός αυτός συγκρίνεται με τη σημερινή κατανάλωση ενέργειας (440 </a:t>
            </a:r>
            <a:r>
              <a:rPr lang="el-GR" sz="2000" dirty="0" err="1">
                <a:latin typeface="Calibri" panose="020F0502020204030204" pitchFamily="34" charset="0"/>
                <a:cs typeface="Calibri" panose="020F0502020204030204" pitchFamily="34" charset="0"/>
              </a:rPr>
              <a:t>kJ</a:t>
            </a:r>
            <a:r>
              <a:rPr lang="el-GR" sz="2000" dirty="0">
                <a:latin typeface="Calibri" panose="020F0502020204030204" pitchFamily="34" charset="0"/>
                <a:cs typeface="Calibri" panose="020F0502020204030204" pitchFamily="34" charset="0"/>
              </a:rPr>
              <a:t>/a) και τα στοιχεία κατανάλωσης ορυκτών καυσίμων και τη σημερινή χρήση βιομάζας.</a:t>
            </a:r>
            <a:endParaRPr lang="en-US" sz="2000" dirty="0">
              <a:latin typeface="Calibri" panose="020F0502020204030204" pitchFamily="34" charset="0"/>
              <a:cs typeface="Calibri" panose="020F0502020204030204" pitchFamily="34" charset="0"/>
            </a:endParaRPr>
          </a:p>
        </p:txBody>
      </p:sp>
      <p:pic>
        <p:nvPicPr>
          <p:cNvPr id="5" name="Εικόνα 4">
            <a:extLst>
              <a:ext uri="{FF2B5EF4-FFF2-40B4-BE49-F238E27FC236}">
                <a16:creationId xmlns:a16="http://schemas.microsoft.com/office/drawing/2014/main" id="{B684874B-1925-2C17-B0F8-C9CC9751FFD1}"/>
              </a:ext>
            </a:extLst>
          </p:cNvPr>
          <p:cNvPicPr>
            <a:picLocks noChangeAspect="1"/>
          </p:cNvPicPr>
          <p:nvPr/>
        </p:nvPicPr>
        <p:blipFill rotWithShape="1">
          <a:blip r:embed="rId2"/>
          <a:srcRect l="8265" t="48980" r="56148" b="25306"/>
          <a:stretch/>
        </p:blipFill>
        <p:spPr>
          <a:xfrm>
            <a:off x="1548880" y="2939143"/>
            <a:ext cx="9154256" cy="3720763"/>
          </a:xfrm>
          <a:prstGeom prst="rect">
            <a:avLst/>
          </a:prstGeom>
        </p:spPr>
      </p:pic>
      <p:sp>
        <p:nvSpPr>
          <p:cNvPr id="4" name="Θέση αριθμού διαφάνειας 3">
            <a:extLst>
              <a:ext uri="{FF2B5EF4-FFF2-40B4-BE49-F238E27FC236}">
                <a16:creationId xmlns:a16="http://schemas.microsoft.com/office/drawing/2014/main" id="{3D19DBF0-6DA4-1008-3A39-70228960F78E}"/>
              </a:ext>
            </a:extLst>
          </p:cNvPr>
          <p:cNvSpPr>
            <a:spLocks noGrp="1"/>
          </p:cNvSpPr>
          <p:nvPr>
            <p:ph type="sldNum" sz="quarter" idx="12"/>
          </p:nvPr>
        </p:nvSpPr>
        <p:spPr/>
        <p:txBody>
          <a:bodyPr/>
          <a:lstStyle/>
          <a:p>
            <a:fld id="{34B7E4EF-A1BD-40F4-AB7B-04F084DD991D}" type="slidenum">
              <a:rPr lang="en-US" smtClean="0"/>
              <a:pPr/>
              <a:t>21</a:t>
            </a:fld>
            <a:endParaRPr lang="en-US"/>
          </a:p>
        </p:txBody>
      </p:sp>
    </p:spTree>
    <p:extLst>
      <p:ext uri="{BB962C8B-B14F-4D97-AF65-F5344CB8AC3E}">
        <p14:creationId xmlns:p14="http://schemas.microsoft.com/office/powerpoint/2010/main" val="130943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68DEAB-A0EC-D5DF-8DEB-354EE0B658E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14EA4327-310E-1431-6F07-6708500E95C8}"/>
              </a:ext>
            </a:extLst>
          </p:cNvPr>
          <p:cNvSpPr>
            <a:spLocks noGrp="1"/>
          </p:cNvSpPr>
          <p:nvPr>
            <p:ph idx="1"/>
          </p:nvPr>
        </p:nvSpPr>
        <p:spPr/>
        <p:txBody>
          <a:bodyPr>
            <a:normAutofit/>
          </a:bodyPr>
          <a:lstStyle/>
          <a:p>
            <a:r>
              <a:rPr lang="el-GR" sz="2000" dirty="0">
                <a:latin typeface="Calibri" panose="020F0502020204030204" pitchFamily="34" charset="0"/>
                <a:cs typeface="Calibri" panose="020F0502020204030204" pitchFamily="34" charset="0"/>
              </a:rPr>
              <a:t>Έτσι, η σημερινή παγκόσμια κατανάλωση ενέργειας αντιστοιχεί περίπου στο 10% της παραγόμενης βιομάζας. </a:t>
            </a:r>
          </a:p>
          <a:p>
            <a:r>
              <a:rPr lang="el-GR" sz="2000" dirty="0">
                <a:latin typeface="Calibri" panose="020F0502020204030204" pitchFamily="34" charset="0"/>
                <a:cs typeface="Calibri" panose="020F0502020204030204" pitchFamily="34" charset="0"/>
              </a:rPr>
              <a:t>Το έτος 2050 ο αριθμός αυτός αναμένεται να αυξηθεί στο 40%. </a:t>
            </a:r>
          </a:p>
          <a:p>
            <a:r>
              <a:rPr lang="el-GR" sz="2000" dirty="0">
                <a:latin typeface="Calibri" panose="020F0502020204030204" pitchFamily="34" charset="0"/>
                <a:cs typeface="Calibri" panose="020F0502020204030204" pitchFamily="34" charset="0"/>
              </a:rPr>
              <a:t>Παρόμοια με τα ορυκτά καύσιμα μπορεί να χρησιμοποιηθεί ως πρώτη ύλη για τη χημική βιομηχανία. Υποθέτοντας ότι η παγκόσμια χημική βιομηχανία δεν ευθύνεται για περισσότερο από το 10% της κατανάλωσης ενέργειας, είναι σαφές ότι υπάρχει άφθονη διαθέσιμη βιομάζα που μπορεί να χρησιμεύσει ως πρώτη ύλη για τη βιομηχανία αυτή.</a:t>
            </a:r>
          </a:p>
          <a:p>
            <a:r>
              <a:rPr lang="el-GR" sz="2000" dirty="0">
                <a:latin typeface="Calibri" panose="020F0502020204030204" pitchFamily="34" charset="0"/>
                <a:cs typeface="Calibri" panose="020F0502020204030204" pitchFamily="34" charset="0"/>
              </a:rPr>
              <a:t>Οι βασικές καλλιέργειες για την παραγωγή βιομάζας μπορούν να καλλιεργηθούν ανανεώσιμα και στα περισσότερα κλίματα σε όλο τον κόσμο, γεγονός που καθιστά τη βιομάζα μια καλή εναλλακτική λύση για την παραγωγή καυσίμων και χημικών ουσιών.</a:t>
            </a:r>
          </a:p>
        </p:txBody>
      </p:sp>
      <p:sp>
        <p:nvSpPr>
          <p:cNvPr id="4" name="Θέση αριθμού διαφάνειας 3">
            <a:extLst>
              <a:ext uri="{FF2B5EF4-FFF2-40B4-BE49-F238E27FC236}">
                <a16:creationId xmlns:a16="http://schemas.microsoft.com/office/drawing/2014/main" id="{9A49719B-BE70-25E1-904F-5CA654EA54FA}"/>
              </a:ext>
            </a:extLst>
          </p:cNvPr>
          <p:cNvSpPr>
            <a:spLocks noGrp="1"/>
          </p:cNvSpPr>
          <p:nvPr>
            <p:ph type="sldNum" sz="quarter" idx="12"/>
          </p:nvPr>
        </p:nvSpPr>
        <p:spPr/>
        <p:txBody>
          <a:bodyPr/>
          <a:lstStyle/>
          <a:p>
            <a:fld id="{34B7E4EF-A1BD-40F4-AB7B-04F084DD991D}" type="slidenum">
              <a:rPr lang="en-US" smtClean="0"/>
              <a:pPr/>
              <a:t>22</a:t>
            </a:fld>
            <a:endParaRPr lang="en-US"/>
          </a:p>
        </p:txBody>
      </p:sp>
    </p:spTree>
    <p:extLst>
      <p:ext uri="{BB962C8B-B14F-4D97-AF65-F5344CB8AC3E}">
        <p14:creationId xmlns:p14="http://schemas.microsoft.com/office/powerpoint/2010/main" val="1413778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A63369-2C87-4297-BEBB-1C9936A93E3C}"/>
              </a:ext>
            </a:extLst>
          </p:cNvPr>
          <p:cNvSpPr>
            <a:spLocks noGrp="1"/>
          </p:cNvSpPr>
          <p:nvPr>
            <p:ph type="title"/>
          </p:nvPr>
        </p:nvSpPr>
        <p:spPr>
          <a:xfrm>
            <a:off x="1066800" y="642594"/>
            <a:ext cx="10058400" cy="901393"/>
          </a:xfrm>
        </p:spPr>
        <p:txBody>
          <a:bodyPr/>
          <a:lstStyle/>
          <a:p>
            <a:r>
              <a:rPr lang="el-GR" b="1" dirty="0">
                <a:latin typeface="Calibri" panose="020F0502020204030204" pitchFamily="34" charset="0"/>
                <a:cs typeface="Calibri" panose="020F0502020204030204" pitchFamily="34" charset="0"/>
              </a:rPr>
              <a:t>Ενέργεια και χημική βιομηχανία</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866BF446-E7F7-49FD-A391-E7AE7BB798B2}"/>
              </a:ext>
            </a:extLst>
          </p:cNvPr>
          <p:cNvSpPr>
            <a:spLocks noGrp="1"/>
          </p:cNvSpPr>
          <p:nvPr>
            <p:ph idx="1"/>
          </p:nvPr>
        </p:nvSpPr>
        <p:spPr/>
        <p:txBody>
          <a:bodyPr>
            <a:normAutofit/>
          </a:bodyPr>
          <a:lstStyle/>
          <a:p>
            <a:r>
              <a:rPr lang="el-GR" sz="2000" dirty="0">
                <a:latin typeface="Calibri" panose="020F0502020204030204" pitchFamily="34" charset="0"/>
                <a:cs typeface="Calibri" panose="020F0502020204030204" pitchFamily="34" charset="0"/>
              </a:rPr>
              <a:t>Η χημική βιομηχανία χρησιμοποιεί πολλή ενέργεια. </a:t>
            </a:r>
          </a:p>
          <a:p>
            <a:r>
              <a:rPr lang="el-GR" sz="2000" dirty="0">
                <a:latin typeface="Calibri" panose="020F0502020204030204" pitchFamily="34" charset="0"/>
                <a:cs typeface="Calibri" panose="020F0502020204030204" pitchFamily="34" charset="0"/>
              </a:rPr>
              <a:t>Η ποσότητα των υδρογονανθράκων που χρησιμοποιούνται για την παροχή της απαιτούμενης ενέργειας είναι της ίδιας τάξης με την ποσότητα των υδρογονανθράκων που χρησιμοποιούνται ως πρώτη ύλη. </a:t>
            </a:r>
          </a:p>
          <a:p>
            <a:r>
              <a:rPr lang="el-GR" sz="2000" dirty="0">
                <a:latin typeface="Calibri" panose="020F0502020204030204" pitchFamily="34" charset="0"/>
                <a:cs typeface="Calibri" panose="020F0502020204030204" pitchFamily="34" charset="0"/>
              </a:rPr>
              <a:t>Τα καύσιμα χρησιμοποιούνται σε άμεσους θερμαντήρες και κλιβάνους για τη θέρμανση των ρευμάτων διεργασίας και για την παραγωγή ατμού και ηλεκτρικής ενέργειας.</a:t>
            </a:r>
          </a:p>
        </p:txBody>
      </p:sp>
      <p:sp>
        <p:nvSpPr>
          <p:cNvPr id="4" name="Θέση αριθμού διαφάνειας 3">
            <a:extLst>
              <a:ext uri="{FF2B5EF4-FFF2-40B4-BE49-F238E27FC236}">
                <a16:creationId xmlns:a16="http://schemas.microsoft.com/office/drawing/2014/main" id="{9EB074E7-CB36-E5BB-88CE-B81DE95DF9B9}"/>
              </a:ext>
            </a:extLst>
          </p:cNvPr>
          <p:cNvSpPr>
            <a:spLocks noGrp="1"/>
          </p:cNvSpPr>
          <p:nvPr>
            <p:ph type="sldNum" sz="quarter" idx="12"/>
          </p:nvPr>
        </p:nvSpPr>
        <p:spPr/>
        <p:txBody>
          <a:bodyPr/>
          <a:lstStyle/>
          <a:p>
            <a:fld id="{34B7E4EF-A1BD-40F4-AB7B-04F084DD991D}" type="slidenum">
              <a:rPr lang="en-US" smtClean="0"/>
              <a:pPr/>
              <a:t>23</a:t>
            </a:fld>
            <a:endParaRPr lang="en-US"/>
          </a:p>
        </p:txBody>
      </p:sp>
    </p:spTree>
    <p:extLst>
      <p:ext uri="{BB962C8B-B14F-4D97-AF65-F5344CB8AC3E}">
        <p14:creationId xmlns:p14="http://schemas.microsoft.com/office/powerpoint/2010/main" val="4230833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7A81E2-ECEC-48A5-9B2C-8741B2D0E298}"/>
              </a:ext>
            </a:extLst>
          </p:cNvPr>
          <p:cNvSpPr>
            <a:spLocks noGrp="1"/>
          </p:cNvSpPr>
          <p:nvPr>
            <p:ph type="title"/>
          </p:nvPr>
        </p:nvSpPr>
        <p:spPr>
          <a:xfrm>
            <a:off x="824459" y="642594"/>
            <a:ext cx="10912839" cy="1371600"/>
          </a:xfrm>
        </p:spPr>
        <p:txBody>
          <a:bodyPr/>
          <a:lstStyle/>
          <a:p>
            <a:r>
              <a:rPr lang="el-GR" b="1" dirty="0">
                <a:latin typeface="Calibri" panose="020F0502020204030204" pitchFamily="34" charset="0"/>
                <a:cs typeface="Calibri" panose="020F0502020204030204" pitchFamily="34" charset="0"/>
              </a:rPr>
              <a:t>Καύσιμα για άμεσους θερμαντήρες και φούρνους</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72EE15F0-A891-4C02-B935-E35D16BCB4C8}"/>
              </a:ext>
            </a:extLst>
          </p:cNvPr>
          <p:cNvSpPr>
            <a:spLocks noGrp="1"/>
          </p:cNvSpPr>
          <p:nvPr>
            <p:ph idx="1"/>
          </p:nvPr>
        </p:nvSpPr>
        <p:spPr/>
        <p:txBody>
          <a:bodyPr>
            <a:normAutofit/>
          </a:bodyPr>
          <a:lstStyle/>
          <a:p>
            <a:r>
              <a:rPr lang="el-GR" sz="2000" dirty="0">
                <a:latin typeface="Calibri" panose="020F0502020204030204" pitchFamily="34" charset="0"/>
                <a:cs typeface="Calibri" panose="020F0502020204030204" pitchFamily="34" charset="0"/>
              </a:rPr>
              <a:t>Το καύσιμο που χρησιμοποιείται στους κλιβάνους διεργασιών είναι συχνά το ίδιο με την πρώτη ύλη που χρησιμοποιείται για τη διεργασία. Για παράδειγμα, στην αναμόρφωση φυσικού αερίου με ατμό, το φυσικό αέριο χρησιμοποιείται τόσο ως πρώτη ύλη όσο και ως καύσιμο στον κλίβανο αναμόρφωσης. </a:t>
            </a:r>
          </a:p>
          <a:p>
            <a:r>
              <a:rPr lang="el-GR" sz="2000" dirty="0">
                <a:latin typeface="Calibri" panose="020F0502020204030204" pitchFamily="34" charset="0"/>
                <a:cs typeface="Calibri" panose="020F0502020204030204" pitchFamily="34" charset="0"/>
              </a:rPr>
              <a:t>Το μαζούτ, προϊόν απόσταξης αργού πετρελαίου, το οποίο είναι λιγότερο πολύτιμο από το ίδιο το αργό πετρέλαιο, χρησιμοποιείται συχνά στα διυλιστήρια- για παράδειγμα, για την προθέρμανση της τροφοδοσίας στον </a:t>
            </a:r>
            <a:r>
              <a:rPr lang="el-GR" sz="2000" dirty="0" err="1">
                <a:latin typeface="Calibri" panose="020F0502020204030204" pitchFamily="34" charset="0"/>
                <a:cs typeface="Calibri" panose="020F0502020204030204" pitchFamily="34" charset="0"/>
              </a:rPr>
              <a:t>κλασματοποιητή</a:t>
            </a:r>
            <a:r>
              <a:rPr lang="el-GR" sz="2000" dirty="0">
                <a:latin typeface="Calibri" panose="020F0502020204030204" pitchFamily="34" charset="0"/>
                <a:cs typeface="Calibri" panose="020F0502020204030204" pitchFamily="34" charset="0"/>
              </a:rPr>
              <a:t> αργού πετρελαίου.</a:t>
            </a:r>
          </a:p>
        </p:txBody>
      </p:sp>
      <p:sp>
        <p:nvSpPr>
          <p:cNvPr id="4" name="Θέση αριθμού διαφάνειας 3">
            <a:extLst>
              <a:ext uri="{FF2B5EF4-FFF2-40B4-BE49-F238E27FC236}">
                <a16:creationId xmlns:a16="http://schemas.microsoft.com/office/drawing/2014/main" id="{BA7BFA62-9183-2653-4BF3-45F3491667C8}"/>
              </a:ext>
            </a:extLst>
          </p:cNvPr>
          <p:cNvSpPr>
            <a:spLocks noGrp="1"/>
          </p:cNvSpPr>
          <p:nvPr>
            <p:ph type="sldNum" sz="quarter" idx="12"/>
          </p:nvPr>
        </p:nvSpPr>
        <p:spPr/>
        <p:txBody>
          <a:bodyPr/>
          <a:lstStyle/>
          <a:p>
            <a:fld id="{34B7E4EF-A1BD-40F4-AB7B-04F084DD991D}" type="slidenum">
              <a:rPr lang="en-US" smtClean="0"/>
              <a:pPr/>
              <a:t>24</a:t>
            </a:fld>
            <a:endParaRPr lang="en-US"/>
          </a:p>
        </p:txBody>
      </p:sp>
    </p:spTree>
    <p:extLst>
      <p:ext uri="{BB962C8B-B14F-4D97-AF65-F5344CB8AC3E}">
        <p14:creationId xmlns:p14="http://schemas.microsoft.com/office/powerpoint/2010/main" val="1314654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664464-BE7F-4804-A78A-3444C6199DB8}"/>
              </a:ext>
            </a:extLst>
          </p:cNvPr>
          <p:cNvSpPr>
            <a:spLocks noGrp="1"/>
          </p:cNvSpPr>
          <p:nvPr>
            <p:ph type="title"/>
          </p:nvPr>
        </p:nvSpPr>
        <p:spPr>
          <a:xfrm>
            <a:off x="584200" y="325120"/>
            <a:ext cx="10058400" cy="970280"/>
          </a:xfrm>
        </p:spPr>
        <p:txBody>
          <a:bodyPr anchor="ctr">
            <a:normAutofit/>
          </a:bodyPr>
          <a:lstStyle/>
          <a:p>
            <a:r>
              <a:rPr lang="el-GR" b="1" dirty="0">
                <a:latin typeface="Calibri" panose="020F0502020204030204" pitchFamily="34" charset="0"/>
                <a:cs typeface="Calibri" panose="020F0502020204030204" pitchFamily="34" charset="0"/>
              </a:rPr>
              <a:t>Ατμός</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5D3542C7-89AB-4514-97BB-9930C90B9938}"/>
              </a:ext>
            </a:extLst>
          </p:cNvPr>
          <p:cNvSpPr>
            <a:spLocks noGrp="1"/>
          </p:cNvSpPr>
          <p:nvPr>
            <p:ph sz="half" idx="1"/>
          </p:nvPr>
        </p:nvSpPr>
        <p:spPr>
          <a:xfrm>
            <a:off x="584200" y="1153160"/>
            <a:ext cx="6701971" cy="5058954"/>
          </a:xfrm>
        </p:spPr>
        <p:txBody>
          <a:bodyPr>
            <a:noAutofit/>
          </a:bodyPr>
          <a:lstStyle/>
          <a:p>
            <a:pPr>
              <a:lnSpc>
                <a:spcPct val="100000"/>
              </a:lnSpc>
            </a:pPr>
            <a:r>
              <a:rPr lang="el-GR" sz="2000" dirty="0">
                <a:latin typeface="Calibri" panose="020F0502020204030204" pitchFamily="34" charset="0"/>
                <a:cs typeface="Calibri" panose="020F0502020204030204" pitchFamily="34" charset="0"/>
              </a:rPr>
              <a:t>Το σύστημα ατμού είναι το σημαντικότερο σύστημα κοινής ωφέλειας στις περισσότερες χημικές εγκαταστάσεις. Ο ατμός έχει διάφορες εφαρμογές, για παράδειγμα, για τη θέρμανση ροών διεργασιών, ως μέσο αντίδρασης και ως βοήθημα απόσταξης. </a:t>
            </a:r>
          </a:p>
          <a:p>
            <a:pPr>
              <a:lnSpc>
                <a:spcPct val="100000"/>
              </a:lnSpc>
            </a:pPr>
            <a:r>
              <a:rPr lang="el-GR" sz="2000" dirty="0">
                <a:latin typeface="Calibri" panose="020F0502020204030204" pitchFamily="34" charset="0"/>
                <a:cs typeface="Calibri" panose="020F0502020204030204" pitchFamily="34" charset="0"/>
              </a:rPr>
              <a:t>Ο ατμός παράγεται και χρησιμοποιείται ως κορεσμένος, υγρός ή υπέρθερμος. </a:t>
            </a:r>
          </a:p>
          <a:p>
            <a:pPr>
              <a:lnSpc>
                <a:spcPct val="100000"/>
              </a:lnSpc>
            </a:pPr>
            <a:r>
              <a:rPr lang="el-GR" sz="2000" dirty="0">
                <a:latin typeface="Calibri" panose="020F0502020204030204" pitchFamily="34" charset="0"/>
                <a:cs typeface="Calibri" panose="020F0502020204030204" pitchFamily="34" charset="0"/>
              </a:rPr>
              <a:t>Ο κορεσμένος ατμός δεν περιέχει υγρασία ή υπερθέρμανση, ο υγρός ατμός περιέχει υγρασία και ο υπέρθερμος ατμός δεν περιέχει υγρασία και είναι πάνω από τη θερμοκρασία κορεσμού του. </a:t>
            </a:r>
          </a:p>
          <a:p>
            <a:pPr>
              <a:lnSpc>
                <a:spcPct val="100000"/>
              </a:lnSpc>
            </a:pPr>
            <a:r>
              <a:rPr lang="el-GR" sz="2000" dirty="0">
                <a:latin typeface="Calibri" panose="020F0502020204030204" pitchFamily="34" charset="0"/>
                <a:cs typeface="Calibri" panose="020F0502020204030204" pitchFamily="34" charset="0"/>
              </a:rPr>
              <a:t>Ατμός παράγεται συνήθως σε λέβητες υδροσωλήνων χρησιμοποιώντας το οικονομικότερο διαθέσιμο καύσιμο.</a:t>
            </a:r>
          </a:p>
        </p:txBody>
      </p:sp>
      <p:pic>
        <p:nvPicPr>
          <p:cNvPr id="7" name="Εικόνα 6">
            <a:extLst>
              <a:ext uri="{FF2B5EF4-FFF2-40B4-BE49-F238E27FC236}">
                <a16:creationId xmlns:a16="http://schemas.microsoft.com/office/drawing/2014/main" id="{22AFB029-41FC-6CF0-0470-E7B32B6F210F}"/>
              </a:ext>
            </a:extLst>
          </p:cNvPr>
          <p:cNvPicPr>
            <a:picLocks noChangeAspect="1"/>
          </p:cNvPicPr>
          <p:nvPr/>
        </p:nvPicPr>
        <p:blipFill rotWithShape="1">
          <a:blip r:embed="rId2"/>
          <a:srcRect l="16667" t="39365" r="64167" b="26349"/>
          <a:stretch/>
        </p:blipFill>
        <p:spPr>
          <a:xfrm>
            <a:off x="7286171" y="1153160"/>
            <a:ext cx="4379696" cy="4406900"/>
          </a:xfrm>
          <a:prstGeom prst="rect">
            <a:avLst/>
          </a:prstGeom>
        </p:spPr>
      </p:pic>
      <p:sp>
        <p:nvSpPr>
          <p:cNvPr id="4" name="Θέση αριθμού διαφάνειας 3">
            <a:extLst>
              <a:ext uri="{FF2B5EF4-FFF2-40B4-BE49-F238E27FC236}">
                <a16:creationId xmlns:a16="http://schemas.microsoft.com/office/drawing/2014/main" id="{B4198205-FEB5-ADB6-760D-EDDAFADFD51B}"/>
              </a:ext>
            </a:extLst>
          </p:cNvPr>
          <p:cNvSpPr>
            <a:spLocks noGrp="1"/>
          </p:cNvSpPr>
          <p:nvPr>
            <p:ph type="sldNum" sz="quarter" idx="12"/>
          </p:nvPr>
        </p:nvSpPr>
        <p:spPr/>
        <p:txBody>
          <a:bodyPr/>
          <a:lstStyle/>
          <a:p>
            <a:fld id="{34B7E4EF-A1BD-40F4-AB7B-04F084DD991D}" type="slidenum">
              <a:rPr lang="en-US" smtClean="0"/>
              <a:pPr/>
              <a:t>25</a:t>
            </a:fld>
            <a:endParaRPr lang="en-US"/>
          </a:p>
        </p:txBody>
      </p:sp>
    </p:spTree>
    <p:extLst>
      <p:ext uri="{BB962C8B-B14F-4D97-AF65-F5344CB8AC3E}">
        <p14:creationId xmlns:p14="http://schemas.microsoft.com/office/powerpoint/2010/main" val="439454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86F64DD-8F90-0B9B-7EB1-0B392B8EEBC7}"/>
              </a:ext>
            </a:extLst>
          </p:cNvPr>
          <p:cNvSpPr>
            <a:spLocks noGrp="1"/>
          </p:cNvSpPr>
          <p:nvPr>
            <p:ph idx="1"/>
          </p:nvPr>
        </p:nvSpPr>
        <p:spPr>
          <a:xfrm>
            <a:off x="326544" y="472509"/>
            <a:ext cx="6350027" cy="5420291"/>
          </a:xfrm>
        </p:spPr>
        <p:txBody>
          <a:bodyPr>
            <a:noAutofit/>
          </a:bodyPr>
          <a:lstStyle/>
          <a:p>
            <a:pPr algn="l"/>
            <a:r>
              <a:rPr lang="el-GR" sz="2000" b="0" i="0" u="none" strike="noStrike" baseline="0" dirty="0">
                <a:latin typeface="Calibri" panose="020F0502020204030204" pitchFamily="34" charset="0"/>
                <a:cs typeface="Calibri" panose="020F0502020204030204" pitchFamily="34" charset="0"/>
              </a:rPr>
              <a:t>Τα καυσαέρια που εκλύονται κατά την καύση του καυσίμου χρησιμεύουν για τη θέρμανση του νερού τροφοδοσίας του λέβητα για την παραγωγή</a:t>
            </a:r>
            <a:r>
              <a:rPr lang="en-US" sz="2000" b="0" i="0" u="none" strike="noStrike" baseline="0" dirty="0">
                <a:latin typeface="Calibri" panose="020F0502020204030204" pitchFamily="34" charset="0"/>
                <a:cs typeface="Calibri" panose="020F0502020204030204" pitchFamily="34" charset="0"/>
              </a:rPr>
              <a:t> </a:t>
            </a:r>
            <a:r>
              <a:rPr lang="el-GR" sz="2000" b="0" i="0" u="none" strike="noStrike" baseline="0" dirty="0">
                <a:latin typeface="Calibri" panose="020F0502020204030204" pitchFamily="34" charset="0"/>
                <a:cs typeface="Calibri" panose="020F0502020204030204" pitchFamily="34" charset="0"/>
              </a:rPr>
              <a:t>ατμού. </a:t>
            </a:r>
            <a:endParaRPr lang="en-US" sz="2000" b="0" i="0" u="none" strike="noStrike" baseline="0" dirty="0">
              <a:latin typeface="Calibri" panose="020F0502020204030204" pitchFamily="34" charset="0"/>
              <a:cs typeface="Calibri" panose="020F0502020204030204" pitchFamily="34" charset="0"/>
            </a:endParaRPr>
          </a:p>
          <a:p>
            <a:pPr algn="l"/>
            <a:r>
              <a:rPr lang="el-GR" sz="2000" b="0" i="0" u="none" strike="noStrike" baseline="0" dirty="0">
                <a:latin typeface="Calibri" panose="020F0502020204030204" pitchFamily="34" charset="0"/>
                <a:cs typeface="Calibri" panose="020F0502020204030204" pitchFamily="34" charset="0"/>
              </a:rPr>
              <a:t>Στην αναμόρφωση φυσικού αερίου με ατμό, το φυσικό αέριο χρησιμοποιείται συνήθως και για θέρμανση και ο ατμός παράγεται σε έναν λεγόμενο λέβητα </a:t>
            </a:r>
            <a:r>
              <a:rPr lang="el-GR" sz="2000" b="0" i="0" u="none" strike="noStrike" baseline="0" dirty="0" err="1">
                <a:latin typeface="Calibri" panose="020F0502020204030204" pitchFamily="34" charset="0"/>
                <a:cs typeface="Calibri" panose="020F0502020204030204" pitchFamily="34" charset="0"/>
              </a:rPr>
              <a:t>απορριπτόμενης</a:t>
            </a:r>
            <a:r>
              <a:rPr lang="el-GR" sz="2000" b="0" i="0" u="none" strike="noStrike" baseline="0" dirty="0">
                <a:latin typeface="Calibri" panose="020F0502020204030204" pitchFamily="34" charset="0"/>
                <a:cs typeface="Calibri" panose="020F0502020204030204" pitchFamily="34" charset="0"/>
              </a:rPr>
              <a:t> θερμότητας με ανταλλαγή θερμότητας τόσο με τα καυσαέρια του κλιβάνου όσο και με το αέριο σύνθεσης</a:t>
            </a:r>
            <a:r>
              <a:rPr lang="en-US" sz="2000" b="0" i="0" u="none" strike="noStrike" baseline="0" dirty="0">
                <a:latin typeface="Calibri" panose="020F0502020204030204" pitchFamily="34" charset="0"/>
                <a:cs typeface="Calibri" panose="020F0502020204030204" pitchFamily="34" charset="0"/>
              </a:rPr>
              <a:t> </a:t>
            </a:r>
            <a:r>
              <a:rPr lang="el-GR" sz="2000" b="0" i="0" u="none" strike="noStrike" baseline="0" dirty="0">
                <a:latin typeface="Calibri" panose="020F0502020204030204" pitchFamily="34" charset="0"/>
                <a:cs typeface="Calibri" panose="020F0502020204030204" pitchFamily="34" charset="0"/>
              </a:rPr>
              <a:t> που παράγεται.</a:t>
            </a:r>
            <a:r>
              <a:rPr lang="en-US" sz="2000" b="0" i="0" u="none" strike="noStrike" baseline="0" dirty="0">
                <a:latin typeface="Calibri" panose="020F0502020204030204" pitchFamily="34" charset="0"/>
                <a:cs typeface="Calibri" panose="020F0502020204030204" pitchFamily="34" charset="0"/>
              </a:rPr>
              <a:t> </a:t>
            </a:r>
          </a:p>
          <a:p>
            <a:pPr algn="l"/>
            <a:r>
              <a:rPr lang="el-GR" sz="2000" b="0" i="0" u="none" strike="noStrike" baseline="0" dirty="0">
                <a:latin typeface="Calibri" panose="020F0502020204030204" pitchFamily="34" charset="0"/>
                <a:cs typeface="Calibri" panose="020F0502020204030204" pitchFamily="34" charset="0"/>
              </a:rPr>
              <a:t>Ο ατμός χρησιμοποιείται γενικά σε τρία διαφορετικά επίπεδα πίεσης. </a:t>
            </a:r>
            <a:endParaRPr lang="en-US" sz="2000" b="0" i="0" u="none" strike="noStrike" baseline="0" dirty="0">
              <a:latin typeface="Calibri" panose="020F0502020204030204" pitchFamily="34" charset="0"/>
              <a:cs typeface="Calibri" panose="020F0502020204030204" pitchFamily="34" charset="0"/>
            </a:endParaRPr>
          </a:p>
          <a:p>
            <a:pPr algn="l"/>
            <a:endParaRPr lang="en-US" sz="2000" b="0" i="0" u="none" strike="noStrike" baseline="0" dirty="0">
              <a:latin typeface="Calibri" panose="020F0502020204030204" pitchFamily="34" charset="0"/>
              <a:cs typeface="Calibri" panose="020F0502020204030204" pitchFamily="34" charset="0"/>
            </a:endParaRPr>
          </a:p>
          <a:p>
            <a:pPr algn="l"/>
            <a:endParaRPr lang="en-US" sz="2000" b="0" i="0" u="none" strike="noStrike" baseline="0" dirty="0">
              <a:latin typeface="Calibri" panose="020F0502020204030204" pitchFamily="34" charset="0"/>
              <a:cs typeface="Calibri" panose="020F0502020204030204" pitchFamily="34" charset="0"/>
            </a:endParaRPr>
          </a:p>
        </p:txBody>
      </p:sp>
      <p:pic>
        <p:nvPicPr>
          <p:cNvPr id="6" name="Εικόνα 5">
            <a:extLst>
              <a:ext uri="{FF2B5EF4-FFF2-40B4-BE49-F238E27FC236}">
                <a16:creationId xmlns:a16="http://schemas.microsoft.com/office/drawing/2014/main" id="{957BF49E-2469-46B2-9EB2-97A2775E09B4}"/>
              </a:ext>
            </a:extLst>
          </p:cNvPr>
          <p:cNvPicPr>
            <a:picLocks noChangeAspect="1"/>
          </p:cNvPicPr>
          <p:nvPr/>
        </p:nvPicPr>
        <p:blipFill>
          <a:blip r:embed="rId2"/>
          <a:stretch>
            <a:fillRect/>
          </a:stretch>
        </p:blipFill>
        <p:spPr>
          <a:xfrm>
            <a:off x="1088570" y="4914900"/>
            <a:ext cx="8177689" cy="1955800"/>
          </a:xfrm>
          <a:prstGeom prst="rect">
            <a:avLst/>
          </a:prstGeom>
        </p:spPr>
      </p:pic>
      <p:pic>
        <p:nvPicPr>
          <p:cNvPr id="5" name="Εικόνα 4">
            <a:extLst>
              <a:ext uri="{FF2B5EF4-FFF2-40B4-BE49-F238E27FC236}">
                <a16:creationId xmlns:a16="http://schemas.microsoft.com/office/drawing/2014/main" id="{1778C6F8-6878-9DCC-7CB5-F9FC31139AC7}"/>
              </a:ext>
            </a:extLst>
          </p:cNvPr>
          <p:cNvPicPr>
            <a:picLocks noChangeAspect="1"/>
          </p:cNvPicPr>
          <p:nvPr/>
        </p:nvPicPr>
        <p:blipFill rotWithShape="1">
          <a:blip r:embed="rId3"/>
          <a:srcRect l="16310" t="28571" r="63333" b="46244"/>
          <a:stretch/>
        </p:blipFill>
        <p:spPr>
          <a:xfrm>
            <a:off x="6544567" y="39762"/>
            <a:ext cx="5600233" cy="3897238"/>
          </a:xfrm>
          <a:prstGeom prst="rect">
            <a:avLst/>
          </a:prstGeom>
        </p:spPr>
      </p:pic>
      <p:sp>
        <p:nvSpPr>
          <p:cNvPr id="2" name="Θέση αριθμού διαφάνειας 1">
            <a:extLst>
              <a:ext uri="{FF2B5EF4-FFF2-40B4-BE49-F238E27FC236}">
                <a16:creationId xmlns:a16="http://schemas.microsoft.com/office/drawing/2014/main" id="{C228E429-D41B-0C10-008C-669AE461DF8F}"/>
              </a:ext>
            </a:extLst>
          </p:cNvPr>
          <p:cNvSpPr>
            <a:spLocks noGrp="1"/>
          </p:cNvSpPr>
          <p:nvPr>
            <p:ph type="sldNum" sz="quarter" idx="12"/>
          </p:nvPr>
        </p:nvSpPr>
        <p:spPr/>
        <p:txBody>
          <a:bodyPr/>
          <a:lstStyle/>
          <a:p>
            <a:fld id="{34B7E4EF-A1BD-40F4-AB7B-04F084DD991D}" type="slidenum">
              <a:rPr lang="en-US" smtClean="0"/>
              <a:pPr/>
              <a:t>26</a:t>
            </a:fld>
            <a:endParaRPr lang="en-US"/>
          </a:p>
        </p:txBody>
      </p:sp>
    </p:spTree>
    <p:extLst>
      <p:ext uri="{BB962C8B-B14F-4D97-AF65-F5344CB8AC3E}">
        <p14:creationId xmlns:p14="http://schemas.microsoft.com/office/powerpoint/2010/main" val="853004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1C2993-9C15-4FEC-B174-D44ECA449BEF}"/>
              </a:ext>
            </a:extLst>
          </p:cNvPr>
          <p:cNvSpPr>
            <a:spLocks noGrp="1"/>
          </p:cNvSpPr>
          <p:nvPr>
            <p:ph type="title"/>
          </p:nvPr>
        </p:nvSpPr>
        <p:spPr>
          <a:xfrm>
            <a:off x="504824" y="59185"/>
            <a:ext cx="10058400" cy="1371600"/>
          </a:xfrm>
        </p:spPr>
        <p:txBody>
          <a:bodyPr/>
          <a:lstStyle/>
          <a:p>
            <a:r>
              <a:rPr lang="el-GR" b="1" dirty="0">
                <a:latin typeface="Calibri" panose="020F0502020204030204" pitchFamily="34" charset="0"/>
                <a:cs typeface="Calibri" panose="020F0502020204030204" pitchFamily="34" charset="0"/>
              </a:rPr>
              <a:t>Ηλεκτρισμός</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24DAE216-687D-4128-BC97-667B61FF4BE1}"/>
              </a:ext>
            </a:extLst>
          </p:cNvPr>
          <p:cNvSpPr>
            <a:spLocks noGrp="1"/>
          </p:cNvSpPr>
          <p:nvPr>
            <p:ph idx="1"/>
          </p:nvPr>
        </p:nvSpPr>
        <p:spPr>
          <a:xfrm>
            <a:off x="335560" y="1199213"/>
            <a:ext cx="5489097" cy="5486399"/>
          </a:xfrm>
        </p:spPr>
        <p:txBody>
          <a:bodyPr>
            <a:noAutofit/>
          </a:bodyPr>
          <a:lstStyle/>
          <a:p>
            <a:r>
              <a:rPr lang="el-GR" sz="2000" dirty="0">
                <a:latin typeface="Calibri" panose="020F0502020204030204" pitchFamily="34" charset="0"/>
                <a:cs typeface="Calibri" panose="020F0502020204030204" pitchFamily="34" charset="0"/>
              </a:rPr>
              <a:t>Η ηλεκτρική ενέργεια μπορεί είτε να παράγεται επιτόπου σε ατμοστρόβιλους είτε να προμηθεύεται από την τοπική εταιρεία παροχής.</a:t>
            </a:r>
          </a:p>
          <a:p>
            <a:r>
              <a:rPr lang="el-GR" sz="2000" dirty="0">
                <a:latin typeface="Calibri" panose="020F0502020204030204" pitchFamily="34" charset="0"/>
                <a:cs typeface="Calibri" panose="020F0502020204030204" pitchFamily="34" charset="0"/>
              </a:rPr>
              <a:t>Σε μεγάλες εγκαταστάσεις, η μείωση του ενεργειακού κόστους είναι δυνατή εάν η απαιτούμενη ηλεκτρική ενέργεια παράγεται επιτόπου σε ατμοστρόβιλους και ο ατμός των καυσαερίων από τους στροβίλους να χρησιμοποιείται για τη θέρμανση της διαδικασίας. </a:t>
            </a:r>
          </a:p>
          <a:p>
            <a:r>
              <a:rPr lang="el-GR" sz="2000" dirty="0">
                <a:latin typeface="Calibri" panose="020F0502020204030204" pitchFamily="34" charset="0"/>
                <a:cs typeface="Calibri" panose="020F0502020204030204" pitchFamily="34" charset="0"/>
              </a:rPr>
              <a:t>Συχνά είναι οικονομική η κίνηση μεγάλων συμπιεστών, οι οποίοι απαιτούν μεγάλη ισχύ, με ατμοστρόβιλους. Ο παραγόμενος ατμός μπορεί να χρησιμοποιηθεί για τη θέρμανση τοπικών διεργασιών. </a:t>
            </a:r>
          </a:p>
        </p:txBody>
      </p:sp>
      <p:pic>
        <p:nvPicPr>
          <p:cNvPr id="4" name="Picture 4" descr="Αποτέλεσμα εικόνας για cogeneration plant">
            <a:extLst>
              <a:ext uri="{FF2B5EF4-FFF2-40B4-BE49-F238E27FC236}">
                <a16:creationId xmlns:a16="http://schemas.microsoft.com/office/drawing/2014/main" id="{20EC9067-E94A-48F7-ACD6-FD092865F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618" y="2016441"/>
            <a:ext cx="6156624" cy="2780411"/>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57EE9A38-D999-1726-88FF-BCC9012293F5}"/>
              </a:ext>
            </a:extLst>
          </p:cNvPr>
          <p:cNvSpPr>
            <a:spLocks noGrp="1"/>
          </p:cNvSpPr>
          <p:nvPr>
            <p:ph type="sldNum" sz="quarter" idx="12"/>
          </p:nvPr>
        </p:nvSpPr>
        <p:spPr/>
        <p:txBody>
          <a:bodyPr/>
          <a:lstStyle/>
          <a:p>
            <a:fld id="{34B7E4EF-A1BD-40F4-AB7B-04F084DD991D}" type="slidenum">
              <a:rPr lang="en-US" smtClean="0"/>
              <a:pPr/>
              <a:t>27</a:t>
            </a:fld>
            <a:endParaRPr lang="en-US"/>
          </a:p>
        </p:txBody>
      </p:sp>
    </p:spTree>
    <p:extLst>
      <p:ext uri="{BB962C8B-B14F-4D97-AF65-F5344CB8AC3E}">
        <p14:creationId xmlns:p14="http://schemas.microsoft.com/office/powerpoint/2010/main" val="4076380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7FE392C-1170-7711-1430-D844B347C1C1}"/>
              </a:ext>
            </a:extLst>
          </p:cNvPr>
          <p:cNvSpPr>
            <a:spLocks noGrp="1"/>
          </p:cNvSpPr>
          <p:nvPr>
            <p:ph idx="1"/>
          </p:nvPr>
        </p:nvSpPr>
        <p:spPr>
          <a:xfrm>
            <a:off x="497174" y="380152"/>
            <a:ext cx="11384002" cy="4693571"/>
          </a:xfrm>
        </p:spPr>
        <p:txBody>
          <a:bodyPr/>
          <a:lstStyle/>
          <a:p>
            <a:r>
              <a:rPr lang="el-GR" sz="1600" dirty="0"/>
              <a:t>Μια πρόσφατη εξέλιξη είναι η κατασκευή των λεγόμενων μονάδων συμπαραγωγής, στις οποίες θερμότητα και ηλεκτρική ενέργεια παράγονται ταυτόχρονα, συνήθως ως κοινοπραξίες μεταξύ βιομηχανίας και δημόσιων οργανισμών.</a:t>
            </a:r>
          </a:p>
          <a:p>
            <a:r>
              <a:rPr lang="el-GR" sz="1600" dirty="0"/>
              <a:t>Παραδείγματα είναι οι κεντρικοί λέβητες κοινής ωφέλειας που παρέχουν ατμό για την παραγωγή ηλεκτρικής ενέργειας και την παροχή σε ένα τοπικό σύστημα θέρμανσης και οι μονάδες συνδυασμένου κύκλου που συνδυάζουν την αεριοποίηση του άνθρακα με την παραγωγή ηλεκτρικής ενέργειας σε αεριοστρόβιλους και ατμοστρόβιλους.</a:t>
            </a:r>
            <a:endParaRPr lang="el-GR" dirty="0"/>
          </a:p>
        </p:txBody>
      </p:sp>
      <p:pic>
        <p:nvPicPr>
          <p:cNvPr id="2050" name="Picture 2" descr="Αποτέλεσμα εικόνας για cogeneration plant">
            <a:extLst>
              <a:ext uri="{FF2B5EF4-FFF2-40B4-BE49-F238E27FC236}">
                <a16:creationId xmlns:a16="http://schemas.microsoft.com/office/drawing/2014/main" id="{DF31F28D-3B7D-45FF-8A5E-1EAE1CBFD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835" y="2094876"/>
            <a:ext cx="8891165" cy="4763124"/>
          </a:xfrm>
          <a:prstGeom prst="rect">
            <a:avLst/>
          </a:prstGeom>
          <a:noFill/>
          <a:extLst>
            <a:ext uri="{909E8E84-426E-40DD-AFC4-6F175D3DCCD1}">
              <a14:hiddenFill xmlns:a14="http://schemas.microsoft.com/office/drawing/2010/main">
                <a:solidFill>
                  <a:srgbClr val="FFFFFF"/>
                </a:solidFill>
              </a14:hiddenFill>
            </a:ext>
          </a:extLst>
        </p:spPr>
      </p:pic>
      <p:sp>
        <p:nvSpPr>
          <p:cNvPr id="2" name="Θέση αριθμού διαφάνειας 1">
            <a:extLst>
              <a:ext uri="{FF2B5EF4-FFF2-40B4-BE49-F238E27FC236}">
                <a16:creationId xmlns:a16="http://schemas.microsoft.com/office/drawing/2014/main" id="{05ECECC9-921F-AA58-73D2-830F309043A3}"/>
              </a:ext>
            </a:extLst>
          </p:cNvPr>
          <p:cNvSpPr>
            <a:spLocks noGrp="1"/>
          </p:cNvSpPr>
          <p:nvPr>
            <p:ph type="sldNum" sz="quarter" idx="12"/>
          </p:nvPr>
        </p:nvSpPr>
        <p:spPr/>
        <p:txBody>
          <a:bodyPr/>
          <a:lstStyle/>
          <a:p>
            <a:fld id="{34B7E4EF-A1BD-40F4-AB7B-04F084DD991D}" type="slidenum">
              <a:rPr lang="en-US" smtClean="0"/>
              <a:pPr/>
              <a:t>28</a:t>
            </a:fld>
            <a:endParaRPr lang="en-US"/>
          </a:p>
        </p:txBody>
      </p:sp>
    </p:spTree>
    <p:extLst>
      <p:ext uri="{BB962C8B-B14F-4D97-AF65-F5344CB8AC3E}">
        <p14:creationId xmlns:p14="http://schemas.microsoft.com/office/powerpoint/2010/main" val="2674700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D8FAE3-9681-480D-AC13-8A10B4A38F88}"/>
              </a:ext>
            </a:extLst>
          </p:cNvPr>
          <p:cNvSpPr>
            <a:spLocks noGrp="1"/>
          </p:cNvSpPr>
          <p:nvPr>
            <p:ph type="title"/>
          </p:nvPr>
        </p:nvSpPr>
        <p:spPr>
          <a:xfrm>
            <a:off x="381000" y="4572"/>
            <a:ext cx="10718800" cy="1371600"/>
          </a:xfrm>
        </p:spPr>
        <p:txBody>
          <a:bodyPr/>
          <a:lstStyle/>
          <a:p>
            <a:r>
              <a:rPr lang="el-GR" b="1" dirty="0">
                <a:latin typeface="Calibri" panose="020F0502020204030204" pitchFamily="34" charset="0"/>
                <a:cs typeface="Calibri" panose="020F0502020204030204" pitchFamily="34" charset="0"/>
              </a:rPr>
              <a:t>Σύνθεση ορυκτών καυσίμων και βιομάζας</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90278A69-8A2B-4A85-BAD4-9CBEE76EA265}"/>
              </a:ext>
            </a:extLst>
          </p:cNvPr>
          <p:cNvSpPr>
            <a:spLocks noGrp="1"/>
          </p:cNvSpPr>
          <p:nvPr>
            <p:ph idx="1"/>
          </p:nvPr>
        </p:nvSpPr>
        <p:spPr>
          <a:xfrm>
            <a:off x="380999" y="1041400"/>
            <a:ext cx="10457577" cy="5448300"/>
          </a:xfrm>
        </p:spPr>
        <p:txBody>
          <a:bodyPr>
            <a:noAutofit/>
          </a:bodyPr>
          <a:lstStyle/>
          <a:p>
            <a:r>
              <a:rPr lang="el-GR" sz="2000" dirty="0">
                <a:latin typeface="Calibri" panose="020F0502020204030204" pitchFamily="34" charset="0"/>
                <a:cs typeface="Calibri" panose="020F0502020204030204" pitchFamily="34" charset="0"/>
              </a:rPr>
              <a:t>Και τα τρία ορυκτά καύσιμα (πετρέλαιο, άνθρακας και φυσικό αέριο) έχουν κοινό χαρακτηριστικό ότι αποτελούνται κυρίως από άνθρακα και υδρογόνο, ενώ υπάρχουν και μικρές ποσότητες </a:t>
            </a:r>
            <a:r>
              <a:rPr lang="el-GR" sz="2000" dirty="0" err="1">
                <a:latin typeface="Calibri" panose="020F0502020204030204" pitchFamily="34" charset="0"/>
                <a:cs typeface="Calibri" panose="020F0502020204030204" pitchFamily="34" charset="0"/>
              </a:rPr>
              <a:t>ετερο</a:t>
            </a:r>
            <a:r>
              <a:rPr lang="el-GR" sz="2000" dirty="0">
                <a:latin typeface="Calibri" panose="020F0502020204030204" pitchFamily="34" charset="0"/>
                <a:cs typeface="Calibri" panose="020F0502020204030204" pitchFamily="34" charset="0"/>
              </a:rPr>
              <a:t>-ατόμων όπως άζωτο, οξυγόνο, θείο και μέταλλα. </a:t>
            </a:r>
          </a:p>
          <a:p>
            <a:endParaRPr lang="el-GR" sz="20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Ωστόσο, η αναλογία αυτών των στοιχείων είναι πολύ διαφορετική, γεγονός που εκδηλώνεται στα πολύ διαφορετικά μοριακά σύνθεση (μέγεθος, τύπος κ.λπ.) και τις φυσικές ιδιότητες. </a:t>
            </a:r>
          </a:p>
          <a:p>
            <a:endParaRPr lang="el-GR" sz="20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Εκτός από άνθρακα και υδρογόνο, η βιομάζα περιέχει μια σχετικά μεγάλη ποσότητα οξυγόνου. </a:t>
            </a:r>
          </a:p>
          <a:p>
            <a:endParaRPr lang="el-GR" sz="20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Ο λόγος C/H είναι ένα χαρακτηριστικό γνώρισμα των υδρογονανθράκων. Το επόμενο σχήμα παρουσιάζει τον λόγο C/H για τα κυριότερα ορυκτά καύσιμα, τη βιομάζα και ορισμένους άλλους υδρογονάνθρακες.</a:t>
            </a:r>
          </a:p>
          <a:p>
            <a:endParaRPr lang="el-GR" sz="2000" dirty="0">
              <a:latin typeface="Calibri" panose="020F0502020204030204" pitchFamily="34" charset="0"/>
              <a:cs typeface="Calibri" panose="020F0502020204030204" pitchFamily="34" charset="0"/>
            </a:endParaRPr>
          </a:p>
        </p:txBody>
      </p:sp>
      <p:sp>
        <p:nvSpPr>
          <p:cNvPr id="4" name="Θέση αριθμού διαφάνειας 3">
            <a:extLst>
              <a:ext uri="{FF2B5EF4-FFF2-40B4-BE49-F238E27FC236}">
                <a16:creationId xmlns:a16="http://schemas.microsoft.com/office/drawing/2014/main" id="{6211B661-A603-FE26-7D50-582231CF7013}"/>
              </a:ext>
            </a:extLst>
          </p:cNvPr>
          <p:cNvSpPr>
            <a:spLocks noGrp="1"/>
          </p:cNvSpPr>
          <p:nvPr>
            <p:ph type="sldNum" sz="quarter" idx="12"/>
          </p:nvPr>
        </p:nvSpPr>
        <p:spPr/>
        <p:txBody>
          <a:bodyPr/>
          <a:lstStyle/>
          <a:p>
            <a:fld id="{34B7E4EF-A1BD-40F4-AB7B-04F084DD991D}" type="slidenum">
              <a:rPr lang="en-US" smtClean="0"/>
              <a:pPr/>
              <a:t>29</a:t>
            </a:fld>
            <a:endParaRPr lang="en-US"/>
          </a:p>
        </p:txBody>
      </p:sp>
    </p:spTree>
    <p:extLst>
      <p:ext uri="{BB962C8B-B14F-4D97-AF65-F5344CB8AC3E}">
        <p14:creationId xmlns:p14="http://schemas.microsoft.com/office/powerpoint/2010/main" val="903196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Αποτέλεσμα εικόνας για chemical industry">
            <a:extLst>
              <a:ext uri="{FF2B5EF4-FFF2-40B4-BE49-F238E27FC236}">
                <a16:creationId xmlns:a16="http://schemas.microsoft.com/office/drawing/2014/main" id="{62D98678-FFAC-415E-BDC3-13D29F42D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2661" y="4886325"/>
            <a:ext cx="3265587" cy="1971675"/>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75B9C465-97AB-4A1A-A282-F5B7885EF2E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555B0070-A8C9-4528-99CC-E465C6FDE1B4}"/>
              </a:ext>
            </a:extLst>
          </p:cNvPr>
          <p:cNvSpPr>
            <a:spLocks noGrp="1"/>
          </p:cNvSpPr>
          <p:nvPr>
            <p:ph idx="1"/>
          </p:nvPr>
        </p:nvSpPr>
        <p:spPr/>
        <p:txBody>
          <a:bodyPr/>
          <a:lstStyle/>
          <a:p>
            <a:endParaRPr lang="el-GR" dirty="0"/>
          </a:p>
        </p:txBody>
      </p:sp>
      <p:pic>
        <p:nvPicPr>
          <p:cNvPr id="5" name="Εικόνα 4">
            <a:extLst>
              <a:ext uri="{FF2B5EF4-FFF2-40B4-BE49-F238E27FC236}">
                <a16:creationId xmlns:a16="http://schemas.microsoft.com/office/drawing/2014/main" id="{A7093F8F-CA10-4F2B-A9EA-ADA12BE127E1}"/>
              </a:ext>
            </a:extLst>
          </p:cNvPr>
          <p:cNvPicPr>
            <a:picLocks noChangeAspect="1"/>
          </p:cNvPicPr>
          <p:nvPr/>
        </p:nvPicPr>
        <p:blipFill>
          <a:blip r:embed="rId3"/>
          <a:stretch>
            <a:fillRect/>
          </a:stretch>
        </p:blipFill>
        <p:spPr>
          <a:xfrm>
            <a:off x="99238" y="0"/>
            <a:ext cx="5350287" cy="6858000"/>
          </a:xfrm>
          <a:prstGeom prst="rect">
            <a:avLst/>
          </a:prstGeom>
        </p:spPr>
      </p:pic>
      <p:pic>
        <p:nvPicPr>
          <p:cNvPr id="6" name="Εικόνα 5">
            <a:extLst>
              <a:ext uri="{FF2B5EF4-FFF2-40B4-BE49-F238E27FC236}">
                <a16:creationId xmlns:a16="http://schemas.microsoft.com/office/drawing/2014/main" id="{BC17D423-9959-48BA-A1D1-F7265773E17A}"/>
              </a:ext>
            </a:extLst>
          </p:cNvPr>
          <p:cNvPicPr>
            <a:picLocks noChangeAspect="1"/>
          </p:cNvPicPr>
          <p:nvPr/>
        </p:nvPicPr>
        <p:blipFill>
          <a:blip r:embed="rId4"/>
          <a:stretch>
            <a:fillRect/>
          </a:stretch>
        </p:blipFill>
        <p:spPr>
          <a:xfrm>
            <a:off x="5449525" y="68287"/>
            <a:ext cx="4791075" cy="4886325"/>
          </a:xfrm>
          <a:prstGeom prst="rect">
            <a:avLst/>
          </a:prstGeom>
        </p:spPr>
      </p:pic>
      <p:pic>
        <p:nvPicPr>
          <p:cNvPr id="2050" name="Picture 2">
            <a:extLst>
              <a:ext uri="{FF2B5EF4-FFF2-40B4-BE49-F238E27FC236}">
                <a16:creationId xmlns:a16="http://schemas.microsoft.com/office/drawing/2014/main" id="{78058D81-078F-4E4A-94B3-6CFF666BC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4633" y="4954612"/>
            <a:ext cx="3806776" cy="1903388"/>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a:extLst>
              <a:ext uri="{FF2B5EF4-FFF2-40B4-BE49-F238E27FC236}">
                <a16:creationId xmlns:a16="http://schemas.microsoft.com/office/drawing/2014/main" id="{D2773CE1-E544-40B8-B371-7AD8FEFA8681}"/>
              </a:ext>
            </a:extLst>
          </p:cNvPr>
          <p:cNvSpPr/>
          <p:nvPr/>
        </p:nvSpPr>
        <p:spPr>
          <a:xfrm>
            <a:off x="48904" y="469783"/>
            <a:ext cx="5350287" cy="32717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10" name="Ορθογώνιο 9">
            <a:extLst>
              <a:ext uri="{FF2B5EF4-FFF2-40B4-BE49-F238E27FC236}">
                <a16:creationId xmlns:a16="http://schemas.microsoft.com/office/drawing/2014/main" id="{B64DB194-2E38-492E-9B8A-23781BD345A1}"/>
              </a:ext>
            </a:extLst>
          </p:cNvPr>
          <p:cNvSpPr/>
          <p:nvPr/>
        </p:nvSpPr>
        <p:spPr>
          <a:xfrm>
            <a:off x="-3403" y="1214642"/>
            <a:ext cx="5452928" cy="32717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11" name="Ορθογώνιο 10">
            <a:extLst>
              <a:ext uri="{FF2B5EF4-FFF2-40B4-BE49-F238E27FC236}">
                <a16:creationId xmlns:a16="http://schemas.microsoft.com/office/drawing/2014/main" id="{78BE8EC8-1FE9-42C3-B51B-1AFB39FDEBA6}"/>
              </a:ext>
            </a:extLst>
          </p:cNvPr>
          <p:cNvSpPr/>
          <p:nvPr/>
        </p:nvSpPr>
        <p:spPr>
          <a:xfrm>
            <a:off x="-120849" y="3787594"/>
            <a:ext cx="5452928" cy="32717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12" name="Ορθογώνιο 11">
            <a:extLst>
              <a:ext uri="{FF2B5EF4-FFF2-40B4-BE49-F238E27FC236}">
                <a16:creationId xmlns:a16="http://schemas.microsoft.com/office/drawing/2014/main" id="{541357BE-7A86-4A5B-9E6C-0FD0E33063E4}"/>
              </a:ext>
            </a:extLst>
          </p:cNvPr>
          <p:cNvSpPr/>
          <p:nvPr/>
        </p:nvSpPr>
        <p:spPr>
          <a:xfrm>
            <a:off x="0" y="5868955"/>
            <a:ext cx="5452928" cy="1727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5A0B7640-CDB3-4C83-B6BA-8E5460CF0E24}"/>
              </a:ext>
            </a:extLst>
          </p:cNvPr>
          <p:cNvSpPr/>
          <p:nvPr/>
        </p:nvSpPr>
        <p:spPr>
          <a:xfrm>
            <a:off x="5499859" y="1436914"/>
            <a:ext cx="4740742" cy="1866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14" name="Ορθογώνιο 13">
            <a:extLst>
              <a:ext uri="{FF2B5EF4-FFF2-40B4-BE49-F238E27FC236}">
                <a16:creationId xmlns:a16="http://schemas.microsoft.com/office/drawing/2014/main" id="{1362ADC3-512F-4FF1-8EE4-FEBF0E5D3700}"/>
              </a:ext>
            </a:extLst>
          </p:cNvPr>
          <p:cNvSpPr/>
          <p:nvPr/>
        </p:nvSpPr>
        <p:spPr>
          <a:xfrm>
            <a:off x="5474691" y="3401415"/>
            <a:ext cx="4740742" cy="57965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4" name="Θέση αριθμού διαφάνειας 3">
            <a:extLst>
              <a:ext uri="{FF2B5EF4-FFF2-40B4-BE49-F238E27FC236}">
                <a16:creationId xmlns:a16="http://schemas.microsoft.com/office/drawing/2014/main" id="{0BCDDEF1-CE46-6249-8DEB-558D96A4B762}"/>
              </a:ext>
            </a:extLst>
          </p:cNvPr>
          <p:cNvSpPr>
            <a:spLocks noGrp="1"/>
          </p:cNvSpPr>
          <p:nvPr>
            <p:ph type="sldNum" sz="quarter" idx="12"/>
          </p:nvPr>
        </p:nvSpPr>
        <p:spPr/>
        <p:txBody>
          <a:bodyPr/>
          <a:lstStyle/>
          <a:p>
            <a:fld id="{34B7E4EF-A1BD-40F4-AB7B-04F084DD991D}" type="slidenum">
              <a:rPr lang="en-US" smtClean="0"/>
              <a:pPr/>
              <a:t>3</a:t>
            </a:fld>
            <a:endParaRPr lang="en-US"/>
          </a:p>
        </p:txBody>
      </p:sp>
    </p:spTree>
    <p:extLst>
      <p:ext uri="{BB962C8B-B14F-4D97-AF65-F5344CB8AC3E}">
        <p14:creationId xmlns:p14="http://schemas.microsoft.com/office/powerpoint/2010/main" val="549382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75C17FD7-2210-49D2-A76A-B18EE17D5A52}"/>
              </a:ext>
            </a:extLst>
          </p:cNvPr>
          <p:cNvPicPr>
            <a:picLocks noGrp="1" noChangeAspect="1"/>
          </p:cNvPicPr>
          <p:nvPr>
            <p:ph idx="1"/>
          </p:nvPr>
        </p:nvPicPr>
        <p:blipFill>
          <a:blip r:embed="rId2"/>
          <a:stretch>
            <a:fillRect/>
          </a:stretch>
        </p:blipFill>
        <p:spPr>
          <a:xfrm>
            <a:off x="2699125" y="2265727"/>
            <a:ext cx="6610661" cy="4194110"/>
          </a:xfrm>
          <a:prstGeom prst="rect">
            <a:avLst/>
          </a:prstGeom>
        </p:spPr>
      </p:pic>
      <p:sp>
        <p:nvSpPr>
          <p:cNvPr id="7" name="TextBox 6">
            <a:extLst>
              <a:ext uri="{FF2B5EF4-FFF2-40B4-BE49-F238E27FC236}">
                <a16:creationId xmlns:a16="http://schemas.microsoft.com/office/drawing/2014/main" id="{679F8A73-DE55-D89A-F53D-6F3830DF39EB}"/>
              </a:ext>
            </a:extLst>
          </p:cNvPr>
          <p:cNvSpPr txBox="1"/>
          <p:nvPr/>
        </p:nvSpPr>
        <p:spPr>
          <a:xfrm>
            <a:off x="858186" y="505839"/>
            <a:ext cx="10517286" cy="1631216"/>
          </a:xfrm>
          <a:prstGeom prst="rect">
            <a:avLst/>
          </a:prstGeom>
          <a:noFill/>
        </p:spPr>
        <p:txBody>
          <a:bodyPr wrap="square">
            <a:spAutoFit/>
          </a:bodyPr>
          <a:lstStyle/>
          <a:p>
            <a:pPr marL="342900" indent="-342900">
              <a:buFont typeface="Arial" panose="020B0604020202020204" pitchFamily="34" charset="0"/>
              <a:buChar char="•"/>
            </a:pPr>
            <a:r>
              <a:rPr lang="el-GR" sz="2000" dirty="0">
                <a:latin typeface="Calibri" panose="020F0502020204030204" pitchFamily="34" charset="0"/>
                <a:cs typeface="Calibri" panose="020F0502020204030204" pitchFamily="34" charset="0"/>
              </a:rPr>
              <a:t>Είναι σαφές ότι η σχετική ποσότητα άνθρακα στον κάρβουνο είναι πολύ μεγαλύτερη από ό,τι στο αργό πετρέλαιο. Το μεθάνιο (CH</a:t>
            </a:r>
            <a:r>
              <a:rPr lang="el-GR" sz="2000" baseline="-25000" dirty="0">
                <a:latin typeface="Calibri" panose="020F0502020204030204" pitchFamily="34" charset="0"/>
                <a:cs typeface="Calibri" panose="020F0502020204030204" pitchFamily="34" charset="0"/>
              </a:rPr>
              <a:t>4</a:t>
            </a:r>
            <a:r>
              <a:rPr lang="el-GR" sz="2000" dirty="0">
                <a:latin typeface="Calibri" panose="020F0502020204030204" pitchFamily="34" charset="0"/>
                <a:cs typeface="Calibri" panose="020F0502020204030204" pitchFamily="34" charset="0"/>
              </a:rPr>
              <a:t>) έχει προφανώς το χαμηλότερο λόγο C/H από όλους τους υδρογονάνθρακες. </a:t>
            </a:r>
          </a:p>
          <a:p>
            <a:pPr marL="342900" indent="-342900">
              <a:buFont typeface="Arial" panose="020B0604020202020204" pitchFamily="34" charset="0"/>
              <a:buChar char="•"/>
            </a:pPr>
            <a:r>
              <a:rPr lang="el-GR" sz="2000" dirty="0">
                <a:latin typeface="Calibri" panose="020F0502020204030204" pitchFamily="34" charset="0"/>
                <a:cs typeface="Calibri" panose="020F0502020204030204" pitchFamily="34" charset="0"/>
              </a:rPr>
              <a:t>Ο λόγος C/H του φυσικού αερίου είναι πολύ παρόμοιος με αυτόν του μεθανίου, επειδή το μεθάνιο είναι το κύριο συστατικό του φυσικού αερίου.</a:t>
            </a:r>
          </a:p>
        </p:txBody>
      </p:sp>
      <p:sp>
        <p:nvSpPr>
          <p:cNvPr id="2" name="Θέση αριθμού διαφάνειας 1">
            <a:extLst>
              <a:ext uri="{FF2B5EF4-FFF2-40B4-BE49-F238E27FC236}">
                <a16:creationId xmlns:a16="http://schemas.microsoft.com/office/drawing/2014/main" id="{0A4E1718-30AB-B697-6CD5-650BCAB18467}"/>
              </a:ext>
            </a:extLst>
          </p:cNvPr>
          <p:cNvSpPr>
            <a:spLocks noGrp="1"/>
          </p:cNvSpPr>
          <p:nvPr>
            <p:ph type="sldNum" sz="quarter" idx="12"/>
          </p:nvPr>
        </p:nvSpPr>
        <p:spPr/>
        <p:txBody>
          <a:bodyPr/>
          <a:lstStyle/>
          <a:p>
            <a:fld id="{34B7E4EF-A1BD-40F4-AB7B-04F084DD991D}" type="slidenum">
              <a:rPr lang="en-US" smtClean="0"/>
              <a:pPr/>
              <a:t>30</a:t>
            </a:fld>
            <a:endParaRPr lang="en-US"/>
          </a:p>
        </p:txBody>
      </p:sp>
    </p:spTree>
    <p:extLst>
      <p:ext uri="{BB962C8B-B14F-4D97-AF65-F5344CB8AC3E}">
        <p14:creationId xmlns:p14="http://schemas.microsoft.com/office/powerpoint/2010/main" val="3757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2D05A4-926E-495E-A81F-119B06F4A3C2}"/>
              </a:ext>
            </a:extLst>
          </p:cNvPr>
          <p:cNvSpPr>
            <a:spLocks noGrp="1"/>
          </p:cNvSpPr>
          <p:nvPr>
            <p:ph type="title"/>
          </p:nvPr>
        </p:nvSpPr>
        <p:spPr>
          <a:xfrm>
            <a:off x="439723" y="314965"/>
            <a:ext cx="10058400" cy="884661"/>
          </a:xfrm>
        </p:spPr>
        <p:txBody>
          <a:bodyPr>
            <a:normAutofit/>
          </a:bodyPr>
          <a:lstStyle/>
          <a:p>
            <a:r>
              <a:rPr lang="el-GR" b="1" dirty="0">
                <a:latin typeface="Calibri" panose="020F0502020204030204" pitchFamily="34" charset="0"/>
                <a:cs typeface="Calibri" panose="020F0502020204030204" pitchFamily="34" charset="0"/>
              </a:rPr>
              <a:t>Φυσικό αέριο</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8BB7DCCE-037B-40FB-9DC2-F66E09A618DD}"/>
              </a:ext>
            </a:extLst>
          </p:cNvPr>
          <p:cNvSpPr>
            <a:spLocks noGrp="1"/>
          </p:cNvSpPr>
          <p:nvPr>
            <p:ph idx="1"/>
          </p:nvPr>
        </p:nvSpPr>
        <p:spPr>
          <a:xfrm>
            <a:off x="322277" y="1140903"/>
            <a:ext cx="11430000" cy="4013722"/>
          </a:xfrm>
        </p:spPr>
        <p:txBody>
          <a:bodyPr>
            <a:noAutofit/>
          </a:bodyPr>
          <a:lstStyle/>
          <a:p>
            <a:r>
              <a:rPr lang="el-GR" sz="2000" dirty="0">
                <a:latin typeface="Calibri" panose="020F0502020204030204" pitchFamily="34" charset="0"/>
                <a:cs typeface="Calibri" panose="020F0502020204030204" pitchFamily="34" charset="0"/>
              </a:rPr>
              <a:t>Το φυσικό αέριο είναι μείγμα υδρογονανθράκων με κύριο συστατικό το μεθάνιο. </a:t>
            </a:r>
          </a:p>
          <a:p>
            <a:r>
              <a:rPr lang="el-GR" sz="2000" dirty="0">
                <a:latin typeface="Calibri" panose="020F0502020204030204" pitchFamily="34" charset="0"/>
                <a:cs typeface="Calibri" panose="020F0502020204030204" pitchFamily="34" charset="0"/>
              </a:rPr>
              <a:t>Μπορεί να βρεθεί σε πορώδης ταμιευτήρες, είτε συνδεδεμένο με αργό πετρέλαιο ("συνδεδεμένο αέριο") είτε σε ταμιευτήρες στους οποίους δεν υπάρχει πετρέλαιο ("μη συνδεδεμένο αέριο"). </a:t>
            </a:r>
          </a:p>
          <a:p>
            <a:r>
              <a:rPr lang="el-GR" sz="2000" dirty="0">
                <a:latin typeface="Calibri" panose="020F0502020204030204" pitchFamily="34" charset="0"/>
                <a:cs typeface="Calibri" panose="020F0502020204030204" pitchFamily="34" charset="0"/>
              </a:rPr>
              <a:t>Το φυσικό αέριο έχει μεγάλη σημασία όχι μόνο ως πηγή ενέργειας, αλλά και ως πρώτη ύλη για την πετροχημική βιομηχανία. </a:t>
            </a:r>
          </a:p>
          <a:p>
            <a:r>
              <a:rPr lang="el-GR" sz="2000" dirty="0">
                <a:latin typeface="Calibri" panose="020F0502020204030204" pitchFamily="34" charset="0"/>
                <a:cs typeface="Calibri" panose="020F0502020204030204" pitchFamily="34" charset="0"/>
              </a:rPr>
              <a:t>Εκτός από υδρογονάνθρακες, το φυσικό αέριο περιέχει συνήθως μικρές (ή μερικές φορές μεγάλες) ποσότητες αερίων που δεν περιέχουν υδρογονάνθρακες, όπως διοξείδιο του άνθρακα, άζωτο και υδρόθειο. </a:t>
            </a:r>
          </a:p>
          <a:p>
            <a:r>
              <a:rPr lang="el-GR" sz="2000" dirty="0">
                <a:latin typeface="Calibri" panose="020F0502020204030204" pitchFamily="34" charset="0"/>
                <a:cs typeface="Calibri" panose="020F0502020204030204" pitchFamily="34" charset="0"/>
              </a:rPr>
              <a:t>Το φυσικό αέριο ταξινομείται ως "ξηρό" ή "υγρό". Ο όρος "υγρό" δεν αναφέρεται στο νερό αλλά στο γεγονός ότι το υγρό φυσικό αέριο περιέχει σημαντικές ποσότητες </a:t>
            </a:r>
            <a:r>
              <a:rPr lang="el-GR" sz="2000" dirty="0" err="1">
                <a:latin typeface="Calibri" panose="020F0502020204030204" pitchFamily="34" charset="0"/>
                <a:cs typeface="Calibri" panose="020F0502020204030204" pitchFamily="34" charset="0"/>
              </a:rPr>
              <a:t>αιθανίου</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προπανίου</a:t>
            </a:r>
            <a:r>
              <a:rPr lang="el-GR" sz="2000" dirty="0">
                <a:latin typeface="Calibri" panose="020F0502020204030204" pitchFamily="34" charset="0"/>
                <a:cs typeface="Calibri" panose="020F0502020204030204" pitchFamily="34" charset="0"/>
              </a:rPr>
              <a:t>, βουτανίου και υδρογονανθράκων C5 και άνω, οι οποίοι συμπυκνώνονται κατά τη συμπίεση σε θερμοκρασία περιβάλλοντος σχηματίζοντας "υγρά φυσικού αερίου".   </a:t>
            </a:r>
          </a:p>
          <a:p>
            <a:r>
              <a:rPr lang="el-GR" sz="2000" dirty="0">
                <a:latin typeface="Calibri" panose="020F0502020204030204" pitchFamily="34" charset="0"/>
                <a:cs typeface="Calibri" panose="020F0502020204030204" pitchFamily="34" charset="0"/>
              </a:rPr>
              <a:t>Το ξηρό φυσικό αέριο περιέχει μόνο μικρές ποσότητες </a:t>
            </a:r>
            <a:r>
              <a:rPr lang="el-GR" sz="2000" dirty="0" err="1">
                <a:latin typeface="Calibri" panose="020F0502020204030204" pitchFamily="34" charset="0"/>
                <a:cs typeface="Calibri" panose="020F0502020204030204" pitchFamily="34" charset="0"/>
              </a:rPr>
              <a:t>συμπυκνώσιμων</a:t>
            </a:r>
            <a:r>
              <a:rPr lang="el-GR" sz="2000" dirty="0">
                <a:latin typeface="Calibri" panose="020F0502020204030204" pitchFamily="34" charset="0"/>
                <a:cs typeface="Calibri" panose="020F0502020204030204" pitchFamily="34" charset="0"/>
              </a:rPr>
              <a:t> υδρογονανθράκων. Το συνδεδεμένο αέριο είναι πάντοτε υγρό, ενώ το μη συνδεδεμένο αέριο είναι συνήθως ξηρό. </a:t>
            </a:r>
          </a:p>
        </p:txBody>
      </p:sp>
      <p:sp>
        <p:nvSpPr>
          <p:cNvPr id="4" name="Θέση αριθμού διαφάνειας 3">
            <a:extLst>
              <a:ext uri="{FF2B5EF4-FFF2-40B4-BE49-F238E27FC236}">
                <a16:creationId xmlns:a16="http://schemas.microsoft.com/office/drawing/2014/main" id="{BE620E75-35F1-44EE-86B1-93CCD136F5FF}"/>
              </a:ext>
            </a:extLst>
          </p:cNvPr>
          <p:cNvSpPr>
            <a:spLocks noGrp="1"/>
          </p:cNvSpPr>
          <p:nvPr>
            <p:ph type="sldNum" sz="quarter" idx="12"/>
          </p:nvPr>
        </p:nvSpPr>
        <p:spPr/>
        <p:txBody>
          <a:bodyPr/>
          <a:lstStyle/>
          <a:p>
            <a:fld id="{34B7E4EF-A1BD-40F4-AB7B-04F084DD991D}" type="slidenum">
              <a:rPr lang="en-US" smtClean="0"/>
              <a:pPr/>
              <a:t>31</a:t>
            </a:fld>
            <a:endParaRPr lang="en-US"/>
          </a:p>
        </p:txBody>
      </p:sp>
    </p:spTree>
    <p:extLst>
      <p:ext uri="{BB962C8B-B14F-4D97-AF65-F5344CB8AC3E}">
        <p14:creationId xmlns:p14="http://schemas.microsoft.com/office/powerpoint/2010/main" val="1424979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A963938D-884E-DA9B-568A-6E4E1F342193}"/>
              </a:ext>
            </a:extLst>
          </p:cNvPr>
          <p:cNvPicPr>
            <a:picLocks noChangeAspect="1"/>
          </p:cNvPicPr>
          <p:nvPr/>
        </p:nvPicPr>
        <p:blipFill rotWithShape="1">
          <a:blip r:embed="rId2"/>
          <a:srcRect l="10596" t="17370" r="54381" b="56453"/>
          <a:stretch/>
        </p:blipFill>
        <p:spPr>
          <a:xfrm>
            <a:off x="2709644" y="570450"/>
            <a:ext cx="6385040" cy="2684478"/>
          </a:xfrm>
          <a:prstGeom prst="rect">
            <a:avLst/>
          </a:prstGeom>
        </p:spPr>
      </p:pic>
      <p:pic>
        <p:nvPicPr>
          <p:cNvPr id="10" name="Εικόνα 9">
            <a:extLst>
              <a:ext uri="{FF2B5EF4-FFF2-40B4-BE49-F238E27FC236}">
                <a16:creationId xmlns:a16="http://schemas.microsoft.com/office/drawing/2014/main" id="{1EEE4F93-F25D-F79D-1487-9E2DBF1ABF98}"/>
              </a:ext>
            </a:extLst>
          </p:cNvPr>
          <p:cNvPicPr>
            <a:picLocks noChangeAspect="1"/>
          </p:cNvPicPr>
          <p:nvPr/>
        </p:nvPicPr>
        <p:blipFill rotWithShape="1">
          <a:blip r:embed="rId3"/>
          <a:srcRect l="10320" t="26300" r="54107" b="51192"/>
          <a:stretch/>
        </p:blipFill>
        <p:spPr>
          <a:xfrm>
            <a:off x="2709644" y="3581801"/>
            <a:ext cx="6385040" cy="2272433"/>
          </a:xfrm>
          <a:prstGeom prst="rect">
            <a:avLst/>
          </a:prstGeom>
        </p:spPr>
      </p:pic>
      <p:sp>
        <p:nvSpPr>
          <p:cNvPr id="2" name="Θέση αριθμού διαφάνειας 1">
            <a:extLst>
              <a:ext uri="{FF2B5EF4-FFF2-40B4-BE49-F238E27FC236}">
                <a16:creationId xmlns:a16="http://schemas.microsoft.com/office/drawing/2014/main" id="{564BEEA6-446E-8BB9-FF20-8F88C81DC43C}"/>
              </a:ext>
            </a:extLst>
          </p:cNvPr>
          <p:cNvSpPr>
            <a:spLocks noGrp="1"/>
          </p:cNvSpPr>
          <p:nvPr>
            <p:ph type="sldNum" sz="quarter" idx="12"/>
          </p:nvPr>
        </p:nvSpPr>
        <p:spPr/>
        <p:txBody>
          <a:bodyPr/>
          <a:lstStyle/>
          <a:p>
            <a:fld id="{34B7E4EF-A1BD-40F4-AB7B-04F084DD991D}" type="slidenum">
              <a:rPr lang="en-US" smtClean="0"/>
              <a:pPr/>
              <a:t>32</a:t>
            </a:fld>
            <a:endParaRPr lang="en-US"/>
          </a:p>
        </p:txBody>
      </p:sp>
    </p:spTree>
    <p:extLst>
      <p:ext uri="{BB962C8B-B14F-4D97-AF65-F5344CB8AC3E}">
        <p14:creationId xmlns:p14="http://schemas.microsoft.com/office/powerpoint/2010/main" val="740239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04F93B-226A-FD73-CAD2-1FCBBC806BD9}"/>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3B040F57-937B-444A-381C-AF7697D81214}"/>
              </a:ext>
            </a:extLst>
          </p:cNvPr>
          <p:cNvSpPr>
            <a:spLocks noGrp="1"/>
          </p:cNvSpPr>
          <p:nvPr>
            <p:ph idx="1"/>
          </p:nvPr>
        </p:nvSpPr>
        <p:spPr/>
        <p:txBody>
          <a:bodyPr>
            <a:normAutofit/>
          </a:bodyPr>
          <a:lstStyle/>
          <a:p>
            <a:r>
              <a:rPr lang="el-GR" sz="2000" dirty="0">
                <a:latin typeface="Calibri" panose="020F0502020204030204" pitchFamily="34" charset="0"/>
                <a:cs typeface="Calibri" panose="020F0502020204030204" pitchFamily="34" charset="0"/>
              </a:rPr>
              <a:t>Το μη συνδεδεμένο αέριο μπορεί να παραχθεί μόνο όταν υπάρχει κατάλληλη τοπική ή εξαγωγική αγορά.</a:t>
            </a:r>
          </a:p>
          <a:p>
            <a:r>
              <a:rPr lang="el-GR" sz="2000" dirty="0">
                <a:latin typeface="Calibri" panose="020F0502020204030204" pitchFamily="34" charset="0"/>
                <a:cs typeface="Calibri" panose="020F0502020204030204" pitchFamily="34" charset="0"/>
              </a:rPr>
              <a:t>Το συνδεδεμένο φυσικό αέριο είναι </a:t>
            </a:r>
            <a:r>
              <a:rPr lang="el-GR" sz="2000" dirty="0" err="1">
                <a:latin typeface="Calibri" panose="020F0502020204030204" pitchFamily="34" charset="0"/>
                <a:cs typeface="Calibri" panose="020F0502020204030204" pitchFamily="34" charset="0"/>
              </a:rPr>
              <a:t>συμπροϊόν</a:t>
            </a:r>
            <a:r>
              <a:rPr lang="el-GR" sz="2000" dirty="0">
                <a:latin typeface="Calibri" panose="020F0502020204030204" pitchFamily="34" charset="0"/>
                <a:cs typeface="Calibri" panose="020F0502020204030204" pitchFamily="34" charset="0"/>
              </a:rPr>
              <a:t> του αργού πετρελαίου και, επομένως, η παραγωγή του καθορίζεται από το ρυθμό παραγωγής του συνοδευτικού πετρελαίου. Από καιρό θεωρούνταν παραπροϊόν και το μεγαλύτερο μέρος του αποτεφρωνόταν (για λόγους ασφαλείας). Με τη σημερινή ενεργειακή κατάσταση, ωστόσο, το συνδεδεμένο αέριο αποτελεί μια πρώτη ύλη και πηγή ενέργειας με μεγάλη δυνητική αξία. Επιπλέον, η αξιοποίηση, αντί για την καύση, είναι σε καλύτερη συμφωνία με τα μέτρα προστασίας του περιβάλλοντος. Ένας αυξανόμενος αριθμός συστημάτων αναπτύσσεται για την αξιοποίηση του αερίου αυτού.</a:t>
            </a:r>
          </a:p>
        </p:txBody>
      </p:sp>
      <p:sp>
        <p:nvSpPr>
          <p:cNvPr id="4" name="Θέση αριθμού διαφάνειας 3">
            <a:extLst>
              <a:ext uri="{FF2B5EF4-FFF2-40B4-BE49-F238E27FC236}">
                <a16:creationId xmlns:a16="http://schemas.microsoft.com/office/drawing/2014/main" id="{74B18C37-2DDF-2746-142F-DB44DFD0294C}"/>
              </a:ext>
            </a:extLst>
          </p:cNvPr>
          <p:cNvSpPr>
            <a:spLocks noGrp="1"/>
          </p:cNvSpPr>
          <p:nvPr>
            <p:ph type="sldNum" sz="quarter" idx="12"/>
          </p:nvPr>
        </p:nvSpPr>
        <p:spPr/>
        <p:txBody>
          <a:bodyPr/>
          <a:lstStyle/>
          <a:p>
            <a:fld id="{34B7E4EF-A1BD-40F4-AB7B-04F084DD991D}" type="slidenum">
              <a:rPr lang="en-US" smtClean="0"/>
              <a:pPr/>
              <a:t>33</a:t>
            </a:fld>
            <a:endParaRPr lang="en-US"/>
          </a:p>
        </p:txBody>
      </p:sp>
    </p:spTree>
    <p:extLst>
      <p:ext uri="{BB962C8B-B14F-4D97-AF65-F5344CB8AC3E}">
        <p14:creationId xmlns:p14="http://schemas.microsoft.com/office/powerpoint/2010/main" val="3560916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800A7C-E4A9-ED95-A144-D61EAE0E770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A7D9EA6-CBB9-0165-5001-CF90ECA7AB58}"/>
              </a:ext>
            </a:extLst>
          </p:cNvPr>
          <p:cNvSpPr>
            <a:spLocks noGrp="1"/>
          </p:cNvSpPr>
          <p:nvPr>
            <p:ph idx="1"/>
          </p:nvPr>
        </p:nvSpPr>
        <p:spPr/>
        <p:txBody>
          <a:bodyPr>
            <a:normAutofit/>
          </a:bodyPr>
          <a:lstStyle/>
          <a:p>
            <a:r>
              <a:rPr lang="el-GR" sz="2000" dirty="0">
                <a:latin typeface="Calibri" panose="020F0502020204030204" pitchFamily="34" charset="0"/>
                <a:cs typeface="Calibri" panose="020F0502020204030204" pitchFamily="34" charset="0"/>
              </a:rPr>
              <a:t>Το φυσικό αέριο από το πηγάδι υφίσταται επεξεργασία ανάλογα με τις ενώσεις που υπάρχουν στο αέριο. </a:t>
            </a:r>
          </a:p>
          <a:p>
            <a:r>
              <a:rPr lang="el-GR" sz="2000" dirty="0">
                <a:latin typeface="Calibri" panose="020F0502020204030204" pitchFamily="34" charset="0"/>
                <a:cs typeface="Calibri" panose="020F0502020204030204" pitchFamily="34" charset="0"/>
              </a:rPr>
              <a:t>Ένα ξηρό αέριο χρειάζεται ελάχιστη ή καθόλου επεξεργασία, εκτός από την απομάκρυνση H</a:t>
            </a:r>
            <a:r>
              <a:rPr lang="el-GR" sz="2000" baseline="-25000" dirty="0">
                <a:latin typeface="Calibri" panose="020F0502020204030204" pitchFamily="34" charset="0"/>
                <a:cs typeface="Calibri" panose="020F0502020204030204" pitchFamily="34" charset="0"/>
              </a:rPr>
              <a:t>2</a:t>
            </a:r>
            <a:r>
              <a:rPr lang="el-GR" sz="2000" dirty="0">
                <a:latin typeface="Calibri" panose="020F0502020204030204" pitchFamily="34" charset="0"/>
                <a:cs typeface="Calibri" panose="020F0502020204030204" pitchFamily="34" charset="0"/>
              </a:rPr>
              <a:t>S και ενδεχομένως CO</a:t>
            </a:r>
            <a:r>
              <a:rPr lang="el-GR" sz="2000" baseline="-25000" dirty="0">
                <a:latin typeface="Calibri" panose="020F0502020204030204" pitchFamily="34" charset="0"/>
                <a:cs typeface="Calibri" panose="020F0502020204030204" pitchFamily="34" charset="0"/>
              </a:rPr>
              <a:t>2</a:t>
            </a:r>
            <a:r>
              <a:rPr lang="el-GR" sz="2000" dirty="0">
                <a:latin typeface="Calibri" panose="020F0502020204030204" pitchFamily="34" charset="0"/>
                <a:cs typeface="Calibri" panose="020F0502020204030204" pitchFamily="34" charset="0"/>
              </a:rPr>
              <a:t>, εάν οι ποσότητες είναι αξιοσημείωτες.</a:t>
            </a:r>
          </a:p>
          <a:p>
            <a:r>
              <a:rPr lang="el-GR" sz="2000" dirty="0">
                <a:latin typeface="Calibri" panose="020F0502020204030204" pitchFamily="34" charset="0"/>
                <a:cs typeface="Calibri" panose="020F0502020204030204" pitchFamily="34" charset="0"/>
              </a:rPr>
              <a:t>Οι </a:t>
            </a:r>
            <a:r>
              <a:rPr lang="el-GR" sz="2000" dirty="0" err="1">
                <a:latin typeface="Calibri" panose="020F0502020204030204" pitchFamily="34" charset="0"/>
                <a:cs typeface="Calibri" panose="020F0502020204030204" pitchFamily="34" charset="0"/>
              </a:rPr>
              <a:t>συμπυκνώσιμοι</a:t>
            </a:r>
            <a:r>
              <a:rPr lang="el-GR" sz="2000" dirty="0">
                <a:latin typeface="Calibri" panose="020F0502020204030204" pitchFamily="34" charset="0"/>
                <a:cs typeface="Calibri" panose="020F0502020204030204" pitchFamily="34" charset="0"/>
              </a:rPr>
              <a:t> υδρογονάνθρακες απομακρύνονται από ένα υγρό αέριο και ένα μέρος τους μπορεί να πωληθεί ως υγροποιημένο αέριο πετρελαίου (LPG, προπάνιο, βουτάνιο) ή να χρησιμοποιηθεί για την παραγωγή χημικών προϊόντων (</a:t>
            </a:r>
            <a:r>
              <a:rPr lang="el-GR" sz="2000" dirty="0" err="1">
                <a:latin typeface="Calibri" panose="020F0502020204030204" pitchFamily="34" charset="0"/>
                <a:cs typeface="Calibri" panose="020F0502020204030204" pitchFamily="34" charset="0"/>
              </a:rPr>
              <a:t>αιθάνιο</a:t>
            </a:r>
            <a:r>
              <a:rPr lang="el-GR" sz="2000" dirty="0">
                <a:latin typeface="Calibri" panose="020F0502020204030204" pitchFamily="34" charset="0"/>
                <a:cs typeface="Calibri" panose="020F0502020204030204" pitchFamily="34" charset="0"/>
              </a:rPr>
              <a:t>). Το άλλο μέρος, C5</a:t>
            </a:r>
            <a:r>
              <a:rPr lang="el-GR" sz="2000" baseline="30000" dirty="0">
                <a:latin typeface="Calibri" panose="020F0502020204030204" pitchFamily="34" charset="0"/>
                <a:cs typeface="Calibri" panose="020F0502020204030204" pitchFamily="34" charset="0"/>
              </a:rPr>
              <a:t>+</a:t>
            </a:r>
            <a:r>
              <a:rPr lang="el-GR" sz="2000" dirty="0">
                <a:latin typeface="Calibri" panose="020F0502020204030204" pitchFamily="34" charset="0"/>
                <a:cs typeface="Calibri" panose="020F0502020204030204" pitchFamily="34" charset="0"/>
              </a:rPr>
              <a:t> υδρογονάνθρακες, μπορεί να αναμιχθεί με βενζίνη. </a:t>
            </a:r>
          </a:p>
          <a:p>
            <a:r>
              <a:rPr lang="el-GR" sz="2000" dirty="0">
                <a:latin typeface="Calibri" panose="020F0502020204030204" pitchFamily="34" charset="0"/>
                <a:cs typeface="Calibri" panose="020F0502020204030204" pitchFamily="34" charset="0"/>
              </a:rPr>
              <a:t>Έτσι, αφού το φυσικό αέριο έχει καθαριστεί και διαχωριστεί, ένα μεγάλο μέρος του αερίου είναι μία μόνο χημική ένωση, το μεθάνιο.</a:t>
            </a:r>
          </a:p>
        </p:txBody>
      </p:sp>
      <p:sp>
        <p:nvSpPr>
          <p:cNvPr id="4" name="Θέση αριθμού διαφάνειας 3">
            <a:extLst>
              <a:ext uri="{FF2B5EF4-FFF2-40B4-BE49-F238E27FC236}">
                <a16:creationId xmlns:a16="http://schemas.microsoft.com/office/drawing/2014/main" id="{3E62EF49-4ED0-8FED-5463-5B509AC780F0}"/>
              </a:ext>
            </a:extLst>
          </p:cNvPr>
          <p:cNvSpPr>
            <a:spLocks noGrp="1"/>
          </p:cNvSpPr>
          <p:nvPr>
            <p:ph type="sldNum" sz="quarter" idx="12"/>
          </p:nvPr>
        </p:nvSpPr>
        <p:spPr/>
        <p:txBody>
          <a:bodyPr/>
          <a:lstStyle/>
          <a:p>
            <a:fld id="{34B7E4EF-A1BD-40F4-AB7B-04F084DD991D}" type="slidenum">
              <a:rPr lang="en-US" smtClean="0"/>
              <a:pPr/>
              <a:t>34</a:t>
            </a:fld>
            <a:endParaRPr lang="en-US"/>
          </a:p>
        </p:txBody>
      </p:sp>
    </p:spTree>
    <p:extLst>
      <p:ext uri="{BB962C8B-B14F-4D97-AF65-F5344CB8AC3E}">
        <p14:creationId xmlns:p14="http://schemas.microsoft.com/office/powerpoint/2010/main" val="313634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2A8E6-1A9D-4FF5-AC51-945198B4CF97}"/>
              </a:ext>
            </a:extLst>
          </p:cNvPr>
          <p:cNvSpPr>
            <a:spLocks noGrp="1"/>
          </p:cNvSpPr>
          <p:nvPr>
            <p:ph type="title"/>
          </p:nvPr>
        </p:nvSpPr>
        <p:spPr>
          <a:xfrm>
            <a:off x="393700" y="4572"/>
            <a:ext cx="10058400" cy="1371600"/>
          </a:xfrm>
        </p:spPr>
        <p:txBody>
          <a:bodyPr/>
          <a:lstStyle/>
          <a:p>
            <a:r>
              <a:rPr lang="el-GR" b="1" dirty="0">
                <a:latin typeface="Calibri" panose="020F0502020204030204" pitchFamily="34" charset="0"/>
                <a:cs typeface="Calibri" panose="020F0502020204030204" pitchFamily="34" charset="0"/>
              </a:rPr>
              <a:t>Αργό πετρέλαιο</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CCB2BEE2-8F7A-4F88-A3B5-B7B4A75B613C}"/>
              </a:ext>
            </a:extLst>
          </p:cNvPr>
          <p:cNvSpPr>
            <a:spLocks noGrp="1"/>
          </p:cNvSpPr>
          <p:nvPr>
            <p:ph idx="1"/>
          </p:nvPr>
        </p:nvSpPr>
        <p:spPr>
          <a:xfrm>
            <a:off x="330199" y="1358639"/>
            <a:ext cx="5642762" cy="5494789"/>
          </a:xfrm>
        </p:spPr>
        <p:txBody>
          <a:bodyPr>
            <a:noAutofit/>
          </a:bodyPr>
          <a:lstStyle/>
          <a:p>
            <a:r>
              <a:rPr lang="el-GR" sz="1800" dirty="0"/>
              <a:t>Η σύνθεση του αργού πετρελαίου είναι πολύ πιο πολύπλοκη από εκείνη του φυσικού αερίου. Το αργό πετρέλαιο δεν είναι ένα ομοιόμορφο υλικό με απλό μοριακό τύπο. Είναι ένα πολύπλοκο μείγμα αέριων, υγρών και στερεών ενώσεων υδρογονανθράκων, που απαντάται σε ιζηματογενή πετρώματα σε όλο τον κόσμο. </a:t>
            </a:r>
          </a:p>
          <a:p>
            <a:r>
              <a:rPr lang="el-GR" sz="1800" dirty="0"/>
              <a:t>Η σύνθεση του μείγματος εξαρτάται από την τοποθεσία του. Δύο γειτονικά πηγάδια μπορεί να παράγουν αρκετά διαφορετικά αργά πετρέλαια και ακόμη και μέσα σε ένα πηγάδι η σύνθεση μπορεί να διαφέρει σημαντικά με το βάθος. Παρ' όλα αυτά, η στοιχειακή σύνθεση του αργού πετρελαίου ποικίλλει σε ένα μάλλον στενό εύρος, όπως φαίνεται στον πίνακα:</a:t>
            </a:r>
          </a:p>
        </p:txBody>
      </p:sp>
      <p:pic>
        <p:nvPicPr>
          <p:cNvPr id="5" name="Εικόνα 4">
            <a:extLst>
              <a:ext uri="{FF2B5EF4-FFF2-40B4-BE49-F238E27FC236}">
                <a16:creationId xmlns:a16="http://schemas.microsoft.com/office/drawing/2014/main" id="{5D699E8D-67A0-44A5-A54D-5F34BE1FA4DA}"/>
              </a:ext>
            </a:extLst>
          </p:cNvPr>
          <p:cNvPicPr>
            <a:picLocks noChangeAspect="1"/>
          </p:cNvPicPr>
          <p:nvPr/>
        </p:nvPicPr>
        <p:blipFill>
          <a:blip r:embed="rId2"/>
          <a:stretch>
            <a:fillRect/>
          </a:stretch>
        </p:blipFill>
        <p:spPr>
          <a:xfrm>
            <a:off x="6881811" y="3429000"/>
            <a:ext cx="4371975" cy="2466975"/>
          </a:xfrm>
          <a:prstGeom prst="rect">
            <a:avLst/>
          </a:prstGeom>
        </p:spPr>
      </p:pic>
      <p:pic>
        <p:nvPicPr>
          <p:cNvPr id="3074" name="Picture 2" descr="Αποτέλεσμα εικόνας για crude oil">
            <a:extLst>
              <a:ext uri="{FF2B5EF4-FFF2-40B4-BE49-F238E27FC236}">
                <a16:creationId xmlns:a16="http://schemas.microsoft.com/office/drawing/2014/main" id="{28459447-8DF9-4FB1-AA32-A4DD9444A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812" y="223075"/>
            <a:ext cx="4371975" cy="2584323"/>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a:extLst>
              <a:ext uri="{FF2B5EF4-FFF2-40B4-BE49-F238E27FC236}">
                <a16:creationId xmlns:a16="http://schemas.microsoft.com/office/drawing/2014/main" id="{01BE6BA0-BF45-23C1-5C94-A580259D07E6}"/>
              </a:ext>
            </a:extLst>
          </p:cNvPr>
          <p:cNvSpPr>
            <a:spLocks noGrp="1"/>
          </p:cNvSpPr>
          <p:nvPr>
            <p:ph type="sldNum" sz="quarter" idx="12"/>
          </p:nvPr>
        </p:nvSpPr>
        <p:spPr/>
        <p:txBody>
          <a:bodyPr/>
          <a:lstStyle/>
          <a:p>
            <a:fld id="{34B7E4EF-A1BD-40F4-AB7B-04F084DD991D}" type="slidenum">
              <a:rPr lang="en-US" smtClean="0"/>
              <a:pPr/>
              <a:t>35</a:t>
            </a:fld>
            <a:endParaRPr lang="en-US"/>
          </a:p>
        </p:txBody>
      </p:sp>
    </p:spTree>
    <p:extLst>
      <p:ext uri="{BB962C8B-B14F-4D97-AF65-F5344CB8AC3E}">
        <p14:creationId xmlns:p14="http://schemas.microsoft.com/office/powerpoint/2010/main" val="1162652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CFB7BB3-4598-6F5D-D66D-5B9ECE23F951}"/>
              </a:ext>
            </a:extLst>
          </p:cNvPr>
          <p:cNvSpPr>
            <a:spLocks noGrp="1"/>
          </p:cNvSpPr>
          <p:nvPr>
            <p:ph idx="1"/>
          </p:nvPr>
        </p:nvSpPr>
        <p:spPr>
          <a:xfrm>
            <a:off x="1066800" y="1174458"/>
            <a:ext cx="10058400" cy="4778285"/>
          </a:xfrm>
        </p:spPr>
        <p:txBody>
          <a:bodyPr>
            <a:noAutofit/>
          </a:bodyPr>
          <a:lstStyle/>
          <a:p>
            <a:r>
              <a:rPr lang="el-GR" sz="2000" dirty="0">
                <a:latin typeface="Calibri" panose="020F0502020204030204" pitchFamily="34" charset="0"/>
                <a:cs typeface="Calibri" panose="020F0502020204030204" pitchFamily="34" charset="0"/>
              </a:rPr>
              <a:t>Αν και εκ πρώτης όψεως οι διαφορές αυτές φαίνονται μικρές, τα διάφορα αργά πετρέλαια είναι εξαιρετικά διαφορετικά. </a:t>
            </a:r>
          </a:p>
          <a:p>
            <a:r>
              <a:rPr lang="el-GR" sz="2000" dirty="0">
                <a:latin typeface="Calibri" panose="020F0502020204030204" pitchFamily="34" charset="0"/>
                <a:cs typeface="Calibri" panose="020F0502020204030204" pitchFamily="34" charset="0"/>
              </a:rPr>
              <a:t>Το υψηλό ποσοστό άνθρακα και υδρογόνου υποδηλώνει ότι το αργό πετρέλαιο αποτελείται σε μεγάλο βαθμό από υδρογονάνθρακες, πράγμα που όντως ισχύει. </a:t>
            </a:r>
          </a:p>
          <a:p>
            <a:r>
              <a:rPr lang="el-GR" sz="2000" dirty="0">
                <a:latin typeface="Calibri" panose="020F0502020204030204" pitchFamily="34" charset="0"/>
                <a:cs typeface="Calibri" panose="020F0502020204030204" pitchFamily="34" charset="0"/>
              </a:rPr>
              <a:t>Η λεπτομερής ανάλυση δείχνει ότι το αργό πετρέλαιο περιέχει </a:t>
            </a:r>
            <a:r>
              <a:rPr lang="el-GR" sz="2000" dirty="0" err="1">
                <a:latin typeface="Calibri" panose="020F0502020204030204" pitchFamily="34" charset="0"/>
                <a:cs typeface="Calibri" panose="020F0502020204030204" pitchFamily="34" charset="0"/>
              </a:rPr>
              <a:t>αλκάνια</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κυκλοαλκάνια</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ναφθένια</a:t>
            </a:r>
            <a:r>
              <a:rPr lang="el-GR" sz="2000" dirty="0">
                <a:latin typeface="Calibri" panose="020F0502020204030204" pitchFamily="34" charset="0"/>
                <a:cs typeface="Calibri" panose="020F0502020204030204" pitchFamily="34" charset="0"/>
              </a:rPr>
              <a:t>), αρωματικά, </a:t>
            </a:r>
            <a:r>
              <a:rPr lang="el-GR" sz="2000" dirty="0" err="1">
                <a:latin typeface="Calibri" panose="020F0502020204030204" pitchFamily="34" charset="0"/>
                <a:cs typeface="Calibri" panose="020F0502020204030204" pitchFamily="34" charset="0"/>
              </a:rPr>
              <a:t>πολυκυκλικά</a:t>
            </a:r>
            <a:r>
              <a:rPr lang="el-GR" sz="2000" dirty="0">
                <a:latin typeface="Calibri" panose="020F0502020204030204" pitchFamily="34" charset="0"/>
                <a:cs typeface="Calibri" panose="020F0502020204030204" pitchFamily="34" charset="0"/>
              </a:rPr>
              <a:t> αρωματικά και ενώσεις που περιέχουν άζωτο, οξυγόνο, θείο και μέταλλα.</a:t>
            </a:r>
          </a:p>
        </p:txBody>
      </p:sp>
      <p:sp>
        <p:nvSpPr>
          <p:cNvPr id="2" name="Θέση αριθμού διαφάνειας 1">
            <a:extLst>
              <a:ext uri="{FF2B5EF4-FFF2-40B4-BE49-F238E27FC236}">
                <a16:creationId xmlns:a16="http://schemas.microsoft.com/office/drawing/2014/main" id="{6143CB16-EE57-A4FB-CF9C-0EA28A1F1C91}"/>
              </a:ext>
            </a:extLst>
          </p:cNvPr>
          <p:cNvSpPr>
            <a:spLocks noGrp="1"/>
          </p:cNvSpPr>
          <p:nvPr>
            <p:ph type="sldNum" sz="quarter" idx="12"/>
          </p:nvPr>
        </p:nvSpPr>
        <p:spPr/>
        <p:txBody>
          <a:bodyPr/>
          <a:lstStyle/>
          <a:p>
            <a:fld id="{34B7E4EF-A1BD-40F4-AB7B-04F084DD991D}" type="slidenum">
              <a:rPr lang="en-US" smtClean="0"/>
              <a:pPr/>
              <a:t>36</a:t>
            </a:fld>
            <a:endParaRPr lang="en-US"/>
          </a:p>
        </p:txBody>
      </p:sp>
    </p:spTree>
    <p:extLst>
      <p:ext uri="{BB962C8B-B14F-4D97-AF65-F5344CB8AC3E}">
        <p14:creationId xmlns:p14="http://schemas.microsoft.com/office/powerpoint/2010/main" val="3321845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311A10F-922E-4959-B994-172D1722DF51}"/>
              </a:ext>
            </a:extLst>
          </p:cNvPr>
          <p:cNvSpPr>
            <a:spLocks noGrp="1"/>
          </p:cNvSpPr>
          <p:nvPr>
            <p:ph idx="1"/>
          </p:nvPr>
        </p:nvSpPr>
        <p:spPr>
          <a:xfrm>
            <a:off x="457200" y="423333"/>
            <a:ext cx="6841222" cy="5977467"/>
          </a:xfrm>
        </p:spPr>
        <p:txBody>
          <a:bodyPr>
            <a:noAutofit/>
          </a:bodyPr>
          <a:lstStyle/>
          <a:p>
            <a:pPr>
              <a:lnSpc>
                <a:spcPct val="100000"/>
              </a:lnSpc>
              <a:spcBef>
                <a:spcPts val="0"/>
              </a:spcBef>
            </a:pPr>
            <a:r>
              <a:rPr lang="el-GR" sz="2000" dirty="0">
                <a:latin typeface="Calibri" panose="020F0502020204030204" pitchFamily="34" charset="0"/>
                <a:cs typeface="Calibri" panose="020F0502020204030204" pitchFamily="34" charset="0"/>
              </a:rPr>
              <a:t>Όσο βαρύτερο είναι το αργό πετρέλαιο τόσο περισσότερες </a:t>
            </a:r>
            <a:r>
              <a:rPr lang="el-GR" sz="2000" dirty="0" err="1">
                <a:latin typeface="Calibri" panose="020F0502020204030204" pitchFamily="34" charset="0"/>
                <a:cs typeface="Calibri" panose="020F0502020204030204" pitchFamily="34" charset="0"/>
              </a:rPr>
              <a:t>πολυκυκλικές</a:t>
            </a:r>
            <a:r>
              <a:rPr lang="el-GR" sz="2000" dirty="0">
                <a:latin typeface="Calibri" panose="020F0502020204030204" pitchFamily="34" charset="0"/>
                <a:cs typeface="Calibri" panose="020F0502020204030204" pitchFamily="34" charset="0"/>
              </a:rPr>
              <a:t> αρωματικές ενώσεις θα περιέχει. Γενικά, τα βαρύτερα αργά πετρέλαια αποδίδουν μικρότερο ποσοστό χρήσιμων προϊόντων. Ένα επιπλέον μειονέκτημα των βαρύτερων αργών είναι ότι περιέχουν περισσότερες </a:t>
            </a:r>
            <a:r>
              <a:rPr lang="el-GR" sz="2000" dirty="0" err="1">
                <a:latin typeface="Calibri" panose="020F0502020204030204" pitchFamily="34" charset="0"/>
                <a:cs typeface="Calibri" panose="020F0502020204030204" pitchFamily="34" charset="0"/>
              </a:rPr>
              <a:t>πολυπυρηνικές</a:t>
            </a:r>
            <a:r>
              <a:rPr lang="el-GR" sz="2000" dirty="0">
                <a:latin typeface="Calibri" panose="020F0502020204030204" pitchFamily="34" charset="0"/>
                <a:cs typeface="Calibri" panose="020F0502020204030204" pitchFamily="34" charset="0"/>
              </a:rPr>
              <a:t> αρωματικές ενώσεις (</a:t>
            </a:r>
            <a:r>
              <a:rPr lang="el-GR" sz="2000" dirty="0" err="1">
                <a:latin typeface="Calibri" panose="020F0502020204030204" pitchFamily="34" charset="0"/>
                <a:cs typeface="Calibri" panose="020F0502020204030204" pitchFamily="34" charset="0"/>
              </a:rPr>
              <a:t>PNAs</a:t>
            </a:r>
            <a:r>
              <a:rPr lang="el-GR" sz="2000" dirty="0">
                <a:latin typeface="Calibri" panose="020F0502020204030204" pitchFamily="34" charset="0"/>
                <a:cs typeface="Calibri" panose="020F0502020204030204" pitchFamily="34" charset="0"/>
              </a:rPr>
              <a:t>), οι οποίες τείνουν να οδηγούν σε ανθρακούχες αποθέσεις ("</a:t>
            </a:r>
            <a:r>
              <a:rPr lang="el-GR" sz="2000" dirty="0" err="1">
                <a:latin typeface="Calibri" panose="020F0502020204030204" pitchFamily="34" charset="0"/>
                <a:cs typeface="Calibri" panose="020F0502020204030204" pitchFamily="34" charset="0"/>
              </a:rPr>
              <a:t>κωκ</a:t>
            </a:r>
            <a:r>
              <a:rPr lang="el-GR" sz="2000" dirty="0">
                <a:latin typeface="Calibri" panose="020F0502020204030204" pitchFamily="34" charset="0"/>
                <a:cs typeface="Calibri" panose="020F0502020204030204" pitchFamily="34" charset="0"/>
              </a:rPr>
              <a:t>") κατά τη διάρκεια της επεξεργασίας. Οι επιπτώσεις του σχηματισμού </a:t>
            </a:r>
            <a:r>
              <a:rPr lang="el-GR" sz="2000" dirty="0" err="1">
                <a:latin typeface="Calibri" panose="020F0502020204030204" pitchFamily="34" charset="0"/>
                <a:cs typeface="Calibri" panose="020F0502020204030204" pitchFamily="34" charset="0"/>
              </a:rPr>
              <a:t>κωκ</a:t>
            </a:r>
            <a:r>
              <a:rPr lang="el-GR" sz="2000" dirty="0">
                <a:latin typeface="Calibri" panose="020F0502020204030204" pitchFamily="34" charset="0"/>
                <a:cs typeface="Calibri" panose="020F0502020204030204" pitchFamily="34" charset="0"/>
              </a:rPr>
              <a:t> παίζουν σημαντικό ρόλο.</a:t>
            </a:r>
          </a:p>
          <a:p>
            <a:pPr>
              <a:lnSpc>
                <a:spcPct val="100000"/>
              </a:lnSpc>
              <a:spcBef>
                <a:spcPts val="0"/>
              </a:spcBef>
            </a:pPr>
            <a:endParaRPr lang="el-GR" sz="2000" dirty="0">
              <a:latin typeface="Calibri" panose="020F0502020204030204" pitchFamily="34" charset="0"/>
              <a:cs typeface="Calibri" panose="020F0502020204030204" pitchFamily="34" charset="0"/>
            </a:endParaRPr>
          </a:p>
          <a:p>
            <a:pPr>
              <a:lnSpc>
                <a:spcPct val="100000"/>
              </a:lnSpc>
              <a:spcBef>
                <a:spcPts val="0"/>
              </a:spcBef>
            </a:pPr>
            <a:endParaRPr lang="el-GR" sz="1800" dirty="0">
              <a:latin typeface="Calibri" panose="020F0502020204030204" pitchFamily="34" charset="0"/>
              <a:cs typeface="Calibri" panose="020F0502020204030204" pitchFamily="34" charset="0"/>
            </a:endParaRPr>
          </a:p>
          <a:p>
            <a:pPr>
              <a:lnSpc>
                <a:spcPct val="100000"/>
              </a:lnSpc>
              <a:spcBef>
                <a:spcPts val="0"/>
              </a:spcBef>
            </a:pPr>
            <a:r>
              <a:rPr lang="el-GR" sz="2000" dirty="0">
                <a:latin typeface="Calibri" panose="020F0502020204030204" pitchFamily="34" charset="0"/>
                <a:cs typeface="Calibri" panose="020F0502020204030204" pitchFamily="34" charset="0"/>
              </a:rPr>
              <a:t>Τα αργά πετρέλαια δεν αποτελούνται αποκλειστικά από άνθρακα και υδρογόνο- υπάρχουν επίσης μικρές ποσότητες των λεγόμενων </a:t>
            </a:r>
            <a:r>
              <a:rPr lang="el-GR" sz="2000" dirty="0" err="1">
                <a:latin typeface="Calibri" panose="020F0502020204030204" pitchFamily="34" charset="0"/>
                <a:cs typeface="Calibri" panose="020F0502020204030204" pitchFamily="34" charset="0"/>
              </a:rPr>
              <a:t>ετεροατόμων</a:t>
            </a:r>
            <a:r>
              <a:rPr lang="el-GR" sz="2000" dirty="0">
                <a:latin typeface="Calibri" panose="020F0502020204030204" pitchFamily="34" charset="0"/>
                <a:cs typeface="Calibri" panose="020F0502020204030204" pitchFamily="34" charset="0"/>
              </a:rPr>
              <a:t>, τα κυριότερα από τα οποία είναι το θείο, το άζωτο και το οξυγόνο. Από αυτά, το θείο είναι εξαιρετικά ανεπιθύμητο, διότι οδηγεί σε διάβρωση, δηλητηριάζει τους καταλύτες και είναι επιβλαβές για το περιβάλλον. Επομένως, πρέπει να απομακρύνεται.</a:t>
            </a:r>
            <a:endParaRPr lang="en-US" sz="2000" dirty="0">
              <a:latin typeface="Calibri" panose="020F0502020204030204" pitchFamily="34" charset="0"/>
              <a:cs typeface="Calibri" panose="020F0502020204030204" pitchFamily="34" charset="0"/>
            </a:endParaRPr>
          </a:p>
          <a:p>
            <a:pPr>
              <a:lnSpc>
                <a:spcPct val="100000"/>
              </a:lnSpc>
              <a:spcBef>
                <a:spcPts val="0"/>
              </a:spcBef>
            </a:pPr>
            <a:endParaRPr lang="en-US" sz="1800" dirty="0"/>
          </a:p>
        </p:txBody>
      </p:sp>
      <p:pic>
        <p:nvPicPr>
          <p:cNvPr id="5124" name="Picture 4" descr="Αποτέλεσμα εικόνας για crude oil  sulfur">
            <a:extLst>
              <a:ext uri="{FF2B5EF4-FFF2-40B4-BE49-F238E27FC236}">
                <a16:creationId xmlns:a16="http://schemas.microsoft.com/office/drawing/2014/main" id="{2F6CFEA6-1A78-4CAD-AA45-F92658594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7070" y="3689032"/>
            <a:ext cx="4208137" cy="290060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Αποτέλεσμα εικόνας για crude oil  coke">
            <a:extLst>
              <a:ext uri="{FF2B5EF4-FFF2-40B4-BE49-F238E27FC236}">
                <a16:creationId xmlns:a16="http://schemas.microsoft.com/office/drawing/2014/main" id="{8D8CE5D2-6789-488A-9B21-2A302BCE6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069" y="12865"/>
            <a:ext cx="4208137" cy="3156103"/>
          </a:xfrm>
          <a:prstGeom prst="rect">
            <a:avLst/>
          </a:prstGeom>
          <a:noFill/>
          <a:extLst>
            <a:ext uri="{909E8E84-426E-40DD-AFC4-6F175D3DCCD1}">
              <a14:hiddenFill xmlns:a14="http://schemas.microsoft.com/office/drawing/2010/main">
                <a:solidFill>
                  <a:srgbClr val="FFFFFF"/>
                </a:solidFill>
              </a14:hiddenFill>
            </a:ext>
          </a:extLst>
        </p:spPr>
      </p:pic>
      <p:sp>
        <p:nvSpPr>
          <p:cNvPr id="2" name="Θέση αριθμού διαφάνειας 1">
            <a:extLst>
              <a:ext uri="{FF2B5EF4-FFF2-40B4-BE49-F238E27FC236}">
                <a16:creationId xmlns:a16="http://schemas.microsoft.com/office/drawing/2014/main" id="{E12507BE-59AF-9C0F-B6A1-37D5F7D83AEC}"/>
              </a:ext>
            </a:extLst>
          </p:cNvPr>
          <p:cNvSpPr>
            <a:spLocks noGrp="1"/>
          </p:cNvSpPr>
          <p:nvPr>
            <p:ph type="sldNum" sz="quarter" idx="12"/>
          </p:nvPr>
        </p:nvSpPr>
        <p:spPr/>
        <p:txBody>
          <a:bodyPr/>
          <a:lstStyle/>
          <a:p>
            <a:fld id="{34B7E4EF-A1BD-40F4-AB7B-04F084DD991D}" type="slidenum">
              <a:rPr lang="en-US" smtClean="0"/>
              <a:pPr/>
              <a:t>37</a:t>
            </a:fld>
            <a:endParaRPr lang="en-US"/>
          </a:p>
        </p:txBody>
      </p:sp>
    </p:spTree>
    <p:extLst>
      <p:ext uri="{BB962C8B-B14F-4D97-AF65-F5344CB8AC3E}">
        <p14:creationId xmlns:p14="http://schemas.microsoft.com/office/powerpoint/2010/main" val="3067050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6866DA-447F-4CC2-863A-8F4A5FB37974}"/>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a16="http://schemas.microsoft.com/office/drawing/2014/main" id="{6B9702EB-01D2-41B0-9F21-B9C718C6063B}"/>
              </a:ext>
            </a:extLst>
          </p:cNvPr>
          <p:cNvSpPr>
            <a:spLocks noGrp="1"/>
          </p:cNvSpPr>
          <p:nvPr>
            <p:ph idx="1"/>
          </p:nvPr>
        </p:nvSpPr>
        <p:spPr/>
        <p:txBody>
          <a:bodyPr/>
          <a:lstStyle/>
          <a:p>
            <a:endParaRPr lang="el-GR" dirty="0"/>
          </a:p>
        </p:txBody>
      </p:sp>
      <p:pic>
        <p:nvPicPr>
          <p:cNvPr id="5" name="Εικόνα 4">
            <a:extLst>
              <a:ext uri="{FF2B5EF4-FFF2-40B4-BE49-F238E27FC236}">
                <a16:creationId xmlns:a16="http://schemas.microsoft.com/office/drawing/2014/main" id="{54C40220-2F59-45CB-82E4-4F916C8A1BBD}"/>
              </a:ext>
            </a:extLst>
          </p:cNvPr>
          <p:cNvPicPr>
            <a:picLocks noChangeAspect="1"/>
          </p:cNvPicPr>
          <p:nvPr/>
        </p:nvPicPr>
        <p:blipFill>
          <a:blip r:embed="rId2"/>
          <a:stretch>
            <a:fillRect/>
          </a:stretch>
        </p:blipFill>
        <p:spPr>
          <a:xfrm>
            <a:off x="20482" y="3429000"/>
            <a:ext cx="5793999" cy="3098069"/>
          </a:xfrm>
          <a:prstGeom prst="rect">
            <a:avLst/>
          </a:prstGeom>
        </p:spPr>
      </p:pic>
      <p:pic>
        <p:nvPicPr>
          <p:cNvPr id="6" name="Εικόνα 5">
            <a:extLst>
              <a:ext uri="{FF2B5EF4-FFF2-40B4-BE49-F238E27FC236}">
                <a16:creationId xmlns:a16="http://schemas.microsoft.com/office/drawing/2014/main" id="{93EAA62F-92D9-40F4-824C-82A1AF9DB828}"/>
              </a:ext>
            </a:extLst>
          </p:cNvPr>
          <p:cNvPicPr>
            <a:picLocks noChangeAspect="1"/>
          </p:cNvPicPr>
          <p:nvPr/>
        </p:nvPicPr>
        <p:blipFill>
          <a:blip r:embed="rId3"/>
          <a:stretch>
            <a:fillRect/>
          </a:stretch>
        </p:blipFill>
        <p:spPr>
          <a:xfrm>
            <a:off x="0" y="219814"/>
            <a:ext cx="5793999" cy="2910228"/>
          </a:xfrm>
          <a:prstGeom prst="rect">
            <a:avLst/>
          </a:prstGeom>
        </p:spPr>
      </p:pic>
      <p:pic>
        <p:nvPicPr>
          <p:cNvPr id="4098" name="Picture 2" descr="Αποτέλεσμα εικόνας για crude oil aromatics">
            <a:extLst>
              <a:ext uri="{FF2B5EF4-FFF2-40B4-BE49-F238E27FC236}">
                <a16:creationId xmlns:a16="http://schemas.microsoft.com/office/drawing/2014/main" id="{AC89672E-F2AE-4D4D-AA9A-D59A48EA6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980" y="4193592"/>
            <a:ext cx="5368925" cy="2128621"/>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a:extLst>
              <a:ext uri="{FF2B5EF4-FFF2-40B4-BE49-F238E27FC236}">
                <a16:creationId xmlns:a16="http://schemas.microsoft.com/office/drawing/2014/main" id="{1A3CF861-9965-4474-88FF-C3F7EA29933B}"/>
              </a:ext>
            </a:extLst>
          </p:cNvPr>
          <p:cNvPicPr>
            <a:picLocks noChangeAspect="1"/>
          </p:cNvPicPr>
          <p:nvPr/>
        </p:nvPicPr>
        <p:blipFill>
          <a:blip r:embed="rId5"/>
          <a:stretch>
            <a:fillRect/>
          </a:stretch>
        </p:blipFill>
        <p:spPr>
          <a:xfrm>
            <a:off x="6425980" y="166773"/>
            <a:ext cx="5368924" cy="3725376"/>
          </a:xfrm>
          <a:prstGeom prst="rect">
            <a:avLst/>
          </a:prstGeom>
        </p:spPr>
      </p:pic>
      <p:sp>
        <p:nvSpPr>
          <p:cNvPr id="4" name="Θέση αριθμού διαφάνειας 3">
            <a:extLst>
              <a:ext uri="{FF2B5EF4-FFF2-40B4-BE49-F238E27FC236}">
                <a16:creationId xmlns:a16="http://schemas.microsoft.com/office/drawing/2014/main" id="{36FC65A0-FB21-A67F-DDDE-05367CA072E3}"/>
              </a:ext>
            </a:extLst>
          </p:cNvPr>
          <p:cNvSpPr>
            <a:spLocks noGrp="1"/>
          </p:cNvSpPr>
          <p:nvPr>
            <p:ph type="sldNum" sz="quarter" idx="12"/>
          </p:nvPr>
        </p:nvSpPr>
        <p:spPr/>
        <p:txBody>
          <a:bodyPr/>
          <a:lstStyle/>
          <a:p>
            <a:fld id="{34B7E4EF-A1BD-40F4-AB7B-04F084DD991D}" type="slidenum">
              <a:rPr lang="en-US" smtClean="0"/>
              <a:pPr/>
              <a:t>38</a:t>
            </a:fld>
            <a:endParaRPr lang="en-US"/>
          </a:p>
        </p:txBody>
      </p:sp>
    </p:spTree>
    <p:extLst>
      <p:ext uri="{BB962C8B-B14F-4D97-AF65-F5344CB8AC3E}">
        <p14:creationId xmlns:p14="http://schemas.microsoft.com/office/powerpoint/2010/main" val="1120654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6F6218-0CAF-4DCD-9661-E5B1352D0A4E}"/>
              </a:ext>
            </a:extLst>
          </p:cNvPr>
          <p:cNvSpPr>
            <a:spLocks noGrp="1"/>
          </p:cNvSpPr>
          <p:nvPr>
            <p:ph type="title"/>
          </p:nvPr>
        </p:nvSpPr>
        <p:spPr>
          <a:xfrm>
            <a:off x="413280" y="19125"/>
            <a:ext cx="10058400" cy="1371600"/>
          </a:xfrm>
        </p:spPr>
        <p:txBody>
          <a:bodyPr anchor="ctr">
            <a:normAutofit/>
          </a:bodyPr>
          <a:lstStyle/>
          <a:p>
            <a:r>
              <a:rPr lang="el-GR" b="1" dirty="0">
                <a:latin typeface="Calibri" panose="020F0502020204030204" pitchFamily="34" charset="0"/>
                <a:cs typeface="Calibri" panose="020F0502020204030204" pitchFamily="34" charset="0"/>
              </a:rPr>
              <a:t>Κάρβουνο</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96C2E391-A1A7-438F-B74A-93B1DBC03406}"/>
              </a:ext>
            </a:extLst>
          </p:cNvPr>
          <p:cNvSpPr>
            <a:spLocks noGrp="1"/>
          </p:cNvSpPr>
          <p:nvPr>
            <p:ph sz="half" idx="1"/>
          </p:nvPr>
        </p:nvSpPr>
        <p:spPr>
          <a:xfrm>
            <a:off x="413279" y="1160780"/>
            <a:ext cx="5460169" cy="4874260"/>
          </a:xfrm>
        </p:spPr>
        <p:txBody>
          <a:bodyPr>
            <a:noAutofit/>
          </a:bodyPr>
          <a:lstStyle/>
          <a:p>
            <a:pPr>
              <a:lnSpc>
                <a:spcPct val="100000"/>
              </a:lnSpc>
            </a:pPr>
            <a:r>
              <a:rPr lang="el-GR" sz="2000" dirty="0">
                <a:latin typeface="Calibri" panose="020F0502020204030204" pitchFamily="34" charset="0"/>
                <a:cs typeface="Calibri" panose="020F0502020204030204" pitchFamily="34" charset="0"/>
              </a:rPr>
              <a:t>Σε αντίθεση με το αργό πετρέλαιο και το φυσικό αέριο, η στοιχειακή σύσταση του άνθρακα ποικίλλει σε ένα ευρύ φάσμα. Το εύρος σύνθεσης βασίζεται μόνο στο οργανικό συστατικό του άνθρακα. Επιπλέον, ο άνθρακας περιέχει μια αξιοσημείωτη ποσότητα ανόργανου υλικού (ορυκτά), το οποίο σχηματίζει τέφρα κατά την καύση και την αεριοποίηση. Η ποσότητα αυτή κυμαίνεται από 1 έως πάνω από 25%. </a:t>
            </a:r>
          </a:p>
          <a:p>
            <a:pPr>
              <a:lnSpc>
                <a:spcPct val="100000"/>
              </a:lnSpc>
            </a:pPr>
            <a:r>
              <a:rPr lang="el-GR" sz="2000" dirty="0">
                <a:latin typeface="Calibri" panose="020F0502020204030204" pitchFamily="34" charset="0"/>
                <a:cs typeface="Calibri" panose="020F0502020204030204" pitchFamily="34" charset="0"/>
              </a:rPr>
              <a:t>Επιπλέον, ο άνθρακας περιέχει νερό- η περιεκτικότητα του άνθρακα σε υγρασία κυμαίνεται από περίπου 2 έως σχεδόν 70%. Ο υψηλός λόγος C/H αντικατοπτρίζει το γεγονός ότι ένα μεγάλο μέρος του άνθρακα αποτελείται από πολύπλοκους </a:t>
            </a:r>
            <a:r>
              <a:rPr lang="el-GR" sz="2000" dirty="0" err="1">
                <a:latin typeface="Calibri" panose="020F0502020204030204" pitchFamily="34" charset="0"/>
                <a:cs typeface="Calibri" panose="020F0502020204030204" pitchFamily="34" charset="0"/>
              </a:rPr>
              <a:t>πολυκυκλικούς</a:t>
            </a:r>
            <a:r>
              <a:rPr lang="el-GR" sz="2000" dirty="0">
                <a:latin typeface="Calibri" panose="020F0502020204030204" pitchFamily="34" charset="0"/>
                <a:cs typeface="Calibri" panose="020F0502020204030204" pitchFamily="34" charset="0"/>
              </a:rPr>
              <a:t> αρωματικούς δακτυλίους.</a:t>
            </a:r>
          </a:p>
        </p:txBody>
      </p:sp>
      <p:pic>
        <p:nvPicPr>
          <p:cNvPr id="5" name="Εικόνα 4">
            <a:extLst>
              <a:ext uri="{FF2B5EF4-FFF2-40B4-BE49-F238E27FC236}">
                <a16:creationId xmlns:a16="http://schemas.microsoft.com/office/drawing/2014/main" id="{217D2E38-1A85-4024-9FA5-EDFE99F03A0F}"/>
              </a:ext>
            </a:extLst>
          </p:cNvPr>
          <p:cNvPicPr>
            <a:picLocks noChangeAspect="1"/>
          </p:cNvPicPr>
          <p:nvPr/>
        </p:nvPicPr>
        <p:blipFill>
          <a:blip r:embed="rId2"/>
          <a:stretch>
            <a:fillRect/>
          </a:stretch>
        </p:blipFill>
        <p:spPr>
          <a:xfrm>
            <a:off x="7468649" y="2447428"/>
            <a:ext cx="4407964" cy="1829305"/>
          </a:xfrm>
          <a:prstGeom prst="rect">
            <a:avLst/>
          </a:prstGeom>
          <a:noFill/>
        </p:spPr>
      </p:pic>
      <p:pic>
        <p:nvPicPr>
          <p:cNvPr id="6146" name="Picture 2" descr="Αποτέλεσμα εικόνας για coal">
            <a:extLst>
              <a:ext uri="{FF2B5EF4-FFF2-40B4-BE49-F238E27FC236}">
                <a16:creationId xmlns:a16="http://schemas.microsoft.com/office/drawing/2014/main" id="{1C2121CB-2A2E-47C5-9686-85212A37E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7554" y="504473"/>
            <a:ext cx="2031166" cy="152141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Αποτέλεσμα εικόνας για coal">
            <a:extLst>
              <a:ext uri="{FF2B5EF4-FFF2-40B4-BE49-F238E27FC236}">
                <a16:creationId xmlns:a16="http://schemas.microsoft.com/office/drawing/2014/main" id="{20F87DFC-E116-4CC3-8C75-A793F405B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758" y="347895"/>
            <a:ext cx="3705487" cy="2085660"/>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6394AF30-83E5-41A5-A30C-7FB452384FDE}"/>
              </a:ext>
            </a:extLst>
          </p:cNvPr>
          <p:cNvPicPr>
            <a:picLocks noChangeAspect="1"/>
          </p:cNvPicPr>
          <p:nvPr/>
        </p:nvPicPr>
        <p:blipFill>
          <a:blip r:embed="rId5"/>
          <a:stretch>
            <a:fillRect/>
          </a:stretch>
        </p:blipFill>
        <p:spPr>
          <a:xfrm>
            <a:off x="8829359" y="4276733"/>
            <a:ext cx="3284642" cy="2562142"/>
          </a:xfrm>
          <a:prstGeom prst="rect">
            <a:avLst/>
          </a:prstGeom>
        </p:spPr>
      </p:pic>
      <p:sp>
        <p:nvSpPr>
          <p:cNvPr id="4" name="Θέση αριθμού διαφάνειας 3">
            <a:extLst>
              <a:ext uri="{FF2B5EF4-FFF2-40B4-BE49-F238E27FC236}">
                <a16:creationId xmlns:a16="http://schemas.microsoft.com/office/drawing/2014/main" id="{685B1D6B-289A-EAAF-22FE-A3C7AE5DAA4D}"/>
              </a:ext>
            </a:extLst>
          </p:cNvPr>
          <p:cNvSpPr>
            <a:spLocks noGrp="1"/>
          </p:cNvSpPr>
          <p:nvPr>
            <p:ph type="sldNum" sz="quarter" idx="12"/>
          </p:nvPr>
        </p:nvSpPr>
        <p:spPr/>
        <p:txBody>
          <a:bodyPr/>
          <a:lstStyle/>
          <a:p>
            <a:fld id="{34B7E4EF-A1BD-40F4-AB7B-04F084DD991D}" type="slidenum">
              <a:rPr lang="en-US" smtClean="0"/>
              <a:pPr/>
              <a:t>39</a:t>
            </a:fld>
            <a:endParaRPr lang="en-US"/>
          </a:p>
        </p:txBody>
      </p:sp>
    </p:spTree>
    <p:extLst>
      <p:ext uri="{BB962C8B-B14F-4D97-AF65-F5344CB8AC3E}">
        <p14:creationId xmlns:p14="http://schemas.microsoft.com/office/powerpoint/2010/main" val="1675300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A8339E-3779-45E8-B53F-8E6CFCB4C913}"/>
              </a:ext>
            </a:extLst>
          </p:cNvPr>
          <p:cNvSpPr>
            <a:spLocks noGrp="1"/>
          </p:cNvSpPr>
          <p:nvPr>
            <p:ph type="title"/>
          </p:nvPr>
        </p:nvSpPr>
        <p:spPr>
          <a:xfrm>
            <a:off x="451555" y="0"/>
            <a:ext cx="10058400" cy="1371600"/>
          </a:xfrm>
        </p:spPr>
        <p:txBody>
          <a:bodyPr/>
          <a:lstStyle/>
          <a:p>
            <a:r>
              <a:rPr lang="el-GR" b="1" dirty="0">
                <a:latin typeface="Calibri" panose="020F0502020204030204" pitchFamily="34" charset="0"/>
                <a:cs typeface="Calibri" panose="020F0502020204030204" pitchFamily="34" charset="0"/>
              </a:rPr>
              <a:t>Ανόργανα χημικά </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79541BCA-3B92-40B9-B024-381EB4FAF472}"/>
              </a:ext>
            </a:extLst>
          </p:cNvPr>
          <p:cNvSpPr>
            <a:spLocks noGrp="1"/>
          </p:cNvSpPr>
          <p:nvPr>
            <p:ph idx="1"/>
          </p:nvPr>
        </p:nvSpPr>
        <p:spPr>
          <a:xfrm>
            <a:off x="321734" y="1275127"/>
            <a:ext cx="8377649" cy="5126238"/>
          </a:xfrm>
        </p:spPr>
        <p:txBody>
          <a:bodyPr>
            <a:noAutofit/>
          </a:bodyPr>
          <a:lstStyle/>
          <a:p>
            <a:r>
              <a:rPr lang="el-GR" sz="2000" dirty="0">
                <a:latin typeface="Calibri" panose="020F0502020204030204" pitchFamily="34" charset="0"/>
                <a:cs typeface="Calibri" panose="020F0502020204030204" pitchFamily="34" charset="0"/>
              </a:rPr>
              <a:t>Το θειικό οξύ και το ανθρακικό νάτριο ήταν μεταξύ των πρώτων βιομηχανικών χημικών προϊόντων. </a:t>
            </a:r>
          </a:p>
          <a:p>
            <a:r>
              <a:rPr lang="el-GR" sz="2000" dirty="0">
                <a:latin typeface="Calibri" panose="020F0502020204030204" pitchFamily="34" charset="0"/>
                <a:cs typeface="Calibri" panose="020F0502020204030204" pitchFamily="34" charset="0"/>
              </a:rPr>
              <a:t>Το "</a:t>
            </a:r>
            <a:r>
              <a:rPr lang="el-GR" sz="2000" dirty="0">
                <a:highlight>
                  <a:srgbClr val="FFFF00"/>
                </a:highlight>
                <a:latin typeface="Calibri" panose="020F0502020204030204" pitchFamily="34" charset="0"/>
                <a:cs typeface="Calibri" panose="020F0502020204030204" pitchFamily="34" charset="0"/>
              </a:rPr>
              <a:t>βιτριόλι</a:t>
            </a:r>
            <a:r>
              <a:rPr lang="el-GR" sz="2000" dirty="0">
                <a:latin typeface="Calibri" panose="020F0502020204030204" pitchFamily="34" charset="0"/>
                <a:cs typeface="Calibri" panose="020F0502020204030204" pitchFamily="34" charset="0"/>
              </a:rPr>
              <a:t>", όπως είναι γνωστό το </a:t>
            </a:r>
            <a:r>
              <a:rPr lang="el-GR" sz="2000" dirty="0">
                <a:highlight>
                  <a:srgbClr val="FFFF00"/>
                </a:highlight>
                <a:latin typeface="Calibri" panose="020F0502020204030204" pitchFamily="34" charset="0"/>
                <a:cs typeface="Calibri" panose="020F0502020204030204" pitchFamily="34" charset="0"/>
              </a:rPr>
              <a:t>θειικό οξύ</a:t>
            </a:r>
            <a:r>
              <a:rPr lang="el-GR" sz="2000" dirty="0">
                <a:latin typeface="Calibri" panose="020F0502020204030204" pitchFamily="34" charset="0"/>
                <a:cs typeface="Calibri" panose="020F0502020204030204" pitchFamily="34" charset="0"/>
              </a:rPr>
              <a:t>, ήταν απαραίτητο χημικό για τους βαφείς, τους λευκαντές και τους κατασκευαστές αλκαλίων. </a:t>
            </a:r>
          </a:p>
          <a:p>
            <a:r>
              <a:rPr lang="el-GR" sz="2000" dirty="0">
                <a:latin typeface="Calibri" panose="020F0502020204030204" pitchFamily="34" charset="0"/>
                <a:cs typeface="Calibri" panose="020F0502020204030204" pitchFamily="34" charset="0"/>
              </a:rPr>
              <a:t>Το 1746, ο </a:t>
            </a:r>
            <a:r>
              <a:rPr lang="el-GR" sz="2000" dirty="0" err="1">
                <a:latin typeface="Calibri" panose="020F0502020204030204" pitchFamily="34" charset="0"/>
                <a:cs typeface="Calibri" panose="020F0502020204030204" pitchFamily="34" charset="0"/>
              </a:rPr>
              <a:t>John</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Roebuck</a:t>
            </a:r>
            <a:r>
              <a:rPr lang="el-GR" sz="2000" dirty="0">
                <a:latin typeface="Calibri" panose="020F0502020204030204" pitchFamily="34" charset="0"/>
                <a:cs typeface="Calibri" panose="020F0502020204030204" pitchFamily="34" charset="0"/>
              </a:rPr>
              <a:t> κατόρθωσε να αυξήσει σημαντικά την κλίμακα παραγωγής θειικού οξέος αντικαθιστώντας τα σχετικά ακριβά και μικρά γυάλινα δοχεία που χρησιμοποιούνταν με μεγαλύτερους, λιγότερο δαπανηρούς θαλάμους από μόλυβδο, τη διαδικασία του θαλάμου </a:t>
            </a:r>
            <a:r>
              <a:rPr lang="el-GR" sz="2000" dirty="0" err="1">
                <a:latin typeface="Calibri" panose="020F0502020204030204" pitchFamily="34" charset="0"/>
                <a:cs typeface="Calibri" panose="020F0502020204030204" pitchFamily="34" charset="0"/>
              </a:rPr>
              <a:t>μολύβδου</a:t>
            </a:r>
            <a:r>
              <a:rPr lang="el-GR" sz="2000" dirty="0">
                <a:latin typeface="Calibri" panose="020F0502020204030204" pitchFamily="34" charset="0"/>
                <a:cs typeface="Calibri" panose="020F0502020204030204" pitchFamily="34" charset="0"/>
              </a:rPr>
              <a:t>. </a:t>
            </a:r>
          </a:p>
          <a:p>
            <a:r>
              <a:rPr lang="el-GR" sz="2000" dirty="0">
                <a:latin typeface="Calibri" panose="020F0502020204030204" pitchFamily="34" charset="0"/>
                <a:cs typeface="Calibri" panose="020F0502020204030204" pitchFamily="34" charset="0"/>
              </a:rPr>
              <a:t>Το θειικό οξύ εξακολουθεί να είναι το χημικό προϊόν με τον μεγαλύτερο όγκο παραγωγής. </a:t>
            </a:r>
          </a:p>
        </p:txBody>
      </p:sp>
      <p:pic>
        <p:nvPicPr>
          <p:cNvPr id="2050" name="Picture 2">
            <a:extLst>
              <a:ext uri="{FF2B5EF4-FFF2-40B4-BE49-F238E27FC236}">
                <a16:creationId xmlns:a16="http://schemas.microsoft.com/office/drawing/2014/main" id="{E3B50B16-AC98-5B10-2FAD-00E0089F1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3494" y="810646"/>
            <a:ext cx="3061354" cy="3672161"/>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a:extLst>
              <a:ext uri="{FF2B5EF4-FFF2-40B4-BE49-F238E27FC236}">
                <a16:creationId xmlns:a16="http://schemas.microsoft.com/office/drawing/2014/main" id="{1D4C3E73-70EC-FAE7-352A-4411B1DC1AEB}"/>
              </a:ext>
            </a:extLst>
          </p:cNvPr>
          <p:cNvSpPr>
            <a:spLocks noGrp="1"/>
          </p:cNvSpPr>
          <p:nvPr>
            <p:ph type="sldNum" sz="quarter" idx="12"/>
          </p:nvPr>
        </p:nvSpPr>
        <p:spPr/>
        <p:txBody>
          <a:bodyPr/>
          <a:lstStyle/>
          <a:p>
            <a:fld id="{34B7E4EF-A1BD-40F4-AB7B-04F084DD991D}" type="slidenum">
              <a:rPr lang="en-US" smtClean="0"/>
              <a:pPr/>
              <a:t>4</a:t>
            </a:fld>
            <a:endParaRPr lang="en-US"/>
          </a:p>
        </p:txBody>
      </p:sp>
    </p:spTree>
    <p:extLst>
      <p:ext uri="{BB962C8B-B14F-4D97-AF65-F5344CB8AC3E}">
        <p14:creationId xmlns:p14="http://schemas.microsoft.com/office/powerpoint/2010/main" val="8073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Αποτέλεσμα εικόνας για biomass">
            <a:extLst>
              <a:ext uri="{FF2B5EF4-FFF2-40B4-BE49-F238E27FC236}">
                <a16:creationId xmlns:a16="http://schemas.microsoft.com/office/drawing/2014/main" id="{31A43DAB-D03A-4AAC-B9D0-25D31DB7D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2900" y="854710"/>
            <a:ext cx="6560141" cy="514858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15BDD6BF-E4C1-43B8-B9AD-6C66C53D53F3}"/>
              </a:ext>
            </a:extLst>
          </p:cNvPr>
          <p:cNvSpPr>
            <a:spLocks noGrp="1"/>
          </p:cNvSpPr>
          <p:nvPr>
            <p:ph type="title"/>
          </p:nvPr>
        </p:nvSpPr>
        <p:spPr>
          <a:xfrm>
            <a:off x="393700" y="4572"/>
            <a:ext cx="10058400" cy="1371600"/>
          </a:xfrm>
        </p:spPr>
        <p:txBody>
          <a:bodyPr/>
          <a:lstStyle/>
          <a:p>
            <a:r>
              <a:rPr lang="el-GR" b="1" dirty="0">
                <a:latin typeface="Calibri" panose="020F0502020204030204" pitchFamily="34" charset="0"/>
                <a:cs typeface="Calibri" panose="020F0502020204030204" pitchFamily="34" charset="0"/>
              </a:rPr>
              <a:t>Βιομάζα</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BC949FE9-E4AC-4D9E-9E7E-7290B6722B71}"/>
              </a:ext>
            </a:extLst>
          </p:cNvPr>
          <p:cNvSpPr>
            <a:spLocks noGrp="1"/>
          </p:cNvSpPr>
          <p:nvPr>
            <p:ph idx="1"/>
          </p:nvPr>
        </p:nvSpPr>
        <p:spPr>
          <a:xfrm>
            <a:off x="341058" y="929660"/>
            <a:ext cx="5919831" cy="5546090"/>
          </a:xfrm>
        </p:spPr>
        <p:txBody>
          <a:bodyPr>
            <a:noAutofit/>
          </a:bodyPr>
          <a:lstStyle/>
          <a:p>
            <a:r>
              <a:rPr lang="el-GR" sz="2000" dirty="0">
                <a:latin typeface="Calibri" panose="020F0502020204030204" pitchFamily="34" charset="0"/>
                <a:cs typeface="Calibri" panose="020F0502020204030204" pitchFamily="34" charset="0"/>
              </a:rPr>
              <a:t>Σε μια απλουστευμένη ανάλυση, η βιομάζα μπορεί να χωριστεί σε τρεις ομάδες, δηλαδή σε έλαια και λίπη, σάκχαρα και </a:t>
            </a:r>
            <a:r>
              <a:rPr lang="el-GR" sz="2000" dirty="0" err="1">
                <a:latin typeface="Calibri" panose="020F0502020204030204" pitchFamily="34" charset="0"/>
                <a:cs typeface="Calibri" panose="020F0502020204030204" pitchFamily="34" charset="0"/>
              </a:rPr>
              <a:t>λιγνοκυτταρινική</a:t>
            </a:r>
            <a:r>
              <a:rPr lang="el-GR" sz="2000" dirty="0">
                <a:latin typeface="Calibri" panose="020F0502020204030204" pitchFamily="34" charset="0"/>
                <a:cs typeface="Calibri" panose="020F0502020204030204" pitchFamily="34" charset="0"/>
              </a:rPr>
              <a:t> βιομάζα. </a:t>
            </a:r>
            <a:endParaRPr lang="en-US" sz="20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Μια απλή οικονομική ανάλυση δείχνει ότι η </a:t>
            </a:r>
            <a:r>
              <a:rPr lang="el-GR" sz="2000" dirty="0" err="1">
                <a:latin typeface="Calibri" panose="020F0502020204030204" pitchFamily="34" charset="0"/>
                <a:cs typeface="Calibri" panose="020F0502020204030204" pitchFamily="34" charset="0"/>
              </a:rPr>
              <a:t>λιγνοκυτταρινούχα</a:t>
            </a:r>
            <a:r>
              <a:rPr lang="el-GR" sz="2000" dirty="0">
                <a:latin typeface="Calibri" panose="020F0502020204030204" pitchFamily="34" charset="0"/>
                <a:cs typeface="Calibri" panose="020F0502020204030204" pitchFamily="34" charset="0"/>
              </a:rPr>
              <a:t> είναι πιο ελκυστική, τόσο όσον αφορά τους πόρους όσο και την τιμή.</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Τα ζωικά λίπη και τα φυτικά έλαια αποτελούνται κυρίως από </a:t>
            </a:r>
            <a:r>
              <a:rPr lang="el-GR" sz="2000" dirty="0" err="1">
                <a:latin typeface="Calibri" panose="020F0502020204030204" pitchFamily="34" charset="0"/>
                <a:cs typeface="Calibri" panose="020F0502020204030204" pitchFamily="34" charset="0"/>
              </a:rPr>
              <a:t>τριγλυκερίδια</a:t>
            </a:r>
            <a:r>
              <a:rPr lang="el-GR" sz="2000" dirty="0">
                <a:latin typeface="Calibri" panose="020F0502020204030204" pitchFamily="34" charset="0"/>
                <a:cs typeface="Calibri" panose="020F0502020204030204" pitchFamily="34" charset="0"/>
              </a:rPr>
              <a:t>, εστέρες λιπαρών οξέων με </a:t>
            </a:r>
            <a:r>
              <a:rPr lang="el-GR" sz="2000" dirty="0" err="1">
                <a:latin typeface="Calibri" panose="020F0502020204030204" pitchFamily="34" charset="0"/>
                <a:cs typeface="Calibri" panose="020F0502020204030204" pitchFamily="34" charset="0"/>
              </a:rPr>
              <a:t>γλυκερόλη</a:t>
            </a:r>
            <a:r>
              <a:rPr lang="el-GR" sz="2000" dirty="0">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a:t>
            </a:r>
          </a:p>
          <a:p>
            <a:r>
              <a:rPr lang="el-GR" sz="2000" dirty="0">
                <a:latin typeface="Calibri" panose="020F0502020204030204" pitchFamily="34" charset="0"/>
                <a:cs typeface="Calibri" panose="020F0502020204030204" pitchFamily="34" charset="0"/>
              </a:rPr>
              <a:t>Η </a:t>
            </a:r>
            <a:r>
              <a:rPr lang="el-GR" sz="2000" dirty="0" err="1">
                <a:latin typeface="Calibri" panose="020F0502020204030204" pitchFamily="34" charset="0"/>
                <a:cs typeface="Calibri" panose="020F0502020204030204" pitchFamily="34" charset="0"/>
              </a:rPr>
              <a:t>λιγνοκυτταρινική</a:t>
            </a:r>
            <a:r>
              <a:rPr lang="el-GR" sz="2000" dirty="0">
                <a:latin typeface="Calibri" panose="020F0502020204030204" pitchFamily="34" charset="0"/>
                <a:cs typeface="Calibri" panose="020F0502020204030204" pitchFamily="34" charset="0"/>
              </a:rPr>
              <a:t> βιομάζα αποτελείται κυρίως από τρία συστατικά: κυτταρίνη (35-50 % </a:t>
            </a:r>
            <a:r>
              <a:rPr lang="el-GR" sz="2000" dirty="0" err="1">
                <a:latin typeface="Calibri" panose="020F0502020204030204" pitchFamily="34" charset="0"/>
                <a:cs typeface="Calibri" panose="020F0502020204030204" pitchFamily="34" charset="0"/>
              </a:rPr>
              <a:t>κ.β</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ημικυτταρίνη</a:t>
            </a:r>
            <a:r>
              <a:rPr lang="el-GR" sz="2000" dirty="0">
                <a:latin typeface="Calibri" panose="020F0502020204030204" pitchFamily="34" charset="0"/>
                <a:cs typeface="Calibri" panose="020F0502020204030204" pitchFamily="34" charset="0"/>
              </a:rPr>
              <a:t> (15-25 % </a:t>
            </a:r>
            <a:r>
              <a:rPr lang="el-GR" sz="2000" dirty="0" err="1">
                <a:latin typeface="Calibri" panose="020F0502020204030204" pitchFamily="34" charset="0"/>
                <a:cs typeface="Calibri" panose="020F0502020204030204" pitchFamily="34" charset="0"/>
              </a:rPr>
              <a:t>κ.β</a:t>
            </a:r>
            <a:r>
              <a:rPr lang="el-GR" sz="2000" dirty="0">
                <a:latin typeface="Calibri" panose="020F0502020204030204" pitchFamily="34" charset="0"/>
                <a:cs typeface="Calibri" panose="020F0502020204030204" pitchFamily="34" charset="0"/>
              </a:rPr>
              <a:t>.) και </a:t>
            </a:r>
            <a:r>
              <a:rPr lang="el-GR" sz="2000" dirty="0" err="1">
                <a:latin typeface="Calibri" panose="020F0502020204030204" pitchFamily="34" charset="0"/>
                <a:cs typeface="Calibri" panose="020F0502020204030204" pitchFamily="34" charset="0"/>
              </a:rPr>
              <a:t>λιγνίνη</a:t>
            </a:r>
            <a:r>
              <a:rPr lang="el-GR" sz="2000" dirty="0">
                <a:latin typeface="Calibri" panose="020F0502020204030204" pitchFamily="34" charset="0"/>
                <a:cs typeface="Calibri" panose="020F0502020204030204" pitchFamily="34" charset="0"/>
              </a:rPr>
              <a:t> (15-30 % </a:t>
            </a:r>
            <a:r>
              <a:rPr lang="el-GR" sz="2000" dirty="0" err="1">
                <a:latin typeface="Calibri" panose="020F0502020204030204" pitchFamily="34" charset="0"/>
                <a:cs typeface="Calibri" panose="020F0502020204030204" pitchFamily="34" charset="0"/>
              </a:rPr>
              <a:t>κ.β</a:t>
            </a:r>
            <a:r>
              <a:rPr lang="el-GR" sz="2000" dirty="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Τα φυτικά έλαια, οι πρωτεΐνες, τα διάφορα εκχυλίσματα και οι στάχτες αποτελούν το υπόλοιπο της δομής της </a:t>
            </a:r>
            <a:r>
              <a:rPr lang="el-GR" sz="2000" dirty="0" err="1">
                <a:latin typeface="Calibri" panose="020F0502020204030204" pitchFamily="34" charset="0"/>
                <a:cs typeface="Calibri" panose="020F0502020204030204" pitchFamily="34" charset="0"/>
              </a:rPr>
              <a:t>λιγνοκυτταρινούχου</a:t>
            </a:r>
            <a:r>
              <a:rPr lang="el-GR" sz="2000" dirty="0">
                <a:latin typeface="Calibri" panose="020F0502020204030204" pitchFamily="34" charset="0"/>
                <a:cs typeface="Calibri" panose="020F0502020204030204" pitchFamily="34" charset="0"/>
              </a:rPr>
              <a:t> βιομάζας.</a:t>
            </a:r>
          </a:p>
        </p:txBody>
      </p:sp>
      <p:sp>
        <p:nvSpPr>
          <p:cNvPr id="4" name="Θέση αριθμού διαφάνειας 3">
            <a:extLst>
              <a:ext uri="{FF2B5EF4-FFF2-40B4-BE49-F238E27FC236}">
                <a16:creationId xmlns:a16="http://schemas.microsoft.com/office/drawing/2014/main" id="{1F2A8870-BC47-3BAF-8692-46B45F69F64F}"/>
              </a:ext>
            </a:extLst>
          </p:cNvPr>
          <p:cNvSpPr>
            <a:spLocks noGrp="1"/>
          </p:cNvSpPr>
          <p:nvPr>
            <p:ph type="sldNum" sz="quarter" idx="12"/>
          </p:nvPr>
        </p:nvSpPr>
        <p:spPr/>
        <p:txBody>
          <a:bodyPr/>
          <a:lstStyle/>
          <a:p>
            <a:fld id="{34B7E4EF-A1BD-40F4-AB7B-04F084DD991D}" type="slidenum">
              <a:rPr lang="en-US" smtClean="0"/>
              <a:pPr/>
              <a:t>40</a:t>
            </a:fld>
            <a:endParaRPr lang="en-US"/>
          </a:p>
        </p:txBody>
      </p:sp>
    </p:spTree>
    <p:extLst>
      <p:ext uri="{BB962C8B-B14F-4D97-AF65-F5344CB8AC3E}">
        <p14:creationId xmlns:p14="http://schemas.microsoft.com/office/powerpoint/2010/main" val="952422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Structure of lignocellulosic biomass">
            <a:extLst>
              <a:ext uri="{FF2B5EF4-FFF2-40B4-BE49-F238E27FC236}">
                <a16:creationId xmlns:a16="http://schemas.microsoft.com/office/drawing/2014/main" id="{B21A0645-FE52-4AA3-A2D1-F1C83305A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806" y="3192906"/>
            <a:ext cx="6227756" cy="3665096"/>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a:extLst>
              <a:ext uri="{FF2B5EF4-FFF2-40B4-BE49-F238E27FC236}">
                <a16:creationId xmlns:a16="http://schemas.microsoft.com/office/drawing/2014/main" id="{3737650D-A394-4E4A-AFC5-5F2C2A75071E}"/>
              </a:ext>
            </a:extLst>
          </p:cNvPr>
          <p:cNvSpPr>
            <a:spLocks noGrp="1"/>
          </p:cNvSpPr>
          <p:nvPr>
            <p:ph idx="1"/>
          </p:nvPr>
        </p:nvSpPr>
        <p:spPr>
          <a:xfrm>
            <a:off x="454703" y="300632"/>
            <a:ext cx="11072733" cy="2022843"/>
          </a:xfrm>
        </p:spPr>
        <p:txBody>
          <a:bodyPr>
            <a:noAutofit/>
          </a:bodyPr>
          <a:lstStyle/>
          <a:p>
            <a:pPr marL="0" indent="0">
              <a:buNone/>
            </a:pPr>
            <a:r>
              <a:rPr lang="el-GR" sz="2000" b="1" dirty="0">
                <a:latin typeface="Calibri" panose="020F0502020204030204" pitchFamily="34" charset="0"/>
                <a:cs typeface="Calibri" panose="020F0502020204030204" pitchFamily="34" charset="0"/>
              </a:rPr>
              <a:t>Η κυτταρίνη </a:t>
            </a:r>
            <a:r>
              <a:rPr lang="el-GR" sz="2000" dirty="0">
                <a:latin typeface="Calibri" panose="020F0502020204030204" pitchFamily="34" charset="0"/>
                <a:cs typeface="Calibri" panose="020F0502020204030204" pitchFamily="34" charset="0"/>
              </a:rPr>
              <a:t>είναι το πιο άφθονο οργανικό πολυμερές στη γη και η χημική της δομή, η οποία είναι σε μεγάλο βαθμό κρυσταλλική, είναι εξαιρετικά απλή. Αποτελείται από γραμμικά πολυμερή της κυτταρίνης, ενός διμερούς της γλυκόζης. Οι πολλαπλές </a:t>
            </a:r>
            <a:r>
              <a:rPr lang="el-GR" sz="2000" dirty="0" err="1">
                <a:latin typeface="Calibri" panose="020F0502020204030204" pitchFamily="34" charset="0"/>
                <a:cs typeface="Calibri" panose="020F0502020204030204" pitchFamily="34" charset="0"/>
              </a:rPr>
              <a:t>υδροξυλομάδες</a:t>
            </a:r>
            <a:r>
              <a:rPr lang="el-GR" sz="2000" dirty="0">
                <a:latin typeface="Calibri" panose="020F0502020204030204" pitchFamily="34" charset="0"/>
                <a:cs typeface="Calibri" panose="020F0502020204030204" pitchFamily="34" charset="0"/>
              </a:rPr>
              <a:t> του μορίου της γλυκόζης σχηματίζουν δεσμούς υδρογόνου με γειτονικές αλυσίδες κυτταρίνης, δημιουργώντας </a:t>
            </a:r>
            <a:r>
              <a:rPr lang="el-GR" sz="2000" dirty="0" err="1">
                <a:latin typeface="Calibri" panose="020F0502020204030204" pitchFamily="34" charset="0"/>
                <a:cs typeface="Calibri" panose="020F0502020204030204" pitchFamily="34" charset="0"/>
              </a:rPr>
              <a:t>μικροϊνίδια</a:t>
            </a:r>
            <a:r>
              <a:rPr lang="el-GR" sz="2000" dirty="0">
                <a:latin typeface="Calibri" panose="020F0502020204030204" pitchFamily="34" charset="0"/>
                <a:cs typeface="Calibri" panose="020F0502020204030204" pitchFamily="34" charset="0"/>
              </a:rPr>
              <a:t> κυτταρίνης υψηλής αντοχής και κρυσταλλικότητας.</a:t>
            </a:r>
            <a:endParaRPr lang="en-US" sz="20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E289596-44E9-E6AC-F2CD-090AE936DAC9}"/>
              </a:ext>
            </a:extLst>
          </p:cNvPr>
          <p:cNvSpPr txBox="1"/>
          <p:nvPr/>
        </p:nvSpPr>
        <p:spPr>
          <a:xfrm>
            <a:off x="454703" y="2256182"/>
            <a:ext cx="4881795" cy="3477875"/>
          </a:xfrm>
          <a:prstGeom prst="rect">
            <a:avLst/>
          </a:prstGeom>
          <a:noFill/>
        </p:spPr>
        <p:txBody>
          <a:bodyPr wrap="square">
            <a:spAutoFit/>
          </a:bodyPr>
          <a:lstStyle/>
          <a:p>
            <a:r>
              <a:rPr lang="el-GR" sz="2000" b="1" dirty="0">
                <a:latin typeface="Calibri" panose="020F0502020204030204" pitchFamily="34" charset="0"/>
                <a:cs typeface="Calibri" panose="020F0502020204030204" pitchFamily="34" charset="0"/>
              </a:rPr>
              <a:t>Η </a:t>
            </a:r>
            <a:r>
              <a:rPr lang="el-GR" sz="2000" b="1" dirty="0" err="1">
                <a:latin typeface="Calibri" panose="020F0502020204030204" pitchFamily="34" charset="0"/>
                <a:cs typeface="Calibri" panose="020F0502020204030204" pitchFamily="34" charset="0"/>
              </a:rPr>
              <a:t>ημικυτταρίνη</a:t>
            </a:r>
            <a:r>
              <a:rPr lang="el-GR" sz="2000" b="1"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συγγενεύει χημικά με την κυτταρίνη, καθώς περιλαμβάνει έναν </a:t>
            </a:r>
            <a:r>
              <a:rPr lang="el-GR" sz="2000" dirty="0" err="1">
                <a:latin typeface="Calibri" panose="020F0502020204030204" pitchFamily="34" charset="0"/>
                <a:cs typeface="Calibri" panose="020F0502020204030204" pitchFamily="34" charset="0"/>
              </a:rPr>
              <a:t>υδατανθρακικό</a:t>
            </a:r>
            <a:r>
              <a:rPr lang="el-GR" sz="2000" dirty="0">
                <a:latin typeface="Calibri" panose="020F0502020204030204" pitchFamily="34" charset="0"/>
                <a:cs typeface="Calibri" panose="020F0502020204030204" pitchFamily="34" charset="0"/>
              </a:rPr>
              <a:t> κορμό. Ωστόσο, λόγω της τυχαίας και διακλαδισμένης δομής της, η </a:t>
            </a:r>
            <a:r>
              <a:rPr lang="el-GR" sz="2000" dirty="0" err="1">
                <a:latin typeface="Calibri" panose="020F0502020204030204" pitchFamily="34" charset="0"/>
                <a:cs typeface="Calibri" panose="020F0502020204030204" pitchFamily="34" charset="0"/>
              </a:rPr>
              <a:t>ημικυτταρίνη</a:t>
            </a:r>
            <a:r>
              <a:rPr lang="el-GR" sz="2000" dirty="0">
                <a:latin typeface="Calibri" panose="020F0502020204030204" pitchFamily="34" charset="0"/>
                <a:cs typeface="Calibri" panose="020F0502020204030204" pitchFamily="34" charset="0"/>
              </a:rPr>
              <a:t> είναι άμορφη. Η </a:t>
            </a:r>
            <a:r>
              <a:rPr lang="el-GR" sz="2000" dirty="0" err="1">
                <a:latin typeface="Calibri" panose="020F0502020204030204" pitchFamily="34" charset="0"/>
                <a:cs typeface="Calibri" panose="020F0502020204030204" pitchFamily="34" charset="0"/>
              </a:rPr>
              <a:t>ημικυτταρίνη</a:t>
            </a:r>
            <a:r>
              <a:rPr lang="el-GR" sz="2000" dirty="0">
                <a:latin typeface="Calibri" panose="020F0502020204030204" pitchFamily="34" charset="0"/>
                <a:cs typeface="Calibri" panose="020F0502020204030204" pitchFamily="34" charset="0"/>
              </a:rPr>
              <a:t> αποτελείται από ένα μείγμα σακχάρων πέντε ανθράκων (</a:t>
            </a:r>
            <a:r>
              <a:rPr lang="el-GR" sz="2000" dirty="0" err="1">
                <a:latin typeface="Calibri" panose="020F0502020204030204" pitchFamily="34" charset="0"/>
                <a:cs typeface="Calibri" panose="020F0502020204030204" pitchFamily="34" charset="0"/>
              </a:rPr>
              <a:t>ξυλόζη</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αραβινόζη</a:t>
            </a:r>
            <a:r>
              <a:rPr lang="el-GR" sz="2000" dirty="0">
                <a:latin typeface="Calibri" panose="020F0502020204030204" pitchFamily="34" charset="0"/>
                <a:cs typeface="Calibri" panose="020F0502020204030204" pitchFamily="34" charset="0"/>
              </a:rPr>
              <a:t>), σακχάρων έξι ανθράκων (γλυκόζη, </a:t>
            </a:r>
            <a:r>
              <a:rPr lang="el-GR" sz="2000" dirty="0" err="1">
                <a:latin typeface="Calibri" panose="020F0502020204030204" pitchFamily="34" charset="0"/>
                <a:cs typeface="Calibri" panose="020F0502020204030204" pitchFamily="34" charset="0"/>
              </a:rPr>
              <a:t>μαννόζη</a:t>
            </a:r>
            <a:r>
              <a:rPr lang="el-GR" sz="2000" dirty="0">
                <a:latin typeface="Calibri" panose="020F0502020204030204" pitchFamily="34" charset="0"/>
                <a:cs typeface="Calibri" panose="020F0502020204030204" pitchFamily="34" charset="0"/>
              </a:rPr>
              <a:t>, γαλακτόζη) και </a:t>
            </a:r>
            <a:r>
              <a:rPr lang="el-GR" sz="2000" dirty="0" err="1">
                <a:latin typeface="Calibri" panose="020F0502020204030204" pitchFamily="34" charset="0"/>
                <a:cs typeface="Calibri" panose="020F0502020204030204" pitchFamily="34" charset="0"/>
              </a:rPr>
              <a:t>ουρονικών</a:t>
            </a:r>
            <a:r>
              <a:rPr lang="el-GR" sz="2000" dirty="0">
                <a:latin typeface="Calibri" panose="020F0502020204030204" pitchFamily="34" charset="0"/>
                <a:cs typeface="Calibri" panose="020F0502020204030204" pitchFamily="34" charset="0"/>
              </a:rPr>
              <a:t> οξέων (π.χ. </a:t>
            </a:r>
            <a:r>
              <a:rPr lang="el-GR" sz="2000" dirty="0" err="1">
                <a:latin typeface="Calibri" panose="020F0502020204030204" pitchFamily="34" charset="0"/>
                <a:cs typeface="Calibri" panose="020F0502020204030204" pitchFamily="34" charset="0"/>
              </a:rPr>
              <a:t>γλυκουρονικό</a:t>
            </a:r>
            <a:r>
              <a:rPr lang="el-GR" sz="2000" dirty="0">
                <a:latin typeface="Calibri" panose="020F0502020204030204" pitchFamily="34" charset="0"/>
                <a:cs typeface="Calibri" panose="020F0502020204030204" pitchFamily="34" charset="0"/>
              </a:rPr>
              <a:t> οξύ). Η </a:t>
            </a:r>
            <a:r>
              <a:rPr lang="el-GR" sz="2000" dirty="0" err="1">
                <a:latin typeface="Calibri" panose="020F0502020204030204" pitchFamily="34" charset="0"/>
                <a:cs typeface="Calibri" panose="020F0502020204030204" pitchFamily="34" charset="0"/>
              </a:rPr>
              <a:t>ξυλόζη</a:t>
            </a:r>
            <a:r>
              <a:rPr lang="el-GR" sz="2000" dirty="0">
                <a:latin typeface="Calibri" panose="020F0502020204030204" pitchFamily="34" charset="0"/>
                <a:cs typeface="Calibri" panose="020F0502020204030204" pitchFamily="34" charset="0"/>
              </a:rPr>
              <a:t> είναι το μονομερές που υπάρχει σε μεγαλύτερη ποσότητα.</a:t>
            </a:r>
            <a:endParaRPr lang="en-US" sz="2000" dirty="0">
              <a:latin typeface="Calibri" panose="020F0502020204030204" pitchFamily="34" charset="0"/>
              <a:cs typeface="Calibri" panose="020F0502020204030204" pitchFamily="34" charset="0"/>
            </a:endParaRPr>
          </a:p>
        </p:txBody>
      </p:sp>
      <p:sp>
        <p:nvSpPr>
          <p:cNvPr id="2" name="Θέση αριθμού διαφάνειας 1">
            <a:extLst>
              <a:ext uri="{FF2B5EF4-FFF2-40B4-BE49-F238E27FC236}">
                <a16:creationId xmlns:a16="http://schemas.microsoft.com/office/drawing/2014/main" id="{CADAD6F8-27F4-8D84-124D-24A84CA69DD3}"/>
              </a:ext>
            </a:extLst>
          </p:cNvPr>
          <p:cNvSpPr>
            <a:spLocks noGrp="1"/>
          </p:cNvSpPr>
          <p:nvPr>
            <p:ph type="sldNum" sz="quarter" idx="12"/>
          </p:nvPr>
        </p:nvSpPr>
        <p:spPr/>
        <p:txBody>
          <a:bodyPr/>
          <a:lstStyle/>
          <a:p>
            <a:fld id="{34B7E4EF-A1BD-40F4-AB7B-04F084DD991D}" type="slidenum">
              <a:rPr lang="en-US" smtClean="0"/>
              <a:pPr/>
              <a:t>41</a:t>
            </a:fld>
            <a:endParaRPr lang="en-US"/>
          </a:p>
        </p:txBody>
      </p:sp>
    </p:spTree>
    <p:extLst>
      <p:ext uri="{BB962C8B-B14F-4D97-AF65-F5344CB8AC3E}">
        <p14:creationId xmlns:p14="http://schemas.microsoft.com/office/powerpoint/2010/main" val="94002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1F2DB20-D91E-E0DC-18B9-3F47905817D5}"/>
              </a:ext>
            </a:extLst>
          </p:cNvPr>
          <p:cNvSpPr>
            <a:spLocks noGrp="1"/>
          </p:cNvSpPr>
          <p:nvPr>
            <p:ph idx="1"/>
          </p:nvPr>
        </p:nvSpPr>
        <p:spPr>
          <a:xfrm>
            <a:off x="587115" y="1795083"/>
            <a:ext cx="5299024" cy="3849624"/>
          </a:xfrm>
        </p:spPr>
        <p:txBody>
          <a:bodyPr>
            <a:normAutofit/>
          </a:bodyPr>
          <a:lstStyle/>
          <a:p>
            <a:pPr marL="0" indent="0">
              <a:buNone/>
            </a:pPr>
            <a:r>
              <a:rPr lang="el-GR" sz="2000" b="1" dirty="0">
                <a:latin typeface="Calibri" panose="020F0502020204030204" pitchFamily="34" charset="0"/>
                <a:cs typeface="Calibri" panose="020F0502020204030204" pitchFamily="34" charset="0"/>
              </a:rPr>
              <a:t>Η </a:t>
            </a:r>
            <a:r>
              <a:rPr lang="el-GR" sz="2000" b="1" dirty="0" err="1">
                <a:latin typeface="Calibri" panose="020F0502020204030204" pitchFamily="34" charset="0"/>
                <a:cs typeface="Calibri" panose="020F0502020204030204" pitchFamily="34" charset="0"/>
              </a:rPr>
              <a:t>λιγνίνη</a:t>
            </a:r>
            <a:r>
              <a:rPr lang="el-GR" sz="2000" b="1"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το τρίτο κύριο συστατικό της </a:t>
            </a:r>
            <a:r>
              <a:rPr lang="el-GR" sz="2000" dirty="0" err="1">
                <a:latin typeface="Calibri" panose="020F0502020204030204" pitchFamily="34" charset="0"/>
                <a:cs typeface="Calibri" panose="020F0502020204030204" pitchFamily="34" charset="0"/>
              </a:rPr>
              <a:t>λιγνοκυτταρικής</a:t>
            </a:r>
            <a:r>
              <a:rPr lang="el-GR" sz="2000" dirty="0">
                <a:latin typeface="Calibri" panose="020F0502020204030204" pitchFamily="34" charset="0"/>
                <a:cs typeface="Calibri" panose="020F0502020204030204" pitchFamily="34" charset="0"/>
              </a:rPr>
              <a:t> βιομάζας, είναι ένα άμορφο τρισδιάστατο πολυμερές που γεμίζει τα κενά στο κυτταρικό τοίχωμα μεταξύ κυτταρίνης και </a:t>
            </a:r>
            <a:r>
              <a:rPr lang="el-GR" sz="2000" dirty="0" err="1">
                <a:latin typeface="Calibri" panose="020F0502020204030204" pitchFamily="34" charset="0"/>
                <a:cs typeface="Calibri" panose="020F0502020204030204" pitchFamily="34" charset="0"/>
              </a:rPr>
              <a:t>ημικυτταρίνης</a:t>
            </a:r>
            <a:r>
              <a:rPr lang="el-GR" sz="2000" dirty="0">
                <a:latin typeface="Calibri" panose="020F0502020204030204" pitchFamily="34" charset="0"/>
                <a:cs typeface="Calibri" panose="020F0502020204030204" pitchFamily="34" charset="0"/>
              </a:rPr>
              <a:t>. Είναι αρωματική και υδρόφοβη σε σύγκριση με την κυτταρίνη και την </a:t>
            </a:r>
            <a:r>
              <a:rPr lang="el-GR" sz="2000" dirty="0" err="1">
                <a:latin typeface="Calibri" panose="020F0502020204030204" pitchFamily="34" charset="0"/>
                <a:cs typeface="Calibri" panose="020F0502020204030204" pitchFamily="34" charset="0"/>
              </a:rPr>
              <a:t>ημικυτταρίνη</a:t>
            </a:r>
            <a:r>
              <a:rPr lang="el-GR" sz="2000" dirty="0">
                <a:latin typeface="Calibri" panose="020F0502020204030204" pitchFamily="34" charset="0"/>
                <a:cs typeface="Calibri" panose="020F0502020204030204" pitchFamily="34" charset="0"/>
              </a:rPr>
              <a:t>. Η πολυπλοκότητα και η μεταβλητότητα της σύνθεσης της </a:t>
            </a:r>
            <a:r>
              <a:rPr lang="el-GR" sz="2000" dirty="0" err="1">
                <a:latin typeface="Calibri" panose="020F0502020204030204" pitchFamily="34" charset="0"/>
                <a:cs typeface="Calibri" panose="020F0502020204030204" pitchFamily="34" charset="0"/>
              </a:rPr>
              <a:t>λιγνίνης</a:t>
            </a:r>
            <a:r>
              <a:rPr lang="el-GR" sz="2000" dirty="0">
                <a:latin typeface="Calibri" panose="020F0502020204030204" pitchFamily="34" charset="0"/>
                <a:cs typeface="Calibri" panose="020F0502020204030204" pitchFamily="34" charset="0"/>
              </a:rPr>
              <a:t> και η χημική της αντοχή καθιστούν αρκετά δύσκολη τη χρήση της.</a:t>
            </a:r>
          </a:p>
          <a:p>
            <a:endParaRPr lang="el-GR" sz="2000" dirty="0"/>
          </a:p>
        </p:txBody>
      </p:sp>
      <p:pic>
        <p:nvPicPr>
          <p:cNvPr id="5" name="Εικόνα 4">
            <a:extLst>
              <a:ext uri="{FF2B5EF4-FFF2-40B4-BE49-F238E27FC236}">
                <a16:creationId xmlns:a16="http://schemas.microsoft.com/office/drawing/2014/main" id="{339EBD9F-C043-D0FA-41F7-2E882B0AA0DF}"/>
              </a:ext>
            </a:extLst>
          </p:cNvPr>
          <p:cNvPicPr>
            <a:picLocks noChangeAspect="1"/>
          </p:cNvPicPr>
          <p:nvPr/>
        </p:nvPicPr>
        <p:blipFill rotWithShape="1">
          <a:blip r:embed="rId2"/>
          <a:srcRect l="18197" t="20109" r="60902" b="50000"/>
          <a:stretch/>
        </p:blipFill>
        <p:spPr>
          <a:xfrm>
            <a:off x="6305862" y="1213293"/>
            <a:ext cx="5508885" cy="4431414"/>
          </a:xfrm>
          <a:prstGeom prst="rect">
            <a:avLst/>
          </a:prstGeom>
        </p:spPr>
      </p:pic>
      <p:sp>
        <p:nvSpPr>
          <p:cNvPr id="2" name="Θέση αριθμού διαφάνειας 1">
            <a:extLst>
              <a:ext uri="{FF2B5EF4-FFF2-40B4-BE49-F238E27FC236}">
                <a16:creationId xmlns:a16="http://schemas.microsoft.com/office/drawing/2014/main" id="{8E0AE026-77B6-9075-CAA0-44B31160BFC0}"/>
              </a:ext>
            </a:extLst>
          </p:cNvPr>
          <p:cNvSpPr>
            <a:spLocks noGrp="1"/>
          </p:cNvSpPr>
          <p:nvPr>
            <p:ph type="sldNum" sz="quarter" idx="12"/>
          </p:nvPr>
        </p:nvSpPr>
        <p:spPr/>
        <p:txBody>
          <a:bodyPr/>
          <a:lstStyle/>
          <a:p>
            <a:fld id="{34B7E4EF-A1BD-40F4-AB7B-04F084DD991D}" type="slidenum">
              <a:rPr lang="en-US" smtClean="0"/>
              <a:pPr/>
              <a:t>42</a:t>
            </a:fld>
            <a:endParaRPr lang="en-US"/>
          </a:p>
        </p:txBody>
      </p:sp>
    </p:spTree>
    <p:extLst>
      <p:ext uri="{BB962C8B-B14F-4D97-AF65-F5344CB8AC3E}">
        <p14:creationId xmlns:p14="http://schemas.microsoft.com/office/powerpoint/2010/main" val="1662854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97CB583-F315-4768-B58F-23720ADD4834}"/>
              </a:ext>
            </a:extLst>
          </p:cNvPr>
          <p:cNvSpPr>
            <a:spLocks noGrp="1"/>
          </p:cNvSpPr>
          <p:nvPr>
            <p:ph sz="half" idx="1"/>
          </p:nvPr>
        </p:nvSpPr>
        <p:spPr>
          <a:xfrm>
            <a:off x="1066800" y="494675"/>
            <a:ext cx="4663440" cy="5813845"/>
          </a:xfrm>
        </p:spPr>
        <p:txBody>
          <a:bodyPr>
            <a:noAutofit/>
          </a:bodyPr>
          <a:lstStyle/>
          <a:p>
            <a:r>
              <a:rPr lang="el-GR" sz="2000" dirty="0">
                <a:latin typeface="Calibri" panose="020F0502020204030204" pitchFamily="34" charset="0"/>
                <a:cs typeface="Calibri" panose="020F0502020204030204" pitchFamily="34" charset="0"/>
              </a:rPr>
              <a:t>Από ηθική άποψη, είναι προτιμότερο να δίνεται προτεραιότητα στις εφαρμογές τροφίμων και ζωοτροφών. Τα λεγόμενα εργοστάσια δεύτερης γενιάς επεξεργάζονται φυτικά υπολείμματα όπως άχυρο και μπαγάσα (ινώδες υπόλειμμα από την παραγωγή ζάχαρης) αντί για άμυλο και ζάχαρη. </a:t>
            </a:r>
            <a:endParaRPr lang="en-US" sz="20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Για παράδειγμα, στην επεξεργασία ζαχαροκάλαμου, τα πρώτα σάκχαρα αφαιρούνται στα </a:t>
            </a:r>
            <a:r>
              <a:rPr lang="el-GR" sz="2000" dirty="0" err="1">
                <a:latin typeface="Calibri" panose="020F0502020204030204" pitchFamily="34" charset="0"/>
                <a:cs typeface="Calibri" panose="020F0502020204030204" pitchFamily="34" charset="0"/>
              </a:rPr>
              <a:t>ζαχαρουργεία</a:t>
            </a:r>
            <a:r>
              <a:rPr lang="el-GR" sz="2000" dirty="0">
                <a:latin typeface="Calibri" panose="020F0502020204030204" pitchFamily="34" charset="0"/>
                <a:cs typeface="Calibri" panose="020F0502020204030204" pitchFamily="34" charset="0"/>
              </a:rPr>
              <a:t> και η εναπομένουσα </a:t>
            </a:r>
            <a:r>
              <a:rPr lang="el-GR" sz="2000" dirty="0" err="1">
                <a:latin typeface="Calibri" panose="020F0502020204030204" pitchFamily="34" charset="0"/>
                <a:cs typeface="Calibri" panose="020F0502020204030204" pitchFamily="34" charset="0"/>
              </a:rPr>
              <a:t>βαγάσση</a:t>
            </a:r>
            <a:r>
              <a:rPr lang="el-GR" sz="2000" dirty="0">
                <a:latin typeface="Calibri" panose="020F0502020204030204" pitchFamily="34" charset="0"/>
                <a:cs typeface="Calibri" panose="020F0502020204030204" pitchFamily="34" charset="0"/>
              </a:rPr>
              <a:t> χρησιμοποιείται ως κύρια πηγή καυσίμου για την παροχή ηλεκτρικής και θερμικής ενέργειας που χρησιμοποιείται στα εργοστάσια.</a:t>
            </a:r>
          </a:p>
        </p:txBody>
      </p:sp>
      <p:pic>
        <p:nvPicPr>
          <p:cNvPr id="3074" name="Picture 2" descr="Αποτέλεσμα εικόνας για biomass">
            <a:extLst>
              <a:ext uri="{FF2B5EF4-FFF2-40B4-BE49-F238E27FC236}">
                <a16:creationId xmlns:a16="http://schemas.microsoft.com/office/drawing/2014/main" id="{DC3FA93F-62D9-44E1-849F-EC2C080793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7" r="1702" b="2"/>
          <a:stretch/>
        </p:blipFill>
        <p:spPr bwMode="auto">
          <a:xfrm>
            <a:off x="6096000" y="1240436"/>
            <a:ext cx="5444720" cy="4377128"/>
          </a:xfrm>
          <a:prstGeom prst="rect">
            <a:avLst/>
          </a:prstGeom>
          <a:solidFill>
            <a:srgbClr val="FFFFFF"/>
          </a:solidFill>
        </p:spPr>
      </p:pic>
      <p:sp>
        <p:nvSpPr>
          <p:cNvPr id="2" name="Θέση αριθμού διαφάνειας 1">
            <a:extLst>
              <a:ext uri="{FF2B5EF4-FFF2-40B4-BE49-F238E27FC236}">
                <a16:creationId xmlns:a16="http://schemas.microsoft.com/office/drawing/2014/main" id="{92E3795D-F08D-F927-7732-88A49933217D}"/>
              </a:ext>
            </a:extLst>
          </p:cNvPr>
          <p:cNvSpPr>
            <a:spLocks noGrp="1"/>
          </p:cNvSpPr>
          <p:nvPr>
            <p:ph type="sldNum" sz="quarter" idx="12"/>
          </p:nvPr>
        </p:nvSpPr>
        <p:spPr/>
        <p:txBody>
          <a:bodyPr/>
          <a:lstStyle/>
          <a:p>
            <a:fld id="{34B7E4EF-A1BD-40F4-AB7B-04F084DD991D}" type="slidenum">
              <a:rPr lang="en-US" smtClean="0"/>
              <a:pPr/>
              <a:t>43</a:t>
            </a:fld>
            <a:endParaRPr lang="en-US"/>
          </a:p>
        </p:txBody>
      </p:sp>
    </p:spTree>
    <p:extLst>
      <p:ext uri="{BB962C8B-B14F-4D97-AF65-F5344CB8AC3E}">
        <p14:creationId xmlns:p14="http://schemas.microsoft.com/office/powerpoint/2010/main" val="1954796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B4DBBD-4913-4ACC-8D0E-D14A185DF2C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3FBAF748-476B-4E2C-AF97-8E38A699997D}"/>
              </a:ext>
            </a:extLst>
          </p:cNvPr>
          <p:cNvSpPr>
            <a:spLocks noGrp="1"/>
          </p:cNvSpPr>
          <p:nvPr>
            <p:ph sz="half" idx="1"/>
          </p:nvPr>
        </p:nvSpPr>
        <p:spPr/>
        <p:txBody>
          <a:bodyPr/>
          <a:lstStyle/>
          <a:p>
            <a:endParaRPr lang="el-GR"/>
          </a:p>
        </p:txBody>
      </p:sp>
      <p:sp>
        <p:nvSpPr>
          <p:cNvPr id="4" name="Θέση περιεχομένου 3">
            <a:extLst>
              <a:ext uri="{FF2B5EF4-FFF2-40B4-BE49-F238E27FC236}">
                <a16:creationId xmlns:a16="http://schemas.microsoft.com/office/drawing/2014/main" id="{97090EBE-77D9-4FA5-ACBD-C3718FD24F41}"/>
              </a:ext>
            </a:extLst>
          </p:cNvPr>
          <p:cNvSpPr>
            <a:spLocks noGrp="1"/>
          </p:cNvSpPr>
          <p:nvPr>
            <p:ph sz="half" idx="2"/>
          </p:nvPr>
        </p:nvSpPr>
        <p:spPr/>
        <p:txBody>
          <a:bodyPr/>
          <a:lstStyle/>
          <a:p>
            <a:endParaRPr lang="el-GR"/>
          </a:p>
        </p:txBody>
      </p:sp>
      <p:pic>
        <p:nvPicPr>
          <p:cNvPr id="5122" name="Picture 2" descr="Αποτέλεσμα εικόνας για evolution of chemical industry">
            <a:extLst>
              <a:ext uri="{FF2B5EF4-FFF2-40B4-BE49-F238E27FC236}">
                <a16:creationId xmlns:a16="http://schemas.microsoft.com/office/drawing/2014/main" id="{17518B8F-EDE4-4E13-9B5B-D33459164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37"/>
            <a:ext cx="12192000" cy="7000804"/>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D7A39209-64AD-6921-E0E4-0C1723C1B1CC}"/>
              </a:ext>
            </a:extLst>
          </p:cNvPr>
          <p:cNvSpPr>
            <a:spLocks noGrp="1"/>
          </p:cNvSpPr>
          <p:nvPr>
            <p:ph type="sldNum" sz="quarter" idx="12"/>
          </p:nvPr>
        </p:nvSpPr>
        <p:spPr/>
        <p:txBody>
          <a:bodyPr/>
          <a:lstStyle/>
          <a:p>
            <a:fld id="{34B7E4EF-A1BD-40F4-AB7B-04F084DD991D}" type="slidenum">
              <a:rPr lang="en-US" smtClean="0"/>
              <a:pPr/>
              <a:t>44</a:t>
            </a:fld>
            <a:endParaRPr lang="en-US"/>
          </a:p>
        </p:txBody>
      </p:sp>
    </p:spTree>
    <p:extLst>
      <p:ext uri="{BB962C8B-B14F-4D97-AF65-F5344CB8AC3E}">
        <p14:creationId xmlns:p14="http://schemas.microsoft.com/office/powerpoint/2010/main" val="1412058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volution of Chemical Production Infographic by Jacuzzi Saunas">
            <a:extLst>
              <a:ext uri="{FF2B5EF4-FFF2-40B4-BE49-F238E27FC236}">
                <a16:creationId xmlns:a16="http://schemas.microsoft.com/office/drawing/2014/main" id="{7867318C-8F96-4505-A5C7-6A80E657C5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8288"/>
            <a:ext cx="6333067" cy="7607288"/>
          </a:xfrm>
          <a:prstGeom prst="rect">
            <a:avLst/>
          </a:prstGeom>
          <a:solidFill>
            <a:srgbClr val="FFFFFF"/>
          </a:solidFill>
          <a:ln>
            <a:noFill/>
          </a:ln>
        </p:spPr>
      </p:pic>
      <p:sp>
        <p:nvSpPr>
          <p:cNvPr id="2" name="Τίτλος 1">
            <a:extLst>
              <a:ext uri="{FF2B5EF4-FFF2-40B4-BE49-F238E27FC236}">
                <a16:creationId xmlns:a16="http://schemas.microsoft.com/office/drawing/2014/main" id="{3C178814-B01C-4639-B8CC-6AA061C04452}"/>
              </a:ext>
            </a:extLst>
          </p:cNvPr>
          <p:cNvSpPr>
            <a:spLocks noGrp="1"/>
          </p:cNvSpPr>
          <p:nvPr>
            <p:ph type="title"/>
          </p:nvPr>
        </p:nvSpPr>
        <p:spPr>
          <a:xfrm>
            <a:off x="8477249" y="603504"/>
            <a:ext cx="3349989" cy="1645920"/>
          </a:xfrm>
        </p:spPr>
        <p:txBody>
          <a:bodyPr anchor="b">
            <a:normAutofit/>
          </a:bodyPr>
          <a:lstStyle/>
          <a:p>
            <a:pPr>
              <a:lnSpc>
                <a:spcPct val="90000"/>
              </a:lnSpc>
            </a:pPr>
            <a:r>
              <a:rPr lang="el-GR" dirty="0">
                <a:latin typeface="Calibri" panose="020F0502020204030204" pitchFamily="34" charset="0"/>
                <a:cs typeface="Calibri" panose="020F0502020204030204" pitchFamily="34" charset="0"/>
              </a:rPr>
              <a:t>Αρχή των κανονισμών στη χημική βιομηχανία</a:t>
            </a:r>
            <a:br>
              <a:rPr lang="en-US" dirty="0">
                <a:latin typeface="Calibri" panose="020F0502020204030204" pitchFamily="34" charset="0"/>
                <a:cs typeface="Calibri" panose="020F0502020204030204" pitchFamily="34" charset="0"/>
              </a:rPr>
            </a:br>
            <a:endParaRPr lang="el-GR" dirty="0">
              <a:latin typeface="Calibri" panose="020F0502020204030204" pitchFamily="34" charset="0"/>
              <a:cs typeface="Calibri" panose="020F0502020204030204" pitchFamily="34" charset="0"/>
            </a:endParaRPr>
          </a:p>
        </p:txBody>
      </p:sp>
      <p:sp>
        <p:nvSpPr>
          <p:cNvPr id="71" name="Text Placeholder 4">
            <a:extLst>
              <a:ext uri="{FF2B5EF4-FFF2-40B4-BE49-F238E27FC236}">
                <a16:creationId xmlns:a16="http://schemas.microsoft.com/office/drawing/2014/main" id="{5975703F-DB07-45FA-9CEA-47BCF6C60576}"/>
              </a:ext>
            </a:extLst>
          </p:cNvPr>
          <p:cNvSpPr>
            <a:spLocks noGrp="1"/>
          </p:cNvSpPr>
          <p:nvPr>
            <p:ph type="body" sz="half" idx="2"/>
          </p:nvPr>
        </p:nvSpPr>
        <p:spPr>
          <a:xfrm>
            <a:off x="8477250" y="2386584"/>
            <a:ext cx="3144774" cy="3511296"/>
          </a:xfrm>
        </p:spPr>
        <p:txBody>
          <a:bodyPr/>
          <a:lstStyle/>
          <a:p>
            <a:endParaRPr lang="en-US"/>
          </a:p>
        </p:txBody>
      </p:sp>
      <p:sp>
        <p:nvSpPr>
          <p:cNvPr id="3" name="Θέση αριθμού διαφάνειας 2">
            <a:extLst>
              <a:ext uri="{FF2B5EF4-FFF2-40B4-BE49-F238E27FC236}">
                <a16:creationId xmlns:a16="http://schemas.microsoft.com/office/drawing/2014/main" id="{635B3074-EF37-3970-BE8B-5FE0E5A8ABCB}"/>
              </a:ext>
            </a:extLst>
          </p:cNvPr>
          <p:cNvSpPr>
            <a:spLocks noGrp="1"/>
          </p:cNvSpPr>
          <p:nvPr>
            <p:ph type="sldNum" sz="quarter" idx="12"/>
          </p:nvPr>
        </p:nvSpPr>
        <p:spPr/>
        <p:txBody>
          <a:bodyPr/>
          <a:lstStyle/>
          <a:p>
            <a:fld id="{34B7E4EF-A1BD-40F4-AB7B-04F084DD991D}" type="slidenum">
              <a:rPr lang="en-US" smtClean="0"/>
              <a:pPr/>
              <a:t>45</a:t>
            </a:fld>
            <a:endParaRPr lang="en-US"/>
          </a:p>
        </p:txBody>
      </p:sp>
    </p:spTree>
    <p:extLst>
      <p:ext uri="{BB962C8B-B14F-4D97-AF65-F5344CB8AC3E}">
        <p14:creationId xmlns:p14="http://schemas.microsoft.com/office/powerpoint/2010/main" val="3966770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D35B32E-6C24-FF22-5988-5A35D453769F}"/>
              </a:ext>
            </a:extLst>
          </p:cNvPr>
          <p:cNvSpPr>
            <a:spLocks noGrp="1"/>
          </p:cNvSpPr>
          <p:nvPr>
            <p:ph idx="1"/>
          </p:nvPr>
        </p:nvSpPr>
        <p:spPr>
          <a:xfrm>
            <a:off x="622183" y="2788290"/>
            <a:ext cx="9226492" cy="3849624"/>
          </a:xfrm>
        </p:spPr>
        <p:txBody>
          <a:bodyPr>
            <a:normAutofit/>
          </a:bodyPr>
          <a:lstStyle/>
          <a:p>
            <a:r>
              <a:rPr lang="el-GR" sz="2000" dirty="0">
                <a:latin typeface="Calibri" panose="020F0502020204030204" pitchFamily="34" charset="0"/>
                <a:cs typeface="Calibri" panose="020F0502020204030204" pitchFamily="34" charset="0"/>
              </a:rPr>
              <a:t>Αυτό οδήγησε τη Γαλλική Ακαδημία Επιστημών, στα τέλη του δέκατου όγδοου αιώνα, να προκηρύξει διαγωνισμό για την εφεύρεση μιας μεθόδου παρασκευής φθηνού ανθρακικού νατρίου (Na</a:t>
            </a:r>
            <a:r>
              <a:rPr lang="el-GR" sz="2000" baseline="-25000" dirty="0">
                <a:latin typeface="Calibri" panose="020F0502020204030204" pitchFamily="34" charset="0"/>
                <a:cs typeface="Calibri" panose="020F0502020204030204" pitchFamily="34" charset="0"/>
              </a:rPr>
              <a:t>2</a:t>
            </a:r>
            <a:r>
              <a:rPr lang="el-GR" sz="2000" dirty="0">
                <a:latin typeface="Calibri" panose="020F0502020204030204" pitchFamily="34" charset="0"/>
                <a:cs typeface="Calibri" panose="020F0502020204030204" pitchFamily="34" charset="0"/>
              </a:rPr>
              <a:t>CO</a:t>
            </a:r>
            <a:r>
              <a:rPr lang="el-GR" sz="2000" baseline="-25000" dirty="0">
                <a:latin typeface="Calibri" panose="020F0502020204030204" pitchFamily="34" charset="0"/>
                <a:cs typeface="Calibri" panose="020F0502020204030204" pitchFamily="34" charset="0"/>
              </a:rPr>
              <a:t>3</a:t>
            </a:r>
            <a:r>
              <a:rPr lang="el-GR" sz="2000" dirty="0">
                <a:latin typeface="Calibri" panose="020F0502020204030204" pitchFamily="34" charset="0"/>
                <a:cs typeface="Calibri" panose="020F0502020204030204" pitchFamily="34" charset="0"/>
              </a:rPr>
              <a:t>). </a:t>
            </a:r>
          </a:p>
          <a:p>
            <a:endParaRPr lang="el-GR" sz="20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Ο </a:t>
            </a:r>
            <a:r>
              <a:rPr lang="el-GR" sz="2000" dirty="0" err="1">
                <a:latin typeface="Calibri" panose="020F0502020204030204" pitchFamily="34" charset="0"/>
                <a:cs typeface="Calibri" panose="020F0502020204030204" pitchFamily="34" charset="0"/>
              </a:rPr>
              <a:t>Nicholas</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Leblanc</a:t>
            </a:r>
            <a:r>
              <a:rPr lang="el-GR" sz="2000" dirty="0">
                <a:latin typeface="Calibri" panose="020F0502020204030204" pitchFamily="34" charset="0"/>
                <a:cs typeface="Calibri" panose="020F0502020204030204" pitchFamily="34" charset="0"/>
              </a:rPr>
              <a:t> χρειάστηκε πέντε χρόνια για να φτάσει στην ιδέα της αντίδρασης χλωριούχου νατρίου με θειικό οξύ και στη συνέχεια της μετατροπής του σχηματιζόμενου θειικού νατρίου σε ανθρακικό νάτριο. Αν και ο </a:t>
            </a:r>
            <a:r>
              <a:rPr lang="el-GR" sz="2000" dirty="0" err="1">
                <a:latin typeface="Calibri" panose="020F0502020204030204" pitchFamily="34" charset="0"/>
                <a:cs typeface="Calibri" panose="020F0502020204030204" pitchFamily="34" charset="0"/>
              </a:rPr>
              <a:t>Leblanc</a:t>
            </a:r>
            <a:r>
              <a:rPr lang="el-GR" sz="2000" dirty="0">
                <a:latin typeface="Calibri" panose="020F0502020204030204" pitchFamily="34" charset="0"/>
                <a:cs typeface="Calibri" panose="020F0502020204030204" pitchFamily="34" charset="0"/>
              </a:rPr>
              <a:t> δεν έλαβε ποτέ το βραβείο του, η διαδικασία του </a:t>
            </a:r>
            <a:r>
              <a:rPr lang="el-GR" sz="2000" dirty="0" err="1">
                <a:latin typeface="Calibri" panose="020F0502020204030204" pitchFamily="34" charset="0"/>
                <a:cs typeface="Calibri" panose="020F0502020204030204" pitchFamily="34" charset="0"/>
              </a:rPr>
              <a:t>Leblanc</a:t>
            </a:r>
            <a:r>
              <a:rPr lang="el-GR" sz="2000" dirty="0">
                <a:latin typeface="Calibri" panose="020F0502020204030204" pitchFamily="34" charset="0"/>
                <a:cs typeface="Calibri" panose="020F0502020204030204" pitchFamily="34" charset="0"/>
              </a:rPr>
              <a:t> συνδέεται συνήθως με τη γέννηση της σύγχρονης χημικής βιομηχανίας.</a:t>
            </a:r>
          </a:p>
          <a:p>
            <a:endParaRPr lang="el-GR" sz="2000" dirty="0">
              <a:latin typeface="Calibri" panose="020F0502020204030204" pitchFamily="34" charset="0"/>
              <a:cs typeface="Calibri" panose="020F0502020204030204" pitchFamily="34" charset="0"/>
            </a:endParaRPr>
          </a:p>
          <a:p>
            <a:endParaRPr lang="el-GR" sz="2000" dirty="0">
              <a:latin typeface="Calibri" panose="020F0502020204030204" pitchFamily="34" charset="0"/>
              <a:cs typeface="Calibri" panose="020F0502020204030204" pitchFamily="34" charset="0"/>
            </a:endParaRPr>
          </a:p>
          <a:p>
            <a:endParaRPr lang="el-GR" sz="2000" dirty="0">
              <a:latin typeface="Calibri" panose="020F0502020204030204" pitchFamily="34" charset="0"/>
              <a:cs typeface="Calibri" panose="020F0502020204030204" pitchFamily="34" charset="0"/>
            </a:endParaRPr>
          </a:p>
        </p:txBody>
      </p:sp>
      <p:pic>
        <p:nvPicPr>
          <p:cNvPr id="1026" name="Picture 2" descr="8 Household Uses for Sodium Carbonate (Soda Ash)">
            <a:extLst>
              <a:ext uri="{FF2B5EF4-FFF2-40B4-BE49-F238E27FC236}">
                <a16:creationId xmlns:a16="http://schemas.microsoft.com/office/drawing/2014/main" id="{2010D4FE-318A-86DF-4F0C-91ED81890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437" y="377504"/>
            <a:ext cx="5223673" cy="22681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1D97E6-E487-7A6E-8787-90C5152171CE}"/>
              </a:ext>
            </a:extLst>
          </p:cNvPr>
          <p:cNvSpPr txBox="1"/>
          <p:nvPr/>
        </p:nvSpPr>
        <p:spPr>
          <a:xfrm>
            <a:off x="622183" y="1003758"/>
            <a:ext cx="5149572" cy="1015663"/>
          </a:xfrm>
          <a:prstGeom prst="rect">
            <a:avLst/>
          </a:prstGeom>
          <a:noFill/>
        </p:spPr>
        <p:txBody>
          <a:bodyPr wrap="square">
            <a:spAutoFit/>
          </a:bodyPr>
          <a:lstStyle/>
          <a:p>
            <a:r>
              <a:rPr lang="el-GR" sz="2000" dirty="0">
                <a:latin typeface="Calibri" panose="020F0502020204030204" pitchFamily="34" charset="0"/>
                <a:ea typeface="Tahoma" panose="020B0604030504040204" pitchFamily="34" charset="0"/>
                <a:cs typeface="Calibri" panose="020F0502020204030204" pitchFamily="34" charset="0"/>
              </a:rPr>
              <a:t>Η ζήτηση για </a:t>
            </a:r>
            <a:r>
              <a:rPr lang="el-GR" sz="2000" dirty="0">
                <a:highlight>
                  <a:srgbClr val="FFFF00"/>
                </a:highlight>
                <a:latin typeface="Calibri" panose="020F0502020204030204" pitchFamily="34" charset="0"/>
                <a:ea typeface="Tahoma" panose="020B0604030504040204" pitchFamily="34" charset="0"/>
                <a:cs typeface="Calibri" panose="020F0502020204030204" pitchFamily="34" charset="0"/>
              </a:rPr>
              <a:t>ανθρακικό νάτριο </a:t>
            </a:r>
            <a:r>
              <a:rPr lang="el-GR" sz="2000" dirty="0">
                <a:latin typeface="Calibri" panose="020F0502020204030204" pitchFamily="34" charset="0"/>
                <a:ea typeface="Tahoma" panose="020B0604030504040204" pitchFamily="34" charset="0"/>
                <a:cs typeface="Calibri" panose="020F0502020204030204" pitchFamily="34" charset="0"/>
              </a:rPr>
              <a:t>στις βιομηχανίες γυαλιού, σαπουνιού και κλωστοϋφαντουργίας αυξήθηκε ραγδαία. </a:t>
            </a:r>
          </a:p>
        </p:txBody>
      </p:sp>
      <p:sp>
        <p:nvSpPr>
          <p:cNvPr id="2" name="Θέση αριθμού διαφάνειας 1">
            <a:extLst>
              <a:ext uri="{FF2B5EF4-FFF2-40B4-BE49-F238E27FC236}">
                <a16:creationId xmlns:a16="http://schemas.microsoft.com/office/drawing/2014/main" id="{5C5A965B-C224-A5FA-CF68-D6A2AD85A311}"/>
              </a:ext>
            </a:extLst>
          </p:cNvPr>
          <p:cNvSpPr>
            <a:spLocks noGrp="1"/>
          </p:cNvSpPr>
          <p:nvPr>
            <p:ph type="sldNum" sz="quarter" idx="12"/>
          </p:nvPr>
        </p:nvSpPr>
        <p:spPr/>
        <p:txBody>
          <a:bodyPr/>
          <a:lstStyle/>
          <a:p>
            <a:fld id="{34B7E4EF-A1BD-40F4-AB7B-04F084DD991D}" type="slidenum">
              <a:rPr lang="en-US" smtClean="0"/>
              <a:pPr/>
              <a:t>5</a:t>
            </a:fld>
            <a:endParaRPr lang="en-US"/>
          </a:p>
        </p:txBody>
      </p:sp>
    </p:spTree>
    <p:extLst>
      <p:ext uri="{BB962C8B-B14F-4D97-AF65-F5344CB8AC3E}">
        <p14:creationId xmlns:p14="http://schemas.microsoft.com/office/powerpoint/2010/main" val="3218898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E76C700-41BC-E1F9-F4FD-21627D92D3BD}"/>
              </a:ext>
            </a:extLst>
          </p:cNvPr>
          <p:cNvSpPr>
            <a:spLocks noGrp="1"/>
          </p:cNvSpPr>
          <p:nvPr>
            <p:ph idx="1"/>
          </p:nvPr>
        </p:nvSpPr>
        <p:spPr>
          <a:xfrm>
            <a:off x="426097" y="572614"/>
            <a:ext cx="5862735" cy="5310150"/>
          </a:xfrm>
        </p:spPr>
        <p:txBody>
          <a:bodyPr>
            <a:normAutofit/>
          </a:bodyPr>
          <a:lstStyle/>
          <a:p>
            <a:r>
              <a:rPr lang="el-GR" sz="2000" dirty="0">
                <a:latin typeface="Calibri" panose="020F0502020204030204" pitchFamily="34" charset="0"/>
                <a:cs typeface="Calibri" panose="020F0502020204030204" pitchFamily="34" charset="0"/>
              </a:rPr>
              <a:t>Η διεργασία </a:t>
            </a:r>
            <a:r>
              <a:rPr lang="en-US" sz="2000" dirty="0">
                <a:latin typeface="Calibri" panose="020F0502020204030204" pitchFamily="34" charset="0"/>
                <a:cs typeface="Calibri" panose="020F0502020204030204" pitchFamily="34" charset="0"/>
              </a:rPr>
              <a:t>Haber </a:t>
            </a:r>
            <a:r>
              <a:rPr lang="el-GR" sz="2000" dirty="0">
                <a:latin typeface="Calibri" panose="020F0502020204030204" pitchFamily="34" charset="0"/>
                <a:cs typeface="Calibri" panose="020F0502020204030204" pitchFamily="34" charset="0"/>
              </a:rPr>
              <a:t>για την παραγωγή </a:t>
            </a:r>
            <a:r>
              <a:rPr lang="el-GR" sz="2000" dirty="0">
                <a:highlight>
                  <a:srgbClr val="FFFF00"/>
                </a:highlight>
                <a:latin typeface="Calibri" panose="020F0502020204030204" pitchFamily="34" charset="0"/>
                <a:cs typeface="Calibri" panose="020F0502020204030204" pitchFamily="34" charset="0"/>
              </a:rPr>
              <a:t>αμμωνίας</a:t>
            </a:r>
            <a:r>
              <a:rPr lang="el-GR" sz="2000" dirty="0">
                <a:latin typeface="Calibri" panose="020F0502020204030204" pitchFamily="34" charset="0"/>
                <a:cs typeface="Calibri" panose="020F0502020204030204" pitchFamily="34" charset="0"/>
              </a:rPr>
              <a:t>, η οποία χρησιμοποιήθηκε για πρώτη φορά στο εμπόριο το 1910, μπορεί να θεωρηθεί η σημαντικότερη χημική διεργασία όλων των εποχών.</a:t>
            </a:r>
          </a:p>
          <a:p>
            <a:r>
              <a:rPr lang="el-GR" sz="2000" dirty="0">
                <a:latin typeface="Calibri" panose="020F0502020204030204" pitchFamily="34" charset="0"/>
                <a:cs typeface="Calibri" panose="020F0502020204030204" pitchFamily="34" charset="0"/>
              </a:rPr>
              <a:t> Απαιτούσε μια σημαντική τεχνολογική ανακάλυψη - τη δυνατότητα πραγματοποίησης μιας χημικής αντίδρασης σε πολύ υψηλή πίεση και θερμοκρασία. Απαιτούσε επίσης συστηματική έρευνα για την ανάπτυξη αποτελεσματικών καταλυτών για τη διαδικασία, μια επιστημονική επανάσταση. </a:t>
            </a:r>
          </a:p>
          <a:p>
            <a:r>
              <a:rPr lang="el-GR" sz="2000" dirty="0">
                <a:latin typeface="Calibri" panose="020F0502020204030204" pitchFamily="34" charset="0"/>
                <a:cs typeface="Calibri" panose="020F0502020204030204" pitchFamily="34" charset="0"/>
              </a:rPr>
              <a:t>Αρχικά αναπτύχθηκε για να εφοδιάσει την Ευρώπη με ένα λίπασμα, το μεγαλύτερο μέρος της αμμωνίας εκείνη την εποχή κατέληξε σε εκρηκτικά με βάση το άζωτο στον Α' Παγκόσμιο Πόλεμο.</a:t>
            </a:r>
          </a:p>
        </p:txBody>
      </p:sp>
      <p:pic>
        <p:nvPicPr>
          <p:cNvPr id="3076" name="Picture 4">
            <a:extLst>
              <a:ext uri="{FF2B5EF4-FFF2-40B4-BE49-F238E27FC236}">
                <a16:creationId xmlns:a16="http://schemas.microsoft.com/office/drawing/2014/main" id="{CB20DC54-3D51-F92A-5DA7-378D8387B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9450" y="367340"/>
            <a:ext cx="4356452" cy="245050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69C8307C-294E-6B9E-1D72-C8E5FD12A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6242" y="2954358"/>
            <a:ext cx="2609660" cy="3536302"/>
          </a:xfrm>
          <a:prstGeom prst="rect">
            <a:avLst/>
          </a:prstGeom>
          <a:noFill/>
          <a:extLst>
            <a:ext uri="{909E8E84-426E-40DD-AFC4-6F175D3DCCD1}">
              <a14:hiddenFill xmlns:a14="http://schemas.microsoft.com/office/drawing/2010/main">
                <a:solidFill>
                  <a:srgbClr val="FFFFFF"/>
                </a:solidFill>
              </a14:hiddenFill>
            </a:ext>
          </a:extLst>
        </p:spPr>
      </p:pic>
      <p:sp>
        <p:nvSpPr>
          <p:cNvPr id="2" name="Θέση αριθμού διαφάνειας 1">
            <a:extLst>
              <a:ext uri="{FF2B5EF4-FFF2-40B4-BE49-F238E27FC236}">
                <a16:creationId xmlns:a16="http://schemas.microsoft.com/office/drawing/2014/main" id="{756E946B-30F3-F11C-40A0-85A3F9D96690}"/>
              </a:ext>
            </a:extLst>
          </p:cNvPr>
          <p:cNvSpPr>
            <a:spLocks noGrp="1"/>
          </p:cNvSpPr>
          <p:nvPr>
            <p:ph type="sldNum" sz="quarter" idx="12"/>
          </p:nvPr>
        </p:nvSpPr>
        <p:spPr/>
        <p:txBody>
          <a:bodyPr/>
          <a:lstStyle/>
          <a:p>
            <a:fld id="{34B7E4EF-A1BD-40F4-AB7B-04F084DD991D}" type="slidenum">
              <a:rPr lang="en-US" smtClean="0"/>
              <a:pPr/>
              <a:t>6</a:t>
            </a:fld>
            <a:endParaRPr lang="en-US"/>
          </a:p>
        </p:txBody>
      </p:sp>
    </p:spTree>
    <p:extLst>
      <p:ext uri="{BB962C8B-B14F-4D97-AF65-F5344CB8AC3E}">
        <p14:creationId xmlns:p14="http://schemas.microsoft.com/office/powerpoint/2010/main" val="755723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07DD9B-1274-4DF0-A1BC-036B0C9C8CA9}"/>
              </a:ext>
            </a:extLst>
          </p:cNvPr>
          <p:cNvSpPr>
            <a:spLocks noGrp="1"/>
          </p:cNvSpPr>
          <p:nvPr>
            <p:ph type="title"/>
          </p:nvPr>
        </p:nvSpPr>
        <p:spPr>
          <a:xfrm>
            <a:off x="436227" y="465313"/>
            <a:ext cx="10058400" cy="1008924"/>
          </a:xfrm>
        </p:spPr>
        <p:txBody>
          <a:bodyPr anchor="ctr">
            <a:normAutofit/>
          </a:bodyPr>
          <a:lstStyle/>
          <a:p>
            <a:r>
              <a:rPr lang="el-GR" b="1" dirty="0">
                <a:latin typeface="Calibri" panose="020F0502020204030204" pitchFamily="34" charset="0"/>
                <a:cs typeface="Calibri" panose="020F0502020204030204" pitchFamily="34" charset="0"/>
              </a:rPr>
              <a:t>Οργανικά Χημικά</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9C66948C-B597-429B-A788-CD84D8134DA3}"/>
              </a:ext>
            </a:extLst>
          </p:cNvPr>
          <p:cNvSpPr>
            <a:spLocks noGrp="1"/>
          </p:cNvSpPr>
          <p:nvPr>
            <p:ph sz="half" idx="1"/>
          </p:nvPr>
        </p:nvSpPr>
        <p:spPr>
          <a:xfrm>
            <a:off x="436227" y="1474237"/>
            <a:ext cx="5905849" cy="4377923"/>
          </a:xfrm>
        </p:spPr>
        <p:txBody>
          <a:bodyPr>
            <a:noAutofit/>
          </a:bodyPr>
          <a:lstStyle/>
          <a:p>
            <a:r>
              <a:rPr lang="el-GR" sz="2000" dirty="0">
                <a:latin typeface="Calibri" panose="020F0502020204030204" pitchFamily="34" charset="0"/>
                <a:cs typeface="Calibri" panose="020F0502020204030204" pitchFamily="34" charset="0"/>
              </a:rPr>
              <a:t>Το 1856, ο Άγγλος χημικός </a:t>
            </a:r>
            <a:r>
              <a:rPr lang="en-US" sz="2000" dirty="0">
                <a:latin typeface="Calibri" panose="020F0502020204030204" pitchFamily="34" charset="0"/>
                <a:cs typeface="Calibri" panose="020F0502020204030204" pitchFamily="34" charset="0"/>
              </a:rPr>
              <a:t>William Henry Perkin</a:t>
            </a:r>
            <a:r>
              <a:rPr lang="el-GR" sz="2000" dirty="0">
                <a:latin typeface="Calibri" panose="020F0502020204030204" pitchFamily="34" charset="0"/>
                <a:cs typeface="Calibri" panose="020F0502020204030204" pitchFamily="34" charset="0"/>
              </a:rPr>
              <a:t>Γουίλιαμ Χένρι </a:t>
            </a:r>
            <a:r>
              <a:rPr lang="el-GR" sz="2000" dirty="0" err="1">
                <a:latin typeface="Calibri" panose="020F0502020204030204" pitchFamily="34" charset="0"/>
                <a:cs typeface="Calibri" panose="020F0502020204030204" pitchFamily="34" charset="0"/>
              </a:rPr>
              <a:t>Πέρκιν</a:t>
            </a:r>
            <a:r>
              <a:rPr lang="el-GR" sz="2000" dirty="0">
                <a:latin typeface="Calibri" panose="020F0502020204030204" pitchFamily="34" charset="0"/>
                <a:cs typeface="Calibri" panose="020F0502020204030204" pitchFamily="34" charset="0"/>
              </a:rPr>
              <a:t> ήταν ο πρώτος χημικός που συνέθεσε μια οργανική χημική ουσία για εμπορική χρήση, τη χρωστική ανιλίνης </a:t>
            </a:r>
            <a:r>
              <a:rPr lang="el-GR" sz="2000" dirty="0" err="1">
                <a:latin typeface="Calibri" panose="020F0502020204030204" pitchFamily="34" charset="0"/>
                <a:cs typeface="Calibri" panose="020F0502020204030204" pitchFamily="34" charset="0"/>
              </a:rPr>
              <a:t>μοβίνη</a:t>
            </a:r>
            <a:r>
              <a:rPr lang="el-GR" sz="2000" dirty="0">
                <a:latin typeface="Calibri" panose="020F0502020204030204" pitchFamily="34" charset="0"/>
                <a:cs typeface="Calibri" panose="020F0502020204030204" pitchFamily="34" charset="0"/>
              </a:rPr>
              <a:t>. Μέχρι τότε οι χρωστικές λαμβάνονταν από φυσικές πηγές. </a:t>
            </a:r>
          </a:p>
          <a:p>
            <a:r>
              <a:rPr lang="el-GR" sz="2000" dirty="0">
                <a:latin typeface="Calibri" panose="020F0502020204030204" pitchFamily="34" charset="0"/>
                <a:cs typeface="Calibri" panose="020F0502020204030204" pitchFamily="34" charset="0"/>
              </a:rPr>
              <a:t>Η ανάπτυξη των συνθετικών χρωστικών και, στη συνέχεια, άλλων συνθετικών οργανικών χημικών ουσιών τις επόμενες δεκαετίες, κυρίως από Γερμανούς χημικούς, πυροδότησε τη ζήτηση για αρωματικές ουσίες, οι οποίες λαμβάνονταν κυρίως από πίσσα άνθρακα, απόβλητο προϊόν της παραγωγής αερίου της πόλης από άνθρακα. </a:t>
            </a:r>
            <a:endParaRPr lang="en-US" sz="2000" dirty="0">
              <a:latin typeface="Calibri" panose="020F0502020204030204" pitchFamily="34" charset="0"/>
              <a:cs typeface="Calibri" panose="020F0502020204030204" pitchFamily="34" charset="0"/>
            </a:endParaRPr>
          </a:p>
        </p:txBody>
      </p:sp>
      <p:pic>
        <p:nvPicPr>
          <p:cNvPr id="3074" name="Picture 2" descr="Αποτέλεσμα εικόνας για organic chemicals">
            <a:extLst>
              <a:ext uri="{FF2B5EF4-FFF2-40B4-BE49-F238E27FC236}">
                <a16:creationId xmlns:a16="http://schemas.microsoft.com/office/drawing/2014/main" id="{9536063B-237E-42B2-98A5-FDE5415C73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94" r="13872"/>
          <a:stretch/>
        </p:blipFill>
        <p:spPr bwMode="auto">
          <a:xfrm>
            <a:off x="6461760" y="2103120"/>
            <a:ext cx="4663440" cy="3749040"/>
          </a:xfrm>
          <a:prstGeom prst="rect">
            <a:avLst/>
          </a:prstGeom>
          <a:solidFill>
            <a:srgbClr val="FFFFFF"/>
          </a:solidFill>
        </p:spPr>
      </p:pic>
      <p:sp>
        <p:nvSpPr>
          <p:cNvPr id="4" name="Θέση αριθμού διαφάνειας 3">
            <a:extLst>
              <a:ext uri="{FF2B5EF4-FFF2-40B4-BE49-F238E27FC236}">
                <a16:creationId xmlns:a16="http://schemas.microsoft.com/office/drawing/2014/main" id="{44E827BA-7311-D35F-B6B1-5400E433B8AF}"/>
              </a:ext>
            </a:extLst>
          </p:cNvPr>
          <p:cNvSpPr>
            <a:spLocks noGrp="1"/>
          </p:cNvSpPr>
          <p:nvPr>
            <p:ph type="sldNum" sz="quarter" idx="12"/>
          </p:nvPr>
        </p:nvSpPr>
        <p:spPr/>
        <p:txBody>
          <a:bodyPr/>
          <a:lstStyle/>
          <a:p>
            <a:fld id="{34B7E4EF-A1BD-40F4-AB7B-04F084DD991D}" type="slidenum">
              <a:rPr lang="en-US" smtClean="0"/>
              <a:pPr/>
              <a:t>7</a:t>
            </a:fld>
            <a:endParaRPr lang="en-US"/>
          </a:p>
        </p:txBody>
      </p:sp>
    </p:spTree>
    <p:extLst>
      <p:ext uri="{BB962C8B-B14F-4D97-AF65-F5344CB8AC3E}">
        <p14:creationId xmlns:p14="http://schemas.microsoft.com/office/powerpoint/2010/main" val="2117645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2487F5-9AE1-4845-B348-E68174905553}"/>
              </a:ext>
            </a:extLst>
          </p:cNvPr>
          <p:cNvSpPr>
            <a:spLocks noGrp="1"/>
          </p:cNvSpPr>
          <p:nvPr>
            <p:ph type="title"/>
          </p:nvPr>
        </p:nvSpPr>
        <p:spPr>
          <a:xfrm>
            <a:off x="605406" y="390925"/>
            <a:ext cx="10058400" cy="933012"/>
          </a:xfrm>
        </p:spPr>
        <p:txBody>
          <a:bodyPr anchor="ctr">
            <a:normAutofit/>
          </a:bodyPr>
          <a:lstStyle/>
          <a:p>
            <a:r>
              <a:rPr lang="el-GR" b="1" dirty="0">
                <a:latin typeface="Calibri" panose="020F0502020204030204" pitchFamily="34" charset="0"/>
                <a:cs typeface="Calibri" panose="020F0502020204030204" pitchFamily="34" charset="0"/>
              </a:rPr>
              <a:t>Η εποχή του πετρελαίου</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3E3F2BC9-324D-4B82-BA2C-B166302BEFD2}"/>
              </a:ext>
            </a:extLst>
          </p:cNvPr>
          <p:cNvSpPr>
            <a:spLocks noGrp="1"/>
          </p:cNvSpPr>
          <p:nvPr>
            <p:ph sz="half" idx="1"/>
          </p:nvPr>
        </p:nvSpPr>
        <p:spPr>
          <a:xfrm>
            <a:off x="427838" y="1182848"/>
            <a:ext cx="6291744" cy="5284227"/>
          </a:xfrm>
        </p:spPr>
        <p:txBody>
          <a:bodyPr>
            <a:noAutofit/>
          </a:bodyPr>
          <a:lstStyle/>
          <a:p>
            <a:pPr>
              <a:lnSpc>
                <a:spcPct val="100000"/>
              </a:lnSpc>
            </a:pPr>
            <a:r>
              <a:rPr lang="el-GR" sz="2000" dirty="0">
                <a:latin typeface="Calibri" panose="020F0502020204030204" pitchFamily="34" charset="0"/>
                <a:cs typeface="Calibri" panose="020F0502020204030204" pitchFamily="34" charset="0"/>
              </a:rPr>
              <a:t>Η χρήση του αργού πετρελαίου (και του φυσικού αερίου) ως πρώτης ύλης για την παρασκευή οργανικών χημικών προϊόντων ξεκίνησε τη δεκαετία του 1930 στις Ηνωμένες Πολιτείες, όπου οι υδρογονάνθρακες που προέρχονται από το πετρέλαιο αναγνωρίστηκαν σχετικά νωρίς ως ανώτερες πρώτες ύλες για τη χημική βιομηχανία.</a:t>
            </a:r>
          </a:p>
          <a:p>
            <a:pPr>
              <a:lnSpc>
                <a:spcPct val="100000"/>
              </a:lnSpc>
            </a:pPr>
            <a:r>
              <a:rPr lang="el-GR" sz="2000" dirty="0">
                <a:latin typeface="Calibri" panose="020F0502020204030204" pitchFamily="34" charset="0"/>
                <a:cs typeface="Calibri" panose="020F0502020204030204" pitchFamily="34" charset="0"/>
              </a:rPr>
              <a:t> Αυτή η λεγόμενη πετροχημική βιομηχανία πήρε περαιτέρω ώθηση κατά τον Β' Παγκόσμιο Πόλεμο, όταν βορειοαμερικανικές εταιρείες, κατασκεύασαν εργοστάσια για την παραγωγή αρωματικών για αεροπορικά καύσιμα υψηλών οκτανίων. </a:t>
            </a:r>
          </a:p>
          <a:p>
            <a:pPr>
              <a:lnSpc>
                <a:spcPct val="100000"/>
              </a:lnSpc>
            </a:pPr>
            <a:r>
              <a:rPr lang="el-GR" sz="2000" dirty="0">
                <a:latin typeface="Calibri" panose="020F0502020204030204" pitchFamily="34" charset="0"/>
                <a:cs typeface="Calibri" panose="020F0502020204030204" pitchFamily="34" charset="0"/>
              </a:rPr>
              <a:t>Στην Ευρώπη, η στροφή από τον άνθρακα στο αργό πετρέλαιο πραγματοποιήθηκε μόλις στο τέλος του Β' Παγκοσμίου Πολέμου και στην Ιαπωνία η στροφή πραγματοποιήθηκε τη δεκαετία του 1950.</a:t>
            </a:r>
          </a:p>
        </p:txBody>
      </p:sp>
      <p:pic>
        <p:nvPicPr>
          <p:cNvPr id="5124" name="Picture 4" descr="Αποτέλεσμα εικόνας για The Oil Era">
            <a:extLst>
              <a:ext uri="{FF2B5EF4-FFF2-40B4-BE49-F238E27FC236}">
                <a16:creationId xmlns:a16="http://schemas.microsoft.com/office/drawing/2014/main" id="{31C1281C-DB51-460D-B2DB-A3D973E930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07044" y="2235975"/>
            <a:ext cx="4663440" cy="3112846"/>
          </a:xfrm>
          <a:prstGeom prst="rect">
            <a:avLst/>
          </a:prstGeom>
          <a:solidFill>
            <a:srgbClr val="FFFFFF"/>
          </a:solidFill>
        </p:spPr>
      </p:pic>
      <p:sp>
        <p:nvSpPr>
          <p:cNvPr id="4" name="Θέση αριθμού διαφάνειας 3">
            <a:extLst>
              <a:ext uri="{FF2B5EF4-FFF2-40B4-BE49-F238E27FC236}">
                <a16:creationId xmlns:a16="http://schemas.microsoft.com/office/drawing/2014/main" id="{952F3020-6634-5A90-FBD2-9BE858C1C170}"/>
              </a:ext>
            </a:extLst>
          </p:cNvPr>
          <p:cNvSpPr>
            <a:spLocks noGrp="1"/>
          </p:cNvSpPr>
          <p:nvPr>
            <p:ph type="sldNum" sz="quarter" idx="12"/>
          </p:nvPr>
        </p:nvSpPr>
        <p:spPr/>
        <p:txBody>
          <a:bodyPr/>
          <a:lstStyle/>
          <a:p>
            <a:fld id="{34B7E4EF-A1BD-40F4-AB7B-04F084DD991D}" type="slidenum">
              <a:rPr lang="en-US" smtClean="0"/>
              <a:pPr/>
              <a:t>8</a:t>
            </a:fld>
            <a:endParaRPr lang="en-US"/>
          </a:p>
        </p:txBody>
      </p:sp>
    </p:spTree>
    <p:extLst>
      <p:ext uri="{BB962C8B-B14F-4D97-AF65-F5344CB8AC3E}">
        <p14:creationId xmlns:p14="http://schemas.microsoft.com/office/powerpoint/2010/main" val="2002152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BBCB679-FB9E-4C7F-8451-654A6A87F685}"/>
              </a:ext>
            </a:extLst>
          </p:cNvPr>
          <p:cNvSpPr>
            <a:spLocks noGrp="1"/>
          </p:cNvSpPr>
          <p:nvPr>
            <p:ph idx="1"/>
          </p:nvPr>
        </p:nvSpPr>
        <p:spPr>
          <a:xfrm>
            <a:off x="679508" y="642594"/>
            <a:ext cx="10452683" cy="5572812"/>
          </a:xfrm>
        </p:spPr>
        <p:txBody>
          <a:bodyPr>
            <a:noAutofit/>
          </a:bodyPr>
          <a:lstStyle/>
          <a:p>
            <a:r>
              <a:rPr lang="el-GR" sz="1800" dirty="0">
                <a:latin typeface="Calibri" panose="020F0502020204030204" pitchFamily="34" charset="0"/>
                <a:cs typeface="Calibri" panose="020F0502020204030204" pitchFamily="34" charset="0"/>
              </a:rPr>
              <a:t>Η εφεύρεση του αυτοκινήτου μετατόπισε τη ζήτηση στη βενζίνη και το ντίζελ, τα οποία παραμένουν και σήμερα τα κύρια προϊόντα διύλισης. Η καταλυτική πυρόλυση κλασμάτων πετρελαίου, μια διαδικασία που αναπτύχθηκε από τον </a:t>
            </a:r>
            <a:r>
              <a:rPr lang="el-GR" sz="1800" dirty="0" err="1">
                <a:latin typeface="Calibri" panose="020F0502020204030204" pitchFamily="34" charset="0"/>
                <a:cs typeface="Calibri" panose="020F0502020204030204" pitchFamily="34" charset="0"/>
              </a:rPr>
              <a:t>Houdry</a:t>
            </a:r>
            <a:r>
              <a:rPr lang="el-GR" sz="1800" dirty="0">
                <a:latin typeface="Calibri" panose="020F0502020204030204" pitchFamily="34" charset="0"/>
                <a:cs typeface="Calibri" panose="020F0502020204030204" pitchFamily="34" charset="0"/>
              </a:rPr>
              <a:t> το 1936, οδήγησε σε πολύ υψηλότερες αποδόσεις βενζίνης. Η διαδικασία αυτή είναι μία από τις σημαντικότερες χημικές διεργασίες που αναπτύχθηκαν ποτέ.</a:t>
            </a:r>
          </a:p>
          <a:p>
            <a:endParaRPr lang="el-GR" sz="1800" dirty="0">
              <a:latin typeface="Calibri" panose="020F0502020204030204" pitchFamily="34" charset="0"/>
              <a:cs typeface="Calibri" panose="020F0502020204030204" pitchFamily="34" charset="0"/>
            </a:endParaRPr>
          </a:p>
          <a:p>
            <a:r>
              <a:rPr lang="el-GR" sz="1800" dirty="0">
                <a:latin typeface="Calibri" panose="020F0502020204030204" pitchFamily="34" charset="0"/>
                <a:cs typeface="Calibri" panose="020F0502020204030204" pitchFamily="34" charset="0"/>
              </a:rPr>
              <a:t>Η χρήση του αργού πετρελαίου ως υποκατάστατο του άνθρακα παρείχε στη χημική βιομηχανία μια άφθονη, φθηνή πρώτη ύλη που ήταν εύκολο να μεταφερθεί. Η περίοδος από τη δεκαετία του 1930 έως τη δεκαετία του 1960 ήταν μια περίοδος πολλών καινοτομιών στη χημική βιομηχανία, με αξιοσημείωτο αριθμό επιστημονικών ανακαλύψεων.</a:t>
            </a:r>
          </a:p>
          <a:p>
            <a:endParaRPr lang="el-GR" sz="1800" dirty="0">
              <a:latin typeface="Calibri" panose="020F0502020204030204" pitchFamily="34" charset="0"/>
              <a:cs typeface="Calibri" panose="020F0502020204030204" pitchFamily="34" charset="0"/>
            </a:endParaRPr>
          </a:p>
          <a:p>
            <a:r>
              <a:rPr lang="el-GR" sz="1800" dirty="0">
                <a:latin typeface="Calibri" panose="020F0502020204030204" pitchFamily="34" charset="0"/>
                <a:cs typeface="Calibri" panose="020F0502020204030204" pitchFamily="34" charset="0"/>
              </a:rPr>
              <a:t> Αναπτύχθηκαν πολλές νέες διεργασίες, συχνά βασισμένες σε νέες εξελίξεις στην κατάλυση. Οι μονάδες παραγωγής πολλαπλασιάστηκαν στις Ηνωμένες Πολιτείες, την Ευρώπη και την Ιαπωνία. Τα συνθετικά πολυμερή αποτέλεσαν τον κύριο τομέα ανάπτυξης κατά την περίοδο αυτή. Με την αύξηση της κατανόησης της δομής αυτών των υλικών, υπήρξε ραγδαία ανάπτυξη της τεχνολογίας των πολυμερών.</a:t>
            </a:r>
            <a:endParaRPr lang="en-US" sz="1800" dirty="0">
              <a:latin typeface="Calibri" panose="020F0502020204030204" pitchFamily="34" charset="0"/>
              <a:cs typeface="Calibri" panose="020F0502020204030204" pitchFamily="34" charset="0"/>
            </a:endParaRPr>
          </a:p>
        </p:txBody>
      </p:sp>
      <p:sp>
        <p:nvSpPr>
          <p:cNvPr id="2" name="Θέση αριθμού διαφάνειας 1">
            <a:extLst>
              <a:ext uri="{FF2B5EF4-FFF2-40B4-BE49-F238E27FC236}">
                <a16:creationId xmlns:a16="http://schemas.microsoft.com/office/drawing/2014/main" id="{E6D8B2C2-CFEB-9012-1BA5-8A0F3FB3814D}"/>
              </a:ext>
            </a:extLst>
          </p:cNvPr>
          <p:cNvSpPr>
            <a:spLocks noGrp="1"/>
          </p:cNvSpPr>
          <p:nvPr>
            <p:ph type="sldNum" sz="quarter" idx="12"/>
          </p:nvPr>
        </p:nvSpPr>
        <p:spPr/>
        <p:txBody>
          <a:bodyPr/>
          <a:lstStyle/>
          <a:p>
            <a:fld id="{34B7E4EF-A1BD-40F4-AB7B-04F084DD991D}" type="slidenum">
              <a:rPr lang="en-US" smtClean="0"/>
              <a:pPr/>
              <a:t>9</a:t>
            </a:fld>
            <a:endParaRPr lang="en-US"/>
          </a:p>
        </p:txBody>
      </p:sp>
    </p:spTree>
    <p:extLst>
      <p:ext uri="{BB962C8B-B14F-4D97-AF65-F5344CB8AC3E}">
        <p14:creationId xmlns:p14="http://schemas.microsoft.com/office/powerpoint/2010/main" val="27800391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794_TF78438558" id="{4C793B3E-94FC-460F-8DB6-81BAA90A6624}" vid="{0DBEB6CE-59DB-4D4E-8602-FA1B0F1F623C}"/>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TotalTime>
  <Words>3793</Words>
  <Application>Microsoft Office PowerPoint</Application>
  <PresentationFormat>Ευρεία οθόνη</PresentationFormat>
  <Paragraphs>190</Paragraphs>
  <Slides>45</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45</vt:i4>
      </vt:variant>
    </vt:vector>
  </HeadingPairs>
  <TitlesOfParts>
    <vt:vector size="50" baseType="lpstr">
      <vt:lpstr>Arial</vt:lpstr>
      <vt:lpstr>Calibri</vt:lpstr>
      <vt:lpstr>Garamond</vt:lpstr>
      <vt:lpstr>Tahoma</vt:lpstr>
      <vt:lpstr>SavonVTI</vt:lpstr>
      <vt:lpstr>Η χημική βιομηχανία 1. Εισαγωγή </vt:lpstr>
      <vt:lpstr>Σύντομη ιστορική αναδρομή</vt:lpstr>
      <vt:lpstr>Παρουσίαση του PowerPoint</vt:lpstr>
      <vt:lpstr>Ανόργανα χημικά </vt:lpstr>
      <vt:lpstr>Παρουσίαση του PowerPoint</vt:lpstr>
      <vt:lpstr>Παρουσίαση του PowerPoint</vt:lpstr>
      <vt:lpstr>Οργανικά Χημικά</vt:lpstr>
      <vt:lpstr>Η εποχή του πετρελαίου</vt:lpstr>
      <vt:lpstr>Παρουσίαση του PowerPoint</vt:lpstr>
      <vt:lpstr>Παρουσίαση του PowerPoint</vt:lpstr>
      <vt:lpstr>Παρουσίαση του PowerPoint</vt:lpstr>
      <vt:lpstr>Η εποχή της αειφορίας</vt:lpstr>
      <vt:lpstr>Διάρθρωση της χημικής βιομηχανίας</vt:lpstr>
      <vt:lpstr>Παρουσίαση του PowerPoint</vt:lpstr>
      <vt:lpstr>Survey of the petrochemical industry</vt:lpstr>
      <vt:lpstr>Παρουσίαση του PowerPoint</vt:lpstr>
      <vt:lpstr>Παρουσίαση του PowerPoint</vt:lpstr>
      <vt:lpstr>Πρώτες ύλες και ενέργεια</vt:lpstr>
      <vt:lpstr>Κατανάλωση και αποθέματα ορυκτών καυσίμων</vt:lpstr>
      <vt:lpstr>Παρουσίαση του PowerPoint</vt:lpstr>
      <vt:lpstr>Η βιομάζα ως εναλλακτική λύση για τα ορυκτά καύσιμα</vt:lpstr>
      <vt:lpstr>Παρουσίαση του PowerPoint</vt:lpstr>
      <vt:lpstr>Ενέργεια και χημική βιομηχανία</vt:lpstr>
      <vt:lpstr>Καύσιμα για άμεσους θερμαντήρες και φούρνους</vt:lpstr>
      <vt:lpstr>Ατμός</vt:lpstr>
      <vt:lpstr>Παρουσίαση του PowerPoint</vt:lpstr>
      <vt:lpstr>Ηλεκτρισμός</vt:lpstr>
      <vt:lpstr>Παρουσίαση του PowerPoint</vt:lpstr>
      <vt:lpstr>Σύνθεση ορυκτών καυσίμων και βιομάζας</vt:lpstr>
      <vt:lpstr>Παρουσίαση του PowerPoint</vt:lpstr>
      <vt:lpstr>Φυσικό αέριο</vt:lpstr>
      <vt:lpstr>Παρουσίαση του PowerPoint</vt:lpstr>
      <vt:lpstr>Παρουσίαση του PowerPoint</vt:lpstr>
      <vt:lpstr>Παρουσίαση του PowerPoint</vt:lpstr>
      <vt:lpstr>Αργό πετρέλαιο</vt:lpstr>
      <vt:lpstr>Παρουσίαση του PowerPoint</vt:lpstr>
      <vt:lpstr>Παρουσίαση του PowerPoint</vt:lpstr>
      <vt:lpstr>Παρουσίαση του PowerPoint</vt:lpstr>
      <vt:lpstr>Κάρβουνο</vt:lpstr>
      <vt:lpstr>Βιομάζα</vt:lpstr>
      <vt:lpstr>Παρουσίαση του PowerPoint</vt:lpstr>
      <vt:lpstr>Παρουσίαση του PowerPoint</vt:lpstr>
      <vt:lpstr>Παρουσίαση του PowerPoint</vt:lpstr>
      <vt:lpstr>Παρουσίαση του PowerPoint</vt:lpstr>
      <vt:lpstr>Αρχή των κανονισμών στη χημική βιομηχανία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Chemical Industry </dc:title>
  <dc:creator>Βαγενάς Δημήτριος</dc:creator>
  <cp:lastModifiedBy>Βαγενάς Δημήτριος</cp:lastModifiedBy>
  <cp:revision>128</cp:revision>
  <dcterms:created xsi:type="dcterms:W3CDTF">2021-02-16T16:39:41Z</dcterms:created>
  <dcterms:modified xsi:type="dcterms:W3CDTF">2025-03-13T10:29:21Z</dcterms:modified>
</cp:coreProperties>
</file>