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5" r:id="rId3"/>
    <p:sldId id="257" r:id="rId4"/>
    <p:sldId id="294" r:id="rId5"/>
    <p:sldId id="592" r:id="rId6"/>
    <p:sldId id="258" r:id="rId7"/>
    <p:sldId id="305" r:id="rId8"/>
    <p:sldId id="565" r:id="rId9"/>
    <p:sldId id="591" r:id="rId10"/>
    <p:sldId id="584" r:id="rId11"/>
    <p:sldId id="588" r:id="rId12"/>
    <p:sldId id="264" r:id="rId13"/>
    <p:sldId id="593" r:id="rId14"/>
    <p:sldId id="274" r:id="rId15"/>
    <p:sldId id="271" r:id="rId16"/>
    <p:sldId id="304" r:id="rId17"/>
    <p:sldId id="272" r:id="rId18"/>
    <p:sldId id="296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9" r:id="rId30"/>
    <p:sldId id="290" r:id="rId31"/>
    <p:sldId id="291" r:id="rId32"/>
    <p:sldId id="292" r:id="rId33"/>
    <p:sldId id="293" r:id="rId34"/>
    <p:sldId id="297" r:id="rId35"/>
    <p:sldId id="299" r:id="rId36"/>
    <p:sldId id="298" r:id="rId37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28"/>
      </p:cViewPr>
      <p:guideLst>
        <p:guide orient="horz" pos="2160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9100D2-6963-4798-8E79-7B871590875C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883059-8139-4C36-8FAC-DD2E0CE5057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27FB7-D2E5-4C46-B1DB-2455E43D2C96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  <a:t>‹#›</a:t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92969" y="4473773"/>
            <a:ext cx="7358063" cy="3519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5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92969" y="3000313"/>
            <a:ext cx="7358063" cy="4602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zh-CN" altLang="x-none" dirty="0">
                <a:latin typeface="Calibri" panose="020F0502020204030204" pitchFamily="34" charset="0"/>
              </a:rPr>
              <a:t>‹#›</a:t>
            </a:fld>
            <a:endParaRPr lang="zh-CN" altLang="x-none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883059-8139-4C36-8FAC-DD2E0CE5057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883059-8139-4C36-8FAC-DD2E0CE5057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D06CD9-19BC-47A5-B11E-F1CABAB6737D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  <a:t>‹#›</a:t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1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8749EB-BB8E-4C74-83C8-C685A08DB125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  <a:t>‹#›</a:t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9E93AA-09A0-4F3D-A93B-6B5D96530BA3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  <a:t>‹#›</a:t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883059-8139-4C36-8FAC-DD2E0CE5057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051F7A-60BF-4773-B8DC-3D6228F3B4EF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883059-8139-4C36-8FAC-DD2E0CE5057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16AFE7-A92A-4A0E-9572-9DA02A42715B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  <a:t>‹#›</a:t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1027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</a:p>
          <a:p>
            <a:pPr lvl="1"/>
            <a:r>
              <a:rPr lang="el-GR" altLang="el-GR" dirty="0"/>
              <a:t>Δεύτερου επιπέδου</a:t>
            </a:r>
          </a:p>
          <a:p>
            <a:pPr lvl="2"/>
            <a:r>
              <a:rPr lang="el-GR" altLang="el-GR" dirty="0"/>
              <a:t>Τρίτου επιπέδου</a:t>
            </a:r>
          </a:p>
          <a:p>
            <a:pPr lvl="3"/>
            <a:r>
              <a:rPr lang="el-GR" altLang="el-GR" dirty="0"/>
              <a:t>Τέταρτου επιπέδου</a:t>
            </a:r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883059-8139-4C36-8FAC-DD2E0CE5057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ail1.upatras.gr/?_task=mail&amp;_action=get&amp;_mbox=INBOX&amp;_uid=251996&amp;_token=SlruCA9nPPnVZm6chicGrAHMw3xHDlbS&amp;_part=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RACE-111950056997214/?eid=ARBuNNYytVCpFy2Z2ZQXKXdQxzSzgi8euRXan_X8K95wI7O5CIsHiP2FeMH1qCNUjh3f-GUeukN7uMBx" TargetMode="External"/><Relationship Id="rId2" Type="http://schemas.openxmlformats.org/officeDocument/2006/relationships/hyperlink" Target="https://trace2019.wixsite.com/trace-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eprojectwiki.miraheze.org/wiki/%CE%91%CF%81%CF%87%CE%B9%CE%BA%CE%AE_%CF%83%CE%B5%CE%BB%CE%AF%CE%B4%CE%B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79388" y="260350"/>
            <a:ext cx="8659813" cy="560705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ClrTx/>
              <a:buSzTx/>
              <a:buFontTx/>
              <a:buNone/>
            </a:pPr>
            <a:r>
              <a:rPr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Πανεπιστήμιο Πατρών</a:t>
            </a:r>
            <a:br>
              <a:rPr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Τμήμα Φιλολογίας</a:t>
            </a:r>
            <a:br>
              <a:rPr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sz="2000" b="1"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ΕΦΑΡΜΟΣΜΕΝΗ ΓΛΩΣΣΟΛΟΓΙΑ- ΜΕΤΑΝΑΣΤΕΥΤΙΚΕΣ ΤΑΥΤΟΤΗΤΕΣ ΚΑΙ ΚΡΙΤΙΚΗ ΓΛΩΣΣΙΚΗ ΕΚΠΑΙΔΕΥΣΗ</a:t>
            </a:r>
            <a:br>
              <a:rPr sz="2000" b="1"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sz="2000" b="1"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sz="2000" b="1"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Ανιχνεύοντας τον ρευστό ρατσισμό στον αντιρατσιστικό λόγο για μεταναστευτικούς και προσφυγικούς πληθυσμούς</a:t>
            </a:r>
            <a:br>
              <a:rPr sz="2000" b="1"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b="1"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ern="1200" cap="none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Διδάσκων: Αργύρης Αρχάκης</a:t>
            </a:r>
            <a:endParaRPr kern="1200" cap="none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0243" name="Υπότιτλος 2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r" eaLnBrk="1" hangingPunct="1">
              <a:buSzPct val="60000"/>
            </a:pPr>
            <a:r>
              <a:rPr lang="el-GR" altLang="el-GR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l-GR" altLang="el-GR" kern="1200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</a:t>
            </a:r>
            <a:r>
              <a:rPr lang="el-GR" altLang="el-GR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Μάθημα</a:t>
            </a:r>
            <a:endParaRPr lang="el-GR" altLang="el-GR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2538413"/>
            <a:ext cx="7358063" cy="2170113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GB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163"/>
            <a:ext cx="9144000" cy="446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Placeholder 2"/>
          <p:cNvSpPr txBox="1"/>
          <p:nvPr/>
        </p:nvSpPr>
        <p:spPr>
          <a:xfrm>
            <a:off x="179388" y="879475"/>
            <a:ext cx="4752975" cy="501650"/>
          </a:xfrm>
          <a:prstGeom prst="rect">
            <a:avLst/>
          </a:prstGeom>
          <a:noFill/>
          <a:ln w="12700">
            <a:noFill/>
          </a:ln>
        </p:spPr>
        <p:txBody>
          <a:bodyPr lIns="35719" tIns="35719" rIns="35719" bIns="35719">
            <a:spAutoFit/>
          </a:bodyPr>
          <a:lstStyle>
            <a:lvl1pPr marL="319405" indent="-319405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58420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 dirty="0">
                <a:latin typeface="Times New Roman" panose="02020603050405020304" pitchFamily="18" charset="0"/>
                <a:ea typeface="Helvetica Neue"/>
                <a:sym typeface="Helvetica Neue"/>
              </a:rPr>
              <a:t>Παράδειγμα: Το κείμενο</a:t>
            </a:r>
            <a:endParaRPr lang="en-GB" altLang="el-GR" sz="2800" b="1" dirty="0">
              <a:latin typeface="Times New Roman" panose="02020603050405020304" pitchFamily="18" charset="0"/>
              <a:ea typeface="Helvetica Neue"/>
              <a:sym typeface="Helvetica Neue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80000"/>
              </a:lnSpc>
              <a:buNone/>
            </a:pPr>
            <a:fld id="{9A0DB2DC-4C9A-4742-B13C-FB6460FD3503}" type="slidenum">
              <a:rPr lang="el-GR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10</a:t>
            </a:fld>
            <a:endParaRPr lang="el-GR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2538413"/>
            <a:ext cx="7358063" cy="2170113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GB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6130925"/>
            <a:ext cx="1439862" cy="34766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60" name="Text Placeholder 2"/>
          <p:cNvSpPr txBox="1"/>
          <p:nvPr/>
        </p:nvSpPr>
        <p:spPr>
          <a:xfrm>
            <a:off x="107950" y="260350"/>
            <a:ext cx="9036050" cy="687388"/>
          </a:xfrm>
          <a:prstGeom prst="rect">
            <a:avLst/>
          </a:prstGeom>
          <a:noFill/>
          <a:ln w="12700">
            <a:noFill/>
          </a:ln>
        </p:spPr>
        <p:txBody>
          <a:bodyPr lIns="35719" tIns="35719" rIns="35719" bIns="35719">
            <a:spAutoFit/>
          </a:bodyPr>
          <a:lstStyle>
            <a:lvl1pPr marL="319405" indent="-319405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58420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 dirty="0">
                <a:latin typeface="Times New Roman" panose="02020603050405020304" pitchFamily="18" charset="0"/>
                <a:ea typeface="Helvetica Neue"/>
                <a:sym typeface="Helvetica Neue"/>
              </a:rPr>
              <a:t>Παράδειγμα: </a:t>
            </a:r>
          </a:p>
          <a:p>
            <a:pPr marL="0" lvl="0" indent="0" defTabSz="58420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 dirty="0">
                <a:latin typeface="Times New Roman" panose="02020603050405020304" pitchFamily="18" charset="0"/>
                <a:ea typeface="Helvetica Neue"/>
                <a:sym typeface="Helvetica Neue"/>
              </a:rPr>
              <a:t>Καταχώρηση κατηγοριών ρατσισμού &amp; περιγραφικά μεταδεδομένα κειμένων</a:t>
            </a:r>
            <a:endParaRPr lang="en-GB" altLang="el-GR" sz="2000" b="1" dirty="0">
              <a:latin typeface="Times New Roman" panose="02020603050405020304" pitchFamily="18" charset="0"/>
              <a:ea typeface="Helvetica Neue"/>
              <a:sym typeface="Helvetica Neue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2366963"/>
            <a:ext cx="7804150" cy="2865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115888"/>
            <a:ext cx="8586787" cy="936625"/>
          </a:xfrm>
        </p:spPr>
        <p:txBody>
          <a:bodyPr vert="horz" wrap="square" lIns="91440" tIns="45720" rIns="91440" bIns="45720" anchor="ctr" anchorCtr="0"/>
          <a:lstStyle/>
          <a:p>
            <a:pPr algn="ctr"/>
            <a:b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Κριτική Ανάλυση Λόγου (ΚΑΛ)</a:t>
            </a:r>
            <a:b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504" y="1484784"/>
            <a:ext cx="8928992" cy="5373216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ερευνητική στοχοθεσία της ΚΑΛ </a:t>
            </a:r>
            <a:r>
              <a:rPr lang="el-GR" altLang="el-G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δεν περιορίζεται </a:t>
            </a:r>
            <a:r>
              <a:rPr lang="el-GR" altLang="el-GR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στην δήθεν ουδέτερη και αποστασιοποιημένη περιγραφή γλωσσικών και επικοινωνιακών φαινομένων.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επίκεντρο του ενδιαφέροντος της ΚΑΛ βρίσκεται η σκοπιά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όσων πλήττονται κοινωνικά από όσους/</a:t>
            </a:r>
            <a:r>
              <a:rPr lang="el-GR" altLang="el-G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ες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βρίσκονται σε θέσεις εξουσίας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ΚΑΛ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αποσκοπεί στη διερεύνηση των τρόπων με τους οποίους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γλωσσικά και επικοινωνιακά φαινόμενα συγκαλύπτουν ή/και επωάζουν φαινόμενα κοινωνικών διακρίσεων και ανισοτήτων, όπως φαινόμενα σεξισμού, ρατσισμού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κλπ.</a:t>
            </a:r>
          </a:p>
          <a:p>
            <a:pPr lvl="1"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endParaRPr lang="el-GR" alt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115888"/>
            <a:ext cx="8586787" cy="936625"/>
          </a:xfrm>
        </p:spPr>
        <p:txBody>
          <a:bodyPr vert="horz" wrap="square" lIns="91440" tIns="45720" rIns="91440" bIns="45720" anchor="ctr" anchorCtr="0"/>
          <a:lstStyle/>
          <a:p>
            <a:pPr algn="ctr"/>
            <a:b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Κριτική Ανάλυση Λόγου (ΚΑΛ)</a:t>
            </a:r>
            <a:b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4925" y="1484313"/>
            <a:ext cx="9001125" cy="5373687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ΚΑΛ </a:t>
            </a:r>
            <a:r>
              <a:rPr lang="el-GR" altLang="el-GR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επιδιώκει την </a:t>
            </a:r>
            <a:r>
              <a:rPr lang="el-GR" altLang="el-GR"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αποκάλυψη του συνήθως καλυμμένου, </a:t>
            </a:r>
            <a:r>
              <a:rPr lang="el-GR" alt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φυσικοποιημένου και νομιμοποιημένου</a:t>
            </a:r>
            <a:r>
              <a:rPr lang="el-GR" altLang="el-GR"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, τρόπου με τον οποίο συντελείται η αναπαραγωγή, μέσω του λόγου, των κοινωνικών ανισοτήτων</a:t>
            </a:r>
            <a:r>
              <a:rPr lang="el-GR" altLang="el-GR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lvl="1"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900" dirty="0">
                <a:latin typeface="Times New Roman" panose="02020603050405020304" pitchFamily="18" charset="0"/>
                <a:cs typeface="Calibri" panose="020F0502020204030204" pitchFamily="34" charset="0"/>
              </a:rPr>
              <a:t>Χαρακτηριστικό παράδειγμα η περίπτωση φαινομένων </a:t>
            </a:r>
            <a:r>
              <a:rPr lang="el-GR" altLang="el-GR" sz="29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ρευστού ρατσισμού</a:t>
            </a:r>
            <a:r>
              <a:rPr lang="el-GR" altLang="el-GR" sz="29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altLang="el-GR" sz="2900" dirty="0">
                <a:latin typeface="Times New Roman" panose="02020603050405020304" pitchFamily="18" charset="0"/>
                <a:cs typeface="Calibri" panose="020F0502020204030204" pitchFamily="34" charset="0"/>
              </a:rPr>
              <a:t>που βρίσκεται στο επίκεντρο του ενδιαφέροντος των μαθημάτων μας </a:t>
            </a:r>
            <a:r>
              <a:rPr lang="el-GR" altLang="el-GR" sz="2900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(&lt; αφομοίωση)</a:t>
            </a:r>
            <a:r>
              <a:rPr lang="el-GR" altLang="el-GR" sz="29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altLang="el-G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Βλ. ενδεικτικά Fairclough 1989, 1992, Benwell και Stokoe 2006: 105 κ.ε., Van Dijk 2008, Wodak 2011, Στάμου 2014, Wodak και Meyer 2016)</a:t>
            </a:r>
          </a:p>
          <a:p>
            <a:pPr lvl="1"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endParaRPr lang="el-GR" alt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Εκπαιδευτικές προεκτάσεις</a:t>
            </a: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773238"/>
            <a:ext cx="8713787" cy="4824412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 εκπαιδευτικό μοντέλο επικρατεί στο σχολείο και ποια γλωσσική και εκπαιδευτική ιδεολογία προωθεί;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‘Ουδέτερη’ περιγραφική γραμματική; Ή κριτικός </a:t>
            </a:r>
            <a:r>
              <a:rPr lang="el-GR" altLang="el-G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γραμματισμός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Μπορούμε να διατυπώσουμε εναλλακτικές γλωσσικές πολιτικές και προς ποια κατεύθυνση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εθνικός λόγος 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μετα-εθνικός λόγος);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για το μάθημα</a:t>
            </a: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484784"/>
            <a:ext cx="9144000" cy="5373216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319405" marR="0" lvl="0" indent="-31940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άρθρων προς παρουσίαση –συνήθως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δύο από κάθε φοιτή</a:t>
            </a:r>
            <a:r>
              <a:rPr kumimoji="0" lang="el-GR" alt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τρια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αρχής γενομένης στο 6</a:t>
            </a:r>
            <a:r>
              <a:rPr kumimoji="0" lang="el-GR" altLang="el-GR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μάθημα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βλ. 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drop-box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19405" marR="0" lvl="0" indent="-31940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Σε κάθε παρουσίαση, όλες οι υπόλοιπ</a:t>
            </a:r>
            <a:r>
              <a:rPr kumimoji="0" lang="el-GR" alt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ες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φοιτήτ</a:t>
            </a:r>
            <a:r>
              <a:rPr kumimoji="0" lang="el-GR" alt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ριες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θα πρέπει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να υποβάλουν και να καταθέσουν γραπτώς ερωτήσεις (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τις οποίες μου καταθέτετε την προηγούμενη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l-GR" alt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Από τις ερωτήσεις αυτές επιλέγω ποιες θα υποβληθούν στις φοιτήτριες που παρουσιάζουν, ενώ όλες αξιολογούνται.</a:t>
            </a:r>
          </a:p>
          <a:p>
            <a:pPr marL="319405" marR="0" lvl="0" indent="-31940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Προφορική παρουσίαση προόδου τελικής εργασίας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(με βάση τα ζητούμενα του μαθήματος στο υλικό +προεκτάσεις που δίνετε)</a:t>
            </a:r>
          </a:p>
          <a:p>
            <a:pPr marL="319405" marR="0" lvl="0" indent="-31940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l-GR" alt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Συγγραφή και κατάθεση τελικής εργασίας</a:t>
            </a:r>
            <a:r>
              <a:rPr kumimoji="0" lang="en-US" alt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 βάση το υλικό από το πρόγραμμα 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TRACE</a:t>
            </a:r>
            <a:r>
              <a:rPr kumimoji="0" lang="en-US" alt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19405" marR="0" lvl="0" indent="-31940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el-GR" alt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405" marR="0" lvl="0" indent="-31940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el-GR" alt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 hasCustomPrompt="1"/>
          </p:nvPr>
        </p:nvSpPr>
        <p:spPr>
          <a:xfrm>
            <a:off x="468313" y="228600"/>
            <a:ext cx="8297862" cy="896938"/>
          </a:xfrm>
        </p:spPr>
        <p:txBody>
          <a:bodyPr vert="horz" wrap="square" lIns="91440" tIns="45720" rIns="91440" bIns="45720" anchor="ctr" anchorCtr="0"/>
          <a:lstStyle/>
          <a:p>
            <a:pPr algn="ctr"/>
            <a:b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Ζητήματα ηθικής της έρευνας</a:t>
            </a:r>
            <a:b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πλαίσιο του μαθήματος</a:t>
            </a:r>
            <a:b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l-G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27000" y="1614805"/>
            <a:ext cx="8837930" cy="501459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Υπογραφή πρωτοκόλλου 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(δήλωση Ν.1599/1986) όπου θα δεσμεύεστε</a:t>
            </a: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μη χρήση των κειμένων από το πρόγραμμα 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άδεια από τον Α. Αρχάκη </a:t>
            </a: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για τη μη διακίνηση των άρθρων που θα παρουσιάσετε τα περισσότερα από τα οποία δεν έχουν ακόμη δημοσιευτεί.</a:t>
            </a:r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φοιτητών/ριών</a:t>
            </a: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557338"/>
            <a:ext cx="8785225" cy="5072063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10%: παρουσίαση άρθρων</a:t>
            </a: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10%: ερωτήσεις στις παρουσιάσεις άρθρων </a:t>
            </a:r>
          </a:p>
          <a:p>
            <a:pPr marL="0" indent="0">
              <a:buClr>
                <a:schemeClr val="accent2"/>
              </a:buClr>
              <a:buSzPct val="60000"/>
              <a:buFont typeface="Arial" panose="020B0604020202020204" pitchFamily="34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20%: προφορική παρουσίαση προόδου εργασίας (μετά τα Χριστούγεννα)</a:t>
            </a: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60%: τελική γραπτή εργασία (τέλος εξαμήνου,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ακριβώς προσδιορισμένη ημερομηνία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28775"/>
            <a:ext cx="8713788" cy="5113338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Κρίσιμες έννοιες κοινωνιογλωσσολογικής θεωρίας</a:t>
            </a:r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Σύντομη ανασκόπηση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549275"/>
            <a:ext cx="8964612" cy="647700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ΑΣΙΚΕΣ ΘΕΣΕΙΣ ΤΗΣ ΚΥΡΙΑΡΧΗΣ ΘΕΩΡΗΤΙΚΗΣ </a:t>
            </a:r>
            <a:br>
              <a:rPr lang="el-GR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(ΔΟΜΙΚΗΣ και ΓΕΝΕΤΙΚΗΣ) ΓΛΩΣΣΟΛΟΓΙΑΣ</a:t>
            </a:r>
            <a:endParaRPr lang="el-GR" altLang="el-GR" sz="28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533400" y="1916113"/>
            <a:ext cx="8442325" cy="46085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109855" indent="0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endParaRPr dirty="0"/>
          </a:p>
          <a:p>
            <a:pPr marL="109855" indent="0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endParaRPr dirty="0"/>
          </a:p>
          <a:p>
            <a:pPr marL="657225" lvl="1" indent="-245745" eaLnBrk="1" hangingPunct="1">
              <a:buFont typeface="Georgia" panose="02040502050405020303" pitchFamily="18" charset="0"/>
              <a:buChar char="▫"/>
            </a:pP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αυτονομία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γλωσσικού συστήματος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eaLnBrk="1" hangingPunct="1">
              <a:buFont typeface="Georgia" panose="02040502050405020303" pitchFamily="18" charset="0"/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57225" lvl="1" indent="-245745" eaLnBrk="1" hangingPunct="1">
              <a:buFont typeface="Georgia" panose="02040502050405020303" pitchFamily="18" charset="0"/>
              <a:buChar char="▫"/>
            </a:pP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ομοιογένεια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γλωσσικού συστήματος</a:t>
            </a:r>
          </a:p>
          <a:p>
            <a:pPr marL="109855" indent="0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endParaRPr sz="2200" dirty="0"/>
          </a:p>
          <a:p>
            <a:pPr marL="109855" indent="0" eaLnBrk="1" hangingPunct="1">
              <a:buClr>
                <a:srgbClr val="A5AB81"/>
              </a:buClr>
              <a:buFont typeface="Georgia" panose="02040502050405020303" pitchFamily="18" charset="0"/>
              <a:buChar char="•"/>
            </a:pPr>
            <a:endParaRPr dirty="0"/>
          </a:p>
        </p:txBody>
      </p:sp>
      <p:sp>
        <p:nvSpPr>
          <p:cNvPr id="7172" name="Θέση αριθμού διαφάνειας 3"/>
          <p:cNvSpPr txBox="1">
            <a:spLocks noGrp="1"/>
          </p:cNvSpPr>
          <p:nvPr>
            <p:ph type="sldNum" sz="quarter" idx="12"/>
          </p:nvPr>
        </p:nvSpPr>
        <p:spPr bwMode="auto">
          <a:noFill/>
          <a:ln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785"/>
            <a:ext cx="9144000" cy="5373216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Διάρκεια 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μαθημάτων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βδ.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πριν Χρ.,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μετά Χρ.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ίσως 2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συναντήσεις σε μία βδομάδα για προφορικές παρουσιάσεις)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Στοχοθεσία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μαθήματος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Προσδιορισμός του υλικού του μαθήματος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Κριτική Ανάλυση Λόγου και εκπαιδευτικές προεκτάσεις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για το μάθημα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Κρίσιμες κοινωνιογλωσσολογικές έννοιες (ανασκόπηση)</a:t>
            </a: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l-GR" altLang="el-G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 hasCustomPrompt="1"/>
          </p:nvPr>
        </p:nvSpPr>
        <p:spPr>
          <a:xfrm>
            <a:off x="107950" y="260350"/>
            <a:ext cx="9037638" cy="792163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ΑΣΙΚΗ ΜΕΘΟΔΟΛΟΓΙΚΗ ΘΕΣΗ </a:t>
            </a:r>
            <a:br>
              <a:rPr lang="el-GR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800" b="1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ΓΕΝΕΤΙΚΗΣ ΓΛΩΣΣΟΛΟΓΙΑΣ</a:t>
            </a:r>
            <a:endParaRPr lang="el-GR" alt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28775"/>
            <a:ext cx="8856663" cy="4895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11480" lvl="1" indent="0" algn="just" eaLnBrk="1" hangingPunct="1">
              <a:buFont typeface="Georgia" panose="02040502050405020303" pitchFamily="18" charset="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θεωρητικοί γλωσσολόγοι συνήθως προτιμούν να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αυτοαναλύονται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ενδοσκοπούν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εαυτούς τους –ή, το πολύ, να συμβουλεύονται και τους συναδέρφους τους–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θεωρώντας προφανώς τους εαυτούς τους κοντά στον ιδανικό ομιλητή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σίγουρα ικανούς να διακρίνουν το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γλωσσικά σημαντικό (/καθολικό)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γλωσσικά ασήμαντο (/μη καθολικό)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(πρβ. Wardhaugh 1986: 2). </a:t>
            </a:r>
          </a:p>
          <a:p>
            <a:pPr marL="411480" lvl="1" indent="0" algn="just" eaLnBrk="1" hangingPunct="1">
              <a:buFont typeface="Georgia" panose="02040502050405020303" pitchFamily="18" charset="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 eaLnBrk="1" hangingPunct="1">
              <a:buFont typeface="Georgia" panose="02040502050405020303" pitchFamily="18" charset="0"/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τον τρόπο αυτό </a:t>
            </a: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τίθεται θέμα συσχέτισης κοινωνίας, πολιτισμού και γλώσσας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60350"/>
            <a:ext cx="8153400" cy="792163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ΑΜΦΙΣΒΗΤΗΣΗ ΤΗΣ ΘΕΩΡΗΤΙΚΗΣ ΓΛΩΣΣΟΛΟΓΙΑΣ </a:t>
            </a:r>
            <a:endParaRPr lang="el-GR" alt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844824"/>
            <a:ext cx="8641655" cy="4752826"/>
          </a:xfrm>
        </p:spPr>
        <p:txBody>
          <a:bodyPr vert="horz" wrap="square" lIns="91440" tIns="45720" rIns="91440" bIns="45720" numCol="1" anchor="t" anchorCtr="0" compatLnSpc="1"/>
          <a:lstStyle/>
          <a:p>
            <a:pPr marL="109855" indent="0" algn="ctr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Λειτουργισμός</a:t>
            </a:r>
            <a:endParaRPr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ctr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lang="el-GR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Θεωρητική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γλωσσολογία</a:t>
            </a:r>
          </a:p>
          <a:p>
            <a:pPr marL="109855" indent="0" algn="just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Clr>
                <a:srgbClr val="A5AB81"/>
              </a:buClr>
              <a:buFont typeface="Wingdings" panose="05000000000000000000" pitchFamily="2" charset="2"/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δομή των γλωσσών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είναι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αυτόνομη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ομοιογενής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καθορίζεται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τις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λειτουργίες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οι γλώσσες επιτελούν στις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κοινωνίες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όπου χρησιμοποιούνται (</a:t>
            </a:r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Lyons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1995: 249)</a:t>
            </a:r>
          </a:p>
          <a:p>
            <a:pPr marL="109855" indent="0" algn="just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eaLnBrk="1" hangingPunct="1">
              <a:buClr>
                <a:srgbClr val="A5AB81"/>
              </a:buClr>
              <a:buFont typeface="Wingdings" panose="05000000000000000000" pitchFamily="2" charset="2"/>
              <a:buChar char="ü"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8313" y="228600"/>
            <a:ext cx="8297862" cy="896938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ΛΕΙΤΟΥΡΓΙΣΜΟΣ</a:t>
            </a:r>
            <a:endParaRPr lang="el-GR" altLang="el-GR" sz="2800" dirty="0"/>
          </a:p>
        </p:txBody>
      </p:sp>
      <p:sp>
        <p:nvSpPr>
          <p:cNvPr id="31747" name="2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468313" y="1844675"/>
            <a:ext cx="8297862" cy="4251325"/>
          </a:xfrm>
        </p:spPr>
        <p:txBody>
          <a:bodyPr vert="horz" wrap="square" lIns="91440" tIns="45720" rIns="91440" bIns="45720" anchor="t" anchorCtr="0"/>
          <a:lstStyle/>
          <a:p>
            <a:pPr algn="just">
              <a:buFont typeface="Georgia" panose="02040502050405020303" pitchFamily="18" charset="0"/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το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περιβάλλον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όπου η γλώσσα εξελίσσεται είναι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αν ο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γλώσσας είναι να επιτρέψει τις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 σχέσεις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αν η γλώσσα δεν συνεχίζει να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παρά μόνο μέσα απ’ αυτές τις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σχέσεις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αν τέλος τα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όρια των γλωσσών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τείνουν να συμπίπτουν με τα όρια των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κοινωνικών ομάδων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τότε είναι προφανές ότι και οι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αιτίες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καθορίζουν τα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γλωσσικά φαινόμενα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πρέπει να είναι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κοινωνικής φύσης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(Meillet 1905-6)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ΑΜΦΙΣΒΗΤΗΣΗ ΤΗΣ ΘΕΩΡΗΤΙΚΗΣ ΓΛΩΣΣΟΛΟΓΙΑΣ</a:t>
            </a:r>
            <a:endParaRPr lang="el-GR" alt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771" name="Content Placeholder 32770"/>
          <p:cNvGraphicFramePr>
            <a:graphicFrameLocks noGrp="1"/>
          </p:cNvGraphicFramePr>
          <p:nvPr>
            <p:ph sz="quarter" idx="1" hasCustomPrompt="1"/>
            <p:extLst>
              <p:ext uri="{D42A27DB-BD31-4B8C-83A1-F6EECF244321}">
                <p14:modId xmlns:p14="http://schemas.microsoft.com/office/powerpoint/2010/main" val="1119308523"/>
              </p:ext>
            </p:extLst>
          </p:nvPr>
        </p:nvGraphicFramePr>
        <p:xfrm>
          <a:off x="427935" y="2276475"/>
          <a:ext cx="8156369" cy="3983651"/>
        </p:xfrm>
        <a:graphic>
          <a:graphicData uri="http://schemas.openxmlformats.org/drawingml/2006/table">
            <a:tbl>
              <a:tblPr/>
              <a:tblGrid>
                <a:gridCol w="407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l-GR"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Θεωρητική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γλωσσολογία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358" marR="92358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Λειτουργισμός/ Κοινωνιογλωσσολογία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358" marR="92358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Αυτονομημένη και τυποποιημένη γλωσσική ικανότητα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358" marR="92358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Επικοινωνιακή ικανότητα (</a:t>
                      </a: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communicative competence,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βλ. </a:t>
                      </a: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Hymes 1974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358" marR="92358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Ομοιογένεια γλωσσικού συστήματος και γλωσσικής κοινότητας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358" marR="92358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Ποικιλότητα (</a:t>
                      </a: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variation,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βλ. </a:t>
                      </a: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Labov 1972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358" marR="92358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447088" cy="898525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ΕΠΙΚΟΙΝΩΝΙΑΚΗ ΙΚΑΝΟΤΗΤΑ</a:t>
            </a:r>
            <a:endParaRPr lang="el-GR" altLang="el-G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700213"/>
            <a:ext cx="8964613" cy="51577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indent="-25527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Char char="•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αυτονομημένη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μας ικανότητα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εξοπλισμένη με τις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δυνατότητες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μας παρέχει το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 σύστημα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επαρκεί όμως μόνο το γλωσσικά δυνατό. </a:t>
            </a:r>
            <a:endParaRPr lang="en-US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270" algn="ctr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  <a:endParaRPr lang="en-US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27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Char char="•"/>
            </a:pP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Απαιτείται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διάγνωση της καταλληλότητας της κοινωνιοπολιτισμικής περίστασης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11480" lvl="1" indent="0" algn="just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27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Char char="•"/>
            </a:pPr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πικοινωνιακή ικανότητα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ικανότητα ομιλητών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όχι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μόνο να παράγουν και να κατανοούν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γραμματικά ορθό προϊόν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να γνωρίζουν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τις κοινωνικές συνθήκες χρήσης του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οποίες προσδιορίζονται από παράγοντες όπως: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μιλάει, σε ποιον, πού, με ποιο σκοπό, για ποιο θέμα και μέσω ποιου καναλιού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11480" lvl="1" indent="0" algn="just" eaLnBrk="1" hangingPunct="1">
              <a:lnSpc>
                <a:spcPct val="80000"/>
              </a:lnSpc>
              <a:buFont typeface="Georgia" panose="02040502050405020303" pitchFamily="18" charset="0"/>
              <a:buChar char="▫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επικοινωνιακή ικανότητα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περικλείει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της τη γλωσσική ικανότητα,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 να περιορίζεται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σ’ αυτήν</a:t>
            </a:r>
          </a:p>
          <a:p>
            <a:pPr marL="365125" indent="-255270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Char char="•"/>
            </a:pPr>
            <a:endParaRPr sz="1600" dirty="0"/>
          </a:p>
        </p:txBody>
      </p:sp>
      <p:sp>
        <p:nvSpPr>
          <p:cNvPr id="21508" name="Θέση αριθμού διαφάνειας 3"/>
          <p:cNvSpPr txBox="1">
            <a:spLocks noGrp="1"/>
          </p:cNvSpPr>
          <p:nvPr>
            <p:ph type="sldNum" sz="quarter" idx="12"/>
          </p:nvPr>
        </p:nvSpPr>
        <p:spPr bwMode="auto">
          <a:noFill/>
          <a:ln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 hasCustomPrompt="1"/>
          </p:nvPr>
        </p:nvSpPr>
        <p:spPr>
          <a:xfrm>
            <a:off x="0" y="260350"/>
            <a:ext cx="8893175" cy="720725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b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Παραδείγματα: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l-G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516063"/>
            <a:ext cx="8856663" cy="51530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None/>
            </a:pPr>
            <a:r>
              <a:rPr lang="el-GR" altLang="el-G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alt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Δυτικοί </a:t>
            </a:r>
            <a:r>
              <a:rPr lang="en-US" altLang="el-GR" sz="2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</a:t>
            </a:r>
            <a:r>
              <a:rPr lang="el-GR" altLang="el-GR" sz="2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ΗΠΑ</a:t>
            </a:r>
            <a:r>
              <a:rPr lang="el-GR" alt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el-GR" alt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Τι κάνεις, φίλε μου, πώς πας;</a:t>
            </a: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Β:  Έχω πονοκέφαλο.</a:t>
            </a: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Γ:  </a:t>
            </a:r>
            <a:r>
              <a:rPr lang="el-GR" alt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Άα! Πρέπει να πας στο γιατρό, μου φαίνεσαι χλωμός.</a:t>
            </a: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l-GR" altLang="el-G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Symbol" panose="05050102010706020507" pitchFamily="18" charset="2"/>
              <a:buNone/>
            </a:pP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διάλογος αυτός για τους δυτικούς </a:t>
            </a:r>
            <a:r>
              <a:rPr lang="en-US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</a:t>
            </a: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θα αποτελούσε </a:t>
            </a:r>
            <a:r>
              <a:rPr lang="el-GR" altLang="el-GR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βαθύτατη προσβολή</a:t>
            </a: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αν δεν πραγματοποιούνταν στο πλαίσιο αστείου. </a:t>
            </a:r>
          </a:p>
          <a:p>
            <a:pPr marL="0" indent="0" algn="just" eaLnBrk="1" hangingPunct="1">
              <a:buFont typeface="Symbol" panose="05050102010706020507" pitchFamily="18" charset="2"/>
              <a:buChar char=""/>
            </a:pPr>
            <a:endParaRPr lang="en-US" altLang="el-G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1" indent="-342900" algn="just" eaLnBrk="1" hangingPunct="1">
              <a:buFont typeface="Symbol" panose="05050102010706020507" pitchFamily="18" charset="2"/>
              <a:buChar char=""/>
            </a:pP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Διείσδυση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ιδιωτική-προσωπική σφαίρα του άλλου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1" indent="-342900" algn="just" eaLnBrk="1" hangingPunct="1">
              <a:buFont typeface="Symbol" panose="05050102010706020507" pitchFamily="18" charset="2"/>
              <a:buChar char=""/>
            </a:pP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κατευθυντικές γλωσσικές πράξεις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δηλώνουν γνώση της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απόλυτης αλήθειας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άσκηση εξουσιαστικού λόγου στον άλλο.</a:t>
            </a:r>
            <a:endParaRPr lang="el-GR" altLang="el-G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l-GR" alt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Τσιτσιπής (1995: 65-6)</a:t>
            </a:r>
            <a:endParaRPr lang="en-US" altLang="el-G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el-GR" altLang="el-GR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 hasCustomPrompt="1"/>
          </p:nvPr>
        </p:nvSpPr>
        <p:spPr>
          <a:xfrm>
            <a:off x="323850" y="260350"/>
            <a:ext cx="8374063" cy="754063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b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Παραδείγματα: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l-G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773238"/>
            <a:ext cx="9036050" cy="46085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Κοινωνία Β</a:t>
            </a:r>
            <a:r>
              <a:rPr lang="en-US" alt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urundi</a:t>
            </a:r>
            <a:r>
              <a:rPr lang="el-GR" alt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Αφρικής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 typeface="Georgia" panose="02040502050405020303" pitchFamily="18" charset="0"/>
              <a:buNone/>
            </a:pPr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Georgia" panose="02040502050405020303" pitchFamily="18" charset="0"/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μέλη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άρχουσας τάξης των ευγενών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σε κάποια δημόσια περιβάλλοντα να παραγάγουν λόγο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μικρά γραμματικά λάθη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μοναδικό σκοπό να δείξουν ότι η κοινωνική τους ταυτότητα βρίσκεται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υπεράνω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ανάγκης προσήλωσης στο ορθό λεκτικό προϊόν.</a:t>
            </a:r>
          </a:p>
          <a:p>
            <a:pPr marL="0" indent="0" algn="r" eaLnBrk="1" hangingPunct="1">
              <a:buFont typeface="Georgia" panose="02040502050405020303" pitchFamily="18" charset="0"/>
              <a:buNone/>
            </a:pPr>
            <a:r>
              <a:rPr lang="el-GR" alt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Τσιτσιπής (1995: 69)</a:t>
            </a:r>
            <a:endParaRPr lang="en-US" altLang="el-G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el-GR" altLang="el-GR" dirty="0"/>
          </a:p>
        </p:txBody>
      </p:sp>
      <p:sp>
        <p:nvSpPr>
          <p:cNvPr id="35844" name="Θέση αριθμού διαφάνειας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80000"/>
              </a:lnSpc>
            </a:pPr>
            <a:fld id="{9A0DB2DC-4C9A-4742-B13C-FB6460FD3503}" type="slidenum">
              <a:rPr lang="el-GR" altLang="el-GR" sz="1200" b="1" dirty="0">
                <a:solidFill>
                  <a:srgbClr val="FFFFFF"/>
                </a:solidFill>
                <a:latin typeface="Georgia" panose="02040502050405020303" pitchFamily="18" charset="0"/>
              </a:rPr>
              <a:t>26</a:t>
            </a:fld>
            <a:endParaRPr lang="el-GR" altLang="el-GR" sz="12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 hasCustomPrompt="1"/>
          </p:nvPr>
        </p:nvSpPr>
        <p:spPr>
          <a:xfrm>
            <a:off x="0" y="333375"/>
            <a:ext cx="8893175" cy="863600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ΓΛΩΣΣΙΚΗ ΠΟΙΚΙΛΟΤΗΤΑ</a:t>
            </a:r>
            <a:endParaRPr lang="el-GR" altLang="el-G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590675"/>
            <a:ext cx="8964613" cy="50784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indent="-25527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Char char="•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έννοια της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επικοινωνιακής ικανότητας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συμπληρώνοντας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 γλωσσική ικανότητα με τ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άμετρο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κοινωνικής ποικιλότητας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οδηγεί αναπόφευκτα και στην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αμφισβήτηση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θέσης </a:t>
            </a:r>
            <a:r>
              <a:rPr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ομοιογένειας του γλωσσικού συστήματος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125" indent="-25527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ποικιλότητα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δημιουργεί σημαντικά προβλήματα σε όσους πρεσβεύουν ότι στον βαθύτερο πυρήνα της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γλώσσα είναι ομοιογενής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ότι, κατά συνέπεια, μπορεί να περιγραφεί με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κατηγορικούς κανόνες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categorial rules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κανόνες δηλαδή που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προσδιορίζουν με απόλυτη ακρίβεια τι είναι και τι δεν είναι γλωσσικά δυνατό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Wardhaugh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1992: 5). </a:t>
            </a:r>
          </a:p>
          <a:p>
            <a:pPr marL="657225" lvl="1" indent="-245745" algn="just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algn="just" eaLnBrk="1" hangingPunct="1">
              <a:lnSpc>
                <a:spcPct val="80000"/>
              </a:lnSpc>
              <a:buFont typeface="Georgia" panose="02040502050405020303" pitchFamily="18" charset="0"/>
              <a:buChar char="▫"/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4" name="Θέση αριθμού διαφάνειας 3"/>
          <p:cNvSpPr txBox="1">
            <a:spLocks noGrp="1"/>
          </p:cNvSpPr>
          <p:nvPr>
            <p:ph type="sldNum" sz="quarter" idx="12"/>
          </p:nvPr>
        </p:nvSpPr>
        <p:spPr bwMode="auto">
          <a:noFill/>
          <a:ln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0825" y="260350"/>
            <a:ext cx="8435975" cy="827088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Παράδειγμα:</a:t>
            </a:r>
            <a:endParaRPr lang="el-GR" altLang="el-GR" sz="3600" dirty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231775" y="1654175"/>
            <a:ext cx="8804275" cy="4870450"/>
          </a:xfrm>
        </p:spPr>
        <p:txBody>
          <a:bodyPr vert="horz" wrap="square" lIns="91440" tIns="45720" rIns="91440" bIns="45720" anchor="t" anchorCtr="0"/>
          <a:lstStyle/>
          <a:p>
            <a:pPr marL="367030" lvl="1" indent="0" algn="just" eaLnBrk="1" hangingPunct="1">
              <a:buFont typeface="Arial" panose="020B0604020202020204" pitchFamily="34" charset="0"/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Πολύ συχνά παρατηρούμε μικρότερες ή μεγαλύτερες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αποκλίσεις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κατηγορικούς κανόνες που προτείνονται</a:t>
            </a:r>
            <a:r>
              <a:rPr lang="en-US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Wardhaugh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ό.π.: 372)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Georgia" panose="02040502050405020303" pitchFamily="18" charset="0"/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παραβίαση του κατηγορικού κανόνα της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συμφωνίας ως προς τον αριθμό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λόγους ευγένειας (χρήση πληθυντικού ευγενείας):</a:t>
            </a:r>
          </a:p>
          <a:p>
            <a:pPr>
              <a:buFont typeface="Georgia" panose="02040502050405020303" pitchFamily="18" charset="0"/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είμαι καλή δασκάλα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*Εμείς είμαστε καλή δασκάλα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εμείς είμαστε καλές δασκάλες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Εσύ είσαι καλή δασκάλα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Εσείς είστε καλή δασκάλα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(πληθυντικός ευγενείας)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Font typeface="Wingdings 2" panose="05020102010507070707" pitchFamily="18" charset="2"/>
              <a:buChar char=""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Font typeface="Wingdings 2" panose="05020102010507070707" pitchFamily="18" charset="2"/>
              <a:buChar char=""/>
            </a:pP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2" name="3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80000"/>
              </a:lnSpc>
            </a:pPr>
            <a:fld id="{9A0DB2DC-4C9A-4742-B13C-FB6460FD3503}" type="slidenum">
              <a:rPr lang="el-GR" altLang="el-GR" sz="1200" b="1" dirty="0">
                <a:solidFill>
                  <a:srgbClr val="FFFFFF"/>
                </a:solidFill>
                <a:latin typeface="Georgia" panose="02040502050405020303" pitchFamily="18" charset="0"/>
              </a:rPr>
              <a:t>28</a:t>
            </a:fld>
            <a:endParaRPr lang="el-GR" altLang="el-GR" sz="12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260350"/>
            <a:ext cx="8713787" cy="792163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ΓΛΩΣΣΙΚΗ ΠΟΙΚΙΛΟΤΗΤΑ </a:t>
            </a:r>
            <a:b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ΚΟΙΝΩΝΙΚΗ ΑΝΙΣΟΤΗΤΑ</a:t>
            </a:r>
            <a:endParaRPr lang="el-GR" alt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516063"/>
            <a:ext cx="9036496" cy="5341937"/>
          </a:xfrm>
        </p:spPr>
        <p:txBody>
          <a:bodyPr vert="horz" wrap="square" lIns="91440" tIns="45720" rIns="91440" bIns="45720" numCol="1" anchor="t" anchorCtr="0" compatLnSpc="1"/>
          <a:lstStyle/>
          <a:p>
            <a:pPr marL="109855" indent="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ποικιλότητα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είναι συνδεδεμένη με την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 ποικιλότητα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φέρνει στο προσκήνιο και την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 ανισότητα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11480" lvl="1" indent="0" algn="just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όσοι και όσες 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μιλούν ή δεν θέλουν να μιλούν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την πρότυπη γλώσσα των μεσαίων ή ανώτερων στρωμάτων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ανήκουν στο κοινωνικό περιθώριο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δεν απολαμβάνουν τα οφέλη που καρπώνονται οι ομιλητές της πρότυπης γλώσσας (πρβλ. λεξιλόγια του περιθωρίου)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πρβ. </a:t>
            </a:r>
            <a:r>
              <a:rPr sz="22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μετανάστες που δεν μαθαίνουν ελληνικά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algn="just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κοινωνιογλωσσολογικός λόγος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δεν αναγνωρίζει περισσότερα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δικαιώματα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πρότυπη γλώσσα από ό,τι στις άλλες ποικιλίες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είναι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λόγος πολιτικός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80000"/>
              </a:lnSpc>
              <a:buClr>
                <a:srgbClr val="A5AB81"/>
              </a:buClr>
              <a:buFont typeface="Georgia" panose="02040502050405020303" pitchFamily="18" charset="0"/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Πολλοί κοινωνιογλωσσολόγοι ενδιαφέρθηκαν για τα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κοινωνικά κινήματα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δεκαετίας του ’60, που διεκδικούσαν μεταξύ άλλων τα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γλωσσικά δικαιώματα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γυναικών, των μαύρων,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μεταναστών, </a:t>
            </a:r>
            <a:r>
              <a:rPr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των</a:t>
            </a:r>
            <a:r>
              <a:rPr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προερχόμενων από τα κατώτερα κοινωνικά στρώματα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(πρβ. 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Cameron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1985: 23, κ.α.).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Θέση αριθμού διαφάνειας 3"/>
          <p:cNvSpPr txBox="1">
            <a:spLocks noGrp="1"/>
          </p:cNvSpPr>
          <p:nvPr>
            <p:ph type="sldNum" sz="quarter" idx="12"/>
          </p:nvPr>
        </p:nvSpPr>
        <p:spPr bwMode="auto">
          <a:noFill/>
          <a:ln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07950" y="228600"/>
            <a:ext cx="8785225" cy="9906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Σημείο εκκίνησης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856662" cy="5068888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γλωσσολογία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οι κλάδοι</a:t>
            </a:r>
            <a:r>
              <a:rPr lang="en-US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altLang="el-G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Κοινωνιογλωσσολογίας και της Ανάλυσης του Λόγου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μελετούν 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επιστημονικά τη γλώσσα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δηλαδή </a:t>
            </a:r>
            <a:r>
              <a:rPr lang="el-GR" alt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χωρίς προκαταλήψεις </a:t>
            </a:r>
            <a:r>
              <a:rPr lang="el-GR" alt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φυλετικές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εθνοτικές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893175" cy="1052513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Ποικιλότητα και Γλωσσική ανισότητα</a:t>
            </a:r>
            <a:br>
              <a:rPr lang="en-US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Ποια είναι η γλώσσα του σχολείου;</a:t>
            </a:r>
            <a:endParaRPr lang="el-GR" altLang="el-GR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107950" y="1412875"/>
            <a:ext cx="9036050" cy="5445125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Έννοιες που αποκαλύπτουν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Έννοιες που επιδιώκουν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ποικιλότητα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ομοιογένεια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Georgia" panose="02040502050405020303" pitchFamily="18" charset="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sz="28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διάλεκτος, ιδίωμα 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εθνική γλώσσα</a:t>
            </a:r>
          </a:p>
          <a:p>
            <a:pPr>
              <a:buFont typeface="Georgia" panose="02040502050405020303" pitchFamily="18" charset="0"/>
              <a:buNone/>
            </a:pPr>
            <a:r>
              <a:rPr sz="28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χαμηλή ποικιλία	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υψηλή ποικιλία</a:t>
            </a:r>
          </a:p>
          <a:p>
            <a:pPr>
              <a:buFont typeface="Georgia" panose="02040502050405020303" pitchFamily="18" charset="0"/>
              <a:buNone/>
            </a:pPr>
            <a:r>
              <a:rPr sz="28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Κοινωνιόλεκτος</a:t>
            </a:r>
            <a:endParaRPr lang="en-US" altLang="x-none" sz="2800" dirty="0">
              <a:solidFill>
                <a:srgbClr val="BA8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1600" dirty="0" err="1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</a:t>
            </a:r>
            <a:r>
              <a:rPr sz="16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διαφοροποίηση</a:t>
            </a:r>
            <a:r>
              <a:rPr sz="16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κατά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1600" i="1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ηλικία, φύλο, εθνική προέλευση </a:t>
            </a:r>
            <a:r>
              <a:rPr sz="16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νόρμ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α, πρότυπη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28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μειονοτική / 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28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μεταναστευτική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sz="2800" dirty="0">
                <a:solidFill>
                  <a:srgbClr val="BA8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γλώσσα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πλειονοτική γλώσσα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0" y="476250"/>
            <a:ext cx="9144000" cy="576263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ΚΟΙΝΩΝΙΟΓΛΩΣΣΙΚΗ ΑΝΙΣΟΤΗΤΑ</a:t>
            </a:r>
            <a:b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τάξη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Θέση αριθμού διαφάνειας 3"/>
          <p:cNvSpPr txBox="1">
            <a:spLocks noGrp="1"/>
          </p:cNvSpPr>
          <p:nvPr>
            <p:ph type="sldNum" sz="quarter" idx="12"/>
          </p:nvPr>
        </p:nvSpPr>
        <p:spPr bwMode="auto">
          <a:noFill/>
          <a:ln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516063"/>
            <a:ext cx="9144000" cy="5341937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41148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Μπορούμε να διακρίνουμε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τρεις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βασικές ομάδες μαθητών: </a:t>
            </a: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όσοι/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είναι εξοικειωμένοι με το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κυρίαρχο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ΓΛΩΣΣΙΚΟ σύστημα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του σχολείου και της ευρύτερης κοινωνίας [πρβ. εθνική/ πρότυπη/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πλειονοτική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γλώσσα –επεξεργασμένος κώδικας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εμφανές γόητρο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 </a:t>
            </a: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όσοι/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ανήκουν σε συνεκτικές κοινωνικές ομάδες (κατώτερων κοινωνικών στρωμάτων, νέων,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εθνοτικές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κλπ.) με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ΓΛΩΣΣΙΚΑ συστήματα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ανταγωνιστικά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προς αυτό του σχολείου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[πρβ. διάλεκτοι/ κοινωνιόλεκτοι/ χαμηλές ποικιλίες/ μεταναστευτικές-μειονοτικές γλώσσες –περιορισμένος κώδικας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καλυμμένο γόητρο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όσοι/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ανήκουν μεν σε ανταγωνιστικές  προς τις κυρίαρχες ομάδες, αλλά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έχουν κοινωνικές φιλοδοξίες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και επιδιώκουν την ανοδική κοινωνική κινητικότητα μέσω της ένταξης τους στις κυρίαρχες ομάδες.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Έτσι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απεκδύονται τις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αποκλίνουσες γλωσσικές μορφές της κοινωνικής τους ομάδας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και οικειοποιούνται την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πρότυπη γλώσσα του σχολείου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			           </a:t>
            </a: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1972,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Ντάλτας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1997)</a:t>
            </a: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04215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Georgia" panose="02040502050405020303"/>
              <a:buChar char="•"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1148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anose="02040502050405020303"/>
              <a:buNone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23290" marR="0" lvl="2" indent="-21971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58495" marR="0" lvl="1" indent="-247015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Georgia" panose="02040502050405020303"/>
              <a:buNone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58495" marR="0" lvl="1" indent="-247015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anose="02040502050405020303"/>
              <a:buChar char="▫"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Georgia" panose="02040502050405020303"/>
              <a:buChar char="•"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11480" marR="0" lvl="1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anose="02040502050405020303"/>
              <a:buNone/>
              <a:defRPr/>
            </a:pPr>
            <a:endParaRPr kumimoji="0" lang="el-G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11480" marR="0" lvl="1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anose="02040502050405020303"/>
              <a:buNone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704215" marR="0" lvl="2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 panose="05020102010507070707"/>
              <a:buNone/>
              <a:defRPr/>
            </a:pP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Georgia" panose="02040502050405020303"/>
              <a:buChar char="•"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188913"/>
            <a:ext cx="8518525" cy="863600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ΚΟΙΝΩΝΙΟΓΛΩΣΣΙΚΗ ΑΝΙΣΟΤΗΤΑ</a:t>
            </a:r>
            <a:b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Σχολική τάξη</a:t>
            </a:r>
            <a:endParaRPr lang="el-GR" altLang="el-G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784"/>
            <a:ext cx="9144000" cy="5373216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657225" lvl="1" indent="-245745" algn="just" eaLnBrk="1" hangingPunct="1">
              <a:buFont typeface="Georgia" panose="02040502050405020303" pitchFamily="18" charset="0"/>
              <a:buChar char="▫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μέριμνα του σχολείου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τα παιδιά που ανήκουν σε </a:t>
            </a:r>
            <a:r>
              <a:rPr 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διαφορετικό/ανταγωνιστικό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αξιακό και γλωσσικό σύστημα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αυτό της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πρότυπης-εθνικής γλώσσας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ιδιαίτερα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περιορισμένη.</a:t>
            </a:r>
          </a:p>
          <a:p>
            <a:pPr marL="657225" lvl="1" indent="-245745" algn="just" eaLnBrk="1" hangingPunct="1">
              <a:buFont typeface="Georgia" panose="02040502050405020303" pitchFamily="18" charset="0"/>
              <a:buChar char="▫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Γι’ α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υτό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διαφορετική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ξι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ακή και γλωσσική προέλευση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εκλαμβάνονται συνήθως ως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προβληματικ</a:t>
            </a:r>
            <a:r>
              <a:rPr 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ά/τεμπέλικα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7225" lvl="1" indent="-245745" algn="just" eaLnBrk="1" hangingPunct="1">
              <a:buFont typeface="Georgia" panose="02040502050405020303" pitchFamily="18" charset="0"/>
              <a:buChar char="▫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θα έπρεπε να ήταν η μέριμνα του σχολείου;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αφομοιωτική ομογενοποίηση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όσων αποκλίνουν;</a:t>
            </a:r>
          </a:p>
          <a:p>
            <a:pPr marL="657225" lvl="1" indent="-245745" algn="just" eaLnBrk="1" hangingPunct="1">
              <a:buFont typeface="Georgia" panose="02040502050405020303" pitchFamily="18" charset="0"/>
              <a:buChar char="▫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algn="just" eaLnBrk="1" hangingPunct="1">
              <a:buFont typeface="Georgia" panose="02040502050405020303" pitchFamily="18" charset="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655" lvl="2" indent="-219075" algn="just" eaLnBrk="1" hangingPunct="1">
              <a:buFont typeface="Arial" panose="020B0604020202020204" pitchFamily="34" charset="0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algn="just" eaLnBrk="1" hangingPunct="1">
              <a:buFont typeface="Arial" panose="020B0604020202020204" pitchFamily="34" charset="0"/>
              <a:buChar char="•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Clr>
                <a:srgbClr val="A5AB81"/>
              </a:buClr>
              <a:buFont typeface="Georgia" panose="02040502050405020303" pitchFamily="18" charset="0"/>
              <a:buNone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algn="just" eaLnBrk="1" hangingPunct="1">
              <a:buFont typeface="Georgia" panose="02040502050405020303" pitchFamily="18" charset="0"/>
              <a:buChar char="▫"/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Clr>
                <a:srgbClr val="A5AB81"/>
              </a:buClr>
              <a:buFont typeface="Georgia" panose="02040502050405020303" pitchFamily="18" charset="0"/>
              <a:buChar char="•"/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eaLnBrk="1" hangingPunct="1">
              <a:buFont typeface="Georgia" panose="02040502050405020303" pitchFamily="18" charset="0"/>
              <a:buNone/>
            </a:pP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lvl="1" indent="-245745" eaLnBrk="1" hangingPunct="1">
              <a:buFont typeface="Georgia" panose="02040502050405020303" pitchFamily="18" charset="0"/>
              <a:buNone/>
            </a:pPr>
            <a:r>
              <a:rPr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22655" lvl="2" indent="-219075" algn="r" eaLnBrk="1" hangingPunct="1">
              <a:buFont typeface="Wingdings 2" panose="05020102010507070707" pitchFamily="18" charset="2"/>
              <a:buNone/>
            </a:pPr>
            <a:r>
              <a:rPr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Clr>
                <a:srgbClr val="A5AB81"/>
              </a:buClr>
              <a:buFont typeface="Georgia" panose="02040502050405020303" pitchFamily="18" charset="0"/>
              <a:buChar char="•"/>
            </a:pP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107950" y="260350"/>
            <a:ext cx="8712200" cy="792163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Ρατσιστικό ανέκδοτο ενάντια </a:t>
            </a:r>
            <a:b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μετανάστες/τριες μαθητές/τριες</a:t>
            </a:r>
            <a:endParaRPr lang="el-GR" alt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1" name="2 - Θέση περιεχομένου"/>
          <p:cNvSpPr>
            <a:spLocks noGrp="1"/>
          </p:cNvSpPr>
          <p:nvPr>
            <p:ph sz="quarter" idx="1" hasCustomPrompt="1"/>
          </p:nvPr>
        </p:nvSpPr>
        <p:spPr>
          <a:xfrm>
            <a:off x="0" y="1516063"/>
            <a:ext cx="9144000" cy="5226050"/>
          </a:xfrm>
        </p:spPr>
        <p:txBody>
          <a:bodyPr vert="horz" wrap="square" lIns="91440" tIns="45720" rIns="91440" bIns="45720" anchor="t" anchorCtr="0"/>
          <a:lstStyle/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Πρώτη μέρα στο σχολείο &amp; η δασκάλα παίρνει παρουσίες...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Μεχμέτ Αλί Αρκαντάν;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Παρών....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Μουχτάρ Αλ Σαρουί ;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Παρών.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Γιόν Κιμ Λι Γκονγκ ;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Παρών.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Χατζή Λαζά Ρουμίχ Αλής;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Τίποτα! Ησυχία.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Χατζή Λαζά Ρουμίχ Αλής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επαναλαμβάνει η δασκάλα.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Πάλι τίποτα.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Κι εκεί που ετοιμάζεται να σημειώσει απουσία η δασκάλα, ένα παιδάκι δειλά-δειλά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σηκώνει το χέρι του από την τελευταία σειρά και λέει:</a:t>
            </a:r>
            <a:b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Κυρία, μάλλον εγώ είμαι αυτός, αλλά το όνομά μου δεν διαβάζεται έτσι,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Χατζηλαζάρου Μιχάλη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λένε !!!!!! .....</a:t>
            </a:r>
          </a:p>
          <a:p>
            <a:pPr>
              <a:buFont typeface="Wingdings" panose="05000000000000000000" pitchFamily="2" charset="2"/>
              <a:buChar char=""/>
            </a:pPr>
            <a:endParaRPr lang="el-GR" altLang="el-GR" dirty="0"/>
          </a:p>
        </p:txBody>
      </p:sp>
      <p:sp>
        <p:nvSpPr>
          <p:cNvPr id="4" name="3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wrap="square" lIns="91440" tIns="45720" rIns="91440" bIns="45720" numCol="1" anchor="ctr" anchorCtr="0" compatLnSpc="1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pic>
        <p:nvPicPr>
          <p:cNvPr id="44035" name="Θέση περιεχομένου 4"/>
          <p:cNvPicPr>
            <a:picLocks noGrp="1" noChangeAspect="1"/>
          </p:cNvPicPr>
          <p:nvPr>
            <p:ph sz="quarter"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500188"/>
            <a:ext cx="4459287" cy="459581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pic>
        <p:nvPicPr>
          <p:cNvPr id="45059" name="Θέση περιεχομένου 4"/>
          <p:cNvPicPr>
            <a:picLocks noGrp="1" noChangeAspect="1"/>
          </p:cNvPicPr>
          <p:nvPr>
            <p:ph sz="quarter"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557338"/>
            <a:ext cx="3910012" cy="49149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46083" name="AutoShape 12" descr="42980330_2039011876165641_5620048733556178944_n.jpg">
            <a:hlinkClick r:id="rId2"/>
          </p:cNvPr>
          <p:cNvSpPr>
            <a:spLocks noGrp="1" noChangeAspect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el-GR" dirty="0">
                <a:latin typeface="Tw Cen MT" panose="020B0602020104020603" pitchFamily="34" charset="0"/>
              </a:rPr>
              <a:t>https://mail1.upatras.gr/?_task=mail&amp;_action=get&amp;_mbox=INBOX&amp;_uid=251996&amp;_token=SlruCA9nPPnVZm6chicGrAHMw3xHDlbS&amp;_part=2</a:t>
            </a:r>
            <a:endParaRPr lang="el-GR" altLang="el-GR" dirty="0"/>
          </a:p>
        </p:txBody>
      </p:sp>
      <p:pic>
        <p:nvPicPr>
          <p:cNvPr id="46084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92100"/>
            <a:ext cx="8153400" cy="717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 hasCustomPrompt="1"/>
          </p:nvPr>
        </p:nvSpPr>
        <p:spPr>
          <a:xfrm>
            <a:off x="395288" y="228600"/>
            <a:ext cx="8497887" cy="896938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Απόσπασμα από συνέντευξη της Σαβίνας Ιατρίδου (2002)</a:t>
            </a:r>
            <a:endParaRPr lang="el-GR" altLang="el-G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95288" y="1773238"/>
            <a:ext cx="8370887" cy="489585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νόημα να με ρωτάτε ποια γλώσσα θεωρώ </a:t>
            </a:r>
            <a:r>
              <a:rPr lang="el-GR" altLang="el-GR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lang="el-GR" alt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πιο όμορφη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Είναι σαν να ρωτάτε 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κάποιον που ερευνά το συκώτι ή τα νεφρά, ποιο πρότυπο ομορφιάς προτιμά για το ανθρώπινο σώμα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Ίσως ο άνθρωπος αυτός να έχει καταλήξει σε κάποια 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αισθητικά κριτήρια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 δεν έχει σχέση με την ιδιότητά του ως ερευνητή</a:t>
            </a: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στον συγκεκριμένο τομέα της Ιατρικής.</a:t>
            </a:r>
            <a:endParaRPr lang="el-GR" altLang="el-G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 hasCustomPrompt="1"/>
          </p:nvPr>
        </p:nvSpPr>
        <p:spPr>
          <a:xfrm>
            <a:off x="323850" y="115888"/>
            <a:ext cx="8442325" cy="1009650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Στοχοθεσία του μαθήματος</a:t>
            </a: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28775"/>
            <a:ext cx="8928100" cy="5113338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Κύριος στόχος του μαθήματος είναι ο εντοπισμός και η κριτική ανάδειξη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μηνυμάτων που αναπαράγουν ρατσιστικές θέσεις στον αντιρατσιστικό λόγο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δημόσιας σφαίρας ο οποίος πραγματεύεται το μεταναστευτικό και το προσφυγικό ζήτημα. </a:t>
            </a:r>
          </a:p>
          <a:p>
            <a:pPr algn="just"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μαζικές προσφυγικές και μεταναστευτικές μετακινήσεις στον ευρωπαϊκό χώρο από το 2015 και εξής και οι επακόλουθες έντονες συζητήσεις σε παγκόσμιο επίπεδο, οδήγησαν στην ανάδυση και την κυκλοφορία ποικίλων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στάσεων και πρακτικών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 μέρους των ευρωπαϊκών κρατών, οι οποίες κυμαίνονται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αλληλέγγυες έως ξενοφοβικές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πλαίσιο αυτό, επιδίωξή μας είναι να αποκαλύψουμε ότι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ρατσιστικές αντιλήψεις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καλλιεργούνται μόνο μέσα από τον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 μίσους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στιγματίζει και δαιμονοποιεί απροκάλυπτα τους μεταναστευτικούς και προσφυγικούς πληθυσμούς, αλλά και μέσα από τον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(φαινομενικά) αντιρατσιστικό λόγο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ενώ έχει στόχο να καταγγείλει ρατσιστικές πρακτικές, καταλήγει να απηχεί ανισότητες, να τις συγκαλύπτει και να τις αναπαράγει.</a:t>
            </a: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Ειδικότερα, με βάση τη σύσταση και την ανάλυση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ενός ψηφιακού σώματος αντιρατσιστικών κειμένων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το οποίο  περιλαμβάνει κείμενα του μιντιακού και του θεσμικού λόγου, θα διερευνήσουμε τις ποικίλες γλωσσικές κυρίως (και άλλες σημειωτικές στρατηγικές) με τις οποίες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ρατσιστικός λόγος εμφιλοχωρεί στον αποκαλούμενο ‘αντιρατσιστικό’ λόγο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αξιοποιήσουμε βασικές αρχές της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Κριτικής Ανάλυσης Λόγου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ανάλυση των κειμένων του ψηφιακού σώματος.</a:t>
            </a:r>
          </a:p>
          <a:p>
            <a:pPr lvl="1"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endParaRPr lang="el-GR" alt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07950" y="228600"/>
            <a:ext cx="8856663" cy="9906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5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8856663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Υλικό του μαθήματος</a:t>
            </a:r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το πρόγραμμα </a:t>
            </a:r>
            <a:r>
              <a:rPr lang="en-US" altLang="el-GR"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endParaRPr lang="el-GR" alt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07950" y="228600"/>
            <a:ext cx="8856663" cy="9906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Χρήσιμοι σύνδεσμοι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95288" y="1773238"/>
            <a:ext cx="8497887" cy="4535487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Ιστοσελίδα του προγράμματος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l-GR" altLang="el-GR" sz="1600" u="sng" dirty="0">
                <a:solidFill>
                  <a:srgbClr val="000000"/>
                </a:solidFill>
                <a:latin typeface="Helvetica Neue"/>
                <a:cs typeface="Times New Roman" panose="02020603050405020304" pitchFamily="18" charset="0"/>
                <a:sym typeface="Helvetica Neue"/>
                <a:hlinkClick r:id="rId2"/>
              </a:rPr>
              <a:t>https://trace2019.wixsite.com/trace-project</a:t>
            </a:r>
            <a:endParaRPr lang="el-GR" altLang="el-GR" sz="1600" u="sng" dirty="0">
              <a:solidFill>
                <a:srgbClr val="000000"/>
              </a:solidFill>
              <a:latin typeface="Helvetica Neue"/>
              <a:cs typeface="Times New Roman" panose="02020603050405020304" pitchFamily="18" charset="0"/>
              <a:sym typeface="Helvetica Neue"/>
              <a:hlinkClick r:id="rId3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προγράμματος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l-GR" sz="1600" u="sng" dirty="0">
                <a:solidFill>
                  <a:srgbClr val="000000"/>
                </a:solidFill>
                <a:latin typeface="Helvetica Neue"/>
                <a:cs typeface="Times New Roman" panose="02020603050405020304" pitchFamily="18" charset="0"/>
                <a:sym typeface="Helvetica Neue"/>
                <a:hlinkClick r:id="rId3"/>
              </a:rPr>
              <a:t>https://www.facebook.com/TRACE-111950056997214/?eid=ARBuNNYytVCpFy2Z2ZQXKXdQxzSzgi8euRXan_X8K95wI7O5CIsHiP2FeMH1qCNUjh3f-GUeukN7uMBx</a:t>
            </a:r>
            <a:endParaRPr lang="en-US" altLang="el-GR" sz="1600" u="sng" dirty="0">
              <a:solidFill>
                <a:srgbClr val="000000"/>
              </a:solidFill>
              <a:latin typeface="Helvetica Neue"/>
              <a:cs typeface="Times New Roman" panose="02020603050405020304" pitchFamily="18" charset="0"/>
              <a:sym typeface="Helvetica Neue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Ιστοσελίδα της ψηφιακής βάσης δεδομένων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rgbClr val="FFC000"/>
                </a:solidFill>
                <a:latin typeface="Tw Cen MT" panose="020B0602020104020603" pitchFamily="34" charset="0"/>
                <a:hlinkClick r:id="rId4"/>
              </a:rPr>
              <a:t>https://traceprojectwiki.miraheze.org/wiki/%CE%91%CF%81%CF%87%CE%B9%CE%BA%CE%AE_%CF%83%CE%B5%CE%BB%CE%AF%CE%B4%CE%B1</a:t>
            </a:r>
            <a:endParaRPr lang="el-GR" altLang="el-GR" sz="2000" dirty="0">
              <a:solidFill>
                <a:srgbClr val="FFC000"/>
              </a:solidFill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FFC000"/>
              </a:solidFill>
              <a:latin typeface="Tw Cen MT" panose="020B0602020104020603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88913"/>
            <a:ext cx="6415088" cy="584200"/>
          </a:xfrm>
        </p:spPr>
        <p:txBody>
          <a:bodyPr vert="horz" wrap="square" lIns="91440" tIns="45720" rIns="91440" bIns="45720" anchor="t" anchorCtr="0"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l-GR" altLang="el-GR" sz="3200" b="1" i="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Σώμα</a:t>
            </a:r>
            <a:r>
              <a:rPr lang="en-GB" altLang="el-GR" sz="3200" b="1" i="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l-GR" altLang="el-GR" sz="3200" b="1" i="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αντιρατσιστικών κειμένων</a:t>
            </a:r>
            <a:endParaRPr lang="en-GB" altLang="el-GR" sz="3200" b="1" i="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50" y="1700213"/>
            <a:ext cx="8928100" cy="4754562"/>
          </a:xfrm>
        </p:spPr>
        <p:txBody>
          <a:bodyPr vert="horz" wrap="square" lIns="91440" tIns="45720" rIns="91440" bIns="45720" anchor="t" anchorCtr="0">
            <a:spAutoFit/>
          </a:bodyPr>
          <a:lstStyle/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l-GR" altLang="el-GR" sz="2300" b="1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εξειδικευμένο σώμα </a:t>
            </a:r>
            <a:r>
              <a:rPr lang="el-GR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(</a:t>
            </a:r>
            <a:r>
              <a:rPr lang="en-US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specialized corpus</a:t>
            </a:r>
            <a:r>
              <a:rPr lang="el-GR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) ελληνικών αντιρατσιστικών κειμένων</a:t>
            </a:r>
          </a:p>
          <a:p>
            <a:pPr marL="320675" indent="-320675" algn="l">
              <a:spcBef>
                <a:spcPct val="0"/>
              </a:spcBef>
              <a:buSzTx/>
            </a:pPr>
            <a:endParaRPr lang="el-GR" altLang="el-GR" sz="23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l-GR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Συλλογή κειμένων: </a:t>
            </a:r>
            <a:r>
              <a:rPr lang="el-GR" altLang="el-GR" sz="23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Οκτώβριος 2019-Ιούνιος 2020</a:t>
            </a: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l-GR" altLang="el-GR" sz="23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l-GR" altLang="el-GR" sz="23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830</a:t>
            </a:r>
            <a:r>
              <a:rPr lang="el-GR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καταχωρήσεις αυτοτελών κειμένων ή κειμενικών αποσπασμάτων </a:t>
            </a: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l-GR" altLang="el-GR" sz="23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l-GR" sz="23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40</a:t>
            </a:r>
            <a:r>
              <a:rPr lang="en-US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l-GR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διαφορετικές πηγές</a:t>
            </a: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l-GR" sz="23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l-GR" sz="23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500.000</a:t>
            </a:r>
            <a:r>
              <a:rPr lang="el-GR" altLang="el-GR" sz="2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λέξεις</a:t>
            </a:r>
            <a:endParaRPr lang="en-US" altLang="el-GR" sz="23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l-GR" altLang="el-GR" sz="2500" kern="1200" dirty="0">
              <a:latin typeface="Times New Roman" panose="02020603050405020304" pitchFamily="18" charset="0"/>
              <a:ea typeface="+mn-ea"/>
              <a:cs typeface="Calibri" panose="020F0502020204030204" pitchFamily="34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l-GR" altLang="el-GR" sz="2500" kern="1200" dirty="0">
              <a:latin typeface="Times New Roman" panose="02020603050405020304" pitchFamily="18" charset="0"/>
              <a:ea typeface="+mn-ea"/>
              <a:cs typeface="Calibri" panose="020F0502020204030204" pitchFamily="34" charset="0"/>
              <a:sym typeface="Helvetica Neue Medium"/>
            </a:endParaRPr>
          </a:p>
          <a:p>
            <a:pPr marL="320675" indent="-320675" algn="l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GB" altLang="el-GR" sz="2300" kern="1200" dirty="0">
              <a:latin typeface="Tw Cen MT" panose="020B0602020104020603" pitchFamily="34" charset="0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2538413"/>
            <a:ext cx="7358063" cy="2170113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l-GR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1310" marR="0" lvl="0" indent="-32131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GB" sz="1685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Text Placeholder 2"/>
          <p:cNvSpPr txBox="1"/>
          <p:nvPr/>
        </p:nvSpPr>
        <p:spPr>
          <a:xfrm>
            <a:off x="1079500" y="749300"/>
            <a:ext cx="3832225" cy="503238"/>
          </a:xfrm>
          <a:prstGeom prst="rect">
            <a:avLst/>
          </a:prstGeom>
          <a:noFill/>
          <a:ln w="12700">
            <a:noFill/>
          </a:ln>
        </p:spPr>
        <p:txBody>
          <a:bodyPr lIns="35719" tIns="35719" rIns="35719" bIns="35719">
            <a:spAutoFit/>
          </a:bodyPr>
          <a:lstStyle>
            <a:lvl1pPr marL="319405" indent="-319405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58420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 dirty="0">
                <a:latin typeface="Times New Roman" panose="02020603050405020304" pitchFamily="18" charset="0"/>
                <a:ea typeface="Helvetica Neue"/>
                <a:sym typeface="Helvetica Neue"/>
              </a:rPr>
              <a:t>Δείτε όλα τα κείμενα</a:t>
            </a:r>
            <a:endParaRPr lang="en-GB" altLang="el-GR" sz="2800" b="1" dirty="0">
              <a:latin typeface="Times New Roman" panose="02020603050405020304" pitchFamily="18" charset="0"/>
              <a:ea typeface="Helvetica Neue"/>
              <a:sym typeface="Helvetica Neue"/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8" y="1211263"/>
            <a:ext cx="8656637" cy="473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/>
          <p:cNvSpPr/>
          <p:nvPr/>
        </p:nvSpPr>
        <p:spPr>
          <a:xfrm>
            <a:off x="324853" y="1766598"/>
            <a:ext cx="755363" cy="436220"/>
          </a:xfrm>
          <a:prstGeom prst="ellipse">
            <a:avLst/>
          </a:prstGeom>
          <a:noFill/>
          <a:ln w="12700" cap="flat">
            <a:solidFill>
              <a:srgbClr val="8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 anchor="ctr">
            <a:spAutoFit/>
          </a:bodyPr>
          <a:lstStyle/>
          <a:p>
            <a:pPr marL="0" marR="0" lvl="0" indent="0" algn="ctr" defTabSz="41084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5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Arrow: Curved Down 14"/>
          <p:cNvSpPr/>
          <p:nvPr/>
        </p:nvSpPr>
        <p:spPr>
          <a:xfrm rot="20135116">
            <a:off x="175487" y="747195"/>
            <a:ext cx="2779701" cy="310214"/>
          </a:xfrm>
          <a:prstGeom prst="curvedDownArrow">
            <a:avLst/>
          </a:prstGeom>
          <a:solidFill>
            <a:srgbClr val="E9542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 anchor="ctr">
            <a:spAutoFit/>
          </a:bodyPr>
          <a:lstStyle/>
          <a:p>
            <a:pPr marL="0" marR="0" lvl="0" indent="0" algn="ctr" defTabSz="41084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5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4026" y="3020627"/>
            <a:ext cx="1849211" cy="436220"/>
          </a:xfrm>
          <a:prstGeom prst="ellipse">
            <a:avLst/>
          </a:prstGeom>
          <a:noFill/>
          <a:ln w="12700" cap="flat">
            <a:solidFill>
              <a:srgbClr val="8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 anchor="ctr">
            <a:spAutoFit/>
          </a:bodyPr>
          <a:lstStyle/>
          <a:p>
            <a:pPr marL="0" marR="0" lvl="0" indent="0" algn="ctr" defTabSz="41084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5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875</TotalTime>
  <Words>2288</Words>
  <Application>Microsoft Office PowerPoint</Application>
  <PresentationFormat>Προβολή στην οθόνη (4:3)</PresentationFormat>
  <Paragraphs>232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6" baseType="lpstr">
      <vt:lpstr>Arial</vt:lpstr>
      <vt:lpstr>Calibri</vt:lpstr>
      <vt:lpstr>Georgia</vt:lpstr>
      <vt:lpstr>Helvetica Neue</vt:lpstr>
      <vt:lpstr>Symbol</vt:lpstr>
      <vt:lpstr>Times New Roman</vt:lpstr>
      <vt:lpstr>Tw Cen MT</vt:lpstr>
      <vt:lpstr>Wingdings</vt:lpstr>
      <vt:lpstr>Wingdings 2</vt:lpstr>
      <vt:lpstr>Διάμεσος</vt:lpstr>
      <vt:lpstr>Πανεπιστήμιο Πατρών Τμήμα Φιλολογίας  ΕΦΑΡΜΟΣΜΕΝΗ ΓΛΩΣΣΟΛΟΓΙΑ- ΜΕΤΑΝΑΣΤΕΥΤΙΚΕΣ ΤΑΥΤΟΤΗΤΕΣ ΚΑΙ ΚΡΙΤΙΚΗ ΓΛΩΣΣΙΚΗ ΕΚΠΑΙΔΕΥΣΗ  Ανιχνεύοντας τον ρευστό ρατσισμό στον αντιρατσιστικό λόγο για μεταναστευτικούς και προσφυγικούς πληθυσμούς  Διδάσκων: Αργύρης Αρχάκης</vt:lpstr>
      <vt:lpstr>Παρουσίαση του PowerPoint</vt:lpstr>
      <vt:lpstr>Σημείο εκκίνησης</vt:lpstr>
      <vt:lpstr>Απόσπασμα από συνέντευξη της Σαβίνας Ιατρίδου (2002)</vt:lpstr>
      <vt:lpstr>Στοχοθεσία του μαθήματος</vt:lpstr>
      <vt:lpstr>Παρουσίαση του PowerPoint</vt:lpstr>
      <vt:lpstr>Χρήσιμοι σύνδεσμοι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Κριτική Ανάλυση Λόγου (ΚΑΛ) </vt:lpstr>
      <vt:lpstr> Κριτική Ανάλυση Λόγου (ΚΑΛ) </vt:lpstr>
      <vt:lpstr>Εκπαιδευτικές προεκτάσεις</vt:lpstr>
      <vt:lpstr>Υποχρεώσεις για το μάθημα</vt:lpstr>
      <vt:lpstr> Ζητήματα ηθικής της έρευνας στο πλαίσιο του μαθήματος </vt:lpstr>
      <vt:lpstr>Αξιολόγηση φοιτητών/ριών</vt:lpstr>
      <vt:lpstr>Παρουσίαση του PowerPoint</vt:lpstr>
      <vt:lpstr>BΑΣΙΚΕΣ ΘΕΣΕΙΣ ΤΗΣ ΚΥΡΙΑΡΧΗΣ ΘΕΩΡΗΤΙΚΗΣ  (ΔΟΜΙΚΗΣ και ΓΕΝΕΤΙΚΗΣ) ΓΛΩΣΣΟΛΟΓΙΑΣ</vt:lpstr>
      <vt:lpstr>BΑΣΙΚΗ ΜΕΘΟΔΟΛΟΓΙΚΗ ΘΕΣΗ  ΤΗΣ ΓΕΝΕΤΙΚΗΣ ΓΛΩΣΣΟΛΟΓΙΑΣ</vt:lpstr>
      <vt:lpstr>Η ΑΜΦΙΣΒΗΤΗΣΗ ΤΗΣ ΘΕΩΡΗΤΙΚΗΣ ΓΛΩΣΣΟΛΟΓΙΑΣ </vt:lpstr>
      <vt:lpstr>ΛΕΙΤΟΥΡΓΙΣΜΟΣ</vt:lpstr>
      <vt:lpstr>Η ΑΜΦΙΣΒΗΤΗΣΗ ΤΗΣ ΘΕΩΡΗΤΙΚΗΣ ΓΛΩΣΣΟΛΟΓΙΑΣ</vt:lpstr>
      <vt:lpstr>ΕΠΙΚΟΙΝΩΝΙΑΚΗ ΙΚΑΝΟΤΗΤΑ</vt:lpstr>
      <vt:lpstr> Παραδείγματα:  </vt:lpstr>
      <vt:lpstr> Παραδείγματα:  </vt:lpstr>
      <vt:lpstr>ΓΛΩΣΣΙΚΗ ΠΟΙΚΙΛΟΤΗΤΑ</vt:lpstr>
      <vt:lpstr>Παράδειγμα:</vt:lpstr>
      <vt:lpstr>ΓΛΩΣΣΙΚΗ ΠΟΙΚΙΛΟΤΗΤΑ  ΚΑΙ ΚΟΙΝΩΝΙΚΗ ΑΝΙΣΟΤΗΤΑ</vt:lpstr>
      <vt:lpstr>Ποικιλότητα και Γλωσσική ανισότητα Ποια είναι η γλώσσα του σχολείου;</vt:lpstr>
      <vt:lpstr>ΚΟΙΝΩΝΙΟΓΛΩΣΣΙΚΗ ΑΝΙΣΟΤΗΤΑ Σχολική τάξη</vt:lpstr>
      <vt:lpstr>ΚΟΙΝΩΝΙΟΓΛΩΣΣΙΚΗ ΑΝΙΣΟΤΗΤΑ  Σχολική τάξη</vt:lpstr>
      <vt:lpstr>Ρατσιστικό ανέκδοτο ενάντια  σε μετανάστες/τριες μαθητές/τριες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Πατρών Τμήμα Φιλολογίας  Ανάλυση Λόγου Διδάσκων: Αργύρης Αρχάκης</dc:title>
  <dc:creator>Ανθίππη</dc:creator>
  <cp:lastModifiedBy>Αρχάκης Αργύρης</cp:lastModifiedBy>
  <cp:revision>180</cp:revision>
  <dcterms:created xsi:type="dcterms:W3CDTF">2015-02-09T20:18:00Z</dcterms:created>
  <dcterms:modified xsi:type="dcterms:W3CDTF">2022-10-25T05:36:21Z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AE252CCBAEC04B1EBD527E35BC5EEA9F</vt:lpwstr>
  </property>
  <property fmtid="{D5CDD505-2E9C-101B-9397-08002B2CF9AE}" pid="3" name="KSOProductBuildVer">
    <vt:lpwstr>1033-11.2.0.11341</vt:lpwstr>
  </property>
</Properties>
</file>