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86" r:id="rId4"/>
    <p:sldId id="273" r:id="rId5"/>
    <p:sldId id="301" r:id="rId6"/>
    <p:sldId id="305" r:id="rId7"/>
    <p:sldId id="274" r:id="rId8"/>
    <p:sldId id="306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6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A63931-475B-4E8D-AE14-131141208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ACE4B1C-00D0-46B1-BFA9-1C7DE6C6F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8284E6-9437-4D18-95DF-3310CD6D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EBF5E8-8FED-4A53-888F-6633766E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F310FD-ABBE-4D36-AD5C-460DFCFA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286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459B4F-D74C-42E2-AA6C-026605A3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766938E-5413-4C52-B572-BD9AE671B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F34F50-78B7-4C53-A67D-525CAC69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591C48-6D66-4B11-ABB6-A6455AB2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A76A7F-0846-436E-A711-43091413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25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11361AB-34DD-40AF-A164-D9138313D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60ACF8D-5491-4364-BA20-7A7C03C89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EAF144-04C7-4A98-9FA8-6ED9306B2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FF688E9-B904-4D81-AE03-541B4C36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BCC210-B771-4F7A-9FA6-5193DE1AC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3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824A77-3D5C-4A3C-AEBA-57D895870A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1B2357-FB95-4A70-8323-B7B366DC9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06469A-D4C6-442C-B322-D854F579C7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D4F9E-CC75-4B37-A72B-4E6D2B57D61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3526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D19365-A874-4863-B0D9-D808373F1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829307-5A49-468F-9BEA-31E412A6B4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7B1753-2627-411C-8DF2-1E7C24DA3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1CE77-554A-437A-8853-7F2900CF694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3352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EE389F-C96F-4EE6-9DA7-7BC5E7BFF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04D110-0931-4453-BE51-0D526B1103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25711B-D7D2-4237-857F-C35B1D0B57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FB2D5-FDF6-4598-8A55-22F9E8F932D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81301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D87965-B19C-4B12-A81B-A3F4A5BEB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EFC5E9-BABD-403D-972A-D3D2D0C48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83005A-A482-4D90-94C5-AE751C061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2662-2BD0-4613-8E92-71A37DEA59A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696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92222-0B8B-4DC5-A23F-53DAC0488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E726CC-8F7F-436A-BE85-6103CEDF8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70A5D4-9292-4BEB-9700-D0C9407EF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082A19-F194-4B19-98B5-0749AF32AE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11266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A1F115-C6AF-47AA-A7DA-28A0EC3EFE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772BAC-5C3B-4185-9F7B-61FED323D4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0F21EA-6E7D-49F9-AD2A-53C97C739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F46AC-8D78-4460-ADFB-A1C5B3E2DD0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96545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6344A7-9524-4701-9575-BB9E7046C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4B38CA-EDAF-4CB1-B423-8FBA46F7A5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E7D150-1707-4C47-8A5C-A3C1CA071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5EF8E-A662-4828-98E6-8EFA6703F4A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0718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75860-D103-4B37-9A56-C1D6D998A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3C0DE3-E90A-493F-9D1D-31696959B5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DA0788-7678-46BC-8B68-310A3749D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85CF7-3F2D-4DB7-A69F-589DC34D155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1651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04B22A-9400-47BE-8D38-4FB75DA1C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F3B541-1356-4B25-AF09-2572B8CD0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675D27-0312-4976-8652-47BDC1F8C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FA9F12-018B-48A2-A227-8DFF5D9F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DCA101-1B9F-4FD2-8746-3CED7B725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293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A5C608-57A3-4B7F-9C8D-32FE04370C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BB52F0-4166-4B33-B750-198534D55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F36DE-AC9E-4075-AE7D-33272A1FDB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FB25F-A671-4E34-880E-C6C0B031DBA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92523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0C157-D782-452E-B746-3FFE86584B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D2E964-EC65-4F49-A708-F880815C8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FA100D-3FFA-43B8-A9FE-F6F3D14506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06E8D-A145-42AF-8837-75B27185FE8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58961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CBD42D-AF1C-4536-8691-D065D2B61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56C854-BF65-452C-94AC-78177389D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539D3C-8367-4FCE-90F1-8AA747014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87995-F580-43D8-9356-40B6E330702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77501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AF40DF-D01C-4CE4-80F6-8ACDD6815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86AF8D-62EA-4EE3-A52C-B96A8DB82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D6231E-71B8-4097-A47D-51E15EDD0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F3EE4-74E5-4463-9A87-E5745D007E7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79373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193C50-1B0C-449A-BE1E-7A960ABDC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E02905-79BE-4DB0-90B0-EF00D7A62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0FA777-3BAF-4A19-8E51-C32F2757F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CC036-B591-47E3-8898-664C129EDCF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15954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4A9928-6D7E-4A59-9E27-8C7051AD4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F222BD-E349-4B3C-A289-D62D8AA63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DF5D48-9A82-4956-8A40-07744D98F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FB3B6-E9E5-47C6-9B26-A2CAE05F61F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453955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46CE3D-E90A-4601-8E8F-2AA39603C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630B12-9FE5-4DCF-9F2B-08ABF32AF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1E9011-3D3B-43D5-9B2A-D6254BDABF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C9936-61C7-46D6-A10A-88826B3D20E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18555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362D94-251E-4463-AF0D-42CDA42B09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4A105A-D22D-4A01-8EC7-B4A8D231F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2701E99-C8DA-478A-82A1-4D6863208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410CC-D003-4771-936A-80D734D4CD0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15678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11DB25-DABE-4EA7-AECE-0E0976443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52DB28-84CF-41F0-BCDE-10BBEF8C2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23F3BF-B541-4C4B-87E9-7771EE427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E9EB8-FECF-4E8E-8110-F886B0F77A6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38655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028E26-129A-4BD0-A7BE-8E24442AD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37639A0-1059-4D70-96D6-E8C12E2906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2880AF2-8881-4EEA-9B51-F6EF46697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CDCE1-2B16-4066-8CBC-0A04E8AABE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2110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230C1D-C966-4350-A43E-4638AB14D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1DB0595-1E77-46A4-9052-0E1F6B837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1F0D81-7300-405E-B504-1E328317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54DC86-9B14-496F-AD83-AF7DDDC9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7DEFFB4-1980-400B-857B-8D0C29E2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0183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AC6C0-BE4A-41B8-A0CA-DE3234BBBF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746E35-E8B6-4CDA-A973-BCFE481D2C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668D5-495E-4D67-AADA-42A9B4623A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BCFC8-DE27-477F-8C6B-AA2FB7BF2AF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711322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433E40-B5F0-4FCF-B132-C0C3C0B59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2EBB8C-C1A9-413B-B3EF-CF2743551C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23B03-7507-4281-84F1-A229A33AA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6B553-5EF3-451C-921C-516FF50E2A1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085956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4B6F34-30C4-4E87-B35D-D3D5447677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5317A3-66EF-485D-AE09-FBE8F28B6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2C9E0C-7B4B-4A4B-8CF0-630B12CB71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8805D-C8AD-44B1-AF4F-71228C622C3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7158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88922E-9DFB-4303-A7FE-0E0BA3728E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78480F-2E3B-4382-9197-8F07F80B5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FE9B15-D33F-46C2-A4A6-039DC126B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F4C4F-CA81-4DD3-9782-18649154C40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2479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809276-7F1F-4C6D-9E4A-A2543D43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3C2ACB-1969-49AA-9AAC-F8B5CF984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8B4FD23-DD68-4F59-B406-76530B8C6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A3D219-B989-4669-A044-BF1C802D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1BE9709-40D3-47BE-B686-4CD1BE7A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7FFD8F-850D-4FA8-81A6-290EE5B82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122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990717-5029-4FA6-9723-CF3F79C6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8C3C33A-0DA7-4DA7-8E8D-B2D4CA1A1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AD42DBE-779D-4BB0-AAF5-9DC7DA8C5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BE1C579-3246-46D9-877E-CFC025D30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E48AD36-7DC8-49A9-B7B7-1AC4F2834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D75B8F2-D67A-4273-AE5A-6CD7072A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115C7A5-DC60-49F9-AD8C-83A1D92D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68FEC06-8138-4425-B48C-9F543B31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789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7D7E74-AB5B-4D8C-AF09-4BAD1BB2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C317F9C-5B8C-49CD-96DB-6B303993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420659-5B61-4CA3-A14F-68D1551F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7382F08-909B-4325-8B07-E37CF219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15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7D7059A-9E51-4A60-A98D-EEC14E03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7E9528B-E12A-4887-9476-0E9DFB79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AD7A0A2-EFBF-4B19-A42E-FD25FE55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02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87D79B-BC50-4C3F-805F-D5AA455A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F4E82D-6BDA-40E3-818A-B7D3B4736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F85A2A7-2FAA-4DEE-955C-22EC33F5A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5CDDB0F-FD8D-4393-B6C8-263129D2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5445DCA-0577-4CF8-8C87-5447D908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8B38A61-0A92-4DB6-B281-15C50B4E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2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76BDBE-0FEE-4766-AD0D-4FD64065A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7039963-1679-4FB4-B46D-F7B11BF3F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FD63C9C-7119-42A1-B8E8-82E850461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987692F-DD3D-42FF-A308-C97649EC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DFDCE4-420A-4AFE-B90D-40A3C423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F3C258-00E0-48AD-A642-20BAFBE3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690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2A3EAA8-5370-4CAA-9583-8166CAE4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61FE735-964E-4B3D-8D17-649C343F9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4F293A4-0073-4C46-B078-09DA837CF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8958-59B6-484F-9B7F-E20CE553DF2B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F9CDB3-6201-41E5-895E-759CF31E3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738AD14-54B7-4FE8-8196-F6FA2DD85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19CF-EBA9-4364-96FA-330CF0A33D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680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313C23-D9E6-436E-BD74-531EDD5CD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C2575D-5A61-45A9-B743-7FF7D7C25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DE4BF6-EED4-418D-B3C0-035F6E297E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C5BD07-50D1-4AB4-ACFA-59E9609DDB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3E8A2C-A10B-4851-ADE5-FEC7800BE6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>
                <a:latin typeface="Times New Roman" panose="02020603050405020304" pitchFamily="18" charset="0"/>
              </a:defRPr>
            </a:lvl1pPr>
          </a:lstStyle>
          <a:p>
            <a:fld id="{E0B613E6-91E5-4B07-B8F7-F813764A622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7162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045BAF-C36A-4C04-A0CD-3A2E2CB9D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4F7AC5-15C1-4A17-9734-5A2DE5506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3F4CA6E-1644-4F50-9182-C3C674CF74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9E1738-BA89-4BDA-B07B-0AF21693EF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E8A22B-4501-4E03-BC7D-FD7C1A44C3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>
                <a:latin typeface="Times New Roman" panose="02020603050405020304" pitchFamily="18" charset="0"/>
              </a:defRPr>
            </a:lvl1pPr>
          </a:lstStyle>
          <a:p>
            <a:fld id="{2B215B70-10E0-4729-9DE2-3C4C1198C2D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8872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1.emf"/><Relationship Id="rId21" Type="http://schemas.openxmlformats.org/officeDocument/2006/relationships/image" Target="../media/image10.w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29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2.e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image" Target="../media/image13.emf"/><Relationship Id="rId21" Type="http://schemas.openxmlformats.org/officeDocument/2006/relationships/image" Target="../media/image22.wmf"/><Relationship Id="rId7" Type="http://schemas.openxmlformats.org/officeDocument/2006/relationships/image" Target="../media/image15.e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emf"/><Relationship Id="rId25" Type="http://schemas.openxmlformats.org/officeDocument/2006/relationships/image" Target="../media/image24.emf"/><Relationship Id="rId2" Type="http://schemas.openxmlformats.org/officeDocument/2006/relationships/oleObject" Target="../embeddings/oleObject13.bin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14.emf"/><Relationship Id="rId15" Type="http://schemas.openxmlformats.org/officeDocument/2006/relationships/image" Target="../media/image19.emf"/><Relationship Id="rId23" Type="http://schemas.openxmlformats.org/officeDocument/2006/relationships/image" Target="../media/image23.e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e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2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8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4.emf"/><Relationship Id="rId18" Type="http://schemas.openxmlformats.org/officeDocument/2006/relationships/oleObject" Target="../embeddings/oleObject39.bin"/><Relationship Id="rId3" Type="http://schemas.openxmlformats.org/officeDocument/2006/relationships/image" Target="../media/image29.emf"/><Relationship Id="rId21" Type="http://schemas.openxmlformats.org/officeDocument/2006/relationships/image" Target="../media/image38.emf"/><Relationship Id="rId7" Type="http://schemas.openxmlformats.org/officeDocument/2006/relationships/image" Target="../media/image31.e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6.emf"/><Relationship Id="rId2" Type="http://schemas.openxmlformats.org/officeDocument/2006/relationships/oleObject" Target="../embeddings/oleObject31.bin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3.emf"/><Relationship Id="rId5" Type="http://schemas.openxmlformats.org/officeDocument/2006/relationships/image" Target="../media/image30.emf"/><Relationship Id="rId15" Type="http://schemas.openxmlformats.org/officeDocument/2006/relationships/image" Target="../media/image35.emf"/><Relationship Id="rId23" Type="http://schemas.openxmlformats.org/officeDocument/2006/relationships/image" Target="../media/image39.e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37.e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2.e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2.e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47.wmf"/><Relationship Id="rId2" Type="http://schemas.openxmlformats.org/officeDocument/2006/relationships/oleObject" Target="../embeddings/oleObject42.bin"/><Relationship Id="rId16" Type="http://schemas.openxmlformats.org/officeDocument/2006/relationships/oleObject" Target="../embeddings/oleObject49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3.emf"/><Relationship Id="rId14" Type="http://schemas.openxmlformats.org/officeDocument/2006/relationships/oleObject" Target="../embeddings/oleObject4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48.emf"/><Relationship Id="rId7" Type="http://schemas.openxmlformats.org/officeDocument/2006/relationships/image" Target="../media/image50.emf"/><Relationship Id="rId2" Type="http://schemas.openxmlformats.org/officeDocument/2006/relationships/oleObject" Target="../embeddings/oleObject50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9.e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ext Box 7">
            <a:extLst>
              <a:ext uri="{FF2B5EF4-FFF2-40B4-BE49-F238E27FC236}">
                <a16:creationId xmlns:a16="http://schemas.microsoft.com/office/drawing/2014/main" id="{796F32C7-2503-4BB0-ABAC-3C899736E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448" y="152401"/>
            <a:ext cx="88378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ΜΟΝΤΕΛΑ ΓΡΑΜΜΩΝ ΜΕΤΑΦΟΡΑΣ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l-GR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Μία σύγκριση</a:t>
            </a:r>
          </a:p>
        </p:txBody>
      </p:sp>
      <p:graphicFrame>
        <p:nvGraphicFramePr>
          <p:cNvPr id="43016" name="Object 8">
            <a:extLst>
              <a:ext uri="{FF2B5EF4-FFF2-40B4-BE49-F238E27FC236}">
                <a16:creationId xmlns:a16="http://schemas.microsoft.com/office/drawing/2014/main" id="{D16C70F1-FCE3-4E43-887E-DE1689E0A1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81893"/>
              </p:ext>
            </p:extLst>
          </p:nvPr>
        </p:nvGraphicFramePr>
        <p:xfrm>
          <a:off x="6729412" y="4343400"/>
          <a:ext cx="3124200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638355" imgH="1657403" progId="Visio.Drawing.6">
                  <p:embed/>
                </p:oleObj>
              </mc:Choice>
              <mc:Fallback>
                <p:oleObj name="VISIO" r:id="rId2" imgW="2638355" imgH="1657403" progId="Visio.Drawing.6">
                  <p:embed/>
                  <p:pic>
                    <p:nvPicPr>
                      <p:cNvPr id="43016" name="Object 8">
                        <a:extLst>
                          <a:ext uri="{FF2B5EF4-FFF2-40B4-BE49-F238E27FC236}">
                            <a16:creationId xmlns:a16="http://schemas.microsoft.com/office/drawing/2014/main" id="{D16C70F1-FCE3-4E43-887E-DE1689E0A1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412" y="4343400"/>
                        <a:ext cx="3124200" cy="203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>
            <a:extLst>
              <a:ext uri="{FF2B5EF4-FFF2-40B4-BE49-F238E27FC236}">
                <a16:creationId xmlns:a16="http://schemas.microsoft.com/office/drawing/2014/main" id="{172C0CA1-38CB-4DFF-999D-AE9C705D9C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505870"/>
              </p:ext>
            </p:extLst>
          </p:nvPr>
        </p:nvGraphicFramePr>
        <p:xfrm>
          <a:off x="6629400" y="2417191"/>
          <a:ext cx="3124200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2638355" imgH="1657403" progId="Visio.Drawing.11">
                  <p:embed/>
                </p:oleObj>
              </mc:Choice>
              <mc:Fallback>
                <p:oleObj name="VISIO" r:id="rId4" imgW="2638355" imgH="1657403" progId="Visio.Drawing.11">
                  <p:embed/>
                  <p:pic>
                    <p:nvPicPr>
                      <p:cNvPr id="43017" name="Object 9">
                        <a:extLst>
                          <a:ext uri="{FF2B5EF4-FFF2-40B4-BE49-F238E27FC236}">
                            <a16:creationId xmlns:a16="http://schemas.microsoft.com/office/drawing/2014/main" id="{172C0CA1-38CB-4DFF-999D-AE9C705D9C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417191"/>
                        <a:ext cx="3124200" cy="203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8" name="Object 10">
            <a:extLst>
              <a:ext uri="{FF2B5EF4-FFF2-40B4-BE49-F238E27FC236}">
                <a16:creationId xmlns:a16="http://schemas.microsoft.com/office/drawing/2014/main" id="{3BF9C650-643B-4444-BD3A-311090EF93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395827"/>
              </p:ext>
            </p:extLst>
          </p:nvPr>
        </p:nvGraphicFramePr>
        <p:xfrm>
          <a:off x="6567488" y="670942"/>
          <a:ext cx="3124200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2638355" imgH="1657403" progId="Visio.Drawing.6">
                  <p:embed/>
                </p:oleObj>
              </mc:Choice>
              <mc:Fallback>
                <p:oleObj name="VISIO" r:id="rId6" imgW="2638355" imgH="1657403" progId="Visio.Drawing.6">
                  <p:embed/>
                  <p:pic>
                    <p:nvPicPr>
                      <p:cNvPr id="43018" name="Object 10">
                        <a:extLst>
                          <a:ext uri="{FF2B5EF4-FFF2-40B4-BE49-F238E27FC236}">
                            <a16:creationId xmlns:a16="http://schemas.microsoft.com/office/drawing/2014/main" id="{3BF9C650-643B-4444-BD3A-311090EF93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670942"/>
                        <a:ext cx="3124200" cy="203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9" name="Object 11">
            <a:extLst>
              <a:ext uri="{FF2B5EF4-FFF2-40B4-BE49-F238E27FC236}">
                <a16:creationId xmlns:a16="http://schemas.microsoft.com/office/drawing/2014/main" id="{448A7F26-BC99-484C-81CF-2DAD798D98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944711"/>
              </p:ext>
            </p:extLst>
          </p:nvPr>
        </p:nvGraphicFramePr>
        <p:xfrm>
          <a:off x="2774950" y="1347133"/>
          <a:ext cx="22098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56755" imgH="482391" progId="Equation.DSMT4">
                  <p:embed/>
                </p:oleObj>
              </mc:Choice>
              <mc:Fallback>
                <p:oleObj name="Equation" r:id="rId8" imgW="1256755" imgH="482391" progId="Equation.DSMT4">
                  <p:embed/>
                  <p:pic>
                    <p:nvPicPr>
                      <p:cNvPr id="43019" name="Object 11">
                        <a:extLst>
                          <a:ext uri="{FF2B5EF4-FFF2-40B4-BE49-F238E27FC236}">
                            <a16:creationId xmlns:a16="http://schemas.microsoft.com/office/drawing/2014/main" id="{448A7F26-BC99-484C-81CF-2DAD798D98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1347133"/>
                        <a:ext cx="22098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0" name="Object 12">
            <a:extLst>
              <a:ext uri="{FF2B5EF4-FFF2-40B4-BE49-F238E27FC236}">
                <a16:creationId xmlns:a16="http://schemas.microsoft.com/office/drawing/2014/main" id="{5A5E32A2-5EC6-4B06-A049-159FC3EE0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647182"/>
              </p:ext>
            </p:extLst>
          </p:nvPr>
        </p:nvGraphicFramePr>
        <p:xfrm>
          <a:off x="2774950" y="2787333"/>
          <a:ext cx="3892550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45369" imgH="863225" progId="Equation.DSMT4">
                  <p:embed/>
                </p:oleObj>
              </mc:Choice>
              <mc:Fallback>
                <p:oleObj name="Equation" r:id="rId10" imgW="2145369" imgH="863225" progId="Equation.DSMT4">
                  <p:embed/>
                  <p:pic>
                    <p:nvPicPr>
                      <p:cNvPr id="43020" name="Object 12">
                        <a:extLst>
                          <a:ext uri="{FF2B5EF4-FFF2-40B4-BE49-F238E27FC236}">
                            <a16:creationId xmlns:a16="http://schemas.microsoft.com/office/drawing/2014/main" id="{5A5E32A2-5EC6-4B06-A049-159FC3EE02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2787333"/>
                        <a:ext cx="3892550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1" name="Object 13">
            <a:extLst>
              <a:ext uri="{FF2B5EF4-FFF2-40B4-BE49-F238E27FC236}">
                <a16:creationId xmlns:a16="http://schemas.microsoft.com/office/drawing/2014/main" id="{651D7779-2584-476C-9756-CDE33473A7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361535"/>
              </p:ext>
            </p:extLst>
          </p:nvPr>
        </p:nvGraphicFramePr>
        <p:xfrm>
          <a:off x="2774950" y="4832763"/>
          <a:ext cx="39878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95500" imgH="685800" progId="Equation.DSMT4">
                  <p:embed/>
                </p:oleObj>
              </mc:Choice>
              <mc:Fallback>
                <p:oleObj name="Equation" r:id="rId12" imgW="2095500" imgH="685800" progId="Equation.DSMT4">
                  <p:embed/>
                  <p:pic>
                    <p:nvPicPr>
                      <p:cNvPr id="43021" name="Object 13">
                        <a:extLst>
                          <a:ext uri="{FF2B5EF4-FFF2-40B4-BE49-F238E27FC236}">
                            <a16:creationId xmlns:a16="http://schemas.microsoft.com/office/drawing/2014/main" id="{651D7779-2584-476C-9756-CDE33473A7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4832763"/>
                        <a:ext cx="3987800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2" name="Text Box 14">
            <a:extLst>
              <a:ext uri="{FF2B5EF4-FFF2-40B4-BE49-F238E27FC236}">
                <a16:creationId xmlns:a16="http://schemas.microsoft.com/office/drawing/2014/main" id="{CCE8FE9E-31C6-4CCB-BA46-1237A6CB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801688"/>
            <a:ext cx="3719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l-G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i="1" dirty="0">
                <a:solidFill>
                  <a:srgbClr val="FFFFFF"/>
                </a:solidFill>
                <a:latin typeface="Arial" charset="0"/>
              </a:rPr>
              <a:t>Γραμμή</a:t>
            </a:r>
            <a:r>
              <a:rPr lang="el-G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i="1" dirty="0">
                <a:solidFill>
                  <a:srgbClr val="FFFFFF"/>
                </a:solidFill>
                <a:latin typeface="Arial" charset="0"/>
              </a:rPr>
              <a:t>μικρού μήκους</a:t>
            </a:r>
          </a:p>
        </p:txBody>
      </p:sp>
      <p:sp>
        <p:nvSpPr>
          <p:cNvPr id="43023" name="Text Box 15">
            <a:extLst>
              <a:ext uri="{FF2B5EF4-FFF2-40B4-BE49-F238E27FC236}">
                <a16:creationId xmlns:a16="http://schemas.microsoft.com/office/drawing/2014/main" id="{46572A43-E221-409F-A868-49E665578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09800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l-G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i="1">
                <a:solidFill>
                  <a:srgbClr val="FFFFFF"/>
                </a:solidFill>
                <a:latin typeface="Arial" charset="0"/>
              </a:rPr>
              <a:t>Γραμμή</a:t>
            </a:r>
            <a:r>
              <a:rPr lang="el-G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i="1">
                <a:solidFill>
                  <a:srgbClr val="FFFFFF"/>
                </a:solidFill>
                <a:latin typeface="Arial" charset="0"/>
              </a:rPr>
              <a:t>μεσαίου μήκους</a:t>
            </a:r>
          </a:p>
        </p:txBody>
      </p:sp>
      <p:sp>
        <p:nvSpPr>
          <p:cNvPr id="43024" name="Text Box 16">
            <a:extLst>
              <a:ext uri="{FF2B5EF4-FFF2-40B4-BE49-F238E27FC236}">
                <a16:creationId xmlns:a16="http://schemas.microsoft.com/office/drawing/2014/main" id="{A0E65F70-0BDB-4628-A71B-BDA0CC1F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434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l-G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i="1" dirty="0">
                <a:solidFill>
                  <a:srgbClr val="FFFFFF"/>
                </a:solidFill>
                <a:latin typeface="Arial" charset="0"/>
              </a:rPr>
              <a:t>Γραμμή</a:t>
            </a:r>
            <a:r>
              <a:rPr lang="el-GR" sz="2400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l-GR" sz="2400" b="1" i="1" dirty="0">
                <a:solidFill>
                  <a:srgbClr val="FFFFFF"/>
                </a:solidFill>
                <a:latin typeface="Arial" charset="0"/>
              </a:rPr>
              <a:t>μεγάλου μήκους</a:t>
            </a:r>
          </a:p>
        </p:txBody>
      </p:sp>
      <p:sp>
        <p:nvSpPr>
          <p:cNvPr id="43025" name="Rectangle 17">
            <a:extLst>
              <a:ext uri="{FF2B5EF4-FFF2-40B4-BE49-F238E27FC236}">
                <a16:creationId xmlns:a16="http://schemas.microsoft.com/office/drawing/2014/main" id="{AC3CB9F7-2EB2-40E4-84FD-4C89F54E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8 από </a:t>
            </a:r>
            <a:r>
              <a:rPr lang="el-GR" altLang="el-GR" sz="1400">
                <a:solidFill>
                  <a:srgbClr val="B2B2B2"/>
                </a:solidFill>
              </a:rPr>
              <a:t>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43026" name="Line 18">
            <a:extLst>
              <a:ext uri="{FF2B5EF4-FFF2-40B4-BE49-F238E27FC236}">
                <a16:creationId xmlns:a16="http://schemas.microsoft.com/office/drawing/2014/main" id="{17ECAD56-DE7F-415E-91F2-65E0D52A3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2" name="Αντικείμενο 1">
            <a:extLst>
              <a:ext uri="{FF2B5EF4-FFF2-40B4-BE49-F238E27FC236}">
                <a16:creationId xmlns:a16="http://schemas.microsoft.com/office/drawing/2014/main" id="{3D2CD051-6536-48D1-85F9-9C7B99A24E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51741"/>
              </p:ext>
            </p:extLst>
          </p:nvPr>
        </p:nvGraphicFramePr>
        <p:xfrm>
          <a:off x="9726168" y="1310949"/>
          <a:ext cx="1244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44520" imgH="304560" progId="Equation.DSMT4">
                  <p:embed/>
                </p:oleObj>
              </mc:Choice>
              <mc:Fallback>
                <p:oleObj name="Equation" r:id="rId14" imgW="12445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726168" y="1310949"/>
                        <a:ext cx="1244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4D924839-AD3F-4704-9088-C1A2BBC49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883488"/>
              </p:ext>
            </p:extLst>
          </p:nvPr>
        </p:nvGraphicFramePr>
        <p:xfrm>
          <a:off x="9979152" y="1649032"/>
          <a:ext cx="787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87320" imgH="355320" progId="Equation.DSMT4">
                  <p:embed/>
                </p:oleObj>
              </mc:Choice>
              <mc:Fallback>
                <p:oleObj name="Equation" r:id="rId16" imgW="787320" imgH="355320" progId="Equation.DSMT4">
                  <p:embed/>
                  <p:pic>
                    <p:nvPicPr>
                      <p:cNvPr id="2" name="Αντικείμενο 1">
                        <a:extLst>
                          <a:ext uri="{FF2B5EF4-FFF2-40B4-BE49-F238E27FC236}">
                            <a16:creationId xmlns:a16="http://schemas.microsoft.com/office/drawing/2014/main" id="{3D2CD051-6536-48D1-85F9-9C7B99A24E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979152" y="1649032"/>
                        <a:ext cx="7874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352D4C98-D06B-40B1-B97A-CFC9A6FDB4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025944"/>
              </p:ext>
            </p:extLst>
          </p:nvPr>
        </p:nvGraphicFramePr>
        <p:xfrm>
          <a:off x="9792144" y="3139749"/>
          <a:ext cx="762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61760" imgH="241200" progId="Equation.DSMT4">
                  <p:embed/>
                </p:oleObj>
              </mc:Choice>
              <mc:Fallback>
                <p:oleObj name="Equation" r:id="rId18" imgW="761760" imgH="241200" progId="Equation.DSMT4">
                  <p:embed/>
                  <p:pic>
                    <p:nvPicPr>
                      <p:cNvPr id="2" name="Αντικείμενο 1">
                        <a:extLst>
                          <a:ext uri="{FF2B5EF4-FFF2-40B4-BE49-F238E27FC236}">
                            <a16:creationId xmlns:a16="http://schemas.microsoft.com/office/drawing/2014/main" id="{3D2CD051-6536-48D1-85F9-9C7B99A24E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792144" y="3139749"/>
                        <a:ext cx="762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EEEB5022-651D-473F-B55C-A653D18204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350078"/>
              </p:ext>
            </p:extLst>
          </p:nvPr>
        </p:nvGraphicFramePr>
        <p:xfrm>
          <a:off x="9815512" y="3537808"/>
          <a:ext cx="787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87320" imgH="304560" progId="Equation.DSMT4">
                  <p:embed/>
                </p:oleObj>
              </mc:Choice>
              <mc:Fallback>
                <p:oleObj name="Equation" r:id="rId20" imgW="787320" imgH="304560" progId="Equation.DSMT4">
                  <p:embed/>
                  <p:pic>
                    <p:nvPicPr>
                      <p:cNvPr id="16" name="Αντικείμενο 15">
                        <a:extLst>
                          <a:ext uri="{FF2B5EF4-FFF2-40B4-BE49-F238E27FC236}">
                            <a16:creationId xmlns:a16="http://schemas.microsoft.com/office/drawing/2014/main" id="{352D4C98-D06B-40B1-B97A-CFC9A6FDB4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815512" y="3537808"/>
                        <a:ext cx="787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92328931-AC07-4D02-BC68-A9329A0AE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52881"/>
              </p:ext>
            </p:extLst>
          </p:nvPr>
        </p:nvGraphicFramePr>
        <p:xfrm>
          <a:off x="9814052" y="4872727"/>
          <a:ext cx="1905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904760" imgH="355320" progId="Equation.DSMT4">
                  <p:embed/>
                </p:oleObj>
              </mc:Choice>
              <mc:Fallback>
                <p:oleObj name="Equation" r:id="rId22" imgW="1904760" imgH="355320" progId="Equation.DSMT4">
                  <p:embed/>
                  <p:pic>
                    <p:nvPicPr>
                      <p:cNvPr id="16" name="Αντικείμενο 15">
                        <a:extLst>
                          <a:ext uri="{FF2B5EF4-FFF2-40B4-BE49-F238E27FC236}">
                            <a16:creationId xmlns:a16="http://schemas.microsoft.com/office/drawing/2014/main" id="{352D4C98-D06B-40B1-B97A-CFC9A6FDB4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814052" y="4872727"/>
                        <a:ext cx="19050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Αντικείμενο 18">
            <a:extLst>
              <a:ext uri="{FF2B5EF4-FFF2-40B4-BE49-F238E27FC236}">
                <a16:creationId xmlns:a16="http://schemas.microsoft.com/office/drawing/2014/main" id="{03DF6CD1-5169-4B66-B74C-016C1974B8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738233"/>
              </p:ext>
            </p:extLst>
          </p:nvPr>
        </p:nvGraphicFramePr>
        <p:xfrm>
          <a:off x="9814052" y="5273211"/>
          <a:ext cx="2019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019240" imgH="698400" progId="Equation.DSMT4">
                  <p:embed/>
                </p:oleObj>
              </mc:Choice>
              <mc:Fallback>
                <p:oleObj name="Equation" r:id="rId24" imgW="2019240" imgH="698400" progId="Equation.DSMT4">
                  <p:embed/>
                  <p:pic>
                    <p:nvPicPr>
                      <p:cNvPr id="18" name="Αντικείμενο 17">
                        <a:extLst>
                          <a:ext uri="{FF2B5EF4-FFF2-40B4-BE49-F238E27FC236}">
                            <a16:creationId xmlns:a16="http://schemas.microsoft.com/office/drawing/2014/main" id="{92328931-AC07-4D02-BC68-A9329A0AE7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814052" y="5273211"/>
                        <a:ext cx="20193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utoUpdateAnimBg="0"/>
      <p:bldP spid="43022" grpId="0" autoUpdateAnimBg="0"/>
      <p:bldP spid="43023" grpId="0" autoUpdateAnimBg="0"/>
      <p:bldP spid="43024" grpId="0" autoUpdateAnimBg="0"/>
      <p:bldP spid="4302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F7BB62B7-7FC2-48BE-94CB-11E02471F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52401"/>
            <a:ext cx="6103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3000" b="1" i="0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ΓΡΑΜΜΗ ΧΩΡΙΣ ΑΠΩΛΕΙΕΣ (</a:t>
            </a:r>
            <a:r>
              <a:rPr kumimoji="0" lang="en-US" altLang="el-GR" sz="3000" b="1" i="0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r=0)</a:t>
            </a:r>
            <a:endParaRPr kumimoji="0" lang="el-GR" altLang="el-GR" sz="3000" b="1" i="0" u="sng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47468E61-F8F8-4A5E-A8E3-D60213F1A7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328738"/>
          <a:ext cx="1676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3550" imgH="361720" progId="Equation.DSMT4">
                  <p:embed/>
                </p:oleObj>
              </mc:Choice>
              <mc:Fallback>
                <p:oleObj name="Equation" r:id="rId2" imgW="933550" imgH="361720" progId="Equation.DSMT4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47468E61-F8F8-4A5E-A8E3-D60213F1A7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28738"/>
                        <a:ext cx="16764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EA617760-5C74-471D-8A67-5E6B042759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1425576"/>
          <a:ext cx="11303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101" imgH="438274" progId="Equation.DSMT4">
                  <p:embed/>
                </p:oleObj>
              </mc:Choice>
              <mc:Fallback>
                <p:oleObj name="Equation" r:id="rId4" imgW="876101" imgH="438274" progId="Equation.DSMT4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EA617760-5C74-471D-8A67-5E6B042759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425576"/>
                        <a:ext cx="11303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FA63D548-A4A7-4201-8845-E650E48560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286000"/>
          <a:ext cx="2936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150" imgH="56937" progId="Equation.DSMT4">
                  <p:embed/>
                </p:oleObj>
              </mc:Choice>
              <mc:Fallback>
                <p:oleObj name="Equation" r:id="rId6" imgW="19150" imgH="56937" progId="Equation.DSMT4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FA63D548-A4A7-4201-8845-E650E48560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2936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9B921D8F-C32B-4176-98E6-B1A510F22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2260600"/>
          <a:ext cx="1422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1161910" imgH="190429" progId="Equation.3">
                  <p:embed/>
                </p:oleObj>
              </mc:Choice>
              <mc:Fallback>
                <p:oleObj name="Εξίσωση" r:id="rId8" imgW="1161910" imgH="190429" progId="Equation.3">
                  <p:embed/>
                  <p:pic>
                    <p:nvPicPr>
                      <p:cNvPr id="25606" name="Object 6">
                        <a:extLst>
                          <a:ext uri="{FF2B5EF4-FFF2-40B4-BE49-F238E27FC236}">
                            <a16:creationId xmlns:a16="http://schemas.microsoft.com/office/drawing/2014/main" id="{9B921D8F-C32B-4176-98E6-B1A510F22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60600"/>
                        <a:ext cx="1422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Line 9">
            <a:extLst>
              <a:ext uri="{FF2B5EF4-FFF2-40B4-BE49-F238E27FC236}">
                <a16:creationId xmlns:a16="http://schemas.microsoft.com/office/drawing/2014/main" id="{41D11B2A-5B44-43D3-A500-25BAC2783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124200"/>
            <a:ext cx="4572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87E1608D-FD62-40F4-BA72-531C98B9F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962400"/>
            <a:ext cx="4572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graphicFrame>
        <p:nvGraphicFramePr>
          <p:cNvPr id="25613" name="Object 13">
            <a:extLst>
              <a:ext uri="{FF2B5EF4-FFF2-40B4-BE49-F238E27FC236}">
                <a16:creationId xmlns:a16="http://schemas.microsoft.com/office/drawing/2014/main" id="{0454C864-4924-4A37-9DBE-7209D0A851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2971801"/>
          <a:ext cx="32702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73300" imgH="228600" progId="Equation.DSMT4">
                  <p:embed/>
                </p:oleObj>
              </mc:Choice>
              <mc:Fallback>
                <p:oleObj name="Equation" r:id="rId10" imgW="2273300" imgH="228600" progId="Equation.DSMT4">
                  <p:embed/>
                  <p:pic>
                    <p:nvPicPr>
                      <p:cNvPr id="25613" name="Object 13">
                        <a:extLst>
                          <a:ext uri="{FF2B5EF4-FFF2-40B4-BE49-F238E27FC236}">
                            <a16:creationId xmlns:a16="http://schemas.microsoft.com/office/drawing/2014/main" id="{0454C864-4924-4A37-9DBE-7209D0A851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971801"/>
                        <a:ext cx="327025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>
            <a:extLst>
              <a:ext uri="{FF2B5EF4-FFF2-40B4-BE49-F238E27FC236}">
                <a16:creationId xmlns:a16="http://schemas.microsoft.com/office/drawing/2014/main" id="{3A8126E9-A342-463A-9E7B-DED147569B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3810001"/>
          <a:ext cx="3352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349500" imgH="228600" progId="Equation.DSMT4">
                  <p:embed/>
                </p:oleObj>
              </mc:Choice>
              <mc:Fallback>
                <p:oleObj name="Equation" r:id="rId12" imgW="2349500" imgH="228600" progId="Equation.DSMT4">
                  <p:embed/>
                  <p:pic>
                    <p:nvPicPr>
                      <p:cNvPr id="25615" name="Object 15">
                        <a:extLst>
                          <a:ext uri="{FF2B5EF4-FFF2-40B4-BE49-F238E27FC236}">
                            <a16:creationId xmlns:a16="http://schemas.microsoft.com/office/drawing/2014/main" id="{3A8126E9-A342-463A-9E7B-DED147569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810001"/>
                        <a:ext cx="3352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7" name="Rectangle 17">
            <a:extLst>
              <a:ext uri="{FF2B5EF4-FFF2-40B4-BE49-F238E27FC236}">
                <a16:creationId xmlns:a16="http://schemas.microsoft.com/office/drawing/2014/main" id="{486C0372-DF64-4F0D-AC29-7AEBA2F0C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196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1" i="1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</a:t>
            </a:r>
            <a:r>
              <a:rPr kumimoji="0" lang="el-GR" altLang="el-GR" sz="2400" b="1" i="1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Μήκος κύματος</a:t>
            </a:r>
            <a:r>
              <a:rPr kumimoji="0" lang="el-GR" altLang="el-GR" sz="2400" b="1" i="1" u="none" strike="noStrike" kern="120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l-GR" altLang="el-GR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l-GR" altLang="el-GR" sz="24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5618" name="Object 18">
            <a:extLst>
              <a:ext uri="{FF2B5EF4-FFF2-40B4-BE49-F238E27FC236}">
                <a16:creationId xmlns:a16="http://schemas.microsoft.com/office/drawing/2014/main" id="{504A293B-76A3-4428-99F4-087791FF0A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5029201"/>
          <a:ext cx="25146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171580" imgH="438274" progId="Equation.DSMT4">
                  <p:embed/>
                </p:oleObj>
              </mc:Choice>
              <mc:Fallback>
                <p:oleObj name="Equation" r:id="rId14" imgW="2171580" imgH="438274" progId="Equation.DSMT4">
                  <p:embed/>
                  <p:pic>
                    <p:nvPicPr>
                      <p:cNvPr id="25618" name="Object 18">
                        <a:extLst>
                          <a:ext uri="{FF2B5EF4-FFF2-40B4-BE49-F238E27FC236}">
                            <a16:creationId xmlns:a16="http://schemas.microsoft.com/office/drawing/2014/main" id="{504A293B-76A3-4428-99F4-087791FF0A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029201"/>
                        <a:ext cx="25146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0" name="Rectangle 20">
            <a:extLst>
              <a:ext uri="{FF2B5EF4-FFF2-40B4-BE49-F238E27FC236}">
                <a16:creationId xmlns:a16="http://schemas.microsoft.com/office/drawing/2014/main" id="{173C9DDB-89AD-4B3F-A175-2B6331531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819400"/>
            <a:ext cx="34290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sp>
        <p:nvSpPr>
          <p:cNvPr id="25621" name="Rectangle 21">
            <a:extLst>
              <a:ext uri="{FF2B5EF4-FFF2-40B4-BE49-F238E27FC236}">
                <a16:creationId xmlns:a16="http://schemas.microsoft.com/office/drawing/2014/main" id="{E48B6BF2-CC41-48FF-8104-9702740B2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34290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sp>
        <p:nvSpPr>
          <p:cNvPr id="25622" name="Rectangle 22">
            <a:extLst>
              <a:ext uri="{FF2B5EF4-FFF2-40B4-BE49-F238E27FC236}">
                <a16:creationId xmlns:a16="http://schemas.microsoft.com/office/drawing/2014/main" id="{A0A4073B-E07D-42AA-A976-81C61232B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Κεφάλαιο</a:t>
            </a:r>
            <a:r>
              <a:rPr kumimoji="0" lang="el-GR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        (C) Copyright  Γαβριήλ  Γιαννακόπουλος    Πανεπιστήμιο Πατρών        Διαφάνεια </a:t>
            </a:r>
            <a:r>
              <a:rPr kumimoji="0" lang="el-GR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  από 47</a:t>
            </a:r>
            <a:endParaRPr kumimoji="0" lang="en-US" altLang="el-G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E8A4C7D1-C79A-432B-8655-085DDC344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sp>
        <p:nvSpPr>
          <p:cNvPr id="25624" name="Text Box 24">
            <a:extLst>
              <a:ext uri="{FF2B5EF4-FFF2-40B4-BE49-F238E27FC236}">
                <a16:creationId xmlns:a16="http://schemas.microsoft.com/office/drawing/2014/main" id="{8FE67D0D-4B29-4A26-8DF8-550E095B2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5699126"/>
            <a:ext cx="2898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0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Για εναέριες γραμμές </a:t>
            </a:r>
            <a:r>
              <a:rPr kumimoji="0" lang="en-US" altLang="el-GR" sz="20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endParaRPr kumimoji="0" lang="el-GR" altLang="el-GR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5625" name="Object 25">
            <a:extLst>
              <a:ext uri="{FF2B5EF4-FFF2-40B4-BE49-F238E27FC236}">
                <a16:creationId xmlns:a16="http://schemas.microsoft.com/office/drawing/2014/main" id="{75FAE267-C13E-4CA1-B7CD-A9F8D97B5E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5714" y="5643564"/>
          <a:ext cx="21367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486020" imgH="380858" progId="Equation.DSMT4">
                  <p:embed/>
                </p:oleObj>
              </mc:Choice>
              <mc:Fallback>
                <p:oleObj name="Equation" r:id="rId16" imgW="1486020" imgH="380858" progId="Equation.DSMT4">
                  <p:embed/>
                  <p:pic>
                    <p:nvPicPr>
                      <p:cNvPr id="25625" name="Object 25">
                        <a:extLst>
                          <a:ext uri="{FF2B5EF4-FFF2-40B4-BE49-F238E27FC236}">
                            <a16:creationId xmlns:a16="http://schemas.microsoft.com/office/drawing/2014/main" id="{75FAE267-C13E-4CA1-B7CD-A9F8D97B5E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4" y="5643564"/>
                        <a:ext cx="2136775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Line 26">
            <a:extLst>
              <a:ext uri="{FF2B5EF4-FFF2-40B4-BE49-F238E27FC236}">
                <a16:creationId xmlns:a16="http://schemas.microsoft.com/office/drawing/2014/main" id="{31CEFB58-3003-4418-9331-1D5042FCF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943600"/>
            <a:ext cx="4572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  <p:graphicFrame>
        <p:nvGraphicFramePr>
          <p:cNvPr id="25627" name="Object 27">
            <a:extLst>
              <a:ext uri="{FF2B5EF4-FFF2-40B4-BE49-F238E27FC236}">
                <a16:creationId xmlns:a16="http://schemas.microsoft.com/office/drawing/2014/main" id="{FB6CD0E6-9A3B-4989-BAE4-4A2A31586C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32725" y="5622926"/>
          <a:ext cx="21669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57295" imgH="380858" progId="Equation.DSMT4">
                  <p:embed/>
                </p:oleObj>
              </mc:Choice>
              <mc:Fallback>
                <p:oleObj name="Equation" r:id="rId18" imgW="1457295" imgH="380858" progId="Equation.DSMT4">
                  <p:embed/>
                  <p:pic>
                    <p:nvPicPr>
                      <p:cNvPr id="25627" name="Object 27">
                        <a:extLst>
                          <a:ext uri="{FF2B5EF4-FFF2-40B4-BE49-F238E27FC236}">
                            <a16:creationId xmlns:a16="http://schemas.microsoft.com/office/drawing/2014/main" id="{FB6CD0E6-9A3B-4989-BAE4-4A2A31586C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2725" y="5622926"/>
                        <a:ext cx="21669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6" name="Text Box 46">
            <a:extLst>
              <a:ext uri="{FF2B5EF4-FFF2-40B4-BE49-F238E27FC236}">
                <a16:creationId xmlns:a16="http://schemas.microsoft.com/office/drawing/2014/main" id="{3605AB95-0B64-4A8B-B7D8-5EE625110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762000"/>
            <a:ext cx="491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1" i="1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Εξισώσεις τάσης και ρεύματος</a:t>
            </a:r>
          </a:p>
        </p:txBody>
      </p:sp>
      <p:graphicFrame>
        <p:nvGraphicFramePr>
          <p:cNvPr id="25647" name="Object 47">
            <a:extLst>
              <a:ext uri="{FF2B5EF4-FFF2-40B4-BE49-F238E27FC236}">
                <a16:creationId xmlns:a16="http://schemas.microsoft.com/office/drawing/2014/main" id="{36D2672E-025C-434D-A855-2DD827F35C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6589" y="2971800"/>
          <a:ext cx="395763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374900" imgH="228600" progId="Equation.DSMT4">
                  <p:embed/>
                </p:oleObj>
              </mc:Choice>
              <mc:Fallback>
                <p:oleObj name="Equation" r:id="rId20" imgW="2374900" imgH="228600" progId="Equation.DSMT4">
                  <p:embed/>
                  <p:pic>
                    <p:nvPicPr>
                      <p:cNvPr id="25647" name="Object 47">
                        <a:extLst>
                          <a:ext uri="{FF2B5EF4-FFF2-40B4-BE49-F238E27FC236}">
                            <a16:creationId xmlns:a16="http://schemas.microsoft.com/office/drawing/2014/main" id="{36D2672E-025C-434D-A855-2DD827F35C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9" y="2971800"/>
                        <a:ext cx="395763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8" name="Object 48">
            <a:extLst>
              <a:ext uri="{FF2B5EF4-FFF2-40B4-BE49-F238E27FC236}">
                <a16:creationId xmlns:a16="http://schemas.microsoft.com/office/drawing/2014/main" id="{5EFD035A-34CA-498C-9DE1-C625E3B87B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3581401"/>
          <a:ext cx="3810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609631" imgH="390428" progId="Equation.DSMT4">
                  <p:embed/>
                </p:oleObj>
              </mc:Choice>
              <mc:Fallback>
                <p:oleObj name="Equation" r:id="rId22" imgW="2609631" imgH="390428" progId="Equation.DSMT4">
                  <p:embed/>
                  <p:pic>
                    <p:nvPicPr>
                      <p:cNvPr id="25648" name="Object 48">
                        <a:extLst>
                          <a:ext uri="{FF2B5EF4-FFF2-40B4-BE49-F238E27FC236}">
                            <a16:creationId xmlns:a16="http://schemas.microsoft.com/office/drawing/2014/main" id="{5EFD035A-34CA-498C-9DE1-C625E3B87B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lum bright="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81401"/>
                        <a:ext cx="3810000" cy="695325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9" name="Object 49">
            <a:extLst>
              <a:ext uri="{FF2B5EF4-FFF2-40B4-BE49-F238E27FC236}">
                <a16:creationId xmlns:a16="http://schemas.microsoft.com/office/drawing/2014/main" id="{6854FC2B-533C-4D18-9B0D-2FEAFC7A39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5200" y="2262188"/>
          <a:ext cx="19304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104940" imgH="152630" progId="Equation.DSMT4">
                  <p:embed/>
                </p:oleObj>
              </mc:Choice>
              <mc:Fallback>
                <p:oleObj name="Equation" r:id="rId24" imgW="1104940" imgH="152630" progId="Equation.DSMT4">
                  <p:embed/>
                  <p:pic>
                    <p:nvPicPr>
                      <p:cNvPr id="25649" name="Object 49">
                        <a:extLst>
                          <a:ext uri="{FF2B5EF4-FFF2-40B4-BE49-F238E27FC236}">
                            <a16:creationId xmlns:a16="http://schemas.microsoft.com/office/drawing/2014/main" id="{6854FC2B-533C-4D18-9B0D-2FEAFC7A39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2262188"/>
                        <a:ext cx="1930400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Αντικείμενο 1">
            <a:extLst>
              <a:ext uri="{FF2B5EF4-FFF2-40B4-BE49-F238E27FC236}">
                <a16:creationId xmlns:a16="http://schemas.microsoft.com/office/drawing/2014/main" id="{267BC066-949D-4CF6-9A8E-9A310C32C5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65760" y="1897013"/>
          <a:ext cx="2324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323800" imgH="787320" progId="Equation.DSMT4">
                  <p:embed/>
                </p:oleObj>
              </mc:Choice>
              <mc:Fallback>
                <p:oleObj name="Equation" r:id="rId26" imgW="2323800" imgH="787320" progId="Equation.DSMT4">
                  <p:embed/>
                  <p:pic>
                    <p:nvPicPr>
                      <p:cNvPr id="2" name="Αντικείμενο 1">
                        <a:extLst>
                          <a:ext uri="{FF2B5EF4-FFF2-40B4-BE49-F238E27FC236}">
                            <a16:creationId xmlns:a16="http://schemas.microsoft.com/office/drawing/2014/main" id="{267BC066-949D-4CF6-9A8E-9A310C32C5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665760" y="1897013"/>
                        <a:ext cx="2324100" cy="7874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75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5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3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17" grpId="0" autoUpdateAnimBg="0"/>
      <p:bldP spid="25620" grpId="0" animBg="1"/>
      <p:bldP spid="25621" grpId="0" animBg="1"/>
      <p:bldP spid="25622" grpId="0" autoUpdateAnimBg="0"/>
      <p:bldP spid="25624" grpId="0" autoUpdateAnimBg="0"/>
      <p:bldP spid="256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0DD9D80D-D681-49BE-9A49-63C335AD0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1"/>
            <a:ext cx="6103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ΓΡΑΜΜΗ ΧΩΡΙΣ ΑΠΩΛΕΙΕΣ (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r=0)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98910A62-D7D8-4514-B763-E604BC1BE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</a:t>
            </a:r>
            <a:r>
              <a:rPr lang="el-GR" altLang="el-GR" sz="1400">
                <a:solidFill>
                  <a:srgbClr val="B2B2B2"/>
                </a:solidFill>
              </a:rPr>
              <a:t>1</a:t>
            </a:r>
            <a:r>
              <a:rPr lang="en-US" altLang="el-GR" sz="1400">
                <a:solidFill>
                  <a:srgbClr val="B2B2B2"/>
                </a:solidFill>
              </a:rPr>
              <a:t>6 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80900" name="Line 4">
            <a:extLst>
              <a:ext uri="{FF2B5EF4-FFF2-40B4-BE49-F238E27FC236}">
                <a16:creationId xmlns:a16="http://schemas.microsoft.com/office/drawing/2014/main" id="{B6967E75-FBC4-41A3-9A66-C38807E8E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id="{92BD2248-D4B5-4A17-B9D5-DF5869785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685800"/>
            <a:ext cx="3681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3. Α, Β, </a:t>
            </a:r>
            <a:r>
              <a:rPr lang="en-US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C, D </a:t>
            </a: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παράμετροι</a:t>
            </a:r>
          </a:p>
        </p:txBody>
      </p:sp>
      <p:graphicFrame>
        <p:nvGraphicFramePr>
          <p:cNvPr id="80916" name="Object 20">
            <a:extLst>
              <a:ext uri="{FF2B5EF4-FFF2-40B4-BE49-F238E27FC236}">
                <a16:creationId xmlns:a16="http://schemas.microsoft.com/office/drawing/2014/main" id="{9CE2DBF2-89AD-44CC-A0F0-6A5EE64B60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7776" y="4643438"/>
          <a:ext cx="4691063" cy="130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01900" imgH="685800" progId="Equation.DSMT4">
                  <p:embed/>
                </p:oleObj>
              </mc:Choice>
              <mc:Fallback>
                <p:oleObj name="Equation" r:id="rId2" imgW="2501900" imgH="685800" progId="Equation.DSMT4">
                  <p:embed/>
                  <p:pic>
                    <p:nvPicPr>
                      <p:cNvPr id="80916" name="Object 20">
                        <a:extLst>
                          <a:ext uri="{FF2B5EF4-FFF2-40B4-BE49-F238E27FC236}">
                            <a16:creationId xmlns:a16="http://schemas.microsoft.com/office/drawing/2014/main" id="{9CE2DBF2-89AD-44CC-A0F0-6A5EE64B60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6" y="4643438"/>
                        <a:ext cx="4691063" cy="1300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8" name="Object 22">
            <a:extLst>
              <a:ext uri="{FF2B5EF4-FFF2-40B4-BE49-F238E27FC236}">
                <a16:creationId xmlns:a16="http://schemas.microsoft.com/office/drawing/2014/main" id="{1BFE9670-6618-4891-8CAE-F4797D0973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3676" y="1487488"/>
          <a:ext cx="41497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73300" imgH="228600" progId="Equation.DSMT4">
                  <p:embed/>
                </p:oleObj>
              </mc:Choice>
              <mc:Fallback>
                <p:oleObj name="Equation" r:id="rId4" imgW="2273300" imgH="228600" progId="Equation.DSMT4">
                  <p:embed/>
                  <p:pic>
                    <p:nvPicPr>
                      <p:cNvPr id="80918" name="Object 22">
                        <a:extLst>
                          <a:ext uri="{FF2B5EF4-FFF2-40B4-BE49-F238E27FC236}">
                            <a16:creationId xmlns:a16="http://schemas.microsoft.com/office/drawing/2014/main" id="{1BFE9670-6618-4891-8CAE-F4797D0973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6" y="1487488"/>
                        <a:ext cx="414972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9" name="Object 23">
            <a:extLst>
              <a:ext uri="{FF2B5EF4-FFF2-40B4-BE49-F238E27FC236}">
                <a16:creationId xmlns:a16="http://schemas.microsoft.com/office/drawing/2014/main" id="{1254667C-EC2B-4C9D-939B-1B30EB0843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187576"/>
          <a:ext cx="4191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49500" imgH="228600" progId="Equation.DSMT4">
                  <p:embed/>
                </p:oleObj>
              </mc:Choice>
              <mc:Fallback>
                <p:oleObj name="Equation" r:id="rId6" imgW="2349500" imgH="228600" progId="Equation.DSMT4">
                  <p:embed/>
                  <p:pic>
                    <p:nvPicPr>
                      <p:cNvPr id="80919" name="Object 23">
                        <a:extLst>
                          <a:ext uri="{FF2B5EF4-FFF2-40B4-BE49-F238E27FC236}">
                            <a16:creationId xmlns:a16="http://schemas.microsoft.com/office/drawing/2014/main" id="{1254667C-EC2B-4C9D-939B-1B30EB0843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87576"/>
                        <a:ext cx="41910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0" name="Object 24">
            <a:extLst>
              <a:ext uri="{FF2B5EF4-FFF2-40B4-BE49-F238E27FC236}">
                <a16:creationId xmlns:a16="http://schemas.microsoft.com/office/drawing/2014/main" id="{D9CBEC4E-FF69-4FBC-8D1B-C32499AC2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43972"/>
              </p:ext>
            </p:extLst>
          </p:nvPr>
        </p:nvGraphicFramePr>
        <p:xfrm>
          <a:off x="3962400" y="3109914"/>
          <a:ext cx="43434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08200" imgH="228600" progId="Equation.DSMT4">
                  <p:embed/>
                </p:oleObj>
              </mc:Choice>
              <mc:Fallback>
                <p:oleObj name="Equation" r:id="rId8" imgW="2108200" imgH="228600" progId="Equation.DSMT4">
                  <p:embed/>
                  <p:pic>
                    <p:nvPicPr>
                      <p:cNvPr id="80920" name="Object 24">
                        <a:extLst>
                          <a:ext uri="{FF2B5EF4-FFF2-40B4-BE49-F238E27FC236}">
                            <a16:creationId xmlns:a16="http://schemas.microsoft.com/office/drawing/2014/main" id="{D9CBEC4E-FF69-4FBC-8D1B-C32499AC26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09914"/>
                        <a:ext cx="434340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1" name="Object 25">
            <a:extLst>
              <a:ext uri="{FF2B5EF4-FFF2-40B4-BE49-F238E27FC236}">
                <a16:creationId xmlns:a16="http://schemas.microsoft.com/office/drawing/2014/main" id="{24E43999-36E4-41E7-9284-C9CF2DF2B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3735388"/>
          <a:ext cx="441960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97100" imgH="228600" progId="Equation.DSMT4">
                  <p:embed/>
                </p:oleObj>
              </mc:Choice>
              <mc:Fallback>
                <p:oleObj name="Equation" r:id="rId10" imgW="2197100" imgH="228600" progId="Equation.DSMT4">
                  <p:embed/>
                  <p:pic>
                    <p:nvPicPr>
                      <p:cNvPr id="80921" name="Object 25">
                        <a:extLst>
                          <a:ext uri="{FF2B5EF4-FFF2-40B4-BE49-F238E27FC236}">
                            <a16:creationId xmlns:a16="http://schemas.microsoft.com/office/drawing/2014/main" id="{24E43999-36E4-41E7-9284-C9CF2DF2B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735388"/>
                        <a:ext cx="4419600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2" name="Line 26">
            <a:extLst>
              <a:ext uri="{FF2B5EF4-FFF2-40B4-BE49-F238E27FC236}">
                <a16:creationId xmlns:a16="http://schemas.microsoft.com/office/drawing/2014/main" id="{389F34C9-7C95-42DA-B9E8-E2C09CADB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819400"/>
            <a:ext cx="6400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autoUpdateAnimBg="0"/>
      <p:bldP spid="8091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>
            <a:extLst>
              <a:ext uri="{FF2B5EF4-FFF2-40B4-BE49-F238E27FC236}">
                <a16:creationId xmlns:a16="http://schemas.microsoft.com/office/drawing/2014/main" id="{C6C58139-23E9-486B-8A4D-3D4D9319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1"/>
            <a:ext cx="6103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ΓΡΑΜΜΗ ΧΩΡΙΣ ΑΠΩΛΕΙΕΣ (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r=0)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D34FDB8-6803-4DAA-B3BC-6280A0CBF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</a:t>
            </a:r>
            <a:r>
              <a:rPr lang="el-GR" altLang="el-GR" sz="1400">
                <a:solidFill>
                  <a:srgbClr val="B2B2B2"/>
                </a:solidFill>
              </a:rPr>
              <a:t>1</a:t>
            </a:r>
            <a:r>
              <a:rPr lang="en-US" altLang="el-GR" sz="1400">
                <a:solidFill>
                  <a:srgbClr val="B2B2B2"/>
                </a:solidFill>
              </a:rPr>
              <a:t>7 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84996" name="Line 4">
            <a:extLst>
              <a:ext uri="{FF2B5EF4-FFF2-40B4-BE49-F238E27FC236}">
                <a16:creationId xmlns:a16="http://schemas.microsoft.com/office/drawing/2014/main" id="{8331BECA-EECF-4B9D-A8C6-08EF4CDDB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7E2C1538-8895-4E57-8104-C7D5304B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838200"/>
            <a:ext cx="381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4. π-ισοδύναμο κύκλωμα</a:t>
            </a:r>
          </a:p>
        </p:txBody>
      </p:sp>
      <p:graphicFrame>
        <p:nvGraphicFramePr>
          <p:cNvPr id="84998" name="Object 6">
            <a:extLst>
              <a:ext uri="{FF2B5EF4-FFF2-40B4-BE49-F238E27FC236}">
                <a16:creationId xmlns:a16="http://schemas.microsoft.com/office/drawing/2014/main" id="{3F730A39-FEF2-47D2-BA81-45D32FBEF3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374775"/>
          <a:ext cx="35052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638355" imgH="1657403" progId="Visio.Drawing.6">
                  <p:embed/>
                </p:oleObj>
              </mc:Choice>
              <mc:Fallback>
                <p:oleObj name="VISIO" r:id="rId2" imgW="2638355" imgH="1657403" progId="Visio.Drawing.6">
                  <p:embed/>
                  <p:pic>
                    <p:nvPicPr>
                      <p:cNvPr id="84998" name="Object 6">
                        <a:extLst>
                          <a:ext uri="{FF2B5EF4-FFF2-40B4-BE49-F238E27FC236}">
                            <a16:creationId xmlns:a16="http://schemas.microsoft.com/office/drawing/2014/main" id="{3F730A39-FEF2-47D2-BA81-45D32FBEF3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74775"/>
                        <a:ext cx="35052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9" name="Object 7">
            <a:extLst>
              <a:ext uri="{FF2B5EF4-FFF2-40B4-BE49-F238E27FC236}">
                <a16:creationId xmlns:a16="http://schemas.microsoft.com/office/drawing/2014/main" id="{0B1C957C-3136-4863-AB16-FE61386BCB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32764" y="1822450"/>
          <a:ext cx="177958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699" imgH="123922" progId="Equation.DSMT4">
                  <p:embed/>
                </p:oleObj>
              </mc:Choice>
              <mc:Fallback>
                <p:oleObj name="Equation" r:id="rId4" imgW="952699" imgH="123922" progId="Equation.DSMT4">
                  <p:embed/>
                  <p:pic>
                    <p:nvPicPr>
                      <p:cNvPr id="84999" name="Object 7">
                        <a:extLst>
                          <a:ext uri="{FF2B5EF4-FFF2-40B4-BE49-F238E27FC236}">
                            <a16:creationId xmlns:a16="http://schemas.microsoft.com/office/drawing/2014/main" id="{0B1C957C-3136-4863-AB16-FE61386BCB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2764" y="1822450"/>
                        <a:ext cx="177958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0" name="Object 8">
            <a:extLst>
              <a:ext uri="{FF2B5EF4-FFF2-40B4-BE49-F238E27FC236}">
                <a16:creationId xmlns:a16="http://schemas.microsoft.com/office/drawing/2014/main" id="{CC1B0427-2D42-4DC3-8829-DB4A9568F5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97839" y="2446338"/>
          <a:ext cx="193992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19360" imgH="409566" progId="Equation.DSMT4">
                  <p:embed/>
                </p:oleObj>
              </mc:Choice>
              <mc:Fallback>
                <p:oleObj name="Equation" r:id="rId6" imgW="1219360" imgH="409566" progId="Equation.DSMT4">
                  <p:embed/>
                  <p:pic>
                    <p:nvPicPr>
                      <p:cNvPr id="85000" name="Object 8">
                        <a:extLst>
                          <a:ext uri="{FF2B5EF4-FFF2-40B4-BE49-F238E27FC236}">
                            <a16:creationId xmlns:a16="http://schemas.microsoft.com/office/drawing/2014/main" id="{CC1B0427-2D42-4DC3-8829-DB4A9568F5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7839" y="2446338"/>
                        <a:ext cx="1939925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>
            <a:extLst>
              <a:ext uri="{FF2B5EF4-FFF2-40B4-BE49-F238E27FC236}">
                <a16:creationId xmlns:a16="http://schemas.microsoft.com/office/drawing/2014/main" id="{5D105010-C7F3-47A6-A0B2-02886A5C25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5350" y="4191000"/>
          <a:ext cx="11509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8901" imgH="95215" progId="Equation.DSMT4">
                  <p:embed/>
                </p:oleObj>
              </mc:Choice>
              <mc:Fallback>
                <p:oleObj name="Equation" r:id="rId8" imgW="418901" imgH="95215" progId="Equation.DSMT4">
                  <p:embed/>
                  <p:pic>
                    <p:nvPicPr>
                      <p:cNvPr id="85001" name="Object 9">
                        <a:extLst>
                          <a:ext uri="{FF2B5EF4-FFF2-40B4-BE49-F238E27FC236}">
                            <a16:creationId xmlns:a16="http://schemas.microsoft.com/office/drawing/2014/main" id="{5D105010-C7F3-47A6-A0B2-02886A5C25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4191000"/>
                        <a:ext cx="11509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2" name="Object 10">
            <a:extLst>
              <a:ext uri="{FF2B5EF4-FFF2-40B4-BE49-F238E27FC236}">
                <a16:creationId xmlns:a16="http://schemas.microsoft.com/office/drawing/2014/main" id="{FBD6D2C3-0D16-4BD1-8101-59032CCAC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4038600"/>
          <a:ext cx="1219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14170" imgH="285644" progId="Equation.DSMT4">
                  <p:embed/>
                </p:oleObj>
              </mc:Choice>
              <mc:Fallback>
                <p:oleObj name="Equation" r:id="rId10" imgW="514170" imgH="285644" progId="Equation.DSMT4">
                  <p:embed/>
                  <p:pic>
                    <p:nvPicPr>
                      <p:cNvPr id="85002" name="Object 10">
                        <a:extLst>
                          <a:ext uri="{FF2B5EF4-FFF2-40B4-BE49-F238E27FC236}">
                            <a16:creationId xmlns:a16="http://schemas.microsoft.com/office/drawing/2014/main" id="{FBD6D2C3-0D16-4BD1-8101-59032CCAC7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038600"/>
                        <a:ext cx="1219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>
            <a:extLst>
              <a:ext uri="{FF2B5EF4-FFF2-40B4-BE49-F238E27FC236}">
                <a16:creationId xmlns:a16="http://schemas.microsoft.com/office/drawing/2014/main" id="{12275310-07AA-4FC9-BA8E-45C87A306D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7438" y="4292600"/>
          <a:ext cx="360362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1815" imgH="104784" progId="Equation.DSMT4">
                  <p:embed/>
                </p:oleObj>
              </mc:Choice>
              <mc:Fallback>
                <p:oleObj name="Equation" r:id="rId12" imgW="161815" imgH="104784" progId="Equation.DSMT4">
                  <p:embed/>
                  <p:pic>
                    <p:nvPicPr>
                      <p:cNvPr id="85003" name="Object 11">
                        <a:extLst>
                          <a:ext uri="{FF2B5EF4-FFF2-40B4-BE49-F238E27FC236}">
                            <a16:creationId xmlns:a16="http://schemas.microsoft.com/office/drawing/2014/main" id="{12275310-07AA-4FC9-BA8E-45C87A306D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4292600"/>
                        <a:ext cx="360362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4" name="Text Box 12">
            <a:extLst>
              <a:ext uri="{FF2B5EF4-FFF2-40B4-BE49-F238E27FC236}">
                <a16:creationId xmlns:a16="http://schemas.microsoft.com/office/drawing/2014/main" id="{3333191B-859C-4143-849F-634A61B2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386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Z</a:t>
            </a:r>
            <a:r>
              <a:rPr lang="en-US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el-GR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: </a:t>
            </a:r>
            <a:r>
              <a:rPr lang="el-GR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επαγωγικό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Y</a:t>
            </a:r>
            <a:r>
              <a:rPr lang="en-US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el-GR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: </a:t>
            </a:r>
            <a:r>
              <a:rPr lang="el-GR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χωρητικό</a:t>
            </a:r>
          </a:p>
        </p:txBody>
      </p:sp>
      <p:sp>
        <p:nvSpPr>
          <p:cNvPr id="85005" name="Rectangle 13">
            <a:extLst>
              <a:ext uri="{FF2B5EF4-FFF2-40B4-BE49-F238E27FC236}">
                <a16:creationId xmlns:a16="http://schemas.microsoft.com/office/drawing/2014/main" id="{9E8E103F-154E-451B-BD74-94B9AC721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038600"/>
            <a:ext cx="2438400" cy="838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85006" name="Object 14">
            <a:extLst>
              <a:ext uri="{FF2B5EF4-FFF2-40B4-BE49-F238E27FC236}">
                <a16:creationId xmlns:a16="http://schemas.microsoft.com/office/drawing/2014/main" id="{6100AE7F-A1E7-499F-BA87-C3BF33EC18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5350" y="5410200"/>
          <a:ext cx="11509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18901" imgH="95215" progId="Equation.DSMT4">
                  <p:embed/>
                </p:oleObj>
              </mc:Choice>
              <mc:Fallback>
                <p:oleObj name="Equation" r:id="rId14" imgW="418901" imgH="95215" progId="Equation.DSMT4">
                  <p:embed/>
                  <p:pic>
                    <p:nvPicPr>
                      <p:cNvPr id="85006" name="Object 14">
                        <a:extLst>
                          <a:ext uri="{FF2B5EF4-FFF2-40B4-BE49-F238E27FC236}">
                            <a16:creationId xmlns:a16="http://schemas.microsoft.com/office/drawing/2014/main" id="{6100AE7F-A1E7-499F-BA87-C3BF33EC18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5410200"/>
                        <a:ext cx="11509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7" name="Object 15">
            <a:extLst>
              <a:ext uri="{FF2B5EF4-FFF2-40B4-BE49-F238E27FC236}">
                <a16:creationId xmlns:a16="http://schemas.microsoft.com/office/drawing/2014/main" id="{A3721450-6A75-4E49-B223-9F10102429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257801"/>
          <a:ext cx="118903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14170" imgH="285644" progId="Equation.DSMT4">
                  <p:embed/>
                </p:oleObj>
              </mc:Choice>
              <mc:Fallback>
                <p:oleObj name="Equation" r:id="rId16" imgW="514170" imgH="285644" progId="Equation.DSMT4">
                  <p:embed/>
                  <p:pic>
                    <p:nvPicPr>
                      <p:cNvPr id="85007" name="Object 15">
                        <a:extLst>
                          <a:ext uri="{FF2B5EF4-FFF2-40B4-BE49-F238E27FC236}">
                            <a16:creationId xmlns:a16="http://schemas.microsoft.com/office/drawing/2014/main" id="{A3721450-6A75-4E49-B223-9F10102429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257801"/>
                        <a:ext cx="118903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8" name="Object 16">
            <a:extLst>
              <a:ext uri="{FF2B5EF4-FFF2-40B4-BE49-F238E27FC236}">
                <a16:creationId xmlns:a16="http://schemas.microsoft.com/office/drawing/2014/main" id="{2A48D70D-BA55-4F70-A428-BED4ACDBCB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5516564"/>
          <a:ext cx="3746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1815" imgH="104784" progId="Equation.DSMT4">
                  <p:embed/>
                </p:oleObj>
              </mc:Choice>
              <mc:Fallback>
                <p:oleObj name="Equation" r:id="rId18" imgW="161815" imgH="104784" progId="Equation.DSMT4">
                  <p:embed/>
                  <p:pic>
                    <p:nvPicPr>
                      <p:cNvPr id="85008" name="Object 16">
                        <a:extLst>
                          <a:ext uri="{FF2B5EF4-FFF2-40B4-BE49-F238E27FC236}">
                            <a16:creationId xmlns:a16="http://schemas.microsoft.com/office/drawing/2014/main" id="{2A48D70D-BA55-4F70-A428-BED4ACDBCB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516564"/>
                        <a:ext cx="3746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9" name="Text Box 17">
            <a:extLst>
              <a:ext uri="{FF2B5EF4-FFF2-40B4-BE49-F238E27FC236}">
                <a16:creationId xmlns:a16="http://schemas.microsoft.com/office/drawing/2014/main" id="{598F20E3-7EA2-4478-B5E7-3EE68671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257800"/>
            <a:ext cx="2514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Z</a:t>
            </a:r>
            <a:r>
              <a:rPr lang="en-US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el-GR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: </a:t>
            </a:r>
            <a:r>
              <a:rPr lang="el-GR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χωρητικό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Y</a:t>
            </a:r>
            <a:r>
              <a:rPr lang="en-US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el-GR" altLang="el-GR" sz="2200" b="1" i="1" baseline="-25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: </a:t>
            </a:r>
            <a:r>
              <a:rPr lang="el-GR" altLang="el-GR" sz="2200" b="1" i="1">
                <a:solidFill>
                  <a:srgbClr val="FFFFFF"/>
                </a:solidFill>
                <a:latin typeface="Arial" panose="020B0604020202020204" pitchFamily="34" charset="0"/>
              </a:rPr>
              <a:t>επαγωγικό</a:t>
            </a:r>
            <a:endParaRPr lang="el-GR" altLang="el-GR" sz="2200" b="1" i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5010" name="Rectangle 18">
            <a:extLst>
              <a:ext uri="{FF2B5EF4-FFF2-40B4-BE49-F238E27FC236}">
                <a16:creationId xmlns:a16="http://schemas.microsoft.com/office/drawing/2014/main" id="{ABDF1754-41F2-4518-A162-51D435E89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257800"/>
            <a:ext cx="2438400" cy="838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85014" name="Object 22">
            <a:extLst>
              <a:ext uri="{FF2B5EF4-FFF2-40B4-BE49-F238E27FC236}">
                <a16:creationId xmlns:a16="http://schemas.microsoft.com/office/drawing/2014/main" id="{A41573FD-2043-41D3-BEC3-12604DFE71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6576" y="1752601"/>
          <a:ext cx="17748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52699" imgH="123922" progId="Equation.DSMT4">
                  <p:embed/>
                </p:oleObj>
              </mc:Choice>
              <mc:Fallback>
                <p:oleObj name="Equation" r:id="rId20" imgW="952699" imgH="123922" progId="Equation.DSMT4">
                  <p:embed/>
                  <p:pic>
                    <p:nvPicPr>
                      <p:cNvPr id="85014" name="Object 22">
                        <a:extLst>
                          <a:ext uri="{FF2B5EF4-FFF2-40B4-BE49-F238E27FC236}">
                            <a16:creationId xmlns:a16="http://schemas.microsoft.com/office/drawing/2014/main" id="{A41573FD-2043-41D3-BEC3-12604DFE71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576" y="1752601"/>
                        <a:ext cx="17748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23">
            <a:extLst>
              <a:ext uri="{FF2B5EF4-FFF2-40B4-BE49-F238E27FC236}">
                <a16:creationId xmlns:a16="http://schemas.microsoft.com/office/drawing/2014/main" id="{CD76C964-2F20-4E3C-952E-EB5ED4841D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2514601"/>
          <a:ext cx="17526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028820" imgH="323921" progId="Equation.DSMT4">
                  <p:embed/>
                </p:oleObj>
              </mc:Choice>
              <mc:Fallback>
                <p:oleObj name="Equation" r:id="rId22" imgW="1028820" imgH="323921" progId="Equation.DSMT4">
                  <p:embed/>
                  <p:pic>
                    <p:nvPicPr>
                      <p:cNvPr id="85015" name="Object 23">
                        <a:extLst>
                          <a:ext uri="{FF2B5EF4-FFF2-40B4-BE49-F238E27FC236}">
                            <a16:creationId xmlns:a16="http://schemas.microsoft.com/office/drawing/2014/main" id="{CD76C964-2F20-4E3C-952E-EB5ED4841D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14601"/>
                        <a:ext cx="17526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6" name="Line 24">
            <a:extLst>
              <a:ext uri="{FF2B5EF4-FFF2-40B4-BE49-F238E27FC236}">
                <a16:creationId xmlns:a16="http://schemas.microsoft.com/office/drawing/2014/main" id="{2F8F8E4F-D754-41FC-B504-60D742442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1981200"/>
            <a:ext cx="304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5017" name="Line 25">
            <a:extLst>
              <a:ext uri="{FF2B5EF4-FFF2-40B4-BE49-F238E27FC236}">
                <a16:creationId xmlns:a16="http://schemas.microsoft.com/office/drawing/2014/main" id="{BBBE0CE0-36AF-4704-BAB6-2633A90B2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819400"/>
            <a:ext cx="304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5018" name="Rectangle 26">
            <a:extLst>
              <a:ext uri="{FF2B5EF4-FFF2-40B4-BE49-F238E27FC236}">
                <a16:creationId xmlns:a16="http://schemas.microsoft.com/office/drawing/2014/main" id="{223A6EBE-3A6F-4F0E-B2AA-F13897700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676400"/>
            <a:ext cx="19812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5019" name="Rectangle 27">
            <a:extLst>
              <a:ext uri="{FF2B5EF4-FFF2-40B4-BE49-F238E27FC236}">
                <a16:creationId xmlns:a16="http://schemas.microsoft.com/office/drawing/2014/main" id="{833D8444-3647-471E-A04E-DB47BF0EB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438400"/>
            <a:ext cx="1981200" cy="762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8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6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5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9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4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8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2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autoUpdateAnimBg="0"/>
      <p:bldP spid="84997" grpId="0" autoUpdateAnimBg="0"/>
      <p:bldP spid="85004" grpId="0" autoUpdateAnimBg="0"/>
      <p:bldP spid="85005" grpId="0" animBg="1"/>
      <p:bldP spid="85009" grpId="0" autoUpdateAnimBg="0"/>
      <p:bldP spid="85010" grpId="0" animBg="1"/>
      <p:bldP spid="85018" grpId="0" animBg="1"/>
      <p:bldP spid="850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>
            <a:extLst>
              <a:ext uri="{FF2B5EF4-FFF2-40B4-BE49-F238E27FC236}">
                <a16:creationId xmlns:a16="http://schemas.microsoft.com/office/drawing/2014/main" id="{047A30C7-9721-4EBA-99CD-8439DA470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838200"/>
            <a:ext cx="266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5</a:t>
            </a:r>
            <a:r>
              <a:rPr lang="en-US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. </a:t>
            </a: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Φυσικό φορτίο</a:t>
            </a:r>
            <a:endParaRPr lang="el-GR" altLang="el-GR" sz="2400" u="sng">
              <a:solidFill>
                <a:srgbClr val="FFFF00"/>
              </a:solidFill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874E18CF-CE2E-47B2-B588-F8905EB58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1314451"/>
            <a:ext cx="80756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  η γραμμή </a:t>
            </a:r>
            <a:r>
              <a:rPr lang="el-GR" altLang="el-GR" sz="2000" b="1" i="1">
                <a:solidFill>
                  <a:srgbClr val="FFFFFF"/>
                </a:solidFill>
                <a:latin typeface="Arial" panose="020B0604020202020204" pitchFamily="34" charset="0"/>
              </a:rPr>
              <a:t>χωρίς απώλειες </a:t>
            </a:r>
            <a:r>
              <a:rPr lang="el-GR" altLang="el-GR" sz="20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τερματίζει στη χαρακτηριστική της</a:t>
            </a:r>
            <a:r>
              <a:rPr lang="el-GR" altLang="el-GR" sz="18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altLang="el-GR" sz="1800" b="1" i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b="1" i="1">
                <a:solidFill>
                  <a:srgbClr val="FFFFFF"/>
                </a:solidFill>
                <a:latin typeface="Arial" panose="020B0604020202020204" pitchFamily="34" charset="0"/>
              </a:rPr>
              <a:t>                 </a:t>
            </a:r>
            <a:endParaRPr lang="el-GR" altLang="el-GR" sz="1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649" name="Object 25">
            <a:extLst>
              <a:ext uri="{FF2B5EF4-FFF2-40B4-BE49-F238E27FC236}">
                <a16:creationId xmlns:a16="http://schemas.microsoft.com/office/drawing/2014/main" id="{972519AF-D030-44C2-B4ED-D0EECCB073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2309814"/>
          <a:ext cx="18288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279400" progId="Equation.DSMT4">
                  <p:embed/>
                </p:oleObj>
              </mc:Choice>
              <mc:Fallback>
                <p:oleObj name="Equation" r:id="rId2" imgW="1066800" imgH="279400" progId="Equation.DSMT4">
                  <p:embed/>
                  <p:pic>
                    <p:nvPicPr>
                      <p:cNvPr id="26649" name="Object 25">
                        <a:extLst>
                          <a:ext uri="{FF2B5EF4-FFF2-40B4-BE49-F238E27FC236}">
                            <a16:creationId xmlns:a16="http://schemas.microsoft.com/office/drawing/2014/main" id="{972519AF-D030-44C2-B4ED-D0EECCB073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309814"/>
                        <a:ext cx="18288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2" name="Rectangle 28">
            <a:extLst>
              <a:ext uri="{FF2B5EF4-FFF2-40B4-BE49-F238E27FC236}">
                <a16:creationId xmlns:a16="http://schemas.microsoft.com/office/drawing/2014/main" id="{3FDB479D-98B3-4E63-8857-671F416D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138" y="327183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26651" name="Object 27">
            <a:extLst>
              <a:ext uri="{FF2B5EF4-FFF2-40B4-BE49-F238E27FC236}">
                <a16:creationId xmlns:a16="http://schemas.microsoft.com/office/drawing/2014/main" id="{42EC325F-8168-4984-865C-AF91BA3260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0338" y="3008314"/>
          <a:ext cx="17700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279400" progId="Equation.DSMT4">
                  <p:embed/>
                </p:oleObj>
              </mc:Choice>
              <mc:Fallback>
                <p:oleObj name="Equation" r:id="rId4" imgW="914400" imgH="279400" progId="Equation.DSMT4">
                  <p:embed/>
                  <p:pic>
                    <p:nvPicPr>
                      <p:cNvPr id="26651" name="Object 27">
                        <a:extLst>
                          <a:ext uri="{FF2B5EF4-FFF2-40B4-BE49-F238E27FC236}">
                            <a16:creationId xmlns:a16="http://schemas.microsoft.com/office/drawing/2014/main" id="{42EC325F-8168-4984-865C-AF91BA3260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008314"/>
                        <a:ext cx="1770062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3" name="Rectangle 29">
            <a:extLst>
              <a:ext uri="{FF2B5EF4-FFF2-40B4-BE49-F238E27FC236}">
                <a16:creationId xmlns:a16="http://schemas.microsoft.com/office/drawing/2014/main" id="{E80A4EFC-F11F-4D82-A9CE-B4B348C2B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18288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6654" name="Rectangle 30">
            <a:extLst>
              <a:ext uri="{FF2B5EF4-FFF2-40B4-BE49-F238E27FC236}">
                <a16:creationId xmlns:a16="http://schemas.microsoft.com/office/drawing/2014/main" id="{528E8177-6268-453B-9BFF-EA1BF78E5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971800"/>
            <a:ext cx="18288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6658" name="Rectangle 34">
            <a:extLst>
              <a:ext uri="{FF2B5EF4-FFF2-40B4-BE49-F238E27FC236}">
                <a16:creationId xmlns:a16="http://schemas.microsoft.com/office/drawing/2014/main" id="{FB0AD39F-91E3-4BEF-B6DB-8D311920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241925"/>
            <a:ext cx="9144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200" b="1" i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Φυσικό  φορτίο</a:t>
            </a:r>
            <a:r>
              <a:rPr lang="el-GR" altLang="el-GR" sz="2200" b="1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i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6659" name="Object 35">
            <a:extLst>
              <a:ext uri="{FF2B5EF4-FFF2-40B4-BE49-F238E27FC236}">
                <a16:creationId xmlns:a16="http://schemas.microsoft.com/office/drawing/2014/main" id="{B06EF78D-FFF2-47D1-ADD1-7478A68237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5010151"/>
          <a:ext cx="17526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19130" imgH="390428" progId="Equation.DSMT4">
                  <p:embed/>
                </p:oleObj>
              </mc:Choice>
              <mc:Fallback>
                <p:oleObj name="Equation" r:id="rId6" imgW="819130" imgH="390428" progId="Equation.DSMT4">
                  <p:embed/>
                  <p:pic>
                    <p:nvPicPr>
                      <p:cNvPr id="26659" name="Object 35">
                        <a:extLst>
                          <a:ext uri="{FF2B5EF4-FFF2-40B4-BE49-F238E27FC236}">
                            <a16:creationId xmlns:a16="http://schemas.microsoft.com/office/drawing/2014/main" id="{B06EF78D-FFF2-47D1-ADD1-7478A68237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010151"/>
                        <a:ext cx="17526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Rectangle 42">
            <a:extLst>
              <a:ext uri="{FF2B5EF4-FFF2-40B4-BE49-F238E27FC236}">
                <a16:creationId xmlns:a16="http://schemas.microsoft.com/office/drawing/2014/main" id="{36415823-43CB-40A7-A271-1E807615A6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 </a:t>
            </a:r>
            <a:endParaRPr lang="en-GB" altLang="el-GR" dirty="0"/>
          </a:p>
        </p:txBody>
      </p:sp>
      <p:sp>
        <p:nvSpPr>
          <p:cNvPr id="26667" name="Rectangle 43">
            <a:extLst>
              <a:ext uri="{FF2B5EF4-FFF2-40B4-BE49-F238E27FC236}">
                <a16:creationId xmlns:a16="http://schemas.microsoft.com/office/drawing/2014/main" id="{E8FBC3CB-1C5D-4B37-80ED-788DF6CD9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18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26668" name="Line 44">
            <a:extLst>
              <a:ext uri="{FF2B5EF4-FFF2-40B4-BE49-F238E27FC236}">
                <a16:creationId xmlns:a16="http://schemas.microsoft.com/office/drawing/2014/main" id="{75515827-7B97-4121-B339-D3259484C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26719" name="Object 95">
            <a:extLst>
              <a:ext uri="{FF2B5EF4-FFF2-40B4-BE49-F238E27FC236}">
                <a16:creationId xmlns:a16="http://schemas.microsoft.com/office/drawing/2014/main" id="{9C9B4F13-A042-4F45-8D80-0EA2891102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43800" y="5030788"/>
          <a:ext cx="11430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2470" imgH="380858" progId="Equation.DSMT4">
                  <p:embed/>
                </p:oleObj>
              </mc:Choice>
              <mc:Fallback>
                <p:oleObj name="Equation" r:id="rId8" imgW="552470" imgH="380858" progId="Equation.DSMT4">
                  <p:embed/>
                  <p:pic>
                    <p:nvPicPr>
                      <p:cNvPr id="26719" name="Object 95">
                        <a:extLst>
                          <a:ext uri="{FF2B5EF4-FFF2-40B4-BE49-F238E27FC236}">
                            <a16:creationId xmlns:a16="http://schemas.microsoft.com/office/drawing/2014/main" id="{9C9B4F13-A042-4F45-8D80-0EA2891102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030788"/>
                        <a:ext cx="114300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1" name="Rectangle 96">
            <a:extLst>
              <a:ext uri="{FF2B5EF4-FFF2-40B4-BE49-F238E27FC236}">
                <a16:creationId xmlns:a16="http://schemas.microsoft.com/office/drawing/2014/main" id="{AD9EF9B6-6268-4946-9EED-C4354A247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4400">
                <a:solidFill>
                  <a:srgbClr val="000000"/>
                </a:solidFill>
              </a:rPr>
              <a:t> </a:t>
            </a:r>
            <a:endParaRPr lang="en-GB" altLang="el-GR" sz="4400">
              <a:solidFill>
                <a:srgbClr val="000000"/>
              </a:solidFill>
            </a:endParaRPr>
          </a:p>
        </p:txBody>
      </p:sp>
      <p:sp>
        <p:nvSpPr>
          <p:cNvPr id="26721" name="Text Box 97">
            <a:extLst>
              <a:ext uri="{FF2B5EF4-FFF2-40B4-BE49-F238E27FC236}">
                <a16:creationId xmlns:a16="http://schemas.microsoft.com/office/drawing/2014/main" id="{779A63D8-E92F-430F-88B8-510AAFCB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52401"/>
            <a:ext cx="6103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ΓΡΑΜΜΗ ΧΩΡΙΣ ΑΠΩΛΕΙΕΣ (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r=0)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6727" name="Object 103">
            <a:extLst>
              <a:ext uri="{FF2B5EF4-FFF2-40B4-BE49-F238E27FC236}">
                <a16:creationId xmlns:a16="http://schemas.microsoft.com/office/drawing/2014/main" id="{4490C472-854B-4C6F-B666-47AEA49E9F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4013201"/>
          <a:ext cx="21605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05977" imgH="266584" progId="Equation.DSMT4">
                  <p:embed/>
                </p:oleObj>
              </mc:Choice>
              <mc:Fallback>
                <p:oleObj name="Equation" r:id="rId10" imgW="1205977" imgH="266584" progId="Equation.DSMT4">
                  <p:embed/>
                  <p:pic>
                    <p:nvPicPr>
                      <p:cNvPr id="26727" name="Object 103">
                        <a:extLst>
                          <a:ext uri="{FF2B5EF4-FFF2-40B4-BE49-F238E27FC236}">
                            <a16:creationId xmlns:a16="http://schemas.microsoft.com/office/drawing/2014/main" id="{4490C472-854B-4C6F-B666-47AEA49E9F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13201"/>
                        <a:ext cx="21605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8" name="Object 104">
            <a:extLst>
              <a:ext uri="{FF2B5EF4-FFF2-40B4-BE49-F238E27FC236}">
                <a16:creationId xmlns:a16="http://schemas.microsoft.com/office/drawing/2014/main" id="{2AC9BE9B-D84B-4D14-8216-568667E798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0675" y="3800475"/>
          <a:ext cx="261778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51000" imgH="571500" progId="Equation.DSMT4">
                  <p:embed/>
                </p:oleObj>
              </mc:Choice>
              <mc:Fallback>
                <p:oleObj name="Equation" r:id="rId12" imgW="1651000" imgH="571500" progId="Equation.DSMT4">
                  <p:embed/>
                  <p:pic>
                    <p:nvPicPr>
                      <p:cNvPr id="26728" name="Object 104">
                        <a:extLst>
                          <a:ext uri="{FF2B5EF4-FFF2-40B4-BE49-F238E27FC236}">
                            <a16:creationId xmlns:a16="http://schemas.microsoft.com/office/drawing/2014/main" id="{2AC9BE9B-D84B-4D14-8216-568667E798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675" y="3800475"/>
                        <a:ext cx="2617788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9" name="Object 105">
            <a:extLst>
              <a:ext uri="{FF2B5EF4-FFF2-40B4-BE49-F238E27FC236}">
                <a16:creationId xmlns:a16="http://schemas.microsoft.com/office/drawing/2014/main" id="{B2932FDC-DBF5-4807-A109-E86C05C3FB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0" y="3840164"/>
          <a:ext cx="91440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58558" imgH="545863" progId="Equation.DSMT4">
                  <p:embed/>
                </p:oleObj>
              </mc:Choice>
              <mc:Fallback>
                <p:oleObj name="Equation" r:id="rId14" imgW="558558" imgH="545863" progId="Equation.DSMT4">
                  <p:embed/>
                  <p:pic>
                    <p:nvPicPr>
                      <p:cNvPr id="26729" name="Object 105">
                        <a:extLst>
                          <a:ext uri="{FF2B5EF4-FFF2-40B4-BE49-F238E27FC236}">
                            <a16:creationId xmlns:a16="http://schemas.microsoft.com/office/drawing/2014/main" id="{B2932FDC-DBF5-4807-A109-E86C05C3FB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3840164"/>
                        <a:ext cx="914400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30" name="Text Box 106">
            <a:extLst>
              <a:ext uri="{FF2B5EF4-FFF2-40B4-BE49-F238E27FC236}">
                <a16:creationId xmlns:a16="http://schemas.microsoft.com/office/drawing/2014/main" id="{64659CD5-576B-408E-8505-1C4C5EBC0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5" y="1736726"/>
            <a:ext cx="3265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b="1" i="1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000" b="1" i="1" dirty="0">
                <a:solidFill>
                  <a:srgbClr val="FFFFFF"/>
                </a:solidFill>
                <a:latin typeface="Arial" panose="020B0604020202020204" pitchFamily="34" charset="0"/>
              </a:rPr>
              <a:t>(φυσική αντίσταση)</a:t>
            </a:r>
            <a:r>
              <a:rPr lang="el-GR" altLang="el-GR" sz="20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τότε</a:t>
            </a:r>
            <a:endParaRPr lang="el-GR" altLang="el-G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31" name="Text Box 107">
            <a:extLst>
              <a:ext uri="{FF2B5EF4-FFF2-40B4-BE49-F238E27FC236}">
                <a16:creationId xmlns:a16="http://schemas.microsoft.com/office/drawing/2014/main" id="{0E89FDFB-2713-43A7-B04A-1554E0540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88" y="1736726"/>
            <a:ext cx="1408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</a:t>
            </a:r>
            <a:endParaRPr lang="en-GB" altLang="el-GR" sz="2000" b="1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Αντικείμενο 1">
            <a:extLst>
              <a:ext uri="{FF2B5EF4-FFF2-40B4-BE49-F238E27FC236}">
                <a16:creationId xmlns:a16="http://schemas.microsoft.com/office/drawing/2014/main" id="{C195CE2C-27C1-4B86-A670-9E63C7B516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16782"/>
              </p:ext>
            </p:extLst>
          </p:nvPr>
        </p:nvGraphicFramePr>
        <p:xfrm>
          <a:off x="3564762" y="1789025"/>
          <a:ext cx="1235839" cy="349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46040" imgH="380880" progId="Equation.DSMT4">
                  <p:embed/>
                </p:oleObj>
              </mc:Choice>
              <mc:Fallback>
                <p:oleObj name="Equation" r:id="rId16" imgW="13460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564762" y="1789025"/>
                        <a:ext cx="1235839" cy="349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3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2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6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  <p:bldP spid="26628" grpId="0" autoUpdateAnimBg="0"/>
      <p:bldP spid="26653" grpId="0" animBg="1"/>
      <p:bldP spid="26654" grpId="0" animBg="1"/>
      <p:bldP spid="26658" grpId="0" autoUpdateAnimBg="0"/>
      <p:bldP spid="26667" grpId="0" autoUpdateAnimBg="0"/>
      <p:bldP spid="26721" grpId="0" autoUpdateAnimBg="0"/>
      <p:bldP spid="26730" grpId="0" autoUpdateAnimBg="0"/>
      <p:bldP spid="267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80A3DEA3-B61D-474A-B1A1-545C5069A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52401"/>
            <a:ext cx="6103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ΓΡΑΜΜΗ ΧΩΡΙΣ ΑΠΩΛΕΙΕΣ (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r=0)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DC8CB664-E9F3-477E-9399-4BFD4C8FF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19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86020" name="Line 4">
            <a:extLst>
              <a:ext uri="{FF2B5EF4-FFF2-40B4-BE49-F238E27FC236}">
                <a16:creationId xmlns:a16="http://schemas.microsoft.com/office/drawing/2014/main" id="{3B2DBCDA-99FA-4C56-8E8E-F5319577F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86021" name="Object 5">
            <a:extLst>
              <a:ext uri="{FF2B5EF4-FFF2-40B4-BE49-F238E27FC236}">
                <a16:creationId xmlns:a16="http://schemas.microsoft.com/office/drawing/2014/main" id="{4ED20C97-F05E-4A13-A0F1-BDD68B40BC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2209800"/>
          <a:ext cx="54133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800839" imgH="2590889" progId="Visio.Drawing.6">
                  <p:embed/>
                </p:oleObj>
              </mc:Choice>
              <mc:Fallback>
                <p:oleObj name="VISIO" r:id="rId2" imgW="4800839" imgH="2590889" progId="Visio.Drawing.6">
                  <p:embed/>
                  <p:pic>
                    <p:nvPicPr>
                      <p:cNvPr id="86021" name="Object 5">
                        <a:extLst>
                          <a:ext uri="{FF2B5EF4-FFF2-40B4-BE49-F238E27FC236}">
                            <a16:creationId xmlns:a16="http://schemas.microsoft.com/office/drawing/2014/main" id="{4ED20C97-F05E-4A13-A0F1-BDD68B40BC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2209800"/>
                        <a:ext cx="5413375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>
            <a:extLst>
              <a:ext uri="{FF2B5EF4-FFF2-40B4-BE49-F238E27FC236}">
                <a16:creationId xmlns:a16="http://schemas.microsoft.com/office/drawing/2014/main" id="{7974AD57-1B60-4A56-A629-B704F375C3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2209800"/>
          <a:ext cx="54133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800839" imgH="2590889" progId="Visio.Drawing.6">
                  <p:embed/>
                </p:oleObj>
              </mc:Choice>
              <mc:Fallback>
                <p:oleObj name="VISIO" r:id="rId4" imgW="4800839" imgH="2590889" progId="Visio.Drawing.6">
                  <p:embed/>
                  <p:pic>
                    <p:nvPicPr>
                      <p:cNvPr id="86022" name="Object 6">
                        <a:extLst>
                          <a:ext uri="{FF2B5EF4-FFF2-40B4-BE49-F238E27FC236}">
                            <a16:creationId xmlns:a16="http://schemas.microsoft.com/office/drawing/2014/main" id="{7974AD57-1B60-4A56-A629-B704F375C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2209800"/>
                        <a:ext cx="5413375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8">
            <a:extLst>
              <a:ext uri="{FF2B5EF4-FFF2-40B4-BE49-F238E27FC236}">
                <a16:creationId xmlns:a16="http://schemas.microsoft.com/office/drawing/2014/main" id="{9AF21BF2-DA4E-44A9-9E9E-462AE6832B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2209800"/>
          <a:ext cx="54133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4800839" imgH="2590889" progId="Visio.Drawing.6">
                  <p:embed/>
                </p:oleObj>
              </mc:Choice>
              <mc:Fallback>
                <p:oleObj name="VISIO" r:id="rId6" imgW="4800839" imgH="2590889" progId="Visio.Drawing.6">
                  <p:embed/>
                  <p:pic>
                    <p:nvPicPr>
                      <p:cNvPr id="86024" name="Object 8">
                        <a:extLst>
                          <a:ext uri="{FF2B5EF4-FFF2-40B4-BE49-F238E27FC236}">
                            <a16:creationId xmlns:a16="http://schemas.microsoft.com/office/drawing/2014/main" id="{9AF21BF2-DA4E-44A9-9E9E-462AE6832B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2209800"/>
                        <a:ext cx="5413375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5" name="Text Box 9">
            <a:extLst>
              <a:ext uri="{FF2B5EF4-FFF2-40B4-BE49-F238E27FC236}">
                <a16:creationId xmlns:a16="http://schemas.microsoft.com/office/drawing/2014/main" id="{664F2EE6-0178-4736-8682-25A5F2057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14400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6</a:t>
            </a:r>
            <a:r>
              <a:rPr lang="en-US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r>
              <a:rPr lang="el-GR" altLang="el-GR" sz="2400" b="1" i="1" u="sng">
                <a:solidFill>
                  <a:srgbClr val="FFFF00"/>
                </a:solidFill>
                <a:latin typeface="Arial" panose="020B0604020202020204" pitchFamily="34" charset="0"/>
              </a:rPr>
              <a:t> Κατανομή τάσης</a:t>
            </a:r>
            <a:endParaRPr lang="el-GR" altLang="el-GR" sz="2400" u="sng">
              <a:solidFill>
                <a:srgbClr val="FFFF00"/>
              </a:solidFill>
            </a:endParaRPr>
          </a:p>
        </p:txBody>
      </p:sp>
      <p:graphicFrame>
        <p:nvGraphicFramePr>
          <p:cNvPr id="86033" name="Object 17">
            <a:extLst>
              <a:ext uri="{FF2B5EF4-FFF2-40B4-BE49-F238E27FC236}">
                <a16:creationId xmlns:a16="http://schemas.microsoft.com/office/drawing/2014/main" id="{4578D822-2032-41CF-8A52-9050E797F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2209800"/>
          <a:ext cx="54133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8" imgW="4800839" imgH="2590889" progId="Visio.Drawing.6">
                  <p:embed/>
                </p:oleObj>
              </mc:Choice>
              <mc:Fallback>
                <p:oleObj name="VISIO" r:id="rId8" imgW="4800839" imgH="2590889" progId="Visio.Drawing.6">
                  <p:embed/>
                  <p:pic>
                    <p:nvPicPr>
                      <p:cNvPr id="86033" name="Object 17">
                        <a:extLst>
                          <a:ext uri="{FF2B5EF4-FFF2-40B4-BE49-F238E27FC236}">
                            <a16:creationId xmlns:a16="http://schemas.microsoft.com/office/drawing/2014/main" id="{4578D822-2032-41CF-8A52-9050E797FC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2209800"/>
                        <a:ext cx="5413375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autoUpdateAnimBg="0"/>
      <p:bldP spid="86025" grpId="0" autoUpdateAnimBg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επιλεγμένη σχεδίαση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Προεπιλεγμένη σχεδίαση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216</Words>
  <Application>Microsoft Office PowerPoint</Application>
  <PresentationFormat>Ευρεία οθόνη</PresentationFormat>
  <Paragraphs>33</Paragraphs>
  <Slides>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Ενσωματωμένοι διακομιστές OLE</vt:lpstr>
      </vt:variant>
      <vt:variant>
        <vt:i4>6</vt:i4>
      </vt:variant>
      <vt:variant>
        <vt:lpstr>Τίτλοι διαφανειών</vt:lpstr>
      </vt:variant>
      <vt:variant>
        <vt:i4>6</vt:i4>
      </vt:variant>
    </vt:vector>
  </HeadingPairs>
  <TitlesOfParts>
    <vt:vector size="20" baseType="lpstr">
      <vt:lpstr>Arial</vt:lpstr>
      <vt:lpstr>Calibri</vt:lpstr>
      <vt:lpstr>Calibri Light</vt:lpstr>
      <vt:lpstr>Century</vt:lpstr>
      <vt:lpstr>Times New Roman</vt:lpstr>
      <vt:lpstr>Θέμα του Office</vt:lpstr>
      <vt:lpstr>Προεπιλεγμένη σχεδίαση</vt:lpstr>
      <vt:lpstr>1_Προεπιλεγμένη σχεδίαση</vt:lpstr>
      <vt:lpstr>Equation</vt:lpstr>
      <vt:lpstr>MathType 7.0 Equation</vt:lpstr>
      <vt:lpstr>VISIO</vt:lpstr>
      <vt:lpstr>Visio 2000 Drawing</vt:lpstr>
      <vt:lpstr>MathType 4.0 Equation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Γιαννακόπουλος Γαβριήλ</dc:creator>
  <cp:lastModifiedBy>Γιαννακόπουλος Γαβριήλ</cp:lastModifiedBy>
  <cp:revision>6</cp:revision>
  <dcterms:created xsi:type="dcterms:W3CDTF">2020-12-07T16:54:39Z</dcterms:created>
  <dcterms:modified xsi:type="dcterms:W3CDTF">2020-12-08T05:50:42Z</dcterms:modified>
</cp:coreProperties>
</file>