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429" r:id="rId2"/>
    <p:sldId id="430" r:id="rId3"/>
    <p:sldId id="372"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417" r:id="rId22"/>
    <p:sldId id="418" r:id="rId23"/>
    <p:sldId id="41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6" r:id="rId50"/>
    <p:sldId id="415" r:id="rId51"/>
    <p:sldId id="420" r:id="rId52"/>
    <p:sldId id="421" r:id="rId53"/>
    <p:sldId id="422" r:id="rId54"/>
    <p:sldId id="424" r:id="rId55"/>
    <p:sldId id="425" r:id="rId56"/>
    <p:sldId id="426" r:id="rId57"/>
    <p:sldId id="427" r:id="rId58"/>
  </p:sldIdLst>
  <p:sldSz cx="9144000" cy="6858000" type="screen4x3"/>
  <p:notesSz cx="6858000" cy="9144000"/>
  <p:custDataLst>
    <p:tags r:id="rId6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88900"/>
    <a:srgbClr val="FFFF99"/>
    <a:srgbClr val="FF9900"/>
    <a:srgbClr val="FF6600"/>
    <a:srgbClr val="FFCC00"/>
    <a:srgbClr val="C82F00"/>
    <a:srgbClr val="CC3399"/>
    <a:srgbClr val="FF33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791" autoAdjust="0"/>
    <p:restoredTop sz="94660"/>
  </p:normalViewPr>
  <p:slideViewPr>
    <p:cSldViewPr>
      <p:cViewPr varScale="1">
        <p:scale>
          <a:sx n="72" d="100"/>
          <a:sy n="72" d="100"/>
        </p:scale>
        <p:origin x="-8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1B1FF-90A0-4C20-842D-08ADC1617047}" type="datetimeFigureOut">
              <a:rPr lang="el-GR" smtClean="0"/>
              <a:pPr/>
              <a:t>24/9/2015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4F70C-AEAD-4F32-AC80-49A846F02E5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203263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115071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241353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83217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BD0456-AEDF-48C7-8777-892B6E479B7D}" type="datetimeFigureOut">
              <a:rPr lang="el-GR" smtClean="0"/>
              <a:pPr/>
              <a:t>24/9/2015</a:t>
            </a:fld>
            <a:endParaRPr lang="el-GR"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89C508-88F0-4E27-9C78-89D54C847A5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9C508-88F0-4E27-9C78-89D54C847A5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a:xfrm>
            <a:off x="457201" y="6248207"/>
            <a:ext cx="5573483" cy="365125"/>
          </a:xfrm>
        </p:spPr>
        <p:txBody>
          <a:bodyPr/>
          <a:lstStyle/>
          <a:p>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E689C508-88F0-4E27-9C78-89D54C847A5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latin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
        <p:nvSpPr>
          <p:cNvPr id="8" name="Content Placeholder 7"/>
          <p:cNvSpPr>
            <a:spLocks noGrp="1"/>
          </p:cNvSpPr>
          <p:nvPr>
            <p:ph sz="quarter" idx="1"/>
          </p:nvPr>
        </p:nvSpPr>
        <p:spPr>
          <a:xfrm>
            <a:off x="612648" y="1600200"/>
            <a:ext cx="8531352" cy="5257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BD0456-AEDF-48C7-8777-892B6E479B7D}" type="datetimeFigureOut">
              <a:rPr lang="el-GR" smtClean="0"/>
              <a:pPr/>
              <a:t>24/9/2015</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89C508-88F0-4E27-9C78-89D54C847A55}" type="slidenum">
              <a:rPr lang="el-GR" smtClean="0"/>
              <a:pPr/>
              <a:t>‹#›</a:t>
            </a:fld>
            <a:endParaRPr lang="el-GR"/>
          </a:p>
        </p:txBody>
      </p:sp>
      <p:sp>
        <p:nvSpPr>
          <p:cNvPr id="14" name="Footer Placeholder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ABD0456-AEDF-48C7-8777-892B6E479B7D}" type="datetimeFigureOut">
              <a:rPr lang="el-GR" smtClean="0"/>
              <a:pPr/>
              <a:t>24/9/2015</a:t>
            </a:fld>
            <a:endParaRPr lang="el-GR"/>
          </a:p>
        </p:txBody>
      </p:sp>
      <p:sp>
        <p:nvSpPr>
          <p:cNvPr id="10" name="Slide Number Placeholder 9"/>
          <p:cNvSpPr>
            <a:spLocks noGrp="1"/>
          </p:cNvSpPr>
          <p:nvPr>
            <p:ph type="sldNum" sz="quarter" idx="16"/>
          </p:nvPr>
        </p:nvSpPr>
        <p:spPr/>
        <p:txBody>
          <a:bodyPr rtlCol="0"/>
          <a:lstStyle/>
          <a:p>
            <a:fld id="{E689C508-88F0-4E27-9C78-89D54C847A55}" type="slidenum">
              <a:rPr lang="el-GR" smtClean="0"/>
              <a:pPr/>
              <a:t>‹#›</a:t>
            </a:fld>
            <a:endParaRPr lang="el-GR"/>
          </a:p>
        </p:txBody>
      </p:sp>
      <p:sp>
        <p:nvSpPr>
          <p:cNvPr id="12" name="Footer Placeholder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ABD0456-AEDF-48C7-8777-892B6E479B7D}" type="datetimeFigureOut">
              <a:rPr lang="el-GR" smtClean="0"/>
              <a:pPr/>
              <a:t>24/9/2015</a:t>
            </a:fld>
            <a:endParaRPr lang="el-GR"/>
          </a:p>
        </p:txBody>
      </p:sp>
      <p:sp>
        <p:nvSpPr>
          <p:cNvPr id="12" name="Slide Number Placeholder 11"/>
          <p:cNvSpPr>
            <a:spLocks noGrp="1"/>
          </p:cNvSpPr>
          <p:nvPr>
            <p:ph type="sldNum" sz="quarter" idx="16"/>
          </p:nvPr>
        </p:nvSpPr>
        <p:spPr/>
        <p:txBody>
          <a:bodyPr rtlCol="0"/>
          <a:lstStyle/>
          <a:p>
            <a:fld id="{E689C508-88F0-4E27-9C78-89D54C847A55}" type="slidenum">
              <a:rPr lang="el-GR" smtClean="0"/>
              <a:pPr/>
              <a:t>‹#›</a:t>
            </a:fld>
            <a:endParaRPr lang="el-GR"/>
          </a:p>
        </p:txBody>
      </p:sp>
      <p:sp>
        <p:nvSpPr>
          <p:cNvPr id="14" name="Footer Placeholder 13"/>
          <p:cNvSpPr>
            <a:spLocks noGrp="1"/>
          </p:cNvSpPr>
          <p:nvPr>
            <p:ph type="ftr" sz="quarter" idx="17"/>
          </p:nvPr>
        </p:nvSpPr>
        <p:spPr/>
        <p:txBody>
          <a:bodyPr rtlCol="0"/>
          <a:lstStyle/>
          <a:p>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BD0456-AEDF-48C7-8777-892B6E479B7D}" type="datetimeFigureOut">
              <a:rPr lang="el-GR" smtClean="0"/>
              <a:pPr/>
              <a:t>24/9/2015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D0456-AEDF-48C7-8777-892B6E479B7D}" type="datetimeFigureOut">
              <a:rPr lang="el-GR" smtClean="0"/>
              <a:pPr/>
              <a:t>24/9/2015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689C508-88F0-4E27-9C78-89D54C847A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BD0456-AEDF-48C7-8777-892B6E479B7D}" type="datetimeFigureOut">
              <a:rPr lang="el-GR" smtClean="0"/>
              <a:pPr/>
              <a:t>24/9/2015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ABD0456-AEDF-48C7-8777-892B6E479B7D}" type="datetimeFigureOut">
              <a:rPr lang="el-GR" smtClean="0"/>
              <a:pPr/>
              <a:t>24/9/2015</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689C508-88F0-4E27-9C78-89D54C847A55}"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ABD0456-AEDF-48C7-8777-892B6E479B7D}" type="datetimeFigureOut">
              <a:rPr lang="el-GR" smtClean="0"/>
              <a:pPr/>
              <a:t>24/9/2015</a:t>
            </a:fld>
            <a:endParaRPr lang="el-GR"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89C508-88F0-4E27-9C78-89D54C847A5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ΠαρΑλληλη ΕΠΕΞΕΡΓΑΣΙΑ</a:t>
            </a:r>
            <a:endParaRPr lang="el-GR" dirty="0"/>
          </a:p>
        </p:txBody>
      </p:sp>
      <p:sp>
        <p:nvSpPr>
          <p:cNvPr id="3" name="Subtitle 2"/>
          <p:cNvSpPr>
            <a:spLocks noGrp="1"/>
          </p:cNvSpPr>
          <p:nvPr>
            <p:ph type="subTitle" idx="1"/>
          </p:nvPr>
        </p:nvSpPr>
        <p:spPr/>
        <p:txBody>
          <a:bodyPr>
            <a:normAutofit/>
          </a:bodyPr>
          <a:lstStyle/>
          <a:p>
            <a:r>
              <a:rPr lang="el-GR" dirty="0" smtClean="0"/>
              <a:t>Ενότητα 7 – </a:t>
            </a:r>
            <a:r>
              <a:rPr lang="en-US" dirty="0" smtClean="0"/>
              <a:t>MPI</a:t>
            </a:r>
            <a:endParaRPr lang="el-GR" dirty="0"/>
          </a:p>
        </p:txBody>
      </p:sp>
      <p:sp>
        <p:nvSpPr>
          <p:cNvPr id="5" name="Date Placeholder 4"/>
          <p:cNvSpPr>
            <a:spLocks noGrp="1"/>
          </p:cNvSpPr>
          <p:nvPr>
            <p:ph type="dt" sz="half" idx="10"/>
          </p:nvPr>
        </p:nvSpPr>
        <p:spPr/>
        <p:txBody>
          <a:bodyPr/>
          <a:lstStyle/>
          <a:p>
            <a:r>
              <a:rPr lang="el-GR" dirty="0" smtClean="0"/>
              <a:t>25/02/2015</a:t>
            </a:r>
            <a:endParaRPr lang="el-GR" dirty="0"/>
          </a:p>
        </p:txBody>
      </p:sp>
      <p:pic>
        <p:nvPicPr>
          <p:cNvPr id="6"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239" y="703270"/>
            <a:ext cx="4514857" cy="935086"/>
          </a:xfrm>
          <a:prstGeom prst="rect">
            <a:avLst/>
          </a:prstGeom>
        </p:spPr>
      </p:pic>
      <p:pic>
        <p:nvPicPr>
          <p:cNvPr id="7"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6672"/>
            <a:ext cx="3692664" cy="1388283"/>
          </a:xfrm>
          <a:prstGeom prst="rect">
            <a:avLst/>
          </a:prstGeom>
        </p:spPr>
      </p:pic>
      <p:sp>
        <p:nvSpPr>
          <p:cNvPr id="8" name="7 - TextBox"/>
          <p:cNvSpPr txBox="1"/>
          <p:nvPr/>
        </p:nvSpPr>
        <p:spPr>
          <a:xfrm>
            <a:off x="0" y="2978949"/>
            <a:ext cx="9144000" cy="954107"/>
          </a:xfrm>
          <a:prstGeom prst="rect">
            <a:avLst/>
          </a:prstGeom>
          <a:noFill/>
        </p:spPr>
        <p:txBody>
          <a:bodyPr wrap="square" rtlCol="0">
            <a:spAutoFit/>
          </a:bodyPr>
          <a:lstStyle/>
          <a:p>
            <a:pPr algn="ctr"/>
            <a:r>
              <a:rPr lang="el-GR" sz="2800" dirty="0" smtClean="0"/>
              <a:t>Ιωάννης Ε. </a:t>
            </a:r>
            <a:r>
              <a:rPr lang="el-GR" sz="2800" dirty="0" err="1" smtClean="0"/>
              <a:t>Βενέτης</a:t>
            </a:r>
            <a:endParaRPr lang="el-GR" sz="2800" dirty="0" smtClean="0"/>
          </a:p>
          <a:p>
            <a:pPr algn="ctr"/>
            <a:r>
              <a:rPr lang="el-GR" sz="2800" dirty="0" smtClean="0"/>
              <a:t>Τμήμα Μηχανικών Η/Υ και Πληροφορικής</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Υπολογισμός του π</a:t>
            </a:r>
            <a:endParaRPr lang="el-GR" dirty="0"/>
          </a:p>
        </p:txBody>
      </p:sp>
      <p:sp>
        <p:nvSpPr>
          <p:cNvPr id="3" name="Content Placeholder 2"/>
          <p:cNvSpPr>
            <a:spLocks noGrp="1"/>
          </p:cNvSpPr>
          <p:nvPr>
            <p:ph sz="quarter" idx="1"/>
          </p:nvPr>
        </p:nvSpPr>
        <p:spPr>
          <a:xfrm>
            <a:off x="612648" y="1600200"/>
            <a:ext cx="8531352" cy="4114816"/>
          </a:xfrm>
        </p:spPr>
        <p:txBody>
          <a:bodyPr>
            <a:normAutofit/>
          </a:bodyPr>
          <a:lstStyle/>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smtClean="0">
                <a:latin typeface="Consolas" pitchFamily="49" charset="0"/>
              </a:rPr>
              <a:t>if (</a:t>
            </a:r>
            <a:r>
              <a:rPr lang="en-US" sz="1800" dirty="0" err="1" smtClean="0">
                <a:latin typeface="Consolas" pitchFamily="49" charset="0"/>
              </a:rPr>
              <a:t>myProcessorNum</a:t>
            </a:r>
            <a:r>
              <a:rPr lang="en-US" sz="1800" dirty="0" smtClean="0">
                <a:latin typeface="Consolas" pitchFamily="49" charset="0"/>
              </a:rPr>
              <a:t>() == 0) {</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globalCount</a:t>
            </a:r>
            <a:r>
              <a:rPr lang="en-US" sz="1800" dirty="0" smtClean="0">
                <a:latin typeface="Consolas" pitchFamily="49" charset="0"/>
              </a:rPr>
              <a:t> = 0.0;</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smtClean="0">
                <a:latin typeface="Consolas" pitchFamily="49" charset="0"/>
              </a:rPr>
              <a:t>for (</a:t>
            </a:r>
            <a:r>
              <a:rPr lang="en-US" sz="1800" dirty="0" err="1" smtClean="0">
                <a:latin typeface="Consolas" pitchFamily="49" charset="0"/>
              </a:rPr>
              <a:t>i</a:t>
            </a:r>
            <a:r>
              <a:rPr lang="en-US" sz="1800" dirty="0" smtClean="0">
                <a:latin typeface="Consolas" pitchFamily="49" charset="0"/>
              </a:rPr>
              <a:t>=0; </a:t>
            </a:r>
            <a:r>
              <a:rPr lang="en-US" sz="1800" dirty="0" err="1" smtClean="0">
                <a:latin typeface="Consolas" pitchFamily="49" charset="0"/>
              </a:rPr>
              <a:t>i</a:t>
            </a:r>
            <a:r>
              <a:rPr lang="en-US" sz="1800" dirty="0" smtClean="0">
                <a:latin typeface="Consolas" pitchFamily="49" charset="0"/>
              </a:rPr>
              <a:t>&lt;</a:t>
            </a:r>
            <a:r>
              <a:rPr lang="en-US" sz="1800" dirty="0" err="1" smtClean="0">
                <a:latin typeface="Consolas" pitchFamily="49" charset="0"/>
              </a:rPr>
              <a:t>maxProcessors</a:t>
            </a:r>
            <a:r>
              <a:rPr lang="en-US" sz="1800" dirty="0" smtClean="0">
                <a:latin typeface="Consolas" pitchFamily="49" charset="0"/>
              </a:rPr>
              <a:t>(); </a:t>
            </a:r>
            <a:r>
              <a:rPr lang="en-US" sz="1800" dirty="0" err="1" smtClean="0">
                <a:latin typeface="Consolas" pitchFamily="49" charset="0"/>
              </a:rPr>
              <a:t>i</a:t>
            </a:r>
            <a:r>
              <a:rPr lang="en-US" sz="1800" dirty="0" smtClean="0">
                <a:latin typeface="Consolas" pitchFamily="49" charset="0"/>
              </a:rPr>
              <a:t>++) {</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recv</a:t>
            </a:r>
            <a:r>
              <a:rPr lang="en-US" sz="1800" dirty="0" smtClean="0">
                <a:latin typeface="Consolas" pitchFamily="49" charset="0"/>
              </a:rPr>
              <a:t>(</a:t>
            </a:r>
            <a:r>
              <a:rPr lang="en-US" sz="1800" dirty="0" err="1" smtClean="0">
                <a:latin typeface="Consolas" pitchFamily="49" charset="0"/>
              </a:rPr>
              <a:t>i</a:t>
            </a:r>
            <a:r>
              <a:rPr lang="en-US" sz="1800" dirty="0" smtClean="0">
                <a:latin typeface="Consolas" pitchFamily="49" charset="0"/>
              </a:rPr>
              <a:t>, 1, 4, &amp;c);</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globalCount</a:t>
            </a:r>
            <a:r>
              <a:rPr lang="en-US" sz="1800" dirty="0" smtClean="0">
                <a:latin typeface="Consolas" pitchFamily="49" charset="0"/>
              </a:rPr>
              <a:t> += c;</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smtClean="0">
                <a:latin typeface="Consolas" pitchFamily="49" charset="0"/>
              </a:rPr>
              <a:t>}</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printf</a:t>
            </a:r>
            <a:r>
              <a:rPr lang="en-US" sz="1800" dirty="0" smtClean="0">
                <a:latin typeface="Consolas" pitchFamily="49" charset="0"/>
              </a:rPr>
              <a:t>(“pi=%f\n”, 4*</a:t>
            </a:r>
            <a:r>
              <a:rPr lang="en-US" sz="1800" dirty="0" err="1" smtClean="0">
                <a:latin typeface="Consolas" pitchFamily="49" charset="0"/>
              </a:rPr>
              <a:t>globalCount</a:t>
            </a:r>
            <a:r>
              <a:rPr lang="en-US" sz="1800" smtClean="0">
                <a:latin typeface="Consolas" pitchFamily="49" charset="0"/>
              </a:rPr>
              <a:t>/100000);</a:t>
            </a:r>
            <a:endParaRPr lang="en-US" sz="1800" dirty="0" smtClean="0">
              <a:latin typeface="Consolas" pitchFamily="49" charset="0"/>
            </a:endParaRP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smtClean="0">
                <a:latin typeface="Consolas" pitchFamily="49" charset="0"/>
              </a:rPr>
              <a:t>}</a:t>
            </a:r>
          </a:p>
          <a:p>
            <a:pPr marL="0" indent="0">
              <a:spcBef>
                <a:spcPct val="50000"/>
              </a:spcBef>
              <a:buNone/>
              <a:tabLst>
                <a:tab pos="539750" algn="l"/>
                <a:tab pos="1079500" algn="l"/>
                <a:tab pos="1619250" algn="l"/>
              </a:tabLst>
            </a:pPr>
            <a:r>
              <a:rPr lang="en-US" sz="1800" dirty="0" smtClean="0">
                <a:latin typeface="Consolas" pitchFamily="49" charset="0"/>
              </a:rPr>
              <a:t>} /* end function main */	</a:t>
            </a:r>
            <a:endParaRPr lang="el-GR" sz="1800" dirty="0" smtClean="0">
              <a:latin typeface="Consolas" pitchFamily="49"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Ομαδικές κλήσεις (</a:t>
            </a:r>
            <a:r>
              <a:rPr lang="en-US" dirty="0" smtClean="0"/>
              <a:t>Collective calls)</a:t>
            </a:r>
            <a:endParaRPr lang="el-GR" dirty="0"/>
          </a:p>
        </p:txBody>
      </p:sp>
      <p:sp>
        <p:nvSpPr>
          <p:cNvPr id="3" name="Content Placeholder 2"/>
          <p:cNvSpPr>
            <a:spLocks noGrp="1"/>
          </p:cNvSpPr>
          <p:nvPr>
            <p:ph sz="quarter" idx="1"/>
          </p:nvPr>
        </p:nvSpPr>
        <p:spPr/>
        <p:txBody>
          <a:bodyPr>
            <a:normAutofit lnSpcReduction="10000"/>
          </a:bodyPr>
          <a:lstStyle/>
          <a:p>
            <a:r>
              <a:rPr lang="el-GR" dirty="0" smtClean="0"/>
              <a:t>Η μέθοδος περάσματος μηνυμάτων χρησιμοποιείται συνήθως (αλλά όχι πάντα) για τον προγραμματισμό σε </a:t>
            </a:r>
            <a:r>
              <a:rPr lang="en-US" dirty="0" smtClean="0"/>
              <a:t>SPMD</a:t>
            </a:r>
          </a:p>
          <a:p>
            <a:pPr lvl="1"/>
            <a:r>
              <a:rPr lang="en-US" dirty="0" smtClean="0"/>
              <a:t>SPMD: Single Process Multiple Data</a:t>
            </a:r>
          </a:p>
          <a:p>
            <a:pPr lvl="1"/>
            <a:r>
              <a:rPr lang="el-GR" dirty="0" smtClean="0"/>
              <a:t>Όλοι οι επεξεργαστές εκτελούν το ίδιο πρόγραμμα και τα ίδια βήματα</a:t>
            </a:r>
          </a:p>
          <a:p>
            <a:pPr lvl="2"/>
            <a:r>
              <a:rPr lang="el-GR" dirty="0" smtClean="0"/>
              <a:t>Αλλά όχι σε απόλυτο συγχρονισμό </a:t>
            </a:r>
            <a:r>
              <a:rPr lang="en-US" dirty="0" smtClean="0"/>
              <a:t>(lockstep)</a:t>
            </a:r>
          </a:p>
          <a:p>
            <a:r>
              <a:rPr lang="el-GR" dirty="0" smtClean="0"/>
              <a:t>Ομαδικές κλήσεις</a:t>
            </a:r>
          </a:p>
          <a:p>
            <a:pPr lvl="1"/>
            <a:r>
              <a:rPr lang="en-US" dirty="0" smtClean="0"/>
              <a:t>Global reductions (</a:t>
            </a:r>
            <a:r>
              <a:rPr lang="el-GR" dirty="0" smtClean="0"/>
              <a:t>π.χ., άθροιση ή εύρεση μέγιστου)</a:t>
            </a:r>
          </a:p>
          <a:p>
            <a:pPr lvl="1"/>
            <a:r>
              <a:rPr lang="en-US" dirty="0" err="1" smtClean="0"/>
              <a:t>syncBroadcast</a:t>
            </a:r>
            <a:r>
              <a:rPr lang="en-US" dirty="0" smtClean="0"/>
              <a:t> (</a:t>
            </a:r>
            <a:r>
              <a:rPr lang="el-GR" dirty="0" smtClean="0"/>
              <a:t>μερικές φορές και απλά </a:t>
            </a:r>
            <a:r>
              <a:rPr lang="en-US" dirty="0" smtClean="0"/>
              <a:t>broadcast)</a:t>
            </a:r>
          </a:p>
          <a:p>
            <a:pPr lvl="2"/>
            <a:r>
              <a:rPr lang="en-US" dirty="0" err="1" smtClean="0"/>
              <a:t>syncBroadcast</a:t>
            </a:r>
            <a:r>
              <a:rPr lang="en-US" dirty="0" smtClean="0"/>
              <a:t>(</a:t>
            </a:r>
            <a:r>
              <a:rPr lang="en-US" dirty="0" err="1" smtClean="0"/>
              <a:t>whoAmI</a:t>
            </a:r>
            <a:r>
              <a:rPr lang="en-US" dirty="0" smtClean="0"/>
              <a:t>, </a:t>
            </a:r>
            <a:r>
              <a:rPr lang="en-US" dirty="0" err="1" smtClean="0"/>
              <a:t>dataSize</a:t>
            </a:r>
            <a:r>
              <a:rPr lang="en-US" dirty="0" smtClean="0"/>
              <a:t>, </a:t>
            </a:r>
            <a:r>
              <a:rPr lang="en-US" dirty="0" err="1" smtClean="0"/>
              <a:t>dataBuffer</a:t>
            </a:r>
            <a:r>
              <a:rPr lang="en-US" dirty="0" smtClean="0"/>
              <a:t>);</a:t>
            </a:r>
          </a:p>
          <a:p>
            <a:pPr lvl="3"/>
            <a:r>
              <a:rPr lang="en-US" dirty="0" err="1" smtClean="0"/>
              <a:t>whoAmI</a:t>
            </a:r>
            <a:r>
              <a:rPr lang="en-US" dirty="0" smtClean="0"/>
              <a:t>: </a:t>
            </a:r>
            <a:r>
              <a:rPr lang="el-GR" dirty="0" smtClean="0"/>
              <a:t>αποστολέας ή παραλήπτης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Προτυποποίηση περάσματος μηνυμάτων</a:t>
            </a:r>
            <a:endParaRPr lang="el-GR" dirty="0"/>
          </a:p>
        </p:txBody>
      </p:sp>
      <p:sp>
        <p:nvSpPr>
          <p:cNvPr id="3" name="Content Placeholder 2"/>
          <p:cNvSpPr>
            <a:spLocks noGrp="1"/>
          </p:cNvSpPr>
          <p:nvPr>
            <p:ph sz="quarter" idx="1"/>
          </p:nvPr>
        </p:nvSpPr>
        <p:spPr/>
        <p:txBody>
          <a:bodyPr>
            <a:normAutofit fontScale="85000" lnSpcReduction="20000"/>
          </a:bodyPr>
          <a:lstStyle/>
          <a:p>
            <a:r>
              <a:rPr lang="el-GR" dirty="0" smtClean="0"/>
              <a:t>Πρώτες προσπάθειες</a:t>
            </a:r>
            <a:endParaRPr lang="en-US" dirty="0" smtClean="0"/>
          </a:p>
          <a:p>
            <a:pPr lvl="1"/>
            <a:r>
              <a:rPr lang="en-US" dirty="0" err="1" smtClean="0"/>
              <a:t>nxlib</a:t>
            </a:r>
            <a:r>
              <a:rPr lang="en-US" dirty="0" smtClean="0"/>
              <a:t> (</a:t>
            </a:r>
            <a:r>
              <a:rPr lang="el-GR" dirty="0" smtClean="0"/>
              <a:t>Σε συστήματα </a:t>
            </a:r>
            <a:r>
              <a:rPr lang="en-US" dirty="0" err="1" smtClean="0"/>
              <a:t>Hybercube</a:t>
            </a:r>
            <a:r>
              <a:rPr lang="en-US" dirty="0" smtClean="0"/>
              <a:t> </a:t>
            </a:r>
            <a:r>
              <a:rPr lang="el-GR" dirty="0" smtClean="0"/>
              <a:t>της</a:t>
            </a:r>
            <a:r>
              <a:rPr lang="en-US" dirty="0" smtClean="0"/>
              <a:t> Intel)</a:t>
            </a:r>
          </a:p>
          <a:p>
            <a:pPr lvl="1"/>
            <a:r>
              <a:rPr lang="el-GR" dirty="0" smtClean="0"/>
              <a:t>Παραλλαγές του συστήματος </a:t>
            </a:r>
            <a:r>
              <a:rPr lang="en-US" dirty="0" err="1" smtClean="0"/>
              <a:t>ncube</a:t>
            </a:r>
            <a:endParaRPr lang="en-US" dirty="0" smtClean="0"/>
          </a:p>
          <a:p>
            <a:pPr lvl="1"/>
            <a:r>
              <a:rPr lang="en-US" dirty="0" smtClean="0"/>
              <a:t>PVM</a:t>
            </a:r>
          </a:p>
          <a:p>
            <a:pPr lvl="1"/>
            <a:r>
              <a:rPr lang="el-GR" dirty="0" smtClean="0"/>
              <a:t>Κάθε εταιρεία είχε το δικό της πρότυπο</a:t>
            </a:r>
            <a:endParaRPr lang="en-US" dirty="0" smtClean="0"/>
          </a:p>
          <a:p>
            <a:r>
              <a:rPr lang="en-US" dirty="0" smtClean="0"/>
              <a:t>MPI standard:</a:t>
            </a:r>
          </a:p>
          <a:p>
            <a:pPr lvl="1"/>
            <a:r>
              <a:rPr lang="el-GR" dirty="0" smtClean="0"/>
              <a:t>Σύμπραξη εταιρειών και ακαδημαϊκής κοινότητας</a:t>
            </a:r>
            <a:endParaRPr lang="en-US" dirty="0" smtClean="0"/>
          </a:p>
          <a:p>
            <a:pPr lvl="1"/>
            <a:r>
              <a:rPr lang="el-GR" dirty="0" smtClean="0"/>
              <a:t>Με σκοπό την προτυποποίηση των μέχρι τότε χρησιμοποιούμενων πρακτικών</a:t>
            </a:r>
            <a:endParaRPr lang="en-US" dirty="0" smtClean="0"/>
          </a:p>
          <a:p>
            <a:pPr lvl="1"/>
            <a:r>
              <a:rPr lang="el-GR" dirty="0" smtClean="0"/>
              <a:t>Κατέληξε με την έκδοση ενός ιδιαίτερα μεγάλου προτύπου</a:t>
            </a:r>
            <a:endParaRPr lang="en-US" dirty="0" smtClean="0"/>
          </a:p>
          <a:p>
            <a:pPr lvl="1"/>
            <a:r>
              <a:rPr lang="el-GR" dirty="0" smtClean="0"/>
              <a:t>Δημοφιλές, χάρη στην υποστήριξη εταιρειών</a:t>
            </a:r>
            <a:endParaRPr lang="en-US" dirty="0" smtClean="0"/>
          </a:p>
          <a:p>
            <a:pPr lvl="1"/>
            <a:r>
              <a:rPr lang="el-GR" dirty="0" smtClean="0"/>
              <a:t>Υποστήριξη για:</a:t>
            </a:r>
            <a:endParaRPr lang="en-US" dirty="0" smtClean="0"/>
          </a:p>
          <a:p>
            <a:pPr lvl="2"/>
            <a:r>
              <a:rPr lang="en-US" dirty="0" smtClean="0"/>
              <a:t>Communicators: </a:t>
            </a:r>
            <a:r>
              <a:rPr lang="el-GR" dirty="0" smtClean="0"/>
              <a:t>Αποφυγή σύγκρουσης </a:t>
            </a:r>
            <a:r>
              <a:rPr lang="en-US" dirty="0" smtClean="0"/>
              <a:t>tag, …</a:t>
            </a:r>
          </a:p>
          <a:p>
            <a:pPr lvl="2"/>
            <a:r>
              <a:rPr lang="el-GR" dirty="0" smtClean="0"/>
              <a:t>Τύποι δεδομένων</a:t>
            </a:r>
            <a:endParaRPr lang="en-US" dirty="0" smtClean="0"/>
          </a:p>
          <a:p>
            <a:pPr lvl="2"/>
            <a:r>
              <a:rPr lang="el-GR" dirty="0" smtClean="0"/>
              <a: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απλό υποσύνολο του </a:t>
            </a:r>
            <a:r>
              <a:rPr lang="en-US" dirty="0" smtClean="0"/>
              <a:t>MPI</a:t>
            </a:r>
            <a:endParaRPr lang="el-GR" dirty="0"/>
          </a:p>
        </p:txBody>
      </p:sp>
      <p:sp>
        <p:nvSpPr>
          <p:cNvPr id="3" name="Content Placeholder 2"/>
          <p:cNvSpPr>
            <a:spLocks noGrp="1"/>
          </p:cNvSpPr>
          <p:nvPr>
            <p:ph sz="quarter" idx="1"/>
          </p:nvPr>
        </p:nvSpPr>
        <p:spPr/>
        <p:txBody>
          <a:bodyPr/>
          <a:lstStyle/>
          <a:p>
            <a:r>
              <a:rPr lang="el-GR" dirty="0" smtClean="0"/>
              <a:t>Οι παρακάτω έξι συναρτήσεις επιτρέπουν την συγγραφή μεγάλου πλήθους προγραμμάτων:</a:t>
            </a:r>
            <a:r>
              <a:rPr lang="en-US" dirty="0" smtClean="0"/>
              <a:t> </a:t>
            </a:r>
          </a:p>
          <a:p>
            <a:pPr lvl="1"/>
            <a:r>
              <a:rPr lang="en-US" dirty="0" err="1" smtClean="0"/>
              <a:t>MPI_Init</a:t>
            </a:r>
            <a:endParaRPr lang="en-US" dirty="0" smtClean="0"/>
          </a:p>
          <a:p>
            <a:pPr lvl="1"/>
            <a:r>
              <a:rPr lang="en-US" dirty="0" err="1" smtClean="0"/>
              <a:t>MPI_Finalize</a:t>
            </a:r>
            <a:endParaRPr lang="en-US" dirty="0" smtClean="0"/>
          </a:p>
          <a:p>
            <a:pPr lvl="1"/>
            <a:r>
              <a:rPr lang="en-US" dirty="0" err="1" smtClean="0"/>
              <a:t>MPI_Comm_size</a:t>
            </a:r>
            <a:endParaRPr lang="en-US" dirty="0" smtClean="0"/>
          </a:p>
          <a:p>
            <a:pPr lvl="1"/>
            <a:r>
              <a:rPr lang="en-US" dirty="0" err="1" smtClean="0"/>
              <a:t>MPI_Comm_rank</a:t>
            </a:r>
            <a:endParaRPr lang="en-US" dirty="0" smtClean="0"/>
          </a:p>
          <a:p>
            <a:pPr lvl="1"/>
            <a:r>
              <a:rPr lang="en-US" dirty="0" err="1" smtClean="0"/>
              <a:t>MPI_Send</a:t>
            </a:r>
            <a:endParaRPr lang="en-US" dirty="0" smtClean="0"/>
          </a:p>
          <a:p>
            <a:pPr lvl="1"/>
            <a:r>
              <a:rPr lang="en-US" dirty="0" err="1" smtClean="0"/>
              <a:t>MPI_Recv</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και Καταστροφή διεργασιών</a:t>
            </a:r>
            <a:endParaRPr lang="el-GR" dirty="0"/>
          </a:p>
        </p:txBody>
      </p:sp>
      <p:sp>
        <p:nvSpPr>
          <p:cNvPr id="3" name="Content Placeholder 2"/>
          <p:cNvSpPr>
            <a:spLocks noGrp="1"/>
          </p:cNvSpPr>
          <p:nvPr>
            <p:ph sz="quarter" idx="1"/>
          </p:nvPr>
        </p:nvSpPr>
        <p:spPr/>
        <p:txBody>
          <a:bodyPr/>
          <a:lstStyle/>
          <a:p>
            <a:r>
              <a:rPr lang="en-US" dirty="0" err="1" smtClean="0"/>
              <a:t>MPI_Init</a:t>
            </a:r>
            <a:r>
              <a:rPr lang="en-US" dirty="0" smtClean="0"/>
              <a:t>( </a:t>
            </a:r>
            <a:r>
              <a:rPr lang="en-US" dirty="0" err="1" smtClean="0"/>
              <a:t>int</a:t>
            </a:r>
            <a:r>
              <a:rPr lang="en-US" dirty="0" smtClean="0"/>
              <a:t> </a:t>
            </a:r>
            <a:r>
              <a:rPr lang="en-US" dirty="0" err="1" smtClean="0"/>
              <a:t>argc</a:t>
            </a:r>
            <a:r>
              <a:rPr lang="en-US" dirty="0" smtClean="0"/>
              <a:t>, char **</a:t>
            </a:r>
            <a:r>
              <a:rPr lang="en-US" dirty="0" err="1" smtClean="0"/>
              <a:t>argv</a:t>
            </a:r>
            <a:r>
              <a:rPr lang="en-US" dirty="0" smtClean="0"/>
              <a:t> )</a:t>
            </a:r>
          </a:p>
          <a:p>
            <a:pPr lvl="1"/>
            <a:r>
              <a:rPr lang="el-GR" dirty="0" smtClean="0"/>
              <a:t>Αρχικοποιεί τον υπολογισμό</a:t>
            </a:r>
          </a:p>
          <a:p>
            <a:pPr lvl="1"/>
            <a:r>
              <a:rPr lang="el-GR" dirty="0" smtClean="0"/>
              <a:t>Πρέπει να καλείται από κάθε διεργασία </a:t>
            </a:r>
            <a:r>
              <a:rPr lang="en-US" dirty="0" smtClean="0"/>
              <a:t>MPI</a:t>
            </a:r>
          </a:p>
          <a:p>
            <a:pPr lvl="2"/>
            <a:r>
              <a:rPr lang="el-GR" dirty="0" smtClean="0"/>
              <a:t>Καλείται ακριβώς μια φορά</a:t>
            </a:r>
          </a:p>
          <a:p>
            <a:pPr lvl="1"/>
            <a:r>
              <a:rPr lang="el-GR" dirty="0" smtClean="0"/>
              <a:t>Αρχικοποιεί την χρησιμοποιούμενη υλοποίηση του </a:t>
            </a:r>
            <a:r>
              <a:rPr lang="en-US" dirty="0" smtClean="0"/>
              <a:t>MPI</a:t>
            </a:r>
          </a:p>
          <a:p>
            <a:r>
              <a:rPr lang="en-US" dirty="0" err="1" smtClean="0"/>
              <a:t>MPI_Finalize</a:t>
            </a:r>
            <a:r>
              <a:rPr lang="en-US" dirty="0" smtClean="0"/>
              <a:t>()</a:t>
            </a:r>
          </a:p>
          <a:p>
            <a:pPr lvl="1"/>
            <a:r>
              <a:rPr lang="el-GR" dirty="0" smtClean="0"/>
              <a:t>Τερματίζει τον υπολογισμό</a:t>
            </a:r>
            <a:endParaRPr lang="en-US" dirty="0" smtClean="0"/>
          </a:p>
          <a:p>
            <a:pPr lvl="1"/>
            <a:r>
              <a:rPr lang="el-GR" dirty="0" smtClean="0"/>
              <a:t>Πρέπει να καλείται από κάθε διεργασία </a:t>
            </a:r>
            <a:r>
              <a:rPr lang="en-US" dirty="0" smtClean="0"/>
              <a:t>MPI</a:t>
            </a:r>
          </a:p>
          <a:p>
            <a:pPr lvl="2"/>
            <a:r>
              <a:rPr lang="el-GR" dirty="0" smtClean="0"/>
              <a:t>Καλείται ακριβώς μια φορά</a:t>
            </a:r>
          </a:p>
          <a:p>
            <a:pPr lvl="1"/>
            <a:r>
              <a:rPr lang="el-GR" dirty="0" smtClean="0"/>
              <a:t>Κάνει εκκαθάριση στην χρησιμοποιούμενη υλοποίηση του </a:t>
            </a:r>
            <a:r>
              <a:rPr lang="en-US" dirty="0" smtClean="0"/>
              <a:t>MPI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Προσδιορισμός διεργασιών</a:t>
            </a:r>
            <a:endParaRPr lang="el-GR" dirty="0"/>
          </a:p>
        </p:txBody>
      </p:sp>
      <p:sp>
        <p:nvSpPr>
          <p:cNvPr id="3" name="Content Placeholder 2"/>
          <p:cNvSpPr>
            <a:spLocks noGrp="1"/>
          </p:cNvSpPr>
          <p:nvPr>
            <p:ph sz="quarter" idx="1"/>
          </p:nvPr>
        </p:nvSpPr>
        <p:spPr/>
        <p:txBody>
          <a:bodyPr/>
          <a:lstStyle/>
          <a:p>
            <a:r>
              <a:rPr lang="en-US" dirty="0" err="1" smtClean="0"/>
              <a:t>MPI_Comm_size</a:t>
            </a:r>
            <a:r>
              <a:rPr lang="en-US" dirty="0" smtClean="0"/>
              <a:t>( </a:t>
            </a:r>
            <a:r>
              <a:rPr lang="en-US" dirty="0" err="1" smtClean="0"/>
              <a:t>comm</a:t>
            </a:r>
            <a:r>
              <a:rPr lang="en-US" dirty="0" smtClean="0"/>
              <a:t>, &amp;size )</a:t>
            </a:r>
          </a:p>
          <a:p>
            <a:pPr lvl="1"/>
            <a:r>
              <a:rPr lang="el-GR" dirty="0" smtClean="0"/>
              <a:t>Επιστρέφει το πλήθος των διεργασιών που συμμετέχουν στο </a:t>
            </a:r>
            <a:r>
              <a:rPr lang="en-US" dirty="0" smtClean="0"/>
              <a:t>MPI </a:t>
            </a:r>
            <a:r>
              <a:rPr lang="el-GR" dirty="0" smtClean="0"/>
              <a:t>πρόγραμμα</a:t>
            </a:r>
            <a:endParaRPr lang="en-US" dirty="0" smtClean="0"/>
          </a:p>
          <a:p>
            <a:r>
              <a:rPr lang="en-US" dirty="0" err="1" smtClean="0"/>
              <a:t>MPI_Comm_rank</a:t>
            </a:r>
            <a:r>
              <a:rPr lang="en-US" dirty="0" smtClean="0"/>
              <a:t>( </a:t>
            </a:r>
            <a:r>
              <a:rPr lang="en-US" dirty="0" err="1" smtClean="0"/>
              <a:t>comm</a:t>
            </a:r>
            <a:r>
              <a:rPr lang="en-US" dirty="0" smtClean="0"/>
              <a:t>, &amp;</a:t>
            </a:r>
            <a:r>
              <a:rPr lang="en-US" dirty="0" err="1" smtClean="0"/>
              <a:t>pid</a:t>
            </a:r>
            <a:r>
              <a:rPr lang="el-GR" dirty="0" smtClean="0"/>
              <a:t> </a:t>
            </a:r>
            <a:r>
              <a:rPr lang="en-US" dirty="0" smtClean="0"/>
              <a:t>)		</a:t>
            </a:r>
          </a:p>
          <a:p>
            <a:pPr lvl="1"/>
            <a:r>
              <a:rPr lang="el-GR" dirty="0" smtClean="0"/>
              <a:t>Στο </a:t>
            </a:r>
            <a:r>
              <a:rPr lang="en-US" dirty="0" smtClean="0"/>
              <a:t>“</a:t>
            </a:r>
            <a:r>
              <a:rPr lang="en-US" dirty="0" err="1" smtClean="0"/>
              <a:t>pid</a:t>
            </a:r>
            <a:r>
              <a:rPr lang="en-US" dirty="0" smtClean="0"/>
              <a:t>”</a:t>
            </a:r>
            <a:r>
              <a:rPr lang="el-GR" dirty="0" smtClean="0"/>
              <a:t> επιστρέφεται ο αριθμός της διεργασίας</a:t>
            </a:r>
          </a:p>
          <a:p>
            <a:r>
              <a:rPr lang="el-GR" dirty="0" smtClean="0"/>
              <a:t>Παράμετρος </a:t>
            </a:r>
            <a:r>
              <a:rPr lang="en-US" dirty="0" smtClean="0"/>
              <a:t>“</a:t>
            </a:r>
            <a:r>
              <a:rPr lang="en-US" dirty="0" err="1" smtClean="0"/>
              <a:t>comm</a:t>
            </a:r>
            <a:r>
              <a:rPr lang="en-US" dirty="0" smtClean="0"/>
              <a:t>”</a:t>
            </a:r>
          </a:p>
          <a:p>
            <a:pPr lvl="1"/>
            <a:r>
              <a:rPr lang="el-GR" dirty="0" smtClean="0"/>
              <a:t>Συμβολίζει το </a:t>
            </a:r>
            <a:r>
              <a:rPr lang="en-US" dirty="0" smtClean="0"/>
              <a:t>“Communicator”</a:t>
            </a:r>
            <a:endParaRPr lang="el-GR" dirty="0" smtClean="0"/>
          </a:p>
          <a:p>
            <a:pPr lvl="2"/>
            <a:r>
              <a:rPr lang="el-GR" dirty="0" smtClean="0"/>
              <a:t>Ένα υποσύνολο διεργασιών</a:t>
            </a:r>
            <a:endParaRPr lang="en-US" dirty="0" smtClean="0"/>
          </a:p>
          <a:p>
            <a:pPr lvl="1"/>
            <a:r>
              <a:rPr lang="el-GR" dirty="0" smtClean="0"/>
              <a:t>Θα χρησιμοποιήσουμε το </a:t>
            </a:r>
            <a:r>
              <a:rPr lang="en-US" dirty="0" smtClean="0"/>
              <a:t>“MPI_COMM_WORLD”</a:t>
            </a:r>
          </a:p>
          <a:p>
            <a:pPr lvl="2"/>
            <a:r>
              <a:rPr lang="el-GR" dirty="0" smtClean="0"/>
              <a:t>Σταθερά που ορίζει η εκάστοτε υλοποίηση</a:t>
            </a:r>
          </a:p>
          <a:p>
            <a:pPr lvl="2"/>
            <a:r>
              <a:rPr lang="el-GR" dirty="0" smtClean="0"/>
              <a:t>Ορίζει έναν </a:t>
            </a:r>
            <a:r>
              <a:rPr lang="en-US" dirty="0" smtClean="0"/>
              <a:t>communicator </a:t>
            </a:r>
            <a:r>
              <a:rPr lang="el-GR" dirty="0" smtClean="0"/>
              <a:t>που περιέχει όλες τις διεργασίες</a:t>
            </a:r>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πρώτο, απλό παράδειγμα</a:t>
            </a:r>
            <a:endParaRPr lang="el-GR" dirty="0"/>
          </a:p>
        </p:txBody>
      </p:sp>
      <p:sp>
        <p:nvSpPr>
          <p:cNvPr id="3" name="Content Placeholder 2"/>
          <p:cNvSpPr>
            <a:spLocks noGrp="1"/>
          </p:cNvSpPr>
          <p:nvPr>
            <p:ph sz="quarter" idx="1"/>
          </p:nvPr>
        </p:nvSpPr>
        <p:spPr/>
        <p:txBody>
          <a:bodyPr>
            <a:normAutofit lnSpcReduction="10000"/>
          </a:bodyPr>
          <a:lstStyle/>
          <a:p>
            <a:pPr marL="0" indent="0">
              <a:spcBef>
                <a:spcPct val="50000"/>
              </a:spcBef>
              <a:buNone/>
              <a:tabLst>
                <a:tab pos="539750" algn="l"/>
                <a:tab pos="1079500" algn="l"/>
                <a:tab pos="1619250" algn="l"/>
              </a:tabLst>
            </a:pPr>
            <a:r>
              <a:rPr lang="en-US" sz="1800" dirty="0" smtClean="0">
                <a:latin typeface="Consolas" pitchFamily="49" charset="0"/>
              </a:rPr>
              <a:t>#include "</a:t>
            </a:r>
            <a:r>
              <a:rPr lang="en-US" sz="1800" dirty="0" err="1" smtClean="0">
                <a:latin typeface="Consolas" pitchFamily="49" charset="0"/>
              </a:rPr>
              <a:t>mpi.h</a:t>
            </a:r>
            <a:r>
              <a:rPr lang="en-US" sz="1800" dirty="0" smtClean="0">
                <a:latin typeface="Consolas" pitchFamily="49" charset="0"/>
              </a:rPr>
              <a:t>" </a:t>
            </a:r>
          </a:p>
          <a:p>
            <a:pPr marL="0" indent="0">
              <a:spcBef>
                <a:spcPct val="50000"/>
              </a:spcBef>
              <a:buNone/>
              <a:tabLst>
                <a:tab pos="539750" algn="l"/>
                <a:tab pos="1079500" algn="l"/>
                <a:tab pos="1619250" algn="l"/>
              </a:tabLst>
            </a:pPr>
            <a:r>
              <a:rPr lang="en-US" sz="1800" dirty="0" smtClean="0">
                <a:latin typeface="Consolas" pitchFamily="49" charset="0"/>
              </a:rPr>
              <a:t>#include &lt;</a:t>
            </a:r>
            <a:r>
              <a:rPr lang="en-US" sz="1800" dirty="0" err="1" smtClean="0">
                <a:latin typeface="Consolas" pitchFamily="49" charset="0"/>
              </a:rPr>
              <a:t>stdio.h</a:t>
            </a:r>
            <a:r>
              <a:rPr lang="en-US" sz="1800" dirty="0" smtClean="0">
                <a:latin typeface="Consolas" pitchFamily="49" charset="0"/>
              </a:rPr>
              <a:t>&gt; </a:t>
            </a:r>
          </a:p>
          <a:p>
            <a:pPr marL="0" indent="0">
              <a:spcBef>
                <a:spcPct val="50000"/>
              </a:spcBef>
              <a:buNone/>
              <a:tabLst>
                <a:tab pos="539750" algn="l"/>
                <a:tab pos="1079500" algn="l"/>
                <a:tab pos="1619250" algn="l"/>
              </a:tabLst>
            </a:pPr>
            <a:r>
              <a:rPr lang="en-US" sz="1800" dirty="0" err="1" smtClean="0">
                <a:latin typeface="Consolas" pitchFamily="49" charset="0"/>
              </a:rPr>
              <a:t>int</a:t>
            </a:r>
            <a:r>
              <a:rPr lang="en-US" sz="1800" dirty="0" smtClean="0">
                <a:latin typeface="Consolas" pitchFamily="49" charset="0"/>
              </a:rPr>
              <a:t> main(</a:t>
            </a:r>
            <a:r>
              <a:rPr lang="en-US" sz="1800" dirty="0" err="1" smtClean="0">
                <a:latin typeface="Consolas" pitchFamily="49" charset="0"/>
              </a:rPr>
              <a:t>int</a:t>
            </a:r>
            <a:r>
              <a:rPr lang="en-US" sz="1800" dirty="0" smtClean="0">
                <a:latin typeface="Consolas" pitchFamily="49" charset="0"/>
              </a:rPr>
              <a:t>  </a:t>
            </a:r>
            <a:r>
              <a:rPr lang="en-US" sz="1800" dirty="0" err="1" smtClean="0">
                <a:latin typeface="Consolas" pitchFamily="49" charset="0"/>
              </a:rPr>
              <a:t>argc</a:t>
            </a:r>
            <a:r>
              <a:rPr lang="en-US" sz="1800" dirty="0" smtClean="0">
                <a:latin typeface="Consolas" pitchFamily="49" charset="0"/>
              </a:rPr>
              <a:t>, char *</a:t>
            </a:r>
            <a:r>
              <a:rPr lang="en-US" sz="1800" dirty="0" err="1" smtClean="0">
                <a:latin typeface="Consolas" pitchFamily="49" charset="0"/>
              </a:rPr>
              <a:t>argv</a:t>
            </a:r>
            <a:r>
              <a:rPr lang="en-US" sz="1800" dirty="0" smtClean="0">
                <a:latin typeface="Consolas" pitchFamily="49" charset="0"/>
              </a:rPr>
              <a:t>) {</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int</a:t>
            </a:r>
            <a:r>
              <a:rPr lang="en-US" sz="1800" dirty="0" smtClean="0">
                <a:latin typeface="Consolas" pitchFamily="49" charset="0"/>
              </a:rPr>
              <a:t> rank, size; </a:t>
            </a:r>
          </a:p>
          <a:p>
            <a:pPr marL="0" indent="0">
              <a:spcBef>
                <a:spcPct val="50000"/>
              </a:spcBef>
              <a:buNone/>
              <a:tabLst>
                <a:tab pos="539750" algn="l"/>
                <a:tab pos="1079500" algn="l"/>
                <a:tab pos="1619250" algn="l"/>
              </a:tabLst>
            </a:pPr>
            <a:endParaRPr lang="el-GR" sz="1800" dirty="0" smtClean="0">
              <a:latin typeface="Consolas" pitchFamily="49" charset="0"/>
            </a:endParaRP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MPI_Init</a:t>
            </a:r>
            <a:r>
              <a:rPr lang="en-US" sz="1800" dirty="0" smtClean="0">
                <a:latin typeface="Consolas" pitchFamily="49" charset="0"/>
              </a:rPr>
              <a:t>(&amp;</a:t>
            </a:r>
            <a:r>
              <a:rPr lang="en-US" sz="1800" dirty="0" err="1" smtClean="0">
                <a:latin typeface="Consolas" pitchFamily="49" charset="0"/>
              </a:rPr>
              <a:t>argc</a:t>
            </a:r>
            <a:r>
              <a:rPr lang="en-US" sz="1800" dirty="0" smtClean="0">
                <a:latin typeface="Consolas" pitchFamily="49" charset="0"/>
              </a:rPr>
              <a:t>, &amp;</a:t>
            </a:r>
            <a:r>
              <a:rPr lang="en-US" sz="1800" dirty="0" err="1" smtClean="0">
                <a:latin typeface="Consolas" pitchFamily="49" charset="0"/>
              </a:rPr>
              <a:t>argv</a:t>
            </a:r>
            <a:r>
              <a:rPr lang="en-US" sz="1800" dirty="0" smtClean="0">
                <a:latin typeface="Consolas" pitchFamily="49" charset="0"/>
              </a:rPr>
              <a:t>);</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MPI_Comm_rank</a:t>
            </a:r>
            <a:r>
              <a:rPr lang="en-US" sz="1800" dirty="0" smtClean="0">
                <a:latin typeface="Consolas" pitchFamily="49" charset="0"/>
              </a:rPr>
              <a:t>(MPI_COMM_WORLD, &amp;rank);</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MPI_Comm_size</a:t>
            </a:r>
            <a:r>
              <a:rPr lang="en-US" sz="1800" dirty="0" smtClean="0">
                <a:latin typeface="Consolas" pitchFamily="49" charset="0"/>
              </a:rPr>
              <a:t>(MPI_COMM_WORLD, &amp;size);</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printf</a:t>
            </a:r>
            <a:r>
              <a:rPr lang="en-US" sz="1800" dirty="0" smtClean="0">
                <a:latin typeface="Consolas" pitchFamily="49" charset="0"/>
              </a:rPr>
              <a:t>("Hello world! I'm %d of %d\n", rank, size);</a:t>
            </a: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err="1" smtClean="0">
                <a:latin typeface="Consolas" pitchFamily="49" charset="0"/>
              </a:rPr>
              <a:t>MPI_Finalize</a:t>
            </a:r>
            <a:r>
              <a:rPr lang="en-US" sz="1800" dirty="0" smtClean="0">
                <a:latin typeface="Consolas" pitchFamily="49" charset="0"/>
              </a:rPr>
              <a:t>();</a:t>
            </a:r>
          </a:p>
          <a:p>
            <a:pPr marL="0" indent="0">
              <a:spcBef>
                <a:spcPct val="50000"/>
              </a:spcBef>
              <a:buNone/>
              <a:tabLst>
                <a:tab pos="539750" algn="l"/>
                <a:tab pos="1079500" algn="l"/>
                <a:tab pos="1619250" algn="l"/>
              </a:tabLst>
            </a:pPr>
            <a:endParaRPr lang="el-GR" sz="1800" dirty="0" smtClean="0">
              <a:latin typeface="Consolas" pitchFamily="49" charset="0"/>
            </a:endParaRPr>
          </a:p>
          <a:p>
            <a:pPr marL="0" indent="0">
              <a:spcBef>
                <a:spcPct val="50000"/>
              </a:spcBef>
              <a:buNone/>
              <a:tabLst>
                <a:tab pos="539750" algn="l"/>
                <a:tab pos="1079500" algn="l"/>
                <a:tab pos="1619250" algn="l"/>
              </a:tabLst>
            </a:pPr>
            <a:r>
              <a:rPr lang="el-GR" sz="1800" dirty="0" smtClean="0">
                <a:latin typeface="Consolas" pitchFamily="49" charset="0"/>
              </a:rPr>
              <a:t>	</a:t>
            </a:r>
            <a:r>
              <a:rPr lang="en-US" sz="1800" dirty="0" smtClean="0">
                <a:latin typeface="Consolas" pitchFamily="49" charset="0"/>
              </a:rPr>
              <a:t>return 0; </a:t>
            </a:r>
          </a:p>
          <a:p>
            <a:pPr marL="0" indent="0">
              <a:spcBef>
                <a:spcPct val="50000"/>
              </a:spcBef>
              <a:buNone/>
              <a:tabLst>
                <a:tab pos="539750" algn="l"/>
                <a:tab pos="1079500" algn="l"/>
                <a:tab pos="1619250" algn="l"/>
              </a:tabLst>
            </a:pPr>
            <a:r>
              <a:rPr lang="en-US" sz="1800" dirty="0" smtClean="0">
                <a:latin typeface="Consolas" pitchFamily="49"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Αποστολή μηνύματος στο </a:t>
            </a:r>
            <a:r>
              <a:rPr lang="en-US" dirty="0" smtClean="0"/>
              <a:t>MPI</a:t>
            </a:r>
            <a:endParaRPr lang="el-GR" dirty="0"/>
          </a:p>
        </p:txBody>
      </p:sp>
      <p:sp>
        <p:nvSpPr>
          <p:cNvPr id="3" name="Content Placeholder 2"/>
          <p:cNvSpPr>
            <a:spLocks noGrp="1"/>
          </p:cNvSpPr>
          <p:nvPr>
            <p:ph sz="quarter" idx="1"/>
          </p:nvPr>
        </p:nvSpPr>
        <p:spPr/>
        <p:txBody>
          <a:bodyPr>
            <a:normAutofit/>
          </a:bodyPr>
          <a:lstStyle/>
          <a:p>
            <a:r>
              <a:rPr lang="en-US" dirty="0" err="1" smtClean="0"/>
              <a:t>MPI_Send</a:t>
            </a:r>
            <a:r>
              <a:rPr lang="en-US" dirty="0" smtClean="0"/>
              <a:t>(</a:t>
            </a:r>
            <a:r>
              <a:rPr lang="en-US" dirty="0" err="1" smtClean="0"/>
              <a:t>buf</a:t>
            </a:r>
            <a:r>
              <a:rPr lang="en-US" dirty="0" smtClean="0"/>
              <a:t>, count, </a:t>
            </a:r>
            <a:r>
              <a:rPr lang="en-US" dirty="0" err="1" smtClean="0"/>
              <a:t>datatype</a:t>
            </a:r>
            <a:r>
              <a:rPr lang="en-US" dirty="0" smtClean="0"/>
              <a:t>, </a:t>
            </a:r>
            <a:r>
              <a:rPr lang="en-US" dirty="0" err="1" smtClean="0"/>
              <a:t>dest</a:t>
            </a:r>
            <a:r>
              <a:rPr lang="en-US" dirty="0" smtClean="0"/>
              <a:t>, tag, </a:t>
            </a:r>
            <a:r>
              <a:rPr lang="en-US" dirty="0" err="1" smtClean="0"/>
              <a:t>comm</a:t>
            </a:r>
            <a:r>
              <a:rPr lang="en-US" dirty="0" smtClean="0"/>
              <a:t>)</a:t>
            </a:r>
          </a:p>
          <a:p>
            <a:pPr lvl="1"/>
            <a:r>
              <a:rPr lang="en-US" dirty="0" smtClean="0"/>
              <a:t>“</a:t>
            </a:r>
            <a:r>
              <a:rPr lang="en-US" dirty="0" err="1" smtClean="0"/>
              <a:t>buf</a:t>
            </a:r>
            <a:r>
              <a:rPr lang="en-US" dirty="0" smtClean="0"/>
              <a:t>”: </a:t>
            </a:r>
            <a:r>
              <a:rPr lang="el-GR" dirty="0" smtClean="0"/>
              <a:t>Η διεύθυνση των δεδομένων προς αποστολή</a:t>
            </a:r>
            <a:endParaRPr lang="en-US" dirty="0" smtClean="0"/>
          </a:p>
          <a:p>
            <a:pPr lvl="1"/>
            <a:r>
              <a:rPr lang="en-US" dirty="0" smtClean="0"/>
              <a:t>“count”: </a:t>
            </a:r>
            <a:r>
              <a:rPr lang="el-GR" dirty="0" smtClean="0"/>
              <a:t>Το πλήθος των στοιχείων που θα αποσταλούν</a:t>
            </a:r>
            <a:endParaRPr lang="en-US" dirty="0" smtClean="0"/>
          </a:p>
          <a:p>
            <a:pPr lvl="1"/>
            <a:r>
              <a:rPr lang="en-US" dirty="0" smtClean="0"/>
              <a:t>“</a:t>
            </a:r>
            <a:r>
              <a:rPr lang="en-US" dirty="0" err="1" smtClean="0"/>
              <a:t>datatype</a:t>
            </a:r>
            <a:r>
              <a:rPr lang="en-US" dirty="0" smtClean="0"/>
              <a:t>”: </a:t>
            </a:r>
            <a:r>
              <a:rPr lang="el-GR" dirty="0" smtClean="0"/>
              <a:t>Ο τύπος κάθε στοιχείου</a:t>
            </a:r>
            <a:endParaRPr lang="en-US" dirty="0" smtClean="0"/>
          </a:p>
          <a:p>
            <a:pPr lvl="1"/>
            <a:r>
              <a:rPr lang="en-US" dirty="0" smtClean="0"/>
              <a:t>“</a:t>
            </a:r>
            <a:r>
              <a:rPr lang="en-US" dirty="0" err="1" smtClean="0"/>
              <a:t>dest</a:t>
            </a:r>
            <a:r>
              <a:rPr lang="en-US" dirty="0" smtClean="0"/>
              <a:t>”: </a:t>
            </a:r>
            <a:r>
              <a:rPr lang="el-GR" dirty="0" smtClean="0"/>
              <a:t>Το αναγνωριστικό της διεργασίας-παραλήπτης</a:t>
            </a:r>
            <a:endParaRPr lang="en-US" dirty="0" smtClean="0"/>
          </a:p>
          <a:p>
            <a:pPr lvl="1"/>
            <a:r>
              <a:rPr lang="en-US" dirty="0" smtClean="0"/>
              <a:t>“tag”: </a:t>
            </a:r>
            <a:r>
              <a:rPr lang="el-GR" dirty="0" smtClean="0"/>
              <a:t>Ετικέτα του μηνύματος</a:t>
            </a:r>
          </a:p>
          <a:p>
            <a:pPr lvl="2"/>
            <a:r>
              <a:rPr lang="el-GR" dirty="0" smtClean="0"/>
              <a:t>Αγνοήστε το προς το παρόν</a:t>
            </a:r>
            <a:endParaRPr lang="en-US" dirty="0" smtClean="0"/>
          </a:p>
          <a:p>
            <a:pPr lvl="1"/>
            <a:r>
              <a:rPr lang="en-US" dirty="0" smtClean="0"/>
              <a:t>“</a:t>
            </a:r>
            <a:r>
              <a:rPr lang="en-US" dirty="0" err="1" smtClean="0"/>
              <a:t>comm</a:t>
            </a:r>
            <a:r>
              <a:rPr lang="en-US" dirty="0" smtClean="0"/>
              <a:t>”: Communicator</a:t>
            </a:r>
          </a:p>
          <a:p>
            <a:pPr lvl="2"/>
            <a:r>
              <a:rPr lang="el-GR" sz="2000" dirty="0" smtClean="0"/>
              <a:t>Αγνοήστε το προς το παρόν</a:t>
            </a:r>
            <a:endParaRPr lang="en-US" sz="2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Λήψη μηνύματος στο </a:t>
            </a:r>
            <a:r>
              <a:rPr lang="en-US" dirty="0" smtClean="0"/>
              <a:t>MPI</a:t>
            </a:r>
            <a:endParaRPr lang="el-GR" dirty="0"/>
          </a:p>
        </p:txBody>
      </p:sp>
      <p:sp>
        <p:nvSpPr>
          <p:cNvPr id="3" name="Content Placeholder 2"/>
          <p:cNvSpPr>
            <a:spLocks noGrp="1"/>
          </p:cNvSpPr>
          <p:nvPr>
            <p:ph sz="quarter" idx="1"/>
          </p:nvPr>
        </p:nvSpPr>
        <p:spPr/>
        <p:txBody>
          <a:bodyPr/>
          <a:lstStyle/>
          <a:p>
            <a:r>
              <a:rPr lang="en-US" dirty="0" err="1" smtClean="0"/>
              <a:t>MPI_Recv</a:t>
            </a:r>
            <a:r>
              <a:rPr lang="en-US" dirty="0" smtClean="0"/>
              <a:t>(</a:t>
            </a:r>
            <a:r>
              <a:rPr lang="en-US" dirty="0" err="1" smtClean="0"/>
              <a:t>buf</a:t>
            </a:r>
            <a:r>
              <a:rPr lang="en-US" dirty="0" smtClean="0"/>
              <a:t>, count, </a:t>
            </a:r>
            <a:r>
              <a:rPr lang="en-US" dirty="0" err="1" smtClean="0"/>
              <a:t>datatype</a:t>
            </a:r>
            <a:r>
              <a:rPr lang="en-US" dirty="0" smtClean="0"/>
              <a:t>, source, tag, </a:t>
            </a:r>
            <a:r>
              <a:rPr lang="en-US" dirty="0" err="1" smtClean="0"/>
              <a:t>comm</a:t>
            </a:r>
            <a:r>
              <a:rPr lang="en-US" dirty="0" smtClean="0"/>
              <a:t>, &amp;status)</a:t>
            </a:r>
          </a:p>
          <a:p>
            <a:pPr lvl="1"/>
            <a:r>
              <a:rPr lang="en-US" dirty="0" smtClean="0"/>
              <a:t>“</a:t>
            </a:r>
            <a:r>
              <a:rPr lang="en-US" dirty="0" err="1" smtClean="0"/>
              <a:t>buf</a:t>
            </a:r>
            <a:r>
              <a:rPr lang="en-US" dirty="0" smtClean="0"/>
              <a:t>”: </a:t>
            </a:r>
            <a:r>
              <a:rPr lang="el-GR" dirty="0" smtClean="0"/>
              <a:t>Η διεύθυνση των δεδομένων προς αποστολή</a:t>
            </a:r>
            <a:endParaRPr lang="en-US" dirty="0" smtClean="0"/>
          </a:p>
          <a:p>
            <a:pPr lvl="1"/>
            <a:r>
              <a:rPr lang="en-US" dirty="0" smtClean="0"/>
              <a:t>“count”: </a:t>
            </a:r>
            <a:r>
              <a:rPr lang="el-GR" dirty="0" smtClean="0"/>
              <a:t>Το πλήθος των στοιχείων που θα αποσταλούν</a:t>
            </a:r>
            <a:endParaRPr lang="en-US" dirty="0" smtClean="0"/>
          </a:p>
          <a:p>
            <a:pPr lvl="1"/>
            <a:r>
              <a:rPr lang="en-US" dirty="0" smtClean="0"/>
              <a:t>“</a:t>
            </a:r>
            <a:r>
              <a:rPr lang="en-US" dirty="0" err="1" smtClean="0"/>
              <a:t>datatype</a:t>
            </a:r>
            <a:r>
              <a:rPr lang="en-US" dirty="0" smtClean="0"/>
              <a:t>”: </a:t>
            </a:r>
            <a:r>
              <a:rPr lang="el-GR" dirty="0" smtClean="0"/>
              <a:t>Ο τύπος κάθε στοιχείου</a:t>
            </a:r>
            <a:endParaRPr lang="en-US" dirty="0" smtClean="0"/>
          </a:p>
          <a:p>
            <a:pPr lvl="1"/>
            <a:r>
              <a:rPr lang="en-US" dirty="0" smtClean="0"/>
              <a:t>“source”: </a:t>
            </a:r>
            <a:r>
              <a:rPr lang="el-GR" dirty="0" smtClean="0"/>
              <a:t>Το αναγνωριστικό της διεργασίας-αποστολέας</a:t>
            </a:r>
            <a:endParaRPr lang="en-US" dirty="0" smtClean="0"/>
          </a:p>
          <a:p>
            <a:pPr lvl="1"/>
            <a:r>
              <a:rPr lang="en-US" dirty="0" smtClean="0"/>
              <a:t>“tag”: </a:t>
            </a:r>
            <a:r>
              <a:rPr lang="el-GR" dirty="0" smtClean="0"/>
              <a:t>Ετικέτα του μηνύματος</a:t>
            </a:r>
          </a:p>
          <a:p>
            <a:pPr lvl="2"/>
            <a:r>
              <a:rPr lang="el-GR" dirty="0" smtClean="0"/>
              <a:t>Αγνοήστε το προς το παρόν</a:t>
            </a:r>
          </a:p>
          <a:p>
            <a:pPr lvl="1"/>
            <a:r>
              <a:rPr lang="en-US" dirty="0" smtClean="0"/>
              <a:t>“</a:t>
            </a:r>
            <a:r>
              <a:rPr lang="en-US" dirty="0" err="1" smtClean="0"/>
              <a:t>comm</a:t>
            </a:r>
            <a:r>
              <a:rPr lang="en-US" dirty="0" smtClean="0"/>
              <a:t>”: Communicator</a:t>
            </a:r>
          </a:p>
          <a:p>
            <a:pPr lvl="2"/>
            <a:r>
              <a:rPr lang="el-GR" sz="2000" dirty="0" smtClean="0"/>
              <a:t>Αγνοήστε το προς το παρόν</a:t>
            </a:r>
            <a:endParaRPr lang="en-US" sz="2200" dirty="0" smtClean="0"/>
          </a:p>
          <a:p>
            <a:pPr lvl="1"/>
            <a:r>
              <a:rPr lang="en-US" dirty="0" smtClean="0"/>
              <a:t>“status”: </a:t>
            </a:r>
            <a:r>
              <a:rPr lang="el-GR" dirty="0" smtClean="0"/>
              <a:t>Δείχνει την κατάσταση του μηνύματος</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Εκτέλεση ενός προγράμματος </a:t>
            </a:r>
            <a:r>
              <a:rPr lang="en-US" dirty="0" smtClean="0"/>
              <a:t>MPI</a:t>
            </a:r>
            <a:endParaRPr lang="el-GR" dirty="0"/>
          </a:p>
        </p:txBody>
      </p:sp>
      <p:sp>
        <p:nvSpPr>
          <p:cNvPr id="3" name="Content Placeholder 2"/>
          <p:cNvSpPr>
            <a:spLocks noGrp="1"/>
          </p:cNvSpPr>
          <p:nvPr>
            <p:ph sz="quarter" idx="1"/>
          </p:nvPr>
        </p:nvSpPr>
        <p:spPr/>
        <p:txBody>
          <a:bodyPr/>
          <a:lstStyle/>
          <a:p>
            <a:r>
              <a:rPr lang="el-GR" dirty="0" smtClean="0"/>
              <a:t>Παράδειγμα</a:t>
            </a:r>
            <a:r>
              <a:rPr lang="en-US" dirty="0" smtClean="0"/>
              <a:t>: </a:t>
            </a:r>
            <a:endParaRPr lang="el-GR" dirty="0" smtClean="0"/>
          </a:p>
          <a:p>
            <a:pPr lvl="1"/>
            <a:r>
              <a:rPr lang="en-US" dirty="0" err="1" smtClean="0"/>
              <a:t>mpirun</a:t>
            </a:r>
            <a:r>
              <a:rPr lang="en-US" dirty="0" smtClean="0"/>
              <a:t> -</a:t>
            </a:r>
            <a:r>
              <a:rPr lang="en-US" dirty="0" err="1" smtClean="0"/>
              <a:t>np</a:t>
            </a:r>
            <a:r>
              <a:rPr lang="en-US" dirty="0" smtClean="0"/>
              <a:t> </a:t>
            </a:r>
            <a:r>
              <a:rPr lang="el-GR" dirty="0" smtClean="0"/>
              <a:t>4</a:t>
            </a:r>
            <a:r>
              <a:rPr lang="en-US" dirty="0" smtClean="0"/>
              <a:t> </a:t>
            </a:r>
            <a:r>
              <a:rPr lang="en-US" i="1" dirty="0" smtClean="0"/>
              <a:t>&lt;executable&gt;</a:t>
            </a:r>
          </a:p>
          <a:p>
            <a:r>
              <a:rPr lang="el-GR" dirty="0" smtClean="0"/>
              <a:t>Επικοινωνεί με μια διεργασία-δαίμονα σε κάθε κόμβο του συστήματος.</a:t>
            </a:r>
            <a:endParaRPr lang="en-US" dirty="0" smtClean="0"/>
          </a:p>
          <a:p>
            <a:r>
              <a:rPr lang="el-GR" dirty="0" smtClean="0"/>
              <a:t>Έχει ως αποτέλεσμα την δημιουργία και εκτέλεση μιας διεργασίας σε κάθε κόμβο.</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sz="quarter" idx="1"/>
          </p:nvPr>
        </p:nvSpPr>
        <p:spPr/>
        <p:txBody>
          <a:bodyPr>
            <a:normAutofit/>
          </a:bodyPr>
          <a:lstStyle/>
          <a:p>
            <a:r>
              <a:rPr lang="el-GR" dirty="0" smtClean="0"/>
              <a:t>Παράλληλα προγραμματιστικά μοντέλα βασισμένα σε Πέρασμα Μηνυμάτων </a:t>
            </a:r>
            <a:r>
              <a:rPr lang="en-US" dirty="0" smtClean="0"/>
              <a:t>(Message Passing)</a:t>
            </a:r>
            <a:endParaRPr lang="el-GR" dirty="0" smtClean="0"/>
          </a:p>
          <a:p>
            <a:pPr lvl="1"/>
            <a:r>
              <a:rPr lang="en-US" dirty="0" smtClean="0"/>
              <a:t>B</a:t>
            </a:r>
            <a:r>
              <a:rPr lang="el-GR" dirty="0" smtClean="0"/>
              <a:t>ασική ιδέα πίσω από την δημιουργία τους</a:t>
            </a:r>
            <a:endParaRPr lang="en-US" dirty="0" smtClean="0"/>
          </a:p>
          <a:p>
            <a:r>
              <a:rPr lang="el-GR" dirty="0" smtClean="0"/>
              <a:t>Παρουσίαση βασικών αρχών</a:t>
            </a:r>
          </a:p>
          <a:p>
            <a:r>
              <a:rPr lang="el-GR" dirty="0" smtClean="0"/>
              <a:t>Εισαγωγή στο </a:t>
            </a:r>
            <a:r>
              <a:rPr lang="en-US" dirty="0" smtClean="0"/>
              <a:t>MPI</a:t>
            </a:r>
          </a:p>
          <a:p>
            <a:r>
              <a:rPr lang="el-GR" dirty="0" smtClean="0"/>
              <a:t>Παρουσίαση δυνατοτήτων του </a:t>
            </a:r>
            <a:r>
              <a:rPr lang="en-US" dirty="0" smtClean="0"/>
              <a:t>MPI</a:t>
            </a:r>
          </a:p>
          <a:p>
            <a:r>
              <a:rPr lang="el-GR" dirty="0" smtClean="0"/>
              <a:t>Ανάλυση βασικών λειτουργιών του </a:t>
            </a:r>
            <a:r>
              <a:rPr lang="en-US" dirty="0" smtClean="0"/>
              <a:t>MPI</a:t>
            </a:r>
          </a:p>
          <a:p>
            <a:r>
              <a:rPr lang="el-GR" smtClean="0"/>
              <a:t>Παρουσίαση χαρακτηριστικών παραδειγμάτων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Άλλες υποστηριζόμενες λειτουργίες</a:t>
            </a:r>
            <a:endParaRPr lang="el-GR" dirty="0"/>
          </a:p>
        </p:txBody>
      </p:sp>
      <p:sp>
        <p:nvSpPr>
          <p:cNvPr id="3" name="Content Placeholder 2"/>
          <p:cNvSpPr>
            <a:spLocks noGrp="1"/>
          </p:cNvSpPr>
          <p:nvPr>
            <p:ph sz="quarter" idx="1"/>
          </p:nvPr>
        </p:nvSpPr>
        <p:spPr/>
        <p:txBody>
          <a:bodyPr>
            <a:normAutofit lnSpcReduction="10000"/>
          </a:bodyPr>
          <a:lstStyle/>
          <a:p>
            <a:r>
              <a:rPr lang="el-GR" dirty="0" smtClean="0"/>
              <a:t>Ομαδικές λειτουργίες</a:t>
            </a:r>
          </a:p>
          <a:p>
            <a:pPr lvl="1"/>
            <a:r>
              <a:rPr lang="en-US" dirty="0" smtClean="0"/>
              <a:t>Barrier</a:t>
            </a:r>
          </a:p>
          <a:p>
            <a:pPr lvl="1"/>
            <a:r>
              <a:rPr lang="en-US" dirty="0" smtClean="0"/>
              <a:t>Broadcast</a:t>
            </a:r>
          </a:p>
          <a:p>
            <a:pPr lvl="1"/>
            <a:r>
              <a:rPr lang="en-US" dirty="0" smtClean="0"/>
              <a:t>Gather/</a:t>
            </a:r>
            <a:r>
              <a:rPr lang="en-US" dirty="0" err="1" smtClean="0"/>
              <a:t>Gatherv</a:t>
            </a:r>
            <a:r>
              <a:rPr lang="en-US" dirty="0" smtClean="0"/>
              <a:t>, Scatter/</a:t>
            </a:r>
            <a:r>
              <a:rPr lang="en-US" dirty="0" err="1" smtClean="0"/>
              <a:t>Scatterv</a:t>
            </a:r>
            <a:r>
              <a:rPr lang="en-US" dirty="0" smtClean="0"/>
              <a:t>, </a:t>
            </a:r>
            <a:r>
              <a:rPr lang="en-US" dirty="0" err="1" smtClean="0"/>
              <a:t>AllGather</a:t>
            </a:r>
            <a:r>
              <a:rPr lang="en-US" dirty="0" smtClean="0"/>
              <a:t>/</a:t>
            </a:r>
            <a:r>
              <a:rPr lang="en-US" dirty="0" err="1" smtClean="0"/>
              <a:t>AllGatherv</a:t>
            </a:r>
            <a:endParaRPr lang="en-US" dirty="0" smtClean="0"/>
          </a:p>
          <a:p>
            <a:pPr lvl="1"/>
            <a:r>
              <a:rPr lang="en-US" dirty="0" smtClean="0"/>
              <a:t>All-to-All</a:t>
            </a:r>
          </a:p>
          <a:p>
            <a:pPr lvl="1"/>
            <a:r>
              <a:rPr lang="en-US" dirty="0" smtClean="0"/>
              <a:t>Reduction</a:t>
            </a:r>
          </a:p>
          <a:p>
            <a:pPr lvl="1"/>
            <a:r>
              <a:rPr lang="en-US" dirty="0" smtClean="0"/>
              <a:t>(Inclusive) Scan/Exclusive Scan</a:t>
            </a:r>
          </a:p>
          <a:p>
            <a:r>
              <a:rPr lang="el-GR" dirty="0" smtClean="0"/>
              <a:t>Υποστήριξη για τοπολογίες</a:t>
            </a:r>
          </a:p>
          <a:p>
            <a:r>
              <a:rPr lang="el-GR" dirty="0" smtClean="0"/>
              <a:t>Αντιμετώπιση θεμάτων με τους </a:t>
            </a:r>
            <a:r>
              <a:rPr lang="en-US" dirty="0" smtClean="0"/>
              <a:t>buffers</a:t>
            </a:r>
          </a:p>
          <a:p>
            <a:pPr lvl="1"/>
            <a:r>
              <a:rPr lang="el-GR" dirty="0" smtClean="0"/>
              <a:t>Βελτιστοποίηση περάσματος μηνυμάτων</a:t>
            </a:r>
          </a:p>
          <a:p>
            <a:r>
              <a:rPr lang="el-GR" dirty="0" smtClean="0"/>
              <a:t>Υποστήριξη για διάφορους τύπους δεδομένων</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a:t>
            </a:r>
            <a:endParaRPr lang="el-GR" dirty="0"/>
          </a:p>
        </p:txBody>
      </p:sp>
      <p:sp>
        <p:nvSpPr>
          <p:cNvPr id="3" name="Content Placeholder 2"/>
          <p:cNvSpPr>
            <a:spLocks noGrp="1"/>
          </p:cNvSpPr>
          <p:nvPr>
            <p:ph sz="quarter" idx="1"/>
          </p:nvPr>
        </p:nvSpPr>
        <p:spPr/>
        <p:txBody>
          <a:bodyPr/>
          <a:lstStyle/>
          <a:p>
            <a:r>
              <a:rPr lang="en-US" dirty="0" err="1" smtClean="0"/>
              <a:t>int</a:t>
            </a:r>
            <a:r>
              <a:rPr lang="en-US" dirty="0" smtClean="0"/>
              <a:t> </a:t>
            </a:r>
            <a:r>
              <a:rPr lang="en-US" dirty="0" err="1" smtClean="0"/>
              <a:t>MPI_Bcast</a:t>
            </a:r>
            <a:r>
              <a:rPr lang="en-US" dirty="0" smtClean="0"/>
              <a:t>(void* buffer, </a:t>
            </a:r>
            <a:r>
              <a:rPr lang="en-US" dirty="0" err="1" smtClean="0"/>
              <a:t>int</a:t>
            </a:r>
            <a:r>
              <a:rPr lang="en-US" dirty="0" smtClean="0"/>
              <a:t> count, </a:t>
            </a:r>
            <a:r>
              <a:rPr lang="en-US" dirty="0" err="1" smtClean="0"/>
              <a:t>MPI_Datatype</a:t>
            </a:r>
            <a:r>
              <a:rPr lang="en-US" dirty="0" smtClean="0"/>
              <a:t> </a:t>
            </a:r>
            <a:r>
              <a:rPr lang="en-US" dirty="0" err="1" smtClean="0"/>
              <a:t>datatype</a:t>
            </a:r>
            <a:r>
              <a:rPr lang="en-US" dirty="0" smtClean="0"/>
              <a:t>, </a:t>
            </a:r>
            <a:r>
              <a:rPr lang="en-US" dirty="0" err="1" smtClean="0"/>
              <a:t>int</a:t>
            </a:r>
            <a:r>
              <a:rPr lang="en-US" dirty="0" smtClean="0"/>
              <a:t> root, </a:t>
            </a:r>
            <a:r>
              <a:rPr lang="en-US" dirty="0" err="1" smtClean="0"/>
              <a:t>MPI_Comm</a:t>
            </a:r>
            <a:r>
              <a:rPr lang="en-US" dirty="0" smtClean="0"/>
              <a:t> </a:t>
            </a:r>
            <a:r>
              <a:rPr lang="en-US" dirty="0" err="1" smtClean="0"/>
              <a:t>comm</a:t>
            </a:r>
            <a:r>
              <a:rPr lang="en-US" dirty="0" smtClean="0"/>
              <a:t> )</a:t>
            </a:r>
          </a:p>
          <a:p>
            <a:pPr lvl="1"/>
            <a:r>
              <a:rPr lang="el-GR" dirty="0" smtClean="0"/>
              <a:t>“buf</a:t>
            </a:r>
            <a:r>
              <a:rPr lang="en-US" dirty="0" err="1" smtClean="0"/>
              <a:t>fer</a:t>
            </a:r>
            <a:r>
              <a:rPr lang="el-GR" dirty="0" smtClean="0"/>
              <a:t>”: Η διεύθυνση των δεδομένων προς αποστολή</a:t>
            </a:r>
          </a:p>
          <a:p>
            <a:pPr lvl="1"/>
            <a:r>
              <a:rPr lang="el-GR" dirty="0" smtClean="0"/>
              <a:t>“count”: Το πλήθος των στοιχείων που θα αποσταλούν</a:t>
            </a:r>
          </a:p>
          <a:p>
            <a:pPr lvl="1"/>
            <a:r>
              <a:rPr lang="el-GR" dirty="0" smtClean="0"/>
              <a:t>“datatype”: Ο τύπος κάθε στοιχείου</a:t>
            </a:r>
          </a:p>
          <a:p>
            <a:pPr lvl="1"/>
            <a:r>
              <a:rPr lang="el-GR" dirty="0" smtClean="0"/>
              <a:t>“</a:t>
            </a:r>
            <a:r>
              <a:rPr lang="en-US" dirty="0" smtClean="0"/>
              <a:t>root</a:t>
            </a:r>
            <a:r>
              <a:rPr lang="el-GR" dirty="0" smtClean="0"/>
              <a:t>”: Ο επεξεργαστής ο οποίος αποστέλλει δεδομένα</a:t>
            </a:r>
          </a:p>
          <a:p>
            <a:pPr lvl="2"/>
            <a:r>
              <a:rPr lang="el-GR" dirty="0" smtClean="0"/>
              <a:t>Όλοι οι άλλοι στον </a:t>
            </a:r>
            <a:r>
              <a:rPr lang="en-US" dirty="0" smtClean="0"/>
              <a:t>Communicator </a:t>
            </a:r>
            <a:r>
              <a:rPr lang="el-GR" dirty="0" smtClean="0"/>
              <a:t>θα παραλάβουν</a:t>
            </a:r>
          </a:p>
          <a:p>
            <a:pPr lvl="1"/>
            <a:r>
              <a:rPr lang="el-GR" dirty="0" smtClean="0"/>
              <a:t>“comm”: Communicator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a:t>
            </a:r>
            <a:endParaRPr lang="el-GR" dirty="0"/>
          </a:p>
        </p:txBody>
      </p:sp>
      <p:sp>
        <p:nvSpPr>
          <p:cNvPr id="3" name="Content Placeholder 2"/>
          <p:cNvSpPr>
            <a:spLocks noGrp="1"/>
          </p:cNvSpPr>
          <p:nvPr>
            <p:ph sz="quarter" idx="1"/>
          </p:nvPr>
        </p:nvSpPr>
        <p:spPr/>
        <p:txBody>
          <a:bodyPr>
            <a:normAutofit fontScale="77500" lnSpcReduction="20000"/>
          </a:bodyPr>
          <a:lstStyle/>
          <a:p>
            <a:r>
              <a:rPr lang="en-US" dirty="0" err="1" smtClean="0"/>
              <a:t>int</a:t>
            </a:r>
            <a:r>
              <a:rPr lang="en-US" dirty="0" smtClean="0"/>
              <a:t> </a:t>
            </a:r>
            <a:r>
              <a:rPr lang="en-US" dirty="0" err="1" smtClean="0"/>
              <a:t>MPI_Scatter</a:t>
            </a:r>
            <a:r>
              <a:rPr lang="en-US" dirty="0" smtClean="0"/>
              <a:t>(void* </a:t>
            </a:r>
            <a:r>
              <a:rPr lang="en-US" dirty="0" err="1" smtClean="0"/>
              <a:t>sendbuf</a:t>
            </a:r>
            <a:r>
              <a:rPr lang="en-US" dirty="0" smtClean="0"/>
              <a:t>, </a:t>
            </a:r>
            <a:r>
              <a:rPr lang="en-US" dirty="0" err="1" smtClean="0"/>
              <a:t>int</a:t>
            </a:r>
            <a:r>
              <a:rPr lang="en-US" dirty="0" smtClean="0"/>
              <a:t> </a:t>
            </a:r>
            <a:r>
              <a:rPr lang="en-US" dirty="0" err="1" smtClean="0"/>
              <a:t>sendcount</a:t>
            </a:r>
            <a:r>
              <a:rPr lang="en-US" dirty="0" smtClean="0"/>
              <a:t>, </a:t>
            </a:r>
            <a:r>
              <a:rPr lang="en-US" dirty="0" err="1" smtClean="0"/>
              <a:t>MPI_Datatype</a:t>
            </a:r>
            <a:r>
              <a:rPr lang="en-US" dirty="0" smtClean="0"/>
              <a:t> </a:t>
            </a:r>
            <a:r>
              <a:rPr lang="en-US" dirty="0" err="1" smtClean="0"/>
              <a:t>sendtype</a:t>
            </a:r>
            <a:r>
              <a:rPr lang="en-US" dirty="0" smtClean="0"/>
              <a:t>, void* </a:t>
            </a:r>
            <a:r>
              <a:rPr lang="en-US" dirty="0" err="1" smtClean="0"/>
              <a:t>recvbuf</a:t>
            </a:r>
            <a:r>
              <a:rPr lang="en-US" dirty="0" smtClean="0"/>
              <a:t>, </a:t>
            </a:r>
            <a:r>
              <a:rPr lang="en-US" dirty="0" err="1" smtClean="0"/>
              <a:t>int</a:t>
            </a:r>
            <a:r>
              <a:rPr lang="en-US" dirty="0" smtClean="0"/>
              <a:t> </a:t>
            </a:r>
            <a:r>
              <a:rPr lang="en-US" dirty="0" err="1" smtClean="0"/>
              <a:t>recvcount</a:t>
            </a:r>
            <a:r>
              <a:rPr lang="en-US" dirty="0" smtClean="0"/>
              <a:t>, </a:t>
            </a:r>
            <a:r>
              <a:rPr lang="en-US" dirty="0" err="1" smtClean="0"/>
              <a:t>MPI_Datatype</a:t>
            </a:r>
            <a:r>
              <a:rPr lang="en-US" dirty="0" smtClean="0"/>
              <a:t> </a:t>
            </a:r>
            <a:r>
              <a:rPr lang="en-US" dirty="0" err="1" smtClean="0"/>
              <a:t>recvtype</a:t>
            </a:r>
            <a:r>
              <a:rPr lang="en-US" dirty="0" smtClean="0"/>
              <a:t>, </a:t>
            </a:r>
            <a:r>
              <a:rPr lang="en-US" dirty="0" err="1" smtClean="0"/>
              <a:t>int</a:t>
            </a:r>
            <a:r>
              <a:rPr lang="en-US" dirty="0" smtClean="0"/>
              <a:t> root, </a:t>
            </a:r>
            <a:r>
              <a:rPr lang="en-US" dirty="0" err="1" smtClean="0"/>
              <a:t>MPI_Comm</a:t>
            </a:r>
            <a:r>
              <a:rPr lang="en-US" dirty="0" smtClean="0"/>
              <a:t> </a:t>
            </a:r>
            <a:r>
              <a:rPr lang="en-US" dirty="0" err="1" smtClean="0"/>
              <a:t>comm</a:t>
            </a:r>
            <a:r>
              <a:rPr lang="en-US" dirty="0" smtClean="0"/>
              <a:t>)</a:t>
            </a:r>
          </a:p>
          <a:p>
            <a:pPr lvl="1"/>
            <a:r>
              <a:rPr lang="el-GR" dirty="0" smtClean="0"/>
              <a:t>“</a:t>
            </a:r>
            <a:r>
              <a:rPr lang="en-US" dirty="0" err="1" smtClean="0"/>
              <a:t>sendbuf</a:t>
            </a:r>
            <a:r>
              <a:rPr lang="el-GR" dirty="0" smtClean="0"/>
              <a:t>”: Η διεύθυνση των δεδομένων προς διαμοίραση</a:t>
            </a:r>
          </a:p>
          <a:p>
            <a:pPr lvl="2"/>
            <a:r>
              <a:rPr lang="el-GR" dirty="0" smtClean="0"/>
              <a:t>Στον επεξεργαστή </a:t>
            </a:r>
            <a:r>
              <a:rPr lang="en-US" dirty="0" smtClean="0"/>
              <a:t>root</a:t>
            </a:r>
            <a:endParaRPr lang="el-GR" dirty="0" smtClean="0"/>
          </a:p>
          <a:p>
            <a:pPr lvl="1"/>
            <a:r>
              <a:rPr lang="el-GR" dirty="0" smtClean="0"/>
              <a:t>“</a:t>
            </a:r>
            <a:r>
              <a:rPr lang="en-US" dirty="0" smtClean="0"/>
              <a:t>send</a:t>
            </a:r>
            <a:r>
              <a:rPr lang="el-GR" dirty="0" smtClean="0"/>
              <a:t>count”: Πλήθος στοιχείων που αποστέλλονται προς κάθε επεξεργαστή</a:t>
            </a:r>
          </a:p>
          <a:p>
            <a:pPr lvl="1"/>
            <a:r>
              <a:rPr lang="el-GR" dirty="0" smtClean="0"/>
              <a:t>“</a:t>
            </a:r>
            <a:r>
              <a:rPr lang="en-US" dirty="0" smtClean="0"/>
              <a:t>send</a:t>
            </a:r>
            <a:r>
              <a:rPr lang="el-GR" dirty="0" smtClean="0"/>
              <a:t>type”: Ο τύπος κάθε στοιχείου που αποστέλλεται</a:t>
            </a:r>
          </a:p>
          <a:p>
            <a:pPr lvl="1"/>
            <a:r>
              <a:rPr lang="el-GR" dirty="0" smtClean="0"/>
              <a:t>“</a:t>
            </a:r>
            <a:r>
              <a:rPr lang="en-US" dirty="0" err="1" smtClean="0"/>
              <a:t>recvbuf</a:t>
            </a:r>
            <a:r>
              <a:rPr lang="el-GR" dirty="0" smtClean="0"/>
              <a:t>”: Η διεύθυνση όπου θα τοποθετηθούν τα δεδομένα που θα παραληφθούν</a:t>
            </a:r>
            <a:endParaRPr lang="en-US" dirty="0" smtClean="0"/>
          </a:p>
          <a:p>
            <a:pPr lvl="2"/>
            <a:r>
              <a:rPr lang="el-GR" dirty="0" smtClean="0"/>
              <a:t>Σε κάθε επεξεργαστή</a:t>
            </a:r>
          </a:p>
          <a:p>
            <a:pPr lvl="1"/>
            <a:r>
              <a:rPr lang="el-GR" dirty="0" smtClean="0"/>
              <a:t>“</a:t>
            </a:r>
            <a:r>
              <a:rPr lang="en-US" dirty="0" err="1" smtClean="0"/>
              <a:t>recv</a:t>
            </a:r>
            <a:r>
              <a:rPr lang="el-GR" dirty="0" smtClean="0"/>
              <a:t>count”: Πλήθος στοιχείων που παραλαμβάνονται από κάθε επεξεργαστή</a:t>
            </a:r>
          </a:p>
          <a:p>
            <a:pPr lvl="1"/>
            <a:r>
              <a:rPr lang="el-GR" dirty="0" smtClean="0"/>
              <a:t>“</a:t>
            </a:r>
            <a:r>
              <a:rPr lang="en-US" dirty="0" err="1" smtClean="0"/>
              <a:t>recv</a:t>
            </a:r>
            <a:r>
              <a:rPr lang="el-GR" dirty="0" smtClean="0"/>
              <a:t>type”: Ο τύπος κάθε στοιχείου που παραλαμβάνεται</a:t>
            </a:r>
          </a:p>
          <a:p>
            <a:pPr lvl="1"/>
            <a:r>
              <a:rPr lang="el-GR" dirty="0" smtClean="0"/>
              <a:t>“</a:t>
            </a:r>
            <a:r>
              <a:rPr lang="en-US" dirty="0" smtClean="0"/>
              <a:t>root</a:t>
            </a:r>
            <a:r>
              <a:rPr lang="el-GR" dirty="0" smtClean="0"/>
              <a:t>”: Ο επεξεργαστής ο οποίος αποστέλλει δεδομένα</a:t>
            </a:r>
          </a:p>
          <a:p>
            <a:pPr lvl="2"/>
            <a:r>
              <a:rPr lang="el-GR" dirty="0" smtClean="0"/>
              <a:t>Όλοι οι άλλοι στον </a:t>
            </a:r>
            <a:r>
              <a:rPr lang="en-US" dirty="0" smtClean="0"/>
              <a:t>Communicator </a:t>
            </a:r>
            <a:r>
              <a:rPr lang="el-GR" dirty="0" smtClean="0"/>
              <a:t>θα παραλάβουν</a:t>
            </a:r>
          </a:p>
          <a:p>
            <a:pPr lvl="1"/>
            <a:r>
              <a:rPr lang="el-GR" dirty="0" smtClean="0"/>
              <a:t>“comm”: Communicator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a:t>
            </a:r>
            <a:endParaRPr lang="el-GR" dirty="0"/>
          </a:p>
        </p:txBody>
      </p:sp>
      <p:sp>
        <p:nvSpPr>
          <p:cNvPr id="3" name="Content Placeholder 2"/>
          <p:cNvSpPr>
            <a:spLocks noGrp="1"/>
          </p:cNvSpPr>
          <p:nvPr>
            <p:ph sz="quarter" idx="1"/>
          </p:nvPr>
        </p:nvSpPr>
        <p:spPr/>
        <p:txBody>
          <a:bodyPr>
            <a:normAutofit fontScale="77500" lnSpcReduction="20000"/>
          </a:bodyPr>
          <a:lstStyle/>
          <a:p>
            <a:r>
              <a:rPr lang="en-US" dirty="0" err="1" smtClean="0"/>
              <a:t>int</a:t>
            </a:r>
            <a:r>
              <a:rPr lang="en-US" dirty="0" smtClean="0"/>
              <a:t> </a:t>
            </a:r>
            <a:r>
              <a:rPr lang="en-US" dirty="0" err="1" smtClean="0"/>
              <a:t>MPI_Gather</a:t>
            </a:r>
            <a:r>
              <a:rPr lang="en-US" dirty="0" smtClean="0"/>
              <a:t>(void* </a:t>
            </a:r>
            <a:r>
              <a:rPr lang="en-US" dirty="0" err="1" smtClean="0"/>
              <a:t>sendbuf</a:t>
            </a:r>
            <a:r>
              <a:rPr lang="en-US" dirty="0" smtClean="0"/>
              <a:t>, </a:t>
            </a:r>
            <a:r>
              <a:rPr lang="en-US" dirty="0" err="1" smtClean="0"/>
              <a:t>int</a:t>
            </a:r>
            <a:r>
              <a:rPr lang="en-US" dirty="0" smtClean="0"/>
              <a:t> </a:t>
            </a:r>
            <a:r>
              <a:rPr lang="en-US" dirty="0" err="1" smtClean="0"/>
              <a:t>sendcount</a:t>
            </a:r>
            <a:r>
              <a:rPr lang="en-US" dirty="0" smtClean="0"/>
              <a:t>, </a:t>
            </a:r>
            <a:r>
              <a:rPr lang="en-US" dirty="0" err="1" smtClean="0"/>
              <a:t>MPI_Datatype</a:t>
            </a:r>
            <a:r>
              <a:rPr lang="en-US" dirty="0" smtClean="0"/>
              <a:t> </a:t>
            </a:r>
            <a:r>
              <a:rPr lang="en-US" dirty="0" err="1" smtClean="0"/>
              <a:t>sendtype</a:t>
            </a:r>
            <a:r>
              <a:rPr lang="en-US" dirty="0" smtClean="0"/>
              <a:t>, void* </a:t>
            </a:r>
            <a:r>
              <a:rPr lang="en-US" dirty="0" err="1" smtClean="0"/>
              <a:t>recvbuf</a:t>
            </a:r>
            <a:r>
              <a:rPr lang="en-US" dirty="0" smtClean="0"/>
              <a:t>, </a:t>
            </a:r>
            <a:r>
              <a:rPr lang="en-US" dirty="0" err="1" smtClean="0"/>
              <a:t>int</a:t>
            </a:r>
            <a:r>
              <a:rPr lang="en-US" dirty="0" smtClean="0"/>
              <a:t> </a:t>
            </a:r>
            <a:r>
              <a:rPr lang="en-US" dirty="0" err="1" smtClean="0"/>
              <a:t>recvcount</a:t>
            </a:r>
            <a:r>
              <a:rPr lang="en-US" dirty="0" smtClean="0"/>
              <a:t>, </a:t>
            </a:r>
            <a:r>
              <a:rPr lang="en-US" dirty="0" err="1" smtClean="0"/>
              <a:t>MPI_Datatype</a:t>
            </a:r>
            <a:r>
              <a:rPr lang="en-US" dirty="0" smtClean="0"/>
              <a:t> </a:t>
            </a:r>
            <a:r>
              <a:rPr lang="en-US" dirty="0" err="1" smtClean="0"/>
              <a:t>recvtype</a:t>
            </a:r>
            <a:r>
              <a:rPr lang="en-US" dirty="0" smtClean="0"/>
              <a:t>, </a:t>
            </a:r>
            <a:r>
              <a:rPr lang="en-US" dirty="0" err="1" smtClean="0"/>
              <a:t>int</a:t>
            </a:r>
            <a:r>
              <a:rPr lang="en-US" dirty="0" smtClean="0"/>
              <a:t> root, </a:t>
            </a:r>
            <a:r>
              <a:rPr lang="en-US" dirty="0" err="1" smtClean="0"/>
              <a:t>MPI_Comm</a:t>
            </a:r>
            <a:r>
              <a:rPr lang="en-US" dirty="0" smtClean="0"/>
              <a:t> </a:t>
            </a:r>
            <a:r>
              <a:rPr lang="en-US" dirty="0" err="1" smtClean="0"/>
              <a:t>comm</a:t>
            </a:r>
            <a:r>
              <a:rPr lang="en-US" dirty="0" smtClean="0"/>
              <a:t>)</a:t>
            </a:r>
          </a:p>
          <a:p>
            <a:pPr lvl="1"/>
            <a:r>
              <a:rPr lang="el-GR" dirty="0" smtClean="0"/>
              <a:t>“</a:t>
            </a:r>
            <a:r>
              <a:rPr lang="en-US" dirty="0" err="1" smtClean="0"/>
              <a:t>sendbuf</a:t>
            </a:r>
            <a:r>
              <a:rPr lang="el-GR" dirty="0" smtClean="0"/>
              <a:t>”: Η διεύθυνση των δεδομένων προς συγκέντρωση</a:t>
            </a:r>
          </a:p>
          <a:p>
            <a:pPr lvl="2"/>
            <a:r>
              <a:rPr lang="el-GR" dirty="0" smtClean="0"/>
              <a:t>Σε κάθε επεξεργαστή</a:t>
            </a:r>
          </a:p>
          <a:p>
            <a:pPr lvl="1"/>
            <a:r>
              <a:rPr lang="el-GR" dirty="0" smtClean="0"/>
              <a:t>“</a:t>
            </a:r>
            <a:r>
              <a:rPr lang="en-US" dirty="0" smtClean="0"/>
              <a:t>send</a:t>
            </a:r>
            <a:r>
              <a:rPr lang="el-GR" dirty="0" smtClean="0"/>
              <a:t>count”: Πλήθος στοιχείων που αποστέλλονται προς τον επεξεργαστή </a:t>
            </a:r>
            <a:r>
              <a:rPr lang="en-US" dirty="0" smtClean="0"/>
              <a:t>root</a:t>
            </a:r>
            <a:endParaRPr lang="el-GR" dirty="0" smtClean="0"/>
          </a:p>
          <a:p>
            <a:pPr lvl="1"/>
            <a:r>
              <a:rPr lang="el-GR" dirty="0" smtClean="0"/>
              <a:t>“</a:t>
            </a:r>
            <a:r>
              <a:rPr lang="en-US" dirty="0" smtClean="0"/>
              <a:t>send</a:t>
            </a:r>
            <a:r>
              <a:rPr lang="el-GR" dirty="0" smtClean="0"/>
              <a:t>type”: Ο τύπος κάθε στοιχείου που αποστέλλεται</a:t>
            </a:r>
          </a:p>
          <a:p>
            <a:pPr lvl="1"/>
            <a:r>
              <a:rPr lang="el-GR" dirty="0" smtClean="0"/>
              <a:t>“</a:t>
            </a:r>
            <a:r>
              <a:rPr lang="en-US" dirty="0" err="1" smtClean="0"/>
              <a:t>recvbuf</a:t>
            </a:r>
            <a:r>
              <a:rPr lang="el-GR" dirty="0" smtClean="0"/>
              <a:t>”: Η διεύθυνση όπου θα τοποθετηθούν τα δεδομένα που θα παραληφθούν</a:t>
            </a:r>
            <a:endParaRPr lang="en-US" dirty="0" smtClean="0"/>
          </a:p>
          <a:p>
            <a:pPr lvl="2"/>
            <a:r>
              <a:rPr lang="el-GR" dirty="0" smtClean="0"/>
              <a:t>Στον επεξεργαστή </a:t>
            </a:r>
            <a:r>
              <a:rPr lang="en-US" dirty="0" smtClean="0"/>
              <a:t>root</a:t>
            </a:r>
            <a:endParaRPr lang="el-GR" dirty="0" smtClean="0"/>
          </a:p>
          <a:p>
            <a:pPr lvl="1"/>
            <a:r>
              <a:rPr lang="el-GR" dirty="0" smtClean="0"/>
              <a:t>“</a:t>
            </a:r>
            <a:r>
              <a:rPr lang="en-US" dirty="0" err="1" smtClean="0"/>
              <a:t>recv</a:t>
            </a:r>
            <a:r>
              <a:rPr lang="el-GR" dirty="0" smtClean="0"/>
              <a:t>count”: Πλήθος στοιχείων που παραλαμβάνονται από κάθε επεξεργαστή</a:t>
            </a:r>
          </a:p>
          <a:p>
            <a:pPr lvl="1"/>
            <a:r>
              <a:rPr lang="el-GR" dirty="0" smtClean="0"/>
              <a:t>“</a:t>
            </a:r>
            <a:r>
              <a:rPr lang="en-US" dirty="0" err="1" smtClean="0"/>
              <a:t>recv</a:t>
            </a:r>
            <a:r>
              <a:rPr lang="el-GR" dirty="0" smtClean="0"/>
              <a:t>type”: Ο τύπος κάθε στοιχείου που παραλαμβάνεται</a:t>
            </a:r>
          </a:p>
          <a:p>
            <a:pPr lvl="1"/>
            <a:r>
              <a:rPr lang="el-GR" dirty="0" smtClean="0"/>
              <a:t>“</a:t>
            </a:r>
            <a:r>
              <a:rPr lang="en-US" dirty="0" smtClean="0"/>
              <a:t>root</a:t>
            </a:r>
            <a:r>
              <a:rPr lang="el-GR" dirty="0" smtClean="0"/>
              <a:t>”: Ο επεξεργαστής ο οποίος συγκεντρώνει δεδομένα</a:t>
            </a:r>
          </a:p>
          <a:p>
            <a:pPr lvl="2"/>
            <a:r>
              <a:rPr lang="el-GR" dirty="0" smtClean="0"/>
              <a:t>Όλοι οι άλλοι στον </a:t>
            </a:r>
            <a:r>
              <a:rPr lang="en-US" dirty="0" smtClean="0"/>
              <a:t>Communicator </a:t>
            </a:r>
            <a:r>
              <a:rPr lang="el-GR" dirty="0" smtClean="0"/>
              <a:t>θα αποστείλουν</a:t>
            </a:r>
          </a:p>
          <a:p>
            <a:pPr lvl="1"/>
            <a:r>
              <a:rPr lang="el-GR" dirty="0" smtClean="0"/>
              <a:t>“comm”: Communicator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Ο αλγόριθμος </a:t>
            </a:r>
            <a:r>
              <a:rPr lang="en-US" dirty="0" smtClean="0"/>
              <a:t>Jacobi</a:t>
            </a:r>
            <a:endParaRPr lang="el-GR" dirty="0"/>
          </a:p>
        </p:txBody>
      </p:sp>
      <p:sp>
        <p:nvSpPr>
          <p:cNvPr id="4" name="Rectangle 3"/>
          <p:cNvSpPr/>
          <p:nvPr/>
        </p:nvSpPr>
        <p:spPr>
          <a:xfrm>
            <a:off x="1285852" y="1785926"/>
            <a:ext cx="1571636" cy="1571636"/>
          </a:xfrm>
          <a:prstGeom prst="rect">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5" name="Rectangle 4"/>
          <p:cNvSpPr/>
          <p:nvPr/>
        </p:nvSpPr>
        <p:spPr>
          <a:xfrm>
            <a:off x="1142976" y="1785926"/>
            <a:ext cx="142876" cy="785818"/>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6" name="Rectangle 5"/>
          <p:cNvSpPr/>
          <p:nvPr/>
        </p:nvSpPr>
        <p:spPr>
          <a:xfrm>
            <a:off x="2857488" y="2571744"/>
            <a:ext cx="142876" cy="785818"/>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7" name="TextBox 6"/>
          <p:cNvSpPr txBox="1"/>
          <p:nvPr/>
        </p:nvSpPr>
        <p:spPr>
          <a:xfrm>
            <a:off x="428596" y="3857628"/>
            <a:ext cx="3214710" cy="2308324"/>
          </a:xfrm>
          <a:prstGeom prst="rect">
            <a:avLst/>
          </a:prstGeom>
          <a:solidFill>
            <a:srgbClr val="FFFF99"/>
          </a:solidFill>
        </p:spPr>
        <p:txBody>
          <a:bodyPr wrap="square" rtlCol="0">
            <a:spAutoFit/>
          </a:bodyPr>
          <a:lstStyle/>
          <a:p>
            <a:pPr>
              <a:spcBef>
                <a:spcPct val="50000"/>
              </a:spcBef>
            </a:pPr>
            <a:r>
              <a:rPr lang="el-GR" sz="1600" dirty="0" smtClean="0"/>
              <a:t>Κόκκινο και μπλε όριο: Διατηρούν σταθερές τιμές (π.χ., θερμοκρασία).</a:t>
            </a:r>
          </a:p>
          <a:p>
            <a:pPr>
              <a:spcBef>
                <a:spcPct val="50000"/>
              </a:spcBef>
            </a:pPr>
            <a:r>
              <a:rPr lang="el-GR" sz="1600" dirty="0" smtClean="0"/>
              <a:t>Διακριτοποίηση: Διαίρεση του χώρου σε ένα πλέγμα από κελιά.</a:t>
            </a:r>
            <a:endParaRPr lang="en-US" sz="1600" dirty="0" smtClean="0"/>
          </a:p>
          <a:p>
            <a:pPr>
              <a:spcBef>
                <a:spcPct val="50000"/>
              </a:spcBef>
            </a:pPr>
            <a:r>
              <a:rPr lang="el-GR" sz="1600" dirty="0" smtClean="0"/>
              <a:t>Για όλα τα κελιά, πλην αυτών στα όρια: Υπολόγισε επαναληπτικά την θερμοκρασία ως τον μέσο όρο των γειτονικών κελιών</a:t>
            </a:r>
            <a:endParaRPr lang="en-US" sz="1600" dirty="0" smtClean="0"/>
          </a:p>
        </p:txBody>
      </p:sp>
      <p:sp>
        <p:nvSpPr>
          <p:cNvPr id="8" name="TextBox 7"/>
          <p:cNvSpPr txBox="1"/>
          <p:nvPr/>
        </p:nvSpPr>
        <p:spPr>
          <a:xfrm>
            <a:off x="3786182" y="1928802"/>
            <a:ext cx="5143536" cy="3662541"/>
          </a:xfrm>
          <a:prstGeom prst="rect">
            <a:avLst/>
          </a:prstGeom>
          <a:noFill/>
        </p:spPr>
        <p:txBody>
          <a:bodyPr wrap="square" rtlCol="0">
            <a:spAutoFit/>
          </a:bodyPr>
          <a:lstStyle/>
          <a:p>
            <a:pPr>
              <a:spcBef>
                <a:spcPct val="50000"/>
              </a:spcBef>
            </a:pPr>
            <a:r>
              <a:rPr lang="el-GR" sz="1600" dirty="0" smtClean="0">
                <a:latin typeface="Lucida Console" pitchFamily="49" charset="0"/>
              </a:rPr>
              <a:t>Ψευδοκώδικας</a:t>
            </a:r>
            <a:r>
              <a:rPr lang="en-US" sz="1600" dirty="0" smtClean="0">
                <a:latin typeface="Lucida Console" pitchFamily="49" charset="0"/>
              </a:rPr>
              <a:t>:</a:t>
            </a:r>
          </a:p>
          <a:p>
            <a:pPr>
              <a:spcBef>
                <a:spcPct val="50000"/>
              </a:spcBef>
            </a:pPr>
            <a:r>
              <a:rPr lang="en-US" sz="1600" dirty="0" err="1" smtClean="0">
                <a:latin typeface="Lucida Console" pitchFamily="49" charset="0"/>
              </a:rPr>
              <a:t>Aold</a:t>
            </a:r>
            <a:r>
              <a:rPr lang="en-US" sz="1600" dirty="0" smtClean="0">
                <a:latin typeface="Lucida Console" pitchFamily="49" charset="0"/>
              </a:rPr>
              <a:t>, Anew: </a:t>
            </a:r>
            <a:r>
              <a:rPr lang="en-US" sz="1600" dirty="0" err="1" smtClean="0">
                <a:latin typeface="Lucida Console" pitchFamily="49" charset="0"/>
              </a:rPr>
              <a:t>NxN</a:t>
            </a:r>
            <a:r>
              <a:rPr lang="en-US" sz="1600" dirty="0" smtClean="0">
                <a:latin typeface="Lucida Console" pitchFamily="49" charset="0"/>
              </a:rPr>
              <a:t> 2D-array of FP numbers</a:t>
            </a:r>
          </a:p>
          <a:p>
            <a:pPr>
              <a:spcBef>
                <a:spcPct val="50000"/>
              </a:spcBef>
            </a:pPr>
            <a:r>
              <a:rPr lang="en-US" sz="1600" dirty="0" smtClean="0">
                <a:latin typeface="Lucida Console" pitchFamily="49" charset="0"/>
              </a:rPr>
              <a:t>Begin Loop (how many times?)</a:t>
            </a:r>
          </a:p>
          <a:p>
            <a:pPr>
              <a:spcBef>
                <a:spcPct val="50000"/>
              </a:spcBef>
              <a:tabLst>
                <a:tab pos="265113" algn="l"/>
                <a:tab pos="539750" algn="l"/>
              </a:tabLst>
            </a:pPr>
            <a:r>
              <a:rPr lang="en-US" sz="1600" dirty="0" smtClean="0">
                <a:latin typeface="Lucida Console" pitchFamily="49" charset="0"/>
              </a:rPr>
              <a:t>	for each I = 1, N</a:t>
            </a:r>
          </a:p>
          <a:p>
            <a:pPr>
              <a:spcBef>
                <a:spcPct val="50000"/>
              </a:spcBef>
              <a:tabLst>
                <a:tab pos="265113" algn="l"/>
                <a:tab pos="539750" algn="l"/>
              </a:tabLst>
            </a:pPr>
            <a:r>
              <a:rPr lang="en-US" sz="1600" dirty="0" smtClean="0">
                <a:latin typeface="Lucida Console" pitchFamily="49" charset="0"/>
              </a:rPr>
              <a:t>		for each J </a:t>
            </a:r>
            <a:r>
              <a:rPr lang="el-GR" sz="1600" dirty="0" smtClean="0">
                <a:latin typeface="Lucida Console" pitchFamily="49" charset="0"/>
              </a:rPr>
              <a:t>=</a:t>
            </a:r>
            <a:r>
              <a:rPr lang="en-US" sz="1600" dirty="0" smtClean="0">
                <a:latin typeface="Lucida Console" pitchFamily="49" charset="0"/>
              </a:rPr>
              <a:t> 1, N</a:t>
            </a:r>
          </a:p>
          <a:p>
            <a:pPr>
              <a:spcBef>
                <a:spcPct val="50000"/>
              </a:spcBef>
              <a:tabLst>
                <a:tab pos="265113" algn="l"/>
                <a:tab pos="539750" algn="l"/>
                <a:tab pos="804863" algn="l"/>
                <a:tab pos="2332038" algn="l"/>
              </a:tabLst>
            </a:pPr>
            <a:r>
              <a:rPr lang="en-US" sz="1600" dirty="0" smtClean="0">
                <a:latin typeface="Lucida Console" pitchFamily="49" charset="0"/>
              </a:rPr>
              <a:t>			Anew[I,J] =	average of 4</a:t>
            </a:r>
          </a:p>
          <a:p>
            <a:pPr>
              <a:spcBef>
                <a:spcPct val="50000"/>
              </a:spcBef>
              <a:tabLst>
                <a:tab pos="265113" algn="l"/>
                <a:tab pos="539750" algn="l"/>
                <a:tab pos="804863" algn="l"/>
                <a:tab pos="2332038" algn="l"/>
              </a:tabLst>
            </a:pPr>
            <a:r>
              <a:rPr lang="en-US" sz="1600" dirty="0" smtClean="0">
                <a:latin typeface="Lucida Console" pitchFamily="49" charset="0"/>
              </a:rPr>
              <a:t>				neighbors and itself</a:t>
            </a:r>
          </a:p>
          <a:p>
            <a:pPr>
              <a:spcBef>
                <a:spcPct val="50000"/>
              </a:spcBef>
              <a:tabLst>
                <a:tab pos="265113" algn="l"/>
                <a:tab pos="539750" algn="l"/>
                <a:tab pos="804863" algn="l"/>
                <a:tab pos="2332038" algn="l"/>
              </a:tabLst>
            </a:pPr>
            <a:r>
              <a:rPr lang="en-US" sz="1600" dirty="0" smtClean="0">
                <a:latin typeface="Lucida Console" pitchFamily="49" charset="0"/>
              </a:rPr>
              <a:t>				(read from </a:t>
            </a:r>
            <a:r>
              <a:rPr lang="en-US" sz="1600" dirty="0" err="1" smtClean="0">
                <a:latin typeface="Lucida Console" pitchFamily="49" charset="0"/>
              </a:rPr>
              <a:t>Aold</a:t>
            </a:r>
            <a:r>
              <a:rPr lang="en-US" sz="1600" dirty="0" smtClean="0">
                <a:latin typeface="Lucida Console" pitchFamily="49" charset="0"/>
              </a:rPr>
              <a:t>)</a:t>
            </a:r>
          </a:p>
          <a:p>
            <a:pPr>
              <a:spcBef>
                <a:spcPct val="50000"/>
              </a:spcBef>
              <a:tabLst>
                <a:tab pos="265113" algn="l"/>
              </a:tabLst>
            </a:pPr>
            <a:r>
              <a:rPr lang="en-US" sz="1600" dirty="0" smtClean="0">
                <a:latin typeface="Lucida Console" pitchFamily="49" charset="0"/>
              </a:rPr>
              <a:t>	Swap Anew and </a:t>
            </a:r>
            <a:r>
              <a:rPr lang="en-US" sz="1600" dirty="0" err="1" smtClean="0">
                <a:latin typeface="Lucida Console" pitchFamily="49" charset="0"/>
              </a:rPr>
              <a:t>Aold</a:t>
            </a:r>
            <a:endParaRPr lang="en-US" sz="1600" dirty="0" smtClean="0">
              <a:latin typeface="Lucida Console" pitchFamily="49" charset="0"/>
            </a:endParaRPr>
          </a:p>
          <a:p>
            <a:pPr>
              <a:spcBef>
                <a:spcPct val="50000"/>
              </a:spcBef>
            </a:pPr>
            <a:r>
              <a:rPr lang="en-US" sz="1600" dirty="0" smtClean="0">
                <a:latin typeface="Lucida Console" pitchFamily="49" charset="0"/>
              </a:rPr>
              <a:t>End Loop</a:t>
            </a:r>
            <a:endParaRPr lang="en-US" sz="1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θα παραλληλοποιήσουμε;</a:t>
            </a:r>
            <a:endParaRPr lang="el-GR" dirty="0"/>
          </a:p>
        </p:txBody>
      </p:sp>
      <p:sp>
        <p:nvSpPr>
          <p:cNvPr id="3" name="Content Placeholder 2"/>
          <p:cNvSpPr>
            <a:spLocks noGrp="1"/>
          </p:cNvSpPr>
          <p:nvPr>
            <p:ph sz="quarter" idx="1"/>
          </p:nvPr>
        </p:nvSpPr>
        <p:spPr/>
        <p:txBody>
          <a:bodyPr>
            <a:normAutofit fontScale="92500" lnSpcReduction="20000"/>
          </a:bodyPr>
          <a:lstStyle/>
          <a:p>
            <a:r>
              <a:rPr lang="el-GR" dirty="0" smtClean="0"/>
              <a:t>Διάσπαση δεδομένων</a:t>
            </a:r>
          </a:p>
          <a:p>
            <a:pPr lvl="1"/>
            <a:r>
              <a:rPr lang="el-GR" dirty="0" smtClean="0"/>
              <a:t>Ποιες είναι οι επιλογές; (π.χ. 16 επεξεργαστές)</a:t>
            </a:r>
          </a:p>
          <a:p>
            <a:pPr lvl="2"/>
            <a:r>
              <a:rPr lang="el-GR" dirty="0" smtClean="0"/>
              <a:t>Οριζόντια</a:t>
            </a:r>
          </a:p>
          <a:p>
            <a:pPr lvl="2"/>
            <a:r>
              <a:rPr lang="el-GR" dirty="0" smtClean="0"/>
              <a:t>Κάθετα</a:t>
            </a:r>
          </a:p>
          <a:p>
            <a:pPr lvl="2"/>
            <a:r>
              <a:rPr lang="el-GR" dirty="0" smtClean="0"/>
              <a:t>Σε τετράγωνα</a:t>
            </a:r>
          </a:p>
          <a:p>
            <a:pPr lvl="1"/>
            <a:r>
              <a:rPr lang="el-GR" dirty="0" smtClean="0"/>
              <a:t>Ποια είναι τα υπέρ και τα κατά;</a:t>
            </a:r>
          </a:p>
          <a:p>
            <a:r>
              <a:rPr lang="el-GR" dirty="0" smtClean="0"/>
              <a:t>Απαιτούμενη επικοινωνία</a:t>
            </a:r>
          </a:p>
          <a:p>
            <a:pPr lvl="1"/>
            <a:r>
              <a:rPr lang="el-GR" dirty="0" smtClean="0"/>
              <a:t>Ας υποθέσουμε πως θα εκτελέσουμε τον αλγόριθμο για ένα συγκεκριμένο πλήθος επαναλήψεων</a:t>
            </a:r>
          </a:p>
          <a:p>
            <a:pPr lvl="1"/>
            <a:r>
              <a:rPr lang="el-GR" dirty="0" smtClean="0"/>
              <a:t>Τι δεδομένα χρειάζομαι από τους υπόλοιπους;</a:t>
            </a:r>
          </a:p>
          <a:p>
            <a:pPr lvl="1"/>
            <a:r>
              <a:rPr lang="el-GR" dirty="0" smtClean="0"/>
              <a:t>Από ποιούς ακριβώς;</a:t>
            </a:r>
          </a:p>
          <a:p>
            <a:pPr lvl="1"/>
            <a:r>
              <a:rPr lang="el-GR" dirty="0" smtClean="0"/>
              <a:t>Αντιστροφή της ερώτησης</a:t>
            </a:r>
          </a:p>
          <a:p>
            <a:pPr lvl="2"/>
            <a:r>
              <a:rPr lang="el-GR" dirty="0" smtClean="0"/>
              <a:t>Ποιος χρειάζεται τα δεδομένα μου;</a:t>
            </a:r>
          </a:p>
          <a:p>
            <a:pPr lvl="1"/>
            <a:r>
              <a:rPr lang="el-GR" dirty="0" smtClean="0"/>
              <a:t>Μετάφραση σε κλήσεις αποστολής και λήψης δεδομένων</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Κελιά «φαντάσματα»</a:t>
            </a:r>
            <a:endParaRPr lang="el-GR" dirty="0"/>
          </a:p>
        </p:txBody>
      </p:sp>
      <p:sp>
        <p:nvSpPr>
          <p:cNvPr id="3" name="Content Placeholder 2"/>
          <p:cNvSpPr>
            <a:spLocks noGrp="1"/>
          </p:cNvSpPr>
          <p:nvPr>
            <p:ph sz="quarter" idx="1"/>
          </p:nvPr>
        </p:nvSpPr>
        <p:spPr/>
        <p:txBody>
          <a:bodyPr/>
          <a:lstStyle/>
          <a:p>
            <a:r>
              <a:rPr lang="el-GR" dirty="0" smtClean="0"/>
              <a:t>Δεδομένα που χρειάζομαι από γειτονικούς κόμβους</a:t>
            </a:r>
            <a:endParaRPr lang="en-US" dirty="0" smtClean="0"/>
          </a:p>
          <a:p>
            <a:pPr lvl="1"/>
            <a:r>
              <a:rPr lang="el-GR" dirty="0" smtClean="0"/>
              <a:t>Τα οποία όμως δεν μεταβάλλω</a:t>
            </a:r>
          </a:p>
          <a:p>
            <a:pPr lvl="2"/>
            <a:r>
              <a:rPr lang="el-GR" dirty="0" smtClean="0"/>
              <a:t>Δεν μου ανήκουν επομένως</a:t>
            </a:r>
            <a:endParaRPr lang="en-US" dirty="0" smtClean="0"/>
          </a:p>
          <a:p>
            <a:r>
              <a:rPr lang="el-GR" dirty="0" smtClean="0"/>
              <a:t>Μπορούν να αποθηκευτούν στις δομές δεδομένων του κόμβου μου</a:t>
            </a:r>
            <a:endParaRPr lang="en-US" dirty="0" smtClean="0"/>
          </a:p>
          <a:p>
            <a:pPr lvl="1"/>
            <a:r>
              <a:rPr lang="el-GR" dirty="0" smtClean="0"/>
              <a:t>Οι εσωτερικοί βρόχοι δεν χρειάζεται να γνωρίζουν τίποτα για την επικοινωνία με άλλους κόμβους</a:t>
            </a:r>
            <a:endParaRPr lang="en-US" dirty="0" smtClean="0"/>
          </a:p>
          <a:p>
            <a:pPr lvl="1"/>
            <a:r>
              <a:rPr lang="el-GR" dirty="0" smtClean="0"/>
              <a:t>Μπορούν να υλοποιηθούν ως σειριακός κώδικας</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Σύγκριση των επιλογών διάσπασης</a:t>
            </a:r>
            <a:endParaRPr lang="el-GR" dirty="0"/>
          </a:p>
        </p:txBody>
      </p:sp>
      <p:sp>
        <p:nvSpPr>
          <p:cNvPr id="3" name="Content Placeholder 2"/>
          <p:cNvSpPr>
            <a:spLocks noGrp="1"/>
          </p:cNvSpPr>
          <p:nvPr>
            <p:ph sz="quarter" idx="1"/>
          </p:nvPr>
        </p:nvSpPr>
        <p:spPr/>
        <p:txBody>
          <a:bodyPr/>
          <a:lstStyle/>
          <a:p>
            <a:r>
              <a:rPr lang="el-GR" dirty="0" smtClean="0"/>
              <a:t>Τι προβλήματα παρουσιάζονται σε κάθε περίπτωση;</a:t>
            </a:r>
          </a:p>
          <a:p>
            <a:pPr lvl="1"/>
            <a:r>
              <a:rPr lang="el-GR" dirty="0" smtClean="0"/>
              <a:t>Κόστος επικοινωνίας</a:t>
            </a:r>
          </a:p>
          <a:p>
            <a:pPr lvl="1"/>
            <a:r>
              <a:rPr lang="el-GR" dirty="0" smtClean="0"/>
              <a:t>Περιορισμοί</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Κοινές κλήσεις αποστολής και λήψης</a:t>
            </a:r>
            <a:endParaRPr lang="el-GR" dirty="0"/>
          </a:p>
        </p:txBody>
      </p:sp>
      <p:sp>
        <p:nvSpPr>
          <p:cNvPr id="3" name="Content Placeholder 2"/>
          <p:cNvSpPr>
            <a:spLocks noGrp="1"/>
          </p:cNvSpPr>
          <p:nvPr>
            <p:ph sz="quarter" idx="1"/>
          </p:nvPr>
        </p:nvSpPr>
        <p:spPr/>
        <p:txBody>
          <a:bodyPr/>
          <a:lstStyle/>
          <a:p>
            <a:r>
              <a:rPr lang="el-GR" dirty="0" smtClean="0"/>
              <a:t>Κοινές κλήσεις αποστολής και λήψης μηνυμάτων</a:t>
            </a:r>
          </a:p>
          <a:p>
            <a:pPr lvl="1"/>
            <a:r>
              <a:rPr lang="el-GR" dirty="0" smtClean="0"/>
              <a:t>Αναστέλλουν την εκτέλεση του προγράμματος </a:t>
            </a:r>
            <a:r>
              <a:rPr lang="en-US" dirty="0" smtClean="0"/>
              <a:t>(Blocking)</a:t>
            </a:r>
            <a:endParaRPr lang="el-GR" dirty="0" smtClean="0"/>
          </a:p>
          <a:p>
            <a:pPr lvl="2"/>
            <a:r>
              <a:rPr lang="el-GR" dirty="0" smtClean="0"/>
              <a:t>Έως ότου οι πόροι που περνάνε ως παράμετροι μπορούν να επαναχρησιμοποιηθούν με ασφάλεια</a:t>
            </a:r>
          </a:p>
          <a:p>
            <a:r>
              <a:rPr lang="el-GR" dirty="0" smtClean="0"/>
              <a:t>Συγκεκριμένα</a:t>
            </a:r>
          </a:p>
          <a:p>
            <a:pPr lvl="1"/>
            <a:r>
              <a:rPr lang="el-GR" dirty="0" smtClean="0"/>
              <a:t>Η </a:t>
            </a:r>
            <a:r>
              <a:rPr lang="en-US" dirty="0" err="1" smtClean="0"/>
              <a:t>MPI_Recv</a:t>
            </a:r>
            <a:r>
              <a:rPr lang="el-GR" dirty="0" smtClean="0"/>
              <a:t> επιστρέφει μόνο όταν ο </a:t>
            </a:r>
            <a:r>
              <a:rPr lang="en-US" dirty="0" smtClean="0"/>
              <a:t>buffer </a:t>
            </a:r>
            <a:r>
              <a:rPr lang="el-GR" dirty="0" smtClean="0"/>
              <a:t>περιέχει το εισερχόμενο μήνυμα</a:t>
            </a:r>
          </a:p>
          <a:p>
            <a:pPr lvl="1"/>
            <a:r>
              <a:rPr lang="el-GR" dirty="0" smtClean="0"/>
              <a:t>Η </a:t>
            </a:r>
            <a:r>
              <a:rPr lang="en-US" dirty="0" err="1" smtClean="0"/>
              <a:t>MPI_Send</a:t>
            </a:r>
            <a:r>
              <a:rPr lang="en-US" dirty="0" smtClean="0"/>
              <a:t> </a:t>
            </a:r>
            <a:r>
              <a:rPr lang="el-GR" dirty="0" smtClean="0"/>
              <a:t>μπορεί να ξεκινήσει πριν ή αφού ξεκινήσει η εκτέλεση της αντίστοιχης </a:t>
            </a:r>
            <a:r>
              <a:rPr lang="en-US" dirty="0" err="1" smtClean="0"/>
              <a:t>MPI_Recv</a:t>
            </a:r>
            <a:endParaRPr lang="en-US" dirty="0" smtClean="0"/>
          </a:p>
          <a:p>
            <a:pPr lvl="2"/>
            <a:r>
              <a:rPr lang="el-GR" dirty="0" smtClean="0"/>
              <a:t>Ανάλογα με την χρησιμοποιούμενη υλοποίηση του </a:t>
            </a:r>
            <a:r>
              <a:rPr lang="en-US" dirty="0" smtClean="0"/>
              <a:t>MPI</a:t>
            </a:r>
          </a:p>
          <a:p>
            <a:pPr lvl="3"/>
            <a:r>
              <a:rPr lang="el-GR" dirty="0" smtClean="0"/>
              <a:t>Η </a:t>
            </a:r>
            <a:r>
              <a:rPr lang="en-US" dirty="0" err="1" smtClean="0"/>
              <a:t>MPI_Send</a:t>
            </a:r>
            <a:r>
              <a:rPr lang="en-US" dirty="0" smtClean="0"/>
              <a:t> </a:t>
            </a:r>
            <a:r>
              <a:rPr lang="el-GR" dirty="0" smtClean="0"/>
              <a:t>μπορεί να επιστρέψει πριν ή αφού ξεκινήσει την εκτέλεσή της η αντίστοιχη </a:t>
            </a:r>
            <a:r>
              <a:rPr lang="en-US" dirty="0" err="1" smtClean="0"/>
              <a:t>MPI_Recv</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επικοινωνίας</a:t>
            </a:r>
            <a:endParaRPr lang="el-GR" dirty="0"/>
          </a:p>
        </p:txBody>
      </p:sp>
      <p:sp>
        <p:nvSpPr>
          <p:cNvPr id="3" name="Content Placeholder 2"/>
          <p:cNvSpPr>
            <a:spLocks noGrp="1"/>
          </p:cNvSpPr>
          <p:nvPr>
            <p:ph sz="quarter" idx="1"/>
          </p:nvPr>
        </p:nvSpPr>
        <p:spPr/>
        <p:txBody>
          <a:bodyPr>
            <a:normAutofit fontScale="77500" lnSpcReduction="20000"/>
          </a:bodyPr>
          <a:lstStyle/>
          <a:p>
            <a:r>
              <a:rPr lang="en-US" dirty="0" smtClean="0"/>
              <a:t>Standard mode</a:t>
            </a:r>
            <a:endParaRPr lang="el-GR" dirty="0" smtClean="0"/>
          </a:p>
          <a:p>
            <a:pPr lvl="1"/>
            <a:r>
              <a:rPr lang="el-GR" dirty="0" smtClean="0"/>
              <a:t>Μπορεί να συμπεριφέρεται είτε ως </a:t>
            </a:r>
            <a:r>
              <a:rPr lang="en-US" dirty="0" smtClean="0"/>
              <a:t>“Buffered mode”, </a:t>
            </a:r>
            <a:r>
              <a:rPr lang="el-GR" dirty="0" smtClean="0"/>
              <a:t>είτε ως </a:t>
            </a:r>
            <a:r>
              <a:rPr lang="en-US" dirty="0" smtClean="0"/>
              <a:t>“Synchronous mode”</a:t>
            </a:r>
          </a:p>
          <a:p>
            <a:pPr lvl="2"/>
            <a:r>
              <a:rPr lang="el-GR" dirty="0" smtClean="0"/>
              <a:t>Ανάλογα με την υλοποίηση και την επάρκεια μνήμης για τους </a:t>
            </a:r>
            <a:r>
              <a:rPr lang="en-US" dirty="0" smtClean="0"/>
              <a:t>buffers</a:t>
            </a:r>
          </a:p>
          <a:p>
            <a:r>
              <a:rPr lang="en-US" dirty="0" smtClean="0"/>
              <a:t>Buffered mode</a:t>
            </a:r>
          </a:p>
          <a:p>
            <a:pPr lvl="1"/>
            <a:r>
              <a:rPr lang="el-GR" dirty="0" smtClean="0"/>
              <a:t>Η αποστολή μπορεί να ξεκινήσει ανεξάρτητα από το εάν η αντίστοιχη λήψη έχει ξεκινήσει την εκτέλεσή της</a:t>
            </a:r>
          </a:p>
          <a:p>
            <a:pPr lvl="1"/>
            <a:r>
              <a:rPr lang="el-GR" dirty="0" smtClean="0"/>
              <a:t>Η αποστολή μπορεί να επιστρέψει ακόμα και αν η αντίστοιχη λήψη δεν έχει ξεκινήσει ακόμα</a:t>
            </a:r>
            <a:endParaRPr lang="en-US" dirty="0" smtClean="0"/>
          </a:p>
          <a:p>
            <a:r>
              <a:rPr lang="en-US" dirty="0" smtClean="0"/>
              <a:t>Synchronous mode</a:t>
            </a:r>
            <a:endParaRPr lang="el-GR" dirty="0" smtClean="0"/>
          </a:p>
          <a:p>
            <a:pPr lvl="1"/>
            <a:r>
              <a:rPr lang="el-GR" dirty="0" smtClean="0"/>
              <a:t>Η αποστολή μπορεί να ξεκινήσει ανεξάρτητα από το εάν η αντίστοιχη λήψη έχει ξεκινήσει την εκτέλεσή της</a:t>
            </a:r>
          </a:p>
          <a:p>
            <a:pPr lvl="1"/>
            <a:r>
              <a:rPr lang="el-GR" dirty="0" smtClean="0"/>
              <a:t>Η αποστολή θα επιστρέψει μόνο όταν η αντίστοιχη λήψη ξεκινήσει την εκτέλεσή της</a:t>
            </a:r>
            <a:endParaRPr lang="en-US" dirty="0" smtClean="0"/>
          </a:p>
          <a:p>
            <a:r>
              <a:rPr lang="en-US" dirty="0" smtClean="0"/>
              <a:t>Ready mode</a:t>
            </a:r>
            <a:endParaRPr lang="el-GR" dirty="0" smtClean="0"/>
          </a:p>
          <a:p>
            <a:pPr lvl="1"/>
            <a:r>
              <a:rPr lang="el-GR" dirty="0" smtClean="0"/>
              <a:t>Η αποστολή μπορεί να ξεκινήσει μόνο όταν η αντίστοιχη λήψη έχει ήδη ξεκινήσει την εκτέλεσή της</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Πέρασμα μηνυμάτων </a:t>
            </a:r>
            <a:r>
              <a:rPr lang="en-US" dirty="0" smtClean="0"/>
              <a:t>(Message Passing)</a:t>
            </a:r>
            <a:endParaRPr lang="el-GR" dirty="0"/>
          </a:p>
        </p:txBody>
      </p:sp>
      <p:sp>
        <p:nvSpPr>
          <p:cNvPr id="3" name="Content Placeholder 2"/>
          <p:cNvSpPr>
            <a:spLocks noGrp="1"/>
          </p:cNvSpPr>
          <p:nvPr>
            <p:ph sz="quarter" idx="1"/>
          </p:nvPr>
        </p:nvSpPr>
        <p:spPr/>
        <p:txBody>
          <a:bodyPr>
            <a:normAutofit/>
          </a:bodyPr>
          <a:lstStyle/>
          <a:p>
            <a:r>
              <a:rPr lang="el-GR" dirty="0" smtClean="0"/>
              <a:t>Χαρακτηριστικό παράδειγμα</a:t>
            </a:r>
          </a:p>
          <a:p>
            <a:pPr lvl="1"/>
            <a:r>
              <a:rPr lang="en-US" dirty="0" smtClean="0"/>
              <a:t>MPI: Message Passing Interface</a:t>
            </a:r>
          </a:p>
          <a:p>
            <a:r>
              <a:rPr lang="el-GR" dirty="0" smtClean="0"/>
              <a:t>Αξιοποιούνται διεργασίες για την εκτέλεση της εφαρμογής</a:t>
            </a:r>
          </a:p>
          <a:p>
            <a:r>
              <a:rPr lang="el-GR" dirty="0" smtClean="0">
                <a:latin typeface="Calibri" pitchFamily="34" charset="0"/>
              </a:rPr>
              <a:t>Δεδομένα</a:t>
            </a:r>
          </a:p>
          <a:p>
            <a:pPr lvl="1"/>
            <a:r>
              <a:rPr lang="el-GR" dirty="0" smtClean="0"/>
              <a:t>Διαχωρίζονται, έτσι ώστε κάθε διεργασία να έχει ένα τμήμα των δεδομένων</a:t>
            </a:r>
          </a:p>
          <a:p>
            <a:pPr lvl="1"/>
            <a:r>
              <a:rPr lang="el-GR" dirty="0" smtClean="0">
                <a:latin typeface="Calibri" pitchFamily="34" charset="0"/>
              </a:rPr>
              <a:t>Δεν υπάρχουν διαμοιραζόμενα δεδομένα</a:t>
            </a:r>
          </a:p>
          <a:p>
            <a:pPr lvl="1"/>
            <a:r>
              <a:rPr lang="el-GR" dirty="0" smtClean="0"/>
              <a:t>Ο συντονισμός/συγχρονισμός γίνεται με πέρασμα (ανταλλαγή) μηνυμάτων</a:t>
            </a:r>
          </a:p>
          <a:p>
            <a:pPr lvl="2"/>
            <a:r>
              <a:rPr lang="el-GR" dirty="0" smtClean="0">
                <a:latin typeface="Calibri" pitchFamily="34" charset="0"/>
              </a:rPr>
              <a:t>Κλήσεις τύπου </a:t>
            </a:r>
            <a:r>
              <a:rPr lang="en-US" dirty="0" smtClean="0">
                <a:latin typeface="Calibri" pitchFamily="34" charset="0"/>
              </a:rPr>
              <a:t>send/receive </a:t>
            </a:r>
            <a:r>
              <a:rPr lang="el-GR" dirty="0" smtClean="0">
                <a:latin typeface="Calibri" pitchFamily="34" charset="0"/>
              </a:rPr>
              <a:t>(αποστολή/λήψη)</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Κλήσεις συναρτήσεων</a:t>
            </a:r>
            <a:endParaRPr lang="el-GR" dirty="0"/>
          </a:p>
        </p:txBody>
      </p:sp>
      <p:sp>
        <p:nvSpPr>
          <p:cNvPr id="3" name="Content Placeholder 2"/>
          <p:cNvSpPr>
            <a:spLocks noGrp="1"/>
          </p:cNvSpPr>
          <p:nvPr>
            <p:ph sz="quarter" idx="1"/>
          </p:nvPr>
        </p:nvSpPr>
        <p:spPr>
          <a:xfrm>
            <a:off x="612648" y="4357694"/>
            <a:ext cx="8531352" cy="2500306"/>
          </a:xfrm>
        </p:spPr>
        <p:txBody>
          <a:bodyPr>
            <a:normAutofit fontScale="92500" lnSpcReduction="10000"/>
          </a:bodyPr>
          <a:lstStyle/>
          <a:p>
            <a:r>
              <a:rPr lang="en-US" dirty="0" err="1" smtClean="0"/>
              <a:t>MPI_Recv</a:t>
            </a:r>
            <a:r>
              <a:rPr lang="en-US" dirty="0" smtClean="0"/>
              <a:t> </a:t>
            </a:r>
            <a:r>
              <a:rPr lang="el-GR" dirty="0" smtClean="0"/>
              <a:t>και</a:t>
            </a:r>
            <a:r>
              <a:rPr lang="en-US" dirty="0" smtClean="0"/>
              <a:t> </a:t>
            </a:r>
            <a:r>
              <a:rPr lang="en-US" dirty="0" err="1" smtClean="0"/>
              <a:t>MPI_Irecv</a:t>
            </a:r>
            <a:endParaRPr lang="el-GR" dirty="0" smtClean="0"/>
          </a:p>
          <a:p>
            <a:pPr lvl="1"/>
            <a:r>
              <a:rPr lang="el-GR" dirty="0" smtClean="0"/>
              <a:t>Είναι </a:t>
            </a:r>
            <a:r>
              <a:rPr lang="en-US" dirty="0" smtClean="0"/>
              <a:t>blocking </a:t>
            </a:r>
            <a:r>
              <a:rPr lang="el-GR" dirty="0" smtClean="0"/>
              <a:t>και</a:t>
            </a:r>
            <a:r>
              <a:rPr lang="en-US" dirty="0" smtClean="0"/>
              <a:t> </a:t>
            </a:r>
            <a:r>
              <a:rPr lang="en-US" dirty="0" err="1" smtClean="0"/>
              <a:t>nonblocking</a:t>
            </a:r>
            <a:r>
              <a:rPr lang="en-US" dirty="0" smtClean="0"/>
              <a:t> </a:t>
            </a:r>
            <a:r>
              <a:rPr lang="el-GR" dirty="0" smtClean="0"/>
              <a:t>συναρτήσεις για την λήψη μηνυμάτων, ανεξάρτητα από την μέθοδο επικοινωνίας</a:t>
            </a:r>
            <a:endParaRPr lang="en-US" dirty="0" smtClean="0"/>
          </a:p>
          <a:p>
            <a:r>
              <a:rPr lang="en-US" dirty="0" err="1" smtClean="0"/>
              <a:t>MPI_Buffer_attach</a:t>
            </a:r>
            <a:endParaRPr lang="el-GR" dirty="0" smtClean="0"/>
          </a:p>
          <a:p>
            <a:pPr lvl="1"/>
            <a:r>
              <a:rPr lang="el-GR" dirty="0" smtClean="0"/>
              <a:t>Χρησιμοποιείται για τον καθορισμό των </a:t>
            </a:r>
            <a:r>
              <a:rPr lang="en-US" dirty="0" smtClean="0"/>
              <a:t>buffers</a:t>
            </a:r>
            <a:r>
              <a:rPr lang="el-GR" dirty="0" smtClean="0"/>
              <a:t> που θα χρησιμοποιούνται στο </a:t>
            </a:r>
            <a:r>
              <a:rPr lang="en-US" dirty="0" smtClean="0"/>
              <a:t>“Buffered mode”</a:t>
            </a:r>
          </a:p>
        </p:txBody>
      </p:sp>
      <p:graphicFrame>
        <p:nvGraphicFramePr>
          <p:cNvPr id="5" name="Table 4"/>
          <p:cNvGraphicFramePr>
            <a:graphicFrameLocks noGrp="1"/>
          </p:cNvGraphicFramePr>
          <p:nvPr/>
        </p:nvGraphicFramePr>
        <p:xfrm>
          <a:off x="1262081" y="1931990"/>
          <a:ext cx="6480000" cy="1854200"/>
        </p:xfrm>
        <a:graphic>
          <a:graphicData uri="http://schemas.openxmlformats.org/drawingml/2006/table">
            <a:tbl>
              <a:tblPr firstRow="1" bandRow="1">
                <a:tableStyleId>{21E4AEA4-8DFA-4A89-87EB-49C32662AFE0}</a:tableStyleId>
              </a:tblPr>
              <a:tblGrid>
                <a:gridCol w="28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370840">
                <a:tc>
                  <a:txBody>
                    <a:bodyPr/>
                    <a:lstStyle/>
                    <a:p>
                      <a:pPr algn="ctr"/>
                      <a:r>
                        <a:rPr lang="el-GR" dirty="0" smtClean="0"/>
                        <a:t>Μέθοδος</a:t>
                      </a:r>
                      <a:r>
                        <a:rPr lang="el-GR" baseline="0" dirty="0" smtClean="0"/>
                        <a:t> </a:t>
                      </a:r>
                      <a:r>
                        <a:rPr lang="el-GR" dirty="0" smtClean="0"/>
                        <a:t>επικοινωνίας</a:t>
                      </a:r>
                      <a:endParaRPr lang="el-GR" dirty="0"/>
                    </a:p>
                  </a:txBody>
                  <a:tcPr/>
                </a:tc>
                <a:tc>
                  <a:txBody>
                    <a:bodyPr/>
                    <a:lstStyle/>
                    <a:p>
                      <a:pPr algn="ctr"/>
                      <a:r>
                        <a:rPr lang="en-US" dirty="0" smtClean="0"/>
                        <a:t>Blocking</a:t>
                      </a:r>
                      <a:endParaRPr lang="el-GR" dirty="0"/>
                    </a:p>
                  </a:txBody>
                  <a:tcPr/>
                </a:tc>
                <a:tc>
                  <a:txBody>
                    <a:bodyPr/>
                    <a:lstStyle/>
                    <a:p>
                      <a:pPr algn="ctr"/>
                      <a:r>
                        <a:rPr lang="en-US" dirty="0" smtClean="0"/>
                        <a:t>Non-Blocking</a:t>
                      </a:r>
                      <a:endParaRPr lang="el-GR" dirty="0"/>
                    </a:p>
                  </a:txBody>
                  <a:tcPr/>
                </a:tc>
                <a:extLst>
                  <a:ext uri="{0D108BD9-81ED-4DB2-BD59-A6C34878D82A}">
                    <a16:rowId xmlns:a16="http://schemas.microsoft.com/office/drawing/2014/main" val="10000"/>
                  </a:ext>
                </a:extLst>
              </a:tr>
              <a:tr h="370840">
                <a:tc>
                  <a:txBody>
                    <a:bodyPr/>
                    <a:lstStyle/>
                    <a:p>
                      <a:r>
                        <a:rPr lang="en-US" dirty="0" smtClean="0"/>
                        <a:t>Standard</a:t>
                      </a:r>
                      <a:endParaRPr lang="el-GR" dirty="0"/>
                    </a:p>
                  </a:txBody>
                  <a:tcPr/>
                </a:tc>
                <a:tc>
                  <a:txBody>
                    <a:bodyPr/>
                    <a:lstStyle/>
                    <a:p>
                      <a:pPr algn="ctr"/>
                      <a:r>
                        <a:rPr lang="en-US" dirty="0" err="1" smtClean="0"/>
                        <a:t>MPI_Send</a:t>
                      </a:r>
                      <a:endParaRPr lang="el-GR" dirty="0"/>
                    </a:p>
                  </a:txBody>
                  <a:tcPr/>
                </a:tc>
                <a:tc>
                  <a:txBody>
                    <a:bodyPr/>
                    <a:lstStyle/>
                    <a:p>
                      <a:pPr algn="ctr"/>
                      <a:r>
                        <a:rPr lang="en-US" dirty="0" err="1" smtClean="0"/>
                        <a:t>MPI_Isend</a:t>
                      </a:r>
                      <a:endParaRPr lang="el-GR" dirty="0"/>
                    </a:p>
                  </a:txBody>
                  <a:tcPr/>
                </a:tc>
                <a:extLst>
                  <a:ext uri="{0D108BD9-81ED-4DB2-BD59-A6C34878D82A}">
                    <a16:rowId xmlns:a16="http://schemas.microsoft.com/office/drawing/2014/main" val="10001"/>
                  </a:ext>
                </a:extLst>
              </a:tr>
              <a:tr h="370840">
                <a:tc>
                  <a:txBody>
                    <a:bodyPr/>
                    <a:lstStyle/>
                    <a:p>
                      <a:r>
                        <a:rPr lang="en-US" dirty="0" smtClean="0"/>
                        <a:t>Buffered</a:t>
                      </a:r>
                      <a:endParaRPr lang="el-GR" dirty="0"/>
                    </a:p>
                  </a:txBody>
                  <a:tcPr/>
                </a:tc>
                <a:tc>
                  <a:txBody>
                    <a:bodyPr/>
                    <a:lstStyle/>
                    <a:p>
                      <a:pPr algn="ctr"/>
                      <a:r>
                        <a:rPr lang="en-US" dirty="0" err="1" smtClean="0"/>
                        <a:t>MPI_Bsend</a:t>
                      </a:r>
                      <a:endParaRPr lang="el-GR" dirty="0"/>
                    </a:p>
                  </a:txBody>
                  <a:tcPr/>
                </a:tc>
                <a:tc>
                  <a:txBody>
                    <a:bodyPr/>
                    <a:lstStyle/>
                    <a:p>
                      <a:pPr algn="ctr"/>
                      <a:r>
                        <a:rPr lang="en-US" dirty="0" err="1" smtClean="0"/>
                        <a:t>MPI_Ibsend</a:t>
                      </a:r>
                      <a:endParaRPr lang="el-GR" dirty="0"/>
                    </a:p>
                  </a:txBody>
                  <a:tcPr/>
                </a:tc>
                <a:extLst>
                  <a:ext uri="{0D108BD9-81ED-4DB2-BD59-A6C34878D82A}">
                    <a16:rowId xmlns:a16="http://schemas.microsoft.com/office/drawing/2014/main" val="10002"/>
                  </a:ext>
                </a:extLst>
              </a:tr>
              <a:tr h="370840">
                <a:tc>
                  <a:txBody>
                    <a:bodyPr/>
                    <a:lstStyle/>
                    <a:p>
                      <a:r>
                        <a:rPr lang="en-US" dirty="0" smtClean="0"/>
                        <a:t>Synchronous</a:t>
                      </a:r>
                      <a:endParaRPr lang="el-GR" dirty="0"/>
                    </a:p>
                  </a:txBody>
                  <a:tcPr/>
                </a:tc>
                <a:tc>
                  <a:txBody>
                    <a:bodyPr/>
                    <a:lstStyle/>
                    <a:p>
                      <a:pPr algn="ctr"/>
                      <a:r>
                        <a:rPr lang="en-US" dirty="0" err="1" smtClean="0"/>
                        <a:t>MPI_Ssend</a:t>
                      </a:r>
                      <a:endParaRPr lang="el-GR" dirty="0"/>
                    </a:p>
                  </a:txBody>
                  <a:tcPr/>
                </a:tc>
                <a:tc>
                  <a:txBody>
                    <a:bodyPr/>
                    <a:lstStyle/>
                    <a:p>
                      <a:pPr algn="ctr"/>
                      <a:r>
                        <a:rPr lang="en-US" dirty="0" err="1" smtClean="0"/>
                        <a:t>MPI_Issend</a:t>
                      </a:r>
                      <a:endParaRPr lang="el-GR" dirty="0"/>
                    </a:p>
                  </a:txBody>
                  <a:tcPr/>
                </a:tc>
                <a:extLst>
                  <a:ext uri="{0D108BD9-81ED-4DB2-BD59-A6C34878D82A}">
                    <a16:rowId xmlns:a16="http://schemas.microsoft.com/office/drawing/2014/main" val="10003"/>
                  </a:ext>
                </a:extLst>
              </a:tr>
              <a:tr h="370840">
                <a:tc>
                  <a:txBody>
                    <a:bodyPr/>
                    <a:lstStyle/>
                    <a:p>
                      <a:r>
                        <a:rPr lang="en-US" dirty="0" smtClean="0"/>
                        <a:t>Ready</a:t>
                      </a:r>
                      <a:endParaRPr lang="el-GR" dirty="0"/>
                    </a:p>
                  </a:txBody>
                  <a:tcPr/>
                </a:tc>
                <a:tc>
                  <a:txBody>
                    <a:bodyPr/>
                    <a:lstStyle/>
                    <a:p>
                      <a:pPr algn="ctr"/>
                      <a:r>
                        <a:rPr lang="en-US" dirty="0" err="1" smtClean="0"/>
                        <a:t>MPI_Rsend</a:t>
                      </a:r>
                      <a:endParaRPr lang="el-GR" dirty="0"/>
                    </a:p>
                  </a:txBody>
                  <a:tcPr/>
                </a:tc>
                <a:tc>
                  <a:txBody>
                    <a:bodyPr/>
                    <a:lstStyle/>
                    <a:p>
                      <a:pPr algn="ctr"/>
                      <a:r>
                        <a:rPr lang="en-US" dirty="0" err="1" smtClean="0"/>
                        <a:t>MPI_Irsend</a:t>
                      </a:r>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επικοινωνίας</a:t>
            </a:r>
            <a:endParaRPr lang="el-GR" dirty="0"/>
          </a:p>
        </p:txBody>
      </p:sp>
      <p:sp>
        <p:nvSpPr>
          <p:cNvPr id="3" name="Content Placeholder 2"/>
          <p:cNvSpPr>
            <a:spLocks noGrp="1"/>
          </p:cNvSpPr>
          <p:nvPr>
            <p:ph sz="quarter" idx="1"/>
          </p:nvPr>
        </p:nvSpPr>
        <p:spPr/>
        <p:txBody>
          <a:bodyPr>
            <a:normAutofit fontScale="92500" lnSpcReduction="10000"/>
          </a:bodyPr>
          <a:lstStyle/>
          <a:p>
            <a:r>
              <a:rPr lang="en-US" dirty="0" err="1" smtClean="0"/>
              <a:t>MPI_Wait</a:t>
            </a:r>
            <a:r>
              <a:rPr lang="en-US" dirty="0" smtClean="0"/>
              <a:t> </a:t>
            </a:r>
            <a:r>
              <a:rPr lang="el-GR" dirty="0" smtClean="0"/>
              <a:t>και</a:t>
            </a:r>
            <a:r>
              <a:rPr lang="en-US" dirty="0" smtClean="0"/>
              <a:t> </a:t>
            </a:r>
            <a:r>
              <a:rPr lang="en-US" dirty="0" err="1" smtClean="0"/>
              <a:t>MPI_Test</a:t>
            </a:r>
            <a:endParaRPr lang="el-GR" dirty="0" smtClean="0"/>
          </a:p>
          <a:p>
            <a:pPr lvl="1"/>
            <a:r>
              <a:rPr lang="el-GR" dirty="0" smtClean="0"/>
              <a:t>Περιμένει και ελέγχει για την ολοκλήρωση </a:t>
            </a:r>
            <a:r>
              <a:rPr lang="en-US" dirty="0" err="1" smtClean="0"/>
              <a:t>nonblocking</a:t>
            </a:r>
            <a:r>
              <a:rPr lang="en-US" dirty="0" smtClean="0"/>
              <a:t> </a:t>
            </a:r>
            <a:r>
              <a:rPr lang="el-GR" dirty="0" smtClean="0"/>
              <a:t>επικοινωνίας</a:t>
            </a:r>
            <a:endParaRPr lang="en-US" dirty="0" smtClean="0"/>
          </a:p>
          <a:p>
            <a:r>
              <a:rPr lang="en-US" dirty="0" err="1" smtClean="0"/>
              <a:t>MPI_Probe</a:t>
            </a:r>
            <a:r>
              <a:rPr lang="en-US" dirty="0" smtClean="0"/>
              <a:t> </a:t>
            </a:r>
            <a:r>
              <a:rPr lang="el-GR" dirty="0" smtClean="0"/>
              <a:t>και</a:t>
            </a:r>
            <a:r>
              <a:rPr lang="en-US" dirty="0" smtClean="0"/>
              <a:t> </a:t>
            </a:r>
            <a:r>
              <a:rPr lang="en-US" dirty="0" err="1" smtClean="0"/>
              <a:t>MPI_Iprobe</a:t>
            </a:r>
            <a:endParaRPr lang="el-GR" dirty="0" smtClean="0"/>
          </a:p>
          <a:p>
            <a:pPr lvl="1"/>
            <a:r>
              <a:rPr lang="el-GR" dirty="0" smtClean="0"/>
              <a:t>Ελέγχουν για ύπαρξη εισερχόμενων μηνυμάτων</a:t>
            </a:r>
          </a:p>
          <a:p>
            <a:pPr lvl="2"/>
            <a:r>
              <a:rPr lang="el-GR" dirty="0" smtClean="0"/>
              <a:t>Χωρίς όμως να τα παραλαμβάνουν</a:t>
            </a:r>
            <a:endParaRPr lang="en-US" dirty="0" smtClean="0"/>
          </a:p>
          <a:p>
            <a:pPr lvl="1"/>
            <a:r>
              <a:rPr lang="el-GR" dirty="0" smtClean="0"/>
              <a:t>Η πληροφορία που αποκτάται κατά τον έλεγχο ενός μηνύματος μπορεί να χρησιμοποιηθεί για να παοφασιστεί πως θα ληφθεί το μήνυμα</a:t>
            </a:r>
            <a:endParaRPr lang="en-US" dirty="0" smtClean="0"/>
          </a:p>
          <a:p>
            <a:r>
              <a:rPr lang="en-US" dirty="0" err="1" smtClean="0"/>
              <a:t>MPI_Cancel</a:t>
            </a:r>
            <a:endParaRPr lang="el-GR" dirty="0" smtClean="0"/>
          </a:p>
          <a:p>
            <a:pPr lvl="1"/>
            <a:r>
              <a:rPr lang="el-GR" dirty="0" smtClean="0"/>
              <a:t>Ακυρώνει όλα τα μηνύματα που είναι σε εκκρεμότητα</a:t>
            </a:r>
          </a:p>
          <a:p>
            <a:pPr lvl="1"/>
            <a:r>
              <a:rPr lang="el-GR" dirty="0" smtClean="0"/>
              <a:t>Χρήσμο για την εκκαθάριση στο τέλος του προγράμματος ή μετά από κάποια σημαντική φάση υπολογισμών</a:t>
            </a: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a:t>
            </a:r>
            <a:endParaRPr lang="el-GR" dirty="0"/>
          </a:p>
        </p:txBody>
      </p:sp>
      <p:sp>
        <p:nvSpPr>
          <p:cNvPr id="3" name="Content Placeholder 2"/>
          <p:cNvSpPr>
            <a:spLocks noGrp="1"/>
          </p:cNvSpPr>
          <p:nvPr>
            <p:ph sz="quarter" idx="1"/>
          </p:nvPr>
        </p:nvSpPr>
        <p:spPr/>
        <p:txBody>
          <a:bodyPr>
            <a:normAutofit/>
          </a:bodyPr>
          <a:lstStyle/>
          <a:p>
            <a:r>
              <a:rPr lang="el-GR" dirty="0" smtClean="0"/>
              <a:t>Δεν καθορίζει αν τα μηνύματα είναι</a:t>
            </a:r>
            <a:r>
              <a:rPr lang="en-US" dirty="0" smtClean="0"/>
              <a:t> buffered</a:t>
            </a:r>
          </a:p>
          <a:p>
            <a:r>
              <a:rPr lang="el-GR" dirty="0" smtClean="0"/>
              <a:t>Η χρήση </a:t>
            </a:r>
            <a:r>
              <a:rPr lang="en-US" dirty="0" smtClean="0"/>
              <a:t>buffers </a:t>
            </a:r>
            <a:r>
              <a:rPr lang="el-GR" dirty="0" smtClean="0"/>
              <a:t>επιτρέπει πιο ευέλικτους τρόπους προγραμματισμού</a:t>
            </a:r>
          </a:p>
          <a:p>
            <a:pPr lvl="1"/>
            <a:r>
              <a:rPr lang="el-GR" dirty="0" smtClean="0"/>
              <a:t>Απαιτεί όμως περισσότερο χρόνο και μνήμη για την αντιγραφή των μηνυμάτων σε και από </a:t>
            </a:r>
            <a:r>
              <a:rPr lang="en-US" dirty="0" smtClean="0"/>
              <a:t>buffers</a:t>
            </a:r>
          </a:p>
          <a:p>
            <a:r>
              <a:rPr lang="el-GR" dirty="0" smtClean="0"/>
              <a:t>Μια υλοποίηση του </a:t>
            </a:r>
            <a:r>
              <a:rPr lang="en-US" dirty="0" smtClean="0"/>
              <a:t>MPI</a:t>
            </a:r>
            <a:r>
              <a:rPr lang="el-GR" dirty="0" smtClean="0"/>
              <a:t> μπορεί να χρησιμοποιεί ή όχι </a:t>
            </a:r>
            <a:r>
              <a:rPr lang="en-US" dirty="0" smtClean="0"/>
              <a:t>buffering </a:t>
            </a:r>
            <a:r>
              <a:rPr lang="el-GR" dirty="0" smtClean="0"/>
              <a:t>για το</a:t>
            </a:r>
            <a:r>
              <a:rPr lang="en-US" dirty="0" smtClean="0"/>
              <a:t> “Standard mode”</a:t>
            </a:r>
          </a:p>
          <a:p>
            <a:pPr lvl="1"/>
            <a:r>
              <a:rPr lang="el-GR" dirty="0" smtClean="0"/>
              <a:t>Ή μπορεί να χρησιμοποιεί </a:t>
            </a:r>
            <a:r>
              <a:rPr lang="en-US" dirty="0" smtClean="0"/>
              <a:t>buffering </a:t>
            </a:r>
            <a:r>
              <a:rPr lang="el-GR" dirty="0" smtClean="0"/>
              <a:t>για μηνύματα που έχουν μέχρι ένα προκαθορισμένο μέγεθος</a:t>
            </a:r>
            <a:endParaRPr lang="en-US" dirty="0" smtClean="0"/>
          </a:p>
          <a:p>
            <a:r>
              <a:rPr lang="el-GR" dirty="0" smtClean="0"/>
              <a:t>Ο χρήστης μπορεί να καθορίσει ρητά αν θα χρησιμοποιείται </a:t>
            </a:r>
            <a:r>
              <a:rPr lang="en-US" dirty="0" smtClean="0"/>
              <a:t>“Buffered” </a:t>
            </a:r>
            <a:r>
              <a:rPr lang="el-GR" smtClean="0"/>
              <a:t>ή</a:t>
            </a:r>
            <a:r>
              <a:rPr lang="en-US" smtClean="0"/>
              <a:t> “Synchronous mode”</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900" dirty="0" smtClean="0"/>
              <a:t>Εμμένουσα επικοινωνία (</a:t>
            </a:r>
            <a:r>
              <a:rPr lang="en-US" sz="2900" dirty="0" smtClean="0"/>
              <a:t>Persistent communication)</a:t>
            </a:r>
            <a:endParaRPr lang="el-GR" sz="2900" dirty="0"/>
          </a:p>
        </p:txBody>
      </p:sp>
      <p:sp>
        <p:nvSpPr>
          <p:cNvPr id="3" name="Content Placeholder 2"/>
          <p:cNvSpPr>
            <a:spLocks noGrp="1"/>
          </p:cNvSpPr>
          <p:nvPr>
            <p:ph sz="quarter" idx="1"/>
          </p:nvPr>
        </p:nvSpPr>
        <p:spPr/>
        <p:txBody>
          <a:bodyPr>
            <a:normAutofit fontScale="92500" lnSpcReduction="20000"/>
          </a:bodyPr>
          <a:lstStyle/>
          <a:p>
            <a:r>
              <a:rPr lang="el-GR" dirty="0" smtClean="0"/>
              <a:t>Λειτουργίες επικοινωνίας που εκτελούνται επαναλαμβανόμενα με τις ίδιες παραμέτρους μπορούν να αυτοματοποιηθούν</a:t>
            </a:r>
            <a:endParaRPr lang="en-US" dirty="0" smtClean="0"/>
          </a:p>
          <a:p>
            <a:r>
              <a:rPr lang="el-GR" dirty="0" smtClean="0"/>
              <a:t>Στην εμμένουσα επικοινωνία η λίστα των παραμέτρων «δένεται» με την αντίστοιχη αίτηση επικοινωνίας</a:t>
            </a:r>
          </a:p>
          <a:p>
            <a:pPr lvl="1"/>
            <a:r>
              <a:rPr lang="el-GR" dirty="0" smtClean="0"/>
              <a:t>Κάθε αίτηση επικοινωνίας μπορεί να ξεκινήσει και να ολοκληρώσει την μεταφορά μηνυμάτων χωρίς να είναι απαραίτητο να επαναλαμβάνεται κάθε φορά η λίστα των παραμέτρων</a:t>
            </a:r>
            <a:endParaRPr lang="en-US" dirty="0" smtClean="0"/>
          </a:p>
          <a:p>
            <a:r>
              <a:rPr lang="el-GR" dirty="0" smtClean="0"/>
              <a:t>Από την στιγμή που η λίστα των παραμέτρων «δένεται» με την </a:t>
            </a:r>
            <a:r>
              <a:rPr lang="en-US" dirty="0" err="1" smtClean="0"/>
              <a:t>MPI_Send_init</a:t>
            </a:r>
            <a:r>
              <a:rPr lang="en-US" dirty="0" smtClean="0"/>
              <a:t> </a:t>
            </a:r>
            <a:r>
              <a:rPr lang="el-GR" dirty="0" smtClean="0"/>
              <a:t>ή την</a:t>
            </a:r>
            <a:r>
              <a:rPr lang="en-US" dirty="0" smtClean="0"/>
              <a:t> </a:t>
            </a:r>
            <a:r>
              <a:rPr lang="en-US" dirty="0" err="1" smtClean="0"/>
              <a:t>MPI_Recv_init</a:t>
            </a:r>
            <a:r>
              <a:rPr lang="en-US" dirty="0" smtClean="0"/>
              <a:t> (</a:t>
            </a:r>
            <a:r>
              <a:rPr lang="el-GR" dirty="0" smtClean="0"/>
              <a:t>ή αντίστοιχες κλήσεις για τις υπόλοιπες μεθόδους επικοινωνίας)</a:t>
            </a:r>
          </a:p>
          <a:p>
            <a:pPr lvl="1"/>
            <a:r>
              <a:rPr lang="el-GR" dirty="0" smtClean="0"/>
              <a:t>Κάθε αίτηση για επικοινωνία μπορεί να ξεκινήσει με χρήση της</a:t>
            </a:r>
            <a:r>
              <a:rPr lang="en-US" dirty="0" smtClean="0"/>
              <a:t> </a:t>
            </a:r>
            <a:r>
              <a:rPr lang="en-US" dirty="0" err="1" smtClean="0"/>
              <a:t>MPI_Start</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Εικονικές τοπολογίες διεργασιών</a:t>
            </a:r>
            <a:endParaRPr lang="el-GR" dirty="0"/>
          </a:p>
        </p:txBody>
      </p:sp>
      <p:sp>
        <p:nvSpPr>
          <p:cNvPr id="3" name="Content Placeholder 2"/>
          <p:cNvSpPr>
            <a:spLocks noGrp="1"/>
          </p:cNvSpPr>
          <p:nvPr>
            <p:ph sz="quarter" idx="1"/>
          </p:nvPr>
        </p:nvSpPr>
        <p:spPr/>
        <p:txBody>
          <a:bodyPr>
            <a:normAutofit fontScale="85000" lnSpcReduction="10000"/>
          </a:bodyPr>
          <a:lstStyle/>
          <a:p>
            <a:r>
              <a:rPr lang="el-GR" dirty="0" smtClean="0"/>
              <a:t>Το </a:t>
            </a:r>
            <a:r>
              <a:rPr lang="en-US" dirty="0" smtClean="0"/>
              <a:t>MPI </a:t>
            </a:r>
            <a:r>
              <a:rPr lang="el-GR" dirty="0" smtClean="0"/>
              <a:t>προσφέρει την δυνατότητα δημιουργίας εικονικών τοπολογιών που αντιστοιχούν σε κανονικά Καρτεσιανά πλέγματα</a:t>
            </a:r>
          </a:p>
          <a:p>
            <a:pPr lvl="1"/>
            <a:r>
              <a:rPr lang="el-GR" dirty="0" smtClean="0"/>
              <a:t>Ή σε πιο πολύπλοκους γράφους</a:t>
            </a:r>
            <a:endParaRPr lang="en-US" dirty="0" smtClean="0"/>
          </a:p>
          <a:p>
            <a:r>
              <a:rPr lang="el-GR" dirty="0" smtClean="0"/>
              <a:t>Ο καθορισμός της τοπολογίας είναι προαιρετικό χαρακτηριστικό που δίνεται στον</a:t>
            </a:r>
            <a:r>
              <a:rPr lang="en-US" dirty="0" smtClean="0"/>
              <a:t> communicator</a:t>
            </a:r>
          </a:p>
          <a:p>
            <a:r>
              <a:rPr lang="el-GR" dirty="0" smtClean="0"/>
              <a:t>Οι εικονικές τοπολογίες μπορούν να αξιοποιηθούν από ορισμένες εφαρμογές, όπως για παράδειγμα 2-διάστατες τοπολογίες πλέγματος για πίνακες ή 2-διάστατες και</a:t>
            </a:r>
            <a:br>
              <a:rPr lang="el-GR" dirty="0" smtClean="0"/>
            </a:br>
            <a:r>
              <a:rPr lang="el-GR" dirty="0" smtClean="0"/>
              <a:t>3-διάστατες τοπολογίες πλεγμάτων για την επίλυση διακριτοποιημένων μερικών διαφορικών εξισώσεων</a:t>
            </a:r>
            <a:endParaRPr lang="en-US" dirty="0" smtClean="0"/>
          </a:p>
          <a:p>
            <a:r>
              <a:rPr lang="el-GR" dirty="0" smtClean="0"/>
              <a:t>Οι εικονικές τοπολογίες μπορούν επίσης να βοηθήσουν την υλοποίηση του </a:t>
            </a:r>
            <a:r>
              <a:rPr lang="en-US" dirty="0" smtClean="0"/>
              <a:t>MPI</a:t>
            </a:r>
            <a:r>
              <a:rPr lang="el-GR" dirty="0" smtClean="0"/>
              <a:t> να αντιστοιχίσει τις διεργασίες στους κόμβους του χρησιμοποιούμενου δικτύου</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Κλήσεις για την δημιουργία τοπολογιών</a:t>
            </a:r>
            <a:endParaRPr lang="el-GR" dirty="0"/>
          </a:p>
        </p:txBody>
      </p:sp>
      <p:sp>
        <p:nvSpPr>
          <p:cNvPr id="3" name="Content Placeholder 2"/>
          <p:cNvSpPr>
            <a:spLocks noGrp="1"/>
          </p:cNvSpPr>
          <p:nvPr>
            <p:ph sz="quarter" idx="1"/>
          </p:nvPr>
        </p:nvSpPr>
        <p:spPr/>
        <p:txBody>
          <a:bodyPr>
            <a:normAutofit fontScale="92500"/>
          </a:bodyPr>
          <a:lstStyle/>
          <a:p>
            <a:r>
              <a:rPr lang="el-GR" dirty="0" smtClean="0"/>
              <a:t>Η κλήση </a:t>
            </a:r>
            <a:r>
              <a:rPr lang="en-US" dirty="0" err="1" smtClean="0"/>
              <a:t>MPI_Cart_create</a:t>
            </a:r>
            <a:r>
              <a:rPr lang="en-US" dirty="0" smtClean="0"/>
              <a:t> </a:t>
            </a:r>
            <a:r>
              <a:rPr lang="el-GR" dirty="0" smtClean="0"/>
              <a:t>δημιουργεί μια Καρτεσιανή τοπολογία βασιζόμενη στις παραμέτρους που περνάει ο χρήστης για το πλήθος των διαστάσεων, το πλήθος των διεργασιών σε κάθε διάσταση και για το κατά πόσο κάθε διάσταση είναι «περιοδική», δηλαδή τυλίγεται για να συνδέσει την τελευταία διεργασία με την πρώτη</a:t>
            </a:r>
            <a:endParaRPr lang="en-US" dirty="0" smtClean="0"/>
          </a:p>
          <a:p>
            <a:r>
              <a:rPr lang="el-GR" dirty="0" smtClean="0"/>
              <a:t>Οι υπερκύβοι περιλαμβάνονται</a:t>
            </a:r>
          </a:p>
          <a:p>
            <a:pPr lvl="1"/>
            <a:r>
              <a:rPr lang="el-GR" dirty="0" smtClean="0"/>
              <a:t>Ένας υπερκύβος διάστασης </a:t>
            </a:r>
            <a:r>
              <a:rPr lang="en-US" dirty="0" smtClean="0"/>
              <a:t>k</a:t>
            </a:r>
            <a:r>
              <a:rPr lang="el-GR" dirty="0" smtClean="0"/>
              <a:t> μπορεί να αναπαρσταθεί ως ένα </a:t>
            </a:r>
            <a:r>
              <a:rPr lang="en-US" dirty="0" smtClean="0"/>
              <a:t>torus </a:t>
            </a:r>
            <a:r>
              <a:rPr lang="el-GR" dirty="0" smtClean="0"/>
              <a:t>διάστασης</a:t>
            </a:r>
            <a:r>
              <a:rPr lang="en-US" dirty="0" smtClean="0"/>
              <a:t> </a:t>
            </a:r>
            <a:r>
              <a:rPr lang="el-GR" dirty="0" smtClean="0"/>
              <a:t>με δύο διεργασίες σε κάθε διάσταση</a:t>
            </a:r>
            <a:endParaRPr lang="en-US" dirty="0" smtClean="0"/>
          </a:p>
          <a:p>
            <a:r>
              <a:rPr lang="el-GR" dirty="0" smtClean="0"/>
              <a:t>Η κλήση </a:t>
            </a:r>
            <a:r>
              <a:rPr lang="en-US" dirty="0" err="1" smtClean="0"/>
              <a:t>MPI_Cart_shift</a:t>
            </a:r>
            <a:r>
              <a:rPr lang="en-US" dirty="0" smtClean="0"/>
              <a:t> </a:t>
            </a:r>
            <a:r>
              <a:rPr lang="el-GR" dirty="0" smtClean="0"/>
              <a:t>δίνει την δυνατότητα ολίσθησης της τοπολογίας κατά την δοθείσα μετατόπιση, προς οποιαδήποτε διάσταση της Καρτεσιανής τοπολογίας</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pPr>
              <a:lnSpc>
                <a:spcPct val="90000"/>
              </a:lnSpc>
            </a:pPr>
            <a:r>
              <a:rPr lang="el-GR" dirty="0" smtClean="0"/>
              <a:t>Εικονικές Τοπολογίες</a:t>
            </a:r>
            <a:endParaRPr lang="en-US" dirty="0" smtClean="0"/>
          </a:p>
          <a:p>
            <a:pPr lvl="1">
              <a:lnSpc>
                <a:spcPct val="90000"/>
              </a:lnSpc>
            </a:pPr>
            <a:r>
              <a:rPr lang="el-GR" dirty="0" smtClean="0"/>
              <a:t>Μια λογική διάταξη των διεργασιών που έχει άμεση σχέση με τον αλγόριθμο που επιλύουν</a:t>
            </a:r>
            <a:endParaRPr lang="en-US" dirty="0" smtClean="0"/>
          </a:p>
          <a:p>
            <a:pPr lvl="1">
              <a:lnSpc>
                <a:spcPct val="90000"/>
              </a:lnSpc>
            </a:pPr>
            <a:r>
              <a:rPr lang="el-GR" dirty="0" smtClean="0"/>
              <a:t>Δεν είναι απαραίτητο να σχετίζονται με φυσική τοπολογία των κόμβων στους οποίους εκτελούνται</a:t>
            </a:r>
            <a:endParaRPr lang="en-US" dirty="0" smtClean="0"/>
          </a:p>
          <a:p>
            <a:pPr>
              <a:lnSpc>
                <a:spcPct val="90000"/>
              </a:lnSpc>
            </a:pPr>
            <a:r>
              <a:rPr lang="en-US" dirty="0" smtClean="0"/>
              <a:t>Communicators</a:t>
            </a:r>
          </a:p>
          <a:p>
            <a:pPr lvl="1">
              <a:lnSpc>
                <a:spcPct val="90000"/>
              </a:lnSpc>
            </a:pPr>
            <a:r>
              <a:rPr lang="el-GR" dirty="0" smtClean="0"/>
              <a:t>Ένα σύνολο διεργασιών που αποστέλουν και λαμβάνουν μηνύματα μεταξύ τους</a:t>
            </a:r>
            <a:endParaRPr lang="en-US" dirty="0" smtClean="0"/>
          </a:p>
          <a:p>
            <a:pPr lvl="1">
              <a:lnSpc>
                <a:spcPct val="90000"/>
              </a:lnSpc>
            </a:pPr>
            <a:r>
              <a:rPr lang="el-GR" dirty="0" smtClean="0"/>
              <a:t>Παράδειγμα</a:t>
            </a:r>
            <a:r>
              <a:rPr lang="en-US" dirty="0" smtClean="0"/>
              <a:t>: MPI_COMM_WORLD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Κίνητρα</a:t>
            </a:r>
            <a:endParaRPr lang="el-GR" dirty="0"/>
          </a:p>
        </p:txBody>
      </p:sp>
      <p:sp>
        <p:nvSpPr>
          <p:cNvPr id="3" name="Content Placeholder 2"/>
          <p:cNvSpPr>
            <a:spLocks noGrp="1"/>
          </p:cNvSpPr>
          <p:nvPr>
            <p:ph sz="quarter" idx="1"/>
          </p:nvPr>
        </p:nvSpPr>
        <p:spPr/>
        <p:txBody>
          <a:bodyPr/>
          <a:lstStyle/>
          <a:p>
            <a:r>
              <a:rPr lang="el-GR" dirty="0" smtClean="0"/>
              <a:t>Πολλές φορές είναι ιδιαίτερα χρήσιμο μια συλλογική επικοινωνία </a:t>
            </a:r>
            <a:r>
              <a:rPr lang="en-US" dirty="0" smtClean="0"/>
              <a:t>(scatter, gather, reduce, all-to-all)</a:t>
            </a:r>
            <a:r>
              <a:rPr lang="el-GR" dirty="0" smtClean="0"/>
              <a:t> να λαμβάνει χώρα μόνο μεταξύ ενός υποσυνόλου των διεργασιών</a:t>
            </a:r>
            <a:endParaRPr lang="en-US" dirty="0" smtClean="0"/>
          </a:p>
          <a:p>
            <a:r>
              <a:rPr lang="el-GR" dirty="0" smtClean="0"/>
              <a:t>Πολλοί παράλληλοι αλγόριθμοι υποθέτουν πως υπάρχει μια λογική δομή ανάμεσα στις διεργασίες </a:t>
            </a:r>
            <a:r>
              <a:rPr lang="en-US" dirty="0" smtClean="0"/>
              <a:t>(</a:t>
            </a:r>
            <a:r>
              <a:rPr lang="el-GR" dirty="0" smtClean="0"/>
              <a:t>π.χ.</a:t>
            </a:r>
            <a:r>
              <a:rPr lang="en-US" dirty="0" smtClean="0"/>
              <a:t> </a:t>
            </a:r>
            <a:r>
              <a:rPr lang="el-GR" dirty="0" smtClean="0"/>
              <a:t>μια τοπολογία πλέγματος στον αλγόριθμο </a:t>
            </a:r>
            <a:r>
              <a:rPr lang="en-US" dirty="0" smtClean="0"/>
              <a:t>Jacobi </a:t>
            </a:r>
            <a:r>
              <a:rPr lang="el-GR" dirty="0" smtClean="0"/>
              <a:t>ή στον πολλαπλασιασμό πινάκων)</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Πολλαπλασιασμός πινάκων</a:t>
            </a:r>
            <a:endParaRPr lang="el-GR" dirty="0"/>
          </a:p>
        </p:txBody>
      </p:sp>
      <p:grpSp>
        <p:nvGrpSpPr>
          <p:cNvPr id="261" name="Group 260"/>
          <p:cNvGrpSpPr/>
          <p:nvPr/>
        </p:nvGrpSpPr>
        <p:grpSpPr>
          <a:xfrm>
            <a:off x="4643438" y="1714488"/>
            <a:ext cx="2286016" cy="2286016"/>
            <a:chOff x="2428860" y="2000240"/>
            <a:chExt cx="2286016" cy="2286016"/>
          </a:xfrm>
        </p:grpSpPr>
        <p:sp>
          <p:nvSpPr>
            <p:cNvPr id="4" name="Rectangle 3"/>
            <p:cNvSpPr/>
            <p:nvPr/>
          </p:nvSpPr>
          <p:spPr>
            <a:xfrm>
              <a:off x="2428860" y="200024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2714612"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2571736"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2857488"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000364"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3286116"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3143240"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3428992"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3571868"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3857620"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3714744"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4000496"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4143372"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16"/>
            <p:cNvSpPr/>
            <p:nvPr/>
          </p:nvSpPr>
          <p:spPr>
            <a:xfrm>
              <a:off x="4429124"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4286248"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4572000" y="200024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ectangle 19"/>
            <p:cNvSpPr/>
            <p:nvPr/>
          </p:nvSpPr>
          <p:spPr>
            <a:xfrm>
              <a:off x="2428860" y="214311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2714612"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2571736"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2857488"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3000364"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3286116"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ectangle 25"/>
            <p:cNvSpPr/>
            <p:nvPr/>
          </p:nvSpPr>
          <p:spPr>
            <a:xfrm>
              <a:off x="3143240"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a:off x="3428992"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p:cNvSpPr/>
            <p:nvPr/>
          </p:nvSpPr>
          <p:spPr>
            <a:xfrm>
              <a:off x="3571868"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3857620"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Rectangle 29"/>
            <p:cNvSpPr/>
            <p:nvPr/>
          </p:nvSpPr>
          <p:spPr>
            <a:xfrm>
              <a:off x="3714744"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000496"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143372"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4429124"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4286248"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p:cNvSpPr/>
            <p:nvPr/>
          </p:nvSpPr>
          <p:spPr>
            <a:xfrm>
              <a:off x="4572000" y="214311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Rectangle 35"/>
            <p:cNvSpPr/>
            <p:nvPr/>
          </p:nvSpPr>
          <p:spPr>
            <a:xfrm>
              <a:off x="2428860" y="228599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2714612"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37"/>
            <p:cNvSpPr/>
            <p:nvPr/>
          </p:nvSpPr>
          <p:spPr>
            <a:xfrm>
              <a:off x="2571736"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Rectangle 38"/>
            <p:cNvSpPr/>
            <p:nvPr/>
          </p:nvSpPr>
          <p:spPr>
            <a:xfrm>
              <a:off x="2857488"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Rectangle 39"/>
            <p:cNvSpPr/>
            <p:nvPr/>
          </p:nvSpPr>
          <p:spPr>
            <a:xfrm>
              <a:off x="3000364"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Rectangle 40"/>
            <p:cNvSpPr/>
            <p:nvPr/>
          </p:nvSpPr>
          <p:spPr>
            <a:xfrm>
              <a:off x="3286116"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Rectangle 41"/>
            <p:cNvSpPr/>
            <p:nvPr/>
          </p:nvSpPr>
          <p:spPr>
            <a:xfrm>
              <a:off x="3143240"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Rectangle 42"/>
            <p:cNvSpPr/>
            <p:nvPr/>
          </p:nvSpPr>
          <p:spPr>
            <a:xfrm>
              <a:off x="3428992"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Rectangle 43"/>
            <p:cNvSpPr/>
            <p:nvPr/>
          </p:nvSpPr>
          <p:spPr>
            <a:xfrm>
              <a:off x="3571868"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Rectangle 44"/>
            <p:cNvSpPr/>
            <p:nvPr/>
          </p:nvSpPr>
          <p:spPr>
            <a:xfrm>
              <a:off x="3857620"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3714744"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4000496"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Rectangle 47"/>
            <p:cNvSpPr/>
            <p:nvPr/>
          </p:nvSpPr>
          <p:spPr>
            <a:xfrm>
              <a:off x="4143372"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p:cNvSpPr/>
            <p:nvPr/>
          </p:nvSpPr>
          <p:spPr>
            <a:xfrm>
              <a:off x="4429124"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Rectangle 49"/>
            <p:cNvSpPr/>
            <p:nvPr/>
          </p:nvSpPr>
          <p:spPr>
            <a:xfrm>
              <a:off x="4286248"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Rectangle 50"/>
            <p:cNvSpPr/>
            <p:nvPr/>
          </p:nvSpPr>
          <p:spPr>
            <a:xfrm>
              <a:off x="4572000" y="228599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Rectangle 51"/>
            <p:cNvSpPr/>
            <p:nvPr/>
          </p:nvSpPr>
          <p:spPr>
            <a:xfrm>
              <a:off x="2428860" y="242886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2714612"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Rectangle 53"/>
            <p:cNvSpPr/>
            <p:nvPr/>
          </p:nvSpPr>
          <p:spPr>
            <a:xfrm>
              <a:off x="2571736"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2857488"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000364"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3286116"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3143240"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3428992"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3571868"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3857620"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3714744"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Rectangle 62"/>
            <p:cNvSpPr/>
            <p:nvPr/>
          </p:nvSpPr>
          <p:spPr>
            <a:xfrm>
              <a:off x="4000496"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Rectangle 63"/>
            <p:cNvSpPr/>
            <p:nvPr/>
          </p:nvSpPr>
          <p:spPr>
            <a:xfrm>
              <a:off x="4143372"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Rectangle 64"/>
            <p:cNvSpPr/>
            <p:nvPr/>
          </p:nvSpPr>
          <p:spPr>
            <a:xfrm>
              <a:off x="4429124"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Rectangle 65"/>
            <p:cNvSpPr/>
            <p:nvPr/>
          </p:nvSpPr>
          <p:spPr>
            <a:xfrm>
              <a:off x="4286248"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Rectangle 66"/>
            <p:cNvSpPr/>
            <p:nvPr/>
          </p:nvSpPr>
          <p:spPr>
            <a:xfrm>
              <a:off x="4572000" y="242886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Rectangle 67"/>
            <p:cNvSpPr/>
            <p:nvPr/>
          </p:nvSpPr>
          <p:spPr>
            <a:xfrm>
              <a:off x="2428860" y="257174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Rectangle 68"/>
            <p:cNvSpPr/>
            <p:nvPr/>
          </p:nvSpPr>
          <p:spPr>
            <a:xfrm>
              <a:off x="2714612"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Rectangle 69"/>
            <p:cNvSpPr/>
            <p:nvPr/>
          </p:nvSpPr>
          <p:spPr>
            <a:xfrm>
              <a:off x="2571736"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Rectangle 70"/>
            <p:cNvSpPr/>
            <p:nvPr/>
          </p:nvSpPr>
          <p:spPr>
            <a:xfrm>
              <a:off x="2857488"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Rectangle 71"/>
            <p:cNvSpPr/>
            <p:nvPr/>
          </p:nvSpPr>
          <p:spPr>
            <a:xfrm>
              <a:off x="3000364"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Rectangle 72"/>
            <p:cNvSpPr/>
            <p:nvPr/>
          </p:nvSpPr>
          <p:spPr>
            <a:xfrm>
              <a:off x="3286116"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Rectangle 73"/>
            <p:cNvSpPr/>
            <p:nvPr/>
          </p:nvSpPr>
          <p:spPr>
            <a:xfrm>
              <a:off x="3143240"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Rectangle 74"/>
            <p:cNvSpPr/>
            <p:nvPr/>
          </p:nvSpPr>
          <p:spPr>
            <a:xfrm>
              <a:off x="3428992"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Rectangle 75"/>
            <p:cNvSpPr/>
            <p:nvPr/>
          </p:nvSpPr>
          <p:spPr>
            <a:xfrm>
              <a:off x="3571868"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Rectangle 76"/>
            <p:cNvSpPr/>
            <p:nvPr/>
          </p:nvSpPr>
          <p:spPr>
            <a:xfrm>
              <a:off x="3857620"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Rectangle 77"/>
            <p:cNvSpPr/>
            <p:nvPr/>
          </p:nvSpPr>
          <p:spPr>
            <a:xfrm>
              <a:off x="3714744"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Rectangle 78"/>
            <p:cNvSpPr/>
            <p:nvPr/>
          </p:nvSpPr>
          <p:spPr>
            <a:xfrm>
              <a:off x="4000496"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Rectangle 79"/>
            <p:cNvSpPr/>
            <p:nvPr/>
          </p:nvSpPr>
          <p:spPr>
            <a:xfrm>
              <a:off x="4143372"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Rectangle 80"/>
            <p:cNvSpPr/>
            <p:nvPr/>
          </p:nvSpPr>
          <p:spPr>
            <a:xfrm>
              <a:off x="4429124"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Rectangle 81"/>
            <p:cNvSpPr/>
            <p:nvPr/>
          </p:nvSpPr>
          <p:spPr>
            <a:xfrm>
              <a:off x="4286248"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Rectangle 82"/>
            <p:cNvSpPr/>
            <p:nvPr/>
          </p:nvSpPr>
          <p:spPr>
            <a:xfrm>
              <a:off x="4572000" y="257174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Rectangle 83"/>
            <p:cNvSpPr/>
            <p:nvPr/>
          </p:nvSpPr>
          <p:spPr>
            <a:xfrm>
              <a:off x="2428860" y="271462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Rectangle 84"/>
            <p:cNvSpPr/>
            <p:nvPr/>
          </p:nvSpPr>
          <p:spPr>
            <a:xfrm>
              <a:off x="2714612"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Rectangle 85"/>
            <p:cNvSpPr/>
            <p:nvPr/>
          </p:nvSpPr>
          <p:spPr>
            <a:xfrm>
              <a:off x="2571736"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Rectangle 86"/>
            <p:cNvSpPr/>
            <p:nvPr/>
          </p:nvSpPr>
          <p:spPr>
            <a:xfrm>
              <a:off x="2857488"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Rectangle 87"/>
            <p:cNvSpPr/>
            <p:nvPr/>
          </p:nvSpPr>
          <p:spPr>
            <a:xfrm>
              <a:off x="3000364"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Rectangle 88"/>
            <p:cNvSpPr/>
            <p:nvPr/>
          </p:nvSpPr>
          <p:spPr>
            <a:xfrm>
              <a:off x="3286116"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Rectangle 89"/>
            <p:cNvSpPr/>
            <p:nvPr/>
          </p:nvSpPr>
          <p:spPr>
            <a:xfrm>
              <a:off x="3143240"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p:cNvSpPr/>
            <p:nvPr/>
          </p:nvSpPr>
          <p:spPr>
            <a:xfrm>
              <a:off x="3428992"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Rectangle 91"/>
            <p:cNvSpPr/>
            <p:nvPr/>
          </p:nvSpPr>
          <p:spPr>
            <a:xfrm>
              <a:off x="3571868"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Rectangle 92"/>
            <p:cNvSpPr/>
            <p:nvPr/>
          </p:nvSpPr>
          <p:spPr>
            <a:xfrm>
              <a:off x="3857620"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Rectangle 93"/>
            <p:cNvSpPr/>
            <p:nvPr/>
          </p:nvSpPr>
          <p:spPr>
            <a:xfrm>
              <a:off x="3714744"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Rectangle 94"/>
            <p:cNvSpPr/>
            <p:nvPr/>
          </p:nvSpPr>
          <p:spPr>
            <a:xfrm>
              <a:off x="4000496"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Rectangle 95"/>
            <p:cNvSpPr/>
            <p:nvPr/>
          </p:nvSpPr>
          <p:spPr>
            <a:xfrm>
              <a:off x="4143372"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Rectangle 96"/>
            <p:cNvSpPr/>
            <p:nvPr/>
          </p:nvSpPr>
          <p:spPr>
            <a:xfrm>
              <a:off x="4429124"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Rectangle 97"/>
            <p:cNvSpPr/>
            <p:nvPr/>
          </p:nvSpPr>
          <p:spPr>
            <a:xfrm>
              <a:off x="4286248"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Rectangle 98"/>
            <p:cNvSpPr/>
            <p:nvPr/>
          </p:nvSpPr>
          <p:spPr>
            <a:xfrm>
              <a:off x="4572000" y="271462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Rectangle 99"/>
            <p:cNvSpPr/>
            <p:nvPr/>
          </p:nvSpPr>
          <p:spPr>
            <a:xfrm>
              <a:off x="2428860" y="285749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Rectangle 100"/>
            <p:cNvSpPr/>
            <p:nvPr/>
          </p:nvSpPr>
          <p:spPr>
            <a:xfrm>
              <a:off x="2714612"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Rectangle 101"/>
            <p:cNvSpPr/>
            <p:nvPr/>
          </p:nvSpPr>
          <p:spPr>
            <a:xfrm>
              <a:off x="2571736"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Rectangle 102"/>
            <p:cNvSpPr/>
            <p:nvPr/>
          </p:nvSpPr>
          <p:spPr>
            <a:xfrm>
              <a:off x="2857488"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Rectangle 103"/>
            <p:cNvSpPr/>
            <p:nvPr/>
          </p:nvSpPr>
          <p:spPr>
            <a:xfrm>
              <a:off x="3000364"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Rectangle 104"/>
            <p:cNvSpPr/>
            <p:nvPr/>
          </p:nvSpPr>
          <p:spPr>
            <a:xfrm>
              <a:off x="3286116"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6" name="Rectangle 105"/>
            <p:cNvSpPr/>
            <p:nvPr/>
          </p:nvSpPr>
          <p:spPr>
            <a:xfrm>
              <a:off x="3143240"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Rectangle 106"/>
            <p:cNvSpPr/>
            <p:nvPr/>
          </p:nvSpPr>
          <p:spPr>
            <a:xfrm>
              <a:off x="3428992"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Rectangle 107"/>
            <p:cNvSpPr/>
            <p:nvPr/>
          </p:nvSpPr>
          <p:spPr>
            <a:xfrm>
              <a:off x="3571868"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Rectangle 108"/>
            <p:cNvSpPr/>
            <p:nvPr/>
          </p:nvSpPr>
          <p:spPr>
            <a:xfrm>
              <a:off x="3857620"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Rectangle 109"/>
            <p:cNvSpPr/>
            <p:nvPr/>
          </p:nvSpPr>
          <p:spPr>
            <a:xfrm>
              <a:off x="3714744"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Rectangle 110"/>
            <p:cNvSpPr/>
            <p:nvPr/>
          </p:nvSpPr>
          <p:spPr>
            <a:xfrm>
              <a:off x="4000496"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Rectangle 111"/>
            <p:cNvSpPr/>
            <p:nvPr/>
          </p:nvSpPr>
          <p:spPr>
            <a:xfrm>
              <a:off x="4143372"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Rectangle 112"/>
            <p:cNvSpPr/>
            <p:nvPr/>
          </p:nvSpPr>
          <p:spPr>
            <a:xfrm>
              <a:off x="4429124"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Rectangle 113"/>
            <p:cNvSpPr/>
            <p:nvPr/>
          </p:nvSpPr>
          <p:spPr>
            <a:xfrm>
              <a:off x="4286248"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Rectangle 114"/>
            <p:cNvSpPr/>
            <p:nvPr/>
          </p:nvSpPr>
          <p:spPr>
            <a:xfrm>
              <a:off x="4572000" y="285749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6" name="Rectangle 115"/>
            <p:cNvSpPr/>
            <p:nvPr/>
          </p:nvSpPr>
          <p:spPr>
            <a:xfrm>
              <a:off x="2428860" y="300037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7" name="Rectangle 116"/>
            <p:cNvSpPr/>
            <p:nvPr/>
          </p:nvSpPr>
          <p:spPr>
            <a:xfrm>
              <a:off x="2714612"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8" name="Rectangle 117"/>
            <p:cNvSpPr/>
            <p:nvPr/>
          </p:nvSpPr>
          <p:spPr>
            <a:xfrm>
              <a:off x="2571736"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9" name="Rectangle 118"/>
            <p:cNvSpPr/>
            <p:nvPr/>
          </p:nvSpPr>
          <p:spPr>
            <a:xfrm>
              <a:off x="2857488"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Rectangle 119"/>
            <p:cNvSpPr/>
            <p:nvPr/>
          </p:nvSpPr>
          <p:spPr>
            <a:xfrm>
              <a:off x="3000364"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1" name="Rectangle 120"/>
            <p:cNvSpPr/>
            <p:nvPr/>
          </p:nvSpPr>
          <p:spPr>
            <a:xfrm>
              <a:off x="3286116"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2" name="Rectangle 121"/>
            <p:cNvSpPr/>
            <p:nvPr/>
          </p:nvSpPr>
          <p:spPr>
            <a:xfrm>
              <a:off x="3143240"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3" name="Rectangle 122"/>
            <p:cNvSpPr/>
            <p:nvPr/>
          </p:nvSpPr>
          <p:spPr>
            <a:xfrm>
              <a:off x="3428992"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4" name="Rectangle 123"/>
            <p:cNvSpPr/>
            <p:nvPr/>
          </p:nvSpPr>
          <p:spPr>
            <a:xfrm>
              <a:off x="3571868"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 name="Rectangle 124"/>
            <p:cNvSpPr/>
            <p:nvPr/>
          </p:nvSpPr>
          <p:spPr>
            <a:xfrm>
              <a:off x="3857620"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6" name="Rectangle 125"/>
            <p:cNvSpPr/>
            <p:nvPr/>
          </p:nvSpPr>
          <p:spPr>
            <a:xfrm>
              <a:off x="3714744"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 name="Rectangle 126"/>
            <p:cNvSpPr/>
            <p:nvPr/>
          </p:nvSpPr>
          <p:spPr>
            <a:xfrm>
              <a:off x="4000496"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8" name="Rectangle 127"/>
            <p:cNvSpPr/>
            <p:nvPr/>
          </p:nvSpPr>
          <p:spPr>
            <a:xfrm>
              <a:off x="4143372"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 name="Rectangle 128"/>
            <p:cNvSpPr/>
            <p:nvPr/>
          </p:nvSpPr>
          <p:spPr>
            <a:xfrm>
              <a:off x="4429124"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0" name="Rectangle 129"/>
            <p:cNvSpPr/>
            <p:nvPr/>
          </p:nvSpPr>
          <p:spPr>
            <a:xfrm>
              <a:off x="4286248"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1" name="Rectangle 130"/>
            <p:cNvSpPr/>
            <p:nvPr/>
          </p:nvSpPr>
          <p:spPr>
            <a:xfrm>
              <a:off x="4572000" y="300037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Rectangle 131"/>
            <p:cNvSpPr/>
            <p:nvPr/>
          </p:nvSpPr>
          <p:spPr>
            <a:xfrm>
              <a:off x="2428860" y="314324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Rectangle 132"/>
            <p:cNvSpPr/>
            <p:nvPr/>
          </p:nvSpPr>
          <p:spPr>
            <a:xfrm>
              <a:off x="2714612"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Rectangle 133"/>
            <p:cNvSpPr/>
            <p:nvPr/>
          </p:nvSpPr>
          <p:spPr>
            <a:xfrm>
              <a:off x="2571736"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Rectangle 134"/>
            <p:cNvSpPr/>
            <p:nvPr/>
          </p:nvSpPr>
          <p:spPr>
            <a:xfrm>
              <a:off x="2857488"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6" name="Rectangle 135"/>
            <p:cNvSpPr/>
            <p:nvPr/>
          </p:nvSpPr>
          <p:spPr>
            <a:xfrm>
              <a:off x="3000364"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Rectangle 136"/>
            <p:cNvSpPr/>
            <p:nvPr/>
          </p:nvSpPr>
          <p:spPr>
            <a:xfrm>
              <a:off x="3286116"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Rectangle 137"/>
            <p:cNvSpPr/>
            <p:nvPr/>
          </p:nvSpPr>
          <p:spPr>
            <a:xfrm>
              <a:off x="3143240"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Rectangle 138"/>
            <p:cNvSpPr/>
            <p:nvPr/>
          </p:nvSpPr>
          <p:spPr>
            <a:xfrm>
              <a:off x="3428992"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0" name="Rectangle 139"/>
            <p:cNvSpPr/>
            <p:nvPr/>
          </p:nvSpPr>
          <p:spPr>
            <a:xfrm>
              <a:off x="3571868"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Rectangle 140"/>
            <p:cNvSpPr/>
            <p:nvPr/>
          </p:nvSpPr>
          <p:spPr>
            <a:xfrm>
              <a:off x="3857620"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Rectangle 141"/>
            <p:cNvSpPr/>
            <p:nvPr/>
          </p:nvSpPr>
          <p:spPr>
            <a:xfrm>
              <a:off x="3714744"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Rectangle 142"/>
            <p:cNvSpPr/>
            <p:nvPr/>
          </p:nvSpPr>
          <p:spPr>
            <a:xfrm>
              <a:off x="4000496"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Rectangle 143"/>
            <p:cNvSpPr/>
            <p:nvPr/>
          </p:nvSpPr>
          <p:spPr>
            <a:xfrm>
              <a:off x="4143372"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Rectangle 144"/>
            <p:cNvSpPr/>
            <p:nvPr/>
          </p:nvSpPr>
          <p:spPr>
            <a:xfrm>
              <a:off x="4429124"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6" name="Rectangle 145"/>
            <p:cNvSpPr/>
            <p:nvPr/>
          </p:nvSpPr>
          <p:spPr>
            <a:xfrm>
              <a:off x="4286248"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7" name="Rectangle 146"/>
            <p:cNvSpPr/>
            <p:nvPr/>
          </p:nvSpPr>
          <p:spPr>
            <a:xfrm>
              <a:off x="4572000" y="314324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Rectangle 147"/>
            <p:cNvSpPr/>
            <p:nvPr/>
          </p:nvSpPr>
          <p:spPr>
            <a:xfrm>
              <a:off x="2428860" y="328612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9" name="Rectangle 148"/>
            <p:cNvSpPr/>
            <p:nvPr/>
          </p:nvSpPr>
          <p:spPr>
            <a:xfrm>
              <a:off x="2714612"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0" name="Rectangle 149"/>
            <p:cNvSpPr/>
            <p:nvPr/>
          </p:nvSpPr>
          <p:spPr>
            <a:xfrm>
              <a:off x="2571736"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Rectangle 150"/>
            <p:cNvSpPr/>
            <p:nvPr/>
          </p:nvSpPr>
          <p:spPr>
            <a:xfrm>
              <a:off x="2857488"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Rectangle 151"/>
            <p:cNvSpPr/>
            <p:nvPr/>
          </p:nvSpPr>
          <p:spPr>
            <a:xfrm>
              <a:off x="3000364"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3" name="Rectangle 152"/>
            <p:cNvSpPr/>
            <p:nvPr/>
          </p:nvSpPr>
          <p:spPr>
            <a:xfrm>
              <a:off x="3286116"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Rectangle 153"/>
            <p:cNvSpPr/>
            <p:nvPr/>
          </p:nvSpPr>
          <p:spPr>
            <a:xfrm>
              <a:off x="3143240"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5" name="Rectangle 154"/>
            <p:cNvSpPr/>
            <p:nvPr/>
          </p:nvSpPr>
          <p:spPr>
            <a:xfrm>
              <a:off x="3428992"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Rectangle 155"/>
            <p:cNvSpPr/>
            <p:nvPr/>
          </p:nvSpPr>
          <p:spPr>
            <a:xfrm>
              <a:off x="3571868"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7" name="Rectangle 156"/>
            <p:cNvSpPr/>
            <p:nvPr/>
          </p:nvSpPr>
          <p:spPr>
            <a:xfrm>
              <a:off x="3857620"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8" name="Rectangle 157"/>
            <p:cNvSpPr/>
            <p:nvPr/>
          </p:nvSpPr>
          <p:spPr>
            <a:xfrm>
              <a:off x="3714744"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9" name="Rectangle 158"/>
            <p:cNvSpPr/>
            <p:nvPr/>
          </p:nvSpPr>
          <p:spPr>
            <a:xfrm>
              <a:off x="4000496"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0" name="Rectangle 159"/>
            <p:cNvSpPr/>
            <p:nvPr/>
          </p:nvSpPr>
          <p:spPr>
            <a:xfrm>
              <a:off x="4143372"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Rectangle 160"/>
            <p:cNvSpPr/>
            <p:nvPr/>
          </p:nvSpPr>
          <p:spPr>
            <a:xfrm>
              <a:off x="4429124"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Rectangle 161"/>
            <p:cNvSpPr/>
            <p:nvPr/>
          </p:nvSpPr>
          <p:spPr>
            <a:xfrm>
              <a:off x="4286248"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3" name="Rectangle 162"/>
            <p:cNvSpPr/>
            <p:nvPr/>
          </p:nvSpPr>
          <p:spPr>
            <a:xfrm>
              <a:off x="4572000" y="328612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4" name="Rectangle 163"/>
            <p:cNvSpPr/>
            <p:nvPr/>
          </p:nvSpPr>
          <p:spPr>
            <a:xfrm>
              <a:off x="2428860" y="342900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5" name="Rectangle 164"/>
            <p:cNvSpPr/>
            <p:nvPr/>
          </p:nvSpPr>
          <p:spPr>
            <a:xfrm>
              <a:off x="2714612"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6" name="Rectangle 165"/>
            <p:cNvSpPr/>
            <p:nvPr/>
          </p:nvSpPr>
          <p:spPr>
            <a:xfrm>
              <a:off x="2571736"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7" name="Rectangle 166"/>
            <p:cNvSpPr/>
            <p:nvPr/>
          </p:nvSpPr>
          <p:spPr>
            <a:xfrm>
              <a:off x="2857488"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8" name="Rectangle 167"/>
            <p:cNvSpPr/>
            <p:nvPr/>
          </p:nvSpPr>
          <p:spPr>
            <a:xfrm>
              <a:off x="3000364"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9" name="Rectangle 168"/>
            <p:cNvSpPr/>
            <p:nvPr/>
          </p:nvSpPr>
          <p:spPr>
            <a:xfrm>
              <a:off x="3286116"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0" name="Rectangle 169"/>
            <p:cNvSpPr/>
            <p:nvPr/>
          </p:nvSpPr>
          <p:spPr>
            <a:xfrm>
              <a:off x="3143240"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1" name="Rectangle 170"/>
            <p:cNvSpPr/>
            <p:nvPr/>
          </p:nvSpPr>
          <p:spPr>
            <a:xfrm>
              <a:off x="3428992"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Rectangle 171"/>
            <p:cNvSpPr/>
            <p:nvPr/>
          </p:nvSpPr>
          <p:spPr>
            <a:xfrm>
              <a:off x="3571868"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3" name="Rectangle 172"/>
            <p:cNvSpPr/>
            <p:nvPr/>
          </p:nvSpPr>
          <p:spPr>
            <a:xfrm>
              <a:off x="3857620"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4" name="Rectangle 173"/>
            <p:cNvSpPr/>
            <p:nvPr/>
          </p:nvSpPr>
          <p:spPr>
            <a:xfrm>
              <a:off x="3714744"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Rectangle 174"/>
            <p:cNvSpPr/>
            <p:nvPr/>
          </p:nvSpPr>
          <p:spPr>
            <a:xfrm>
              <a:off x="4000496"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Rectangle 175"/>
            <p:cNvSpPr/>
            <p:nvPr/>
          </p:nvSpPr>
          <p:spPr>
            <a:xfrm>
              <a:off x="4143372"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Rectangle 176"/>
            <p:cNvSpPr/>
            <p:nvPr/>
          </p:nvSpPr>
          <p:spPr>
            <a:xfrm>
              <a:off x="4429124"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Rectangle 177"/>
            <p:cNvSpPr/>
            <p:nvPr/>
          </p:nvSpPr>
          <p:spPr>
            <a:xfrm>
              <a:off x="4286248"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Rectangle 178"/>
            <p:cNvSpPr/>
            <p:nvPr/>
          </p:nvSpPr>
          <p:spPr>
            <a:xfrm>
              <a:off x="4572000" y="342900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0" name="Rectangle 179"/>
            <p:cNvSpPr/>
            <p:nvPr/>
          </p:nvSpPr>
          <p:spPr>
            <a:xfrm>
              <a:off x="2428860" y="357187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Rectangle 180"/>
            <p:cNvSpPr/>
            <p:nvPr/>
          </p:nvSpPr>
          <p:spPr>
            <a:xfrm>
              <a:off x="2714612"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Rectangle 181"/>
            <p:cNvSpPr/>
            <p:nvPr/>
          </p:nvSpPr>
          <p:spPr>
            <a:xfrm>
              <a:off x="2571736"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Rectangle 182"/>
            <p:cNvSpPr/>
            <p:nvPr/>
          </p:nvSpPr>
          <p:spPr>
            <a:xfrm>
              <a:off x="2857488"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Rectangle 183"/>
            <p:cNvSpPr/>
            <p:nvPr/>
          </p:nvSpPr>
          <p:spPr>
            <a:xfrm>
              <a:off x="3000364"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5" name="Rectangle 184"/>
            <p:cNvSpPr/>
            <p:nvPr/>
          </p:nvSpPr>
          <p:spPr>
            <a:xfrm>
              <a:off x="3286116"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6" name="Rectangle 185"/>
            <p:cNvSpPr/>
            <p:nvPr/>
          </p:nvSpPr>
          <p:spPr>
            <a:xfrm>
              <a:off x="3143240"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7" name="Rectangle 186"/>
            <p:cNvSpPr/>
            <p:nvPr/>
          </p:nvSpPr>
          <p:spPr>
            <a:xfrm>
              <a:off x="3428992"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8" name="Rectangle 187"/>
            <p:cNvSpPr/>
            <p:nvPr/>
          </p:nvSpPr>
          <p:spPr>
            <a:xfrm>
              <a:off x="3571868"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9" name="Rectangle 188"/>
            <p:cNvSpPr/>
            <p:nvPr/>
          </p:nvSpPr>
          <p:spPr>
            <a:xfrm>
              <a:off x="3857620"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0" name="Rectangle 189"/>
            <p:cNvSpPr/>
            <p:nvPr/>
          </p:nvSpPr>
          <p:spPr>
            <a:xfrm>
              <a:off x="3714744"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1" name="Rectangle 190"/>
            <p:cNvSpPr/>
            <p:nvPr/>
          </p:nvSpPr>
          <p:spPr>
            <a:xfrm>
              <a:off x="4000496"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2" name="Rectangle 191"/>
            <p:cNvSpPr/>
            <p:nvPr/>
          </p:nvSpPr>
          <p:spPr>
            <a:xfrm>
              <a:off x="4143372"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Rectangle 192"/>
            <p:cNvSpPr/>
            <p:nvPr/>
          </p:nvSpPr>
          <p:spPr>
            <a:xfrm>
              <a:off x="4429124"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4" name="Rectangle 193"/>
            <p:cNvSpPr/>
            <p:nvPr/>
          </p:nvSpPr>
          <p:spPr>
            <a:xfrm>
              <a:off x="4286248"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5" name="Rectangle 194"/>
            <p:cNvSpPr/>
            <p:nvPr/>
          </p:nvSpPr>
          <p:spPr>
            <a:xfrm>
              <a:off x="4572000" y="357187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6" name="Rectangle 195"/>
            <p:cNvSpPr/>
            <p:nvPr/>
          </p:nvSpPr>
          <p:spPr>
            <a:xfrm>
              <a:off x="2428860" y="371475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7" name="Rectangle 196"/>
            <p:cNvSpPr/>
            <p:nvPr/>
          </p:nvSpPr>
          <p:spPr>
            <a:xfrm>
              <a:off x="2714612"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Rectangle 197"/>
            <p:cNvSpPr/>
            <p:nvPr/>
          </p:nvSpPr>
          <p:spPr>
            <a:xfrm>
              <a:off x="2571736"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9" name="Rectangle 198"/>
            <p:cNvSpPr/>
            <p:nvPr/>
          </p:nvSpPr>
          <p:spPr>
            <a:xfrm>
              <a:off x="2857488"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0" name="Rectangle 199"/>
            <p:cNvSpPr/>
            <p:nvPr/>
          </p:nvSpPr>
          <p:spPr>
            <a:xfrm>
              <a:off x="3000364"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1" name="Rectangle 200"/>
            <p:cNvSpPr/>
            <p:nvPr/>
          </p:nvSpPr>
          <p:spPr>
            <a:xfrm>
              <a:off x="3286116"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2" name="Rectangle 201"/>
            <p:cNvSpPr/>
            <p:nvPr/>
          </p:nvSpPr>
          <p:spPr>
            <a:xfrm>
              <a:off x="3143240"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3" name="Rectangle 202"/>
            <p:cNvSpPr/>
            <p:nvPr/>
          </p:nvSpPr>
          <p:spPr>
            <a:xfrm>
              <a:off x="3428992"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4" name="Rectangle 203"/>
            <p:cNvSpPr/>
            <p:nvPr/>
          </p:nvSpPr>
          <p:spPr>
            <a:xfrm>
              <a:off x="3571868"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 name="Rectangle 204"/>
            <p:cNvSpPr/>
            <p:nvPr/>
          </p:nvSpPr>
          <p:spPr>
            <a:xfrm>
              <a:off x="3857620"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Rectangle 205"/>
            <p:cNvSpPr/>
            <p:nvPr/>
          </p:nvSpPr>
          <p:spPr>
            <a:xfrm>
              <a:off x="3714744"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Rectangle 206"/>
            <p:cNvSpPr/>
            <p:nvPr/>
          </p:nvSpPr>
          <p:spPr>
            <a:xfrm>
              <a:off x="4000496"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8" name="Rectangle 207"/>
            <p:cNvSpPr/>
            <p:nvPr/>
          </p:nvSpPr>
          <p:spPr>
            <a:xfrm>
              <a:off x="4143372"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9" name="Rectangle 208"/>
            <p:cNvSpPr/>
            <p:nvPr/>
          </p:nvSpPr>
          <p:spPr>
            <a:xfrm>
              <a:off x="4429124"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0" name="Rectangle 209"/>
            <p:cNvSpPr/>
            <p:nvPr/>
          </p:nvSpPr>
          <p:spPr>
            <a:xfrm>
              <a:off x="4286248"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1" name="Rectangle 210"/>
            <p:cNvSpPr/>
            <p:nvPr/>
          </p:nvSpPr>
          <p:spPr>
            <a:xfrm>
              <a:off x="4572000" y="371475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2" name="Rectangle 211"/>
            <p:cNvSpPr/>
            <p:nvPr/>
          </p:nvSpPr>
          <p:spPr>
            <a:xfrm>
              <a:off x="2428860" y="385762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3" name="Rectangle 212"/>
            <p:cNvSpPr/>
            <p:nvPr/>
          </p:nvSpPr>
          <p:spPr>
            <a:xfrm>
              <a:off x="2714612"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4" name="Rectangle 213"/>
            <p:cNvSpPr/>
            <p:nvPr/>
          </p:nvSpPr>
          <p:spPr>
            <a:xfrm>
              <a:off x="2571736"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5" name="Rectangle 214"/>
            <p:cNvSpPr/>
            <p:nvPr/>
          </p:nvSpPr>
          <p:spPr>
            <a:xfrm>
              <a:off x="2857488"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6" name="Rectangle 215"/>
            <p:cNvSpPr/>
            <p:nvPr/>
          </p:nvSpPr>
          <p:spPr>
            <a:xfrm>
              <a:off x="3000364"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7" name="Rectangle 216"/>
            <p:cNvSpPr/>
            <p:nvPr/>
          </p:nvSpPr>
          <p:spPr>
            <a:xfrm>
              <a:off x="3286116"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8" name="Rectangle 217"/>
            <p:cNvSpPr/>
            <p:nvPr/>
          </p:nvSpPr>
          <p:spPr>
            <a:xfrm>
              <a:off x="3143240"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9" name="Rectangle 218"/>
            <p:cNvSpPr/>
            <p:nvPr/>
          </p:nvSpPr>
          <p:spPr>
            <a:xfrm>
              <a:off x="3428992"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0" name="Rectangle 219"/>
            <p:cNvSpPr/>
            <p:nvPr/>
          </p:nvSpPr>
          <p:spPr>
            <a:xfrm>
              <a:off x="3571868"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1" name="Rectangle 220"/>
            <p:cNvSpPr/>
            <p:nvPr/>
          </p:nvSpPr>
          <p:spPr>
            <a:xfrm>
              <a:off x="3857620"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2" name="Rectangle 221"/>
            <p:cNvSpPr/>
            <p:nvPr/>
          </p:nvSpPr>
          <p:spPr>
            <a:xfrm>
              <a:off x="3714744"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3" name="Rectangle 222"/>
            <p:cNvSpPr/>
            <p:nvPr/>
          </p:nvSpPr>
          <p:spPr>
            <a:xfrm>
              <a:off x="4000496"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4" name="Rectangle 223"/>
            <p:cNvSpPr/>
            <p:nvPr/>
          </p:nvSpPr>
          <p:spPr>
            <a:xfrm>
              <a:off x="4143372"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5" name="Rectangle 224"/>
            <p:cNvSpPr/>
            <p:nvPr/>
          </p:nvSpPr>
          <p:spPr>
            <a:xfrm>
              <a:off x="4429124"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6" name="Rectangle 225"/>
            <p:cNvSpPr/>
            <p:nvPr/>
          </p:nvSpPr>
          <p:spPr>
            <a:xfrm>
              <a:off x="4286248"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7" name="Rectangle 226"/>
            <p:cNvSpPr/>
            <p:nvPr/>
          </p:nvSpPr>
          <p:spPr>
            <a:xfrm>
              <a:off x="4572000" y="385762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Rectangle 227"/>
            <p:cNvSpPr/>
            <p:nvPr/>
          </p:nvSpPr>
          <p:spPr>
            <a:xfrm>
              <a:off x="2428860" y="400050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9" name="Rectangle 228"/>
            <p:cNvSpPr/>
            <p:nvPr/>
          </p:nvSpPr>
          <p:spPr>
            <a:xfrm>
              <a:off x="2714612"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0" name="Rectangle 229"/>
            <p:cNvSpPr/>
            <p:nvPr/>
          </p:nvSpPr>
          <p:spPr>
            <a:xfrm>
              <a:off x="2571736"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1" name="Rectangle 230"/>
            <p:cNvSpPr/>
            <p:nvPr/>
          </p:nvSpPr>
          <p:spPr>
            <a:xfrm>
              <a:off x="2857488"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2" name="Rectangle 231"/>
            <p:cNvSpPr/>
            <p:nvPr/>
          </p:nvSpPr>
          <p:spPr>
            <a:xfrm>
              <a:off x="3000364"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3" name="Rectangle 232"/>
            <p:cNvSpPr/>
            <p:nvPr/>
          </p:nvSpPr>
          <p:spPr>
            <a:xfrm>
              <a:off x="3286116"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4" name="Rectangle 233"/>
            <p:cNvSpPr/>
            <p:nvPr/>
          </p:nvSpPr>
          <p:spPr>
            <a:xfrm>
              <a:off x="3143240"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5" name="Rectangle 234"/>
            <p:cNvSpPr/>
            <p:nvPr/>
          </p:nvSpPr>
          <p:spPr>
            <a:xfrm>
              <a:off x="3428992"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Rectangle 235"/>
            <p:cNvSpPr/>
            <p:nvPr/>
          </p:nvSpPr>
          <p:spPr>
            <a:xfrm>
              <a:off x="3571868"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7" name="Rectangle 236"/>
            <p:cNvSpPr/>
            <p:nvPr/>
          </p:nvSpPr>
          <p:spPr>
            <a:xfrm>
              <a:off x="3857620"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8" name="Rectangle 237"/>
            <p:cNvSpPr/>
            <p:nvPr/>
          </p:nvSpPr>
          <p:spPr>
            <a:xfrm>
              <a:off x="3714744"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9" name="Rectangle 238"/>
            <p:cNvSpPr/>
            <p:nvPr/>
          </p:nvSpPr>
          <p:spPr>
            <a:xfrm>
              <a:off x="4000496"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0" name="Rectangle 239"/>
            <p:cNvSpPr/>
            <p:nvPr/>
          </p:nvSpPr>
          <p:spPr>
            <a:xfrm>
              <a:off x="4143372"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1" name="Rectangle 240"/>
            <p:cNvSpPr/>
            <p:nvPr/>
          </p:nvSpPr>
          <p:spPr>
            <a:xfrm>
              <a:off x="4429124"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2" name="Rectangle 241"/>
            <p:cNvSpPr/>
            <p:nvPr/>
          </p:nvSpPr>
          <p:spPr>
            <a:xfrm>
              <a:off x="4286248"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3" name="Rectangle 242"/>
            <p:cNvSpPr/>
            <p:nvPr/>
          </p:nvSpPr>
          <p:spPr>
            <a:xfrm>
              <a:off x="4572000" y="400050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4" name="Rectangle 243"/>
            <p:cNvSpPr/>
            <p:nvPr/>
          </p:nvSpPr>
          <p:spPr>
            <a:xfrm>
              <a:off x="2428860" y="414338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5" name="Rectangle 244"/>
            <p:cNvSpPr/>
            <p:nvPr/>
          </p:nvSpPr>
          <p:spPr>
            <a:xfrm>
              <a:off x="2714612"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6" name="Rectangle 245"/>
            <p:cNvSpPr/>
            <p:nvPr/>
          </p:nvSpPr>
          <p:spPr>
            <a:xfrm>
              <a:off x="2571736"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7" name="Rectangle 246"/>
            <p:cNvSpPr/>
            <p:nvPr/>
          </p:nvSpPr>
          <p:spPr>
            <a:xfrm>
              <a:off x="2857488"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8" name="Rectangle 247"/>
            <p:cNvSpPr/>
            <p:nvPr/>
          </p:nvSpPr>
          <p:spPr>
            <a:xfrm>
              <a:off x="3000364"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9" name="Rectangle 248"/>
            <p:cNvSpPr/>
            <p:nvPr/>
          </p:nvSpPr>
          <p:spPr>
            <a:xfrm>
              <a:off x="3286116"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0" name="Rectangle 249"/>
            <p:cNvSpPr/>
            <p:nvPr/>
          </p:nvSpPr>
          <p:spPr>
            <a:xfrm>
              <a:off x="3143240"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1" name="Rectangle 250"/>
            <p:cNvSpPr/>
            <p:nvPr/>
          </p:nvSpPr>
          <p:spPr>
            <a:xfrm>
              <a:off x="3428992"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2" name="Rectangle 251"/>
            <p:cNvSpPr/>
            <p:nvPr/>
          </p:nvSpPr>
          <p:spPr>
            <a:xfrm>
              <a:off x="3571868"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3" name="Rectangle 252"/>
            <p:cNvSpPr/>
            <p:nvPr/>
          </p:nvSpPr>
          <p:spPr>
            <a:xfrm>
              <a:off x="3857620"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4" name="Rectangle 253"/>
            <p:cNvSpPr/>
            <p:nvPr/>
          </p:nvSpPr>
          <p:spPr>
            <a:xfrm>
              <a:off x="3714744"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5" name="Rectangle 254"/>
            <p:cNvSpPr/>
            <p:nvPr/>
          </p:nvSpPr>
          <p:spPr>
            <a:xfrm>
              <a:off x="4000496"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6" name="Rectangle 255"/>
            <p:cNvSpPr/>
            <p:nvPr/>
          </p:nvSpPr>
          <p:spPr>
            <a:xfrm>
              <a:off x="4143372"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7" name="Rectangle 256"/>
            <p:cNvSpPr/>
            <p:nvPr/>
          </p:nvSpPr>
          <p:spPr>
            <a:xfrm>
              <a:off x="4429124"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8" name="Rectangle 257"/>
            <p:cNvSpPr/>
            <p:nvPr/>
          </p:nvSpPr>
          <p:spPr>
            <a:xfrm>
              <a:off x="4286248"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9" name="Rectangle 258"/>
            <p:cNvSpPr/>
            <p:nvPr/>
          </p:nvSpPr>
          <p:spPr>
            <a:xfrm>
              <a:off x="4572000" y="414338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76" name="Group 775"/>
          <p:cNvGrpSpPr/>
          <p:nvPr/>
        </p:nvGrpSpPr>
        <p:grpSpPr>
          <a:xfrm>
            <a:off x="4643438" y="4214818"/>
            <a:ext cx="2286016" cy="2286016"/>
            <a:chOff x="4643438" y="4214818"/>
            <a:chExt cx="2286016" cy="2286016"/>
          </a:xfrm>
        </p:grpSpPr>
        <p:sp>
          <p:nvSpPr>
            <p:cNvPr id="263" name="Rectangle 262"/>
            <p:cNvSpPr/>
            <p:nvPr/>
          </p:nvSpPr>
          <p:spPr>
            <a:xfrm>
              <a:off x="4643438" y="4214818"/>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4" name="Rectangle 263"/>
            <p:cNvSpPr/>
            <p:nvPr/>
          </p:nvSpPr>
          <p:spPr>
            <a:xfrm>
              <a:off x="492919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5" name="Rectangle 264"/>
            <p:cNvSpPr/>
            <p:nvPr/>
          </p:nvSpPr>
          <p:spPr>
            <a:xfrm>
              <a:off x="478631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6" name="Rectangle 265"/>
            <p:cNvSpPr/>
            <p:nvPr/>
          </p:nvSpPr>
          <p:spPr>
            <a:xfrm>
              <a:off x="507206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7" name="Rectangle 266"/>
            <p:cNvSpPr/>
            <p:nvPr/>
          </p:nvSpPr>
          <p:spPr>
            <a:xfrm>
              <a:off x="521494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8" name="Rectangle 267"/>
            <p:cNvSpPr/>
            <p:nvPr/>
          </p:nvSpPr>
          <p:spPr>
            <a:xfrm>
              <a:off x="550069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9" name="Rectangle 268"/>
            <p:cNvSpPr/>
            <p:nvPr/>
          </p:nvSpPr>
          <p:spPr>
            <a:xfrm>
              <a:off x="535781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0" name="Rectangle 269"/>
            <p:cNvSpPr/>
            <p:nvPr/>
          </p:nvSpPr>
          <p:spPr>
            <a:xfrm>
              <a:off x="564357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1" name="Rectangle 270"/>
            <p:cNvSpPr/>
            <p:nvPr/>
          </p:nvSpPr>
          <p:spPr>
            <a:xfrm>
              <a:off x="578644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2" name="Rectangle 271"/>
            <p:cNvSpPr/>
            <p:nvPr/>
          </p:nvSpPr>
          <p:spPr>
            <a:xfrm>
              <a:off x="607219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3" name="Rectangle 272"/>
            <p:cNvSpPr/>
            <p:nvPr/>
          </p:nvSpPr>
          <p:spPr>
            <a:xfrm>
              <a:off x="592932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4" name="Rectangle 273"/>
            <p:cNvSpPr/>
            <p:nvPr/>
          </p:nvSpPr>
          <p:spPr>
            <a:xfrm>
              <a:off x="621507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5" name="Rectangle 274"/>
            <p:cNvSpPr/>
            <p:nvPr/>
          </p:nvSpPr>
          <p:spPr>
            <a:xfrm>
              <a:off x="635795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6" name="Rectangle 275"/>
            <p:cNvSpPr/>
            <p:nvPr/>
          </p:nvSpPr>
          <p:spPr>
            <a:xfrm>
              <a:off x="664370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7" name="Rectangle 276"/>
            <p:cNvSpPr/>
            <p:nvPr/>
          </p:nvSpPr>
          <p:spPr>
            <a:xfrm>
              <a:off x="650082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8" name="Rectangle 277"/>
            <p:cNvSpPr/>
            <p:nvPr/>
          </p:nvSpPr>
          <p:spPr>
            <a:xfrm>
              <a:off x="678657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9" name="Rectangle 278"/>
            <p:cNvSpPr/>
            <p:nvPr/>
          </p:nvSpPr>
          <p:spPr>
            <a:xfrm>
              <a:off x="464343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0" name="Rectangle 279"/>
            <p:cNvSpPr/>
            <p:nvPr/>
          </p:nvSpPr>
          <p:spPr>
            <a:xfrm>
              <a:off x="492919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1" name="Rectangle 280"/>
            <p:cNvSpPr/>
            <p:nvPr/>
          </p:nvSpPr>
          <p:spPr>
            <a:xfrm>
              <a:off x="478631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2" name="Rectangle 281"/>
            <p:cNvSpPr/>
            <p:nvPr/>
          </p:nvSpPr>
          <p:spPr>
            <a:xfrm>
              <a:off x="507206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3" name="Rectangle 282"/>
            <p:cNvSpPr/>
            <p:nvPr/>
          </p:nvSpPr>
          <p:spPr>
            <a:xfrm>
              <a:off x="521494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4" name="Rectangle 283"/>
            <p:cNvSpPr/>
            <p:nvPr/>
          </p:nvSpPr>
          <p:spPr>
            <a:xfrm>
              <a:off x="550069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5" name="Rectangle 284"/>
            <p:cNvSpPr/>
            <p:nvPr/>
          </p:nvSpPr>
          <p:spPr>
            <a:xfrm>
              <a:off x="535781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6" name="Rectangle 285"/>
            <p:cNvSpPr/>
            <p:nvPr/>
          </p:nvSpPr>
          <p:spPr>
            <a:xfrm>
              <a:off x="564357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7" name="Rectangle 286"/>
            <p:cNvSpPr/>
            <p:nvPr/>
          </p:nvSpPr>
          <p:spPr>
            <a:xfrm>
              <a:off x="578644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8" name="Rectangle 287"/>
            <p:cNvSpPr/>
            <p:nvPr/>
          </p:nvSpPr>
          <p:spPr>
            <a:xfrm>
              <a:off x="607219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9" name="Rectangle 288"/>
            <p:cNvSpPr/>
            <p:nvPr/>
          </p:nvSpPr>
          <p:spPr>
            <a:xfrm>
              <a:off x="592932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0" name="Rectangle 289"/>
            <p:cNvSpPr/>
            <p:nvPr/>
          </p:nvSpPr>
          <p:spPr>
            <a:xfrm>
              <a:off x="621507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1" name="Rectangle 290"/>
            <p:cNvSpPr/>
            <p:nvPr/>
          </p:nvSpPr>
          <p:spPr>
            <a:xfrm>
              <a:off x="635795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2" name="Rectangle 291"/>
            <p:cNvSpPr/>
            <p:nvPr/>
          </p:nvSpPr>
          <p:spPr>
            <a:xfrm>
              <a:off x="664370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3" name="Rectangle 292"/>
            <p:cNvSpPr/>
            <p:nvPr/>
          </p:nvSpPr>
          <p:spPr>
            <a:xfrm>
              <a:off x="650082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4" name="Rectangle 293"/>
            <p:cNvSpPr/>
            <p:nvPr/>
          </p:nvSpPr>
          <p:spPr>
            <a:xfrm>
              <a:off x="678657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5" name="Rectangle 294"/>
            <p:cNvSpPr/>
            <p:nvPr/>
          </p:nvSpPr>
          <p:spPr>
            <a:xfrm>
              <a:off x="464343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6" name="Rectangle 295"/>
            <p:cNvSpPr/>
            <p:nvPr/>
          </p:nvSpPr>
          <p:spPr>
            <a:xfrm>
              <a:off x="492919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7" name="Rectangle 296"/>
            <p:cNvSpPr/>
            <p:nvPr/>
          </p:nvSpPr>
          <p:spPr>
            <a:xfrm>
              <a:off x="478631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8" name="Rectangle 297"/>
            <p:cNvSpPr/>
            <p:nvPr/>
          </p:nvSpPr>
          <p:spPr>
            <a:xfrm>
              <a:off x="507206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9" name="Rectangle 298"/>
            <p:cNvSpPr/>
            <p:nvPr/>
          </p:nvSpPr>
          <p:spPr>
            <a:xfrm>
              <a:off x="521494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0" name="Rectangle 299"/>
            <p:cNvSpPr/>
            <p:nvPr/>
          </p:nvSpPr>
          <p:spPr>
            <a:xfrm>
              <a:off x="550069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1" name="Rectangle 300"/>
            <p:cNvSpPr/>
            <p:nvPr/>
          </p:nvSpPr>
          <p:spPr>
            <a:xfrm>
              <a:off x="535781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2" name="Rectangle 301"/>
            <p:cNvSpPr/>
            <p:nvPr/>
          </p:nvSpPr>
          <p:spPr>
            <a:xfrm>
              <a:off x="564357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3" name="Rectangle 302"/>
            <p:cNvSpPr/>
            <p:nvPr/>
          </p:nvSpPr>
          <p:spPr>
            <a:xfrm>
              <a:off x="578644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4" name="Rectangle 303"/>
            <p:cNvSpPr/>
            <p:nvPr/>
          </p:nvSpPr>
          <p:spPr>
            <a:xfrm>
              <a:off x="607219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5" name="Rectangle 304"/>
            <p:cNvSpPr/>
            <p:nvPr/>
          </p:nvSpPr>
          <p:spPr>
            <a:xfrm>
              <a:off x="592932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6" name="Rectangle 305"/>
            <p:cNvSpPr/>
            <p:nvPr/>
          </p:nvSpPr>
          <p:spPr>
            <a:xfrm>
              <a:off x="621507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7" name="Rectangle 306"/>
            <p:cNvSpPr/>
            <p:nvPr/>
          </p:nvSpPr>
          <p:spPr>
            <a:xfrm>
              <a:off x="635795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8" name="Rectangle 307"/>
            <p:cNvSpPr/>
            <p:nvPr/>
          </p:nvSpPr>
          <p:spPr>
            <a:xfrm>
              <a:off x="664370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9" name="Rectangle 308"/>
            <p:cNvSpPr/>
            <p:nvPr/>
          </p:nvSpPr>
          <p:spPr>
            <a:xfrm>
              <a:off x="650082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0" name="Rectangle 309"/>
            <p:cNvSpPr/>
            <p:nvPr/>
          </p:nvSpPr>
          <p:spPr>
            <a:xfrm>
              <a:off x="678657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1" name="Rectangle 310"/>
            <p:cNvSpPr/>
            <p:nvPr/>
          </p:nvSpPr>
          <p:spPr>
            <a:xfrm>
              <a:off x="464343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2" name="Rectangle 311"/>
            <p:cNvSpPr/>
            <p:nvPr/>
          </p:nvSpPr>
          <p:spPr>
            <a:xfrm>
              <a:off x="492919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3" name="Rectangle 312"/>
            <p:cNvSpPr/>
            <p:nvPr/>
          </p:nvSpPr>
          <p:spPr>
            <a:xfrm>
              <a:off x="478631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4" name="Rectangle 313"/>
            <p:cNvSpPr/>
            <p:nvPr/>
          </p:nvSpPr>
          <p:spPr>
            <a:xfrm>
              <a:off x="507206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5" name="Rectangle 314"/>
            <p:cNvSpPr/>
            <p:nvPr/>
          </p:nvSpPr>
          <p:spPr>
            <a:xfrm>
              <a:off x="521494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6" name="Rectangle 315"/>
            <p:cNvSpPr/>
            <p:nvPr/>
          </p:nvSpPr>
          <p:spPr>
            <a:xfrm>
              <a:off x="550069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7" name="Rectangle 316"/>
            <p:cNvSpPr/>
            <p:nvPr/>
          </p:nvSpPr>
          <p:spPr>
            <a:xfrm>
              <a:off x="535781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8" name="Rectangle 317"/>
            <p:cNvSpPr/>
            <p:nvPr/>
          </p:nvSpPr>
          <p:spPr>
            <a:xfrm>
              <a:off x="564357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9" name="Rectangle 318"/>
            <p:cNvSpPr/>
            <p:nvPr/>
          </p:nvSpPr>
          <p:spPr>
            <a:xfrm>
              <a:off x="578644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0" name="Rectangle 319"/>
            <p:cNvSpPr/>
            <p:nvPr/>
          </p:nvSpPr>
          <p:spPr>
            <a:xfrm>
              <a:off x="607219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1" name="Rectangle 320"/>
            <p:cNvSpPr/>
            <p:nvPr/>
          </p:nvSpPr>
          <p:spPr>
            <a:xfrm>
              <a:off x="592932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2" name="Rectangle 321"/>
            <p:cNvSpPr/>
            <p:nvPr/>
          </p:nvSpPr>
          <p:spPr>
            <a:xfrm>
              <a:off x="621507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3" name="Rectangle 322"/>
            <p:cNvSpPr/>
            <p:nvPr/>
          </p:nvSpPr>
          <p:spPr>
            <a:xfrm>
              <a:off x="635795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4" name="Rectangle 323"/>
            <p:cNvSpPr/>
            <p:nvPr/>
          </p:nvSpPr>
          <p:spPr>
            <a:xfrm>
              <a:off x="664370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5" name="Rectangle 324"/>
            <p:cNvSpPr/>
            <p:nvPr/>
          </p:nvSpPr>
          <p:spPr>
            <a:xfrm>
              <a:off x="650082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6" name="Rectangle 325"/>
            <p:cNvSpPr/>
            <p:nvPr/>
          </p:nvSpPr>
          <p:spPr>
            <a:xfrm>
              <a:off x="678657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7" name="Rectangle 326"/>
            <p:cNvSpPr/>
            <p:nvPr/>
          </p:nvSpPr>
          <p:spPr>
            <a:xfrm>
              <a:off x="464343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8" name="Rectangle 327"/>
            <p:cNvSpPr/>
            <p:nvPr/>
          </p:nvSpPr>
          <p:spPr>
            <a:xfrm>
              <a:off x="492919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9" name="Rectangle 328"/>
            <p:cNvSpPr/>
            <p:nvPr/>
          </p:nvSpPr>
          <p:spPr>
            <a:xfrm>
              <a:off x="478631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0" name="Rectangle 329"/>
            <p:cNvSpPr/>
            <p:nvPr/>
          </p:nvSpPr>
          <p:spPr>
            <a:xfrm>
              <a:off x="507206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1" name="Rectangle 330"/>
            <p:cNvSpPr/>
            <p:nvPr/>
          </p:nvSpPr>
          <p:spPr>
            <a:xfrm>
              <a:off x="521494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2" name="Rectangle 331"/>
            <p:cNvSpPr/>
            <p:nvPr/>
          </p:nvSpPr>
          <p:spPr>
            <a:xfrm>
              <a:off x="550069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3" name="Rectangle 332"/>
            <p:cNvSpPr/>
            <p:nvPr/>
          </p:nvSpPr>
          <p:spPr>
            <a:xfrm>
              <a:off x="535781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4" name="Rectangle 333"/>
            <p:cNvSpPr/>
            <p:nvPr/>
          </p:nvSpPr>
          <p:spPr>
            <a:xfrm>
              <a:off x="564357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5" name="Rectangle 334"/>
            <p:cNvSpPr/>
            <p:nvPr/>
          </p:nvSpPr>
          <p:spPr>
            <a:xfrm>
              <a:off x="578644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6" name="Rectangle 335"/>
            <p:cNvSpPr/>
            <p:nvPr/>
          </p:nvSpPr>
          <p:spPr>
            <a:xfrm>
              <a:off x="607219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7" name="Rectangle 336"/>
            <p:cNvSpPr/>
            <p:nvPr/>
          </p:nvSpPr>
          <p:spPr>
            <a:xfrm>
              <a:off x="592932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8" name="Rectangle 337"/>
            <p:cNvSpPr/>
            <p:nvPr/>
          </p:nvSpPr>
          <p:spPr>
            <a:xfrm>
              <a:off x="621507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9" name="Rectangle 338"/>
            <p:cNvSpPr/>
            <p:nvPr/>
          </p:nvSpPr>
          <p:spPr>
            <a:xfrm>
              <a:off x="635795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0" name="Rectangle 339"/>
            <p:cNvSpPr/>
            <p:nvPr/>
          </p:nvSpPr>
          <p:spPr>
            <a:xfrm>
              <a:off x="664370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1" name="Rectangle 340"/>
            <p:cNvSpPr/>
            <p:nvPr/>
          </p:nvSpPr>
          <p:spPr>
            <a:xfrm>
              <a:off x="650082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2" name="Rectangle 341"/>
            <p:cNvSpPr/>
            <p:nvPr/>
          </p:nvSpPr>
          <p:spPr>
            <a:xfrm>
              <a:off x="678657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3" name="Rectangle 342"/>
            <p:cNvSpPr/>
            <p:nvPr/>
          </p:nvSpPr>
          <p:spPr>
            <a:xfrm>
              <a:off x="464343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4" name="Rectangle 343"/>
            <p:cNvSpPr/>
            <p:nvPr/>
          </p:nvSpPr>
          <p:spPr>
            <a:xfrm>
              <a:off x="492919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5" name="Rectangle 344"/>
            <p:cNvSpPr/>
            <p:nvPr/>
          </p:nvSpPr>
          <p:spPr>
            <a:xfrm>
              <a:off x="478631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6" name="Rectangle 345"/>
            <p:cNvSpPr/>
            <p:nvPr/>
          </p:nvSpPr>
          <p:spPr>
            <a:xfrm>
              <a:off x="507206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7" name="Rectangle 346"/>
            <p:cNvSpPr/>
            <p:nvPr/>
          </p:nvSpPr>
          <p:spPr>
            <a:xfrm>
              <a:off x="521494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8" name="Rectangle 347"/>
            <p:cNvSpPr/>
            <p:nvPr/>
          </p:nvSpPr>
          <p:spPr>
            <a:xfrm>
              <a:off x="550069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9" name="Rectangle 348"/>
            <p:cNvSpPr/>
            <p:nvPr/>
          </p:nvSpPr>
          <p:spPr>
            <a:xfrm>
              <a:off x="535781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0" name="Rectangle 349"/>
            <p:cNvSpPr/>
            <p:nvPr/>
          </p:nvSpPr>
          <p:spPr>
            <a:xfrm>
              <a:off x="564357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1" name="Rectangle 350"/>
            <p:cNvSpPr/>
            <p:nvPr/>
          </p:nvSpPr>
          <p:spPr>
            <a:xfrm>
              <a:off x="578644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2" name="Rectangle 351"/>
            <p:cNvSpPr/>
            <p:nvPr/>
          </p:nvSpPr>
          <p:spPr>
            <a:xfrm>
              <a:off x="607219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3" name="Rectangle 352"/>
            <p:cNvSpPr/>
            <p:nvPr/>
          </p:nvSpPr>
          <p:spPr>
            <a:xfrm>
              <a:off x="592932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4" name="Rectangle 353"/>
            <p:cNvSpPr/>
            <p:nvPr/>
          </p:nvSpPr>
          <p:spPr>
            <a:xfrm>
              <a:off x="621507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5" name="Rectangle 354"/>
            <p:cNvSpPr/>
            <p:nvPr/>
          </p:nvSpPr>
          <p:spPr>
            <a:xfrm>
              <a:off x="635795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6" name="Rectangle 355"/>
            <p:cNvSpPr/>
            <p:nvPr/>
          </p:nvSpPr>
          <p:spPr>
            <a:xfrm>
              <a:off x="664370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7" name="Rectangle 356"/>
            <p:cNvSpPr/>
            <p:nvPr/>
          </p:nvSpPr>
          <p:spPr>
            <a:xfrm>
              <a:off x="650082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8" name="Rectangle 357"/>
            <p:cNvSpPr/>
            <p:nvPr/>
          </p:nvSpPr>
          <p:spPr>
            <a:xfrm>
              <a:off x="678657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9" name="Rectangle 358"/>
            <p:cNvSpPr/>
            <p:nvPr/>
          </p:nvSpPr>
          <p:spPr>
            <a:xfrm>
              <a:off x="464343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0" name="Rectangle 359"/>
            <p:cNvSpPr/>
            <p:nvPr/>
          </p:nvSpPr>
          <p:spPr>
            <a:xfrm>
              <a:off x="492919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1" name="Rectangle 360"/>
            <p:cNvSpPr/>
            <p:nvPr/>
          </p:nvSpPr>
          <p:spPr>
            <a:xfrm>
              <a:off x="478631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2" name="Rectangle 361"/>
            <p:cNvSpPr/>
            <p:nvPr/>
          </p:nvSpPr>
          <p:spPr>
            <a:xfrm>
              <a:off x="507206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3" name="Rectangle 362"/>
            <p:cNvSpPr/>
            <p:nvPr/>
          </p:nvSpPr>
          <p:spPr>
            <a:xfrm>
              <a:off x="521494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4" name="Rectangle 363"/>
            <p:cNvSpPr/>
            <p:nvPr/>
          </p:nvSpPr>
          <p:spPr>
            <a:xfrm>
              <a:off x="550069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5" name="Rectangle 364"/>
            <p:cNvSpPr/>
            <p:nvPr/>
          </p:nvSpPr>
          <p:spPr>
            <a:xfrm>
              <a:off x="535781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6" name="Rectangle 365"/>
            <p:cNvSpPr/>
            <p:nvPr/>
          </p:nvSpPr>
          <p:spPr>
            <a:xfrm>
              <a:off x="564357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7" name="Rectangle 366"/>
            <p:cNvSpPr/>
            <p:nvPr/>
          </p:nvSpPr>
          <p:spPr>
            <a:xfrm>
              <a:off x="578644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8" name="Rectangle 367"/>
            <p:cNvSpPr/>
            <p:nvPr/>
          </p:nvSpPr>
          <p:spPr>
            <a:xfrm>
              <a:off x="607219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9" name="Rectangle 368"/>
            <p:cNvSpPr/>
            <p:nvPr/>
          </p:nvSpPr>
          <p:spPr>
            <a:xfrm>
              <a:off x="592932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0" name="Rectangle 369"/>
            <p:cNvSpPr/>
            <p:nvPr/>
          </p:nvSpPr>
          <p:spPr>
            <a:xfrm>
              <a:off x="621507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1" name="Rectangle 370"/>
            <p:cNvSpPr/>
            <p:nvPr/>
          </p:nvSpPr>
          <p:spPr>
            <a:xfrm>
              <a:off x="635795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2" name="Rectangle 371"/>
            <p:cNvSpPr/>
            <p:nvPr/>
          </p:nvSpPr>
          <p:spPr>
            <a:xfrm>
              <a:off x="664370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3" name="Rectangle 372"/>
            <p:cNvSpPr/>
            <p:nvPr/>
          </p:nvSpPr>
          <p:spPr>
            <a:xfrm>
              <a:off x="650082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4" name="Rectangle 373"/>
            <p:cNvSpPr/>
            <p:nvPr/>
          </p:nvSpPr>
          <p:spPr>
            <a:xfrm>
              <a:off x="678657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5" name="Rectangle 374"/>
            <p:cNvSpPr/>
            <p:nvPr/>
          </p:nvSpPr>
          <p:spPr>
            <a:xfrm>
              <a:off x="464343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6" name="Rectangle 375"/>
            <p:cNvSpPr/>
            <p:nvPr/>
          </p:nvSpPr>
          <p:spPr>
            <a:xfrm>
              <a:off x="492919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7" name="Rectangle 376"/>
            <p:cNvSpPr/>
            <p:nvPr/>
          </p:nvSpPr>
          <p:spPr>
            <a:xfrm>
              <a:off x="478631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8" name="Rectangle 377"/>
            <p:cNvSpPr/>
            <p:nvPr/>
          </p:nvSpPr>
          <p:spPr>
            <a:xfrm>
              <a:off x="507206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9" name="Rectangle 378"/>
            <p:cNvSpPr/>
            <p:nvPr/>
          </p:nvSpPr>
          <p:spPr>
            <a:xfrm>
              <a:off x="521494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0" name="Rectangle 379"/>
            <p:cNvSpPr/>
            <p:nvPr/>
          </p:nvSpPr>
          <p:spPr>
            <a:xfrm>
              <a:off x="550069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1" name="Rectangle 380"/>
            <p:cNvSpPr/>
            <p:nvPr/>
          </p:nvSpPr>
          <p:spPr>
            <a:xfrm>
              <a:off x="535781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2" name="Rectangle 381"/>
            <p:cNvSpPr/>
            <p:nvPr/>
          </p:nvSpPr>
          <p:spPr>
            <a:xfrm>
              <a:off x="564357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3" name="Rectangle 382"/>
            <p:cNvSpPr/>
            <p:nvPr/>
          </p:nvSpPr>
          <p:spPr>
            <a:xfrm>
              <a:off x="578644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4" name="Rectangle 383"/>
            <p:cNvSpPr/>
            <p:nvPr/>
          </p:nvSpPr>
          <p:spPr>
            <a:xfrm>
              <a:off x="607219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5" name="Rectangle 384"/>
            <p:cNvSpPr/>
            <p:nvPr/>
          </p:nvSpPr>
          <p:spPr>
            <a:xfrm>
              <a:off x="592932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6" name="Rectangle 385"/>
            <p:cNvSpPr/>
            <p:nvPr/>
          </p:nvSpPr>
          <p:spPr>
            <a:xfrm>
              <a:off x="621507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7" name="Rectangle 386"/>
            <p:cNvSpPr/>
            <p:nvPr/>
          </p:nvSpPr>
          <p:spPr>
            <a:xfrm>
              <a:off x="635795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8" name="Rectangle 387"/>
            <p:cNvSpPr/>
            <p:nvPr/>
          </p:nvSpPr>
          <p:spPr>
            <a:xfrm>
              <a:off x="664370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9" name="Rectangle 388"/>
            <p:cNvSpPr/>
            <p:nvPr/>
          </p:nvSpPr>
          <p:spPr>
            <a:xfrm>
              <a:off x="650082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0" name="Rectangle 389"/>
            <p:cNvSpPr/>
            <p:nvPr/>
          </p:nvSpPr>
          <p:spPr>
            <a:xfrm>
              <a:off x="678657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1" name="Rectangle 390"/>
            <p:cNvSpPr/>
            <p:nvPr/>
          </p:nvSpPr>
          <p:spPr>
            <a:xfrm>
              <a:off x="464343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2" name="Rectangle 391"/>
            <p:cNvSpPr/>
            <p:nvPr/>
          </p:nvSpPr>
          <p:spPr>
            <a:xfrm>
              <a:off x="492919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3" name="Rectangle 392"/>
            <p:cNvSpPr/>
            <p:nvPr/>
          </p:nvSpPr>
          <p:spPr>
            <a:xfrm>
              <a:off x="478631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4" name="Rectangle 393"/>
            <p:cNvSpPr/>
            <p:nvPr/>
          </p:nvSpPr>
          <p:spPr>
            <a:xfrm>
              <a:off x="507206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5" name="Rectangle 394"/>
            <p:cNvSpPr/>
            <p:nvPr/>
          </p:nvSpPr>
          <p:spPr>
            <a:xfrm>
              <a:off x="521494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6" name="Rectangle 395"/>
            <p:cNvSpPr/>
            <p:nvPr/>
          </p:nvSpPr>
          <p:spPr>
            <a:xfrm>
              <a:off x="550069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7" name="Rectangle 396"/>
            <p:cNvSpPr/>
            <p:nvPr/>
          </p:nvSpPr>
          <p:spPr>
            <a:xfrm>
              <a:off x="535781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8" name="Rectangle 397"/>
            <p:cNvSpPr/>
            <p:nvPr/>
          </p:nvSpPr>
          <p:spPr>
            <a:xfrm>
              <a:off x="564357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9" name="Rectangle 398"/>
            <p:cNvSpPr/>
            <p:nvPr/>
          </p:nvSpPr>
          <p:spPr>
            <a:xfrm>
              <a:off x="578644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0" name="Rectangle 399"/>
            <p:cNvSpPr/>
            <p:nvPr/>
          </p:nvSpPr>
          <p:spPr>
            <a:xfrm>
              <a:off x="607219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1" name="Rectangle 400"/>
            <p:cNvSpPr/>
            <p:nvPr/>
          </p:nvSpPr>
          <p:spPr>
            <a:xfrm>
              <a:off x="592932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2" name="Rectangle 401"/>
            <p:cNvSpPr/>
            <p:nvPr/>
          </p:nvSpPr>
          <p:spPr>
            <a:xfrm>
              <a:off x="621507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3" name="Rectangle 402"/>
            <p:cNvSpPr/>
            <p:nvPr/>
          </p:nvSpPr>
          <p:spPr>
            <a:xfrm>
              <a:off x="635795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4" name="Rectangle 403"/>
            <p:cNvSpPr/>
            <p:nvPr/>
          </p:nvSpPr>
          <p:spPr>
            <a:xfrm>
              <a:off x="664370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5" name="Rectangle 404"/>
            <p:cNvSpPr/>
            <p:nvPr/>
          </p:nvSpPr>
          <p:spPr>
            <a:xfrm>
              <a:off x="650082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6" name="Rectangle 405"/>
            <p:cNvSpPr/>
            <p:nvPr/>
          </p:nvSpPr>
          <p:spPr>
            <a:xfrm>
              <a:off x="678657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7" name="Rectangle 406"/>
            <p:cNvSpPr/>
            <p:nvPr/>
          </p:nvSpPr>
          <p:spPr>
            <a:xfrm>
              <a:off x="464343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8" name="Rectangle 407"/>
            <p:cNvSpPr/>
            <p:nvPr/>
          </p:nvSpPr>
          <p:spPr>
            <a:xfrm>
              <a:off x="492919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9" name="Rectangle 408"/>
            <p:cNvSpPr/>
            <p:nvPr/>
          </p:nvSpPr>
          <p:spPr>
            <a:xfrm>
              <a:off x="478631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0" name="Rectangle 409"/>
            <p:cNvSpPr/>
            <p:nvPr/>
          </p:nvSpPr>
          <p:spPr>
            <a:xfrm>
              <a:off x="507206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1" name="Rectangle 410"/>
            <p:cNvSpPr/>
            <p:nvPr/>
          </p:nvSpPr>
          <p:spPr>
            <a:xfrm>
              <a:off x="521494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2" name="Rectangle 411"/>
            <p:cNvSpPr/>
            <p:nvPr/>
          </p:nvSpPr>
          <p:spPr>
            <a:xfrm>
              <a:off x="550069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3" name="Rectangle 412"/>
            <p:cNvSpPr/>
            <p:nvPr/>
          </p:nvSpPr>
          <p:spPr>
            <a:xfrm>
              <a:off x="535781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4" name="Rectangle 413"/>
            <p:cNvSpPr/>
            <p:nvPr/>
          </p:nvSpPr>
          <p:spPr>
            <a:xfrm>
              <a:off x="564357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5" name="Rectangle 414"/>
            <p:cNvSpPr/>
            <p:nvPr/>
          </p:nvSpPr>
          <p:spPr>
            <a:xfrm>
              <a:off x="578644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6" name="Rectangle 415"/>
            <p:cNvSpPr/>
            <p:nvPr/>
          </p:nvSpPr>
          <p:spPr>
            <a:xfrm>
              <a:off x="607219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7" name="Rectangle 416"/>
            <p:cNvSpPr/>
            <p:nvPr/>
          </p:nvSpPr>
          <p:spPr>
            <a:xfrm>
              <a:off x="592932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8" name="Rectangle 417"/>
            <p:cNvSpPr/>
            <p:nvPr/>
          </p:nvSpPr>
          <p:spPr>
            <a:xfrm>
              <a:off x="621507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9" name="Rectangle 418"/>
            <p:cNvSpPr/>
            <p:nvPr/>
          </p:nvSpPr>
          <p:spPr>
            <a:xfrm>
              <a:off x="635795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0" name="Rectangle 419"/>
            <p:cNvSpPr/>
            <p:nvPr/>
          </p:nvSpPr>
          <p:spPr>
            <a:xfrm>
              <a:off x="664370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1" name="Rectangle 420"/>
            <p:cNvSpPr/>
            <p:nvPr/>
          </p:nvSpPr>
          <p:spPr>
            <a:xfrm>
              <a:off x="650082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2" name="Rectangle 421"/>
            <p:cNvSpPr/>
            <p:nvPr/>
          </p:nvSpPr>
          <p:spPr>
            <a:xfrm>
              <a:off x="678657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3" name="Rectangle 422"/>
            <p:cNvSpPr/>
            <p:nvPr/>
          </p:nvSpPr>
          <p:spPr>
            <a:xfrm>
              <a:off x="464343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4" name="Rectangle 423"/>
            <p:cNvSpPr/>
            <p:nvPr/>
          </p:nvSpPr>
          <p:spPr>
            <a:xfrm>
              <a:off x="492919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5" name="Rectangle 424"/>
            <p:cNvSpPr/>
            <p:nvPr/>
          </p:nvSpPr>
          <p:spPr>
            <a:xfrm>
              <a:off x="478631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6" name="Rectangle 425"/>
            <p:cNvSpPr/>
            <p:nvPr/>
          </p:nvSpPr>
          <p:spPr>
            <a:xfrm>
              <a:off x="507206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7" name="Rectangle 426"/>
            <p:cNvSpPr/>
            <p:nvPr/>
          </p:nvSpPr>
          <p:spPr>
            <a:xfrm>
              <a:off x="521494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8" name="Rectangle 427"/>
            <p:cNvSpPr/>
            <p:nvPr/>
          </p:nvSpPr>
          <p:spPr>
            <a:xfrm>
              <a:off x="550069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9" name="Rectangle 428"/>
            <p:cNvSpPr/>
            <p:nvPr/>
          </p:nvSpPr>
          <p:spPr>
            <a:xfrm>
              <a:off x="535781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0" name="Rectangle 429"/>
            <p:cNvSpPr/>
            <p:nvPr/>
          </p:nvSpPr>
          <p:spPr>
            <a:xfrm>
              <a:off x="564357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1" name="Rectangle 430"/>
            <p:cNvSpPr/>
            <p:nvPr/>
          </p:nvSpPr>
          <p:spPr>
            <a:xfrm>
              <a:off x="578644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2" name="Rectangle 431"/>
            <p:cNvSpPr/>
            <p:nvPr/>
          </p:nvSpPr>
          <p:spPr>
            <a:xfrm>
              <a:off x="607219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3" name="Rectangle 432"/>
            <p:cNvSpPr/>
            <p:nvPr/>
          </p:nvSpPr>
          <p:spPr>
            <a:xfrm>
              <a:off x="592932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4" name="Rectangle 433"/>
            <p:cNvSpPr/>
            <p:nvPr/>
          </p:nvSpPr>
          <p:spPr>
            <a:xfrm>
              <a:off x="621507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5" name="Rectangle 434"/>
            <p:cNvSpPr/>
            <p:nvPr/>
          </p:nvSpPr>
          <p:spPr>
            <a:xfrm>
              <a:off x="635795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6" name="Rectangle 435"/>
            <p:cNvSpPr/>
            <p:nvPr/>
          </p:nvSpPr>
          <p:spPr>
            <a:xfrm>
              <a:off x="664370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7" name="Rectangle 436"/>
            <p:cNvSpPr/>
            <p:nvPr/>
          </p:nvSpPr>
          <p:spPr>
            <a:xfrm>
              <a:off x="650082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8" name="Rectangle 437"/>
            <p:cNvSpPr/>
            <p:nvPr/>
          </p:nvSpPr>
          <p:spPr>
            <a:xfrm>
              <a:off x="678657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9" name="Rectangle 438"/>
            <p:cNvSpPr/>
            <p:nvPr/>
          </p:nvSpPr>
          <p:spPr>
            <a:xfrm>
              <a:off x="464343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0" name="Rectangle 439"/>
            <p:cNvSpPr/>
            <p:nvPr/>
          </p:nvSpPr>
          <p:spPr>
            <a:xfrm>
              <a:off x="492919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1" name="Rectangle 440"/>
            <p:cNvSpPr/>
            <p:nvPr/>
          </p:nvSpPr>
          <p:spPr>
            <a:xfrm>
              <a:off x="478631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2" name="Rectangle 441"/>
            <p:cNvSpPr/>
            <p:nvPr/>
          </p:nvSpPr>
          <p:spPr>
            <a:xfrm>
              <a:off x="507206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3" name="Rectangle 442"/>
            <p:cNvSpPr/>
            <p:nvPr/>
          </p:nvSpPr>
          <p:spPr>
            <a:xfrm>
              <a:off x="521494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4" name="Rectangle 443"/>
            <p:cNvSpPr/>
            <p:nvPr/>
          </p:nvSpPr>
          <p:spPr>
            <a:xfrm>
              <a:off x="550069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5" name="Rectangle 444"/>
            <p:cNvSpPr/>
            <p:nvPr/>
          </p:nvSpPr>
          <p:spPr>
            <a:xfrm>
              <a:off x="535781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6" name="Rectangle 445"/>
            <p:cNvSpPr/>
            <p:nvPr/>
          </p:nvSpPr>
          <p:spPr>
            <a:xfrm>
              <a:off x="564357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7" name="Rectangle 446"/>
            <p:cNvSpPr/>
            <p:nvPr/>
          </p:nvSpPr>
          <p:spPr>
            <a:xfrm>
              <a:off x="578644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8" name="Rectangle 447"/>
            <p:cNvSpPr/>
            <p:nvPr/>
          </p:nvSpPr>
          <p:spPr>
            <a:xfrm>
              <a:off x="607219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9" name="Rectangle 448"/>
            <p:cNvSpPr/>
            <p:nvPr/>
          </p:nvSpPr>
          <p:spPr>
            <a:xfrm>
              <a:off x="592932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0" name="Rectangle 449"/>
            <p:cNvSpPr/>
            <p:nvPr/>
          </p:nvSpPr>
          <p:spPr>
            <a:xfrm>
              <a:off x="621507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1" name="Rectangle 450"/>
            <p:cNvSpPr/>
            <p:nvPr/>
          </p:nvSpPr>
          <p:spPr>
            <a:xfrm>
              <a:off x="635795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2" name="Rectangle 451"/>
            <p:cNvSpPr/>
            <p:nvPr/>
          </p:nvSpPr>
          <p:spPr>
            <a:xfrm>
              <a:off x="664370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3" name="Rectangle 452"/>
            <p:cNvSpPr/>
            <p:nvPr/>
          </p:nvSpPr>
          <p:spPr>
            <a:xfrm>
              <a:off x="650082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4" name="Rectangle 453"/>
            <p:cNvSpPr/>
            <p:nvPr/>
          </p:nvSpPr>
          <p:spPr>
            <a:xfrm>
              <a:off x="678657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5" name="Rectangle 454"/>
            <p:cNvSpPr/>
            <p:nvPr/>
          </p:nvSpPr>
          <p:spPr>
            <a:xfrm>
              <a:off x="464343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6" name="Rectangle 455"/>
            <p:cNvSpPr/>
            <p:nvPr/>
          </p:nvSpPr>
          <p:spPr>
            <a:xfrm>
              <a:off x="492919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7" name="Rectangle 456"/>
            <p:cNvSpPr/>
            <p:nvPr/>
          </p:nvSpPr>
          <p:spPr>
            <a:xfrm>
              <a:off x="478631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8" name="Rectangle 457"/>
            <p:cNvSpPr/>
            <p:nvPr/>
          </p:nvSpPr>
          <p:spPr>
            <a:xfrm>
              <a:off x="507206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9" name="Rectangle 458"/>
            <p:cNvSpPr/>
            <p:nvPr/>
          </p:nvSpPr>
          <p:spPr>
            <a:xfrm>
              <a:off x="521494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0" name="Rectangle 459"/>
            <p:cNvSpPr/>
            <p:nvPr/>
          </p:nvSpPr>
          <p:spPr>
            <a:xfrm>
              <a:off x="550069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1" name="Rectangle 460"/>
            <p:cNvSpPr/>
            <p:nvPr/>
          </p:nvSpPr>
          <p:spPr>
            <a:xfrm>
              <a:off x="535781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2" name="Rectangle 461"/>
            <p:cNvSpPr/>
            <p:nvPr/>
          </p:nvSpPr>
          <p:spPr>
            <a:xfrm>
              <a:off x="564357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3" name="Rectangle 462"/>
            <p:cNvSpPr/>
            <p:nvPr/>
          </p:nvSpPr>
          <p:spPr>
            <a:xfrm>
              <a:off x="578644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4" name="Rectangle 463"/>
            <p:cNvSpPr/>
            <p:nvPr/>
          </p:nvSpPr>
          <p:spPr>
            <a:xfrm>
              <a:off x="607219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5" name="Rectangle 464"/>
            <p:cNvSpPr/>
            <p:nvPr/>
          </p:nvSpPr>
          <p:spPr>
            <a:xfrm>
              <a:off x="592932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6" name="Rectangle 465"/>
            <p:cNvSpPr/>
            <p:nvPr/>
          </p:nvSpPr>
          <p:spPr>
            <a:xfrm>
              <a:off x="621507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7" name="Rectangle 466"/>
            <p:cNvSpPr/>
            <p:nvPr/>
          </p:nvSpPr>
          <p:spPr>
            <a:xfrm>
              <a:off x="635795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8" name="Rectangle 467"/>
            <p:cNvSpPr/>
            <p:nvPr/>
          </p:nvSpPr>
          <p:spPr>
            <a:xfrm>
              <a:off x="664370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9" name="Rectangle 468"/>
            <p:cNvSpPr/>
            <p:nvPr/>
          </p:nvSpPr>
          <p:spPr>
            <a:xfrm>
              <a:off x="650082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0" name="Rectangle 469"/>
            <p:cNvSpPr/>
            <p:nvPr/>
          </p:nvSpPr>
          <p:spPr>
            <a:xfrm>
              <a:off x="678657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1" name="Rectangle 470"/>
            <p:cNvSpPr/>
            <p:nvPr/>
          </p:nvSpPr>
          <p:spPr>
            <a:xfrm>
              <a:off x="464343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2" name="Rectangle 471"/>
            <p:cNvSpPr/>
            <p:nvPr/>
          </p:nvSpPr>
          <p:spPr>
            <a:xfrm>
              <a:off x="492919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3" name="Rectangle 472"/>
            <p:cNvSpPr/>
            <p:nvPr/>
          </p:nvSpPr>
          <p:spPr>
            <a:xfrm>
              <a:off x="478631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4" name="Rectangle 473"/>
            <p:cNvSpPr/>
            <p:nvPr/>
          </p:nvSpPr>
          <p:spPr>
            <a:xfrm>
              <a:off x="507206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5" name="Rectangle 474"/>
            <p:cNvSpPr/>
            <p:nvPr/>
          </p:nvSpPr>
          <p:spPr>
            <a:xfrm>
              <a:off x="521494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6" name="Rectangle 475"/>
            <p:cNvSpPr/>
            <p:nvPr/>
          </p:nvSpPr>
          <p:spPr>
            <a:xfrm>
              <a:off x="550069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7" name="Rectangle 476"/>
            <p:cNvSpPr/>
            <p:nvPr/>
          </p:nvSpPr>
          <p:spPr>
            <a:xfrm>
              <a:off x="535781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8" name="Rectangle 477"/>
            <p:cNvSpPr/>
            <p:nvPr/>
          </p:nvSpPr>
          <p:spPr>
            <a:xfrm>
              <a:off x="564357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9" name="Rectangle 478"/>
            <p:cNvSpPr/>
            <p:nvPr/>
          </p:nvSpPr>
          <p:spPr>
            <a:xfrm>
              <a:off x="578644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0" name="Rectangle 479"/>
            <p:cNvSpPr/>
            <p:nvPr/>
          </p:nvSpPr>
          <p:spPr>
            <a:xfrm>
              <a:off x="607219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1" name="Rectangle 480"/>
            <p:cNvSpPr/>
            <p:nvPr/>
          </p:nvSpPr>
          <p:spPr>
            <a:xfrm>
              <a:off x="592932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2" name="Rectangle 481"/>
            <p:cNvSpPr/>
            <p:nvPr/>
          </p:nvSpPr>
          <p:spPr>
            <a:xfrm>
              <a:off x="621507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3" name="Rectangle 482"/>
            <p:cNvSpPr/>
            <p:nvPr/>
          </p:nvSpPr>
          <p:spPr>
            <a:xfrm>
              <a:off x="635795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4" name="Rectangle 483"/>
            <p:cNvSpPr/>
            <p:nvPr/>
          </p:nvSpPr>
          <p:spPr>
            <a:xfrm>
              <a:off x="664370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5" name="Rectangle 484"/>
            <p:cNvSpPr/>
            <p:nvPr/>
          </p:nvSpPr>
          <p:spPr>
            <a:xfrm>
              <a:off x="650082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6" name="Rectangle 485"/>
            <p:cNvSpPr/>
            <p:nvPr/>
          </p:nvSpPr>
          <p:spPr>
            <a:xfrm>
              <a:off x="678657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7" name="Rectangle 486"/>
            <p:cNvSpPr/>
            <p:nvPr/>
          </p:nvSpPr>
          <p:spPr>
            <a:xfrm>
              <a:off x="464343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8" name="Rectangle 487"/>
            <p:cNvSpPr/>
            <p:nvPr/>
          </p:nvSpPr>
          <p:spPr>
            <a:xfrm>
              <a:off x="492919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9" name="Rectangle 488"/>
            <p:cNvSpPr/>
            <p:nvPr/>
          </p:nvSpPr>
          <p:spPr>
            <a:xfrm>
              <a:off x="478631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0" name="Rectangle 489"/>
            <p:cNvSpPr/>
            <p:nvPr/>
          </p:nvSpPr>
          <p:spPr>
            <a:xfrm>
              <a:off x="507206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1" name="Rectangle 490"/>
            <p:cNvSpPr/>
            <p:nvPr/>
          </p:nvSpPr>
          <p:spPr>
            <a:xfrm>
              <a:off x="521494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2" name="Rectangle 491"/>
            <p:cNvSpPr/>
            <p:nvPr/>
          </p:nvSpPr>
          <p:spPr>
            <a:xfrm>
              <a:off x="550069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3" name="Rectangle 492"/>
            <p:cNvSpPr/>
            <p:nvPr/>
          </p:nvSpPr>
          <p:spPr>
            <a:xfrm>
              <a:off x="535781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4" name="Rectangle 493"/>
            <p:cNvSpPr/>
            <p:nvPr/>
          </p:nvSpPr>
          <p:spPr>
            <a:xfrm>
              <a:off x="564357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5" name="Rectangle 494"/>
            <p:cNvSpPr/>
            <p:nvPr/>
          </p:nvSpPr>
          <p:spPr>
            <a:xfrm>
              <a:off x="578644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6" name="Rectangle 495"/>
            <p:cNvSpPr/>
            <p:nvPr/>
          </p:nvSpPr>
          <p:spPr>
            <a:xfrm>
              <a:off x="607219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7" name="Rectangle 496"/>
            <p:cNvSpPr/>
            <p:nvPr/>
          </p:nvSpPr>
          <p:spPr>
            <a:xfrm>
              <a:off x="592932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8" name="Rectangle 497"/>
            <p:cNvSpPr/>
            <p:nvPr/>
          </p:nvSpPr>
          <p:spPr>
            <a:xfrm>
              <a:off x="621507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9" name="Rectangle 498"/>
            <p:cNvSpPr/>
            <p:nvPr/>
          </p:nvSpPr>
          <p:spPr>
            <a:xfrm>
              <a:off x="635795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0" name="Rectangle 499"/>
            <p:cNvSpPr/>
            <p:nvPr/>
          </p:nvSpPr>
          <p:spPr>
            <a:xfrm>
              <a:off x="664370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1" name="Rectangle 500"/>
            <p:cNvSpPr/>
            <p:nvPr/>
          </p:nvSpPr>
          <p:spPr>
            <a:xfrm>
              <a:off x="650082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2" name="Rectangle 501"/>
            <p:cNvSpPr/>
            <p:nvPr/>
          </p:nvSpPr>
          <p:spPr>
            <a:xfrm>
              <a:off x="678657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3" name="Rectangle 502"/>
            <p:cNvSpPr/>
            <p:nvPr/>
          </p:nvSpPr>
          <p:spPr>
            <a:xfrm>
              <a:off x="464343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4" name="Rectangle 503"/>
            <p:cNvSpPr/>
            <p:nvPr/>
          </p:nvSpPr>
          <p:spPr>
            <a:xfrm>
              <a:off x="492919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5" name="Rectangle 504"/>
            <p:cNvSpPr/>
            <p:nvPr/>
          </p:nvSpPr>
          <p:spPr>
            <a:xfrm>
              <a:off x="478631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6" name="Rectangle 505"/>
            <p:cNvSpPr/>
            <p:nvPr/>
          </p:nvSpPr>
          <p:spPr>
            <a:xfrm>
              <a:off x="507206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7" name="Rectangle 506"/>
            <p:cNvSpPr/>
            <p:nvPr/>
          </p:nvSpPr>
          <p:spPr>
            <a:xfrm>
              <a:off x="521494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8" name="Rectangle 507"/>
            <p:cNvSpPr/>
            <p:nvPr/>
          </p:nvSpPr>
          <p:spPr>
            <a:xfrm>
              <a:off x="550069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9" name="Rectangle 508"/>
            <p:cNvSpPr/>
            <p:nvPr/>
          </p:nvSpPr>
          <p:spPr>
            <a:xfrm>
              <a:off x="535781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0" name="Rectangle 509"/>
            <p:cNvSpPr/>
            <p:nvPr/>
          </p:nvSpPr>
          <p:spPr>
            <a:xfrm>
              <a:off x="564357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1" name="Rectangle 510"/>
            <p:cNvSpPr/>
            <p:nvPr/>
          </p:nvSpPr>
          <p:spPr>
            <a:xfrm>
              <a:off x="578644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 name="Rectangle 511"/>
            <p:cNvSpPr/>
            <p:nvPr/>
          </p:nvSpPr>
          <p:spPr>
            <a:xfrm>
              <a:off x="607219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3" name="Rectangle 512"/>
            <p:cNvSpPr/>
            <p:nvPr/>
          </p:nvSpPr>
          <p:spPr>
            <a:xfrm>
              <a:off x="592932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4" name="Rectangle 513"/>
            <p:cNvSpPr/>
            <p:nvPr/>
          </p:nvSpPr>
          <p:spPr>
            <a:xfrm>
              <a:off x="621507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5" name="Rectangle 514"/>
            <p:cNvSpPr/>
            <p:nvPr/>
          </p:nvSpPr>
          <p:spPr>
            <a:xfrm>
              <a:off x="635795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6" name="Rectangle 515"/>
            <p:cNvSpPr/>
            <p:nvPr/>
          </p:nvSpPr>
          <p:spPr>
            <a:xfrm>
              <a:off x="664370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7" name="Rectangle 516"/>
            <p:cNvSpPr/>
            <p:nvPr/>
          </p:nvSpPr>
          <p:spPr>
            <a:xfrm>
              <a:off x="650082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8" name="Rectangle 517"/>
            <p:cNvSpPr/>
            <p:nvPr/>
          </p:nvSpPr>
          <p:spPr>
            <a:xfrm>
              <a:off x="678657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77" name="Group 776"/>
          <p:cNvGrpSpPr/>
          <p:nvPr/>
        </p:nvGrpSpPr>
        <p:grpSpPr>
          <a:xfrm>
            <a:off x="2143108" y="4214818"/>
            <a:ext cx="2286016" cy="2286016"/>
            <a:chOff x="2143108" y="4214818"/>
            <a:chExt cx="2286016" cy="2286016"/>
          </a:xfrm>
        </p:grpSpPr>
        <p:sp>
          <p:nvSpPr>
            <p:cNvPr id="520" name="Rectangle 519"/>
            <p:cNvSpPr/>
            <p:nvPr/>
          </p:nvSpPr>
          <p:spPr>
            <a:xfrm>
              <a:off x="2143108"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1" name="Rectangle 520"/>
            <p:cNvSpPr/>
            <p:nvPr/>
          </p:nvSpPr>
          <p:spPr>
            <a:xfrm>
              <a:off x="2428860"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2" name="Rectangle 521"/>
            <p:cNvSpPr/>
            <p:nvPr/>
          </p:nvSpPr>
          <p:spPr>
            <a:xfrm>
              <a:off x="2285984"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3" name="Rectangle 522"/>
            <p:cNvSpPr/>
            <p:nvPr/>
          </p:nvSpPr>
          <p:spPr>
            <a:xfrm>
              <a:off x="2571736"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4" name="Rectangle 523"/>
            <p:cNvSpPr/>
            <p:nvPr/>
          </p:nvSpPr>
          <p:spPr>
            <a:xfrm>
              <a:off x="2714612"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5" name="Rectangle 524"/>
            <p:cNvSpPr/>
            <p:nvPr/>
          </p:nvSpPr>
          <p:spPr>
            <a:xfrm>
              <a:off x="3000364"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6" name="Rectangle 525"/>
            <p:cNvSpPr/>
            <p:nvPr/>
          </p:nvSpPr>
          <p:spPr>
            <a:xfrm>
              <a:off x="2857488"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7" name="Rectangle 526"/>
            <p:cNvSpPr/>
            <p:nvPr/>
          </p:nvSpPr>
          <p:spPr>
            <a:xfrm>
              <a:off x="3143240"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8" name="Rectangle 527"/>
            <p:cNvSpPr/>
            <p:nvPr/>
          </p:nvSpPr>
          <p:spPr>
            <a:xfrm>
              <a:off x="3286116"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9" name="Rectangle 528"/>
            <p:cNvSpPr/>
            <p:nvPr/>
          </p:nvSpPr>
          <p:spPr>
            <a:xfrm>
              <a:off x="3571868"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0" name="Rectangle 529"/>
            <p:cNvSpPr/>
            <p:nvPr/>
          </p:nvSpPr>
          <p:spPr>
            <a:xfrm>
              <a:off x="3428992"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1" name="Rectangle 530"/>
            <p:cNvSpPr/>
            <p:nvPr/>
          </p:nvSpPr>
          <p:spPr>
            <a:xfrm>
              <a:off x="3714744"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2" name="Rectangle 531"/>
            <p:cNvSpPr/>
            <p:nvPr/>
          </p:nvSpPr>
          <p:spPr>
            <a:xfrm>
              <a:off x="3857620"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3" name="Rectangle 532"/>
            <p:cNvSpPr/>
            <p:nvPr/>
          </p:nvSpPr>
          <p:spPr>
            <a:xfrm>
              <a:off x="4143372"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4" name="Rectangle 533"/>
            <p:cNvSpPr/>
            <p:nvPr/>
          </p:nvSpPr>
          <p:spPr>
            <a:xfrm>
              <a:off x="4000496"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5" name="Rectangle 534"/>
            <p:cNvSpPr/>
            <p:nvPr/>
          </p:nvSpPr>
          <p:spPr>
            <a:xfrm>
              <a:off x="4286248" y="421481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6" name="Rectangle 535"/>
            <p:cNvSpPr/>
            <p:nvPr/>
          </p:nvSpPr>
          <p:spPr>
            <a:xfrm>
              <a:off x="214310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7" name="Rectangle 536"/>
            <p:cNvSpPr/>
            <p:nvPr/>
          </p:nvSpPr>
          <p:spPr>
            <a:xfrm>
              <a:off x="242886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8" name="Rectangle 537"/>
            <p:cNvSpPr/>
            <p:nvPr/>
          </p:nvSpPr>
          <p:spPr>
            <a:xfrm>
              <a:off x="228598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9" name="Rectangle 538"/>
            <p:cNvSpPr/>
            <p:nvPr/>
          </p:nvSpPr>
          <p:spPr>
            <a:xfrm>
              <a:off x="257173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0" name="Rectangle 539"/>
            <p:cNvSpPr/>
            <p:nvPr/>
          </p:nvSpPr>
          <p:spPr>
            <a:xfrm>
              <a:off x="271461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1" name="Rectangle 540"/>
            <p:cNvSpPr/>
            <p:nvPr/>
          </p:nvSpPr>
          <p:spPr>
            <a:xfrm>
              <a:off x="300036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2" name="Rectangle 541"/>
            <p:cNvSpPr/>
            <p:nvPr/>
          </p:nvSpPr>
          <p:spPr>
            <a:xfrm>
              <a:off x="285748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3" name="Rectangle 542"/>
            <p:cNvSpPr/>
            <p:nvPr/>
          </p:nvSpPr>
          <p:spPr>
            <a:xfrm>
              <a:off x="314324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4" name="Rectangle 543"/>
            <p:cNvSpPr/>
            <p:nvPr/>
          </p:nvSpPr>
          <p:spPr>
            <a:xfrm>
              <a:off x="328611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5" name="Rectangle 544"/>
            <p:cNvSpPr/>
            <p:nvPr/>
          </p:nvSpPr>
          <p:spPr>
            <a:xfrm>
              <a:off x="357186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6" name="Rectangle 545"/>
            <p:cNvSpPr/>
            <p:nvPr/>
          </p:nvSpPr>
          <p:spPr>
            <a:xfrm>
              <a:off x="342899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7" name="Rectangle 546"/>
            <p:cNvSpPr/>
            <p:nvPr/>
          </p:nvSpPr>
          <p:spPr>
            <a:xfrm>
              <a:off x="371474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8" name="Rectangle 547"/>
            <p:cNvSpPr/>
            <p:nvPr/>
          </p:nvSpPr>
          <p:spPr>
            <a:xfrm>
              <a:off x="385762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9" name="Rectangle 548"/>
            <p:cNvSpPr/>
            <p:nvPr/>
          </p:nvSpPr>
          <p:spPr>
            <a:xfrm>
              <a:off x="414337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0" name="Rectangle 549"/>
            <p:cNvSpPr/>
            <p:nvPr/>
          </p:nvSpPr>
          <p:spPr>
            <a:xfrm>
              <a:off x="400049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1" name="Rectangle 550"/>
            <p:cNvSpPr/>
            <p:nvPr/>
          </p:nvSpPr>
          <p:spPr>
            <a:xfrm>
              <a:off x="428624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2" name="Rectangle 551"/>
            <p:cNvSpPr/>
            <p:nvPr/>
          </p:nvSpPr>
          <p:spPr>
            <a:xfrm>
              <a:off x="214310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3" name="Rectangle 552"/>
            <p:cNvSpPr/>
            <p:nvPr/>
          </p:nvSpPr>
          <p:spPr>
            <a:xfrm>
              <a:off x="242886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4" name="Rectangle 553"/>
            <p:cNvSpPr/>
            <p:nvPr/>
          </p:nvSpPr>
          <p:spPr>
            <a:xfrm>
              <a:off x="228598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5" name="Rectangle 554"/>
            <p:cNvSpPr/>
            <p:nvPr/>
          </p:nvSpPr>
          <p:spPr>
            <a:xfrm>
              <a:off x="257173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6" name="Rectangle 555"/>
            <p:cNvSpPr/>
            <p:nvPr/>
          </p:nvSpPr>
          <p:spPr>
            <a:xfrm>
              <a:off x="271461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7" name="Rectangle 556"/>
            <p:cNvSpPr/>
            <p:nvPr/>
          </p:nvSpPr>
          <p:spPr>
            <a:xfrm>
              <a:off x="300036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8" name="Rectangle 557"/>
            <p:cNvSpPr/>
            <p:nvPr/>
          </p:nvSpPr>
          <p:spPr>
            <a:xfrm>
              <a:off x="285748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9" name="Rectangle 558"/>
            <p:cNvSpPr/>
            <p:nvPr/>
          </p:nvSpPr>
          <p:spPr>
            <a:xfrm>
              <a:off x="314324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0" name="Rectangle 559"/>
            <p:cNvSpPr/>
            <p:nvPr/>
          </p:nvSpPr>
          <p:spPr>
            <a:xfrm>
              <a:off x="328611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1" name="Rectangle 560"/>
            <p:cNvSpPr/>
            <p:nvPr/>
          </p:nvSpPr>
          <p:spPr>
            <a:xfrm>
              <a:off x="357186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2" name="Rectangle 561"/>
            <p:cNvSpPr/>
            <p:nvPr/>
          </p:nvSpPr>
          <p:spPr>
            <a:xfrm>
              <a:off x="342899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3" name="Rectangle 562"/>
            <p:cNvSpPr/>
            <p:nvPr/>
          </p:nvSpPr>
          <p:spPr>
            <a:xfrm>
              <a:off x="371474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4" name="Rectangle 563"/>
            <p:cNvSpPr/>
            <p:nvPr/>
          </p:nvSpPr>
          <p:spPr>
            <a:xfrm>
              <a:off x="385762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5" name="Rectangle 564"/>
            <p:cNvSpPr/>
            <p:nvPr/>
          </p:nvSpPr>
          <p:spPr>
            <a:xfrm>
              <a:off x="414337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6" name="Rectangle 565"/>
            <p:cNvSpPr/>
            <p:nvPr/>
          </p:nvSpPr>
          <p:spPr>
            <a:xfrm>
              <a:off x="400049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7" name="Rectangle 566"/>
            <p:cNvSpPr/>
            <p:nvPr/>
          </p:nvSpPr>
          <p:spPr>
            <a:xfrm>
              <a:off x="428624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8" name="Rectangle 567"/>
            <p:cNvSpPr/>
            <p:nvPr/>
          </p:nvSpPr>
          <p:spPr>
            <a:xfrm>
              <a:off x="214310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9" name="Rectangle 568"/>
            <p:cNvSpPr/>
            <p:nvPr/>
          </p:nvSpPr>
          <p:spPr>
            <a:xfrm>
              <a:off x="242886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0" name="Rectangle 569"/>
            <p:cNvSpPr/>
            <p:nvPr/>
          </p:nvSpPr>
          <p:spPr>
            <a:xfrm>
              <a:off x="228598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1" name="Rectangle 570"/>
            <p:cNvSpPr/>
            <p:nvPr/>
          </p:nvSpPr>
          <p:spPr>
            <a:xfrm>
              <a:off x="257173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2" name="Rectangle 571"/>
            <p:cNvSpPr/>
            <p:nvPr/>
          </p:nvSpPr>
          <p:spPr>
            <a:xfrm>
              <a:off x="271461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3" name="Rectangle 572"/>
            <p:cNvSpPr/>
            <p:nvPr/>
          </p:nvSpPr>
          <p:spPr>
            <a:xfrm>
              <a:off x="300036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4" name="Rectangle 573"/>
            <p:cNvSpPr/>
            <p:nvPr/>
          </p:nvSpPr>
          <p:spPr>
            <a:xfrm>
              <a:off x="285748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5" name="Rectangle 574"/>
            <p:cNvSpPr/>
            <p:nvPr/>
          </p:nvSpPr>
          <p:spPr>
            <a:xfrm>
              <a:off x="314324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6" name="Rectangle 575"/>
            <p:cNvSpPr/>
            <p:nvPr/>
          </p:nvSpPr>
          <p:spPr>
            <a:xfrm>
              <a:off x="328611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7" name="Rectangle 576"/>
            <p:cNvSpPr/>
            <p:nvPr/>
          </p:nvSpPr>
          <p:spPr>
            <a:xfrm>
              <a:off x="357186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8" name="Rectangle 577"/>
            <p:cNvSpPr/>
            <p:nvPr/>
          </p:nvSpPr>
          <p:spPr>
            <a:xfrm>
              <a:off x="342899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9" name="Rectangle 578"/>
            <p:cNvSpPr/>
            <p:nvPr/>
          </p:nvSpPr>
          <p:spPr>
            <a:xfrm>
              <a:off x="371474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0" name="Rectangle 579"/>
            <p:cNvSpPr/>
            <p:nvPr/>
          </p:nvSpPr>
          <p:spPr>
            <a:xfrm>
              <a:off x="385762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1" name="Rectangle 580"/>
            <p:cNvSpPr/>
            <p:nvPr/>
          </p:nvSpPr>
          <p:spPr>
            <a:xfrm>
              <a:off x="414337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2" name="Rectangle 581"/>
            <p:cNvSpPr/>
            <p:nvPr/>
          </p:nvSpPr>
          <p:spPr>
            <a:xfrm>
              <a:off x="400049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3" name="Rectangle 582"/>
            <p:cNvSpPr/>
            <p:nvPr/>
          </p:nvSpPr>
          <p:spPr>
            <a:xfrm>
              <a:off x="428624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4" name="Rectangle 583"/>
            <p:cNvSpPr/>
            <p:nvPr/>
          </p:nvSpPr>
          <p:spPr>
            <a:xfrm>
              <a:off x="214310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5" name="Rectangle 584"/>
            <p:cNvSpPr/>
            <p:nvPr/>
          </p:nvSpPr>
          <p:spPr>
            <a:xfrm>
              <a:off x="242886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6" name="Rectangle 585"/>
            <p:cNvSpPr/>
            <p:nvPr/>
          </p:nvSpPr>
          <p:spPr>
            <a:xfrm>
              <a:off x="228598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7" name="Rectangle 586"/>
            <p:cNvSpPr/>
            <p:nvPr/>
          </p:nvSpPr>
          <p:spPr>
            <a:xfrm>
              <a:off x="257173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8" name="Rectangle 587"/>
            <p:cNvSpPr/>
            <p:nvPr/>
          </p:nvSpPr>
          <p:spPr>
            <a:xfrm>
              <a:off x="271461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9" name="Rectangle 588"/>
            <p:cNvSpPr/>
            <p:nvPr/>
          </p:nvSpPr>
          <p:spPr>
            <a:xfrm>
              <a:off x="300036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0" name="Rectangle 589"/>
            <p:cNvSpPr/>
            <p:nvPr/>
          </p:nvSpPr>
          <p:spPr>
            <a:xfrm>
              <a:off x="285748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1" name="Rectangle 590"/>
            <p:cNvSpPr/>
            <p:nvPr/>
          </p:nvSpPr>
          <p:spPr>
            <a:xfrm>
              <a:off x="314324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2" name="Rectangle 591"/>
            <p:cNvSpPr/>
            <p:nvPr/>
          </p:nvSpPr>
          <p:spPr>
            <a:xfrm>
              <a:off x="328611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3" name="Rectangle 592"/>
            <p:cNvSpPr/>
            <p:nvPr/>
          </p:nvSpPr>
          <p:spPr>
            <a:xfrm>
              <a:off x="357186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4" name="Rectangle 593"/>
            <p:cNvSpPr/>
            <p:nvPr/>
          </p:nvSpPr>
          <p:spPr>
            <a:xfrm>
              <a:off x="342899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5" name="Rectangle 594"/>
            <p:cNvSpPr/>
            <p:nvPr/>
          </p:nvSpPr>
          <p:spPr>
            <a:xfrm>
              <a:off x="371474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6" name="Rectangle 595"/>
            <p:cNvSpPr/>
            <p:nvPr/>
          </p:nvSpPr>
          <p:spPr>
            <a:xfrm>
              <a:off x="385762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7" name="Rectangle 596"/>
            <p:cNvSpPr/>
            <p:nvPr/>
          </p:nvSpPr>
          <p:spPr>
            <a:xfrm>
              <a:off x="414337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8" name="Rectangle 597"/>
            <p:cNvSpPr/>
            <p:nvPr/>
          </p:nvSpPr>
          <p:spPr>
            <a:xfrm>
              <a:off x="400049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9" name="Rectangle 598"/>
            <p:cNvSpPr/>
            <p:nvPr/>
          </p:nvSpPr>
          <p:spPr>
            <a:xfrm>
              <a:off x="428624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0" name="Rectangle 599"/>
            <p:cNvSpPr/>
            <p:nvPr/>
          </p:nvSpPr>
          <p:spPr>
            <a:xfrm>
              <a:off x="214310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1" name="Rectangle 600"/>
            <p:cNvSpPr/>
            <p:nvPr/>
          </p:nvSpPr>
          <p:spPr>
            <a:xfrm>
              <a:off x="242886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2" name="Rectangle 601"/>
            <p:cNvSpPr/>
            <p:nvPr/>
          </p:nvSpPr>
          <p:spPr>
            <a:xfrm>
              <a:off x="228598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3" name="Rectangle 602"/>
            <p:cNvSpPr/>
            <p:nvPr/>
          </p:nvSpPr>
          <p:spPr>
            <a:xfrm>
              <a:off x="257173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4" name="Rectangle 603"/>
            <p:cNvSpPr/>
            <p:nvPr/>
          </p:nvSpPr>
          <p:spPr>
            <a:xfrm>
              <a:off x="271461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5" name="Rectangle 604"/>
            <p:cNvSpPr/>
            <p:nvPr/>
          </p:nvSpPr>
          <p:spPr>
            <a:xfrm>
              <a:off x="300036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6" name="Rectangle 605"/>
            <p:cNvSpPr/>
            <p:nvPr/>
          </p:nvSpPr>
          <p:spPr>
            <a:xfrm>
              <a:off x="285748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7" name="Rectangle 606"/>
            <p:cNvSpPr/>
            <p:nvPr/>
          </p:nvSpPr>
          <p:spPr>
            <a:xfrm>
              <a:off x="314324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8" name="Rectangle 607"/>
            <p:cNvSpPr/>
            <p:nvPr/>
          </p:nvSpPr>
          <p:spPr>
            <a:xfrm>
              <a:off x="328611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9" name="Rectangle 608"/>
            <p:cNvSpPr/>
            <p:nvPr/>
          </p:nvSpPr>
          <p:spPr>
            <a:xfrm>
              <a:off x="357186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0" name="Rectangle 609"/>
            <p:cNvSpPr/>
            <p:nvPr/>
          </p:nvSpPr>
          <p:spPr>
            <a:xfrm>
              <a:off x="342899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1" name="Rectangle 610"/>
            <p:cNvSpPr/>
            <p:nvPr/>
          </p:nvSpPr>
          <p:spPr>
            <a:xfrm>
              <a:off x="371474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2" name="Rectangle 611"/>
            <p:cNvSpPr/>
            <p:nvPr/>
          </p:nvSpPr>
          <p:spPr>
            <a:xfrm>
              <a:off x="385762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3" name="Rectangle 612"/>
            <p:cNvSpPr/>
            <p:nvPr/>
          </p:nvSpPr>
          <p:spPr>
            <a:xfrm>
              <a:off x="414337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4" name="Rectangle 613"/>
            <p:cNvSpPr/>
            <p:nvPr/>
          </p:nvSpPr>
          <p:spPr>
            <a:xfrm>
              <a:off x="400049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5" name="Rectangle 614"/>
            <p:cNvSpPr/>
            <p:nvPr/>
          </p:nvSpPr>
          <p:spPr>
            <a:xfrm>
              <a:off x="428624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6" name="Rectangle 615"/>
            <p:cNvSpPr/>
            <p:nvPr/>
          </p:nvSpPr>
          <p:spPr>
            <a:xfrm>
              <a:off x="214310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7" name="Rectangle 616"/>
            <p:cNvSpPr/>
            <p:nvPr/>
          </p:nvSpPr>
          <p:spPr>
            <a:xfrm>
              <a:off x="242886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8" name="Rectangle 617"/>
            <p:cNvSpPr/>
            <p:nvPr/>
          </p:nvSpPr>
          <p:spPr>
            <a:xfrm>
              <a:off x="228598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9" name="Rectangle 618"/>
            <p:cNvSpPr/>
            <p:nvPr/>
          </p:nvSpPr>
          <p:spPr>
            <a:xfrm>
              <a:off x="257173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0" name="Rectangle 619"/>
            <p:cNvSpPr/>
            <p:nvPr/>
          </p:nvSpPr>
          <p:spPr>
            <a:xfrm>
              <a:off x="271461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1" name="Rectangle 620"/>
            <p:cNvSpPr/>
            <p:nvPr/>
          </p:nvSpPr>
          <p:spPr>
            <a:xfrm>
              <a:off x="300036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2" name="Rectangle 621"/>
            <p:cNvSpPr/>
            <p:nvPr/>
          </p:nvSpPr>
          <p:spPr>
            <a:xfrm>
              <a:off x="285748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3" name="Rectangle 622"/>
            <p:cNvSpPr/>
            <p:nvPr/>
          </p:nvSpPr>
          <p:spPr>
            <a:xfrm>
              <a:off x="314324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4" name="Rectangle 623"/>
            <p:cNvSpPr/>
            <p:nvPr/>
          </p:nvSpPr>
          <p:spPr>
            <a:xfrm>
              <a:off x="328611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5" name="Rectangle 624"/>
            <p:cNvSpPr/>
            <p:nvPr/>
          </p:nvSpPr>
          <p:spPr>
            <a:xfrm>
              <a:off x="357186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6" name="Rectangle 625"/>
            <p:cNvSpPr/>
            <p:nvPr/>
          </p:nvSpPr>
          <p:spPr>
            <a:xfrm>
              <a:off x="342899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7" name="Rectangle 626"/>
            <p:cNvSpPr/>
            <p:nvPr/>
          </p:nvSpPr>
          <p:spPr>
            <a:xfrm>
              <a:off x="371474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8" name="Rectangle 627"/>
            <p:cNvSpPr/>
            <p:nvPr/>
          </p:nvSpPr>
          <p:spPr>
            <a:xfrm>
              <a:off x="385762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9" name="Rectangle 628"/>
            <p:cNvSpPr/>
            <p:nvPr/>
          </p:nvSpPr>
          <p:spPr>
            <a:xfrm>
              <a:off x="414337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0" name="Rectangle 629"/>
            <p:cNvSpPr/>
            <p:nvPr/>
          </p:nvSpPr>
          <p:spPr>
            <a:xfrm>
              <a:off x="400049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1" name="Rectangle 630"/>
            <p:cNvSpPr/>
            <p:nvPr/>
          </p:nvSpPr>
          <p:spPr>
            <a:xfrm>
              <a:off x="428624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Rectangle 631"/>
            <p:cNvSpPr/>
            <p:nvPr/>
          </p:nvSpPr>
          <p:spPr>
            <a:xfrm>
              <a:off x="214310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3" name="Rectangle 632"/>
            <p:cNvSpPr/>
            <p:nvPr/>
          </p:nvSpPr>
          <p:spPr>
            <a:xfrm>
              <a:off x="242886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4" name="Rectangle 633"/>
            <p:cNvSpPr/>
            <p:nvPr/>
          </p:nvSpPr>
          <p:spPr>
            <a:xfrm>
              <a:off x="228598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5" name="Rectangle 634"/>
            <p:cNvSpPr/>
            <p:nvPr/>
          </p:nvSpPr>
          <p:spPr>
            <a:xfrm>
              <a:off x="257173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6" name="Rectangle 635"/>
            <p:cNvSpPr/>
            <p:nvPr/>
          </p:nvSpPr>
          <p:spPr>
            <a:xfrm>
              <a:off x="271461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7" name="Rectangle 636"/>
            <p:cNvSpPr/>
            <p:nvPr/>
          </p:nvSpPr>
          <p:spPr>
            <a:xfrm>
              <a:off x="300036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8" name="Rectangle 637"/>
            <p:cNvSpPr/>
            <p:nvPr/>
          </p:nvSpPr>
          <p:spPr>
            <a:xfrm>
              <a:off x="285748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9" name="Rectangle 638"/>
            <p:cNvSpPr/>
            <p:nvPr/>
          </p:nvSpPr>
          <p:spPr>
            <a:xfrm>
              <a:off x="314324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0" name="Rectangle 639"/>
            <p:cNvSpPr/>
            <p:nvPr/>
          </p:nvSpPr>
          <p:spPr>
            <a:xfrm>
              <a:off x="328611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1" name="Rectangle 640"/>
            <p:cNvSpPr/>
            <p:nvPr/>
          </p:nvSpPr>
          <p:spPr>
            <a:xfrm>
              <a:off x="357186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2" name="Rectangle 641"/>
            <p:cNvSpPr/>
            <p:nvPr/>
          </p:nvSpPr>
          <p:spPr>
            <a:xfrm>
              <a:off x="342899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3" name="Rectangle 642"/>
            <p:cNvSpPr/>
            <p:nvPr/>
          </p:nvSpPr>
          <p:spPr>
            <a:xfrm>
              <a:off x="371474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4" name="Rectangle 643"/>
            <p:cNvSpPr/>
            <p:nvPr/>
          </p:nvSpPr>
          <p:spPr>
            <a:xfrm>
              <a:off x="385762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5" name="Rectangle 644"/>
            <p:cNvSpPr/>
            <p:nvPr/>
          </p:nvSpPr>
          <p:spPr>
            <a:xfrm>
              <a:off x="414337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6" name="Rectangle 645"/>
            <p:cNvSpPr/>
            <p:nvPr/>
          </p:nvSpPr>
          <p:spPr>
            <a:xfrm>
              <a:off x="400049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7" name="Rectangle 646"/>
            <p:cNvSpPr/>
            <p:nvPr/>
          </p:nvSpPr>
          <p:spPr>
            <a:xfrm>
              <a:off x="428624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8" name="Rectangle 647"/>
            <p:cNvSpPr/>
            <p:nvPr/>
          </p:nvSpPr>
          <p:spPr>
            <a:xfrm>
              <a:off x="214310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9" name="Rectangle 648"/>
            <p:cNvSpPr/>
            <p:nvPr/>
          </p:nvSpPr>
          <p:spPr>
            <a:xfrm>
              <a:off x="242886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0" name="Rectangle 649"/>
            <p:cNvSpPr/>
            <p:nvPr/>
          </p:nvSpPr>
          <p:spPr>
            <a:xfrm>
              <a:off x="228598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1" name="Rectangle 650"/>
            <p:cNvSpPr/>
            <p:nvPr/>
          </p:nvSpPr>
          <p:spPr>
            <a:xfrm>
              <a:off x="257173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2" name="Rectangle 651"/>
            <p:cNvSpPr/>
            <p:nvPr/>
          </p:nvSpPr>
          <p:spPr>
            <a:xfrm>
              <a:off x="271461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3" name="Rectangle 652"/>
            <p:cNvSpPr/>
            <p:nvPr/>
          </p:nvSpPr>
          <p:spPr>
            <a:xfrm>
              <a:off x="300036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4" name="Rectangle 653"/>
            <p:cNvSpPr/>
            <p:nvPr/>
          </p:nvSpPr>
          <p:spPr>
            <a:xfrm>
              <a:off x="285748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5" name="Rectangle 654"/>
            <p:cNvSpPr/>
            <p:nvPr/>
          </p:nvSpPr>
          <p:spPr>
            <a:xfrm>
              <a:off x="314324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6" name="Rectangle 655"/>
            <p:cNvSpPr/>
            <p:nvPr/>
          </p:nvSpPr>
          <p:spPr>
            <a:xfrm>
              <a:off x="328611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7" name="Rectangle 656"/>
            <p:cNvSpPr/>
            <p:nvPr/>
          </p:nvSpPr>
          <p:spPr>
            <a:xfrm>
              <a:off x="357186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8" name="Rectangle 657"/>
            <p:cNvSpPr/>
            <p:nvPr/>
          </p:nvSpPr>
          <p:spPr>
            <a:xfrm>
              <a:off x="342899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9" name="Rectangle 658"/>
            <p:cNvSpPr/>
            <p:nvPr/>
          </p:nvSpPr>
          <p:spPr>
            <a:xfrm>
              <a:off x="371474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0" name="Rectangle 659"/>
            <p:cNvSpPr/>
            <p:nvPr/>
          </p:nvSpPr>
          <p:spPr>
            <a:xfrm>
              <a:off x="385762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1" name="Rectangle 660"/>
            <p:cNvSpPr/>
            <p:nvPr/>
          </p:nvSpPr>
          <p:spPr>
            <a:xfrm>
              <a:off x="414337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2" name="Rectangle 661"/>
            <p:cNvSpPr/>
            <p:nvPr/>
          </p:nvSpPr>
          <p:spPr>
            <a:xfrm>
              <a:off x="400049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3" name="Rectangle 662"/>
            <p:cNvSpPr/>
            <p:nvPr/>
          </p:nvSpPr>
          <p:spPr>
            <a:xfrm>
              <a:off x="428624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4" name="Rectangle 663"/>
            <p:cNvSpPr/>
            <p:nvPr/>
          </p:nvSpPr>
          <p:spPr>
            <a:xfrm>
              <a:off x="214310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5" name="Rectangle 664"/>
            <p:cNvSpPr/>
            <p:nvPr/>
          </p:nvSpPr>
          <p:spPr>
            <a:xfrm>
              <a:off x="242886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6" name="Rectangle 665"/>
            <p:cNvSpPr/>
            <p:nvPr/>
          </p:nvSpPr>
          <p:spPr>
            <a:xfrm>
              <a:off x="228598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7" name="Rectangle 666"/>
            <p:cNvSpPr/>
            <p:nvPr/>
          </p:nvSpPr>
          <p:spPr>
            <a:xfrm>
              <a:off x="257173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8" name="Rectangle 667"/>
            <p:cNvSpPr/>
            <p:nvPr/>
          </p:nvSpPr>
          <p:spPr>
            <a:xfrm>
              <a:off x="271461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9" name="Rectangle 668"/>
            <p:cNvSpPr/>
            <p:nvPr/>
          </p:nvSpPr>
          <p:spPr>
            <a:xfrm>
              <a:off x="300036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0" name="Rectangle 669"/>
            <p:cNvSpPr/>
            <p:nvPr/>
          </p:nvSpPr>
          <p:spPr>
            <a:xfrm>
              <a:off x="285748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1" name="Rectangle 670"/>
            <p:cNvSpPr/>
            <p:nvPr/>
          </p:nvSpPr>
          <p:spPr>
            <a:xfrm>
              <a:off x="314324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2" name="Rectangle 671"/>
            <p:cNvSpPr/>
            <p:nvPr/>
          </p:nvSpPr>
          <p:spPr>
            <a:xfrm>
              <a:off x="328611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3" name="Rectangle 672"/>
            <p:cNvSpPr/>
            <p:nvPr/>
          </p:nvSpPr>
          <p:spPr>
            <a:xfrm>
              <a:off x="357186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4" name="Rectangle 673"/>
            <p:cNvSpPr/>
            <p:nvPr/>
          </p:nvSpPr>
          <p:spPr>
            <a:xfrm>
              <a:off x="342899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5" name="Rectangle 674"/>
            <p:cNvSpPr/>
            <p:nvPr/>
          </p:nvSpPr>
          <p:spPr>
            <a:xfrm>
              <a:off x="371474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6" name="Rectangle 675"/>
            <p:cNvSpPr/>
            <p:nvPr/>
          </p:nvSpPr>
          <p:spPr>
            <a:xfrm>
              <a:off x="385762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7" name="Rectangle 676"/>
            <p:cNvSpPr/>
            <p:nvPr/>
          </p:nvSpPr>
          <p:spPr>
            <a:xfrm>
              <a:off x="414337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8" name="Rectangle 677"/>
            <p:cNvSpPr/>
            <p:nvPr/>
          </p:nvSpPr>
          <p:spPr>
            <a:xfrm>
              <a:off x="400049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9" name="Rectangle 678"/>
            <p:cNvSpPr/>
            <p:nvPr/>
          </p:nvSpPr>
          <p:spPr>
            <a:xfrm>
              <a:off x="428624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0" name="Rectangle 679"/>
            <p:cNvSpPr/>
            <p:nvPr/>
          </p:nvSpPr>
          <p:spPr>
            <a:xfrm>
              <a:off x="214310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1" name="Rectangle 680"/>
            <p:cNvSpPr/>
            <p:nvPr/>
          </p:nvSpPr>
          <p:spPr>
            <a:xfrm>
              <a:off x="242886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2" name="Rectangle 681"/>
            <p:cNvSpPr/>
            <p:nvPr/>
          </p:nvSpPr>
          <p:spPr>
            <a:xfrm>
              <a:off x="228598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3" name="Rectangle 682"/>
            <p:cNvSpPr/>
            <p:nvPr/>
          </p:nvSpPr>
          <p:spPr>
            <a:xfrm>
              <a:off x="257173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4" name="Rectangle 683"/>
            <p:cNvSpPr/>
            <p:nvPr/>
          </p:nvSpPr>
          <p:spPr>
            <a:xfrm>
              <a:off x="271461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5" name="Rectangle 684"/>
            <p:cNvSpPr/>
            <p:nvPr/>
          </p:nvSpPr>
          <p:spPr>
            <a:xfrm>
              <a:off x="300036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6" name="Rectangle 685"/>
            <p:cNvSpPr/>
            <p:nvPr/>
          </p:nvSpPr>
          <p:spPr>
            <a:xfrm>
              <a:off x="285748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7" name="Rectangle 686"/>
            <p:cNvSpPr/>
            <p:nvPr/>
          </p:nvSpPr>
          <p:spPr>
            <a:xfrm>
              <a:off x="314324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8" name="Rectangle 687"/>
            <p:cNvSpPr/>
            <p:nvPr/>
          </p:nvSpPr>
          <p:spPr>
            <a:xfrm>
              <a:off x="328611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9" name="Rectangle 688"/>
            <p:cNvSpPr/>
            <p:nvPr/>
          </p:nvSpPr>
          <p:spPr>
            <a:xfrm>
              <a:off x="357186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0" name="Rectangle 689"/>
            <p:cNvSpPr/>
            <p:nvPr/>
          </p:nvSpPr>
          <p:spPr>
            <a:xfrm>
              <a:off x="342899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1" name="Rectangle 690"/>
            <p:cNvSpPr/>
            <p:nvPr/>
          </p:nvSpPr>
          <p:spPr>
            <a:xfrm>
              <a:off x="371474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2" name="Rectangle 691"/>
            <p:cNvSpPr/>
            <p:nvPr/>
          </p:nvSpPr>
          <p:spPr>
            <a:xfrm>
              <a:off x="385762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3" name="Rectangle 692"/>
            <p:cNvSpPr/>
            <p:nvPr/>
          </p:nvSpPr>
          <p:spPr>
            <a:xfrm>
              <a:off x="414337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4" name="Rectangle 693"/>
            <p:cNvSpPr/>
            <p:nvPr/>
          </p:nvSpPr>
          <p:spPr>
            <a:xfrm>
              <a:off x="400049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5" name="Rectangle 694"/>
            <p:cNvSpPr/>
            <p:nvPr/>
          </p:nvSpPr>
          <p:spPr>
            <a:xfrm>
              <a:off x="428624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6" name="Rectangle 695"/>
            <p:cNvSpPr/>
            <p:nvPr/>
          </p:nvSpPr>
          <p:spPr>
            <a:xfrm>
              <a:off x="214310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7" name="Rectangle 696"/>
            <p:cNvSpPr/>
            <p:nvPr/>
          </p:nvSpPr>
          <p:spPr>
            <a:xfrm>
              <a:off x="242886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8" name="Rectangle 697"/>
            <p:cNvSpPr/>
            <p:nvPr/>
          </p:nvSpPr>
          <p:spPr>
            <a:xfrm>
              <a:off x="228598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9" name="Rectangle 698"/>
            <p:cNvSpPr/>
            <p:nvPr/>
          </p:nvSpPr>
          <p:spPr>
            <a:xfrm>
              <a:off x="257173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0" name="Rectangle 699"/>
            <p:cNvSpPr/>
            <p:nvPr/>
          </p:nvSpPr>
          <p:spPr>
            <a:xfrm>
              <a:off x="271461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1" name="Rectangle 700"/>
            <p:cNvSpPr/>
            <p:nvPr/>
          </p:nvSpPr>
          <p:spPr>
            <a:xfrm>
              <a:off x="300036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2" name="Rectangle 701"/>
            <p:cNvSpPr/>
            <p:nvPr/>
          </p:nvSpPr>
          <p:spPr>
            <a:xfrm>
              <a:off x="285748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3" name="Rectangle 702"/>
            <p:cNvSpPr/>
            <p:nvPr/>
          </p:nvSpPr>
          <p:spPr>
            <a:xfrm>
              <a:off x="314324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4" name="Rectangle 703"/>
            <p:cNvSpPr/>
            <p:nvPr/>
          </p:nvSpPr>
          <p:spPr>
            <a:xfrm>
              <a:off x="328611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5" name="Rectangle 704"/>
            <p:cNvSpPr/>
            <p:nvPr/>
          </p:nvSpPr>
          <p:spPr>
            <a:xfrm>
              <a:off x="357186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6" name="Rectangle 705"/>
            <p:cNvSpPr/>
            <p:nvPr/>
          </p:nvSpPr>
          <p:spPr>
            <a:xfrm>
              <a:off x="342899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7" name="Rectangle 706"/>
            <p:cNvSpPr/>
            <p:nvPr/>
          </p:nvSpPr>
          <p:spPr>
            <a:xfrm>
              <a:off x="371474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8" name="Rectangle 707"/>
            <p:cNvSpPr/>
            <p:nvPr/>
          </p:nvSpPr>
          <p:spPr>
            <a:xfrm>
              <a:off x="385762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9" name="Rectangle 708"/>
            <p:cNvSpPr/>
            <p:nvPr/>
          </p:nvSpPr>
          <p:spPr>
            <a:xfrm>
              <a:off x="414337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0" name="Rectangle 709"/>
            <p:cNvSpPr/>
            <p:nvPr/>
          </p:nvSpPr>
          <p:spPr>
            <a:xfrm>
              <a:off x="400049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1" name="Rectangle 710"/>
            <p:cNvSpPr/>
            <p:nvPr/>
          </p:nvSpPr>
          <p:spPr>
            <a:xfrm>
              <a:off x="428624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2" name="Rectangle 711"/>
            <p:cNvSpPr/>
            <p:nvPr/>
          </p:nvSpPr>
          <p:spPr>
            <a:xfrm>
              <a:off x="214310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3" name="Rectangle 712"/>
            <p:cNvSpPr/>
            <p:nvPr/>
          </p:nvSpPr>
          <p:spPr>
            <a:xfrm>
              <a:off x="242886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4" name="Rectangle 713"/>
            <p:cNvSpPr/>
            <p:nvPr/>
          </p:nvSpPr>
          <p:spPr>
            <a:xfrm>
              <a:off x="228598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5" name="Rectangle 714"/>
            <p:cNvSpPr/>
            <p:nvPr/>
          </p:nvSpPr>
          <p:spPr>
            <a:xfrm>
              <a:off x="257173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6" name="Rectangle 715"/>
            <p:cNvSpPr/>
            <p:nvPr/>
          </p:nvSpPr>
          <p:spPr>
            <a:xfrm>
              <a:off x="271461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7" name="Rectangle 716"/>
            <p:cNvSpPr/>
            <p:nvPr/>
          </p:nvSpPr>
          <p:spPr>
            <a:xfrm>
              <a:off x="300036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8" name="Rectangle 717"/>
            <p:cNvSpPr/>
            <p:nvPr/>
          </p:nvSpPr>
          <p:spPr>
            <a:xfrm>
              <a:off x="285748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9" name="Rectangle 718"/>
            <p:cNvSpPr/>
            <p:nvPr/>
          </p:nvSpPr>
          <p:spPr>
            <a:xfrm>
              <a:off x="314324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0" name="Rectangle 719"/>
            <p:cNvSpPr/>
            <p:nvPr/>
          </p:nvSpPr>
          <p:spPr>
            <a:xfrm>
              <a:off x="328611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1" name="Rectangle 720"/>
            <p:cNvSpPr/>
            <p:nvPr/>
          </p:nvSpPr>
          <p:spPr>
            <a:xfrm>
              <a:off x="357186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2" name="Rectangle 721"/>
            <p:cNvSpPr/>
            <p:nvPr/>
          </p:nvSpPr>
          <p:spPr>
            <a:xfrm>
              <a:off x="342899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3" name="Rectangle 722"/>
            <p:cNvSpPr/>
            <p:nvPr/>
          </p:nvSpPr>
          <p:spPr>
            <a:xfrm>
              <a:off x="371474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4" name="Rectangle 723"/>
            <p:cNvSpPr/>
            <p:nvPr/>
          </p:nvSpPr>
          <p:spPr>
            <a:xfrm>
              <a:off x="385762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5" name="Rectangle 724"/>
            <p:cNvSpPr/>
            <p:nvPr/>
          </p:nvSpPr>
          <p:spPr>
            <a:xfrm>
              <a:off x="414337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6" name="Rectangle 725"/>
            <p:cNvSpPr/>
            <p:nvPr/>
          </p:nvSpPr>
          <p:spPr>
            <a:xfrm>
              <a:off x="400049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7" name="Rectangle 726"/>
            <p:cNvSpPr/>
            <p:nvPr/>
          </p:nvSpPr>
          <p:spPr>
            <a:xfrm>
              <a:off x="428624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8" name="Rectangle 727"/>
            <p:cNvSpPr/>
            <p:nvPr/>
          </p:nvSpPr>
          <p:spPr>
            <a:xfrm>
              <a:off x="214310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9" name="Rectangle 728"/>
            <p:cNvSpPr/>
            <p:nvPr/>
          </p:nvSpPr>
          <p:spPr>
            <a:xfrm>
              <a:off x="242886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0" name="Rectangle 729"/>
            <p:cNvSpPr/>
            <p:nvPr/>
          </p:nvSpPr>
          <p:spPr>
            <a:xfrm>
              <a:off x="228598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1" name="Rectangle 730"/>
            <p:cNvSpPr/>
            <p:nvPr/>
          </p:nvSpPr>
          <p:spPr>
            <a:xfrm>
              <a:off x="257173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2" name="Rectangle 731"/>
            <p:cNvSpPr/>
            <p:nvPr/>
          </p:nvSpPr>
          <p:spPr>
            <a:xfrm>
              <a:off x="271461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3" name="Rectangle 732"/>
            <p:cNvSpPr/>
            <p:nvPr/>
          </p:nvSpPr>
          <p:spPr>
            <a:xfrm>
              <a:off x="300036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4" name="Rectangle 733"/>
            <p:cNvSpPr/>
            <p:nvPr/>
          </p:nvSpPr>
          <p:spPr>
            <a:xfrm>
              <a:off x="285748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5" name="Rectangle 734"/>
            <p:cNvSpPr/>
            <p:nvPr/>
          </p:nvSpPr>
          <p:spPr>
            <a:xfrm>
              <a:off x="314324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6" name="Rectangle 735"/>
            <p:cNvSpPr/>
            <p:nvPr/>
          </p:nvSpPr>
          <p:spPr>
            <a:xfrm>
              <a:off x="328611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7" name="Rectangle 736"/>
            <p:cNvSpPr/>
            <p:nvPr/>
          </p:nvSpPr>
          <p:spPr>
            <a:xfrm>
              <a:off x="357186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8" name="Rectangle 737"/>
            <p:cNvSpPr/>
            <p:nvPr/>
          </p:nvSpPr>
          <p:spPr>
            <a:xfrm>
              <a:off x="342899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9" name="Rectangle 738"/>
            <p:cNvSpPr/>
            <p:nvPr/>
          </p:nvSpPr>
          <p:spPr>
            <a:xfrm>
              <a:off x="371474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0" name="Rectangle 739"/>
            <p:cNvSpPr/>
            <p:nvPr/>
          </p:nvSpPr>
          <p:spPr>
            <a:xfrm>
              <a:off x="385762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1" name="Rectangle 740"/>
            <p:cNvSpPr/>
            <p:nvPr/>
          </p:nvSpPr>
          <p:spPr>
            <a:xfrm>
              <a:off x="414337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2" name="Rectangle 741"/>
            <p:cNvSpPr/>
            <p:nvPr/>
          </p:nvSpPr>
          <p:spPr>
            <a:xfrm>
              <a:off x="400049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3" name="Rectangle 742"/>
            <p:cNvSpPr/>
            <p:nvPr/>
          </p:nvSpPr>
          <p:spPr>
            <a:xfrm>
              <a:off x="428624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4" name="Rectangle 743"/>
            <p:cNvSpPr/>
            <p:nvPr/>
          </p:nvSpPr>
          <p:spPr>
            <a:xfrm>
              <a:off x="214310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5" name="Rectangle 744"/>
            <p:cNvSpPr/>
            <p:nvPr/>
          </p:nvSpPr>
          <p:spPr>
            <a:xfrm>
              <a:off x="242886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6" name="Rectangle 745"/>
            <p:cNvSpPr/>
            <p:nvPr/>
          </p:nvSpPr>
          <p:spPr>
            <a:xfrm>
              <a:off x="228598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7" name="Rectangle 746"/>
            <p:cNvSpPr/>
            <p:nvPr/>
          </p:nvSpPr>
          <p:spPr>
            <a:xfrm>
              <a:off x="257173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8" name="Rectangle 747"/>
            <p:cNvSpPr/>
            <p:nvPr/>
          </p:nvSpPr>
          <p:spPr>
            <a:xfrm>
              <a:off x="271461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9" name="Rectangle 748"/>
            <p:cNvSpPr/>
            <p:nvPr/>
          </p:nvSpPr>
          <p:spPr>
            <a:xfrm>
              <a:off x="300036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0" name="Rectangle 749"/>
            <p:cNvSpPr/>
            <p:nvPr/>
          </p:nvSpPr>
          <p:spPr>
            <a:xfrm>
              <a:off x="285748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1" name="Rectangle 750"/>
            <p:cNvSpPr/>
            <p:nvPr/>
          </p:nvSpPr>
          <p:spPr>
            <a:xfrm>
              <a:off x="314324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2" name="Rectangle 751"/>
            <p:cNvSpPr/>
            <p:nvPr/>
          </p:nvSpPr>
          <p:spPr>
            <a:xfrm>
              <a:off x="328611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3" name="Rectangle 752"/>
            <p:cNvSpPr/>
            <p:nvPr/>
          </p:nvSpPr>
          <p:spPr>
            <a:xfrm>
              <a:off x="357186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4" name="Rectangle 753"/>
            <p:cNvSpPr/>
            <p:nvPr/>
          </p:nvSpPr>
          <p:spPr>
            <a:xfrm>
              <a:off x="342899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5" name="Rectangle 754"/>
            <p:cNvSpPr/>
            <p:nvPr/>
          </p:nvSpPr>
          <p:spPr>
            <a:xfrm>
              <a:off x="371474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6" name="Rectangle 755"/>
            <p:cNvSpPr/>
            <p:nvPr/>
          </p:nvSpPr>
          <p:spPr>
            <a:xfrm>
              <a:off x="385762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7" name="Rectangle 756"/>
            <p:cNvSpPr/>
            <p:nvPr/>
          </p:nvSpPr>
          <p:spPr>
            <a:xfrm>
              <a:off x="414337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8" name="Rectangle 757"/>
            <p:cNvSpPr/>
            <p:nvPr/>
          </p:nvSpPr>
          <p:spPr>
            <a:xfrm>
              <a:off x="400049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9" name="Rectangle 758"/>
            <p:cNvSpPr/>
            <p:nvPr/>
          </p:nvSpPr>
          <p:spPr>
            <a:xfrm>
              <a:off x="428624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0" name="Rectangle 759"/>
            <p:cNvSpPr/>
            <p:nvPr/>
          </p:nvSpPr>
          <p:spPr>
            <a:xfrm>
              <a:off x="214310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1" name="Rectangle 760"/>
            <p:cNvSpPr/>
            <p:nvPr/>
          </p:nvSpPr>
          <p:spPr>
            <a:xfrm>
              <a:off x="242886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2" name="Rectangle 761"/>
            <p:cNvSpPr/>
            <p:nvPr/>
          </p:nvSpPr>
          <p:spPr>
            <a:xfrm>
              <a:off x="228598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3" name="Rectangle 762"/>
            <p:cNvSpPr/>
            <p:nvPr/>
          </p:nvSpPr>
          <p:spPr>
            <a:xfrm>
              <a:off x="257173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4" name="Rectangle 763"/>
            <p:cNvSpPr/>
            <p:nvPr/>
          </p:nvSpPr>
          <p:spPr>
            <a:xfrm>
              <a:off x="271461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5" name="Rectangle 764"/>
            <p:cNvSpPr/>
            <p:nvPr/>
          </p:nvSpPr>
          <p:spPr>
            <a:xfrm>
              <a:off x="300036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6" name="Rectangle 765"/>
            <p:cNvSpPr/>
            <p:nvPr/>
          </p:nvSpPr>
          <p:spPr>
            <a:xfrm>
              <a:off x="285748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7" name="Rectangle 766"/>
            <p:cNvSpPr/>
            <p:nvPr/>
          </p:nvSpPr>
          <p:spPr>
            <a:xfrm>
              <a:off x="314324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8" name="Rectangle 767"/>
            <p:cNvSpPr/>
            <p:nvPr/>
          </p:nvSpPr>
          <p:spPr>
            <a:xfrm>
              <a:off x="328611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9" name="Rectangle 768"/>
            <p:cNvSpPr/>
            <p:nvPr/>
          </p:nvSpPr>
          <p:spPr>
            <a:xfrm>
              <a:off x="357186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0" name="Rectangle 769"/>
            <p:cNvSpPr/>
            <p:nvPr/>
          </p:nvSpPr>
          <p:spPr>
            <a:xfrm>
              <a:off x="342899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1" name="Rectangle 770"/>
            <p:cNvSpPr/>
            <p:nvPr/>
          </p:nvSpPr>
          <p:spPr>
            <a:xfrm>
              <a:off x="371474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2" name="Rectangle 771"/>
            <p:cNvSpPr/>
            <p:nvPr/>
          </p:nvSpPr>
          <p:spPr>
            <a:xfrm>
              <a:off x="385762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3" name="Rectangle 772"/>
            <p:cNvSpPr/>
            <p:nvPr/>
          </p:nvSpPr>
          <p:spPr>
            <a:xfrm>
              <a:off x="414337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4" name="Rectangle 773"/>
            <p:cNvSpPr/>
            <p:nvPr/>
          </p:nvSpPr>
          <p:spPr>
            <a:xfrm>
              <a:off x="400049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5" name="Rectangle 774"/>
            <p:cNvSpPr/>
            <p:nvPr/>
          </p:nvSpPr>
          <p:spPr>
            <a:xfrm>
              <a:off x="428624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778" name="Object 777"/>
          <p:cNvGraphicFramePr>
            <a:graphicFrameLocks noChangeAspect="1"/>
          </p:cNvGraphicFramePr>
          <p:nvPr/>
        </p:nvGraphicFramePr>
        <p:xfrm>
          <a:off x="2143108" y="2414214"/>
          <a:ext cx="2000264" cy="871910"/>
        </p:xfrm>
        <a:graphic>
          <a:graphicData uri="http://schemas.openxmlformats.org/presentationml/2006/ole">
            <mc:AlternateContent xmlns:mc="http://schemas.openxmlformats.org/markup-compatibility/2006">
              <mc:Choice xmlns:v="urn:schemas-microsoft-com:vml" Requires="v">
                <p:oleObj spid="_x0000_s1028" name="Equation" r:id="rId3" imgW="990360" imgH="431640" progId="Equation.3">
                  <p:embed/>
                </p:oleObj>
              </mc:Choice>
              <mc:Fallback>
                <p:oleObj name="Equation" r:id="rId3" imgW="9903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2414214"/>
                        <a:ext cx="2000264" cy="871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αλγόριθμος του </a:t>
            </a:r>
            <a:r>
              <a:rPr lang="en-US" dirty="0" smtClean="0"/>
              <a:t>Fox</a:t>
            </a:r>
            <a:endParaRPr lang="el-GR" dirty="0"/>
          </a:p>
        </p:txBody>
      </p:sp>
      <p:sp>
        <p:nvSpPr>
          <p:cNvPr id="3" name="Content Placeholder 2"/>
          <p:cNvSpPr>
            <a:spLocks noGrp="1"/>
          </p:cNvSpPr>
          <p:nvPr>
            <p:ph sz="quarter" idx="1"/>
          </p:nvPr>
        </p:nvSpPr>
        <p:spPr/>
        <p:txBody>
          <a:bodyPr/>
          <a:lstStyle/>
          <a:p>
            <a:r>
              <a:rPr lang="el-GR" dirty="0" smtClean="0"/>
              <a:t>Κάθε διεργασία επεξεργάζεται υποπίνακες</a:t>
            </a:r>
          </a:p>
          <a:p>
            <a:r>
              <a:rPr lang="el-GR" dirty="0" smtClean="0"/>
              <a:t>Τώρα ισχύει για τους υποπίνακες</a:t>
            </a:r>
          </a:p>
          <a:p>
            <a:endParaRPr lang="el-GR" dirty="0" smtClean="0"/>
          </a:p>
          <a:p>
            <a:endParaRPr lang="el-GR" dirty="0" smtClean="0"/>
          </a:p>
          <a:p>
            <a:r>
              <a:rPr lang="el-GR" dirty="0" smtClean="0"/>
              <a:t>Ο αλγόριθμος:</a:t>
            </a:r>
          </a:p>
          <a:p>
            <a:pPr lvl="1">
              <a:buNone/>
            </a:pPr>
            <a:r>
              <a:rPr lang="en-US" dirty="0" smtClean="0"/>
              <a:t>Initialize </a:t>
            </a:r>
            <a:r>
              <a:rPr lang="en-US" dirty="0" err="1" smtClean="0"/>
              <a:t>submatrix</a:t>
            </a:r>
            <a:r>
              <a:rPr lang="el-GR" dirty="0" smtClean="0"/>
              <a:t> </a:t>
            </a:r>
            <a:r>
              <a:rPr lang="en-US" i="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i,j</a:t>
            </a:r>
            <a:r>
              <a:rPr lang="en-US" dirty="0" smtClean="0"/>
              <a:t> to zero</a:t>
            </a:r>
          </a:p>
          <a:p>
            <a:pPr lvl="1">
              <a:buNone/>
            </a:pPr>
            <a:r>
              <a:rPr lang="en-US" dirty="0" smtClean="0"/>
              <a:t>For k = 0 to </a:t>
            </a:r>
            <a:r>
              <a:rPr lang="en-US" dirty="0" err="1" smtClean="0"/>
              <a:t>sqrt</a:t>
            </a:r>
            <a:r>
              <a:rPr lang="en-US" dirty="0" smtClean="0"/>
              <a:t>(p)-1</a:t>
            </a:r>
          </a:p>
          <a:p>
            <a:pPr lvl="1">
              <a:buNone/>
            </a:pPr>
            <a:r>
              <a:rPr lang="en-US" dirty="0" smtClean="0"/>
              <a:t>	</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i,j</a:t>
            </a:r>
            <a:r>
              <a:rPr lang="en-US" dirty="0" smtClean="0">
                <a:latin typeface="Times New Roman" pitchFamily="18" charset="0"/>
                <a:cs typeface="Times New Roman" pitchFamily="18" charset="0"/>
              </a:rPr>
              <a:t> </a:t>
            </a:r>
            <a:r>
              <a:rPr lang="en-US" dirty="0" smtClean="0"/>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i,(</a:t>
            </a:r>
            <a:r>
              <a:rPr lang="en-US" i="1" baseline="-25000" dirty="0" err="1" smtClean="0">
                <a:latin typeface="Times New Roman" pitchFamily="18" charset="0"/>
                <a:cs typeface="Times New Roman" pitchFamily="18" charset="0"/>
              </a:rPr>
              <a:t>i+k</a:t>
            </a:r>
            <a:r>
              <a:rPr lang="en-US" i="1" baseline="-25000" dirty="0" smtClean="0">
                <a:latin typeface="Times New Roman" pitchFamily="18" charset="0"/>
                <a:cs typeface="Times New Roman" pitchFamily="18" charset="0"/>
              </a:rPr>
              <a:t>) % </a:t>
            </a:r>
            <a:r>
              <a:rPr lang="en-US" i="1" baseline="-25000" dirty="0" err="1" smtClean="0">
                <a:latin typeface="Times New Roman" pitchFamily="18" charset="0"/>
                <a:cs typeface="Times New Roman" pitchFamily="18" charset="0"/>
              </a:rPr>
              <a:t>sqrt</a:t>
            </a:r>
            <a:r>
              <a:rPr lang="en-US" i="1" baseline="-25000" dirty="0" smtClean="0">
                <a:latin typeface="Times New Roman" pitchFamily="18" charset="0"/>
                <a:cs typeface="Times New Roman" pitchFamily="18" charset="0"/>
              </a:rPr>
              <a:t>(p) </a:t>
            </a:r>
            <a:r>
              <a:rPr lang="en-US" i="1" dirty="0" smtClean="0">
                <a:latin typeface="Times New Roman"/>
                <a:cs typeface="Times New Roman"/>
              </a:rPr>
              <a:t>· B</a:t>
            </a:r>
            <a:r>
              <a:rPr lang="en-US" i="1" baseline="-25000" dirty="0" smtClean="0">
                <a:latin typeface="Times New Roman" pitchFamily="18" charset="0"/>
                <a:cs typeface="Times New Roman" pitchFamily="18" charset="0"/>
              </a:rPr>
              <a:t>(</a:t>
            </a:r>
            <a:r>
              <a:rPr lang="en-US" i="1" baseline="-25000" dirty="0" err="1" smtClean="0">
                <a:latin typeface="Times New Roman" pitchFamily="18" charset="0"/>
                <a:cs typeface="Times New Roman" pitchFamily="18" charset="0"/>
              </a:rPr>
              <a:t>i+k</a:t>
            </a:r>
            <a:r>
              <a:rPr lang="en-US" i="1" baseline="-25000" dirty="0" smtClean="0">
                <a:latin typeface="Times New Roman" pitchFamily="18" charset="0"/>
                <a:cs typeface="Times New Roman" pitchFamily="18" charset="0"/>
              </a:rPr>
              <a:t>) % </a:t>
            </a:r>
            <a:r>
              <a:rPr lang="en-US" i="1" baseline="-25000" dirty="0" err="1" smtClean="0">
                <a:latin typeface="Times New Roman" pitchFamily="18" charset="0"/>
                <a:cs typeface="Times New Roman" pitchFamily="18" charset="0"/>
              </a:rPr>
              <a:t>sqrt</a:t>
            </a:r>
            <a:r>
              <a:rPr lang="en-US" i="1" baseline="-25000" dirty="0" smtClean="0">
                <a:latin typeface="Times New Roman" pitchFamily="18" charset="0"/>
                <a:cs typeface="Times New Roman" pitchFamily="18" charset="0"/>
              </a:rPr>
              <a:t>(p),j</a:t>
            </a:r>
            <a:endParaRPr lang="el-GR" dirty="0" smtClean="0"/>
          </a:p>
        </p:txBody>
      </p:sp>
      <p:graphicFrame>
        <p:nvGraphicFramePr>
          <p:cNvPr id="2051" name="Object 3"/>
          <p:cNvGraphicFramePr>
            <a:graphicFrameLocks noChangeAspect="1"/>
          </p:cNvGraphicFramePr>
          <p:nvPr/>
        </p:nvGraphicFramePr>
        <p:xfrm>
          <a:off x="3286116" y="2771777"/>
          <a:ext cx="2000250" cy="871537"/>
        </p:xfrm>
        <a:graphic>
          <a:graphicData uri="http://schemas.openxmlformats.org/presentationml/2006/ole">
            <mc:AlternateContent xmlns:mc="http://schemas.openxmlformats.org/markup-compatibility/2006">
              <mc:Choice xmlns:v="urn:schemas-microsoft-com:vml" Requires="v">
                <p:oleObj spid="_x0000_s2053" name="Equation" r:id="rId3" imgW="990360" imgH="431640" progId="Equation.3">
                  <p:embed/>
                </p:oleObj>
              </mc:Choice>
              <mc:Fallback>
                <p:oleObj name="Equation" r:id="rId3" imgW="99036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2771777"/>
                        <a:ext cx="2000250"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μηνυμάτων </a:t>
            </a:r>
            <a:r>
              <a:rPr lang="en-US" dirty="0" smtClean="0"/>
              <a:t>(Message Passing)</a:t>
            </a:r>
            <a:endParaRPr lang="el-GR" dirty="0"/>
          </a:p>
        </p:txBody>
      </p:sp>
      <p:sp>
        <p:nvSpPr>
          <p:cNvPr id="3" name="Content Placeholder 2"/>
          <p:cNvSpPr>
            <a:spLocks noGrp="1"/>
          </p:cNvSpPr>
          <p:nvPr>
            <p:ph sz="quarter" idx="1"/>
          </p:nvPr>
        </p:nvSpPr>
        <p:spPr/>
        <p:txBody>
          <a:bodyPr/>
          <a:lstStyle/>
          <a:p>
            <a:r>
              <a:rPr lang="el-GR" dirty="0" smtClean="0"/>
              <a:t>Τυπικές συστάδες σήμερα</a:t>
            </a:r>
          </a:p>
          <a:p>
            <a:pPr lvl="1"/>
            <a:r>
              <a:rPr lang="el-GR" dirty="0" smtClean="0"/>
              <a:t>Κάθε κόμβος περιλαμβάνει μια κάρτα δικτύου τύπου </a:t>
            </a:r>
            <a:r>
              <a:rPr lang="en-US" dirty="0" smtClean="0"/>
              <a:t>Ethernet (</a:t>
            </a:r>
            <a:r>
              <a:rPr lang="el-GR" dirty="0" smtClean="0"/>
              <a:t>ή πιο ιδιαίτερου τύπου)</a:t>
            </a:r>
          </a:p>
          <a:p>
            <a:pPr lvl="1"/>
            <a:r>
              <a:rPr lang="el-GR" dirty="0" smtClean="0"/>
              <a:t>Όλοι οι κόμβοι συνδέονται μέσω ενός δικτύου</a:t>
            </a:r>
          </a:p>
          <a:p>
            <a:pPr lvl="1"/>
            <a:r>
              <a:rPr lang="el-GR" dirty="0" smtClean="0"/>
              <a:t>Τα μηνύματα μεταδίδονται με χρήση πακέτων μέσω του δικτύου</a:t>
            </a:r>
          </a:p>
          <a:p>
            <a:r>
              <a:rPr lang="el-GR" dirty="0" smtClean="0"/>
              <a:t>Αρχιτεκτονικές κατανεμημένης μνήμης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αλγόριθμος του </a:t>
            </a:r>
            <a:r>
              <a:rPr lang="en-US" dirty="0" smtClean="0"/>
              <a:t>Fox</a:t>
            </a:r>
            <a:endParaRPr lang="el-GR" dirty="0"/>
          </a:p>
        </p:txBody>
      </p:sp>
      <p:sp>
        <p:nvSpPr>
          <p:cNvPr id="3" name="Content Placeholder 2"/>
          <p:cNvSpPr>
            <a:spLocks noGrp="1"/>
          </p:cNvSpPr>
          <p:nvPr>
            <p:ph sz="quarter" idx="1"/>
          </p:nvPr>
        </p:nvSpPr>
        <p:spPr>
          <a:xfrm>
            <a:off x="612648" y="1600200"/>
            <a:ext cx="8531352" cy="1685924"/>
          </a:xfrm>
        </p:spPr>
        <p:txBody>
          <a:bodyPr>
            <a:normAutofit fontScale="85000" lnSpcReduction="10000"/>
          </a:bodyPr>
          <a:lstStyle/>
          <a:p>
            <a:r>
              <a:rPr lang="el-GR" dirty="0" smtClean="0"/>
              <a:t>Θα ήταν βολικό αν μπορούσαμε να κάνουμε:</a:t>
            </a:r>
            <a:endParaRPr lang="en-US" dirty="0" smtClean="0"/>
          </a:p>
          <a:p>
            <a:pPr lvl="1"/>
            <a:r>
              <a:rPr lang="en-US" dirty="0" smtClean="0"/>
              <a:t>Broadcast </a:t>
            </a:r>
            <a:r>
              <a:rPr lang="el-GR" dirty="0" smtClean="0"/>
              <a:t>υποπίνακες του </a:t>
            </a:r>
            <a:r>
              <a:rPr lang="en-US" dirty="0" smtClean="0"/>
              <a:t>A </a:t>
            </a:r>
            <a:r>
              <a:rPr lang="el-GR" dirty="0" smtClean="0"/>
              <a:t>σε γραμμές διεργασιών</a:t>
            </a:r>
            <a:endParaRPr lang="en-US" dirty="0" smtClean="0"/>
          </a:p>
          <a:p>
            <a:pPr lvl="1"/>
            <a:r>
              <a:rPr lang="en-US" dirty="0" smtClean="0"/>
              <a:t>Broadcast </a:t>
            </a:r>
            <a:r>
              <a:rPr lang="el-GR" dirty="0" smtClean="0"/>
              <a:t>υποπίνακες του </a:t>
            </a:r>
            <a:r>
              <a:rPr lang="en-US" dirty="0" smtClean="0"/>
              <a:t>B </a:t>
            </a:r>
            <a:r>
              <a:rPr lang="el-GR" dirty="0" smtClean="0"/>
              <a:t>σε στήλες διεργασιών</a:t>
            </a:r>
            <a:endParaRPr lang="en-US" dirty="0" smtClean="0"/>
          </a:p>
          <a:p>
            <a:r>
              <a:rPr lang="el-GR" dirty="0" smtClean="0"/>
              <a:t>Λύση: Δημιουργία </a:t>
            </a:r>
            <a:r>
              <a:rPr lang="en-US" dirty="0" smtClean="0"/>
              <a:t>communicator </a:t>
            </a:r>
            <a:r>
              <a:rPr lang="el-GR" dirty="0" smtClean="0"/>
              <a:t>για κάθε γραμμή και στήλη</a:t>
            </a:r>
            <a:endParaRPr lang="en-US" dirty="0" smtClean="0"/>
          </a:p>
        </p:txBody>
      </p:sp>
      <p:grpSp>
        <p:nvGrpSpPr>
          <p:cNvPr id="776" name="Group 775"/>
          <p:cNvGrpSpPr/>
          <p:nvPr/>
        </p:nvGrpSpPr>
        <p:grpSpPr>
          <a:xfrm>
            <a:off x="3428992" y="3857628"/>
            <a:ext cx="2286016" cy="2286016"/>
            <a:chOff x="3428992" y="4214818"/>
            <a:chExt cx="2286016" cy="2286016"/>
          </a:xfrm>
        </p:grpSpPr>
        <p:sp>
          <p:nvSpPr>
            <p:cNvPr id="5" name="Rectangle 4"/>
            <p:cNvSpPr/>
            <p:nvPr/>
          </p:nvSpPr>
          <p:spPr>
            <a:xfrm>
              <a:off x="342899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71474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57186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85762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000496" y="421481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4286248" y="421481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143372" y="421481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4429124" y="421481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457200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485775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471487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500062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16"/>
            <p:cNvSpPr/>
            <p:nvPr/>
          </p:nvSpPr>
          <p:spPr>
            <a:xfrm>
              <a:off x="514350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542925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528638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ectangle 19"/>
            <p:cNvSpPr/>
            <p:nvPr/>
          </p:nvSpPr>
          <p:spPr>
            <a:xfrm>
              <a:off x="557213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342899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371474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357186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385762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4000496" y="435769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ectangle 25"/>
            <p:cNvSpPr/>
            <p:nvPr/>
          </p:nvSpPr>
          <p:spPr>
            <a:xfrm>
              <a:off x="4286248" y="435769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a:off x="4143372" y="435769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p:cNvSpPr/>
            <p:nvPr/>
          </p:nvSpPr>
          <p:spPr>
            <a:xfrm>
              <a:off x="4429124" y="435769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457200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Rectangle 29"/>
            <p:cNvSpPr/>
            <p:nvPr/>
          </p:nvSpPr>
          <p:spPr>
            <a:xfrm>
              <a:off x="485775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71487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500062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514350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542925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p:cNvSpPr/>
            <p:nvPr/>
          </p:nvSpPr>
          <p:spPr>
            <a:xfrm>
              <a:off x="528638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Rectangle 35"/>
            <p:cNvSpPr/>
            <p:nvPr/>
          </p:nvSpPr>
          <p:spPr>
            <a:xfrm>
              <a:off x="557213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342899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37"/>
            <p:cNvSpPr/>
            <p:nvPr/>
          </p:nvSpPr>
          <p:spPr>
            <a:xfrm>
              <a:off x="371474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Rectangle 38"/>
            <p:cNvSpPr/>
            <p:nvPr/>
          </p:nvSpPr>
          <p:spPr>
            <a:xfrm>
              <a:off x="357186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Rectangle 39"/>
            <p:cNvSpPr/>
            <p:nvPr/>
          </p:nvSpPr>
          <p:spPr>
            <a:xfrm>
              <a:off x="385762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Rectangle 40"/>
            <p:cNvSpPr/>
            <p:nvPr/>
          </p:nvSpPr>
          <p:spPr>
            <a:xfrm>
              <a:off x="4000496" y="450057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Rectangle 41"/>
            <p:cNvSpPr/>
            <p:nvPr/>
          </p:nvSpPr>
          <p:spPr>
            <a:xfrm>
              <a:off x="4286248" y="450057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Rectangle 42"/>
            <p:cNvSpPr/>
            <p:nvPr/>
          </p:nvSpPr>
          <p:spPr>
            <a:xfrm>
              <a:off x="4143372" y="450057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Rectangle 43"/>
            <p:cNvSpPr/>
            <p:nvPr/>
          </p:nvSpPr>
          <p:spPr>
            <a:xfrm>
              <a:off x="4429124" y="450057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Rectangle 44"/>
            <p:cNvSpPr/>
            <p:nvPr/>
          </p:nvSpPr>
          <p:spPr>
            <a:xfrm>
              <a:off x="457200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485775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471487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Rectangle 47"/>
            <p:cNvSpPr/>
            <p:nvPr/>
          </p:nvSpPr>
          <p:spPr>
            <a:xfrm>
              <a:off x="500062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p:cNvSpPr/>
            <p:nvPr/>
          </p:nvSpPr>
          <p:spPr>
            <a:xfrm>
              <a:off x="514350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Rectangle 49"/>
            <p:cNvSpPr/>
            <p:nvPr/>
          </p:nvSpPr>
          <p:spPr>
            <a:xfrm>
              <a:off x="542925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Rectangle 50"/>
            <p:cNvSpPr/>
            <p:nvPr/>
          </p:nvSpPr>
          <p:spPr>
            <a:xfrm>
              <a:off x="528638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Rectangle 51"/>
            <p:cNvSpPr/>
            <p:nvPr/>
          </p:nvSpPr>
          <p:spPr>
            <a:xfrm>
              <a:off x="557213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342899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Rectangle 53"/>
            <p:cNvSpPr/>
            <p:nvPr/>
          </p:nvSpPr>
          <p:spPr>
            <a:xfrm>
              <a:off x="371474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357186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85762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4000496" y="464344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4286248" y="464344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4143372" y="464344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4429124" y="464344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457200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485775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Rectangle 62"/>
            <p:cNvSpPr/>
            <p:nvPr/>
          </p:nvSpPr>
          <p:spPr>
            <a:xfrm>
              <a:off x="471487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Rectangle 63"/>
            <p:cNvSpPr/>
            <p:nvPr/>
          </p:nvSpPr>
          <p:spPr>
            <a:xfrm>
              <a:off x="500062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Rectangle 64"/>
            <p:cNvSpPr/>
            <p:nvPr/>
          </p:nvSpPr>
          <p:spPr>
            <a:xfrm>
              <a:off x="514350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Rectangle 65"/>
            <p:cNvSpPr/>
            <p:nvPr/>
          </p:nvSpPr>
          <p:spPr>
            <a:xfrm>
              <a:off x="542925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Rectangle 66"/>
            <p:cNvSpPr/>
            <p:nvPr/>
          </p:nvSpPr>
          <p:spPr>
            <a:xfrm>
              <a:off x="528638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Rectangle 67"/>
            <p:cNvSpPr/>
            <p:nvPr/>
          </p:nvSpPr>
          <p:spPr>
            <a:xfrm>
              <a:off x="557213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Rectangle 68"/>
            <p:cNvSpPr/>
            <p:nvPr/>
          </p:nvSpPr>
          <p:spPr>
            <a:xfrm>
              <a:off x="342899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Rectangle 69"/>
            <p:cNvSpPr/>
            <p:nvPr/>
          </p:nvSpPr>
          <p:spPr>
            <a:xfrm>
              <a:off x="371474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Rectangle 70"/>
            <p:cNvSpPr/>
            <p:nvPr/>
          </p:nvSpPr>
          <p:spPr>
            <a:xfrm>
              <a:off x="357186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Rectangle 71"/>
            <p:cNvSpPr/>
            <p:nvPr/>
          </p:nvSpPr>
          <p:spPr>
            <a:xfrm>
              <a:off x="385762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Rectangle 72"/>
            <p:cNvSpPr/>
            <p:nvPr/>
          </p:nvSpPr>
          <p:spPr>
            <a:xfrm>
              <a:off x="4000496" y="478632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Rectangle 73"/>
            <p:cNvSpPr/>
            <p:nvPr/>
          </p:nvSpPr>
          <p:spPr>
            <a:xfrm>
              <a:off x="4286248" y="478632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Rectangle 74"/>
            <p:cNvSpPr/>
            <p:nvPr/>
          </p:nvSpPr>
          <p:spPr>
            <a:xfrm>
              <a:off x="4143372" y="478632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Rectangle 75"/>
            <p:cNvSpPr/>
            <p:nvPr/>
          </p:nvSpPr>
          <p:spPr>
            <a:xfrm>
              <a:off x="4429124" y="478632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Rectangle 76"/>
            <p:cNvSpPr/>
            <p:nvPr/>
          </p:nvSpPr>
          <p:spPr>
            <a:xfrm>
              <a:off x="457200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Rectangle 77"/>
            <p:cNvSpPr/>
            <p:nvPr/>
          </p:nvSpPr>
          <p:spPr>
            <a:xfrm>
              <a:off x="485775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Rectangle 78"/>
            <p:cNvSpPr/>
            <p:nvPr/>
          </p:nvSpPr>
          <p:spPr>
            <a:xfrm>
              <a:off x="471487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Rectangle 79"/>
            <p:cNvSpPr/>
            <p:nvPr/>
          </p:nvSpPr>
          <p:spPr>
            <a:xfrm>
              <a:off x="500062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Rectangle 80"/>
            <p:cNvSpPr/>
            <p:nvPr/>
          </p:nvSpPr>
          <p:spPr>
            <a:xfrm>
              <a:off x="514350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Rectangle 81"/>
            <p:cNvSpPr/>
            <p:nvPr/>
          </p:nvSpPr>
          <p:spPr>
            <a:xfrm>
              <a:off x="542925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Rectangle 82"/>
            <p:cNvSpPr/>
            <p:nvPr/>
          </p:nvSpPr>
          <p:spPr>
            <a:xfrm>
              <a:off x="528638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Rectangle 83"/>
            <p:cNvSpPr/>
            <p:nvPr/>
          </p:nvSpPr>
          <p:spPr>
            <a:xfrm>
              <a:off x="557213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Rectangle 84"/>
            <p:cNvSpPr/>
            <p:nvPr/>
          </p:nvSpPr>
          <p:spPr>
            <a:xfrm>
              <a:off x="342899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6" name="Rectangle 85"/>
            <p:cNvSpPr/>
            <p:nvPr/>
          </p:nvSpPr>
          <p:spPr>
            <a:xfrm>
              <a:off x="371474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Rectangle 86"/>
            <p:cNvSpPr/>
            <p:nvPr/>
          </p:nvSpPr>
          <p:spPr>
            <a:xfrm>
              <a:off x="357186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Rectangle 87"/>
            <p:cNvSpPr/>
            <p:nvPr/>
          </p:nvSpPr>
          <p:spPr>
            <a:xfrm>
              <a:off x="385762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Rectangle 88"/>
            <p:cNvSpPr/>
            <p:nvPr/>
          </p:nvSpPr>
          <p:spPr>
            <a:xfrm>
              <a:off x="4000496" y="492919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Rectangle 89"/>
            <p:cNvSpPr/>
            <p:nvPr/>
          </p:nvSpPr>
          <p:spPr>
            <a:xfrm>
              <a:off x="4286248" y="492919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p:cNvSpPr/>
            <p:nvPr/>
          </p:nvSpPr>
          <p:spPr>
            <a:xfrm>
              <a:off x="4143372" y="492919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Rectangle 91"/>
            <p:cNvSpPr/>
            <p:nvPr/>
          </p:nvSpPr>
          <p:spPr>
            <a:xfrm>
              <a:off x="4429124" y="492919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Rectangle 92"/>
            <p:cNvSpPr/>
            <p:nvPr/>
          </p:nvSpPr>
          <p:spPr>
            <a:xfrm>
              <a:off x="457200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Rectangle 93"/>
            <p:cNvSpPr/>
            <p:nvPr/>
          </p:nvSpPr>
          <p:spPr>
            <a:xfrm>
              <a:off x="485775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Rectangle 94"/>
            <p:cNvSpPr/>
            <p:nvPr/>
          </p:nvSpPr>
          <p:spPr>
            <a:xfrm>
              <a:off x="471487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Rectangle 95"/>
            <p:cNvSpPr/>
            <p:nvPr/>
          </p:nvSpPr>
          <p:spPr>
            <a:xfrm>
              <a:off x="500062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Rectangle 96"/>
            <p:cNvSpPr/>
            <p:nvPr/>
          </p:nvSpPr>
          <p:spPr>
            <a:xfrm>
              <a:off x="514350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Rectangle 97"/>
            <p:cNvSpPr/>
            <p:nvPr/>
          </p:nvSpPr>
          <p:spPr>
            <a:xfrm>
              <a:off x="542925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Rectangle 98"/>
            <p:cNvSpPr/>
            <p:nvPr/>
          </p:nvSpPr>
          <p:spPr>
            <a:xfrm>
              <a:off x="528638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Rectangle 99"/>
            <p:cNvSpPr/>
            <p:nvPr/>
          </p:nvSpPr>
          <p:spPr>
            <a:xfrm>
              <a:off x="557213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Rectangle 100"/>
            <p:cNvSpPr/>
            <p:nvPr/>
          </p:nvSpPr>
          <p:spPr>
            <a:xfrm>
              <a:off x="342899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Rectangle 101"/>
            <p:cNvSpPr/>
            <p:nvPr/>
          </p:nvSpPr>
          <p:spPr>
            <a:xfrm>
              <a:off x="371474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Rectangle 102"/>
            <p:cNvSpPr/>
            <p:nvPr/>
          </p:nvSpPr>
          <p:spPr>
            <a:xfrm>
              <a:off x="357186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Rectangle 103"/>
            <p:cNvSpPr/>
            <p:nvPr/>
          </p:nvSpPr>
          <p:spPr>
            <a:xfrm>
              <a:off x="385762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Rectangle 104"/>
            <p:cNvSpPr/>
            <p:nvPr/>
          </p:nvSpPr>
          <p:spPr>
            <a:xfrm>
              <a:off x="4000496" y="507207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6" name="Rectangle 105"/>
            <p:cNvSpPr/>
            <p:nvPr/>
          </p:nvSpPr>
          <p:spPr>
            <a:xfrm>
              <a:off x="4286248" y="507207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Rectangle 106"/>
            <p:cNvSpPr/>
            <p:nvPr/>
          </p:nvSpPr>
          <p:spPr>
            <a:xfrm>
              <a:off x="4143372" y="507207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Rectangle 107"/>
            <p:cNvSpPr/>
            <p:nvPr/>
          </p:nvSpPr>
          <p:spPr>
            <a:xfrm>
              <a:off x="4429124" y="507207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Rectangle 108"/>
            <p:cNvSpPr/>
            <p:nvPr/>
          </p:nvSpPr>
          <p:spPr>
            <a:xfrm>
              <a:off x="457200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Rectangle 109"/>
            <p:cNvSpPr/>
            <p:nvPr/>
          </p:nvSpPr>
          <p:spPr>
            <a:xfrm>
              <a:off x="485775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Rectangle 110"/>
            <p:cNvSpPr/>
            <p:nvPr/>
          </p:nvSpPr>
          <p:spPr>
            <a:xfrm>
              <a:off x="471487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Rectangle 111"/>
            <p:cNvSpPr/>
            <p:nvPr/>
          </p:nvSpPr>
          <p:spPr>
            <a:xfrm>
              <a:off x="500062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Rectangle 112"/>
            <p:cNvSpPr/>
            <p:nvPr/>
          </p:nvSpPr>
          <p:spPr>
            <a:xfrm>
              <a:off x="514350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Rectangle 113"/>
            <p:cNvSpPr/>
            <p:nvPr/>
          </p:nvSpPr>
          <p:spPr>
            <a:xfrm>
              <a:off x="542925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Rectangle 114"/>
            <p:cNvSpPr/>
            <p:nvPr/>
          </p:nvSpPr>
          <p:spPr>
            <a:xfrm>
              <a:off x="528638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6" name="Rectangle 115"/>
            <p:cNvSpPr/>
            <p:nvPr/>
          </p:nvSpPr>
          <p:spPr>
            <a:xfrm>
              <a:off x="557213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7" name="Rectangle 116"/>
            <p:cNvSpPr/>
            <p:nvPr/>
          </p:nvSpPr>
          <p:spPr>
            <a:xfrm>
              <a:off x="342899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8" name="Rectangle 117"/>
            <p:cNvSpPr/>
            <p:nvPr/>
          </p:nvSpPr>
          <p:spPr>
            <a:xfrm>
              <a:off x="371474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9" name="Rectangle 118"/>
            <p:cNvSpPr/>
            <p:nvPr/>
          </p:nvSpPr>
          <p:spPr>
            <a:xfrm>
              <a:off x="357186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Rectangle 119"/>
            <p:cNvSpPr/>
            <p:nvPr/>
          </p:nvSpPr>
          <p:spPr>
            <a:xfrm>
              <a:off x="385762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1" name="Rectangle 120"/>
            <p:cNvSpPr/>
            <p:nvPr/>
          </p:nvSpPr>
          <p:spPr>
            <a:xfrm>
              <a:off x="4000496" y="521495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2" name="Rectangle 121"/>
            <p:cNvSpPr/>
            <p:nvPr/>
          </p:nvSpPr>
          <p:spPr>
            <a:xfrm>
              <a:off x="4286248" y="521495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3" name="Rectangle 122"/>
            <p:cNvSpPr/>
            <p:nvPr/>
          </p:nvSpPr>
          <p:spPr>
            <a:xfrm>
              <a:off x="4143372" y="521495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4" name="Rectangle 123"/>
            <p:cNvSpPr/>
            <p:nvPr/>
          </p:nvSpPr>
          <p:spPr>
            <a:xfrm>
              <a:off x="4429124" y="521495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 name="Rectangle 124"/>
            <p:cNvSpPr/>
            <p:nvPr/>
          </p:nvSpPr>
          <p:spPr>
            <a:xfrm>
              <a:off x="457200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6" name="Rectangle 125"/>
            <p:cNvSpPr/>
            <p:nvPr/>
          </p:nvSpPr>
          <p:spPr>
            <a:xfrm>
              <a:off x="485775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 name="Rectangle 126"/>
            <p:cNvSpPr/>
            <p:nvPr/>
          </p:nvSpPr>
          <p:spPr>
            <a:xfrm>
              <a:off x="471487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8" name="Rectangle 127"/>
            <p:cNvSpPr/>
            <p:nvPr/>
          </p:nvSpPr>
          <p:spPr>
            <a:xfrm>
              <a:off x="500062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 name="Rectangle 128"/>
            <p:cNvSpPr/>
            <p:nvPr/>
          </p:nvSpPr>
          <p:spPr>
            <a:xfrm>
              <a:off x="514350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0" name="Rectangle 129"/>
            <p:cNvSpPr/>
            <p:nvPr/>
          </p:nvSpPr>
          <p:spPr>
            <a:xfrm>
              <a:off x="542925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1" name="Rectangle 130"/>
            <p:cNvSpPr/>
            <p:nvPr/>
          </p:nvSpPr>
          <p:spPr>
            <a:xfrm>
              <a:off x="528638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Rectangle 131"/>
            <p:cNvSpPr/>
            <p:nvPr/>
          </p:nvSpPr>
          <p:spPr>
            <a:xfrm>
              <a:off x="557213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Rectangle 132"/>
            <p:cNvSpPr/>
            <p:nvPr/>
          </p:nvSpPr>
          <p:spPr>
            <a:xfrm>
              <a:off x="342899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Rectangle 133"/>
            <p:cNvSpPr/>
            <p:nvPr/>
          </p:nvSpPr>
          <p:spPr>
            <a:xfrm>
              <a:off x="371474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Rectangle 134"/>
            <p:cNvSpPr/>
            <p:nvPr/>
          </p:nvSpPr>
          <p:spPr>
            <a:xfrm>
              <a:off x="357186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6" name="Rectangle 135"/>
            <p:cNvSpPr/>
            <p:nvPr/>
          </p:nvSpPr>
          <p:spPr>
            <a:xfrm>
              <a:off x="385762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Rectangle 136"/>
            <p:cNvSpPr/>
            <p:nvPr/>
          </p:nvSpPr>
          <p:spPr>
            <a:xfrm>
              <a:off x="4000496" y="535782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Rectangle 137"/>
            <p:cNvSpPr/>
            <p:nvPr/>
          </p:nvSpPr>
          <p:spPr>
            <a:xfrm>
              <a:off x="4286248" y="535782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Rectangle 138"/>
            <p:cNvSpPr/>
            <p:nvPr/>
          </p:nvSpPr>
          <p:spPr>
            <a:xfrm>
              <a:off x="4143372" y="535782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0" name="Rectangle 139"/>
            <p:cNvSpPr/>
            <p:nvPr/>
          </p:nvSpPr>
          <p:spPr>
            <a:xfrm>
              <a:off x="4429124" y="535782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Rectangle 140"/>
            <p:cNvSpPr/>
            <p:nvPr/>
          </p:nvSpPr>
          <p:spPr>
            <a:xfrm>
              <a:off x="457200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Rectangle 141"/>
            <p:cNvSpPr/>
            <p:nvPr/>
          </p:nvSpPr>
          <p:spPr>
            <a:xfrm>
              <a:off x="485775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Rectangle 142"/>
            <p:cNvSpPr/>
            <p:nvPr/>
          </p:nvSpPr>
          <p:spPr>
            <a:xfrm>
              <a:off x="471487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Rectangle 143"/>
            <p:cNvSpPr/>
            <p:nvPr/>
          </p:nvSpPr>
          <p:spPr>
            <a:xfrm>
              <a:off x="500062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Rectangle 144"/>
            <p:cNvSpPr/>
            <p:nvPr/>
          </p:nvSpPr>
          <p:spPr>
            <a:xfrm>
              <a:off x="514350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6" name="Rectangle 145"/>
            <p:cNvSpPr/>
            <p:nvPr/>
          </p:nvSpPr>
          <p:spPr>
            <a:xfrm>
              <a:off x="542925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7" name="Rectangle 146"/>
            <p:cNvSpPr/>
            <p:nvPr/>
          </p:nvSpPr>
          <p:spPr>
            <a:xfrm>
              <a:off x="528638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Rectangle 147"/>
            <p:cNvSpPr/>
            <p:nvPr/>
          </p:nvSpPr>
          <p:spPr>
            <a:xfrm>
              <a:off x="557213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9" name="Rectangle 148"/>
            <p:cNvSpPr/>
            <p:nvPr/>
          </p:nvSpPr>
          <p:spPr>
            <a:xfrm>
              <a:off x="342899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0" name="Rectangle 149"/>
            <p:cNvSpPr/>
            <p:nvPr/>
          </p:nvSpPr>
          <p:spPr>
            <a:xfrm>
              <a:off x="371474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Rectangle 150"/>
            <p:cNvSpPr/>
            <p:nvPr/>
          </p:nvSpPr>
          <p:spPr>
            <a:xfrm>
              <a:off x="357186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Rectangle 151"/>
            <p:cNvSpPr/>
            <p:nvPr/>
          </p:nvSpPr>
          <p:spPr>
            <a:xfrm>
              <a:off x="385762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3" name="Rectangle 152"/>
            <p:cNvSpPr/>
            <p:nvPr/>
          </p:nvSpPr>
          <p:spPr>
            <a:xfrm>
              <a:off x="4000496" y="550070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Rectangle 153"/>
            <p:cNvSpPr/>
            <p:nvPr/>
          </p:nvSpPr>
          <p:spPr>
            <a:xfrm>
              <a:off x="4286248" y="550070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5" name="Rectangle 154"/>
            <p:cNvSpPr/>
            <p:nvPr/>
          </p:nvSpPr>
          <p:spPr>
            <a:xfrm>
              <a:off x="4143372" y="550070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Rectangle 155"/>
            <p:cNvSpPr/>
            <p:nvPr/>
          </p:nvSpPr>
          <p:spPr>
            <a:xfrm>
              <a:off x="4429124" y="550070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7" name="Rectangle 156"/>
            <p:cNvSpPr/>
            <p:nvPr/>
          </p:nvSpPr>
          <p:spPr>
            <a:xfrm>
              <a:off x="457200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8" name="Rectangle 157"/>
            <p:cNvSpPr/>
            <p:nvPr/>
          </p:nvSpPr>
          <p:spPr>
            <a:xfrm>
              <a:off x="485775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9" name="Rectangle 158"/>
            <p:cNvSpPr/>
            <p:nvPr/>
          </p:nvSpPr>
          <p:spPr>
            <a:xfrm>
              <a:off x="471487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0" name="Rectangle 159"/>
            <p:cNvSpPr/>
            <p:nvPr/>
          </p:nvSpPr>
          <p:spPr>
            <a:xfrm>
              <a:off x="500062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Rectangle 160"/>
            <p:cNvSpPr/>
            <p:nvPr/>
          </p:nvSpPr>
          <p:spPr>
            <a:xfrm>
              <a:off x="514350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Rectangle 161"/>
            <p:cNvSpPr/>
            <p:nvPr/>
          </p:nvSpPr>
          <p:spPr>
            <a:xfrm>
              <a:off x="542925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3" name="Rectangle 162"/>
            <p:cNvSpPr/>
            <p:nvPr/>
          </p:nvSpPr>
          <p:spPr>
            <a:xfrm>
              <a:off x="528638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4" name="Rectangle 163"/>
            <p:cNvSpPr/>
            <p:nvPr/>
          </p:nvSpPr>
          <p:spPr>
            <a:xfrm>
              <a:off x="557213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5" name="Rectangle 164"/>
            <p:cNvSpPr/>
            <p:nvPr/>
          </p:nvSpPr>
          <p:spPr>
            <a:xfrm>
              <a:off x="342899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6" name="Rectangle 165"/>
            <p:cNvSpPr/>
            <p:nvPr/>
          </p:nvSpPr>
          <p:spPr>
            <a:xfrm>
              <a:off x="371474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7" name="Rectangle 166"/>
            <p:cNvSpPr/>
            <p:nvPr/>
          </p:nvSpPr>
          <p:spPr>
            <a:xfrm>
              <a:off x="357186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8" name="Rectangle 167"/>
            <p:cNvSpPr/>
            <p:nvPr/>
          </p:nvSpPr>
          <p:spPr>
            <a:xfrm>
              <a:off x="385762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9" name="Rectangle 168"/>
            <p:cNvSpPr/>
            <p:nvPr/>
          </p:nvSpPr>
          <p:spPr>
            <a:xfrm>
              <a:off x="4000496" y="564357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0" name="Rectangle 169"/>
            <p:cNvSpPr/>
            <p:nvPr/>
          </p:nvSpPr>
          <p:spPr>
            <a:xfrm>
              <a:off x="4286248" y="564357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1" name="Rectangle 170"/>
            <p:cNvSpPr/>
            <p:nvPr/>
          </p:nvSpPr>
          <p:spPr>
            <a:xfrm>
              <a:off x="4143372" y="564357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Rectangle 171"/>
            <p:cNvSpPr/>
            <p:nvPr/>
          </p:nvSpPr>
          <p:spPr>
            <a:xfrm>
              <a:off x="4429124" y="564357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3" name="Rectangle 172"/>
            <p:cNvSpPr/>
            <p:nvPr/>
          </p:nvSpPr>
          <p:spPr>
            <a:xfrm>
              <a:off x="457200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4" name="Rectangle 173"/>
            <p:cNvSpPr/>
            <p:nvPr/>
          </p:nvSpPr>
          <p:spPr>
            <a:xfrm>
              <a:off x="485775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Rectangle 174"/>
            <p:cNvSpPr/>
            <p:nvPr/>
          </p:nvSpPr>
          <p:spPr>
            <a:xfrm>
              <a:off x="471487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Rectangle 175"/>
            <p:cNvSpPr/>
            <p:nvPr/>
          </p:nvSpPr>
          <p:spPr>
            <a:xfrm>
              <a:off x="500062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Rectangle 176"/>
            <p:cNvSpPr/>
            <p:nvPr/>
          </p:nvSpPr>
          <p:spPr>
            <a:xfrm>
              <a:off x="514350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Rectangle 177"/>
            <p:cNvSpPr/>
            <p:nvPr/>
          </p:nvSpPr>
          <p:spPr>
            <a:xfrm>
              <a:off x="542925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Rectangle 178"/>
            <p:cNvSpPr/>
            <p:nvPr/>
          </p:nvSpPr>
          <p:spPr>
            <a:xfrm>
              <a:off x="528638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0" name="Rectangle 179"/>
            <p:cNvSpPr/>
            <p:nvPr/>
          </p:nvSpPr>
          <p:spPr>
            <a:xfrm>
              <a:off x="557213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Rectangle 180"/>
            <p:cNvSpPr/>
            <p:nvPr/>
          </p:nvSpPr>
          <p:spPr>
            <a:xfrm>
              <a:off x="342899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Rectangle 181"/>
            <p:cNvSpPr/>
            <p:nvPr/>
          </p:nvSpPr>
          <p:spPr>
            <a:xfrm>
              <a:off x="371474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Rectangle 182"/>
            <p:cNvSpPr/>
            <p:nvPr/>
          </p:nvSpPr>
          <p:spPr>
            <a:xfrm>
              <a:off x="357186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Rectangle 183"/>
            <p:cNvSpPr/>
            <p:nvPr/>
          </p:nvSpPr>
          <p:spPr>
            <a:xfrm>
              <a:off x="385762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5" name="Rectangle 184"/>
            <p:cNvSpPr/>
            <p:nvPr/>
          </p:nvSpPr>
          <p:spPr>
            <a:xfrm>
              <a:off x="4000496" y="578645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6" name="Rectangle 185"/>
            <p:cNvSpPr/>
            <p:nvPr/>
          </p:nvSpPr>
          <p:spPr>
            <a:xfrm>
              <a:off x="4286248" y="578645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7" name="Rectangle 186"/>
            <p:cNvSpPr/>
            <p:nvPr/>
          </p:nvSpPr>
          <p:spPr>
            <a:xfrm>
              <a:off x="4143372" y="578645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8" name="Rectangle 187"/>
            <p:cNvSpPr/>
            <p:nvPr/>
          </p:nvSpPr>
          <p:spPr>
            <a:xfrm>
              <a:off x="4429124" y="5786454"/>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9" name="Rectangle 188"/>
            <p:cNvSpPr/>
            <p:nvPr/>
          </p:nvSpPr>
          <p:spPr>
            <a:xfrm>
              <a:off x="457200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0" name="Rectangle 189"/>
            <p:cNvSpPr/>
            <p:nvPr/>
          </p:nvSpPr>
          <p:spPr>
            <a:xfrm>
              <a:off x="485775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1" name="Rectangle 190"/>
            <p:cNvSpPr/>
            <p:nvPr/>
          </p:nvSpPr>
          <p:spPr>
            <a:xfrm>
              <a:off x="471487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2" name="Rectangle 191"/>
            <p:cNvSpPr/>
            <p:nvPr/>
          </p:nvSpPr>
          <p:spPr>
            <a:xfrm>
              <a:off x="500062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Rectangle 192"/>
            <p:cNvSpPr/>
            <p:nvPr/>
          </p:nvSpPr>
          <p:spPr>
            <a:xfrm>
              <a:off x="514350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4" name="Rectangle 193"/>
            <p:cNvSpPr/>
            <p:nvPr/>
          </p:nvSpPr>
          <p:spPr>
            <a:xfrm>
              <a:off x="542925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5" name="Rectangle 194"/>
            <p:cNvSpPr/>
            <p:nvPr/>
          </p:nvSpPr>
          <p:spPr>
            <a:xfrm>
              <a:off x="528638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6" name="Rectangle 195"/>
            <p:cNvSpPr/>
            <p:nvPr/>
          </p:nvSpPr>
          <p:spPr>
            <a:xfrm>
              <a:off x="557213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7" name="Rectangle 196"/>
            <p:cNvSpPr/>
            <p:nvPr/>
          </p:nvSpPr>
          <p:spPr>
            <a:xfrm>
              <a:off x="342899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Rectangle 197"/>
            <p:cNvSpPr/>
            <p:nvPr/>
          </p:nvSpPr>
          <p:spPr>
            <a:xfrm>
              <a:off x="371474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9" name="Rectangle 198"/>
            <p:cNvSpPr/>
            <p:nvPr/>
          </p:nvSpPr>
          <p:spPr>
            <a:xfrm>
              <a:off x="357186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0" name="Rectangle 199"/>
            <p:cNvSpPr/>
            <p:nvPr/>
          </p:nvSpPr>
          <p:spPr>
            <a:xfrm>
              <a:off x="385762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1" name="Rectangle 200"/>
            <p:cNvSpPr/>
            <p:nvPr/>
          </p:nvSpPr>
          <p:spPr>
            <a:xfrm>
              <a:off x="4000496" y="592933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2" name="Rectangle 201"/>
            <p:cNvSpPr/>
            <p:nvPr/>
          </p:nvSpPr>
          <p:spPr>
            <a:xfrm>
              <a:off x="4286248" y="592933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3" name="Rectangle 202"/>
            <p:cNvSpPr/>
            <p:nvPr/>
          </p:nvSpPr>
          <p:spPr>
            <a:xfrm>
              <a:off x="4143372" y="592933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4" name="Rectangle 203"/>
            <p:cNvSpPr/>
            <p:nvPr/>
          </p:nvSpPr>
          <p:spPr>
            <a:xfrm>
              <a:off x="4429124" y="5929330"/>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 name="Rectangle 204"/>
            <p:cNvSpPr/>
            <p:nvPr/>
          </p:nvSpPr>
          <p:spPr>
            <a:xfrm>
              <a:off x="457200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Rectangle 205"/>
            <p:cNvSpPr/>
            <p:nvPr/>
          </p:nvSpPr>
          <p:spPr>
            <a:xfrm>
              <a:off x="485775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Rectangle 206"/>
            <p:cNvSpPr/>
            <p:nvPr/>
          </p:nvSpPr>
          <p:spPr>
            <a:xfrm>
              <a:off x="471487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8" name="Rectangle 207"/>
            <p:cNvSpPr/>
            <p:nvPr/>
          </p:nvSpPr>
          <p:spPr>
            <a:xfrm>
              <a:off x="500062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9" name="Rectangle 208"/>
            <p:cNvSpPr/>
            <p:nvPr/>
          </p:nvSpPr>
          <p:spPr>
            <a:xfrm>
              <a:off x="514350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0" name="Rectangle 209"/>
            <p:cNvSpPr/>
            <p:nvPr/>
          </p:nvSpPr>
          <p:spPr>
            <a:xfrm>
              <a:off x="542925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1" name="Rectangle 210"/>
            <p:cNvSpPr/>
            <p:nvPr/>
          </p:nvSpPr>
          <p:spPr>
            <a:xfrm>
              <a:off x="528638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2" name="Rectangle 211"/>
            <p:cNvSpPr/>
            <p:nvPr/>
          </p:nvSpPr>
          <p:spPr>
            <a:xfrm>
              <a:off x="557213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3" name="Rectangle 212"/>
            <p:cNvSpPr/>
            <p:nvPr/>
          </p:nvSpPr>
          <p:spPr>
            <a:xfrm>
              <a:off x="342899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4" name="Rectangle 213"/>
            <p:cNvSpPr/>
            <p:nvPr/>
          </p:nvSpPr>
          <p:spPr>
            <a:xfrm>
              <a:off x="371474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5" name="Rectangle 214"/>
            <p:cNvSpPr/>
            <p:nvPr/>
          </p:nvSpPr>
          <p:spPr>
            <a:xfrm>
              <a:off x="357186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6" name="Rectangle 215"/>
            <p:cNvSpPr/>
            <p:nvPr/>
          </p:nvSpPr>
          <p:spPr>
            <a:xfrm>
              <a:off x="385762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7" name="Rectangle 216"/>
            <p:cNvSpPr/>
            <p:nvPr/>
          </p:nvSpPr>
          <p:spPr>
            <a:xfrm>
              <a:off x="4000496" y="607220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8" name="Rectangle 217"/>
            <p:cNvSpPr/>
            <p:nvPr/>
          </p:nvSpPr>
          <p:spPr>
            <a:xfrm>
              <a:off x="4286248" y="607220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9" name="Rectangle 218"/>
            <p:cNvSpPr/>
            <p:nvPr/>
          </p:nvSpPr>
          <p:spPr>
            <a:xfrm>
              <a:off x="4143372" y="607220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0" name="Rectangle 219"/>
            <p:cNvSpPr/>
            <p:nvPr/>
          </p:nvSpPr>
          <p:spPr>
            <a:xfrm>
              <a:off x="4429124" y="6072206"/>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1" name="Rectangle 220"/>
            <p:cNvSpPr/>
            <p:nvPr/>
          </p:nvSpPr>
          <p:spPr>
            <a:xfrm>
              <a:off x="457200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2" name="Rectangle 221"/>
            <p:cNvSpPr/>
            <p:nvPr/>
          </p:nvSpPr>
          <p:spPr>
            <a:xfrm>
              <a:off x="485775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3" name="Rectangle 222"/>
            <p:cNvSpPr/>
            <p:nvPr/>
          </p:nvSpPr>
          <p:spPr>
            <a:xfrm>
              <a:off x="471487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4" name="Rectangle 223"/>
            <p:cNvSpPr/>
            <p:nvPr/>
          </p:nvSpPr>
          <p:spPr>
            <a:xfrm>
              <a:off x="500062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5" name="Rectangle 224"/>
            <p:cNvSpPr/>
            <p:nvPr/>
          </p:nvSpPr>
          <p:spPr>
            <a:xfrm>
              <a:off x="514350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6" name="Rectangle 225"/>
            <p:cNvSpPr/>
            <p:nvPr/>
          </p:nvSpPr>
          <p:spPr>
            <a:xfrm>
              <a:off x="542925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7" name="Rectangle 226"/>
            <p:cNvSpPr/>
            <p:nvPr/>
          </p:nvSpPr>
          <p:spPr>
            <a:xfrm>
              <a:off x="528638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Rectangle 227"/>
            <p:cNvSpPr/>
            <p:nvPr/>
          </p:nvSpPr>
          <p:spPr>
            <a:xfrm>
              <a:off x="557213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9" name="Rectangle 228"/>
            <p:cNvSpPr/>
            <p:nvPr/>
          </p:nvSpPr>
          <p:spPr>
            <a:xfrm>
              <a:off x="342899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0" name="Rectangle 229"/>
            <p:cNvSpPr/>
            <p:nvPr/>
          </p:nvSpPr>
          <p:spPr>
            <a:xfrm>
              <a:off x="371474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1" name="Rectangle 230"/>
            <p:cNvSpPr/>
            <p:nvPr/>
          </p:nvSpPr>
          <p:spPr>
            <a:xfrm>
              <a:off x="357186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2" name="Rectangle 231"/>
            <p:cNvSpPr/>
            <p:nvPr/>
          </p:nvSpPr>
          <p:spPr>
            <a:xfrm>
              <a:off x="385762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3" name="Rectangle 232"/>
            <p:cNvSpPr/>
            <p:nvPr/>
          </p:nvSpPr>
          <p:spPr>
            <a:xfrm>
              <a:off x="4000496" y="621508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4" name="Rectangle 233"/>
            <p:cNvSpPr/>
            <p:nvPr/>
          </p:nvSpPr>
          <p:spPr>
            <a:xfrm>
              <a:off x="4286248" y="621508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5" name="Rectangle 234"/>
            <p:cNvSpPr/>
            <p:nvPr/>
          </p:nvSpPr>
          <p:spPr>
            <a:xfrm>
              <a:off x="4143372" y="621508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Rectangle 235"/>
            <p:cNvSpPr/>
            <p:nvPr/>
          </p:nvSpPr>
          <p:spPr>
            <a:xfrm>
              <a:off x="4429124" y="6215082"/>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7" name="Rectangle 236"/>
            <p:cNvSpPr/>
            <p:nvPr/>
          </p:nvSpPr>
          <p:spPr>
            <a:xfrm>
              <a:off x="457200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8" name="Rectangle 237"/>
            <p:cNvSpPr/>
            <p:nvPr/>
          </p:nvSpPr>
          <p:spPr>
            <a:xfrm>
              <a:off x="485775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9" name="Rectangle 238"/>
            <p:cNvSpPr/>
            <p:nvPr/>
          </p:nvSpPr>
          <p:spPr>
            <a:xfrm>
              <a:off x="471487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0" name="Rectangle 239"/>
            <p:cNvSpPr/>
            <p:nvPr/>
          </p:nvSpPr>
          <p:spPr>
            <a:xfrm>
              <a:off x="500062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1" name="Rectangle 240"/>
            <p:cNvSpPr/>
            <p:nvPr/>
          </p:nvSpPr>
          <p:spPr>
            <a:xfrm>
              <a:off x="514350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2" name="Rectangle 241"/>
            <p:cNvSpPr/>
            <p:nvPr/>
          </p:nvSpPr>
          <p:spPr>
            <a:xfrm>
              <a:off x="542925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3" name="Rectangle 242"/>
            <p:cNvSpPr/>
            <p:nvPr/>
          </p:nvSpPr>
          <p:spPr>
            <a:xfrm>
              <a:off x="528638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4" name="Rectangle 243"/>
            <p:cNvSpPr/>
            <p:nvPr/>
          </p:nvSpPr>
          <p:spPr>
            <a:xfrm>
              <a:off x="557213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5" name="Rectangle 244"/>
            <p:cNvSpPr/>
            <p:nvPr/>
          </p:nvSpPr>
          <p:spPr>
            <a:xfrm>
              <a:off x="342899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6" name="Rectangle 245"/>
            <p:cNvSpPr/>
            <p:nvPr/>
          </p:nvSpPr>
          <p:spPr>
            <a:xfrm>
              <a:off x="371474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7" name="Rectangle 246"/>
            <p:cNvSpPr/>
            <p:nvPr/>
          </p:nvSpPr>
          <p:spPr>
            <a:xfrm>
              <a:off x="357186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8" name="Rectangle 247"/>
            <p:cNvSpPr/>
            <p:nvPr/>
          </p:nvSpPr>
          <p:spPr>
            <a:xfrm>
              <a:off x="385762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9" name="Rectangle 248"/>
            <p:cNvSpPr/>
            <p:nvPr/>
          </p:nvSpPr>
          <p:spPr>
            <a:xfrm>
              <a:off x="4000496" y="635795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0" name="Rectangle 249"/>
            <p:cNvSpPr/>
            <p:nvPr/>
          </p:nvSpPr>
          <p:spPr>
            <a:xfrm>
              <a:off x="4286248" y="635795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1" name="Rectangle 250"/>
            <p:cNvSpPr/>
            <p:nvPr/>
          </p:nvSpPr>
          <p:spPr>
            <a:xfrm>
              <a:off x="4143372" y="635795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2" name="Rectangle 251"/>
            <p:cNvSpPr/>
            <p:nvPr/>
          </p:nvSpPr>
          <p:spPr>
            <a:xfrm>
              <a:off x="4429124" y="6357958"/>
              <a:ext cx="142876" cy="1428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3" name="Rectangle 252"/>
            <p:cNvSpPr/>
            <p:nvPr/>
          </p:nvSpPr>
          <p:spPr>
            <a:xfrm>
              <a:off x="457200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4" name="Rectangle 253"/>
            <p:cNvSpPr/>
            <p:nvPr/>
          </p:nvSpPr>
          <p:spPr>
            <a:xfrm>
              <a:off x="485775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5" name="Rectangle 254"/>
            <p:cNvSpPr/>
            <p:nvPr/>
          </p:nvSpPr>
          <p:spPr>
            <a:xfrm>
              <a:off x="471487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6" name="Rectangle 255"/>
            <p:cNvSpPr/>
            <p:nvPr/>
          </p:nvSpPr>
          <p:spPr>
            <a:xfrm>
              <a:off x="500062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7" name="Rectangle 256"/>
            <p:cNvSpPr/>
            <p:nvPr/>
          </p:nvSpPr>
          <p:spPr>
            <a:xfrm>
              <a:off x="514350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8" name="Rectangle 257"/>
            <p:cNvSpPr/>
            <p:nvPr/>
          </p:nvSpPr>
          <p:spPr>
            <a:xfrm>
              <a:off x="542925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9" name="Rectangle 258"/>
            <p:cNvSpPr/>
            <p:nvPr/>
          </p:nvSpPr>
          <p:spPr>
            <a:xfrm>
              <a:off x="528638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0" name="Rectangle 259"/>
            <p:cNvSpPr/>
            <p:nvPr/>
          </p:nvSpPr>
          <p:spPr>
            <a:xfrm>
              <a:off x="557213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77" name="Group 776"/>
          <p:cNvGrpSpPr/>
          <p:nvPr/>
        </p:nvGrpSpPr>
        <p:grpSpPr>
          <a:xfrm>
            <a:off x="6572264" y="3857628"/>
            <a:ext cx="2286016" cy="2286016"/>
            <a:chOff x="6572264" y="4214818"/>
            <a:chExt cx="2286016" cy="2286016"/>
          </a:xfrm>
        </p:grpSpPr>
        <p:sp>
          <p:nvSpPr>
            <p:cNvPr id="262" name="Rectangle 261"/>
            <p:cNvSpPr/>
            <p:nvPr/>
          </p:nvSpPr>
          <p:spPr>
            <a:xfrm>
              <a:off x="657226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3" name="Rectangle 262"/>
            <p:cNvSpPr/>
            <p:nvPr/>
          </p:nvSpPr>
          <p:spPr>
            <a:xfrm>
              <a:off x="685801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4" name="Rectangle 263"/>
            <p:cNvSpPr/>
            <p:nvPr/>
          </p:nvSpPr>
          <p:spPr>
            <a:xfrm>
              <a:off x="671514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5" name="Rectangle 264"/>
            <p:cNvSpPr/>
            <p:nvPr/>
          </p:nvSpPr>
          <p:spPr>
            <a:xfrm>
              <a:off x="700089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6" name="Rectangle 265"/>
            <p:cNvSpPr/>
            <p:nvPr/>
          </p:nvSpPr>
          <p:spPr>
            <a:xfrm>
              <a:off x="714376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7" name="Rectangle 266"/>
            <p:cNvSpPr/>
            <p:nvPr/>
          </p:nvSpPr>
          <p:spPr>
            <a:xfrm>
              <a:off x="742952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8" name="Rectangle 267"/>
            <p:cNvSpPr/>
            <p:nvPr/>
          </p:nvSpPr>
          <p:spPr>
            <a:xfrm>
              <a:off x="728664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9" name="Rectangle 268"/>
            <p:cNvSpPr/>
            <p:nvPr/>
          </p:nvSpPr>
          <p:spPr>
            <a:xfrm>
              <a:off x="757239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0" name="Rectangle 269"/>
            <p:cNvSpPr/>
            <p:nvPr/>
          </p:nvSpPr>
          <p:spPr>
            <a:xfrm>
              <a:off x="771527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1" name="Rectangle 270"/>
            <p:cNvSpPr/>
            <p:nvPr/>
          </p:nvSpPr>
          <p:spPr>
            <a:xfrm>
              <a:off x="800102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2" name="Rectangle 271"/>
            <p:cNvSpPr/>
            <p:nvPr/>
          </p:nvSpPr>
          <p:spPr>
            <a:xfrm>
              <a:off x="785814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3" name="Rectangle 272"/>
            <p:cNvSpPr/>
            <p:nvPr/>
          </p:nvSpPr>
          <p:spPr>
            <a:xfrm>
              <a:off x="814390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4" name="Rectangle 273"/>
            <p:cNvSpPr/>
            <p:nvPr/>
          </p:nvSpPr>
          <p:spPr>
            <a:xfrm>
              <a:off x="828677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5" name="Rectangle 274"/>
            <p:cNvSpPr/>
            <p:nvPr/>
          </p:nvSpPr>
          <p:spPr>
            <a:xfrm>
              <a:off x="857252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6" name="Rectangle 275"/>
            <p:cNvSpPr/>
            <p:nvPr/>
          </p:nvSpPr>
          <p:spPr>
            <a:xfrm>
              <a:off x="842965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7" name="Rectangle 276"/>
            <p:cNvSpPr/>
            <p:nvPr/>
          </p:nvSpPr>
          <p:spPr>
            <a:xfrm>
              <a:off x="871540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8" name="Rectangle 277"/>
            <p:cNvSpPr/>
            <p:nvPr/>
          </p:nvSpPr>
          <p:spPr>
            <a:xfrm>
              <a:off x="657226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9" name="Rectangle 278"/>
            <p:cNvSpPr/>
            <p:nvPr/>
          </p:nvSpPr>
          <p:spPr>
            <a:xfrm>
              <a:off x="685801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0" name="Rectangle 279"/>
            <p:cNvSpPr/>
            <p:nvPr/>
          </p:nvSpPr>
          <p:spPr>
            <a:xfrm>
              <a:off x="671514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1" name="Rectangle 280"/>
            <p:cNvSpPr/>
            <p:nvPr/>
          </p:nvSpPr>
          <p:spPr>
            <a:xfrm>
              <a:off x="700089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2" name="Rectangle 281"/>
            <p:cNvSpPr/>
            <p:nvPr/>
          </p:nvSpPr>
          <p:spPr>
            <a:xfrm>
              <a:off x="714376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3" name="Rectangle 282"/>
            <p:cNvSpPr/>
            <p:nvPr/>
          </p:nvSpPr>
          <p:spPr>
            <a:xfrm>
              <a:off x="742952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4" name="Rectangle 283"/>
            <p:cNvSpPr/>
            <p:nvPr/>
          </p:nvSpPr>
          <p:spPr>
            <a:xfrm>
              <a:off x="728664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5" name="Rectangle 284"/>
            <p:cNvSpPr/>
            <p:nvPr/>
          </p:nvSpPr>
          <p:spPr>
            <a:xfrm>
              <a:off x="757239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6" name="Rectangle 285"/>
            <p:cNvSpPr/>
            <p:nvPr/>
          </p:nvSpPr>
          <p:spPr>
            <a:xfrm>
              <a:off x="771527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7" name="Rectangle 286"/>
            <p:cNvSpPr/>
            <p:nvPr/>
          </p:nvSpPr>
          <p:spPr>
            <a:xfrm>
              <a:off x="800102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8" name="Rectangle 287"/>
            <p:cNvSpPr/>
            <p:nvPr/>
          </p:nvSpPr>
          <p:spPr>
            <a:xfrm>
              <a:off x="785814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9" name="Rectangle 288"/>
            <p:cNvSpPr/>
            <p:nvPr/>
          </p:nvSpPr>
          <p:spPr>
            <a:xfrm>
              <a:off x="814390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0" name="Rectangle 289"/>
            <p:cNvSpPr/>
            <p:nvPr/>
          </p:nvSpPr>
          <p:spPr>
            <a:xfrm>
              <a:off x="828677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1" name="Rectangle 290"/>
            <p:cNvSpPr/>
            <p:nvPr/>
          </p:nvSpPr>
          <p:spPr>
            <a:xfrm>
              <a:off x="857252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2" name="Rectangle 291"/>
            <p:cNvSpPr/>
            <p:nvPr/>
          </p:nvSpPr>
          <p:spPr>
            <a:xfrm>
              <a:off x="842965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3" name="Rectangle 292"/>
            <p:cNvSpPr/>
            <p:nvPr/>
          </p:nvSpPr>
          <p:spPr>
            <a:xfrm>
              <a:off x="871540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4" name="Rectangle 293"/>
            <p:cNvSpPr/>
            <p:nvPr/>
          </p:nvSpPr>
          <p:spPr>
            <a:xfrm>
              <a:off x="657226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5" name="Rectangle 294"/>
            <p:cNvSpPr/>
            <p:nvPr/>
          </p:nvSpPr>
          <p:spPr>
            <a:xfrm>
              <a:off x="685801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6" name="Rectangle 295"/>
            <p:cNvSpPr/>
            <p:nvPr/>
          </p:nvSpPr>
          <p:spPr>
            <a:xfrm>
              <a:off x="671514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7" name="Rectangle 296"/>
            <p:cNvSpPr/>
            <p:nvPr/>
          </p:nvSpPr>
          <p:spPr>
            <a:xfrm>
              <a:off x="700089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8" name="Rectangle 297"/>
            <p:cNvSpPr/>
            <p:nvPr/>
          </p:nvSpPr>
          <p:spPr>
            <a:xfrm>
              <a:off x="714376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9" name="Rectangle 298"/>
            <p:cNvSpPr/>
            <p:nvPr/>
          </p:nvSpPr>
          <p:spPr>
            <a:xfrm>
              <a:off x="742952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0" name="Rectangle 299"/>
            <p:cNvSpPr/>
            <p:nvPr/>
          </p:nvSpPr>
          <p:spPr>
            <a:xfrm>
              <a:off x="728664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1" name="Rectangle 300"/>
            <p:cNvSpPr/>
            <p:nvPr/>
          </p:nvSpPr>
          <p:spPr>
            <a:xfrm>
              <a:off x="757239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2" name="Rectangle 301"/>
            <p:cNvSpPr/>
            <p:nvPr/>
          </p:nvSpPr>
          <p:spPr>
            <a:xfrm>
              <a:off x="771527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3" name="Rectangle 302"/>
            <p:cNvSpPr/>
            <p:nvPr/>
          </p:nvSpPr>
          <p:spPr>
            <a:xfrm>
              <a:off x="800102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4" name="Rectangle 303"/>
            <p:cNvSpPr/>
            <p:nvPr/>
          </p:nvSpPr>
          <p:spPr>
            <a:xfrm>
              <a:off x="785814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5" name="Rectangle 304"/>
            <p:cNvSpPr/>
            <p:nvPr/>
          </p:nvSpPr>
          <p:spPr>
            <a:xfrm>
              <a:off x="814390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6" name="Rectangle 305"/>
            <p:cNvSpPr/>
            <p:nvPr/>
          </p:nvSpPr>
          <p:spPr>
            <a:xfrm>
              <a:off x="828677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7" name="Rectangle 306"/>
            <p:cNvSpPr/>
            <p:nvPr/>
          </p:nvSpPr>
          <p:spPr>
            <a:xfrm>
              <a:off x="857252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8" name="Rectangle 307"/>
            <p:cNvSpPr/>
            <p:nvPr/>
          </p:nvSpPr>
          <p:spPr>
            <a:xfrm>
              <a:off x="842965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9" name="Rectangle 308"/>
            <p:cNvSpPr/>
            <p:nvPr/>
          </p:nvSpPr>
          <p:spPr>
            <a:xfrm>
              <a:off x="871540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0" name="Rectangle 309"/>
            <p:cNvSpPr/>
            <p:nvPr/>
          </p:nvSpPr>
          <p:spPr>
            <a:xfrm>
              <a:off x="657226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1" name="Rectangle 310"/>
            <p:cNvSpPr/>
            <p:nvPr/>
          </p:nvSpPr>
          <p:spPr>
            <a:xfrm>
              <a:off x="685801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2" name="Rectangle 311"/>
            <p:cNvSpPr/>
            <p:nvPr/>
          </p:nvSpPr>
          <p:spPr>
            <a:xfrm>
              <a:off x="671514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3" name="Rectangle 312"/>
            <p:cNvSpPr/>
            <p:nvPr/>
          </p:nvSpPr>
          <p:spPr>
            <a:xfrm>
              <a:off x="700089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4" name="Rectangle 313"/>
            <p:cNvSpPr/>
            <p:nvPr/>
          </p:nvSpPr>
          <p:spPr>
            <a:xfrm>
              <a:off x="714376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5" name="Rectangle 314"/>
            <p:cNvSpPr/>
            <p:nvPr/>
          </p:nvSpPr>
          <p:spPr>
            <a:xfrm>
              <a:off x="742952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6" name="Rectangle 315"/>
            <p:cNvSpPr/>
            <p:nvPr/>
          </p:nvSpPr>
          <p:spPr>
            <a:xfrm>
              <a:off x="728664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7" name="Rectangle 316"/>
            <p:cNvSpPr/>
            <p:nvPr/>
          </p:nvSpPr>
          <p:spPr>
            <a:xfrm>
              <a:off x="757239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8" name="Rectangle 317"/>
            <p:cNvSpPr/>
            <p:nvPr/>
          </p:nvSpPr>
          <p:spPr>
            <a:xfrm>
              <a:off x="771527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9" name="Rectangle 318"/>
            <p:cNvSpPr/>
            <p:nvPr/>
          </p:nvSpPr>
          <p:spPr>
            <a:xfrm>
              <a:off x="800102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0" name="Rectangle 319"/>
            <p:cNvSpPr/>
            <p:nvPr/>
          </p:nvSpPr>
          <p:spPr>
            <a:xfrm>
              <a:off x="785814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1" name="Rectangle 320"/>
            <p:cNvSpPr/>
            <p:nvPr/>
          </p:nvSpPr>
          <p:spPr>
            <a:xfrm>
              <a:off x="814390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2" name="Rectangle 321"/>
            <p:cNvSpPr/>
            <p:nvPr/>
          </p:nvSpPr>
          <p:spPr>
            <a:xfrm>
              <a:off x="828677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3" name="Rectangle 322"/>
            <p:cNvSpPr/>
            <p:nvPr/>
          </p:nvSpPr>
          <p:spPr>
            <a:xfrm>
              <a:off x="857252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4" name="Rectangle 323"/>
            <p:cNvSpPr/>
            <p:nvPr/>
          </p:nvSpPr>
          <p:spPr>
            <a:xfrm>
              <a:off x="842965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5" name="Rectangle 324"/>
            <p:cNvSpPr/>
            <p:nvPr/>
          </p:nvSpPr>
          <p:spPr>
            <a:xfrm>
              <a:off x="871540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6" name="Rectangle 325"/>
            <p:cNvSpPr/>
            <p:nvPr/>
          </p:nvSpPr>
          <p:spPr>
            <a:xfrm>
              <a:off x="657226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7" name="Rectangle 326"/>
            <p:cNvSpPr/>
            <p:nvPr/>
          </p:nvSpPr>
          <p:spPr>
            <a:xfrm>
              <a:off x="685801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8" name="Rectangle 327"/>
            <p:cNvSpPr/>
            <p:nvPr/>
          </p:nvSpPr>
          <p:spPr>
            <a:xfrm>
              <a:off x="671514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9" name="Rectangle 328"/>
            <p:cNvSpPr/>
            <p:nvPr/>
          </p:nvSpPr>
          <p:spPr>
            <a:xfrm>
              <a:off x="700089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0" name="Rectangle 329"/>
            <p:cNvSpPr/>
            <p:nvPr/>
          </p:nvSpPr>
          <p:spPr>
            <a:xfrm>
              <a:off x="7143768" y="4786322"/>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1" name="Rectangle 330"/>
            <p:cNvSpPr/>
            <p:nvPr/>
          </p:nvSpPr>
          <p:spPr>
            <a:xfrm>
              <a:off x="7429520" y="4786322"/>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2" name="Rectangle 331"/>
            <p:cNvSpPr/>
            <p:nvPr/>
          </p:nvSpPr>
          <p:spPr>
            <a:xfrm>
              <a:off x="7286644" y="4786322"/>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3" name="Rectangle 332"/>
            <p:cNvSpPr/>
            <p:nvPr/>
          </p:nvSpPr>
          <p:spPr>
            <a:xfrm>
              <a:off x="7572396" y="4786322"/>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4" name="Rectangle 333"/>
            <p:cNvSpPr/>
            <p:nvPr/>
          </p:nvSpPr>
          <p:spPr>
            <a:xfrm>
              <a:off x="771527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5" name="Rectangle 334"/>
            <p:cNvSpPr/>
            <p:nvPr/>
          </p:nvSpPr>
          <p:spPr>
            <a:xfrm>
              <a:off x="800102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6" name="Rectangle 335"/>
            <p:cNvSpPr/>
            <p:nvPr/>
          </p:nvSpPr>
          <p:spPr>
            <a:xfrm>
              <a:off x="785814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7" name="Rectangle 336"/>
            <p:cNvSpPr/>
            <p:nvPr/>
          </p:nvSpPr>
          <p:spPr>
            <a:xfrm>
              <a:off x="8143900"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8" name="Rectangle 337"/>
            <p:cNvSpPr/>
            <p:nvPr/>
          </p:nvSpPr>
          <p:spPr>
            <a:xfrm>
              <a:off x="8286776"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9" name="Rectangle 338"/>
            <p:cNvSpPr/>
            <p:nvPr/>
          </p:nvSpPr>
          <p:spPr>
            <a:xfrm>
              <a:off x="8572528"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0" name="Rectangle 339"/>
            <p:cNvSpPr/>
            <p:nvPr/>
          </p:nvSpPr>
          <p:spPr>
            <a:xfrm>
              <a:off x="8429652"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1" name="Rectangle 340"/>
            <p:cNvSpPr/>
            <p:nvPr/>
          </p:nvSpPr>
          <p:spPr>
            <a:xfrm>
              <a:off x="8715404" y="478632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2" name="Rectangle 341"/>
            <p:cNvSpPr/>
            <p:nvPr/>
          </p:nvSpPr>
          <p:spPr>
            <a:xfrm>
              <a:off x="657226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3" name="Rectangle 342"/>
            <p:cNvSpPr/>
            <p:nvPr/>
          </p:nvSpPr>
          <p:spPr>
            <a:xfrm>
              <a:off x="685801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4" name="Rectangle 343"/>
            <p:cNvSpPr/>
            <p:nvPr/>
          </p:nvSpPr>
          <p:spPr>
            <a:xfrm>
              <a:off x="671514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5" name="Rectangle 344"/>
            <p:cNvSpPr/>
            <p:nvPr/>
          </p:nvSpPr>
          <p:spPr>
            <a:xfrm>
              <a:off x="700089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6" name="Rectangle 345"/>
            <p:cNvSpPr/>
            <p:nvPr/>
          </p:nvSpPr>
          <p:spPr>
            <a:xfrm>
              <a:off x="7143768" y="4929198"/>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7" name="Rectangle 346"/>
            <p:cNvSpPr/>
            <p:nvPr/>
          </p:nvSpPr>
          <p:spPr>
            <a:xfrm>
              <a:off x="7429520" y="4929198"/>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8" name="Rectangle 347"/>
            <p:cNvSpPr/>
            <p:nvPr/>
          </p:nvSpPr>
          <p:spPr>
            <a:xfrm>
              <a:off x="7286644" y="4929198"/>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9" name="Rectangle 348"/>
            <p:cNvSpPr/>
            <p:nvPr/>
          </p:nvSpPr>
          <p:spPr>
            <a:xfrm>
              <a:off x="7572396" y="4929198"/>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0" name="Rectangle 349"/>
            <p:cNvSpPr/>
            <p:nvPr/>
          </p:nvSpPr>
          <p:spPr>
            <a:xfrm>
              <a:off x="771527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1" name="Rectangle 350"/>
            <p:cNvSpPr/>
            <p:nvPr/>
          </p:nvSpPr>
          <p:spPr>
            <a:xfrm>
              <a:off x="800102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2" name="Rectangle 351"/>
            <p:cNvSpPr/>
            <p:nvPr/>
          </p:nvSpPr>
          <p:spPr>
            <a:xfrm>
              <a:off x="785814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3" name="Rectangle 352"/>
            <p:cNvSpPr/>
            <p:nvPr/>
          </p:nvSpPr>
          <p:spPr>
            <a:xfrm>
              <a:off x="8143900"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4" name="Rectangle 353"/>
            <p:cNvSpPr/>
            <p:nvPr/>
          </p:nvSpPr>
          <p:spPr>
            <a:xfrm>
              <a:off x="8286776"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5" name="Rectangle 354"/>
            <p:cNvSpPr/>
            <p:nvPr/>
          </p:nvSpPr>
          <p:spPr>
            <a:xfrm>
              <a:off x="8572528"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6" name="Rectangle 355"/>
            <p:cNvSpPr/>
            <p:nvPr/>
          </p:nvSpPr>
          <p:spPr>
            <a:xfrm>
              <a:off x="8429652"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7" name="Rectangle 356"/>
            <p:cNvSpPr/>
            <p:nvPr/>
          </p:nvSpPr>
          <p:spPr>
            <a:xfrm>
              <a:off x="8715404" y="492919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8" name="Rectangle 357"/>
            <p:cNvSpPr/>
            <p:nvPr/>
          </p:nvSpPr>
          <p:spPr>
            <a:xfrm>
              <a:off x="657226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9" name="Rectangle 358"/>
            <p:cNvSpPr/>
            <p:nvPr/>
          </p:nvSpPr>
          <p:spPr>
            <a:xfrm>
              <a:off x="685801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0" name="Rectangle 359"/>
            <p:cNvSpPr/>
            <p:nvPr/>
          </p:nvSpPr>
          <p:spPr>
            <a:xfrm>
              <a:off x="671514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1" name="Rectangle 360"/>
            <p:cNvSpPr/>
            <p:nvPr/>
          </p:nvSpPr>
          <p:spPr>
            <a:xfrm>
              <a:off x="700089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2" name="Rectangle 361"/>
            <p:cNvSpPr/>
            <p:nvPr/>
          </p:nvSpPr>
          <p:spPr>
            <a:xfrm>
              <a:off x="7143768" y="5072074"/>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3" name="Rectangle 362"/>
            <p:cNvSpPr/>
            <p:nvPr/>
          </p:nvSpPr>
          <p:spPr>
            <a:xfrm>
              <a:off x="7429520" y="5072074"/>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4" name="Rectangle 363"/>
            <p:cNvSpPr/>
            <p:nvPr/>
          </p:nvSpPr>
          <p:spPr>
            <a:xfrm>
              <a:off x="7286644" y="5072074"/>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5" name="Rectangle 364"/>
            <p:cNvSpPr/>
            <p:nvPr/>
          </p:nvSpPr>
          <p:spPr>
            <a:xfrm>
              <a:off x="7572396" y="5072074"/>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6" name="Rectangle 365"/>
            <p:cNvSpPr/>
            <p:nvPr/>
          </p:nvSpPr>
          <p:spPr>
            <a:xfrm>
              <a:off x="771527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7" name="Rectangle 366"/>
            <p:cNvSpPr/>
            <p:nvPr/>
          </p:nvSpPr>
          <p:spPr>
            <a:xfrm>
              <a:off x="800102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8" name="Rectangle 367"/>
            <p:cNvSpPr/>
            <p:nvPr/>
          </p:nvSpPr>
          <p:spPr>
            <a:xfrm>
              <a:off x="785814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9" name="Rectangle 368"/>
            <p:cNvSpPr/>
            <p:nvPr/>
          </p:nvSpPr>
          <p:spPr>
            <a:xfrm>
              <a:off x="8143900"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0" name="Rectangle 369"/>
            <p:cNvSpPr/>
            <p:nvPr/>
          </p:nvSpPr>
          <p:spPr>
            <a:xfrm>
              <a:off x="8286776"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1" name="Rectangle 370"/>
            <p:cNvSpPr/>
            <p:nvPr/>
          </p:nvSpPr>
          <p:spPr>
            <a:xfrm>
              <a:off x="8572528"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2" name="Rectangle 371"/>
            <p:cNvSpPr/>
            <p:nvPr/>
          </p:nvSpPr>
          <p:spPr>
            <a:xfrm>
              <a:off x="8429652"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3" name="Rectangle 372"/>
            <p:cNvSpPr/>
            <p:nvPr/>
          </p:nvSpPr>
          <p:spPr>
            <a:xfrm>
              <a:off x="8715404" y="507207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4" name="Rectangle 373"/>
            <p:cNvSpPr/>
            <p:nvPr/>
          </p:nvSpPr>
          <p:spPr>
            <a:xfrm>
              <a:off x="657226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5" name="Rectangle 374"/>
            <p:cNvSpPr/>
            <p:nvPr/>
          </p:nvSpPr>
          <p:spPr>
            <a:xfrm>
              <a:off x="685801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6" name="Rectangle 375"/>
            <p:cNvSpPr/>
            <p:nvPr/>
          </p:nvSpPr>
          <p:spPr>
            <a:xfrm>
              <a:off x="671514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7" name="Rectangle 376"/>
            <p:cNvSpPr/>
            <p:nvPr/>
          </p:nvSpPr>
          <p:spPr>
            <a:xfrm>
              <a:off x="700089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8" name="Rectangle 377"/>
            <p:cNvSpPr/>
            <p:nvPr/>
          </p:nvSpPr>
          <p:spPr>
            <a:xfrm>
              <a:off x="7143768" y="5214950"/>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9" name="Rectangle 378"/>
            <p:cNvSpPr/>
            <p:nvPr/>
          </p:nvSpPr>
          <p:spPr>
            <a:xfrm>
              <a:off x="7429520" y="5214950"/>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0" name="Rectangle 379"/>
            <p:cNvSpPr/>
            <p:nvPr/>
          </p:nvSpPr>
          <p:spPr>
            <a:xfrm>
              <a:off x="7286644" y="5214950"/>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1" name="Rectangle 380"/>
            <p:cNvSpPr/>
            <p:nvPr/>
          </p:nvSpPr>
          <p:spPr>
            <a:xfrm>
              <a:off x="7572396" y="5214950"/>
              <a:ext cx="142876" cy="14287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2" name="Rectangle 381"/>
            <p:cNvSpPr/>
            <p:nvPr/>
          </p:nvSpPr>
          <p:spPr>
            <a:xfrm>
              <a:off x="771527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3" name="Rectangle 382"/>
            <p:cNvSpPr/>
            <p:nvPr/>
          </p:nvSpPr>
          <p:spPr>
            <a:xfrm>
              <a:off x="800102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4" name="Rectangle 383"/>
            <p:cNvSpPr/>
            <p:nvPr/>
          </p:nvSpPr>
          <p:spPr>
            <a:xfrm>
              <a:off x="785814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5" name="Rectangle 384"/>
            <p:cNvSpPr/>
            <p:nvPr/>
          </p:nvSpPr>
          <p:spPr>
            <a:xfrm>
              <a:off x="8143900"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6" name="Rectangle 385"/>
            <p:cNvSpPr/>
            <p:nvPr/>
          </p:nvSpPr>
          <p:spPr>
            <a:xfrm>
              <a:off x="8286776"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7" name="Rectangle 386"/>
            <p:cNvSpPr/>
            <p:nvPr/>
          </p:nvSpPr>
          <p:spPr>
            <a:xfrm>
              <a:off x="8572528"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8" name="Rectangle 387"/>
            <p:cNvSpPr/>
            <p:nvPr/>
          </p:nvSpPr>
          <p:spPr>
            <a:xfrm>
              <a:off x="8429652"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9" name="Rectangle 388"/>
            <p:cNvSpPr/>
            <p:nvPr/>
          </p:nvSpPr>
          <p:spPr>
            <a:xfrm>
              <a:off x="8715404" y="521495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0" name="Rectangle 389"/>
            <p:cNvSpPr/>
            <p:nvPr/>
          </p:nvSpPr>
          <p:spPr>
            <a:xfrm>
              <a:off x="657226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1" name="Rectangle 390"/>
            <p:cNvSpPr/>
            <p:nvPr/>
          </p:nvSpPr>
          <p:spPr>
            <a:xfrm>
              <a:off x="685801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2" name="Rectangle 391"/>
            <p:cNvSpPr/>
            <p:nvPr/>
          </p:nvSpPr>
          <p:spPr>
            <a:xfrm>
              <a:off x="671514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3" name="Rectangle 392"/>
            <p:cNvSpPr/>
            <p:nvPr/>
          </p:nvSpPr>
          <p:spPr>
            <a:xfrm>
              <a:off x="700089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4" name="Rectangle 393"/>
            <p:cNvSpPr/>
            <p:nvPr/>
          </p:nvSpPr>
          <p:spPr>
            <a:xfrm>
              <a:off x="714376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5" name="Rectangle 394"/>
            <p:cNvSpPr/>
            <p:nvPr/>
          </p:nvSpPr>
          <p:spPr>
            <a:xfrm>
              <a:off x="742952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6" name="Rectangle 395"/>
            <p:cNvSpPr/>
            <p:nvPr/>
          </p:nvSpPr>
          <p:spPr>
            <a:xfrm>
              <a:off x="728664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7" name="Rectangle 396"/>
            <p:cNvSpPr/>
            <p:nvPr/>
          </p:nvSpPr>
          <p:spPr>
            <a:xfrm>
              <a:off x="757239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8" name="Rectangle 397"/>
            <p:cNvSpPr/>
            <p:nvPr/>
          </p:nvSpPr>
          <p:spPr>
            <a:xfrm>
              <a:off x="771527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9" name="Rectangle 398"/>
            <p:cNvSpPr/>
            <p:nvPr/>
          </p:nvSpPr>
          <p:spPr>
            <a:xfrm>
              <a:off x="800102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0" name="Rectangle 399"/>
            <p:cNvSpPr/>
            <p:nvPr/>
          </p:nvSpPr>
          <p:spPr>
            <a:xfrm>
              <a:off x="785814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1" name="Rectangle 400"/>
            <p:cNvSpPr/>
            <p:nvPr/>
          </p:nvSpPr>
          <p:spPr>
            <a:xfrm>
              <a:off x="814390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2" name="Rectangle 401"/>
            <p:cNvSpPr/>
            <p:nvPr/>
          </p:nvSpPr>
          <p:spPr>
            <a:xfrm>
              <a:off x="828677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3" name="Rectangle 402"/>
            <p:cNvSpPr/>
            <p:nvPr/>
          </p:nvSpPr>
          <p:spPr>
            <a:xfrm>
              <a:off x="857252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4" name="Rectangle 403"/>
            <p:cNvSpPr/>
            <p:nvPr/>
          </p:nvSpPr>
          <p:spPr>
            <a:xfrm>
              <a:off x="842965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5" name="Rectangle 404"/>
            <p:cNvSpPr/>
            <p:nvPr/>
          </p:nvSpPr>
          <p:spPr>
            <a:xfrm>
              <a:off x="871540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6" name="Rectangle 405"/>
            <p:cNvSpPr/>
            <p:nvPr/>
          </p:nvSpPr>
          <p:spPr>
            <a:xfrm>
              <a:off x="657226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7" name="Rectangle 406"/>
            <p:cNvSpPr/>
            <p:nvPr/>
          </p:nvSpPr>
          <p:spPr>
            <a:xfrm>
              <a:off x="685801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8" name="Rectangle 407"/>
            <p:cNvSpPr/>
            <p:nvPr/>
          </p:nvSpPr>
          <p:spPr>
            <a:xfrm>
              <a:off x="671514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9" name="Rectangle 408"/>
            <p:cNvSpPr/>
            <p:nvPr/>
          </p:nvSpPr>
          <p:spPr>
            <a:xfrm>
              <a:off x="700089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0" name="Rectangle 409"/>
            <p:cNvSpPr/>
            <p:nvPr/>
          </p:nvSpPr>
          <p:spPr>
            <a:xfrm>
              <a:off x="714376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1" name="Rectangle 410"/>
            <p:cNvSpPr/>
            <p:nvPr/>
          </p:nvSpPr>
          <p:spPr>
            <a:xfrm>
              <a:off x="742952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2" name="Rectangle 411"/>
            <p:cNvSpPr/>
            <p:nvPr/>
          </p:nvSpPr>
          <p:spPr>
            <a:xfrm>
              <a:off x="728664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3" name="Rectangle 412"/>
            <p:cNvSpPr/>
            <p:nvPr/>
          </p:nvSpPr>
          <p:spPr>
            <a:xfrm>
              <a:off x="757239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4" name="Rectangle 413"/>
            <p:cNvSpPr/>
            <p:nvPr/>
          </p:nvSpPr>
          <p:spPr>
            <a:xfrm>
              <a:off x="771527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5" name="Rectangle 414"/>
            <p:cNvSpPr/>
            <p:nvPr/>
          </p:nvSpPr>
          <p:spPr>
            <a:xfrm>
              <a:off x="800102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6" name="Rectangle 415"/>
            <p:cNvSpPr/>
            <p:nvPr/>
          </p:nvSpPr>
          <p:spPr>
            <a:xfrm>
              <a:off x="785814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7" name="Rectangle 416"/>
            <p:cNvSpPr/>
            <p:nvPr/>
          </p:nvSpPr>
          <p:spPr>
            <a:xfrm>
              <a:off x="814390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8" name="Rectangle 417"/>
            <p:cNvSpPr/>
            <p:nvPr/>
          </p:nvSpPr>
          <p:spPr>
            <a:xfrm>
              <a:off x="828677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9" name="Rectangle 418"/>
            <p:cNvSpPr/>
            <p:nvPr/>
          </p:nvSpPr>
          <p:spPr>
            <a:xfrm>
              <a:off x="857252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0" name="Rectangle 419"/>
            <p:cNvSpPr/>
            <p:nvPr/>
          </p:nvSpPr>
          <p:spPr>
            <a:xfrm>
              <a:off x="842965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1" name="Rectangle 420"/>
            <p:cNvSpPr/>
            <p:nvPr/>
          </p:nvSpPr>
          <p:spPr>
            <a:xfrm>
              <a:off x="871540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2" name="Rectangle 421"/>
            <p:cNvSpPr/>
            <p:nvPr/>
          </p:nvSpPr>
          <p:spPr>
            <a:xfrm>
              <a:off x="657226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3" name="Rectangle 422"/>
            <p:cNvSpPr/>
            <p:nvPr/>
          </p:nvSpPr>
          <p:spPr>
            <a:xfrm>
              <a:off x="685801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4" name="Rectangle 423"/>
            <p:cNvSpPr/>
            <p:nvPr/>
          </p:nvSpPr>
          <p:spPr>
            <a:xfrm>
              <a:off x="671514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5" name="Rectangle 424"/>
            <p:cNvSpPr/>
            <p:nvPr/>
          </p:nvSpPr>
          <p:spPr>
            <a:xfrm>
              <a:off x="700089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6" name="Rectangle 425"/>
            <p:cNvSpPr/>
            <p:nvPr/>
          </p:nvSpPr>
          <p:spPr>
            <a:xfrm>
              <a:off x="714376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7" name="Rectangle 426"/>
            <p:cNvSpPr/>
            <p:nvPr/>
          </p:nvSpPr>
          <p:spPr>
            <a:xfrm>
              <a:off x="742952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8" name="Rectangle 427"/>
            <p:cNvSpPr/>
            <p:nvPr/>
          </p:nvSpPr>
          <p:spPr>
            <a:xfrm>
              <a:off x="728664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9" name="Rectangle 428"/>
            <p:cNvSpPr/>
            <p:nvPr/>
          </p:nvSpPr>
          <p:spPr>
            <a:xfrm>
              <a:off x="757239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0" name="Rectangle 429"/>
            <p:cNvSpPr/>
            <p:nvPr/>
          </p:nvSpPr>
          <p:spPr>
            <a:xfrm>
              <a:off x="771527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1" name="Rectangle 430"/>
            <p:cNvSpPr/>
            <p:nvPr/>
          </p:nvSpPr>
          <p:spPr>
            <a:xfrm>
              <a:off x="800102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2" name="Rectangle 431"/>
            <p:cNvSpPr/>
            <p:nvPr/>
          </p:nvSpPr>
          <p:spPr>
            <a:xfrm>
              <a:off x="785814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3" name="Rectangle 432"/>
            <p:cNvSpPr/>
            <p:nvPr/>
          </p:nvSpPr>
          <p:spPr>
            <a:xfrm>
              <a:off x="814390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4" name="Rectangle 433"/>
            <p:cNvSpPr/>
            <p:nvPr/>
          </p:nvSpPr>
          <p:spPr>
            <a:xfrm>
              <a:off x="828677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5" name="Rectangle 434"/>
            <p:cNvSpPr/>
            <p:nvPr/>
          </p:nvSpPr>
          <p:spPr>
            <a:xfrm>
              <a:off x="857252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6" name="Rectangle 435"/>
            <p:cNvSpPr/>
            <p:nvPr/>
          </p:nvSpPr>
          <p:spPr>
            <a:xfrm>
              <a:off x="842965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7" name="Rectangle 436"/>
            <p:cNvSpPr/>
            <p:nvPr/>
          </p:nvSpPr>
          <p:spPr>
            <a:xfrm>
              <a:off x="871540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8" name="Rectangle 437"/>
            <p:cNvSpPr/>
            <p:nvPr/>
          </p:nvSpPr>
          <p:spPr>
            <a:xfrm>
              <a:off x="657226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9" name="Rectangle 438"/>
            <p:cNvSpPr/>
            <p:nvPr/>
          </p:nvSpPr>
          <p:spPr>
            <a:xfrm>
              <a:off x="685801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0" name="Rectangle 439"/>
            <p:cNvSpPr/>
            <p:nvPr/>
          </p:nvSpPr>
          <p:spPr>
            <a:xfrm>
              <a:off x="671514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1" name="Rectangle 440"/>
            <p:cNvSpPr/>
            <p:nvPr/>
          </p:nvSpPr>
          <p:spPr>
            <a:xfrm>
              <a:off x="700089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2" name="Rectangle 441"/>
            <p:cNvSpPr/>
            <p:nvPr/>
          </p:nvSpPr>
          <p:spPr>
            <a:xfrm>
              <a:off x="714376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3" name="Rectangle 442"/>
            <p:cNvSpPr/>
            <p:nvPr/>
          </p:nvSpPr>
          <p:spPr>
            <a:xfrm>
              <a:off x="742952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4" name="Rectangle 443"/>
            <p:cNvSpPr/>
            <p:nvPr/>
          </p:nvSpPr>
          <p:spPr>
            <a:xfrm>
              <a:off x="728664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5" name="Rectangle 444"/>
            <p:cNvSpPr/>
            <p:nvPr/>
          </p:nvSpPr>
          <p:spPr>
            <a:xfrm>
              <a:off x="757239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6" name="Rectangle 445"/>
            <p:cNvSpPr/>
            <p:nvPr/>
          </p:nvSpPr>
          <p:spPr>
            <a:xfrm>
              <a:off x="771527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7" name="Rectangle 446"/>
            <p:cNvSpPr/>
            <p:nvPr/>
          </p:nvSpPr>
          <p:spPr>
            <a:xfrm>
              <a:off x="800102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8" name="Rectangle 447"/>
            <p:cNvSpPr/>
            <p:nvPr/>
          </p:nvSpPr>
          <p:spPr>
            <a:xfrm>
              <a:off x="785814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9" name="Rectangle 448"/>
            <p:cNvSpPr/>
            <p:nvPr/>
          </p:nvSpPr>
          <p:spPr>
            <a:xfrm>
              <a:off x="814390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0" name="Rectangle 449"/>
            <p:cNvSpPr/>
            <p:nvPr/>
          </p:nvSpPr>
          <p:spPr>
            <a:xfrm>
              <a:off x="828677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1" name="Rectangle 450"/>
            <p:cNvSpPr/>
            <p:nvPr/>
          </p:nvSpPr>
          <p:spPr>
            <a:xfrm>
              <a:off x="857252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2" name="Rectangle 451"/>
            <p:cNvSpPr/>
            <p:nvPr/>
          </p:nvSpPr>
          <p:spPr>
            <a:xfrm>
              <a:off x="842965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3" name="Rectangle 452"/>
            <p:cNvSpPr/>
            <p:nvPr/>
          </p:nvSpPr>
          <p:spPr>
            <a:xfrm>
              <a:off x="871540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4" name="Rectangle 453"/>
            <p:cNvSpPr/>
            <p:nvPr/>
          </p:nvSpPr>
          <p:spPr>
            <a:xfrm>
              <a:off x="657226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5" name="Rectangle 454"/>
            <p:cNvSpPr/>
            <p:nvPr/>
          </p:nvSpPr>
          <p:spPr>
            <a:xfrm>
              <a:off x="685801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6" name="Rectangle 455"/>
            <p:cNvSpPr/>
            <p:nvPr/>
          </p:nvSpPr>
          <p:spPr>
            <a:xfrm>
              <a:off x="671514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7" name="Rectangle 456"/>
            <p:cNvSpPr/>
            <p:nvPr/>
          </p:nvSpPr>
          <p:spPr>
            <a:xfrm>
              <a:off x="700089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8" name="Rectangle 457"/>
            <p:cNvSpPr/>
            <p:nvPr/>
          </p:nvSpPr>
          <p:spPr>
            <a:xfrm>
              <a:off x="714376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9" name="Rectangle 458"/>
            <p:cNvSpPr/>
            <p:nvPr/>
          </p:nvSpPr>
          <p:spPr>
            <a:xfrm>
              <a:off x="742952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0" name="Rectangle 459"/>
            <p:cNvSpPr/>
            <p:nvPr/>
          </p:nvSpPr>
          <p:spPr>
            <a:xfrm>
              <a:off x="728664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1" name="Rectangle 460"/>
            <p:cNvSpPr/>
            <p:nvPr/>
          </p:nvSpPr>
          <p:spPr>
            <a:xfrm>
              <a:off x="757239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2" name="Rectangle 461"/>
            <p:cNvSpPr/>
            <p:nvPr/>
          </p:nvSpPr>
          <p:spPr>
            <a:xfrm>
              <a:off x="771527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3" name="Rectangle 462"/>
            <p:cNvSpPr/>
            <p:nvPr/>
          </p:nvSpPr>
          <p:spPr>
            <a:xfrm>
              <a:off x="800102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4" name="Rectangle 463"/>
            <p:cNvSpPr/>
            <p:nvPr/>
          </p:nvSpPr>
          <p:spPr>
            <a:xfrm>
              <a:off x="785814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5" name="Rectangle 464"/>
            <p:cNvSpPr/>
            <p:nvPr/>
          </p:nvSpPr>
          <p:spPr>
            <a:xfrm>
              <a:off x="814390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6" name="Rectangle 465"/>
            <p:cNvSpPr/>
            <p:nvPr/>
          </p:nvSpPr>
          <p:spPr>
            <a:xfrm>
              <a:off x="828677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7" name="Rectangle 466"/>
            <p:cNvSpPr/>
            <p:nvPr/>
          </p:nvSpPr>
          <p:spPr>
            <a:xfrm>
              <a:off x="857252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8" name="Rectangle 467"/>
            <p:cNvSpPr/>
            <p:nvPr/>
          </p:nvSpPr>
          <p:spPr>
            <a:xfrm>
              <a:off x="842965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9" name="Rectangle 468"/>
            <p:cNvSpPr/>
            <p:nvPr/>
          </p:nvSpPr>
          <p:spPr>
            <a:xfrm>
              <a:off x="871540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0" name="Rectangle 469"/>
            <p:cNvSpPr/>
            <p:nvPr/>
          </p:nvSpPr>
          <p:spPr>
            <a:xfrm>
              <a:off x="657226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1" name="Rectangle 470"/>
            <p:cNvSpPr/>
            <p:nvPr/>
          </p:nvSpPr>
          <p:spPr>
            <a:xfrm>
              <a:off x="685801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2" name="Rectangle 471"/>
            <p:cNvSpPr/>
            <p:nvPr/>
          </p:nvSpPr>
          <p:spPr>
            <a:xfrm>
              <a:off x="671514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3" name="Rectangle 472"/>
            <p:cNvSpPr/>
            <p:nvPr/>
          </p:nvSpPr>
          <p:spPr>
            <a:xfrm>
              <a:off x="700089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4" name="Rectangle 473"/>
            <p:cNvSpPr/>
            <p:nvPr/>
          </p:nvSpPr>
          <p:spPr>
            <a:xfrm>
              <a:off x="714376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5" name="Rectangle 474"/>
            <p:cNvSpPr/>
            <p:nvPr/>
          </p:nvSpPr>
          <p:spPr>
            <a:xfrm>
              <a:off x="742952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6" name="Rectangle 475"/>
            <p:cNvSpPr/>
            <p:nvPr/>
          </p:nvSpPr>
          <p:spPr>
            <a:xfrm>
              <a:off x="728664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7" name="Rectangle 476"/>
            <p:cNvSpPr/>
            <p:nvPr/>
          </p:nvSpPr>
          <p:spPr>
            <a:xfrm>
              <a:off x="757239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8" name="Rectangle 477"/>
            <p:cNvSpPr/>
            <p:nvPr/>
          </p:nvSpPr>
          <p:spPr>
            <a:xfrm>
              <a:off x="771527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9" name="Rectangle 478"/>
            <p:cNvSpPr/>
            <p:nvPr/>
          </p:nvSpPr>
          <p:spPr>
            <a:xfrm>
              <a:off x="800102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0" name="Rectangle 479"/>
            <p:cNvSpPr/>
            <p:nvPr/>
          </p:nvSpPr>
          <p:spPr>
            <a:xfrm>
              <a:off x="785814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1" name="Rectangle 480"/>
            <p:cNvSpPr/>
            <p:nvPr/>
          </p:nvSpPr>
          <p:spPr>
            <a:xfrm>
              <a:off x="814390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2" name="Rectangle 481"/>
            <p:cNvSpPr/>
            <p:nvPr/>
          </p:nvSpPr>
          <p:spPr>
            <a:xfrm>
              <a:off x="828677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3" name="Rectangle 482"/>
            <p:cNvSpPr/>
            <p:nvPr/>
          </p:nvSpPr>
          <p:spPr>
            <a:xfrm>
              <a:off x="857252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4" name="Rectangle 483"/>
            <p:cNvSpPr/>
            <p:nvPr/>
          </p:nvSpPr>
          <p:spPr>
            <a:xfrm>
              <a:off x="842965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5" name="Rectangle 484"/>
            <p:cNvSpPr/>
            <p:nvPr/>
          </p:nvSpPr>
          <p:spPr>
            <a:xfrm>
              <a:off x="871540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6" name="Rectangle 485"/>
            <p:cNvSpPr/>
            <p:nvPr/>
          </p:nvSpPr>
          <p:spPr>
            <a:xfrm>
              <a:off x="657226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7" name="Rectangle 486"/>
            <p:cNvSpPr/>
            <p:nvPr/>
          </p:nvSpPr>
          <p:spPr>
            <a:xfrm>
              <a:off x="685801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8" name="Rectangle 487"/>
            <p:cNvSpPr/>
            <p:nvPr/>
          </p:nvSpPr>
          <p:spPr>
            <a:xfrm>
              <a:off x="671514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9" name="Rectangle 488"/>
            <p:cNvSpPr/>
            <p:nvPr/>
          </p:nvSpPr>
          <p:spPr>
            <a:xfrm>
              <a:off x="700089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0" name="Rectangle 489"/>
            <p:cNvSpPr/>
            <p:nvPr/>
          </p:nvSpPr>
          <p:spPr>
            <a:xfrm>
              <a:off x="714376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1" name="Rectangle 490"/>
            <p:cNvSpPr/>
            <p:nvPr/>
          </p:nvSpPr>
          <p:spPr>
            <a:xfrm>
              <a:off x="742952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2" name="Rectangle 491"/>
            <p:cNvSpPr/>
            <p:nvPr/>
          </p:nvSpPr>
          <p:spPr>
            <a:xfrm>
              <a:off x="728664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3" name="Rectangle 492"/>
            <p:cNvSpPr/>
            <p:nvPr/>
          </p:nvSpPr>
          <p:spPr>
            <a:xfrm>
              <a:off x="757239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4" name="Rectangle 493"/>
            <p:cNvSpPr/>
            <p:nvPr/>
          </p:nvSpPr>
          <p:spPr>
            <a:xfrm>
              <a:off x="771527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5" name="Rectangle 494"/>
            <p:cNvSpPr/>
            <p:nvPr/>
          </p:nvSpPr>
          <p:spPr>
            <a:xfrm>
              <a:off x="800102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6" name="Rectangle 495"/>
            <p:cNvSpPr/>
            <p:nvPr/>
          </p:nvSpPr>
          <p:spPr>
            <a:xfrm>
              <a:off x="785814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7" name="Rectangle 496"/>
            <p:cNvSpPr/>
            <p:nvPr/>
          </p:nvSpPr>
          <p:spPr>
            <a:xfrm>
              <a:off x="814390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8" name="Rectangle 497"/>
            <p:cNvSpPr/>
            <p:nvPr/>
          </p:nvSpPr>
          <p:spPr>
            <a:xfrm>
              <a:off x="828677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9" name="Rectangle 498"/>
            <p:cNvSpPr/>
            <p:nvPr/>
          </p:nvSpPr>
          <p:spPr>
            <a:xfrm>
              <a:off x="857252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0" name="Rectangle 499"/>
            <p:cNvSpPr/>
            <p:nvPr/>
          </p:nvSpPr>
          <p:spPr>
            <a:xfrm>
              <a:off x="842965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1" name="Rectangle 500"/>
            <p:cNvSpPr/>
            <p:nvPr/>
          </p:nvSpPr>
          <p:spPr>
            <a:xfrm>
              <a:off x="871540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2" name="Rectangle 501"/>
            <p:cNvSpPr/>
            <p:nvPr/>
          </p:nvSpPr>
          <p:spPr>
            <a:xfrm>
              <a:off x="657226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3" name="Rectangle 502"/>
            <p:cNvSpPr/>
            <p:nvPr/>
          </p:nvSpPr>
          <p:spPr>
            <a:xfrm>
              <a:off x="685801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4" name="Rectangle 503"/>
            <p:cNvSpPr/>
            <p:nvPr/>
          </p:nvSpPr>
          <p:spPr>
            <a:xfrm>
              <a:off x="671514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5" name="Rectangle 504"/>
            <p:cNvSpPr/>
            <p:nvPr/>
          </p:nvSpPr>
          <p:spPr>
            <a:xfrm>
              <a:off x="700089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6" name="Rectangle 505"/>
            <p:cNvSpPr/>
            <p:nvPr/>
          </p:nvSpPr>
          <p:spPr>
            <a:xfrm>
              <a:off x="714376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7" name="Rectangle 506"/>
            <p:cNvSpPr/>
            <p:nvPr/>
          </p:nvSpPr>
          <p:spPr>
            <a:xfrm>
              <a:off x="742952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8" name="Rectangle 507"/>
            <p:cNvSpPr/>
            <p:nvPr/>
          </p:nvSpPr>
          <p:spPr>
            <a:xfrm>
              <a:off x="728664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9" name="Rectangle 508"/>
            <p:cNvSpPr/>
            <p:nvPr/>
          </p:nvSpPr>
          <p:spPr>
            <a:xfrm>
              <a:off x="757239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0" name="Rectangle 509"/>
            <p:cNvSpPr/>
            <p:nvPr/>
          </p:nvSpPr>
          <p:spPr>
            <a:xfrm>
              <a:off x="771527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1" name="Rectangle 510"/>
            <p:cNvSpPr/>
            <p:nvPr/>
          </p:nvSpPr>
          <p:spPr>
            <a:xfrm>
              <a:off x="800102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 name="Rectangle 511"/>
            <p:cNvSpPr/>
            <p:nvPr/>
          </p:nvSpPr>
          <p:spPr>
            <a:xfrm>
              <a:off x="785814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3" name="Rectangle 512"/>
            <p:cNvSpPr/>
            <p:nvPr/>
          </p:nvSpPr>
          <p:spPr>
            <a:xfrm>
              <a:off x="814390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4" name="Rectangle 513"/>
            <p:cNvSpPr/>
            <p:nvPr/>
          </p:nvSpPr>
          <p:spPr>
            <a:xfrm>
              <a:off x="828677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5" name="Rectangle 514"/>
            <p:cNvSpPr/>
            <p:nvPr/>
          </p:nvSpPr>
          <p:spPr>
            <a:xfrm>
              <a:off x="857252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6" name="Rectangle 515"/>
            <p:cNvSpPr/>
            <p:nvPr/>
          </p:nvSpPr>
          <p:spPr>
            <a:xfrm>
              <a:off x="842965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7" name="Rectangle 516"/>
            <p:cNvSpPr/>
            <p:nvPr/>
          </p:nvSpPr>
          <p:spPr>
            <a:xfrm>
              <a:off x="871540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75" name="Group 774"/>
          <p:cNvGrpSpPr/>
          <p:nvPr/>
        </p:nvGrpSpPr>
        <p:grpSpPr>
          <a:xfrm>
            <a:off x="285720" y="3857628"/>
            <a:ext cx="2286016" cy="2286016"/>
            <a:chOff x="285720" y="4214818"/>
            <a:chExt cx="2286016" cy="2286016"/>
          </a:xfrm>
        </p:grpSpPr>
        <p:sp>
          <p:nvSpPr>
            <p:cNvPr id="519" name="Rectangle 518"/>
            <p:cNvSpPr/>
            <p:nvPr/>
          </p:nvSpPr>
          <p:spPr>
            <a:xfrm>
              <a:off x="28572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0" name="Rectangle 519"/>
            <p:cNvSpPr/>
            <p:nvPr/>
          </p:nvSpPr>
          <p:spPr>
            <a:xfrm>
              <a:off x="57147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1" name="Rectangle 520"/>
            <p:cNvSpPr/>
            <p:nvPr/>
          </p:nvSpPr>
          <p:spPr>
            <a:xfrm>
              <a:off x="42859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2" name="Rectangle 521"/>
            <p:cNvSpPr/>
            <p:nvPr/>
          </p:nvSpPr>
          <p:spPr>
            <a:xfrm>
              <a:off x="71434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3" name="Rectangle 522"/>
            <p:cNvSpPr/>
            <p:nvPr/>
          </p:nvSpPr>
          <p:spPr>
            <a:xfrm>
              <a:off x="85722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4" name="Rectangle 523"/>
            <p:cNvSpPr/>
            <p:nvPr/>
          </p:nvSpPr>
          <p:spPr>
            <a:xfrm>
              <a:off x="114297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5" name="Rectangle 524"/>
            <p:cNvSpPr/>
            <p:nvPr/>
          </p:nvSpPr>
          <p:spPr>
            <a:xfrm>
              <a:off x="100010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6" name="Rectangle 525"/>
            <p:cNvSpPr/>
            <p:nvPr/>
          </p:nvSpPr>
          <p:spPr>
            <a:xfrm>
              <a:off x="128585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7" name="Rectangle 526"/>
            <p:cNvSpPr/>
            <p:nvPr/>
          </p:nvSpPr>
          <p:spPr>
            <a:xfrm>
              <a:off x="142872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8" name="Rectangle 527"/>
            <p:cNvSpPr/>
            <p:nvPr/>
          </p:nvSpPr>
          <p:spPr>
            <a:xfrm>
              <a:off x="171448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9" name="Rectangle 528"/>
            <p:cNvSpPr/>
            <p:nvPr/>
          </p:nvSpPr>
          <p:spPr>
            <a:xfrm>
              <a:off x="157160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0" name="Rectangle 529"/>
            <p:cNvSpPr/>
            <p:nvPr/>
          </p:nvSpPr>
          <p:spPr>
            <a:xfrm>
              <a:off x="1857356"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1" name="Rectangle 530"/>
            <p:cNvSpPr/>
            <p:nvPr/>
          </p:nvSpPr>
          <p:spPr>
            <a:xfrm>
              <a:off x="2000232"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2" name="Rectangle 531"/>
            <p:cNvSpPr/>
            <p:nvPr/>
          </p:nvSpPr>
          <p:spPr>
            <a:xfrm>
              <a:off x="2285984"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3" name="Rectangle 532"/>
            <p:cNvSpPr/>
            <p:nvPr/>
          </p:nvSpPr>
          <p:spPr>
            <a:xfrm>
              <a:off x="2143108"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4" name="Rectangle 533"/>
            <p:cNvSpPr/>
            <p:nvPr/>
          </p:nvSpPr>
          <p:spPr>
            <a:xfrm>
              <a:off x="2428860" y="421481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5" name="Rectangle 534"/>
            <p:cNvSpPr/>
            <p:nvPr/>
          </p:nvSpPr>
          <p:spPr>
            <a:xfrm>
              <a:off x="28572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6" name="Rectangle 535"/>
            <p:cNvSpPr/>
            <p:nvPr/>
          </p:nvSpPr>
          <p:spPr>
            <a:xfrm>
              <a:off x="57147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7" name="Rectangle 536"/>
            <p:cNvSpPr/>
            <p:nvPr/>
          </p:nvSpPr>
          <p:spPr>
            <a:xfrm>
              <a:off x="42859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8" name="Rectangle 537"/>
            <p:cNvSpPr/>
            <p:nvPr/>
          </p:nvSpPr>
          <p:spPr>
            <a:xfrm>
              <a:off x="71434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9" name="Rectangle 538"/>
            <p:cNvSpPr/>
            <p:nvPr/>
          </p:nvSpPr>
          <p:spPr>
            <a:xfrm>
              <a:off x="85722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0" name="Rectangle 539"/>
            <p:cNvSpPr/>
            <p:nvPr/>
          </p:nvSpPr>
          <p:spPr>
            <a:xfrm>
              <a:off x="114297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1" name="Rectangle 540"/>
            <p:cNvSpPr/>
            <p:nvPr/>
          </p:nvSpPr>
          <p:spPr>
            <a:xfrm>
              <a:off x="100010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2" name="Rectangle 541"/>
            <p:cNvSpPr/>
            <p:nvPr/>
          </p:nvSpPr>
          <p:spPr>
            <a:xfrm>
              <a:off x="128585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3" name="Rectangle 542"/>
            <p:cNvSpPr/>
            <p:nvPr/>
          </p:nvSpPr>
          <p:spPr>
            <a:xfrm>
              <a:off x="142872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4" name="Rectangle 543"/>
            <p:cNvSpPr/>
            <p:nvPr/>
          </p:nvSpPr>
          <p:spPr>
            <a:xfrm>
              <a:off x="171448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5" name="Rectangle 544"/>
            <p:cNvSpPr/>
            <p:nvPr/>
          </p:nvSpPr>
          <p:spPr>
            <a:xfrm>
              <a:off x="157160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6" name="Rectangle 545"/>
            <p:cNvSpPr/>
            <p:nvPr/>
          </p:nvSpPr>
          <p:spPr>
            <a:xfrm>
              <a:off x="1857356"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7" name="Rectangle 546"/>
            <p:cNvSpPr/>
            <p:nvPr/>
          </p:nvSpPr>
          <p:spPr>
            <a:xfrm>
              <a:off x="2000232"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8" name="Rectangle 547"/>
            <p:cNvSpPr/>
            <p:nvPr/>
          </p:nvSpPr>
          <p:spPr>
            <a:xfrm>
              <a:off x="2285984"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9" name="Rectangle 548"/>
            <p:cNvSpPr/>
            <p:nvPr/>
          </p:nvSpPr>
          <p:spPr>
            <a:xfrm>
              <a:off x="2143108"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0" name="Rectangle 549"/>
            <p:cNvSpPr/>
            <p:nvPr/>
          </p:nvSpPr>
          <p:spPr>
            <a:xfrm>
              <a:off x="2428860" y="435769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1" name="Rectangle 550"/>
            <p:cNvSpPr/>
            <p:nvPr/>
          </p:nvSpPr>
          <p:spPr>
            <a:xfrm>
              <a:off x="28572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2" name="Rectangle 551"/>
            <p:cNvSpPr/>
            <p:nvPr/>
          </p:nvSpPr>
          <p:spPr>
            <a:xfrm>
              <a:off x="57147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3" name="Rectangle 552"/>
            <p:cNvSpPr/>
            <p:nvPr/>
          </p:nvSpPr>
          <p:spPr>
            <a:xfrm>
              <a:off x="42859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4" name="Rectangle 553"/>
            <p:cNvSpPr/>
            <p:nvPr/>
          </p:nvSpPr>
          <p:spPr>
            <a:xfrm>
              <a:off x="71434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5" name="Rectangle 554"/>
            <p:cNvSpPr/>
            <p:nvPr/>
          </p:nvSpPr>
          <p:spPr>
            <a:xfrm>
              <a:off x="85722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6" name="Rectangle 555"/>
            <p:cNvSpPr/>
            <p:nvPr/>
          </p:nvSpPr>
          <p:spPr>
            <a:xfrm>
              <a:off x="114297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7" name="Rectangle 556"/>
            <p:cNvSpPr/>
            <p:nvPr/>
          </p:nvSpPr>
          <p:spPr>
            <a:xfrm>
              <a:off x="100010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8" name="Rectangle 557"/>
            <p:cNvSpPr/>
            <p:nvPr/>
          </p:nvSpPr>
          <p:spPr>
            <a:xfrm>
              <a:off x="128585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9" name="Rectangle 558"/>
            <p:cNvSpPr/>
            <p:nvPr/>
          </p:nvSpPr>
          <p:spPr>
            <a:xfrm>
              <a:off x="142872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0" name="Rectangle 559"/>
            <p:cNvSpPr/>
            <p:nvPr/>
          </p:nvSpPr>
          <p:spPr>
            <a:xfrm>
              <a:off x="171448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1" name="Rectangle 560"/>
            <p:cNvSpPr/>
            <p:nvPr/>
          </p:nvSpPr>
          <p:spPr>
            <a:xfrm>
              <a:off x="157160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2" name="Rectangle 561"/>
            <p:cNvSpPr/>
            <p:nvPr/>
          </p:nvSpPr>
          <p:spPr>
            <a:xfrm>
              <a:off x="1857356"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3" name="Rectangle 562"/>
            <p:cNvSpPr/>
            <p:nvPr/>
          </p:nvSpPr>
          <p:spPr>
            <a:xfrm>
              <a:off x="2000232"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4" name="Rectangle 563"/>
            <p:cNvSpPr/>
            <p:nvPr/>
          </p:nvSpPr>
          <p:spPr>
            <a:xfrm>
              <a:off x="2285984"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5" name="Rectangle 564"/>
            <p:cNvSpPr/>
            <p:nvPr/>
          </p:nvSpPr>
          <p:spPr>
            <a:xfrm>
              <a:off x="2143108"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6" name="Rectangle 565"/>
            <p:cNvSpPr/>
            <p:nvPr/>
          </p:nvSpPr>
          <p:spPr>
            <a:xfrm>
              <a:off x="2428860" y="450057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7" name="Rectangle 566"/>
            <p:cNvSpPr/>
            <p:nvPr/>
          </p:nvSpPr>
          <p:spPr>
            <a:xfrm>
              <a:off x="28572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8" name="Rectangle 567"/>
            <p:cNvSpPr/>
            <p:nvPr/>
          </p:nvSpPr>
          <p:spPr>
            <a:xfrm>
              <a:off x="57147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9" name="Rectangle 568"/>
            <p:cNvSpPr/>
            <p:nvPr/>
          </p:nvSpPr>
          <p:spPr>
            <a:xfrm>
              <a:off x="42859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0" name="Rectangle 569"/>
            <p:cNvSpPr/>
            <p:nvPr/>
          </p:nvSpPr>
          <p:spPr>
            <a:xfrm>
              <a:off x="71434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1" name="Rectangle 570"/>
            <p:cNvSpPr/>
            <p:nvPr/>
          </p:nvSpPr>
          <p:spPr>
            <a:xfrm>
              <a:off x="85722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2" name="Rectangle 571"/>
            <p:cNvSpPr/>
            <p:nvPr/>
          </p:nvSpPr>
          <p:spPr>
            <a:xfrm>
              <a:off x="114297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3" name="Rectangle 572"/>
            <p:cNvSpPr/>
            <p:nvPr/>
          </p:nvSpPr>
          <p:spPr>
            <a:xfrm>
              <a:off x="100010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4" name="Rectangle 573"/>
            <p:cNvSpPr/>
            <p:nvPr/>
          </p:nvSpPr>
          <p:spPr>
            <a:xfrm>
              <a:off x="128585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5" name="Rectangle 574"/>
            <p:cNvSpPr/>
            <p:nvPr/>
          </p:nvSpPr>
          <p:spPr>
            <a:xfrm>
              <a:off x="142872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6" name="Rectangle 575"/>
            <p:cNvSpPr/>
            <p:nvPr/>
          </p:nvSpPr>
          <p:spPr>
            <a:xfrm>
              <a:off x="171448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7" name="Rectangle 576"/>
            <p:cNvSpPr/>
            <p:nvPr/>
          </p:nvSpPr>
          <p:spPr>
            <a:xfrm>
              <a:off x="157160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8" name="Rectangle 577"/>
            <p:cNvSpPr/>
            <p:nvPr/>
          </p:nvSpPr>
          <p:spPr>
            <a:xfrm>
              <a:off x="1857356"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9" name="Rectangle 578"/>
            <p:cNvSpPr/>
            <p:nvPr/>
          </p:nvSpPr>
          <p:spPr>
            <a:xfrm>
              <a:off x="2000232"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0" name="Rectangle 579"/>
            <p:cNvSpPr/>
            <p:nvPr/>
          </p:nvSpPr>
          <p:spPr>
            <a:xfrm>
              <a:off x="2285984"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1" name="Rectangle 580"/>
            <p:cNvSpPr/>
            <p:nvPr/>
          </p:nvSpPr>
          <p:spPr>
            <a:xfrm>
              <a:off x="2143108"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2" name="Rectangle 581"/>
            <p:cNvSpPr/>
            <p:nvPr/>
          </p:nvSpPr>
          <p:spPr>
            <a:xfrm>
              <a:off x="2428860" y="464344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3" name="Rectangle 582"/>
            <p:cNvSpPr/>
            <p:nvPr/>
          </p:nvSpPr>
          <p:spPr>
            <a:xfrm>
              <a:off x="285720"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4" name="Rectangle 583"/>
            <p:cNvSpPr/>
            <p:nvPr/>
          </p:nvSpPr>
          <p:spPr>
            <a:xfrm>
              <a:off x="571472"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5" name="Rectangle 584"/>
            <p:cNvSpPr/>
            <p:nvPr/>
          </p:nvSpPr>
          <p:spPr>
            <a:xfrm>
              <a:off x="428596"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6" name="Rectangle 585"/>
            <p:cNvSpPr/>
            <p:nvPr/>
          </p:nvSpPr>
          <p:spPr>
            <a:xfrm>
              <a:off x="714348"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7" name="Rectangle 586"/>
            <p:cNvSpPr/>
            <p:nvPr/>
          </p:nvSpPr>
          <p:spPr>
            <a:xfrm>
              <a:off x="857224"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8" name="Rectangle 587"/>
            <p:cNvSpPr/>
            <p:nvPr/>
          </p:nvSpPr>
          <p:spPr>
            <a:xfrm>
              <a:off x="1142976"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9" name="Rectangle 588"/>
            <p:cNvSpPr/>
            <p:nvPr/>
          </p:nvSpPr>
          <p:spPr>
            <a:xfrm>
              <a:off x="1000100"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0" name="Rectangle 589"/>
            <p:cNvSpPr/>
            <p:nvPr/>
          </p:nvSpPr>
          <p:spPr>
            <a:xfrm>
              <a:off x="1285852"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1" name="Rectangle 590"/>
            <p:cNvSpPr/>
            <p:nvPr/>
          </p:nvSpPr>
          <p:spPr>
            <a:xfrm>
              <a:off x="1428728"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2" name="Rectangle 591"/>
            <p:cNvSpPr/>
            <p:nvPr/>
          </p:nvSpPr>
          <p:spPr>
            <a:xfrm>
              <a:off x="1714480"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3" name="Rectangle 592"/>
            <p:cNvSpPr/>
            <p:nvPr/>
          </p:nvSpPr>
          <p:spPr>
            <a:xfrm>
              <a:off x="1571604"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4" name="Rectangle 593"/>
            <p:cNvSpPr/>
            <p:nvPr/>
          </p:nvSpPr>
          <p:spPr>
            <a:xfrm>
              <a:off x="1857356"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5" name="Rectangle 594"/>
            <p:cNvSpPr/>
            <p:nvPr/>
          </p:nvSpPr>
          <p:spPr>
            <a:xfrm>
              <a:off x="2000232"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6" name="Rectangle 595"/>
            <p:cNvSpPr/>
            <p:nvPr/>
          </p:nvSpPr>
          <p:spPr>
            <a:xfrm>
              <a:off x="2285984"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7" name="Rectangle 596"/>
            <p:cNvSpPr/>
            <p:nvPr/>
          </p:nvSpPr>
          <p:spPr>
            <a:xfrm>
              <a:off x="2143108"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8" name="Rectangle 597"/>
            <p:cNvSpPr/>
            <p:nvPr/>
          </p:nvSpPr>
          <p:spPr>
            <a:xfrm>
              <a:off x="2428860" y="4786322"/>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9" name="Rectangle 598"/>
            <p:cNvSpPr/>
            <p:nvPr/>
          </p:nvSpPr>
          <p:spPr>
            <a:xfrm>
              <a:off x="285720"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0" name="Rectangle 599"/>
            <p:cNvSpPr/>
            <p:nvPr/>
          </p:nvSpPr>
          <p:spPr>
            <a:xfrm>
              <a:off x="571472"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1" name="Rectangle 600"/>
            <p:cNvSpPr/>
            <p:nvPr/>
          </p:nvSpPr>
          <p:spPr>
            <a:xfrm>
              <a:off x="428596"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2" name="Rectangle 601"/>
            <p:cNvSpPr/>
            <p:nvPr/>
          </p:nvSpPr>
          <p:spPr>
            <a:xfrm>
              <a:off x="714348"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3" name="Rectangle 602"/>
            <p:cNvSpPr/>
            <p:nvPr/>
          </p:nvSpPr>
          <p:spPr>
            <a:xfrm>
              <a:off x="857224"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4" name="Rectangle 603"/>
            <p:cNvSpPr/>
            <p:nvPr/>
          </p:nvSpPr>
          <p:spPr>
            <a:xfrm>
              <a:off x="1142976"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5" name="Rectangle 604"/>
            <p:cNvSpPr/>
            <p:nvPr/>
          </p:nvSpPr>
          <p:spPr>
            <a:xfrm>
              <a:off x="1000100"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6" name="Rectangle 605"/>
            <p:cNvSpPr/>
            <p:nvPr/>
          </p:nvSpPr>
          <p:spPr>
            <a:xfrm>
              <a:off x="1285852"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7" name="Rectangle 606"/>
            <p:cNvSpPr/>
            <p:nvPr/>
          </p:nvSpPr>
          <p:spPr>
            <a:xfrm>
              <a:off x="1428728"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8" name="Rectangle 607"/>
            <p:cNvSpPr/>
            <p:nvPr/>
          </p:nvSpPr>
          <p:spPr>
            <a:xfrm>
              <a:off x="1714480"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9" name="Rectangle 608"/>
            <p:cNvSpPr/>
            <p:nvPr/>
          </p:nvSpPr>
          <p:spPr>
            <a:xfrm>
              <a:off x="1571604"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0" name="Rectangle 609"/>
            <p:cNvSpPr/>
            <p:nvPr/>
          </p:nvSpPr>
          <p:spPr>
            <a:xfrm>
              <a:off x="1857356"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1" name="Rectangle 610"/>
            <p:cNvSpPr/>
            <p:nvPr/>
          </p:nvSpPr>
          <p:spPr>
            <a:xfrm>
              <a:off x="2000232"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2" name="Rectangle 611"/>
            <p:cNvSpPr/>
            <p:nvPr/>
          </p:nvSpPr>
          <p:spPr>
            <a:xfrm>
              <a:off x="2285984"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3" name="Rectangle 612"/>
            <p:cNvSpPr/>
            <p:nvPr/>
          </p:nvSpPr>
          <p:spPr>
            <a:xfrm>
              <a:off x="2143108"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4" name="Rectangle 613"/>
            <p:cNvSpPr/>
            <p:nvPr/>
          </p:nvSpPr>
          <p:spPr>
            <a:xfrm>
              <a:off x="2428860" y="4929198"/>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5" name="Rectangle 614"/>
            <p:cNvSpPr/>
            <p:nvPr/>
          </p:nvSpPr>
          <p:spPr>
            <a:xfrm>
              <a:off x="285720"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6" name="Rectangle 615"/>
            <p:cNvSpPr/>
            <p:nvPr/>
          </p:nvSpPr>
          <p:spPr>
            <a:xfrm>
              <a:off x="571472"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7" name="Rectangle 616"/>
            <p:cNvSpPr/>
            <p:nvPr/>
          </p:nvSpPr>
          <p:spPr>
            <a:xfrm>
              <a:off x="428596"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8" name="Rectangle 617"/>
            <p:cNvSpPr/>
            <p:nvPr/>
          </p:nvSpPr>
          <p:spPr>
            <a:xfrm>
              <a:off x="714348"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9" name="Rectangle 618"/>
            <p:cNvSpPr/>
            <p:nvPr/>
          </p:nvSpPr>
          <p:spPr>
            <a:xfrm>
              <a:off x="857224"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0" name="Rectangle 619"/>
            <p:cNvSpPr/>
            <p:nvPr/>
          </p:nvSpPr>
          <p:spPr>
            <a:xfrm>
              <a:off x="1142976"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1" name="Rectangle 620"/>
            <p:cNvSpPr/>
            <p:nvPr/>
          </p:nvSpPr>
          <p:spPr>
            <a:xfrm>
              <a:off x="1000100"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2" name="Rectangle 621"/>
            <p:cNvSpPr/>
            <p:nvPr/>
          </p:nvSpPr>
          <p:spPr>
            <a:xfrm>
              <a:off x="1285852"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3" name="Rectangle 622"/>
            <p:cNvSpPr/>
            <p:nvPr/>
          </p:nvSpPr>
          <p:spPr>
            <a:xfrm>
              <a:off x="1428728"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4" name="Rectangle 623"/>
            <p:cNvSpPr/>
            <p:nvPr/>
          </p:nvSpPr>
          <p:spPr>
            <a:xfrm>
              <a:off x="1714480"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5" name="Rectangle 624"/>
            <p:cNvSpPr/>
            <p:nvPr/>
          </p:nvSpPr>
          <p:spPr>
            <a:xfrm>
              <a:off x="1571604"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6" name="Rectangle 625"/>
            <p:cNvSpPr/>
            <p:nvPr/>
          </p:nvSpPr>
          <p:spPr>
            <a:xfrm>
              <a:off x="1857356"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7" name="Rectangle 626"/>
            <p:cNvSpPr/>
            <p:nvPr/>
          </p:nvSpPr>
          <p:spPr>
            <a:xfrm>
              <a:off x="2000232"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8" name="Rectangle 627"/>
            <p:cNvSpPr/>
            <p:nvPr/>
          </p:nvSpPr>
          <p:spPr>
            <a:xfrm>
              <a:off x="2285984"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9" name="Rectangle 628"/>
            <p:cNvSpPr/>
            <p:nvPr/>
          </p:nvSpPr>
          <p:spPr>
            <a:xfrm>
              <a:off x="2143108"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0" name="Rectangle 629"/>
            <p:cNvSpPr/>
            <p:nvPr/>
          </p:nvSpPr>
          <p:spPr>
            <a:xfrm>
              <a:off x="2428860" y="5072074"/>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1" name="Rectangle 630"/>
            <p:cNvSpPr/>
            <p:nvPr/>
          </p:nvSpPr>
          <p:spPr>
            <a:xfrm>
              <a:off x="285720"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Rectangle 631"/>
            <p:cNvSpPr/>
            <p:nvPr/>
          </p:nvSpPr>
          <p:spPr>
            <a:xfrm>
              <a:off x="571472"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3" name="Rectangle 632"/>
            <p:cNvSpPr/>
            <p:nvPr/>
          </p:nvSpPr>
          <p:spPr>
            <a:xfrm>
              <a:off x="428596"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4" name="Rectangle 633"/>
            <p:cNvSpPr/>
            <p:nvPr/>
          </p:nvSpPr>
          <p:spPr>
            <a:xfrm>
              <a:off x="714348"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5" name="Rectangle 634"/>
            <p:cNvSpPr/>
            <p:nvPr/>
          </p:nvSpPr>
          <p:spPr>
            <a:xfrm>
              <a:off x="857224"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6" name="Rectangle 635"/>
            <p:cNvSpPr/>
            <p:nvPr/>
          </p:nvSpPr>
          <p:spPr>
            <a:xfrm>
              <a:off x="1142976"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7" name="Rectangle 636"/>
            <p:cNvSpPr/>
            <p:nvPr/>
          </p:nvSpPr>
          <p:spPr>
            <a:xfrm>
              <a:off x="1000100"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8" name="Rectangle 637"/>
            <p:cNvSpPr/>
            <p:nvPr/>
          </p:nvSpPr>
          <p:spPr>
            <a:xfrm>
              <a:off x="1285852"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9" name="Rectangle 638"/>
            <p:cNvSpPr/>
            <p:nvPr/>
          </p:nvSpPr>
          <p:spPr>
            <a:xfrm>
              <a:off x="1428728"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0" name="Rectangle 639"/>
            <p:cNvSpPr/>
            <p:nvPr/>
          </p:nvSpPr>
          <p:spPr>
            <a:xfrm>
              <a:off x="1714480"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1" name="Rectangle 640"/>
            <p:cNvSpPr/>
            <p:nvPr/>
          </p:nvSpPr>
          <p:spPr>
            <a:xfrm>
              <a:off x="1571604"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2" name="Rectangle 641"/>
            <p:cNvSpPr/>
            <p:nvPr/>
          </p:nvSpPr>
          <p:spPr>
            <a:xfrm>
              <a:off x="1857356"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3" name="Rectangle 642"/>
            <p:cNvSpPr/>
            <p:nvPr/>
          </p:nvSpPr>
          <p:spPr>
            <a:xfrm>
              <a:off x="2000232"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4" name="Rectangle 643"/>
            <p:cNvSpPr/>
            <p:nvPr/>
          </p:nvSpPr>
          <p:spPr>
            <a:xfrm>
              <a:off x="2285984"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5" name="Rectangle 644"/>
            <p:cNvSpPr/>
            <p:nvPr/>
          </p:nvSpPr>
          <p:spPr>
            <a:xfrm>
              <a:off x="2143108"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6" name="Rectangle 645"/>
            <p:cNvSpPr/>
            <p:nvPr/>
          </p:nvSpPr>
          <p:spPr>
            <a:xfrm>
              <a:off x="2428860" y="5214950"/>
              <a:ext cx="142876" cy="14287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7" name="Rectangle 646"/>
            <p:cNvSpPr/>
            <p:nvPr/>
          </p:nvSpPr>
          <p:spPr>
            <a:xfrm>
              <a:off x="28572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8" name="Rectangle 647"/>
            <p:cNvSpPr/>
            <p:nvPr/>
          </p:nvSpPr>
          <p:spPr>
            <a:xfrm>
              <a:off x="57147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9" name="Rectangle 648"/>
            <p:cNvSpPr/>
            <p:nvPr/>
          </p:nvSpPr>
          <p:spPr>
            <a:xfrm>
              <a:off x="42859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0" name="Rectangle 649"/>
            <p:cNvSpPr/>
            <p:nvPr/>
          </p:nvSpPr>
          <p:spPr>
            <a:xfrm>
              <a:off x="71434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1" name="Rectangle 650"/>
            <p:cNvSpPr/>
            <p:nvPr/>
          </p:nvSpPr>
          <p:spPr>
            <a:xfrm>
              <a:off x="85722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2" name="Rectangle 651"/>
            <p:cNvSpPr/>
            <p:nvPr/>
          </p:nvSpPr>
          <p:spPr>
            <a:xfrm>
              <a:off x="114297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3" name="Rectangle 652"/>
            <p:cNvSpPr/>
            <p:nvPr/>
          </p:nvSpPr>
          <p:spPr>
            <a:xfrm>
              <a:off x="100010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4" name="Rectangle 653"/>
            <p:cNvSpPr/>
            <p:nvPr/>
          </p:nvSpPr>
          <p:spPr>
            <a:xfrm>
              <a:off x="128585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5" name="Rectangle 654"/>
            <p:cNvSpPr/>
            <p:nvPr/>
          </p:nvSpPr>
          <p:spPr>
            <a:xfrm>
              <a:off x="142872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6" name="Rectangle 655"/>
            <p:cNvSpPr/>
            <p:nvPr/>
          </p:nvSpPr>
          <p:spPr>
            <a:xfrm>
              <a:off x="171448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7" name="Rectangle 656"/>
            <p:cNvSpPr/>
            <p:nvPr/>
          </p:nvSpPr>
          <p:spPr>
            <a:xfrm>
              <a:off x="157160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8" name="Rectangle 657"/>
            <p:cNvSpPr/>
            <p:nvPr/>
          </p:nvSpPr>
          <p:spPr>
            <a:xfrm>
              <a:off x="1857356"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9" name="Rectangle 658"/>
            <p:cNvSpPr/>
            <p:nvPr/>
          </p:nvSpPr>
          <p:spPr>
            <a:xfrm>
              <a:off x="2000232"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0" name="Rectangle 659"/>
            <p:cNvSpPr/>
            <p:nvPr/>
          </p:nvSpPr>
          <p:spPr>
            <a:xfrm>
              <a:off x="2285984"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1" name="Rectangle 660"/>
            <p:cNvSpPr/>
            <p:nvPr/>
          </p:nvSpPr>
          <p:spPr>
            <a:xfrm>
              <a:off x="2143108"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2" name="Rectangle 661"/>
            <p:cNvSpPr/>
            <p:nvPr/>
          </p:nvSpPr>
          <p:spPr>
            <a:xfrm>
              <a:off x="2428860" y="535782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3" name="Rectangle 662"/>
            <p:cNvSpPr/>
            <p:nvPr/>
          </p:nvSpPr>
          <p:spPr>
            <a:xfrm>
              <a:off x="28572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4" name="Rectangle 663"/>
            <p:cNvSpPr/>
            <p:nvPr/>
          </p:nvSpPr>
          <p:spPr>
            <a:xfrm>
              <a:off x="57147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5" name="Rectangle 664"/>
            <p:cNvSpPr/>
            <p:nvPr/>
          </p:nvSpPr>
          <p:spPr>
            <a:xfrm>
              <a:off x="42859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6" name="Rectangle 665"/>
            <p:cNvSpPr/>
            <p:nvPr/>
          </p:nvSpPr>
          <p:spPr>
            <a:xfrm>
              <a:off x="71434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7" name="Rectangle 666"/>
            <p:cNvSpPr/>
            <p:nvPr/>
          </p:nvSpPr>
          <p:spPr>
            <a:xfrm>
              <a:off x="85722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8" name="Rectangle 667"/>
            <p:cNvSpPr/>
            <p:nvPr/>
          </p:nvSpPr>
          <p:spPr>
            <a:xfrm>
              <a:off x="114297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9" name="Rectangle 668"/>
            <p:cNvSpPr/>
            <p:nvPr/>
          </p:nvSpPr>
          <p:spPr>
            <a:xfrm>
              <a:off x="100010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0" name="Rectangle 669"/>
            <p:cNvSpPr/>
            <p:nvPr/>
          </p:nvSpPr>
          <p:spPr>
            <a:xfrm>
              <a:off x="128585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1" name="Rectangle 670"/>
            <p:cNvSpPr/>
            <p:nvPr/>
          </p:nvSpPr>
          <p:spPr>
            <a:xfrm>
              <a:off x="142872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2" name="Rectangle 671"/>
            <p:cNvSpPr/>
            <p:nvPr/>
          </p:nvSpPr>
          <p:spPr>
            <a:xfrm>
              <a:off x="171448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3" name="Rectangle 672"/>
            <p:cNvSpPr/>
            <p:nvPr/>
          </p:nvSpPr>
          <p:spPr>
            <a:xfrm>
              <a:off x="157160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4" name="Rectangle 673"/>
            <p:cNvSpPr/>
            <p:nvPr/>
          </p:nvSpPr>
          <p:spPr>
            <a:xfrm>
              <a:off x="1857356"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5" name="Rectangle 674"/>
            <p:cNvSpPr/>
            <p:nvPr/>
          </p:nvSpPr>
          <p:spPr>
            <a:xfrm>
              <a:off x="2000232"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6" name="Rectangle 675"/>
            <p:cNvSpPr/>
            <p:nvPr/>
          </p:nvSpPr>
          <p:spPr>
            <a:xfrm>
              <a:off x="2285984"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7" name="Rectangle 676"/>
            <p:cNvSpPr/>
            <p:nvPr/>
          </p:nvSpPr>
          <p:spPr>
            <a:xfrm>
              <a:off x="2143108"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8" name="Rectangle 677"/>
            <p:cNvSpPr/>
            <p:nvPr/>
          </p:nvSpPr>
          <p:spPr>
            <a:xfrm>
              <a:off x="2428860" y="550070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9" name="Rectangle 678"/>
            <p:cNvSpPr/>
            <p:nvPr/>
          </p:nvSpPr>
          <p:spPr>
            <a:xfrm>
              <a:off x="28572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0" name="Rectangle 679"/>
            <p:cNvSpPr/>
            <p:nvPr/>
          </p:nvSpPr>
          <p:spPr>
            <a:xfrm>
              <a:off x="57147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1" name="Rectangle 680"/>
            <p:cNvSpPr/>
            <p:nvPr/>
          </p:nvSpPr>
          <p:spPr>
            <a:xfrm>
              <a:off x="42859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2" name="Rectangle 681"/>
            <p:cNvSpPr/>
            <p:nvPr/>
          </p:nvSpPr>
          <p:spPr>
            <a:xfrm>
              <a:off x="71434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3" name="Rectangle 682"/>
            <p:cNvSpPr/>
            <p:nvPr/>
          </p:nvSpPr>
          <p:spPr>
            <a:xfrm>
              <a:off x="85722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4" name="Rectangle 683"/>
            <p:cNvSpPr/>
            <p:nvPr/>
          </p:nvSpPr>
          <p:spPr>
            <a:xfrm>
              <a:off x="114297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5" name="Rectangle 684"/>
            <p:cNvSpPr/>
            <p:nvPr/>
          </p:nvSpPr>
          <p:spPr>
            <a:xfrm>
              <a:off x="100010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6" name="Rectangle 685"/>
            <p:cNvSpPr/>
            <p:nvPr/>
          </p:nvSpPr>
          <p:spPr>
            <a:xfrm>
              <a:off x="128585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7" name="Rectangle 686"/>
            <p:cNvSpPr/>
            <p:nvPr/>
          </p:nvSpPr>
          <p:spPr>
            <a:xfrm>
              <a:off x="142872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8" name="Rectangle 687"/>
            <p:cNvSpPr/>
            <p:nvPr/>
          </p:nvSpPr>
          <p:spPr>
            <a:xfrm>
              <a:off x="171448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9" name="Rectangle 688"/>
            <p:cNvSpPr/>
            <p:nvPr/>
          </p:nvSpPr>
          <p:spPr>
            <a:xfrm>
              <a:off x="157160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0" name="Rectangle 689"/>
            <p:cNvSpPr/>
            <p:nvPr/>
          </p:nvSpPr>
          <p:spPr>
            <a:xfrm>
              <a:off x="1857356"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1" name="Rectangle 690"/>
            <p:cNvSpPr/>
            <p:nvPr/>
          </p:nvSpPr>
          <p:spPr>
            <a:xfrm>
              <a:off x="2000232"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2" name="Rectangle 691"/>
            <p:cNvSpPr/>
            <p:nvPr/>
          </p:nvSpPr>
          <p:spPr>
            <a:xfrm>
              <a:off x="2285984"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3" name="Rectangle 692"/>
            <p:cNvSpPr/>
            <p:nvPr/>
          </p:nvSpPr>
          <p:spPr>
            <a:xfrm>
              <a:off x="2143108"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4" name="Rectangle 693"/>
            <p:cNvSpPr/>
            <p:nvPr/>
          </p:nvSpPr>
          <p:spPr>
            <a:xfrm>
              <a:off x="2428860" y="564357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5" name="Rectangle 694"/>
            <p:cNvSpPr/>
            <p:nvPr/>
          </p:nvSpPr>
          <p:spPr>
            <a:xfrm>
              <a:off x="28572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6" name="Rectangle 695"/>
            <p:cNvSpPr/>
            <p:nvPr/>
          </p:nvSpPr>
          <p:spPr>
            <a:xfrm>
              <a:off x="57147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7" name="Rectangle 696"/>
            <p:cNvSpPr/>
            <p:nvPr/>
          </p:nvSpPr>
          <p:spPr>
            <a:xfrm>
              <a:off x="42859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8" name="Rectangle 697"/>
            <p:cNvSpPr/>
            <p:nvPr/>
          </p:nvSpPr>
          <p:spPr>
            <a:xfrm>
              <a:off x="71434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9" name="Rectangle 698"/>
            <p:cNvSpPr/>
            <p:nvPr/>
          </p:nvSpPr>
          <p:spPr>
            <a:xfrm>
              <a:off x="85722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0" name="Rectangle 699"/>
            <p:cNvSpPr/>
            <p:nvPr/>
          </p:nvSpPr>
          <p:spPr>
            <a:xfrm>
              <a:off x="114297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1" name="Rectangle 700"/>
            <p:cNvSpPr/>
            <p:nvPr/>
          </p:nvSpPr>
          <p:spPr>
            <a:xfrm>
              <a:off x="100010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2" name="Rectangle 701"/>
            <p:cNvSpPr/>
            <p:nvPr/>
          </p:nvSpPr>
          <p:spPr>
            <a:xfrm>
              <a:off x="128585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3" name="Rectangle 702"/>
            <p:cNvSpPr/>
            <p:nvPr/>
          </p:nvSpPr>
          <p:spPr>
            <a:xfrm>
              <a:off x="142872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4" name="Rectangle 703"/>
            <p:cNvSpPr/>
            <p:nvPr/>
          </p:nvSpPr>
          <p:spPr>
            <a:xfrm>
              <a:off x="171448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5" name="Rectangle 704"/>
            <p:cNvSpPr/>
            <p:nvPr/>
          </p:nvSpPr>
          <p:spPr>
            <a:xfrm>
              <a:off x="157160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6" name="Rectangle 705"/>
            <p:cNvSpPr/>
            <p:nvPr/>
          </p:nvSpPr>
          <p:spPr>
            <a:xfrm>
              <a:off x="1857356"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7" name="Rectangle 706"/>
            <p:cNvSpPr/>
            <p:nvPr/>
          </p:nvSpPr>
          <p:spPr>
            <a:xfrm>
              <a:off x="2000232"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8" name="Rectangle 707"/>
            <p:cNvSpPr/>
            <p:nvPr/>
          </p:nvSpPr>
          <p:spPr>
            <a:xfrm>
              <a:off x="2285984"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9" name="Rectangle 708"/>
            <p:cNvSpPr/>
            <p:nvPr/>
          </p:nvSpPr>
          <p:spPr>
            <a:xfrm>
              <a:off x="2143108"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0" name="Rectangle 709"/>
            <p:cNvSpPr/>
            <p:nvPr/>
          </p:nvSpPr>
          <p:spPr>
            <a:xfrm>
              <a:off x="2428860" y="5786454"/>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1" name="Rectangle 710"/>
            <p:cNvSpPr/>
            <p:nvPr/>
          </p:nvSpPr>
          <p:spPr>
            <a:xfrm>
              <a:off x="28572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2" name="Rectangle 711"/>
            <p:cNvSpPr/>
            <p:nvPr/>
          </p:nvSpPr>
          <p:spPr>
            <a:xfrm>
              <a:off x="57147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3" name="Rectangle 712"/>
            <p:cNvSpPr/>
            <p:nvPr/>
          </p:nvSpPr>
          <p:spPr>
            <a:xfrm>
              <a:off x="42859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4" name="Rectangle 713"/>
            <p:cNvSpPr/>
            <p:nvPr/>
          </p:nvSpPr>
          <p:spPr>
            <a:xfrm>
              <a:off x="71434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5" name="Rectangle 714"/>
            <p:cNvSpPr/>
            <p:nvPr/>
          </p:nvSpPr>
          <p:spPr>
            <a:xfrm>
              <a:off x="85722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6" name="Rectangle 715"/>
            <p:cNvSpPr/>
            <p:nvPr/>
          </p:nvSpPr>
          <p:spPr>
            <a:xfrm>
              <a:off x="114297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7" name="Rectangle 716"/>
            <p:cNvSpPr/>
            <p:nvPr/>
          </p:nvSpPr>
          <p:spPr>
            <a:xfrm>
              <a:off x="100010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8" name="Rectangle 717"/>
            <p:cNvSpPr/>
            <p:nvPr/>
          </p:nvSpPr>
          <p:spPr>
            <a:xfrm>
              <a:off x="128585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9" name="Rectangle 718"/>
            <p:cNvSpPr/>
            <p:nvPr/>
          </p:nvSpPr>
          <p:spPr>
            <a:xfrm>
              <a:off x="142872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0" name="Rectangle 719"/>
            <p:cNvSpPr/>
            <p:nvPr/>
          </p:nvSpPr>
          <p:spPr>
            <a:xfrm>
              <a:off x="171448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1" name="Rectangle 720"/>
            <p:cNvSpPr/>
            <p:nvPr/>
          </p:nvSpPr>
          <p:spPr>
            <a:xfrm>
              <a:off x="157160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2" name="Rectangle 721"/>
            <p:cNvSpPr/>
            <p:nvPr/>
          </p:nvSpPr>
          <p:spPr>
            <a:xfrm>
              <a:off x="1857356"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3" name="Rectangle 722"/>
            <p:cNvSpPr/>
            <p:nvPr/>
          </p:nvSpPr>
          <p:spPr>
            <a:xfrm>
              <a:off x="2000232"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4" name="Rectangle 723"/>
            <p:cNvSpPr/>
            <p:nvPr/>
          </p:nvSpPr>
          <p:spPr>
            <a:xfrm>
              <a:off x="2285984"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5" name="Rectangle 724"/>
            <p:cNvSpPr/>
            <p:nvPr/>
          </p:nvSpPr>
          <p:spPr>
            <a:xfrm>
              <a:off x="2143108"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6" name="Rectangle 725"/>
            <p:cNvSpPr/>
            <p:nvPr/>
          </p:nvSpPr>
          <p:spPr>
            <a:xfrm>
              <a:off x="2428860" y="59293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7" name="Rectangle 726"/>
            <p:cNvSpPr/>
            <p:nvPr/>
          </p:nvSpPr>
          <p:spPr>
            <a:xfrm>
              <a:off x="28572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8" name="Rectangle 727"/>
            <p:cNvSpPr/>
            <p:nvPr/>
          </p:nvSpPr>
          <p:spPr>
            <a:xfrm>
              <a:off x="57147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9" name="Rectangle 728"/>
            <p:cNvSpPr/>
            <p:nvPr/>
          </p:nvSpPr>
          <p:spPr>
            <a:xfrm>
              <a:off x="42859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0" name="Rectangle 729"/>
            <p:cNvSpPr/>
            <p:nvPr/>
          </p:nvSpPr>
          <p:spPr>
            <a:xfrm>
              <a:off x="71434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1" name="Rectangle 730"/>
            <p:cNvSpPr/>
            <p:nvPr/>
          </p:nvSpPr>
          <p:spPr>
            <a:xfrm>
              <a:off x="85722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2" name="Rectangle 731"/>
            <p:cNvSpPr/>
            <p:nvPr/>
          </p:nvSpPr>
          <p:spPr>
            <a:xfrm>
              <a:off x="114297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3" name="Rectangle 732"/>
            <p:cNvSpPr/>
            <p:nvPr/>
          </p:nvSpPr>
          <p:spPr>
            <a:xfrm>
              <a:off x="100010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4" name="Rectangle 733"/>
            <p:cNvSpPr/>
            <p:nvPr/>
          </p:nvSpPr>
          <p:spPr>
            <a:xfrm>
              <a:off x="128585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5" name="Rectangle 734"/>
            <p:cNvSpPr/>
            <p:nvPr/>
          </p:nvSpPr>
          <p:spPr>
            <a:xfrm>
              <a:off x="142872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6" name="Rectangle 735"/>
            <p:cNvSpPr/>
            <p:nvPr/>
          </p:nvSpPr>
          <p:spPr>
            <a:xfrm>
              <a:off x="171448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7" name="Rectangle 736"/>
            <p:cNvSpPr/>
            <p:nvPr/>
          </p:nvSpPr>
          <p:spPr>
            <a:xfrm>
              <a:off x="157160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8" name="Rectangle 737"/>
            <p:cNvSpPr/>
            <p:nvPr/>
          </p:nvSpPr>
          <p:spPr>
            <a:xfrm>
              <a:off x="1857356"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9" name="Rectangle 738"/>
            <p:cNvSpPr/>
            <p:nvPr/>
          </p:nvSpPr>
          <p:spPr>
            <a:xfrm>
              <a:off x="2000232"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0" name="Rectangle 739"/>
            <p:cNvSpPr/>
            <p:nvPr/>
          </p:nvSpPr>
          <p:spPr>
            <a:xfrm>
              <a:off x="2285984"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1" name="Rectangle 740"/>
            <p:cNvSpPr/>
            <p:nvPr/>
          </p:nvSpPr>
          <p:spPr>
            <a:xfrm>
              <a:off x="2143108"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2" name="Rectangle 741"/>
            <p:cNvSpPr/>
            <p:nvPr/>
          </p:nvSpPr>
          <p:spPr>
            <a:xfrm>
              <a:off x="2428860" y="6072206"/>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3" name="Rectangle 742"/>
            <p:cNvSpPr/>
            <p:nvPr/>
          </p:nvSpPr>
          <p:spPr>
            <a:xfrm>
              <a:off x="28572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4" name="Rectangle 743"/>
            <p:cNvSpPr/>
            <p:nvPr/>
          </p:nvSpPr>
          <p:spPr>
            <a:xfrm>
              <a:off x="57147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5" name="Rectangle 744"/>
            <p:cNvSpPr/>
            <p:nvPr/>
          </p:nvSpPr>
          <p:spPr>
            <a:xfrm>
              <a:off x="42859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6" name="Rectangle 745"/>
            <p:cNvSpPr/>
            <p:nvPr/>
          </p:nvSpPr>
          <p:spPr>
            <a:xfrm>
              <a:off x="71434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7" name="Rectangle 746"/>
            <p:cNvSpPr/>
            <p:nvPr/>
          </p:nvSpPr>
          <p:spPr>
            <a:xfrm>
              <a:off x="85722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8" name="Rectangle 747"/>
            <p:cNvSpPr/>
            <p:nvPr/>
          </p:nvSpPr>
          <p:spPr>
            <a:xfrm>
              <a:off x="114297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9" name="Rectangle 748"/>
            <p:cNvSpPr/>
            <p:nvPr/>
          </p:nvSpPr>
          <p:spPr>
            <a:xfrm>
              <a:off x="100010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0" name="Rectangle 749"/>
            <p:cNvSpPr/>
            <p:nvPr/>
          </p:nvSpPr>
          <p:spPr>
            <a:xfrm>
              <a:off x="128585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1" name="Rectangle 750"/>
            <p:cNvSpPr/>
            <p:nvPr/>
          </p:nvSpPr>
          <p:spPr>
            <a:xfrm>
              <a:off x="142872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2" name="Rectangle 751"/>
            <p:cNvSpPr/>
            <p:nvPr/>
          </p:nvSpPr>
          <p:spPr>
            <a:xfrm>
              <a:off x="171448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3" name="Rectangle 752"/>
            <p:cNvSpPr/>
            <p:nvPr/>
          </p:nvSpPr>
          <p:spPr>
            <a:xfrm>
              <a:off x="157160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4" name="Rectangle 753"/>
            <p:cNvSpPr/>
            <p:nvPr/>
          </p:nvSpPr>
          <p:spPr>
            <a:xfrm>
              <a:off x="1857356"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5" name="Rectangle 754"/>
            <p:cNvSpPr/>
            <p:nvPr/>
          </p:nvSpPr>
          <p:spPr>
            <a:xfrm>
              <a:off x="2000232"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6" name="Rectangle 755"/>
            <p:cNvSpPr/>
            <p:nvPr/>
          </p:nvSpPr>
          <p:spPr>
            <a:xfrm>
              <a:off x="2285984"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7" name="Rectangle 756"/>
            <p:cNvSpPr/>
            <p:nvPr/>
          </p:nvSpPr>
          <p:spPr>
            <a:xfrm>
              <a:off x="2143108"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8" name="Rectangle 757"/>
            <p:cNvSpPr/>
            <p:nvPr/>
          </p:nvSpPr>
          <p:spPr>
            <a:xfrm>
              <a:off x="2428860" y="6215082"/>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9" name="Rectangle 758"/>
            <p:cNvSpPr/>
            <p:nvPr/>
          </p:nvSpPr>
          <p:spPr>
            <a:xfrm>
              <a:off x="28572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0" name="Rectangle 759"/>
            <p:cNvSpPr/>
            <p:nvPr/>
          </p:nvSpPr>
          <p:spPr>
            <a:xfrm>
              <a:off x="57147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1" name="Rectangle 760"/>
            <p:cNvSpPr/>
            <p:nvPr/>
          </p:nvSpPr>
          <p:spPr>
            <a:xfrm>
              <a:off x="42859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2" name="Rectangle 761"/>
            <p:cNvSpPr/>
            <p:nvPr/>
          </p:nvSpPr>
          <p:spPr>
            <a:xfrm>
              <a:off x="71434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3" name="Rectangle 762"/>
            <p:cNvSpPr/>
            <p:nvPr/>
          </p:nvSpPr>
          <p:spPr>
            <a:xfrm>
              <a:off x="85722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4" name="Rectangle 763"/>
            <p:cNvSpPr/>
            <p:nvPr/>
          </p:nvSpPr>
          <p:spPr>
            <a:xfrm>
              <a:off x="114297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5" name="Rectangle 764"/>
            <p:cNvSpPr/>
            <p:nvPr/>
          </p:nvSpPr>
          <p:spPr>
            <a:xfrm>
              <a:off x="100010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6" name="Rectangle 765"/>
            <p:cNvSpPr/>
            <p:nvPr/>
          </p:nvSpPr>
          <p:spPr>
            <a:xfrm>
              <a:off x="128585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7" name="Rectangle 766"/>
            <p:cNvSpPr/>
            <p:nvPr/>
          </p:nvSpPr>
          <p:spPr>
            <a:xfrm>
              <a:off x="142872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8" name="Rectangle 767"/>
            <p:cNvSpPr/>
            <p:nvPr/>
          </p:nvSpPr>
          <p:spPr>
            <a:xfrm>
              <a:off x="171448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9" name="Rectangle 768"/>
            <p:cNvSpPr/>
            <p:nvPr/>
          </p:nvSpPr>
          <p:spPr>
            <a:xfrm>
              <a:off x="157160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0" name="Rectangle 769"/>
            <p:cNvSpPr/>
            <p:nvPr/>
          </p:nvSpPr>
          <p:spPr>
            <a:xfrm>
              <a:off x="1857356"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1" name="Rectangle 770"/>
            <p:cNvSpPr/>
            <p:nvPr/>
          </p:nvSpPr>
          <p:spPr>
            <a:xfrm>
              <a:off x="2000232"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2" name="Rectangle 771"/>
            <p:cNvSpPr/>
            <p:nvPr/>
          </p:nvSpPr>
          <p:spPr>
            <a:xfrm>
              <a:off x="2285984"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3" name="Rectangle 772"/>
            <p:cNvSpPr/>
            <p:nvPr/>
          </p:nvSpPr>
          <p:spPr>
            <a:xfrm>
              <a:off x="2143108"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4" name="Rectangle 773"/>
            <p:cNvSpPr/>
            <p:nvPr/>
          </p:nvSpPr>
          <p:spPr>
            <a:xfrm>
              <a:off x="2428860" y="6357958"/>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78" name="Rectangle 777"/>
          <p:cNvSpPr/>
          <p:nvPr/>
        </p:nvSpPr>
        <p:spPr>
          <a:xfrm>
            <a:off x="2571736" y="3857628"/>
            <a:ext cx="857256" cy="228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l-GR" dirty="0">
              <a:solidFill>
                <a:schemeClr val="tx1"/>
              </a:solidFill>
            </a:endParaRPr>
          </a:p>
        </p:txBody>
      </p:sp>
      <p:sp>
        <p:nvSpPr>
          <p:cNvPr id="779" name="Rectangle 778"/>
          <p:cNvSpPr/>
          <p:nvPr/>
        </p:nvSpPr>
        <p:spPr>
          <a:xfrm>
            <a:off x="5715008" y="3857628"/>
            <a:ext cx="857256" cy="228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l-GR"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Κλήσεις συλλογικής επικοινωνίας</a:t>
            </a:r>
            <a:endParaRPr lang="el-GR" dirty="0"/>
          </a:p>
        </p:txBody>
      </p:sp>
      <p:sp>
        <p:nvSpPr>
          <p:cNvPr id="3" name="Content Placeholder 2"/>
          <p:cNvSpPr>
            <a:spLocks noGrp="1"/>
          </p:cNvSpPr>
          <p:nvPr>
            <p:ph sz="quarter" idx="1"/>
          </p:nvPr>
        </p:nvSpPr>
        <p:spPr/>
        <p:txBody>
          <a:bodyPr>
            <a:normAutofit fontScale="85000" lnSpcReduction="20000"/>
          </a:bodyPr>
          <a:lstStyle/>
          <a:p>
            <a:r>
              <a:rPr lang="en-US" dirty="0" err="1" smtClean="0"/>
              <a:t>MPI_Barrier</a:t>
            </a:r>
            <a:r>
              <a:rPr lang="en-US" dirty="0" smtClean="0"/>
              <a:t>(</a:t>
            </a:r>
            <a:r>
              <a:rPr lang="en-US" dirty="0" err="1" smtClean="0"/>
              <a:t>MPI_Comm</a:t>
            </a:r>
            <a:r>
              <a:rPr lang="en-US" dirty="0" smtClean="0"/>
              <a:t> </a:t>
            </a:r>
            <a:r>
              <a:rPr lang="en-US" dirty="0" err="1" smtClean="0"/>
              <a:t>comm</a:t>
            </a:r>
            <a:r>
              <a:rPr lang="en-US" dirty="0" smtClean="0"/>
              <a:t>)</a:t>
            </a:r>
          </a:p>
          <a:p>
            <a:pPr lvl="1"/>
            <a:r>
              <a:rPr lang="el-GR" dirty="0" smtClean="0"/>
              <a:t>Σταματάει την εκτέλεση της διεργασίας που την καλεί, έως ότου όλες οι διεργασίες που συμμετέχουν την καλέσουν</a:t>
            </a:r>
            <a:endParaRPr lang="en-US" dirty="0" smtClean="0"/>
          </a:p>
          <a:p>
            <a:r>
              <a:rPr lang="en-US" dirty="0" err="1" smtClean="0"/>
              <a:t>MPI_Bcast</a:t>
            </a:r>
            <a:r>
              <a:rPr lang="en-US" dirty="0" smtClean="0"/>
              <a:t>(void* buffer, </a:t>
            </a:r>
            <a:r>
              <a:rPr lang="en-US" dirty="0" err="1" smtClean="0"/>
              <a:t>int</a:t>
            </a:r>
            <a:r>
              <a:rPr lang="en-US" dirty="0" smtClean="0"/>
              <a:t> count, </a:t>
            </a:r>
            <a:r>
              <a:rPr lang="en-US" dirty="0" err="1" smtClean="0"/>
              <a:t>MPI_Datatype</a:t>
            </a:r>
            <a:r>
              <a:rPr lang="en-US" dirty="0" smtClean="0"/>
              <a:t> </a:t>
            </a:r>
            <a:r>
              <a:rPr lang="en-US" dirty="0" err="1" smtClean="0"/>
              <a:t>datatype</a:t>
            </a:r>
            <a:r>
              <a:rPr lang="en-US" dirty="0" smtClean="0"/>
              <a:t>, </a:t>
            </a:r>
            <a:r>
              <a:rPr lang="en-US" dirty="0" err="1" smtClean="0"/>
              <a:t>int</a:t>
            </a:r>
            <a:r>
              <a:rPr lang="en-US" dirty="0" smtClean="0"/>
              <a:t> root, </a:t>
            </a:r>
            <a:r>
              <a:rPr lang="en-US" dirty="0" err="1" smtClean="0"/>
              <a:t>MPI_Comm</a:t>
            </a:r>
            <a:r>
              <a:rPr lang="en-US" dirty="0" smtClean="0"/>
              <a:t> </a:t>
            </a:r>
            <a:r>
              <a:rPr lang="en-US" dirty="0" err="1" smtClean="0"/>
              <a:t>comm</a:t>
            </a:r>
            <a:r>
              <a:rPr lang="en-US" dirty="0" smtClean="0"/>
              <a:t>)</a:t>
            </a:r>
          </a:p>
          <a:p>
            <a:pPr lvl="1"/>
            <a:r>
              <a:rPr lang="el-GR" dirty="0" smtClean="0"/>
              <a:t>Στέλνει ένα μήνυμα από την διεργασία με αριθμό </a:t>
            </a:r>
            <a:r>
              <a:rPr lang="en-US" dirty="0" smtClean="0"/>
              <a:t>“root” </a:t>
            </a:r>
            <a:r>
              <a:rPr lang="el-GR" dirty="0" smtClean="0"/>
              <a:t>προς όλες τις διεργασίες της ομάδας</a:t>
            </a:r>
          </a:p>
          <a:p>
            <a:pPr lvl="2"/>
            <a:r>
              <a:rPr lang="el-GR" dirty="0" smtClean="0"/>
              <a:t>Συμπεριλαμβανομένης της διεργασίας με αριθμό </a:t>
            </a:r>
            <a:r>
              <a:rPr lang="en-US" dirty="0" smtClean="0"/>
              <a:t>“root”</a:t>
            </a:r>
          </a:p>
          <a:p>
            <a:pPr lvl="1"/>
            <a:r>
              <a:rPr lang="el-GR" dirty="0" smtClean="0"/>
              <a:t>Πρέπει να κληθεί από όλα τα μέλη της ομάδας με τις ίδιες παραμέτρους</a:t>
            </a:r>
            <a:endParaRPr lang="en-US" dirty="0" smtClean="0"/>
          </a:p>
          <a:p>
            <a:r>
              <a:rPr lang="en-US" dirty="0" err="1" smtClean="0"/>
              <a:t>MPI_Reduce</a:t>
            </a:r>
            <a:r>
              <a:rPr lang="en-US" dirty="0" smtClean="0"/>
              <a:t>(void* </a:t>
            </a:r>
            <a:r>
              <a:rPr lang="en-US" dirty="0" err="1" smtClean="0"/>
              <a:t>sendbuf</a:t>
            </a:r>
            <a:r>
              <a:rPr lang="en-US" dirty="0" smtClean="0"/>
              <a:t>, void* </a:t>
            </a:r>
            <a:r>
              <a:rPr lang="en-US" dirty="0" err="1" smtClean="0"/>
              <a:t>recvbuf</a:t>
            </a:r>
            <a:r>
              <a:rPr lang="en-US" dirty="0" smtClean="0"/>
              <a:t>, </a:t>
            </a:r>
            <a:r>
              <a:rPr lang="en-US" dirty="0" err="1" smtClean="0"/>
              <a:t>int</a:t>
            </a:r>
            <a:r>
              <a:rPr lang="en-US" dirty="0" smtClean="0"/>
              <a:t> count, </a:t>
            </a:r>
            <a:r>
              <a:rPr lang="en-US" dirty="0" err="1" smtClean="0"/>
              <a:t>MPI_Datatype</a:t>
            </a:r>
            <a:r>
              <a:rPr lang="en-US" dirty="0" smtClean="0"/>
              <a:t> </a:t>
            </a:r>
            <a:r>
              <a:rPr lang="en-US" dirty="0" err="1" smtClean="0"/>
              <a:t>datatype</a:t>
            </a:r>
            <a:r>
              <a:rPr lang="en-US" dirty="0" smtClean="0"/>
              <a:t>, </a:t>
            </a:r>
            <a:r>
              <a:rPr lang="en-US" dirty="0" err="1" smtClean="0"/>
              <a:t>MPI_Op</a:t>
            </a:r>
            <a:r>
              <a:rPr lang="en-US" dirty="0" smtClean="0"/>
              <a:t> op, </a:t>
            </a:r>
            <a:r>
              <a:rPr lang="en-US" dirty="0" err="1" smtClean="0"/>
              <a:t>int</a:t>
            </a:r>
            <a:r>
              <a:rPr lang="en-US" dirty="0" smtClean="0"/>
              <a:t> root, </a:t>
            </a:r>
            <a:r>
              <a:rPr lang="en-US" dirty="0" err="1" smtClean="0"/>
              <a:t>MPI_Comm</a:t>
            </a:r>
            <a:r>
              <a:rPr lang="en-US" dirty="0" smtClean="0"/>
              <a:t> </a:t>
            </a:r>
            <a:r>
              <a:rPr lang="en-US" dirty="0" err="1" smtClean="0"/>
              <a:t>comm</a:t>
            </a:r>
            <a:r>
              <a:rPr lang="en-US" dirty="0" smtClean="0"/>
              <a:t>)</a:t>
            </a:r>
          </a:p>
          <a:p>
            <a:r>
              <a:rPr lang="en-US" dirty="0" err="1" smtClean="0"/>
              <a:t>MPI_Scan</a:t>
            </a:r>
            <a:r>
              <a:rPr lang="en-US" dirty="0" smtClean="0"/>
              <a:t>(void* </a:t>
            </a:r>
            <a:r>
              <a:rPr lang="en-US" dirty="0" err="1" smtClean="0"/>
              <a:t>sendbuf</a:t>
            </a:r>
            <a:r>
              <a:rPr lang="en-US" dirty="0" smtClean="0"/>
              <a:t>, void* </a:t>
            </a:r>
            <a:r>
              <a:rPr lang="en-US" dirty="0" err="1" smtClean="0"/>
              <a:t>recvbuf</a:t>
            </a:r>
            <a:r>
              <a:rPr lang="en-US" dirty="0" smtClean="0"/>
              <a:t>, </a:t>
            </a:r>
            <a:r>
              <a:rPr lang="en-US" dirty="0" err="1" smtClean="0"/>
              <a:t>int</a:t>
            </a:r>
            <a:r>
              <a:rPr lang="en-US" dirty="0" smtClean="0"/>
              <a:t> count, </a:t>
            </a:r>
            <a:r>
              <a:rPr lang="en-US" dirty="0" err="1" smtClean="0"/>
              <a:t>MPI_Datatype</a:t>
            </a:r>
            <a:r>
              <a:rPr lang="en-US" dirty="0" smtClean="0"/>
              <a:t> </a:t>
            </a:r>
            <a:r>
              <a:rPr lang="en-US" dirty="0" err="1" smtClean="0"/>
              <a:t>datatype</a:t>
            </a:r>
            <a:r>
              <a:rPr lang="en-US" dirty="0" smtClean="0"/>
              <a:t>, </a:t>
            </a:r>
            <a:r>
              <a:rPr lang="en-US" dirty="0" err="1" smtClean="0"/>
              <a:t>MPI_Op</a:t>
            </a:r>
            <a:r>
              <a:rPr lang="en-US" dirty="0" smtClean="0"/>
              <a:t> op, </a:t>
            </a:r>
            <a:r>
              <a:rPr lang="en-US" dirty="0" err="1" smtClean="0"/>
              <a:t>MPI_Comm</a:t>
            </a:r>
            <a:r>
              <a:rPr lang="en-US" dirty="0" smtClean="0"/>
              <a:t> </a:t>
            </a:r>
            <a:r>
              <a:rPr lang="en-US" dirty="0" err="1" smtClean="0"/>
              <a:t>comm</a:t>
            </a:r>
            <a:r>
              <a:rPr lang="en-US" dirty="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2976" y="5152656"/>
            <a:ext cx="5286412" cy="335743"/>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l-GR" dirty="0" smtClean="0"/>
              <a:t>Υπολογισμός του π με </a:t>
            </a:r>
            <a:r>
              <a:rPr lang="en-US" dirty="0" smtClean="0"/>
              <a:t>broadcast </a:t>
            </a:r>
            <a:r>
              <a:rPr lang="el-GR" dirty="0" smtClean="0"/>
              <a:t>και </a:t>
            </a:r>
            <a:r>
              <a:rPr lang="en-US" dirty="0" smtClean="0"/>
              <a:t>reduction</a:t>
            </a:r>
            <a:endParaRPr lang="el-GR" dirty="0"/>
          </a:p>
        </p:txBody>
      </p:sp>
      <p:sp>
        <p:nvSpPr>
          <p:cNvPr id="3" name="Content Placeholder 2"/>
          <p:cNvSpPr>
            <a:spLocks noGrp="1"/>
          </p:cNvSpPr>
          <p:nvPr>
            <p:ph sz="quarter" idx="1"/>
          </p:nvPr>
        </p:nvSpPr>
        <p:spPr/>
        <p:txBody>
          <a:bodyPr>
            <a:normAutofit fontScale="92500" lnSpcReduction="10000"/>
          </a:bodyPr>
          <a:lstStyle/>
          <a:p>
            <a:pPr marL="0" indent="0">
              <a:spcBef>
                <a:spcPct val="50000"/>
              </a:spcBef>
              <a:buNone/>
              <a:tabLst>
                <a:tab pos="539750" algn="l"/>
                <a:tab pos="1079500" algn="l"/>
                <a:tab pos="1619250" algn="l"/>
              </a:tabLst>
            </a:pPr>
            <a:r>
              <a:rPr lang="en-US" sz="1500" dirty="0" err="1" smtClean="0">
                <a:latin typeface="Consolas" pitchFamily="49" charset="0"/>
              </a:rPr>
              <a:t>int</a:t>
            </a:r>
            <a:r>
              <a:rPr lang="en-US" sz="1500" dirty="0" smtClean="0">
                <a:latin typeface="Consolas" pitchFamily="49" charset="0"/>
              </a:rPr>
              <a:t> main(</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argc</a:t>
            </a:r>
            <a:r>
              <a:rPr lang="en-US" sz="1500" dirty="0" smtClean="0">
                <a:latin typeface="Consolas" pitchFamily="49" charset="0"/>
              </a:rPr>
              <a:t>, char **</a:t>
            </a:r>
            <a:r>
              <a:rPr lang="en-US" sz="1500" dirty="0" err="1" smtClean="0">
                <a:latin typeface="Consolas" pitchFamily="49" charset="0"/>
              </a:rPr>
              <a:t>argv</a:t>
            </a:r>
            <a:r>
              <a:rPr lang="en-US" sz="1500" dirty="0" smtClean="0">
                <a:latin typeface="Consolas" pitchFamily="49" charset="0"/>
              </a:rPr>
              <a:t>) {</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myRank</a:t>
            </a:r>
            <a:r>
              <a:rPr lang="en-US" sz="1500" dirty="0" smtClean="0">
                <a:latin typeface="Consolas" pitchFamily="49" charset="0"/>
              </a:rPr>
              <a:t>, </a:t>
            </a:r>
            <a:r>
              <a:rPr lang="en-US" sz="1500" dirty="0" err="1" smtClean="0">
                <a:latin typeface="Consolas" pitchFamily="49" charset="0"/>
              </a:rPr>
              <a:t>numPes</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MPI_Init</a:t>
            </a:r>
            <a:r>
              <a:rPr lang="en-US" sz="1500" dirty="0" smtClean="0">
                <a:latin typeface="Consolas" pitchFamily="49" charset="0"/>
              </a:rPr>
              <a:t>(&amp;</a:t>
            </a:r>
            <a:r>
              <a:rPr lang="en-US" sz="1500" dirty="0" err="1" smtClean="0">
                <a:latin typeface="Consolas" pitchFamily="49" charset="0"/>
              </a:rPr>
              <a:t>argc</a:t>
            </a:r>
            <a:r>
              <a:rPr lang="en-US" sz="1500" dirty="0" smtClean="0">
                <a:latin typeface="Consolas" pitchFamily="49" charset="0"/>
              </a:rPr>
              <a:t>, &amp;</a:t>
            </a:r>
            <a:r>
              <a:rPr lang="en-US" sz="1500" dirty="0" err="1" smtClean="0">
                <a:latin typeface="Consolas" pitchFamily="49" charset="0"/>
              </a:rPr>
              <a:t>argv</a:t>
            </a:r>
            <a:r>
              <a:rPr lang="en-US" sz="1500" dirty="0" smtClean="0">
                <a:latin typeface="Consolas" pitchFamily="49" charset="0"/>
              </a:rPr>
              <a:t>); </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MPI_Comm_size</a:t>
            </a:r>
            <a:r>
              <a:rPr lang="en-US" sz="1500" dirty="0" smtClean="0">
                <a:latin typeface="Consolas" pitchFamily="49" charset="0"/>
              </a:rPr>
              <a:t>(MPI_COMM_WORLD, &amp;</a:t>
            </a:r>
            <a:r>
              <a:rPr lang="en-US" sz="1500" dirty="0" err="1" smtClean="0">
                <a:latin typeface="Consolas" pitchFamily="49" charset="0"/>
              </a:rPr>
              <a:t>numPes</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MPI_Comm_rank</a:t>
            </a:r>
            <a:r>
              <a:rPr lang="en-US" sz="1500" dirty="0" smtClean="0">
                <a:latin typeface="Consolas" pitchFamily="49" charset="0"/>
              </a:rPr>
              <a:t>(MPI_COMM_WORLD, &amp;</a:t>
            </a:r>
            <a:r>
              <a:rPr lang="en-US" sz="1500" dirty="0" err="1" smtClean="0">
                <a:latin typeface="Consolas" pitchFamily="49" charset="0"/>
              </a:rPr>
              <a:t>myRank</a:t>
            </a:r>
            <a:r>
              <a:rPr lang="en-US" sz="1500" dirty="0" smtClean="0">
                <a:latin typeface="Consolas" pitchFamily="49" charset="0"/>
              </a:rPr>
              <a:t>); </a:t>
            </a:r>
          </a:p>
          <a:p>
            <a:pPr marL="0" indent="0">
              <a:spcBef>
                <a:spcPct val="50000"/>
              </a:spcBef>
              <a:buNone/>
              <a:tabLst>
                <a:tab pos="539750" algn="l"/>
                <a:tab pos="1079500" algn="l"/>
                <a:tab pos="1619250" algn="l"/>
              </a:tabLst>
            </a:pPr>
            <a:endParaRPr lang="en-US" sz="1500" dirty="0" smtClean="0">
              <a:latin typeface="Consolas" pitchFamily="49" charset="0"/>
            </a:endParaRP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count, </a:t>
            </a:r>
            <a:r>
              <a:rPr lang="en-US" sz="1500" dirty="0" err="1" smtClean="0">
                <a:latin typeface="Consolas" pitchFamily="49" charset="0"/>
              </a:rPr>
              <a:t>i</a:t>
            </a:r>
            <a:r>
              <a:rPr lang="en-US" sz="1500" dirty="0" smtClean="0">
                <a:latin typeface="Consolas" pitchFamily="49" charset="0"/>
              </a:rPr>
              <a:t>, </a:t>
            </a:r>
            <a:r>
              <a:rPr lang="en-US" sz="1500" dirty="0" err="1" smtClean="0">
                <a:latin typeface="Consolas" pitchFamily="49" charset="0"/>
              </a:rPr>
              <a:t>numTrials</a:t>
            </a:r>
            <a:r>
              <a:rPr lang="en-US" sz="1500" dirty="0" smtClean="0">
                <a:latin typeface="Consolas" pitchFamily="49" charset="0"/>
              </a:rPr>
              <a:t>, </a:t>
            </a:r>
            <a:r>
              <a:rPr lang="en-US" sz="1500" dirty="0" err="1" smtClean="0">
                <a:latin typeface="Consolas" pitchFamily="49" charset="0"/>
              </a:rPr>
              <a:t>myTrials</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if(</a:t>
            </a:r>
            <a:r>
              <a:rPr lang="en-US" sz="1500" dirty="0" err="1" smtClean="0">
                <a:latin typeface="Consolas" pitchFamily="49" charset="0"/>
              </a:rPr>
              <a:t>myRank</a:t>
            </a:r>
            <a:r>
              <a:rPr lang="en-US" sz="1500" dirty="0" smtClean="0">
                <a:latin typeface="Consolas" pitchFamily="49" charset="0"/>
              </a:rPr>
              <a:t> == 0) {</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scanf</a:t>
            </a:r>
            <a:r>
              <a:rPr lang="en-US" sz="1500" dirty="0" smtClean="0">
                <a:latin typeface="Consolas" pitchFamily="49" charset="0"/>
              </a:rPr>
              <a:t>("%d", &amp;</a:t>
            </a:r>
            <a:r>
              <a:rPr lang="en-US" sz="1500" dirty="0" err="1" smtClean="0">
                <a:latin typeface="Consolas" pitchFamily="49" charset="0"/>
              </a:rPr>
              <a:t>numTrials</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myTrials</a:t>
            </a:r>
            <a:r>
              <a:rPr lang="en-US" sz="1500" dirty="0" smtClean="0">
                <a:latin typeface="Consolas" pitchFamily="49" charset="0"/>
              </a:rPr>
              <a:t> = </a:t>
            </a:r>
            <a:r>
              <a:rPr lang="en-US" sz="1500" dirty="0" err="1" smtClean="0">
                <a:latin typeface="Consolas" pitchFamily="49" charset="0"/>
              </a:rPr>
              <a:t>numTrials</a:t>
            </a:r>
            <a:r>
              <a:rPr lang="en-US" sz="1500" dirty="0" smtClean="0">
                <a:latin typeface="Consolas" pitchFamily="49" charset="0"/>
              </a:rPr>
              <a:t> / </a:t>
            </a:r>
            <a:r>
              <a:rPr lang="en-US" sz="1500" dirty="0" err="1" smtClean="0">
                <a:latin typeface="Consolas" pitchFamily="49" charset="0"/>
              </a:rPr>
              <a:t>numPes</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numTrials</a:t>
            </a:r>
            <a:r>
              <a:rPr lang="en-US" sz="1500" dirty="0" smtClean="0">
                <a:latin typeface="Consolas" pitchFamily="49" charset="0"/>
              </a:rPr>
              <a:t> = </a:t>
            </a:r>
            <a:r>
              <a:rPr lang="en-US" sz="1500" dirty="0" err="1" smtClean="0">
                <a:latin typeface="Consolas" pitchFamily="49" charset="0"/>
              </a:rPr>
              <a:t>myTrials</a:t>
            </a:r>
            <a:r>
              <a:rPr lang="en-US" sz="1500" dirty="0" smtClean="0">
                <a:latin typeface="Consolas" pitchFamily="49" charset="0"/>
              </a:rPr>
              <a:t> * </a:t>
            </a:r>
            <a:r>
              <a:rPr lang="en-US" sz="1500" dirty="0" err="1" smtClean="0">
                <a:latin typeface="Consolas" pitchFamily="49" charset="0"/>
              </a:rPr>
              <a:t>numPes</a:t>
            </a:r>
            <a:r>
              <a:rPr lang="en-US" sz="1500" dirty="0" smtClean="0">
                <a:latin typeface="Consolas" pitchFamily="49" charset="0"/>
              </a:rPr>
              <a:t>; // takes care of rounding</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MPI_Bcast</a:t>
            </a:r>
            <a:r>
              <a:rPr lang="en-US" sz="1500" dirty="0" smtClean="0">
                <a:latin typeface="Consolas" pitchFamily="49" charset="0"/>
              </a:rPr>
              <a:t>(&amp;</a:t>
            </a:r>
            <a:r>
              <a:rPr lang="en-US" sz="1500" dirty="0" err="1" smtClean="0">
                <a:latin typeface="Consolas" pitchFamily="49" charset="0"/>
              </a:rPr>
              <a:t>myTrials</a:t>
            </a:r>
            <a:r>
              <a:rPr lang="en-US" sz="1500" dirty="0" smtClean="0">
                <a:latin typeface="Consolas" pitchFamily="49" charset="0"/>
              </a:rPr>
              <a:t>, 1, MPI_INT, 0, MPI_COMM_WORLD);</a:t>
            </a:r>
          </a:p>
          <a:p>
            <a:pPr marL="0" indent="0">
              <a:spcBef>
                <a:spcPct val="50000"/>
              </a:spcBef>
              <a:buNone/>
              <a:tabLst>
                <a:tab pos="539750" algn="l"/>
                <a:tab pos="1079500" algn="l"/>
                <a:tab pos="1619250" algn="l"/>
              </a:tabLst>
            </a:pPr>
            <a:endParaRPr lang="en-US" sz="1500" dirty="0" smtClean="0">
              <a:latin typeface="Consolas" pitchFamily="49" charset="0"/>
            </a:endParaRP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count = 0; </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srandom</a:t>
            </a:r>
            <a:r>
              <a:rPr lang="en-US" sz="1500" dirty="0" smtClean="0">
                <a:latin typeface="Consolas" pitchFamily="49" charset="0"/>
              </a:rPr>
              <a:t>(</a:t>
            </a:r>
            <a:r>
              <a:rPr lang="en-US" sz="1500" dirty="0" err="1" smtClean="0">
                <a:latin typeface="Consolas" pitchFamily="49" charset="0"/>
              </a:rPr>
              <a:t>myRank</a:t>
            </a:r>
            <a:r>
              <a:rPr lang="en-US" sz="1500" dirty="0" smtClean="0">
                <a:latin typeface="Consolas" pitchFamily="49" charset="0"/>
              </a:rPr>
              <a:t>); </a:t>
            </a:r>
          </a:p>
          <a:p>
            <a:pPr marL="0" indent="0">
              <a:spcBef>
                <a:spcPct val="5000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double x, y, pi;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2976" y="3982216"/>
            <a:ext cx="7429552" cy="30404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fontScale="90000"/>
          </a:bodyPr>
          <a:lstStyle/>
          <a:p>
            <a:r>
              <a:rPr lang="el-GR" dirty="0" smtClean="0"/>
              <a:t>Υπολογισμός του π με </a:t>
            </a:r>
            <a:r>
              <a:rPr lang="en-US" dirty="0" smtClean="0"/>
              <a:t>broadcast </a:t>
            </a:r>
            <a:r>
              <a:rPr lang="el-GR" dirty="0" smtClean="0"/>
              <a:t>και </a:t>
            </a:r>
            <a:r>
              <a:rPr lang="en-US" dirty="0" smtClean="0"/>
              <a:t>reduction</a:t>
            </a:r>
            <a:endParaRPr lang="el-GR" dirty="0"/>
          </a:p>
        </p:txBody>
      </p:sp>
      <p:sp>
        <p:nvSpPr>
          <p:cNvPr id="3" name="Content Placeholder 2"/>
          <p:cNvSpPr>
            <a:spLocks noGrp="1"/>
          </p:cNvSpPr>
          <p:nvPr>
            <p:ph sz="quarter" idx="1"/>
          </p:nvPr>
        </p:nvSpPr>
        <p:spPr/>
        <p:txBody>
          <a:bodyPr>
            <a:normAutofit/>
          </a:bodyPr>
          <a:lstStyle/>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for (</a:t>
            </a:r>
            <a:r>
              <a:rPr lang="en-US" sz="1400" dirty="0" err="1" smtClean="0">
                <a:latin typeface="Consolas" pitchFamily="49" charset="0"/>
              </a:rPr>
              <a:t>i</a:t>
            </a:r>
            <a:r>
              <a:rPr lang="en-US" sz="1400" dirty="0" smtClean="0">
                <a:latin typeface="Consolas" pitchFamily="49" charset="0"/>
              </a:rPr>
              <a:t>=0; </a:t>
            </a:r>
            <a:r>
              <a:rPr lang="en-US" sz="1400" dirty="0" err="1" smtClean="0">
                <a:latin typeface="Consolas" pitchFamily="49" charset="0"/>
              </a:rPr>
              <a:t>i</a:t>
            </a:r>
            <a:r>
              <a:rPr lang="en-US" sz="1400" dirty="0" smtClean="0">
                <a:latin typeface="Consolas" pitchFamily="49" charset="0"/>
              </a:rPr>
              <a:t>&lt;</a:t>
            </a:r>
            <a:r>
              <a:rPr lang="en-US" sz="1400" dirty="0" err="1" smtClean="0">
                <a:latin typeface="Consolas" pitchFamily="49" charset="0"/>
              </a:rPr>
              <a:t>myTrials</a:t>
            </a:r>
            <a:r>
              <a:rPr lang="en-US" sz="1400" dirty="0" smtClean="0">
                <a:latin typeface="Consolas" pitchFamily="49" charset="0"/>
              </a:rPr>
              <a:t>; </a:t>
            </a:r>
            <a:r>
              <a:rPr lang="en-US" sz="1400" dirty="0" err="1" smtClean="0">
                <a:latin typeface="Consolas" pitchFamily="49" charset="0"/>
              </a:rPr>
              <a:t>i</a:t>
            </a:r>
            <a:r>
              <a:rPr lang="en-US" sz="1400" dirty="0" smtClean="0">
                <a:latin typeface="Consolas" pitchFamily="49" charset="0"/>
              </a:rPr>
              <a:t>++) {</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x = (double) random()/RAND_MAX;</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y = (double) random()/RAND_MAX;</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if (x*x + y*y &lt; 1.0)</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count++;</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a:t>
            </a:r>
          </a:p>
          <a:p>
            <a:pPr marL="0" indent="0">
              <a:lnSpc>
                <a:spcPct val="90000"/>
              </a:lnSpc>
              <a:spcBef>
                <a:spcPct val="50000"/>
              </a:spcBef>
              <a:buNone/>
              <a:tabLst>
                <a:tab pos="539750" algn="l"/>
                <a:tab pos="1079500" algn="l"/>
                <a:tab pos="1619250" algn="l"/>
              </a:tabLst>
            </a:pPr>
            <a:r>
              <a:rPr lang="en-US" sz="1400" dirty="0" smtClean="0">
                <a:latin typeface="Consolas" pitchFamily="49" charset="0"/>
              </a:rPr>
              <a:t>  </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err="1" smtClean="0">
                <a:latin typeface="Consolas" pitchFamily="49" charset="0"/>
              </a:rPr>
              <a:t>int</a:t>
            </a:r>
            <a:r>
              <a:rPr lang="en-US" sz="1400" dirty="0" smtClean="0">
                <a:latin typeface="Consolas" pitchFamily="49" charset="0"/>
              </a:rPr>
              <a:t> </a:t>
            </a:r>
            <a:r>
              <a:rPr lang="en-US" sz="1400" dirty="0" err="1" smtClean="0">
                <a:latin typeface="Consolas" pitchFamily="49" charset="0"/>
              </a:rPr>
              <a:t>globalCount</a:t>
            </a:r>
            <a:r>
              <a:rPr lang="en-US" sz="1400" dirty="0" smtClean="0">
                <a:latin typeface="Consolas" pitchFamily="49" charset="0"/>
              </a:rPr>
              <a:t> = 0;</a:t>
            </a:r>
          </a:p>
          <a:p>
            <a:pPr marL="0" indent="0">
              <a:lnSpc>
                <a:spcPct val="90000"/>
              </a:lnSpc>
              <a:spcBef>
                <a:spcPct val="50000"/>
              </a:spcBef>
              <a:buNone/>
              <a:tabLst>
                <a:tab pos="539750" algn="l"/>
                <a:tab pos="1079500" algn="l"/>
                <a:tab pos="1619250" algn="l"/>
                <a:tab pos="1974850" algn="l"/>
              </a:tabLst>
            </a:pPr>
            <a:r>
              <a:rPr lang="el-GR" sz="1400" dirty="0" smtClean="0">
                <a:latin typeface="Consolas" pitchFamily="49" charset="0"/>
              </a:rPr>
              <a:t>	</a:t>
            </a:r>
            <a:r>
              <a:rPr lang="en-US" sz="1400" dirty="0" err="1" smtClean="0">
                <a:latin typeface="Consolas" pitchFamily="49" charset="0"/>
              </a:rPr>
              <a:t>MPI_Allreduce</a:t>
            </a:r>
            <a:r>
              <a:rPr lang="en-US" sz="1400" dirty="0" smtClean="0">
                <a:latin typeface="Consolas" pitchFamily="49" charset="0"/>
              </a:rPr>
              <a:t>(</a:t>
            </a:r>
            <a:r>
              <a:rPr lang="el-GR" sz="1400" dirty="0" smtClean="0">
                <a:latin typeface="Consolas" pitchFamily="49" charset="0"/>
              </a:rPr>
              <a:t>	</a:t>
            </a:r>
            <a:r>
              <a:rPr lang="en-US" sz="1400" dirty="0" smtClean="0">
                <a:latin typeface="Consolas" pitchFamily="49" charset="0"/>
              </a:rPr>
              <a:t>&amp;count, &amp;</a:t>
            </a:r>
            <a:r>
              <a:rPr lang="en-US" sz="1400" dirty="0" err="1" smtClean="0">
                <a:latin typeface="Consolas" pitchFamily="49" charset="0"/>
              </a:rPr>
              <a:t>globalCount</a:t>
            </a:r>
            <a:r>
              <a:rPr lang="en-US" sz="1400" dirty="0" smtClean="0">
                <a:latin typeface="Consolas" pitchFamily="49" charset="0"/>
              </a:rPr>
              <a:t>, 1, MPI_INT, MPI_SUM,</a:t>
            </a:r>
            <a:r>
              <a:rPr lang="el-GR" sz="1400" dirty="0" smtClean="0">
                <a:latin typeface="Consolas" pitchFamily="49" charset="0"/>
              </a:rPr>
              <a:t> </a:t>
            </a:r>
            <a:r>
              <a:rPr lang="en-US" sz="1400" dirty="0" smtClean="0">
                <a:latin typeface="Consolas" pitchFamily="49" charset="0"/>
              </a:rPr>
              <a:t>MPI_COMM_WORLD);</a:t>
            </a:r>
          </a:p>
          <a:p>
            <a:pPr marL="0" indent="0">
              <a:lnSpc>
                <a:spcPct val="90000"/>
              </a:lnSpc>
              <a:spcBef>
                <a:spcPct val="50000"/>
              </a:spcBef>
              <a:buNone/>
              <a:tabLst>
                <a:tab pos="539750" algn="l"/>
                <a:tab pos="1079500" algn="l"/>
                <a:tab pos="1619250" algn="l"/>
              </a:tabLst>
            </a:pPr>
            <a:endParaRPr lang="en-US" sz="1400" dirty="0" smtClean="0">
              <a:latin typeface="Consolas" pitchFamily="49" charset="0"/>
            </a:endParaRP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pi = (double)(4 * </a:t>
            </a:r>
            <a:r>
              <a:rPr lang="en-US" sz="1400" dirty="0" err="1" smtClean="0">
                <a:latin typeface="Consolas" pitchFamily="49" charset="0"/>
              </a:rPr>
              <a:t>globalCount</a:t>
            </a:r>
            <a:r>
              <a:rPr lang="en-US" sz="1400" dirty="0" smtClean="0">
                <a:latin typeface="Consolas" pitchFamily="49" charset="0"/>
              </a:rPr>
              <a:t>) / (</a:t>
            </a:r>
            <a:r>
              <a:rPr lang="en-US" sz="1400" dirty="0" err="1" smtClean="0">
                <a:latin typeface="Consolas" pitchFamily="49" charset="0"/>
              </a:rPr>
              <a:t>myTrials</a:t>
            </a:r>
            <a:r>
              <a:rPr lang="en-US" sz="1400" dirty="0" smtClean="0">
                <a:latin typeface="Consolas" pitchFamily="49" charset="0"/>
              </a:rPr>
              <a:t> * </a:t>
            </a:r>
            <a:r>
              <a:rPr lang="en-US" sz="1400" dirty="0" err="1" smtClean="0">
                <a:latin typeface="Consolas" pitchFamily="49" charset="0"/>
              </a:rPr>
              <a:t>numPes</a:t>
            </a:r>
            <a:r>
              <a:rPr lang="en-US" sz="1400" dirty="0" smtClean="0">
                <a:latin typeface="Consolas" pitchFamily="49" charset="0"/>
              </a:rPr>
              <a:t>);</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nn-NO" sz="1400" dirty="0" smtClean="0">
                <a:latin typeface="Consolas" pitchFamily="49" charset="0"/>
              </a:rPr>
              <a:t>printf("[%d] pi = %f\n", myRank, pi); </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err="1" smtClean="0">
                <a:latin typeface="Consolas" pitchFamily="49" charset="0"/>
              </a:rPr>
              <a:t>MPI_Finalize</a:t>
            </a:r>
            <a:r>
              <a:rPr lang="en-US" sz="1400" dirty="0" smtClean="0">
                <a:latin typeface="Consolas" pitchFamily="49" charset="0"/>
              </a:rPr>
              <a:t>(); </a:t>
            </a:r>
          </a:p>
          <a:p>
            <a:pPr marL="0" indent="0">
              <a:lnSpc>
                <a:spcPct val="90000"/>
              </a:lnSpc>
              <a:spcBef>
                <a:spcPct val="50000"/>
              </a:spcBef>
              <a:buNone/>
              <a:tabLst>
                <a:tab pos="539750" algn="l"/>
                <a:tab pos="1079500" algn="l"/>
                <a:tab pos="1619250" algn="l"/>
              </a:tabLst>
            </a:pPr>
            <a:r>
              <a:rPr lang="el-GR" sz="1400" dirty="0" smtClean="0">
                <a:latin typeface="Consolas" pitchFamily="49" charset="0"/>
              </a:rPr>
              <a:t>	</a:t>
            </a:r>
            <a:r>
              <a:rPr lang="en-US" sz="1400" dirty="0" smtClean="0">
                <a:latin typeface="Consolas" pitchFamily="49" charset="0"/>
              </a:rPr>
              <a:t>return 0; </a:t>
            </a:r>
          </a:p>
          <a:p>
            <a:pPr marL="0" indent="0">
              <a:lnSpc>
                <a:spcPct val="90000"/>
              </a:lnSpc>
              <a:spcBef>
                <a:spcPct val="50000"/>
              </a:spcBef>
              <a:buNone/>
              <a:tabLst>
                <a:tab pos="539750" algn="l"/>
                <a:tab pos="1079500" algn="l"/>
                <a:tab pos="1619250" algn="l"/>
              </a:tabLst>
            </a:pPr>
            <a:r>
              <a:rPr lang="en-US" sz="1400" dirty="0" smtClean="0">
                <a:latin typeface="Consolas" pitchFamily="49" charset="0"/>
              </a:rPr>
              <a:t>} /* end function main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Γενικότερες κλήσεις</a:t>
            </a:r>
            <a:endParaRPr lang="el-GR" dirty="0"/>
          </a:p>
        </p:txBody>
      </p:sp>
      <p:sp>
        <p:nvSpPr>
          <p:cNvPr id="3" name="Content Placeholder 2"/>
          <p:cNvSpPr>
            <a:spLocks noGrp="1"/>
          </p:cNvSpPr>
          <p:nvPr>
            <p:ph sz="quarter" idx="1"/>
          </p:nvPr>
        </p:nvSpPr>
        <p:spPr/>
        <p:txBody>
          <a:bodyPr/>
          <a:lstStyle/>
          <a:p>
            <a:r>
              <a:rPr lang="en-US" dirty="0" err="1" smtClean="0"/>
              <a:t>MPI_Gather</a:t>
            </a:r>
            <a:endParaRPr lang="en-US" dirty="0" smtClean="0"/>
          </a:p>
          <a:p>
            <a:r>
              <a:rPr lang="en-US" dirty="0" err="1" smtClean="0"/>
              <a:t>MPI_Scatter</a:t>
            </a:r>
            <a:endParaRPr lang="en-US" dirty="0" smtClean="0"/>
          </a:p>
          <a:p>
            <a:r>
              <a:rPr lang="en-US" dirty="0" err="1" smtClean="0"/>
              <a:t>MPI_Allgather</a:t>
            </a:r>
            <a:endParaRPr lang="en-US" dirty="0" smtClean="0"/>
          </a:p>
          <a:p>
            <a:r>
              <a:rPr lang="en-US" dirty="0" err="1" smtClean="0"/>
              <a:t>MPI_Alltoall</a:t>
            </a: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Συλλογικές λειτουργίες</a:t>
            </a:r>
            <a:endParaRPr lang="el-GR" dirty="0"/>
          </a:p>
        </p:txBody>
      </p:sp>
      <p:sp>
        <p:nvSpPr>
          <p:cNvPr id="3" name="Content Placeholder 2"/>
          <p:cNvSpPr>
            <a:spLocks noGrp="1"/>
          </p:cNvSpPr>
          <p:nvPr>
            <p:ph sz="quarter" idx="1"/>
          </p:nvPr>
        </p:nvSpPr>
        <p:spPr/>
        <p:txBody>
          <a:bodyPr>
            <a:normAutofit/>
          </a:bodyPr>
          <a:lstStyle/>
          <a:p>
            <a:r>
              <a:rPr lang="el-GR" dirty="0" smtClean="0"/>
              <a:t>Μπορούν να υλοποιηθούν και με τις κλήσεις «σημείο-προς-σημείο» (</a:t>
            </a:r>
            <a:r>
              <a:rPr lang="en-US" dirty="0" smtClean="0"/>
              <a:t>“point-to-point”</a:t>
            </a:r>
            <a:r>
              <a:rPr lang="el-GR" dirty="0" smtClean="0"/>
              <a:t>)</a:t>
            </a:r>
            <a:endParaRPr lang="en-US" dirty="0" smtClean="0"/>
          </a:p>
          <a:p>
            <a:r>
              <a:rPr lang="el-GR" dirty="0" smtClean="0"/>
              <a:t>Οι υλοποιήσεις μπορούν να βελτιστοποιήσουν για μικρά μηνύματα</a:t>
            </a:r>
            <a:r>
              <a:rPr lang="en-US" dirty="0" smtClean="0"/>
              <a:t> (latency), </a:t>
            </a:r>
            <a:r>
              <a:rPr lang="el-GR" dirty="0" smtClean="0"/>
              <a:t>μεγάλα μηνύματα</a:t>
            </a:r>
            <a:r>
              <a:rPr lang="en-US" dirty="0" smtClean="0"/>
              <a:t> (bandwidth)</a:t>
            </a:r>
            <a:r>
              <a:rPr lang="el-GR" dirty="0" smtClean="0"/>
              <a:t> ή και τα δύο</a:t>
            </a:r>
            <a:endParaRPr lang="en-US" dirty="0" smtClean="0"/>
          </a:p>
          <a:p>
            <a:r>
              <a:rPr lang="el-GR" dirty="0" smtClean="0"/>
              <a:t>Η γενικότητα ορισμένων συλλογικών λειτουργιών στο </a:t>
            </a:r>
            <a:r>
              <a:rPr lang="en-US" dirty="0" smtClean="0"/>
              <a:t>MPI </a:t>
            </a:r>
            <a:r>
              <a:rPr lang="el-GR" dirty="0" smtClean="0"/>
              <a:t>μπορεί να επηρεάσει την απόδοση</a:t>
            </a:r>
            <a:endParaRPr lang="en-US" dirty="0" smtClean="0"/>
          </a:p>
          <a:p>
            <a:pPr lvl="1"/>
            <a:r>
              <a:rPr lang="el-GR" dirty="0" smtClean="0"/>
              <a:t>Οι συναρτήσεις πρέπει να υποθέσουν ότι οι τύποι δεδομένων είναι γενικοί και πιθανόν μη συνεχόμενοι</a:t>
            </a:r>
            <a:endParaRPr lang="en-US" dirty="0" smtClean="0"/>
          </a:p>
          <a:p>
            <a:pPr lvl="1"/>
            <a:r>
              <a:rPr lang="el-GR" dirty="0" smtClean="0"/>
              <a:t>Συμβιβασμοί μεταξύ μνήμης και απόδοσης (για τους προσωρινούς </a:t>
            </a:r>
            <a:r>
              <a:rPr lang="en-US" dirty="0" smtClean="0"/>
              <a:t>buffers </a:t>
            </a:r>
            <a:r>
              <a:rPr lang="el-GR" dirty="0" smtClean="0"/>
              <a:t>που χρησιμοποιούνται εσωτερικά</a:t>
            </a:r>
            <a:r>
              <a:rPr lang="en-US" dirty="0" smtClean="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Πρωτόκολλα μηνυμάτων</a:t>
            </a:r>
            <a:endParaRPr lang="el-GR" dirty="0"/>
          </a:p>
        </p:txBody>
      </p:sp>
      <p:sp>
        <p:nvSpPr>
          <p:cNvPr id="3" name="Content Placeholder 2"/>
          <p:cNvSpPr>
            <a:spLocks noGrp="1"/>
          </p:cNvSpPr>
          <p:nvPr>
            <p:ph sz="quarter" idx="1"/>
          </p:nvPr>
        </p:nvSpPr>
        <p:spPr/>
        <p:txBody>
          <a:bodyPr>
            <a:normAutofit fontScale="85000" lnSpcReduction="20000"/>
          </a:bodyPr>
          <a:lstStyle/>
          <a:p>
            <a:r>
              <a:rPr lang="el-GR" dirty="0" smtClean="0"/>
              <a:t>Ένα μήνυμα αποτελείται από έναν «φάκελο» (κεφαλίδα) και τα δεδομένα</a:t>
            </a:r>
            <a:endParaRPr lang="en-US" dirty="0" smtClean="0"/>
          </a:p>
          <a:p>
            <a:pPr lvl="1"/>
            <a:r>
              <a:rPr lang="el-GR" dirty="0" smtClean="0"/>
              <a:t>Η κεφαλίδα περιέχει τα</a:t>
            </a:r>
            <a:r>
              <a:rPr lang="en-US" dirty="0" smtClean="0"/>
              <a:t> tag, communicator, </a:t>
            </a:r>
            <a:r>
              <a:rPr lang="el-GR" dirty="0" smtClean="0"/>
              <a:t>μήκος του μηνύματος,</a:t>
            </a:r>
            <a:r>
              <a:rPr lang="en-US" dirty="0" smtClean="0"/>
              <a:t> </a:t>
            </a:r>
            <a:r>
              <a:rPr lang="el-GR" dirty="0" smtClean="0"/>
              <a:t>αποστολέα και εσωτερικά δεδομένα της υλοποίησης</a:t>
            </a:r>
            <a:endParaRPr lang="en-US" dirty="0" smtClean="0"/>
          </a:p>
          <a:p>
            <a:r>
              <a:rPr lang="el-GR" dirty="0" smtClean="0"/>
              <a:t>Οι υλοποιήσεις συχνά χρησιμοποιούν διαφορετικά πρωτόκολλα για διαφορετικά είδη μηνυμάτων</a:t>
            </a:r>
            <a:endParaRPr lang="en-US" dirty="0" smtClean="0"/>
          </a:p>
          <a:p>
            <a:pPr lvl="1"/>
            <a:r>
              <a:rPr lang="el-GR" dirty="0" smtClean="0"/>
              <a:t>Συμβιβασμός μεταξύ απόδοσης και μνήμης για </a:t>
            </a:r>
            <a:r>
              <a:rPr lang="en-US" dirty="0" smtClean="0"/>
              <a:t>buffers</a:t>
            </a:r>
          </a:p>
          <a:p>
            <a:pPr lvl="1"/>
            <a:r>
              <a:rPr lang="el-GR" dirty="0" smtClean="0"/>
              <a:t>Σύντομο μήνυμα</a:t>
            </a:r>
            <a:endParaRPr lang="en-US" dirty="0" smtClean="0"/>
          </a:p>
          <a:p>
            <a:pPr lvl="2"/>
            <a:r>
              <a:rPr lang="el-GR" dirty="0" smtClean="0"/>
              <a:t>Τα δεδομένα αποστέλλονται μαζί με την κεφαλίδα</a:t>
            </a:r>
            <a:endParaRPr lang="en-US" dirty="0" smtClean="0"/>
          </a:p>
          <a:p>
            <a:pPr lvl="1"/>
            <a:r>
              <a:rPr lang="el-GR" dirty="0" smtClean="0"/>
              <a:t>«Βιαστικό» </a:t>
            </a:r>
            <a:r>
              <a:rPr lang="en-US" dirty="0" smtClean="0"/>
              <a:t>(Eager)</a:t>
            </a:r>
            <a:r>
              <a:rPr lang="el-GR" dirty="0" smtClean="0"/>
              <a:t> μήνυμα</a:t>
            </a:r>
            <a:endParaRPr lang="en-US" dirty="0" smtClean="0"/>
          </a:p>
          <a:p>
            <a:pPr lvl="2"/>
            <a:r>
              <a:rPr lang="el-GR" dirty="0" smtClean="0"/>
              <a:t>Το μήνυμα αποστέλλεται υποθέτοντας πως ο παραλήπτης μπορεί να το αποθηκεύσει (δεσμεύοντας μνήμη δυαμικά αν απαιτηθεί)</a:t>
            </a:r>
            <a:endParaRPr lang="en-US" dirty="0" smtClean="0"/>
          </a:p>
          <a:p>
            <a:pPr lvl="1"/>
            <a:r>
              <a:rPr lang="en-US" dirty="0" smtClean="0"/>
              <a:t>Rendezvous</a:t>
            </a:r>
          </a:p>
          <a:p>
            <a:pPr lvl="2"/>
            <a:r>
              <a:rPr lang="el-GR" dirty="0" smtClean="0"/>
              <a:t>Πρώτα αποστέλλεται η κεφαλίδα</a:t>
            </a:r>
            <a:endParaRPr lang="en-US" dirty="0" smtClean="0"/>
          </a:p>
          <a:p>
            <a:pPr lvl="2"/>
            <a:r>
              <a:rPr lang="el-GR" dirty="0" smtClean="0"/>
              <a:t>Το μήνυμα αποστέλλεται μόνο όταν ο παραλήπτης απαντήσει ότι μπορεί να το παραλάβει</a:t>
            </a:r>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Πρωτόκολλα μηνυμάτων και προγραμματιστές</a:t>
            </a:r>
            <a:endParaRPr lang="el-GR" dirty="0"/>
          </a:p>
        </p:txBody>
      </p:sp>
      <p:sp>
        <p:nvSpPr>
          <p:cNvPr id="3" name="Content Placeholder 2"/>
          <p:cNvSpPr>
            <a:spLocks noGrp="1"/>
          </p:cNvSpPr>
          <p:nvPr>
            <p:ph sz="quarter" idx="1"/>
          </p:nvPr>
        </p:nvSpPr>
        <p:spPr/>
        <p:txBody>
          <a:bodyPr/>
          <a:lstStyle/>
          <a:p>
            <a:r>
              <a:rPr lang="el-GR" dirty="0" smtClean="0"/>
              <a:t>Τι μπορεί να κάνει ο καθένας προγραμματιστής έχοντας γνώση των πρωτοκόλλων;</a:t>
            </a:r>
            <a:endParaRPr lang="en-US" dirty="0" smtClean="0"/>
          </a:p>
          <a:p>
            <a:pPr lvl="1"/>
            <a:r>
              <a:rPr lang="el-GR" dirty="0" smtClean="0"/>
              <a:t>Μπορεί να κατανοήσει γιατί ένα πρόγραμμα συμπεριφέρεται με τον συγκεκριμένο τρόπο</a:t>
            </a:r>
            <a:endParaRPr lang="en-US" dirty="0" smtClean="0"/>
          </a:p>
          <a:p>
            <a:pPr lvl="1"/>
            <a:r>
              <a:rPr lang="el-GR" dirty="0" smtClean="0"/>
              <a:t>Μπορεί να επηρεάσει την απόδοσή του αλλάζοντας το όριο στο οποίο η υλοποίηση μεταβαίνει από την χρήση ενός πρωτοκόλλου σε άλλο</a:t>
            </a: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2976" y="4394270"/>
            <a:ext cx="7072362" cy="232499"/>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p>
            <a:r>
              <a:rPr lang="el-GR" dirty="0" smtClean="0"/>
              <a:t>Ο αλγόριθμος του </a:t>
            </a:r>
            <a:r>
              <a:rPr lang="en-US" dirty="0" smtClean="0"/>
              <a:t>Fox (</a:t>
            </a:r>
            <a:r>
              <a:rPr lang="el-GR" dirty="0" smtClean="0"/>
              <a:t>Συνέχεια)</a:t>
            </a:r>
            <a:endParaRPr lang="el-GR" dirty="0"/>
          </a:p>
        </p:txBody>
      </p:sp>
      <p:sp>
        <p:nvSpPr>
          <p:cNvPr id="3" name="Content Placeholder 2"/>
          <p:cNvSpPr>
            <a:spLocks noGrp="1"/>
          </p:cNvSpPr>
          <p:nvPr>
            <p:ph sz="quarter" idx="1"/>
          </p:nvPr>
        </p:nvSpPr>
        <p:spPr/>
        <p:txBody>
          <a:bodyPr>
            <a:normAutofit/>
          </a:bodyPr>
          <a:lstStyle/>
          <a:p>
            <a:pPr marL="0" indent="0">
              <a:spcBef>
                <a:spcPts val="0"/>
              </a:spcBef>
              <a:buNone/>
              <a:tabLst>
                <a:tab pos="539750" algn="l"/>
                <a:tab pos="1079500" algn="l"/>
                <a:tab pos="1619250" algn="l"/>
              </a:tabLst>
            </a:pPr>
            <a:r>
              <a:rPr lang="en-US" sz="1500" dirty="0" err="1" smtClean="0">
                <a:latin typeface="Consolas" pitchFamily="49" charset="0"/>
              </a:rPr>
              <a:t>int</a:t>
            </a:r>
            <a:r>
              <a:rPr lang="en-US" sz="1500" dirty="0" smtClean="0">
                <a:latin typeface="Consolas" pitchFamily="49" charset="0"/>
              </a:rPr>
              <a:t> main(</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argc</a:t>
            </a:r>
            <a:r>
              <a:rPr lang="en-US" sz="1500" dirty="0" smtClean="0">
                <a:latin typeface="Consolas" pitchFamily="49" charset="0"/>
              </a:rPr>
              <a:t>, char **</a:t>
            </a:r>
            <a:r>
              <a:rPr lang="en-US" sz="1500" dirty="0" err="1" smtClean="0">
                <a:latin typeface="Consolas" pitchFamily="49" charset="0"/>
              </a:rPr>
              <a:t>argv</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myRank</a:t>
            </a:r>
            <a:r>
              <a:rPr lang="en-US" sz="1500" dirty="0" smtClean="0">
                <a:latin typeface="Consolas" pitchFamily="49" charset="0"/>
              </a:rPr>
              <a:t>, </a:t>
            </a:r>
            <a:r>
              <a:rPr lang="en-US" sz="1500" dirty="0" err="1" smtClean="0">
                <a:latin typeface="Consolas" pitchFamily="49" charset="0"/>
              </a:rPr>
              <a:t>numPes</a:t>
            </a:r>
            <a:r>
              <a:rPr lang="en-US" sz="1500" dirty="0" smtClean="0">
                <a:latin typeface="Consolas" pitchFamily="49" charset="0"/>
              </a:rPr>
              <a:t>;</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MPI_Init</a:t>
            </a:r>
            <a:r>
              <a:rPr lang="en-US" sz="1500" dirty="0" smtClean="0">
                <a:latin typeface="Consolas" pitchFamily="49" charset="0"/>
              </a:rPr>
              <a:t>(&amp;</a:t>
            </a:r>
            <a:r>
              <a:rPr lang="en-US" sz="1500" dirty="0" err="1" smtClean="0">
                <a:latin typeface="Consolas" pitchFamily="49" charset="0"/>
              </a:rPr>
              <a:t>argc</a:t>
            </a:r>
            <a:r>
              <a:rPr lang="en-US" sz="1500" dirty="0" smtClean="0">
                <a:latin typeface="Consolas" pitchFamily="49" charset="0"/>
              </a:rPr>
              <a:t>, &amp;</a:t>
            </a:r>
            <a:r>
              <a:rPr lang="en-US" sz="1500" dirty="0" err="1" smtClean="0">
                <a:latin typeface="Consolas" pitchFamily="49" charset="0"/>
              </a:rPr>
              <a:t>argv</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MPI_Comm_size</a:t>
            </a:r>
            <a:r>
              <a:rPr lang="en-US" sz="1500" dirty="0" smtClean="0">
                <a:latin typeface="Consolas" pitchFamily="49" charset="0"/>
              </a:rPr>
              <a:t>(MPI_COMM_WORLD, &amp;</a:t>
            </a:r>
            <a:r>
              <a:rPr lang="en-US" sz="1500" dirty="0" err="1" smtClean="0">
                <a:latin typeface="Consolas" pitchFamily="49" charset="0"/>
              </a:rPr>
              <a:t>numPes</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MPI_Comm_rank</a:t>
            </a:r>
            <a:r>
              <a:rPr lang="en-US" sz="1500" dirty="0" smtClean="0">
                <a:latin typeface="Consolas" pitchFamily="49" charset="0"/>
              </a:rPr>
              <a:t>(MPI_COMM_WORLD, &amp;</a:t>
            </a:r>
            <a:r>
              <a:rPr lang="en-US" sz="1500" dirty="0" err="1" smtClean="0">
                <a:latin typeface="Consolas" pitchFamily="49" charset="0"/>
              </a:rPr>
              <a:t>myRank</a:t>
            </a:r>
            <a:r>
              <a:rPr lang="en-US" sz="1500" dirty="0" smtClean="0">
                <a:latin typeface="Consolas" pitchFamily="49" charset="0"/>
              </a:rPr>
              <a:t>);</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dimSize</a:t>
            </a:r>
            <a:r>
              <a:rPr lang="en-US" sz="1500" dirty="0" smtClean="0">
                <a:latin typeface="Consolas" pitchFamily="49" charset="0"/>
              </a:rPr>
              <a:t>[2] = {NUM_ROWS, NUM_COLS};</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periodic[2] = {0, 0};</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myCoords</a:t>
            </a:r>
            <a:r>
              <a:rPr lang="en-US" sz="1500" dirty="0" smtClean="0">
                <a:latin typeface="Consolas" pitchFamily="49" charset="0"/>
              </a:rPr>
              <a:t>[2];</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a:t>
            </a:r>
            <a:r>
              <a:rPr lang="en-US" sz="1500" dirty="0" smtClean="0">
                <a:latin typeface="Consolas" pitchFamily="49" charset="0"/>
              </a:rPr>
              <a:t> comm2D;</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MPI_Cart_create</a:t>
            </a:r>
            <a:r>
              <a:rPr lang="en-US" sz="1500" dirty="0" smtClean="0">
                <a:latin typeface="Consolas" pitchFamily="49" charset="0"/>
              </a:rPr>
              <a:t>(MPI_COMM_WORLD, 2, </a:t>
            </a:r>
            <a:r>
              <a:rPr lang="en-US" sz="1500" dirty="0" err="1" smtClean="0">
                <a:latin typeface="Consolas" pitchFamily="49" charset="0"/>
              </a:rPr>
              <a:t>dimSize</a:t>
            </a:r>
            <a:r>
              <a:rPr lang="en-US" sz="1500" dirty="0" smtClean="0">
                <a:latin typeface="Consolas" pitchFamily="49" charset="0"/>
              </a:rPr>
              <a:t>, periodic, 0, &amp;comm2D);</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myRow</a:t>
            </a:r>
            <a:r>
              <a:rPr lang="en-US" sz="1500" dirty="0" smtClean="0">
                <a:latin typeface="Consolas" pitchFamily="49" charset="0"/>
              </a:rPr>
              <a:t>, </a:t>
            </a:r>
            <a:r>
              <a:rPr lang="en-US" sz="1500" dirty="0" err="1" smtClean="0">
                <a:latin typeface="Consolas" pitchFamily="49" charset="0"/>
              </a:rPr>
              <a:t>myCol</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MPI_Cart_coords</a:t>
            </a:r>
            <a:r>
              <a:rPr lang="en-US" sz="1500" dirty="0" smtClean="0">
                <a:latin typeface="Consolas" pitchFamily="49" charset="0"/>
              </a:rPr>
              <a:t>(comm2D, </a:t>
            </a:r>
            <a:r>
              <a:rPr lang="en-US" sz="1500" dirty="0" err="1" smtClean="0">
                <a:latin typeface="Consolas" pitchFamily="49" charset="0"/>
              </a:rPr>
              <a:t>myRank</a:t>
            </a:r>
            <a:r>
              <a:rPr lang="en-US" sz="1500" dirty="0" smtClean="0">
                <a:latin typeface="Consolas" pitchFamily="49" charset="0"/>
              </a:rPr>
              <a:t>, 2, </a:t>
            </a:r>
            <a:r>
              <a:rPr lang="en-US" sz="1500" dirty="0" err="1" smtClean="0">
                <a:latin typeface="Consolas" pitchFamily="49" charset="0"/>
              </a:rPr>
              <a:t>myCoords</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myRow</a:t>
            </a:r>
            <a:r>
              <a:rPr lang="en-US" sz="1500" dirty="0" smtClean="0">
                <a:latin typeface="Consolas" pitchFamily="49" charset="0"/>
              </a:rPr>
              <a:t> = </a:t>
            </a:r>
            <a:r>
              <a:rPr lang="en-US" sz="1500" dirty="0" err="1" smtClean="0">
                <a:latin typeface="Consolas" pitchFamily="49" charset="0"/>
              </a:rPr>
              <a:t>myCoords</a:t>
            </a:r>
            <a:r>
              <a:rPr lang="en-US" sz="1500" dirty="0" smtClean="0">
                <a:latin typeface="Consolas" pitchFamily="49" charset="0"/>
              </a:rPr>
              <a:t>[0]; </a:t>
            </a:r>
            <a:r>
              <a:rPr lang="en-US" sz="1500" dirty="0" err="1" smtClean="0">
                <a:latin typeface="Consolas" pitchFamily="49" charset="0"/>
              </a:rPr>
              <a:t>myCol</a:t>
            </a:r>
            <a:r>
              <a:rPr lang="en-US" sz="1500" dirty="0" smtClean="0">
                <a:latin typeface="Consolas" pitchFamily="49" charset="0"/>
              </a:rPr>
              <a:t> = </a:t>
            </a:r>
            <a:r>
              <a:rPr lang="en-US" sz="1500" dirty="0" err="1" smtClean="0">
                <a:latin typeface="Consolas" pitchFamily="49" charset="0"/>
              </a:rPr>
              <a:t>myCoords</a:t>
            </a:r>
            <a:r>
              <a:rPr lang="en-US" sz="1500" dirty="0" smtClean="0">
                <a:latin typeface="Consolas" pitchFamily="49" charset="0"/>
              </a:rPr>
              <a:t>[1];</a:t>
            </a:r>
          </a:p>
        </p:txBody>
      </p:sp>
      <p:sp>
        <p:nvSpPr>
          <p:cNvPr id="5" name="Rounded Rectangle 4"/>
          <p:cNvSpPr/>
          <p:nvPr/>
        </p:nvSpPr>
        <p:spPr>
          <a:xfrm>
            <a:off x="5786446" y="3429000"/>
            <a:ext cx="2428892" cy="642942"/>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bg1"/>
                </a:solidFill>
              </a:rPr>
              <a:t>Δημιουργία 2-διάστατης Εικονικής Τοπολογίας</a:t>
            </a:r>
            <a:endParaRPr lang="el-GR" sz="16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14480" y="5090362"/>
            <a:ext cx="5072098" cy="232499"/>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ounded Rectangle 3"/>
          <p:cNvSpPr/>
          <p:nvPr/>
        </p:nvSpPr>
        <p:spPr>
          <a:xfrm>
            <a:off x="1071538" y="1883569"/>
            <a:ext cx="5000660" cy="473861"/>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p>
            <a:r>
              <a:rPr lang="el-GR" dirty="0" smtClean="0"/>
              <a:t>Ο αλγόριθμος του </a:t>
            </a:r>
            <a:r>
              <a:rPr lang="en-US" dirty="0" smtClean="0"/>
              <a:t>Fox (</a:t>
            </a:r>
            <a:r>
              <a:rPr lang="el-GR" dirty="0" smtClean="0"/>
              <a:t>Συνέχεια)</a:t>
            </a:r>
            <a:endParaRPr lang="el-GR" dirty="0"/>
          </a:p>
        </p:txBody>
      </p:sp>
      <p:sp>
        <p:nvSpPr>
          <p:cNvPr id="3" name="Content Placeholder 2"/>
          <p:cNvSpPr>
            <a:spLocks noGrp="1"/>
          </p:cNvSpPr>
          <p:nvPr>
            <p:ph sz="quarter" idx="1"/>
          </p:nvPr>
        </p:nvSpPr>
        <p:spPr/>
        <p:txBody>
          <a:bodyPr>
            <a:normAutofit/>
          </a:bodyPr>
          <a:lstStyle/>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a:t>
            </a:r>
            <a:r>
              <a:rPr lang="en-US" sz="1500" dirty="0" smtClean="0">
                <a:latin typeface="Consolas" pitchFamily="49" charset="0"/>
              </a:rPr>
              <a:t> </a:t>
            </a:r>
            <a:r>
              <a:rPr lang="en-US" sz="1500" dirty="0" err="1" smtClean="0">
                <a:latin typeface="Consolas" pitchFamily="49" charset="0"/>
              </a:rPr>
              <a:t>commR</a:t>
            </a:r>
            <a:r>
              <a:rPr lang="en-US" sz="1500" dirty="0" smtClean="0">
                <a:latin typeface="Consolas" pitchFamily="49" charset="0"/>
              </a:rPr>
              <a:t>, </a:t>
            </a:r>
            <a:r>
              <a:rPr lang="en-US" sz="1500" dirty="0" err="1" smtClean="0">
                <a:latin typeface="Consolas" pitchFamily="49" charset="0"/>
              </a:rPr>
              <a:t>commC</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MPI_Comm_split</a:t>
            </a:r>
            <a:r>
              <a:rPr lang="en-US" sz="1500" dirty="0" smtClean="0">
                <a:latin typeface="Consolas" pitchFamily="49" charset="0"/>
              </a:rPr>
              <a:t>(comm2D, </a:t>
            </a:r>
            <a:r>
              <a:rPr lang="en-US" sz="1500" dirty="0" err="1" smtClean="0">
                <a:latin typeface="Consolas" pitchFamily="49" charset="0"/>
              </a:rPr>
              <a:t>myRow</a:t>
            </a:r>
            <a:r>
              <a:rPr lang="en-US" sz="1500" dirty="0" smtClean="0">
                <a:latin typeface="Consolas" pitchFamily="49" charset="0"/>
              </a:rPr>
              <a:t>, </a:t>
            </a:r>
            <a:r>
              <a:rPr lang="en-US" sz="1500" dirty="0" err="1" smtClean="0">
                <a:latin typeface="Consolas" pitchFamily="49" charset="0"/>
              </a:rPr>
              <a:t>myCol</a:t>
            </a:r>
            <a:r>
              <a:rPr lang="en-US" sz="1500" dirty="0" smtClean="0">
                <a:latin typeface="Consolas" pitchFamily="49" charset="0"/>
              </a:rPr>
              <a:t>, &amp;</a:t>
            </a:r>
            <a:r>
              <a:rPr lang="en-US" sz="1500" dirty="0" err="1" smtClean="0">
                <a:latin typeface="Consolas" pitchFamily="49" charset="0"/>
              </a:rPr>
              <a:t>commR</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MPI_Comm_split</a:t>
            </a:r>
            <a:r>
              <a:rPr lang="en-US" sz="1500" dirty="0" smtClean="0">
                <a:latin typeface="Consolas" pitchFamily="49" charset="0"/>
              </a:rPr>
              <a:t>(comm2D, </a:t>
            </a:r>
            <a:r>
              <a:rPr lang="en-US" sz="1500" dirty="0" err="1" smtClean="0">
                <a:latin typeface="Consolas" pitchFamily="49" charset="0"/>
              </a:rPr>
              <a:t>myCol</a:t>
            </a:r>
            <a:r>
              <a:rPr lang="en-US" sz="1500" dirty="0" smtClean="0">
                <a:latin typeface="Consolas" pitchFamily="49" charset="0"/>
              </a:rPr>
              <a:t>, </a:t>
            </a:r>
            <a:r>
              <a:rPr lang="en-US" sz="1500" dirty="0" err="1" smtClean="0">
                <a:latin typeface="Consolas" pitchFamily="49" charset="0"/>
              </a:rPr>
              <a:t>myRow</a:t>
            </a:r>
            <a:r>
              <a:rPr lang="en-US" sz="1500" dirty="0" smtClean="0">
                <a:latin typeface="Consolas" pitchFamily="49" charset="0"/>
              </a:rPr>
              <a:t>, &amp;</a:t>
            </a:r>
            <a:r>
              <a:rPr lang="en-US" sz="1500" dirty="0" err="1" smtClean="0">
                <a:latin typeface="Consolas" pitchFamily="49" charset="0"/>
              </a:rPr>
              <a:t>commC</a:t>
            </a:r>
            <a:r>
              <a:rPr lang="en-US" sz="1500" dirty="0" smtClean="0">
                <a:latin typeface="Consolas" pitchFamily="49" charset="0"/>
              </a:rPr>
              <a:t>);</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A[DIMX*DIMY], B[DIMX*DIMY], C[DIMX*DIMY];</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tmpA1[DIMX*DIMY], tmpB1[DIMX*DIMY];</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int</a:t>
            </a:r>
            <a:r>
              <a:rPr lang="en-US" sz="1500" dirty="0" smtClean="0">
                <a:latin typeface="Consolas" pitchFamily="49" charset="0"/>
              </a:rPr>
              <a:t> </a:t>
            </a:r>
            <a:r>
              <a:rPr lang="en-US" sz="1500" dirty="0" err="1" smtClean="0">
                <a:latin typeface="Consolas" pitchFamily="49" charset="0"/>
              </a:rPr>
              <a:t>tmpA</a:t>
            </a:r>
            <a:r>
              <a:rPr lang="en-US" sz="1500" dirty="0" smtClean="0">
                <a:latin typeface="Consolas" pitchFamily="49" charset="0"/>
              </a:rPr>
              <a:t>[DIMX*SIZEY], </a:t>
            </a:r>
            <a:r>
              <a:rPr lang="en-US" sz="1500" dirty="0" err="1" smtClean="0">
                <a:latin typeface="Consolas" pitchFamily="49" charset="0"/>
              </a:rPr>
              <a:t>tmpB</a:t>
            </a:r>
            <a:r>
              <a:rPr lang="en-US" sz="1500" dirty="0" smtClean="0">
                <a:latin typeface="Consolas" pitchFamily="49" charset="0"/>
              </a:rPr>
              <a:t>[SIZEX*DIMY];</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MPI_Barrier</a:t>
            </a:r>
            <a:r>
              <a:rPr lang="en-US" sz="1500" dirty="0" smtClean="0">
                <a:latin typeface="Consolas" pitchFamily="49" charset="0"/>
              </a:rPr>
              <a:t>(MPI_COMM_WORLD);</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a:t>
            </a:r>
            <a:r>
              <a:rPr lang="en-US" sz="1500" dirty="0" err="1" smtClean="0">
                <a:latin typeface="Consolas" pitchFamily="49" charset="0"/>
              </a:rPr>
              <a:t>i</a:t>
            </a:r>
            <a:r>
              <a:rPr lang="en-US" sz="1500" dirty="0" smtClean="0">
                <a:latin typeface="Consolas" pitchFamily="49" charset="0"/>
              </a:rPr>
              <a:t>=0; </a:t>
            </a:r>
            <a:r>
              <a:rPr lang="en-US" sz="1500" dirty="0" err="1" smtClean="0">
                <a:latin typeface="Consolas" pitchFamily="49" charset="0"/>
              </a:rPr>
              <a:t>i</a:t>
            </a:r>
            <a:r>
              <a:rPr lang="en-US" sz="1500" dirty="0" smtClean="0">
                <a:latin typeface="Consolas" pitchFamily="49" charset="0"/>
              </a:rPr>
              <a:t>&lt;NUM_COLS; </a:t>
            </a:r>
            <a:r>
              <a:rPr lang="en-US" sz="1500" dirty="0" err="1" smtClean="0">
                <a:latin typeface="Consolas" pitchFamily="49" charset="0"/>
              </a:rPr>
              <a:t>i</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if((</a:t>
            </a:r>
            <a:r>
              <a:rPr lang="en-US" sz="1500" dirty="0" err="1" smtClean="0">
                <a:latin typeface="Consolas" pitchFamily="49" charset="0"/>
              </a:rPr>
              <a:t>myRank%NUM_COLS</a:t>
            </a:r>
            <a:r>
              <a:rPr lang="en-US" sz="1500" dirty="0" smtClean="0">
                <a:latin typeface="Consolas" pitchFamily="49" charset="0"/>
              </a:rPr>
              <a:t>) == </a:t>
            </a:r>
            <a:r>
              <a:rPr lang="en-US" sz="1500" dirty="0" err="1" smtClean="0">
                <a:latin typeface="Consolas" pitchFamily="49" charset="0"/>
              </a:rPr>
              <a:t>i</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for(j=0; j&lt;DIMX; j++)</a:t>
            </a:r>
          </a:p>
          <a:p>
            <a:pPr marL="0" indent="0">
              <a:spcBef>
                <a:spcPts val="0"/>
              </a:spcBef>
              <a:buNone/>
              <a:tabLst>
                <a:tab pos="539750" algn="l"/>
                <a:tab pos="1079500" algn="l"/>
                <a:tab pos="1619250" algn="l"/>
                <a:tab pos="2149475" algn="l"/>
              </a:tabLst>
            </a:pPr>
            <a:r>
              <a:rPr lang="el-GR" sz="1500" dirty="0" smtClean="0">
                <a:latin typeface="Consolas" pitchFamily="49" charset="0"/>
              </a:rPr>
              <a:t>				</a:t>
            </a:r>
            <a:r>
              <a:rPr lang="en-US" sz="1500" dirty="0" smtClean="0">
                <a:latin typeface="Consolas" pitchFamily="49" charset="0"/>
              </a:rPr>
              <a:t>for(k=0; k&lt;DIMY; k++)</a:t>
            </a:r>
          </a:p>
          <a:p>
            <a:pPr marL="0" indent="0">
              <a:spcBef>
                <a:spcPts val="0"/>
              </a:spcBef>
              <a:buNone/>
              <a:tabLst>
                <a:tab pos="539750" algn="l"/>
                <a:tab pos="1079500" algn="l"/>
                <a:tab pos="1619250" algn="l"/>
                <a:tab pos="2149475" algn="l"/>
                <a:tab pos="2687638" algn="l"/>
              </a:tabLst>
            </a:pPr>
            <a:r>
              <a:rPr lang="el-GR" sz="1500" dirty="0" smtClean="0">
                <a:latin typeface="Consolas" pitchFamily="49" charset="0"/>
              </a:rPr>
              <a:t>					</a:t>
            </a:r>
            <a:r>
              <a:rPr lang="en-US" sz="1500" dirty="0" smtClean="0">
                <a:latin typeface="Consolas" pitchFamily="49" charset="0"/>
              </a:rPr>
              <a:t>tmpA1[j*DIMY + k] = A[j*</a:t>
            </a:r>
            <a:r>
              <a:rPr lang="en-US" sz="1500" dirty="0" err="1" smtClean="0">
                <a:latin typeface="Consolas" pitchFamily="49" charset="0"/>
              </a:rPr>
              <a:t>DIMY+k</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MPI_Bcast</a:t>
            </a:r>
            <a:r>
              <a:rPr lang="en-US" sz="1500" dirty="0" smtClean="0">
                <a:latin typeface="Consolas" pitchFamily="49" charset="0"/>
              </a:rPr>
              <a:t>(tmpA1, DIMX*DIMY, MPI_INT, </a:t>
            </a:r>
            <a:r>
              <a:rPr lang="en-US" sz="1500" dirty="0" err="1" smtClean="0">
                <a:latin typeface="Consolas" pitchFamily="49" charset="0"/>
              </a:rPr>
              <a:t>i</a:t>
            </a:r>
            <a:r>
              <a:rPr lang="en-US" sz="1500" dirty="0" smtClean="0">
                <a:latin typeface="Consolas" pitchFamily="49" charset="0"/>
              </a:rPr>
              <a:t>, </a:t>
            </a:r>
            <a:r>
              <a:rPr lang="en-US" sz="1500" dirty="0" err="1" smtClean="0">
                <a:latin typeface="Consolas" pitchFamily="49" charset="0"/>
              </a:rPr>
              <a:t>commR</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for(j=0; j&lt;DIMX; j++)</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for(k=0; k&lt;DIMY; k++)</a:t>
            </a:r>
          </a:p>
          <a:p>
            <a:pPr marL="0" indent="0">
              <a:spcBef>
                <a:spcPts val="0"/>
              </a:spcBef>
              <a:buNone/>
              <a:tabLst>
                <a:tab pos="539750" algn="l"/>
                <a:tab pos="1079500" algn="l"/>
                <a:tab pos="1619250" algn="l"/>
                <a:tab pos="2149475" algn="l"/>
              </a:tabLst>
            </a:pPr>
            <a:r>
              <a:rPr lang="el-GR" sz="1500" dirty="0" smtClean="0">
                <a:latin typeface="Consolas" pitchFamily="49" charset="0"/>
              </a:rPr>
              <a:t>				</a:t>
            </a:r>
            <a:r>
              <a:rPr lang="en-US" sz="1500" dirty="0" err="1" smtClean="0">
                <a:latin typeface="Consolas" pitchFamily="49" charset="0"/>
              </a:rPr>
              <a:t>tmpA</a:t>
            </a:r>
            <a:r>
              <a:rPr lang="en-US" sz="1500" dirty="0" smtClean="0">
                <a:latin typeface="Consolas" pitchFamily="49" charset="0"/>
              </a:rPr>
              <a:t>[</a:t>
            </a:r>
            <a:r>
              <a:rPr lang="en-US" sz="1500" dirty="0" err="1" smtClean="0">
                <a:latin typeface="Consolas" pitchFamily="49" charset="0"/>
              </a:rPr>
              <a:t>i</a:t>
            </a:r>
            <a:r>
              <a:rPr lang="en-US" sz="1500" dirty="0" smtClean="0">
                <a:latin typeface="Consolas" pitchFamily="49" charset="0"/>
              </a:rPr>
              <a:t>*DIMY + j*SIZEY + k] = tmpA1[j*</a:t>
            </a:r>
            <a:r>
              <a:rPr lang="en-US" sz="1500" dirty="0" err="1" smtClean="0">
                <a:latin typeface="Consolas" pitchFamily="49" charset="0"/>
              </a:rPr>
              <a:t>DIMY+k</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MPI_Barrier</a:t>
            </a:r>
            <a:r>
              <a:rPr lang="en-US" sz="1500" dirty="0" smtClean="0">
                <a:latin typeface="Consolas" pitchFamily="49" charset="0"/>
              </a:rPr>
              <a:t>(MPI_COMM_WORLD);</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a:t>
            </a:r>
            <a:endParaRPr lang="el-GR" sz="1500" dirty="0" smtClean="0">
              <a:latin typeface="Consolas" pitchFamily="49" charset="0"/>
            </a:endParaRPr>
          </a:p>
        </p:txBody>
      </p:sp>
      <p:sp>
        <p:nvSpPr>
          <p:cNvPr id="5" name="Rounded Rectangle 4"/>
          <p:cNvSpPr/>
          <p:nvPr/>
        </p:nvSpPr>
        <p:spPr>
          <a:xfrm>
            <a:off x="6215074" y="1571612"/>
            <a:ext cx="2786082" cy="785818"/>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bg1"/>
                </a:solidFill>
                <a:latin typeface="Calibri" pitchFamily="34" charset="0"/>
              </a:rPr>
              <a:t>Διάσπαση 2-διάστατης τοπολογίας σε </a:t>
            </a:r>
            <a:r>
              <a:rPr lang="en-US" sz="1600" dirty="0" smtClean="0">
                <a:solidFill>
                  <a:schemeClr val="bg1"/>
                </a:solidFill>
                <a:latin typeface="Calibri" pitchFamily="34" charset="0"/>
              </a:rPr>
              <a:t>communicators </a:t>
            </a:r>
            <a:r>
              <a:rPr lang="el-GR" sz="1600" dirty="0" smtClean="0">
                <a:solidFill>
                  <a:schemeClr val="bg1"/>
                </a:solidFill>
                <a:latin typeface="Calibri" pitchFamily="34" charset="0"/>
              </a:rPr>
              <a:t>γραμμών και στηλών</a:t>
            </a:r>
            <a:endParaRPr lang="el-GR" sz="1600" dirty="0">
              <a:solidFill>
                <a:schemeClr val="bg1"/>
              </a:solidFill>
              <a:latin typeface="Calibri" pitchFamily="34" charset="0"/>
            </a:endParaRPr>
          </a:p>
        </p:txBody>
      </p:sp>
      <p:sp>
        <p:nvSpPr>
          <p:cNvPr id="6" name="Rounded Rectangle 5"/>
          <p:cNvSpPr/>
          <p:nvPr/>
        </p:nvSpPr>
        <p:spPr>
          <a:xfrm>
            <a:off x="5286380" y="3429000"/>
            <a:ext cx="3714776" cy="1143008"/>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bg1"/>
                </a:solidFill>
                <a:latin typeface="Calibri" pitchFamily="34" charset="0"/>
              </a:rPr>
              <a:t>Προετοιμασία δεδομένων για αποστολή (τα δεδομένα αποστέλλονται και αντιγράφονται στις ίδιες θέσεις σε όλους τους επεξεργαστές)</a:t>
            </a:r>
            <a:endParaRPr lang="el-GR" sz="1600"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μηνυμάτων </a:t>
            </a:r>
            <a:r>
              <a:rPr lang="en-US" dirty="0" smtClean="0"/>
              <a:t>(Message Passing)</a:t>
            </a:r>
            <a:endParaRPr lang="el-GR" dirty="0"/>
          </a:p>
        </p:txBody>
      </p:sp>
      <p:sp>
        <p:nvSpPr>
          <p:cNvPr id="3" name="Content Placeholder 2"/>
          <p:cNvSpPr>
            <a:spLocks noGrp="1"/>
          </p:cNvSpPr>
          <p:nvPr>
            <p:ph sz="quarter" idx="1"/>
          </p:nvPr>
        </p:nvSpPr>
        <p:spPr/>
        <p:txBody>
          <a:bodyPr/>
          <a:lstStyle/>
          <a:p>
            <a:r>
              <a:rPr lang="el-GR" dirty="0" smtClean="0"/>
              <a:t>Ένα πρόγραμμα υλοποιημένο με </a:t>
            </a:r>
            <a:r>
              <a:rPr lang="en-US" dirty="0" smtClean="0"/>
              <a:t>MPI </a:t>
            </a:r>
            <a:r>
              <a:rPr lang="el-GR" dirty="0" smtClean="0"/>
              <a:t>περιλαμβάνει ένα σύνολο διεργασιών</a:t>
            </a:r>
          </a:p>
          <a:p>
            <a:pPr lvl="1"/>
            <a:r>
              <a:rPr lang="el-GR" dirty="0" smtClean="0"/>
              <a:t>Κάθε διεργασία έχει τον δικό της χώρο διευθύνσεων</a:t>
            </a:r>
          </a:p>
          <a:p>
            <a:pPr lvl="1"/>
            <a:r>
              <a:rPr lang="el-GR" dirty="0" smtClean="0"/>
              <a:t>Κάθε επεξεργαστής έχει άμεση πρόσβαση μόνο στην τοπική του μνήμη</a:t>
            </a:r>
          </a:p>
          <a:p>
            <a:pPr lvl="1"/>
            <a:r>
              <a:rPr lang="el-GR" dirty="0" smtClean="0"/>
              <a:t>Συνήθως κάθε επεξεργαστής εκτελεί το ίδιο εκτελέσιμο αρχείο</a:t>
            </a:r>
          </a:p>
          <a:p>
            <a:pPr lvl="2"/>
            <a:r>
              <a:rPr lang="el-GR" dirty="0" smtClean="0"/>
              <a:t>Μπορεί να βρίσκονται όμως σε διαφορετικό σημείο του προγράμματος κάθε στιγμή</a:t>
            </a:r>
          </a:p>
          <a:p>
            <a:pPr lvl="1"/>
            <a:r>
              <a:rPr lang="el-GR" dirty="0" smtClean="0"/>
              <a:t>Χρησιμοποιούνται ειδικές κλήσεις για την ανταλλαγή δεδομένων</a:t>
            </a:r>
            <a:r>
              <a:rPr lang="en-US" dirty="0" smtClean="0"/>
              <a:t>: send/receive</a:t>
            </a:r>
            <a:endParaRPr 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4480" y="3027804"/>
            <a:ext cx="5072098" cy="232499"/>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p>
            <a:r>
              <a:rPr lang="el-GR" dirty="0" smtClean="0"/>
              <a:t>Ο αλγόριθμος του </a:t>
            </a:r>
            <a:r>
              <a:rPr lang="en-US" dirty="0" smtClean="0"/>
              <a:t>Fox (</a:t>
            </a:r>
            <a:r>
              <a:rPr lang="el-GR" dirty="0" smtClean="0"/>
              <a:t>Συνέχεια)</a:t>
            </a:r>
            <a:endParaRPr lang="el-GR" dirty="0"/>
          </a:p>
        </p:txBody>
      </p:sp>
      <p:sp>
        <p:nvSpPr>
          <p:cNvPr id="3" name="Content Placeholder 2"/>
          <p:cNvSpPr>
            <a:spLocks noGrp="1"/>
          </p:cNvSpPr>
          <p:nvPr>
            <p:ph sz="quarter" idx="1"/>
          </p:nvPr>
        </p:nvSpPr>
        <p:spPr/>
        <p:txBody>
          <a:bodyPr>
            <a:noAutofit/>
          </a:bodyPr>
          <a:lstStyle/>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a:t>
            </a:r>
            <a:r>
              <a:rPr lang="en-US" sz="1500" dirty="0" err="1" smtClean="0">
                <a:latin typeface="Consolas" pitchFamily="49" charset="0"/>
              </a:rPr>
              <a:t>i</a:t>
            </a:r>
            <a:r>
              <a:rPr lang="en-US" sz="1500" dirty="0" smtClean="0">
                <a:latin typeface="Consolas" pitchFamily="49" charset="0"/>
              </a:rPr>
              <a:t>=0; </a:t>
            </a:r>
            <a:r>
              <a:rPr lang="en-US" sz="1500" dirty="0" err="1" smtClean="0">
                <a:latin typeface="Consolas" pitchFamily="49" charset="0"/>
              </a:rPr>
              <a:t>i</a:t>
            </a:r>
            <a:r>
              <a:rPr lang="en-US" sz="1500" dirty="0" smtClean="0">
                <a:latin typeface="Consolas" pitchFamily="49" charset="0"/>
              </a:rPr>
              <a:t>&lt;NUM_ROWS; </a:t>
            </a:r>
            <a:r>
              <a:rPr lang="en-US" sz="1500" dirty="0" err="1" smtClean="0">
                <a:latin typeface="Consolas" pitchFamily="49" charset="0"/>
              </a:rPr>
              <a:t>i</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if((</a:t>
            </a:r>
            <a:r>
              <a:rPr lang="en-US" sz="1500" dirty="0" err="1" smtClean="0">
                <a:latin typeface="Consolas" pitchFamily="49" charset="0"/>
              </a:rPr>
              <a:t>myRank</a:t>
            </a:r>
            <a:r>
              <a:rPr lang="en-US" sz="1500" dirty="0" smtClean="0">
                <a:latin typeface="Consolas" pitchFamily="49" charset="0"/>
              </a:rPr>
              <a:t>/NUM_COLS) == </a:t>
            </a:r>
            <a:r>
              <a:rPr lang="en-US" sz="1500" dirty="0" err="1" smtClean="0">
                <a:latin typeface="Consolas" pitchFamily="49" charset="0"/>
              </a:rPr>
              <a:t>i</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for(j=0; j&lt;DIMX; j++)</a:t>
            </a:r>
          </a:p>
          <a:p>
            <a:pPr marL="0" indent="0">
              <a:spcBef>
                <a:spcPts val="0"/>
              </a:spcBef>
              <a:buNone/>
              <a:tabLst>
                <a:tab pos="539750" algn="l"/>
                <a:tab pos="1079500" algn="l"/>
                <a:tab pos="1619250" algn="l"/>
                <a:tab pos="2149475" algn="l"/>
              </a:tabLst>
            </a:pPr>
            <a:r>
              <a:rPr lang="el-GR" sz="1500" dirty="0" smtClean="0">
                <a:latin typeface="Consolas" pitchFamily="49" charset="0"/>
              </a:rPr>
              <a:t>				</a:t>
            </a:r>
            <a:r>
              <a:rPr lang="en-US" sz="1500" dirty="0" smtClean="0">
                <a:latin typeface="Consolas" pitchFamily="49" charset="0"/>
              </a:rPr>
              <a:t>for(k=0; k&lt;DIMY; k++)</a:t>
            </a:r>
          </a:p>
          <a:p>
            <a:pPr marL="0" indent="0">
              <a:spcBef>
                <a:spcPts val="0"/>
              </a:spcBef>
              <a:buNone/>
              <a:tabLst>
                <a:tab pos="539750" algn="l"/>
                <a:tab pos="1079500" algn="l"/>
                <a:tab pos="1619250" algn="l"/>
                <a:tab pos="2149475" algn="l"/>
                <a:tab pos="2687638" algn="l"/>
              </a:tabLst>
            </a:pPr>
            <a:r>
              <a:rPr lang="el-GR" sz="1500" dirty="0" smtClean="0">
                <a:latin typeface="Consolas" pitchFamily="49" charset="0"/>
              </a:rPr>
              <a:t>					</a:t>
            </a:r>
            <a:r>
              <a:rPr lang="en-US" sz="1500" dirty="0" smtClean="0">
                <a:latin typeface="Consolas" pitchFamily="49" charset="0"/>
              </a:rPr>
              <a:t>tmpB1[j*DIMY + k] = B[j*</a:t>
            </a:r>
            <a:r>
              <a:rPr lang="en-US" sz="1500" dirty="0" err="1" smtClean="0">
                <a:latin typeface="Consolas" pitchFamily="49" charset="0"/>
              </a:rPr>
              <a:t>DIMY+k</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MPI_Bcast</a:t>
            </a:r>
            <a:r>
              <a:rPr lang="en-US" sz="1500" dirty="0" smtClean="0">
                <a:latin typeface="Consolas" pitchFamily="49" charset="0"/>
              </a:rPr>
              <a:t>(tmpB1, DIMX*DIMY, MPI_INT, </a:t>
            </a:r>
            <a:r>
              <a:rPr lang="en-US" sz="1500" dirty="0" err="1" smtClean="0">
                <a:latin typeface="Consolas" pitchFamily="49" charset="0"/>
              </a:rPr>
              <a:t>i</a:t>
            </a:r>
            <a:r>
              <a:rPr lang="en-US" sz="1500" dirty="0" smtClean="0">
                <a:latin typeface="Consolas" pitchFamily="49" charset="0"/>
              </a:rPr>
              <a:t>, </a:t>
            </a:r>
            <a:r>
              <a:rPr lang="en-US" sz="1500" dirty="0" err="1" smtClean="0">
                <a:latin typeface="Consolas" pitchFamily="49" charset="0"/>
              </a:rPr>
              <a:t>commC</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for(j=0; j&lt;DIMX; j++)</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for(k=0; k&lt;DIMY; k++)</a:t>
            </a:r>
          </a:p>
          <a:p>
            <a:pPr marL="0" indent="0">
              <a:spcBef>
                <a:spcPts val="0"/>
              </a:spcBef>
              <a:buNone/>
              <a:tabLst>
                <a:tab pos="539750" algn="l"/>
                <a:tab pos="1079500" algn="l"/>
                <a:tab pos="1619250" algn="l"/>
                <a:tab pos="2149475" algn="l"/>
              </a:tabLst>
            </a:pPr>
            <a:r>
              <a:rPr lang="el-GR" sz="1500" dirty="0" smtClean="0">
                <a:latin typeface="Consolas" pitchFamily="49" charset="0"/>
              </a:rPr>
              <a:t>				</a:t>
            </a:r>
            <a:r>
              <a:rPr lang="en-US" sz="1500" dirty="0" err="1" smtClean="0">
                <a:latin typeface="Consolas" pitchFamily="49" charset="0"/>
              </a:rPr>
              <a:t>tmpB</a:t>
            </a:r>
            <a:r>
              <a:rPr lang="en-US" sz="1500" dirty="0" smtClean="0">
                <a:latin typeface="Consolas" pitchFamily="49" charset="0"/>
              </a:rPr>
              <a:t>[</a:t>
            </a:r>
            <a:r>
              <a:rPr lang="en-US" sz="1500" dirty="0" err="1" smtClean="0">
                <a:latin typeface="Consolas" pitchFamily="49" charset="0"/>
              </a:rPr>
              <a:t>i</a:t>
            </a:r>
            <a:r>
              <a:rPr lang="en-US" sz="1500" dirty="0" smtClean="0">
                <a:latin typeface="Consolas" pitchFamily="49" charset="0"/>
              </a:rPr>
              <a:t>*DIMX*DIMY + j*DIMY + k] = tmpB1[j*</a:t>
            </a:r>
            <a:r>
              <a:rPr lang="en-US" sz="1500" dirty="0" err="1" smtClean="0">
                <a:latin typeface="Consolas" pitchFamily="49" charset="0"/>
              </a:rPr>
              <a:t>DIMY+k</a:t>
            </a:r>
            <a:r>
              <a:rPr lang="en-US" sz="1500" dirty="0" smtClean="0">
                <a:latin typeface="Consolas" pitchFamily="49" charset="0"/>
              </a:rPr>
              <a:t>];</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MPI_Barrier</a:t>
            </a:r>
            <a:r>
              <a:rPr lang="en-US" sz="1500" dirty="0" smtClean="0">
                <a:latin typeface="Consolas" pitchFamily="49" charset="0"/>
              </a:rPr>
              <a:t>(MPI_COMM_WORLD);</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a:t>
            </a:r>
            <a:r>
              <a:rPr lang="en-US" sz="1500" dirty="0" err="1" smtClean="0">
                <a:latin typeface="Consolas" pitchFamily="49" charset="0"/>
              </a:rPr>
              <a:t>i</a:t>
            </a:r>
            <a:r>
              <a:rPr lang="en-US" sz="1500" dirty="0" smtClean="0">
                <a:latin typeface="Consolas" pitchFamily="49" charset="0"/>
              </a:rPr>
              <a:t>=0; </a:t>
            </a:r>
            <a:r>
              <a:rPr lang="en-US" sz="1500" dirty="0" err="1" smtClean="0">
                <a:latin typeface="Consolas" pitchFamily="49" charset="0"/>
              </a:rPr>
              <a:t>i</a:t>
            </a:r>
            <a:r>
              <a:rPr lang="en-US" sz="1500" dirty="0" smtClean="0">
                <a:latin typeface="Consolas" pitchFamily="49" charset="0"/>
              </a:rPr>
              <a:t>&lt;DIMX; </a:t>
            </a:r>
            <a:r>
              <a:rPr lang="en-US" sz="1500" dirty="0" err="1" smtClean="0">
                <a:latin typeface="Consolas" pitchFamily="49" charset="0"/>
              </a:rPr>
              <a:t>i</a:t>
            </a:r>
            <a:r>
              <a:rPr lang="en-US" sz="1500" dirty="0" smtClean="0">
                <a:latin typeface="Consolas" pitchFamily="49" charset="0"/>
              </a:rPr>
              <a:t>++)</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for(j=0; j&lt;SIZEY /* SIZEX */; j++)</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for(k=0; k&lt;DIMY; k++)</a:t>
            </a:r>
          </a:p>
          <a:p>
            <a:pPr marL="0" indent="0">
              <a:spcBef>
                <a:spcPts val="0"/>
              </a:spcBef>
              <a:buNone/>
              <a:tabLst>
                <a:tab pos="539750" algn="l"/>
                <a:tab pos="1079500" algn="l"/>
                <a:tab pos="1619250" algn="l"/>
                <a:tab pos="2149475" algn="l"/>
              </a:tabLst>
            </a:pPr>
            <a:r>
              <a:rPr lang="el-GR" sz="1500" dirty="0" smtClean="0">
                <a:latin typeface="Consolas" pitchFamily="49" charset="0"/>
              </a:rPr>
              <a:t>				</a:t>
            </a:r>
            <a:r>
              <a:rPr lang="en-US" sz="1500" dirty="0" smtClean="0">
                <a:latin typeface="Consolas" pitchFamily="49" charset="0"/>
              </a:rPr>
              <a:t>C[</a:t>
            </a:r>
            <a:r>
              <a:rPr lang="en-US" sz="1500" dirty="0" err="1" smtClean="0">
                <a:latin typeface="Consolas" pitchFamily="49" charset="0"/>
              </a:rPr>
              <a:t>i</a:t>
            </a:r>
            <a:r>
              <a:rPr lang="en-US" sz="1500" dirty="0" smtClean="0">
                <a:latin typeface="Consolas" pitchFamily="49" charset="0"/>
              </a:rPr>
              <a:t>*DIMY + k] += </a:t>
            </a:r>
            <a:r>
              <a:rPr lang="en-US" sz="1500" dirty="0" err="1" smtClean="0">
                <a:latin typeface="Consolas" pitchFamily="49" charset="0"/>
              </a:rPr>
              <a:t>tmpA</a:t>
            </a:r>
            <a:r>
              <a:rPr lang="en-US" sz="1500" dirty="0" smtClean="0">
                <a:latin typeface="Consolas" pitchFamily="49" charset="0"/>
              </a:rPr>
              <a:t>[</a:t>
            </a:r>
            <a:r>
              <a:rPr lang="en-US" sz="1500" dirty="0" err="1" smtClean="0">
                <a:latin typeface="Consolas" pitchFamily="49" charset="0"/>
              </a:rPr>
              <a:t>i</a:t>
            </a:r>
            <a:r>
              <a:rPr lang="en-US" sz="1500" dirty="0" smtClean="0">
                <a:latin typeface="Consolas" pitchFamily="49" charset="0"/>
              </a:rPr>
              <a:t>*SIZEY + j] * </a:t>
            </a:r>
            <a:r>
              <a:rPr lang="en-US" sz="1500" dirty="0" err="1" smtClean="0">
                <a:latin typeface="Consolas" pitchFamily="49" charset="0"/>
              </a:rPr>
              <a:t>tmpB</a:t>
            </a:r>
            <a:r>
              <a:rPr lang="en-US" sz="1500" dirty="0" smtClean="0">
                <a:latin typeface="Consolas" pitchFamily="49" charset="0"/>
              </a:rPr>
              <a:t>[j*DIMY + k];</a:t>
            </a:r>
          </a:p>
          <a:p>
            <a:pPr marL="0" indent="0">
              <a:spcBef>
                <a:spcPts val="0"/>
              </a:spcBef>
              <a:buNone/>
              <a:tabLst>
                <a:tab pos="539750" algn="l"/>
                <a:tab pos="1079500" algn="l"/>
                <a:tab pos="1619250" algn="l"/>
              </a:tabLst>
            </a:pPr>
            <a:endParaRPr lang="en-US" sz="1500" dirty="0" smtClean="0">
              <a:latin typeface="Consolas" pitchFamily="49" charset="0"/>
            </a:endParaRP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err="1" smtClean="0">
                <a:latin typeface="Consolas" pitchFamily="49" charset="0"/>
              </a:rPr>
              <a:t>MPI_Finalize</a:t>
            </a:r>
            <a:r>
              <a:rPr lang="en-US" sz="1500" dirty="0" smtClean="0">
                <a:latin typeface="Consolas" pitchFamily="49" charset="0"/>
              </a:rPr>
              <a:t>(); </a:t>
            </a:r>
          </a:p>
          <a:p>
            <a:pPr marL="0" indent="0">
              <a:spcBef>
                <a:spcPts val="0"/>
              </a:spcBef>
              <a:buNone/>
              <a:tabLst>
                <a:tab pos="539750" algn="l"/>
                <a:tab pos="1079500" algn="l"/>
                <a:tab pos="1619250" algn="l"/>
              </a:tabLst>
            </a:pPr>
            <a:r>
              <a:rPr lang="el-GR" sz="1500" dirty="0" smtClean="0">
                <a:latin typeface="Consolas" pitchFamily="49" charset="0"/>
              </a:rPr>
              <a:t>	</a:t>
            </a:r>
            <a:r>
              <a:rPr lang="en-US" sz="1500" dirty="0" smtClean="0">
                <a:latin typeface="Consolas" pitchFamily="49" charset="0"/>
              </a:rPr>
              <a:t>return 0; </a:t>
            </a:r>
          </a:p>
          <a:p>
            <a:pPr marL="0" indent="0">
              <a:spcBef>
                <a:spcPts val="0"/>
              </a:spcBef>
              <a:buNone/>
              <a:tabLst>
                <a:tab pos="539750" algn="l"/>
                <a:tab pos="1079500" algn="l"/>
                <a:tab pos="1619250" algn="l"/>
              </a:tabLst>
            </a:pPr>
            <a:r>
              <a:rPr lang="en-US" sz="1500" dirty="0" smtClean="0">
                <a:latin typeface="Consolas" pitchFamily="49" charset="0"/>
              </a:rPr>
              <a:t>} /* end function main */</a:t>
            </a:r>
            <a:endParaRPr lang="el-GR" sz="1500" dirty="0" smtClean="0">
              <a:latin typeface="Consolas" pitchFamily="49" charset="0"/>
            </a:endParaRPr>
          </a:p>
        </p:txBody>
      </p:sp>
      <p:sp>
        <p:nvSpPr>
          <p:cNvPr id="5" name="Rounded Rectangle 4"/>
          <p:cNvSpPr/>
          <p:nvPr/>
        </p:nvSpPr>
        <p:spPr>
          <a:xfrm>
            <a:off x="6215074" y="1785926"/>
            <a:ext cx="2786082" cy="571504"/>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Calibri" pitchFamily="34" charset="0"/>
              </a:rPr>
              <a:t>Broadcast </a:t>
            </a:r>
            <a:r>
              <a:rPr lang="el-GR" sz="1600" dirty="0" smtClean="0">
                <a:solidFill>
                  <a:schemeClr val="bg1"/>
                </a:solidFill>
                <a:latin typeface="Calibri" pitchFamily="34" charset="0"/>
              </a:rPr>
              <a:t>και αντιγραφή των δεδομένων στο σωστό σημείο</a:t>
            </a:r>
            <a:endParaRPr lang="el-GR" sz="1600" dirty="0">
              <a:solidFill>
                <a:schemeClr val="bg1"/>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068960"/>
            <a:ext cx="8153400" cy="990600"/>
          </a:xfrm>
        </p:spPr>
        <p:txBody>
          <a:bodyPr>
            <a:normAutofit/>
          </a:bodyPr>
          <a:lstStyle/>
          <a:p>
            <a:pPr algn="ctr"/>
            <a:r>
              <a:rPr lang="el-GR" sz="4400" dirty="0" smtClean="0"/>
              <a:t>Τέλος Ενότητας</a:t>
            </a:r>
            <a:endParaRPr lang="en-US" sz="4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67544" y="1556792"/>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4797152"/>
            <a:ext cx="8153400" cy="990600"/>
          </a:xfrm>
        </p:spPr>
        <p:txBody>
          <a:bodyPr>
            <a:normAutofit/>
          </a:bodyPr>
          <a:lstStyle/>
          <a:p>
            <a:r>
              <a:rPr lang="el-GR" sz="4400" dirty="0" smtClean="0"/>
              <a:t>Σημειώματα</a:t>
            </a:r>
            <a:endParaRPr lang="en-US" sz="4400" dirty="0"/>
          </a:p>
        </p:txBody>
      </p:sp>
      <p:sp>
        <p:nvSpPr>
          <p:cNvPr id="3" name="2 - Θέση περιεχομένου"/>
          <p:cNvSpPr>
            <a:spLocks noGrp="1"/>
          </p:cNvSpPr>
          <p:nvPr>
            <p:ph sz="quarter" idx="1"/>
          </p:nvPr>
        </p:nvSpPr>
        <p:spPr>
          <a:xfrm>
            <a:off x="612648" y="332656"/>
            <a:ext cx="8531352" cy="5257800"/>
          </a:xfrm>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vert="horz" anchor="t">
            <a:normAutofit/>
          </a:bodyPr>
          <a:lstStyle/>
          <a:p>
            <a:pPr marL="0" indent="0">
              <a:buNone/>
            </a:pPr>
            <a:r>
              <a:rPr lang="el-GR" sz="2000" dirty="0" err="1"/>
              <a:t>Copyright</a:t>
            </a:r>
            <a:r>
              <a:rPr lang="el-GR" sz="2000" dirty="0"/>
              <a:t> Πανεπιστήμιο Πατρών</a:t>
            </a:r>
            <a:r>
              <a:rPr lang="en-US" sz="2000" dirty="0"/>
              <a:t>,</a:t>
            </a:r>
            <a:r>
              <a:rPr lang="el-GR" sz="2000" dirty="0"/>
              <a:t> Ευστράτιος </a:t>
            </a:r>
            <a:r>
              <a:rPr lang="el-GR" sz="2000" dirty="0" err="1"/>
              <a:t>Γαλλόπουλος</a:t>
            </a:r>
            <a:r>
              <a:rPr lang="el-GR" sz="2000" dirty="0"/>
              <a:t>, Ιωάννης Ε. </a:t>
            </a:r>
            <a:r>
              <a:rPr lang="el-GR" sz="2000" dirty="0" err="1"/>
              <a:t>Βενέτης</a:t>
            </a:r>
            <a:r>
              <a:rPr lang="el-GR" sz="2000" dirty="0"/>
              <a:t>. «</a:t>
            </a:r>
            <a:r>
              <a:rPr lang="el-GR" sz="2000" dirty="0">
                <a:solidFill>
                  <a:srgbClr val="FF0000"/>
                </a:solidFill>
              </a:rPr>
              <a:t>Παράλληλη Επεξεργασία. Ενότητα </a:t>
            </a:r>
            <a:r>
              <a:rPr lang="en-US" sz="2000" dirty="0">
                <a:solidFill>
                  <a:srgbClr val="FF0000"/>
                </a:solidFill>
              </a:rPr>
              <a:t>7</a:t>
            </a:r>
            <a:r>
              <a:rPr lang="el-GR" sz="2000" dirty="0">
                <a:solidFill>
                  <a:srgbClr val="FF0000"/>
                </a:solidFill>
              </a:rPr>
              <a:t> - </a:t>
            </a:r>
            <a:r>
              <a:rPr lang="en-US" sz="2000">
                <a:solidFill>
                  <a:srgbClr val="FF0000"/>
                </a:solidFill>
              </a:rPr>
              <a:t>MPI</a:t>
            </a:r>
            <a:r>
              <a:rPr lang="el-GR" sz="2000"/>
              <a:t>». </a:t>
            </a:r>
            <a:r>
              <a:rPr lang="el-GR" sz="2000" dirty="0"/>
              <a:t>Έκδοση: </a:t>
            </a:r>
            <a:r>
              <a:rPr lang="el-GR" sz="2000" dirty="0">
                <a:solidFill>
                  <a:srgbClr val="FF0000"/>
                </a:solidFill>
              </a:rPr>
              <a:t>1.0</a:t>
            </a:r>
            <a:r>
              <a:rPr lang="el-GR" sz="2000" dirty="0"/>
              <a:t>. Πάτρα 2015. Διαθέσιμο από τη δικτυακή διεύθυνση: </a:t>
            </a:r>
            <a:r>
              <a:rPr lang="en-US" sz="2000" dirty="0">
                <a:latin typeface="Calibri" charset="0"/>
              </a:rPr>
              <a:t>https://eclass.upatras.gr/courses/CEID1057/</a:t>
            </a:r>
            <a:r>
              <a:rPr lang="el-GR" sz="2000" dirty="0"/>
              <a:t>.</a:t>
            </a:r>
            <a:endParaRPr lang="en-US"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1412776"/>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3005994"/>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3501008"/>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a:t>
            </a:r>
            <a:r>
              <a:rPr lang="en-US" sz="2000" dirty="0" smtClean="0"/>
              <a:t> </a:t>
            </a:r>
            <a:r>
              <a:rPr lang="el-GR" sz="2000" dirty="0" smtClean="0"/>
              <a:t>τρίτων.</a:t>
            </a:r>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μηνυμάτων </a:t>
            </a:r>
            <a:r>
              <a:rPr lang="en-US" dirty="0" smtClean="0"/>
              <a:t>(Message Passing)</a:t>
            </a:r>
            <a:endParaRPr lang="el-GR" dirty="0"/>
          </a:p>
        </p:txBody>
      </p:sp>
      <p:sp>
        <p:nvSpPr>
          <p:cNvPr id="3" name="Content Placeholder 2"/>
          <p:cNvSpPr>
            <a:spLocks noGrp="1"/>
          </p:cNvSpPr>
          <p:nvPr>
            <p:ph sz="quarter" idx="1"/>
          </p:nvPr>
        </p:nvSpPr>
        <p:spPr/>
        <p:txBody>
          <a:bodyPr/>
          <a:lstStyle/>
          <a:p>
            <a:r>
              <a:rPr lang="el-GR" dirty="0" smtClean="0"/>
              <a:t>Πρώιμα θεωρητικά συστήματα</a:t>
            </a:r>
          </a:p>
          <a:p>
            <a:pPr lvl="1"/>
            <a:r>
              <a:rPr lang="en-US" dirty="0" smtClean="0"/>
              <a:t>CSP: Communicating Sequential Processes</a:t>
            </a:r>
          </a:p>
          <a:p>
            <a:pPr lvl="1"/>
            <a:r>
              <a:rPr lang="el-GR" dirty="0" smtClean="0"/>
              <a:t>Αποστολή και αντίστοιχη λήψη σε άλλο επεξεργαστή</a:t>
            </a:r>
          </a:p>
          <a:p>
            <a:pPr lvl="2"/>
            <a:r>
              <a:rPr lang="el-GR" dirty="0" smtClean="0"/>
              <a:t>Και οι δύο επεξεργαστές περιμένουν</a:t>
            </a:r>
          </a:p>
          <a:p>
            <a:pPr lvl="2"/>
            <a:r>
              <a:rPr lang="el-GR" dirty="0" smtClean="0"/>
              <a:t>Το μοντέλο </a:t>
            </a:r>
            <a:r>
              <a:rPr lang="en-US" dirty="0" smtClean="0"/>
              <a:t>OCCAM</a:t>
            </a:r>
            <a:r>
              <a:rPr lang="el-GR" dirty="0" smtClean="0"/>
              <a:t> στο σύστημα </a:t>
            </a:r>
            <a:r>
              <a:rPr lang="en-US" dirty="0" err="1" smtClean="0"/>
              <a:t>Transputer</a:t>
            </a:r>
            <a:r>
              <a:rPr lang="en-US" dirty="0" smtClean="0"/>
              <a:t> </a:t>
            </a:r>
            <a:r>
              <a:rPr lang="el-GR" dirty="0" smtClean="0"/>
              <a:t>χρησιμοποιούσε το συγκεκριμένο μοντέλο</a:t>
            </a:r>
          </a:p>
          <a:p>
            <a:pPr lvl="2"/>
            <a:r>
              <a:rPr lang="el-GR" dirty="0" smtClean="0"/>
              <a:t>Προβλήματα απόδοσης λόγω της μη απαραίτητης αναμονής σε κάθε αποστολή και λήψη</a:t>
            </a:r>
          </a:p>
          <a:p>
            <a:r>
              <a:rPr lang="el-GR" dirty="0" smtClean="0"/>
              <a:t>Σύγχρονα συστήματα</a:t>
            </a:r>
          </a:p>
          <a:p>
            <a:pPr lvl="1"/>
            <a:r>
              <a:rPr lang="el-GR" dirty="0" smtClean="0"/>
              <a:t>Οι λειτουργίες αποστολής δεν περιμένουν την λήψη των δεδομένων στους παραλήπτες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μηνυμάτων </a:t>
            </a:r>
            <a:r>
              <a:rPr lang="en-US" dirty="0" smtClean="0"/>
              <a:t>(Message Passing)</a:t>
            </a:r>
            <a:endParaRPr lang="el-GR" dirty="0"/>
          </a:p>
        </p:txBody>
      </p:sp>
      <p:sp>
        <p:nvSpPr>
          <p:cNvPr id="4" name="Rounded Rectangle 3"/>
          <p:cNvSpPr/>
          <p:nvPr/>
        </p:nvSpPr>
        <p:spPr>
          <a:xfrm>
            <a:off x="1142976" y="1857364"/>
            <a:ext cx="2500330" cy="40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p:cNvSpPr txBox="1"/>
          <p:nvPr/>
        </p:nvSpPr>
        <p:spPr>
          <a:xfrm>
            <a:off x="1142976" y="6072206"/>
            <a:ext cx="2500330" cy="369332"/>
          </a:xfrm>
          <a:prstGeom prst="rect">
            <a:avLst/>
          </a:prstGeom>
          <a:noFill/>
        </p:spPr>
        <p:txBody>
          <a:bodyPr wrap="square" rtlCol="0">
            <a:spAutoFit/>
          </a:bodyPr>
          <a:lstStyle/>
          <a:p>
            <a:pPr algn="ctr"/>
            <a:r>
              <a:rPr lang="el-GR" dirty="0" smtClean="0"/>
              <a:t>Διεργασία 0</a:t>
            </a:r>
            <a:endParaRPr lang="el-GR" dirty="0"/>
          </a:p>
        </p:txBody>
      </p:sp>
      <p:sp>
        <p:nvSpPr>
          <p:cNvPr id="8" name="Down Arrow 7"/>
          <p:cNvSpPr/>
          <p:nvPr/>
        </p:nvSpPr>
        <p:spPr>
          <a:xfrm>
            <a:off x="1571604" y="2071678"/>
            <a:ext cx="214314" cy="10715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1214414" y="3214686"/>
            <a:ext cx="92869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send</a:t>
            </a:r>
            <a:endParaRPr lang="el-GR" dirty="0"/>
          </a:p>
        </p:txBody>
      </p:sp>
      <p:sp>
        <p:nvSpPr>
          <p:cNvPr id="11" name="Rectangle 10"/>
          <p:cNvSpPr/>
          <p:nvPr/>
        </p:nvSpPr>
        <p:spPr>
          <a:xfrm>
            <a:off x="2643174" y="3214686"/>
            <a:ext cx="928694" cy="35719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a:t>
            </a:r>
            <a:endParaRPr lang="el-GR" dirty="0"/>
          </a:p>
        </p:txBody>
      </p:sp>
      <p:sp>
        <p:nvSpPr>
          <p:cNvPr id="12" name="Rounded Rectangle 11"/>
          <p:cNvSpPr/>
          <p:nvPr/>
        </p:nvSpPr>
        <p:spPr>
          <a:xfrm>
            <a:off x="5429256" y="1857364"/>
            <a:ext cx="2500330" cy="40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TextBox 12"/>
          <p:cNvSpPr txBox="1"/>
          <p:nvPr/>
        </p:nvSpPr>
        <p:spPr>
          <a:xfrm>
            <a:off x="5429256" y="6072206"/>
            <a:ext cx="2500330" cy="369332"/>
          </a:xfrm>
          <a:prstGeom prst="rect">
            <a:avLst/>
          </a:prstGeom>
          <a:noFill/>
        </p:spPr>
        <p:txBody>
          <a:bodyPr wrap="square" rtlCol="0">
            <a:spAutoFit/>
          </a:bodyPr>
          <a:lstStyle/>
          <a:p>
            <a:pPr algn="ctr"/>
            <a:r>
              <a:rPr lang="el-GR" dirty="0" smtClean="0"/>
              <a:t>Διεργασία </a:t>
            </a:r>
            <a:r>
              <a:rPr lang="en-US" dirty="0" smtClean="0"/>
              <a:t>1</a:t>
            </a:r>
            <a:endParaRPr lang="el-GR" dirty="0"/>
          </a:p>
        </p:txBody>
      </p:sp>
      <p:sp>
        <p:nvSpPr>
          <p:cNvPr id="14" name="Down Arrow 13"/>
          <p:cNvSpPr/>
          <p:nvPr/>
        </p:nvSpPr>
        <p:spPr>
          <a:xfrm>
            <a:off x="7286644" y="2071678"/>
            <a:ext cx="214314" cy="7143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6929454" y="2857496"/>
            <a:ext cx="92869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receive</a:t>
            </a:r>
            <a:endParaRPr lang="el-GR" dirty="0"/>
          </a:p>
        </p:txBody>
      </p:sp>
      <p:sp>
        <p:nvSpPr>
          <p:cNvPr id="16" name="Rectangle 15"/>
          <p:cNvSpPr/>
          <p:nvPr/>
        </p:nvSpPr>
        <p:spPr>
          <a:xfrm>
            <a:off x="5500694" y="4357694"/>
            <a:ext cx="928694" cy="35719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a:t>
            </a:r>
            <a:endParaRPr lang="el-GR" dirty="0"/>
          </a:p>
        </p:txBody>
      </p:sp>
      <p:sp>
        <p:nvSpPr>
          <p:cNvPr id="17" name="Down Arrow 16"/>
          <p:cNvSpPr/>
          <p:nvPr/>
        </p:nvSpPr>
        <p:spPr>
          <a:xfrm>
            <a:off x="7286644" y="3286124"/>
            <a:ext cx="214314" cy="12144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7286644" y="4643446"/>
            <a:ext cx="214314" cy="10715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ight Arrow 19"/>
          <p:cNvSpPr/>
          <p:nvPr/>
        </p:nvSpPr>
        <p:spPr>
          <a:xfrm>
            <a:off x="6500826" y="4429132"/>
            <a:ext cx="785818" cy="214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ight Arrow 20"/>
          <p:cNvSpPr/>
          <p:nvPr/>
        </p:nvSpPr>
        <p:spPr>
          <a:xfrm>
            <a:off x="2214546" y="3286124"/>
            <a:ext cx="357190" cy="214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Down Arrow 21"/>
          <p:cNvSpPr/>
          <p:nvPr/>
        </p:nvSpPr>
        <p:spPr>
          <a:xfrm>
            <a:off x="1571604" y="3643314"/>
            <a:ext cx="214314" cy="20717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rot="-3300000">
            <a:off x="4447275" y="2995214"/>
            <a:ext cx="194837" cy="19691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Βασικές λειτουργίες περάσματος μηνυμάτων</a:t>
            </a:r>
            <a:endParaRPr lang="el-GR" dirty="0"/>
          </a:p>
        </p:txBody>
      </p:sp>
      <p:sp>
        <p:nvSpPr>
          <p:cNvPr id="3" name="Content Placeholder 2"/>
          <p:cNvSpPr>
            <a:spLocks noGrp="1"/>
          </p:cNvSpPr>
          <p:nvPr>
            <p:ph sz="quarter" idx="1"/>
          </p:nvPr>
        </p:nvSpPr>
        <p:spPr/>
        <p:txBody>
          <a:bodyPr>
            <a:normAutofit fontScale="85000" lnSpcReduction="20000"/>
          </a:bodyPr>
          <a:lstStyle/>
          <a:p>
            <a:r>
              <a:rPr lang="el-GR" dirty="0" smtClean="0"/>
              <a:t>Θα ξεκινήσουμε με ένα υποθετικό σύστημα περάσματος μηνυμάτων</a:t>
            </a:r>
          </a:p>
          <a:p>
            <a:pPr lvl="1"/>
            <a:r>
              <a:rPr lang="el-GR" dirty="0" smtClean="0"/>
              <a:t>Λίγες μόνο κλήσεις</a:t>
            </a:r>
          </a:p>
          <a:p>
            <a:pPr lvl="1"/>
            <a:r>
              <a:rPr lang="el-GR" dirty="0" smtClean="0"/>
              <a:t>Στην συνέχεια θα αναλύσουμε ένα πραγματικό μοντέλο περάσματος μηνυμάτων </a:t>
            </a:r>
            <a:r>
              <a:rPr lang="en-US" dirty="0" smtClean="0"/>
              <a:t>(MPI)</a:t>
            </a:r>
          </a:p>
          <a:p>
            <a:r>
              <a:rPr lang="el-GR" dirty="0" smtClean="0"/>
              <a:t>Κλήσεις</a:t>
            </a:r>
          </a:p>
          <a:p>
            <a:pPr lvl="1"/>
            <a:r>
              <a:rPr lang="en-US" dirty="0" smtClean="0"/>
              <a:t>send (</a:t>
            </a:r>
            <a:r>
              <a:rPr lang="en-US" dirty="0" err="1" smtClean="0"/>
              <a:t>int</a:t>
            </a:r>
            <a:r>
              <a:rPr lang="en-US" dirty="0" smtClean="0"/>
              <a:t> proc, </a:t>
            </a:r>
            <a:r>
              <a:rPr lang="en-US" dirty="0" err="1" smtClean="0"/>
              <a:t>int</a:t>
            </a:r>
            <a:r>
              <a:rPr lang="en-US" dirty="0" smtClean="0"/>
              <a:t> tag, </a:t>
            </a:r>
            <a:r>
              <a:rPr lang="en-US" dirty="0" err="1" smtClean="0"/>
              <a:t>int</a:t>
            </a:r>
            <a:r>
              <a:rPr lang="en-US" dirty="0" smtClean="0"/>
              <a:t> size, char *</a:t>
            </a:r>
            <a:r>
              <a:rPr lang="en-US" dirty="0" err="1" smtClean="0"/>
              <a:t>buf</a:t>
            </a:r>
            <a:r>
              <a:rPr lang="en-US" dirty="0" smtClean="0"/>
              <a:t>);</a:t>
            </a:r>
            <a:endParaRPr lang="el-GR" dirty="0" smtClean="0"/>
          </a:p>
          <a:p>
            <a:pPr lvl="1"/>
            <a:r>
              <a:rPr lang="en-US" dirty="0" err="1" smtClean="0"/>
              <a:t>recv</a:t>
            </a:r>
            <a:r>
              <a:rPr lang="en-US" dirty="0" smtClean="0"/>
              <a:t> (</a:t>
            </a:r>
            <a:r>
              <a:rPr lang="en-US" dirty="0" err="1" smtClean="0"/>
              <a:t>int</a:t>
            </a:r>
            <a:r>
              <a:rPr lang="en-US" dirty="0" smtClean="0"/>
              <a:t> proc, </a:t>
            </a:r>
            <a:r>
              <a:rPr lang="en-US" dirty="0" err="1" smtClean="0"/>
              <a:t>int</a:t>
            </a:r>
            <a:r>
              <a:rPr lang="en-US" dirty="0" smtClean="0"/>
              <a:t> tag, </a:t>
            </a:r>
            <a:r>
              <a:rPr lang="en-US" dirty="0" err="1" smtClean="0"/>
              <a:t>int</a:t>
            </a:r>
            <a:r>
              <a:rPr lang="en-US" dirty="0" smtClean="0"/>
              <a:t> size, char * </a:t>
            </a:r>
            <a:r>
              <a:rPr lang="en-US" dirty="0" err="1" smtClean="0"/>
              <a:t>buf</a:t>
            </a:r>
            <a:r>
              <a:rPr lang="en-US" dirty="0" smtClean="0"/>
              <a:t>);</a:t>
            </a:r>
            <a:endParaRPr lang="el-GR" dirty="0" smtClean="0"/>
          </a:p>
          <a:p>
            <a:pPr lvl="2"/>
            <a:r>
              <a:rPr lang="el-GR" dirty="0" smtClean="0"/>
              <a:t>Η </a:t>
            </a:r>
            <a:r>
              <a:rPr lang="en-US" dirty="0" err="1" smtClean="0"/>
              <a:t>recv</a:t>
            </a:r>
            <a:r>
              <a:rPr lang="el-GR" dirty="0" smtClean="0"/>
              <a:t> μπορεί σε ορισμένα συστήματα να επιστρέφει το πραγματικό πλήθος των </a:t>
            </a:r>
            <a:r>
              <a:rPr lang="en-US" dirty="0" smtClean="0"/>
              <a:t>bytes</a:t>
            </a:r>
            <a:r>
              <a:rPr lang="el-GR" dirty="0" smtClean="0"/>
              <a:t> που παρέλαβε</a:t>
            </a:r>
          </a:p>
          <a:p>
            <a:pPr lvl="2"/>
            <a:r>
              <a:rPr lang="el-GR" dirty="0" smtClean="0"/>
              <a:t>Οι παράμετροι </a:t>
            </a:r>
            <a:r>
              <a:rPr lang="en-US" dirty="0" smtClean="0"/>
              <a:t>“proc” </a:t>
            </a:r>
            <a:r>
              <a:rPr lang="el-GR" dirty="0" smtClean="0"/>
              <a:t>και </a:t>
            </a:r>
            <a:r>
              <a:rPr lang="en-US" dirty="0" smtClean="0"/>
              <a:t>“tag”</a:t>
            </a:r>
            <a:r>
              <a:rPr lang="el-GR" dirty="0" smtClean="0"/>
              <a:t> μπορούν να αφορούν περισσότερους επεξεργαστές ταυτόχρονα</a:t>
            </a:r>
          </a:p>
          <a:p>
            <a:pPr lvl="3"/>
            <a:r>
              <a:rPr lang="en-US" dirty="0" err="1" smtClean="0"/>
              <a:t>recv</a:t>
            </a:r>
            <a:r>
              <a:rPr lang="en-US" dirty="0" smtClean="0"/>
              <a:t> (</a:t>
            </a:r>
            <a:r>
              <a:rPr lang="el-GR" dirty="0" smtClean="0"/>
              <a:t>ΑΝΥ</a:t>
            </a:r>
            <a:r>
              <a:rPr lang="en-US" dirty="0" smtClean="0"/>
              <a:t>, </a:t>
            </a:r>
            <a:r>
              <a:rPr lang="el-GR" dirty="0" smtClean="0"/>
              <a:t>ΑΝΥ</a:t>
            </a:r>
            <a:r>
              <a:rPr lang="en-US" dirty="0" smtClean="0"/>
              <a:t>, </a:t>
            </a:r>
            <a:r>
              <a:rPr lang="el-GR" dirty="0" smtClean="0"/>
              <a:t>1000</a:t>
            </a:r>
            <a:r>
              <a:rPr lang="en-US" dirty="0" smtClean="0"/>
              <a:t>, </a:t>
            </a:r>
            <a:r>
              <a:rPr lang="el-GR" dirty="0" smtClean="0"/>
              <a:t>&amp;</a:t>
            </a:r>
            <a:r>
              <a:rPr lang="en-US" dirty="0" err="1" smtClean="0"/>
              <a:t>buf</a:t>
            </a:r>
            <a:r>
              <a:rPr lang="en-US" dirty="0" smtClean="0"/>
              <a:t>);</a:t>
            </a:r>
            <a:endParaRPr lang="el-GR" dirty="0" smtClean="0"/>
          </a:p>
          <a:p>
            <a:pPr lvl="1"/>
            <a:r>
              <a:rPr lang="en-US" dirty="0" smtClean="0"/>
              <a:t>Broadcast (</a:t>
            </a:r>
            <a:r>
              <a:rPr lang="el-GR" dirty="0" smtClean="0"/>
              <a:t>Εκπομπή προς όλους)</a:t>
            </a:r>
          </a:p>
          <a:p>
            <a:pPr lvl="1"/>
            <a:r>
              <a:rPr lang="el-GR" dirty="0" smtClean="0"/>
              <a:t>Άλλες καθολικές λειτουργίες (</a:t>
            </a:r>
            <a:r>
              <a:rPr lang="en-US" dirty="0" smtClean="0"/>
              <a:t>reductions)</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Υπολογισμός του π</a:t>
            </a:r>
            <a:endParaRPr lang="el-GR" dirty="0"/>
          </a:p>
        </p:txBody>
      </p:sp>
      <p:sp>
        <p:nvSpPr>
          <p:cNvPr id="3" name="Content Placeholder 2"/>
          <p:cNvSpPr>
            <a:spLocks noGrp="1"/>
          </p:cNvSpPr>
          <p:nvPr>
            <p:ph sz="quarter" idx="1"/>
          </p:nvPr>
        </p:nvSpPr>
        <p:spPr>
          <a:xfrm>
            <a:off x="612648" y="1600200"/>
            <a:ext cx="8531352" cy="4114816"/>
          </a:xfrm>
        </p:spPr>
        <p:txBody>
          <a:bodyPr>
            <a:noAutofit/>
          </a:bodyPr>
          <a:lstStyle/>
          <a:p>
            <a:pPr marL="0" indent="0">
              <a:spcBef>
                <a:spcPct val="50000"/>
              </a:spcBef>
              <a:buNone/>
              <a:tabLst>
                <a:tab pos="539750" algn="l"/>
              </a:tabLst>
            </a:pPr>
            <a:r>
              <a:rPr lang="en-US" sz="1800" dirty="0" err="1" smtClean="0">
                <a:latin typeface="Consolas" pitchFamily="49" charset="0"/>
              </a:rPr>
              <a:t>int</a:t>
            </a:r>
            <a:r>
              <a:rPr lang="en-US" sz="1800" dirty="0" smtClean="0">
                <a:latin typeface="Consolas" pitchFamily="49" charset="0"/>
              </a:rPr>
              <a:t> count, c, </a:t>
            </a:r>
            <a:r>
              <a:rPr lang="en-US" sz="1800" dirty="0" err="1" smtClean="0">
                <a:latin typeface="Consolas" pitchFamily="49" charset="0"/>
              </a:rPr>
              <a:t>i</a:t>
            </a:r>
            <a:r>
              <a:rPr lang="en-US" sz="1800" dirty="0" smtClean="0">
                <a:latin typeface="Consolas" pitchFamily="49" charset="0"/>
              </a:rPr>
              <a:t>;</a:t>
            </a:r>
          </a:p>
          <a:p>
            <a:pPr marL="0" indent="0">
              <a:spcBef>
                <a:spcPct val="50000"/>
              </a:spcBef>
              <a:buNone/>
              <a:tabLst>
                <a:tab pos="539750" algn="l"/>
              </a:tabLst>
            </a:pPr>
            <a:r>
              <a:rPr lang="en-US" sz="1800" dirty="0" smtClean="0">
                <a:latin typeface="Consolas" pitchFamily="49" charset="0"/>
              </a:rPr>
              <a:t>main() {</a:t>
            </a:r>
          </a:p>
          <a:p>
            <a:pPr marL="0" indent="0">
              <a:spcBef>
                <a:spcPct val="50000"/>
              </a:spcBef>
              <a:buNone/>
              <a:tabLst>
                <a:tab pos="539750" algn="l"/>
              </a:tabLst>
            </a:pPr>
            <a:r>
              <a:rPr lang="en-US" sz="1800" dirty="0" smtClean="0">
                <a:latin typeface="Consolas" pitchFamily="49" charset="0"/>
              </a:rPr>
              <a:t>	Seed s = </a:t>
            </a:r>
            <a:r>
              <a:rPr lang="en-US" sz="1800" dirty="0" err="1" smtClean="0">
                <a:latin typeface="Consolas" pitchFamily="49" charset="0"/>
              </a:rPr>
              <a:t>makeSeed</a:t>
            </a:r>
            <a:r>
              <a:rPr lang="en-US" sz="1800" dirty="0" smtClean="0">
                <a:latin typeface="Consolas" pitchFamily="49" charset="0"/>
              </a:rPr>
              <a:t>(</a:t>
            </a:r>
            <a:r>
              <a:rPr lang="en-US" sz="1800" dirty="0" err="1" smtClean="0">
                <a:latin typeface="Consolas" pitchFamily="49" charset="0"/>
              </a:rPr>
              <a:t>myProcessor</a:t>
            </a:r>
            <a:r>
              <a:rPr lang="en-US" sz="1800" dirty="0" smtClean="0">
                <a:latin typeface="Consolas" pitchFamily="49" charset="0"/>
              </a:rPr>
              <a:t>);</a:t>
            </a:r>
          </a:p>
          <a:p>
            <a:pPr marL="0" indent="0">
              <a:spcBef>
                <a:spcPct val="50000"/>
              </a:spcBef>
              <a:buNone/>
              <a:tabLst>
                <a:tab pos="539750" algn="l"/>
              </a:tabLst>
            </a:pPr>
            <a:r>
              <a:rPr lang="en-US" sz="1800" dirty="0" smtClean="0">
                <a:latin typeface="Consolas" pitchFamily="49" charset="0"/>
              </a:rPr>
              <a:t>	for (</a:t>
            </a:r>
            <a:r>
              <a:rPr lang="en-US" sz="1800" dirty="0" err="1" smtClean="0">
                <a:latin typeface="Consolas" pitchFamily="49" charset="0"/>
              </a:rPr>
              <a:t>i</a:t>
            </a:r>
            <a:r>
              <a:rPr lang="en-US" sz="1800" dirty="0" smtClean="0">
                <a:latin typeface="Consolas" pitchFamily="49" charset="0"/>
              </a:rPr>
              <a:t>=0; </a:t>
            </a:r>
            <a:r>
              <a:rPr lang="en-US" sz="1800" dirty="0" err="1" smtClean="0">
                <a:latin typeface="Consolas" pitchFamily="49" charset="0"/>
              </a:rPr>
              <a:t>i</a:t>
            </a:r>
            <a:r>
              <a:rPr lang="en-US" sz="1800" dirty="0" smtClean="0">
                <a:latin typeface="Consolas" pitchFamily="49" charset="0"/>
              </a:rPr>
              <a:t>&lt;100000/P; </a:t>
            </a:r>
            <a:r>
              <a:rPr lang="en-US" sz="1800" dirty="0" err="1" smtClean="0">
                <a:latin typeface="Consolas" pitchFamily="49" charset="0"/>
              </a:rPr>
              <a:t>i</a:t>
            </a:r>
            <a:r>
              <a:rPr lang="en-US" sz="1800" dirty="0" smtClean="0">
                <a:latin typeface="Consolas" pitchFamily="49" charset="0"/>
              </a:rPr>
              <a:t>++) {</a:t>
            </a:r>
          </a:p>
          <a:p>
            <a:pPr marL="0" indent="0">
              <a:spcBef>
                <a:spcPct val="50000"/>
              </a:spcBef>
              <a:buNone/>
              <a:tabLst>
                <a:tab pos="539750" algn="l"/>
                <a:tab pos="1079500" algn="l"/>
              </a:tabLst>
            </a:pPr>
            <a:r>
              <a:rPr lang="en-US" sz="1800" dirty="0" smtClean="0">
                <a:latin typeface="Consolas" pitchFamily="49" charset="0"/>
              </a:rPr>
              <a:t>		x = random(s);</a:t>
            </a:r>
          </a:p>
          <a:p>
            <a:pPr marL="0" indent="0">
              <a:spcBef>
                <a:spcPct val="50000"/>
              </a:spcBef>
              <a:buNone/>
              <a:tabLst>
                <a:tab pos="539750" algn="l"/>
                <a:tab pos="1079500" algn="l"/>
              </a:tabLst>
            </a:pPr>
            <a:r>
              <a:rPr lang="en-US" sz="1800" dirty="0" smtClean="0">
                <a:latin typeface="Consolas" pitchFamily="49" charset="0"/>
              </a:rPr>
              <a:t>		y = random(s);</a:t>
            </a:r>
          </a:p>
          <a:p>
            <a:pPr marL="0" indent="0">
              <a:spcBef>
                <a:spcPct val="50000"/>
              </a:spcBef>
              <a:buNone/>
              <a:tabLst>
                <a:tab pos="539750" algn="l"/>
                <a:tab pos="1079500" algn="l"/>
              </a:tabLst>
            </a:pPr>
            <a:r>
              <a:rPr lang="en-US" sz="1800" dirty="0" smtClean="0">
                <a:latin typeface="Consolas" pitchFamily="49" charset="0"/>
              </a:rPr>
              <a:t>		if (x*x + y*y &lt; 1.0) </a:t>
            </a:r>
          </a:p>
          <a:p>
            <a:pPr marL="0" indent="0">
              <a:spcBef>
                <a:spcPct val="50000"/>
              </a:spcBef>
              <a:buNone/>
              <a:tabLst>
                <a:tab pos="539750" algn="l"/>
                <a:tab pos="1079500" algn="l"/>
                <a:tab pos="1619250" algn="l"/>
              </a:tabLst>
            </a:pPr>
            <a:r>
              <a:rPr lang="en-US" sz="1800" dirty="0" smtClean="0">
                <a:latin typeface="Consolas" pitchFamily="49" charset="0"/>
              </a:rPr>
              <a:t>			count++; </a:t>
            </a:r>
          </a:p>
          <a:p>
            <a:pPr marL="0" indent="0">
              <a:spcBef>
                <a:spcPct val="50000"/>
              </a:spcBef>
              <a:buNone/>
              <a:tabLst>
                <a:tab pos="539750" algn="l"/>
              </a:tabLst>
            </a:pPr>
            <a:r>
              <a:rPr lang="el-GR" sz="1800" dirty="0" smtClean="0">
                <a:latin typeface="Consolas" pitchFamily="49" charset="0"/>
              </a:rPr>
              <a:t>	</a:t>
            </a:r>
            <a:r>
              <a:rPr lang="en-US" sz="1800" dirty="0" smtClean="0">
                <a:latin typeface="Consolas" pitchFamily="49" charset="0"/>
              </a:rPr>
              <a:t>}</a:t>
            </a:r>
          </a:p>
          <a:p>
            <a:pPr marL="0" indent="0">
              <a:spcBef>
                <a:spcPct val="50000"/>
              </a:spcBef>
              <a:buNone/>
              <a:tabLst>
                <a:tab pos="539750" algn="l"/>
              </a:tabLst>
            </a:pPr>
            <a:r>
              <a:rPr lang="el-GR" sz="1800" dirty="0" smtClean="0">
                <a:latin typeface="Consolas" pitchFamily="49" charset="0"/>
              </a:rPr>
              <a:t>	</a:t>
            </a:r>
            <a:r>
              <a:rPr lang="en-US" sz="1800" dirty="0" smtClean="0">
                <a:latin typeface="Consolas" pitchFamily="49" charset="0"/>
              </a:rPr>
              <a:t>send(0, 1, 4, &amp;count);</a:t>
            </a:r>
          </a:p>
        </p:txBody>
      </p:sp>
      <p:sp>
        <p:nvSpPr>
          <p:cNvPr id="4" name="Rectangle 3"/>
          <p:cNvSpPr/>
          <p:nvPr/>
        </p:nvSpPr>
        <p:spPr>
          <a:xfrm>
            <a:off x="5929322" y="2357430"/>
            <a:ext cx="3000396" cy="3000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5929322" y="2357430"/>
            <a:ext cx="3000396" cy="3000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a:stCxn id="5" idx="0"/>
            <a:endCxn id="5" idx="4"/>
          </p:cNvCxnSpPr>
          <p:nvPr/>
        </p:nvCxnSpPr>
        <p:spPr>
          <a:xfrm rot="16200000" flipH="1">
            <a:off x="5929322" y="3857628"/>
            <a:ext cx="3000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a:endCxn id="5" idx="6"/>
          </p:cNvCxnSpPr>
          <p:nvPr/>
        </p:nvCxnSpPr>
        <p:spPr>
          <a:xfrm rot="10800000" flipH="1">
            <a:off x="5929322" y="3857628"/>
            <a:ext cx="3000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429652" y="2357430"/>
            <a:ext cx="50006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1</a:t>
            </a:r>
            <a:endParaRPr lang="el-GR" sz="2400" dirty="0">
              <a:solidFill>
                <a:schemeClr val="tx1"/>
              </a:solidFill>
            </a:endParaRPr>
          </a:p>
        </p:txBody>
      </p:sp>
      <p:sp>
        <p:nvSpPr>
          <p:cNvPr id="15" name="Rectangle 14"/>
          <p:cNvSpPr/>
          <p:nvPr/>
        </p:nvSpPr>
        <p:spPr>
          <a:xfrm>
            <a:off x="7643834" y="3000372"/>
            <a:ext cx="64294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π/4</a:t>
            </a:r>
            <a:endParaRPr lang="el-GR" sz="2400" dirty="0">
              <a:solidFill>
                <a:schemeClr val="tx1"/>
              </a:solidFill>
            </a:endParaRPr>
          </a:p>
        </p:txBody>
      </p:sp>
      <p:cxnSp>
        <p:nvCxnSpPr>
          <p:cNvPr id="17" name="Straight Connector 16"/>
          <p:cNvCxnSpPr/>
          <p:nvPr/>
        </p:nvCxnSpPr>
        <p:spPr>
          <a:xfrm>
            <a:off x="7429520" y="4000504"/>
            <a:ext cx="1500198" cy="0"/>
          </a:xfrm>
          <a:prstGeom prst="line">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29520" y="4000504"/>
            <a:ext cx="150019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1</a:t>
            </a:r>
            <a:endParaRPr lang="el-GR" sz="2400" dirty="0">
              <a:solidFill>
                <a:schemeClr val="tx1"/>
              </a:solidFill>
            </a:endParaRPr>
          </a:p>
        </p:txBody>
      </p:sp>
      <p:sp>
        <p:nvSpPr>
          <p:cNvPr id="19" name="TextBox 18"/>
          <p:cNvSpPr txBox="1"/>
          <p:nvPr/>
        </p:nvSpPr>
        <p:spPr>
          <a:xfrm>
            <a:off x="3286116" y="1690204"/>
            <a:ext cx="2571768"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sz="1400" dirty="0" smtClean="0"/>
              <a:t>Αποφεύγει την δημιουργία των ίδιων ψευδο-τυχαίων αριθμών σε όλους τους επεξεργαστές</a:t>
            </a:r>
            <a:endParaRPr lang="el-GR" sz="1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ΠαρΑλληλη ΕΠΕΞΕΡΓΑΣΙΑ&amp;quot;&quot;/&gt;&lt;property id=&quot;20307&quot; value=&quot;256&quot;/&gt;&lt;/object&gt;&lt;object type=&quot;3&quot; unique_id=&quot;10005&quot;&gt;&lt;property id=&quot;20148&quot; value=&quot;5&quot;/&gt;&lt;property id=&quot;20300&quot; value=&quot;Slide 2 - &amp;quot;Πέρασμα μηνυμάτων (Message Passing)&amp;quot;&quot;/&gt;&lt;property id=&quot;20307&quot; value=&quot;372&quot;/&gt;&lt;/object&gt;&lt;object type=&quot;3&quot; unique_id=&quot;10006&quot;&gt;&lt;property id=&quot;20148&quot; value=&quot;5&quot;/&gt;&lt;property id=&quot;20300&quot; value=&quot;Slide 3 - &amp;quot;Πέρασμα μηνυμάτων (Message Passing)&amp;quot;&quot;/&gt;&lt;property id=&quot;20307&quot; value=&quot;373&quot;/&gt;&lt;/object&gt;&lt;object type=&quot;3&quot; unique_id=&quot;10007&quot;&gt;&lt;property id=&quot;20148&quot; value=&quot;5&quot;/&gt;&lt;property id=&quot;20300&quot; value=&quot;Slide 4 - &amp;quot;Πέρασμα μηνυμάτων (Message Passing)&amp;quot;&quot;/&gt;&lt;property id=&quot;20307&quot; value=&quot;374&quot;/&gt;&lt;/object&gt;&lt;object type=&quot;3&quot; unique_id=&quot;10008&quot;&gt;&lt;property id=&quot;20148&quot; value=&quot;5&quot;/&gt;&lt;property id=&quot;20300&quot; value=&quot;Slide 5 - &amp;quot;Πέρασμα μηνυμάτων (Message Passing)&amp;quot;&quot;/&gt;&lt;property id=&quot;20307&quot; value=&quot;375&quot;/&gt;&lt;/object&gt;&lt;object type=&quot;3&quot; unique_id=&quot;10009&quot;&gt;&lt;property id=&quot;20148&quot; value=&quot;5&quot;/&gt;&lt;property id=&quot;20300&quot; value=&quot;Slide 6 - &amp;quot;Πέρασμα μηνυμάτων (Message Passing)&amp;quot;&quot;/&gt;&lt;property id=&quot;20307&quot; value=&quot;376&quot;/&gt;&lt;/object&gt;&lt;object type=&quot;3&quot; unique_id=&quot;10010&quot;&gt;&lt;property id=&quot;20148&quot; value=&quot;5&quot;/&gt;&lt;property id=&quot;20300&quot; value=&quot;Slide 7 - &amp;quot;Βασικές λειτουργίες περάσματος μηνυμάτων&amp;quot;&quot;/&gt;&lt;property id=&quot;20307&quot; value=&quot;377&quot;/&gt;&lt;/object&gt;&lt;object type=&quot;3&quot; unique_id=&quot;10011&quot;&gt;&lt;property id=&quot;20148&quot; value=&quot;5&quot;/&gt;&lt;property id=&quot;20300&quot; value=&quot;Slide 8 - &amp;quot;Υπολογισμός του π&amp;quot;&quot;/&gt;&lt;property id=&quot;20307&quot; value=&quot;378&quot;/&gt;&lt;/object&gt;&lt;object type=&quot;3&quot; unique_id=&quot;10012&quot;&gt;&lt;property id=&quot;20148&quot; value=&quot;5&quot;/&gt;&lt;property id=&quot;20300&quot; value=&quot;Slide 9 - &amp;quot;Υπολογισμός του π&amp;quot;&quot;/&gt;&lt;property id=&quot;20307&quot; value=&quot;379&quot;/&gt;&lt;/object&gt;&lt;object type=&quot;3&quot; unique_id=&quot;10013&quot;&gt;&lt;property id=&quot;20148&quot; value=&quot;5&quot;/&gt;&lt;property id=&quot;20300&quot; value=&quot;Slide 10 - &amp;quot;Ομαδικές κλήσεις (Collective calls)&amp;quot;&quot;/&gt;&lt;property id=&quot;20307&quot; value=&quot;380&quot;/&gt;&lt;/object&gt;&lt;object type=&quot;3&quot; unique_id=&quot;10014&quot;&gt;&lt;property id=&quot;20148&quot; value=&quot;5&quot;/&gt;&lt;property id=&quot;20300&quot; value=&quot;Slide 11 - &amp;quot;Προτυποποίηση περάσματος μηνυμάτων&amp;quot;&quot;/&gt;&lt;property id=&quot;20307&quot; value=&quot;381&quot;/&gt;&lt;/object&gt;&lt;object type=&quot;3&quot; unique_id=&quot;10015&quot;&gt;&lt;property id=&quot;20148&quot; value=&quot;5&quot;/&gt;&lt;property id=&quot;20300&quot; value=&quot;Slide 12 - &amp;quot;Ένα απλό υποσύνολο του MPI&amp;quot;&quot;/&gt;&lt;property id=&quot;20307&quot; value=&quot;382&quot;/&gt;&lt;/object&gt;&lt;object type=&quot;3&quot; unique_id=&quot;10016&quot;&gt;&lt;property id=&quot;20148&quot; value=&quot;5&quot;/&gt;&lt;property id=&quot;20300&quot; value=&quot;Slide 13 - &amp;quot;Δημιουργία και Καταστροφή διεργασιών&amp;quot;&quot;/&gt;&lt;property id=&quot;20307&quot; value=&quot;383&quot;/&gt;&lt;/object&gt;&lt;object type=&quot;3&quot; unique_id=&quot;10017&quot;&gt;&lt;property id=&quot;20148&quot; value=&quot;5&quot;/&gt;&lt;property id=&quot;20300&quot; value=&quot;Slide 14 - &amp;quot;Προσδιορισμός διεργασιών&amp;quot;&quot;/&gt;&lt;property id=&quot;20307&quot; value=&quot;384&quot;/&gt;&lt;/object&gt;&lt;object type=&quot;3&quot; unique_id=&quot;10018&quot;&gt;&lt;property id=&quot;20148&quot; value=&quot;5&quot;/&gt;&lt;property id=&quot;20300&quot; value=&quot;Slide 15 - &amp;quot;Ένα πρώτο, απλό παράδειγμα&amp;quot;&quot;/&gt;&lt;property id=&quot;20307&quot; value=&quot;385&quot;/&gt;&lt;/object&gt;&lt;object type=&quot;3&quot; unique_id=&quot;10019&quot;&gt;&lt;property id=&quot;20148&quot; value=&quot;5&quot;/&gt;&lt;property id=&quot;20300&quot; value=&quot;Slide 16 - &amp;quot;Αποστολή μηνύματος στο MPI&amp;quot;&quot;/&gt;&lt;property id=&quot;20307&quot; value=&quot;386&quot;/&gt;&lt;/object&gt;&lt;object type=&quot;3&quot; unique_id=&quot;10020&quot;&gt;&lt;property id=&quot;20148&quot; value=&quot;5&quot;/&gt;&lt;property id=&quot;20300&quot; value=&quot;Slide 17 - &amp;quot;Λήψη μηνύματος στο MPI&amp;quot;&quot;/&gt;&lt;property id=&quot;20307&quot; value=&quot;387&quot;/&gt;&lt;/object&gt;&lt;object type=&quot;3&quot; unique_id=&quot;10021&quot;&gt;&lt;property id=&quot;20148&quot; value=&quot;5&quot;/&gt;&lt;property id=&quot;20300&quot; value=&quot;Slide 18 - &amp;quot;Εκτέλεση ενός προγράμματος MPI&amp;quot;&quot;/&gt;&lt;property id=&quot;20307&quot; value=&quot;388&quot;/&gt;&lt;/object&gt;&lt;object type=&quot;3&quot; unique_id=&quot;10022&quot;&gt;&lt;property id=&quot;20148&quot; value=&quot;5&quot;/&gt;&lt;property id=&quot;20300&quot; value=&quot;Slide 19 - &amp;quot;Άλλες υποστηριζόμενες λειτουργίες&amp;quot;&quot;/&gt;&lt;property id=&quot;20307&quot; value=&quot;389&quot;/&gt;&lt;/object&gt;&lt;object type=&quot;3&quot; unique_id=&quot;10023&quot;&gt;&lt;property id=&quot;20148&quot; value=&quot;5&quot;/&gt;&lt;property id=&quot;20300&quot; value=&quot;Slide 20 - &amp;quot;Παράδειγμα: Ο αλγόριθμος Jacobi&amp;quot;&quot;/&gt;&lt;property id=&quot;20307&quot; value=&quot;390&quot;/&gt;&lt;/object&gt;&lt;object type=&quot;3&quot; unique_id=&quot;10024&quot;&gt;&lt;property id=&quot;20148&quot; value=&quot;5&quot;/&gt;&lt;property id=&quot;20300&quot; value=&quot;Slide 21 - &amp;quot;Πως θα παραλληλοποιήσουμε;&amp;quot;&quot;/&gt;&lt;property id=&quot;20307&quot; value=&quot;391&quot;/&gt;&lt;/object&gt;&lt;object type=&quot;3&quot; unique_id=&quot;10025&quot;&gt;&lt;property id=&quot;20148&quot; value=&quot;5&quot;/&gt;&lt;property id=&quot;20300&quot; value=&quot;Slide 22 - &amp;quot;Κελιά «φαντάσματα»&amp;quot;&quot;/&gt;&lt;property id=&quot;20307&quot; value=&quot;392&quot;/&gt;&lt;/object&gt;&lt;object type=&quot;3&quot; unique_id=&quot;10026&quot;&gt;&lt;property id=&quot;20148&quot; value=&quot;5&quot;/&gt;&lt;property id=&quot;20300&quot; value=&quot;Slide 23 - &amp;quot;Σύγκριση των επιλογών διάσπασης&amp;quot;&quot;/&gt;&lt;property id=&quot;20307&quot; value=&quot;393&quot;/&gt;&lt;/object&gt;&lt;object type=&quot;3&quot; unique_id=&quot;10027&quot;&gt;&lt;property id=&quot;20148&quot; value=&quot;5&quot;/&gt;&lt;property id=&quot;20300&quot; value=&quot;Slide 24 - &amp;quot;Κοινές κλήσεις αποστολής και λήψης&amp;quot;&quot;/&gt;&lt;property id=&quot;20307&quot; value=&quot;394&quot;/&gt;&lt;/object&gt;&lt;object type=&quot;3&quot; unique_id=&quot;10028&quot;&gt;&lt;property id=&quot;20148&quot; value=&quot;5&quot;/&gt;&lt;property id=&quot;20300&quot; value=&quot;Slide 25 - &amp;quot;Μέθοδοι επικοινωνίας&amp;quot;&quot;/&gt;&lt;property id=&quot;20307&quot; value=&quot;395&quot;/&gt;&lt;/object&gt;&lt;object type=&quot;3&quot; unique_id=&quot;10029&quot;&gt;&lt;property id=&quot;20148&quot; value=&quot;5&quot;/&gt;&lt;property id=&quot;20300&quot; value=&quot;Slide 26 - &amp;quot;Κλήσεις συναρτήσεων&amp;quot;&quot;/&gt;&lt;property id=&quot;20307&quot; value=&quot;396&quot;/&gt;&lt;/object&gt;&lt;object type=&quot;3&quot; unique_id=&quot;10030&quot;&gt;&lt;property id=&quot;20148&quot; value=&quot;5&quot;/&gt;&lt;property id=&quot;20300&quot; value=&quot;Slide 27 - &amp;quot;Μέθοδοι επικοινωνίας&amp;quot;&quot;/&gt;&lt;property id=&quot;20307&quot; value=&quot;397&quot;/&gt;&lt;/object&gt;&lt;object type=&quot;3&quot; unique_id=&quot;10031&quot;&gt;&lt;property id=&quot;20148&quot; value=&quot;5&quot;/&gt;&lt;property id=&quot;20300&quot; value=&quot;Slide 28 - &amp;quot;Standard mode&amp;quot;&quot;/&gt;&lt;property id=&quot;20307&quot; value=&quot;398&quot;/&gt;&lt;/object&gt;&lt;object type=&quot;3&quot; unique_id=&quot;10032&quot;&gt;&lt;property id=&quot;20148&quot; value=&quot;5&quot;/&gt;&lt;property id=&quot;20300&quot; value=&quot;Slide 29 - &amp;quot;Εμμένουσα επικοινωνία (Persistent communication)&amp;quot;&quot;/&gt;&lt;property id=&quot;20307&quot; value=&quot;399&quot;/&gt;&lt;/object&gt;&lt;object type=&quot;3&quot; unique_id=&quot;10033&quot;&gt;&lt;property id=&quot;20148&quot; value=&quot;5&quot;/&gt;&lt;property id=&quot;20300&quot; value=&quot;Slide 30 - &amp;quot;Εικονικές τοπολογίες διεργασιών&amp;quot;&quot;/&gt;&lt;property id=&quot;20307&quot; value=&quot;400&quot;/&gt;&lt;/object&gt;&lt;object type=&quot;3&quot; unique_id=&quot;10034&quot;&gt;&lt;property id=&quot;20148&quot; value=&quot;5&quot;/&gt;&lt;property id=&quot;20300&quot; value=&quot;Slide 31 - &amp;quot;Κλήσεις για την δημιουργία τοπολογιών&amp;quot;&quot;/&gt;&lt;property id=&quot;20307&quot; value=&quot;401&quot;/&gt;&lt;/object&gt;&lt;object type=&quot;3&quot; unique_id=&quot;10035&quot;&gt;&lt;property id=&quot;20148&quot; value=&quot;5&quot;/&gt;&lt;property id=&quot;20300&quot; value=&quot;Slide 32 - &amp;quot;Περιγραφή&amp;quot;&quot;/&gt;&lt;property id=&quot;20307&quot; value=&quot;402&quot;/&gt;&lt;/object&gt;&lt;object type=&quot;3&quot; unique_id=&quot;10036&quot;&gt;&lt;property id=&quot;20148&quot; value=&quot;5&quot;/&gt;&lt;property id=&quot;20300&quot; value=&quot;Slide 33 - &amp;quot;Κίνητρα&amp;quot;&quot;/&gt;&lt;property id=&quot;20307&quot; value=&quot;403&quot;/&gt;&lt;/object&gt;&lt;object type=&quot;3&quot; unique_id=&quot;10037&quot;&gt;&lt;property id=&quot;20148&quot; value=&quot;5&quot;/&gt;&lt;property id=&quot;20300&quot; value=&quot;Slide 34 - &amp;quot;Πολλαπλασιασμός πινάκων&amp;quot;&quot;/&gt;&lt;property id=&quot;20307&quot; value=&quot;404&quot;/&gt;&lt;/object&gt;&lt;object type=&quot;3&quot; unique_id=&quot;10038&quot;&gt;&lt;property id=&quot;20148&quot; value=&quot;5&quot;/&gt;&lt;property id=&quot;20300&quot; value=&quot;Slide 35 - &amp;quot;Ο αλγόριθμος του Fox&amp;quot;&quot;/&gt;&lt;property id=&quot;20307&quot; value=&quot;405&quot;/&gt;&lt;/object&gt;&lt;object type=&quot;3&quot; unique_id=&quot;10039&quot;&gt;&lt;property id=&quot;20148&quot; value=&quot;5&quot;/&gt;&lt;property id=&quot;20300&quot; value=&quot;Slide 36 - &amp;quot;Ο αλγόριθμος του Fox&amp;quot;&quot;/&gt;&lt;property id=&quot;20307&quot; value=&quot;406&quot;/&gt;&lt;/object&gt;&lt;object type=&quot;3&quot; unique_id=&quot;10040&quot;&gt;&lt;property id=&quot;20148&quot; value=&quot;5&quot;/&gt;&lt;property id=&quot;20300&quot; value=&quot;Slide 37 - &amp;quot;Κλήσεις συλλογικής επικοινωνίας&amp;quot;&quot;/&gt;&lt;property id=&quot;20307&quot; value=&quot;407&quot;/&gt;&lt;/object&gt;&lt;object type=&quot;3&quot; unique_id=&quot;10041&quot;&gt;&lt;property id=&quot;20148&quot; value=&quot;5&quot;/&gt;&lt;property id=&quot;20300&quot; value=&quot;Slide 38 - &amp;quot;Υπολογισμός του π με broadcast και reduction&amp;quot;&quot;/&gt;&lt;property id=&quot;20307&quot; value=&quot;408&quot;/&gt;&lt;/object&gt;&lt;object type=&quot;3&quot; unique_id=&quot;10042&quot;&gt;&lt;property id=&quot;20148&quot; value=&quot;5&quot;/&gt;&lt;property id=&quot;20300&quot; value=&quot;Slide 39 - &amp;quot;Υπολογισμός του π με broadcast και reduction&amp;quot;&quot;/&gt;&lt;property id=&quot;20307&quot; value=&quot;409&quot;/&gt;&lt;/object&gt;&lt;object type=&quot;3&quot; unique_id=&quot;10043&quot;&gt;&lt;property id=&quot;20148&quot; value=&quot;5&quot;/&gt;&lt;property id=&quot;20300&quot; value=&quot;Slide 40 - &amp;quot;Γενικότερες κλήσεις&amp;quot;&quot;/&gt;&lt;property id=&quot;20307&quot; value=&quot;410&quot;/&gt;&lt;/object&gt;&lt;object type=&quot;3&quot; unique_id=&quot;10044&quot;&gt;&lt;property id=&quot;20148&quot; value=&quot;5&quot;/&gt;&lt;property id=&quot;20300&quot; value=&quot;Slide 41 - &amp;quot;Συλλογικές λειτουργίες&amp;quot;&quot;/&gt;&lt;property id=&quot;20307&quot; value=&quot;411&quot;/&gt;&lt;/object&gt;&lt;object type=&quot;3&quot; unique_id=&quot;10045&quot;&gt;&lt;property id=&quot;20148&quot; value=&quot;5&quot;/&gt;&lt;property id=&quot;20300&quot; value=&quot;Slide 42 - &amp;quot;Πρωτόκολλα μηνυμάτων&amp;quot;&quot;/&gt;&lt;property id=&quot;20307&quot; value=&quot;412&quot;/&gt;&lt;/object&gt;&lt;object type=&quot;3&quot; unique_id=&quot;10046&quot;&gt;&lt;property id=&quot;20148&quot; value=&quot;5&quot;/&gt;&lt;property id=&quot;20300&quot; value=&quot;Slide 43 - &amp;quot;Πρωτόκολλα μηνυμάτων και προγραμματιστές&amp;quot;&quot;/&gt;&lt;property id=&quot;20307&quot; value=&quot;413&quot;/&gt;&lt;/object&gt;&lt;object type=&quot;3&quot; unique_id=&quot;10047&quot;&gt;&lt;property id=&quot;20148&quot; value=&quot;5&quot;/&gt;&lt;property id=&quot;20300&quot; value=&quot;Slide 44 - &amp;quot;Ο αλγόριθμος του Fox (Συνέχεια)&amp;quot;&quot;/&gt;&lt;property id=&quot;20307&quot; value=&quot;414&quot;/&gt;&lt;/object&gt;&lt;object type=&quot;3&quot; unique_id=&quot;10048&quot;&gt;&lt;property id=&quot;20148&quot; value=&quot;5&quot;/&gt;&lt;property id=&quot;20300&quot; value=&quot;Slide 45 - &amp;quot;Ο αλγόριθμος του Fox (Συνέχεια)&amp;quot;&quot;/&gt;&lt;property id=&quot;20307&quot; value=&quot;416&quot;/&gt;&lt;/object&gt;&lt;object type=&quot;3&quot; unique_id=&quot;10049&quot;&gt;&lt;property id=&quot;20148&quot; value=&quot;5&quot;/&gt;&lt;property id=&quot;20300&quot; value=&quot;Slide 46 - &amp;quot;Ο αλγόριθμος του Fox (Συνέχεια)&amp;quot;&quot;/&gt;&lt;property id=&quot;20307&quot; value=&quot;41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6604</TotalTime>
  <Words>2941</Words>
  <Application>Microsoft Office PowerPoint</Application>
  <PresentationFormat>On-screen Show (4:3)</PresentationFormat>
  <Paragraphs>539</Paragraphs>
  <Slides>57</Slides>
  <Notes>9</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Median</vt:lpstr>
      <vt:lpstr>ΠαρΑλληλη ΕΠΕΞΕΡΓΑΣΙΑ</vt:lpstr>
      <vt:lpstr>Σκοποί Ενότητας</vt:lpstr>
      <vt:lpstr>Πέρασμα μηνυμάτων (Message Passing)</vt:lpstr>
      <vt:lpstr>Πέρασμα μηνυμάτων (Message Passing)</vt:lpstr>
      <vt:lpstr>Πέρασμα μηνυμάτων (Message Passing)</vt:lpstr>
      <vt:lpstr>Πέρασμα μηνυμάτων (Message Passing)</vt:lpstr>
      <vt:lpstr>Πέρασμα μηνυμάτων (Message Passing)</vt:lpstr>
      <vt:lpstr>Βασικές λειτουργίες περάσματος μηνυμάτων</vt:lpstr>
      <vt:lpstr>Υπολογισμός του π</vt:lpstr>
      <vt:lpstr>Υπολογισμός του π</vt:lpstr>
      <vt:lpstr>Ομαδικές κλήσεις (Collective calls)</vt:lpstr>
      <vt:lpstr>Προτυποποίηση περάσματος μηνυμάτων</vt:lpstr>
      <vt:lpstr>Ένα απλό υποσύνολο του MPI</vt:lpstr>
      <vt:lpstr>Δημιουργία και Καταστροφή διεργασιών</vt:lpstr>
      <vt:lpstr>Προσδιορισμός διεργασιών</vt:lpstr>
      <vt:lpstr>Ένα πρώτο, απλό παράδειγμα</vt:lpstr>
      <vt:lpstr>Αποστολή μηνύματος στο MPI</vt:lpstr>
      <vt:lpstr>Λήψη μηνύματος στο MPI</vt:lpstr>
      <vt:lpstr>Εκτέλεση ενός προγράμματος MPI</vt:lpstr>
      <vt:lpstr>Άλλες υποστηριζόμενες λειτουργίες</vt:lpstr>
      <vt:lpstr>Broadcast</vt:lpstr>
      <vt:lpstr>Scatter</vt:lpstr>
      <vt:lpstr>Gather</vt:lpstr>
      <vt:lpstr>Παράδειγμα: Ο αλγόριθμος Jacobi</vt:lpstr>
      <vt:lpstr>Πως θα παραλληλοποιήσουμε;</vt:lpstr>
      <vt:lpstr>Κελιά «φαντάσματα»</vt:lpstr>
      <vt:lpstr>Σύγκριση των επιλογών διάσπασης</vt:lpstr>
      <vt:lpstr>Κοινές κλήσεις αποστολής και λήψης</vt:lpstr>
      <vt:lpstr>Μέθοδοι επικοινωνίας</vt:lpstr>
      <vt:lpstr>Κλήσεις συναρτήσεων</vt:lpstr>
      <vt:lpstr>Μέθοδοι επικοινωνίας</vt:lpstr>
      <vt:lpstr>Standard mode</vt:lpstr>
      <vt:lpstr>Εμμένουσα επικοινωνία (Persistent communication)</vt:lpstr>
      <vt:lpstr>Εικονικές τοπολογίες διεργασιών</vt:lpstr>
      <vt:lpstr>Κλήσεις για την δημιουργία τοπολογιών</vt:lpstr>
      <vt:lpstr>Περιγραφή</vt:lpstr>
      <vt:lpstr>Κίνητρα</vt:lpstr>
      <vt:lpstr>Πολλαπλασιασμός πινάκων</vt:lpstr>
      <vt:lpstr>Ο αλγόριθμος του Fox</vt:lpstr>
      <vt:lpstr>Ο αλγόριθμος του Fox</vt:lpstr>
      <vt:lpstr>Κλήσεις συλλογικής επικοινωνίας</vt:lpstr>
      <vt:lpstr>Υπολογισμός του π με broadcast και reduction</vt:lpstr>
      <vt:lpstr>Υπολογισμός του π με broadcast και reduction</vt:lpstr>
      <vt:lpstr>Γενικότερες κλήσεις</vt:lpstr>
      <vt:lpstr>Συλλογικές λειτουργίες</vt:lpstr>
      <vt:lpstr>Πρωτόκολλα μηνυμάτων</vt:lpstr>
      <vt:lpstr>Πρωτόκολλα μηνυμάτων και προγραμματιστές</vt:lpstr>
      <vt:lpstr>Ο αλγόριθμος του Fox (Συνέχεια)</vt:lpstr>
      <vt:lpstr>Ο αλγόριθμος του Fox (Συνέχεια)</vt:lpstr>
      <vt:lpstr>Ο αλγόριθμος του Fox (Συνέχεια)</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Lecture-07</dc:title>
  <dc:creator>Ioannis E. Venetis</dc:creator>
  <cp:lastModifiedBy>nelson</cp:lastModifiedBy>
  <cp:revision>874</cp:revision>
  <dcterms:created xsi:type="dcterms:W3CDTF">2008-12-05T21:02:45Z</dcterms:created>
  <dcterms:modified xsi:type="dcterms:W3CDTF">2015-09-24T13:03:51Z</dcterms:modified>
</cp:coreProperties>
</file>