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0" r:id="rId1"/>
  </p:sldMasterIdLst>
  <p:sldIdLst>
    <p:sldId id="256" r:id="rId2"/>
    <p:sldId id="257" r:id="rId3"/>
    <p:sldId id="258" r:id="rId4"/>
    <p:sldId id="265" r:id="rId5"/>
    <p:sldId id="259" r:id="rId6"/>
    <p:sldId id="260" r:id="rId7"/>
    <p:sldId id="261" r:id="rId8"/>
    <p:sldId id="262" r:id="rId9"/>
    <p:sldId id="263" r:id="rId10"/>
    <p:sldId id="264" r:id="rId11"/>
    <p:sldId id="266" r:id="rId1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65" autoAdjust="0"/>
    <p:restoredTop sz="94660"/>
  </p:normalViewPr>
  <p:slideViewPr>
    <p:cSldViewPr snapToGrid="0">
      <p:cViewPr>
        <p:scale>
          <a:sx n="81" d="100"/>
          <a:sy n="81" d="100"/>
        </p:scale>
        <p:origin x="-330" y="-2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304800"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82220" y="5353963"/>
            <a:ext cx="11631168"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914400" y="1600200"/>
            <a:ext cx="103632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828800" y="3556001"/>
            <a:ext cx="85344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FD7EC08-32E3-4BD3-A4C1-C4923E4D01F9}" type="datetimeFigureOut">
              <a:rPr lang="el-GR" smtClean="0"/>
              <a:t>9/11/2016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BD30E9B-E2D7-4F46-9001-B7EAD3178710}"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D7EC08-32E3-4BD3-A4C1-C4923E4D01F9}" type="datetimeFigureOut">
              <a:rPr lang="el-GR" smtClean="0"/>
              <a:t>9/11/2016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BD30E9B-E2D7-4F46-9001-B7EAD3178710}"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FD7EC08-32E3-4BD3-A4C1-C4923E4D01F9}" type="datetimeFigureOut">
              <a:rPr lang="el-GR" smtClean="0"/>
              <a:t>9/11/2016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BD30E9B-E2D7-4F46-9001-B7EAD3178710}" type="slidenum">
              <a:rPr lang="el-GR" smtClean="0"/>
              <a:t>‹#›</a:t>
            </a:fld>
            <a:endParaRPr lang="el-GR"/>
          </a:p>
        </p:txBody>
      </p:sp>
      <p:grpSp>
        <p:nvGrpSpPr>
          <p:cNvPr id="15" name="Group 14"/>
          <p:cNvGrpSpPr>
            <a:grpSpLocks noChangeAspect="1"/>
          </p:cNvGrpSpPr>
          <p:nvPr/>
        </p:nvGrpSpPr>
        <p:grpSpPr bwMode="hidden">
          <a:xfrm>
            <a:off x="282220" y="714191"/>
            <a:ext cx="11631168"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8839200" y="1447801"/>
            <a:ext cx="27432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600" y="1447800"/>
            <a:ext cx="80264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D7EC08-32E3-4BD3-A4C1-C4923E4D01F9}" type="datetimeFigureOut">
              <a:rPr lang="el-GR" smtClean="0"/>
              <a:t>9/11/2016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BD30E9B-E2D7-4F46-9001-B7EAD3178710}" type="slidenum">
              <a:rPr lang="el-GR" smtClean="0"/>
              <a:t>‹#›</a:t>
            </a:fld>
            <a:endParaRPr lang="el-GR"/>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228600"/>
            <a:ext cx="11594592"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8063251" y="4203592"/>
            <a:ext cx="383523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3492427" y="4075290"/>
            <a:ext cx="7392687"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3771637" y="4087562"/>
            <a:ext cx="729064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7479319" y="4074175"/>
            <a:ext cx="4410667"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82220" y="4058555"/>
            <a:ext cx="11631168"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20043" y="2463560"/>
            <a:ext cx="103632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823153" y="1437449"/>
            <a:ext cx="8556979"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D7EC08-32E3-4BD3-A4C1-C4923E4D01F9}" type="datetimeFigureOut">
              <a:rPr lang="el-GR" smtClean="0"/>
              <a:t>9/11/2016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BD30E9B-E2D7-4F46-9001-B7EAD3178710}"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9FD7EC08-32E3-4BD3-A4C1-C4923E4D01F9}" type="datetimeFigureOut">
              <a:rPr lang="el-GR" smtClean="0"/>
              <a:t>9/11/2016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BD30E9B-E2D7-4F46-9001-B7EAD3178710}" type="slidenum">
              <a:rPr lang="el-GR" smtClean="0"/>
              <a:t>‹#›</a:t>
            </a:fld>
            <a:endParaRPr lang="el-GR"/>
          </a:p>
        </p:txBody>
      </p:sp>
      <p:sp>
        <p:nvSpPr>
          <p:cNvPr id="9" name="Content Placeholder 8"/>
          <p:cNvSpPr>
            <a:spLocks noGrp="1"/>
          </p:cNvSpPr>
          <p:nvPr>
            <p:ph sz="quarter" idx="13"/>
          </p:nvPr>
        </p:nvSpPr>
        <p:spPr>
          <a:xfrm>
            <a:off x="902207" y="2679192"/>
            <a:ext cx="5096256"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6193536" y="2679192"/>
            <a:ext cx="5096256"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02208" y="2678114"/>
            <a:ext cx="5096256"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03110" y="3429001"/>
            <a:ext cx="5093407"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7600" y="2678113"/>
            <a:ext cx="5096256"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7" y="3429001"/>
            <a:ext cx="5096256"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FD7EC08-32E3-4BD3-A4C1-C4923E4D01F9}" type="datetimeFigureOut">
              <a:rPr lang="el-GR" smtClean="0"/>
              <a:t>9/11/2016</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3BD30E9B-E2D7-4F46-9001-B7EAD3178710}"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D7EC08-32E3-4BD3-A4C1-C4923E4D01F9}" type="datetimeFigureOut">
              <a:rPr lang="el-GR" smtClean="0"/>
              <a:t>9/11/2016</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3BD30E9B-E2D7-4F46-9001-B7EAD3178710}"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82220" y="714191"/>
            <a:ext cx="11631168"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9FD7EC08-32E3-4BD3-A4C1-C4923E4D01F9}" type="datetimeFigureOut">
              <a:rPr lang="el-GR" smtClean="0"/>
              <a:t>9/11/2016</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3BD30E9B-E2D7-4F46-9001-B7EAD3178710}"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FD7EC08-32E3-4BD3-A4C1-C4923E4D01F9}" type="datetimeFigureOut">
              <a:rPr lang="el-GR" smtClean="0"/>
              <a:t>9/11/2016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BD30E9B-E2D7-4F46-9001-B7EAD3178710}" type="slidenum">
              <a:rPr lang="el-GR" smtClean="0"/>
              <a:t>‹#›</a:t>
            </a:fld>
            <a:endParaRPr lang="el-GR"/>
          </a:p>
        </p:txBody>
      </p:sp>
      <p:sp>
        <p:nvSpPr>
          <p:cNvPr id="4" name="Text Placeholder 3"/>
          <p:cNvSpPr>
            <a:spLocks noGrp="1"/>
          </p:cNvSpPr>
          <p:nvPr>
            <p:ph type="body" sz="half" idx="2"/>
          </p:nvPr>
        </p:nvSpPr>
        <p:spPr>
          <a:xfrm>
            <a:off x="1219200" y="3581401"/>
            <a:ext cx="44704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82220" y="714191"/>
            <a:ext cx="11631168"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1219200" y="2286000"/>
            <a:ext cx="44704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02616" y="1828800"/>
            <a:ext cx="5205435"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82220" y="5353963"/>
            <a:ext cx="11631168"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6498874" y="338667"/>
            <a:ext cx="5083527"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491112" y="2785533"/>
            <a:ext cx="5091289"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D7EC08-32E3-4BD3-A4C1-C4923E4D01F9}" type="datetimeFigureOut">
              <a:rPr lang="el-GR" smtClean="0"/>
              <a:t>9/11/2016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BD30E9B-E2D7-4F46-9001-B7EAD3178710}" type="slidenum">
              <a:rPr lang="el-GR" smtClean="0"/>
              <a:t>‹#›</a:t>
            </a:fld>
            <a:endParaRPr lang="el-GR"/>
          </a:p>
        </p:txBody>
      </p:sp>
      <p:sp>
        <p:nvSpPr>
          <p:cNvPr id="3" name="Picture Placeholder 2"/>
          <p:cNvSpPr>
            <a:spLocks noGrp="1"/>
          </p:cNvSpPr>
          <p:nvPr>
            <p:ph type="pic" idx="1"/>
          </p:nvPr>
        </p:nvSpPr>
        <p:spPr>
          <a:xfrm>
            <a:off x="1117600" y="1371600"/>
            <a:ext cx="475488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304800" y="228600"/>
            <a:ext cx="11594592"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82220" y="1679429"/>
            <a:ext cx="11631168"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609600" y="338328"/>
            <a:ext cx="109728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6884896" y="6250165"/>
            <a:ext cx="5048920" cy="365125"/>
          </a:xfrm>
          <a:prstGeom prst="rect">
            <a:avLst/>
          </a:prstGeom>
        </p:spPr>
        <p:txBody>
          <a:bodyPr vert="horz" lIns="91440" tIns="45720" rIns="91440" bIns="45720" rtlCol="0" anchor="ctr"/>
          <a:lstStyle>
            <a:lvl1pPr algn="r">
              <a:defRPr sz="1000">
                <a:solidFill>
                  <a:schemeClr val="tx2"/>
                </a:solidFill>
              </a:defRPr>
            </a:lvl1pPr>
          </a:lstStyle>
          <a:p>
            <a:fld id="{9FD7EC08-32E3-4BD3-A4C1-C4923E4D01F9}" type="datetimeFigureOut">
              <a:rPr lang="el-GR" smtClean="0"/>
              <a:t>9/11/2016</a:t>
            </a:fld>
            <a:endParaRPr lang="el-GR"/>
          </a:p>
        </p:txBody>
      </p:sp>
      <p:sp>
        <p:nvSpPr>
          <p:cNvPr id="5" name="Footer Placeholder 4"/>
          <p:cNvSpPr>
            <a:spLocks noGrp="1"/>
          </p:cNvSpPr>
          <p:nvPr>
            <p:ph type="ftr" sz="quarter" idx="3"/>
          </p:nvPr>
        </p:nvSpPr>
        <p:spPr>
          <a:xfrm>
            <a:off x="258185" y="6250165"/>
            <a:ext cx="5048921" cy="365125"/>
          </a:xfrm>
          <a:prstGeom prst="rect">
            <a:avLst/>
          </a:prstGeom>
        </p:spPr>
        <p:txBody>
          <a:bodyPr vert="horz" lIns="91440" tIns="45720" rIns="91440" bIns="45720" rtlCol="0" anchor="ctr"/>
          <a:lstStyle>
            <a:lvl1pPr algn="l">
              <a:defRPr sz="1000">
                <a:solidFill>
                  <a:schemeClr val="tx2"/>
                </a:solidFill>
              </a:defRPr>
            </a:lvl1pPr>
          </a:lstStyle>
          <a:p>
            <a:endParaRPr lang="el-GR"/>
          </a:p>
        </p:txBody>
      </p:sp>
      <p:sp>
        <p:nvSpPr>
          <p:cNvPr id="6" name="Slide Number Placeholder 5"/>
          <p:cNvSpPr>
            <a:spLocks noGrp="1"/>
          </p:cNvSpPr>
          <p:nvPr>
            <p:ph type="sldNum" sz="quarter" idx="4"/>
          </p:nvPr>
        </p:nvSpPr>
        <p:spPr>
          <a:xfrm>
            <a:off x="5321451" y="6250164"/>
            <a:ext cx="1549101" cy="365125"/>
          </a:xfrm>
          <a:prstGeom prst="rect">
            <a:avLst/>
          </a:prstGeom>
        </p:spPr>
        <p:txBody>
          <a:bodyPr vert="horz" lIns="91440" tIns="45720" rIns="91440" bIns="45720" rtlCol="0" anchor="ctr"/>
          <a:lstStyle>
            <a:lvl1pPr algn="ctr">
              <a:defRPr sz="1000">
                <a:solidFill>
                  <a:schemeClr val="tx2"/>
                </a:solidFill>
              </a:defRPr>
            </a:lvl1pPr>
          </a:lstStyle>
          <a:p>
            <a:fld id="{3BD30E9B-E2D7-4F46-9001-B7EAD3178710}" type="slidenum">
              <a:rPr lang="el-GR" smtClean="0"/>
              <a:t>‹#›</a:t>
            </a:fld>
            <a:endParaRPr lang="el-GR"/>
          </a:p>
        </p:txBody>
      </p:sp>
      <p:sp>
        <p:nvSpPr>
          <p:cNvPr id="3" name="Text Placeholder 2"/>
          <p:cNvSpPr>
            <a:spLocks noGrp="1"/>
          </p:cNvSpPr>
          <p:nvPr>
            <p:ph type="body" idx="1"/>
          </p:nvPr>
        </p:nvSpPr>
        <p:spPr>
          <a:xfrm>
            <a:off x="1162757" y="2675467"/>
            <a:ext cx="9877777"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4021"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772229"/>
            <a:ext cx="9308123" cy="1705986"/>
          </a:xfrm>
        </p:spPr>
        <p:txBody>
          <a:bodyPr>
            <a:normAutofit fontScale="90000"/>
          </a:bodyPr>
          <a:lstStyle/>
          <a:p>
            <a:pPr algn="ctr"/>
            <a:r>
              <a:rPr lang="el-GR" sz="4000" b="1" dirty="0" smtClean="0">
                <a:effectLst>
                  <a:outerShdw blurRad="38100" dist="38100" dir="2700000" algn="tl">
                    <a:srgbClr val="000000">
                      <a:alpha val="43137"/>
                    </a:srgbClr>
                  </a:outerShdw>
                </a:effectLst>
              </a:rPr>
              <a:t>ΕΤΕΡΟΤΗΤΑ </a:t>
            </a:r>
            <a:r>
              <a:rPr lang="el-GR" sz="4000" b="1" dirty="0">
                <a:effectLst>
                  <a:outerShdw blurRad="38100" dist="38100" dir="2700000" algn="tl">
                    <a:srgbClr val="000000">
                      <a:alpha val="43137"/>
                    </a:srgbClr>
                  </a:outerShdw>
                </a:effectLst>
              </a:rPr>
              <a:t>ΣΤΗΝ ΕΚΠΑΙΔΕΥΣΗ ΚΑΙ ΣΤΗΝ ΕΛΛΗΝΙΚΗ </a:t>
            </a:r>
            <a:r>
              <a:rPr lang="el-GR" sz="4000" b="1" dirty="0" smtClean="0">
                <a:effectLst>
                  <a:outerShdw blurRad="38100" dist="38100" dir="2700000" algn="tl">
                    <a:srgbClr val="000000">
                      <a:alpha val="43137"/>
                    </a:srgbClr>
                  </a:outerShdw>
                </a:effectLst>
              </a:rPr>
              <a:t>ΔΙΑΣΠΟΡΑ</a:t>
            </a:r>
            <a:r>
              <a:rPr lang="el-GR" sz="3600" b="1" dirty="0" smtClean="0">
                <a:effectLst>
                  <a:outerShdw blurRad="38100" dist="38100" dir="2700000" algn="tl">
                    <a:srgbClr val="000000">
                      <a:alpha val="43137"/>
                    </a:srgbClr>
                  </a:outerShdw>
                </a:effectLst>
              </a:rPr>
              <a:t/>
            </a:r>
            <a:br>
              <a:rPr lang="el-GR" sz="3600" b="1" dirty="0" smtClean="0">
                <a:effectLst>
                  <a:outerShdw blurRad="38100" dist="38100" dir="2700000" algn="tl">
                    <a:srgbClr val="000000">
                      <a:alpha val="43137"/>
                    </a:srgbClr>
                  </a:outerShdw>
                </a:effectLst>
              </a:rPr>
            </a:br>
            <a:r>
              <a:rPr lang="el-GR" sz="3600" dirty="0"/>
              <a:t/>
            </a:r>
            <a:br>
              <a:rPr lang="el-GR" sz="3600" dirty="0"/>
            </a:br>
            <a:r>
              <a:rPr lang="el-GR" sz="3600" dirty="0" smtClean="0"/>
              <a:t/>
            </a:r>
            <a:br>
              <a:rPr lang="el-GR" sz="3600" dirty="0" smtClean="0"/>
            </a:br>
            <a:r>
              <a:rPr lang="en-US" sz="3600" dirty="0" smtClean="0"/>
              <a:t/>
            </a:r>
            <a:br>
              <a:rPr lang="en-US" sz="3600" dirty="0" smtClean="0"/>
            </a:br>
            <a:r>
              <a:rPr lang="el-GR" sz="3100" dirty="0" smtClean="0"/>
              <a:t>ΕΡΓΑΣΙΑ</a:t>
            </a:r>
            <a:r>
              <a:rPr lang="en-US" sz="3100" dirty="0" smtClean="0"/>
              <a:t>:</a:t>
            </a:r>
            <a:r>
              <a:rPr lang="el-GR" sz="3600" dirty="0"/>
              <a:t/>
            </a:r>
            <a:br>
              <a:rPr lang="el-GR" sz="3600" dirty="0"/>
            </a:br>
            <a:r>
              <a:rPr lang="el-GR" sz="3600" dirty="0" smtClean="0"/>
              <a:t/>
            </a:r>
            <a:br>
              <a:rPr lang="el-GR" sz="3600" dirty="0" smtClean="0"/>
            </a:br>
            <a:r>
              <a:rPr lang="el-GR" sz="2700" dirty="0" smtClean="0"/>
              <a:t>ΠΑΡΟΥΣΙΑΣΗ ΤΟΥ ΜΕΛΕΤΗΤΗ</a:t>
            </a:r>
            <a:r>
              <a:rPr lang="en-US" sz="2700" dirty="0" smtClean="0"/>
              <a:t/>
            </a:r>
            <a:br>
              <a:rPr lang="en-US" sz="2700" dirty="0" smtClean="0"/>
            </a:br>
            <a:r>
              <a:rPr lang="el-GR" sz="2700" dirty="0" smtClean="0"/>
              <a:t> ΤΗΣ ΔΙΑΣΠΟΡΑΣ </a:t>
            </a:r>
            <a:r>
              <a:rPr lang="en-US" sz="2700" dirty="0" smtClean="0"/>
              <a:t>RICHARD CLOGG</a:t>
            </a:r>
            <a:endParaRPr lang="el-GR" sz="2700" dirty="0"/>
          </a:p>
        </p:txBody>
      </p:sp>
      <p:sp>
        <p:nvSpPr>
          <p:cNvPr id="3" name="Subtitle 2"/>
          <p:cNvSpPr>
            <a:spLocks noGrp="1"/>
          </p:cNvSpPr>
          <p:nvPr>
            <p:ph type="subTitle" idx="1"/>
          </p:nvPr>
        </p:nvSpPr>
        <p:spPr>
          <a:xfrm>
            <a:off x="1066800" y="4600764"/>
            <a:ext cx="10058400" cy="1143000"/>
          </a:xfrm>
        </p:spPr>
        <p:txBody>
          <a:bodyPr>
            <a:normAutofit/>
          </a:bodyPr>
          <a:lstStyle/>
          <a:p>
            <a:pPr algn="r"/>
            <a:r>
              <a:rPr lang="el-GR" sz="1600" dirty="0" err="1" smtClean="0"/>
              <a:t>Φοιτητριες</a:t>
            </a:r>
            <a:r>
              <a:rPr lang="en-US" sz="1600" dirty="0" smtClean="0"/>
              <a:t>: </a:t>
            </a:r>
            <a:r>
              <a:rPr lang="el-GR" sz="1600" dirty="0" smtClean="0"/>
              <a:t>ΑΘΑΝΑΣΟΠΟΥΛΟΥ ΧΡΙΣΤΙΝΑ (5586)</a:t>
            </a:r>
          </a:p>
          <a:p>
            <a:pPr algn="r"/>
            <a:r>
              <a:rPr lang="el-GR" sz="1600" dirty="0" smtClean="0"/>
              <a:t>ΑΛΛΑΓΙΑΝΝΗ </a:t>
            </a:r>
            <a:r>
              <a:rPr lang="el-GR" sz="1600" dirty="0" smtClean="0"/>
              <a:t>ΕΥΓΕΝΙΑ-ΝΕΚΤΑΡΙΑ(</a:t>
            </a:r>
            <a:r>
              <a:rPr lang="en-US" sz="1600" dirty="0" smtClean="0"/>
              <a:t>5589</a:t>
            </a:r>
            <a:r>
              <a:rPr lang="el-GR" sz="1600" dirty="0" smtClean="0"/>
              <a:t>)</a:t>
            </a:r>
            <a:endParaRPr lang="el-GR" sz="16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1328" y="1743530"/>
            <a:ext cx="1714500" cy="2057400"/>
          </a:xfrm>
          <a:prstGeom prst="rect">
            <a:avLst/>
          </a:prstGeom>
        </p:spPr>
      </p:pic>
    </p:spTree>
    <p:extLst>
      <p:ext uri="{BB962C8B-B14F-4D97-AF65-F5344CB8AC3E}">
        <p14:creationId xmlns:p14="http://schemas.microsoft.com/office/powerpoint/2010/main" val="341734932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Arial" panose="020B0604020202020204" pitchFamily="34" charset="0"/>
              <a:buChar char="•"/>
            </a:pPr>
            <a:r>
              <a:rPr lang="el-GR" dirty="0"/>
              <a:t>Έ</a:t>
            </a:r>
            <a:r>
              <a:rPr lang="el-GR" dirty="0" smtClean="0"/>
              <a:t>χει </a:t>
            </a:r>
            <a:r>
              <a:rPr lang="el-GR" dirty="0"/>
              <a:t>ασχοληθεί αρκετά με τη διασπορά και κυρίως με την ελληνική διασπορά</a:t>
            </a:r>
            <a:r>
              <a:rPr lang="el-GR" dirty="0" smtClean="0"/>
              <a:t>.</a:t>
            </a:r>
          </a:p>
          <a:p>
            <a:pPr>
              <a:buFont typeface="Arial" panose="020B0604020202020204" pitchFamily="34" charset="0"/>
              <a:buChar char="•"/>
            </a:pPr>
            <a:r>
              <a:rPr lang="el-GR" dirty="0" smtClean="0"/>
              <a:t>Η </a:t>
            </a:r>
            <a:r>
              <a:rPr lang="el-GR" b="1" dirty="0" smtClean="0"/>
              <a:t>δ</a:t>
            </a:r>
            <a:r>
              <a:rPr lang="el-GR" b="1" dirty="0" smtClean="0"/>
              <a:t>ιασπορά</a:t>
            </a:r>
            <a:r>
              <a:rPr lang="el-GR" dirty="0" smtClean="0"/>
              <a:t> </a:t>
            </a:r>
            <a:r>
              <a:rPr lang="el-GR" dirty="0"/>
              <a:t>ταυτίζεται συνήθως με τη «</a:t>
            </a:r>
            <a:r>
              <a:rPr lang="el-GR" b="1" u="sng" dirty="0"/>
              <a:t>μόνιμη εξορία </a:t>
            </a:r>
            <a:r>
              <a:rPr lang="el-GR" dirty="0"/>
              <a:t>από την </a:t>
            </a:r>
            <a:r>
              <a:rPr lang="el-GR" dirty="0" smtClean="0"/>
              <a:t>πατρίδα»</a:t>
            </a:r>
          </a:p>
          <a:p>
            <a:pPr>
              <a:buFont typeface="Arial" panose="020B0604020202020204" pitchFamily="34" charset="0"/>
              <a:buChar char="•"/>
            </a:pPr>
            <a:r>
              <a:rPr lang="el-GR" dirty="0" smtClean="0"/>
              <a:t>Τέλος ως</a:t>
            </a:r>
            <a:r>
              <a:rPr lang="el-GR" dirty="0" smtClean="0"/>
              <a:t> </a:t>
            </a:r>
            <a:r>
              <a:rPr lang="el-GR" dirty="0"/>
              <a:t>προς την ελληνική διασπορά υποστηρίζει πως αυτή δεν έχει αναγνωριστεί και μελετηθεί πλήρως από τους ξένους μελετητές παρόλο που υπολογίζεται ότι το σύνολο των Ελλήνων της διασποράς αποτελεί το μισό του ελλαδικού </a:t>
            </a:r>
            <a:r>
              <a:rPr lang="el-GR" dirty="0" smtClean="0"/>
              <a:t>πληθυσμού.</a:t>
            </a:r>
            <a:endParaRPr lang="el-GR" dirty="0"/>
          </a:p>
        </p:txBody>
      </p:sp>
      <p:sp>
        <p:nvSpPr>
          <p:cNvPr id="2" name="Title 1"/>
          <p:cNvSpPr>
            <a:spLocks noGrp="1"/>
          </p:cNvSpPr>
          <p:nvPr>
            <p:ph type="title"/>
          </p:nvPr>
        </p:nvSpPr>
        <p:spPr/>
        <p:txBody>
          <a:bodyPr/>
          <a:lstStyle/>
          <a:p>
            <a:pPr algn="ctr"/>
            <a:r>
              <a:rPr lang="el-GR" dirty="0" smtClean="0">
                <a:effectLst>
                  <a:outerShdw blurRad="38100" dist="38100" dir="2700000" algn="tl">
                    <a:srgbClr val="000000">
                      <a:alpha val="43137"/>
                    </a:srgbClr>
                  </a:outerShdw>
                </a:effectLst>
              </a:rPr>
              <a:t>Συμπερασματικά</a:t>
            </a:r>
            <a:endParaRPr lang="el-G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798008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30748" y="2508739"/>
            <a:ext cx="8128103" cy="3673719"/>
          </a:xfrm>
        </p:spPr>
      </p:pic>
      <p:sp>
        <p:nvSpPr>
          <p:cNvPr id="3" name="Title 2"/>
          <p:cNvSpPr>
            <a:spLocks noGrp="1"/>
          </p:cNvSpPr>
          <p:nvPr>
            <p:ph type="title"/>
          </p:nvPr>
        </p:nvSpPr>
        <p:spPr/>
        <p:txBody>
          <a:bodyPr/>
          <a:lstStyle/>
          <a:p>
            <a:r>
              <a:rPr lang="el-GR" dirty="0" smtClean="0">
                <a:effectLst>
                  <a:outerShdw blurRad="38100" dist="38100" dir="2700000" algn="tl">
                    <a:srgbClr val="000000">
                      <a:alpha val="43137"/>
                    </a:srgbClr>
                  </a:outerShdw>
                </a:effectLst>
              </a:rPr>
              <a:t>Ευχαριστούμε πολύ!</a:t>
            </a:r>
            <a:endParaRPr lang="el-G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493439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Arial" panose="020B0604020202020204" pitchFamily="34" charset="0"/>
              <a:buChar char="•"/>
            </a:pPr>
            <a:r>
              <a:rPr lang="el-GR" dirty="0"/>
              <a:t>Σημαντικός </a:t>
            </a:r>
            <a:r>
              <a:rPr lang="el-GR" b="1" dirty="0"/>
              <a:t>μελετητής</a:t>
            </a:r>
            <a:r>
              <a:rPr lang="el-GR" dirty="0"/>
              <a:t> της σύγχρονης και μοντέρνας ελληνικής </a:t>
            </a:r>
            <a:r>
              <a:rPr lang="el-GR" dirty="0" smtClean="0"/>
              <a:t>ιστορίας.</a:t>
            </a:r>
            <a:endParaRPr lang="el-GR" dirty="0" smtClean="0"/>
          </a:p>
          <a:p>
            <a:pPr>
              <a:buFont typeface="Arial" panose="020B0604020202020204" pitchFamily="34" charset="0"/>
              <a:buChar char="•"/>
            </a:pPr>
            <a:r>
              <a:rPr lang="el-GR" dirty="0"/>
              <a:t>Γ</a:t>
            </a:r>
            <a:r>
              <a:rPr lang="el-GR" dirty="0" smtClean="0"/>
              <a:t>εννήθηκε </a:t>
            </a:r>
            <a:r>
              <a:rPr lang="el-GR" dirty="0"/>
              <a:t>στο Rochdale της Μ. Βρετανίας το </a:t>
            </a:r>
            <a:r>
              <a:rPr lang="el-GR" dirty="0" smtClean="0"/>
              <a:t>1939.</a:t>
            </a:r>
            <a:endParaRPr lang="el-GR" dirty="0" smtClean="0"/>
          </a:p>
          <a:p>
            <a:pPr>
              <a:buFont typeface="Arial" panose="020B0604020202020204" pitchFamily="34" charset="0"/>
              <a:buChar char="•"/>
            </a:pPr>
            <a:r>
              <a:rPr lang="el-GR" dirty="0"/>
              <a:t>Αναγνωρίζεται διεθνώς ως αυθεντία στη </a:t>
            </a:r>
            <a:r>
              <a:rPr lang="el-GR" u="sng" dirty="0"/>
              <a:t>σύγχρονη ελληνική </a:t>
            </a:r>
            <a:r>
              <a:rPr lang="el-GR" u="sng" dirty="0" smtClean="0"/>
              <a:t>ιστορία </a:t>
            </a:r>
            <a:endParaRPr lang="el-GR" u="sng" dirty="0" smtClean="0"/>
          </a:p>
          <a:p>
            <a:pPr>
              <a:buFont typeface="Arial" panose="020B0604020202020204" pitchFamily="34" charset="0"/>
              <a:buChar char="•"/>
            </a:pPr>
            <a:r>
              <a:rPr lang="el-GR" b="1" dirty="0" smtClean="0"/>
              <a:t>Συγγραφέας </a:t>
            </a:r>
            <a:r>
              <a:rPr lang="el-GR" dirty="0" smtClean="0"/>
              <a:t>βιβλίων και άρθρων για την </a:t>
            </a:r>
            <a:r>
              <a:rPr lang="el-GR" b="1" u="sng" dirty="0" smtClean="0">
                <a:solidFill>
                  <a:srgbClr val="FF0000"/>
                </a:solidFill>
              </a:rPr>
              <a:t>ελληνική ιστορία και πολιτική</a:t>
            </a:r>
            <a:r>
              <a:rPr lang="en-US" dirty="0" smtClean="0"/>
              <a:t>(A </a:t>
            </a:r>
            <a:r>
              <a:rPr lang="en-US" dirty="0"/>
              <a:t>Concise History of Greece, Minorities in Greece: Aspects of a plural society, The Greek diaspora in the twentieth </a:t>
            </a:r>
            <a:r>
              <a:rPr lang="en-US" dirty="0" err="1" smtClean="0"/>
              <a:t>centur</a:t>
            </a:r>
            <a:r>
              <a:rPr lang="en-US" dirty="0" err="1" smtClean="0"/>
              <a:t>e</a:t>
            </a:r>
            <a:r>
              <a:rPr lang="en-US" dirty="0" smtClean="0"/>
              <a:t>)</a:t>
            </a:r>
            <a:r>
              <a:rPr lang="el-GR" dirty="0" smtClean="0"/>
              <a:t>.</a:t>
            </a:r>
            <a:endParaRPr lang="el-GR" dirty="0"/>
          </a:p>
        </p:txBody>
      </p:sp>
      <p:sp>
        <p:nvSpPr>
          <p:cNvPr id="2" name="Title 1"/>
          <p:cNvSpPr>
            <a:spLocks noGrp="1"/>
          </p:cNvSpPr>
          <p:nvPr>
            <p:ph type="title"/>
          </p:nvPr>
        </p:nvSpPr>
        <p:spPr>
          <a:xfrm>
            <a:off x="1097280" y="591404"/>
            <a:ext cx="10058400" cy="772940"/>
          </a:xfrm>
        </p:spPr>
        <p:txBody>
          <a:bodyPr/>
          <a:lstStyle/>
          <a:p>
            <a:pPr algn="ctr"/>
            <a:r>
              <a:rPr lang="el-GR" dirty="0" smtClean="0">
                <a:effectLst>
                  <a:outerShdw blurRad="38100" dist="38100" dir="2700000" algn="tl">
                    <a:srgbClr val="000000">
                      <a:alpha val="43137"/>
                    </a:srgbClr>
                  </a:outerShdw>
                </a:effectLst>
              </a:rPr>
              <a:t>Εισαγωγή</a:t>
            </a:r>
            <a:endParaRPr lang="el-G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27521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4142" y="2262555"/>
            <a:ext cx="9877777" cy="4191855"/>
          </a:xfrm>
        </p:spPr>
        <p:txBody>
          <a:bodyPr>
            <a:normAutofit/>
          </a:bodyPr>
          <a:lstStyle/>
          <a:p>
            <a:pPr>
              <a:buFont typeface="Arial" panose="020B0604020202020204" pitchFamily="34" charset="0"/>
              <a:buChar char="•"/>
            </a:pPr>
            <a:r>
              <a:rPr lang="el-GR" dirty="0" smtClean="0"/>
              <a:t>Τα συγγράματά του αναφέρονται</a:t>
            </a:r>
            <a:r>
              <a:rPr lang="en-US" dirty="0" smtClean="0"/>
              <a:t>:</a:t>
            </a:r>
          </a:p>
          <a:p>
            <a:pPr>
              <a:buFont typeface="Wingdings" pitchFamily="2" charset="2"/>
              <a:buChar char="ü"/>
            </a:pPr>
            <a:r>
              <a:rPr lang="el-GR" dirty="0" smtClean="0"/>
              <a:t> στην </a:t>
            </a:r>
            <a:r>
              <a:rPr lang="el-GR" dirty="0" smtClean="0">
                <a:solidFill>
                  <a:srgbClr val="FF0000"/>
                </a:solidFill>
              </a:rPr>
              <a:t>ελληνική </a:t>
            </a:r>
            <a:r>
              <a:rPr lang="el-GR" dirty="0">
                <a:solidFill>
                  <a:srgbClr val="FF0000"/>
                </a:solidFill>
              </a:rPr>
              <a:t>διασπορά </a:t>
            </a:r>
            <a:endParaRPr lang="en-US" dirty="0" smtClean="0">
              <a:solidFill>
                <a:srgbClr val="FF0000"/>
              </a:solidFill>
            </a:endParaRPr>
          </a:p>
          <a:p>
            <a:pPr>
              <a:buFont typeface="Wingdings" pitchFamily="2" charset="2"/>
              <a:buChar char="ü"/>
            </a:pPr>
            <a:r>
              <a:rPr lang="el-GR" dirty="0"/>
              <a:t>σ</a:t>
            </a:r>
            <a:r>
              <a:rPr lang="el-GR" dirty="0" smtClean="0"/>
              <a:t>τις </a:t>
            </a:r>
            <a:r>
              <a:rPr lang="el-GR" dirty="0" smtClean="0">
                <a:solidFill>
                  <a:srgbClr val="FF0000"/>
                </a:solidFill>
              </a:rPr>
              <a:t>μειονότητες</a:t>
            </a:r>
            <a:r>
              <a:rPr lang="el-GR" dirty="0" smtClean="0"/>
              <a:t> </a:t>
            </a:r>
            <a:r>
              <a:rPr lang="el-GR" dirty="0"/>
              <a:t>που αναγκάστηκαν να εγκατασταθούν στην </a:t>
            </a:r>
            <a:r>
              <a:rPr lang="el-GR" dirty="0" smtClean="0"/>
              <a:t>Ελλάδα.</a:t>
            </a:r>
            <a:endParaRPr lang="en-US" dirty="0" smtClean="0"/>
          </a:p>
          <a:p>
            <a:pPr>
              <a:buFont typeface="Arial" panose="020B0604020202020204" pitchFamily="34" charset="0"/>
              <a:buChar char="•"/>
            </a:pPr>
            <a:r>
              <a:rPr lang="el-GR" dirty="0"/>
              <a:t>Πιο συγκεκριμένα, στο βιβλίο του «Η συνοπτική ιστορία της Ελλάδας» αναφέρει πως πολλοί Έλληνες αναγκάστηκαν να μεταναστεύσουν </a:t>
            </a:r>
            <a:r>
              <a:rPr lang="el-GR" dirty="0" smtClean="0"/>
              <a:t> για </a:t>
            </a:r>
            <a:r>
              <a:rPr lang="el-GR" u="sng" dirty="0" smtClean="0"/>
              <a:t>οικομικούς λόγούς</a:t>
            </a:r>
            <a:r>
              <a:rPr lang="el-GR" dirty="0" smtClean="0"/>
              <a:t>, σε </a:t>
            </a:r>
            <a:r>
              <a:rPr lang="el-GR" dirty="0"/>
              <a:t>χώρες όπως η Ρωσία, οι Ηνωμένες </a:t>
            </a:r>
            <a:r>
              <a:rPr lang="el-GR" dirty="0" smtClean="0"/>
              <a:t>Πολιτ</a:t>
            </a:r>
            <a:r>
              <a:rPr lang="el-GR" dirty="0"/>
              <a:t>ε</a:t>
            </a:r>
            <a:r>
              <a:rPr lang="el-GR" dirty="0" smtClean="0"/>
              <a:t>ίες </a:t>
            </a:r>
            <a:r>
              <a:rPr lang="el-GR" dirty="0"/>
              <a:t>ακόμα και η </a:t>
            </a:r>
            <a:r>
              <a:rPr lang="el-GR" dirty="0" smtClean="0"/>
              <a:t>Αίγυπτος.</a:t>
            </a:r>
            <a:endParaRPr lang="en-US" dirty="0" smtClean="0"/>
          </a:p>
          <a:p>
            <a:pPr algn="ctr">
              <a:buFont typeface="Wingdings" pitchFamily="2" charset="2"/>
              <a:buChar char="Ø"/>
            </a:pPr>
            <a:r>
              <a:rPr lang="el-GR" sz="2000" dirty="0" smtClean="0"/>
              <a:t>Έλληνες έμποροι εν τέλει μένουν στην χώρα </a:t>
            </a:r>
            <a:r>
              <a:rPr lang="el-GR" sz="2000" dirty="0" smtClean="0"/>
              <a:t>μετανάστευσης.</a:t>
            </a:r>
          </a:p>
          <a:p>
            <a:pPr>
              <a:buFont typeface="Arial" panose="020B0604020202020204" pitchFamily="34" charset="0"/>
              <a:buChar char="•"/>
            </a:pPr>
            <a:r>
              <a:rPr lang="el-GR" dirty="0" smtClean="0"/>
              <a:t>Στην Αυστραλία δημιουργήθηκε ένα από τα μεγαλύτερα κέντρα ελληνικόυ πληθυσμού.</a:t>
            </a:r>
            <a:endParaRPr lang="en-US" dirty="0" smtClean="0"/>
          </a:p>
        </p:txBody>
      </p:sp>
      <p:sp>
        <p:nvSpPr>
          <p:cNvPr id="2" name="Title 1"/>
          <p:cNvSpPr>
            <a:spLocks noGrp="1"/>
          </p:cNvSpPr>
          <p:nvPr>
            <p:ph type="title"/>
          </p:nvPr>
        </p:nvSpPr>
        <p:spPr>
          <a:xfrm>
            <a:off x="968326" y="532788"/>
            <a:ext cx="10058400" cy="845511"/>
          </a:xfrm>
        </p:spPr>
        <p:txBody>
          <a:bodyPr>
            <a:normAutofit/>
          </a:bodyPr>
          <a:lstStyle/>
          <a:p>
            <a:r>
              <a:rPr lang="el-GR" dirty="0">
                <a:effectLst>
                  <a:outerShdw blurRad="38100" dist="38100" dir="2700000" algn="tl">
                    <a:srgbClr val="000000">
                      <a:alpha val="43137"/>
                    </a:srgbClr>
                  </a:outerShdw>
                </a:effectLst>
              </a:rPr>
              <a:t>Προσφορά και Εποχή </a:t>
            </a:r>
            <a:r>
              <a:rPr lang="el-GR" dirty="0" smtClean="0">
                <a:effectLst>
                  <a:outerShdw blurRad="38100" dist="38100" dir="2700000" algn="tl">
                    <a:srgbClr val="000000">
                      <a:alpha val="43137"/>
                    </a:srgbClr>
                  </a:outerShdw>
                </a:effectLst>
              </a:rPr>
              <a:t>(1)</a:t>
            </a:r>
            <a:endParaRPr lang="el-GR" dirty="0"/>
          </a:p>
        </p:txBody>
      </p:sp>
      <p:sp>
        <p:nvSpPr>
          <p:cNvPr id="4" name="Down Arrow 3"/>
          <p:cNvSpPr/>
          <p:nvPr/>
        </p:nvSpPr>
        <p:spPr>
          <a:xfrm>
            <a:off x="4712677" y="4724401"/>
            <a:ext cx="410307" cy="5055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2938762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15864" y="3378851"/>
            <a:ext cx="9877777" cy="2283395"/>
          </a:xfrm>
        </p:spPr>
        <p:txBody>
          <a:bodyPr/>
          <a:lstStyle/>
          <a:p>
            <a:pPr>
              <a:buFont typeface="Arial" pitchFamily="34" charset="0"/>
              <a:buChar char="•"/>
            </a:pPr>
            <a:r>
              <a:rPr lang="el-GR" dirty="0"/>
              <a:t>Παράλληλα, στο βιβλίο του «Μειονότητες στην Ελλάδα» </a:t>
            </a:r>
            <a:r>
              <a:rPr lang="el-GR" dirty="0" smtClean="0"/>
              <a:t>αναφέρεται στις </a:t>
            </a:r>
            <a:r>
              <a:rPr lang="el-GR" b="1" u="sng" dirty="0"/>
              <a:t>μειονότητες που υπάρχουν στην Ελλάδα </a:t>
            </a:r>
            <a:r>
              <a:rPr lang="el-GR" dirty="0"/>
              <a:t>ξεκινώντας από το 1924 με τους Παλαιημερολογίτες, συνεχίζοντας με τους Καθολικούς, τους Ευαγγελικούς, τους Εβραίους, τους Μουσουλμάνους, τους Αρμένιους, τους </a:t>
            </a:r>
            <a:r>
              <a:rPr lang="el-GR" dirty="0" smtClean="0"/>
              <a:t>Βλάχους </a:t>
            </a:r>
            <a:r>
              <a:rPr lang="el-GR" dirty="0"/>
              <a:t>τους Σλαβομακεδόνιους και τέλος τους Σαρακατσάνους</a:t>
            </a:r>
            <a:r>
              <a:rPr lang="el-GR" dirty="0" smtClean="0"/>
              <a:t>.</a:t>
            </a:r>
          </a:p>
          <a:p>
            <a:pPr>
              <a:buFont typeface="Arial" pitchFamily="34" charset="0"/>
              <a:buChar char="•"/>
            </a:pPr>
            <a:endParaRPr lang="el-GR" dirty="0"/>
          </a:p>
        </p:txBody>
      </p:sp>
      <p:sp>
        <p:nvSpPr>
          <p:cNvPr id="3" name="Title 2"/>
          <p:cNvSpPr>
            <a:spLocks noGrp="1"/>
          </p:cNvSpPr>
          <p:nvPr>
            <p:ph type="title"/>
          </p:nvPr>
        </p:nvSpPr>
        <p:spPr/>
        <p:txBody>
          <a:bodyPr/>
          <a:lstStyle/>
          <a:p>
            <a:r>
              <a:rPr lang="el-GR" dirty="0" smtClean="0">
                <a:effectLst>
                  <a:outerShdw blurRad="38100" dist="38100" dir="2700000" algn="tl">
                    <a:srgbClr val="000000">
                      <a:alpha val="43137"/>
                    </a:srgbClr>
                  </a:outerShdw>
                </a:effectLst>
              </a:rPr>
              <a:t>Προσφορά και Εποχή (2)</a:t>
            </a:r>
            <a:endParaRPr lang="el-G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734593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endParaRPr lang="el-GR" dirty="0" smtClean="0"/>
          </a:p>
          <a:p>
            <a:pPr>
              <a:buFont typeface="Arial" panose="020B0604020202020204" pitchFamily="34" charset="0"/>
              <a:buChar char="•"/>
            </a:pPr>
            <a:r>
              <a:rPr lang="el-GR" dirty="0" smtClean="0"/>
              <a:t>Επιπλέον, στο </a:t>
            </a:r>
            <a:r>
              <a:rPr lang="el-GR" dirty="0"/>
              <a:t>βιβλίο του «</a:t>
            </a:r>
            <a:r>
              <a:rPr lang="el-GR" u="sng" dirty="0"/>
              <a:t>Η Ελληνική διασπορά στον </a:t>
            </a:r>
            <a:r>
              <a:rPr lang="el-GR" u="sng" dirty="0" smtClean="0"/>
              <a:t>20</a:t>
            </a:r>
            <a:r>
              <a:rPr lang="el-GR" u="sng" baseline="30000" dirty="0" smtClean="0"/>
              <a:t>ο</a:t>
            </a:r>
            <a:r>
              <a:rPr lang="el-GR" u="sng" dirty="0" smtClean="0"/>
              <a:t> αιώνα</a:t>
            </a:r>
            <a:r>
              <a:rPr lang="el-GR" dirty="0"/>
              <a:t>» </a:t>
            </a:r>
            <a:r>
              <a:rPr lang="el-GR" dirty="0" smtClean="0"/>
              <a:t>κάνει </a:t>
            </a:r>
            <a:r>
              <a:rPr lang="el-GR" dirty="0"/>
              <a:t>αναφορά στην ζωή των Ελλήνων μεταναστών στις χώρες μεταναστευσης τους και μάλιστα τονίζει </a:t>
            </a:r>
            <a:r>
              <a:rPr lang="el-GR" dirty="0" smtClean="0"/>
              <a:t>κάποιους Έλληνες που ξεχώρισαν στην χώρα υποδοχής τους </a:t>
            </a:r>
            <a:r>
              <a:rPr lang="el-GR" dirty="0"/>
              <a:t>όπως ο Σπύρος Πέτρου, οι αδερφές Άντριους, ο Ζορζ Γκεταρύ κ.ά</a:t>
            </a:r>
            <a:r>
              <a:rPr lang="el-GR" dirty="0" smtClean="0"/>
              <a:t>.</a:t>
            </a:r>
          </a:p>
          <a:p>
            <a:pPr>
              <a:buFont typeface="Arial" panose="020B0604020202020204" pitchFamily="34" charset="0"/>
              <a:buChar char="•"/>
            </a:pPr>
            <a:r>
              <a:rPr lang="el-GR" dirty="0" smtClean="0"/>
              <a:t> </a:t>
            </a:r>
            <a:r>
              <a:rPr lang="el-GR" dirty="0"/>
              <a:t>Ασχολείται κυρίως με την  </a:t>
            </a:r>
            <a:r>
              <a:rPr lang="el-GR" b="1" dirty="0">
                <a:solidFill>
                  <a:srgbClr val="FF0000"/>
                </a:solidFill>
              </a:rPr>
              <a:t>ιστορική διασπορά</a:t>
            </a:r>
            <a:r>
              <a:rPr lang="el-GR" dirty="0"/>
              <a:t>(διωγμοί,καταπίεση,εμπορικοί λόγοι) και λιγότερο με τη </a:t>
            </a:r>
            <a:r>
              <a:rPr lang="el-GR" b="1" dirty="0">
                <a:solidFill>
                  <a:srgbClr val="FF0000"/>
                </a:solidFill>
              </a:rPr>
              <a:t>μεταναστευτική</a:t>
            </a:r>
            <a:r>
              <a:rPr lang="el-GR" dirty="0"/>
              <a:t>(«εκούσια» μετακίνηση πληθυσμών από το ελληνικό κράτος).</a:t>
            </a:r>
            <a:endParaRPr lang="en-US" dirty="0"/>
          </a:p>
          <a:p>
            <a:pPr>
              <a:buFont typeface="Arial" panose="020B0604020202020204" pitchFamily="34" charset="0"/>
              <a:buChar char="•"/>
            </a:pPr>
            <a:endParaRPr lang="el-GR" dirty="0" smtClean="0"/>
          </a:p>
          <a:p>
            <a:pPr>
              <a:buFont typeface="Arial" panose="020B0604020202020204" pitchFamily="34" charset="0"/>
              <a:buChar char="•"/>
            </a:pPr>
            <a:endParaRPr lang="el-GR" dirty="0"/>
          </a:p>
        </p:txBody>
      </p:sp>
      <p:sp>
        <p:nvSpPr>
          <p:cNvPr id="2" name="Title 1"/>
          <p:cNvSpPr>
            <a:spLocks noGrp="1"/>
          </p:cNvSpPr>
          <p:nvPr>
            <p:ph type="title"/>
          </p:nvPr>
        </p:nvSpPr>
        <p:spPr/>
        <p:txBody>
          <a:bodyPr>
            <a:normAutofit/>
          </a:bodyPr>
          <a:lstStyle/>
          <a:p>
            <a:pPr algn="ctr"/>
            <a:r>
              <a:rPr lang="el-GR" dirty="0" smtClean="0">
                <a:effectLst>
                  <a:outerShdw blurRad="38100" dist="38100" dir="2700000" algn="tl">
                    <a:srgbClr val="000000">
                      <a:alpha val="43137"/>
                    </a:srgbClr>
                  </a:outerShdw>
                </a:effectLst>
              </a:rPr>
              <a:t>Πλαίσιο Αναφοράς</a:t>
            </a:r>
            <a:endParaRPr lang="el-G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647444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7280" y="2249714"/>
            <a:ext cx="10058400" cy="3619380"/>
          </a:xfrm>
        </p:spPr>
        <p:txBody>
          <a:bodyPr>
            <a:normAutofit/>
          </a:bodyPr>
          <a:lstStyle/>
          <a:p>
            <a:pPr>
              <a:buFont typeface="Arial" panose="020B0604020202020204" pitchFamily="34" charset="0"/>
              <a:buChar char="•"/>
            </a:pPr>
            <a:r>
              <a:rPr lang="el-GR" dirty="0" smtClean="0"/>
              <a:t>Για </a:t>
            </a:r>
            <a:r>
              <a:rPr lang="el-GR" dirty="0"/>
              <a:t>να ορίσει τον Έλληνα της διασποράς δανείζεται τον ορισμό που χρησιμοποίησε κάποτε ο Ελευθέριος Βενιζέλος λέγοντας ότι Έλληνας είναι αυτός που θέλει να είναι Έλληνας, νιώθει Έλληνας και δηλώνει ότι είναι Έλληνας, δηλαδή ότι βάση της εθνικότητας αποτελεί η εθνική </a:t>
            </a:r>
            <a:r>
              <a:rPr lang="el-GR" dirty="0" smtClean="0"/>
              <a:t>συνείδηση .</a:t>
            </a:r>
          </a:p>
          <a:p>
            <a:pPr>
              <a:buFont typeface="Arial" panose="020B0604020202020204" pitchFamily="34" charset="0"/>
              <a:buChar char="•"/>
            </a:pPr>
            <a:r>
              <a:rPr lang="el-GR" dirty="0" smtClean="0"/>
              <a:t>Παράλληλα αναφέρεται στα λεγόμενα του Τζον Άρμστρονγκ</a:t>
            </a:r>
            <a:r>
              <a:rPr lang="el-GR" dirty="0" smtClean="0"/>
              <a:t>, ο οποίος </a:t>
            </a:r>
            <a:r>
              <a:rPr lang="el-GR" dirty="0" smtClean="0"/>
              <a:t>ορίζει </a:t>
            </a:r>
            <a:r>
              <a:rPr lang="el-GR" dirty="0"/>
              <a:t>την διασπορά ως «οποιαδήποτε εθνική συλλογικότητα που δεν έχει εθνική βάση μέσα σε μία δεδομένη οργανωμένη κοινωνία, αποτελεί δηλαδή μια σχετικά μικρή μειονότητα σε όλα τα τμήματα </a:t>
            </a:r>
            <a:r>
              <a:rPr lang="el-GR" dirty="0" smtClean="0"/>
              <a:t>της</a:t>
            </a:r>
            <a:r>
              <a:rPr lang="el-GR" dirty="0"/>
              <a:t>.</a:t>
            </a:r>
            <a:endParaRPr lang="el-GR" dirty="0"/>
          </a:p>
        </p:txBody>
      </p:sp>
      <p:sp>
        <p:nvSpPr>
          <p:cNvPr id="2" name="Title 1"/>
          <p:cNvSpPr>
            <a:spLocks noGrp="1"/>
          </p:cNvSpPr>
          <p:nvPr>
            <p:ph type="title"/>
          </p:nvPr>
        </p:nvSpPr>
        <p:spPr/>
        <p:txBody>
          <a:bodyPr>
            <a:normAutofit/>
          </a:bodyPr>
          <a:lstStyle/>
          <a:p>
            <a:pPr algn="ctr"/>
            <a:r>
              <a:rPr lang="el-GR" dirty="0" smtClean="0">
                <a:effectLst>
                  <a:outerShdw blurRad="38100" dist="38100" dir="2700000" algn="tl">
                    <a:srgbClr val="000000">
                      <a:alpha val="43137"/>
                    </a:srgbClr>
                  </a:outerShdw>
                </a:effectLst>
              </a:rPr>
              <a:t>Ορισμός Διασποράς</a:t>
            </a:r>
            <a:endParaRPr lang="el-G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113270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buFont typeface="Arial" panose="020B0604020202020204" pitchFamily="34" charset="0"/>
              <a:buChar char="•"/>
            </a:pPr>
            <a:r>
              <a:rPr lang="el-GR" dirty="0"/>
              <a:t> Στην παλαιότερη εποχή της διασποράς, οι οικονομικοί λόγοι αφορούσαν συνήθως την υποστήριξη στην πατρίδα, βέβαια τώρα η οικονομική υποστήριξη αφορά περισσότερο τους ίδιους τους μετανάστες παρά την </a:t>
            </a:r>
            <a:r>
              <a:rPr lang="el-GR" dirty="0" smtClean="0"/>
              <a:t>πατρίδα.</a:t>
            </a:r>
            <a:endParaRPr lang="en-US" dirty="0" smtClean="0"/>
          </a:p>
          <a:p>
            <a:pPr>
              <a:buFont typeface="Arial" panose="020B0604020202020204" pitchFamily="34" charset="0"/>
              <a:buChar char="•"/>
            </a:pPr>
            <a:r>
              <a:rPr lang="el-GR" dirty="0"/>
              <a:t>Ο</a:t>
            </a:r>
            <a:r>
              <a:rPr lang="el-GR" dirty="0" smtClean="0"/>
              <a:t>ι </a:t>
            </a:r>
            <a:r>
              <a:rPr lang="el-GR" dirty="0"/>
              <a:t>μετανάστες του παρελθόντος έχουν ελάχιστα κοινά με αυτούς της εποχής της παγκοσμιοποίησης και της διασυνδεσιμότητας</a:t>
            </a:r>
            <a:r>
              <a:rPr lang="el-GR" dirty="0" smtClean="0"/>
              <a:t>.</a:t>
            </a:r>
            <a:endParaRPr lang="en-US" dirty="0" smtClean="0"/>
          </a:p>
          <a:p>
            <a:pPr>
              <a:buFont typeface="Arial" panose="020B0604020202020204" pitchFamily="34" charset="0"/>
              <a:buChar char="•"/>
            </a:pPr>
            <a:r>
              <a:rPr lang="el-GR" dirty="0"/>
              <a:t>Η Ελλάδα από χώρα μεταναστών που ήταν, πλέον φιλοξενεί και η ίδια μετανάστες. </a:t>
            </a:r>
            <a:endParaRPr lang="en-US" dirty="0" smtClean="0"/>
          </a:p>
          <a:p>
            <a:pPr>
              <a:buFont typeface="Arial" panose="020B0604020202020204" pitchFamily="34" charset="0"/>
              <a:buChar char="•"/>
            </a:pPr>
            <a:r>
              <a:rPr lang="el-GR" dirty="0"/>
              <a:t>Βασικότερη αιτία της μετανάστευσης φαίνεται να θεωρεί τη διαφορά της οικονομικής, πολιτικής και πολιτιστικής ανάπτυξης ανάμεσα στις Ευρωπαϊκές πόλεις.</a:t>
            </a:r>
          </a:p>
        </p:txBody>
      </p:sp>
      <p:sp>
        <p:nvSpPr>
          <p:cNvPr id="2" name="Title 1"/>
          <p:cNvSpPr>
            <a:spLocks noGrp="1"/>
          </p:cNvSpPr>
          <p:nvPr>
            <p:ph type="title"/>
          </p:nvPr>
        </p:nvSpPr>
        <p:spPr/>
        <p:txBody>
          <a:bodyPr>
            <a:noAutofit/>
          </a:bodyPr>
          <a:lstStyle/>
          <a:p>
            <a:r>
              <a:rPr lang="el-GR" dirty="0" err="1">
                <a:effectLst>
                  <a:outerShdw blurRad="38100" dist="38100" dir="2700000" algn="tl">
                    <a:srgbClr val="000000">
                      <a:alpha val="43137"/>
                    </a:srgbClr>
                  </a:outerShdw>
                </a:effectLst>
              </a:rPr>
              <a:t>Κοιν</a:t>
            </a:r>
            <a:r>
              <a:rPr lang="el-GR" dirty="0">
                <a:effectLst>
                  <a:outerShdw blurRad="38100" dist="38100" dir="2700000" algn="tl">
                    <a:srgbClr val="000000">
                      <a:alpha val="43137"/>
                    </a:srgbClr>
                  </a:outerShdw>
                </a:effectLst>
              </a:rPr>
              <a:t>/πολιτικός και οικονομικός ρόλος της διασποράς στη σύγχρονη διασπορά </a:t>
            </a:r>
          </a:p>
        </p:txBody>
      </p:sp>
    </p:spTree>
    <p:extLst>
      <p:ext uri="{BB962C8B-B14F-4D97-AF65-F5344CB8AC3E}">
        <p14:creationId xmlns:p14="http://schemas.microsoft.com/office/powerpoint/2010/main" val="2813960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7280" y="1845733"/>
            <a:ext cx="10058400" cy="4598609"/>
          </a:xfrm>
        </p:spPr>
        <p:txBody>
          <a:bodyPr>
            <a:normAutofit fontScale="92500" lnSpcReduction="20000"/>
          </a:bodyPr>
          <a:lstStyle/>
          <a:p>
            <a:pPr>
              <a:buFont typeface="Arial" panose="020B0604020202020204" pitchFamily="34" charset="0"/>
              <a:buChar char="•"/>
            </a:pPr>
            <a:r>
              <a:rPr lang="en-US" u="sng" dirty="0" smtClean="0"/>
              <a:t>E</a:t>
            </a:r>
            <a:r>
              <a:rPr lang="el-GR" u="sng" dirty="0" smtClean="0"/>
              <a:t>ξάλειψη </a:t>
            </a:r>
            <a:r>
              <a:rPr lang="el-GR" dirty="0"/>
              <a:t>των </a:t>
            </a:r>
            <a:r>
              <a:rPr lang="el-GR" b="1" dirty="0"/>
              <a:t>προκαταλήψεων</a:t>
            </a:r>
            <a:r>
              <a:rPr lang="el-GR" dirty="0"/>
              <a:t> και του </a:t>
            </a:r>
            <a:r>
              <a:rPr lang="el-GR" b="1" dirty="0"/>
              <a:t>ρατσισμού</a:t>
            </a:r>
            <a:r>
              <a:rPr lang="el-GR" dirty="0"/>
              <a:t>. </a:t>
            </a:r>
            <a:endParaRPr lang="en-US" dirty="0" smtClean="0"/>
          </a:p>
          <a:p>
            <a:pPr>
              <a:buFont typeface="Arial" panose="020B0604020202020204" pitchFamily="34" charset="0"/>
              <a:buChar char="•"/>
            </a:pPr>
            <a:r>
              <a:rPr lang="el-GR" dirty="0" smtClean="0"/>
              <a:t>Κ</a:t>
            </a:r>
            <a:r>
              <a:rPr lang="el-GR" dirty="0" smtClean="0"/>
              <a:t>ατανοήση της αξίας </a:t>
            </a:r>
            <a:r>
              <a:rPr lang="el-GR" dirty="0"/>
              <a:t>της </a:t>
            </a:r>
            <a:r>
              <a:rPr lang="el-GR" b="1" dirty="0"/>
              <a:t>πολυπολιτισμικότητας</a:t>
            </a:r>
            <a:r>
              <a:rPr lang="el-GR" dirty="0"/>
              <a:t> και της καλής συνύπαρξης των ανθρώπων διαφορετικών </a:t>
            </a:r>
            <a:r>
              <a:rPr lang="el-GR" dirty="0" smtClean="0"/>
              <a:t>λαών.</a:t>
            </a:r>
            <a:endParaRPr lang="el-GR" dirty="0" smtClean="0"/>
          </a:p>
          <a:p>
            <a:pPr>
              <a:buFont typeface="Arial" panose="020B0604020202020204" pitchFamily="34" charset="0"/>
              <a:buChar char="•"/>
            </a:pPr>
            <a:r>
              <a:rPr lang="el-GR" dirty="0" smtClean="0"/>
              <a:t>Καλλιέργεια </a:t>
            </a:r>
            <a:r>
              <a:rPr lang="el-GR" dirty="0"/>
              <a:t>των </a:t>
            </a:r>
            <a:r>
              <a:rPr lang="el-GR" b="1" dirty="0"/>
              <a:t>ανθρωπιστικών ιδανικών</a:t>
            </a:r>
            <a:r>
              <a:rPr lang="el-GR" dirty="0"/>
              <a:t> </a:t>
            </a:r>
            <a:r>
              <a:rPr lang="el-GR" dirty="0" smtClean="0"/>
              <a:t> (αλληλοσεβασμός, αποδοχή </a:t>
            </a:r>
            <a:r>
              <a:rPr lang="el-GR" dirty="0"/>
              <a:t>του διαφορετικού </a:t>
            </a:r>
            <a:r>
              <a:rPr lang="el-GR" dirty="0" smtClean="0"/>
              <a:t>, ειρηνική </a:t>
            </a:r>
            <a:r>
              <a:rPr lang="el-GR" dirty="0"/>
              <a:t>συνύπαρξη και συλλογική σκέψη μέσα από την αναγκαιότητα της επίλυσης πανανθρώπινων θεμάτων </a:t>
            </a:r>
            <a:r>
              <a:rPr lang="el-GR" dirty="0" smtClean="0"/>
              <a:t>).</a:t>
            </a:r>
            <a:endParaRPr lang="el-GR" dirty="0" smtClean="0"/>
          </a:p>
          <a:p>
            <a:pPr>
              <a:buFont typeface="Arial" panose="020B0604020202020204" pitchFamily="34" charset="0"/>
              <a:buChar char="•"/>
            </a:pPr>
            <a:r>
              <a:rPr lang="el-GR" dirty="0"/>
              <a:t> </a:t>
            </a:r>
            <a:r>
              <a:rPr lang="el-GR" dirty="0" smtClean="0"/>
              <a:t>Ενίσχυση </a:t>
            </a:r>
            <a:r>
              <a:rPr lang="el-GR" b="1" dirty="0" smtClean="0"/>
              <a:t>διάλογου</a:t>
            </a:r>
            <a:r>
              <a:rPr lang="el-GR" dirty="0" smtClean="0"/>
              <a:t> και </a:t>
            </a:r>
            <a:r>
              <a:rPr lang="el-GR" b="1" dirty="0" smtClean="0"/>
              <a:t>αλληλεπίδρασης</a:t>
            </a:r>
            <a:r>
              <a:rPr lang="el-GR" dirty="0" smtClean="0"/>
              <a:t> χωρίς </a:t>
            </a:r>
            <a:r>
              <a:rPr lang="el-GR" dirty="0"/>
              <a:t>να γίνεται απαραίτητη η </a:t>
            </a:r>
            <a:r>
              <a:rPr lang="el-GR" dirty="0" smtClean="0"/>
              <a:t>αφομοίωση.</a:t>
            </a:r>
            <a:endParaRPr lang="el-GR" dirty="0"/>
          </a:p>
          <a:p>
            <a:pPr>
              <a:buFont typeface="Arial" panose="020B0604020202020204" pitchFamily="34" charset="0"/>
              <a:buChar char="•"/>
            </a:pPr>
            <a:r>
              <a:rPr lang="el-GR" b="1" dirty="0" smtClean="0"/>
              <a:t>Συνεννόηση</a:t>
            </a:r>
            <a:r>
              <a:rPr lang="el-GR" dirty="0" smtClean="0"/>
              <a:t> </a:t>
            </a:r>
            <a:r>
              <a:rPr lang="el-GR" dirty="0"/>
              <a:t>και </a:t>
            </a:r>
            <a:r>
              <a:rPr lang="el-GR" b="1" dirty="0" smtClean="0"/>
              <a:t>συνεργασία</a:t>
            </a:r>
            <a:r>
              <a:rPr lang="el-GR" dirty="0" smtClean="0"/>
              <a:t> μεταξύ </a:t>
            </a:r>
            <a:r>
              <a:rPr lang="el-GR" dirty="0"/>
              <a:t>διαφορετικών </a:t>
            </a:r>
            <a:r>
              <a:rPr lang="el-GR" dirty="0" smtClean="0"/>
              <a:t>λαών.</a:t>
            </a:r>
            <a:endParaRPr lang="el-GR" dirty="0" smtClean="0"/>
          </a:p>
          <a:p>
            <a:pPr>
              <a:buFont typeface="Arial" panose="020B0604020202020204" pitchFamily="34" charset="0"/>
              <a:buChar char="•"/>
            </a:pPr>
            <a:r>
              <a:rPr lang="el-GR" dirty="0"/>
              <a:t> </a:t>
            </a:r>
            <a:r>
              <a:rPr lang="el-GR" dirty="0" smtClean="0"/>
              <a:t>Στην </a:t>
            </a:r>
            <a:r>
              <a:rPr lang="el-GR" u="sng" dirty="0" smtClean="0"/>
              <a:t>εκπαίδευση</a:t>
            </a:r>
            <a:r>
              <a:rPr lang="el-GR" dirty="0" smtClean="0"/>
              <a:t> περιλαμβάνεται και το </a:t>
            </a:r>
            <a:r>
              <a:rPr lang="el-GR" b="1" dirty="0" smtClean="0"/>
              <a:t>πολυπολιτισμικό</a:t>
            </a:r>
            <a:r>
              <a:rPr lang="el-GR" dirty="0" smtClean="0"/>
              <a:t> κομμάτι.</a:t>
            </a:r>
            <a:endParaRPr lang="el-GR" dirty="0" smtClean="0"/>
          </a:p>
          <a:p>
            <a:pPr>
              <a:buFont typeface="Arial" panose="020B0604020202020204" pitchFamily="34" charset="0"/>
              <a:buChar char="•"/>
            </a:pPr>
            <a:r>
              <a:rPr lang="el-GR" dirty="0" smtClean="0"/>
              <a:t>Το σχολείο </a:t>
            </a:r>
            <a:r>
              <a:rPr lang="el-GR" dirty="0"/>
              <a:t>προάγει το διάλογο και την ελευθερία λόγου και βοηθά τους μαθητές να αντιληφθούν βαθύτερα τους συμμαθητές και τους συνανθρώπους τους κυρίως ως προς τον ηθικό και τον πολιτικό τομέα όχι μόνο στο χώρο της εκπαίδευσης αλλά γενικότερα στην καθημερινή τους </a:t>
            </a:r>
            <a:r>
              <a:rPr lang="el-GR" dirty="0" smtClean="0"/>
              <a:t>ζωή.</a:t>
            </a:r>
            <a:endParaRPr lang="el-GR" dirty="0"/>
          </a:p>
        </p:txBody>
      </p:sp>
      <p:sp>
        <p:nvSpPr>
          <p:cNvPr id="2" name="Title 1"/>
          <p:cNvSpPr>
            <a:spLocks noGrp="1"/>
          </p:cNvSpPr>
          <p:nvPr>
            <p:ph type="title"/>
          </p:nvPr>
        </p:nvSpPr>
        <p:spPr/>
        <p:txBody>
          <a:bodyPr/>
          <a:lstStyle/>
          <a:p>
            <a:pPr algn="ctr"/>
            <a:r>
              <a:rPr lang="el-GR" dirty="0" smtClean="0">
                <a:effectLst>
                  <a:outerShdw blurRad="38100" dist="38100" dir="2700000" algn="tl">
                    <a:srgbClr val="000000">
                      <a:alpha val="43137"/>
                    </a:srgbClr>
                  </a:outerShdw>
                </a:effectLst>
              </a:rPr>
              <a:t>Θετικά Διασποράς</a:t>
            </a:r>
            <a:endParaRPr lang="el-G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404011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Arial" panose="020B0604020202020204" pitchFamily="34" charset="0"/>
              <a:buChar char="•"/>
            </a:pPr>
            <a:r>
              <a:rPr lang="el-GR" b="1" dirty="0" smtClean="0">
                <a:solidFill>
                  <a:srgbClr val="FF0000"/>
                </a:solidFill>
              </a:rPr>
              <a:t>Κοινωνική/ανθρωπολογική</a:t>
            </a:r>
            <a:r>
              <a:rPr lang="el-GR" dirty="0" smtClean="0"/>
              <a:t> </a:t>
            </a:r>
            <a:r>
              <a:rPr lang="el-GR" dirty="0"/>
              <a:t>γιατί ασχολείται με τον πολιτισμό, κάνει πολλές αναφορές σε αυτόν αλλά και με την έννοια του </a:t>
            </a:r>
            <a:r>
              <a:rPr lang="el-GR" dirty="0" smtClean="0"/>
              <a:t>έθνους.</a:t>
            </a:r>
            <a:endParaRPr lang="el-GR" dirty="0" smtClean="0"/>
          </a:p>
          <a:p>
            <a:pPr>
              <a:buFont typeface="Arial" panose="020B0604020202020204" pitchFamily="34" charset="0"/>
              <a:buChar char="•"/>
            </a:pPr>
            <a:r>
              <a:rPr lang="el-GR" b="1" dirty="0" smtClean="0">
                <a:solidFill>
                  <a:srgbClr val="FF0000"/>
                </a:solidFill>
              </a:rPr>
              <a:t>Οικονομική</a:t>
            </a:r>
            <a:r>
              <a:rPr lang="el-GR" dirty="0" smtClean="0"/>
              <a:t> </a:t>
            </a:r>
            <a:r>
              <a:rPr lang="el-GR" dirty="0"/>
              <a:t>και </a:t>
            </a:r>
            <a:r>
              <a:rPr lang="el-GR" b="1" dirty="0" smtClean="0">
                <a:solidFill>
                  <a:srgbClr val="FF0000"/>
                </a:solidFill>
              </a:rPr>
              <a:t>δημογραφική/ Γεωγραφική</a:t>
            </a:r>
            <a:r>
              <a:rPr lang="el-GR" dirty="0" smtClean="0"/>
              <a:t> </a:t>
            </a:r>
            <a:r>
              <a:rPr lang="el-GR" dirty="0"/>
              <a:t>προσέγγιση καθώς αναφέρεται πολύ συχνά στην κίνηση των μεταναστών, στο μεταναστευτικό δυναμικό αλλά και τον επαναπατρισμό</a:t>
            </a:r>
            <a:r>
              <a:rPr lang="el-GR" dirty="0" smtClean="0"/>
              <a:t>.. </a:t>
            </a:r>
          </a:p>
          <a:p>
            <a:pPr>
              <a:buFont typeface="Arial" panose="020B0604020202020204" pitchFamily="34" charset="0"/>
              <a:buChar char="•"/>
            </a:pPr>
            <a:r>
              <a:rPr lang="el-GR" b="1" dirty="0" smtClean="0">
                <a:solidFill>
                  <a:srgbClr val="FF0000"/>
                </a:solidFill>
              </a:rPr>
              <a:t>Πολιτική </a:t>
            </a:r>
            <a:r>
              <a:rPr lang="el-GR" dirty="0"/>
              <a:t>σκοπιά </a:t>
            </a:r>
            <a:r>
              <a:rPr lang="el-GR" dirty="0"/>
              <a:t>μιλώντας για τις πολιτικές οργανώσεις των αποδήμων στη χώρα υποδοχής.</a:t>
            </a:r>
          </a:p>
          <a:p>
            <a:pPr>
              <a:buFont typeface="Arial" panose="020B0604020202020204" pitchFamily="34" charset="0"/>
              <a:buChar char="•"/>
            </a:pPr>
            <a:endParaRPr lang="el-GR" dirty="0"/>
          </a:p>
        </p:txBody>
      </p:sp>
      <p:sp>
        <p:nvSpPr>
          <p:cNvPr id="2" name="Title 1"/>
          <p:cNvSpPr>
            <a:spLocks noGrp="1"/>
          </p:cNvSpPr>
          <p:nvPr>
            <p:ph type="title"/>
          </p:nvPr>
        </p:nvSpPr>
        <p:spPr/>
        <p:txBody>
          <a:bodyPr/>
          <a:lstStyle/>
          <a:p>
            <a:r>
              <a:rPr lang="el-GR" dirty="0" smtClean="0">
                <a:effectLst>
                  <a:outerShdw blurRad="38100" dist="38100" dir="2700000" algn="tl">
                    <a:srgbClr val="000000">
                      <a:alpha val="43137"/>
                    </a:srgbClr>
                  </a:outerShdw>
                </a:effectLst>
              </a:rPr>
              <a:t>Η προσέγγιση του </a:t>
            </a:r>
            <a:r>
              <a:rPr lang="en-US" dirty="0" err="1" smtClean="0">
                <a:effectLst>
                  <a:outerShdw blurRad="38100" dist="38100" dir="2700000" algn="tl">
                    <a:srgbClr val="000000">
                      <a:alpha val="43137"/>
                    </a:srgbClr>
                  </a:outerShdw>
                </a:effectLst>
              </a:rPr>
              <a:t>Clogg</a:t>
            </a:r>
            <a:endParaRPr lang="el-G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896039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334</TotalTime>
  <Words>725</Words>
  <Application>Microsoft Office PowerPoint</Application>
  <PresentationFormat>Custom</PresentationFormat>
  <Paragraphs>46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Waveform</vt:lpstr>
      <vt:lpstr>ΕΤΕΡΟΤΗΤΑ ΣΤΗΝ ΕΚΠΑΙΔΕΥΣΗ ΚΑΙ ΣΤΗΝ ΕΛΛΗΝΙΚΗ ΔΙΑΣΠΟΡΑ    ΕΡΓΑΣΙΑ:  ΠΑΡΟΥΣΙΑΣΗ ΤΟΥ ΜΕΛΕΤΗΤΗ  ΤΗΣ ΔΙΑΣΠΟΡΑΣ RICHARD CLOGG</vt:lpstr>
      <vt:lpstr>Εισαγωγή</vt:lpstr>
      <vt:lpstr>Προσφορά και Εποχή (1)</vt:lpstr>
      <vt:lpstr>Προσφορά και Εποχή (2)</vt:lpstr>
      <vt:lpstr>Πλαίσιο Αναφοράς</vt:lpstr>
      <vt:lpstr>Ορισμός Διασποράς</vt:lpstr>
      <vt:lpstr>Κοιν/πολιτικός και οικονομικός ρόλος της διασποράς στη σύγχρονη διασπορά </vt:lpstr>
      <vt:lpstr>Θετικά Διασποράς</vt:lpstr>
      <vt:lpstr>Η προσέγγιση του Clogg</vt:lpstr>
      <vt:lpstr>Συμπερασματικά</vt:lpstr>
      <vt:lpstr>Ευχαριστούμε πολύ!</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EΤΕΡΟΤΗΤΑ ΣΤΗΝ ΕΚΠΑΙΔΕΥΣΗ ΚΑΙ ΣΤΗΝ ΕΛΛΗΝΙΚΗ ΔΙΑΣΠΟΡΑ</dc:title>
  <dc:creator>Johny-PC</dc:creator>
  <cp:lastModifiedBy>Jenny</cp:lastModifiedBy>
  <cp:revision>30</cp:revision>
  <dcterms:created xsi:type="dcterms:W3CDTF">2016-11-08T19:44:19Z</dcterms:created>
  <dcterms:modified xsi:type="dcterms:W3CDTF">2016-11-09T18:24:14Z</dcterms:modified>
</cp:coreProperties>
</file>