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61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94" r:id="rId22"/>
    <p:sldId id="368" r:id="rId23"/>
    <p:sldId id="392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6" r:id="rId46"/>
    <p:sldId id="397" r:id="rId47"/>
    <p:sldId id="398" r:id="rId48"/>
    <p:sldId id="400" r:id="rId49"/>
    <p:sldId id="399" r:id="rId50"/>
    <p:sldId id="280" r:id="rId51"/>
    <p:sldId id="290" r:id="rId52"/>
    <p:sldId id="295" r:id="rId53"/>
    <p:sldId id="299" r:id="rId54"/>
    <p:sldId id="292" r:id="rId55"/>
    <p:sldId id="291" r:id="rId56"/>
    <p:sldId id="294" r:id="rId57"/>
    <p:sldId id="293" r:id="rId58"/>
    <p:sldId id="393" r:id="rId59"/>
    <p:sldId id="395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81BD"/>
    <a:srgbClr val="5075BC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70" d="100"/>
          <a:sy n="70" d="100"/>
        </p:scale>
        <p:origin x="-2892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2: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endParaRPr lang="el-GR" sz="2800" u="sng" dirty="0" smtClean="0"/>
          </a:p>
          <a:p>
            <a:pPr eaLnBrk="0" hangingPunct="0">
              <a:defRPr/>
            </a:pPr>
            <a:endParaRPr lang="el-GR" sz="2800" u="sng" dirty="0" smtClean="0"/>
          </a:p>
          <a:p>
            <a:pPr eaLnBrk="0" hangingPunct="0">
              <a:defRPr/>
            </a:pPr>
            <a:endParaRPr lang="el-GR" sz="2800" u="sng" dirty="0" smtClean="0"/>
          </a:p>
          <a:p>
            <a:pPr eaLnBrk="0" hangingPunct="0">
              <a:defRPr/>
            </a:pPr>
            <a:r>
              <a:rPr lang="el-GR" sz="2800" u="sng" dirty="0" smtClean="0"/>
              <a:t>1</a:t>
            </a:r>
            <a:r>
              <a:rPr lang="el-GR" sz="2800" u="sng" baseline="30000" dirty="0" smtClean="0"/>
              <a:t>η</a:t>
            </a:r>
            <a:r>
              <a:rPr lang="el-GR" sz="2800" u="sng" dirty="0" smtClean="0"/>
              <a:t> περίπτωση</a:t>
            </a:r>
            <a:r>
              <a:rPr lang="el-GR" sz="2800" dirty="0" smtClean="0"/>
              <a:t>:</a:t>
            </a:r>
            <a:endParaRPr lang="en-US" sz="2800" dirty="0" smtClean="0"/>
          </a:p>
          <a:p>
            <a:pPr eaLnBrk="0" hangingPunct="0">
              <a:defRPr/>
            </a:pPr>
            <a:endParaRPr lang="el-GR" sz="2800" dirty="0" smtClean="0"/>
          </a:p>
          <a:p>
            <a:pPr eaLnBrk="0" hangingPunct="0">
              <a:defRPr/>
            </a:pPr>
            <a:r>
              <a:rPr lang="el-GR" sz="2800" dirty="0" smtClean="0"/>
              <a:t>ΑΒ+Α</a:t>
            </a:r>
            <a:r>
              <a:rPr lang="el-GR" sz="2800" baseline="-25000" dirty="0" smtClean="0"/>
              <a:t>2</a:t>
            </a:r>
            <a:r>
              <a:rPr lang="en-US" sz="2800" dirty="0" smtClean="0"/>
              <a:t>C </a:t>
            </a:r>
            <a:r>
              <a:rPr lang="en-US" sz="2800" dirty="0" smtClean="0">
                <a:sym typeface="Wingdings" pitchFamily="2" charset="2"/>
              </a:rPr>
              <a:t> 2A+ABC</a:t>
            </a:r>
            <a:endParaRPr lang="el-GR" sz="2800" dirty="0" smtClean="0"/>
          </a:p>
          <a:p>
            <a:endParaRPr lang="el-GR" sz="2800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Θέση περιεχομένου" descr="Εικόνα 5: Τριγωνικό διάγραμμα χωρίς στερεό διάλυμα &#10;http://www.tulane.edu/~sanelson/images/nonsolidsolutiongeneraltrenary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916832"/>
            <a:ext cx="4254754" cy="4068000"/>
          </a:xfrm>
        </p:spPr>
      </p:pic>
      <p:pic>
        <p:nvPicPr>
          <p:cNvPr id="8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endParaRPr lang="el-GR" sz="2800" u="sng" dirty="0" smtClean="0">
              <a:latin typeface="Calibri" pitchFamily="34" charset="0"/>
            </a:endParaRPr>
          </a:p>
          <a:p>
            <a:pPr eaLnBrk="0" hangingPunct="0">
              <a:defRPr/>
            </a:pPr>
            <a:endParaRPr lang="el-GR" sz="2800" u="sng" dirty="0" smtClean="0">
              <a:latin typeface="Calibri" pitchFamily="34" charset="0"/>
            </a:endParaRPr>
          </a:p>
          <a:p>
            <a:pPr eaLnBrk="0" hangingPunct="0">
              <a:defRPr/>
            </a:pPr>
            <a:endParaRPr lang="el-GR" sz="2800" u="sng" dirty="0" smtClean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800" u="sng" dirty="0" smtClean="0">
                <a:latin typeface="Calibri" pitchFamily="34" charset="0"/>
              </a:rPr>
              <a:t>2</a:t>
            </a:r>
            <a:r>
              <a:rPr lang="el-GR" sz="2800" u="sng" baseline="30000" dirty="0" smtClean="0">
                <a:latin typeface="Calibri" pitchFamily="34" charset="0"/>
              </a:rPr>
              <a:t>η</a:t>
            </a:r>
            <a:r>
              <a:rPr lang="el-GR" sz="2800" u="sng" dirty="0" smtClean="0">
                <a:latin typeface="Calibri" pitchFamily="34" charset="0"/>
              </a:rPr>
              <a:t> περίπτωση</a:t>
            </a:r>
            <a:r>
              <a:rPr lang="el-GR" sz="2800" dirty="0" smtClean="0">
                <a:latin typeface="Calibri" pitchFamily="34" charset="0"/>
              </a:rPr>
              <a:t>:</a:t>
            </a:r>
            <a:endParaRPr lang="en-US" sz="2800" dirty="0" smtClean="0">
              <a:latin typeface="Calibri" pitchFamily="34" charset="0"/>
            </a:endParaRPr>
          </a:p>
          <a:p>
            <a:pPr eaLnBrk="0" hangingPunct="0">
              <a:defRPr/>
            </a:pPr>
            <a:endParaRPr lang="el-GR" sz="2800" dirty="0" smtClean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l-GR" sz="2800" dirty="0" smtClean="0">
                <a:latin typeface="Calibri" pitchFamily="34" charset="0"/>
              </a:rPr>
              <a:t>Α</a:t>
            </a:r>
            <a:r>
              <a:rPr lang="el-GR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C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 2A+C</a:t>
            </a:r>
            <a:endParaRPr lang="el-GR" sz="2800" dirty="0" smtClean="0">
              <a:latin typeface="Calibri" pitchFamily="34" charset="0"/>
            </a:endParaRPr>
          </a:p>
          <a:p>
            <a:endParaRPr lang="el-GR" sz="2800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Θέση περιεχομένου" descr="Εικόνα 6: Τριγωνικό διάγραμμα χωρίς στερεό διάλυμα http://www.tulane.edu/~sanelson/images/nonsolidsolutiongeneraltrenary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810434"/>
            <a:ext cx="4375817" cy="4066838"/>
          </a:xfrm>
        </p:spPr>
      </p:pic>
      <p:pic>
        <p:nvPicPr>
          <p:cNvPr id="8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endParaRPr lang="el-GR" sz="2800" u="sng" dirty="0" smtClean="0">
              <a:latin typeface="Calibri" pitchFamily="34" charset="0"/>
            </a:endParaRPr>
          </a:p>
          <a:p>
            <a:pPr eaLnBrk="0" hangingPunct="0">
              <a:defRPr/>
            </a:pPr>
            <a:endParaRPr lang="el-GR" sz="2800" u="sng" dirty="0" smtClean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800" u="sng" dirty="0" smtClean="0">
                <a:latin typeface="Calibri" pitchFamily="34" charset="0"/>
              </a:rPr>
              <a:t>3</a:t>
            </a:r>
            <a:r>
              <a:rPr lang="el-GR" sz="2800" u="sng" baseline="30000" dirty="0" smtClean="0">
                <a:latin typeface="Calibri" pitchFamily="34" charset="0"/>
              </a:rPr>
              <a:t>η</a:t>
            </a:r>
            <a:r>
              <a:rPr lang="el-GR" sz="2800" u="sng" dirty="0" smtClean="0">
                <a:latin typeface="Calibri" pitchFamily="34" charset="0"/>
              </a:rPr>
              <a:t> περίπτωση</a:t>
            </a:r>
            <a:r>
              <a:rPr lang="el-GR" sz="2800" dirty="0" smtClean="0">
                <a:latin typeface="Calibri" pitchFamily="34" charset="0"/>
              </a:rPr>
              <a:t>:</a:t>
            </a:r>
            <a:endParaRPr lang="en-US" sz="2800" dirty="0" smtClean="0">
              <a:latin typeface="Calibri" pitchFamily="34" charset="0"/>
            </a:endParaRPr>
          </a:p>
          <a:p>
            <a:pPr eaLnBrk="0" hangingPunct="0">
              <a:defRPr/>
            </a:pPr>
            <a:endParaRPr lang="el-GR" sz="2800" dirty="0" smtClean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800" dirty="0" smtClean="0">
                <a:latin typeface="Calibri" pitchFamily="34" charset="0"/>
              </a:rPr>
              <a:t>2ABC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 AB+AC+BC</a:t>
            </a:r>
            <a:endParaRPr lang="el-GR" sz="2800" dirty="0" smtClean="0">
              <a:latin typeface="Calibri" pitchFamily="34" charset="0"/>
            </a:endParaRPr>
          </a:p>
          <a:p>
            <a:endParaRPr lang="el-GR" sz="2800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Θέση περιεχομένου" descr="Εικόνα 7: Τριγωνικό διάγραμμα χωρίς στερεό διάλυμα http://www.tulane.edu/~sanelson/images/nonsolidsolutiongeneraltrenary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844824"/>
            <a:ext cx="4241987" cy="406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 Εικόνα 8: Τριγωνικό διάγραμμα με στερεά διαλύματα&#10; http://www.tulane.edu/~sanelson/images/solidsolutiongeneraltrenary.gif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3970" y="716504"/>
            <a:ext cx="5876059" cy="5424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Ευσταθείς Ορυκτολογικοί Συνδυασμοί </a:t>
            </a:r>
            <a:br>
              <a:rPr lang="el-GR" sz="3200" dirty="0" smtClean="0"/>
            </a:br>
            <a:r>
              <a:rPr lang="el-GR" sz="3200" dirty="0" smtClean="0"/>
              <a:t>στα Μεταμορφωμένα Πετρώματα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844824"/>
            <a:ext cx="8229600" cy="42379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>
                <a:solidFill>
                  <a:schemeClr val="tx2"/>
                </a:solidFill>
              </a:rPr>
              <a:t>Ορυκτολογικοί Συνδυασμοί Ισορροπίας</a:t>
            </a:r>
            <a:endParaRPr lang="en-US" sz="2800" dirty="0" smtClean="0"/>
          </a:p>
          <a:p>
            <a:pPr>
              <a:spcBef>
                <a:spcPts val="600"/>
              </a:spcBef>
              <a:defRPr/>
            </a:pPr>
            <a:r>
              <a:rPr lang="el-GR" sz="2800" dirty="0" smtClean="0"/>
              <a:t>Σε κατάσταση ισορροπίας, η ορυκτολογία (και η σύσταση κάθε ορυκτού) καθορίζεται από τα </a:t>
            </a:r>
            <a:r>
              <a:rPr lang="en-US" sz="2800" dirty="0" smtClean="0"/>
              <a:t>T, P, </a:t>
            </a:r>
            <a:r>
              <a:rPr lang="el-GR" sz="2800" dirty="0" smtClean="0"/>
              <a:t>και </a:t>
            </a:r>
            <a:r>
              <a:rPr lang="en-US" sz="2800" dirty="0" smtClean="0"/>
              <a:t>X</a:t>
            </a:r>
          </a:p>
          <a:p>
            <a:pPr>
              <a:spcBef>
                <a:spcPts val="600"/>
              </a:spcBef>
              <a:defRPr/>
            </a:pPr>
            <a:r>
              <a:rPr lang="el-GR" sz="2800" dirty="0" smtClean="0"/>
              <a:t>Ο όρος</a:t>
            </a:r>
            <a:r>
              <a:rPr lang="el-GR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smtClean="0">
                <a:solidFill>
                  <a:srgbClr val="5075BC"/>
                </a:solidFill>
              </a:rPr>
              <a:t>“</a:t>
            </a:r>
            <a:r>
              <a:rPr lang="el-GR" sz="2800" dirty="0" err="1" smtClean="0">
                <a:solidFill>
                  <a:srgbClr val="5075BC"/>
                </a:solidFill>
              </a:rPr>
              <a:t>Παραγένεση</a:t>
            </a:r>
            <a:r>
              <a:rPr lang="en-US" sz="2800" dirty="0" smtClean="0">
                <a:solidFill>
                  <a:srgbClr val="5075BC"/>
                </a:solidFill>
              </a:rPr>
              <a:t>” </a:t>
            </a:r>
            <a:r>
              <a:rPr lang="el-GR" sz="2800" dirty="0" smtClean="0"/>
              <a:t>αναφέρεται σε ένα τέτοιο ακριβώς ορυκτολογικό συνδυασμό</a:t>
            </a:r>
            <a:endParaRPr lang="en-US" sz="2800" dirty="0" smtClean="0"/>
          </a:p>
          <a:p>
            <a:pPr>
              <a:spcBef>
                <a:spcPts val="600"/>
              </a:spcBef>
              <a:defRPr/>
            </a:pPr>
            <a:r>
              <a:rPr lang="el-GR" sz="2800" dirty="0" smtClean="0"/>
              <a:t>Υπολειμματικά ορυκτά ή νέα προϊόντα εξαλλοιώσεων παραλείπονται</a:t>
            </a:r>
            <a:endParaRPr lang="en-US" sz="2800" dirty="0" smtClean="0"/>
          </a:p>
          <a:p>
            <a:endParaRPr lang="el-GR" sz="28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Χημειο</a:t>
            </a:r>
            <a:r>
              <a:rPr lang="el-GR" sz="4000" dirty="0" smtClean="0"/>
              <a:t>-γραφικά Διαγράμματα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Γραφική αναπαράσταση της χημείας των ορυκτολογικών συνδυασμών</a:t>
            </a:r>
            <a:endParaRPr lang="en-US" sz="2800" dirty="0" smtClean="0"/>
          </a:p>
          <a:p>
            <a:r>
              <a:rPr lang="el-GR" sz="2800" u="sng" dirty="0" smtClean="0"/>
              <a:t>Ένα απλό παράδειγμα</a:t>
            </a:r>
            <a:r>
              <a:rPr lang="en-US" sz="2800" dirty="0" smtClean="0"/>
              <a:t>: </a:t>
            </a:r>
            <a:r>
              <a:rPr lang="el-GR" sz="2800" dirty="0" smtClean="0"/>
              <a:t>το σύστημα του </a:t>
            </a:r>
            <a:r>
              <a:rPr lang="el-GR" sz="2800" dirty="0" err="1" smtClean="0"/>
              <a:t>ολιβίνη</a:t>
            </a:r>
            <a:r>
              <a:rPr lang="el-GR" sz="2800" dirty="0" smtClean="0"/>
              <a:t> σαν ένα γραμμικό διάγραμμα δύο συστατικών</a:t>
            </a:r>
            <a:endParaRPr lang="el-GR" sz="2800" dirty="0"/>
          </a:p>
        </p:txBody>
      </p:sp>
      <p:pic>
        <p:nvPicPr>
          <p:cNvPr id="4" name="Picture 5" descr="Εικόνα 9: Απλό σύστημα δύο συστατικών (Fo-Fa)"/>
          <p:cNvPicPr>
            <a:picLocks noChangeAspect="1" noChangeArrowheads="1"/>
          </p:cNvPicPr>
          <p:nvPr/>
        </p:nvPicPr>
        <p:blipFill>
          <a:blip r:embed="rId2" cstate="print"/>
          <a:srcRect l="1334" t="5167" r="1334" b="6996"/>
          <a:stretch>
            <a:fillRect/>
          </a:stretch>
        </p:blipFill>
        <p:spPr bwMode="auto">
          <a:xfrm>
            <a:off x="928662" y="4276740"/>
            <a:ext cx="5562600" cy="1295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571868" y="4843474"/>
            <a:ext cx="228600" cy="2286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l-GR" sz="2400">
              <a:solidFill>
                <a:srgbClr val="FF99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072066" y="4843474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l-GR" sz="2400">
              <a:solidFill>
                <a:srgbClr val="FF99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643702" y="5214950"/>
            <a:ext cx="1710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= Fe/(</a:t>
            </a:r>
            <a:r>
              <a:rPr lang="en-US" sz="2000" dirty="0" err="1" smtClean="0">
                <a:latin typeface="Calibri" pitchFamily="34" charset="0"/>
              </a:rPr>
              <a:t>Fe+Mg</a:t>
            </a:r>
            <a:r>
              <a:rPr lang="en-US" sz="2000" dirty="0" smtClean="0">
                <a:latin typeface="Calibri" pitchFamily="34" charset="0"/>
              </a:rPr>
              <a:t>)</a:t>
            </a:r>
            <a:endParaRPr lang="el-GR" sz="2000" dirty="0">
              <a:latin typeface="Calibri" pitchFamily="34" charset="0"/>
            </a:endParaRPr>
          </a:p>
        </p:txBody>
      </p:sp>
      <p:pic>
        <p:nvPicPr>
          <p:cNvPr id="8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Χημειο</a:t>
            </a:r>
            <a:r>
              <a:rPr lang="el-GR" dirty="0" smtClean="0"/>
              <a:t>-γραφικά Διαγράμματα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/>
              <a:t>Για να ισχύουν τα διαγράμματα </a:t>
            </a:r>
            <a:r>
              <a:rPr lang="en-US" sz="2800" dirty="0" smtClean="0"/>
              <a:t> </a:t>
            </a:r>
            <a:r>
              <a:rPr lang="el-GR" sz="2800" dirty="0" smtClean="0"/>
              <a:t>πρέπει να αναφέρονται σε ένα συγκεκριμένο εύρος συνθηκών </a:t>
            </a:r>
            <a:r>
              <a:rPr lang="en-US" sz="2800" dirty="0" smtClean="0"/>
              <a:t> P-T, </a:t>
            </a:r>
            <a:r>
              <a:rPr lang="el-GR" sz="2800" dirty="0" smtClean="0"/>
              <a:t>όπως μία ζώνη σε μία μεταμορφική περιοχή</a:t>
            </a:r>
            <a:r>
              <a:rPr lang="en-US" sz="2800" dirty="0" smtClean="0"/>
              <a:t>, </a:t>
            </a:r>
            <a:r>
              <a:rPr lang="el-GR" sz="2800" dirty="0" smtClean="0"/>
              <a:t>γιατί τόσο η σταθερότητα όσο και η ομαδοποίησή τους μεταβάλλονται ανάλογα με τη μεταβολή των  </a:t>
            </a:r>
            <a:r>
              <a:rPr lang="en-US" sz="2800" dirty="0" smtClean="0"/>
              <a:t>P-</a:t>
            </a:r>
            <a:r>
              <a:rPr lang="el-GR" sz="2800" dirty="0" smtClean="0"/>
              <a:t>Τ</a:t>
            </a:r>
            <a:endParaRPr lang="en-US" sz="2800" dirty="0" smtClean="0"/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/>
              <a:t>Σε διαφορετικούς βαθμούς μεταμόρφωσης τα διαγράμματα διαφοροποιούνται</a:t>
            </a:r>
            <a:endParaRPr lang="en-US" sz="2800" dirty="0" smtClean="0"/>
          </a:p>
          <a:p>
            <a:pPr marL="746125" lvl="1" eaLnBrk="0" hangingPunct="0">
              <a:spcBef>
                <a:spcPts val="600"/>
              </a:spcBef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l-GR" sz="2400" dirty="0" smtClean="0"/>
              <a:t>Νέα ευσταθή ορυκτά </a:t>
            </a:r>
            <a:endParaRPr lang="en-US" sz="2400" dirty="0" smtClean="0"/>
          </a:p>
          <a:p>
            <a:pPr marL="746125" lvl="1" eaLnBrk="0" hangingPunct="0">
              <a:spcBef>
                <a:spcPts val="600"/>
              </a:spcBef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l-GR" sz="2400" dirty="0" smtClean="0"/>
              <a:t>Διαφορετικές ομαδοποιήσεις </a:t>
            </a:r>
            <a:r>
              <a:rPr lang="en-US" sz="2400" dirty="0" smtClean="0"/>
              <a:t> </a:t>
            </a:r>
            <a:r>
              <a:rPr lang="el-GR" sz="2400" dirty="0" smtClean="0"/>
              <a:t>ορυκτών </a:t>
            </a:r>
            <a:r>
              <a:rPr lang="el-GR" sz="2400" dirty="0" smtClean="0">
                <a:sym typeface="Wingdings" pitchFamily="2" charset="2"/>
              </a:rPr>
              <a:t>→ διαφορετικές συνδετικές γραμμές ενώνουν διαφορετικές συνυπάρχουσες φάσεις</a:t>
            </a:r>
            <a:endParaRPr lang="en-US" sz="2400" dirty="0" smtClean="0"/>
          </a:p>
          <a:p>
            <a:endParaRPr lang="el-GR" sz="28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Χημειο</a:t>
            </a:r>
            <a:r>
              <a:rPr lang="el-GR" dirty="0" smtClean="0"/>
              <a:t>-γραφικά Διαγράμματα για Μεταμορφωμένα Πετρώματα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700808"/>
            <a:ext cx="8229600" cy="438194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l-GR" sz="2800" dirty="0" smtClean="0"/>
              <a:t>Τα συνήθη πετρώματα περιέχουν τα κύρια στοιχεία</a:t>
            </a:r>
            <a:r>
              <a:rPr lang="en-US" sz="2800" dirty="0" smtClean="0"/>
              <a:t>: </a:t>
            </a:r>
            <a:r>
              <a:rPr lang="en-US" sz="2800" b="1" dirty="0" smtClean="0"/>
              <a:t>SiO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, Al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, K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O, </a:t>
            </a:r>
            <a:r>
              <a:rPr lang="en-US" sz="2800" b="1" dirty="0" err="1" smtClean="0"/>
              <a:t>CaO</a:t>
            </a:r>
            <a:r>
              <a:rPr lang="en-US" sz="2800" b="1" dirty="0" smtClean="0"/>
              <a:t>, Na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O, </a:t>
            </a:r>
            <a:r>
              <a:rPr lang="en-US" sz="2800" b="1" dirty="0" err="1" smtClean="0"/>
              <a:t>FeO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MgO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MnO</a:t>
            </a:r>
            <a:r>
              <a:rPr lang="en-US" sz="2800" dirty="0" smtClean="0"/>
              <a:t> </a:t>
            </a:r>
            <a:r>
              <a:rPr lang="el-GR" sz="2800" dirty="0" smtClean="0"/>
              <a:t>και</a:t>
            </a:r>
            <a:r>
              <a:rPr lang="en-US" sz="2800" dirty="0" smtClean="0"/>
              <a:t> </a:t>
            </a:r>
            <a:r>
              <a:rPr lang="en-US" sz="2800" b="1" dirty="0" smtClean="0"/>
              <a:t>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dirty="0" smtClean="0"/>
              <a:t> </a:t>
            </a:r>
            <a:r>
              <a:rPr lang="el-GR" sz="2800" dirty="0" smtClean="0"/>
              <a:t>άρα</a:t>
            </a:r>
            <a:r>
              <a:rPr lang="en-US" sz="2800" dirty="0" smtClean="0"/>
              <a:t> </a:t>
            </a:r>
            <a:r>
              <a:rPr lang="en-US" sz="2800" b="1" dirty="0" smtClean="0"/>
              <a:t>C = 9</a:t>
            </a:r>
          </a:p>
          <a:p>
            <a:pPr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800" dirty="0" smtClean="0">
                <a:solidFill>
                  <a:srgbClr val="5075BC"/>
                </a:solidFill>
              </a:rPr>
              <a:t>Τρία</a:t>
            </a:r>
            <a:r>
              <a:rPr lang="el-GR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smtClean="0"/>
              <a:t> </a:t>
            </a:r>
            <a:r>
              <a:rPr lang="el-GR" sz="2800" dirty="0" smtClean="0"/>
              <a:t>συστατικά είναι ωστόσο ο μέγιστος αριθμός  τον οποίο μπορούμε να χειρισθούμε εύκολα στις δύο διαστάσεις</a:t>
            </a:r>
            <a:endParaRPr lang="en-US" sz="2800" dirty="0" smtClean="0"/>
          </a:p>
          <a:p>
            <a:pPr>
              <a:spcBef>
                <a:spcPts val="600"/>
              </a:spcBef>
              <a:defRPr/>
            </a:pPr>
            <a:r>
              <a:rPr lang="el-GR" sz="2800" dirty="0" smtClean="0"/>
              <a:t>Ποια είναι η σωστή επιλογή των συστατικών;</a:t>
            </a:r>
            <a:r>
              <a:rPr lang="en-US" sz="2800" dirty="0" smtClean="0"/>
              <a:t> </a:t>
            </a:r>
          </a:p>
          <a:p>
            <a:pPr>
              <a:spcBef>
                <a:spcPts val="600"/>
              </a:spcBef>
              <a:defRPr/>
            </a:pPr>
            <a:r>
              <a:rPr lang="el-GR" sz="2800" dirty="0" smtClean="0"/>
              <a:t>Χρησιμοποιούμε τις παρακάτω μεθόδους απλούστευσης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l-GR" sz="28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Χημειο</a:t>
            </a:r>
            <a:r>
              <a:rPr lang="el-GR" dirty="0" smtClean="0"/>
              <a:t>-γραφικά Διαγράμματα για Μεταμορφωμένα Πετρώματα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844824"/>
            <a:ext cx="8229600" cy="4237931"/>
          </a:xfrm>
        </p:spPr>
        <p:txBody>
          <a:bodyPr/>
          <a:lstStyle/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None/>
              <a:defRPr/>
            </a:pPr>
            <a:r>
              <a:rPr lang="en-US" dirty="0" smtClean="0">
                <a:latin typeface="Calibri" pitchFamily="34" charset="0"/>
              </a:rPr>
              <a:t>1. </a:t>
            </a:r>
            <a:r>
              <a:rPr lang="el-GR" dirty="0" smtClean="0">
                <a:latin typeface="Calibri" pitchFamily="34" charset="0"/>
              </a:rPr>
              <a:t>«Παραβλέπουμε» απλά κάποια συστατικά</a:t>
            </a:r>
            <a:endParaRPr lang="en-US" dirty="0" smtClean="0">
              <a:latin typeface="Calibri" pitchFamily="34" charset="0"/>
            </a:endParaRPr>
          </a:p>
          <a:p>
            <a:pPr marL="798513" lvl="1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l-GR" sz="3200" dirty="0" smtClean="0">
                <a:latin typeface="Calibri" pitchFamily="34" charset="0"/>
              </a:rPr>
              <a:t>Ιχνοστοιχεία</a:t>
            </a:r>
            <a:endParaRPr lang="en-US" sz="3200" dirty="0" smtClean="0">
              <a:latin typeface="Calibri" pitchFamily="34" charset="0"/>
            </a:endParaRPr>
          </a:p>
          <a:p>
            <a:pPr marL="798513" lvl="1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l-GR" sz="3200" dirty="0" smtClean="0">
                <a:latin typeface="Calibri" pitchFamily="34" charset="0"/>
              </a:rPr>
              <a:t>Στοιχεία που μετέχουν σε μία μόνο φάση </a:t>
            </a:r>
            <a:r>
              <a:rPr lang="en-US" sz="3200" dirty="0" smtClean="0">
                <a:latin typeface="Calibri" pitchFamily="34" charset="0"/>
              </a:rPr>
              <a:t> (</a:t>
            </a:r>
            <a:r>
              <a:rPr lang="el-GR" sz="3200" i="1" dirty="0" smtClean="0">
                <a:latin typeface="Calibri" pitchFamily="34" charset="0"/>
              </a:rPr>
              <a:t>μπορούμε να παραβλέψουμε συστατικό και φάση δίχως παραβίαση του κανόνα των φάσεων</a:t>
            </a:r>
            <a:r>
              <a:rPr lang="en-US" sz="3200" dirty="0" smtClean="0">
                <a:latin typeface="Calibri" pitchFamily="34" charset="0"/>
              </a:rPr>
              <a:t>)</a:t>
            </a:r>
          </a:p>
          <a:p>
            <a:pPr marL="798513" lvl="1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l-GR" sz="3200" dirty="0" smtClean="0">
                <a:latin typeface="Calibri" pitchFamily="34" charset="0"/>
              </a:rPr>
              <a:t>Πλήρως ευκίνητα συστατικά</a:t>
            </a:r>
            <a:endParaRPr lang="en-US" sz="3200" dirty="0" smtClean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Χημειο</a:t>
            </a:r>
            <a:r>
              <a:rPr lang="el-GR" dirty="0" smtClean="0"/>
              <a:t>-γραφικά Διαγράμματα για Μεταμορφωμένα Πετρώματα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772816"/>
            <a:ext cx="8229600" cy="4309939"/>
          </a:xfrm>
        </p:spPr>
        <p:txBody>
          <a:bodyPr>
            <a:normAutofit/>
          </a:bodyPr>
          <a:lstStyle/>
          <a:p>
            <a:pPr marL="609600" indent="-609600" eaLnBrk="0" hangingPunct="0">
              <a:spcBef>
                <a:spcPts val="600"/>
              </a:spcBef>
              <a:buClr>
                <a:srgbClr val="00CC00"/>
              </a:buClr>
              <a:buNone/>
              <a:defRPr/>
            </a:pPr>
            <a:r>
              <a:rPr lang="en-US" sz="2800" dirty="0" smtClean="0">
                <a:latin typeface="Calibri" pitchFamily="34" charset="0"/>
              </a:rPr>
              <a:t>2)  </a:t>
            </a:r>
            <a:r>
              <a:rPr lang="el-GR" sz="2800" dirty="0" smtClean="0">
                <a:latin typeface="Calibri" pitchFamily="34" charset="0"/>
              </a:rPr>
              <a:t>Συνδυάζουμε συστατικά</a:t>
            </a:r>
            <a:endParaRPr lang="en-US" sz="2800" dirty="0" smtClean="0">
              <a:latin typeface="Calibri" pitchFamily="34" charset="0"/>
            </a:endParaRPr>
          </a:p>
          <a:p>
            <a:pPr marL="720725" lvl="1" indent="-277813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rgbClr val="5075BC"/>
                </a:solidFill>
                <a:latin typeface="Calibri" pitchFamily="34" charset="0"/>
              </a:rPr>
              <a:t>Συστατικά που </a:t>
            </a:r>
            <a:r>
              <a:rPr lang="el-GR" dirty="0" err="1" smtClean="0">
                <a:solidFill>
                  <a:srgbClr val="5075BC"/>
                </a:solidFill>
                <a:latin typeface="Calibri" pitchFamily="34" charset="0"/>
              </a:rPr>
              <a:t>αλληλο</a:t>
            </a:r>
            <a:r>
              <a:rPr lang="el-GR" dirty="0" smtClean="0">
                <a:solidFill>
                  <a:srgbClr val="5075BC"/>
                </a:solidFill>
                <a:latin typeface="Calibri" pitchFamily="34" charset="0"/>
              </a:rPr>
              <a:t>-</a:t>
            </a:r>
            <a:r>
              <a:rPr lang="el-GR" dirty="0" err="1" smtClean="0">
                <a:solidFill>
                  <a:srgbClr val="5075BC"/>
                </a:solidFill>
                <a:latin typeface="Calibri" pitchFamily="34" charset="0"/>
              </a:rPr>
              <a:t>αντικαταστώνται</a:t>
            </a:r>
            <a:r>
              <a:rPr lang="el-GR" dirty="0" smtClean="0">
                <a:solidFill>
                  <a:srgbClr val="5075BC"/>
                </a:solidFill>
                <a:latin typeface="Calibri" pitchFamily="34" charset="0"/>
              </a:rPr>
              <a:t> σε στερεά διαλύματα</a:t>
            </a:r>
            <a:r>
              <a:rPr lang="en-US" dirty="0" smtClean="0">
                <a:solidFill>
                  <a:srgbClr val="5075BC"/>
                </a:solidFill>
                <a:latin typeface="Calibri" pitchFamily="34" charset="0"/>
              </a:rPr>
              <a:t>: (</a:t>
            </a:r>
            <a:r>
              <a:rPr lang="el-GR" dirty="0" smtClean="0">
                <a:solidFill>
                  <a:srgbClr val="5075BC"/>
                </a:solidFill>
                <a:latin typeface="Calibri" pitchFamily="34" charset="0"/>
              </a:rPr>
              <a:t>π.χ. </a:t>
            </a:r>
            <a:r>
              <a:rPr lang="en-US" dirty="0" smtClean="0">
                <a:solidFill>
                  <a:srgbClr val="5075BC"/>
                </a:solidFill>
                <a:latin typeface="Calibri" pitchFamily="34" charset="0"/>
              </a:rPr>
              <a:t>Fe + Mg)</a:t>
            </a:r>
          </a:p>
          <a:p>
            <a:pPr marL="609600" indent="-609600" eaLnBrk="0" hangingPunct="0">
              <a:spcBef>
                <a:spcPts val="1800"/>
              </a:spcBef>
              <a:buClr>
                <a:schemeClr val="tx1"/>
              </a:buClr>
              <a:buFontTx/>
              <a:buAutoNum type="arabicParenR" startAt="3"/>
              <a:defRPr/>
            </a:pPr>
            <a:r>
              <a:rPr lang="el-GR" sz="2800" dirty="0" smtClean="0">
                <a:latin typeface="Calibri" pitchFamily="34" charset="0"/>
              </a:rPr>
              <a:t>Περιορίζουμε τον τύπο πετρωμάτων τα οποία πρόκειται να προβάλλουμε </a:t>
            </a:r>
            <a:endParaRPr lang="en-US" sz="2800" dirty="0" smtClean="0">
              <a:solidFill>
                <a:srgbClr val="00CC00"/>
              </a:solidFill>
              <a:latin typeface="Calibri" pitchFamily="34" charset="0"/>
            </a:endParaRP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None/>
              <a:defRPr/>
            </a:pPr>
            <a:r>
              <a:rPr lang="en-US" sz="2800" dirty="0" smtClean="0">
                <a:latin typeface="Calibri" pitchFamily="34" charset="0"/>
              </a:rPr>
              <a:t>4)</a:t>
            </a:r>
            <a:r>
              <a:rPr lang="en-US" sz="2800" dirty="0" smtClean="0">
                <a:solidFill>
                  <a:srgbClr val="00CC00"/>
                </a:solidFill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Χρησιμοποιούμε την μέθοδο της προβολής</a:t>
            </a:r>
            <a:endParaRPr lang="en-US" dirty="0" smtClean="0">
              <a:latin typeface="Calibri" pitchFamily="34" charset="0"/>
            </a:endParaRPr>
          </a:p>
          <a:p>
            <a:endParaRPr lang="el-GR" sz="24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ΑΣΚΗΣΗ 8</a:t>
            </a:r>
            <a:r>
              <a:rPr kumimoji="0" lang="el-GR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431540" y="3501008"/>
            <a:ext cx="8280920" cy="213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l-GR" sz="3200" kern="0" dirty="0" smtClean="0"/>
              <a:t>ΔΙΑΓΡΑΜΜΑΤΙΚΗ ΑΠΕΙΚΟΝΙΣΗ</a:t>
            </a:r>
            <a:r>
              <a:rPr lang="el-GR" sz="4000" kern="0" dirty="0" smtClean="0"/>
              <a:t/>
            </a:r>
            <a:br>
              <a:rPr lang="el-GR" sz="4000" kern="0" dirty="0" smtClean="0"/>
            </a:br>
            <a:r>
              <a:rPr lang="el-GR" sz="3200" kern="0" dirty="0" smtClean="0"/>
              <a:t>ΟΡΥΚΤΩΝ ΦΑΣΕΩΝ  &amp; </a:t>
            </a:r>
            <a:br>
              <a:rPr lang="el-GR" sz="3200" kern="0" dirty="0" smtClean="0"/>
            </a:br>
            <a:r>
              <a:rPr lang="el-GR" sz="3200" kern="0" dirty="0" smtClean="0"/>
              <a:t>ΟΡΥΚΤΟΛΟΓΙΚΩΝ ΠΑΡΑΓΕΝΕΣΕΩΝ</a:t>
            </a:r>
          </a:p>
          <a:p>
            <a:pPr algn="ctr"/>
            <a:r>
              <a:rPr lang="el-GR" sz="3200" kern="0" dirty="0" smtClean="0"/>
              <a:t>(</a:t>
            </a:r>
            <a:r>
              <a:rPr lang="el-GR" sz="3200" dirty="0" smtClean="0"/>
              <a:t>AFM, ACF διαγράμματα)</a:t>
            </a:r>
            <a:endParaRPr lang="el-GR" sz="3200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l-GR" dirty="0" smtClean="0"/>
              <a:t>Το διάγραμμα</a:t>
            </a:r>
            <a:r>
              <a:rPr lang="en-US" dirty="0" smtClean="0"/>
              <a:t> ACF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 eaLnBrk="0" hangingPunct="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Προβάλλονται </a:t>
            </a:r>
            <a:r>
              <a:rPr lang="el-GR" dirty="0" err="1" smtClean="0">
                <a:latin typeface="Calibri" pitchFamily="34" charset="0"/>
              </a:rPr>
              <a:t>παραγενέσεις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5075BC"/>
                </a:solidFill>
                <a:latin typeface="Calibri" pitchFamily="34" charset="0"/>
              </a:rPr>
              <a:t>βασικών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πετρωμάτων σε ένα απλουστευμένο τριγωνικό διάγραμμα 3 συστατικών</a:t>
            </a: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Προσέξτε τα ορυκτά που εμφανίζονται ή εξαφανίζονται κατά τη διάρκεια της μεταμόρφωσης </a:t>
            </a:r>
            <a:r>
              <a:rPr lang="el-GR" dirty="0" smtClean="0">
                <a:latin typeface="Calibri" pitchFamily="34" charset="0"/>
                <a:sym typeface="Wingdings" pitchFamily="2" charset="2"/>
              </a:rPr>
              <a:t>→ δείκτες βαθμού μεταμόρφωσης</a:t>
            </a:r>
            <a:r>
              <a:rPr lang="el-GR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l-GR" dirty="0" smtClean="0"/>
              <a:t>Το διάγραμμα</a:t>
            </a:r>
            <a:r>
              <a:rPr lang="en-US" dirty="0" smtClean="0"/>
              <a:t> ACF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l-GR" dirty="0"/>
          </a:p>
        </p:txBody>
      </p:sp>
      <p:pic>
        <p:nvPicPr>
          <p:cNvPr id="6" name="Picture 5" descr="Εικόνα 10: Τριγωνικό διάγραμμα ACF&#10;http://www.tulane.edu/~sanelson/images/acf_diagr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265" y="1328694"/>
            <a:ext cx="7835470" cy="5052634"/>
          </a:xfrm>
          <a:prstGeom prst="rect">
            <a:avLst/>
          </a:prstGeom>
        </p:spPr>
      </p:pic>
      <p:pic>
        <p:nvPicPr>
          <p:cNvPr id="4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Τα τρία </a:t>
            </a:r>
            <a:r>
              <a:rPr lang="el-GR" i="1" dirty="0" err="1" smtClean="0">
                <a:solidFill>
                  <a:srgbClr val="5075BC"/>
                </a:solidFill>
                <a:latin typeface="Calibri" pitchFamily="34" charset="0"/>
              </a:rPr>
              <a:t>ψευδο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l-GR" dirty="0" smtClean="0">
                <a:latin typeface="Calibri" pitchFamily="34" charset="0"/>
              </a:rPr>
              <a:t>συστατικά υπολογίζονται χρησιμοποιώντας τις </a:t>
            </a:r>
            <a:r>
              <a:rPr lang="el-GR" sz="2800" dirty="0" smtClean="0">
                <a:solidFill>
                  <a:srgbClr val="5075BC"/>
                </a:solidFill>
                <a:latin typeface="Calibri" pitchFamily="34" charset="0"/>
              </a:rPr>
              <a:t>μοριακές αναλογίες</a:t>
            </a:r>
            <a:r>
              <a:rPr lang="el-GR" sz="2800" dirty="0" smtClean="0">
                <a:latin typeface="Calibri" pitchFamily="34" charset="0"/>
              </a:rPr>
              <a:t>:</a:t>
            </a:r>
          </a:p>
          <a:p>
            <a:pPr marL="346075" indent="-346075" eaLnBrk="0" hangingPunct="0">
              <a:spcBef>
                <a:spcPts val="600"/>
              </a:spcBef>
              <a:buClr>
                <a:srgbClr val="00CC00"/>
              </a:buClr>
              <a:buNone/>
              <a:defRPr/>
            </a:pP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1263650" lvl="2" indent="-349250" eaLnBrk="0" hangingPunct="0">
              <a:spcBef>
                <a:spcPts val="600"/>
              </a:spcBef>
              <a:buClr>
                <a:srgbClr val="0099FF"/>
              </a:buClr>
              <a:buSzPct val="50000"/>
              <a:buFont typeface="Monotype Sorts" pitchFamily="2" charset="2"/>
              <a:buNone/>
              <a:defRPr/>
            </a:pPr>
            <a:r>
              <a:rPr lang="en-US" sz="2800" dirty="0" smtClean="0">
                <a:latin typeface="Calibri" pitchFamily="34" charset="0"/>
              </a:rPr>
              <a:t>A = Al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</a:t>
            </a:r>
            <a:r>
              <a:rPr lang="en-US" sz="2800" baseline="-25000" dirty="0" smtClean="0">
                <a:latin typeface="Calibri" pitchFamily="34" charset="0"/>
              </a:rPr>
              <a:t>3</a:t>
            </a:r>
            <a:r>
              <a:rPr lang="en-US" sz="2800" dirty="0" smtClean="0">
                <a:latin typeface="Calibri" pitchFamily="34" charset="0"/>
              </a:rPr>
              <a:t> + </a:t>
            </a:r>
            <a:r>
              <a:rPr lang="el-GR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Fe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</a:t>
            </a:r>
            <a:r>
              <a:rPr lang="en-US" sz="2800" baseline="-25000" dirty="0" smtClean="0">
                <a:latin typeface="Calibri" pitchFamily="34" charset="0"/>
              </a:rPr>
              <a:t>3</a:t>
            </a:r>
            <a:r>
              <a:rPr lang="en-US" sz="2800" dirty="0" smtClean="0">
                <a:latin typeface="Calibri" pitchFamily="34" charset="0"/>
              </a:rPr>
              <a:t>- Na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 - K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</a:t>
            </a:r>
            <a:endParaRPr lang="el-GR" sz="2800" dirty="0" smtClean="0">
              <a:latin typeface="Calibri" pitchFamily="34" charset="0"/>
            </a:endParaRPr>
          </a:p>
          <a:p>
            <a:pPr marL="1263650" lvl="2" indent="-349250" eaLnBrk="0" hangingPunct="0">
              <a:spcBef>
                <a:spcPts val="600"/>
              </a:spcBef>
              <a:buClr>
                <a:srgbClr val="0099FF"/>
              </a:buClr>
              <a:buSzPct val="50000"/>
              <a:buFont typeface="Monotype Sorts" pitchFamily="2" charset="2"/>
              <a:buNone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1263650" lvl="2" indent="-349250" eaLnBrk="0" hangingPunct="0">
              <a:spcBef>
                <a:spcPts val="600"/>
              </a:spcBef>
              <a:buClr>
                <a:srgbClr val="0099FF"/>
              </a:buClr>
              <a:buSzPct val="50000"/>
              <a:buFont typeface="Monotype Sorts" pitchFamily="2" charset="2"/>
              <a:buNone/>
              <a:defRPr/>
            </a:pPr>
            <a:r>
              <a:rPr lang="en-US" sz="2800" dirty="0" smtClean="0">
                <a:latin typeface="Calibri" pitchFamily="34" charset="0"/>
              </a:rPr>
              <a:t>C = </a:t>
            </a:r>
            <a:r>
              <a:rPr lang="en-US" sz="2800" dirty="0" err="1" smtClean="0">
                <a:latin typeface="Calibri" pitchFamily="34" charset="0"/>
              </a:rPr>
              <a:t>CaO</a:t>
            </a:r>
            <a:r>
              <a:rPr lang="en-US" sz="2800" dirty="0" smtClean="0">
                <a:latin typeface="Calibri" pitchFamily="34" charset="0"/>
              </a:rPr>
              <a:t> - 3.3 P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</a:t>
            </a:r>
            <a:r>
              <a:rPr lang="en-US" sz="2800" baseline="-25000" dirty="0" smtClean="0">
                <a:latin typeface="Calibri" pitchFamily="34" charset="0"/>
              </a:rPr>
              <a:t>5</a:t>
            </a:r>
            <a:r>
              <a:rPr lang="en-US" sz="2800" dirty="0" smtClean="0">
                <a:latin typeface="Calibri" pitchFamily="34" charset="0"/>
              </a:rPr>
              <a:t> - CO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endParaRPr lang="el-GR" sz="2800" dirty="0" smtClean="0">
              <a:latin typeface="Calibri" pitchFamily="34" charset="0"/>
            </a:endParaRPr>
          </a:p>
          <a:p>
            <a:pPr marL="1263650" lvl="2" indent="-349250" eaLnBrk="0" hangingPunct="0">
              <a:spcBef>
                <a:spcPts val="600"/>
              </a:spcBef>
              <a:buClr>
                <a:srgbClr val="0099FF"/>
              </a:buClr>
              <a:buSzPct val="50000"/>
              <a:buFont typeface="Monotype Sorts" pitchFamily="2" charset="2"/>
              <a:buNone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1263650" lvl="2" indent="-349250" eaLnBrk="0" hangingPunct="0">
              <a:spcBef>
                <a:spcPts val="600"/>
              </a:spcBef>
              <a:buClr>
                <a:srgbClr val="0099FF"/>
              </a:buClr>
              <a:buSzPct val="50000"/>
              <a:buFont typeface="Monotype Sorts" pitchFamily="2" charset="2"/>
              <a:buNone/>
              <a:defRPr/>
            </a:pPr>
            <a:r>
              <a:rPr lang="en-US" sz="2800" dirty="0" smtClean="0">
                <a:latin typeface="Calibri" pitchFamily="34" charset="0"/>
              </a:rPr>
              <a:t>F = </a:t>
            </a:r>
            <a:r>
              <a:rPr lang="en-US" sz="2800" dirty="0" err="1" smtClean="0">
                <a:latin typeface="Calibri" pitchFamily="34" charset="0"/>
              </a:rPr>
              <a:t>FeO</a:t>
            </a:r>
            <a:r>
              <a:rPr lang="en-US" sz="2800" dirty="0" smtClean="0">
                <a:latin typeface="Calibri" pitchFamily="34" charset="0"/>
              </a:rPr>
              <a:t> + </a:t>
            </a:r>
            <a:r>
              <a:rPr lang="en-US" sz="2800" dirty="0" err="1" smtClean="0">
                <a:latin typeface="Calibri" pitchFamily="34" charset="0"/>
              </a:rPr>
              <a:t>MgO</a:t>
            </a:r>
            <a:r>
              <a:rPr lang="en-US" sz="2800" dirty="0" smtClean="0">
                <a:latin typeface="Calibri" pitchFamily="34" charset="0"/>
              </a:rPr>
              <a:t> + </a:t>
            </a:r>
            <a:r>
              <a:rPr lang="en-US" sz="2800" dirty="0" err="1" smtClean="0">
                <a:latin typeface="Calibri" pitchFamily="34" charset="0"/>
              </a:rPr>
              <a:t>MnO</a:t>
            </a:r>
            <a:r>
              <a:rPr lang="en-US" sz="2800" dirty="0" smtClean="0">
                <a:latin typeface="Calibri" pitchFamily="34" charset="0"/>
              </a:rPr>
              <a:t>-    - TiO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endParaRPr lang="el-GR" sz="2000" baseline="-25000" dirty="0">
              <a:latin typeface="Calibri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l-GR" dirty="0" smtClean="0"/>
              <a:t>Το διάγραμμα</a:t>
            </a:r>
            <a:r>
              <a:rPr lang="en-US" dirty="0" smtClean="0"/>
              <a:t> ACF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Τα τρία </a:t>
            </a:r>
            <a:r>
              <a:rPr lang="el-GR" i="1" dirty="0" err="1" smtClean="0">
                <a:solidFill>
                  <a:srgbClr val="5075BC"/>
                </a:solidFill>
                <a:latin typeface="Calibri" pitchFamily="34" charset="0"/>
              </a:rPr>
              <a:t>ψευδο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l-GR" dirty="0" smtClean="0">
                <a:latin typeface="Calibri" pitchFamily="34" charset="0"/>
              </a:rPr>
              <a:t>συστατικά υπολογίζονται χρησιμοποιώντας τις </a:t>
            </a:r>
            <a:r>
              <a:rPr lang="el-GR" sz="2800" dirty="0" smtClean="0">
                <a:solidFill>
                  <a:srgbClr val="5075BC"/>
                </a:solidFill>
                <a:latin typeface="Calibri" pitchFamily="34" charset="0"/>
              </a:rPr>
              <a:t>μοριακές αναλογίες</a:t>
            </a:r>
            <a:r>
              <a:rPr lang="el-GR" sz="2800" dirty="0" smtClean="0">
                <a:latin typeface="Calibri" pitchFamily="34" charset="0"/>
              </a:rPr>
              <a:t>:</a:t>
            </a:r>
          </a:p>
          <a:p>
            <a:pPr marL="346075" indent="-346075" eaLnBrk="0" hangingPunct="0">
              <a:spcBef>
                <a:spcPts val="600"/>
              </a:spcBef>
              <a:buClr>
                <a:srgbClr val="00CC00"/>
              </a:buClr>
              <a:buNone/>
              <a:defRPr/>
            </a:pP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1263650" lvl="2" indent="-349250" eaLnBrk="0" hangingPunct="0">
              <a:spcBef>
                <a:spcPts val="600"/>
              </a:spcBef>
              <a:buClr>
                <a:srgbClr val="0099FF"/>
              </a:buClr>
              <a:buSzPct val="50000"/>
              <a:buFont typeface="Monotype Sorts" pitchFamily="2" charset="2"/>
              <a:buNone/>
              <a:defRPr/>
            </a:pPr>
            <a:r>
              <a:rPr lang="en-US" sz="2800" dirty="0" smtClean="0">
                <a:latin typeface="Calibri" pitchFamily="34" charset="0"/>
              </a:rPr>
              <a:t>A = Al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</a:t>
            </a:r>
            <a:r>
              <a:rPr lang="en-US" sz="2800" baseline="-25000" dirty="0" smtClean="0">
                <a:latin typeface="Calibri" pitchFamily="34" charset="0"/>
              </a:rPr>
              <a:t>3</a:t>
            </a:r>
            <a:r>
              <a:rPr lang="en-US" sz="2800" dirty="0" smtClean="0">
                <a:latin typeface="Calibri" pitchFamily="34" charset="0"/>
              </a:rPr>
              <a:t> + </a:t>
            </a:r>
            <a:r>
              <a:rPr lang="el-GR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Fe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</a:t>
            </a:r>
            <a:r>
              <a:rPr lang="en-US" sz="2800" baseline="-25000" dirty="0" smtClean="0">
                <a:latin typeface="Calibri" pitchFamily="34" charset="0"/>
              </a:rPr>
              <a:t>3</a:t>
            </a:r>
            <a:r>
              <a:rPr lang="en-US" sz="2800" dirty="0" smtClean="0">
                <a:latin typeface="Calibri" pitchFamily="34" charset="0"/>
              </a:rPr>
              <a:t>- Na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 - K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</a:t>
            </a:r>
            <a:endParaRPr lang="el-GR" sz="2800" dirty="0" smtClean="0">
              <a:latin typeface="Calibri" pitchFamily="34" charset="0"/>
            </a:endParaRPr>
          </a:p>
          <a:p>
            <a:pPr marL="1263650" lvl="2" indent="-349250" eaLnBrk="0" hangingPunct="0">
              <a:spcBef>
                <a:spcPts val="600"/>
              </a:spcBef>
              <a:buClr>
                <a:srgbClr val="0099FF"/>
              </a:buClr>
              <a:buSzPct val="50000"/>
              <a:buFont typeface="Monotype Sorts" pitchFamily="2" charset="2"/>
              <a:buNone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1263650" lvl="2" indent="-349250" eaLnBrk="0" hangingPunct="0">
              <a:spcBef>
                <a:spcPts val="600"/>
              </a:spcBef>
              <a:buClr>
                <a:srgbClr val="0099FF"/>
              </a:buClr>
              <a:buSzPct val="50000"/>
              <a:buFont typeface="Monotype Sorts" pitchFamily="2" charset="2"/>
              <a:buNone/>
              <a:defRPr/>
            </a:pPr>
            <a:r>
              <a:rPr lang="en-US" sz="2800" dirty="0" smtClean="0">
                <a:latin typeface="Calibri" pitchFamily="34" charset="0"/>
              </a:rPr>
              <a:t>C = </a:t>
            </a:r>
            <a:r>
              <a:rPr lang="en-US" sz="2800" dirty="0" err="1" smtClean="0">
                <a:latin typeface="Calibri" pitchFamily="34" charset="0"/>
              </a:rPr>
              <a:t>CaO</a:t>
            </a:r>
            <a:r>
              <a:rPr lang="en-US" sz="2800" dirty="0" smtClean="0">
                <a:latin typeface="Calibri" pitchFamily="34" charset="0"/>
              </a:rPr>
              <a:t> - 3.3 P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</a:t>
            </a:r>
            <a:r>
              <a:rPr lang="en-US" sz="2800" baseline="-25000" dirty="0" smtClean="0">
                <a:latin typeface="Calibri" pitchFamily="34" charset="0"/>
              </a:rPr>
              <a:t>5</a:t>
            </a:r>
            <a:r>
              <a:rPr lang="en-US" sz="2800" dirty="0" smtClean="0">
                <a:latin typeface="Calibri" pitchFamily="34" charset="0"/>
              </a:rPr>
              <a:t> - CO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endParaRPr lang="el-GR" sz="2800" dirty="0" smtClean="0">
              <a:latin typeface="Calibri" pitchFamily="34" charset="0"/>
            </a:endParaRPr>
          </a:p>
          <a:p>
            <a:pPr marL="1263650" lvl="2" indent="-349250" eaLnBrk="0" hangingPunct="0">
              <a:spcBef>
                <a:spcPts val="600"/>
              </a:spcBef>
              <a:buClr>
                <a:srgbClr val="0099FF"/>
              </a:buClr>
              <a:buSzPct val="50000"/>
              <a:buFont typeface="Monotype Sorts" pitchFamily="2" charset="2"/>
              <a:buNone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1263650" lvl="2" indent="-349250" eaLnBrk="0" hangingPunct="0">
              <a:spcBef>
                <a:spcPts val="600"/>
              </a:spcBef>
              <a:buClr>
                <a:srgbClr val="0099FF"/>
              </a:buClr>
              <a:buSzPct val="50000"/>
              <a:buFont typeface="Monotype Sorts" pitchFamily="2" charset="2"/>
              <a:buNone/>
              <a:defRPr/>
            </a:pPr>
            <a:r>
              <a:rPr lang="en-US" sz="2800" dirty="0" smtClean="0">
                <a:latin typeface="Calibri" pitchFamily="34" charset="0"/>
              </a:rPr>
              <a:t>F = </a:t>
            </a:r>
            <a:r>
              <a:rPr lang="en-US" sz="2800" dirty="0" err="1" smtClean="0">
                <a:latin typeface="Calibri" pitchFamily="34" charset="0"/>
              </a:rPr>
              <a:t>FeO</a:t>
            </a:r>
            <a:r>
              <a:rPr lang="en-US" sz="2800" dirty="0" smtClean="0">
                <a:latin typeface="Calibri" pitchFamily="34" charset="0"/>
              </a:rPr>
              <a:t> + </a:t>
            </a:r>
            <a:r>
              <a:rPr lang="en-US" sz="2800" dirty="0" err="1" smtClean="0">
                <a:latin typeface="Calibri" pitchFamily="34" charset="0"/>
              </a:rPr>
              <a:t>MgO</a:t>
            </a:r>
            <a:r>
              <a:rPr lang="en-US" sz="2800" dirty="0" smtClean="0">
                <a:latin typeface="Calibri" pitchFamily="34" charset="0"/>
              </a:rPr>
              <a:t> + </a:t>
            </a:r>
            <a:r>
              <a:rPr lang="en-US" sz="2800" dirty="0" err="1" smtClean="0">
                <a:latin typeface="Calibri" pitchFamily="34" charset="0"/>
              </a:rPr>
              <a:t>MnO</a:t>
            </a:r>
            <a:r>
              <a:rPr lang="en-US" sz="2800" dirty="0" smtClean="0">
                <a:latin typeface="Calibri" pitchFamily="34" charset="0"/>
              </a:rPr>
              <a:t>-    - TiO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endParaRPr lang="el-GR" sz="2000" baseline="-25000" dirty="0">
              <a:latin typeface="Calibri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l-GR" dirty="0" smtClean="0"/>
              <a:t>Το διάγραμμα</a:t>
            </a:r>
            <a:r>
              <a:rPr lang="en-US" dirty="0" smtClean="0"/>
              <a:t> ACF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5" name="Freeform 4"/>
          <p:cNvSpPr>
            <a:spLocks/>
          </p:cNvSpPr>
          <p:nvPr/>
        </p:nvSpPr>
        <p:spPr bwMode="auto">
          <a:xfrm>
            <a:off x="3395489" y="3169544"/>
            <a:ext cx="629419" cy="613023"/>
          </a:xfrm>
          <a:custGeom>
            <a:avLst/>
            <a:gdLst>
              <a:gd name="T0" fmla="*/ 0 w 570"/>
              <a:gd name="T1" fmla="*/ 0 h 606"/>
              <a:gd name="T2" fmla="*/ 2147483647 w 570"/>
              <a:gd name="T3" fmla="*/ 2147483647 h 606"/>
              <a:gd name="T4" fmla="*/ 2147483647 w 570"/>
              <a:gd name="T5" fmla="*/ 2147483647 h 606"/>
              <a:gd name="T6" fmla="*/ 2147483647 w 570"/>
              <a:gd name="T7" fmla="*/ 2147483647 h 606"/>
              <a:gd name="T8" fmla="*/ 2147483647 w 570"/>
              <a:gd name="T9" fmla="*/ 2147483647 h 606"/>
              <a:gd name="T10" fmla="*/ 2147483647 w 570"/>
              <a:gd name="T11" fmla="*/ 2147483647 h 606"/>
              <a:gd name="T12" fmla="*/ 2147483647 w 570"/>
              <a:gd name="T13" fmla="*/ 2147483647 h 6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0"/>
              <a:gd name="T22" fmla="*/ 0 h 606"/>
              <a:gd name="T23" fmla="*/ 570 w 570"/>
              <a:gd name="T24" fmla="*/ 606 h 6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0" h="606">
                <a:moveTo>
                  <a:pt x="0" y="0"/>
                </a:moveTo>
                <a:cubicBezTo>
                  <a:pt x="22" y="29"/>
                  <a:pt x="62" y="53"/>
                  <a:pt x="78" y="84"/>
                </a:cubicBezTo>
                <a:cubicBezTo>
                  <a:pt x="94" y="116"/>
                  <a:pt x="84" y="102"/>
                  <a:pt x="108" y="126"/>
                </a:cubicBezTo>
                <a:cubicBezTo>
                  <a:pt x="119" y="162"/>
                  <a:pt x="132" y="213"/>
                  <a:pt x="150" y="246"/>
                </a:cubicBezTo>
                <a:cubicBezTo>
                  <a:pt x="164" y="273"/>
                  <a:pt x="195" y="291"/>
                  <a:pt x="210" y="318"/>
                </a:cubicBezTo>
                <a:cubicBezTo>
                  <a:pt x="269" y="422"/>
                  <a:pt x="357" y="531"/>
                  <a:pt x="474" y="570"/>
                </a:cubicBezTo>
                <a:cubicBezTo>
                  <a:pt x="510" y="582"/>
                  <a:pt x="529" y="606"/>
                  <a:pt x="570" y="606"/>
                </a:cubicBezTo>
              </a:path>
            </a:pathLst>
          </a:custGeom>
          <a:noFill/>
          <a:ln w="8255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 flipV="1">
            <a:off x="3347864" y="3140968"/>
            <a:ext cx="629419" cy="613023"/>
          </a:xfrm>
          <a:custGeom>
            <a:avLst/>
            <a:gdLst>
              <a:gd name="T0" fmla="*/ 0 w 570"/>
              <a:gd name="T1" fmla="*/ 0 h 606"/>
              <a:gd name="T2" fmla="*/ 2147483647 w 570"/>
              <a:gd name="T3" fmla="*/ 2147483647 h 606"/>
              <a:gd name="T4" fmla="*/ 2147483647 w 570"/>
              <a:gd name="T5" fmla="*/ 2147483647 h 606"/>
              <a:gd name="T6" fmla="*/ 2147483647 w 570"/>
              <a:gd name="T7" fmla="*/ 2147483647 h 606"/>
              <a:gd name="T8" fmla="*/ 2147483647 w 570"/>
              <a:gd name="T9" fmla="*/ 2147483647 h 606"/>
              <a:gd name="T10" fmla="*/ 2147483647 w 570"/>
              <a:gd name="T11" fmla="*/ 2147483647 h 606"/>
              <a:gd name="T12" fmla="*/ 2147483647 w 570"/>
              <a:gd name="T13" fmla="*/ 2147483647 h 6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0"/>
              <a:gd name="T22" fmla="*/ 0 h 606"/>
              <a:gd name="T23" fmla="*/ 570 w 570"/>
              <a:gd name="T24" fmla="*/ 606 h 6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0" h="606">
                <a:moveTo>
                  <a:pt x="0" y="0"/>
                </a:moveTo>
                <a:cubicBezTo>
                  <a:pt x="22" y="29"/>
                  <a:pt x="62" y="53"/>
                  <a:pt x="78" y="84"/>
                </a:cubicBezTo>
                <a:cubicBezTo>
                  <a:pt x="94" y="116"/>
                  <a:pt x="84" y="102"/>
                  <a:pt x="108" y="126"/>
                </a:cubicBezTo>
                <a:cubicBezTo>
                  <a:pt x="119" y="162"/>
                  <a:pt x="132" y="213"/>
                  <a:pt x="150" y="246"/>
                </a:cubicBezTo>
                <a:cubicBezTo>
                  <a:pt x="164" y="273"/>
                  <a:pt x="195" y="291"/>
                  <a:pt x="210" y="318"/>
                </a:cubicBezTo>
                <a:cubicBezTo>
                  <a:pt x="269" y="422"/>
                  <a:pt x="357" y="531"/>
                  <a:pt x="474" y="570"/>
                </a:cubicBezTo>
                <a:cubicBezTo>
                  <a:pt x="510" y="582"/>
                  <a:pt x="529" y="606"/>
                  <a:pt x="570" y="606"/>
                </a:cubicBezTo>
              </a:path>
            </a:pathLst>
          </a:custGeom>
          <a:noFill/>
          <a:ln w="8255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3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3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3400" dirty="0" smtClean="0">
                <a:latin typeface="+mn-lt"/>
              </a:rPr>
              <a:t>A = Al</a:t>
            </a:r>
            <a:r>
              <a:rPr lang="en-US" sz="3400" baseline="-25000" dirty="0" smtClean="0">
                <a:latin typeface="+mn-lt"/>
              </a:rPr>
              <a:t>2</a:t>
            </a:r>
            <a:r>
              <a:rPr lang="en-US" sz="3400" dirty="0" smtClean="0">
                <a:latin typeface="+mn-lt"/>
              </a:rPr>
              <a:t>O</a:t>
            </a:r>
            <a:r>
              <a:rPr lang="en-US" sz="3400" baseline="-25000" dirty="0" smtClean="0">
                <a:latin typeface="+mn-lt"/>
              </a:rPr>
              <a:t>3</a:t>
            </a:r>
            <a:r>
              <a:rPr lang="en-US" sz="3400" dirty="0" smtClean="0">
                <a:latin typeface="+mn-lt"/>
              </a:rPr>
              <a:t> + Fe</a:t>
            </a:r>
            <a:r>
              <a:rPr lang="en-US" sz="3400" baseline="-25000" dirty="0" smtClean="0">
                <a:latin typeface="+mn-lt"/>
              </a:rPr>
              <a:t>2</a:t>
            </a:r>
            <a:r>
              <a:rPr lang="en-US" sz="3400" dirty="0" smtClean="0">
                <a:latin typeface="+mn-lt"/>
              </a:rPr>
              <a:t>O</a:t>
            </a:r>
            <a:r>
              <a:rPr lang="en-US" sz="3400" baseline="-25000" dirty="0" smtClean="0">
                <a:latin typeface="+mn-lt"/>
              </a:rPr>
              <a:t>3</a:t>
            </a:r>
            <a:r>
              <a:rPr lang="en-US" sz="3400" dirty="0" smtClean="0">
                <a:latin typeface="+mn-lt"/>
              </a:rPr>
              <a:t> - Na</a:t>
            </a:r>
            <a:r>
              <a:rPr lang="en-US" sz="3400" baseline="-25000" dirty="0" smtClean="0">
                <a:latin typeface="+mn-lt"/>
              </a:rPr>
              <a:t>2</a:t>
            </a:r>
            <a:r>
              <a:rPr lang="en-US" sz="3400" dirty="0" smtClean="0">
                <a:latin typeface="+mn-lt"/>
              </a:rPr>
              <a:t>O - K</a:t>
            </a:r>
            <a:r>
              <a:rPr lang="en-US" sz="3400" baseline="-25000" dirty="0" smtClean="0">
                <a:latin typeface="+mn-lt"/>
              </a:rPr>
              <a:t>2</a:t>
            </a:r>
            <a:r>
              <a:rPr lang="en-US" sz="3400" dirty="0" smtClean="0">
                <a:latin typeface="+mn-lt"/>
              </a:rPr>
              <a:t>O </a:t>
            </a:r>
            <a:r>
              <a:rPr lang="el-GR" sz="3400" dirty="0" smtClean="0">
                <a:latin typeface="+mn-lt"/>
              </a:rPr>
              <a:t>   </a:t>
            </a:r>
            <a:r>
              <a:rPr lang="el-GR" sz="3400" dirty="0" smtClean="0">
                <a:solidFill>
                  <a:srgbClr val="002060"/>
                </a:solidFill>
                <a:latin typeface="+mn-lt"/>
              </a:rPr>
              <a:t>Γιατί αφαιρούμε</a:t>
            </a:r>
            <a:r>
              <a:rPr lang="en-US" sz="3400" dirty="0" smtClean="0">
                <a:solidFill>
                  <a:srgbClr val="002060"/>
                </a:solidFill>
                <a:latin typeface="+mn-lt"/>
              </a:rPr>
              <a:t>?</a:t>
            </a:r>
            <a:r>
              <a:rPr lang="en-US" sz="3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3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el-GR" sz="34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600" dirty="0" smtClean="0">
                <a:latin typeface="+mj-lt"/>
              </a:rPr>
              <a:t>Na </a:t>
            </a:r>
            <a:r>
              <a:rPr lang="el-GR" sz="2600" dirty="0" smtClean="0">
                <a:latin typeface="+mj-lt"/>
              </a:rPr>
              <a:t>και</a:t>
            </a:r>
            <a:r>
              <a:rPr lang="en-US" sz="2600" dirty="0" smtClean="0">
                <a:latin typeface="+mj-lt"/>
              </a:rPr>
              <a:t> K </a:t>
            </a:r>
            <a:r>
              <a:rPr lang="el-GR" sz="2600" dirty="0" smtClean="0">
                <a:latin typeface="+mj-lt"/>
              </a:rPr>
              <a:t>στα συνήθη βασικά πετρώματα συνδυάζονται με το </a:t>
            </a:r>
            <a:r>
              <a:rPr lang="en-US" sz="2600" dirty="0" smtClean="0">
                <a:latin typeface="+mj-lt"/>
              </a:rPr>
              <a:t>Al </a:t>
            </a:r>
            <a:r>
              <a:rPr lang="el-GR" sz="2600" dirty="0" smtClean="0">
                <a:latin typeface="+mj-lt"/>
                <a:sym typeface="Wingdings" pitchFamily="2" charset="2"/>
              </a:rPr>
              <a:t>→ Κ-</a:t>
            </a:r>
            <a:r>
              <a:rPr lang="el-GR" sz="2600" dirty="0" err="1" smtClean="0">
                <a:latin typeface="+mj-lt"/>
                <a:sym typeface="Wingdings" pitchFamily="2" charset="2"/>
              </a:rPr>
              <a:t>ούχο άστριο</a:t>
            </a:r>
            <a:r>
              <a:rPr lang="el-GR" sz="2600" dirty="0" smtClean="0">
                <a:latin typeface="+mj-lt"/>
                <a:sym typeface="Wingdings" pitchFamily="2" charset="2"/>
              </a:rPr>
              <a:t> και </a:t>
            </a:r>
            <a:r>
              <a:rPr lang="el-GR" sz="2600" dirty="0" err="1" smtClean="0">
                <a:latin typeface="+mj-lt"/>
                <a:sym typeface="Wingdings" pitchFamily="2" charset="2"/>
              </a:rPr>
              <a:t>Αλβίτη</a:t>
            </a:r>
            <a:endParaRPr lang="en-US" sz="2600" dirty="0" smtClean="0">
              <a:latin typeface="+mj-lt"/>
            </a:endParaRP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600" dirty="0" smtClean="0">
                <a:latin typeface="+mj-lt"/>
              </a:rPr>
              <a:t>Στο </a:t>
            </a:r>
            <a:r>
              <a:rPr lang="en-US" sz="2600" dirty="0" smtClean="0">
                <a:latin typeface="+mj-lt"/>
              </a:rPr>
              <a:t>ACF</a:t>
            </a:r>
            <a:r>
              <a:rPr lang="el-GR" sz="2600" dirty="0" smtClean="0">
                <a:latin typeface="+mj-lt"/>
              </a:rPr>
              <a:t> ενδιαφερόμαστε μόνο για τα άλλα μεταμορφικά ορυκτά που περιέχουν Κ</a:t>
            </a:r>
            <a:r>
              <a:rPr lang="en-US" sz="2600" dirty="0" smtClean="0">
                <a:latin typeface="+mj-lt"/>
              </a:rPr>
              <a:t>, </a:t>
            </a:r>
            <a:r>
              <a:rPr lang="el-GR" sz="2600" dirty="0" smtClean="0">
                <a:latin typeface="+mj-lt"/>
              </a:rPr>
              <a:t>και άρα μόνο για την ποσότητα του </a:t>
            </a:r>
            <a:r>
              <a:rPr lang="en-US" sz="2600" dirty="0" smtClean="0">
                <a:latin typeface="+mj-lt"/>
              </a:rPr>
              <a:t>Al</a:t>
            </a:r>
            <a:r>
              <a:rPr lang="en-US" sz="2600" baseline="-25000" dirty="0" smtClean="0">
                <a:latin typeface="+mj-lt"/>
              </a:rPr>
              <a:t>2</a:t>
            </a:r>
            <a:r>
              <a:rPr lang="en-US" sz="2600" dirty="0" smtClean="0">
                <a:latin typeface="+mj-lt"/>
              </a:rPr>
              <a:t>O</a:t>
            </a:r>
            <a:r>
              <a:rPr lang="en-US" sz="2600" baseline="-25000" dirty="0" smtClean="0">
                <a:latin typeface="+mj-lt"/>
              </a:rPr>
              <a:t>3</a:t>
            </a:r>
            <a:r>
              <a:rPr lang="en-US" sz="2600" dirty="0" smtClean="0">
                <a:latin typeface="+mj-lt"/>
              </a:rPr>
              <a:t> </a:t>
            </a:r>
            <a:r>
              <a:rPr lang="el-GR" sz="2600" dirty="0" smtClean="0">
                <a:latin typeface="+mj-lt"/>
              </a:rPr>
              <a:t>επιπλέον εκείνης που συνδυάζεται με τα</a:t>
            </a:r>
            <a:r>
              <a:rPr lang="en-US" sz="2600" dirty="0" smtClean="0">
                <a:latin typeface="+mj-lt"/>
              </a:rPr>
              <a:t> Na</a:t>
            </a:r>
            <a:r>
              <a:rPr lang="en-US" sz="2600" baseline="-25000" dirty="0" smtClean="0">
                <a:latin typeface="+mj-lt"/>
              </a:rPr>
              <a:t>2</a:t>
            </a:r>
            <a:r>
              <a:rPr lang="en-US" sz="2600" dirty="0" smtClean="0">
                <a:latin typeface="+mj-lt"/>
              </a:rPr>
              <a:t>O </a:t>
            </a:r>
            <a:r>
              <a:rPr lang="el-GR" sz="2600" dirty="0" smtClean="0">
                <a:latin typeface="+mj-lt"/>
              </a:rPr>
              <a:t>και</a:t>
            </a:r>
            <a:r>
              <a:rPr lang="en-US" sz="2600" dirty="0" smtClean="0">
                <a:latin typeface="+mj-lt"/>
              </a:rPr>
              <a:t> K</a:t>
            </a:r>
            <a:r>
              <a:rPr lang="en-US" sz="2600" baseline="-25000" dirty="0" smtClean="0">
                <a:latin typeface="+mj-lt"/>
              </a:rPr>
              <a:t>2</a:t>
            </a:r>
            <a:r>
              <a:rPr lang="en-US" sz="2600" dirty="0" smtClean="0">
                <a:latin typeface="+mj-lt"/>
              </a:rPr>
              <a:t>O (</a:t>
            </a:r>
            <a:r>
              <a:rPr lang="el-GR" sz="2600" dirty="0" smtClean="0">
                <a:latin typeface="+mj-lt"/>
              </a:rPr>
              <a:t>σε </a:t>
            </a:r>
            <a:r>
              <a:rPr lang="el-GR" sz="2600" dirty="0" err="1" smtClean="0">
                <a:latin typeface="+mj-lt"/>
              </a:rPr>
              <a:t>αλβίτη</a:t>
            </a:r>
            <a:r>
              <a:rPr lang="el-GR" sz="2600" dirty="0" smtClean="0">
                <a:latin typeface="+mj-lt"/>
              </a:rPr>
              <a:t> και Κ-</a:t>
            </a:r>
            <a:r>
              <a:rPr lang="el-GR" sz="2600" dirty="0" err="1" smtClean="0">
                <a:latin typeface="+mj-lt"/>
              </a:rPr>
              <a:t>ούχο άστριο</a:t>
            </a:r>
            <a:r>
              <a:rPr lang="en-US" sz="2600" dirty="0" smtClean="0">
                <a:latin typeface="+mj-lt"/>
              </a:rPr>
              <a:t>)</a:t>
            </a: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600" dirty="0" smtClean="0">
                <a:solidFill>
                  <a:srgbClr val="5075BC"/>
                </a:solidFill>
                <a:latin typeface="+mj-lt"/>
              </a:rPr>
              <a:t>Επειδή η αναλογία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 Al</a:t>
            </a:r>
            <a:r>
              <a:rPr lang="en-US" sz="2600" baseline="-25000" dirty="0" smtClean="0">
                <a:solidFill>
                  <a:srgbClr val="5075BC"/>
                </a:solidFill>
                <a:latin typeface="+mj-lt"/>
              </a:rPr>
              <a:t>2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O</a:t>
            </a:r>
            <a:r>
              <a:rPr lang="en-US" sz="2600" baseline="-25000" dirty="0" smtClean="0">
                <a:solidFill>
                  <a:srgbClr val="5075BC"/>
                </a:solidFill>
                <a:latin typeface="+mj-lt"/>
              </a:rPr>
              <a:t>3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 </a:t>
            </a:r>
            <a:r>
              <a:rPr lang="el-GR" sz="2600" dirty="0" smtClean="0">
                <a:solidFill>
                  <a:srgbClr val="5075BC"/>
                </a:solidFill>
                <a:latin typeface="+mj-lt"/>
              </a:rPr>
              <a:t>προς 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Na</a:t>
            </a:r>
            <a:r>
              <a:rPr lang="en-US" sz="2600" baseline="-25000" dirty="0" smtClean="0">
                <a:solidFill>
                  <a:srgbClr val="5075BC"/>
                </a:solidFill>
                <a:latin typeface="+mj-lt"/>
              </a:rPr>
              <a:t>2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O </a:t>
            </a:r>
            <a:r>
              <a:rPr lang="el-GR" sz="2600" dirty="0" smtClean="0">
                <a:solidFill>
                  <a:srgbClr val="5075BC"/>
                </a:solidFill>
                <a:latin typeface="+mj-lt"/>
              </a:rPr>
              <a:t>ή 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K</a:t>
            </a:r>
            <a:r>
              <a:rPr lang="en-US" sz="2600" baseline="-25000" dirty="0" smtClean="0">
                <a:solidFill>
                  <a:srgbClr val="5075BC"/>
                </a:solidFill>
                <a:latin typeface="+mj-lt"/>
              </a:rPr>
              <a:t>2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O </a:t>
            </a:r>
            <a:r>
              <a:rPr lang="el-GR" sz="2600" dirty="0" smtClean="0">
                <a:solidFill>
                  <a:srgbClr val="5075BC"/>
                </a:solidFill>
                <a:latin typeface="+mj-lt"/>
              </a:rPr>
              <a:t>στους αστρίους είναι 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1:1, </a:t>
            </a:r>
            <a:r>
              <a:rPr lang="el-GR" sz="2600" dirty="0" smtClean="0">
                <a:solidFill>
                  <a:srgbClr val="5075BC"/>
                </a:solidFill>
                <a:latin typeface="+mj-lt"/>
              </a:rPr>
              <a:t>αφαιρούμε από το 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Al</a:t>
            </a:r>
            <a:r>
              <a:rPr lang="en-US" sz="2600" baseline="-25000" dirty="0" smtClean="0">
                <a:solidFill>
                  <a:srgbClr val="5075BC"/>
                </a:solidFill>
                <a:latin typeface="+mj-lt"/>
              </a:rPr>
              <a:t>2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O</a:t>
            </a:r>
            <a:r>
              <a:rPr lang="en-US" sz="2600" baseline="-25000" dirty="0" smtClean="0">
                <a:solidFill>
                  <a:srgbClr val="5075BC"/>
                </a:solidFill>
                <a:latin typeface="+mj-lt"/>
              </a:rPr>
              <a:t>3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 </a:t>
            </a:r>
            <a:r>
              <a:rPr lang="el-GR" sz="2600" dirty="0" smtClean="0">
                <a:solidFill>
                  <a:srgbClr val="002060"/>
                </a:solidFill>
                <a:latin typeface="+mj-lt"/>
              </a:rPr>
              <a:t>μία ποσότητα ισοδύναμη με τα</a:t>
            </a: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 Na</a:t>
            </a:r>
            <a:r>
              <a:rPr lang="en-US" sz="2600" baseline="-250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O </a:t>
            </a:r>
            <a:r>
              <a:rPr lang="el-GR" sz="2600" dirty="0" smtClean="0">
                <a:solidFill>
                  <a:srgbClr val="002060"/>
                </a:solidFill>
                <a:latin typeface="+mj-lt"/>
              </a:rPr>
              <a:t>και</a:t>
            </a: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 K</a:t>
            </a:r>
            <a:r>
              <a:rPr lang="en-US" sz="2600" baseline="-250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O </a:t>
            </a:r>
            <a:r>
              <a:rPr lang="el-GR" sz="2600" dirty="0" smtClean="0">
                <a:solidFill>
                  <a:srgbClr val="5075BC"/>
                </a:solidFill>
                <a:latin typeface="+mj-lt"/>
              </a:rPr>
              <a:t>στην ίδια αναλογία</a:t>
            </a:r>
            <a:r>
              <a:rPr lang="en-US" sz="2600" dirty="0" smtClean="0">
                <a:solidFill>
                  <a:srgbClr val="5075BC"/>
                </a:solidFill>
                <a:latin typeface="+mj-lt"/>
              </a:rPr>
              <a:t> 1:1</a:t>
            </a:r>
          </a:p>
          <a:p>
            <a:endParaRPr lang="el-GR" sz="26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dirty="0" smtClean="0"/>
              <a:t>Το διάγραμμα</a:t>
            </a:r>
            <a:r>
              <a:rPr lang="en-US" dirty="0" smtClean="0"/>
              <a:t> ACF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None/>
              <a:defRPr/>
            </a:pPr>
            <a:endParaRPr lang="el-GR" dirty="0" smtClean="0">
              <a:latin typeface="Calibri" pitchFamily="34" charset="0"/>
            </a:endParaRP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3600" dirty="0" smtClean="0">
                <a:latin typeface="Calibri" pitchFamily="34" charset="0"/>
              </a:rPr>
              <a:t>C = </a:t>
            </a:r>
            <a:r>
              <a:rPr lang="en-US" sz="3600" dirty="0" err="1" smtClean="0">
                <a:latin typeface="Calibri" pitchFamily="34" charset="0"/>
              </a:rPr>
              <a:t>CaO</a:t>
            </a:r>
            <a:r>
              <a:rPr lang="en-US" sz="3600" dirty="0" smtClean="0">
                <a:latin typeface="Calibri" pitchFamily="34" charset="0"/>
              </a:rPr>
              <a:t> - 3.3 P</a:t>
            </a:r>
            <a:r>
              <a:rPr lang="en-US" sz="3600" baseline="-25000" dirty="0" smtClean="0">
                <a:latin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</a:rPr>
              <a:t>O</a:t>
            </a:r>
            <a:r>
              <a:rPr lang="en-US" sz="3600" baseline="-25000" dirty="0" smtClean="0">
                <a:latin typeface="Calibri" pitchFamily="34" charset="0"/>
              </a:rPr>
              <a:t>5</a:t>
            </a:r>
            <a:r>
              <a:rPr lang="el-GR" sz="3600" baseline="-2500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- CO</a:t>
            </a:r>
            <a:r>
              <a:rPr lang="en-US" sz="3600" baseline="-25000" dirty="0" smtClean="0">
                <a:latin typeface="Calibri" pitchFamily="34" charset="0"/>
              </a:rPr>
              <a:t>2</a:t>
            </a: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defRPr/>
            </a:pPr>
            <a:endParaRPr lang="en-US" sz="3600" baseline="-25000" dirty="0" smtClean="0">
              <a:latin typeface="Calibri" pitchFamily="34" charset="0"/>
            </a:endParaRPr>
          </a:p>
          <a:p>
            <a:pPr marL="346075" indent="-346075" eaLnBrk="0" hangingPunct="0">
              <a:buClr>
                <a:schemeClr val="tx1"/>
              </a:buClr>
              <a:defRPr/>
            </a:pPr>
            <a:r>
              <a:rPr lang="en-US" sz="3600" dirty="0" smtClean="0">
                <a:latin typeface="Calibri" pitchFamily="34" charset="0"/>
              </a:rPr>
              <a:t> F = </a:t>
            </a:r>
            <a:r>
              <a:rPr lang="en-US" sz="3600" dirty="0" err="1" smtClean="0">
                <a:latin typeface="Calibri" pitchFamily="34" charset="0"/>
              </a:rPr>
              <a:t>FeO</a:t>
            </a:r>
            <a:r>
              <a:rPr lang="en-US" sz="3600" dirty="0" smtClean="0">
                <a:latin typeface="Calibri" pitchFamily="34" charset="0"/>
              </a:rPr>
              <a:t> + </a:t>
            </a:r>
            <a:r>
              <a:rPr lang="en-US" sz="3600" dirty="0" err="1" smtClean="0">
                <a:latin typeface="Calibri" pitchFamily="34" charset="0"/>
              </a:rPr>
              <a:t>MgO</a:t>
            </a:r>
            <a:r>
              <a:rPr lang="en-US" sz="3600" dirty="0" smtClean="0">
                <a:latin typeface="Calibri" pitchFamily="34" charset="0"/>
              </a:rPr>
              <a:t> + </a:t>
            </a:r>
            <a:r>
              <a:rPr lang="en-US" sz="3600" dirty="0" err="1" smtClean="0"/>
              <a:t>MnO</a:t>
            </a:r>
            <a:r>
              <a:rPr lang="en-US" sz="3600" dirty="0" smtClean="0"/>
              <a:t>- Fe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 </a:t>
            </a:r>
            <a:r>
              <a:rPr lang="en-US" sz="3600" dirty="0" smtClean="0"/>
              <a:t>- TiO</a:t>
            </a:r>
            <a:r>
              <a:rPr lang="en-US" sz="3600" baseline="-25000" dirty="0" smtClean="0"/>
              <a:t>2</a:t>
            </a:r>
            <a:endParaRPr lang="el-GR" sz="3600" baseline="-25000" dirty="0" smtClean="0"/>
          </a:p>
          <a:p>
            <a:pPr marL="346075" indent="-346075" eaLnBrk="0" hangingPunct="0">
              <a:buClr>
                <a:schemeClr val="tx1"/>
              </a:buClr>
              <a:buNone/>
              <a:defRPr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					</a:t>
            </a:r>
            <a:endParaRPr lang="el-GR" baseline="-250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dirty="0" smtClean="0"/>
              <a:t>Το διάγραμμα</a:t>
            </a:r>
            <a:r>
              <a:rPr lang="en-US" dirty="0" smtClean="0"/>
              <a:t> ACF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Χρησιμοποιώντας αυτά τα 3 </a:t>
            </a:r>
            <a:r>
              <a:rPr lang="el-GR" i="1" dirty="0" err="1" smtClean="0"/>
              <a:t>ψευδο</a:t>
            </a:r>
            <a:r>
              <a:rPr lang="el-GR" dirty="0" smtClean="0"/>
              <a:t>-συστατικά</a:t>
            </a:r>
            <a:r>
              <a:rPr lang="en-US" dirty="0" smtClean="0"/>
              <a:t>, </a:t>
            </a:r>
            <a:r>
              <a:rPr lang="el-GR" dirty="0" smtClean="0"/>
              <a:t>ο </a:t>
            </a:r>
            <a:r>
              <a:rPr lang="en-US" dirty="0" err="1" smtClean="0"/>
              <a:t>Eskola</a:t>
            </a:r>
            <a:r>
              <a:rPr lang="en-US" dirty="0" smtClean="0"/>
              <a:t> </a:t>
            </a:r>
            <a:r>
              <a:rPr lang="el-GR" dirty="0" smtClean="0"/>
              <a:t>κατάφερε να μειώσει τον αριθμό των συστατικών στα βασικά πετρώματα από 8 σε 3</a:t>
            </a:r>
            <a:endParaRPr lang="en-US" dirty="0" smtClean="0"/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3000" dirty="0" smtClean="0">
                <a:latin typeface="Calibri" pitchFamily="34" charset="0"/>
              </a:rPr>
              <a:t>Το νερό αγνοείται θεωρώντας το σαν τελείως ευκίνητο</a:t>
            </a:r>
            <a:endParaRPr lang="en-US" sz="3000" dirty="0" smtClean="0">
              <a:latin typeface="Calibri" pitchFamily="34" charset="0"/>
            </a:endParaRP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3000" dirty="0" smtClean="0">
                <a:latin typeface="Calibri" pitchFamily="34" charset="0"/>
              </a:rPr>
              <a:t>Το </a:t>
            </a:r>
            <a:r>
              <a:rPr lang="en-US" sz="3000" dirty="0" smtClean="0">
                <a:latin typeface="Calibri" pitchFamily="34" charset="0"/>
              </a:rPr>
              <a:t> SiO</a:t>
            </a:r>
            <a:r>
              <a:rPr lang="en-US" sz="3000" baseline="-25000" dirty="0" smtClean="0">
                <a:latin typeface="Calibri" pitchFamily="34" charset="0"/>
              </a:rPr>
              <a:t>2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l-GR" sz="3000" dirty="0" smtClean="0">
                <a:latin typeface="Calibri" pitchFamily="34" charset="0"/>
              </a:rPr>
              <a:t>απλά παραβλέπεται</a:t>
            </a:r>
            <a:endParaRPr lang="en-US" sz="3000" dirty="0" smtClean="0">
              <a:latin typeface="Calibri" pitchFamily="34" charset="0"/>
            </a:endParaRPr>
          </a:p>
          <a:p>
            <a:pPr marL="798513" lvl="1" eaLnBrk="0" hangingPunct="0">
              <a:spcBef>
                <a:spcPts val="600"/>
              </a:spcBef>
              <a:buClr>
                <a:schemeClr val="tx1"/>
              </a:buClr>
              <a:buSzPct val="50000"/>
              <a:buFont typeface="Monotype Sorts" pitchFamily="2" charset="2"/>
              <a:buChar char="F"/>
              <a:defRPr/>
            </a:pPr>
            <a:r>
              <a:rPr lang="el-GR" sz="3000" dirty="0" smtClean="0">
                <a:latin typeface="Calibri" pitchFamily="34" charset="0"/>
              </a:rPr>
              <a:t>Στην ουσία αυτό ισοδυναμεί με προβολή από αυτό</a:t>
            </a:r>
            <a:endParaRPr lang="en-US" sz="3000" dirty="0" smtClean="0">
              <a:latin typeface="Calibri" pitchFamily="34" charset="0"/>
            </a:endParaRP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3000" dirty="0" smtClean="0">
                <a:latin typeface="Calibri" pitchFamily="34" charset="0"/>
              </a:rPr>
              <a:t>Για να είναι πραγματικά έγκυρο ένα προβαλλόμενο διάγραμμα φάσεων, πρέπει η φάση από την οποία προβάλλουμε να είναι παρούσα στην </a:t>
            </a:r>
            <a:r>
              <a:rPr lang="el-GR" sz="3000" dirty="0" err="1" smtClean="0">
                <a:latin typeface="Calibri" pitchFamily="34" charset="0"/>
              </a:rPr>
              <a:t>παραγένεση</a:t>
            </a:r>
            <a:r>
              <a:rPr lang="el-GR" sz="3000" dirty="0" smtClean="0">
                <a:latin typeface="Calibri" pitchFamily="34" charset="0"/>
              </a:rPr>
              <a:t> που αναφερόμαστε</a:t>
            </a:r>
            <a:endParaRPr lang="en-US" sz="3000" dirty="0" smtClean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dirty="0" smtClean="0"/>
              <a:t>Το διάγραμμα</a:t>
            </a:r>
            <a:r>
              <a:rPr lang="en-US" dirty="0" smtClean="0"/>
              <a:t> ACF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>
                <a:latin typeface="Calibri" pitchFamily="34" charset="0"/>
              </a:rPr>
              <a:t>Παράδειγμα</a:t>
            </a:r>
            <a:r>
              <a:rPr lang="en-US" sz="2400" dirty="0" smtClean="0">
                <a:latin typeface="Calibri" pitchFamily="34" charset="0"/>
              </a:rPr>
              <a:t>:</a:t>
            </a: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400" dirty="0" err="1" smtClean="0">
                <a:latin typeface="Calibri" pitchFamily="34" charset="0"/>
              </a:rPr>
              <a:t>Ανορθίτης</a:t>
            </a:r>
            <a:r>
              <a:rPr lang="en-US" sz="2400" dirty="0" smtClean="0">
                <a:latin typeface="Calibri" pitchFamily="34" charset="0"/>
              </a:rPr>
              <a:t> CaAl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Si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O</a:t>
            </a:r>
            <a:r>
              <a:rPr lang="en-US" sz="2400" baseline="-25000" dirty="0" smtClean="0">
                <a:latin typeface="Calibri" pitchFamily="34" charset="0"/>
              </a:rPr>
              <a:t>8</a:t>
            </a:r>
            <a:endParaRPr lang="el-GR" sz="2400" baseline="-25000" dirty="0" smtClean="0">
              <a:latin typeface="Calibri" pitchFamily="34" charset="0"/>
            </a:endParaRP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>
                <a:solidFill>
                  <a:srgbClr val="5075BC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CaO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· </a:t>
            </a:r>
            <a:r>
              <a:rPr lang="en-US" sz="2400" dirty="0" smtClean="0">
                <a:solidFill>
                  <a:srgbClr val="5075BC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Al</a:t>
            </a:r>
            <a:r>
              <a:rPr lang="en-US" sz="2400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0</a:t>
            </a:r>
            <a:r>
              <a:rPr lang="en-US" sz="2400" baseline="-25000" dirty="0" smtClean="0">
                <a:latin typeface="Calibri" pitchFamily="34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· </a:t>
            </a:r>
            <a:r>
              <a:rPr lang="en-US" sz="2400" dirty="0" smtClean="0">
                <a:solidFill>
                  <a:srgbClr val="5075BC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SiO</a:t>
            </a:r>
            <a:r>
              <a:rPr lang="en-US" sz="2400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en-US" sz="2400" dirty="0" smtClean="0">
              <a:latin typeface="Calibri" pitchFamily="34" charset="0"/>
            </a:endParaRP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A = 1 + 0 - 0 - 0 = 1, C = 1 - 0 = 1, and F = 0</a:t>
            </a: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A+C+F = 2, </a:t>
            </a: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400" dirty="0" err="1" smtClean="0">
                <a:latin typeface="Calibri" pitchFamily="34" charset="0"/>
              </a:rPr>
              <a:t>κανονικοποιούμε</a:t>
            </a:r>
            <a:r>
              <a:rPr lang="el-GR" sz="2400" dirty="0" smtClean="0">
                <a:latin typeface="Calibri" pitchFamily="34" charset="0"/>
              </a:rPr>
              <a:t> ως προς</a:t>
            </a:r>
            <a:r>
              <a:rPr lang="en-US" sz="2400" dirty="0" smtClean="0">
                <a:latin typeface="Calibri" pitchFamily="34" charset="0"/>
              </a:rPr>
              <a:t> 1.0 </a:t>
            </a:r>
            <a:r>
              <a:rPr lang="el-GR" sz="2400" dirty="0" smtClean="0">
                <a:latin typeface="Calibri" pitchFamily="34" charset="0"/>
              </a:rPr>
              <a:t>πολλαπλασιάζοντας κάθε τιμή με </a:t>
            </a:r>
            <a:r>
              <a:rPr lang="en-US" sz="2400" dirty="0" smtClean="0">
                <a:latin typeface="Calibri" pitchFamily="34" charset="0"/>
              </a:rPr>
              <a:t> ½,</a:t>
            </a:r>
            <a:r>
              <a:rPr lang="el-GR" sz="2400" dirty="0" smtClean="0">
                <a:latin typeface="Calibri" pitchFamily="34" charset="0"/>
              </a:rPr>
              <a:t> οπότε: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798513" lvl="1" eaLnBrk="0" hangingPunct="0">
              <a:spcBef>
                <a:spcPts val="600"/>
              </a:spcBef>
              <a:buClr>
                <a:schemeClr val="tx1"/>
              </a:buClr>
              <a:buSzPct val="5000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A = 0.5</a:t>
            </a:r>
          </a:p>
          <a:p>
            <a:pPr marL="798513" lvl="1" eaLnBrk="0" hangingPunct="0">
              <a:spcBef>
                <a:spcPts val="600"/>
              </a:spcBef>
              <a:buClr>
                <a:schemeClr val="tx1"/>
              </a:buClr>
              <a:buSzPct val="5000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C = 0.5</a:t>
            </a:r>
          </a:p>
          <a:p>
            <a:pPr marL="798513" lvl="1" eaLnBrk="0" hangingPunct="0">
              <a:spcBef>
                <a:spcPts val="600"/>
              </a:spcBef>
              <a:buClr>
                <a:srgbClr val="FF0066"/>
              </a:buClr>
              <a:buSzPct val="5000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F = 0</a:t>
            </a:r>
          </a:p>
          <a:p>
            <a:endParaRPr lang="el-GR" sz="24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Εικόνα 11: Τριγωνικό διάγραμμα ACF&#10;http://www.tulane.edu/~sanelson/images/acf_diagr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370075" cy="4752528"/>
          </a:xfrm>
          <a:prstGeom prst="rect">
            <a:avLst/>
          </a:prstGeom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275856" y="3303008"/>
            <a:ext cx="198000" cy="1980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l-GR" sz="2400">
              <a:solidFill>
                <a:srgbClr val="FF99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139952" y="378904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2400" dirty="0" err="1" smtClean="0">
                <a:solidFill>
                  <a:srgbClr val="4F81BD"/>
                </a:solidFill>
                <a:latin typeface="Times New Roman" pitchFamily="18" charset="0"/>
                <a:cs typeface="+mn-cs"/>
              </a:rPr>
              <a:t>Ανορθίτης</a:t>
            </a:r>
            <a:endParaRPr lang="el-GR" sz="2400" dirty="0">
              <a:solidFill>
                <a:srgbClr val="4F81BD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2197218">
            <a:off x="3560833" y="3507903"/>
            <a:ext cx="609600" cy="4572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l-GR" sz="2400">
              <a:solidFill>
                <a:srgbClr val="FF99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143108" y="292893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διάγραμμα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ACF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kern="0" dirty="0" smtClean="0">
                <a:solidFill>
                  <a:srgbClr val="4F81BD"/>
                </a:solidFill>
                <a:latin typeface="+mn-lt"/>
              </a:rPr>
              <a:t/>
            </a:r>
            <a:br>
              <a:rPr lang="el-GR" sz="3600" kern="0" dirty="0" smtClean="0">
                <a:solidFill>
                  <a:srgbClr val="4F81BD"/>
                </a:solidFill>
                <a:latin typeface="+mn-lt"/>
              </a:rPr>
            </a:br>
            <a:r>
              <a:rPr lang="el-GR" sz="3600" kern="0" dirty="0" smtClean="0">
                <a:solidFill>
                  <a:srgbClr val="4F81BD"/>
                </a:solidFill>
                <a:latin typeface="+mn-lt"/>
              </a:rPr>
              <a:t>Προβολή των πεδίων των κύριων συστάσεων πετρωμάτων σε ένα διάγραμμα</a:t>
            </a:r>
            <a:r>
              <a:rPr lang="en-US" sz="3600" kern="0" dirty="0" smtClean="0">
                <a:solidFill>
                  <a:srgbClr val="4F81BD"/>
                </a:solidFill>
                <a:latin typeface="+mn-lt"/>
              </a:rPr>
              <a:t> ACF</a:t>
            </a:r>
            <a:r>
              <a:rPr lang="el-GR" sz="3600" kern="0" dirty="0" smtClean="0">
                <a:solidFill>
                  <a:srgbClr val="4F81BD"/>
                </a:solidFill>
                <a:latin typeface="+mn-lt"/>
              </a:rPr>
              <a:t>.</a:t>
            </a:r>
            <a:r>
              <a:rPr lang="en-US" kern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kern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el-GR" dirty="0">
              <a:latin typeface="+mn-lt"/>
            </a:endParaRPr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74754" name="Picture 2" descr="Εικόνα 12: ACF διάγραμμα των κύριων συστατιακών κατηγοριών πετρωμάτων&#10;http://www.tulane.edu/~sanelson/images/lowgradeassemb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278" y="1340768"/>
            <a:ext cx="5625444" cy="495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Διαγραμματική απεικόνιση </a:t>
            </a:r>
            <a:br>
              <a:rPr lang="el-GR" kern="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400" kern="0" dirty="0" smtClean="0"/>
              <a:t>Μια ομάδα πετρωμάτων θα παρουσιάσει διαφορές στην </a:t>
            </a:r>
            <a:r>
              <a:rPr lang="el-GR" sz="2400" kern="0" dirty="0" err="1" smtClean="0"/>
              <a:t>ορυκτολογικη</a:t>
            </a:r>
            <a:r>
              <a:rPr lang="el-GR" sz="2400" kern="0" dirty="0" smtClean="0"/>
              <a:t> σύσταση που θα αντιστοιχούν στις διαφορές των </a:t>
            </a:r>
            <a:r>
              <a:rPr lang="en-US" sz="2400" kern="0" dirty="0" err="1" smtClean="0"/>
              <a:t>X</a:t>
            </a:r>
            <a:r>
              <a:rPr lang="en-US" sz="2400" kern="0" baseline="-25000" dirty="0" err="1" smtClean="0"/>
              <a:t>bulk</a:t>
            </a:r>
            <a:endParaRPr lang="el-GR" sz="2400" kern="0" baseline="-25000" dirty="0" smtClean="0"/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400" kern="0" dirty="0" err="1" smtClean="0"/>
              <a:t>Εφ’όσον</a:t>
            </a:r>
            <a:r>
              <a:rPr lang="el-GR" sz="2400" kern="0" dirty="0" smtClean="0"/>
              <a:t> τα ορυκτά βρίσκονται σε ισορροπία </a:t>
            </a:r>
            <a:r>
              <a:rPr lang="el-GR" sz="2400" kern="0" dirty="0" smtClean="0">
                <a:sym typeface="Wingdings" pitchFamily="2" charset="2"/>
              </a:rPr>
              <a:t> καθορισμένη σχέση μεταξύ ορυκτολογικής και χημική σύστασης</a:t>
            </a:r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400" kern="0" dirty="0" smtClean="0"/>
              <a:t>Αυτή η σχέση θα πρέπει να μεταβάλλεται ανάλογα με τις εξωτερικές συνθήκες που επικρατούν</a:t>
            </a:r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400" kern="0" dirty="0" smtClean="0"/>
              <a:t>Κάτω από συγκεκριμένες συνθήκες ή σε κάποια όρια εξωτερικών συνθηκών πετρώματα με την ίδια χημική σύσταση </a:t>
            </a:r>
            <a:r>
              <a:rPr lang="el-GR" sz="2400" kern="0" dirty="0" smtClean="0">
                <a:sym typeface="Wingdings" pitchFamily="2" charset="2"/>
              </a:rPr>
              <a:t>→ ίδια ορυκτολογική σύσταση</a:t>
            </a:r>
            <a:endParaRPr lang="el-GR" sz="2400" kern="0" baseline="-25000" dirty="0" smtClean="0"/>
          </a:p>
          <a:p>
            <a:pPr>
              <a:buNone/>
            </a:pPr>
            <a:endParaRPr lang="el-GR" sz="24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dirty="0" smtClean="0">
                <a:solidFill>
                  <a:srgbClr val="4F81BD"/>
                </a:solidFill>
              </a:rPr>
              <a:t>Το διάγραμμα</a:t>
            </a:r>
            <a:r>
              <a:rPr lang="en-US" dirty="0" smtClean="0">
                <a:solidFill>
                  <a:srgbClr val="4F81BD"/>
                </a:solidFill>
              </a:rPr>
              <a:t> AKF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endParaRPr lang="el-GR" b="1" dirty="0">
              <a:solidFill>
                <a:srgbClr val="4F81BD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l-GR" sz="2400" dirty="0" smtClean="0"/>
              <a:t>Επειδή τα </a:t>
            </a:r>
            <a:r>
              <a:rPr lang="en-US" sz="2400" dirty="0" smtClean="0"/>
              <a:t> </a:t>
            </a:r>
            <a:r>
              <a:rPr lang="el-GR" sz="2400" dirty="0" err="1" smtClean="0"/>
              <a:t>πηλιτικά</a:t>
            </a:r>
            <a:r>
              <a:rPr lang="el-GR" sz="2400" dirty="0" smtClean="0"/>
              <a:t> ιζήματα είναι πλούσια σε </a:t>
            </a:r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l-GR" sz="2400" baseline="-25000" dirty="0" smtClean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και</a:t>
            </a:r>
            <a:r>
              <a:rPr lang="en-US" sz="2400" dirty="0" smtClean="0"/>
              <a:t> 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</a:t>
            </a:r>
            <a:r>
              <a:rPr lang="el-GR" sz="2400" dirty="0" smtClean="0"/>
              <a:t>και φτωχά σε </a:t>
            </a:r>
            <a:r>
              <a:rPr lang="en-US" sz="2400" dirty="0" err="1" smtClean="0"/>
              <a:t>CaO</a:t>
            </a:r>
            <a:r>
              <a:rPr lang="en-US" sz="2400" dirty="0" smtClean="0"/>
              <a:t>, </a:t>
            </a:r>
            <a:r>
              <a:rPr lang="el-GR" sz="2400" dirty="0" smtClean="0"/>
              <a:t>ο </a:t>
            </a:r>
            <a:r>
              <a:rPr lang="en-US" sz="2400" dirty="0" err="1" smtClean="0"/>
              <a:t>Eskola</a:t>
            </a:r>
            <a:r>
              <a:rPr lang="el-GR" sz="2400" dirty="0" smtClean="0"/>
              <a:t> πρότεινε ένα διαφορετικό διάγραμμα που να περιλαμβάνει το</a:t>
            </a:r>
            <a:r>
              <a:rPr lang="en-US" sz="2400" dirty="0" smtClean="0"/>
              <a:t> 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l-GR" sz="2400" dirty="0" smtClean="0"/>
              <a:t>ώστε να γίνει εφικτή η απεικόνιση των αντίστοιχων </a:t>
            </a:r>
            <a:r>
              <a:rPr lang="el-GR" sz="2400" dirty="0" err="1" smtClean="0"/>
              <a:t>παραγενέσεων</a:t>
            </a:r>
            <a:endParaRPr lang="el-GR" sz="2400" dirty="0" smtClean="0"/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/>
              <a:t>Στο διάγραμμα</a:t>
            </a:r>
            <a:r>
              <a:rPr lang="en-US" sz="2800" dirty="0" smtClean="0"/>
              <a:t> AKF </a:t>
            </a:r>
            <a:r>
              <a:rPr lang="el-GR" sz="2800" dirty="0" smtClean="0"/>
              <a:t>τα </a:t>
            </a:r>
            <a:r>
              <a:rPr lang="el-GR" sz="2800" i="1" dirty="0" err="1" smtClean="0"/>
              <a:t>ψευδοσυστατικά</a:t>
            </a:r>
            <a:r>
              <a:rPr lang="el-GR" sz="2800" dirty="0" smtClean="0"/>
              <a:t> είναι</a:t>
            </a:r>
            <a:r>
              <a:rPr lang="en-US" sz="2800" dirty="0" smtClean="0"/>
              <a:t>:</a:t>
            </a:r>
          </a:p>
          <a:p>
            <a:pPr marL="798513" lvl="1" eaLnBrk="0" hangingPunct="0">
              <a:spcBef>
                <a:spcPts val="600"/>
              </a:spcBef>
              <a:buClr>
                <a:srgbClr val="FF0066"/>
              </a:buClr>
              <a:buSzPct val="50000"/>
              <a:buNone/>
              <a:defRPr/>
            </a:pPr>
            <a:r>
              <a:rPr lang="en-US" sz="2400" dirty="0" smtClean="0"/>
              <a:t>	</a:t>
            </a:r>
            <a:r>
              <a:rPr lang="en-US" b="1" dirty="0" smtClean="0"/>
              <a:t>A = Al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 + Fe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 - Na</a:t>
            </a:r>
            <a:r>
              <a:rPr lang="en-US" b="1" baseline="-25000" dirty="0" smtClean="0"/>
              <a:t>2</a:t>
            </a:r>
            <a:r>
              <a:rPr lang="en-US" b="1" dirty="0" smtClean="0"/>
              <a:t>O - K</a:t>
            </a:r>
            <a:r>
              <a:rPr lang="en-US" b="1" baseline="-25000" dirty="0" smtClean="0"/>
              <a:t>2</a:t>
            </a:r>
            <a:r>
              <a:rPr lang="en-US" b="1" dirty="0" smtClean="0"/>
              <a:t>O - </a:t>
            </a:r>
            <a:r>
              <a:rPr lang="en-US" b="1" dirty="0" err="1" smtClean="0"/>
              <a:t>CaO</a:t>
            </a:r>
            <a:endParaRPr lang="en-US" b="1" dirty="0" smtClean="0"/>
          </a:p>
          <a:p>
            <a:pPr marL="798513" lvl="1" eaLnBrk="0" hangingPunct="0">
              <a:spcBef>
                <a:spcPts val="600"/>
              </a:spcBef>
              <a:buClr>
                <a:srgbClr val="FF0066"/>
              </a:buClr>
              <a:buSzPct val="50000"/>
              <a:buNone/>
              <a:defRPr/>
            </a:pPr>
            <a:r>
              <a:rPr lang="en-US" b="1" dirty="0" smtClean="0"/>
              <a:t>	K = K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</a:p>
          <a:p>
            <a:pPr marL="798513" lvl="1" eaLnBrk="0" hangingPunct="0">
              <a:spcBef>
                <a:spcPts val="600"/>
              </a:spcBef>
              <a:buClr>
                <a:srgbClr val="FF0066"/>
              </a:buClr>
              <a:buSzPct val="50000"/>
              <a:buNone/>
              <a:defRPr/>
            </a:pPr>
            <a:r>
              <a:rPr lang="en-US" b="1" dirty="0" smtClean="0"/>
              <a:t>	F = </a:t>
            </a:r>
            <a:r>
              <a:rPr lang="en-US" b="1" dirty="0" err="1" smtClean="0"/>
              <a:t>FeO</a:t>
            </a:r>
            <a:r>
              <a:rPr lang="en-US" b="1" dirty="0" smtClean="0"/>
              <a:t> + </a:t>
            </a:r>
            <a:r>
              <a:rPr lang="en-US" b="1" dirty="0" err="1" smtClean="0"/>
              <a:t>MgO</a:t>
            </a:r>
            <a:r>
              <a:rPr lang="en-US" b="1" dirty="0" smtClean="0"/>
              <a:t> + </a:t>
            </a:r>
            <a:r>
              <a:rPr lang="en-US" b="1" dirty="0" err="1" smtClean="0"/>
              <a:t>MnO</a:t>
            </a:r>
            <a:endParaRPr lang="en-US" b="1" dirty="0" smtClean="0"/>
          </a:p>
          <a:p>
            <a:endParaRPr lang="en-US" sz="2400" dirty="0" smtClean="0"/>
          </a:p>
          <a:p>
            <a:endParaRPr lang="el-GR" sz="28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Προσέξτε ότι στο </a:t>
            </a:r>
            <a:r>
              <a:rPr lang="en-US" sz="2800" dirty="0" smtClean="0"/>
              <a:t>AKF</a:t>
            </a:r>
            <a:r>
              <a:rPr lang="el-GR" sz="2800" dirty="0" smtClean="0"/>
              <a:t> διάγραμμα τα τρία πιο συνήθη </a:t>
            </a:r>
            <a:r>
              <a:rPr lang="el-GR" sz="2800" dirty="0" err="1" smtClean="0"/>
              <a:t>ορυκτα</a:t>
            </a:r>
            <a:r>
              <a:rPr lang="el-GR" sz="2800" dirty="0" smtClean="0"/>
              <a:t> </a:t>
            </a:r>
            <a:r>
              <a:rPr lang="el-GR" sz="2800" dirty="0" err="1" smtClean="0"/>
              <a:t>μεταπηλιτών</a:t>
            </a:r>
            <a:r>
              <a:rPr lang="el-GR" sz="2800" dirty="0" smtClean="0"/>
              <a:t> (</a:t>
            </a:r>
            <a:r>
              <a:rPr lang="el-GR" sz="2800" dirty="0" err="1" smtClean="0"/>
              <a:t>ανδαλουσίτης</a:t>
            </a:r>
            <a:r>
              <a:rPr lang="el-GR" sz="2800" dirty="0" smtClean="0"/>
              <a:t>, μοσχοβίτης και </a:t>
            </a:r>
            <a:r>
              <a:rPr lang="el-GR" sz="2800" dirty="0" err="1" smtClean="0"/>
              <a:t>μικροκλινής</a:t>
            </a:r>
            <a:r>
              <a:rPr lang="el-GR" sz="2800" dirty="0" smtClean="0"/>
              <a:t>)</a:t>
            </a:r>
            <a:r>
              <a:rPr lang="en-US" sz="2800" dirty="0" smtClean="0"/>
              <a:t>,</a:t>
            </a:r>
            <a:r>
              <a:rPr lang="el-GR" sz="2800" dirty="0" smtClean="0"/>
              <a:t> προβάλλονται όλα σαν ξεχωριστά σημεία.</a:t>
            </a:r>
            <a:endParaRPr lang="en-US" sz="2800" dirty="0" smtClean="0"/>
          </a:p>
          <a:p>
            <a:r>
              <a:rPr lang="el-GR" sz="2800" dirty="0" smtClean="0"/>
              <a:t>Στο Α</a:t>
            </a:r>
            <a:r>
              <a:rPr lang="en-US" sz="2800" dirty="0" smtClean="0"/>
              <a:t>CF </a:t>
            </a:r>
            <a:r>
              <a:rPr lang="el-GR" sz="2800" dirty="0" smtClean="0"/>
              <a:t>όμως, τα ίδια ορυκτά είτε προβάλλονται στο ίδιο σημείο, είτε δεν προβάλλονται, κάνοντας το διάγραμμα </a:t>
            </a:r>
            <a:r>
              <a:rPr lang="en-US" sz="2800" dirty="0" smtClean="0"/>
              <a:t>ACF </a:t>
            </a:r>
            <a:r>
              <a:rPr lang="el-GR" sz="2800" dirty="0" smtClean="0"/>
              <a:t>λιγότερο χρήσιμο για φάσεις πλούσιες σε </a:t>
            </a:r>
            <a:r>
              <a:rPr lang="en-US" sz="2800" dirty="0" smtClean="0"/>
              <a:t>K </a:t>
            </a:r>
            <a:r>
              <a:rPr lang="el-GR" sz="2800" dirty="0" smtClean="0"/>
              <a:t>και</a:t>
            </a:r>
            <a:r>
              <a:rPr lang="en-US" sz="2800" dirty="0" smtClean="0"/>
              <a:t> Al</a:t>
            </a:r>
          </a:p>
          <a:p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/>
            </a:r>
            <a:br>
              <a:rPr lang="el-GR" sz="3600" dirty="0" smtClean="0">
                <a:solidFill>
                  <a:schemeClr val="tx2"/>
                </a:solidFill>
              </a:rPr>
            </a:br>
            <a:r>
              <a:rPr lang="el-GR" sz="3200" dirty="0" smtClean="0">
                <a:solidFill>
                  <a:srgbClr val="4F81BD"/>
                </a:solidFill>
              </a:rPr>
              <a:t>Προβολές σε </a:t>
            </a:r>
            <a:r>
              <a:rPr lang="el-GR" sz="3200" dirty="0" err="1" smtClean="0">
                <a:solidFill>
                  <a:srgbClr val="4F81BD"/>
                </a:solidFill>
              </a:rPr>
              <a:t>χημειο</a:t>
            </a:r>
            <a:r>
              <a:rPr lang="el-GR" sz="3200" dirty="0" smtClean="0">
                <a:solidFill>
                  <a:srgbClr val="4F81BD"/>
                </a:solidFill>
              </a:rPr>
              <a:t>-γραφικά διαγράμματα</a:t>
            </a: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l-GR" dirty="0" smtClean="0">
                <a:solidFill>
                  <a:srgbClr val="4F81BD"/>
                </a:solidFill>
                <a:latin typeface="Calibri" pitchFamily="34" charset="0"/>
              </a:rPr>
              <a:t>Απορίες …αναμενόμενες:</a:t>
            </a:r>
            <a:endParaRPr lang="en-US" dirty="0" smtClean="0">
              <a:solidFill>
                <a:srgbClr val="4F81BD"/>
              </a:solidFill>
              <a:latin typeface="Calibri" pitchFamily="34" charset="0"/>
            </a:endParaRP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l-GR" dirty="0" smtClean="0"/>
              <a:t>Γιατί αγνοούμε το</a:t>
            </a:r>
            <a:r>
              <a:rPr lang="en-US" dirty="0" smtClean="0"/>
              <a:t> 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στα</a:t>
            </a:r>
            <a:r>
              <a:rPr lang="en-US" dirty="0" smtClean="0"/>
              <a:t> ACF </a:t>
            </a:r>
            <a:r>
              <a:rPr lang="el-GR" dirty="0" smtClean="0"/>
              <a:t>και</a:t>
            </a:r>
            <a:r>
              <a:rPr lang="en-US" dirty="0" smtClean="0"/>
              <a:t> AKF</a:t>
            </a:r>
            <a:r>
              <a:rPr lang="el-GR" dirty="0" smtClean="0"/>
              <a:t>;</a:t>
            </a: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l-GR" dirty="0" smtClean="0"/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l-GR" dirty="0" smtClean="0"/>
              <a:t>Τι ήταν όλες αυτές οι αφαιρέσεις για τα</a:t>
            </a:r>
            <a:r>
              <a:rPr lang="en-US" dirty="0" smtClean="0"/>
              <a:t> A </a:t>
            </a:r>
            <a:r>
              <a:rPr lang="el-GR" dirty="0" smtClean="0"/>
              <a:t>και</a:t>
            </a:r>
            <a:r>
              <a:rPr lang="en-US" dirty="0" smtClean="0"/>
              <a:t> C</a:t>
            </a:r>
            <a:r>
              <a:rPr lang="el-GR" dirty="0" smtClean="0"/>
              <a:t>;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sz="4000" dirty="0" smtClean="0">
                <a:solidFill>
                  <a:srgbClr val="4F81BD"/>
                </a:solidFill>
              </a:rPr>
              <a:t>Προβολή από φάσεις που προβάλλονται στις κορυφές του τριγώνου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>
                <a:latin typeface="Calibri" pitchFamily="34" charset="0"/>
              </a:rPr>
              <a:t>Στα διαγράμματα </a:t>
            </a:r>
            <a:r>
              <a:rPr lang="en-US" sz="2800" dirty="0" smtClean="0">
                <a:latin typeface="Calibri" pitchFamily="34" charset="0"/>
              </a:rPr>
              <a:t>ACF and AKF </a:t>
            </a:r>
            <a:r>
              <a:rPr lang="el-GR" sz="2800" dirty="0" smtClean="0">
                <a:latin typeface="Calibri" pitchFamily="34" charset="0"/>
              </a:rPr>
              <a:t>απαλείφουμε το</a:t>
            </a:r>
            <a:r>
              <a:rPr lang="en-US" sz="2800" dirty="0" smtClean="0">
                <a:latin typeface="Calibri" pitchFamily="34" charset="0"/>
              </a:rPr>
              <a:t> SiO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γιατί προβάλλουμε από το χαλαζία</a:t>
            </a:r>
            <a:endParaRPr lang="en-US" sz="2800" dirty="0" smtClean="0">
              <a:latin typeface="Calibri" pitchFamily="34" charset="0"/>
            </a:endParaRP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>
                <a:latin typeface="Calibri" pitchFamily="34" charset="0"/>
              </a:rPr>
              <a:t>Τα μαθηματικά είναι εύκολα</a:t>
            </a:r>
            <a:r>
              <a:rPr lang="en-US" sz="2800" dirty="0" smtClean="0">
                <a:latin typeface="Calibri" pitchFamily="34" charset="0"/>
              </a:rPr>
              <a:t>: </a:t>
            </a:r>
            <a:r>
              <a:rPr lang="el-GR" sz="2800" dirty="0" smtClean="0">
                <a:latin typeface="Calibri" pitchFamily="34" charset="0"/>
              </a:rPr>
              <a:t>προβάλλοντας από ένα συστατικό που καταλαμβάνει μία κορυφή ισοδυναμεί με τη παράβλεψή του στους χημικούς τύπους</a:t>
            </a:r>
            <a:endParaRPr lang="en-US" sz="2800" dirty="0" smtClean="0">
              <a:latin typeface="Calibri" pitchFamily="34" charset="0"/>
            </a:endParaRPr>
          </a:p>
          <a:p>
            <a:pPr marL="346075" indent="-346075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>
                <a:latin typeface="Calibri" pitchFamily="34" charset="0"/>
              </a:rPr>
              <a:t>Το ….μειονέκτημα  </a:t>
            </a:r>
            <a:r>
              <a:rPr lang="el-GR" sz="2800" dirty="0" smtClean="0">
                <a:latin typeface="Calibri" pitchFamily="34" charset="0"/>
                <a:sym typeface="Wingdings" pitchFamily="2" charset="2"/>
              </a:rPr>
              <a:t>→ Συμπίεση των αληθινών σχέσεων λόγω της απώλειας μιας εκ των διαστάσεων</a:t>
            </a:r>
            <a:endParaRPr lang="en-US" sz="2800" dirty="0" smtClean="0">
              <a:latin typeface="Calibri" pitchFamily="34" charset="0"/>
            </a:endParaRPr>
          </a:p>
          <a:p>
            <a:endParaRPr lang="el-GR" sz="28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dirty="0" smtClean="0">
                <a:solidFill>
                  <a:srgbClr val="4F81BD"/>
                </a:solidFill>
              </a:rPr>
              <a:t>Το διάγραμμα </a:t>
            </a:r>
            <a:r>
              <a:rPr lang="en-US" dirty="0" smtClean="0">
                <a:solidFill>
                  <a:srgbClr val="4F81BD"/>
                </a:solidFill>
              </a:rPr>
              <a:t>A(K)FM</a:t>
            </a:r>
            <a:br>
              <a:rPr lang="en-US" dirty="0" smtClean="0">
                <a:solidFill>
                  <a:srgbClr val="4F81BD"/>
                </a:solidFill>
              </a:rPr>
            </a:br>
            <a:endParaRPr lang="el-GR" dirty="0">
              <a:solidFill>
                <a:srgbClr val="4F81BD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Εναλλακτικό διάγραμμα για </a:t>
            </a:r>
            <a:r>
              <a:rPr lang="el-GR" dirty="0" err="1" smtClean="0">
                <a:latin typeface="Calibri" pitchFamily="34" charset="0"/>
              </a:rPr>
              <a:t>μεταπηλιτικά</a:t>
            </a:r>
            <a:r>
              <a:rPr lang="el-GR" dirty="0" smtClean="0">
                <a:latin typeface="Calibri" pitchFamily="34" charset="0"/>
              </a:rPr>
              <a:t> πετρώματα</a:t>
            </a:r>
          </a:p>
          <a:p>
            <a:r>
              <a:rPr lang="el-GR" dirty="0" smtClean="0">
                <a:latin typeface="Calibri" pitchFamily="34" charset="0"/>
              </a:rPr>
              <a:t>Ο </a:t>
            </a:r>
            <a:r>
              <a:rPr lang="en-US" dirty="0" smtClean="0">
                <a:latin typeface="Calibri" pitchFamily="34" charset="0"/>
              </a:rPr>
              <a:t>J.B. Thompson (1957)</a:t>
            </a:r>
            <a:r>
              <a:rPr lang="el-GR" dirty="0" smtClean="0">
                <a:latin typeface="Calibri" pitchFamily="34" charset="0"/>
              </a:rPr>
              <a:t> παρατήρησε ότι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στα περισσότερα πετρώματα τα στοιχεία </a:t>
            </a:r>
            <a:r>
              <a:rPr lang="en-US" dirty="0" smtClean="0">
                <a:solidFill>
                  <a:srgbClr val="4F81BD"/>
                </a:solidFill>
                <a:latin typeface="Calibri" pitchFamily="34" charset="0"/>
              </a:rPr>
              <a:t>Fe </a:t>
            </a:r>
            <a:r>
              <a:rPr lang="el-GR" dirty="0" smtClean="0">
                <a:solidFill>
                  <a:srgbClr val="4F81BD"/>
                </a:solidFill>
                <a:latin typeface="Calibri" pitchFamily="34" charset="0"/>
              </a:rPr>
              <a:t>και</a:t>
            </a:r>
            <a:r>
              <a:rPr lang="en-US" dirty="0" smtClean="0">
                <a:solidFill>
                  <a:srgbClr val="4F81BD"/>
                </a:solidFill>
                <a:latin typeface="Calibri" pitchFamily="34" charset="0"/>
              </a:rPr>
              <a:t> Mg </a:t>
            </a:r>
            <a:r>
              <a:rPr lang="el-GR" dirty="0" smtClean="0">
                <a:solidFill>
                  <a:srgbClr val="4F81BD"/>
                </a:solidFill>
                <a:latin typeface="Calibri" pitchFamily="34" charset="0"/>
              </a:rPr>
              <a:t>δεν </a:t>
            </a:r>
            <a:r>
              <a:rPr lang="el-GR" dirty="0" err="1" smtClean="0">
                <a:solidFill>
                  <a:srgbClr val="4F81BD"/>
                </a:solidFill>
                <a:latin typeface="Calibri" pitchFamily="34" charset="0"/>
              </a:rPr>
              <a:t>ισο</a:t>
            </a:r>
            <a:r>
              <a:rPr lang="el-GR" dirty="0" smtClean="0">
                <a:solidFill>
                  <a:srgbClr val="4F81BD"/>
                </a:solidFill>
                <a:latin typeface="Calibri" pitchFamily="34" charset="0"/>
              </a:rPr>
              <a:t>-κατανέμονται </a:t>
            </a:r>
            <a:r>
              <a:rPr lang="en-US" dirty="0" smtClean="0">
                <a:solidFill>
                  <a:srgbClr val="4F81BD"/>
                </a:solidFill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4F81BD"/>
                </a:solidFill>
                <a:latin typeface="Calibri" pitchFamily="34" charset="0"/>
              </a:rPr>
              <a:t>ανάμεσα στα διάφορα </a:t>
            </a:r>
            <a:r>
              <a:rPr lang="el-GR" dirty="0" err="1" smtClean="0">
                <a:solidFill>
                  <a:srgbClr val="4F81BD"/>
                </a:solidFill>
                <a:latin typeface="Calibri" pitchFamily="34" charset="0"/>
              </a:rPr>
              <a:t>φεμικά</a:t>
            </a:r>
            <a:r>
              <a:rPr lang="el-GR" dirty="0" smtClean="0">
                <a:solidFill>
                  <a:srgbClr val="4F81BD"/>
                </a:solidFill>
                <a:latin typeface="Calibri" pitchFamily="34" charset="0"/>
              </a:rPr>
              <a:t> ορυκτά</a:t>
            </a:r>
            <a:endParaRPr lang="en-US" dirty="0" smtClean="0">
              <a:solidFill>
                <a:srgbClr val="4F81BD"/>
              </a:solidFill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3200" dirty="0" smtClean="0">
                <a:latin typeface="Calibri" pitchFamily="34" charset="0"/>
              </a:rPr>
              <a:t>A = Al</a:t>
            </a:r>
            <a:r>
              <a:rPr lang="en-US" sz="3200" baseline="-25000" dirty="0" smtClean="0">
                <a:latin typeface="Calibri" pitchFamily="34" charset="0"/>
              </a:rPr>
              <a:t>2</a:t>
            </a:r>
            <a:r>
              <a:rPr lang="en-US" sz="3200" dirty="0" smtClean="0">
                <a:latin typeface="Calibri" pitchFamily="34" charset="0"/>
              </a:rPr>
              <a:t>O</a:t>
            </a:r>
            <a:r>
              <a:rPr lang="en-US" sz="3200" baseline="-25000" dirty="0" smtClean="0">
                <a:latin typeface="Calibri" pitchFamily="34" charset="0"/>
              </a:rPr>
              <a:t>3</a:t>
            </a:r>
            <a:endParaRPr lang="en-US" sz="3200" dirty="0" smtClean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3200" dirty="0" smtClean="0">
                <a:latin typeface="Calibri" pitchFamily="34" charset="0"/>
              </a:rPr>
              <a:t>K = K</a:t>
            </a:r>
            <a:r>
              <a:rPr lang="en-US" sz="3200" baseline="-25000" dirty="0" smtClean="0">
                <a:latin typeface="Calibri" pitchFamily="34" charset="0"/>
              </a:rPr>
              <a:t>2</a:t>
            </a:r>
            <a:r>
              <a:rPr lang="en-US" sz="3200" dirty="0" smtClean="0">
                <a:latin typeface="Calibri" pitchFamily="34" charset="0"/>
              </a:rPr>
              <a:t>O</a:t>
            </a:r>
          </a:p>
          <a:p>
            <a:pPr eaLnBrk="0" hangingPunct="0">
              <a:defRPr/>
            </a:pPr>
            <a:r>
              <a:rPr lang="en-US" sz="3200" dirty="0" smtClean="0">
                <a:latin typeface="Calibri" pitchFamily="34" charset="0"/>
              </a:rPr>
              <a:t>F = </a:t>
            </a:r>
            <a:r>
              <a:rPr lang="en-US" sz="3200" dirty="0" err="1" smtClean="0">
                <a:latin typeface="Calibri" pitchFamily="34" charset="0"/>
              </a:rPr>
              <a:t>FeO</a:t>
            </a:r>
            <a:endParaRPr lang="en-US" sz="3200" dirty="0" smtClean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3200" dirty="0" smtClean="0">
                <a:latin typeface="Calibri" pitchFamily="34" charset="0"/>
              </a:rPr>
              <a:t>M = </a:t>
            </a:r>
            <a:r>
              <a:rPr lang="en-US" sz="3200" dirty="0" err="1" smtClean="0">
                <a:latin typeface="Calibri" pitchFamily="34" charset="0"/>
              </a:rPr>
              <a:t>MgO</a:t>
            </a:r>
            <a:endParaRPr lang="en-US" sz="3200" dirty="0" smtClean="0">
              <a:latin typeface="Calibri" pitchFamily="34" charset="0"/>
            </a:endParaRPr>
          </a:p>
          <a:p>
            <a:endParaRPr lang="el-GR" sz="32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4F81BD"/>
                </a:solidFill>
              </a:rPr>
              <a:t/>
            </a:r>
            <a:br>
              <a:rPr lang="el-GR" dirty="0" smtClean="0">
                <a:solidFill>
                  <a:srgbClr val="4F81BD"/>
                </a:solidFill>
              </a:rPr>
            </a:br>
            <a:r>
              <a:rPr lang="el-GR" dirty="0" smtClean="0">
                <a:solidFill>
                  <a:srgbClr val="4F81BD"/>
                </a:solidFill>
              </a:rPr>
              <a:t>Το διάγραμμα </a:t>
            </a:r>
            <a:r>
              <a:rPr lang="en-US" dirty="0" smtClean="0">
                <a:solidFill>
                  <a:srgbClr val="4F81BD"/>
                </a:solidFill>
              </a:rPr>
              <a:t>A(K)FM</a:t>
            </a:r>
            <a:br>
              <a:rPr lang="en-US" dirty="0" smtClean="0">
                <a:solidFill>
                  <a:srgbClr val="4F81BD"/>
                </a:solidFill>
              </a:rPr>
            </a:br>
            <a:endParaRPr lang="el-GR" dirty="0">
              <a:solidFill>
                <a:srgbClr val="4F81BD"/>
              </a:solidFill>
            </a:endParaRPr>
          </a:p>
        </p:txBody>
      </p:sp>
      <p:pic>
        <p:nvPicPr>
          <p:cNvPr id="6" name="Picture 3" descr="Εικόνα 13: Το τετράεδρο AKF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1"/>
          <a:stretch>
            <a:fillRect/>
          </a:stretch>
        </p:blipFill>
        <p:spPr bwMode="auto">
          <a:xfrm>
            <a:off x="3749675" y="1742279"/>
            <a:ext cx="4762500" cy="42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Εικόνα 14: Προβολή στο AFM διάγραμμα&#10;http://www.tulane.edu/~sanelson/images/thompsonafmdiagra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415502"/>
            <a:ext cx="4248472" cy="5090512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178696" cy="460851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Calibri" pitchFamily="34" charset="0"/>
              </a:rPr>
              <a:t>Προβολή από μια φάση που είναι παρούσα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στην </a:t>
            </a:r>
            <a:r>
              <a:rPr lang="el-GR" sz="2800" dirty="0" err="1" smtClean="0">
                <a:latin typeface="Calibri" pitchFamily="34" charset="0"/>
              </a:rPr>
              <a:t>παραγένεση</a:t>
            </a:r>
            <a:r>
              <a:rPr lang="el-GR" sz="2800" dirty="0" smtClean="0">
                <a:latin typeface="Calibri" pitchFamily="34" charset="0"/>
              </a:rPr>
              <a:t> υπό μελέτη</a:t>
            </a:r>
            <a:endParaRPr lang="en-US" sz="2800" dirty="0" smtClean="0">
              <a:latin typeface="Calibri" pitchFamily="34" charset="0"/>
            </a:endParaRPr>
          </a:p>
          <a:p>
            <a:endParaRPr lang="el-GR" sz="2800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sz="3600" smtClean="0">
                <a:solidFill>
                  <a:srgbClr val="4F81BD"/>
                </a:solidFill>
              </a:rPr>
              <a:t>Διάγραμμα</a:t>
            </a:r>
            <a:r>
              <a:rPr lang="en-US" sz="3600" dirty="0" smtClean="0">
                <a:solidFill>
                  <a:srgbClr val="4F81BD"/>
                </a:solidFill>
              </a:rPr>
              <a:t> A(K)FM </a:t>
            </a:r>
            <a:r>
              <a:rPr sz="3600" smtClean="0">
                <a:solidFill>
                  <a:srgbClr val="4F81BD"/>
                </a:solidFill>
              </a:rPr>
              <a:t>(</a:t>
            </a:r>
            <a:r>
              <a:rPr lang="en-US" sz="3600" dirty="0" smtClean="0">
                <a:solidFill>
                  <a:srgbClr val="4F81BD"/>
                </a:solidFill>
              </a:rPr>
              <a:t>J.B. Thompson</a:t>
            </a:r>
            <a:r>
              <a:rPr sz="3600" smtClean="0">
                <a:solidFill>
                  <a:srgbClr val="4F81BD"/>
                </a:solidFill>
              </a:rPr>
              <a:t>)</a:t>
            </a:r>
            <a:endParaRPr lang="el-GR" sz="3600" dirty="0">
              <a:solidFill>
                <a:srgbClr val="4F81BD"/>
              </a:solidFill>
            </a:endParaRPr>
          </a:p>
        </p:txBody>
      </p:sp>
      <p:pic>
        <p:nvPicPr>
          <p:cNvPr id="6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dirty="0" smtClean="0">
                <a:solidFill>
                  <a:srgbClr val="4F81BD"/>
                </a:solidFill>
              </a:rPr>
              <a:t>Διάγραμμα</a:t>
            </a:r>
            <a:r>
              <a:rPr lang="en-US" dirty="0" smtClean="0">
                <a:solidFill>
                  <a:srgbClr val="4F81BD"/>
                </a:solidFill>
              </a:rPr>
              <a:t> A(K)FM </a:t>
            </a:r>
            <a:r>
              <a:rPr lang="el-GR" dirty="0" smtClean="0">
                <a:solidFill>
                  <a:srgbClr val="4F81BD"/>
                </a:solidFill>
              </a:rPr>
              <a:t>(</a:t>
            </a:r>
            <a:r>
              <a:rPr lang="en-US" dirty="0" smtClean="0">
                <a:solidFill>
                  <a:srgbClr val="4F81BD"/>
                </a:solidFill>
              </a:rPr>
              <a:t>J.B. Thompson</a:t>
            </a:r>
            <a:r>
              <a:rPr lang="el-GR" dirty="0" smtClean="0">
                <a:solidFill>
                  <a:srgbClr val="4F81BD"/>
                </a:solidFill>
              </a:rPr>
              <a:t>)</a:t>
            </a: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endParaRPr lang="el-GR" dirty="0">
              <a:solidFill>
                <a:srgbClr val="4F81BD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>
                <a:latin typeface="Calibri" pitchFamily="34" charset="0"/>
              </a:rPr>
              <a:t>Σε υψηλότερους </a:t>
            </a:r>
            <a:r>
              <a:rPr lang="el-GR" sz="2800" dirty="0" err="1" smtClean="0">
                <a:latin typeface="Calibri" pitchFamily="34" charset="0"/>
              </a:rPr>
              <a:t>βαθμους</a:t>
            </a:r>
            <a:r>
              <a:rPr lang="el-GR" sz="2800" dirty="0" smtClean="0">
                <a:latin typeface="Calibri" pitchFamily="34" charset="0"/>
              </a:rPr>
              <a:t> μεταμόρφωσης ο μοσχοβίτης αφυδατώνεται σε Κ-</a:t>
            </a:r>
            <a:r>
              <a:rPr lang="el-GR" sz="2800" dirty="0" err="1" smtClean="0">
                <a:latin typeface="Calibri" pitchFamily="34" charset="0"/>
              </a:rPr>
              <a:t>ούχο Άστριο</a:t>
            </a:r>
            <a:r>
              <a:rPr lang="el-GR" sz="2800" dirty="0" smtClean="0">
                <a:latin typeface="Calibri" pitchFamily="34" charset="0"/>
              </a:rPr>
              <a:t> </a:t>
            </a:r>
            <a:endParaRPr lang="en-US" sz="2800" dirty="0" smtClean="0">
              <a:latin typeface="Calibri" pitchFamily="34" charset="0"/>
            </a:endParaRPr>
          </a:p>
          <a:p>
            <a:pPr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>
                <a:latin typeface="Calibri" pitchFamily="34" charset="0"/>
              </a:rPr>
              <a:t>Έτσι η προβολή πρέπει να γίνει από τον Κ-</a:t>
            </a:r>
            <a:r>
              <a:rPr lang="el-GR" sz="2800" dirty="0" err="1" smtClean="0">
                <a:latin typeface="Calibri" pitchFamily="34" charset="0"/>
              </a:rPr>
              <a:t>ούχο Άστριο</a:t>
            </a:r>
            <a:endParaRPr lang="en-US" sz="2800" dirty="0" smtClean="0">
              <a:latin typeface="Calibri" pitchFamily="34" charset="0"/>
            </a:endParaRPr>
          </a:p>
          <a:p>
            <a:pPr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>
                <a:latin typeface="Calibri" pitchFamily="34" charset="0"/>
              </a:rPr>
              <a:t>Όταν προβάλλουμε από τον Κ-</a:t>
            </a:r>
            <a:r>
              <a:rPr lang="el-GR" sz="2800" dirty="0" err="1" smtClean="0">
                <a:latin typeface="Calibri" pitchFamily="34" charset="0"/>
              </a:rPr>
              <a:t>ούχο Άστριο</a:t>
            </a:r>
            <a:r>
              <a:rPr lang="el-GR" sz="2800" dirty="0" smtClean="0">
                <a:latin typeface="Calibri" pitchFamily="34" charset="0"/>
              </a:rPr>
              <a:t> ο </a:t>
            </a:r>
            <a:r>
              <a:rPr lang="el-GR" sz="2800" dirty="0" err="1" smtClean="0">
                <a:latin typeface="Calibri" pitchFamily="34" charset="0"/>
              </a:rPr>
              <a:t>βιοτίτης</a:t>
            </a:r>
            <a:r>
              <a:rPr lang="el-GR" sz="2800" dirty="0" smtClean="0">
                <a:latin typeface="Calibri" pitchFamily="34" charset="0"/>
              </a:rPr>
              <a:t> προβάλλεται εντός της βάσης </a:t>
            </a:r>
            <a:r>
              <a:rPr lang="en-US" sz="2800" dirty="0" smtClean="0">
                <a:latin typeface="Calibri" pitchFamily="34" charset="0"/>
              </a:rPr>
              <a:t>, F-M </a:t>
            </a:r>
            <a:r>
              <a:rPr lang="el-GR" sz="2800" dirty="0" smtClean="0">
                <a:latin typeface="Calibri" pitchFamily="34" charset="0"/>
              </a:rPr>
              <a:t>του τριγώνου</a:t>
            </a:r>
            <a:r>
              <a:rPr lang="en-US" sz="2800" dirty="0" smtClean="0">
                <a:latin typeface="Calibri" pitchFamily="34" charset="0"/>
              </a:rPr>
              <a:t> AFM</a:t>
            </a:r>
          </a:p>
          <a:p>
            <a:endParaRPr lang="el-GR" sz="28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dirty="0" smtClean="0">
                <a:solidFill>
                  <a:srgbClr val="4F81BD"/>
                </a:solidFill>
              </a:rPr>
              <a:t>Διάγραμμα</a:t>
            </a:r>
            <a:r>
              <a:rPr lang="en-US" dirty="0" smtClean="0">
                <a:solidFill>
                  <a:srgbClr val="4F81BD"/>
                </a:solidFill>
              </a:rPr>
              <a:t> A(K)FM </a:t>
            </a:r>
            <a:r>
              <a:rPr lang="el-GR" dirty="0" smtClean="0">
                <a:solidFill>
                  <a:srgbClr val="4F81BD"/>
                </a:solidFill>
              </a:rPr>
              <a:t>(</a:t>
            </a:r>
            <a:r>
              <a:rPr lang="en-US" dirty="0" smtClean="0">
                <a:solidFill>
                  <a:srgbClr val="4F81BD"/>
                </a:solidFill>
              </a:rPr>
              <a:t>J.B. Thompson</a:t>
            </a:r>
            <a:r>
              <a:rPr lang="el-GR" dirty="0" smtClean="0">
                <a:solidFill>
                  <a:srgbClr val="4F81BD"/>
                </a:solidFill>
              </a:rPr>
              <a:t>)</a:t>
            </a: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endParaRPr lang="el-GR" dirty="0">
              <a:solidFill>
                <a:srgbClr val="4F81BD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5938" lvl="1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A = Al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 - 3K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 (</a:t>
            </a:r>
            <a:r>
              <a:rPr lang="el-GR" dirty="0" smtClean="0">
                <a:latin typeface="Calibri" pitchFamily="34" charset="0"/>
              </a:rPr>
              <a:t>εάν προβάλλουμε από τον </a:t>
            </a:r>
            <a:r>
              <a:rPr lang="en-US" dirty="0" smtClean="0">
                <a:latin typeface="Calibri" pitchFamily="34" charset="0"/>
              </a:rPr>
              <a:t>Ms)</a:t>
            </a:r>
          </a:p>
          <a:p>
            <a:pPr marL="515938" lvl="1" eaLnBrk="0" hangingPunct="0">
              <a:spcBef>
                <a:spcPts val="600"/>
              </a:spcBef>
              <a:buClr>
                <a:schemeClr val="tx1"/>
              </a:buClr>
              <a:buSzPct val="100000"/>
              <a:buNone/>
              <a:defRPr/>
            </a:pPr>
            <a:r>
              <a:rPr lang="en-US" dirty="0" smtClean="0">
                <a:latin typeface="Calibri" pitchFamily="34" charset="0"/>
              </a:rPr>
              <a:t>        = Al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 - K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  (</a:t>
            </a:r>
            <a:r>
              <a:rPr lang="el-GR" dirty="0" smtClean="0">
                <a:latin typeface="Calibri" pitchFamily="34" charset="0"/>
              </a:rPr>
              <a:t>εάν προβάλλουμε από τον </a:t>
            </a:r>
            <a:r>
              <a:rPr lang="en-US" dirty="0" err="1" smtClean="0">
                <a:latin typeface="Calibri" pitchFamily="34" charset="0"/>
              </a:rPr>
              <a:t>Kfs</a:t>
            </a:r>
            <a:r>
              <a:rPr lang="en-US" dirty="0" smtClean="0">
                <a:latin typeface="Calibri" pitchFamily="34" charset="0"/>
              </a:rPr>
              <a:t>) </a:t>
            </a:r>
          </a:p>
          <a:p>
            <a:pPr marL="515938" lvl="1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F  = </a:t>
            </a:r>
            <a:r>
              <a:rPr lang="en-US" dirty="0" err="1" smtClean="0">
                <a:latin typeface="Calibri" pitchFamily="34" charset="0"/>
              </a:rPr>
              <a:t>FeO</a:t>
            </a:r>
            <a:endParaRPr lang="en-US" dirty="0" smtClean="0">
              <a:latin typeface="Calibri" pitchFamily="34" charset="0"/>
            </a:endParaRPr>
          </a:p>
          <a:p>
            <a:pPr marL="515938" lvl="1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M  = </a:t>
            </a:r>
            <a:r>
              <a:rPr lang="en-US" dirty="0" err="1" smtClean="0">
                <a:latin typeface="Calibri" pitchFamily="34" charset="0"/>
              </a:rPr>
              <a:t>MgO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4F81BD"/>
                </a:solidFill>
              </a:rPr>
              <a:t>Διάγραμμα</a:t>
            </a:r>
            <a:r>
              <a:rPr lang="en-US" dirty="0" smtClean="0">
                <a:solidFill>
                  <a:srgbClr val="4F81BD"/>
                </a:solidFill>
              </a:rPr>
              <a:t> A(K)FM </a:t>
            </a:r>
            <a:r>
              <a:rPr lang="el-GR" dirty="0" smtClean="0">
                <a:solidFill>
                  <a:srgbClr val="4F81BD"/>
                </a:solidFill>
              </a:rPr>
              <a:t>(</a:t>
            </a:r>
            <a:r>
              <a:rPr lang="en-US" dirty="0" smtClean="0">
                <a:solidFill>
                  <a:srgbClr val="4F81BD"/>
                </a:solidFill>
              </a:rPr>
              <a:t>J.B. Thompson</a:t>
            </a:r>
            <a:r>
              <a:rPr lang="el-GR" dirty="0" smtClean="0">
                <a:solidFill>
                  <a:srgbClr val="4F81BD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3531780" cy="4525963"/>
          </a:xfrm>
        </p:spPr>
        <p:txBody>
          <a:bodyPr>
            <a:normAutofit fontScale="85000" lnSpcReduction="20000"/>
          </a:bodyPr>
          <a:lstStyle/>
          <a:p>
            <a:pPr marL="174625" indent="-174625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400" dirty="0" smtClean="0"/>
              <a:t>Βιοτίτης</a:t>
            </a:r>
            <a:r>
              <a:rPr lang="en-US" sz="2400" dirty="0" smtClean="0"/>
              <a:t> (</a:t>
            </a:r>
            <a:r>
              <a:rPr lang="el-GR" sz="2400" dirty="0" smtClean="0"/>
              <a:t>από</a:t>
            </a:r>
            <a:r>
              <a:rPr lang="en-US" sz="2400" dirty="0" smtClean="0"/>
              <a:t> Ms):</a:t>
            </a:r>
          </a:p>
          <a:p>
            <a:pPr marL="574675" lvl="1" eaLnBrk="0" hangingPunct="0">
              <a:spcBef>
                <a:spcPts val="600"/>
              </a:spcBef>
              <a:buClr>
                <a:schemeClr val="tx1"/>
              </a:buClr>
              <a:buSzPct val="50000"/>
              <a:buNone/>
              <a:defRPr/>
            </a:pPr>
            <a:r>
              <a:rPr lang="en-US" sz="2400" dirty="0" smtClean="0"/>
              <a:t>KMg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FeSi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AlO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marL="174625" indent="266700" eaLnBrk="0" hangingPunct="0">
              <a:spcBef>
                <a:spcPts val="600"/>
              </a:spcBef>
              <a:buClr>
                <a:schemeClr val="tx1"/>
              </a:buClr>
              <a:buNone/>
              <a:defRPr/>
            </a:pPr>
            <a:r>
              <a:rPr lang="en-US" sz="2400" dirty="0" smtClean="0"/>
              <a:t>A  =  0.5 - 3 (0.5) =  - 1</a:t>
            </a:r>
          </a:p>
          <a:p>
            <a:pPr marL="174625" indent="266700" eaLnBrk="0" hangingPunct="0">
              <a:spcBef>
                <a:spcPts val="600"/>
              </a:spcBef>
              <a:buClr>
                <a:schemeClr val="tx1"/>
              </a:buClr>
              <a:buNone/>
              <a:defRPr/>
            </a:pPr>
            <a:r>
              <a:rPr lang="en-US" sz="2400" dirty="0" smtClean="0"/>
              <a:t>F  = 1 </a:t>
            </a:r>
          </a:p>
          <a:p>
            <a:pPr marL="174625" indent="266700" eaLnBrk="0" hangingPunct="0">
              <a:spcBef>
                <a:spcPts val="600"/>
              </a:spcBef>
              <a:buClr>
                <a:schemeClr val="tx1"/>
              </a:buClr>
              <a:buNone/>
              <a:defRPr/>
            </a:pPr>
            <a:r>
              <a:rPr lang="en-US" sz="2400" dirty="0" smtClean="0"/>
              <a:t>M  = 2</a:t>
            </a:r>
          </a:p>
          <a:p>
            <a:pPr marL="174625" indent="-174625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400" dirty="0" err="1" smtClean="0"/>
              <a:t>Κανονικοποιούμε</a:t>
            </a:r>
            <a:r>
              <a:rPr lang="el-GR" sz="2400" dirty="0" smtClean="0"/>
              <a:t> πολλαπλασιάζοντας κάθε ένα με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marL="174625" indent="-174625" eaLnBrk="0" hangingPunct="0">
              <a:spcBef>
                <a:spcPts val="600"/>
              </a:spcBef>
              <a:buClr>
                <a:schemeClr val="tx1"/>
              </a:buClr>
              <a:defRPr/>
            </a:pPr>
            <a:endParaRPr lang="en-US" sz="2400" dirty="0" smtClean="0"/>
          </a:p>
          <a:p>
            <a:pPr marL="174625" indent="-174625" eaLnBrk="0" hangingPunct="0">
              <a:spcBef>
                <a:spcPts val="600"/>
              </a:spcBef>
              <a:buClr>
                <a:schemeClr val="tx1"/>
              </a:buClr>
              <a:buNone/>
              <a:defRPr/>
            </a:pPr>
            <a:endParaRPr lang="el-GR" sz="2400" dirty="0" smtClean="0"/>
          </a:p>
          <a:p>
            <a:pPr marL="174625" indent="-174625" eaLnBrk="0" hangingPunct="0">
              <a:spcBef>
                <a:spcPts val="600"/>
              </a:spcBef>
              <a:buClr>
                <a:schemeClr val="tx1"/>
              </a:buClr>
              <a:buNone/>
              <a:defRPr/>
            </a:pPr>
            <a:endParaRPr lang="en-US" sz="2400" dirty="0" smtClean="0"/>
          </a:p>
          <a:p>
            <a:pPr marL="174625" indent="-174625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400" dirty="0" smtClean="0"/>
              <a:t>Άρα</a:t>
            </a:r>
            <a:r>
              <a:rPr lang="en-US" sz="2400" dirty="0" smtClean="0"/>
              <a:t> 	A = -0.5</a:t>
            </a:r>
          </a:p>
          <a:p>
            <a:pPr marL="174625" indent="-174625" eaLnBrk="0" hangingPunct="0">
              <a:spcBef>
                <a:spcPts val="600"/>
              </a:spcBef>
              <a:buClr>
                <a:schemeClr val="tx1"/>
              </a:buClr>
              <a:buNone/>
              <a:defRPr/>
            </a:pPr>
            <a:r>
              <a:rPr lang="en-US" sz="2400" dirty="0" smtClean="0"/>
              <a:t>	</a:t>
            </a:r>
            <a:r>
              <a:rPr lang="el-GR" sz="2400" dirty="0" smtClean="0"/>
              <a:t>           </a:t>
            </a:r>
            <a:r>
              <a:rPr lang="en-US" sz="2400" dirty="0" smtClean="0"/>
              <a:t>F = 0.5	</a:t>
            </a:r>
          </a:p>
          <a:p>
            <a:pPr marL="174625" indent="-174625" eaLnBrk="0" hangingPunct="0">
              <a:spcBef>
                <a:spcPts val="600"/>
              </a:spcBef>
              <a:buClr>
                <a:schemeClr val="tx1"/>
              </a:buClr>
              <a:buNone/>
              <a:tabLst>
                <a:tab pos="803275" algn="l"/>
              </a:tabLst>
              <a:defRPr/>
            </a:pPr>
            <a:r>
              <a:rPr lang="en-US" sz="2400" dirty="0" smtClean="0"/>
              <a:t>	</a:t>
            </a:r>
            <a:r>
              <a:rPr lang="el-GR" sz="2400" dirty="0" smtClean="0"/>
              <a:t>           </a:t>
            </a:r>
            <a:r>
              <a:rPr lang="en-US" sz="2400" dirty="0" smtClean="0"/>
              <a:t>M = 1</a:t>
            </a:r>
          </a:p>
          <a:p>
            <a:pPr>
              <a:buNone/>
            </a:pPr>
            <a:endParaRPr lang="el-GR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67544" y="3933056"/>
          <a:ext cx="2986088" cy="928687"/>
        </p:xfrm>
        <a:graphic>
          <a:graphicData uri="http://schemas.openxmlformats.org/presentationml/2006/ole">
            <p:oleObj spid="_x0000_s56322" name="Εξίσωση" r:id="rId3" imgW="1562040" imgH="660240" progId="Equation.3">
              <p:embed/>
            </p:oleObj>
          </a:graphicData>
        </a:graphic>
      </p:graphicFrame>
      <p:pic>
        <p:nvPicPr>
          <p:cNvPr id="5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6" name="Picture 5" descr="Εικόνα 15: Προβολή στο AFM διάγραμμα&#10;http://www.tulane.edu/~sanelson/images/plottingafmdiara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556792"/>
            <a:ext cx="4562475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Διαγραμματική απεικόνιση </a:t>
            </a: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500" kern="0" dirty="0" smtClean="0"/>
              <a:t>Η σχέση αυτή ελέγχεται από τον κανόνα των φάσεων</a:t>
            </a:r>
            <a:endParaRPr lang="el-GR" sz="2500" kern="0" baseline="-25000" dirty="0" smtClean="0"/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buNone/>
              <a:defRPr/>
            </a:pPr>
            <a:r>
              <a:rPr lang="en-US" sz="2500" kern="0" dirty="0" smtClean="0">
                <a:sym typeface="Wingdings" pitchFamily="2" charset="2"/>
              </a:rPr>
              <a:t>				F = C + 2 – P ≥ 0</a:t>
            </a:r>
            <a:endParaRPr lang="el-GR" sz="2500" kern="0" dirty="0" smtClean="0">
              <a:sym typeface="Wingdings" pitchFamily="2" charset="2"/>
            </a:endParaRPr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500" kern="0" dirty="0" smtClean="0"/>
              <a:t>F </a:t>
            </a:r>
            <a:r>
              <a:rPr lang="en-US" sz="2500" kern="0" dirty="0" smtClean="0">
                <a:sym typeface="Wingdings" pitchFamily="2" charset="2"/>
              </a:rPr>
              <a:t>→ </a:t>
            </a:r>
            <a:r>
              <a:rPr lang="el-GR" sz="2500" kern="0" dirty="0" smtClean="0">
                <a:sym typeface="Wingdings" pitchFamily="2" charset="2"/>
              </a:rPr>
              <a:t>τον μέγιστο αριθμό εντατικών θερμοδυναμικών μεταβλητών που μπορούμε να μεταβάλουμε ανεξάρτητα, χωρίς να αλλάξουμε τον αριθμό των φάσεων που υπάρχουν σε ισορροπία στο σύστημα</a:t>
            </a:r>
            <a:endParaRPr lang="el-GR" sz="2500" kern="0" dirty="0" smtClean="0"/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500" kern="0" dirty="0" smtClean="0"/>
              <a:t>Κάτω από συγκεκριμένες συνθήκες ή σε κάποια όρια εξωτερικών συνθηκών πετρώματα με την ίδια χημική σύσταση </a:t>
            </a:r>
            <a:r>
              <a:rPr lang="el-GR" sz="2500" kern="0" dirty="0" smtClean="0">
                <a:sym typeface="Wingdings" pitchFamily="2" charset="2"/>
              </a:rPr>
              <a:t>→ ίδια ορυκτολογική σύσταση</a:t>
            </a:r>
            <a:endParaRPr lang="el-GR" sz="2500" kern="0" baseline="-25000" dirty="0" smtClean="0"/>
          </a:p>
          <a:p>
            <a:endParaRPr lang="el-GR" sz="25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/>
            </a:r>
            <a:br>
              <a:rPr lang="el-GR" sz="3600" dirty="0" smtClean="0">
                <a:solidFill>
                  <a:schemeClr val="tx2"/>
                </a:solidFill>
              </a:rPr>
            </a:br>
            <a:r>
              <a:rPr lang="el-GR" sz="3200" dirty="0" smtClean="0">
                <a:solidFill>
                  <a:srgbClr val="4F81BD"/>
                </a:solidFill>
              </a:rPr>
              <a:t>Προβολή σε </a:t>
            </a:r>
            <a:r>
              <a:rPr lang="en-US" sz="3200" dirty="0" smtClean="0">
                <a:solidFill>
                  <a:srgbClr val="4F81BD"/>
                </a:solidFill>
              </a:rPr>
              <a:t>AFM </a:t>
            </a:r>
            <a:r>
              <a:rPr lang="el-GR" sz="3200" dirty="0" smtClean="0">
                <a:solidFill>
                  <a:srgbClr val="4F81BD"/>
                </a:solidFill>
              </a:rPr>
              <a:t>με χρήση των λόγων Α και </a:t>
            </a:r>
            <a:r>
              <a:rPr lang="en-US" sz="3200" dirty="0" smtClean="0">
                <a:solidFill>
                  <a:srgbClr val="4F81BD"/>
                </a:solidFill>
              </a:rPr>
              <a:t>M</a:t>
            </a: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3819812" cy="4741987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Calibri" pitchFamily="34" charset="0"/>
              </a:rPr>
              <a:t>Προτιμήστε να χρησιμοποιήσετε τους παρακάτω λόγους όταν προβάλετε από τον μοσχοβίτη:</a:t>
            </a:r>
          </a:p>
          <a:p>
            <a:pPr>
              <a:buNone/>
            </a:pPr>
            <a:endParaRPr lang="el-GR" sz="2800" dirty="0"/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755576" y="3789040"/>
          <a:ext cx="3922714" cy="852492"/>
        </p:xfrm>
        <a:graphic>
          <a:graphicData uri="http://schemas.openxmlformats.org/presentationml/2006/ole">
            <p:oleObj spid="_x0000_s57346" name="Εξίσωση" r:id="rId3" imgW="2044440" imgH="419040" progId="Equation.3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827584" y="4869160"/>
          <a:ext cx="2143140" cy="1285884"/>
        </p:xfrm>
        <a:graphic>
          <a:graphicData uri="http://schemas.openxmlformats.org/presentationml/2006/ole">
            <p:oleObj spid="_x0000_s57347" name="Εξίσωση" r:id="rId4" imgW="1117440" imgH="660240" progId="Equation.3">
              <p:embed/>
            </p:oleObj>
          </a:graphicData>
        </a:graphic>
      </p:graphicFrame>
      <p:pic>
        <p:nvPicPr>
          <p:cNvPr id="8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" name="Picture 8" descr="Εικόνα 16: Προβολή στο AFM διάγραμμα&#10;http://www.tulane.edu/~sanelson/images/plottingafmdiara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1628800"/>
            <a:ext cx="4562475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sz="4000" dirty="0" smtClean="0">
                <a:solidFill>
                  <a:srgbClr val="4F81BD"/>
                </a:solidFill>
              </a:rPr>
              <a:t>Επιλέγοντας το </a:t>
            </a:r>
            <a:r>
              <a:rPr lang="el-GR" dirty="0" smtClean="0">
                <a:solidFill>
                  <a:srgbClr val="4F81BD"/>
                </a:solidFill>
              </a:rPr>
              <a:t>κατάλληλο</a:t>
            </a:r>
            <a:r>
              <a:rPr lang="el-GR" sz="4000" dirty="0" smtClean="0">
                <a:solidFill>
                  <a:srgbClr val="4F81BD"/>
                </a:solidFill>
              </a:rPr>
              <a:t> διάγραμμα…</a:t>
            </a:r>
            <a:r>
              <a:rPr lang="en-US" sz="5300" dirty="0" smtClean="0">
                <a:solidFill>
                  <a:srgbClr val="4F81BD"/>
                </a:solidFill>
              </a:rPr>
              <a:t/>
            </a:r>
            <a:br>
              <a:rPr lang="en-US" sz="5300" dirty="0" smtClean="0">
                <a:solidFill>
                  <a:srgbClr val="4F81BD"/>
                </a:solidFill>
              </a:rPr>
            </a:br>
            <a:endParaRPr lang="el-GR" dirty="0">
              <a:solidFill>
                <a:srgbClr val="4F81BD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/>
              <a:t>Π.χ.</a:t>
            </a:r>
            <a:r>
              <a:rPr lang="en-US" sz="2800" dirty="0" smtClean="0"/>
              <a:t>, </a:t>
            </a:r>
            <a:r>
              <a:rPr lang="el-GR" sz="2800" dirty="0" smtClean="0"/>
              <a:t>ας υποθέσουμε ότι έχουμε μια σειρά </a:t>
            </a:r>
            <a:r>
              <a:rPr lang="el-GR" sz="2800" dirty="0" err="1" smtClean="0"/>
              <a:t>πηλιτικών</a:t>
            </a:r>
            <a:r>
              <a:rPr lang="el-GR" sz="2800" dirty="0" smtClean="0"/>
              <a:t> πετρωμάτων σε μία περιοχή.</a:t>
            </a:r>
            <a:r>
              <a:rPr lang="en-US" sz="2800" dirty="0" smtClean="0"/>
              <a:t> </a:t>
            </a:r>
            <a:r>
              <a:rPr lang="el-GR" sz="2800" dirty="0" smtClean="0"/>
              <a:t>Το </a:t>
            </a:r>
            <a:r>
              <a:rPr lang="el-GR" sz="2800" dirty="0" err="1" smtClean="0"/>
              <a:t>πηλιτικό</a:t>
            </a:r>
            <a:r>
              <a:rPr lang="el-GR" sz="2800" dirty="0" smtClean="0"/>
              <a:t> σύστημα αποτελείται από τα 9 κύρια συστατικά:</a:t>
            </a:r>
            <a:r>
              <a:rPr lang="en-US" sz="2800" dirty="0" smtClean="0"/>
              <a:t> SiO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</a:t>
            </a:r>
            <a:r>
              <a:rPr lang="en-US" sz="2800" dirty="0" err="1" smtClean="0"/>
              <a:t>FeO</a:t>
            </a:r>
            <a:r>
              <a:rPr lang="en-US" sz="2800" dirty="0" smtClean="0"/>
              <a:t>, </a:t>
            </a:r>
            <a:r>
              <a:rPr lang="en-US" sz="2800" dirty="0" err="1" smtClean="0"/>
              <a:t>MgO</a:t>
            </a:r>
            <a:r>
              <a:rPr lang="en-US" sz="2800" dirty="0" smtClean="0"/>
              <a:t>, </a:t>
            </a:r>
            <a:r>
              <a:rPr lang="en-US" sz="2800" dirty="0" err="1" smtClean="0"/>
              <a:t>MnO</a:t>
            </a:r>
            <a:r>
              <a:rPr lang="en-US" sz="2800" dirty="0" smtClean="0"/>
              <a:t>, </a:t>
            </a:r>
            <a:r>
              <a:rPr lang="en-US" sz="2800" dirty="0" err="1" smtClean="0"/>
              <a:t>CaO</a:t>
            </a:r>
            <a:r>
              <a:rPr lang="en-US" sz="2800" dirty="0" smtClean="0"/>
              <a:t>, 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O, 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O, and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el-GR" sz="2800" dirty="0" smtClean="0"/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endParaRPr lang="en-US" sz="2800" dirty="0" smtClean="0"/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/>
              <a:t>Πώς </a:t>
            </a:r>
            <a:r>
              <a:rPr lang="el-GR" sz="2800" i="1" dirty="0" smtClean="0"/>
              <a:t>συμπιέζουμε</a:t>
            </a:r>
            <a:r>
              <a:rPr lang="el-GR" sz="2800" dirty="0" smtClean="0"/>
              <a:t> αυτά τα 9 συστατικά για να πάρουμε ένα χρήσιμο και κατανοητό διάγραμμα;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4F81BD"/>
                </a:solidFill>
              </a:rPr>
              <a:t/>
            </a:r>
            <a:br>
              <a:rPr lang="el-GR" dirty="0" smtClean="0">
                <a:solidFill>
                  <a:srgbClr val="4F81BD"/>
                </a:solidFill>
              </a:rPr>
            </a:br>
            <a:r>
              <a:rPr lang="el-GR" sz="4000" dirty="0" smtClean="0">
                <a:solidFill>
                  <a:srgbClr val="4F81BD"/>
                </a:solidFill>
              </a:rPr>
              <a:t>Επιλέγοντας το κατάλληλο διάγραμμα…</a:t>
            </a:r>
            <a:r>
              <a:rPr lang="en-US" sz="6000" dirty="0" smtClean="0">
                <a:solidFill>
                  <a:srgbClr val="4F81BD"/>
                </a:solidFill>
              </a:rPr>
              <a:t/>
            </a:r>
            <a:br>
              <a:rPr lang="en-US" sz="6000" dirty="0" smtClean="0">
                <a:solidFill>
                  <a:srgbClr val="4F81BD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800" dirty="0" smtClean="0">
                <a:latin typeface="Calibri" pitchFamily="34" charset="0"/>
              </a:rPr>
              <a:t>Κάθε βήμα απλοποίησης οδηγεί σε ευκόλως </a:t>
            </a:r>
            <a:r>
              <a:rPr lang="el-GR" sz="2800" dirty="0" err="1" smtClean="0">
                <a:latin typeface="Calibri" pitchFamily="34" charset="0"/>
              </a:rPr>
              <a:t>απεικονίσιμα</a:t>
            </a:r>
            <a:r>
              <a:rPr lang="el-GR" sz="2800" dirty="0" smtClean="0">
                <a:latin typeface="Calibri" pitchFamily="34" charset="0"/>
              </a:rPr>
              <a:t> συστήματα, όμως μπορεί να παραβλέπονται κάποια χαρακτηριστικά των πετρωμάτων που μελετούμε</a:t>
            </a:r>
            <a:endParaRPr lang="en-US" sz="2800" dirty="0" smtClean="0">
              <a:latin typeface="Calibri" pitchFamily="34" charset="0"/>
            </a:endParaRPr>
          </a:p>
          <a:p>
            <a:pPr marL="519113" lvl="1" eaLnBrk="0" hangingPunct="0">
              <a:spcBef>
                <a:spcPts val="6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</a:t>
            </a:r>
            <a:r>
              <a:rPr lang="en-US" dirty="0" err="1" smtClean="0">
                <a:latin typeface="Calibri" pitchFamily="34" charset="0"/>
              </a:rPr>
              <a:t>MnO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συνήθως συναθροίζεται με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FeO</a:t>
            </a:r>
            <a:r>
              <a:rPr lang="en-US" dirty="0" smtClean="0">
                <a:latin typeface="Calibri" pitchFamily="34" charset="0"/>
              </a:rPr>
              <a:t> + </a:t>
            </a:r>
            <a:r>
              <a:rPr lang="en-US" dirty="0" err="1" smtClean="0">
                <a:latin typeface="Calibri" pitchFamily="34" charset="0"/>
              </a:rPr>
              <a:t>MgO</a:t>
            </a:r>
            <a:endParaRPr lang="el-GR" dirty="0" smtClean="0">
              <a:latin typeface="Calibri" pitchFamily="34" charset="0"/>
            </a:endParaRPr>
          </a:p>
          <a:p>
            <a:pPr marL="519113" lvl="1" eaLnBrk="0" hangingPunct="0">
              <a:spcBef>
                <a:spcPts val="6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Στους </a:t>
            </a:r>
            <a:r>
              <a:rPr lang="el-GR" dirty="0" err="1" smtClean="0">
                <a:latin typeface="Calibri" pitchFamily="34" charset="0"/>
              </a:rPr>
              <a:t>μεταπηλίτες</a:t>
            </a:r>
            <a:r>
              <a:rPr lang="el-GR" dirty="0" smtClean="0">
                <a:latin typeface="Calibri" pitchFamily="34" charset="0"/>
              </a:rPr>
              <a:t> το </a:t>
            </a:r>
            <a:r>
              <a:rPr lang="en-US" dirty="0" smtClean="0">
                <a:latin typeface="Calibri" pitchFamily="34" charset="0"/>
              </a:rPr>
              <a:t>Na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 </a:t>
            </a:r>
            <a:r>
              <a:rPr lang="el-GR" dirty="0" smtClean="0">
                <a:latin typeface="Calibri" pitchFamily="34" charset="0"/>
              </a:rPr>
              <a:t>είναι συνήθως σημαντικό μόνο για το </a:t>
            </a:r>
            <a:r>
              <a:rPr lang="el-GR" dirty="0" err="1" smtClean="0">
                <a:latin typeface="Calibri" pitchFamily="34" charset="0"/>
              </a:rPr>
              <a:t>πλαγιόκλαστο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el-GR" dirty="0" smtClean="0">
                <a:latin typeface="Calibri" pitchFamily="34" charset="0"/>
              </a:rPr>
              <a:t> οπότε μπορούμε να προβάλλουμε από τον </a:t>
            </a:r>
            <a:r>
              <a:rPr lang="el-GR" dirty="0" err="1" smtClean="0">
                <a:latin typeface="Calibri" pitchFamily="34" charset="0"/>
              </a:rPr>
              <a:t>αλβίτη</a:t>
            </a:r>
            <a:endParaRPr lang="en-US" dirty="0" smtClean="0">
              <a:latin typeface="Calibri" pitchFamily="34" charset="0"/>
            </a:endParaRPr>
          </a:p>
          <a:p>
            <a:pPr marL="519113" lvl="1" eaLnBrk="0" hangingPunct="0">
              <a:spcBef>
                <a:spcPts val="6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Σαν κανόνας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el-GR" dirty="0" smtClean="0">
                <a:latin typeface="Calibri" pitchFamily="34" charset="0"/>
              </a:rPr>
              <a:t> το</a:t>
            </a:r>
            <a:r>
              <a:rPr lang="en-US" dirty="0" smtClean="0">
                <a:latin typeface="Calibri" pitchFamily="34" charset="0"/>
              </a:rPr>
              <a:t> 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 </a:t>
            </a:r>
            <a:r>
              <a:rPr lang="el-GR" dirty="0" smtClean="0">
                <a:latin typeface="Calibri" pitchFamily="34" charset="0"/>
              </a:rPr>
              <a:t>είναι ικανοποιητικά ευκίνητο ώστε μπορεί να παραλειφθεί</a:t>
            </a:r>
            <a:endParaRPr lang="en-US" dirty="0" smtClean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4F81BD"/>
                </a:solidFill>
              </a:rPr>
              <a:t/>
            </a:r>
            <a:br>
              <a:rPr lang="el-GR" dirty="0" smtClean="0">
                <a:solidFill>
                  <a:srgbClr val="4F81BD"/>
                </a:solidFill>
              </a:rPr>
            </a:br>
            <a:r>
              <a:rPr lang="el-GR" sz="4000" dirty="0" smtClean="0">
                <a:solidFill>
                  <a:srgbClr val="4F81BD"/>
                </a:solidFill>
              </a:rPr>
              <a:t>Επιλέγοντας το κατάλληλο διάγραμμα…</a:t>
            </a:r>
            <a:r>
              <a:rPr lang="en-US" sz="6600" dirty="0" smtClean="0">
                <a:solidFill>
                  <a:srgbClr val="4F81BD"/>
                </a:solidFill>
              </a:rPr>
              <a:t/>
            </a:r>
            <a:br>
              <a:rPr lang="en-US" sz="6600" dirty="0" smtClean="0">
                <a:solidFill>
                  <a:srgbClr val="4F81BD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200" dirty="0" smtClean="0">
                <a:latin typeface="Calibri" pitchFamily="34" charset="0"/>
              </a:rPr>
              <a:t>Οι μεταβολές των </a:t>
            </a:r>
            <a:r>
              <a:rPr lang="el-GR" sz="2200" dirty="0" err="1" smtClean="0">
                <a:latin typeface="Calibri" pitchFamily="34" charset="0"/>
              </a:rPr>
              <a:t>παραγενέσεων</a:t>
            </a:r>
            <a:r>
              <a:rPr lang="el-GR" sz="2200" dirty="0" smtClean="0">
                <a:latin typeface="Calibri" pitchFamily="34" charset="0"/>
              </a:rPr>
              <a:t> που αναπτύσσονται στα μεταμορφωμένα πετρώματα οφείλονται σε:</a:t>
            </a:r>
            <a:endParaRPr lang="en-US" sz="2200" dirty="0" smtClean="0">
              <a:latin typeface="Calibri" pitchFamily="34" charset="0"/>
            </a:endParaRPr>
          </a:p>
          <a:p>
            <a:pPr marL="915988" lvl="1" indent="-461963" eaLnBrk="0" hangingPunct="0">
              <a:spcBef>
                <a:spcPts val="600"/>
              </a:spcBef>
              <a:buClr>
                <a:schemeClr val="tx1"/>
              </a:buClr>
              <a:buSzPct val="50000"/>
              <a:buFont typeface="Monotype Sorts" pitchFamily="2" charset="2"/>
              <a:buNone/>
              <a:defRPr/>
            </a:pPr>
            <a:r>
              <a:rPr lang="en-US" sz="2200" dirty="0" smtClean="0">
                <a:latin typeface="Calibri" pitchFamily="34" charset="0"/>
              </a:rPr>
              <a:t>1) </a:t>
            </a:r>
            <a:r>
              <a:rPr lang="el-GR" sz="2200" dirty="0" smtClean="0">
                <a:latin typeface="Calibri" pitchFamily="34" charset="0"/>
              </a:rPr>
              <a:t>διαφορές στην ολική χημική σύσταση</a:t>
            </a:r>
            <a:endParaRPr lang="en-US" sz="2200" dirty="0" smtClean="0">
              <a:latin typeface="Calibri" pitchFamily="34" charset="0"/>
            </a:endParaRPr>
          </a:p>
          <a:p>
            <a:pPr marL="915988" lvl="1" indent="-461963" eaLnBrk="0" hangingPunct="0">
              <a:spcBef>
                <a:spcPts val="600"/>
              </a:spcBef>
              <a:buClr>
                <a:schemeClr val="tx1"/>
              </a:buClr>
              <a:buSzPct val="50000"/>
              <a:buFont typeface="Monotype Sorts" pitchFamily="2" charset="2"/>
              <a:buNone/>
              <a:defRPr/>
            </a:pPr>
            <a:r>
              <a:rPr lang="en-US" sz="2200" dirty="0" smtClean="0">
                <a:latin typeface="Calibri" pitchFamily="34" charset="0"/>
              </a:rPr>
              <a:t>2) </a:t>
            </a:r>
            <a:r>
              <a:rPr lang="el-GR" sz="2200" dirty="0" smtClean="0">
                <a:latin typeface="Calibri" pitchFamily="34" charset="0"/>
              </a:rPr>
              <a:t>διαφορές στις εντατικές μεταβλητές, όπως είναι οι</a:t>
            </a:r>
            <a:r>
              <a:rPr lang="en-US" sz="2200" dirty="0" smtClean="0">
                <a:latin typeface="Calibri" pitchFamily="34" charset="0"/>
              </a:rPr>
              <a:t>  T, P, P</a:t>
            </a:r>
            <a:r>
              <a:rPr lang="en-US" sz="2200" baseline="-25000" dirty="0" smtClean="0">
                <a:latin typeface="Calibri" pitchFamily="34" charset="0"/>
              </a:rPr>
              <a:t>H2O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l-GR" sz="2200" dirty="0" smtClean="0">
                <a:latin typeface="Calibri" pitchFamily="34" charset="0"/>
              </a:rPr>
              <a:t>κλπ.</a:t>
            </a:r>
            <a:r>
              <a:rPr lang="en-US" sz="2200" dirty="0" smtClean="0">
                <a:latin typeface="Calibri" pitchFamily="34" charset="0"/>
              </a:rPr>
              <a:t> </a:t>
            </a:r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200" dirty="0" smtClean="0">
                <a:latin typeface="Calibri" pitchFamily="34" charset="0"/>
              </a:rPr>
              <a:t>Ένα καλό διάγραμμα επιτρέπει την εύκολη κατανόηση της περίπτωσης (1)</a:t>
            </a:r>
            <a:endParaRPr lang="en-US" sz="2200" dirty="0" smtClean="0">
              <a:latin typeface="Calibri" pitchFamily="34" charset="0"/>
            </a:endParaRPr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200" dirty="0" smtClean="0">
                <a:latin typeface="Calibri" pitchFamily="34" charset="0"/>
              </a:rPr>
              <a:t>Η περίπτωση (2) μπορεί να αποδοθεί με μία αντίδραση όπου τα αντιδρώντα αποτελούν την </a:t>
            </a:r>
            <a:r>
              <a:rPr lang="el-GR" sz="2200" dirty="0" err="1" smtClean="0">
                <a:latin typeface="Calibri" pitchFamily="34" charset="0"/>
              </a:rPr>
              <a:t>παραγένεση</a:t>
            </a:r>
            <a:r>
              <a:rPr lang="el-GR" sz="2200" dirty="0" smtClean="0">
                <a:latin typeface="Calibri" pitchFamily="34" charset="0"/>
              </a:rPr>
              <a:t> ενός πετρώματος και τα προϊόντα ενός άλλου. Αυτές οι διαφορές μπορούν να παρατηρηθούν δια μέσου της σύγκρισης ξεχωριστών διαγραμμάτων, ενός για κάθε βαθμό μεταμόρφωσης</a:t>
            </a:r>
            <a:endParaRPr lang="en-US" sz="2200" dirty="0" smtClean="0">
              <a:latin typeface="Calibri" pitchFamily="34" charset="0"/>
            </a:endParaRPr>
          </a:p>
          <a:p>
            <a:endParaRPr lang="el-GR" sz="22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4F81BD"/>
                </a:solidFill>
              </a:rPr>
              <a:t/>
            </a:r>
            <a:br>
              <a:rPr lang="el-GR" dirty="0" smtClean="0">
                <a:solidFill>
                  <a:srgbClr val="4F81BD"/>
                </a:solidFill>
              </a:rPr>
            </a:br>
            <a:r>
              <a:rPr lang="el-GR" sz="4000" dirty="0" smtClean="0">
                <a:solidFill>
                  <a:srgbClr val="4F81BD"/>
                </a:solidFill>
              </a:rPr>
              <a:t>Επιλέγοντας το κατάλληλο διάγραμμα…</a:t>
            </a:r>
            <a:r>
              <a:rPr lang="en-US" sz="6700" dirty="0" smtClean="0">
                <a:solidFill>
                  <a:srgbClr val="4F81BD"/>
                </a:solidFill>
              </a:rPr>
              <a:t/>
            </a:r>
            <a:br>
              <a:rPr lang="en-US" sz="6700" dirty="0" smtClean="0">
                <a:solidFill>
                  <a:srgbClr val="4F81BD"/>
                </a:solidFill>
              </a:rPr>
            </a:br>
            <a:endParaRPr lang="el-GR" dirty="0"/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7" name="6 - Θέση περιεχομένου" descr="Εικόνα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2923" r="42202"/>
          <a:stretch>
            <a:fillRect/>
          </a:stretch>
        </p:blipFill>
        <p:spPr>
          <a:xfrm>
            <a:off x="3995936" y="1912213"/>
            <a:ext cx="1224136" cy="3816211"/>
          </a:xfrm>
        </p:spPr>
      </p:pic>
      <p:grpSp>
        <p:nvGrpSpPr>
          <p:cNvPr id="12" name="Group 11" descr="Εικόνα 17 : Ασυνεχής αντίδραση σε τριγωνικό διάγραμμα AFM&#10;http://www.tulane.edu/~sanelson/images/garnetchloritestaurobiotite.jpg&#10;&#10;garnetchloritestaurobiotite.jpg"/>
          <p:cNvGrpSpPr/>
          <p:nvPr/>
        </p:nvGrpSpPr>
        <p:grpSpPr>
          <a:xfrm>
            <a:off x="611560" y="2060848"/>
            <a:ext cx="7776864" cy="3337560"/>
            <a:chOff x="611560" y="2060848"/>
            <a:chExt cx="7776864" cy="3337560"/>
          </a:xfrm>
        </p:grpSpPr>
        <p:pic>
          <p:nvPicPr>
            <p:cNvPr id="9" name="Picture 8" descr="Εικόνα 17 : Ασυνεχής αντίδραση σε τριγωνικό διάγραμμα AFM&#10;http://www.tulane.edu/~sanelson/images/garnetchloritestaurobiotite.jpg&#10;&#10;garnetchloritestaurobiotite.jpg"/>
            <p:cNvPicPr>
              <a:picLocks noChangeAspect="1"/>
            </p:cNvPicPr>
            <p:nvPr/>
          </p:nvPicPr>
          <p:blipFill>
            <a:blip r:embed="rId4" cstate="print"/>
            <a:srcRect l="50166" r="-2666"/>
            <a:stretch>
              <a:fillRect/>
            </a:stretch>
          </p:blipFill>
          <p:spPr>
            <a:xfrm>
              <a:off x="5148064" y="2060848"/>
              <a:ext cx="3240360" cy="3337560"/>
            </a:xfrm>
            <a:prstGeom prst="rect">
              <a:avLst/>
            </a:prstGeom>
          </p:spPr>
        </p:pic>
        <p:pic>
          <p:nvPicPr>
            <p:cNvPr id="8" name="Picture 7" descr="Εικόνα : &#10;&#10;http://www.tulane.edu/~sanelson/images/garnetchloritestaurobiotite.jpg&#10;&#10;garnetchloritestaurobiotite.jpg"/>
            <p:cNvPicPr>
              <a:picLocks noChangeAspect="1"/>
            </p:cNvPicPr>
            <p:nvPr/>
          </p:nvPicPr>
          <p:blipFill>
            <a:blip r:embed="rId4" cstate="print"/>
            <a:srcRect r="46334"/>
            <a:stretch>
              <a:fillRect/>
            </a:stretch>
          </p:blipFill>
          <p:spPr>
            <a:xfrm>
              <a:off x="611560" y="2060848"/>
              <a:ext cx="3312368" cy="333756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932040" y="2420888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779912" y="4653136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2040" y="2420888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779912" y="4653136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6672"/>
            <a:ext cx="7772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2040" y="2420888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779912" y="4653136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692696"/>
            <a:ext cx="7696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2040" y="2420888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779912" y="4653136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5738"/>
            <a:ext cx="71628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2040" y="2420888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779912" y="4653136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1114425"/>
            <a:ext cx="69246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2040" y="2420888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779912" y="4653136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5738"/>
            <a:ext cx="71628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Διαγραμματική απεικόνιση </a:t>
            </a:r>
            <a:br>
              <a:rPr lang="el-GR" kern="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300" kern="0" dirty="0" smtClean="0"/>
              <a:t>Όσο αυξάνεται ο αριθμός των συστατικών αυξάνεται και ο αριθμός των φάσεων</a:t>
            </a:r>
            <a:endParaRPr lang="el-GR" sz="2300" kern="0" dirty="0" smtClean="0">
              <a:sym typeface="Wingdings" pitchFamily="2" charset="2"/>
            </a:endParaRPr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300" kern="0" dirty="0" smtClean="0"/>
              <a:t>Πόσοι όμως είναι οι βαθμοί ελευθερίας ενός μεταμορφωμένου πετρώματος;</a:t>
            </a:r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300" kern="0" dirty="0" smtClean="0">
                <a:sym typeface="Wingdings" pitchFamily="2" charset="2"/>
              </a:rPr>
              <a:t>F = C + 2 – P ≥ 2 (</a:t>
            </a:r>
            <a:r>
              <a:rPr lang="el-GR" sz="2300" kern="0" dirty="0" smtClean="0">
                <a:sym typeface="Wingdings" pitchFamily="2" charset="2"/>
              </a:rPr>
              <a:t>εφόσον </a:t>
            </a:r>
            <a:r>
              <a:rPr lang="en-US" sz="2300" kern="0" dirty="0" smtClean="0">
                <a:sym typeface="Wingdings" pitchFamily="2" charset="2"/>
              </a:rPr>
              <a:t>P</a:t>
            </a:r>
            <a:r>
              <a:rPr lang="el-GR" sz="2300" kern="0" dirty="0" smtClean="0">
                <a:sym typeface="Wingdings" pitchFamily="2" charset="2"/>
              </a:rPr>
              <a:t> και Τ </a:t>
            </a:r>
            <a:r>
              <a:rPr lang="el-GR" sz="2300" kern="0" dirty="0" err="1" smtClean="0">
                <a:sym typeface="Wingdings" pitchFamily="2" charset="2"/>
              </a:rPr>
              <a:t>προσδιορίσιμες</a:t>
            </a:r>
            <a:r>
              <a:rPr lang="el-GR" sz="2300" kern="0" dirty="0" smtClean="0">
                <a:sym typeface="Wingdings" pitchFamily="2" charset="2"/>
              </a:rPr>
              <a:t>)</a:t>
            </a:r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300" kern="0" dirty="0" smtClean="0">
                <a:sym typeface="Wingdings" pitchFamily="2" charset="2"/>
              </a:rPr>
              <a:t>Άρα </a:t>
            </a:r>
            <a:r>
              <a:rPr lang="en-US" sz="2300" kern="0" dirty="0" smtClean="0">
                <a:sym typeface="Wingdings" pitchFamily="2" charset="2"/>
              </a:rPr>
              <a:t>P ≤ C</a:t>
            </a:r>
            <a:endParaRPr lang="el-GR" sz="2300" kern="0" dirty="0" smtClean="0"/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300" kern="0" dirty="0" smtClean="0"/>
              <a:t>Με βάση τον κανόνα των φάσεων </a:t>
            </a:r>
            <a:r>
              <a:rPr lang="el-GR" sz="2300" kern="0" dirty="0" smtClean="0">
                <a:sym typeface="Wingdings" pitchFamily="2" charset="2"/>
              </a:rPr>
              <a:t>→ διαγράμματα</a:t>
            </a:r>
            <a:endParaRPr lang="el-GR" sz="2300" kern="0" baseline="-25000" dirty="0" smtClean="0"/>
          </a:p>
          <a:p>
            <a:pPr marL="287338" indent="-287338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300" kern="0" dirty="0" smtClean="0">
                <a:sym typeface="Wingdings" pitchFamily="2" charset="2"/>
              </a:rPr>
              <a:t>Πρόβλημα: ο αριθμός των κύριων χημικών συστατικών των μεταμορφωμένων πετρωμάτων είναι πολύ μεγαλύτερος από αυτόν που μπορούμε να θεωρήσουμε σε ένα διάγραμμα δύο διαστάσεων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Πανεπιστήμιο </a:t>
            </a:r>
            <a:r>
              <a:rPr lang="el-GR" sz="2000" b="1" smtClean="0"/>
              <a:t>Πατρ</a:t>
            </a:r>
            <a:r>
              <a:rPr lang="el-GR" sz="2000" b="1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2: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3: </a:t>
            </a:r>
            <a:r>
              <a:rPr lang="en-US" sz="2000" dirty="0" smtClean="0"/>
              <a:t>&lt;</a:t>
            </a:r>
            <a:r>
              <a:rPr lang="it-IT" sz="2000" dirty="0" smtClean="0"/>
              <a:t>http://www.tulane.edu/~sanelson/images/solidsolutiongeneraltrenary.gif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4: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http://www.tulane.edu/~sanelson/images/nonsolidsolutiongeneraltrenary.gif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5: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http://www.tulane.edu/~sanelson/images/nonsolidsolutiongeneraltrenary2.gif</a:t>
            </a:r>
            <a:r>
              <a:rPr lang="en-US" sz="2000" dirty="0" smtClean="0"/>
              <a:t>&gt;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6: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http://www.tulane.edu/~sanelson/images/nonsolidsolutiongeneraltrenary3.gif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7: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http://www.tulane.edu/~sanelson/images/nonsolidsolutiongeneraltrenary4.gif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8: </a:t>
            </a:r>
            <a:r>
              <a:rPr lang="en-US" sz="2000" dirty="0" smtClean="0"/>
              <a:t>&lt;</a:t>
            </a:r>
            <a:r>
              <a:rPr lang="el-GR" sz="2000" dirty="0" smtClean="0"/>
              <a:t>http://www.tulane.edu/~sanelson/images/solidsolutiongeneraltrenary.gif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10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 http://www.tulane.edu/~sanelson/images/acf_diagram.gif&gt;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11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 http://www.tulane.edu/~sanelson/images/acf_diagram.gif&gt;</a:t>
            </a:r>
            <a:r>
              <a:rPr lang="el-GR" sz="2000" dirty="0" smtClean="0"/>
              <a:t> 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http://www.tulane.edu/~sanelson/images/lowgradeassembl.gif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smtClean="0"/>
              <a:t> (3/3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41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13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http://www.tulane.edu/~sanelson/images/nonsolidsolutiongeneraltrenary.gif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14: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http://www.tulane.edu/~sanelson/images/thompsonafmdiagram.gif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15: </a:t>
            </a:r>
            <a:r>
              <a:rPr lang="en-US" sz="2000" dirty="0" smtClean="0"/>
              <a:t>&lt; http://www.tulane.edu/~sanelson/images/plottingafmdiaram.gif&gt;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16: </a:t>
            </a:r>
            <a:r>
              <a:rPr lang="en-US" sz="2000" dirty="0" smtClean="0"/>
              <a:t>&lt; http://www.tulane.edu/~sanelson/images/plottingafmdiaram.gif&gt;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</a:t>
            </a:r>
            <a:r>
              <a:rPr lang="en-US" sz="2000" dirty="0" smtClean="0">
                <a:solidFill>
                  <a:srgbClr val="FF0000"/>
                </a:solidFill>
              </a:rPr>
              <a:t>8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 http://www.tulane.edu/~sanelson/images/garnetchloritestaurobiotite.jpg</a:t>
            </a:r>
          </a:p>
          <a:p>
            <a:pPr marL="0" indent="0">
              <a:buNone/>
            </a:pP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kern="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Διαγραμματική απεικόνιση </a:t>
            </a:r>
          </a:p>
        </p:txBody>
      </p:sp>
      <p:pic>
        <p:nvPicPr>
          <p:cNvPr id="5" name="Picture 6" descr="Εικόνα 1: Τριγωνικό διάγραμμα χωρίς στερεό διάλυμα&#10;από: Καταγάς 2012, Πετρολογία Μεταμορφωμένων, Πανεπιστημιακές Σημειώσεις, Πανεπιστήμιο Πατρών 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91" y="1441904"/>
            <a:ext cx="5696618" cy="45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0" dirty="0" smtClean="0">
                <a:solidFill>
                  <a:srgbClr val="4F81BD"/>
                </a:solidFill>
              </a:rPr>
              <a:t>Διαγραμματική απεικόνιση </a:t>
            </a:r>
            <a:endParaRPr lang="el-GR" dirty="0"/>
          </a:p>
        </p:txBody>
      </p:sp>
      <p:pic>
        <p:nvPicPr>
          <p:cNvPr id="4" name="Picture 7" descr="Εικόνα 2: Τριγωνικό διάγραμμα χωρίς στερεό διάλυμα&#10;από: Καταγάς 2012, Πετρολογία Μεταμορφωμένων, Πανεπιστημιακές Σημειώσεις, Πανεπιστήμιο Πατρών 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184576" cy="477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0" dirty="0" smtClean="0">
                <a:solidFill>
                  <a:srgbClr val="4F81BD"/>
                </a:solidFill>
              </a:rPr>
              <a:t>Διαγραμματική απεικόνιση </a:t>
            </a:r>
            <a:endParaRPr lang="el-GR" dirty="0"/>
          </a:p>
        </p:txBody>
      </p:sp>
      <p:pic>
        <p:nvPicPr>
          <p:cNvPr id="6" name="5 - Θέση περιεχομένου" descr=" Εικόνα 3: Τριγωνικό διάγραμμα με στερεά διαλύματα&#10; http://www.tulane.edu/~sanelson/images/solidsolutiongeneraltrenary.gif&#10;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9200" y="1556792"/>
            <a:ext cx="4605600" cy="4246298"/>
          </a:xfrm>
        </p:spPr>
      </p:pic>
      <p:pic>
        <p:nvPicPr>
          <p:cNvPr id="7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271172"/>
            <a:ext cx="3543296" cy="2515150"/>
          </a:xfrm>
        </p:spPr>
        <p:txBody>
          <a:bodyPr/>
          <a:lstStyle/>
          <a:p>
            <a:pPr eaLnBrk="0" hangingPunct="0">
              <a:defRPr/>
            </a:pPr>
            <a:r>
              <a:rPr lang="el-GR" dirty="0" smtClean="0"/>
              <a:t>Η τοπολογία των διαγραμμάτων θα μεταβάλλεται με την αλλαγή των μεταμορφικών συνθηκών.</a:t>
            </a:r>
          </a:p>
          <a:p>
            <a:pPr eaLnBrk="0" hangingPunct="0">
              <a:defRPr/>
            </a:pPr>
            <a:r>
              <a:rPr lang="el-GR" dirty="0" smtClean="0"/>
              <a:t>Οι μεταβολές αυτές θα σας βοηθούν τις περισσότερες φορές να αναγνωρίσετε μεταμορφικές αντιδράσεις</a:t>
            </a:r>
            <a:r>
              <a:rPr lang="el-GR" dirty="0" smtClean="0">
                <a:solidFill>
                  <a:srgbClr val="FF9900"/>
                </a:solidFill>
                <a:latin typeface="Times New Roman" pitchFamily="18" charset="0"/>
              </a:rPr>
              <a:t>.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Βασικοί μηχανισμοί λειτουργίας των τριγωνικών διαγραμμάτων</a:t>
            </a:r>
            <a:endParaRPr lang="el-GR" sz="3600" dirty="0"/>
          </a:p>
        </p:txBody>
      </p:sp>
      <p:pic>
        <p:nvPicPr>
          <p:cNvPr id="10" name="9 - Θέση περιεχομένου" descr="Εικόνα 4: Τριγωνικό διάγραμμα χωρίς στερεό διάλυμα &#10;http://www.tulane.edu/~sanelson/images/nonsolidsolutiongeneraltrenar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916832"/>
            <a:ext cx="4166221" cy="4068000"/>
          </a:xfrm>
        </p:spPr>
      </p:pic>
      <p:pic>
        <p:nvPicPr>
          <p:cNvPr id="11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1831</Words>
  <Application>Microsoft Office PowerPoint</Application>
  <PresentationFormat>On-screen Show (4:3)</PresentationFormat>
  <Paragraphs>266</Paragraphs>
  <Slides>59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Θέμα του Office</vt:lpstr>
      <vt:lpstr>Εξίσωση</vt:lpstr>
      <vt:lpstr>ΠΕΤΡΟΛΟΓΙΑ ΜΑΓΜΑΤΙΚΩΝ &amp; ΜΕΤΑΜΟΡΦΩΜΕΝΩΝ ΠΕΤΡΩΜΑΤΩΝ </vt:lpstr>
      <vt:lpstr>Slide 2</vt:lpstr>
      <vt:lpstr> Διαγραμματική απεικόνιση  </vt:lpstr>
      <vt:lpstr> Διαγραμματική απεικόνιση  </vt:lpstr>
      <vt:lpstr> Διαγραμματική απεικόνιση  </vt:lpstr>
      <vt:lpstr>Διαγραμματική απεικόνιση </vt:lpstr>
      <vt:lpstr>Διαγραμματική απεικόνιση </vt:lpstr>
      <vt:lpstr>Διαγραμματική απεικόνιση </vt:lpstr>
      <vt:lpstr>Βασικοί μηχανισμοί λειτουργίας των τριγωνικών διαγραμμάτων</vt:lpstr>
      <vt:lpstr>Slide 10</vt:lpstr>
      <vt:lpstr>Slide 11</vt:lpstr>
      <vt:lpstr>Slide 12</vt:lpstr>
      <vt:lpstr>Slide 13</vt:lpstr>
      <vt:lpstr>Ευσταθείς Ορυκτολογικοί Συνδυασμοί  στα Μεταμορφωμένα Πετρώματα</vt:lpstr>
      <vt:lpstr>Χημειο-γραφικά Διαγράμματα</vt:lpstr>
      <vt:lpstr>Χημειο-γραφικά Διαγράμματα</vt:lpstr>
      <vt:lpstr>Χημειο-γραφικά Διαγράμματα για Μεταμορφωμένα Πετρώματα</vt:lpstr>
      <vt:lpstr>Χημειο-γραφικά Διαγράμματα για Μεταμορφωμένα Πετρώματα</vt:lpstr>
      <vt:lpstr>Χημειο-γραφικά Διαγράμματα για Μεταμορφωμένα Πετρώματα</vt:lpstr>
      <vt:lpstr> Το διάγραμμα ACF </vt:lpstr>
      <vt:lpstr> Το διάγραμμα ACF </vt:lpstr>
      <vt:lpstr> Το διάγραμμα ACF </vt:lpstr>
      <vt:lpstr> Το διάγραμμα ACF </vt:lpstr>
      <vt:lpstr> A = Al2O3 + Fe2O3 - Na2O - K2O    Γιατί αφαιρούμε? </vt:lpstr>
      <vt:lpstr> Το διάγραμμα ACF </vt:lpstr>
      <vt:lpstr> Το διάγραμμα ACF </vt:lpstr>
      <vt:lpstr> Το διάγραμμα ACF </vt:lpstr>
      <vt:lpstr>Slide 28</vt:lpstr>
      <vt:lpstr> Προβολή των πεδίων των κύριων συστάσεων πετρωμάτων σε ένα διάγραμμα ACF. </vt:lpstr>
      <vt:lpstr> Το διάγραμμα AKF </vt:lpstr>
      <vt:lpstr>Slide 31</vt:lpstr>
      <vt:lpstr> Προβολές σε χημειο-γραφικά διαγράμματα </vt:lpstr>
      <vt:lpstr> Προβολή από φάσεις που προβάλλονται στις κορυφές του τριγώνου </vt:lpstr>
      <vt:lpstr> Το διάγραμμα A(K)FM </vt:lpstr>
      <vt:lpstr> Το διάγραμμα A(K)FM </vt:lpstr>
      <vt:lpstr>Διάγραμμα A(K)FM (J.B. Thompson)</vt:lpstr>
      <vt:lpstr> Διάγραμμα A(K)FM (J.B. Thompson) </vt:lpstr>
      <vt:lpstr> Διάγραμμα A(K)FM (J.B. Thompson) </vt:lpstr>
      <vt:lpstr>Διάγραμμα A(K)FM (J.B. Thompson)</vt:lpstr>
      <vt:lpstr> Προβολή σε AFM με χρήση των λόγων Α και M </vt:lpstr>
      <vt:lpstr> Επιλέγοντας το κατάλληλο διάγραμμα… </vt:lpstr>
      <vt:lpstr> Επιλέγοντας το κατάλληλο διάγραμμα… </vt:lpstr>
      <vt:lpstr> Επιλέγοντας το κατάλληλο διάγραμμα… </vt:lpstr>
      <vt:lpstr> Επιλέγοντας το κατάλληλο διάγραμμα… </vt:lpstr>
      <vt:lpstr>Slide 45</vt:lpstr>
      <vt:lpstr>Slide 46</vt:lpstr>
      <vt:lpstr>Slide 47</vt:lpstr>
      <vt:lpstr>Slide 48</vt:lpstr>
      <vt:lpstr>Slide 49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430</cp:revision>
  <dcterms:created xsi:type="dcterms:W3CDTF">2012-09-06T09:03:05Z</dcterms:created>
  <dcterms:modified xsi:type="dcterms:W3CDTF">2015-09-09T09:13:59Z</dcterms:modified>
</cp:coreProperties>
</file>