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7"/>
  </p:notesMasterIdLst>
  <p:handoutMasterIdLst>
    <p:handoutMasterId r:id="rId48"/>
  </p:handoutMasterIdLst>
  <p:sldIdLst>
    <p:sldId id="341" r:id="rId2"/>
    <p:sldId id="261" r:id="rId3"/>
    <p:sldId id="262" r:id="rId4"/>
    <p:sldId id="422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321" r:id="rId38"/>
    <p:sldId id="320" r:id="rId39"/>
    <p:sldId id="322" r:id="rId40"/>
    <p:sldId id="280" r:id="rId41"/>
    <p:sldId id="342" r:id="rId42"/>
    <p:sldId id="343" r:id="rId43"/>
    <p:sldId id="344" r:id="rId44"/>
    <p:sldId id="345" r:id="rId45"/>
    <p:sldId id="346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272" autoAdjust="0"/>
  </p:normalViewPr>
  <p:slideViewPr>
    <p:cSldViewPr>
      <p:cViewPr>
        <p:scale>
          <a:sx n="100" d="100"/>
          <a:sy n="100" d="100"/>
        </p:scale>
        <p:origin x="-4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" Type="http://schemas.openxmlformats.org/officeDocument/2006/relationships/slide" Target="slides/slide8.xml"/><Relationship Id="rId21" Type="http://schemas.openxmlformats.org/officeDocument/2006/relationships/slide" Target="slides/slide26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2" Type="http://schemas.openxmlformats.org/officeDocument/2006/relationships/slide" Target="slides/slide6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29.xml"/><Relationship Id="rId5" Type="http://schemas.openxmlformats.org/officeDocument/2006/relationships/slide" Target="slides/slide10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E852-9188-430D-9BE8-9BB856D0F314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F21A-92A8-4CFE-9F61-18089F3B8D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006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16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290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665797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248400"/>
            <a:ext cx="5138737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 ΜΗΧΑΝΙΣΜΟΙ ΠΟΙΟΤΗΤΑΣ ΥΠΗΡΕΣΙΑΣ ΣΕ ΔΙΚΤΥΑ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FF03-B364-442C-8110-96561E33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στην Ποιότητα Υπηρεσίας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34633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0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10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5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2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72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0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17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886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ura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u6.cti.gr/ru6/boura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6.cti.gr/ru6/bouras/graduate-courses/mhxanismoi-poiothtas-uphresias?language=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ΜΗΧΑΝΙΣΜΟΙ ΠΟΙΟΤΗΤΑΣ ΥΠΗΡΕΣΙΑΣ ΣΕ ΔΙΚΤΥΑ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Ενότητα </a:t>
            </a:r>
            <a:r>
              <a:rPr lang="en-US" dirty="0" smtClean="0"/>
              <a:t>#</a:t>
            </a:r>
            <a:r>
              <a:rPr lang="el-GR" dirty="0" smtClean="0"/>
              <a:t> </a:t>
            </a:r>
            <a:r>
              <a:rPr lang="en-US" dirty="0" smtClean="0"/>
              <a:t>7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altLang="en-US" dirty="0" smtClean="0"/>
              <a:t>Εφαρμογές με δυνατότητα </a:t>
            </a:r>
            <a:r>
              <a:rPr lang="el-GR" altLang="en-US" dirty="0" smtClean="0"/>
              <a:t>προσαρμογής</a:t>
            </a:r>
            <a:r>
              <a:rPr lang="en-GB" altLang="en-US" dirty="0" smtClean="0"/>
              <a:t> </a:t>
            </a:r>
            <a:r>
              <a:rPr lang="el-GR" altLang="en-US" dirty="0" smtClean="0"/>
              <a:t>μετάδοσης</a:t>
            </a: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Καθηγητής Χρήστος Ι. </a:t>
            </a:r>
            <a:r>
              <a:rPr lang="el-GR" dirty="0" err="1" smtClean="0"/>
              <a:t>Μπούρας</a:t>
            </a:r>
            <a:endParaRPr lang="el-GR" dirty="0" smtClean="0"/>
          </a:p>
          <a:p>
            <a:r>
              <a:rPr lang="el-GR" dirty="0" smtClean="0"/>
              <a:t>Τμήμα Μηχανικών Η/Υ &amp; Πληροφορικής</a:t>
            </a:r>
            <a:r>
              <a:rPr lang="en-US" dirty="0" smtClean="0"/>
              <a:t>, </a:t>
            </a:r>
            <a:r>
              <a:rPr lang="el-GR" dirty="0" smtClean="0"/>
              <a:t>Πανεπιστήμιο Πατρών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bouras@cti.gr</a:t>
            </a:r>
            <a:r>
              <a:rPr lang="el-GR" dirty="0" smtClean="0"/>
              <a:t>,</a:t>
            </a:r>
            <a:r>
              <a:rPr lang="en-US" dirty="0" smtClean="0"/>
              <a:t> site: </a:t>
            </a:r>
            <a:r>
              <a:rPr lang="en-US" dirty="0" smtClean="0">
                <a:hlinkClick r:id="rId4"/>
              </a:rPr>
              <a:t>http://ru6.cti.gr/ru6/bouras</a:t>
            </a:r>
            <a:r>
              <a:rPr lang="el-GR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Ανάλυση πληροφοριών ανάδρασης Έλεγχος συμφόρησης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Κάνει ανάλυση των πληροφοριών ανάδρασης από το δίκτυο και τους παραλήπτες </a:t>
            </a:r>
          </a:p>
          <a:p>
            <a:r>
              <a:rPr lang="el-GR" altLang="en-US" smtClean="0"/>
              <a:t>Εξάγει συμπεράσματα για την τρέχουσα κατάσταση του δικτύου</a:t>
            </a:r>
          </a:p>
          <a:p>
            <a:r>
              <a:rPr lang="el-GR" altLang="en-US" smtClean="0"/>
              <a:t>Ενημερώνει τον μηχανισμό προσαρμογής της ποιότητας των πολυμέσων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Προσαρμογή της ποιότητας των πολυμέσων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Κάνει την προσαρμογή των προς μετάδοση πολυμέσων στο κατάλληλο επίπεδο ποιότητας για τις τρέχουσες συνθήκες τους δικτύου</a:t>
            </a:r>
          </a:p>
          <a:p>
            <a:r>
              <a:rPr lang="el-GR" altLang="en-US" dirty="0" smtClean="0"/>
              <a:t>Στηρίζεται σε τεχνικές προσαρμογής της ποιότητας των πολυμέσων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Μετάδοση πακέτων / μνήμη προσωρινής αποθήκευσης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Ενθυλάκωση των πολυμέσων συνήθως σε RTP πακέτα</a:t>
            </a:r>
          </a:p>
          <a:p>
            <a:r>
              <a:rPr lang="el-GR" altLang="en-US" smtClean="0"/>
              <a:t>Δρομολόγηση της μετάδοσης τους στο δίκτυο</a:t>
            </a:r>
          </a:p>
          <a:p>
            <a:r>
              <a:rPr lang="el-GR" altLang="en-US" smtClean="0"/>
              <a:t>Απαραίτητη η ύπαρξη μνήμης προσωρινής αποθήκευσης για την εξομάλυνση των τυχόν ανωμαλιών του ρυθμού μετάδοσης πακέτων από τον αποστολέα στο δίκτυο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Τμήματα παραλήπτη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Μνήμη προσωρινής αποθήκευσης</a:t>
            </a:r>
          </a:p>
          <a:p>
            <a:r>
              <a:rPr lang="el-GR" altLang="en-US" smtClean="0"/>
              <a:t>Παροχή πληροφοριών ανάδρασης</a:t>
            </a:r>
          </a:p>
          <a:p>
            <a:r>
              <a:rPr lang="el-GR" altLang="en-US" smtClean="0"/>
              <a:t>Έλεγχος συμφόρησης</a:t>
            </a:r>
          </a:p>
          <a:p>
            <a:r>
              <a:rPr lang="el-GR" altLang="en-US" smtClean="0"/>
              <a:t>Αποκωδικοποιητής</a:t>
            </a:r>
          </a:p>
          <a:p>
            <a:r>
              <a:rPr lang="el-GR" altLang="en-US" smtClean="0"/>
              <a:t>Μονάδα Απεικόνισης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Μνήμη προσωρινής αποθήκευσης (1)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Αποθηκεύει τα εισερχόμενα δεδομένα από το δίκτυο</a:t>
            </a:r>
          </a:p>
          <a:p>
            <a:r>
              <a:rPr lang="el-GR" altLang="en-US" smtClean="0"/>
              <a:t>Η παρουσίαση δεδομένων στον χρήστη αρχίζει αφού έχει αποθηκευτεί ικανοποιητικός αριθμός δεδομένων</a:t>
            </a:r>
          </a:p>
          <a:p>
            <a:r>
              <a:rPr lang="el-GR" altLang="en-US" smtClean="0"/>
              <a:t>Αποφεύγεται η διακοπή της παρουσίασης λόγω του ότι η εφαρμογή δεν έχει εγκαίρως όλα τα απαραίτητα προς παρουσίαση δεδομένα 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Μνήμη προσωρινής αποθήκευσης (2)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Το μέγεθός της σχετίζεται άμεσα με την διακύμανση της καθυστέρησης που παρουσιάζει η μετάδοση των πολυμέσων</a:t>
            </a:r>
          </a:p>
          <a:p>
            <a:r>
              <a:rPr lang="el-GR" altLang="en-US" smtClean="0"/>
              <a:t>Πρέπει να είναι μεγαλύτερο από την διακύμανση καθυστέρησης </a:t>
            </a:r>
            <a:r>
              <a:rPr lang="el-GR" altLang="en-US" smtClean="0">
                <a:sym typeface="Wingdings" pitchFamily="2" charset="2"/>
              </a:rPr>
              <a:t></a:t>
            </a:r>
            <a:r>
              <a:rPr lang="el-GR" altLang="en-US" smtClean="0"/>
              <a:t> αποφεύγονται φαινόμενα διακοπής της μετάδοσης των πολυμέσων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Παροχή πληροφοριών ανάδρασης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Γίνεται καταγραφή της ποιότητας των μεταδιδόμενων πολυμέσων</a:t>
            </a:r>
          </a:p>
          <a:p>
            <a:r>
              <a:rPr lang="el-GR" altLang="en-US" smtClean="0"/>
              <a:t>Παροχή πληροφοριών ανάδρασης στον αποστολέα</a:t>
            </a:r>
          </a:p>
          <a:p>
            <a:r>
              <a:rPr lang="el-GR" altLang="en-US" smtClean="0"/>
              <a:t>Συνήθως στηρίζεται στην μετάδοση RTCP αναφορών παραλήπτη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Φαινόμενο πλημμύρας ανάδρασης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Όταν πολλοί παραλήπτες στέλνουν ταυτόχρονα πληροφορίες ανάδρασης</a:t>
            </a:r>
          </a:p>
          <a:p>
            <a:r>
              <a:rPr lang="el-GR" altLang="en-US" smtClean="0"/>
              <a:t>Λύσεις:</a:t>
            </a:r>
          </a:p>
          <a:p>
            <a:pPr lvl="1"/>
            <a:r>
              <a:rPr lang="el-GR" altLang="en-US" smtClean="0"/>
              <a:t>προσαρμοσμένος ρυθμός αποστολής πληροφοριών ανάδρασης</a:t>
            </a:r>
          </a:p>
          <a:p>
            <a:pPr lvl="1"/>
            <a:r>
              <a:rPr lang="el-GR" altLang="en-US" smtClean="0"/>
              <a:t>καταστολή αποστολής πληροφοριών ανάδρασης</a:t>
            </a:r>
          </a:p>
          <a:p>
            <a:pPr lvl="1"/>
            <a:r>
              <a:rPr lang="el-GR" altLang="en-US" smtClean="0"/>
              <a:t>επιλογή αντιπροσώπου</a:t>
            </a:r>
          </a:p>
          <a:p>
            <a:pPr lvl="1"/>
            <a:r>
              <a:rPr lang="el-GR" altLang="en-US" smtClean="0"/>
              <a:t>λήψη πληροφοριών ανάδρασης οδηγούμενη από τον αποστολέα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Έλεγχος συμφόρησης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Χρησιμοποιείται για την επιλογή των κατάλληλων ροών δεδομένων βάσει των δικτυακών συνθηκών</a:t>
            </a:r>
          </a:p>
          <a:p>
            <a:r>
              <a:rPr lang="el-GR" altLang="en-US" smtClean="0"/>
              <a:t>Χρησιμοποιείται</a:t>
            </a:r>
          </a:p>
          <a:p>
            <a:pPr lvl="1"/>
            <a:r>
              <a:rPr lang="el-GR" altLang="en-US" smtClean="0"/>
              <a:t>σε υβριδικούς μηχανισμούς ελέγχου ροής και συμφόρησης</a:t>
            </a:r>
          </a:p>
          <a:p>
            <a:pPr lvl="1"/>
            <a:r>
              <a:rPr lang="el-GR" altLang="en-US" smtClean="0"/>
              <a:t>σε μηχανισμούς ελέγχου ροής και συμφόρησης οι οποίοι εκτελούνται στον παραλήπτη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Αποκωδικοποιητής</a:t>
            </a:r>
            <a:endParaRPr lang="el-GR" altLang="en-US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Διαβάζει πακέτα δεδομένων από την μνήμη προσωρινής αποθήκευσης του αποστολέα</a:t>
            </a:r>
          </a:p>
          <a:p>
            <a:r>
              <a:rPr lang="el-GR" altLang="en-US" dirty="0" smtClean="0"/>
              <a:t>Τα αποκωδικοποιεί</a:t>
            </a:r>
          </a:p>
          <a:p>
            <a:r>
              <a:rPr lang="el-GR" altLang="en-US" dirty="0" smtClean="0"/>
              <a:t>Τα μετατρέπει στην κατάλληλη μορφή για παρουσίαση στον χρήστη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Η εξοικείωση με τις εφαρμογές πραγματικού χρόνου που έχουν δυνατότητα προσαρμογής στις εκάστοτε δικτυακές συνθήκες</a:t>
            </a:r>
          </a:p>
          <a:p>
            <a:r>
              <a:rPr lang="el-GR" dirty="0" smtClean="0"/>
              <a:t>Η παρουσίαση των συστατικών τμημάτων που απαιτούνται σε αποστολέα και παραλήπτη</a:t>
            </a:r>
          </a:p>
          <a:p>
            <a:r>
              <a:rPr lang="el-GR" dirty="0" smtClean="0"/>
              <a:t>Η κατανόηση των μεθόδων προσαρμογής των πολυμεσικών δεομένων</a:t>
            </a:r>
          </a:p>
          <a:p>
            <a:r>
              <a:rPr lang="el-GR" dirty="0" smtClean="0"/>
              <a:t>Η παρουσίαση των κατηγοριών των μηχανισμών μετάδοσης</a:t>
            </a:r>
          </a:p>
          <a:p>
            <a:r>
              <a:rPr lang="el-GR" dirty="0" smtClean="0"/>
              <a:t>Η κατανόηση των συγκριτικών πλεονεκτημάτων και μειονεκτημάτων μεταξύ της δέσμευσης δικτυακών πόρων και της προσαρμογής της μετάδοσης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Μονάδα Απεικόνισης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Παρουσιάζονται τα μεταδιδόμενα πολυμέσα</a:t>
            </a:r>
          </a:p>
          <a:p>
            <a:r>
              <a:rPr lang="el-GR" altLang="en-US" smtClean="0"/>
              <a:t>Καθορίζει την τελική αντίληψη που διαμορφώνει ο χρήστης για τη μεταδιδόμενη πληροφορία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Μέθοδοι προσαρμογής εφαρμογών (1)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Γίνεται κυρίως στη μετάδοση βίντεο</a:t>
            </a:r>
          </a:p>
          <a:p>
            <a:r>
              <a:rPr lang="el-GR" altLang="en-US" smtClean="0"/>
              <a:t>Χρειάζονται γιατί:</a:t>
            </a:r>
          </a:p>
          <a:p>
            <a:pPr lvl="1"/>
            <a:r>
              <a:rPr lang="el-GR" altLang="en-US" smtClean="0"/>
              <a:t>το βίντεο απαιτεί σημαντικά περισσότερο εύρος ζώνης από ότι ο ήχος</a:t>
            </a:r>
          </a:p>
          <a:p>
            <a:pPr lvl="1"/>
            <a:r>
              <a:rPr lang="el-GR" altLang="en-US" smtClean="0"/>
              <a:t>οι άνθρωποι είναι περισσότερο ευαίσθητοι στην μείωση της ποιότητας του ήχου από ότι στην μείωση της ποιότητας του βίντεο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Μέθοδοι προσαρμογής εφαρμογών (2)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Κωδικοποίηση σε Στρώματα</a:t>
            </a:r>
          </a:p>
          <a:p>
            <a:r>
              <a:rPr lang="el-GR" altLang="en-US" smtClean="0"/>
              <a:t>Αλλαγή των Παραμέτρων του Κωδικοποιητή</a:t>
            </a:r>
          </a:p>
          <a:p>
            <a:r>
              <a:rPr lang="el-GR" altLang="en-US" smtClean="0"/>
              <a:t>Έλεγχος Λαθών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Κωδικοποίηση σε Στρώματα (1)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n-US" smtClean="0"/>
              <a:t>Η πληροφορία των πολυμέσων κωδικοποιείται σε μια σειρά από στρώματα (</a:t>
            </a:r>
            <a:r>
              <a:rPr lang="en-US" altLang="en-US" smtClean="0"/>
              <a:t>layers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Το βασικό στρώμα περιέχει:</a:t>
            </a:r>
          </a:p>
          <a:p>
            <a:pPr lvl="1"/>
            <a:r>
              <a:rPr lang="el-GR" altLang="en-US" smtClean="0"/>
              <a:t>την σημαντική πληροφορία των πολυμέσων</a:t>
            </a:r>
          </a:p>
          <a:p>
            <a:pPr lvl="1"/>
            <a:r>
              <a:rPr lang="el-GR" altLang="en-US" smtClean="0"/>
              <a:t>κρίσιμες πληροφορίες χρονισμού</a:t>
            </a:r>
          </a:p>
          <a:p>
            <a:r>
              <a:rPr lang="el-GR" altLang="en-US" smtClean="0"/>
              <a:t>Τα ανώτερα στρώματα κωδικοποίησης των πολυμέσων βελτιώνουν την ποιότητα των πολυμέσων προοδευτικά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Κωδικοποίηση σε Στρώματα (2)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Πιο εξελιγμένη παραλλαγή: </a:t>
            </a:r>
          </a:p>
          <a:p>
            <a:pPr lvl="1"/>
            <a:r>
              <a:rPr lang="el-GR" altLang="en-US" dirty="0" smtClean="0"/>
              <a:t>ο κωδικοποιητής προσδιορίζει προτεραιότητες για κάθε κωδικοποιημένο στρώμα </a:t>
            </a:r>
          </a:p>
          <a:p>
            <a:pPr lvl="1"/>
            <a:r>
              <a:rPr lang="el-GR" altLang="en-US" dirty="0" smtClean="0"/>
              <a:t>θέτει στο βασικό στρώμα την μέγιστη προτεραιότητα </a:t>
            </a:r>
            <a:r>
              <a:rPr lang="el-GR" altLang="en-US" dirty="0" smtClean="0">
                <a:sym typeface="Wingdings" pitchFamily="2" charset="2"/>
              </a:rPr>
              <a:t> απορρίπτεται δυσκολότερα</a:t>
            </a:r>
            <a:endParaRPr lang="el-GR" altLang="en-US" dirty="0" smtClean="0"/>
          </a:p>
          <a:p>
            <a:r>
              <a:rPr lang="el-GR" altLang="en-US" dirty="0" smtClean="0"/>
              <a:t>Απαιτεί υποστήριξη από τους δρομολογητές του δικτύου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Κωδικοποίηση σε Στρώματα (3)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Παθητική τεχνική:</a:t>
            </a:r>
          </a:p>
          <a:p>
            <a:pPr lvl="1"/>
            <a:r>
              <a:rPr lang="el-GR" altLang="en-US" smtClean="0"/>
              <a:t>ο παραλήπτης λαμβάνει μια ικανοποιητική ποιότητα από το βασικό στρώμα, ενώ η ποιότητα βελτιώνεται με την χρήση των ανώτερων στρωμάτων</a:t>
            </a:r>
          </a:p>
          <a:p>
            <a:r>
              <a:rPr lang="el-GR" altLang="en-US" smtClean="0"/>
              <a:t>Ενεργητική τεχνική:</a:t>
            </a:r>
          </a:p>
          <a:p>
            <a:pPr lvl="1"/>
            <a:r>
              <a:rPr lang="el-GR" altLang="en-US" smtClean="0"/>
              <a:t>ο αποστολέας προσθέτει ή αφαιρεί στρώματα στα πολυμέσα που μεταδίδει ανάλογα με τις πληροφορίες ανάδρασης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Αλλαγή των Παραμέτρων του Κωδικοποιητή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Προσαρμογή της κίνησης που παράγεται από τον κωδικοποιητή των πολυμέσων ανάλογα με την τρέχουσα κατάσταση του δικτύου</a:t>
            </a:r>
          </a:p>
          <a:p>
            <a:r>
              <a:rPr lang="el-GR" altLang="en-US" smtClean="0"/>
              <a:t>Παράμετροι που τροποποιούνται:</a:t>
            </a:r>
          </a:p>
          <a:p>
            <a:pPr lvl="1"/>
            <a:r>
              <a:rPr lang="el-GR" altLang="en-US" smtClean="0"/>
              <a:t>Ρυθμός μετάδοσης πλαισίων</a:t>
            </a:r>
          </a:p>
          <a:p>
            <a:pPr lvl="1"/>
            <a:r>
              <a:rPr lang="el-GR" altLang="en-US" smtClean="0"/>
              <a:t>Κβαντιστής</a:t>
            </a:r>
          </a:p>
          <a:p>
            <a:pPr lvl="1"/>
            <a:r>
              <a:rPr lang="el-GR" altLang="en-US" smtClean="0"/>
              <a:t>Όριο Ανίχνευσης Κίνησης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Έλεγχος Λαθών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Για να μετριάσει κανείς τις συνέπειες των απωλειών και των λαθών:</a:t>
            </a:r>
          </a:p>
          <a:p>
            <a:pPr lvl="1"/>
            <a:r>
              <a:rPr lang="el-GR" altLang="en-US" dirty="0" smtClean="0"/>
              <a:t>A</a:t>
            </a:r>
            <a:r>
              <a:rPr lang="en-GB" altLang="en-US" dirty="0" smtClean="0"/>
              <a:t>R</a:t>
            </a:r>
            <a:r>
              <a:rPr lang="el-GR" altLang="en-US" dirty="0" smtClean="0"/>
              <a:t>Q (</a:t>
            </a:r>
            <a:r>
              <a:rPr lang="en-GB" altLang="en-US" dirty="0" smtClean="0"/>
              <a:t>Automatic Repeat </a:t>
            </a:r>
            <a:r>
              <a:rPr lang="en-GB" altLang="en-US" dirty="0" err="1" smtClean="0"/>
              <a:t>reQuest</a:t>
            </a:r>
            <a:r>
              <a:rPr lang="en-GB" altLang="en-US" dirty="0" smtClean="0"/>
              <a:t> – </a:t>
            </a:r>
            <a:r>
              <a:rPr lang="el-GR" altLang="en-US" dirty="0" smtClean="0"/>
              <a:t>Αυτόματη Αίτηση Επανάληψης)</a:t>
            </a:r>
          </a:p>
          <a:p>
            <a:pPr lvl="1"/>
            <a:r>
              <a:rPr lang="el-GR" altLang="en-US" dirty="0" smtClean="0"/>
              <a:t>FEC (</a:t>
            </a:r>
            <a:r>
              <a:rPr lang="en-GB" altLang="en-US" dirty="0" smtClean="0"/>
              <a:t>Forward error Correction – </a:t>
            </a:r>
            <a:r>
              <a:rPr lang="el-GR" altLang="en-US" dirty="0" smtClean="0"/>
              <a:t>Προληπτική</a:t>
            </a:r>
            <a:r>
              <a:rPr lang="en-GB" altLang="en-US" dirty="0" smtClean="0"/>
              <a:t> </a:t>
            </a:r>
            <a:r>
              <a:rPr lang="el-GR" altLang="en-US" dirty="0" smtClean="0"/>
              <a:t>Διόρθωση Λαθών)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A</a:t>
            </a:r>
            <a:r>
              <a:rPr lang="en-GB" altLang="en-US" smtClean="0"/>
              <a:t>R</a:t>
            </a:r>
            <a:r>
              <a:rPr lang="el-GR" altLang="en-US" smtClean="0"/>
              <a:t>Q μηχανισμός</a:t>
            </a:r>
            <a:endParaRPr lang="el-GR" altLang="en-US" dirty="0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Ενεργητικός μηχανισμός</a:t>
            </a:r>
          </a:p>
          <a:p>
            <a:r>
              <a:rPr lang="el-GR" altLang="en-US" smtClean="0"/>
              <a:t>Οι παραλήπτες ζητούν από τον αποστολέα να ξαναμεταδώσει τα χαμένα πακέτα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FEC μηχανισμός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Παθητική τεχνική</a:t>
            </a:r>
          </a:p>
          <a:p>
            <a:r>
              <a:rPr lang="el-GR" altLang="en-US" smtClean="0"/>
              <a:t>Ο αποστολέας μεταδίδει πλεονάζουσα πληροφορία, την οποία χρησιμοποιεί ο παραλήπτης για να διορθώσει τα τυχόν λάθη</a:t>
            </a:r>
          </a:p>
          <a:p>
            <a:r>
              <a:rPr lang="el-GR" altLang="en-US" smtClean="0"/>
              <a:t>Δυνατότητα προσδιορισμού χαρακτηριστικών προσαρμογής των πολυμέσων μεταβάλλοντας την πλεονάζουσα πληροφορία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 smtClean="0"/>
              <a:t>Αρχιτεκτονική προσαρμοζόμενων εφαρμογών πραγματικού χρόνου</a:t>
            </a:r>
          </a:p>
          <a:p>
            <a:pPr lvl="1"/>
            <a:r>
              <a:rPr lang="el-GR" altLang="en-US" dirty="0" smtClean="0"/>
              <a:t>Τμήματα αποστολέα </a:t>
            </a:r>
          </a:p>
          <a:p>
            <a:pPr lvl="1"/>
            <a:r>
              <a:rPr lang="el-GR" altLang="en-US" dirty="0" smtClean="0"/>
              <a:t>Τμήματα παραλήπτη</a:t>
            </a:r>
          </a:p>
          <a:p>
            <a:r>
              <a:rPr lang="el-GR" altLang="en-US" dirty="0" smtClean="0"/>
              <a:t>Μέθοδοι προσαρμογής πολυμεσικών δεδομένων</a:t>
            </a:r>
          </a:p>
          <a:p>
            <a:r>
              <a:rPr lang="el-GR" altLang="en-US" dirty="0" smtClean="0"/>
              <a:t>Κατηγοριοποίηση μηχανισμών μετάδοσης πολυμεσικών δεδομένων</a:t>
            </a:r>
          </a:p>
          <a:p>
            <a:r>
              <a:rPr lang="el-GR" altLang="en-US" dirty="0" smtClean="0"/>
              <a:t>Σύγκριση δέσμευσης πόρων με την προσαρμογή μετάδοσης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Κατηγοριοποίηση μηχανισμών μετάδοσης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smtClean="0"/>
              <a:t>Ανάλογα με τον αριθμό παραληπτών</a:t>
            </a:r>
          </a:p>
          <a:p>
            <a:pPr lvl="1"/>
            <a:r>
              <a:rPr lang="en-US" altLang="en-US" smtClean="0"/>
              <a:t>Unicast</a:t>
            </a:r>
            <a:endParaRPr lang="el-GR" altLang="en-US" smtClean="0"/>
          </a:p>
          <a:p>
            <a:pPr lvl="1"/>
            <a:r>
              <a:rPr lang="en-US" altLang="en-US" smtClean="0"/>
              <a:t>Multicast</a:t>
            </a:r>
            <a:endParaRPr lang="el-GR" altLang="en-US" smtClean="0"/>
          </a:p>
          <a:p>
            <a:r>
              <a:rPr lang="el-GR" altLang="en-US" smtClean="0"/>
              <a:t>Ανάλογα με το που εκτελείται</a:t>
            </a:r>
          </a:p>
          <a:p>
            <a:pPr lvl="1"/>
            <a:r>
              <a:rPr lang="el-GR" altLang="en-US" smtClean="0"/>
              <a:t>στον αποστολέα</a:t>
            </a:r>
          </a:p>
          <a:p>
            <a:pPr lvl="1"/>
            <a:r>
              <a:rPr lang="el-GR" altLang="en-US" smtClean="0"/>
              <a:t>στον παραλήπτη</a:t>
            </a:r>
          </a:p>
          <a:p>
            <a:pPr lvl="1"/>
            <a:r>
              <a:rPr lang="el-GR" altLang="en-US" smtClean="0"/>
              <a:t>υβριδικοί</a:t>
            </a:r>
          </a:p>
          <a:p>
            <a:r>
              <a:rPr lang="el-GR" altLang="en-US" smtClean="0"/>
              <a:t>Ανάλογα με το πού υλοποιείται</a:t>
            </a:r>
          </a:p>
          <a:p>
            <a:pPr lvl="1"/>
            <a:r>
              <a:rPr lang="el-GR" altLang="en-US" smtClean="0"/>
              <a:t>από άκρο σε άκρο</a:t>
            </a:r>
          </a:p>
          <a:p>
            <a:pPr lvl="1"/>
            <a:r>
              <a:rPr lang="el-GR" altLang="en-US" smtClean="0"/>
              <a:t>υποστηριζόμενος από το δίκτυο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Μετάδοση δεδομένων με </a:t>
            </a:r>
            <a:r>
              <a:rPr lang="en-US" altLang="en-US" smtClean="0"/>
              <a:t>multicast</a:t>
            </a:r>
            <a:endParaRPr lang="el-GR" alt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</a:t>
            </a:r>
            <a:r>
              <a:rPr lang="el-GR" altLang="en-US" smtClean="0"/>
              <a:t>ία </a:t>
            </a:r>
            <a:r>
              <a:rPr lang="en-US" altLang="en-US" smtClean="0"/>
              <a:t>multicast</a:t>
            </a:r>
            <a:r>
              <a:rPr lang="el-GR" altLang="en-US" smtClean="0"/>
              <a:t> ροή δεδομένων για όλους τους παραλήπτες</a:t>
            </a:r>
            <a:endParaRPr lang="en-US" altLang="en-US" smtClean="0"/>
          </a:p>
          <a:p>
            <a:r>
              <a:rPr lang="el-GR" altLang="en-US" smtClean="0"/>
              <a:t>Η πηγή μεταδίδει την ίδια πολυμεσική πληροφορία σε διαφορετικές ροές δεδομένων κωδικοποιημένες σε διαφορετική ποιότητα</a:t>
            </a:r>
            <a:r>
              <a:rPr lang="en-US" altLang="en-US" smtClean="0"/>
              <a:t> (simulcast)</a:t>
            </a:r>
          </a:p>
          <a:p>
            <a:r>
              <a:rPr lang="el-GR" altLang="en-US" smtClean="0"/>
              <a:t>Η πηγή χρησιμοποιεί την τεχνική κωδικοποίησης των δεδομένων σε στρώματα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Κριτήρια αξιολόγησης μηχανισμών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Κατάσταση Συμφόρησης του Δικτύου</a:t>
            </a:r>
          </a:p>
          <a:p>
            <a:r>
              <a:rPr lang="el-GR" altLang="en-US" smtClean="0"/>
              <a:t>Δυνατότητα Κλιμάκωσης</a:t>
            </a:r>
          </a:p>
          <a:p>
            <a:r>
              <a:rPr lang="el-GR" altLang="en-US" smtClean="0"/>
              <a:t>Ταχύτητα Προσαρμογής</a:t>
            </a:r>
          </a:p>
          <a:p>
            <a:r>
              <a:rPr lang="el-GR" altLang="en-US" smtClean="0"/>
              <a:t>Φιλικότητα προς το TCP</a:t>
            </a:r>
          </a:p>
          <a:p>
            <a:r>
              <a:rPr lang="el-GR" altLang="en-US" smtClean="0"/>
              <a:t>Ικανοποίηση του Χρήστη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Σύγκριση δέσμευσης πόρων με την προσαρμογή μετάδοσης (1)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mtClean="0"/>
              <a:t>Πλεονεκτήματα δέσμευσης πόρων στο Διαδίκτυο:</a:t>
            </a:r>
          </a:p>
          <a:p>
            <a:pPr lvl="1"/>
            <a:r>
              <a:rPr lang="el-GR" altLang="en-US" smtClean="0"/>
              <a:t>Παρέχονται συγκεκριμένες εγγυήσεις ποιότητας στις εφαρμογές</a:t>
            </a:r>
          </a:p>
          <a:p>
            <a:pPr lvl="1"/>
            <a:r>
              <a:rPr lang="el-GR" altLang="en-US" smtClean="0"/>
              <a:t>Μπορούν να εφαρμοστούν ανεξάρτητα από την εφαρμογή που χρησιμοποιεί το δίκτυο</a:t>
            </a:r>
          </a:p>
          <a:p>
            <a:pPr lvl="1"/>
            <a:r>
              <a:rPr lang="el-GR" altLang="en-US" smtClean="0"/>
              <a:t>Μεγαλύτερη ευελιξία όσον αφορά τις απαιτήσεις του χρήστη</a:t>
            </a:r>
          </a:p>
          <a:p>
            <a:pPr lvl="1"/>
            <a:r>
              <a:rPr lang="el-GR" altLang="en-US" smtClean="0"/>
              <a:t>Μεγαλύτερη ευελιξία όσον αφορά τον τρόπο λειτουργίας του δικτύου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Σύγκριση δέσμευσης πόρων με την προσαρμογή μετάδοσης (2)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n-US" dirty="0" smtClean="0"/>
              <a:t>Μειονεκτήματα δέσμευσης πόρων στο Διαδίκτυο:</a:t>
            </a:r>
          </a:p>
          <a:p>
            <a:pPr lvl="1"/>
            <a:r>
              <a:rPr lang="el-GR" altLang="en-US" dirty="0" smtClean="0"/>
              <a:t>Αυξάνει την πολυπλοκότητα του δικτύου λόγω του </a:t>
            </a:r>
            <a:r>
              <a:rPr lang="el-GR" altLang="en-US" smtClean="0"/>
              <a:t>ότι </a:t>
            </a:r>
            <a:r>
              <a:rPr lang="el-GR" altLang="en-US" smtClean="0"/>
              <a:t>εισάγο</a:t>
            </a:r>
            <a:r>
              <a:rPr lang="el-GR" altLang="en-US" smtClean="0"/>
              <a:t>ν</a:t>
            </a:r>
            <a:r>
              <a:rPr lang="el-GR" altLang="en-US" smtClean="0"/>
              <a:t>ται </a:t>
            </a:r>
            <a:r>
              <a:rPr lang="el-GR" altLang="en-US" dirty="0" smtClean="0"/>
              <a:t>επεκτάσεις στους μηχανισμούς των δρομολογητών</a:t>
            </a:r>
          </a:p>
          <a:p>
            <a:pPr lvl="1"/>
            <a:r>
              <a:rPr lang="el-GR" altLang="en-US" dirty="0" smtClean="0"/>
              <a:t>Λόγω του ελέγχου πρόσβασης μπορεί να περιορίζεται η πρόσβαση κάποιων χρηστών</a:t>
            </a:r>
          </a:p>
          <a:p>
            <a:pPr lvl="1"/>
            <a:r>
              <a:rPr lang="el-GR" altLang="en-US" dirty="0" smtClean="0"/>
              <a:t>Επαναδιαπραγμάτευση όρων της δέσμευσης πόρων σε ένα συνεχώς μεταβαλλόμενο δικτυακό περιβάλλον</a:t>
            </a:r>
          </a:p>
          <a:p>
            <a:pPr lvl="1"/>
            <a:r>
              <a:rPr lang="el-GR" altLang="en-US" dirty="0" smtClean="0"/>
              <a:t>Μπορεί να οδηγήσει σε μη αποτελεσματική χρήση των δικτυακών πόρων αν οι εφαρμογές που τους έχουν δεσμεύσει δεν τους χρησιμοποιούν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Σύγκριση δέσμευσης πόρων με την προσαρμογή μετάδοσης (3)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mtClean="0"/>
              <a:t>Πλεονεκτήματα μηχανισμών προσαρμογής της μετάδοσης :</a:t>
            </a:r>
          </a:p>
          <a:p>
            <a:pPr lvl="1"/>
            <a:r>
              <a:rPr lang="el-GR" altLang="en-US" smtClean="0"/>
              <a:t>Δεν απαιτούν αλλαγές στο δίκτυο</a:t>
            </a:r>
          </a:p>
          <a:p>
            <a:pPr lvl="1"/>
            <a:r>
              <a:rPr lang="el-GR" altLang="en-US" smtClean="0"/>
              <a:t>Μελέτες έχουν δείξει πως η ποιότητα απεικόνισης στον τελικό χρήστη μιας ροής δεδομένων χαμηλού ρυθμού μετάδοσης με λίγες απώλειες πακέτων είναι καλύτερη σε σχέση με μια ροή δεδομένων υψηλού ρυθμού μετάδοσης με πολλές απώλειες πακέτων</a:t>
            </a:r>
          </a:p>
          <a:p>
            <a:pPr lvl="1"/>
            <a:r>
              <a:rPr lang="el-GR" altLang="en-US" smtClean="0"/>
              <a:t>Συμπεριφέρονται καλύτερα σε περιβάλλοντα όπου οι πόροι του δικτύου μεταβάλλονται συχνά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Σύγκριση δέσμευσης πόρων με την προσαρμογή μετάδοσης (4)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Μειονεκτήματα μηχανισμών προσαρμογής της μετάδοσης :</a:t>
            </a:r>
          </a:p>
          <a:p>
            <a:pPr lvl="1"/>
            <a:r>
              <a:rPr lang="el-GR" altLang="en-US" smtClean="0"/>
              <a:t>Εξαρτώνται από την καλή συμπεριφορά της εφαρμογής του τελικού χρήστη</a:t>
            </a:r>
          </a:p>
          <a:p>
            <a:pPr lvl="1"/>
            <a:r>
              <a:rPr lang="el-GR" altLang="en-US" smtClean="0"/>
              <a:t>Δεν παρέχονται συγκεκριμένες εγγυήσεις ποιότητας στις εφαρμογές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 smtClean="0"/>
              <a:t>Αρχιτεκτονική προσαρμοζόμενων εφαρμογών πραγματικού χρόνου</a:t>
            </a:r>
          </a:p>
          <a:p>
            <a:pPr lvl="1"/>
            <a:r>
              <a:rPr lang="el-GR" altLang="en-US" dirty="0" smtClean="0"/>
              <a:t>Τμήματα αποστολέα </a:t>
            </a:r>
          </a:p>
          <a:p>
            <a:pPr lvl="1"/>
            <a:r>
              <a:rPr lang="el-GR" altLang="en-US" dirty="0" smtClean="0"/>
              <a:t>Τμήματα παραλήπτη</a:t>
            </a:r>
          </a:p>
          <a:p>
            <a:r>
              <a:rPr lang="el-GR" altLang="en-US" dirty="0" smtClean="0"/>
              <a:t>Μέθοδοι προσαρμογής πολυμεσικών δεδομένων</a:t>
            </a:r>
          </a:p>
          <a:p>
            <a:r>
              <a:rPr lang="el-GR" altLang="en-US" dirty="0" smtClean="0"/>
              <a:t>Κατηγοριοποίηση μηχανισμών μετάδοσης πολυμεσικών δεδομένων</a:t>
            </a:r>
          </a:p>
          <a:p>
            <a:r>
              <a:rPr lang="el-GR" altLang="en-US" dirty="0" smtClean="0"/>
              <a:t>Σύγκριση δέσμευσης πόρων με την προσαρμογή μετάδοσης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Σημειώσεις μαθήματος (Κεφάλαιο </a:t>
            </a:r>
            <a:r>
              <a:rPr lang="en-GB" dirty="0" smtClean="0"/>
              <a:t>3</a:t>
            </a:r>
            <a:r>
              <a:rPr lang="el-GR" dirty="0" smtClean="0"/>
              <a:t>)</a:t>
            </a:r>
            <a:endParaRPr lang="en-GB" dirty="0" smtClean="0"/>
          </a:p>
          <a:p>
            <a:r>
              <a:rPr lang="el-GR" dirty="0" smtClean="0"/>
              <a:t>Βιβλία</a:t>
            </a:r>
            <a:r>
              <a:rPr lang="en-GB" dirty="0" smtClean="0"/>
              <a:t> / papers</a:t>
            </a:r>
          </a:p>
          <a:p>
            <a:pPr lvl="1"/>
            <a:r>
              <a:rPr lang="en-US" dirty="0" smtClean="0"/>
              <a:t>François </a:t>
            </a:r>
            <a:r>
              <a:rPr lang="en-US" dirty="0" err="1" smtClean="0"/>
              <a:t>Fluckiger</a:t>
            </a:r>
            <a:r>
              <a:rPr lang="el-GR" dirty="0" smtClean="0"/>
              <a:t>, </a:t>
            </a:r>
            <a:r>
              <a:rPr lang="en-US" dirty="0" smtClean="0"/>
              <a:t>Understanding Networked Multimedia: Applications and Technology</a:t>
            </a:r>
            <a:r>
              <a:rPr lang="el-GR" dirty="0" smtClean="0"/>
              <a:t>, </a:t>
            </a:r>
            <a:r>
              <a:rPr lang="en-US" dirty="0" smtClean="0"/>
              <a:t>Prentice Hall International (UK) Ltd., Hertfordshire, UK, 1995</a:t>
            </a:r>
            <a:endParaRPr lang="el-GR" dirty="0" smtClean="0"/>
          </a:p>
          <a:p>
            <a:pPr lvl="1"/>
            <a:r>
              <a:rPr lang="en-US" dirty="0" err="1" smtClean="0"/>
              <a:t>Bohdan</a:t>
            </a:r>
            <a:r>
              <a:rPr lang="en-US" dirty="0" smtClean="0"/>
              <a:t> O. </a:t>
            </a:r>
            <a:r>
              <a:rPr lang="en-US" dirty="0" err="1" smtClean="0"/>
              <a:t>Szuprowicz</a:t>
            </a:r>
            <a:r>
              <a:rPr lang="en-US" dirty="0" smtClean="0"/>
              <a:t>, Multimedia Networking, McGraw-Hill, Inc., New York, NY, USA, 1995 </a:t>
            </a:r>
          </a:p>
          <a:p>
            <a:pPr lvl="1"/>
            <a:r>
              <a:rPr lang="en-US" dirty="0" smtClean="0"/>
              <a:t>P. </a:t>
            </a:r>
            <a:r>
              <a:rPr lang="en-US" dirty="0" err="1" smtClean="0"/>
              <a:t>Goyal</a:t>
            </a:r>
            <a:r>
              <a:rPr lang="en-US" dirty="0" smtClean="0"/>
              <a:t>, H. Vin, C. </a:t>
            </a:r>
            <a:r>
              <a:rPr lang="en-US" dirty="0" err="1" smtClean="0"/>
              <a:t>Shen</a:t>
            </a:r>
            <a:r>
              <a:rPr lang="en-US" dirty="0" smtClean="0"/>
              <a:t>, P. </a:t>
            </a:r>
            <a:r>
              <a:rPr lang="en-US" dirty="0" err="1" smtClean="0"/>
              <a:t>Shenoy</a:t>
            </a:r>
            <a:r>
              <a:rPr lang="en-US" dirty="0" smtClean="0"/>
              <a:t>, “A reliable, Adaptive Network Protocol for Video Transport”</a:t>
            </a:r>
            <a:r>
              <a:rPr lang="el-GR" dirty="0" smtClean="0"/>
              <a:t>, </a:t>
            </a:r>
            <a:r>
              <a:rPr lang="en-GB" dirty="0" smtClean="0"/>
              <a:t>INFOCOM ’96, San Francisco, CA, </a:t>
            </a:r>
            <a:r>
              <a:rPr lang="en-US" dirty="0" smtClean="0"/>
              <a:t>USA, </a:t>
            </a:r>
            <a:r>
              <a:rPr lang="en-GB" dirty="0" smtClean="0"/>
              <a:t>1996</a:t>
            </a:r>
          </a:p>
          <a:p>
            <a:r>
              <a:rPr lang="en-US" dirty="0" smtClean="0"/>
              <a:t>Links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n-US" altLang="en-US" dirty="0" smtClean="0">
                <a:hlinkClick r:id="rId3"/>
              </a:rPr>
              <a:t>http://ru6.cti.gr/ru6/bouras/graduate-courses/mhxanismoi-poiothtas-uphresias?language=el</a:t>
            </a:r>
            <a:r>
              <a:rPr lang="el-GR" alt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Δικτυακός τόπος μαθήματος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7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με δυνατότητα προσαρμογής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3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</a:t>
            </a:r>
            <a:r>
              <a:rPr lang="el-GR" sz="2000" smtClean="0"/>
              <a:t>αναπτυχθεί 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98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Χρήστος </a:t>
            </a:r>
            <a:r>
              <a:rPr lang="el-GR" sz="2000" dirty="0" err="1" smtClean="0">
                <a:solidFill>
                  <a:srgbClr val="FF0000"/>
                </a:solidFill>
              </a:rPr>
              <a:t>Μπούρας</a:t>
            </a:r>
            <a:r>
              <a:rPr lang="el-GR" sz="2000" dirty="0" smtClean="0">
                <a:solidFill>
                  <a:srgbClr val="FF0000"/>
                </a:solidFill>
              </a:rPr>
              <a:t> 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Μηχανισμοί Ποιότητας Υπηρεσίας σε Δίκτυα. Εφαρμογές με δυνατότητα </a:t>
            </a:r>
            <a:r>
              <a:rPr lang="el-GR" sz="2000" dirty="0" smtClean="0">
                <a:solidFill>
                  <a:srgbClr val="FF0000"/>
                </a:solidFill>
              </a:rPr>
              <a:t>προσαρμογής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μετάδοσης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>
                <a:solidFill>
                  <a:srgbClr val="FF0000"/>
                </a:solidFill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</a:rPr>
              <a:t>eclass.upatras.gr/courses/CEID1103/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5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Γιατί χρειάζονται προσαρμοζόμενες εφαρμογές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Στο Διαδίκτυο η ανάρμοστη συμπεριφορά ενός και μόνου τελικού χρήστη οδηγεί:</a:t>
            </a:r>
          </a:p>
          <a:p>
            <a:pPr lvl="1"/>
            <a:r>
              <a:rPr lang="el-GR" altLang="en-US" smtClean="0"/>
              <a:t>μη δίκαιος διαμοιρασμός των διαθέσιμων πόρων</a:t>
            </a:r>
          </a:p>
          <a:p>
            <a:pPr lvl="1"/>
            <a:r>
              <a:rPr lang="el-GR" altLang="en-US" smtClean="0"/>
              <a:t>φαινόμενο της «κατάρρευσης λόγω συμφόρησης» (</a:t>
            </a:r>
            <a:r>
              <a:rPr lang="en-US" altLang="en-US" smtClean="0"/>
              <a:t>congestion collapse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Το </a:t>
            </a:r>
            <a:r>
              <a:rPr lang="en-US" altLang="en-US" smtClean="0"/>
              <a:t>TCP </a:t>
            </a:r>
            <a:r>
              <a:rPr lang="el-GR" altLang="en-US" smtClean="0"/>
              <a:t>έχει μηχανισμό αποφυγής συμφόρησης, το </a:t>
            </a:r>
            <a:r>
              <a:rPr lang="en-US" altLang="en-US" smtClean="0"/>
              <a:t>UDP </a:t>
            </a:r>
            <a:r>
              <a:rPr lang="el-GR" altLang="en-US" smtClean="0"/>
              <a:t>όχι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Στοιχεία αρχιτεκτονικής προσαρμοζόμενων εφαρμογών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mtClean="0"/>
              <a:t>Μηχανισμός μετάδοσης των δεδομένων</a:t>
            </a:r>
          </a:p>
          <a:p>
            <a:r>
              <a:rPr lang="el-GR" altLang="en-US" smtClean="0"/>
              <a:t>Μηχανισμός παροχής ανάδρασης σχετικά με την κατάσταση του δικτύου</a:t>
            </a:r>
          </a:p>
          <a:p>
            <a:r>
              <a:rPr lang="el-GR" altLang="en-US" smtClean="0"/>
              <a:t>Μηχανισμός ο οποίος χρησιμοποιείται για να προσαρμοστεί η μετάδοση των πολυμεσικών δεδομένων στις εκάστοτε συνθήκες του δικτύου</a:t>
            </a:r>
          </a:p>
          <a:p>
            <a:r>
              <a:rPr lang="el-GR" altLang="en-US" smtClean="0"/>
              <a:t>Μηχανισμός ο οποίος είναι υπεύθυνος για την διαχείριση των λαθών στην μετάδοση των πακέτων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Τυπική αρχιτεκτονική</a:t>
            </a:r>
          </a:p>
        </p:txBody>
      </p:sp>
      <p:pic>
        <p:nvPicPr>
          <p:cNvPr id="9" name="Picture 4" descr="Τυπική αρχιτεκτονική εφαρμογών με δυνατότητα προσαρμογής, με τα συστατικά τμήματα σε αποστολέα και παραλήπτη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550" y="2879230"/>
            <a:ext cx="8229600" cy="1882177"/>
          </a:xfrm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2880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Τμήματα αποστολέα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Αποθήκευση πολυμέσων (</a:t>
            </a:r>
            <a:r>
              <a:rPr lang="en-US" altLang="en-US" smtClean="0"/>
              <a:t>multimedia archive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Ανάλυση πληροφοριών ανάδρασης – Έλεγχος συμφόρησης (</a:t>
            </a:r>
            <a:r>
              <a:rPr lang="en-US" altLang="en-US" smtClean="0"/>
              <a:t>feedback analysis</a:t>
            </a:r>
            <a:r>
              <a:rPr lang="el-GR" altLang="en-US" smtClean="0"/>
              <a:t>) </a:t>
            </a:r>
          </a:p>
          <a:p>
            <a:r>
              <a:rPr lang="el-GR" altLang="en-US" smtClean="0"/>
              <a:t>Προσαρμογή της ποιότητας των πολυμέσων (</a:t>
            </a:r>
            <a:r>
              <a:rPr lang="en-US" altLang="en-US" smtClean="0"/>
              <a:t>quality adaptation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Μετάδοση πακέτων / μνήμη προσωρινής αποθήκευσης (</a:t>
            </a:r>
            <a:r>
              <a:rPr lang="en-US" altLang="en-US" smtClean="0"/>
              <a:t>packet scheduler / sender buffer</a:t>
            </a:r>
            <a:r>
              <a:rPr lang="el-GR" altLang="en-US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Αποθήκευση πολυμέσων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Συνήθως γίνεται σε μια συστοιχία σκληρών δίσκων</a:t>
            </a:r>
          </a:p>
          <a:p>
            <a:r>
              <a:rPr lang="el-GR" altLang="en-US" smtClean="0"/>
              <a:t>Τα προς μετάδοση πολυμέσα (συνήθως αρχεία βίντεο) είναι σε μία ή περισσότερες κωδικοποιημένες μορφές, π.χ.</a:t>
            </a:r>
          </a:p>
          <a:p>
            <a:pPr lvl="1"/>
            <a:r>
              <a:rPr lang="en-US" altLang="en-US" smtClean="0"/>
              <a:t>M</a:t>
            </a:r>
            <a:r>
              <a:rPr lang="el-GR" altLang="en-US" smtClean="0"/>
              <a:t>PEG (για γρήγορες συνδέσεις)</a:t>
            </a:r>
          </a:p>
          <a:p>
            <a:pPr lvl="1"/>
            <a:r>
              <a:rPr lang="el-GR" altLang="en-US" smtClean="0"/>
              <a:t>Η.263 (για αργές συνδέσεις)</a:t>
            </a:r>
            <a:endParaRPr lang="el-GR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1613</Words>
  <Application>Microsoft Office PowerPoint</Application>
  <PresentationFormat>On-screen Show (4:3)</PresentationFormat>
  <Paragraphs>227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1_Θέμα του Office</vt:lpstr>
      <vt:lpstr>ΜΗΧΑΝΙΣΜΟΙ ΠΟΙΟΤΗΤΑΣ ΥΠΗΡΕΣΙΑΣ ΣΕ ΔΙΚΤΥΑ</vt:lpstr>
      <vt:lpstr>Σκοποί  ενότητας</vt:lpstr>
      <vt:lpstr>Περιεχόμενα ενότητας</vt:lpstr>
      <vt:lpstr>Εφαρμογές με δυνατότητα προσαρμογής</vt:lpstr>
      <vt:lpstr>Γιατί χρειάζονται προσαρμοζόμενες εφαρμογές</vt:lpstr>
      <vt:lpstr>Στοιχεία αρχιτεκτονικής προσαρμοζόμενων εφαρμογών</vt:lpstr>
      <vt:lpstr>Τυπική αρχιτεκτονική</vt:lpstr>
      <vt:lpstr>Τμήματα αποστολέα</vt:lpstr>
      <vt:lpstr>Αποθήκευση πολυμέσων</vt:lpstr>
      <vt:lpstr>Ανάλυση πληροφοριών ανάδρασης Έλεγχος συμφόρησης</vt:lpstr>
      <vt:lpstr>Προσαρμογή της ποιότητας των πολυμέσων</vt:lpstr>
      <vt:lpstr>Μετάδοση πακέτων / μνήμη προσωρινής αποθήκευσης</vt:lpstr>
      <vt:lpstr>Τμήματα παραλήπτη</vt:lpstr>
      <vt:lpstr>Μνήμη προσωρινής αποθήκευσης (1)</vt:lpstr>
      <vt:lpstr>Μνήμη προσωρινής αποθήκευσης (2)</vt:lpstr>
      <vt:lpstr>Παροχή πληροφοριών ανάδρασης</vt:lpstr>
      <vt:lpstr>Φαινόμενο πλημμύρας ανάδρασης</vt:lpstr>
      <vt:lpstr>Έλεγχος συμφόρησης</vt:lpstr>
      <vt:lpstr>Αποκωδικοποιητής</vt:lpstr>
      <vt:lpstr>Μονάδα Απεικόνισης</vt:lpstr>
      <vt:lpstr>Μέθοδοι προσαρμογής εφαρμογών (1)</vt:lpstr>
      <vt:lpstr>Μέθοδοι προσαρμογής εφαρμογών (2)</vt:lpstr>
      <vt:lpstr>Κωδικοποίηση σε Στρώματα (1)</vt:lpstr>
      <vt:lpstr>Κωδικοποίηση σε Στρώματα (2)</vt:lpstr>
      <vt:lpstr>Κωδικοποίηση σε Στρώματα (3)</vt:lpstr>
      <vt:lpstr>Αλλαγή των Παραμέτρων του Κωδικοποιητή</vt:lpstr>
      <vt:lpstr>Έλεγχος Λαθών</vt:lpstr>
      <vt:lpstr>ARQ μηχανισμός</vt:lpstr>
      <vt:lpstr>FEC μηχανισμός</vt:lpstr>
      <vt:lpstr>Κατηγοριοποίηση μηχανισμών μετάδοσης</vt:lpstr>
      <vt:lpstr>Μετάδοση δεδομένων με multicast</vt:lpstr>
      <vt:lpstr>Κριτήρια αξιολόγησης μηχανισμών</vt:lpstr>
      <vt:lpstr>Σύγκριση δέσμευσης πόρων με την προσαρμογή μετάδοσης (1)</vt:lpstr>
      <vt:lpstr>Σύγκριση δέσμευσης πόρων με την προσαρμογή μετάδοσης (2)</vt:lpstr>
      <vt:lpstr>Σύγκριση δέσμευσης πόρων με την προσαρμογή μετάδοσης (3)</vt:lpstr>
      <vt:lpstr>Σύγκριση δέσμευσης πόρων με την προσαρμογή μετάδοσης (4)</vt:lpstr>
      <vt:lpstr>Σύντομη ανασκόπηση</vt:lpstr>
      <vt:lpstr>Βιβλιογραφία</vt:lpstr>
      <vt:lpstr>Ερωτήσεις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Vaggelis Kapoulas</cp:lastModifiedBy>
  <cp:revision>299</cp:revision>
  <dcterms:created xsi:type="dcterms:W3CDTF">2012-09-06T09:03:05Z</dcterms:created>
  <dcterms:modified xsi:type="dcterms:W3CDTF">2015-08-24T09:04:27Z</dcterms:modified>
</cp:coreProperties>
</file>