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7"/>
  </p:notesMasterIdLst>
  <p:sldIdLst>
    <p:sldId id="282" r:id="rId2"/>
    <p:sldId id="283" r:id="rId3"/>
    <p:sldId id="286" r:id="rId4"/>
    <p:sldId id="287" r:id="rId5"/>
    <p:sldId id="290" r:id="rId6"/>
    <p:sldId id="291" r:id="rId7"/>
    <p:sldId id="256" r:id="rId8"/>
    <p:sldId id="257" r:id="rId9"/>
    <p:sldId id="266" r:id="rId10"/>
    <p:sldId id="278" r:id="rId11"/>
    <p:sldId id="351" r:id="rId12"/>
    <p:sldId id="293" r:id="rId13"/>
    <p:sldId id="292" r:id="rId14"/>
    <p:sldId id="285" r:id="rId15"/>
    <p:sldId id="296" r:id="rId16"/>
    <p:sldId id="297" r:id="rId17"/>
    <p:sldId id="298" r:id="rId18"/>
    <p:sldId id="300" r:id="rId19"/>
    <p:sldId id="352" r:id="rId20"/>
    <p:sldId id="326" r:id="rId21"/>
    <p:sldId id="327" r:id="rId22"/>
    <p:sldId id="328" r:id="rId23"/>
    <p:sldId id="330" r:id="rId24"/>
    <p:sldId id="331" r:id="rId25"/>
    <p:sldId id="332" r:id="rId26"/>
    <p:sldId id="337" r:id="rId27"/>
    <p:sldId id="338" r:id="rId28"/>
    <p:sldId id="339" r:id="rId29"/>
    <p:sldId id="340" r:id="rId30"/>
    <p:sldId id="341" r:id="rId31"/>
    <p:sldId id="342" r:id="rId32"/>
    <p:sldId id="343" r:id="rId33"/>
    <p:sldId id="344" r:id="rId34"/>
    <p:sldId id="345" r:id="rId35"/>
    <p:sldId id="346"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86395" autoAdjust="0"/>
  </p:normalViewPr>
  <p:slideViewPr>
    <p:cSldViewPr>
      <p:cViewPr varScale="1">
        <p:scale>
          <a:sx n="110" d="100"/>
          <a:sy n="110" d="100"/>
        </p:scale>
        <p:origin x="1216" y="176"/>
      </p:cViewPr>
      <p:guideLst>
        <p:guide orient="horz" pos="2160"/>
        <p:guide pos="2880"/>
      </p:guideLst>
    </p:cSldViewPr>
  </p:slideViewPr>
  <p:outlineViewPr>
    <p:cViewPr>
      <p:scale>
        <a:sx n="33" d="100"/>
        <a:sy n="33" d="100"/>
      </p:scale>
      <p:origin x="0" y="1302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039D126-AAE2-4D1C-9965-4E56A5D0ADEA}" type="datetimeFigureOut">
              <a:rPr lang="en-US"/>
              <a:pPr>
                <a:defRPr/>
              </a:pPr>
              <a:t>2/21/21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14194EF4-C72F-4653-9A1D-F033FB2B4E98}" type="slidenum">
              <a:rPr lang="en-GB"/>
              <a:pPr>
                <a:defRPr/>
              </a:pPr>
              <a:t>‹#›</a:t>
            </a:fld>
            <a:endParaRPr lang="en-GB"/>
          </a:p>
        </p:txBody>
      </p:sp>
    </p:spTree>
    <p:extLst>
      <p:ext uri="{BB962C8B-B14F-4D97-AF65-F5344CB8AC3E}">
        <p14:creationId xmlns:p14="http://schemas.microsoft.com/office/powerpoint/2010/main" val="27750895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Rot="1" noChangeAspect="1"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p>
        </p:txBody>
      </p:sp>
    </p:spTree>
    <p:extLst>
      <p:ext uri="{BB962C8B-B14F-4D97-AF65-F5344CB8AC3E}">
        <p14:creationId xmlns:p14="http://schemas.microsoft.com/office/powerpoint/2010/main" val="302205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618F95-C7AA-42BE-85E4-BFFEDC4ACC13}" type="slidenum">
              <a:rPr lang="en-GB" smtClean="0"/>
              <a:pPr>
                <a:spcBef>
                  <a:spcPct val="0"/>
                </a:spcBef>
              </a:pPr>
              <a:t>10</a:t>
            </a:fld>
            <a:endParaRPr lang="en-GB"/>
          </a:p>
        </p:txBody>
      </p:sp>
    </p:spTree>
    <p:extLst>
      <p:ext uri="{BB962C8B-B14F-4D97-AF65-F5344CB8AC3E}">
        <p14:creationId xmlns:p14="http://schemas.microsoft.com/office/powerpoint/2010/main" val="1459301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0BA73D7-BD6D-4EF7-AFC4-462358AE9692}" type="slidenum">
              <a:rPr lang="en-GB" smtClean="0"/>
              <a:pPr>
                <a:spcBef>
                  <a:spcPct val="0"/>
                </a:spcBef>
              </a:pPr>
              <a:t>11</a:t>
            </a:fld>
            <a:endParaRPr lang="en-GB"/>
          </a:p>
        </p:txBody>
      </p:sp>
    </p:spTree>
    <p:extLst>
      <p:ext uri="{BB962C8B-B14F-4D97-AF65-F5344CB8AC3E}">
        <p14:creationId xmlns:p14="http://schemas.microsoft.com/office/powerpoint/2010/main" val="29170321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l-GR">
              <a:latin typeface="Arial" panose="020B0604020202020204" pitchFamily="34" charset="0"/>
            </a:endParaRPr>
          </a:p>
        </p:txBody>
      </p:sp>
      <p:sp>
        <p:nvSpPr>
          <p:cNvPr id="26628"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75E1ED-ACB5-402A-8BAA-F24FD0BAFFD5}" type="slidenum">
              <a:rPr lang="el-GR" smtClean="0"/>
              <a:pPr/>
              <a:t>12</a:t>
            </a:fld>
            <a:endParaRPr lang="el-GR"/>
          </a:p>
        </p:txBody>
      </p:sp>
    </p:spTree>
    <p:extLst>
      <p:ext uri="{BB962C8B-B14F-4D97-AF65-F5344CB8AC3E}">
        <p14:creationId xmlns:p14="http://schemas.microsoft.com/office/powerpoint/2010/main" val="1725357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l-GR">
              <a:latin typeface="Arial" panose="020B0604020202020204" pitchFamily="34" charset="0"/>
            </a:endParaRPr>
          </a:p>
        </p:txBody>
      </p:sp>
      <p:sp>
        <p:nvSpPr>
          <p:cNvPr id="28676"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847F39C-AEBF-400A-BD22-0BC31814C0F0}" type="slidenum">
              <a:rPr lang="el-GR" smtClean="0"/>
              <a:pPr/>
              <a:t>13</a:t>
            </a:fld>
            <a:endParaRPr lang="el-GR"/>
          </a:p>
        </p:txBody>
      </p:sp>
    </p:spTree>
    <p:extLst>
      <p:ext uri="{BB962C8B-B14F-4D97-AF65-F5344CB8AC3E}">
        <p14:creationId xmlns:p14="http://schemas.microsoft.com/office/powerpoint/2010/main" val="1743165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E49A07-EF66-4587-8C66-7053252BCA63}" type="slidenum">
              <a:rPr lang="el-GR" smtClean="0"/>
              <a:pPr/>
              <a:t>14</a:t>
            </a:fld>
            <a:endParaRPr lang="el-GR"/>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l-GR">
              <a:latin typeface="Arial" panose="020B0604020202020204" pitchFamily="34" charset="0"/>
            </a:endParaRPr>
          </a:p>
        </p:txBody>
      </p:sp>
    </p:spTree>
    <p:extLst>
      <p:ext uri="{BB962C8B-B14F-4D97-AF65-F5344CB8AC3E}">
        <p14:creationId xmlns:p14="http://schemas.microsoft.com/office/powerpoint/2010/main" val="12370709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l-GR">
              <a:latin typeface="Arial" panose="020B0604020202020204" pitchFamily="34" charset="0"/>
            </a:endParaRPr>
          </a:p>
        </p:txBody>
      </p:sp>
      <p:sp>
        <p:nvSpPr>
          <p:cNvPr id="32772"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7D355B-8A83-4FBE-A394-0B8DEBAB4218}" type="slidenum">
              <a:rPr lang="el-GR" smtClean="0"/>
              <a:pPr/>
              <a:t>15</a:t>
            </a:fld>
            <a:endParaRPr lang="el-GR"/>
          </a:p>
        </p:txBody>
      </p:sp>
    </p:spTree>
    <p:extLst>
      <p:ext uri="{BB962C8B-B14F-4D97-AF65-F5344CB8AC3E}">
        <p14:creationId xmlns:p14="http://schemas.microsoft.com/office/powerpoint/2010/main" val="27678247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l-GR">
              <a:latin typeface="Arial" panose="020B0604020202020204" pitchFamily="34" charset="0"/>
            </a:endParaRPr>
          </a:p>
        </p:txBody>
      </p:sp>
      <p:sp>
        <p:nvSpPr>
          <p:cNvPr id="34820"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B67D62-4F8A-4625-BFFF-A041534D0E4D}" type="slidenum">
              <a:rPr lang="el-GR" smtClean="0"/>
              <a:pPr/>
              <a:t>16</a:t>
            </a:fld>
            <a:endParaRPr lang="el-GR"/>
          </a:p>
        </p:txBody>
      </p:sp>
    </p:spTree>
    <p:extLst>
      <p:ext uri="{BB962C8B-B14F-4D97-AF65-F5344CB8AC3E}">
        <p14:creationId xmlns:p14="http://schemas.microsoft.com/office/powerpoint/2010/main" val="10110319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l-GR">
              <a:latin typeface="Arial" panose="020B0604020202020204" pitchFamily="34" charset="0"/>
            </a:endParaRPr>
          </a:p>
        </p:txBody>
      </p:sp>
      <p:sp>
        <p:nvSpPr>
          <p:cNvPr id="36868"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2E74D7-03A5-4F1C-AC34-7EAE422E8BAD}" type="slidenum">
              <a:rPr lang="el-GR" smtClean="0"/>
              <a:pPr/>
              <a:t>17</a:t>
            </a:fld>
            <a:endParaRPr lang="el-GR"/>
          </a:p>
        </p:txBody>
      </p:sp>
    </p:spTree>
    <p:extLst>
      <p:ext uri="{BB962C8B-B14F-4D97-AF65-F5344CB8AC3E}">
        <p14:creationId xmlns:p14="http://schemas.microsoft.com/office/powerpoint/2010/main" val="25053661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l-GR">
              <a:latin typeface="Arial" panose="020B0604020202020204" pitchFamily="34" charset="0"/>
            </a:endParaRPr>
          </a:p>
        </p:txBody>
      </p:sp>
      <p:sp>
        <p:nvSpPr>
          <p:cNvPr id="38916"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A80456A-806A-4BD5-9657-BE3453073F39}" type="slidenum">
              <a:rPr lang="el-GR" smtClean="0"/>
              <a:pPr/>
              <a:t>18</a:t>
            </a:fld>
            <a:endParaRPr lang="el-GR"/>
          </a:p>
        </p:txBody>
      </p:sp>
    </p:spTree>
    <p:extLst>
      <p:ext uri="{BB962C8B-B14F-4D97-AF65-F5344CB8AC3E}">
        <p14:creationId xmlns:p14="http://schemas.microsoft.com/office/powerpoint/2010/main" val="2802624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A8084B3-5AA2-47FE-8BD6-0C0F232C8C74}" type="slidenum">
              <a:rPr lang="en-GB" smtClean="0"/>
              <a:pPr>
                <a:spcBef>
                  <a:spcPct val="0"/>
                </a:spcBef>
              </a:pPr>
              <a:t>19</a:t>
            </a:fld>
            <a:endParaRPr lang="en-GB"/>
          </a:p>
        </p:txBody>
      </p:sp>
    </p:spTree>
    <p:extLst>
      <p:ext uri="{BB962C8B-B14F-4D97-AF65-F5344CB8AC3E}">
        <p14:creationId xmlns:p14="http://schemas.microsoft.com/office/powerpoint/2010/main" val="3303961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bwMode="auto">
          <a:xfrm>
            <a:off x="1144588" y="687388"/>
            <a:ext cx="4568825" cy="3425825"/>
          </a:xfrm>
          <a:solidFill>
            <a:srgbClr val="FFFFFF"/>
          </a:solidFill>
          <a:ln cap="flat">
            <a:solidFill>
              <a:srgbClr val="000000"/>
            </a:solidFill>
            <a:miter lim="800000"/>
            <a:headEnd/>
            <a:tailEnd/>
          </a:ln>
        </p:spPr>
      </p:sp>
      <p:sp>
        <p:nvSpPr>
          <p:cNvPr id="17412"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6" tIns="46033" rIns="92066" bIns="46033" numCol="1" anchor="ctr" anchorCtr="0" compatLnSpc="1">
            <a:prstTxWarp prst="textNoShape">
              <a:avLst/>
            </a:prstTxWarp>
          </a:bodyPr>
          <a:lstStyle/>
          <a:p>
            <a:pPr eaLnBrk="1" hangingPunct="1">
              <a:spcBef>
                <a:spcPct val="0"/>
              </a:spcBef>
            </a:pPr>
            <a:endParaRPr lang="el-GR"/>
          </a:p>
        </p:txBody>
      </p:sp>
    </p:spTree>
    <p:extLst>
      <p:ext uri="{BB962C8B-B14F-4D97-AF65-F5344CB8AC3E}">
        <p14:creationId xmlns:p14="http://schemas.microsoft.com/office/powerpoint/2010/main" val="23872534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p>
        </p:txBody>
      </p:sp>
      <p:sp>
        <p:nvSpPr>
          <p:cNvPr id="45060"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9182E2-A71C-4314-81DF-05E8838AEDE6}" type="slidenum">
              <a:rPr lang="en-GB" smtClean="0"/>
              <a:pPr>
                <a:spcBef>
                  <a:spcPct val="0"/>
                </a:spcBef>
              </a:pPr>
              <a:t>20</a:t>
            </a:fld>
            <a:endParaRPr lang="en-GB"/>
          </a:p>
        </p:txBody>
      </p:sp>
    </p:spTree>
    <p:extLst>
      <p:ext uri="{BB962C8B-B14F-4D97-AF65-F5344CB8AC3E}">
        <p14:creationId xmlns:p14="http://schemas.microsoft.com/office/powerpoint/2010/main" val="3342720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a:p>
        </p:txBody>
      </p:sp>
      <p:sp>
        <p:nvSpPr>
          <p:cNvPr id="55300"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6F734A2-893F-4E03-9B7D-1EEF9292C846}" type="slidenum">
              <a:rPr lang="en-GB" smtClean="0"/>
              <a:pPr>
                <a:spcBef>
                  <a:spcPct val="0"/>
                </a:spcBef>
              </a:pPr>
              <a:t>29</a:t>
            </a:fld>
            <a:endParaRPr lang="en-GB"/>
          </a:p>
        </p:txBody>
      </p:sp>
    </p:spTree>
    <p:extLst>
      <p:ext uri="{BB962C8B-B14F-4D97-AF65-F5344CB8AC3E}">
        <p14:creationId xmlns:p14="http://schemas.microsoft.com/office/powerpoint/2010/main" val="344555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5" name="Rectangle 1"/>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6"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numCol="1" anchor="ctr" anchorCtr="0" compatLnSpc="1">
            <a:prstTxWarp prst="textNoShape">
              <a:avLst/>
            </a:prstTxWarp>
          </a:bodyPr>
          <a:lstStyle/>
          <a:p>
            <a:endParaRPr lang="el-GR"/>
          </a:p>
        </p:txBody>
      </p:sp>
    </p:spTree>
    <p:extLst>
      <p:ext uri="{BB962C8B-B14F-4D97-AF65-F5344CB8AC3E}">
        <p14:creationId xmlns:p14="http://schemas.microsoft.com/office/powerpoint/2010/main" val="696024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3" name="Rectangle 1"/>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numCol="1" anchor="ctr" anchorCtr="0" compatLnSpc="1">
            <a:prstTxWarp prst="textNoShape">
              <a:avLst/>
            </a:prstTxWarp>
          </a:bodyPr>
          <a:lstStyle/>
          <a:p>
            <a:endParaRPr lang="el-GR"/>
          </a:p>
        </p:txBody>
      </p:sp>
    </p:spTree>
    <p:extLst>
      <p:ext uri="{BB962C8B-B14F-4D97-AF65-F5344CB8AC3E}">
        <p14:creationId xmlns:p14="http://schemas.microsoft.com/office/powerpoint/2010/main" val="3744625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Rot="1" noChangeAspect="1"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p>
        </p:txBody>
      </p:sp>
    </p:spTree>
    <p:extLst>
      <p:ext uri="{BB962C8B-B14F-4D97-AF65-F5344CB8AC3E}">
        <p14:creationId xmlns:p14="http://schemas.microsoft.com/office/powerpoint/2010/main" val="3005393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p>
        </p:txBody>
      </p:sp>
    </p:spTree>
    <p:extLst>
      <p:ext uri="{BB962C8B-B14F-4D97-AF65-F5344CB8AC3E}">
        <p14:creationId xmlns:p14="http://schemas.microsoft.com/office/powerpoint/2010/main" val="453818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8CB80DC-CA08-4818-804D-D74748FAB5DA}" type="slidenum">
              <a:rPr lang="en-GB" smtClean="0"/>
              <a:pPr>
                <a:spcBef>
                  <a:spcPct val="0"/>
                </a:spcBef>
              </a:pPr>
              <a:t>7</a:t>
            </a:fld>
            <a:endParaRPr lang="en-GB"/>
          </a:p>
        </p:txBody>
      </p:sp>
    </p:spTree>
    <p:extLst>
      <p:ext uri="{BB962C8B-B14F-4D97-AF65-F5344CB8AC3E}">
        <p14:creationId xmlns:p14="http://schemas.microsoft.com/office/powerpoint/2010/main" val="4266455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511D211-AD3B-42EA-9672-3D2F0F70D084}" type="slidenum">
              <a:rPr lang="en-GB" smtClean="0"/>
              <a:pPr>
                <a:spcBef>
                  <a:spcPct val="0"/>
                </a:spcBef>
              </a:pPr>
              <a:t>8</a:t>
            </a:fld>
            <a:endParaRPr lang="en-GB"/>
          </a:p>
        </p:txBody>
      </p:sp>
    </p:spTree>
    <p:extLst>
      <p:ext uri="{BB962C8B-B14F-4D97-AF65-F5344CB8AC3E}">
        <p14:creationId xmlns:p14="http://schemas.microsoft.com/office/powerpoint/2010/main" val="1307565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7C94A7C-957A-442B-86CC-652DCC659FE1}" type="slidenum">
              <a:rPr lang="en-GB" smtClean="0"/>
              <a:pPr>
                <a:spcBef>
                  <a:spcPct val="0"/>
                </a:spcBef>
              </a:pPr>
              <a:t>9</a:t>
            </a:fld>
            <a:endParaRPr lang="en-GB"/>
          </a:p>
        </p:txBody>
      </p:sp>
    </p:spTree>
    <p:extLst>
      <p:ext uri="{BB962C8B-B14F-4D97-AF65-F5344CB8AC3E}">
        <p14:creationId xmlns:p14="http://schemas.microsoft.com/office/powerpoint/2010/main" val="1678021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5" name="Oval 13"/>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6" name="Date Placeholder 6"/>
          <p:cNvSpPr>
            <a:spLocks noGrp="1"/>
          </p:cNvSpPr>
          <p:nvPr>
            <p:ph type="dt" sz="half" idx="10"/>
          </p:nvPr>
        </p:nvSpPr>
        <p:spPr/>
        <p:txBody>
          <a:bodyPr/>
          <a:lstStyle>
            <a:lvl1pPr>
              <a:defRPr/>
            </a:lvl1pPr>
            <a:extLst/>
          </a:lstStyle>
          <a:p>
            <a:pPr>
              <a:defRPr/>
            </a:pPr>
            <a:fld id="{1BB38BCF-301A-48C6-A00A-8B0D23BF9438}" type="datetime1">
              <a:rPr lang="en-US"/>
              <a:pPr>
                <a:defRPr/>
              </a:pPr>
              <a:t>2/21/21</a:t>
            </a:fld>
            <a:endParaRPr lang="en-US"/>
          </a:p>
        </p:txBody>
      </p:sp>
      <p:sp>
        <p:nvSpPr>
          <p:cNvPr id="7" name="Footer Placeholder 19"/>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8" name="Slide Number Placeholder 9"/>
          <p:cNvSpPr>
            <a:spLocks noGrp="1"/>
          </p:cNvSpPr>
          <p:nvPr>
            <p:ph type="sldNum" sz="quarter" idx="12"/>
          </p:nvPr>
        </p:nvSpPr>
        <p:spPr/>
        <p:txBody>
          <a:bodyPr/>
          <a:lstStyle>
            <a:lvl1pPr>
              <a:defRPr/>
            </a:lvl1pPr>
          </a:lstStyle>
          <a:p>
            <a:pPr>
              <a:defRPr/>
            </a:pPr>
            <a:fld id="{EA2BF077-3AD0-4F18-A654-5942EB229DD3}" type="slidenum">
              <a:rPr lang="en-US"/>
              <a:pPr>
                <a:defRPr/>
              </a:pPr>
              <a:t>‹#›</a:t>
            </a:fld>
            <a:endParaRPr lang="en-US"/>
          </a:p>
        </p:txBody>
      </p:sp>
    </p:spTree>
    <p:extLst>
      <p:ext uri="{BB962C8B-B14F-4D97-AF65-F5344CB8AC3E}">
        <p14:creationId xmlns:p14="http://schemas.microsoft.com/office/powerpoint/2010/main" val="863747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extLst/>
          </a:lstStyle>
          <a:p>
            <a:pPr>
              <a:defRPr/>
            </a:pPr>
            <a:fld id="{B985EA81-8EE6-4CED-9687-1E93EED779C4}" type="datetime1">
              <a:rPr lang="en-US"/>
              <a:pPr>
                <a:defRPr/>
              </a:pPr>
              <a:t>2/21/21</a:t>
            </a:fld>
            <a:endParaRPr lang="en-US"/>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6" name="Slide Number Placeholder 5"/>
          <p:cNvSpPr>
            <a:spLocks noGrp="1"/>
          </p:cNvSpPr>
          <p:nvPr>
            <p:ph type="sldNum" sz="quarter" idx="12"/>
          </p:nvPr>
        </p:nvSpPr>
        <p:spPr/>
        <p:txBody>
          <a:bodyPr/>
          <a:lstStyle>
            <a:lvl1pPr>
              <a:defRPr/>
            </a:lvl1pPr>
          </a:lstStyle>
          <a:p>
            <a:pPr>
              <a:defRPr/>
            </a:pPr>
            <a:fld id="{BF48F8E0-AD57-47E2-9D0E-B42DCDB0FAAE}" type="slidenum">
              <a:rPr lang="en-US"/>
              <a:pPr>
                <a:defRPr/>
              </a:pPr>
              <a:t>‹#›</a:t>
            </a:fld>
            <a:endParaRPr lang="en-US"/>
          </a:p>
        </p:txBody>
      </p:sp>
    </p:spTree>
    <p:extLst>
      <p:ext uri="{BB962C8B-B14F-4D97-AF65-F5344CB8AC3E}">
        <p14:creationId xmlns:p14="http://schemas.microsoft.com/office/powerpoint/2010/main" val="815805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extLst/>
          </a:lstStyle>
          <a:p>
            <a:pPr>
              <a:defRPr/>
            </a:pPr>
            <a:fld id="{C5C824FE-6C7B-4F84-8BC4-761C4234DF70}" type="datetime1">
              <a:rPr lang="en-US"/>
              <a:pPr>
                <a:defRPr/>
              </a:pPr>
              <a:t>2/21/21</a:t>
            </a:fld>
            <a:endParaRPr lang="en-US"/>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6" name="Slide Number Placeholder 5"/>
          <p:cNvSpPr>
            <a:spLocks noGrp="1"/>
          </p:cNvSpPr>
          <p:nvPr>
            <p:ph type="sldNum" sz="quarter" idx="12"/>
          </p:nvPr>
        </p:nvSpPr>
        <p:spPr/>
        <p:txBody>
          <a:bodyPr/>
          <a:lstStyle>
            <a:lvl1pPr>
              <a:defRPr/>
            </a:lvl1pPr>
          </a:lstStyle>
          <a:p>
            <a:pPr>
              <a:defRPr/>
            </a:pPr>
            <a:fld id="{33F171B8-9DCD-4D4A-B888-A6629B4B94AA}" type="slidenum">
              <a:rPr lang="en-US"/>
              <a:pPr>
                <a:defRPr/>
              </a:pPr>
              <a:t>‹#›</a:t>
            </a:fld>
            <a:endParaRPr lang="en-US"/>
          </a:p>
        </p:txBody>
      </p:sp>
    </p:spTree>
    <p:extLst>
      <p:ext uri="{BB962C8B-B14F-4D97-AF65-F5344CB8AC3E}">
        <p14:creationId xmlns:p14="http://schemas.microsoft.com/office/powerpoint/2010/main" val="3350310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421438"/>
            <a:ext cx="2133600" cy="365125"/>
          </a:xfrm>
        </p:spPr>
        <p:txBody>
          <a:bodyPr/>
          <a:lstStyle>
            <a:lvl1pPr eaLnBrk="1" hangingPunct="1">
              <a:defRPr/>
            </a:lvl1pPr>
          </a:lstStyle>
          <a:p>
            <a:pPr>
              <a:defRPr/>
            </a:pPr>
            <a:fld id="{A38834C8-BC8E-42FE-840C-72CE52142DEE}" type="datetime1">
              <a:rPr lang="en-US"/>
              <a:pPr>
                <a:defRPr/>
              </a:pPr>
              <a:t>2/21/21</a:t>
            </a:fld>
            <a:endParaRPr lang="en-GB"/>
          </a:p>
        </p:txBody>
      </p:sp>
      <p:sp>
        <p:nvSpPr>
          <p:cNvPr id="5" name="Footer Placeholder 4"/>
          <p:cNvSpPr>
            <a:spLocks noGrp="1"/>
          </p:cNvSpPr>
          <p:nvPr>
            <p:ph type="ftr" sz="quarter" idx="11"/>
          </p:nvPr>
        </p:nvSpPr>
        <p:spPr>
          <a:xfrm>
            <a:off x="3124200" y="6421438"/>
            <a:ext cx="2895600" cy="365125"/>
          </a:xfrm>
        </p:spPr>
        <p:txBody>
          <a:bodyPr/>
          <a:lstStyle>
            <a:lvl1pPr eaLnBrk="1" hangingPunct="1">
              <a:defRPr>
                <a:latin typeface="Gill Sans MT" pitchFamily="34" charset="0"/>
              </a:defRPr>
            </a:lvl1pPr>
          </a:lstStyle>
          <a:p>
            <a:pPr>
              <a:defRPr/>
            </a:pPr>
            <a:r>
              <a:rPr lang="el-GR"/>
              <a:t>ΤΠΕ και Εκπαίδευση, Β. Κόμης</a:t>
            </a:r>
            <a:endParaRPr lang="en-GB"/>
          </a:p>
        </p:txBody>
      </p:sp>
      <p:sp>
        <p:nvSpPr>
          <p:cNvPr id="6" name="Slide Number Placeholder 5"/>
          <p:cNvSpPr>
            <a:spLocks noGrp="1"/>
          </p:cNvSpPr>
          <p:nvPr>
            <p:ph type="sldNum" sz="quarter" idx="12"/>
          </p:nvPr>
        </p:nvSpPr>
        <p:spPr>
          <a:xfrm>
            <a:off x="8153400" y="6421438"/>
            <a:ext cx="762000" cy="365125"/>
          </a:xfrm>
        </p:spPr>
        <p:txBody>
          <a:bodyPr anchor="t"/>
          <a:lstStyle>
            <a:lvl1pPr eaLnBrk="1" hangingPunct="1">
              <a:defRPr/>
            </a:lvl1pPr>
          </a:lstStyle>
          <a:p>
            <a:pPr>
              <a:defRPr/>
            </a:pPr>
            <a:fld id="{52851DDA-07C7-4D22-A696-90E01397EEA4}" type="slidenum">
              <a:rPr lang="en-GB"/>
              <a:pPr>
                <a:defRPr/>
              </a:pPr>
              <a:t>‹#›</a:t>
            </a:fld>
            <a:endParaRPr lang="en-GB"/>
          </a:p>
        </p:txBody>
      </p:sp>
    </p:spTree>
    <p:extLst>
      <p:ext uri="{BB962C8B-B14F-4D97-AF65-F5344CB8AC3E}">
        <p14:creationId xmlns:p14="http://schemas.microsoft.com/office/powerpoint/2010/main" val="3579817555"/>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extLst/>
          </a:lstStyle>
          <a:p>
            <a:pPr>
              <a:defRPr/>
            </a:pPr>
            <a:fld id="{6CBABA88-8693-4CF4-A795-DFE83D9068B9}" type="datetime1">
              <a:rPr lang="en-US"/>
              <a:pPr>
                <a:defRPr/>
              </a:pPr>
              <a:t>2/21/21</a:t>
            </a:fld>
            <a:endParaRPr lang="en-US"/>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6" name="Slide Number Placeholder 5"/>
          <p:cNvSpPr>
            <a:spLocks noGrp="1"/>
          </p:cNvSpPr>
          <p:nvPr>
            <p:ph type="sldNum" sz="quarter" idx="12"/>
          </p:nvPr>
        </p:nvSpPr>
        <p:spPr/>
        <p:txBody>
          <a:bodyPr/>
          <a:lstStyle>
            <a:lvl1pPr>
              <a:defRPr/>
            </a:lvl1pPr>
          </a:lstStyle>
          <a:p>
            <a:pPr>
              <a:defRPr/>
            </a:pPr>
            <a:fld id="{8D66BF9A-5366-4C21-9D42-81A4E2CBCA69}" type="slidenum">
              <a:rPr lang="en-US"/>
              <a:pPr>
                <a:defRPr/>
              </a:pPr>
              <a:t>‹#›</a:t>
            </a:fld>
            <a:endParaRPr lang="en-US"/>
          </a:p>
        </p:txBody>
      </p:sp>
    </p:spTree>
    <p:extLst>
      <p:ext uri="{BB962C8B-B14F-4D97-AF65-F5344CB8AC3E}">
        <p14:creationId xmlns:p14="http://schemas.microsoft.com/office/powerpoint/2010/main" val="271961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12"/>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Oval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7" name="Oval 1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F489BA5A-2E74-41F7-B1C7-5F38BE974C1B}" type="datetime1">
              <a:rPr lang="en-US"/>
              <a:pPr>
                <a:defRPr/>
              </a:pPr>
              <a:t>2/21/21</a:t>
            </a:fld>
            <a:endParaRPr lang="en-US"/>
          </a:p>
        </p:txBody>
      </p:sp>
      <p:sp>
        <p:nvSpPr>
          <p:cNvPr id="9"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10" name="Slide Number Placeholder 5"/>
          <p:cNvSpPr>
            <a:spLocks noGrp="1"/>
          </p:cNvSpPr>
          <p:nvPr>
            <p:ph type="sldNum" sz="quarter" idx="12"/>
          </p:nvPr>
        </p:nvSpPr>
        <p:spPr/>
        <p:txBody>
          <a:bodyPr/>
          <a:lstStyle>
            <a:lvl1pPr>
              <a:defRPr/>
            </a:lvl1pPr>
          </a:lstStyle>
          <a:p>
            <a:pPr>
              <a:defRPr/>
            </a:pPr>
            <a:fld id="{7AAB17F9-5DF3-4FD9-B44F-83B0094D33CD}" type="slidenum">
              <a:rPr lang="en-US"/>
              <a:pPr>
                <a:defRPr/>
              </a:pPr>
              <a:t>‹#›</a:t>
            </a:fld>
            <a:endParaRPr lang="en-US"/>
          </a:p>
        </p:txBody>
      </p:sp>
    </p:spTree>
    <p:extLst>
      <p:ext uri="{BB962C8B-B14F-4D97-AF65-F5344CB8AC3E}">
        <p14:creationId xmlns:p14="http://schemas.microsoft.com/office/powerpoint/2010/main" val="389299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fld id="{B5399791-95C6-40CD-9DDD-75B906403BB6}" type="datetime1">
              <a:rPr lang="en-US"/>
              <a:pPr>
                <a:defRPr/>
              </a:pPr>
              <a:t>2/21/21</a:t>
            </a:fld>
            <a:endParaRPr lang="en-US"/>
          </a:p>
        </p:txBody>
      </p:sp>
      <p:sp>
        <p:nvSpPr>
          <p:cNvPr id="6"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7" name="Slide Number Placeholder 6"/>
          <p:cNvSpPr>
            <a:spLocks noGrp="1"/>
          </p:cNvSpPr>
          <p:nvPr>
            <p:ph type="sldNum" sz="quarter" idx="12"/>
          </p:nvPr>
        </p:nvSpPr>
        <p:spPr/>
        <p:txBody>
          <a:bodyPr/>
          <a:lstStyle>
            <a:lvl1pPr>
              <a:defRPr/>
            </a:lvl1pPr>
          </a:lstStyle>
          <a:p>
            <a:pPr>
              <a:defRPr/>
            </a:pPr>
            <a:fld id="{9E27E504-D5FF-455F-BBC1-3FCC0C4FBCF1}" type="slidenum">
              <a:rPr lang="en-US"/>
              <a:pPr>
                <a:defRPr/>
              </a:pPr>
              <a:t>‹#›</a:t>
            </a:fld>
            <a:endParaRPr lang="en-US"/>
          </a:p>
        </p:txBody>
      </p:sp>
    </p:spTree>
    <p:extLst>
      <p:ext uri="{BB962C8B-B14F-4D97-AF65-F5344CB8AC3E}">
        <p14:creationId xmlns:p14="http://schemas.microsoft.com/office/powerpoint/2010/main" val="19487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fld id="{5877AA69-85FA-40E9-857F-3F28F0E4E0EA}" type="datetime1">
              <a:rPr lang="en-US"/>
              <a:pPr>
                <a:defRPr/>
              </a:pPr>
              <a:t>2/21/21</a:t>
            </a:fld>
            <a:endParaRPr lang="en-US"/>
          </a:p>
        </p:txBody>
      </p:sp>
      <p:sp>
        <p:nvSpPr>
          <p:cNvPr id="8" name="Footer Placeholder 7"/>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9" name="Slide Number Placeholder 8"/>
          <p:cNvSpPr>
            <a:spLocks noGrp="1"/>
          </p:cNvSpPr>
          <p:nvPr>
            <p:ph type="sldNum" sz="quarter" idx="12"/>
          </p:nvPr>
        </p:nvSpPr>
        <p:spPr/>
        <p:txBody>
          <a:bodyPr/>
          <a:lstStyle>
            <a:lvl1pPr>
              <a:defRPr/>
            </a:lvl1pPr>
          </a:lstStyle>
          <a:p>
            <a:pPr>
              <a:defRPr/>
            </a:pPr>
            <a:fld id="{9CA3CF7E-1F8A-4E41-8A9E-196E74485C1E}" type="slidenum">
              <a:rPr lang="en-US"/>
              <a:pPr>
                <a:defRPr/>
              </a:pPr>
              <a:t>‹#›</a:t>
            </a:fld>
            <a:endParaRPr lang="en-US"/>
          </a:p>
        </p:txBody>
      </p:sp>
    </p:spTree>
    <p:extLst>
      <p:ext uri="{BB962C8B-B14F-4D97-AF65-F5344CB8AC3E}">
        <p14:creationId xmlns:p14="http://schemas.microsoft.com/office/powerpoint/2010/main" val="2036216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extLst/>
          </a:lstStyle>
          <a:p>
            <a:pPr>
              <a:defRPr/>
            </a:pPr>
            <a:fld id="{ECEE0160-7AA8-4873-A740-9AEFAB4FC64E}" type="datetime1">
              <a:rPr lang="en-US"/>
              <a:pPr>
                <a:defRPr/>
              </a:pPr>
              <a:t>2/21/21</a:t>
            </a:fld>
            <a:endParaRPr lang="en-US"/>
          </a:p>
        </p:txBody>
      </p:sp>
      <p:sp>
        <p:nvSpPr>
          <p:cNvPr id="4" name="Footer Placeholder 3"/>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5" name="Slide Number Placeholder 4"/>
          <p:cNvSpPr>
            <a:spLocks noGrp="1"/>
          </p:cNvSpPr>
          <p:nvPr>
            <p:ph type="sldNum" sz="quarter" idx="12"/>
          </p:nvPr>
        </p:nvSpPr>
        <p:spPr/>
        <p:txBody>
          <a:bodyPr/>
          <a:lstStyle>
            <a:lvl1pPr>
              <a:defRPr/>
            </a:lvl1pPr>
          </a:lstStyle>
          <a:p>
            <a:pPr>
              <a:defRPr/>
            </a:pPr>
            <a:fld id="{9E0E8957-65EB-41F4-8EFE-EDE4973F0933}" type="slidenum">
              <a:rPr lang="en-US"/>
              <a:pPr>
                <a:defRPr/>
              </a:pPr>
              <a:t>‹#›</a:t>
            </a:fld>
            <a:endParaRPr lang="en-US"/>
          </a:p>
        </p:txBody>
      </p:sp>
    </p:spTree>
    <p:extLst>
      <p:ext uri="{BB962C8B-B14F-4D97-AF65-F5344CB8AC3E}">
        <p14:creationId xmlns:p14="http://schemas.microsoft.com/office/powerpoint/2010/main" val="4088857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Rectangle 13"/>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76F15FFC-D24B-4438-BED5-D9EDF65F5FB4}" type="datetime1">
              <a:rPr lang="en-US"/>
              <a:pPr>
                <a:defRPr/>
              </a:pPr>
              <a:t>2/21/21</a:t>
            </a:fld>
            <a:endParaRPr lang="en-US"/>
          </a:p>
        </p:txBody>
      </p:sp>
      <p:sp>
        <p:nvSpPr>
          <p:cNvPr id="5" name="Footer Placeholder 2"/>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6" name="Slide Number Placeholder 3"/>
          <p:cNvSpPr>
            <a:spLocks noGrp="1"/>
          </p:cNvSpPr>
          <p:nvPr>
            <p:ph type="sldNum" sz="quarter" idx="12"/>
          </p:nvPr>
        </p:nvSpPr>
        <p:spPr/>
        <p:txBody>
          <a:bodyPr/>
          <a:lstStyle>
            <a:lvl1pPr>
              <a:defRPr/>
            </a:lvl1pPr>
          </a:lstStyle>
          <a:p>
            <a:pPr>
              <a:defRPr/>
            </a:pPr>
            <a:fld id="{D5DCB871-7F35-47F1-AB04-D30BF560F473}" type="slidenum">
              <a:rPr lang="en-US"/>
              <a:pPr>
                <a:defRPr/>
              </a:pPr>
              <a:t>‹#›</a:t>
            </a:fld>
            <a:endParaRPr lang="en-US"/>
          </a:p>
        </p:txBody>
      </p:sp>
    </p:spTree>
    <p:extLst>
      <p:ext uri="{BB962C8B-B14F-4D97-AF65-F5344CB8AC3E}">
        <p14:creationId xmlns:p14="http://schemas.microsoft.com/office/powerpoint/2010/main" val="335063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fld id="{B5DE3FC8-4509-4298-831F-FC99E3437393}" type="datetime1">
              <a:rPr lang="en-US"/>
              <a:pPr>
                <a:defRPr/>
              </a:pPr>
              <a:t>2/21/21</a:t>
            </a:fld>
            <a:endParaRPr lang="en-US"/>
          </a:p>
        </p:txBody>
      </p:sp>
      <p:sp>
        <p:nvSpPr>
          <p:cNvPr id="6"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7" name="Slide Number Placeholder 6"/>
          <p:cNvSpPr>
            <a:spLocks noGrp="1"/>
          </p:cNvSpPr>
          <p:nvPr>
            <p:ph type="sldNum" sz="quarter" idx="12"/>
          </p:nvPr>
        </p:nvSpPr>
        <p:spPr/>
        <p:txBody>
          <a:bodyPr/>
          <a:lstStyle>
            <a:lvl1pPr>
              <a:defRPr/>
            </a:lvl1pPr>
          </a:lstStyle>
          <a:p>
            <a:pPr>
              <a:defRPr/>
            </a:pPr>
            <a:fld id="{13DAC590-BAEF-4205-949D-4B3B9E678C36}" type="slidenum">
              <a:rPr lang="en-US"/>
              <a:pPr>
                <a:defRPr/>
              </a:pPr>
              <a:t>‹#›</a:t>
            </a:fld>
            <a:endParaRPr lang="en-US"/>
          </a:p>
        </p:txBody>
      </p:sp>
    </p:spTree>
    <p:extLst>
      <p:ext uri="{BB962C8B-B14F-4D97-AF65-F5344CB8AC3E}">
        <p14:creationId xmlns:p14="http://schemas.microsoft.com/office/powerpoint/2010/main" val="2310604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eaLnBrk="1" fontAlgn="auto" hangingPunct="1">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13"/>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Flowchart: Process 15"/>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05E4FF9F-CA95-458C-A044-BDDBECF376AE}" type="datetime1">
              <a:rPr lang="en-US"/>
              <a:pPr>
                <a:defRPr/>
              </a:pPr>
              <a:t>2/21/21</a:t>
            </a:fld>
            <a:endParaRPr lang="en-US"/>
          </a:p>
        </p:txBody>
      </p:sp>
      <p:sp>
        <p:nvSpPr>
          <p:cNvPr id="9"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10" name="Slide Number Placeholder 6"/>
          <p:cNvSpPr>
            <a:spLocks noGrp="1"/>
          </p:cNvSpPr>
          <p:nvPr>
            <p:ph type="sldNum" sz="quarter" idx="12"/>
          </p:nvPr>
        </p:nvSpPr>
        <p:spPr/>
        <p:txBody>
          <a:bodyPr/>
          <a:lstStyle>
            <a:lvl1pPr>
              <a:defRPr/>
            </a:lvl1pPr>
          </a:lstStyle>
          <a:p>
            <a:pPr>
              <a:defRPr/>
            </a:pPr>
            <a:fld id="{BD962DBA-C789-4BC2-B702-0D93C4D13A2B}" type="slidenum">
              <a:rPr lang="en-US"/>
              <a:pPr>
                <a:defRPr/>
              </a:pPr>
              <a:t>‹#›</a:t>
            </a:fld>
            <a:endParaRPr lang="en-US"/>
          </a:p>
        </p:txBody>
      </p:sp>
    </p:spTree>
    <p:extLst>
      <p:ext uri="{BB962C8B-B14F-4D97-AF65-F5344CB8AC3E}">
        <p14:creationId xmlns:p14="http://schemas.microsoft.com/office/powerpoint/2010/main" val="1827880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1000" r="89000" b="90000"/>
          </a:stretch>
        </a:blip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F9E9B83D-BA4F-4B0D-B34C-2ADC14E106E9}" type="datetime1">
              <a:rPr lang="en-US"/>
              <a:pPr>
                <a:defRPr/>
              </a:pPr>
              <a:t>2/21/21</a:t>
            </a:fld>
            <a:endParaRPr lang="en-US">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chemeClr>
                </a:solidFill>
                <a:effectLst/>
                <a:latin typeface="+mn-lt"/>
              </a:defRPr>
            </a:lvl1pPr>
            <a:extLst/>
          </a:lstStyle>
          <a:p>
            <a:pPr>
              <a:defRPr/>
            </a:pPr>
            <a:r>
              <a:rPr lang="el-GR"/>
              <a:t>ΤΠΕ και Εκπαίδευση, Β. Κόμης</a:t>
            </a: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1200">
                <a:solidFill>
                  <a:srgbClr val="B5A788"/>
                </a:solidFill>
                <a:latin typeface="Gill Sans MT" panose="020B0502020104020203" pitchFamily="34" charset="0"/>
              </a:defRPr>
            </a:lvl1pPr>
          </a:lstStyle>
          <a:p>
            <a:pPr>
              <a:defRPr/>
            </a:pPr>
            <a:fld id="{6B48E5E0-E32A-40DE-9F18-04379CC8A55A}" type="slidenum">
              <a:rPr lang="en-US"/>
              <a:pPr>
                <a:defRPr/>
              </a:pPr>
              <a:t>‹#›</a:t>
            </a:fld>
            <a:endParaRPr lang="en-US">
              <a:solidFill>
                <a:srgbClr val="AAA393"/>
              </a:solidFill>
            </a:endParaRPr>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 id="2147484227" r:id="rId12"/>
  </p:sldLayoutIdLst>
  <p:hf hd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mis@upatras.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hyperlink" Target="http://www.yahoo.com/" TargetMode="External"/><Relationship Id="rId2" Type="http://schemas.openxmlformats.org/officeDocument/2006/relationships/hyperlink" Target="http://www.ggogle.com/" TargetMode="External"/><Relationship Id="rId1" Type="http://schemas.openxmlformats.org/officeDocument/2006/relationships/slideLayout" Target="../slideLayouts/slideLayout12.xml"/><Relationship Id="rId4" Type="http://schemas.openxmlformats.org/officeDocument/2006/relationships/hyperlink" Target="https://www.bing.co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s://www.sch.gr/" TargetMode="External"/><Relationship Id="rId2" Type="http://schemas.openxmlformats.org/officeDocument/2006/relationships/hyperlink" Target="http://photodentro.edu.gr/" TargetMode="External"/><Relationship Id="rId1" Type="http://schemas.openxmlformats.org/officeDocument/2006/relationships/slideLayout" Target="../slideLayouts/slideLayout12.xml"/><Relationship Id="rId4" Type="http://schemas.openxmlformats.org/officeDocument/2006/relationships/hyperlink" Target="http://www.gunet.gr/"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ctrTitle"/>
          </p:nvPr>
        </p:nvSpPr>
        <p:spPr>
          <a:xfrm>
            <a:off x="1073906" y="188640"/>
            <a:ext cx="7788275" cy="1139825"/>
          </a:xfrm>
        </p:spPr>
        <p:txBody>
          <a:bodyPr>
            <a:normAutofit/>
          </a:bodyPr>
          <a:lstStyle/>
          <a:p>
            <a:pPr algn="ctr" eaLnBrk="1" fontAlgn="auto" hangingPunct="1">
              <a:spcAft>
                <a:spcPts val="0"/>
              </a:spcAft>
              <a:defRPr/>
            </a:pPr>
            <a:r>
              <a:rPr lang="el-GR" dirty="0"/>
              <a:t>«ΤΠΕ στην Εκπαίδευση»</a:t>
            </a:r>
            <a:endParaRPr lang="en-GB" dirty="0"/>
          </a:p>
        </p:txBody>
      </p:sp>
      <p:sp>
        <p:nvSpPr>
          <p:cNvPr id="5123" name="Rectangle 1027"/>
          <p:cNvSpPr>
            <a:spLocks noGrp="1" noChangeArrowheads="1"/>
          </p:cNvSpPr>
          <p:nvPr>
            <p:ph type="subTitle" idx="1"/>
          </p:nvPr>
        </p:nvSpPr>
        <p:spPr bwMode="blackGray">
          <a:xfrm>
            <a:off x="1202772" y="1328465"/>
            <a:ext cx="7530541" cy="4913313"/>
          </a:xfrm>
        </p:spPr>
        <p:txBody>
          <a:bodyPr>
            <a:noAutofit/>
          </a:bodyPr>
          <a:lstStyle/>
          <a:p>
            <a:pPr algn="l" eaLnBrk="1" fontAlgn="auto" hangingPunct="1">
              <a:lnSpc>
                <a:spcPct val="90000"/>
              </a:lnSpc>
              <a:spcAft>
                <a:spcPts val="0"/>
              </a:spcAft>
              <a:buFont typeface="Wingdings 2"/>
              <a:buNone/>
              <a:defRPr/>
            </a:pPr>
            <a:r>
              <a:rPr lang="el-GR" sz="2500" b="1" dirty="0">
                <a:solidFill>
                  <a:schemeClr val="tx1"/>
                </a:solidFill>
              </a:rPr>
              <a:t>Υποχρεωτικό μάθημα Β’ έτους (Δ’ εξαμήνου)</a:t>
            </a:r>
            <a:endParaRPr lang="en-GB" sz="2500" b="1" dirty="0">
              <a:solidFill>
                <a:schemeClr val="tx1"/>
              </a:solidFill>
            </a:endParaRPr>
          </a:p>
          <a:p>
            <a:pPr algn="l" eaLnBrk="1" fontAlgn="auto" hangingPunct="1">
              <a:lnSpc>
                <a:spcPct val="90000"/>
              </a:lnSpc>
              <a:spcAft>
                <a:spcPts val="0"/>
              </a:spcAft>
              <a:buFont typeface="Wingdings 2"/>
              <a:buNone/>
              <a:defRPr/>
            </a:pPr>
            <a:endParaRPr lang="el-GR" sz="2500" dirty="0">
              <a:solidFill>
                <a:schemeClr val="tx1"/>
              </a:solidFill>
            </a:endParaRPr>
          </a:p>
          <a:p>
            <a:pPr algn="l" eaLnBrk="1" fontAlgn="auto" hangingPunct="1">
              <a:lnSpc>
                <a:spcPct val="90000"/>
              </a:lnSpc>
              <a:spcAft>
                <a:spcPts val="0"/>
              </a:spcAft>
              <a:buFont typeface="Wingdings 2"/>
              <a:buNone/>
              <a:defRPr/>
            </a:pPr>
            <a:r>
              <a:rPr lang="el-GR" sz="2500" b="1" dirty="0">
                <a:solidFill>
                  <a:schemeClr val="tx1"/>
                </a:solidFill>
              </a:rPr>
              <a:t>Αντικείμενο Μαθήματος: </a:t>
            </a:r>
          </a:p>
          <a:p>
            <a:pPr algn="l" eaLnBrk="1" fontAlgn="auto" hangingPunct="1">
              <a:lnSpc>
                <a:spcPct val="90000"/>
              </a:lnSpc>
              <a:spcAft>
                <a:spcPts val="0"/>
              </a:spcAft>
              <a:buFont typeface="Arial" pitchFamily="34" charset="0"/>
              <a:buChar char="•"/>
              <a:defRPr/>
            </a:pPr>
            <a:r>
              <a:rPr lang="en-US" sz="2500" dirty="0">
                <a:solidFill>
                  <a:schemeClr val="tx1"/>
                </a:solidFill>
              </a:rPr>
              <a:t> </a:t>
            </a:r>
            <a:r>
              <a:rPr lang="el-GR" sz="2500" b="1" dirty="0" err="1">
                <a:solidFill>
                  <a:schemeClr val="tx1"/>
                </a:solidFill>
              </a:rPr>
              <a:t>Τεχνολογ</a:t>
            </a:r>
            <a:r>
              <a:rPr lang="en-US" sz="2500" b="1" dirty="0" err="1">
                <a:solidFill>
                  <a:schemeClr val="tx1"/>
                </a:solidFill>
              </a:rPr>
              <a:t>ί</a:t>
            </a:r>
            <a:r>
              <a:rPr lang="el-GR" sz="2500" b="1" dirty="0" err="1">
                <a:solidFill>
                  <a:schemeClr val="tx1"/>
                </a:solidFill>
              </a:rPr>
              <a:t>ες</a:t>
            </a:r>
            <a:r>
              <a:rPr lang="el-GR" sz="2500" b="1" dirty="0">
                <a:solidFill>
                  <a:schemeClr val="tx1"/>
                </a:solidFill>
              </a:rPr>
              <a:t> της Πληροφορίας και των Επικοινωνιών  </a:t>
            </a:r>
            <a:r>
              <a:rPr lang="el-GR" sz="2500" dirty="0">
                <a:solidFill>
                  <a:schemeClr val="tx1"/>
                </a:solidFill>
              </a:rPr>
              <a:t>στο εκπαιδευτικό σύστημα (ως αντικείμενο διδασκαλίας και κυρίως ως εργαλείο για τη διδασκαλία και τη μάθηση</a:t>
            </a:r>
            <a:endParaRPr lang="en-GB" sz="2500" dirty="0">
              <a:solidFill>
                <a:schemeClr val="tx1"/>
              </a:solidFill>
            </a:endParaRPr>
          </a:p>
          <a:p>
            <a:pPr algn="l" eaLnBrk="1" fontAlgn="auto" hangingPunct="1">
              <a:lnSpc>
                <a:spcPct val="90000"/>
              </a:lnSpc>
              <a:spcAft>
                <a:spcPts val="0"/>
              </a:spcAft>
              <a:buFont typeface="Wingdings 2"/>
              <a:buNone/>
              <a:defRPr/>
            </a:pPr>
            <a:endParaRPr lang="el-GR" sz="2500" dirty="0">
              <a:solidFill>
                <a:schemeClr val="tx1"/>
              </a:solidFill>
            </a:endParaRPr>
          </a:p>
          <a:p>
            <a:pPr algn="l" eaLnBrk="1" fontAlgn="auto" hangingPunct="1">
              <a:lnSpc>
                <a:spcPct val="90000"/>
              </a:lnSpc>
              <a:spcAft>
                <a:spcPts val="0"/>
              </a:spcAft>
              <a:buFont typeface="Wingdings 2"/>
              <a:buNone/>
              <a:defRPr/>
            </a:pPr>
            <a:r>
              <a:rPr lang="el-GR" sz="2500" dirty="0">
                <a:solidFill>
                  <a:schemeClr val="tx1"/>
                </a:solidFill>
              </a:rPr>
              <a:t>Τμήμα Επιστημών της Εκπαίδευσης και της Αγωγής στην Προσχολική Ηλικία</a:t>
            </a:r>
            <a:r>
              <a:rPr lang="en-GB" sz="2500" dirty="0">
                <a:solidFill>
                  <a:schemeClr val="tx1"/>
                </a:solidFill>
              </a:rPr>
              <a:t>, </a:t>
            </a:r>
            <a:r>
              <a:rPr lang="el-GR" sz="2500" dirty="0">
                <a:solidFill>
                  <a:schemeClr val="tx1"/>
                </a:solidFill>
              </a:rPr>
              <a:t>Πανεπιστήμιο Πατρών</a:t>
            </a:r>
            <a:endParaRPr lang="en-GB" sz="2500" dirty="0">
              <a:solidFill>
                <a:schemeClr val="tx1"/>
              </a:solidFill>
            </a:endParaRPr>
          </a:p>
          <a:p>
            <a:pPr algn="l" eaLnBrk="1" fontAlgn="auto" hangingPunct="1">
              <a:lnSpc>
                <a:spcPct val="90000"/>
              </a:lnSpc>
              <a:spcAft>
                <a:spcPts val="0"/>
              </a:spcAft>
              <a:buFont typeface="Wingdings 2"/>
              <a:buNone/>
              <a:defRPr/>
            </a:pPr>
            <a:endParaRPr lang="el-GR" sz="2500" dirty="0">
              <a:solidFill>
                <a:schemeClr val="tx1"/>
              </a:solidFill>
            </a:endParaRPr>
          </a:p>
          <a:p>
            <a:pPr algn="l" eaLnBrk="1" fontAlgn="auto" hangingPunct="1">
              <a:lnSpc>
                <a:spcPct val="90000"/>
              </a:lnSpc>
              <a:spcAft>
                <a:spcPts val="0"/>
              </a:spcAft>
              <a:buFont typeface="Wingdings 2"/>
              <a:buNone/>
              <a:defRPr/>
            </a:pPr>
            <a:r>
              <a:rPr lang="en-GB" sz="2500" b="1" dirty="0" err="1">
                <a:solidFill>
                  <a:schemeClr val="tx1"/>
                </a:solidFill>
              </a:rPr>
              <a:t>Διδάσκων</a:t>
            </a:r>
            <a:r>
              <a:rPr lang="el-GR" sz="2500" b="1" dirty="0">
                <a:solidFill>
                  <a:schemeClr val="tx1"/>
                </a:solidFill>
              </a:rPr>
              <a:t> μαθήματος </a:t>
            </a:r>
            <a:r>
              <a:rPr lang="en-GB" sz="2500" dirty="0">
                <a:solidFill>
                  <a:schemeClr val="tx1"/>
                </a:solidFill>
              </a:rPr>
              <a:t>: Βα</a:t>
            </a:r>
            <a:r>
              <a:rPr lang="en-GB" sz="2500" dirty="0" err="1">
                <a:solidFill>
                  <a:schemeClr val="tx1"/>
                </a:solidFill>
              </a:rPr>
              <a:t>σίλης</a:t>
            </a:r>
            <a:r>
              <a:rPr lang="en-GB" sz="2500" dirty="0">
                <a:solidFill>
                  <a:schemeClr val="tx1"/>
                </a:solidFill>
              </a:rPr>
              <a:t> Κόμης, </a:t>
            </a:r>
            <a:r>
              <a:rPr lang="el-GR" sz="2500" dirty="0">
                <a:solidFill>
                  <a:schemeClr val="tx1"/>
                </a:solidFill>
              </a:rPr>
              <a:t>Καθηγητής</a:t>
            </a:r>
            <a:endParaRPr lang="en-GB" sz="2500" dirty="0">
              <a:solidFill>
                <a:schemeClr val="tx1"/>
              </a:solidFill>
            </a:endParaRPr>
          </a:p>
          <a:p>
            <a:pPr lvl="1" algn="l" eaLnBrk="1" fontAlgn="auto" hangingPunct="1">
              <a:lnSpc>
                <a:spcPct val="90000"/>
              </a:lnSpc>
              <a:spcAft>
                <a:spcPts val="0"/>
              </a:spcAft>
              <a:buFont typeface="Wingdings" pitchFamily="2" charset="2"/>
              <a:buNone/>
              <a:defRPr/>
            </a:pPr>
            <a:r>
              <a:rPr lang="en-GB" sz="2500" dirty="0">
                <a:solidFill>
                  <a:schemeClr val="tx1"/>
                </a:solidFill>
                <a:hlinkClick r:id="rId3"/>
              </a:rPr>
              <a:t>komis@</a:t>
            </a:r>
            <a:r>
              <a:rPr lang="en-US" sz="2500" dirty="0" err="1">
                <a:solidFill>
                  <a:schemeClr val="tx1"/>
                </a:solidFill>
                <a:hlinkClick r:id="rId3"/>
              </a:rPr>
              <a:t>upatras</a:t>
            </a:r>
            <a:r>
              <a:rPr lang="en-GB" sz="2500" dirty="0">
                <a:solidFill>
                  <a:schemeClr val="tx1"/>
                </a:solidFill>
                <a:hlinkClick r:id="rId3"/>
              </a:rPr>
              <a:t>.gr</a:t>
            </a:r>
            <a:r>
              <a:rPr lang="el-GR" sz="2500" dirty="0">
                <a:solidFill>
                  <a:schemeClr val="tx1"/>
                </a:solidFill>
              </a:rPr>
              <a:t> </a:t>
            </a:r>
            <a:endParaRPr lang="en-US" sz="2500" dirty="0">
              <a:solidFill>
                <a:schemeClr val="tx1"/>
              </a:solidFill>
            </a:endParaRPr>
          </a:p>
          <a:p>
            <a:pPr lvl="1" algn="just" eaLnBrk="1" fontAlgn="auto" hangingPunct="1">
              <a:lnSpc>
                <a:spcPct val="90000"/>
              </a:lnSpc>
              <a:spcAft>
                <a:spcPts val="0"/>
              </a:spcAft>
              <a:buFont typeface="Wingdings" pitchFamily="2" charset="2"/>
              <a:buNone/>
              <a:defRPr/>
            </a:pPr>
            <a:endParaRPr lang="en-GB" sz="2500" dirty="0">
              <a:solidFill>
                <a:schemeClr val="tx1"/>
              </a:solidFill>
            </a:endParaRPr>
          </a:p>
        </p:txBody>
      </p:sp>
    </p:spTree>
    <p:extLst>
      <p:ext uri="{BB962C8B-B14F-4D97-AF65-F5344CB8AC3E}">
        <p14:creationId xmlns:p14="http://schemas.microsoft.com/office/powerpoint/2010/main" val="2478744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l-GR" sz="4000" b="1" dirty="0"/>
              <a:t>Μέρος Α’</a:t>
            </a:r>
            <a:endParaRPr lang="en-GB" sz="4000" b="1" dirty="0"/>
          </a:p>
        </p:txBody>
      </p:sp>
      <p:sp>
        <p:nvSpPr>
          <p:cNvPr id="21507" name="Content Placeholder 2"/>
          <p:cNvSpPr>
            <a:spLocks noGrp="1"/>
          </p:cNvSpPr>
          <p:nvPr>
            <p:ph idx="1"/>
          </p:nvPr>
        </p:nvSpPr>
        <p:spPr>
          <a:xfrm>
            <a:off x="1258888" y="1628775"/>
            <a:ext cx="7499350" cy="4800600"/>
          </a:xfrm>
        </p:spPr>
        <p:txBody>
          <a:bodyPr/>
          <a:lstStyle/>
          <a:p>
            <a:pPr lvl="1"/>
            <a:r>
              <a:rPr lang="el-GR" sz="3600" dirty="0"/>
              <a:t>Πλατφόρμες εξ αποστάσεως εκπαίδευσης: συστήματα διαχείρισης διδασκαλίας και μάθησης   </a:t>
            </a:r>
          </a:p>
          <a:p>
            <a:pPr lvl="2"/>
            <a:r>
              <a:rPr lang="el-GR" sz="3200" dirty="0"/>
              <a:t>Διαχείριση περιεχομένου </a:t>
            </a:r>
          </a:p>
          <a:p>
            <a:pPr lvl="2"/>
            <a:r>
              <a:rPr lang="el-GR" sz="3200" dirty="0"/>
              <a:t>Διαχείριση αλληλεπιδράσεων </a:t>
            </a:r>
          </a:p>
          <a:p>
            <a:pPr lvl="1"/>
            <a:endParaRPr lang="en-GB" sz="4000" dirty="0"/>
          </a:p>
        </p:txBody>
      </p:sp>
      <p:sp>
        <p:nvSpPr>
          <p:cNvPr id="4" name="Footer Placeholder 3"/>
          <p:cNvSpPr>
            <a:spLocks noGrp="1"/>
          </p:cNvSpPr>
          <p:nvPr>
            <p:ph type="ftr" sz="quarter" idx="11"/>
          </p:nvPr>
        </p:nvSpPr>
        <p:spPr/>
        <p:txBody>
          <a:bodyPr/>
          <a:lstStyle/>
          <a:p>
            <a:pPr>
              <a:defRPr/>
            </a:pPr>
            <a:r>
              <a:rPr lang="el-GR" dirty="0"/>
              <a:t>ΤΠΕ και Εκπαίδευση, Β. Κόμης</a:t>
            </a:r>
            <a:endParaRPr lang="en-US" dirty="0"/>
          </a:p>
        </p:txBody>
      </p:sp>
      <p:sp>
        <p:nvSpPr>
          <p:cNvPr id="2150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1BB65530-E042-41CA-88B6-C88713219EF8}" type="slidenum">
              <a:rPr lang="en-US" sz="1200" smtClean="0">
                <a:solidFill>
                  <a:srgbClr val="B5A788"/>
                </a:solidFill>
              </a:rPr>
              <a:pPr>
                <a:spcBef>
                  <a:spcPct val="0"/>
                </a:spcBef>
                <a:buClrTx/>
                <a:buSzTx/>
                <a:buFontTx/>
                <a:buNone/>
              </a:pPr>
              <a:t>10</a:t>
            </a:fld>
            <a:endParaRPr lang="en-US" sz="1200">
              <a:solidFill>
                <a:srgbClr val="B5A788"/>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l-GR" sz="4000" dirty="0"/>
              <a:t>Εκπαιδευτικές χρήσεις του Διαδικτύου</a:t>
            </a:r>
            <a:endParaRPr lang="en-GB" sz="4000" dirty="0"/>
          </a:p>
        </p:txBody>
      </p:sp>
      <p:sp>
        <p:nvSpPr>
          <p:cNvPr id="23555" name="Content Placeholder 2"/>
          <p:cNvSpPr>
            <a:spLocks noGrp="1"/>
          </p:cNvSpPr>
          <p:nvPr>
            <p:ph idx="1"/>
          </p:nvPr>
        </p:nvSpPr>
        <p:spPr>
          <a:xfrm>
            <a:off x="1258888" y="1628775"/>
            <a:ext cx="7499350" cy="4800600"/>
          </a:xfrm>
        </p:spPr>
        <p:txBody>
          <a:bodyPr/>
          <a:lstStyle/>
          <a:p>
            <a:pPr marL="403225" lvl="1" indent="0">
              <a:buNone/>
            </a:pPr>
            <a:r>
              <a:rPr lang="el-GR" sz="2400" dirty="0"/>
              <a:t>Το Διαδίκτυο χρησιμοποιείται όλο και περισσότερο για εκπαιδευτική χρήση </a:t>
            </a:r>
          </a:p>
          <a:p>
            <a:pPr lvl="1"/>
            <a:r>
              <a:rPr lang="el-GR" sz="2400" dirty="0"/>
              <a:t>καλύτερη συστηματοποίηση της εκπαιδευτικής διαδικασίας</a:t>
            </a:r>
          </a:p>
          <a:p>
            <a:pPr lvl="1"/>
            <a:r>
              <a:rPr lang="el-GR" sz="2400" dirty="0"/>
              <a:t>αρτιότερη οργάνωση της διδασκαλίας</a:t>
            </a:r>
          </a:p>
          <a:p>
            <a:pPr lvl="1"/>
            <a:r>
              <a:rPr lang="el-GR" sz="2400" dirty="0"/>
              <a:t>επικοινωνία διδασκόντων - διδασκομένων</a:t>
            </a:r>
          </a:p>
          <a:p>
            <a:pPr lvl="1"/>
            <a:r>
              <a:rPr lang="el-GR" sz="2400" dirty="0"/>
              <a:t>προώθηση συλλογικών καταστάσεων μάθησης</a:t>
            </a:r>
          </a:p>
          <a:p>
            <a:pPr lvl="1"/>
            <a:r>
              <a:rPr lang="el-GR" sz="2400" dirty="0"/>
              <a:t>εύκολη διανομή πηγών και πληροφοριών</a:t>
            </a:r>
          </a:p>
          <a:p>
            <a:pPr lvl="1"/>
            <a:r>
              <a:rPr lang="el-GR" sz="2400" dirty="0"/>
              <a:t>ανταλλαγή μηνυμάτων και στοιχείων</a:t>
            </a:r>
          </a:p>
          <a:p>
            <a:pPr lvl="1"/>
            <a:r>
              <a:rPr lang="el-GR" sz="2400" dirty="0"/>
              <a:t>αρτιότερη διαχείριση του </a:t>
            </a:r>
            <a:r>
              <a:rPr lang="el-GR" sz="2400" b="1" dirty="0"/>
              <a:t>χώρου </a:t>
            </a:r>
            <a:r>
              <a:rPr lang="el-GR" sz="2400" dirty="0"/>
              <a:t>και του </a:t>
            </a:r>
            <a:r>
              <a:rPr lang="el-GR" sz="2400" b="1" dirty="0"/>
              <a:t>χρόνου</a:t>
            </a:r>
            <a:endParaRPr lang="el-GR" sz="2400" dirty="0"/>
          </a:p>
          <a:p>
            <a:pPr lvl="1"/>
            <a:endParaRPr lang="en-GB" dirty="0"/>
          </a:p>
        </p:txBody>
      </p:sp>
      <p:sp>
        <p:nvSpPr>
          <p:cNvPr id="4" name="Footer Placeholder 3"/>
          <p:cNvSpPr>
            <a:spLocks noGrp="1"/>
          </p:cNvSpPr>
          <p:nvPr>
            <p:ph type="ftr" sz="quarter" idx="11"/>
          </p:nvPr>
        </p:nvSpPr>
        <p:spPr/>
        <p:txBody>
          <a:bodyPr/>
          <a:lstStyle/>
          <a:p>
            <a:pPr>
              <a:defRPr/>
            </a:pPr>
            <a:r>
              <a:rPr lang="el-GR" dirty="0"/>
              <a:t>ΤΠΕ και Εκπαίδευση, Β. Κόμης</a:t>
            </a:r>
            <a:endParaRPr lang="en-US" dirty="0"/>
          </a:p>
        </p:txBody>
      </p:sp>
      <p:sp>
        <p:nvSpPr>
          <p:cNvPr id="2355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EF4DDAF9-8DBA-40F0-A4AE-4FDC92C9B117}" type="slidenum">
              <a:rPr lang="en-US" sz="1200" smtClean="0">
                <a:solidFill>
                  <a:srgbClr val="B5A788"/>
                </a:solidFill>
              </a:rPr>
              <a:pPr>
                <a:spcBef>
                  <a:spcPct val="0"/>
                </a:spcBef>
                <a:buClrTx/>
                <a:buSzTx/>
                <a:buFontTx/>
                <a:buNone/>
              </a:pPr>
              <a:t>11</a:t>
            </a:fld>
            <a:endParaRPr lang="en-US" sz="1200">
              <a:solidFill>
                <a:srgbClr val="B5A788"/>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227138" y="188913"/>
            <a:ext cx="7499350" cy="1143000"/>
          </a:xfrm>
        </p:spPr>
        <p:txBody>
          <a:bodyPr>
            <a:noAutofit/>
          </a:bodyPr>
          <a:lstStyle/>
          <a:p>
            <a:pPr eaLnBrk="1" hangingPunct="1">
              <a:defRPr/>
            </a:pPr>
            <a:r>
              <a:rPr lang="el-GR" sz="3600" dirty="0">
                <a:solidFill>
                  <a:schemeClr val="tx1"/>
                </a:solidFill>
              </a:rPr>
              <a:t>Συστήματα διαχείρισης διδασκαλίας και μάθησης (</a:t>
            </a:r>
            <a:r>
              <a:rPr lang="en-GB" sz="3600" dirty="0">
                <a:solidFill>
                  <a:schemeClr val="tx1"/>
                </a:solidFill>
              </a:rPr>
              <a:t>CMS</a:t>
            </a:r>
            <a:r>
              <a:rPr lang="el-GR" sz="3600" dirty="0">
                <a:solidFill>
                  <a:schemeClr val="tx1"/>
                </a:solidFill>
              </a:rPr>
              <a:t>, </a:t>
            </a:r>
            <a:r>
              <a:rPr lang="en-GB" sz="3600" dirty="0" err="1">
                <a:solidFill>
                  <a:schemeClr val="tx1"/>
                </a:solidFill>
              </a:rPr>
              <a:t>LMS</a:t>
            </a:r>
            <a:r>
              <a:rPr lang="el-GR" sz="3600" dirty="0">
                <a:solidFill>
                  <a:schemeClr val="tx1"/>
                </a:solidFill>
              </a:rPr>
              <a:t>)</a:t>
            </a:r>
            <a:endParaRPr lang="en-US" sz="3600" dirty="0">
              <a:solidFill>
                <a:schemeClr val="tx1"/>
              </a:solidFill>
              <a:effectLst>
                <a:outerShdw blurRad="38100" dist="38100" dir="2700000" algn="tl">
                  <a:srgbClr val="C0C0C0"/>
                </a:outerShdw>
              </a:effectLst>
            </a:endParaRPr>
          </a:p>
        </p:txBody>
      </p:sp>
      <p:sp>
        <p:nvSpPr>
          <p:cNvPr id="25603" name="Rectangle 3"/>
          <p:cNvSpPr>
            <a:spLocks noGrp="1" noChangeArrowheads="1"/>
          </p:cNvSpPr>
          <p:nvPr>
            <p:ph idx="1"/>
          </p:nvPr>
        </p:nvSpPr>
        <p:spPr>
          <a:xfrm>
            <a:off x="969963" y="1619250"/>
            <a:ext cx="8013700" cy="4686300"/>
          </a:xfrm>
        </p:spPr>
        <p:txBody>
          <a:bodyPr/>
          <a:lstStyle/>
          <a:p>
            <a:pPr eaLnBrk="1" hangingPunct="1">
              <a:lnSpc>
                <a:spcPct val="90000"/>
              </a:lnSpc>
              <a:spcBef>
                <a:spcPct val="70000"/>
              </a:spcBef>
            </a:pPr>
            <a:r>
              <a:rPr lang="el-GR" sz="2800" b="1" dirty="0"/>
              <a:t>Διαχείριση περιεχομένου (υλικό)</a:t>
            </a:r>
          </a:p>
          <a:p>
            <a:pPr eaLnBrk="1" hangingPunct="1">
              <a:lnSpc>
                <a:spcPct val="90000"/>
              </a:lnSpc>
              <a:spcBef>
                <a:spcPct val="70000"/>
              </a:spcBef>
            </a:pPr>
            <a:r>
              <a:rPr lang="en-GB" sz="2000" b="1" dirty="0"/>
              <a:t>CMS</a:t>
            </a:r>
            <a:r>
              <a:rPr lang="el-GR" sz="2000" b="1" dirty="0"/>
              <a:t> (</a:t>
            </a:r>
            <a:r>
              <a:rPr lang="en-GB" sz="2000" b="1" dirty="0"/>
              <a:t>Content Management System</a:t>
            </a:r>
            <a:r>
              <a:rPr lang="el-GR" sz="2000" b="1" dirty="0"/>
              <a:t>)</a:t>
            </a:r>
          </a:p>
          <a:p>
            <a:pPr marL="647700" lvl="2" indent="0" eaLnBrk="1" hangingPunct="1">
              <a:buFont typeface="Verdana" panose="020B0604030504040204" pitchFamily="34" charset="0"/>
              <a:buNone/>
            </a:pPr>
            <a:r>
              <a:rPr lang="el-GR" sz="1600" dirty="0"/>
              <a:t>Τα Συστήματα Διαχείρισης Περιεχομένου υποστηρίζουν εφαρμογές που επιτρέπουν τη δημιουργία, αποθήκευση, διαχείριση και διανομή πληροφοριών.</a:t>
            </a:r>
          </a:p>
          <a:p>
            <a:pPr eaLnBrk="1" hangingPunct="1">
              <a:lnSpc>
                <a:spcPct val="90000"/>
              </a:lnSpc>
              <a:spcBef>
                <a:spcPct val="70000"/>
              </a:spcBef>
            </a:pPr>
            <a:r>
              <a:rPr lang="el-GR" sz="2800" b="1" dirty="0"/>
              <a:t>Διαχείριση αλληλεπιδράσεων (δασκάλων – μαθητών - υλικού) </a:t>
            </a:r>
          </a:p>
          <a:p>
            <a:pPr eaLnBrk="1" hangingPunct="1">
              <a:lnSpc>
                <a:spcPct val="90000"/>
              </a:lnSpc>
              <a:spcBef>
                <a:spcPct val="70000"/>
              </a:spcBef>
            </a:pPr>
            <a:r>
              <a:rPr lang="en-GB" sz="2000" b="1" dirty="0"/>
              <a:t>LMS</a:t>
            </a:r>
            <a:r>
              <a:rPr lang="el-GR" sz="2000" b="1" dirty="0"/>
              <a:t> (</a:t>
            </a:r>
            <a:r>
              <a:rPr lang="en-GB" sz="2000" b="1" dirty="0"/>
              <a:t>Learning Management System</a:t>
            </a:r>
            <a:r>
              <a:rPr lang="el-GR" sz="2000" b="1" dirty="0"/>
              <a:t>)</a:t>
            </a:r>
          </a:p>
          <a:p>
            <a:pPr marL="647700" lvl="2" indent="0" eaLnBrk="1" hangingPunct="1">
              <a:lnSpc>
                <a:spcPts val="2163"/>
              </a:lnSpc>
              <a:buFont typeface="Verdana" panose="020B0604030504040204" pitchFamily="34" charset="0"/>
              <a:buNone/>
            </a:pPr>
            <a:r>
              <a:rPr lang="el-GR" sz="1600" dirty="0"/>
              <a:t>τα Συστήματα Διαχείρισης Μάθησης διανέμουν και διαχειρίζονται όλες τις μαθησιακές ανάγκες. Επιτρέπουν επιπροσθέτως την αυτοματοποίηση της διαδικασίας της μάθησης (εργαλεία αξιολόγησης, σύγχρονη και ασύγχρονη επικοινωνία), υποστηρίζοντας εφαρμογές όπως η καταχώρηση συμμετεχόντων, η δημιουργία ομάδων και ομάδων συζήτησης, η διαχείριση εκπαιδευτικών πόρων και η αυτόματη καταχώρηση αρχείων καταγραφής συμβάντων</a:t>
            </a:r>
            <a:r>
              <a:rPr lang="en-US" sz="1600" dirty="0"/>
              <a:t>.</a:t>
            </a:r>
            <a:r>
              <a:rPr lang="el-GR" dirty="0"/>
              <a:t> </a:t>
            </a:r>
            <a:endParaRPr lang="en-US" sz="4000" dirty="0"/>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25605" name="Θέση αριθμού διαφάνειας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A7F1E7B-9962-4A9E-8475-7C40641C5913}" type="slidenum">
              <a:rPr lang="en-US" smtClean="0">
                <a:solidFill>
                  <a:srgbClr val="B5A788"/>
                </a:solidFill>
                <a:latin typeface="Gill Sans MT" panose="020B0502020104020203" pitchFamily="34" charset="0"/>
              </a:rPr>
              <a:pPr/>
              <a:t>12</a:t>
            </a:fld>
            <a:endParaRPr lang="en-US">
              <a:solidFill>
                <a:srgbClr val="B5A788"/>
              </a:solidFill>
              <a:latin typeface="Gill Sans MT" panose="020B0502020104020203" pitchFamily="34" charset="0"/>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pPr eaLnBrk="1" hangingPunct="1">
              <a:defRPr/>
            </a:pPr>
            <a:r>
              <a:rPr lang="el-GR" sz="3600" dirty="0">
                <a:solidFill>
                  <a:schemeClr val="tx1"/>
                </a:solidFill>
              </a:rPr>
              <a:t>Μορφές χρήσης συστημάτων διαχείρισης Διδασκαλίας και Μάθησης </a:t>
            </a:r>
          </a:p>
        </p:txBody>
      </p:sp>
      <p:sp>
        <p:nvSpPr>
          <p:cNvPr id="27651" name="Content Placeholder 2"/>
          <p:cNvSpPr>
            <a:spLocks noGrp="1"/>
          </p:cNvSpPr>
          <p:nvPr>
            <p:ph idx="1"/>
          </p:nvPr>
        </p:nvSpPr>
        <p:spPr>
          <a:xfrm>
            <a:off x="1547665" y="1989138"/>
            <a:ext cx="7139136" cy="4156075"/>
          </a:xfrm>
        </p:spPr>
        <p:txBody>
          <a:bodyPr/>
          <a:lstStyle/>
          <a:p>
            <a:pPr marL="82550" indent="0" eaLnBrk="1" hangingPunct="1">
              <a:buNone/>
            </a:pPr>
            <a:r>
              <a:rPr lang="el-GR" dirty="0"/>
              <a:t>Τα συστήματα αυτά χρησιμοποιούνται όλο και περισσότερο στην εκπαίδευση και την κατάρτιση</a:t>
            </a:r>
          </a:p>
          <a:p>
            <a:pPr eaLnBrk="1" hangingPunct="1"/>
            <a:r>
              <a:rPr lang="el-GR" dirty="0"/>
              <a:t>Ασύγχρονη / σύγχρονη (εξ αποστάσεως) </a:t>
            </a:r>
          </a:p>
          <a:p>
            <a:pPr eaLnBrk="1" hangingPunct="1"/>
            <a:r>
              <a:rPr lang="el-GR" b="1" dirty="0">
                <a:solidFill>
                  <a:srgbClr val="FF0000"/>
                </a:solidFill>
              </a:rPr>
              <a:t>Μικτή (υβριδική) </a:t>
            </a:r>
            <a:r>
              <a:rPr lang="el-GR" dirty="0"/>
              <a:t>/ πλήρως εξ αποστάσεως</a:t>
            </a: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27653" name="Θέση αριθμού διαφάνειας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7D3A94-2DB3-423E-818A-B172A8FD0EF0}" type="slidenum">
              <a:rPr lang="en-US" smtClean="0">
                <a:solidFill>
                  <a:srgbClr val="B5A788"/>
                </a:solidFill>
                <a:latin typeface="Gill Sans MT" panose="020B0502020104020203" pitchFamily="34" charset="0"/>
              </a:rPr>
              <a:pPr/>
              <a:t>13</a:t>
            </a:fld>
            <a:endParaRPr lang="en-US">
              <a:solidFill>
                <a:srgbClr val="B5A788"/>
              </a:solidFill>
              <a:latin typeface="Gill Sans MT" panose="020B0502020104020203" pitchFamily="34" charset="0"/>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subTitle" idx="1"/>
          </p:nvPr>
        </p:nvSpPr>
        <p:spPr>
          <a:xfrm>
            <a:off x="1223962" y="1988840"/>
            <a:ext cx="6696075" cy="2157413"/>
          </a:xfrm>
        </p:spPr>
        <p:txBody>
          <a:bodyPr/>
          <a:lstStyle/>
          <a:p>
            <a:pPr marL="26988" algn="ctr" eaLnBrk="1" hangingPunct="1">
              <a:lnSpc>
                <a:spcPct val="125000"/>
              </a:lnSpc>
            </a:pPr>
            <a:r>
              <a:rPr lang="el-GR" sz="4000" b="1" dirty="0">
                <a:solidFill>
                  <a:schemeClr val="tx1"/>
                </a:solidFill>
                <a:latin typeface="Calibri" panose="020F0502020204030204" pitchFamily="34" charset="0"/>
              </a:rPr>
              <a:t>Γνωριμία και εξοικείωση με τις  Πλατφόρμες </a:t>
            </a:r>
            <a:r>
              <a:rPr lang="en-US" sz="4000" b="1" dirty="0" err="1">
                <a:solidFill>
                  <a:schemeClr val="tx1"/>
                </a:solidFill>
                <a:latin typeface="Calibri" panose="020F0502020204030204" pitchFamily="34" charset="0"/>
              </a:rPr>
              <a:t>Eclass</a:t>
            </a:r>
            <a:r>
              <a:rPr lang="en-US" sz="4000" b="1" dirty="0">
                <a:solidFill>
                  <a:schemeClr val="tx1"/>
                </a:solidFill>
                <a:latin typeface="Calibri" panose="020F0502020204030204" pitchFamily="34" charset="0"/>
              </a:rPr>
              <a:t> </a:t>
            </a:r>
            <a:r>
              <a:rPr lang="el-GR" sz="4000" b="1" dirty="0">
                <a:solidFill>
                  <a:schemeClr val="tx1"/>
                </a:solidFill>
                <a:latin typeface="Calibri" panose="020F0502020204030204" pitchFamily="34" charset="0"/>
              </a:rPr>
              <a:t>και </a:t>
            </a:r>
            <a:r>
              <a:rPr lang="en-US" sz="4000" b="1" dirty="0">
                <a:solidFill>
                  <a:schemeClr val="tx1"/>
                </a:solidFill>
                <a:latin typeface="Calibri" panose="020F0502020204030204" pitchFamily="34" charset="0"/>
              </a:rPr>
              <a:t>Moodle</a:t>
            </a:r>
            <a:endParaRPr lang="el-GR" sz="4000" b="1" dirty="0">
              <a:solidFill>
                <a:schemeClr val="tx1"/>
              </a:solidFill>
              <a:latin typeface="Calibri" panose="020F0502020204030204" pitchFamily="34" charset="0"/>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idx="1"/>
          </p:nvPr>
        </p:nvSpPr>
        <p:spPr>
          <a:xfrm>
            <a:off x="1115616" y="1484313"/>
            <a:ext cx="7898209" cy="4821237"/>
          </a:xfrm>
        </p:spPr>
        <p:txBody>
          <a:bodyPr/>
          <a:lstStyle/>
          <a:p>
            <a:pPr marL="82550" indent="0" eaLnBrk="1" hangingPunct="1">
              <a:lnSpc>
                <a:spcPct val="80000"/>
              </a:lnSpc>
              <a:buFont typeface="Wingdings 2" panose="05020102010507070707" pitchFamily="18" charset="2"/>
              <a:buNone/>
              <a:defRPr/>
            </a:pPr>
            <a:r>
              <a:rPr lang="el-GR" dirty="0"/>
              <a:t>Υποστηρίζουν τρεις κύριους τύπους υπηρεσιών</a:t>
            </a:r>
          </a:p>
          <a:p>
            <a:pPr marL="596900" indent="-514350" eaLnBrk="1" hangingPunct="1">
              <a:lnSpc>
                <a:spcPct val="80000"/>
              </a:lnSpc>
              <a:buFont typeface="+mj-lt"/>
              <a:buAutoNum type="arabicPeriod"/>
              <a:defRPr/>
            </a:pPr>
            <a:r>
              <a:rPr lang="el-GR" b="1" dirty="0"/>
              <a:t>Διαχείριση περιεχομένου </a:t>
            </a:r>
            <a:r>
              <a:rPr lang="el-GR" dirty="0"/>
              <a:t>(διάφορες πληγές πληροφορίας </a:t>
            </a:r>
            <a:r>
              <a:rPr lang="el-GR" dirty="0" err="1"/>
              <a:t>πολυμεσικής</a:t>
            </a:r>
            <a:r>
              <a:rPr lang="el-GR" dirty="0"/>
              <a:t> μορφής, όπως διαφάνειες, βίντεο, κλπ.) </a:t>
            </a:r>
          </a:p>
          <a:p>
            <a:pPr marL="596900" indent="-514350" eaLnBrk="1" hangingPunct="1">
              <a:lnSpc>
                <a:spcPct val="80000"/>
              </a:lnSpc>
              <a:buFont typeface="+mj-lt"/>
              <a:buAutoNum type="arabicPeriod"/>
              <a:defRPr/>
            </a:pPr>
            <a:r>
              <a:rPr lang="el-GR" b="1" dirty="0"/>
              <a:t>Διαχείριση αλληλεπιδράσεων </a:t>
            </a:r>
            <a:r>
              <a:rPr lang="el-GR" dirty="0"/>
              <a:t>(ανάμεσα σε ανθρώπους ή ανάμεσα σε ανθρώπους και υλικό) με τη μορφή  δραστηριοτήτων</a:t>
            </a:r>
          </a:p>
          <a:p>
            <a:pPr marL="596900" indent="-514350" eaLnBrk="1" hangingPunct="1">
              <a:lnSpc>
                <a:spcPct val="80000"/>
              </a:lnSpc>
              <a:buFont typeface="+mj-lt"/>
              <a:buAutoNum type="arabicPeriod"/>
              <a:defRPr/>
            </a:pPr>
            <a:r>
              <a:rPr lang="el-GR" b="1" dirty="0"/>
              <a:t>Συνδυαστική διαχείριση </a:t>
            </a:r>
            <a:r>
              <a:rPr lang="el-GR" dirty="0"/>
              <a:t>(περιεχομένου &amp; δραστηριοτήτων) </a:t>
            </a:r>
          </a:p>
          <a:p>
            <a:pPr marL="596900" indent="-514350" eaLnBrk="1" hangingPunct="1">
              <a:lnSpc>
                <a:spcPct val="80000"/>
              </a:lnSpc>
              <a:buFont typeface="+mj-lt"/>
              <a:buAutoNum type="arabicPeriod"/>
              <a:defRPr/>
            </a:pPr>
            <a:endParaRPr lang="en-US" dirty="0"/>
          </a:p>
        </p:txBody>
      </p:sp>
      <p:sp>
        <p:nvSpPr>
          <p:cNvPr id="31747" name="Rectangle 2"/>
          <p:cNvSpPr>
            <a:spLocks noGrp="1" noChangeArrowheads="1"/>
          </p:cNvSpPr>
          <p:nvPr>
            <p:ph type="title"/>
          </p:nvPr>
        </p:nvSpPr>
        <p:spPr bwMode="auto">
          <a:xfrm>
            <a:off x="1531938" y="228600"/>
            <a:ext cx="7258050" cy="744538"/>
          </a:xfrm>
        </p:spPr>
        <p:txBody>
          <a:bodyPr vert="horz" wrap="square" lIns="91440" tIns="45720" rIns="91440" bIns="45720" numCol="1" anchorCtr="0" compatLnSpc="1">
            <a:prstTxWarp prst="textNoShape">
              <a:avLst/>
            </a:prstTxWarp>
            <a:normAutofit fontScale="90000"/>
          </a:bodyPr>
          <a:lstStyle/>
          <a:p>
            <a:pPr eaLnBrk="1" hangingPunct="1">
              <a:defRPr/>
            </a:pPr>
            <a:r>
              <a:rPr lang="el-GR" sz="4400" b="1" dirty="0">
                <a:solidFill>
                  <a:schemeClr val="tx1"/>
                </a:solidFill>
                <a:effectLst/>
              </a:rPr>
              <a:t>Τι είναι τα </a:t>
            </a:r>
            <a:r>
              <a:rPr lang="en-US" sz="4400" b="1" dirty="0" err="1">
                <a:solidFill>
                  <a:schemeClr val="tx1"/>
                </a:solidFill>
                <a:effectLst/>
              </a:rPr>
              <a:t>Eclass</a:t>
            </a:r>
            <a:r>
              <a:rPr lang="el-GR" sz="4400" b="1" dirty="0">
                <a:solidFill>
                  <a:schemeClr val="tx1"/>
                </a:solidFill>
                <a:effectLst/>
              </a:rPr>
              <a:t> και </a:t>
            </a:r>
            <a:r>
              <a:rPr lang="en-US" sz="4400" b="1" dirty="0">
                <a:solidFill>
                  <a:schemeClr val="tx1"/>
                </a:solidFill>
                <a:effectLst/>
              </a:rPr>
              <a:t>Moodle</a:t>
            </a:r>
            <a:r>
              <a:rPr lang="el-GR" sz="4400" b="1" dirty="0">
                <a:solidFill>
                  <a:schemeClr val="tx1"/>
                </a:solidFill>
                <a:effectLst/>
              </a:rPr>
              <a:t>;</a:t>
            </a:r>
            <a:r>
              <a:rPr lang="en-US" sz="4400" b="1" dirty="0">
                <a:solidFill>
                  <a:schemeClr val="tx1"/>
                </a:solidFill>
                <a:effectLst/>
              </a:rPr>
              <a:t> </a:t>
            </a:r>
            <a:endParaRPr lang="el-GR" sz="4400" b="1" dirty="0">
              <a:solidFill>
                <a:schemeClr val="tx1"/>
              </a:solidFill>
              <a:effectLst/>
            </a:endParaRP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1749" name="Θέση αριθμού διαφάνειας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11E216-554A-4BED-AE43-58435F6A6057}" type="slidenum">
              <a:rPr lang="en-US" smtClean="0">
                <a:solidFill>
                  <a:srgbClr val="B5A788"/>
                </a:solidFill>
                <a:latin typeface="Gill Sans MT" panose="020B0502020104020203" pitchFamily="34" charset="0"/>
              </a:rPr>
              <a:pPr/>
              <a:t>15</a:t>
            </a:fld>
            <a:endParaRPr lang="en-US">
              <a:solidFill>
                <a:srgbClr val="B5A788"/>
              </a:solidFill>
              <a:latin typeface="Gill Sans MT" panose="020B0502020104020203" pitchFamily="34" charset="0"/>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403350" y="273050"/>
            <a:ext cx="7283450" cy="914400"/>
          </a:xfrm>
        </p:spPr>
        <p:txBody>
          <a:bodyPr/>
          <a:lstStyle/>
          <a:p>
            <a:pPr eaLnBrk="1" hangingPunct="1">
              <a:defRPr/>
            </a:pPr>
            <a:r>
              <a:rPr lang="el-GR" sz="3600" b="1" dirty="0">
                <a:solidFill>
                  <a:schemeClr val="tx1"/>
                </a:solidFill>
              </a:rPr>
              <a:t>Διαχείριση περιεχομένου </a:t>
            </a:r>
            <a:endParaRPr lang="en-US" sz="3600" b="1" dirty="0">
              <a:solidFill>
                <a:schemeClr val="tx1"/>
              </a:solidFill>
            </a:endParaRP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3796" name="Θέση αριθμού διαφάνειας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1B36F5D-F7AF-4E90-BE7C-B7A5813D02E3}" type="slidenum">
              <a:rPr lang="en-US" smtClean="0">
                <a:solidFill>
                  <a:srgbClr val="B5A788"/>
                </a:solidFill>
                <a:latin typeface="Gill Sans MT" panose="020B0502020104020203" pitchFamily="34" charset="0"/>
              </a:rPr>
              <a:pPr/>
              <a:t>16</a:t>
            </a:fld>
            <a:endParaRPr lang="en-US">
              <a:solidFill>
                <a:srgbClr val="B5A788"/>
              </a:solidFill>
              <a:latin typeface="Gill Sans MT" panose="020B0502020104020203" pitchFamily="34" charset="0"/>
            </a:endParaRPr>
          </a:p>
        </p:txBody>
      </p:sp>
      <p:sp>
        <p:nvSpPr>
          <p:cNvPr id="33797" name="Rectangle 3"/>
          <p:cNvSpPr>
            <a:spLocks noGrp="1" noChangeArrowheads="1"/>
          </p:cNvSpPr>
          <p:nvPr>
            <p:ph idx="1"/>
          </p:nvPr>
        </p:nvSpPr>
        <p:spPr>
          <a:xfrm>
            <a:off x="971550" y="1619250"/>
            <a:ext cx="7754938" cy="4114800"/>
          </a:xfrm>
        </p:spPr>
        <p:txBody>
          <a:bodyPr/>
          <a:lstStyle/>
          <a:p>
            <a:pPr marL="82550" indent="0" eaLnBrk="1" hangingPunct="1">
              <a:lnSpc>
                <a:spcPct val="80000"/>
              </a:lnSpc>
              <a:buNone/>
              <a:defRPr/>
            </a:pPr>
            <a:r>
              <a:rPr lang="el-GR" sz="2400" dirty="0" err="1"/>
              <a:t>Αφορ</a:t>
            </a:r>
            <a:r>
              <a:rPr lang="en-US" sz="2400" dirty="0" err="1"/>
              <a:t>ά</a:t>
            </a:r>
            <a:r>
              <a:rPr lang="el-GR" sz="2400" dirty="0"/>
              <a:t> το εκπαιδευτικό υλικό (πόροι) του μαθήματος και τους τρόπους εμφάνισης και διαχείρισής του</a:t>
            </a:r>
            <a:endParaRPr lang="en-US" sz="2400" dirty="0"/>
          </a:p>
          <a:p>
            <a:pPr eaLnBrk="1" hangingPunct="1">
              <a:lnSpc>
                <a:spcPct val="80000"/>
              </a:lnSpc>
              <a:defRPr/>
            </a:pPr>
            <a:r>
              <a:rPr lang="el-GR" sz="2400" dirty="0"/>
              <a:t>Γλωσσάρι</a:t>
            </a:r>
          </a:p>
          <a:p>
            <a:pPr eaLnBrk="1" hangingPunct="1">
              <a:lnSpc>
                <a:spcPct val="80000"/>
              </a:lnSpc>
              <a:defRPr/>
            </a:pPr>
            <a:r>
              <a:rPr lang="el-GR" sz="2400" dirty="0"/>
              <a:t>Σκοπός μαθήματος </a:t>
            </a:r>
          </a:p>
          <a:p>
            <a:pPr eaLnBrk="1" hangingPunct="1">
              <a:lnSpc>
                <a:spcPct val="80000"/>
              </a:lnSpc>
              <a:defRPr/>
            </a:pPr>
            <a:r>
              <a:rPr lang="el-GR" sz="2400" dirty="0"/>
              <a:t>Υλικό (διαφάνειες, βίντεο, κλπ.) </a:t>
            </a:r>
          </a:p>
          <a:p>
            <a:pPr eaLnBrk="1" hangingPunct="1">
              <a:lnSpc>
                <a:spcPct val="80000"/>
              </a:lnSpc>
              <a:defRPr/>
            </a:pPr>
            <a:r>
              <a:rPr lang="el-GR" sz="2400" dirty="0"/>
              <a:t>Συμπληρωματικό υλικό</a:t>
            </a:r>
            <a:r>
              <a:rPr lang="en-US" sz="2400" dirty="0"/>
              <a:t> </a:t>
            </a:r>
            <a:r>
              <a:rPr lang="el-GR" sz="2400" dirty="0"/>
              <a:t>με </a:t>
            </a:r>
            <a:r>
              <a:rPr lang="el-GR" sz="2400" dirty="0" err="1"/>
              <a:t>μορφ</a:t>
            </a:r>
            <a:r>
              <a:rPr lang="en-US" sz="2400" dirty="0" err="1"/>
              <a:t>ή</a:t>
            </a:r>
            <a:r>
              <a:rPr lang="el-GR" sz="2400" dirty="0"/>
              <a:t> ιστοσελίδων, κλπ.</a:t>
            </a:r>
            <a:endParaRPr lang="en-US" sz="2400" dirty="0"/>
          </a:p>
          <a:p>
            <a:pPr eaLnBrk="1" hangingPunct="1">
              <a:lnSpc>
                <a:spcPct val="80000"/>
              </a:lnSpc>
              <a:defRPr/>
            </a:pPr>
            <a:r>
              <a:rPr lang="en-US" sz="2400" dirty="0"/>
              <a:t>Wiki</a:t>
            </a:r>
          </a:p>
          <a:p>
            <a:pPr eaLnBrk="1" hangingPunct="1">
              <a:lnSpc>
                <a:spcPct val="80000"/>
              </a:lnSpc>
              <a:defRPr/>
            </a:pPr>
            <a:r>
              <a:rPr lang="en-US" sz="2400" dirty="0"/>
              <a:t>Blog</a:t>
            </a:r>
            <a:endParaRPr lang="el-GR" sz="2400" dirty="0"/>
          </a:p>
          <a:p>
            <a:pPr eaLnBrk="1" hangingPunct="1">
              <a:lnSpc>
                <a:spcPct val="80000"/>
              </a:lnSpc>
              <a:defRPr/>
            </a:pPr>
            <a:r>
              <a:rPr lang="el-GR" sz="2400" dirty="0"/>
              <a:t>Κλπ. </a:t>
            </a:r>
            <a:r>
              <a:rPr lang="en-US" sz="2400" dirty="0"/>
              <a:t> </a:t>
            </a:r>
            <a:endParaRPr lang="el-GR" sz="2400" dirty="0"/>
          </a:p>
          <a:p>
            <a:pPr marL="82550" indent="0" eaLnBrk="1" hangingPunct="1">
              <a:lnSpc>
                <a:spcPct val="80000"/>
              </a:lnSpc>
              <a:buFont typeface="Wingdings 2" panose="05020102010507070707" pitchFamily="18" charset="2"/>
              <a:buNone/>
              <a:defRPr/>
            </a:pPr>
            <a:endParaRPr lang="en-US" sz="2400" dirty="0"/>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116013" y="273050"/>
            <a:ext cx="7570787" cy="895350"/>
          </a:xfrm>
        </p:spPr>
        <p:txBody>
          <a:bodyPr>
            <a:noAutofit/>
          </a:bodyPr>
          <a:lstStyle/>
          <a:p>
            <a:pPr eaLnBrk="1" hangingPunct="1">
              <a:defRPr/>
            </a:pPr>
            <a:r>
              <a:rPr lang="el-GR" sz="3600" b="1" dirty="0">
                <a:solidFill>
                  <a:schemeClr val="tx1"/>
                </a:solidFill>
              </a:rPr>
              <a:t>Διαχείριση αλληλεπιδράσεων (δραστηριότητες) </a:t>
            </a:r>
            <a:endParaRPr lang="en-US" sz="3600" b="1" dirty="0">
              <a:solidFill>
                <a:schemeClr val="tx1"/>
              </a:solidFill>
            </a:endParaRP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US"/>
          </a:p>
        </p:txBody>
      </p:sp>
      <p:sp>
        <p:nvSpPr>
          <p:cNvPr id="35844" name="Θέση αριθμού διαφάνειας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C99520-453F-4CAB-BD01-0521D412BCC2}" type="slidenum">
              <a:rPr lang="en-US" smtClean="0">
                <a:solidFill>
                  <a:srgbClr val="B5A788"/>
                </a:solidFill>
                <a:latin typeface="Gill Sans MT" panose="020B0502020104020203" pitchFamily="34" charset="0"/>
              </a:rPr>
              <a:pPr/>
              <a:t>17</a:t>
            </a:fld>
            <a:endParaRPr lang="en-US">
              <a:solidFill>
                <a:srgbClr val="B5A788"/>
              </a:solidFill>
              <a:latin typeface="Gill Sans MT" panose="020B0502020104020203" pitchFamily="34" charset="0"/>
            </a:endParaRPr>
          </a:p>
        </p:txBody>
      </p:sp>
      <p:sp>
        <p:nvSpPr>
          <p:cNvPr id="35845" name="Θέση περιεχομένου 3"/>
          <p:cNvSpPr>
            <a:spLocks noGrp="1"/>
          </p:cNvSpPr>
          <p:nvPr>
            <p:ph idx="1"/>
          </p:nvPr>
        </p:nvSpPr>
        <p:spPr/>
        <p:txBody>
          <a:bodyPr/>
          <a:lstStyle/>
          <a:p>
            <a:r>
              <a:rPr lang="en-US" dirty="0"/>
              <a:t>Forum</a:t>
            </a:r>
            <a:endParaRPr lang="el-GR" dirty="0"/>
          </a:p>
          <a:p>
            <a:r>
              <a:rPr lang="el-GR" dirty="0"/>
              <a:t>Σύγχρονη επικοινωνία (</a:t>
            </a:r>
            <a:r>
              <a:rPr lang="en-US" dirty="0"/>
              <a:t>chat</a:t>
            </a:r>
            <a:r>
              <a:rPr lang="el-GR" dirty="0"/>
              <a:t>)</a:t>
            </a:r>
            <a:r>
              <a:rPr lang="en-US" dirty="0"/>
              <a:t> </a:t>
            </a:r>
            <a:endParaRPr lang="el-GR" dirty="0"/>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xfrm>
            <a:off x="1258888" y="273050"/>
            <a:ext cx="6751637" cy="1143000"/>
          </a:xfrm>
        </p:spPr>
        <p:txBody>
          <a:bodyPr>
            <a:normAutofit/>
          </a:bodyPr>
          <a:lstStyle/>
          <a:p>
            <a:pPr eaLnBrk="1" hangingPunct="1">
              <a:defRPr/>
            </a:pPr>
            <a:r>
              <a:rPr lang="el-GR" sz="3600" b="1" dirty="0">
                <a:solidFill>
                  <a:schemeClr val="tx1"/>
                </a:solidFill>
              </a:rPr>
              <a:t>Επίδειξη της πλατφόρμας </a:t>
            </a:r>
          </a:p>
        </p:txBody>
      </p:sp>
      <p:sp>
        <p:nvSpPr>
          <p:cNvPr id="37891" name="Rectangle 3"/>
          <p:cNvSpPr>
            <a:spLocks noGrp="1"/>
          </p:cNvSpPr>
          <p:nvPr>
            <p:ph type="body" idx="1"/>
          </p:nvPr>
        </p:nvSpPr>
        <p:spPr>
          <a:xfrm>
            <a:off x="1042988" y="1619250"/>
            <a:ext cx="7561262" cy="4402138"/>
          </a:xfrm>
        </p:spPr>
        <p:txBody>
          <a:bodyPr/>
          <a:lstStyle/>
          <a:p>
            <a:pPr eaLnBrk="1" hangingPunct="1">
              <a:lnSpc>
                <a:spcPct val="80000"/>
              </a:lnSpc>
              <a:buFont typeface="Wingdings 2" panose="05020102010507070707" pitchFamily="18" charset="2"/>
              <a:buNone/>
            </a:pPr>
            <a:r>
              <a:rPr lang="el-GR" dirty="0"/>
              <a:t> </a:t>
            </a:r>
            <a:endParaRPr lang="el-GR" b="1" dirty="0"/>
          </a:p>
          <a:p>
            <a:pPr marL="82550" indent="0" eaLnBrk="1" hangingPunct="1">
              <a:lnSpc>
                <a:spcPct val="80000"/>
              </a:lnSpc>
              <a:buNone/>
            </a:pPr>
            <a:r>
              <a:rPr lang="en-US" dirty="0" err="1"/>
              <a:t>Eclass</a:t>
            </a:r>
            <a:r>
              <a:rPr lang="en-US" dirty="0"/>
              <a:t> &amp; Moodle </a:t>
            </a:r>
          </a:p>
          <a:p>
            <a:pPr eaLnBrk="1" hangingPunct="1">
              <a:lnSpc>
                <a:spcPct val="80000"/>
              </a:lnSpc>
            </a:pPr>
            <a:r>
              <a:rPr lang="el-GR" dirty="0"/>
              <a:t>Βασικοί πόροι </a:t>
            </a:r>
          </a:p>
          <a:p>
            <a:pPr eaLnBrk="1" hangingPunct="1">
              <a:lnSpc>
                <a:spcPct val="80000"/>
              </a:lnSpc>
            </a:pPr>
            <a:r>
              <a:rPr lang="el-GR" dirty="0"/>
              <a:t>Βασικές δραστηριότητες </a:t>
            </a:r>
          </a:p>
          <a:p>
            <a:pPr eaLnBrk="1" hangingPunct="1">
              <a:lnSpc>
                <a:spcPct val="80000"/>
              </a:lnSpc>
            </a:pPr>
            <a:r>
              <a:rPr lang="el-GR" dirty="0"/>
              <a:t>Βασικά </a:t>
            </a:r>
            <a:r>
              <a:rPr lang="el-GR" dirty="0" err="1"/>
              <a:t>αρθρώματα</a:t>
            </a:r>
            <a:r>
              <a:rPr lang="el-GR" dirty="0"/>
              <a:t> </a:t>
            </a:r>
          </a:p>
        </p:txBody>
      </p:sp>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GB"/>
          </a:p>
        </p:txBody>
      </p:sp>
      <p:sp>
        <p:nvSpPr>
          <p:cNvPr id="37893" name="Θέση αριθμού διαφάνειας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D3B69B-C54D-46FD-98C6-8B56A5101206}" type="slidenum">
              <a:rPr lang="en-GB" smtClean="0">
                <a:solidFill>
                  <a:srgbClr val="B5A788"/>
                </a:solidFill>
                <a:latin typeface="Gill Sans MT" panose="020B0502020104020203" pitchFamily="34" charset="0"/>
              </a:rPr>
              <a:pPr/>
              <a:t>18</a:t>
            </a:fld>
            <a:endParaRPr lang="en-GB">
              <a:solidFill>
                <a:srgbClr val="B5A788"/>
              </a:solidFill>
              <a:latin typeface="Gill Sans MT" panose="020B0502020104020203" pitchFamily="34" charset="0"/>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l-GR" sz="4000" b="1" dirty="0"/>
              <a:t>Μέρος Β’</a:t>
            </a:r>
            <a:endParaRPr lang="en-GB" sz="4000" b="1" dirty="0"/>
          </a:p>
        </p:txBody>
      </p:sp>
      <p:sp>
        <p:nvSpPr>
          <p:cNvPr id="41987" name="Content Placeholder 2"/>
          <p:cNvSpPr>
            <a:spLocks noGrp="1"/>
          </p:cNvSpPr>
          <p:nvPr>
            <p:ph idx="1"/>
          </p:nvPr>
        </p:nvSpPr>
        <p:spPr>
          <a:xfrm>
            <a:off x="1258888" y="1628775"/>
            <a:ext cx="7499350" cy="4800600"/>
          </a:xfrm>
        </p:spPr>
        <p:txBody>
          <a:bodyPr/>
          <a:lstStyle/>
          <a:p>
            <a:pPr marL="403225" lvl="1" indent="0">
              <a:buNone/>
            </a:pPr>
            <a:r>
              <a:rPr lang="el-GR" sz="4400" b="1" dirty="0"/>
              <a:t>Μηχανές αναζήτησης </a:t>
            </a:r>
          </a:p>
          <a:p>
            <a:pPr lvl="1"/>
            <a:endParaRPr lang="en-GB" sz="4000" dirty="0"/>
          </a:p>
        </p:txBody>
      </p:sp>
      <p:sp>
        <p:nvSpPr>
          <p:cNvPr id="4" name="Footer Placeholder 3"/>
          <p:cNvSpPr>
            <a:spLocks noGrp="1"/>
          </p:cNvSpPr>
          <p:nvPr>
            <p:ph type="ftr" sz="quarter" idx="11"/>
          </p:nvPr>
        </p:nvSpPr>
        <p:spPr/>
        <p:txBody>
          <a:bodyPr/>
          <a:lstStyle/>
          <a:p>
            <a:pPr>
              <a:defRPr/>
            </a:pPr>
            <a:r>
              <a:rPr lang="el-GR" dirty="0"/>
              <a:t>ΤΠΕ και Εκπαίδευση, Β. Κόμης</a:t>
            </a:r>
            <a:endParaRPr lang="en-US" dirty="0"/>
          </a:p>
        </p:txBody>
      </p:sp>
      <p:sp>
        <p:nvSpPr>
          <p:cNvPr id="4198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03DA88B0-C548-45B6-B06F-837257E5B634}" type="slidenum">
              <a:rPr lang="en-US" sz="1200" smtClean="0">
                <a:solidFill>
                  <a:srgbClr val="B5A788"/>
                </a:solidFill>
              </a:rPr>
              <a:pPr>
                <a:spcBef>
                  <a:spcPct val="0"/>
                </a:spcBef>
                <a:buClrTx/>
                <a:buSzTx/>
                <a:buFontTx/>
                <a:buNone/>
              </a:pPr>
              <a:t>19</a:t>
            </a:fld>
            <a:endParaRPr lang="en-US" sz="1200">
              <a:solidFill>
                <a:srgbClr val="B5A788"/>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p:txBody>
          <a:bodyPr>
            <a:normAutofit/>
          </a:bodyPr>
          <a:lstStyle/>
          <a:p>
            <a:pPr eaLnBrk="1" fontAlgn="auto" hangingPunct="1">
              <a:spcAft>
                <a:spcPts val="0"/>
              </a:spcAft>
              <a:defRPr/>
            </a:pPr>
            <a:r>
              <a:rPr lang="el-GR" dirty="0"/>
              <a:t>Δομή μαθήματος</a:t>
            </a:r>
            <a:r>
              <a:rPr lang="en-GB" dirty="0"/>
              <a:t> </a:t>
            </a:r>
          </a:p>
        </p:txBody>
      </p:sp>
      <p:sp>
        <p:nvSpPr>
          <p:cNvPr id="18437" name="Rectangle 1027"/>
          <p:cNvSpPr>
            <a:spLocks noGrp="1" noChangeArrowheads="1"/>
          </p:cNvSpPr>
          <p:nvPr>
            <p:ph type="body" idx="1"/>
          </p:nvPr>
        </p:nvSpPr>
        <p:spPr>
          <a:xfrm>
            <a:off x="1096963" y="1417638"/>
            <a:ext cx="8047037" cy="4114800"/>
          </a:xfrm>
        </p:spPr>
        <p:txBody>
          <a:bodyPr>
            <a:normAutofit/>
          </a:bodyPr>
          <a:lstStyle/>
          <a:p>
            <a:pPr eaLnBrk="1" hangingPunct="1"/>
            <a:r>
              <a:rPr lang="el-GR" b="1" dirty="0"/>
              <a:t>Θεωρία</a:t>
            </a:r>
            <a:r>
              <a:rPr lang="el-GR" dirty="0"/>
              <a:t>: «3» ώρες (13 φορές):</a:t>
            </a:r>
          </a:p>
          <a:p>
            <a:pPr lvl="1" eaLnBrk="1" hangingPunct="1"/>
            <a:r>
              <a:rPr lang="el-GR" dirty="0"/>
              <a:t>Κάθε Δευτέρα 1</a:t>
            </a:r>
            <a:r>
              <a:rPr lang="en-US" dirty="0"/>
              <a:t>2</a:t>
            </a:r>
            <a:r>
              <a:rPr lang="el-GR" dirty="0"/>
              <a:t>:00 – 1</a:t>
            </a:r>
            <a:r>
              <a:rPr lang="en-US" dirty="0"/>
              <a:t>5</a:t>
            </a:r>
            <a:r>
              <a:rPr lang="el-GR" dirty="0"/>
              <a:t>:00, Βασίλης Κόμης  </a:t>
            </a:r>
          </a:p>
          <a:p>
            <a:pPr eaLnBrk="1" hangingPunct="1"/>
            <a:r>
              <a:rPr lang="el-GR" b="1" dirty="0"/>
              <a:t>Εργαστήριο</a:t>
            </a:r>
            <a:r>
              <a:rPr lang="el-GR" dirty="0"/>
              <a:t>: 2 ώρες (1</a:t>
            </a:r>
            <a:r>
              <a:rPr lang="en-US" dirty="0"/>
              <a:t>3</a:t>
            </a:r>
            <a:r>
              <a:rPr lang="el-GR" dirty="0"/>
              <a:t> φορές)</a:t>
            </a:r>
          </a:p>
          <a:p>
            <a:pPr lvl="1" eaLnBrk="1" hangingPunct="1"/>
            <a:r>
              <a:rPr lang="el-GR" dirty="0"/>
              <a:t>Σε ομάδες των </a:t>
            </a:r>
            <a:r>
              <a:rPr lang="en-US" dirty="0"/>
              <a:t>30</a:t>
            </a:r>
            <a:r>
              <a:rPr lang="el-GR" dirty="0"/>
              <a:t> ατόμων, Γρηγόρης </a:t>
            </a:r>
            <a:r>
              <a:rPr lang="el-GR" dirty="0" err="1"/>
              <a:t>Δαβράζος</a:t>
            </a:r>
            <a:endParaRPr lang="el-GR" dirty="0"/>
          </a:p>
          <a:p>
            <a:pPr lvl="1" eaLnBrk="1" hangingPunct="1"/>
            <a:r>
              <a:rPr lang="el-GR" dirty="0"/>
              <a:t>Έναρξη εργαστηρίων: 1</a:t>
            </a:r>
            <a:r>
              <a:rPr lang="el-GR" baseline="30000" dirty="0"/>
              <a:t>η</a:t>
            </a:r>
            <a:r>
              <a:rPr lang="el-GR" dirty="0"/>
              <a:t> εβδομάδα εξαμήνου</a:t>
            </a:r>
          </a:p>
          <a:p>
            <a:pPr lvl="1" eaLnBrk="1" hangingPunct="1"/>
            <a:r>
              <a:rPr lang="el-GR" dirty="0"/>
              <a:t>Η παρακολούθηση στα εργαστήρια είναι </a:t>
            </a:r>
            <a:r>
              <a:rPr lang="el-GR" b="1" dirty="0"/>
              <a:t>υποχρεωτική</a:t>
            </a:r>
          </a:p>
        </p:txBody>
      </p:sp>
    </p:spTree>
    <p:extLst>
      <p:ext uri="{BB962C8B-B14F-4D97-AF65-F5344CB8AC3E}">
        <p14:creationId xmlns:p14="http://schemas.microsoft.com/office/powerpoint/2010/main" val="12029057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8437">
                                            <p:txEl>
                                              <p:pRg st="0" end="0"/>
                                            </p:txEl>
                                          </p:spTgt>
                                        </p:tgtEl>
                                        <p:attrNameLst>
                                          <p:attrName>style.visibility</p:attrName>
                                        </p:attrNameLst>
                                      </p:cBhvr>
                                      <p:to>
                                        <p:strVal val="visible"/>
                                      </p:to>
                                    </p:set>
                                    <p:animEffect transition="in" filter="box(in)">
                                      <p:cBhvr>
                                        <p:cTn id="7" dur="500"/>
                                        <p:tgtEl>
                                          <p:spTgt spid="1843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8437">
                                            <p:txEl>
                                              <p:pRg st="1" end="1"/>
                                            </p:txEl>
                                          </p:spTgt>
                                        </p:tgtEl>
                                        <p:attrNameLst>
                                          <p:attrName>style.visibility</p:attrName>
                                        </p:attrNameLst>
                                      </p:cBhvr>
                                      <p:to>
                                        <p:strVal val="visible"/>
                                      </p:to>
                                    </p:set>
                                    <p:animEffect transition="in" filter="box(in)">
                                      <p:cBhvr>
                                        <p:cTn id="12" dur="500"/>
                                        <p:tgtEl>
                                          <p:spTgt spid="1843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8437">
                                            <p:txEl>
                                              <p:pRg st="2" end="2"/>
                                            </p:txEl>
                                          </p:spTgt>
                                        </p:tgtEl>
                                        <p:attrNameLst>
                                          <p:attrName>style.visibility</p:attrName>
                                        </p:attrNameLst>
                                      </p:cBhvr>
                                      <p:to>
                                        <p:strVal val="visible"/>
                                      </p:to>
                                    </p:set>
                                    <p:animEffect transition="in" filter="box(in)">
                                      <p:cBhvr>
                                        <p:cTn id="17" dur="500"/>
                                        <p:tgtEl>
                                          <p:spTgt spid="18437">
                                            <p:txEl>
                                              <p:pRg st="2" end="2"/>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18437">
                                            <p:txEl>
                                              <p:pRg st="3" end="3"/>
                                            </p:txEl>
                                          </p:spTgt>
                                        </p:tgtEl>
                                        <p:attrNameLst>
                                          <p:attrName>style.visibility</p:attrName>
                                        </p:attrNameLst>
                                      </p:cBhvr>
                                      <p:to>
                                        <p:strVal val="visible"/>
                                      </p:to>
                                    </p:set>
                                    <p:animEffect transition="in" filter="box(in)">
                                      <p:cBhvr>
                                        <p:cTn id="20" dur="500"/>
                                        <p:tgtEl>
                                          <p:spTgt spid="18437">
                                            <p:txEl>
                                              <p:pRg st="3" end="3"/>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18437">
                                            <p:txEl>
                                              <p:pRg st="4" end="4"/>
                                            </p:txEl>
                                          </p:spTgt>
                                        </p:tgtEl>
                                        <p:attrNameLst>
                                          <p:attrName>style.visibility</p:attrName>
                                        </p:attrNameLst>
                                      </p:cBhvr>
                                      <p:to>
                                        <p:strVal val="visible"/>
                                      </p:to>
                                    </p:set>
                                    <p:animEffect transition="in" filter="box(in)">
                                      <p:cBhvr>
                                        <p:cTn id="23" dur="500"/>
                                        <p:tgtEl>
                                          <p:spTgt spid="18437">
                                            <p:txEl>
                                              <p:pRg st="4" end="4"/>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18437">
                                            <p:txEl>
                                              <p:pRg st="5" end="5"/>
                                            </p:txEl>
                                          </p:spTgt>
                                        </p:tgtEl>
                                        <p:attrNameLst>
                                          <p:attrName>style.visibility</p:attrName>
                                        </p:attrNameLst>
                                      </p:cBhvr>
                                      <p:to>
                                        <p:strVal val="visible"/>
                                      </p:to>
                                    </p:set>
                                    <p:animEffect transition="in" filter="box(in)">
                                      <p:cBhvr>
                                        <p:cTn id="26" dur="500"/>
                                        <p:tgtEl>
                                          <p:spTgt spid="1843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a:t>Αναζήτηση πληροφορίας στο Διαδίκτυο</a:t>
            </a:r>
          </a:p>
        </p:txBody>
      </p:sp>
      <p:sp>
        <p:nvSpPr>
          <p:cNvPr id="44035" name="2 - Θέση κειμένου"/>
          <p:cNvSpPr>
            <a:spLocks noGrp="1"/>
          </p:cNvSpPr>
          <p:nvPr>
            <p:ph type="body" idx="1"/>
          </p:nvPr>
        </p:nvSpPr>
        <p:spPr>
          <a:xfrm>
            <a:off x="1052513" y="1557338"/>
            <a:ext cx="7862887" cy="4533900"/>
          </a:xfrm>
        </p:spPr>
        <p:txBody>
          <a:bodyPr/>
          <a:lstStyle/>
          <a:p>
            <a:pPr lvl="1"/>
            <a:r>
              <a:rPr lang="el-GR" sz="3200"/>
              <a:t>Αναγκαία η ύπαρξη </a:t>
            </a:r>
            <a:r>
              <a:rPr lang="el-GR" sz="3200" u="sng"/>
              <a:t>ειδικών εργαλείων  και υπηρεσιών</a:t>
            </a:r>
            <a:r>
              <a:rPr lang="el-GR" sz="3200"/>
              <a:t> για τη διαχείριση του τεράστιου όγκου δεδομένων.</a:t>
            </a:r>
          </a:p>
          <a:p>
            <a:pPr lvl="2"/>
            <a:r>
              <a:rPr lang="el-GR"/>
              <a:t>Είναι απαραίτητο κάθε χρήστης να μάθει να ψάχνει στο Διαδίκτυο, να επιλέγει τις πληροφορίες που πραγματικά χρειάζεται και να αξιολογεί το υλικό που έχει στη διάθεσή του ώστε να αποφευχθεί το ενδεχόμενο να αποπροσανατολιστεί από τις πολλές πληροφορίες και να χάσει τον αρχικό του στόχο.</a:t>
            </a:r>
          </a:p>
        </p:txBody>
      </p:sp>
      <p:sp>
        <p:nvSpPr>
          <p:cNvPr id="44036"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BDE31584-F582-4DE6-909D-4E6E8A44AE2D}" type="slidenum">
              <a:rPr lang="en-GB" sz="1200" smtClean="0">
                <a:solidFill>
                  <a:srgbClr val="B5A788"/>
                </a:solidFill>
              </a:rPr>
              <a:pPr>
                <a:spcBef>
                  <a:spcPct val="0"/>
                </a:spcBef>
                <a:buClrTx/>
                <a:buSzTx/>
                <a:buFontTx/>
                <a:buNone/>
              </a:pPr>
              <a:t>20</a:t>
            </a:fld>
            <a:endParaRPr lang="en-GB" sz="1200">
              <a:solidFill>
                <a:srgbClr val="B5A788"/>
              </a:solidFill>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GB"/>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a:t>Υπηρεσίες για την αναζήτηση πληροφοριών στο Διαδίκτυο</a:t>
            </a:r>
          </a:p>
        </p:txBody>
      </p:sp>
      <p:sp>
        <p:nvSpPr>
          <p:cNvPr id="46083" name="2 - Θέση κειμένου"/>
          <p:cNvSpPr>
            <a:spLocks noGrp="1"/>
          </p:cNvSpPr>
          <p:nvPr>
            <p:ph type="body" idx="1"/>
          </p:nvPr>
        </p:nvSpPr>
        <p:spPr>
          <a:xfrm>
            <a:off x="1214438" y="1714500"/>
            <a:ext cx="7499350" cy="4800600"/>
          </a:xfrm>
        </p:spPr>
        <p:txBody>
          <a:bodyPr/>
          <a:lstStyle/>
          <a:p>
            <a:r>
              <a:rPr lang="el-GR" sz="2800"/>
              <a:t>Αναζήτηση πληροφορίας στο Διαδίκτυο (</a:t>
            </a:r>
            <a:r>
              <a:rPr lang="en-US" sz="2800"/>
              <a:t>web searching</a:t>
            </a:r>
            <a:r>
              <a:rPr lang="el-GR" sz="2800"/>
              <a:t>) </a:t>
            </a:r>
          </a:p>
          <a:p>
            <a:r>
              <a:rPr lang="el-GR" sz="2800"/>
              <a:t>Βασική ικανότητα για την αποτελεσματική χρήση του Παγκόσμιου Ιστού</a:t>
            </a:r>
          </a:p>
          <a:p>
            <a:r>
              <a:rPr lang="el-GR" sz="2800"/>
              <a:t>Κύριες υπηρεσίες για αποτελεσματική αναζήτηση στο Διαδίκτυο</a:t>
            </a:r>
            <a:r>
              <a:rPr lang="en-US" sz="2800"/>
              <a:t>:</a:t>
            </a:r>
          </a:p>
          <a:p>
            <a:pPr lvl="1"/>
            <a:r>
              <a:rPr lang="el-GR"/>
              <a:t>Οι μηχανές αναζήτησης (</a:t>
            </a:r>
            <a:r>
              <a:rPr lang="en-US"/>
              <a:t>search engines</a:t>
            </a:r>
            <a:r>
              <a:rPr lang="el-GR"/>
              <a:t>)</a:t>
            </a:r>
          </a:p>
          <a:p>
            <a:pPr lvl="1"/>
            <a:r>
              <a:rPr lang="el-GR"/>
              <a:t>οι πύλες ή κατάλογοι</a:t>
            </a:r>
            <a:r>
              <a:rPr lang="en-US"/>
              <a:t> (portals </a:t>
            </a:r>
            <a:r>
              <a:rPr lang="el-GR"/>
              <a:t>ή </a:t>
            </a:r>
            <a:r>
              <a:rPr lang="en-US"/>
              <a:t>directories)</a:t>
            </a:r>
            <a:endParaRPr lang="el-GR"/>
          </a:p>
        </p:txBody>
      </p:sp>
      <p:sp>
        <p:nvSpPr>
          <p:cNvPr id="46084"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6FA9682F-8DB6-4A03-B527-89659D652B62}" type="slidenum">
              <a:rPr lang="en-GB" sz="1200" smtClean="0">
                <a:solidFill>
                  <a:srgbClr val="B5A788"/>
                </a:solidFill>
              </a:rPr>
              <a:pPr>
                <a:spcBef>
                  <a:spcPct val="0"/>
                </a:spcBef>
                <a:buClrTx/>
                <a:buSzTx/>
                <a:buFontTx/>
                <a:buNone/>
              </a:pPr>
              <a:t>21</a:t>
            </a:fld>
            <a:endParaRPr lang="en-GB" sz="1200">
              <a:solidFill>
                <a:srgbClr val="B5A788"/>
              </a:solidFill>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GB"/>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defRPr/>
            </a:pPr>
            <a:r>
              <a:rPr lang="el-GR" dirty="0"/>
              <a:t>Μηχανές αναζήτησης</a:t>
            </a:r>
          </a:p>
        </p:txBody>
      </p:sp>
      <p:sp>
        <p:nvSpPr>
          <p:cNvPr id="47107" name="2 - Θέση κειμένου"/>
          <p:cNvSpPr>
            <a:spLocks noGrp="1"/>
          </p:cNvSpPr>
          <p:nvPr>
            <p:ph type="body" idx="1"/>
          </p:nvPr>
        </p:nvSpPr>
        <p:spPr>
          <a:xfrm>
            <a:off x="1214438" y="1643063"/>
            <a:ext cx="7358062" cy="4857750"/>
          </a:xfrm>
        </p:spPr>
        <p:txBody>
          <a:bodyPr/>
          <a:lstStyle/>
          <a:p>
            <a:r>
              <a:rPr lang="el-GR" sz="2400" dirty="0"/>
              <a:t>Μια </a:t>
            </a:r>
            <a:r>
              <a:rPr lang="el-GR" sz="2400" b="1" dirty="0"/>
              <a:t>μηχανή αναζήτησης </a:t>
            </a:r>
            <a:r>
              <a:rPr lang="el-GR" sz="2400" dirty="0"/>
              <a:t>είναι ένας μηχανισμός (που χρησιμοποιεί ειδικό λογισμικό) ο οποίος παρουσιάζει στους χρήστες </a:t>
            </a:r>
            <a:r>
              <a:rPr lang="el-GR" sz="2400" b="1" dirty="0"/>
              <a:t>πληροφορίες του παγκόσμιου ιστού </a:t>
            </a:r>
            <a:r>
              <a:rPr lang="el-GR" sz="2400" dirty="0"/>
              <a:t>(π.χ. ιστοσελίδες, εικόνες, βίντεο, κλπ.) με βάση κάποια </a:t>
            </a:r>
            <a:r>
              <a:rPr lang="el-GR" sz="2400" b="1" dirty="0"/>
              <a:t>κριτήρια</a:t>
            </a:r>
            <a:r>
              <a:rPr lang="el-GR" sz="2400" dirty="0"/>
              <a:t> που εισάγει ο χρήστης</a:t>
            </a:r>
          </a:p>
          <a:p>
            <a:r>
              <a:rPr lang="el-GR" sz="2400" dirty="0"/>
              <a:t>Βασικές μηχανές αναζήτησης</a:t>
            </a:r>
            <a:endParaRPr lang="en-US" sz="2400" dirty="0"/>
          </a:p>
          <a:p>
            <a:pPr lvl="1"/>
            <a:r>
              <a:rPr lang="en-US" sz="2400" dirty="0"/>
              <a:t>Google </a:t>
            </a:r>
            <a:r>
              <a:rPr lang="en-US" sz="2400" dirty="0">
                <a:hlinkClick r:id="rId2"/>
              </a:rPr>
              <a:t>www.ggogle.com</a:t>
            </a:r>
            <a:endParaRPr lang="en-US" sz="2400" dirty="0"/>
          </a:p>
          <a:p>
            <a:pPr lvl="1"/>
            <a:r>
              <a:rPr lang="en-US" sz="2400" dirty="0"/>
              <a:t>Yahoo </a:t>
            </a:r>
            <a:r>
              <a:rPr lang="en-US" sz="2400" dirty="0">
                <a:hlinkClick r:id="rId3"/>
              </a:rPr>
              <a:t>www.yahoo.com</a:t>
            </a:r>
            <a:r>
              <a:rPr lang="en-US" sz="2400" dirty="0"/>
              <a:t> </a:t>
            </a:r>
            <a:endParaRPr lang="el-GR" sz="2400" dirty="0"/>
          </a:p>
          <a:p>
            <a:pPr lvl="1"/>
            <a:r>
              <a:rPr lang="en-US" sz="2400" dirty="0"/>
              <a:t>Bing </a:t>
            </a:r>
            <a:r>
              <a:rPr lang="en-US" sz="2400" dirty="0">
                <a:hlinkClick r:id="rId4"/>
              </a:rPr>
              <a:t>https://www.bing.com/</a:t>
            </a:r>
            <a:r>
              <a:rPr lang="en-US" sz="2400" dirty="0"/>
              <a:t> </a:t>
            </a:r>
          </a:p>
          <a:p>
            <a:pPr lvl="1">
              <a:buFont typeface="Verdana" panose="020B0604030504040204" pitchFamily="34" charset="0"/>
              <a:buNone/>
            </a:pPr>
            <a:endParaRPr lang="en-US" dirty="0"/>
          </a:p>
        </p:txBody>
      </p:sp>
      <p:sp>
        <p:nvSpPr>
          <p:cNvPr id="47108"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4032FCB0-ECE2-4E43-8DFD-B2F8C754FE57}" type="slidenum">
              <a:rPr lang="en-GB" sz="1200" smtClean="0">
                <a:solidFill>
                  <a:srgbClr val="B5A788"/>
                </a:solidFill>
              </a:rPr>
              <a:pPr>
                <a:spcBef>
                  <a:spcPct val="0"/>
                </a:spcBef>
                <a:buClrTx/>
                <a:buSzTx/>
                <a:buFontTx/>
                <a:buNone/>
              </a:pPr>
              <a:t>22</a:t>
            </a:fld>
            <a:endParaRPr lang="en-GB" sz="1200">
              <a:solidFill>
                <a:srgbClr val="B5A788"/>
              </a:solidFill>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GB"/>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a:t>Αρχές λειτουργίας μηχανών αναζήτησης </a:t>
            </a:r>
          </a:p>
        </p:txBody>
      </p:sp>
      <p:sp>
        <p:nvSpPr>
          <p:cNvPr id="25603" name="2 - Θέση κειμένου"/>
          <p:cNvSpPr>
            <a:spLocks noGrp="1"/>
          </p:cNvSpPr>
          <p:nvPr>
            <p:ph type="body" idx="1"/>
          </p:nvPr>
        </p:nvSpPr>
        <p:spPr>
          <a:xfrm>
            <a:off x="1214438" y="1643063"/>
            <a:ext cx="7500937" cy="4605337"/>
          </a:xfrm>
        </p:spPr>
        <p:txBody>
          <a:bodyPr/>
          <a:lstStyle/>
          <a:p>
            <a:pPr marL="365125" lvl="1" indent="-282575">
              <a:spcBef>
                <a:spcPts val="600"/>
              </a:spcBef>
              <a:buSzPct val="80000"/>
              <a:buFont typeface="Wingdings 2" pitchFamily="18" charset="2"/>
              <a:buChar char=""/>
              <a:defRPr/>
            </a:pPr>
            <a:r>
              <a:rPr lang="el-GR" dirty="0"/>
              <a:t>Κάθε μηχανή αναζήτησης χρησιμοποιεί το δικό της λογισμικό </a:t>
            </a:r>
          </a:p>
          <a:p>
            <a:pPr marL="611187" lvl="2" indent="-282575">
              <a:spcBef>
                <a:spcPts val="600"/>
              </a:spcBef>
              <a:buSzPct val="80000"/>
              <a:buFont typeface="Wingdings 2" panose="05020102010507070707" pitchFamily="18" charset="2"/>
              <a:buChar char=""/>
              <a:defRPr/>
            </a:pPr>
            <a:r>
              <a:rPr lang="el-GR" dirty="0"/>
              <a:t>Δίνει συνεπώς διαφορετικά αποτελέσματα για το ίδιο κριτήριο (π.χ. λέξη-κλειδί, γλώσσα, κλπ.)</a:t>
            </a:r>
          </a:p>
          <a:p>
            <a:pPr>
              <a:defRPr/>
            </a:pPr>
            <a:r>
              <a:rPr lang="el-GR" sz="2800" b="1" dirty="0"/>
              <a:t>Χρήση κριτηρίων αναζήτησης</a:t>
            </a:r>
          </a:p>
          <a:p>
            <a:pPr lvl="1">
              <a:defRPr/>
            </a:pPr>
            <a:r>
              <a:rPr lang="el-GR" sz="2400" b="1" dirty="0"/>
              <a:t>Λέξη-κλειδί</a:t>
            </a:r>
            <a:r>
              <a:rPr lang="el-GR" sz="2400" dirty="0"/>
              <a:t>, γλώσσα, είδος αρχείου, ημερομηνία</a:t>
            </a:r>
          </a:p>
          <a:p>
            <a:pPr>
              <a:defRPr/>
            </a:pPr>
            <a:r>
              <a:rPr lang="el-GR" sz="2800" dirty="0"/>
              <a:t>Δυνατότητα συνδυασμού κριτηρίων</a:t>
            </a:r>
          </a:p>
          <a:p>
            <a:pPr>
              <a:defRPr/>
            </a:pPr>
            <a:r>
              <a:rPr lang="el-GR" sz="2800" dirty="0"/>
              <a:t>Χρήση λογικών τελεστών </a:t>
            </a:r>
          </a:p>
          <a:p>
            <a:pPr>
              <a:defRPr/>
            </a:pPr>
            <a:r>
              <a:rPr lang="el-GR" sz="2800" dirty="0"/>
              <a:t>Παρουσίαση των αποτελεσμάτων με ιεραρχικό τρόπο (σειρά κατάταξης) </a:t>
            </a:r>
          </a:p>
        </p:txBody>
      </p:sp>
      <p:sp>
        <p:nvSpPr>
          <p:cNvPr id="48132"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BF1CAFC6-8ED7-42CC-B9BB-2E1B64F2A993}" type="slidenum">
              <a:rPr lang="en-GB" sz="1200" smtClean="0">
                <a:solidFill>
                  <a:srgbClr val="B5A788"/>
                </a:solidFill>
              </a:rPr>
              <a:pPr>
                <a:spcBef>
                  <a:spcPct val="0"/>
                </a:spcBef>
                <a:buClrTx/>
                <a:buSzTx/>
                <a:buFontTx/>
                <a:buNone/>
              </a:pPr>
              <a:t>23</a:t>
            </a:fld>
            <a:endParaRPr lang="en-GB" sz="1200">
              <a:solidFill>
                <a:srgbClr val="B5A788"/>
              </a:solidFill>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GB"/>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defRPr/>
            </a:pPr>
            <a:r>
              <a:rPr lang="el-GR" dirty="0"/>
              <a:t>Κριτήρια αναζήτησης </a:t>
            </a:r>
          </a:p>
        </p:txBody>
      </p:sp>
      <p:sp>
        <p:nvSpPr>
          <p:cNvPr id="49155" name="2 - Θέση κειμένου"/>
          <p:cNvSpPr>
            <a:spLocks noGrp="1"/>
          </p:cNvSpPr>
          <p:nvPr>
            <p:ph type="body" idx="1"/>
          </p:nvPr>
        </p:nvSpPr>
        <p:spPr>
          <a:xfrm>
            <a:off x="1143000" y="1447800"/>
            <a:ext cx="7791450" cy="4800600"/>
          </a:xfrm>
        </p:spPr>
        <p:txBody>
          <a:bodyPr/>
          <a:lstStyle/>
          <a:p>
            <a:r>
              <a:rPr lang="el-GR" sz="2800"/>
              <a:t>Βασικό κριτήριο: </a:t>
            </a:r>
            <a:r>
              <a:rPr lang="el-GR" sz="2800" b="1"/>
              <a:t>λέξη-κλειδί </a:t>
            </a:r>
          </a:p>
          <a:p>
            <a:r>
              <a:rPr lang="el-GR" sz="2800"/>
              <a:t>Τα κριτήρια αναζήτησης με </a:t>
            </a:r>
            <a:r>
              <a:rPr lang="el-GR" sz="2800" b="1"/>
              <a:t>λέξεις-κλειδιά</a:t>
            </a:r>
            <a:r>
              <a:rPr lang="el-GR" sz="2800"/>
              <a:t> μπορεί να συνδυαστούν με </a:t>
            </a:r>
            <a:r>
              <a:rPr lang="el-GR" sz="2800" u="sng"/>
              <a:t>λογικούς τελεστές</a:t>
            </a:r>
            <a:r>
              <a:rPr lang="el-GR" sz="2800"/>
              <a:t> ώστε η αναζήτηση να είναι περισσότερο αποτελεσματική. </a:t>
            </a:r>
          </a:p>
          <a:p>
            <a:r>
              <a:rPr lang="el-GR" sz="2800"/>
              <a:t>Συμπληρωματικά κριτήρια: γλώσσα, είδος αρχείου, ημερομηνία, περιοχή, κλπ. </a:t>
            </a:r>
          </a:p>
          <a:p>
            <a:pPr lvl="1"/>
            <a:r>
              <a:rPr lang="el-GR" sz="2400"/>
              <a:t>Η σωστή χρήση κριτηρίων είναι απαραίτητη, καθώς επιτρέπει να περιοριστεί το πλήθος των ιστοσελίδων που εντοπίζει η μηχανή χωρίς να χάνονται κάποιες ιστοσελίδες που μας ενδιαφέρουν.</a:t>
            </a:r>
          </a:p>
        </p:txBody>
      </p:sp>
      <p:sp>
        <p:nvSpPr>
          <p:cNvPr id="49156"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BBEB330A-9669-4368-B20B-681CDF9A550C}" type="slidenum">
              <a:rPr lang="en-GB" sz="1200" smtClean="0">
                <a:solidFill>
                  <a:srgbClr val="B5A788"/>
                </a:solidFill>
              </a:rPr>
              <a:pPr>
                <a:spcBef>
                  <a:spcPct val="0"/>
                </a:spcBef>
                <a:buClrTx/>
                <a:buSzTx/>
                <a:buFontTx/>
                <a:buNone/>
              </a:pPr>
              <a:t>24</a:t>
            </a:fld>
            <a:endParaRPr lang="en-GB" sz="1200">
              <a:solidFill>
                <a:srgbClr val="B5A788"/>
              </a:solidFill>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GB"/>
          </a:p>
        </p:txBody>
      </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43000" y="274638"/>
            <a:ext cx="7791450" cy="1143000"/>
          </a:xfrm>
        </p:spPr>
        <p:txBody>
          <a:bodyPr>
            <a:normAutofit fontScale="90000"/>
          </a:bodyPr>
          <a:lstStyle/>
          <a:p>
            <a:pPr>
              <a:defRPr/>
            </a:pPr>
            <a:r>
              <a:rPr lang="el-GR" dirty="0"/>
              <a:t>Συνδυασμός κριτηρίων αναζήτησης </a:t>
            </a:r>
          </a:p>
        </p:txBody>
      </p:sp>
      <p:sp>
        <p:nvSpPr>
          <p:cNvPr id="50179" name="2 - Θέση κειμένου"/>
          <p:cNvSpPr>
            <a:spLocks noGrp="1"/>
          </p:cNvSpPr>
          <p:nvPr>
            <p:ph type="body" idx="1"/>
          </p:nvPr>
        </p:nvSpPr>
        <p:spPr>
          <a:xfrm>
            <a:off x="1143000" y="1447800"/>
            <a:ext cx="7791450" cy="4800600"/>
          </a:xfrm>
        </p:spPr>
        <p:txBody>
          <a:bodyPr/>
          <a:lstStyle/>
          <a:p>
            <a:r>
              <a:rPr lang="el-GR" sz="2800"/>
              <a:t>Το βασικό κριτήριο (</a:t>
            </a:r>
            <a:r>
              <a:rPr lang="el-GR" sz="2800" b="1"/>
              <a:t>λέξη-κλειδί</a:t>
            </a:r>
            <a:r>
              <a:rPr lang="el-GR" sz="2800"/>
              <a:t>) μπορεί να συμπληρωθεί με επιπλέον κριτήρια </a:t>
            </a:r>
            <a:r>
              <a:rPr lang="el-GR" sz="2800" b="1"/>
              <a:t> </a:t>
            </a:r>
          </a:p>
          <a:p>
            <a:r>
              <a:rPr lang="el-GR" sz="2800"/>
              <a:t>Συμπληρωματικά κριτήρια: </a:t>
            </a:r>
          </a:p>
          <a:p>
            <a:pPr lvl="1"/>
            <a:r>
              <a:rPr lang="el-GR" sz="2400"/>
              <a:t>Γλώσσα (π.χ. ελληνικά, αγγλικά, κλπ.) </a:t>
            </a:r>
          </a:p>
          <a:p>
            <a:pPr lvl="1"/>
            <a:r>
              <a:rPr lang="el-GR" sz="2400"/>
              <a:t>Είδος</a:t>
            </a:r>
            <a:r>
              <a:rPr lang="en-US" sz="2400"/>
              <a:t> </a:t>
            </a:r>
            <a:r>
              <a:rPr lang="el-GR" sz="2400"/>
              <a:t>αρχείου (π.χ. ιστοσελίδα, </a:t>
            </a:r>
            <a:r>
              <a:rPr lang="en-US" sz="2400"/>
              <a:t>pdf, ppt</a:t>
            </a:r>
            <a:r>
              <a:rPr lang="el-GR" sz="2400"/>
              <a:t>)</a:t>
            </a:r>
          </a:p>
          <a:p>
            <a:pPr lvl="1"/>
            <a:r>
              <a:rPr lang="el-GR" sz="2400"/>
              <a:t>Ημερομηνία</a:t>
            </a:r>
            <a:r>
              <a:rPr lang="en-US" sz="2400"/>
              <a:t> (</a:t>
            </a:r>
            <a:r>
              <a:rPr lang="el-GR" sz="2400"/>
              <a:t>πότε εμφανίστηκε η σελίδα</a:t>
            </a:r>
            <a:r>
              <a:rPr lang="en-US" sz="2400"/>
              <a:t>)</a:t>
            </a:r>
            <a:endParaRPr lang="el-GR" sz="2400"/>
          </a:p>
          <a:p>
            <a:pPr lvl="1"/>
            <a:r>
              <a:rPr lang="el-GR" sz="2400"/>
              <a:t>Περιοχή (σε ποια χώρα είναι ο υπολογιστής που περιέχει την αναζητούμενη πληροφορία)</a:t>
            </a:r>
          </a:p>
          <a:p>
            <a:r>
              <a:rPr lang="el-GR" sz="2800" b="1"/>
              <a:t>Παρατήρηση</a:t>
            </a:r>
            <a:r>
              <a:rPr lang="el-GR" sz="2800"/>
              <a:t>: συνήθως η αναζήτηση αφορά ιστοσελίδες, μπορεί όμως να αφορά εικόνες, ιστολόγια, ειδήσεις, κλπ.</a:t>
            </a:r>
          </a:p>
        </p:txBody>
      </p:sp>
      <p:sp>
        <p:nvSpPr>
          <p:cNvPr id="50180"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1AE0DE97-3552-40BB-AE56-90C43BA523D8}" type="slidenum">
              <a:rPr lang="en-GB" sz="1200" smtClean="0">
                <a:solidFill>
                  <a:srgbClr val="B5A788"/>
                </a:solidFill>
              </a:rPr>
              <a:pPr>
                <a:spcBef>
                  <a:spcPct val="0"/>
                </a:spcBef>
                <a:buClrTx/>
                <a:buSzTx/>
                <a:buFontTx/>
                <a:buNone/>
              </a:pPr>
              <a:t>25</a:t>
            </a:fld>
            <a:endParaRPr lang="en-GB" sz="1200">
              <a:solidFill>
                <a:srgbClr val="B5A788"/>
              </a:solidFill>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GB"/>
          </a:p>
        </p:txBody>
      </p:sp>
    </p:spTree>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1">
              <a:defRPr/>
            </a:pPr>
            <a:br>
              <a:rPr lang="el-GR" dirty="0"/>
            </a:br>
            <a:r>
              <a:rPr lang="el-GR" dirty="0"/>
              <a:t>Πύλες ή κατάλογοι</a:t>
            </a:r>
            <a:r>
              <a:rPr lang="en-US" dirty="0"/>
              <a:t> (portals </a:t>
            </a:r>
            <a:r>
              <a:rPr lang="el-GR" dirty="0"/>
              <a:t>ή </a:t>
            </a:r>
            <a:r>
              <a:rPr lang="en-US" dirty="0"/>
              <a:t>directories)</a:t>
            </a:r>
            <a:br>
              <a:rPr lang="el-GR" dirty="0"/>
            </a:br>
            <a:endParaRPr lang="el-GR" dirty="0"/>
          </a:p>
        </p:txBody>
      </p:sp>
      <p:sp>
        <p:nvSpPr>
          <p:cNvPr id="51203" name="2 - Θέση κειμένου"/>
          <p:cNvSpPr>
            <a:spLocks noGrp="1"/>
          </p:cNvSpPr>
          <p:nvPr>
            <p:ph type="body" idx="1"/>
          </p:nvPr>
        </p:nvSpPr>
        <p:spPr>
          <a:xfrm>
            <a:off x="1071563" y="1447800"/>
            <a:ext cx="7862887" cy="4800600"/>
          </a:xfrm>
        </p:spPr>
        <p:txBody>
          <a:bodyPr/>
          <a:lstStyle/>
          <a:p>
            <a:r>
              <a:rPr lang="el-GR" sz="2200"/>
              <a:t>Είναι βάσεις δεδομένων που χρησιμοποιούν μια ιεραρχική δομή με επιμέρους κατηγορίες και υποκατηγορίες.</a:t>
            </a:r>
          </a:p>
          <a:p>
            <a:r>
              <a:rPr lang="el-GR" sz="2200"/>
              <a:t>Εκτός από την κατηγοριοποίηση των πληροφοριών με τη μορφή καταλόγων  από δικτυακούς τύπους περιέχουν και μια μηχανή αναζήτησης στην οποία ο χρήστης μπορεί να θέσει ερωτήματα με λέξεις κλειδιά.</a:t>
            </a:r>
          </a:p>
          <a:p>
            <a:r>
              <a:rPr lang="el-GR" sz="2200"/>
              <a:t>Οι πύλες χωρίζονται σε δυο κατηγορίες: </a:t>
            </a:r>
          </a:p>
          <a:p>
            <a:pPr lvl="1"/>
            <a:r>
              <a:rPr lang="el-GR" sz="2200" b="1"/>
              <a:t>Πύλες γενικού σκοπού</a:t>
            </a:r>
            <a:r>
              <a:rPr lang="en-US" sz="2200"/>
              <a:t>: </a:t>
            </a:r>
            <a:r>
              <a:rPr lang="el-GR" sz="2200"/>
              <a:t> περιέχουν γενικού και πολλαπλού τύπου κατηγορίες </a:t>
            </a:r>
          </a:p>
          <a:p>
            <a:pPr lvl="1"/>
            <a:r>
              <a:rPr lang="el-GR" sz="2200" b="1"/>
              <a:t>Θεματικές πύλες</a:t>
            </a:r>
            <a:r>
              <a:rPr lang="en-US" sz="2200"/>
              <a:t>: </a:t>
            </a:r>
            <a:r>
              <a:rPr lang="el-GR" sz="2200"/>
              <a:t> εξειδικεύονται σε ένα αντικείμενο και περιέχουν κατηγορίες για αυτό. Παράδειγμα τέτοιου είδους πυλών είναι οι εκπαιδευτικές πύλες που περιέχουν υλικό σε κατηγορίες ειδικά την εκπαίδευση.</a:t>
            </a:r>
          </a:p>
          <a:p>
            <a:pPr lvl="1"/>
            <a:endParaRPr lang="el-GR" sz="2000"/>
          </a:p>
          <a:p>
            <a:endParaRPr lang="el-GR" sz="2000"/>
          </a:p>
        </p:txBody>
      </p:sp>
      <p:sp>
        <p:nvSpPr>
          <p:cNvPr id="51204"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262D5171-10B0-48B9-9EB3-1B52F6BEDD48}" type="slidenum">
              <a:rPr lang="en-GB" sz="1200" smtClean="0">
                <a:solidFill>
                  <a:srgbClr val="B5A788"/>
                </a:solidFill>
              </a:rPr>
              <a:pPr>
                <a:spcBef>
                  <a:spcPct val="0"/>
                </a:spcBef>
                <a:buClrTx/>
                <a:buSzTx/>
                <a:buFontTx/>
                <a:buNone/>
              </a:pPr>
              <a:t>26</a:t>
            </a:fld>
            <a:endParaRPr lang="en-GB" sz="1200">
              <a:solidFill>
                <a:srgbClr val="B5A788"/>
              </a:solidFill>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GB"/>
          </a:p>
        </p:txBody>
      </p:sp>
    </p:spTree>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defRPr/>
            </a:pPr>
            <a:r>
              <a:rPr lang="el-GR" dirty="0"/>
              <a:t>Ελληνικές εκπαιδευτικές πύλες</a:t>
            </a:r>
          </a:p>
        </p:txBody>
      </p:sp>
      <p:sp>
        <p:nvSpPr>
          <p:cNvPr id="52227" name="2 - Θέση κειμένου"/>
          <p:cNvSpPr>
            <a:spLocks noGrp="1"/>
          </p:cNvSpPr>
          <p:nvPr>
            <p:ph type="body" idx="1"/>
          </p:nvPr>
        </p:nvSpPr>
        <p:spPr/>
        <p:txBody>
          <a:bodyPr/>
          <a:lstStyle/>
          <a:p>
            <a:r>
              <a:rPr lang="el-GR" dirty="0"/>
              <a:t>Το </a:t>
            </a:r>
            <a:r>
              <a:rPr lang="el-GR" dirty="0" err="1"/>
              <a:t>Φωτόδενδρο</a:t>
            </a:r>
            <a:r>
              <a:rPr lang="el-GR" dirty="0"/>
              <a:t>: </a:t>
            </a:r>
            <a:r>
              <a:rPr lang="fr-FR" dirty="0">
                <a:hlinkClick r:id="rId2"/>
              </a:rPr>
              <a:t>http://photodentro.edu.gr/</a:t>
            </a:r>
            <a:r>
              <a:rPr lang="el-GR" dirty="0"/>
              <a:t>  </a:t>
            </a:r>
            <a:endParaRPr lang="en-US" dirty="0"/>
          </a:p>
          <a:p>
            <a:r>
              <a:rPr lang="el-GR" dirty="0"/>
              <a:t>Το Πανελλήνιο Σχολικό Δίκτυο: </a:t>
            </a:r>
            <a:r>
              <a:rPr lang="en-US" dirty="0">
                <a:hlinkClick r:id="rId3"/>
              </a:rPr>
              <a:t>https://www.sch.gr/</a:t>
            </a:r>
            <a:r>
              <a:rPr lang="el-GR" dirty="0"/>
              <a:t> </a:t>
            </a:r>
          </a:p>
          <a:p>
            <a:r>
              <a:rPr lang="el-GR" dirty="0"/>
              <a:t>Το Ελληνικό Ακαδημαϊκό Διαδίκτυο: </a:t>
            </a:r>
            <a:r>
              <a:rPr lang="en-US" dirty="0">
                <a:hlinkClick r:id="rId4"/>
              </a:rPr>
              <a:t>http://www.gunet.gr/</a:t>
            </a:r>
            <a:r>
              <a:rPr lang="el-GR" dirty="0"/>
              <a:t> </a:t>
            </a:r>
          </a:p>
          <a:p>
            <a:pPr>
              <a:buFont typeface="Wingdings 2" panose="05020102010507070707" pitchFamily="18" charset="2"/>
              <a:buNone/>
            </a:pPr>
            <a:endParaRPr lang="en-US" dirty="0"/>
          </a:p>
          <a:p>
            <a:pPr>
              <a:buFont typeface="Wingdings 2" panose="05020102010507070707" pitchFamily="18" charset="2"/>
              <a:buNone/>
            </a:pPr>
            <a:endParaRPr lang="pl-PL" dirty="0"/>
          </a:p>
          <a:p>
            <a:pPr>
              <a:buFont typeface="Wingdings 2" panose="05020102010507070707" pitchFamily="18" charset="2"/>
              <a:buNone/>
            </a:pPr>
            <a:endParaRPr lang="el-GR" b="1" dirty="0"/>
          </a:p>
        </p:txBody>
      </p:sp>
      <p:sp>
        <p:nvSpPr>
          <p:cNvPr id="52228"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1701C3F8-3555-4167-8D49-463BBCF793AE}" type="slidenum">
              <a:rPr lang="en-GB" sz="1200" smtClean="0">
                <a:solidFill>
                  <a:srgbClr val="B5A788"/>
                </a:solidFill>
              </a:rPr>
              <a:pPr>
                <a:spcBef>
                  <a:spcPct val="0"/>
                </a:spcBef>
                <a:buClrTx/>
                <a:buSzTx/>
                <a:buFontTx/>
                <a:buNone/>
              </a:pPr>
              <a:t>27</a:t>
            </a:fld>
            <a:endParaRPr lang="en-GB" sz="1200">
              <a:solidFill>
                <a:srgbClr val="B5A788"/>
              </a:solidFill>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GB"/>
          </a:p>
        </p:txBody>
      </p:sp>
    </p:spTree>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defRPr/>
            </a:pPr>
            <a:r>
              <a:rPr lang="el-GR" sz="3400" dirty="0"/>
              <a:t>Βασικοί τρόποι αναζήτησης μιας πληροφορίας στο Διαδίκτυο</a:t>
            </a:r>
          </a:p>
        </p:txBody>
      </p:sp>
      <p:sp>
        <p:nvSpPr>
          <p:cNvPr id="53251" name="2 - Θέση κειμένου"/>
          <p:cNvSpPr>
            <a:spLocks noGrp="1"/>
          </p:cNvSpPr>
          <p:nvPr>
            <p:ph type="body" idx="1"/>
          </p:nvPr>
        </p:nvSpPr>
        <p:spPr>
          <a:xfrm>
            <a:off x="1143000" y="1714500"/>
            <a:ext cx="7499350" cy="4800600"/>
          </a:xfrm>
        </p:spPr>
        <p:txBody>
          <a:bodyPr/>
          <a:lstStyle/>
          <a:p>
            <a:pPr marL="596900" indent="-514350">
              <a:buFont typeface="Gill Sans MT" panose="020B0502020104020203" pitchFamily="34" charset="0"/>
              <a:buAutoNum type="arabicPeriod"/>
            </a:pPr>
            <a:r>
              <a:rPr lang="el-GR" sz="2800"/>
              <a:t>Χρήση φυλλομετρητή με εισαγωγή της ηλεκτρονικής διεύθυνσης (</a:t>
            </a:r>
            <a:r>
              <a:rPr lang="en-US" sz="2800"/>
              <a:t>URL</a:t>
            </a:r>
            <a:r>
              <a:rPr lang="el-GR" sz="2800"/>
              <a:t>) για μετάβαση στην αντίστοιχη σελίδα στο Διαδίκτυο που περιέχει την επιθυμητή πληροφορία.</a:t>
            </a:r>
            <a:endParaRPr lang="el-GR" sz="2400"/>
          </a:p>
          <a:p>
            <a:pPr marL="596900" indent="-514350">
              <a:buFont typeface="Gill Sans MT" panose="020B0502020104020203" pitchFamily="34" charset="0"/>
              <a:buAutoNum type="arabicPeriod"/>
            </a:pPr>
            <a:r>
              <a:rPr lang="el-GR" sz="2800"/>
              <a:t>Χρήση θεματικών καταλόγων για πλοήγηση σε σελίδες με παρεμφερές περιεχόμενο ή </a:t>
            </a:r>
          </a:p>
          <a:p>
            <a:pPr marL="596900" indent="-514350">
              <a:buFont typeface="Gill Sans MT" panose="020B0502020104020203" pitchFamily="34" charset="0"/>
              <a:buAutoNum type="arabicPeriod"/>
            </a:pPr>
            <a:r>
              <a:rPr lang="el-GR" sz="2800"/>
              <a:t>Χρήση μηχανών αναζήτησης με λέξεις-κλειδιά.</a:t>
            </a:r>
          </a:p>
        </p:txBody>
      </p:sp>
      <p:sp>
        <p:nvSpPr>
          <p:cNvPr id="53252"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3953A16D-6710-4224-9617-1135E2CA1C43}" type="slidenum">
              <a:rPr lang="en-GB" sz="1200" smtClean="0">
                <a:solidFill>
                  <a:srgbClr val="B5A788"/>
                </a:solidFill>
              </a:rPr>
              <a:pPr>
                <a:spcBef>
                  <a:spcPct val="0"/>
                </a:spcBef>
                <a:buClrTx/>
                <a:buSzTx/>
                <a:buFontTx/>
                <a:buNone/>
              </a:pPr>
              <a:t>28</a:t>
            </a:fld>
            <a:endParaRPr lang="en-GB" sz="1200">
              <a:solidFill>
                <a:srgbClr val="B5A788"/>
              </a:solidFill>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GB"/>
          </a:p>
        </p:txBody>
      </p:sp>
    </p:spTree>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100" y="274638"/>
            <a:ext cx="7499350" cy="1143000"/>
          </a:xfrm>
        </p:spPr>
        <p:txBody>
          <a:bodyPr>
            <a:normAutofit fontScale="90000"/>
          </a:bodyPr>
          <a:lstStyle/>
          <a:p>
            <a:pPr>
              <a:defRPr/>
            </a:pPr>
            <a:r>
              <a:rPr lang="el-GR" dirty="0"/>
              <a:t>Η κεντρική σελίδα της μηχανής αναζήτησης </a:t>
            </a:r>
            <a:r>
              <a:rPr lang="en-US" dirty="0"/>
              <a:t>Google</a:t>
            </a:r>
            <a:endParaRPr lang="el-GR" dirty="0"/>
          </a:p>
        </p:txBody>
      </p:sp>
      <p:pic>
        <p:nvPicPr>
          <p:cNvPr id="54275" name="25 - Εικόνα" descr="Εικόνα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0"/>
            <a:ext cx="8786813" cy="521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US"/>
          </a:p>
        </p:txBody>
      </p:sp>
      <p:sp>
        <p:nvSpPr>
          <p:cNvPr id="54277" name="Θέση αριθμού διαφάνειας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D71ECFB-36E0-4BA5-A676-BD04FF95A073}" type="slidenum">
              <a:rPr lang="en-US" smtClean="0">
                <a:solidFill>
                  <a:srgbClr val="B5A788"/>
                </a:solidFill>
                <a:latin typeface="Gill Sans MT" panose="020B0502020104020203" pitchFamily="34" charset="0"/>
              </a:rPr>
              <a:pPr/>
              <a:t>29</a:t>
            </a:fld>
            <a:endParaRPr lang="en-US">
              <a:solidFill>
                <a:srgbClr val="B5A788"/>
              </a:solidFill>
              <a:latin typeface="Gill Sans MT" panose="020B0502020104020203"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1115616" y="-69850"/>
            <a:ext cx="7955359" cy="128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5pPr>
            <a:lvl6pPr marL="25146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6pPr>
            <a:lvl7pPr marL="29718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7pPr>
            <a:lvl8pPr marL="34290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8pPr>
            <a:lvl9pPr marL="38862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9pPr>
          </a:lstStyle>
          <a:p>
            <a:pPr algn="ctr">
              <a:defRPr/>
            </a:pPr>
            <a:r>
              <a:rPr lang="el-GR" sz="4000" b="1" dirty="0">
                <a:solidFill>
                  <a:srgbClr val="C00000"/>
                </a:solidFill>
                <a:latin typeface="+mj-lt"/>
                <a:ea typeface="+mj-ea"/>
                <a:cs typeface="+mj-cs"/>
              </a:rPr>
              <a:t>Υποχρεώσεις – Εργαστήριο (1) </a:t>
            </a:r>
          </a:p>
        </p:txBody>
      </p:sp>
      <p:sp>
        <p:nvSpPr>
          <p:cNvPr id="22531" name="Text Box 2"/>
          <p:cNvSpPr txBox="1">
            <a:spLocks noChangeArrowheads="1"/>
          </p:cNvSpPr>
          <p:nvPr/>
        </p:nvSpPr>
        <p:spPr bwMode="auto">
          <a:xfrm>
            <a:off x="1115616" y="1422400"/>
            <a:ext cx="7494984" cy="467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63538" indent="-282575">
              <a:spcBef>
                <a:spcPts val="600"/>
              </a:spcBef>
              <a:buClr>
                <a:schemeClr val="accent1"/>
              </a:buClr>
              <a:buSzPct val="80000"/>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3200">
                <a:solidFill>
                  <a:schemeClr val="tx1"/>
                </a:solidFill>
                <a:latin typeface="Gill Sans MT" panose="020B0502020104020203" pitchFamily="34" charset="0"/>
              </a:defRPr>
            </a:lvl1pPr>
            <a:lvl2pPr marL="638175" indent="-234950">
              <a:spcBef>
                <a:spcPts val="550"/>
              </a:spcBef>
              <a:buClr>
                <a:schemeClr val="accent1"/>
              </a:buClr>
              <a:buFont typeface="Verdana" panose="020B060403050404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chemeClr val="tx1"/>
                </a:solidFill>
                <a:latin typeface="Gill Sans MT" panose="020B0502020104020203" pitchFamily="34" charset="0"/>
              </a:defRPr>
            </a:lvl9pPr>
          </a:lstStyle>
          <a:p>
            <a:pPr>
              <a:buClrTx/>
            </a:pPr>
            <a:r>
              <a:rPr lang="el-GR" sz="2800" dirty="0">
                <a:latin typeface="+mn-lt"/>
                <a:ea typeface="Microsoft YaHei" panose="020B0503020204020204" pitchFamily="34" charset="-122"/>
              </a:rPr>
              <a:t>Δύο (2) απουσίες στο υποχρεωτικό εργαστήριο</a:t>
            </a:r>
          </a:p>
          <a:p>
            <a:pPr>
              <a:buClrTx/>
            </a:pPr>
            <a:r>
              <a:rPr lang="el-GR" sz="2800" dirty="0">
                <a:latin typeface="+mn-lt"/>
                <a:ea typeface="Microsoft YaHei" panose="020B0503020204020204" pitchFamily="34" charset="-122"/>
              </a:rPr>
              <a:t>Συμμετοχή στις δραστηριότητες του εργαστηρίου</a:t>
            </a:r>
          </a:p>
          <a:p>
            <a:pPr lvl="1">
              <a:buClrTx/>
            </a:pPr>
            <a:r>
              <a:rPr lang="el-GR" sz="2400" dirty="0">
                <a:latin typeface="+mn-lt"/>
                <a:ea typeface="Microsoft YaHei" panose="020B0503020204020204" pitchFamily="34" charset="-122"/>
              </a:rPr>
              <a:t>Εργασίες</a:t>
            </a:r>
          </a:p>
          <a:p>
            <a:pPr lvl="1">
              <a:buClrTx/>
            </a:pPr>
            <a:r>
              <a:rPr lang="el-GR" sz="2400" dirty="0">
                <a:latin typeface="+mn-lt"/>
                <a:ea typeface="Microsoft YaHei" panose="020B0503020204020204" pitchFamily="34" charset="-122"/>
              </a:rPr>
              <a:t>Απάντηση σε εβδομαδιαία ερωτήματα</a:t>
            </a:r>
          </a:p>
          <a:p>
            <a:pPr>
              <a:buClrTx/>
            </a:pPr>
            <a:r>
              <a:rPr lang="el-GR" sz="2800" dirty="0">
                <a:latin typeface="+mn-lt"/>
                <a:ea typeface="Microsoft YaHei" panose="020B0503020204020204" pitchFamily="34" charset="-122"/>
              </a:rPr>
              <a:t>Αλλαγές ωραρίου εργαστηρίων </a:t>
            </a:r>
          </a:p>
          <a:p>
            <a:pPr lvl="1">
              <a:buClrTx/>
            </a:pPr>
            <a:r>
              <a:rPr lang="el-GR" sz="2400" dirty="0">
                <a:latin typeface="+mn-lt"/>
                <a:ea typeface="Microsoft YaHei" panose="020B0503020204020204" pitchFamily="34" charset="-122"/>
              </a:rPr>
              <a:t>Αν </a:t>
            </a:r>
            <a:r>
              <a:rPr lang="el-GR" sz="2400" b="1" dirty="0">
                <a:latin typeface="+mn-lt"/>
                <a:ea typeface="Microsoft YaHei" panose="020B0503020204020204" pitchFamily="34" charset="-122"/>
              </a:rPr>
              <a:t>επιθυμείτε αλλαγή ώρας ή ημέρας </a:t>
            </a:r>
            <a:r>
              <a:rPr lang="el-GR" sz="2400" dirty="0">
                <a:latin typeface="+mn-lt"/>
                <a:ea typeface="Microsoft YaHei" panose="020B0503020204020204" pitchFamily="34" charset="-122"/>
              </a:rPr>
              <a:t>εργαστηρίου πρέπει να συνεννοηθείτε μεταξύ σας και όχι με τους υπεύθυνους των εργαστηρίων</a:t>
            </a:r>
          </a:p>
          <a:p>
            <a:pPr lvl="1" eaLnBrk="1" hangingPunct="1">
              <a:buClr>
                <a:srgbClr val="3891A7"/>
              </a:buClr>
            </a:pPr>
            <a:endParaRPr lang="el-GR" sz="2400" dirty="0">
              <a:solidFill>
                <a:srgbClr val="000000"/>
              </a:solidFill>
              <a:latin typeface="+mn-lt"/>
              <a:ea typeface="Microsoft YaHei" panose="020B0503020204020204" pitchFamily="34" charset="-122"/>
            </a:endParaRPr>
          </a:p>
          <a:p>
            <a:pPr eaLnBrk="1" hangingPunct="1">
              <a:buClr>
                <a:srgbClr val="3891A7"/>
              </a:buClr>
              <a:buFont typeface="Wingdings 2" panose="05020102010507070707" pitchFamily="18" charset="2"/>
              <a:buNone/>
            </a:pPr>
            <a:endParaRPr lang="el-GR" sz="2400" dirty="0">
              <a:solidFill>
                <a:srgbClr val="000000"/>
              </a:solidFill>
              <a:latin typeface="+mn-lt"/>
              <a:ea typeface="Microsoft YaHei" panose="020B0503020204020204" pitchFamily="34" charset="-122"/>
            </a:endParaRPr>
          </a:p>
        </p:txBody>
      </p:sp>
      <p:sp>
        <p:nvSpPr>
          <p:cNvPr id="22533" name="Text Box 4"/>
          <p:cNvSpPr txBox="1">
            <a:spLocks noChangeArrowheads="1"/>
          </p:cNvSpPr>
          <p:nvPr/>
        </p:nvSpPr>
        <p:spPr bwMode="auto">
          <a:xfrm>
            <a:off x="8613775" y="6305550"/>
            <a:ext cx="4572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600"/>
              </a:spcBef>
              <a:buClr>
                <a:schemeClr val="accent1"/>
              </a:buClr>
              <a:buSzPct val="80000"/>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Gill Sans MT" panose="020B0502020104020203" pitchFamily="34" charset="0"/>
              </a:defRPr>
            </a:lvl9pPr>
          </a:lstStyle>
          <a:p>
            <a:pPr algn="ctr" eaLnBrk="1" hangingPunct="1">
              <a:spcBef>
                <a:spcPct val="0"/>
              </a:spcBef>
              <a:buClrTx/>
              <a:buSzTx/>
              <a:buFontTx/>
              <a:buNone/>
            </a:pPr>
            <a:fld id="{7E3A8B73-F0E2-4FAF-BFB2-0BE392DB959D}" type="slidenum">
              <a:rPr lang="en-US" sz="1200">
                <a:solidFill>
                  <a:srgbClr val="B5A788"/>
                </a:solidFill>
                <a:ea typeface="Microsoft YaHei" panose="020B0503020204020204" pitchFamily="34" charset="-122"/>
              </a:rPr>
              <a:pPr algn="ctr" eaLnBrk="1" hangingPunct="1">
                <a:spcBef>
                  <a:spcPct val="0"/>
                </a:spcBef>
                <a:buClrTx/>
                <a:buSzTx/>
                <a:buFontTx/>
                <a:buNone/>
              </a:pPr>
              <a:t>3</a:t>
            </a:fld>
            <a:endParaRPr lang="en-US" sz="1200">
              <a:solidFill>
                <a:srgbClr val="B5A788"/>
              </a:solidFill>
              <a:ea typeface="Microsoft YaHei" panose="020B0503020204020204" pitchFamily="34" charset="-122"/>
            </a:endParaRPr>
          </a:p>
        </p:txBody>
      </p:sp>
    </p:spTree>
    <p:extLst>
      <p:ext uri="{BB962C8B-B14F-4D97-AF65-F5344CB8AC3E}">
        <p14:creationId xmlns:p14="http://schemas.microsoft.com/office/powerpoint/2010/main" val="37063313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6 - Τίτλος"/>
          <p:cNvSpPr>
            <a:spLocks noGrp="1"/>
          </p:cNvSpPr>
          <p:nvPr>
            <p:ph type="title"/>
          </p:nvPr>
        </p:nvSpPr>
        <p:spPr/>
        <p:txBody>
          <a:bodyPr>
            <a:normAutofit fontScale="90000"/>
          </a:bodyPr>
          <a:lstStyle/>
          <a:p>
            <a:pPr>
              <a:defRPr/>
            </a:pPr>
            <a:r>
              <a:rPr lang="el-GR" dirty="0"/>
              <a:t>Η </a:t>
            </a:r>
            <a:r>
              <a:rPr lang="el-GR" dirty="0" err="1"/>
              <a:t>διεπιφάνεια</a:t>
            </a:r>
            <a:r>
              <a:rPr lang="el-GR" dirty="0"/>
              <a:t> χρήσης της μηχανής αναζήτησης </a:t>
            </a:r>
            <a:r>
              <a:rPr lang="en-US" dirty="0"/>
              <a:t>Google</a:t>
            </a:r>
            <a:endParaRPr lang="el-GR" dirty="0"/>
          </a:p>
        </p:txBody>
      </p:sp>
      <p:pic>
        <p:nvPicPr>
          <p:cNvPr id="56323" name="35 - Εικόνα" descr="syntheth anazhthsh_telikh.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9138" y="1438275"/>
            <a:ext cx="8424862" cy="541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Θέση υποσέλιδου 1"/>
          <p:cNvSpPr>
            <a:spLocks noGrp="1"/>
          </p:cNvSpPr>
          <p:nvPr>
            <p:ph type="ftr" sz="quarter" idx="11"/>
          </p:nvPr>
        </p:nvSpPr>
        <p:spPr/>
        <p:txBody>
          <a:bodyPr/>
          <a:lstStyle/>
          <a:p>
            <a:pPr>
              <a:defRPr/>
            </a:pPr>
            <a:r>
              <a:rPr lang="el-GR"/>
              <a:t>ΤΠΕ και Εκπαίδευση, Β. Κόμης</a:t>
            </a:r>
            <a:endParaRPr lang="en-GB"/>
          </a:p>
        </p:txBody>
      </p:sp>
      <p:sp>
        <p:nvSpPr>
          <p:cNvPr id="56325" name="Θέση αριθμού διαφάνειας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908F09-C2D0-48ED-98F3-033415888076}" type="slidenum">
              <a:rPr lang="en-GB" smtClean="0">
                <a:solidFill>
                  <a:srgbClr val="B5A788"/>
                </a:solidFill>
                <a:latin typeface="Gill Sans MT" panose="020B0502020104020203" pitchFamily="34" charset="0"/>
              </a:rPr>
              <a:pPr/>
              <a:t>30</a:t>
            </a:fld>
            <a:endParaRPr lang="en-GB">
              <a:solidFill>
                <a:srgbClr val="B5A788"/>
              </a:solidFill>
              <a:latin typeface="Gill Sans MT" panose="020B0502020104020203" pitchFamily="34" charset="0"/>
            </a:endParaRPr>
          </a:p>
        </p:txBody>
      </p:sp>
    </p:spTree>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100" y="274638"/>
            <a:ext cx="7499350" cy="1143000"/>
          </a:xfrm>
        </p:spPr>
        <p:txBody>
          <a:bodyPr>
            <a:normAutofit fontScale="90000"/>
          </a:bodyPr>
          <a:lstStyle/>
          <a:p>
            <a:pPr>
              <a:defRPr/>
            </a:pPr>
            <a:r>
              <a:rPr lang="el-GR" dirty="0"/>
              <a:t>Παράδειγμα</a:t>
            </a:r>
            <a:r>
              <a:rPr lang="en-US" dirty="0"/>
              <a:t>: </a:t>
            </a:r>
            <a:r>
              <a:rPr lang="el-GR" dirty="0"/>
              <a:t>Αποτελέσματα αναζήτησης</a:t>
            </a:r>
            <a:r>
              <a:rPr lang="en-US" dirty="0"/>
              <a:t> </a:t>
            </a:r>
            <a:r>
              <a:rPr lang="el-GR" dirty="0"/>
              <a:t>στο </a:t>
            </a:r>
            <a:r>
              <a:rPr lang="en-US" dirty="0"/>
              <a:t>Google</a:t>
            </a:r>
            <a:endParaRPr lang="el-GR" dirty="0"/>
          </a:p>
        </p:txBody>
      </p:sp>
      <p:pic>
        <p:nvPicPr>
          <p:cNvPr id="57347" name="14 - Εικόνα" descr="apotelesmata.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33475" y="1643063"/>
            <a:ext cx="8010525" cy="521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US"/>
          </a:p>
        </p:txBody>
      </p:sp>
      <p:sp>
        <p:nvSpPr>
          <p:cNvPr id="57349" name="Θέση αριθμού διαφάνειας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085D3A-17F0-4292-95E9-F859FE62C203}" type="slidenum">
              <a:rPr lang="en-US" smtClean="0">
                <a:solidFill>
                  <a:srgbClr val="B5A788"/>
                </a:solidFill>
                <a:latin typeface="Gill Sans MT" panose="020B0502020104020203" pitchFamily="34" charset="0"/>
              </a:rPr>
              <a:pPr/>
              <a:t>31</a:t>
            </a:fld>
            <a:endParaRPr lang="en-US">
              <a:solidFill>
                <a:srgbClr val="B5A788"/>
              </a:solidFill>
              <a:latin typeface="Gill Sans MT" panose="020B0502020104020203"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a:t>Αξιολόγηση των αποτελεσμάτων μιας αναζήτησης (1)</a:t>
            </a:r>
          </a:p>
        </p:txBody>
      </p:sp>
      <p:sp>
        <p:nvSpPr>
          <p:cNvPr id="40963" name="2 - Θέση κειμένου"/>
          <p:cNvSpPr>
            <a:spLocks noGrp="1"/>
          </p:cNvSpPr>
          <p:nvPr>
            <p:ph type="body" idx="1"/>
          </p:nvPr>
        </p:nvSpPr>
        <p:spPr>
          <a:xfrm>
            <a:off x="928688" y="1785938"/>
            <a:ext cx="8005762" cy="4429125"/>
          </a:xfrm>
        </p:spPr>
        <p:txBody>
          <a:bodyPr/>
          <a:lstStyle/>
          <a:p>
            <a:pPr>
              <a:buFont typeface="Wingdings 2" panose="05020102010507070707" pitchFamily="18" charset="2"/>
              <a:buNone/>
              <a:defRPr/>
            </a:pPr>
            <a:r>
              <a:rPr lang="el-GR" sz="2400" dirty="0"/>
              <a:t>Δεδομένου ότι είναι τεράστιος ο όγκος πληροφοριών που είναι διαθέσιμος, είναι πολύ σημαντικό να γίνεται σωστή επιλογή των πληροφοριών που θα χρησιμοποιηθούν μετά από </a:t>
            </a:r>
            <a:r>
              <a:rPr lang="el-GR" sz="2400" u="sng" dirty="0"/>
              <a:t>αυστηρή αξιολόγηση</a:t>
            </a:r>
            <a:r>
              <a:rPr lang="el-GR" sz="2400" dirty="0"/>
              <a:t>. </a:t>
            </a:r>
          </a:p>
          <a:p>
            <a:pPr marL="539750" indent="-457200">
              <a:buFont typeface="+mj-lt"/>
              <a:buAutoNum type="arabicPeriod"/>
              <a:defRPr/>
            </a:pPr>
            <a:r>
              <a:rPr lang="el-GR" sz="2400" dirty="0"/>
              <a:t>Αξιολόγηση της χρησιμότητας και της σχετικότητας των πληροφοριών που έχουν βρεθεί με βάση τα ερωτήματα που έχουμε θέσει.</a:t>
            </a:r>
          </a:p>
          <a:p>
            <a:pPr marL="539750" indent="-457200">
              <a:buFont typeface="+mj-lt"/>
              <a:buAutoNum type="arabicPeriod"/>
              <a:defRPr/>
            </a:pPr>
            <a:r>
              <a:rPr lang="el-GR" sz="2400" dirty="0"/>
              <a:t>Προσδιορισμός και εφαρμογή κριτηρίων για την αξιολόγηση των πληροφοριών και</a:t>
            </a:r>
          </a:p>
          <a:p>
            <a:pPr marL="539750" indent="-457200">
              <a:buFont typeface="+mj-lt"/>
              <a:buAutoNum type="arabicPeriod"/>
              <a:defRPr/>
            </a:pPr>
            <a:r>
              <a:rPr lang="el-GR" sz="2400" dirty="0" err="1"/>
              <a:t>Αναστοχαστική</a:t>
            </a:r>
            <a:r>
              <a:rPr lang="el-GR" sz="2400" dirty="0"/>
              <a:t> επεξεργασία της διαδικασίας αναζήτησης που εφαρμόστηκε</a:t>
            </a:r>
          </a:p>
        </p:txBody>
      </p:sp>
      <p:sp>
        <p:nvSpPr>
          <p:cNvPr id="58372"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8EC85223-F96E-4B7F-B5F0-42051546C08A}" type="slidenum">
              <a:rPr lang="en-GB" sz="1200" smtClean="0">
                <a:solidFill>
                  <a:srgbClr val="B5A788"/>
                </a:solidFill>
              </a:rPr>
              <a:pPr>
                <a:spcBef>
                  <a:spcPct val="0"/>
                </a:spcBef>
                <a:buClrTx/>
                <a:buSzTx/>
                <a:buFontTx/>
                <a:buNone/>
              </a:pPr>
              <a:t>32</a:t>
            </a:fld>
            <a:endParaRPr lang="en-GB" sz="1200">
              <a:solidFill>
                <a:srgbClr val="B5A788"/>
              </a:solidFill>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GB"/>
          </a:p>
        </p:txBody>
      </p:sp>
    </p:spTree>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a:t>Αξιολόγηση των αποτελεσμάτων μιας αναζήτησης (2)</a:t>
            </a:r>
          </a:p>
        </p:txBody>
      </p:sp>
      <p:sp>
        <p:nvSpPr>
          <p:cNvPr id="59395" name="2 - Θέση κειμένου"/>
          <p:cNvSpPr>
            <a:spLocks noGrp="1"/>
          </p:cNvSpPr>
          <p:nvPr>
            <p:ph type="body" idx="1"/>
          </p:nvPr>
        </p:nvSpPr>
        <p:spPr>
          <a:xfrm>
            <a:off x="1000125" y="1571625"/>
            <a:ext cx="7713663" cy="5124450"/>
          </a:xfrm>
        </p:spPr>
        <p:txBody>
          <a:bodyPr/>
          <a:lstStyle/>
          <a:p>
            <a:pPr>
              <a:buFont typeface="Wingdings 2" panose="05020102010507070707" pitchFamily="18" charset="2"/>
              <a:buNone/>
            </a:pPr>
            <a:r>
              <a:rPr lang="el-GR" sz="2400"/>
              <a:t>1. Αξιολόγηση της χρησιμότητας  και της σχετικότητας των πληροφοριών που έχουν βρεθεί με βάση τα ερωτήματα που έχουμε θέσει</a:t>
            </a:r>
            <a:r>
              <a:rPr lang="en-US" sz="2400"/>
              <a:t>:</a:t>
            </a:r>
            <a:endParaRPr lang="el-GR" sz="2400"/>
          </a:p>
          <a:p>
            <a:pPr lvl="1">
              <a:buFont typeface="Arial" panose="020B0604020202020204" pitchFamily="34" charset="0"/>
              <a:buChar char="•"/>
            </a:pPr>
            <a:r>
              <a:rPr lang="el-GR" sz="2000"/>
              <a:t>Αξιολόγηση της ποσότητας, της ποιότητας και της σχετικότητας των αποτελεσμάτων για τον καθορισμό εναλλακτικών εργαλείων διαχείρισης των πληροφοριών ή την εξέταση εναλλακτικών μεθόδων που θα χρησιμοποιηθούν.</a:t>
            </a:r>
          </a:p>
          <a:p>
            <a:pPr lvl="1">
              <a:buFont typeface="Arial" panose="020B0604020202020204" pitchFamily="34" charset="0"/>
              <a:buChar char="•"/>
            </a:pPr>
            <a:r>
              <a:rPr lang="el-GR" sz="2000"/>
              <a:t>Αναγνώριση τυχόν παρανοήσεων ή ελλείψεων στα αποτελέσματα που έχουν βρεθεί ώστε να δούμε αν είναι ανάγκη να εφαρμοστούν διαφορετικές στρατηγικές αναζήτησης.</a:t>
            </a:r>
          </a:p>
          <a:p>
            <a:pPr lvl="1">
              <a:buFont typeface="Arial" panose="020B0604020202020204" pitchFamily="34" charset="0"/>
              <a:buChar char="•"/>
            </a:pPr>
            <a:r>
              <a:rPr lang="el-GR" sz="2000"/>
              <a:t>Επανάληψη της διαδικασίας αναζήτησης χρησιμοποιώντας την νέα στρατηγική κατάλληλα</a:t>
            </a:r>
          </a:p>
          <a:p>
            <a:endParaRPr lang="el-GR" sz="3600"/>
          </a:p>
        </p:txBody>
      </p:sp>
      <p:sp>
        <p:nvSpPr>
          <p:cNvPr id="59396"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CE707514-0BAF-4A48-BC3C-85815B3AF4B6}" type="slidenum">
              <a:rPr lang="en-GB" sz="1200" smtClean="0">
                <a:solidFill>
                  <a:srgbClr val="B5A788"/>
                </a:solidFill>
              </a:rPr>
              <a:pPr>
                <a:spcBef>
                  <a:spcPct val="0"/>
                </a:spcBef>
                <a:buClrTx/>
                <a:buSzTx/>
                <a:buFontTx/>
                <a:buNone/>
              </a:pPr>
              <a:t>33</a:t>
            </a:fld>
            <a:endParaRPr lang="en-GB" sz="1200">
              <a:solidFill>
                <a:srgbClr val="B5A788"/>
              </a:solidFill>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GB"/>
          </a:p>
        </p:txBody>
      </p:sp>
    </p:spTree>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a:t>Αξιολόγηση των αποτελεσμάτων μιας αναζήτησης (3)</a:t>
            </a:r>
          </a:p>
        </p:txBody>
      </p:sp>
      <p:sp>
        <p:nvSpPr>
          <p:cNvPr id="60419" name="2 - Θέση κειμένου"/>
          <p:cNvSpPr>
            <a:spLocks noGrp="1"/>
          </p:cNvSpPr>
          <p:nvPr>
            <p:ph type="body" idx="1"/>
          </p:nvPr>
        </p:nvSpPr>
        <p:spPr>
          <a:xfrm>
            <a:off x="1285875" y="1643063"/>
            <a:ext cx="7358063" cy="4357687"/>
          </a:xfrm>
        </p:spPr>
        <p:txBody>
          <a:bodyPr/>
          <a:lstStyle/>
          <a:p>
            <a:pPr>
              <a:buFont typeface="Wingdings 2" panose="05020102010507070707" pitchFamily="18" charset="2"/>
              <a:buNone/>
            </a:pPr>
            <a:r>
              <a:rPr lang="el-GR" sz="2400"/>
              <a:t>2. Προσδιορισμός και εφαρμογή κριτηρίων για την αξιολόγηση των πληροφοριών </a:t>
            </a:r>
            <a:r>
              <a:rPr lang="en-US" sz="2400"/>
              <a:t>:</a:t>
            </a:r>
            <a:endParaRPr lang="el-GR" sz="2400"/>
          </a:p>
          <a:p>
            <a:pPr>
              <a:buFont typeface="Arial" panose="020B0604020202020204" pitchFamily="34" charset="0"/>
              <a:buChar char="•"/>
            </a:pPr>
            <a:r>
              <a:rPr lang="el-GR" sz="2400"/>
              <a:t>Εξέταση και σύγκριση των πληροφοριών από ποικίλες πηγές για αξιολόγηση της αξιοπιστίας, της εγκυρότητας και της ακρίβειας τους</a:t>
            </a:r>
          </a:p>
          <a:p>
            <a:pPr>
              <a:buFont typeface="Arial" panose="020B0604020202020204" pitchFamily="34" charset="0"/>
              <a:buChar char="•"/>
            </a:pPr>
            <a:r>
              <a:rPr lang="el-GR" sz="2400"/>
              <a:t>Αναγνώριση του πολιτιστικού, φυσικού ή άλλου πλαισίου μέσα στο οποίο οι πληροφορίες δημιουργήθηκαν και κατανόηση του βαθμού επίδρασης του πλαισίου αυτού στην ερμηνεία των πληροφοριών</a:t>
            </a:r>
          </a:p>
          <a:p>
            <a:pPr>
              <a:buFont typeface="Wingdings 2" panose="05020102010507070707" pitchFamily="18" charset="2"/>
              <a:buNone/>
            </a:pPr>
            <a:endParaRPr lang="el-GR" sz="2400"/>
          </a:p>
          <a:p>
            <a:pPr>
              <a:buFont typeface="Wingdings 2" panose="05020102010507070707" pitchFamily="18" charset="2"/>
              <a:buNone/>
            </a:pPr>
            <a:endParaRPr lang="el-GR" sz="2400"/>
          </a:p>
          <a:p>
            <a:pPr>
              <a:buFont typeface="Arial" panose="020B0604020202020204" pitchFamily="34" charset="0"/>
              <a:buChar char="•"/>
            </a:pPr>
            <a:endParaRPr lang="el-GR" sz="2400"/>
          </a:p>
          <a:p>
            <a:pPr>
              <a:buFont typeface="Wingdings 2" panose="05020102010507070707" pitchFamily="18" charset="2"/>
              <a:buNone/>
            </a:pPr>
            <a:endParaRPr lang="el-GR" sz="2400"/>
          </a:p>
        </p:txBody>
      </p:sp>
      <p:sp>
        <p:nvSpPr>
          <p:cNvPr id="60420"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5010A870-D4C2-441F-9C5B-C0AA660FA9F7}" type="slidenum">
              <a:rPr lang="en-GB" sz="1200" smtClean="0">
                <a:solidFill>
                  <a:srgbClr val="B5A788"/>
                </a:solidFill>
              </a:rPr>
              <a:pPr>
                <a:spcBef>
                  <a:spcPct val="0"/>
                </a:spcBef>
                <a:buClrTx/>
                <a:buSzTx/>
                <a:buFontTx/>
                <a:buNone/>
              </a:pPr>
              <a:t>34</a:t>
            </a:fld>
            <a:endParaRPr lang="en-GB" sz="1200">
              <a:solidFill>
                <a:srgbClr val="B5A788"/>
              </a:solidFill>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GB"/>
          </a:p>
        </p:txBody>
      </p:sp>
    </p:spTree>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a:t>Αξιολόγηση των αποτελεσμάτων μιας αναζήτησης (4)</a:t>
            </a:r>
          </a:p>
        </p:txBody>
      </p:sp>
      <p:sp>
        <p:nvSpPr>
          <p:cNvPr id="61443" name="2 - Θέση κειμένου"/>
          <p:cNvSpPr>
            <a:spLocks noGrp="1"/>
          </p:cNvSpPr>
          <p:nvPr>
            <p:ph type="body" idx="1"/>
          </p:nvPr>
        </p:nvSpPr>
        <p:spPr>
          <a:xfrm>
            <a:off x="1435100" y="1447800"/>
            <a:ext cx="7499350" cy="5195888"/>
          </a:xfrm>
        </p:spPr>
        <p:txBody>
          <a:bodyPr/>
          <a:lstStyle/>
          <a:p>
            <a:pPr>
              <a:buFont typeface="Wingdings 2" panose="05020102010507070707" pitchFamily="18" charset="2"/>
              <a:buNone/>
            </a:pPr>
            <a:endParaRPr lang="el-GR" sz="2400"/>
          </a:p>
          <a:p>
            <a:pPr>
              <a:buFont typeface="Wingdings 2" panose="05020102010507070707" pitchFamily="18" charset="2"/>
              <a:buNone/>
            </a:pPr>
            <a:r>
              <a:rPr lang="el-GR" sz="2400"/>
              <a:t>3. Αναστοχαστική επεξεργασία της διαδικασίας αναζήτησης που εφαρμόστηκε </a:t>
            </a:r>
            <a:r>
              <a:rPr lang="en-US" sz="2400"/>
              <a:t>:</a:t>
            </a:r>
            <a:endParaRPr lang="el-GR" sz="2400"/>
          </a:p>
          <a:p>
            <a:pPr>
              <a:buFont typeface="Arial" panose="020B0604020202020204" pitchFamily="34" charset="0"/>
              <a:buChar char="•"/>
            </a:pPr>
            <a:r>
              <a:rPr lang="el-GR" sz="2400"/>
              <a:t>Βλέπουμε αν οι αρχικές ανάγκες έχουν ικανοποιηθεί ή αν απαιτούνται συμπληρωματικές πληροφορίες </a:t>
            </a:r>
          </a:p>
          <a:p>
            <a:pPr>
              <a:buFont typeface="Arial" panose="020B0604020202020204" pitchFamily="34" charset="0"/>
              <a:buChar char="•"/>
            </a:pPr>
            <a:r>
              <a:rPr lang="el-GR" sz="2400"/>
              <a:t>Αναθεώρηση των εργαλείων διαχείρισης των πληροφοριών που χρησιμοποιήθηκαν και χρήση νέων εργαλείων αν είναι κρίνεται απαραίτητο</a:t>
            </a:r>
          </a:p>
          <a:p>
            <a:pPr>
              <a:buFont typeface="Wingdings 2" panose="05020102010507070707" pitchFamily="18" charset="2"/>
              <a:buNone/>
            </a:pPr>
            <a:endParaRPr lang="el-GR" sz="2400"/>
          </a:p>
          <a:p>
            <a:pPr>
              <a:buFont typeface="Arial" panose="020B0604020202020204" pitchFamily="34" charset="0"/>
              <a:buChar char="•"/>
            </a:pPr>
            <a:endParaRPr lang="el-GR" sz="2400"/>
          </a:p>
          <a:p>
            <a:pPr>
              <a:buFont typeface="Wingdings 2" panose="05020102010507070707" pitchFamily="18" charset="2"/>
              <a:buNone/>
            </a:pPr>
            <a:endParaRPr lang="el-GR" sz="2400"/>
          </a:p>
        </p:txBody>
      </p:sp>
      <p:sp>
        <p:nvSpPr>
          <p:cNvPr id="61444" name="4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EB9C17C5-5085-49BD-ABB3-7FF83B72FC75}" type="slidenum">
              <a:rPr lang="en-GB" sz="1200" smtClean="0">
                <a:solidFill>
                  <a:srgbClr val="B5A788"/>
                </a:solidFill>
              </a:rPr>
              <a:pPr>
                <a:spcBef>
                  <a:spcPct val="0"/>
                </a:spcBef>
                <a:buClrTx/>
                <a:buSzTx/>
                <a:buFontTx/>
                <a:buNone/>
              </a:pPr>
              <a:t>35</a:t>
            </a:fld>
            <a:endParaRPr lang="en-GB" sz="1200">
              <a:solidFill>
                <a:srgbClr val="B5A788"/>
              </a:solidFill>
            </a:endParaRPr>
          </a:p>
        </p:txBody>
      </p:sp>
      <p:sp>
        <p:nvSpPr>
          <p:cNvPr id="3" name="Θέση υποσέλιδου 2"/>
          <p:cNvSpPr>
            <a:spLocks noGrp="1"/>
          </p:cNvSpPr>
          <p:nvPr>
            <p:ph type="ftr" sz="quarter" idx="11"/>
          </p:nvPr>
        </p:nvSpPr>
        <p:spPr/>
        <p:txBody>
          <a:bodyPr/>
          <a:lstStyle/>
          <a:p>
            <a:pPr>
              <a:defRPr/>
            </a:pPr>
            <a:r>
              <a:rPr lang="el-GR"/>
              <a:t>ΤΠΕ και Εκπαίδευση, Β. Κόμης</a:t>
            </a:r>
            <a:endParaRPr lang="en-GB"/>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1403648" y="1988840"/>
            <a:ext cx="7206952" cy="43167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63538" indent="-282575">
              <a:spcBef>
                <a:spcPts val="600"/>
              </a:spcBef>
              <a:buClr>
                <a:schemeClr val="accent1"/>
              </a:buClr>
              <a:buSzPct val="80000"/>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chemeClr val="tx1"/>
                </a:solidFill>
                <a:latin typeface="Gill Sans MT" panose="020B0502020104020203" pitchFamily="34" charset="0"/>
              </a:defRPr>
            </a:lvl9pPr>
          </a:lstStyle>
          <a:p>
            <a:pPr eaLnBrk="1" hangingPunct="1">
              <a:buClrTx/>
            </a:pPr>
            <a:r>
              <a:rPr lang="el-GR" b="1" dirty="0">
                <a:solidFill>
                  <a:srgbClr val="000000"/>
                </a:solidFill>
                <a:latin typeface="+mn-lt"/>
                <a:ea typeface="Microsoft YaHei" panose="020B0503020204020204" pitchFamily="34" charset="-122"/>
              </a:rPr>
              <a:t>Παράδοση εργασιών</a:t>
            </a:r>
            <a:r>
              <a:rPr lang="el-GR" dirty="0">
                <a:solidFill>
                  <a:srgbClr val="000000"/>
                </a:solidFill>
                <a:latin typeface="+mn-lt"/>
                <a:ea typeface="Microsoft YaHei" panose="020B0503020204020204" pitchFamily="34" charset="-122"/>
              </a:rPr>
              <a:t>: Οι εργασίες που απαιτούν παράδοση πρέπει να παραδίδονται τουλάχιστον </a:t>
            </a:r>
            <a:r>
              <a:rPr lang="el-GR" b="1" dirty="0">
                <a:latin typeface="+mn-lt"/>
                <a:ea typeface="Microsoft YaHei" panose="020B0503020204020204" pitchFamily="34" charset="-122"/>
              </a:rPr>
              <a:t>2 μέρες νωρίτερα </a:t>
            </a:r>
            <a:r>
              <a:rPr lang="el-GR" dirty="0">
                <a:solidFill>
                  <a:srgbClr val="000000"/>
                </a:solidFill>
                <a:latin typeface="+mn-lt"/>
                <a:ea typeface="Microsoft YaHei" panose="020B0503020204020204" pitchFamily="34" charset="-122"/>
              </a:rPr>
              <a:t>από την ημέρα του επόμενου εργαστηρίου</a:t>
            </a:r>
          </a:p>
          <a:p>
            <a:pPr eaLnBrk="1" hangingPunct="1">
              <a:buClrTx/>
            </a:pPr>
            <a:r>
              <a:rPr lang="el-GR" b="1" dirty="0">
                <a:solidFill>
                  <a:srgbClr val="000000"/>
                </a:solidFill>
                <a:latin typeface="+mn-lt"/>
                <a:ea typeface="Microsoft YaHei" panose="020B0503020204020204" pitchFamily="34" charset="-122"/>
              </a:rPr>
              <a:t>Η παράδοση είναι υποχρεωτική ! </a:t>
            </a:r>
          </a:p>
          <a:p>
            <a:pPr eaLnBrk="1" hangingPunct="1">
              <a:buClrTx/>
            </a:pPr>
            <a:r>
              <a:rPr lang="el-GR" b="1" dirty="0">
                <a:solidFill>
                  <a:srgbClr val="000000"/>
                </a:solidFill>
                <a:latin typeface="+mn-lt"/>
                <a:ea typeface="Microsoft YaHei" panose="020B0503020204020204" pitchFamily="34" charset="-122"/>
              </a:rPr>
              <a:t>Η παράδοση γίνεται στο </a:t>
            </a:r>
            <a:r>
              <a:rPr lang="en-US" b="1" dirty="0" err="1">
                <a:solidFill>
                  <a:srgbClr val="000000"/>
                </a:solidFill>
                <a:latin typeface="+mn-lt"/>
                <a:ea typeface="Microsoft YaHei" panose="020B0503020204020204" pitchFamily="34" charset="-122"/>
              </a:rPr>
              <a:t>eclass</a:t>
            </a:r>
            <a:r>
              <a:rPr lang="en-US" b="1" dirty="0">
                <a:solidFill>
                  <a:srgbClr val="000000"/>
                </a:solidFill>
                <a:latin typeface="+mn-lt"/>
                <a:ea typeface="Microsoft YaHei" panose="020B0503020204020204" pitchFamily="34" charset="-122"/>
              </a:rPr>
              <a:t> </a:t>
            </a:r>
            <a:endParaRPr lang="el-GR" b="1" dirty="0">
              <a:solidFill>
                <a:srgbClr val="000000"/>
              </a:solidFill>
              <a:latin typeface="+mn-lt"/>
              <a:ea typeface="Microsoft YaHei" panose="020B0503020204020204" pitchFamily="34" charset="-122"/>
            </a:endParaRPr>
          </a:p>
          <a:p>
            <a:pPr eaLnBrk="1" hangingPunct="1">
              <a:buClrTx/>
              <a:buFont typeface="Wingdings 2" panose="05020102010507070707" pitchFamily="18" charset="2"/>
              <a:buNone/>
            </a:pPr>
            <a:endParaRPr lang="el-GR" dirty="0">
              <a:solidFill>
                <a:srgbClr val="000000"/>
              </a:solidFill>
              <a:latin typeface="+mn-lt"/>
              <a:ea typeface="Microsoft YaHei" panose="020B0503020204020204" pitchFamily="34" charset="-122"/>
            </a:endParaRPr>
          </a:p>
        </p:txBody>
      </p:sp>
      <p:sp>
        <p:nvSpPr>
          <p:cNvPr id="24580" name="Text Box 3"/>
          <p:cNvSpPr txBox="1">
            <a:spLocks noChangeArrowheads="1"/>
          </p:cNvSpPr>
          <p:nvPr/>
        </p:nvSpPr>
        <p:spPr bwMode="auto">
          <a:xfrm>
            <a:off x="8613775" y="6305550"/>
            <a:ext cx="4572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600"/>
              </a:spcBef>
              <a:buClr>
                <a:schemeClr val="accent1"/>
              </a:buClr>
              <a:buSzPct val="80000"/>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Gill Sans MT" panose="020B0502020104020203" pitchFamily="34" charset="0"/>
              </a:defRPr>
            </a:lvl9pPr>
          </a:lstStyle>
          <a:p>
            <a:pPr algn="ctr" eaLnBrk="1" hangingPunct="1">
              <a:spcBef>
                <a:spcPct val="0"/>
              </a:spcBef>
              <a:buClrTx/>
              <a:buSzTx/>
              <a:buFontTx/>
              <a:buNone/>
            </a:pPr>
            <a:fld id="{4979E86E-DECE-4C9F-A9A0-9A8795902169}" type="slidenum">
              <a:rPr lang="en-US" sz="1200">
                <a:solidFill>
                  <a:srgbClr val="B5A788"/>
                </a:solidFill>
                <a:ea typeface="Microsoft YaHei" panose="020B0503020204020204" pitchFamily="34" charset="-122"/>
              </a:rPr>
              <a:pPr algn="ctr" eaLnBrk="1" hangingPunct="1">
                <a:spcBef>
                  <a:spcPct val="0"/>
                </a:spcBef>
                <a:buClrTx/>
                <a:buSzTx/>
                <a:buFontTx/>
                <a:buNone/>
              </a:pPr>
              <a:t>4</a:t>
            </a:fld>
            <a:endParaRPr lang="en-US" sz="1200">
              <a:solidFill>
                <a:srgbClr val="B5A788"/>
              </a:solidFill>
              <a:ea typeface="Microsoft YaHei" panose="020B0503020204020204" pitchFamily="34" charset="-122"/>
            </a:endParaRPr>
          </a:p>
        </p:txBody>
      </p:sp>
      <p:sp>
        <p:nvSpPr>
          <p:cNvPr id="16388" name="Text Box 4"/>
          <p:cNvSpPr txBox="1">
            <a:spLocks noChangeArrowheads="1"/>
          </p:cNvSpPr>
          <p:nvPr/>
        </p:nvSpPr>
        <p:spPr bwMode="auto">
          <a:xfrm>
            <a:off x="1293540" y="236642"/>
            <a:ext cx="7427168" cy="128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5pPr>
            <a:lvl6pPr marL="25146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6pPr>
            <a:lvl7pPr marL="29718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7pPr>
            <a:lvl8pPr marL="34290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8pPr>
            <a:lvl9pPr marL="38862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Microsoft YaHei" charset="-122"/>
              </a:defRPr>
            </a:lvl9pPr>
          </a:lstStyle>
          <a:p>
            <a:pPr algn="ctr">
              <a:defRPr/>
            </a:pPr>
            <a:r>
              <a:rPr lang="el-GR" sz="4000" b="1" dirty="0">
                <a:solidFill>
                  <a:srgbClr val="C00000"/>
                </a:solidFill>
              </a:rPr>
              <a:t>Υποχρεώσεις – Εργαστήριο </a:t>
            </a:r>
            <a:r>
              <a:rPr lang="el-GR" sz="4000" b="1" dirty="0">
                <a:solidFill>
                  <a:srgbClr val="C00000"/>
                </a:solidFill>
                <a:latin typeface="+mj-lt"/>
                <a:ea typeface="+mj-ea"/>
                <a:cs typeface="+mj-cs"/>
              </a:rPr>
              <a:t>(2) – Εργασίες </a:t>
            </a:r>
          </a:p>
        </p:txBody>
      </p:sp>
    </p:spTree>
    <p:extLst>
      <p:ext uri="{BB962C8B-B14F-4D97-AF65-F5344CB8AC3E}">
        <p14:creationId xmlns:p14="http://schemas.microsoft.com/office/powerpoint/2010/main" val="1439406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04801" y="274638"/>
            <a:ext cx="8766174" cy="1143000"/>
          </a:xfrm>
        </p:spPr>
        <p:txBody>
          <a:bodyP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4000" b="1" dirty="0">
                <a:solidFill>
                  <a:srgbClr val="C00000"/>
                </a:solidFill>
                <a:latin typeface="Arial" charset="0"/>
                <a:ea typeface="Microsoft YaHei" charset="-122"/>
              </a:rPr>
              <a:t>Α</a:t>
            </a:r>
            <a:r>
              <a:rPr lang="en-GB" sz="4000" b="1" dirty="0" err="1">
                <a:solidFill>
                  <a:srgbClr val="C00000"/>
                </a:solidFill>
                <a:latin typeface="Arial" charset="0"/>
                <a:ea typeface="Microsoft YaHei" charset="-122"/>
              </a:rPr>
              <a:t>ξιολόγηση</a:t>
            </a:r>
            <a:r>
              <a:rPr lang="en-GB" sz="4000" b="1" dirty="0">
                <a:solidFill>
                  <a:srgbClr val="C00000"/>
                </a:solidFill>
                <a:latin typeface="Arial" charset="0"/>
                <a:ea typeface="Microsoft YaHei" charset="-122"/>
              </a:rPr>
              <a:t> </a:t>
            </a:r>
            <a:r>
              <a:rPr lang="el-GR" sz="4000" b="1" dirty="0">
                <a:solidFill>
                  <a:srgbClr val="C00000"/>
                </a:solidFill>
                <a:latin typeface="Arial" charset="0"/>
                <a:ea typeface="Microsoft YaHei" charset="-122"/>
                <a:cs typeface="+mn-cs"/>
              </a:rPr>
              <a:t>μαθήματος</a:t>
            </a:r>
            <a:endParaRPr lang="en-GB" sz="4000" b="1" dirty="0">
              <a:solidFill>
                <a:srgbClr val="C00000"/>
              </a:solidFill>
              <a:latin typeface="Arial" charset="0"/>
              <a:ea typeface="Microsoft YaHei" charset="-122"/>
              <a:cs typeface="+mn-cs"/>
            </a:endParaRPr>
          </a:p>
        </p:txBody>
      </p:sp>
      <p:sp>
        <p:nvSpPr>
          <p:cNvPr id="20485" name="Rectangle 3"/>
          <p:cNvSpPr>
            <a:spLocks noGrp="1" noChangeArrowheads="1"/>
          </p:cNvSpPr>
          <p:nvPr>
            <p:ph type="body" idx="1"/>
          </p:nvPr>
        </p:nvSpPr>
        <p:spPr>
          <a:xfrm>
            <a:off x="755576" y="1432878"/>
            <a:ext cx="7855024" cy="4872672"/>
          </a:xfrm>
        </p:spPr>
        <p:txBody>
          <a:bodyPr>
            <a:noAutofit/>
          </a:bodyPr>
          <a:lstStyle/>
          <a:p>
            <a:pPr lvl="1" eaLnBrk="1" hangingPunct="1">
              <a:spcBef>
                <a:spcPts val="1200"/>
              </a:spcBef>
            </a:pPr>
            <a:r>
              <a:rPr lang="el-GR" dirty="0"/>
              <a:t>Ατομικές ε</a:t>
            </a:r>
            <a:r>
              <a:rPr lang="en-GB" dirty="0" err="1"/>
              <a:t>ργ</a:t>
            </a:r>
            <a:r>
              <a:rPr lang="en-GB" dirty="0"/>
              <a:t>ασί</a:t>
            </a:r>
            <a:r>
              <a:rPr lang="el-GR" dirty="0" err="1"/>
              <a:t>ες</a:t>
            </a:r>
            <a:r>
              <a:rPr lang="en-GB" dirty="0"/>
              <a:t> και </a:t>
            </a:r>
            <a:r>
              <a:rPr lang="en-GB" dirty="0" err="1"/>
              <a:t>εξέτ</a:t>
            </a:r>
            <a:r>
              <a:rPr lang="en-GB" dirty="0"/>
              <a:t>αση </a:t>
            </a:r>
            <a:endParaRPr lang="el-GR" dirty="0"/>
          </a:p>
          <a:p>
            <a:pPr lvl="2" eaLnBrk="1" hangingPunct="1">
              <a:spcBef>
                <a:spcPts val="1200"/>
              </a:spcBef>
            </a:pPr>
            <a:r>
              <a:rPr lang="el-GR" b="1" dirty="0"/>
              <a:t>Τελικός βαθμός</a:t>
            </a:r>
            <a:r>
              <a:rPr lang="el-GR" dirty="0"/>
              <a:t>= 50% βαθμός εξέτασης +50% βαθμός εργασιών</a:t>
            </a:r>
          </a:p>
          <a:p>
            <a:pPr lvl="1" eaLnBrk="1" hangingPunct="1">
              <a:spcBef>
                <a:spcPts val="1200"/>
              </a:spcBef>
            </a:pPr>
            <a:r>
              <a:rPr lang="el-GR" dirty="0"/>
              <a:t>Οι εξετάσεις θα γίνουν με ανοικτά βιβλία </a:t>
            </a:r>
          </a:p>
          <a:p>
            <a:pPr lvl="1" eaLnBrk="1" hangingPunct="1">
              <a:spcBef>
                <a:spcPts val="1200"/>
              </a:spcBef>
            </a:pPr>
            <a:r>
              <a:rPr lang="el-GR" dirty="0"/>
              <a:t>Προϋπόθεση </a:t>
            </a:r>
          </a:p>
          <a:p>
            <a:pPr lvl="2" eaLnBrk="1" hangingPunct="1">
              <a:spcBef>
                <a:spcPts val="1200"/>
              </a:spcBef>
            </a:pPr>
            <a:r>
              <a:rPr lang="el-GR" dirty="0"/>
              <a:t>βαθμός εξέτασης&gt;=4,5 </a:t>
            </a:r>
          </a:p>
          <a:p>
            <a:pPr lvl="2" eaLnBrk="1" hangingPunct="1">
              <a:spcBef>
                <a:spcPts val="1200"/>
              </a:spcBef>
            </a:pPr>
            <a:r>
              <a:rPr lang="el-GR" dirty="0"/>
              <a:t>Βαθμός εργασιών&gt;=5 </a:t>
            </a:r>
          </a:p>
          <a:p>
            <a:pPr lvl="2" eaLnBrk="1" hangingPunct="1">
              <a:spcBef>
                <a:spcPts val="1200"/>
              </a:spcBef>
            </a:pPr>
            <a:r>
              <a:rPr lang="el-GR" dirty="0"/>
              <a:t>Οι εργασίες αφορούν ένα σύνολο δραστηριοτήτων σχετικών με τη χρήση των ΤΠΕ στην εκπαίδευση</a:t>
            </a:r>
            <a:endParaRPr lang="en-GB" dirty="0"/>
          </a:p>
        </p:txBody>
      </p:sp>
    </p:spTree>
    <p:extLst>
      <p:ext uri="{BB962C8B-B14F-4D97-AF65-F5344CB8AC3E}">
        <p14:creationId xmlns:p14="http://schemas.microsoft.com/office/powerpoint/2010/main" val="28613526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0485">
                                            <p:txEl>
                                              <p:pRg st="0" end="0"/>
                                            </p:txEl>
                                          </p:spTgt>
                                        </p:tgtEl>
                                        <p:attrNameLst>
                                          <p:attrName>style.visibility</p:attrName>
                                        </p:attrNameLst>
                                      </p:cBhvr>
                                      <p:to>
                                        <p:strVal val="visible"/>
                                      </p:to>
                                    </p:set>
                                    <p:animEffect transition="in" filter="box(in)">
                                      <p:cBhvr>
                                        <p:cTn id="7" dur="500"/>
                                        <p:tgtEl>
                                          <p:spTgt spid="2048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0485">
                                            <p:txEl>
                                              <p:pRg st="1" end="1"/>
                                            </p:txEl>
                                          </p:spTgt>
                                        </p:tgtEl>
                                        <p:attrNameLst>
                                          <p:attrName>style.visibility</p:attrName>
                                        </p:attrNameLst>
                                      </p:cBhvr>
                                      <p:to>
                                        <p:strVal val="visible"/>
                                      </p:to>
                                    </p:set>
                                    <p:animEffect transition="in" filter="box(in)">
                                      <p:cBhvr>
                                        <p:cTn id="12" dur="500"/>
                                        <p:tgtEl>
                                          <p:spTgt spid="2048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0485">
                                            <p:txEl>
                                              <p:pRg st="2" end="2"/>
                                            </p:txEl>
                                          </p:spTgt>
                                        </p:tgtEl>
                                        <p:attrNameLst>
                                          <p:attrName>style.visibility</p:attrName>
                                        </p:attrNameLst>
                                      </p:cBhvr>
                                      <p:to>
                                        <p:strVal val="visible"/>
                                      </p:to>
                                    </p:set>
                                    <p:animEffect transition="in" filter="box(in)">
                                      <p:cBhvr>
                                        <p:cTn id="17" dur="500"/>
                                        <p:tgtEl>
                                          <p:spTgt spid="2048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0485">
                                            <p:txEl>
                                              <p:pRg st="3" end="3"/>
                                            </p:txEl>
                                          </p:spTgt>
                                        </p:tgtEl>
                                        <p:attrNameLst>
                                          <p:attrName>style.visibility</p:attrName>
                                        </p:attrNameLst>
                                      </p:cBhvr>
                                      <p:to>
                                        <p:strVal val="visible"/>
                                      </p:to>
                                    </p:set>
                                    <p:animEffect transition="in" filter="box(in)">
                                      <p:cBhvr>
                                        <p:cTn id="22" dur="500"/>
                                        <p:tgtEl>
                                          <p:spTgt spid="2048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0485">
                                            <p:txEl>
                                              <p:pRg st="4" end="4"/>
                                            </p:txEl>
                                          </p:spTgt>
                                        </p:tgtEl>
                                        <p:attrNameLst>
                                          <p:attrName>style.visibility</p:attrName>
                                        </p:attrNameLst>
                                      </p:cBhvr>
                                      <p:to>
                                        <p:strVal val="visible"/>
                                      </p:to>
                                    </p:set>
                                    <p:animEffect transition="in" filter="box(in)">
                                      <p:cBhvr>
                                        <p:cTn id="27" dur="500"/>
                                        <p:tgtEl>
                                          <p:spTgt spid="2048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20485">
                                            <p:txEl>
                                              <p:pRg st="5" end="5"/>
                                            </p:txEl>
                                          </p:spTgt>
                                        </p:tgtEl>
                                        <p:attrNameLst>
                                          <p:attrName>style.visibility</p:attrName>
                                        </p:attrNameLst>
                                      </p:cBhvr>
                                      <p:to>
                                        <p:strVal val="visible"/>
                                      </p:to>
                                    </p:set>
                                    <p:animEffect transition="in" filter="box(in)">
                                      <p:cBhvr>
                                        <p:cTn id="32" dur="500"/>
                                        <p:tgtEl>
                                          <p:spTgt spid="2048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20485">
                                            <p:txEl>
                                              <p:pRg st="6" end="6"/>
                                            </p:txEl>
                                          </p:spTgt>
                                        </p:tgtEl>
                                        <p:attrNameLst>
                                          <p:attrName>style.visibility</p:attrName>
                                        </p:attrNameLst>
                                      </p:cBhvr>
                                      <p:to>
                                        <p:strVal val="visible"/>
                                      </p:to>
                                    </p:set>
                                    <p:animEffect transition="in" filter="box(in)">
                                      <p:cBhvr>
                                        <p:cTn id="37" dur="500"/>
                                        <p:tgtEl>
                                          <p:spTgt spid="2048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475656" y="125413"/>
            <a:ext cx="7427044" cy="1143000"/>
          </a:xfrm>
        </p:spPr>
        <p:txBody>
          <a:bodyPr/>
          <a:lstStyle/>
          <a:p>
            <a:pPr eaLnBrk="1" fontAlgn="auto" hangingPunct="1">
              <a:spcAft>
                <a:spcPts val="0"/>
              </a:spcAft>
              <a:defRPr/>
            </a:pPr>
            <a:r>
              <a:rPr lang="el-GR" dirty="0"/>
              <a:t>Πληροφορίες</a:t>
            </a:r>
            <a:r>
              <a:rPr lang="el-GR" dirty="0">
                <a:solidFill>
                  <a:schemeClr val="tx2">
                    <a:satMod val="130000"/>
                  </a:schemeClr>
                </a:solidFill>
              </a:rPr>
              <a:t>	</a:t>
            </a:r>
            <a:endParaRPr lang="en-GB" dirty="0">
              <a:solidFill>
                <a:schemeClr val="tx2">
                  <a:satMod val="130000"/>
                </a:schemeClr>
              </a:solidFill>
            </a:endParaRPr>
          </a:p>
        </p:txBody>
      </p:sp>
      <p:sp>
        <p:nvSpPr>
          <p:cNvPr id="32771" name="Rectangle 3"/>
          <p:cNvSpPr>
            <a:spLocks noGrp="1" noChangeArrowheads="1"/>
          </p:cNvSpPr>
          <p:nvPr>
            <p:ph type="body" idx="1"/>
          </p:nvPr>
        </p:nvSpPr>
        <p:spPr>
          <a:xfrm>
            <a:off x="1115616" y="1277762"/>
            <a:ext cx="8453438" cy="5037137"/>
          </a:xfrm>
        </p:spPr>
        <p:txBody>
          <a:bodyPr>
            <a:noAutofit/>
          </a:bodyPr>
          <a:lstStyle/>
          <a:p>
            <a:pPr eaLnBrk="1" hangingPunct="1">
              <a:lnSpc>
                <a:spcPct val="90000"/>
              </a:lnSpc>
            </a:pPr>
            <a:r>
              <a:rPr lang="el-GR" sz="2200" b="1" dirty="0"/>
              <a:t>Γραφείο, </a:t>
            </a:r>
            <a:r>
              <a:rPr lang="el-GR" sz="2200" dirty="0"/>
              <a:t>Κτίριο Τομέα Θεωρητικής &amp; Εφαρμοσμένης Παιδαγωγικής (ΘΕΠ)</a:t>
            </a:r>
          </a:p>
          <a:p>
            <a:pPr eaLnBrk="1" hangingPunct="1">
              <a:lnSpc>
                <a:spcPct val="90000"/>
              </a:lnSpc>
            </a:pPr>
            <a:r>
              <a:rPr lang="el-GR" sz="2200" b="1" dirty="0"/>
              <a:t>Ώρες Γραφείου - Συνεργασίας</a:t>
            </a:r>
          </a:p>
          <a:p>
            <a:pPr lvl="1" eaLnBrk="1" hangingPunct="1">
              <a:lnSpc>
                <a:spcPct val="90000"/>
              </a:lnSpc>
            </a:pPr>
            <a:r>
              <a:rPr lang="fr-FR" sz="2200" dirty="0"/>
              <a:t>site</a:t>
            </a:r>
            <a:endParaRPr lang="el-GR" sz="2200" dirty="0"/>
          </a:p>
          <a:p>
            <a:pPr marL="457200" lvl="1" indent="0" eaLnBrk="1" hangingPunct="1">
              <a:lnSpc>
                <a:spcPct val="90000"/>
              </a:lnSpc>
              <a:buNone/>
            </a:pPr>
            <a:endParaRPr lang="el-GR" sz="2200" dirty="0"/>
          </a:p>
          <a:p>
            <a:pPr eaLnBrk="1" hangingPunct="1">
              <a:lnSpc>
                <a:spcPct val="90000"/>
              </a:lnSpc>
            </a:pPr>
            <a:r>
              <a:rPr lang="el-GR" sz="2200" b="1" dirty="0"/>
              <a:t>Εργαστήριο Υπολογιστών</a:t>
            </a:r>
            <a:endParaRPr lang="el-GR" sz="2200" dirty="0"/>
          </a:p>
          <a:p>
            <a:pPr marL="0" indent="0" eaLnBrk="1" hangingPunct="1">
              <a:lnSpc>
                <a:spcPct val="90000"/>
              </a:lnSpc>
              <a:buNone/>
            </a:pPr>
            <a:endParaRPr lang="en-GB" sz="2200" dirty="0"/>
          </a:p>
          <a:p>
            <a:pPr eaLnBrk="1" hangingPunct="1">
              <a:lnSpc>
                <a:spcPct val="90000"/>
              </a:lnSpc>
            </a:pPr>
            <a:r>
              <a:rPr lang="el-GR" sz="2200" b="1" dirty="0"/>
              <a:t>Διδασκαλία εργαστηρίων</a:t>
            </a:r>
          </a:p>
          <a:p>
            <a:pPr lvl="1" eaLnBrk="1" hangingPunct="1">
              <a:lnSpc>
                <a:spcPct val="90000"/>
              </a:lnSpc>
            </a:pPr>
            <a:r>
              <a:rPr lang="el-GR" sz="2200" dirty="0"/>
              <a:t>Γρηγόρης </a:t>
            </a:r>
            <a:r>
              <a:rPr lang="el-GR" sz="2200" dirty="0" err="1"/>
              <a:t>Δαβράζος</a:t>
            </a:r>
            <a:endParaRPr lang="el-GR" sz="2200" dirty="0"/>
          </a:p>
          <a:p>
            <a:pPr lvl="1" eaLnBrk="1" hangingPunct="1">
              <a:lnSpc>
                <a:spcPct val="90000"/>
              </a:lnSpc>
            </a:pPr>
            <a:r>
              <a:rPr lang="el-GR" sz="2200" dirty="0"/>
              <a:t>Κωνσταντίνα </a:t>
            </a:r>
            <a:r>
              <a:rPr lang="el-GR" sz="2200" dirty="0" err="1"/>
              <a:t>Σγούρα</a:t>
            </a:r>
            <a:endParaRPr lang="el-GR" sz="2200" dirty="0"/>
          </a:p>
          <a:p>
            <a:pPr lvl="1" eaLnBrk="1" hangingPunct="1">
              <a:lnSpc>
                <a:spcPct val="90000"/>
              </a:lnSpc>
            </a:pPr>
            <a:r>
              <a:rPr lang="el-GR" sz="2200" dirty="0"/>
              <a:t>Δέσποινα </a:t>
            </a:r>
            <a:r>
              <a:rPr lang="el-GR" sz="2200" dirty="0" err="1"/>
              <a:t>Μουρτά</a:t>
            </a:r>
            <a:endParaRPr lang="el-GR" sz="2200" dirty="0"/>
          </a:p>
          <a:p>
            <a:pPr lvl="1" eaLnBrk="1" hangingPunct="1">
              <a:lnSpc>
                <a:spcPct val="90000"/>
              </a:lnSpc>
            </a:pPr>
            <a:r>
              <a:rPr lang="el-GR" sz="2200" dirty="0"/>
              <a:t>Σταυρούλα Καραγιαννοπούλου</a:t>
            </a:r>
          </a:p>
          <a:p>
            <a:pPr lvl="1" eaLnBrk="1" hangingPunct="1">
              <a:lnSpc>
                <a:spcPct val="90000"/>
              </a:lnSpc>
            </a:pPr>
            <a:endParaRPr lang="el-GR" sz="2200" dirty="0"/>
          </a:p>
          <a:p>
            <a:pPr lvl="1" eaLnBrk="1" hangingPunct="1">
              <a:lnSpc>
                <a:spcPct val="90000"/>
              </a:lnSpc>
            </a:pPr>
            <a:endParaRPr lang="el-GR" sz="2200" dirty="0"/>
          </a:p>
        </p:txBody>
      </p:sp>
    </p:spTree>
    <p:extLst>
      <p:ext uri="{BB962C8B-B14F-4D97-AF65-F5344CB8AC3E}">
        <p14:creationId xmlns:p14="http://schemas.microsoft.com/office/powerpoint/2010/main" val="3675217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0475" y="633413"/>
            <a:ext cx="7407275" cy="1997075"/>
          </a:xfrm>
        </p:spPr>
        <p:txBody>
          <a:bodyPr>
            <a:noAutofit/>
          </a:bodyPr>
          <a:lstStyle/>
          <a:p>
            <a:pPr algn="ctr" eaLnBrk="1" fontAlgn="auto" hangingPunct="1">
              <a:spcAft>
                <a:spcPts val="0"/>
              </a:spcAft>
              <a:defRPr/>
            </a:pPr>
            <a:br>
              <a:rPr lang="en-GB" sz="4000" b="1" dirty="0">
                <a:solidFill>
                  <a:schemeClr val="tx2">
                    <a:satMod val="130000"/>
                  </a:schemeClr>
                </a:solidFill>
              </a:rPr>
            </a:br>
            <a:r>
              <a:rPr lang="en-GB" sz="3200" b="1" dirty="0"/>
              <a:t> </a:t>
            </a:r>
            <a:br>
              <a:rPr lang="en-GB" sz="3600" b="1" dirty="0"/>
            </a:br>
            <a:r>
              <a:rPr lang="el-GR" sz="3600" b="1" dirty="0"/>
              <a:t>Βασικές υπηρεσίες πλατφόρμας εξ αποστάσεως εκπαίδευσης &amp; Αναζήτηση πληροφορίας στο Διαδίκτυο</a:t>
            </a:r>
            <a:endParaRPr lang="en-GB" sz="3600" b="1" dirty="0"/>
          </a:p>
        </p:txBody>
      </p:sp>
      <p:sp>
        <p:nvSpPr>
          <p:cNvPr id="3" name="Subtitle 2"/>
          <p:cNvSpPr>
            <a:spLocks noGrp="1"/>
          </p:cNvSpPr>
          <p:nvPr>
            <p:ph type="subTitle" idx="1"/>
          </p:nvPr>
        </p:nvSpPr>
        <p:spPr>
          <a:xfrm>
            <a:off x="1071563" y="2928938"/>
            <a:ext cx="7786687" cy="1928812"/>
          </a:xfrm>
        </p:spPr>
        <p:txBody>
          <a:bodyPr>
            <a:normAutofit fontScale="85000" lnSpcReduction="10000"/>
          </a:bodyPr>
          <a:lstStyle/>
          <a:p>
            <a:pPr eaLnBrk="1" fontAlgn="auto" hangingPunct="1">
              <a:spcAft>
                <a:spcPts val="0"/>
              </a:spcAft>
              <a:buFont typeface="Wingdings 2"/>
              <a:buNone/>
              <a:defRPr/>
            </a:pPr>
            <a:r>
              <a:rPr lang="en-US" b="1" i="1" dirty="0"/>
              <a:t>13</a:t>
            </a:r>
            <a:r>
              <a:rPr lang="el-GR" b="1" i="1" baseline="30000" dirty="0"/>
              <a:t>ο</a:t>
            </a:r>
            <a:r>
              <a:rPr lang="el-GR" b="1" i="1" dirty="0"/>
              <a:t> </a:t>
            </a:r>
            <a:r>
              <a:rPr lang="el-GR" b="1" dirty="0"/>
              <a:t>Κεφάλαιο</a:t>
            </a:r>
            <a:endParaRPr lang="en-GB" dirty="0"/>
          </a:p>
          <a:p>
            <a:pPr eaLnBrk="1" fontAlgn="auto" hangingPunct="1">
              <a:spcAft>
                <a:spcPts val="0"/>
              </a:spcAft>
              <a:buFont typeface="Wingdings 2"/>
              <a:buNone/>
              <a:defRPr/>
            </a:pPr>
            <a:r>
              <a:rPr lang="el-GR" dirty="0"/>
              <a:t>Κόμης, Β. (2019), </a:t>
            </a:r>
            <a:r>
              <a:rPr lang="el-GR" i="1" dirty="0"/>
              <a:t>Εισαγωγή στις Εφαρμογές των ΤΠΕ στην Εκπαίδευση, </a:t>
            </a:r>
            <a:r>
              <a:rPr lang="el-GR" dirty="0"/>
              <a:t>Αθήνα, Εκδόσεις Νέων Τεχνολογιών</a:t>
            </a:r>
            <a:r>
              <a:rPr lang="en-US" dirty="0"/>
              <a:t>, </a:t>
            </a:r>
            <a:r>
              <a:rPr lang="en-US" dirty="0" err="1"/>
              <a:t>έ</a:t>
            </a:r>
            <a:r>
              <a:rPr lang="el-GR" dirty="0" err="1"/>
              <a:t>κδοση</a:t>
            </a:r>
            <a:r>
              <a:rPr lang="el-GR" dirty="0"/>
              <a:t> 2η</a:t>
            </a:r>
          </a:p>
          <a:p>
            <a:pPr eaLnBrk="1" fontAlgn="auto" hangingPunct="1">
              <a:spcAft>
                <a:spcPts val="0"/>
              </a:spcAft>
              <a:buFont typeface="Wingdings 2"/>
              <a:buNone/>
              <a:defRPr/>
            </a:pPr>
            <a:endParaRPr lang="el-GR" dirty="0"/>
          </a:p>
          <a:p>
            <a:pPr eaLnBrk="1" fontAlgn="auto" hangingPunct="1">
              <a:spcAft>
                <a:spcPts val="0"/>
              </a:spcAft>
              <a:defRPr/>
            </a:pPr>
            <a:r>
              <a:rPr lang="el-GR" b="1" i="1" dirty="0"/>
              <a:t>1</a:t>
            </a:r>
            <a:r>
              <a:rPr lang="el-GR" b="1" i="1" baseline="30000" dirty="0"/>
              <a:t>ο</a:t>
            </a:r>
            <a:r>
              <a:rPr lang="el-GR" b="1" i="1" dirty="0"/>
              <a:t> Εργαστήριο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l-GR" b="1" i="1" dirty="0">
                <a:solidFill>
                  <a:schemeClr val="tx2">
                    <a:satMod val="130000"/>
                  </a:schemeClr>
                </a:solidFill>
              </a:rPr>
              <a:t>Σκοπός του εργαστηρίου </a:t>
            </a:r>
            <a:br>
              <a:rPr lang="en-GB" b="1" dirty="0">
                <a:solidFill>
                  <a:schemeClr val="tx2">
                    <a:satMod val="130000"/>
                  </a:schemeClr>
                </a:solidFill>
              </a:rPr>
            </a:br>
            <a:endParaRPr lang="en-GB" dirty="0">
              <a:solidFill>
                <a:schemeClr val="tx2">
                  <a:satMod val="130000"/>
                </a:schemeClr>
              </a:solidFill>
            </a:endParaRPr>
          </a:p>
        </p:txBody>
      </p:sp>
      <p:sp>
        <p:nvSpPr>
          <p:cNvPr id="3" name="Content Placeholder 2"/>
          <p:cNvSpPr>
            <a:spLocks noGrp="1"/>
          </p:cNvSpPr>
          <p:nvPr>
            <p:ph idx="1"/>
          </p:nvPr>
        </p:nvSpPr>
        <p:spPr>
          <a:xfrm>
            <a:off x="1071563" y="1214438"/>
            <a:ext cx="7862887" cy="4800600"/>
          </a:xfrm>
        </p:spPr>
        <p:txBody>
          <a:bodyPr/>
          <a:lstStyle/>
          <a:p>
            <a:pPr eaLnBrk="1" hangingPunct="1"/>
            <a:r>
              <a:rPr lang="el-GR" sz="2800" dirty="0"/>
              <a:t>Εξοικείωση με βασικές υπηρεσίες και εργαλεία του Διαδικτύου:</a:t>
            </a:r>
          </a:p>
          <a:p>
            <a:pPr lvl="1" eaLnBrk="1" hangingPunct="1"/>
            <a:r>
              <a:rPr lang="el-GR" sz="2400" dirty="0"/>
              <a:t>Πλατφόρμες </a:t>
            </a:r>
            <a:r>
              <a:rPr lang="en-US" sz="2400" dirty="0" err="1"/>
              <a:t>Eclass</a:t>
            </a:r>
            <a:r>
              <a:rPr lang="en-US" sz="2400" dirty="0"/>
              <a:t> </a:t>
            </a:r>
            <a:r>
              <a:rPr lang="el-GR" sz="2400" dirty="0"/>
              <a:t>και </a:t>
            </a:r>
            <a:r>
              <a:rPr lang="en-US" sz="2400" dirty="0"/>
              <a:t>Moodle</a:t>
            </a:r>
            <a:r>
              <a:rPr lang="el-GR" sz="2400" dirty="0"/>
              <a:t> (βασικές λειτουργίες και φόρουμ)</a:t>
            </a:r>
            <a:endParaRPr lang="en-US" sz="2400" dirty="0"/>
          </a:p>
          <a:p>
            <a:pPr lvl="1" eaLnBrk="1" hangingPunct="1"/>
            <a:r>
              <a:rPr lang="el-GR" sz="2400" dirty="0"/>
              <a:t>Μηχανές αναζήτησης  </a:t>
            </a:r>
          </a:p>
          <a:p>
            <a:pPr eaLnBrk="1" hangingPunct="1"/>
            <a:r>
              <a:rPr lang="el-GR" sz="2800" dirty="0"/>
              <a:t>Αυτόνομη χρήση και λειτουργική ένταξη υπηρεσιών και εργαλείων του Διαδικτύου σε καθημερινές εκπαιδευτικές λειτουργίες του μαθήματος με βάση το μοντέλο της μικτής μάθησης.</a:t>
            </a:r>
          </a:p>
          <a:p>
            <a:pPr eaLnBrk="1" hangingPunct="1">
              <a:buFont typeface="Wingdings 2" panose="05020102010507070707" pitchFamily="18" charset="2"/>
              <a:buNone/>
            </a:pPr>
            <a:endParaRPr lang="en-GB" sz="2800" dirty="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1741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9E856574-813A-4ED9-87DB-1AC919FA754F}" type="slidenum">
              <a:rPr lang="en-US" sz="1200" smtClean="0">
                <a:solidFill>
                  <a:srgbClr val="B5A788"/>
                </a:solidFill>
              </a:rPr>
              <a:pPr>
                <a:spcBef>
                  <a:spcPct val="0"/>
                </a:spcBef>
                <a:buClrTx/>
                <a:buSzTx/>
                <a:buFontTx/>
                <a:buNone/>
              </a:pPr>
              <a:t>8</a:t>
            </a:fld>
            <a:endParaRPr lang="en-US" sz="1200">
              <a:solidFill>
                <a:srgbClr val="B5A788"/>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43025" y="115888"/>
            <a:ext cx="7499350" cy="1143000"/>
          </a:xfrm>
        </p:spPr>
        <p:txBody>
          <a:bodyPr/>
          <a:lstStyle/>
          <a:p>
            <a:pPr eaLnBrk="1" fontAlgn="auto" hangingPunct="1">
              <a:spcAft>
                <a:spcPts val="0"/>
              </a:spcAft>
              <a:defRPr/>
            </a:pPr>
            <a:r>
              <a:rPr lang="el-GR" i="1" dirty="0">
                <a:solidFill>
                  <a:schemeClr val="tx2">
                    <a:satMod val="130000"/>
                  </a:schemeClr>
                </a:solidFill>
              </a:rPr>
              <a:t>Έννοιες – Κλειδιά</a:t>
            </a:r>
            <a:endParaRPr lang="en-GB" dirty="0">
              <a:solidFill>
                <a:schemeClr val="tx2">
                  <a:satMod val="130000"/>
                </a:schemeClr>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87228039"/>
              </p:ext>
            </p:extLst>
          </p:nvPr>
        </p:nvGraphicFramePr>
        <p:xfrm>
          <a:off x="1071563" y="1268413"/>
          <a:ext cx="7862887" cy="5121275"/>
        </p:xfrm>
        <a:graphic>
          <a:graphicData uri="http://schemas.openxmlformats.org/drawingml/2006/table">
            <a:tbl>
              <a:tblPr firstRow="1" bandRow="1">
                <a:tableStyleId>{8A107856-5554-42FB-B03E-39F5DBC370BA}</a:tableStyleId>
              </a:tblPr>
              <a:tblGrid>
                <a:gridCol w="3932484">
                  <a:extLst>
                    <a:ext uri="{9D8B030D-6E8A-4147-A177-3AD203B41FA5}">
                      <a16:colId xmlns:a16="http://schemas.microsoft.com/office/drawing/2014/main" val="20000"/>
                    </a:ext>
                  </a:extLst>
                </a:gridCol>
                <a:gridCol w="3930403">
                  <a:extLst>
                    <a:ext uri="{9D8B030D-6E8A-4147-A177-3AD203B41FA5}">
                      <a16:colId xmlns:a16="http://schemas.microsoft.com/office/drawing/2014/main" val="20001"/>
                    </a:ext>
                  </a:extLst>
                </a:gridCol>
              </a:tblGrid>
              <a:tr h="5121275">
                <a:tc>
                  <a:txBody>
                    <a:bodyPr/>
                    <a:lstStyle/>
                    <a:p>
                      <a:pPr lvl="0">
                        <a:lnSpc>
                          <a:spcPct val="150000"/>
                        </a:lnSpc>
                        <a:buFont typeface="Arial" pitchFamily="34" charset="0"/>
                        <a:buChar char="•"/>
                      </a:pPr>
                      <a:r>
                        <a:rPr lang="el-GR" sz="2000" dirty="0"/>
                        <a:t>Διαδίκτυο</a:t>
                      </a:r>
                      <a:r>
                        <a:rPr lang="el-GR" sz="2000" baseline="0" dirty="0"/>
                        <a:t> </a:t>
                      </a:r>
                      <a:endParaRPr lang="en-GB" sz="2000" baseline="0" dirty="0"/>
                    </a:p>
                    <a:p>
                      <a:pPr lvl="0">
                        <a:lnSpc>
                          <a:spcPct val="150000"/>
                        </a:lnSpc>
                        <a:buFont typeface="Arial" pitchFamily="34" charset="0"/>
                        <a:buChar char="•"/>
                      </a:pPr>
                      <a:r>
                        <a:rPr lang="el-GR" sz="2000" dirty="0" err="1"/>
                        <a:t>Φυλλομετρητής</a:t>
                      </a:r>
                      <a:endParaRPr lang="el-GR" sz="2000" dirty="0"/>
                    </a:p>
                    <a:p>
                      <a:pPr lvl="0">
                        <a:lnSpc>
                          <a:spcPct val="150000"/>
                        </a:lnSpc>
                        <a:buFont typeface="Arial" pitchFamily="34" charset="0"/>
                        <a:buChar char="•"/>
                      </a:pPr>
                      <a:r>
                        <a:rPr lang="el-GR" sz="2000" dirty="0"/>
                        <a:t>Έρευνα πληροφοριών</a:t>
                      </a:r>
                      <a:endParaRPr lang="el-GR" sz="2000" baseline="0" dirty="0"/>
                    </a:p>
                    <a:p>
                      <a:pPr lvl="0">
                        <a:lnSpc>
                          <a:spcPct val="150000"/>
                        </a:lnSpc>
                        <a:buFont typeface="Arial" pitchFamily="34" charset="0"/>
                        <a:buChar char="•"/>
                      </a:pPr>
                      <a:r>
                        <a:rPr lang="el-GR" sz="2000" dirty="0"/>
                        <a:t>Μηχανή αναζήτησης</a:t>
                      </a:r>
                    </a:p>
                    <a:p>
                      <a:pPr lvl="0">
                        <a:lnSpc>
                          <a:spcPct val="150000"/>
                        </a:lnSpc>
                        <a:buFont typeface="Arial" pitchFamily="34" charset="0"/>
                        <a:buChar char="•"/>
                      </a:pPr>
                      <a:r>
                        <a:rPr lang="el-GR" sz="2000" dirty="0"/>
                        <a:t>Δικτυακή πύλη</a:t>
                      </a:r>
                    </a:p>
                    <a:p>
                      <a:pPr lvl="0">
                        <a:lnSpc>
                          <a:spcPct val="150000"/>
                        </a:lnSpc>
                        <a:buFont typeface="Arial" pitchFamily="34" charset="0"/>
                        <a:buChar char="•"/>
                      </a:pPr>
                      <a:r>
                        <a:rPr lang="el-GR" sz="2000" dirty="0"/>
                        <a:t>Εκπαιδευτική πύλη</a:t>
                      </a:r>
                    </a:p>
                    <a:p>
                      <a:pPr lvl="0">
                        <a:lnSpc>
                          <a:spcPct val="150000"/>
                        </a:lnSpc>
                        <a:buFont typeface="Arial" pitchFamily="34" charset="0"/>
                        <a:buChar char="•"/>
                      </a:pPr>
                      <a:r>
                        <a:rPr lang="el-GR" sz="2000" dirty="0"/>
                        <a:t>Συνομιλία</a:t>
                      </a:r>
                      <a:endParaRPr lang="en-US" sz="2000" dirty="0"/>
                    </a:p>
                    <a:p>
                      <a:pPr lvl="0">
                        <a:lnSpc>
                          <a:spcPct val="150000"/>
                        </a:lnSpc>
                        <a:buFont typeface="Arial" pitchFamily="34" charset="0"/>
                        <a:buChar char="•"/>
                      </a:pPr>
                      <a:r>
                        <a:rPr lang="el-GR" sz="2000" dirty="0"/>
                        <a:t>Υπερμέσο</a:t>
                      </a:r>
                    </a:p>
                    <a:p>
                      <a:pPr lvl="0">
                        <a:lnSpc>
                          <a:spcPct val="150000"/>
                        </a:lnSpc>
                        <a:buFont typeface="Arial" pitchFamily="34" charset="0"/>
                        <a:buChar char="•"/>
                      </a:pPr>
                      <a:r>
                        <a:rPr lang="el-GR" sz="2000" dirty="0"/>
                        <a:t>Κόμβος</a:t>
                      </a:r>
                    </a:p>
                    <a:p>
                      <a:pPr lvl="0">
                        <a:lnSpc>
                          <a:spcPct val="150000"/>
                        </a:lnSpc>
                        <a:buFont typeface="Arial" pitchFamily="34" charset="0"/>
                        <a:buChar char="•"/>
                      </a:pPr>
                      <a:r>
                        <a:rPr lang="el-GR" sz="2000" dirty="0"/>
                        <a:t>Σύνδεσμος</a:t>
                      </a:r>
                    </a:p>
                    <a:p>
                      <a:pPr lvl="0">
                        <a:lnSpc>
                          <a:spcPct val="150000"/>
                        </a:lnSpc>
                        <a:buFont typeface="Arial" pitchFamily="34" charset="0"/>
                        <a:buNone/>
                      </a:pPr>
                      <a:r>
                        <a:rPr lang="el-GR" sz="2000" baseline="0" dirty="0"/>
                        <a:t> </a:t>
                      </a:r>
                      <a:endParaRPr lang="el-GR" sz="2000" dirty="0"/>
                    </a:p>
                  </a:txBody>
                  <a:tcPr marT="45732" marB="45732"/>
                </a:tc>
                <a:tc>
                  <a:txBody>
                    <a:bodyPr/>
                    <a:lstStyle/>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kumimoji="0" lang="el-GR" sz="2000" b="1" kern="1200" dirty="0" err="1">
                          <a:solidFill>
                            <a:schemeClr val="dk1"/>
                          </a:solidFill>
                          <a:latin typeface="+mn-lt"/>
                          <a:ea typeface="+mn-ea"/>
                          <a:cs typeface="+mn-cs"/>
                        </a:rPr>
                        <a:t>Blogs</a:t>
                      </a:r>
                      <a:endParaRPr kumimoji="0" lang="el-GR" sz="2000" b="1" kern="1200" dirty="0">
                        <a:solidFill>
                          <a:schemeClr val="dk1"/>
                        </a:solidFill>
                        <a:latin typeface="+mn-lt"/>
                        <a:ea typeface="+mn-ea"/>
                        <a:cs typeface="+mn-cs"/>
                      </a:endParaRPr>
                    </a:p>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kumimoji="0" lang="el-GR" sz="2000" b="1" kern="1200" dirty="0" err="1">
                          <a:solidFill>
                            <a:schemeClr val="dk1"/>
                          </a:solidFill>
                          <a:latin typeface="+mn-lt"/>
                          <a:ea typeface="+mn-ea"/>
                          <a:cs typeface="+mn-cs"/>
                        </a:rPr>
                        <a:t>Wikis</a:t>
                      </a:r>
                      <a:endParaRPr kumimoji="0" lang="el-GR" sz="2000" b="1" kern="1200" dirty="0">
                        <a:solidFill>
                          <a:schemeClr val="dk1"/>
                        </a:solidFill>
                        <a:latin typeface="+mn-lt"/>
                        <a:ea typeface="+mn-ea"/>
                        <a:cs typeface="+mn-cs"/>
                      </a:endParaRPr>
                    </a:p>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kumimoji="0" lang="el-GR" sz="2000" b="1" kern="1200" dirty="0" err="1">
                          <a:solidFill>
                            <a:schemeClr val="dk1"/>
                          </a:solidFill>
                          <a:latin typeface="+mn-lt"/>
                          <a:ea typeface="+mn-ea"/>
                          <a:cs typeface="+mn-cs"/>
                        </a:rPr>
                        <a:t>Forum</a:t>
                      </a:r>
                      <a:endParaRPr kumimoji="0" lang="el-GR" sz="2000" b="1" kern="1200" dirty="0">
                        <a:solidFill>
                          <a:schemeClr val="dk1"/>
                        </a:solidFill>
                        <a:latin typeface="+mn-lt"/>
                        <a:ea typeface="+mn-ea"/>
                        <a:cs typeface="+mn-cs"/>
                      </a:endParaRPr>
                    </a:p>
                    <a:p>
                      <a:pPr lvl="0">
                        <a:lnSpc>
                          <a:spcPct val="150000"/>
                        </a:lnSpc>
                        <a:buFont typeface="Arial" pitchFamily="34" charset="0"/>
                        <a:buChar char="•"/>
                      </a:pPr>
                      <a:r>
                        <a:rPr lang="el-GR" sz="2000" dirty="0"/>
                        <a:t>Εξ</a:t>
                      </a:r>
                      <a:r>
                        <a:rPr lang="el-GR" sz="2000" baseline="0" dirty="0"/>
                        <a:t> αποστάσεως εκπαίδευση</a:t>
                      </a:r>
                    </a:p>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lang="el-GR" sz="2000" dirty="0"/>
                        <a:t>Διαδικτυακά συστήματα διδασκαλίας και μάθηση </a:t>
                      </a:r>
                    </a:p>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lang="el-GR" sz="2000" dirty="0"/>
                        <a:t> Πλατφόρμες εξ αποστάσεως εκπαίδευσης</a:t>
                      </a:r>
                    </a:p>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lang="el-GR" sz="2000" dirty="0"/>
                        <a:t> </a:t>
                      </a:r>
                      <a:r>
                        <a:rPr lang="en-US" sz="2000" dirty="0" err="1"/>
                        <a:t>Eclass</a:t>
                      </a:r>
                      <a:r>
                        <a:rPr lang="en-US" sz="2000" dirty="0"/>
                        <a:t> </a:t>
                      </a:r>
                    </a:p>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lang="en-US" sz="2000" dirty="0"/>
                        <a:t> Moodle </a:t>
                      </a:r>
                      <a:endParaRPr lang="el-GR" sz="2000" dirty="0"/>
                    </a:p>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endParaRPr lang="en-GB" sz="2000" dirty="0"/>
                    </a:p>
                  </a:txBody>
                  <a:tcPr marT="45732" marB="45732"/>
                </a:tc>
                <a:extLst>
                  <a:ext uri="{0D108BD9-81ED-4DB2-BD59-A6C34878D82A}">
                    <a16:rowId xmlns:a16="http://schemas.microsoft.com/office/drawing/2014/main" val="10000"/>
                  </a:ext>
                </a:extLst>
              </a:tr>
            </a:tbl>
          </a:graphicData>
        </a:graphic>
      </p:graphicFrame>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1946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D6BA29DE-4650-4AD3-940E-648601503904}" type="slidenum">
              <a:rPr lang="en-US" sz="1200" smtClean="0">
                <a:solidFill>
                  <a:srgbClr val="B5A788"/>
                </a:solidFill>
              </a:rPr>
              <a:pPr>
                <a:spcBef>
                  <a:spcPct val="0"/>
                </a:spcBef>
                <a:buClrTx/>
                <a:buSzTx/>
                <a:buFontTx/>
                <a:buNone/>
              </a:pPr>
              <a:t>9</a:t>
            </a:fld>
            <a:endParaRPr lang="en-US" sz="1200">
              <a:solidFill>
                <a:srgbClr val="B5A788"/>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1404</TotalTime>
  <Words>1860</Words>
  <Application>Microsoft Macintosh PowerPoint</Application>
  <PresentationFormat>Προβολή στην οθόνη (4:3)</PresentationFormat>
  <Paragraphs>275</Paragraphs>
  <Slides>35</Slides>
  <Notes>21</Notes>
  <HiddenSlides>1</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35</vt:i4>
      </vt:variant>
    </vt:vector>
  </HeadingPairs>
  <TitlesOfParts>
    <vt:vector size="43" baseType="lpstr">
      <vt:lpstr>Arial</vt:lpstr>
      <vt:lpstr>Calibri</vt:lpstr>
      <vt:lpstr>Corbel</vt:lpstr>
      <vt:lpstr>Gill Sans MT</vt:lpstr>
      <vt:lpstr>Verdana</vt:lpstr>
      <vt:lpstr>Wingdings</vt:lpstr>
      <vt:lpstr>Wingdings 2</vt:lpstr>
      <vt:lpstr>Solstice</vt:lpstr>
      <vt:lpstr>«ΤΠΕ στην Εκπαίδευση»</vt:lpstr>
      <vt:lpstr>Δομή μαθήματος </vt:lpstr>
      <vt:lpstr>Παρουσίαση του PowerPoint</vt:lpstr>
      <vt:lpstr>Παρουσίαση του PowerPoint</vt:lpstr>
      <vt:lpstr>Αξιολόγηση μαθήματος</vt:lpstr>
      <vt:lpstr>Πληροφορίες </vt:lpstr>
      <vt:lpstr>   Βασικές υπηρεσίες πλατφόρμας εξ αποστάσεως εκπαίδευσης &amp; Αναζήτηση πληροφορίας στο Διαδίκτυο</vt:lpstr>
      <vt:lpstr>Σκοπός του εργαστηρίου  </vt:lpstr>
      <vt:lpstr>Έννοιες – Κλειδιά</vt:lpstr>
      <vt:lpstr>Μέρος Α’</vt:lpstr>
      <vt:lpstr>Εκπαιδευτικές χρήσεις του Διαδικτύου</vt:lpstr>
      <vt:lpstr>Συστήματα διαχείρισης διδασκαλίας και μάθησης (CMS, LMS)</vt:lpstr>
      <vt:lpstr>Μορφές χρήσης συστημάτων διαχείρισης Διδασκαλίας και Μάθησης </vt:lpstr>
      <vt:lpstr>Παρουσίαση του PowerPoint</vt:lpstr>
      <vt:lpstr>Τι είναι τα Eclass και Moodle; </vt:lpstr>
      <vt:lpstr>Διαχείριση περιεχομένου </vt:lpstr>
      <vt:lpstr>Διαχείριση αλληλεπιδράσεων (δραστηριότητες) </vt:lpstr>
      <vt:lpstr>Επίδειξη της πλατφόρμας </vt:lpstr>
      <vt:lpstr>Μέρος Β’</vt:lpstr>
      <vt:lpstr>Αναζήτηση πληροφορίας στο Διαδίκτυο</vt:lpstr>
      <vt:lpstr>Υπηρεσίες για την αναζήτηση πληροφοριών στο Διαδίκτυο</vt:lpstr>
      <vt:lpstr>Μηχανές αναζήτησης</vt:lpstr>
      <vt:lpstr>Αρχές λειτουργίας μηχανών αναζήτησης </vt:lpstr>
      <vt:lpstr>Κριτήρια αναζήτησης </vt:lpstr>
      <vt:lpstr>Συνδυασμός κριτηρίων αναζήτησης </vt:lpstr>
      <vt:lpstr> Πύλες ή κατάλογοι (portals ή directories) </vt:lpstr>
      <vt:lpstr>Ελληνικές εκπαιδευτικές πύλες</vt:lpstr>
      <vt:lpstr>Βασικοί τρόποι αναζήτησης μιας πληροφορίας στο Διαδίκτυο</vt:lpstr>
      <vt:lpstr>Η κεντρική σελίδα της μηχανής αναζήτησης Google</vt:lpstr>
      <vt:lpstr>Η διεπιφάνεια χρήσης της μηχανής αναζήτησης Google</vt:lpstr>
      <vt:lpstr>Παράδειγμα: Αποτελέσματα αναζήτησης στο Google</vt:lpstr>
      <vt:lpstr>Αξιολόγηση των αποτελεσμάτων μιας αναζήτησης (1)</vt:lpstr>
      <vt:lpstr>Αξιολόγηση των αποτελεσμάτων μιας αναζήτησης (2)</vt:lpstr>
      <vt:lpstr>Αξιολόγηση των αποτελεσμάτων μιας αναζήτησης (3)</vt:lpstr>
      <vt:lpstr>Αξιολόγηση των αποτελεσμάτων μιας αναζήτησης (4)</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Φάσεις και Μοντέλα ένταξης των Τεχνολογιών της Πληροφορίας και των Επικοινωνιών στην Εκπαίδευση</dc:title>
  <dc:creator>komis</dc:creator>
  <cp:lastModifiedBy>Κόμης Βασίλειος</cp:lastModifiedBy>
  <cp:revision>369</cp:revision>
  <dcterms:created xsi:type="dcterms:W3CDTF">2007-03-24T20:13:53Z</dcterms:created>
  <dcterms:modified xsi:type="dcterms:W3CDTF">2021-02-21T10:02:44Z</dcterms:modified>
</cp:coreProperties>
</file>