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7" r:id="rId4"/>
    <p:sldMasterId id="2147483700" r:id="rId5"/>
    <p:sldMasterId id="2147483713" r:id="rId6"/>
    <p:sldMasterId id="2147483725" r:id="rId7"/>
    <p:sldMasterId id="2147483737" r:id="rId8"/>
    <p:sldMasterId id="2147483762" r:id="rId9"/>
  </p:sldMasterIdLst>
  <p:notesMasterIdLst>
    <p:notesMasterId r:id="rId44"/>
  </p:notesMasterIdLst>
  <p:sldIdLst>
    <p:sldId id="302" r:id="rId10"/>
    <p:sldId id="431" r:id="rId11"/>
    <p:sldId id="519" r:id="rId12"/>
    <p:sldId id="520" r:id="rId13"/>
    <p:sldId id="521" r:id="rId14"/>
    <p:sldId id="522" r:id="rId15"/>
    <p:sldId id="523" r:id="rId16"/>
    <p:sldId id="524" r:id="rId17"/>
    <p:sldId id="525" r:id="rId18"/>
    <p:sldId id="526" r:id="rId19"/>
    <p:sldId id="527" r:id="rId20"/>
    <p:sldId id="528" r:id="rId21"/>
    <p:sldId id="529" r:id="rId22"/>
    <p:sldId id="530" r:id="rId23"/>
    <p:sldId id="429" r:id="rId24"/>
    <p:sldId id="430" r:id="rId25"/>
    <p:sldId id="432" r:id="rId26"/>
    <p:sldId id="498" r:id="rId27"/>
    <p:sldId id="512" r:id="rId28"/>
    <p:sldId id="423" r:id="rId29"/>
    <p:sldId id="516" r:id="rId30"/>
    <p:sldId id="517" r:id="rId31"/>
    <p:sldId id="518" r:id="rId32"/>
    <p:sldId id="533" r:id="rId33"/>
    <p:sldId id="509" r:id="rId34"/>
    <p:sldId id="534" r:id="rId35"/>
    <p:sldId id="531" r:id="rId36"/>
    <p:sldId id="511" r:id="rId37"/>
    <p:sldId id="506" r:id="rId38"/>
    <p:sldId id="505" r:id="rId39"/>
    <p:sldId id="536" r:id="rId40"/>
    <p:sldId id="535" r:id="rId41"/>
    <p:sldId id="537" r:id="rId42"/>
    <p:sldId id="507" r:id="rId43"/>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8" autoAdjust="0"/>
    <p:restoredTop sz="84168" autoAdjust="0"/>
  </p:normalViewPr>
  <p:slideViewPr>
    <p:cSldViewPr>
      <p:cViewPr varScale="1">
        <p:scale>
          <a:sx n="71" d="100"/>
          <a:sy n="71" d="100"/>
        </p:scale>
        <p:origin x="1008"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1CFE1F-E48F-4B5B-8F34-9A99933F1A14}" type="datetimeFigureOut">
              <a:rPr lang="el-GR" smtClean="0"/>
              <a:pPr/>
              <a:t>7/4/2021</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2C5A1D-D870-4D30-A316-97A89F7D8D7B}" type="slidenum">
              <a:rPr lang="el-GR" smtClean="0"/>
              <a:pPr/>
              <a:t>‹#›</a:t>
            </a:fld>
            <a:endParaRPr lang="el-GR"/>
          </a:p>
        </p:txBody>
      </p:sp>
    </p:spTree>
    <p:extLst>
      <p:ext uri="{BB962C8B-B14F-4D97-AF65-F5344CB8AC3E}">
        <p14:creationId xmlns:p14="http://schemas.microsoft.com/office/powerpoint/2010/main" val="1481063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ECA22468-A58C-4452-8D67-E8BA813630A1}" type="slidenum">
              <a:rPr lang="en-US" smtClean="0">
                <a:solidFill>
                  <a:prstClr val="black"/>
                </a:solidFill>
              </a:rPr>
              <a:pPr/>
              <a:t>2</a:t>
            </a:fld>
            <a:endParaRPr lang="en-US">
              <a:solidFill>
                <a:prstClr val="black"/>
              </a:solidFill>
            </a:endParaRPr>
          </a:p>
        </p:txBody>
      </p:sp>
      <p:sp>
        <p:nvSpPr>
          <p:cNvPr id="140291" name="Rectangle 2"/>
          <p:cNvSpPr>
            <a:spLocks noGrp="1" noRot="1" noChangeAspect="1" noChangeArrowheads="1" noTextEdit="1"/>
          </p:cNvSpPr>
          <p:nvPr>
            <p:ph type="sldImg"/>
          </p:nvPr>
        </p:nvSpPr>
        <p:spPr>
          <a:solidFill>
            <a:srgbClr val="FFFFFF"/>
          </a:solidFill>
          <a:ln/>
        </p:spPr>
      </p:sp>
      <p:sp>
        <p:nvSpPr>
          <p:cNvPr id="1402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l-GR" dirty="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80AD13FB-FB24-4FCE-8279-C3670CE56D19}" type="slidenum">
              <a:rPr lang="en-US" smtClean="0">
                <a:solidFill>
                  <a:prstClr val="black"/>
                </a:solidFill>
              </a:rPr>
              <a:pPr/>
              <a:t>15</a:t>
            </a:fld>
            <a:endParaRPr lang="en-US">
              <a:solidFill>
                <a:prstClr val="black"/>
              </a:solidFill>
            </a:endParaRPr>
          </a:p>
        </p:txBody>
      </p:sp>
      <p:sp>
        <p:nvSpPr>
          <p:cNvPr id="138243" name="Rectangle 2"/>
          <p:cNvSpPr>
            <a:spLocks noGrp="1" noRot="1" noChangeAspect="1" noChangeArrowheads="1" noTextEdit="1"/>
          </p:cNvSpPr>
          <p:nvPr>
            <p:ph type="sldImg"/>
          </p:nvPr>
        </p:nvSpPr>
        <p:spPr>
          <a:solidFill>
            <a:srgbClr val="FFFFFF"/>
          </a:solidFill>
          <a:ln/>
        </p:spPr>
      </p:sp>
      <p:sp>
        <p:nvSpPr>
          <p:cNvPr id="1382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l-GR">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A1EA3C08-26F9-401B-ACC3-DD064494FDEE}" type="slidenum">
              <a:rPr lang="en-US" smtClean="0">
                <a:solidFill>
                  <a:prstClr val="black"/>
                </a:solidFill>
              </a:rPr>
              <a:pPr/>
              <a:t>16</a:t>
            </a:fld>
            <a:endParaRPr lang="en-US">
              <a:solidFill>
                <a:prstClr val="black"/>
              </a:solidFill>
            </a:endParaRPr>
          </a:p>
        </p:txBody>
      </p:sp>
      <p:sp>
        <p:nvSpPr>
          <p:cNvPr id="139267" name="Rectangle 2"/>
          <p:cNvSpPr>
            <a:spLocks noGrp="1" noRot="1" noChangeAspect="1" noChangeArrowheads="1" noTextEdit="1"/>
          </p:cNvSpPr>
          <p:nvPr>
            <p:ph type="sldImg"/>
          </p:nvPr>
        </p:nvSpPr>
        <p:spPr>
          <a:solidFill>
            <a:srgbClr val="FFFFFF"/>
          </a:solidFill>
          <a:ln/>
        </p:spPr>
      </p:sp>
      <p:sp>
        <p:nvSpPr>
          <p:cNvPr id="1392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l-GR">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7E4084F4-FF40-41A8-BF80-A9EE68CB9F15}" type="slidenum">
              <a:rPr lang="en-US" smtClean="0">
                <a:solidFill>
                  <a:prstClr val="black"/>
                </a:solidFill>
              </a:rPr>
              <a:pPr/>
              <a:t>17</a:t>
            </a:fld>
            <a:endParaRPr lang="en-US">
              <a:solidFill>
                <a:prstClr val="black"/>
              </a:solidFill>
            </a:endParaRPr>
          </a:p>
        </p:txBody>
      </p:sp>
      <p:sp>
        <p:nvSpPr>
          <p:cNvPr id="141315" name="Rectangle 2"/>
          <p:cNvSpPr>
            <a:spLocks noGrp="1" noRot="1" noChangeAspect="1" noChangeArrowheads="1" noTextEdit="1"/>
          </p:cNvSpPr>
          <p:nvPr>
            <p:ph type="sldImg"/>
          </p:nvPr>
        </p:nvSpPr>
        <p:spPr>
          <a:solidFill>
            <a:srgbClr val="FFFFFF"/>
          </a:solidFill>
          <a:ln/>
        </p:spPr>
      </p:sp>
      <p:sp>
        <p:nvSpPr>
          <p:cNvPr id="1413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l-GR">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2C5A1D-D870-4D30-A316-97A89F7D8D7B}" type="slidenum">
              <a:rPr lang="el-GR" smtClean="0"/>
              <a:pPr/>
              <a:t>33</a:t>
            </a:fld>
            <a:endParaRPr lang="el-GR"/>
          </a:p>
        </p:txBody>
      </p:sp>
    </p:spTree>
    <p:extLst>
      <p:ext uri="{BB962C8B-B14F-4D97-AF65-F5344CB8AC3E}">
        <p14:creationId xmlns:p14="http://schemas.microsoft.com/office/powerpoint/2010/main" val="564914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lvl1pPr>
              <a:defRPr/>
            </a:lvl1pPr>
          </a:lstStyle>
          <a:p>
            <a:endParaRPr lang="en-GB"/>
          </a:p>
        </p:txBody>
      </p:sp>
      <p:sp>
        <p:nvSpPr>
          <p:cNvPr id="5" name="4 - Θέση υποσέλιδου"/>
          <p:cNvSpPr>
            <a:spLocks noGrp="1"/>
          </p:cNvSpPr>
          <p:nvPr>
            <p:ph type="ftr" sz="quarter" idx="11"/>
          </p:nvPr>
        </p:nvSpPr>
        <p:spPr/>
        <p:txBody>
          <a:bodyPr/>
          <a:lstStyle>
            <a:lvl1pPr>
              <a:defRPr/>
            </a:lvl1pPr>
          </a:lstStyle>
          <a:p>
            <a:endParaRPr lang="en-GB"/>
          </a:p>
        </p:txBody>
      </p:sp>
      <p:sp>
        <p:nvSpPr>
          <p:cNvPr id="6" name="5 - Θέση αριθμού διαφάνειας"/>
          <p:cNvSpPr>
            <a:spLocks noGrp="1"/>
          </p:cNvSpPr>
          <p:nvPr>
            <p:ph type="sldNum" sz="quarter" idx="12"/>
          </p:nvPr>
        </p:nvSpPr>
        <p:spPr/>
        <p:txBody>
          <a:bodyPr/>
          <a:lstStyle>
            <a:lvl1pPr>
              <a:defRPr/>
            </a:lvl1pPr>
          </a:lstStyle>
          <a:p>
            <a:fld id="{3CB5130E-9136-4FD3-8F6F-5F9812465A3D}" type="slidenum">
              <a:rPr lang="en-GB"/>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endParaRPr lang="en-GB"/>
          </a:p>
        </p:txBody>
      </p:sp>
      <p:sp>
        <p:nvSpPr>
          <p:cNvPr id="5" name="4 - Θέση υποσέλιδου"/>
          <p:cNvSpPr>
            <a:spLocks noGrp="1"/>
          </p:cNvSpPr>
          <p:nvPr>
            <p:ph type="ftr" sz="quarter" idx="11"/>
          </p:nvPr>
        </p:nvSpPr>
        <p:spPr/>
        <p:txBody>
          <a:bodyPr/>
          <a:lstStyle>
            <a:lvl1pPr>
              <a:defRPr/>
            </a:lvl1pPr>
          </a:lstStyle>
          <a:p>
            <a:endParaRPr lang="en-GB"/>
          </a:p>
        </p:txBody>
      </p:sp>
      <p:sp>
        <p:nvSpPr>
          <p:cNvPr id="6" name="5 - Θέση αριθμού διαφάνειας"/>
          <p:cNvSpPr>
            <a:spLocks noGrp="1"/>
          </p:cNvSpPr>
          <p:nvPr>
            <p:ph type="sldNum" sz="quarter" idx="12"/>
          </p:nvPr>
        </p:nvSpPr>
        <p:spPr/>
        <p:txBody>
          <a:bodyPr/>
          <a:lstStyle>
            <a:lvl1pPr>
              <a:defRPr/>
            </a:lvl1pPr>
          </a:lstStyle>
          <a:p>
            <a:fld id="{8D034CF6-EBBF-4F55-A3D6-66E94B650FC6}" type="slidenum">
              <a:rPr lang="en-GB"/>
              <a:pPr/>
              <a:t>‹#›</a:t>
            </a:fld>
            <a:endParaRPr lang="en-GB"/>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3" name="2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4" name="3 - Θέση αριθμού διαφάνειας"/>
          <p:cNvSpPr>
            <a:spLocks noGrp="1"/>
          </p:cNvSpPr>
          <p:nvPr>
            <p:ph type="sldNum" sz="quarter" idx="12"/>
          </p:nvPr>
        </p:nvSpPr>
        <p:spPr/>
        <p:txBody>
          <a:bodyPr/>
          <a:lstStyle>
            <a:lvl1pPr>
              <a:defRPr/>
            </a:lvl1pPr>
          </a:lstStyle>
          <a:p>
            <a:fld id="{6DC4A7D3-9ADF-49A7-B783-6EF4EEE9A800}"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732637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6" name="5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7" name="6 - Θέση αριθμού διαφάνειας"/>
          <p:cNvSpPr>
            <a:spLocks noGrp="1"/>
          </p:cNvSpPr>
          <p:nvPr>
            <p:ph type="sldNum" sz="quarter" idx="12"/>
          </p:nvPr>
        </p:nvSpPr>
        <p:spPr/>
        <p:txBody>
          <a:bodyPr/>
          <a:lstStyle>
            <a:lvl1pPr>
              <a:defRPr/>
            </a:lvl1pPr>
          </a:lstStyle>
          <a:p>
            <a:fld id="{F8415C82-1F9D-4FD0-99C3-455AE42FBFD6}"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1929428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6" name="5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7" name="6 - Θέση αριθμού διαφάνειας"/>
          <p:cNvSpPr>
            <a:spLocks noGrp="1"/>
          </p:cNvSpPr>
          <p:nvPr>
            <p:ph type="sldNum" sz="quarter" idx="12"/>
          </p:nvPr>
        </p:nvSpPr>
        <p:spPr/>
        <p:txBody>
          <a:bodyPr/>
          <a:lstStyle>
            <a:lvl1pPr>
              <a:defRPr/>
            </a:lvl1pPr>
          </a:lstStyle>
          <a:p>
            <a:fld id="{82A6AB04-2BEB-4B8E-91BE-D6CEAEFE1074}"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9681953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5" name="4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6" name="5 - Θέση αριθμού διαφάνειας"/>
          <p:cNvSpPr>
            <a:spLocks noGrp="1"/>
          </p:cNvSpPr>
          <p:nvPr>
            <p:ph type="sldNum" sz="quarter" idx="12"/>
          </p:nvPr>
        </p:nvSpPr>
        <p:spPr/>
        <p:txBody>
          <a:bodyPr/>
          <a:lstStyle>
            <a:lvl1pPr>
              <a:defRPr/>
            </a:lvl1pPr>
          </a:lstStyle>
          <a:p>
            <a:fld id="{8D034CF6-EBBF-4F55-A3D6-66E94B650FC6}"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35803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15100" y="609600"/>
            <a:ext cx="1943100" cy="5486400"/>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85800" y="609600"/>
            <a:ext cx="5676900" cy="5486400"/>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5" name="4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6" name="5 - Θέση αριθμού διαφάνειας"/>
          <p:cNvSpPr>
            <a:spLocks noGrp="1"/>
          </p:cNvSpPr>
          <p:nvPr>
            <p:ph type="sldNum" sz="quarter" idx="12"/>
          </p:nvPr>
        </p:nvSpPr>
        <p:spPr/>
        <p:txBody>
          <a:bodyPr/>
          <a:lstStyle>
            <a:lvl1pPr>
              <a:defRPr/>
            </a:lvl1pPr>
          </a:lstStyle>
          <a:p>
            <a:fld id="{584D3BBF-B2BB-4A8A-A110-AD8E9F0859C0}"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5408561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685800" y="609600"/>
            <a:ext cx="7772400" cy="54864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2 - Θέση ημερομηνίας"/>
          <p:cNvSpPr>
            <a:spLocks noGrp="1"/>
          </p:cNvSpPr>
          <p:nvPr>
            <p:ph type="dt" sz="half" idx="10"/>
          </p:nvPr>
        </p:nvSpPr>
        <p:spPr>
          <a:xfrm>
            <a:off x="685800" y="6248400"/>
            <a:ext cx="1905000" cy="457200"/>
          </a:xfrm>
        </p:spPr>
        <p:txBody>
          <a:bodyPr/>
          <a:lstStyle>
            <a:lvl1pPr>
              <a:defRPr/>
            </a:lvl1pPr>
          </a:lstStyle>
          <a:p>
            <a:endParaRPr lang="en-GB">
              <a:solidFill>
                <a:srgbClr val="000000"/>
              </a:solidFill>
            </a:endParaRPr>
          </a:p>
        </p:txBody>
      </p:sp>
      <p:sp>
        <p:nvSpPr>
          <p:cNvPr id="4" name="3 - Θέση υποσέλιδου"/>
          <p:cNvSpPr>
            <a:spLocks noGrp="1"/>
          </p:cNvSpPr>
          <p:nvPr>
            <p:ph type="ftr" sz="quarter" idx="11"/>
          </p:nvPr>
        </p:nvSpPr>
        <p:spPr>
          <a:xfrm>
            <a:off x="3124200" y="6248400"/>
            <a:ext cx="2895600" cy="457200"/>
          </a:xfrm>
        </p:spPr>
        <p:txBody>
          <a:bodyPr/>
          <a:lstStyle>
            <a:lvl1pPr>
              <a:defRPr/>
            </a:lvl1pPr>
          </a:lstStyle>
          <a:p>
            <a:endParaRPr lang="en-GB">
              <a:solidFill>
                <a:srgbClr val="000000"/>
              </a:solidFill>
            </a:endParaRPr>
          </a:p>
        </p:txBody>
      </p:sp>
      <p:sp>
        <p:nvSpPr>
          <p:cNvPr id="5" name="4 - Θέση αριθμού διαφάνειας"/>
          <p:cNvSpPr>
            <a:spLocks noGrp="1"/>
          </p:cNvSpPr>
          <p:nvPr>
            <p:ph type="sldNum" sz="quarter" idx="12"/>
          </p:nvPr>
        </p:nvSpPr>
        <p:spPr>
          <a:xfrm>
            <a:off x="6553200" y="6248400"/>
            <a:ext cx="1905000" cy="457200"/>
          </a:xfrm>
        </p:spPr>
        <p:txBody>
          <a:bodyPr/>
          <a:lstStyle>
            <a:lvl1pPr>
              <a:defRPr/>
            </a:lvl1pPr>
          </a:lstStyle>
          <a:p>
            <a:fld id="{A0B544B6-FBFD-4656-9F02-AE1BEA8E99F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422456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15100" y="609600"/>
            <a:ext cx="1943100" cy="5486400"/>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85800" y="609600"/>
            <a:ext cx="5676900" cy="5486400"/>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endParaRPr lang="en-GB"/>
          </a:p>
        </p:txBody>
      </p:sp>
      <p:sp>
        <p:nvSpPr>
          <p:cNvPr id="5" name="4 - Θέση υποσέλιδου"/>
          <p:cNvSpPr>
            <a:spLocks noGrp="1"/>
          </p:cNvSpPr>
          <p:nvPr>
            <p:ph type="ftr" sz="quarter" idx="11"/>
          </p:nvPr>
        </p:nvSpPr>
        <p:spPr/>
        <p:txBody>
          <a:bodyPr/>
          <a:lstStyle>
            <a:lvl1pPr>
              <a:defRPr/>
            </a:lvl1pPr>
          </a:lstStyle>
          <a:p>
            <a:endParaRPr lang="en-GB"/>
          </a:p>
        </p:txBody>
      </p:sp>
      <p:sp>
        <p:nvSpPr>
          <p:cNvPr id="6" name="5 - Θέση αριθμού διαφάνειας"/>
          <p:cNvSpPr>
            <a:spLocks noGrp="1"/>
          </p:cNvSpPr>
          <p:nvPr>
            <p:ph type="sldNum" sz="quarter" idx="12"/>
          </p:nvPr>
        </p:nvSpPr>
        <p:spPr/>
        <p:txBody>
          <a:bodyPr/>
          <a:lstStyle>
            <a:lvl1pPr>
              <a:defRPr/>
            </a:lvl1pPr>
          </a:lstStyle>
          <a:p>
            <a:fld id="{584D3BBF-B2BB-4A8A-A110-AD8E9F0859C0}" type="slidenum">
              <a:rPr lang="en-GB"/>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685800" y="609600"/>
            <a:ext cx="7772400" cy="54864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2 - Θέση ημερομηνίας"/>
          <p:cNvSpPr>
            <a:spLocks noGrp="1"/>
          </p:cNvSpPr>
          <p:nvPr>
            <p:ph type="dt" sz="half" idx="10"/>
          </p:nvPr>
        </p:nvSpPr>
        <p:spPr>
          <a:xfrm>
            <a:off x="685800" y="6248400"/>
            <a:ext cx="1905000" cy="457200"/>
          </a:xfrm>
        </p:spPr>
        <p:txBody>
          <a:bodyPr/>
          <a:lstStyle>
            <a:lvl1pPr>
              <a:defRPr/>
            </a:lvl1pPr>
          </a:lstStyle>
          <a:p>
            <a:endParaRPr lang="en-GB"/>
          </a:p>
        </p:txBody>
      </p:sp>
      <p:sp>
        <p:nvSpPr>
          <p:cNvPr id="4" name="3 - Θέση υποσέλιδου"/>
          <p:cNvSpPr>
            <a:spLocks noGrp="1"/>
          </p:cNvSpPr>
          <p:nvPr>
            <p:ph type="ftr" sz="quarter" idx="11"/>
          </p:nvPr>
        </p:nvSpPr>
        <p:spPr>
          <a:xfrm>
            <a:off x="3124200" y="6248400"/>
            <a:ext cx="2895600" cy="457200"/>
          </a:xfrm>
        </p:spPr>
        <p:txBody>
          <a:bodyPr/>
          <a:lstStyle>
            <a:lvl1pPr>
              <a:defRPr/>
            </a:lvl1pPr>
          </a:lstStyle>
          <a:p>
            <a:endParaRPr lang="en-GB"/>
          </a:p>
        </p:txBody>
      </p:sp>
      <p:sp>
        <p:nvSpPr>
          <p:cNvPr id="5" name="4 - Θέση αριθμού διαφάνειας"/>
          <p:cNvSpPr>
            <a:spLocks noGrp="1"/>
          </p:cNvSpPr>
          <p:nvPr>
            <p:ph type="sldNum" sz="quarter" idx="12"/>
          </p:nvPr>
        </p:nvSpPr>
        <p:spPr>
          <a:xfrm>
            <a:off x="6553200" y="6248400"/>
            <a:ext cx="1905000" cy="457200"/>
          </a:xfrm>
        </p:spPr>
        <p:txBody>
          <a:bodyPr/>
          <a:lstStyle>
            <a:lvl1pPr>
              <a:defRPr/>
            </a:lvl1pPr>
          </a:lstStyle>
          <a:p>
            <a:fld id="{A0B544B6-FBFD-4656-9F02-AE1BEA8E99FF}" type="slidenum">
              <a:rPr lang="en-GB"/>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F1FE27-EDC5-49EB-821B-85D7DC7C41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9912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F71FB3-057D-4495-B224-24A11BCBB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3971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655A12-A12A-4F68-BB18-7322B32FE7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441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0F401F-CF53-41DC-8C5C-BDBC7F4EF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0953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E070D06-92C9-4E38-8B59-16502BF90F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30494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5FF229-1919-4377-917F-A7EA72A048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0657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656A10C-92BC-43F4-AB1D-24D4212C68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4066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endParaRPr lang="en-GB"/>
          </a:p>
        </p:txBody>
      </p:sp>
      <p:sp>
        <p:nvSpPr>
          <p:cNvPr id="5" name="4 - Θέση υποσέλιδου"/>
          <p:cNvSpPr>
            <a:spLocks noGrp="1"/>
          </p:cNvSpPr>
          <p:nvPr>
            <p:ph type="ftr" sz="quarter" idx="11"/>
          </p:nvPr>
        </p:nvSpPr>
        <p:spPr/>
        <p:txBody>
          <a:bodyPr/>
          <a:lstStyle>
            <a:lvl1pPr>
              <a:defRPr/>
            </a:lvl1pPr>
          </a:lstStyle>
          <a:p>
            <a:endParaRPr lang="en-GB"/>
          </a:p>
        </p:txBody>
      </p:sp>
      <p:sp>
        <p:nvSpPr>
          <p:cNvPr id="6" name="5 - Θέση αριθμού διαφάνειας"/>
          <p:cNvSpPr>
            <a:spLocks noGrp="1"/>
          </p:cNvSpPr>
          <p:nvPr>
            <p:ph type="sldNum" sz="quarter" idx="12"/>
          </p:nvPr>
        </p:nvSpPr>
        <p:spPr/>
        <p:txBody>
          <a:bodyPr/>
          <a:lstStyle>
            <a:lvl1pPr>
              <a:defRPr/>
            </a:lvl1pPr>
          </a:lstStyle>
          <a:p>
            <a:fld id="{A71692DF-1A80-492B-AFCC-3A25E2DEE62C}" type="slidenum">
              <a:rPr lang="en-GB"/>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3C0DA1-BFE5-446B-B450-1D37951FCE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430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D4C8E-A5DD-4FFD-8760-84F7B2D460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7006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E6A1B5-8017-47D6-BEC3-AF6CF91F4F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0933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08DA8F-F22F-4608-91B3-27D0BAC285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6123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059754-2253-4A5E-BE59-759DAF9B79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17877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5" name="4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6" name="5 - Θέση αριθμού διαφάνειας"/>
          <p:cNvSpPr>
            <a:spLocks noGrp="1"/>
          </p:cNvSpPr>
          <p:nvPr>
            <p:ph type="sldNum" sz="quarter" idx="12"/>
          </p:nvPr>
        </p:nvSpPr>
        <p:spPr/>
        <p:txBody>
          <a:bodyPr/>
          <a:lstStyle>
            <a:lvl1pPr>
              <a:defRPr/>
            </a:lvl1pPr>
          </a:lstStyle>
          <a:p>
            <a:fld id="{3CB5130E-9136-4FD3-8F6F-5F9812465A3D}"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349809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5" name="4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6" name="5 - Θέση αριθμού διαφάνειας"/>
          <p:cNvSpPr>
            <a:spLocks noGrp="1"/>
          </p:cNvSpPr>
          <p:nvPr>
            <p:ph type="sldNum" sz="quarter" idx="12"/>
          </p:nvPr>
        </p:nvSpPr>
        <p:spPr/>
        <p:txBody>
          <a:bodyPr/>
          <a:lstStyle>
            <a:lvl1pPr>
              <a:defRPr/>
            </a:lvl1pPr>
          </a:lstStyle>
          <a:p>
            <a:fld id="{A71692DF-1A80-492B-AFCC-3A25E2DEE62C}"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874267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5" name="4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6" name="5 - Θέση αριθμού διαφάνειας"/>
          <p:cNvSpPr>
            <a:spLocks noGrp="1"/>
          </p:cNvSpPr>
          <p:nvPr>
            <p:ph type="sldNum" sz="quarter" idx="12"/>
          </p:nvPr>
        </p:nvSpPr>
        <p:spPr/>
        <p:txBody>
          <a:bodyPr/>
          <a:lstStyle>
            <a:lvl1pPr>
              <a:defRPr/>
            </a:lvl1pPr>
          </a:lstStyle>
          <a:p>
            <a:fld id="{F243D215-491A-44C8-8DA9-00F797E72C71}"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072357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6" name="5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7" name="6 - Θέση αριθμού διαφάνειας"/>
          <p:cNvSpPr>
            <a:spLocks noGrp="1"/>
          </p:cNvSpPr>
          <p:nvPr>
            <p:ph type="sldNum" sz="quarter" idx="12"/>
          </p:nvPr>
        </p:nvSpPr>
        <p:spPr/>
        <p:txBody>
          <a:bodyPr/>
          <a:lstStyle>
            <a:lvl1pPr>
              <a:defRPr/>
            </a:lvl1pPr>
          </a:lstStyle>
          <a:p>
            <a:fld id="{AEFB8F98-1297-4CD7-AFEB-1A1A96B32345}"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296264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8" name="7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9" name="8 - Θέση αριθμού διαφάνειας"/>
          <p:cNvSpPr>
            <a:spLocks noGrp="1"/>
          </p:cNvSpPr>
          <p:nvPr>
            <p:ph type="sldNum" sz="quarter" idx="12"/>
          </p:nvPr>
        </p:nvSpPr>
        <p:spPr/>
        <p:txBody>
          <a:bodyPr/>
          <a:lstStyle>
            <a:lvl1pPr>
              <a:defRPr/>
            </a:lvl1pPr>
          </a:lstStyle>
          <a:p>
            <a:fld id="{358ED88D-96D6-4795-AB54-9D877EF238F1}"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944574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endParaRPr lang="en-GB"/>
          </a:p>
        </p:txBody>
      </p:sp>
      <p:sp>
        <p:nvSpPr>
          <p:cNvPr id="5" name="4 - Θέση υποσέλιδου"/>
          <p:cNvSpPr>
            <a:spLocks noGrp="1"/>
          </p:cNvSpPr>
          <p:nvPr>
            <p:ph type="ftr" sz="quarter" idx="11"/>
          </p:nvPr>
        </p:nvSpPr>
        <p:spPr/>
        <p:txBody>
          <a:bodyPr/>
          <a:lstStyle>
            <a:lvl1pPr>
              <a:defRPr/>
            </a:lvl1pPr>
          </a:lstStyle>
          <a:p>
            <a:endParaRPr lang="en-GB"/>
          </a:p>
        </p:txBody>
      </p:sp>
      <p:sp>
        <p:nvSpPr>
          <p:cNvPr id="6" name="5 - Θέση αριθμού διαφάνειας"/>
          <p:cNvSpPr>
            <a:spLocks noGrp="1"/>
          </p:cNvSpPr>
          <p:nvPr>
            <p:ph type="sldNum" sz="quarter" idx="12"/>
          </p:nvPr>
        </p:nvSpPr>
        <p:spPr/>
        <p:txBody>
          <a:bodyPr/>
          <a:lstStyle>
            <a:lvl1pPr>
              <a:defRPr/>
            </a:lvl1pPr>
          </a:lstStyle>
          <a:p>
            <a:fld id="{F243D215-491A-44C8-8DA9-00F797E72C71}" type="slidenum">
              <a:rPr lang="en-GB"/>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4" name="3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5" name="4 - Θέση αριθμού διαφάνειας"/>
          <p:cNvSpPr>
            <a:spLocks noGrp="1"/>
          </p:cNvSpPr>
          <p:nvPr>
            <p:ph type="sldNum" sz="quarter" idx="12"/>
          </p:nvPr>
        </p:nvSpPr>
        <p:spPr/>
        <p:txBody>
          <a:bodyPr/>
          <a:lstStyle>
            <a:lvl1pPr>
              <a:defRPr/>
            </a:lvl1pPr>
          </a:lstStyle>
          <a:p>
            <a:fld id="{0FC17801-D543-4010-8AC8-35E92FE272F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372801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3" name="2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4" name="3 - Θέση αριθμού διαφάνειας"/>
          <p:cNvSpPr>
            <a:spLocks noGrp="1"/>
          </p:cNvSpPr>
          <p:nvPr>
            <p:ph type="sldNum" sz="quarter" idx="12"/>
          </p:nvPr>
        </p:nvSpPr>
        <p:spPr/>
        <p:txBody>
          <a:bodyPr/>
          <a:lstStyle>
            <a:lvl1pPr>
              <a:defRPr/>
            </a:lvl1pPr>
          </a:lstStyle>
          <a:p>
            <a:fld id="{6DC4A7D3-9ADF-49A7-B783-6EF4EEE9A800}"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9618774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6" name="5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7" name="6 - Θέση αριθμού διαφάνειας"/>
          <p:cNvSpPr>
            <a:spLocks noGrp="1"/>
          </p:cNvSpPr>
          <p:nvPr>
            <p:ph type="sldNum" sz="quarter" idx="12"/>
          </p:nvPr>
        </p:nvSpPr>
        <p:spPr/>
        <p:txBody>
          <a:bodyPr/>
          <a:lstStyle>
            <a:lvl1pPr>
              <a:defRPr/>
            </a:lvl1pPr>
          </a:lstStyle>
          <a:p>
            <a:fld id="{F8415C82-1F9D-4FD0-99C3-455AE42FBFD6}"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9608407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6" name="5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7" name="6 - Θέση αριθμού διαφάνειας"/>
          <p:cNvSpPr>
            <a:spLocks noGrp="1"/>
          </p:cNvSpPr>
          <p:nvPr>
            <p:ph type="sldNum" sz="quarter" idx="12"/>
          </p:nvPr>
        </p:nvSpPr>
        <p:spPr/>
        <p:txBody>
          <a:bodyPr/>
          <a:lstStyle>
            <a:lvl1pPr>
              <a:defRPr/>
            </a:lvl1pPr>
          </a:lstStyle>
          <a:p>
            <a:fld id="{82A6AB04-2BEB-4B8E-91BE-D6CEAEFE1074}"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6512729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5" name="4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6" name="5 - Θέση αριθμού διαφάνειας"/>
          <p:cNvSpPr>
            <a:spLocks noGrp="1"/>
          </p:cNvSpPr>
          <p:nvPr>
            <p:ph type="sldNum" sz="quarter" idx="12"/>
          </p:nvPr>
        </p:nvSpPr>
        <p:spPr/>
        <p:txBody>
          <a:bodyPr/>
          <a:lstStyle>
            <a:lvl1pPr>
              <a:defRPr/>
            </a:lvl1pPr>
          </a:lstStyle>
          <a:p>
            <a:fld id="{8D034CF6-EBBF-4F55-A3D6-66E94B650FC6}"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7347101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15100" y="609600"/>
            <a:ext cx="1943100" cy="5486400"/>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85800" y="609600"/>
            <a:ext cx="5676900" cy="5486400"/>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5" name="4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6" name="5 - Θέση αριθμού διαφάνειας"/>
          <p:cNvSpPr>
            <a:spLocks noGrp="1"/>
          </p:cNvSpPr>
          <p:nvPr>
            <p:ph type="sldNum" sz="quarter" idx="12"/>
          </p:nvPr>
        </p:nvSpPr>
        <p:spPr/>
        <p:txBody>
          <a:bodyPr/>
          <a:lstStyle>
            <a:lvl1pPr>
              <a:defRPr/>
            </a:lvl1pPr>
          </a:lstStyle>
          <a:p>
            <a:fld id="{584D3BBF-B2BB-4A8A-A110-AD8E9F0859C0}"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424588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685800" y="609600"/>
            <a:ext cx="7772400" cy="54864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2 - Θέση ημερομηνίας"/>
          <p:cNvSpPr>
            <a:spLocks noGrp="1"/>
          </p:cNvSpPr>
          <p:nvPr>
            <p:ph type="dt" sz="half" idx="10"/>
          </p:nvPr>
        </p:nvSpPr>
        <p:spPr>
          <a:xfrm>
            <a:off x="685800" y="6248400"/>
            <a:ext cx="1905000" cy="457200"/>
          </a:xfrm>
        </p:spPr>
        <p:txBody>
          <a:bodyPr/>
          <a:lstStyle>
            <a:lvl1pPr>
              <a:defRPr/>
            </a:lvl1pPr>
          </a:lstStyle>
          <a:p>
            <a:endParaRPr lang="en-GB">
              <a:solidFill>
                <a:srgbClr val="000000"/>
              </a:solidFill>
            </a:endParaRPr>
          </a:p>
        </p:txBody>
      </p:sp>
      <p:sp>
        <p:nvSpPr>
          <p:cNvPr id="4" name="3 - Θέση υποσέλιδου"/>
          <p:cNvSpPr>
            <a:spLocks noGrp="1"/>
          </p:cNvSpPr>
          <p:nvPr>
            <p:ph type="ftr" sz="quarter" idx="11"/>
          </p:nvPr>
        </p:nvSpPr>
        <p:spPr>
          <a:xfrm>
            <a:off x="3124200" y="6248400"/>
            <a:ext cx="2895600" cy="457200"/>
          </a:xfrm>
        </p:spPr>
        <p:txBody>
          <a:bodyPr/>
          <a:lstStyle>
            <a:lvl1pPr>
              <a:defRPr/>
            </a:lvl1pPr>
          </a:lstStyle>
          <a:p>
            <a:endParaRPr lang="en-GB">
              <a:solidFill>
                <a:srgbClr val="000000"/>
              </a:solidFill>
            </a:endParaRPr>
          </a:p>
        </p:txBody>
      </p:sp>
      <p:sp>
        <p:nvSpPr>
          <p:cNvPr id="5" name="4 - Θέση αριθμού διαφάνειας"/>
          <p:cNvSpPr>
            <a:spLocks noGrp="1"/>
          </p:cNvSpPr>
          <p:nvPr>
            <p:ph type="sldNum" sz="quarter" idx="12"/>
          </p:nvPr>
        </p:nvSpPr>
        <p:spPr>
          <a:xfrm>
            <a:off x="6553200" y="6248400"/>
            <a:ext cx="1905000" cy="457200"/>
          </a:xfrm>
        </p:spPr>
        <p:txBody>
          <a:bodyPr/>
          <a:lstStyle>
            <a:lvl1pPr>
              <a:defRPr/>
            </a:lvl1pPr>
          </a:lstStyle>
          <a:p>
            <a:fld id="{A0B544B6-FBFD-4656-9F02-AE1BEA8E99F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351271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5" name="4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6" name="5 - Θέση αριθμού διαφάνειας"/>
          <p:cNvSpPr>
            <a:spLocks noGrp="1"/>
          </p:cNvSpPr>
          <p:nvPr>
            <p:ph type="sldNum" sz="quarter" idx="12"/>
          </p:nvPr>
        </p:nvSpPr>
        <p:spPr/>
        <p:txBody>
          <a:bodyPr/>
          <a:lstStyle>
            <a:lvl1pPr>
              <a:defRPr/>
            </a:lvl1pPr>
          </a:lstStyle>
          <a:p>
            <a:fld id="{3CB5130E-9136-4FD3-8F6F-5F9812465A3D}"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244292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5" name="4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6" name="5 - Θέση αριθμού διαφάνειας"/>
          <p:cNvSpPr>
            <a:spLocks noGrp="1"/>
          </p:cNvSpPr>
          <p:nvPr>
            <p:ph type="sldNum" sz="quarter" idx="12"/>
          </p:nvPr>
        </p:nvSpPr>
        <p:spPr/>
        <p:txBody>
          <a:bodyPr/>
          <a:lstStyle>
            <a:lvl1pPr>
              <a:defRPr/>
            </a:lvl1pPr>
          </a:lstStyle>
          <a:p>
            <a:fld id="{A71692DF-1A80-492B-AFCC-3A25E2DEE62C}"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275904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5" name="4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6" name="5 - Θέση αριθμού διαφάνειας"/>
          <p:cNvSpPr>
            <a:spLocks noGrp="1"/>
          </p:cNvSpPr>
          <p:nvPr>
            <p:ph type="sldNum" sz="quarter" idx="12"/>
          </p:nvPr>
        </p:nvSpPr>
        <p:spPr/>
        <p:txBody>
          <a:bodyPr/>
          <a:lstStyle>
            <a:lvl1pPr>
              <a:defRPr/>
            </a:lvl1pPr>
          </a:lstStyle>
          <a:p>
            <a:fld id="{F243D215-491A-44C8-8DA9-00F797E72C71}"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532051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lvl1pPr>
              <a:defRPr/>
            </a:lvl1pPr>
          </a:lstStyle>
          <a:p>
            <a:endParaRPr lang="en-GB"/>
          </a:p>
        </p:txBody>
      </p:sp>
      <p:sp>
        <p:nvSpPr>
          <p:cNvPr id="6" name="5 - Θέση υποσέλιδου"/>
          <p:cNvSpPr>
            <a:spLocks noGrp="1"/>
          </p:cNvSpPr>
          <p:nvPr>
            <p:ph type="ftr" sz="quarter" idx="11"/>
          </p:nvPr>
        </p:nvSpPr>
        <p:spPr/>
        <p:txBody>
          <a:bodyPr/>
          <a:lstStyle>
            <a:lvl1pPr>
              <a:defRPr/>
            </a:lvl1pPr>
          </a:lstStyle>
          <a:p>
            <a:endParaRPr lang="en-GB"/>
          </a:p>
        </p:txBody>
      </p:sp>
      <p:sp>
        <p:nvSpPr>
          <p:cNvPr id="7" name="6 - Θέση αριθμού διαφάνειας"/>
          <p:cNvSpPr>
            <a:spLocks noGrp="1"/>
          </p:cNvSpPr>
          <p:nvPr>
            <p:ph type="sldNum" sz="quarter" idx="12"/>
          </p:nvPr>
        </p:nvSpPr>
        <p:spPr/>
        <p:txBody>
          <a:bodyPr/>
          <a:lstStyle>
            <a:lvl1pPr>
              <a:defRPr/>
            </a:lvl1pPr>
          </a:lstStyle>
          <a:p>
            <a:fld id="{AEFB8F98-1297-4CD7-AFEB-1A1A96B32345}" type="slidenum">
              <a:rPr lang="en-GB"/>
              <a:pPr/>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6" name="5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7" name="6 - Θέση αριθμού διαφάνειας"/>
          <p:cNvSpPr>
            <a:spLocks noGrp="1"/>
          </p:cNvSpPr>
          <p:nvPr>
            <p:ph type="sldNum" sz="quarter" idx="12"/>
          </p:nvPr>
        </p:nvSpPr>
        <p:spPr/>
        <p:txBody>
          <a:bodyPr/>
          <a:lstStyle>
            <a:lvl1pPr>
              <a:defRPr/>
            </a:lvl1pPr>
          </a:lstStyle>
          <a:p>
            <a:fld id="{AEFB8F98-1297-4CD7-AFEB-1A1A96B32345}"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9716310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8" name="7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9" name="8 - Θέση αριθμού διαφάνειας"/>
          <p:cNvSpPr>
            <a:spLocks noGrp="1"/>
          </p:cNvSpPr>
          <p:nvPr>
            <p:ph type="sldNum" sz="quarter" idx="12"/>
          </p:nvPr>
        </p:nvSpPr>
        <p:spPr/>
        <p:txBody>
          <a:bodyPr/>
          <a:lstStyle>
            <a:lvl1pPr>
              <a:defRPr/>
            </a:lvl1pPr>
          </a:lstStyle>
          <a:p>
            <a:fld id="{358ED88D-96D6-4795-AB54-9D877EF238F1}"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2434665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4" name="3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5" name="4 - Θέση αριθμού διαφάνειας"/>
          <p:cNvSpPr>
            <a:spLocks noGrp="1"/>
          </p:cNvSpPr>
          <p:nvPr>
            <p:ph type="sldNum" sz="quarter" idx="12"/>
          </p:nvPr>
        </p:nvSpPr>
        <p:spPr/>
        <p:txBody>
          <a:bodyPr/>
          <a:lstStyle>
            <a:lvl1pPr>
              <a:defRPr/>
            </a:lvl1pPr>
          </a:lstStyle>
          <a:p>
            <a:fld id="{0FC17801-D543-4010-8AC8-35E92FE272F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82467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3" name="2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4" name="3 - Θέση αριθμού διαφάνειας"/>
          <p:cNvSpPr>
            <a:spLocks noGrp="1"/>
          </p:cNvSpPr>
          <p:nvPr>
            <p:ph type="sldNum" sz="quarter" idx="12"/>
          </p:nvPr>
        </p:nvSpPr>
        <p:spPr/>
        <p:txBody>
          <a:bodyPr/>
          <a:lstStyle>
            <a:lvl1pPr>
              <a:defRPr/>
            </a:lvl1pPr>
          </a:lstStyle>
          <a:p>
            <a:fld id="{6DC4A7D3-9ADF-49A7-B783-6EF4EEE9A800}"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2608271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6" name="5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7" name="6 - Θέση αριθμού διαφάνειας"/>
          <p:cNvSpPr>
            <a:spLocks noGrp="1"/>
          </p:cNvSpPr>
          <p:nvPr>
            <p:ph type="sldNum" sz="quarter" idx="12"/>
          </p:nvPr>
        </p:nvSpPr>
        <p:spPr/>
        <p:txBody>
          <a:bodyPr/>
          <a:lstStyle>
            <a:lvl1pPr>
              <a:defRPr/>
            </a:lvl1pPr>
          </a:lstStyle>
          <a:p>
            <a:fld id="{F8415C82-1F9D-4FD0-99C3-455AE42FBFD6}"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429436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6" name="5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7" name="6 - Θέση αριθμού διαφάνειας"/>
          <p:cNvSpPr>
            <a:spLocks noGrp="1"/>
          </p:cNvSpPr>
          <p:nvPr>
            <p:ph type="sldNum" sz="quarter" idx="12"/>
          </p:nvPr>
        </p:nvSpPr>
        <p:spPr/>
        <p:txBody>
          <a:bodyPr/>
          <a:lstStyle>
            <a:lvl1pPr>
              <a:defRPr/>
            </a:lvl1pPr>
          </a:lstStyle>
          <a:p>
            <a:fld id="{82A6AB04-2BEB-4B8E-91BE-D6CEAEFE1074}"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7855939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5" name="4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6" name="5 - Θέση αριθμού διαφάνειας"/>
          <p:cNvSpPr>
            <a:spLocks noGrp="1"/>
          </p:cNvSpPr>
          <p:nvPr>
            <p:ph type="sldNum" sz="quarter" idx="12"/>
          </p:nvPr>
        </p:nvSpPr>
        <p:spPr/>
        <p:txBody>
          <a:bodyPr/>
          <a:lstStyle>
            <a:lvl1pPr>
              <a:defRPr/>
            </a:lvl1pPr>
          </a:lstStyle>
          <a:p>
            <a:fld id="{8D034CF6-EBBF-4F55-A3D6-66E94B650FC6}"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4226291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15100" y="609600"/>
            <a:ext cx="1943100" cy="5486400"/>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85800" y="609600"/>
            <a:ext cx="5676900" cy="5486400"/>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5" name="4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6" name="5 - Θέση αριθμού διαφάνειας"/>
          <p:cNvSpPr>
            <a:spLocks noGrp="1"/>
          </p:cNvSpPr>
          <p:nvPr>
            <p:ph type="sldNum" sz="quarter" idx="12"/>
          </p:nvPr>
        </p:nvSpPr>
        <p:spPr/>
        <p:txBody>
          <a:bodyPr/>
          <a:lstStyle>
            <a:lvl1pPr>
              <a:defRPr/>
            </a:lvl1pPr>
          </a:lstStyle>
          <a:p>
            <a:fld id="{584D3BBF-B2BB-4A8A-A110-AD8E9F0859C0}"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3068795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685800" y="609600"/>
            <a:ext cx="7772400" cy="54864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2 - Θέση ημερομηνίας"/>
          <p:cNvSpPr>
            <a:spLocks noGrp="1"/>
          </p:cNvSpPr>
          <p:nvPr>
            <p:ph type="dt" sz="half" idx="10"/>
          </p:nvPr>
        </p:nvSpPr>
        <p:spPr>
          <a:xfrm>
            <a:off x="685800" y="6248400"/>
            <a:ext cx="1905000" cy="457200"/>
          </a:xfrm>
        </p:spPr>
        <p:txBody>
          <a:bodyPr/>
          <a:lstStyle>
            <a:lvl1pPr>
              <a:defRPr/>
            </a:lvl1pPr>
          </a:lstStyle>
          <a:p>
            <a:endParaRPr lang="en-GB">
              <a:solidFill>
                <a:srgbClr val="000000"/>
              </a:solidFill>
            </a:endParaRPr>
          </a:p>
        </p:txBody>
      </p:sp>
      <p:sp>
        <p:nvSpPr>
          <p:cNvPr id="4" name="3 - Θέση υποσέλιδου"/>
          <p:cNvSpPr>
            <a:spLocks noGrp="1"/>
          </p:cNvSpPr>
          <p:nvPr>
            <p:ph type="ftr" sz="quarter" idx="11"/>
          </p:nvPr>
        </p:nvSpPr>
        <p:spPr>
          <a:xfrm>
            <a:off x="3124200" y="6248400"/>
            <a:ext cx="2895600" cy="457200"/>
          </a:xfrm>
        </p:spPr>
        <p:txBody>
          <a:bodyPr/>
          <a:lstStyle>
            <a:lvl1pPr>
              <a:defRPr/>
            </a:lvl1pPr>
          </a:lstStyle>
          <a:p>
            <a:endParaRPr lang="en-GB">
              <a:solidFill>
                <a:srgbClr val="000000"/>
              </a:solidFill>
            </a:endParaRPr>
          </a:p>
        </p:txBody>
      </p:sp>
      <p:sp>
        <p:nvSpPr>
          <p:cNvPr id="5" name="4 - Θέση αριθμού διαφάνειας"/>
          <p:cNvSpPr>
            <a:spLocks noGrp="1"/>
          </p:cNvSpPr>
          <p:nvPr>
            <p:ph type="sldNum" sz="quarter" idx="12"/>
          </p:nvPr>
        </p:nvSpPr>
        <p:spPr>
          <a:xfrm>
            <a:off x="6553200" y="6248400"/>
            <a:ext cx="1905000" cy="457200"/>
          </a:xfrm>
        </p:spPr>
        <p:txBody>
          <a:bodyPr/>
          <a:lstStyle>
            <a:lvl1pPr>
              <a:defRPr/>
            </a:lvl1pPr>
          </a:lstStyle>
          <a:p>
            <a:fld id="{A0B544B6-FBFD-4656-9F02-AE1BEA8E99F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5315877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5" name="4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6" name="5 - Θέση αριθμού διαφάνειας"/>
          <p:cNvSpPr>
            <a:spLocks noGrp="1"/>
          </p:cNvSpPr>
          <p:nvPr>
            <p:ph type="sldNum" sz="quarter" idx="12"/>
          </p:nvPr>
        </p:nvSpPr>
        <p:spPr/>
        <p:txBody>
          <a:bodyPr/>
          <a:lstStyle>
            <a:lvl1pPr>
              <a:defRPr/>
            </a:lvl1pPr>
          </a:lstStyle>
          <a:p>
            <a:fld id="{3CB5130E-9136-4FD3-8F6F-5F9812465A3D}"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519363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lvl1pPr>
              <a:defRPr/>
            </a:lvl1pPr>
          </a:lstStyle>
          <a:p>
            <a:endParaRPr lang="en-GB"/>
          </a:p>
        </p:txBody>
      </p:sp>
      <p:sp>
        <p:nvSpPr>
          <p:cNvPr id="8" name="7 - Θέση υποσέλιδου"/>
          <p:cNvSpPr>
            <a:spLocks noGrp="1"/>
          </p:cNvSpPr>
          <p:nvPr>
            <p:ph type="ftr" sz="quarter" idx="11"/>
          </p:nvPr>
        </p:nvSpPr>
        <p:spPr/>
        <p:txBody>
          <a:bodyPr/>
          <a:lstStyle>
            <a:lvl1pPr>
              <a:defRPr/>
            </a:lvl1pPr>
          </a:lstStyle>
          <a:p>
            <a:endParaRPr lang="en-GB"/>
          </a:p>
        </p:txBody>
      </p:sp>
      <p:sp>
        <p:nvSpPr>
          <p:cNvPr id="9" name="8 - Θέση αριθμού διαφάνειας"/>
          <p:cNvSpPr>
            <a:spLocks noGrp="1"/>
          </p:cNvSpPr>
          <p:nvPr>
            <p:ph type="sldNum" sz="quarter" idx="12"/>
          </p:nvPr>
        </p:nvSpPr>
        <p:spPr/>
        <p:txBody>
          <a:bodyPr/>
          <a:lstStyle>
            <a:lvl1pPr>
              <a:defRPr/>
            </a:lvl1pPr>
          </a:lstStyle>
          <a:p>
            <a:fld id="{358ED88D-96D6-4795-AB54-9D877EF238F1}" type="slidenum">
              <a:rPr lang="en-GB"/>
              <a:pPr/>
              <a:t>‹#›</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5" name="4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6" name="5 - Θέση αριθμού διαφάνειας"/>
          <p:cNvSpPr>
            <a:spLocks noGrp="1"/>
          </p:cNvSpPr>
          <p:nvPr>
            <p:ph type="sldNum" sz="quarter" idx="12"/>
          </p:nvPr>
        </p:nvSpPr>
        <p:spPr/>
        <p:txBody>
          <a:bodyPr/>
          <a:lstStyle>
            <a:lvl1pPr>
              <a:defRPr/>
            </a:lvl1pPr>
          </a:lstStyle>
          <a:p>
            <a:fld id="{A71692DF-1A80-492B-AFCC-3A25E2DEE62C}"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9909248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5" name="4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6" name="5 - Θέση αριθμού διαφάνειας"/>
          <p:cNvSpPr>
            <a:spLocks noGrp="1"/>
          </p:cNvSpPr>
          <p:nvPr>
            <p:ph type="sldNum" sz="quarter" idx="12"/>
          </p:nvPr>
        </p:nvSpPr>
        <p:spPr/>
        <p:txBody>
          <a:bodyPr/>
          <a:lstStyle>
            <a:lvl1pPr>
              <a:defRPr/>
            </a:lvl1pPr>
          </a:lstStyle>
          <a:p>
            <a:fld id="{F243D215-491A-44C8-8DA9-00F797E72C71}"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644219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6" name="5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7" name="6 - Θέση αριθμού διαφάνειας"/>
          <p:cNvSpPr>
            <a:spLocks noGrp="1"/>
          </p:cNvSpPr>
          <p:nvPr>
            <p:ph type="sldNum" sz="quarter" idx="12"/>
          </p:nvPr>
        </p:nvSpPr>
        <p:spPr/>
        <p:txBody>
          <a:bodyPr/>
          <a:lstStyle>
            <a:lvl1pPr>
              <a:defRPr/>
            </a:lvl1pPr>
          </a:lstStyle>
          <a:p>
            <a:fld id="{AEFB8F98-1297-4CD7-AFEB-1A1A96B32345}"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9034597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8" name="7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9" name="8 - Θέση αριθμού διαφάνειας"/>
          <p:cNvSpPr>
            <a:spLocks noGrp="1"/>
          </p:cNvSpPr>
          <p:nvPr>
            <p:ph type="sldNum" sz="quarter" idx="12"/>
          </p:nvPr>
        </p:nvSpPr>
        <p:spPr/>
        <p:txBody>
          <a:bodyPr/>
          <a:lstStyle>
            <a:lvl1pPr>
              <a:defRPr/>
            </a:lvl1pPr>
          </a:lstStyle>
          <a:p>
            <a:fld id="{358ED88D-96D6-4795-AB54-9D877EF238F1}"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9020955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4" name="3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5" name="4 - Θέση αριθμού διαφάνειας"/>
          <p:cNvSpPr>
            <a:spLocks noGrp="1"/>
          </p:cNvSpPr>
          <p:nvPr>
            <p:ph type="sldNum" sz="quarter" idx="12"/>
          </p:nvPr>
        </p:nvSpPr>
        <p:spPr/>
        <p:txBody>
          <a:bodyPr/>
          <a:lstStyle>
            <a:lvl1pPr>
              <a:defRPr/>
            </a:lvl1pPr>
          </a:lstStyle>
          <a:p>
            <a:fld id="{0FC17801-D543-4010-8AC8-35E92FE272F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9249723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3" name="2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4" name="3 - Θέση αριθμού διαφάνειας"/>
          <p:cNvSpPr>
            <a:spLocks noGrp="1"/>
          </p:cNvSpPr>
          <p:nvPr>
            <p:ph type="sldNum" sz="quarter" idx="12"/>
          </p:nvPr>
        </p:nvSpPr>
        <p:spPr/>
        <p:txBody>
          <a:bodyPr/>
          <a:lstStyle>
            <a:lvl1pPr>
              <a:defRPr/>
            </a:lvl1pPr>
          </a:lstStyle>
          <a:p>
            <a:fld id="{6DC4A7D3-9ADF-49A7-B783-6EF4EEE9A800}"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3076757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6" name="5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7" name="6 - Θέση αριθμού διαφάνειας"/>
          <p:cNvSpPr>
            <a:spLocks noGrp="1"/>
          </p:cNvSpPr>
          <p:nvPr>
            <p:ph type="sldNum" sz="quarter" idx="12"/>
          </p:nvPr>
        </p:nvSpPr>
        <p:spPr/>
        <p:txBody>
          <a:bodyPr/>
          <a:lstStyle>
            <a:lvl1pPr>
              <a:defRPr/>
            </a:lvl1pPr>
          </a:lstStyle>
          <a:p>
            <a:fld id="{F8415C82-1F9D-4FD0-99C3-455AE42FBFD6}"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414679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6" name="5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7" name="6 - Θέση αριθμού διαφάνειας"/>
          <p:cNvSpPr>
            <a:spLocks noGrp="1"/>
          </p:cNvSpPr>
          <p:nvPr>
            <p:ph type="sldNum" sz="quarter" idx="12"/>
          </p:nvPr>
        </p:nvSpPr>
        <p:spPr/>
        <p:txBody>
          <a:bodyPr/>
          <a:lstStyle>
            <a:lvl1pPr>
              <a:defRPr/>
            </a:lvl1pPr>
          </a:lstStyle>
          <a:p>
            <a:fld id="{82A6AB04-2BEB-4B8E-91BE-D6CEAEFE1074}"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4884835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5" name="4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6" name="5 - Θέση αριθμού διαφάνειας"/>
          <p:cNvSpPr>
            <a:spLocks noGrp="1"/>
          </p:cNvSpPr>
          <p:nvPr>
            <p:ph type="sldNum" sz="quarter" idx="12"/>
          </p:nvPr>
        </p:nvSpPr>
        <p:spPr/>
        <p:txBody>
          <a:bodyPr/>
          <a:lstStyle>
            <a:lvl1pPr>
              <a:defRPr/>
            </a:lvl1pPr>
          </a:lstStyle>
          <a:p>
            <a:fld id="{8D034CF6-EBBF-4F55-A3D6-66E94B650FC6}"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4492771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15100" y="609600"/>
            <a:ext cx="1943100" cy="5486400"/>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85800" y="609600"/>
            <a:ext cx="5676900" cy="5486400"/>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5" name="4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6" name="5 - Θέση αριθμού διαφάνειας"/>
          <p:cNvSpPr>
            <a:spLocks noGrp="1"/>
          </p:cNvSpPr>
          <p:nvPr>
            <p:ph type="sldNum" sz="quarter" idx="12"/>
          </p:nvPr>
        </p:nvSpPr>
        <p:spPr/>
        <p:txBody>
          <a:bodyPr/>
          <a:lstStyle>
            <a:lvl1pPr>
              <a:defRPr/>
            </a:lvl1pPr>
          </a:lstStyle>
          <a:p>
            <a:fld id="{584D3BBF-B2BB-4A8A-A110-AD8E9F0859C0}"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915234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lvl1pPr>
              <a:defRPr/>
            </a:lvl1pPr>
          </a:lstStyle>
          <a:p>
            <a:endParaRPr lang="en-GB"/>
          </a:p>
        </p:txBody>
      </p:sp>
      <p:sp>
        <p:nvSpPr>
          <p:cNvPr id="4" name="3 - Θέση υποσέλιδου"/>
          <p:cNvSpPr>
            <a:spLocks noGrp="1"/>
          </p:cNvSpPr>
          <p:nvPr>
            <p:ph type="ftr" sz="quarter" idx="11"/>
          </p:nvPr>
        </p:nvSpPr>
        <p:spPr/>
        <p:txBody>
          <a:bodyPr/>
          <a:lstStyle>
            <a:lvl1pPr>
              <a:defRPr/>
            </a:lvl1pPr>
          </a:lstStyle>
          <a:p>
            <a:endParaRPr lang="en-GB"/>
          </a:p>
        </p:txBody>
      </p:sp>
      <p:sp>
        <p:nvSpPr>
          <p:cNvPr id="5" name="4 - Θέση αριθμού διαφάνειας"/>
          <p:cNvSpPr>
            <a:spLocks noGrp="1"/>
          </p:cNvSpPr>
          <p:nvPr>
            <p:ph type="sldNum" sz="quarter" idx="12"/>
          </p:nvPr>
        </p:nvSpPr>
        <p:spPr/>
        <p:txBody>
          <a:bodyPr/>
          <a:lstStyle>
            <a:lvl1pPr>
              <a:defRPr/>
            </a:lvl1pPr>
          </a:lstStyle>
          <a:p>
            <a:fld id="{0FC17801-D543-4010-8AC8-35E92FE272FB}" type="slidenum">
              <a:rPr lang="en-GB"/>
              <a:pPr/>
              <a:t>‹#›</a:t>
            </a:fld>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685800" y="609600"/>
            <a:ext cx="7772400" cy="54864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2 - Θέση ημερομηνίας"/>
          <p:cNvSpPr>
            <a:spLocks noGrp="1"/>
          </p:cNvSpPr>
          <p:nvPr>
            <p:ph type="dt" sz="half" idx="10"/>
          </p:nvPr>
        </p:nvSpPr>
        <p:spPr>
          <a:xfrm>
            <a:off x="685800" y="6248400"/>
            <a:ext cx="1905000" cy="457200"/>
          </a:xfrm>
        </p:spPr>
        <p:txBody>
          <a:bodyPr/>
          <a:lstStyle>
            <a:lvl1pPr>
              <a:defRPr/>
            </a:lvl1pPr>
          </a:lstStyle>
          <a:p>
            <a:endParaRPr lang="en-GB">
              <a:solidFill>
                <a:srgbClr val="000000"/>
              </a:solidFill>
            </a:endParaRPr>
          </a:p>
        </p:txBody>
      </p:sp>
      <p:sp>
        <p:nvSpPr>
          <p:cNvPr id="4" name="3 - Θέση υποσέλιδου"/>
          <p:cNvSpPr>
            <a:spLocks noGrp="1"/>
          </p:cNvSpPr>
          <p:nvPr>
            <p:ph type="ftr" sz="quarter" idx="11"/>
          </p:nvPr>
        </p:nvSpPr>
        <p:spPr>
          <a:xfrm>
            <a:off x="3124200" y="6248400"/>
            <a:ext cx="2895600" cy="457200"/>
          </a:xfrm>
        </p:spPr>
        <p:txBody>
          <a:bodyPr/>
          <a:lstStyle>
            <a:lvl1pPr>
              <a:defRPr/>
            </a:lvl1pPr>
          </a:lstStyle>
          <a:p>
            <a:endParaRPr lang="en-GB">
              <a:solidFill>
                <a:srgbClr val="000000"/>
              </a:solidFill>
            </a:endParaRPr>
          </a:p>
        </p:txBody>
      </p:sp>
      <p:sp>
        <p:nvSpPr>
          <p:cNvPr id="5" name="4 - Θέση αριθμού διαφάνειας"/>
          <p:cNvSpPr>
            <a:spLocks noGrp="1"/>
          </p:cNvSpPr>
          <p:nvPr>
            <p:ph type="sldNum" sz="quarter" idx="12"/>
          </p:nvPr>
        </p:nvSpPr>
        <p:spPr>
          <a:xfrm>
            <a:off x="6553200" y="6248400"/>
            <a:ext cx="1905000" cy="457200"/>
          </a:xfrm>
        </p:spPr>
        <p:txBody>
          <a:bodyPr/>
          <a:lstStyle>
            <a:lvl1pPr>
              <a:defRPr/>
            </a:lvl1pPr>
          </a:lstStyle>
          <a:p>
            <a:fld id="{A0B544B6-FBFD-4656-9F02-AE1BEA8E99F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346970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D083364-3925-4FFC-8AEA-E21E7C1F4EFC}" type="datetimeFigureOut">
              <a:rPr lang="en-GB" smtClean="0">
                <a:solidFill>
                  <a:prstClr val="black">
                    <a:tint val="75000"/>
                  </a:prstClr>
                </a:solidFill>
              </a:rPr>
              <a:pPr/>
              <a:t>07/04/2021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C22EC9C-4541-4380-B294-E9B0A5166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490163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D083364-3925-4FFC-8AEA-E21E7C1F4EFC}" type="datetimeFigureOut">
              <a:rPr lang="en-GB" smtClean="0">
                <a:solidFill>
                  <a:prstClr val="black">
                    <a:tint val="75000"/>
                  </a:prstClr>
                </a:solidFill>
              </a:rPr>
              <a:pPr/>
              <a:t>07/04/2021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C22EC9C-4541-4380-B294-E9B0A5166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56068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083364-3925-4FFC-8AEA-E21E7C1F4EFC}" type="datetimeFigureOut">
              <a:rPr lang="en-GB" smtClean="0">
                <a:solidFill>
                  <a:prstClr val="black">
                    <a:tint val="75000"/>
                  </a:prstClr>
                </a:solidFill>
              </a:rPr>
              <a:pPr/>
              <a:t>07/04/2021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C22EC9C-4541-4380-B294-E9B0A5166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219005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D083364-3925-4FFC-8AEA-E21E7C1F4EFC}" type="datetimeFigureOut">
              <a:rPr lang="en-GB" smtClean="0">
                <a:solidFill>
                  <a:prstClr val="black">
                    <a:tint val="75000"/>
                  </a:prstClr>
                </a:solidFill>
              </a:rPr>
              <a:pPr/>
              <a:t>07/04/2021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C22EC9C-4541-4380-B294-E9B0A5166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452329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D083364-3925-4FFC-8AEA-E21E7C1F4EFC}" type="datetimeFigureOut">
              <a:rPr lang="en-GB" smtClean="0">
                <a:solidFill>
                  <a:prstClr val="black">
                    <a:tint val="75000"/>
                  </a:prstClr>
                </a:solidFill>
              </a:rPr>
              <a:pPr/>
              <a:t>07/04/2021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C22EC9C-4541-4380-B294-E9B0A5166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151981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D083364-3925-4FFC-8AEA-E21E7C1F4EFC}" type="datetimeFigureOut">
              <a:rPr lang="en-GB" smtClean="0">
                <a:solidFill>
                  <a:prstClr val="black">
                    <a:tint val="75000"/>
                  </a:prstClr>
                </a:solidFill>
              </a:rPr>
              <a:pPr/>
              <a:t>07/04/2021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C22EC9C-4541-4380-B294-E9B0A5166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401452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083364-3925-4FFC-8AEA-E21E7C1F4EFC}" type="datetimeFigureOut">
              <a:rPr lang="en-GB" smtClean="0">
                <a:solidFill>
                  <a:prstClr val="black">
                    <a:tint val="75000"/>
                  </a:prstClr>
                </a:solidFill>
              </a:rPr>
              <a:pPr/>
              <a:t>07/04/2021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C22EC9C-4541-4380-B294-E9B0A5166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919531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083364-3925-4FFC-8AEA-E21E7C1F4EFC}" type="datetimeFigureOut">
              <a:rPr lang="en-GB" smtClean="0">
                <a:solidFill>
                  <a:prstClr val="black">
                    <a:tint val="75000"/>
                  </a:prstClr>
                </a:solidFill>
              </a:rPr>
              <a:pPr/>
              <a:t>07/04/2021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C22EC9C-4541-4380-B294-E9B0A5166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099443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083364-3925-4FFC-8AEA-E21E7C1F4EFC}" type="datetimeFigureOut">
              <a:rPr lang="en-GB" smtClean="0">
                <a:solidFill>
                  <a:prstClr val="black">
                    <a:tint val="75000"/>
                  </a:prstClr>
                </a:solidFill>
              </a:rPr>
              <a:pPr/>
              <a:t>07/04/2021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C22EC9C-4541-4380-B294-E9B0A5166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35695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lvl1pPr>
              <a:defRPr/>
            </a:lvl1pPr>
          </a:lstStyle>
          <a:p>
            <a:endParaRPr lang="en-GB"/>
          </a:p>
        </p:txBody>
      </p:sp>
      <p:sp>
        <p:nvSpPr>
          <p:cNvPr id="3" name="2 - Θέση υποσέλιδου"/>
          <p:cNvSpPr>
            <a:spLocks noGrp="1"/>
          </p:cNvSpPr>
          <p:nvPr>
            <p:ph type="ftr" sz="quarter" idx="11"/>
          </p:nvPr>
        </p:nvSpPr>
        <p:spPr/>
        <p:txBody>
          <a:bodyPr/>
          <a:lstStyle>
            <a:lvl1pPr>
              <a:defRPr/>
            </a:lvl1pPr>
          </a:lstStyle>
          <a:p>
            <a:endParaRPr lang="en-GB"/>
          </a:p>
        </p:txBody>
      </p:sp>
      <p:sp>
        <p:nvSpPr>
          <p:cNvPr id="4" name="3 - Θέση αριθμού διαφάνειας"/>
          <p:cNvSpPr>
            <a:spLocks noGrp="1"/>
          </p:cNvSpPr>
          <p:nvPr>
            <p:ph type="sldNum" sz="quarter" idx="12"/>
          </p:nvPr>
        </p:nvSpPr>
        <p:spPr/>
        <p:txBody>
          <a:bodyPr/>
          <a:lstStyle>
            <a:lvl1pPr>
              <a:defRPr/>
            </a:lvl1pPr>
          </a:lstStyle>
          <a:p>
            <a:fld id="{6DC4A7D3-9ADF-49A7-B783-6EF4EEE9A800}" type="slidenum">
              <a:rPr lang="en-GB"/>
              <a:pPr/>
              <a:t>‹#›</a:t>
            </a:fld>
            <a:endParaRPr lang="en-GB"/>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D083364-3925-4FFC-8AEA-E21E7C1F4EFC}" type="datetimeFigureOut">
              <a:rPr lang="en-GB" smtClean="0">
                <a:solidFill>
                  <a:prstClr val="black">
                    <a:tint val="75000"/>
                  </a:prstClr>
                </a:solidFill>
              </a:rPr>
              <a:pPr/>
              <a:t>07/04/2021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C22EC9C-4541-4380-B294-E9B0A5166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018394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D083364-3925-4FFC-8AEA-E21E7C1F4EFC}" type="datetimeFigureOut">
              <a:rPr lang="en-GB" smtClean="0">
                <a:solidFill>
                  <a:prstClr val="black">
                    <a:tint val="75000"/>
                  </a:prstClr>
                </a:solidFill>
              </a:rPr>
              <a:pPr/>
              <a:t>07/04/2021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C22EC9C-4541-4380-B294-E9B0A5166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758240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D083364-3925-4FFC-8AEA-E21E7C1F4EFC}" type="datetimeFigureOut">
              <a:rPr lang="en-GB" smtClean="0">
                <a:solidFill>
                  <a:prstClr val="black">
                    <a:tint val="75000"/>
                  </a:prstClr>
                </a:solidFill>
              </a:rPr>
              <a:pPr/>
              <a:t>07/04/2021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C22EC9C-4541-4380-B294-E9B0A5166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016712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D083364-3925-4FFC-8AEA-E21E7C1F4EFC}" type="datetimeFigureOut">
              <a:rPr lang="en-GB" smtClean="0">
                <a:solidFill>
                  <a:prstClr val="black">
                    <a:tint val="75000"/>
                  </a:prstClr>
                </a:solidFill>
              </a:rPr>
              <a:pPr/>
              <a:t>07/04/2021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C22EC9C-4541-4380-B294-E9B0A5166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717303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083364-3925-4FFC-8AEA-E21E7C1F4EFC}" type="datetimeFigureOut">
              <a:rPr lang="en-GB" smtClean="0">
                <a:solidFill>
                  <a:prstClr val="black">
                    <a:tint val="75000"/>
                  </a:prstClr>
                </a:solidFill>
              </a:rPr>
              <a:pPr/>
              <a:t>07/04/2021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C22EC9C-4541-4380-B294-E9B0A5166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280457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D083364-3925-4FFC-8AEA-E21E7C1F4EFC}" type="datetimeFigureOut">
              <a:rPr lang="en-GB" smtClean="0">
                <a:solidFill>
                  <a:prstClr val="black">
                    <a:tint val="75000"/>
                  </a:prstClr>
                </a:solidFill>
              </a:rPr>
              <a:pPr/>
              <a:t>07/04/2021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C22EC9C-4541-4380-B294-E9B0A5166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079185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D083364-3925-4FFC-8AEA-E21E7C1F4EFC}" type="datetimeFigureOut">
              <a:rPr lang="en-GB" smtClean="0">
                <a:solidFill>
                  <a:prstClr val="black">
                    <a:tint val="75000"/>
                  </a:prstClr>
                </a:solidFill>
              </a:rPr>
              <a:pPr/>
              <a:t>07/04/2021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C22EC9C-4541-4380-B294-E9B0A5166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308661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D083364-3925-4FFC-8AEA-E21E7C1F4EFC}" type="datetimeFigureOut">
              <a:rPr lang="en-GB" smtClean="0">
                <a:solidFill>
                  <a:prstClr val="black">
                    <a:tint val="75000"/>
                  </a:prstClr>
                </a:solidFill>
              </a:rPr>
              <a:pPr/>
              <a:t>07/04/2021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C22EC9C-4541-4380-B294-E9B0A5166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808916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083364-3925-4FFC-8AEA-E21E7C1F4EFC}" type="datetimeFigureOut">
              <a:rPr lang="en-GB" smtClean="0">
                <a:solidFill>
                  <a:prstClr val="black">
                    <a:tint val="75000"/>
                  </a:prstClr>
                </a:solidFill>
              </a:rPr>
              <a:pPr/>
              <a:t>07/04/2021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C22EC9C-4541-4380-B294-E9B0A5166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296963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083364-3925-4FFC-8AEA-E21E7C1F4EFC}" type="datetimeFigureOut">
              <a:rPr lang="en-GB" smtClean="0">
                <a:solidFill>
                  <a:prstClr val="black">
                    <a:tint val="75000"/>
                  </a:prstClr>
                </a:solidFill>
              </a:rPr>
              <a:pPr/>
              <a:t>07/04/2021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C22EC9C-4541-4380-B294-E9B0A5166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14387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a:defRPr/>
            </a:lvl1pPr>
          </a:lstStyle>
          <a:p>
            <a:endParaRPr lang="en-GB"/>
          </a:p>
        </p:txBody>
      </p:sp>
      <p:sp>
        <p:nvSpPr>
          <p:cNvPr id="6" name="5 - Θέση υποσέλιδου"/>
          <p:cNvSpPr>
            <a:spLocks noGrp="1"/>
          </p:cNvSpPr>
          <p:nvPr>
            <p:ph type="ftr" sz="quarter" idx="11"/>
          </p:nvPr>
        </p:nvSpPr>
        <p:spPr/>
        <p:txBody>
          <a:bodyPr/>
          <a:lstStyle>
            <a:lvl1pPr>
              <a:defRPr/>
            </a:lvl1pPr>
          </a:lstStyle>
          <a:p>
            <a:endParaRPr lang="en-GB"/>
          </a:p>
        </p:txBody>
      </p:sp>
      <p:sp>
        <p:nvSpPr>
          <p:cNvPr id="7" name="6 - Θέση αριθμού διαφάνειας"/>
          <p:cNvSpPr>
            <a:spLocks noGrp="1"/>
          </p:cNvSpPr>
          <p:nvPr>
            <p:ph type="sldNum" sz="quarter" idx="12"/>
          </p:nvPr>
        </p:nvSpPr>
        <p:spPr/>
        <p:txBody>
          <a:bodyPr/>
          <a:lstStyle>
            <a:lvl1pPr>
              <a:defRPr/>
            </a:lvl1pPr>
          </a:lstStyle>
          <a:p>
            <a:fld id="{F8415C82-1F9D-4FD0-99C3-455AE42FBFD6}" type="slidenum">
              <a:rPr lang="en-GB"/>
              <a:pPr/>
              <a:t>‹#›</a:t>
            </a:fld>
            <a:endParaRPr lang="en-GB"/>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083364-3925-4FFC-8AEA-E21E7C1F4EFC}" type="datetimeFigureOut">
              <a:rPr lang="en-GB" smtClean="0">
                <a:solidFill>
                  <a:prstClr val="black">
                    <a:tint val="75000"/>
                  </a:prstClr>
                </a:solidFill>
              </a:rPr>
              <a:pPr/>
              <a:t>07/04/2021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C22EC9C-4541-4380-B294-E9B0A5166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012256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D083364-3925-4FFC-8AEA-E21E7C1F4EFC}" type="datetimeFigureOut">
              <a:rPr lang="en-GB" smtClean="0">
                <a:solidFill>
                  <a:prstClr val="black">
                    <a:tint val="75000"/>
                  </a:prstClr>
                </a:solidFill>
              </a:rPr>
              <a:pPr/>
              <a:t>07/04/2021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C22EC9C-4541-4380-B294-E9B0A5166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708991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D083364-3925-4FFC-8AEA-E21E7C1F4EFC}" type="datetimeFigureOut">
              <a:rPr lang="en-GB" smtClean="0">
                <a:solidFill>
                  <a:prstClr val="black">
                    <a:tint val="75000"/>
                  </a:prstClr>
                </a:solidFill>
              </a:rPr>
              <a:pPr/>
              <a:t>07/04/2021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C22EC9C-4541-4380-B294-E9B0A5166D5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885948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Tree>
    <p:extLst>
      <p:ext uri="{BB962C8B-B14F-4D97-AF65-F5344CB8AC3E}">
        <p14:creationId xmlns:p14="http://schemas.microsoft.com/office/powerpoint/2010/main" val="328756394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742203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a:t>Click to edit Master text styles</a:t>
            </a:r>
          </a:p>
        </p:txBody>
      </p:sp>
    </p:spTree>
    <p:extLst>
      <p:ext uri="{BB962C8B-B14F-4D97-AF65-F5344CB8AC3E}">
        <p14:creationId xmlns:p14="http://schemas.microsoft.com/office/powerpoint/2010/main" val="389507569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69" y="1946672"/>
            <a:ext cx="36254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1946672"/>
            <a:ext cx="36254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56469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44166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88720024"/>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324677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a:defRPr/>
            </a:lvl1pPr>
          </a:lstStyle>
          <a:p>
            <a:endParaRPr lang="en-GB"/>
          </a:p>
        </p:txBody>
      </p:sp>
      <p:sp>
        <p:nvSpPr>
          <p:cNvPr id="6" name="5 - Θέση υποσέλιδου"/>
          <p:cNvSpPr>
            <a:spLocks noGrp="1"/>
          </p:cNvSpPr>
          <p:nvPr>
            <p:ph type="ftr" sz="quarter" idx="11"/>
          </p:nvPr>
        </p:nvSpPr>
        <p:spPr/>
        <p:txBody>
          <a:bodyPr/>
          <a:lstStyle>
            <a:lvl1pPr>
              <a:defRPr/>
            </a:lvl1pPr>
          </a:lstStyle>
          <a:p>
            <a:endParaRPr lang="en-GB"/>
          </a:p>
        </p:txBody>
      </p:sp>
      <p:sp>
        <p:nvSpPr>
          <p:cNvPr id="7" name="6 - Θέση αριθμού διαφάνειας"/>
          <p:cNvSpPr>
            <a:spLocks noGrp="1"/>
          </p:cNvSpPr>
          <p:nvPr>
            <p:ph type="sldNum" sz="quarter" idx="12"/>
          </p:nvPr>
        </p:nvSpPr>
        <p:spPr/>
        <p:txBody>
          <a:bodyPr/>
          <a:lstStyle>
            <a:lvl1pPr>
              <a:defRPr/>
            </a:lvl1pPr>
          </a:lstStyle>
          <a:p>
            <a:fld id="{82A6AB04-2BEB-4B8E-91BE-D6CEAEFE1074}" type="slidenum">
              <a:rPr lang="en-GB"/>
              <a:pPr/>
              <a:t>‹#›</a:t>
            </a:fld>
            <a:endParaRPr lang="en-GB"/>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2596755863"/>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244824997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838002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78594"/>
            <a:ext cx="1839516" cy="5786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69" y="178594"/>
            <a:ext cx="5411391" cy="5786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116079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5" name="4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6" name="5 - Θέση αριθμού διαφάνειας"/>
          <p:cNvSpPr>
            <a:spLocks noGrp="1"/>
          </p:cNvSpPr>
          <p:nvPr>
            <p:ph type="sldNum" sz="quarter" idx="12"/>
          </p:nvPr>
        </p:nvSpPr>
        <p:spPr/>
        <p:txBody>
          <a:bodyPr/>
          <a:lstStyle>
            <a:lvl1pPr>
              <a:defRPr/>
            </a:lvl1pPr>
          </a:lstStyle>
          <a:p>
            <a:fld id="{3CB5130E-9136-4FD3-8F6F-5F9812465A3D}"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2719116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5" name="4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6" name="5 - Θέση αριθμού διαφάνειας"/>
          <p:cNvSpPr>
            <a:spLocks noGrp="1"/>
          </p:cNvSpPr>
          <p:nvPr>
            <p:ph type="sldNum" sz="quarter" idx="12"/>
          </p:nvPr>
        </p:nvSpPr>
        <p:spPr/>
        <p:txBody>
          <a:bodyPr/>
          <a:lstStyle>
            <a:lvl1pPr>
              <a:defRPr/>
            </a:lvl1pPr>
          </a:lstStyle>
          <a:p>
            <a:fld id="{A71692DF-1A80-492B-AFCC-3A25E2DEE62C}"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7878039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5" name="4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6" name="5 - Θέση αριθμού διαφάνειας"/>
          <p:cNvSpPr>
            <a:spLocks noGrp="1"/>
          </p:cNvSpPr>
          <p:nvPr>
            <p:ph type="sldNum" sz="quarter" idx="12"/>
          </p:nvPr>
        </p:nvSpPr>
        <p:spPr/>
        <p:txBody>
          <a:bodyPr/>
          <a:lstStyle>
            <a:lvl1pPr>
              <a:defRPr/>
            </a:lvl1pPr>
          </a:lstStyle>
          <a:p>
            <a:fld id="{F243D215-491A-44C8-8DA9-00F797E72C71}"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0904725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6" name="5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7" name="6 - Θέση αριθμού διαφάνειας"/>
          <p:cNvSpPr>
            <a:spLocks noGrp="1"/>
          </p:cNvSpPr>
          <p:nvPr>
            <p:ph type="sldNum" sz="quarter" idx="12"/>
          </p:nvPr>
        </p:nvSpPr>
        <p:spPr/>
        <p:txBody>
          <a:bodyPr/>
          <a:lstStyle>
            <a:lvl1pPr>
              <a:defRPr/>
            </a:lvl1pPr>
          </a:lstStyle>
          <a:p>
            <a:fld id="{AEFB8F98-1297-4CD7-AFEB-1A1A96B32345}"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906291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8" name="7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9" name="8 - Θέση αριθμού διαφάνειας"/>
          <p:cNvSpPr>
            <a:spLocks noGrp="1"/>
          </p:cNvSpPr>
          <p:nvPr>
            <p:ph type="sldNum" sz="quarter" idx="12"/>
          </p:nvPr>
        </p:nvSpPr>
        <p:spPr/>
        <p:txBody>
          <a:bodyPr/>
          <a:lstStyle>
            <a:lvl1pPr>
              <a:defRPr/>
            </a:lvl1pPr>
          </a:lstStyle>
          <a:p>
            <a:fld id="{358ED88D-96D6-4795-AB54-9D877EF238F1}"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5531013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lvl1pPr>
              <a:defRPr/>
            </a:lvl1pPr>
          </a:lstStyle>
          <a:p>
            <a:endParaRPr lang="en-GB">
              <a:solidFill>
                <a:srgbClr val="000000"/>
              </a:solidFill>
            </a:endParaRPr>
          </a:p>
        </p:txBody>
      </p:sp>
      <p:sp>
        <p:nvSpPr>
          <p:cNvPr id="4" name="3 - Θέση υποσέλιδου"/>
          <p:cNvSpPr>
            <a:spLocks noGrp="1"/>
          </p:cNvSpPr>
          <p:nvPr>
            <p:ph type="ftr" sz="quarter" idx="11"/>
          </p:nvPr>
        </p:nvSpPr>
        <p:spPr/>
        <p:txBody>
          <a:bodyPr/>
          <a:lstStyle>
            <a:lvl1pPr>
              <a:defRPr/>
            </a:lvl1pPr>
          </a:lstStyle>
          <a:p>
            <a:endParaRPr lang="en-GB">
              <a:solidFill>
                <a:srgbClr val="000000"/>
              </a:solidFill>
            </a:endParaRPr>
          </a:p>
        </p:txBody>
      </p:sp>
      <p:sp>
        <p:nvSpPr>
          <p:cNvPr id="5" name="4 - Θέση αριθμού διαφάνειας"/>
          <p:cNvSpPr>
            <a:spLocks noGrp="1"/>
          </p:cNvSpPr>
          <p:nvPr>
            <p:ph type="sldNum" sz="quarter" idx="12"/>
          </p:nvPr>
        </p:nvSpPr>
        <p:spPr/>
        <p:txBody>
          <a:bodyPr/>
          <a:lstStyle>
            <a:lvl1pPr>
              <a:defRPr/>
            </a:lvl1pPr>
          </a:lstStyle>
          <a:p>
            <a:fld id="{0FC17801-D543-4010-8AC8-35E92FE272F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507429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9.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568E119-1775-4DA3-8FBE-D846F06FEF2B}"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 charset="-128"/>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mn-lt"/>
                <a:ea typeface="ＭＳ Ｐゴシック" pitchFamily="1" charset="-128"/>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mn-lt"/>
                <a:ea typeface="ＭＳ Ｐゴシック" pitchFamily="1" charset="-128"/>
              </a:defRPr>
            </a:lvl1pPr>
          </a:lstStyle>
          <a:p>
            <a:pPr eaLnBrk="0" hangingPunct="0">
              <a:defRPr/>
            </a:pPr>
            <a:fld id="{8BDDE2C1-6B34-4D26-9C9D-446060E2557F}"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279261478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568E119-1775-4DA3-8FBE-D846F06FEF2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58549179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568E119-1775-4DA3-8FBE-D846F06FEF2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18146343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568E119-1775-4DA3-8FBE-D846F06FEF2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07824511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D083364-3925-4FFC-8AEA-E21E7C1F4EFC}" type="datetimeFigureOut">
              <a:rPr lang="en-GB" smtClean="0">
                <a:solidFill>
                  <a:prstClr val="black">
                    <a:tint val="75000"/>
                  </a:prstClr>
                </a:solidFill>
                <a:latin typeface="Calibri"/>
              </a:rPr>
              <a:pPr fontAlgn="auto">
                <a:spcBef>
                  <a:spcPts val="0"/>
                </a:spcBef>
                <a:spcAft>
                  <a:spcPts val="0"/>
                </a:spcAft>
              </a:pPr>
              <a:t>07/04/2021</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C22EC9C-4541-4380-B294-E9B0A5166D5A}" type="slidenum">
              <a:rPr lang="en-GB" smtClean="0">
                <a:solidFill>
                  <a:prstClr val="black">
                    <a:tint val="75000"/>
                  </a:prstClr>
                </a:solidFill>
                <a:latin typeface="Calibri"/>
              </a:rPr>
              <a:pPr fontAlgn="auto">
                <a:spcBef>
                  <a:spcPts val="0"/>
                </a:spcBef>
                <a:spcAft>
                  <a:spcPts val="0"/>
                </a:spcAft>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407784289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D083364-3925-4FFC-8AEA-E21E7C1F4EFC}" type="datetimeFigureOut">
              <a:rPr lang="en-GB" smtClean="0">
                <a:solidFill>
                  <a:prstClr val="black">
                    <a:tint val="75000"/>
                  </a:prstClr>
                </a:solidFill>
                <a:latin typeface="Calibri"/>
              </a:rPr>
              <a:pPr fontAlgn="auto">
                <a:spcBef>
                  <a:spcPts val="0"/>
                </a:spcBef>
                <a:spcAft>
                  <a:spcPts val="0"/>
                </a:spcAft>
              </a:pPr>
              <a:t>07/04/2021</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C22EC9C-4541-4380-B294-E9B0A5166D5A}" type="slidenum">
              <a:rPr lang="en-GB" smtClean="0">
                <a:solidFill>
                  <a:prstClr val="black">
                    <a:tint val="75000"/>
                  </a:prstClr>
                </a:solidFill>
                <a:latin typeface="Calibri"/>
              </a:rPr>
              <a:pPr fontAlgn="auto">
                <a:spcBef>
                  <a:spcPts val="0"/>
                </a:spcBef>
                <a:spcAft>
                  <a:spcPts val="0"/>
                </a:spcAft>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94477549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92969" y="178594"/>
            <a:ext cx="7358063"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717" tIns="35717" rIns="35717" bIns="35717" numCol="1" anchor="ctr" anchorCtr="0" compatLnSpc="1">
            <a:prstTxWarp prst="textNoShape">
              <a:avLst/>
            </a:prstTxWarp>
          </a:bodyPr>
          <a:lstStyle/>
          <a:p>
            <a:pPr lvl="0"/>
            <a:r>
              <a:rPr lang="en-US" altLang="en-US">
                <a:sym typeface="Gill Sans" charset="0"/>
              </a:rPr>
              <a:t>Click to edit Master title style</a:t>
            </a:r>
          </a:p>
        </p:txBody>
      </p:sp>
      <p:sp>
        <p:nvSpPr>
          <p:cNvPr id="2050" name="Rectangle 2"/>
          <p:cNvSpPr>
            <a:spLocks noGrp="1" noChangeArrowheads="1"/>
          </p:cNvSpPr>
          <p:nvPr>
            <p:ph type="body" idx="1"/>
          </p:nvPr>
        </p:nvSpPr>
        <p:spPr bwMode="auto">
          <a:xfrm>
            <a:off x="892969" y="1946672"/>
            <a:ext cx="7358063" cy="4018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717" tIns="35717" rIns="35717" bIns="35717" numCol="1" anchor="ctr" anchorCtr="0" compatLnSpc="1">
            <a:prstTxWarp prst="textNoShape">
              <a:avLst/>
            </a:prstTxWarp>
          </a:bodyPr>
          <a:lstStyle/>
          <a:p>
            <a:pPr lvl="0"/>
            <a:r>
              <a:rPr lang="en-US" altLang="en-US">
                <a:sym typeface="Gill Sans" charset="0"/>
              </a:rPr>
              <a:t>Click to edit Master text styles</a:t>
            </a:r>
          </a:p>
          <a:p>
            <a:pPr lvl="1"/>
            <a:r>
              <a:rPr lang="en-US" altLang="en-US">
                <a:sym typeface="Gill Sans" charset="0"/>
              </a:rPr>
              <a:t>Second level</a:t>
            </a:r>
          </a:p>
          <a:p>
            <a:pPr lvl="2"/>
            <a:r>
              <a:rPr lang="en-US" altLang="en-US">
                <a:sym typeface="Gill Sans" charset="0"/>
              </a:rPr>
              <a:t>Third level</a:t>
            </a:r>
          </a:p>
          <a:p>
            <a:pPr lvl="3"/>
            <a:r>
              <a:rPr lang="en-US" altLang="en-US">
                <a:sym typeface="Gill Sans" charset="0"/>
              </a:rPr>
              <a:t>Fourth level</a:t>
            </a:r>
          </a:p>
          <a:p>
            <a:pPr lvl="4"/>
            <a:r>
              <a:rPr lang="en-US" altLang="en-US">
                <a:sym typeface="Gill Sans" charset="0"/>
              </a:rPr>
              <a:t>Fifth level</a:t>
            </a:r>
          </a:p>
        </p:txBody>
      </p:sp>
    </p:spTree>
    <p:extLst>
      <p:ext uri="{BB962C8B-B14F-4D97-AF65-F5344CB8AC3E}">
        <p14:creationId xmlns:p14="http://schemas.microsoft.com/office/powerpoint/2010/main" val="330850407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589338"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1pPr>
      <a:lvl2pPr marL="901866"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2pPr>
      <a:lvl3pPr marL="1214394"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3pPr>
      <a:lvl4pPr marL="1526922"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4pPr>
      <a:lvl5pPr marL="1839450"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5pPr>
      <a:lvl6pPr marL="2160908"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482365"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03822"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25280" indent="-401822"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642915" rtl="0" eaLnBrk="1" latinLnBrk="0" hangingPunct="1">
        <a:defRPr sz="1300" kern="1200">
          <a:solidFill>
            <a:schemeClr val="tx1"/>
          </a:solidFill>
          <a:latin typeface="+mn-lt"/>
          <a:ea typeface="+mn-ea"/>
          <a:cs typeface="+mn-cs"/>
        </a:defRPr>
      </a:lvl1pPr>
      <a:lvl2pPr marL="321457" algn="l" defTabSz="642915" rtl="0" eaLnBrk="1" latinLnBrk="0" hangingPunct="1">
        <a:defRPr sz="1300" kern="1200">
          <a:solidFill>
            <a:schemeClr val="tx1"/>
          </a:solidFill>
          <a:latin typeface="+mn-lt"/>
          <a:ea typeface="+mn-ea"/>
          <a:cs typeface="+mn-cs"/>
        </a:defRPr>
      </a:lvl2pPr>
      <a:lvl3pPr marL="642915" algn="l" defTabSz="642915" rtl="0" eaLnBrk="1" latinLnBrk="0" hangingPunct="1">
        <a:defRPr sz="1300" kern="1200">
          <a:solidFill>
            <a:schemeClr val="tx1"/>
          </a:solidFill>
          <a:latin typeface="+mn-lt"/>
          <a:ea typeface="+mn-ea"/>
          <a:cs typeface="+mn-cs"/>
        </a:defRPr>
      </a:lvl3pPr>
      <a:lvl4pPr marL="964372" algn="l" defTabSz="642915" rtl="0" eaLnBrk="1" latinLnBrk="0" hangingPunct="1">
        <a:defRPr sz="1300" kern="1200">
          <a:solidFill>
            <a:schemeClr val="tx1"/>
          </a:solidFill>
          <a:latin typeface="+mn-lt"/>
          <a:ea typeface="+mn-ea"/>
          <a:cs typeface="+mn-cs"/>
        </a:defRPr>
      </a:lvl4pPr>
      <a:lvl5pPr marL="1285829" algn="l" defTabSz="642915" rtl="0" eaLnBrk="1" latinLnBrk="0" hangingPunct="1">
        <a:defRPr sz="1300" kern="1200">
          <a:solidFill>
            <a:schemeClr val="tx1"/>
          </a:solidFill>
          <a:latin typeface="+mn-lt"/>
          <a:ea typeface="+mn-ea"/>
          <a:cs typeface="+mn-cs"/>
        </a:defRPr>
      </a:lvl5pPr>
      <a:lvl6pPr marL="1607287" algn="l" defTabSz="642915" rtl="0" eaLnBrk="1" latinLnBrk="0" hangingPunct="1">
        <a:defRPr sz="1300" kern="1200">
          <a:solidFill>
            <a:schemeClr val="tx1"/>
          </a:solidFill>
          <a:latin typeface="+mn-lt"/>
          <a:ea typeface="+mn-ea"/>
          <a:cs typeface="+mn-cs"/>
        </a:defRPr>
      </a:lvl6pPr>
      <a:lvl7pPr marL="1928744" algn="l" defTabSz="642915" rtl="0" eaLnBrk="1" latinLnBrk="0" hangingPunct="1">
        <a:defRPr sz="1300" kern="1200">
          <a:solidFill>
            <a:schemeClr val="tx1"/>
          </a:solidFill>
          <a:latin typeface="+mn-lt"/>
          <a:ea typeface="+mn-ea"/>
          <a:cs typeface="+mn-cs"/>
        </a:defRPr>
      </a:lvl7pPr>
      <a:lvl8pPr marL="2250201" algn="l" defTabSz="642915" rtl="0" eaLnBrk="1" latinLnBrk="0" hangingPunct="1">
        <a:defRPr sz="1300" kern="1200">
          <a:solidFill>
            <a:schemeClr val="tx1"/>
          </a:solidFill>
          <a:latin typeface="+mn-lt"/>
          <a:ea typeface="+mn-ea"/>
          <a:cs typeface="+mn-cs"/>
        </a:defRPr>
      </a:lvl8pPr>
      <a:lvl9pPr marL="2571659" algn="l" defTabSz="642915"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568E119-1775-4DA3-8FBE-D846F06FEF2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6448399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4.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png"/><Relationship Id="rId1" Type="http://schemas.openxmlformats.org/officeDocument/2006/relationships/slideLayout" Target="../slideLayouts/slideLayout84.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png"/><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png"/><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png"/><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00.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gif"/><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7.xml"/><Relationship Id="rId5" Type="http://schemas.openxmlformats.org/officeDocument/2006/relationships/image" Target="../media/image46.emf"/><Relationship Id="rId4" Type="http://schemas.openxmlformats.org/officeDocument/2006/relationships/image" Target="../media/image45.emf"/></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84.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31.xml"/><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Layout" Target="../slideLayouts/slideLayout8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png"/><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png"/><Relationship Id="rId1" Type="http://schemas.openxmlformats.org/officeDocument/2006/relationships/slideLayout" Target="../slideLayouts/slideLayout8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 TextBox"/>
          <p:cNvSpPr txBox="1"/>
          <p:nvPr/>
        </p:nvSpPr>
        <p:spPr>
          <a:xfrm>
            <a:off x="251520" y="260648"/>
            <a:ext cx="6840760" cy="969496"/>
          </a:xfrm>
          <a:prstGeom prst="rect">
            <a:avLst/>
          </a:prstGeom>
          <a:noFill/>
        </p:spPr>
        <p:txBody>
          <a:bodyPr wrap="square" rtlCol="0">
            <a:spAutoFit/>
          </a:bodyPr>
          <a:lstStyle/>
          <a:p>
            <a:r>
              <a:rPr lang="en-US" sz="3300" b="1" dirty="0">
                <a:solidFill>
                  <a:schemeClr val="tx2"/>
                </a:solidFill>
              </a:rPr>
              <a:t>Geological Mapping</a:t>
            </a:r>
          </a:p>
          <a:p>
            <a:r>
              <a:rPr lang="en-US" b="1" dirty="0">
                <a:solidFill>
                  <a:srgbClr val="00B0F0"/>
                </a:solidFill>
              </a:rPr>
              <a:t>Cross sections-Construction techniques (Part A)</a:t>
            </a:r>
            <a:endParaRPr lang="el-GR" b="1" dirty="0">
              <a:solidFill>
                <a:srgbClr val="00B0F0"/>
              </a:solidFill>
            </a:endParaRPr>
          </a:p>
        </p:txBody>
      </p:sp>
      <p:sp>
        <p:nvSpPr>
          <p:cNvPr id="4" name="3 - TextBox"/>
          <p:cNvSpPr txBox="1"/>
          <p:nvPr/>
        </p:nvSpPr>
        <p:spPr>
          <a:xfrm>
            <a:off x="6012160" y="6134543"/>
            <a:ext cx="3024336" cy="1015663"/>
          </a:xfrm>
          <a:prstGeom prst="rect">
            <a:avLst/>
          </a:prstGeom>
          <a:noFill/>
        </p:spPr>
        <p:txBody>
          <a:bodyPr wrap="square" rtlCol="0">
            <a:spAutoFit/>
          </a:bodyPr>
          <a:lstStyle/>
          <a:p>
            <a:r>
              <a:rPr lang="en-US" sz="2000" b="1" dirty="0">
                <a:solidFill>
                  <a:schemeClr val="accent6"/>
                </a:solidFill>
              </a:rPr>
              <a:t>Instructor: S. </a:t>
            </a:r>
            <a:r>
              <a:rPr lang="en-US" sz="2000" b="1" dirty="0" err="1">
                <a:solidFill>
                  <a:schemeClr val="accent6"/>
                </a:solidFill>
              </a:rPr>
              <a:t>Kokkalas</a:t>
            </a:r>
            <a:endParaRPr lang="en-US" sz="2000" b="1" dirty="0">
              <a:solidFill>
                <a:schemeClr val="accent6"/>
              </a:solidFill>
            </a:endParaRPr>
          </a:p>
          <a:p>
            <a:r>
              <a:rPr lang="en-US" sz="2000" b="1" dirty="0">
                <a:solidFill>
                  <a:schemeClr val="accent6"/>
                </a:solidFill>
              </a:rPr>
              <a:t>                     Assoc. Prof.</a:t>
            </a:r>
          </a:p>
          <a:p>
            <a:r>
              <a:rPr lang="en-US" sz="2000" b="1" dirty="0">
                <a:solidFill>
                  <a:schemeClr val="accent6"/>
                </a:solidFill>
              </a:rPr>
              <a:t> </a:t>
            </a:r>
            <a:endParaRPr lang="el-GR" sz="2000" b="1" dirty="0">
              <a:solidFill>
                <a:schemeClr val="accent6"/>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886" y="1412776"/>
            <a:ext cx="9477886" cy="4680520"/>
          </a:xfrm>
          <a:prstGeom prst="rect">
            <a:avLst/>
          </a:prstGeom>
        </p:spPr>
      </p:pic>
      <p:pic>
        <p:nvPicPr>
          <p:cNvPr id="6" name="Picture 5">
            <a:extLst>
              <a:ext uri="{FF2B5EF4-FFF2-40B4-BE49-F238E27FC236}">
                <a16:creationId xmlns:a16="http://schemas.microsoft.com/office/drawing/2014/main" id="{1AAFAAB7-909B-4789-8CFA-E327A3EB4A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2322" y="194414"/>
            <a:ext cx="1866536" cy="677402"/>
          </a:xfrm>
          <a:prstGeom prst="rect">
            <a:avLst/>
          </a:prstGeom>
        </p:spPr>
      </p:pic>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108520" y="0"/>
            <a:ext cx="9072563" cy="1714500"/>
          </a:xfrm>
          <a:ln/>
        </p:spPr>
        <p:txBody>
          <a:bodyPr/>
          <a:lstStyle/>
          <a:p>
            <a:pPr>
              <a:spcBef>
                <a:spcPts val="703"/>
              </a:spcBef>
            </a:pPr>
            <a:r>
              <a:rPr lang="en-US" altLang="en-US" sz="3600" b="1" dirty="0">
                <a:latin typeface="Calibri" panose="020F0502020204030204" pitchFamily="34" charset="0"/>
                <a:ea typeface="Geneva" charset="0"/>
                <a:cs typeface="Geneva" charset="0"/>
                <a:sym typeface="Geneva" charset="0"/>
              </a:rPr>
              <a:t>Law of Faunal Succession</a:t>
            </a:r>
            <a:br>
              <a:rPr lang="en-US" altLang="en-US" sz="3600" dirty="0">
                <a:solidFill>
                  <a:srgbClr val="FBBF60"/>
                </a:solidFill>
                <a:latin typeface="Calibri" panose="020F0502020204030204" pitchFamily="34" charset="0"/>
                <a:sym typeface="Geneva" charset="0"/>
              </a:rPr>
            </a:br>
            <a:endParaRPr lang="en-US" altLang="en-US" sz="3600" dirty="0">
              <a:latin typeface="Calibri" panose="020F0502020204030204" pitchFamily="34" charset="0"/>
            </a:endParaRPr>
          </a:p>
        </p:txBody>
      </p:sp>
      <p:sp>
        <p:nvSpPr>
          <p:cNvPr id="21506" name="Rectangle 2"/>
          <p:cNvSpPr>
            <a:spLocks noGrp="1" noChangeArrowheads="1"/>
          </p:cNvSpPr>
          <p:nvPr>
            <p:ph type="body" idx="1"/>
          </p:nvPr>
        </p:nvSpPr>
        <p:spPr>
          <a:xfrm>
            <a:off x="0" y="1017984"/>
            <a:ext cx="9018984" cy="3053953"/>
          </a:xfrm>
          <a:ln/>
        </p:spPr>
        <p:txBody>
          <a:bodyPr/>
          <a:lstStyle/>
          <a:p>
            <a:pPr marL="625024"/>
            <a:r>
              <a:rPr lang="en-US" altLang="en-US" sz="2000" dirty="0">
                <a:latin typeface="Calibri" panose="020F0502020204030204" pitchFamily="34" charset="0"/>
                <a:ea typeface="Geneva" charset="0"/>
                <a:cs typeface="Geneva" charset="0"/>
                <a:sym typeface="Geneva" charset="0"/>
              </a:rPr>
              <a:t>In 1790, while engineering canals to link Britain's looming industrial age together, William Smith observed that fossils of invertebrate animals found in the rock layers appeared in a predictable sequence. From this observation the Law of Faunal Succession was developed and stated that </a:t>
            </a:r>
            <a:r>
              <a:rPr lang="en-US" altLang="en-US" sz="2000" b="1" i="1" dirty="0">
                <a:latin typeface="Calibri" panose="020F0502020204030204" pitchFamily="34" charset="0"/>
                <a:ea typeface="Geneva" charset="0"/>
                <a:cs typeface="Geneva" charset="0"/>
                <a:sym typeface="Geneva" charset="0"/>
              </a:rPr>
              <a:t>fossils occur in a definite, invariable sequence in the geologic record.</a:t>
            </a:r>
            <a:endParaRPr lang="en-US" altLang="en-US" sz="2000" b="1" i="1" dirty="0">
              <a:latin typeface="Calibri" panose="020F0502020204030204" pitchFamily="34" charset="0"/>
              <a:sym typeface="Geneva" charset="0"/>
            </a:endParaRP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325495"/>
            <a:ext cx="5192340" cy="367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349532678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0734"/>
            <a:ext cx="9144000" cy="1714500"/>
          </a:xfrm>
        </p:spPr>
        <p:txBody>
          <a:bodyPr/>
          <a:lstStyle/>
          <a:p>
            <a:r>
              <a:rPr lang="en-US" sz="3600" b="1" dirty="0">
                <a:latin typeface="Calibri" panose="020F0502020204030204" pitchFamily="34" charset="0"/>
              </a:rPr>
              <a:t>Principal of Lateral Continuity</a:t>
            </a:r>
          </a:p>
        </p:txBody>
      </p:sp>
      <p:sp>
        <p:nvSpPr>
          <p:cNvPr id="3" name="Content Placeholder 2"/>
          <p:cNvSpPr>
            <a:spLocks noGrp="1"/>
          </p:cNvSpPr>
          <p:nvPr>
            <p:ph idx="1"/>
          </p:nvPr>
        </p:nvSpPr>
        <p:spPr>
          <a:xfrm>
            <a:off x="-89297" y="3696892"/>
            <a:ext cx="9018984" cy="4018359"/>
          </a:xfrm>
        </p:spPr>
        <p:txBody>
          <a:bodyPr/>
          <a:lstStyle/>
          <a:p>
            <a:r>
              <a:rPr lang="en-US" sz="2000" dirty="0">
                <a:latin typeface="Calibri" panose="020F0502020204030204" pitchFamily="34" charset="0"/>
              </a:rPr>
              <a:t>Sediments are deposited over a large area in a continuous sheet. Rock layers extend continuously in all directions, until they thin out at the edge of the depositional basin, or grade into a different type of sediment.</a:t>
            </a:r>
          </a:p>
        </p:txBody>
      </p:sp>
      <p:pic>
        <p:nvPicPr>
          <p:cNvPr id="2355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4470" y="971907"/>
            <a:ext cx="6215063" cy="4070866"/>
          </a:xfrm>
          <a:prstGeom prst="rect">
            <a:avLst/>
          </a:prstGeom>
          <a:noFill/>
          <a:ln>
            <a:noFill/>
          </a:ln>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prstDash val="solid"/>
                <a:miter lim="800000"/>
                <a:headEnd/>
                <a:tailEnd/>
              </a14:hiddenLine>
            </a:ext>
          </a:extLst>
        </p:spPr>
      </p:pic>
    </p:spTree>
    <p:extLst>
      <p:ext uri="{BB962C8B-B14F-4D97-AF65-F5344CB8AC3E}">
        <p14:creationId xmlns:p14="http://schemas.microsoft.com/office/powerpoint/2010/main" val="241842672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3" y="-214313"/>
            <a:ext cx="9144000" cy="1714500"/>
          </a:xfrm>
        </p:spPr>
        <p:txBody>
          <a:bodyPr/>
          <a:lstStyle/>
          <a:p>
            <a:r>
              <a:rPr lang="en-US" sz="3600" b="1" dirty="0">
                <a:latin typeface="Calibri" panose="020F0502020204030204" pitchFamily="34" charset="0"/>
              </a:rPr>
              <a:t>Principal of Lateral Continuity</a:t>
            </a:r>
          </a:p>
        </p:txBody>
      </p:sp>
      <p:pic>
        <p:nvPicPr>
          <p:cNvPr id="2355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0116" y="1052736"/>
            <a:ext cx="5163768" cy="3382268"/>
          </a:xfrm>
          <a:prstGeom prst="rect">
            <a:avLst/>
          </a:prstGeom>
          <a:noFill/>
          <a:ln>
            <a:noFill/>
          </a:ln>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prstDash val="solid"/>
                <a:miter lim="800000"/>
                <a:headEnd/>
                <a:tailEnd/>
              </a14:hiddenLine>
            </a:ext>
          </a:extLst>
        </p:spPr>
      </p:pic>
      <p:sp>
        <p:nvSpPr>
          <p:cNvPr id="4" name="Content Placeholder 3"/>
          <p:cNvSpPr>
            <a:spLocks noGrp="1"/>
          </p:cNvSpPr>
          <p:nvPr>
            <p:ph idx="1"/>
          </p:nvPr>
        </p:nvSpPr>
        <p:spPr>
          <a:xfrm>
            <a:off x="-180528" y="3717032"/>
            <a:ext cx="9127191" cy="4018359"/>
          </a:xfrm>
        </p:spPr>
        <p:txBody>
          <a:bodyPr/>
          <a:lstStyle/>
          <a:p>
            <a:pPr algn="just"/>
            <a:r>
              <a:rPr lang="en-US" sz="2000" dirty="0">
                <a:latin typeface="Calibri" panose="020F0502020204030204" pitchFamily="34" charset="0"/>
              </a:rPr>
              <a:t>Layers of sediment do not extend indefinitely; rather, the limits can be recognized and are controlled by the amount and type of sediment available and the size and shape of the sedimentary basin. As long as sediment is transported to an area, it will eventually be deposited. However, as the amount of material lessens away from the source, the layer of that material will become thinner.</a:t>
            </a:r>
          </a:p>
          <a:p>
            <a:pPr algn="just"/>
            <a:endParaRPr lang="en-US" sz="2000" dirty="0">
              <a:latin typeface="Calibri" panose="020F0502020204030204" pitchFamily="34" charset="0"/>
            </a:endParaRPr>
          </a:p>
        </p:txBody>
      </p:sp>
      <p:sp>
        <p:nvSpPr>
          <p:cNvPr id="5" name="Rectangle 4"/>
          <p:cNvSpPr/>
          <p:nvPr/>
        </p:nvSpPr>
        <p:spPr>
          <a:xfrm>
            <a:off x="4572000" y="6558757"/>
            <a:ext cx="4572000" cy="311141"/>
          </a:xfrm>
          <a:prstGeom prst="rect">
            <a:avLst/>
          </a:prstGeom>
        </p:spPr>
        <p:txBody>
          <a:bodyPr lIns="64288" tIns="32144" rIns="64288" bIns="32144">
            <a:spAutoFit/>
          </a:bodyPr>
          <a:lstStyle/>
          <a:p>
            <a:pPr algn="ctr"/>
            <a:r>
              <a:rPr lang="en-US" sz="800" dirty="0">
                <a:solidFill>
                  <a:srgbClr val="000000"/>
                </a:solidFill>
                <a:latin typeface="Gill Sans" charset="0"/>
                <a:sym typeface="Gill Sans" charset="0"/>
              </a:rPr>
              <a:t>http://higheredbcs.wiley.com/legacy/college/levin/0471697435/chap_tut/images/lateral-cont-nw0004-nn.jpg</a:t>
            </a:r>
          </a:p>
        </p:txBody>
      </p:sp>
    </p:spTree>
    <p:extLst>
      <p:ext uri="{BB962C8B-B14F-4D97-AF65-F5344CB8AC3E}">
        <p14:creationId xmlns:p14="http://schemas.microsoft.com/office/powerpoint/2010/main" val="418109138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3" y="-214313"/>
            <a:ext cx="9144000" cy="1714500"/>
          </a:xfrm>
        </p:spPr>
        <p:txBody>
          <a:bodyPr/>
          <a:lstStyle/>
          <a:p>
            <a:r>
              <a:rPr lang="en-US" sz="4200" b="1" dirty="0">
                <a:latin typeface="Cambria" panose="02040503050406030204" pitchFamily="18" charset="0"/>
              </a:rPr>
              <a:t>Principal of Lateral Continuity</a:t>
            </a:r>
          </a:p>
        </p:txBody>
      </p:sp>
      <p:pic>
        <p:nvPicPr>
          <p:cNvPr id="2355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6579" y="910828"/>
            <a:ext cx="6590109" cy="4316522"/>
          </a:xfrm>
          <a:prstGeom prst="rect">
            <a:avLst/>
          </a:prstGeom>
          <a:noFill/>
          <a:ln>
            <a:noFill/>
          </a:ln>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prstDash val="solid"/>
                <a:miter lim="800000"/>
                <a:headEnd/>
                <a:tailEnd/>
              </a14:hiddenLine>
            </a:ext>
          </a:extLst>
        </p:spPr>
      </p:pic>
      <p:sp>
        <p:nvSpPr>
          <p:cNvPr id="4" name="Content Placeholder 3"/>
          <p:cNvSpPr>
            <a:spLocks noGrp="1"/>
          </p:cNvSpPr>
          <p:nvPr>
            <p:ph idx="1"/>
          </p:nvPr>
        </p:nvSpPr>
        <p:spPr>
          <a:xfrm>
            <a:off x="71438" y="4232673"/>
            <a:ext cx="9072563" cy="4018359"/>
          </a:xfrm>
        </p:spPr>
        <p:txBody>
          <a:bodyPr/>
          <a:lstStyle/>
          <a:p>
            <a:r>
              <a:rPr lang="en-US" sz="2500" dirty="0">
                <a:latin typeface="Cambria" panose="02040503050406030204" pitchFamily="18" charset="0"/>
              </a:rPr>
              <a:t>As a result, rocks that are otherwise similar, but are now separated by a valley or other erosional feature, can be assumed to be originally continuous.</a:t>
            </a:r>
            <a:endParaRPr lang="en-US" sz="2500" b="1" dirty="0">
              <a:latin typeface="Cambria" panose="02040503050406030204" pitchFamily="18" charset="0"/>
            </a:endParaRPr>
          </a:p>
          <a:p>
            <a:endParaRPr lang="en-US" dirty="0"/>
          </a:p>
        </p:txBody>
      </p:sp>
      <p:sp>
        <p:nvSpPr>
          <p:cNvPr id="3" name="Rectangle 2"/>
          <p:cNvSpPr/>
          <p:nvPr/>
        </p:nvSpPr>
        <p:spPr>
          <a:xfrm>
            <a:off x="4572000" y="6512006"/>
            <a:ext cx="4572000" cy="311141"/>
          </a:xfrm>
          <a:prstGeom prst="rect">
            <a:avLst/>
          </a:prstGeom>
        </p:spPr>
        <p:txBody>
          <a:bodyPr lIns="64288" tIns="32144" rIns="64288" bIns="32144">
            <a:spAutoFit/>
          </a:bodyPr>
          <a:lstStyle/>
          <a:p>
            <a:pPr algn="ctr"/>
            <a:r>
              <a:rPr lang="en-US" sz="800" dirty="0">
                <a:solidFill>
                  <a:srgbClr val="000000"/>
                </a:solidFill>
                <a:latin typeface="Gill Sans" charset="0"/>
                <a:sym typeface="Gill Sans" charset="0"/>
              </a:rPr>
              <a:t>http://higheredbcs.wiley.com/legacy/college/levin/0471697435/chap_tut/images/lateral-cont-nw0004-nn.jpg</a:t>
            </a:r>
          </a:p>
        </p:txBody>
      </p:sp>
    </p:spTree>
    <p:extLst>
      <p:ext uri="{BB962C8B-B14F-4D97-AF65-F5344CB8AC3E}">
        <p14:creationId xmlns:p14="http://schemas.microsoft.com/office/powerpoint/2010/main" val="378915267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ln/>
        </p:spPr>
        <p:txBody>
          <a:bodyPr/>
          <a:lstStyle/>
          <a:p>
            <a:pPr>
              <a:spcBef>
                <a:spcPts val="1687"/>
              </a:spcBef>
              <a:buSzPct val="171000"/>
            </a:pPr>
            <a:r>
              <a:rPr lang="en-US" altLang="en-US" sz="3600" b="1" dirty="0">
                <a:latin typeface="Calibri" panose="020F0502020204030204" pitchFamily="34" charset="0"/>
              </a:rPr>
              <a:t>Principal of Inclusion</a:t>
            </a:r>
            <a:br>
              <a:rPr lang="en-US" altLang="en-US" sz="3600" dirty="0">
                <a:latin typeface="Calibri" panose="020F0502020204030204" pitchFamily="34" charset="0"/>
              </a:rPr>
            </a:br>
            <a:endParaRPr lang="en-US" altLang="en-US" sz="3600" dirty="0">
              <a:latin typeface="Calibri" panose="020F0502020204030204" pitchFamily="34" charset="0"/>
            </a:endParaRPr>
          </a:p>
        </p:txBody>
      </p:sp>
      <p:sp>
        <p:nvSpPr>
          <p:cNvPr id="20482" name="Rectangle 2"/>
          <p:cNvSpPr>
            <a:spLocks noGrp="1" noChangeArrowheads="1"/>
          </p:cNvSpPr>
          <p:nvPr>
            <p:ph type="body" idx="1"/>
          </p:nvPr>
        </p:nvSpPr>
        <p:spPr>
          <a:xfrm>
            <a:off x="73014" y="3501008"/>
            <a:ext cx="8997974" cy="3661172"/>
          </a:xfrm>
          <a:ln/>
        </p:spPr>
        <p:txBody>
          <a:bodyPr/>
          <a:lstStyle/>
          <a:p>
            <a:pPr marL="625024"/>
            <a:r>
              <a:rPr lang="en-US" altLang="en-US" sz="2000" dirty="0">
                <a:latin typeface="Calibri" panose="020F0502020204030204" pitchFamily="34" charset="0"/>
                <a:ea typeface="Geneva" charset="0"/>
                <a:cs typeface="Times New Roman" panose="02020603050405020304" pitchFamily="18" charset="0"/>
                <a:sym typeface="Geneva" charset="0"/>
              </a:rPr>
              <a:t>The Law of Inclusions was also described by James Hutton and stated that if a rock body (Rock B) contained fragments of another rock body (Rock A), it must be younger than the fragments of rock it contained. The intruding rock (Rock A) must have been there first to provide the fragments.</a:t>
            </a:r>
            <a:endParaRPr lang="en-US" altLang="en-US" sz="2000" dirty="0">
              <a:latin typeface="Calibri" panose="020F0502020204030204" pitchFamily="34" charset="0"/>
              <a:cs typeface="Times New Roman" panose="02020603050405020304" pitchFamily="18" charset="0"/>
              <a:sym typeface="Geneva" charset="0"/>
            </a:endParaRPr>
          </a:p>
        </p:txBody>
      </p:sp>
      <p:pic>
        <p:nvPicPr>
          <p:cNvPr id="2048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339452"/>
            <a:ext cx="5644576" cy="2737619"/>
          </a:xfrm>
          <a:prstGeom prst="rect">
            <a:avLst/>
          </a:prstGeom>
          <a:noFill/>
          <a:ln>
            <a:noFill/>
          </a:ln>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prstDash val="solid"/>
                <a:miter lim="800000"/>
                <a:headEnd/>
                <a:tailEnd/>
              </a14:hiddenLine>
            </a:ext>
          </a:extLst>
        </p:spPr>
      </p:pic>
      <p:sp>
        <p:nvSpPr>
          <p:cNvPr id="2" name="Rectangle 1"/>
          <p:cNvSpPr/>
          <p:nvPr/>
        </p:nvSpPr>
        <p:spPr>
          <a:xfrm>
            <a:off x="4572000" y="6482954"/>
            <a:ext cx="4572000" cy="188026"/>
          </a:xfrm>
          <a:prstGeom prst="rect">
            <a:avLst/>
          </a:prstGeom>
        </p:spPr>
        <p:txBody>
          <a:bodyPr lIns="64288" tIns="32144" rIns="64288" bIns="32144">
            <a:spAutoFit/>
          </a:bodyPr>
          <a:lstStyle/>
          <a:p>
            <a:pPr algn="ctr"/>
            <a:r>
              <a:rPr lang="en-US" sz="800" dirty="0">
                <a:solidFill>
                  <a:srgbClr val="000000"/>
                </a:solidFill>
                <a:latin typeface="Gill Sans" charset="0"/>
                <a:sym typeface="Gill Sans" charset="0"/>
              </a:rPr>
              <a:t>http://www.tulane.edu/~sanelson/eens1110/images/inclusions_000.gif</a:t>
            </a:r>
          </a:p>
        </p:txBody>
      </p:sp>
      <p:sp>
        <p:nvSpPr>
          <p:cNvPr id="3" name="TextBox 2"/>
          <p:cNvSpPr txBox="1"/>
          <p:nvPr/>
        </p:nvSpPr>
        <p:spPr>
          <a:xfrm>
            <a:off x="7206068" y="2712163"/>
            <a:ext cx="1800200" cy="461665"/>
          </a:xfrm>
          <a:prstGeom prst="rect">
            <a:avLst/>
          </a:prstGeom>
          <a:noFill/>
        </p:spPr>
        <p:txBody>
          <a:bodyPr wrap="square" rtlCol="0">
            <a:spAutoFit/>
          </a:bodyPr>
          <a:lstStyle/>
          <a:p>
            <a:r>
              <a:rPr lang="en-US" dirty="0"/>
              <a:t>Rock B</a:t>
            </a:r>
          </a:p>
        </p:txBody>
      </p:sp>
      <p:sp>
        <p:nvSpPr>
          <p:cNvPr id="7" name="TextBox 6"/>
          <p:cNvSpPr txBox="1"/>
          <p:nvPr/>
        </p:nvSpPr>
        <p:spPr>
          <a:xfrm>
            <a:off x="7206068" y="3501008"/>
            <a:ext cx="1254364" cy="461665"/>
          </a:xfrm>
          <a:prstGeom prst="rect">
            <a:avLst/>
          </a:prstGeom>
          <a:noFill/>
        </p:spPr>
        <p:txBody>
          <a:bodyPr wrap="square" rtlCol="0">
            <a:spAutoFit/>
          </a:bodyPr>
          <a:lstStyle/>
          <a:p>
            <a:r>
              <a:rPr lang="en-US" dirty="0"/>
              <a:t>Rock A</a:t>
            </a:r>
          </a:p>
        </p:txBody>
      </p:sp>
    </p:spTree>
    <p:extLst>
      <p:ext uri="{BB962C8B-B14F-4D97-AF65-F5344CB8AC3E}">
        <p14:creationId xmlns:p14="http://schemas.microsoft.com/office/powerpoint/2010/main" val="66545329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Gressly1crp"/>
          <p:cNvPicPr>
            <a:picLocks noChangeAspect="1" noChangeArrowheads="1"/>
          </p:cNvPicPr>
          <p:nvPr/>
        </p:nvPicPr>
        <p:blipFill>
          <a:blip r:embed="rId3" cstate="print"/>
          <a:srcRect/>
          <a:stretch>
            <a:fillRect/>
          </a:stretch>
        </p:blipFill>
        <p:spPr bwMode="auto">
          <a:xfrm>
            <a:off x="8012" y="404664"/>
            <a:ext cx="4355976" cy="3533646"/>
          </a:xfrm>
          <a:prstGeom prst="rect">
            <a:avLst/>
          </a:prstGeom>
          <a:noFill/>
          <a:ln w="9525">
            <a:noFill/>
            <a:miter lim="800000"/>
            <a:headEnd/>
            <a:tailEnd/>
          </a:ln>
        </p:spPr>
      </p:pic>
      <p:pic>
        <p:nvPicPr>
          <p:cNvPr id="33795" name="Picture 2" descr="GresslySectionCrp2"/>
          <p:cNvPicPr>
            <a:picLocks noChangeAspect="1" noChangeArrowheads="1"/>
          </p:cNvPicPr>
          <p:nvPr/>
        </p:nvPicPr>
        <p:blipFill>
          <a:blip r:embed="rId4" cstate="print"/>
          <a:srcRect t="51169"/>
          <a:stretch>
            <a:fillRect/>
          </a:stretch>
        </p:blipFill>
        <p:spPr bwMode="auto">
          <a:xfrm>
            <a:off x="0" y="4328244"/>
            <a:ext cx="9144000" cy="1889125"/>
          </a:xfrm>
          <a:prstGeom prst="rect">
            <a:avLst/>
          </a:prstGeom>
          <a:noFill/>
          <a:ln w="9525">
            <a:noFill/>
            <a:miter lim="800000"/>
            <a:headEnd/>
            <a:tailEnd/>
          </a:ln>
        </p:spPr>
      </p:pic>
      <p:sp>
        <p:nvSpPr>
          <p:cNvPr id="33796" name="Text Box 3"/>
          <p:cNvSpPr txBox="1">
            <a:spLocks noChangeArrowheads="1"/>
          </p:cNvSpPr>
          <p:nvPr/>
        </p:nvSpPr>
        <p:spPr bwMode="auto">
          <a:xfrm>
            <a:off x="467544" y="6173788"/>
            <a:ext cx="5797550" cy="457200"/>
          </a:xfrm>
          <a:prstGeom prst="rect">
            <a:avLst/>
          </a:prstGeom>
          <a:noFill/>
          <a:ln w="9525">
            <a:noFill/>
            <a:miter lim="800000"/>
            <a:headEnd/>
            <a:tailEnd/>
          </a:ln>
        </p:spPr>
        <p:txBody>
          <a:bodyPr wrap="none">
            <a:spAutoFit/>
          </a:bodyPr>
          <a:lstStyle/>
          <a:p>
            <a:pPr eaLnBrk="0" hangingPunct="0"/>
            <a:r>
              <a:rPr lang="en-US" dirty="0" err="1">
                <a:solidFill>
                  <a:srgbClr val="000000"/>
                </a:solidFill>
                <a:latin typeface="Comic Sans MS" pitchFamily="66" charset="0"/>
              </a:rPr>
              <a:t>Gressly’s</a:t>
            </a:r>
            <a:r>
              <a:rPr lang="en-US" dirty="0">
                <a:solidFill>
                  <a:srgbClr val="000000"/>
                </a:solidFill>
                <a:latin typeface="Comic Sans MS" pitchFamily="66" charset="0"/>
              </a:rPr>
              <a:t> prediction before the tunnel…</a:t>
            </a:r>
          </a:p>
        </p:txBody>
      </p:sp>
      <p:sp>
        <p:nvSpPr>
          <p:cNvPr id="33797" name="Text Box 7"/>
          <p:cNvSpPr txBox="1">
            <a:spLocks noChangeArrowheads="1"/>
          </p:cNvSpPr>
          <p:nvPr/>
        </p:nvSpPr>
        <p:spPr bwMode="auto">
          <a:xfrm>
            <a:off x="6400800" y="6158632"/>
            <a:ext cx="2486025" cy="366712"/>
          </a:xfrm>
          <a:prstGeom prst="rect">
            <a:avLst/>
          </a:prstGeom>
          <a:noFill/>
          <a:ln w="9525">
            <a:noFill/>
            <a:miter lim="800000"/>
            <a:headEnd/>
            <a:tailEnd/>
          </a:ln>
        </p:spPr>
        <p:txBody>
          <a:bodyPr wrap="none">
            <a:spAutoFit/>
          </a:bodyPr>
          <a:lstStyle/>
          <a:p>
            <a:pPr eaLnBrk="0" hangingPunct="0"/>
            <a:r>
              <a:rPr lang="en-US" sz="1800" i="1" dirty="0" err="1">
                <a:solidFill>
                  <a:srgbClr val="000000"/>
                </a:solidFill>
                <a:latin typeface="Comic Sans MS" pitchFamily="66" charset="0"/>
              </a:rPr>
              <a:t>Desor</a:t>
            </a:r>
            <a:r>
              <a:rPr lang="en-US" sz="1800" i="1" dirty="0">
                <a:solidFill>
                  <a:srgbClr val="000000"/>
                </a:solidFill>
                <a:latin typeface="Comic Sans MS" pitchFamily="66" charset="0"/>
              </a:rPr>
              <a:t> &amp; </a:t>
            </a:r>
            <a:r>
              <a:rPr lang="en-US" sz="1800" i="1" dirty="0" err="1">
                <a:solidFill>
                  <a:srgbClr val="000000"/>
                </a:solidFill>
                <a:latin typeface="Comic Sans MS" pitchFamily="66" charset="0"/>
              </a:rPr>
              <a:t>Gressly</a:t>
            </a:r>
            <a:r>
              <a:rPr lang="en-US" sz="1800" i="1" dirty="0">
                <a:solidFill>
                  <a:srgbClr val="000000"/>
                </a:solidFill>
                <a:latin typeface="Comic Sans MS" pitchFamily="66" charset="0"/>
              </a:rPr>
              <a:t> 1859</a:t>
            </a:r>
          </a:p>
        </p:txBody>
      </p:sp>
      <p:sp>
        <p:nvSpPr>
          <p:cNvPr id="33798" name="Rectangle 8"/>
          <p:cNvSpPr>
            <a:spLocks noChangeArrowheads="1"/>
          </p:cNvSpPr>
          <p:nvPr/>
        </p:nvSpPr>
        <p:spPr bwMode="auto">
          <a:xfrm>
            <a:off x="7010400" y="4861644"/>
            <a:ext cx="1828800" cy="914400"/>
          </a:xfrm>
          <a:prstGeom prst="rect">
            <a:avLst/>
          </a:prstGeom>
          <a:noFill/>
          <a:ln w="38100">
            <a:solidFill>
              <a:schemeClr val="tx1"/>
            </a:solidFill>
            <a:miter lim="800000"/>
            <a:headEnd/>
            <a:tailEnd/>
          </a:ln>
        </p:spPr>
        <p:txBody>
          <a:bodyPr wrap="none" anchor="ctr"/>
          <a:lstStyle/>
          <a:p>
            <a:pPr eaLnBrk="0" hangingPunct="0"/>
            <a:endParaRPr lang="el-GR">
              <a:solidFill>
                <a:srgbClr val="000000"/>
              </a:solidFill>
              <a:latin typeface="Comic Sans MS" pitchFamily="66" charset="0"/>
            </a:endParaRPr>
          </a:p>
        </p:txBody>
      </p:sp>
      <p:sp>
        <p:nvSpPr>
          <p:cNvPr id="33799" name="Text Box 3"/>
          <p:cNvSpPr txBox="1">
            <a:spLocks noChangeArrowheads="1"/>
          </p:cNvSpPr>
          <p:nvPr/>
        </p:nvSpPr>
        <p:spPr bwMode="auto">
          <a:xfrm>
            <a:off x="107504" y="3140968"/>
            <a:ext cx="2517036" cy="369332"/>
          </a:xfrm>
          <a:prstGeom prst="rect">
            <a:avLst/>
          </a:prstGeom>
          <a:noFill/>
          <a:ln w="9525">
            <a:noFill/>
            <a:miter lim="800000"/>
            <a:headEnd/>
            <a:tailEnd/>
          </a:ln>
        </p:spPr>
        <p:txBody>
          <a:bodyPr wrap="none">
            <a:spAutoFit/>
          </a:bodyPr>
          <a:lstStyle/>
          <a:p>
            <a:pPr eaLnBrk="0" hangingPunct="0"/>
            <a:r>
              <a:rPr lang="en-US" sz="1800" i="1" dirty="0" err="1">
                <a:solidFill>
                  <a:schemeClr val="bg1"/>
                </a:solidFill>
                <a:latin typeface="Comic Sans MS" pitchFamily="66" charset="0"/>
              </a:rPr>
              <a:t>Amanz</a:t>
            </a:r>
            <a:r>
              <a:rPr lang="en-US" sz="1800" i="1" dirty="0">
                <a:solidFill>
                  <a:schemeClr val="bg1"/>
                </a:solidFill>
                <a:latin typeface="Comic Sans MS" pitchFamily="66" charset="0"/>
              </a:rPr>
              <a:t> </a:t>
            </a:r>
            <a:r>
              <a:rPr lang="en-US" sz="1800" i="1" dirty="0" err="1">
                <a:solidFill>
                  <a:schemeClr val="bg1"/>
                </a:solidFill>
                <a:latin typeface="Comic Sans MS" pitchFamily="66" charset="0"/>
              </a:rPr>
              <a:t>Gressly</a:t>
            </a:r>
            <a:r>
              <a:rPr lang="en-US" sz="1800" i="1" dirty="0">
                <a:solidFill>
                  <a:schemeClr val="bg1"/>
                </a:solidFill>
                <a:latin typeface="Comic Sans MS" pitchFamily="66" charset="0"/>
              </a:rPr>
              <a:t> 1860…</a:t>
            </a:r>
            <a:endParaRPr lang="en-US" sz="1800" dirty="0">
              <a:solidFill>
                <a:schemeClr val="bg1"/>
              </a:solidFill>
              <a:latin typeface="Comic Sans MS" pitchFamily="66" charset="0"/>
            </a:endParaRPr>
          </a:p>
        </p:txBody>
      </p:sp>
      <p:sp>
        <p:nvSpPr>
          <p:cNvPr id="2" name="TextBox 1"/>
          <p:cNvSpPr txBox="1"/>
          <p:nvPr/>
        </p:nvSpPr>
        <p:spPr>
          <a:xfrm>
            <a:off x="4716016" y="1017310"/>
            <a:ext cx="3888432" cy="2123658"/>
          </a:xfrm>
          <a:prstGeom prst="rect">
            <a:avLst/>
          </a:prstGeom>
          <a:noFill/>
        </p:spPr>
        <p:txBody>
          <a:bodyPr wrap="square" rtlCol="0">
            <a:spAutoFit/>
          </a:bodyPr>
          <a:lstStyle/>
          <a:p>
            <a:pPr algn="just"/>
            <a:r>
              <a:rPr lang="en-US" sz="2200" dirty="0"/>
              <a:t>No geological map can be considered complete until at least one cross-section has been drawn to show the geology at depth and explain the structure of a region</a:t>
            </a:r>
          </a:p>
        </p:txBody>
      </p:sp>
    </p:spTree>
    <p:extLst>
      <p:ext uri="{BB962C8B-B14F-4D97-AF65-F5344CB8AC3E}">
        <p14:creationId xmlns:p14="http://schemas.microsoft.com/office/powerpoint/2010/main" val="719877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a:off x="0" y="1760538"/>
            <a:ext cx="9144000" cy="3587750"/>
          </a:xfrm>
          <a:prstGeom prst="rect">
            <a:avLst/>
          </a:prstGeom>
          <a:noFill/>
          <a:ln w="9525">
            <a:noFill/>
            <a:miter lim="800000"/>
            <a:headEnd/>
            <a:tailEnd/>
          </a:ln>
        </p:spPr>
      </p:pic>
      <p:sp>
        <p:nvSpPr>
          <p:cNvPr id="34819" name="Text Box 3"/>
          <p:cNvSpPr txBox="1">
            <a:spLocks noChangeArrowheads="1"/>
          </p:cNvSpPr>
          <p:nvPr/>
        </p:nvSpPr>
        <p:spPr bwMode="auto">
          <a:xfrm>
            <a:off x="441325" y="476250"/>
            <a:ext cx="7753350" cy="946150"/>
          </a:xfrm>
          <a:prstGeom prst="rect">
            <a:avLst/>
          </a:prstGeom>
          <a:noFill/>
          <a:ln w="9525">
            <a:noFill/>
            <a:miter lim="800000"/>
            <a:headEnd/>
            <a:tailEnd/>
          </a:ln>
        </p:spPr>
        <p:txBody>
          <a:bodyPr wrap="none">
            <a:spAutoFit/>
          </a:bodyPr>
          <a:lstStyle/>
          <a:p>
            <a:pPr eaLnBrk="0" hangingPunct="0"/>
            <a:r>
              <a:rPr lang="en-US" sz="2800">
                <a:solidFill>
                  <a:srgbClr val="000000"/>
                </a:solidFill>
                <a:latin typeface="Comic Sans MS" pitchFamily="66" charset="0"/>
              </a:rPr>
              <a:t>Gressly’s subsurface prediction</a:t>
            </a:r>
          </a:p>
          <a:p>
            <a:pPr eaLnBrk="0" hangingPunct="0"/>
            <a:r>
              <a:rPr lang="en-US" sz="2800">
                <a:solidFill>
                  <a:srgbClr val="000000"/>
                </a:solidFill>
                <a:latin typeface="Comic Sans MS" pitchFamily="66" charset="0"/>
              </a:rPr>
              <a:t>       was an extrapolation of surface geology…</a:t>
            </a:r>
            <a:endParaRPr lang="en-US" sz="3200">
              <a:solidFill>
                <a:srgbClr val="000000"/>
              </a:solidFill>
              <a:latin typeface="Comic Sans MS" pitchFamily="66" charset="0"/>
            </a:endParaRPr>
          </a:p>
        </p:txBody>
      </p:sp>
      <p:sp>
        <p:nvSpPr>
          <p:cNvPr id="34820" name="Text Box 4"/>
          <p:cNvSpPr txBox="1">
            <a:spLocks noChangeArrowheads="1"/>
          </p:cNvSpPr>
          <p:nvPr/>
        </p:nvSpPr>
        <p:spPr bwMode="auto">
          <a:xfrm>
            <a:off x="6437313" y="5410200"/>
            <a:ext cx="2554287" cy="366713"/>
          </a:xfrm>
          <a:prstGeom prst="rect">
            <a:avLst/>
          </a:prstGeom>
          <a:noFill/>
          <a:ln w="9525">
            <a:noFill/>
            <a:miter lim="800000"/>
            <a:headEnd/>
            <a:tailEnd/>
          </a:ln>
        </p:spPr>
        <p:txBody>
          <a:bodyPr wrap="none">
            <a:spAutoFit/>
          </a:bodyPr>
          <a:lstStyle/>
          <a:p>
            <a:pPr eaLnBrk="0" hangingPunct="0"/>
            <a:r>
              <a:rPr lang="en-US" sz="1800" i="1">
                <a:solidFill>
                  <a:srgbClr val="000000"/>
                </a:solidFill>
                <a:latin typeface="Comic Sans MS" pitchFamily="66" charset="0"/>
              </a:rPr>
              <a:t>Desor &amp; Gressly 1859 </a:t>
            </a:r>
          </a:p>
        </p:txBody>
      </p:sp>
    </p:spTree>
    <p:extLst>
      <p:ext uri="{BB962C8B-B14F-4D97-AF65-F5344CB8AC3E}">
        <p14:creationId xmlns:p14="http://schemas.microsoft.com/office/powerpoint/2010/main" val="1099331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GresslySectionCrp2"/>
          <p:cNvPicPr>
            <a:picLocks noChangeAspect="1" noChangeArrowheads="1"/>
          </p:cNvPicPr>
          <p:nvPr/>
        </p:nvPicPr>
        <p:blipFill>
          <a:blip r:embed="rId3" cstate="print"/>
          <a:srcRect/>
          <a:stretch>
            <a:fillRect/>
          </a:stretch>
        </p:blipFill>
        <p:spPr bwMode="auto">
          <a:xfrm>
            <a:off x="0" y="1412776"/>
            <a:ext cx="9144000" cy="3868737"/>
          </a:xfrm>
          <a:prstGeom prst="rect">
            <a:avLst/>
          </a:prstGeom>
          <a:noFill/>
          <a:ln w="9525">
            <a:noFill/>
            <a:miter lim="800000"/>
            <a:headEnd/>
            <a:tailEnd/>
          </a:ln>
        </p:spPr>
      </p:pic>
      <p:sp>
        <p:nvSpPr>
          <p:cNvPr id="36867" name="Text Box 3"/>
          <p:cNvSpPr txBox="1">
            <a:spLocks noChangeArrowheads="1"/>
          </p:cNvSpPr>
          <p:nvPr/>
        </p:nvSpPr>
        <p:spPr bwMode="auto">
          <a:xfrm>
            <a:off x="232353" y="5245100"/>
            <a:ext cx="5797550" cy="457200"/>
          </a:xfrm>
          <a:prstGeom prst="rect">
            <a:avLst/>
          </a:prstGeom>
          <a:noFill/>
          <a:ln w="9525">
            <a:noFill/>
            <a:miter lim="800000"/>
            <a:headEnd/>
            <a:tailEnd/>
          </a:ln>
        </p:spPr>
        <p:txBody>
          <a:bodyPr wrap="none">
            <a:spAutoFit/>
          </a:bodyPr>
          <a:lstStyle/>
          <a:p>
            <a:pPr eaLnBrk="0" hangingPunct="0"/>
            <a:r>
              <a:rPr lang="en-US" dirty="0" err="1">
                <a:solidFill>
                  <a:srgbClr val="000000"/>
                </a:solidFill>
                <a:latin typeface="Comic Sans MS" pitchFamily="66" charset="0"/>
              </a:rPr>
              <a:t>Gressly’s</a:t>
            </a:r>
            <a:r>
              <a:rPr lang="en-US" dirty="0">
                <a:solidFill>
                  <a:srgbClr val="000000"/>
                </a:solidFill>
                <a:latin typeface="Comic Sans MS" pitchFamily="66" charset="0"/>
              </a:rPr>
              <a:t> prediction before the tunnel…</a:t>
            </a:r>
          </a:p>
        </p:txBody>
      </p:sp>
      <p:sp>
        <p:nvSpPr>
          <p:cNvPr id="36868" name="Text Box 4"/>
          <p:cNvSpPr txBox="1">
            <a:spLocks noChangeArrowheads="1"/>
          </p:cNvSpPr>
          <p:nvPr/>
        </p:nvSpPr>
        <p:spPr bwMode="auto">
          <a:xfrm>
            <a:off x="218406" y="968375"/>
            <a:ext cx="2765425" cy="457200"/>
          </a:xfrm>
          <a:prstGeom prst="rect">
            <a:avLst/>
          </a:prstGeom>
          <a:noFill/>
          <a:ln w="9525">
            <a:noFill/>
            <a:miter lim="800000"/>
            <a:headEnd/>
            <a:tailEnd/>
          </a:ln>
        </p:spPr>
        <p:txBody>
          <a:bodyPr wrap="none">
            <a:spAutoFit/>
          </a:bodyPr>
          <a:lstStyle/>
          <a:p>
            <a:pPr eaLnBrk="0" hangingPunct="0"/>
            <a:r>
              <a:rPr lang="en-US" dirty="0">
                <a:solidFill>
                  <a:srgbClr val="000000"/>
                </a:solidFill>
                <a:latin typeface="Comic Sans MS" pitchFamily="66" charset="0"/>
              </a:rPr>
              <a:t>After the tunnel…</a:t>
            </a:r>
          </a:p>
        </p:txBody>
      </p:sp>
      <p:sp>
        <p:nvSpPr>
          <p:cNvPr id="36871" name="Text Box 7"/>
          <p:cNvSpPr txBox="1">
            <a:spLocks noChangeArrowheads="1"/>
          </p:cNvSpPr>
          <p:nvPr/>
        </p:nvSpPr>
        <p:spPr bwMode="auto">
          <a:xfrm>
            <a:off x="6400800" y="5106988"/>
            <a:ext cx="2486025" cy="366712"/>
          </a:xfrm>
          <a:prstGeom prst="rect">
            <a:avLst/>
          </a:prstGeom>
          <a:noFill/>
          <a:ln w="9525">
            <a:noFill/>
            <a:miter lim="800000"/>
            <a:headEnd/>
            <a:tailEnd/>
          </a:ln>
        </p:spPr>
        <p:txBody>
          <a:bodyPr wrap="none">
            <a:spAutoFit/>
          </a:bodyPr>
          <a:lstStyle/>
          <a:p>
            <a:pPr eaLnBrk="0" hangingPunct="0"/>
            <a:r>
              <a:rPr lang="en-US" sz="1800" i="1">
                <a:solidFill>
                  <a:srgbClr val="000000"/>
                </a:solidFill>
                <a:latin typeface="Comic Sans MS" pitchFamily="66" charset="0"/>
              </a:rPr>
              <a:t>Desor &amp; Gressly 1859</a:t>
            </a:r>
          </a:p>
        </p:txBody>
      </p:sp>
    </p:spTree>
    <p:extLst>
      <p:ext uri="{BB962C8B-B14F-4D97-AF65-F5344CB8AC3E}">
        <p14:creationId xmlns:p14="http://schemas.microsoft.com/office/powerpoint/2010/main" val="1965767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σάρωση0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00764"/>
            <a:ext cx="8987253" cy="460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5"/>
          <p:cNvSpPr txBox="1">
            <a:spLocks noChangeArrowheads="1"/>
          </p:cNvSpPr>
          <p:nvPr/>
        </p:nvSpPr>
        <p:spPr bwMode="auto">
          <a:xfrm>
            <a:off x="1115616" y="404664"/>
            <a:ext cx="51847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spcBef>
                <a:spcPct val="50000"/>
              </a:spcBef>
            </a:pPr>
            <a:r>
              <a:rPr lang="en-US" altLang="en-US" sz="3600" b="1" dirty="0">
                <a:solidFill>
                  <a:schemeClr val="accent6"/>
                </a:solidFill>
                <a:latin typeface="Calibri" panose="020F0502020204030204" pitchFamily="34" charset="0"/>
              </a:rPr>
              <a:t>Geologic Cross sections</a:t>
            </a:r>
            <a:endParaRPr lang="el-GR" altLang="en-US" sz="3600" b="1" dirty="0">
              <a:solidFill>
                <a:schemeClr val="accent6"/>
              </a:solidFill>
              <a:latin typeface="Calibri" panose="020F0502020204030204" pitchFamily="34" charset="0"/>
            </a:endParaRPr>
          </a:p>
        </p:txBody>
      </p:sp>
    </p:spTree>
    <p:extLst>
      <p:ext uri="{BB962C8B-B14F-4D97-AF65-F5344CB8AC3E}">
        <p14:creationId xmlns:p14="http://schemas.microsoft.com/office/powerpoint/2010/main" val="3992224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496" y="6516052"/>
            <a:ext cx="4824536" cy="369332"/>
          </a:xfrm>
          <a:prstGeom prst="rect">
            <a:avLst/>
          </a:prstGeom>
          <a:noFill/>
        </p:spPr>
        <p:txBody>
          <a:bodyPr wrap="square" rtlCol="0">
            <a:spAutoFit/>
          </a:bodyPr>
          <a:lstStyle/>
          <a:p>
            <a:pPr fontAlgn="auto">
              <a:spcBef>
                <a:spcPts val="0"/>
              </a:spcBef>
              <a:spcAft>
                <a:spcPts val="0"/>
              </a:spcAft>
            </a:pPr>
            <a:r>
              <a:rPr lang="en-GB" sz="1800" b="1" dirty="0">
                <a:solidFill>
                  <a:prstClr val="white"/>
                </a:solidFill>
                <a:latin typeface="Arial" pitchFamily="34" charset="0"/>
                <a:cs typeface="Arial" pitchFamily="34" charset="0"/>
              </a:rPr>
              <a:t>School of Earth an Environment</a:t>
            </a:r>
          </a:p>
        </p:txBody>
      </p:sp>
      <p:sp>
        <p:nvSpPr>
          <p:cNvPr id="6" name="Rectangle 5"/>
          <p:cNvSpPr/>
          <p:nvPr/>
        </p:nvSpPr>
        <p:spPr>
          <a:xfrm>
            <a:off x="1213047" y="116632"/>
            <a:ext cx="6559809" cy="584775"/>
          </a:xfrm>
          <a:prstGeom prst="rect">
            <a:avLst/>
          </a:prstGeom>
        </p:spPr>
        <p:txBody>
          <a:bodyPr wrap="none">
            <a:spAutoFit/>
          </a:bodyPr>
          <a:lstStyle/>
          <a:p>
            <a:pPr algn="ctr" fontAlgn="auto">
              <a:spcBef>
                <a:spcPts val="0"/>
              </a:spcBef>
              <a:spcAft>
                <a:spcPts val="0"/>
              </a:spcAft>
            </a:pPr>
            <a:r>
              <a:rPr lang="en-GB" sz="3200" b="1" dirty="0">
                <a:solidFill>
                  <a:prstClr val="black"/>
                </a:solidFill>
                <a:latin typeface="Calibri"/>
              </a:rPr>
              <a:t>Constructing a cross section: Example</a:t>
            </a:r>
          </a:p>
        </p:txBody>
      </p:sp>
      <p:sp>
        <p:nvSpPr>
          <p:cNvPr id="7" name="TextBox 6"/>
          <p:cNvSpPr txBox="1"/>
          <p:nvPr/>
        </p:nvSpPr>
        <p:spPr>
          <a:xfrm>
            <a:off x="251520" y="692696"/>
            <a:ext cx="3960439" cy="5078313"/>
          </a:xfrm>
          <a:prstGeom prst="rect">
            <a:avLst/>
          </a:prstGeom>
          <a:noFill/>
        </p:spPr>
        <p:txBody>
          <a:bodyPr wrap="square" rtlCol="0">
            <a:spAutoFit/>
          </a:bodyPr>
          <a:lstStyle/>
          <a:p>
            <a:pPr fontAlgn="auto">
              <a:spcBef>
                <a:spcPts val="0"/>
              </a:spcBef>
              <a:spcAft>
                <a:spcPts val="0"/>
              </a:spcAft>
            </a:pPr>
            <a:r>
              <a:rPr lang="en-GB" sz="1800" b="1" dirty="0">
                <a:solidFill>
                  <a:prstClr val="black"/>
                </a:solidFill>
                <a:latin typeface="Calibri"/>
              </a:rPr>
              <a:t>Step 1 : </a:t>
            </a:r>
          </a:p>
          <a:p>
            <a:pPr fontAlgn="auto">
              <a:spcBef>
                <a:spcPts val="0"/>
              </a:spcBef>
              <a:spcAft>
                <a:spcPts val="0"/>
              </a:spcAft>
              <a:buFont typeface="Arial" pitchFamily="34" charset="0"/>
              <a:buChar char="•"/>
            </a:pPr>
            <a:r>
              <a:rPr lang="en-GB" sz="1800" dirty="0">
                <a:solidFill>
                  <a:prstClr val="black"/>
                </a:solidFill>
                <a:latin typeface="Calibri"/>
              </a:rPr>
              <a:t>First determine the line along which you are going to draw the section, it should:</a:t>
            </a:r>
          </a:p>
          <a:p>
            <a:pPr fontAlgn="auto">
              <a:spcBef>
                <a:spcPts val="0"/>
              </a:spcBef>
              <a:spcAft>
                <a:spcPts val="0"/>
              </a:spcAft>
              <a:buFont typeface="Arial" pitchFamily="34" charset="0"/>
              <a:buChar char="•"/>
            </a:pPr>
            <a:r>
              <a:rPr lang="en-GB" sz="1800" dirty="0">
                <a:solidFill>
                  <a:prstClr val="black"/>
                </a:solidFill>
                <a:latin typeface="Calibri"/>
              </a:rPr>
              <a:t>Be representative of the study area.</a:t>
            </a:r>
          </a:p>
          <a:p>
            <a:pPr fontAlgn="auto">
              <a:spcBef>
                <a:spcPts val="0"/>
              </a:spcBef>
              <a:spcAft>
                <a:spcPts val="0"/>
              </a:spcAft>
              <a:buFont typeface="Arial" pitchFamily="34" charset="0"/>
              <a:buChar char="•"/>
            </a:pPr>
            <a:r>
              <a:rPr lang="en-US" sz="1800" dirty="0">
                <a:solidFill>
                  <a:prstClr val="black"/>
                </a:solidFill>
                <a:latin typeface="Calibri"/>
              </a:rPr>
              <a:t>Determine topographic profile (without any vert. exaggeration)</a:t>
            </a:r>
          </a:p>
          <a:p>
            <a:pPr fontAlgn="auto">
              <a:spcBef>
                <a:spcPts val="0"/>
              </a:spcBef>
              <a:spcAft>
                <a:spcPts val="0"/>
              </a:spcAft>
              <a:buFont typeface="Arial" pitchFamily="34" charset="0"/>
              <a:buChar char="•"/>
            </a:pPr>
            <a:r>
              <a:rPr lang="en-GB" sz="1800" dirty="0">
                <a:solidFill>
                  <a:prstClr val="black"/>
                </a:solidFill>
                <a:latin typeface="Calibri"/>
              </a:rPr>
              <a:t>Cross all major structural features (e.g. faults and folds)</a:t>
            </a:r>
          </a:p>
          <a:p>
            <a:pPr fontAlgn="auto">
              <a:spcBef>
                <a:spcPts val="0"/>
              </a:spcBef>
              <a:spcAft>
                <a:spcPts val="0"/>
              </a:spcAft>
              <a:buFont typeface="Arial" pitchFamily="34" charset="0"/>
              <a:buChar char="•"/>
            </a:pPr>
            <a:r>
              <a:rPr lang="en-GB" sz="1800" dirty="0">
                <a:solidFill>
                  <a:prstClr val="black"/>
                </a:solidFill>
                <a:latin typeface="Calibri"/>
              </a:rPr>
              <a:t>have appropriate data on the map or well logs to draw a complete section.</a:t>
            </a:r>
          </a:p>
          <a:p>
            <a:pPr fontAlgn="auto">
              <a:spcBef>
                <a:spcPts val="0"/>
              </a:spcBef>
              <a:spcAft>
                <a:spcPts val="0"/>
              </a:spcAft>
              <a:buFont typeface="Arial" pitchFamily="34" charset="0"/>
              <a:buChar char="•"/>
            </a:pPr>
            <a:r>
              <a:rPr lang="en-US" sz="1800" dirty="0">
                <a:solidFill>
                  <a:prstClr val="black"/>
                </a:solidFill>
                <a:latin typeface="Calibri"/>
              </a:rPr>
              <a:t>Plot geologic data (measurements of strike and dip; intersections of stratigraphic contacts; faults).</a:t>
            </a:r>
          </a:p>
          <a:p>
            <a:pPr fontAlgn="auto">
              <a:spcBef>
                <a:spcPts val="0"/>
              </a:spcBef>
              <a:spcAft>
                <a:spcPts val="0"/>
              </a:spcAft>
              <a:buFont typeface="Arial" pitchFamily="34" charset="0"/>
              <a:buChar char="•"/>
            </a:pPr>
            <a:r>
              <a:rPr lang="en-GB" sz="1800" dirty="0">
                <a:solidFill>
                  <a:prstClr val="black"/>
                </a:solidFill>
                <a:latin typeface="Calibri"/>
              </a:rPr>
              <a:t>Often be drawn perpendicular to major structural features.</a:t>
            </a:r>
          </a:p>
          <a:p>
            <a:pPr fontAlgn="auto">
              <a:spcBef>
                <a:spcPts val="0"/>
              </a:spcBef>
              <a:spcAft>
                <a:spcPts val="0"/>
              </a:spcAft>
              <a:buFont typeface="Arial" pitchFamily="34" charset="0"/>
              <a:buChar char="•"/>
            </a:pPr>
            <a:r>
              <a:rPr lang="en-GB" sz="1800" dirty="0">
                <a:solidFill>
                  <a:prstClr val="black"/>
                </a:solidFill>
                <a:latin typeface="Calibri"/>
              </a:rPr>
              <a:t>Extrapolate and interpolate data</a:t>
            </a:r>
          </a:p>
          <a:p>
            <a:pPr fontAlgn="auto">
              <a:spcBef>
                <a:spcPts val="0"/>
              </a:spcBef>
              <a:spcAft>
                <a:spcPts val="0"/>
              </a:spcAft>
              <a:buFont typeface="Arial" pitchFamily="34" charset="0"/>
              <a:buChar char="•"/>
            </a:pPr>
            <a:endParaRPr lang="en-GB" sz="1800" dirty="0">
              <a:solidFill>
                <a:prstClr val="black"/>
              </a:solidFill>
              <a:latin typeface="Calibri"/>
            </a:endParaRPr>
          </a:p>
        </p:txBody>
      </p:sp>
      <p:pic>
        <p:nvPicPr>
          <p:cNvPr id="1026" name="Picture 2"/>
          <p:cNvPicPr>
            <a:picLocks noChangeAspect="1" noChangeArrowheads="1"/>
          </p:cNvPicPr>
          <p:nvPr/>
        </p:nvPicPr>
        <p:blipFill>
          <a:blip r:embed="rId2" cstate="print"/>
          <a:srcRect/>
          <a:stretch>
            <a:fillRect/>
          </a:stretch>
        </p:blipFill>
        <p:spPr bwMode="auto">
          <a:xfrm>
            <a:off x="4283968" y="620688"/>
            <a:ext cx="4608511" cy="5343821"/>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283968" y="620688"/>
            <a:ext cx="4608512" cy="5393858"/>
          </a:xfrm>
          <a:prstGeom prst="rect">
            <a:avLst/>
          </a:prstGeom>
          <a:noFill/>
          <a:ln w="9525">
            <a:noFill/>
            <a:miter lim="800000"/>
            <a:headEnd/>
            <a:tailEnd/>
          </a:ln>
        </p:spPr>
      </p:pic>
    </p:spTree>
    <p:extLst>
      <p:ext uri="{BB962C8B-B14F-4D97-AF65-F5344CB8AC3E}">
        <p14:creationId xmlns:p14="http://schemas.microsoft.com/office/powerpoint/2010/main" val="303240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VenturaAveAnticline"/>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a:xfrm>
            <a:off x="2123728" y="1142964"/>
            <a:ext cx="5198667" cy="584775"/>
          </a:xfrm>
          <a:prstGeom prst="rect">
            <a:avLst/>
          </a:prstGeom>
        </p:spPr>
        <p:txBody>
          <a:bodyPr wrap="none">
            <a:spAutoFit/>
          </a:bodyPr>
          <a:lstStyle/>
          <a:p>
            <a:pPr algn="ctr" fontAlgn="auto">
              <a:spcBef>
                <a:spcPts val="0"/>
              </a:spcBef>
              <a:spcAft>
                <a:spcPts val="0"/>
              </a:spcAft>
            </a:pPr>
            <a:r>
              <a:rPr lang="en-GB" sz="3200" b="1" dirty="0">
                <a:solidFill>
                  <a:schemeClr val="bg1"/>
                </a:solidFill>
                <a:latin typeface="Calibri"/>
              </a:rPr>
              <a:t>Introduction to cross sections</a:t>
            </a:r>
          </a:p>
        </p:txBody>
      </p:sp>
      <p:sp>
        <p:nvSpPr>
          <p:cNvPr id="4" name="TextBox 3"/>
          <p:cNvSpPr txBox="1"/>
          <p:nvPr/>
        </p:nvSpPr>
        <p:spPr>
          <a:xfrm>
            <a:off x="349140" y="1930697"/>
            <a:ext cx="8132804" cy="4801314"/>
          </a:xfrm>
          <a:prstGeom prst="rect">
            <a:avLst/>
          </a:prstGeom>
          <a:noFill/>
        </p:spPr>
        <p:txBody>
          <a:bodyPr wrap="none" rtlCol="0">
            <a:spAutoFit/>
          </a:bodyPr>
          <a:lstStyle/>
          <a:p>
            <a:pPr fontAlgn="auto">
              <a:spcBef>
                <a:spcPts val="0"/>
              </a:spcBef>
              <a:spcAft>
                <a:spcPts val="0"/>
              </a:spcAft>
            </a:pPr>
            <a:r>
              <a:rPr lang="en-GB" sz="1800" b="1" dirty="0">
                <a:solidFill>
                  <a:schemeClr val="bg1"/>
                </a:solidFill>
                <a:effectLst>
                  <a:outerShdw blurRad="38100" dist="38100" dir="2700000" algn="tl">
                    <a:srgbClr val="000000">
                      <a:alpha val="43137"/>
                    </a:srgbClr>
                  </a:outerShdw>
                </a:effectLst>
                <a:latin typeface="Calibri"/>
              </a:rPr>
              <a:t>Objectives:</a:t>
            </a:r>
          </a:p>
          <a:p>
            <a:pPr fontAlgn="auto">
              <a:spcBef>
                <a:spcPts val="0"/>
              </a:spcBef>
              <a:spcAft>
                <a:spcPts val="0"/>
              </a:spcAft>
            </a:pPr>
            <a:endParaRPr lang="en-GB" sz="1800" b="1" dirty="0">
              <a:solidFill>
                <a:schemeClr val="bg1"/>
              </a:solidFill>
              <a:effectLst>
                <a:outerShdw blurRad="38100" dist="38100" dir="2700000" algn="tl">
                  <a:srgbClr val="000000">
                    <a:alpha val="43137"/>
                  </a:srgbClr>
                </a:outerShdw>
              </a:effectLst>
              <a:latin typeface="Calibri"/>
            </a:endParaRPr>
          </a:p>
          <a:p>
            <a:pPr marL="285750" indent="-285750" fontAlgn="auto">
              <a:lnSpc>
                <a:spcPct val="200000"/>
              </a:lnSpc>
              <a:spcBef>
                <a:spcPts val="0"/>
              </a:spcBef>
              <a:spcAft>
                <a:spcPts val="0"/>
              </a:spcAft>
              <a:buFont typeface="Arial" panose="020B0604020202020204" pitchFamily="34" charset="0"/>
              <a:buChar char="•"/>
            </a:pPr>
            <a:r>
              <a:rPr lang="en-US" sz="1800" b="1" dirty="0">
                <a:solidFill>
                  <a:schemeClr val="bg1"/>
                </a:solidFill>
                <a:effectLst>
                  <a:outerShdw blurRad="38100" dist="38100" dir="2700000" algn="tl">
                    <a:srgbClr val="000000">
                      <a:alpha val="43137"/>
                    </a:srgbClr>
                  </a:outerShdw>
                </a:effectLst>
                <a:latin typeface="Calibri"/>
              </a:rPr>
              <a:t>to read and understand the relationships between different rock types on a map</a:t>
            </a:r>
          </a:p>
          <a:p>
            <a:pPr marL="285750" indent="-285750" fontAlgn="auto">
              <a:lnSpc>
                <a:spcPct val="200000"/>
              </a:lnSpc>
              <a:spcBef>
                <a:spcPts val="0"/>
              </a:spcBef>
              <a:spcAft>
                <a:spcPts val="0"/>
              </a:spcAft>
              <a:buFont typeface="Arial" panose="020B0604020202020204" pitchFamily="34" charset="0"/>
              <a:buChar char="•"/>
            </a:pPr>
            <a:r>
              <a:rPr lang="en-US" sz="1800" b="1" dirty="0">
                <a:solidFill>
                  <a:schemeClr val="bg1"/>
                </a:solidFill>
                <a:effectLst>
                  <a:outerShdw blurRad="38100" dist="38100" dir="2700000" algn="tl">
                    <a:srgbClr val="000000">
                      <a:alpha val="43137"/>
                    </a:srgbClr>
                  </a:outerShdw>
                </a:effectLst>
                <a:latin typeface="Calibri"/>
              </a:rPr>
              <a:t>to examine map symbols, read and interpret geological features </a:t>
            </a:r>
          </a:p>
          <a:p>
            <a:pPr marL="285750" indent="-285750" fontAlgn="auto">
              <a:lnSpc>
                <a:spcPct val="200000"/>
              </a:lnSpc>
              <a:spcBef>
                <a:spcPts val="0"/>
              </a:spcBef>
              <a:spcAft>
                <a:spcPts val="0"/>
              </a:spcAft>
              <a:buFont typeface="Arial" panose="020B0604020202020204" pitchFamily="34" charset="0"/>
              <a:buChar char="•"/>
            </a:pPr>
            <a:r>
              <a:rPr lang="en-US" sz="1800" b="1" dirty="0">
                <a:solidFill>
                  <a:schemeClr val="bg1"/>
                </a:solidFill>
                <a:effectLst>
                  <a:outerShdw blurRad="38100" dist="38100" dir="2700000" algn="tl">
                    <a:srgbClr val="000000">
                      <a:alpha val="43137"/>
                    </a:srgbClr>
                  </a:outerShdw>
                </a:effectLst>
                <a:latin typeface="Calibri"/>
              </a:rPr>
              <a:t>to learn the basic techniques of building cross sections </a:t>
            </a:r>
          </a:p>
          <a:p>
            <a:pPr marL="285750" indent="-285750" fontAlgn="auto">
              <a:lnSpc>
                <a:spcPct val="200000"/>
              </a:lnSpc>
              <a:spcBef>
                <a:spcPts val="0"/>
              </a:spcBef>
              <a:spcAft>
                <a:spcPts val="0"/>
              </a:spcAft>
              <a:buFont typeface="Arial" panose="020B0604020202020204" pitchFamily="34" charset="0"/>
              <a:buChar char="•"/>
            </a:pPr>
            <a:r>
              <a:rPr lang="en-US" sz="1800" b="1" dirty="0">
                <a:solidFill>
                  <a:schemeClr val="bg1"/>
                </a:solidFill>
                <a:effectLst>
                  <a:outerShdw blurRad="38100" dist="38100" dir="2700000" algn="tl">
                    <a:srgbClr val="000000">
                      <a:alpha val="43137"/>
                    </a:srgbClr>
                  </a:outerShdw>
                </a:effectLst>
                <a:latin typeface="Calibri"/>
              </a:rPr>
              <a:t>to understand the subsurface relationships of different rock layers/beds</a:t>
            </a:r>
          </a:p>
          <a:p>
            <a:pPr marL="285750" indent="-285750" fontAlgn="auto">
              <a:lnSpc>
                <a:spcPct val="200000"/>
              </a:lnSpc>
              <a:spcBef>
                <a:spcPts val="0"/>
              </a:spcBef>
              <a:spcAft>
                <a:spcPts val="0"/>
              </a:spcAft>
              <a:buFont typeface="Arial" panose="020B0604020202020204" pitchFamily="34" charset="0"/>
              <a:buChar char="•"/>
            </a:pPr>
            <a:r>
              <a:rPr lang="en-US" sz="1800" b="1" dirty="0">
                <a:solidFill>
                  <a:schemeClr val="bg1"/>
                </a:solidFill>
                <a:effectLst>
                  <a:outerShdw blurRad="38100" dist="38100" dir="2700000" algn="tl">
                    <a:srgbClr val="000000">
                      <a:alpha val="43137"/>
                    </a:srgbClr>
                  </a:outerShdw>
                </a:effectLst>
                <a:latin typeface="Calibri"/>
              </a:rPr>
              <a:t>to train visualization in 2- and 3-dimensions</a:t>
            </a:r>
          </a:p>
          <a:p>
            <a:pPr marL="285750" indent="-285750" fontAlgn="auto">
              <a:lnSpc>
                <a:spcPct val="200000"/>
              </a:lnSpc>
              <a:spcBef>
                <a:spcPts val="0"/>
              </a:spcBef>
              <a:spcAft>
                <a:spcPts val="0"/>
              </a:spcAft>
              <a:buFont typeface="Arial" panose="020B0604020202020204" pitchFamily="34" charset="0"/>
              <a:buChar char="•"/>
            </a:pPr>
            <a:r>
              <a:rPr lang="en-US" sz="1800" b="1" dirty="0">
                <a:solidFill>
                  <a:schemeClr val="bg1"/>
                </a:solidFill>
                <a:effectLst>
                  <a:outerShdw blurRad="38100" dist="38100" dir="2700000" algn="tl">
                    <a:srgbClr val="000000">
                      <a:alpha val="43137"/>
                    </a:srgbClr>
                  </a:outerShdw>
                </a:effectLst>
                <a:latin typeface="Calibri"/>
              </a:rPr>
              <a:t>to reveal the geological history of a certain area</a:t>
            </a:r>
          </a:p>
          <a:p>
            <a:pPr fontAlgn="auto">
              <a:lnSpc>
                <a:spcPct val="200000"/>
              </a:lnSpc>
              <a:spcBef>
                <a:spcPts val="0"/>
              </a:spcBef>
              <a:spcAft>
                <a:spcPts val="0"/>
              </a:spcAft>
            </a:pPr>
            <a:endParaRPr lang="en-US" sz="1800" b="1" dirty="0">
              <a:solidFill>
                <a:schemeClr val="bg1"/>
              </a:solidFill>
              <a:effectLst>
                <a:outerShdw blurRad="38100" dist="38100" dir="2700000" algn="tl">
                  <a:srgbClr val="000000">
                    <a:alpha val="43137"/>
                  </a:srgbClr>
                </a:outerShdw>
              </a:effectLst>
              <a:latin typeface="Calibri"/>
            </a:endParaRPr>
          </a:p>
          <a:p>
            <a:pPr fontAlgn="auto">
              <a:spcBef>
                <a:spcPts val="0"/>
              </a:spcBef>
              <a:spcAft>
                <a:spcPts val="0"/>
              </a:spcAft>
            </a:pPr>
            <a:endParaRPr lang="en-GB" sz="1800" b="1" dirty="0">
              <a:solidFill>
                <a:schemeClr val="bg1"/>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4007436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srcRect/>
          <a:stretch>
            <a:fillRect/>
          </a:stretch>
        </p:blipFill>
        <p:spPr bwMode="auto">
          <a:xfrm>
            <a:off x="356415" y="548679"/>
            <a:ext cx="8248033" cy="5716261"/>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a:stretch>
            <a:fillRect/>
          </a:stretch>
        </p:blipFill>
        <p:spPr bwMode="auto">
          <a:xfrm>
            <a:off x="4067945" y="1988840"/>
            <a:ext cx="3456384" cy="4009921"/>
          </a:xfrm>
          <a:prstGeom prst="rect">
            <a:avLst/>
          </a:prstGeom>
          <a:noFill/>
          <a:ln w="9525">
            <a:noFill/>
            <a:miter lim="800000"/>
            <a:headEnd/>
            <a:tailEnd/>
          </a:ln>
        </p:spPr>
      </p:pic>
      <p:pic>
        <p:nvPicPr>
          <p:cNvPr id="6146" name="Picture 2"/>
          <p:cNvPicPr>
            <a:picLocks noChangeAspect="1" noChangeArrowheads="1"/>
          </p:cNvPicPr>
          <p:nvPr/>
        </p:nvPicPr>
        <p:blipFill>
          <a:blip r:embed="rId3" cstate="print"/>
          <a:srcRect/>
          <a:stretch>
            <a:fillRect/>
          </a:stretch>
        </p:blipFill>
        <p:spPr bwMode="auto">
          <a:xfrm>
            <a:off x="3878288" y="548679"/>
            <a:ext cx="4798168" cy="5472609"/>
          </a:xfrm>
          <a:prstGeom prst="rect">
            <a:avLst/>
          </a:prstGeom>
          <a:noFill/>
          <a:ln w="9525">
            <a:noFill/>
            <a:miter lim="800000"/>
            <a:headEnd/>
            <a:tailEnd/>
          </a:ln>
        </p:spPr>
      </p:pic>
      <p:sp>
        <p:nvSpPr>
          <p:cNvPr id="7" name="Rectangle 6"/>
          <p:cNvSpPr/>
          <p:nvPr/>
        </p:nvSpPr>
        <p:spPr>
          <a:xfrm>
            <a:off x="1213047" y="116632"/>
            <a:ext cx="6559809" cy="584775"/>
          </a:xfrm>
          <a:prstGeom prst="rect">
            <a:avLst/>
          </a:prstGeom>
        </p:spPr>
        <p:txBody>
          <a:bodyPr wrap="none">
            <a:spAutoFit/>
          </a:bodyPr>
          <a:lstStyle/>
          <a:p>
            <a:pPr algn="ctr" fontAlgn="auto">
              <a:spcBef>
                <a:spcPts val="0"/>
              </a:spcBef>
              <a:spcAft>
                <a:spcPts val="0"/>
              </a:spcAft>
            </a:pPr>
            <a:r>
              <a:rPr lang="en-GB" sz="3200" b="1" dirty="0">
                <a:solidFill>
                  <a:prstClr val="black"/>
                </a:solidFill>
                <a:latin typeface="Calibri"/>
              </a:rPr>
              <a:t>Constructing a cross section: Example</a:t>
            </a:r>
          </a:p>
        </p:txBody>
      </p:sp>
      <p:sp>
        <p:nvSpPr>
          <p:cNvPr id="8" name="TextBox 7"/>
          <p:cNvSpPr txBox="1"/>
          <p:nvPr/>
        </p:nvSpPr>
        <p:spPr>
          <a:xfrm>
            <a:off x="251520" y="620688"/>
            <a:ext cx="3744416" cy="1477328"/>
          </a:xfrm>
          <a:prstGeom prst="rect">
            <a:avLst/>
          </a:prstGeom>
          <a:noFill/>
        </p:spPr>
        <p:txBody>
          <a:bodyPr wrap="square" rtlCol="0">
            <a:spAutoFit/>
          </a:bodyPr>
          <a:lstStyle/>
          <a:p>
            <a:pPr fontAlgn="auto">
              <a:spcBef>
                <a:spcPts val="0"/>
              </a:spcBef>
              <a:spcAft>
                <a:spcPts val="0"/>
              </a:spcAft>
            </a:pPr>
            <a:r>
              <a:rPr lang="en-GB" sz="1800" b="1" dirty="0">
                <a:solidFill>
                  <a:prstClr val="black"/>
                </a:solidFill>
                <a:latin typeface="Calibri"/>
              </a:rPr>
              <a:t>Step 5 : </a:t>
            </a:r>
          </a:p>
          <a:p>
            <a:pPr fontAlgn="auto">
              <a:spcBef>
                <a:spcPts val="0"/>
              </a:spcBef>
              <a:spcAft>
                <a:spcPts val="0"/>
              </a:spcAft>
              <a:buFont typeface="Arial" pitchFamily="34" charset="0"/>
              <a:buChar char="•"/>
            </a:pPr>
            <a:r>
              <a:rPr lang="en-GB" sz="1800" dirty="0">
                <a:solidFill>
                  <a:prstClr val="black"/>
                </a:solidFill>
                <a:latin typeface="Calibri"/>
              </a:rPr>
              <a:t> Now, with your scrap piece of paper add in where the lithological boundaries intercept your cross sectional line </a:t>
            </a:r>
          </a:p>
        </p:txBody>
      </p:sp>
    </p:spTree>
    <p:extLst>
      <p:ext uri="{BB962C8B-B14F-4D97-AF65-F5344CB8AC3E}">
        <p14:creationId xmlns:p14="http://schemas.microsoft.com/office/powerpoint/2010/main" val="290008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down)">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1520" y="620688"/>
            <a:ext cx="3744416" cy="1477328"/>
          </a:xfrm>
          <a:prstGeom prst="rect">
            <a:avLst/>
          </a:prstGeom>
          <a:noFill/>
        </p:spPr>
        <p:txBody>
          <a:bodyPr wrap="square" rtlCol="0">
            <a:spAutoFit/>
          </a:bodyPr>
          <a:lstStyle/>
          <a:p>
            <a:pPr fontAlgn="auto">
              <a:spcBef>
                <a:spcPts val="0"/>
              </a:spcBef>
              <a:spcAft>
                <a:spcPts val="0"/>
              </a:spcAft>
            </a:pPr>
            <a:r>
              <a:rPr lang="en-GB" sz="1800" b="1" dirty="0">
                <a:solidFill>
                  <a:prstClr val="black"/>
                </a:solidFill>
                <a:latin typeface="Calibri"/>
              </a:rPr>
              <a:t>Step 6 : </a:t>
            </a:r>
          </a:p>
          <a:p>
            <a:pPr fontAlgn="auto">
              <a:spcBef>
                <a:spcPts val="0"/>
              </a:spcBef>
              <a:spcAft>
                <a:spcPts val="0"/>
              </a:spcAft>
              <a:buFont typeface="Arial" pitchFamily="34" charset="0"/>
              <a:buChar char="•"/>
            </a:pPr>
            <a:r>
              <a:rPr lang="en-GB" sz="1800" dirty="0">
                <a:solidFill>
                  <a:prstClr val="black"/>
                </a:solidFill>
                <a:latin typeface="Calibri"/>
              </a:rPr>
              <a:t> Now, overlay your scrap piece of paper with your cross section and mark on the different lithological boundaries.</a:t>
            </a:r>
          </a:p>
        </p:txBody>
      </p:sp>
      <p:sp>
        <p:nvSpPr>
          <p:cNvPr id="7" name="Rectangle 6"/>
          <p:cNvSpPr/>
          <p:nvPr/>
        </p:nvSpPr>
        <p:spPr>
          <a:xfrm>
            <a:off x="1213047" y="116632"/>
            <a:ext cx="6559809" cy="584775"/>
          </a:xfrm>
          <a:prstGeom prst="rect">
            <a:avLst/>
          </a:prstGeom>
        </p:spPr>
        <p:txBody>
          <a:bodyPr wrap="none">
            <a:spAutoFit/>
          </a:bodyPr>
          <a:lstStyle/>
          <a:p>
            <a:pPr algn="ctr" fontAlgn="auto">
              <a:spcBef>
                <a:spcPts val="0"/>
              </a:spcBef>
              <a:spcAft>
                <a:spcPts val="0"/>
              </a:spcAft>
            </a:pPr>
            <a:r>
              <a:rPr lang="en-GB" sz="3200" b="1" dirty="0">
                <a:solidFill>
                  <a:prstClr val="black"/>
                </a:solidFill>
                <a:latin typeface="Calibri"/>
              </a:rPr>
              <a:t>Constructing a cross section: Example</a:t>
            </a:r>
          </a:p>
        </p:txBody>
      </p:sp>
      <p:pic>
        <p:nvPicPr>
          <p:cNvPr id="7170" name="Picture 2"/>
          <p:cNvPicPr>
            <a:picLocks noChangeAspect="1" noChangeArrowheads="1"/>
          </p:cNvPicPr>
          <p:nvPr/>
        </p:nvPicPr>
        <p:blipFill>
          <a:blip r:embed="rId2" cstate="print"/>
          <a:srcRect/>
          <a:stretch>
            <a:fillRect/>
          </a:stretch>
        </p:blipFill>
        <p:spPr bwMode="auto">
          <a:xfrm>
            <a:off x="3635896" y="1655241"/>
            <a:ext cx="5478660" cy="4366047"/>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3707904" y="1124744"/>
            <a:ext cx="5089998" cy="4608512"/>
          </a:xfrm>
          <a:prstGeom prst="rect">
            <a:avLst/>
          </a:prstGeom>
          <a:noFill/>
          <a:ln w="9525">
            <a:noFill/>
            <a:miter lim="800000"/>
            <a:headEnd/>
            <a:tailEnd/>
          </a:ln>
        </p:spPr>
      </p:pic>
    </p:spTree>
    <p:extLst>
      <p:ext uri="{BB962C8B-B14F-4D97-AF65-F5344CB8AC3E}">
        <p14:creationId xmlns:p14="http://schemas.microsoft.com/office/powerpoint/2010/main" val="294008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wipe(down)">
                                      <p:cBhvr>
                                        <p:cTn id="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475656" y="3500214"/>
            <a:ext cx="6134100" cy="2305050"/>
          </a:xfrm>
          <a:prstGeom prst="rect">
            <a:avLst/>
          </a:prstGeom>
          <a:noFill/>
          <a:ln w="9525">
            <a:noFill/>
            <a:miter lim="800000"/>
            <a:headEnd/>
            <a:tailEnd/>
          </a:ln>
        </p:spPr>
      </p:pic>
      <p:sp>
        <p:nvSpPr>
          <p:cNvPr id="7" name="Rectangle 6"/>
          <p:cNvSpPr/>
          <p:nvPr/>
        </p:nvSpPr>
        <p:spPr>
          <a:xfrm>
            <a:off x="1213047" y="116632"/>
            <a:ext cx="6559809" cy="584775"/>
          </a:xfrm>
          <a:prstGeom prst="rect">
            <a:avLst/>
          </a:prstGeom>
        </p:spPr>
        <p:txBody>
          <a:bodyPr wrap="none">
            <a:spAutoFit/>
          </a:bodyPr>
          <a:lstStyle/>
          <a:p>
            <a:pPr algn="ctr" fontAlgn="auto">
              <a:spcBef>
                <a:spcPts val="0"/>
              </a:spcBef>
              <a:spcAft>
                <a:spcPts val="0"/>
              </a:spcAft>
            </a:pPr>
            <a:r>
              <a:rPr lang="en-GB" sz="3200" b="1" dirty="0">
                <a:solidFill>
                  <a:prstClr val="black"/>
                </a:solidFill>
                <a:latin typeface="Calibri"/>
              </a:rPr>
              <a:t>Constructing a cross section: Example</a:t>
            </a:r>
          </a:p>
        </p:txBody>
      </p:sp>
      <p:sp>
        <p:nvSpPr>
          <p:cNvPr id="8" name="TextBox 7"/>
          <p:cNvSpPr txBox="1"/>
          <p:nvPr/>
        </p:nvSpPr>
        <p:spPr>
          <a:xfrm>
            <a:off x="251520" y="620688"/>
            <a:ext cx="8208912" cy="2308324"/>
          </a:xfrm>
          <a:prstGeom prst="rect">
            <a:avLst/>
          </a:prstGeom>
          <a:noFill/>
        </p:spPr>
        <p:txBody>
          <a:bodyPr wrap="square" rtlCol="0">
            <a:spAutoFit/>
          </a:bodyPr>
          <a:lstStyle/>
          <a:p>
            <a:pPr fontAlgn="auto">
              <a:spcBef>
                <a:spcPts val="0"/>
              </a:spcBef>
              <a:spcAft>
                <a:spcPts val="0"/>
              </a:spcAft>
            </a:pPr>
            <a:r>
              <a:rPr lang="en-GB" sz="1800" b="1" dirty="0">
                <a:solidFill>
                  <a:prstClr val="black"/>
                </a:solidFill>
                <a:latin typeface="Calibri"/>
              </a:rPr>
              <a:t>Step 7 : </a:t>
            </a:r>
          </a:p>
          <a:p>
            <a:pPr fontAlgn="auto">
              <a:spcBef>
                <a:spcPts val="0"/>
              </a:spcBef>
              <a:spcAft>
                <a:spcPts val="0"/>
              </a:spcAft>
              <a:buFont typeface="Arial" pitchFamily="34" charset="0"/>
              <a:buChar char="•"/>
            </a:pPr>
            <a:r>
              <a:rPr lang="en-GB" sz="1800" dirty="0">
                <a:solidFill>
                  <a:prstClr val="black"/>
                </a:solidFill>
                <a:latin typeface="Calibri"/>
              </a:rPr>
              <a:t> Now, extrapolate from these points the bed boundaries; If they dip, then draw the lines at the correct angle of dip for each bed.</a:t>
            </a:r>
          </a:p>
          <a:p>
            <a:pPr fontAlgn="auto">
              <a:spcBef>
                <a:spcPts val="0"/>
              </a:spcBef>
              <a:spcAft>
                <a:spcPts val="0"/>
              </a:spcAft>
              <a:buFont typeface="Arial" pitchFamily="34" charset="0"/>
              <a:buChar char="•"/>
            </a:pPr>
            <a:endParaRPr lang="en-GB" sz="1800" dirty="0">
              <a:solidFill>
                <a:prstClr val="black"/>
              </a:solidFill>
              <a:latin typeface="Calibri"/>
            </a:endParaRPr>
          </a:p>
          <a:p>
            <a:pPr fontAlgn="auto">
              <a:spcBef>
                <a:spcPts val="0"/>
              </a:spcBef>
              <a:spcAft>
                <a:spcPts val="0"/>
              </a:spcAft>
              <a:buFont typeface="Arial" pitchFamily="34" charset="0"/>
              <a:buChar char="•"/>
            </a:pPr>
            <a:r>
              <a:rPr lang="en-GB" sz="1800" dirty="0">
                <a:solidFill>
                  <a:prstClr val="black"/>
                </a:solidFill>
                <a:latin typeface="Calibri"/>
              </a:rPr>
              <a:t> However for this example, as the unit boundaries followed the contours, they are evidently horizontal (remember The Law of “V’s”) </a:t>
            </a:r>
          </a:p>
          <a:p>
            <a:pPr fontAlgn="auto">
              <a:spcBef>
                <a:spcPts val="0"/>
              </a:spcBef>
              <a:spcAft>
                <a:spcPts val="0"/>
              </a:spcAft>
              <a:buFont typeface="Arial" pitchFamily="34" charset="0"/>
              <a:buChar char="•"/>
            </a:pPr>
            <a:endParaRPr lang="en-GB" sz="1800" dirty="0">
              <a:solidFill>
                <a:prstClr val="black"/>
              </a:solidFill>
              <a:latin typeface="Calibri"/>
            </a:endParaRPr>
          </a:p>
          <a:p>
            <a:pPr fontAlgn="auto">
              <a:spcBef>
                <a:spcPts val="0"/>
              </a:spcBef>
              <a:spcAft>
                <a:spcPts val="0"/>
              </a:spcAft>
              <a:buFont typeface="Arial" pitchFamily="34" charset="0"/>
              <a:buChar char="•"/>
            </a:pPr>
            <a:r>
              <a:rPr lang="en-GB" sz="1800" dirty="0">
                <a:solidFill>
                  <a:prstClr val="black"/>
                </a:solidFill>
                <a:latin typeface="Calibri"/>
              </a:rPr>
              <a:t> Now you have drawn an accurate, to scale, cross section.</a:t>
            </a:r>
          </a:p>
        </p:txBody>
      </p:sp>
    </p:spTree>
    <p:extLst>
      <p:ext uri="{BB962C8B-B14F-4D97-AF65-F5344CB8AC3E}">
        <p14:creationId xmlns:p14="http://schemas.microsoft.com/office/powerpoint/2010/main" val="704984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3 - Εικόνα" descr="RGB time scale.jpg"/>
          <p:cNvPicPr>
            <a:picLocks noChangeAspect="1"/>
          </p:cNvPicPr>
          <p:nvPr/>
        </p:nvPicPr>
        <p:blipFill>
          <a:blip r:embed="rId2" cstate="print"/>
          <a:stretch>
            <a:fillRect/>
          </a:stretch>
        </p:blipFill>
        <p:spPr>
          <a:xfrm>
            <a:off x="251520" y="727001"/>
            <a:ext cx="5832648" cy="3866198"/>
          </a:xfrm>
          <a:prstGeom prst="rect">
            <a:avLst/>
          </a:prstGeom>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9312" y="718203"/>
            <a:ext cx="2884687" cy="3603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4221088"/>
            <a:ext cx="3057648" cy="290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04912" y="196305"/>
            <a:ext cx="6696744" cy="461665"/>
          </a:xfrm>
          <a:prstGeom prst="rect">
            <a:avLst/>
          </a:prstGeom>
          <a:noFill/>
        </p:spPr>
        <p:txBody>
          <a:bodyPr wrap="square" rtlCol="0">
            <a:spAutoFit/>
          </a:bodyPr>
          <a:lstStyle/>
          <a:p>
            <a:r>
              <a:rPr lang="en-US" dirty="0">
                <a:solidFill>
                  <a:srgbClr val="000000"/>
                </a:solidFill>
                <a:effectLst>
                  <a:outerShdw blurRad="38100" dist="38100" dir="2700000" algn="tl">
                    <a:srgbClr val="000000">
                      <a:alpha val="43137"/>
                    </a:srgbClr>
                  </a:outerShdw>
                </a:effectLst>
              </a:rPr>
              <a:t>Color schemes for illustrating sections &amp; maps</a:t>
            </a:r>
          </a:p>
        </p:txBody>
      </p:sp>
    </p:spTree>
    <p:extLst>
      <p:ext uri="{BB962C8B-B14F-4D97-AF65-F5344CB8AC3E}">
        <p14:creationId xmlns:p14="http://schemas.microsoft.com/office/powerpoint/2010/main" val="2612554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www.uwgb.edu/dutchs/Graphics-Geol/STRUCTUR/MANUAL/FIG49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13" y="1124744"/>
            <a:ext cx="4536504" cy="45365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45053" y="1355283"/>
            <a:ext cx="4572000" cy="584775"/>
          </a:xfrm>
          <a:prstGeom prst="rect">
            <a:avLst/>
          </a:prstGeom>
        </p:spPr>
        <p:txBody>
          <a:bodyPr>
            <a:spAutoFit/>
          </a:bodyPr>
          <a:lstStyle/>
          <a:p>
            <a:r>
              <a:rPr lang="en-US" sz="1600" dirty="0">
                <a:solidFill>
                  <a:srgbClr val="000000"/>
                </a:solidFill>
              </a:rPr>
              <a:t>1. If the strike is oblique to the cross-section, you must use apparent dip rather than real dip.</a:t>
            </a:r>
          </a:p>
        </p:txBody>
      </p:sp>
      <p:sp>
        <p:nvSpPr>
          <p:cNvPr id="5" name="Rectangle 4"/>
          <p:cNvSpPr/>
          <p:nvPr/>
        </p:nvSpPr>
        <p:spPr>
          <a:xfrm>
            <a:off x="4572000" y="2435404"/>
            <a:ext cx="4572000" cy="1323439"/>
          </a:xfrm>
          <a:prstGeom prst="rect">
            <a:avLst/>
          </a:prstGeom>
        </p:spPr>
        <p:txBody>
          <a:bodyPr>
            <a:spAutoFit/>
          </a:bodyPr>
          <a:lstStyle/>
          <a:p>
            <a:r>
              <a:rPr lang="en-US" sz="1600" dirty="0">
                <a:solidFill>
                  <a:srgbClr val="000000"/>
                </a:solidFill>
              </a:rPr>
              <a:t>2. If attitude data are somewhat variable, use an average value rather than taking each measurement literally.  Tiny errors in dip measurement will cause layers to appear to pinch out or swell, even if the layers are actually uniform in thickness. </a:t>
            </a:r>
          </a:p>
        </p:txBody>
      </p:sp>
      <p:sp>
        <p:nvSpPr>
          <p:cNvPr id="6" name="Rectangle 5"/>
          <p:cNvSpPr/>
          <p:nvPr/>
        </p:nvSpPr>
        <p:spPr>
          <a:xfrm>
            <a:off x="4579132" y="4091588"/>
            <a:ext cx="4572000" cy="1569660"/>
          </a:xfrm>
          <a:prstGeom prst="rect">
            <a:avLst/>
          </a:prstGeom>
        </p:spPr>
        <p:txBody>
          <a:bodyPr>
            <a:spAutoFit/>
          </a:bodyPr>
          <a:lstStyle/>
          <a:p>
            <a:r>
              <a:rPr lang="en-US" sz="1600" dirty="0">
                <a:solidFill>
                  <a:srgbClr val="000000"/>
                </a:solidFill>
              </a:rPr>
              <a:t>3. If you draw exaggerated cross-sections, you must exaggerate the dip as well.</a:t>
            </a:r>
          </a:p>
          <a:p>
            <a:endParaRPr lang="en-US" sz="1600" dirty="0">
              <a:solidFill>
                <a:srgbClr val="000000"/>
              </a:solidFill>
            </a:endParaRPr>
          </a:p>
          <a:p>
            <a:endParaRPr lang="en-US" sz="1600" dirty="0">
              <a:solidFill>
                <a:srgbClr val="000000"/>
              </a:solidFill>
            </a:endParaRPr>
          </a:p>
          <a:p>
            <a:r>
              <a:rPr lang="en-US" sz="1600" dirty="0">
                <a:solidFill>
                  <a:srgbClr val="000000"/>
                </a:solidFill>
              </a:rPr>
              <a:t>4. Avoid extrapolating surface data to excessive depths.</a:t>
            </a:r>
          </a:p>
        </p:txBody>
      </p:sp>
      <p:sp>
        <p:nvSpPr>
          <p:cNvPr id="2" name="TextBox 1"/>
          <p:cNvSpPr txBox="1"/>
          <p:nvPr/>
        </p:nvSpPr>
        <p:spPr>
          <a:xfrm>
            <a:off x="1187624" y="260648"/>
            <a:ext cx="4580305" cy="584775"/>
          </a:xfrm>
          <a:prstGeom prst="rect">
            <a:avLst/>
          </a:prstGeom>
          <a:noFill/>
        </p:spPr>
        <p:txBody>
          <a:bodyPr wrap="square" rtlCol="0">
            <a:spAutoFit/>
          </a:bodyPr>
          <a:lstStyle/>
          <a:p>
            <a:r>
              <a:rPr lang="en-US" sz="3200" dirty="0">
                <a:solidFill>
                  <a:srgbClr val="000000"/>
                </a:solidFill>
              </a:rPr>
              <a:t>Some basic rules……</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29" y="845423"/>
            <a:ext cx="4368824" cy="5720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178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289636"/>
            <a:ext cx="3256012" cy="5019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95536" y="148068"/>
            <a:ext cx="7920880" cy="892552"/>
          </a:xfrm>
          <a:prstGeom prst="rect">
            <a:avLst/>
          </a:prstGeom>
          <a:noFill/>
        </p:spPr>
        <p:txBody>
          <a:bodyPr wrap="square" rtlCol="0">
            <a:spAutoFit/>
          </a:bodyPr>
          <a:lstStyle/>
          <a:p>
            <a:r>
              <a:rPr lang="en-US" sz="2800" dirty="0">
                <a:solidFill>
                  <a:srgbClr val="000000"/>
                </a:solidFill>
                <a:effectLst>
                  <a:outerShdw blurRad="38100" dist="38100" dir="2700000" algn="tl">
                    <a:srgbClr val="000000">
                      <a:alpha val="43137"/>
                    </a:srgbClr>
                  </a:outerShdw>
                </a:effectLst>
              </a:rPr>
              <a:t>Cross-section construction techniques</a:t>
            </a:r>
          </a:p>
          <a:p>
            <a:r>
              <a:rPr lang="en-US" dirty="0">
                <a:solidFill>
                  <a:srgbClr val="000000"/>
                </a:solidFill>
                <a:effectLst>
                  <a:outerShdw blurRad="38100" dist="38100" dir="2700000" algn="tl">
                    <a:srgbClr val="000000">
                      <a:alpha val="43137"/>
                    </a:srgbClr>
                  </a:outerShdw>
                </a:effectLst>
              </a:rPr>
              <a:t>A. Method of structure contours</a:t>
            </a:r>
          </a:p>
        </p:txBody>
      </p:sp>
      <p:sp>
        <p:nvSpPr>
          <p:cNvPr id="2" name="TextBox 1"/>
          <p:cNvSpPr txBox="1"/>
          <p:nvPr/>
        </p:nvSpPr>
        <p:spPr>
          <a:xfrm>
            <a:off x="5148064" y="1620083"/>
            <a:ext cx="3528392" cy="4708981"/>
          </a:xfrm>
          <a:prstGeom prst="rect">
            <a:avLst/>
          </a:prstGeom>
          <a:noFill/>
        </p:spPr>
        <p:txBody>
          <a:bodyPr wrap="square" rtlCol="0">
            <a:spAutoFit/>
          </a:bodyPr>
          <a:lstStyle/>
          <a:p>
            <a:pPr marL="457200" indent="-457200">
              <a:buFontTx/>
              <a:buAutoNum type="arabicPeriod"/>
            </a:pPr>
            <a:r>
              <a:rPr lang="en-US" sz="2000" dirty="0">
                <a:solidFill>
                  <a:srgbClr val="000000"/>
                </a:solidFill>
              </a:rPr>
              <a:t>Draw the structure contours of each geological boundary</a:t>
            </a:r>
          </a:p>
          <a:p>
            <a:pPr marL="457200" indent="-457200">
              <a:buFontTx/>
              <a:buAutoNum type="arabicPeriod"/>
            </a:pPr>
            <a:endParaRPr lang="en-US" sz="2000" dirty="0">
              <a:solidFill>
                <a:srgbClr val="000000"/>
              </a:solidFill>
            </a:endParaRPr>
          </a:p>
          <a:p>
            <a:pPr marL="457200" indent="-457200">
              <a:buFontTx/>
              <a:buAutoNum type="arabicPeriod"/>
            </a:pPr>
            <a:endParaRPr lang="en-US" sz="2000" dirty="0">
              <a:solidFill>
                <a:srgbClr val="000000"/>
              </a:solidFill>
            </a:endParaRPr>
          </a:p>
          <a:p>
            <a:pPr marL="457200" indent="-457200">
              <a:buFontTx/>
              <a:buAutoNum type="arabicPeriod"/>
            </a:pPr>
            <a:r>
              <a:rPr lang="en-US" sz="2000" dirty="0">
                <a:solidFill>
                  <a:srgbClr val="000000"/>
                </a:solidFill>
              </a:rPr>
              <a:t>Draw the topographic profile and plot each point 1:1 along the upper or lower contact on the same elevation (as structure contour implies) in the profile</a:t>
            </a:r>
          </a:p>
          <a:p>
            <a:pPr marL="457200" indent="-457200">
              <a:buFontTx/>
              <a:buAutoNum type="arabicPeriod"/>
            </a:pPr>
            <a:endParaRPr lang="en-US" sz="2000" dirty="0">
              <a:solidFill>
                <a:srgbClr val="000000"/>
              </a:solidFill>
            </a:endParaRPr>
          </a:p>
          <a:p>
            <a:pPr marL="457200" indent="-457200">
              <a:buFontTx/>
              <a:buAutoNum type="arabicPeriod"/>
            </a:pPr>
            <a:r>
              <a:rPr lang="en-US" sz="2000" dirty="0">
                <a:solidFill>
                  <a:srgbClr val="000000"/>
                </a:solidFill>
              </a:rPr>
              <a:t>Connect the points for each contact surface.</a:t>
            </a:r>
          </a:p>
          <a:p>
            <a:pPr marL="457200" indent="-457200">
              <a:buFontTx/>
              <a:buAutoNum type="arabicPeriod"/>
            </a:pPr>
            <a:endParaRPr lang="en-US" sz="2000" dirty="0">
              <a:solidFill>
                <a:srgbClr val="000000"/>
              </a:solidFill>
            </a:endParaRPr>
          </a:p>
        </p:txBody>
      </p:sp>
    </p:spTree>
    <p:extLst>
      <p:ext uri="{BB962C8B-B14F-4D97-AF65-F5344CB8AC3E}">
        <p14:creationId xmlns:p14="http://schemas.microsoft.com/office/powerpoint/2010/main" val="4069050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cstate="print"/>
          <a:srcRect/>
          <a:stretch>
            <a:fillRect/>
          </a:stretch>
        </p:blipFill>
        <p:spPr bwMode="auto">
          <a:xfrm>
            <a:off x="0" y="2118119"/>
            <a:ext cx="4032448" cy="3831161"/>
          </a:xfrm>
          <a:prstGeom prst="rect">
            <a:avLst/>
          </a:prstGeom>
          <a:noFill/>
          <a:ln w="9525">
            <a:noFill/>
            <a:miter lim="800000"/>
            <a:headEnd/>
            <a:tailEnd/>
          </a:ln>
        </p:spPr>
      </p:pic>
      <p:pic>
        <p:nvPicPr>
          <p:cNvPr id="235522" name="Picture 2"/>
          <p:cNvPicPr>
            <a:picLocks noChangeAspect="1" noChangeArrowheads="1"/>
          </p:cNvPicPr>
          <p:nvPr/>
        </p:nvPicPr>
        <p:blipFill>
          <a:blip r:embed="rId3" cstate="print"/>
          <a:srcRect/>
          <a:stretch>
            <a:fillRect/>
          </a:stretch>
        </p:blipFill>
        <p:spPr bwMode="auto">
          <a:xfrm>
            <a:off x="4283968" y="2138167"/>
            <a:ext cx="4464496" cy="2082921"/>
          </a:xfrm>
          <a:prstGeom prst="rect">
            <a:avLst/>
          </a:prstGeom>
          <a:noFill/>
          <a:ln w="9525">
            <a:noFill/>
            <a:miter lim="800000"/>
            <a:headEnd/>
            <a:tailEnd/>
          </a:ln>
        </p:spPr>
      </p:pic>
      <p:pic>
        <p:nvPicPr>
          <p:cNvPr id="235523" name="Picture 3"/>
          <p:cNvPicPr>
            <a:picLocks noChangeAspect="1" noChangeArrowheads="1"/>
          </p:cNvPicPr>
          <p:nvPr/>
        </p:nvPicPr>
        <p:blipFill>
          <a:blip r:embed="rId4" cstate="print"/>
          <a:srcRect/>
          <a:stretch>
            <a:fillRect/>
          </a:stretch>
        </p:blipFill>
        <p:spPr bwMode="auto">
          <a:xfrm>
            <a:off x="4283968" y="4557801"/>
            <a:ext cx="4504729" cy="1823527"/>
          </a:xfrm>
          <a:prstGeom prst="rect">
            <a:avLst/>
          </a:prstGeom>
          <a:noFill/>
          <a:ln w="9525">
            <a:noFill/>
            <a:miter lim="800000"/>
            <a:headEnd/>
            <a:tailEnd/>
          </a:ln>
        </p:spPr>
      </p:pic>
      <p:sp>
        <p:nvSpPr>
          <p:cNvPr id="5" name="TextBox 4"/>
          <p:cNvSpPr txBox="1"/>
          <p:nvPr/>
        </p:nvSpPr>
        <p:spPr>
          <a:xfrm>
            <a:off x="683568" y="260648"/>
            <a:ext cx="7920880" cy="892552"/>
          </a:xfrm>
          <a:prstGeom prst="rect">
            <a:avLst/>
          </a:prstGeom>
          <a:noFill/>
        </p:spPr>
        <p:txBody>
          <a:bodyPr wrap="square" rtlCol="0">
            <a:spAutoFit/>
          </a:bodyPr>
          <a:lstStyle/>
          <a:p>
            <a:r>
              <a:rPr lang="en-US" sz="2800" dirty="0">
                <a:solidFill>
                  <a:srgbClr val="000000"/>
                </a:solidFill>
                <a:effectLst>
                  <a:outerShdw blurRad="38100" dist="38100" dir="2700000" algn="tl">
                    <a:srgbClr val="000000">
                      <a:alpha val="43137"/>
                    </a:srgbClr>
                  </a:outerShdw>
                </a:effectLst>
              </a:rPr>
              <a:t>Cross-section construction techniques</a:t>
            </a:r>
          </a:p>
          <a:p>
            <a:r>
              <a:rPr lang="en-US" dirty="0">
                <a:solidFill>
                  <a:srgbClr val="000000"/>
                </a:solidFill>
                <a:effectLst>
                  <a:outerShdw blurRad="38100" dist="38100" dir="2700000" algn="tl">
                    <a:srgbClr val="000000">
                      <a:alpha val="43137"/>
                    </a:srgbClr>
                  </a:outerShdw>
                </a:effectLst>
              </a:rPr>
              <a:t>B1. Extrapolating strike-dip data from surface to sub-surface</a:t>
            </a:r>
          </a:p>
        </p:txBody>
      </p:sp>
    </p:spTree>
    <p:extLst>
      <p:ext uri="{BB962C8B-B14F-4D97-AF65-F5344CB8AC3E}">
        <p14:creationId xmlns:p14="http://schemas.microsoft.com/office/powerpoint/2010/main" val="410741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4498" name="Picture 2"/>
          <p:cNvPicPr>
            <a:picLocks noChangeAspect="1" noChangeArrowheads="1"/>
          </p:cNvPicPr>
          <p:nvPr/>
        </p:nvPicPr>
        <p:blipFill>
          <a:blip r:embed="rId2" cstate="print"/>
          <a:srcRect/>
          <a:stretch>
            <a:fillRect/>
          </a:stretch>
        </p:blipFill>
        <p:spPr bwMode="auto">
          <a:xfrm>
            <a:off x="550410" y="914851"/>
            <a:ext cx="3389751" cy="1494543"/>
          </a:xfrm>
          <a:prstGeom prst="rect">
            <a:avLst/>
          </a:prstGeom>
          <a:noFill/>
          <a:ln w="9525">
            <a:noFill/>
            <a:miter lim="800000"/>
            <a:headEnd/>
            <a:tailEnd/>
          </a:ln>
        </p:spPr>
      </p:pic>
      <p:pic>
        <p:nvPicPr>
          <p:cNvPr id="234499" name="Picture 3"/>
          <p:cNvPicPr>
            <a:picLocks noChangeAspect="1" noChangeArrowheads="1"/>
          </p:cNvPicPr>
          <p:nvPr/>
        </p:nvPicPr>
        <p:blipFill>
          <a:blip r:embed="rId3" cstate="print"/>
          <a:srcRect/>
          <a:stretch>
            <a:fillRect/>
          </a:stretch>
        </p:blipFill>
        <p:spPr bwMode="auto">
          <a:xfrm>
            <a:off x="445004" y="2564987"/>
            <a:ext cx="3495158" cy="1474017"/>
          </a:xfrm>
          <a:prstGeom prst="rect">
            <a:avLst/>
          </a:prstGeom>
          <a:noFill/>
          <a:ln w="9525">
            <a:noFill/>
            <a:miter lim="800000"/>
            <a:headEnd/>
            <a:tailEnd/>
          </a:ln>
        </p:spPr>
      </p:pic>
      <p:pic>
        <p:nvPicPr>
          <p:cNvPr id="234500" name="Picture 4"/>
          <p:cNvPicPr>
            <a:picLocks noChangeAspect="1" noChangeArrowheads="1"/>
          </p:cNvPicPr>
          <p:nvPr/>
        </p:nvPicPr>
        <p:blipFill>
          <a:blip r:embed="rId4" cstate="print"/>
          <a:srcRect/>
          <a:stretch>
            <a:fillRect/>
          </a:stretch>
        </p:blipFill>
        <p:spPr bwMode="auto">
          <a:xfrm>
            <a:off x="519008" y="4371235"/>
            <a:ext cx="3548936" cy="1578045"/>
          </a:xfrm>
          <a:prstGeom prst="rect">
            <a:avLst/>
          </a:prstGeom>
          <a:noFill/>
          <a:ln w="9525">
            <a:noFill/>
            <a:miter lim="800000"/>
            <a:headEnd/>
            <a:tailEnd/>
          </a:ln>
        </p:spPr>
      </p:pic>
      <p:pic>
        <p:nvPicPr>
          <p:cNvPr id="234501" name="Picture 5"/>
          <p:cNvPicPr>
            <a:picLocks noChangeAspect="1" noChangeArrowheads="1"/>
          </p:cNvPicPr>
          <p:nvPr/>
        </p:nvPicPr>
        <p:blipFill>
          <a:blip r:embed="rId5" cstate="print"/>
          <a:srcRect/>
          <a:stretch>
            <a:fillRect/>
          </a:stretch>
        </p:blipFill>
        <p:spPr bwMode="auto">
          <a:xfrm>
            <a:off x="4644008" y="1482910"/>
            <a:ext cx="3781207" cy="1558666"/>
          </a:xfrm>
          <a:prstGeom prst="rect">
            <a:avLst/>
          </a:prstGeom>
          <a:noFill/>
          <a:ln w="9525">
            <a:noFill/>
            <a:miter lim="800000"/>
            <a:headEnd/>
            <a:tailEnd/>
          </a:ln>
        </p:spPr>
      </p:pic>
      <p:pic>
        <p:nvPicPr>
          <p:cNvPr id="234502" name="Picture 6"/>
          <p:cNvPicPr>
            <a:picLocks noChangeAspect="1" noChangeArrowheads="1"/>
          </p:cNvPicPr>
          <p:nvPr/>
        </p:nvPicPr>
        <p:blipFill>
          <a:blip r:embed="rId6" cstate="print"/>
          <a:srcRect/>
          <a:stretch>
            <a:fillRect/>
          </a:stretch>
        </p:blipFill>
        <p:spPr bwMode="auto">
          <a:xfrm>
            <a:off x="4572000" y="3338575"/>
            <a:ext cx="4104456" cy="2738651"/>
          </a:xfrm>
          <a:prstGeom prst="rect">
            <a:avLst/>
          </a:prstGeom>
          <a:noFill/>
          <a:ln w="9525">
            <a:noFill/>
            <a:miter lim="800000"/>
            <a:headEnd/>
            <a:tailEnd/>
          </a:ln>
        </p:spPr>
      </p:pic>
    </p:spTree>
    <p:extLst>
      <p:ext uri="{BB962C8B-B14F-4D97-AF65-F5344CB8AC3E}">
        <p14:creationId xmlns:p14="http://schemas.microsoft.com/office/powerpoint/2010/main" val="3326644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44624"/>
            <a:ext cx="4608512" cy="778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lum bright="-20000" contrast="20000"/>
            <a:extLst>
              <a:ext uri="{28A0092B-C50C-407E-A947-70E740481C1C}">
                <a14:useLocalDpi xmlns:a14="http://schemas.microsoft.com/office/drawing/2010/main" val="0"/>
              </a:ext>
            </a:extLst>
          </a:blip>
          <a:srcRect/>
          <a:stretch>
            <a:fillRect/>
          </a:stretch>
        </p:blipFill>
        <p:spPr bwMode="auto">
          <a:xfrm>
            <a:off x="278113" y="805664"/>
            <a:ext cx="4525517" cy="2363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lum bright="-20000" contrast="20000"/>
            <a:extLst>
              <a:ext uri="{28A0092B-C50C-407E-A947-70E740481C1C}">
                <a14:useLocalDpi xmlns:a14="http://schemas.microsoft.com/office/drawing/2010/main" val="0"/>
              </a:ext>
            </a:extLst>
          </a:blip>
          <a:srcRect/>
          <a:stretch>
            <a:fillRect/>
          </a:stretch>
        </p:blipFill>
        <p:spPr bwMode="auto">
          <a:xfrm>
            <a:off x="688245" y="2758219"/>
            <a:ext cx="4016065" cy="212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cstate="print">
            <a:lum contrast="-20000"/>
            <a:extLst>
              <a:ext uri="{28A0092B-C50C-407E-A947-70E740481C1C}">
                <a14:useLocalDpi xmlns:a14="http://schemas.microsoft.com/office/drawing/2010/main" val="0"/>
              </a:ext>
            </a:extLst>
          </a:blip>
          <a:srcRect/>
          <a:stretch>
            <a:fillRect/>
          </a:stretch>
        </p:blipFill>
        <p:spPr bwMode="auto">
          <a:xfrm>
            <a:off x="896077" y="4881482"/>
            <a:ext cx="3600400" cy="2003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004048" y="867174"/>
            <a:ext cx="3744416" cy="5632311"/>
          </a:xfrm>
          <a:prstGeom prst="rect">
            <a:avLst/>
          </a:prstGeom>
          <a:noFill/>
        </p:spPr>
        <p:txBody>
          <a:bodyPr wrap="square" rtlCol="0">
            <a:spAutoFit/>
          </a:bodyPr>
          <a:lstStyle/>
          <a:p>
            <a:pPr marL="457200" indent="-457200">
              <a:buAutoNum type="arabicPeriod"/>
            </a:pPr>
            <a:r>
              <a:rPr lang="en-US" sz="2000" dirty="0"/>
              <a:t>Choose the section</a:t>
            </a:r>
          </a:p>
          <a:p>
            <a:endParaRPr lang="en-US" sz="2000" dirty="0"/>
          </a:p>
          <a:p>
            <a:endParaRPr lang="en-US" sz="2000" dirty="0"/>
          </a:p>
          <a:p>
            <a:endParaRPr lang="en-US" sz="2000" dirty="0"/>
          </a:p>
          <a:p>
            <a:r>
              <a:rPr lang="en-US" sz="2000" dirty="0"/>
              <a:t>2. Draw the topographic profile</a:t>
            </a:r>
          </a:p>
          <a:p>
            <a:endParaRPr lang="en-US" sz="2000" dirty="0"/>
          </a:p>
          <a:p>
            <a:endParaRPr lang="en-US" sz="2000" dirty="0"/>
          </a:p>
          <a:p>
            <a:endParaRPr lang="en-US" sz="2000" dirty="0"/>
          </a:p>
          <a:p>
            <a:r>
              <a:rPr lang="en-US" sz="2000" dirty="0"/>
              <a:t>3. Project the structural data on section (transform to apparent dip values if strike ≠ 90</a:t>
            </a:r>
            <a:r>
              <a:rPr lang="en-US" sz="2000" baseline="30000" dirty="0"/>
              <a:t>o</a:t>
            </a:r>
            <a:r>
              <a:rPr lang="en-US" sz="2000" dirty="0"/>
              <a:t> section orientation)</a:t>
            </a:r>
          </a:p>
          <a:p>
            <a:endParaRPr lang="en-US" sz="2000" dirty="0"/>
          </a:p>
          <a:p>
            <a:endParaRPr lang="en-US" sz="2000" dirty="0"/>
          </a:p>
          <a:p>
            <a:r>
              <a:rPr lang="en-US" sz="2000" dirty="0"/>
              <a:t>4. Add the geology</a:t>
            </a:r>
          </a:p>
          <a:p>
            <a:endParaRPr lang="en-US" sz="2000" dirty="0"/>
          </a:p>
          <a:p>
            <a:r>
              <a:rPr lang="en-US" sz="2000" dirty="0"/>
              <a:t>Finalize section (color symbols, orientation, scaling)</a:t>
            </a:r>
          </a:p>
        </p:txBody>
      </p:sp>
      <p:sp>
        <p:nvSpPr>
          <p:cNvPr id="3" name="TextBox 2"/>
          <p:cNvSpPr txBox="1"/>
          <p:nvPr/>
        </p:nvSpPr>
        <p:spPr>
          <a:xfrm>
            <a:off x="5220072" y="203037"/>
            <a:ext cx="3744416"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rPr>
              <a:t>B2. Method of apparent dips</a:t>
            </a:r>
          </a:p>
        </p:txBody>
      </p:sp>
    </p:spTree>
    <p:extLst>
      <p:ext uri="{BB962C8B-B14F-4D97-AF65-F5344CB8AC3E}">
        <p14:creationId xmlns:p14="http://schemas.microsoft.com/office/powerpoint/2010/main" val="1138633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892969" y="-171400"/>
            <a:ext cx="7358063" cy="1714500"/>
          </a:xfrm>
          <a:ln/>
        </p:spPr>
        <p:txBody>
          <a:bodyPr/>
          <a:lstStyle/>
          <a:p>
            <a:r>
              <a:rPr lang="en-US" altLang="en-US" sz="3400" dirty="0"/>
              <a:t>What is a cross section?</a:t>
            </a:r>
          </a:p>
        </p:txBody>
      </p:sp>
      <p:sp>
        <p:nvSpPr>
          <p:cNvPr id="16386" name="Rectangle 2"/>
          <p:cNvSpPr>
            <a:spLocks noGrp="1" noChangeArrowheads="1"/>
          </p:cNvSpPr>
          <p:nvPr>
            <p:ph type="body" idx="1"/>
          </p:nvPr>
        </p:nvSpPr>
        <p:spPr>
          <a:xfrm>
            <a:off x="899592" y="2492896"/>
            <a:ext cx="7358063" cy="4018359"/>
          </a:xfrm>
          <a:ln/>
        </p:spPr>
        <p:txBody>
          <a:bodyPr/>
          <a:lstStyle/>
          <a:p>
            <a:pPr marL="566122" indent="-342900"/>
            <a:r>
              <a:rPr lang="en-US" altLang="en-US" sz="2000" dirty="0">
                <a:latin typeface="Calibri" panose="020F0502020204030204" pitchFamily="34" charset="0"/>
              </a:rPr>
              <a:t>Geologic cross sections are vertical slices through the earth that depict the surface and subsurface geology along a chosen path.</a:t>
            </a:r>
          </a:p>
          <a:p>
            <a:pPr marL="566122" indent="-342900"/>
            <a:r>
              <a:rPr lang="en-US" altLang="en-US" sz="2000" dirty="0">
                <a:latin typeface="Calibri" panose="020F0502020204030204" pitchFamily="34" charset="0"/>
              </a:rPr>
              <a:t>A cross section ideally clarifies geometric and geologic age relationships that may be difficult or impossible to visualize solely from inspection of a geologic map. </a:t>
            </a:r>
          </a:p>
          <a:p>
            <a:pPr marL="566122" indent="-342900"/>
            <a:r>
              <a:rPr lang="en-US" altLang="en-US" sz="2000" dirty="0">
                <a:latin typeface="Calibri" panose="020F0502020204030204" pitchFamily="34" charset="0"/>
              </a:rPr>
              <a:t>Accurate extrapolation of the surface geology to depth along a line of cross section is often the only rigorous way to predict the subsurface geology of a region, and thus is an important tool that all geologists must master.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192" y="908720"/>
            <a:ext cx="7953375"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500929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2303489"/>
            <a:ext cx="4283968" cy="4005831"/>
          </a:xfrm>
          <a:prstGeom prst="rect">
            <a:avLst/>
          </a:prstGeo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2624534"/>
            <a:ext cx="2895600" cy="42608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1619672" y="3527625"/>
            <a:ext cx="0" cy="208823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979712" y="3527625"/>
            <a:ext cx="0" cy="208823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411760" y="3527625"/>
            <a:ext cx="0" cy="208823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828030" y="3393731"/>
            <a:ext cx="72008" cy="1440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644975" y="3419903"/>
            <a:ext cx="338554" cy="215444"/>
          </a:xfrm>
          <a:prstGeom prst="rect">
            <a:avLst/>
          </a:prstGeom>
          <a:noFill/>
        </p:spPr>
        <p:txBody>
          <a:bodyPr wrap="square" rtlCol="0">
            <a:spAutoFit/>
          </a:bodyPr>
          <a:lstStyle/>
          <a:p>
            <a:r>
              <a:rPr lang="en-US" sz="800" b="1" dirty="0">
                <a:solidFill>
                  <a:srgbClr val="000000"/>
                </a:solidFill>
              </a:rPr>
              <a:t>62</a:t>
            </a:r>
            <a:r>
              <a:rPr lang="en-US" sz="800" b="1" baseline="30000" dirty="0">
                <a:solidFill>
                  <a:srgbClr val="000000"/>
                </a:solidFill>
              </a:rPr>
              <a:t>o</a:t>
            </a:r>
          </a:p>
        </p:txBody>
      </p:sp>
      <p:cxnSp>
        <p:nvCxnSpPr>
          <p:cNvPr id="18" name="Straight Connector 17"/>
          <p:cNvCxnSpPr/>
          <p:nvPr/>
        </p:nvCxnSpPr>
        <p:spPr>
          <a:xfrm flipH="1" flipV="1">
            <a:off x="5724128" y="5288830"/>
            <a:ext cx="2088232" cy="144016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6588224" y="5864894"/>
            <a:ext cx="45720" cy="457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TextBox 21"/>
          <p:cNvSpPr txBox="1"/>
          <p:nvPr/>
        </p:nvSpPr>
        <p:spPr>
          <a:xfrm>
            <a:off x="6372200" y="5702601"/>
            <a:ext cx="320922" cy="215444"/>
          </a:xfrm>
          <a:prstGeom prst="rect">
            <a:avLst/>
          </a:prstGeom>
          <a:noFill/>
        </p:spPr>
        <p:txBody>
          <a:bodyPr wrap="none" rtlCol="0">
            <a:spAutoFit/>
          </a:bodyPr>
          <a:lstStyle/>
          <a:p>
            <a:r>
              <a:rPr lang="en-US" sz="800" dirty="0">
                <a:solidFill>
                  <a:srgbClr val="000000"/>
                </a:solidFill>
              </a:rPr>
              <a:t>62</a:t>
            </a:r>
            <a:r>
              <a:rPr lang="en-US" sz="800" baseline="30000" dirty="0">
                <a:solidFill>
                  <a:srgbClr val="000000"/>
                </a:solidFill>
              </a:rPr>
              <a:t>o</a:t>
            </a:r>
          </a:p>
        </p:txBody>
      </p:sp>
      <p:cxnSp>
        <p:nvCxnSpPr>
          <p:cNvPr id="24" name="Straight Connector 23"/>
          <p:cNvCxnSpPr/>
          <p:nvPr/>
        </p:nvCxnSpPr>
        <p:spPr>
          <a:xfrm flipH="1">
            <a:off x="1691680" y="5615857"/>
            <a:ext cx="288034" cy="504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331640" y="5615857"/>
            <a:ext cx="287680" cy="504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5580112" y="6008910"/>
            <a:ext cx="2448272" cy="75608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21" name="Straight Connector 5120"/>
          <p:cNvCxnSpPr/>
          <p:nvPr/>
        </p:nvCxnSpPr>
        <p:spPr>
          <a:xfrm>
            <a:off x="2411760" y="5615857"/>
            <a:ext cx="108012" cy="5760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204593"/>
            <a:ext cx="2822866" cy="2110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419872" y="0"/>
            <a:ext cx="4839816" cy="523220"/>
          </a:xfrm>
          <a:prstGeom prst="rect">
            <a:avLst/>
          </a:prstGeom>
          <a:noFill/>
        </p:spPr>
        <p:txBody>
          <a:bodyPr wrap="square" rtlCol="0">
            <a:spAutoFit/>
          </a:bodyPr>
          <a:lstStyle/>
          <a:p>
            <a:r>
              <a:rPr lang="en-US" sz="2800" dirty="0">
                <a:effectLst>
                  <a:outerShdw blurRad="38100" dist="38100" dir="2700000" algn="tl">
                    <a:srgbClr val="000000">
                      <a:alpha val="43137"/>
                    </a:srgbClr>
                  </a:outerShdw>
                </a:effectLst>
              </a:rPr>
              <a:t>Plotting apparent dips</a:t>
            </a:r>
          </a:p>
        </p:txBody>
      </p:sp>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9049" y="523220"/>
            <a:ext cx="3078163" cy="200025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1701614" y="4854876"/>
            <a:ext cx="3489303" cy="430887"/>
          </a:xfrm>
          <a:prstGeom prst="rect">
            <a:avLst/>
          </a:prstGeom>
          <a:noFill/>
        </p:spPr>
        <p:txBody>
          <a:bodyPr wrap="square" rtlCol="0">
            <a:spAutoFit/>
          </a:bodyPr>
          <a:lstStyle/>
          <a:p>
            <a:r>
              <a:rPr lang="en-US" sz="2200" dirty="0">
                <a:solidFill>
                  <a:srgbClr val="C00000"/>
                </a:solidFill>
              </a:rPr>
              <a:t>Note! Plot the apparent dips</a:t>
            </a:r>
          </a:p>
        </p:txBody>
      </p:sp>
      <p:sp>
        <p:nvSpPr>
          <p:cNvPr id="3" name="TextBox 2"/>
          <p:cNvSpPr txBox="1"/>
          <p:nvPr/>
        </p:nvSpPr>
        <p:spPr>
          <a:xfrm>
            <a:off x="2465766" y="980728"/>
            <a:ext cx="3258362" cy="1107996"/>
          </a:xfrm>
          <a:prstGeom prst="rect">
            <a:avLst/>
          </a:prstGeom>
          <a:noFill/>
        </p:spPr>
        <p:txBody>
          <a:bodyPr wrap="square" rtlCol="0">
            <a:spAutoFit/>
          </a:bodyPr>
          <a:lstStyle/>
          <a:p>
            <a:r>
              <a:rPr lang="en-US" sz="1800" b="1" dirty="0"/>
              <a:t>Tan (d</a:t>
            </a:r>
            <a:r>
              <a:rPr lang="en-US" sz="1800" b="1" baseline="-25000" dirty="0"/>
              <a:t>a</a:t>
            </a:r>
            <a:r>
              <a:rPr lang="en-US" sz="1800" b="1" dirty="0"/>
              <a:t>)=tan (</a:t>
            </a:r>
            <a:r>
              <a:rPr lang="en-US" sz="1800" b="1" dirty="0" err="1"/>
              <a:t>d</a:t>
            </a:r>
            <a:r>
              <a:rPr lang="en-US" sz="1800" b="1" baseline="-25000" dirty="0" err="1"/>
              <a:t>t</a:t>
            </a:r>
            <a:r>
              <a:rPr lang="en-US" sz="1800" b="1" dirty="0"/>
              <a:t>)x sin (</a:t>
            </a:r>
            <a:r>
              <a:rPr lang="en-US" sz="1800" b="1" dirty="0" err="1"/>
              <a:t>S</a:t>
            </a:r>
            <a:r>
              <a:rPr lang="en-US" sz="1800" b="1" baseline="-25000" dirty="0" err="1"/>
              <a:t>xs</a:t>
            </a:r>
            <a:r>
              <a:rPr lang="en-US" sz="1800" b="1" dirty="0"/>
              <a:t>-S</a:t>
            </a:r>
            <a:r>
              <a:rPr lang="en-US" sz="1800" b="1" baseline="-25000" dirty="0"/>
              <a:t>b</a:t>
            </a:r>
            <a:r>
              <a:rPr lang="en-US" sz="1800" b="1" dirty="0"/>
              <a:t>)</a:t>
            </a:r>
          </a:p>
          <a:p>
            <a:r>
              <a:rPr lang="en-US" sz="1600" dirty="0"/>
              <a:t>d</a:t>
            </a:r>
            <a:r>
              <a:rPr lang="en-US" sz="1600" baseline="-25000" dirty="0"/>
              <a:t>a=</a:t>
            </a:r>
            <a:r>
              <a:rPr lang="en-US" sz="1600" dirty="0"/>
              <a:t> apparent dip, </a:t>
            </a:r>
            <a:r>
              <a:rPr lang="en-US" sz="1600" dirty="0" err="1"/>
              <a:t>d</a:t>
            </a:r>
            <a:r>
              <a:rPr lang="en-US" sz="1600" baseline="-25000" dirty="0" err="1"/>
              <a:t>t</a:t>
            </a:r>
            <a:r>
              <a:rPr lang="en-US" sz="1600" baseline="-25000" dirty="0"/>
              <a:t>=</a:t>
            </a:r>
            <a:r>
              <a:rPr lang="en-US" sz="1600" dirty="0"/>
              <a:t>true dip</a:t>
            </a:r>
          </a:p>
          <a:p>
            <a:r>
              <a:rPr lang="en-US" sz="1600" dirty="0" err="1"/>
              <a:t>S</a:t>
            </a:r>
            <a:r>
              <a:rPr lang="en-US" sz="1600" baseline="-25000" dirty="0" err="1"/>
              <a:t>xs</a:t>
            </a:r>
            <a:r>
              <a:rPr lang="en-US" sz="1600" dirty="0"/>
              <a:t>=strike cross-section, S</a:t>
            </a:r>
            <a:r>
              <a:rPr lang="en-US" sz="1600" baseline="-25000" dirty="0"/>
              <a:t>b</a:t>
            </a:r>
            <a:r>
              <a:rPr lang="en-US" sz="1600" dirty="0"/>
              <a:t>= strike of beds</a:t>
            </a:r>
          </a:p>
        </p:txBody>
      </p:sp>
    </p:spTree>
    <p:extLst>
      <p:ext uri="{BB962C8B-B14F-4D97-AF65-F5344CB8AC3E}">
        <p14:creationId xmlns:p14="http://schemas.microsoft.com/office/powerpoint/2010/main" val="2296830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158F6C-3F75-4898-94EF-254FB250CFF5}"/>
              </a:ext>
            </a:extLst>
          </p:cNvPr>
          <p:cNvPicPr>
            <a:picLocks noChangeAspect="1"/>
          </p:cNvPicPr>
          <p:nvPr/>
        </p:nvPicPr>
        <p:blipFill>
          <a:blip r:embed="rId2"/>
          <a:stretch>
            <a:fillRect/>
          </a:stretch>
        </p:blipFill>
        <p:spPr>
          <a:xfrm>
            <a:off x="0" y="44624"/>
            <a:ext cx="9144000" cy="6768752"/>
          </a:xfrm>
          <a:prstGeom prst="rect">
            <a:avLst/>
          </a:prstGeom>
        </p:spPr>
      </p:pic>
    </p:spTree>
    <p:extLst>
      <p:ext uri="{BB962C8B-B14F-4D97-AF65-F5344CB8AC3E}">
        <p14:creationId xmlns:p14="http://schemas.microsoft.com/office/powerpoint/2010/main" val="3587020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60308C-5C73-47DD-AA8D-B9F2D643F9D5}"/>
              </a:ext>
            </a:extLst>
          </p:cNvPr>
          <p:cNvPicPr>
            <a:picLocks noChangeAspect="1"/>
          </p:cNvPicPr>
          <p:nvPr/>
        </p:nvPicPr>
        <p:blipFill>
          <a:blip r:embed="rId2"/>
          <a:stretch>
            <a:fillRect/>
          </a:stretch>
        </p:blipFill>
        <p:spPr>
          <a:xfrm>
            <a:off x="0" y="61101"/>
            <a:ext cx="9144000" cy="6735798"/>
          </a:xfrm>
          <a:prstGeom prst="rect">
            <a:avLst/>
          </a:prstGeom>
        </p:spPr>
      </p:pic>
    </p:spTree>
    <p:extLst>
      <p:ext uri="{BB962C8B-B14F-4D97-AF65-F5344CB8AC3E}">
        <p14:creationId xmlns:p14="http://schemas.microsoft.com/office/powerpoint/2010/main" val="11796784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07BCE4-4C7F-4FC1-9CEA-51DB56EFFACF}"/>
              </a:ext>
            </a:extLst>
          </p:cNvPr>
          <p:cNvPicPr>
            <a:picLocks noChangeAspect="1"/>
          </p:cNvPicPr>
          <p:nvPr/>
        </p:nvPicPr>
        <p:blipFill>
          <a:blip r:embed="rId3"/>
          <a:stretch>
            <a:fillRect/>
          </a:stretch>
        </p:blipFill>
        <p:spPr>
          <a:xfrm>
            <a:off x="-282105" y="-49372"/>
            <a:ext cx="9413794" cy="6813376"/>
          </a:xfrm>
          <a:prstGeom prst="rect">
            <a:avLst/>
          </a:prstGeom>
        </p:spPr>
      </p:pic>
      <p:sp>
        <p:nvSpPr>
          <p:cNvPr id="4" name="Rectangle 3">
            <a:extLst>
              <a:ext uri="{FF2B5EF4-FFF2-40B4-BE49-F238E27FC236}">
                <a16:creationId xmlns:a16="http://schemas.microsoft.com/office/drawing/2014/main" id="{07004790-7A80-400B-AEFE-BCF31BE18900}"/>
              </a:ext>
            </a:extLst>
          </p:cNvPr>
          <p:cNvSpPr/>
          <p:nvPr/>
        </p:nvSpPr>
        <p:spPr>
          <a:xfrm rot="512435">
            <a:off x="1795085" y="2996729"/>
            <a:ext cx="1621824" cy="543908"/>
          </a:xfrm>
          <a:prstGeom prst="rect">
            <a:avLst/>
          </a:prstGeom>
          <a:gradFill flip="none" rotWithShape="1">
            <a:gsLst>
              <a:gs pos="33000">
                <a:schemeClr val="accent1">
                  <a:tint val="66000"/>
                  <a:satMod val="160000"/>
                  <a:alpha val="58000"/>
                </a:schemeClr>
              </a:gs>
              <a:gs pos="50000">
                <a:schemeClr val="accent1">
                  <a:tint val="44500"/>
                  <a:satMod val="160000"/>
                  <a:alpha val="40000"/>
                </a:schemeClr>
              </a:gs>
            </a:gsLst>
            <a:lin ang="8100000" scaled="1"/>
            <a:tileRect/>
          </a:gradFill>
          <a:effectLst/>
          <a:scene3d>
            <a:camera prst="perspectiveContrasting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74121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PI UAE\Documents\Documents\Geol Mapping\down plunge sectio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6852" t="54829" r="5000" b="8246"/>
          <a:stretch/>
        </p:blipFill>
        <p:spPr bwMode="auto">
          <a:xfrm>
            <a:off x="208566" y="692696"/>
            <a:ext cx="5047562" cy="3528392"/>
          </a:xfrm>
          <a:prstGeom prst="rect">
            <a:avLst/>
          </a:prstGeom>
          <a:noFill/>
          <a:scene3d>
            <a:camera prst="orthographicFront">
              <a:rot lat="0" lon="0" rev="120000"/>
            </a:camera>
            <a:lightRig rig="threePt" dir="t"/>
          </a:scene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5536" y="12466"/>
            <a:ext cx="8028384" cy="461665"/>
          </a:xfrm>
          <a:prstGeom prst="rect">
            <a:avLst/>
          </a:prstGeom>
          <a:noFill/>
        </p:spPr>
        <p:txBody>
          <a:bodyPr wrap="square" rtlCol="0">
            <a:spAutoFit/>
          </a:bodyPr>
          <a:lstStyle/>
          <a:p>
            <a:r>
              <a:rPr lang="en-US" dirty="0">
                <a:solidFill>
                  <a:srgbClr val="000000"/>
                </a:solidFill>
                <a:effectLst>
                  <a:outerShdw blurRad="38100" dist="38100" dir="2700000" algn="tl">
                    <a:srgbClr val="000000">
                      <a:alpha val="43137"/>
                    </a:srgbClr>
                  </a:outerShdw>
                </a:effectLst>
              </a:rPr>
              <a:t>The down plunge method of cross-section construction</a:t>
            </a:r>
          </a:p>
        </p:txBody>
      </p:sp>
      <p:sp>
        <p:nvSpPr>
          <p:cNvPr id="3" name="TextBox 2"/>
          <p:cNvSpPr txBox="1"/>
          <p:nvPr/>
        </p:nvSpPr>
        <p:spPr>
          <a:xfrm>
            <a:off x="5472572" y="1302730"/>
            <a:ext cx="3491916" cy="2308324"/>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rgbClr val="000000"/>
                </a:solidFill>
              </a:rPr>
              <a:t>Geological structure dominated by folding</a:t>
            </a:r>
          </a:p>
          <a:p>
            <a:endParaRPr lang="en-US" dirty="0">
              <a:solidFill>
                <a:srgbClr val="000000"/>
              </a:solidFill>
            </a:endParaRPr>
          </a:p>
          <a:p>
            <a:pPr marL="342900" indent="-342900">
              <a:buFont typeface="Arial" panose="020B0604020202020204" pitchFamily="34" charset="0"/>
              <a:buChar char="•"/>
            </a:pPr>
            <a:r>
              <a:rPr lang="en-US" dirty="0">
                <a:solidFill>
                  <a:srgbClr val="000000"/>
                </a:solidFill>
              </a:rPr>
              <a:t>Folds have hinge lines with a constant angle of plunge</a:t>
            </a:r>
          </a:p>
        </p:txBody>
      </p:sp>
      <p:sp>
        <p:nvSpPr>
          <p:cNvPr id="4" name="Rectangle 3"/>
          <p:cNvSpPr/>
          <p:nvPr/>
        </p:nvSpPr>
        <p:spPr>
          <a:xfrm>
            <a:off x="230724" y="4365104"/>
            <a:ext cx="8733764" cy="213904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1400" b="1" dirty="0">
                <a:solidFill>
                  <a:srgbClr val="C00000"/>
                </a:solidFill>
              </a:rPr>
              <a:t>1</a:t>
            </a:r>
            <a:r>
              <a:rPr lang="en-US" sz="1400" dirty="0"/>
              <a:t>. Select a geological contact on the map. </a:t>
            </a:r>
            <a:r>
              <a:rPr lang="en-US" sz="1400" b="1" dirty="0">
                <a:solidFill>
                  <a:srgbClr val="C00000"/>
                </a:solidFill>
              </a:rPr>
              <a:t>2</a:t>
            </a:r>
            <a:r>
              <a:rPr lang="en-US" sz="1400" dirty="0"/>
              <a:t>. Choose an arbitrary point P on the contact and draw a line through it in the plunge direction to meet the line of section at P’.  P’ is the projected position of P in the cross-section.</a:t>
            </a:r>
          </a:p>
          <a:p>
            <a:r>
              <a:rPr lang="en-US" sz="1400" b="1" dirty="0">
                <a:solidFill>
                  <a:srgbClr val="C00000"/>
                </a:solidFill>
              </a:rPr>
              <a:t>3</a:t>
            </a:r>
            <a:r>
              <a:rPr lang="en-US" sz="1400" dirty="0"/>
              <a:t>. Measure the distance d from P to P’ in real units. </a:t>
            </a:r>
            <a:r>
              <a:rPr lang="en-US" sz="1400" b="1" dirty="0">
                <a:solidFill>
                  <a:srgbClr val="C00000"/>
                </a:solidFill>
              </a:rPr>
              <a:t>4</a:t>
            </a:r>
            <a:r>
              <a:rPr lang="en-US" sz="1400" dirty="0"/>
              <a:t>. Plot the projected point in the cross-section at an elevation H given by:</a:t>
            </a:r>
          </a:p>
          <a:p>
            <a:pPr algn="ctr">
              <a:spcAft>
                <a:spcPts val="600"/>
              </a:spcAft>
            </a:pPr>
            <a:r>
              <a:rPr lang="en-US" sz="1600" b="1" dirty="0"/>
              <a:t>H = h - d tan(angle of plunge)</a:t>
            </a:r>
          </a:p>
          <a:p>
            <a:r>
              <a:rPr lang="en-US" sz="1400" dirty="0"/>
              <a:t>where h is the elevation of the ground at P (rather than P’).</a:t>
            </a:r>
          </a:p>
          <a:p>
            <a:r>
              <a:rPr lang="en-US" sz="1400" b="1" dirty="0">
                <a:solidFill>
                  <a:srgbClr val="C00000"/>
                </a:solidFill>
              </a:rPr>
              <a:t>5</a:t>
            </a:r>
            <a:r>
              <a:rPr lang="en-US" sz="1400" dirty="0"/>
              <a:t>. Repeat steps 2–4 for other points on the contact, and join the projected points in the cross-section. This shows the folded shape of the contact in the cross-section.</a:t>
            </a:r>
          </a:p>
        </p:txBody>
      </p:sp>
      <p:cxnSp>
        <p:nvCxnSpPr>
          <p:cNvPr id="6" name="Straight Connector 5"/>
          <p:cNvCxnSpPr/>
          <p:nvPr/>
        </p:nvCxnSpPr>
        <p:spPr bwMode="auto">
          <a:xfrm>
            <a:off x="395536" y="474131"/>
            <a:ext cx="7056784" cy="0"/>
          </a:xfrm>
          <a:prstGeom prst="line">
            <a:avLst/>
          </a:prstGeom>
          <a:solidFill>
            <a:schemeClr val="accent1"/>
          </a:solidFill>
          <a:ln w="15875" cap="flat" cmpd="sng" algn="ctr">
            <a:solidFill>
              <a:srgbClr val="C00000"/>
            </a:solidFill>
            <a:prstDash val="solid"/>
            <a:round/>
            <a:headEnd type="none" w="med" len="med"/>
            <a:tailEnd type="none" w="med" len="med"/>
          </a:ln>
          <a:effectLst/>
        </p:spPr>
      </p:cxnSp>
      <p:cxnSp>
        <p:nvCxnSpPr>
          <p:cNvPr id="7" name="Straight Connector 6"/>
          <p:cNvCxnSpPr/>
          <p:nvPr/>
        </p:nvCxnSpPr>
        <p:spPr bwMode="auto">
          <a:xfrm>
            <a:off x="3275856" y="1124744"/>
            <a:ext cx="648072" cy="1332148"/>
          </a:xfrm>
          <a:prstGeom prst="line">
            <a:avLst/>
          </a:prstGeom>
          <a:solidFill>
            <a:schemeClr val="accent1"/>
          </a:solidFill>
          <a:ln w="12700" cap="flat" cmpd="sng" algn="ctr">
            <a:solidFill>
              <a:srgbClr val="C00000"/>
            </a:solidFill>
            <a:prstDash val="solid"/>
            <a:round/>
            <a:headEnd type="none" w="med" len="med"/>
            <a:tailEnd type="none" w="med" len="med"/>
          </a:ln>
          <a:effectLst/>
        </p:spPr>
      </p:cxnSp>
      <p:cxnSp>
        <p:nvCxnSpPr>
          <p:cNvPr id="10" name="Straight Connector 9"/>
          <p:cNvCxnSpPr/>
          <p:nvPr/>
        </p:nvCxnSpPr>
        <p:spPr bwMode="auto">
          <a:xfrm>
            <a:off x="3923928" y="2456892"/>
            <a:ext cx="0" cy="1404156"/>
          </a:xfrm>
          <a:prstGeom prst="line">
            <a:avLst/>
          </a:prstGeom>
          <a:solidFill>
            <a:schemeClr val="accent1"/>
          </a:solidFill>
          <a:ln w="12700" cap="flat" cmpd="sng" algn="ctr">
            <a:solidFill>
              <a:srgbClr val="C00000"/>
            </a:solidFill>
            <a:prstDash val="solid"/>
            <a:round/>
            <a:headEnd type="none" w="med" len="med"/>
            <a:tailEnd type="none" w="med" len="med"/>
          </a:ln>
          <a:effectLst/>
        </p:spPr>
      </p:cxnSp>
      <p:cxnSp>
        <p:nvCxnSpPr>
          <p:cNvPr id="13" name="Straight Connector 12"/>
          <p:cNvCxnSpPr/>
          <p:nvPr/>
        </p:nvCxnSpPr>
        <p:spPr bwMode="auto">
          <a:xfrm flipH="1" flipV="1">
            <a:off x="4503668" y="2456892"/>
            <a:ext cx="46968" cy="1548172"/>
          </a:xfrm>
          <a:prstGeom prst="line">
            <a:avLst/>
          </a:prstGeom>
          <a:solidFill>
            <a:schemeClr val="accent1"/>
          </a:solidFill>
          <a:ln w="12700" cap="flat" cmpd="sng" algn="ctr">
            <a:solidFill>
              <a:srgbClr val="C00000"/>
            </a:solidFill>
            <a:prstDash val="solid"/>
            <a:round/>
            <a:headEnd type="none" w="med" len="med"/>
            <a:tailEnd type="none" w="med" len="med"/>
          </a:ln>
          <a:effectLst/>
        </p:spPr>
      </p:cxnSp>
      <p:cxnSp>
        <p:nvCxnSpPr>
          <p:cNvPr id="17" name="Straight Connector 16"/>
          <p:cNvCxnSpPr/>
          <p:nvPr/>
        </p:nvCxnSpPr>
        <p:spPr bwMode="auto">
          <a:xfrm>
            <a:off x="1619672" y="2276872"/>
            <a:ext cx="72008" cy="18002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1655676" y="2456892"/>
            <a:ext cx="0" cy="702078"/>
          </a:xfrm>
          <a:prstGeom prst="line">
            <a:avLst/>
          </a:prstGeom>
          <a:solidFill>
            <a:schemeClr val="accent1"/>
          </a:solidFill>
          <a:ln w="12700" cap="flat" cmpd="sng" algn="ctr">
            <a:solidFill>
              <a:srgbClr val="C00000"/>
            </a:solidFill>
            <a:prstDash val="solid"/>
            <a:round/>
            <a:headEnd type="none" w="med" len="med"/>
            <a:tailEnd type="none" w="med" len="med"/>
          </a:ln>
          <a:effectLst/>
        </p:spPr>
      </p:cxnSp>
    </p:spTree>
    <p:extLst>
      <p:ext uri="{BB962C8B-B14F-4D97-AF65-F5344CB8AC3E}">
        <p14:creationId xmlns:p14="http://schemas.microsoft.com/office/powerpoint/2010/main" val="1438513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ln/>
        </p:spPr>
        <p:txBody>
          <a:bodyPr/>
          <a:lstStyle/>
          <a:p>
            <a:r>
              <a:rPr lang="en-US" altLang="en-US" sz="3400" dirty="0"/>
              <a:t>How we can make a cross section?</a:t>
            </a:r>
          </a:p>
        </p:txBody>
      </p:sp>
      <p:sp>
        <p:nvSpPr>
          <p:cNvPr id="16386" name="Rectangle 2"/>
          <p:cNvSpPr>
            <a:spLocks noGrp="1" noChangeArrowheads="1"/>
          </p:cNvSpPr>
          <p:nvPr>
            <p:ph type="body" idx="1"/>
          </p:nvPr>
        </p:nvSpPr>
        <p:spPr>
          <a:ln/>
        </p:spPr>
        <p:txBody>
          <a:bodyPr/>
          <a:lstStyle/>
          <a:p>
            <a:pPr marL="223222" indent="0">
              <a:buNone/>
            </a:pPr>
            <a:r>
              <a:rPr lang="en-US" altLang="en-US" sz="2000" dirty="0">
                <a:latin typeface="Calibri" panose="020F0502020204030204" pitchFamily="34" charset="0"/>
              </a:rPr>
              <a:t>Geologists Make Cross Sections using many different kinds of information </a:t>
            </a:r>
          </a:p>
          <a:p>
            <a:pPr marL="544664" indent="-321440"/>
            <a:r>
              <a:rPr lang="en-US" altLang="en-US" sz="2000" dirty="0">
                <a:latin typeface="Calibri" panose="020F0502020204030204" pitchFamily="34" charset="0"/>
              </a:rPr>
              <a:t>Field Mapping </a:t>
            </a:r>
          </a:p>
          <a:p>
            <a:pPr marL="544664" indent="-321440"/>
            <a:r>
              <a:rPr lang="en-US" altLang="en-US" sz="2000" dirty="0">
                <a:latin typeface="Calibri" panose="020F0502020204030204" pitchFamily="34" charset="0"/>
              </a:rPr>
              <a:t>Satellite/Aerial Images </a:t>
            </a:r>
          </a:p>
          <a:p>
            <a:pPr marL="544664" indent="-321440"/>
            <a:r>
              <a:rPr lang="en-US" altLang="en-US" sz="2000" dirty="0">
                <a:latin typeface="Calibri" panose="020F0502020204030204" pitchFamily="34" charset="0"/>
              </a:rPr>
              <a:t>Bore hole data and stratigraphic logs </a:t>
            </a:r>
          </a:p>
          <a:p>
            <a:pPr marL="544664" indent="-321440"/>
            <a:r>
              <a:rPr lang="en-US" altLang="en-US" sz="2000" dirty="0">
                <a:latin typeface="Calibri" panose="020F0502020204030204" pitchFamily="34" charset="0"/>
              </a:rPr>
              <a:t>Seismic profiles </a:t>
            </a:r>
          </a:p>
          <a:p>
            <a:pPr marL="544664" indent="-321440"/>
            <a:endParaRPr lang="en-US" altLang="en-US" sz="2000" dirty="0">
              <a:latin typeface="Calibri" panose="020F0502020204030204" pitchFamily="34" charset="0"/>
            </a:endParaRPr>
          </a:p>
          <a:p>
            <a:pPr marL="223222" indent="0">
              <a:buNone/>
            </a:pPr>
            <a:r>
              <a:rPr lang="en-US" altLang="en-US" sz="2000" dirty="0">
                <a:latin typeface="Calibri" panose="020F0502020204030204" pitchFamily="34" charset="0"/>
              </a:rPr>
              <a:t>But more often we do not have all this data. </a:t>
            </a:r>
          </a:p>
        </p:txBody>
      </p:sp>
    </p:spTree>
    <p:extLst>
      <p:ext uri="{BB962C8B-B14F-4D97-AF65-F5344CB8AC3E}">
        <p14:creationId xmlns:p14="http://schemas.microsoft.com/office/powerpoint/2010/main" val="82593352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8845"/>
            <a:ext cx="7358063" cy="732234"/>
          </a:xfrm>
        </p:spPr>
        <p:txBody>
          <a:bodyPr/>
          <a:lstStyle/>
          <a:p>
            <a:r>
              <a:rPr lang="en-US" sz="2500" dirty="0">
                <a:latin typeface="Calibri" panose="020F0502020204030204" pitchFamily="34" charset="0"/>
              </a:rPr>
              <a:t>We Can Use Seismic Data to Make Cross Sections </a:t>
            </a:r>
          </a:p>
        </p:txBody>
      </p:sp>
      <p:sp>
        <p:nvSpPr>
          <p:cNvPr id="3" name="Content Placeholder 2"/>
          <p:cNvSpPr>
            <a:spLocks noGrp="1"/>
          </p:cNvSpPr>
          <p:nvPr>
            <p:ph idx="1"/>
          </p:nvPr>
        </p:nvSpPr>
        <p:spPr>
          <a:xfrm>
            <a:off x="584338" y="4725144"/>
            <a:ext cx="4286250" cy="3184103"/>
          </a:xfrm>
        </p:spPr>
        <p:txBody>
          <a:bodyPr/>
          <a:lstStyle/>
          <a:p>
            <a:r>
              <a:rPr lang="en-US" sz="2000" dirty="0">
                <a:latin typeface="Calibri" panose="020F0502020204030204" pitchFamily="34" charset="0"/>
              </a:rPr>
              <a:t>What do you think we need to make a cross section from seismic data?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871079"/>
            <a:ext cx="3461514" cy="4497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572000" y="6536533"/>
            <a:ext cx="4572000" cy="188026"/>
          </a:xfrm>
          <a:prstGeom prst="rect">
            <a:avLst/>
          </a:prstGeom>
        </p:spPr>
        <p:txBody>
          <a:bodyPr lIns="64288" tIns="32144" rIns="64288" bIns="32144">
            <a:spAutoFit/>
          </a:bodyPr>
          <a:lstStyle/>
          <a:p>
            <a:pPr algn="ctr"/>
            <a:r>
              <a:rPr lang="en-US" sz="800" dirty="0">
                <a:solidFill>
                  <a:srgbClr val="000000"/>
                </a:solidFill>
                <a:latin typeface="Gill Sans" charset="0"/>
                <a:sym typeface="Gill Sans" charset="0"/>
              </a:rPr>
              <a:t>http://www.geos.ed.ac.uk/homes/jru/Silverpitseismic.jpg</a:t>
            </a:r>
          </a:p>
        </p:txBody>
      </p:sp>
      <p:pic>
        <p:nvPicPr>
          <p:cNvPr id="5" name="Picture 4">
            <a:extLst>
              <a:ext uri="{FF2B5EF4-FFF2-40B4-BE49-F238E27FC236}">
                <a16:creationId xmlns:a16="http://schemas.microsoft.com/office/drawing/2014/main" id="{65B0B47E-A881-44AC-84E5-D781E09D6E4F}"/>
              </a:ext>
            </a:extLst>
          </p:cNvPr>
          <p:cNvPicPr>
            <a:picLocks noChangeAspect="1"/>
          </p:cNvPicPr>
          <p:nvPr/>
        </p:nvPicPr>
        <p:blipFill>
          <a:blip r:embed="rId3"/>
          <a:stretch>
            <a:fillRect/>
          </a:stretch>
        </p:blipFill>
        <p:spPr>
          <a:xfrm>
            <a:off x="4045852" y="1169078"/>
            <a:ext cx="4940668" cy="3556066"/>
          </a:xfrm>
          <a:prstGeom prst="rect">
            <a:avLst/>
          </a:prstGeom>
        </p:spPr>
      </p:pic>
    </p:spTree>
    <p:extLst>
      <p:ext uri="{BB962C8B-B14F-4D97-AF65-F5344CB8AC3E}">
        <p14:creationId xmlns:p14="http://schemas.microsoft.com/office/powerpoint/2010/main" val="132355341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0" y="-32992"/>
            <a:ext cx="9144000" cy="1714500"/>
          </a:xfrm>
          <a:ln/>
        </p:spPr>
        <p:txBody>
          <a:bodyPr/>
          <a:lstStyle/>
          <a:p>
            <a:r>
              <a:rPr lang="en-US" altLang="en-US" sz="2800" b="1" dirty="0">
                <a:latin typeface="Calibri" panose="020F0502020204030204" pitchFamily="34" charset="0"/>
              </a:rPr>
              <a:t>Fundamental principles when looking at outcrops and rock unit/body relationships</a:t>
            </a:r>
          </a:p>
        </p:txBody>
      </p:sp>
      <p:sp>
        <p:nvSpPr>
          <p:cNvPr id="17410" name="Rectangle 2"/>
          <p:cNvSpPr>
            <a:spLocks noGrp="1" noChangeArrowheads="1"/>
          </p:cNvSpPr>
          <p:nvPr>
            <p:ph type="body" idx="1"/>
          </p:nvPr>
        </p:nvSpPr>
        <p:spPr>
          <a:xfrm>
            <a:off x="1043608" y="1988840"/>
            <a:ext cx="7358063" cy="4018359"/>
          </a:xfrm>
          <a:ln/>
        </p:spPr>
        <p:txBody>
          <a:bodyPr/>
          <a:lstStyle/>
          <a:p>
            <a:pPr marL="680402" indent="-457200"/>
            <a:r>
              <a:rPr lang="en-US" altLang="en-US" sz="2800" dirty="0">
                <a:latin typeface="Cambria" panose="02040503050406030204" pitchFamily="18" charset="0"/>
              </a:rPr>
              <a:t>Original Horizontality</a:t>
            </a:r>
          </a:p>
          <a:p>
            <a:pPr marL="680402" indent="-457200"/>
            <a:r>
              <a:rPr lang="en-US" altLang="en-US" sz="2800" dirty="0">
                <a:latin typeface="Cambria" panose="02040503050406030204" pitchFamily="18" charset="0"/>
              </a:rPr>
              <a:t>Superposition</a:t>
            </a:r>
          </a:p>
          <a:p>
            <a:pPr marL="680402" indent="-457200"/>
            <a:r>
              <a:rPr lang="en-US" altLang="en-US" sz="2800" dirty="0">
                <a:latin typeface="Cambria" panose="02040503050406030204" pitchFamily="18" charset="0"/>
              </a:rPr>
              <a:t>Cross cutting relationships</a:t>
            </a:r>
          </a:p>
          <a:p>
            <a:pPr marL="680402" indent="-457200"/>
            <a:r>
              <a:rPr lang="en-US" altLang="en-US" sz="2800" dirty="0">
                <a:latin typeface="Cambria" panose="02040503050406030204" pitchFamily="18" charset="0"/>
              </a:rPr>
              <a:t>Inclusion</a:t>
            </a:r>
          </a:p>
          <a:p>
            <a:pPr marL="680402" indent="-457200"/>
            <a:r>
              <a:rPr lang="en-US" altLang="en-US" sz="2800" dirty="0">
                <a:latin typeface="Cambria" panose="02040503050406030204" pitchFamily="18" charset="0"/>
              </a:rPr>
              <a:t>Faunal succession</a:t>
            </a:r>
          </a:p>
          <a:p>
            <a:pPr marL="680402" indent="-457200"/>
            <a:r>
              <a:rPr lang="en-US" altLang="en-US" sz="2800" dirty="0">
                <a:latin typeface="Cambria" panose="02040503050406030204" pitchFamily="18" charset="0"/>
              </a:rPr>
              <a:t>Lateral Continuity</a:t>
            </a:r>
          </a:p>
          <a:p>
            <a:pPr marL="680402" indent="-457200"/>
            <a:endParaRPr lang="en-US" altLang="en-US" sz="2800" dirty="0"/>
          </a:p>
        </p:txBody>
      </p:sp>
    </p:spTree>
    <p:extLst>
      <p:ext uri="{BB962C8B-B14F-4D97-AF65-F5344CB8AC3E}">
        <p14:creationId xmlns:p14="http://schemas.microsoft.com/office/powerpoint/2010/main" val="227205001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5047"/>
            <a:ext cx="9144000" cy="1714500"/>
          </a:xfrm>
        </p:spPr>
        <p:txBody>
          <a:bodyPr/>
          <a:lstStyle/>
          <a:p>
            <a:r>
              <a:rPr lang="en-US" sz="3600" b="1" dirty="0">
                <a:latin typeface="Calibri" panose="020F0502020204030204" pitchFamily="34" charset="0"/>
              </a:rPr>
              <a:t>Principal of Original Horizontality</a:t>
            </a:r>
          </a:p>
        </p:txBody>
      </p:sp>
      <p:sp>
        <p:nvSpPr>
          <p:cNvPr id="3" name="Content Placeholder 2"/>
          <p:cNvSpPr>
            <a:spLocks noGrp="1"/>
          </p:cNvSpPr>
          <p:nvPr>
            <p:ph idx="1"/>
          </p:nvPr>
        </p:nvSpPr>
        <p:spPr>
          <a:xfrm>
            <a:off x="-196452" y="3321844"/>
            <a:ext cx="9340453" cy="3839766"/>
          </a:xfrm>
        </p:spPr>
        <p:txBody>
          <a:bodyPr/>
          <a:lstStyle/>
          <a:p>
            <a:r>
              <a:rPr lang="en-US" sz="2400" dirty="0">
                <a:latin typeface="Calibri" panose="020F0502020204030204" pitchFamily="34" charset="0"/>
              </a:rPr>
              <a:t>Beds of sediment deposited in water formed as horizontal, or nearly horizontal layers parallel to the surface on which they are accumulating. It can be used for relative dating because any geologic event causing beds to be non-horizontal must have happened after deposition</a:t>
            </a:r>
          </a:p>
        </p:txBody>
      </p:sp>
      <p:sp>
        <p:nvSpPr>
          <p:cNvPr id="4" name="Rectangle 3"/>
          <p:cNvSpPr/>
          <p:nvPr/>
        </p:nvSpPr>
        <p:spPr>
          <a:xfrm>
            <a:off x="4679156" y="6536533"/>
            <a:ext cx="4572000" cy="188026"/>
          </a:xfrm>
          <a:prstGeom prst="rect">
            <a:avLst/>
          </a:prstGeom>
        </p:spPr>
        <p:txBody>
          <a:bodyPr lIns="64288" tIns="32144" rIns="64288" bIns="32144">
            <a:spAutoFit/>
          </a:bodyPr>
          <a:lstStyle/>
          <a:p>
            <a:pPr algn="ctr"/>
            <a:r>
              <a:rPr lang="en-US" sz="800" dirty="0">
                <a:solidFill>
                  <a:srgbClr val="000000"/>
                </a:solidFill>
                <a:latin typeface="Gill Sans" charset="0"/>
                <a:sym typeface="Gill Sans" charset="0"/>
              </a:rPr>
              <a:t>http://www.sci.ccny.cuny.edu/~mcesaire/horizontalstrata.gif</a:t>
            </a:r>
          </a:p>
        </p:txBody>
      </p:sp>
      <p:pic>
        <p:nvPicPr>
          <p:cNvPr id="225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8595" y="1285876"/>
            <a:ext cx="4822031" cy="2712909"/>
          </a:xfrm>
          <a:prstGeom prst="rect">
            <a:avLst/>
          </a:prstGeom>
          <a:noFill/>
          <a:ln>
            <a:noFill/>
          </a:ln>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prstDash val="solid"/>
                <a:miter lim="800000"/>
                <a:headEnd/>
                <a:tailEnd/>
              </a14:hiddenLine>
            </a:ext>
          </a:extLst>
        </p:spPr>
      </p:pic>
      <p:pic>
        <p:nvPicPr>
          <p:cNvPr id="2253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80665" y="1289027"/>
            <a:ext cx="4118818" cy="2732484"/>
          </a:xfrm>
          <a:prstGeom prst="rect">
            <a:avLst/>
          </a:prstGeom>
          <a:noFill/>
          <a:ln>
            <a:noFill/>
          </a:ln>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prstDash val="solid"/>
                <a:miter lim="800000"/>
                <a:headEnd/>
                <a:tailEnd/>
              </a14:hiddenLine>
            </a:ext>
          </a:extLst>
        </p:spPr>
      </p:pic>
      <p:sp>
        <p:nvSpPr>
          <p:cNvPr id="5" name="Rectangle 4"/>
          <p:cNvSpPr/>
          <p:nvPr/>
        </p:nvSpPr>
        <p:spPr>
          <a:xfrm>
            <a:off x="4659196" y="6341768"/>
            <a:ext cx="4572000" cy="188026"/>
          </a:xfrm>
          <a:prstGeom prst="rect">
            <a:avLst/>
          </a:prstGeom>
        </p:spPr>
        <p:txBody>
          <a:bodyPr lIns="64288" tIns="32144" rIns="64288" bIns="32144">
            <a:spAutoFit/>
          </a:bodyPr>
          <a:lstStyle/>
          <a:p>
            <a:pPr algn="ctr"/>
            <a:r>
              <a:rPr lang="en-US" sz="800" dirty="0">
                <a:solidFill>
                  <a:srgbClr val="000000"/>
                </a:solidFill>
                <a:latin typeface="Gill Sans" charset="0"/>
                <a:sym typeface="Gill Sans" charset="0"/>
              </a:rPr>
              <a:t>http://ctl.byu.edu/sites/default/files/portfolio/media/Geo101/images/slideshow/lesson8/8a.jpg</a:t>
            </a:r>
          </a:p>
        </p:txBody>
      </p:sp>
    </p:spTree>
    <p:extLst>
      <p:ext uri="{BB962C8B-B14F-4D97-AF65-F5344CB8AC3E}">
        <p14:creationId xmlns:p14="http://schemas.microsoft.com/office/powerpoint/2010/main" val="35715583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875110" y="-214313"/>
            <a:ext cx="7358063" cy="1714500"/>
          </a:xfrm>
          <a:ln/>
        </p:spPr>
        <p:txBody>
          <a:bodyPr/>
          <a:lstStyle/>
          <a:p>
            <a:pPr>
              <a:buSzPct val="171000"/>
            </a:pPr>
            <a:r>
              <a:rPr lang="en-US" altLang="en-US" sz="3600" b="1" dirty="0">
                <a:latin typeface="Calibri" panose="020F0502020204030204" pitchFamily="34" charset="0"/>
              </a:rPr>
              <a:t>Principal of Superposition </a:t>
            </a:r>
          </a:p>
        </p:txBody>
      </p:sp>
      <p:sp>
        <p:nvSpPr>
          <p:cNvPr id="18434" name="Rectangle 2"/>
          <p:cNvSpPr>
            <a:spLocks noGrp="1" noChangeArrowheads="1"/>
          </p:cNvSpPr>
          <p:nvPr>
            <p:ph type="body" idx="1"/>
          </p:nvPr>
        </p:nvSpPr>
        <p:spPr>
          <a:xfrm>
            <a:off x="-16809" y="3923809"/>
            <a:ext cx="9144000" cy="2946797"/>
          </a:xfrm>
          <a:ln/>
        </p:spPr>
        <p:txBody>
          <a:bodyPr/>
          <a:lstStyle/>
          <a:p>
            <a:pPr marL="625024"/>
            <a:r>
              <a:rPr lang="en-US" altLang="en-US" sz="2200" dirty="0">
                <a:latin typeface="Cambria" panose="02040503050406030204" pitchFamily="18" charset="0"/>
                <a:ea typeface="Geneva" charset="0"/>
                <a:cs typeface="Geneva" charset="0"/>
                <a:sym typeface="Geneva" charset="0"/>
              </a:rPr>
              <a:t>the Law of Superposition which simply stated that </a:t>
            </a:r>
            <a:r>
              <a:rPr lang="en-US" altLang="en-US" sz="2200" b="1" i="1" dirty="0">
                <a:latin typeface="Cambria" panose="02040503050406030204" pitchFamily="18" charset="0"/>
                <a:ea typeface="Geneva" charset="0"/>
                <a:cs typeface="Geneva" charset="0"/>
                <a:sym typeface="Geneva" charset="0"/>
              </a:rPr>
              <a:t>in a sequence of sedimentary rock layers, each layer of rock is older than the layer above it and younger than the rock layer below it. </a:t>
            </a:r>
          </a:p>
          <a:p>
            <a:pPr marL="625024"/>
            <a:r>
              <a:rPr lang="en-US" altLang="en-US" sz="2200" dirty="0">
                <a:latin typeface="Cambria" panose="02040503050406030204" pitchFamily="18" charset="0"/>
                <a:ea typeface="Geneva" charset="0"/>
                <a:cs typeface="Geneva" charset="0"/>
                <a:sym typeface="Geneva" charset="0"/>
              </a:rPr>
              <a:t>The Law of Superposition also applied to other geologic events on the surface, such as lava flows and ash layers from volcanic eruptions.</a:t>
            </a:r>
            <a:endParaRPr lang="en-US" altLang="en-US" sz="2200" dirty="0">
              <a:latin typeface="Cambria" panose="02040503050406030204" pitchFamily="18" charset="0"/>
              <a:sym typeface="Geneva" charset="0"/>
            </a:endParaRPr>
          </a:p>
        </p:txBody>
      </p:sp>
      <p:pic>
        <p:nvPicPr>
          <p:cNvPr id="1843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6767" y="1071563"/>
            <a:ext cx="3435697" cy="3231885"/>
          </a:xfrm>
          <a:prstGeom prst="rect">
            <a:avLst/>
          </a:prstGeom>
          <a:noFill/>
          <a:ln>
            <a:noFill/>
          </a:ln>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prstDash val="solid"/>
                <a:miter lim="800000"/>
                <a:headEnd/>
                <a:tailEnd/>
              </a14:hiddenLine>
            </a:ext>
          </a:extLst>
        </p:spPr>
      </p:pic>
    </p:spTree>
    <p:extLst>
      <p:ext uri="{BB962C8B-B14F-4D97-AF65-F5344CB8AC3E}">
        <p14:creationId xmlns:p14="http://schemas.microsoft.com/office/powerpoint/2010/main" val="261909348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1050" y="-428625"/>
            <a:ext cx="9144000" cy="1714500"/>
          </a:xfrm>
          <a:ln/>
        </p:spPr>
        <p:txBody>
          <a:bodyPr/>
          <a:lstStyle/>
          <a:p>
            <a:pPr>
              <a:buSzPct val="171000"/>
            </a:pPr>
            <a:r>
              <a:rPr lang="en-US" altLang="en-US" sz="3800" b="1" dirty="0">
                <a:latin typeface="Cambria" panose="02040503050406030204" pitchFamily="18" charset="0"/>
              </a:rPr>
              <a:t>Principal of Cross Cutting Relationships</a:t>
            </a:r>
          </a:p>
        </p:txBody>
      </p:sp>
      <p:sp>
        <p:nvSpPr>
          <p:cNvPr id="19458" name="Rectangle 2"/>
          <p:cNvSpPr>
            <a:spLocks noGrp="1" noChangeArrowheads="1"/>
          </p:cNvSpPr>
          <p:nvPr>
            <p:ph type="body" idx="1"/>
          </p:nvPr>
        </p:nvSpPr>
        <p:spPr>
          <a:xfrm>
            <a:off x="-26264" y="3857625"/>
            <a:ext cx="9144000" cy="2678906"/>
          </a:xfrm>
          <a:ln/>
        </p:spPr>
        <p:txBody>
          <a:bodyPr/>
          <a:lstStyle/>
          <a:p>
            <a:pPr marL="625024"/>
            <a:r>
              <a:rPr lang="en-US" altLang="en-US" sz="2500" dirty="0">
                <a:latin typeface="Cambria" panose="02040503050406030204" pitchFamily="18" charset="0"/>
                <a:ea typeface="Geneva" charset="0"/>
                <a:cs typeface="Geneva" charset="0"/>
                <a:sym typeface="Geneva" charset="0"/>
              </a:rPr>
              <a:t>the Law of Crosscutting Relationships stated that if a fault or other body of rock cuts through another body of rock then it must be younger in age than the rock through which it cuts and displaces.</a:t>
            </a:r>
            <a:endParaRPr lang="en-US" altLang="en-US" sz="2500" dirty="0">
              <a:latin typeface="Cambria" panose="02040503050406030204" pitchFamily="18" charset="0"/>
              <a:sym typeface="Geneva" charset="0"/>
            </a:endParaRPr>
          </a:p>
        </p:txBody>
      </p:sp>
      <p:pic>
        <p:nvPicPr>
          <p:cNvPr id="1946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79" y="1125141"/>
            <a:ext cx="4344177" cy="2956843"/>
          </a:xfrm>
          <a:prstGeom prst="rect">
            <a:avLst/>
          </a:prstGeom>
          <a:noFill/>
          <a:ln>
            <a:noFill/>
          </a:ln>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prstDash val="solid"/>
                <a:miter lim="800000"/>
                <a:headEnd/>
                <a:tailEnd/>
              </a14:hiddenLine>
            </a:ext>
          </a:extLst>
        </p:spPr>
      </p:pic>
      <p:sp>
        <p:nvSpPr>
          <p:cNvPr id="2" name="Rectangle 1"/>
          <p:cNvSpPr/>
          <p:nvPr/>
        </p:nvSpPr>
        <p:spPr>
          <a:xfrm>
            <a:off x="4395055" y="6536533"/>
            <a:ext cx="4572000" cy="188026"/>
          </a:xfrm>
          <a:prstGeom prst="rect">
            <a:avLst/>
          </a:prstGeom>
        </p:spPr>
        <p:txBody>
          <a:bodyPr lIns="64288" tIns="32144" rIns="64288" bIns="32144">
            <a:spAutoFit/>
          </a:bodyPr>
          <a:lstStyle/>
          <a:p>
            <a:pPr algn="ctr"/>
            <a:r>
              <a:rPr lang="en-US" sz="800" dirty="0">
                <a:solidFill>
                  <a:srgbClr val="000000"/>
                </a:solidFill>
                <a:latin typeface="Gill Sans" charset="0"/>
                <a:sym typeface="Gill Sans" charset="0"/>
              </a:rPr>
              <a:t>http://www.wesleyan.edu/ctgeology/CTGeologyIllustrated/LISproject/images/Relati5.gif</a:t>
            </a:r>
          </a:p>
        </p:txBody>
      </p:sp>
      <p:pic>
        <p:nvPicPr>
          <p:cNvPr id="1946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95055" y="1393032"/>
            <a:ext cx="4232672" cy="2839641"/>
          </a:xfrm>
          <a:prstGeom prst="rect">
            <a:avLst/>
          </a:prstGeom>
          <a:noFill/>
          <a:ln>
            <a:noFill/>
          </a:ln>
          <a:extLst>
            <a:ext uri="{909E8E84-426E-40DD-AFC4-6F175D3DCCD1}">
              <a14:hiddenFill xmlns:a14="http://schemas.microsoft.com/office/drawing/2010/main">
                <a:blipFill dpi="0" rotWithShape="0">
                  <a:blip r:embed="rId3"/>
                  <a:srcRect/>
                  <a:tile tx="0" ty="0" sx="100000" sy="100000" flip="none" algn="tl"/>
                </a:blipFill>
              </a14:hiddenFill>
            </a:ext>
            <a:ext uri="{91240B29-F687-4F45-9708-019B960494DF}">
              <a14:hiddenLine xmlns:a14="http://schemas.microsoft.com/office/drawing/2010/main" w="25400">
                <a:solidFill>
                  <a:srgbClr val="000000"/>
                </a:solidFill>
                <a:prstDash val="solid"/>
                <a:miter lim="800000"/>
                <a:headEnd/>
                <a:tailEnd/>
              </a14:hiddenLine>
            </a:ext>
          </a:extLst>
        </p:spPr>
      </p:pic>
      <p:sp>
        <p:nvSpPr>
          <p:cNvPr id="3" name="Rectangle 2"/>
          <p:cNvSpPr/>
          <p:nvPr/>
        </p:nvSpPr>
        <p:spPr>
          <a:xfrm>
            <a:off x="4390853" y="6341768"/>
            <a:ext cx="4572000" cy="188026"/>
          </a:xfrm>
          <a:prstGeom prst="rect">
            <a:avLst/>
          </a:prstGeom>
        </p:spPr>
        <p:txBody>
          <a:bodyPr lIns="64288" tIns="32144" rIns="64288" bIns="32144">
            <a:spAutoFit/>
          </a:bodyPr>
          <a:lstStyle/>
          <a:p>
            <a:pPr algn="ctr"/>
            <a:r>
              <a:rPr lang="en-US" sz="800" dirty="0">
                <a:solidFill>
                  <a:srgbClr val="000000"/>
                </a:solidFill>
                <a:latin typeface="Gill Sans" charset="0"/>
                <a:sym typeface="Gill Sans" charset="0"/>
              </a:rPr>
              <a:t>http://bc.outcrop.org/images/rocks/igneous/dike1.gif</a:t>
            </a:r>
          </a:p>
        </p:txBody>
      </p:sp>
    </p:spTree>
    <p:extLst>
      <p:ext uri="{BB962C8B-B14F-4D97-AF65-F5344CB8AC3E}">
        <p14:creationId xmlns:p14="http://schemas.microsoft.com/office/powerpoint/2010/main" val="2262209756"/>
      </p:ext>
    </p:extLst>
  </p:cSld>
  <p:clrMapOvr>
    <a:masterClrMapping/>
  </p:clrMapOvr>
  <p:transition/>
</p:sld>
</file>

<file path=ppt/theme/_rels/theme8.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1"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1"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2899</TotalTime>
  <Words>1631</Words>
  <Application>Microsoft Office PowerPoint</Application>
  <PresentationFormat>On-screen Show (4:3)</PresentationFormat>
  <Paragraphs>151</Paragraphs>
  <Slides>34</Slides>
  <Notes>5</Notes>
  <HiddenSlides>0</HiddenSlides>
  <MMClips>0</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34</vt:i4>
      </vt:variant>
    </vt:vector>
  </HeadingPairs>
  <TitlesOfParts>
    <vt:vector size="49" baseType="lpstr">
      <vt:lpstr>Arial</vt:lpstr>
      <vt:lpstr>Calibri</vt:lpstr>
      <vt:lpstr>Cambria</vt:lpstr>
      <vt:lpstr>Comic Sans MS</vt:lpstr>
      <vt:lpstr>Gill Sans</vt:lpstr>
      <vt:lpstr>Times New Roman</vt:lpstr>
      <vt:lpstr>Default Design</vt:lpstr>
      <vt:lpstr>Blank Presentation</vt:lpstr>
      <vt:lpstr>1_Default Design</vt:lpstr>
      <vt:lpstr>2_Default Design</vt:lpstr>
      <vt:lpstr>3_Default Design</vt:lpstr>
      <vt:lpstr>Office Theme</vt:lpstr>
      <vt:lpstr>1_Office Theme</vt:lpstr>
      <vt:lpstr>Title &amp; Bullets</vt:lpstr>
      <vt:lpstr>5_Default Design</vt:lpstr>
      <vt:lpstr>PowerPoint Presentation</vt:lpstr>
      <vt:lpstr>PowerPoint Presentation</vt:lpstr>
      <vt:lpstr>What is a cross section?</vt:lpstr>
      <vt:lpstr>How we can make a cross section?</vt:lpstr>
      <vt:lpstr>We Can Use Seismic Data to Make Cross Sections </vt:lpstr>
      <vt:lpstr>Fundamental principles when looking at outcrops and rock unit/body relationships</vt:lpstr>
      <vt:lpstr>Principal of Original Horizontality</vt:lpstr>
      <vt:lpstr>Principal of Superposition </vt:lpstr>
      <vt:lpstr>Principal of Cross Cutting Relationships</vt:lpstr>
      <vt:lpstr>Law of Faunal Succession </vt:lpstr>
      <vt:lpstr>Principal of Lateral Continuity</vt:lpstr>
      <vt:lpstr>Principal of Lateral Continuity</vt:lpstr>
      <vt:lpstr>Principal of Lateral Continuity</vt:lpstr>
      <vt:lpstr>Principal of Inclusion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univsouthampton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Andrews</dc:creator>
  <cp:lastModifiedBy>Reviewer</cp:lastModifiedBy>
  <cp:revision>131</cp:revision>
  <dcterms:created xsi:type="dcterms:W3CDTF">2004-03-14T18:12:30Z</dcterms:created>
  <dcterms:modified xsi:type="dcterms:W3CDTF">2021-04-07T08:58:17Z</dcterms:modified>
</cp:coreProperties>
</file>