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89" r:id="rId5"/>
    <p:sldId id="280" r:id="rId6"/>
    <p:sldId id="259" r:id="rId7"/>
    <p:sldId id="260" r:id="rId8"/>
    <p:sldId id="261" r:id="rId9"/>
    <p:sldId id="262" r:id="rId10"/>
    <p:sldId id="285" r:id="rId11"/>
    <p:sldId id="264" r:id="rId12"/>
    <p:sldId id="286" r:id="rId13"/>
    <p:sldId id="266" r:id="rId14"/>
    <p:sldId id="287" r:id="rId15"/>
    <p:sldId id="267" r:id="rId16"/>
    <p:sldId id="281" r:id="rId17"/>
    <p:sldId id="282" r:id="rId18"/>
    <p:sldId id="269" r:id="rId19"/>
    <p:sldId id="270" r:id="rId20"/>
    <p:sldId id="288" r:id="rId21"/>
    <p:sldId id="271" r:id="rId22"/>
    <p:sldId id="283" r:id="rId23"/>
    <p:sldId id="272" r:id="rId24"/>
    <p:sldId id="273" r:id="rId25"/>
    <p:sldId id="275" r:id="rId26"/>
    <p:sldId id="276" r:id="rId27"/>
    <p:sldId id="277"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75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8A6C79-09EC-471B-84C5-D49292A2CBC9}" type="datetimeFigureOut">
              <a:rPr lang="el-GR" smtClean="0"/>
              <a:t>5/11/2014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155FB-EFE0-4444-86F0-DD068CA723F7}"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D92093E-E7F1-4562-ADF2-9F66E1395260}" type="datetime1">
              <a:rPr lang="el-GR" smtClean="0"/>
              <a:t>5/11/2014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41F33D8-6D13-469B-9187-029663CD374A}" type="datetime1">
              <a:rPr lang="el-GR" smtClean="0"/>
              <a:t>5/11/2014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643E481-5D0D-4506-AA30-EB6A95FAAA82}" type="datetime1">
              <a:rPr lang="el-GR" smtClean="0"/>
              <a:t>5/11/2014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FB42BBC-D664-4A3C-A283-C4D12379286C}" type="datetime1">
              <a:rPr lang="el-GR" smtClean="0"/>
              <a:t>5/11/2014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A756F1-1ACC-4D4C-B037-8B029B6ED459}" type="datetime1">
              <a:rPr lang="el-GR" smtClean="0"/>
              <a:t>5/11/2014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9CE4588-B600-4FEA-AC58-9496E3DB76AB}" type="datetime1">
              <a:rPr lang="el-GR" smtClean="0"/>
              <a:t>5/11/2014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B4F66D2-A288-4DB6-A9B0-32D1B60C15C1}" type="datetime1">
              <a:rPr lang="el-GR" smtClean="0"/>
              <a:t>5/11/2014</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9FC0AFA-B0BC-4B6D-A8ED-A7AB58AA8B23}" type="datetime1">
              <a:rPr lang="el-GR" smtClean="0"/>
              <a:t>5/11/2014</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CC5A50-37EC-4D6E-B4D7-AF4B3FB19A60}" type="datetime1">
              <a:rPr lang="el-GR" smtClean="0"/>
              <a:t>5/11/2014</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F615667F-DE59-4034-B17B-F4C2EF7A482D}" type="datetime1">
              <a:rPr lang="el-GR" smtClean="0"/>
              <a:t>5/11/2014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927C6482-9FD7-40D3-981B-678E9492B584}" type="datetime1">
              <a:rPr lang="el-GR" smtClean="0"/>
              <a:t>5/11/2014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735C6-8C9C-4E98-BDE8-93DB75DEAA5F}" type="datetime1">
              <a:rPr lang="el-GR" smtClean="0"/>
              <a:t>5/11/2014</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class.upatras.gr/courses/PN144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2130425"/>
            <a:ext cx="8136904" cy="1370583"/>
          </a:xfrm>
        </p:spPr>
        <p:txBody>
          <a:bodyPr>
            <a:normAutofit fontScale="90000"/>
          </a:bodyPr>
          <a:lstStyle/>
          <a:p>
            <a:r>
              <a:rPr lang="el-GR" b="1" dirty="0" smtClean="0">
                <a:solidFill>
                  <a:srgbClr val="5075BC"/>
                </a:solidFill>
              </a:rPr>
              <a:t>Νεοελληνικό Εκπαιδευτικό Σύστημα</a:t>
            </a:r>
            <a:endParaRPr lang="el-GR" b="1" dirty="0">
              <a:solidFill>
                <a:srgbClr val="5075BC"/>
              </a:solidFill>
            </a:endParaRPr>
          </a:p>
        </p:txBody>
      </p:sp>
      <p:sp>
        <p:nvSpPr>
          <p:cNvPr id="3" name="2 - Υπότιτλος"/>
          <p:cNvSpPr>
            <a:spLocks noGrp="1"/>
          </p:cNvSpPr>
          <p:nvPr>
            <p:ph type="subTitle" idx="1"/>
          </p:nvPr>
        </p:nvSpPr>
        <p:spPr>
          <a:xfrm>
            <a:off x="1371600" y="3429000"/>
            <a:ext cx="6400800" cy="2209800"/>
          </a:xfrm>
        </p:spPr>
        <p:txBody>
          <a:bodyPr>
            <a:noAutofit/>
          </a:bodyPr>
          <a:lstStyle/>
          <a:p>
            <a:r>
              <a:rPr lang="el-GR" sz="2800" dirty="0" smtClean="0">
                <a:solidFill>
                  <a:srgbClr val="5075BC"/>
                </a:solidFill>
              </a:rPr>
              <a:t>Ενότητα 9</a:t>
            </a:r>
            <a:r>
              <a:rPr lang="el-GR" sz="2800" baseline="30000" dirty="0" smtClean="0">
                <a:solidFill>
                  <a:srgbClr val="5075BC"/>
                </a:solidFill>
              </a:rPr>
              <a:t>η</a:t>
            </a:r>
            <a:r>
              <a:rPr lang="el-GR" sz="2800" dirty="0" smtClean="0">
                <a:solidFill>
                  <a:srgbClr val="5075BC"/>
                </a:solidFill>
              </a:rPr>
              <a:t> : Οι μεταρρυθμίσεις (2)</a:t>
            </a:r>
          </a:p>
          <a:p>
            <a:endParaRPr lang="el-GR" sz="2800" dirty="0" smtClean="0">
              <a:solidFill>
                <a:schemeClr val="tx1"/>
              </a:solidFill>
            </a:endParaRPr>
          </a:p>
          <a:p>
            <a:r>
              <a:rPr lang="el-GR" sz="2800" dirty="0" smtClean="0">
                <a:solidFill>
                  <a:schemeClr val="tx1"/>
                </a:solidFill>
              </a:rPr>
              <a:t>Παντελής Κυπριανός</a:t>
            </a:r>
          </a:p>
          <a:p>
            <a:r>
              <a:rPr lang="el-GR" sz="2800" dirty="0" smtClean="0">
                <a:solidFill>
                  <a:schemeClr val="tx1"/>
                </a:solidFill>
              </a:rPr>
              <a:t>Σχολή Κοινωνικών και Ανθρωπιστικών Επιστημών</a:t>
            </a:r>
          </a:p>
          <a:p>
            <a:r>
              <a:rPr lang="el-GR" sz="2800" dirty="0" smtClean="0">
                <a:solidFill>
                  <a:schemeClr val="tx1"/>
                </a:solidFill>
              </a:rPr>
              <a:t>Τ.Ε.Ε.Α.Π.Η.</a:t>
            </a:r>
            <a:endParaRPr lang="el-GR" sz="2800" dirty="0">
              <a:solidFill>
                <a:schemeClr val="tx1"/>
              </a:solidFill>
            </a:endParaRPr>
          </a:p>
        </p:txBody>
      </p:sp>
      <p:pic>
        <p:nvPicPr>
          <p:cNvPr id="4" name="Εικόνα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1305" y="279862"/>
            <a:ext cx="3692664" cy="1388283"/>
          </a:xfrm>
          <a:prstGeom prst="rect">
            <a:avLst/>
          </a:prstGeom>
        </p:spPr>
      </p:pic>
      <p:pic>
        <p:nvPicPr>
          <p:cNvPr id="5" name="Εικόνα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506460"/>
            <a:ext cx="4514857" cy="935086"/>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Η μεταρρύθμιση του 1976</a:t>
            </a:r>
            <a:endParaRPr lang="el-GR" dirty="0"/>
          </a:p>
        </p:txBody>
      </p:sp>
      <p:sp>
        <p:nvSpPr>
          <p:cNvPr id="3" name="2 - Υπότιτλος"/>
          <p:cNvSpPr>
            <a:spLocks noGrp="1"/>
          </p:cNvSpPr>
          <p:nvPr>
            <p:ph type="subTitle" idx="1"/>
          </p:nvPr>
        </p:nvSpPr>
        <p:spPr/>
        <p:txBody>
          <a:bodyPr/>
          <a:lstStyle/>
          <a:p>
            <a:r>
              <a:rPr lang="el-GR" dirty="0" smtClean="0">
                <a:solidFill>
                  <a:schemeClr val="tx1"/>
                </a:solidFill>
              </a:rPr>
              <a:t>Πτώση της δικτατορίας, μέτρα που ελήφθησαν, έκβαση</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Η μεταρρύθμιση του 1976</a:t>
            </a:r>
            <a:endParaRPr lang="el-GR" dirty="0"/>
          </a:p>
        </p:txBody>
      </p:sp>
      <p:sp>
        <p:nvSpPr>
          <p:cNvPr id="3" name="2 - Θέση περιεχομένου"/>
          <p:cNvSpPr>
            <a:spLocks noGrp="1"/>
          </p:cNvSpPr>
          <p:nvPr>
            <p:ph idx="1"/>
          </p:nvPr>
        </p:nvSpPr>
        <p:spPr/>
        <p:txBody>
          <a:bodyPr>
            <a:normAutofit fontScale="92500" lnSpcReduction="10000"/>
          </a:bodyPr>
          <a:lstStyle/>
          <a:p>
            <a:pPr algn="just"/>
            <a:r>
              <a:rPr lang="el-GR" dirty="0" smtClean="0"/>
              <a:t>Πτώση της Δικτατορίας (1967-1974) κυβέρνησης ΝΔ. Πρωθυπουργός Κ. Καραμανλής, Υπουργός Παιδείας Γ. Ράλλης </a:t>
            </a:r>
          </a:p>
          <a:p>
            <a:pPr algn="just"/>
            <a:r>
              <a:rPr lang="el-GR" dirty="0" smtClean="0"/>
              <a:t>Πολιτική κατάσταση. Αποκατάσταση Δημοκρατίας</a:t>
            </a:r>
          </a:p>
          <a:p>
            <a:pPr algn="just"/>
            <a:r>
              <a:rPr lang="el-GR" dirty="0" smtClean="0"/>
              <a:t>Μέτρα. Επιστροφή στα βασικά μέτρα της Μεταρρύθμισης του 1964.  </a:t>
            </a:r>
          </a:p>
          <a:p>
            <a:pPr algn="just"/>
            <a:r>
              <a:rPr lang="el-GR" dirty="0" smtClean="0"/>
              <a:t>Έκβαση. Η Μεταρρύθμιση αυτή όρισε τους βασικούς δομικές παραμέτρους της ελληνικής εκπαίδευσης (δομή, γλώσσα διδασκαλίας). </a:t>
            </a:r>
          </a:p>
          <a:p>
            <a:pPr algn="just"/>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Η μεταρρύθμιση του 1985</a:t>
            </a:r>
            <a:endParaRPr lang="el-GR" dirty="0"/>
          </a:p>
        </p:txBody>
      </p:sp>
      <p:sp>
        <p:nvSpPr>
          <p:cNvPr id="3" name="2 - Υπότιτλος"/>
          <p:cNvSpPr>
            <a:spLocks noGrp="1"/>
          </p:cNvSpPr>
          <p:nvPr>
            <p:ph type="subTitle" idx="1"/>
          </p:nvPr>
        </p:nvSpPr>
        <p:spPr/>
        <p:txBody>
          <a:bodyPr/>
          <a:lstStyle/>
          <a:p>
            <a:r>
              <a:rPr lang="el-GR" dirty="0" smtClean="0">
                <a:solidFill>
                  <a:schemeClr val="tx1"/>
                </a:solidFill>
              </a:rPr>
              <a:t>Πρώτη κυβέρνηση ΠΑΣΟΚ, τι σηματοδοτεί, ποιες αλλαγές φέρει, έκβαση </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Η μεταρρύθμιση του 1985</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Πρώτη κυβέρνηση ΠΑΣΟΚ. </a:t>
            </a:r>
          </a:p>
          <a:p>
            <a:r>
              <a:rPr lang="el-GR" dirty="0"/>
              <a:t>Πρωθυπουργός Α. </a:t>
            </a:r>
            <a:r>
              <a:rPr lang="el-GR" dirty="0" smtClean="0"/>
              <a:t>Παπανδρέου, Υπουργός Παιδείας Α</a:t>
            </a:r>
            <a:r>
              <a:rPr lang="el-GR" dirty="0"/>
              <a:t>. </a:t>
            </a:r>
            <a:r>
              <a:rPr lang="el-GR" dirty="0" smtClean="0"/>
              <a:t>Κακλαμάνης</a:t>
            </a:r>
          </a:p>
          <a:p>
            <a:r>
              <a:rPr lang="el-GR" dirty="0" smtClean="0"/>
              <a:t> </a:t>
            </a:r>
            <a:r>
              <a:rPr lang="el-GR" dirty="0"/>
              <a:t>Αλλάζει </a:t>
            </a:r>
            <a:r>
              <a:rPr lang="el-GR" dirty="0" smtClean="0"/>
              <a:t>κυρίως τη φιλοσοφία της εκπαίδευσης και ορισμένα εσωτερικά στοιχεία της όπως η σύσταση μαθητικών κοινοτήτων. </a:t>
            </a:r>
          </a:p>
          <a:p>
            <a:r>
              <a:rPr lang="el-GR" dirty="0" smtClean="0"/>
              <a:t>Στόχος να είναι πιο κοντά στην κοινωνία και να λειτουργεί πιο δημοκρατικά. Μεγάλη καινοτομία. Η εισαγωγή ενός νέου τύπου Λυκείου του Πολυκλαδικού (διδασκαλία «θεωρητικών» και «πρακτικών μαθημάτων». </a:t>
            </a:r>
          </a:p>
          <a:p>
            <a:r>
              <a:rPr lang="el-GR" dirty="0" smtClean="0"/>
              <a:t>Έκβαση</a:t>
            </a:r>
            <a:r>
              <a:rPr lang="el-GR" dirty="0"/>
              <a:t>.</a:t>
            </a:r>
            <a:r>
              <a:rPr lang="el-GR" dirty="0" smtClean="0"/>
              <a:t> Πολλά ισχύουν και σήμερα εκτός από το Πολυκλαδικό </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Η μεταρρύθμιση του 1997</a:t>
            </a:r>
            <a:endParaRPr lang="el-GR" dirty="0"/>
          </a:p>
        </p:txBody>
      </p:sp>
      <p:sp>
        <p:nvSpPr>
          <p:cNvPr id="3" name="2 - Υπότιτλος"/>
          <p:cNvSpPr>
            <a:spLocks noGrp="1"/>
          </p:cNvSpPr>
          <p:nvPr>
            <p:ph type="subTitle" idx="1"/>
          </p:nvPr>
        </p:nvSpPr>
        <p:spPr/>
        <p:txBody>
          <a:bodyPr/>
          <a:lstStyle/>
          <a:p>
            <a:r>
              <a:rPr lang="el-GR" dirty="0" smtClean="0">
                <a:solidFill>
                  <a:schemeClr val="tx1"/>
                </a:solidFill>
              </a:rPr>
              <a:t>Οι διεθνείς αλλαγές στο χώρο της εκπαίδευσης επηρεάζουν το εκπαιδευτικό σύστημα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Η μεταρρύθμιση του 1997</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Κυβέρνηση ΠΑΣΟΚ. Πρωθυπουργός Κ. Σημίτης Υπουργός Παιδείας Γ. Αρσένης</a:t>
            </a:r>
          </a:p>
          <a:p>
            <a:r>
              <a:rPr lang="el-GR" dirty="0" smtClean="0"/>
              <a:t>Διεθνές Περιβάλλον. Αλλαγές και νέες προκλήσεις Η απάντηση Αρσένη</a:t>
            </a:r>
          </a:p>
          <a:p>
            <a:pPr algn="just"/>
            <a:r>
              <a:rPr lang="el-GR" dirty="0"/>
              <a:t>Το 1997 ψηφίζεται ο νόμος 2525 «Ενιαίο Λύκειο, πρόσβαση των αποφοίτων του στην Τριτοβάθμια Εκπαίδευση, αξιολόγηση του εκπαιδευτικού έργου και άλλες διατάξεις». Με τον νόμο 2525 συντελούνται αλλαγές στην πρωτοβάθμια και δευτεροβάθμια εκπαίδευση, στην εισαγωγή στην τριτοβάθμια και στο διορισμό των εκπαιδευτικών. </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5075BC"/>
                </a:solidFill>
              </a:rPr>
              <a:t>Η μεταρρύθμιση του 1997</a:t>
            </a:r>
            <a:endParaRPr lang="el-GR" dirty="0"/>
          </a:p>
        </p:txBody>
      </p:sp>
      <p:sp>
        <p:nvSpPr>
          <p:cNvPr id="3" name="Θέση περιεχομένου 2"/>
          <p:cNvSpPr>
            <a:spLocks noGrp="1"/>
          </p:cNvSpPr>
          <p:nvPr>
            <p:ph idx="1"/>
          </p:nvPr>
        </p:nvSpPr>
        <p:spPr>
          <a:xfrm>
            <a:off x="457200" y="1340768"/>
            <a:ext cx="8229600" cy="4536503"/>
          </a:xfrm>
        </p:spPr>
        <p:txBody>
          <a:bodyPr>
            <a:noAutofit/>
          </a:bodyPr>
          <a:lstStyle/>
          <a:p>
            <a:pPr algn="just"/>
            <a:r>
              <a:rPr lang="el-GR" sz="2200" dirty="0" smtClean="0"/>
              <a:t>Εισάγεται ο </a:t>
            </a:r>
            <a:r>
              <a:rPr lang="el-GR" sz="2200" dirty="0"/>
              <a:t>διαδεδομένος στο εξωτερικό θεσμός του ολοήμερου νηπιαγωγείου και </a:t>
            </a:r>
            <a:r>
              <a:rPr lang="el-GR" sz="2200" dirty="0" smtClean="0"/>
              <a:t>δημοτικού</a:t>
            </a:r>
            <a:r>
              <a:rPr lang="el-GR" sz="2200" dirty="0"/>
              <a:t>. </a:t>
            </a:r>
            <a:endParaRPr lang="el-GR" sz="2200" dirty="0" smtClean="0"/>
          </a:p>
          <a:p>
            <a:pPr algn="just"/>
            <a:r>
              <a:rPr lang="el-GR" sz="2200" dirty="0" smtClean="0"/>
              <a:t>Δευτεροβάθμια </a:t>
            </a:r>
            <a:r>
              <a:rPr lang="el-GR" sz="2200" dirty="0"/>
              <a:t>γενική </a:t>
            </a:r>
            <a:r>
              <a:rPr lang="el-GR" sz="2200" dirty="0" smtClean="0"/>
              <a:t>εκπαίδευση. </a:t>
            </a:r>
            <a:r>
              <a:rPr lang="el-GR" sz="2200" dirty="0"/>
              <a:t>Το γυμνάσιο μένει ως έχει. Οι διάφοροι τύποι λυκείων αντικαθίστανται από το Ενιαίο Λύκειο. Στους απόφοιτούς του χορηγείται «Απολυτήριο Ενιαίου Λυκείου, το οποίο παρέχει τη δυνατότητα: α) εγγραφής στην Τριτοβάθμια Εκπαίδευση, β) απόκτησης επαγγελματικής εξειδίκευσης, μετά τη φοίτηση σε </a:t>
            </a:r>
            <a:r>
              <a:rPr lang="el-GR" sz="2200" dirty="0" err="1"/>
              <a:t>μεταλυκειακά</a:t>
            </a:r>
            <a:r>
              <a:rPr lang="el-GR" sz="2200" dirty="0"/>
              <a:t> ιδρύματα επαγγελματικής κατάρτισης». </a:t>
            </a:r>
            <a:endParaRPr lang="el-GR" sz="2200" dirty="0" smtClean="0"/>
          </a:p>
          <a:p>
            <a:pPr algn="just"/>
            <a:r>
              <a:rPr lang="el-GR" sz="2200" dirty="0" smtClean="0"/>
              <a:t>Καταργείται η επετηρίδα. Οι </a:t>
            </a:r>
            <a:r>
              <a:rPr lang="el-GR" sz="2200" dirty="0"/>
              <a:t>εκπαιδευτικοί διορίζονται μετά από </a:t>
            </a:r>
            <a:r>
              <a:rPr lang="el-GR" sz="2200" dirty="0" smtClean="0"/>
              <a:t> </a:t>
            </a:r>
            <a:r>
              <a:rPr lang="el-GR" sz="2200" dirty="0"/>
              <a:t>εξετάσεις σε πανελλαδική κλίμακα. </a:t>
            </a:r>
          </a:p>
          <a:p>
            <a:pPr algn="just"/>
            <a:r>
              <a:rPr lang="el-GR" sz="2200" dirty="0"/>
              <a:t>Το Σεπτέμβριο του 1998, με το νόμο 2640 («Δευτεροβάθμια τεχνική-επαγγελματική εκπαίδευση και άλλες διατάξεις») θεσπίζεται ένας νέος τύπος δευτεροβάθμιας </a:t>
            </a:r>
            <a:r>
              <a:rPr lang="el-GR" sz="2200" dirty="0" err="1"/>
              <a:t>μεταγυμνασιακής</a:t>
            </a:r>
            <a:r>
              <a:rPr lang="el-GR" sz="2200" dirty="0"/>
              <a:t> τεχνικής και επαγγελματικής εκπαίδευσης τα </a:t>
            </a:r>
            <a:r>
              <a:rPr lang="el-GR" sz="2200" i="1" dirty="0"/>
              <a:t>Τεχνικά Επαγγελματικά Εκπαιδευτήρια </a:t>
            </a:r>
            <a:r>
              <a:rPr lang="el-GR" sz="2200" dirty="0"/>
              <a:t>(Τ.Ε.Ε</a:t>
            </a:r>
            <a:r>
              <a:rPr lang="el-GR" sz="2200" dirty="0" smtClean="0"/>
              <a:t>.).</a:t>
            </a:r>
            <a:endParaRPr lang="el-GR" sz="2200" dirty="0" smtClean="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dirty="0"/>
          </a:p>
        </p:txBody>
      </p:sp>
    </p:spTree>
    <p:extLst>
      <p:ext uri="{BB962C8B-B14F-4D97-AF65-F5344CB8AC3E}">
        <p14:creationId xmlns:p14="http://schemas.microsoft.com/office/powerpoint/2010/main" xmlns="" val="395339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5075BC"/>
                </a:solidFill>
              </a:rPr>
              <a:t>Η μεταρρύθμιση του 1997</a:t>
            </a:r>
            <a:endParaRPr lang="el-GR" dirty="0"/>
          </a:p>
        </p:txBody>
      </p:sp>
      <p:sp>
        <p:nvSpPr>
          <p:cNvPr id="3" name="Θέση περιεχομένου 2"/>
          <p:cNvSpPr>
            <a:spLocks noGrp="1"/>
          </p:cNvSpPr>
          <p:nvPr>
            <p:ph idx="1"/>
          </p:nvPr>
        </p:nvSpPr>
        <p:spPr/>
        <p:txBody>
          <a:bodyPr>
            <a:normAutofit fontScale="70000" lnSpcReduction="20000"/>
          </a:bodyPr>
          <a:lstStyle/>
          <a:p>
            <a:pPr algn="just"/>
            <a:r>
              <a:rPr lang="el-GR" dirty="0" smtClean="0"/>
              <a:t>Αυτά είναι δύο κύκλων. Ο πρώτος διετής και αυτόνομος. Ο Β’ κύκλος τριετής</a:t>
            </a:r>
            <a:r>
              <a:rPr lang="el-GR" baseline="30000" dirty="0" smtClean="0"/>
              <a:t>.</a:t>
            </a:r>
            <a:r>
              <a:rPr lang="el-GR" dirty="0" smtClean="0"/>
              <a:t> επιτρέπει σε μαθητές να επανέλθουν στο Γενικό Λύκειο και να εισαχθούν στα ΤΕΙ μετά από εξετάσεις. </a:t>
            </a:r>
            <a:endParaRPr lang="el-GR" dirty="0" smtClean="0"/>
          </a:p>
          <a:p>
            <a:pPr algn="just"/>
            <a:r>
              <a:rPr lang="el-GR" dirty="0" smtClean="0"/>
              <a:t>Η </a:t>
            </a:r>
            <a:r>
              <a:rPr lang="el-GR" dirty="0" smtClean="0"/>
              <a:t>μεταρρύθμιση </a:t>
            </a:r>
            <a:r>
              <a:rPr lang="el-GR" dirty="0"/>
              <a:t>Αρσένη συνάντησε έντονες αντιδράσεις από τους εκπαιδευτικούς, τους μαθητές </a:t>
            </a:r>
            <a:r>
              <a:rPr lang="el-GR" dirty="0" smtClean="0"/>
              <a:t>και πολιτικά </a:t>
            </a:r>
            <a:r>
              <a:rPr lang="el-GR" dirty="0"/>
              <a:t>κόμματα. </a:t>
            </a:r>
            <a:endParaRPr lang="el-GR" dirty="0" smtClean="0"/>
          </a:p>
          <a:p>
            <a:pPr algn="just"/>
            <a:r>
              <a:rPr lang="el-GR" dirty="0" smtClean="0"/>
              <a:t>Οι </a:t>
            </a:r>
            <a:r>
              <a:rPr lang="el-GR" dirty="0"/>
              <a:t>πρώτοι αμφισβήτησαν την εισαγόμενη διαδικασία αξιολόγησης και την κατάργηση της επετηρίδας. </a:t>
            </a:r>
            <a:endParaRPr lang="el-GR" dirty="0" smtClean="0"/>
          </a:p>
          <a:p>
            <a:pPr algn="just"/>
            <a:r>
              <a:rPr lang="el-GR" dirty="0" smtClean="0"/>
              <a:t>Οι </a:t>
            </a:r>
            <a:r>
              <a:rPr lang="el-GR" dirty="0"/>
              <a:t>περισσότερες αντιδράσεις εστιάστηκαν στον τρόπο εισαγωγής στα ΑΕΙ και τα ΤΕΙ. </a:t>
            </a:r>
            <a:endParaRPr lang="el-GR" dirty="0" smtClean="0"/>
          </a:p>
          <a:p>
            <a:pPr algn="just"/>
            <a:r>
              <a:rPr lang="el-GR" dirty="0" smtClean="0"/>
              <a:t>Παρά </a:t>
            </a:r>
            <a:r>
              <a:rPr lang="el-GR" dirty="0"/>
              <a:t>τη διακηρυγμένη αύξηση των εισαγομένων σ’ αυτά τα μέτρα, με την αύξηση του αριθμού των εξεταζομένων μαθημάτων στη Β’ και Γ’ λυκείου, αύξησαν δραματικά τον αριθμό των απορριφθέντων μαθητών και τους έστρεψαν στα ιδιωτικά φροντιστήρια. </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dirty="0"/>
          </a:p>
        </p:txBody>
      </p:sp>
    </p:spTree>
    <p:extLst>
      <p:ext uri="{BB962C8B-B14F-4D97-AF65-F5344CB8AC3E}">
        <p14:creationId xmlns:p14="http://schemas.microsoft.com/office/powerpoint/2010/main" xmlns="" val="800377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Από το 1997 ως σήμερα</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Ποιες και σε ποια κλίμακα έχουν συντελεστεί μεταρρυθμίσεις, προς ποια κατεύθυνση, αποτελέσματα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Από το 1997 ως σήμερα</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a:t>Ο </a:t>
            </a:r>
            <a:r>
              <a:rPr lang="el-GR" dirty="0" smtClean="0"/>
              <a:t>διάδοχος του Γ. Αρσένη, </a:t>
            </a:r>
            <a:r>
              <a:rPr lang="el-GR" dirty="0"/>
              <a:t>Π. Ευθυμίου, επεχείρησε να κατευνάσει τις αντιδράσεις και να «μεταρρυθμίσει» τις αμφισβητούμενες πτυχές </a:t>
            </a:r>
            <a:endParaRPr lang="el-GR" dirty="0" smtClean="0"/>
          </a:p>
          <a:p>
            <a:r>
              <a:rPr lang="el-GR" dirty="0" smtClean="0"/>
              <a:t>Συνέχισε </a:t>
            </a:r>
            <a:r>
              <a:rPr lang="el-GR" dirty="0"/>
              <a:t>την πολιτική των προκατόχων του στα ζητήματα της διαπολιτισμικής αγωγής και του ολοήμερου σχολείου. Στην τετραετή θητεία του συντελούνται δύο αξιομνημόνευτες αλλαγές. Αλλάζουν τα αναλυτικά προγράμματα της πρωτοβάθμιας και της δευτεροβάθμιας εκπαίδευσης, εισάγεται η </a:t>
            </a:r>
            <a:r>
              <a:rPr lang="el-GR" dirty="0" err="1"/>
              <a:t>διαθεματική</a:t>
            </a:r>
            <a:r>
              <a:rPr lang="el-GR" dirty="0"/>
              <a:t> </a:t>
            </a:r>
            <a:r>
              <a:rPr lang="el-GR" dirty="0" smtClean="0"/>
              <a:t>διδασκαλία (ΔΕΠΠΣ)  </a:t>
            </a:r>
            <a:r>
              <a:rPr lang="el-GR" dirty="0"/>
              <a:t>και γράφονται νέα βιβλία. </a:t>
            </a:r>
          </a:p>
          <a:p>
            <a:r>
              <a:rPr lang="el-GR" dirty="0"/>
              <a:t>Η δεύτερη αλλαγή αφορά την τριτοβάθμια εκπαίδευση. Τ</a:t>
            </a:r>
            <a:r>
              <a:rPr lang="el-GR" dirty="0" smtClean="0"/>
              <a:t>ον </a:t>
            </a:r>
            <a:r>
              <a:rPr lang="el-GR" dirty="0"/>
              <a:t>Μάιο του 2001 με νόμο 2916 τα ΤΕΙ γίνονται ανώτατα και μετονομάζονται σε ΑΤΕΙ. Με τον ίδιο νόμο αναβαθμίζονται σε ανώτατα ιδρύματα και τα τρία άλλα ανώτερα ιδρύματα (ΣΕΛΕΤΕ, ΑΣΔΕΝ, </a:t>
            </a:r>
            <a:r>
              <a:rPr lang="el-GR" dirty="0" smtClean="0"/>
              <a:t>ΑΣΤΕ).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5075BC"/>
                </a:solidFill>
              </a:rPr>
              <a:t>Σκοποί ενότητας</a:t>
            </a:r>
            <a:endParaRPr lang="el-GR" b="1" dirty="0">
              <a:solidFill>
                <a:srgbClr val="5075BC"/>
              </a:solidFill>
            </a:endParaRPr>
          </a:p>
        </p:txBody>
      </p:sp>
      <p:sp>
        <p:nvSpPr>
          <p:cNvPr id="3" name="2 - Θέση περιεχομένου"/>
          <p:cNvSpPr>
            <a:spLocks noGrp="1"/>
          </p:cNvSpPr>
          <p:nvPr>
            <p:ph idx="1"/>
          </p:nvPr>
        </p:nvSpPr>
        <p:spPr/>
        <p:txBody>
          <a:bodyPr>
            <a:normAutofit lnSpcReduction="10000"/>
          </a:bodyPr>
          <a:lstStyle/>
          <a:p>
            <a:pPr algn="just"/>
            <a:r>
              <a:rPr lang="el-GR" dirty="0" smtClean="0"/>
              <a:t>Να γνωρίζουν τις σημαντικότερες μεταπολεμικές μεταρρυθμίσεις ως τις μέρες μας. </a:t>
            </a:r>
          </a:p>
          <a:p>
            <a:pPr algn="just"/>
            <a:r>
              <a:rPr lang="el-GR" dirty="0" smtClean="0"/>
              <a:t>Τους λόγους και τα αποτελέσματά τους ώστε να γίνει κατανοητός ο εκπαιδευτικός χάρτης της χώρας</a:t>
            </a:r>
          </a:p>
          <a:p>
            <a:pPr algn="just"/>
            <a:r>
              <a:rPr lang="el-GR" dirty="0" smtClean="0"/>
              <a:t>Να γνωρίζουν οι φοιτητές τους συντελεστές των μεταρρυθμίσεων, τη λογική τους και τους στόχους των εμπνευστών τους. </a:t>
            </a:r>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Από το 1997 ως σήμερα</a:t>
            </a:r>
            <a:endParaRPr lang="el-GR" dirty="0"/>
          </a:p>
        </p:txBody>
      </p:sp>
      <p:sp>
        <p:nvSpPr>
          <p:cNvPr id="3" name="2 - Θέση περιεχομένου"/>
          <p:cNvSpPr>
            <a:spLocks noGrp="1"/>
          </p:cNvSpPr>
          <p:nvPr>
            <p:ph idx="1"/>
          </p:nvPr>
        </p:nvSpPr>
        <p:spPr/>
        <p:txBody>
          <a:bodyPr>
            <a:normAutofit/>
          </a:bodyPr>
          <a:lstStyle/>
          <a:p>
            <a:r>
              <a:rPr lang="el-GR" sz="2200" dirty="0" smtClean="0"/>
              <a:t>Από το 2004 οι σημαντικότερες αλλαγές εστιάζονται στα ΑΕΙ. Ιδρύονται πολλά νέα τμήματα. Με τους νόμους 3549 του 2007 και αργότερα τους νόμους 4009 του 2001 (νόμος Διαμαντοπούλου) και 4076 του 2012 (νόμος </a:t>
            </a:r>
            <a:r>
              <a:rPr lang="el-GR" sz="2200" dirty="0" err="1" smtClean="0"/>
              <a:t>Αρβανιτόπουλου</a:t>
            </a:r>
            <a:r>
              <a:rPr lang="el-GR" sz="2200" dirty="0" smtClean="0"/>
              <a:t>) </a:t>
            </a:r>
            <a:r>
              <a:rPr lang="el-GR" sz="2200" dirty="0" err="1" smtClean="0"/>
              <a:t>αλάζει</a:t>
            </a:r>
            <a:r>
              <a:rPr lang="el-GR" sz="2200" dirty="0" smtClean="0"/>
              <a:t> η διοίκηση των πανεπιστημίων.</a:t>
            </a:r>
          </a:p>
          <a:p>
            <a:r>
              <a:rPr lang="el-GR" sz="2200" dirty="0" smtClean="0"/>
              <a:t>Τέλος, με το νόμο 4186 του 2013 (Υπ. Παιδείας </a:t>
            </a:r>
            <a:r>
              <a:rPr lang="el-GR" sz="2200" dirty="0" err="1" smtClean="0"/>
              <a:t>Αρβανιτόπουλος</a:t>
            </a:r>
            <a:r>
              <a:rPr lang="el-GR" sz="2200" dirty="0" smtClean="0"/>
              <a:t>) ψηφίζεται νέος τρόπος εισαγωγής στα ΑΕΙ από το 2016. Προβλέπεται Τράπεζα Θεμάτων σε πανελλαδική κλίμακα για τις τρεις τάξεις του Λυκείου από το 2014 και αλλαγές σε ορισμένα μαθήματα κορμού και κατεύθυνσης</a:t>
            </a:r>
          </a:p>
          <a:p>
            <a:endParaRPr lang="el-GR" sz="2200"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Τέλος Ενότητας</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Οι μεταρρυθμίσεις (2)</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5075BC"/>
                </a:solidFill>
              </a:rPr>
              <a:t>Βιβλιογραφία</a:t>
            </a:r>
            <a:endParaRPr lang="el-GR" b="1" dirty="0">
              <a:solidFill>
                <a:srgbClr val="5075BC"/>
              </a:solidFill>
            </a:endParaRPr>
          </a:p>
        </p:txBody>
      </p:sp>
      <p:sp>
        <p:nvSpPr>
          <p:cNvPr id="3" name="Θέση περιεχομένου 2"/>
          <p:cNvSpPr>
            <a:spLocks noGrp="1"/>
          </p:cNvSpPr>
          <p:nvPr>
            <p:ph idx="1"/>
          </p:nvPr>
        </p:nvSpPr>
        <p:spPr/>
        <p:txBody>
          <a:bodyPr>
            <a:normAutofit fontScale="62500" lnSpcReduction="20000"/>
          </a:bodyPr>
          <a:lstStyle/>
          <a:p>
            <a:r>
              <a:rPr lang="el-GR" dirty="0" err="1"/>
              <a:t>Κασσωτάκης</a:t>
            </a:r>
            <a:r>
              <a:rPr lang="el-GR" dirty="0"/>
              <a:t> Μ., (2002), «Η μεταρρύθμιση «Αρσένη». Ιστορική αναφορά στην προετοιμασία της και την πρώτη εφαρμογής της», στο Σ. </a:t>
            </a:r>
            <a:r>
              <a:rPr lang="el-GR" dirty="0" err="1"/>
              <a:t>Μπουζάκης</a:t>
            </a:r>
            <a:r>
              <a:rPr lang="el-GR" dirty="0"/>
              <a:t> (επιμέλεια), Επίκαιρα Θέματα Ιστορίας της Εκπαίδευσης. </a:t>
            </a:r>
            <a:r>
              <a:rPr lang="el-GR" i="1" dirty="0"/>
              <a:t>Πρακτικά του 1</a:t>
            </a:r>
            <a:r>
              <a:rPr lang="el-GR" i="1" baseline="30000" dirty="0"/>
              <a:t>ου </a:t>
            </a:r>
            <a:r>
              <a:rPr lang="el-GR" i="1" dirty="0"/>
              <a:t>Επιστημονικού Συνεδρίου Ιστορίας της Εκπαίδευσης</a:t>
            </a:r>
            <a:r>
              <a:rPr lang="el-GR" dirty="0"/>
              <a:t>, εκδόσεις </a:t>
            </a:r>
            <a:r>
              <a:rPr lang="en-US" dirty="0"/>
              <a:t>Gutenberg</a:t>
            </a:r>
            <a:r>
              <a:rPr lang="el-GR" dirty="0"/>
              <a:t>, Αθήνα, σ. 25-55.  </a:t>
            </a:r>
          </a:p>
          <a:p>
            <a:r>
              <a:rPr lang="el-GR" dirty="0" err="1"/>
              <a:t>Καψάσκη</a:t>
            </a:r>
            <a:r>
              <a:rPr lang="el-GR" dirty="0"/>
              <a:t> Α., (2002), «Δόμηση του Πανεπιστημίου Πατρών και η Μεταρρύθμιση της Ανώτατης Εκπαίδευσης στην Ελλάδα», στο Σ. </a:t>
            </a:r>
            <a:r>
              <a:rPr lang="el-GR" dirty="0" err="1"/>
              <a:t>Μπουζάκης</a:t>
            </a:r>
            <a:r>
              <a:rPr lang="el-GR" dirty="0"/>
              <a:t> (επιμέλεια), Επίκαιρα Θέματα Ιστορίας της Εκπαίδευσης. </a:t>
            </a:r>
            <a:r>
              <a:rPr lang="el-GR" i="1" dirty="0"/>
              <a:t>Πρακτικά του 1</a:t>
            </a:r>
            <a:r>
              <a:rPr lang="el-GR" i="1" baseline="30000" dirty="0"/>
              <a:t>ου </a:t>
            </a:r>
            <a:r>
              <a:rPr lang="el-GR" i="1" dirty="0"/>
              <a:t>Επιστημονικού Συνεδρίου Ιστορίας της Εκπαίδευσης</a:t>
            </a:r>
            <a:r>
              <a:rPr lang="el-GR" dirty="0"/>
              <a:t>, εκδόσεις </a:t>
            </a:r>
            <a:r>
              <a:rPr lang="en-US" dirty="0"/>
              <a:t>Gutenberg</a:t>
            </a:r>
            <a:r>
              <a:rPr lang="el-GR" dirty="0"/>
              <a:t>, Αθήνα, σ. 533-580.</a:t>
            </a:r>
          </a:p>
          <a:p>
            <a:r>
              <a:rPr lang="el-GR" dirty="0" smtClean="0"/>
              <a:t>Κυπριανός </a:t>
            </a:r>
            <a:r>
              <a:rPr lang="el-GR" dirty="0"/>
              <a:t>Π. – </a:t>
            </a:r>
            <a:r>
              <a:rPr lang="el-GR" dirty="0" err="1"/>
              <a:t>Κονιόρδος</a:t>
            </a:r>
            <a:r>
              <a:rPr lang="el-GR" dirty="0"/>
              <a:t> Μ., (2003), «Η απομυθοποίηση του πανεπιστημίου: αιωνόβιοι φοιτητές και εγκατάλειψη σπουδών», </a:t>
            </a:r>
            <a:r>
              <a:rPr lang="el-GR" i="1" dirty="0"/>
              <a:t>Σύγχρονη Εκπαίδευση</a:t>
            </a:r>
            <a:r>
              <a:rPr lang="el-GR" dirty="0"/>
              <a:t>, </a:t>
            </a:r>
            <a:r>
              <a:rPr lang="el-GR" dirty="0" err="1"/>
              <a:t>τχ</a:t>
            </a:r>
            <a:r>
              <a:rPr lang="el-GR" dirty="0"/>
              <a:t>. 132, Σεπτέμβριος - Οκτώβριος, σ. 23-34. </a:t>
            </a:r>
          </a:p>
          <a:p>
            <a:r>
              <a:rPr lang="el-GR" dirty="0" err="1"/>
              <a:t>Μπουζάκης</a:t>
            </a:r>
            <a:r>
              <a:rPr lang="el-GR" dirty="0"/>
              <a:t> Σ., (1984), </a:t>
            </a:r>
            <a:r>
              <a:rPr lang="el-GR" i="1" dirty="0"/>
              <a:t>Νεοελληνική Εκπαίδευση</a:t>
            </a:r>
            <a:r>
              <a:rPr lang="el-GR" dirty="0"/>
              <a:t> (1821-1985), </a:t>
            </a:r>
            <a:r>
              <a:rPr lang="en-US" dirty="0"/>
              <a:t>Gutenberg</a:t>
            </a:r>
            <a:r>
              <a:rPr lang="el-GR" dirty="0"/>
              <a:t>, Αθήνα.</a:t>
            </a:r>
          </a:p>
          <a:p>
            <a:r>
              <a:rPr lang="el-GR" dirty="0" err="1" smtClean="0"/>
              <a:t>Νούτσος</a:t>
            </a:r>
            <a:r>
              <a:rPr lang="el-GR" dirty="0" smtClean="0"/>
              <a:t> </a:t>
            </a:r>
            <a:r>
              <a:rPr lang="el-GR" dirty="0"/>
              <a:t>Χ., (1999), </a:t>
            </a:r>
            <a:r>
              <a:rPr lang="el-GR" i="1" dirty="0"/>
              <a:t>Ιδεολογία και εκπαιδευτική πολιτική</a:t>
            </a:r>
            <a:r>
              <a:rPr lang="el-GR" dirty="0"/>
              <a:t>, Θεμέλιο Αθήνα.</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dirty="0"/>
          </a:p>
        </p:txBody>
      </p:sp>
    </p:spTree>
    <p:extLst>
      <p:ext uri="{BB962C8B-B14F-4D97-AF65-F5344CB8AC3E}">
        <p14:creationId xmlns:p14="http://schemas.microsoft.com/office/powerpoint/2010/main" xmlns="" val="108691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Χρηματοδότηση</a:t>
            </a:r>
            <a:endParaRPr lang="el-GR" b="1" dirty="0">
              <a:solidFill>
                <a:srgbClr val="5075BC"/>
              </a:solidFill>
            </a:endParaRPr>
          </a:p>
        </p:txBody>
      </p:sp>
      <p:sp>
        <p:nvSpPr>
          <p:cNvPr id="3" name="2 - Θέση περιεχομένου"/>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400" dirty="0"/>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pic>
        <p:nvPicPr>
          <p:cNvPr id="5" name="Εικόνα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539552" y="4221088"/>
            <a:ext cx="7772400" cy="1500187"/>
          </a:xfrm>
        </p:spPr>
        <p:txBody>
          <a:bodyPr>
            <a:normAutofit/>
          </a:bodyPr>
          <a:lstStyle/>
          <a:p>
            <a:r>
              <a:rPr lang="el-GR" sz="4400" b="1" dirty="0" smtClean="0">
                <a:solidFill>
                  <a:srgbClr val="5075BC"/>
                </a:solidFill>
                <a:latin typeface="+mj-lt"/>
              </a:rPr>
              <a:t>Σημειώματα</a:t>
            </a:r>
            <a:endParaRPr lang="el-GR" sz="4400" b="1" dirty="0">
              <a:solidFill>
                <a:srgbClr val="5075BC"/>
              </a:solidFill>
              <a:latin typeface="+mj-lt"/>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Σημείωμα Αναφοράς</a:t>
            </a:r>
            <a:endParaRPr lang="el-GR" b="1" dirty="0">
              <a:solidFill>
                <a:srgbClr val="5075BC"/>
              </a:solidFill>
            </a:endParaRPr>
          </a:p>
        </p:txBody>
      </p:sp>
      <p:sp>
        <p:nvSpPr>
          <p:cNvPr id="3" name="2 - Θέση περιεχομένου"/>
          <p:cNvSpPr>
            <a:spLocks noGrp="1"/>
          </p:cNvSpPr>
          <p:nvPr>
            <p:ph idx="1"/>
          </p:nvPr>
        </p:nvSpPr>
        <p:spPr>
          <a:xfrm>
            <a:off x="251520" y="1556792"/>
            <a:ext cx="8435280" cy="4569371"/>
          </a:xfrm>
        </p:spPr>
        <p:txBody>
          <a:bodyPr>
            <a:normAutofit/>
          </a:bodyPr>
          <a:lstStyle/>
          <a:p>
            <a:pPr marL="0" indent="0">
              <a:buNone/>
            </a:pPr>
            <a:r>
              <a:rPr lang="el-GR" sz="2000" dirty="0" err="1" smtClean="0"/>
              <a:t>Copyright</a:t>
            </a:r>
            <a:r>
              <a:rPr lang="el-GR" sz="2000" dirty="0" smtClean="0"/>
              <a:t> Πανεπιστήμιο Πατρών</a:t>
            </a:r>
            <a:r>
              <a:rPr lang="en-US" sz="2000" dirty="0" smtClean="0"/>
              <a:t>, </a:t>
            </a:r>
            <a:r>
              <a:rPr lang="el-GR" sz="2000" dirty="0" smtClean="0"/>
              <a:t>Σχολή Κοινωνικών και Ανθρωπιστικών Επιστημών, Τμήμα Επιστημών της Εκπαίδευσης και Αγωγής στην Προσχολική Ηλικία, Κυπριανός Παντελής. «Νεοελληνικό Εκπαιδευτικό Σύστημα». Έκδοση: 1.0. Αθήνα 2014. Διαθέσιμο από τη δικτυακή διεύθυνση: </a:t>
            </a:r>
            <a:r>
              <a:rPr lang="en-US" sz="2000" dirty="0" smtClean="0">
                <a:hlinkClick r:id="rId2"/>
              </a:rPr>
              <a:t>https://eclass.upatras.gr/courses/PN1449/</a:t>
            </a:r>
            <a:r>
              <a:rPr lang="el-GR" sz="2000" dirty="0" smtClean="0"/>
              <a:t> </a:t>
            </a:r>
          </a:p>
          <a:p>
            <a:pPr marL="0" indent="0">
              <a:buNone/>
            </a:pPr>
            <a:endParaRPr lang="el-GR" sz="2000" dirty="0" smtClean="0"/>
          </a:p>
        </p:txBody>
      </p:sp>
      <p:pic>
        <p:nvPicPr>
          <p:cNvPr id="4"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836712"/>
          </a:xfrm>
        </p:spPr>
        <p:txBody>
          <a:bodyPr/>
          <a:lstStyle/>
          <a:p>
            <a:r>
              <a:rPr lang="el-GR" b="1" dirty="0" smtClean="0">
                <a:solidFill>
                  <a:srgbClr val="5075BC"/>
                </a:solidFill>
              </a:rPr>
              <a:t>Σημείωμα </a:t>
            </a:r>
            <a:r>
              <a:rPr lang="el-GR" b="1" dirty="0" err="1" smtClean="0">
                <a:solidFill>
                  <a:srgbClr val="5075BC"/>
                </a:solidFill>
              </a:rPr>
              <a:t>Αδειοδότησης</a:t>
            </a:r>
            <a:endParaRPr lang="el-GR" b="1" dirty="0">
              <a:solidFill>
                <a:srgbClr val="5075BC"/>
              </a:solidFill>
            </a:endParaRPr>
          </a:p>
        </p:txBody>
      </p:sp>
      <p:sp>
        <p:nvSpPr>
          <p:cNvPr id="3" name="2 - Θέση περιεχομένου"/>
          <p:cNvSpPr>
            <a:spLocks noGrp="1"/>
          </p:cNvSpPr>
          <p:nvPr>
            <p:ph idx="1"/>
          </p:nvPr>
        </p:nvSpPr>
        <p:spPr>
          <a:xfrm>
            <a:off x="251520" y="908721"/>
            <a:ext cx="8712968" cy="1728191"/>
          </a:xfrm>
        </p:spPr>
        <p:txBody>
          <a:bodyPr>
            <a:normAutofit/>
          </a:bodyPr>
          <a:lstStyle/>
          <a:p>
            <a:pPr marL="0" indent="0">
              <a:buNone/>
            </a:pPr>
            <a:r>
              <a:rPr lang="el-GR" sz="2000" dirty="0" smtClean="0"/>
              <a:t>Το παρόν υλικό διατίθεται με τους όρους της άδειας χρήσης </a:t>
            </a:r>
            <a:r>
              <a:rPr lang="el-GR" sz="2000" dirty="0" err="1" smtClean="0"/>
              <a:t>Creative</a:t>
            </a:r>
            <a:r>
              <a:rPr lang="el-GR" sz="2000" dirty="0" smtClean="0"/>
              <a:t> </a:t>
            </a:r>
            <a:r>
              <a:rPr lang="el-GR" sz="2000" dirty="0" err="1" smtClean="0"/>
              <a:t>Commons</a:t>
            </a:r>
            <a:r>
              <a:rPr lang="el-GR" sz="2000" dirty="0" smtClean="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smtClean="0"/>
              <a:t>κ.λ.π</a:t>
            </a:r>
            <a:r>
              <a:rPr lang="el-GR" sz="2000" dirty="0" smtClean="0"/>
              <a:t>.,  τα οποία εμπεριέχονται σε αυτό και τα οποία αναφέρονται μαζί με τους όρους χρήσης τους στο «Σημείωμα Χρήσης Έργων Τρίτων».                     </a:t>
            </a:r>
          </a:p>
          <a:p>
            <a:pPr>
              <a:buNone/>
            </a:pPr>
            <a:endParaRPr lang="el-GR" sz="2000" dirty="0"/>
          </a:p>
        </p:txBody>
      </p:sp>
      <p:pic>
        <p:nvPicPr>
          <p:cNvPr id="4"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256490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 Ορθογώνιο"/>
          <p:cNvSpPr/>
          <p:nvPr/>
        </p:nvSpPr>
        <p:spPr>
          <a:xfrm>
            <a:off x="179512" y="3068960"/>
            <a:ext cx="8964488" cy="3488328"/>
          </a:xfrm>
          <a:prstGeom prst="rect">
            <a:avLst/>
          </a:prstGeom>
        </p:spPr>
        <p:txBody>
          <a:bodyPr wrap="square">
            <a:spAutoFit/>
          </a:bodyPr>
          <a:lstStyle/>
          <a:p>
            <a:pPr lvl="1"/>
            <a:r>
              <a:rPr lang="el-GR" dirty="0" smtClean="0"/>
              <a:t>[1] http://creativecommons.org/licenses/by-nc-sa/4.0/ </a:t>
            </a:r>
            <a:endParaRPr lang="en-US" dirty="0" smtClean="0"/>
          </a:p>
          <a:p>
            <a:pPr lvl="1"/>
            <a:endParaRPr lang="el-GR" dirty="0" smtClean="0"/>
          </a:p>
          <a:p>
            <a:pPr lvl="1"/>
            <a:r>
              <a:rPr lang="el-GR" dirty="0" smtClean="0"/>
              <a:t>Ως </a:t>
            </a:r>
            <a:r>
              <a:rPr lang="el-GR" b="1" dirty="0" smtClean="0"/>
              <a:t>Μη Εμπορική</a:t>
            </a:r>
            <a:r>
              <a:rPr lang="el-GR" dirty="0" smtClean="0"/>
              <a:t> ορίζεται η χρήση:</a:t>
            </a:r>
          </a:p>
          <a:p>
            <a:pPr marL="800100" lvl="1" indent="-342900">
              <a:buFont typeface="Arial" panose="020B0604020202020204" pitchFamily="34" charset="0"/>
              <a:buChar char="•"/>
            </a:pPr>
            <a:r>
              <a:rPr lang="el-GR" dirty="0" smtClean="0"/>
              <a:t>που δεν περιλαμβάνει άμεσο ή έμμεσο οικονομικό όφελος από την χρήση του έργου, για το διανομέα του έργου και </a:t>
            </a:r>
            <a:r>
              <a:rPr lang="el-GR" dirty="0" err="1" smtClean="0"/>
              <a:t>αδειοδόχο</a:t>
            </a:r>
            <a:endParaRPr lang="el-GR" dirty="0" smtClean="0"/>
          </a:p>
          <a:p>
            <a:pPr marL="800100" lvl="1" indent="-342900">
              <a:buFont typeface="Arial" panose="020B0604020202020204" pitchFamily="34" charset="0"/>
              <a:buChar char="•"/>
            </a:pPr>
            <a:r>
              <a:rPr lang="el-GR" dirty="0" smtClean="0"/>
              <a:t>που</a:t>
            </a:r>
            <a:r>
              <a:rPr lang="en-GB" dirty="0" smtClean="0"/>
              <a:t> </a:t>
            </a:r>
            <a:r>
              <a:rPr lang="el-GR" dirty="0" smtClean="0"/>
              <a:t>δεν περιλαμβάνει οικονομική συναλλαγή ως προϋπόθεση για τη χρήση ή πρόσβαση στο έργο</a:t>
            </a:r>
          </a:p>
          <a:p>
            <a:pPr marL="800100" lvl="1" indent="-342900">
              <a:buFont typeface="Arial" panose="020B0604020202020204" pitchFamily="34" charset="0"/>
              <a:buChar char="•"/>
            </a:pPr>
            <a:r>
              <a:rPr lang="el-GR" dirty="0" smtClean="0"/>
              <a:t>που</a:t>
            </a:r>
            <a:r>
              <a:rPr lang="en-GB" dirty="0" smtClean="0"/>
              <a:t> </a:t>
            </a:r>
            <a:r>
              <a:rPr lang="el-GR" dirty="0" smtClean="0"/>
              <a:t>δεν προσπορίζει στο διανομέα του έργου και</a:t>
            </a:r>
            <a:r>
              <a:rPr lang="en-GB" dirty="0" smtClean="0"/>
              <a:t> </a:t>
            </a:r>
            <a:r>
              <a:rPr lang="el-GR" dirty="0" err="1" smtClean="0"/>
              <a:t>αδειοδόχο</a:t>
            </a:r>
            <a:r>
              <a:rPr lang="en-GB" dirty="0" smtClean="0"/>
              <a:t> </a:t>
            </a:r>
            <a:r>
              <a:rPr lang="el-GR" dirty="0" smtClean="0"/>
              <a:t>έμμεσο οικονομικό όφελος (π.χ. διαφημίσεις) από την προβολή του έργου σε διαδικτυακό τόπο</a:t>
            </a:r>
            <a:endParaRPr lang="en-US" dirty="0" smtClean="0"/>
          </a:p>
          <a:p>
            <a:pPr marL="800100" lvl="1" indent="-342900">
              <a:buFont typeface="Arial" panose="020B0604020202020204" pitchFamily="34" charset="0"/>
              <a:buChar char="•"/>
            </a:pPr>
            <a:endParaRPr lang="el-GR" dirty="0" smtClean="0"/>
          </a:p>
          <a:p>
            <a:pPr lvl="1"/>
            <a:r>
              <a:rPr lang="el-GR" dirty="0" smtClean="0"/>
              <a:t>Ο δικαιούχος μπορεί να παρέχει στον </a:t>
            </a:r>
            <a:r>
              <a:rPr lang="el-GR" dirty="0" err="1" smtClean="0"/>
              <a:t>αδειοδόχο</a:t>
            </a:r>
            <a:r>
              <a:rPr lang="el-GR" dirty="0" smtClean="0"/>
              <a:t> ξεχωριστή άδεια να χρησιμοποιεί το έργο για εμπορική χρήση, εφόσον αυτό του ζητηθεί.</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Διατήρηση Σημειωμάτων</a:t>
            </a:r>
            <a:endParaRPr lang="el-GR" b="1" dirty="0">
              <a:solidFill>
                <a:srgbClr val="5075BC"/>
              </a:solidFill>
            </a:endParaRPr>
          </a:p>
        </p:txBody>
      </p:sp>
      <p:sp>
        <p:nvSpPr>
          <p:cNvPr id="3" name="2 - Θέση περιεχομένου"/>
          <p:cNvSpPr>
            <a:spLocks noGrp="1"/>
          </p:cNvSpPr>
          <p:nvPr>
            <p:ph idx="1"/>
          </p:nvPr>
        </p:nvSpPr>
        <p:spPr/>
        <p:txBody>
          <a:bodyPr/>
          <a:lstStyle/>
          <a:p>
            <a:pPr marL="0" indent="0">
              <a:buNone/>
            </a:pPr>
            <a:r>
              <a:rPr lang="el-GR" sz="2400" dirty="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Αναφοράς</a:t>
            </a:r>
            <a:endParaRPr lang="el-GR" sz="2000" dirty="0" smtClean="0"/>
          </a:p>
          <a:p>
            <a:pPr lvl="1">
              <a:buFont typeface="Wingdings" panose="05000000000000000000" pitchFamily="2" charset="2"/>
              <a:buChar char="§"/>
            </a:pPr>
            <a:r>
              <a:rPr lang="el-GR" sz="2000" dirty="0" smtClean="0"/>
              <a:t>τ</a:t>
            </a:r>
            <a:r>
              <a:rPr lang="en-US" sz="2000" dirty="0" smtClean="0"/>
              <a:t>ο </a:t>
            </a:r>
            <a:r>
              <a:rPr lang="en-US" sz="2000" dirty="0" err="1" smtClean="0"/>
              <a:t>Σημείωμα</a:t>
            </a:r>
            <a:r>
              <a:rPr lang="en-US" sz="2000" dirty="0" smtClean="0"/>
              <a:t> </a:t>
            </a:r>
            <a:r>
              <a:rPr lang="en-US" sz="2000" dirty="0" err="1" smtClean="0"/>
              <a:t>Αδειοδότησης</a:t>
            </a:r>
            <a:endParaRPr lang="el-GR" sz="2000" dirty="0" smtClean="0"/>
          </a:p>
          <a:p>
            <a:pPr lvl="1">
              <a:buFont typeface="Wingdings" panose="05000000000000000000" pitchFamily="2" charset="2"/>
              <a:buChar char="§"/>
            </a:pPr>
            <a:r>
              <a:rPr lang="el-GR" sz="2000" dirty="0" smtClean="0"/>
              <a:t>τ</a:t>
            </a:r>
            <a:r>
              <a:rPr lang="en-US" sz="2000" dirty="0" smtClean="0"/>
              <a:t>η </a:t>
            </a:r>
            <a:r>
              <a:rPr lang="en-US" sz="2000" dirty="0" err="1" smtClean="0"/>
              <a:t>δήλωση</a:t>
            </a:r>
            <a:r>
              <a:rPr lang="en-US" sz="2000" dirty="0" smtClean="0"/>
              <a:t> </a:t>
            </a:r>
            <a:r>
              <a:rPr lang="el-GR" sz="2000" dirty="0" smtClean="0"/>
              <a:t>Δ</a:t>
            </a:r>
            <a:r>
              <a:rPr lang="en-US" sz="2000" dirty="0" err="1" smtClean="0"/>
              <a:t>ιατήρησης</a:t>
            </a:r>
            <a:r>
              <a:rPr lang="en-US" sz="2000" dirty="0" smtClean="0"/>
              <a:t> </a:t>
            </a:r>
            <a:r>
              <a:rPr lang="en-US" sz="2000" dirty="0" err="1" smtClean="0"/>
              <a:t>Σημειωμάτων</a:t>
            </a:r>
            <a:endParaRPr lang="el-GR" sz="2000" dirty="0" smtClean="0"/>
          </a:p>
          <a:p>
            <a:pPr lvl="1">
              <a:buFont typeface="Wingdings" panose="05000000000000000000" pitchFamily="2" charset="2"/>
              <a:buChar char="§"/>
            </a:pPr>
            <a:r>
              <a:rPr lang="el-GR" sz="2000" dirty="0" smtClean="0"/>
              <a:t>το Σημείωμα Χρήσης Έργων Τρίτων (εφόσον υπάρχει)</a:t>
            </a:r>
          </a:p>
          <a:p>
            <a:pPr marL="0" indent="0">
              <a:buNone/>
            </a:pPr>
            <a:r>
              <a:rPr lang="el-GR" sz="2400" dirty="0" smtClean="0"/>
              <a:t>μαζί με τους συνοδευόμενους </a:t>
            </a:r>
            <a:r>
              <a:rPr lang="el-GR" sz="2400" dirty="0" err="1" smtClean="0"/>
              <a:t>υπερσυνδέσμους</a:t>
            </a:r>
            <a:r>
              <a:rPr lang="el-GR" sz="2400" dirty="0" smtClean="0"/>
              <a:t>.</a:t>
            </a:r>
          </a:p>
          <a:p>
            <a:endParaRPr lang="el-GR" dirty="0"/>
          </a:p>
        </p:txBody>
      </p:sp>
      <p:pic>
        <p:nvPicPr>
          <p:cNvPr id="4" name="Εικόνα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153517"/>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Περιεχόμενα ενότητας</a:t>
            </a:r>
            <a:endParaRPr lang="el-GR" b="1" dirty="0">
              <a:solidFill>
                <a:srgbClr val="5075BC"/>
              </a:solidFill>
            </a:endParaRPr>
          </a:p>
        </p:txBody>
      </p:sp>
      <p:sp>
        <p:nvSpPr>
          <p:cNvPr id="3" name="2 - Θέση περιεχομένου"/>
          <p:cNvSpPr>
            <a:spLocks noGrp="1"/>
          </p:cNvSpPr>
          <p:nvPr>
            <p:ph idx="1"/>
          </p:nvPr>
        </p:nvSpPr>
        <p:spPr/>
        <p:txBody>
          <a:bodyPr/>
          <a:lstStyle/>
          <a:p>
            <a:r>
              <a:rPr lang="el-GR" dirty="0" smtClean="0"/>
              <a:t>Οι σημαντικότερες Μεταρρυθμίσεις</a:t>
            </a:r>
          </a:p>
          <a:p>
            <a:r>
              <a:rPr lang="el-GR" dirty="0" smtClean="0"/>
              <a:t>Η μεταρρύθμιση του 1959</a:t>
            </a:r>
          </a:p>
          <a:p>
            <a:r>
              <a:rPr lang="el-GR" dirty="0" smtClean="0"/>
              <a:t>Η μεταρρύθμιση του 1964</a:t>
            </a:r>
          </a:p>
          <a:p>
            <a:r>
              <a:rPr lang="el-GR" dirty="0" smtClean="0"/>
              <a:t>Η μεταρρύθμιση του 1976</a:t>
            </a:r>
          </a:p>
          <a:p>
            <a:r>
              <a:rPr lang="el-GR" dirty="0" smtClean="0"/>
              <a:t>Η μεταρρύθμιση του 1985</a:t>
            </a:r>
          </a:p>
          <a:p>
            <a:r>
              <a:rPr lang="el-GR" dirty="0" smtClean="0"/>
              <a:t>Η μεταρρύθμιση του 1997</a:t>
            </a:r>
          </a:p>
          <a:p>
            <a:r>
              <a:rPr lang="el-GR" dirty="0" smtClean="0"/>
              <a:t>Από το 1997 ως σήμερα</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Οι σημαντικότερες Μεταρρυθμίσεις</a:t>
            </a:r>
            <a:endParaRPr lang="el-GR" dirty="0"/>
          </a:p>
        </p:txBody>
      </p:sp>
      <p:sp>
        <p:nvSpPr>
          <p:cNvPr id="3" name="2 - Υπότιτλος"/>
          <p:cNvSpPr>
            <a:spLocks noGrp="1"/>
          </p:cNvSpPr>
          <p:nvPr>
            <p:ph type="subTitle" idx="1"/>
          </p:nvPr>
        </p:nvSpPr>
        <p:spPr/>
        <p:txBody>
          <a:bodyPr/>
          <a:lstStyle/>
          <a:p>
            <a:r>
              <a:rPr lang="el-GR" dirty="0" smtClean="0">
                <a:solidFill>
                  <a:schemeClr val="tx1"/>
                </a:solidFill>
              </a:rPr>
              <a:t>Ποιες είναι, τι προβλέπουν, από ποιους λαμβάνονται και γιατί</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b="1" dirty="0" smtClean="0">
                <a:solidFill>
                  <a:srgbClr val="5075BC"/>
                </a:solidFill>
              </a:rPr>
              <a:t>Οι σημαντικότερες Μεταρρυθμίσεις</a:t>
            </a:r>
          </a:p>
        </p:txBody>
      </p:sp>
      <p:sp>
        <p:nvSpPr>
          <p:cNvPr id="3" name="Θέση περιεχομένου 2"/>
          <p:cNvSpPr>
            <a:spLocks noGrp="1"/>
          </p:cNvSpPr>
          <p:nvPr>
            <p:ph idx="1"/>
          </p:nvPr>
        </p:nvSpPr>
        <p:spPr/>
        <p:txBody>
          <a:bodyPr>
            <a:normAutofit fontScale="92500" lnSpcReduction="20000"/>
          </a:bodyPr>
          <a:lstStyle/>
          <a:p>
            <a:pPr algn="just"/>
            <a:r>
              <a:rPr lang="el-GR" dirty="0" smtClean="0"/>
              <a:t>Οι </a:t>
            </a:r>
            <a:r>
              <a:rPr lang="el-GR" dirty="0" smtClean="0"/>
              <a:t>Μεταρρυθμίσεις δεν έχουν ούτε το ίδιο βάρος ούτε την ίδια έκταση ούτε παράγουν τα ίδια αποτελέσματα.</a:t>
            </a:r>
          </a:p>
          <a:p>
            <a:pPr algn="just"/>
            <a:r>
              <a:rPr lang="el-GR" dirty="0" smtClean="0"/>
              <a:t>Ενδεικτικά αυτή του 1959 ή του 1985 είναι σχετικά περιορισμένες στην έκταση και δεν παράγουν μακροπρόθεσμα αποτελέσματα. </a:t>
            </a:r>
          </a:p>
          <a:p>
            <a:pPr algn="just"/>
            <a:r>
              <a:rPr lang="el-GR" dirty="0" smtClean="0"/>
              <a:t>Κατά συνέπεια ακόμη και ο όρος Μεταρρύθμιση στην περίπτωσή τους είναι προβληματικός.</a:t>
            </a:r>
          </a:p>
          <a:p>
            <a:pPr algn="just"/>
            <a:r>
              <a:rPr lang="el-GR" dirty="0" smtClean="0"/>
              <a:t>Αυτές που αγγίζουν περισσότερο την εκπαίδευση στο σύνολό της είναι οι Μεταρρυθμίσεις του 1964 και του 1976.</a:t>
            </a:r>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dirty="0"/>
          </a:p>
        </p:txBody>
      </p:sp>
      <p:pic>
        <p:nvPicPr>
          <p:cNvPr id="5"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Tree>
    <p:extLst>
      <p:ext uri="{BB962C8B-B14F-4D97-AF65-F5344CB8AC3E}">
        <p14:creationId xmlns:p14="http://schemas.microsoft.com/office/powerpoint/2010/main" xmlns="" val="155675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Η μεταρρύθμιση του 1959</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Τι περιλαμβάνει, αιτούμενα, ποιους αφορά, αποτελέσματα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Η μεταρρύθμιση του 1959</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Φορέας, Κυβέρνηση ΕΡΕ υπό τον Κ. Καραμανλή.</a:t>
            </a:r>
          </a:p>
          <a:p>
            <a:pPr>
              <a:buNone/>
            </a:pPr>
            <a:r>
              <a:rPr lang="el-GR" dirty="0" smtClean="0"/>
              <a:t> Βασικό αιτούμενο η διεύρυνση της Τεχνικής και Επαγγελματικής Εκπαίδευσης</a:t>
            </a:r>
          </a:p>
          <a:p>
            <a:r>
              <a:rPr lang="el-GR" dirty="0" smtClean="0"/>
              <a:t>Λόγοι. Οι προαναφερθέντες σε προηγούμενη ενότητα.</a:t>
            </a:r>
          </a:p>
          <a:p>
            <a:r>
              <a:rPr lang="el-GR" dirty="0" smtClean="0"/>
              <a:t>Μέτρα. Κυρίως Μέσες Τεχνικές Σχολές (Εργοδηγών) και δύο Ανώτερες Τεχνικές Μηχανικών σε Αθήνα και Θεσσαλονίκη (τα λεγόμενα Μικρά Πολυτεχνεία –κάτι σαν τα σημερινά ΤΕΙ) </a:t>
            </a:r>
          </a:p>
          <a:p>
            <a:r>
              <a:rPr lang="el-GR" dirty="0" smtClean="0"/>
              <a:t>Απολογισμός. Ιδρύθηκαν λίγα ιδρύματα. Ωστόσο με αρκετή επιτυχία. </a:t>
            </a:r>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solidFill>
                  <a:srgbClr val="5075BC"/>
                </a:solidFill>
              </a:rPr>
              <a:t>Η μεταρρύθμιση του 1964</a:t>
            </a:r>
            <a:endParaRPr lang="el-GR" b="1" dirty="0">
              <a:solidFill>
                <a:srgbClr val="5075BC"/>
              </a:solidFill>
            </a:endParaRPr>
          </a:p>
        </p:txBody>
      </p:sp>
      <p:sp>
        <p:nvSpPr>
          <p:cNvPr id="3" name="2 - Υπότιτλος"/>
          <p:cNvSpPr>
            <a:spLocks noGrp="1"/>
          </p:cNvSpPr>
          <p:nvPr>
            <p:ph type="subTitle" idx="1"/>
          </p:nvPr>
        </p:nvSpPr>
        <p:spPr/>
        <p:txBody>
          <a:bodyPr/>
          <a:lstStyle/>
          <a:p>
            <a:r>
              <a:rPr lang="el-GR" dirty="0" smtClean="0">
                <a:solidFill>
                  <a:schemeClr val="tx1"/>
                </a:solidFill>
              </a:rPr>
              <a:t>Ποιοι την θεμελίωσαν, τι περιλάμβανε, ποιο ήταν το αποτέλεσμα</a:t>
            </a:r>
            <a:endParaRPr lang="el-GR" dirty="0">
              <a:solidFill>
                <a:schemeClr val="tx1"/>
              </a:solidFill>
            </a:endParaRP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5075BC"/>
                </a:solidFill>
              </a:rPr>
              <a:t>Η μεταρρύθμιση του 1964</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Φορέας Κυβέρνηση Γ. Παπανδρέου. Εμπνευστής – Ευ. Παπανούτσος</a:t>
            </a:r>
          </a:p>
          <a:p>
            <a:r>
              <a:rPr lang="el-GR" dirty="0" smtClean="0"/>
              <a:t>Πολιτικό κλίμα. Αλλαγή </a:t>
            </a:r>
          </a:p>
          <a:p>
            <a:r>
              <a:rPr lang="el-GR" dirty="0" smtClean="0"/>
              <a:t>Λογική. Περισσότερη εκπαίδευση για όλους, πιο προσιτή στους πολλούς και άνοιγμα των ΑΕΙ.   </a:t>
            </a:r>
          </a:p>
          <a:p>
            <a:r>
              <a:rPr lang="el-GR" dirty="0" smtClean="0"/>
              <a:t>Βασικά Μέτρα: 9χρονη Υποχρεωτική Εκπαίδευση, στροφή στη δημοτική γλώσσα, νέα μαθήματα στο σχολείο (Κοινωνιολογία, αρχαία κείμενα σε μετάφραση…). </a:t>
            </a:r>
          </a:p>
          <a:p>
            <a:r>
              <a:rPr lang="el-GR" dirty="0" smtClean="0"/>
              <a:t>Έκβαση (ακύρωση από τη Δικτατορία)</a:t>
            </a:r>
          </a:p>
          <a:p>
            <a:endParaRPr lang="el-GR" dirty="0"/>
          </a:p>
        </p:txBody>
      </p:sp>
      <p:pic>
        <p:nvPicPr>
          <p:cNvPr id="4" name="Εικόνα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6015402"/>
            <a:ext cx="726005" cy="704483"/>
          </a:xfrm>
          <a:prstGeom prst="rect">
            <a:avLst/>
          </a:prstGeom>
        </p:spPr>
      </p:pic>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1550</Words>
  <Application>Microsoft Office PowerPoint</Application>
  <PresentationFormat>Προβολή στην οθόνη (4:3)</PresentationFormat>
  <Paragraphs>141</Paragraphs>
  <Slides>27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Θέμα του Office</vt:lpstr>
      <vt:lpstr>Νεοελληνικό Εκπαιδευτικό Σύστημα</vt:lpstr>
      <vt:lpstr>Σκοποί ενότητας</vt:lpstr>
      <vt:lpstr>Περιεχόμενα ενότητας</vt:lpstr>
      <vt:lpstr>Οι σημαντικότερες Μεταρρυθμίσεις</vt:lpstr>
      <vt:lpstr>Οι σημαντικότερες Μεταρρυθμίσεις</vt:lpstr>
      <vt:lpstr>Η μεταρρύθμιση του 1959</vt:lpstr>
      <vt:lpstr>Η μεταρρύθμιση του 1959</vt:lpstr>
      <vt:lpstr>Η μεταρρύθμιση του 1964</vt:lpstr>
      <vt:lpstr>Η μεταρρύθμιση του 1964</vt:lpstr>
      <vt:lpstr>Η μεταρρύθμιση του 1976</vt:lpstr>
      <vt:lpstr>Η μεταρρύθμιση του 1976</vt:lpstr>
      <vt:lpstr>Η μεταρρύθμιση του 1985</vt:lpstr>
      <vt:lpstr>Η μεταρρύθμιση του 1985</vt:lpstr>
      <vt:lpstr>Η μεταρρύθμιση του 1997</vt:lpstr>
      <vt:lpstr>Η μεταρρύθμιση του 1997</vt:lpstr>
      <vt:lpstr>Η μεταρρύθμιση του 1997</vt:lpstr>
      <vt:lpstr>Η μεταρρύθμιση του 1997</vt:lpstr>
      <vt:lpstr>Από το 1997 ως σήμερα</vt:lpstr>
      <vt:lpstr>Από το 1997 ως σήμερα</vt:lpstr>
      <vt:lpstr>Από το 1997 ως σήμερα</vt:lpstr>
      <vt:lpstr>Τέλος Ενότητας</vt:lpstr>
      <vt:lpstr>Βιβλιογραφία</vt:lpstr>
      <vt:lpstr>Χρηματοδότηση</vt:lpstr>
      <vt:lpstr>Διαφάνεια 24</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Νεοελληνικό Εκπαιδευτικό Σύστημα</dc:title>
  <dc:creator>John</dc:creator>
  <cp:lastModifiedBy>John</cp:lastModifiedBy>
  <cp:revision>42</cp:revision>
  <dcterms:created xsi:type="dcterms:W3CDTF">2014-10-03T10:36:53Z</dcterms:created>
  <dcterms:modified xsi:type="dcterms:W3CDTF">2014-11-05T12:15:47Z</dcterms:modified>
</cp:coreProperties>
</file>