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547" r:id="rId2"/>
    <p:sldId id="548" r:id="rId3"/>
    <p:sldId id="517" r:id="rId4"/>
    <p:sldId id="520" r:id="rId5"/>
    <p:sldId id="523" r:id="rId6"/>
    <p:sldId id="524" r:id="rId7"/>
    <p:sldId id="518" r:id="rId8"/>
    <p:sldId id="540" r:id="rId9"/>
    <p:sldId id="541" r:id="rId10"/>
    <p:sldId id="522" r:id="rId11"/>
    <p:sldId id="525" r:id="rId12"/>
    <p:sldId id="549" r:id="rId13"/>
    <p:sldId id="557" r:id="rId14"/>
    <p:sldId id="556" r:id="rId15"/>
    <p:sldId id="558" r:id="rId16"/>
    <p:sldId id="528" r:id="rId17"/>
    <p:sldId id="529" r:id="rId18"/>
    <p:sldId id="530" r:id="rId19"/>
    <p:sldId id="519" r:id="rId20"/>
    <p:sldId id="527" r:id="rId21"/>
    <p:sldId id="531" r:id="rId22"/>
    <p:sldId id="539" r:id="rId23"/>
    <p:sldId id="550" r:id="rId24"/>
    <p:sldId id="532" r:id="rId25"/>
    <p:sldId id="534" r:id="rId26"/>
    <p:sldId id="533" r:id="rId27"/>
    <p:sldId id="551" r:id="rId28"/>
    <p:sldId id="552" r:id="rId29"/>
    <p:sldId id="535" r:id="rId30"/>
    <p:sldId id="553" r:id="rId31"/>
    <p:sldId id="554" r:id="rId32"/>
    <p:sldId id="536" r:id="rId33"/>
    <p:sldId id="555" r:id="rId34"/>
    <p:sldId id="537" r:id="rId35"/>
    <p:sldId id="538" r:id="rId36"/>
    <p:sldId id="511" r:id="rId37"/>
    <p:sldId id="542" r:id="rId38"/>
    <p:sldId id="512" r:id="rId39"/>
    <p:sldId id="513" r:id="rId40"/>
    <p:sldId id="514" r:id="rId41"/>
    <p:sldId id="515" r:id="rId42"/>
    <p:sldId id="516" r:id="rId43"/>
    <p:sldId id="543" r:id="rId44"/>
    <p:sldId id="544" r:id="rId45"/>
    <p:sldId id="545" r:id="rId46"/>
    <p:sldId id="546" r:id="rId47"/>
  </p:sldIdLst>
  <p:sldSz cx="8229600" cy="4479925"/>
  <p:notesSz cx="6858000" cy="9144000"/>
  <p:defaultTextStyle>
    <a:defPPr>
      <a:defRPr lang="en-US"/>
    </a:defPPr>
    <a:lvl1pPr marL="0" algn="l" defTabSz="813359" rtl="0" eaLnBrk="1" latinLnBrk="0" hangingPunct="1">
      <a:defRPr sz="1600" kern="1200">
        <a:solidFill>
          <a:schemeClr val="tx1"/>
        </a:solidFill>
        <a:latin typeface="+mn-lt"/>
        <a:ea typeface="+mn-ea"/>
        <a:cs typeface="+mn-cs"/>
      </a:defRPr>
    </a:lvl1pPr>
    <a:lvl2pPr marL="406679" algn="l" defTabSz="813359" rtl="0" eaLnBrk="1" latinLnBrk="0" hangingPunct="1">
      <a:defRPr sz="1600" kern="1200">
        <a:solidFill>
          <a:schemeClr val="tx1"/>
        </a:solidFill>
        <a:latin typeface="+mn-lt"/>
        <a:ea typeface="+mn-ea"/>
        <a:cs typeface="+mn-cs"/>
      </a:defRPr>
    </a:lvl2pPr>
    <a:lvl3pPr marL="813359" algn="l" defTabSz="813359" rtl="0" eaLnBrk="1" latinLnBrk="0" hangingPunct="1">
      <a:defRPr sz="1600" kern="1200">
        <a:solidFill>
          <a:schemeClr val="tx1"/>
        </a:solidFill>
        <a:latin typeface="+mn-lt"/>
        <a:ea typeface="+mn-ea"/>
        <a:cs typeface="+mn-cs"/>
      </a:defRPr>
    </a:lvl3pPr>
    <a:lvl4pPr marL="1220038" algn="l" defTabSz="813359" rtl="0" eaLnBrk="1" latinLnBrk="0" hangingPunct="1">
      <a:defRPr sz="1600" kern="1200">
        <a:solidFill>
          <a:schemeClr val="tx1"/>
        </a:solidFill>
        <a:latin typeface="+mn-lt"/>
        <a:ea typeface="+mn-ea"/>
        <a:cs typeface="+mn-cs"/>
      </a:defRPr>
    </a:lvl4pPr>
    <a:lvl5pPr marL="1626718" algn="l" defTabSz="813359" rtl="0" eaLnBrk="1" latinLnBrk="0" hangingPunct="1">
      <a:defRPr sz="1600" kern="1200">
        <a:solidFill>
          <a:schemeClr val="tx1"/>
        </a:solidFill>
        <a:latin typeface="+mn-lt"/>
        <a:ea typeface="+mn-ea"/>
        <a:cs typeface="+mn-cs"/>
      </a:defRPr>
    </a:lvl5pPr>
    <a:lvl6pPr marL="2033397" algn="l" defTabSz="813359" rtl="0" eaLnBrk="1" latinLnBrk="0" hangingPunct="1">
      <a:defRPr sz="1600" kern="1200">
        <a:solidFill>
          <a:schemeClr val="tx1"/>
        </a:solidFill>
        <a:latin typeface="+mn-lt"/>
        <a:ea typeface="+mn-ea"/>
        <a:cs typeface="+mn-cs"/>
      </a:defRPr>
    </a:lvl6pPr>
    <a:lvl7pPr marL="2440076" algn="l" defTabSz="813359" rtl="0" eaLnBrk="1" latinLnBrk="0" hangingPunct="1">
      <a:defRPr sz="1600" kern="1200">
        <a:solidFill>
          <a:schemeClr val="tx1"/>
        </a:solidFill>
        <a:latin typeface="+mn-lt"/>
        <a:ea typeface="+mn-ea"/>
        <a:cs typeface="+mn-cs"/>
      </a:defRPr>
    </a:lvl7pPr>
    <a:lvl8pPr marL="2846756" algn="l" defTabSz="813359" rtl="0" eaLnBrk="1" latinLnBrk="0" hangingPunct="1">
      <a:defRPr sz="1600" kern="1200">
        <a:solidFill>
          <a:schemeClr val="tx1"/>
        </a:solidFill>
        <a:latin typeface="+mn-lt"/>
        <a:ea typeface="+mn-ea"/>
        <a:cs typeface="+mn-cs"/>
      </a:defRPr>
    </a:lvl8pPr>
    <a:lvl9pPr marL="3253435" algn="l" defTabSz="81335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29" autoAdjust="0"/>
    <p:restoredTop sz="94624" autoAdjust="0"/>
  </p:normalViewPr>
  <p:slideViewPr>
    <p:cSldViewPr>
      <p:cViewPr>
        <p:scale>
          <a:sx n="100" d="100"/>
          <a:sy n="100" d="100"/>
        </p:scale>
        <p:origin x="-1286" y="-466"/>
      </p:cViewPr>
      <p:guideLst>
        <p:guide orient="horz" pos="1411"/>
        <p:guide pos="2592"/>
      </p:guideLst>
    </p:cSldViewPr>
  </p:slideViewPr>
  <p:outlineViewPr>
    <p:cViewPr>
      <p:scale>
        <a:sx n="33" d="100"/>
        <a:sy n="33" d="100"/>
      </p:scale>
      <p:origin x="48" y="4689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F9211-487B-48D6-9CE2-422A5EBF3C69}" type="datetimeFigureOut">
              <a:rPr lang="en-US" smtClean="0"/>
              <a:pPr/>
              <a:t>2/19/2023</a:t>
            </a:fld>
            <a:endParaRPr lang="en-US"/>
          </a:p>
        </p:txBody>
      </p:sp>
      <p:sp>
        <p:nvSpPr>
          <p:cNvPr id="4" name="3 - Θέση εικόνας διαφάνειας"/>
          <p:cNvSpPr>
            <a:spLocks noGrp="1" noRot="1" noChangeAspect="1"/>
          </p:cNvSpPr>
          <p:nvPr>
            <p:ph type="sldImg" idx="2"/>
          </p:nvPr>
        </p:nvSpPr>
        <p:spPr>
          <a:xfrm>
            <a:off x="280988" y="685800"/>
            <a:ext cx="62960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57CD0-21A8-4A19-A2A3-9BF4A1BC14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13359" rtl="0" eaLnBrk="1" latinLnBrk="0" hangingPunct="1">
      <a:defRPr sz="1100" kern="1200">
        <a:solidFill>
          <a:schemeClr val="tx1"/>
        </a:solidFill>
        <a:latin typeface="+mn-lt"/>
        <a:ea typeface="+mn-ea"/>
        <a:cs typeface="+mn-cs"/>
      </a:defRPr>
    </a:lvl1pPr>
    <a:lvl2pPr marL="406679" algn="l" defTabSz="813359" rtl="0" eaLnBrk="1" latinLnBrk="0" hangingPunct="1">
      <a:defRPr sz="1100" kern="1200">
        <a:solidFill>
          <a:schemeClr val="tx1"/>
        </a:solidFill>
        <a:latin typeface="+mn-lt"/>
        <a:ea typeface="+mn-ea"/>
        <a:cs typeface="+mn-cs"/>
      </a:defRPr>
    </a:lvl2pPr>
    <a:lvl3pPr marL="813359" algn="l" defTabSz="813359" rtl="0" eaLnBrk="1" latinLnBrk="0" hangingPunct="1">
      <a:defRPr sz="1100" kern="1200">
        <a:solidFill>
          <a:schemeClr val="tx1"/>
        </a:solidFill>
        <a:latin typeface="+mn-lt"/>
        <a:ea typeface="+mn-ea"/>
        <a:cs typeface="+mn-cs"/>
      </a:defRPr>
    </a:lvl3pPr>
    <a:lvl4pPr marL="1220038" algn="l" defTabSz="813359" rtl="0" eaLnBrk="1" latinLnBrk="0" hangingPunct="1">
      <a:defRPr sz="1100" kern="1200">
        <a:solidFill>
          <a:schemeClr val="tx1"/>
        </a:solidFill>
        <a:latin typeface="+mn-lt"/>
        <a:ea typeface="+mn-ea"/>
        <a:cs typeface="+mn-cs"/>
      </a:defRPr>
    </a:lvl4pPr>
    <a:lvl5pPr marL="1626718" algn="l" defTabSz="813359" rtl="0" eaLnBrk="1" latinLnBrk="0" hangingPunct="1">
      <a:defRPr sz="1100" kern="1200">
        <a:solidFill>
          <a:schemeClr val="tx1"/>
        </a:solidFill>
        <a:latin typeface="+mn-lt"/>
        <a:ea typeface="+mn-ea"/>
        <a:cs typeface="+mn-cs"/>
      </a:defRPr>
    </a:lvl5pPr>
    <a:lvl6pPr marL="2033397" algn="l" defTabSz="813359" rtl="0" eaLnBrk="1" latinLnBrk="0" hangingPunct="1">
      <a:defRPr sz="1100" kern="1200">
        <a:solidFill>
          <a:schemeClr val="tx1"/>
        </a:solidFill>
        <a:latin typeface="+mn-lt"/>
        <a:ea typeface="+mn-ea"/>
        <a:cs typeface="+mn-cs"/>
      </a:defRPr>
    </a:lvl6pPr>
    <a:lvl7pPr marL="2440076" algn="l" defTabSz="813359" rtl="0" eaLnBrk="1" latinLnBrk="0" hangingPunct="1">
      <a:defRPr sz="1100" kern="1200">
        <a:solidFill>
          <a:schemeClr val="tx1"/>
        </a:solidFill>
        <a:latin typeface="+mn-lt"/>
        <a:ea typeface="+mn-ea"/>
        <a:cs typeface="+mn-cs"/>
      </a:defRPr>
    </a:lvl7pPr>
    <a:lvl8pPr marL="2846756" algn="l" defTabSz="813359" rtl="0" eaLnBrk="1" latinLnBrk="0" hangingPunct="1">
      <a:defRPr sz="1100" kern="1200">
        <a:solidFill>
          <a:schemeClr val="tx1"/>
        </a:solidFill>
        <a:latin typeface="+mn-lt"/>
        <a:ea typeface="+mn-ea"/>
        <a:cs typeface="+mn-cs"/>
      </a:defRPr>
    </a:lvl8pPr>
    <a:lvl9pPr marL="3253435" algn="l" defTabSz="81335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4869165" y="2488848"/>
            <a:ext cx="3360437" cy="5950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24" name="23 - Ορθογώνιο"/>
          <p:cNvSpPr/>
          <p:nvPr/>
        </p:nvSpPr>
        <p:spPr>
          <a:xfrm flipV="1">
            <a:off x="4869181" y="2545686"/>
            <a:ext cx="3360421" cy="1254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25" name="24 - Ορθογώνιο"/>
          <p:cNvSpPr/>
          <p:nvPr/>
        </p:nvSpPr>
        <p:spPr>
          <a:xfrm flipV="1">
            <a:off x="4869181" y="2688195"/>
            <a:ext cx="3360421" cy="5973"/>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26" name="25 - Ορθογώνιο"/>
          <p:cNvSpPr/>
          <p:nvPr/>
        </p:nvSpPr>
        <p:spPr>
          <a:xfrm flipV="1">
            <a:off x="4869180" y="2720358"/>
            <a:ext cx="1769364" cy="1194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27" name="26 - Ορθογώνιο"/>
          <p:cNvSpPr/>
          <p:nvPr/>
        </p:nvSpPr>
        <p:spPr>
          <a:xfrm flipV="1">
            <a:off x="4869180" y="2743332"/>
            <a:ext cx="1769364" cy="5973"/>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useBgFill="1">
        <p:nvSpPr>
          <p:cNvPr id="30" name="29 - Στρογγυλεμένο ορθογώνιο"/>
          <p:cNvSpPr/>
          <p:nvPr/>
        </p:nvSpPr>
        <p:spPr bwMode="white">
          <a:xfrm>
            <a:off x="4869180" y="2588401"/>
            <a:ext cx="2756916" cy="1792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useBgFill="1">
        <p:nvSpPr>
          <p:cNvPr id="31" name="30 - Στρογγυλεμένο ορθογώνιο"/>
          <p:cNvSpPr/>
          <p:nvPr/>
        </p:nvSpPr>
        <p:spPr bwMode="white">
          <a:xfrm>
            <a:off x="6638856" y="2652799"/>
            <a:ext cx="1440180" cy="2389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7" name="6 - Ορθογώνιο"/>
          <p:cNvSpPr/>
          <p:nvPr/>
        </p:nvSpPr>
        <p:spPr>
          <a:xfrm>
            <a:off x="1" y="2384108"/>
            <a:ext cx="8229600" cy="15950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10" name="9 - Ορθογώνιο"/>
          <p:cNvSpPr/>
          <p:nvPr/>
        </p:nvSpPr>
        <p:spPr>
          <a:xfrm>
            <a:off x="1" y="2401005"/>
            <a:ext cx="8229601" cy="9189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11" name="10 - Ορθογώνιο"/>
          <p:cNvSpPr/>
          <p:nvPr/>
        </p:nvSpPr>
        <p:spPr>
          <a:xfrm flipV="1">
            <a:off x="5772646" y="2379815"/>
            <a:ext cx="2456955" cy="16228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19" name="18 - Ορθογώνιο"/>
          <p:cNvSpPr/>
          <p:nvPr/>
        </p:nvSpPr>
        <p:spPr>
          <a:xfrm>
            <a:off x="0" y="1"/>
            <a:ext cx="8229600" cy="241810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8" name="7 - Τίτλος"/>
          <p:cNvSpPr>
            <a:spLocks noGrp="1"/>
          </p:cNvSpPr>
          <p:nvPr>
            <p:ph type="ctrTitle"/>
          </p:nvPr>
        </p:nvSpPr>
        <p:spPr>
          <a:xfrm>
            <a:off x="411480" y="1569012"/>
            <a:ext cx="7612380" cy="960280"/>
          </a:xfrm>
        </p:spPr>
        <p:txBody>
          <a:bodyPr anchor="b"/>
          <a:lstStyle>
            <a:lvl1pPr>
              <a:defRPr sz="39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11480" y="2547598"/>
            <a:ext cx="4457700" cy="1144870"/>
          </a:xfrm>
        </p:spPr>
        <p:txBody>
          <a:bodyPr/>
          <a:lstStyle>
            <a:lvl1pPr marL="56935" indent="0" algn="l">
              <a:buNone/>
              <a:defRPr sz="2100">
                <a:solidFill>
                  <a:schemeClr val="tx2"/>
                </a:solidFill>
              </a:defRPr>
            </a:lvl1pPr>
            <a:lvl2pPr marL="406679" indent="0" algn="ctr">
              <a:buNone/>
            </a:lvl2pPr>
            <a:lvl3pPr marL="813359" indent="0" algn="ctr">
              <a:buNone/>
            </a:lvl3pPr>
            <a:lvl4pPr marL="1220038" indent="0" algn="ctr">
              <a:buNone/>
            </a:lvl4pPr>
            <a:lvl5pPr marL="1626718" indent="0" algn="ctr">
              <a:buNone/>
            </a:lvl5pPr>
            <a:lvl6pPr marL="2033397" indent="0" algn="ctr">
              <a:buNone/>
            </a:lvl6pPr>
            <a:lvl7pPr marL="2440076" indent="0" algn="ctr">
              <a:buNone/>
            </a:lvl7pPr>
            <a:lvl8pPr marL="2846756" indent="0" algn="ctr">
              <a:buNone/>
            </a:lvl8pPr>
            <a:lvl9pPr marL="3253435"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035040" y="2747687"/>
            <a:ext cx="864108" cy="298662"/>
          </a:xfrm>
        </p:spPr>
        <p:txBody>
          <a:bodyPr/>
          <a:lstStyle/>
          <a:p>
            <a:fld id="{34DF330D-4C18-4514-89BC-1B7AFF913ADD}" type="datetimeFigureOut">
              <a:rPr lang="en-US" smtClean="0"/>
              <a:pPr/>
              <a:t>2/19/2023</a:t>
            </a:fld>
            <a:endParaRPr lang="en-US"/>
          </a:p>
        </p:txBody>
      </p:sp>
      <p:sp>
        <p:nvSpPr>
          <p:cNvPr id="17" name="16 - Θέση υποσέλιδου"/>
          <p:cNvSpPr>
            <a:spLocks noGrp="1"/>
          </p:cNvSpPr>
          <p:nvPr>
            <p:ph type="ftr" sz="quarter" idx="11"/>
          </p:nvPr>
        </p:nvSpPr>
        <p:spPr>
          <a:xfrm>
            <a:off x="4869180" y="2747065"/>
            <a:ext cx="1165860" cy="298662"/>
          </a:xfrm>
        </p:spPr>
        <p:txBody>
          <a:bodyPr/>
          <a:lstStyle/>
          <a:p>
            <a:endParaRPr lang="en-US"/>
          </a:p>
        </p:txBody>
      </p:sp>
      <p:sp>
        <p:nvSpPr>
          <p:cNvPr id="29" name="28 - Θέση αριθμού διαφάνειας"/>
          <p:cNvSpPr>
            <a:spLocks noGrp="1"/>
          </p:cNvSpPr>
          <p:nvPr>
            <p:ph type="sldNum" sz="quarter" idx="12"/>
          </p:nvPr>
        </p:nvSpPr>
        <p:spPr>
          <a:xfrm>
            <a:off x="7488079" y="742"/>
            <a:ext cx="672941" cy="238929"/>
          </a:xfrm>
        </p:spPr>
        <p:txBody>
          <a:bodyPr/>
          <a:lstStyle>
            <a:lvl1pPr algn="r">
              <a:defRPr sz="1600">
                <a:solidFill>
                  <a:schemeClr val="bg1"/>
                </a:solidFill>
              </a:defRPr>
            </a:lvl1pPr>
          </a:lstStyle>
          <a:p>
            <a:fld id="{00C014DA-890C-4E96-B430-6D1D248D31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103620" y="746654"/>
            <a:ext cx="1714500" cy="358394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11480" y="746654"/>
            <a:ext cx="5623560" cy="358394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marL="8844">
              <a:lnSpc>
                <a:spcPts val="864"/>
              </a:lnSpc>
              <a:defRPr sz="800" b="0" i="0" spc="-3" dirty="0">
                <a:solidFill>
                  <a:srgbClr val="898989"/>
                </a:solidFill>
                <a:latin typeface="Calibri"/>
                <a:cs typeface="Calibri"/>
              </a:defRPr>
            </a:lvl1pPr>
          </a:lstStyle>
          <a:p>
            <a:r>
              <a:rPr lang="el-GR" dirty="0" err="1" smtClean="0"/>
              <a:t>Καρβουντζή</a:t>
            </a:r>
            <a:r>
              <a:rPr lang="el-GR" spc="-10" dirty="0" smtClean="0"/>
              <a:t> </a:t>
            </a:r>
            <a:r>
              <a:rPr lang="el-GR" spc="-7" dirty="0" smtClean="0"/>
              <a:t>Ηλιάνα </a:t>
            </a:r>
            <a:r>
              <a:rPr lang="el-GR" dirty="0" smtClean="0"/>
              <a:t>Βιολόγος</a:t>
            </a:r>
            <a:endParaRPr lang="el-G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50082" y="1294201"/>
            <a:ext cx="6995160" cy="889763"/>
          </a:xfrm>
        </p:spPr>
        <p:txBody>
          <a:bodyPr anchor="b">
            <a:noAutofit/>
          </a:bodyPr>
          <a:lstStyle>
            <a:lvl1pPr algn="l">
              <a:buNone/>
              <a:defRPr sz="38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50082" y="2199519"/>
            <a:ext cx="6995160" cy="986205"/>
          </a:xfrm>
        </p:spPr>
        <p:txBody>
          <a:bodyPr anchor="t"/>
          <a:lstStyle>
            <a:lvl1pPr marL="40668" indent="0">
              <a:buNone/>
              <a:defRPr sz="1900" b="0">
                <a:solidFill>
                  <a:schemeClr val="tx2"/>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11480" y="1469416"/>
            <a:ext cx="3634740" cy="2956543"/>
          </a:xfrm>
        </p:spPr>
        <p:txBody>
          <a:bodyPr/>
          <a:lstStyle>
            <a:lvl1pPr>
              <a:defRPr sz="1800"/>
            </a:lvl1pPr>
            <a:lvl2pPr>
              <a:defRPr sz="1700"/>
            </a:lvl2pPr>
            <a:lvl3pPr>
              <a:defRPr sz="16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83380" y="1469416"/>
            <a:ext cx="3634740" cy="2956543"/>
          </a:xfrm>
        </p:spPr>
        <p:txBody>
          <a:bodyPr/>
          <a:lstStyle>
            <a:lvl1pPr>
              <a:defRPr sz="1800"/>
            </a:lvl1pPr>
            <a:lvl2pPr>
              <a:defRPr sz="1700"/>
            </a:lvl2pPr>
            <a:lvl3pPr>
              <a:defRPr sz="16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746654"/>
            <a:ext cx="7543800" cy="698868"/>
          </a:xfrm>
        </p:spPr>
        <p:txBody>
          <a:bodyPr anchor="ctr"/>
          <a:lstStyle>
            <a:lvl1pPr>
              <a:defRPr sz="36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42900" y="1466506"/>
            <a:ext cx="3637483" cy="298662"/>
          </a:xfrm>
          <a:solidFill>
            <a:schemeClr val="accent2">
              <a:satMod val="150000"/>
              <a:alpha val="25000"/>
            </a:schemeClr>
          </a:solidFill>
          <a:ln w="12700">
            <a:solidFill>
              <a:schemeClr val="accent2"/>
            </a:solidFill>
          </a:ln>
        </p:spPr>
        <p:txBody>
          <a:bodyPr anchor="ctr">
            <a:noAutofit/>
          </a:bodyPr>
          <a:lstStyle>
            <a:lvl1pPr marL="40668" indent="0">
              <a:buNone/>
              <a:defRPr sz="1700" b="1">
                <a:solidFill>
                  <a:schemeClr val="tx1">
                    <a:tint val="95000"/>
                  </a:schemeClr>
                </a:solidFill>
              </a:defRPr>
            </a:lvl1pPr>
            <a:lvl2pPr>
              <a:buNone/>
              <a:defRPr sz="1800" b="1"/>
            </a:lvl2pPr>
            <a:lvl3pPr>
              <a:buNone/>
              <a:defRPr sz="1600" b="1"/>
            </a:lvl3pPr>
            <a:lvl4pPr>
              <a:buNone/>
              <a:defRPr sz="1400" b="1"/>
            </a:lvl4pPr>
            <a:lvl5pPr>
              <a:buNone/>
              <a:defRPr sz="14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249104" y="1466506"/>
            <a:ext cx="3637598" cy="298662"/>
          </a:xfrm>
          <a:solidFill>
            <a:schemeClr val="accent2">
              <a:satMod val="150000"/>
              <a:alpha val="25000"/>
            </a:schemeClr>
          </a:solidFill>
          <a:ln w="12700">
            <a:solidFill>
              <a:schemeClr val="accent2"/>
            </a:solidFill>
          </a:ln>
        </p:spPr>
        <p:txBody>
          <a:bodyPr anchor="ctr">
            <a:noAutofit/>
          </a:bodyPr>
          <a:lstStyle>
            <a:lvl1pPr marL="40668" indent="0">
              <a:buNone/>
              <a:defRPr sz="1700" b="1">
                <a:solidFill>
                  <a:schemeClr val="tx1">
                    <a:tint val="95000"/>
                  </a:schemeClr>
                </a:solidFill>
              </a:defRPr>
            </a:lvl1pPr>
            <a:lvl2pPr>
              <a:buNone/>
              <a:defRPr sz="1800" b="1"/>
            </a:lvl2pPr>
            <a:lvl3pPr>
              <a:buNone/>
              <a:defRPr sz="1600" b="1"/>
            </a:lvl3pPr>
            <a:lvl4pPr>
              <a:buNone/>
              <a:defRPr sz="1400" b="1"/>
            </a:lvl4pPr>
            <a:lvl5pPr>
              <a:buNone/>
              <a:defRPr sz="14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42900" y="1769315"/>
            <a:ext cx="3637483" cy="2538624"/>
          </a:xfrm>
        </p:spPr>
        <p:txBody>
          <a:bodyPr/>
          <a:lstStyle>
            <a:lvl1pPr>
              <a:defRPr sz="1800"/>
            </a:lvl1pPr>
            <a:lvl2pPr>
              <a:defRPr sz="1800"/>
            </a:lvl2pPr>
            <a:lvl3pPr>
              <a:defRPr sz="1600"/>
            </a:lvl3pPr>
            <a:lvl4pPr>
              <a:defRPr sz="1400"/>
            </a:lvl4pPr>
            <a:lvl5pPr>
              <a:defRPr sz="14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246475" y="1769315"/>
            <a:ext cx="3637598" cy="2538624"/>
          </a:xfrm>
        </p:spPr>
        <p:txBody>
          <a:bodyPr/>
          <a:lstStyle>
            <a:lvl1pPr>
              <a:defRPr sz="1800"/>
            </a:lvl1pPr>
            <a:lvl2pPr>
              <a:defRPr sz="1800"/>
            </a:lvl2pPr>
            <a:lvl3pPr>
              <a:defRPr sz="1600"/>
            </a:lvl3pPr>
            <a:lvl4pPr>
              <a:defRPr sz="1400"/>
            </a:lvl4pPr>
            <a:lvl5pPr>
              <a:defRPr sz="14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34DF330D-4C18-4514-89BC-1B7AFF913ADD}" type="datetimeFigureOut">
              <a:rPr lang="en-US" smtClean="0"/>
              <a:pPr/>
              <a:t>2/19/2023</a:t>
            </a:fld>
            <a:endParaRPr lang="en-US"/>
          </a:p>
        </p:txBody>
      </p:sp>
      <p:sp>
        <p:nvSpPr>
          <p:cNvPr id="27" name="26 - Θέση αριθμού διαφάνειας"/>
          <p:cNvSpPr>
            <a:spLocks noGrp="1"/>
          </p:cNvSpPr>
          <p:nvPr>
            <p:ph type="sldNum" sz="quarter" idx="11"/>
          </p:nvPr>
        </p:nvSpPr>
        <p:spPr/>
        <p:txBody>
          <a:bodyPr rtlCol="0"/>
          <a:lstStyle/>
          <a:p>
            <a:fld id="{00C014DA-890C-4E96-B430-6D1D248D3129}" type="slidenum">
              <a:rPr lang="en-US" smtClean="0"/>
              <a:pPr/>
              <a:t>‹#›</a:t>
            </a:fld>
            <a:endParaRPr lang="en-US"/>
          </a:p>
        </p:txBody>
      </p:sp>
      <p:sp>
        <p:nvSpPr>
          <p:cNvPr id="28" name="27 - Θέση υποσέλιδου"/>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11480" y="746654"/>
            <a:ext cx="7406640" cy="698868"/>
          </a:xfrm>
        </p:spPr>
        <p:txBody>
          <a:bodyPr anchor="ctr"/>
          <a:lstStyle>
            <a:lvl1pPr>
              <a:defRPr sz="36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5925312" y="400206"/>
            <a:ext cx="861538" cy="298662"/>
          </a:xfrm>
        </p:spPr>
        <p:txBody>
          <a:bodyPr/>
          <a:lstStyle/>
          <a:p>
            <a:fld id="{34DF330D-4C18-4514-89BC-1B7AFF913ADD}" type="datetimeFigureOut">
              <a:rPr lang="en-US" smtClean="0"/>
              <a:pPr/>
              <a:t>2/19/2023</a:t>
            </a:fld>
            <a:endParaRPr lang="en-US"/>
          </a:p>
        </p:txBody>
      </p:sp>
      <p:sp>
        <p:nvSpPr>
          <p:cNvPr id="4" name="3 - Θέση υποσέλιδου"/>
          <p:cNvSpPr>
            <a:spLocks noGrp="1"/>
          </p:cNvSpPr>
          <p:nvPr>
            <p:ph type="ftr" sz="quarter" idx="11"/>
          </p:nvPr>
        </p:nvSpPr>
        <p:spPr>
          <a:xfrm>
            <a:off x="4732020" y="400206"/>
            <a:ext cx="1193292" cy="298662"/>
          </a:xfrm>
        </p:spPr>
        <p:txBody>
          <a:bodyPr/>
          <a:lstStyle/>
          <a:p>
            <a:endParaRPr lang="en-US"/>
          </a:p>
        </p:txBody>
      </p:sp>
      <p:sp>
        <p:nvSpPr>
          <p:cNvPr id="5" name="4 - Θέση αριθμού διαφάνειας"/>
          <p:cNvSpPr>
            <a:spLocks noGrp="1"/>
          </p:cNvSpPr>
          <p:nvPr>
            <p:ph type="sldNum" sz="quarter" idx="12"/>
          </p:nvPr>
        </p:nvSpPr>
        <p:spPr>
          <a:xfrm>
            <a:off x="7357262" y="1484"/>
            <a:ext cx="685800" cy="238929"/>
          </a:xfrm>
        </p:spPr>
        <p:txBody>
          <a:bodyPr/>
          <a:lstStyle/>
          <a:p>
            <a:fld id="{00C014DA-890C-4E96-B430-6D1D248D31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818146" y="719852"/>
            <a:ext cx="3044952" cy="573430"/>
          </a:xfrm>
        </p:spPr>
        <p:txBody>
          <a:bodyPr anchor="b"/>
          <a:lstStyle>
            <a:lvl1pPr algn="l">
              <a:buNone/>
              <a:defRPr sz="16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818146" y="1313488"/>
            <a:ext cx="3044952" cy="3016483"/>
          </a:xfrm>
        </p:spPr>
        <p:txBody>
          <a:bodyPr/>
          <a:lstStyle>
            <a:lvl1pPr marL="8134" indent="0">
              <a:buNone/>
              <a:defRPr sz="1200"/>
            </a:lvl1pPr>
            <a:lvl2pPr>
              <a:buNone/>
              <a:defRPr sz="1100"/>
            </a:lvl2pPr>
            <a:lvl3pPr>
              <a:buNone/>
              <a:defRPr sz="900"/>
            </a:lvl3pPr>
            <a:lvl4pPr>
              <a:buNone/>
              <a:defRPr sz="800"/>
            </a:lvl4pPr>
            <a:lvl5pPr>
              <a:buNone/>
              <a:defRPr sz="8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37160" y="507102"/>
            <a:ext cx="4592117" cy="3822869"/>
          </a:xfrm>
        </p:spPr>
        <p:txBody>
          <a:bodyPr/>
          <a:lstStyle>
            <a:lvl1pPr>
              <a:defRPr sz="2800"/>
            </a:lvl1pPr>
            <a:lvl2pPr>
              <a:defRPr sz="2500"/>
            </a:lvl2pPr>
            <a:lvl3pPr>
              <a:defRPr sz="21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896392" y="724549"/>
            <a:ext cx="528123" cy="3058236"/>
          </a:xfrm>
        </p:spPr>
        <p:txBody>
          <a:bodyPr vert="vert270" lIns="40668" tIns="0" rIns="40668" anchor="t"/>
          <a:lstStyle>
            <a:lvl1pPr algn="ctr">
              <a:buNone/>
              <a:defRPr sz="18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3304" y="746654"/>
            <a:ext cx="4114800" cy="2986617"/>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8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479599" y="2138912"/>
            <a:ext cx="2331720" cy="1643873"/>
          </a:xfrm>
        </p:spPr>
        <p:txBody>
          <a:bodyPr lIns="0" tIns="0" rIns="40668" anchor="t"/>
          <a:lstStyle>
            <a:lvl1pPr marL="0" indent="0">
              <a:lnSpc>
                <a:spcPct val="100000"/>
              </a:lnSpc>
              <a:spcBef>
                <a:spcPts val="0"/>
              </a:spcBef>
              <a:buFontTx/>
              <a:buNone/>
              <a:defRPr sz="1200"/>
            </a:lvl1pPr>
            <a:lvl2pPr>
              <a:buFontTx/>
              <a:buNone/>
              <a:defRPr sz="1100"/>
            </a:lvl2pPr>
            <a:lvl3pPr>
              <a:buFontTx/>
              <a:buNone/>
              <a:defRPr sz="900"/>
            </a:lvl3pPr>
            <a:lvl4pPr>
              <a:buFontTx/>
              <a:buNone/>
              <a:defRPr sz="800"/>
            </a:lvl4pPr>
            <a:lvl5pPr>
              <a:buFontTx/>
              <a:buNone/>
              <a:defRPr sz="8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DF330D-4C18-4514-89BC-1B7AFF913ADD}" type="datetimeFigureOut">
              <a:rPr lang="en-US" smtClean="0"/>
              <a:pPr/>
              <a:t>2/19/2023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00C014DA-890C-4E96-B430-6D1D248D31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239621"/>
            <a:ext cx="8229600" cy="55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29" name="28 - Ορθογώνιο"/>
          <p:cNvSpPr/>
          <p:nvPr/>
        </p:nvSpPr>
        <p:spPr>
          <a:xfrm>
            <a:off x="0" y="0"/>
            <a:ext cx="8229600" cy="20293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30" name="29 - Ορθογώνιο"/>
          <p:cNvSpPr/>
          <p:nvPr/>
        </p:nvSpPr>
        <p:spPr>
          <a:xfrm>
            <a:off x="1" y="201379"/>
            <a:ext cx="8229601" cy="5973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31" name="30 - Ορθογώνιο"/>
          <p:cNvSpPr/>
          <p:nvPr/>
        </p:nvSpPr>
        <p:spPr>
          <a:xfrm flipV="1">
            <a:off x="4869165" y="235328"/>
            <a:ext cx="3360437" cy="5950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32" name="31 - Ορθογώνιο"/>
          <p:cNvSpPr/>
          <p:nvPr/>
        </p:nvSpPr>
        <p:spPr>
          <a:xfrm flipV="1">
            <a:off x="4869181" y="287500"/>
            <a:ext cx="3360421" cy="11760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useBgFill="1">
        <p:nvSpPr>
          <p:cNvPr id="33" name="32 - Στρογγυλεμένο ορθογώνιο"/>
          <p:cNvSpPr/>
          <p:nvPr/>
        </p:nvSpPr>
        <p:spPr bwMode="white">
          <a:xfrm>
            <a:off x="4866605" y="324990"/>
            <a:ext cx="2756916" cy="1792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useBgFill="1">
        <p:nvSpPr>
          <p:cNvPr id="34" name="33 - Στρογγυλεμένο ορθογώνιο"/>
          <p:cNvSpPr/>
          <p:nvPr/>
        </p:nvSpPr>
        <p:spPr bwMode="white">
          <a:xfrm>
            <a:off x="6636281" y="384721"/>
            <a:ext cx="1440180" cy="2389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35" name="34 - Ορθογώνιο"/>
          <p:cNvSpPr/>
          <p:nvPr/>
        </p:nvSpPr>
        <p:spPr bwMode="invGray">
          <a:xfrm>
            <a:off x="8176470" y="-1307"/>
            <a:ext cx="51863" cy="40618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dirty="0"/>
          </a:p>
        </p:txBody>
      </p:sp>
      <p:sp>
        <p:nvSpPr>
          <p:cNvPr id="36" name="35 - Ορθογώνιο"/>
          <p:cNvSpPr/>
          <p:nvPr/>
        </p:nvSpPr>
        <p:spPr bwMode="invGray">
          <a:xfrm>
            <a:off x="8140033" y="-1307"/>
            <a:ext cx="24689" cy="40618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dirty="0"/>
          </a:p>
        </p:txBody>
      </p:sp>
      <p:sp>
        <p:nvSpPr>
          <p:cNvPr id="37" name="36 - Ορθογώνιο"/>
          <p:cNvSpPr/>
          <p:nvPr/>
        </p:nvSpPr>
        <p:spPr bwMode="invGray">
          <a:xfrm>
            <a:off x="8122885" y="-1307"/>
            <a:ext cx="8230" cy="406180"/>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38" name="37 - Ορθογώνιο"/>
          <p:cNvSpPr/>
          <p:nvPr/>
        </p:nvSpPr>
        <p:spPr bwMode="invGray">
          <a:xfrm>
            <a:off x="8077881" y="-1307"/>
            <a:ext cx="24689" cy="40618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39" name="38 - Ορθογώνιο"/>
          <p:cNvSpPr/>
          <p:nvPr/>
        </p:nvSpPr>
        <p:spPr bwMode="invGray">
          <a:xfrm>
            <a:off x="8024109" y="248"/>
            <a:ext cx="49378" cy="382287"/>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a:p>
        </p:txBody>
      </p:sp>
      <p:sp>
        <p:nvSpPr>
          <p:cNvPr id="40" name="39 - Ορθογώνιο"/>
          <p:cNvSpPr/>
          <p:nvPr/>
        </p:nvSpPr>
        <p:spPr bwMode="invGray">
          <a:xfrm>
            <a:off x="7986127" y="248"/>
            <a:ext cx="8230" cy="382287"/>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1336" tIns="40668" rIns="81336" bIns="40668" anchor="ctr"/>
          <a:lstStyle/>
          <a:p>
            <a:pPr algn="ctr" eaLnBrk="1" latinLnBrk="0" hangingPunct="1"/>
            <a:endParaRPr kumimoji="0" lang="en-US" dirty="0"/>
          </a:p>
        </p:txBody>
      </p:sp>
      <p:sp>
        <p:nvSpPr>
          <p:cNvPr id="22" name="21 - Θέση τίτλου"/>
          <p:cNvSpPr>
            <a:spLocks noGrp="1"/>
          </p:cNvSpPr>
          <p:nvPr>
            <p:ph type="title"/>
          </p:nvPr>
        </p:nvSpPr>
        <p:spPr>
          <a:xfrm>
            <a:off x="411480" y="746654"/>
            <a:ext cx="7406640" cy="696877"/>
          </a:xfrm>
          <a:prstGeom prst="rect">
            <a:avLst/>
          </a:prstGeom>
        </p:spPr>
        <p:txBody>
          <a:bodyPr vert="horz" lIns="81336" tIns="40668" rIns="81336" bIns="40668"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11480" y="1469416"/>
            <a:ext cx="7406640" cy="2825339"/>
          </a:xfrm>
          <a:prstGeom prst="rect">
            <a:avLst/>
          </a:prstGeom>
        </p:spPr>
        <p:txBody>
          <a:bodyPr vert="horz" lIns="81336" tIns="40668" rIns="81336" bIns="40668">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5927882" y="400206"/>
            <a:ext cx="861538" cy="298662"/>
          </a:xfrm>
          <a:prstGeom prst="rect">
            <a:avLst/>
          </a:prstGeom>
        </p:spPr>
        <p:txBody>
          <a:bodyPr vert="horz" lIns="81336" tIns="40668" rIns="81336" bIns="40668"/>
          <a:lstStyle>
            <a:lvl1pPr algn="l" eaLnBrk="1" latinLnBrk="0" hangingPunct="1">
              <a:defRPr kumimoji="0" sz="700">
                <a:solidFill>
                  <a:schemeClr val="accent2"/>
                </a:solidFill>
              </a:defRPr>
            </a:lvl1pPr>
          </a:lstStyle>
          <a:p>
            <a:fld id="{34DF330D-4C18-4514-89BC-1B7AFF913ADD}" type="datetimeFigureOut">
              <a:rPr lang="en-US" smtClean="0"/>
              <a:pPr/>
              <a:t>2/19/2023</a:t>
            </a:fld>
            <a:endParaRPr lang="en-US"/>
          </a:p>
        </p:txBody>
      </p:sp>
      <p:sp>
        <p:nvSpPr>
          <p:cNvPr id="3" name="2 - Θέση υποσέλιδου"/>
          <p:cNvSpPr>
            <a:spLocks noGrp="1"/>
          </p:cNvSpPr>
          <p:nvPr>
            <p:ph type="ftr" sz="quarter" idx="3"/>
          </p:nvPr>
        </p:nvSpPr>
        <p:spPr>
          <a:xfrm>
            <a:off x="4732020" y="400206"/>
            <a:ext cx="1193292" cy="298662"/>
          </a:xfrm>
          <a:prstGeom prst="rect">
            <a:avLst/>
          </a:prstGeom>
        </p:spPr>
        <p:txBody>
          <a:bodyPr vert="horz" lIns="81336" tIns="40668" rIns="81336" bIns="40668"/>
          <a:lstStyle>
            <a:lvl1pPr algn="r" eaLnBrk="1" latinLnBrk="0" hangingPunct="1">
              <a:defRPr kumimoji="0" sz="700">
                <a:solidFill>
                  <a:schemeClr val="accent2"/>
                </a:solidFill>
              </a:defRPr>
            </a:lvl1pPr>
          </a:lstStyle>
          <a:p>
            <a:endParaRPr lang="en-US"/>
          </a:p>
        </p:txBody>
      </p:sp>
      <p:sp>
        <p:nvSpPr>
          <p:cNvPr id="23" name="22 - Θέση αριθμού διαφάνειας"/>
          <p:cNvSpPr>
            <a:spLocks noGrp="1"/>
          </p:cNvSpPr>
          <p:nvPr>
            <p:ph type="sldNum" sz="quarter" idx="4"/>
          </p:nvPr>
        </p:nvSpPr>
        <p:spPr>
          <a:xfrm>
            <a:off x="7357262" y="1484"/>
            <a:ext cx="685800" cy="238929"/>
          </a:xfrm>
          <a:prstGeom prst="rect">
            <a:avLst/>
          </a:prstGeom>
        </p:spPr>
        <p:txBody>
          <a:bodyPr vert="horz" lIns="81336" tIns="40668" rIns="81336" bIns="40668" anchor="b"/>
          <a:lstStyle>
            <a:lvl1pPr algn="r" eaLnBrk="1" latinLnBrk="0" hangingPunct="1">
              <a:defRPr kumimoji="0" sz="1600">
                <a:solidFill>
                  <a:srgbClr val="FFFFFF"/>
                </a:solidFill>
              </a:defRPr>
            </a:lvl1pPr>
          </a:lstStyle>
          <a:p>
            <a:fld id="{00C014DA-890C-4E96-B430-6D1D248D31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25344" indent="-227740" algn="l" rtl="0" eaLnBrk="1" latinLnBrk="0" hangingPunct="1">
        <a:spcBef>
          <a:spcPts val="267"/>
        </a:spcBef>
        <a:buClr>
          <a:schemeClr val="accent3"/>
        </a:buClr>
        <a:buFont typeface="Georgia"/>
        <a:buChar char="•"/>
        <a:defRPr kumimoji="0" sz="2500" kern="1200">
          <a:solidFill>
            <a:schemeClr val="tx1"/>
          </a:solidFill>
          <a:latin typeface="+mn-lt"/>
          <a:ea typeface="+mn-ea"/>
          <a:cs typeface="+mn-cs"/>
        </a:defRPr>
      </a:lvl1pPr>
      <a:lvl2pPr marL="585618" indent="-219607" algn="l" rtl="0" eaLnBrk="1" latinLnBrk="0" hangingPunct="1">
        <a:spcBef>
          <a:spcPts val="267"/>
        </a:spcBef>
        <a:buClr>
          <a:schemeClr val="accent2"/>
        </a:buClr>
        <a:buFont typeface="Georgia"/>
        <a:buChar char="▫"/>
        <a:defRPr kumimoji="0" sz="2300" kern="1200">
          <a:solidFill>
            <a:schemeClr val="accent2"/>
          </a:solidFill>
          <a:latin typeface="+mn-lt"/>
          <a:ea typeface="+mn-ea"/>
          <a:cs typeface="+mn-cs"/>
        </a:defRPr>
      </a:lvl2pPr>
      <a:lvl3pPr marL="821492" indent="-195206" algn="l" rtl="0" eaLnBrk="1" latinLnBrk="0" hangingPunct="1">
        <a:spcBef>
          <a:spcPts val="267"/>
        </a:spcBef>
        <a:buClr>
          <a:schemeClr val="accent1"/>
        </a:buClr>
        <a:buFont typeface="Wingdings 2"/>
        <a:buChar char=""/>
        <a:defRPr kumimoji="0" sz="2100" kern="1200">
          <a:solidFill>
            <a:schemeClr val="accent1"/>
          </a:solidFill>
          <a:latin typeface="+mn-lt"/>
          <a:ea typeface="+mn-ea"/>
          <a:cs typeface="+mn-cs"/>
        </a:defRPr>
      </a:lvl3pPr>
      <a:lvl4pPr marL="1049233" indent="-178939" algn="l" rtl="0" eaLnBrk="1" latinLnBrk="0" hangingPunct="1">
        <a:spcBef>
          <a:spcPts val="267"/>
        </a:spcBef>
        <a:buClr>
          <a:schemeClr val="accent1"/>
        </a:buClr>
        <a:buFont typeface="Wingdings 2"/>
        <a:buChar char=""/>
        <a:defRPr kumimoji="0" sz="2000" kern="1200">
          <a:solidFill>
            <a:schemeClr val="accent1"/>
          </a:solidFill>
          <a:latin typeface="+mn-lt"/>
          <a:ea typeface="+mn-ea"/>
          <a:cs typeface="+mn-cs"/>
        </a:defRPr>
      </a:lvl4pPr>
      <a:lvl5pPr marL="1236305" indent="-162672" algn="l" rtl="0" eaLnBrk="1" latinLnBrk="0" hangingPunct="1">
        <a:spcBef>
          <a:spcPts val="267"/>
        </a:spcBef>
        <a:buClr>
          <a:schemeClr val="accent3"/>
        </a:buClr>
        <a:buFont typeface="Georgia"/>
        <a:buChar char="▫"/>
        <a:defRPr kumimoji="0" sz="1800" kern="1200">
          <a:solidFill>
            <a:schemeClr val="accent3"/>
          </a:solidFill>
          <a:latin typeface="+mn-lt"/>
          <a:ea typeface="+mn-ea"/>
          <a:cs typeface="+mn-cs"/>
        </a:defRPr>
      </a:lvl5pPr>
      <a:lvl6pPr marL="1431511" indent="-162672" algn="l" rtl="0" eaLnBrk="1" latinLnBrk="0" hangingPunct="1">
        <a:spcBef>
          <a:spcPts val="267"/>
        </a:spcBef>
        <a:buClr>
          <a:schemeClr val="accent3"/>
        </a:buClr>
        <a:buFont typeface="Georgia"/>
        <a:buChar char="▫"/>
        <a:defRPr kumimoji="0" sz="1600" kern="1200">
          <a:solidFill>
            <a:schemeClr val="accent3"/>
          </a:solidFill>
          <a:latin typeface="+mn-lt"/>
          <a:ea typeface="+mn-ea"/>
          <a:cs typeface="+mn-cs"/>
        </a:defRPr>
      </a:lvl6pPr>
      <a:lvl7pPr marL="1626718" indent="-162672" algn="l" rtl="0" eaLnBrk="1" latinLnBrk="0" hangingPunct="1">
        <a:spcBef>
          <a:spcPts val="267"/>
        </a:spcBef>
        <a:buClr>
          <a:schemeClr val="accent3"/>
        </a:buClr>
        <a:buFont typeface="Georgia"/>
        <a:buChar char="▫"/>
        <a:defRPr kumimoji="0" sz="1400" kern="1200">
          <a:solidFill>
            <a:schemeClr val="accent3"/>
          </a:solidFill>
          <a:latin typeface="+mn-lt"/>
          <a:ea typeface="+mn-ea"/>
          <a:cs typeface="+mn-cs"/>
        </a:defRPr>
      </a:lvl7pPr>
      <a:lvl8pPr marL="1805657" indent="-162672" algn="l" rtl="0" eaLnBrk="1" latinLnBrk="0" hangingPunct="1">
        <a:spcBef>
          <a:spcPts val="267"/>
        </a:spcBef>
        <a:buClr>
          <a:schemeClr val="accent3"/>
        </a:buClr>
        <a:buFont typeface="Georgia"/>
        <a:buChar char="◦"/>
        <a:defRPr kumimoji="0" sz="1300" kern="1200">
          <a:solidFill>
            <a:schemeClr val="accent3"/>
          </a:solidFill>
          <a:latin typeface="+mn-lt"/>
          <a:ea typeface="+mn-ea"/>
          <a:cs typeface="+mn-cs"/>
        </a:defRPr>
      </a:lvl8pPr>
      <a:lvl9pPr marL="1992729" indent="-162672" algn="l" rtl="0" eaLnBrk="1" latinLnBrk="0" hangingPunct="1">
        <a:spcBef>
          <a:spcPts val="267"/>
        </a:spcBef>
        <a:buClr>
          <a:schemeClr val="accent3"/>
        </a:buClr>
        <a:buFont typeface="Georgia"/>
        <a:buChar char="◦"/>
        <a:defRPr kumimoji="0" sz="12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6679" algn="l" rtl="0" eaLnBrk="1" latinLnBrk="0" hangingPunct="1">
        <a:defRPr kumimoji="0" kern="1200">
          <a:solidFill>
            <a:schemeClr val="tx1"/>
          </a:solidFill>
          <a:latin typeface="+mn-lt"/>
          <a:ea typeface="+mn-ea"/>
          <a:cs typeface="+mn-cs"/>
        </a:defRPr>
      </a:lvl2pPr>
      <a:lvl3pPr marL="813359" algn="l" rtl="0" eaLnBrk="1" latinLnBrk="0" hangingPunct="1">
        <a:defRPr kumimoji="0" kern="1200">
          <a:solidFill>
            <a:schemeClr val="tx1"/>
          </a:solidFill>
          <a:latin typeface="+mn-lt"/>
          <a:ea typeface="+mn-ea"/>
          <a:cs typeface="+mn-cs"/>
        </a:defRPr>
      </a:lvl3pPr>
      <a:lvl4pPr marL="1220038" algn="l" rtl="0" eaLnBrk="1" latinLnBrk="0" hangingPunct="1">
        <a:defRPr kumimoji="0" kern="1200">
          <a:solidFill>
            <a:schemeClr val="tx1"/>
          </a:solidFill>
          <a:latin typeface="+mn-lt"/>
          <a:ea typeface="+mn-ea"/>
          <a:cs typeface="+mn-cs"/>
        </a:defRPr>
      </a:lvl4pPr>
      <a:lvl5pPr marL="1626718" algn="l" rtl="0" eaLnBrk="1" latinLnBrk="0" hangingPunct="1">
        <a:defRPr kumimoji="0" kern="1200">
          <a:solidFill>
            <a:schemeClr val="tx1"/>
          </a:solidFill>
          <a:latin typeface="+mn-lt"/>
          <a:ea typeface="+mn-ea"/>
          <a:cs typeface="+mn-cs"/>
        </a:defRPr>
      </a:lvl5pPr>
      <a:lvl6pPr marL="2033397" algn="l" rtl="0" eaLnBrk="1" latinLnBrk="0" hangingPunct="1">
        <a:defRPr kumimoji="0" kern="1200">
          <a:solidFill>
            <a:schemeClr val="tx1"/>
          </a:solidFill>
          <a:latin typeface="+mn-lt"/>
          <a:ea typeface="+mn-ea"/>
          <a:cs typeface="+mn-cs"/>
        </a:defRPr>
      </a:lvl6pPr>
      <a:lvl7pPr marL="2440076" algn="l" rtl="0" eaLnBrk="1" latinLnBrk="0" hangingPunct="1">
        <a:defRPr kumimoji="0" kern="1200">
          <a:solidFill>
            <a:schemeClr val="tx1"/>
          </a:solidFill>
          <a:latin typeface="+mn-lt"/>
          <a:ea typeface="+mn-ea"/>
          <a:cs typeface="+mn-cs"/>
        </a:defRPr>
      </a:lvl7pPr>
      <a:lvl8pPr marL="2846756" algn="l" rtl="0" eaLnBrk="1" latinLnBrk="0" hangingPunct="1">
        <a:defRPr kumimoji="0" kern="1200">
          <a:solidFill>
            <a:schemeClr val="tx1"/>
          </a:solidFill>
          <a:latin typeface="+mn-lt"/>
          <a:ea typeface="+mn-ea"/>
          <a:cs typeface="+mn-cs"/>
        </a:defRPr>
      </a:lvl8pPr>
      <a:lvl9pPr marL="3253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C%CE%AC%CF%84%CE%B9" TargetMode="External"/><Relationship Id="rId2" Type="http://schemas.openxmlformats.org/officeDocument/2006/relationships/hyperlink" Target="https://el.wikipedia.org/wiki/%CE%99%CE%BD%CF%8E%CE%B4%CE%B7%CF%82_%CF%87%CE%B9%CF%84%CF%8E%CE%BD%CE%B1%CF%82" TargetMode="External"/><Relationship Id="rId1" Type="http://schemas.openxmlformats.org/officeDocument/2006/relationships/slideLayout" Target="../slideLayouts/slideLayout2.xml"/><Relationship Id="rId4" Type="http://schemas.openxmlformats.org/officeDocument/2006/relationships/hyperlink" Target="https://el.wikipedia.org/wiki/%CE%91%CE%AF%CE%BC%CE%B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C%CE%AC%CF%84%CE%B9" TargetMode="External"/><Relationship Id="rId7" Type="http://schemas.openxmlformats.org/officeDocument/2006/relationships/hyperlink" Target="https://el.wikipedia.org/wiki/%CE%A6%CE%B1%CE%B9%CE%BD%CF%8C%CE%BC%CE%B5%CE%BD%CE%BF_%CE%BA%CF%8C%CE%BA%CE%BA%CE%B9%CE%BD%CF%89%CE%BD_%CE%BC%CE%B1%CF%84%CE%B9%CF%8E%CE%BD" TargetMode="External"/><Relationship Id="rId2" Type="http://schemas.openxmlformats.org/officeDocument/2006/relationships/hyperlink" Target="https://el.wikipedia.org/wiki/%CE%91%CE%B3%CE%B3%CE%B5%CE%AF%CE%BF_(%CE%B1%CE%BD%CE%B1%CF%84%CE%BF%CE%BC%CE%AF%CE%B1)" TargetMode="External"/><Relationship Id="rId1" Type="http://schemas.openxmlformats.org/officeDocument/2006/relationships/slideLayout" Target="../slideLayouts/slideLayout2.xml"/><Relationship Id="rId6" Type="http://schemas.openxmlformats.org/officeDocument/2006/relationships/hyperlink" Target="https://el.wikipedia.org/wiki/%CE%9F%CE%BE%CF%85%CE%B3%CF%8C%CE%BD%CE%BF" TargetMode="External"/><Relationship Id="rId5" Type="http://schemas.openxmlformats.org/officeDocument/2006/relationships/hyperlink" Target="https://el.wikipedia.org/wiki/%CE%A3%CE%BA%CE%BB%CE%B7%CF%81%CF%8C%CF%82_%CF%87%CE%B9%CF%84%CF%8E%CE%BD%CE%B1%CF%82" TargetMode="External"/><Relationship Id="rId4" Type="http://schemas.openxmlformats.org/officeDocument/2006/relationships/hyperlink" Target="https://el.wikipedia.org/wiki/%CE%91%CE%BC%CF%86%CE%B9%CE%B2%CE%BB%CE%B7%CF%83%CF%84%CF%81%CE%BF%CE%B5%CE%B9%CE%B4%CE%AE%CF%82_%CF%87%CE%B9%CF%84%CF%8E%CE%BD%CE%B1%CF%8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C%CE%AC%CF%84%CE%B9" TargetMode="External"/><Relationship Id="rId7" Type="http://schemas.openxmlformats.org/officeDocument/2006/relationships/hyperlink" Target="https://el.wikipedia.org/wiki/%CE%9F%CF%80%CF%84%CE%B9%CE%BA%CE%AE_%CE%B9%CF%83%CF%87%CF%8D%CF%82" TargetMode="External"/><Relationship Id="rId2" Type="http://schemas.openxmlformats.org/officeDocument/2006/relationships/hyperlink" Target="https://el.wikipedia.org/wiki/%CE%94%CE%B9%CE%B1%CF%86%CE%AC%CE%BD%CE%B5%CE%B9%CE%B1" TargetMode="External"/><Relationship Id="rId1" Type="http://schemas.openxmlformats.org/officeDocument/2006/relationships/slideLayout" Target="../slideLayouts/slideLayout2.xml"/><Relationship Id="rId6" Type="http://schemas.openxmlformats.org/officeDocument/2006/relationships/hyperlink" Target="https://el.wikipedia.org/wiki/%CE%94%CE%B9%CE%AC%CE%B8%CE%BB%CE%B1%CF%83%CE%B7" TargetMode="External"/><Relationship Id="rId5" Type="http://schemas.openxmlformats.org/officeDocument/2006/relationships/hyperlink" Target="https://el.wikipedia.org/wiki/%CE%9A%CF%8C%CF%81%CE%B7_(%CE%B1%CE%BD%CE%B1%CF%84%CE%BF%CE%BC%CE%AF%CE%B1)" TargetMode="External"/><Relationship Id="rId4" Type="http://schemas.openxmlformats.org/officeDocument/2006/relationships/hyperlink" Target="https://el.wikipedia.org/wiki/%CE%8A%CF%81%CE%B9%CF%82_(%CE%BF%CF%86%CE%B8%CE%B1%CE%BB%CE%BC%CE%BF%CF%8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11480" y="206373"/>
            <a:ext cx="7406640" cy="835357"/>
          </a:xfrm>
          <a:prstGeom prst="rect">
            <a:avLst/>
          </a:prstGeom>
        </p:spPr>
        <p:txBody>
          <a:bodyPr vert="horz" wrap="square" lIns="0" tIns="370078" rIns="0" bIns="0" rtlCol="0">
            <a:spAutoFit/>
          </a:bodyPr>
          <a:lstStyle/>
          <a:p>
            <a:pPr marL="10086">
              <a:lnSpc>
                <a:spcPts val="3618"/>
              </a:lnSpc>
            </a:pPr>
            <a:r>
              <a:rPr spc="-4" dirty="0"/>
              <a:t>Τ</a:t>
            </a:r>
            <a:r>
              <a:rPr dirty="0"/>
              <a:t>ο</a:t>
            </a:r>
            <a:r>
              <a:rPr spc="302" dirty="0">
                <a:latin typeface="Times New Roman"/>
                <a:cs typeface="Times New Roman"/>
              </a:rPr>
              <a:t> </a:t>
            </a:r>
            <a:r>
              <a:rPr spc="-24" dirty="0"/>
              <a:t>μ</a:t>
            </a:r>
            <a:r>
              <a:rPr spc="4" dirty="0"/>
              <a:t>ά</a:t>
            </a:r>
            <a:r>
              <a:rPr spc="-4" dirty="0"/>
              <a:t>τ</a:t>
            </a:r>
            <a:r>
              <a:rPr dirty="0"/>
              <a:t>ι</a:t>
            </a:r>
          </a:p>
        </p:txBody>
      </p:sp>
      <p:sp>
        <p:nvSpPr>
          <p:cNvPr id="6" name="object 6"/>
          <p:cNvSpPr txBox="1"/>
          <p:nvPr/>
        </p:nvSpPr>
        <p:spPr>
          <a:xfrm>
            <a:off x="69719" y="1141306"/>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7" name="object 7"/>
          <p:cNvSpPr txBox="1"/>
          <p:nvPr/>
        </p:nvSpPr>
        <p:spPr>
          <a:xfrm>
            <a:off x="490350" y="1122096"/>
            <a:ext cx="2557649" cy="1866152"/>
          </a:xfrm>
          <a:prstGeom prst="rect">
            <a:avLst/>
          </a:prstGeom>
        </p:spPr>
        <p:txBody>
          <a:bodyPr vert="horz" wrap="square" lIns="0" tIns="0" rIns="0" bIns="0" rtlCol="0">
            <a:spAutoFit/>
          </a:bodyPr>
          <a:lstStyle/>
          <a:p>
            <a:pPr marL="10086" marR="125071">
              <a:lnSpc>
                <a:spcPct val="79800"/>
              </a:lnSpc>
            </a:pPr>
            <a:r>
              <a:rPr spc="-16" dirty="0">
                <a:latin typeface="Verdana"/>
                <a:cs typeface="Verdana"/>
              </a:rPr>
              <a:t>Β</a:t>
            </a:r>
            <a:r>
              <a:rPr dirty="0">
                <a:latin typeface="Verdana"/>
                <a:cs typeface="Verdana"/>
              </a:rPr>
              <a:t>ρ</a:t>
            </a:r>
            <a:r>
              <a:rPr spc="-8" dirty="0">
                <a:latin typeface="Verdana"/>
                <a:cs typeface="Verdana"/>
              </a:rPr>
              <a:t>ί</a:t>
            </a:r>
            <a:r>
              <a:rPr spc="-4" dirty="0">
                <a:latin typeface="Verdana"/>
                <a:cs typeface="Verdana"/>
              </a:rPr>
              <a:t>σκ</a:t>
            </a:r>
            <a:r>
              <a:rPr spc="-12" dirty="0">
                <a:latin typeface="Verdana"/>
                <a:cs typeface="Verdana"/>
              </a:rPr>
              <a:t>ον</a:t>
            </a:r>
            <a:r>
              <a:rPr spc="-4" dirty="0">
                <a:latin typeface="Verdana"/>
                <a:cs typeface="Verdana"/>
              </a:rPr>
              <a:t>τ</a:t>
            </a:r>
            <a:r>
              <a:rPr dirty="0">
                <a:latin typeface="Verdana"/>
                <a:cs typeface="Verdana"/>
              </a:rPr>
              <a:t>αι</a:t>
            </a:r>
            <a:r>
              <a:rPr spc="155" dirty="0">
                <a:latin typeface="Times New Roman"/>
                <a:cs typeface="Times New Roman"/>
              </a:rPr>
              <a:t> </a:t>
            </a:r>
            <a:r>
              <a:rPr spc="-12" dirty="0">
                <a:latin typeface="Verdana"/>
                <a:cs typeface="Verdana"/>
              </a:rPr>
              <a:t>εν</a:t>
            </a:r>
            <a:r>
              <a:rPr spc="-4" dirty="0">
                <a:latin typeface="Verdana"/>
                <a:cs typeface="Verdana"/>
              </a:rPr>
              <a:t>τ</a:t>
            </a:r>
            <a:r>
              <a:rPr spc="-12" dirty="0">
                <a:latin typeface="Verdana"/>
                <a:cs typeface="Verdana"/>
              </a:rPr>
              <a:t>ός</a:t>
            </a:r>
            <a:r>
              <a:rPr spc="-4" dirty="0">
                <a:latin typeface="Times New Roman"/>
                <a:cs typeface="Times New Roman"/>
              </a:rPr>
              <a:t> </a:t>
            </a:r>
            <a:r>
              <a:rPr spc="4" dirty="0">
                <a:latin typeface="Verdana"/>
                <a:cs typeface="Verdana"/>
              </a:rPr>
              <a:t>τ</a:t>
            </a:r>
            <a:r>
              <a:rPr spc="-16" dirty="0">
                <a:latin typeface="Verdana"/>
                <a:cs typeface="Verdana"/>
              </a:rPr>
              <a:t>ο</a:t>
            </a:r>
            <a:r>
              <a:rPr dirty="0">
                <a:latin typeface="Verdana"/>
                <a:cs typeface="Verdana"/>
              </a:rPr>
              <a:t>υ</a:t>
            </a:r>
            <a:r>
              <a:rPr spc="162" dirty="0">
                <a:latin typeface="Times New Roman"/>
                <a:cs typeface="Times New Roman"/>
              </a:rPr>
              <a:t> </a:t>
            </a:r>
            <a:r>
              <a:rPr spc="-16" dirty="0">
                <a:latin typeface="Verdana"/>
                <a:cs typeface="Verdana"/>
              </a:rPr>
              <a:t>ο</a:t>
            </a:r>
            <a:r>
              <a:rPr dirty="0">
                <a:latin typeface="Verdana"/>
                <a:cs typeface="Verdana"/>
              </a:rPr>
              <a:t>φθα</a:t>
            </a:r>
            <a:r>
              <a:rPr spc="-12" dirty="0">
                <a:latin typeface="Verdana"/>
                <a:cs typeface="Verdana"/>
              </a:rPr>
              <a:t>λ</a:t>
            </a:r>
            <a:r>
              <a:rPr spc="-16" dirty="0">
                <a:latin typeface="Verdana"/>
                <a:cs typeface="Verdana"/>
              </a:rPr>
              <a:t>μ</a:t>
            </a:r>
            <a:r>
              <a:rPr spc="-8" dirty="0">
                <a:latin typeface="Verdana"/>
                <a:cs typeface="Verdana"/>
              </a:rPr>
              <a:t>ι</a:t>
            </a:r>
            <a:r>
              <a:rPr spc="-12" dirty="0">
                <a:latin typeface="Verdana"/>
                <a:cs typeface="Verdana"/>
              </a:rPr>
              <a:t>κ</a:t>
            </a:r>
            <a:r>
              <a:rPr spc="-16" dirty="0">
                <a:latin typeface="Verdana"/>
                <a:cs typeface="Verdana"/>
              </a:rPr>
              <a:t>ο</a:t>
            </a:r>
            <a:r>
              <a:rPr dirty="0">
                <a:latin typeface="Verdana"/>
                <a:cs typeface="Verdana"/>
              </a:rPr>
              <a:t>ύ</a:t>
            </a:r>
            <a:r>
              <a:rPr dirty="0">
                <a:latin typeface="Times New Roman"/>
                <a:cs typeface="Times New Roman"/>
              </a:rPr>
              <a:t> </a:t>
            </a:r>
            <a:r>
              <a:rPr spc="-12" dirty="0">
                <a:latin typeface="Verdana"/>
                <a:cs typeface="Verdana"/>
              </a:rPr>
              <a:t>κ</a:t>
            </a:r>
            <a:r>
              <a:rPr spc="-16" dirty="0">
                <a:latin typeface="Verdana"/>
                <a:cs typeface="Verdana"/>
              </a:rPr>
              <a:t>ό</a:t>
            </a:r>
            <a:r>
              <a:rPr spc="-12" dirty="0">
                <a:latin typeface="Verdana"/>
                <a:cs typeface="Verdana"/>
              </a:rPr>
              <a:t>γ</a:t>
            </a:r>
            <a:r>
              <a:rPr spc="-8" dirty="0">
                <a:latin typeface="Verdana"/>
                <a:cs typeface="Verdana"/>
              </a:rPr>
              <a:t>χ</a:t>
            </a:r>
            <a:r>
              <a:rPr spc="-16" dirty="0">
                <a:latin typeface="Verdana"/>
                <a:cs typeface="Verdana"/>
              </a:rPr>
              <a:t>ο</a:t>
            </a:r>
            <a:r>
              <a:rPr dirty="0">
                <a:latin typeface="Verdana"/>
                <a:cs typeface="Verdana"/>
              </a:rPr>
              <a:t>υ</a:t>
            </a:r>
            <a:endParaRPr>
              <a:latin typeface="Verdana"/>
              <a:cs typeface="Verdana"/>
            </a:endParaRPr>
          </a:p>
          <a:p>
            <a:pPr marL="10086" marR="4035">
              <a:lnSpc>
                <a:spcPct val="79900"/>
              </a:lnSpc>
              <a:spcBef>
                <a:spcPts val="397"/>
              </a:spcBef>
            </a:pPr>
            <a:r>
              <a:rPr spc="-4" dirty="0">
                <a:latin typeface="Verdana"/>
                <a:cs typeface="Verdana"/>
              </a:rPr>
              <a:t>Ο</a:t>
            </a:r>
            <a:r>
              <a:rPr dirty="0">
                <a:latin typeface="Verdana"/>
                <a:cs typeface="Verdana"/>
              </a:rPr>
              <a:t>ι</a:t>
            </a:r>
            <a:r>
              <a:rPr spc="155" dirty="0">
                <a:latin typeface="Times New Roman"/>
                <a:cs typeface="Times New Roman"/>
              </a:rPr>
              <a:t> </a:t>
            </a:r>
            <a:r>
              <a:rPr spc="-16" dirty="0">
                <a:latin typeface="Verdana"/>
                <a:cs typeface="Verdana"/>
              </a:rPr>
              <a:t>ο</a:t>
            </a:r>
            <a:r>
              <a:rPr spc="4" dirty="0">
                <a:latin typeface="Verdana"/>
                <a:cs typeface="Verdana"/>
              </a:rPr>
              <a:t>φ</a:t>
            </a:r>
            <a:r>
              <a:rPr spc="-8" dirty="0">
                <a:latin typeface="Verdana"/>
                <a:cs typeface="Verdana"/>
              </a:rPr>
              <a:t>θ</a:t>
            </a:r>
            <a:r>
              <a:rPr dirty="0">
                <a:latin typeface="Verdana"/>
                <a:cs typeface="Verdana"/>
              </a:rPr>
              <a:t>α</a:t>
            </a:r>
            <a:r>
              <a:rPr spc="-12" dirty="0">
                <a:latin typeface="Verdana"/>
                <a:cs typeface="Verdana"/>
              </a:rPr>
              <a:t>λ</a:t>
            </a:r>
            <a:r>
              <a:rPr spc="-8" dirty="0">
                <a:latin typeface="Verdana"/>
                <a:cs typeface="Verdana"/>
              </a:rPr>
              <a:t>μ</a:t>
            </a:r>
            <a:r>
              <a:rPr spc="-16" dirty="0">
                <a:latin typeface="Verdana"/>
                <a:cs typeface="Verdana"/>
              </a:rPr>
              <a:t>ι</a:t>
            </a:r>
            <a:r>
              <a:rPr spc="-12" dirty="0">
                <a:latin typeface="Verdana"/>
                <a:cs typeface="Verdana"/>
              </a:rPr>
              <a:t>κ</a:t>
            </a:r>
            <a:r>
              <a:rPr spc="-16" dirty="0">
                <a:latin typeface="Verdana"/>
                <a:cs typeface="Verdana"/>
              </a:rPr>
              <a:t>ο</a:t>
            </a:r>
            <a:r>
              <a:rPr dirty="0">
                <a:latin typeface="Verdana"/>
                <a:cs typeface="Verdana"/>
              </a:rPr>
              <a:t>ί</a:t>
            </a:r>
            <a:r>
              <a:rPr dirty="0">
                <a:latin typeface="Times New Roman"/>
                <a:cs typeface="Times New Roman"/>
              </a:rPr>
              <a:t> </a:t>
            </a:r>
            <a:r>
              <a:rPr spc="-12" dirty="0">
                <a:latin typeface="Verdana"/>
                <a:cs typeface="Verdana"/>
              </a:rPr>
              <a:t>κ</a:t>
            </a:r>
            <a:r>
              <a:rPr spc="-16" dirty="0">
                <a:latin typeface="Verdana"/>
                <a:cs typeface="Verdana"/>
              </a:rPr>
              <a:t>ό</a:t>
            </a:r>
            <a:r>
              <a:rPr spc="-12" dirty="0">
                <a:latin typeface="Verdana"/>
                <a:cs typeface="Verdana"/>
              </a:rPr>
              <a:t>γ</a:t>
            </a:r>
            <a:r>
              <a:rPr spc="-8" dirty="0">
                <a:latin typeface="Verdana"/>
                <a:cs typeface="Verdana"/>
              </a:rPr>
              <a:t>χ</a:t>
            </a:r>
            <a:r>
              <a:rPr spc="-16" dirty="0">
                <a:latin typeface="Verdana"/>
                <a:cs typeface="Verdana"/>
              </a:rPr>
              <a:t>ο</a:t>
            </a:r>
            <a:r>
              <a:rPr dirty="0">
                <a:latin typeface="Verdana"/>
                <a:cs typeface="Verdana"/>
              </a:rPr>
              <a:t>ι</a:t>
            </a:r>
            <a:r>
              <a:rPr spc="155" dirty="0">
                <a:latin typeface="Times New Roman"/>
                <a:cs typeface="Times New Roman"/>
              </a:rPr>
              <a:t> </a:t>
            </a:r>
            <a:r>
              <a:rPr spc="-12" dirty="0">
                <a:latin typeface="Verdana"/>
                <a:cs typeface="Verdana"/>
              </a:rPr>
              <a:t>ε</a:t>
            </a:r>
            <a:r>
              <a:rPr spc="-8" dirty="0">
                <a:latin typeface="Verdana"/>
                <a:cs typeface="Verdana"/>
              </a:rPr>
              <a:t>ί</a:t>
            </a:r>
            <a:r>
              <a:rPr spc="-12" dirty="0">
                <a:latin typeface="Verdana"/>
                <a:cs typeface="Verdana"/>
              </a:rPr>
              <a:t>ν</a:t>
            </a:r>
            <a:r>
              <a:rPr dirty="0">
                <a:latin typeface="Verdana"/>
                <a:cs typeface="Verdana"/>
              </a:rPr>
              <a:t>αι</a:t>
            </a:r>
            <a:r>
              <a:rPr dirty="0">
                <a:latin typeface="Times New Roman"/>
                <a:cs typeface="Times New Roman"/>
              </a:rPr>
              <a:t> </a:t>
            </a:r>
            <a:r>
              <a:rPr spc="-12" dirty="0">
                <a:latin typeface="Verdana"/>
                <a:cs typeface="Verdana"/>
              </a:rPr>
              <a:t>κ</a:t>
            </a:r>
            <a:r>
              <a:rPr spc="-16" dirty="0">
                <a:latin typeface="Verdana"/>
                <a:cs typeface="Verdana"/>
              </a:rPr>
              <a:t>ο</a:t>
            </a:r>
            <a:r>
              <a:rPr spc="-12" dirty="0">
                <a:latin typeface="Verdana"/>
                <a:cs typeface="Verdana"/>
              </a:rPr>
              <a:t>λ</a:t>
            </a:r>
            <a:r>
              <a:rPr spc="-4" dirty="0">
                <a:latin typeface="Verdana"/>
                <a:cs typeface="Verdana"/>
              </a:rPr>
              <a:t>π</a:t>
            </a:r>
            <a:r>
              <a:rPr dirty="0">
                <a:latin typeface="Verdana"/>
                <a:cs typeface="Verdana"/>
              </a:rPr>
              <a:t>ώ</a:t>
            </a:r>
            <a:r>
              <a:rPr spc="-8" dirty="0">
                <a:latin typeface="Verdana"/>
                <a:cs typeface="Verdana"/>
              </a:rPr>
              <a:t>μα</a:t>
            </a:r>
            <a:r>
              <a:rPr spc="4" dirty="0">
                <a:latin typeface="Verdana"/>
                <a:cs typeface="Verdana"/>
              </a:rPr>
              <a:t>τ</a:t>
            </a:r>
            <a:r>
              <a:rPr dirty="0">
                <a:latin typeface="Verdana"/>
                <a:cs typeface="Verdana"/>
              </a:rPr>
              <a:t>α</a:t>
            </a:r>
            <a:r>
              <a:rPr spc="167" dirty="0">
                <a:latin typeface="Times New Roman"/>
                <a:cs typeface="Times New Roman"/>
              </a:rPr>
              <a:t> </a:t>
            </a:r>
            <a:r>
              <a:rPr spc="-4" dirty="0">
                <a:latin typeface="Verdana"/>
                <a:cs typeface="Verdana"/>
              </a:rPr>
              <a:t>τ</a:t>
            </a:r>
            <a:r>
              <a:rPr spc="-12" dirty="0">
                <a:latin typeface="Verdana"/>
                <a:cs typeface="Verdana"/>
              </a:rPr>
              <a:t>ης</a:t>
            </a:r>
            <a:r>
              <a:rPr spc="-4" dirty="0">
                <a:latin typeface="Times New Roman"/>
                <a:cs typeface="Times New Roman"/>
              </a:rPr>
              <a:t> </a:t>
            </a:r>
            <a:r>
              <a:rPr spc="-4" dirty="0">
                <a:latin typeface="Verdana"/>
                <a:cs typeface="Verdana"/>
              </a:rPr>
              <a:t>π</a:t>
            </a:r>
            <a:r>
              <a:rPr spc="-12" dirty="0">
                <a:latin typeface="Verdana"/>
                <a:cs typeface="Verdana"/>
              </a:rPr>
              <a:t>ρ</a:t>
            </a:r>
            <a:r>
              <a:rPr spc="-16" dirty="0">
                <a:latin typeface="Verdana"/>
                <a:cs typeface="Verdana"/>
              </a:rPr>
              <a:t>ό</a:t>
            </a:r>
            <a:r>
              <a:rPr spc="-4" dirty="0">
                <a:latin typeface="Verdana"/>
                <a:cs typeface="Verdana"/>
              </a:rPr>
              <a:t>σθ</a:t>
            </a:r>
            <a:r>
              <a:rPr spc="-8" dirty="0">
                <a:latin typeface="Verdana"/>
                <a:cs typeface="Verdana"/>
              </a:rPr>
              <a:t>ι</a:t>
            </a:r>
            <a:r>
              <a:rPr dirty="0">
                <a:latin typeface="Verdana"/>
                <a:cs typeface="Verdana"/>
              </a:rPr>
              <a:t>α</a:t>
            </a:r>
            <a:r>
              <a:rPr spc="-12" dirty="0">
                <a:latin typeface="Verdana"/>
                <a:cs typeface="Verdana"/>
              </a:rPr>
              <a:t>ς</a:t>
            </a:r>
            <a:r>
              <a:rPr spc="-4" dirty="0">
                <a:latin typeface="Times New Roman"/>
                <a:cs typeface="Times New Roman"/>
              </a:rPr>
              <a:t> </a:t>
            </a:r>
            <a:r>
              <a:rPr spc="-12" dirty="0">
                <a:latin typeface="Verdana"/>
                <a:cs typeface="Verdana"/>
              </a:rPr>
              <a:t>ε</a:t>
            </a:r>
            <a:r>
              <a:rPr dirty="0">
                <a:latin typeface="Verdana"/>
                <a:cs typeface="Verdana"/>
              </a:rPr>
              <a:t>π</a:t>
            </a:r>
            <a:r>
              <a:rPr spc="-16" dirty="0">
                <a:latin typeface="Verdana"/>
                <a:cs typeface="Verdana"/>
              </a:rPr>
              <a:t>ι</a:t>
            </a:r>
            <a:r>
              <a:rPr spc="4" dirty="0">
                <a:latin typeface="Verdana"/>
                <a:cs typeface="Verdana"/>
              </a:rPr>
              <a:t>φ</a:t>
            </a:r>
            <a:r>
              <a:rPr dirty="0">
                <a:latin typeface="Verdana"/>
                <a:cs typeface="Verdana"/>
              </a:rPr>
              <a:t>ά</a:t>
            </a:r>
            <a:r>
              <a:rPr spc="-16" dirty="0">
                <a:latin typeface="Verdana"/>
                <a:cs typeface="Verdana"/>
              </a:rPr>
              <a:t>ν</a:t>
            </a:r>
            <a:r>
              <a:rPr spc="-4" dirty="0">
                <a:latin typeface="Verdana"/>
                <a:cs typeface="Verdana"/>
              </a:rPr>
              <a:t>ε</a:t>
            </a:r>
            <a:r>
              <a:rPr spc="-8" dirty="0">
                <a:latin typeface="Verdana"/>
                <a:cs typeface="Verdana"/>
              </a:rPr>
              <a:t>ια</a:t>
            </a:r>
            <a:r>
              <a:rPr spc="-12" dirty="0">
                <a:latin typeface="Verdana"/>
                <a:cs typeface="Verdana"/>
              </a:rPr>
              <a:t>ς</a:t>
            </a:r>
            <a:r>
              <a:rPr spc="167" dirty="0">
                <a:latin typeface="Times New Roman"/>
                <a:cs typeface="Times New Roman"/>
              </a:rPr>
              <a:t> </a:t>
            </a:r>
            <a:r>
              <a:rPr spc="4" dirty="0">
                <a:latin typeface="Verdana"/>
                <a:cs typeface="Verdana"/>
              </a:rPr>
              <a:t>τ</a:t>
            </a:r>
            <a:r>
              <a:rPr spc="-16" dirty="0">
                <a:latin typeface="Verdana"/>
                <a:cs typeface="Verdana"/>
              </a:rPr>
              <a:t>ο</a:t>
            </a:r>
            <a:r>
              <a:rPr dirty="0">
                <a:latin typeface="Verdana"/>
                <a:cs typeface="Verdana"/>
              </a:rPr>
              <a:t>υ</a:t>
            </a:r>
            <a:r>
              <a:rPr dirty="0">
                <a:latin typeface="Times New Roman"/>
                <a:cs typeface="Times New Roman"/>
              </a:rPr>
              <a:t> </a:t>
            </a:r>
            <a:r>
              <a:rPr spc="-12" dirty="0">
                <a:latin typeface="Verdana"/>
                <a:cs typeface="Verdana"/>
              </a:rPr>
              <a:t>κ</a:t>
            </a:r>
            <a:r>
              <a:rPr dirty="0">
                <a:latin typeface="Verdana"/>
                <a:cs typeface="Verdana"/>
              </a:rPr>
              <a:t>ρα</a:t>
            </a:r>
            <a:r>
              <a:rPr spc="-16" dirty="0">
                <a:latin typeface="Verdana"/>
                <a:cs typeface="Verdana"/>
              </a:rPr>
              <a:t>ν</a:t>
            </a:r>
            <a:r>
              <a:rPr spc="-8" dirty="0">
                <a:latin typeface="Verdana"/>
                <a:cs typeface="Verdana"/>
              </a:rPr>
              <a:t>ί</a:t>
            </a:r>
            <a:r>
              <a:rPr spc="-12" dirty="0">
                <a:latin typeface="Verdana"/>
                <a:cs typeface="Verdana"/>
              </a:rPr>
              <a:t>ο</a:t>
            </a:r>
            <a:r>
              <a:rPr dirty="0">
                <a:latin typeface="Verdana"/>
                <a:cs typeface="Verdana"/>
              </a:rPr>
              <a:t>υ</a:t>
            </a:r>
            <a:r>
              <a:rPr spc="155" dirty="0">
                <a:latin typeface="Times New Roman"/>
                <a:cs typeface="Times New Roman"/>
              </a:rPr>
              <a:t> </a:t>
            </a:r>
            <a:r>
              <a:rPr spc="-12" dirty="0">
                <a:latin typeface="Verdana"/>
                <a:cs typeface="Verdana"/>
              </a:rPr>
              <a:t>κ</a:t>
            </a:r>
            <a:r>
              <a:rPr dirty="0">
                <a:latin typeface="Verdana"/>
                <a:cs typeface="Verdana"/>
              </a:rPr>
              <a:t>αι</a:t>
            </a:r>
            <a:r>
              <a:rPr spc="155" dirty="0">
                <a:latin typeface="Times New Roman"/>
                <a:cs typeface="Times New Roman"/>
              </a:rPr>
              <a:t> </a:t>
            </a:r>
            <a:r>
              <a:rPr spc="-12" dirty="0">
                <a:latin typeface="Verdana"/>
                <a:cs typeface="Verdana"/>
              </a:rPr>
              <a:t>έ</a:t>
            </a:r>
            <a:r>
              <a:rPr spc="-8" dirty="0">
                <a:latin typeface="Verdana"/>
                <a:cs typeface="Verdana"/>
              </a:rPr>
              <a:t>χ</a:t>
            </a:r>
            <a:r>
              <a:rPr spc="-16" dirty="0">
                <a:latin typeface="Verdana"/>
                <a:cs typeface="Verdana"/>
              </a:rPr>
              <a:t>ο</a:t>
            </a:r>
            <a:r>
              <a:rPr spc="-4" dirty="0">
                <a:latin typeface="Verdana"/>
                <a:cs typeface="Verdana"/>
              </a:rPr>
              <a:t>υ</a:t>
            </a:r>
            <a:r>
              <a:rPr spc="-12" dirty="0">
                <a:latin typeface="Verdana"/>
                <a:cs typeface="Verdana"/>
              </a:rPr>
              <a:t>ν</a:t>
            </a:r>
            <a:r>
              <a:rPr spc="-4" dirty="0">
                <a:latin typeface="Times New Roman"/>
                <a:cs typeface="Times New Roman"/>
              </a:rPr>
              <a:t> </a:t>
            </a:r>
            <a:r>
              <a:rPr spc="-4" dirty="0">
                <a:latin typeface="Verdana"/>
                <a:cs typeface="Verdana"/>
              </a:rPr>
              <a:t>σ</a:t>
            </a:r>
            <a:r>
              <a:rPr spc="4" dirty="0">
                <a:latin typeface="Verdana"/>
                <a:cs typeface="Verdana"/>
              </a:rPr>
              <a:t>χ</a:t>
            </a:r>
            <a:r>
              <a:rPr spc="-12" dirty="0">
                <a:latin typeface="Verdana"/>
                <a:cs typeface="Verdana"/>
              </a:rPr>
              <a:t>ή</a:t>
            </a:r>
            <a:r>
              <a:rPr spc="-16" dirty="0">
                <a:latin typeface="Verdana"/>
                <a:cs typeface="Verdana"/>
              </a:rPr>
              <a:t>μ</a:t>
            </a:r>
            <a:r>
              <a:rPr dirty="0">
                <a:latin typeface="Verdana"/>
                <a:cs typeface="Verdana"/>
              </a:rPr>
              <a:t>α</a:t>
            </a:r>
            <a:r>
              <a:rPr dirty="0">
                <a:latin typeface="Times New Roman"/>
                <a:cs typeface="Times New Roman"/>
              </a:rPr>
              <a:t> </a:t>
            </a:r>
            <a:r>
              <a:rPr spc="4" dirty="0">
                <a:latin typeface="Verdana"/>
                <a:cs typeface="Verdana"/>
              </a:rPr>
              <a:t>τ</a:t>
            </a:r>
            <a:r>
              <a:rPr spc="-12" dirty="0">
                <a:latin typeface="Verdana"/>
                <a:cs typeface="Verdana"/>
              </a:rPr>
              <a:t>ε</a:t>
            </a:r>
            <a:r>
              <a:rPr spc="4" dirty="0">
                <a:latin typeface="Verdana"/>
                <a:cs typeface="Verdana"/>
              </a:rPr>
              <a:t>τ</a:t>
            </a:r>
            <a:r>
              <a:rPr spc="-8" dirty="0">
                <a:latin typeface="Verdana"/>
                <a:cs typeface="Verdana"/>
              </a:rPr>
              <a:t>ρ</a:t>
            </a:r>
            <a:r>
              <a:rPr dirty="0">
                <a:latin typeface="Verdana"/>
                <a:cs typeface="Verdana"/>
              </a:rPr>
              <a:t>ά</a:t>
            </a:r>
            <a:r>
              <a:rPr spc="-4" dirty="0">
                <a:latin typeface="Verdana"/>
                <a:cs typeface="Verdana"/>
              </a:rPr>
              <a:t>π</a:t>
            </a:r>
            <a:r>
              <a:rPr spc="-12" dirty="0">
                <a:latin typeface="Verdana"/>
                <a:cs typeface="Verdana"/>
              </a:rPr>
              <a:t>λε</a:t>
            </a:r>
            <a:r>
              <a:rPr spc="-4" dirty="0">
                <a:latin typeface="Verdana"/>
                <a:cs typeface="Verdana"/>
              </a:rPr>
              <a:t>υ</a:t>
            </a:r>
            <a:r>
              <a:rPr spc="-12" dirty="0">
                <a:latin typeface="Verdana"/>
                <a:cs typeface="Verdana"/>
              </a:rPr>
              <a:t>ρης</a:t>
            </a:r>
            <a:r>
              <a:rPr spc="-4" dirty="0">
                <a:latin typeface="Times New Roman"/>
                <a:cs typeface="Times New Roman"/>
              </a:rPr>
              <a:t> </a:t>
            </a:r>
            <a:r>
              <a:rPr spc="-4" dirty="0">
                <a:latin typeface="Verdana"/>
                <a:cs typeface="Verdana"/>
              </a:rPr>
              <a:t>πυ</a:t>
            </a:r>
            <a:r>
              <a:rPr dirty="0">
                <a:latin typeface="Verdana"/>
                <a:cs typeface="Verdana"/>
              </a:rPr>
              <a:t>ρα</a:t>
            </a:r>
            <a:r>
              <a:rPr spc="-16" dirty="0">
                <a:latin typeface="Verdana"/>
                <a:cs typeface="Verdana"/>
              </a:rPr>
              <a:t>μ</a:t>
            </a:r>
            <a:r>
              <a:rPr spc="-8" dirty="0">
                <a:latin typeface="Verdana"/>
                <a:cs typeface="Verdana"/>
              </a:rPr>
              <a:t>ί</a:t>
            </a:r>
            <a:r>
              <a:rPr spc="-4" dirty="0">
                <a:latin typeface="Verdana"/>
                <a:cs typeface="Verdana"/>
              </a:rPr>
              <a:t>δ</a:t>
            </a:r>
            <a:r>
              <a:rPr spc="-8" dirty="0">
                <a:latin typeface="Verdana"/>
                <a:cs typeface="Verdana"/>
              </a:rPr>
              <a:t>α</a:t>
            </a:r>
            <a:r>
              <a:rPr spc="-12" dirty="0">
                <a:latin typeface="Verdana"/>
                <a:cs typeface="Verdana"/>
              </a:rPr>
              <a:t>ς</a:t>
            </a:r>
            <a:endParaRPr>
              <a:latin typeface="Verdana"/>
              <a:cs typeface="Verdana"/>
            </a:endParaRPr>
          </a:p>
          <a:p>
            <a:pPr marL="10086" marR="260228">
              <a:lnSpc>
                <a:spcPts val="1525"/>
              </a:lnSpc>
              <a:spcBef>
                <a:spcPts val="381"/>
              </a:spcBef>
            </a:pPr>
            <a:r>
              <a:rPr dirty="0">
                <a:latin typeface="Verdana"/>
                <a:cs typeface="Verdana"/>
              </a:rPr>
              <a:t>Ο</a:t>
            </a:r>
            <a:r>
              <a:rPr spc="159" dirty="0">
                <a:latin typeface="Times New Roman"/>
                <a:cs typeface="Times New Roman"/>
              </a:rPr>
              <a:t> </a:t>
            </a:r>
            <a:r>
              <a:rPr spc="-16" dirty="0">
                <a:latin typeface="Verdana"/>
                <a:cs typeface="Verdana"/>
              </a:rPr>
              <a:t>ο</a:t>
            </a:r>
            <a:r>
              <a:rPr spc="4" dirty="0">
                <a:latin typeface="Verdana"/>
                <a:cs typeface="Verdana"/>
              </a:rPr>
              <a:t>φ</a:t>
            </a:r>
            <a:r>
              <a:rPr spc="-8" dirty="0">
                <a:latin typeface="Verdana"/>
                <a:cs typeface="Verdana"/>
              </a:rPr>
              <a:t>θ</a:t>
            </a:r>
            <a:r>
              <a:rPr dirty="0">
                <a:latin typeface="Verdana"/>
                <a:cs typeface="Verdana"/>
              </a:rPr>
              <a:t>α</a:t>
            </a:r>
            <a:r>
              <a:rPr spc="-12" dirty="0">
                <a:latin typeface="Verdana"/>
                <a:cs typeface="Verdana"/>
              </a:rPr>
              <a:t>λ</a:t>
            </a:r>
            <a:r>
              <a:rPr spc="-16" dirty="0">
                <a:latin typeface="Verdana"/>
                <a:cs typeface="Verdana"/>
              </a:rPr>
              <a:t>μ</a:t>
            </a:r>
            <a:r>
              <a:rPr spc="-4" dirty="0">
                <a:latin typeface="Verdana"/>
                <a:cs typeface="Verdana"/>
              </a:rPr>
              <a:t>ικ</a:t>
            </a:r>
            <a:r>
              <a:rPr spc="-16" dirty="0">
                <a:latin typeface="Verdana"/>
                <a:cs typeface="Verdana"/>
              </a:rPr>
              <a:t>ό</a:t>
            </a:r>
            <a:r>
              <a:rPr spc="-12" dirty="0">
                <a:latin typeface="Verdana"/>
                <a:cs typeface="Verdana"/>
              </a:rPr>
              <a:t>ς</a:t>
            </a:r>
            <a:r>
              <a:rPr spc="-4" dirty="0">
                <a:latin typeface="Times New Roman"/>
                <a:cs typeface="Times New Roman"/>
              </a:rPr>
              <a:t> </a:t>
            </a:r>
            <a:r>
              <a:rPr spc="-12" dirty="0">
                <a:latin typeface="Verdana"/>
                <a:cs typeface="Verdana"/>
              </a:rPr>
              <a:t>κ</a:t>
            </a:r>
            <a:r>
              <a:rPr spc="-16" dirty="0">
                <a:latin typeface="Verdana"/>
                <a:cs typeface="Verdana"/>
              </a:rPr>
              <a:t>ό</a:t>
            </a:r>
            <a:r>
              <a:rPr spc="-12" dirty="0">
                <a:latin typeface="Verdana"/>
                <a:cs typeface="Verdana"/>
              </a:rPr>
              <a:t>γ</a:t>
            </a:r>
            <a:r>
              <a:rPr spc="-8" dirty="0">
                <a:latin typeface="Verdana"/>
                <a:cs typeface="Verdana"/>
              </a:rPr>
              <a:t>χ</a:t>
            </a:r>
            <a:r>
              <a:rPr spc="-16" dirty="0">
                <a:latin typeface="Verdana"/>
                <a:cs typeface="Verdana"/>
              </a:rPr>
              <a:t>ο</a:t>
            </a:r>
            <a:r>
              <a:rPr spc="-12" dirty="0">
                <a:latin typeface="Verdana"/>
                <a:cs typeface="Verdana"/>
              </a:rPr>
              <a:t>ς</a:t>
            </a:r>
            <a:r>
              <a:rPr spc="167" dirty="0">
                <a:latin typeface="Times New Roman"/>
                <a:cs typeface="Times New Roman"/>
              </a:rPr>
              <a:t> </a:t>
            </a:r>
            <a:r>
              <a:rPr spc="-4" dirty="0">
                <a:latin typeface="Verdana"/>
                <a:cs typeface="Verdana"/>
              </a:rPr>
              <a:t>π</a:t>
            </a:r>
            <a:r>
              <a:rPr spc="-12" dirty="0">
                <a:latin typeface="Verdana"/>
                <a:cs typeface="Verdana"/>
              </a:rPr>
              <a:t>ε</a:t>
            </a:r>
            <a:r>
              <a:rPr dirty="0">
                <a:latin typeface="Verdana"/>
                <a:cs typeface="Verdana"/>
              </a:rPr>
              <a:t>ρ</a:t>
            </a:r>
            <a:r>
              <a:rPr spc="-8" dirty="0">
                <a:latin typeface="Verdana"/>
                <a:cs typeface="Verdana"/>
              </a:rPr>
              <a:t>ι</a:t>
            </a:r>
            <a:r>
              <a:rPr spc="-12" dirty="0">
                <a:latin typeface="Verdana"/>
                <a:cs typeface="Verdana"/>
              </a:rPr>
              <a:t>έ</a:t>
            </a:r>
            <a:r>
              <a:rPr spc="-8" dirty="0">
                <a:latin typeface="Verdana"/>
                <a:cs typeface="Verdana"/>
              </a:rPr>
              <a:t>χ</a:t>
            </a:r>
            <a:r>
              <a:rPr spc="-12" dirty="0">
                <a:latin typeface="Verdana"/>
                <a:cs typeface="Verdana"/>
              </a:rPr>
              <a:t>ε</a:t>
            </a:r>
            <a:r>
              <a:rPr dirty="0">
                <a:latin typeface="Verdana"/>
                <a:cs typeface="Verdana"/>
              </a:rPr>
              <a:t>ι</a:t>
            </a:r>
            <a:endParaRPr>
              <a:latin typeface="Verdana"/>
              <a:cs typeface="Verdana"/>
            </a:endParaRPr>
          </a:p>
        </p:txBody>
      </p:sp>
      <p:sp>
        <p:nvSpPr>
          <p:cNvPr id="8" name="object 8"/>
          <p:cNvSpPr txBox="1"/>
          <p:nvPr/>
        </p:nvSpPr>
        <p:spPr>
          <a:xfrm>
            <a:off x="69719" y="1660645"/>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9" name="object 9"/>
          <p:cNvSpPr txBox="1"/>
          <p:nvPr/>
        </p:nvSpPr>
        <p:spPr>
          <a:xfrm>
            <a:off x="69719" y="3134874"/>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0" name="object 10"/>
          <p:cNvSpPr txBox="1"/>
          <p:nvPr/>
        </p:nvSpPr>
        <p:spPr>
          <a:xfrm>
            <a:off x="492633" y="3486954"/>
            <a:ext cx="117729" cy="810478"/>
          </a:xfrm>
          <a:prstGeom prst="rect">
            <a:avLst/>
          </a:prstGeom>
        </p:spPr>
        <p:txBody>
          <a:bodyPr vert="horz" wrap="square" lIns="0" tIns="0" rIns="0" bIns="0" rtlCol="0">
            <a:spAutoFit/>
          </a:bodyPr>
          <a:lstStyle/>
          <a:p>
            <a:pPr marL="10086"/>
            <a:r>
              <a:rPr sz="900" dirty="0">
                <a:solidFill>
                  <a:srgbClr val="CC0000"/>
                </a:solidFill>
                <a:latin typeface="Wingdings"/>
                <a:cs typeface="Wingdings"/>
              </a:rPr>
              <a:t></a:t>
            </a:r>
            <a:endParaRPr sz="900">
              <a:latin typeface="Wingdings"/>
              <a:cs typeface="Wingdings"/>
            </a:endParaRPr>
          </a:p>
          <a:p>
            <a:pPr marL="10086">
              <a:spcBef>
                <a:spcPts val="580"/>
              </a:spcBef>
            </a:pPr>
            <a:r>
              <a:rPr sz="900" dirty="0">
                <a:solidFill>
                  <a:srgbClr val="CC0000"/>
                </a:solidFill>
                <a:latin typeface="Wingdings"/>
                <a:cs typeface="Wingdings"/>
              </a:rPr>
              <a:t></a:t>
            </a:r>
            <a:endParaRPr sz="900">
              <a:latin typeface="Wingdings"/>
              <a:cs typeface="Wingdings"/>
            </a:endParaRPr>
          </a:p>
          <a:p>
            <a:pPr marL="10086">
              <a:spcBef>
                <a:spcPts val="588"/>
              </a:spcBef>
            </a:pPr>
            <a:r>
              <a:rPr sz="900" dirty="0">
                <a:solidFill>
                  <a:srgbClr val="CC0000"/>
                </a:solidFill>
                <a:latin typeface="Wingdings"/>
                <a:cs typeface="Wingdings"/>
              </a:rPr>
              <a:t></a:t>
            </a:r>
            <a:endParaRPr sz="900">
              <a:latin typeface="Wingdings"/>
              <a:cs typeface="Wingdings"/>
            </a:endParaRPr>
          </a:p>
          <a:p>
            <a:pPr marL="10086">
              <a:spcBef>
                <a:spcPts val="580"/>
              </a:spcBef>
            </a:pPr>
            <a:r>
              <a:rPr sz="900" dirty="0">
                <a:solidFill>
                  <a:srgbClr val="CC0000"/>
                </a:solidFill>
                <a:latin typeface="Wingdings"/>
                <a:cs typeface="Wingdings"/>
              </a:rPr>
              <a:t></a:t>
            </a:r>
            <a:endParaRPr sz="900">
              <a:latin typeface="Wingdings"/>
              <a:cs typeface="Wingdings"/>
            </a:endParaRPr>
          </a:p>
        </p:txBody>
      </p:sp>
      <p:sp>
        <p:nvSpPr>
          <p:cNvPr id="11" name="object 11"/>
          <p:cNvSpPr txBox="1"/>
          <p:nvPr/>
        </p:nvSpPr>
        <p:spPr>
          <a:xfrm>
            <a:off x="685800" y="3459162"/>
            <a:ext cx="1831658" cy="870495"/>
          </a:xfrm>
          <a:prstGeom prst="rect">
            <a:avLst/>
          </a:prstGeom>
        </p:spPr>
        <p:txBody>
          <a:bodyPr vert="horz" wrap="square" lIns="0" tIns="0" rIns="0" bIns="0" rtlCol="0">
            <a:spAutoFit/>
          </a:bodyPr>
          <a:lstStyle/>
          <a:p>
            <a:pPr marL="10086" marR="4035">
              <a:lnSpc>
                <a:spcPct val="100699"/>
              </a:lnSpc>
            </a:pPr>
            <a:r>
              <a:rPr sz="1400" spc="-12" dirty="0">
                <a:latin typeface="Verdana"/>
                <a:cs typeface="Verdana"/>
              </a:rPr>
              <a:t>Β</a:t>
            </a:r>
            <a:r>
              <a:rPr sz="1400" spc="-16" dirty="0">
                <a:latin typeface="Verdana"/>
                <a:cs typeface="Verdana"/>
              </a:rPr>
              <a:t>ολ</a:t>
            </a:r>
            <a:r>
              <a:rPr sz="1400" dirty="0">
                <a:latin typeface="Verdana"/>
                <a:cs typeface="Verdana"/>
              </a:rPr>
              <a:t>β</a:t>
            </a:r>
            <a:r>
              <a:rPr sz="1400" spc="-12" dirty="0">
                <a:latin typeface="Verdana"/>
                <a:cs typeface="Verdana"/>
              </a:rPr>
              <a:t>ό</a:t>
            </a:r>
            <a:r>
              <a:rPr sz="1400" spc="135" dirty="0">
                <a:latin typeface="Times New Roman"/>
                <a:cs typeface="Times New Roman"/>
              </a:rPr>
              <a:t> </a:t>
            </a:r>
            <a:r>
              <a:rPr sz="1400" spc="-8" dirty="0">
                <a:latin typeface="Verdana"/>
                <a:cs typeface="Verdana"/>
              </a:rPr>
              <a:t>ο</a:t>
            </a:r>
            <a:r>
              <a:rPr sz="1400" spc="-4" dirty="0">
                <a:latin typeface="Verdana"/>
                <a:cs typeface="Verdana"/>
              </a:rPr>
              <a:t>φ</a:t>
            </a:r>
            <a:r>
              <a:rPr sz="1400" spc="4" dirty="0">
                <a:latin typeface="Verdana"/>
                <a:cs typeface="Verdana"/>
              </a:rPr>
              <a:t>θ</a:t>
            </a:r>
            <a:r>
              <a:rPr sz="1400" spc="-8" dirty="0">
                <a:latin typeface="Verdana"/>
                <a:cs typeface="Verdana"/>
              </a:rPr>
              <a:t>α</a:t>
            </a:r>
            <a:r>
              <a:rPr sz="1400" spc="-12" dirty="0">
                <a:latin typeface="Verdana"/>
                <a:cs typeface="Verdana"/>
              </a:rPr>
              <a:t>λμ</a:t>
            </a:r>
            <a:r>
              <a:rPr sz="1400" spc="-16" dirty="0">
                <a:latin typeface="Verdana"/>
                <a:cs typeface="Verdana"/>
              </a:rPr>
              <a:t>ο</a:t>
            </a:r>
            <a:r>
              <a:rPr sz="1400" dirty="0">
                <a:latin typeface="Verdana"/>
                <a:cs typeface="Verdana"/>
              </a:rPr>
              <a:t>ύ</a:t>
            </a:r>
            <a:r>
              <a:rPr sz="1400" dirty="0">
                <a:latin typeface="Times New Roman"/>
                <a:cs typeface="Times New Roman"/>
              </a:rPr>
              <a:t> </a:t>
            </a:r>
            <a:r>
              <a:rPr sz="1400" spc="-4" dirty="0">
                <a:latin typeface="Verdana"/>
                <a:cs typeface="Verdana"/>
              </a:rPr>
              <a:t>Οπτ</a:t>
            </a:r>
            <a:r>
              <a:rPr sz="1400" dirty="0">
                <a:latin typeface="Verdana"/>
                <a:cs typeface="Verdana"/>
              </a:rPr>
              <a:t>ι</a:t>
            </a:r>
            <a:r>
              <a:rPr sz="1400" spc="-12" dirty="0">
                <a:latin typeface="Verdana"/>
                <a:cs typeface="Verdana"/>
              </a:rPr>
              <a:t>κό</a:t>
            </a:r>
            <a:r>
              <a:rPr sz="1400" spc="135" dirty="0">
                <a:latin typeface="Times New Roman"/>
                <a:cs typeface="Times New Roman"/>
              </a:rPr>
              <a:t> </a:t>
            </a:r>
            <a:r>
              <a:rPr sz="1400" spc="-8" dirty="0">
                <a:latin typeface="Verdana"/>
                <a:cs typeface="Verdana"/>
              </a:rPr>
              <a:t>ν</a:t>
            </a:r>
            <a:r>
              <a:rPr sz="1400" spc="-4" dirty="0">
                <a:latin typeface="Verdana"/>
                <a:cs typeface="Verdana"/>
              </a:rPr>
              <a:t>ε</a:t>
            </a:r>
            <a:r>
              <a:rPr sz="1400" dirty="0">
                <a:latin typeface="Verdana"/>
                <a:cs typeface="Verdana"/>
              </a:rPr>
              <a:t>ύ</a:t>
            </a:r>
            <a:r>
              <a:rPr sz="1400" spc="-4" dirty="0">
                <a:latin typeface="Verdana"/>
                <a:cs typeface="Verdana"/>
              </a:rPr>
              <a:t>ρ</a:t>
            </a:r>
            <a:r>
              <a:rPr sz="1400" spc="-12" dirty="0">
                <a:latin typeface="Verdana"/>
                <a:cs typeface="Verdana"/>
              </a:rPr>
              <a:t>ο</a:t>
            </a:r>
            <a:r>
              <a:rPr sz="1400" spc="-4" dirty="0">
                <a:latin typeface="Times New Roman"/>
                <a:cs typeface="Times New Roman"/>
              </a:rPr>
              <a:t> </a:t>
            </a:r>
            <a:r>
              <a:rPr sz="1400" spc="-8" dirty="0">
                <a:latin typeface="Verdana"/>
                <a:cs typeface="Verdana"/>
              </a:rPr>
              <a:t>Μ</a:t>
            </a:r>
            <a:r>
              <a:rPr sz="1400" dirty="0">
                <a:latin typeface="Verdana"/>
                <a:cs typeface="Verdana"/>
              </a:rPr>
              <a:t>ύ</a:t>
            </a:r>
            <a:r>
              <a:rPr sz="1400" spc="-4" dirty="0">
                <a:latin typeface="Verdana"/>
                <a:cs typeface="Verdana"/>
              </a:rPr>
              <a:t>ε</a:t>
            </a:r>
            <a:r>
              <a:rPr sz="1400" spc="-8" dirty="0">
                <a:latin typeface="Verdana"/>
                <a:cs typeface="Verdana"/>
              </a:rPr>
              <a:t>ς</a:t>
            </a:r>
            <a:r>
              <a:rPr sz="1400" spc="135" dirty="0">
                <a:latin typeface="Times New Roman"/>
                <a:cs typeface="Times New Roman"/>
              </a:rPr>
              <a:t> </a:t>
            </a:r>
            <a:r>
              <a:rPr sz="1400" spc="-16" dirty="0">
                <a:latin typeface="Verdana"/>
                <a:cs typeface="Verdana"/>
              </a:rPr>
              <a:t>ο</a:t>
            </a:r>
            <a:r>
              <a:rPr sz="1400" spc="4" dirty="0">
                <a:latin typeface="Verdana"/>
                <a:cs typeface="Verdana"/>
              </a:rPr>
              <a:t>φ</a:t>
            </a:r>
            <a:r>
              <a:rPr sz="1400" spc="-12" dirty="0">
                <a:latin typeface="Verdana"/>
                <a:cs typeface="Verdana"/>
              </a:rPr>
              <a:t>θαλμ</a:t>
            </a:r>
            <a:r>
              <a:rPr sz="1400" spc="-16" dirty="0">
                <a:latin typeface="Verdana"/>
                <a:cs typeface="Verdana"/>
              </a:rPr>
              <a:t>ο</a:t>
            </a:r>
            <a:r>
              <a:rPr sz="1400" dirty="0">
                <a:latin typeface="Verdana"/>
                <a:cs typeface="Verdana"/>
              </a:rPr>
              <a:t>ύ</a:t>
            </a:r>
            <a:r>
              <a:rPr sz="1400" dirty="0">
                <a:latin typeface="Times New Roman"/>
                <a:cs typeface="Times New Roman"/>
              </a:rPr>
              <a:t> </a:t>
            </a:r>
            <a:r>
              <a:rPr sz="1400" dirty="0">
                <a:latin typeface="Verdana"/>
                <a:cs typeface="Verdana"/>
              </a:rPr>
              <a:t>Δ</a:t>
            </a:r>
            <a:r>
              <a:rPr sz="1400" spc="-12" dirty="0">
                <a:latin typeface="Verdana"/>
                <a:cs typeface="Verdana"/>
              </a:rPr>
              <a:t>α</a:t>
            </a:r>
            <a:r>
              <a:rPr sz="1400" spc="-16" dirty="0">
                <a:latin typeface="Verdana"/>
                <a:cs typeface="Verdana"/>
              </a:rPr>
              <a:t>κ</a:t>
            </a:r>
            <a:r>
              <a:rPr sz="1400" spc="4" dirty="0">
                <a:latin typeface="Verdana"/>
                <a:cs typeface="Verdana"/>
              </a:rPr>
              <a:t>ρ</a:t>
            </a:r>
            <a:r>
              <a:rPr sz="1400" dirty="0">
                <a:latin typeface="Verdana"/>
                <a:cs typeface="Verdana"/>
              </a:rPr>
              <a:t>υϊ</a:t>
            </a:r>
            <a:r>
              <a:rPr sz="1400" spc="-12" dirty="0">
                <a:latin typeface="Verdana"/>
                <a:cs typeface="Verdana"/>
              </a:rPr>
              <a:t>κή</a:t>
            </a:r>
            <a:r>
              <a:rPr sz="1400" spc="139" dirty="0">
                <a:latin typeface="Times New Roman"/>
                <a:cs typeface="Times New Roman"/>
              </a:rPr>
              <a:t> </a:t>
            </a:r>
            <a:r>
              <a:rPr sz="1400" spc="4" dirty="0">
                <a:latin typeface="Verdana"/>
                <a:cs typeface="Verdana"/>
              </a:rPr>
              <a:t>σ</a:t>
            </a:r>
            <a:r>
              <a:rPr sz="1400" dirty="0">
                <a:latin typeface="Verdana"/>
                <a:cs typeface="Verdana"/>
              </a:rPr>
              <a:t>υ</a:t>
            </a:r>
            <a:r>
              <a:rPr sz="1400" spc="4" dirty="0">
                <a:latin typeface="Verdana"/>
                <a:cs typeface="Verdana"/>
              </a:rPr>
              <a:t>σ</a:t>
            </a:r>
            <a:r>
              <a:rPr sz="1400" spc="-8" dirty="0">
                <a:latin typeface="Verdana"/>
                <a:cs typeface="Verdana"/>
              </a:rPr>
              <a:t>κ</a:t>
            </a:r>
            <a:r>
              <a:rPr sz="1400" spc="-12" dirty="0">
                <a:latin typeface="Verdana"/>
                <a:cs typeface="Verdana"/>
              </a:rPr>
              <a:t>ε</a:t>
            </a:r>
            <a:r>
              <a:rPr sz="1400" dirty="0">
                <a:latin typeface="Verdana"/>
                <a:cs typeface="Verdana"/>
              </a:rPr>
              <a:t>υ</a:t>
            </a:r>
            <a:r>
              <a:rPr sz="1400" spc="-12" dirty="0">
                <a:latin typeface="Verdana"/>
                <a:cs typeface="Verdana"/>
              </a:rPr>
              <a:t>ή</a:t>
            </a:r>
            <a:endParaRPr sz="1400">
              <a:latin typeface="Verdana"/>
              <a:cs typeface="Verdana"/>
            </a:endParaRPr>
          </a:p>
        </p:txBody>
      </p:sp>
      <p:sp>
        <p:nvSpPr>
          <p:cNvPr id="12" name="object 12"/>
          <p:cNvSpPr/>
          <p:nvPr/>
        </p:nvSpPr>
        <p:spPr>
          <a:xfrm>
            <a:off x="2948940" y="2687956"/>
            <a:ext cx="5280660" cy="179196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962400" y="411162"/>
            <a:ext cx="3886200" cy="231616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4568580" y="3369066"/>
            <a:ext cx="323469" cy="282069"/>
          </a:xfrm>
          <a:custGeom>
            <a:avLst/>
            <a:gdLst/>
            <a:ahLst/>
            <a:cxnLst/>
            <a:rect l="l" t="t" r="r" b="b"/>
            <a:pathLst>
              <a:path w="359410" h="431800">
                <a:moveTo>
                  <a:pt x="179069" y="0"/>
                </a:moveTo>
                <a:lnTo>
                  <a:pt x="223053" y="6121"/>
                </a:lnTo>
                <a:lnTo>
                  <a:pt x="262820" y="23593"/>
                </a:lnTo>
                <a:lnTo>
                  <a:pt x="297237" y="51078"/>
                </a:lnTo>
                <a:lnTo>
                  <a:pt x="325175" y="87239"/>
                </a:lnTo>
                <a:lnTo>
                  <a:pt x="345500" y="130737"/>
                </a:lnTo>
                <a:lnTo>
                  <a:pt x="357083" y="180236"/>
                </a:lnTo>
                <a:lnTo>
                  <a:pt x="359389" y="215908"/>
                </a:lnTo>
                <a:lnTo>
                  <a:pt x="358806" y="234149"/>
                </a:lnTo>
                <a:lnTo>
                  <a:pt x="350389" y="285663"/>
                </a:lnTo>
                <a:lnTo>
                  <a:pt x="332851" y="331383"/>
                </a:lnTo>
                <a:lnTo>
                  <a:pt x="307326" y="370049"/>
                </a:lnTo>
                <a:lnTo>
                  <a:pt x="274942" y="400400"/>
                </a:lnTo>
                <a:lnTo>
                  <a:pt x="236833" y="421176"/>
                </a:lnTo>
                <a:lnTo>
                  <a:pt x="194130" y="431116"/>
                </a:lnTo>
                <a:lnTo>
                  <a:pt x="179069" y="431804"/>
                </a:lnTo>
                <a:lnTo>
                  <a:pt x="164014" y="431116"/>
                </a:lnTo>
                <a:lnTo>
                  <a:pt x="121424" y="421176"/>
                </a:lnTo>
                <a:lnTo>
                  <a:pt x="83535" y="400400"/>
                </a:lnTo>
                <a:lnTo>
                  <a:pt x="51427" y="370049"/>
                </a:lnTo>
                <a:lnTo>
                  <a:pt x="26178" y="331383"/>
                </a:lnTo>
                <a:lnTo>
                  <a:pt x="8867" y="285663"/>
                </a:lnTo>
                <a:lnTo>
                  <a:pt x="574" y="234149"/>
                </a:lnTo>
                <a:lnTo>
                  <a:pt x="0" y="215908"/>
                </a:lnTo>
                <a:lnTo>
                  <a:pt x="574" y="197837"/>
                </a:lnTo>
                <a:lnTo>
                  <a:pt x="8867" y="146636"/>
                </a:lnTo>
                <a:lnTo>
                  <a:pt x="26178" y="100989"/>
                </a:lnTo>
                <a:lnTo>
                  <a:pt x="51427" y="62234"/>
                </a:lnTo>
                <a:lnTo>
                  <a:pt x="83535" y="31708"/>
                </a:lnTo>
                <a:lnTo>
                  <a:pt x="121424" y="10750"/>
                </a:lnTo>
                <a:lnTo>
                  <a:pt x="164014" y="696"/>
                </a:lnTo>
                <a:lnTo>
                  <a:pt x="179069" y="0"/>
                </a:lnTo>
                <a:close/>
              </a:path>
            </a:pathLst>
          </a:custGeom>
          <a:ln w="9344">
            <a:solidFill>
              <a:srgbClr val="CC0000"/>
            </a:solidFill>
          </a:ln>
        </p:spPr>
        <p:txBody>
          <a:bodyPr wrap="square" lIns="0" tIns="0" rIns="0" bIns="0" rtlCol="0"/>
          <a:lstStyle/>
          <a:p>
            <a:endParaRPr/>
          </a:p>
        </p:txBody>
      </p:sp>
      <p:sp>
        <p:nvSpPr>
          <p:cNvPr id="15" name="object 15"/>
          <p:cNvSpPr/>
          <p:nvPr/>
        </p:nvSpPr>
        <p:spPr>
          <a:xfrm>
            <a:off x="6577974" y="3415531"/>
            <a:ext cx="323469" cy="235611"/>
          </a:xfrm>
          <a:custGeom>
            <a:avLst/>
            <a:gdLst/>
            <a:ahLst/>
            <a:cxnLst/>
            <a:rect l="l" t="t" r="r" b="b"/>
            <a:pathLst>
              <a:path w="359409" h="360679">
                <a:moveTo>
                  <a:pt x="179069" y="0"/>
                </a:moveTo>
                <a:lnTo>
                  <a:pt x="223470" y="5126"/>
                </a:lnTo>
                <a:lnTo>
                  <a:pt x="263384" y="19750"/>
                </a:lnTo>
                <a:lnTo>
                  <a:pt x="297760" y="42740"/>
                </a:lnTo>
                <a:lnTo>
                  <a:pt x="325543" y="72965"/>
                </a:lnTo>
                <a:lnTo>
                  <a:pt x="345680" y="109294"/>
                </a:lnTo>
                <a:lnTo>
                  <a:pt x="357118" y="150594"/>
                </a:lnTo>
                <a:lnTo>
                  <a:pt x="359389" y="180331"/>
                </a:lnTo>
                <a:lnTo>
                  <a:pt x="358815" y="195565"/>
                </a:lnTo>
                <a:lnTo>
                  <a:pt x="350511" y="238589"/>
                </a:lnTo>
                <a:lnTo>
                  <a:pt x="333157" y="276779"/>
                </a:lnTo>
                <a:lnTo>
                  <a:pt x="307806" y="309080"/>
                </a:lnTo>
                <a:lnTo>
                  <a:pt x="275510" y="334437"/>
                </a:lnTo>
                <a:lnTo>
                  <a:pt x="237325" y="351795"/>
                </a:lnTo>
                <a:lnTo>
                  <a:pt x="194303" y="360101"/>
                </a:lnTo>
                <a:lnTo>
                  <a:pt x="179069" y="360675"/>
                </a:lnTo>
                <a:lnTo>
                  <a:pt x="164014" y="360101"/>
                </a:lnTo>
                <a:lnTo>
                  <a:pt x="121424" y="351795"/>
                </a:lnTo>
                <a:lnTo>
                  <a:pt x="83535" y="334437"/>
                </a:lnTo>
                <a:lnTo>
                  <a:pt x="51427" y="309080"/>
                </a:lnTo>
                <a:lnTo>
                  <a:pt x="26178" y="276779"/>
                </a:lnTo>
                <a:lnTo>
                  <a:pt x="8867" y="238589"/>
                </a:lnTo>
                <a:lnTo>
                  <a:pt x="574" y="195565"/>
                </a:lnTo>
                <a:lnTo>
                  <a:pt x="0" y="180331"/>
                </a:lnTo>
                <a:lnTo>
                  <a:pt x="574" y="165270"/>
                </a:lnTo>
                <a:lnTo>
                  <a:pt x="8867" y="122564"/>
                </a:lnTo>
                <a:lnTo>
                  <a:pt x="26178" y="84452"/>
                </a:lnTo>
                <a:lnTo>
                  <a:pt x="51427" y="52067"/>
                </a:lnTo>
                <a:lnTo>
                  <a:pt x="83535" y="26539"/>
                </a:lnTo>
                <a:lnTo>
                  <a:pt x="121424" y="9001"/>
                </a:lnTo>
                <a:lnTo>
                  <a:pt x="164014" y="583"/>
                </a:lnTo>
                <a:lnTo>
                  <a:pt x="179069" y="0"/>
                </a:lnTo>
                <a:close/>
              </a:path>
            </a:pathLst>
          </a:custGeom>
          <a:ln w="9344">
            <a:solidFill>
              <a:srgbClr val="CC0000"/>
            </a:solidFill>
          </a:ln>
        </p:spPr>
        <p:txBody>
          <a:bodyPr wrap="square" lIns="0" tIns="0" rIns="0" bIns="0" rtlCol="0"/>
          <a:lstStyle/>
          <a:p>
            <a:endParaRPr/>
          </a:p>
        </p:txBody>
      </p:sp>
      <p:sp>
        <p:nvSpPr>
          <p:cNvPr id="17" name="object 17"/>
          <p:cNvSpPr/>
          <p:nvPr/>
        </p:nvSpPr>
        <p:spPr>
          <a:xfrm>
            <a:off x="6641972" y="2193511"/>
            <a:ext cx="1587627" cy="234781"/>
          </a:xfrm>
          <a:custGeom>
            <a:avLst/>
            <a:gdLst/>
            <a:ahLst/>
            <a:cxnLst/>
            <a:rect l="l" t="t" r="r" b="b"/>
            <a:pathLst>
              <a:path w="1764029" h="359410">
                <a:moveTo>
                  <a:pt x="881390" y="0"/>
                </a:moveTo>
                <a:lnTo>
                  <a:pt x="955525" y="574"/>
                </a:lnTo>
                <a:lnTo>
                  <a:pt x="1027691" y="2270"/>
                </a:lnTo>
                <a:lnTo>
                  <a:pt x="1097689" y="5048"/>
                </a:lnTo>
                <a:lnTo>
                  <a:pt x="1165322" y="8867"/>
                </a:lnTo>
                <a:lnTo>
                  <a:pt x="1230391" y="13689"/>
                </a:lnTo>
                <a:lnTo>
                  <a:pt x="1292698" y="19472"/>
                </a:lnTo>
                <a:lnTo>
                  <a:pt x="1352045" y="26178"/>
                </a:lnTo>
                <a:lnTo>
                  <a:pt x="1408234" y="33765"/>
                </a:lnTo>
                <a:lnTo>
                  <a:pt x="1461067" y="42195"/>
                </a:lnTo>
                <a:lnTo>
                  <a:pt x="1510344" y="51427"/>
                </a:lnTo>
                <a:lnTo>
                  <a:pt x="1555870" y="61421"/>
                </a:lnTo>
                <a:lnTo>
                  <a:pt x="1597444" y="72137"/>
                </a:lnTo>
                <a:lnTo>
                  <a:pt x="1634869" y="83535"/>
                </a:lnTo>
                <a:lnTo>
                  <a:pt x="1696480" y="108219"/>
                </a:lnTo>
                <a:lnTo>
                  <a:pt x="1739117" y="135152"/>
                </a:lnTo>
                <a:lnTo>
                  <a:pt x="1764029" y="179069"/>
                </a:lnTo>
                <a:lnTo>
                  <a:pt x="1761195" y="194303"/>
                </a:lnTo>
                <a:lnTo>
                  <a:pt x="1720269" y="237325"/>
                </a:lnTo>
                <a:lnTo>
                  <a:pt x="1667947" y="263384"/>
                </a:lnTo>
                <a:lnTo>
                  <a:pt x="1597444" y="286982"/>
                </a:lnTo>
                <a:lnTo>
                  <a:pt x="1555870" y="297760"/>
                </a:lnTo>
                <a:lnTo>
                  <a:pt x="1510344" y="307806"/>
                </a:lnTo>
                <a:lnTo>
                  <a:pt x="1461067" y="317080"/>
                </a:lnTo>
                <a:lnTo>
                  <a:pt x="1408234" y="325543"/>
                </a:lnTo>
                <a:lnTo>
                  <a:pt x="1352045" y="333157"/>
                </a:lnTo>
                <a:lnTo>
                  <a:pt x="1292698" y="339883"/>
                </a:lnTo>
                <a:lnTo>
                  <a:pt x="1230391" y="345680"/>
                </a:lnTo>
                <a:lnTo>
                  <a:pt x="1165322" y="350511"/>
                </a:lnTo>
                <a:lnTo>
                  <a:pt x="1097689" y="354337"/>
                </a:lnTo>
                <a:lnTo>
                  <a:pt x="1027691" y="357118"/>
                </a:lnTo>
                <a:lnTo>
                  <a:pt x="955525" y="358815"/>
                </a:lnTo>
                <a:lnTo>
                  <a:pt x="881390" y="359389"/>
                </a:lnTo>
                <a:lnTo>
                  <a:pt x="807259" y="358815"/>
                </a:lnTo>
                <a:lnTo>
                  <a:pt x="735116" y="357118"/>
                </a:lnTo>
                <a:lnTo>
                  <a:pt x="665156" y="354337"/>
                </a:lnTo>
                <a:lnTo>
                  <a:pt x="597575" y="350511"/>
                </a:lnTo>
                <a:lnTo>
                  <a:pt x="532570" y="345680"/>
                </a:lnTo>
                <a:lnTo>
                  <a:pt x="470337" y="339883"/>
                </a:lnTo>
                <a:lnTo>
                  <a:pt x="411072" y="333157"/>
                </a:lnTo>
                <a:lnTo>
                  <a:pt x="354972" y="325543"/>
                </a:lnTo>
                <a:lnTo>
                  <a:pt x="302232" y="317080"/>
                </a:lnTo>
                <a:lnTo>
                  <a:pt x="253048" y="307806"/>
                </a:lnTo>
                <a:lnTo>
                  <a:pt x="207618" y="297760"/>
                </a:lnTo>
                <a:lnTo>
                  <a:pt x="166136" y="286982"/>
                </a:lnTo>
                <a:lnTo>
                  <a:pt x="128800" y="275510"/>
                </a:lnTo>
                <a:lnTo>
                  <a:pt x="67349" y="250643"/>
                </a:lnTo>
                <a:lnTo>
                  <a:pt x="24834" y="223470"/>
                </a:lnTo>
                <a:lnTo>
                  <a:pt x="0" y="179069"/>
                </a:lnTo>
                <a:lnTo>
                  <a:pt x="2824" y="164014"/>
                </a:lnTo>
                <a:lnTo>
                  <a:pt x="43627" y="121424"/>
                </a:lnTo>
                <a:lnTo>
                  <a:pt x="95806" y="95576"/>
                </a:lnTo>
                <a:lnTo>
                  <a:pt x="166136" y="72137"/>
                </a:lnTo>
                <a:lnTo>
                  <a:pt x="207618" y="61421"/>
                </a:lnTo>
                <a:lnTo>
                  <a:pt x="253048" y="51427"/>
                </a:lnTo>
                <a:lnTo>
                  <a:pt x="302232" y="42195"/>
                </a:lnTo>
                <a:lnTo>
                  <a:pt x="354972" y="33765"/>
                </a:lnTo>
                <a:lnTo>
                  <a:pt x="411072" y="26178"/>
                </a:lnTo>
                <a:lnTo>
                  <a:pt x="470337" y="19472"/>
                </a:lnTo>
                <a:lnTo>
                  <a:pt x="532570" y="13689"/>
                </a:lnTo>
                <a:lnTo>
                  <a:pt x="597575" y="8867"/>
                </a:lnTo>
                <a:lnTo>
                  <a:pt x="665156" y="5048"/>
                </a:lnTo>
                <a:lnTo>
                  <a:pt x="735116" y="2270"/>
                </a:lnTo>
                <a:lnTo>
                  <a:pt x="807259" y="574"/>
                </a:lnTo>
                <a:lnTo>
                  <a:pt x="881390" y="0"/>
                </a:lnTo>
                <a:close/>
              </a:path>
            </a:pathLst>
          </a:custGeom>
          <a:ln w="9344">
            <a:solidFill>
              <a:srgbClr val="CC0000"/>
            </a:solidFill>
          </a:ln>
        </p:spPr>
        <p:txBody>
          <a:bodyPr wrap="square" lIns="0" tIns="0" rIns="0" bIns="0" rtlCol="0"/>
          <a:lstStyle/>
          <a:p>
            <a:endParaRPr/>
          </a:p>
        </p:txBody>
      </p:sp>
      <p:sp>
        <p:nvSpPr>
          <p:cNvPr id="19" name="object 19"/>
          <p:cNvSpPr/>
          <p:nvPr/>
        </p:nvSpPr>
        <p:spPr>
          <a:xfrm>
            <a:off x="5280661" y="2052462"/>
            <a:ext cx="1813940" cy="234781"/>
          </a:xfrm>
          <a:custGeom>
            <a:avLst/>
            <a:gdLst/>
            <a:ahLst/>
            <a:cxnLst/>
            <a:rect l="l" t="t" r="r" b="b"/>
            <a:pathLst>
              <a:path w="2015490" h="359410">
                <a:moveTo>
                  <a:pt x="1007120" y="0"/>
                </a:moveTo>
                <a:lnTo>
                  <a:pt x="1091797" y="574"/>
                </a:lnTo>
                <a:lnTo>
                  <a:pt x="1174228" y="2271"/>
                </a:lnTo>
                <a:lnTo>
                  <a:pt x="1254187" y="5049"/>
                </a:lnTo>
                <a:lnTo>
                  <a:pt x="1331446" y="8870"/>
                </a:lnTo>
                <a:lnTo>
                  <a:pt x="1405779" y="13693"/>
                </a:lnTo>
                <a:lnTo>
                  <a:pt x="1476959" y="19478"/>
                </a:lnTo>
                <a:lnTo>
                  <a:pt x="1544760" y="26185"/>
                </a:lnTo>
                <a:lnTo>
                  <a:pt x="1608954" y="33774"/>
                </a:lnTo>
                <a:lnTo>
                  <a:pt x="1669315" y="42205"/>
                </a:lnTo>
                <a:lnTo>
                  <a:pt x="1725617" y="51438"/>
                </a:lnTo>
                <a:lnTo>
                  <a:pt x="1777633" y="61433"/>
                </a:lnTo>
                <a:lnTo>
                  <a:pt x="1825135" y="72150"/>
                </a:lnTo>
                <a:lnTo>
                  <a:pt x="1867898" y="83549"/>
                </a:lnTo>
                <a:lnTo>
                  <a:pt x="1905695" y="95589"/>
                </a:lnTo>
                <a:lnTo>
                  <a:pt x="1965483" y="121436"/>
                </a:lnTo>
                <a:lnTo>
                  <a:pt x="2002686" y="149369"/>
                </a:lnTo>
                <a:lnTo>
                  <a:pt x="2015489" y="179069"/>
                </a:lnTo>
                <a:lnTo>
                  <a:pt x="2012251" y="194303"/>
                </a:lnTo>
                <a:lnTo>
                  <a:pt x="1987021" y="223471"/>
                </a:lnTo>
                <a:lnTo>
                  <a:pt x="1938299" y="250647"/>
                </a:lnTo>
                <a:lnTo>
                  <a:pt x="1867898" y="275519"/>
                </a:lnTo>
                <a:lnTo>
                  <a:pt x="1825135" y="286993"/>
                </a:lnTo>
                <a:lnTo>
                  <a:pt x="1777633" y="297773"/>
                </a:lnTo>
                <a:lnTo>
                  <a:pt x="1725617" y="307821"/>
                </a:lnTo>
                <a:lnTo>
                  <a:pt x="1669315" y="317097"/>
                </a:lnTo>
                <a:lnTo>
                  <a:pt x="1608954" y="325563"/>
                </a:lnTo>
                <a:lnTo>
                  <a:pt x="1544760" y="333179"/>
                </a:lnTo>
                <a:lnTo>
                  <a:pt x="1476959" y="339906"/>
                </a:lnTo>
                <a:lnTo>
                  <a:pt x="1405779" y="345706"/>
                </a:lnTo>
                <a:lnTo>
                  <a:pt x="1331446" y="350539"/>
                </a:lnTo>
                <a:lnTo>
                  <a:pt x="1254187" y="354366"/>
                </a:lnTo>
                <a:lnTo>
                  <a:pt x="1174228" y="357147"/>
                </a:lnTo>
                <a:lnTo>
                  <a:pt x="1091797" y="358845"/>
                </a:lnTo>
                <a:lnTo>
                  <a:pt x="1007120" y="359420"/>
                </a:lnTo>
                <a:lnTo>
                  <a:pt x="922451" y="358845"/>
                </a:lnTo>
                <a:lnTo>
                  <a:pt x="840046" y="357147"/>
                </a:lnTo>
                <a:lnTo>
                  <a:pt x="760128" y="354366"/>
                </a:lnTo>
                <a:lnTo>
                  <a:pt x="682923" y="350539"/>
                </a:lnTo>
                <a:lnTo>
                  <a:pt x="608656" y="345706"/>
                </a:lnTo>
                <a:lnTo>
                  <a:pt x="537550" y="339906"/>
                </a:lnTo>
                <a:lnTo>
                  <a:pt x="469832" y="333179"/>
                </a:lnTo>
                <a:lnTo>
                  <a:pt x="405725" y="325563"/>
                </a:lnTo>
                <a:lnTo>
                  <a:pt x="345455" y="317097"/>
                </a:lnTo>
                <a:lnTo>
                  <a:pt x="289247" y="307821"/>
                </a:lnTo>
                <a:lnTo>
                  <a:pt x="237325" y="297773"/>
                </a:lnTo>
                <a:lnTo>
                  <a:pt x="189914" y="286993"/>
                </a:lnTo>
                <a:lnTo>
                  <a:pt x="147239" y="275519"/>
                </a:lnTo>
                <a:lnTo>
                  <a:pt x="109524" y="263391"/>
                </a:lnTo>
                <a:lnTo>
                  <a:pt x="49876" y="237328"/>
                </a:lnTo>
                <a:lnTo>
                  <a:pt x="12768" y="209117"/>
                </a:lnTo>
                <a:lnTo>
                  <a:pt x="0" y="179069"/>
                </a:lnTo>
                <a:lnTo>
                  <a:pt x="3229" y="164019"/>
                </a:lnTo>
                <a:lnTo>
                  <a:pt x="28392" y="135162"/>
                </a:lnTo>
                <a:lnTo>
                  <a:pt x="76995" y="108232"/>
                </a:lnTo>
                <a:lnTo>
                  <a:pt x="147239" y="83549"/>
                </a:lnTo>
                <a:lnTo>
                  <a:pt x="189914" y="72150"/>
                </a:lnTo>
                <a:lnTo>
                  <a:pt x="237325" y="61433"/>
                </a:lnTo>
                <a:lnTo>
                  <a:pt x="289247" y="51438"/>
                </a:lnTo>
                <a:lnTo>
                  <a:pt x="345455" y="42205"/>
                </a:lnTo>
                <a:lnTo>
                  <a:pt x="405725" y="33774"/>
                </a:lnTo>
                <a:lnTo>
                  <a:pt x="469832" y="26185"/>
                </a:lnTo>
                <a:lnTo>
                  <a:pt x="537550" y="19478"/>
                </a:lnTo>
                <a:lnTo>
                  <a:pt x="608656" y="13693"/>
                </a:lnTo>
                <a:lnTo>
                  <a:pt x="682923" y="8870"/>
                </a:lnTo>
                <a:lnTo>
                  <a:pt x="760128" y="5049"/>
                </a:lnTo>
                <a:lnTo>
                  <a:pt x="840046" y="2271"/>
                </a:lnTo>
                <a:lnTo>
                  <a:pt x="922451" y="574"/>
                </a:lnTo>
                <a:lnTo>
                  <a:pt x="1007120" y="0"/>
                </a:lnTo>
                <a:close/>
              </a:path>
            </a:pathLst>
          </a:custGeom>
          <a:ln w="9344">
            <a:solidFill>
              <a:srgbClr val="CC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6" name="5 - Θέση περιεχομένου" descr="Slide16.jpg"/>
          <p:cNvPicPr>
            <a:picLocks noGrp="1" noChangeAspect="1"/>
          </p:cNvPicPr>
          <p:nvPr>
            <p:ph idx="1"/>
          </p:nvPr>
        </p:nvPicPr>
        <p:blipFill>
          <a:blip r:embed="rId2"/>
          <a:stretch>
            <a:fillRect/>
          </a:stretch>
        </p:blipFill>
        <p:spPr>
          <a:xfrm>
            <a:off x="838200" y="427471"/>
            <a:ext cx="6096000" cy="386671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Αμφιβληστοειδής χιτώνας</a:t>
            </a:r>
            <a:endParaRPr lang="en-US" dirty="0"/>
          </a:p>
        </p:txBody>
      </p:sp>
      <p:sp>
        <p:nvSpPr>
          <p:cNvPr id="3" name="2 - Θέση περιεχομένου"/>
          <p:cNvSpPr>
            <a:spLocks noGrp="1"/>
          </p:cNvSpPr>
          <p:nvPr>
            <p:ph idx="1"/>
          </p:nvPr>
        </p:nvSpPr>
        <p:spPr/>
        <p:txBody>
          <a:bodyPr>
            <a:normAutofit fontScale="70000" lnSpcReduction="20000"/>
          </a:bodyPr>
          <a:lstStyle/>
          <a:p>
            <a:pPr algn="just" fontAlgn="base"/>
            <a:r>
              <a:rPr lang="el-GR" dirty="0" smtClean="0"/>
              <a:t>Είναι ένας φωτοευαίσθητος χιτώνας που πληρεί το εσωτερικό του οφθαλμού, υποδέχεται το φως και στέλνει την εικόνα στον εγκέφαλο. </a:t>
            </a:r>
          </a:p>
          <a:p>
            <a:pPr algn="just" fontAlgn="base"/>
            <a:r>
              <a:rPr lang="el-GR" dirty="0" smtClean="0"/>
              <a:t>Ο οφθαλμός είναι σαν μια κάμερα. Ο φακός στο μπροστινό μέρος του ματιού εστιάζει το φως πάνω στον αμφιβληστροειδή. Μπορείτε να σκεφτείτε τον αμφιβληστροειδή σαν το φιλμ της κάμερας.</a:t>
            </a:r>
          </a:p>
          <a:p>
            <a:pPr algn="just" fontAlgn="base"/>
            <a:r>
              <a:rPr lang="el-GR" dirty="0" smtClean="0"/>
              <a:t>Τοποθετημένος στο πίσω μέρος του ματιού, ο </a:t>
            </a:r>
            <a:r>
              <a:rPr lang="el-GR" b="1" dirty="0" smtClean="0"/>
              <a:t>αμφιβληστροειδής</a:t>
            </a:r>
            <a:r>
              <a:rPr lang="el-GR" dirty="0" smtClean="0"/>
              <a:t> είναι ο εσώτερος χιτώνας, ο οποίος περιέχει </a:t>
            </a:r>
            <a:r>
              <a:rPr lang="el-GR" b="1" dirty="0" smtClean="0"/>
              <a:t>νευρικές ίνες</a:t>
            </a:r>
            <a:r>
              <a:rPr lang="el-GR" dirty="0" smtClean="0"/>
              <a:t> και</a:t>
            </a:r>
            <a:r>
              <a:rPr lang="el-GR" b="1" dirty="0" smtClean="0"/>
              <a:t> φωτοευαίσθητα κύτταρα</a:t>
            </a:r>
            <a:r>
              <a:rPr lang="el-GR" dirty="0" smtClean="0"/>
              <a:t>.</a:t>
            </a:r>
            <a:br>
              <a:rPr lang="el-GR" dirty="0" smtClean="0"/>
            </a:br>
            <a:r>
              <a:rPr lang="el-GR" dirty="0" smtClean="0"/>
              <a:t>Στον αμφιβληστροειδή υπάρχουν δύο είδη φωτοευαίσθητων κυττάρων: τα </a:t>
            </a:r>
            <a:r>
              <a:rPr lang="el-GR" b="1" dirty="0" smtClean="0"/>
              <a:t>ραβδία</a:t>
            </a:r>
            <a:r>
              <a:rPr lang="el-GR" dirty="0" smtClean="0"/>
              <a:t> και τα </a:t>
            </a:r>
            <a:r>
              <a:rPr lang="el-GR" b="1" dirty="0" smtClean="0"/>
              <a:t>κωνία</a:t>
            </a:r>
            <a:r>
              <a:rPr lang="el-GR" dirty="0" smtClean="0"/>
              <a:t>.</a:t>
            </a:r>
          </a:p>
          <a:p>
            <a:pPr algn="just"/>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11480" y="746654"/>
            <a:ext cx="7406640" cy="415498"/>
          </a:xfrm>
          <a:prstGeom prst="rect">
            <a:avLst/>
          </a:prstGeom>
        </p:spPr>
        <p:txBody>
          <a:bodyPr vert="horz" wrap="square" lIns="0" tIns="0" rIns="0" bIns="0" rtlCol="0">
            <a:spAutoFit/>
          </a:bodyPr>
          <a:lstStyle/>
          <a:p>
            <a:pPr marL="10086" marR="4035"/>
            <a:r>
              <a:rPr sz="2700" spc="-4" dirty="0"/>
              <a:t>Υ</a:t>
            </a:r>
            <a:r>
              <a:rPr sz="2700" spc="-8" dirty="0"/>
              <a:t>π</a:t>
            </a:r>
            <a:r>
              <a:rPr sz="2700" spc="-24" dirty="0"/>
              <a:t>ο</a:t>
            </a:r>
            <a:r>
              <a:rPr sz="2700" spc="-20" dirty="0"/>
              <a:t>δ</a:t>
            </a:r>
            <a:r>
              <a:rPr sz="2700" spc="-24" dirty="0"/>
              <a:t>οχ</a:t>
            </a:r>
            <a:r>
              <a:rPr sz="2700" spc="-20" dirty="0"/>
              <a:t>ε</a:t>
            </a:r>
            <a:r>
              <a:rPr sz="2700" dirty="0"/>
              <a:t>ί</a:t>
            </a:r>
            <a:r>
              <a:rPr sz="2700" spc="-16" dirty="0"/>
              <a:t>ς</a:t>
            </a:r>
            <a:r>
              <a:rPr sz="2700" spc="270" dirty="0">
                <a:latin typeface="Times New Roman"/>
                <a:cs typeface="Times New Roman"/>
              </a:rPr>
              <a:t> </a:t>
            </a:r>
            <a:r>
              <a:rPr sz="2700" spc="-8" dirty="0"/>
              <a:t>φ</a:t>
            </a:r>
            <a:r>
              <a:rPr sz="2700" spc="-4" dirty="0"/>
              <a:t>ω</a:t>
            </a:r>
            <a:r>
              <a:rPr sz="2700" spc="-8" dirty="0"/>
              <a:t>τ</a:t>
            </a:r>
            <a:r>
              <a:rPr sz="2700" spc="-16" dirty="0"/>
              <a:t>ός</a:t>
            </a:r>
            <a:r>
              <a:rPr sz="2700" spc="262" dirty="0">
                <a:latin typeface="Times New Roman"/>
                <a:cs typeface="Times New Roman"/>
              </a:rPr>
              <a:t> </a:t>
            </a:r>
            <a:r>
              <a:rPr sz="2700" spc="-4" dirty="0"/>
              <a:t>σ</a:t>
            </a:r>
            <a:r>
              <a:rPr sz="2700" spc="-8" dirty="0"/>
              <a:t>τ</a:t>
            </a:r>
            <a:r>
              <a:rPr sz="2700" spc="-24" dirty="0"/>
              <a:t>ο</a:t>
            </a:r>
            <a:r>
              <a:rPr sz="2700" spc="-20" dirty="0"/>
              <a:t>ν</a:t>
            </a:r>
            <a:r>
              <a:rPr sz="2700" spc="-8" dirty="0">
                <a:latin typeface="Times New Roman"/>
                <a:cs typeface="Times New Roman"/>
              </a:rPr>
              <a:t> </a:t>
            </a:r>
            <a:r>
              <a:rPr sz="2700" spc="-8" dirty="0"/>
              <a:t>α</a:t>
            </a:r>
            <a:r>
              <a:rPr sz="2700" spc="-28" dirty="0"/>
              <a:t>μ</a:t>
            </a:r>
            <a:r>
              <a:rPr sz="2700" spc="-4" dirty="0"/>
              <a:t>φ</a:t>
            </a:r>
            <a:r>
              <a:rPr sz="2700" dirty="0"/>
              <a:t>ι</a:t>
            </a:r>
            <a:r>
              <a:rPr sz="2700" spc="-8" dirty="0"/>
              <a:t>β</a:t>
            </a:r>
            <a:r>
              <a:rPr sz="2700" spc="-32" dirty="0"/>
              <a:t>λ</a:t>
            </a:r>
            <a:r>
              <a:rPr sz="2700" spc="-24" dirty="0"/>
              <a:t>η</a:t>
            </a:r>
            <a:r>
              <a:rPr sz="2700" spc="-4" dirty="0"/>
              <a:t>σ</a:t>
            </a:r>
            <a:r>
              <a:rPr sz="2700" spc="-8" dirty="0"/>
              <a:t>τ</a:t>
            </a:r>
            <a:r>
              <a:rPr sz="2700" spc="-4" dirty="0"/>
              <a:t>ρ</a:t>
            </a:r>
            <a:r>
              <a:rPr sz="2700" spc="-20" dirty="0"/>
              <a:t>οε</a:t>
            </a:r>
            <a:r>
              <a:rPr sz="2700" dirty="0"/>
              <a:t>ι</a:t>
            </a:r>
            <a:r>
              <a:rPr sz="2700" spc="-28" dirty="0"/>
              <a:t>δ</a:t>
            </a:r>
            <a:r>
              <a:rPr sz="2700" spc="-20" dirty="0"/>
              <a:t>ή</a:t>
            </a:r>
            <a:endParaRPr sz="2700">
              <a:latin typeface="Times New Roman"/>
              <a:cs typeface="Times New Roman"/>
            </a:endParaRPr>
          </a:p>
        </p:txBody>
      </p:sp>
      <p:sp>
        <p:nvSpPr>
          <p:cNvPr id="6" name="object 6"/>
          <p:cNvSpPr txBox="1"/>
          <p:nvPr/>
        </p:nvSpPr>
        <p:spPr>
          <a:xfrm>
            <a:off x="264032" y="1313207"/>
            <a:ext cx="4632008" cy="2148793"/>
          </a:xfrm>
          <a:prstGeom prst="rect">
            <a:avLst/>
          </a:prstGeom>
        </p:spPr>
        <p:txBody>
          <a:bodyPr vert="horz" wrap="square" lIns="0" tIns="0" rIns="0" bIns="0" rtlCol="0">
            <a:spAutoFit/>
          </a:bodyPr>
          <a:lstStyle/>
          <a:p>
            <a:pPr marL="380759" marR="7565" indent="-371177">
              <a:lnSpc>
                <a:spcPts val="1144"/>
              </a:lnSpc>
            </a:pPr>
            <a:r>
              <a:rPr sz="1200" spc="-4" dirty="0">
                <a:latin typeface="Verdana"/>
                <a:cs typeface="Verdana"/>
              </a:rPr>
              <a:t>Τ</a:t>
            </a:r>
            <a:r>
              <a:rPr sz="1200" spc="-12" dirty="0">
                <a:latin typeface="Verdana"/>
                <a:cs typeface="Verdana"/>
              </a:rPr>
              <a:t>η</a:t>
            </a:r>
            <a:r>
              <a:rPr sz="1200" spc="-8" dirty="0">
                <a:latin typeface="Verdana"/>
                <a:cs typeface="Verdana"/>
              </a:rPr>
              <a:t>ν</a:t>
            </a:r>
            <a:r>
              <a:rPr sz="1200" spc="115" dirty="0">
                <a:latin typeface="Times New Roman"/>
                <a:cs typeface="Times New Roman"/>
              </a:rPr>
              <a:t> </a:t>
            </a:r>
            <a:r>
              <a:rPr sz="1200" dirty="0">
                <a:latin typeface="Verdana"/>
                <a:cs typeface="Verdana"/>
              </a:rPr>
              <a:t>α</a:t>
            </a:r>
            <a:r>
              <a:rPr sz="1200" spc="-8" dirty="0">
                <a:latin typeface="Verdana"/>
                <a:cs typeface="Verdana"/>
              </a:rPr>
              <a:t>κ</a:t>
            </a:r>
            <a:r>
              <a:rPr sz="1200" spc="-12" dirty="0">
                <a:latin typeface="Verdana"/>
                <a:cs typeface="Verdana"/>
              </a:rPr>
              <a:t>τι</a:t>
            </a:r>
            <a:r>
              <a:rPr sz="1200" spc="-8" dirty="0">
                <a:latin typeface="Verdana"/>
                <a:cs typeface="Verdana"/>
              </a:rPr>
              <a:t>ν</a:t>
            </a:r>
            <a:r>
              <a:rPr sz="1200" spc="-12" dirty="0">
                <a:latin typeface="Verdana"/>
                <a:cs typeface="Verdana"/>
              </a:rPr>
              <a:t>ο</a:t>
            </a:r>
            <a:r>
              <a:rPr sz="1200" spc="4" dirty="0">
                <a:latin typeface="Verdana"/>
                <a:cs typeface="Verdana"/>
              </a:rPr>
              <a:t>β</a:t>
            </a:r>
            <a:r>
              <a:rPr sz="1200" spc="-12" dirty="0">
                <a:latin typeface="Verdana"/>
                <a:cs typeface="Verdana"/>
              </a:rPr>
              <a:t>ο</a:t>
            </a:r>
            <a:r>
              <a:rPr sz="1200" dirty="0">
                <a:latin typeface="Verdana"/>
                <a:cs typeface="Verdana"/>
              </a:rPr>
              <a:t>λ</a:t>
            </a:r>
            <a:r>
              <a:rPr sz="1200" spc="-20" dirty="0">
                <a:latin typeface="Verdana"/>
                <a:cs typeface="Verdana"/>
              </a:rPr>
              <a:t>ί</a:t>
            </a:r>
            <a:r>
              <a:rPr sz="1200" dirty="0">
                <a:latin typeface="Verdana"/>
                <a:cs typeface="Verdana"/>
              </a:rPr>
              <a:t>α</a:t>
            </a:r>
            <a:r>
              <a:rPr sz="1200" spc="119" dirty="0">
                <a:latin typeface="Times New Roman"/>
                <a:cs typeface="Times New Roman"/>
              </a:rPr>
              <a:t> </a:t>
            </a:r>
            <a:r>
              <a:rPr sz="1200" dirty="0">
                <a:latin typeface="Verdana"/>
                <a:cs typeface="Verdana"/>
              </a:rPr>
              <a:t>τ</a:t>
            </a:r>
            <a:r>
              <a:rPr sz="1200" spc="-12" dirty="0">
                <a:latin typeface="Verdana"/>
                <a:cs typeface="Verdana"/>
              </a:rPr>
              <a:t>η</a:t>
            </a:r>
            <a:r>
              <a:rPr sz="1200" spc="-8" dirty="0">
                <a:latin typeface="Verdana"/>
                <a:cs typeface="Verdana"/>
              </a:rPr>
              <a:t>ν</a:t>
            </a:r>
            <a:r>
              <a:rPr sz="1200" spc="115" dirty="0">
                <a:latin typeface="Times New Roman"/>
                <a:cs typeface="Times New Roman"/>
              </a:rPr>
              <a:t> </a:t>
            </a:r>
            <a:r>
              <a:rPr sz="1200" dirty="0">
                <a:latin typeface="Verdana"/>
                <a:cs typeface="Verdana"/>
              </a:rPr>
              <a:t>απ</a:t>
            </a:r>
            <a:r>
              <a:rPr sz="1200" spc="-12" dirty="0">
                <a:latin typeface="Verdana"/>
                <a:cs typeface="Verdana"/>
              </a:rPr>
              <a:t>ο</a:t>
            </a:r>
            <a:r>
              <a:rPr sz="1200" dirty="0">
                <a:latin typeface="Verdana"/>
                <a:cs typeface="Verdana"/>
              </a:rPr>
              <a:t>ρ</a:t>
            </a:r>
            <a:r>
              <a:rPr sz="1200" spc="-8" dirty="0">
                <a:latin typeface="Verdana"/>
                <a:cs typeface="Verdana"/>
              </a:rPr>
              <a:t>ρ</a:t>
            </a:r>
            <a:r>
              <a:rPr sz="1200" spc="-12" dirty="0">
                <a:latin typeface="Verdana"/>
                <a:cs typeface="Verdana"/>
              </a:rPr>
              <a:t>ο</a:t>
            </a:r>
            <a:r>
              <a:rPr sz="1200" dirty="0">
                <a:latin typeface="Verdana"/>
                <a:cs typeface="Verdana"/>
              </a:rPr>
              <a:t>φά</a:t>
            </a:r>
            <a:r>
              <a:rPr sz="1200" spc="123" dirty="0">
                <a:latin typeface="Times New Roman"/>
                <a:cs typeface="Times New Roman"/>
              </a:rPr>
              <a:t> </a:t>
            </a:r>
            <a:r>
              <a:rPr sz="1200" spc="-8" dirty="0">
                <a:latin typeface="Verdana"/>
                <a:cs typeface="Verdana"/>
              </a:rPr>
              <a:t>η</a:t>
            </a:r>
            <a:r>
              <a:rPr sz="1200" spc="111" dirty="0">
                <a:latin typeface="Times New Roman"/>
                <a:cs typeface="Times New Roman"/>
              </a:rPr>
              <a:t> </a:t>
            </a:r>
            <a:r>
              <a:rPr sz="1200" dirty="0">
                <a:latin typeface="Verdana"/>
                <a:cs typeface="Verdana"/>
              </a:rPr>
              <a:t>ρ</a:t>
            </a:r>
            <a:r>
              <a:rPr sz="1200" spc="-12" dirty="0">
                <a:latin typeface="Verdana"/>
                <a:cs typeface="Verdana"/>
              </a:rPr>
              <a:t>οδ</a:t>
            </a:r>
            <a:r>
              <a:rPr sz="1200" spc="-4" dirty="0">
                <a:latin typeface="Verdana"/>
                <a:cs typeface="Verdana"/>
              </a:rPr>
              <a:t>ο</a:t>
            </a:r>
            <a:r>
              <a:rPr sz="1200" spc="-16" dirty="0">
                <a:latin typeface="Verdana"/>
                <a:cs typeface="Verdana"/>
              </a:rPr>
              <a:t>ψ</a:t>
            </a:r>
            <a:r>
              <a:rPr sz="1200" spc="-12" dirty="0">
                <a:latin typeface="Verdana"/>
                <a:cs typeface="Verdana"/>
              </a:rPr>
              <a:t>ί</a:t>
            </a:r>
            <a:r>
              <a:rPr sz="1200" spc="-8" dirty="0">
                <a:latin typeface="Verdana"/>
                <a:cs typeface="Verdana"/>
              </a:rPr>
              <a:t>νη</a:t>
            </a:r>
            <a:r>
              <a:rPr sz="1200" spc="135" dirty="0">
                <a:latin typeface="Times New Roman"/>
                <a:cs typeface="Times New Roman"/>
              </a:rPr>
              <a:t> </a:t>
            </a:r>
            <a:r>
              <a:rPr sz="1200" dirty="0">
                <a:latin typeface="Verdana"/>
                <a:cs typeface="Verdana"/>
              </a:rPr>
              <a:t>π</a:t>
            </a:r>
            <a:r>
              <a:rPr sz="1200" spc="-4" dirty="0">
                <a:latin typeface="Verdana"/>
                <a:cs typeface="Verdana"/>
              </a:rPr>
              <a:t>ά</a:t>
            </a:r>
            <a:r>
              <a:rPr sz="1200" dirty="0">
                <a:latin typeface="Verdana"/>
                <a:cs typeface="Verdana"/>
              </a:rPr>
              <a:t>νω</a:t>
            </a:r>
            <a:r>
              <a:rPr sz="1200" spc="119" dirty="0">
                <a:latin typeface="Times New Roman"/>
                <a:cs typeface="Times New Roman"/>
              </a:rPr>
              <a:t> </a:t>
            </a:r>
            <a:r>
              <a:rPr sz="1200" dirty="0">
                <a:latin typeface="Verdana"/>
                <a:cs typeface="Verdana"/>
              </a:rPr>
              <a:t>στα</a:t>
            </a:r>
            <a:r>
              <a:rPr sz="1200" dirty="0">
                <a:latin typeface="Times New Roman"/>
                <a:cs typeface="Times New Roman"/>
              </a:rPr>
              <a:t> </a:t>
            </a:r>
            <a:r>
              <a:rPr sz="1200" dirty="0">
                <a:latin typeface="Verdana"/>
                <a:cs typeface="Verdana"/>
              </a:rPr>
              <a:t>κ</a:t>
            </a:r>
            <a:r>
              <a:rPr sz="1200" spc="4" dirty="0">
                <a:latin typeface="Verdana"/>
                <a:cs typeface="Verdana"/>
              </a:rPr>
              <a:t>ω</a:t>
            </a:r>
            <a:r>
              <a:rPr sz="1200" spc="-16" dirty="0">
                <a:latin typeface="Verdana"/>
                <a:cs typeface="Verdana"/>
              </a:rPr>
              <a:t>ν</a:t>
            </a:r>
            <a:r>
              <a:rPr sz="1200" spc="-12" dirty="0">
                <a:latin typeface="Verdana"/>
                <a:cs typeface="Verdana"/>
              </a:rPr>
              <a:t>ί</a:t>
            </a:r>
            <a:r>
              <a:rPr sz="1200" dirty="0">
                <a:latin typeface="Verdana"/>
                <a:cs typeface="Verdana"/>
              </a:rPr>
              <a:t>α</a:t>
            </a:r>
            <a:r>
              <a:rPr sz="1200" spc="123" dirty="0">
                <a:latin typeface="Times New Roman"/>
                <a:cs typeface="Times New Roman"/>
              </a:rPr>
              <a:t> </a:t>
            </a:r>
            <a:r>
              <a:rPr sz="1200" spc="-16" dirty="0">
                <a:latin typeface="Verdana"/>
                <a:cs typeface="Verdana"/>
              </a:rPr>
              <a:t>κ</a:t>
            </a:r>
            <a:r>
              <a:rPr sz="1200" dirty="0">
                <a:latin typeface="Verdana"/>
                <a:cs typeface="Verdana"/>
              </a:rPr>
              <a:t>αι</a:t>
            </a:r>
            <a:r>
              <a:rPr sz="1200" spc="103" dirty="0">
                <a:latin typeface="Times New Roman"/>
                <a:cs typeface="Times New Roman"/>
              </a:rPr>
              <a:t> </a:t>
            </a:r>
            <a:r>
              <a:rPr sz="1200" dirty="0">
                <a:latin typeface="Verdana"/>
                <a:cs typeface="Verdana"/>
              </a:rPr>
              <a:t>ρ</a:t>
            </a:r>
            <a:r>
              <a:rPr sz="1200" spc="-4" dirty="0">
                <a:latin typeface="Verdana"/>
                <a:cs typeface="Verdana"/>
              </a:rPr>
              <a:t>α</a:t>
            </a:r>
            <a:r>
              <a:rPr sz="1200" spc="4" dirty="0">
                <a:latin typeface="Verdana"/>
                <a:cs typeface="Verdana"/>
              </a:rPr>
              <a:t>β</a:t>
            </a:r>
            <a:r>
              <a:rPr sz="1200" spc="-12" dirty="0">
                <a:latin typeface="Verdana"/>
                <a:cs typeface="Verdana"/>
              </a:rPr>
              <a:t>δί</a:t>
            </a:r>
            <a:r>
              <a:rPr sz="1200" spc="-4" dirty="0">
                <a:latin typeface="Verdana"/>
                <a:cs typeface="Verdana"/>
              </a:rPr>
              <a:t>α</a:t>
            </a:r>
            <a:r>
              <a:rPr sz="1200" spc="-8" dirty="0">
                <a:latin typeface="Verdana"/>
                <a:cs typeface="Verdana"/>
              </a:rPr>
              <a:t>.</a:t>
            </a:r>
            <a:endParaRPr sz="1200">
              <a:latin typeface="Verdana"/>
              <a:cs typeface="Verdana"/>
            </a:endParaRPr>
          </a:p>
          <a:p>
            <a:pPr marL="380759" marR="192145" indent="-371177" algn="just">
              <a:lnSpc>
                <a:spcPct val="79700"/>
              </a:lnSpc>
              <a:spcBef>
                <a:spcPts val="306"/>
              </a:spcBef>
            </a:pPr>
            <a:r>
              <a:rPr sz="1200" b="1" spc="-20" dirty="0">
                <a:latin typeface="Verdana"/>
                <a:cs typeface="Verdana"/>
              </a:rPr>
              <a:t>Κ</a:t>
            </a:r>
            <a:r>
              <a:rPr sz="1200" b="1" spc="-4" dirty="0">
                <a:latin typeface="Verdana"/>
                <a:cs typeface="Verdana"/>
              </a:rPr>
              <a:t>ω</a:t>
            </a:r>
            <a:r>
              <a:rPr sz="1200" b="1" spc="-12" dirty="0">
                <a:latin typeface="Verdana"/>
                <a:cs typeface="Verdana"/>
              </a:rPr>
              <a:t>ν</a:t>
            </a:r>
            <a:r>
              <a:rPr sz="1200" b="1" spc="-4" dirty="0">
                <a:latin typeface="Verdana"/>
                <a:cs typeface="Verdana"/>
              </a:rPr>
              <a:t>ία</a:t>
            </a:r>
            <a:r>
              <a:rPr sz="1200" b="1" dirty="0">
                <a:latin typeface="Verdana"/>
                <a:cs typeface="Verdana"/>
              </a:rPr>
              <a:t>:</a:t>
            </a:r>
            <a:r>
              <a:rPr sz="1200" b="1" spc="111" dirty="0">
                <a:latin typeface="Times New Roman"/>
                <a:cs typeface="Times New Roman"/>
              </a:rPr>
              <a:t> </a:t>
            </a:r>
            <a:r>
              <a:rPr sz="1200" dirty="0">
                <a:latin typeface="Verdana"/>
                <a:cs typeface="Verdana"/>
              </a:rPr>
              <a:t>φ</a:t>
            </a:r>
            <a:r>
              <a:rPr sz="1200" spc="-4" dirty="0">
                <a:latin typeface="Verdana"/>
                <a:cs typeface="Verdana"/>
              </a:rPr>
              <a:t>ω</a:t>
            </a:r>
            <a:r>
              <a:rPr sz="1200" dirty="0">
                <a:latin typeface="Verdana"/>
                <a:cs typeface="Verdana"/>
              </a:rPr>
              <a:t>τ</a:t>
            </a:r>
            <a:r>
              <a:rPr sz="1200" spc="-12" dirty="0">
                <a:latin typeface="Verdana"/>
                <a:cs typeface="Verdana"/>
              </a:rPr>
              <a:t>οε</a:t>
            </a:r>
            <a:r>
              <a:rPr sz="1200" dirty="0">
                <a:latin typeface="Verdana"/>
                <a:cs typeface="Verdana"/>
              </a:rPr>
              <a:t>υ</a:t>
            </a:r>
            <a:r>
              <a:rPr sz="1200" spc="-4" dirty="0">
                <a:latin typeface="Verdana"/>
                <a:cs typeface="Verdana"/>
              </a:rPr>
              <a:t>α</a:t>
            </a:r>
            <a:r>
              <a:rPr sz="1200" spc="-12" dirty="0">
                <a:latin typeface="Verdana"/>
                <a:cs typeface="Verdana"/>
              </a:rPr>
              <a:t>ί</a:t>
            </a:r>
            <a:r>
              <a:rPr sz="1200" dirty="0">
                <a:latin typeface="Verdana"/>
                <a:cs typeface="Verdana"/>
              </a:rPr>
              <a:t>σ</a:t>
            </a:r>
            <a:r>
              <a:rPr sz="1200" spc="-8" dirty="0">
                <a:latin typeface="Verdana"/>
                <a:cs typeface="Verdana"/>
              </a:rPr>
              <a:t>θ</a:t>
            </a:r>
            <a:r>
              <a:rPr sz="1200" spc="-12" dirty="0">
                <a:latin typeface="Verdana"/>
                <a:cs typeface="Verdana"/>
              </a:rPr>
              <a:t>η</a:t>
            </a:r>
            <a:r>
              <a:rPr sz="1200" spc="-4" dirty="0">
                <a:latin typeface="Verdana"/>
                <a:cs typeface="Verdana"/>
              </a:rPr>
              <a:t>το</a:t>
            </a:r>
            <a:r>
              <a:rPr sz="1200" dirty="0">
                <a:latin typeface="Verdana"/>
                <a:cs typeface="Verdana"/>
              </a:rPr>
              <a:t>ι</a:t>
            </a:r>
            <a:r>
              <a:rPr sz="1200" dirty="0">
                <a:latin typeface="Times New Roman"/>
                <a:cs typeface="Times New Roman"/>
              </a:rPr>
              <a:t>  </a:t>
            </a:r>
            <a:r>
              <a:rPr sz="1200" spc="-75" dirty="0">
                <a:latin typeface="Times New Roman"/>
                <a:cs typeface="Times New Roman"/>
              </a:rPr>
              <a:t> </a:t>
            </a:r>
            <a:r>
              <a:rPr sz="1200" spc="-16" dirty="0">
                <a:latin typeface="Verdana"/>
                <a:cs typeface="Verdana"/>
              </a:rPr>
              <a:t>κ</a:t>
            </a:r>
            <a:r>
              <a:rPr sz="1200" dirty="0">
                <a:latin typeface="Verdana"/>
                <a:cs typeface="Verdana"/>
              </a:rPr>
              <a:t>υτ</a:t>
            </a:r>
            <a:r>
              <a:rPr sz="1200" spc="-4" dirty="0">
                <a:latin typeface="Verdana"/>
                <a:cs typeface="Verdana"/>
              </a:rPr>
              <a:t>τ</a:t>
            </a:r>
            <a:r>
              <a:rPr sz="1200" dirty="0">
                <a:latin typeface="Verdana"/>
                <a:cs typeface="Verdana"/>
              </a:rPr>
              <a:t>α</a:t>
            </a:r>
            <a:r>
              <a:rPr sz="1200" spc="-8" dirty="0">
                <a:latin typeface="Verdana"/>
                <a:cs typeface="Verdana"/>
              </a:rPr>
              <a:t>ρ</a:t>
            </a:r>
            <a:r>
              <a:rPr sz="1200" spc="-12" dirty="0">
                <a:latin typeface="Verdana"/>
                <a:cs typeface="Verdana"/>
              </a:rPr>
              <a:t>ι</a:t>
            </a:r>
            <a:r>
              <a:rPr sz="1200" spc="-8" dirty="0">
                <a:latin typeface="Verdana"/>
                <a:cs typeface="Verdana"/>
              </a:rPr>
              <a:t>κ</a:t>
            </a:r>
            <a:r>
              <a:rPr sz="1200" spc="-12" dirty="0">
                <a:latin typeface="Verdana"/>
                <a:cs typeface="Verdana"/>
              </a:rPr>
              <a:t>ο</a:t>
            </a:r>
            <a:r>
              <a:rPr sz="1200" dirty="0">
                <a:latin typeface="Verdana"/>
                <a:cs typeface="Verdana"/>
              </a:rPr>
              <a:t>ί</a:t>
            </a:r>
            <a:r>
              <a:rPr sz="1200" spc="103" dirty="0">
                <a:latin typeface="Times New Roman"/>
                <a:cs typeface="Times New Roman"/>
              </a:rPr>
              <a:t> </a:t>
            </a:r>
            <a:r>
              <a:rPr sz="1200" dirty="0">
                <a:latin typeface="Verdana"/>
                <a:cs typeface="Verdana"/>
              </a:rPr>
              <a:t>υπ</a:t>
            </a:r>
            <a:r>
              <a:rPr sz="1200" spc="-12" dirty="0">
                <a:latin typeface="Verdana"/>
                <a:cs typeface="Verdana"/>
              </a:rPr>
              <a:t>οδ</a:t>
            </a:r>
            <a:r>
              <a:rPr sz="1200" spc="-4" dirty="0">
                <a:latin typeface="Verdana"/>
                <a:cs typeface="Verdana"/>
              </a:rPr>
              <a:t>ο</a:t>
            </a:r>
            <a:r>
              <a:rPr sz="1200" spc="-12" dirty="0">
                <a:latin typeface="Verdana"/>
                <a:cs typeface="Verdana"/>
              </a:rPr>
              <a:t>χεί</a:t>
            </a:r>
            <a:r>
              <a:rPr sz="1200" spc="-8" dirty="0">
                <a:latin typeface="Verdana"/>
                <a:cs typeface="Verdana"/>
              </a:rPr>
              <a:t>ς</a:t>
            </a:r>
            <a:r>
              <a:rPr sz="1200" spc="111" dirty="0">
                <a:latin typeface="Times New Roman"/>
                <a:cs typeface="Times New Roman"/>
              </a:rPr>
              <a:t> </a:t>
            </a:r>
            <a:r>
              <a:rPr sz="1200" dirty="0">
                <a:latin typeface="Verdana"/>
                <a:cs typeface="Verdana"/>
              </a:rPr>
              <a:t>π</a:t>
            </a:r>
            <a:r>
              <a:rPr sz="1200" spc="-12" dirty="0">
                <a:latin typeface="Verdana"/>
                <a:cs typeface="Verdana"/>
              </a:rPr>
              <a:t>ο</a:t>
            </a:r>
            <a:r>
              <a:rPr sz="1200" dirty="0">
                <a:latin typeface="Verdana"/>
                <a:cs typeface="Verdana"/>
              </a:rPr>
              <a:t>υ</a:t>
            </a:r>
            <a:r>
              <a:rPr sz="1200" dirty="0">
                <a:latin typeface="Times New Roman"/>
                <a:cs typeface="Times New Roman"/>
              </a:rPr>
              <a:t> </a:t>
            </a:r>
            <a:r>
              <a:rPr sz="1200" dirty="0">
                <a:latin typeface="Verdana"/>
                <a:cs typeface="Verdana"/>
              </a:rPr>
              <a:t>απα</a:t>
            </a:r>
            <a:r>
              <a:rPr sz="1200" spc="-16" dirty="0">
                <a:latin typeface="Verdana"/>
                <a:cs typeface="Verdana"/>
              </a:rPr>
              <a:t>ν</a:t>
            </a:r>
            <a:r>
              <a:rPr sz="1200" dirty="0">
                <a:latin typeface="Verdana"/>
                <a:cs typeface="Verdana"/>
              </a:rPr>
              <a:t>τ</a:t>
            </a:r>
            <a:r>
              <a:rPr sz="1200" spc="-12" dirty="0">
                <a:latin typeface="Verdana"/>
                <a:cs typeface="Verdana"/>
              </a:rPr>
              <a:t>ο</a:t>
            </a:r>
            <a:r>
              <a:rPr sz="1200" dirty="0">
                <a:latin typeface="Verdana"/>
                <a:cs typeface="Verdana"/>
              </a:rPr>
              <a:t>ύ</a:t>
            </a:r>
            <a:r>
              <a:rPr sz="1200" spc="-8" dirty="0">
                <a:latin typeface="Verdana"/>
                <a:cs typeface="Verdana"/>
              </a:rPr>
              <a:t>ν</a:t>
            </a:r>
            <a:r>
              <a:rPr sz="1200" spc="119" dirty="0">
                <a:latin typeface="Times New Roman"/>
                <a:cs typeface="Times New Roman"/>
              </a:rPr>
              <a:t> </a:t>
            </a:r>
            <a:r>
              <a:rPr sz="1200" spc="-4" dirty="0">
                <a:latin typeface="Verdana"/>
                <a:cs typeface="Verdana"/>
              </a:rPr>
              <a:t>σ</a:t>
            </a:r>
            <a:r>
              <a:rPr sz="1200" dirty="0">
                <a:latin typeface="Verdana"/>
                <a:cs typeface="Verdana"/>
              </a:rPr>
              <a:t>τ</a:t>
            </a:r>
            <a:r>
              <a:rPr sz="1200" spc="-8" dirty="0">
                <a:latin typeface="Verdana"/>
                <a:cs typeface="Verdana"/>
              </a:rPr>
              <a:t>ο</a:t>
            </a:r>
            <a:r>
              <a:rPr sz="1200" spc="119" dirty="0">
                <a:latin typeface="Times New Roman"/>
                <a:cs typeface="Times New Roman"/>
              </a:rPr>
              <a:t> </a:t>
            </a:r>
            <a:r>
              <a:rPr sz="1200" spc="-16" dirty="0">
                <a:latin typeface="Verdana"/>
                <a:cs typeface="Verdana"/>
              </a:rPr>
              <a:t>έ</a:t>
            </a:r>
            <a:r>
              <a:rPr sz="1200" spc="-8" dirty="0">
                <a:latin typeface="Verdana"/>
                <a:cs typeface="Verdana"/>
              </a:rPr>
              <a:t>ντ</a:t>
            </a:r>
            <a:r>
              <a:rPr sz="1200" spc="-12" dirty="0">
                <a:latin typeface="Verdana"/>
                <a:cs typeface="Verdana"/>
              </a:rPr>
              <a:t>ο</a:t>
            </a:r>
            <a:r>
              <a:rPr sz="1200" spc="-8" dirty="0">
                <a:latin typeface="Verdana"/>
                <a:cs typeface="Verdana"/>
              </a:rPr>
              <a:t>νο</a:t>
            </a:r>
            <a:r>
              <a:rPr sz="1200" spc="119" dirty="0">
                <a:latin typeface="Times New Roman"/>
                <a:cs typeface="Times New Roman"/>
              </a:rPr>
              <a:t> </a:t>
            </a:r>
            <a:r>
              <a:rPr sz="1200" spc="-4" dirty="0">
                <a:latin typeface="Verdana"/>
                <a:cs typeface="Verdana"/>
              </a:rPr>
              <a:t>φ</a:t>
            </a:r>
            <a:r>
              <a:rPr sz="1200" spc="4" dirty="0">
                <a:latin typeface="Verdana"/>
                <a:cs typeface="Verdana"/>
              </a:rPr>
              <a:t>ώ</a:t>
            </a:r>
            <a:r>
              <a:rPr sz="1200" spc="-8" dirty="0">
                <a:latin typeface="Verdana"/>
                <a:cs typeface="Verdana"/>
              </a:rPr>
              <a:t>ς</a:t>
            </a:r>
            <a:r>
              <a:rPr sz="1200" spc="111" dirty="0">
                <a:latin typeface="Times New Roman"/>
                <a:cs typeface="Times New Roman"/>
              </a:rPr>
              <a:t> </a:t>
            </a:r>
            <a:r>
              <a:rPr sz="1200" spc="-8" dirty="0">
                <a:latin typeface="Verdana"/>
                <a:cs typeface="Verdana"/>
              </a:rPr>
              <a:t>κα</a:t>
            </a:r>
            <a:r>
              <a:rPr sz="1200" dirty="0">
                <a:latin typeface="Verdana"/>
                <a:cs typeface="Verdana"/>
              </a:rPr>
              <a:t>ι</a:t>
            </a:r>
            <a:r>
              <a:rPr sz="1200" spc="103" dirty="0">
                <a:latin typeface="Times New Roman"/>
                <a:cs typeface="Times New Roman"/>
              </a:rPr>
              <a:t> </a:t>
            </a:r>
            <a:r>
              <a:rPr sz="1200" spc="-12" dirty="0">
                <a:latin typeface="Verdana"/>
                <a:cs typeface="Verdana"/>
              </a:rPr>
              <a:t>ε</a:t>
            </a:r>
            <a:r>
              <a:rPr sz="1200" spc="-20" dirty="0">
                <a:latin typeface="Verdana"/>
                <a:cs typeface="Verdana"/>
              </a:rPr>
              <a:t>ί</a:t>
            </a:r>
            <a:r>
              <a:rPr sz="1200" spc="-8" dirty="0">
                <a:latin typeface="Verdana"/>
                <a:cs typeface="Verdana"/>
              </a:rPr>
              <a:t>να</a:t>
            </a:r>
            <a:r>
              <a:rPr sz="1200" dirty="0">
                <a:latin typeface="Verdana"/>
                <a:cs typeface="Verdana"/>
              </a:rPr>
              <a:t>ι</a:t>
            </a:r>
            <a:r>
              <a:rPr sz="1200" spc="103" dirty="0">
                <a:latin typeface="Times New Roman"/>
                <a:cs typeface="Times New Roman"/>
              </a:rPr>
              <a:t> </a:t>
            </a:r>
            <a:r>
              <a:rPr sz="1200" spc="-12" dirty="0">
                <a:latin typeface="Verdana"/>
                <a:cs typeface="Verdana"/>
              </a:rPr>
              <a:t>ε</a:t>
            </a:r>
            <a:r>
              <a:rPr sz="1200" dirty="0">
                <a:latin typeface="Verdana"/>
                <a:cs typeface="Verdana"/>
              </a:rPr>
              <a:t>υ</a:t>
            </a:r>
            <a:r>
              <a:rPr sz="1200" spc="-4" dirty="0">
                <a:latin typeface="Verdana"/>
                <a:cs typeface="Verdana"/>
              </a:rPr>
              <a:t>α</a:t>
            </a:r>
            <a:r>
              <a:rPr sz="1200" spc="-12" dirty="0">
                <a:latin typeface="Verdana"/>
                <a:cs typeface="Verdana"/>
              </a:rPr>
              <a:t>ί</a:t>
            </a:r>
            <a:r>
              <a:rPr sz="1200" dirty="0">
                <a:latin typeface="Verdana"/>
                <a:cs typeface="Verdana"/>
              </a:rPr>
              <a:t>σ</a:t>
            </a:r>
            <a:r>
              <a:rPr sz="1200" spc="-8" dirty="0">
                <a:latin typeface="Verdana"/>
                <a:cs typeface="Verdana"/>
              </a:rPr>
              <a:t>θ</a:t>
            </a:r>
            <a:r>
              <a:rPr sz="1200" spc="-12" dirty="0">
                <a:latin typeface="Verdana"/>
                <a:cs typeface="Verdana"/>
              </a:rPr>
              <a:t>η</a:t>
            </a:r>
            <a:r>
              <a:rPr sz="1200" dirty="0">
                <a:latin typeface="Verdana"/>
                <a:cs typeface="Verdana"/>
              </a:rPr>
              <a:t>τ</a:t>
            </a:r>
            <a:r>
              <a:rPr sz="1200" spc="-12" dirty="0">
                <a:latin typeface="Verdana"/>
                <a:cs typeface="Verdana"/>
              </a:rPr>
              <a:t>ο</a:t>
            </a:r>
            <a:r>
              <a:rPr sz="1200" dirty="0">
                <a:latin typeface="Verdana"/>
                <a:cs typeface="Verdana"/>
              </a:rPr>
              <a:t>ι</a:t>
            </a:r>
            <a:r>
              <a:rPr sz="1200" dirty="0">
                <a:latin typeface="Times New Roman"/>
                <a:cs typeface="Times New Roman"/>
              </a:rPr>
              <a:t> </a:t>
            </a:r>
            <a:r>
              <a:rPr sz="1200" dirty="0">
                <a:latin typeface="Verdana"/>
                <a:cs typeface="Verdana"/>
              </a:rPr>
              <a:t>στα</a:t>
            </a:r>
            <a:r>
              <a:rPr sz="1200" spc="115" dirty="0">
                <a:latin typeface="Times New Roman"/>
                <a:cs typeface="Times New Roman"/>
              </a:rPr>
              <a:t> </a:t>
            </a:r>
            <a:r>
              <a:rPr sz="1200" spc="-8" dirty="0">
                <a:latin typeface="Verdana"/>
                <a:cs typeface="Verdana"/>
              </a:rPr>
              <a:t>χρ</a:t>
            </a:r>
            <a:r>
              <a:rPr sz="1200" spc="4" dirty="0">
                <a:latin typeface="Verdana"/>
                <a:cs typeface="Verdana"/>
              </a:rPr>
              <a:t>ώ</a:t>
            </a:r>
            <a:r>
              <a:rPr sz="1200" spc="-12" dirty="0">
                <a:latin typeface="Verdana"/>
                <a:cs typeface="Verdana"/>
              </a:rPr>
              <a:t>μ</a:t>
            </a:r>
            <a:r>
              <a:rPr sz="1200" dirty="0">
                <a:latin typeface="Verdana"/>
                <a:cs typeface="Verdana"/>
              </a:rPr>
              <a:t>α</a:t>
            </a:r>
            <a:r>
              <a:rPr sz="1200" spc="-4" dirty="0">
                <a:latin typeface="Verdana"/>
                <a:cs typeface="Verdana"/>
              </a:rPr>
              <a:t>τ</a:t>
            </a:r>
            <a:r>
              <a:rPr sz="1200" dirty="0">
                <a:latin typeface="Verdana"/>
                <a:cs typeface="Verdana"/>
              </a:rPr>
              <a:t>α</a:t>
            </a:r>
            <a:r>
              <a:rPr sz="1200" spc="115" dirty="0">
                <a:latin typeface="Times New Roman"/>
                <a:cs typeface="Times New Roman"/>
              </a:rPr>
              <a:t> </a:t>
            </a:r>
            <a:r>
              <a:rPr sz="1200" spc="4" dirty="0">
                <a:latin typeface="Verdana"/>
                <a:cs typeface="Verdana"/>
              </a:rPr>
              <a:t>(</a:t>
            </a:r>
            <a:r>
              <a:rPr sz="1200" spc="-20" dirty="0">
                <a:latin typeface="Verdana"/>
                <a:cs typeface="Verdana"/>
              </a:rPr>
              <a:t>6</a:t>
            </a:r>
            <a:r>
              <a:rPr sz="1200" spc="-8" dirty="0">
                <a:latin typeface="Verdana"/>
                <a:cs typeface="Verdana"/>
              </a:rPr>
              <a:t>.</a:t>
            </a:r>
            <a:r>
              <a:rPr sz="1200" spc="-20" dirty="0">
                <a:latin typeface="Verdana"/>
                <a:cs typeface="Verdana"/>
              </a:rPr>
              <a:t>0</a:t>
            </a:r>
            <a:r>
              <a:rPr sz="1200" spc="-12" dirty="0">
                <a:latin typeface="Verdana"/>
                <a:cs typeface="Verdana"/>
              </a:rPr>
              <a:t>00</a:t>
            </a:r>
            <a:r>
              <a:rPr sz="1200" spc="-16" dirty="0">
                <a:latin typeface="Verdana"/>
                <a:cs typeface="Verdana"/>
              </a:rPr>
              <a:t>.</a:t>
            </a:r>
            <a:r>
              <a:rPr sz="1200" spc="-12" dirty="0">
                <a:latin typeface="Verdana"/>
                <a:cs typeface="Verdana"/>
              </a:rPr>
              <a:t>0</a:t>
            </a:r>
            <a:r>
              <a:rPr sz="1200" spc="-20" dirty="0">
                <a:latin typeface="Verdana"/>
                <a:cs typeface="Verdana"/>
              </a:rPr>
              <a:t>0</a:t>
            </a:r>
            <a:r>
              <a:rPr sz="1200" spc="-12" dirty="0">
                <a:latin typeface="Verdana"/>
                <a:cs typeface="Verdana"/>
              </a:rPr>
              <a:t>0</a:t>
            </a:r>
            <a:r>
              <a:rPr sz="1200" dirty="0">
                <a:latin typeface="Verdana"/>
                <a:cs typeface="Verdana"/>
              </a:rPr>
              <a:t>)</a:t>
            </a:r>
            <a:endParaRPr sz="1200">
              <a:latin typeface="Verdana"/>
              <a:cs typeface="Verdana"/>
            </a:endParaRPr>
          </a:p>
          <a:p>
            <a:pPr>
              <a:spcBef>
                <a:spcPts val="32"/>
              </a:spcBef>
            </a:pPr>
            <a:endParaRPr sz="1500">
              <a:latin typeface="Times New Roman"/>
              <a:cs typeface="Times New Roman"/>
            </a:endParaRPr>
          </a:p>
          <a:p>
            <a:pPr marL="380759" marR="129609" indent="-371177">
              <a:lnSpc>
                <a:spcPts val="1144"/>
              </a:lnSpc>
              <a:tabLst>
                <a:tab pos="2025337" algn="l"/>
              </a:tabLst>
            </a:pPr>
            <a:r>
              <a:rPr sz="1200" b="1" spc="-16" dirty="0">
                <a:latin typeface="Verdana"/>
                <a:cs typeface="Verdana"/>
              </a:rPr>
              <a:t>Ρ</a:t>
            </a:r>
            <a:r>
              <a:rPr sz="1200" b="1" spc="-4" dirty="0">
                <a:latin typeface="Verdana"/>
                <a:cs typeface="Verdana"/>
              </a:rPr>
              <a:t>α</a:t>
            </a:r>
            <a:r>
              <a:rPr sz="1200" b="1" dirty="0">
                <a:latin typeface="Verdana"/>
                <a:cs typeface="Verdana"/>
              </a:rPr>
              <a:t>β</a:t>
            </a:r>
            <a:r>
              <a:rPr sz="1200" b="1" spc="-12" dirty="0">
                <a:latin typeface="Verdana"/>
                <a:cs typeface="Verdana"/>
              </a:rPr>
              <a:t>δί</a:t>
            </a:r>
            <a:r>
              <a:rPr sz="1200" b="1" spc="-4" dirty="0">
                <a:latin typeface="Verdana"/>
                <a:cs typeface="Verdana"/>
              </a:rPr>
              <a:t>α</a:t>
            </a:r>
            <a:r>
              <a:rPr sz="1200" b="1" dirty="0">
                <a:latin typeface="Verdana"/>
                <a:cs typeface="Verdana"/>
              </a:rPr>
              <a:t>:</a:t>
            </a:r>
            <a:r>
              <a:rPr sz="1200" b="1" spc="115" dirty="0">
                <a:latin typeface="Times New Roman"/>
                <a:cs typeface="Times New Roman"/>
              </a:rPr>
              <a:t> </a:t>
            </a:r>
            <a:r>
              <a:rPr sz="1200" dirty="0">
                <a:latin typeface="Verdana"/>
                <a:cs typeface="Verdana"/>
              </a:rPr>
              <a:t>φ</a:t>
            </a:r>
            <a:r>
              <a:rPr sz="1200" spc="4" dirty="0">
                <a:latin typeface="Verdana"/>
                <a:cs typeface="Verdana"/>
              </a:rPr>
              <a:t>ω</a:t>
            </a:r>
            <a:r>
              <a:rPr sz="1200" spc="-4" dirty="0">
                <a:latin typeface="Verdana"/>
                <a:cs typeface="Verdana"/>
              </a:rPr>
              <a:t>τ</a:t>
            </a:r>
            <a:r>
              <a:rPr sz="1200" spc="-12" dirty="0">
                <a:latin typeface="Verdana"/>
                <a:cs typeface="Verdana"/>
              </a:rPr>
              <a:t>οε</a:t>
            </a:r>
            <a:r>
              <a:rPr sz="1200" dirty="0">
                <a:latin typeface="Verdana"/>
                <a:cs typeface="Verdana"/>
              </a:rPr>
              <a:t>υα</a:t>
            </a:r>
            <a:r>
              <a:rPr sz="1200" spc="-20" dirty="0">
                <a:latin typeface="Verdana"/>
                <a:cs typeface="Verdana"/>
              </a:rPr>
              <a:t>ί</a:t>
            </a:r>
            <a:r>
              <a:rPr sz="1200" dirty="0">
                <a:latin typeface="Verdana"/>
                <a:cs typeface="Verdana"/>
              </a:rPr>
              <a:t>σ</a:t>
            </a:r>
            <a:r>
              <a:rPr sz="1200" spc="-8" dirty="0">
                <a:latin typeface="Verdana"/>
                <a:cs typeface="Verdana"/>
              </a:rPr>
              <a:t>θ</a:t>
            </a:r>
            <a:r>
              <a:rPr sz="1200" spc="-12" dirty="0">
                <a:latin typeface="Verdana"/>
                <a:cs typeface="Verdana"/>
              </a:rPr>
              <a:t>η</a:t>
            </a:r>
            <a:r>
              <a:rPr sz="1200" dirty="0">
                <a:latin typeface="Verdana"/>
                <a:cs typeface="Verdana"/>
              </a:rPr>
              <a:t>τ</a:t>
            </a:r>
            <a:r>
              <a:rPr sz="1200" spc="-12" dirty="0">
                <a:latin typeface="Verdana"/>
                <a:cs typeface="Verdana"/>
              </a:rPr>
              <a:t>ο</a:t>
            </a:r>
            <a:r>
              <a:rPr sz="1200" dirty="0">
                <a:latin typeface="Verdana"/>
                <a:cs typeface="Verdana"/>
              </a:rPr>
              <a:t>ι</a:t>
            </a:r>
            <a:r>
              <a:rPr sz="1200" dirty="0">
                <a:latin typeface="Times New Roman"/>
                <a:cs typeface="Times New Roman"/>
              </a:rPr>
              <a:t>	</a:t>
            </a:r>
            <a:r>
              <a:rPr sz="1200" dirty="0">
                <a:latin typeface="Verdana"/>
                <a:cs typeface="Verdana"/>
              </a:rPr>
              <a:t>κυ</a:t>
            </a:r>
            <a:r>
              <a:rPr sz="1200" spc="-4" dirty="0">
                <a:latin typeface="Verdana"/>
                <a:cs typeface="Verdana"/>
              </a:rPr>
              <a:t>τ</a:t>
            </a:r>
            <a:r>
              <a:rPr sz="1200" dirty="0">
                <a:latin typeface="Verdana"/>
                <a:cs typeface="Verdana"/>
              </a:rPr>
              <a:t>τ</a:t>
            </a:r>
            <a:r>
              <a:rPr sz="1200" spc="-4" dirty="0">
                <a:latin typeface="Verdana"/>
                <a:cs typeface="Verdana"/>
              </a:rPr>
              <a:t>α</a:t>
            </a:r>
            <a:r>
              <a:rPr sz="1200" dirty="0">
                <a:latin typeface="Verdana"/>
                <a:cs typeface="Verdana"/>
              </a:rPr>
              <a:t>ρ</a:t>
            </a:r>
            <a:r>
              <a:rPr sz="1200" spc="-20" dirty="0">
                <a:latin typeface="Verdana"/>
                <a:cs typeface="Verdana"/>
              </a:rPr>
              <a:t>ι</a:t>
            </a:r>
            <a:r>
              <a:rPr sz="1200" spc="-8" dirty="0">
                <a:latin typeface="Verdana"/>
                <a:cs typeface="Verdana"/>
              </a:rPr>
              <a:t>κ</a:t>
            </a:r>
            <a:r>
              <a:rPr sz="1200" spc="-12" dirty="0">
                <a:latin typeface="Verdana"/>
                <a:cs typeface="Verdana"/>
              </a:rPr>
              <a:t>ο</a:t>
            </a:r>
            <a:r>
              <a:rPr sz="1200" dirty="0">
                <a:latin typeface="Verdana"/>
                <a:cs typeface="Verdana"/>
              </a:rPr>
              <a:t>ί</a:t>
            </a:r>
            <a:r>
              <a:rPr sz="1200" spc="111" dirty="0">
                <a:latin typeface="Times New Roman"/>
                <a:cs typeface="Times New Roman"/>
              </a:rPr>
              <a:t> </a:t>
            </a:r>
            <a:r>
              <a:rPr sz="1200" spc="-8" dirty="0">
                <a:latin typeface="Verdana"/>
                <a:cs typeface="Verdana"/>
              </a:rPr>
              <a:t>υ</a:t>
            </a:r>
            <a:r>
              <a:rPr sz="1200" spc="8" dirty="0">
                <a:latin typeface="Verdana"/>
                <a:cs typeface="Verdana"/>
              </a:rPr>
              <a:t>π</a:t>
            </a:r>
            <a:r>
              <a:rPr sz="1200" spc="-12" dirty="0">
                <a:latin typeface="Verdana"/>
                <a:cs typeface="Verdana"/>
              </a:rPr>
              <a:t>οδο</a:t>
            </a:r>
            <a:r>
              <a:rPr sz="1200" spc="-8" dirty="0">
                <a:latin typeface="Verdana"/>
                <a:cs typeface="Verdana"/>
              </a:rPr>
              <a:t>χ</a:t>
            </a:r>
            <a:r>
              <a:rPr sz="1200" spc="-12" dirty="0">
                <a:latin typeface="Verdana"/>
                <a:cs typeface="Verdana"/>
              </a:rPr>
              <a:t>ε</a:t>
            </a:r>
            <a:r>
              <a:rPr sz="1200" spc="-20" dirty="0">
                <a:latin typeface="Verdana"/>
                <a:cs typeface="Verdana"/>
              </a:rPr>
              <a:t>ί</a:t>
            </a:r>
            <a:r>
              <a:rPr sz="1200" spc="-8" dirty="0">
                <a:latin typeface="Verdana"/>
                <a:cs typeface="Verdana"/>
              </a:rPr>
              <a:t>ς</a:t>
            </a:r>
            <a:r>
              <a:rPr sz="1200" spc="119" dirty="0">
                <a:latin typeface="Times New Roman"/>
                <a:cs typeface="Times New Roman"/>
              </a:rPr>
              <a:t> </a:t>
            </a:r>
            <a:r>
              <a:rPr sz="1200" dirty="0">
                <a:latin typeface="Verdana"/>
                <a:cs typeface="Verdana"/>
              </a:rPr>
              <a:t>π</a:t>
            </a:r>
            <a:r>
              <a:rPr sz="1200" spc="-12" dirty="0">
                <a:latin typeface="Verdana"/>
                <a:cs typeface="Verdana"/>
              </a:rPr>
              <a:t>ο</a:t>
            </a:r>
            <a:r>
              <a:rPr sz="1200" dirty="0">
                <a:latin typeface="Verdana"/>
                <a:cs typeface="Verdana"/>
              </a:rPr>
              <a:t>υ</a:t>
            </a:r>
            <a:r>
              <a:rPr sz="1200" dirty="0">
                <a:latin typeface="Times New Roman"/>
                <a:cs typeface="Times New Roman"/>
              </a:rPr>
              <a:t> </a:t>
            </a:r>
            <a:r>
              <a:rPr sz="1200" spc="-8" dirty="0">
                <a:latin typeface="Verdana"/>
                <a:cs typeface="Verdana"/>
              </a:rPr>
              <a:t>λ</a:t>
            </a:r>
            <a:r>
              <a:rPr sz="1200" spc="-12" dirty="0">
                <a:latin typeface="Verdana"/>
                <a:cs typeface="Verdana"/>
              </a:rPr>
              <a:t>ει</a:t>
            </a:r>
            <a:r>
              <a:rPr sz="1200" spc="-4" dirty="0">
                <a:latin typeface="Verdana"/>
                <a:cs typeface="Verdana"/>
              </a:rPr>
              <a:t>τ</a:t>
            </a:r>
            <a:r>
              <a:rPr sz="1200" spc="-12" dirty="0">
                <a:latin typeface="Verdana"/>
                <a:cs typeface="Verdana"/>
              </a:rPr>
              <a:t>ο</a:t>
            </a:r>
            <a:r>
              <a:rPr sz="1200" dirty="0">
                <a:latin typeface="Verdana"/>
                <a:cs typeface="Verdana"/>
              </a:rPr>
              <a:t>υρ</a:t>
            </a:r>
            <a:r>
              <a:rPr sz="1200" spc="-16" dirty="0">
                <a:latin typeface="Verdana"/>
                <a:cs typeface="Verdana"/>
              </a:rPr>
              <a:t>γ</a:t>
            </a:r>
            <a:r>
              <a:rPr sz="1200" spc="-4" dirty="0">
                <a:latin typeface="Verdana"/>
                <a:cs typeface="Verdana"/>
              </a:rPr>
              <a:t>ο</a:t>
            </a:r>
            <a:r>
              <a:rPr sz="1200" spc="-8" dirty="0">
                <a:latin typeface="Verdana"/>
                <a:cs typeface="Verdana"/>
              </a:rPr>
              <a:t>ύν</a:t>
            </a:r>
            <a:r>
              <a:rPr sz="1200" spc="119" dirty="0">
                <a:latin typeface="Times New Roman"/>
                <a:cs typeface="Times New Roman"/>
              </a:rPr>
              <a:t> </a:t>
            </a:r>
            <a:r>
              <a:rPr sz="1200" dirty="0">
                <a:latin typeface="Verdana"/>
                <a:cs typeface="Verdana"/>
              </a:rPr>
              <a:t>σ</a:t>
            </a:r>
            <a:r>
              <a:rPr sz="1200" spc="-4" dirty="0">
                <a:latin typeface="Verdana"/>
                <a:cs typeface="Verdana"/>
              </a:rPr>
              <a:t>τ</a:t>
            </a:r>
            <a:r>
              <a:rPr sz="1200" spc="-8" dirty="0">
                <a:latin typeface="Verdana"/>
                <a:cs typeface="Verdana"/>
              </a:rPr>
              <a:t>ο</a:t>
            </a:r>
            <a:r>
              <a:rPr sz="1200" spc="119" dirty="0">
                <a:latin typeface="Times New Roman"/>
                <a:cs typeface="Times New Roman"/>
              </a:rPr>
              <a:t> </a:t>
            </a:r>
            <a:r>
              <a:rPr sz="1200" dirty="0">
                <a:latin typeface="Verdana"/>
                <a:cs typeface="Verdana"/>
              </a:rPr>
              <a:t>α</a:t>
            </a:r>
            <a:r>
              <a:rPr sz="1200" spc="-12" dirty="0">
                <a:latin typeface="Verdana"/>
                <a:cs typeface="Verdana"/>
              </a:rPr>
              <a:t>μ</a:t>
            </a:r>
            <a:r>
              <a:rPr sz="1200" dirty="0">
                <a:latin typeface="Verdana"/>
                <a:cs typeface="Verdana"/>
              </a:rPr>
              <a:t>υ</a:t>
            </a:r>
            <a:r>
              <a:rPr sz="1200" spc="-12" dirty="0">
                <a:latin typeface="Verdana"/>
                <a:cs typeface="Verdana"/>
              </a:rPr>
              <a:t>δ</a:t>
            </a:r>
            <a:r>
              <a:rPr sz="1200" spc="-8" dirty="0">
                <a:latin typeface="Verdana"/>
                <a:cs typeface="Verdana"/>
              </a:rPr>
              <a:t>ρό</a:t>
            </a:r>
            <a:r>
              <a:rPr sz="1200" spc="119" dirty="0">
                <a:latin typeface="Times New Roman"/>
                <a:cs typeface="Times New Roman"/>
              </a:rPr>
              <a:t> </a:t>
            </a:r>
            <a:r>
              <a:rPr sz="1200" dirty="0">
                <a:latin typeface="Verdana"/>
                <a:cs typeface="Verdana"/>
              </a:rPr>
              <a:t>φ</a:t>
            </a:r>
            <a:r>
              <a:rPr sz="1200" spc="4" dirty="0">
                <a:latin typeface="Verdana"/>
                <a:cs typeface="Verdana"/>
              </a:rPr>
              <a:t>ώ</a:t>
            </a:r>
            <a:r>
              <a:rPr sz="1200" spc="-8" dirty="0">
                <a:latin typeface="Verdana"/>
                <a:cs typeface="Verdana"/>
              </a:rPr>
              <a:t>ς</a:t>
            </a:r>
            <a:r>
              <a:rPr sz="1200" spc="111" dirty="0">
                <a:latin typeface="Times New Roman"/>
                <a:cs typeface="Times New Roman"/>
              </a:rPr>
              <a:t> </a:t>
            </a:r>
            <a:r>
              <a:rPr sz="1200" spc="-8" dirty="0">
                <a:latin typeface="Verdana"/>
                <a:cs typeface="Verdana"/>
              </a:rPr>
              <a:t>κ</a:t>
            </a:r>
            <a:r>
              <a:rPr sz="1200" spc="-12" dirty="0">
                <a:latin typeface="Verdana"/>
                <a:cs typeface="Verdana"/>
              </a:rPr>
              <a:t>α</a:t>
            </a:r>
            <a:r>
              <a:rPr sz="1200" dirty="0">
                <a:latin typeface="Verdana"/>
                <a:cs typeface="Verdana"/>
              </a:rPr>
              <a:t>ι</a:t>
            </a:r>
            <a:r>
              <a:rPr sz="1200" spc="111" dirty="0">
                <a:latin typeface="Times New Roman"/>
                <a:cs typeface="Times New Roman"/>
              </a:rPr>
              <a:t> </a:t>
            </a:r>
            <a:r>
              <a:rPr sz="1200" spc="-12" dirty="0">
                <a:latin typeface="Verdana"/>
                <a:cs typeface="Verdana"/>
              </a:rPr>
              <a:t>ε</a:t>
            </a:r>
            <a:r>
              <a:rPr sz="1200" spc="-20" dirty="0">
                <a:latin typeface="Verdana"/>
                <a:cs typeface="Verdana"/>
              </a:rPr>
              <a:t>ί</a:t>
            </a:r>
            <a:r>
              <a:rPr sz="1200" spc="-8" dirty="0">
                <a:latin typeface="Verdana"/>
                <a:cs typeface="Verdana"/>
              </a:rPr>
              <a:t>να</a:t>
            </a:r>
            <a:r>
              <a:rPr sz="1200" dirty="0">
                <a:latin typeface="Verdana"/>
                <a:cs typeface="Verdana"/>
              </a:rPr>
              <a:t>ι</a:t>
            </a:r>
            <a:r>
              <a:rPr sz="1200" dirty="0">
                <a:latin typeface="Times New Roman"/>
                <a:cs typeface="Times New Roman"/>
              </a:rPr>
              <a:t> </a:t>
            </a:r>
            <a:r>
              <a:rPr sz="1200" dirty="0">
                <a:latin typeface="Verdana"/>
                <a:cs typeface="Verdana"/>
              </a:rPr>
              <a:t>α</a:t>
            </a:r>
            <a:r>
              <a:rPr sz="1200" spc="-8" dirty="0">
                <a:latin typeface="Verdana"/>
                <a:cs typeface="Verdana"/>
              </a:rPr>
              <a:t>να</a:t>
            </a:r>
            <a:r>
              <a:rPr sz="1200" spc="-20" dirty="0">
                <a:latin typeface="Verdana"/>
                <a:cs typeface="Verdana"/>
              </a:rPr>
              <a:t>ί</a:t>
            </a:r>
            <a:r>
              <a:rPr sz="1200" dirty="0">
                <a:latin typeface="Verdana"/>
                <a:cs typeface="Verdana"/>
              </a:rPr>
              <a:t>σ</a:t>
            </a:r>
            <a:r>
              <a:rPr sz="1200" spc="-8" dirty="0">
                <a:latin typeface="Verdana"/>
                <a:cs typeface="Verdana"/>
              </a:rPr>
              <a:t>θ</a:t>
            </a:r>
            <a:r>
              <a:rPr sz="1200" spc="-12" dirty="0">
                <a:latin typeface="Verdana"/>
                <a:cs typeface="Verdana"/>
              </a:rPr>
              <a:t>η</a:t>
            </a:r>
            <a:r>
              <a:rPr sz="1200" dirty="0">
                <a:latin typeface="Verdana"/>
                <a:cs typeface="Verdana"/>
              </a:rPr>
              <a:t>τ</a:t>
            </a:r>
            <a:r>
              <a:rPr sz="1200" spc="-12" dirty="0">
                <a:latin typeface="Verdana"/>
                <a:cs typeface="Verdana"/>
              </a:rPr>
              <a:t>ο</a:t>
            </a:r>
            <a:r>
              <a:rPr sz="1200" dirty="0">
                <a:latin typeface="Verdana"/>
                <a:cs typeface="Verdana"/>
              </a:rPr>
              <a:t>ι</a:t>
            </a:r>
            <a:r>
              <a:rPr sz="1200" spc="103" dirty="0">
                <a:latin typeface="Times New Roman"/>
                <a:cs typeface="Times New Roman"/>
              </a:rPr>
              <a:t> </a:t>
            </a:r>
            <a:r>
              <a:rPr sz="1200" dirty="0">
                <a:latin typeface="Verdana"/>
                <a:cs typeface="Verdana"/>
              </a:rPr>
              <a:t>στα</a:t>
            </a:r>
            <a:r>
              <a:rPr sz="1200" spc="115" dirty="0">
                <a:latin typeface="Times New Roman"/>
                <a:cs typeface="Times New Roman"/>
              </a:rPr>
              <a:t> </a:t>
            </a:r>
            <a:r>
              <a:rPr sz="1200" spc="-8" dirty="0">
                <a:latin typeface="Verdana"/>
                <a:cs typeface="Verdana"/>
              </a:rPr>
              <a:t>χρ</a:t>
            </a:r>
            <a:r>
              <a:rPr sz="1200" spc="4" dirty="0">
                <a:latin typeface="Verdana"/>
                <a:cs typeface="Verdana"/>
              </a:rPr>
              <a:t>ώ</a:t>
            </a:r>
            <a:r>
              <a:rPr sz="1200" spc="-12" dirty="0">
                <a:latin typeface="Verdana"/>
                <a:cs typeface="Verdana"/>
              </a:rPr>
              <a:t>μ</a:t>
            </a:r>
            <a:r>
              <a:rPr sz="1200" spc="-4" dirty="0">
                <a:latin typeface="Verdana"/>
                <a:cs typeface="Verdana"/>
              </a:rPr>
              <a:t>α</a:t>
            </a:r>
            <a:r>
              <a:rPr sz="1200" dirty="0">
                <a:latin typeface="Verdana"/>
                <a:cs typeface="Verdana"/>
              </a:rPr>
              <a:t>τα</a:t>
            </a:r>
            <a:r>
              <a:rPr sz="1200" spc="115" dirty="0">
                <a:latin typeface="Times New Roman"/>
                <a:cs typeface="Times New Roman"/>
              </a:rPr>
              <a:t> </a:t>
            </a:r>
            <a:r>
              <a:rPr sz="1200" spc="-4" dirty="0">
                <a:latin typeface="Verdana"/>
                <a:cs typeface="Verdana"/>
              </a:rPr>
              <a:t>(</a:t>
            </a:r>
            <a:r>
              <a:rPr sz="1200" spc="-12" dirty="0">
                <a:latin typeface="Verdana"/>
                <a:cs typeface="Verdana"/>
              </a:rPr>
              <a:t>120</a:t>
            </a:r>
            <a:r>
              <a:rPr sz="1200" spc="-16" dirty="0">
                <a:latin typeface="Verdana"/>
                <a:cs typeface="Verdana"/>
              </a:rPr>
              <a:t>.</a:t>
            </a:r>
            <a:r>
              <a:rPr sz="1200" spc="-12" dirty="0">
                <a:latin typeface="Verdana"/>
                <a:cs typeface="Verdana"/>
              </a:rPr>
              <a:t>0</a:t>
            </a:r>
            <a:r>
              <a:rPr sz="1200" spc="-20" dirty="0">
                <a:latin typeface="Verdana"/>
                <a:cs typeface="Verdana"/>
              </a:rPr>
              <a:t>0</a:t>
            </a:r>
            <a:r>
              <a:rPr sz="1200" spc="-12" dirty="0">
                <a:latin typeface="Verdana"/>
                <a:cs typeface="Verdana"/>
              </a:rPr>
              <a:t>0</a:t>
            </a:r>
            <a:r>
              <a:rPr sz="1200" spc="-16" dirty="0">
                <a:latin typeface="Verdana"/>
                <a:cs typeface="Verdana"/>
              </a:rPr>
              <a:t>.</a:t>
            </a:r>
            <a:r>
              <a:rPr sz="1200" spc="-12" dirty="0">
                <a:latin typeface="Verdana"/>
                <a:cs typeface="Verdana"/>
              </a:rPr>
              <a:t>000</a:t>
            </a:r>
            <a:r>
              <a:rPr sz="1200" dirty="0">
                <a:latin typeface="Verdana"/>
                <a:cs typeface="Verdana"/>
              </a:rPr>
              <a:t>)</a:t>
            </a:r>
            <a:endParaRPr sz="1200">
              <a:latin typeface="Verdana"/>
              <a:cs typeface="Verdana"/>
            </a:endParaRPr>
          </a:p>
          <a:p>
            <a:pPr marL="380759" marR="4035" indent="-371177">
              <a:lnSpc>
                <a:spcPts val="1144"/>
              </a:lnSpc>
              <a:spcBef>
                <a:spcPts val="294"/>
              </a:spcBef>
            </a:pPr>
            <a:r>
              <a:rPr sz="1200" spc="-8" smtClean="0">
                <a:latin typeface="Verdana"/>
                <a:cs typeface="Verdana"/>
              </a:rPr>
              <a:t>.</a:t>
            </a:r>
            <a:endParaRPr sz="1200">
              <a:latin typeface="Verdana"/>
              <a:cs typeface="Verdana"/>
            </a:endParaRPr>
          </a:p>
          <a:p>
            <a:pPr marL="380759" marR="220387" indent="-371177">
              <a:lnSpc>
                <a:spcPts val="1144"/>
              </a:lnSpc>
              <a:spcBef>
                <a:spcPts val="294"/>
              </a:spcBef>
            </a:pPr>
            <a:r>
              <a:rPr sz="1100" b="1" spc="-16" dirty="0">
                <a:latin typeface="Verdana"/>
                <a:cs typeface="Verdana"/>
              </a:rPr>
              <a:t>Ω</a:t>
            </a:r>
            <a:r>
              <a:rPr sz="1100" b="1" spc="-4" dirty="0">
                <a:latin typeface="Verdana"/>
                <a:cs typeface="Verdana"/>
              </a:rPr>
              <a:t>χ</a:t>
            </a:r>
            <a:r>
              <a:rPr sz="1100" b="1" spc="4" dirty="0">
                <a:latin typeface="Verdana"/>
                <a:cs typeface="Verdana"/>
              </a:rPr>
              <a:t>ρ</a:t>
            </a:r>
            <a:r>
              <a:rPr sz="1100" b="1" dirty="0">
                <a:latin typeface="Verdana"/>
                <a:cs typeface="Verdana"/>
              </a:rPr>
              <a:t>ά</a:t>
            </a:r>
            <a:r>
              <a:rPr sz="1100" b="1" spc="99" dirty="0">
                <a:latin typeface="Times New Roman"/>
                <a:cs typeface="Times New Roman"/>
              </a:rPr>
              <a:t> </a:t>
            </a:r>
            <a:r>
              <a:rPr sz="1100" b="1" spc="-12" dirty="0">
                <a:latin typeface="Verdana"/>
                <a:cs typeface="Verdana"/>
              </a:rPr>
              <a:t>κ</a:t>
            </a:r>
            <a:r>
              <a:rPr sz="1100" b="1" spc="-8" dirty="0">
                <a:latin typeface="Verdana"/>
                <a:cs typeface="Verdana"/>
              </a:rPr>
              <a:t>η</a:t>
            </a:r>
            <a:r>
              <a:rPr sz="1100" b="1" spc="-12" dirty="0">
                <a:latin typeface="Verdana"/>
                <a:cs typeface="Verdana"/>
              </a:rPr>
              <a:t>λ</a:t>
            </a:r>
            <a:r>
              <a:rPr sz="1100" b="1" dirty="0">
                <a:latin typeface="Verdana"/>
                <a:cs typeface="Verdana"/>
              </a:rPr>
              <a:t>ί</a:t>
            </a:r>
            <a:r>
              <a:rPr sz="1100" b="1" spc="-20" dirty="0">
                <a:latin typeface="Verdana"/>
                <a:cs typeface="Verdana"/>
              </a:rPr>
              <a:t>δ</a:t>
            </a:r>
            <a:r>
              <a:rPr sz="1100" b="1" spc="4" dirty="0">
                <a:latin typeface="Verdana"/>
                <a:cs typeface="Verdana"/>
              </a:rPr>
              <a:t>α</a:t>
            </a:r>
            <a:r>
              <a:rPr sz="1100" b="1" dirty="0">
                <a:latin typeface="Verdana"/>
                <a:cs typeface="Verdana"/>
              </a:rPr>
              <a:t>:</a:t>
            </a:r>
            <a:r>
              <a:rPr sz="1100" b="1" dirty="0">
                <a:latin typeface="Times New Roman"/>
                <a:cs typeface="Times New Roman"/>
              </a:rPr>
              <a:t> </a:t>
            </a:r>
            <a:r>
              <a:rPr sz="1100" b="1" spc="-135" dirty="0">
                <a:latin typeface="Times New Roman"/>
                <a:cs typeface="Times New Roman"/>
              </a:rPr>
              <a:t> </a:t>
            </a:r>
            <a:r>
              <a:rPr sz="1200" spc="-8" dirty="0">
                <a:latin typeface="Verdana"/>
                <a:cs typeface="Verdana"/>
              </a:rPr>
              <a:t>η</a:t>
            </a:r>
            <a:r>
              <a:rPr sz="1200" spc="119" dirty="0">
                <a:latin typeface="Times New Roman"/>
                <a:cs typeface="Times New Roman"/>
              </a:rPr>
              <a:t> </a:t>
            </a:r>
            <a:r>
              <a:rPr sz="1200" dirty="0">
                <a:latin typeface="Verdana"/>
                <a:cs typeface="Verdana"/>
              </a:rPr>
              <a:t>π</a:t>
            </a:r>
            <a:r>
              <a:rPr sz="1200" spc="-16" dirty="0">
                <a:latin typeface="Verdana"/>
                <a:cs typeface="Verdana"/>
              </a:rPr>
              <a:t>ε</a:t>
            </a:r>
            <a:r>
              <a:rPr sz="1200" dirty="0">
                <a:latin typeface="Verdana"/>
                <a:cs typeface="Verdana"/>
              </a:rPr>
              <a:t>ρ</a:t>
            </a:r>
            <a:r>
              <a:rPr sz="1200" spc="-20" dirty="0">
                <a:latin typeface="Verdana"/>
                <a:cs typeface="Verdana"/>
              </a:rPr>
              <a:t>ι</a:t>
            </a:r>
            <a:r>
              <a:rPr sz="1200" spc="-4" dirty="0">
                <a:latin typeface="Verdana"/>
                <a:cs typeface="Verdana"/>
              </a:rPr>
              <a:t>ο</a:t>
            </a:r>
            <a:r>
              <a:rPr sz="1200" spc="-12" dirty="0">
                <a:latin typeface="Verdana"/>
                <a:cs typeface="Verdana"/>
              </a:rPr>
              <a:t>χ</a:t>
            </a:r>
            <a:r>
              <a:rPr sz="1200" spc="-8" dirty="0">
                <a:latin typeface="Verdana"/>
                <a:cs typeface="Verdana"/>
              </a:rPr>
              <a:t>ή</a:t>
            </a:r>
            <a:r>
              <a:rPr sz="1200" spc="119" dirty="0">
                <a:latin typeface="Times New Roman"/>
                <a:cs typeface="Times New Roman"/>
              </a:rPr>
              <a:t> </a:t>
            </a:r>
            <a:r>
              <a:rPr sz="1200" spc="-12" dirty="0">
                <a:latin typeface="Verdana"/>
                <a:cs typeface="Verdana"/>
              </a:rPr>
              <a:t>μ</a:t>
            </a:r>
            <a:r>
              <a:rPr sz="1200" spc="-8" dirty="0">
                <a:latin typeface="Verdana"/>
                <a:cs typeface="Verdana"/>
              </a:rPr>
              <a:t>ε</a:t>
            </a:r>
            <a:r>
              <a:rPr sz="1200" spc="119" dirty="0">
                <a:latin typeface="Times New Roman"/>
                <a:cs typeface="Times New Roman"/>
              </a:rPr>
              <a:t> </a:t>
            </a:r>
            <a:r>
              <a:rPr sz="1200" spc="-4" dirty="0">
                <a:latin typeface="Verdana"/>
                <a:cs typeface="Verdana"/>
              </a:rPr>
              <a:t>τ</a:t>
            </a:r>
            <a:r>
              <a:rPr sz="1200" spc="-12" dirty="0">
                <a:latin typeface="Verdana"/>
                <a:cs typeface="Verdana"/>
              </a:rPr>
              <a:t>η</a:t>
            </a:r>
            <a:r>
              <a:rPr sz="1200" spc="-8" dirty="0">
                <a:latin typeface="Verdana"/>
                <a:cs typeface="Verdana"/>
              </a:rPr>
              <a:t>ν</a:t>
            </a:r>
            <a:r>
              <a:rPr sz="1200" spc="115" dirty="0">
                <a:latin typeface="Times New Roman"/>
                <a:cs typeface="Times New Roman"/>
              </a:rPr>
              <a:t> </a:t>
            </a:r>
            <a:r>
              <a:rPr sz="1200" spc="-4" dirty="0">
                <a:latin typeface="Verdana"/>
                <a:cs typeface="Verdana"/>
              </a:rPr>
              <a:t>μ</a:t>
            </a:r>
            <a:r>
              <a:rPr sz="1200" spc="-16" dirty="0">
                <a:latin typeface="Verdana"/>
                <a:cs typeface="Verdana"/>
              </a:rPr>
              <a:t>ε</a:t>
            </a:r>
            <a:r>
              <a:rPr sz="1200" spc="-8" dirty="0">
                <a:latin typeface="Verdana"/>
                <a:cs typeface="Verdana"/>
              </a:rPr>
              <a:t>γα</a:t>
            </a:r>
            <a:r>
              <a:rPr sz="1200" dirty="0">
                <a:latin typeface="Verdana"/>
                <a:cs typeface="Verdana"/>
              </a:rPr>
              <a:t>λ</a:t>
            </a:r>
            <a:r>
              <a:rPr sz="1200" spc="-8" dirty="0">
                <a:latin typeface="Verdana"/>
                <a:cs typeface="Verdana"/>
              </a:rPr>
              <a:t>ύ</a:t>
            </a:r>
            <a:r>
              <a:rPr sz="1200" dirty="0">
                <a:latin typeface="Verdana"/>
                <a:cs typeface="Verdana"/>
              </a:rPr>
              <a:t>τ</a:t>
            </a:r>
            <a:r>
              <a:rPr sz="1200" spc="-12" dirty="0">
                <a:latin typeface="Verdana"/>
                <a:cs typeface="Verdana"/>
              </a:rPr>
              <a:t>ε</a:t>
            </a:r>
            <a:r>
              <a:rPr sz="1200" spc="-8" dirty="0">
                <a:latin typeface="Verdana"/>
                <a:cs typeface="Verdana"/>
              </a:rPr>
              <a:t>ρη</a:t>
            </a:r>
            <a:r>
              <a:rPr sz="1200" spc="119" dirty="0">
                <a:latin typeface="Times New Roman"/>
                <a:cs typeface="Times New Roman"/>
              </a:rPr>
              <a:t> </a:t>
            </a:r>
            <a:r>
              <a:rPr sz="1200" spc="-12" dirty="0">
                <a:latin typeface="Verdana"/>
                <a:cs typeface="Verdana"/>
              </a:rPr>
              <a:t>ο</a:t>
            </a:r>
            <a:r>
              <a:rPr sz="1200" dirty="0">
                <a:latin typeface="Verdana"/>
                <a:cs typeface="Verdana"/>
              </a:rPr>
              <a:t>π</a:t>
            </a:r>
            <a:r>
              <a:rPr sz="1200" spc="-4" dirty="0">
                <a:latin typeface="Verdana"/>
                <a:cs typeface="Verdana"/>
              </a:rPr>
              <a:t>τ</a:t>
            </a:r>
            <a:r>
              <a:rPr sz="1200" spc="-12" dirty="0">
                <a:latin typeface="Verdana"/>
                <a:cs typeface="Verdana"/>
              </a:rPr>
              <a:t>ι</a:t>
            </a:r>
            <a:r>
              <a:rPr sz="1200" spc="-8" dirty="0">
                <a:latin typeface="Verdana"/>
                <a:cs typeface="Verdana"/>
              </a:rPr>
              <a:t>κή</a:t>
            </a:r>
            <a:r>
              <a:rPr sz="1200" spc="-4" dirty="0">
                <a:latin typeface="Times New Roman"/>
                <a:cs typeface="Times New Roman"/>
              </a:rPr>
              <a:t> </a:t>
            </a:r>
            <a:r>
              <a:rPr sz="1200" spc="-4" dirty="0">
                <a:latin typeface="Verdana"/>
                <a:cs typeface="Verdana"/>
              </a:rPr>
              <a:t>ο</a:t>
            </a:r>
            <a:r>
              <a:rPr sz="1200" spc="-12" dirty="0">
                <a:latin typeface="Verdana"/>
                <a:cs typeface="Verdana"/>
              </a:rPr>
              <a:t>ξ</a:t>
            </a:r>
            <a:r>
              <a:rPr sz="1200" dirty="0">
                <a:latin typeface="Verdana"/>
                <a:cs typeface="Verdana"/>
              </a:rPr>
              <a:t>ύ</a:t>
            </a:r>
            <a:r>
              <a:rPr sz="1200" spc="-4" dirty="0">
                <a:latin typeface="Verdana"/>
                <a:cs typeface="Verdana"/>
              </a:rPr>
              <a:t>τ</a:t>
            </a:r>
            <a:r>
              <a:rPr sz="1200" spc="-12" dirty="0">
                <a:latin typeface="Verdana"/>
                <a:cs typeface="Verdana"/>
              </a:rPr>
              <a:t>η</a:t>
            </a:r>
            <a:r>
              <a:rPr sz="1200" dirty="0">
                <a:latin typeface="Verdana"/>
                <a:cs typeface="Verdana"/>
              </a:rPr>
              <a:t>τ</a:t>
            </a:r>
            <a:r>
              <a:rPr sz="1200" spc="-4" dirty="0">
                <a:latin typeface="Verdana"/>
                <a:cs typeface="Verdana"/>
              </a:rPr>
              <a:t>α</a:t>
            </a:r>
            <a:r>
              <a:rPr sz="1200" spc="-8" dirty="0">
                <a:latin typeface="Verdana"/>
                <a:cs typeface="Verdana"/>
              </a:rPr>
              <a:t>.</a:t>
            </a:r>
            <a:r>
              <a:rPr sz="1200" spc="115" dirty="0">
                <a:latin typeface="Times New Roman"/>
                <a:cs typeface="Times New Roman"/>
              </a:rPr>
              <a:t> </a:t>
            </a:r>
            <a:r>
              <a:rPr sz="1200" spc="-4" dirty="0">
                <a:latin typeface="Verdana"/>
                <a:cs typeface="Verdana"/>
              </a:rPr>
              <a:t>Ε</a:t>
            </a:r>
            <a:r>
              <a:rPr sz="1200" dirty="0">
                <a:latin typeface="Verdana"/>
                <a:cs typeface="Verdana"/>
              </a:rPr>
              <a:t>π</a:t>
            </a:r>
            <a:r>
              <a:rPr sz="1200" spc="-20" dirty="0">
                <a:latin typeface="Verdana"/>
                <a:cs typeface="Verdana"/>
              </a:rPr>
              <a:t>ι</a:t>
            </a:r>
            <a:r>
              <a:rPr sz="1200" spc="-8" dirty="0">
                <a:latin typeface="Verdana"/>
                <a:cs typeface="Verdana"/>
              </a:rPr>
              <a:t>κρ</a:t>
            </a:r>
            <a:r>
              <a:rPr sz="1200" dirty="0">
                <a:latin typeface="Verdana"/>
                <a:cs typeface="Verdana"/>
              </a:rPr>
              <a:t>α</a:t>
            </a:r>
            <a:r>
              <a:rPr sz="1200" spc="-4" dirty="0">
                <a:latin typeface="Verdana"/>
                <a:cs typeface="Verdana"/>
              </a:rPr>
              <a:t>τ</a:t>
            </a:r>
            <a:r>
              <a:rPr sz="1200" spc="-12" dirty="0">
                <a:latin typeface="Verdana"/>
                <a:cs typeface="Verdana"/>
              </a:rPr>
              <a:t>ο</a:t>
            </a:r>
            <a:r>
              <a:rPr sz="1200" dirty="0">
                <a:latin typeface="Verdana"/>
                <a:cs typeface="Verdana"/>
              </a:rPr>
              <a:t>ύ</a:t>
            </a:r>
            <a:r>
              <a:rPr sz="1200" spc="-8" dirty="0">
                <a:latin typeface="Verdana"/>
                <a:cs typeface="Verdana"/>
              </a:rPr>
              <a:t>ν</a:t>
            </a:r>
            <a:r>
              <a:rPr sz="1200" spc="115" dirty="0">
                <a:latin typeface="Times New Roman"/>
                <a:cs typeface="Times New Roman"/>
              </a:rPr>
              <a:t> </a:t>
            </a:r>
            <a:r>
              <a:rPr sz="1200" dirty="0">
                <a:latin typeface="Verdana"/>
                <a:cs typeface="Verdana"/>
              </a:rPr>
              <a:t>τα</a:t>
            </a:r>
            <a:r>
              <a:rPr sz="1200" spc="119" dirty="0">
                <a:latin typeface="Times New Roman"/>
                <a:cs typeface="Times New Roman"/>
              </a:rPr>
              <a:t> </a:t>
            </a:r>
            <a:r>
              <a:rPr sz="1200" dirty="0">
                <a:latin typeface="Verdana"/>
                <a:cs typeface="Verdana"/>
              </a:rPr>
              <a:t>κων</a:t>
            </a:r>
            <a:r>
              <a:rPr sz="1200" spc="-12" dirty="0">
                <a:latin typeface="Verdana"/>
                <a:cs typeface="Verdana"/>
              </a:rPr>
              <a:t>ί</a:t>
            </a:r>
            <a:r>
              <a:rPr sz="1200" dirty="0">
                <a:latin typeface="Verdana"/>
                <a:cs typeface="Verdana"/>
              </a:rPr>
              <a:t>α</a:t>
            </a:r>
            <a:r>
              <a:rPr sz="1200" spc="115" dirty="0">
                <a:latin typeface="Times New Roman"/>
                <a:cs typeface="Times New Roman"/>
              </a:rPr>
              <a:t> </a:t>
            </a:r>
            <a:r>
              <a:rPr sz="1200" spc="4" dirty="0">
                <a:latin typeface="Verdana"/>
                <a:cs typeface="Verdana"/>
              </a:rPr>
              <a:t>(</a:t>
            </a:r>
            <a:r>
              <a:rPr sz="1200" spc="-12" dirty="0">
                <a:latin typeface="Verdana"/>
                <a:cs typeface="Verdana"/>
              </a:rPr>
              <a:t>χ</a:t>
            </a:r>
            <a:r>
              <a:rPr sz="1200" dirty="0">
                <a:latin typeface="Verdana"/>
                <a:cs typeface="Verdana"/>
              </a:rPr>
              <a:t>ρ</a:t>
            </a:r>
            <a:r>
              <a:rPr sz="1200" spc="-4" dirty="0">
                <a:latin typeface="Verdana"/>
                <a:cs typeface="Verdana"/>
              </a:rPr>
              <a:t>ώ</a:t>
            </a:r>
            <a:r>
              <a:rPr sz="1200" spc="4" dirty="0">
                <a:latin typeface="Verdana"/>
                <a:cs typeface="Verdana"/>
              </a:rPr>
              <a:t>μ</a:t>
            </a:r>
            <a:r>
              <a:rPr sz="1200" spc="-4" dirty="0">
                <a:latin typeface="Verdana"/>
                <a:cs typeface="Verdana"/>
              </a:rPr>
              <a:t>ατ</a:t>
            </a:r>
            <a:r>
              <a:rPr sz="1200" dirty="0">
                <a:latin typeface="Verdana"/>
                <a:cs typeface="Verdana"/>
              </a:rPr>
              <a:t>α)</a:t>
            </a:r>
            <a:endParaRPr sz="1200">
              <a:latin typeface="Verdana"/>
              <a:cs typeface="Verdana"/>
            </a:endParaRPr>
          </a:p>
          <a:p>
            <a:pPr>
              <a:spcBef>
                <a:spcPts val="8"/>
              </a:spcBef>
            </a:pPr>
            <a:endParaRPr sz="1500">
              <a:latin typeface="Times New Roman"/>
              <a:cs typeface="Times New Roman"/>
            </a:endParaRPr>
          </a:p>
        </p:txBody>
      </p:sp>
      <p:sp>
        <p:nvSpPr>
          <p:cNvPr id="7" name="object 7"/>
          <p:cNvSpPr/>
          <p:nvPr/>
        </p:nvSpPr>
        <p:spPr>
          <a:xfrm>
            <a:off x="5166350" y="2004359"/>
            <a:ext cx="3063249" cy="247556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4732020" y="400206"/>
            <a:ext cx="1193292" cy="230832"/>
          </a:xfrm>
          <a:prstGeom prst="rect">
            <a:avLst/>
          </a:prstGeom>
        </p:spPr>
        <p:txBody>
          <a:bodyPr vert="horz" wrap="square" lIns="0" tIns="0" rIns="0" bIns="0" rtlCol="0">
            <a:spAutoFit/>
          </a:bodyPr>
          <a:lstStyle/>
          <a:p>
            <a:r>
              <a:t>Καρβουντζή</a:t>
            </a:r>
            <a:r>
              <a:rPr spc="-10"/>
              <a:t> </a:t>
            </a:r>
            <a:r>
              <a:rPr spc="-7"/>
              <a:t>Ηλιάνα </a:t>
            </a:r>
            <a:r>
              <a:t>Βιολόγος</a:t>
            </a:r>
          </a:p>
        </p:txBody>
      </p:sp>
      <p:sp>
        <p:nvSpPr>
          <p:cNvPr id="2" name="object 2"/>
          <p:cNvSpPr txBox="1"/>
          <p:nvPr/>
        </p:nvSpPr>
        <p:spPr>
          <a:xfrm>
            <a:off x="1008175" y="1102347"/>
            <a:ext cx="5823761" cy="2666810"/>
          </a:xfrm>
          <a:prstGeom prst="rect">
            <a:avLst/>
          </a:prstGeom>
        </p:spPr>
        <p:txBody>
          <a:bodyPr vert="horz" wrap="square" lIns="0" tIns="75619" rIns="0" bIns="0" rtlCol="0">
            <a:spAutoFit/>
          </a:bodyPr>
          <a:lstStyle/>
          <a:p>
            <a:pPr marL="247640" indent="-239238">
              <a:spcBef>
                <a:spcPts val="595"/>
              </a:spcBef>
              <a:buFont typeface="Arial"/>
              <a:buChar char="•"/>
              <a:tabLst>
                <a:tab pos="247198" algn="l"/>
                <a:tab pos="248082" algn="l"/>
              </a:tabLst>
            </a:pPr>
            <a:r>
              <a:rPr sz="2200" dirty="0">
                <a:latin typeface="Calibri"/>
                <a:cs typeface="Calibri"/>
              </a:rPr>
              <a:t>Τα</a:t>
            </a:r>
            <a:r>
              <a:rPr sz="2200" spc="-17" dirty="0">
                <a:latin typeface="Calibri"/>
                <a:cs typeface="Calibri"/>
              </a:rPr>
              <a:t> </a:t>
            </a:r>
            <a:r>
              <a:rPr sz="2200" spc="-3" dirty="0">
                <a:latin typeface="Calibri"/>
                <a:cs typeface="Calibri"/>
              </a:rPr>
              <a:t>ραβδία</a:t>
            </a:r>
            <a:r>
              <a:rPr sz="2200" spc="-17" dirty="0">
                <a:latin typeface="Calibri"/>
                <a:cs typeface="Calibri"/>
              </a:rPr>
              <a:t> </a:t>
            </a:r>
            <a:r>
              <a:rPr sz="2200" spc="-3" dirty="0">
                <a:latin typeface="Calibri"/>
                <a:cs typeface="Calibri"/>
              </a:rPr>
              <a:t>και</a:t>
            </a:r>
            <a:r>
              <a:rPr sz="2200" spc="-14" dirty="0">
                <a:latin typeface="Calibri"/>
                <a:cs typeface="Calibri"/>
              </a:rPr>
              <a:t> </a:t>
            </a:r>
            <a:r>
              <a:rPr sz="2200" spc="-3" dirty="0">
                <a:latin typeface="Calibri"/>
                <a:cs typeface="Calibri"/>
              </a:rPr>
              <a:t>τα</a:t>
            </a:r>
            <a:r>
              <a:rPr sz="2200" spc="-7" dirty="0">
                <a:latin typeface="Calibri"/>
                <a:cs typeface="Calibri"/>
              </a:rPr>
              <a:t> </a:t>
            </a:r>
            <a:r>
              <a:rPr sz="2200" spc="-3" dirty="0">
                <a:latin typeface="Calibri"/>
                <a:cs typeface="Calibri"/>
              </a:rPr>
              <a:t>κωνία:</a:t>
            </a:r>
            <a:endParaRPr sz="2200">
              <a:latin typeface="Calibri"/>
              <a:cs typeface="Calibri"/>
            </a:endParaRPr>
          </a:p>
          <a:p>
            <a:pPr marL="8844">
              <a:spcBef>
                <a:spcPts val="526"/>
              </a:spcBef>
            </a:pPr>
            <a:r>
              <a:rPr sz="2200" spc="-38" dirty="0">
                <a:latin typeface="Wingdings"/>
                <a:cs typeface="Wingdings"/>
              </a:rPr>
              <a:t></a:t>
            </a:r>
            <a:r>
              <a:rPr sz="2200" spc="-38" dirty="0">
                <a:latin typeface="Calibri"/>
                <a:cs typeface="Calibri"/>
              </a:rPr>
              <a:t>Περιέχουν</a:t>
            </a:r>
            <a:r>
              <a:rPr sz="2200" spc="-7" dirty="0">
                <a:latin typeface="Calibri"/>
                <a:cs typeface="Calibri"/>
              </a:rPr>
              <a:t> </a:t>
            </a:r>
            <a:r>
              <a:rPr sz="2200" spc="-3" dirty="0">
                <a:solidFill>
                  <a:srgbClr val="C00000"/>
                </a:solidFill>
                <a:latin typeface="Calibri"/>
                <a:cs typeface="Calibri"/>
              </a:rPr>
              <a:t>φωτοευαίσθητες</a:t>
            </a:r>
            <a:r>
              <a:rPr sz="2200" spc="-7" dirty="0">
                <a:solidFill>
                  <a:srgbClr val="C00000"/>
                </a:solidFill>
                <a:latin typeface="Calibri"/>
                <a:cs typeface="Calibri"/>
              </a:rPr>
              <a:t> </a:t>
            </a:r>
            <a:r>
              <a:rPr sz="2200" spc="-3" dirty="0">
                <a:solidFill>
                  <a:srgbClr val="C00000"/>
                </a:solidFill>
                <a:latin typeface="Calibri"/>
                <a:cs typeface="Calibri"/>
              </a:rPr>
              <a:t>χρωστικές</a:t>
            </a:r>
            <a:endParaRPr sz="2200">
              <a:latin typeface="Calibri"/>
              <a:cs typeface="Calibri"/>
            </a:endParaRPr>
          </a:p>
          <a:p>
            <a:pPr marL="247640" marR="99940" indent="-238796">
              <a:lnSpc>
                <a:spcPct val="99800"/>
              </a:lnSpc>
              <a:spcBef>
                <a:spcPts val="540"/>
              </a:spcBef>
            </a:pPr>
            <a:r>
              <a:rPr sz="2200" spc="-31" dirty="0">
                <a:latin typeface="Wingdings"/>
                <a:cs typeface="Wingdings"/>
              </a:rPr>
              <a:t></a:t>
            </a:r>
            <a:r>
              <a:rPr sz="2200" spc="-31" dirty="0">
                <a:latin typeface="Calibri"/>
                <a:cs typeface="Calibri"/>
              </a:rPr>
              <a:t>Συνάπτονται </a:t>
            </a:r>
            <a:r>
              <a:rPr sz="2200" dirty="0">
                <a:latin typeface="Calibri"/>
                <a:cs typeface="Calibri"/>
              </a:rPr>
              <a:t>με διπολικά </a:t>
            </a:r>
            <a:r>
              <a:rPr sz="2200" spc="-3" dirty="0">
                <a:latin typeface="Calibri"/>
                <a:cs typeface="Calibri"/>
              </a:rPr>
              <a:t>νευρικά κύτταρα </a:t>
            </a:r>
            <a:r>
              <a:rPr sz="2200" spc="-494" dirty="0">
                <a:latin typeface="Calibri"/>
                <a:cs typeface="Calibri"/>
              </a:rPr>
              <a:t> </a:t>
            </a:r>
            <a:r>
              <a:rPr sz="2200" dirty="0">
                <a:latin typeface="Calibri"/>
                <a:cs typeface="Calibri"/>
              </a:rPr>
              <a:t>που </a:t>
            </a:r>
            <a:r>
              <a:rPr sz="2200" spc="-3" dirty="0">
                <a:latin typeface="Calibri"/>
                <a:cs typeface="Calibri"/>
              </a:rPr>
              <a:t>συνδέονται </a:t>
            </a:r>
            <a:r>
              <a:rPr sz="2200" dirty="0">
                <a:latin typeface="Calibri"/>
                <a:cs typeface="Calibri"/>
              </a:rPr>
              <a:t>με </a:t>
            </a:r>
            <a:r>
              <a:rPr sz="2200" spc="-3" dirty="0">
                <a:latin typeface="Calibri"/>
                <a:cs typeface="Calibri"/>
              </a:rPr>
              <a:t>άλλα, τα </a:t>
            </a:r>
            <a:r>
              <a:rPr sz="2200" dirty="0">
                <a:latin typeface="Calibri"/>
                <a:cs typeface="Calibri"/>
              </a:rPr>
              <a:t>οποία </a:t>
            </a:r>
            <a:r>
              <a:rPr sz="2200" spc="3" dirty="0">
                <a:latin typeface="Calibri"/>
                <a:cs typeface="Calibri"/>
              </a:rPr>
              <a:t> </a:t>
            </a:r>
            <a:r>
              <a:rPr sz="2200" spc="-3" dirty="0">
                <a:latin typeface="Calibri"/>
                <a:cs typeface="Calibri"/>
              </a:rPr>
              <a:t>σχηματίζουν το </a:t>
            </a:r>
            <a:r>
              <a:rPr sz="2200" spc="-3" dirty="0">
                <a:solidFill>
                  <a:srgbClr val="C00000"/>
                </a:solidFill>
                <a:latin typeface="Calibri"/>
                <a:cs typeface="Calibri"/>
              </a:rPr>
              <a:t>οπτικό </a:t>
            </a:r>
            <a:r>
              <a:rPr sz="2200" dirty="0">
                <a:solidFill>
                  <a:srgbClr val="C00000"/>
                </a:solidFill>
                <a:latin typeface="Calibri"/>
                <a:cs typeface="Calibri"/>
              </a:rPr>
              <a:t>νεύρο</a:t>
            </a:r>
            <a:r>
              <a:rPr sz="2200" dirty="0">
                <a:latin typeface="Calibri"/>
                <a:cs typeface="Calibri"/>
              </a:rPr>
              <a:t>.</a:t>
            </a:r>
            <a:endParaRPr sz="2200">
              <a:latin typeface="Calibri"/>
              <a:cs typeface="Calibri"/>
            </a:endParaRPr>
          </a:p>
          <a:p>
            <a:pPr marL="247640" marR="3538" indent="-238796">
              <a:lnSpc>
                <a:spcPts val="2667"/>
              </a:lnSpc>
              <a:spcBef>
                <a:spcPts val="609"/>
              </a:spcBef>
            </a:pPr>
            <a:r>
              <a:rPr sz="2200" spc="-118" dirty="0">
                <a:latin typeface="Wingdings"/>
                <a:cs typeface="Wingdings"/>
              </a:rPr>
              <a:t></a:t>
            </a:r>
            <a:r>
              <a:rPr sz="2200" spc="-118" dirty="0">
                <a:latin typeface="Calibri"/>
                <a:cs typeface="Calibri"/>
              </a:rPr>
              <a:t>Το</a:t>
            </a:r>
            <a:r>
              <a:rPr sz="2200" spc="-115" dirty="0">
                <a:latin typeface="Calibri"/>
                <a:cs typeface="Calibri"/>
              </a:rPr>
              <a:t> </a:t>
            </a:r>
            <a:r>
              <a:rPr sz="2200" spc="-3" dirty="0">
                <a:latin typeface="Calibri"/>
                <a:cs typeface="Calibri"/>
              </a:rPr>
              <a:t>οπτικό </a:t>
            </a:r>
            <a:r>
              <a:rPr sz="2200" dirty="0">
                <a:latin typeface="Calibri"/>
                <a:cs typeface="Calibri"/>
              </a:rPr>
              <a:t>νεύρο </a:t>
            </a:r>
            <a:r>
              <a:rPr sz="2200" spc="-3" dirty="0">
                <a:latin typeface="Calibri"/>
                <a:cs typeface="Calibri"/>
              </a:rPr>
              <a:t>εξέρχεται από τον </a:t>
            </a:r>
            <a:r>
              <a:rPr sz="2200" dirty="0">
                <a:latin typeface="Calibri"/>
                <a:cs typeface="Calibri"/>
              </a:rPr>
              <a:t> </a:t>
            </a:r>
            <a:r>
              <a:rPr sz="2200" spc="-3" dirty="0">
                <a:latin typeface="Calibri"/>
                <a:cs typeface="Calibri"/>
              </a:rPr>
              <a:t>οφθαλμικό</a:t>
            </a:r>
            <a:r>
              <a:rPr sz="2200" spc="-10" dirty="0">
                <a:latin typeface="Calibri"/>
                <a:cs typeface="Calibri"/>
              </a:rPr>
              <a:t> </a:t>
            </a:r>
            <a:r>
              <a:rPr sz="2200" dirty="0">
                <a:latin typeface="Calibri"/>
                <a:cs typeface="Calibri"/>
              </a:rPr>
              <a:t>βολβό</a:t>
            </a:r>
            <a:r>
              <a:rPr sz="2200" spc="-17" dirty="0">
                <a:latin typeface="Calibri"/>
                <a:cs typeface="Calibri"/>
              </a:rPr>
              <a:t> </a:t>
            </a:r>
            <a:r>
              <a:rPr sz="2200" dirty="0">
                <a:latin typeface="Calibri"/>
                <a:cs typeface="Calibri"/>
              </a:rPr>
              <a:t>μέσω</a:t>
            </a:r>
            <a:r>
              <a:rPr sz="2200" spc="-14" dirty="0">
                <a:latin typeface="Calibri"/>
                <a:cs typeface="Calibri"/>
              </a:rPr>
              <a:t> </a:t>
            </a:r>
            <a:r>
              <a:rPr sz="2200" dirty="0">
                <a:latin typeface="Calibri"/>
                <a:cs typeface="Calibri"/>
              </a:rPr>
              <a:t>της</a:t>
            </a:r>
            <a:r>
              <a:rPr sz="2200" spc="-7" dirty="0">
                <a:latin typeface="Calibri"/>
                <a:cs typeface="Calibri"/>
              </a:rPr>
              <a:t> </a:t>
            </a:r>
            <a:r>
              <a:rPr sz="2200" spc="-3" dirty="0">
                <a:solidFill>
                  <a:srgbClr val="C00000"/>
                </a:solidFill>
                <a:latin typeface="Calibri"/>
                <a:cs typeface="Calibri"/>
              </a:rPr>
              <a:t>οπτικής</a:t>
            </a:r>
            <a:r>
              <a:rPr sz="2200" spc="-17" dirty="0">
                <a:solidFill>
                  <a:srgbClr val="C00000"/>
                </a:solidFill>
                <a:latin typeface="Calibri"/>
                <a:cs typeface="Calibri"/>
              </a:rPr>
              <a:t> </a:t>
            </a:r>
            <a:r>
              <a:rPr sz="2200" dirty="0">
                <a:solidFill>
                  <a:srgbClr val="C00000"/>
                </a:solidFill>
                <a:latin typeface="Calibri"/>
                <a:cs typeface="Calibri"/>
              </a:rPr>
              <a:t>θηλής</a:t>
            </a:r>
            <a:r>
              <a:rPr sz="2200" dirty="0">
                <a:latin typeface="Calibri"/>
                <a:cs typeface="Calibri"/>
              </a:rPr>
              <a:t>.</a:t>
            </a:r>
            <a:endParaRPr sz="2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lnSpcReduction="10000"/>
          </a:bodyPr>
          <a:lstStyle/>
          <a:p>
            <a:pPr algn="just"/>
            <a:r>
              <a:rPr lang="el-GR" sz="2800" b="1" spc="-4" dirty="0" smtClean="0">
                <a:latin typeface="Calibri" pitchFamily="34" charset="0"/>
                <a:cs typeface="Calibri" pitchFamily="34" charset="0"/>
              </a:rPr>
              <a:t>Οί</a:t>
            </a:r>
            <a:r>
              <a:rPr lang="el-GR" sz="2800" b="1" spc="-16" dirty="0" smtClean="0">
                <a:latin typeface="Calibri" pitchFamily="34" charset="0"/>
                <a:cs typeface="Calibri" pitchFamily="34" charset="0"/>
              </a:rPr>
              <a:t>δ</a:t>
            </a:r>
            <a:r>
              <a:rPr lang="el-GR" sz="2800" b="1" spc="-4" dirty="0" smtClean="0">
                <a:latin typeface="Calibri" pitchFamily="34" charset="0"/>
                <a:cs typeface="Calibri" pitchFamily="34" charset="0"/>
              </a:rPr>
              <a:t>ημ</a:t>
            </a:r>
            <a:r>
              <a:rPr lang="el-GR" sz="2800" b="1" dirty="0" smtClean="0">
                <a:latin typeface="Calibri" pitchFamily="34" charset="0"/>
                <a:cs typeface="Calibri" pitchFamily="34" charset="0"/>
              </a:rPr>
              <a:t>α</a:t>
            </a:r>
            <a:r>
              <a:rPr lang="el-GR" sz="2800" b="1" spc="99" dirty="0" smtClean="0">
                <a:latin typeface="Calibri" pitchFamily="34" charset="0"/>
                <a:cs typeface="Calibri" pitchFamily="34" charset="0"/>
              </a:rPr>
              <a:t> </a:t>
            </a:r>
            <a:r>
              <a:rPr lang="el-GR" sz="2800" b="1" spc="-8" dirty="0" smtClean="0">
                <a:latin typeface="Calibri" pitchFamily="34" charset="0"/>
                <a:cs typeface="Calibri" pitchFamily="34" charset="0"/>
              </a:rPr>
              <a:t>ο</a:t>
            </a:r>
            <a:r>
              <a:rPr lang="el-GR" sz="2800" b="1" spc="-16" dirty="0" smtClean="0">
                <a:latin typeface="Calibri" pitchFamily="34" charset="0"/>
                <a:cs typeface="Calibri" pitchFamily="34" charset="0"/>
              </a:rPr>
              <a:t>π</a:t>
            </a:r>
            <a:r>
              <a:rPr lang="el-GR" sz="2800" b="1" spc="-4" dirty="0" smtClean="0">
                <a:latin typeface="Calibri" pitchFamily="34" charset="0"/>
                <a:cs typeface="Calibri" pitchFamily="34" charset="0"/>
              </a:rPr>
              <a:t>τι</a:t>
            </a:r>
            <a:r>
              <a:rPr lang="el-GR" sz="2800" b="1" spc="-16" dirty="0" smtClean="0">
                <a:latin typeface="Calibri" pitchFamily="34" charset="0"/>
                <a:cs typeface="Calibri" pitchFamily="34" charset="0"/>
              </a:rPr>
              <a:t>κ</a:t>
            </a:r>
            <a:r>
              <a:rPr lang="el-GR" sz="2800" b="1" spc="-4" dirty="0" smtClean="0">
                <a:latin typeface="Calibri" pitchFamily="34" charset="0"/>
                <a:cs typeface="Calibri" pitchFamily="34" charset="0"/>
              </a:rPr>
              <a:t>ή</a:t>
            </a:r>
            <a:r>
              <a:rPr lang="el-GR" sz="2800" b="1" dirty="0" smtClean="0">
                <a:latin typeface="Calibri" pitchFamily="34" charset="0"/>
                <a:cs typeface="Calibri" pitchFamily="34" charset="0"/>
              </a:rPr>
              <a:t>ς</a:t>
            </a:r>
            <a:r>
              <a:rPr lang="el-GR" sz="2800" b="1" spc="111" dirty="0" smtClean="0">
                <a:latin typeface="Calibri" pitchFamily="34" charset="0"/>
                <a:cs typeface="Calibri" pitchFamily="34" charset="0"/>
              </a:rPr>
              <a:t> </a:t>
            </a:r>
            <a:r>
              <a:rPr lang="el-GR" sz="2800" b="1" spc="-4" dirty="0" smtClean="0">
                <a:latin typeface="Calibri" pitchFamily="34" charset="0"/>
                <a:cs typeface="Calibri" pitchFamily="34" charset="0"/>
              </a:rPr>
              <a:t>θη</a:t>
            </a:r>
            <a:r>
              <a:rPr lang="el-GR" sz="2800" b="1" dirty="0" smtClean="0">
                <a:latin typeface="Calibri" pitchFamily="34" charset="0"/>
                <a:cs typeface="Calibri" pitchFamily="34" charset="0"/>
              </a:rPr>
              <a:t>λ</a:t>
            </a:r>
            <a:r>
              <a:rPr lang="el-GR" sz="2800" b="1" spc="-8" dirty="0" smtClean="0">
                <a:latin typeface="Calibri" pitchFamily="34" charset="0"/>
                <a:cs typeface="Calibri" pitchFamily="34" charset="0"/>
              </a:rPr>
              <a:t>ή</a:t>
            </a:r>
            <a:r>
              <a:rPr lang="el-GR" sz="2800" b="1" spc="-4" dirty="0" smtClean="0">
                <a:latin typeface="Calibri" pitchFamily="34" charset="0"/>
                <a:cs typeface="Calibri" pitchFamily="34" charset="0"/>
              </a:rPr>
              <a:t>ς</a:t>
            </a:r>
            <a:r>
              <a:rPr lang="el-GR" sz="2800" b="1" dirty="0" smtClean="0">
                <a:latin typeface="Calibri" pitchFamily="34" charset="0"/>
                <a:cs typeface="Calibri" pitchFamily="34" charset="0"/>
              </a:rPr>
              <a:t>:</a:t>
            </a:r>
            <a:r>
              <a:rPr lang="el-GR" sz="2800" b="1" spc="127" dirty="0" smtClean="0">
                <a:latin typeface="Calibri" pitchFamily="34" charset="0"/>
                <a:cs typeface="Calibri" pitchFamily="34" charset="0"/>
              </a:rPr>
              <a:t> </a:t>
            </a:r>
            <a:r>
              <a:rPr lang="el-GR" sz="2800" spc="-4" dirty="0" smtClean="0">
                <a:latin typeface="Calibri" pitchFamily="34" charset="0"/>
                <a:cs typeface="Calibri" pitchFamily="34" charset="0"/>
              </a:rPr>
              <a:t>Τ</a:t>
            </a:r>
            <a:r>
              <a:rPr lang="el-GR" sz="2800" spc="-8" dirty="0" smtClean="0">
                <a:latin typeface="Calibri" pitchFamily="34" charset="0"/>
                <a:cs typeface="Calibri" pitchFamily="34" charset="0"/>
              </a:rPr>
              <a:t>ο</a:t>
            </a:r>
            <a:r>
              <a:rPr lang="el-GR" sz="2800" spc="119" dirty="0" smtClean="0">
                <a:latin typeface="Calibri" pitchFamily="34" charset="0"/>
                <a:cs typeface="Calibri" pitchFamily="34" charset="0"/>
              </a:rPr>
              <a:t> </a:t>
            </a:r>
            <a:r>
              <a:rPr lang="el-GR" sz="2800" spc="-4" dirty="0" smtClean="0">
                <a:latin typeface="Calibri" pitchFamily="34" charset="0"/>
                <a:cs typeface="Calibri" pitchFamily="34" charset="0"/>
              </a:rPr>
              <a:t>ο</a:t>
            </a:r>
            <a:r>
              <a:rPr lang="el-GR" sz="2800" dirty="0" smtClean="0">
                <a:latin typeface="Calibri" pitchFamily="34" charset="0"/>
                <a:cs typeface="Calibri" pitchFamily="34" charset="0"/>
              </a:rPr>
              <a:t>π</a:t>
            </a:r>
            <a:r>
              <a:rPr lang="el-GR" sz="2800" spc="-4" dirty="0" smtClean="0">
                <a:latin typeface="Calibri" pitchFamily="34" charset="0"/>
                <a:cs typeface="Calibri" pitchFamily="34" charset="0"/>
              </a:rPr>
              <a:t>τ</a:t>
            </a:r>
            <a:r>
              <a:rPr lang="el-GR" sz="2800" spc="-12" dirty="0" smtClean="0">
                <a:latin typeface="Calibri" pitchFamily="34" charset="0"/>
                <a:cs typeface="Calibri" pitchFamily="34" charset="0"/>
              </a:rPr>
              <a:t>ι</a:t>
            </a:r>
            <a:r>
              <a:rPr lang="el-GR" sz="2800" spc="-16" dirty="0" smtClean="0">
                <a:latin typeface="Calibri" pitchFamily="34" charset="0"/>
                <a:cs typeface="Calibri" pitchFamily="34" charset="0"/>
              </a:rPr>
              <a:t>κ</a:t>
            </a:r>
            <a:r>
              <a:rPr lang="el-GR" sz="2800" spc="-8" dirty="0" smtClean="0">
                <a:latin typeface="Calibri" pitchFamily="34" charset="0"/>
                <a:cs typeface="Calibri" pitchFamily="34" charset="0"/>
              </a:rPr>
              <a:t>ό</a:t>
            </a:r>
            <a:r>
              <a:rPr lang="el-GR" sz="2800" spc="119" dirty="0" smtClean="0">
                <a:latin typeface="Calibri" pitchFamily="34" charset="0"/>
                <a:cs typeface="Calibri" pitchFamily="34" charset="0"/>
              </a:rPr>
              <a:t> </a:t>
            </a:r>
            <a:r>
              <a:rPr lang="el-GR" sz="2800" spc="-8" dirty="0" smtClean="0">
                <a:latin typeface="Calibri" pitchFamily="34" charset="0"/>
                <a:cs typeface="Calibri" pitchFamily="34" charset="0"/>
              </a:rPr>
              <a:t>ν</a:t>
            </a:r>
            <a:r>
              <a:rPr lang="el-GR" sz="2800" spc="-12" dirty="0" smtClean="0">
                <a:latin typeface="Calibri" pitchFamily="34" charset="0"/>
                <a:cs typeface="Calibri" pitchFamily="34" charset="0"/>
              </a:rPr>
              <a:t>ε</a:t>
            </a:r>
            <a:r>
              <a:rPr lang="el-GR" sz="2800" dirty="0" smtClean="0">
                <a:latin typeface="Calibri" pitchFamily="34" charset="0"/>
                <a:cs typeface="Calibri" pitchFamily="34" charset="0"/>
              </a:rPr>
              <a:t>ύ</a:t>
            </a:r>
            <a:r>
              <a:rPr lang="el-GR" sz="2800" spc="-8" dirty="0" smtClean="0">
                <a:latin typeface="Calibri" pitchFamily="34" charset="0"/>
                <a:cs typeface="Calibri" pitchFamily="34" charset="0"/>
              </a:rPr>
              <a:t>ρο</a:t>
            </a:r>
            <a:r>
              <a:rPr lang="el-GR" sz="2800" spc="-4" dirty="0" smtClean="0">
                <a:latin typeface="Calibri" pitchFamily="34" charset="0"/>
                <a:cs typeface="Calibri" pitchFamily="34" charset="0"/>
              </a:rPr>
              <a:t> </a:t>
            </a:r>
            <a:r>
              <a:rPr lang="el-GR" sz="2800" spc="8" dirty="0" smtClean="0">
                <a:latin typeface="Calibri" pitchFamily="34" charset="0"/>
                <a:cs typeface="Calibri" pitchFamily="34" charset="0"/>
              </a:rPr>
              <a:t>π</a:t>
            </a:r>
            <a:r>
              <a:rPr lang="el-GR" sz="2800" spc="-16" dirty="0" smtClean="0">
                <a:latin typeface="Calibri" pitchFamily="34" charset="0"/>
                <a:cs typeface="Calibri" pitchFamily="34" charset="0"/>
              </a:rPr>
              <a:t>ε</a:t>
            </a:r>
            <a:r>
              <a:rPr lang="el-GR" sz="2800" dirty="0" smtClean="0">
                <a:latin typeface="Calibri" pitchFamily="34" charset="0"/>
                <a:cs typeface="Calibri" pitchFamily="34" charset="0"/>
              </a:rPr>
              <a:t>ρ</a:t>
            </a:r>
            <a:r>
              <a:rPr lang="el-GR" sz="2800" spc="-12" dirty="0" smtClean="0">
                <a:latin typeface="Calibri" pitchFamily="34" charset="0"/>
                <a:cs typeface="Calibri" pitchFamily="34" charset="0"/>
              </a:rPr>
              <a:t>ι</a:t>
            </a:r>
            <a:r>
              <a:rPr lang="el-GR" sz="2800" spc="-4" dirty="0" smtClean="0">
                <a:latin typeface="Calibri" pitchFamily="34" charset="0"/>
                <a:cs typeface="Calibri" pitchFamily="34" charset="0"/>
              </a:rPr>
              <a:t>β</a:t>
            </a:r>
            <a:r>
              <a:rPr lang="el-GR" sz="2800" dirty="0" smtClean="0">
                <a:latin typeface="Calibri" pitchFamily="34" charset="0"/>
                <a:cs typeface="Calibri" pitchFamily="34" charset="0"/>
              </a:rPr>
              <a:t>ά</a:t>
            </a:r>
            <a:r>
              <a:rPr lang="el-GR" sz="2800" spc="-16" dirty="0" smtClean="0">
                <a:latin typeface="Calibri" pitchFamily="34" charset="0"/>
                <a:cs typeface="Calibri" pitchFamily="34" charset="0"/>
              </a:rPr>
              <a:t>λ</a:t>
            </a:r>
            <a:r>
              <a:rPr lang="el-GR" sz="2800" spc="-8" dirty="0" smtClean="0">
                <a:latin typeface="Calibri" pitchFamily="34" charset="0"/>
                <a:cs typeface="Calibri" pitchFamily="34" charset="0"/>
              </a:rPr>
              <a:t>λ</a:t>
            </a:r>
            <a:r>
              <a:rPr lang="el-GR" sz="2800" spc="-12" dirty="0" smtClean="0">
                <a:latin typeface="Calibri" pitchFamily="34" charset="0"/>
                <a:cs typeface="Calibri" pitchFamily="34" charset="0"/>
              </a:rPr>
              <a:t>ε</a:t>
            </a:r>
            <a:r>
              <a:rPr lang="el-GR" sz="2800" spc="-4" dirty="0" smtClean="0">
                <a:latin typeface="Calibri" pitchFamily="34" charset="0"/>
                <a:cs typeface="Calibri" pitchFamily="34" charset="0"/>
              </a:rPr>
              <a:t>τ</a:t>
            </a:r>
            <a:r>
              <a:rPr lang="el-GR" sz="2800" dirty="0" smtClean="0">
                <a:latin typeface="Calibri" pitchFamily="34" charset="0"/>
                <a:cs typeface="Calibri" pitchFamily="34" charset="0"/>
              </a:rPr>
              <a:t>αι</a:t>
            </a:r>
            <a:r>
              <a:rPr lang="el-GR" sz="2800" spc="103" dirty="0" smtClean="0">
                <a:latin typeface="Calibri" pitchFamily="34" charset="0"/>
                <a:cs typeface="Calibri" pitchFamily="34" charset="0"/>
              </a:rPr>
              <a:t> </a:t>
            </a:r>
            <a:r>
              <a:rPr lang="el-GR" sz="2800" dirty="0" smtClean="0">
                <a:latin typeface="Calibri" pitchFamily="34" charset="0"/>
                <a:cs typeface="Calibri" pitchFamily="34" charset="0"/>
              </a:rPr>
              <a:t>απ</a:t>
            </a:r>
            <a:r>
              <a:rPr lang="el-GR" sz="2800" spc="-8" dirty="0" smtClean="0">
                <a:latin typeface="Calibri" pitchFamily="34" charset="0"/>
                <a:cs typeface="Calibri" pitchFamily="34" charset="0"/>
              </a:rPr>
              <a:t>ό</a:t>
            </a:r>
            <a:r>
              <a:rPr lang="el-GR" sz="2800" spc="119" dirty="0" smtClean="0">
                <a:latin typeface="Calibri" pitchFamily="34" charset="0"/>
                <a:cs typeface="Calibri" pitchFamily="34" charset="0"/>
              </a:rPr>
              <a:t> </a:t>
            </a:r>
            <a:r>
              <a:rPr lang="el-GR" sz="2800" spc="-4" dirty="0" smtClean="0">
                <a:latin typeface="Calibri" pitchFamily="34" charset="0"/>
                <a:cs typeface="Calibri" pitchFamily="34" charset="0"/>
              </a:rPr>
              <a:t>τ</a:t>
            </a:r>
            <a:r>
              <a:rPr lang="el-GR" sz="2800" spc="-12" dirty="0" smtClean="0">
                <a:latin typeface="Calibri" pitchFamily="34" charset="0"/>
                <a:cs typeface="Calibri" pitchFamily="34" charset="0"/>
              </a:rPr>
              <a:t>ι</a:t>
            </a:r>
            <a:r>
              <a:rPr lang="el-GR" sz="2800" spc="-8" dirty="0" smtClean="0">
                <a:latin typeface="Calibri" pitchFamily="34" charset="0"/>
                <a:cs typeface="Calibri" pitchFamily="34" charset="0"/>
              </a:rPr>
              <a:t>ς</a:t>
            </a:r>
            <a:r>
              <a:rPr lang="el-GR" sz="2800" spc="111" dirty="0" smtClean="0">
                <a:latin typeface="Calibri" pitchFamily="34" charset="0"/>
                <a:cs typeface="Calibri" pitchFamily="34" charset="0"/>
              </a:rPr>
              <a:t> </a:t>
            </a:r>
            <a:r>
              <a:rPr lang="el-GR" sz="2800" spc="-4" dirty="0" smtClean="0">
                <a:latin typeface="Calibri" pitchFamily="34" charset="0"/>
                <a:cs typeface="Calibri" pitchFamily="34" charset="0"/>
              </a:rPr>
              <a:t>μ</a:t>
            </a:r>
            <a:r>
              <a:rPr lang="el-GR" sz="2800" spc="-16" dirty="0" smtClean="0">
                <a:latin typeface="Calibri" pitchFamily="34" charset="0"/>
                <a:cs typeface="Calibri" pitchFamily="34" charset="0"/>
              </a:rPr>
              <a:t>ή</a:t>
            </a:r>
            <a:r>
              <a:rPr lang="el-GR" sz="2800" dirty="0" smtClean="0">
                <a:latin typeface="Calibri" pitchFamily="34" charset="0"/>
                <a:cs typeface="Calibri" pitchFamily="34" charset="0"/>
              </a:rPr>
              <a:t>ν</a:t>
            </a:r>
            <a:r>
              <a:rPr lang="el-GR" sz="2800" spc="-12" dirty="0" smtClean="0">
                <a:latin typeface="Calibri" pitchFamily="34" charset="0"/>
                <a:cs typeface="Calibri" pitchFamily="34" charset="0"/>
              </a:rPr>
              <a:t>ι</a:t>
            </a:r>
            <a:r>
              <a:rPr lang="el-GR" sz="2800" spc="-16" dirty="0" smtClean="0">
                <a:latin typeface="Calibri" pitchFamily="34" charset="0"/>
                <a:cs typeface="Calibri" pitchFamily="34" charset="0"/>
              </a:rPr>
              <a:t>γ</a:t>
            </a:r>
            <a:r>
              <a:rPr lang="el-GR" sz="2800" spc="-8" dirty="0" smtClean="0">
                <a:latin typeface="Calibri" pitchFamily="34" charset="0"/>
                <a:cs typeface="Calibri" pitchFamily="34" charset="0"/>
              </a:rPr>
              <a:t>γ</a:t>
            </a:r>
            <a:r>
              <a:rPr lang="el-GR" sz="2800" spc="-12" dirty="0" smtClean="0">
                <a:latin typeface="Calibri" pitchFamily="34" charset="0"/>
                <a:cs typeface="Calibri" pitchFamily="34" charset="0"/>
              </a:rPr>
              <a:t>ες</a:t>
            </a:r>
            <a:r>
              <a:rPr lang="el-GR" sz="2800" spc="-8" dirty="0" smtClean="0">
                <a:latin typeface="Calibri" pitchFamily="34" charset="0"/>
                <a:cs typeface="Calibri" pitchFamily="34" charset="0"/>
              </a:rPr>
              <a:t>.</a:t>
            </a:r>
            <a:r>
              <a:rPr lang="el-GR" sz="2800" spc="107" dirty="0" smtClean="0">
                <a:latin typeface="Calibri" pitchFamily="34" charset="0"/>
                <a:cs typeface="Calibri" pitchFamily="34" charset="0"/>
              </a:rPr>
              <a:t> </a:t>
            </a:r>
            <a:endParaRPr lang="en-US" sz="2800" spc="107" dirty="0" smtClean="0">
              <a:latin typeface="Calibri" pitchFamily="34" charset="0"/>
              <a:cs typeface="Calibri" pitchFamily="34" charset="0"/>
            </a:endParaRPr>
          </a:p>
          <a:p>
            <a:pPr algn="just"/>
            <a:r>
              <a:rPr lang="el-GR" sz="2800" spc="-4" dirty="0" smtClean="0">
                <a:latin typeface="Calibri" pitchFamily="34" charset="0"/>
                <a:cs typeface="Calibri" pitchFamily="34" charset="0"/>
              </a:rPr>
              <a:t>Σ</a:t>
            </a:r>
            <a:r>
              <a:rPr lang="el-GR" sz="2800" dirty="0" smtClean="0">
                <a:latin typeface="Calibri" pitchFamily="34" charset="0"/>
                <a:cs typeface="Calibri" pitchFamily="34" charset="0"/>
              </a:rPr>
              <a:t>ε</a:t>
            </a:r>
            <a:r>
              <a:rPr lang="el-GR" sz="2800" spc="119" dirty="0" smtClean="0">
                <a:latin typeface="Calibri" pitchFamily="34" charset="0"/>
                <a:cs typeface="Calibri" pitchFamily="34" charset="0"/>
              </a:rPr>
              <a:t> </a:t>
            </a:r>
            <a:r>
              <a:rPr lang="el-GR" sz="2800" spc="-4" dirty="0" smtClean="0">
                <a:latin typeface="Calibri" pitchFamily="34" charset="0"/>
                <a:cs typeface="Calibri" pitchFamily="34" charset="0"/>
              </a:rPr>
              <a:t>α</a:t>
            </a:r>
            <a:r>
              <a:rPr lang="el-GR" sz="2800" dirty="0" smtClean="0">
                <a:latin typeface="Calibri" pitchFamily="34" charset="0"/>
                <a:cs typeface="Calibri" pitchFamily="34" charset="0"/>
              </a:rPr>
              <a:t>ύ</a:t>
            </a:r>
            <a:r>
              <a:rPr lang="el-GR" sz="2800" spc="-8" dirty="0" smtClean="0">
                <a:latin typeface="Calibri" pitchFamily="34" charset="0"/>
                <a:cs typeface="Calibri" pitchFamily="34" charset="0"/>
              </a:rPr>
              <a:t>ξ</a:t>
            </a:r>
            <a:r>
              <a:rPr lang="el-GR" sz="2800" spc="-12" dirty="0" smtClean="0">
                <a:latin typeface="Calibri" pitchFamily="34" charset="0"/>
                <a:cs typeface="Calibri" pitchFamily="34" charset="0"/>
              </a:rPr>
              <a:t>η</a:t>
            </a:r>
            <a:r>
              <a:rPr lang="el-GR" sz="2800" spc="-4" dirty="0" smtClean="0">
                <a:latin typeface="Calibri" pitchFamily="34" charset="0"/>
                <a:cs typeface="Calibri" pitchFamily="34" charset="0"/>
              </a:rPr>
              <a:t>σ</a:t>
            </a:r>
            <a:r>
              <a:rPr lang="el-GR" sz="2800" spc="-8" dirty="0" smtClean="0">
                <a:latin typeface="Calibri" pitchFamily="34" charset="0"/>
                <a:cs typeface="Calibri" pitchFamily="34" charset="0"/>
              </a:rPr>
              <a:t>η</a:t>
            </a:r>
            <a:r>
              <a:rPr lang="el-GR" sz="2800" spc="119" dirty="0" smtClean="0">
                <a:latin typeface="Calibri" pitchFamily="34" charset="0"/>
                <a:cs typeface="Calibri" pitchFamily="34" charset="0"/>
              </a:rPr>
              <a:t> </a:t>
            </a:r>
            <a:r>
              <a:rPr lang="el-GR" sz="2800" spc="-4" dirty="0" smtClean="0">
                <a:latin typeface="Calibri" pitchFamily="34" charset="0"/>
                <a:cs typeface="Calibri" pitchFamily="34" charset="0"/>
              </a:rPr>
              <a:t>τ</a:t>
            </a:r>
            <a:r>
              <a:rPr lang="el-GR" sz="2800" spc="-12" dirty="0" smtClean="0">
                <a:latin typeface="Calibri" pitchFamily="34" charset="0"/>
                <a:cs typeface="Calibri" pitchFamily="34" charset="0"/>
              </a:rPr>
              <a:t>η</a:t>
            </a:r>
            <a:r>
              <a:rPr lang="el-GR" sz="2800" spc="-8" dirty="0" smtClean="0">
                <a:latin typeface="Calibri" pitchFamily="34" charset="0"/>
                <a:cs typeface="Calibri" pitchFamily="34" charset="0"/>
              </a:rPr>
              <a:t>ς</a:t>
            </a:r>
            <a:r>
              <a:rPr lang="el-GR" sz="2800" spc="-4" dirty="0" smtClean="0">
                <a:latin typeface="Calibri" pitchFamily="34" charset="0"/>
                <a:cs typeface="Calibri" pitchFamily="34" charset="0"/>
              </a:rPr>
              <a:t> </a:t>
            </a:r>
            <a:r>
              <a:rPr lang="el-GR" sz="2800" spc="-12" dirty="0" err="1" smtClean="0">
                <a:latin typeface="Calibri" pitchFamily="34" charset="0"/>
                <a:cs typeface="Calibri" pitchFamily="34" charset="0"/>
              </a:rPr>
              <a:t>ε</a:t>
            </a:r>
            <a:r>
              <a:rPr lang="el-GR" sz="2800" spc="-8" dirty="0" err="1" smtClean="0">
                <a:latin typeface="Calibri" pitchFamily="34" charset="0"/>
                <a:cs typeface="Calibri" pitchFamily="34" charset="0"/>
              </a:rPr>
              <a:t>ν</a:t>
            </a:r>
            <a:r>
              <a:rPr lang="el-GR" sz="2800" spc="-12" dirty="0" err="1" smtClean="0">
                <a:latin typeface="Calibri" pitchFamily="34" charset="0"/>
                <a:cs typeface="Calibri" pitchFamily="34" charset="0"/>
              </a:rPr>
              <a:t>δ</a:t>
            </a:r>
            <a:r>
              <a:rPr lang="el-GR" sz="2800" spc="-4" dirty="0" err="1" smtClean="0">
                <a:latin typeface="Calibri" pitchFamily="34" charset="0"/>
                <a:cs typeface="Calibri" pitchFamily="34" charset="0"/>
              </a:rPr>
              <a:t>ο</a:t>
            </a:r>
            <a:r>
              <a:rPr lang="el-GR" sz="2800" spc="-16" dirty="0" err="1" smtClean="0">
                <a:latin typeface="Calibri" pitchFamily="34" charset="0"/>
                <a:cs typeface="Calibri" pitchFamily="34" charset="0"/>
              </a:rPr>
              <a:t>κ</a:t>
            </a:r>
            <a:r>
              <a:rPr lang="el-GR" sz="2800" dirty="0" err="1" smtClean="0">
                <a:latin typeface="Calibri" pitchFamily="34" charset="0"/>
                <a:cs typeface="Calibri" pitchFamily="34" charset="0"/>
              </a:rPr>
              <a:t>ρ</a:t>
            </a:r>
            <a:r>
              <a:rPr lang="el-GR" sz="2800" spc="-4" dirty="0" err="1" smtClean="0">
                <a:latin typeface="Calibri" pitchFamily="34" charset="0"/>
                <a:cs typeface="Calibri" pitchFamily="34" charset="0"/>
              </a:rPr>
              <a:t>ά</a:t>
            </a:r>
            <a:r>
              <a:rPr lang="el-GR" sz="2800" dirty="0" err="1" smtClean="0">
                <a:latin typeface="Calibri" pitchFamily="34" charset="0"/>
                <a:cs typeface="Calibri" pitchFamily="34" charset="0"/>
              </a:rPr>
              <a:t>ν</a:t>
            </a:r>
            <a:r>
              <a:rPr lang="el-GR" sz="2800" spc="-12" dirty="0" err="1" smtClean="0">
                <a:latin typeface="Calibri" pitchFamily="34" charset="0"/>
                <a:cs typeface="Calibri" pitchFamily="34" charset="0"/>
              </a:rPr>
              <a:t>ι</a:t>
            </a:r>
            <a:r>
              <a:rPr lang="el-GR" sz="2800" dirty="0" err="1" smtClean="0">
                <a:latin typeface="Calibri" pitchFamily="34" charset="0"/>
                <a:cs typeface="Calibri" pitchFamily="34" charset="0"/>
              </a:rPr>
              <a:t>α</a:t>
            </a:r>
            <a:r>
              <a:rPr lang="el-GR" sz="2800" spc="-8" dirty="0" err="1" smtClean="0">
                <a:latin typeface="Calibri" pitchFamily="34" charset="0"/>
                <a:cs typeface="Calibri" pitchFamily="34" charset="0"/>
              </a:rPr>
              <a:t>ς</a:t>
            </a:r>
            <a:r>
              <a:rPr lang="el-GR" sz="2800" spc="111" dirty="0" smtClean="0">
                <a:latin typeface="Calibri" pitchFamily="34" charset="0"/>
                <a:cs typeface="Calibri" pitchFamily="34" charset="0"/>
              </a:rPr>
              <a:t> </a:t>
            </a:r>
            <a:r>
              <a:rPr lang="el-GR" sz="2800" dirty="0" smtClean="0">
                <a:latin typeface="Calibri" pitchFamily="34" charset="0"/>
                <a:cs typeface="Calibri" pitchFamily="34" charset="0"/>
              </a:rPr>
              <a:t>π</a:t>
            </a:r>
            <a:r>
              <a:rPr lang="el-GR" sz="2800" spc="-20" dirty="0" smtClean="0">
                <a:latin typeface="Calibri" pitchFamily="34" charset="0"/>
                <a:cs typeface="Calibri" pitchFamily="34" charset="0"/>
              </a:rPr>
              <a:t>ί</a:t>
            </a:r>
            <a:r>
              <a:rPr lang="el-GR" sz="2800" spc="-12" dirty="0" smtClean="0">
                <a:latin typeface="Calibri" pitchFamily="34" charset="0"/>
                <a:cs typeface="Calibri" pitchFamily="34" charset="0"/>
              </a:rPr>
              <a:t>ε</a:t>
            </a:r>
            <a:r>
              <a:rPr lang="el-GR" sz="2800" dirty="0" smtClean="0">
                <a:latin typeface="Calibri" pitchFamily="34" charset="0"/>
                <a:cs typeface="Calibri" pitchFamily="34" charset="0"/>
              </a:rPr>
              <a:t>σ</a:t>
            </a:r>
            <a:r>
              <a:rPr lang="el-GR" sz="2800" spc="-12" dirty="0" smtClean="0">
                <a:latin typeface="Calibri" pitchFamily="34" charset="0"/>
                <a:cs typeface="Calibri" pitchFamily="34" charset="0"/>
              </a:rPr>
              <a:t>η</a:t>
            </a:r>
            <a:r>
              <a:rPr lang="el-GR" sz="2800" spc="-8" dirty="0" smtClean="0">
                <a:latin typeface="Calibri" pitchFamily="34" charset="0"/>
                <a:cs typeface="Calibri" pitchFamily="34" charset="0"/>
              </a:rPr>
              <a:t>ς</a:t>
            </a:r>
            <a:r>
              <a:rPr lang="el-GR" sz="2800" spc="111" dirty="0" smtClean="0">
                <a:latin typeface="Calibri" pitchFamily="34" charset="0"/>
                <a:cs typeface="Calibri" pitchFamily="34" charset="0"/>
              </a:rPr>
              <a:t> </a:t>
            </a:r>
            <a:r>
              <a:rPr lang="el-GR" sz="2800" dirty="0" smtClean="0">
                <a:latin typeface="Calibri" pitchFamily="34" charset="0"/>
                <a:cs typeface="Calibri" pitchFamily="34" charset="0"/>
              </a:rPr>
              <a:t>αυ</a:t>
            </a:r>
            <a:r>
              <a:rPr lang="el-GR" sz="2800" spc="-12" dirty="0" smtClean="0">
                <a:latin typeface="Calibri" pitchFamily="34" charset="0"/>
                <a:cs typeface="Calibri" pitchFamily="34" charset="0"/>
              </a:rPr>
              <a:t>ξ</a:t>
            </a:r>
            <a:r>
              <a:rPr lang="el-GR" sz="2800" dirty="0" smtClean="0">
                <a:latin typeface="Calibri" pitchFamily="34" charset="0"/>
                <a:cs typeface="Calibri" pitchFamily="34" charset="0"/>
              </a:rPr>
              <a:t>ά</a:t>
            </a:r>
            <a:r>
              <a:rPr lang="el-GR" sz="2800" spc="-8" dirty="0" smtClean="0">
                <a:latin typeface="Calibri" pitchFamily="34" charset="0"/>
                <a:cs typeface="Calibri" pitchFamily="34" charset="0"/>
              </a:rPr>
              <a:t>ν</a:t>
            </a:r>
            <a:r>
              <a:rPr lang="el-GR" sz="2800" spc="-16" dirty="0" smtClean="0">
                <a:latin typeface="Calibri" pitchFamily="34" charset="0"/>
                <a:cs typeface="Calibri" pitchFamily="34" charset="0"/>
              </a:rPr>
              <a:t>ε</a:t>
            </a:r>
            <a:r>
              <a:rPr lang="el-GR" sz="2800" dirty="0" smtClean="0">
                <a:latin typeface="Calibri" pitchFamily="34" charset="0"/>
                <a:cs typeface="Calibri" pitchFamily="34" charset="0"/>
              </a:rPr>
              <a:t>τ</a:t>
            </a:r>
            <a:r>
              <a:rPr lang="el-GR" sz="2800" spc="-4" dirty="0" smtClean="0">
                <a:latin typeface="Calibri" pitchFamily="34" charset="0"/>
                <a:cs typeface="Calibri" pitchFamily="34" charset="0"/>
              </a:rPr>
              <a:t>α</a:t>
            </a:r>
            <a:r>
              <a:rPr lang="el-GR" sz="2800" dirty="0" smtClean="0">
                <a:latin typeface="Calibri" pitchFamily="34" charset="0"/>
                <a:cs typeface="Calibri" pitchFamily="34" charset="0"/>
              </a:rPr>
              <a:t>ι</a:t>
            </a:r>
            <a:r>
              <a:rPr lang="el-GR" sz="2800" spc="111" dirty="0" smtClean="0">
                <a:latin typeface="Calibri" pitchFamily="34" charset="0"/>
                <a:cs typeface="Calibri" pitchFamily="34" charset="0"/>
              </a:rPr>
              <a:t> </a:t>
            </a:r>
            <a:r>
              <a:rPr lang="el-GR" sz="2800" spc="-8" dirty="0" smtClean="0">
                <a:latin typeface="Calibri" pitchFamily="34" charset="0"/>
                <a:cs typeface="Calibri" pitchFamily="34" charset="0"/>
              </a:rPr>
              <a:t>η</a:t>
            </a:r>
            <a:r>
              <a:rPr lang="el-GR" sz="2800" spc="119" dirty="0" smtClean="0">
                <a:latin typeface="Calibri" pitchFamily="34" charset="0"/>
                <a:cs typeface="Calibri" pitchFamily="34" charset="0"/>
              </a:rPr>
              <a:t> </a:t>
            </a:r>
            <a:r>
              <a:rPr lang="el-GR" sz="2800" spc="-8" dirty="0" smtClean="0">
                <a:latin typeface="Calibri" pitchFamily="34" charset="0"/>
                <a:cs typeface="Calibri" pitchFamily="34" charset="0"/>
              </a:rPr>
              <a:t>π</a:t>
            </a:r>
            <a:r>
              <a:rPr lang="el-GR" sz="2800" spc="-12" dirty="0" smtClean="0">
                <a:latin typeface="Calibri" pitchFamily="34" charset="0"/>
                <a:cs typeface="Calibri" pitchFamily="34" charset="0"/>
              </a:rPr>
              <a:t>ίε</a:t>
            </a:r>
            <a:r>
              <a:rPr lang="el-GR" sz="2800" dirty="0" smtClean="0">
                <a:latin typeface="Calibri" pitchFamily="34" charset="0"/>
                <a:cs typeface="Calibri" pitchFamily="34" charset="0"/>
              </a:rPr>
              <a:t>σ</a:t>
            </a:r>
            <a:r>
              <a:rPr lang="el-GR" sz="2800" spc="-8" dirty="0" smtClean="0">
                <a:latin typeface="Calibri" pitchFamily="34" charset="0"/>
                <a:cs typeface="Calibri" pitchFamily="34" charset="0"/>
              </a:rPr>
              <a:t>η</a:t>
            </a:r>
            <a:r>
              <a:rPr lang="el-GR" sz="2800" spc="111" dirty="0" smtClean="0">
                <a:latin typeface="Calibri" pitchFamily="34" charset="0"/>
                <a:cs typeface="Calibri" pitchFamily="34" charset="0"/>
              </a:rPr>
              <a:t> </a:t>
            </a:r>
            <a:r>
              <a:rPr lang="el-GR" sz="2800" dirty="0" smtClean="0">
                <a:latin typeface="Calibri" pitchFamily="34" charset="0"/>
                <a:cs typeface="Calibri" pitchFamily="34" charset="0"/>
              </a:rPr>
              <a:t>τ</a:t>
            </a:r>
            <a:r>
              <a:rPr lang="el-GR" sz="2800" spc="-12" dirty="0" smtClean="0">
                <a:latin typeface="Calibri" pitchFamily="34" charset="0"/>
                <a:cs typeface="Calibri" pitchFamily="34" charset="0"/>
              </a:rPr>
              <a:t>ο</a:t>
            </a:r>
            <a:r>
              <a:rPr lang="el-GR" sz="2800" dirty="0" smtClean="0">
                <a:latin typeface="Calibri" pitchFamily="34" charset="0"/>
                <a:cs typeface="Calibri" pitchFamily="34" charset="0"/>
              </a:rPr>
              <a:t>υ </a:t>
            </a:r>
            <a:r>
              <a:rPr lang="el-GR" sz="2800" dirty="0" err="1" smtClean="0">
                <a:latin typeface="Calibri" pitchFamily="34" charset="0"/>
                <a:cs typeface="Calibri" pitchFamily="34" charset="0"/>
              </a:rPr>
              <a:t>υπαρ</a:t>
            </a:r>
            <a:r>
              <a:rPr lang="el-GR" sz="2800" spc="-4" dirty="0" err="1" smtClean="0">
                <a:latin typeface="Calibri" pitchFamily="34" charset="0"/>
                <a:cs typeface="Calibri" pitchFamily="34" charset="0"/>
              </a:rPr>
              <a:t>α</a:t>
            </a:r>
            <a:r>
              <a:rPr lang="el-GR" sz="2800" spc="-8" dirty="0" err="1" smtClean="0">
                <a:latin typeface="Calibri" pitchFamily="34" charset="0"/>
                <a:cs typeface="Calibri" pitchFamily="34" charset="0"/>
              </a:rPr>
              <a:t>χν</a:t>
            </a:r>
            <a:r>
              <a:rPr lang="el-GR" sz="2800" spc="-12" dirty="0" err="1" smtClean="0">
                <a:latin typeface="Calibri" pitchFamily="34" charset="0"/>
                <a:cs typeface="Calibri" pitchFamily="34" charset="0"/>
              </a:rPr>
              <a:t>οε</a:t>
            </a:r>
            <a:r>
              <a:rPr lang="el-GR" sz="2800" spc="-20" dirty="0" err="1" smtClean="0">
                <a:latin typeface="Calibri" pitchFamily="34" charset="0"/>
                <a:cs typeface="Calibri" pitchFamily="34" charset="0"/>
              </a:rPr>
              <a:t>ι</a:t>
            </a:r>
            <a:r>
              <a:rPr lang="el-GR" sz="2800" spc="-12" dirty="0" err="1" smtClean="0">
                <a:latin typeface="Calibri" pitchFamily="34" charset="0"/>
                <a:cs typeface="Calibri" pitchFamily="34" charset="0"/>
              </a:rPr>
              <a:t>δ</a:t>
            </a:r>
            <a:r>
              <a:rPr lang="el-GR" sz="2800" spc="-4" dirty="0" err="1" smtClean="0">
                <a:latin typeface="Calibri" pitchFamily="34" charset="0"/>
                <a:cs typeface="Calibri" pitchFamily="34" charset="0"/>
              </a:rPr>
              <a:t>ο</a:t>
            </a:r>
            <a:r>
              <a:rPr lang="el-GR" sz="2800" dirty="0" err="1" smtClean="0">
                <a:latin typeface="Calibri" pitchFamily="34" charset="0"/>
                <a:cs typeface="Calibri" pitchFamily="34" charset="0"/>
              </a:rPr>
              <a:t>ύ</a:t>
            </a:r>
            <a:r>
              <a:rPr lang="el-GR" sz="2800" spc="-8" dirty="0" err="1" smtClean="0">
                <a:latin typeface="Calibri" pitchFamily="34" charset="0"/>
                <a:cs typeface="Calibri" pitchFamily="34" charset="0"/>
              </a:rPr>
              <a:t>ς</a:t>
            </a:r>
            <a:r>
              <a:rPr lang="el-GR" sz="2800" spc="111" dirty="0" smtClean="0">
                <a:latin typeface="Calibri" pitchFamily="34" charset="0"/>
                <a:cs typeface="Calibri" pitchFamily="34" charset="0"/>
              </a:rPr>
              <a:t> </a:t>
            </a:r>
            <a:r>
              <a:rPr lang="el-GR" sz="2800" dirty="0" smtClean="0">
                <a:latin typeface="Calibri" pitchFamily="34" charset="0"/>
                <a:cs typeface="Calibri" pitchFamily="34" charset="0"/>
              </a:rPr>
              <a:t>υ</a:t>
            </a:r>
            <a:r>
              <a:rPr lang="el-GR" sz="2800" spc="-16" dirty="0" smtClean="0">
                <a:latin typeface="Calibri" pitchFamily="34" charset="0"/>
                <a:cs typeface="Calibri" pitchFamily="34" charset="0"/>
              </a:rPr>
              <a:t>γ</a:t>
            </a:r>
            <a:r>
              <a:rPr lang="el-GR" sz="2800" dirty="0" smtClean="0">
                <a:latin typeface="Calibri" pitchFamily="34" charset="0"/>
                <a:cs typeface="Calibri" pitchFamily="34" charset="0"/>
              </a:rPr>
              <a:t>ρ</a:t>
            </a:r>
            <a:r>
              <a:rPr lang="el-GR" sz="2800" spc="-12" dirty="0" smtClean="0">
                <a:latin typeface="Calibri" pitchFamily="34" charset="0"/>
                <a:cs typeface="Calibri" pitchFamily="34" charset="0"/>
              </a:rPr>
              <a:t>ο</a:t>
            </a:r>
            <a:r>
              <a:rPr lang="el-GR" sz="2800" dirty="0" smtClean="0">
                <a:latin typeface="Calibri" pitchFamily="34" charset="0"/>
                <a:cs typeface="Calibri" pitchFamily="34" charset="0"/>
              </a:rPr>
              <a:t>ύ</a:t>
            </a:r>
            <a:r>
              <a:rPr lang="el-GR" sz="2800" spc="119" dirty="0" smtClean="0">
                <a:latin typeface="Calibri" pitchFamily="34" charset="0"/>
                <a:cs typeface="Calibri" pitchFamily="34" charset="0"/>
              </a:rPr>
              <a:t> </a:t>
            </a:r>
            <a:r>
              <a:rPr lang="el-GR" sz="2800" dirty="0" smtClean="0">
                <a:latin typeface="Calibri" pitchFamily="34" charset="0"/>
                <a:cs typeface="Calibri" pitchFamily="34" charset="0"/>
              </a:rPr>
              <a:t>π</a:t>
            </a:r>
            <a:r>
              <a:rPr lang="el-GR" sz="2800" spc="-12" dirty="0" smtClean="0">
                <a:latin typeface="Calibri" pitchFamily="34" charset="0"/>
                <a:cs typeface="Calibri" pitchFamily="34" charset="0"/>
              </a:rPr>
              <a:t>ο</a:t>
            </a:r>
            <a:r>
              <a:rPr lang="el-GR" sz="2800" dirty="0" smtClean="0">
                <a:latin typeface="Calibri" pitchFamily="34" charset="0"/>
                <a:cs typeface="Calibri" pitchFamily="34" charset="0"/>
              </a:rPr>
              <a:t>υ</a:t>
            </a:r>
            <a:r>
              <a:rPr lang="el-GR" sz="2800" spc="119" dirty="0" smtClean="0">
                <a:latin typeface="Calibri" pitchFamily="34" charset="0"/>
                <a:cs typeface="Calibri" pitchFamily="34" charset="0"/>
              </a:rPr>
              <a:t> </a:t>
            </a:r>
            <a:r>
              <a:rPr lang="el-GR" sz="2800" dirty="0" smtClean="0">
                <a:latin typeface="Calibri" pitchFamily="34" charset="0"/>
                <a:cs typeface="Calibri" pitchFamily="34" charset="0"/>
              </a:rPr>
              <a:t>π</a:t>
            </a:r>
            <a:r>
              <a:rPr lang="el-GR" sz="2800" spc="-12" dirty="0" smtClean="0">
                <a:latin typeface="Calibri" pitchFamily="34" charset="0"/>
                <a:cs typeface="Calibri" pitchFamily="34" charset="0"/>
              </a:rPr>
              <a:t>ε</a:t>
            </a:r>
            <a:r>
              <a:rPr lang="el-GR" sz="2800" spc="-8" dirty="0" smtClean="0">
                <a:latin typeface="Calibri" pitchFamily="34" charset="0"/>
                <a:cs typeface="Calibri" pitchFamily="34" charset="0"/>
              </a:rPr>
              <a:t>ρ</a:t>
            </a:r>
            <a:r>
              <a:rPr lang="el-GR" sz="2800" spc="-12" dirty="0" smtClean="0">
                <a:latin typeface="Calibri" pitchFamily="34" charset="0"/>
                <a:cs typeface="Calibri" pitchFamily="34" charset="0"/>
              </a:rPr>
              <a:t>ι</a:t>
            </a:r>
            <a:r>
              <a:rPr lang="el-GR" sz="2800" spc="-4" dirty="0" smtClean="0">
                <a:latin typeface="Calibri" pitchFamily="34" charset="0"/>
                <a:cs typeface="Calibri" pitchFamily="34" charset="0"/>
              </a:rPr>
              <a:t>β</a:t>
            </a:r>
            <a:r>
              <a:rPr lang="el-GR" sz="2800" dirty="0" smtClean="0">
                <a:latin typeface="Calibri" pitchFamily="34" charset="0"/>
                <a:cs typeface="Calibri" pitchFamily="34" charset="0"/>
              </a:rPr>
              <a:t>ά</a:t>
            </a:r>
            <a:r>
              <a:rPr lang="el-GR" sz="2800" spc="-8" dirty="0" smtClean="0">
                <a:latin typeface="Calibri" pitchFamily="34" charset="0"/>
                <a:cs typeface="Calibri" pitchFamily="34" charset="0"/>
              </a:rPr>
              <a:t>λ</a:t>
            </a:r>
            <a:r>
              <a:rPr lang="el-GR" sz="2800" spc="-16" dirty="0" smtClean="0">
                <a:latin typeface="Calibri" pitchFamily="34" charset="0"/>
                <a:cs typeface="Calibri" pitchFamily="34" charset="0"/>
              </a:rPr>
              <a:t>λ</a:t>
            </a:r>
            <a:r>
              <a:rPr lang="el-GR" sz="2800" spc="-12" dirty="0" smtClean="0">
                <a:latin typeface="Calibri" pitchFamily="34" charset="0"/>
                <a:cs typeface="Calibri" pitchFamily="34" charset="0"/>
              </a:rPr>
              <a:t>ε</a:t>
            </a:r>
            <a:r>
              <a:rPr lang="el-GR" sz="2800" dirty="0" smtClean="0">
                <a:latin typeface="Calibri" pitchFamily="34" charset="0"/>
                <a:cs typeface="Calibri" pitchFamily="34" charset="0"/>
              </a:rPr>
              <a:t>ι</a:t>
            </a:r>
            <a:r>
              <a:rPr lang="el-GR" sz="2800" spc="111" dirty="0" smtClean="0">
                <a:latin typeface="Calibri" pitchFamily="34" charset="0"/>
                <a:cs typeface="Calibri" pitchFamily="34" charset="0"/>
              </a:rPr>
              <a:t> </a:t>
            </a:r>
            <a:r>
              <a:rPr lang="el-GR" sz="2800" spc="-4" dirty="0" smtClean="0">
                <a:latin typeface="Calibri" pitchFamily="34" charset="0"/>
                <a:cs typeface="Calibri" pitchFamily="34" charset="0"/>
              </a:rPr>
              <a:t>τ</a:t>
            </a:r>
            <a:r>
              <a:rPr lang="el-GR" sz="2800" spc="-8" dirty="0" smtClean="0">
                <a:latin typeface="Calibri" pitchFamily="34" charset="0"/>
                <a:cs typeface="Calibri" pitchFamily="34" charset="0"/>
              </a:rPr>
              <a:t>ο</a:t>
            </a:r>
            <a:r>
              <a:rPr lang="el-GR" sz="2800" spc="119" dirty="0" smtClean="0">
                <a:latin typeface="Calibri" pitchFamily="34" charset="0"/>
                <a:cs typeface="Calibri" pitchFamily="34" charset="0"/>
              </a:rPr>
              <a:t> </a:t>
            </a:r>
            <a:r>
              <a:rPr lang="el-GR" sz="2800" spc="-12" dirty="0" smtClean="0">
                <a:latin typeface="Calibri" pitchFamily="34" charset="0"/>
                <a:cs typeface="Calibri" pitchFamily="34" charset="0"/>
              </a:rPr>
              <a:t>ο</a:t>
            </a:r>
            <a:r>
              <a:rPr lang="el-GR" sz="2800" dirty="0" smtClean="0">
                <a:latin typeface="Calibri" pitchFamily="34" charset="0"/>
                <a:cs typeface="Calibri" pitchFamily="34" charset="0"/>
              </a:rPr>
              <a:t>πτ</a:t>
            </a:r>
            <a:r>
              <a:rPr lang="el-GR" sz="2800" spc="-20" dirty="0" smtClean="0">
                <a:latin typeface="Calibri" pitchFamily="34" charset="0"/>
                <a:cs typeface="Calibri" pitchFamily="34" charset="0"/>
              </a:rPr>
              <a:t>ι</a:t>
            </a:r>
            <a:r>
              <a:rPr lang="el-GR" sz="2800" spc="-8" dirty="0" smtClean="0">
                <a:latin typeface="Calibri" pitchFamily="34" charset="0"/>
                <a:cs typeface="Calibri" pitchFamily="34" charset="0"/>
              </a:rPr>
              <a:t>κό</a:t>
            </a:r>
            <a:r>
              <a:rPr lang="el-GR" sz="2800" spc="-4" dirty="0" smtClean="0">
                <a:latin typeface="Calibri" pitchFamily="34" charset="0"/>
                <a:cs typeface="Calibri" pitchFamily="34" charset="0"/>
              </a:rPr>
              <a:t> </a:t>
            </a:r>
            <a:r>
              <a:rPr lang="el-GR" sz="2800" spc="-8" dirty="0" smtClean="0">
                <a:latin typeface="Calibri" pitchFamily="34" charset="0"/>
                <a:cs typeface="Calibri" pitchFamily="34" charset="0"/>
              </a:rPr>
              <a:t>ν</a:t>
            </a:r>
            <a:r>
              <a:rPr lang="el-GR" sz="2800" spc="-12" dirty="0" smtClean="0">
                <a:latin typeface="Calibri" pitchFamily="34" charset="0"/>
                <a:cs typeface="Calibri" pitchFamily="34" charset="0"/>
              </a:rPr>
              <a:t>ε</a:t>
            </a:r>
            <a:r>
              <a:rPr lang="el-GR" sz="2800" dirty="0" smtClean="0">
                <a:latin typeface="Calibri" pitchFamily="34" charset="0"/>
                <a:cs typeface="Calibri" pitchFamily="34" charset="0"/>
              </a:rPr>
              <a:t>ύ</a:t>
            </a:r>
            <a:r>
              <a:rPr lang="el-GR" sz="2800" spc="-8" dirty="0" smtClean="0">
                <a:latin typeface="Calibri" pitchFamily="34" charset="0"/>
                <a:cs typeface="Calibri" pitchFamily="34" charset="0"/>
              </a:rPr>
              <a:t>ρ</a:t>
            </a:r>
            <a:r>
              <a:rPr lang="el-GR" sz="2800" spc="-4" dirty="0" smtClean="0">
                <a:latin typeface="Calibri" pitchFamily="34" charset="0"/>
                <a:cs typeface="Calibri" pitchFamily="34" charset="0"/>
              </a:rPr>
              <a:t>ο</a:t>
            </a:r>
            <a:r>
              <a:rPr lang="el-GR" sz="2800" spc="-8" dirty="0" smtClean="0">
                <a:latin typeface="Calibri" pitchFamily="34" charset="0"/>
                <a:cs typeface="Calibri" pitchFamily="34" charset="0"/>
              </a:rPr>
              <a:t>,</a:t>
            </a:r>
            <a:r>
              <a:rPr lang="el-GR" sz="2800" spc="107" dirty="0" smtClean="0">
                <a:latin typeface="Calibri" pitchFamily="34" charset="0"/>
                <a:cs typeface="Calibri" pitchFamily="34" charset="0"/>
              </a:rPr>
              <a:t> </a:t>
            </a:r>
            <a:r>
              <a:rPr lang="el-GR" sz="2800" dirty="0" smtClean="0">
                <a:latin typeface="Calibri" pitchFamily="34" charset="0"/>
                <a:cs typeface="Calibri" pitchFamily="34" charset="0"/>
              </a:rPr>
              <a:t>παρ</a:t>
            </a:r>
            <a:r>
              <a:rPr lang="el-GR" sz="2800" spc="-16" dirty="0" smtClean="0">
                <a:latin typeface="Calibri" pitchFamily="34" charset="0"/>
                <a:cs typeface="Calibri" pitchFamily="34" charset="0"/>
              </a:rPr>
              <a:t>ε</a:t>
            </a:r>
            <a:r>
              <a:rPr lang="el-GR" sz="2800" spc="-12" dirty="0" smtClean="0">
                <a:latin typeface="Calibri" pitchFamily="34" charset="0"/>
                <a:cs typeface="Calibri" pitchFamily="34" charset="0"/>
              </a:rPr>
              <a:t>μ</a:t>
            </a:r>
            <a:r>
              <a:rPr lang="el-GR" sz="2800" spc="8" dirty="0" smtClean="0">
                <a:latin typeface="Calibri" pitchFamily="34" charset="0"/>
                <a:cs typeface="Calibri" pitchFamily="34" charset="0"/>
              </a:rPr>
              <a:t>π</a:t>
            </a:r>
            <a:r>
              <a:rPr lang="el-GR" sz="2800" spc="-12" dirty="0" smtClean="0">
                <a:latin typeface="Calibri" pitchFamily="34" charset="0"/>
                <a:cs typeface="Calibri" pitchFamily="34" charset="0"/>
              </a:rPr>
              <a:t>οδ</a:t>
            </a:r>
            <a:r>
              <a:rPr lang="el-GR" sz="2800" spc="-20" dirty="0" smtClean="0">
                <a:latin typeface="Calibri" pitchFamily="34" charset="0"/>
                <a:cs typeface="Calibri" pitchFamily="34" charset="0"/>
              </a:rPr>
              <a:t>ί</a:t>
            </a:r>
            <a:r>
              <a:rPr lang="el-GR" sz="2800" spc="-8" dirty="0" smtClean="0">
                <a:latin typeface="Calibri" pitchFamily="34" charset="0"/>
                <a:cs typeface="Calibri" pitchFamily="34" charset="0"/>
              </a:rPr>
              <a:t>ζ</a:t>
            </a:r>
            <a:r>
              <a:rPr lang="el-GR" sz="2800" spc="-12" dirty="0" smtClean="0">
                <a:latin typeface="Calibri" pitchFamily="34" charset="0"/>
                <a:cs typeface="Calibri" pitchFamily="34" charset="0"/>
              </a:rPr>
              <a:t>οντας</a:t>
            </a:r>
            <a:r>
              <a:rPr lang="el-GR" sz="2800" spc="103" dirty="0" smtClean="0">
                <a:latin typeface="Calibri" pitchFamily="34" charset="0"/>
                <a:cs typeface="Calibri" pitchFamily="34" charset="0"/>
              </a:rPr>
              <a:t> </a:t>
            </a:r>
            <a:r>
              <a:rPr lang="el-GR" sz="2800" spc="-4" dirty="0" smtClean="0">
                <a:latin typeface="Calibri" pitchFamily="34" charset="0"/>
                <a:cs typeface="Calibri" pitchFamily="34" charset="0"/>
              </a:rPr>
              <a:t>τ</a:t>
            </a:r>
            <a:r>
              <a:rPr lang="el-GR" sz="2800" spc="-8" dirty="0" smtClean="0">
                <a:latin typeface="Calibri" pitchFamily="34" charset="0"/>
                <a:cs typeface="Calibri" pitchFamily="34" charset="0"/>
              </a:rPr>
              <a:t>η</a:t>
            </a:r>
            <a:r>
              <a:rPr lang="el-GR" sz="2800" spc="119" dirty="0" smtClean="0">
                <a:latin typeface="Calibri" pitchFamily="34" charset="0"/>
                <a:cs typeface="Calibri" pitchFamily="34" charset="0"/>
              </a:rPr>
              <a:t> </a:t>
            </a:r>
            <a:r>
              <a:rPr lang="el-GR" sz="2800" dirty="0" smtClean="0">
                <a:latin typeface="Calibri" pitchFamily="34" charset="0"/>
                <a:cs typeface="Calibri" pitchFamily="34" charset="0"/>
              </a:rPr>
              <a:t>φ</a:t>
            </a:r>
            <a:r>
              <a:rPr lang="el-GR" sz="2800" spc="-8" dirty="0" smtClean="0">
                <a:latin typeface="Calibri" pitchFamily="34" charset="0"/>
                <a:cs typeface="Calibri" pitchFamily="34" charset="0"/>
              </a:rPr>
              <a:t>λ</a:t>
            </a:r>
            <a:r>
              <a:rPr lang="el-GR" sz="2800" spc="-16" dirty="0" smtClean="0">
                <a:latin typeface="Calibri" pitchFamily="34" charset="0"/>
                <a:cs typeface="Calibri" pitchFamily="34" charset="0"/>
              </a:rPr>
              <a:t>ε</a:t>
            </a:r>
            <a:r>
              <a:rPr lang="el-GR" sz="2800" spc="4" dirty="0" smtClean="0">
                <a:latin typeface="Calibri" pitchFamily="34" charset="0"/>
                <a:cs typeface="Calibri" pitchFamily="34" charset="0"/>
              </a:rPr>
              <a:t>β</a:t>
            </a:r>
            <a:r>
              <a:rPr lang="el-GR" sz="2800" spc="-12" dirty="0" smtClean="0">
                <a:latin typeface="Calibri" pitchFamily="34" charset="0"/>
                <a:cs typeface="Calibri" pitchFamily="34" charset="0"/>
              </a:rPr>
              <a:t>ι</a:t>
            </a:r>
            <a:r>
              <a:rPr lang="el-GR" sz="2800" spc="-16" dirty="0" smtClean="0">
                <a:latin typeface="Calibri" pitchFamily="34" charset="0"/>
                <a:cs typeface="Calibri" pitchFamily="34" charset="0"/>
              </a:rPr>
              <a:t>κ</a:t>
            </a:r>
            <a:r>
              <a:rPr lang="el-GR" sz="2800" spc="-8" dirty="0" smtClean="0">
                <a:latin typeface="Calibri" pitchFamily="34" charset="0"/>
                <a:cs typeface="Calibri" pitchFamily="34" charset="0"/>
              </a:rPr>
              <a:t>ή</a:t>
            </a:r>
            <a:r>
              <a:rPr lang="el-GR" sz="2800" spc="119" dirty="0" smtClean="0">
                <a:latin typeface="Calibri" pitchFamily="34" charset="0"/>
                <a:cs typeface="Calibri" pitchFamily="34" charset="0"/>
              </a:rPr>
              <a:t> </a:t>
            </a:r>
            <a:r>
              <a:rPr lang="el-GR" sz="2800" spc="-12" dirty="0" smtClean="0">
                <a:latin typeface="Calibri" pitchFamily="34" charset="0"/>
                <a:cs typeface="Calibri" pitchFamily="34" charset="0"/>
              </a:rPr>
              <a:t>ε</a:t>
            </a:r>
            <a:r>
              <a:rPr lang="el-GR" sz="2800" dirty="0" smtClean="0">
                <a:latin typeface="Calibri" pitchFamily="34" charset="0"/>
                <a:cs typeface="Calibri" pitchFamily="34" charset="0"/>
              </a:rPr>
              <a:t>π</a:t>
            </a:r>
            <a:r>
              <a:rPr lang="el-GR" sz="2800" spc="-4" dirty="0" smtClean="0">
                <a:latin typeface="Calibri" pitchFamily="34" charset="0"/>
                <a:cs typeface="Calibri" pitchFamily="34" charset="0"/>
              </a:rPr>
              <a:t>α</a:t>
            </a:r>
            <a:r>
              <a:rPr lang="el-GR" sz="2800" spc="-8" dirty="0" smtClean="0">
                <a:latin typeface="Calibri" pitchFamily="34" charset="0"/>
                <a:cs typeface="Calibri" pitchFamily="34" charset="0"/>
              </a:rPr>
              <a:t>να</a:t>
            </a:r>
            <a:r>
              <a:rPr lang="el-GR" sz="2800" dirty="0" smtClean="0">
                <a:latin typeface="Calibri" pitchFamily="34" charset="0"/>
                <a:cs typeface="Calibri" pitchFamily="34" charset="0"/>
              </a:rPr>
              <a:t>φ</a:t>
            </a:r>
            <a:r>
              <a:rPr lang="el-GR" sz="2800" spc="-12" dirty="0" smtClean="0">
                <a:latin typeface="Calibri" pitchFamily="34" charset="0"/>
                <a:cs typeface="Calibri" pitchFamily="34" charset="0"/>
              </a:rPr>
              <a:t>ο</a:t>
            </a:r>
            <a:r>
              <a:rPr lang="el-GR" sz="2800" spc="-8" dirty="0" smtClean="0">
                <a:latin typeface="Calibri" pitchFamily="34" charset="0"/>
                <a:cs typeface="Calibri" pitchFamily="34" charset="0"/>
              </a:rPr>
              <a:t>ρ</a:t>
            </a:r>
            <a:r>
              <a:rPr lang="el-GR" sz="2800" dirty="0" smtClean="0">
                <a:latin typeface="Calibri" pitchFamily="34" charset="0"/>
                <a:cs typeface="Calibri" pitchFamily="34" charset="0"/>
              </a:rPr>
              <a:t>ά στ</a:t>
            </a:r>
            <a:r>
              <a:rPr lang="el-GR" sz="2800" spc="-20" dirty="0" smtClean="0">
                <a:latin typeface="Calibri" pitchFamily="34" charset="0"/>
                <a:cs typeface="Calibri" pitchFamily="34" charset="0"/>
              </a:rPr>
              <a:t>ι</a:t>
            </a:r>
            <a:r>
              <a:rPr lang="el-GR" sz="2800" spc="-8" dirty="0" smtClean="0">
                <a:latin typeface="Calibri" pitchFamily="34" charset="0"/>
                <a:cs typeface="Calibri" pitchFamily="34" charset="0"/>
              </a:rPr>
              <a:t>ς</a:t>
            </a:r>
            <a:r>
              <a:rPr lang="el-GR" sz="2800" spc="119" dirty="0" smtClean="0">
                <a:latin typeface="Calibri" pitchFamily="34" charset="0"/>
                <a:cs typeface="Calibri" pitchFamily="34" charset="0"/>
              </a:rPr>
              <a:t> </a:t>
            </a:r>
            <a:r>
              <a:rPr lang="el-GR" sz="2800" spc="-4" dirty="0" err="1" smtClean="0">
                <a:latin typeface="Calibri" pitchFamily="34" charset="0"/>
                <a:cs typeface="Calibri" pitchFamily="34" charset="0"/>
              </a:rPr>
              <a:t>α</a:t>
            </a:r>
            <a:r>
              <a:rPr lang="el-GR" sz="2800" spc="-12" dirty="0" err="1" smtClean="0">
                <a:latin typeface="Calibri" pitchFamily="34" charset="0"/>
                <a:cs typeface="Calibri" pitchFamily="34" charset="0"/>
              </a:rPr>
              <a:t>μ</a:t>
            </a:r>
            <a:r>
              <a:rPr lang="el-GR" sz="2800" dirty="0" err="1" smtClean="0">
                <a:latin typeface="Calibri" pitchFamily="34" charset="0"/>
                <a:cs typeface="Calibri" pitchFamily="34" charset="0"/>
              </a:rPr>
              <a:t>φ</a:t>
            </a:r>
            <a:r>
              <a:rPr lang="el-GR" sz="2800" spc="-12" dirty="0" err="1" smtClean="0">
                <a:latin typeface="Calibri" pitchFamily="34" charset="0"/>
                <a:cs typeface="Calibri" pitchFamily="34" charset="0"/>
              </a:rPr>
              <a:t>ιβλη</a:t>
            </a:r>
            <a:r>
              <a:rPr lang="el-GR" sz="2800" dirty="0" err="1" smtClean="0">
                <a:latin typeface="Calibri" pitchFamily="34" charset="0"/>
                <a:cs typeface="Calibri" pitchFamily="34" charset="0"/>
              </a:rPr>
              <a:t>σ</a:t>
            </a:r>
            <a:r>
              <a:rPr lang="el-GR" sz="2800" spc="-4" dirty="0" err="1" smtClean="0">
                <a:latin typeface="Calibri" pitchFamily="34" charset="0"/>
                <a:cs typeface="Calibri" pitchFamily="34" charset="0"/>
              </a:rPr>
              <a:t>τ</a:t>
            </a:r>
            <a:r>
              <a:rPr lang="el-GR" sz="2800" dirty="0" err="1" smtClean="0">
                <a:latin typeface="Calibri" pitchFamily="34" charset="0"/>
                <a:cs typeface="Calibri" pitchFamily="34" charset="0"/>
              </a:rPr>
              <a:t>ρ</a:t>
            </a:r>
            <a:r>
              <a:rPr lang="el-GR" sz="2800" spc="-12" dirty="0" err="1" smtClean="0">
                <a:latin typeface="Calibri" pitchFamily="34" charset="0"/>
                <a:cs typeface="Calibri" pitchFamily="34" charset="0"/>
              </a:rPr>
              <a:t>οε</a:t>
            </a:r>
            <a:r>
              <a:rPr lang="el-GR" sz="2800" spc="-20" dirty="0" err="1" smtClean="0">
                <a:latin typeface="Calibri" pitchFamily="34" charset="0"/>
                <a:cs typeface="Calibri" pitchFamily="34" charset="0"/>
              </a:rPr>
              <a:t>ι</a:t>
            </a:r>
            <a:r>
              <a:rPr lang="el-GR" sz="2800" spc="-12" dirty="0" err="1" smtClean="0">
                <a:latin typeface="Calibri" pitchFamily="34" charset="0"/>
                <a:cs typeface="Calibri" pitchFamily="34" charset="0"/>
              </a:rPr>
              <a:t>δι</a:t>
            </a:r>
            <a:r>
              <a:rPr lang="el-GR" sz="2800" spc="-8" dirty="0" err="1" smtClean="0">
                <a:latin typeface="Calibri" pitchFamily="34" charset="0"/>
                <a:cs typeface="Calibri" pitchFamily="34" charset="0"/>
              </a:rPr>
              <a:t>κ</a:t>
            </a:r>
            <a:r>
              <a:rPr lang="el-GR" sz="2800" spc="-12" dirty="0" err="1" smtClean="0">
                <a:latin typeface="Calibri" pitchFamily="34" charset="0"/>
                <a:cs typeface="Calibri" pitchFamily="34" charset="0"/>
              </a:rPr>
              <a:t>έ</a:t>
            </a:r>
            <a:r>
              <a:rPr lang="el-GR" sz="2800" spc="-8" dirty="0" err="1" smtClean="0">
                <a:latin typeface="Calibri" pitchFamily="34" charset="0"/>
                <a:cs typeface="Calibri" pitchFamily="34" charset="0"/>
              </a:rPr>
              <a:t>ς</a:t>
            </a:r>
            <a:r>
              <a:rPr lang="el-GR" sz="2800" spc="111" dirty="0" smtClean="0">
                <a:latin typeface="Calibri" pitchFamily="34" charset="0"/>
                <a:cs typeface="Calibri" pitchFamily="34" charset="0"/>
              </a:rPr>
              <a:t> </a:t>
            </a:r>
            <a:r>
              <a:rPr lang="el-GR" sz="2800" dirty="0" smtClean="0">
                <a:latin typeface="Calibri" pitchFamily="34" charset="0"/>
                <a:cs typeface="Calibri" pitchFamily="34" charset="0"/>
              </a:rPr>
              <a:t>φ</a:t>
            </a:r>
            <a:r>
              <a:rPr lang="el-GR" sz="2800" spc="-8" dirty="0" smtClean="0">
                <a:latin typeface="Calibri" pitchFamily="34" charset="0"/>
                <a:cs typeface="Calibri" pitchFamily="34" charset="0"/>
              </a:rPr>
              <a:t>λ</a:t>
            </a:r>
            <a:r>
              <a:rPr lang="el-GR" sz="2800" spc="-12" dirty="0" smtClean="0">
                <a:latin typeface="Calibri" pitchFamily="34" charset="0"/>
                <a:cs typeface="Calibri" pitchFamily="34" charset="0"/>
              </a:rPr>
              <a:t>έβε</a:t>
            </a:r>
            <a:r>
              <a:rPr lang="el-GR" sz="2800" spc="-20" dirty="0" smtClean="0">
                <a:latin typeface="Calibri" pitchFamily="34" charset="0"/>
                <a:cs typeface="Calibri" pitchFamily="34" charset="0"/>
              </a:rPr>
              <a:t>ς</a:t>
            </a:r>
            <a:r>
              <a:rPr lang="el-GR" sz="2800" spc="-8" dirty="0" smtClean="0">
                <a:latin typeface="Calibri" pitchFamily="34" charset="0"/>
                <a:cs typeface="Calibri" pitchFamily="34" charset="0"/>
              </a:rPr>
              <a:t>.</a:t>
            </a:r>
            <a:endParaRPr lang="el-GR" sz="2800" dirty="0" smtClean="0">
              <a:latin typeface="Calibri" pitchFamily="34" charset="0"/>
              <a:cs typeface="Calibri" pitchFamily="34" charset="0"/>
            </a:endParaRPr>
          </a:p>
          <a:p>
            <a:pPr algn="just"/>
            <a:endParaRPr lang="el-GR"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34962"/>
            <a:ext cx="7406640" cy="1116480"/>
          </a:xfrm>
          <a:prstGeom prst="rect">
            <a:avLst/>
          </a:prstGeom>
        </p:spPr>
        <p:txBody>
          <a:bodyPr vert="horz" wrap="square" lIns="0" tIns="8402" rIns="0" bIns="0" rtlCol="0">
            <a:spAutoFit/>
          </a:bodyPr>
          <a:lstStyle/>
          <a:p>
            <a:pPr marL="1062198" marR="3538" indent="-384284">
              <a:spcBef>
                <a:spcPts val="66"/>
              </a:spcBef>
            </a:pPr>
            <a:r>
              <a:rPr spc="-3" dirty="0"/>
              <a:t>Δομή </a:t>
            </a:r>
            <a:r>
              <a:rPr dirty="0"/>
              <a:t>του </a:t>
            </a:r>
            <a:r>
              <a:rPr spc="-3" dirty="0"/>
              <a:t>εσωτερικού του </a:t>
            </a:r>
            <a:r>
              <a:rPr spc="-620" dirty="0"/>
              <a:t> </a:t>
            </a:r>
            <a:r>
              <a:rPr spc="-3" dirty="0"/>
              <a:t>οφθαλμικού</a:t>
            </a:r>
            <a:r>
              <a:rPr spc="-10" dirty="0"/>
              <a:t> </a:t>
            </a:r>
            <a:r>
              <a:rPr spc="-3" dirty="0"/>
              <a:t>βολβού</a:t>
            </a:r>
          </a:p>
        </p:txBody>
      </p:sp>
      <p:sp>
        <p:nvSpPr>
          <p:cNvPr id="3" name="object 3"/>
          <p:cNvSpPr txBox="1"/>
          <p:nvPr/>
        </p:nvSpPr>
        <p:spPr>
          <a:xfrm>
            <a:off x="685800" y="1858962"/>
            <a:ext cx="2979076" cy="1793521"/>
          </a:xfrm>
          <a:prstGeom prst="rect">
            <a:avLst/>
          </a:prstGeom>
        </p:spPr>
        <p:txBody>
          <a:bodyPr vert="horz" wrap="square" lIns="0" tIns="8844" rIns="0" bIns="0" rtlCol="0">
            <a:spAutoFit/>
          </a:bodyPr>
          <a:lstStyle/>
          <a:p>
            <a:pPr marL="247640" indent="-238796" algn="just">
              <a:buFont typeface="Arial"/>
              <a:buChar char="•"/>
              <a:tabLst>
                <a:tab pos="247640" algn="l"/>
              </a:tabLst>
            </a:pPr>
            <a:r>
              <a:rPr sz="1400" spc="-3" smtClean="0">
                <a:solidFill>
                  <a:srgbClr val="C00000"/>
                </a:solidFill>
                <a:latin typeface="Calibri"/>
                <a:cs typeface="Calibri"/>
              </a:rPr>
              <a:t>Υδατοειδές</a:t>
            </a:r>
            <a:r>
              <a:rPr sz="1400" spc="-14" smtClean="0">
                <a:solidFill>
                  <a:srgbClr val="C00000"/>
                </a:solidFill>
                <a:latin typeface="Calibri"/>
                <a:cs typeface="Calibri"/>
              </a:rPr>
              <a:t> </a:t>
            </a:r>
            <a:r>
              <a:rPr sz="1400" spc="-3" dirty="0">
                <a:solidFill>
                  <a:srgbClr val="C00000"/>
                </a:solidFill>
                <a:latin typeface="Calibri"/>
                <a:cs typeface="Calibri"/>
              </a:rPr>
              <a:t>υγρό</a:t>
            </a:r>
            <a:r>
              <a:rPr sz="1400" spc="-3" dirty="0">
                <a:latin typeface="Calibri"/>
                <a:cs typeface="Calibri"/>
              </a:rPr>
              <a:t>:</a:t>
            </a:r>
            <a:endParaRPr sz="1400">
              <a:latin typeface="Calibri"/>
              <a:cs typeface="Calibri"/>
            </a:endParaRPr>
          </a:p>
          <a:p>
            <a:pPr marL="247640" indent="-238796" algn="just">
              <a:buFont typeface="Wingdings"/>
              <a:buChar char=""/>
              <a:tabLst>
                <a:tab pos="247640" algn="l"/>
              </a:tabLst>
            </a:pPr>
            <a:r>
              <a:rPr sz="1400" dirty="0">
                <a:latin typeface="Calibri"/>
                <a:cs typeface="Calibri"/>
              </a:rPr>
              <a:t>Είναι</a:t>
            </a:r>
            <a:r>
              <a:rPr sz="1400" spc="-24" dirty="0">
                <a:latin typeface="Calibri"/>
                <a:cs typeface="Calibri"/>
              </a:rPr>
              <a:t> </a:t>
            </a:r>
            <a:r>
              <a:rPr sz="1400" spc="-3" dirty="0">
                <a:latin typeface="Calibri"/>
                <a:cs typeface="Calibri"/>
              </a:rPr>
              <a:t>διαφανές</a:t>
            </a:r>
            <a:endParaRPr sz="1400">
              <a:latin typeface="Calibri"/>
              <a:cs typeface="Calibri"/>
            </a:endParaRPr>
          </a:p>
          <a:p>
            <a:pPr marL="247198" marR="149468" indent="-238796" algn="just">
              <a:lnSpc>
                <a:spcPct val="80000"/>
              </a:lnSpc>
              <a:spcBef>
                <a:spcPts val="334"/>
              </a:spcBef>
              <a:buFont typeface="Wingdings"/>
              <a:buChar char=""/>
              <a:tabLst>
                <a:tab pos="247640" algn="l"/>
              </a:tabLst>
            </a:pPr>
            <a:r>
              <a:rPr sz="1400" spc="-3" dirty="0">
                <a:latin typeface="Calibri"/>
                <a:cs typeface="Calibri"/>
              </a:rPr>
              <a:t>Βρίσκεται μεταξύ κερατοειδούς </a:t>
            </a:r>
            <a:r>
              <a:rPr sz="1400" spc="-306" dirty="0">
                <a:latin typeface="Calibri"/>
                <a:cs typeface="Calibri"/>
              </a:rPr>
              <a:t> </a:t>
            </a:r>
            <a:r>
              <a:rPr sz="1400" dirty="0">
                <a:latin typeface="Calibri"/>
                <a:cs typeface="Calibri"/>
              </a:rPr>
              <a:t>και</a:t>
            </a:r>
            <a:r>
              <a:rPr sz="1400" spc="-3" dirty="0">
                <a:latin typeface="Calibri"/>
                <a:cs typeface="Calibri"/>
              </a:rPr>
              <a:t> κρυσταλοειδούς</a:t>
            </a:r>
            <a:r>
              <a:rPr sz="1400" dirty="0">
                <a:latin typeface="Calibri"/>
                <a:cs typeface="Calibri"/>
              </a:rPr>
              <a:t> </a:t>
            </a:r>
            <a:r>
              <a:rPr sz="1400" spc="-3" dirty="0">
                <a:latin typeface="Calibri"/>
                <a:cs typeface="Calibri"/>
              </a:rPr>
              <a:t>φακού.</a:t>
            </a:r>
            <a:endParaRPr sz="1400">
              <a:latin typeface="Calibri"/>
              <a:cs typeface="Calibri"/>
            </a:endParaRPr>
          </a:p>
          <a:p>
            <a:pPr marL="247640" indent="-238796" algn="just">
              <a:buFont typeface="Arial"/>
              <a:buChar char="•"/>
              <a:tabLst>
                <a:tab pos="247640" algn="l"/>
              </a:tabLst>
            </a:pPr>
            <a:r>
              <a:rPr sz="1400" spc="-3" dirty="0">
                <a:solidFill>
                  <a:srgbClr val="C00000"/>
                </a:solidFill>
                <a:latin typeface="Calibri"/>
                <a:cs typeface="Calibri"/>
              </a:rPr>
              <a:t>Υαλώδες</a:t>
            </a:r>
            <a:r>
              <a:rPr sz="1400" spc="-17" dirty="0">
                <a:solidFill>
                  <a:srgbClr val="C00000"/>
                </a:solidFill>
                <a:latin typeface="Calibri"/>
                <a:cs typeface="Calibri"/>
              </a:rPr>
              <a:t> </a:t>
            </a:r>
            <a:r>
              <a:rPr sz="1400" spc="-3" dirty="0">
                <a:solidFill>
                  <a:srgbClr val="C00000"/>
                </a:solidFill>
                <a:latin typeface="Calibri"/>
                <a:cs typeface="Calibri"/>
              </a:rPr>
              <a:t>σώμα</a:t>
            </a:r>
            <a:r>
              <a:rPr sz="1400" spc="-3" dirty="0">
                <a:latin typeface="Calibri"/>
                <a:cs typeface="Calibri"/>
              </a:rPr>
              <a:t>:</a:t>
            </a:r>
            <a:endParaRPr sz="1400">
              <a:latin typeface="Calibri"/>
              <a:cs typeface="Calibri"/>
            </a:endParaRPr>
          </a:p>
          <a:p>
            <a:pPr marL="247640" marR="147257" indent="-238796" algn="just">
              <a:lnSpc>
                <a:spcPts val="1344"/>
              </a:lnSpc>
              <a:spcBef>
                <a:spcPts val="317"/>
              </a:spcBef>
              <a:buFont typeface="Wingdings"/>
              <a:buChar char=""/>
              <a:tabLst>
                <a:tab pos="248082" algn="l"/>
              </a:tabLst>
            </a:pPr>
            <a:r>
              <a:rPr sz="1400" dirty="0">
                <a:latin typeface="Calibri"/>
                <a:cs typeface="Calibri"/>
              </a:rPr>
              <a:t>Είναι </a:t>
            </a:r>
            <a:r>
              <a:rPr sz="1400" spc="-3" dirty="0">
                <a:latin typeface="Calibri"/>
                <a:cs typeface="Calibri"/>
              </a:rPr>
              <a:t>παχύρευστο </a:t>
            </a:r>
            <a:r>
              <a:rPr sz="1400" dirty="0">
                <a:latin typeface="Calibri"/>
                <a:cs typeface="Calibri"/>
              </a:rPr>
              <a:t>και </a:t>
            </a:r>
            <a:r>
              <a:rPr sz="1400" spc="-3" dirty="0">
                <a:latin typeface="Calibri"/>
                <a:cs typeface="Calibri"/>
              </a:rPr>
              <a:t>διαφανές </a:t>
            </a:r>
            <a:r>
              <a:rPr sz="1400" spc="-306" dirty="0">
                <a:latin typeface="Calibri"/>
                <a:cs typeface="Calibri"/>
              </a:rPr>
              <a:t> </a:t>
            </a:r>
            <a:r>
              <a:rPr sz="1400" spc="-3" dirty="0">
                <a:latin typeface="Calibri"/>
                <a:cs typeface="Calibri"/>
              </a:rPr>
              <a:t>υγρό</a:t>
            </a:r>
            <a:endParaRPr sz="1400">
              <a:latin typeface="Calibri"/>
              <a:cs typeface="Calibri"/>
            </a:endParaRPr>
          </a:p>
          <a:p>
            <a:pPr marL="247640" marR="184403" indent="-238796" algn="just">
              <a:lnSpc>
                <a:spcPct val="80000"/>
              </a:lnSpc>
              <a:spcBef>
                <a:spcPts val="345"/>
              </a:spcBef>
              <a:buFont typeface="Wingdings"/>
              <a:buChar char=""/>
              <a:tabLst>
                <a:tab pos="248082" algn="l"/>
              </a:tabLst>
            </a:pPr>
            <a:r>
              <a:rPr sz="1400" spc="-3" dirty="0">
                <a:latin typeface="Calibri"/>
                <a:cs typeface="Calibri"/>
              </a:rPr>
              <a:t>Βρίσκεται στην κοιλότητα πίσω </a:t>
            </a:r>
            <a:r>
              <a:rPr sz="1400" spc="-306" dirty="0">
                <a:latin typeface="Calibri"/>
                <a:cs typeface="Calibri"/>
              </a:rPr>
              <a:t> </a:t>
            </a:r>
            <a:r>
              <a:rPr sz="1400" dirty="0">
                <a:latin typeface="Calibri"/>
                <a:cs typeface="Calibri"/>
              </a:rPr>
              <a:t>από</a:t>
            </a:r>
            <a:r>
              <a:rPr sz="1400" spc="-14" dirty="0">
                <a:latin typeface="Calibri"/>
                <a:cs typeface="Calibri"/>
              </a:rPr>
              <a:t> </a:t>
            </a:r>
            <a:r>
              <a:rPr sz="1400" dirty="0">
                <a:latin typeface="Calibri"/>
                <a:cs typeface="Calibri"/>
              </a:rPr>
              <a:t>τον</a:t>
            </a:r>
            <a:r>
              <a:rPr sz="1400" spc="-14" dirty="0">
                <a:latin typeface="Calibri"/>
                <a:cs typeface="Calibri"/>
              </a:rPr>
              <a:t> </a:t>
            </a:r>
            <a:r>
              <a:rPr sz="1400" spc="-3" dirty="0">
                <a:latin typeface="Calibri"/>
                <a:cs typeface="Calibri"/>
              </a:rPr>
              <a:t>κρυσταλοειδή</a:t>
            </a:r>
            <a:r>
              <a:rPr sz="1400" spc="-10" dirty="0">
                <a:latin typeface="Calibri"/>
                <a:cs typeface="Calibri"/>
              </a:rPr>
              <a:t> </a:t>
            </a:r>
            <a:r>
              <a:rPr sz="1400" spc="-3" dirty="0">
                <a:latin typeface="Calibri"/>
                <a:cs typeface="Calibri"/>
              </a:rPr>
              <a:t>φακό.</a:t>
            </a:r>
            <a:endParaRPr sz="1400">
              <a:latin typeface="Calibri"/>
              <a:cs typeface="Calibri"/>
            </a:endParaRPr>
          </a:p>
        </p:txBody>
      </p:sp>
      <p:pic>
        <p:nvPicPr>
          <p:cNvPr id="4" name="object 4"/>
          <p:cNvPicPr/>
          <p:nvPr/>
        </p:nvPicPr>
        <p:blipFill>
          <a:blip r:embed="rId2" cstate="print"/>
          <a:stretch>
            <a:fillRect/>
          </a:stretch>
        </p:blipFill>
        <p:spPr>
          <a:xfrm>
            <a:off x="4202456" y="1343526"/>
            <a:ext cx="2934331" cy="21341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Κρυσταλλοειδής Φακός</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Είναι διαφανής και έχει σχήμα αμφίκυρτο. Βρίσκεται στο πρόσθιο τμήμα του οφθαλμού.</a:t>
            </a:r>
          </a:p>
          <a:p>
            <a:pPr algn="just"/>
            <a:r>
              <a:rPr lang="el-GR" dirty="0" smtClean="0"/>
              <a:t> Ο κρυσταλλοειδής φακός μαζί με τον κερατοειδή, συμβάλλει στη διάθλαση του φωτός και στην εστίαση του πάνω στον αμφιβληστροειδή. </a:t>
            </a:r>
          </a:p>
          <a:p>
            <a:pPr algn="just"/>
            <a:r>
              <a:rPr lang="el-GR" dirty="0" smtClean="0"/>
              <a:t>Προσαρμόζοντας το σχήμα του, λειτουργεί μεταβάλλοντας την εστιακή απόσταση του οφθαλμού έτσι ώστε να μπορεί να επικεντρωθεί σε αντικείμενα σε διαφορετικές αποστάσεις, επιτρέποντας έτσι μία πραγματική εικόνα του αντικειμένου να σχηματίζεται στον αμφιβληστροειδή. Αυτή η μεταβολή του φακού είναι γνωστή ως προσαρμογή</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Καταρράκτης</a:t>
            </a:r>
            <a:endParaRPr lang="en-US" dirty="0"/>
          </a:p>
        </p:txBody>
      </p:sp>
      <p:sp>
        <p:nvSpPr>
          <p:cNvPr id="3" name="2 - Θέση περιεχομένου"/>
          <p:cNvSpPr>
            <a:spLocks noGrp="1"/>
          </p:cNvSpPr>
          <p:nvPr>
            <p:ph idx="1"/>
          </p:nvPr>
        </p:nvSpPr>
        <p:spPr/>
        <p:txBody>
          <a:bodyPr>
            <a:normAutofit fontScale="85000" lnSpcReduction="10000"/>
          </a:bodyPr>
          <a:lstStyle/>
          <a:p>
            <a:pPr algn="just"/>
            <a:r>
              <a:rPr lang="el-GR" dirty="0" smtClean="0"/>
              <a:t>Ο φακός αυτός, που φυσιολογικά είναι διαυγής σαν καθαρό ζελέ ή κρύσταλλο (γι’ αυτό και ονομάζεται </a:t>
            </a:r>
            <a:r>
              <a:rPr lang="el-GR" b="1" dirty="0" smtClean="0"/>
              <a:t>κρυσταλλοειδής φακός</a:t>
            </a:r>
            <a:r>
              <a:rPr lang="el-GR" dirty="0" smtClean="0"/>
              <a:t>), μπορεί με την πάροδο της ηλικίας να χάσει την αρχική του σύσταση και να θολώσει. </a:t>
            </a:r>
          </a:p>
          <a:p>
            <a:pPr algn="just"/>
            <a:r>
              <a:rPr lang="el-GR" dirty="0" smtClean="0"/>
              <a:t>Αυτή η προοδευτική</a:t>
            </a:r>
            <a:r>
              <a:rPr lang="el-GR" b="1" dirty="0" smtClean="0"/>
              <a:t> θόλωση του κρυσταλλοειδούς φακού </a:t>
            </a:r>
            <a:r>
              <a:rPr lang="el-GR" dirty="0" smtClean="0"/>
              <a:t>λέγεται </a:t>
            </a:r>
            <a:r>
              <a:rPr lang="el-GR" b="1" dirty="0" smtClean="0"/>
              <a:t>καταρράκτης</a:t>
            </a:r>
            <a:r>
              <a:rPr lang="el-GR" dirty="0" smtClean="0"/>
              <a:t>. Αυτό έχει ως αποτέλεσμα να μειώνεται η όραση καθώς ο θολωμένος φακός εμποδίζει το φως να εισέλθει.</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4" name="3 - Θέση περιεχομένου" descr="Untitled-1-2-450x163.jpg"/>
          <p:cNvPicPr>
            <a:picLocks noGrp="1" noChangeAspect="1"/>
          </p:cNvPicPr>
          <p:nvPr>
            <p:ph idx="1"/>
          </p:nvPr>
        </p:nvPicPr>
        <p:blipFill>
          <a:blip r:embed="rId2"/>
          <a:stretch>
            <a:fillRect/>
          </a:stretch>
        </p:blipFill>
        <p:spPr>
          <a:xfrm>
            <a:off x="27958" y="639762"/>
            <a:ext cx="7896842" cy="365759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Βλεφαρίδες </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Εξωτερικά: </a:t>
            </a:r>
            <a:r>
              <a:rPr lang="el-GR" b="1" dirty="0" smtClean="0"/>
              <a:t>βλεφαρίδες,</a:t>
            </a:r>
            <a:r>
              <a:rPr lang="el-GR" dirty="0" smtClean="0"/>
              <a:t> τα </a:t>
            </a:r>
            <a:r>
              <a:rPr lang="el-GR" b="1" dirty="0" smtClean="0"/>
              <a:t>βλέφαρα</a:t>
            </a:r>
            <a:r>
              <a:rPr lang="el-GR" dirty="0" smtClean="0"/>
              <a:t> και τα </a:t>
            </a:r>
            <a:r>
              <a:rPr lang="el-GR" b="1" dirty="0" smtClean="0"/>
              <a:t>φρύδια</a:t>
            </a:r>
            <a:r>
              <a:rPr lang="el-GR" dirty="0" smtClean="0"/>
              <a:t>. </a:t>
            </a:r>
          </a:p>
          <a:p>
            <a:pPr algn="just"/>
            <a:r>
              <a:rPr lang="el-GR" dirty="0" smtClean="0"/>
              <a:t>Ο ρόλος τους είναι η προστασία  των ματιών. </a:t>
            </a:r>
          </a:p>
          <a:p>
            <a:pPr algn="just"/>
            <a:r>
              <a:rPr lang="el-GR" dirty="0" smtClean="0"/>
              <a:t>Οι βλεφαρίδες εμποδίζουν σκόνες, σωματίδια και ξένα σώματα από το να εισχωρήσουν στο μάτι ενώ μαζί με τα φρύδια δίωχνουν  και τα διάφορα υγρά, όπως ο ιδρώτας. </a:t>
            </a:r>
          </a:p>
          <a:p>
            <a:pPr algn="just"/>
            <a:r>
              <a:rPr lang="el-GR" dirty="0" smtClean="0"/>
              <a:t>Ο ρόλος των βλεφάρων που επιτυγχάνεται με τη συνεχή κίνησή τους είναι να απομακρύνουν διάφορα ξένα σώματα και να ανανεώνουν συνεχώς τη δακρυική στιβάδα. Όταν προσηλώνουμε σε κάτι, π.χ. στο διάβασμα, η συχνότητα των βλεφαρισμών μειώνεται και για το λόγο αυτό μπορεί το μάτι να στεγνώνει πιο εύκολα.</a:t>
            </a:r>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1845945" y="2292229"/>
            <a:ext cx="2029970" cy="21876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57600" y="452140"/>
            <a:ext cx="4631426" cy="402778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9719" y="259424"/>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7" name="object 7"/>
          <p:cNvSpPr txBox="1"/>
          <p:nvPr/>
        </p:nvSpPr>
        <p:spPr>
          <a:xfrm>
            <a:off x="381000" y="487362"/>
            <a:ext cx="1090994" cy="246221"/>
          </a:xfrm>
          <a:prstGeom prst="rect">
            <a:avLst/>
          </a:prstGeom>
        </p:spPr>
        <p:txBody>
          <a:bodyPr vert="horz" wrap="square" lIns="0" tIns="0" rIns="0" bIns="0" rtlCol="0">
            <a:spAutoFit/>
          </a:bodyPr>
          <a:lstStyle/>
          <a:p>
            <a:pPr marL="10086" marR="4035"/>
            <a:r>
              <a:rPr spc="175" smtClean="0">
                <a:latin typeface="Times New Roman"/>
                <a:cs typeface="Times New Roman"/>
              </a:rPr>
              <a:t> </a:t>
            </a:r>
            <a:r>
              <a:rPr spc="-4" smtClean="0">
                <a:latin typeface="Times New Roman"/>
                <a:cs typeface="Times New Roman"/>
              </a:rPr>
              <a:t> </a:t>
            </a:r>
            <a:r>
              <a:rPr dirty="0">
                <a:latin typeface="Verdana"/>
                <a:cs typeface="Verdana"/>
              </a:rPr>
              <a:t>α</a:t>
            </a:r>
            <a:r>
              <a:rPr spc="-12" dirty="0">
                <a:latin typeface="Verdana"/>
                <a:cs typeface="Verdana"/>
              </a:rPr>
              <a:t>γγε</a:t>
            </a:r>
            <a:r>
              <a:rPr spc="-8" dirty="0">
                <a:latin typeface="Verdana"/>
                <a:cs typeface="Verdana"/>
              </a:rPr>
              <a:t>ί</a:t>
            </a:r>
            <a:r>
              <a:rPr dirty="0">
                <a:latin typeface="Verdana"/>
                <a:cs typeface="Verdana"/>
              </a:rPr>
              <a:t>ω</a:t>
            </a:r>
            <a:r>
              <a:rPr spc="-4" dirty="0">
                <a:latin typeface="Verdana"/>
                <a:cs typeface="Verdana"/>
              </a:rPr>
              <a:t>ση</a:t>
            </a:r>
            <a:endParaRPr>
              <a:latin typeface="Verdana"/>
              <a:cs typeface="Verdana"/>
            </a:endParaRPr>
          </a:p>
        </p:txBody>
      </p:sp>
      <p:sp>
        <p:nvSpPr>
          <p:cNvPr id="8" name="object 8"/>
          <p:cNvSpPr txBox="1"/>
          <p:nvPr/>
        </p:nvSpPr>
        <p:spPr>
          <a:xfrm>
            <a:off x="381000" y="334962"/>
            <a:ext cx="3276600" cy="738664"/>
          </a:xfrm>
          <a:prstGeom prst="rect">
            <a:avLst/>
          </a:prstGeom>
        </p:spPr>
        <p:txBody>
          <a:bodyPr vert="horz" wrap="square" lIns="0" tIns="0" rIns="0" bIns="0" rtlCol="0">
            <a:spAutoFit/>
          </a:bodyPr>
          <a:lstStyle/>
          <a:p>
            <a:pPr marL="10086" marR="4035"/>
            <a:endParaRPr lang="el-GR" b="1" spc="155" dirty="0" smtClean="0">
              <a:latin typeface="Times New Roman"/>
              <a:cs typeface="Times New Roman"/>
            </a:endParaRPr>
          </a:p>
          <a:p>
            <a:pPr marL="10086" marR="4035"/>
            <a:endParaRPr lang="el-GR" b="1" spc="155" dirty="0" smtClean="0">
              <a:latin typeface="Times New Roman"/>
              <a:cs typeface="Times New Roman"/>
            </a:endParaRPr>
          </a:p>
          <a:p>
            <a:pPr marL="10086" marR="4035"/>
            <a:r>
              <a:rPr b="1" spc="-12" smtClean="0">
                <a:latin typeface="Verdana"/>
                <a:cs typeface="Verdana"/>
              </a:rPr>
              <a:t>οφ</a:t>
            </a:r>
            <a:r>
              <a:rPr b="1" spc="-4" smtClean="0">
                <a:latin typeface="Verdana"/>
                <a:cs typeface="Verdana"/>
              </a:rPr>
              <a:t>θ</a:t>
            </a:r>
            <a:r>
              <a:rPr b="1" spc="4" smtClean="0">
                <a:latin typeface="Verdana"/>
                <a:cs typeface="Verdana"/>
              </a:rPr>
              <a:t>α</a:t>
            </a:r>
            <a:r>
              <a:rPr b="1" spc="-8" smtClean="0">
                <a:latin typeface="Verdana"/>
                <a:cs typeface="Verdana"/>
              </a:rPr>
              <a:t>λ</a:t>
            </a:r>
            <a:r>
              <a:rPr b="1" spc="-4" smtClean="0">
                <a:latin typeface="Verdana"/>
                <a:cs typeface="Verdana"/>
              </a:rPr>
              <a:t>μ</a:t>
            </a:r>
            <a:r>
              <a:rPr b="1" spc="-16" smtClean="0">
                <a:latin typeface="Verdana"/>
                <a:cs typeface="Verdana"/>
              </a:rPr>
              <a:t>ικ</a:t>
            </a:r>
            <a:r>
              <a:rPr b="1" smtClean="0">
                <a:latin typeface="Verdana"/>
                <a:cs typeface="Verdana"/>
              </a:rPr>
              <a:t>ή</a:t>
            </a:r>
            <a:endParaRPr>
              <a:latin typeface="Verdana"/>
              <a:cs typeface="Verdana"/>
            </a:endParaRPr>
          </a:p>
        </p:txBody>
      </p:sp>
      <p:sp>
        <p:nvSpPr>
          <p:cNvPr id="9" name="object 9"/>
          <p:cNvSpPr txBox="1"/>
          <p:nvPr/>
        </p:nvSpPr>
        <p:spPr>
          <a:xfrm>
            <a:off x="304801" y="1235755"/>
            <a:ext cx="1981200" cy="1528624"/>
          </a:xfrm>
          <a:prstGeom prst="rect">
            <a:avLst/>
          </a:prstGeom>
        </p:spPr>
        <p:txBody>
          <a:bodyPr vert="horz" wrap="square" lIns="0" tIns="0" rIns="0" bIns="0" rtlCol="0">
            <a:spAutoFit/>
          </a:bodyPr>
          <a:lstStyle/>
          <a:p>
            <a:pPr marL="10086" marR="4035"/>
            <a:r>
              <a:rPr spc="-4" smtClean="0">
                <a:latin typeface="Verdana"/>
                <a:cs typeface="Verdana"/>
              </a:rPr>
              <a:t>ε</a:t>
            </a:r>
            <a:r>
              <a:rPr spc="-16" smtClean="0">
                <a:latin typeface="Verdana"/>
                <a:cs typeface="Verdana"/>
              </a:rPr>
              <a:t>κ</a:t>
            </a:r>
            <a:r>
              <a:rPr spc="4" smtClean="0">
                <a:latin typeface="Verdana"/>
                <a:cs typeface="Verdana"/>
              </a:rPr>
              <a:t>φ</a:t>
            </a:r>
            <a:r>
              <a:rPr spc="-4" smtClean="0">
                <a:latin typeface="Verdana"/>
                <a:cs typeface="Verdana"/>
              </a:rPr>
              <a:t>ύ</a:t>
            </a:r>
            <a:r>
              <a:rPr spc="-12" smtClean="0">
                <a:latin typeface="Verdana"/>
                <a:cs typeface="Verdana"/>
              </a:rPr>
              <a:t>ε</a:t>
            </a:r>
            <a:r>
              <a:rPr spc="4" smtClean="0">
                <a:latin typeface="Verdana"/>
                <a:cs typeface="Verdana"/>
              </a:rPr>
              <a:t>τ</a:t>
            </a:r>
            <a:r>
              <a:rPr spc="-8" smtClean="0">
                <a:latin typeface="Verdana"/>
                <a:cs typeface="Verdana"/>
              </a:rPr>
              <a:t>α</a:t>
            </a:r>
            <a:r>
              <a:rPr smtClean="0">
                <a:latin typeface="Verdana"/>
                <a:cs typeface="Verdana"/>
              </a:rPr>
              <a:t>ι</a:t>
            </a:r>
            <a:r>
              <a:rPr spc="155" smtClean="0">
                <a:latin typeface="Times New Roman"/>
                <a:cs typeface="Times New Roman"/>
              </a:rPr>
              <a:t> </a:t>
            </a:r>
            <a:r>
              <a:rPr dirty="0">
                <a:latin typeface="Verdana"/>
                <a:cs typeface="Verdana"/>
              </a:rPr>
              <a:t>α</a:t>
            </a:r>
            <a:r>
              <a:rPr spc="-4" dirty="0">
                <a:latin typeface="Verdana"/>
                <a:cs typeface="Verdana"/>
              </a:rPr>
              <a:t>π</a:t>
            </a:r>
            <a:r>
              <a:rPr spc="-12" dirty="0">
                <a:latin typeface="Verdana"/>
                <a:cs typeface="Verdana"/>
              </a:rPr>
              <a:t>ό</a:t>
            </a:r>
            <a:r>
              <a:rPr spc="-4" dirty="0">
                <a:latin typeface="Times New Roman"/>
                <a:cs typeface="Times New Roman"/>
              </a:rPr>
              <a:t> </a:t>
            </a:r>
            <a:r>
              <a:rPr spc="4" dirty="0">
                <a:latin typeface="Verdana"/>
                <a:cs typeface="Verdana"/>
              </a:rPr>
              <a:t>τ</a:t>
            </a:r>
            <a:r>
              <a:rPr spc="-12" dirty="0">
                <a:latin typeface="Verdana"/>
                <a:cs typeface="Verdana"/>
              </a:rPr>
              <a:t>ην</a:t>
            </a:r>
            <a:r>
              <a:rPr spc="175" dirty="0">
                <a:latin typeface="Times New Roman"/>
                <a:cs typeface="Times New Roman"/>
              </a:rPr>
              <a:t> </a:t>
            </a:r>
            <a:r>
              <a:rPr b="1" spc="-16" dirty="0">
                <a:latin typeface="Verdana"/>
                <a:cs typeface="Verdana"/>
              </a:rPr>
              <a:t>έ</a:t>
            </a:r>
            <a:r>
              <a:rPr b="1" spc="-8" dirty="0">
                <a:latin typeface="Verdana"/>
                <a:cs typeface="Verdana"/>
              </a:rPr>
              <a:t>σ</a:t>
            </a:r>
            <a:r>
              <a:rPr b="1" dirty="0">
                <a:latin typeface="Verdana"/>
                <a:cs typeface="Verdana"/>
              </a:rPr>
              <a:t>ω</a:t>
            </a:r>
            <a:r>
              <a:rPr b="1" dirty="0">
                <a:latin typeface="Times New Roman"/>
                <a:cs typeface="Times New Roman"/>
              </a:rPr>
              <a:t> </a:t>
            </a:r>
            <a:r>
              <a:rPr b="1" spc="-8" dirty="0">
                <a:latin typeface="Verdana"/>
                <a:cs typeface="Verdana"/>
              </a:rPr>
              <a:t>κ</a:t>
            </a:r>
            <a:r>
              <a:rPr b="1" spc="-4" dirty="0">
                <a:latin typeface="Verdana"/>
                <a:cs typeface="Verdana"/>
              </a:rPr>
              <a:t>α</a:t>
            </a:r>
            <a:r>
              <a:rPr b="1" spc="4" dirty="0">
                <a:latin typeface="Verdana"/>
                <a:cs typeface="Verdana"/>
              </a:rPr>
              <a:t>ρ</a:t>
            </a:r>
            <a:r>
              <a:rPr b="1" dirty="0">
                <a:latin typeface="Verdana"/>
                <a:cs typeface="Verdana"/>
              </a:rPr>
              <a:t>ω</a:t>
            </a:r>
            <a:r>
              <a:rPr b="1" spc="-12" dirty="0">
                <a:latin typeface="Verdana"/>
                <a:cs typeface="Verdana"/>
              </a:rPr>
              <a:t>τ</a:t>
            </a:r>
            <a:r>
              <a:rPr b="1" spc="-8" dirty="0">
                <a:latin typeface="Verdana"/>
                <a:cs typeface="Verdana"/>
              </a:rPr>
              <a:t>ί</a:t>
            </a:r>
            <a:r>
              <a:rPr b="1" spc="-16" dirty="0">
                <a:latin typeface="Verdana"/>
                <a:cs typeface="Verdana"/>
              </a:rPr>
              <a:t>δ</a:t>
            </a:r>
            <a:r>
              <a:rPr b="1" dirty="0">
                <a:latin typeface="Verdana"/>
                <a:cs typeface="Verdana"/>
              </a:rPr>
              <a:t>α</a:t>
            </a:r>
            <a:endParaRPr>
              <a:latin typeface="Verdana"/>
              <a:cs typeface="Verdana"/>
            </a:endParaRPr>
          </a:p>
          <a:p>
            <a:pPr marL="10086" marR="11095">
              <a:spcBef>
                <a:spcPts val="397"/>
              </a:spcBef>
            </a:pPr>
            <a:r>
              <a:rPr spc="4" smtClean="0">
                <a:latin typeface="Verdana"/>
                <a:cs typeface="Verdana"/>
              </a:rPr>
              <a:t>Τ</a:t>
            </a:r>
            <a:r>
              <a:rPr smtClean="0">
                <a:latin typeface="Verdana"/>
                <a:cs typeface="Verdana"/>
              </a:rPr>
              <a:t>α</a:t>
            </a:r>
            <a:r>
              <a:rPr spc="167" smtClean="0">
                <a:latin typeface="Times New Roman"/>
                <a:cs typeface="Times New Roman"/>
              </a:rPr>
              <a:t> </a:t>
            </a:r>
            <a:r>
              <a:rPr spc="-16" dirty="0">
                <a:latin typeface="Verdana"/>
                <a:cs typeface="Verdana"/>
              </a:rPr>
              <a:t>ν</a:t>
            </a:r>
            <a:r>
              <a:rPr spc="-4" dirty="0">
                <a:latin typeface="Verdana"/>
                <a:cs typeface="Verdana"/>
              </a:rPr>
              <a:t>εύ</a:t>
            </a:r>
            <a:r>
              <a:rPr spc="-8" dirty="0">
                <a:latin typeface="Verdana"/>
                <a:cs typeface="Verdana"/>
              </a:rPr>
              <a:t>ρ</a:t>
            </a:r>
            <a:r>
              <a:rPr dirty="0">
                <a:latin typeface="Verdana"/>
                <a:cs typeface="Verdana"/>
              </a:rPr>
              <a:t>α</a:t>
            </a:r>
            <a:r>
              <a:rPr dirty="0">
                <a:latin typeface="Times New Roman"/>
                <a:cs typeface="Times New Roman"/>
              </a:rPr>
              <a:t> </a:t>
            </a:r>
            <a:r>
              <a:rPr spc="-8" dirty="0">
                <a:latin typeface="Verdana"/>
                <a:cs typeface="Verdana"/>
              </a:rPr>
              <a:t>χι</a:t>
            </a:r>
            <a:r>
              <a:rPr dirty="0">
                <a:latin typeface="Verdana"/>
                <a:cs typeface="Verdana"/>
              </a:rPr>
              <a:t>ά</a:t>
            </a:r>
            <a:r>
              <a:rPr spc="-16" dirty="0">
                <a:latin typeface="Verdana"/>
                <a:cs typeface="Verdana"/>
              </a:rPr>
              <a:t>ζο</a:t>
            </a:r>
            <a:r>
              <a:rPr spc="-12" dirty="0">
                <a:latin typeface="Verdana"/>
                <a:cs typeface="Verdana"/>
              </a:rPr>
              <a:t>ν</a:t>
            </a:r>
            <a:r>
              <a:rPr spc="4" dirty="0">
                <a:latin typeface="Verdana"/>
                <a:cs typeface="Verdana"/>
              </a:rPr>
              <a:t>τ</a:t>
            </a:r>
            <a:r>
              <a:rPr dirty="0">
                <a:latin typeface="Verdana"/>
                <a:cs typeface="Verdana"/>
              </a:rPr>
              <a:t>αι</a:t>
            </a:r>
            <a:r>
              <a:rPr spc="147" dirty="0">
                <a:latin typeface="Times New Roman"/>
                <a:cs typeface="Times New Roman"/>
              </a:rPr>
              <a:t> </a:t>
            </a:r>
            <a:r>
              <a:rPr spc="-4" dirty="0">
                <a:latin typeface="Verdana"/>
                <a:cs typeface="Verdana"/>
              </a:rPr>
              <a:t>σ</a:t>
            </a:r>
            <a:r>
              <a:rPr spc="4" dirty="0">
                <a:latin typeface="Verdana"/>
                <a:cs typeface="Verdana"/>
              </a:rPr>
              <a:t>τ</a:t>
            </a:r>
            <a:r>
              <a:rPr spc="-12" dirty="0">
                <a:latin typeface="Verdana"/>
                <a:cs typeface="Verdana"/>
              </a:rPr>
              <a:t>ο</a:t>
            </a:r>
            <a:r>
              <a:rPr spc="-4" dirty="0">
                <a:latin typeface="Times New Roman"/>
                <a:cs typeface="Times New Roman"/>
              </a:rPr>
              <a:t> </a:t>
            </a:r>
            <a:r>
              <a:rPr spc="-12" dirty="0">
                <a:latin typeface="Verdana"/>
                <a:cs typeface="Verdana"/>
              </a:rPr>
              <a:t>ο</a:t>
            </a:r>
            <a:r>
              <a:rPr spc="-4" dirty="0">
                <a:latin typeface="Verdana"/>
                <a:cs typeface="Verdana"/>
              </a:rPr>
              <a:t>πτ</a:t>
            </a:r>
            <a:r>
              <a:rPr spc="-8" dirty="0">
                <a:latin typeface="Verdana"/>
                <a:cs typeface="Verdana"/>
              </a:rPr>
              <a:t>ι</a:t>
            </a:r>
            <a:r>
              <a:rPr spc="-12" dirty="0">
                <a:latin typeface="Verdana"/>
                <a:cs typeface="Verdana"/>
              </a:rPr>
              <a:t>κό</a:t>
            </a:r>
            <a:r>
              <a:rPr spc="-4" dirty="0">
                <a:latin typeface="Times New Roman"/>
                <a:cs typeface="Times New Roman"/>
              </a:rPr>
              <a:t> </a:t>
            </a:r>
            <a:r>
              <a:rPr spc="-8" dirty="0">
                <a:latin typeface="Verdana"/>
                <a:cs typeface="Verdana"/>
              </a:rPr>
              <a:t>χί</a:t>
            </a:r>
            <a:r>
              <a:rPr dirty="0">
                <a:latin typeface="Verdana"/>
                <a:cs typeface="Verdana"/>
              </a:rPr>
              <a:t>α</a:t>
            </a:r>
            <a:r>
              <a:rPr spc="-4" dirty="0">
                <a:latin typeface="Verdana"/>
                <a:cs typeface="Verdana"/>
              </a:rPr>
              <a:t>σμ</a:t>
            </a:r>
            <a:r>
              <a:rPr dirty="0">
                <a:latin typeface="Verdana"/>
                <a:cs typeface="Verdana"/>
              </a:rPr>
              <a:t>α</a:t>
            </a:r>
            <a:r>
              <a:rPr spc="167" dirty="0">
                <a:latin typeface="Times New Roman"/>
                <a:cs typeface="Times New Roman"/>
              </a:rPr>
              <a:t> </a:t>
            </a:r>
            <a:r>
              <a:rPr spc="-12" dirty="0">
                <a:latin typeface="Verdana"/>
                <a:cs typeface="Verdana"/>
              </a:rPr>
              <a:t>κ</a:t>
            </a:r>
            <a:r>
              <a:rPr dirty="0">
                <a:latin typeface="Verdana"/>
                <a:cs typeface="Verdana"/>
              </a:rPr>
              <a:t>αι</a:t>
            </a:r>
            <a:r>
              <a:rPr dirty="0">
                <a:latin typeface="Times New Roman"/>
                <a:cs typeface="Times New Roman"/>
              </a:rPr>
              <a:t> </a:t>
            </a:r>
            <a:r>
              <a:rPr spc="4" dirty="0">
                <a:latin typeface="Verdana"/>
                <a:cs typeface="Verdana"/>
              </a:rPr>
              <a:t>σ</a:t>
            </a:r>
            <a:r>
              <a:rPr spc="-12" dirty="0">
                <a:latin typeface="Verdana"/>
                <a:cs typeface="Verdana"/>
              </a:rPr>
              <a:t>υνε</a:t>
            </a:r>
            <a:r>
              <a:rPr spc="-8" dirty="0">
                <a:latin typeface="Verdana"/>
                <a:cs typeface="Verdana"/>
              </a:rPr>
              <a:t>χίζ</a:t>
            </a:r>
            <a:r>
              <a:rPr spc="-16" dirty="0">
                <a:latin typeface="Verdana"/>
                <a:cs typeface="Verdana"/>
              </a:rPr>
              <a:t>ο</a:t>
            </a:r>
            <a:r>
              <a:rPr spc="-4" dirty="0">
                <a:latin typeface="Verdana"/>
                <a:cs typeface="Verdana"/>
              </a:rPr>
              <a:t>υ</a:t>
            </a:r>
            <a:r>
              <a:rPr spc="-12" dirty="0">
                <a:latin typeface="Verdana"/>
                <a:cs typeface="Verdana"/>
              </a:rPr>
              <a:t>ν</a:t>
            </a:r>
            <a:r>
              <a:rPr spc="-4" dirty="0">
                <a:latin typeface="Times New Roman"/>
                <a:cs typeface="Times New Roman"/>
              </a:rPr>
              <a:t> </a:t>
            </a:r>
            <a:r>
              <a:rPr spc="8" dirty="0">
                <a:latin typeface="Verdana"/>
                <a:cs typeface="Verdana"/>
              </a:rPr>
              <a:t>ω</a:t>
            </a:r>
            <a:r>
              <a:rPr spc="-12" dirty="0">
                <a:latin typeface="Verdana"/>
                <a:cs typeface="Verdana"/>
              </a:rPr>
              <a:t>ς ο</a:t>
            </a:r>
            <a:r>
              <a:rPr spc="-4" dirty="0">
                <a:latin typeface="Verdana"/>
                <a:cs typeface="Verdana"/>
              </a:rPr>
              <a:t>πτικ</a:t>
            </a:r>
            <a:r>
              <a:rPr spc="-8" dirty="0">
                <a:latin typeface="Verdana"/>
                <a:cs typeface="Verdana"/>
              </a:rPr>
              <a:t>ές </a:t>
            </a:r>
            <a:r>
              <a:rPr spc="-4" dirty="0">
                <a:latin typeface="Times New Roman"/>
                <a:cs typeface="Times New Roman"/>
              </a:rPr>
              <a:t> </a:t>
            </a:r>
            <a:r>
              <a:rPr spc="4" dirty="0">
                <a:latin typeface="Verdana"/>
                <a:cs typeface="Verdana"/>
              </a:rPr>
              <a:t>τ</a:t>
            </a:r>
            <a:r>
              <a:rPr dirty="0">
                <a:latin typeface="Verdana"/>
                <a:cs typeface="Verdana"/>
              </a:rPr>
              <a:t>α</a:t>
            </a:r>
            <a:r>
              <a:rPr spc="-8" dirty="0">
                <a:latin typeface="Verdana"/>
                <a:cs typeface="Verdana"/>
              </a:rPr>
              <a:t>ι</a:t>
            </a:r>
            <a:r>
              <a:rPr spc="-12" dirty="0">
                <a:latin typeface="Verdana"/>
                <a:cs typeface="Verdana"/>
              </a:rPr>
              <a:t>ν</a:t>
            </a:r>
            <a:r>
              <a:rPr spc="-8" dirty="0">
                <a:latin typeface="Verdana"/>
                <a:cs typeface="Verdana"/>
              </a:rPr>
              <a:t>ί</a:t>
            </a:r>
            <a:r>
              <a:rPr spc="-12" dirty="0">
                <a:latin typeface="Verdana"/>
                <a:cs typeface="Verdana"/>
              </a:rPr>
              <a:t>ες</a:t>
            </a:r>
            <a:endParaRPr>
              <a:latin typeface="Verdana"/>
              <a:cs typeface="Verdana"/>
            </a:endParaRPr>
          </a:p>
        </p:txBody>
      </p:sp>
      <p:sp>
        <p:nvSpPr>
          <p:cNvPr id="10" name="object 10"/>
          <p:cNvSpPr txBox="1"/>
          <p:nvPr/>
        </p:nvSpPr>
        <p:spPr>
          <a:xfrm>
            <a:off x="69719" y="2092876"/>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1" name="object 11"/>
          <p:cNvSpPr txBox="1"/>
          <p:nvPr/>
        </p:nvSpPr>
        <p:spPr>
          <a:xfrm>
            <a:off x="69719" y="2931618"/>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2" name="object 12"/>
          <p:cNvSpPr/>
          <p:nvPr/>
        </p:nvSpPr>
        <p:spPr>
          <a:xfrm>
            <a:off x="5993891" y="593182"/>
            <a:ext cx="1424178" cy="187493"/>
          </a:xfrm>
          <a:custGeom>
            <a:avLst/>
            <a:gdLst/>
            <a:ahLst/>
            <a:cxnLst/>
            <a:rect l="l" t="t" r="r" b="b"/>
            <a:pathLst>
              <a:path w="1582420" h="287019">
                <a:moveTo>
                  <a:pt x="791199" y="0"/>
                </a:moveTo>
                <a:lnTo>
                  <a:pt x="857628" y="461"/>
                </a:lnTo>
                <a:lnTo>
                  <a:pt x="922298" y="1823"/>
                </a:lnTo>
                <a:lnTo>
                  <a:pt x="985030" y="4053"/>
                </a:lnTo>
                <a:lnTo>
                  <a:pt x="1045646" y="7120"/>
                </a:lnTo>
                <a:lnTo>
                  <a:pt x="1103968" y="10990"/>
                </a:lnTo>
                <a:lnTo>
                  <a:pt x="1159819" y="15632"/>
                </a:lnTo>
                <a:lnTo>
                  <a:pt x="1213019" y="21012"/>
                </a:lnTo>
                <a:lnTo>
                  <a:pt x="1263391" y="27100"/>
                </a:lnTo>
                <a:lnTo>
                  <a:pt x="1310757" y="33862"/>
                </a:lnTo>
                <a:lnTo>
                  <a:pt x="1354938" y="41266"/>
                </a:lnTo>
                <a:lnTo>
                  <a:pt x="1395757" y="49279"/>
                </a:lnTo>
                <a:lnTo>
                  <a:pt x="1433036" y="57870"/>
                </a:lnTo>
                <a:lnTo>
                  <a:pt x="1496258" y="76654"/>
                </a:lnTo>
                <a:lnTo>
                  <a:pt x="1543181" y="97360"/>
                </a:lnTo>
                <a:lnTo>
                  <a:pt x="1579888" y="131454"/>
                </a:lnTo>
                <a:lnTo>
                  <a:pt x="1582430" y="143499"/>
                </a:lnTo>
                <a:lnTo>
                  <a:pt x="1579888" y="155544"/>
                </a:lnTo>
                <a:lnTo>
                  <a:pt x="1543181" y="189639"/>
                </a:lnTo>
                <a:lnTo>
                  <a:pt x="1496258" y="210344"/>
                </a:lnTo>
                <a:lnTo>
                  <a:pt x="1433036" y="229129"/>
                </a:lnTo>
                <a:lnTo>
                  <a:pt x="1395757" y="237720"/>
                </a:lnTo>
                <a:lnTo>
                  <a:pt x="1354938" y="245733"/>
                </a:lnTo>
                <a:lnTo>
                  <a:pt x="1310757" y="253137"/>
                </a:lnTo>
                <a:lnTo>
                  <a:pt x="1263391" y="259899"/>
                </a:lnTo>
                <a:lnTo>
                  <a:pt x="1213019" y="265986"/>
                </a:lnTo>
                <a:lnTo>
                  <a:pt x="1159819" y="271367"/>
                </a:lnTo>
                <a:lnTo>
                  <a:pt x="1103968" y="276009"/>
                </a:lnTo>
                <a:lnTo>
                  <a:pt x="1045646" y="279879"/>
                </a:lnTo>
                <a:lnTo>
                  <a:pt x="985030" y="282946"/>
                </a:lnTo>
                <a:lnTo>
                  <a:pt x="922298" y="285176"/>
                </a:lnTo>
                <a:lnTo>
                  <a:pt x="857628" y="286538"/>
                </a:lnTo>
                <a:lnTo>
                  <a:pt x="791199" y="286999"/>
                </a:lnTo>
                <a:lnTo>
                  <a:pt x="724775" y="286538"/>
                </a:lnTo>
                <a:lnTo>
                  <a:pt x="660109" y="285176"/>
                </a:lnTo>
                <a:lnTo>
                  <a:pt x="597380" y="282946"/>
                </a:lnTo>
                <a:lnTo>
                  <a:pt x="536767" y="279879"/>
                </a:lnTo>
                <a:lnTo>
                  <a:pt x="478448" y="276009"/>
                </a:lnTo>
                <a:lnTo>
                  <a:pt x="422600" y="271367"/>
                </a:lnTo>
                <a:lnTo>
                  <a:pt x="369402" y="265986"/>
                </a:lnTo>
                <a:lnTo>
                  <a:pt x="319031" y="259899"/>
                </a:lnTo>
                <a:lnTo>
                  <a:pt x="271667" y="253137"/>
                </a:lnTo>
                <a:lnTo>
                  <a:pt x="227487" y="245733"/>
                </a:lnTo>
                <a:lnTo>
                  <a:pt x="186669" y="237720"/>
                </a:lnTo>
                <a:lnTo>
                  <a:pt x="149391" y="229129"/>
                </a:lnTo>
                <a:lnTo>
                  <a:pt x="86170" y="210344"/>
                </a:lnTo>
                <a:lnTo>
                  <a:pt x="39247" y="189639"/>
                </a:lnTo>
                <a:lnTo>
                  <a:pt x="2542" y="155544"/>
                </a:lnTo>
                <a:lnTo>
                  <a:pt x="0" y="143499"/>
                </a:lnTo>
                <a:lnTo>
                  <a:pt x="2542" y="131454"/>
                </a:lnTo>
                <a:lnTo>
                  <a:pt x="39247" y="97360"/>
                </a:lnTo>
                <a:lnTo>
                  <a:pt x="86170" y="76654"/>
                </a:lnTo>
                <a:lnTo>
                  <a:pt x="149391" y="57870"/>
                </a:lnTo>
                <a:lnTo>
                  <a:pt x="186669" y="49279"/>
                </a:lnTo>
                <a:lnTo>
                  <a:pt x="227487" y="41266"/>
                </a:lnTo>
                <a:lnTo>
                  <a:pt x="271667" y="33862"/>
                </a:lnTo>
                <a:lnTo>
                  <a:pt x="319031" y="27100"/>
                </a:lnTo>
                <a:lnTo>
                  <a:pt x="369402" y="21012"/>
                </a:lnTo>
                <a:lnTo>
                  <a:pt x="422600" y="15632"/>
                </a:lnTo>
                <a:lnTo>
                  <a:pt x="478448" y="10990"/>
                </a:lnTo>
                <a:lnTo>
                  <a:pt x="536767" y="7120"/>
                </a:lnTo>
                <a:lnTo>
                  <a:pt x="597380" y="4053"/>
                </a:lnTo>
                <a:lnTo>
                  <a:pt x="660109" y="1823"/>
                </a:lnTo>
                <a:lnTo>
                  <a:pt x="724775" y="461"/>
                </a:lnTo>
                <a:lnTo>
                  <a:pt x="791199" y="0"/>
                </a:lnTo>
                <a:close/>
              </a:path>
            </a:pathLst>
          </a:custGeom>
          <a:ln w="9344">
            <a:solidFill>
              <a:srgbClr val="CC0000"/>
            </a:solidFill>
          </a:ln>
        </p:spPr>
        <p:txBody>
          <a:bodyPr wrap="square" lIns="0" tIns="0" rIns="0" bIns="0" rtlCol="0"/>
          <a:lstStyle/>
          <a:p>
            <a:endParaRPr/>
          </a:p>
        </p:txBody>
      </p:sp>
      <p:sp>
        <p:nvSpPr>
          <p:cNvPr id="13" name="object 13"/>
          <p:cNvSpPr/>
          <p:nvPr/>
        </p:nvSpPr>
        <p:spPr>
          <a:xfrm>
            <a:off x="6383645" y="1158150"/>
            <a:ext cx="1424178" cy="188323"/>
          </a:xfrm>
          <a:custGeom>
            <a:avLst/>
            <a:gdLst/>
            <a:ahLst/>
            <a:cxnLst/>
            <a:rect l="l" t="t" r="r" b="b"/>
            <a:pathLst>
              <a:path w="1582420" h="288289">
                <a:moveTo>
                  <a:pt x="791230" y="0"/>
                </a:moveTo>
                <a:lnTo>
                  <a:pt x="857655" y="461"/>
                </a:lnTo>
                <a:lnTo>
                  <a:pt x="922320" y="1823"/>
                </a:lnTo>
                <a:lnTo>
                  <a:pt x="985049" y="4053"/>
                </a:lnTo>
                <a:lnTo>
                  <a:pt x="1045662" y="7120"/>
                </a:lnTo>
                <a:lnTo>
                  <a:pt x="1103981" y="10990"/>
                </a:lnTo>
                <a:lnTo>
                  <a:pt x="1159829" y="15632"/>
                </a:lnTo>
                <a:lnTo>
                  <a:pt x="1213027" y="21012"/>
                </a:lnTo>
                <a:lnTo>
                  <a:pt x="1263398" y="27100"/>
                </a:lnTo>
                <a:lnTo>
                  <a:pt x="1310762" y="33862"/>
                </a:lnTo>
                <a:lnTo>
                  <a:pt x="1354942" y="41266"/>
                </a:lnTo>
                <a:lnTo>
                  <a:pt x="1395760" y="49279"/>
                </a:lnTo>
                <a:lnTo>
                  <a:pt x="1433038" y="57870"/>
                </a:lnTo>
                <a:lnTo>
                  <a:pt x="1496259" y="76654"/>
                </a:lnTo>
                <a:lnTo>
                  <a:pt x="1543182" y="97360"/>
                </a:lnTo>
                <a:lnTo>
                  <a:pt x="1579888" y="131454"/>
                </a:lnTo>
                <a:lnTo>
                  <a:pt x="1582430" y="143499"/>
                </a:lnTo>
                <a:lnTo>
                  <a:pt x="1579888" y="155723"/>
                </a:lnTo>
                <a:lnTo>
                  <a:pt x="1543182" y="190252"/>
                </a:lnTo>
                <a:lnTo>
                  <a:pt x="1496259" y="211172"/>
                </a:lnTo>
                <a:lnTo>
                  <a:pt x="1433038" y="230119"/>
                </a:lnTo>
                <a:lnTo>
                  <a:pt x="1395760" y="238774"/>
                </a:lnTo>
                <a:lnTo>
                  <a:pt x="1354942" y="246842"/>
                </a:lnTo>
                <a:lnTo>
                  <a:pt x="1310762" y="254290"/>
                </a:lnTo>
                <a:lnTo>
                  <a:pt x="1263398" y="261088"/>
                </a:lnTo>
                <a:lnTo>
                  <a:pt x="1213027" y="267204"/>
                </a:lnTo>
                <a:lnTo>
                  <a:pt x="1159829" y="272607"/>
                </a:lnTo>
                <a:lnTo>
                  <a:pt x="1103981" y="277265"/>
                </a:lnTo>
                <a:lnTo>
                  <a:pt x="1045662" y="281146"/>
                </a:lnTo>
                <a:lnTo>
                  <a:pt x="985049" y="284220"/>
                </a:lnTo>
                <a:lnTo>
                  <a:pt x="922320" y="286454"/>
                </a:lnTo>
                <a:lnTo>
                  <a:pt x="857655" y="287818"/>
                </a:lnTo>
                <a:lnTo>
                  <a:pt x="791230" y="288279"/>
                </a:lnTo>
                <a:lnTo>
                  <a:pt x="724801" y="287818"/>
                </a:lnTo>
                <a:lnTo>
                  <a:pt x="660131" y="286454"/>
                </a:lnTo>
                <a:lnTo>
                  <a:pt x="597399" y="284220"/>
                </a:lnTo>
                <a:lnTo>
                  <a:pt x="536783" y="281146"/>
                </a:lnTo>
                <a:lnTo>
                  <a:pt x="478461" y="277265"/>
                </a:lnTo>
                <a:lnTo>
                  <a:pt x="422610" y="272607"/>
                </a:lnTo>
                <a:lnTo>
                  <a:pt x="369410" y="267204"/>
                </a:lnTo>
                <a:lnTo>
                  <a:pt x="319038" y="261088"/>
                </a:lnTo>
                <a:lnTo>
                  <a:pt x="271672" y="254290"/>
                </a:lnTo>
                <a:lnTo>
                  <a:pt x="227491" y="246842"/>
                </a:lnTo>
                <a:lnTo>
                  <a:pt x="186672" y="238774"/>
                </a:lnTo>
                <a:lnTo>
                  <a:pt x="149393" y="230119"/>
                </a:lnTo>
                <a:lnTo>
                  <a:pt x="86171" y="211172"/>
                </a:lnTo>
                <a:lnTo>
                  <a:pt x="39248" y="190252"/>
                </a:lnTo>
                <a:lnTo>
                  <a:pt x="2542" y="155723"/>
                </a:lnTo>
                <a:lnTo>
                  <a:pt x="0" y="143499"/>
                </a:lnTo>
                <a:lnTo>
                  <a:pt x="2542" y="131454"/>
                </a:lnTo>
                <a:lnTo>
                  <a:pt x="39248" y="97360"/>
                </a:lnTo>
                <a:lnTo>
                  <a:pt x="86171" y="76654"/>
                </a:lnTo>
                <a:lnTo>
                  <a:pt x="149393" y="57870"/>
                </a:lnTo>
                <a:lnTo>
                  <a:pt x="186672" y="49279"/>
                </a:lnTo>
                <a:lnTo>
                  <a:pt x="227491" y="41266"/>
                </a:lnTo>
                <a:lnTo>
                  <a:pt x="271672" y="33862"/>
                </a:lnTo>
                <a:lnTo>
                  <a:pt x="319038" y="27100"/>
                </a:lnTo>
                <a:lnTo>
                  <a:pt x="369410" y="21012"/>
                </a:lnTo>
                <a:lnTo>
                  <a:pt x="422610" y="15632"/>
                </a:lnTo>
                <a:lnTo>
                  <a:pt x="478461" y="10990"/>
                </a:lnTo>
                <a:lnTo>
                  <a:pt x="536783" y="7120"/>
                </a:lnTo>
                <a:lnTo>
                  <a:pt x="597399" y="4053"/>
                </a:lnTo>
                <a:lnTo>
                  <a:pt x="660131" y="1823"/>
                </a:lnTo>
                <a:lnTo>
                  <a:pt x="724801" y="461"/>
                </a:lnTo>
                <a:lnTo>
                  <a:pt x="791230" y="0"/>
                </a:lnTo>
                <a:close/>
              </a:path>
            </a:pathLst>
          </a:custGeom>
          <a:ln w="9344">
            <a:solidFill>
              <a:srgbClr val="CC0000"/>
            </a:solidFill>
          </a:ln>
        </p:spPr>
        <p:txBody>
          <a:bodyPr wrap="square" lIns="0" tIns="0" rIns="0" bIns="0" rtlCol="0"/>
          <a:lstStyle/>
          <a:p>
            <a:endParaRPr/>
          </a:p>
        </p:txBody>
      </p:sp>
      <p:sp>
        <p:nvSpPr>
          <p:cNvPr id="14" name="object 14"/>
          <p:cNvSpPr/>
          <p:nvPr/>
        </p:nvSpPr>
        <p:spPr>
          <a:xfrm>
            <a:off x="6123041" y="2804099"/>
            <a:ext cx="1912811" cy="282069"/>
          </a:xfrm>
          <a:custGeom>
            <a:avLst/>
            <a:gdLst/>
            <a:ahLst/>
            <a:cxnLst/>
            <a:rect l="l" t="t" r="r" b="b"/>
            <a:pathLst>
              <a:path w="2125345" h="431800">
                <a:moveTo>
                  <a:pt x="1062989" y="0"/>
                </a:moveTo>
                <a:lnTo>
                  <a:pt x="1152180" y="687"/>
                </a:lnTo>
                <a:lnTo>
                  <a:pt x="1238999" y="2719"/>
                </a:lnTo>
                <a:lnTo>
                  <a:pt x="1323209" y="6048"/>
                </a:lnTo>
                <a:lnTo>
                  <a:pt x="1404571" y="10627"/>
                </a:lnTo>
                <a:lnTo>
                  <a:pt x="1482847" y="16411"/>
                </a:lnTo>
                <a:lnTo>
                  <a:pt x="1557799" y="23352"/>
                </a:lnTo>
                <a:lnTo>
                  <a:pt x="1629188" y="31404"/>
                </a:lnTo>
                <a:lnTo>
                  <a:pt x="1696777" y="40519"/>
                </a:lnTo>
                <a:lnTo>
                  <a:pt x="1760328" y="50652"/>
                </a:lnTo>
                <a:lnTo>
                  <a:pt x="1819602" y="61756"/>
                </a:lnTo>
                <a:lnTo>
                  <a:pt x="1874361" y="73783"/>
                </a:lnTo>
                <a:lnTo>
                  <a:pt x="1924367" y="86688"/>
                </a:lnTo>
                <a:lnTo>
                  <a:pt x="1969382" y="100424"/>
                </a:lnTo>
                <a:lnTo>
                  <a:pt x="2009168" y="114943"/>
                </a:lnTo>
                <a:lnTo>
                  <a:pt x="2072099" y="146147"/>
                </a:lnTo>
                <a:lnTo>
                  <a:pt x="2111255" y="179926"/>
                </a:lnTo>
                <a:lnTo>
                  <a:pt x="2124730" y="215908"/>
                </a:lnTo>
                <a:lnTo>
                  <a:pt x="2121321" y="233978"/>
                </a:lnTo>
                <a:lnTo>
                  <a:pt x="2094768" y="268663"/>
                </a:lnTo>
                <a:lnTo>
                  <a:pt x="2043486" y="301076"/>
                </a:lnTo>
                <a:lnTo>
                  <a:pt x="1969382" y="330823"/>
                </a:lnTo>
                <a:lnTo>
                  <a:pt x="1924367" y="344572"/>
                </a:lnTo>
                <a:lnTo>
                  <a:pt x="1874361" y="357506"/>
                </a:lnTo>
                <a:lnTo>
                  <a:pt x="1819602" y="369576"/>
                </a:lnTo>
                <a:lnTo>
                  <a:pt x="1760328" y="380730"/>
                </a:lnTo>
                <a:lnTo>
                  <a:pt x="1696777" y="390921"/>
                </a:lnTo>
                <a:lnTo>
                  <a:pt x="1629188" y="400099"/>
                </a:lnTo>
                <a:lnTo>
                  <a:pt x="1557799" y="408213"/>
                </a:lnTo>
                <a:lnTo>
                  <a:pt x="1482847" y="415215"/>
                </a:lnTo>
                <a:lnTo>
                  <a:pt x="1404571" y="421055"/>
                </a:lnTo>
                <a:lnTo>
                  <a:pt x="1323209" y="425683"/>
                </a:lnTo>
                <a:lnTo>
                  <a:pt x="1238999" y="429050"/>
                </a:lnTo>
                <a:lnTo>
                  <a:pt x="1152180" y="431107"/>
                </a:lnTo>
                <a:lnTo>
                  <a:pt x="1062989" y="431804"/>
                </a:lnTo>
                <a:lnTo>
                  <a:pt x="973790" y="431107"/>
                </a:lnTo>
                <a:lnTo>
                  <a:pt x="886945" y="429050"/>
                </a:lnTo>
                <a:lnTo>
                  <a:pt x="802694" y="425683"/>
                </a:lnTo>
                <a:lnTo>
                  <a:pt x="721278" y="421055"/>
                </a:lnTo>
                <a:lnTo>
                  <a:pt x="642937" y="415215"/>
                </a:lnTo>
                <a:lnTo>
                  <a:pt x="567910" y="408213"/>
                </a:lnTo>
                <a:lnTo>
                  <a:pt x="496439" y="400099"/>
                </a:lnTo>
                <a:lnTo>
                  <a:pt x="428762" y="390921"/>
                </a:lnTo>
                <a:lnTo>
                  <a:pt x="365119" y="380730"/>
                </a:lnTo>
                <a:lnTo>
                  <a:pt x="305752" y="369576"/>
                </a:lnTo>
                <a:lnTo>
                  <a:pt x="250899" y="357506"/>
                </a:lnTo>
                <a:lnTo>
                  <a:pt x="200802" y="344572"/>
                </a:lnTo>
                <a:lnTo>
                  <a:pt x="155699" y="330823"/>
                </a:lnTo>
                <a:lnTo>
                  <a:pt x="115831" y="316308"/>
                </a:lnTo>
                <a:lnTo>
                  <a:pt x="52760" y="285178"/>
                </a:lnTo>
                <a:lnTo>
                  <a:pt x="13510" y="251579"/>
                </a:lnTo>
                <a:lnTo>
                  <a:pt x="0" y="215908"/>
                </a:lnTo>
                <a:lnTo>
                  <a:pt x="3417" y="197665"/>
                </a:lnTo>
                <a:lnTo>
                  <a:pt x="30038" y="162738"/>
                </a:lnTo>
                <a:lnTo>
                  <a:pt x="81438" y="130199"/>
                </a:lnTo>
                <a:lnTo>
                  <a:pt x="155699" y="100424"/>
                </a:lnTo>
                <a:lnTo>
                  <a:pt x="200802" y="86688"/>
                </a:lnTo>
                <a:lnTo>
                  <a:pt x="250899" y="73783"/>
                </a:lnTo>
                <a:lnTo>
                  <a:pt x="305752" y="61756"/>
                </a:lnTo>
                <a:lnTo>
                  <a:pt x="365119" y="50652"/>
                </a:lnTo>
                <a:lnTo>
                  <a:pt x="428762" y="40519"/>
                </a:lnTo>
                <a:lnTo>
                  <a:pt x="496439" y="31404"/>
                </a:lnTo>
                <a:lnTo>
                  <a:pt x="567910" y="23352"/>
                </a:lnTo>
                <a:lnTo>
                  <a:pt x="642937" y="16411"/>
                </a:lnTo>
                <a:lnTo>
                  <a:pt x="721278" y="10627"/>
                </a:lnTo>
                <a:lnTo>
                  <a:pt x="802694" y="6048"/>
                </a:lnTo>
                <a:lnTo>
                  <a:pt x="886945" y="2719"/>
                </a:lnTo>
                <a:lnTo>
                  <a:pt x="973790" y="687"/>
                </a:lnTo>
                <a:lnTo>
                  <a:pt x="1062989" y="0"/>
                </a:lnTo>
                <a:close/>
              </a:path>
            </a:pathLst>
          </a:custGeom>
          <a:ln w="9344">
            <a:solidFill>
              <a:srgbClr val="CC0000"/>
            </a:solidFill>
          </a:ln>
        </p:spPr>
        <p:txBody>
          <a:bodyPr wrap="square" lIns="0" tIns="0" rIns="0" bIns="0" rtlCol="0"/>
          <a:lstStyle/>
          <a:p>
            <a:endParaRPr/>
          </a:p>
        </p:txBody>
      </p:sp>
      <p:sp>
        <p:nvSpPr>
          <p:cNvPr id="15" name="14 - Ορθογώνιο"/>
          <p:cNvSpPr/>
          <p:nvPr/>
        </p:nvSpPr>
        <p:spPr>
          <a:xfrm>
            <a:off x="1752600" y="792162"/>
            <a:ext cx="1087734" cy="338554"/>
          </a:xfrm>
          <a:prstGeom prst="rect">
            <a:avLst/>
          </a:prstGeom>
        </p:spPr>
        <p:txBody>
          <a:bodyPr wrap="none">
            <a:spAutoFit/>
          </a:bodyPr>
          <a:lstStyle/>
          <a:p>
            <a:r>
              <a:rPr lang="el-GR" b="1" spc="4" dirty="0" smtClean="0">
                <a:solidFill>
                  <a:prstClr val="black"/>
                </a:solidFill>
                <a:latin typeface="Verdana"/>
                <a:cs typeface="Verdana"/>
              </a:rPr>
              <a:t>α</a:t>
            </a:r>
            <a:r>
              <a:rPr lang="el-GR" b="1" spc="-4" dirty="0" smtClean="0">
                <a:solidFill>
                  <a:prstClr val="black"/>
                </a:solidFill>
                <a:latin typeface="Verdana"/>
                <a:cs typeface="Verdana"/>
              </a:rPr>
              <a:t>ρτ</a:t>
            </a:r>
            <a:r>
              <a:rPr lang="el-GR" b="1" dirty="0" smtClean="0">
                <a:solidFill>
                  <a:prstClr val="black"/>
                </a:solidFill>
                <a:latin typeface="Verdana"/>
                <a:cs typeface="Verdana"/>
              </a:rPr>
              <a:t>η</a:t>
            </a:r>
            <a:r>
              <a:rPr lang="el-GR" b="1" spc="-4" dirty="0" smtClean="0">
                <a:solidFill>
                  <a:prstClr val="black"/>
                </a:solidFill>
                <a:latin typeface="Verdana"/>
                <a:cs typeface="Verdana"/>
              </a:rPr>
              <a:t>ρ</a:t>
            </a:r>
            <a:r>
              <a:rPr lang="el-GR" b="1" dirty="0" smtClean="0">
                <a:solidFill>
                  <a:prstClr val="black"/>
                </a:solidFill>
                <a:latin typeface="Verdana"/>
                <a:cs typeface="Verdana"/>
              </a:rPr>
              <a:t>ία</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Βλέφαρα </a:t>
            </a:r>
            <a:endParaRPr lang="en-US" dirty="0"/>
          </a:p>
        </p:txBody>
      </p:sp>
      <p:sp>
        <p:nvSpPr>
          <p:cNvPr id="3" name="2 - Θέση περιεχομένου"/>
          <p:cNvSpPr>
            <a:spLocks noGrp="1"/>
          </p:cNvSpPr>
          <p:nvPr>
            <p:ph idx="1"/>
          </p:nvPr>
        </p:nvSpPr>
        <p:spPr/>
        <p:txBody>
          <a:bodyPr>
            <a:normAutofit lnSpcReduction="10000"/>
          </a:bodyPr>
          <a:lstStyle/>
          <a:p>
            <a:pPr algn="just"/>
            <a:r>
              <a:rPr lang="el-GR" dirty="0" smtClean="0"/>
              <a:t>Ο ρόλος των βλεφάρων που επιτυγχάνεται με τη συνεχή κίνησή τους είναι να απομακρύνουν διάφορα ξένα σώματα και να ανανεώνουν συνεχώς τη δακρυική στιβάδα. Όταν προσηλώνουμε σε κάτι, π.χ. στο διάβασμα, η συχνότητα των βλεφαρισμών μειώνεται και για το λόγο αυτό μπορεί το μάτι να στεγνώνει πιο εύκολα.</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Ανατομία ωτός(αυτιού) </a:t>
            </a:r>
            <a:endParaRPr lang="en-US" dirty="0"/>
          </a:p>
        </p:txBody>
      </p:sp>
      <p:sp>
        <p:nvSpPr>
          <p:cNvPr id="3" name="2 - Θέση περιεχομένου"/>
          <p:cNvSpPr>
            <a:spLocks noGrp="1"/>
          </p:cNvSpPr>
          <p:nvPr>
            <p:ph idx="1"/>
          </p:nvPr>
        </p:nvSpPr>
        <p:spPr/>
        <p:txBody>
          <a:bodyPr>
            <a:normAutofit fontScale="92500" lnSpcReduction="20000"/>
          </a:bodyPr>
          <a:lstStyle/>
          <a:p>
            <a:r>
              <a:rPr lang="el-GR" b="1" dirty="0" smtClean="0"/>
              <a:t>Έξω ους</a:t>
            </a:r>
            <a:endParaRPr lang="el-GR" dirty="0" smtClean="0"/>
          </a:p>
          <a:p>
            <a:r>
              <a:rPr lang="el-GR" b="1" dirty="0" smtClean="0"/>
              <a:t>Μέσο ους</a:t>
            </a:r>
          </a:p>
          <a:p>
            <a:r>
              <a:rPr lang="el-GR" b="1" dirty="0" smtClean="0"/>
              <a:t>Έσω ους</a:t>
            </a:r>
          </a:p>
          <a:p>
            <a:r>
              <a:rPr lang="el-GR" dirty="0" smtClean="0"/>
              <a:t>Έσω ους (κοχλίας) - περιέχει υγρό και εξαιρετικά ευαίσθητα τριχοειδή κύτταρα.</a:t>
            </a:r>
          </a:p>
          <a:p>
            <a:r>
              <a:rPr lang="el-GR" dirty="0" smtClean="0"/>
              <a:t> Αιθουσαίο σύστημα – περιέχει κύτταρα που ελέγχουν την ισορροπία.</a:t>
            </a:r>
          </a:p>
          <a:p>
            <a:r>
              <a:rPr lang="el-GR" dirty="0" smtClean="0"/>
              <a:t>Ακουστικό νεύρο – οδηγεί από τον κοχλία στον εγκέφαλο.</a:t>
            </a:r>
          </a:p>
          <a:p>
            <a:endParaRPr lang="el-GR"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4" name="3 - Θέση περιεχομένου" descr="akoim-img-3.jpg"/>
          <p:cNvPicPr>
            <a:picLocks noGrp="1" noChangeAspect="1"/>
          </p:cNvPicPr>
          <p:nvPr>
            <p:ph idx="1"/>
          </p:nvPr>
        </p:nvPicPr>
        <p:blipFill>
          <a:blip r:embed="rId2"/>
          <a:stretch>
            <a:fillRect/>
          </a:stretch>
        </p:blipFill>
        <p:spPr>
          <a:xfrm>
            <a:off x="838200" y="563562"/>
            <a:ext cx="6477000" cy="375155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p:nvPr/>
        </p:nvSpPr>
        <p:spPr>
          <a:xfrm>
            <a:off x="69719" y="127540"/>
            <a:ext cx="1417320" cy="830997"/>
          </a:xfrm>
          <a:prstGeom prst="rect">
            <a:avLst/>
          </a:prstGeom>
        </p:spPr>
        <p:txBody>
          <a:bodyPr vert="horz" wrap="square" lIns="0" tIns="0" rIns="0" bIns="0" rtlCol="0">
            <a:spAutoFit/>
          </a:bodyPr>
          <a:lstStyle/>
          <a:p>
            <a:pPr marL="10086" marR="4035"/>
            <a:r>
              <a:rPr sz="2700" spc="-12" dirty="0">
                <a:latin typeface="Verdana"/>
                <a:cs typeface="Verdana"/>
              </a:rPr>
              <a:t>Τ</a:t>
            </a:r>
            <a:r>
              <a:rPr sz="2700" spc="-20" dirty="0">
                <a:latin typeface="Verdana"/>
                <a:cs typeface="Verdana"/>
              </a:rPr>
              <a:t>ο</a:t>
            </a:r>
            <a:r>
              <a:rPr sz="2700" spc="270" dirty="0">
                <a:latin typeface="Times New Roman"/>
                <a:cs typeface="Times New Roman"/>
              </a:rPr>
              <a:t> </a:t>
            </a:r>
            <a:r>
              <a:rPr sz="2700" spc="-8" dirty="0">
                <a:latin typeface="Verdana"/>
                <a:cs typeface="Verdana"/>
              </a:rPr>
              <a:t>α</a:t>
            </a:r>
            <a:r>
              <a:rPr sz="2700" spc="-4" dirty="0">
                <a:latin typeface="Verdana"/>
                <a:cs typeface="Verdana"/>
              </a:rPr>
              <a:t>υ</a:t>
            </a:r>
            <a:r>
              <a:rPr sz="2700" spc="-16" dirty="0">
                <a:latin typeface="Verdana"/>
                <a:cs typeface="Verdana"/>
              </a:rPr>
              <a:t>τ</a:t>
            </a:r>
            <a:r>
              <a:rPr sz="2700" dirty="0">
                <a:latin typeface="Verdana"/>
                <a:cs typeface="Verdana"/>
              </a:rPr>
              <a:t>ί</a:t>
            </a:r>
            <a:r>
              <a:rPr sz="2700" dirty="0">
                <a:latin typeface="Times New Roman"/>
                <a:cs typeface="Times New Roman"/>
              </a:rPr>
              <a:t> </a:t>
            </a:r>
            <a:r>
              <a:rPr sz="2700" spc="-4" dirty="0">
                <a:latin typeface="Verdana"/>
                <a:cs typeface="Verdana"/>
              </a:rPr>
              <a:t>(</a:t>
            </a:r>
            <a:r>
              <a:rPr sz="2700" spc="-20" dirty="0">
                <a:latin typeface="Verdana"/>
                <a:cs typeface="Verdana"/>
              </a:rPr>
              <a:t>ο</a:t>
            </a:r>
            <a:r>
              <a:rPr sz="2700" spc="-4" dirty="0">
                <a:latin typeface="Verdana"/>
                <a:cs typeface="Verdana"/>
              </a:rPr>
              <a:t>υ</a:t>
            </a:r>
            <a:r>
              <a:rPr sz="2700" spc="-8" dirty="0">
                <a:latin typeface="Verdana"/>
                <a:cs typeface="Verdana"/>
              </a:rPr>
              <a:t>ς</a:t>
            </a:r>
            <a:r>
              <a:rPr sz="2700" dirty="0">
                <a:latin typeface="Verdana"/>
                <a:cs typeface="Verdana"/>
              </a:rPr>
              <a:t>)</a:t>
            </a:r>
            <a:endParaRPr sz="2700">
              <a:latin typeface="Verdana"/>
              <a:cs typeface="Verdana"/>
            </a:endParaRPr>
          </a:p>
        </p:txBody>
      </p:sp>
      <p:sp>
        <p:nvSpPr>
          <p:cNvPr id="6" name="object 6"/>
          <p:cNvSpPr/>
          <p:nvPr/>
        </p:nvSpPr>
        <p:spPr>
          <a:xfrm>
            <a:off x="2430016" y="832"/>
            <a:ext cx="5798435" cy="323799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9719" y="1173983"/>
            <a:ext cx="136017" cy="138499"/>
          </a:xfrm>
          <a:prstGeom prst="rect">
            <a:avLst/>
          </a:prstGeom>
        </p:spPr>
        <p:txBody>
          <a:bodyPr vert="horz" wrap="square" lIns="0" tIns="0" rIns="0" bIns="0" rtlCol="0">
            <a:spAutoFit/>
          </a:bodyPr>
          <a:lstStyle/>
          <a:p>
            <a:pPr marL="10086"/>
            <a:r>
              <a:rPr sz="900" dirty="0">
                <a:solidFill>
                  <a:srgbClr val="CC0000"/>
                </a:solidFill>
                <a:latin typeface="Wingdings"/>
                <a:cs typeface="Wingdings"/>
              </a:rPr>
              <a:t></a:t>
            </a:r>
            <a:endParaRPr sz="900">
              <a:latin typeface="Wingdings"/>
              <a:cs typeface="Wingdings"/>
            </a:endParaRPr>
          </a:p>
        </p:txBody>
      </p:sp>
      <p:sp>
        <p:nvSpPr>
          <p:cNvPr id="8" name="object 8"/>
          <p:cNvSpPr txBox="1"/>
          <p:nvPr/>
        </p:nvSpPr>
        <p:spPr>
          <a:xfrm>
            <a:off x="533400" y="1096962"/>
            <a:ext cx="1948049" cy="689420"/>
          </a:xfrm>
          <a:prstGeom prst="rect">
            <a:avLst/>
          </a:prstGeom>
        </p:spPr>
        <p:txBody>
          <a:bodyPr vert="horz" wrap="square" lIns="0" tIns="0" rIns="0" bIns="0" rtlCol="0">
            <a:spAutoFit/>
          </a:bodyPr>
          <a:lstStyle/>
          <a:p>
            <a:pPr marL="10086" marR="4035">
              <a:lnSpc>
                <a:spcPct val="80100"/>
              </a:lnSpc>
            </a:pPr>
            <a:r>
              <a:rPr sz="1400" spc="8" dirty="0">
                <a:latin typeface="Verdana"/>
                <a:cs typeface="Verdana"/>
              </a:rPr>
              <a:t>Π</a:t>
            </a:r>
            <a:r>
              <a:rPr sz="1400" spc="-12" dirty="0">
                <a:latin typeface="Verdana"/>
                <a:cs typeface="Verdana"/>
              </a:rPr>
              <a:t>ε</a:t>
            </a:r>
            <a:r>
              <a:rPr sz="1400" spc="4" dirty="0">
                <a:latin typeface="Verdana"/>
                <a:cs typeface="Verdana"/>
              </a:rPr>
              <a:t>ρ</a:t>
            </a:r>
            <a:r>
              <a:rPr sz="1400" dirty="0">
                <a:latin typeface="Verdana"/>
                <a:cs typeface="Verdana"/>
              </a:rPr>
              <a:t>ι</a:t>
            </a:r>
            <a:r>
              <a:rPr sz="1400" spc="-4" dirty="0">
                <a:latin typeface="Verdana"/>
                <a:cs typeface="Verdana"/>
              </a:rPr>
              <a:t>έχ</a:t>
            </a:r>
            <a:r>
              <a:rPr sz="1400" spc="-12" dirty="0">
                <a:latin typeface="Verdana"/>
                <a:cs typeface="Verdana"/>
              </a:rPr>
              <a:t>ε</a:t>
            </a:r>
            <a:r>
              <a:rPr sz="1400" dirty="0">
                <a:latin typeface="Verdana"/>
                <a:cs typeface="Verdana"/>
              </a:rPr>
              <a:t>ι</a:t>
            </a:r>
            <a:r>
              <a:rPr sz="1400" spc="135" dirty="0">
                <a:latin typeface="Times New Roman"/>
                <a:cs typeface="Times New Roman"/>
              </a:rPr>
              <a:t> </a:t>
            </a:r>
            <a:r>
              <a:rPr sz="1400" spc="-16" dirty="0">
                <a:latin typeface="Verdana"/>
                <a:cs typeface="Verdana"/>
              </a:rPr>
              <a:t>δ</a:t>
            </a:r>
            <a:r>
              <a:rPr sz="1400" dirty="0">
                <a:latin typeface="Verdana"/>
                <a:cs typeface="Verdana"/>
              </a:rPr>
              <a:t>υ</a:t>
            </a:r>
            <a:r>
              <a:rPr sz="1400" spc="-12" dirty="0">
                <a:latin typeface="Verdana"/>
                <a:cs typeface="Verdana"/>
              </a:rPr>
              <a:t>ο</a:t>
            </a:r>
            <a:r>
              <a:rPr sz="1400" spc="-4" dirty="0">
                <a:latin typeface="Times New Roman"/>
                <a:cs typeface="Times New Roman"/>
              </a:rPr>
              <a:t> </a:t>
            </a:r>
            <a:r>
              <a:rPr sz="1400" dirty="0">
                <a:latin typeface="Verdana"/>
                <a:cs typeface="Verdana"/>
              </a:rPr>
              <a:t>αι</a:t>
            </a:r>
            <a:r>
              <a:rPr sz="1400" spc="4" dirty="0">
                <a:latin typeface="Verdana"/>
                <a:cs typeface="Verdana"/>
              </a:rPr>
              <a:t>σ</a:t>
            </a:r>
            <a:r>
              <a:rPr sz="1400" spc="-12" dirty="0">
                <a:latin typeface="Verdana"/>
                <a:cs typeface="Verdana"/>
              </a:rPr>
              <a:t>θη</a:t>
            </a:r>
            <a:r>
              <a:rPr sz="1400" spc="4" dirty="0">
                <a:latin typeface="Verdana"/>
                <a:cs typeface="Verdana"/>
              </a:rPr>
              <a:t>τ</a:t>
            </a:r>
            <a:r>
              <a:rPr sz="1400" spc="-12" dirty="0">
                <a:latin typeface="Verdana"/>
                <a:cs typeface="Verdana"/>
              </a:rPr>
              <a:t>ή</a:t>
            </a:r>
            <a:r>
              <a:rPr sz="1400" spc="4" dirty="0">
                <a:latin typeface="Verdana"/>
                <a:cs typeface="Verdana"/>
              </a:rPr>
              <a:t>ρ</a:t>
            </a:r>
            <a:r>
              <a:rPr sz="1400" spc="-8" dirty="0">
                <a:latin typeface="Verdana"/>
                <a:cs typeface="Verdana"/>
              </a:rPr>
              <a:t>ι</a:t>
            </a:r>
            <a:r>
              <a:rPr sz="1400" dirty="0">
                <a:latin typeface="Verdana"/>
                <a:cs typeface="Verdana"/>
              </a:rPr>
              <a:t>α</a:t>
            </a:r>
            <a:r>
              <a:rPr sz="1400" spc="135" dirty="0">
                <a:latin typeface="Times New Roman"/>
                <a:cs typeface="Times New Roman"/>
              </a:rPr>
              <a:t> </a:t>
            </a:r>
            <a:r>
              <a:rPr sz="1400" spc="-16" dirty="0">
                <a:latin typeface="Verdana"/>
                <a:cs typeface="Verdana"/>
              </a:rPr>
              <a:t>ό</a:t>
            </a:r>
            <a:r>
              <a:rPr sz="1400" spc="4" dirty="0">
                <a:latin typeface="Verdana"/>
                <a:cs typeface="Verdana"/>
              </a:rPr>
              <a:t>ρ</a:t>
            </a:r>
            <a:r>
              <a:rPr sz="1400" spc="-8" dirty="0">
                <a:latin typeface="Verdana"/>
                <a:cs typeface="Verdana"/>
              </a:rPr>
              <a:t>γαν</a:t>
            </a:r>
            <a:r>
              <a:rPr sz="1400" dirty="0">
                <a:latin typeface="Verdana"/>
                <a:cs typeface="Verdana"/>
              </a:rPr>
              <a:t>α</a:t>
            </a:r>
            <a:r>
              <a:rPr sz="1400" dirty="0">
                <a:latin typeface="Times New Roman"/>
                <a:cs typeface="Times New Roman"/>
              </a:rPr>
              <a:t> </a:t>
            </a:r>
            <a:r>
              <a:rPr sz="1400" spc="-4" dirty="0">
                <a:latin typeface="Verdana"/>
                <a:cs typeface="Verdana"/>
              </a:rPr>
              <a:t>μ</a:t>
            </a:r>
            <a:r>
              <a:rPr sz="1400" spc="-8" dirty="0">
                <a:latin typeface="Verdana"/>
                <a:cs typeface="Verdana"/>
              </a:rPr>
              <a:t>ε</a:t>
            </a:r>
            <a:r>
              <a:rPr sz="1400" spc="135" dirty="0">
                <a:latin typeface="Times New Roman"/>
                <a:cs typeface="Times New Roman"/>
              </a:rPr>
              <a:t> </a:t>
            </a:r>
            <a:r>
              <a:rPr sz="1400" spc="-16" dirty="0">
                <a:latin typeface="Verdana"/>
                <a:cs typeface="Verdana"/>
              </a:rPr>
              <a:t>δ</a:t>
            </a:r>
            <a:r>
              <a:rPr sz="1400" dirty="0">
                <a:latin typeface="Verdana"/>
                <a:cs typeface="Verdana"/>
              </a:rPr>
              <a:t>ια</a:t>
            </a:r>
            <a:r>
              <a:rPr sz="1400" spc="-4" dirty="0">
                <a:latin typeface="Verdana"/>
                <a:cs typeface="Verdana"/>
              </a:rPr>
              <a:t>φ</a:t>
            </a:r>
            <a:r>
              <a:rPr sz="1400" spc="-16" dirty="0">
                <a:latin typeface="Verdana"/>
                <a:cs typeface="Verdana"/>
              </a:rPr>
              <a:t>ο</a:t>
            </a:r>
            <a:r>
              <a:rPr sz="1400" spc="4" dirty="0">
                <a:latin typeface="Verdana"/>
                <a:cs typeface="Verdana"/>
              </a:rPr>
              <a:t>ρ</a:t>
            </a:r>
            <a:r>
              <a:rPr sz="1400" spc="-4" dirty="0">
                <a:latin typeface="Verdana"/>
                <a:cs typeface="Verdana"/>
              </a:rPr>
              <a:t>ετ</a:t>
            </a:r>
            <a:r>
              <a:rPr sz="1400" dirty="0">
                <a:latin typeface="Verdana"/>
                <a:cs typeface="Verdana"/>
              </a:rPr>
              <a:t>ι</a:t>
            </a:r>
            <a:r>
              <a:rPr sz="1400" spc="-16" dirty="0">
                <a:latin typeface="Verdana"/>
                <a:cs typeface="Verdana"/>
              </a:rPr>
              <a:t>κ</a:t>
            </a:r>
            <a:r>
              <a:rPr sz="1400" spc="-4" dirty="0">
                <a:latin typeface="Verdana"/>
                <a:cs typeface="Verdana"/>
              </a:rPr>
              <a:t>έ</a:t>
            </a:r>
            <a:r>
              <a:rPr sz="1400" spc="-8" dirty="0">
                <a:latin typeface="Verdana"/>
                <a:cs typeface="Verdana"/>
              </a:rPr>
              <a:t>ς</a:t>
            </a:r>
            <a:r>
              <a:rPr sz="1400" spc="-4" dirty="0">
                <a:latin typeface="Times New Roman"/>
                <a:cs typeface="Times New Roman"/>
              </a:rPr>
              <a:t> </a:t>
            </a:r>
            <a:r>
              <a:rPr sz="1400" spc="-8" dirty="0">
                <a:latin typeface="Verdana"/>
                <a:cs typeface="Verdana"/>
              </a:rPr>
              <a:t>λ</a:t>
            </a:r>
            <a:r>
              <a:rPr sz="1400" spc="-4" dirty="0">
                <a:latin typeface="Verdana"/>
                <a:cs typeface="Verdana"/>
              </a:rPr>
              <a:t>ε</a:t>
            </a:r>
            <a:r>
              <a:rPr sz="1400" dirty="0">
                <a:latin typeface="Verdana"/>
                <a:cs typeface="Verdana"/>
              </a:rPr>
              <a:t>ι</a:t>
            </a:r>
            <a:r>
              <a:rPr sz="1400" spc="-4" dirty="0">
                <a:latin typeface="Verdana"/>
                <a:cs typeface="Verdana"/>
              </a:rPr>
              <a:t>τ</a:t>
            </a:r>
            <a:r>
              <a:rPr sz="1400" spc="-16" dirty="0">
                <a:latin typeface="Verdana"/>
                <a:cs typeface="Verdana"/>
              </a:rPr>
              <a:t>ο</a:t>
            </a:r>
            <a:r>
              <a:rPr sz="1400" dirty="0">
                <a:latin typeface="Verdana"/>
                <a:cs typeface="Verdana"/>
              </a:rPr>
              <a:t>υ</a:t>
            </a:r>
            <a:r>
              <a:rPr sz="1400" spc="4" dirty="0">
                <a:latin typeface="Verdana"/>
                <a:cs typeface="Verdana"/>
              </a:rPr>
              <a:t>ρ</a:t>
            </a:r>
            <a:r>
              <a:rPr sz="1400" spc="-8" dirty="0">
                <a:latin typeface="Verdana"/>
                <a:cs typeface="Verdana"/>
              </a:rPr>
              <a:t>γί</a:t>
            </a:r>
            <a:r>
              <a:rPr sz="1400" spc="-4" dirty="0">
                <a:latin typeface="Verdana"/>
                <a:cs typeface="Verdana"/>
              </a:rPr>
              <a:t>ε</a:t>
            </a:r>
            <a:r>
              <a:rPr sz="1400" spc="-8" dirty="0">
                <a:latin typeface="Verdana"/>
                <a:cs typeface="Verdana"/>
              </a:rPr>
              <a:t>ς</a:t>
            </a:r>
            <a:endParaRPr sz="1400">
              <a:latin typeface="Verdana"/>
              <a:cs typeface="Verdana"/>
            </a:endParaRPr>
          </a:p>
        </p:txBody>
      </p:sp>
      <p:sp>
        <p:nvSpPr>
          <p:cNvPr id="9" name="object 9"/>
          <p:cNvSpPr txBox="1"/>
          <p:nvPr/>
        </p:nvSpPr>
        <p:spPr>
          <a:xfrm>
            <a:off x="492633" y="1746700"/>
            <a:ext cx="105728" cy="310341"/>
          </a:xfrm>
          <a:prstGeom prst="rect">
            <a:avLst/>
          </a:prstGeom>
        </p:spPr>
        <p:txBody>
          <a:bodyPr vert="horz" wrap="square" lIns="0" tIns="0" rIns="0" bIns="0" rtlCol="0">
            <a:spAutoFit/>
          </a:bodyPr>
          <a:lstStyle/>
          <a:p>
            <a:pPr marL="10086"/>
            <a:r>
              <a:rPr sz="800" spc="8" dirty="0">
                <a:solidFill>
                  <a:srgbClr val="CC0000"/>
                </a:solidFill>
                <a:latin typeface="Wingdings"/>
                <a:cs typeface="Wingdings"/>
              </a:rPr>
              <a:t></a:t>
            </a:r>
            <a:endParaRPr sz="800">
              <a:latin typeface="Wingdings"/>
              <a:cs typeface="Wingdings"/>
            </a:endParaRPr>
          </a:p>
          <a:p>
            <a:pPr marL="10086">
              <a:spcBef>
                <a:spcPts val="532"/>
              </a:spcBef>
            </a:pPr>
            <a:r>
              <a:rPr sz="800" spc="8" dirty="0">
                <a:solidFill>
                  <a:srgbClr val="CC0000"/>
                </a:solidFill>
                <a:latin typeface="Wingdings"/>
                <a:cs typeface="Wingdings"/>
              </a:rPr>
              <a:t></a:t>
            </a:r>
            <a:endParaRPr sz="800">
              <a:latin typeface="Wingdings"/>
              <a:cs typeface="Wingdings"/>
            </a:endParaRPr>
          </a:p>
        </p:txBody>
      </p:sp>
      <p:sp>
        <p:nvSpPr>
          <p:cNvPr id="10" name="object 10"/>
          <p:cNvSpPr txBox="1"/>
          <p:nvPr/>
        </p:nvSpPr>
        <p:spPr>
          <a:xfrm>
            <a:off x="884686" y="1731334"/>
            <a:ext cx="1262444" cy="369332"/>
          </a:xfrm>
          <a:prstGeom prst="rect">
            <a:avLst/>
          </a:prstGeom>
        </p:spPr>
        <p:txBody>
          <a:bodyPr vert="horz" wrap="square" lIns="0" tIns="0" rIns="0" bIns="0" rtlCol="0">
            <a:spAutoFit/>
          </a:bodyPr>
          <a:lstStyle/>
          <a:p>
            <a:pPr marL="10086"/>
            <a:r>
              <a:rPr sz="1200" spc="-20" dirty="0">
                <a:latin typeface="Verdana"/>
                <a:cs typeface="Verdana"/>
              </a:rPr>
              <a:t>Α</a:t>
            </a:r>
            <a:r>
              <a:rPr sz="1200" spc="-8" dirty="0">
                <a:latin typeface="Verdana"/>
                <a:cs typeface="Verdana"/>
              </a:rPr>
              <a:t>κ</a:t>
            </a:r>
            <a:r>
              <a:rPr sz="1200" spc="-12" dirty="0">
                <a:latin typeface="Verdana"/>
                <a:cs typeface="Verdana"/>
              </a:rPr>
              <a:t>ο</a:t>
            </a:r>
            <a:r>
              <a:rPr sz="1200" spc="-8" dirty="0">
                <a:latin typeface="Verdana"/>
                <a:cs typeface="Verdana"/>
              </a:rPr>
              <a:t>ή</a:t>
            </a:r>
            <a:endParaRPr sz="1200">
              <a:latin typeface="Verdana"/>
              <a:cs typeface="Verdana"/>
            </a:endParaRPr>
          </a:p>
          <a:p>
            <a:pPr marL="10086">
              <a:spcBef>
                <a:spcPts val="8"/>
              </a:spcBef>
            </a:pPr>
            <a:r>
              <a:rPr sz="1200" spc="-12" dirty="0">
                <a:latin typeface="Verdana"/>
                <a:cs typeface="Verdana"/>
              </a:rPr>
              <a:t>Θέ</a:t>
            </a:r>
            <a:r>
              <a:rPr sz="1200" spc="-4" dirty="0">
                <a:latin typeface="Verdana"/>
                <a:cs typeface="Verdana"/>
              </a:rPr>
              <a:t>σ</a:t>
            </a:r>
            <a:r>
              <a:rPr sz="1200" spc="-8" dirty="0">
                <a:latin typeface="Verdana"/>
                <a:cs typeface="Verdana"/>
              </a:rPr>
              <a:t>η</a:t>
            </a:r>
            <a:r>
              <a:rPr sz="1200" spc="119" dirty="0">
                <a:latin typeface="Times New Roman"/>
                <a:cs typeface="Times New Roman"/>
              </a:rPr>
              <a:t> </a:t>
            </a:r>
            <a:r>
              <a:rPr sz="1200" dirty="0">
                <a:latin typeface="Verdana"/>
                <a:cs typeface="Verdana"/>
              </a:rPr>
              <a:t>σ</a:t>
            </a:r>
            <a:r>
              <a:rPr sz="1200" spc="-4" dirty="0">
                <a:latin typeface="Verdana"/>
                <a:cs typeface="Verdana"/>
              </a:rPr>
              <a:t>ώμ</a:t>
            </a:r>
            <a:r>
              <a:rPr sz="1200" dirty="0">
                <a:latin typeface="Verdana"/>
                <a:cs typeface="Verdana"/>
              </a:rPr>
              <a:t>α</a:t>
            </a:r>
            <a:r>
              <a:rPr sz="1200" spc="-4" dirty="0">
                <a:latin typeface="Verdana"/>
                <a:cs typeface="Verdana"/>
              </a:rPr>
              <a:t>τ</a:t>
            </a:r>
            <a:r>
              <a:rPr sz="1200" spc="-12" dirty="0">
                <a:latin typeface="Verdana"/>
                <a:cs typeface="Verdana"/>
              </a:rPr>
              <a:t>ο</a:t>
            </a:r>
            <a:r>
              <a:rPr sz="1200" spc="-8" dirty="0">
                <a:latin typeface="Verdana"/>
                <a:cs typeface="Verdana"/>
              </a:rPr>
              <a:t>ς</a:t>
            </a:r>
            <a:endParaRPr sz="1200">
              <a:latin typeface="Verdana"/>
              <a:cs typeface="Verdana"/>
            </a:endParaRPr>
          </a:p>
        </p:txBody>
      </p:sp>
      <p:sp>
        <p:nvSpPr>
          <p:cNvPr id="11" name="object 11"/>
          <p:cNvSpPr txBox="1"/>
          <p:nvPr/>
        </p:nvSpPr>
        <p:spPr>
          <a:xfrm>
            <a:off x="69719" y="2051717"/>
            <a:ext cx="136017" cy="138499"/>
          </a:xfrm>
          <a:prstGeom prst="rect">
            <a:avLst/>
          </a:prstGeom>
        </p:spPr>
        <p:txBody>
          <a:bodyPr vert="horz" wrap="square" lIns="0" tIns="0" rIns="0" bIns="0" rtlCol="0">
            <a:spAutoFit/>
          </a:bodyPr>
          <a:lstStyle/>
          <a:p>
            <a:pPr marL="10086"/>
            <a:r>
              <a:rPr sz="900" dirty="0">
                <a:solidFill>
                  <a:srgbClr val="CC0000"/>
                </a:solidFill>
                <a:latin typeface="Wingdings"/>
                <a:cs typeface="Wingdings"/>
              </a:rPr>
              <a:t></a:t>
            </a:r>
            <a:endParaRPr sz="900">
              <a:latin typeface="Wingdings"/>
              <a:cs typeface="Wingdings"/>
            </a:endParaRPr>
          </a:p>
        </p:txBody>
      </p:sp>
      <p:sp>
        <p:nvSpPr>
          <p:cNvPr id="12" name="object 12"/>
          <p:cNvSpPr txBox="1"/>
          <p:nvPr/>
        </p:nvSpPr>
        <p:spPr>
          <a:xfrm>
            <a:off x="490351" y="2035351"/>
            <a:ext cx="684657" cy="215444"/>
          </a:xfrm>
          <a:prstGeom prst="rect">
            <a:avLst/>
          </a:prstGeom>
        </p:spPr>
        <p:txBody>
          <a:bodyPr vert="horz" wrap="square" lIns="0" tIns="0" rIns="0" bIns="0" rtlCol="0">
            <a:spAutoFit/>
          </a:bodyPr>
          <a:lstStyle/>
          <a:p>
            <a:pPr marL="10086"/>
            <a:r>
              <a:rPr sz="1400" spc="-12" dirty="0">
                <a:latin typeface="Verdana"/>
                <a:cs typeface="Verdana"/>
              </a:rPr>
              <a:t>3</a:t>
            </a:r>
            <a:r>
              <a:rPr sz="1400" spc="135" dirty="0">
                <a:latin typeface="Times New Roman"/>
                <a:cs typeface="Times New Roman"/>
              </a:rPr>
              <a:t> </a:t>
            </a:r>
            <a:r>
              <a:rPr sz="1400" spc="-4" dirty="0">
                <a:latin typeface="Verdana"/>
                <a:cs typeface="Verdana"/>
              </a:rPr>
              <a:t>μ</a:t>
            </a:r>
            <a:r>
              <a:rPr sz="1400" spc="-12" dirty="0">
                <a:latin typeface="Verdana"/>
                <a:cs typeface="Verdana"/>
              </a:rPr>
              <a:t>έ</a:t>
            </a:r>
            <a:r>
              <a:rPr sz="1400" spc="4" dirty="0">
                <a:latin typeface="Verdana"/>
                <a:cs typeface="Verdana"/>
              </a:rPr>
              <a:t>ρ</a:t>
            </a:r>
            <a:r>
              <a:rPr sz="1400" spc="-12" dirty="0">
                <a:latin typeface="Verdana"/>
                <a:cs typeface="Verdana"/>
              </a:rPr>
              <a:t>η</a:t>
            </a:r>
            <a:endParaRPr sz="1400">
              <a:latin typeface="Verdana"/>
              <a:cs typeface="Verdana"/>
            </a:endParaRPr>
          </a:p>
        </p:txBody>
      </p:sp>
      <p:sp>
        <p:nvSpPr>
          <p:cNvPr id="13" name="object 13"/>
          <p:cNvSpPr txBox="1"/>
          <p:nvPr/>
        </p:nvSpPr>
        <p:spPr>
          <a:xfrm>
            <a:off x="492633" y="2217922"/>
            <a:ext cx="105728" cy="123111"/>
          </a:xfrm>
          <a:prstGeom prst="rect">
            <a:avLst/>
          </a:prstGeom>
        </p:spPr>
        <p:txBody>
          <a:bodyPr vert="horz" wrap="square" lIns="0" tIns="0" rIns="0" bIns="0" rtlCol="0">
            <a:spAutoFit/>
          </a:bodyPr>
          <a:lstStyle/>
          <a:p>
            <a:pPr marL="10086"/>
            <a:r>
              <a:rPr sz="800" spc="8" dirty="0">
                <a:solidFill>
                  <a:srgbClr val="CC0000"/>
                </a:solidFill>
                <a:latin typeface="Wingdings"/>
                <a:cs typeface="Wingdings"/>
              </a:rPr>
              <a:t></a:t>
            </a:r>
            <a:endParaRPr sz="800">
              <a:latin typeface="Wingdings"/>
              <a:cs typeface="Wingdings"/>
            </a:endParaRPr>
          </a:p>
        </p:txBody>
      </p:sp>
      <p:sp>
        <p:nvSpPr>
          <p:cNvPr id="14" name="object 14"/>
          <p:cNvSpPr txBox="1"/>
          <p:nvPr/>
        </p:nvSpPr>
        <p:spPr>
          <a:xfrm>
            <a:off x="884686" y="2202556"/>
            <a:ext cx="421767" cy="184666"/>
          </a:xfrm>
          <a:prstGeom prst="rect">
            <a:avLst/>
          </a:prstGeom>
        </p:spPr>
        <p:txBody>
          <a:bodyPr vert="horz" wrap="square" lIns="0" tIns="0" rIns="0" bIns="0" rtlCol="0">
            <a:spAutoFit/>
          </a:bodyPr>
          <a:lstStyle/>
          <a:p>
            <a:pPr marL="10086"/>
            <a:r>
              <a:rPr sz="1200" b="1" spc="-8" dirty="0">
                <a:latin typeface="Verdana"/>
                <a:cs typeface="Verdana"/>
              </a:rPr>
              <a:t>Έ</a:t>
            </a:r>
            <a:r>
              <a:rPr sz="1200" b="1" spc="-12" dirty="0">
                <a:latin typeface="Verdana"/>
                <a:cs typeface="Verdana"/>
              </a:rPr>
              <a:t>ξ</a:t>
            </a:r>
            <a:r>
              <a:rPr sz="1200" b="1" dirty="0">
                <a:latin typeface="Verdana"/>
                <a:cs typeface="Verdana"/>
              </a:rPr>
              <a:t>ω</a:t>
            </a:r>
            <a:endParaRPr sz="1200">
              <a:latin typeface="Verdana"/>
              <a:cs typeface="Verdana"/>
            </a:endParaRPr>
          </a:p>
        </p:txBody>
      </p:sp>
      <p:sp>
        <p:nvSpPr>
          <p:cNvPr id="15" name="object 15"/>
          <p:cNvSpPr txBox="1"/>
          <p:nvPr/>
        </p:nvSpPr>
        <p:spPr>
          <a:xfrm>
            <a:off x="888115" y="2371127"/>
            <a:ext cx="114872" cy="292388"/>
          </a:xfrm>
          <a:prstGeom prst="rect">
            <a:avLst/>
          </a:prstGeom>
        </p:spPr>
        <p:txBody>
          <a:bodyPr vert="horz" wrap="square" lIns="0" tIns="0" rIns="0" bIns="0" rtlCol="0">
            <a:spAutoFit/>
          </a:bodyPr>
          <a:lstStyle/>
          <a:p>
            <a:pPr marL="10086"/>
            <a:r>
              <a:rPr sz="700" dirty="0">
                <a:solidFill>
                  <a:srgbClr val="CC0000"/>
                </a:solidFill>
                <a:latin typeface="Wingdings"/>
                <a:cs typeface="Wingdings"/>
              </a:rPr>
              <a:t></a:t>
            </a:r>
            <a:endParaRPr sz="700">
              <a:latin typeface="Wingdings"/>
              <a:cs typeface="Wingdings"/>
            </a:endParaRPr>
          </a:p>
          <a:p>
            <a:pPr marL="10086">
              <a:spcBef>
                <a:spcPts val="580"/>
              </a:spcBef>
            </a:pPr>
            <a:r>
              <a:rPr sz="700" dirty="0">
                <a:solidFill>
                  <a:srgbClr val="CC0000"/>
                </a:solidFill>
                <a:latin typeface="Wingdings"/>
                <a:cs typeface="Wingdings"/>
              </a:rPr>
              <a:t></a:t>
            </a:r>
            <a:endParaRPr sz="700">
              <a:latin typeface="Wingdings"/>
              <a:cs typeface="Wingdings"/>
            </a:endParaRPr>
          </a:p>
        </p:txBody>
      </p:sp>
      <p:sp>
        <p:nvSpPr>
          <p:cNvPr id="16" name="object 16"/>
          <p:cNvSpPr txBox="1"/>
          <p:nvPr/>
        </p:nvSpPr>
        <p:spPr>
          <a:xfrm>
            <a:off x="1242442" y="2352717"/>
            <a:ext cx="974408" cy="646331"/>
          </a:xfrm>
          <a:prstGeom prst="rect">
            <a:avLst/>
          </a:prstGeom>
        </p:spPr>
        <p:txBody>
          <a:bodyPr vert="horz" wrap="square" lIns="0" tIns="0" rIns="0" bIns="0" rtlCol="0">
            <a:spAutoFit/>
          </a:bodyPr>
          <a:lstStyle/>
          <a:p>
            <a:pPr marL="10086"/>
            <a:r>
              <a:rPr sz="1200" spc="-4" dirty="0">
                <a:latin typeface="Verdana"/>
                <a:cs typeface="Verdana"/>
              </a:rPr>
              <a:t>(</a:t>
            </a:r>
            <a:r>
              <a:rPr sz="1200" dirty="0">
                <a:latin typeface="Verdana"/>
                <a:cs typeface="Verdana"/>
              </a:rPr>
              <a:t>πτ</a:t>
            </a:r>
            <a:r>
              <a:rPr sz="1200" spc="-12" dirty="0">
                <a:latin typeface="Verdana"/>
                <a:cs typeface="Verdana"/>
              </a:rPr>
              <a:t>ε</a:t>
            </a:r>
            <a:r>
              <a:rPr sz="1200" spc="-8" dirty="0">
                <a:latin typeface="Verdana"/>
                <a:cs typeface="Verdana"/>
              </a:rPr>
              <a:t>ρ</a:t>
            </a:r>
            <a:r>
              <a:rPr sz="1200" dirty="0">
                <a:latin typeface="Verdana"/>
                <a:cs typeface="Verdana"/>
              </a:rPr>
              <a:t>ύγ</a:t>
            </a:r>
            <a:r>
              <a:rPr sz="1200" spc="-20" dirty="0">
                <a:latin typeface="Verdana"/>
                <a:cs typeface="Verdana"/>
              </a:rPr>
              <a:t>ι</a:t>
            </a:r>
            <a:r>
              <a:rPr sz="1200" spc="-8" dirty="0">
                <a:latin typeface="Verdana"/>
                <a:cs typeface="Verdana"/>
              </a:rPr>
              <a:t>ο</a:t>
            </a:r>
            <a:endParaRPr sz="1200">
              <a:latin typeface="Verdana"/>
              <a:cs typeface="Verdana"/>
            </a:endParaRPr>
          </a:p>
          <a:p>
            <a:pPr marL="10086" marR="4035">
              <a:lnSpc>
                <a:spcPts val="1144"/>
              </a:lnSpc>
              <a:spcBef>
                <a:spcPts val="282"/>
              </a:spcBef>
            </a:pPr>
            <a:r>
              <a:rPr sz="1200" spc="-12" dirty="0">
                <a:latin typeface="Verdana"/>
                <a:cs typeface="Verdana"/>
              </a:rPr>
              <a:t>έ</a:t>
            </a:r>
            <a:r>
              <a:rPr sz="1200" spc="-8" dirty="0">
                <a:latin typeface="Verdana"/>
                <a:cs typeface="Verdana"/>
              </a:rPr>
              <a:t>ξ</a:t>
            </a:r>
            <a:r>
              <a:rPr sz="1200" dirty="0">
                <a:latin typeface="Verdana"/>
                <a:cs typeface="Verdana"/>
              </a:rPr>
              <a:t>ω</a:t>
            </a:r>
            <a:r>
              <a:rPr sz="1200" dirty="0">
                <a:latin typeface="Times New Roman"/>
                <a:cs typeface="Times New Roman"/>
              </a:rPr>
              <a:t> </a:t>
            </a:r>
            <a:r>
              <a:rPr sz="1200" dirty="0">
                <a:latin typeface="Verdana"/>
                <a:cs typeface="Verdana"/>
              </a:rPr>
              <a:t>α</a:t>
            </a:r>
            <a:r>
              <a:rPr sz="1200" spc="-16" dirty="0">
                <a:latin typeface="Verdana"/>
                <a:cs typeface="Verdana"/>
              </a:rPr>
              <a:t>κ</a:t>
            </a:r>
            <a:r>
              <a:rPr sz="1200" spc="-4" dirty="0">
                <a:latin typeface="Verdana"/>
                <a:cs typeface="Verdana"/>
              </a:rPr>
              <a:t>ο</a:t>
            </a:r>
            <a:r>
              <a:rPr sz="1200" dirty="0">
                <a:latin typeface="Verdana"/>
                <a:cs typeface="Verdana"/>
              </a:rPr>
              <a:t>υ</a:t>
            </a:r>
            <a:r>
              <a:rPr sz="1200" spc="-4" dirty="0">
                <a:latin typeface="Verdana"/>
                <a:cs typeface="Verdana"/>
              </a:rPr>
              <a:t>σ</a:t>
            </a:r>
            <a:r>
              <a:rPr sz="1200" dirty="0">
                <a:latin typeface="Verdana"/>
                <a:cs typeface="Verdana"/>
              </a:rPr>
              <a:t>τ</a:t>
            </a:r>
            <a:r>
              <a:rPr sz="1200" spc="-20" dirty="0">
                <a:latin typeface="Verdana"/>
                <a:cs typeface="Verdana"/>
              </a:rPr>
              <a:t>ι</a:t>
            </a:r>
            <a:r>
              <a:rPr sz="1200" spc="-8" dirty="0">
                <a:latin typeface="Verdana"/>
                <a:cs typeface="Verdana"/>
              </a:rPr>
              <a:t>κ</a:t>
            </a:r>
            <a:r>
              <a:rPr sz="1200" spc="-12" dirty="0">
                <a:latin typeface="Verdana"/>
                <a:cs typeface="Verdana"/>
              </a:rPr>
              <a:t>ό</a:t>
            </a:r>
            <a:r>
              <a:rPr sz="1200" spc="-8" dirty="0">
                <a:latin typeface="Verdana"/>
                <a:cs typeface="Verdana"/>
              </a:rPr>
              <a:t>ς</a:t>
            </a:r>
            <a:r>
              <a:rPr sz="1200" spc="-4" dirty="0">
                <a:latin typeface="Times New Roman"/>
                <a:cs typeface="Times New Roman"/>
              </a:rPr>
              <a:t> </a:t>
            </a:r>
            <a:r>
              <a:rPr sz="1200" dirty="0">
                <a:latin typeface="Verdana"/>
                <a:cs typeface="Verdana"/>
              </a:rPr>
              <a:t>π</a:t>
            </a:r>
            <a:r>
              <a:rPr sz="1200" spc="-12" dirty="0">
                <a:latin typeface="Verdana"/>
                <a:cs typeface="Verdana"/>
              </a:rPr>
              <a:t>ό</a:t>
            </a:r>
            <a:r>
              <a:rPr sz="1200" dirty="0">
                <a:latin typeface="Verdana"/>
                <a:cs typeface="Verdana"/>
              </a:rPr>
              <a:t>ρ</a:t>
            </a:r>
            <a:r>
              <a:rPr sz="1200" spc="-12" dirty="0">
                <a:latin typeface="Verdana"/>
                <a:cs typeface="Verdana"/>
              </a:rPr>
              <a:t>ος</a:t>
            </a:r>
            <a:r>
              <a:rPr sz="1200" dirty="0">
                <a:latin typeface="Verdana"/>
                <a:cs typeface="Verdana"/>
              </a:rPr>
              <a:t>)</a:t>
            </a:r>
            <a:endParaRPr sz="1200">
              <a:latin typeface="Verdana"/>
              <a:cs typeface="Verdana"/>
            </a:endParaRPr>
          </a:p>
        </p:txBody>
      </p:sp>
      <p:sp>
        <p:nvSpPr>
          <p:cNvPr id="17" name="object 17"/>
          <p:cNvSpPr txBox="1"/>
          <p:nvPr/>
        </p:nvSpPr>
        <p:spPr>
          <a:xfrm>
            <a:off x="492633" y="2907334"/>
            <a:ext cx="105728" cy="123111"/>
          </a:xfrm>
          <a:prstGeom prst="rect">
            <a:avLst/>
          </a:prstGeom>
        </p:spPr>
        <p:txBody>
          <a:bodyPr vert="horz" wrap="square" lIns="0" tIns="0" rIns="0" bIns="0" rtlCol="0">
            <a:spAutoFit/>
          </a:bodyPr>
          <a:lstStyle/>
          <a:p>
            <a:pPr marL="10086"/>
            <a:r>
              <a:rPr sz="800" spc="8" dirty="0">
                <a:solidFill>
                  <a:srgbClr val="CC0000"/>
                </a:solidFill>
                <a:latin typeface="Wingdings"/>
                <a:cs typeface="Wingdings"/>
              </a:rPr>
              <a:t></a:t>
            </a:r>
            <a:endParaRPr sz="800">
              <a:latin typeface="Wingdings"/>
              <a:cs typeface="Wingdings"/>
            </a:endParaRPr>
          </a:p>
        </p:txBody>
      </p:sp>
      <p:sp>
        <p:nvSpPr>
          <p:cNvPr id="18" name="object 18"/>
          <p:cNvSpPr txBox="1"/>
          <p:nvPr/>
        </p:nvSpPr>
        <p:spPr>
          <a:xfrm>
            <a:off x="884686" y="2891967"/>
            <a:ext cx="528066" cy="184666"/>
          </a:xfrm>
          <a:prstGeom prst="rect">
            <a:avLst/>
          </a:prstGeom>
        </p:spPr>
        <p:txBody>
          <a:bodyPr vert="horz" wrap="square" lIns="0" tIns="0" rIns="0" bIns="0" rtlCol="0">
            <a:spAutoFit/>
          </a:bodyPr>
          <a:lstStyle/>
          <a:p>
            <a:pPr marL="10086"/>
            <a:r>
              <a:rPr sz="1200" b="1" spc="-16" dirty="0">
                <a:latin typeface="Verdana"/>
                <a:cs typeface="Verdana"/>
              </a:rPr>
              <a:t>Μ</a:t>
            </a:r>
            <a:r>
              <a:rPr sz="1200" b="1" spc="-8" dirty="0">
                <a:latin typeface="Verdana"/>
                <a:cs typeface="Verdana"/>
              </a:rPr>
              <a:t>έσο</a:t>
            </a:r>
            <a:endParaRPr sz="1200">
              <a:latin typeface="Verdana"/>
              <a:cs typeface="Verdana"/>
            </a:endParaRPr>
          </a:p>
        </p:txBody>
      </p:sp>
      <p:sp>
        <p:nvSpPr>
          <p:cNvPr id="19" name="object 19"/>
          <p:cNvSpPr txBox="1"/>
          <p:nvPr/>
        </p:nvSpPr>
        <p:spPr>
          <a:xfrm>
            <a:off x="888115" y="3059708"/>
            <a:ext cx="114872" cy="107722"/>
          </a:xfrm>
          <a:prstGeom prst="rect">
            <a:avLst/>
          </a:prstGeom>
        </p:spPr>
        <p:txBody>
          <a:bodyPr vert="horz" wrap="square" lIns="0" tIns="0" rIns="0" bIns="0" rtlCol="0">
            <a:spAutoFit/>
          </a:bodyPr>
          <a:lstStyle/>
          <a:p>
            <a:pPr marL="10086"/>
            <a:r>
              <a:rPr sz="700" dirty="0">
                <a:solidFill>
                  <a:srgbClr val="CC0000"/>
                </a:solidFill>
                <a:latin typeface="Wingdings"/>
                <a:cs typeface="Wingdings"/>
              </a:rPr>
              <a:t></a:t>
            </a:r>
            <a:endParaRPr sz="700">
              <a:latin typeface="Wingdings"/>
              <a:cs typeface="Wingdings"/>
            </a:endParaRPr>
          </a:p>
        </p:txBody>
      </p:sp>
      <p:sp>
        <p:nvSpPr>
          <p:cNvPr id="20" name="object 20"/>
          <p:cNvSpPr txBox="1"/>
          <p:nvPr/>
        </p:nvSpPr>
        <p:spPr>
          <a:xfrm>
            <a:off x="1242442" y="3042128"/>
            <a:ext cx="1095566" cy="602729"/>
          </a:xfrm>
          <a:prstGeom prst="rect">
            <a:avLst/>
          </a:prstGeom>
        </p:spPr>
        <p:txBody>
          <a:bodyPr vert="horz" wrap="square" lIns="0" tIns="0" rIns="0" bIns="0" rtlCol="0">
            <a:spAutoFit/>
          </a:bodyPr>
          <a:lstStyle/>
          <a:p>
            <a:pPr marL="10086" marR="4035">
              <a:lnSpc>
                <a:spcPts val="1144"/>
              </a:lnSpc>
            </a:pPr>
            <a:r>
              <a:rPr sz="1200" spc="-4" dirty="0">
                <a:latin typeface="Verdana"/>
                <a:cs typeface="Verdana"/>
              </a:rPr>
              <a:t>Τ</a:t>
            </a:r>
            <a:r>
              <a:rPr sz="1200" dirty="0">
                <a:latin typeface="Verdana"/>
                <a:cs typeface="Verdana"/>
              </a:rPr>
              <a:t>υ</a:t>
            </a:r>
            <a:r>
              <a:rPr sz="1200" spc="-12" dirty="0">
                <a:latin typeface="Verdana"/>
                <a:cs typeface="Verdana"/>
              </a:rPr>
              <a:t>μ</a:t>
            </a:r>
            <a:r>
              <a:rPr sz="1200" dirty="0">
                <a:latin typeface="Verdana"/>
                <a:cs typeface="Verdana"/>
              </a:rPr>
              <a:t>παν</a:t>
            </a:r>
            <a:r>
              <a:rPr sz="1200" spc="-20" dirty="0">
                <a:latin typeface="Verdana"/>
                <a:cs typeface="Verdana"/>
              </a:rPr>
              <a:t>ι</a:t>
            </a:r>
            <a:r>
              <a:rPr sz="1200" spc="-8" dirty="0">
                <a:latin typeface="Verdana"/>
                <a:cs typeface="Verdana"/>
              </a:rPr>
              <a:t>κή</a:t>
            </a:r>
            <a:r>
              <a:rPr sz="1200" spc="-4" dirty="0">
                <a:latin typeface="Times New Roman"/>
                <a:cs typeface="Times New Roman"/>
              </a:rPr>
              <a:t> </a:t>
            </a:r>
            <a:r>
              <a:rPr sz="1200" spc="-8" dirty="0">
                <a:latin typeface="Verdana"/>
                <a:cs typeface="Verdana"/>
              </a:rPr>
              <a:t>κ</a:t>
            </a:r>
            <a:r>
              <a:rPr sz="1200" spc="-12" dirty="0">
                <a:latin typeface="Verdana"/>
                <a:cs typeface="Verdana"/>
              </a:rPr>
              <a:t>οι</a:t>
            </a:r>
            <a:r>
              <a:rPr sz="1200" spc="-16" dirty="0">
                <a:latin typeface="Verdana"/>
                <a:cs typeface="Verdana"/>
              </a:rPr>
              <a:t>λ</a:t>
            </a:r>
            <a:r>
              <a:rPr sz="1200" spc="-4" dirty="0">
                <a:latin typeface="Verdana"/>
                <a:cs typeface="Verdana"/>
              </a:rPr>
              <a:t>ότ</a:t>
            </a:r>
            <a:r>
              <a:rPr sz="1200" spc="-12" dirty="0">
                <a:latin typeface="Verdana"/>
                <a:cs typeface="Verdana"/>
              </a:rPr>
              <a:t>η</a:t>
            </a:r>
            <a:r>
              <a:rPr sz="1200" spc="-4" dirty="0">
                <a:latin typeface="Verdana"/>
                <a:cs typeface="Verdana"/>
              </a:rPr>
              <a:t>τ</a:t>
            </a:r>
            <a:r>
              <a:rPr sz="1200" dirty="0">
                <a:latin typeface="Verdana"/>
                <a:cs typeface="Verdana"/>
              </a:rPr>
              <a:t>α</a:t>
            </a:r>
            <a:r>
              <a:rPr sz="1200" spc="123" dirty="0">
                <a:latin typeface="Times New Roman"/>
                <a:cs typeface="Times New Roman"/>
              </a:rPr>
              <a:t> </a:t>
            </a:r>
            <a:r>
              <a:rPr sz="1200" spc="-16" dirty="0">
                <a:latin typeface="Verdana"/>
                <a:cs typeface="Verdana"/>
              </a:rPr>
              <a:t>.</a:t>
            </a:r>
            <a:r>
              <a:rPr sz="1200" spc="-8" dirty="0">
                <a:latin typeface="Verdana"/>
                <a:cs typeface="Verdana"/>
              </a:rPr>
              <a:t>3</a:t>
            </a:r>
            <a:endParaRPr sz="1200">
              <a:latin typeface="Verdana"/>
              <a:cs typeface="Verdana"/>
            </a:endParaRPr>
          </a:p>
          <a:p>
            <a:pPr marL="10086" marR="56988">
              <a:lnSpc>
                <a:spcPts val="1144"/>
              </a:lnSpc>
              <a:spcBef>
                <a:spcPts val="294"/>
              </a:spcBef>
            </a:pPr>
            <a:r>
              <a:rPr sz="1200" spc="-20" dirty="0">
                <a:latin typeface="Verdana"/>
                <a:cs typeface="Verdana"/>
              </a:rPr>
              <a:t>Α</a:t>
            </a:r>
            <a:r>
              <a:rPr sz="1200" spc="-8" dirty="0">
                <a:latin typeface="Verdana"/>
                <a:cs typeface="Verdana"/>
              </a:rPr>
              <a:t>κ</a:t>
            </a:r>
            <a:r>
              <a:rPr sz="1200" spc="-12" dirty="0">
                <a:latin typeface="Verdana"/>
                <a:cs typeface="Verdana"/>
              </a:rPr>
              <a:t>ο</a:t>
            </a:r>
            <a:r>
              <a:rPr sz="1200" dirty="0">
                <a:latin typeface="Verdana"/>
                <a:cs typeface="Verdana"/>
              </a:rPr>
              <a:t>υσ</a:t>
            </a:r>
            <a:r>
              <a:rPr sz="1200" spc="-4" dirty="0">
                <a:latin typeface="Verdana"/>
                <a:cs typeface="Verdana"/>
              </a:rPr>
              <a:t>τ</a:t>
            </a:r>
            <a:r>
              <a:rPr sz="1200" spc="-12" dirty="0">
                <a:latin typeface="Verdana"/>
                <a:cs typeface="Verdana"/>
              </a:rPr>
              <a:t>ι</a:t>
            </a:r>
            <a:r>
              <a:rPr sz="1200" spc="-16" dirty="0">
                <a:latin typeface="Verdana"/>
                <a:cs typeface="Verdana"/>
              </a:rPr>
              <a:t>κ</a:t>
            </a:r>
            <a:r>
              <a:rPr sz="1200" spc="-8" dirty="0">
                <a:latin typeface="Verdana"/>
                <a:cs typeface="Verdana"/>
              </a:rPr>
              <a:t>ή</a:t>
            </a:r>
            <a:r>
              <a:rPr sz="1200" spc="-4" dirty="0">
                <a:latin typeface="Times New Roman"/>
                <a:cs typeface="Times New Roman"/>
              </a:rPr>
              <a:t> </a:t>
            </a:r>
            <a:r>
              <a:rPr sz="1200" dirty="0">
                <a:latin typeface="Verdana"/>
                <a:cs typeface="Verdana"/>
              </a:rPr>
              <a:t>σά</a:t>
            </a:r>
            <a:r>
              <a:rPr sz="1200" spc="-16" dirty="0">
                <a:latin typeface="Verdana"/>
                <a:cs typeface="Verdana"/>
              </a:rPr>
              <a:t>λ</a:t>
            </a:r>
            <a:r>
              <a:rPr sz="1200" dirty="0">
                <a:latin typeface="Verdana"/>
                <a:cs typeface="Verdana"/>
              </a:rPr>
              <a:t>π</a:t>
            </a:r>
            <a:r>
              <a:rPr sz="1200" spc="-12" dirty="0">
                <a:latin typeface="Verdana"/>
                <a:cs typeface="Verdana"/>
              </a:rPr>
              <a:t>ι</a:t>
            </a:r>
            <a:r>
              <a:rPr sz="1200" spc="-8" dirty="0">
                <a:latin typeface="Verdana"/>
                <a:cs typeface="Verdana"/>
              </a:rPr>
              <a:t>γ</a:t>
            </a:r>
            <a:r>
              <a:rPr sz="1200" spc="-16" dirty="0">
                <a:latin typeface="Verdana"/>
                <a:cs typeface="Verdana"/>
              </a:rPr>
              <a:t>γ</a:t>
            </a:r>
            <a:r>
              <a:rPr sz="1200" dirty="0">
                <a:latin typeface="Verdana"/>
                <a:cs typeface="Verdana"/>
              </a:rPr>
              <a:t>α</a:t>
            </a:r>
            <a:r>
              <a:rPr sz="1200" spc="123" dirty="0">
                <a:latin typeface="Times New Roman"/>
                <a:cs typeface="Times New Roman"/>
              </a:rPr>
              <a:t> </a:t>
            </a:r>
            <a:r>
              <a:rPr sz="1200" spc="-16" dirty="0">
                <a:latin typeface="Verdana"/>
                <a:cs typeface="Verdana"/>
              </a:rPr>
              <a:t>.</a:t>
            </a:r>
            <a:r>
              <a:rPr sz="1200" spc="-8" dirty="0">
                <a:latin typeface="Verdana"/>
                <a:cs typeface="Verdana"/>
              </a:rPr>
              <a:t>4</a:t>
            </a:r>
            <a:endParaRPr sz="1200">
              <a:latin typeface="Verdana"/>
              <a:cs typeface="Verdana"/>
            </a:endParaRPr>
          </a:p>
        </p:txBody>
      </p:sp>
      <p:sp>
        <p:nvSpPr>
          <p:cNvPr id="21" name="object 21"/>
          <p:cNvSpPr txBox="1"/>
          <p:nvPr/>
        </p:nvSpPr>
        <p:spPr>
          <a:xfrm>
            <a:off x="888115" y="3329334"/>
            <a:ext cx="114872" cy="107722"/>
          </a:xfrm>
          <a:prstGeom prst="rect">
            <a:avLst/>
          </a:prstGeom>
        </p:spPr>
        <p:txBody>
          <a:bodyPr vert="horz" wrap="square" lIns="0" tIns="0" rIns="0" bIns="0" rtlCol="0">
            <a:spAutoFit/>
          </a:bodyPr>
          <a:lstStyle/>
          <a:p>
            <a:pPr marL="10086"/>
            <a:r>
              <a:rPr sz="700" dirty="0">
                <a:solidFill>
                  <a:srgbClr val="CC0000"/>
                </a:solidFill>
                <a:latin typeface="Wingdings"/>
                <a:cs typeface="Wingdings"/>
              </a:rPr>
              <a:t></a:t>
            </a:r>
            <a:endParaRPr sz="700">
              <a:latin typeface="Wingdings"/>
              <a:cs typeface="Wingdings"/>
            </a:endParaRPr>
          </a:p>
        </p:txBody>
      </p:sp>
      <p:sp>
        <p:nvSpPr>
          <p:cNvPr id="22" name="object 22"/>
          <p:cNvSpPr txBox="1"/>
          <p:nvPr/>
        </p:nvSpPr>
        <p:spPr>
          <a:xfrm>
            <a:off x="492633" y="3595917"/>
            <a:ext cx="105728" cy="123111"/>
          </a:xfrm>
          <a:prstGeom prst="rect">
            <a:avLst/>
          </a:prstGeom>
        </p:spPr>
        <p:txBody>
          <a:bodyPr vert="horz" wrap="square" lIns="0" tIns="0" rIns="0" bIns="0" rtlCol="0">
            <a:spAutoFit/>
          </a:bodyPr>
          <a:lstStyle/>
          <a:p>
            <a:pPr marL="10086"/>
            <a:r>
              <a:rPr sz="800" spc="8" dirty="0">
                <a:solidFill>
                  <a:srgbClr val="CC0000"/>
                </a:solidFill>
                <a:latin typeface="Wingdings"/>
                <a:cs typeface="Wingdings"/>
              </a:rPr>
              <a:t></a:t>
            </a:r>
            <a:endParaRPr sz="800">
              <a:latin typeface="Wingdings"/>
              <a:cs typeface="Wingdings"/>
            </a:endParaRPr>
          </a:p>
        </p:txBody>
      </p:sp>
      <p:sp>
        <p:nvSpPr>
          <p:cNvPr id="23" name="object 23"/>
          <p:cNvSpPr txBox="1"/>
          <p:nvPr/>
        </p:nvSpPr>
        <p:spPr>
          <a:xfrm>
            <a:off x="884686" y="3581376"/>
            <a:ext cx="1500188" cy="291747"/>
          </a:xfrm>
          <a:prstGeom prst="rect">
            <a:avLst/>
          </a:prstGeom>
        </p:spPr>
        <p:txBody>
          <a:bodyPr vert="horz" wrap="square" lIns="0" tIns="0" rIns="0" bIns="0" rtlCol="0">
            <a:spAutoFit/>
          </a:bodyPr>
          <a:lstStyle/>
          <a:p>
            <a:pPr marL="10086" marR="4035">
              <a:lnSpc>
                <a:spcPct val="79400"/>
              </a:lnSpc>
            </a:pPr>
            <a:r>
              <a:rPr sz="1200" b="1" spc="-8" dirty="0">
                <a:latin typeface="Verdana"/>
                <a:cs typeface="Verdana"/>
              </a:rPr>
              <a:t>Έ</a:t>
            </a:r>
            <a:r>
              <a:rPr sz="1200" b="1" spc="-12" dirty="0">
                <a:latin typeface="Verdana"/>
                <a:cs typeface="Verdana"/>
              </a:rPr>
              <a:t>σω</a:t>
            </a:r>
            <a:r>
              <a:rPr sz="1200" spc="-8" dirty="0">
                <a:latin typeface="Verdana"/>
                <a:cs typeface="Verdana"/>
              </a:rPr>
              <a:t>,</a:t>
            </a:r>
            <a:r>
              <a:rPr sz="1200" spc="115" dirty="0">
                <a:latin typeface="Times New Roman"/>
                <a:cs typeface="Times New Roman"/>
              </a:rPr>
              <a:t> </a:t>
            </a:r>
            <a:r>
              <a:rPr sz="1200" spc="-8" dirty="0">
                <a:latin typeface="Verdana"/>
                <a:cs typeface="Verdana"/>
              </a:rPr>
              <a:t>λ</a:t>
            </a:r>
            <a:r>
              <a:rPr sz="1200" spc="-12" dirty="0">
                <a:latin typeface="Verdana"/>
                <a:cs typeface="Verdana"/>
              </a:rPr>
              <a:t>έ</a:t>
            </a:r>
            <a:r>
              <a:rPr sz="1200" spc="-16" dirty="0">
                <a:latin typeface="Verdana"/>
                <a:cs typeface="Verdana"/>
              </a:rPr>
              <a:t>γ</a:t>
            </a:r>
            <a:r>
              <a:rPr sz="1200" spc="-12" dirty="0">
                <a:latin typeface="Verdana"/>
                <a:cs typeface="Verdana"/>
              </a:rPr>
              <a:t>ε</a:t>
            </a:r>
            <a:r>
              <a:rPr sz="1200" dirty="0">
                <a:latin typeface="Verdana"/>
                <a:cs typeface="Verdana"/>
              </a:rPr>
              <a:t>τ</a:t>
            </a:r>
            <a:r>
              <a:rPr sz="1200" spc="-4" dirty="0">
                <a:latin typeface="Verdana"/>
                <a:cs typeface="Verdana"/>
              </a:rPr>
              <a:t>α</a:t>
            </a:r>
            <a:r>
              <a:rPr sz="1200" dirty="0">
                <a:latin typeface="Verdana"/>
                <a:cs typeface="Verdana"/>
              </a:rPr>
              <a:t>ι</a:t>
            </a:r>
            <a:r>
              <a:rPr sz="1200" spc="111" dirty="0">
                <a:latin typeface="Times New Roman"/>
                <a:cs typeface="Times New Roman"/>
              </a:rPr>
              <a:t> </a:t>
            </a:r>
            <a:r>
              <a:rPr sz="1200" spc="-16" dirty="0">
                <a:latin typeface="Verdana"/>
                <a:cs typeface="Verdana"/>
              </a:rPr>
              <a:t>κ</a:t>
            </a:r>
            <a:r>
              <a:rPr sz="1200" dirty="0">
                <a:latin typeface="Verdana"/>
                <a:cs typeface="Verdana"/>
              </a:rPr>
              <a:t>αι</a:t>
            </a:r>
            <a:r>
              <a:rPr sz="1200" dirty="0">
                <a:latin typeface="Times New Roman"/>
                <a:cs typeface="Times New Roman"/>
              </a:rPr>
              <a:t> </a:t>
            </a:r>
            <a:r>
              <a:rPr sz="1200" spc="-8" dirty="0">
                <a:latin typeface="Verdana"/>
                <a:cs typeface="Verdana"/>
              </a:rPr>
              <a:t>λα</a:t>
            </a:r>
            <a:r>
              <a:rPr sz="1200" spc="-4" dirty="0">
                <a:latin typeface="Verdana"/>
                <a:cs typeface="Verdana"/>
              </a:rPr>
              <a:t>β</a:t>
            </a:r>
            <a:r>
              <a:rPr sz="1200" dirty="0">
                <a:latin typeface="Verdana"/>
                <a:cs typeface="Verdana"/>
              </a:rPr>
              <a:t>ύρ</a:t>
            </a:r>
            <a:r>
              <a:rPr sz="1200" spc="-20" dirty="0">
                <a:latin typeface="Verdana"/>
                <a:cs typeface="Verdana"/>
              </a:rPr>
              <a:t>ι</a:t>
            </a:r>
            <a:r>
              <a:rPr sz="1200" spc="-8" dirty="0">
                <a:latin typeface="Verdana"/>
                <a:cs typeface="Verdana"/>
              </a:rPr>
              <a:t>νθ</a:t>
            </a:r>
            <a:r>
              <a:rPr sz="1200" spc="-12" dirty="0">
                <a:latin typeface="Verdana"/>
                <a:cs typeface="Verdana"/>
              </a:rPr>
              <a:t>ο</a:t>
            </a:r>
            <a:r>
              <a:rPr sz="1200" spc="-8" dirty="0">
                <a:latin typeface="Verdana"/>
                <a:cs typeface="Verdana"/>
              </a:rPr>
              <a:t>ς</a:t>
            </a:r>
            <a:r>
              <a:rPr sz="1200" spc="111" dirty="0">
                <a:latin typeface="Times New Roman"/>
                <a:cs typeface="Times New Roman"/>
              </a:rPr>
              <a:t> </a:t>
            </a:r>
            <a:r>
              <a:rPr sz="1200" spc="-16" dirty="0">
                <a:latin typeface="Verdana"/>
                <a:cs typeface="Verdana"/>
              </a:rPr>
              <a:t>.</a:t>
            </a:r>
            <a:r>
              <a:rPr sz="1200" spc="-12" dirty="0">
                <a:latin typeface="Verdana"/>
                <a:cs typeface="Verdana"/>
              </a:rPr>
              <a:t>1</a:t>
            </a:r>
            <a:r>
              <a:rPr sz="1200" spc="-8" dirty="0">
                <a:latin typeface="Verdana"/>
                <a:cs typeface="Verdana"/>
              </a:rPr>
              <a:t>0</a:t>
            </a:r>
            <a:endParaRPr sz="1200">
              <a:latin typeface="Verdana"/>
              <a:cs typeface="Verdana"/>
            </a:endParaRPr>
          </a:p>
        </p:txBody>
      </p:sp>
      <p:sp>
        <p:nvSpPr>
          <p:cNvPr id="24" name="object 24"/>
          <p:cNvSpPr/>
          <p:nvPr/>
        </p:nvSpPr>
        <p:spPr>
          <a:xfrm>
            <a:off x="3078089" y="1562159"/>
            <a:ext cx="2489454" cy="1948767"/>
          </a:xfrm>
          <a:custGeom>
            <a:avLst/>
            <a:gdLst/>
            <a:ahLst/>
            <a:cxnLst/>
            <a:rect l="l" t="t" r="r" b="b"/>
            <a:pathLst>
              <a:path w="2766060" h="2983229">
                <a:moveTo>
                  <a:pt x="0" y="2983236"/>
                </a:moveTo>
                <a:lnTo>
                  <a:pt x="2766059" y="0"/>
                </a:lnTo>
              </a:path>
            </a:pathLst>
          </a:custGeom>
          <a:ln w="8890">
            <a:solidFill>
              <a:srgbClr val="000000"/>
            </a:solidFill>
          </a:ln>
        </p:spPr>
        <p:txBody>
          <a:bodyPr wrap="square" lIns="0" tIns="0" rIns="0" bIns="0" rtlCol="0"/>
          <a:lstStyle/>
          <a:p>
            <a:endParaRPr/>
          </a:p>
        </p:txBody>
      </p:sp>
      <p:sp>
        <p:nvSpPr>
          <p:cNvPr id="25" name="object 25"/>
          <p:cNvSpPr/>
          <p:nvPr/>
        </p:nvSpPr>
        <p:spPr>
          <a:xfrm>
            <a:off x="5533253" y="1533130"/>
            <a:ext cx="72009" cy="53095"/>
          </a:xfrm>
          <a:custGeom>
            <a:avLst/>
            <a:gdLst/>
            <a:ahLst/>
            <a:cxnLst/>
            <a:rect l="l" t="t" r="r" b="b"/>
            <a:pathLst>
              <a:path w="80010" h="81280">
                <a:moveTo>
                  <a:pt x="80009" y="0"/>
                </a:moveTo>
                <a:lnTo>
                  <a:pt x="0" y="30479"/>
                </a:lnTo>
                <a:lnTo>
                  <a:pt x="55900" y="81290"/>
                </a:lnTo>
                <a:lnTo>
                  <a:pt x="80009" y="0"/>
                </a:lnTo>
                <a:close/>
              </a:path>
            </a:pathLst>
          </a:custGeom>
          <a:solidFill>
            <a:srgbClr val="00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Εξωτερικό αυτί</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Πτερύγιο και ο έξω ακουστικός πόρος. </a:t>
            </a:r>
          </a:p>
          <a:p>
            <a:r>
              <a:rPr lang="el-GR" dirty="0" smtClean="0"/>
              <a:t>Πτερύγιο του αυτιού : συλλέγει και διοχετεύει τον ήχο στον ακουστικό πόρο</a:t>
            </a:r>
          </a:p>
          <a:p>
            <a:r>
              <a:rPr lang="el-GR" dirty="0" smtClean="0"/>
              <a:t>Ακουστικός πόρος : κατευθύνει τον ήχο στο εσωτερικό του αυτιού</a:t>
            </a:r>
          </a:p>
          <a:p>
            <a:pPr>
              <a:buNone/>
            </a:pPr>
            <a:r>
              <a:rPr lang="el-GR" dirty="0" smtClean="0"/>
              <a:t/>
            </a:r>
            <a:br>
              <a:rPr lang="el-GR"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4" name="3 - Θέση περιεχομένου" descr="1147-3188-02_photo_1.jpg"/>
          <p:cNvPicPr>
            <a:picLocks noGrp="1" noChangeAspect="1"/>
          </p:cNvPicPr>
          <p:nvPr>
            <p:ph idx="1"/>
          </p:nvPr>
        </p:nvPicPr>
        <p:blipFill>
          <a:blip r:embed="rId2"/>
          <a:stretch>
            <a:fillRect/>
          </a:stretch>
        </p:blipFill>
        <p:spPr>
          <a:xfrm>
            <a:off x="1066800" y="266849"/>
            <a:ext cx="6019799" cy="42130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Μέσο αυτί </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dirty="0" smtClean="0"/>
              <a:t>Αποτελείται από: τον τυμπανικό υμένα, </a:t>
            </a:r>
          </a:p>
          <a:p>
            <a:r>
              <a:rPr lang="el-GR" dirty="0" smtClean="0"/>
              <a:t>το κοίλο του τυμπάνου:  μετατρέπει τον ήχο σε παλμικές δονήσεις</a:t>
            </a:r>
            <a:endParaRPr lang="el-GR" b="1" dirty="0" smtClean="0"/>
          </a:p>
          <a:p>
            <a:r>
              <a:rPr lang="el-GR" dirty="0" smtClean="0"/>
              <a:t>την αλυσίδα των ακουστικών οσταρίων: σφύρα, άκμονας, αναβολέας - τρία μικρά οστάρια που μεταφέρουν διαδοχικά τις δονήσεις στο έσω αυτί.</a:t>
            </a:r>
            <a:endParaRPr lang="el-GR" b="1" dirty="0" smtClean="0"/>
          </a:p>
          <a:p>
            <a:r>
              <a:rPr lang="el-GR" dirty="0" smtClean="0"/>
              <a:t>και τους μυς τείνοντα το τύμπανο και αυτόν του αναβολέα,</a:t>
            </a:r>
          </a:p>
          <a:p>
            <a:r>
              <a:rPr lang="el-GR" dirty="0" smtClean="0"/>
              <a:t>το μαστοειδές άντρο </a:t>
            </a:r>
          </a:p>
          <a:p>
            <a:r>
              <a:rPr lang="el-GR" dirty="0" smtClean="0"/>
              <a:t>τις κυψέλες της μαστοειδούς αποφύσεως </a:t>
            </a:r>
          </a:p>
          <a:p>
            <a:r>
              <a:rPr lang="el-GR" dirty="0" smtClean="0"/>
              <a:t>και την ευσταχιανή σάλπιγγα.</a:t>
            </a:r>
            <a:br>
              <a:rPr lang="el-GR"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228600" y="258762"/>
            <a:ext cx="7406640" cy="835357"/>
          </a:xfrm>
          <a:prstGeom prst="rect">
            <a:avLst/>
          </a:prstGeom>
        </p:spPr>
        <p:txBody>
          <a:bodyPr vert="horz" wrap="square" lIns="0" tIns="370078" rIns="0" bIns="0" rtlCol="0">
            <a:spAutoFit/>
          </a:bodyPr>
          <a:lstStyle/>
          <a:p>
            <a:pPr marL="10086">
              <a:lnSpc>
                <a:spcPts val="3618"/>
              </a:lnSpc>
            </a:pPr>
            <a:r>
              <a:rPr spc="-4" dirty="0"/>
              <a:t>Τ</a:t>
            </a:r>
            <a:r>
              <a:rPr dirty="0"/>
              <a:t>ο</a:t>
            </a:r>
            <a:r>
              <a:rPr spc="302" dirty="0">
                <a:latin typeface="Times New Roman"/>
                <a:cs typeface="Times New Roman"/>
              </a:rPr>
              <a:t> </a:t>
            </a:r>
            <a:r>
              <a:rPr spc="-4" dirty="0"/>
              <a:t>αυτί</a:t>
            </a:r>
          </a:p>
        </p:txBody>
      </p:sp>
      <p:sp>
        <p:nvSpPr>
          <p:cNvPr id="8" name="object 8"/>
          <p:cNvSpPr txBox="1"/>
          <p:nvPr/>
        </p:nvSpPr>
        <p:spPr>
          <a:xfrm>
            <a:off x="1002409" y="1475641"/>
            <a:ext cx="134303" cy="153888"/>
          </a:xfrm>
          <a:prstGeom prst="rect">
            <a:avLst/>
          </a:prstGeom>
        </p:spPr>
        <p:txBody>
          <a:bodyPr vert="horz" wrap="square" lIns="0" tIns="0" rIns="0" bIns="0" rtlCol="0">
            <a:spAutoFit/>
          </a:bodyPr>
          <a:lstStyle/>
          <a:p>
            <a:pPr marL="10086"/>
            <a:r>
              <a:rPr sz="1000" spc="-8" dirty="0">
                <a:solidFill>
                  <a:srgbClr val="CC0000"/>
                </a:solidFill>
                <a:latin typeface="Wingdings"/>
                <a:cs typeface="Wingdings"/>
              </a:rPr>
              <a:t></a:t>
            </a:r>
            <a:endParaRPr sz="1000">
              <a:latin typeface="Wingdings"/>
              <a:cs typeface="Wingdings"/>
            </a:endParaRPr>
          </a:p>
        </p:txBody>
      </p:sp>
      <p:sp>
        <p:nvSpPr>
          <p:cNvPr id="10" name="object 10"/>
          <p:cNvSpPr txBox="1"/>
          <p:nvPr/>
        </p:nvSpPr>
        <p:spPr>
          <a:xfrm>
            <a:off x="1002409" y="1716230"/>
            <a:ext cx="134303" cy="153888"/>
          </a:xfrm>
          <a:prstGeom prst="rect">
            <a:avLst/>
          </a:prstGeom>
        </p:spPr>
        <p:txBody>
          <a:bodyPr vert="horz" wrap="square" lIns="0" tIns="0" rIns="0" bIns="0" rtlCol="0">
            <a:spAutoFit/>
          </a:bodyPr>
          <a:lstStyle/>
          <a:p>
            <a:pPr marL="10086"/>
            <a:r>
              <a:rPr sz="1000" spc="-8" dirty="0">
                <a:solidFill>
                  <a:srgbClr val="CC0000"/>
                </a:solidFill>
                <a:latin typeface="Wingdings"/>
                <a:cs typeface="Wingdings"/>
              </a:rPr>
              <a:t></a:t>
            </a:r>
            <a:endParaRPr sz="1000">
              <a:latin typeface="Wingdings"/>
              <a:cs typeface="Wingdings"/>
            </a:endParaRPr>
          </a:p>
        </p:txBody>
      </p:sp>
      <p:sp>
        <p:nvSpPr>
          <p:cNvPr id="11" name="object 11"/>
          <p:cNvSpPr txBox="1"/>
          <p:nvPr/>
        </p:nvSpPr>
        <p:spPr>
          <a:xfrm>
            <a:off x="1002409" y="1956819"/>
            <a:ext cx="134303" cy="153888"/>
          </a:xfrm>
          <a:prstGeom prst="rect">
            <a:avLst/>
          </a:prstGeom>
        </p:spPr>
        <p:txBody>
          <a:bodyPr vert="horz" wrap="square" lIns="0" tIns="0" rIns="0" bIns="0" rtlCol="0">
            <a:spAutoFit/>
          </a:bodyPr>
          <a:lstStyle/>
          <a:p>
            <a:pPr marL="10086"/>
            <a:r>
              <a:rPr sz="1000" spc="-8" dirty="0">
                <a:solidFill>
                  <a:srgbClr val="CC0000"/>
                </a:solidFill>
                <a:latin typeface="Wingdings"/>
                <a:cs typeface="Wingdings"/>
              </a:rPr>
              <a:t></a:t>
            </a:r>
            <a:endParaRPr sz="1000">
              <a:latin typeface="Wingdings"/>
              <a:cs typeface="Wingdings"/>
            </a:endParaRPr>
          </a:p>
        </p:txBody>
      </p:sp>
      <p:sp>
        <p:nvSpPr>
          <p:cNvPr id="12" name="object 12"/>
          <p:cNvSpPr txBox="1"/>
          <p:nvPr/>
        </p:nvSpPr>
        <p:spPr>
          <a:xfrm>
            <a:off x="579505" y="2206924"/>
            <a:ext cx="168593" cy="169277"/>
          </a:xfrm>
          <a:prstGeom prst="rect">
            <a:avLst/>
          </a:prstGeom>
        </p:spPr>
        <p:txBody>
          <a:bodyPr vert="horz" wrap="square" lIns="0" tIns="0" rIns="0" bIns="0" rtlCol="0">
            <a:spAutoFit/>
          </a:bodyPr>
          <a:lstStyle/>
          <a:p>
            <a:pPr marL="10086"/>
            <a:r>
              <a:rPr sz="1100" spc="20" dirty="0">
                <a:solidFill>
                  <a:srgbClr val="CC0000"/>
                </a:solidFill>
                <a:latin typeface="Wingdings"/>
                <a:cs typeface="Wingdings"/>
              </a:rPr>
              <a:t></a:t>
            </a:r>
            <a:endParaRPr sz="1100">
              <a:latin typeface="Wingdings"/>
              <a:cs typeface="Wingdings"/>
            </a:endParaRPr>
          </a:p>
        </p:txBody>
      </p:sp>
      <p:sp>
        <p:nvSpPr>
          <p:cNvPr id="13" name="object 13"/>
          <p:cNvSpPr txBox="1"/>
          <p:nvPr/>
        </p:nvSpPr>
        <p:spPr>
          <a:xfrm>
            <a:off x="1001272" y="2185212"/>
            <a:ext cx="2958084" cy="1308050"/>
          </a:xfrm>
          <a:prstGeom prst="rect">
            <a:avLst/>
          </a:prstGeom>
        </p:spPr>
        <p:txBody>
          <a:bodyPr vert="horz" wrap="square" lIns="0" tIns="0" rIns="0" bIns="0" rtlCol="0">
            <a:spAutoFit/>
          </a:bodyPr>
          <a:lstStyle/>
          <a:p>
            <a:pPr marL="10086" marR="4035">
              <a:lnSpc>
                <a:spcPct val="99900"/>
              </a:lnSpc>
            </a:pPr>
            <a:r>
              <a:rPr sz="1700" dirty="0">
                <a:latin typeface="Verdana"/>
                <a:cs typeface="Verdana"/>
              </a:rPr>
              <a:t>Ο</a:t>
            </a:r>
            <a:r>
              <a:rPr sz="1700" spc="162" dirty="0">
                <a:latin typeface="Times New Roman"/>
                <a:cs typeface="Times New Roman"/>
              </a:rPr>
              <a:t> </a:t>
            </a:r>
            <a:r>
              <a:rPr sz="1700" b="1" spc="-4" dirty="0">
                <a:latin typeface="Verdana"/>
                <a:cs typeface="Verdana"/>
              </a:rPr>
              <a:t>τυ</a:t>
            </a:r>
            <a:r>
              <a:rPr sz="1700" b="1" spc="-8" dirty="0">
                <a:latin typeface="Verdana"/>
                <a:cs typeface="Verdana"/>
              </a:rPr>
              <a:t>μ</a:t>
            </a:r>
            <a:r>
              <a:rPr sz="1700" b="1" spc="-12" dirty="0">
                <a:latin typeface="Verdana"/>
                <a:cs typeface="Verdana"/>
              </a:rPr>
              <a:t>π</a:t>
            </a:r>
            <a:r>
              <a:rPr sz="1700" b="1" spc="-8" dirty="0">
                <a:latin typeface="Verdana"/>
                <a:cs typeface="Verdana"/>
              </a:rPr>
              <a:t>α</a:t>
            </a:r>
            <a:r>
              <a:rPr sz="1700" b="1" spc="-16" dirty="0">
                <a:latin typeface="Verdana"/>
                <a:cs typeface="Verdana"/>
              </a:rPr>
              <a:t>ν</a:t>
            </a:r>
            <a:r>
              <a:rPr sz="1700" b="1" spc="-8" dirty="0">
                <a:latin typeface="Verdana"/>
                <a:cs typeface="Verdana"/>
              </a:rPr>
              <a:t>ι</a:t>
            </a:r>
            <a:r>
              <a:rPr sz="1700" b="1" spc="-20" dirty="0">
                <a:latin typeface="Verdana"/>
                <a:cs typeface="Verdana"/>
              </a:rPr>
              <a:t>κό</a:t>
            </a:r>
            <a:r>
              <a:rPr sz="1700" b="1" dirty="0">
                <a:latin typeface="Verdana"/>
                <a:cs typeface="Verdana"/>
              </a:rPr>
              <a:t>ς</a:t>
            </a:r>
            <a:r>
              <a:rPr sz="1700" b="1" spc="162" dirty="0">
                <a:latin typeface="Times New Roman"/>
                <a:cs typeface="Times New Roman"/>
              </a:rPr>
              <a:t> </a:t>
            </a:r>
            <a:r>
              <a:rPr sz="1700" b="1" spc="-12" dirty="0">
                <a:latin typeface="Verdana"/>
                <a:cs typeface="Verdana"/>
              </a:rPr>
              <a:t>υ</a:t>
            </a:r>
            <a:r>
              <a:rPr sz="1700" b="1" dirty="0">
                <a:latin typeface="Verdana"/>
                <a:cs typeface="Verdana"/>
              </a:rPr>
              <a:t>μ</a:t>
            </a:r>
            <a:r>
              <a:rPr sz="1700" b="1" spc="-20" dirty="0">
                <a:latin typeface="Verdana"/>
                <a:cs typeface="Verdana"/>
              </a:rPr>
              <a:t>έ</a:t>
            </a:r>
            <a:r>
              <a:rPr sz="1700" b="1" spc="-16" dirty="0">
                <a:latin typeface="Verdana"/>
                <a:cs typeface="Verdana"/>
              </a:rPr>
              <a:t>ν</a:t>
            </a:r>
            <a:r>
              <a:rPr sz="1700" b="1" spc="-8" dirty="0">
                <a:latin typeface="Verdana"/>
                <a:cs typeface="Verdana"/>
              </a:rPr>
              <a:t>α</a:t>
            </a:r>
            <a:r>
              <a:rPr sz="1700" b="1" dirty="0">
                <a:latin typeface="Verdana"/>
                <a:cs typeface="Verdana"/>
              </a:rPr>
              <a:t>ς</a:t>
            </a:r>
            <a:r>
              <a:rPr sz="1700" b="1" dirty="0">
                <a:latin typeface="Times New Roman"/>
                <a:cs typeface="Times New Roman"/>
              </a:rPr>
              <a:t> </a:t>
            </a:r>
            <a:r>
              <a:rPr sz="1700" spc="-20" dirty="0">
                <a:latin typeface="Verdana"/>
                <a:cs typeface="Verdana"/>
              </a:rPr>
              <a:t>ε</a:t>
            </a:r>
            <a:r>
              <a:rPr sz="1700" spc="-4" dirty="0">
                <a:latin typeface="Verdana"/>
                <a:cs typeface="Verdana"/>
              </a:rPr>
              <a:t>ί</a:t>
            </a:r>
            <a:r>
              <a:rPr sz="1700" spc="-16" dirty="0">
                <a:latin typeface="Verdana"/>
                <a:cs typeface="Verdana"/>
              </a:rPr>
              <a:t>ν</a:t>
            </a:r>
            <a:r>
              <a:rPr sz="1700" spc="-4" dirty="0">
                <a:latin typeface="Verdana"/>
                <a:cs typeface="Verdana"/>
              </a:rPr>
              <a:t>α</a:t>
            </a:r>
            <a:r>
              <a:rPr sz="1700" dirty="0">
                <a:latin typeface="Verdana"/>
                <a:cs typeface="Verdana"/>
              </a:rPr>
              <a:t>ι</a:t>
            </a:r>
            <a:r>
              <a:rPr sz="1700" spc="171" dirty="0">
                <a:latin typeface="Times New Roman"/>
                <a:cs typeface="Times New Roman"/>
              </a:rPr>
              <a:t> </a:t>
            </a:r>
            <a:r>
              <a:rPr sz="1700" spc="-20" dirty="0">
                <a:latin typeface="Verdana"/>
                <a:cs typeface="Verdana"/>
              </a:rPr>
              <a:t>μ</a:t>
            </a:r>
            <a:r>
              <a:rPr sz="1700" spc="-4" dirty="0">
                <a:latin typeface="Verdana"/>
                <a:cs typeface="Verdana"/>
              </a:rPr>
              <a:t>ι</a:t>
            </a:r>
            <a:r>
              <a:rPr sz="1700" dirty="0">
                <a:latin typeface="Verdana"/>
                <a:cs typeface="Verdana"/>
              </a:rPr>
              <a:t>α</a:t>
            </a:r>
            <a:r>
              <a:rPr sz="1700" spc="171" dirty="0">
                <a:latin typeface="Times New Roman"/>
                <a:cs typeface="Times New Roman"/>
              </a:rPr>
              <a:t> </a:t>
            </a:r>
            <a:r>
              <a:rPr sz="1700" spc="-24" dirty="0">
                <a:latin typeface="Verdana"/>
                <a:cs typeface="Verdana"/>
              </a:rPr>
              <a:t>λ</a:t>
            </a:r>
            <a:r>
              <a:rPr sz="1700" spc="-12" dirty="0">
                <a:latin typeface="Verdana"/>
                <a:cs typeface="Verdana"/>
              </a:rPr>
              <a:t>ε</a:t>
            </a:r>
            <a:r>
              <a:rPr sz="1700" spc="-4" dirty="0">
                <a:latin typeface="Verdana"/>
                <a:cs typeface="Verdana"/>
              </a:rPr>
              <a:t>πτ</a:t>
            </a:r>
            <a:r>
              <a:rPr sz="1700" spc="-12" dirty="0">
                <a:latin typeface="Verdana"/>
                <a:cs typeface="Verdana"/>
              </a:rPr>
              <a:t>ή</a:t>
            </a:r>
            <a:r>
              <a:rPr sz="1700" spc="-8" dirty="0">
                <a:latin typeface="Times New Roman"/>
                <a:cs typeface="Times New Roman"/>
              </a:rPr>
              <a:t> </a:t>
            </a:r>
            <a:r>
              <a:rPr sz="1700" spc="-16" dirty="0">
                <a:latin typeface="Verdana"/>
                <a:cs typeface="Verdana"/>
              </a:rPr>
              <a:t>η</a:t>
            </a:r>
            <a:r>
              <a:rPr sz="1700" spc="-20" dirty="0">
                <a:latin typeface="Verdana"/>
                <a:cs typeface="Verdana"/>
              </a:rPr>
              <a:t>μ</a:t>
            </a:r>
            <a:r>
              <a:rPr sz="1700" spc="-4" dirty="0">
                <a:latin typeface="Verdana"/>
                <a:cs typeface="Verdana"/>
              </a:rPr>
              <a:t>ι</a:t>
            </a:r>
            <a:r>
              <a:rPr sz="1700" spc="-20" dirty="0">
                <a:latin typeface="Verdana"/>
                <a:cs typeface="Verdana"/>
              </a:rPr>
              <a:t>δ</a:t>
            </a:r>
            <a:r>
              <a:rPr sz="1700" spc="-4" dirty="0">
                <a:latin typeface="Verdana"/>
                <a:cs typeface="Verdana"/>
              </a:rPr>
              <a:t>ι</a:t>
            </a:r>
            <a:r>
              <a:rPr sz="1700" spc="-16" dirty="0">
                <a:latin typeface="Verdana"/>
                <a:cs typeface="Verdana"/>
              </a:rPr>
              <a:t>αφανή</a:t>
            </a:r>
            <a:r>
              <a:rPr sz="1700" spc="-12" dirty="0">
                <a:latin typeface="Verdana"/>
                <a:cs typeface="Verdana"/>
              </a:rPr>
              <a:t>ς</a:t>
            </a:r>
            <a:r>
              <a:rPr sz="1700" spc="167" dirty="0">
                <a:latin typeface="Times New Roman"/>
                <a:cs typeface="Times New Roman"/>
              </a:rPr>
              <a:t> </a:t>
            </a:r>
            <a:r>
              <a:rPr sz="1700" spc="-12" dirty="0">
                <a:latin typeface="Verdana"/>
                <a:cs typeface="Verdana"/>
              </a:rPr>
              <a:t>μ</a:t>
            </a:r>
            <a:r>
              <a:rPr sz="1700" spc="-20" dirty="0">
                <a:latin typeface="Verdana"/>
                <a:cs typeface="Verdana"/>
              </a:rPr>
              <a:t>ε</a:t>
            </a:r>
            <a:r>
              <a:rPr sz="1700" spc="-12" dirty="0">
                <a:latin typeface="Verdana"/>
                <a:cs typeface="Verdana"/>
              </a:rPr>
              <a:t>μβ</a:t>
            </a:r>
            <a:r>
              <a:rPr sz="1700" spc="-4" dirty="0">
                <a:latin typeface="Verdana"/>
                <a:cs typeface="Verdana"/>
              </a:rPr>
              <a:t>ρ</a:t>
            </a:r>
            <a:r>
              <a:rPr sz="1700" spc="-16" dirty="0">
                <a:latin typeface="Verdana"/>
                <a:cs typeface="Verdana"/>
              </a:rPr>
              <a:t>άν</a:t>
            </a:r>
            <a:r>
              <a:rPr sz="1700" spc="-12" dirty="0">
                <a:latin typeface="Verdana"/>
                <a:cs typeface="Verdana"/>
              </a:rPr>
              <a:t>η</a:t>
            </a:r>
            <a:r>
              <a:rPr sz="1700" spc="-8" dirty="0">
                <a:latin typeface="Times New Roman"/>
                <a:cs typeface="Times New Roman"/>
              </a:rPr>
              <a:t> </a:t>
            </a:r>
            <a:r>
              <a:rPr sz="1700" spc="-12" dirty="0">
                <a:latin typeface="Verdana"/>
                <a:cs typeface="Verdana"/>
              </a:rPr>
              <a:t>α</a:t>
            </a:r>
            <a:r>
              <a:rPr sz="1700" spc="4" dirty="0">
                <a:latin typeface="Verdana"/>
                <a:cs typeface="Verdana"/>
              </a:rPr>
              <a:t>π</a:t>
            </a:r>
            <a:r>
              <a:rPr sz="1700" spc="-12" dirty="0">
                <a:latin typeface="Verdana"/>
                <a:cs typeface="Verdana"/>
              </a:rPr>
              <a:t>ό</a:t>
            </a:r>
            <a:r>
              <a:rPr sz="1700" spc="171" dirty="0">
                <a:latin typeface="Times New Roman"/>
                <a:cs typeface="Times New Roman"/>
              </a:rPr>
              <a:t> </a:t>
            </a:r>
            <a:r>
              <a:rPr sz="1700" spc="-4" dirty="0">
                <a:latin typeface="Verdana"/>
                <a:cs typeface="Verdana"/>
              </a:rPr>
              <a:t>π</a:t>
            </a:r>
            <a:r>
              <a:rPr sz="1700" spc="-16" dirty="0">
                <a:latin typeface="Verdana"/>
                <a:cs typeface="Verdana"/>
              </a:rPr>
              <a:t>ολ</a:t>
            </a:r>
            <a:r>
              <a:rPr sz="1700" dirty="0">
                <a:latin typeface="Verdana"/>
                <a:cs typeface="Verdana"/>
              </a:rPr>
              <a:t>ύ</a:t>
            </a:r>
            <a:r>
              <a:rPr sz="1700" spc="171" dirty="0">
                <a:latin typeface="Times New Roman"/>
                <a:cs typeface="Times New Roman"/>
              </a:rPr>
              <a:t> </a:t>
            </a:r>
            <a:r>
              <a:rPr sz="1700" spc="-24" dirty="0">
                <a:latin typeface="Verdana"/>
                <a:cs typeface="Verdana"/>
              </a:rPr>
              <a:t>λ</a:t>
            </a:r>
            <a:r>
              <a:rPr sz="1700" spc="-12" dirty="0">
                <a:latin typeface="Verdana"/>
                <a:cs typeface="Verdana"/>
              </a:rPr>
              <a:t>ε</a:t>
            </a:r>
            <a:r>
              <a:rPr sz="1700" spc="4" dirty="0">
                <a:latin typeface="Verdana"/>
                <a:cs typeface="Verdana"/>
              </a:rPr>
              <a:t>π</a:t>
            </a:r>
            <a:r>
              <a:rPr sz="1700" spc="-4" dirty="0">
                <a:latin typeface="Verdana"/>
                <a:cs typeface="Verdana"/>
              </a:rPr>
              <a:t>τ</a:t>
            </a:r>
            <a:r>
              <a:rPr sz="1700" spc="-12" dirty="0">
                <a:latin typeface="Verdana"/>
                <a:cs typeface="Verdana"/>
              </a:rPr>
              <a:t>ό</a:t>
            </a:r>
            <a:r>
              <a:rPr sz="1700" spc="171" dirty="0">
                <a:latin typeface="Times New Roman"/>
                <a:cs typeface="Times New Roman"/>
              </a:rPr>
              <a:t> </a:t>
            </a:r>
            <a:r>
              <a:rPr sz="1700" spc="-20" dirty="0">
                <a:latin typeface="Verdana"/>
                <a:cs typeface="Verdana"/>
              </a:rPr>
              <a:t>δ</a:t>
            </a:r>
            <a:r>
              <a:rPr sz="1700" spc="-12" dirty="0">
                <a:latin typeface="Verdana"/>
                <a:cs typeface="Verdana"/>
              </a:rPr>
              <a:t>έ</a:t>
            </a:r>
            <a:r>
              <a:rPr sz="1700" spc="-4" dirty="0">
                <a:latin typeface="Verdana"/>
                <a:cs typeface="Verdana"/>
              </a:rPr>
              <a:t>ρ</a:t>
            </a:r>
            <a:r>
              <a:rPr sz="1700" spc="-20" dirty="0">
                <a:latin typeface="Verdana"/>
                <a:cs typeface="Verdana"/>
              </a:rPr>
              <a:t>μ</a:t>
            </a:r>
            <a:r>
              <a:rPr sz="1700" dirty="0">
                <a:latin typeface="Verdana"/>
                <a:cs typeface="Verdana"/>
              </a:rPr>
              <a:t>α</a:t>
            </a:r>
            <a:r>
              <a:rPr sz="1700" dirty="0">
                <a:latin typeface="Times New Roman"/>
                <a:cs typeface="Times New Roman"/>
              </a:rPr>
              <a:t> </a:t>
            </a:r>
            <a:r>
              <a:rPr sz="1700" spc="-8" dirty="0">
                <a:latin typeface="Verdana"/>
                <a:cs typeface="Verdana"/>
              </a:rPr>
              <a:t>(</a:t>
            </a:r>
            <a:r>
              <a:rPr sz="1700" spc="-12" dirty="0">
                <a:latin typeface="Verdana"/>
                <a:cs typeface="Verdana"/>
              </a:rPr>
              <a:t>έ</a:t>
            </a:r>
            <a:r>
              <a:rPr sz="1700" spc="-20" dirty="0">
                <a:latin typeface="Verdana"/>
                <a:cs typeface="Verdana"/>
              </a:rPr>
              <a:t>ξ</a:t>
            </a:r>
            <a:r>
              <a:rPr sz="1700" spc="-4" dirty="0">
                <a:latin typeface="Verdana"/>
                <a:cs typeface="Verdana"/>
              </a:rPr>
              <a:t>ω</a:t>
            </a:r>
            <a:r>
              <a:rPr sz="1700" dirty="0">
                <a:latin typeface="Verdana"/>
                <a:cs typeface="Verdana"/>
              </a:rPr>
              <a:t>)</a:t>
            </a:r>
            <a:r>
              <a:rPr sz="1700" spc="175" dirty="0">
                <a:latin typeface="Times New Roman"/>
                <a:cs typeface="Times New Roman"/>
              </a:rPr>
              <a:t> </a:t>
            </a:r>
            <a:r>
              <a:rPr sz="1700" spc="-24" dirty="0">
                <a:latin typeface="Verdana"/>
                <a:cs typeface="Verdana"/>
              </a:rPr>
              <a:t>κ</a:t>
            </a:r>
            <a:r>
              <a:rPr sz="1700" spc="-4" dirty="0">
                <a:latin typeface="Verdana"/>
                <a:cs typeface="Verdana"/>
              </a:rPr>
              <a:t>α</a:t>
            </a:r>
            <a:r>
              <a:rPr sz="1700" dirty="0">
                <a:latin typeface="Verdana"/>
                <a:cs typeface="Verdana"/>
              </a:rPr>
              <a:t>ι</a:t>
            </a:r>
            <a:r>
              <a:rPr sz="1700" spc="171" dirty="0">
                <a:latin typeface="Times New Roman"/>
                <a:cs typeface="Times New Roman"/>
              </a:rPr>
              <a:t> </a:t>
            </a:r>
            <a:r>
              <a:rPr sz="1700" spc="-12" dirty="0">
                <a:latin typeface="Verdana"/>
                <a:cs typeface="Verdana"/>
              </a:rPr>
              <a:t>β</a:t>
            </a:r>
            <a:r>
              <a:rPr sz="1700" spc="-16" dirty="0">
                <a:latin typeface="Verdana"/>
                <a:cs typeface="Verdana"/>
              </a:rPr>
              <a:t>λ</a:t>
            </a:r>
            <a:r>
              <a:rPr sz="1700" spc="-12" dirty="0">
                <a:latin typeface="Verdana"/>
                <a:cs typeface="Verdana"/>
              </a:rPr>
              <a:t>ε</a:t>
            </a:r>
            <a:r>
              <a:rPr sz="1700" spc="-24" dirty="0">
                <a:latin typeface="Verdana"/>
                <a:cs typeface="Verdana"/>
              </a:rPr>
              <a:t>ν</a:t>
            </a:r>
            <a:r>
              <a:rPr sz="1700" spc="-16" dirty="0">
                <a:latin typeface="Verdana"/>
                <a:cs typeface="Verdana"/>
              </a:rPr>
              <a:t>νογό</a:t>
            </a:r>
            <a:r>
              <a:rPr sz="1700" spc="-24" dirty="0">
                <a:latin typeface="Verdana"/>
                <a:cs typeface="Verdana"/>
              </a:rPr>
              <a:t>ν</a:t>
            </a:r>
            <a:r>
              <a:rPr sz="1700" spc="-12" dirty="0">
                <a:latin typeface="Verdana"/>
                <a:cs typeface="Verdana"/>
              </a:rPr>
              <a:t>ο</a:t>
            </a:r>
            <a:r>
              <a:rPr sz="1700" spc="-8" dirty="0">
                <a:latin typeface="Times New Roman"/>
                <a:cs typeface="Times New Roman"/>
              </a:rPr>
              <a:t> </a:t>
            </a:r>
            <a:r>
              <a:rPr sz="1700" spc="-8" dirty="0">
                <a:latin typeface="Verdana"/>
                <a:cs typeface="Verdana"/>
              </a:rPr>
              <a:t>(</a:t>
            </a:r>
            <a:r>
              <a:rPr sz="1700" spc="-12" dirty="0">
                <a:latin typeface="Verdana"/>
                <a:cs typeface="Verdana"/>
              </a:rPr>
              <a:t>μ</a:t>
            </a:r>
            <a:r>
              <a:rPr sz="1700" spc="-20" dirty="0">
                <a:latin typeface="Verdana"/>
                <a:cs typeface="Verdana"/>
              </a:rPr>
              <a:t>έ</a:t>
            </a:r>
            <a:r>
              <a:rPr sz="1700" spc="-8" dirty="0">
                <a:latin typeface="Verdana"/>
                <a:cs typeface="Verdana"/>
              </a:rPr>
              <a:t>σ</a:t>
            </a:r>
            <a:r>
              <a:rPr sz="1700" spc="-4" dirty="0">
                <a:latin typeface="Verdana"/>
                <a:cs typeface="Verdana"/>
              </a:rPr>
              <a:t>α)</a:t>
            </a:r>
            <a:endParaRPr sz="1700">
              <a:latin typeface="Verdana"/>
              <a:cs typeface="Verdana"/>
            </a:endParaRPr>
          </a:p>
        </p:txBody>
      </p:sp>
      <p:sp>
        <p:nvSpPr>
          <p:cNvPr id="14" name="object 14"/>
          <p:cNvSpPr/>
          <p:nvPr/>
        </p:nvSpPr>
        <p:spPr>
          <a:xfrm>
            <a:off x="5605262" y="0"/>
            <a:ext cx="2624337" cy="2490505"/>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519538" y="2474751"/>
            <a:ext cx="2710054" cy="2005174"/>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3790197" y="2334538"/>
            <a:ext cx="1959102" cy="642123"/>
          </a:xfrm>
          <a:custGeom>
            <a:avLst/>
            <a:gdLst/>
            <a:ahLst/>
            <a:cxnLst/>
            <a:rect l="l" t="t" r="r" b="b"/>
            <a:pathLst>
              <a:path w="2176779" h="982979">
                <a:moveTo>
                  <a:pt x="0" y="0"/>
                </a:moveTo>
                <a:lnTo>
                  <a:pt x="2176759" y="982979"/>
                </a:lnTo>
              </a:path>
            </a:pathLst>
          </a:custGeom>
          <a:ln w="8890">
            <a:solidFill>
              <a:srgbClr val="000000"/>
            </a:solidFill>
          </a:ln>
        </p:spPr>
        <p:txBody>
          <a:bodyPr wrap="square" lIns="0" tIns="0" rIns="0" bIns="0" rtlCol="0"/>
          <a:lstStyle/>
          <a:p>
            <a:endParaRPr/>
          </a:p>
        </p:txBody>
      </p:sp>
      <p:sp>
        <p:nvSpPr>
          <p:cNvPr id="17" name="object 17"/>
          <p:cNvSpPr/>
          <p:nvPr/>
        </p:nvSpPr>
        <p:spPr>
          <a:xfrm>
            <a:off x="5723000" y="2950116"/>
            <a:ext cx="76581" cy="44799"/>
          </a:xfrm>
          <a:custGeom>
            <a:avLst/>
            <a:gdLst/>
            <a:ahLst/>
            <a:cxnLst/>
            <a:rect l="l" t="t" r="r" b="b"/>
            <a:pathLst>
              <a:path w="85089" h="68579">
                <a:moveTo>
                  <a:pt x="31760" y="0"/>
                </a:moveTo>
                <a:lnTo>
                  <a:pt x="0" y="68579"/>
                </a:lnTo>
                <a:lnTo>
                  <a:pt x="85100" y="64769"/>
                </a:lnTo>
                <a:lnTo>
                  <a:pt x="31760"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11480" y="205891"/>
            <a:ext cx="7406640" cy="835357"/>
          </a:xfrm>
          <a:prstGeom prst="rect">
            <a:avLst/>
          </a:prstGeom>
        </p:spPr>
        <p:txBody>
          <a:bodyPr vert="horz" wrap="square" lIns="0" tIns="370078" rIns="0" bIns="0" rtlCol="0">
            <a:spAutoFit/>
          </a:bodyPr>
          <a:lstStyle/>
          <a:p>
            <a:pPr marL="10086">
              <a:lnSpc>
                <a:spcPts val="3618"/>
              </a:lnSpc>
            </a:pPr>
            <a:endParaRPr spc="-4" dirty="0"/>
          </a:p>
        </p:txBody>
      </p:sp>
      <p:sp>
        <p:nvSpPr>
          <p:cNvPr id="6" name="object 6"/>
          <p:cNvSpPr txBox="1"/>
          <p:nvPr/>
        </p:nvSpPr>
        <p:spPr>
          <a:xfrm>
            <a:off x="580641" y="1204531"/>
            <a:ext cx="3381566" cy="323165"/>
          </a:xfrm>
          <a:prstGeom prst="rect">
            <a:avLst/>
          </a:prstGeom>
        </p:spPr>
        <p:txBody>
          <a:bodyPr vert="horz" wrap="square" lIns="0" tIns="0" rIns="0" bIns="0" rtlCol="0">
            <a:spAutoFit/>
          </a:bodyPr>
          <a:lstStyle/>
          <a:p>
            <a:pPr marL="10086"/>
            <a:r>
              <a:rPr sz="2100" dirty="0">
                <a:latin typeface="Verdana"/>
                <a:cs typeface="Verdana"/>
              </a:rPr>
              <a:t>Τ</a:t>
            </a:r>
            <a:r>
              <a:rPr sz="2100" spc="-16" dirty="0">
                <a:latin typeface="Verdana"/>
                <a:cs typeface="Verdana"/>
              </a:rPr>
              <a:t>ο</a:t>
            </a:r>
            <a:r>
              <a:rPr sz="2100" spc="210" dirty="0">
                <a:latin typeface="Times New Roman"/>
                <a:cs typeface="Times New Roman"/>
              </a:rPr>
              <a:t> </a:t>
            </a:r>
            <a:r>
              <a:rPr sz="2100" spc="-20" dirty="0">
                <a:latin typeface="Verdana"/>
                <a:cs typeface="Verdana"/>
              </a:rPr>
              <a:t>Μέ</a:t>
            </a:r>
            <a:r>
              <a:rPr sz="2100" spc="4" dirty="0">
                <a:latin typeface="Verdana"/>
                <a:cs typeface="Verdana"/>
              </a:rPr>
              <a:t>σ</a:t>
            </a:r>
            <a:r>
              <a:rPr sz="2100" spc="-16" dirty="0">
                <a:latin typeface="Verdana"/>
                <a:cs typeface="Verdana"/>
              </a:rPr>
              <a:t>ο</a:t>
            </a:r>
            <a:r>
              <a:rPr sz="2100" spc="206" dirty="0">
                <a:latin typeface="Times New Roman"/>
                <a:cs typeface="Times New Roman"/>
              </a:rPr>
              <a:t> </a:t>
            </a:r>
            <a:r>
              <a:rPr sz="2100" spc="-4" dirty="0">
                <a:latin typeface="Verdana"/>
                <a:cs typeface="Verdana"/>
              </a:rPr>
              <a:t>α</a:t>
            </a:r>
            <a:r>
              <a:rPr sz="2100" spc="4" dirty="0">
                <a:latin typeface="Verdana"/>
                <a:cs typeface="Verdana"/>
              </a:rPr>
              <a:t>υ</a:t>
            </a:r>
            <a:r>
              <a:rPr sz="2100" spc="-4" dirty="0">
                <a:latin typeface="Verdana"/>
                <a:cs typeface="Verdana"/>
              </a:rPr>
              <a:t>τ</a:t>
            </a:r>
            <a:r>
              <a:rPr sz="2100" dirty="0">
                <a:latin typeface="Verdana"/>
                <a:cs typeface="Verdana"/>
              </a:rPr>
              <a:t>ί</a:t>
            </a:r>
            <a:r>
              <a:rPr sz="2100" spc="206" dirty="0">
                <a:latin typeface="Times New Roman"/>
                <a:cs typeface="Times New Roman"/>
              </a:rPr>
              <a:t> </a:t>
            </a:r>
            <a:r>
              <a:rPr sz="2100" spc="-16" dirty="0">
                <a:latin typeface="Verdana"/>
                <a:cs typeface="Verdana"/>
              </a:rPr>
              <a:t>πε</a:t>
            </a:r>
            <a:r>
              <a:rPr sz="2100" spc="8" dirty="0">
                <a:latin typeface="Verdana"/>
                <a:cs typeface="Verdana"/>
              </a:rPr>
              <a:t>ρ</a:t>
            </a:r>
            <a:r>
              <a:rPr sz="2100" dirty="0">
                <a:latin typeface="Verdana"/>
                <a:cs typeface="Verdana"/>
              </a:rPr>
              <a:t>ι</a:t>
            </a:r>
            <a:r>
              <a:rPr sz="2100" spc="-16" dirty="0">
                <a:latin typeface="Verdana"/>
                <a:cs typeface="Verdana"/>
              </a:rPr>
              <a:t>έχ</a:t>
            </a:r>
            <a:r>
              <a:rPr sz="2100" spc="-12" dirty="0">
                <a:latin typeface="Verdana"/>
                <a:cs typeface="Verdana"/>
              </a:rPr>
              <a:t>ε</a:t>
            </a:r>
            <a:r>
              <a:rPr sz="2100" dirty="0">
                <a:latin typeface="Verdana"/>
                <a:cs typeface="Verdana"/>
              </a:rPr>
              <a:t>ι:</a:t>
            </a:r>
            <a:endParaRPr sz="2100">
              <a:latin typeface="Verdana"/>
              <a:cs typeface="Verdana"/>
            </a:endParaRPr>
          </a:p>
        </p:txBody>
      </p:sp>
      <p:sp>
        <p:nvSpPr>
          <p:cNvPr id="7" name="object 7"/>
          <p:cNvSpPr txBox="1"/>
          <p:nvPr/>
        </p:nvSpPr>
        <p:spPr>
          <a:xfrm>
            <a:off x="1002408" y="1524979"/>
            <a:ext cx="145161" cy="169277"/>
          </a:xfrm>
          <a:prstGeom prst="rect">
            <a:avLst/>
          </a:prstGeom>
        </p:spPr>
        <p:txBody>
          <a:bodyPr vert="horz" wrap="square" lIns="0" tIns="0" rIns="0" bIns="0" rtlCol="0">
            <a:spAutoFit/>
          </a:bodyPr>
          <a:lstStyle/>
          <a:p>
            <a:pPr marL="10086"/>
            <a:r>
              <a:rPr sz="1100" spc="16" dirty="0">
                <a:solidFill>
                  <a:srgbClr val="CC0000"/>
                </a:solidFill>
                <a:latin typeface="Wingdings"/>
                <a:cs typeface="Wingdings"/>
              </a:rPr>
              <a:t></a:t>
            </a:r>
            <a:endParaRPr sz="1100">
              <a:latin typeface="Wingdings"/>
              <a:cs typeface="Wingdings"/>
            </a:endParaRPr>
          </a:p>
        </p:txBody>
      </p:sp>
      <p:sp>
        <p:nvSpPr>
          <p:cNvPr id="8" name="object 8"/>
          <p:cNvSpPr txBox="1"/>
          <p:nvPr/>
        </p:nvSpPr>
        <p:spPr>
          <a:xfrm>
            <a:off x="1395604" y="1503267"/>
            <a:ext cx="1663065" cy="538609"/>
          </a:xfrm>
          <a:prstGeom prst="rect">
            <a:avLst/>
          </a:prstGeom>
        </p:spPr>
        <p:txBody>
          <a:bodyPr vert="horz" wrap="square" lIns="0" tIns="0" rIns="0" bIns="0" rtlCol="0">
            <a:spAutoFit/>
          </a:bodyPr>
          <a:lstStyle/>
          <a:p>
            <a:pPr marL="10086" marR="4035">
              <a:lnSpc>
                <a:spcPts val="2089"/>
              </a:lnSpc>
            </a:pPr>
            <a:r>
              <a:rPr sz="1700" spc="-4" dirty="0">
                <a:latin typeface="Verdana"/>
                <a:cs typeface="Verdana"/>
              </a:rPr>
              <a:t>τ</a:t>
            </a:r>
            <a:r>
              <a:rPr sz="1700" dirty="0">
                <a:latin typeface="Verdana"/>
                <a:cs typeface="Verdana"/>
              </a:rPr>
              <a:t>α</a:t>
            </a:r>
            <a:r>
              <a:rPr sz="1700" spc="162" dirty="0">
                <a:latin typeface="Times New Roman"/>
                <a:cs typeface="Times New Roman"/>
              </a:rPr>
              <a:t> </a:t>
            </a:r>
            <a:r>
              <a:rPr sz="1700" spc="-16" dirty="0">
                <a:latin typeface="Verdana"/>
                <a:cs typeface="Verdana"/>
              </a:rPr>
              <a:t>ακο</a:t>
            </a:r>
            <a:r>
              <a:rPr sz="1700" spc="-4" dirty="0">
                <a:latin typeface="Verdana"/>
                <a:cs typeface="Verdana"/>
              </a:rPr>
              <a:t>υ</a:t>
            </a:r>
            <a:r>
              <a:rPr sz="1700" spc="-8" dirty="0">
                <a:latin typeface="Verdana"/>
                <a:cs typeface="Verdana"/>
              </a:rPr>
              <a:t>σ</a:t>
            </a:r>
            <a:r>
              <a:rPr sz="1700" spc="-4" dirty="0">
                <a:latin typeface="Verdana"/>
                <a:cs typeface="Verdana"/>
              </a:rPr>
              <a:t>τι</a:t>
            </a:r>
            <a:r>
              <a:rPr sz="1700" spc="-16" dirty="0">
                <a:latin typeface="Verdana"/>
                <a:cs typeface="Verdana"/>
              </a:rPr>
              <a:t>κ</a:t>
            </a:r>
            <a:r>
              <a:rPr sz="1700" dirty="0">
                <a:latin typeface="Verdana"/>
                <a:cs typeface="Verdana"/>
              </a:rPr>
              <a:t>ά</a:t>
            </a:r>
            <a:r>
              <a:rPr sz="1700" dirty="0">
                <a:latin typeface="Times New Roman"/>
                <a:cs typeface="Times New Roman"/>
              </a:rPr>
              <a:t> </a:t>
            </a:r>
            <a:r>
              <a:rPr sz="1700" spc="-16" dirty="0">
                <a:latin typeface="Verdana"/>
                <a:cs typeface="Verdana"/>
              </a:rPr>
              <a:t>ο</a:t>
            </a:r>
            <a:r>
              <a:rPr sz="1700" spc="-8" dirty="0">
                <a:latin typeface="Verdana"/>
                <a:cs typeface="Verdana"/>
              </a:rPr>
              <a:t>σ</a:t>
            </a:r>
            <a:r>
              <a:rPr sz="1700" spc="-4" dirty="0">
                <a:latin typeface="Verdana"/>
                <a:cs typeface="Verdana"/>
              </a:rPr>
              <a:t>τά</a:t>
            </a:r>
            <a:r>
              <a:rPr sz="1700" spc="-16" dirty="0">
                <a:latin typeface="Verdana"/>
                <a:cs typeface="Verdana"/>
              </a:rPr>
              <a:t>ρ</a:t>
            </a:r>
            <a:r>
              <a:rPr sz="1700" dirty="0">
                <a:latin typeface="Verdana"/>
                <a:cs typeface="Verdana"/>
              </a:rPr>
              <a:t>ια</a:t>
            </a:r>
            <a:endParaRPr sz="1700">
              <a:latin typeface="Verdana"/>
              <a:cs typeface="Verdana"/>
            </a:endParaRPr>
          </a:p>
        </p:txBody>
      </p:sp>
      <p:sp>
        <p:nvSpPr>
          <p:cNvPr id="9" name="object 9"/>
          <p:cNvSpPr txBox="1"/>
          <p:nvPr/>
        </p:nvSpPr>
        <p:spPr>
          <a:xfrm>
            <a:off x="1397890" y="2007624"/>
            <a:ext cx="151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0" name="object 10"/>
          <p:cNvSpPr txBox="1"/>
          <p:nvPr/>
        </p:nvSpPr>
        <p:spPr>
          <a:xfrm>
            <a:off x="1752220" y="1983011"/>
            <a:ext cx="1426464" cy="913070"/>
          </a:xfrm>
          <a:prstGeom prst="rect">
            <a:avLst/>
          </a:prstGeom>
        </p:spPr>
        <p:txBody>
          <a:bodyPr vert="horz" wrap="square" lIns="0" tIns="0" rIns="0" bIns="0" rtlCol="0">
            <a:spAutoFit/>
          </a:bodyPr>
          <a:lstStyle/>
          <a:p>
            <a:pPr marL="10086"/>
            <a:r>
              <a:rPr sz="1700" spc="4" dirty="0">
                <a:latin typeface="Verdana"/>
                <a:cs typeface="Verdana"/>
              </a:rPr>
              <a:t>Σ</a:t>
            </a:r>
            <a:r>
              <a:rPr sz="1700" spc="-8" dirty="0">
                <a:latin typeface="Verdana"/>
                <a:cs typeface="Verdana"/>
              </a:rPr>
              <a:t>φ</a:t>
            </a:r>
            <a:r>
              <a:rPr sz="1700" spc="-4" dirty="0">
                <a:latin typeface="Verdana"/>
                <a:cs typeface="Verdana"/>
              </a:rPr>
              <a:t>ύρ</a:t>
            </a:r>
            <a:r>
              <a:rPr sz="1700" dirty="0">
                <a:latin typeface="Verdana"/>
                <a:cs typeface="Verdana"/>
              </a:rPr>
              <a:t>α</a:t>
            </a:r>
            <a:r>
              <a:rPr sz="1700" spc="167" dirty="0">
                <a:latin typeface="Times New Roman"/>
                <a:cs typeface="Times New Roman"/>
              </a:rPr>
              <a:t> </a:t>
            </a:r>
            <a:r>
              <a:rPr sz="1700" spc="-12" dirty="0">
                <a:latin typeface="Verdana"/>
                <a:cs typeface="Verdana"/>
              </a:rPr>
              <a:t>7</a:t>
            </a:r>
            <a:endParaRPr sz="1700">
              <a:latin typeface="Verdana"/>
              <a:cs typeface="Verdana"/>
            </a:endParaRPr>
          </a:p>
          <a:p>
            <a:pPr marL="10086">
              <a:spcBef>
                <a:spcPts val="413"/>
              </a:spcBef>
            </a:pPr>
            <a:r>
              <a:rPr sz="1700" spc="-12" dirty="0">
                <a:latin typeface="Verdana"/>
                <a:cs typeface="Verdana"/>
              </a:rPr>
              <a:t>Άκ</a:t>
            </a:r>
            <a:r>
              <a:rPr sz="1700" spc="-16" dirty="0">
                <a:latin typeface="Verdana"/>
                <a:cs typeface="Verdana"/>
              </a:rPr>
              <a:t>μ</a:t>
            </a:r>
            <a:r>
              <a:rPr sz="1700" spc="-12" dirty="0">
                <a:latin typeface="Verdana"/>
                <a:cs typeface="Verdana"/>
              </a:rPr>
              <a:t>ο</a:t>
            </a:r>
            <a:r>
              <a:rPr sz="1700" spc="-16" dirty="0">
                <a:latin typeface="Verdana"/>
                <a:cs typeface="Verdana"/>
              </a:rPr>
              <a:t>ν</a:t>
            </a:r>
            <a:r>
              <a:rPr sz="1700" dirty="0">
                <a:latin typeface="Verdana"/>
                <a:cs typeface="Verdana"/>
              </a:rPr>
              <a:t>α</a:t>
            </a:r>
            <a:r>
              <a:rPr sz="1700" spc="167" dirty="0">
                <a:latin typeface="Times New Roman"/>
                <a:cs typeface="Times New Roman"/>
              </a:rPr>
              <a:t> </a:t>
            </a:r>
            <a:r>
              <a:rPr sz="1700" spc="-12" dirty="0">
                <a:latin typeface="Verdana"/>
                <a:cs typeface="Verdana"/>
              </a:rPr>
              <a:t>13</a:t>
            </a:r>
            <a:endParaRPr sz="1700">
              <a:latin typeface="Verdana"/>
              <a:cs typeface="Verdana"/>
            </a:endParaRPr>
          </a:p>
          <a:p>
            <a:pPr marL="10086">
              <a:spcBef>
                <a:spcPts val="421"/>
              </a:spcBef>
            </a:pPr>
            <a:r>
              <a:rPr sz="1700" spc="-12" dirty="0">
                <a:latin typeface="Verdana"/>
                <a:cs typeface="Verdana"/>
              </a:rPr>
              <a:t>Ανα</a:t>
            </a:r>
            <a:r>
              <a:rPr sz="1700" spc="4" dirty="0">
                <a:latin typeface="Verdana"/>
                <a:cs typeface="Verdana"/>
              </a:rPr>
              <a:t>β</a:t>
            </a:r>
            <a:r>
              <a:rPr sz="1700" spc="-16" dirty="0">
                <a:latin typeface="Verdana"/>
                <a:cs typeface="Verdana"/>
              </a:rPr>
              <a:t>ο</a:t>
            </a:r>
            <a:r>
              <a:rPr sz="1700" spc="-12" dirty="0">
                <a:latin typeface="Verdana"/>
                <a:cs typeface="Verdana"/>
              </a:rPr>
              <a:t>λέ</a:t>
            </a:r>
            <a:r>
              <a:rPr sz="1700" dirty="0">
                <a:latin typeface="Verdana"/>
                <a:cs typeface="Verdana"/>
              </a:rPr>
              <a:t>α</a:t>
            </a:r>
            <a:r>
              <a:rPr sz="1700" spc="167" dirty="0">
                <a:latin typeface="Times New Roman"/>
                <a:cs typeface="Times New Roman"/>
              </a:rPr>
              <a:t> </a:t>
            </a:r>
            <a:r>
              <a:rPr sz="1700" spc="-12" dirty="0">
                <a:latin typeface="Verdana"/>
                <a:cs typeface="Verdana"/>
              </a:rPr>
              <a:t>9</a:t>
            </a:r>
            <a:endParaRPr sz="1700">
              <a:latin typeface="Verdana"/>
              <a:cs typeface="Verdana"/>
            </a:endParaRPr>
          </a:p>
        </p:txBody>
      </p:sp>
      <p:sp>
        <p:nvSpPr>
          <p:cNvPr id="11" name="object 11"/>
          <p:cNvSpPr txBox="1"/>
          <p:nvPr/>
        </p:nvSpPr>
        <p:spPr>
          <a:xfrm>
            <a:off x="1397890" y="2260657"/>
            <a:ext cx="151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2" name="object 12"/>
          <p:cNvSpPr txBox="1"/>
          <p:nvPr/>
        </p:nvSpPr>
        <p:spPr>
          <a:xfrm>
            <a:off x="1397890" y="2512860"/>
            <a:ext cx="151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3" name="object 13"/>
          <p:cNvSpPr txBox="1"/>
          <p:nvPr/>
        </p:nvSpPr>
        <p:spPr>
          <a:xfrm>
            <a:off x="580640" y="2784289"/>
            <a:ext cx="195453" cy="215444"/>
          </a:xfrm>
          <a:prstGeom prst="rect">
            <a:avLst/>
          </a:prstGeom>
        </p:spPr>
        <p:txBody>
          <a:bodyPr vert="horz" wrap="square" lIns="0" tIns="0" rIns="0" bIns="0" rtlCol="0">
            <a:spAutoFit/>
          </a:bodyPr>
          <a:lstStyle/>
          <a:p>
            <a:pPr marL="10086"/>
            <a:r>
              <a:rPr sz="1400" spc="-16" dirty="0">
                <a:solidFill>
                  <a:srgbClr val="CC0000"/>
                </a:solidFill>
                <a:latin typeface="Wingdings"/>
                <a:cs typeface="Wingdings"/>
              </a:rPr>
              <a:t></a:t>
            </a:r>
            <a:endParaRPr sz="1400">
              <a:latin typeface="Wingdings"/>
              <a:cs typeface="Wingdings"/>
            </a:endParaRPr>
          </a:p>
        </p:txBody>
      </p:sp>
      <p:sp>
        <p:nvSpPr>
          <p:cNvPr id="14" name="object 14"/>
          <p:cNvSpPr txBox="1"/>
          <p:nvPr/>
        </p:nvSpPr>
        <p:spPr>
          <a:xfrm>
            <a:off x="1002409" y="2758403"/>
            <a:ext cx="2630615" cy="723275"/>
          </a:xfrm>
          <a:prstGeom prst="rect">
            <a:avLst/>
          </a:prstGeom>
        </p:spPr>
        <p:txBody>
          <a:bodyPr vert="horz" wrap="square" lIns="0" tIns="0" rIns="0" bIns="0" rtlCol="0">
            <a:spAutoFit/>
          </a:bodyPr>
          <a:lstStyle/>
          <a:p>
            <a:pPr marL="10086"/>
            <a:r>
              <a:rPr sz="2100" spc="-16" dirty="0">
                <a:latin typeface="Verdana"/>
                <a:cs typeface="Verdana"/>
              </a:rPr>
              <a:t>Μ</a:t>
            </a:r>
            <a:r>
              <a:rPr sz="2100" dirty="0">
                <a:latin typeface="Verdana"/>
                <a:cs typeface="Verdana"/>
              </a:rPr>
              <a:t>υ</a:t>
            </a:r>
            <a:r>
              <a:rPr sz="2100" spc="202" dirty="0">
                <a:latin typeface="Times New Roman"/>
                <a:cs typeface="Times New Roman"/>
              </a:rPr>
              <a:t> </a:t>
            </a:r>
            <a:r>
              <a:rPr sz="2100" spc="-20" dirty="0">
                <a:latin typeface="Verdana"/>
                <a:cs typeface="Verdana"/>
              </a:rPr>
              <a:t>αν</a:t>
            </a:r>
            <a:r>
              <a:rPr sz="2100" spc="-4" dirty="0">
                <a:latin typeface="Verdana"/>
                <a:cs typeface="Verdana"/>
              </a:rPr>
              <a:t>α</a:t>
            </a:r>
            <a:r>
              <a:rPr sz="2100" dirty="0">
                <a:latin typeface="Verdana"/>
                <a:cs typeface="Verdana"/>
              </a:rPr>
              <a:t>β</a:t>
            </a:r>
            <a:r>
              <a:rPr sz="2100" spc="-16" dirty="0">
                <a:latin typeface="Verdana"/>
                <a:cs typeface="Verdana"/>
              </a:rPr>
              <a:t>ολέ</a:t>
            </a:r>
            <a:r>
              <a:rPr sz="2100" dirty="0">
                <a:latin typeface="Verdana"/>
                <a:cs typeface="Verdana"/>
              </a:rPr>
              <a:t>α</a:t>
            </a:r>
            <a:endParaRPr sz="2100">
              <a:latin typeface="Verdana"/>
              <a:cs typeface="Verdana"/>
            </a:endParaRPr>
          </a:p>
          <a:p>
            <a:pPr marL="10086">
              <a:spcBef>
                <a:spcPts val="508"/>
              </a:spcBef>
            </a:pPr>
            <a:r>
              <a:rPr sz="2100" spc="-16" dirty="0">
                <a:latin typeface="Verdana"/>
                <a:cs typeface="Verdana"/>
              </a:rPr>
              <a:t>Μ</a:t>
            </a:r>
            <a:r>
              <a:rPr sz="2100" dirty="0">
                <a:latin typeface="Verdana"/>
                <a:cs typeface="Verdana"/>
              </a:rPr>
              <a:t>υ</a:t>
            </a:r>
            <a:r>
              <a:rPr sz="2100" spc="202" dirty="0">
                <a:latin typeface="Times New Roman"/>
                <a:cs typeface="Times New Roman"/>
              </a:rPr>
              <a:t> </a:t>
            </a:r>
            <a:r>
              <a:rPr sz="2100" spc="4" dirty="0">
                <a:latin typeface="Verdana"/>
                <a:cs typeface="Verdana"/>
              </a:rPr>
              <a:t>τ</a:t>
            </a:r>
            <a:r>
              <a:rPr sz="2100" spc="-16" dirty="0">
                <a:latin typeface="Verdana"/>
                <a:cs typeface="Verdana"/>
              </a:rPr>
              <a:t>ο</a:t>
            </a:r>
            <a:r>
              <a:rPr sz="2100" dirty="0">
                <a:latin typeface="Verdana"/>
                <a:cs typeface="Verdana"/>
              </a:rPr>
              <a:t>υ</a:t>
            </a:r>
            <a:r>
              <a:rPr sz="2100" spc="210" dirty="0">
                <a:latin typeface="Times New Roman"/>
                <a:cs typeface="Times New Roman"/>
              </a:rPr>
              <a:t> </a:t>
            </a:r>
            <a:r>
              <a:rPr sz="2100" spc="-4" dirty="0">
                <a:latin typeface="Verdana"/>
                <a:cs typeface="Verdana"/>
              </a:rPr>
              <a:t>τ</a:t>
            </a:r>
            <a:r>
              <a:rPr sz="2100" spc="4" dirty="0">
                <a:latin typeface="Verdana"/>
                <a:cs typeface="Verdana"/>
              </a:rPr>
              <a:t>υ</a:t>
            </a:r>
            <a:r>
              <a:rPr sz="2100" spc="-16" dirty="0">
                <a:latin typeface="Verdana"/>
                <a:cs typeface="Verdana"/>
              </a:rPr>
              <a:t>μ</a:t>
            </a:r>
            <a:r>
              <a:rPr sz="2100" spc="-8" dirty="0">
                <a:latin typeface="Verdana"/>
                <a:cs typeface="Verdana"/>
              </a:rPr>
              <a:t>π</a:t>
            </a:r>
            <a:r>
              <a:rPr sz="2100" spc="-20" dirty="0">
                <a:latin typeface="Verdana"/>
                <a:cs typeface="Verdana"/>
              </a:rPr>
              <a:t>άν</a:t>
            </a:r>
            <a:r>
              <a:rPr sz="2100" spc="-16" dirty="0">
                <a:latin typeface="Verdana"/>
                <a:cs typeface="Verdana"/>
              </a:rPr>
              <a:t>ο</a:t>
            </a:r>
            <a:r>
              <a:rPr sz="2100" dirty="0">
                <a:latin typeface="Verdana"/>
                <a:cs typeface="Verdana"/>
              </a:rPr>
              <a:t>υ</a:t>
            </a:r>
            <a:endParaRPr sz="2100">
              <a:latin typeface="Verdana"/>
              <a:cs typeface="Verdana"/>
            </a:endParaRPr>
          </a:p>
        </p:txBody>
      </p:sp>
      <p:sp>
        <p:nvSpPr>
          <p:cNvPr id="15" name="object 15"/>
          <p:cNvSpPr txBox="1"/>
          <p:nvPr/>
        </p:nvSpPr>
        <p:spPr>
          <a:xfrm>
            <a:off x="580640" y="3097054"/>
            <a:ext cx="195453" cy="215444"/>
          </a:xfrm>
          <a:prstGeom prst="rect">
            <a:avLst/>
          </a:prstGeom>
        </p:spPr>
        <p:txBody>
          <a:bodyPr vert="horz" wrap="square" lIns="0" tIns="0" rIns="0" bIns="0" rtlCol="0">
            <a:spAutoFit/>
          </a:bodyPr>
          <a:lstStyle/>
          <a:p>
            <a:pPr marL="10086"/>
            <a:r>
              <a:rPr sz="1400" spc="-16" dirty="0">
                <a:solidFill>
                  <a:srgbClr val="CC0000"/>
                </a:solidFill>
                <a:latin typeface="Wingdings"/>
                <a:cs typeface="Wingdings"/>
              </a:rPr>
              <a:t></a:t>
            </a:r>
            <a:endParaRPr sz="1400">
              <a:latin typeface="Wingdings"/>
              <a:cs typeface="Wingdings"/>
            </a:endParaRPr>
          </a:p>
        </p:txBody>
      </p:sp>
      <p:sp>
        <p:nvSpPr>
          <p:cNvPr id="16" name="object 16"/>
          <p:cNvSpPr/>
          <p:nvPr/>
        </p:nvSpPr>
        <p:spPr>
          <a:xfrm>
            <a:off x="3856473" y="836"/>
            <a:ext cx="4371974" cy="2323747"/>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151511" y="2483047"/>
            <a:ext cx="3076937" cy="199687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Έσω ους</a:t>
            </a:r>
            <a:endParaRPr lang="en-US" dirty="0"/>
          </a:p>
        </p:txBody>
      </p:sp>
      <p:sp>
        <p:nvSpPr>
          <p:cNvPr id="3" name="2 - Θέση περιεχομένου"/>
          <p:cNvSpPr>
            <a:spLocks noGrp="1"/>
          </p:cNvSpPr>
          <p:nvPr>
            <p:ph idx="1"/>
          </p:nvPr>
        </p:nvSpPr>
        <p:spPr/>
        <p:txBody>
          <a:bodyPr>
            <a:normAutofit fontScale="92500" lnSpcReduction="10000"/>
          </a:bodyPr>
          <a:lstStyle/>
          <a:p>
            <a:pPr algn="just"/>
            <a:r>
              <a:rPr lang="en-US" dirty="0" smtClean="0"/>
              <a:t>A</a:t>
            </a:r>
            <a:r>
              <a:rPr lang="el-GR" dirty="0" smtClean="0"/>
              <a:t>ποτελεί το αισθητήριο όργανο της ακοής  και της ισορροπίας, βρίσκεται μέσα στο λιθοειδές οστό και ονομάζεται λαβύρινθος λόγω της πολύπλοκης κατασκευής του. </a:t>
            </a:r>
          </a:p>
          <a:p>
            <a:pPr algn="just"/>
            <a:r>
              <a:rPr lang="el-GR" dirty="0" smtClean="0"/>
              <a:t>Περιλαμβάνει τον οστέινο λαβύρινθο, που περικλείει τον αντίστοιχο υμενώδη και τον έσω ακουστικό πόρο με το αιθουσοκοχλιακό και το προσωπικό νεύρο. </a:t>
            </a:r>
            <a:br>
              <a:rPr lang="el-GR"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ΑΝΑΤΟΜΙΑ ΟΦΘΑΛΜΟΥ</a:t>
            </a:r>
            <a:endParaRPr lang="en-US" dirty="0"/>
          </a:p>
        </p:txBody>
      </p:sp>
      <p:sp>
        <p:nvSpPr>
          <p:cNvPr id="3" name="2 - Θέση περιεχομένου"/>
          <p:cNvSpPr>
            <a:spLocks noGrp="1"/>
          </p:cNvSpPr>
          <p:nvPr>
            <p:ph idx="1"/>
          </p:nvPr>
        </p:nvSpPr>
        <p:spPr/>
        <p:txBody>
          <a:bodyPr>
            <a:normAutofit fontScale="62500" lnSpcReduction="20000"/>
          </a:bodyPr>
          <a:lstStyle/>
          <a:p>
            <a:pPr algn="just"/>
            <a:r>
              <a:rPr lang="el-GR" dirty="0" smtClean="0"/>
              <a:t>Το μάτι είναι το αισθητήριο όργανο της όρασης. Είναι ένας στρογγυλός βολβός και το τοίχωμα του αποτελείται από τρεις χιτώνες: </a:t>
            </a:r>
            <a:endParaRPr lang="en-US" dirty="0" smtClean="0"/>
          </a:p>
          <a:p>
            <a:pPr algn="just"/>
            <a:r>
              <a:rPr lang="en-US" dirty="0" smtClean="0"/>
              <a:t>A</a:t>
            </a:r>
            <a:r>
              <a:rPr lang="el-GR" dirty="0" smtClean="0"/>
              <a:t>πό έξω προς τα έσω είναι: </a:t>
            </a:r>
          </a:p>
          <a:p>
            <a:pPr algn="just"/>
            <a:endParaRPr lang="el-GR" dirty="0" smtClean="0"/>
          </a:p>
          <a:p>
            <a:pPr lvl="1" algn="just"/>
            <a:r>
              <a:rPr lang="el-GR" dirty="0" smtClean="0"/>
              <a:t>ο </a:t>
            </a:r>
            <a:r>
              <a:rPr lang="el-GR" b="1" dirty="0" smtClean="0"/>
              <a:t>σκληρός χιτώνας</a:t>
            </a:r>
            <a:r>
              <a:rPr lang="el-GR" dirty="0" smtClean="0"/>
              <a:t> (αντιστοιχεί στο άσπρο του ματιού), </a:t>
            </a:r>
            <a:endParaRPr lang="en-US" dirty="0" smtClean="0"/>
          </a:p>
          <a:p>
            <a:pPr lvl="1" algn="just"/>
            <a:r>
              <a:rPr lang="el-GR" dirty="0" smtClean="0"/>
              <a:t>ο δεύτερος είναι ο </a:t>
            </a:r>
            <a:r>
              <a:rPr lang="el-GR" b="1" dirty="0" smtClean="0"/>
              <a:t>χοριοειδής χιτώνας</a:t>
            </a:r>
            <a:r>
              <a:rPr lang="el-GR" dirty="0" smtClean="0"/>
              <a:t>  (αγγειώσης χιτώνας) και </a:t>
            </a:r>
            <a:endParaRPr lang="en-US" dirty="0" smtClean="0"/>
          </a:p>
          <a:p>
            <a:pPr lvl="1" algn="just"/>
            <a:r>
              <a:rPr lang="el-GR" dirty="0" smtClean="0"/>
              <a:t>ο τρίτος, ο εσωτερικός, είναι ο </a:t>
            </a:r>
            <a:r>
              <a:rPr lang="el-GR" b="1" dirty="0" smtClean="0"/>
              <a:t>αμφιβληστροειδής χιτώνας</a:t>
            </a:r>
            <a:r>
              <a:rPr lang="el-GR" dirty="0" smtClean="0"/>
              <a:t>, που είναι ο νευρικός χιτώνας του οφθαλμού στον οποίο σχηματίζεται η εικόνα (το ”φιλμ” του ματιού). </a:t>
            </a:r>
            <a:endParaRPr lang="en-US" dirty="0" smtClean="0"/>
          </a:p>
          <a:p>
            <a:pPr lvl="1" algn="just"/>
            <a:r>
              <a:rPr lang="el-GR" dirty="0" smtClean="0"/>
              <a:t>Το τμήμα του αμφιβληστροειδούς που είναι υπεύθυνο για την λεπτομερή όραση ονομάζεται </a:t>
            </a:r>
            <a:r>
              <a:rPr lang="el-GR" b="1" dirty="0" smtClean="0"/>
              <a:t>ωχρά κηλίδα.</a:t>
            </a:r>
          </a:p>
          <a:p>
            <a:pPr lvl="1" algn="just"/>
            <a:endParaRPr lang="el-GR" dirty="0" smtClean="0"/>
          </a:p>
          <a:p>
            <a:pPr algn="just"/>
            <a:r>
              <a:rPr lang="el-GR" dirty="0" smtClean="0"/>
              <a:t>Το μπροστινό μέρος του σκληρού χιτώνα είναι διαφανές και ονομάζεται </a:t>
            </a:r>
            <a:r>
              <a:rPr lang="el-GR" b="1" dirty="0" smtClean="0"/>
              <a:t>κερατοειδής χιτώνας</a:t>
            </a:r>
            <a:r>
              <a:rPr lang="el-GR" dirty="0" smtClean="0"/>
              <a:t>.</a:t>
            </a:r>
          </a:p>
          <a:p>
            <a:pPr algn="just"/>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411480" y="205891"/>
            <a:ext cx="7406640" cy="835357"/>
          </a:xfrm>
          <a:prstGeom prst="rect">
            <a:avLst/>
          </a:prstGeom>
        </p:spPr>
        <p:txBody>
          <a:bodyPr vert="horz" wrap="square" lIns="0" tIns="370078" rIns="0" bIns="0" rtlCol="0">
            <a:spAutoFit/>
          </a:bodyPr>
          <a:lstStyle/>
          <a:p>
            <a:pPr marL="10086">
              <a:lnSpc>
                <a:spcPts val="3618"/>
              </a:lnSpc>
            </a:pPr>
            <a:endParaRPr spc="-4" dirty="0"/>
          </a:p>
        </p:txBody>
      </p:sp>
      <p:sp>
        <p:nvSpPr>
          <p:cNvPr id="6" name="object 6"/>
          <p:cNvSpPr txBox="1"/>
          <p:nvPr/>
        </p:nvSpPr>
        <p:spPr>
          <a:xfrm>
            <a:off x="69720" y="1233784"/>
            <a:ext cx="168593" cy="169277"/>
          </a:xfrm>
          <a:prstGeom prst="rect">
            <a:avLst/>
          </a:prstGeom>
        </p:spPr>
        <p:txBody>
          <a:bodyPr vert="horz" wrap="square" lIns="0" tIns="0" rIns="0" bIns="0" rtlCol="0">
            <a:spAutoFit/>
          </a:bodyPr>
          <a:lstStyle/>
          <a:p>
            <a:pPr marL="10086"/>
            <a:r>
              <a:rPr sz="1100" spc="20" dirty="0">
                <a:solidFill>
                  <a:srgbClr val="CC0000"/>
                </a:solidFill>
                <a:latin typeface="Wingdings"/>
                <a:cs typeface="Wingdings"/>
              </a:rPr>
              <a:t></a:t>
            </a:r>
            <a:endParaRPr sz="1100">
              <a:latin typeface="Wingdings"/>
              <a:cs typeface="Wingdings"/>
            </a:endParaRPr>
          </a:p>
        </p:txBody>
      </p:sp>
      <p:sp>
        <p:nvSpPr>
          <p:cNvPr id="7" name="object 7"/>
          <p:cNvSpPr txBox="1"/>
          <p:nvPr/>
        </p:nvSpPr>
        <p:spPr>
          <a:xfrm>
            <a:off x="490351" y="1212072"/>
            <a:ext cx="3713036" cy="1384995"/>
          </a:xfrm>
          <a:prstGeom prst="rect">
            <a:avLst/>
          </a:prstGeom>
        </p:spPr>
        <p:txBody>
          <a:bodyPr vert="horz" wrap="square" lIns="0" tIns="0" rIns="0" bIns="0" rtlCol="0">
            <a:spAutoFit/>
          </a:bodyPr>
          <a:lstStyle/>
          <a:p>
            <a:pPr marL="10086" marR="4035"/>
            <a:r>
              <a:rPr sz="1700" dirty="0">
                <a:latin typeface="Verdana"/>
                <a:cs typeface="Verdana"/>
              </a:rPr>
              <a:t>Τ</a:t>
            </a:r>
            <a:r>
              <a:rPr sz="1700" spc="-12" dirty="0">
                <a:latin typeface="Verdana"/>
                <a:cs typeface="Verdana"/>
              </a:rPr>
              <a:t>ο</a:t>
            </a:r>
            <a:r>
              <a:rPr sz="1700" spc="171" dirty="0">
                <a:latin typeface="Times New Roman"/>
                <a:cs typeface="Times New Roman"/>
              </a:rPr>
              <a:t> </a:t>
            </a:r>
            <a:r>
              <a:rPr sz="1700" spc="-12" dirty="0">
                <a:latin typeface="Verdana"/>
                <a:cs typeface="Verdana"/>
              </a:rPr>
              <a:t>έ</a:t>
            </a:r>
            <a:r>
              <a:rPr sz="1700" spc="-8" dirty="0">
                <a:latin typeface="Verdana"/>
                <a:cs typeface="Verdana"/>
              </a:rPr>
              <a:t>σ</a:t>
            </a:r>
            <a:r>
              <a:rPr sz="1700" dirty="0">
                <a:latin typeface="Verdana"/>
                <a:cs typeface="Verdana"/>
              </a:rPr>
              <a:t>ω</a:t>
            </a:r>
            <a:r>
              <a:rPr sz="1700" spc="162" dirty="0">
                <a:latin typeface="Times New Roman"/>
                <a:cs typeface="Times New Roman"/>
              </a:rPr>
              <a:t> </a:t>
            </a:r>
            <a:r>
              <a:rPr sz="1700" spc="-4" dirty="0">
                <a:latin typeface="Verdana"/>
                <a:cs typeface="Verdana"/>
              </a:rPr>
              <a:t>αυ</a:t>
            </a:r>
            <a:r>
              <a:rPr sz="1700" spc="4" dirty="0">
                <a:latin typeface="Verdana"/>
                <a:cs typeface="Verdana"/>
              </a:rPr>
              <a:t>τ</a:t>
            </a:r>
            <a:r>
              <a:rPr sz="1700" dirty="0">
                <a:latin typeface="Verdana"/>
                <a:cs typeface="Verdana"/>
              </a:rPr>
              <a:t>ί</a:t>
            </a:r>
            <a:r>
              <a:rPr sz="1700" spc="162" dirty="0">
                <a:latin typeface="Times New Roman"/>
                <a:cs typeface="Times New Roman"/>
              </a:rPr>
              <a:t> </a:t>
            </a:r>
            <a:r>
              <a:rPr sz="1700" spc="4" dirty="0">
                <a:latin typeface="Verdana"/>
                <a:cs typeface="Verdana"/>
              </a:rPr>
              <a:t>π</a:t>
            </a:r>
            <a:r>
              <a:rPr sz="1700" spc="-20" dirty="0">
                <a:latin typeface="Verdana"/>
                <a:cs typeface="Verdana"/>
              </a:rPr>
              <a:t>ε</a:t>
            </a:r>
            <a:r>
              <a:rPr sz="1700" spc="-4" dirty="0">
                <a:latin typeface="Verdana"/>
                <a:cs typeface="Verdana"/>
              </a:rPr>
              <a:t>ρι</a:t>
            </a:r>
            <a:r>
              <a:rPr sz="1700" spc="-12" dirty="0">
                <a:latin typeface="Verdana"/>
                <a:cs typeface="Verdana"/>
              </a:rPr>
              <a:t>έχε</a:t>
            </a:r>
            <a:r>
              <a:rPr sz="1700" dirty="0">
                <a:latin typeface="Verdana"/>
                <a:cs typeface="Verdana"/>
              </a:rPr>
              <a:t>ι</a:t>
            </a:r>
            <a:r>
              <a:rPr sz="1700" spc="162" dirty="0">
                <a:latin typeface="Times New Roman"/>
                <a:cs typeface="Times New Roman"/>
              </a:rPr>
              <a:t> </a:t>
            </a:r>
            <a:r>
              <a:rPr sz="1700" spc="4" dirty="0">
                <a:latin typeface="Verdana"/>
                <a:cs typeface="Verdana"/>
              </a:rPr>
              <a:t>τ</a:t>
            </a:r>
            <a:r>
              <a:rPr sz="1700" spc="-12" dirty="0">
                <a:latin typeface="Verdana"/>
                <a:cs typeface="Verdana"/>
              </a:rPr>
              <a:t>ο</a:t>
            </a:r>
            <a:r>
              <a:rPr sz="1700" spc="-8" dirty="0">
                <a:latin typeface="Times New Roman"/>
                <a:cs typeface="Times New Roman"/>
              </a:rPr>
              <a:t> </a:t>
            </a:r>
            <a:r>
              <a:rPr sz="1700" spc="-4" dirty="0">
                <a:latin typeface="Verdana"/>
                <a:cs typeface="Verdana"/>
              </a:rPr>
              <a:t>αι</a:t>
            </a:r>
            <a:r>
              <a:rPr sz="1700" spc="-8" dirty="0">
                <a:latin typeface="Verdana"/>
                <a:cs typeface="Verdana"/>
              </a:rPr>
              <a:t>σ</a:t>
            </a:r>
            <a:r>
              <a:rPr sz="1700" spc="-4" dirty="0">
                <a:latin typeface="Verdana"/>
                <a:cs typeface="Verdana"/>
              </a:rPr>
              <a:t>θ</a:t>
            </a:r>
            <a:r>
              <a:rPr sz="1700" spc="-16" dirty="0">
                <a:latin typeface="Verdana"/>
                <a:cs typeface="Verdana"/>
              </a:rPr>
              <a:t>η</a:t>
            </a:r>
            <a:r>
              <a:rPr sz="1700" spc="-4" dirty="0">
                <a:latin typeface="Verdana"/>
                <a:cs typeface="Verdana"/>
              </a:rPr>
              <a:t>τ</a:t>
            </a:r>
            <a:r>
              <a:rPr sz="1700" spc="-12" dirty="0">
                <a:latin typeface="Verdana"/>
                <a:cs typeface="Verdana"/>
              </a:rPr>
              <a:t>ή</a:t>
            </a:r>
            <a:r>
              <a:rPr sz="1700" spc="-16" dirty="0">
                <a:latin typeface="Verdana"/>
                <a:cs typeface="Verdana"/>
              </a:rPr>
              <a:t>ρ</a:t>
            </a:r>
            <a:r>
              <a:rPr sz="1700" spc="-4" dirty="0">
                <a:latin typeface="Verdana"/>
                <a:cs typeface="Verdana"/>
              </a:rPr>
              <a:t>ι</a:t>
            </a:r>
            <a:r>
              <a:rPr sz="1700" spc="-12" dirty="0">
                <a:latin typeface="Verdana"/>
                <a:cs typeface="Verdana"/>
              </a:rPr>
              <a:t>ο</a:t>
            </a:r>
            <a:r>
              <a:rPr sz="1700" spc="167" dirty="0">
                <a:latin typeface="Times New Roman"/>
                <a:cs typeface="Times New Roman"/>
              </a:rPr>
              <a:t> </a:t>
            </a:r>
            <a:r>
              <a:rPr sz="1700" spc="-12" dirty="0">
                <a:latin typeface="Verdana"/>
                <a:cs typeface="Verdana"/>
              </a:rPr>
              <a:t>ό</a:t>
            </a:r>
            <a:r>
              <a:rPr sz="1700" spc="-16" dirty="0">
                <a:latin typeface="Verdana"/>
                <a:cs typeface="Verdana"/>
              </a:rPr>
              <a:t>ργα</a:t>
            </a:r>
            <a:r>
              <a:rPr sz="1700" spc="-24" dirty="0">
                <a:latin typeface="Verdana"/>
                <a:cs typeface="Verdana"/>
              </a:rPr>
              <a:t>ν</a:t>
            </a:r>
            <a:r>
              <a:rPr sz="1700" spc="-12" dirty="0">
                <a:latin typeface="Verdana"/>
                <a:cs typeface="Verdana"/>
              </a:rPr>
              <a:t>ο</a:t>
            </a:r>
            <a:r>
              <a:rPr sz="1700" spc="175" dirty="0">
                <a:latin typeface="Times New Roman"/>
                <a:cs typeface="Times New Roman"/>
              </a:rPr>
              <a:t> </a:t>
            </a:r>
            <a:r>
              <a:rPr sz="1700" spc="-4" dirty="0">
                <a:latin typeface="Verdana"/>
                <a:cs typeface="Verdana"/>
              </a:rPr>
              <a:t>τ</a:t>
            </a:r>
            <a:r>
              <a:rPr sz="1700" spc="-16" dirty="0">
                <a:latin typeface="Verdana"/>
                <a:cs typeface="Verdana"/>
              </a:rPr>
              <a:t>η</a:t>
            </a:r>
            <a:r>
              <a:rPr sz="1700" spc="-12" dirty="0">
                <a:latin typeface="Verdana"/>
                <a:cs typeface="Verdana"/>
              </a:rPr>
              <a:t>ς</a:t>
            </a:r>
            <a:r>
              <a:rPr sz="1700" spc="162" dirty="0">
                <a:latin typeface="Times New Roman"/>
                <a:cs typeface="Times New Roman"/>
              </a:rPr>
              <a:t> </a:t>
            </a:r>
            <a:r>
              <a:rPr sz="1700" spc="-16" dirty="0">
                <a:latin typeface="Verdana"/>
                <a:cs typeface="Verdana"/>
              </a:rPr>
              <a:t>ακοή</a:t>
            </a:r>
            <a:r>
              <a:rPr sz="1700" spc="-12" dirty="0">
                <a:latin typeface="Verdana"/>
                <a:cs typeface="Verdana"/>
              </a:rPr>
              <a:t>ς</a:t>
            </a:r>
            <a:r>
              <a:rPr sz="1700" spc="-8" dirty="0">
                <a:latin typeface="Times New Roman"/>
                <a:cs typeface="Times New Roman"/>
              </a:rPr>
              <a:t> </a:t>
            </a:r>
            <a:r>
              <a:rPr sz="1700" spc="-16" dirty="0">
                <a:latin typeface="Verdana"/>
                <a:cs typeface="Verdana"/>
              </a:rPr>
              <a:t>κ</a:t>
            </a:r>
            <a:r>
              <a:rPr sz="1700" spc="-4" dirty="0">
                <a:latin typeface="Verdana"/>
                <a:cs typeface="Verdana"/>
              </a:rPr>
              <a:t>α</a:t>
            </a:r>
            <a:r>
              <a:rPr sz="1700" dirty="0">
                <a:latin typeface="Verdana"/>
                <a:cs typeface="Verdana"/>
              </a:rPr>
              <a:t>ι</a:t>
            </a:r>
            <a:r>
              <a:rPr sz="1700" spc="162" dirty="0">
                <a:latin typeface="Times New Roman"/>
                <a:cs typeface="Times New Roman"/>
              </a:rPr>
              <a:t> </a:t>
            </a:r>
            <a:r>
              <a:rPr sz="1700" dirty="0">
                <a:latin typeface="Verdana"/>
                <a:cs typeface="Verdana"/>
              </a:rPr>
              <a:t>ι</a:t>
            </a:r>
            <a:r>
              <a:rPr sz="1700" spc="-8" dirty="0">
                <a:latin typeface="Verdana"/>
                <a:cs typeface="Verdana"/>
              </a:rPr>
              <a:t>σ</a:t>
            </a:r>
            <a:r>
              <a:rPr sz="1700" spc="-16" dirty="0">
                <a:latin typeface="Verdana"/>
                <a:cs typeface="Verdana"/>
              </a:rPr>
              <a:t>ορ</a:t>
            </a:r>
            <a:r>
              <a:rPr sz="1700" spc="-4" dirty="0">
                <a:latin typeface="Verdana"/>
                <a:cs typeface="Verdana"/>
              </a:rPr>
              <a:t>ρ</a:t>
            </a:r>
            <a:r>
              <a:rPr sz="1700" spc="-12" dirty="0">
                <a:latin typeface="Verdana"/>
                <a:cs typeface="Verdana"/>
              </a:rPr>
              <a:t>ο</a:t>
            </a:r>
            <a:r>
              <a:rPr sz="1700" spc="-4" dirty="0">
                <a:latin typeface="Verdana"/>
                <a:cs typeface="Verdana"/>
              </a:rPr>
              <a:t>πί</a:t>
            </a:r>
            <a:r>
              <a:rPr sz="1700" spc="-16" dirty="0">
                <a:latin typeface="Verdana"/>
                <a:cs typeface="Verdana"/>
              </a:rPr>
              <a:t>α</a:t>
            </a:r>
            <a:r>
              <a:rPr sz="1700" spc="-12" dirty="0">
                <a:latin typeface="Verdana"/>
                <a:cs typeface="Verdana"/>
              </a:rPr>
              <a:t>ς</a:t>
            </a:r>
            <a:r>
              <a:rPr sz="1700" spc="167" dirty="0">
                <a:latin typeface="Times New Roman"/>
                <a:cs typeface="Times New Roman"/>
              </a:rPr>
              <a:t> </a:t>
            </a:r>
            <a:r>
              <a:rPr sz="1700" spc="-12" dirty="0">
                <a:latin typeface="Verdana"/>
                <a:cs typeface="Verdana"/>
              </a:rPr>
              <a:t>(</a:t>
            </a:r>
            <a:r>
              <a:rPr sz="1700" spc="-24" dirty="0">
                <a:latin typeface="Verdana"/>
                <a:cs typeface="Verdana"/>
              </a:rPr>
              <a:t>λ</a:t>
            </a:r>
            <a:r>
              <a:rPr sz="1700" spc="-4" dirty="0">
                <a:latin typeface="Verdana"/>
                <a:cs typeface="Verdana"/>
              </a:rPr>
              <a:t>αβύρι</a:t>
            </a:r>
            <a:r>
              <a:rPr sz="1700" spc="-24" dirty="0">
                <a:latin typeface="Verdana"/>
                <a:cs typeface="Verdana"/>
              </a:rPr>
              <a:t>ν</a:t>
            </a:r>
            <a:r>
              <a:rPr sz="1700" spc="-4" dirty="0">
                <a:latin typeface="Verdana"/>
                <a:cs typeface="Verdana"/>
              </a:rPr>
              <a:t>θ</a:t>
            </a:r>
            <a:r>
              <a:rPr sz="1700" spc="-16" dirty="0">
                <a:latin typeface="Verdana"/>
                <a:cs typeface="Verdana"/>
              </a:rPr>
              <a:t>ο</a:t>
            </a:r>
            <a:r>
              <a:rPr sz="1700" spc="-12" dirty="0">
                <a:latin typeface="Verdana"/>
                <a:cs typeface="Verdana"/>
              </a:rPr>
              <a:t>ς</a:t>
            </a:r>
            <a:r>
              <a:rPr sz="1700" dirty="0">
                <a:latin typeface="Verdana"/>
                <a:cs typeface="Verdana"/>
              </a:rPr>
              <a:t>)</a:t>
            </a:r>
            <a:endParaRPr sz="1700">
              <a:latin typeface="Verdana"/>
              <a:cs typeface="Verdana"/>
            </a:endParaRPr>
          </a:p>
          <a:p>
            <a:pPr marL="10086" marR="374203">
              <a:lnSpc>
                <a:spcPct val="99800"/>
              </a:lnSpc>
              <a:spcBef>
                <a:spcPts val="441"/>
              </a:spcBef>
            </a:pPr>
            <a:r>
              <a:rPr sz="1700" spc="4" dirty="0">
                <a:latin typeface="Verdana"/>
                <a:cs typeface="Verdana"/>
              </a:rPr>
              <a:t>Ε</a:t>
            </a:r>
            <a:r>
              <a:rPr sz="1700" spc="-4" dirty="0">
                <a:latin typeface="Verdana"/>
                <a:cs typeface="Verdana"/>
              </a:rPr>
              <a:t>ί</a:t>
            </a:r>
            <a:r>
              <a:rPr sz="1700" spc="-24" dirty="0">
                <a:latin typeface="Verdana"/>
                <a:cs typeface="Verdana"/>
              </a:rPr>
              <a:t>ν</a:t>
            </a:r>
            <a:r>
              <a:rPr sz="1700" spc="-4" dirty="0">
                <a:latin typeface="Verdana"/>
                <a:cs typeface="Verdana"/>
              </a:rPr>
              <a:t>α</a:t>
            </a:r>
            <a:r>
              <a:rPr sz="1700" dirty="0">
                <a:latin typeface="Verdana"/>
                <a:cs typeface="Verdana"/>
              </a:rPr>
              <a:t>ι</a:t>
            </a:r>
            <a:r>
              <a:rPr sz="1700" spc="171" dirty="0">
                <a:latin typeface="Times New Roman"/>
                <a:cs typeface="Times New Roman"/>
              </a:rPr>
              <a:t> </a:t>
            </a:r>
            <a:r>
              <a:rPr sz="1700" spc="-12" dirty="0">
                <a:latin typeface="Verdana"/>
                <a:cs typeface="Verdana"/>
              </a:rPr>
              <a:t>ε</a:t>
            </a:r>
            <a:r>
              <a:rPr sz="1700" spc="-24" dirty="0">
                <a:latin typeface="Verdana"/>
                <a:cs typeface="Verdana"/>
              </a:rPr>
              <a:t>ν</a:t>
            </a:r>
            <a:r>
              <a:rPr sz="1700" spc="4" dirty="0">
                <a:latin typeface="Verdana"/>
                <a:cs typeface="Verdana"/>
              </a:rPr>
              <a:t>τ</a:t>
            </a:r>
            <a:r>
              <a:rPr sz="1700" spc="-28" dirty="0">
                <a:latin typeface="Verdana"/>
                <a:cs typeface="Verdana"/>
              </a:rPr>
              <a:t>ό</a:t>
            </a:r>
            <a:r>
              <a:rPr sz="1700" spc="-12" dirty="0">
                <a:latin typeface="Verdana"/>
                <a:cs typeface="Verdana"/>
              </a:rPr>
              <a:t>ς</a:t>
            </a:r>
            <a:r>
              <a:rPr sz="1700" spc="175" dirty="0">
                <a:latin typeface="Times New Roman"/>
                <a:cs typeface="Times New Roman"/>
              </a:rPr>
              <a:t> </a:t>
            </a:r>
            <a:r>
              <a:rPr sz="1700" spc="-4" dirty="0">
                <a:latin typeface="Verdana"/>
                <a:cs typeface="Verdana"/>
              </a:rPr>
              <a:t>τ</a:t>
            </a:r>
            <a:r>
              <a:rPr sz="1700" spc="-16" dirty="0">
                <a:latin typeface="Verdana"/>
                <a:cs typeface="Verdana"/>
              </a:rPr>
              <a:t>η</a:t>
            </a:r>
            <a:r>
              <a:rPr sz="1700" spc="-12" dirty="0">
                <a:latin typeface="Verdana"/>
                <a:cs typeface="Verdana"/>
              </a:rPr>
              <a:t>ς</a:t>
            </a:r>
            <a:r>
              <a:rPr sz="1700" spc="175" dirty="0">
                <a:latin typeface="Times New Roman"/>
                <a:cs typeface="Times New Roman"/>
              </a:rPr>
              <a:t> </a:t>
            </a:r>
            <a:r>
              <a:rPr sz="1700" spc="-24" dirty="0">
                <a:latin typeface="Verdana"/>
                <a:cs typeface="Verdana"/>
              </a:rPr>
              <a:t>λ</a:t>
            </a:r>
            <a:r>
              <a:rPr sz="1700" spc="-4" dirty="0">
                <a:latin typeface="Verdana"/>
                <a:cs typeface="Verdana"/>
              </a:rPr>
              <a:t>ιθ</a:t>
            </a:r>
            <a:r>
              <a:rPr sz="1700" spc="-16" dirty="0">
                <a:latin typeface="Verdana"/>
                <a:cs typeface="Verdana"/>
              </a:rPr>
              <a:t>ο</a:t>
            </a:r>
            <a:r>
              <a:rPr sz="1700" spc="-12" dirty="0">
                <a:latin typeface="Verdana"/>
                <a:cs typeface="Verdana"/>
              </a:rPr>
              <a:t>ε</a:t>
            </a:r>
            <a:r>
              <a:rPr sz="1700" spc="-4" dirty="0">
                <a:latin typeface="Verdana"/>
                <a:cs typeface="Verdana"/>
              </a:rPr>
              <a:t>ι</a:t>
            </a:r>
            <a:r>
              <a:rPr sz="1700" spc="-20" dirty="0">
                <a:latin typeface="Verdana"/>
                <a:cs typeface="Verdana"/>
              </a:rPr>
              <a:t>δ</a:t>
            </a:r>
            <a:r>
              <a:rPr sz="1700" spc="-12" dirty="0">
                <a:latin typeface="Verdana"/>
                <a:cs typeface="Verdana"/>
              </a:rPr>
              <a:t>ο</a:t>
            </a:r>
            <a:r>
              <a:rPr sz="1700" spc="-4" dirty="0">
                <a:latin typeface="Verdana"/>
                <a:cs typeface="Verdana"/>
              </a:rPr>
              <a:t>ύς</a:t>
            </a:r>
            <a:r>
              <a:rPr sz="1700" spc="-4" dirty="0">
                <a:latin typeface="Times New Roman"/>
                <a:cs typeface="Times New Roman"/>
              </a:rPr>
              <a:t> </a:t>
            </a:r>
            <a:r>
              <a:rPr sz="1700" spc="-12" dirty="0">
                <a:latin typeface="Verdana"/>
                <a:cs typeface="Verdana"/>
              </a:rPr>
              <a:t>μ</a:t>
            </a:r>
            <a:r>
              <a:rPr sz="1700" spc="-16" dirty="0">
                <a:latin typeface="Verdana"/>
                <a:cs typeface="Verdana"/>
              </a:rPr>
              <a:t>ο</a:t>
            </a:r>
            <a:r>
              <a:rPr sz="1700" spc="-4" dirty="0">
                <a:latin typeface="Verdana"/>
                <a:cs typeface="Verdana"/>
              </a:rPr>
              <a:t>ίρ</a:t>
            </a:r>
            <a:r>
              <a:rPr sz="1700" spc="-16" dirty="0">
                <a:latin typeface="Verdana"/>
                <a:cs typeface="Verdana"/>
              </a:rPr>
              <a:t>α</a:t>
            </a:r>
            <a:r>
              <a:rPr sz="1700" spc="-12" dirty="0">
                <a:latin typeface="Verdana"/>
                <a:cs typeface="Verdana"/>
              </a:rPr>
              <a:t>ς</a:t>
            </a:r>
            <a:r>
              <a:rPr sz="1700" spc="167" dirty="0">
                <a:latin typeface="Times New Roman"/>
                <a:cs typeface="Times New Roman"/>
              </a:rPr>
              <a:t> </a:t>
            </a:r>
            <a:r>
              <a:rPr sz="1700" spc="-4" dirty="0">
                <a:latin typeface="Verdana"/>
                <a:cs typeface="Verdana"/>
              </a:rPr>
              <a:t>τ</a:t>
            </a:r>
            <a:r>
              <a:rPr sz="1700" spc="-16" dirty="0">
                <a:latin typeface="Verdana"/>
                <a:cs typeface="Verdana"/>
              </a:rPr>
              <a:t>ο</a:t>
            </a:r>
            <a:r>
              <a:rPr sz="1700" dirty="0">
                <a:latin typeface="Verdana"/>
                <a:cs typeface="Verdana"/>
              </a:rPr>
              <a:t>υ</a:t>
            </a:r>
            <a:r>
              <a:rPr sz="1700" spc="171" dirty="0">
                <a:latin typeface="Times New Roman"/>
                <a:cs typeface="Times New Roman"/>
              </a:rPr>
              <a:t> </a:t>
            </a:r>
            <a:r>
              <a:rPr sz="1700" spc="-16" dirty="0">
                <a:latin typeface="Verdana"/>
                <a:cs typeface="Verdana"/>
              </a:rPr>
              <a:t>κ</a:t>
            </a:r>
            <a:r>
              <a:rPr sz="1700" spc="-4" dirty="0">
                <a:latin typeface="Verdana"/>
                <a:cs typeface="Verdana"/>
              </a:rPr>
              <a:t>ρ</a:t>
            </a:r>
            <a:r>
              <a:rPr sz="1700" spc="-16" dirty="0">
                <a:latin typeface="Verdana"/>
                <a:cs typeface="Verdana"/>
              </a:rPr>
              <a:t>ο</a:t>
            </a:r>
            <a:r>
              <a:rPr sz="1700" spc="-4" dirty="0">
                <a:latin typeface="Verdana"/>
                <a:cs typeface="Verdana"/>
              </a:rPr>
              <a:t>ταφι</a:t>
            </a:r>
            <a:r>
              <a:rPr sz="1700" spc="-16" dirty="0">
                <a:latin typeface="Verdana"/>
                <a:cs typeface="Verdana"/>
              </a:rPr>
              <a:t>κο</a:t>
            </a:r>
            <a:r>
              <a:rPr sz="1700" dirty="0">
                <a:latin typeface="Verdana"/>
                <a:cs typeface="Verdana"/>
              </a:rPr>
              <a:t>ύ</a:t>
            </a:r>
            <a:r>
              <a:rPr sz="1700" dirty="0">
                <a:latin typeface="Times New Roman"/>
                <a:cs typeface="Times New Roman"/>
              </a:rPr>
              <a:t> </a:t>
            </a:r>
            <a:r>
              <a:rPr sz="1700" spc="-12" dirty="0">
                <a:latin typeface="Verdana"/>
                <a:cs typeface="Verdana"/>
              </a:rPr>
              <a:t>ο</a:t>
            </a:r>
            <a:r>
              <a:rPr sz="1700" spc="-8" dirty="0">
                <a:latin typeface="Verdana"/>
                <a:cs typeface="Verdana"/>
              </a:rPr>
              <a:t>σ</a:t>
            </a:r>
            <a:r>
              <a:rPr sz="1700" spc="-4" dirty="0">
                <a:latin typeface="Verdana"/>
                <a:cs typeface="Verdana"/>
              </a:rPr>
              <a:t>τ</a:t>
            </a:r>
            <a:r>
              <a:rPr sz="1700" spc="-16" dirty="0">
                <a:latin typeface="Verdana"/>
                <a:cs typeface="Verdana"/>
              </a:rPr>
              <a:t>ο</a:t>
            </a:r>
            <a:r>
              <a:rPr sz="1700" dirty="0">
                <a:latin typeface="Verdana"/>
                <a:cs typeface="Verdana"/>
              </a:rPr>
              <a:t>ύ</a:t>
            </a:r>
            <a:endParaRPr sz="1700">
              <a:latin typeface="Verdana"/>
              <a:cs typeface="Verdana"/>
            </a:endParaRPr>
          </a:p>
        </p:txBody>
      </p:sp>
      <p:sp>
        <p:nvSpPr>
          <p:cNvPr id="8" name="object 8"/>
          <p:cNvSpPr txBox="1"/>
          <p:nvPr/>
        </p:nvSpPr>
        <p:spPr>
          <a:xfrm>
            <a:off x="69720" y="1936469"/>
            <a:ext cx="168593" cy="169277"/>
          </a:xfrm>
          <a:prstGeom prst="rect">
            <a:avLst/>
          </a:prstGeom>
        </p:spPr>
        <p:txBody>
          <a:bodyPr vert="horz" wrap="square" lIns="0" tIns="0" rIns="0" bIns="0" rtlCol="0">
            <a:spAutoFit/>
          </a:bodyPr>
          <a:lstStyle/>
          <a:p>
            <a:pPr marL="10086"/>
            <a:r>
              <a:rPr sz="1100" spc="20" dirty="0">
                <a:solidFill>
                  <a:srgbClr val="CC0000"/>
                </a:solidFill>
                <a:latin typeface="Wingdings"/>
                <a:cs typeface="Wingdings"/>
              </a:rPr>
              <a:t></a:t>
            </a:r>
            <a:endParaRPr sz="1100">
              <a:latin typeface="Wingdings"/>
              <a:cs typeface="Wingdings"/>
            </a:endParaRPr>
          </a:p>
        </p:txBody>
      </p:sp>
      <p:sp>
        <p:nvSpPr>
          <p:cNvPr id="9" name="object 9"/>
          <p:cNvSpPr/>
          <p:nvPr/>
        </p:nvSpPr>
        <p:spPr>
          <a:xfrm>
            <a:off x="4309101" y="837"/>
            <a:ext cx="3920498" cy="327448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905000" y="2544762"/>
            <a:ext cx="3019054" cy="170656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5804159" y="3417266"/>
            <a:ext cx="1141286" cy="215444"/>
          </a:xfrm>
          <a:prstGeom prst="rect">
            <a:avLst/>
          </a:prstGeom>
        </p:spPr>
        <p:txBody>
          <a:bodyPr vert="horz" wrap="square" lIns="0" tIns="0" rIns="0" bIns="0" rtlCol="0">
            <a:spAutoFit/>
          </a:bodyPr>
          <a:lstStyle/>
          <a:p>
            <a:pPr marL="10086"/>
            <a:r>
              <a:rPr sz="1400" spc="-8" dirty="0">
                <a:latin typeface="Verdana"/>
                <a:cs typeface="Verdana"/>
              </a:rPr>
              <a:t>Α</a:t>
            </a:r>
            <a:r>
              <a:rPr sz="1400" dirty="0">
                <a:latin typeface="Verdana"/>
                <a:cs typeface="Verdana"/>
              </a:rPr>
              <a:t>ί</a:t>
            </a:r>
            <a:r>
              <a:rPr sz="1400" spc="4" dirty="0">
                <a:latin typeface="Verdana"/>
                <a:cs typeface="Verdana"/>
              </a:rPr>
              <a:t>θ</a:t>
            </a:r>
            <a:r>
              <a:rPr sz="1400" spc="-16" dirty="0">
                <a:latin typeface="Verdana"/>
                <a:cs typeface="Verdana"/>
              </a:rPr>
              <a:t>ο</a:t>
            </a:r>
            <a:r>
              <a:rPr sz="1400" dirty="0">
                <a:latin typeface="Verdana"/>
                <a:cs typeface="Verdana"/>
              </a:rPr>
              <a:t>υσα</a:t>
            </a:r>
            <a:r>
              <a:rPr sz="1400" spc="139" dirty="0">
                <a:latin typeface="Times New Roman"/>
                <a:cs typeface="Times New Roman"/>
              </a:rPr>
              <a:t> </a:t>
            </a:r>
            <a:r>
              <a:rPr sz="1400" spc="-8" dirty="0">
                <a:latin typeface="Verdana"/>
                <a:cs typeface="Verdana"/>
              </a:rPr>
              <a:t>.3</a:t>
            </a:r>
            <a:endParaRPr sz="1400">
              <a:latin typeface="Verdana"/>
              <a:cs typeface="Verdan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231040"/>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381000" y="258762"/>
            <a:ext cx="7406640" cy="835357"/>
          </a:xfrm>
          <a:prstGeom prst="rect">
            <a:avLst/>
          </a:prstGeom>
        </p:spPr>
        <p:txBody>
          <a:bodyPr vert="horz" wrap="square" lIns="0" tIns="370078" rIns="0" bIns="0" rtlCol="0">
            <a:spAutoFit/>
          </a:bodyPr>
          <a:lstStyle/>
          <a:p>
            <a:pPr marL="10086">
              <a:lnSpc>
                <a:spcPts val="3618"/>
              </a:lnSpc>
            </a:pPr>
            <a:r>
              <a:rPr dirty="0"/>
              <a:t>Ο</a:t>
            </a:r>
            <a:r>
              <a:rPr spc="302" dirty="0">
                <a:latin typeface="Times New Roman"/>
                <a:cs typeface="Times New Roman"/>
              </a:rPr>
              <a:t> </a:t>
            </a:r>
            <a:r>
              <a:rPr spc="-16" dirty="0"/>
              <a:t>λ</a:t>
            </a:r>
            <a:r>
              <a:rPr spc="-4" dirty="0"/>
              <a:t>α</a:t>
            </a:r>
            <a:r>
              <a:rPr spc="8" dirty="0"/>
              <a:t>β</a:t>
            </a:r>
            <a:r>
              <a:rPr spc="-4" dirty="0"/>
              <a:t>ύρ</a:t>
            </a:r>
            <a:r>
              <a:rPr dirty="0"/>
              <a:t>ι</a:t>
            </a:r>
            <a:r>
              <a:rPr spc="-24" dirty="0"/>
              <a:t>ν</a:t>
            </a:r>
            <a:r>
              <a:rPr dirty="0"/>
              <a:t>θ</a:t>
            </a:r>
            <a:r>
              <a:rPr spc="-28" dirty="0"/>
              <a:t>ο</a:t>
            </a:r>
            <a:r>
              <a:rPr spc="-16" dirty="0"/>
              <a:t>ς</a:t>
            </a:r>
          </a:p>
        </p:txBody>
      </p:sp>
      <p:sp>
        <p:nvSpPr>
          <p:cNvPr id="6" name="object 6"/>
          <p:cNvSpPr txBox="1"/>
          <p:nvPr/>
        </p:nvSpPr>
        <p:spPr>
          <a:xfrm>
            <a:off x="579505" y="1137158"/>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7" name="object 7"/>
          <p:cNvSpPr txBox="1"/>
          <p:nvPr/>
        </p:nvSpPr>
        <p:spPr>
          <a:xfrm>
            <a:off x="1001272" y="1117118"/>
            <a:ext cx="621221" cy="246221"/>
          </a:xfrm>
          <a:prstGeom prst="rect">
            <a:avLst/>
          </a:prstGeom>
        </p:spPr>
        <p:txBody>
          <a:bodyPr vert="horz" wrap="square" lIns="0" tIns="0" rIns="0" bIns="0" rtlCol="0">
            <a:spAutoFit/>
          </a:bodyPr>
          <a:lstStyle/>
          <a:p>
            <a:pPr marL="10086"/>
            <a:r>
              <a:rPr spc="-12" dirty="0">
                <a:latin typeface="Verdana"/>
                <a:cs typeface="Verdana"/>
              </a:rPr>
              <a:t>Μέρη</a:t>
            </a:r>
            <a:endParaRPr>
              <a:latin typeface="Verdana"/>
              <a:cs typeface="Verdana"/>
            </a:endParaRPr>
          </a:p>
        </p:txBody>
      </p:sp>
      <p:sp>
        <p:nvSpPr>
          <p:cNvPr id="8" name="object 8"/>
          <p:cNvSpPr txBox="1"/>
          <p:nvPr/>
        </p:nvSpPr>
        <p:spPr>
          <a:xfrm>
            <a:off x="1002409" y="1349978"/>
            <a:ext cx="122873" cy="138499"/>
          </a:xfrm>
          <a:prstGeom prst="rect">
            <a:avLst/>
          </a:prstGeom>
        </p:spPr>
        <p:txBody>
          <a:bodyPr vert="horz" wrap="square" lIns="0" tIns="0" rIns="0" bIns="0" rtlCol="0">
            <a:spAutoFit/>
          </a:bodyPr>
          <a:lstStyle/>
          <a:p>
            <a:pPr marL="10086"/>
            <a:r>
              <a:rPr sz="900" spc="4" dirty="0">
                <a:solidFill>
                  <a:srgbClr val="CC0000"/>
                </a:solidFill>
                <a:latin typeface="Wingdings"/>
                <a:cs typeface="Wingdings"/>
              </a:rPr>
              <a:t></a:t>
            </a:r>
            <a:endParaRPr sz="900">
              <a:latin typeface="Wingdings"/>
              <a:cs typeface="Wingdings"/>
            </a:endParaRPr>
          </a:p>
        </p:txBody>
      </p:sp>
      <p:sp>
        <p:nvSpPr>
          <p:cNvPr id="9" name="object 9"/>
          <p:cNvSpPr txBox="1"/>
          <p:nvPr/>
        </p:nvSpPr>
        <p:spPr>
          <a:xfrm>
            <a:off x="1395604" y="1332441"/>
            <a:ext cx="2055686" cy="719428"/>
          </a:xfrm>
          <a:prstGeom prst="rect">
            <a:avLst/>
          </a:prstGeom>
        </p:spPr>
        <p:txBody>
          <a:bodyPr vert="horz" wrap="square" lIns="0" tIns="0" rIns="0" bIns="0" rtlCol="0">
            <a:spAutoFit/>
          </a:bodyPr>
          <a:lstStyle/>
          <a:p>
            <a:pPr marL="10086" marR="1056544">
              <a:lnSpc>
                <a:spcPct val="110600"/>
              </a:lnSpc>
            </a:pPr>
            <a:r>
              <a:rPr sz="1400" spc="-20" dirty="0">
                <a:latin typeface="Verdana"/>
                <a:cs typeface="Verdana"/>
              </a:rPr>
              <a:t>Κ</a:t>
            </a:r>
            <a:r>
              <a:rPr sz="1400" spc="-8" dirty="0">
                <a:latin typeface="Verdana"/>
                <a:cs typeface="Verdana"/>
              </a:rPr>
              <a:t>ο</a:t>
            </a:r>
            <a:r>
              <a:rPr sz="1400" spc="-24" dirty="0">
                <a:latin typeface="Verdana"/>
                <a:cs typeface="Verdana"/>
              </a:rPr>
              <a:t>χ</a:t>
            </a:r>
            <a:r>
              <a:rPr sz="1400" spc="-12" dirty="0">
                <a:latin typeface="Verdana"/>
                <a:cs typeface="Verdana"/>
              </a:rPr>
              <a:t>λ</a:t>
            </a:r>
            <a:r>
              <a:rPr sz="1400" dirty="0">
                <a:latin typeface="Verdana"/>
                <a:cs typeface="Verdana"/>
              </a:rPr>
              <a:t>ί</a:t>
            </a:r>
            <a:r>
              <a:rPr sz="1400" spc="-4" dirty="0">
                <a:latin typeface="Verdana"/>
                <a:cs typeface="Verdana"/>
              </a:rPr>
              <a:t>α</a:t>
            </a:r>
            <a:r>
              <a:rPr sz="1400" spc="-8" dirty="0">
                <a:latin typeface="Verdana"/>
                <a:cs typeface="Verdana"/>
              </a:rPr>
              <a:t>ς</a:t>
            </a:r>
            <a:r>
              <a:rPr sz="1400" spc="-4" dirty="0">
                <a:latin typeface="Times New Roman"/>
                <a:cs typeface="Times New Roman"/>
              </a:rPr>
              <a:t> </a:t>
            </a:r>
            <a:r>
              <a:rPr sz="1400" spc="-16" dirty="0">
                <a:latin typeface="Verdana"/>
                <a:cs typeface="Verdana"/>
              </a:rPr>
              <a:t>Α</a:t>
            </a:r>
            <a:r>
              <a:rPr sz="1400" spc="8" dirty="0">
                <a:latin typeface="Verdana"/>
                <a:cs typeface="Verdana"/>
              </a:rPr>
              <a:t>ί</a:t>
            </a:r>
            <a:r>
              <a:rPr sz="1400" spc="-4" dirty="0">
                <a:latin typeface="Verdana"/>
                <a:cs typeface="Verdana"/>
              </a:rPr>
              <a:t>θ</a:t>
            </a:r>
            <a:r>
              <a:rPr sz="1400" spc="-8" dirty="0">
                <a:latin typeface="Verdana"/>
                <a:cs typeface="Verdana"/>
              </a:rPr>
              <a:t>ου</a:t>
            </a:r>
            <a:r>
              <a:rPr sz="1400" dirty="0">
                <a:latin typeface="Verdana"/>
                <a:cs typeface="Verdana"/>
              </a:rPr>
              <a:t>σα</a:t>
            </a:r>
            <a:endParaRPr sz="1400">
              <a:latin typeface="Verdana"/>
              <a:cs typeface="Verdana"/>
            </a:endParaRPr>
          </a:p>
          <a:p>
            <a:pPr marL="10086">
              <a:spcBef>
                <a:spcPts val="182"/>
              </a:spcBef>
            </a:pPr>
            <a:r>
              <a:rPr sz="1400" spc="-4" dirty="0">
                <a:latin typeface="Verdana"/>
                <a:cs typeface="Verdana"/>
              </a:rPr>
              <a:t>Η</a:t>
            </a:r>
            <a:r>
              <a:rPr sz="1400" spc="-16" dirty="0">
                <a:latin typeface="Verdana"/>
                <a:cs typeface="Verdana"/>
              </a:rPr>
              <a:t>μ</a:t>
            </a:r>
            <a:r>
              <a:rPr sz="1400" spc="8" dirty="0">
                <a:latin typeface="Verdana"/>
                <a:cs typeface="Verdana"/>
              </a:rPr>
              <a:t>ι</a:t>
            </a:r>
            <a:r>
              <a:rPr sz="1400" spc="-16" dirty="0">
                <a:latin typeface="Verdana"/>
                <a:cs typeface="Verdana"/>
              </a:rPr>
              <a:t>κ</a:t>
            </a:r>
            <a:r>
              <a:rPr sz="1400" spc="8" dirty="0">
                <a:latin typeface="Verdana"/>
                <a:cs typeface="Verdana"/>
              </a:rPr>
              <a:t>ύ</a:t>
            </a:r>
            <a:r>
              <a:rPr sz="1400" spc="-16" dirty="0">
                <a:latin typeface="Verdana"/>
                <a:cs typeface="Verdana"/>
              </a:rPr>
              <a:t>κ</a:t>
            </a:r>
            <a:r>
              <a:rPr sz="1400" spc="-12" dirty="0">
                <a:latin typeface="Verdana"/>
                <a:cs typeface="Verdana"/>
              </a:rPr>
              <a:t>λ</a:t>
            </a:r>
            <a:r>
              <a:rPr sz="1400" spc="8" dirty="0">
                <a:latin typeface="Verdana"/>
                <a:cs typeface="Verdana"/>
              </a:rPr>
              <a:t>ι</a:t>
            </a:r>
            <a:r>
              <a:rPr sz="1400" spc="-16" dirty="0">
                <a:latin typeface="Verdana"/>
                <a:cs typeface="Verdana"/>
              </a:rPr>
              <a:t>ο</a:t>
            </a:r>
            <a:r>
              <a:rPr sz="1400" dirty="0">
                <a:latin typeface="Verdana"/>
                <a:cs typeface="Verdana"/>
              </a:rPr>
              <a:t>ι</a:t>
            </a:r>
            <a:r>
              <a:rPr sz="1400" spc="151" dirty="0">
                <a:latin typeface="Times New Roman"/>
                <a:cs typeface="Times New Roman"/>
              </a:rPr>
              <a:t> </a:t>
            </a:r>
            <a:r>
              <a:rPr sz="1400" dirty="0">
                <a:latin typeface="Verdana"/>
                <a:cs typeface="Verdana"/>
              </a:rPr>
              <a:t>σ</a:t>
            </a:r>
            <a:r>
              <a:rPr sz="1400" spc="-4" dirty="0">
                <a:latin typeface="Verdana"/>
                <a:cs typeface="Verdana"/>
              </a:rPr>
              <a:t>ω</a:t>
            </a:r>
            <a:r>
              <a:rPr sz="1400" spc="-12" dirty="0">
                <a:latin typeface="Verdana"/>
                <a:cs typeface="Verdana"/>
              </a:rPr>
              <a:t>λ</a:t>
            </a:r>
            <a:r>
              <a:rPr sz="1400" spc="-16" dirty="0">
                <a:latin typeface="Verdana"/>
                <a:cs typeface="Verdana"/>
              </a:rPr>
              <a:t>ή</a:t>
            </a:r>
            <a:r>
              <a:rPr sz="1400" spc="-12" dirty="0">
                <a:latin typeface="Verdana"/>
                <a:cs typeface="Verdana"/>
              </a:rPr>
              <a:t>νε</a:t>
            </a:r>
            <a:r>
              <a:rPr sz="1400" spc="-8" dirty="0">
                <a:latin typeface="Verdana"/>
                <a:cs typeface="Verdana"/>
              </a:rPr>
              <a:t>ς</a:t>
            </a:r>
            <a:endParaRPr sz="1400">
              <a:latin typeface="Verdana"/>
              <a:cs typeface="Verdana"/>
            </a:endParaRPr>
          </a:p>
        </p:txBody>
      </p:sp>
      <p:sp>
        <p:nvSpPr>
          <p:cNvPr id="10" name="object 10"/>
          <p:cNvSpPr txBox="1"/>
          <p:nvPr/>
        </p:nvSpPr>
        <p:spPr>
          <a:xfrm>
            <a:off x="1002409" y="1548257"/>
            <a:ext cx="122873" cy="138499"/>
          </a:xfrm>
          <a:prstGeom prst="rect">
            <a:avLst/>
          </a:prstGeom>
        </p:spPr>
        <p:txBody>
          <a:bodyPr vert="horz" wrap="square" lIns="0" tIns="0" rIns="0" bIns="0" rtlCol="0">
            <a:spAutoFit/>
          </a:bodyPr>
          <a:lstStyle/>
          <a:p>
            <a:pPr marL="10086"/>
            <a:r>
              <a:rPr sz="900" spc="4" dirty="0">
                <a:solidFill>
                  <a:srgbClr val="CC0000"/>
                </a:solidFill>
                <a:latin typeface="Wingdings"/>
                <a:cs typeface="Wingdings"/>
              </a:rPr>
              <a:t></a:t>
            </a:r>
            <a:endParaRPr sz="900">
              <a:latin typeface="Wingdings"/>
              <a:cs typeface="Wingdings"/>
            </a:endParaRPr>
          </a:p>
        </p:txBody>
      </p:sp>
      <p:sp>
        <p:nvSpPr>
          <p:cNvPr id="11" name="object 11"/>
          <p:cNvSpPr txBox="1"/>
          <p:nvPr/>
        </p:nvSpPr>
        <p:spPr>
          <a:xfrm>
            <a:off x="1002409" y="1746535"/>
            <a:ext cx="122873" cy="138499"/>
          </a:xfrm>
          <a:prstGeom prst="rect">
            <a:avLst/>
          </a:prstGeom>
        </p:spPr>
        <p:txBody>
          <a:bodyPr vert="horz" wrap="square" lIns="0" tIns="0" rIns="0" bIns="0" rtlCol="0">
            <a:spAutoFit/>
          </a:bodyPr>
          <a:lstStyle/>
          <a:p>
            <a:pPr marL="10086"/>
            <a:r>
              <a:rPr sz="900" spc="4" dirty="0">
                <a:solidFill>
                  <a:srgbClr val="CC0000"/>
                </a:solidFill>
                <a:latin typeface="Wingdings"/>
                <a:cs typeface="Wingdings"/>
              </a:rPr>
              <a:t></a:t>
            </a:r>
            <a:endParaRPr sz="900">
              <a:latin typeface="Wingdings"/>
              <a:cs typeface="Wingdings"/>
            </a:endParaRPr>
          </a:p>
        </p:txBody>
      </p:sp>
      <p:sp>
        <p:nvSpPr>
          <p:cNvPr id="12" name="object 12"/>
          <p:cNvSpPr txBox="1"/>
          <p:nvPr/>
        </p:nvSpPr>
        <p:spPr>
          <a:xfrm>
            <a:off x="579505" y="1952671"/>
            <a:ext cx="155448" cy="153888"/>
          </a:xfrm>
          <a:prstGeom prst="rect">
            <a:avLst/>
          </a:prstGeom>
        </p:spPr>
        <p:txBody>
          <a:bodyPr vert="horz" wrap="square" lIns="0" tIns="0" rIns="0" bIns="0" rtlCol="0">
            <a:spAutoFit/>
          </a:bodyPr>
          <a:lstStyle/>
          <a:p>
            <a:pPr marL="10086"/>
            <a:r>
              <a:rPr sz="1000" dirty="0">
                <a:solidFill>
                  <a:srgbClr val="CC0000"/>
                </a:solidFill>
                <a:latin typeface="Wingdings"/>
                <a:cs typeface="Wingdings"/>
              </a:rPr>
              <a:t></a:t>
            </a:r>
            <a:endParaRPr sz="1000">
              <a:latin typeface="Wingdings"/>
              <a:cs typeface="Wingdings"/>
            </a:endParaRPr>
          </a:p>
        </p:txBody>
      </p:sp>
      <p:sp>
        <p:nvSpPr>
          <p:cNvPr id="13" name="object 13"/>
          <p:cNvSpPr txBox="1"/>
          <p:nvPr/>
        </p:nvSpPr>
        <p:spPr>
          <a:xfrm>
            <a:off x="1001272" y="1932631"/>
            <a:ext cx="2130552" cy="246221"/>
          </a:xfrm>
          <a:prstGeom prst="rect">
            <a:avLst/>
          </a:prstGeom>
        </p:spPr>
        <p:txBody>
          <a:bodyPr vert="horz" wrap="square" lIns="0" tIns="0" rIns="0" bIns="0" rtlCol="0">
            <a:spAutoFit/>
          </a:bodyPr>
          <a:lstStyle/>
          <a:p>
            <a:pPr marL="10086"/>
            <a:r>
              <a:rPr dirty="0">
                <a:latin typeface="Verdana"/>
                <a:cs typeface="Verdana"/>
              </a:rPr>
              <a:t>Ο</a:t>
            </a:r>
            <a:r>
              <a:rPr spc="155" dirty="0">
                <a:latin typeface="Times New Roman"/>
                <a:cs typeface="Times New Roman"/>
              </a:rPr>
              <a:t> </a:t>
            </a:r>
            <a:r>
              <a:rPr spc="-12" dirty="0">
                <a:latin typeface="Verdana"/>
                <a:cs typeface="Verdana"/>
              </a:rPr>
              <a:t>κο</a:t>
            </a:r>
            <a:r>
              <a:rPr spc="-16" dirty="0">
                <a:latin typeface="Verdana"/>
                <a:cs typeface="Verdana"/>
              </a:rPr>
              <a:t>χ</a:t>
            </a:r>
            <a:r>
              <a:rPr spc="-12" dirty="0">
                <a:latin typeface="Verdana"/>
                <a:cs typeface="Verdana"/>
              </a:rPr>
              <a:t>λ</a:t>
            </a:r>
            <a:r>
              <a:rPr spc="-8" dirty="0">
                <a:latin typeface="Verdana"/>
                <a:cs typeface="Verdana"/>
              </a:rPr>
              <a:t>ί</a:t>
            </a:r>
            <a:r>
              <a:rPr dirty="0">
                <a:latin typeface="Verdana"/>
                <a:cs typeface="Verdana"/>
              </a:rPr>
              <a:t>α</a:t>
            </a:r>
            <a:r>
              <a:rPr spc="-12" dirty="0">
                <a:latin typeface="Verdana"/>
                <a:cs typeface="Verdana"/>
              </a:rPr>
              <a:t>ς</a:t>
            </a:r>
            <a:r>
              <a:rPr spc="167" dirty="0">
                <a:latin typeface="Times New Roman"/>
                <a:cs typeface="Times New Roman"/>
              </a:rPr>
              <a:t> </a:t>
            </a:r>
            <a:r>
              <a:rPr spc="-4" dirty="0">
                <a:latin typeface="Verdana"/>
                <a:cs typeface="Verdana"/>
              </a:rPr>
              <a:t>π</a:t>
            </a:r>
            <a:r>
              <a:rPr spc="-12" dirty="0">
                <a:latin typeface="Verdana"/>
                <a:cs typeface="Verdana"/>
              </a:rPr>
              <a:t>ε</a:t>
            </a:r>
            <a:r>
              <a:rPr dirty="0">
                <a:latin typeface="Verdana"/>
                <a:cs typeface="Verdana"/>
              </a:rPr>
              <a:t>ρ</a:t>
            </a:r>
            <a:r>
              <a:rPr spc="-8" dirty="0">
                <a:latin typeface="Verdana"/>
                <a:cs typeface="Verdana"/>
              </a:rPr>
              <a:t>ι</a:t>
            </a:r>
            <a:r>
              <a:rPr spc="-12" dirty="0">
                <a:latin typeface="Verdana"/>
                <a:cs typeface="Verdana"/>
              </a:rPr>
              <a:t>έ</a:t>
            </a:r>
            <a:r>
              <a:rPr spc="-8" dirty="0">
                <a:latin typeface="Verdana"/>
                <a:cs typeface="Verdana"/>
              </a:rPr>
              <a:t>χ</a:t>
            </a:r>
            <a:r>
              <a:rPr spc="-12" dirty="0">
                <a:latin typeface="Verdana"/>
                <a:cs typeface="Verdana"/>
              </a:rPr>
              <a:t>ε</a:t>
            </a:r>
            <a:r>
              <a:rPr dirty="0">
                <a:latin typeface="Verdana"/>
                <a:cs typeface="Verdana"/>
              </a:rPr>
              <a:t>ι</a:t>
            </a:r>
            <a:endParaRPr>
              <a:latin typeface="Verdana"/>
              <a:cs typeface="Verdana"/>
            </a:endParaRPr>
          </a:p>
        </p:txBody>
      </p:sp>
      <p:sp>
        <p:nvSpPr>
          <p:cNvPr id="14" name="object 14"/>
          <p:cNvSpPr txBox="1"/>
          <p:nvPr/>
        </p:nvSpPr>
        <p:spPr>
          <a:xfrm>
            <a:off x="1002409" y="2165491"/>
            <a:ext cx="122873" cy="138499"/>
          </a:xfrm>
          <a:prstGeom prst="rect">
            <a:avLst/>
          </a:prstGeom>
        </p:spPr>
        <p:txBody>
          <a:bodyPr vert="horz" wrap="square" lIns="0" tIns="0" rIns="0" bIns="0" rtlCol="0">
            <a:spAutoFit/>
          </a:bodyPr>
          <a:lstStyle/>
          <a:p>
            <a:pPr marL="10086"/>
            <a:r>
              <a:rPr sz="900" spc="4" dirty="0">
                <a:solidFill>
                  <a:srgbClr val="CC0000"/>
                </a:solidFill>
                <a:latin typeface="Wingdings"/>
                <a:cs typeface="Wingdings"/>
              </a:rPr>
              <a:t></a:t>
            </a:r>
            <a:endParaRPr sz="900">
              <a:latin typeface="Wingdings"/>
              <a:cs typeface="Wingdings"/>
            </a:endParaRPr>
          </a:p>
        </p:txBody>
      </p:sp>
      <p:sp>
        <p:nvSpPr>
          <p:cNvPr id="15" name="object 15"/>
          <p:cNvSpPr txBox="1"/>
          <p:nvPr/>
        </p:nvSpPr>
        <p:spPr>
          <a:xfrm>
            <a:off x="1395604" y="2147954"/>
            <a:ext cx="1946529" cy="478336"/>
          </a:xfrm>
          <a:prstGeom prst="rect">
            <a:avLst/>
          </a:prstGeom>
        </p:spPr>
        <p:txBody>
          <a:bodyPr vert="horz" wrap="square" lIns="0" tIns="0" rIns="0" bIns="0" rtlCol="0">
            <a:spAutoFit/>
          </a:bodyPr>
          <a:lstStyle/>
          <a:p>
            <a:pPr marL="10086" marR="4035">
              <a:lnSpc>
                <a:spcPct val="110600"/>
              </a:lnSpc>
            </a:pPr>
            <a:r>
              <a:rPr sz="1400" spc="-12" dirty="0">
                <a:latin typeface="Verdana"/>
                <a:cs typeface="Verdana"/>
              </a:rPr>
              <a:t>τ</a:t>
            </a:r>
            <a:r>
              <a:rPr sz="1400" spc="-8" dirty="0">
                <a:latin typeface="Verdana"/>
                <a:cs typeface="Verdana"/>
              </a:rPr>
              <a:t>ο</a:t>
            </a:r>
            <a:r>
              <a:rPr sz="1400" spc="-12" dirty="0">
                <a:latin typeface="Verdana"/>
                <a:cs typeface="Verdana"/>
              </a:rPr>
              <a:t>ν</a:t>
            </a:r>
            <a:r>
              <a:rPr sz="1400" spc="143" dirty="0">
                <a:latin typeface="Times New Roman"/>
                <a:cs typeface="Times New Roman"/>
              </a:rPr>
              <a:t> </a:t>
            </a:r>
            <a:r>
              <a:rPr sz="1400" spc="-12" dirty="0">
                <a:latin typeface="Verdana"/>
                <a:cs typeface="Verdana"/>
              </a:rPr>
              <a:t>κ</a:t>
            </a:r>
            <a:r>
              <a:rPr sz="1400" spc="-16" dirty="0">
                <a:latin typeface="Verdana"/>
                <a:cs typeface="Verdana"/>
              </a:rPr>
              <a:t>ο</a:t>
            </a:r>
            <a:r>
              <a:rPr sz="1400" spc="-24" dirty="0">
                <a:latin typeface="Verdana"/>
                <a:cs typeface="Verdana"/>
              </a:rPr>
              <a:t>χ</a:t>
            </a:r>
            <a:r>
              <a:rPr sz="1400" spc="-12" dirty="0">
                <a:latin typeface="Verdana"/>
                <a:cs typeface="Verdana"/>
              </a:rPr>
              <a:t>λ</a:t>
            </a:r>
            <a:r>
              <a:rPr sz="1400" spc="8" dirty="0">
                <a:latin typeface="Verdana"/>
                <a:cs typeface="Verdana"/>
              </a:rPr>
              <a:t>ι</a:t>
            </a:r>
            <a:r>
              <a:rPr sz="1400" spc="-12" dirty="0">
                <a:latin typeface="Verdana"/>
                <a:cs typeface="Verdana"/>
              </a:rPr>
              <a:t>ακό</a:t>
            </a:r>
            <a:r>
              <a:rPr sz="1400" spc="147" dirty="0">
                <a:latin typeface="Times New Roman"/>
                <a:cs typeface="Times New Roman"/>
              </a:rPr>
              <a:t> </a:t>
            </a:r>
            <a:r>
              <a:rPr sz="1400" dirty="0">
                <a:latin typeface="Verdana"/>
                <a:cs typeface="Verdana"/>
              </a:rPr>
              <a:t>π</a:t>
            </a:r>
            <a:r>
              <a:rPr sz="1400" spc="-16" dirty="0">
                <a:latin typeface="Verdana"/>
                <a:cs typeface="Verdana"/>
              </a:rPr>
              <a:t>ό</a:t>
            </a:r>
            <a:r>
              <a:rPr sz="1400" dirty="0">
                <a:latin typeface="Verdana"/>
                <a:cs typeface="Verdana"/>
              </a:rPr>
              <a:t>ρ</a:t>
            </a:r>
            <a:r>
              <a:rPr sz="1400" spc="-12" dirty="0">
                <a:latin typeface="Verdana"/>
                <a:cs typeface="Verdana"/>
              </a:rPr>
              <a:t>ο</a:t>
            </a:r>
            <a:r>
              <a:rPr sz="1400" spc="-4" dirty="0">
                <a:latin typeface="Times New Roman"/>
                <a:cs typeface="Times New Roman"/>
              </a:rPr>
              <a:t> </a:t>
            </a:r>
            <a:r>
              <a:rPr sz="1400" spc="-16" dirty="0">
                <a:latin typeface="Verdana"/>
                <a:cs typeface="Verdana"/>
              </a:rPr>
              <a:t>Έξ</a:t>
            </a:r>
            <a:r>
              <a:rPr sz="1400" dirty="0">
                <a:latin typeface="Verdana"/>
                <a:cs typeface="Verdana"/>
              </a:rPr>
              <a:t>ω</a:t>
            </a:r>
            <a:r>
              <a:rPr sz="1400" spc="143" dirty="0">
                <a:latin typeface="Times New Roman"/>
                <a:cs typeface="Times New Roman"/>
              </a:rPr>
              <a:t> </a:t>
            </a:r>
            <a:r>
              <a:rPr sz="1400" spc="-12" dirty="0">
                <a:latin typeface="Verdana"/>
                <a:cs typeface="Verdana"/>
              </a:rPr>
              <a:t>λέ</a:t>
            </a:r>
            <a:r>
              <a:rPr sz="1400" spc="-8" dirty="0">
                <a:latin typeface="Verdana"/>
                <a:cs typeface="Verdana"/>
              </a:rPr>
              <a:t>μ</a:t>
            </a:r>
            <a:r>
              <a:rPr sz="1400" spc="-4" dirty="0">
                <a:latin typeface="Verdana"/>
                <a:cs typeface="Verdana"/>
              </a:rPr>
              <a:t>φ</a:t>
            </a:r>
            <a:r>
              <a:rPr sz="1400" spc="-12" dirty="0">
                <a:latin typeface="Verdana"/>
                <a:cs typeface="Verdana"/>
              </a:rPr>
              <a:t>ο</a:t>
            </a:r>
            <a:endParaRPr sz="1400">
              <a:latin typeface="Verdana"/>
              <a:cs typeface="Verdana"/>
            </a:endParaRPr>
          </a:p>
        </p:txBody>
      </p:sp>
      <p:sp>
        <p:nvSpPr>
          <p:cNvPr id="16" name="object 16"/>
          <p:cNvSpPr txBox="1"/>
          <p:nvPr/>
        </p:nvSpPr>
        <p:spPr>
          <a:xfrm>
            <a:off x="1002409" y="2363769"/>
            <a:ext cx="122873" cy="138499"/>
          </a:xfrm>
          <a:prstGeom prst="rect">
            <a:avLst/>
          </a:prstGeom>
        </p:spPr>
        <p:txBody>
          <a:bodyPr vert="horz" wrap="square" lIns="0" tIns="0" rIns="0" bIns="0" rtlCol="0">
            <a:spAutoFit/>
          </a:bodyPr>
          <a:lstStyle/>
          <a:p>
            <a:pPr marL="10086"/>
            <a:r>
              <a:rPr sz="900" spc="4" dirty="0">
                <a:solidFill>
                  <a:srgbClr val="CC0000"/>
                </a:solidFill>
                <a:latin typeface="Wingdings"/>
                <a:cs typeface="Wingdings"/>
              </a:rPr>
              <a:t></a:t>
            </a:r>
            <a:endParaRPr sz="900">
              <a:latin typeface="Wingdings"/>
              <a:cs typeface="Wingdings"/>
            </a:endParaRPr>
          </a:p>
        </p:txBody>
      </p:sp>
      <p:sp>
        <p:nvSpPr>
          <p:cNvPr id="17" name="object 17"/>
          <p:cNvSpPr txBox="1"/>
          <p:nvPr/>
        </p:nvSpPr>
        <p:spPr>
          <a:xfrm>
            <a:off x="1002409" y="2760326"/>
            <a:ext cx="122873" cy="138499"/>
          </a:xfrm>
          <a:prstGeom prst="rect">
            <a:avLst/>
          </a:prstGeom>
        </p:spPr>
        <p:txBody>
          <a:bodyPr vert="horz" wrap="square" lIns="0" tIns="0" rIns="0" bIns="0" rtlCol="0">
            <a:spAutoFit/>
          </a:bodyPr>
          <a:lstStyle/>
          <a:p>
            <a:pPr marL="10086"/>
            <a:r>
              <a:rPr sz="900" spc="4" dirty="0">
                <a:solidFill>
                  <a:srgbClr val="CC0000"/>
                </a:solidFill>
                <a:latin typeface="Wingdings"/>
                <a:cs typeface="Wingdings"/>
              </a:rPr>
              <a:t></a:t>
            </a:r>
            <a:endParaRPr sz="900">
              <a:latin typeface="Wingdings"/>
              <a:cs typeface="Wingdings"/>
            </a:endParaRPr>
          </a:p>
        </p:txBody>
      </p:sp>
      <p:sp>
        <p:nvSpPr>
          <p:cNvPr id="18" name="object 18"/>
          <p:cNvSpPr txBox="1"/>
          <p:nvPr/>
        </p:nvSpPr>
        <p:spPr>
          <a:xfrm>
            <a:off x="1395604" y="2742789"/>
            <a:ext cx="2524316" cy="1357295"/>
          </a:xfrm>
          <a:prstGeom prst="rect">
            <a:avLst/>
          </a:prstGeom>
        </p:spPr>
        <p:txBody>
          <a:bodyPr vert="horz" wrap="square" lIns="0" tIns="0" rIns="0" bIns="0" rtlCol="0">
            <a:spAutoFit/>
          </a:bodyPr>
          <a:lstStyle/>
          <a:p>
            <a:pPr marL="10086" marR="4035">
              <a:lnSpc>
                <a:spcPct val="89900"/>
              </a:lnSpc>
            </a:pPr>
            <a:r>
              <a:rPr sz="1400" b="1" spc="-8" dirty="0">
                <a:latin typeface="Verdana"/>
                <a:cs typeface="Verdana"/>
              </a:rPr>
              <a:t>Α</a:t>
            </a:r>
            <a:r>
              <a:rPr sz="1400" b="1" spc="-12" dirty="0">
                <a:latin typeface="Verdana"/>
                <a:cs typeface="Verdana"/>
              </a:rPr>
              <a:t>κο</a:t>
            </a:r>
            <a:r>
              <a:rPr sz="1400" b="1" dirty="0">
                <a:latin typeface="Verdana"/>
                <a:cs typeface="Verdana"/>
              </a:rPr>
              <a:t>ύ</a:t>
            </a:r>
            <a:r>
              <a:rPr sz="1400" b="1" spc="-8" dirty="0">
                <a:latin typeface="Verdana"/>
                <a:cs typeface="Verdana"/>
              </a:rPr>
              <a:t>μ</a:t>
            </a:r>
            <a:r>
              <a:rPr sz="1400" b="1" spc="-12" dirty="0">
                <a:latin typeface="Verdana"/>
                <a:cs typeface="Verdana"/>
              </a:rPr>
              <a:t>ε</a:t>
            </a:r>
            <a:r>
              <a:rPr sz="1400" b="1" spc="147" dirty="0">
                <a:latin typeface="Times New Roman"/>
                <a:cs typeface="Times New Roman"/>
              </a:rPr>
              <a:t> </a:t>
            </a:r>
            <a:r>
              <a:rPr sz="1400" spc="-8" dirty="0">
                <a:latin typeface="Verdana"/>
                <a:cs typeface="Verdana"/>
              </a:rPr>
              <a:t>με</a:t>
            </a:r>
            <a:r>
              <a:rPr sz="1400" spc="147" dirty="0">
                <a:latin typeface="Times New Roman"/>
                <a:cs typeface="Times New Roman"/>
              </a:rPr>
              <a:t> </a:t>
            </a:r>
            <a:r>
              <a:rPr sz="1400" spc="-12" dirty="0">
                <a:latin typeface="Verdana"/>
                <a:cs typeface="Verdana"/>
              </a:rPr>
              <a:t>το</a:t>
            </a:r>
            <a:r>
              <a:rPr sz="1400" spc="147" dirty="0">
                <a:latin typeface="Times New Roman"/>
                <a:cs typeface="Times New Roman"/>
              </a:rPr>
              <a:t> </a:t>
            </a:r>
            <a:r>
              <a:rPr sz="1400" spc="-16" dirty="0">
                <a:latin typeface="Verdana"/>
                <a:cs typeface="Verdana"/>
              </a:rPr>
              <a:t>ό</a:t>
            </a:r>
            <a:r>
              <a:rPr sz="1400" dirty="0">
                <a:latin typeface="Verdana"/>
                <a:cs typeface="Verdana"/>
              </a:rPr>
              <a:t>ρ</a:t>
            </a:r>
            <a:r>
              <a:rPr sz="1400" spc="-12" dirty="0">
                <a:latin typeface="Verdana"/>
                <a:cs typeface="Verdana"/>
              </a:rPr>
              <a:t>γ</a:t>
            </a:r>
            <a:r>
              <a:rPr sz="1400" spc="-4" dirty="0">
                <a:latin typeface="Verdana"/>
                <a:cs typeface="Verdana"/>
              </a:rPr>
              <a:t>α</a:t>
            </a:r>
            <a:r>
              <a:rPr sz="1400" spc="-16" dirty="0">
                <a:latin typeface="Verdana"/>
                <a:cs typeface="Verdana"/>
              </a:rPr>
              <a:t>ν</a:t>
            </a:r>
            <a:r>
              <a:rPr sz="1400" spc="-12" dirty="0">
                <a:latin typeface="Verdana"/>
                <a:cs typeface="Verdana"/>
              </a:rPr>
              <a:t>ο</a:t>
            </a:r>
            <a:r>
              <a:rPr sz="1400" spc="-4" dirty="0">
                <a:latin typeface="Times New Roman"/>
                <a:cs typeface="Times New Roman"/>
              </a:rPr>
              <a:t> </a:t>
            </a:r>
            <a:r>
              <a:rPr sz="1400" spc="-12" dirty="0">
                <a:latin typeface="Verdana"/>
                <a:cs typeface="Verdana"/>
              </a:rPr>
              <a:t>τ</a:t>
            </a:r>
            <a:r>
              <a:rPr sz="1400" spc="-8" dirty="0">
                <a:latin typeface="Verdana"/>
                <a:cs typeface="Verdana"/>
              </a:rPr>
              <a:t>ο</a:t>
            </a:r>
            <a:r>
              <a:rPr sz="1400" dirty="0">
                <a:latin typeface="Verdana"/>
                <a:cs typeface="Verdana"/>
              </a:rPr>
              <a:t>υ</a:t>
            </a:r>
            <a:r>
              <a:rPr sz="1400" spc="147" dirty="0">
                <a:latin typeface="Times New Roman"/>
                <a:cs typeface="Times New Roman"/>
              </a:rPr>
              <a:t> </a:t>
            </a:r>
            <a:r>
              <a:rPr sz="1400" spc="-8" dirty="0">
                <a:latin typeface="Verdana"/>
                <a:cs typeface="Verdana"/>
              </a:rPr>
              <a:t>c</a:t>
            </a:r>
            <a:r>
              <a:rPr sz="1400" spc="-16" dirty="0">
                <a:latin typeface="Verdana"/>
                <a:cs typeface="Verdana"/>
              </a:rPr>
              <a:t>o</a:t>
            </a:r>
            <a:r>
              <a:rPr sz="1400" spc="-8" dirty="0">
                <a:latin typeface="Verdana"/>
                <a:cs typeface="Verdana"/>
              </a:rPr>
              <a:t>rt</a:t>
            </a:r>
            <a:r>
              <a:rPr sz="1400" dirty="0">
                <a:latin typeface="Verdana"/>
                <a:cs typeface="Verdana"/>
              </a:rPr>
              <a:t>i</a:t>
            </a:r>
            <a:r>
              <a:rPr sz="1400" spc="155" dirty="0">
                <a:latin typeface="Times New Roman"/>
                <a:cs typeface="Times New Roman"/>
              </a:rPr>
              <a:t> </a:t>
            </a:r>
            <a:r>
              <a:rPr sz="1400" spc="-8" dirty="0">
                <a:latin typeface="Verdana"/>
                <a:cs typeface="Verdana"/>
              </a:rPr>
              <a:t>μ</a:t>
            </a:r>
            <a:r>
              <a:rPr sz="1400" spc="-12" dirty="0">
                <a:latin typeface="Verdana"/>
                <a:cs typeface="Verdana"/>
              </a:rPr>
              <a:t>έ</a:t>
            </a:r>
            <a:r>
              <a:rPr sz="1400" dirty="0">
                <a:latin typeface="Verdana"/>
                <a:cs typeface="Verdana"/>
              </a:rPr>
              <a:t>σα</a:t>
            </a:r>
            <a:r>
              <a:rPr sz="1400" spc="139" dirty="0">
                <a:latin typeface="Times New Roman"/>
                <a:cs typeface="Times New Roman"/>
              </a:rPr>
              <a:t> </a:t>
            </a:r>
            <a:r>
              <a:rPr sz="1400" dirty="0">
                <a:latin typeface="Verdana"/>
                <a:cs typeface="Verdana"/>
              </a:rPr>
              <a:t>σ</a:t>
            </a:r>
            <a:r>
              <a:rPr sz="1400" spc="-4" dirty="0">
                <a:latin typeface="Verdana"/>
                <a:cs typeface="Verdana"/>
              </a:rPr>
              <a:t>τ</a:t>
            </a:r>
            <a:r>
              <a:rPr sz="1400" spc="-12" dirty="0">
                <a:latin typeface="Verdana"/>
                <a:cs typeface="Verdana"/>
              </a:rPr>
              <a:t>ο</a:t>
            </a:r>
            <a:r>
              <a:rPr sz="1400" spc="-4" dirty="0">
                <a:latin typeface="Times New Roman"/>
                <a:cs typeface="Times New Roman"/>
              </a:rPr>
              <a:t> </a:t>
            </a:r>
            <a:r>
              <a:rPr sz="1400" spc="-16" dirty="0">
                <a:latin typeface="Verdana"/>
                <a:cs typeface="Verdana"/>
              </a:rPr>
              <a:t>κ</a:t>
            </a:r>
            <a:r>
              <a:rPr sz="1400" spc="-8" dirty="0">
                <a:latin typeface="Verdana"/>
                <a:cs typeface="Verdana"/>
              </a:rPr>
              <a:t>ο</a:t>
            </a:r>
            <a:r>
              <a:rPr sz="1400" spc="-24" dirty="0">
                <a:latin typeface="Verdana"/>
                <a:cs typeface="Verdana"/>
              </a:rPr>
              <a:t>χ</a:t>
            </a:r>
            <a:r>
              <a:rPr sz="1400" spc="-12" dirty="0">
                <a:latin typeface="Verdana"/>
                <a:cs typeface="Verdana"/>
              </a:rPr>
              <a:t>λ</a:t>
            </a:r>
            <a:r>
              <a:rPr sz="1400" dirty="0">
                <a:latin typeface="Verdana"/>
                <a:cs typeface="Verdana"/>
              </a:rPr>
              <a:t>ι</a:t>
            </a:r>
            <a:r>
              <a:rPr sz="1400" spc="-4" dirty="0">
                <a:latin typeface="Verdana"/>
                <a:cs typeface="Verdana"/>
              </a:rPr>
              <a:t>α</a:t>
            </a:r>
            <a:r>
              <a:rPr sz="1400" spc="-12" dirty="0">
                <a:latin typeface="Verdana"/>
                <a:cs typeface="Verdana"/>
              </a:rPr>
              <a:t>κό</a:t>
            </a:r>
            <a:r>
              <a:rPr sz="1400" spc="139" dirty="0">
                <a:latin typeface="Times New Roman"/>
                <a:cs typeface="Times New Roman"/>
              </a:rPr>
              <a:t> </a:t>
            </a:r>
            <a:r>
              <a:rPr sz="1400" spc="8" dirty="0">
                <a:latin typeface="Verdana"/>
                <a:cs typeface="Verdana"/>
              </a:rPr>
              <a:t>π</a:t>
            </a:r>
            <a:r>
              <a:rPr sz="1400" spc="-16" dirty="0">
                <a:latin typeface="Verdana"/>
                <a:cs typeface="Verdana"/>
              </a:rPr>
              <a:t>ό</a:t>
            </a:r>
            <a:r>
              <a:rPr sz="1400" dirty="0">
                <a:latin typeface="Verdana"/>
                <a:cs typeface="Verdana"/>
              </a:rPr>
              <a:t>ρ</a:t>
            </a:r>
            <a:r>
              <a:rPr sz="1400" spc="-12" dirty="0">
                <a:latin typeface="Verdana"/>
                <a:cs typeface="Verdana"/>
              </a:rPr>
              <a:t>ο</a:t>
            </a:r>
            <a:r>
              <a:rPr sz="1400" spc="139" dirty="0">
                <a:latin typeface="Times New Roman"/>
                <a:cs typeface="Times New Roman"/>
              </a:rPr>
              <a:t> </a:t>
            </a:r>
            <a:r>
              <a:rPr sz="1400" spc="-12" dirty="0">
                <a:latin typeface="Verdana"/>
                <a:cs typeface="Verdana"/>
              </a:rPr>
              <a:t>κ</a:t>
            </a:r>
            <a:r>
              <a:rPr sz="1400" spc="-4" dirty="0">
                <a:latin typeface="Verdana"/>
                <a:cs typeface="Verdana"/>
              </a:rPr>
              <a:t>α</a:t>
            </a:r>
            <a:r>
              <a:rPr sz="1400" dirty="0">
                <a:latin typeface="Verdana"/>
                <a:cs typeface="Verdana"/>
              </a:rPr>
              <a:t>ι</a:t>
            </a:r>
            <a:r>
              <a:rPr sz="1400" spc="151" dirty="0">
                <a:latin typeface="Times New Roman"/>
                <a:cs typeface="Times New Roman"/>
              </a:rPr>
              <a:t> </a:t>
            </a:r>
            <a:r>
              <a:rPr sz="1400" spc="-4" dirty="0">
                <a:latin typeface="Verdana"/>
                <a:cs typeface="Verdana"/>
              </a:rPr>
              <a:t>τ</a:t>
            </a:r>
            <a:r>
              <a:rPr sz="1400" spc="-12" dirty="0">
                <a:latin typeface="Verdana"/>
                <a:cs typeface="Verdana"/>
              </a:rPr>
              <a:t>η</a:t>
            </a:r>
            <a:r>
              <a:rPr sz="1400" spc="-4" dirty="0">
                <a:latin typeface="Times New Roman"/>
                <a:cs typeface="Times New Roman"/>
              </a:rPr>
              <a:t> </a:t>
            </a:r>
            <a:r>
              <a:rPr sz="1400" spc="-16" dirty="0">
                <a:latin typeface="Verdana"/>
                <a:cs typeface="Verdana"/>
              </a:rPr>
              <a:t>δό</a:t>
            </a:r>
            <a:r>
              <a:rPr sz="1400" spc="-12" dirty="0">
                <a:latin typeface="Verdana"/>
                <a:cs typeface="Verdana"/>
              </a:rPr>
              <a:t>ν</a:t>
            </a:r>
            <a:r>
              <a:rPr sz="1400" spc="-16" dirty="0">
                <a:latin typeface="Verdana"/>
                <a:cs typeface="Verdana"/>
              </a:rPr>
              <a:t>η</a:t>
            </a:r>
            <a:r>
              <a:rPr sz="1400" dirty="0">
                <a:latin typeface="Verdana"/>
                <a:cs typeface="Verdana"/>
              </a:rPr>
              <a:t>σ</a:t>
            </a:r>
            <a:r>
              <a:rPr sz="1400" spc="-12" dirty="0">
                <a:latin typeface="Verdana"/>
                <a:cs typeface="Verdana"/>
              </a:rPr>
              <a:t>η</a:t>
            </a:r>
            <a:r>
              <a:rPr sz="1400" spc="139" dirty="0">
                <a:latin typeface="Times New Roman"/>
                <a:cs typeface="Times New Roman"/>
              </a:rPr>
              <a:t> </a:t>
            </a:r>
            <a:r>
              <a:rPr sz="1400" spc="-4" dirty="0">
                <a:latin typeface="Verdana"/>
                <a:cs typeface="Verdana"/>
              </a:rPr>
              <a:t>τ</a:t>
            </a:r>
            <a:r>
              <a:rPr sz="1400" dirty="0">
                <a:latin typeface="Verdana"/>
                <a:cs typeface="Verdana"/>
              </a:rPr>
              <a:t>ω</a:t>
            </a:r>
            <a:r>
              <a:rPr sz="1400" spc="-12" dirty="0">
                <a:latin typeface="Verdana"/>
                <a:cs typeface="Verdana"/>
              </a:rPr>
              <a:t>ν</a:t>
            </a:r>
            <a:r>
              <a:rPr sz="1400" spc="143" dirty="0">
                <a:latin typeface="Times New Roman"/>
                <a:cs typeface="Times New Roman"/>
              </a:rPr>
              <a:t> </a:t>
            </a:r>
            <a:r>
              <a:rPr sz="1400" spc="-4" dirty="0">
                <a:latin typeface="Verdana"/>
                <a:cs typeface="Verdana"/>
              </a:rPr>
              <a:t>α</a:t>
            </a:r>
            <a:r>
              <a:rPr sz="1400" spc="-16" dirty="0">
                <a:latin typeface="Verdana"/>
                <a:cs typeface="Verdana"/>
              </a:rPr>
              <a:t>κ</a:t>
            </a:r>
            <a:r>
              <a:rPr sz="1400" spc="-8" dirty="0">
                <a:latin typeface="Verdana"/>
                <a:cs typeface="Verdana"/>
              </a:rPr>
              <a:t>ο</a:t>
            </a:r>
            <a:r>
              <a:rPr sz="1400" dirty="0">
                <a:latin typeface="Verdana"/>
                <a:cs typeface="Verdana"/>
              </a:rPr>
              <a:t>υσ</a:t>
            </a:r>
            <a:r>
              <a:rPr sz="1400" spc="-12" dirty="0">
                <a:latin typeface="Verdana"/>
                <a:cs typeface="Verdana"/>
              </a:rPr>
              <a:t>τ</a:t>
            </a:r>
            <a:r>
              <a:rPr sz="1400" spc="8" dirty="0">
                <a:latin typeface="Verdana"/>
                <a:cs typeface="Verdana"/>
              </a:rPr>
              <a:t>ι</a:t>
            </a:r>
            <a:r>
              <a:rPr sz="1400" spc="-12" dirty="0">
                <a:latin typeface="Verdana"/>
                <a:cs typeface="Verdana"/>
              </a:rPr>
              <a:t>κ</a:t>
            </a:r>
            <a:r>
              <a:rPr sz="1400" spc="-4" dirty="0">
                <a:latin typeface="Verdana"/>
                <a:cs typeface="Verdana"/>
              </a:rPr>
              <a:t>ώ</a:t>
            </a:r>
            <a:r>
              <a:rPr sz="1400" spc="-12" dirty="0">
                <a:latin typeface="Verdana"/>
                <a:cs typeface="Verdana"/>
              </a:rPr>
              <a:t>ν</a:t>
            </a:r>
            <a:r>
              <a:rPr sz="1400" spc="-4" dirty="0">
                <a:latin typeface="Times New Roman"/>
                <a:cs typeface="Times New Roman"/>
              </a:rPr>
              <a:t> </a:t>
            </a:r>
            <a:r>
              <a:rPr sz="1400" spc="-12" dirty="0">
                <a:latin typeface="Verdana"/>
                <a:cs typeface="Verdana"/>
              </a:rPr>
              <a:t>τ</a:t>
            </a:r>
            <a:r>
              <a:rPr sz="1400" spc="-8" dirty="0">
                <a:latin typeface="Verdana"/>
                <a:cs typeface="Verdana"/>
              </a:rPr>
              <a:t>ο</a:t>
            </a:r>
            <a:r>
              <a:rPr sz="1400" dirty="0">
                <a:latin typeface="Verdana"/>
                <a:cs typeface="Verdana"/>
              </a:rPr>
              <a:t>υ</a:t>
            </a:r>
            <a:r>
              <a:rPr sz="1400" spc="143" dirty="0">
                <a:latin typeface="Times New Roman"/>
                <a:cs typeface="Times New Roman"/>
              </a:rPr>
              <a:t> </a:t>
            </a:r>
            <a:r>
              <a:rPr sz="1400" spc="-12" dirty="0">
                <a:latin typeface="Verdana"/>
                <a:cs typeface="Verdana"/>
              </a:rPr>
              <a:t>κ</a:t>
            </a:r>
            <a:r>
              <a:rPr sz="1400" dirty="0">
                <a:latin typeface="Verdana"/>
                <a:cs typeface="Verdana"/>
              </a:rPr>
              <a:t>υ</a:t>
            </a:r>
            <a:r>
              <a:rPr sz="1400" spc="-4" dirty="0">
                <a:latin typeface="Verdana"/>
                <a:cs typeface="Verdana"/>
              </a:rPr>
              <a:t>ττ</a:t>
            </a:r>
            <a:r>
              <a:rPr sz="1400" spc="-12" dirty="0">
                <a:latin typeface="Verdana"/>
                <a:cs typeface="Verdana"/>
              </a:rPr>
              <a:t>ά</a:t>
            </a:r>
            <a:r>
              <a:rPr sz="1400" dirty="0">
                <a:latin typeface="Verdana"/>
                <a:cs typeface="Verdana"/>
              </a:rPr>
              <a:t>ρ</a:t>
            </a:r>
            <a:r>
              <a:rPr sz="1400" spc="-4" dirty="0">
                <a:latin typeface="Verdana"/>
                <a:cs typeface="Verdana"/>
              </a:rPr>
              <a:t>ω</a:t>
            </a:r>
            <a:r>
              <a:rPr sz="1400" spc="-12" dirty="0">
                <a:latin typeface="Verdana"/>
                <a:cs typeface="Verdana"/>
              </a:rPr>
              <a:t>ν</a:t>
            </a:r>
            <a:r>
              <a:rPr sz="1400" spc="151" dirty="0">
                <a:latin typeface="Times New Roman"/>
                <a:cs typeface="Times New Roman"/>
              </a:rPr>
              <a:t> </a:t>
            </a:r>
            <a:r>
              <a:rPr sz="1400" spc="-12" dirty="0">
                <a:latin typeface="Verdana"/>
                <a:cs typeface="Verdana"/>
              </a:rPr>
              <a:t>κα</a:t>
            </a:r>
            <a:r>
              <a:rPr sz="1400" dirty="0">
                <a:latin typeface="Verdana"/>
                <a:cs typeface="Verdana"/>
              </a:rPr>
              <a:t>ι</a:t>
            </a:r>
            <a:r>
              <a:rPr sz="1400" dirty="0">
                <a:latin typeface="Times New Roman"/>
                <a:cs typeface="Times New Roman"/>
              </a:rPr>
              <a:t> </a:t>
            </a:r>
            <a:r>
              <a:rPr sz="1400" spc="-16" dirty="0">
                <a:latin typeface="Verdana"/>
                <a:cs typeface="Verdana"/>
              </a:rPr>
              <a:t>με</a:t>
            </a:r>
            <a:r>
              <a:rPr sz="1400" spc="-4" dirty="0">
                <a:latin typeface="Verdana"/>
                <a:cs typeface="Verdana"/>
              </a:rPr>
              <a:t>τ</a:t>
            </a:r>
            <a:r>
              <a:rPr sz="1400" spc="-12" dirty="0">
                <a:latin typeface="Verdana"/>
                <a:cs typeface="Verdana"/>
              </a:rPr>
              <a:t>α</a:t>
            </a:r>
            <a:r>
              <a:rPr sz="1400" spc="4" dirty="0">
                <a:latin typeface="Verdana"/>
                <a:cs typeface="Verdana"/>
              </a:rPr>
              <a:t>φ</a:t>
            </a:r>
            <a:r>
              <a:rPr sz="1400" spc="-4" dirty="0">
                <a:latin typeface="Verdana"/>
                <a:cs typeface="Verdana"/>
              </a:rPr>
              <a:t>έ</a:t>
            </a:r>
            <a:r>
              <a:rPr sz="1400" dirty="0">
                <a:latin typeface="Verdana"/>
                <a:cs typeface="Verdana"/>
              </a:rPr>
              <a:t>ρ</a:t>
            </a:r>
            <a:r>
              <a:rPr sz="1400" spc="-12" dirty="0">
                <a:latin typeface="Verdana"/>
                <a:cs typeface="Verdana"/>
              </a:rPr>
              <a:t>ε</a:t>
            </a:r>
            <a:r>
              <a:rPr sz="1400" spc="-4" dirty="0">
                <a:latin typeface="Verdana"/>
                <a:cs typeface="Verdana"/>
              </a:rPr>
              <a:t>τ</a:t>
            </a:r>
            <a:r>
              <a:rPr sz="1400" spc="-12" dirty="0">
                <a:latin typeface="Verdana"/>
                <a:cs typeface="Verdana"/>
              </a:rPr>
              <a:t>α</a:t>
            </a:r>
            <a:r>
              <a:rPr sz="1400" dirty="0">
                <a:latin typeface="Verdana"/>
                <a:cs typeface="Verdana"/>
              </a:rPr>
              <a:t>ι</a:t>
            </a:r>
            <a:r>
              <a:rPr sz="1400" spc="151" dirty="0">
                <a:latin typeface="Times New Roman"/>
                <a:cs typeface="Times New Roman"/>
              </a:rPr>
              <a:t> </a:t>
            </a:r>
            <a:r>
              <a:rPr sz="1400" spc="-8" dirty="0">
                <a:latin typeface="Verdana"/>
                <a:cs typeface="Verdana"/>
              </a:rPr>
              <a:t>μ</a:t>
            </a:r>
            <a:r>
              <a:rPr sz="1400" spc="-12" dirty="0">
                <a:latin typeface="Verdana"/>
                <a:cs typeface="Verdana"/>
              </a:rPr>
              <a:t>έ</a:t>
            </a:r>
            <a:r>
              <a:rPr sz="1400" dirty="0">
                <a:latin typeface="Verdana"/>
                <a:cs typeface="Verdana"/>
              </a:rPr>
              <a:t>σω</a:t>
            </a:r>
            <a:r>
              <a:rPr sz="1400" spc="143" dirty="0">
                <a:latin typeface="Times New Roman"/>
                <a:cs typeface="Times New Roman"/>
              </a:rPr>
              <a:t> </a:t>
            </a:r>
            <a:r>
              <a:rPr sz="1400" spc="-4" dirty="0">
                <a:latin typeface="Verdana"/>
                <a:cs typeface="Verdana"/>
              </a:rPr>
              <a:t>τ</a:t>
            </a:r>
            <a:r>
              <a:rPr sz="1400" spc="-16" dirty="0">
                <a:latin typeface="Verdana"/>
                <a:cs typeface="Verdana"/>
              </a:rPr>
              <a:t>η</a:t>
            </a:r>
            <a:r>
              <a:rPr sz="1400" spc="-8" dirty="0">
                <a:latin typeface="Verdana"/>
                <a:cs typeface="Verdana"/>
              </a:rPr>
              <a:t>ς</a:t>
            </a:r>
            <a:r>
              <a:rPr sz="1400" spc="-4" dirty="0">
                <a:latin typeface="Times New Roman"/>
                <a:cs typeface="Times New Roman"/>
              </a:rPr>
              <a:t> </a:t>
            </a:r>
            <a:r>
              <a:rPr sz="1400" spc="-16" dirty="0">
                <a:latin typeface="Verdana"/>
                <a:cs typeface="Verdana"/>
              </a:rPr>
              <a:t>κ</a:t>
            </a:r>
            <a:r>
              <a:rPr sz="1400" spc="-8" dirty="0">
                <a:latin typeface="Verdana"/>
                <a:cs typeface="Verdana"/>
              </a:rPr>
              <a:t>ο</a:t>
            </a:r>
            <a:r>
              <a:rPr sz="1400" spc="-24" dirty="0">
                <a:latin typeface="Verdana"/>
                <a:cs typeface="Verdana"/>
              </a:rPr>
              <a:t>χ</a:t>
            </a:r>
            <a:r>
              <a:rPr sz="1400" spc="-12" dirty="0">
                <a:latin typeface="Verdana"/>
                <a:cs typeface="Verdana"/>
              </a:rPr>
              <a:t>λ</a:t>
            </a:r>
            <a:r>
              <a:rPr sz="1400" dirty="0">
                <a:latin typeface="Verdana"/>
                <a:cs typeface="Verdana"/>
              </a:rPr>
              <a:t>ι</a:t>
            </a:r>
            <a:r>
              <a:rPr sz="1400" spc="-4" dirty="0">
                <a:latin typeface="Verdana"/>
                <a:cs typeface="Verdana"/>
              </a:rPr>
              <a:t>α</a:t>
            </a:r>
            <a:r>
              <a:rPr sz="1400" spc="-12" dirty="0">
                <a:latin typeface="Verdana"/>
                <a:cs typeface="Verdana"/>
              </a:rPr>
              <a:t>κ</a:t>
            </a:r>
            <a:r>
              <a:rPr sz="1400" spc="-16" dirty="0">
                <a:latin typeface="Verdana"/>
                <a:cs typeface="Verdana"/>
              </a:rPr>
              <a:t>ή</a:t>
            </a:r>
            <a:r>
              <a:rPr sz="1400" spc="-8" dirty="0">
                <a:latin typeface="Verdana"/>
                <a:cs typeface="Verdana"/>
              </a:rPr>
              <a:t>ς</a:t>
            </a:r>
            <a:r>
              <a:rPr sz="1400" spc="147" dirty="0">
                <a:latin typeface="Times New Roman"/>
                <a:cs typeface="Times New Roman"/>
              </a:rPr>
              <a:t> </a:t>
            </a:r>
            <a:r>
              <a:rPr sz="1400" spc="-16" dirty="0">
                <a:latin typeface="Verdana"/>
                <a:cs typeface="Verdana"/>
              </a:rPr>
              <a:t>μο</a:t>
            </a:r>
            <a:r>
              <a:rPr sz="1400" dirty="0">
                <a:latin typeface="Verdana"/>
                <a:cs typeface="Verdana"/>
              </a:rPr>
              <a:t>ίρ</a:t>
            </a:r>
            <a:r>
              <a:rPr sz="1400" spc="-4" dirty="0">
                <a:latin typeface="Verdana"/>
                <a:cs typeface="Verdana"/>
              </a:rPr>
              <a:t>α</a:t>
            </a:r>
            <a:r>
              <a:rPr sz="1400" spc="-8" dirty="0">
                <a:latin typeface="Verdana"/>
                <a:cs typeface="Verdana"/>
              </a:rPr>
              <a:t>ς</a:t>
            </a:r>
            <a:r>
              <a:rPr sz="1400" spc="147" dirty="0">
                <a:latin typeface="Times New Roman"/>
                <a:cs typeface="Times New Roman"/>
              </a:rPr>
              <a:t> </a:t>
            </a:r>
            <a:r>
              <a:rPr sz="1400" spc="-12" dirty="0">
                <a:latin typeface="Verdana"/>
                <a:cs typeface="Verdana"/>
              </a:rPr>
              <a:t>τ</a:t>
            </a:r>
            <a:r>
              <a:rPr sz="1400" spc="-8" dirty="0">
                <a:latin typeface="Verdana"/>
                <a:cs typeface="Verdana"/>
              </a:rPr>
              <a:t>ο</a:t>
            </a:r>
            <a:r>
              <a:rPr sz="1400" dirty="0">
                <a:latin typeface="Verdana"/>
                <a:cs typeface="Verdana"/>
              </a:rPr>
              <a:t>υ</a:t>
            </a:r>
            <a:r>
              <a:rPr sz="1400" dirty="0">
                <a:latin typeface="Times New Roman"/>
                <a:cs typeface="Times New Roman"/>
              </a:rPr>
              <a:t> </a:t>
            </a:r>
            <a:r>
              <a:rPr sz="1400" spc="-12" dirty="0">
                <a:latin typeface="Verdana"/>
                <a:cs typeface="Verdana"/>
              </a:rPr>
              <a:t>α</a:t>
            </a:r>
            <a:r>
              <a:rPr sz="1400" spc="8" dirty="0">
                <a:latin typeface="Verdana"/>
                <a:cs typeface="Verdana"/>
              </a:rPr>
              <a:t>ι</a:t>
            </a:r>
            <a:r>
              <a:rPr sz="1400" spc="-4" dirty="0">
                <a:latin typeface="Verdana"/>
                <a:cs typeface="Verdana"/>
              </a:rPr>
              <a:t>θ</a:t>
            </a:r>
            <a:r>
              <a:rPr sz="1400" spc="-8" dirty="0">
                <a:latin typeface="Verdana"/>
                <a:cs typeface="Verdana"/>
              </a:rPr>
              <a:t>ο</a:t>
            </a:r>
            <a:r>
              <a:rPr sz="1400" dirty="0">
                <a:latin typeface="Verdana"/>
                <a:cs typeface="Verdana"/>
              </a:rPr>
              <a:t>υσ</a:t>
            </a:r>
            <a:r>
              <a:rPr sz="1400" spc="-16" dirty="0">
                <a:latin typeface="Verdana"/>
                <a:cs typeface="Verdana"/>
              </a:rPr>
              <a:t>ο</a:t>
            </a:r>
            <a:r>
              <a:rPr sz="1400" spc="-12" dirty="0">
                <a:latin typeface="Verdana"/>
                <a:cs typeface="Verdana"/>
              </a:rPr>
              <a:t>κ</a:t>
            </a:r>
            <a:r>
              <a:rPr sz="1400" spc="-16" dirty="0">
                <a:latin typeface="Verdana"/>
                <a:cs typeface="Verdana"/>
              </a:rPr>
              <a:t>ο</a:t>
            </a:r>
            <a:r>
              <a:rPr sz="1400" spc="-24" dirty="0">
                <a:latin typeface="Verdana"/>
                <a:cs typeface="Verdana"/>
              </a:rPr>
              <a:t>χ</a:t>
            </a:r>
            <a:r>
              <a:rPr sz="1400" spc="-12" dirty="0">
                <a:latin typeface="Verdana"/>
                <a:cs typeface="Verdana"/>
              </a:rPr>
              <a:t>λ</a:t>
            </a:r>
            <a:r>
              <a:rPr sz="1400" dirty="0">
                <a:latin typeface="Verdana"/>
                <a:cs typeface="Verdana"/>
              </a:rPr>
              <a:t>ι</a:t>
            </a:r>
            <a:r>
              <a:rPr sz="1400" spc="-4" dirty="0">
                <a:latin typeface="Verdana"/>
                <a:cs typeface="Verdana"/>
              </a:rPr>
              <a:t>α</a:t>
            </a:r>
            <a:r>
              <a:rPr sz="1400" spc="-12" dirty="0">
                <a:latin typeface="Verdana"/>
                <a:cs typeface="Verdana"/>
              </a:rPr>
              <a:t>κ</a:t>
            </a:r>
            <a:r>
              <a:rPr sz="1400" spc="-16" dirty="0">
                <a:latin typeface="Verdana"/>
                <a:cs typeface="Verdana"/>
              </a:rPr>
              <a:t>ο</a:t>
            </a:r>
            <a:r>
              <a:rPr sz="1400" dirty="0">
                <a:latin typeface="Verdana"/>
                <a:cs typeface="Verdana"/>
              </a:rPr>
              <a:t>ύ</a:t>
            </a:r>
            <a:endParaRPr sz="1400">
              <a:latin typeface="Verdana"/>
              <a:cs typeface="Verdana"/>
            </a:endParaRPr>
          </a:p>
        </p:txBody>
      </p:sp>
      <p:sp>
        <p:nvSpPr>
          <p:cNvPr id="19" name="object 19"/>
          <p:cNvSpPr txBox="1"/>
          <p:nvPr/>
        </p:nvSpPr>
        <p:spPr>
          <a:xfrm>
            <a:off x="1395604" y="4031180"/>
            <a:ext cx="764095" cy="215444"/>
          </a:xfrm>
          <a:prstGeom prst="rect">
            <a:avLst/>
          </a:prstGeom>
        </p:spPr>
        <p:txBody>
          <a:bodyPr vert="horz" wrap="square" lIns="0" tIns="0" rIns="0" bIns="0" rtlCol="0">
            <a:spAutoFit/>
          </a:bodyPr>
          <a:lstStyle/>
          <a:p>
            <a:pPr marL="10086"/>
            <a:r>
              <a:rPr sz="1400" spc="-16" dirty="0">
                <a:latin typeface="Verdana"/>
                <a:cs typeface="Verdana"/>
              </a:rPr>
              <a:t>ν</a:t>
            </a:r>
            <a:r>
              <a:rPr sz="1400" spc="-4" dirty="0">
                <a:latin typeface="Verdana"/>
                <a:cs typeface="Verdana"/>
              </a:rPr>
              <a:t>ε</a:t>
            </a:r>
            <a:r>
              <a:rPr sz="1400" dirty="0">
                <a:latin typeface="Verdana"/>
                <a:cs typeface="Verdana"/>
              </a:rPr>
              <a:t>ύρ</a:t>
            </a:r>
            <a:r>
              <a:rPr sz="1400" spc="-16" dirty="0">
                <a:latin typeface="Verdana"/>
                <a:cs typeface="Verdana"/>
              </a:rPr>
              <a:t>ο</a:t>
            </a:r>
            <a:r>
              <a:rPr sz="1400" dirty="0">
                <a:latin typeface="Verdana"/>
                <a:cs typeface="Verdana"/>
              </a:rPr>
              <a:t>υ</a:t>
            </a:r>
            <a:endParaRPr sz="1400">
              <a:latin typeface="Verdana"/>
              <a:cs typeface="Verdana"/>
            </a:endParaRPr>
          </a:p>
        </p:txBody>
      </p:sp>
      <p:sp>
        <p:nvSpPr>
          <p:cNvPr id="20" name="object 20"/>
          <p:cNvSpPr/>
          <p:nvPr/>
        </p:nvSpPr>
        <p:spPr>
          <a:xfrm>
            <a:off x="4526280" y="995539"/>
            <a:ext cx="3497580" cy="303639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Έσω ους </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smtClean="0"/>
              <a:t>Υποδεκτικό όργανο της ακοής (όργανο του </a:t>
            </a:r>
            <a:r>
              <a:rPr lang="en-US" dirty="0" smtClean="0"/>
              <a:t>Corti), </a:t>
            </a:r>
            <a:r>
              <a:rPr lang="el-GR" dirty="0" smtClean="0"/>
              <a:t>που αποτελείται από αισθητικά κύτταρα της ακοής (τριχωτά κύτταρα) και στηρικτικά κύτταρα.</a:t>
            </a:r>
            <a:endParaRPr lang="en-US" dirty="0" smtClean="0"/>
          </a:p>
          <a:p>
            <a:r>
              <a:rPr lang="el-GR" dirty="0" smtClean="0"/>
              <a:t>Ο κοχλίας: περιέχει υγρό και εξαιρετικά ευαίσθητα τριχοειδή κύτταρα.</a:t>
            </a:r>
          </a:p>
          <a:p>
            <a:r>
              <a:rPr lang="el-GR" dirty="0" smtClean="0"/>
              <a:t>Το  αιθουσαίο σύστημα περιέχει νευρικά κύτταρα που ελέγχουν την ισορροπία.</a:t>
            </a:r>
          </a:p>
          <a:p>
            <a:r>
              <a:rPr lang="el-GR" dirty="0" smtClean="0"/>
              <a:t>Ακουστικό νεύρο: οδηγεί από τον κοχλία στον εγκέφαλο.</a:t>
            </a:r>
            <a:br>
              <a:rPr lang="el-GR" dirty="0" smtClean="0"/>
            </a:br>
            <a:r>
              <a:rPr lang="el-GR" dirty="0" smtClean="0"/>
              <a:t/>
            </a:r>
            <a:br>
              <a:rPr lang="el-GR" dirty="0" smtClean="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640" y="1022916"/>
            <a:ext cx="4190238" cy="72176"/>
          </a:xfrm>
          <a:custGeom>
            <a:avLst/>
            <a:gdLst/>
            <a:ahLst/>
            <a:cxnLst/>
            <a:rect l="l" t="t" r="r" b="b"/>
            <a:pathLst>
              <a:path w="4655820" h="110489">
                <a:moveTo>
                  <a:pt x="0" y="110489"/>
                </a:moveTo>
                <a:lnTo>
                  <a:pt x="4655819" y="110489"/>
                </a:lnTo>
                <a:lnTo>
                  <a:pt x="4655819" y="0"/>
                </a:lnTo>
                <a:lnTo>
                  <a:pt x="0" y="0"/>
                </a:lnTo>
                <a:lnTo>
                  <a:pt x="0" y="110489"/>
                </a:lnTo>
                <a:close/>
              </a:path>
            </a:pathLst>
          </a:custGeom>
          <a:solidFill>
            <a:srgbClr val="CC0000"/>
          </a:solidFill>
        </p:spPr>
        <p:txBody>
          <a:bodyPr wrap="square" lIns="0" tIns="0" rIns="0" bIns="0" rtlCol="0"/>
          <a:lstStyle/>
          <a:p>
            <a:endParaRPr/>
          </a:p>
        </p:txBody>
      </p:sp>
      <p:sp>
        <p:nvSpPr>
          <p:cNvPr id="3" name="object 3"/>
          <p:cNvSpPr/>
          <p:nvPr/>
        </p:nvSpPr>
        <p:spPr>
          <a:xfrm>
            <a:off x="548640" y="1022916"/>
            <a:ext cx="7162038" cy="0"/>
          </a:xfrm>
          <a:custGeom>
            <a:avLst/>
            <a:gdLst/>
            <a:ahLst/>
            <a:cxnLst/>
            <a:rect l="l" t="t" r="r" b="b"/>
            <a:pathLst>
              <a:path w="7957820">
                <a:moveTo>
                  <a:pt x="0" y="0"/>
                </a:moveTo>
                <a:lnTo>
                  <a:pt x="7957809" y="0"/>
                </a:lnTo>
              </a:path>
            </a:pathLst>
          </a:custGeom>
          <a:ln w="9344">
            <a:solidFill>
              <a:srgbClr val="CC0000"/>
            </a:solidFill>
          </a:ln>
        </p:spPr>
        <p:txBody>
          <a:bodyPr wrap="square" lIns="0" tIns="0" rIns="0" bIns="0" rtlCol="0"/>
          <a:lstStyle/>
          <a:p>
            <a:endParaRPr/>
          </a:p>
        </p:txBody>
      </p:sp>
      <p:sp>
        <p:nvSpPr>
          <p:cNvPr id="4" name="object 4"/>
          <p:cNvSpPr/>
          <p:nvPr/>
        </p:nvSpPr>
        <p:spPr>
          <a:xfrm>
            <a:off x="548640" y="4031932"/>
            <a:ext cx="7132320" cy="830"/>
          </a:xfrm>
          <a:custGeom>
            <a:avLst/>
            <a:gdLst/>
            <a:ahLst/>
            <a:cxnLst/>
            <a:rect l="l" t="t" r="r" b="b"/>
            <a:pathLst>
              <a:path w="7924800" h="1270">
                <a:moveTo>
                  <a:pt x="0" y="0"/>
                </a:moveTo>
                <a:lnTo>
                  <a:pt x="7924799" y="1274"/>
                </a:lnTo>
              </a:path>
            </a:pathLst>
          </a:custGeom>
          <a:ln w="3234">
            <a:solidFill>
              <a:srgbClr val="CC0000"/>
            </a:solidFill>
          </a:ln>
        </p:spPr>
        <p:txBody>
          <a:bodyPr wrap="square" lIns="0" tIns="0" rIns="0" bIns="0" rtlCol="0"/>
          <a:lstStyle/>
          <a:p>
            <a:endParaRPr/>
          </a:p>
        </p:txBody>
      </p:sp>
      <p:sp>
        <p:nvSpPr>
          <p:cNvPr id="5" name="object 5"/>
          <p:cNvSpPr txBox="1">
            <a:spLocks noGrp="1"/>
          </p:cNvSpPr>
          <p:nvPr>
            <p:ph type="title"/>
          </p:nvPr>
        </p:nvSpPr>
        <p:spPr>
          <a:xfrm>
            <a:off x="304800" y="258762"/>
            <a:ext cx="7406640" cy="835357"/>
          </a:xfrm>
          <a:prstGeom prst="rect">
            <a:avLst/>
          </a:prstGeom>
        </p:spPr>
        <p:txBody>
          <a:bodyPr vert="horz" wrap="square" lIns="0" tIns="370078" rIns="0" bIns="0" rtlCol="0">
            <a:spAutoFit/>
          </a:bodyPr>
          <a:lstStyle/>
          <a:p>
            <a:pPr marL="10086">
              <a:lnSpc>
                <a:spcPts val="3618"/>
              </a:lnSpc>
            </a:pPr>
            <a:r>
              <a:rPr spc="-20" dirty="0"/>
              <a:t>Ι</a:t>
            </a:r>
            <a:r>
              <a:rPr dirty="0"/>
              <a:t>σ</a:t>
            </a:r>
            <a:r>
              <a:rPr spc="-28" dirty="0"/>
              <a:t>ο</a:t>
            </a:r>
            <a:r>
              <a:rPr dirty="0"/>
              <a:t>ρ</a:t>
            </a:r>
            <a:r>
              <a:rPr spc="-4" dirty="0"/>
              <a:t>ρ</a:t>
            </a:r>
            <a:r>
              <a:rPr spc="-20" dirty="0"/>
              <a:t>ο</a:t>
            </a:r>
            <a:r>
              <a:rPr spc="-4" dirty="0"/>
              <a:t>πί</a:t>
            </a:r>
            <a:r>
              <a:rPr dirty="0"/>
              <a:t>α</a:t>
            </a:r>
            <a:r>
              <a:rPr spc="306" dirty="0">
                <a:latin typeface="Times New Roman"/>
                <a:cs typeface="Times New Roman"/>
              </a:rPr>
              <a:t> </a:t>
            </a:r>
            <a:r>
              <a:rPr spc="-16" dirty="0"/>
              <a:t>μ</a:t>
            </a:r>
            <a:r>
              <a:rPr spc="-20" dirty="0"/>
              <a:t>έ</a:t>
            </a:r>
            <a:r>
              <a:rPr dirty="0"/>
              <a:t>σω</a:t>
            </a:r>
            <a:r>
              <a:rPr spc="306" dirty="0">
                <a:latin typeface="Times New Roman"/>
                <a:cs typeface="Times New Roman"/>
              </a:rPr>
              <a:t> </a:t>
            </a:r>
            <a:r>
              <a:rPr spc="-20" dirty="0"/>
              <a:t>της</a:t>
            </a:r>
            <a:r>
              <a:rPr spc="298" dirty="0">
                <a:latin typeface="Times New Roman"/>
                <a:cs typeface="Times New Roman"/>
              </a:rPr>
              <a:t> </a:t>
            </a:r>
            <a:r>
              <a:rPr spc="4" dirty="0"/>
              <a:t>α</a:t>
            </a:r>
            <a:r>
              <a:rPr spc="-4" dirty="0"/>
              <a:t>ί</a:t>
            </a:r>
            <a:r>
              <a:rPr dirty="0"/>
              <a:t>θ</a:t>
            </a:r>
            <a:r>
              <a:rPr spc="-28" dirty="0"/>
              <a:t>ο</a:t>
            </a:r>
            <a:r>
              <a:rPr spc="-4" dirty="0"/>
              <a:t>υ</a:t>
            </a:r>
            <a:r>
              <a:rPr dirty="0"/>
              <a:t>σ</a:t>
            </a:r>
            <a:r>
              <a:rPr spc="4" dirty="0"/>
              <a:t>α</a:t>
            </a:r>
            <a:r>
              <a:rPr spc="-16" dirty="0"/>
              <a:t>ς</a:t>
            </a:r>
          </a:p>
        </p:txBody>
      </p:sp>
      <p:sp>
        <p:nvSpPr>
          <p:cNvPr id="6" name="object 6"/>
          <p:cNvSpPr txBox="1"/>
          <p:nvPr/>
        </p:nvSpPr>
        <p:spPr>
          <a:xfrm>
            <a:off x="579505" y="1173709"/>
            <a:ext cx="129159" cy="123111"/>
          </a:xfrm>
          <a:prstGeom prst="rect">
            <a:avLst/>
          </a:prstGeom>
        </p:spPr>
        <p:txBody>
          <a:bodyPr vert="horz" wrap="square" lIns="0" tIns="0" rIns="0" bIns="0" rtlCol="0">
            <a:spAutoFit/>
          </a:bodyPr>
          <a:lstStyle/>
          <a:p>
            <a:pPr marL="10086"/>
            <a:r>
              <a:rPr sz="800" spc="-8" dirty="0">
                <a:solidFill>
                  <a:srgbClr val="CC0000"/>
                </a:solidFill>
                <a:latin typeface="Wingdings"/>
                <a:cs typeface="Wingdings"/>
              </a:rPr>
              <a:t></a:t>
            </a:r>
            <a:endParaRPr sz="800">
              <a:latin typeface="Wingdings"/>
              <a:cs typeface="Wingdings"/>
            </a:endParaRPr>
          </a:p>
        </p:txBody>
      </p:sp>
      <p:sp>
        <p:nvSpPr>
          <p:cNvPr id="7" name="object 7"/>
          <p:cNvSpPr txBox="1"/>
          <p:nvPr/>
        </p:nvSpPr>
        <p:spPr>
          <a:xfrm>
            <a:off x="533400" y="1173162"/>
            <a:ext cx="6604826" cy="480131"/>
          </a:xfrm>
          <a:prstGeom prst="rect">
            <a:avLst/>
          </a:prstGeom>
        </p:spPr>
        <p:txBody>
          <a:bodyPr vert="horz" wrap="square" lIns="0" tIns="0" rIns="0" bIns="0" rtlCol="0">
            <a:spAutoFit/>
          </a:bodyPr>
          <a:lstStyle/>
          <a:p>
            <a:pPr marL="10086" marR="4035" indent="57492">
              <a:lnSpc>
                <a:spcPct val="79700"/>
              </a:lnSpc>
            </a:pPr>
            <a:r>
              <a:rPr sz="1300" dirty="0">
                <a:latin typeface="Verdana"/>
                <a:cs typeface="Verdana"/>
              </a:rPr>
              <a:t>Η</a:t>
            </a:r>
            <a:r>
              <a:rPr sz="1300" spc="123" dirty="0">
                <a:latin typeface="Times New Roman"/>
                <a:cs typeface="Times New Roman"/>
              </a:rPr>
              <a:t> </a:t>
            </a:r>
            <a:r>
              <a:rPr sz="1300" spc="-8" dirty="0">
                <a:latin typeface="Verdana"/>
                <a:cs typeface="Verdana"/>
              </a:rPr>
              <a:t>κίν</a:t>
            </a:r>
            <a:r>
              <a:rPr sz="1300" spc="-16" dirty="0">
                <a:latin typeface="Verdana"/>
                <a:cs typeface="Verdana"/>
              </a:rPr>
              <a:t>η</a:t>
            </a:r>
            <a:r>
              <a:rPr sz="1300" spc="-4" dirty="0">
                <a:latin typeface="Verdana"/>
                <a:cs typeface="Verdana"/>
              </a:rPr>
              <a:t>σ</a:t>
            </a:r>
            <a:r>
              <a:rPr sz="1300" dirty="0">
                <a:latin typeface="Verdana"/>
                <a:cs typeface="Verdana"/>
              </a:rPr>
              <a:t>η</a:t>
            </a:r>
            <a:r>
              <a:rPr sz="1300" spc="123" dirty="0">
                <a:latin typeface="Times New Roman"/>
                <a:cs typeface="Times New Roman"/>
              </a:rPr>
              <a:t> </a:t>
            </a:r>
            <a:r>
              <a:rPr sz="1300" spc="-4" dirty="0">
                <a:latin typeface="Verdana"/>
                <a:cs typeface="Verdana"/>
              </a:rPr>
              <a:t>τ</a:t>
            </a:r>
            <a:r>
              <a:rPr sz="1300" spc="-12" dirty="0">
                <a:latin typeface="Verdana"/>
                <a:cs typeface="Verdana"/>
              </a:rPr>
              <a:t>ω</a:t>
            </a:r>
            <a:r>
              <a:rPr sz="1300" spc="-8" dirty="0">
                <a:latin typeface="Verdana"/>
                <a:cs typeface="Verdana"/>
              </a:rPr>
              <a:t>ν</a:t>
            </a:r>
            <a:r>
              <a:rPr sz="1300" spc="135" dirty="0">
                <a:latin typeface="Times New Roman"/>
                <a:cs typeface="Times New Roman"/>
              </a:rPr>
              <a:t> </a:t>
            </a:r>
            <a:r>
              <a:rPr sz="1300" spc="-12" dirty="0">
                <a:latin typeface="Verdana"/>
                <a:cs typeface="Verdana"/>
              </a:rPr>
              <a:t>ω</a:t>
            </a:r>
            <a:r>
              <a:rPr sz="1300" spc="-4" dirty="0">
                <a:latin typeface="Verdana"/>
                <a:cs typeface="Verdana"/>
              </a:rPr>
              <a:t>τό</a:t>
            </a:r>
            <a:r>
              <a:rPr sz="1300" spc="-16" dirty="0">
                <a:latin typeface="Verdana"/>
                <a:cs typeface="Verdana"/>
              </a:rPr>
              <a:t>λ</a:t>
            </a:r>
            <a:r>
              <a:rPr sz="1300" spc="-4" dirty="0">
                <a:latin typeface="Verdana"/>
                <a:cs typeface="Verdana"/>
              </a:rPr>
              <a:t>ι</a:t>
            </a:r>
            <a:r>
              <a:rPr sz="1300" spc="-8" dirty="0">
                <a:latin typeface="Verdana"/>
                <a:cs typeface="Verdana"/>
              </a:rPr>
              <a:t>θ</a:t>
            </a:r>
            <a:r>
              <a:rPr sz="1300" spc="-4" dirty="0">
                <a:latin typeface="Verdana"/>
                <a:cs typeface="Verdana"/>
              </a:rPr>
              <a:t>ω</a:t>
            </a:r>
            <a:r>
              <a:rPr sz="1300" spc="-8" dirty="0">
                <a:latin typeface="Verdana"/>
                <a:cs typeface="Verdana"/>
              </a:rPr>
              <a:t>ν</a:t>
            </a:r>
            <a:r>
              <a:rPr sz="1300" spc="127" dirty="0">
                <a:latin typeface="Times New Roman"/>
                <a:cs typeface="Times New Roman"/>
              </a:rPr>
              <a:t> </a:t>
            </a:r>
            <a:r>
              <a:rPr sz="1300" spc="-4" dirty="0">
                <a:latin typeface="Verdana"/>
                <a:cs typeface="Verdana"/>
              </a:rPr>
              <a:t>π</a:t>
            </a:r>
            <a:r>
              <a:rPr sz="1300" dirty="0">
                <a:latin typeface="Verdana"/>
                <a:cs typeface="Verdana"/>
              </a:rPr>
              <a:t>ά</a:t>
            </a:r>
            <a:r>
              <a:rPr sz="1300" spc="-16" dirty="0">
                <a:latin typeface="Verdana"/>
                <a:cs typeface="Verdana"/>
              </a:rPr>
              <a:t>ν</a:t>
            </a:r>
            <a:r>
              <a:rPr sz="1300" dirty="0">
                <a:latin typeface="Verdana"/>
                <a:cs typeface="Verdana"/>
              </a:rPr>
              <a:t>ω</a:t>
            </a:r>
            <a:r>
              <a:rPr sz="1300" spc="123" dirty="0">
                <a:latin typeface="Times New Roman"/>
                <a:cs typeface="Times New Roman"/>
              </a:rPr>
              <a:t> </a:t>
            </a:r>
            <a:r>
              <a:rPr sz="1300" spc="-4" dirty="0">
                <a:latin typeface="Verdana"/>
                <a:cs typeface="Verdana"/>
              </a:rPr>
              <a:t>στο</a:t>
            </a:r>
            <a:r>
              <a:rPr sz="1300" spc="-8" dirty="0">
                <a:latin typeface="Verdana"/>
                <a:cs typeface="Verdana"/>
              </a:rPr>
              <a:t>ν</a:t>
            </a:r>
            <a:r>
              <a:rPr sz="1300" spc="127" dirty="0">
                <a:latin typeface="Times New Roman"/>
                <a:cs typeface="Times New Roman"/>
              </a:rPr>
              <a:t> </a:t>
            </a:r>
            <a:r>
              <a:rPr sz="1300" spc="-12" dirty="0">
                <a:latin typeface="Verdana"/>
                <a:cs typeface="Verdana"/>
              </a:rPr>
              <a:t>ω</a:t>
            </a:r>
            <a:r>
              <a:rPr sz="1300" dirty="0">
                <a:latin typeface="Verdana"/>
                <a:cs typeface="Verdana"/>
              </a:rPr>
              <a:t>τ</a:t>
            </a:r>
            <a:r>
              <a:rPr sz="1300" spc="-12" dirty="0">
                <a:latin typeface="Verdana"/>
                <a:cs typeface="Verdana"/>
              </a:rPr>
              <a:t>ο</a:t>
            </a:r>
            <a:r>
              <a:rPr sz="1300" spc="-8" dirty="0">
                <a:latin typeface="Verdana"/>
                <a:cs typeface="Verdana"/>
              </a:rPr>
              <a:t>λιθ</a:t>
            </a:r>
            <a:r>
              <a:rPr sz="1300" spc="-4" dirty="0">
                <a:latin typeface="Verdana"/>
                <a:cs typeface="Verdana"/>
              </a:rPr>
              <a:t>οφ</a:t>
            </a:r>
            <a:r>
              <a:rPr sz="1300" spc="-12" dirty="0">
                <a:latin typeface="Verdana"/>
                <a:cs typeface="Verdana"/>
              </a:rPr>
              <a:t>ό</a:t>
            </a:r>
            <a:r>
              <a:rPr sz="1300" spc="-8" dirty="0">
                <a:latin typeface="Verdana"/>
                <a:cs typeface="Verdana"/>
              </a:rPr>
              <a:t>ρο</a:t>
            </a:r>
            <a:r>
              <a:rPr sz="1300" spc="131" dirty="0">
                <a:latin typeface="Times New Roman"/>
                <a:cs typeface="Times New Roman"/>
              </a:rPr>
              <a:t> </a:t>
            </a:r>
            <a:r>
              <a:rPr sz="1300" spc="-16" dirty="0">
                <a:latin typeface="Verdana"/>
                <a:cs typeface="Verdana"/>
              </a:rPr>
              <a:t>υμ</a:t>
            </a:r>
            <a:r>
              <a:rPr sz="1300" spc="-20" dirty="0">
                <a:latin typeface="Verdana"/>
                <a:cs typeface="Verdana"/>
              </a:rPr>
              <a:t>έ</a:t>
            </a:r>
            <a:r>
              <a:rPr sz="1300" spc="-8" dirty="0">
                <a:latin typeface="Verdana"/>
                <a:cs typeface="Verdana"/>
              </a:rPr>
              <a:t>ν</a:t>
            </a:r>
            <a:r>
              <a:rPr sz="1300" dirty="0">
                <a:latin typeface="Verdana"/>
                <a:cs typeface="Verdana"/>
              </a:rPr>
              <a:t>α</a:t>
            </a:r>
            <a:r>
              <a:rPr sz="1300" spc="127" dirty="0">
                <a:latin typeface="Times New Roman"/>
                <a:cs typeface="Times New Roman"/>
              </a:rPr>
              <a:t> </a:t>
            </a:r>
            <a:r>
              <a:rPr sz="1300" spc="-4" dirty="0">
                <a:latin typeface="Verdana"/>
                <a:cs typeface="Verdana"/>
              </a:rPr>
              <a:t>προ</a:t>
            </a:r>
            <a:r>
              <a:rPr sz="1300" spc="-8" dirty="0">
                <a:latin typeface="Verdana"/>
                <a:cs typeface="Verdana"/>
              </a:rPr>
              <a:t>καλ</a:t>
            </a:r>
            <a:r>
              <a:rPr sz="1300" spc="-12" dirty="0">
                <a:latin typeface="Verdana"/>
                <a:cs typeface="Verdana"/>
              </a:rPr>
              <a:t>ε</a:t>
            </a:r>
            <a:r>
              <a:rPr sz="1300" dirty="0">
                <a:latin typeface="Verdana"/>
                <a:cs typeface="Verdana"/>
              </a:rPr>
              <a:t>ί</a:t>
            </a:r>
            <a:r>
              <a:rPr sz="1300" spc="123" dirty="0">
                <a:latin typeface="Times New Roman"/>
                <a:cs typeface="Times New Roman"/>
              </a:rPr>
              <a:t> </a:t>
            </a:r>
            <a:r>
              <a:rPr sz="1300" spc="-4" dirty="0">
                <a:latin typeface="Verdana"/>
                <a:cs typeface="Verdana"/>
              </a:rPr>
              <a:t>τ</a:t>
            </a:r>
            <a:r>
              <a:rPr sz="1300" spc="-8" dirty="0">
                <a:latin typeface="Verdana"/>
                <a:cs typeface="Verdana"/>
              </a:rPr>
              <a:t>ο</a:t>
            </a:r>
            <a:r>
              <a:rPr sz="1300" spc="-4" dirty="0">
                <a:latin typeface="Times New Roman"/>
                <a:cs typeface="Times New Roman"/>
              </a:rPr>
              <a:t> </a:t>
            </a:r>
            <a:r>
              <a:rPr sz="1300" spc="-12" dirty="0">
                <a:latin typeface="Verdana"/>
                <a:cs typeface="Verdana"/>
              </a:rPr>
              <a:t>ε</a:t>
            </a:r>
            <a:r>
              <a:rPr sz="1300" spc="-8" dirty="0">
                <a:latin typeface="Verdana"/>
                <a:cs typeface="Verdana"/>
              </a:rPr>
              <a:t>ρ</a:t>
            </a:r>
            <a:r>
              <a:rPr sz="1300" spc="-12" dirty="0">
                <a:latin typeface="Verdana"/>
                <a:cs typeface="Verdana"/>
              </a:rPr>
              <a:t>έ</a:t>
            </a:r>
            <a:r>
              <a:rPr sz="1300" dirty="0">
                <a:latin typeface="Verdana"/>
                <a:cs typeface="Verdana"/>
              </a:rPr>
              <a:t>θ</a:t>
            </a:r>
            <a:r>
              <a:rPr sz="1300" spc="-8" dirty="0">
                <a:latin typeface="Verdana"/>
                <a:cs typeface="Verdana"/>
              </a:rPr>
              <a:t>ι</a:t>
            </a:r>
            <a:r>
              <a:rPr sz="1300" spc="-4" dirty="0">
                <a:latin typeface="Verdana"/>
                <a:cs typeface="Verdana"/>
              </a:rPr>
              <a:t>σμ</a:t>
            </a:r>
            <a:r>
              <a:rPr sz="1300" dirty="0">
                <a:latin typeface="Verdana"/>
                <a:cs typeface="Verdana"/>
              </a:rPr>
              <a:t>α</a:t>
            </a:r>
            <a:r>
              <a:rPr sz="1300" spc="127" dirty="0">
                <a:latin typeface="Times New Roman"/>
                <a:cs typeface="Times New Roman"/>
              </a:rPr>
              <a:t> </a:t>
            </a:r>
            <a:r>
              <a:rPr sz="1300" spc="-16" dirty="0">
                <a:latin typeface="Verdana"/>
                <a:cs typeface="Verdana"/>
              </a:rPr>
              <a:t>γ</a:t>
            </a:r>
            <a:r>
              <a:rPr sz="1300" spc="-4" dirty="0">
                <a:latin typeface="Verdana"/>
                <a:cs typeface="Verdana"/>
              </a:rPr>
              <a:t>ι</a:t>
            </a:r>
            <a:r>
              <a:rPr sz="1300" dirty="0">
                <a:latin typeface="Verdana"/>
                <a:cs typeface="Verdana"/>
              </a:rPr>
              <a:t>α</a:t>
            </a:r>
            <a:r>
              <a:rPr sz="1300" spc="127" dirty="0">
                <a:latin typeface="Times New Roman"/>
                <a:cs typeface="Times New Roman"/>
              </a:rPr>
              <a:t> </a:t>
            </a:r>
            <a:r>
              <a:rPr sz="1300" spc="-4" dirty="0">
                <a:latin typeface="Verdana"/>
                <a:cs typeface="Verdana"/>
              </a:rPr>
              <a:t>τ</a:t>
            </a:r>
            <a:r>
              <a:rPr sz="1300" dirty="0">
                <a:latin typeface="Verdana"/>
                <a:cs typeface="Verdana"/>
              </a:rPr>
              <a:t>α</a:t>
            </a:r>
            <a:r>
              <a:rPr sz="1300" spc="127" dirty="0">
                <a:latin typeface="Times New Roman"/>
                <a:cs typeface="Times New Roman"/>
              </a:rPr>
              <a:t> </a:t>
            </a:r>
            <a:r>
              <a:rPr sz="1300" spc="-8" dirty="0">
                <a:latin typeface="Verdana"/>
                <a:cs typeface="Verdana"/>
              </a:rPr>
              <a:t>α</a:t>
            </a:r>
            <a:r>
              <a:rPr sz="1300" spc="-4" dirty="0">
                <a:latin typeface="Verdana"/>
                <a:cs typeface="Verdana"/>
              </a:rPr>
              <a:t>ι</a:t>
            </a:r>
            <a:r>
              <a:rPr sz="1300" spc="-8" dirty="0">
                <a:latin typeface="Verdana"/>
                <a:cs typeface="Verdana"/>
              </a:rPr>
              <a:t>σθ</a:t>
            </a:r>
            <a:r>
              <a:rPr sz="1300" spc="-16" dirty="0">
                <a:latin typeface="Verdana"/>
                <a:cs typeface="Verdana"/>
              </a:rPr>
              <a:t>η</a:t>
            </a:r>
            <a:r>
              <a:rPr sz="1300" spc="-4" dirty="0">
                <a:latin typeface="Verdana"/>
                <a:cs typeface="Verdana"/>
              </a:rPr>
              <a:t>τ</a:t>
            </a:r>
            <a:r>
              <a:rPr sz="1300" spc="-16" dirty="0">
                <a:latin typeface="Verdana"/>
                <a:cs typeface="Verdana"/>
              </a:rPr>
              <a:t>ή</a:t>
            </a:r>
            <a:r>
              <a:rPr sz="1300" spc="-8" dirty="0">
                <a:latin typeface="Verdana"/>
                <a:cs typeface="Verdana"/>
              </a:rPr>
              <a:t>ρ</a:t>
            </a:r>
            <a:r>
              <a:rPr sz="1300" spc="-4" dirty="0">
                <a:latin typeface="Verdana"/>
                <a:cs typeface="Verdana"/>
              </a:rPr>
              <a:t>ι</a:t>
            </a:r>
            <a:r>
              <a:rPr sz="1300" dirty="0">
                <a:latin typeface="Verdana"/>
                <a:cs typeface="Verdana"/>
              </a:rPr>
              <a:t>α</a:t>
            </a:r>
            <a:r>
              <a:rPr sz="1300" spc="127" dirty="0">
                <a:latin typeface="Times New Roman"/>
                <a:cs typeface="Times New Roman"/>
              </a:rPr>
              <a:t> </a:t>
            </a:r>
            <a:r>
              <a:rPr sz="1300" spc="-16" dirty="0">
                <a:latin typeface="Verdana"/>
                <a:cs typeface="Verdana"/>
              </a:rPr>
              <a:t>κ</a:t>
            </a:r>
            <a:r>
              <a:rPr sz="1300" spc="-4" dirty="0">
                <a:latin typeface="Verdana"/>
                <a:cs typeface="Verdana"/>
              </a:rPr>
              <a:t>ύτ</a:t>
            </a:r>
            <a:r>
              <a:rPr sz="1300" dirty="0">
                <a:latin typeface="Verdana"/>
                <a:cs typeface="Verdana"/>
              </a:rPr>
              <a:t>τ</a:t>
            </a:r>
            <a:r>
              <a:rPr sz="1300" spc="-8" dirty="0">
                <a:latin typeface="Verdana"/>
                <a:cs typeface="Verdana"/>
              </a:rPr>
              <a:t>α</a:t>
            </a:r>
            <a:r>
              <a:rPr sz="1300" dirty="0">
                <a:latin typeface="Verdana"/>
                <a:cs typeface="Verdana"/>
              </a:rPr>
              <a:t>ρα</a:t>
            </a:r>
            <a:r>
              <a:rPr sz="1300" spc="127" dirty="0">
                <a:latin typeface="Times New Roman"/>
                <a:cs typeface="Times New Roman"/>
              </a:rPr>
              <a:t> </a:t>
            </a:r>
            <a:r>
              <a:rPr sz="1300" spc="-4" dirty="0">
                <a:latin typeface="Verdana"/>
                <a:cs typeface="Verdana"/>
              </a:rPr>
              <a:t>πο</a:t>
            </a:r>
            <a:r>
              <a:rPr sz="1300" dirty="0">
                <a:latin typeface="Verdana"/>
                <a:cs typeface="Verdana"/>
              </a:rPr>
              <a:t>υ</a:t>
            </a:r>
            <a:r>
              <a:rPr sz="1300" spc="123" dirty="0">
                <a:latin typeface="Times New Roman"/>
                <a:cs typeface="Times New Roman"/>
              </a:rPr>
              <a:t> </a:t>
            </a:r>
            <a:r>
              <a:rPr sz="1300" dirty="0">
                <a:latin typeface="Verdana"/>
                <a:cs typeface="Verdana"/>
              </a:rPr>
              <a:t>θα</a:t>
            </a:r>
            <a:r>
              <a:rPr sz="1300" spc="127" dirty="0">
                <a:latin typeface="Times New Roman"/>
                <a:cs typeface="Times New Roman"/>
              </a:rPr>
              <a:t> </a:t>
            </a:r>
            <a:r>
              <a:rPr sz="1300" spc="-12" dirty="0">
                <a:latin typeface="Verdana"/>
                <a:cs typeface="Verdana"/>
              </a:rPr>
              <a:t>δημ</a:t>
            </a:r>
            <a:r>
              <a:rPr sz="1300" spc="-8" dirty="0">
                <a:latin typeface="Verdana"/>
                <a:cs typeface="Verdana"/>
              </a:rPr>
              <a:t>ι</a:t>
            </a:r>
            <a:r>
              <a:rPr sz="1300" spc="-12" dirty="0">
                <a:latin typeface="Verdana"/>
                <a:cs typeface="Verdana"/>
              </a:rPr>
              <a:t>ο</a:t>
            </a:r>
            <a:r>
              <a:rPr sz="1300" spc="-4" dirty="0">
                <a:latin typeface="Verdana"/>
                <a:cs typeface="Verdana"/>
              </a:rPr>
              <a:t>υρ</a:t>
            </a:r>
            <a:r>
              <a:rPr sz="1300" spc="-8" dirty="0">
                <a:latin typeface="Verdana"/>
                <a:cs typeface="Verdana"/>
              </a:rPr>
              <a:t>γ</a:t>
            </a:r>
            <a:r>
              <a:rPr sz="1300" spc="-16" dirty="0">
                <a:latin typeface="Verdana"/>
                <a:cs typeface="Verdana"/>
              </a:rPr>
              <a:t>ή</a:t>
            </a:r>
            <a:r>
              <a:rPr sz="1300" spc="-4" dirty="0">
                <a:latin typeface="Verdana"/>
                <a:cs typeface="Verdana"/>
              </a:rPr>
              <a:t>σου</a:t>
            </a:r>
            <a:r>
              <a:rPr sz="1300" dirty="0">
                <a:latin typeface="Verdana"/>
                <a:cs typeface="Verdana"/>
              </a:rPr>
              <a:t>ν</a:t>
            </a:r>
            <a:r>
              <a:rPr sz="1300" spc="127" dirty="0">
                <a:latin typeface="Times New Roman"/>
                <a:cs typeface="Times New Roman"/>
              </a:rPr>
              <a:t> </a:t>
            </a:r>
            <a:r>
              <a:rPr sz="1300" spc="-4" dirty="0">
                <a:latin typeface="Verdana"/>
                <a:cs typeface="Verdana"/>
              </a:rPr>
              <a:t>τι</a:t>
            </a:r>
            <a:r>
              <a:rPr sz="1300" dirty="0">
                <a:latin typeface="Verdana"/>
                <a:cs typeface="Verdana"/>
              </a:rPr>
              <a:t>ς</a:t>
            </a:r>
            <a:r>
              <a:rPr sz="1300" spc="131" dirty="0">
                <a:latin typeface="Times New Roman"/>
                <a:cs typeface="Times New Roman"/>
              </a:rPr>
              <a:t> </a:t>
            </a:r>
            <a:r>
              <a:rPr sz="1300" spc="-16" dirty="0">
                <a:latin typeface="Verdana"/>
                <a:cs typeface="Verdana"/>
              </a:rPr>
              <a:t>ν</a:t>
            </a:r>
            <a:r>
              <a:rPr sz="1300" spc="-12" dirty="0">
                <a:latin typeface="Verdana"/>
                <a:cs typeface="Verdana"/>
              </a:rPr>
              <a:t>ε</a:t>
            </a:r>
            <a:r>
              <a:rPr sz="1300" spc="-4" dirty="0">
                <a:latin typeface="Verdana"/>
                <a:cs typeface="Verdana"/>
              </a:rPr>
              <a:t>υ</a:t>
            </a:r>
            <a:r>
              <a:rPr sz="1300" spc="-8" dirty="0">
                <a:latin typeface="Verdana"/>
                <a:cs typeface="Verdana"/>
              </a:rPr>
              <a:t>ρ</a:t>
            </a:r>
            <a:r>
              <a:rPr sz="1300" spc="-4" dirty="0">
                <a:latin typeface="Verdana"/>
                <a:cs typeface="Verdana"/>
              </a:rPr>
              <a:t>ι</a:t>
            </a:r>
            <a:r>
              <a:rPr sz="1300" dirty="0">
                <a:latin typeface="Verdana"/>
                <a:cs typeface="Verdana"/>
              </a:rPr>
              <a:t>κ</a:t>
            </a:r>
            <a:r>
              <a:rPr sz="1300" spc="-20" dirty="0">
                <a:latin typeface="Verdana"/>
                <a:cs typeface="Verdana"/>
              </a:rPr>
              <a:t>έ</a:t>
            </a:r>
            <a:r>
              <a:rPr sz="1300" spc="-8" dirty="0">
                <a:latin typeface="Verdana"/>
                <a:cs typeface="Verdana"/>
              </a:rPr>
              <a:t>ς</a:t>
            </a:r>
            <a:r>
              <a:rPr sz="1300" spc="-4" dirty="0">
                <a:latin typeface="Times New Roman"/>
                <a:cs typeface="Times New Roman"/>
              </a:rPr>
              <a:t> </a:t>
            </a:r>
            <a:r>
              <a:rPr sz="1300" spc="-8" dirty="0">
                <a:latin typeface="Verdana"/>
                <a:cs typeface="Verdana"/>
              </a:rPr>
              <a:t>ίν</a:t>
            </a:r>
            <a:r>
              <a:rPr sz="1300" spc="-12" dirty="0">
                <a:latin typeface="Verdana"/>
                <a:cs typeface="Verdana"/>
              </a:rPr>
              <a:t>ε</a:t>
            </a:r>
            <a:r>
              <a:rPr sz="1300" spc="-8" dirty="0">
                <a:latin typeface="Verdana"/>
                <a:cs typeface="Verdana"/>
              </a:rPr>
              <a:t>ς</a:t>
            </a:r>
            <a:r>
              <a:rPr sz="1300" spc="131" dirty="0">
                <a:latin typeface="Times New Roman"/>
                <a:cs typeface="Times New Roman"/>
              </a:rPr>
              <a:t> </a:t>
            </a:r>
            <a:r>
              <a:rPr sz="1300" spc="-4" dirty="0">
                <a:latin typeface="Verdana"/>
                <a:cs typeface="Verdana"/>
              </a:rPr>
              <a:t>τ</a:t>
            </a:r>
            <a:r>
              <a:rPr sz="1300" spc="-12" dirty="0">
                <a:latin typeface="Verdana"/>
                <a:cs typeface="Verdana"/>
              </a:rPr>
              <a:t>ο</a:t>
            </a:r>
            <a:r>
              <a:rPr sz="1300" dirty="0">
                <a:latin typeface="Verdana"/>
                <a:cs typeface="Verdana"/>
              </a:rPr>
              <a:t>υ</a:t>
            </a:r>
            <a:r>
              <a:rPr sz="1300" spc="123" dirty="0">
                <a:latin typeface="Times New Roman"/>
                <a:cs typeface="Times New Roman"/>
              </a:rPr>
              <a:t> </a:t>
            </a:r>
            <a:r>
              <a:rPr sz="1300" dirty="0">
                <a:latin typeface="Verdana"/>
                <a:cs typeface="Verdana"/>
              </a:rPr>
              <a:t>α</a:t>
            </a:r>
            <a:r>
              <a:rPr sz="1300" spc="-8" dirty="0">
                <a:latin typeface="Verdana"/>
                <a:cs typeface="Verdana"/>
              </a:rPr>
              <a:t>ιθ</a:t>
            </a:r>
            <a:r>
              <a:rPr sz="1300" spc="-12" dirty="0">
                <a:latin typeface="Verdana"/>
                <a:cs typeface="Verdana"/>
              </a:rPr>
              <a:t>ο</a:t>
            </a:r>
            <a:r>
              <a:rPr sz="1300" spc="-4" dirty="0">
                <a:latin typeface="Verdana"/>
                <a:cs typeface="Verdana"/>
              </a:rPr>
              <a:t>υσ</a:t>
            </a:r>
            <a:r>
              <a:rPr sz="1300" spc="-8" dirty="0">
                <a:latin typeface="Verdana"/>
                <a:cs typeface="Verdana"/>
              </a:rPr>
              <a:t>αί</a:t>
            </a:r>
            <a:r>
              <a:rPr sz="1300" spc="-4" dirty="0">
                <a:latin typeface="Verdana"/>
                <a:cs typeface="Verdana"/>
              </a:rPr>
              <a:t>ο</a:t>
            </a:r>
            <a:r>
              <a:rPr sz="1300" dirty="0">
                <a:latin typeface="Verdana"/>
                <a:cs typeface="Verdana"/>
              </a:rPr>
              <a:t>υ</a:t>
            </a:r>
            <a:r>
              <a:rPr sz="1300" spc="123" dirty="0">
                <a:latin typeface="Times New Roman"/>
                <a:cs typeface="Times New Roman"/>
              </a:rPr>
              <a:t> </a:t>
            </a:r>
            <a:r>
              <a:rPr sz="1300" spc="-8" dirty="0">
                <a:latin typeface="Verdana"/>
                <a:cs typeface="Verdana"/>
              </a:rPr>
              <a:t>ν</a:t>
            </a:r>
            <a:r>
              <a:rPr sz="1300" spc="-20" dirty="0">
                <a:latin typeface="Verdana"/>
                <a:cs typeface="Verdana"/>
              </a:rPr>
              <a:t>ε</a:t>
            </a:r>
            <a:r>
              <a:rPr sz="1300" spc="-4" dirty="0">
                <a:latin typeface="Verdana"/>
                <a:cs typeface="Verdana"/>
              </a:rPr>
              <a:t>ύρου.</a:t>
            </a:r>
            <a:endParaRPr sz="1300">
              <a:latin typeface="Verdana"/>
              <a:cs typeface="Verdana"/>
            </a:endParaRPr>
          </a:p>
        </p:txBody>
      </p:sp>
      <p:sp>
        <p:nvSpPr>
          <p:cNvPr id="8" name="object 8"/>
          <p:cNvSpPr/>
          <p:nvPr/>
        </p:nvSpPr>
        <p:spPr>
          <a:xfrm>
            <a:off x="1845946" y="1739703"/>
            <a:ext cx="5735564" cy="274022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916178" y="1486671"/>
            <a:ext cx="2273426" cy="174136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66348" y="2006089"/>
            <a:ext cx="1571625" cy="866135"/>
          </a:xfrm>
          <a:prstGeom prst="rect">
            <a:avLst/>
          </a:prstGeom>
        </p:spPr>
        <p:txBody>
          <a:bodyPr vert="horz" wrap="square" lIns="0" tIns="0" rIns="0" bIns="0" rtlCol="0">
            <a:spAutoFit/>
          </a:bodyPr>
          <a:lstStyle/>
          <a:p>
            <a:pPr marL="10086"/>
            <a:r>
              <a:rPr sz="1400" dirty="0">
                <a:latin typeface="Verdana"/>
                <a:cs typeface="Verdana"/>
              </a:rPr>
              <a:t>Ω</a:t>
            </a:r>
            <a:r>
              <a:rPr sz="1400" spc="-4" dirty="0">
                <a:latin typeface="Verdana"/>
                <a:cs typeface="Verdana"/>
              </a:rPr>
              <a:t>τ</a:t>
            </a:r>
            <a:r>
              <a:rPr sz="1400" spc="-16" dirty="0">
                <a:latin typeface="Verdana"/>
                <a:cs typeface="Verdana"/>
              </a:rPr>
              <a:t>ο</a:t>
            </a:r>
            <a:r>
              <a:rPr sz="1400" spc="-12" dirty="0">
                <a:latin typeface="Verdana"/>
                <a:cs typeface="Verdana"/>
              </a:rPr>
              <a:t>λ</a:t>
            </a:r>
            <a:r>
              <a:rPr sz="1400" dirty="0">
                <a:latin typeface="Verdana"/>
                <a:cs typeface="Verdana"/>
              </a:rPr>
              <a:t>ι</a:t>
            </a:r>
            <a:r>
              <a:rPr sz="1400" spc="4" dirty="0">
                <a:latin typeface="Verdana"/>
                <a:cs typeface="Verdana"/>
              </a:rPr>
              <a:t>θ</a:t>
            </a:r>
            <a:r>
              <a:rPr sz="1400" spc="-16" dirty="0">
                <a:latin typeface="Verdana"/>
                <a:cs typeface="Verdana"/>
              </a:rPr>
              <a:t>ο</a:t>
            </a:r>
            <a:r>
              <a:rPr sz="1400" spc="4" dirty="0">
                <a:latin typeface="Verdana"/>
                <a:cs typeface="Verdana"/>
              </a:rPr>
              <a:t>φ</a:t>
            </a:r>
            <a:r>
              <a:rPr sz="1400" spc="-16" dirty="0">
                <a:latin typeface="Verdana"/>
                <a:cs typeface="Verdana"/>
              </a:rPr>
              <a:t>ό</a:t>
            </a:r>
            <a:r>
              <a:rPr sz="1400" dirty="0">
                <a:latin typeface="Verdana"/>
                <a:cs typeface="Verdana"/>
              </a:rPr>
              <a:t>ρ</a:t>
            </a:r>
            <a:r>
              <a:rPr sz="1400" spc="-16" dirty="0">
                <a:latin typeface="Verdana"/>
                <a:cs typeface="Verdana"/>
              </a:rPr>
              <a:t>ο</a:t>
            </a:r>
            <a:r>
              <a:rPr sz="1400" spc="-8" dirty="0">
                <a:latin typeface="Verdana"/>
                <a:cs typeface="Verdana"/>
              </a:rPr>
              <a:t>ς</a:t>
            </a:r>
            <a:endParaRPr sz="1400">
              <a:latin typeface="Verdana"/>
              <a:cs typeface="Verdana"/>
            </a:endParaRPr>
          </a:p>
          <a:p>
            <a:pPr marL="655108" marR="4035" indent="83717">
              <a:lnSpc>
                <a:spcPct val="150500"/>
              </a:lnSpc>
              <a:spcBef>
                <a:spcPts val="24"/>
              </a:spcBef>
            </a:pPr>
            <a:r>
              <a:rPr sz="1400" dirty="0">
                <a:latin typeface="Verdana"/>
                <a:cs typeface="Verdana"/>
              </a:rPr>
              <a:t>υ</a:t>
            </a:r>
            <a:r>
              <a:rPr sz="1400" spc="-16" dirty="0">
                <a:latin typeface="Verdana"/>
                <a:cs typeface="Verdana"/>
              </a:rPr>
              <a:t>μέ</a:t>
            </a:r>
            <a:r>
              <a:rPr sz="1400" spc="-12" dirty="0">
                <a:latin typeface="Verdana"/>
                <a:cs typeface="Verdana"/>
              </a:rPr>
              <a:t>ν</a:t>
            </a:r>
            <a:r>
              <a:rPr sz="1400" spc="-4" dirty="0">
                <a:latin typeface="Verdana"/>
                <a:cs typeface="Verdana"/>
              </a:rPr>
              <a:t>α</a:t>
            </a:r>
            <a:r>
              <a:rPr sz="1400" spc="-8" dirty="0">
                <a:latin typeface="Verdana"/>
                <a:cs typeface="Verdana"/>
              </a:rPr>
              <a:t>ς</a:t>
            </a:r>
            <a:r>
              <a:rPr sz="1400" spc="-4" dirty="0">
                <a:latin typeface="Times New Roman"/>
                <a:cs typeface="Times New Roman"/>
              </a:rPr>
              <a:t> </a:t>
            </a:r>
            <a:r>
              <a:rPr sz="1400" spc="-12" dirty="0">
                <a:latin typeface="Verdana"/>
                <a:cs typeface="Verdana"/>
              </a:rPr>
              <a:t>κ</a:t>
            </a:r>
            <a:r>
              <a:rPr sz="1400" dirty="0">
                <a:latin typeface="Verdana"/>
                <a:cs typeface="Verdana"/>
              </a:rPr>
              <a:t>ρ</a:t>
            </a:r>
            <a:r>
              <a:rPr sz="1400" spc="-16" dirty="0">
                <a:latin typeface="Verdana"/>
                <a:cs typeface="Verdana"/>
              </a:rPr>
              <a:t>ο</a:t>
            </a:r>
            <a:r>
              <a:rPr sz="1400" dirty="0">
                <a:latin typeface="Verdana"/>
                <a:cs typeface="Verdana"/>
              </a:rPr>
              <a:t>σσ</a:t>
            </a:r>
            <a:r>
              <a:rPr sz="1400" spc="-16" dirty="0">
                <a:latin typeface="Verdana"/>
                <a:cs typeface="Verdana"/>
              </a:rPr>
              <a:t>ο</a:t>
            </a:r>
            <a:r>
              <a:rPr sz="1400" dirty="0">
                <a:latin typeface="Verdana"/>
                <a:cs typeface="Verdana"/>
              </a:rPr>
              <a:t>ί</a:t>
            </a:r>
            <a:endParaRPr sz="1400">
              <a:latin typeface="Verdana"/>
              <a:cs typeface="Verdana"/>
            </a:endParaRPr>
          </a:p>
        </p:txBody>
      </p:sp>
      <p:sp>
        <p:nvSpPr>
          <p:cNvPr id="11" name="object 11"/>
          <p:cNvSpPr txBox="1"/>
          <p:nvPr/>
        </p:nvSpPr>
        <p:spPr>
          <a:xfrm>
            <a:off x="805819" y="3438834"/>
            <a:ext cx="1230440" cy="215444"/>
          </a:xfrm>
          <a:prstGeom prst="rect">
            <a:avLst/>
          </a:prstGeom>
        </p:spPr>
        <p:txBody>
          <a:bodyPr vert="horz" wrap="square" lIns="0" tIns="0" rIns="0" bIns="0" rtlCol="0">
            <a:spAutoFit/>
          </a:bodyPr>
          <a:lstStyle/>
          <a:p>
            <a:pPr marL="10086"/>
            <a:r>
              <a:rPr sz="1400" dirty="0">
                <a:latin typeface="Verdana"/>
                <a:cs typeface="Verdana"/>
              </a:rPr>
              <a:t>Ν</a:t>
            </a:r>
            <a:r>
              <a:rPr sz="1400" spc="-12" dirty="0">
                <a:latin typeface="Verdana"/>
                <a:cs typeface="Verdana"/>
              </a:rPr>
              <a:t>ε</a:t>
            </a:r>
            <a:r>
              <a:rPr sz="1400" dirty="0">
                <a:latin typeface="Verdana"/>
                <a:cs typeface="Verdana"/>
              </a:rPr>
              <a:t>υρι</a:t>
            </a:r>
            <a:r>
              <a:rPr sz="1400" spc="-12" dirty="0">
                <a:latin typeface="Verdana"/>
                <a:cs typeface="Verdana"/>
              </a:rPr>
              <a:t>κή</a:t>
            </a:r>
            <a:r>
              <a:rPr sz="1400" spc="147" dirty="0">
                <a:latin typeface="Times New Roman"/>
                <a:cs typeface="Times New Roman"/>
              </a:rPr>
              <a:t> </a:t>
            </a:r>
            <a:r>
              <a:rPr sz="1400" dirty="0">
                <a:latin typeface="Verdana"/>
                <a:cs typeface="Verdana"/>
              </a:rPr>
              <a:t>ί</a:t>
            </a:r>
            <a:r>
              <a:rPr sz="1400" spc="-12" dirty="0">
                <a:latin typeface="Verdana"/>
                <a:cs typeface="Verdana"/>
              </a:rPr>
              <a:t>ν</a:t>
            </a:r>
            <a:r>
              <a:rPr sz="1400" dirty="0">
                <a:latin typeface="Verdana"/>
                <a:cs typeface="Verdana"/>
              </a:rPr>
              <a:t>α</a:t>
            </a:r>
            <a:endParaRPr sz="1400">
              <a:latin typeface="Verdana"/>
              <a:cs typeface="Verdan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Πώς λειτουργεί </a:t>
            </a:r>
            <a:r>
              <a:rPr lang="el-GR" b="1" dirty="0" smtClean="0"/>
              <a:t>η ακοή?</a:t>
            </a:r>
            <a:br>
              <a:rPr lang="el-GR" b="1" dirty="0" smtClean="0"/>
            </a:br>
            <a:endParaRPr lang="en-US" dirty="0"/>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Κάθε τμήμα του αυτιού έχει μία συγκεκριμένη λειτουργία που επιτρέπει στα ηχητικά κύματα να μετασχηματισθούν σε ηλεκτρικούς παλμούς που ο εγκέφαλος μπορεί να κατανοήσει.</a:t>
            </a:r>
          </a:p>
          <a:p>
            <a:pPr algn="just"/>
            <a:r>
              <a:rPr lang="el-GR" dirty="0" smtClean="0"/>
              <a:t>Το έξω αυτί συλλέγει τα ηχητικά κύματα και τα οδηγεί στο μέσο αυτί. Εκεί, το μέσο αυτί ενισχύει τον ήχο και τον μεταδίδει στο έσω αυτί.</a:t>
            </a:r>
          </a:p>
          <a:p>
            <a:pPr algn="just"/>
            <a:r>
              <a:rPr lang="el-GR" dirty="0" smtClean="0"/>
              <a:t>Το έσω αυτί μετατρέπει τις ηχητικές δονήσεις σε ηλεκτρικούς παλμούς που ταξιδεύουν μέσω του ακουστικού νεύρου στον εγκέφαλο.</a:t>
            </a:r>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Πιο αναλυτικά:</a:t>
            </a:r>
            <a:endParaRPr lang="en-US"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
            </a:r>
            <a:br>
              <a:rPr lang="el-GR" dirty="0" smtClean="0"/>
            </a:br>
            <a:r>
              <a:rPr lang="el-GR" dirty="0" smtClean="0"/>
              <a:t>1. </a:t>
            </a:r>
            <a:r>
              <a:rPr lang="en-US" dirty="0" smtClean="0"/>
              <a:t>To </a:t>
            </a:r>
            <a:r>
              <a:rPr lang="el-GR" dirty="0" smtClean="0"/>
              <a:t>πτερύγιο του αυτιού συλλέγει τους ήχους και τους οδηγεί μέσα στον ακουστικό πόρο.</a:t>
            </a:r>
            <a:br>
              <a:rPr lang="el-GR" dirty="0" smtClean="0"/>
            </a:br>
            <a:r>
              <a:rPr lang="el-GR" dirty="0" smtClean="0"/>
              <a:t>2. Ο ακουστικός πόρος μεταφέρει τα ηχητικά κύματα στο τύμπανο (τυμπανική μεμβράνη).</a:t>
            </a:r>
            <a:br>
              <a:rPr lang="el-GR" dirty="0" smtClean="0"/>
            </a:br>
            <a:r>
              <a:rPr lang="el-GR" dirty="0" smtClean="0"/>
              <a:t>3. Τα ηχητικά κύματα προκαλούν δονήσεις στο τύμπανο.</a:t>
            </a:r>
            <a:br>
              <a:rPr lang="el-GR" dirty="0" smtClean="0"/>
            </a:br>
            <a:r>
              <a:rPr lang="el-GR" dirty="0" smtClean="0"/>
              <a:t>4. </a:t>
            </a:r>
            <a:r>
              <a:rPr lang="en-US" dirty="0" smtClean="0"/>
              <a:t>T</a:t>
            </a:r>
            <a:r>
              <a:rPr lang="el-GR" dirty="0" smtClean="0"/>
              <a:t>α οστάρια στο μέσο αυτί (σφύρα, άκμονας και αναβολέας) ανιχνεύουν αυτές τις δονήσεις και τις μεταφέρουν στον κοχλία.</a:t>
            </a:r>
            <a:br>
              <a:rPr lang="el-GR" dirty="0" smtClean="0"/>
            </a:br>
            <a:r>
              <a:rPr lang="el-GR" dirty="0" smtClean="0"/>
              <a:t>5. Οι </a:t>
            </a:r>
            <a:r>
              <a:rPr lang="el-GR" smtClean="0"/>
              <a:t>δονήσεις περνούν στον </a:t>
            </a:r>
            <a:r>
              <a:rPr lang="el-GR" dirty="0" smtClean="0"/>
              <a:t>κοχλία, θέτοντας το υγρό του κοχλία σε κίνηση. Αυτό προκαλεί το μετασχηματισμό των ηχητικών κυμάτων σε ηλεκτρικούς παλμούς από τα ειδικά νευρικά κύτταρα.</a:t>
            </a:r>
            <a:br>
              <a:rPr lang="el-GR" dirty="0" smtClean="0"/>
            </a:br>
            <a:r>
              <a:rPr lang="el-GR" dirty="0" smtClean="0"/>
              <a:t>6. </a:t>
            </a:r>
            <a:r>
              <a:rPr lang="en-US" dirty="0" smtClean="0"/>
              <a:t>T</a:t>
            </a:r>
            <a:r>
              <a:rPr lang="el-GR" dirty="0" smtClean="0"/>
              <a:t>ο ακουστικό νεύρο μεταδίδει αυτούς τους ηλεκτρικούς παλμούς στον εγκέφαλο όπου και μεταφράζονται σε ήχο.</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Ανατομία Δέρματος</a:t>
            </a:r>
            <a:endParaRPr lang="en-US" dirty="0"/>
          </a:p>
        </p:txBody>
      </p:sp>
      <p:sp>
        <p:nvSpPr>
          <p:cNvPr id="3" name="2 - Θέση περιεχομένου"/>
          <p:cNvSpPr>
            <a:spLocks noGrp="1"/>
          </p:cNvSpPr>
          <p:nvPr>
            <p:ph idx="1"/>
          </p:nvPr>
        </p:nvSpPr>
        <p:spPr/>
        <p:txBody>
          <a:bodyPr>
            <a:noAutofit/>
          </a:bodyPr>
          <a:lstStyle/>
          <a:p>
            <a:pPr algn="just"/>
            <a:r>
              <a:rPr lang="el-GR" sz="2000" dirty="0" smtClean="0"/>
              <a:t>Το δέρμα είναι το μεγαλύτερο όργανο του σώματος:μέση επιφάνεια περίπου 2 </a:t>
            </a:r>
            <a:r>
              <a:rPr lang="en-US" sz="2000" dirty="0" smtClean="0"/>
              <a:t>m2 </a:t>
            </a:r>
            <a:r>
              <a:rPr lang="el-GR" sz="2000" dirty="0" smtClean="0"/>
              <a:t>και βάρος 4 </a:t>
            </a:r>
            <a:r>
              <a:rPr lang="en-US" sz="2000" dirty="0" smtClean="0"/>
              <a:t>kg.</a:t>
            </a:r>
            <a:endParaRPr lang="el-GR" sz="2000" dirty="0" smtClean="0"/>
          </a:p>
          <a:p>
            <a:pPr algn="just"/>
            <a:r>
              <a:rPr lang="el-GR" sz="2000" dirty="0" smtClean="0"/>
              <a:t>Έχει δύο στιβάδες: </a:t>
            </a:r>
          </a:p>
          <a:p>
            <a:pPr lvl="1" algn="just"/>
            <a:r>
              <a:rPr lang="el-GR" sz="1800" dirty="0" smtClean="0"/>
              <a:t>επιδερμίδα: εξωτερική, επιθηλιακή στιβάδα, </a:t>
            </a:r>
          </a:p>
          <a:p>
            <a:pPr lvl="1" algn="just"/>
            <a:r>
              <a:rPr lang="el-GR" sz="1800" dirty="0" smtClean="0"/>
              <a:t>χόριο ή κυρίως δέρμα το οποίο αποτελεί την εσωτερική στιβάδα. </a:t>
            </a:r>
          </a:p>
          <a:p>
            <a:pPr algn="just"/>
            <a:r>
              <a:rPr lang="el-GR" sz="2000" dirty="0" smtClean="0"/>
              <a:t>Κάτω από το χόριο υπάρχει χαλαρός συνδετικός ιστός, υπόδερμα ή υποδόριος ιστός, με άφθονο λίπος.</a:t>
            </a:r>
          </a:p>
          <a:p>
            <a:pPr algn="just"/>
            <a:r>
              <a:rPr lang="el-GR" sz="2000" dirty="0" smtClean="0"/>
              <a:t> Το δέρμα περιέχει εξαρτήματα: αδένες, σμηγματογόνοι και ιδρωτοποιοί, τρίχες και νύχια.</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l-GR" dirty="0" smtClean="0"/>
              <a:t>Το δέρμα καλύπτει όλη την εξωτερική επιφάνεια του σώματος και έτσι έρχεται σε άμεση σχέση με το περιβάλλον.</a:t>
            </a:r>
          </a:p>
          <a:p>
            <a:r>
              <a:rPr lang="el-GR" dirty="0" smtClean="0"/>
              <a:t> Το δέρμα έχει πολλές λειτουργίες: Είναι όργανο προασπιστικό, ρυθμιστικό της θερμοκρασίας του σώματος, αισθητήριο όργανο και όργανο αποβολής αχρήστων ουσιών με τον ιδρώτα. </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pic>
        <p:nvPicPr>
          <p:cNvPr id="4" name="Picture 5" descr="DERMIS 02 WORKED"/>
          <p:cNvPicPr>
            <a:picLocks noGrp="1" noChangeAspect="1" noChangeArrowheads="1"/>
          </p:cNvPicPr>
          <p:nvPr>
            <p:ph idx="1"/>
          </p:nvPr>
        </p:nvPicPr>
        <p:blipFill>
          <a:blip r:embed="rId2">
            <a:clrChange>
              <a:clrFrom>
                <a:srgbClr val="05265B"/>
              </a:clrFrom>
              <a:clrTo>
                <a:srgbClr val="05265B">
                  <a:alpha val="0"/>
                </a:srgbClr>
              </a:clrTo>
            </a:clrChange>
            <a:extLst>
              <a:ext uri="{28A0092B-C50C-407E-A947-70E740481C1C}">
                <a14:useLocalDpi xmlns:a14="http://schemas.microsoft.com/office/drawing/2010/main" xmlns=""/>
              </a:ext>
            </a:extLst>
          </a:blip>
          <a:srcRect/>
          <a:stretch>
            <a:fillRect/>
          </a:stretch>
        </p:blipFill>
        <p:spPr bwMode="auto">
          <a:xfrm>
            <a:off x="1752600" y="629413"/>
            <a:ext cx="3842925" cy="3664776"/>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5" name="AutoShape 11"/>
          <p:cNvSpPr>
            <a:spLocks/>
          </p:cNvSpPr>
          <p:nvPr/>
        </p:nvSpPr>
        <p:spPr bwMode="auto">
          <a:xfrm>
            <a:off x="5638800" y="1173162"/>
            <a:ext cx="215900" cy="838200"/>
          </a:xfrm>
          <a:prstGeom prst="rightBracket">
            <a:avLst>
              <a:gd name="adj" fmla="val 50000"/>
            </a:avLst>
          </a:prstGeom>
          <a:noFill/>
          <a:ln w="3810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dirty="0">
              <a:solidFill>
                <a:srgbClr val="FFFFFF"/>
              </a:solidFill>
              <a:latin typeface="Helvetica Neue"/>
            </a:endParaRPr>
          </a:p>
        </p:txBody>
      </p:sp>
      <p:sp>
        <p:nvSpPr>
          <p:cNvPr id="6" name="AutoShape 12"/>
          <p:cNvSpPr>
            <a:spLocks/>
          </p:cNvSpPr>
          <p:nvPr/>
        </p:nvSpPr>
        <p:spPr bwMode="auto">
          <a:xfrm>
            <a:off x="5638800" y="2011362"/>
            <a:ext cx="215900" cy="1219200"/>
          </a:xfrm>
          <a:prstGeom prst="rightBracket">
            <a:avLst>
              <a:gd name="adj" fmla="val 58395"/>
            </a:avLst>
          </a:prstGeom>
          <a:noFill/>
          <a:ln w="3810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dirty="0">
              <a:solidFill>
                <a:srgbClr val="FFFFFF"/>
              </a:solidFill>
              <a:latin typeface="Helvetica Neue"/>
            </a:endParaRPr>
          </a:p>
        </p:txBody>
      </p:sp>
      <p:sp>
        <p:nvSpPr>
          <p:cNvPr id="7" name="AutoShape 13"/>
          <p:cNvSpPr>
            <a:spLocks/>
          </p:cNvSpPr>
          <p:nvPr/>
        </p:nvSpPr>
        <p:spPr bwMode="auto">
          <a:xfrm>
            <a:off x="5638800" y="3230562"/>
            <a:ext cx="215900" cy="304800"/>
          </a:xfrm>
          <a:prstGeom prst="rightBracket">
            <a:avLst>
              <a:gd name="adj" fmla="val 22243"/>
            </a:avLst>
          </a:prstGeom>
          <a:noFill/>
          <a:ln w="3810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dirty="0">
              <a:solidFill>
                <a:srgbClr val="FFFFFF"/>
              </a:solidFill>
              <a:latin typeface="Helvetica Neue"/>
            </a:endParaRPr>
          </a:p>
        </p:txBody>
      </p:sp>
      <p:sp>
        <p:nvSpPr>
          <p:cNvPr id="8" name="AutoShape 15"/>
          <p:cNvSpPr>
            <a:spLocks/>
          </p:cNvSpPr>
          <p:nvPr/>
        </p:nvSpPr>
        <p:spPr bwMode="auto">
          <a:xfrm>
            <a:off x="5638800" y="3535362"/>
            <a:ext cx="215900" cy="720725"/>
          </a:xfrm>
          <a:prstGeom prst="rightBracket">
            <a:avLst>
              <a:gd name="adj" fmla="val 27819"/>
            </a:avLst>
          </a:prstGeom>
          <a:noFill/>
          <a:ln w="38100">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000" dirty="0">
              <a:solidFill>
                <a:srgbClr val="FFFFFF"/>
              </a:solidFill>
              <a:latin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Επιδερμίδα</a:t>
            </a:r>
            <a:endParaRPr lang="en-US" dirty="0"/>
          </a:p>
        </p:txBody>
      </p:sp>
      <p:sp>
        <p:nvSpPr>
          <p:cNvPr id="3" name="2 - Θέση περιεχομένου"/>
          <p:cNvSpPr>
            <a:spLocks noGrp="1"/>
          </p:cNvSpPr>
          <p:nvPr>
            <p:ph idx="1"/>
          </p:nvPr>
        </p:nvSpPr>
        <p:spPr/>
        <p:txBody>
          <a:bodyPr/>
          <a:lstStyle/>
          <a:p>
            <a:pPr algn="just"/>
            <a:r>
              <a:rPr lang="el-GR" dirty="0" smtClean="0"/>
              <a:t>Η επιδερμίδα αποτελείται από τέσσερεις στοιβάδες:  την βασική ή μητρική στιβάδα, την Μαλπιγιανή ή ακανθωτή στιβάδα, την κοκκώδη στιβάδα και την κεράτινη στιβάδα. </a:t>
            </a:r>
          </a:p>
          <a:p>
            <a:pPr algn="just"/>
            <a:r>
              <a:rPr lang="el-GR" dirty="0" smtClean="0"/>
              <a:t>Η βαθύτερη από τις στιβάδες της επιδερμίδας είναι η βασική στιβάδα</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4" name="3 - Θέση περιεχομένου" descr="download (1).jpg"/>
          <p:cNvPicPr>
            <a:picLocks noGrp="1" noChangeAspect="1"/>
          </p:cNvPicPr>
          <p:nvPr>
            <p:ph idx="1"/>
          </p:nvPr>
        </p:nvPicPr>
        <p:blipFill>
          <a:blip r:embed="rId2"/>
          <a:stretch>
            <a:fillRect/>
          </a:stretch>
        </p:blipFill>
        <p:spPr>
          <a:xfrm>
            <a:off x="609600" y="411162"/>
            <a:ext cx="6858000" cy="3938274"/>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Η τελική εξωτερική στιβάδα είναι η κεράτινη στιβάδα η οποία αποτελείται πλέον από επιπεδωμένα, απύρηνα κύτταρα (πετάλια), με κεραμωτή αλληλουχία. </a:t>
            </a:r>
          </a:p>
          <a:p>
            <a:pPr algn="just"/>
            <a:r>
              <a:rPr lang="el-GR" dirty="0" smtClean="0"/>
              <a:t>Τα κύτταρα της κεράτινης στιβάδας, συνενώνονται σταθερά μεταξύ τους και δημιουργούν φραγμό προς το περιβάλλον προσδίδοντας στο δέρμα μία σημαντική ιδιότητα, την αδιαπερατότητα.</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Μελανοκύτταρα </a:t>
            </a:r>
            <a:endParaRPr lang="en-US" dirty="0"/>
          </a:p>
        </p:txBody>
      </p:sp>
      <p:sp>
        <p:nvSpPr>
          <p:cNvPr id="3" name="2 - Θέση περιεχομένου"/>
          <p:cNvSpPr>
            <a:spLocks noGrp="1"/>
          </p:cNvSpPr>
          <p:nvPr>
            <p:ph idx="1"/>
          </p:nvPr>
        </p:nvSpPr>
        <p:spPr/>
        <p:txBody>
          <a:bodyPr>
            <a:normAutofit fontScale="62500" lnSpcReduction="20000"/>
          </a:bodyPr>
          <a:lstStyle/>
          <a:p>
            <a:pPr algn="just"/>
            <a:r>
              <a:rPr lang="el-GR" dirty="0" smtClean="0"/>
              <a:t>Βρίσκονται μεταξύ και κάτω από το κύτταρα της βασικής στιβάδας και είναι υπεύθυνα για την παραγωγή της μελανίνης.</a:t>
            </a:r>
          </a:p>
          <a:p>
            <a:pPr algn="just"/>
            <a:r>
              <a:rPr lang="el-GR" dirty="0" smtClean="0"/>
              <a:t> Η ποσοτική τους σχέση με τα κύτταρα της βασικής στιβάδας είναι 1:5. Είναι κύτταρα νευρογενούς προέλευσης και φέρουν δενδρίτες που διακλαδίζονται μεταξύ των επιθηλιακών κυττάρων. Οι δενδρίτες είναι γεμάτοι από μελανοσώματα, κοκκία δηλαδή που περιέχουν μελανίνη προερχόμενη από τη διαδικασία της μελανογένεσης. </a:t>
            </a:r>
          </a:p>
          <a:p>
            <a:pPr algn="just"/>
            <a:r>
              <a:rPr lang="el-GR" dirty="0" smtClean="0"/>
              <a:t>Όλες οι φυλές έχουν τον ίδιο αριθμό μελανοκυττάρων διαφέρουν όμως στον αριθμό και το μέγεθος των μελανοσωμάτων. Τα μελανοσώματα που βρίσκονται στους  δενδρίτες των μελανοκυττάρων, φαγοκυτταρώνονται από τα επιθηλιακά κύτταρα, περιβάλουν τον πυρήνα των κυττάρων αυτών και τα προστατεύουν από την υπεριώδη ακτινοβολία. Κάθε μελανοκύτταρο "αρδεύει" αρκετά επιθηλιακά κύτταρα.</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Χόριο </a:t>
            </a:r>
            <a:endParaRPr lang="en-US" dirty="0"/>
          </a:p>
        </p:txBody>
      </p:sp>
      <p:sp>
        <p:nvSpPr>
          <p:cNvPr id="3" name="2 - Θέση περιεχομένου"/>
          <p:cNvSpPr>
            <a:spLocks noGrp="1"/>
          </p:cNvSpPr>
          <p:nvPr>
            <p:ph idx="1"/>
          </p:nvPr>
        </p:nvSpPr>
        <p:spPr/>
        <p:txBody>
          <a:bodyPr>
            <a:normAutofit fontScale="62500" lnSpcReduction="20000"/>
          </a:bodyPr>
          <a:lstStyle/>
          <a:p>
            <a:pPr algn="just"/>
            <a:r>
              <a:rPr lang="el-GR" dirty="0" smtClean="0"/>
              <a:t>Το χόριο τρέφει και υποστηρίζει την επιδερμίδα. </a:t>
            </a:r>
          </a:p>
          <a:p>
            <a:pPr algn="just"/>
            <a:endParaRPr lang="el-GR" dirty="0" smtClean="0"/>
          </a:p>
          <a:p>
            <a:pPr algn="just"/>
            <a:r>
              <a:rPr lang="el-GR" dirty="0" smtClean="0"/>
              <a:t>Περιέχει αυτόχθονα και ετερόχθονα κύτταρα. Τα περισσότερα από τα αυτόχθονα κύτταρα είναι οι ινοβλάστες, οι οποίοι συνθέτουν τριών ειδών ίνες, τις κολλαγόνους, τις ελαστικές και τις δικτυωτές ίνες.</a:t>
            </a:r>
          </a:p>
          <a:p>
            <a:pPr algn="just"/>
            <a:endParaRPr lang="el-GR" dirty="0" smtClean="0"/>
          </a:p>
          <a:p>
            <a:pPr algn="just"/>
            <a:r>
              <a:rPr lang="el-GR" dirty="0" smtClean="0"/>
              <a:t>Οι βασικότερες είναι οι κολλαγόνοι οι οποίες εξασφαλίζουν τη δομική υποστήριξη του δέρματος. </a:t>
            </a:r>
          </a:p>
          <a:p>
            <a:pPr algn="just"/>
            <a:r>
              <a:rPr lang="el-GR" dirty="0" smtClean="0"/>
              <a:t>Οι ίνες κολλαγόνου είναι παχύτερες και τραχύτερες στα βαθύτερα στρώματα του χορίου (δικτυωτό στρώμα) σε σχέση με τα πιο επιφανειακά στρώματα (θηλώδες στρώμα) όπου οι ίνες αυτές είναι λεπτότερες και πιο χαλαρές. Οι ελαστικές ίνες εξασφαλίζουν την ελαστικότητα του δέρματος.</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αδένες του δέρματος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Οι ιδρωτοποιοί αδένες, που αποτελούνται από ένα εκκριτικό μέρος που βρίσκεται στο χόριο και από έναν εκφορητικό πόρο που εκβάλλει με </a:t>
            </a:r>
            <a:r>
              <a:rPr lang="el-GR" dirty="0" err="1" smtClean="0"/>
              <a:t>υποστρόγγυλο</a:t>
            </a:r>
            <a:r>
              <a:rPr lang="el-GR" dirty="0" smtClean="0"/>
              <a:t> στόμιο στην επιφάνεια του δέρματος. </a:t>
            </a:r>
          </a:p>
          <a:p>
            <a:r>
              <a:rPr lang="el-GR" dirty="0" smtClean="0"/>
              <a:t>Οι ιδρωτοποιοί αδένες διακρίνονται σε μικρούς και σε μεγάλους ή </a:t>
            </a:r>
            <a:r>
              <a:rPr lang="el-GR" dirty="0" err="1" smtClean="0"/>
              <a:t>σμηγόνους</a:t>
            </a:r>
            <a:r>
              <a:rPr lang="el-GR" dirty="0" smtClean="0"/>
              <a:t>: οι μικροί είναι πολλοί και βρίσκονται σκορπισμένοι σε όλο το δέρμα εκτός από τη βάλανο του πέους και τα μικρά χείλη του αιδοίου. Οι μικροί ιδρωτοποιοί αδένες έχουν σπειροειδή εκκριτική μοίρα και παράγουν τον ιδρώτα. Με τον ιδρώτα αποβάλλονται από τον οργανισμό διάφορες άχρηστες ουσίες και ρυθμίζεται η θερμοκρασία του σώματος.</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αδένες του δέρματος </a:t>
            </a:r>
            <a:endParaRPr lang="el-GR" dirty="0"/>
          </a:p>
        </p:txBody>
      </p:sp>
      <p:sp>
        <p:nvSpPr>
          <p:cNvPr id="3" name="2 - Θέση περιεχομένου"/>
          <p:cNvSpPr>
            <a:spLocks noGrp="1"/>
          </p:cNvSpPr>
          <p:nvPr>
            <p:ph idx="1"/>
          </p:nvPr>
        </p:nvSpPr>
        <p:spPr/>
        <p:txBody>
          <a:bodyPr/>
          <a:lstStyle/>
          <a:p>
            <a:r>
              <a:rPr lang="el-GR" dirty="0" smtClean="0"/>
              <a:t>Οι μεγάλοι ή </a:t>
            </a:r>
            <a:r>
              <a:rPr lang="el-GR" dirty="0" err="1" smtClean="0"/>
              <a:t>οσμηγόνοι</a:t>
            </a:r>
            <a:r>
              <a:rPr lang="el-GR" dirty="0" smtClean="0"/>
              <a:t> ιδρωτοποιοί αδένες βρίσκονται σε ορισμένες περιοχές του σώματος (κυρίως στη μασχάλη και στην περιοχή των έξω γεννητικών οργάνων) και παράγουν μετά την ήβη έκκριμα με ιδιάζουσα και χαρακτηριστική οσμή. Στους μεγάλους ή </a:t>
            </a:r>
            <a:r>
              <a:rPr lang="el-GR" dirty="0" err="1" smtClean="0"/>
              <a:t>οσμηγόνους</a:t>
            </a:r>
            <a:r>
              <a:rPr lang="el-GR" dirty="0" smtClean="0"/>
              <a:t> αδένες υπάγονται και οι μαστοί.</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Μαστός</a:t>
            </a:r>
            <a:endParaRPr lang="el-GR" dirty="0"/>
          </a:p>
        </p:txBody>
      </p:sp>
      <p:sp>
        <p:nvSpPr>
          <p:cNvPr id="3" name="2 - Θέση περιεχομένου"/>
          <p:cNvSpPr>
            <a:spLocks noGrp="1"/>
          </p:cNvSpPr>
          <p:nvPr>
            <p:ph idx="1"/>
          </p:nvPr>
        </p:nvSpPr>
        <p:spPr/>
        <p:txBody>
          <a:bodyPr>
            <a:normAutofit lnSpcReduction="10000"/>
          </a:bodyPr>
          <a:lstStyle/>
          <a:p>
            <a:pPr algn="just"/>
            <a:r>
              <a:rPr lang="el-GR" dirty="0" smtClean="0"/>
              <a:t>Οι μαστοί είναι ανεπτυγμένοι μόνο στις γυναίκες μετά την ήβη και είναι δύο. Κάθε μαστός αποτελεί ένα ημισφαιρικό μόρφωμα που βρίσκεται στο πρόσθιο θωρακικό τοίχωμα. Στον άνδρα ο μαστός παραμένει χωρίς να αναπτύσσεται. Κάθε μαστός αποτελείται: από δέρμα, από το μαστικό αδένα και από το </a:t>
            </a:r>
            <a:r>
              <a:rPr lang="el-GR" dirty="0" err="1" smtClean="0"/>
              <a:t>περιμαστικό</a:t>
            </a:r>
            <a:r>
              <a:rPr lang="el-GR" dirty="0" smtClean="0"/>
              <a:t> λίπος.</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μαστικός αδένας </a:t>
            </a:r>
            <a:endParaRPr lang="el-GR" dirty="0"/>
          </a:p>
        </p:txBody>
      </p:sp>
      <p:sp>
        <p:nvSpPr>
          <p:cNvPr id="3" name="2 - Θέση περιεχομένου"/>
          <p:cNvSpPr>
            <a:spLocks noGrp="1"/>
          </p:cNvSpPr>
          <p:nvPr>
            <p:ph idx="1"/>
          </p:nvPr>
        </p:nvSpPr>
        <p:spPr/>
        <p:txBody>
          <a:bodyPr>
            <a:normAutofit fontScale="77500" lnSpcReduction="20000"/>
          </a:bodyPr>
          <a:lstStyle/>
          <a:p>
            <a:pPr algn="just"/>
            <a:r>
              <a:rPr lang="el-GR" dirty="0" smtClean="0"/>
              <a:t>αποτελείται από 15-20 λοβούς, καθένας από τους οποίους έχει έναν εκφορητικό γαλακτοφόρο πόρο. Στους πόρους αυτούς συγκεντρώνεται το γάλα, που παράγεται από το μαστικό αδένα. </a:t>
            </a:r>
          </a:p>
          <a:p>
            <a:pPr algn="just"/>
            <a:r>
              <a:rPr lang="el-GR" dirty="0" smtClean="0"/>
              <a:t>Το </a:t>
            </a:r>
            <a:r>
              <a:rPr lang="el-GR" dirty="0" err="1" smtClean="0"/>
              <a:t>περιμαστικό</a:t>
            </a:r>
            <a:r>
              <a:rPr lang="el-GR" dirty="0" smtClean="0"/>
              <a:t> λίπος περιβάλλει το μαστικό αδένα. </a:t>
            </a:r>
          </a:p>
          <a:p>
            <a:pPr algn="just"/>
            <a:r>
              <a:rPr lang="el-GR" dirty="0" smtClean="0"/>
              <a:t>Η παραγωγή και η έκκριση του γάλακτος ρυθμίζεται με ορμόνες.</a:t>
            </a:r>
          </a:p>
          <a:p>
            <a:pPr algn="just"/>
            <a:r>
              <a:rPr lang="el-GR" dirty="0" smtClean="0"/>
              <a:t>Οι σμηγματογόνοι αδένες βρίσκονται σε σχέση με τις τρίχες και αποβάλλουν το έκκριμά τους στο θύλακό τους και στην επιφάνεια του δέρματος. Οι σμηγματογόνοι αδένες παράγουν λιπαρή ουσία, το σμήγμα, για τη λίπανση του δέρματος και των τριχών.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Σκληρός χιτώνας</a:t>
            </a:r>
            <a:r>
              <a:rPr lang="el-GR" dirty="0" smtClean="0"/>
              <a:t/>
            </a:r>
            <a:br>
              <a:rPr lang="el-GR" dirty="0" smtClean="0"/>
            </a:b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endParaRPr lang="el-GR" dirty="0" smtClean="0"/>
          </a:p>
          <a:p>
            <a:pPr algn="just"/>
            <a:r>
              <a:rPr lang="el-GR" dirty="0" smtClean="0"/>
              <a:t>Αποτελεί ένα από τα δύο μέρη του </a:t>
            </a:r>
            <a:r>
              <a:rPr lang="el-GR" dirty="0" smtClean="0">
                <a:hlinkClick r:id="rId2" tooltip="Ινώδης χιτώνας"/>
              </a:rPr>
              <a:t>ινώδους χιτώνα</a:t>
            </a:r>
            <a:r>
              <a:rPr lang="el-GR" dirty="0" smtClean="0"/>
              <a:t> του </a:t>
            </a:r>
            <a:r>
              <a:rPr lang="el-GR" dirty="0" smtClean="0">
                <a:hlinkClick r:id="rId3" tooltip="Μάτι"/>
              </a:rPr>
              <a:t>ματιού</a:t>
            </a:r>
            <a:r>
              <a:rPr lang="el-GR" dirty="0" smtClean="0"/>
              <a:t> και είναι το λευκό μέρος του που διακρίνεται όντας αδιαφανής. </a:t>
            </a:r>
          </a:p>
          <a:p>
            <a:pPr algn="just"/>
            <a:r>
              <a:rPr lang="el-GR" dirty="0" smtClean="0"/>
              <a:t>Είναι φτιαγμένος από σκληρό υλικό και καλύπτει εξωτερικά το μεγαλύτερο μέρος (περίπου τα 5/6) του βολβού του ματιού. Εύκολα διακρίνουμε επάνω του μικρά αιμοφόρα αγγεία που τροφοδοτούν το μάτι με </a:t>
            </a:r>
            <a:r>
              <a:rPr lang="el-GR" dirty="0" smtClean="0">
                <a:hlinkClick r:id="rId4" tooltip="Αίμα"/>
              </a:rPr>
              <a:t>αίμα</a:t>
            </a:r>
            <a:r>
              <a:rPr lang="el-GR" dirty="0" smtClean="0"/>
              <a:t>. </a:t>
            </a:r>
          </a:p>
          <a:p>
            <a:pPr lvl="1" algn="just"/>
            <a:r>
              <a:rPr lang="el-GR" dirty="0" smtClean="0"/>
              <a:t>Ειδικά σε κάποιο άτομο που είναι πολύ κουρασμένο, τα αγγεία αυτά είναι πολύ εμφανή.</a:t>
            </a:r>
            <a:br>
              <a:rPr lang="el-GR"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Χοριοειδής χιτώνας</a:t>
            </a:r>
            <a:r>
              <a:rPr lang="el-GR" dirty="0" smtClean="0"/>
              <a:t> </a:t>
            </a:r>
            <a:endParaRPr lang="en-US" dirty="0"/>
          </a:p>
        </p:txBody>
      </p:sp>
      <p:sp>
        <p:nvSpPr>
          <p:cNvPr id="3" name="2 - Θέση περιεχομένου"/>
          <p:cNvSpPr>
            <a:spLocks noGrp="1"/>
          </p:cNvSpPr>
          <p:nvPr>
            <p:ph idx="1"/>
          </p:nvPr>
        </p:nvSpPr>
        <p:spPr/>
        <p:txBody>
          <a:bodyPr>
            <a:normAutofit fontScale="85000" lnSpcReduction="10000"/>
          </a:bodyPr>
          <a:lstStyle/>
          <a:p>
            <a:pPr algn="just"/>
            <a:r>
              <a:rPr lang="el-GR" dirty="0" smtClean="0"/>
              <a:t>Το </a:t>
            </a:r>
            <a:r>
              <a:rPr lang="el-GR" dirty="0" smtClean="0">
                <a:hlinkClick r:id="rId2" tooltip="Αγγείο (ανατομία)"/>
              </a:rPr>
              <a:t>αγγειακό</a:t>
            </a:r>
            <a:r>
              <a:rPr lang="el-GR" dirty="0" smtClean="0"/>
              <a:t> στρώμα του βολβού του </a:t>
            </a:r>
            <a:r>
              <a:rPr lang="el-GR" dirty="0" smtClean="0">
                <a:hlinkClick r:id="rId3" tooltip="Μάτι"/>
              </a:rPr>
              <a:t>ματιού</a:t>
            </a:r>
            <a:r>
              <a:rPr lang="el-GR" dirty="0" smtClean="0"/>
              <a:t>, και βρίσκεται μεταξύ του </a:t>
            </a:r>
            <a:r>
              <a:rPr lang="el-GR" dirty="0" smtClean="0">
                <a:hlinkClick r:id="rId4" tooltip="Αμφιβληστροειδής χιτώνας"/>
              </a:rPr>
              <a:t>αμφιβληστροειδή</a:t>
            </a:r>
            <a:r>
              <a:rPr lang="el-GR" dirty="0" smtClean="0"/>
              <a:t> και του </a:t>
            </a:r>
            <a:r>
              <a:rPr lang="el-GR" dirty="0" smtClean="0">
                <a:hlinkClick r:id="rId5" tooltip="Σκληρός χιτώνας"/>
              </a:rPr>
              <a:t>σκληρού χιτώνα</a:t>
            </a:r>
            <a:r>
              <a:rPr lang="el-GR" dirty="0" smtClean="0"/>
              <a:t>. </a:t>
            </a:r>
          </a:p>
          <a:p>
            <a:pPr algn="just"/>
            <a:r>
              <a:rPr lang="el-GR" dirty="0" smtClean="0"/>
              <a:t>Ο χοριοειδής εφοδιάζει με </a:t>
            </a:r>
            <a:r>
              <a:rPr lang="el-GR" dirty="0" smtClean="0">
                <a:hlinkClick r:id="rId6" tooltip="Οξυγόνο"/>
              </a:rPr>
              <a:t>οξυγόνο</a:t>
            </a:r>
            <a:r>
              <a:rPr lang="el-GR" dirty="0" smtClean="0"/>
              <a:t> και θρεπτικές ουσίες την εξωτερική στιβάδα του αμφιβληστροειδούς.</a:t>
            </a:r>
          </a:p>
          <a:p>
            <a:pPr algn="just"/>
            <a:r>
              <a:rPr lang="el-GR" dirty="0" smtClean="0"/>
              <a:t>Τα "</a:t>
            </a:r>
            <a:r>
              <a:rPr lang="el-GR" dirty="0" smtClean="0">
                <a:hlinkClick r:id="rId7" tooltip="Φαινόμενο κόκκινων ματιών"/>
              </a:rPr>
              <a:t>κόκκινα μάτια</a:t>
            </a:r>
            <a:r>
              <a:rPr lang="el-GR" dirty="0" smtClean="0"/>
              <a:t>" που φαίνονται μερικές φορές στις φωτογραφίες είναι αποτέλεσμα της αντανάκλασης του φωτός στα αιμοφόρα αγγεία του χοριοειδή.</a:t>
            </a:r>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Η </a:t>
            </a:r>
            <a:r>
              <a:rPr lang="el-GR" b="1" dirty="0" smtClean="0"/>
              <a:t>ίριδα</a:t>
            </a:r>
            <a:r>
              <a:rPr lang="el-GR" dirty="0" smtClean="0"/>
              <a:t> αποτελεί το τμήμα του οφθαλμού που προσδίδει το χρώμα. </a:t>
            </a:r>
          </a:p>
          <a:p>
            <a:pPr algn="just"/>
            <a:r>
              <a:rPr lang="el-GR" dirty="0" smtClean="0"/>
              <a:t>Στη μέση της ίριδας υπάρχει μια μικρή οπή, η </a:t>
            </a:r>
            <a:r>
              <a:rPr lang="el-GR" b="1" dirty="0" smtClean="0"/>
              <a:t>κόρη</a:t>
            </a:r>
            <a:r>
              <a:rPr lang="el-GR" dirty="0" smtClean="0"/>
              <a:t> του ματιού, η οποία παίζει το ρόλο του διαφράγματος: στο αδύνατο φως διαστέλλεται (μεγαλώνει), ώστε να μπαίνει περισσότερο φως στο μάτι, ενώ στο έντονο φως συστέλλεται (μικραίνει), για να μειώνεται το φως που μπαίνει στο μάτι.</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K</a:t>
            </a:r>
            <a:r>
              <a:rPr lang="el-GR" dirty="0" smtClean="0"/>
              <a:t>ερατοειδής</a:t>
            </a:r>
            <a:endParaRPr lang="en-US"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Ο </a:t>
            </a:r>
            <a:r>
              <a:rPr lang="el-GR" b="1" dirty="0" smtClean="0"/>
              <a:t>κερατοειδής χιτώνας</a:t>
            </a:r>
            <a:r>
              <a:rPr lang="el-GR" dirty="0" smtClean="0"/>
              <a:t> είναι το </a:t>
            </a:r>
            <a:r>
              <a:rPr lang="el-GR" dirty="0" smtClean="0">
                <a:hlinkClick r:id="rId2" tooltip="Διαφάνεια"/>
              </a:rPr>
              <a:t>διαφανές</a:t>
            </a:r>
            <a:r>
              <a:rPr lang="el-GR" dirty="0" smtClean="0"/>
              <a:t> μπροστινό μέρος του </a:t>
            </a:r>
            <a:r>
              <a:rPr lang="el-GR" dirty="0" smtClean="0">
                <a:hlinkClick r:id="rId3" tooltip="Μάτι"/>
              </a:rPr>
              <a:t>ματιού</a:t>
            </a:r>
            <a:r>
              <a:rPr lang="el-GR" dirty="0" smtClean="0"/>
              <a:t> το οποίο καλύπτει την </a:t>
            </a:r>
            <a:r>
              <a:rPr lang="el-GR" dirty="0" smtClean="0">
                <a:hlinkClick r:id="rId4" tooltip="Ίρις (οφθαλμού)"/>
              </a:rPr>
              <a:t>ίριδα</a:t>
            </a:r>
            <a:r>
              <a:rPr lang="el-GR" dirty="0" smtClean="0"/>
              <a:t>, την </a:t>
            </a:r>
            <a:r>
              <a:rPr lang="el-GR" dirty="0" smtClean="0">
                <a:hlinkClick r:id="rId5" tooltip="Κόρη (ανατομία)"/>
              </a:rPr>
              <a:t>κόρη</a:t>
            </a:r>
            <a:r>
              <a:rPr lang="el-GR" dirty="0" smtClean="0"/>
              <a:t> και τον πρόσθιο θάλαμο. </a:t>
            </a:r>
          </a:p>
          <a:p>
            <a:pPr algn="just"/>
            <a:r>
              <a:rPr lang="el-GR" dirty="0" smtClean="0"/>
              <a:t>Ο κερατοειδής χιτώνας, με τον πρόσθιο θάλαμο και τον φακό, </a:t>
            </a:r>
            <a:r>
              <a:rPr lang="el-GR" dirty="0" smtClean="0">
                <a:hlinkClick r:id="rId6" tooltip="Διάθλαση"/>
              </a:rPr>
              <a:t>διαθλούν</a:t>
            </a:r>
            <a:r>
              <a:rPr lang="el-GR" dirty="0" smtClean="0"/>
              <a:t> το φως, με τον κερατοειδή χιτώνα να αποτελεί περίπου τα 2/3 της συνολικής </a:t>
            </a:r>
            <a:r>
              <a:rPr lang="el-GR" dirty="0" smtClean="0">
                <a:hlinkClick r:id="rId7" tooltip="Οπτική ισχύς"/>
              </a:rPr>
              <a:t>οπτικής ισχύος</a:t>
            </a:r>
            <a:r>
              <a:rPr lang="el-GR" dirty="0" smtClean="0"/>
              <a:t> του ματιού.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Κερατοειδής</a:t>
            </a:r>
            <a:endParaRPr lang="en-US" dirty="0"/>
          </a:p>
        </p:txBody>
      </p:sp>
      <p:sp>
        <p:nvSpPr>
          <p:cNvPr id="3" name="2 - Θέση περιεχομένου"/>
          <p:cNvSpPr>
            <a:spLocks noGrp="1"/>
          </p:cNvSpPr>
          <p:nvPr>
            <p:ph idx="1"/>
          </p:nvPr>
        </p:nvSpPr>
        <p:spPr/>
        <p:txBody>
          <a:bodyPr>
            <a:normAutofit fontScale="62500" lnSpcReduction="20000"/>
          </a:bodyPr>
          <a:lstStyle/>
          <a:p>
            <a:pPr algn="just"/>
            <a:r>
              <a:rPr lang="el-GR" dirty="0" smtClean="0"/>
              <a:t>Ο κερατοειδής χιτώνας δεν έχει αιμοφόρα αγγεία. Λαμβάνει θρεπτικά συστατικά μέσω διάχυσης από το υγρό των δακρύων μέσω της εξωτερικής επιφάνειας και το υδατοειδούς υγρού </a:t>
            </a:r>
          </a:p>
          <a:p>
            <a:pPr algn="just"/>
            <a:r>
              <a:rPr lang="el-GR" dirty="0" smtClean="0"/>
              <a:t>Στους ανθρώπους, ο κερατοειδής χιτώνας έχει διάμετρο περίπου 11.5 χιλιοστά και πάχος 0.5 - 0.6 χιλιοστά στο κέντρο και 0.6 - 0.8 χιλιοστά στην περιφέρεια.</a:t>
            </a:r>
          </a:p>
          <a:p>
            <a:pPr algn="just"/>
            <a:r>
              <a:rPr lang="el-GR" dirty="0" smtClean="0"/>
              <a:t> Η διαφάνεια, η έλλειψη αιμοφόρων αγγείων, η παρουσία ανώριμων τοπικών ανοσοποιητικών κυττάρωνκάνει τον κερατοειδή χιτώνα ένα πολύ ιδιαίτερο ιστό. </a:t>
            </a:r>
          </a:p>
          <a:p>
            <a:pPr algn="just"/>
            <a:r>
              <a:rPr lang="el-GR" dirty="0" smtClean="0"/>
              <a:t>Ο κερατοειδής χιτώνας δεν λαμβάνει παροχή αίματος, παίρνει οξυγόνο απευθείας από τον αέρα.</a:t>
            </a:r>
          </a:p>
          <a:p>
            <a:pPr algn="just"/>
            <a:r>
              <a:rPr lang="el-GR" dirty="0" smtClean="0"/>
              <a:t>Συνορεύει με το λευκό του ματιού.</a:t>
            </a:r>
          </a:p>
          <a:p>
            <a:pPr algn="just"/>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3428</TotalTime>
  <Words>1821</Words>
  <Application>Microsoft Office PowerPoint</Application>
  <PresentationFormat>Προσαρμογή</PresentationFormat>
  <Paragraphs>231</Paragraphs>
  <Slides>46</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Αστικό</vt:lpstr>
      <vt:lpstr>Το μάτι</vt:lpstr>
      <vt:lpstr>Διαφάνεια 2</vt:lpstr>
      <vt:lpstr>ΑΝΑΤΟΜΙΑ ΟΦΘΑΛΜΟΥ</vt:lpstr>
      <vt:lpstr>Διαφάνεια 4</vt:lpstr>
      <vt:lpstr>Σκληρός χιτώνας </vt:lpstr>
      <vt:lpstr>Χοριοειδής χιτώνας </vt:lpstr>
      <vt:lpstr>Διαφάνεια 7</vt:lpstr>
      <vt:lpstr>Kερατοειδής</vt:lpstr>
      <vt:lpstr>Κερατοειδής</vt:lpstr>
      <vt:lpstr>Διαφάνεια 10</vt:lpstr>
      <vt:lpstr>Αμφιβληστοειδής χιτώνας</vt:lpstr>
      <vt:lpstr>Υποδοχείς φωτός στον αμφιβληστροειδή</vt:lpstr>
      <vt:lpstr>Διαφάνεια 13</vt:lpstr>
      <vt:lpstr>Διαφάνεια 14</vt:lpstr>
      <vt:lpstr>Δομή του εσωτερικού του  οφθαλμικού βολβού</vt:lpstr>
      <vt:lpstr>Κρυσταλλοειδής Φακός</vt:lpstr>
      <vt:lpstr>Καταρράκτης</vt:lpstr>
      <vt:lpstr>Διαφάνεια 18</vt:lpstr>
      <vt:lpstr>Βλεφαρίδες </vt:lpstr>
      <vt:lpstr>Βλέφαρα </vt:lpstr>
      <vt:lpstr>Ανατομία ωτός(αυτιού) </vt:lpstr>
      <vt:lpstr>Διαφάνεια 22</vt:lpstr>
      <vt:lpstr>Διαφάνεια 23</vt:lpstr>
      <vt:lpstr>Εξωτερικό αυτί</vt:lpstr>
      <vt:lpstr>Διαφάνεια 25</vt:lpstr>
      <vt:lpstr>Μέσο αυτί </vt:lpstr>
      <vt:lpstr>Το αυτί</vt:lpstr>
      <vt:lpstr>Διαφάνεια 28</vt:lpstr>
      <vt:lpstr>Έσω ους</vt:lpstr>
      <vt:lpstr>Διαφάνεια 30</vt:lpstr>
      <vt:lpstr>Ο λαβύρινθος</vt:lpstr>
      <vt:lpstr>Έσω ους </vt:lpstr>
      <vt:lpstr>Ισορροπία μέσω της αίθουσας</vt:lpstr>
      <vt:lpstr> Πώς λειτουργεί η ακοή? </vt:lpstr>
      <vt:lpstr>Πιο αναλυτικά:</vt:lpstr>
      <vt:lpstr>Ανατομία Δέρματος</vt:lpstr>
      <vt:lpstr>Διαφάνεια 37</vt:lpstr>
      <vt:lpstr>Διαφάνεια 38</vt:lpstr>
      <vt:lpstr>Επιδερμίδα</vt:lpstr>
      <vt:lpstr>Διαφάνεια 40</vt:lpstr>
      <vt:lpstr>Μελανοκύτταρα </vt:lpstr>
      <vt:lpstr>Χόριο </vt:lpstr>
      <vt:lpstr>Οι αδένες του δέρματος </vt:lpstr>
      <vt:lpstr>Οι αδένες του δέρματος </vt:lpstr>
      <vt:lpstr>Μαστός</vt:lpstr>
      <vt:lpstr>Ο μαστικός αδένας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μορφολογία του ανθρώπινου σώματος</dc:title>
  <dc:creator>Windows User</dc:creator>
  <cp:lastModifiedBy>LAGA</cp:lastModifiedBy>
  <cp:revision>287</cp:revision>
  <dcterms:created xsi:type="dcterms:W3CDTF">2019-02-16T15:14:22Z</dcterms:created>
  <dcterms:modified xsi:type="dcterms:W3CDTF">2023-02-19T16:54:31Z</dcterms:modified>
</cp:coreProperties>
</file>