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8" r:id="rId2"/>
    <p:sldId id="286" r:id="rId3"/>
    <p:sldId id="311" r:id="rId4"/>
    <p:sldId id="318" r:id="rId5"/>
    <p:sldId id="292" r:id="rId6"/>
    <p:sldId id="293" r:id="rId7"/>
    <p:sldId id="309" r:id="rId8"/>
    <p:sldId id="294" r:id="rId9"/>
    <p:sldId id="283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89" autoAdjust="0"/>
  </p:normalViewPr>
  <p:slideViewPr>
    <p:cSldViewPr>
      <p:cViewPr varScale="1">
        <p:scale>
          <a:sx n="87" d="100"/>
          <a:sy n="87" d="100"/>
        </p:scale>
        <p:origin x="1334" y="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4CBF29A-E8C6-4797-B7CE-432C9831AC8A}" type="datetimeFigureOut">
              <a:rPr lang="en-US" smtClean="0"/>
              <a:pPr/>
              <a:t>25-Mar-21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AE9191E-164A-475F-BB0B-4DBFAEB2C8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4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5F1E-26D5-4B87-8EB1-F35CCFC61FDA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03F-0A0A-4DE2-B66C-D0B93638A87C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DD18-28A7-4278-B8EB-FB6BAF67CDEE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989C-1837-42CA-8B0A-D5073ACE589C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60EB5-FF88-4A49-80CE-5C4ECA50AC0A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2D1E-C820-4E25-868D-26FB26399ED6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4258-D8B8-4933-9AC2-03E54FA0F89D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940BD-9002-46D0-A6FB-28EF75BB4D40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FCF-2792-46C2-BAFF-BA2E6860CFA9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B455-0F34-49D9-8E07-3E80B3FBFFFD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B6C5C-B7A1-46F8-B3AA-1769A9719334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7CD8-F9E2-42AB-A0F3-E9C59DB99AD3}" type="datetime1">
              <a:rPr lang="en-US" smtClean="0"/>
              <a:pPr/>
              <a:t>25-Mar-21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E247-A1F2-4130-90EE-22D7C1B6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/>
              <a:t>ΠΑΝΕΠΙΣΤΗΜΙΟ ΠΑΤΡΩΝ</a:t>
            </a:r>
            <a:br>
              <a:rPr lang="el-GR" sz="1800" dirty="0"/>
            </a:br>
            <a:r>
              <a:rPr lang="el-GR" sz="1800" dirty="0"/>
              <a:t>ΤΜΗΜΑ ΠΟΛΙΤΙΚΩΝ ΜΗΧΑΝΙΚΩΝ</a:t>
            </a:r>
            <a:br>
              <a:rPr lang="el-GR" sz="1800" dirty="0"/>
            </a:br>
            <a:r>
              <a:rPr lang="el-GR" sz="1800" dirty="0"/>
              <a:t>ΜΑΘΗΜΑ</a:t>
            </a:r>
            <a:r>
              <a:rPr lang="en-US" sz="1800" dirty="0"/>
              <a:t>: </a:t>
            </a:r>
            <a:r>
              <a:rPr lang="el-GR" sz="1800" dirty="0"/>
              <a:t>ΕΥΦΥΕΙΣ ΠΟΛΕΙΣ, ΥΠΟΔΟΜΕΣ ΚΑΙ ΜΕΤΑΦΟΡΕΣ</a:t>
            </a:r>
            <a:br>
              <a:rPr lang="el-GR" sz="1800" dirty="0"/>
            </a:br>
            <a:r>
              <a:rPr lang="el-GR" sz="1800" dirty="0"/>
              <a:t>Ακαδημαϊκό  έτος 2020-2021</a:t>
            </a:r>
            <a:br>
              <a:rPr lang="el-GR" sz="1800" dirty="0"/>
            </a:br>
            <a:r>
              <a:rPr lang="el-GR" sz="1800" dirty="0"/>
              <a:t>8</a:t>
            </a:r>
            <a:r>
              <a:rPr lang="el-GR" sz="1800" baseline="30000" dirty="0"/>
              <a:t>ο</a:t>
            </a:r>
            <a:r>
              <a:rPr lang="el-GR" sz="1800" dirty="0"/>
              <a:t> &amp; 10</a:t>
            </a:r>
            <a:r>
              <a:rPr lang="el-GR" sz="1800" baseline="30000" dirty="0"/>
              <a:t>ο</a:t>
            </a:r>
            <a:r>
              <a:rPr lang="el-GR" sz="1800" dirty="0"/>
              <a:t> Εξάμηνο</a:t>
            </a:r>
            <a:endParaRPr lang="en-US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1800" dirty="0"/>
              <a:t>ΠΑΡΟΥΣΙΑΣΗ 3</a:t>
            </a:r>
            <a:r>
              <a:rPr lang="el-GR" sz="1800" baseline="30000" dirty="0"/>
              <a:t>η</a:t>
            </a:r>
            <a:r>
              <a:rPr lang="en-US" sz="1800" dirty="0"/>
              <a:t> </a:t>
            </a:r>
            <a:endParaRPr lang="el-GR" sz="1800" dirty="0"/>
          </a:p>
          <a:p>
            <a:pPr algn="ctr">
              <a:buNone/>
            </a:pPr>
            <a:r>
              <a:rPr lang="el-GR" sz="2400" b="1" i="1" u="sng" dirty="0">
                <a:solidFill>
                  <a:schemeClr val="accent1"/>
                </a:solidFill>
              </a:rPr>
              <a:t> </a:t>
            </a:r>
            <a:r>
              <a:rPr lang="el-GR" sz="4000" b="1" i="1" u="sng" dirty="0">
                <a:solidFill>
                  <a:schemeClr val="accent1"/>
                </a:solidFill>
              </a:rPr>
              <a:t>ΣΤΡΑΤΗΓΙΚΗ ΑΝΑΠΤΥΞΗΣ ΤΗΣ ΕΥΦΥΟΥΣ ΠΟΛΗΣ</a:t>
            </a:r>
          </a:p>
          <a:p>
            <a:pPr algn="ctr">
              <a:buNone/>
            </a:pPr>
            <a:endParaRPr lang="el-GR" sz="2400" i="1" dirty="0">
              <a:solidFill>
                <a:schemeClr val="accent1"/>
              </a:solidFill>
            </a:endParaRPr>
          </a:p>
        </p:txBody>
      </p:sp>
      <p:sp>
        <p:nvSpPr>
          <p:cNvPr id="45058" name="AutoShape 2" descr="Αποτέλεσμα εικόνας για smart cit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94312"/>
            <a:ext cx="4800600" cy="2682688"/>
          </a:xfrm>
          <a:prstGeom prst="rect">
            <a:avLst/>
          </a:prstGeom>
          <a:noFill/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/>
              <a:t>Άξονες Στρατηγικής</a:t>
            </a:r>
            <a:endParaRPr lang="en-US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l-GR" sz="2800" dirty="0"/>
          </a:p>
          <a:p>
            <a:pPr marL="514350" indent="-514350">
              <a:buAutoNum type="arabicPeriod"/>
            </a:pPr>
            <a:r>
              <a:rPr lang="el-GR" sz="2800" dirty="0"/>
              <a:t>Μοντέλο Διοίκησης και Λειτουργίας</a:t>
            </a:r>
          </a:p>
          <a:p>
            <a:pPr marL="514350" indent="-514350">
              <a:buAutoNum type="arabicPeriod" startAt="2"/>
            </a:pPr>
            <a:r>
              <a:rPr lang="el-GR" sz="2800" dirty="0"/>
              <a:t>Μηχανισμός μάθησης &amp; ανάπτυξης/ ενίσχυσης  ικανοτήτων</a:t>
            </a:r>
          </a:p>
          <a:p>
            <a:pPr marL="514350" indent="-514350">
              <a:buNone/>
            </a:pPr>
            <a:r>
              <a:rPr lang="el-GR" sz="2800" dirty="0"/>
              <a:t>3.   Υλοποίηση και Αξιολόγηση Στρατηγικής</a:t>
            </a:r>
          </a:p>
          <a:p>
            <a:pPr marL="514350" indent="-514350">
              <a:buNone/>
            </a:pPr>
            <a:r>
              <a:rPr lang="el-GR" sz="2800" dirty="0"/>
              <a:t>4.   Ολοκλήρωση και βέλτιστη αξιοποίηση υποδομών</a:t>
            </a:r>
          </a:p>
          <a:p>
            <a:pPr marL="514350" indent="-514350">
              <a:buNone/>
            </a:pPr>
            <a:r>
              <a:rPr lang="el-GR" sz="2800" dirty="0"/>
              <a:t>5.   Ανοικτά δεδομένα</a:t>
            </a:r>
          </a:p>
          <a:p>
            <a:pPr marL="514350" indent="-514350">
              <a:buNone/>
            </a:pPr>
            <a:r>
              <a:rPr lang="el-GR" sz="2800" dirty="0"/>
              <a:t>6.   Μοντέλα χρηματοδότησης και πολιτική προμηθειών</a:t>
            </a:r>
          </a:p>
          <a:p>
            <a:pPr marL="514350" indent="-514350">
              <a:buNone/>
            </a:pPr>
            <a:r>
              <a:rPr lang="el-GR" sz="2800" dirty="0"/>
              <a:t>7.   Στρατηγική Επίτευξης Ωφελειών</a:t>
            </a:r>
          </a:p>
          <a:p>
            <a:pPr marL="514350" indent="-514350"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/>
              <a:t> </a:t>
            </a:r>
            <a:endParaRPr lang="en-US" sz="2800" dirty="0"/>
          </a:p>
        </p:txBody>
      </p:sp>
      <p:sp>
        <p:nvSpPr>
          <p:cNvPr id="48130" name="AutoShape 2" descr="Αποτέλεσμα εικόνας για στρατηγική έξυπνων πόλεων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/>
              <a:t>Παράδειγμα</a:t>
            </a:r>
            <a:r>
              <a:rPr lang="en-US" sz="3200" dirty="0"/>
              <a:t>:</a:t>
            </a:r>
            <a:r>
              <a:rPr lang="el-GR" sz="3200" dirty="0"/>
              <a:t> Ηράκλειο-Οδικός Χάρτης</a:t>
            </a:r>
            <a:endParaRPr lang="en-US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140" t="28576" r="7018" b="13889"/>
          <a:stretch>
            <a:fillRect/>
          </a:stretch>
        </p:blipFill>
        <p:spPr bwMode="auto">
          <a:xfrm>
            <a:off x="-304800" y="990600"/>
            <a:ext cx="9601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/>
              <a:t>Παράδειγμα</a:t>
            </a:r>
            <a:r>
              <a:rPr lang="en-US" sz="3200" dirty="0"/>
              <a:t>:</a:t>
            </a:r>
            <a:r>
              <a:rPr lang="el-GR" sz="3200" dirty="0"/>
              <a:t> Ηράκλειο-Οδικός Χάρτης</a:t>
            </a:r>
            <a:endParaRPr lang="en-US" sz="32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140" t="28576" r="7018" b="13889"/>
          <a:stretch>
            <a:fillRect/>
          </a:stretch>
        </p:blipFill>
        <p:spPr bwMode="auto">
          <a:xfrm>
            <a:off x="-286555" y="228600"/>
            <a:ext cx="965915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772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Ολοκλήρωση και βέλτιστη αξιοποίηση υποδομών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90600" y="2027237"/>
            <a:ext cx="7467600" cy="3763963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err="1"/>
              <a:t>Διαλειτουργικότητα</a:t>
            </a:r>
            <a:r>
              <a:rPr lang="el-GR" sz="2800" b="1" dirty="0"/>
              <a:t> </a:t>
            </a:r>
            <a:r>
              <a:rPr lang="el-GR" sz="2800" dirty="0"/>
              <a:t>μεταξύ υποδομών και συστημάτων μέσω ανοικτών προτύπων και ανοικτής αρχιτεκτονικής.</a:t>
            </a:r>
          </a:p>
          <a:p>
            <a:pPr algn="just"/>
            <a:r>
              <a:rPr lang="el-GR" sz="2800" dirty="0"/>
              <a:t>Μέγιστη αξιοποίηση &amp; επέκταση δημόσιων ευρυζωνικών δικτύων των πόλεων (μητροπολιτικών δικτύων οπτικών ινών και ασύρματων δικτύων).</a:t>
            </a:r>
          </a:p>
          <a:p>
            <a:r>
              <a:rPr lang="el-GR" sz="2800" b="1" dirty="0"/>
              <a:t>«Ευφυής» λήψη αποφάσεων </a:t>
            </a:r>
            <a:r>
              <a:rPr lang="el-GR" sz="2800" dirty="0"/>
              <a:t>μετά από επεξεργασία </a:t>
            </a:r>
            <a:r>
              <a:rPr lang="el-GR" sz="2800" dirty="0" err="1"/>
              <a:t>συλλεγέντων</a:t>
            </a:r>
            <a:r>
              <a:rPr lang="el-GR" sz="2800" dirty="0"/>
              <a:t> δεδομένων από μετρητές/αισθητήρες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Ανοιχτά Δεδομένα </a:t>
            </a:r>
            <a:r>
              <a:rPr lang="en-GB" sz="3600" dirty="0"/>
              <a:t>(INSPIRE)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11200" dirty="0"/>
              <a:t>Τα ανοιχτά δεδομένα βασίζονται στην αρχή ότι ορισμένα δεδομένα πρέπει να είναι διαθέσιμα προς χρήση από όλους, χωρίς περιορισμό. </a:t>
            </a:r>
          </a:p>
          <a:p>
            <a:pPr marL="0" indent="0" algn="just">
              <a:buNone/>
            </a:pPr>
            <a:endParaRPr lang="el-GR" sz="11200" dirty="0"/>
          </a:p>
          <a:p>
            <a:pPr marL="0" indent="0" algn="just">
              <a:buNone/>
            </a:pPr>
            <a:r>
              <a:rPr lang="el-GR" sz="11200" dirty="0"/>
              <a:t>Παραδείγματα</a:t>
            </a:r>
            <a:r>
              <a:rPr lang="en-US" sz="11200" dirty="0"/>
              <a:t>:</a:t>
            </a:r>
          </a:p>
          <a:p>
            <a:pPr algn="just"/>
            <a:r>
              <a:rPr lang="en-US" sz="11200" dirty="0"/>
              <a:t>H</a:t>
            </a:r>
            <a:r>
              <a:rPr lang="el-GR" sz="11200" dirty="0"/>
              <a:t> ανταλλαγή δεδομένων προϋπολογισμού και προτάσεων ανάπτυξης </a:t>
            </a:r>
            <a:r>
              <a:rPr lang="en-US" sz="11200" dirty="0"/>
              <a:t>(</a:t>
            </a:r>
            <a:r>
              <a:rPr lang="el-GR" sz="11200" b="1" dirty="0"/>
              <a:t>ενίσχυση διαφάνειας</a:t>
            </a:r>
            <a:r>
              <a:rPr lang="el-GR" sz="11200" dirty="0"/>
              <a:t>)</a:t>
            </a:r>
            <a:endParaRPr lang="en-US" sz="11200" dirty="0"/>
          </a:p>
          <a:p>
            <a:pPr algn="just"/>
            <a:r>
              <a:rPr lang="el-GR" sz="11200" dirty="0"/>
              <a:t>Δεδομένα για την παροχή (σε πραγματικό χρόνο) πληροφοριών για την αντιμετώπιση προβλημάτων, όπως η  κυκλοφοριακή συμφόρηση και η διαχείριση ηλεκτρικής ενέργειας.</a:t>
            </a:r>
          </a:p>
          <a:p>
            <a:endParaRPr lang="el-GR" sz="7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dirty="0"/>
              <a:t>Ανοιχτά Δεδομένα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800" b="1" dirty="0"/>
              <a:t>    Παράδειγμα υπηρεσίας που βασίζεται σε δημόσια δεδομένα</a:t>
            </a:r>
          </a:p>
          <a:p>
            <a:pPr>
              <a:buNone/>
            </a:pPr>
            <a:endParaRPr lang="el-GR" sz="2800" dirty="0"/>
          </a:p>
          <a:p>
            <a:r>
              <a:rPr lang="el-GR" sz="2800" i="1" dirty="0"/>
              <a:t>“Διόρθωσε τον δρόμο μου” (Ηνωμένο Βασίλειο και Ιρλανδία) - www.fixmystreet.com</a:t>
            </a:r>
            <a:endParaRPr lang="el-GR" sz="2800" dirty="0"/>
          </a:p>
          <a:p>
            <a:pPr algn="just"/>
            <a:r>
              <a:rPr lang="el-GR" sz="2800" i="1" dirty="0"/>
              <a:t>Δικτυακός τόπος που επιτρέπει στους πολίτες να αναφέρουν προβλήματα όπως λακκούβες, σπασμένα φωτιστικά. Η ιστοσελίδα μπορεί να χρησιμοποιήσει ανοικτά γεωγραφικά δεδομένα ώστε να κατευθύνει αυτές τις καταγγελίες στην κατάλληλη αρχή.</a:t>
            </a:r>
            <a:endParaRPr lang="el-GR" sz="2800" dirty="0"/>
          </a:p>
          <a:p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dirty="0"/>
              <a:t>Μοντέλο χρηματοδότησης και πολιτική προμηθειών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20272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Οικονομική βιωσιμότητα των δράσεων μέσω της </a:t>
            </a:r>
            <a:r>
              <a:rPr lang="el-GR" sz="2800" b="1" dirty="0"/>
              <a:t>συνεργασίας </a:t>
            </a:r>
            <a:r>
              <a:rPr lang="el-GR" sz="2800" dirty="0"/>
              <a:t>και επιμερισμού διακινδύνευσης μεταξύ </a:t>
            </a:r>
            <a:r>
              <a:rPr lang="el-GR" sz="2800" b="1" dirty="0"/>
              <a:t>δημόσιου</a:t>
            </a:r>
            <a:r>
              <a:rPr lang="en-GB" sz="2800" b="1" dirty="0"/>
              <a:t>/</a:t>
            </a:r>
            <a:r>
              <a:rPr lang="el-GR" sz="2800" b="1" dirty="0"/>
              <a:t>ιδιωτικού τομέα.</a:t>
            </a:r>
            <a:endParaRPr lang="el-GR" sz="1800" b="1" dirty="0"/>
          </a:p>
          <a:p>
            <a:r>
              <a:rPr lang="el-GR" sz="2800" dirty="0"/>
              <a:t>Πολιτική προμηθειών που ευνοεί τον </a:t>
            </a:r>
            <a:r>
              <a:rPr lang="el-GR" sz="2800" b="1" dirty="0"/>
              <a:t>ανταγωνισμό </a:t>
            </a:r>
            <a:r>
              <a:rPr lang="el-GR" sz="2800" dirty="0"/>
              <a:t>και</a:t>
            </a:r>
            <a:r>
              <a:rPr lang="en-US" sz="2800" dirty="0"/>
              <a:t> </a:t>
            </a:r>
            <a:r>
              <a:rPr lang="el-GR" sz="2800" dirty="0"/>
              <a:t>την</a:t>
            </a:r>
            <a:r>
              <a:rPr lang="en-US" sz="2800" dirty="0"/>
              <a:t> </a:t>
            </a:r>
            <a:r>
              <a:rPr lang="el-GR" sz="2800" b="1" dirty="0"/>
              <a:t>καινοτομία</a:t>
            </a:r>
            <a:r>
              <a:rPr lang="el-GR" sz="2800" dirty="0"/>
              <a:t>. </a:t>
            </a:r>
            <a:endParaRPr lang="en-US" sz="1800" dirty="0"/>
          </a:p>
          <a:p>
            <a:pPr algn="just"/>
            <a:r>
              <a:rPr lang="el-GR" sz="2800" dirty="0"/>
              <a:t>Αποφυγή της</a:t>
            </a:r>
            <a:r>
              <a:rPr lang="en-US" sz="2800" dirty="0"/>
              <a:t> </a:t>
            </a:r>
            <a:r>
              <a:rPr lang="el-GR" sz="2800" dirty="0"/>
              <a:t>μακροχρόνιας εξάρτησης από ένα πάροχο (vendor lock-in) και ενίσχυση </a:t>
            </a:r>
            <a:r>
              <a:rPr lang="el-GR" sz="2800" b="1" dirty="0"/>
              <a:t>τοπικής/ περιφερειακής</a:t>
            </a:r>
            <a:r>
              <a:rPr lang="en-US" sz="2800" b="1" dirty="0"/>
              <a:t> </a:t>
            </a:r>
            <a:r>
              <a:rPr lang="el-GR" sz="2800" b="1" dirty="0"/>
              <a:t>επιχειρηματικότητας</a:t>
            </a:r>
            <a:r>
              <a:rPr lang="el-GR" sz="2800" dirty="0"/>
              <a:t>.</a:t>
            </a:r>
            <a:endParaRPr lang="en-US" sz="2800" dirty="0"/>
          </a:p>
          <a:p>
            <a:pPr algn="just">
              <a:buNone/>
            </a:pPr>
            <a:endParaRPr lang="en-US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Στρατηγική Επίτευξης Ωφελειών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00600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/>
              <a:t>Καταγραφή ωφελειών</a:t>
            </a:r>
            <a:r>
              <a:rPr lang="en-US" sz="2800" b="1" dirty="0"/>
              <a:t>:</a:t>
            </a:r>
            <a:r>
              <a:rPr lang="el-GR" sz="2800" b="1" dirty="0"/>
              <a:t> </a:t>
            </a:r>
            <a:r>
              <a:rPr lang="el-GR" sz="2800" dirty="0"/>
              <a:t>Σχεδιασμός όλων των επιδιωκόμενων αποτελεσμάτων</a:t>
            </a:r>
          </a:p>
          <a:p>
            <a:pPr algn="just">
              <a:buNone/>
            </a:pPr>
            <a:endParaRPr lang="el-GR" sz="2800" dirty="0"/>
          </a:p>
          <a:p>
            <a:pPr algn="just"/>
            <a:r>
              <a:rPr lang="el-GR" sz="2800" b="1" dirty="0"/>
              <a:t>Παρακολούθηση ωφελειών</a:t>
            </a:r>
            <a:r>
              <a:rPr lang="en-US" sz="2800" b="1" dirty="0"/>
              <a:t>:</a:t>
            </a:r>
            <a:r>
              <a:rPr lang="el-GR" sz="2800" b="1" dirty="0"/>
              <a:t> </a:t>
            </a:r>
            <a:r>
              <a:rPr lang="el-GR" sz="2800" dirty="0"/>
              <a:t>Καθορισμός μιας βάσης για την τρέχουσα επίδοση ως προς το επιδιωκόμενο αποτέλεσμα</a:t>
            </a:r>
          </a:p>
          <a:p>
            <a:pPr algn="just">
              <a:buNone/>
            </a:pPr>
            <a:endParaRPr lang="en-US" sz="2800" dirty="0"/>
          </a:p>
          <a:p>
            <a:pPr algn="just"/>
            <a:r>
              <a:rPr lang="el-GR" sz="2800" b="1" dirty="0"/>
              <a:t>Απόδοση ωφελειών</a:t>
            </a:r>
            <a:r>
              <a:rPr lang="en-US" sz="2800" b="1" dirty="0"/>
              <a:t>:</a:t>
            </a:r>
            <a:r>
              <a:rPr lang="el-GR" sz="2800" b="1" dirty="0"/>
              <a:t> </a:t>
            </a:r>
            <a:r>
              <a:rPr lang="el-GR" sz="2800" dirty="0"/>
              <a:t>Σαφής ανάθεση ευθυνών για την απόδοση των ωφελειών στους πολίτες</a:t>
            </a:r>
          </a:p>
          <a:p>
            <a:endParaRPr lang="el-GR" sz="2800" dirty="0"/>
          </a:p>
          <a:p>
            <a:endParaRPr lang="el-GR" sz="2000" dirty="0"/>
          </a:p>
          <a:p>
            <a:pPr lvl="0" algn="just">
              <a:buNone/>
            </a:pPr>
            <a:endParaRPr lang="el-GR" sz="2000" dirty="0"/>
          </a:p>
          <a:p>
            <a:pPr algn="just">
              <a:buNone/>
            </a:pPr>
            <a:endParaRPr lang="en-US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247-A1F2-4130-90EE-22D7C1B6F58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95399" cy="111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354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Θέμα του Office</vt:lpstr>
      <vt:lpstr>ΠΑΝΕΠΙΣΤΗΜΙΟ ΠΑΤΡΩΝ ΤΜΗΜΑ ΠΟΛΙΤΙΚΩΝ ΜΗΧΑΝΙΚΩΝ ΜΑΘΗΜΑ: ΕΥΦΥΕΙΣ ΠΟΛΕΙΣ, ΥΠΟΔΟΜΕΣ ΚΑΙ ΜΕΤΑΦΟΡΕΣ Ακαδημαϊκό  έτος 2020-2021 8ο &amp; 10ο Εξάμηνο</vt:lpstr>
      <vt:lpstr>Άξονες Στρατηγικής</vt:lpstr>
      <vt:lpstr>Παράδειγμα: Ηράκλειο-Οδικός Χάρτης</vt:lpstr>
      <vt:lpstr>Παράδειγμα: Ηράκλειο-Οδικός Χάρτης</vt:lpstr>
      <vt:lpstr>Ολοκλήρωση και βέλτιστη αξιοποίηση υποδομών</vt:lpstr>
      <vt:lpstr>Ανοιχτά Δεδομένα (INSPIRE)</vt:lpstr>
      <vt:lpstr>Ανοιχτά Δεδομένα</vt:lpstr>
      <vt:lpstr>Μοντέλο χρηματοδότησης και πολιτική προμηθειών</vt:lpstr>
      <vt:lpstr>Στρατηγική Επίτευξης Ωφελειών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CITY FRAMEWORK The Scope</dc:title>
  <dc:creator>Lab-3</dc:creator>
  <cp:lastModifiedBy>Yorgos Stephanedes</cp:lastModifiedBy>
  <cp:revision>126</cp:revision>
  <dcterms:created xsi:type="dcterms:W3CDTF">2016-02-24T08:02:33Z</dcterms:created>
  <dcterms:modified xsi:type="dcterms:W3CDTF">2021-03-25T03:22:58Z</dcterms:modified>
</cp:coreProperties>
</file>