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65"/>
  </p:notesMasterIdLst>
  <p:handoutMasterIdLst>
    <p:handoutMasterId r:id="rId66"/>
  </p:handoutMasterIdLst>
  <p:sldIdLst>
    <p:sldId id="451" r:id="rId2"/>
    <p:sldId id="460" r:id="rId3"/>
    <p:sldId id="461" r:id="rId4"/>
    <p:sldId id="349" r:id="rId5"/>
    <p:sldId id="395" r:id="rId6"/>
    <p:sldId id="396" r:id="rId7"/>
    <p:sldId id="444" r:id="rId8"/>
    <p:sldId id="397" r:id="rId9"/>
    <p:sldId id="398" r:id="rId10"/>
    <p:sldId id="445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5" r:id="rId23"/>
    <p:sldId id="446" r:id="rId24"/>
    <p:sldId id="436" r:id="rId25"/>
    <p:sldId id="437" r:id="rId26"/>
    <p:sldId id="435" r:id="rId27"/>
    <p:sldId id="416" r:id="rId28"/>
    <p:sldId id="447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48" r:id="rId38"/>
    <p:sldId id="425" r:id="rId39"/>
    <p:sldId id="426" r:id="rId40"/>
    <p:sldId id="428" r:id="rId41"/>
    <p:sldId id="427" r:id="rId42"/>
    <p:sldId id="449" r:id="rId43"/>
    <p:sldId id="429" r:id="rId44"/>
    <p:sldId id="430" r:id="rId45"/>
    <p:sldId id="431" r:id="rId46"/>
    <p:sldId id="432" r:id="rId47"/>
    <p:sldId id="433" r:id="rId48"/>
    <p:sldId id="434" r:id="rId49"/>
    <p:sldId id="438" r:id="rId50"/>
    <p:sldId id="439" r:id="rId51"/>
    <p:sldId id="440" r:id="rId52"/>
    <p:sldId id="450" r:id="rId53"/>
    <p:sldId id="441" r:id="rId54"/>
    <p:sldId id="442" r:id="rId55"/>
    <p:sldId id="443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</p:sldIdLst>
  <p:sldSz cx="9144000" cy="6858000" type="screen4x3"/>
  <p:notesSz cx="6781800" cy="99187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as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E0A3"/>
    <a:srgbClr val="CCE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860" autoAdjust="0"/>
  </p:normalViewPr>
  <p:slideViewPr>
    <p:cSldViewPr>
      <p:cViewPr varScale="1">
        <p:scale>
          <a:sx n="52" d="100"/>
          <a:sy n="52" d="100"/>
        </p:scale>
        <p:origin x="43" y="13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8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11-09T10:26:07.527" idx="1">
    <p:pos x="4059" y="2544"/>
    <p:text>Είχαμε δει ότι η παραμόρφωση D μειώνεται κατά 6dB για κάθε αύξηση κατά 1 bit του κώδικα αναπαράστασης</p:tex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41703660-FFA9-4B15-937D-1DA5F70E36CE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6069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1838"/>
            <a:ext cx="4984750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720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b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CC8348DE-724D-4BD4-99F5-831DF7AD809D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560451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285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08E2E3A-FFBC-462A-BDD0-EC89BD4B261B}" type="slidenum">
              <a:rPr lang="en-GB" altLang="el-GR" sz="1200"/>
              <a:pPr eaLnBrk="1" hangingPunct="1"/>
              <a:t>10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7799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9B4E464-6052-4328-8750-E5E2036BE083}" type="slidenum">
              <a:rPr lang="en-GB" altLang="el-GR" sz="1200"/>
              <a:pPr eaLnBrk="1" hangingPunct="1"/>
              <a:t>11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992128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7933DA-70EA-478C-834B-F5F976D97FA0}" type="slidenum">
              <a:rPr lang="en-GB" altLang="el-GR" sz="1200"/>
              <a:pPr eaLnBrk="1" hangingPunct="1"/>
              <a:t>12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55395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10*log10(3)=4.8,   10*log10(4)=6</a:t>
            </a:r>
            <a:endParaRPr lang="el-GR" alt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27659DD-5CD0-4C3A-887C-E9EE139ACDDF}" type="slidenum">
              <a:rPr lang="en-GB" altLang="el-GR" sz="1200"/>
              <a:pPr eaLnBrk="1" hangingPunct="1"/>
              <a:t>13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084028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6FF3CDA-067B-433C-BAC3-49C0BA5B62E2}" type="slidenum">
              <a:rPr lang="en-GB" altLang="el-GR" sz="1200"/>
              <a:pPr eaLnBrk="1" hangingPunct="1"/>
              <a:t>14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79239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9AAA53A-5328-4C23-BCCF-70847C05A6F3}" type="slidenum">
              <a:rPr lang="en-GB" altLang="el-GR" sz="1200"/>
              <a:pPr eaLnBrk="1" hangingPunct="1"/>
              <a:t>15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312644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57F1344-B416-4E18-9288-4575E1BA270E}" type="slidenum">
              <a:rPr lang="en-GB" altLang="el-GR" sz="1200"/>
              <a:pPr eaLnBrk="1" hangingPunct="1"/>
              <a:t>16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545033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267E429-1DFD-45AD-B6BA-E75FD5BFBA89}" type="slidenum">
              <a:rPr lang="en-GB" altLang="el-GR" sz="1200"/>
              <a:pPr eaLnBrk="1" hangingPunct="1"/>
              <a:t>17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898258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C12A6D6-C745-4A4E-BCA9-7C059BFAA684}" type="slidenum">
              <a:rPr lang="en-GB" altLang="el-GR" sz="1200"/>
              <a:pPr eaLnBrk="1" hangingPunct="1"/>
              <a:t>18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893340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CC1A3F7-7CC9-4817-948B-27A7F6412EBC}" type="slidenum">
              <a:rPr lang="en-GB" altLang="el-GR" sz="1200"/>
              <a:pPr eaLnBrk="1" hangingPunct="1"/>
              <a:t>19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75284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092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Όταν μ=0 έχουμε 0/0 οπότε παραγωγίζουμε ως προς μ και παίρνουμε το όριο όταν μ</a:t>
            </a:r>
            <a:r>
              <a:rPr lang="el-GR" altLang="el-GR" smtClean="0">
                <a:sym typeface="Wingdings" panose="05000000000000000000" pitchFamily="2" charset="2"/>
              </a:rPr>
              <a:t>0.  Προκύπτει ότι </a:t>
            </a:r>
            <a:r>
              <a:rPr lang="en-US" altLang="el-GR" smtClean="0">
                <a:sym typeface="Wingdings" panose="05000000000000000000" pitchFamily="2" charset="2"/>
              </a:rPr>
              <a:t>:  g(x)=x</a:t>
            </a:r>
          </a:p>
          <a:p>
            <a:r>
              <a:rPr lang="en-US" altLang="el-GR" smtClean="0">
                <a:sym typeface="Wingdings" panose="05000000000000000000" pitchFamily="2" charset="2"/>
              </a:rPr>
              <a:t>( d[log_a(f)]/dx= [(log_a(e))/f]*(df/dx) )</a:t>
            </a:r>
            <a:endParaRPr lang="el-GR" alt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AE752F4-F741-4892-A0F2-6168D4326383}" type="slidenum">
              <a:rPr lang="en-GB" altLang="el-GR" sz="1200"/>
              <a:pPr eaLnBrk="1" hangingPunct="1"/>
              <a:t>20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254313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C3112A4-CCAE-4BF9-A342-84190807A3B9}" type="slidenum">
              <a:rPr lang="en-GB" altLang="el-GR" sz="1200"/>
              <a:pPr eaLnBrk="1" hangingPunct="1"/>
              <a:t>21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907779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Αργότερα θα δούμε πιο αναλυτικά το θέμα του σχεδιασμού του παλμού για ζωνοπεριορισμένα κανάλια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3B72DD2-7344-4D4F-93CD-C6744828EB86}" type="slidenum">
              <a:rPr lang="en-GB" altLang="el-GR" sz="1200"/>
              <a:pPr eaLnBrk="1" hangingPunct="1"/>
              <a:t>22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180853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Αργότερα θα δούμε πιο αναλυτικά το θέμα του σχεδιασμού του παλμού για ζωνοπεριορισμένα κανάλια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3B72DD2-7344-4D4F-93CD-C6744828EB86}" type="slidenum">
              <a:rPr lang="en-GB" altLang="el-GR" sz="1200"/>
              <a:pPr eaLnBrk="1" hangingPunct="1"/>
              <a:t>23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935675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5C2DB28-8B02-4D53-9822-BBE36FF8E256}" type="slidenum">
              <a:rPr lang="en-GB" altLang="el-GR" sz="1200"/>
              <a:pPr eaLnBrk="1" hangingPunct="1"/>
              <a:t>24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875816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89233FB-5ADD-4377-A3A4-DE70FB315812}" type="slidenum">
              <a:rPr lang="en-GB" altLang="el-GR" sz="1200"/>
              <a:pPr eaLnBrk="1" hangingPunct="1"/>
              <a:t>25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928110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B10A59E-128C-43E6-B86D-42FFAB5AE04A}" type="slidenum">
              <a:rPr lang="en-GB" altLang="el-GR" sz="1200"/>
              <a:pPr eaLnBrk="1" hangingPunct="1"/>
              <a:t>26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212813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C65C57F-5953-489E-BF3E-2A710B7CB594}" type="slidenum">
              <a:rPr lang="en-GB" altLang="el-GR" sz="1200"/>
              <a:pPr eaLnBrk="1" hangingPunct="1"/>
              <a:t>27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993981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C65C57F-5953-489E-BF3E-2A710B7CB594}" type="slidenum">
              <a:rPr lang="en-GB" altLang="el-GR" sz="1200"/>
              <a:pPr eaLnBrk="1" hangingPunct="1"/>
              <a:t>28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20998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D5322A5-1CF6-4774-AE62-8DF24D7C910F}" type="slidenum">
              <a:rPr lang="en-GB" altLang="el-GR" sz="1200"/>
              <a:pPr eaLnBrk="1" hangingPunct="1"/>
              <a:t>29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10800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556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120D6E2-E1E8-44A9-B6E0-14022ECCF254}" type="slidenum">
              <a:rPr lang="en-GB" altLang="el-GR" sz="1200"/>
              <a:pPr eaLnBrk="1" hangingPunct="1"/>
              <a:t>30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538235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4A5A660-B1C1-41DF-9486-4172C7CD92D6}" type="slidenum">
              <a:rPr lang="en-GB" altLang="el-GR" sz="1200"/>
              <a:pPr eaLnBrk="1" hangingPunct="1"/>
              <a:t>31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62534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64CC233-A7A1-4883-BAF6-54EA68785047}" type="slidenum">
              <a:rPr lang="en-GB" altLang="el-GR" sz="1200"/>
              <a:pPr eaLnBrk="1" hangingPunct="1"/>
              <a:t>32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150619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44F297F-432B-4BE6-B211-A1D2729239E5}" type="slidenum">
              <a:rPr lang="en-GB" altLang="el-GR" sz="1200"/>
              <a:pPr eaLnBrk="1" hangingPunct="1"/>
              <a:t>33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599883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2C0860B-16FB-4B37-821B-0D94A9F5CACD}" type="slidenum">
              <a:rPr lang="en-GB" altLang="el-GR" sz="1200"/>
              <a:pPr eaLnBrk="1" hangingPunct="1"/>
              <a:t>34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72340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A5E5430-8B26-4FCF-BBD4-A9C40D2ABEFE}" type="slidenum">
              <a:rPr lang="en-GB" altLang="el-GR" sz="1200"/>
              <a:pPr eaLnBrk="1" hangingPunct="1"/>
              <a:t>35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0271707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299D3E8-4B2F-4568-ACDA-D28172AAF683}" type="slidenum">
              <a:rPr lang="en-GB" altLang="el-GR" sz="1200"/>
              <a:pPr eaLnBrk="1" hangingPunct="1"/>
              <a:t>36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289352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299D3E8-4B2F-4568-ACDA-D28172AAF683}" type="slidenum">
              <a:rPr lang="en-GB" altLang="el-GR" sz="1200"/>
              <a:pPr eaLnBrk="1" hangingPunct="1"/>
              <a:t>37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852854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7B416C2-207E-4DDC-9721-26CDA9721644}" type="slidenum">
              <a:rPr lang="en-GB" altLang="el-GR" sz="1200"/>
              <a:pPr eaLnBrk="1" hangingPunct="1"/>
              <a:t>38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932783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BFC8522-1027-41C8-A619-33FBE92538A8}" type="slidenum">
              <a:rPr lang="en-GB" altLang="el-GR" sz="1200"/>
              <a:pPr eaLnBrk="1" hangingPunct="1"/>
              <a:t>39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21868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C883E1-A862-4BD6-AA8D-B42E9B6C77B7}" type="slidenum">
              <a:rPr lang="en-GB" altLang="el-GR" sz="1200"/>
              <a:pPr eaLnBrk="1" hangingPunct="1"/>
              <a:t>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7281421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41A0B4C-57B6-4AF1-8599-9BC714A25AFB}" type="slidenum">
              <a:rPr lang="en-GB" altLang="el-GR" sz="1200"/>
              <a:pPr eaLnBrk="1" hangingPunct="1"/>
              <a:t>40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6376010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7A249DC-4018-47B4-90C3-FBB9D750EB89}" type="slidenum">
              <a:rPr lang="en-GB" altLang="el-GR" sz="1200"/>
              <a:pPr eaLnBrk="1" hangingPunct="1"/>
              <a:t>41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149555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7A249DC-4018-47B4-90C3-FBB9D750EB89}" type="slidenum">
              <a:rPr lang="en-GB" altLang="el-GR" sz="1200"/>
              <a:pPr eaLnBrk="1" hangingPunct="1"/>
              <a:t>42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496299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02810CD-B9CF-4A6F-979E-CD77FD434589}" type="slidenum">
              <a:rPr lang="en-GB" altLang="el-GR" sz="1200"/>
              <a:pPr eaLnBrk="1" hangingPunct="1"/>
              <a:t>43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4882356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96910F8-9DF9-4942-8FA4-95B2948C9CBC}" type="slidenum">
              <a:rPr lang="en-GB" altLang="el-GR" sz="1200"/>
              <a:pPr eaLnBrk="1" hangingPunct="1"/>
              <a:t>44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0147058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78C5700-C552-428C-AA76-6C70E0EA0A8B}" type="slidenum">
              <a:rPr lang="en-GB" altLang="el-GR" sz="1200"/>
              <a:pPr eaLnBrk="1" hangingPunct="1"/>
              <a:t>45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2757868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BE85D02-1EE6-4F3D-8A58-7DE1B8EDA143}" type="slidenum">
              <a:rPr lang="en-GB" altLang="el-GR" sz="1200"/>
              <a:pPr eaLnBrk="1" hangingPunct="1"/>
              <a:t>46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5103690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A47CD75-3340-4C9F-8198-E8F918E743EB}" type="slidenum">
              <a:rPr lang="en-GB" altLang="el-GR" sz="1200"/>
              <a:pPr eaLnBrk="1" hangingPunct="1"/>
              <a:t>47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1696678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0E5B768-E7C1-4CB3-9CFD-BB2541F4587E}" type="slidenum">
              <a:rPr lang="en-GB" altLang="el-GR" sz="1200"/>
              <a:pPr eaLnBrk="1" hangingPunct="1"/>
              <a:t>48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75782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PCM  \mu law</a:t>
            </a:r>
          </a:p>
          <a:p>
            <a:r>
              <a:rPr lang="en-US" altLang="el-GR" smtClean="0"/>
              <a:t>x=[-1:0.01:1]; s2=0.06; y=(1/s2)*exp(-abs(x)/s2); y=y/100;  % fit a Laplacian pdf to the histogram</a:t>
            </a:r>
            <a:r>
              <a:rPr lang="el-GR" altLang="el-GR" smtClean="0"/>
              <a:t>  % </a:t>
            </a:r>
            <a:r>
              <a:rPr lang="en-US" altLang="el-GR" smtClean="0"/>
              <a:t>plot(y)  (left figure)</a:t>
            </a:r>
          </a:p>
          <a:p>
            <a:r>
              <a:rPr lang="en-US" altLang="el-GR" smtClean="0"/>
              <a:t>m=255; g=(log10(1+m*abs(y))./log10(1+m)).*sign(y);  % apply \mu-law with \mu = 255   </a:t>
            </a:r>
            <a:r>
              <a:rPr lang="el-GR" altLang="el-GR" smtClean="0"/>
              <a:t>% </a:t>
            </a:r>
            <a:r>
              <a:rPr lang="en-US" altLang="el-GR" smtClean="0"/>
              <a:t>plot(g)  (right figure)</a:t>
            </a:r>
          </a:p>
          <a:p>
            <a:endParaRPr lang="el-GR" altLang="el-G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4716E9B-B7E9-40EF-A26D-C2D46E1339B5}" type="slidenum">
              <a:rPr lang="en-GB" altLang="el-GR" sz="1200"/>
              <a:pPr eaLnBrk="1" hangingPunct="1"/>
              <a:t>49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5738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3B14352-743E-4A44-B80B-3F3C2C770B79}" type="slidenum">
              <a:rPr lang="en-GB" altLang="el-GR" sz="1200"/>
              <a:pPr eaLnBrk="1" hangingPunct="1"/>
              <a:t>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580811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076A603-59D1-4AA5-A8E2-9AB32BB1487F}" type="slidenum">
              <a:rPr lang="en-GB" altLang="el-GR" sz="1200"/>
              <a:pPr eaLnBrk="1" hangingPunct="1"/>
              <a:t>50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1328075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0B87A30-30D5-4CA1-816F-A7D1D5CD7ECB}" type="slidenum">
              <a:rPr lang="en-GB" altLang="el-GR" sz="1200"/>
              <a:pPr eaLnBrk="1" hangingPunct="1"/>
              <a:t>51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7607342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21EA7D4-619C-4EFB-AAC1-939982F5F868}" type="slidenum">
              <a:rPr lang="en-GB" altLang="el-GR" sz="1200"/>
              <a:pPr eaLnBrk="1" hangingPunct="1"/>
              <a:t>52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4236346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21EA7D4-619C-4EFB-AAC1-939982F5F868}" type="slidenum">
              <a:rPr lang="en-GB" altLang="el-GR" sz="1200"/>
              <a:pPr eaLnBrk="1" hangingPunct="1"/>
              <a:t>53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0085174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82C63C-C1F2-40D2-A783-529F88F1F176}" type="slidenum">
              <a:rPr lang="en-GB" altLang="el-GR" sz="1200"/>
              <a:pPr eaLnBrk="1" hangingPunct="1"/>
              <a:t>54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6902416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6D255EA-CC2A-42FA-AFE9-825F1569FCF3}" type="slidenum">
              <a:rPr lang="en-GB" altLang="el-GR" sz="1200"/>
              <a:pPr eaLnBrk="1" hangingPunct="1"/>
              <a:t>55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9898162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5359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215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8752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00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CD3E83A-047C-49C4-A0A7-D12DAEAEB970}" type="slidenum">
              <a:rPr lang="en-GB" altLang="el-GR" sz="1200"/>
              <a:pPr eaLnBrk="1" hangingPunct="1"/>
              <a:t>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3498975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7369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546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4869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47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CD3E83A-047C-49C4-A0A7-D12DAEAEB970}" type="slidenum">
              <a:rPr lang="en-GB" altLang="el-GR" sz="1200"/>
              <a:pPr eaLnBrk="1" hangingPunct="1"/>
              <a:t>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9724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94C21ED-69ED-4BA1-A379-547B7982AD53}" type="slidenum">
              <a:rPr lang="en-GB" altLang="el-GR" sz="1200"/>
              <a:pPr eaLnBrk="1" hangingPunct="1"/>
              <a:t>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58665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08E2E3A-FFBC-462A-BDD0-EC89BD4B261B}" type="slidenum">
              <a:rPr lang="en-GB" altLang="el-GR" sz="1200"/>
              <a:pPr eaLnBrk="1" hangingPunct="1"/>
              <a:t>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9060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17512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89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426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38" y="742950"/>
            <a:ext cx="40767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742950"/>
            <a:ext cx="40767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53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554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8721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466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60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099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41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97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750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9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omments" Target="../comments/comment1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9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6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7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0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2006575"/>
            <a:ext cx="9144000" cy="1470025"/>
          </a:xfrm>
        </p:spPr>
        <p:txBody>
          <a:bodyPr>
            <a:normAutofit/>
          </a:bodyPr>
          <a:lstStyle/>
          <a:p>
            <a:r>
              <a:rPr lang="el-GR" sz="4100" dirty="0" smtClean="0">
                <a:solidFill>
                  <a:srgbClr val="5075BC"/>
                </a:solidFill>
              </a:rPr>
              <a:t>Ψηφιακές </a:t>
            </a:r>
            <a:r>
              <a:rPr lang="el-GR" sz="4100" dirty="0" err="1" smtClean="0">
                <a:solidFill>
                  <a:srgbClr val="5075BC"/>
                </a:solidFill>
              </a:rPr>
              <a:t>Τηλεπικοινωνιές</a:t>
            </a:r>
            <a:endParaRPr lang="el-GR" sz="41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3384822"/>
            <a:ext cx="8136904" cy="3068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7: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l-GR" sz="2800" dirty="0"/>
              <a:t>Κωδικοποίηση </a:t>
            </a:r>
            <a:r>
              <a:rPr lang="el-GR" sz="2800" dirty="0" err="1" smtClean="0"/>
              <a:t>Κυματομορφής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Καθηγητής Κώστας Μπερμπερίδης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Μηχανικών Η/Υ και Πληροφορικής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Θόρυβος </a:t>
            </a:r>
            <a:r>
              <a:rPr lang="el-GR" sz="3600" dirty="0" err="1" smtClean="0"/>
              <a:t>Κβάντισης</a:t>
            </a:r>
            <a:r>
              <a:rPr lang="el-GR" sz="3600" dirty="0" smtClean="0"/>
              <a:t> (2 από 2)</a:t>
            </a:r>
            <a:endParaRPr lang="en-GB" sz="3600" dirty="0" smtClean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Συνάρτηση Πυκνότητας Πιθανότητας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Ισχύς Θορύβου Κβαντισμού</a:t>
            </a:r>
          </a:p>
          <a:p>
            <a:pPr lvl="1" eaLnBrk="1" hangingPunct="1">
              <a:defRPr/>
            </a:pPr>
            <a:endParaRPr lang="el-GR" sz="2000" dirty="0" smtClean="0">
              <a:solidFill>
                <a:srgbClr val="0033CC"/>
              </a:solidFill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62113"/>
              </p:ext>
            </p:extLst>
          </p:nvPr>
        </p:nvGraphicFramePr>
        <p:xfrm>
          <a:off x="2819400" y="2276872"/>
          <a:ext cx="31448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Equation" r:id="rId4" imgW="1638000" imgH="393480" progId="Equation.DSMT4">
                  <p:embed/>
                </p:oleObj>
              </mc:Choice>
              <mc:Fallback>
                <p:oleObj name="Equation" r:id="rId4" imgW="1638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76872"/>
                        <a:ext cx="3144838" cy="7524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316019"/>
              </p:ext>
            </p:extLst>
          </p:nvPr>
        </p:nvGraphicFramePr>
        <p:xfrm>
          <a:off x="2399506" y="4160326"/>
          <a:ext cx="3984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Equation" r:id="rId6" imgW="2070000" imgH="431640" progId="Equation.DSMT4">
                  <p:embed/>
                </p:oleObj>
              </mc:Choice>
              <mc:Fallback>
                <p:oleObj name="Equation" r:id="rId6" imgW="2070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506" y="4160326"/>
                        <a:ext cx="3984625" cy="8286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96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SQNR </a:t>
            </a:r>
            <a:r>
              <a:rPr lang="el-GR" sz="3600" dirty="0" smtClean="0"/>
              <a:t>Ομοιόμορφου </a:t>
            </a:r>
            <a:r>
              <a:rPr lang="en-US" sz="3600" dirty="0" smtClean="0"/>
              <a:t>PCM</a:t>
            </a:r>
            <a:r>
              <a:rPr lang="el-GR" sz="3600" dirty="0" smtClean="0"/>
              <a:t> (1 από 3)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64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Λόγος Σήματος προς Θόρυβο Κβαντισμού (</a:t>
                </a:r>
                <a:r>
                  <a:rPr lang="en-US" sz="2000" dirty="0" smtClean="0"/>
                  <a:t>SQNR</a:t>
                </a:r>
                <a:r>
                  <a:rPr lang="el-GR" sz="2000" dirty="0" smtClean="0"/>
                  <a:t>)</a:t>
                </a:r>
                <a:endParaRPr lang="en-US" sz="2000" dirty="0" smtClean="0"/>
              </a:p>
              <a:p>
                <a:pPr eaLnBrk="1" hangingPunct="1">
                  <a:defRPr/>
                </a:pPr>
                <a:endParaRPr lang="en-US" sz="2000" dirty="0" smtClean="0"/>
              </a:p>
              <a:p>
                <a:pPr eaLnBrk="1" hangingPunct="1">
                  <a:defRPr/>
                </a:pPr>
                <a:endParaRPr lang="en-US" sz="2000" dirty="0" smtClean="0"/>
              </a:p>
              <a:p>
                <a:pPr eaLnBrk="1" hangingPunct="1">
                  <a:defRPr/>
                </a:pPr>
                <a:endParaRPr lang="en-US" sz="2000" dirty="0" smtClean="0"/>
              </a:p>
              <a:p>
                <a:pPr eaLnBrk="1" hangingPunct="1">
                  <a:defRPr/>
                </a:pPr>
                <a:r>
                  <a:rPr lang="el-GR" sz="2000" dirty="0" err="1" smtClean="0"/>
                  <a:t>Κανονικοποιημένο</a:t>
                </a:r>
                <a:r>
                  <a:rPr lang="el-GR" sz="2000" dirty="0" smtClean="0"/>
                  <a:t> σήμα εισόδου</a:t>
                </a:r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Ισχύς</a:t>
                </a:r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>
                  <a:defRPr/>
                </a:pPr>
                <a:r>
                  <a:rPr lang="el-GR" sz="2000" dirty="0" smtClean="0"/>
                  <a:t>Αντικαθιστώντας την έκφραση για το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l-G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sz="2000" dirty="0" smtClean="0"/>
                  <a:t> προκύπτει</a:t>
                </a:r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n-US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</p:txBody>
          </p:sp>
        </mc:Choice>
        <mc:Fallback xmlns="">
          <p:sp>
            <p:nvSpPr>
              <p:cNvPr id="446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003968"/>
              </p:ext>
            </p:extLst>
          </p:nvPr>
        </p:nvGraphicFramePr>
        <p:xfrm>
          <a:off x="899592" y="2031420"/>
          <a:ext cx="22701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5" imgW="1066680" imgH="545760" progId="Equation.DSMT4">
                  <p:embed/>
                </p:oleObj>
              </mc:Choice>
              <mc:Fallback>
                <p:oleObj name="Equation" r:id="rId5" imgW="1066680" imgH="545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031420"/>
                        <a:ext cx="2270125" cy="11541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244425"/>
              </p:ext>
            </p:extLst>
          </p:nvPr>
        </p:nvGraphicFramePr>
        <p:xfrm>
          <a:off x="4690046" y="3192714"/>
          <a:ext cx="110203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quation" r:id="rId7" imgW="596880" imgH="431640" progId="Equation.DSMT4">
                  <p:embed/>
                </p:oleObj>
              </mc:Choice>
              <mc:Fallback>
                <p:oleObj name="Equation" r:id="rId7" imgW="5968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046" y="3192714"/>
                        <a:ext cx="1102036" cy="792088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53097"/>
              </p:ext>
            </p:extLst>
          </p:nvPr>
        </p:nvGraphicFramePr>
        <p:xfrm>
          <a:off x="1763688" y="3981772"/>
          <a:ext cx="25098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quation" r:id="rId9" imgW="1180800" imgH="495000" progId="Equation.DSMT4">
                  <p:embed/>
                </p:oleObj>
              </mc:Choice>
              <mc:Fallback>
                <p:oleObj name="Equation" r:id="rId9" imgW="1180800" imgH="495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981772"/>
                        <a:ext cx="2509837" cy="10461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109521"/>
              </p:ext>
            </p:extLst>
          </p:nvPr>
        </p:nvGraphicFramePr>
        <p:xfrm>
          <a:off x="2034654" y="5816057"/>
          <a:ext cx="47005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quation" r:id="rId11" imgW="2197080" imgH="279360" progId="Equation.DSMT4">
                  <p:embed/>
                </p:oleObj>
              </mc:Choice>
              <mc:Fallback>
                <p:oleObj name="Equation" r:id="rId11" imgW="219708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654" y="5816057"/>
                        <a:ext cx="4700588" cy="5937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SQNR </a:t>
            </a:r>
            <a:r>
              <a:rPr lang="el-GR" sz="3600" dirty="0" smtClean="0"/>
              <a:t>Ομοιόμορφου </a:t>
            </a:r>
            <a:r>
              <a:rPr lang="en-US" sz="3600" dirty="0" smtClean="0"/>
              <a:t>PCM</a:t>
            </a:r>
            <a:r>
              <a:rPr lang="el-GR" sz="3600" dirty="0" smtClean="0"/>
              <a:t> (2 από 3)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74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Λόγω </a:t>
                </a:r>
                <a:r>
                  <a:rPr lang="el-GR" sz="2000" dirty="0" err="1" smtClean="0"/>
                  <a:t>κανονικοποίησης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Οπότε προκύπτει το άνω όριο του </a:t>
                </a:r>
                <a:r>
                  <a:rPr lang="en-US" sz="2000" dirty="0" smtClean="0"/>
                  <a:t>SQNR</a:t>
                </a:r>
              </a:p>
              <a:p>
                <a:pPr eaLnBrk="1" hangingPunct="1">
                  <a:spcBef>
                    <a:spcPts val="1800"/>
                  </a:spcBef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Διαπίστωση: </a:t>
                </a:r>
              </a:p>
              <a:p>
                <a:pPr lvl="1" eaLnBrk="1" hangingPunct="1">
                  <a:lnSpc>
                    <a:spcPct val="150000"/>
                  </a:lnSpc>
                  <a:defRPr/>
                </a:pPr>
                <a:r>
                  <a:rPr lang="el-GR" sz="2000" dirty="0" smtClean="0"/>
                  <a:t>όταν αυξάνεται η δυναμική περιοχή (αύξηση </a:t>
                </a:r>
                <a:r>
                  <a:rPr lang="en-US" sz="2000" i="1" dirty="0" err="1" smtClean="0"/>
                  <a:t>x</a:t>
                </a:r>
                <a:r>
                  <a:rPr lang="en-US" sz="2000" i="1" baseline="-25000" dirty="0" err="1" smtClean="0"/>
                  <a:t>max</a:t>
                </a:r>
                <a:r>
                  <a:rPr lang="el-GR" sz="2000" dirty="0" smtClean="0"/>
                  <a:t>)</a:t>
                </a:r>
              </a:p>
              <a:p>
                <a:pPr lvl="1">
                  <a:lnSpc>
                    <a:spcPct val="150000"/>
                  </a:lnSpc>
                  <a:spcAft>
                    <a:spcPts val="600"/>
                  </a:spcAft>
                  <a:buNone/>
                  <a:defRPr/>
                </a:pPr>
                <a:r>
                  <a:rPr lang="el-GR" sz="2000" dirty="0" smtClean="0"/>
                  <a:t>   χωρίς να αυξάνεται η διασπορά του σήματος, δηλαδή η ποσότητα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l-G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/>
              </a:p>
              <a:p>
                <a:pPr lvl="1" eaLnBrk="1" hangingPunct="1">
                  <a:defRPr/>
                </a:pPr>
                <a:r>
                  <a:rPr lang="el-GR" sz="2000" dirty="0" smtClean="0"/>
                  <a:t>τότε υποβαθμίζεται το </a:t>
                </a:r>
                <a:r>
                  <a:rPr lang="en-US" sz="2000" dirty="0" smtClean="0"/>
                  <a:t>SQNR</a:t>
                </a:r>
                <a:endParaRPr lang="el-GR" sz="2000" dirty="0" smtClean="0"/>
              </a:p>
              <a:p>
                <a:pPr lvl="1" eaLnBrk="1" hangingPunct="1">
                  <a:buFontTx/>
                  <a:buNone/>
                  <a:defRPr/>
                </a:pPr>
                <a:r>
                  <a:rPr lang="el-GR" sz="2000" dirty="0" smtClean="0"/>
                  <a:t>&gt; Το μη ομοιόμορφο </a:t>
                </a:r>
                <a:r>
                  <a:rPr lang="en-US" sz="2000" dirty="0" smtClean="0"/>
                  <a:t>PCM </a:t>
                </a:r>
                <a:r>
                  <a:rPr lang="el-GR" sz="2000" dirty="0" smtClean="0"/>
                  <a:t>βελτιώνει αυτή τη σχέση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447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b="-53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570840"/>
              </p:ext>
            </p:extLst>
          </p:nvPr>
        </p:nvGraphicFramePr>
        <p:xfrm>
          <a:off x="5652120" y="2572356"/>
          <a:ext cx="20161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5" imgW="850680" imgH="228600" progId="Equation.DSMT4">
                  <p:embed/>
                </p:oleObj>
              </mc:Choice>
              <mc:Fallback>
                <p:oleObj name="Equation" r:id="rId5" imgW="8506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572356"/>
                        <a:ext cx="2016125" cy="53816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89094"/>
              </p:ext>
            </p:extLst>
          </p:nvPr>
        </p:nvGraphicFramePr>
        <p:xfrm>
          <a:off x="3567308" y="1470849"/>
          <a:ext cx="27717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7" imgW="1295280" imgH="279360" progId="Equation.DSMT4">
                  <p:embed/>
                </p:oleObj>
              </mc:Choice>
              <mc:Fallback>
                <p:oleObj name="Equation" r:id="rId7" imgW="129528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308" y="1470849"/>
                        <a:ext cx="2771775" cy="5937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SQNR </a:t>
            </a:r>
            <a:r>
              <a:rPr lang="el-GR" sz="3600" dirty="0" smtClean="0"/>
              <a:t>Ομοιόμορφου </a:t>
            </a:r>
            <a:r>
              <a:rPr lang="en-US" sz="3600" dirty="0" smtClean="0"/>
              <a:t>PCM</a:t>
            </a:r>
            <a:r>
              <a:rPr lang="el-GR" sz="3600" dirty="0" smtClean="0"/>
              <a:t> (</a:t>
            </a:r>
            <a:r>
              <a:rPr lang="en-US" sz="3600" dirty="0" smtClean="0"/>
              <a:t>3</a:t>
            </a:r>
            <a:r>
              <a:rPr lang="el-GR" sz="3600" dirty="0" smtClean="0"/>
              <a:t> από 3)</a:t>
            </a:r>
            <a:endParaRPr lang="en-GB" sz="3600" dirty="0" smtClean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Μετατροπή σε </a:t>
            </a:r>
            <a:r>
              <a:rPr lang="en-US" sz="2400" dirty="0" smtClean="0"/>
              <a:t>dB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lnSpc>
                <a:spcPts val="3200"/>
              </a:lnSpc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Συμπέρασμα:</a:t>
            </a:r>
          </a:p>
          <a:p>
            <a:pPr lvl="1" eaLnBrk="1" hangingPunct="1">
              <a:lnSpc>
                <a:spcPts val="3200"/>
              </a:lnSpc>
              <a:defRPr/>
            </a:pPr>
            <a:r>
              <a:rPr lang="el-GR" sz="2400" dirty="0" smtClean="0"/>
              <a:t>Κάθε επιπλέον </a:t>
            </a:r>
            <a:r>
              <a:rPr lang="en-US" sz="2400" dirty="0" smtClean="0"/>
              <a:t>bit </a:t>
            </a:r>
            <a:r>
              <a:rPr lang="el-GR" sz="2400" dirty="0" smtClean="0"/>
              <a:t>αυξάνει το </a:t>
            </a:r>
            <a:r>
              <a:rPr lang="en-US" sz="2400" dirty="0" smtClean="0"/>
              <a:t>SQNR </a:t>
            </a:r>
            <a:r>
              <a:rPr lang="el-GR" sz="2400" dirty="0" smtClean="0"/>
              <a:t>κατά 6</a:t>
            </a:r>
            <a:r>
              <a:rPr lang="en-US" sz="2400" dirty="0" smtClean="0"/>
              <a:t>dB</a:t>
            </a:r>
          </a:p>
          <a:p>
            <a:pPr lvl="1" eaLnBrk="1" hangingPunct="1">
              <a:lnSpc>
                <a:spcPts val="3200"/>
              </a:lnSpc>
              <a:defRPr/>
            </a:pPr>
            <a:r>
              <a:rPr lang="el-GR" sz="2400" dirty="0" smtClean="0"/>
              <a:t>Συγκρίνετέ το με αυτό που προβλέπει η συνάρτηση ρυθμού – παραμόρφωσης για </a:t>
            </a:r>
            <a:r>
              <a:rPr lang="en-US" sz="2400" dirty="0" smtClean="0"/>
              <a:t>Gaussian</a:t>
            </a:r>
            <a:endParaRPr lang="el-GR" sz="2400" dirty="0" smtClean="0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805252"/>
              </p:ext>
            </p:extLst>
          </p:nvPr>
        </p:nvGraphicFramePr>
        <p:xfrm>
          <a:off x="3707904" y="1916832"/>
          <a:ext cx="4178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4" imgW="1955520" imgH="317160" progId="Equation.DSMT4">
                  <p:embed/>
                </p:oleObj>
              </mc:Choice>
              <mc:Fallback>
                <p:oleObj name="Equation" r:id="rId4" imgW="195552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916832"/>
                        <a:ext cx="4178300" cy="6731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Εύρος Ζώνης </a:t>
            </a:r>
            <a:r>
              <a:rPr lang="en-US" sz="3600" dirty="0" smtClean="0"/>
              <a:t>PCM</a:t>
            </a:r>
            <a:r>
              <a:rPr lang="el-GR" sz="3600" dirty="0" smtClean="0"/>
              <a:t> (1 από 2)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63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Σήμα εύρους ζώνης </a:t>
                </a:r>
                <a:r>
                  <a:rPr lang="en-US" sz="2000" i="1" dirty="0" smtClean="0">
                    <a:solidFill>
                      <a:srgbClr val="0033CC"/>
                    </a:solidFill>
                  </a:rPr>
                  <a:t>W</a:t>
                </a: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Ελάχιστος ρυθμός δειγματοληψίας </a:t>
                </a:r>
                <a:r>
                  <a:rPr lang="en-US" sz="2000" i="1" dirty="0" smtClean="0">
                    <a:solidFill>
                      <a:srgbClr val="0033CC"/>
                    </a:solidFill>
                  </a:rPr>
                  <a:t>2W </a:t>
                </a:r>
                <a:r>
                  <a:rPr lang="el-GR" sz="2000" i="1" dirty="0" smtClean="0">
                    <a:solidFill>
                      <a:srgbClr val="0033CC"/>
                    </a:solidFill>
                  </a:rPr>
                  <a:t>δείγματα/</a:t>
                </a:r>
                <a:r>
                  <a:rPr lang="en-US" sz="2000" i="1" dirty="0" smtClean="0">
                    <a:solidFill>
                      <a:srgbClr val="0033CC"/>
                    </a:solidFill>
                  </a:rPr>
                  <a:t>sec</a:t>
                </a: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Συνήθως χρησιμοποιείται υπερδειγματοληψία </a:t>
                </a:r>
                <a:endParaRPr lang="en-US" sz="2000" dirty="0" smtClean="0"/>
              </a:p>
              <a:p>
                <a:pPr lvl="1" eaLnBrk="1" hangingPunct="1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&gt; 2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i="1" dirty="0" smtClean="0">
                    <a:solidFill>
                      <a:srgbClr val="0033CC"/>
                    </a:solidFill>
                  </a:rPr>
                  <a:t>δείγματα/</a:t>
                </a:r>
                <a:r>
                  <a:rPr lang="en-US" sz="2000" i="1" dirty="0" smtClean="0">
                    <a:solidFill>
                      <a:srgbClr val="0033CC"/>
                    </a:solidFill>
                  </a:rPr>
                  <a:t>sec</a:t>
                </a: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Χρησιμοποιούνται </a:t>
                </a:r>
                <a:r>
                  <a:rPr lang="en-US" sz="2000" i="1" dirty="0" smtClean="0"/>
                  <a:t>n bits/</a:t>
                </a:r>
                <a:r>
                  <a:rPr lang="el-GR" sz="2000" i="1" dirty="0" smtClean="0"/>
                  <a:t>δείγμα</a:t>
                </a: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Θέλω να μεταδώσω ρυθμό δεδομένων</a:t>
                </a:r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n-US" sz="2000" i="1" dirty="0" err="1" smtClean="0">
                    <a:solidFill>
                      <a:srgbClr val="0033CC"/>
                    </a:solidFill>
                  </a:rPr>
                  <a:t>f</a:t>
                </a:r>
                <a:r>
                  <a:rPr lang="en-US" sz="2000" i="1" baseline="-25000" dirty="0" err="1" smtClean="0">
                    <a:solidFill>
                      <a:srgbClr val="0033CC"/>
                    </a:solidFill>
                  </a:rPr>
                  <a:t>s</a:t>
                </a:r>
                <a:r>
                  <a:rPr lang="en-US" sz="2000" i="1" dirty="0" err="1" smtClean="0">
                    <a:solidFill>
                      <a:srgbClr val="0033CC"/>
                    </a:solidFill>
                  </a:rPr>
                  <a:t>n</a:t>
                </a:r>
                <a:r>
                  <a:rPr lang="en-US" sz="2000" i="1" dirty="0" smtClean="0">
                    <a:solidFill>
                      <a:srgbClr val="0033CC"/>
                    </a:solidFill>
                  </a:rPr>
                  <a:t> bits/sec</a:t>
                </a:r>
                <a:endParaRPr lang="en-GB" sz="20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50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357" t="-8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>
            <a:normAutofit/>
          </a:bodyPr>
          <a:lstStyle/>
          <a:p>
            <a:pPr marL="342900" indent="-342900" algn="l">
              <a:lnSpc>
                <a:spcPct val="90000"/>
              </a:lnSpc>
              <a:spcAft>
                <a:spcPct val="45000"/>
              </a:spcAft>
              <a:buFont typeface="Wingdings" panose="05000000000000000000" pitchFamily="2" charset="2"/>
              <a:buNone/>
              <a:defRPr/>
            </a:pPr>
            <a:r>
              <a:rPr lang="el-GR" sz="2000" dirty="0"/>
              <a:t>Αργότερα (στο Κεφάλαιο 8) θα μάθουμε ότι:</a:t>
            </a:r>
            <a:endParaRPr lang="en-US" sz="2000" dirty="0"/>
          </a:p>
          <a:p>
            <a:pPr marL="342900" indent="-342900" algn="l">
              <a:lnSpc>
                <a:spcPts val="2000"/>
              </a:lnSpc>
              <a:spcAft>
                <a:spcPts val="1200"/>
              </a:spcAft>
              <a:defRPr/>
            </a:pPr>
            <a:r>
              <a:rPr lang="el-GR" sz="2000" dirty="0"/>
              <a:t>Για τη μετάδοση ενός σήματος με περίοδο συμβόλου 1/</a:t>
            </a:r>
            <a:r>
              <a:rPr lang="en-US" sz="2000" dirty="0"/>
              <a:t>R</a:t>
            </a:r>
            <a:r>
              <a:rPr lang="el-GR" sz="2000" dirty="0"/>
              <a:t> </a:t>
            </a:r>
            <a:r>
              <a:rPr lang="en-US" sz="2000" dirty="0" err="1"/>
              <a:t>secs</a:t>
            </a:r>
            <a:r>
              <a:rPr lang="en-US" sz="2000" dirty="0"/>
              <a:t>, </a:t>
            </a:r>
            <a:endParaRPr lang="el-GR" sz="2000" dirty="0"/>
          </a:p>
          <a:p>
            <a:pPr marL="342900" indent="-342900" algn="l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l-GR" sz="2000" dirty="0"/>
              <a:t>δηλαδή ρυθμό μετάδοσης</a:t>
            </a:r>
            <a:r>
              <a:rPr lang="en-US" sz="2000" dirty="0"/>
              <a:t> R </a:t>
            </a:r>
            <a:r>
              <a:rPr lang="el-GR" sz="2000" dirty="0"/>
              <a:t>παλμοί(</a:t>
            </a:r>
            <a:r>
              <a:rPr lang="en-US" sz="2000" dirty="0"/>
              <a:t>bits</a:t>
            </a:r>
            <a:r>
              <a:rPr lang="el-GR" sz="2000" dirty="0"/>
              <a:t> ή </a:t>
            </a:r>
            <a:r>
              <a:rPr lang="en-US" sz="2000" dirty="0"/>
              <a:t>symbols</a:t>
            </a:r>
            <a:r>
              <a:rPr lang="el-GR" sz="2000" dirty="0"/>
              <a:t>)</a:t>
            </a:r>
            <a:r>
              <a:rPr lang="en-US" sz="2000" dirty="0"/>
              <a:t>/sec,</a:t>
            </a: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defRPr/>
            </a:pPr>
            <a:r>
              <a:rPr lang="el-GR" sz="2000" dirty="0"/>
              <a:t>απαιτείται </a:t>
            </a:r>
            <a:r>
              <a:rPr lang="el-GR" sz="2000" dirty="0">
                <a:solidFill>
                  <a:srgbClr val="0033CC"/>
                </a:solidFill>
              </a:rPr>
              <a:t>εύρος ζώνης μεγαλύτερο ή ίσο από </a:t>
            </a:r>
            <a:r>
              <a:rPr lang="en-US" sz="2000" dirty="0">
                <a:solidFill>
                  <a:srgbClr val="0033CC"/>
                </a:solidFill>
              </a:rPr>
              <a:t>R/2</a:t>
            </a:r>
            <a:endParaRPr lang="en-GB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Εύρος Ζώνης </a:t>
            </a:r>
            <a:r>
              <a:rPr lang="en-US" sz="3600" dirty="0" smtClean="0"/>
              <a:t>PCM</a:t>
            </a:r>
            <a:r>
              <a:rPr lang="el-GR" sz="3600" dirty="0" smtClean="0"/>
              <a:t> (2 από 2)</a:t>
            </a:r>
            <a:endParaRPr lang="en-GB" sz="3600" dirty="0" smtClean="0"/>
          </a:p>
        </p:txBody>
      </p:sp>
      <p:sp>
        <p:nvSpPr>
          <p:cNvPr id="451590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Άρα, απαιτείται εύρος ζώνης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000" dirty="0" smtClean="0"/>
              <a:t>Για δειγματοληψία με ρυθμό </a:t>
            </a:r>
            <a:r>
              <a:rPr lang="en-US" sz="2000" dirty="0" err="1" smtClean="0"/>
              <a:t>Nyquist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Συμπέρασμα: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στην καλύτερη περίπτωση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dirty="0" smtClean="0"/>
              <a:t>το σύστημα </a:t>
            </a:r>
            <a:r>
              <a:rPr lang="en-US" sz="2000" dirty="0" smtClean="0"/>
              <a:t>PCM</a:t>
            </a:r>
            <a:r>
              <a:rPr lang="el-GR" sz="2000" dirty="0" smtClean="0"/>
              <a:t> αυξάνει το εύρος ζώνης του αρχικού σήματος κατά </a:t>
            </a:r>
            <a:r>
              <a:rPr lang="en-US" sz="2000" i="1" dirty="0" smtClean="0"/>
              <a:t>n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Ερώτημα:</a:t>
            </a:r>
            <a:r>
              <a:rPr lang="el-GR" sz="2000" dirty="0" smtClean="0"/>
              <a:t> τι σημαίνει </a:t>
            </a:r>
            <a:r>
              <a:rPr lang="el-GR" sz="2000" i="1" dirty="0" smtClean="0"/>
              <a:t>«στην καλύτερη περίπτωση»</a:t>
            </a:r>
            <a:r>
              <a:rPr lang="el-GR" sz="2000" dirty="0" smtClean="0"/>
              <a:t>;</a:t>
            </a:r>
            <a:endParaRPr lang="en-US" sz="2000" dirty="0" smtClean="0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08264"/>
              </p:ext>
            </p:extLst>
          </p:nvPr>
        </p:nvGraphicFramePr>
        <p:xfrm>
          <a:off x="4139952" y="1439771"/>
          <a:ext cx="12033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439771"/>
                        <a:ext cx="1203325" cy="9239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30407"/>
              </p:ext>
            </p:extLst>
          </p:nvPr>
        </p:nvGraphicFramePr>
        <p:xfrm>
          <a:off x="5343277" y="2859655"/>
          <a:ext cx="12334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6" imgW="520560" imgH="177480" progId="Equation.DSMT4">
                  <p:embed/>
                </p:oleObj>
              </mc:Choice>
              <mc:Fallback>
                <p:oleObj name="Equation" r:id="rId6" imgW="5205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277" y="2859655"/>
                        <a:ext cx="1233487" cy="41751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Μη Ομοιόμορφο </a:t>
            </a:r>
            <a:r>
              <a:rPr lang="en-US" sz="3600" dirty="0" smtClean="0"/>
              <a:t>PCM</a:t>
            </a:r>
            <a:endParaRPr lang="en-GB" sz="3600" dirty="0" smtClean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/>
              <a:t>Το ομοιόμορφο </a:t>
            </a:r>
            <a:r>
              <a:rPr lang="en-US" sz="2400" dirty="0" smtClean="0"/>
              <a:t>PCM</a:t>
            </a:r>
            <a:r>
              <a:rPr lang="el-GR" sz="2400" dirty="0" smtClean="0"/>
              <a:t> λειτουργεί ικανοποιητικά για </a:t>
            </a:r>
            <a:r>
              <a:rPr lang="el-GR" sz="2400" dirty="0" smtClean="0">
                <a:solidFill>
                  <a:srgbClr val="0033CC"/>
                </a:solidFill>
              </a:rPr>
              <a:t>ομοιόμορφη κατανομή του σήματος εισόδου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Δηλαδή όταν το σήμα κατανέμεται ομοιόμορφα σε ολόκληρη τη δυναμική περιοχή των τιμών του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Πολλά πραγματικά σήματα δεν έχουν ομοιόμορφη κατανομή</a:t>
            </a:r>
          </a:p>
          <a:p>
            <a:pPr eaLnBrk="1" hangingPunct="1">
              <a:defRPr/>
            </a:pPr>
            <a:endParaRPr lang="el-GR" sz="24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Παράδειγμα</a:t>
            </a:r>
            <a:r>
              <a:rPr lang="el-GR" sz="2400" dirty="0" smtClean="0"/>
              <a:t>: σήμα ομιλίας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Σήμα Ομιλίας</a:t>
            </a:r>
            <a:endParaRPr lang="en-GB" sz="3600" dirty="0" smtClean="0"/>
          </a:p>
        </p:txBody>
      </p:sp>
      <p:pic>
        <p:nvPicPr>
          <p:cNvPr id="34821" name="Picture 4" descr="spe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69" y="1268760"/>
            <a:ext cx="595266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6451" y="5733256"/>
            <a:ext cx="3296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  <a:defRPr/>
            </a:pPr>
            <a:r>
              <a:rPr lang="el-GR" dirty="0">
                <a:latin typeface="+mn-lt"/>
              </a:rPr>
              <a:t>Παράδειγμα Σήματος Ομιλίας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Ιστόγραμμα Σήματος Ομιλίας</a:t>
            </a:r>
            <a:endParaRPr lang="en-GB" sz="3600" dirty="0" smtClean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l-GR" dirty="0" smtClean="0">
                <a:solidFill>
                  <a:srgbClr val="0033CC"/>
                </a:solidFill>
              </a:rPr>
              <a:t>Ερωτήσεις: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dirty="0" smtClean="0"/>
              <a:t>Τι είναι το ιστόγραμμα;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dirty="0" smtClean="0"/>
              <a:t>Τι παρατηρείτε;</a:t>
            </a:r>
            <a:endParaRPr lang="en-US" dirty="0" smtClean="0"/>
          </a:p>
          <a:p>
            <a:pPr eaLnBrk="1" hangingPunct="1">
              <a:defRPr/>
            </a:pPr>
            <a:endParaRPr lang="el-GR" dirty="0" smtClean="0"/>
          </a:p>
        </p:txBody>
      </p:sp>
      <p:pic>
        <p:nvPicPr>
          <p:cNvPr id="9" name="Picture 5" descr="histo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00200"/>
            <a:ext cx="5756688" cy="43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 smtClean="0"/>
              <a:t>Companding</a:t>
            </a:r>
            <a:endParaRPr lang="en-GB" sz="3600" dirty="0" smtClean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2276872"/>
            <a:ext cx="8229600" cy="410445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33CC"/>
                </a:solidFill>
              </a:rPr>
              <a:t>Συμπιεστής:</a:t>
            </a:r>
          </a:p>
          <a:p>
            <a:pPr lvl="1" eaLnBrk="1" hangingPunct="1">
              <a:defRPr/>
            </a:pPr>
            <a:r>
              <a:rPr lang="el-GR" dirty="0" smtClean="0"/>
              <a:t>Τα δείγματα του σήματος διέρχονται από ένα μη γραμμικό στοιχείο</a:t>
            </a:r>
          </a:p>
          <a:p>
            <a:pPr lvl="1" eaLnBrk="1" hangingPunct="1">
              <a:defRPr/>
            </a:pPr>
            <a:r>
              <a:rPr lang="el-GR" dirty="0" smtClean="0"/>
              <a:t>τα μεγάλα πλάτη συμπιέζονται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dirty="0" smtClean="0"/>
              <a:t>μειώνεται η δυναμική περιοχή του σήματος</a:t>
            </a:r>
          </a:p>
          <a:p>
            <a:pPr eaLnBrk="1" hangingPunct="1">
              <a:defRPr/>
            </a:pPr>
            <a:r>
              <a:rPr lang="el-GR" dirty="0" smtClean="0">
                <a:solidFill>
                  <a:srgbClr val="0033CC"/>
                </a:solidFill>
              </a:rPr>
              <a:t>Ομοιόμορφο </a:t>
            </a:r>
            <a:r>
              <a:rPr lang="en-US" dirty="0" smtClean="0">
                <a:solidFill>
                  <a:srgbClr val="0033CC"/>
                </a:solidFill>
              </a:rPr>
              <a:t>PCM: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dirty="0" smtClean="0"/>
              <a:t>η έξοδος του συμπιεστή κβαντίζεται ομοιόμορφα όπως και στην απλή περίπτωση</a:t>
            </a:r>
          </a:p>
          <a:p>
            <a:pPr eaLnBrk="1" hangingPunct="1">
              <a:defRPr/>
            </a:pPr>
            <a:r>
              <a:rPr lang="el-GR" dirty="0" smtClean="0">
                <a:solidFill>
                  <a:srgbClr val="0033CC"/>
                </a:solidFill>
              </a:rPr>
              <a:t>Δέκτης (Αποκωδικοποιητής):</a:t>
            </a:r>
          </a:p>
          <a:p>
            <a:pPr lvl="1" eaLnBrk="1" hangingPunct="1">
              <a:defRPr/>
            </a:pPr>
            <a:r>
              <a:rPr lang="el-GR" dirty="0" smtClean="0"/>
              <a:t>αποσυμπίεση (διάταση) της δυναμικής περιοχής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0033CC"/>
                </a:solidFill>
              </a:rPr>
              <a:t>Companding</a:t>
            </a:r>
            <a:r>
              <a:rPr lang="en-US" dirty="0" smtClean="0">
                <a:solidFill>
                  <a:srgbClr val="0033CC"/>
                </a:solidFill>
              </a:rPr>
              <a:t>: Compressing + Expanding</a:t>
            </a:r>
            <a:endParaRPr lang="en-GB" dirty="0" smtClean="0">
              <a:solidFill>
                <a:srgbClr val="0033CC"/>
              </a:solidFill>
            </a:endParaRPr>
          </a:p>
        </p:txBody>
      </p:sp>
      <p:pic>
        <p:nvPicPr>
          <p:cNvPr id="5" name="Picture 4" descr="fig6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92089"/>
            <a:ext cx="8432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Σκοποί  ενότητας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400" dirty="0" smtClean="0"/>
              <a:t>Περιγραφή βασικών κωδικοποιητών </a:t>
            </a:r>
            <a:r>
              <a:rPr lang="el-GR" sz="2400" dirty="0" err="1" smtClean="0"/>
              <a:t>κυματομορφής</a:t>
            </a:r>
            <a:r>
              <a:rPr lang="el-GR" sz="2400" dirty="0" smtClean="0"/>
              <a:t>, όπως </a:t>
            </a:r>
            <a:r>
              <a:rPr lang="en-US" sz="2400" dirty="0" smtClean="0"/>
              <a:t>PCM, DPCM</a:t>
            </a:r>
            <a:r>
              <a:rPr lang="el-GR" sz="2400" dirty="0" smtClean="0"/>
              <a:t>, </a:t>
            </a:r>
            <a:r>
              <a:rPr lang="en-US" sz="2400" dirty="0" smtClean="0"/>
              <a:t>DM, ADM. </a:t>
            </a:r>
            <a:r>
              <a:rPr lang="el-GR" sz="2400" dirty="0" smtClean="0"/>
              <a:t>Εισαγωγή των εννοιών θορύβου </a:t>
            </a:r>
            <a:r>
              <a:rPr lang="el-GR" sz="2400" dirty="0" err="1" smtClean="0"/>
              <a:t>κβάντισης</a:t>
            </a:r>
            <a:r>
              <a:rPr lang="el-GR" sz="2400" dirty="0" smtClean="0"/>
              <a:t> και </a:t>
            </a:r>
            <a:r>
              <a:rPr lang="en-US" sz="2400" dirty="0" smtClean="0"/>
              <a:t>SQNR. </a:t>
            </a:r>
            <a:r>
              <a:rPr lang="el-GR" sz="2400" dirty="0" smtClean="0"/>
              <a:t>Περιγραφή ομοιόμορφων και μη ομοιόμορφων κωδικοποιητών.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Συμπιεστής Τύπου-μ</a:t>
            </a:r>
            <a:endParaRPr lang="en-GB" sz="3600" dirty="0" smtClean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Συνάρτηση συμπίεσης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648066"/>
              </p:ext>
            </p:extLst>
          </p:nvPr>
        </p:nvGraphicFramePr>
        <p:xfrm>
          <a:off x="4271255" y="1526956"/>
          <a:ext cx="4045161" cy="103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4" imgW="2286000" imgH="495000" progId="Equation.DSMT4">
                  <p:embed/>
                </p:oleObj>
              </mc:Choice>
              <mc:Fallback>
                <p:oleObj name="Equation" r:id="rId4" imgW="228600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255" y="1526956"/>
                        <a:ext cx="4045161" cy="103794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793750" y="3212976"/>
            <a:ext cx="3168650" cy="26673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 algn="l">
              <a:spcAft>
                <a:spcPts val="600"/>
              </a:spcAft>
              <a:defRPr/>
            </a:pPr>
            <a:r>
              <a:rPr lang="el-GR" i="1" dirty="0">
                <a:latin typeface="+mn-lt"/>
              </a:rPr>
              <a:t>μ=255</a:t>
            </a:r>
          </a:p>
          <a:p>
            <a:pPr marL="342900" indent="-342900" algn="l">
              <a:spcAft>
                <a:spcPts val="600"/>
              </a:spcAft>
              <a:defRPr/>
            </a:pPr>
            <a:r>
              <a:rPr lang="el-GR" dirty="0">
                <a:solidFill>
                  <a:srgbClr val="0033CC"/>
                </a:solidFill>
                <a:latin typeface="+mn-lt"/>
              </a:rPr>
              <a:t>128 στάθμες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l-GR" i="1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7 bits/</a:t>
            </a:r>
            <a:r>
              <a:rPr lang="el-GR" i="1" dirty="0">
                <a:latin typeface="+mn-lt"/>
              </a:rPr>
              <a:t>έξοδο)</a:t>
            </a:r>
          </a:p>
          <a:p>
            <a:pPr marL="342900" indent="-342900" algn="l">
              <a:spcAft>
                <a:spcPts val="600"/>
              </a:spcAft>
              <a:defRPr/>
            </a:pPr>
            <a:r>
              <a:rPr lang="el-GR" dirty="0">
                <a:latin typeface="+mn-lt"/>
              </a:rPr>
              <a:t>Βελτίωση απόδοσης κατά 24 </a:t>
            </a:r>
            <a:r>
              <a:rPr lang="en-US" dirty="0">
                <a:latin typeface="+mn-lt"/>
              </a:rPr>
              <a:t>dB</a:t>
            </a:r>
            <a:endParaRPr lang="el-GR" dirty="0">
              <a:latin typeface="+mn-lt"/>
            </a:endParaRPr>
          </a:p>
          <a:p>
            <a:pPr marL="342900" indent="-342900" algn="l">
              <a:spcAft>
                <a:spcPts val="600"/>
              </a:spcAft>
              <a:defRPr/>
            </a:pPr>
            <a:r>
              <a:rPr lang="el-GR" dirty="0">
                <a:latin typeface="+mn-lt"/>
              </a:rPr>
              <a:t>Χρησιμοποιείται σε Αμερική και Ιαπωνία</a:t>
            </a:r>
          </a:p>
        </p:txBody>
      </p:sp>
      <p:pic>
        <p:nvPicPr>
          <p:cNvPr id="8" name="Picture 5" descr="fig6_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59235"/>
            <a:ext cx="4654649" cy="3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smtClean="0"/>
              <a:t>Συμπιεστής Τύπου-</a:t>
            </a:r>
            <a:r>
              <a:rPr lang="en-US" sz="3600" smtClean="0"/>
              <a:t>A</a:t>
            </a:r>
            <a:endParaRPr lang="en-GB" sz="3600" smtClean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idx="1"/>
          </p:nvPr>
        </p:nvSpPr>
        <p:spPr>
          <a:xfrm>
            <a:off x="464156" y="1614441"/>
            <a:ext cx="3675796" cy="44683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Συνάρτηση συμπίεσης</a:t>
            </a:r>
            <a:endParaRPr lang="en-US" sz="2400" dirty="0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634079"/>
              </p:ext>
            </p:extLst>
          </p:nvPr>
        </p:nvGraphicFramePr>
        <p:xfrm>
          <a:off x="4183991" y="1615165"/>
          <a:ext cx="46132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4" imgW="2286000" imgH="495000" progId="Equation.DSMT4">
                  <p:embed/>
                </p:oleObj>
              </mc:Choice>
              <mc:Fallback>
                <p:oleObj name="Equation" r:id="rId4" imgW="228600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991" y="1615165"/>
                        <a:ext cx="4613275" cy="9890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 descr="fig6_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00981"/>
            <a:ext cx="4680198" cy="35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83" name="Rectangle 7"/>
          <p:cNvSpPr>
            <a:spLocks noChangeArrowheads="1"/>
          </p:cNvSpPr>
          <p:nvPr/>
        </p:nvSpPr>
        <p:spPr bwMode="auto">
          <a:xfrm>
            <a:off x="872472" y="2958555"/>
            <a:ext cx="2819400" cy="312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 algn="l">
              <a:spcAft>
                <a:spcPts val="600"/>
              </a:spcAft>
              <a:defRPr/>
            </a:pPr>
            <a:r>
              <a:rPr lang="en-US" i="1" dirty="0">
                <a:latin typeface="+mn-lt"/>
              </a:rPr>
              <a:t>A</a:t>
            </a:r>
            <a:r>
              <a:rPr lang="el-GR" i="1" dirty="0">
                <a:latin typeface="+mn-lt"/>
              </a:rPr>
              <a:t>=</a:t>
            </a:r>
            <a:r>
              <a:rPr lang="en-US" i="1" dirty="0">
                <a:latin typeface="+mn-lt"/>
              </a:rPr>
              <a:t>87.56</a:t>
            </a:r>
          </a:p>
          <a:p>
            <a:pPr marL="342900" indent="-342900" algn="l">
              <a:spcAft>
                <a:spcPts val="600"/>
              </a:spcAft>
              <a:defRPr/>
            </a:pPr>
            <a:r>
              <a:rPr lang="el-GR" dirty="0">
                <a:latin typeface="+mn-lt"/>
              </a:rPr>
              <a:t>Ο συμπιεστής τύπου-Α είναι περισσότερο «φιλικός» με τα μικρότερα πλάτη σε σχέση με τον τύπου-μ</a:t>
            </a:r>
          </a:p>
          <a:p>
            <a:pPr marL="342900" indent="-342900" algn="l">
              <a:spcAft>
                <a:spcPts val="600"/>
              </a:spcAft>
              <a:defRPr/>
            </a:pPr>
            <a:r>
              <a:rPr lang="el-GR" dirty="0">
                <a:latin typeface="+mn-lt"/>
              </a:rPr>
              <a:t>Χρησιμοποιείται στην Ευρώπη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Αναπαράσταση με παλμούς (1 από 3)</a:t>
            </a:r>
            <a:endParaRPr lang="en-GB" sz="3600" dirty="0" smtClean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556792"/>
            <a:ext cx="8229600" cy="4536503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Οι κβαντισμένες τιμές αναπαρίστανται με δυαδικά σύμβολα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Τα δυαδικά σύμβολα εάν πρόκειται να αποσταλούν πρέπει να παρασταθούν με σήματα. Η διαδικασία αυτή ονομάζεται </a:t>
            </a:r>
            <a:r>
              <a:rPr lang="el-GR" sz="2400" dirty="0" smtClean="0">
                <a:solidFill>
                  <a:srgbClr val="0033CC"/>
                </a:solidFill>
              </a:rPr>
              <a:t>Κωδικοποίηση Γραμμής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Αναπαράσταση με παλμούς (2 από 3) </a:t>
            </a:r>
            <a:endParaRPr lang="en-GB" sz="3600" dirty="0" smtClean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Autofit/>
          </a:bodyPr>
          <a:lstStyle/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Τυπικοί Κώδικες Γραμμής:</a:t>
            </a:r>
          </a:p>
          <a:p>
            <a:pPr>
              <a:lnSpc>
                <a:spcPts val="3200"/>
              </a:lnSpc>
              <a:defRPr/>
            </a:pPr>
            <a:r>
              <a:rPr lang="el-GR" sz="2000" dirty="0"/>
              <a:t>Κώδικας </a:t>
            </a:r>
            <a:r>
              <a:rPr lang="en-US" sz="2000" dirty="0"/>
              <a:t>On-Off</a:t>
            </a:r>
            <a:r>
              <a:rPr lang="el-GR" sz="2000" dirty="0"/>
              <a:t> (</a:t>
            </a:r>
            <a:r>
              <a:rPr lang="en-US" sz="2000" dirty="0"/>
              <a:t>Non Return-to-Zero, NRZ, </a:t>
            </a:r>
            <a:r>
              <a:rPr lang="el-GR" sz="2000" dirty="0"/>
              <a:t>ή </a:t>
            </a:r>
            <a:r>
              <a:rPr lang="en-US" sz="2000" dirty="0"/>
              <a:t>RZ)</a:t>
            </a:r>
            <a:r>
              <a:rPr lang="el-GR" sz="2000" dirty="0" smtClean="0"/>
              <a:t>:  </a:t>
            </a:r>
            <a:r>
              <a:rPr lang="el-GR" sz="2000" dirty="0"/>
              <a:t>0 </a:t>
            </a:r>
            <a:r>
              <a:rPr lang="el-GR" sz="2000" dirty="0">
                <a:sym typeface="Mathematica1Mono" pitchFamily="18" charset="2"/>
              </a:rPr>
              <a:t></a:t>
            </a:r>
            <a:r>
              <a:rPr lang="el-GR" sz="2000" dirty="0"/>
              <a:t> 0, 1 </a:t>
            </a:r>
            <a:r>
              <a:rPr lang="el-GR" sz="2000" dirty="0">
                <a:sym typeface="Mathematica1Mono" pitchFamily="18" charset="2"/>
              </a:rPr>
              <a:t></a:t>
            </a:r>
            <a:r>
              <a:rPr lang="el-GR" sz="2000" dirty="0"/>
              <a:t> +Α</a:t>
            </a:r>
            <a:endParaRPr lang="en-US" sz="2000" dirty="0"/>
          </a:p>
          <a:p>
            <a:pPr>
              <a:lnSpc>
                <a:spcPts val="3200"/>
              </a:lnSpc>
              <a:defRPr/>
            </a:pPr>
            <a:r>
              <a:rPr lang="el-GR" sz="2000" dirty="0"/>
              <a:t>Πολική κωδικοποίηση</a:t>
            </a:r>
            <a:r>
              <a:rPr lang="el-GR" sz="2000" dirty="0" smtClean="0"/>
              <a:t>:  </a:t>
            </a:r>
            <a:r>
              <a:rPr lang="el-GR" sz="2000" dirty="0"/>
              <a:t>0 </a:t>
            </a:r>
            <a:r>
              <a:rPr lang="el-GR" sz="2000" dirty="0">
                <a:sym typeface="Mathematica1Mono" pitchFamily="18" charset="2"/>
              </a:rPr>
              <a:t></a:t>
            </a:r>
            <a:r>
              <a:rPr lang="el-GR" sz="2000" dirty="0"/>
              <a:t> -Α, 1 </a:t>
            </a:r>
            <a:r>
              <a:rPr lang="el-GR" sz="2000" dirty="0">
                <a:sym typeface="Mathematica1Mono" pitchFamily="18" charset="2"/>
              </a:rPr>
              <a:t></a:t>
            </a:r>
            <a:r>
              <a:rPr lang="el-GR" sz="2000" dirty="0"/>
              <a:t> +Α</a:t>
            </a:r>
          </a:p>
          <a:p>
            <a:pPr>
              <a:lnSpc>
                <a:spcPts val="3200"/>
              </a:lnSpc>
              <a:defRPr/>
            </a:pPr>
            <a:r>
              <a:rPr lang="el-GR" sz="2000" dirty="0"/>
              <a:t>Διπολική: </a:t>
            </a:r>
            <a:r>
              <a:rPr lang="el-GR" sz="2000" dirty="0" smtClean="0"/>
              <a:t>0 </a:t>
            </a:r>
            <a:r>
              <a:rPr lang="el-GR" sz="2000" dirty="0">
                <a:sym typeface="Mathematica1Mono" pitchFamily="18" charset="2"/>
              </a:rPr>
              <a:t></a:t>
            </a:r>
            <a:r>
              <a:rPr lang="el-GR" sz="2000" dirty="0"/>
              <a:t> 0,  1 </a:t>
            </a:r>
            <a:r>
              <a:rPr lang="el-GR" sz="2000" dirty="0">
                <a:sym typeface="Mathematica1Mono" pitchFamily="18" charset="2"/>
              </a:rPr>
              <a:t> </a:t>
            </a:r>
            <a:br>
              <a:rPr lang="el-GR" sz="2000" dirty="0">
                <a:sym typeface="Mathematica1Mono" pitchFamily="18" charset="2"/>
              </a:rPr>
            </a:br>
            <a:r>
              <a:rPr lang="el-GR" sz="2000" dirty="0"/>
              <a:t>εναλλακτικά +Α, -</a:t>
            </a:r>
            <a:r>
              <a:rPr lang="el-GR" sz="2000" dirty="0" smtClean="0"/>
              <a:t>Α</a:t>
            </a:r>
          </a:p>
          <a:p>
            <a:pPr>
              <a:lnSpc>
                <a:spcPts val="3200"/>
              </a:lnSpc>
              <a:defRPr/>
            </a:pPr>
            <a:r>
              <a:rPr lang="el-GR" sz="2000" dirty="0"/>
              <a:t>Χωρισμού φάσης: 0 </a:t>
            </a:r>
            <a:r>
              <a:rPr lang="el-GR" sz="2000" dirty="0">
                <a:sym typeface="Mathematica1Mono" pitchFamily="18" charset="2"/>
              </a:rPr>
              <a:t> -Α (1η </a:t>
            </a:r>
            <a:r>
              <a:rPr lang="el-GR" sz="2000" dirty="0" err="1">
                <a:sym typeface="Mathematica1Mono" pitchFamily="18" charset="2"/>
              </a:rPr>
              <a:t>ημιπερίοδος</a:t>
            </a:r>
            <a:r>
              <a:rPr lang="el-GR" sz="2000" dirty="0">
                <a:sym typeface="Mathematica1Mono" pitchFamily="18" charset="2"/>
              </a:rPr>
              <a:t>) +Α (2η </a:t>
            </a:r>
            <a:r>
              <a:rPr lang="el-GR" sz="2000" dirty="0" err="1">
                <a:sym typeface="Mathematica1Mono" pitchFamily="18" charset="2"/>
              </a:rPr>
              <a:t>ημιπερίοδος</a:t>
            </a:r>
            <a:r>
              <a:rPr lang="el-GR" sz="2000" dirty="0">
                <a:sym typeface="Mathematica1Mono" pitchFamily="18" charset="2"/>
              </a:rPr>
              <a:t>),  1  +Α (1η </a:t>
            </a:r>
            <a:r>
              <a:rPr lang="el-GR" sz="2000" dirty="0" err="1">
                <a:sym typeface="Mathematica1Mono" pitchFamily="18" charset="2"/>
              </a:rPr>
              <a:t>ημιπερίδος</a:t>
            </a:r>
            <a:r>
              <a:rPr lang="el-GR" sz="2000" dirty="0">
                <a:sym typeface="Mathematica1Mono" pitchFamily="18" charset="2"/>
              </a:rPr>
              <a:t>) -Α (2η </a:t>
            </a:r>
            <a:r>
              <a:rPr lang="el-GR" sz="2000" dirty="0" err="1">
                <a:sym typeface="Mathematica1Mono" pitchFamily="18" charset="2"/>
              </a:rPr>
              <a:t>ημιπερίοδος</a:t>
            </a:r>
            <a:r>
              <a:rPr lang="el-GR" sz="2000" dirty="0">
                <a:sym typeface="Mathematica1Mono" pitchFamily="18" charset="2"/>
              </a:rPr>
              <a:t>)</a:t>
            </a:r>
          </a:p>
          <a:p>
            <a:pPr>
              <a:lnSpc>
                <a:spcPts val="3200"/>
              </a:lnSpc>
              <a:defRPr/>
            </a:pPr>
            <a:r>
              <a:rPr lang="el-GR" sz="2000" dirty="0">
                <a:sym typeface="Mathematica1Mono" pitchFamily="18" charset="2"/>
              </a:rPr>
              <a:t>Διαφορική κωδικοποίηση: 0  παρουσία μεταβολής του παλμού, 1  απουσία μεταβολής του παλμού</a:t>
            </a:r>
          </a:p>
          <a:p>
            <a:pPr>
              <a:lnSpc>
                <a:spcPts val="3200"/>
              </a:lnSpc>
              <a:defRPr/>
            </a:pPr>
            <a:endParaRPr lang="el-GR" sz="2000" dirty="0"/>
          </a:p>
          <a:p>
            <a:pPr eaLnBrk="1" hangingPunct="1">
              <a:spcAft>
                <a:spcPts val="600"/>
              </a:spcAft>
              <a:defRPr/>
            </a:pPr>
            <a:endParaRPr lang="el-GR" sz="20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1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Αναπαράσταση με παλμούς </a:t>
            </a:r>
            <a:r>
              <a:rPr lang="en-US" sz="3600" dirty="0" smtClean="0"/>
              <a:t>(</a:t>
            </a:r>
            <a:r>
              <a:rPr lang="el-GR" sz="3600" dirty="0" smtClean="0"/>
              <a:t>3</a:t>
            </a:r>
            <a:r>
              <a:rPr lang="en-US" sz="3600" dirty="0" smtClean="0"/>
              <a:t> </a:t>
            </a:r>
            <a:r>
              <a:rPr lang="el-GR" sz="3600" dirty="0" smtClean="0"/>
              <a:t>από 3)</a:t>
            </a:r>
            <a:endParaRPr lang="en-GB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2325" y="1417638"/>
            <a:ext cx="7864475" cy="3235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l-GR" sz="2000" dirty="0" smtClean="0">
              <a:sym typeface="Mathematica1Mono" pitchFamily="18" charset="2"/>
            </a:endParaRPr>
          </a:p>
          <a:p>
            <a:pPr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sz="2000" dirty="0" smtClean="0">
                <a:sym typeface="Mathematica1Mono" pitchFamily="18" charset="2"/>
              </a:rPr>
              <a:t>  </a:t>
            </a:r>
            <a:r>
              <a:rPr lang="el-GR" sz="2000" dirty="0" smtClean="0">
                <a:solidFill>
                  <a:srgbClr val="0033CC"/>
                </a:solidFill>
                <a:sym typeface="Mathematica1Mono" pitchFamily="18" charset="2"/>
              </a:rPr>
              <a:t>Κριτήρια επιλογής κώδικα γραμμής</a:t>
            </a:r>
            <a:r>
              <a:rPr lang="el-GR" sz="2000" dirty="0" smtClean="0">
                <a:sym typeface="Mathematica1Mono" pitchFamily="18" charset="2"/>
              </a:rPr>
              <a:t>:</a:t>
            </a:r>
          </a:p>
          <a:p>
            <a:pPr fontAlgn="auto">
              <a:lnSpc>
                <a:spcPct val="180000"/>
              </a:lnSpc>
              <a:spcAft>
                <a:spcPts val="0"/>
              </a:spcAft>
              <a:buClrTx/>
              <a:buSzTx/>
              <a:defRPr/>
            </a:pPr>
            <a:r>
              <a:rPr lang="el-GR" sz="2000" dirty="0" smtClean="0">
                <a:sym typeface="Mathematica1Mono" pitchFamily="18" charset="2"/>
              </a:rPr>
              <a:t>Παρουσία ή όχι </a:t>
            </a:r>
            <a:r>
              <a:rPr lang="en-US" sz="2000" dirty="0" smtClean="0">
                <a:sym typeface="Mathematica1Mono" pitchFamily="18" charset="2"/>
              </a:rPr>
              <a:t>DC </a:t>
            </a:r>
            <a:r>
              <a:rPr lang="el-GR" sz="2000" dirty="0" smtClean="0">
                <a:sym typeface="Mathematica1Mono" pitchFamily="18" charset="2"/>
              </a:rPr>
              <a:t>συνιστώσας</a:t>
            </a:r>
            <a:r>
              <a:rPr lang="en-US" sz="2000" dirty="0" smtClean="0">
                <a:sym typeface="Mathematica1Mono" pitchFamily="18" charset="2"/>
              </a:rPr>
              <a:t> (</a:t>
            </a:r>
            <a:r>
              <a:rPr lang="el-GR" sz="2000" dirty="0" smtClean="0">
                <a:sym typeface="Mathematica1Mono" pitchFamily="18" charset="2"/>
              </a:rPr>
              <a:t>δηλ. σταθερού όρου)</a:t>
            </a:r>
          </a:p>
          <a:p>
            <a:pPr fontAlgn="auto">
              <a:lnSpc>
                <a:spcPct val="180000"/>
              </a:lnSpc>
              <a:spcAft>
                <a:spcPts val="0"/>
              </a:spcAft>
              <a:buClrTx/>
              <a:buSzTx/>
              <a:defRPr/>
            </a:pPr>
            <a:r>
              <a:rPr lang="el-GR" sz="2000" dirty="0" smtClean="0">
                <a:sym typeface="Mathematica1Mono" pitchFamily="18" charset="2"/>
              </a:rPr>
              <a:t>Επίδραση στην ανάκτηση ή απώλεια χρονισμού</a:t>
            </a:r>
          </a:p>
          <a:p>
            <a:pPr fontAlgn="auto">
              <a:lnSpc>
                <a:spcPct val="180000"/>
              </a:lnSpc>
              <a:spcAft>
                <a:spcPts val="0"/>
              </a:spcAft>
              <a:buClrTx/>
              <a:buSzTx/>
              <a:defRPr/>
            </a:pPr>
            <a:r>
              <a:rPr lang="el-GR" sz="2000" dirty="0" smtClean="0">
                <a:sym typeface="Mathematica1Mono" pitchFamily="18" charset="2"/>
              </a:rPr>
              <a:t>Αντοχή στο θόρυβο</a:t>
            </a:r>
            <a:endParaRPr lang="en-US" sz="2000" dirty="0" smtClean="0">
              <a:sym typeface="Mathematica1Mono" pitchFamily="18" charset="2"/>
            </a:endParaRPr>
          </a:p>
          <a:p>
            <a:pPr fontAlgn="auto">
              <a:lnSpc>
                <a:spcPct val="180000"/>
              </a:lnSpc>
              <a:spcAft>
                <a:spcPts val="0"/>
              </a:spcAft>
              <a:buClrTx/>
              <a:buSzTx/>
              <a:defRPr/>
            </a:pPr>
            <a:r>
              <a:rPr lang="el-GR" sz="2000" dirty="0">
                <a:sym typeface="Mathematica1Mono" pitchFamily="18" charset="2"/>
              </a:rPr>
              <a:t>Μορφή φάσματος  </a:t>
            </a:r>
            <a:endParaRPr lang="en-US" sz="2000" dirty="0">
              <a:sym typeface="Mathematica1Mono" pitchFamily="18" charset="2"/>
            </a:endParaRP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9298"/>
              </p:ext>
            </p:extLst>
          </p:nvPr>
        </p:nvGraphicFramePr>
        <p:xfrm>
          <a:off x="3106626" y="4941168"/>
          <a:ext cx="2930748" cy="142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4" imgW="1409400" imgH="685800" progId="Equation.DSMT4">
                  <p:embed/>
                </p:oleObj>
              </mc:Choice>
              <mc:Fallback>
                <p:oleObj name="Equation" r:id="rId4" imgW="14094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626" y="4941168"/>
                        <a:ext cx="2930748" cy="1425769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Αναγεννητικοί </a:t>
            </a:r>
            <a:r>
              <a:rPr lang="el-GR" sz="3600" dirty="0" err="1" smtClean="0"/>
              <a:t>Επαναλήπτες</a:t>
            </a:r>
            <a:r>
              <a:rPr lang="el-GR" sz="3600" dirty="0" smtClean="0"/>
              <a:t> </a:t>
            </a:r>
            <a:endParaRPr lang="en-GB" sz="3600" dirty="0" smtClean="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556793"/>
            <a:ext cx="8229600" cy="12070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800"/>
              </a:lnSpc>
              <a:defRPr/>
            </a:pPr>
            <a:r>
              <a:rPr lang="el-GR" sz="2000" dirty="0" smtClean="0">
                <a:sym typeface="Mathematica1Mono" pitchFamily="18" charset="2"/>
              </a:rPr>
              <a:t>Ένα από τα πλέον σημαντικά χαρακτηριστικά των συστημάτων </a:t>
            </a:r>
            <a:r>
              <a:rPr lang="en-US" sz="2000" dirty="0" smtClean="0">
                <a:sym typeface="Mathematica1Mono" pitchFamily="18" charset="2"/>
              </a:rPr>
              <a:t>PCM </a:t>
            </a:r>
            <a:r>
              <a:rPr lang="el-GR" sz="2000" dirty="0" smtClean="0">
                <a:sym typeface="Mathematica1Mono" pitchFamily="18" charset="2"/>
              </a:rPr>
              <a:t>είναι η ικανότητά το να ελέγχουν τις επιδράσεις της παραμόρφωσης καναλιού και του θορύβου μέσω της χρήσης </a:t>
            </a:r>
            <a:r>
              <a:rPr lang="el-GR" sz="2000" dirty="0" smtClean="0">
                <a:solidFill>
                  <a:srgbClr val="0033CC"/>
                </a:solidFill>
                <a:sym typeface="Mathematica1Mono" pitchFamily="18" charset="2"/>
              </a:rPr>
              <a:t>αναγεννητικών </a:t>
            </a:r>
            <a:r>
              <a:rPr lang="el-GR" sz="2000" dirty="0" err="1" smtClean="0">
                <a:solidFill>
                  <a:srgbClr val="0033CC"/>
                </a:solidFill>
                <a:sym typeface="Mathematica1Mono" pitchFamily="18" charset="2"/>
              </a:rPr>
              <a:t>επαναληπτών</a:t>
            </a:r>
            <a:r>
              <a:rPr lang="el-GR" sz="2000" dirty="0" smtClean="0">
                <a:solidFill>
                  <a:srgbClr val="0033CC"/>
                </a:solidFill>
                <a:sym typeface="Mathematica1Mono" pitchFamily="18" charset="2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sym typeface="Mathematica1Mono" pitchFamily="18" charset="2"/>
              </a:rPr>
              <a:t>(regenerative repeaters)</a:t>
            </a:r>
            <a:r>
              <a:rPr lang="el-GR" sz="2000" dirty="0" smtClean="0">
                <a:solidFill>
                  <a:srgbClr val="0033CC"/>
                </a:solidFill>
                <a:sym typeface="Mathematica1Mono" pitchFamily="18" charset="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000" dirty="0" smtClean="0">
              <a:solidFill>
                <a:srgbClr val="0033CC"/>
              </a:solidFill>
              <a:sym typeface="Mathematica1Mono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000" dirty="0" smtClean="0">
              <a:solidFill>
                <a:srgbClr val="0033CC"/>
              </a:solidFill>
              <a:sym typeface="Mathematica1Mono" pitchFamily="18" charset="2"/>
            </a:endParaRPr>
          </a:p>
          <a:p>
            <a:pPr eaLnBrk="1" hangingPunct="1">
              <a:defRPr/>
            </a:pPr>
            <a:endParaRPr lang="el-GR" sz="2000" dirty="0" smtClean="0">
              <a:sym typeface="Mathematica1Mono" pitchFamily="18" charset="2"/>
            </a:endParaRP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None/>
              <a:defRPr/>
            </a:pPr>
            <a:endParaRPr lang="el-GR" sz="2000" dirty="0" smtClean="0">
              <a:sym typeface="Mathematica1Mono" pitchFamily="18" charset="2"/>
            </a:endParaRPr>
          </a:p>
          <a:p>
            <a:pPr eaLnBrk="1" hangingPunct="1">
              <a:lnSpc>
                <a:spcPct val="180000"/>
              </a:lnSpc>
              <a:defRPr/>
            </a:pPr>
            <a:endParaRPr lang="el-GR" sz="2000" dirty="0" smtClean="0">
              <a:sym typeface="Mathematica1Mono" pitchFamily="18" charset="2"/>
            </a:endParaRPr>
          </a:p>
          <a:p>
            <a:pPr eaLnBrk="1" hangingPunct="1">
              <a:defRPr/>
            </a:pPr>
            <a:endParaRPr lang="el-GR" sz="2000" dirty="0" smtClean="0">
              <a:sym typeface="Mathematica1Mono" pitchFamily="18" charset="2"/>
            </a:endParaRPr>
          </a:p>
        </p:txBody>
      </p:sp>
      <p:sp>
        <p:nvSpPr>
          <p:cNvPr id="38917" name="Text Box 23"/>
          <p:cNvSpPr txBox="1">
            <a:spLocks noChangeArrowheads="1"/>
          </p:cNvSpPr>
          <p:nvPr/>
        </p:nvSpPr>
        <p:spPr bwMode="auto">
          <a:xfrm>
            <a:off x="-180528" y="5373216"/>
            <a:ext cx="1512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l-GR" sz="1600" i="1" dirty="0"/>
              <a:t>   Distorted  PCM wave</a:t>
            </a:r>
          </a:p>
        </p:txBody>
      </p:sp>
      <p:grpSp>
        <p:nvGrpSpPr>
          <p:cNvPr id="38918" name="Group 28"/>
          <p:cNvGrpSpPr>
            <a:grpSpLocks/>
          </p:cNvGrpSpPr>
          <p:nvPr/>
        </p:nvGrpSpPr>
        <p:grpSpPr bwMode="auto">
          <a:xfrm>
            <a:off x="252860" y="3064469"/>
            <a:ext cx="8785225" cy="3028950"/>
            <a:chOff x="113" y="1885"/>
            <a:chExt cx="5534" cy="1908"/>
          </a:xfrm>
        </p:grpSpPr>
        <p:sp>
          <p:nvSpPr>
            <p:cNvPr id="38919" name="Text Box 10"/>
            <p:cNvSpPr txBox="1">
              <a:spLocks noChangeArrowheads="1"/>
            </p:cNvSpPr>
            <p:nvPr/>
          </p:nvSpPr>
          <p:spPr bwMode="auto">
            <a:xfrm>
              <a:off x="113" y="1885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600" i="1" dirty="0"/>
                <a:t>     analog signal</a:t>
              </a:r>
            </a:p>
          </p:txBody>
        </p:sp>
        <p:sp>
          <p:nvSpPr>
            <p:cNvPr id="38920" name="Text Box 14"/>
            <p:cNvSpPr txBox="1">
              <a:spLocks noChangeArrowheads="1"/>
            </p:cNvSpPr>
            <p:nvPr/>
          </p:nvSpPr>
          <p:spPr bwMode="auto">
            <a:xfrm>
              <a:off x="385" y="2473"/>
              <a:ext cx="9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600" i="1"/>
                <a:t>   Distorted  PCM wave</a:t>
              </a:r>
            </a:p>
          </p:txBody>
        </p:sp>
        <p:sp>
          <p:nvSpPr>
            <p:cNvPr id="38921" name="Line 6"/>
            <p:cNvSpPr>
              <a:spLocks noChangeShapeType="1"/>
            </p:cNvSpPr>
            <p:nvPr/>
          </p:nvSpPr>
          <p:spPr bwMode="auto">
            <a:xfrm>
              <a:off x="930" y="2069"/>
              <a:ext cx="63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22" name="Text Box 7"/>
            <p:cNvSpPr txBox="1">
              <a:spLocks noChangeArrowheads="1"/>
            </p:cNvSpPr>
            <p:nvPr/>
          </p:nvSpPr>
          <p:spPr bwMode="auto">
            <a:xfrm>
              <a:off x="1565" y="1888"/>
              <a:ext cx="2086" cy="36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800" dirty="0"/>
                <a:t>LPF</a:t>
              </a:r>
              <a:r>
                <a:rPr lang="el-GR" altLang="el-GR" sz="1800" dirty="0"/>
                <a:t> </a:t>
              </a:r>
              <a:r>
                <a:rPr lang="en-US" altLang="el-GR" sz="1800" dirty="0"/>
                <a:t>/</a:t>
              </a:r>
              <a:r>
                <a:rPr lang="el-GR" altLang="el-GR" sz="1800" dirty="0"/>
                <a:t> </a:t>
              </a:r>
              <a:r>
                <a:rPr lang="en-US" altLang="el-GR" sz="1800" dirty="0"/>
                <a:t>Sampler</a:t>
              </a:r>
              <a:r>
                <a:rPr lang="el-GR" altLang="el-GR" sz="1800" dirty="0"/>
                <a:t> </a:t>
              </a:r>
              <a:r>
                <a:rPr lang="en-US" altLang="el-GR" sz="1800" dirty="0"/>
                <a:t>/ Q[.]</a:t>
              </a:r>
              <a:r>
                <a:rPr lang="el-GR" altLang="el-GR" sz="1800" dirty="0"/>
                <a:t> </a:t>
              </a:r>
              <a:r>
                <a:rPr lang="en-US" altLang="el-GR" sz="1800" dirty="0"/>
                <a:t>/</a:t>
              </a:r>
              <a:r>
                <a:rPr lang="el-GR" altLang="el-GR" sz="1800" dirty="0"/>
                <a:t> </a:t>
              </a:r>
              <a:r>
                <a:rPr lang="en-US" altLang="el-GR" sz="1800" dirty="0"/>
                <a:t>Encoder</a:t>
              </a:r>
              <a:endParaRPr lang="el-GR" altLang="el-GR" sz="1800" dirty="0"/>
            </a:p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endParaRPr lang="en-US" altLang="el-GR" sz="1800" dirty="0"/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>
              <a:off x="3651" y="2069"/>
              <a:ext cx="63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4285" y="1948"/>
              <a:ext cx="7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600" i="1" dirty="0"/>
                <a:t>PCM wave</a:t>
              </a:r>
            </a:p>
          </p:txBody>
        </p:sp>
        <p:sp>
          <p:nvSpPr>
            <p:cNvPr id="38925" name="Line 11"/>
            <p:cNvSpPr>
              <a:spLocks noChangeShapeType="1"/>
            </p:cNvSpPr>
            <p:nvPr/>
          </p:nvSpPr>
          <p:spPr bwMode="auto">
            <a:xfrm>
              <a:off x="1292" y="2610"/>
              <a:ext cx="63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26" name="Text Box 12"/>
            <p:cNvSpPr txBox="1">
              <a:spLocks noChangeArrowheads="1"/>
            </p:cNvSpPr>
            <p:nvPr/>
          </p:nvSpPr>
          <p:spPr bwMode="auto">
            <a:xfrm>
              <a:off x="1927" y="2387"/>
              <a:ext cx="1361" cy="4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/>
                <a:t>Regenerative Repeater</a:t>
              </a:r>
            </a:p>
          </p:txBody>
        </p:sp>
        <p:sp>
          <p:nvSpPr>
            <p:cNvPr id="38927" name="Line 13"/>
            <p:cNvSpPr>
              <a:spLocks noChangeShapeType="1"/>
            </p:cNvSpPr>
            <p:nvPr/>
          </p:nvSpPr>
          <p:spPr bwMode="auto">
            <a:xfrm>
              <a:off x="3288" y="2610"/>
              <a:ext cx="63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28" name="Text Box 15"/>
            <p:cNvSpPr txBox="1">
              <a:spLocks noChangeArrowheads="1"/>
            </p:cNvSpPr>
            <p:nvPr/>
          </p:nvSpPr>
          <p:spPr bwMode="auto">
            <a:xfrm>
              <a:off x="3787" y="2425"/>
              <a:ext cx="9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600" i="1"/>
                <a:t>   Regenerated  PCM wave</a:t>
              </a:r>
            </a:p>
          </p:txBody>
        </p:sp>
        <p:sp>
          <p:nvSpPr>
            <p:cNvPr id="38929" name="Line 18"/>
            <p:cNvSpPr>
              <a:spLocks noChangeShapeType="1"/>
            </p:cNvSpPr>
            <p:nvPr/>
          </p:nvSpPr>
          <p:spPr bwMode="auto">
            <a:xfrm>
              <a:off x="839" y="3566"/>
              <a:ext cx="40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30" name="Line 20"/>
            <p:cNvSpPr>
              <a:spLocks noChangeShapeType="1"/>
            </p:cNvSpPr>
            <p:nvPr/>
          </p:nvSpPr>
          <p:spPr bwMode="auto">
            <a:xfrm>
              <a:off x="4785" y="3521"/>
              <a:ext cx="36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31" name="Text Box 22"/>
            <p:cNvSpPr txBox="1">
              <a:spLocks noChangeArrowheads="1"/>
            </p:cNvSpPr>
            <p:nvPr/>
          </p:nvSpPr>
          <p:spPr bwMode="auto">
            <a:xfrm>
              <a:off x="4876" y="3294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600" i="1" dirty="0"/>
                <a:t>     analog signal</a:t>
              </a:r>
            </a:p>
          </p:txBody>
        </p:sp>
        <p:sp>
          <p:nvSpPr>
            <p:cNvPr id="38932" name="Text Box 24"/>
            <p:cNvSpPr txBox="1">
              <a:spLocks noChangeArrowheads="1"/>
            </p:cNvSpPr>
            <p:nvPr/>
          </p:nvSpPr>
          <p:spPr bwMode="auto">
            <a:xfrm>
              <a:off x="2880" y="3339"/>
              <a:ext cx="1905" cy="36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800"/>
                <a:t>Decoder / Restoration Filter</a:t>
              </a:r>
              <a:endParaRPr lang="el-GR" altLang="el-GR" sz="1800"/>
            </a:p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endParaRPr lang="en-US" altLang="el-GR" sz="1800"/>
            </a:p>
          </p:txBody>
        </p:sp>
        <p:sp>
          <p:nvSpPr>
            <p:cNvPr id="38933" name="Text Box 25"/>
            <p:cNvSpPr txBox="1">
              <a:spLocks noChangeArrowheads="1"/>
            </p:cNvSpPr>
            <p:nvPr/>
          </p:nvSpPr>
          <p:spPr bwMode="auto">
            <a:xfrm>
              <a:off x="1247" y="3343"/>
              <a:ext cx="1089" cy="4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/>
                <a:t>Regenerative Repeater</a:t>
              </a:r>
            </a:p>
          </p:txBody>
        </p:sp>
        <p:sp>
          <p:nvSpPr>
            <p:cNvPr id="38934" name="Line 26"/>
            <p:cNvSpPr>
              <a:spLocks noChangeShapeType="1"/>
            </p:cNvSpPr>
            <p:nvPr/>
          </p:nvSpPr>
          <p:spPr bwMode="auto">
            <a:xfrm>
              <a:off x="2336" y="3566"/>
              <a:ext cx="5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35" name="Text Box 27"/>
            <p:cNvSpPr txBox="1">
              <a:spLocks noChangeArrowheads="1"/>
            </p:cNvSpPr>
            <p:nvPr/>
          </p:nvSpPr>
          <p:spPr bwMode="auto">
            <a:xfrm>
              <a:off x="2245" y="2931"/>
              <a:ext cx="77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30000"/>
                </a:lnSpc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200" b="1">
                  <a:latin typeface="+mn-lt"/>
                </a:rPr>
                <a:t>.</a:t>
              </a:r>
            </a:p>
            <a:p>
              <a:pPr eaLnBrk="1" hangingPunct="1">
                <a:lnSpc>
                  <a:spcPct val="30000"/>
                </a:lnSpc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200" b="1">
                  <a:latin typeface="+mn-lt"/>
                </a:rPr>
                <a:t>.</a:t>
              </a:r>
            </a:p>
            <a:p>
              <a:pPr eaLnBrk="1" hangingPunct="1">
                <a:lnSpc>
                  <a:spcPct val="30000"/>
                </a:lnSpc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l-GR" sz="1200" b="1">
                  <a:latin typeface="+mn-lt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Διαφορικό </a:t>
            </a:r>
            <a:r>
              <a:rPr lang="en-US" sz="3600" dirty="0" smtClean="0"/>
              <a:t>PCM </a:t>
            </a:r>
            <a:r>
              <a:rPr lang="el-GR" sz="3600" dirty="0" smtClean="0"/>
              <a:t>(</a:t>
            </a:r>
            <a:r>
              <a:rPr lang="en-US" sz="3600" dirty="0" smtClean="0"/>
              <a:t>DPCM</a:t>
            </a:r>
            <a:r>
              <a:rPr lang="el-GR" sz="3600" dirty="0" smtClean="0"/>
              <a:t>)</a:t>
            </a:r>
            <a:endParaRPr lang="en-GB" sz="3600" dirty="0" smtClean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400"/>
              </a:spcAft>
              <a:defRPr/>
            </a:pPr>
            <a:r>
              <a:rPr lang="el-GR" sz="2000" dirty="0" smtClean="0"/>
              <a:t>Στο </a:t>
            </a:r>
            <a:r>
              <a:rPr lang="en-US" sz="2000" dirty="0" smtClean="0">
                <a:solidFill>
                  <a:srgbClr val="0033CC"/>
                </a:solidFill>
              </a:rPr>
              <a:t>PCM</a:t>
            </a:r>
            <a:r>
              <a:rPr lang="en-US" sz="2000" dirty="0" smtClean="0"/>
              <a:t>, </a:t>
            </a:r>
            <a:r>
              <a:rPr lang="el-GR" sz="2000" dirty="0" smtClean="0"/>
              <a:t>κάθε δείγμα κβαντίζεται ξεχωριστά από έναν βαθμωτό κβαντιστή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eaLnBrk="1" hangingPunct="1">
              <a:spcAft>
                <a:spcPts val="400"/>
              </a:spcAft>
              <a:defRPr/>
            </a:pPr>
            <a:r>
              <a:rPr lang="el-GR" sz="2000" dirty="0" smtClean="0"/>
              <a:t>Σε ένα </a:t>
            </a:r>
            <a:r>
              <a:rPr lang="el-GR" sz="2000" dirty="0" smtClean="0">
                <a:solidFill>
                  <a:srgbClr val="0033CC"/>
                </a:solidFill>
              </a:rPr>
              <a:t>διανυσματικό κβαντιστή</a:t>
            </a:r>
            <a:r>
              <a:rPr lang="el-GR" sz="2000" dirty="0" smtClean="0"/>
              <a:t>, κβαντίζονται πολλά δείγματα ταυτόχρονα. Κβαντίζοντας το κάθε μπλοκ χωριστά εκμεταλλευόμαστε τη συσχέτιση των δειγμάτων.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l-GR" sz="2000" dirty="0" smtClean="0"/>
              <a:t>Εναλλακτικά, μπορούμε να εισάγουμε κάποιου είδους </a:t>
            </a:r>
            <a:r>
              <a:rPr lang="el-GR" sz="2000" dirty="0" smtClean="0">
                <a:solidFill>
                  <a:srgbClr val="0033CC"/>
                </a:solidFill>
              </a:rPr>
              <a:t>μνήμη</a:t>
            </a:r>
            <a:r>
              <a:rPr lang="el-GR" sz="2000" dirty="0" smtClean="0"/>
              <a:t> στον κβαντιστή</a:t>
            </a:r>
            <a:r>
              <a:rPr lang="en-US" sz="2000" dirty="0" smtClean="0"/>
              <a:t> </a:t>
            </a:r>
            <a:r>
              <a:rPr lang="el-GR" sz="2000" dirty="0" smtClean="0"/>
              <a:t>και να αξιοποιήσουμε τη συσχέτιση</a:t>
            </a:r>
            <a:endParaRPr lang="el-GR" sz="2000" dirty="0" smtClean="0">
              <a:solidFill>
                <a:srgbClr val="0033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324672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Κίνητρο:</a:t>
            </a:r>
          </a:p>
          <a:p>
            <a:pPr lvl="1">
              <a:defRPr/>
            </a:pPr>
            <a:r>
              <a:rPr lang="el-GR" sz="2000" dirty="0"/>
              <a:t>όταν έχω τυχαία διαδικασία περιορισμένου εύρους ζώνης και </a:t>
            </a:r>
            <a:r>
              <a:rPr lang="el-GR" sz="2000" dirty="0" err="1"/>
              <a:t>δειγματοληπτείται</a:t>
            </a:r>
            <a:r>
              <a:rPr lang="el-GR" sz="2000" dirty="0"/>
              <a:t> με ρυθμό </a:t>
            </a:r>
            <a:r>
              <a:rPr lang="en-US" sz="2000" dirty="0" err="1"/>
              <a:t>Nyquist</a:t>
            </a:r>
            <a:r>
              <a:rPr lang="el-GR" sz="2000" dirty="0"/>
              <a:t> (ή </a:t>
            </a:r>
            <a:r>
              <a:rPr lang="el-GR" sz="2000" dirty="0" smtClean="0"/>
              <a:t>μεγαλύτερο</a:t>
            </a:r>
            <a:r>
              <a:rPr lang="el-GR" sz="2000" dirty="0"/>
              <a:t>)</a:t>
            </a:r>
            <a:r>
              <a:rPr lang="en-US" sz="2000" dirty="0" smtClean="0"/>
              <a:t>,</a:t>
            </a:r>
            <a:r>
              <a:rPr lang="el-GR" sz="2000" dirty="0" smtClean="0"/>
              <a:t> τότε </a:t>
            </a:r>
            <a:r>
              <a:rPr lang="el-GR" sz="2000" dirty="0"/>
              <a:t>τα διαδοχικά δείγματα εμφανίζουν σημαντική συσχέτιση</a:t>
            </a:r>
          </a:p>
          <a:p>
            <a:pPr lvl="1">
              <a:spcAft>
                <a:spcPts val="600"/>
              </a:spcAft>
              <a:defRPr/>
            </a:pPr>
            <a:r>
              <a:rPr lang="el-GR" sz="2000" dirty="0"/>
              <a:t>η συσχέτιση μπορεί να ελαττώσει τον αριθμό </a:t>
            </a:r>
            <a:r>
              <a:rPr lang="en-US" sz="2000" dirty="0"/>
              <a:t>bits/</a:t>
            </a:r>
            <a:r>
              <a:rPr lang="el-GR" sz="2000" dirty="0"/>
              <a:t>έξοδο διατηρώντας την ίδια απόδοση</a:t>
            </a:r>
          </a:p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Γενική μέθοδος:</a:t>
            </a:r>
          </a:p>
          <a:p>
            <a:pPr lvl="1">
              <a:defRPr/>
            </a:pPr>
            <a:r>
              <a:rPr lang="el-GR" sz="2000" dirty="0"/>
              <a:t>Διαφορική </a:t>
            </a:r>
            <a:r>
              <a:rPr lang="el-GR" sz="2000" dirty="0" err="1"/>
              <a:t>Παλμοκωδική</a:t>
            </a:r>
            <a:r>
              <a:rPr lang="el-GR" sz="2000" dirty="0"/>
              <a:t> Διαμόρφωση</a:t>
            </a:r>
          </a:p>
          <a:p>
            <a:pPr lvl="1">
              <a:buNone/>
              <a:defRPr/>
            </a:pPr>
            <a:r>
              <a:rPr lang="en-US" sz="2000" dirty="0">
                <a:solidFill>
                  <a:srgbClr val="0033CC"/>
                </a:solidFill>
              </a:rPr>
              <a:t>   (Differential PCM - DPCM)</a:t>
            </a:r>
            <a:endParaRPr lang="en-GB" sz="2000" dirty="0">
              <a:solidFill>
                <a:srgbClr val="0033CC"/>
              </a:solidFill>
            </a:endParaRP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Πομπός Απλού </a:t>
            </a:r>
            <a:r>
              <a:rPr lang="en-US" sz="3600" dirty="0" smtClean="0"/>
              <a:t>DPCM (1 </a:t>
            </a:r>
            <a:r>
              <a:rPr lang="el-GR" sz="3600" dirty="0" smtClean="0"/>
              <a:t>από 3)</a:t>
            </a:r>
            <a:endParaRPr lang="en-GB" sz="3600" dirty="0" smtClean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417638"/>
            <a:ext cx="3538736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/>
              <a:t>Στην απλούστερη περίπτωση, κβαντίζεται η </a:t>
            </a:r>
            <a:r>
              <a:rPr lang="el-GR" sz="2400" dirty="0" smtClean="0">
                <a:solidFill>
                  <a:srgbClr val="0033CC"/>
                </a:solidFill>
              </a:rPr>
              <a:t>διαφορά δύο διαδοχικών δειγμάτων</a:t>
            </a:r>
          </a:p>
          <a:p>
            <a:pPr eaLnBrk="1" hangingPunct="1">
              <a:defRPr/>
            </a:pPr>
            <a:r>
              <a:rPr lang="el-GR" sz="2400" dirty="0" smtClean="0"/>
              <a:t>Αν έχουν μεγάλη συσχέτιση:</a:t>
            </a:r>
          </a:p>
          <a:p>
            <a:pPr lvl="1" eaLnBrk="1" hangingPunct="1">
              <a:defRPr/>
            </a:pPr>
            <a:r>
              <a:rPr lang="el-GR" dirty="0" smtClean="0"/>
              <a:t>η διαφορά τους θα έχει μικρή δυναμική περιοχή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l-GR" dirty="0" smtClean="0"/>
              <a:t>απαιτεί λιγότερα </a:t>
            </a:r>
            <a:r>
              <a:rPr lang="en-US" dirty="0" smtClean="0"/>
              <a:t>bits </a:t>
            </a:r>
            <a:r>
              <a:rPr lang="el-GR" dirty="0" smtClean="0"/>
              <a:t>για την κβάντισή της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lnSpc>
                <a:spcPts val="2200"/>
              </a:lnSpc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el-GR" sz="2400" dirty="0" smtClean="0"/>
              <a:t>  -</a:t>
            </a:r>
            <a:endParaRPr lang="el-GR" sz="2400" dirty="0" smtClean="0">
              <a:solidFill>
                <a:srgbClr val="C00000"/>
              </a:solidFill>
            </a:endParaRPr>
          </a:p>
        </p:txBody>
      </p:sp>
      <p:pic>
        <p:nvPicPr>
          <p:cNvPr id="10" name="Picture 12" descr="DPCM_tra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757980" cy="235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Πομπός Απλού </a:t>
            </a:r>
            <a:r>
              <a:rPr lang="en-US" sz="3600" dirty="0" smtClean="0"/>
              <a:t>DPCM</a:t>
            </a:r>
            <a:r>
              <a:rPr lang="el-GR" sz="3600" dirty="0" smtClean="0"/>
              <a:t> (2 από 3)</a:t>
            </a:r>
            <a:endParaRPr lang="en-GB" sz="3600" dirty="0" smtClean="0"/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6292"/>
              </p:ext>
            </p:extLst>
          </p:nvPr>
        </p:nvGraphicFramePr>
        <p:xfrm>
          <a:off x="1783557" y="1879841"/>
          <a:ext cx="12493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557" y="1879841"/>
                        <a:ext cx="1249362" cy="4572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52747"/>
              </p:ext>
            </p:extLst>
          </p:nvPr>
        </p:nvGraphicFramePr>
        <p:xfrm>
          <a:off x="1902619" y="3172619"/>
          <a:ext cx="11477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6" imgW="571320" imgH="253800" progId="Equation.DSMT4">
                  <p:embed/>
                </p:oleObj>
              </mc:Choice>
              <mc:Fallback>
                <p:oleObj name="Equation" r:id="rId6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619" y="3172619"/>
                        <a:ext cx="1147762" cy="5080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 descr="DPCM_tra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7639"/>
            <a:ext cx="4141788" cy="20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5800" y="4339371"/>
            <a:ext cx="4332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dirty="0" smtClean="0">
                <a:solidFill>
                  <a:srgbClr val="C00000"/>
                </a:solidFill>
                <a:latin typeface="+mn-lt"/>
              </a:rPr>
              <a:t>Μέσω </a:t>
            </a:r>
            <a:r>
              <a:rPr lang="el-GR" dirty="0">
                <a:solidFill>
                  <a:srgbClr val="C00000"/>
                </a:solidFill>
                <a:latin typeface="+mn-lt"/>
              </a:rPr>
              <a:t>του </a:t>
            </a:r>
            <a:r>
              <a:rPr lang="el-GR" u="sng" dirty="0">
                <a:solidFill>
                  <a:srgbClr val="C00000"/>
                </a:solidFill>
                <a:latin typeface="+mn-lt"/>
              </a:rPr>
              <a:t>κλάδου ανάδρασης </a:t>
            </a:r>
            <a:r>
              <a:rPr lang="el-GR" dirty="0" err="1">
                <a:solidFill>
                  <a:srgbClr val="C00000"/>
                </a:solidFill>
                <a:latin typeface="+mn-lt"/>
              </a:rPr>
              <a:t>συσσωρεύνται</a:t>
            </a:r>
            <a:r>
              <a:rPr lang="el-GR" dirty="0">
                <a:solidFill>
                  <a:srgbClr val="C00000"/>
                </a:solidFill>
                <a:latin typeface="+mn-lt"/>
              </a:rPr>
              <a:t> οι διαφορές και έτσι σχηματίζεται μια προσέγγιση του τρέχοντος δείγματος. Η ίδια διαδικασία συσσώρευσης γίνεται και στον δέκτη. 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457200" y="1417638"/>
                <a:ext cx="4038600" cy="45529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  <a:buClrTx/>
                  <a:buSzTx/>
                  <a:defRPr/>
                </a:pPr>
                <a:r>
                  <a:rPr lang="el-GR" sz="2000" dirty="0" smtClean="0"/>
                  <a:t>Αντί να κβαντίσω τη διαφορά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/>
              </a:p>
              <a:p>
                <a:pPr fontAlgn="auto">
                  <a:spcAft>
                    <a:spcPts val="0"/>
                  </a:spcAft>
                  <a:buClrTx/>
                  <a:buSzTx/>
                  <a:defRPr/>
                </a:pPr>
                <a:r>
                  <a:rPr lang="el-GR" sz="2000" dirty="0" smtClean="0"/>
                  <a:t>Κβαντίζω τη διαφορά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l-GR" sz="2000" dirty="0" smtClean="0"/>
              </a:p>
              <a:p>
                <a:pPr fontAlgn="auto">
                  <a:spcAft>
                    <a:spcPts val="0"/>
                  </a:spcAft>
                  <a:buClrTx/>
                  <a:buSzTx/>
                  <a:defRPr/>
                </a:pPr>
                <a:endParaRPr lang="el-GR" sz="2000" dirty="0" smtClean="0"/>
              </a:p>
              <a:p>
                <a:pPr fontAlgn="auto">
                  <a:lnSpc>
                    <a:spcPts val="2200"/>
                  </a:lnSpc>
                  <a:spcAft>
                    <a:spcPts val="1800"/>
                  </a:spcAft>
                  <a:buClrTx/>
                  <a:buSzTx/>
                  <a:buNone/>
                  <a:defRPr/>
                </a:pPr>
                <a:r>
                  <a:rPr lang="el-GR" sz="2000" dirty="0" smtClean="0"/>
                  <a:t>  -  διότι το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κβαντισμένη ποσότητα (διακριτή</a:t>
                </a:r>
                <a:r>
                  <a:rPr lang="en-US" sz="2000" dirty="0" smtClean="0"/>
                  <a:t>,</a:t>
                </a:r>
                <a:r>
                  <a:rPr lang="el-GR" sz="2000" dirty="0" smtClean="0"/>
                  <a:t> που μπορεί να αναπαραχθεί στον δέκτη) και η οποία προσεγγίζει το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l-GR" sz="2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17638"/>
                <a:ext cx="4038600" cy="4552949"/>
              </a:xfrm>
              <a:prstGeom prst="rect">
                <a:avLst/>
              </a:prstGeom>
              <a:blipFill rotWithShape="0">
                <a:blip r:embed="rId9"/>
                <a:stretch>
                  <a:fillRect l="-1357" t="-8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431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Πομπός Απλού </a:t>
            </a:r>
            <a:r>
              <a:rPr lang="en-US" sz="3600" dirty="0" smtClean="0"/>
              <a:t>DPCM</a:t>
            </a:r>
            <a:r>
              <a:rPr lang="el-GR" sz="3600" dirty="0" smtClean="0"/>
              <a:t> (3 από 3)</a:t>
            </a:r>
            <a:endParaRPr lang="en-GB" sz="3600" dirty="0" smtClean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1600200"/>
            <a:ext cx="7734723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Ισχύουν οι σχέσεις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marL="0" indent="0" eaLnBrk="1" hangingPunct="1">
              <a:buNone/>
              <a:defRPr/>
            </a:pP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>
              <a:defRPr/>
            </a:pPr>
            <a:r>
              <a:rPr lang="el-GR" sz="2000" dirty="0" smtClean="0"/>
              <a:t>Σφάλμα </a:t>
            </a:r>
            <a:r>
              <a:rPr lang="el-GR" sz="2000" dirty="0" err="1" smtClean="0"/>
              <a:t>κβάντισης</a:t>
            </a:r>
            <a:r>
              <a:rPr lang="el-GR" sz="2000" dirty="0" smtClean="0"/>
              <a:t> </a:t>
            </a:r>
            <a:br>
              <a:rPr lang="el-GR" sz="2000" dirty="0" smtClean="0"/>
            </a:br>
            <a:r>
              <a:rPr lang="el-GR" sz="2000" dirty="0" smtClean="0"/>
              <a:t>(είσοδος – έξοδος </a:t>
            </a:r>
            <a:r>
              <a:rPr lang="el-GR" sz="2000" dirty="0" err="1" smtClean="0"/>
              <a:t>κβαντιστή</a:t>
            </a:r>
            <a:r>
              <a:rPr lang="el-GR" sz="2000" dirty="0" smtClean="0"/>
              <a:t>)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>
              <a:defRPr/>
            </a:pPr>
            <a:r>
              <a:rPr lang="el-GR" sz="2000" i="1" dirty="0" smtClean="0"/>
              <a:t>Δηλαδή</a:t>
            </a:r>
            <a:r>
              <a:rPr lang="el-GR" sz="2000" i="1" dirty="0">
                <a:solidFill>
                  <a:srgbClr val="0033CC"/>
                </a:solidFill>
              </a:rPr>
              <a:t>, το σφάλμα </a:t>
            </a:r>
            <a:r>
              <a:rPr lang="el-GR" sz="2000" i="1" dirty="0" err="1">
                <a:solidFill>
                  <a:srgbClr val="0033CC"/>
                </a:solidFill>
              </a:rPr>
              <a:t>κβάντισης</a:t>
            </a:r>
            <a:r>
              <a:rPr lang="el-GR" sz="2000" i="1" dirty="0">
                <a:solidFill>
                  <a:srgbClr val="0033CC"/>
                </a:solidFill>
              </a:rPr>
              <a:t> είναι ίσο με τη διαφορά του τρέχοντος δείγματος από την εκτίμησή του  </a:t>
            </a:r>
            <a:endParaRPr lang="en-GB" sz="2000" i="1" dirty="0">
              <a:solidFill>
                <a:srgbClr val="0033CC"/>
              </a:solidFill>
            </a:endParaRPr>
          </a:p>
          <a:p>
            <a:pPr eaLnBrk="1" hangingPunct="1">
              <a:defRPr/>
            </a:pPr>
            <a:endParaRPr lang="el-GR" sz="2000" dirty="0" smtClean="0"/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419100" y="2428875"/>
            <a:ext cx="3695700" cy="4200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42900" indent="-342900" algn="l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67354"/>
              </p:ext>
            </p:extLst>
          </p:nvPr>
        </p:nvGraphicFramePr>
        <p:xfrm>
          <a:off x="1331190" y="2246313"/>
          <a:ext cx="18827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Equation" r:id="rId4" imgW="850680" imgH="253800" progId="Equation.DSMT4">
                  <p:embed/>
                </p:oleObj>
              </mc:Choice>
              <mc:Fallback>
                <p:oleObj name="Equation" r:id="rId4" imgW="8506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90" y="2246313"/>
                        <a:ext cx="1882775" cy="5588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17593"/>
              </p:ext>
            </p:extLst>
          </p:nvPr>
        </p:nvGraphicFramePr>
        <p:xfrm>
          <a:off x="1331640" y="2987675"/>
          <a:ext cx="18240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87675"/>
                        <a:ext cx="1824037" cy="55721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" descr="DPCM_tr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75" y="1748352"/>
            <a:ext cx="4256310" cy="210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7365"/>
              </p:ext>
            </p:extLst>
          </p:nvPr>
        </p:nvGraphicFramePr>
        <p:xfrm>
          <a:off x="1597699" y="4484464"/>
          <a:ext cx="6572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Equation" r:id="rId9" imgW="3111480" imgH="304560" progId="Equation.DSMT4">
                  <p:embed/>
                </p:oleObj>
              </mc:Choice>
              <mc:Fallback>
                <p:oleObj name="Equation" r:id="rId9" imgW="3111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699" y="4484464"/>
                        <a:ext cx="6572250" cy="6413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Περιεχόμενα ενότητας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Παλμοκωδική</a:t>
            </a:r>
            <a:r>
              <a:rPr lang="el-GR" sz="2400" dirty="0"/>
              <a:t> Διαμόρφωση </a:t>
            </a:r>
            <a:r>
              <a:rPr lang="el-GR" sz="2400" dirty="0" err="1"/>
              <a:t>Κυματομορφής</a:t>
            </a:r>
            <a:r>
              <a:rPr lang="el-GR" sz="2400" dirty="0"/>
              <a:t> (PCM)</a:t>
            </a:r>
          </a:p>
          <a:p>
            <a:r>
              <a:rPr lang="el-GR" sz="2400" dirty="0"/>
              <a:t>Θόρυβος </a:t>
            </a:r>
            <a:r>
              <a:rPr lang="el-GR" sz="2400" dirty="0" err="1"/>
              <a:t>Κβάντισης</a:t>
            </a:r>
            <a:r>
              <a:rPr lang="el-GR" sz="2400" dirty="0"/>
              <a:t> και SQNR</a:t>
            </a:r>
          </a:p>
          <a:p>
            <a:r>
              <a:rPr lang="el-GR" sz="2400" dirty="0"/>
              <a:t>Εύρος Ζώνης PCM</a:t>
            </a:r>
          </a:p>
          <a:p>
            <a:r>
              <a:rPr lang="el-GR" sz="2400" dirty="0"/>
              <a:t>Μη Ομοιόμορφη Κωδικοποίηση και Συμπιεστές</a:t>
            </a:r>
          </a:p>
          <a:p>
            <a:r>
              <a:rPr lang="el-GR" sz="2400" dirty="0"/>
              <a:t>Διαφορικό PCM (DPCM)</a:t>
            </a:r>
          </a:p>
          <a:p>
            <a:r>
              <a:rPr lang="el-GR" sz="2400" dirty="0"/>
              <a:t>Διαμόρφωση Δέλτα και Προσαρμοστική Διαμόρφωση </a:t>
            </a:r>
            <a:r>
              <a:rPr lang="el-GR" sz="2400" dirty="0" smtClean="0"/>
              <a:t>Δέλτα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4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Δέκτης Απλού </a:t>
            </a:r>
            <a:r>
              <a:rPr lang="en-US" sz="3600" dirty="0" smtClean="0"/>
              <a:t>DPCM</a:t>
            </a:r>
            <a:r>
              <a:rPr lang="el-GR" sz="3600" dirty="0" smtClean="0"/>
              <a:t> (1 από 3)</a:t>
            </a:r>
            <a:endParaRPr lang="en-GB" sz="3600" dirty="0" smtClean="0"/>
          </a:p>
        </p:txBody>
      </p:sp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Η έξοδος </a:t>
            </a:r>
            <a:r>
              <a:rPr lang="el-GR" sz="2400" dirty="0" smtClean="0">
                <a:solidFill>
                  <a:srgbClr val="0033CC"/>
                </a:solidFill>
              </a:rPr>
              <a:t>(ανακατασκευασμένο σήμα)</a:t>
            </a:r>
            <a:r>
              <a:rPr lang="el-GR" sz="2400" dirty="0" smtClean="0"/>
              <a:t> δίνεται ως</a:t>
            </a:r>
            <a:endParaRPr lang="en-GB" sz="2400" dirty="0" smtClean="0"/>
          </a:p>
        </p:txBody>
      </p:sp>
      <p:pic>
        <p:nvPicPr>
          <p:cNvPr id="7" name="Picture 4" descr="DPCM_receiv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61" y="2285304"/>
            <a:ext cx="51720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341442"/>
              </p:ext>
            </p:extLst>
          </p:nvPr>
        </p:nvGraphicFramePr>
        <p:xfrm>
          <a:off x="3779912" y="4581457"/>
          <a:ext cx="21367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5" imgW="901440" imgH="253800" progId="Equation.DSMT4">
                  <p:embed/>
                </p:oleObj>
              </mc:Choice>
              <mc:Fallback>
                <p:oleObj name="Equation" r:id="rId5" imgW="9014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581457"/>
                        <a:ext cx="2136775" cy="59848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Δέκτης Απλού </a:t>
            </a:r>
            <a:r>
              <a:rPr lang="en-US" sz="3600" dirty="0" smtClean="0"/>
              <a:t>DPCM (2</a:t>
            </a:r>
            <a:r>
              <a:rPr lang="el-GR" sz="3600" dirty="0" smtClean="0"/>
              <a:t> από 3</a:t>
            </a:r>
            <a:r>
              <a:rPr lang="en-US" sz="3600" dirty="0" smtClean="0"/>
              <a:t>)</a:t>
            </a:r>
            <a:endParaRPr lang="en-GB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00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Συγκρίνοντας τις εξισώσεις διαφορών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πομπός:</a:t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lvl="1" eaLnBrk="1" hangingPunct="1">
                  <a:defRPr/>
                </a:pPr>
                <a:r>
                  <a:rPr lang="el-GR" sz="2000" dirty="0" smtClean="0"/>
                  <a:t>δέκτης:</a:t>
                </a:r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Οι δύο ακολουθίες ικανοποιούν την ίδια εξίσωση διαφορών </a:t>
                </a:r>
                <a:endParaRPr lang="en-US" sz="2000" dirty="0" smtClean="0"/>
              </a:p>
              <a:p>
                <a:pPr>
                  <a:buNone/>
                  <a:defRPr/>
                </a:pPr>
                <a:r>
                  <a:rPr lang="en-US" sz="2000" dirty="0" smtClean="0"/>
                  <a:t>     </a:t>
                </a:r>
                <a:r>
                  <a:rPr lang="el-GR" sz="2000" dirty="0" smtClean="0"/>
                  <a:t>με την ίδια ακολουθία διέγερσης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2000" dirty="0" smtClean="0"/>
                  <a:t> </a:t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Για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ίδιες αρχικές συνθήκες</a:t>
                </a:r>
                <a:r>
                  <a:rPr lang="el-GR" sz="2000" dirty="0" smtClean="0"/>
                  <a:t>, π.χ.</a:t>
                </a:r>
                <a:r>
                  <a:rPr lang="el-GR" sz="2000" dirty="0"/>
                  <a:t> 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lvl="1">
                  <a:defRPr/>
                </a:pPr>
                <a:r>
                  <a:rPr lang="el-GR" sz="2000" dirty="0" smtClean="0"/>
                  <a:t>οι δύο έξοδοι θα είναι ίσες</a:t>
                </a:r>
              </a:p>
            </p:txBody>
          </p:sp>
        </mc:Choice>
        <mc:Fallback xmlns="">
          <p:sp>
            <p:nvSpPr>
              <p:cNvPr id="47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b="-2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5032"/>
              </p:ext>
            </p:extLst>
          </p:nvPr>
        </p:nvGraphicFramePr>
        <p:xfrm>
          <a:off x="2620987" y="2781848"/>
          <a:ext cx="18097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" name="Equation" r:id="rId5" imgW="901440" imgH="253800" progId="Equation.DSMT4">
                  <p:embed/>
                </p:oleObj>
              </mc:Choice>
              <mc:Fallback>
                <p:oleObj name="Equation" r:id="rId5" imgW="9014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87" y="2781848"/>
                        <a:ext cx="1809750" cy="5064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262205"/>
              </p:ext>
            </p:extLst>
          </p:nvPr>
        </p:nvGraphicFramePr>
        <p:xfrm>
          <a:off x="2771800" y="2042717"/>
          <a:ext cx="16589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7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042717"/>
                        <a:ext cx="1658937" cy="5064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87726"/>
              </p:ext>
            </p:extLst>
          </p:nvPr>
        </p:nvGraphicFramePr>
        <p:xfrm>
          <a:off x="4430737" y="4941168"/>
          <a:ext cx="16335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8" name="Equation" r:id="rId9" imgW="812520" imgH="253800" progId="Equation.DSMT4">
                  <p:embed/>
                </p:oleObj>
              </mc:Choice>
              <mc:Fallback>
                <p:oleObj name="Equation" r:id="rId9" imgW="81252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37" y="4941168"/>
                        <a:ext cx="1633538" cy="5080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Δέκτης Απλού </a:t>
            </a:r>
            <a:r>
              <a:rPr lang="en-US" sz="3600" dirty="0" smtClean="0"/>
              <a:t>DPCM </a:t>
            </a:r>
            <a:r>
              <a:rPr lang="el-GR" sz="3600" dirty="0" smtClean="0"/>
              <a:t>(</a:t>
            </a:r>
            <a:r>
              <a:rPr lang="en-US" sz="3600" dirty="0" smtClean="0"/>
              <a:t>3</a:t>
            </a:r>
            <a:r>
              <a:rPr lang="el-GR" sz="3600" dirty="0" smtClean="0"/>
              <a:t> από 3)</a:t>
            </a:r>
            <a:endParaRPr lang="en-GB" sz="3600" dirty="0" smtClean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Χρησιμοποιώντας ότι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               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l-GR" sz="2000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l-GR" sz="2000" dirty="0"/>
              <a:t>	</a:t>
            </a:r>
            <a:r>
              <a:rPr lang="el-GR" sz="2000" dirty="0" smtClean="0"/>
              <a:t>και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l-GR" sz="2000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Προκύπτει: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000" dirty="0" smtClean="0">
              <a:solidFill>
                <a:srgbClr val="0033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  <a:defRPr/>
            </a:pPr>
            <a:r>
              <a:rPr lang="el-GR" sz="2000" dirty="0">
                <a:solidFill>
                  <a:srgbClr val="0033CC"/>
                </a:solidFill>
              </a:rPr>
              <a:t>Συμπέρασμα: </a:t>
            </a:r>
            <a:r>
              <a:rPr lang="el-GR" sz="2000" i="1" dirty="0" smtClean="0">
                <a:solidFill>
                  <a:srgbClr val="FF0000"/>
                </a:solidFill>
              </a:rPr>
              <a:t>το </a:t>
            </a:r>
            <a:r>
              <a:rPr lang="el-GR" sz="2000" i="1" dirty="0">
                <a:solidFill>
                  <a:srgbClr val="FF0000"/>
                </a:solidFill>
              </a:rPr>
              <a:t>σφάλμα </a:t>
            </a:r>
            <a:r>
              <a:rPr lang="el-GR" sz="2000" i="1" dirty="0" err="1">
                <a:solidFill>
                  <a:srgbClr val="FF0000"/>
                </a:solidFill>
              </a:rPr>
              <a:t>κβάντισης</a:t>
            </a:r>
            <a:r>
              <a:rPr lang="el-GR" sz="2000" i="1" dirty="0">
                <a:solidFill>
                  <a:srgbClr val="FF0000"/>
                </a:solidFill>
              </a:rPr>
              <a:t> μεταξύ του σήματος και της ανακατασκευής του είναι ίσο με το σφάλμα μεταξύ της εισόδου-εξόδου του </a:t>
            </a:r>
            <a:r>
              <a:rPr lang="el-GR" sz="2000" i="1" dirty="0" err="1">
                <a:solidFill>
                  <a:srgbClr val="FF0000"/>
                </a:solidFill>
              </a:rPr>
              <a:t>κβαντιστή</a:t>
            </a:r>
            <a:r>
              <a:rPr lang="el-GR" sz="2000" i="1" dirty="0">
                <a:solidFill>
                  <a:srgbClr val="FF0000"/>
                </a:solidFill>
              </a:rPr>
              <a:t> στον πομπό</a:t>
            </a:r>
            <a:endParaRPr lang="en-US" sz="20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l-GR" sz="2000" dirty="0">
                <a:solidFill>
                  <a:srgbClr val="0033CC"/>
                </a:solidFill>
              </a:rPr>
              <a:t>Αποτέλεσμα:</a:t>
            </a:r>
            <a:endParaRPr lang="en-US" sz="2000" dirty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l-GR" sz="2000" dirty="0"/>
              <a:t>αντί να κβαντίζω το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n</a:t>
            </a:r>
            <a:r>
              <a:rPr lang="el-GR" sz="2000" i="1" baseline="-25000" dirty="0"/>
              <a:t> </a:t>
            </a:r>
            <a:r>
              <a:rPr lang="el-GR" sz="2000" dirty="0"/>
              <a:t>κβαντίζω το </a:t>
            </a:r>
            <a:r>
              <a:rPr lang="en-US" sz="2000" i="1" dirty="0" err="1"/>
              <a:t>Y</a:t>
            </a:r>
            <a:r>
              <a:rPr lang="en-US" sz="2000" i="1" baseline="-25000" dirty="0" err="1"/>
              <a:t>n</a:t>
            </a:r>
            <a:r>
              <a:rPr lang="en-US" sz="2000" dirty="0"/>
              <a:t> </a:t>
            </a:r>
            <a:r>
              <a:rPr lang="el-GR" sz="2000" dirty="0"/>
              <a:t>το οποίο έχει πολύ μικρότερη δυναμική περιοχή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/>
              <a:t>και μπορεί να κβαντιστεί με λιγότερα </a:t>
            </a:r>
            <a:r>
              <a:rPr lang="en-US" sz="2000" dirty="0"/>
              <a:t>bits</a:t>
            </a:r>
            <a:r>
              <a:rPr lang="el-GR" sz="2000" dirty="0"/>
              <a:t> διατηρώντας την ίδια απόδοση</a:t>
            </a:r>
            <a:endParaRPr lang="en-US" sz="2000" dirty="0"/>
          </a:p>
          <a:p>
            <a:endParaRPr lang="el-GR" sz="2000" dirty="0"/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43958"/>
              </p:ext>
            </p:extLst>
          </p:nvPr>
        </p:nvGraphicFramePr>
        <p:xfrm>
          <a:off x="1079921" y="2193938"/>
          <a:ext cx="20843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" name="Equation" r:id="rId4" imgW="1028520" imgH="253800" progId="Equation.DSMT4">
                  <p:embed/>
                </p:oleObj>
              </mc:Choice>
              <mc:Fallback>
                <p:oleObj name="Equation" r:id="rId4" imgW="102852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21" y="2193938"/>
                        <a:ext cx="2084388" cy="51117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46105"/>
              </p:ext>
            </p:extLst>
          </p:nvPr>
        </p:nvGraphicFramePr>
        <p:xfrm>
          <a:off x="1079921" y="5085184"/>
          <a:ext cx="21875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" name="Equation" r:id="rId6" imgW="1079280" imgH="253800" progId="Equation.DSMT4">
                  <p:embed/>
                </p:oleObj>
              </mc:Choice>
              <mc:Fallback>
                <p:oleObj name="Equation" r:id="rId6" imgW="1079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21" y="5085184"/>
                        <a:ext cx="2187575" cy="51117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51781"/>
              </p:ext>
            </p:extLst>
          </p:nvPr>
        </p:nvGraphicFramePr>
        <p:xfrm>
          <a:off x="1619671" y="3416338"/>
          <a:ext cx="10048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" name="Equation" r:id="rId8" imgW="495000" imgH="253800" progId="Equation.DSMT4">
                  <p:embed/>
                </p:oleObj>
              </mc:Choice>
              <mc:Fallback>
                <p:oleObj name="Equation" r:id="rId8" imgW="495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1" y="3416338"/>
                        <a:ext cx="1004888" cy="51117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DPCM </a:t>
            </a:r>
            <a:r>
              <a:rPr lang="el-GR" sz="3600" dirty="0" smtClean="0"/>
              <a:t>με πρόβλεψη</a:t>
            </a:r>
            <a:endParaRPr lang="en-GB" sz="3600" dirty="0" smtClean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dirty="0" smtClean="0"/>
              <a:t>Χρησιμοποιούνται τα </a:t>
            </a:r>
            <a:r>
              <a:rPr lang="en-US" sz="2000" i="1" dirty="0" smtClean="0">
                <a:solidFill>
                  <a:srgbClr val="0033CC"/>
                </a:solidFill>
              </a:rPr>
              <a:t>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l-GR" sz="2000" dirty="0" smtClean="0">
                <a:solidFill>
                  <a:srgbClr val="0033CC"/>
                </a:solidFill>
              </a:rPr>
              <a:t>προηγούμενα δείγματα </a:t>
            </a:r>
            <a:r>
              <a:rPr lang="el-GR" sz="2000" dirty="0" smtClean="0"/>
              <a:t>για την </a:t>
            </a:r>
            <a:r>
              <a:rPr lang="el-GR" sz="2000" dirty="0" smtClean="0">
                <a:solidFill>
                  <a:srgbClr val="0033CC"/>
                </a:solidFill>
              </a:rPr>
              <a:t>πρόβλεψη</a:t>
            </a:r>
            <a:r>
              <a:rPr lang="el-GR" sz="2000" dirty="0" smtClean="0"/>
              <a:t> του τρέχοντος δείγματος</a:t>
            </a:r>
          </a:p>
          <a:p>
            <a:pPr eaLnBrk="1" hangingPunct="1">
              <a:defRPr/>
            </a:pPr>
            <a:r>
              <a:rPr lang="el-GR" sz="2000" dirty="0" smtClean="0"/>
              <a:t>Κβαντίζεται η </a:t>
            </a:r>
            <a:r>
              <a:rPr lang="el-GR" sz="2000" dirty="0" smtClean="0">
                <a:solidFill>
                  <a:srgbClr val="0033CC"/>
                </a:solidFill>
              </a:rPr>
              <a:t>διαφορά μεταξύ του δείγματος και της πρόβλεψης του</a:t>
            </a:r>
          </a:p>
          <a:p>
            <a:pPr lvl="1" eaLnBrk="1" hangingPunct="1">
              <a:defRPr/>
            </a:pPr>
            <a:r>
              <a:rPr lang="el-GR" sz="2000" dirty="0" smtClean="0"/>
              <a:t>κατά τρόπο αντίστοιχο του απλού </a:t>
            </a:r>
            <a:r>
              <a:rPr lang="en-US" sz="2000" dirty="0" smtClean="0"/>
              <a:t>DPCM </a:t>
            </a:r>
            <a:r>
              <a:rPr lang="en-US" sz="2000" i="1" dirty="0" smtClean="0"/>
              <a:t>(p=1)</a:t>
            </a:r>
            <a:endParaRPr lang="el-GR" sz="2000" i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000" dirty="0"/>
              <a:t>Χρησιμοποιείται γραμμικός προβλεπτής τάξης </a:t>
            </a:r>
            <a:r>
              <a:rPr lang="en-US" sz="2000" i="1" dirty="0"/>
              <a:t>p</a:t>
            </a:r>
            <a:endParaRPr lang="el-GR" sz="2000" i="1" dirty="0"/>
          </a:p>
          <a:p>
            <a:pPr lvl="1">
              <a:defRPr/>
            </a:pPr>
            <a:endParaRPr lang="el-GR" sz="2000" dirty="0"/>
          </a:p>
          <a:p>
            <a:pPr lvl="1">
              <a:defRPr/>
            </a:pPr>
            <a:endParaRPr lang="el-GR" sz="2000" dirty="0"/>
          </a:p>
          <a:p>
            <a:pPr>
              <a:defRPr/>
            </a:pPr>
            <a:endParaRPr lang="el-GR" sz="2000" dirty="0"/>
          </a:p>
          <a:p>
            <a:pPr>
              <a:defRPr/>
            </a:pPr>
            <a:r>
              <a:rPr lang="el-GR" sz="2000" dirty="0"/>
              <a:t>Οι συντελεστές του φίλτρου πρόβλεψης </a:t>
            </a:r>
            <a:r>
              <a:rPr lang="el-GR" sz="2000" i="1" dirty="0"/>
              <a:t>α</a:t>
            </a:r>
            <a:r>
              <a:rPr lang="en-US" sz="2000" i="1" baseline="-25000" dirty="0" err="1"/>
              <a:t>i</a:t>
            </a:r>
            <a:r>
              <a:rPr lang="el-GR" sz="2000" dirty="0"/>
              <a:t> επιλέγονται ώστε να ελαχιστοποιείται η </a:t>
            </a:r>
            <a:r>
              <a:rPr lang="el-GR" sz="2000" dirty="0">
                <a:solidFill>
                  <a:srgbClr val="0033CC"/>
                </a:solidFill>
              </a:rPr>
              <a:t>μέση παραμόρφωση</a:t>
            </a:r>
            <a:endParaRPr lang="el-GR" sz="2000" dirty="0"/>
          </a:p>
          <a:p>
            <a:endParaRPr lang="el-GR" sz="2000" dirty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96072"/>
              </p:ext>
            </p:extLst>
          </p:nvPr>
        </p:nvGraphicFramePr>
        <p:xfrm>
          <a:off x="5613400" y="2276872"/>
          <a:ext cx="21082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Equation" r:id="rId4" imgW="939600" imgH="431640" progId="Equation.DSMT4">
                  <p:embed/>
                </p:oleObj>
              </mc:Choice>
              <mc:Fallback>
                <p:oleObj name="Equation" r:id="rId4" imgW="9396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2276872"/>
                        <a:ext cx="2108200" cy="9636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90093"/>
              </p:ext>
            </p:extLst>
          </p:nvPr>
        </p:nvGraphicFramePr>
        <p:xfrm>
          <a:off x="4977606" y="4869160"/>
          <a:ext cx="337978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Equation" r:id="rId6" imgW="1663560" imgH="558720" progId="Equation.DSMT4">
                  <p:embed/>
                </p:oleObj>
              </mc:Choice>
              <mc:Fallback>
                <p:oleObj name="Equation" r:id="rId6" imgW="1663560" imgH="55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606" y="4869160"/>
                        <a:ext cx="3379787" cy="11303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Συντελεστές Προβλεπτη</a:t>
            </a:r>
            <a:endParaRPr lang="en-GB" sz="3600" dirty="0" smtClean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l-GR" dirty="0" smtClean="0"/>
              <a:t>Για στάσιμη διαδικασία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l-GR" dirty="0" smtClean="0"/>
              <a:t>, το μέσο σφάλμα πρόβλεψης είναι</a:t>
            </a:r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dirty="0" smtClean="0"/>
              <a:t>όπου </a:t>
            </a:r>
            <a:r>
              <a:rPr lang="en-US" b="1" dirty="0" smtClean="0"/>
              <a:t>R</a:t>
            </a:r>
            <a:r>
              <a:rPr lang="en-US" dirty="0" smtClean="0"/>
              <a:t> </a:t>
            </a:r>
            <a:r>
              <a:rPr lang="el-GR" dirty="0" smtClean="0"/>
              <a:t>, </a:t>
            </a:r>
            <a:r>
              <a:rPr lang="en-US" b="1" dirty="0" smtClean="0"/>
              <a:t>r</a:t>
            </a:r>
            <a:r>
              <a:rPr lang="en-US" baseline="-25000" dirty="0" smtClean="0"/>
              <a:t> </a:t>
            </a:r>
            <a:r>
              <a:rPr lang="en-US" b="1" dirty="0" smtClean="0"/>
              <a:t> </a:t>
            </a:r>
            <a:r>
              <a:rPr lang="el-GR" dirty="0" smtClean="0"/>
              <a:t>και</a:t>
            </a:r>
            <a:r>
              <a:rPr lang="en-US" b="1" dirty="0" smtClean="0"/>
              <a:t>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X</a:t>
            </a:r>
            <a:r>
              <a:rPr lang="en-US" i="1" baseline="-25000" dirty="0" smtClean="0"/>
              <a:t> </a:t>
            </a:r>
            <a:r>
              <a:rPr lang="el-GR" i="1" baseline="-25000" dirty="0" smtClean="0"/>
              <a:t> </a:t>
            </a:r>
            <a:r>
              <a:rPr lang="el-GR" dirty="0" smtClean="0"/>
              <a:t>περιέχουν ποσότητες αυτοσυσχέτισης της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l-GR" i="1" baseline="-25000" dirty="0" smtClean="0"/>
              <a:t>  </a:t>
            </a:r>
            <a:r>
              <a:rPr lang="el-GR" dirty="0" smtClean="0"/>
              <a:t> και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l-GR" dirty="0" smtClean="0"/>
              <a:t>είναι το διάνυσμα των αγνώστων</a:t>
            </a:r>
            <a:endParaRPr lang="el-GR" i="1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Για να ελαχιστοποιηθεί το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l-GR" dirty="0" smtClean="0"/>
              <a:t>παραγωγίζουμε ως προς </a:t>
            </a:r>
            <a:r>
              <a:rPr lang="en-US" b="1" dirty="0" smtClean="0"/>
              <a:t>a</a:t>
            </a:r>
            <a:r>
              <a:rPr lang="el-GR" b="1" dirty="0" smtClean="0"/>
              <a:t> </a:t>
            </a:r>
            <a:r>
              <a:rPr lang="el-GR" dirty="0" smtClean="0"/>
              <a:t>και θέτουμε την παράγωγο ίση με το μηδέν</a:t>
            </a:r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Προκύπτει το σύστημα γραμμικών εξισώσεων</a:t>
            </a:r>
            <a:endParaRPr lang="en-GB" dirty="0" smtClean="0"/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63997"/>
              </p:ext>
            </p:extLst>
          </p:nvPr>
        </p:nvGraphicFramePr>
        <p:xfrm>
          <a:off x="2987824" y="1988840"/>
          <a:ext cx="35306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4" imgW="1523880" imgH="253800" progId="Equation.DSMT4">
                  <p:embed/>
                </p:oleObj>
              </mc:Choice>
              <mc:Fallback>
                <p:oleObj name="Equation" r:id="rId4" imgW="15238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988840"/>
                        <a:ext cx="3530600" cy="5857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72668"/>
              </p:ext>
            </p:extLst>
          </p:nvPr>
        </p:nvGraphicFramePr>
        <p:xfrm>
          <a:off x="4223692" y="5810747"/>
          <a:ext cx="10588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6" imgW="457200" imgH="177480" progId="Equation.DSMT4">
                  <p:embed/>
                </p:oleObj>
              </mc:Choice>
              <mc:Fallback>
                <p:oleObj name="Equation" r:id="rId6" imgW="4572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692" y="5810747"/>
                        <a:ext cx="1058863" cy="411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Εξισώσεις </a:t>
            </a:r>
            <a:r>
              <a:rPr lang="en-US" sz="3600" dirty="0" smtClean="0"/>
              <a:t>Yule-Walker</a:t>
            </a:r>
            <a:endParaRPr lang="en-GB" sz="3600" dirty="0" smtClean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l-GR" sz="2000" dirty="0" smtClean="0"/>
              <a:t>Αναλυτικότερα, το σύστημα εξισώσεων μπορεί να γραφεί ως</a:t>
            </a:r>
          </a:p>
          <a:p>
            <a:pPr marL="0" indent="0" eaLnBrk="1" hangingPunct="1">
              <a:buNone/>
              <a:defRPr/>
            </a:pPr>
            <a:endParaRPr lang="el-GR" sz="2000" dirty="0" smtClean="0"/>
          </a:p>
          <a:p>
            <a:pPr marL="0" indent="0" eaLnBrk="1" hangingPunct="1">
              <a:buNone/>
              <a:defRPr/>
            </a:pPr>
            <a:endParaRPr lang="el-GR" sz="2000" dirty="0" smtClean="0"/>
          </a:p>
          <a:p>
            <a:pPr>
              <a:buNone/>
              <a:defRPr/>
            </a:pPr>
            <a:endParaRPr lang="el-GR" sz="2000" dirty="0" smtClean="0"/>
          </a:p>
          <a:p>
            <a:pPr>
              <a:buNone/>
              <a:defRPr/>
            </a:pP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>
                <a:solidFill>
                  <a:srgbClr val="0033CC"/>
                </a:solidFill>
              </a:rPr>
              <a:t>Παρατηρήσεις:  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000" dirty="0" smtClean="0"/>
              <a:t>Οι εξισώσεις αυτές είναι γνωστές ως </a:t>
            </a:r>
            <a:r>
              <a:rPr lang="el-GR" sz="2000" dirty="0" smtClean="0">
                <a:solidFill>
                  <a:srgbClr val="0033CC"/>
                </a:solidFill>
              </a:rPr>
              <a:t>Εξισώσεις </a:t>
            </a:r>
            <a:r>
              <a:rPr lang="en-US" sz="2000" dirty="0" smtClean="0">
                <a:solidFill>
                  <a:srgbClr val="0033CC"/>
                </a:solidFill>
              </a:rPr>
              <a:t>Yule-Walker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 smtClean="0"/>
              <a:t>Επειδή η διαδικασία {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dirty="0" smtClean="0"/>
              <a:t>} </a:t>
            </a:r>
            <a:r>
              <a:rPr lang="el-GR" sz="2000" dirty="0" smtClean="0"/>
              <a:t>θεωρείται ασθενώς στάσιμη ο πίνακας προκύπτει να είναι </a:t>
            </a:r>
            <a:r>
              <a:rPr lang="en-US" sz="2000" dirty="0" err="1" smtClean="0"/>
              <a:t>Toeplitz</a:t>
            </a:r>
            <a:r>
              <a:rPr lang="en-US" sz="2000" dirty="0" smtClean="0"/>
              <a:t> </a:t>
            </a:r>
            <a:r>
              <a:rPr lang="el-GR" sz="2000" dirty="0" smtClean="0"/>
              <a:t>και συμμετρικός (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x</a:t>
            </a:r>
            <a:r>
              <a:rPr lang="en-US" sz="2000" i="1" dirty="0" smtClean="0"/>
              <a:t>(k)=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x</a:t>
            </a:r>
            <a:r>
              <a:rPr lang="en-US" sz="2000" i="1" dirty="0" smtClean="0"/>
              <a:t>(-k)</a:t>
            </a:r>
            <a:r>
              <a:rPr lang="el-GR" sz="2000" i="1" dirty="0" smtClean="0"/>
              <a:t> ) </a:t>
            </a:r>
            <a:endParaRPr lang="en-US" sz="20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 smtClean="0"/>
              <a:t>Επίλυση με αλγόριθμο </a:t>
            </a:r>
            <a:r>
              <a:rPr lang="en-US" sz="2000" dirty="0" smtClean="0"/>
              <a:t>Levinson</a:t>
            </a:r>
            <a:r>
              <a:rPr lang="el-GR" sz="2000" dirty="0" smtClean="0"/>
              <a:t>  (πολυπλοκότητα Ο(</a:t>
            </a:r>
            <a:r>
              <a:rPr lang="en-US" sz="2000" dirty="0" smtClean="0"/>
              <a:t>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)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 smtClean="0"/>
              <a:t>Οι ποσότητες αυτοσυσχέτισης υπολογίζονται μέσω χρονικών μέσων όρων.</a:t>
            </a:r>
          </a:p>
          <a:p>
            <a:pPr eaLnBrk="1" hangingPunct="1">
              <a:defRPr/>
            </a:pPr>
            <a:endParaRPr lang="en-GB" sz="2000" dirty="0" smtClean="0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916457"/>
              </p:ext>
            </p:extLst>
          </p:nvPr>
        </p:nvGraphicFramePr>
        <p:xfrm>
          <a:off x="1691680" y="1988840"/>
          <a:ext cx="5766147" cy="161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4" imgW="3429000" imgH="965160" progId="Equation.DSMT4">
                  <p:embed/>
                </p:oleObj>
              </mc:Choice>
              <mc:Fallback>
                <p:oleObj name="Equation" r:id="rId4" imgW="342900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988840"/>
                        <a:ext cx="5766147" cy="1613969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Διάγραμμα Πομπού – Δέκτη </a:t>
            </a:r>
            <a:r>
              <a:rPr lang="en-US" sz="3600" dirty="0" smtClean="0"/>
              <a:t>DPCM</a:t>
            </a:r>
            <a:endParaRPr lang="en-GB" sz="3600" dirty="0" smtClean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Είναι παρόμοιο με το απλό </a:t>
            </a:r>
            <a:r>
              <a:rPr lang="en-US" sz="2400" dirty="0" smtClean="0"/>
              <a:t>DPCM </a:t>
            </a:r>
            <a:r>
              <a:rPr lang="en-US" sz="2400" i="1" dirty="0" smtClean="0"/>
              <a:t>(p=1)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Η καθυστέρηση </a:t>
            </a:r>
            <a:r>
              <a:rPr lang="el-GR" sz="2400" i="1" dirty="0" smtClean="0"/>
              <a:t>Τ=1</a:t>
            </a:r>
            <a:r>
              <a:rPr lang="el-GR" sz="2400" dirty="0" smtClean="0"/>
              <a:t> έχει αντικατασταθεί από το </a:t>
            </a:r>
            <a:r>
              <a:rPr lang="el-GR" sz="2400" dirty="0" smtClean="0">
                <a:solidFill>
                  <a:srgbClr val="0033CC"/>
                </a:solidFill>
              </a:rPr>
              <a:t>φίλτρο του προβλεπτή (ή προγνώστη)</a:t>
            </a:r>
          </a:p>
          <a:p>
            <a:pPr eaLnBrk="1" hangingPunct="1">
              <a:defRPr/>
            </a:pPr>
            <a:endParaRPr lang="en-GB" sz="2400" dirty="0" smtClean="0">
              <a:solidFill>
                <a:srgbClr val="0033CC"/>
              </a:solidFill>
            </a:endParaRPr>
          </a:p>
        </p:txBody>
      </p:sp>
      <p:pic>
        <p:nvPicPr>
          <p:cNvPr id="7" name="Picture 4" descr="fig6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3717032"/>
            <a:ext cx="88169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smtClean="0"/>
              <a:t>Διάγραμμα Πομπού – Δέκτη </a:t>
            </a:r>
            <a:r>
              <a:rPr lang="en-US" sz="3600" smtClean="0"/>
              <a:t>DPCM</a:t>
            </a:r>
            <a:endParaRPr lang="en-GB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51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Όπως βλέπουμε στο σχήμα ο προβλεπτής (προγνώστης) έχει ως είσοδο όχι την ίδια την ακολουθία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l-GR" sz="2000" dirty="0" smtClean="0"/>
                  <a:t> αλλά τη διακριτή προσέγγισή της που όμως έχει ίδια ‘</a:t>
                </a:r>
                <a:r>
                  <a:rPr lang="el-GR" sz="2000" dirty="0" err="1" smtClean="0"/>
                  <a:t>προβλεψιμότητα</a:t>
                </a:r>
                <a:r>
                  <a:rPr lang="el-GR" sz="2000" dirty="0" smtClean="0"/>
                  <a:t>’</a:t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r>
                  <a:rPr lang="el-GR" sz="2000" dirty="0" smtClean="0"/>
                  <a:t>Ισχύει και εδώ</a:t>
                </a:r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endParaRPr lang="en-GB" sz="20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75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fig6_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8" y="2852936"/>
            <a:ext cx="88169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345864"/>
              </p:ext>
            </p:extLst>
          </p:nvPr>
        </p:nvGraphicFramePr>
        <p:xfrm>
          <a:off x="2699792" y="5252070"/>
          <a:ext cx="25590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6" imgW="1079280" imgH="253800" progId="Equation.DSMT4">
                  <p:embed/>
                </p:oleObj>
              </mc:Choice>
              <mc:Fallback>
                <p:oleObj name="Equation" r:id="rId6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252070"/>
                        <a:ext cx="2559050" cy="59848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827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Σύστημα </a:t>
            </a:r>
            <a:r>
              <a:rPr lang="en-US" sz="3600" dirty="0" smtClean="0"/>
              <a:t>DPCM</a:t>
            </a:r>
            <a:endParaRPr lang="en-GB" sz="3600" dirty="0" smtClean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Επειδή χρησιμοποιούνται </a:t>
            </a:r>
            <a:r>
              <a:rPr lang="el-GR" sz="2000" dirty="0" smtClean="0">
                <a:solidFill>
                  <a:srgbClr val="0033CC"/>
                </a:solidFill>
              </a:rPr>
              <a:t>περισσότερα δείγματα</a:t>
            </a:r>
            <a:r>
              <a:rPr lang="el-GR" sz="2000" dirty="0" smtClean="0"/>
              <a:t> του σήματος για να προβλέψουμε την τρέχουσα τιμή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l-GR" sz="2000" dirty="0" smtClean="0"/>
              <a:t>η πρόβλεψη είναι καλύτερη</a:t>
            </a:r>
            <a:r>
              <a:rPr lang="en-US" sz="2000" dirty="0" smtClean="0"/>
              <a:t>,</a:t>
            </a:r>
          </a:p>
          <a:p>
            <a:pPr lvl="1" eaLnBrk="1" hangingPunct="1">
              <a:defRPr/>
            </a:pPr>
            <a:r>
              <a:rPr lang="el-GR" sz="2000" dirty="0" smtClean="0"/>
              <a:t>άρα το σφάλμα πρόβλεψης είναι μικρότερο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l-GR" sz="2000" dirty="0" smtClean="0"/>
              <a:t>και απαιτούνται λιγότερα </a:t>
            </a:r>
            <a:r>
              <a:rPr lang="en-US" sz="2000" dirty="0" smtClean="0"/>
              <a:t>bits</a:t>
            </a:r>
            <a:r>
              <a:rPr lang="el-GR" sz="2000" dirty="0" smtClean="0"/>
              <a:t> για την κβάντισή του</a:t>
            </a:r>
          </a:p>
          <a:p>
            <a:pPr eaLnBrk="1" hangingPunct="1">
              <a:spcBef>
                <a:spcPct val="60000"/>
              </a:spcBef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Συμπέρασμα:</a:t>
            </a:r>
            <a:r>
              <a:rPr lang="el-GR" sz="2000" dirty="0" smtClean="0"/>
              <a:t> το σύστημα </a:t>
            </a:r>
            <a:r>
              <a:rPr lang="en-US" sz="2000" dirty="0" smtClean="0"/>
              <a:t>DPCM</a:t>
            </a:r>
            <a:r>
              <a:rPr lang="el-GR" sz="2000" dirty="0" smtClean="0"/>
              <a:t> με γραμμική πρόβλεψη πετυχαίνει ακόμη χαμηλότερους ρυθμούς κωδικοποίησης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defRPr/>
            </a:pPr>
            <a:r>
              <a:rPr lang="el-GR" dirty="0">
                <a:solidFill>
                  <a:srgbClr val="0033CC"/>
                </a:solidFill>
              </a:rPr>
              <a:t>Χρήση:</a:t>
            </a:r>
            <a:r>
              <a:rPr lang="el-GR" dirty="0"/>
              <a:t> Το σύστημα </a:t>
            </a:r>
            <a:r>
              <a:rPr lang="en-US" dirty="0"/>
              <a:t>DPCM</a:t>
            </a:r>
            <a:r>
              <a:rPr lang="el-GR" dirty="0"/>
              <a:t> μπορεί να χρησιμοποιηθεί για </a:t>
            </a:r>
            <a:r>
              <a:rPr lang="el-GR" dirty="0">
                <a:solidFill>
                  <a:srgbClr val="FF0000"/>
                </a:solidFill>
              </a:rPr>
              <a:t>συμπίεση σημάτων ομιλίας, εικόνας, βίντεο κ.α.</a:t>
            </a:r>
            <a:endParaRPr lang="en-US" dirty="0">
              <a:solidFill>
                <a:srgbClr val="FF0000"/>
              </a:solidFill>
            </a:endParaRPr>
          </a:p>
          <a:p>
            <a:pPr>
              <a:spcAft>
                <a:spcPct val="30000"/>
              </a:spcAft>
              <a:defRPr/>
            </a:pPr>
            <a:r>
              <a:rPr lang="el-GR" dirty="0">
                <a:solidFill>
                  <a:srgbClr val="0033CC"/>
                </a:solidFill>
              </a:rPr>
              <a:t>Προσαρμοστικό </a:t>
            </a:r>
            <a:r>
              <a:rPr lang="en-US" dirty="0">
                <a:solidFill>
                  <a:srgbClr val="0033CC"/>
                </a:solidFill>
              </a:rPr>
              <a:t>DPCM</a:t>
            </a:r>
            <a:r>
              <a:rPr lang="en-US" dirty="0"/>
              <a:t> - Adaptive DPCM (</a:t>
            </a:r>
            <a:r>
              <a:rPr lang="en-US" dirty="0">
                <a:solidFill>
                  <a:srgbClr val="0033CC"/>
                </a:solidFill>
              </a:rPr>
              <a:t>ADPCM</a:t>
            </a:r>
            <a:r>
              <a:rPr lang="en-US" dirty="0"/>
              <a:t>)</a:t>
            </a:r>
          </a:p>
          <a:p>
            <a:pPr>
              <a:spcAft>
                <a:spcPct val="30000"/>
              </a:spcAft>
              <a:buNone/>
              <a:defRPr/>
            </a:pPr>
            <a:r>
              <a:rPr lang="en-US" dirty="0"/>
              <a:t>    </a:t>
            </a:r>
            <a:r>
              <a:rPr lang="el-GR" dirty="0"/>
              <a:t>Όταν το σήμα έχει μεταβαλλόμενα στατιστικά χαρακτηριστικά, τότε χρησιμοποιούμε </a:t>
            </a:r>
            <a:r>
              <a:rPr lang="en-US" dirty="0"/>
              <a:t>ADPCM </a:t>
            </a:r>
            <a:r>
              <a:rPr lang="el-GR" dirty="0"/>
              <a:t>που έχει: </a:t>
            </a:r>
          </a:p>
          <a:p>
            <a:pPr>
              <a:spcAft>
                <a:spcPct val="30000"/>
              </a:spcAft>
              <a:buNone/>
              <a:defRPr/>
            </a:pPr>
            <a:r>
              <a:rPr lang="el-GR" dirty="0"/>
              <a:t>    - </a:t>
            </a:r>
            <a:r>
              <a:rPr lang="el-GR" dirty="0">
                <a:solidFill>
                  <a:srgbClr val="FF0000"/>
                </a:solidFill>
              </a:rPr>
              <a:t>Προσαρμοστικό γραμμικό προβλεπτή και </a:t>
            </a:r>
          </a:p>
          <a:p>
            <a:pPr>
              <a:spcAft>
                <a:spcPct val="30000"/>
              </a:spcAft>
              <a:buNone/>
              <a:defRPr/>
            </a:pPr>
            <a:r>
              <a:rPr lang="el-GR" dirty="0">
                <a:solidFill>
                  <a:srgbClr val="FF0000"/>
                </a:solidFill>
              </a:rPr>
              <a:t>    - προσαρμοστικό  βήμα </a:t>
            </a:r>
            <a:r>
              <a:rPr lang="el-GR" dirty="0" err="1">
                <a:solidFill>
                  <a:srgbClr val="FF0000"/>
                </a:solidFill>
              </a:rPr>
              <a:t>κβάντισης</a:t>
            </a:r>
            <a:endParaRPr lang="el-GR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l-GR" dirty="0"/>
              <a:t>    </a:t>
            </a:r>
            <a:endParaRPr lang="en-GB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Διαμόρφωση Δέλτα (1 από 3)</a:t>
            </a:r>
            <a:endParaRPr lang="en-GB" sz="3600" dirty="0" smtClean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14000"/>
              </a:lnSpc>
              <a:spcAft>
                <a:spcPts val="400"/>
              </a:spcAft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Delta Modulation (DM)</a:t>
            </a:r>
            <a:endParaRPr lang="el-GR" sz="2000" dirty="0" smtClean="0"/>
          </a:p>
          <a:p>
            <a:pPr eaLnBrk="1" hangingPunct="1">
              <a:lnSpc>
                <a:spcPct val="114000"/>
              </a:lnSpc>
              <a:spcAft>
                <a:spcPts val="400"/>
              </a:spcAft>
              <a:defRPr/>
            </a:pPr>
            <a:r>
              <a:rPr lang="el-GR" sz="2000" dirty="0" smtClean="0"/>
              <a:t>Είναι η απλούστερη μορφή </a:t>
            </a:r>
            <a:r>
              <a:rPr lang="en-US" sz="2000" dirty="0" smtClean="0"/>
              <a:t>DPCM</a:t>
            </a:r>
          </a:p>
          <a:p>
            <a:pPr lvl="1" eaLnBrk="1" hangingPunct="1">
              <a:lnSpc>
                <a:spcPct val="114000"/>
              </a:lnSpc>
              <a:spcAft>
                <a:spcPts val="400"/>
              </a:spcAft>
              <a:defRPr/>
            </a:pPr>
            <a:r>
              <a:rPr lang="el-GR" sz="2000" dirty="0" smtClean="0"/>
              <a:t>χρησιμοποιεί </a:t>
            </a:r>
            <a:r>
              <a:rPr lang="el-GR" sz="2000" dirty="0" smtClean="0">
                <a:solidFill>
                  <a:srgbClr val="0033CC"/>
                </a:solidFill>
              </a:rPr>
              <a:t>μόνο το προηγούμενο δείγμα</a:t>
            </a:r>
            <a:r>
              <a:rPr lang="el-GR" sz="2000" dirty="0" smtClean="0"/>
              <a:t>, όπως στο απλό </a:t>
            </a:r>
            <a:r>
              <a:rPr lang="en-US" sz="2000" dirty="0" smtClean="0"/>
              <a:t>DPCM </a:t>
            </a:r>
            <a:r>
              <a:rPr lang="en-US" sz="2000" i="1" dirty="0" smtClean="0"/>
              <a:t>(p=1)</a:t>
            </a:r>
          </a:p>
          <a:p>
            <a:pPr lvl="1" eaLnBrk="1" hangingPunct="1">
              <a:lnSpc>
                <a:spcPct val="114000"/>
              </a:lnSpc>
              <a:spcAft>
                <a:spcPts val="400"/>
              </a:spcAft>
              <a:defRPr/>
            </a:pPr>
            <a:r>
              <a:rPr lang="el-GR" sz="2000" dirty="0" smtClean="0"/>
              <a:t>χρησιμοποιεί </a:t>
            </a:r>
            <a:r>
              <a:rPr lang="el-GR" sz="2000" dirty="0" smtClean="0">
                <a:solidFill>
                  <a:srgbClr val="0033CC"/>
                </a:solidFill>
              </a:rPr>
              <a:t>κβαντιστή ενός μόνο </a:t>
            </a:r>
            <a:r>
              <a:rPr lang="en-US" sz="2000" dirty="0" smtClean="0">
                <a:solidFill>
                  <a:srgbClr val="0033CC"/>
                </a:solidFill>
              </a:rPr>
              <a:t>bit</a:t>
            </a:r>
            <a:r>
              <a:rPr lang="el-GR" sz="2000" dirty="0" smtClean="0"/>
              <a:t> (για να κβαντίσει το σφάλμα πρόβλεψης)</a:t>
            </a:r>
          </a:p>
          <a:p>
            <a:pPr eaLnBrk="1" hangingPunct="1">
              <a:lnSpc>
                <a:spcPct val="114000"/>
              </a:lnSpc>
              <a:spcAft>
                <a:spcPts val="400"/>
              </a:spcAft>
              <a:defRPr/>
            </a:pPr>
            <a:r>
              <a:rPr lang="el-GR" sz="2000" dirty="0" smtClean="0"/>
              <a:t>Με ένα </a:t>
            </a:r>
            <a:r>
              <a:rPr lang="en-US" sz="2000" dirty="0" smtClean="0"/>
              <a:t>bit </a:t>
            </a:r>
            <a:r>
              <a:rPr lang="el-GR" sz="2000" dirty="0" smtClean="0"/>
              <a:t>κβάντισης προκύπτουν δύο στάθμες, </a:t>
            </a:r>
            <a:r>
              <a:rPr lang="en-US" sz="2000" dirty="0" smtClean="0">
                <a:solidFill>
                  <a:srgbClr val="0033CC"/>
                </a:solidFill>
                <a:sym typeface="Symbol" pitchFamily="18" charset="2"/>
              </a:rPr>
              <a:t></a:t>
            </a:r>
            <a:r>
              <a:rPr lang="el-GR" sz="2000" dirty="0" smtClean="0">
                <a:solidFill>
                  <a:srgbClr val="0033CC"/>
                </a:solidFill>
                <a:sym typeface="Symbol" pitchFamily="18" charset="2"/>
              </a:rPr>
              <a:t>Δ</a:t>
            </a:r>
            <a:r>
              <a:rPr lang="el-GR" sz="2000" dirty="0" smtClean="0">
                <a:sym typeface="Symbol" pitchFamily="18" charset="2"/>
              </a:rPr>
              <a:t>, </a:t>
            </a:r>
          </a:p>
          <a:p>
            <a:pPr lvl="1" eaLnBrk="1" hangingPunct="1">
              <a:lnSpc>
                <a:spcPct val="114000"/>
              </a:lnSpc>
              <a:spcAft>
                <a:spcPts val="400"/>
              </a:spcAft>
              <a:defRPr/>
            </a:pPr>
            <a:r>
              <a:rPr lang="el-GR" sz="2000" dirty="0" smtClean="0"/>
              <a:t>για αυτό το λόγο και ονομάζεται διαμόρφωση Δέλτα</a:t>
            </a:r>
          </a:p>
          <a:p>
            <a:pPr eaLnBrk="1" hangingPunct="1">
              <a:lnSpc>
                <a:spcPct val="114000"/>
              </a:lnSpc>
              <a:spcAft>
                <a:spcPts val="400"/>
              </a:spcAft>
              <a:defRPr/>
            </a:pPr>
            <a:r>
              <a:rPr lang="el-GR" sz="2000" dirty="0" smtClean="0"/>
              <a:t>Εφαρμόζεται η ίδια ανάλυση με τις προηγούμενες περιπτώσεις</a:t>
            </a:r>
            <a:endParaRPr lang="en-GB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Σύνδεση με τα Προηγούμενα</a:t>
            </a:r>
            <a:endParaRPr lang="en-GB" sz="3600" dirty="0" smtClean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Οι τεχνικές κωδικοποίησης πηγής </a:t>
            </a:r>
            <a:r>
              <a:rPr lang="el-GR" sz="2000" dirty="0" smtClean="0">
                <a:solidFill>
                  <a:srgbClr val="0033CC"/>
                </a:solidFill>
              </a:rPr>
              <a:t>διακρίνονται</a:t>
            </a:r>
            <a:r>
              <a:rPr lang="el-GR" sz="2000" dirty="0" smtClean="0"/>
              <a:t> σε</a:t>
            </a:r>
          </a:p>
          <a:p>
            <a:pPr lvl="1" eaLnBrk="1" hangingPunct="1">
              <a:defRPr/>
            </a:pPr>
            <a:r>
              <a:rPr lang="el-GR" sz="2000" dirty="0" smtClean="0"/>
              <a:t>τεχνικές κωδικοποίησης κυματομορφής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l-GR" sz="2000" dirty="0" smtClean="0"/>
              <a:t>τεχνικές ανάλυσης – σύνθεσης</a:t>
            </a:r>
          </a:p>
          <a:p>
            <a:pPr eaLnBrk="1" hangingPunct="1">
              <a:defRPr/>
            </a:pPr>
            <a:r>
              <a:rPr lang="el-GR" sz="2000" dirty="0" smtClean="0"/>
              <a:t>Οι </a:t>
            </a:r>
            <a:r>
              <a:rPr lang="el-GR" sz="2000" dirty="0" smtClean="0">
                <a:solidFill>
                  <a:srgbClr val="0033CC"/>
                </a:solidFill>
              </a:rPr>
              <a:t>κωδικοποιητές κυματομορφής</a:t>
            </a:r>
          </a:p>
          <a:p>
            <a:pPr lvl="1" eaLnBrk="1" hangingPunct="1">
              <a:defRPr/>
            </a:pPr>
            <a:r>
              <a:rPr lang="el-GR" sz="2000" dirty="0" smtClean="0"/>
              <a:t>δεν εξετάζουν τον τρόπο παραγωγής της κυματομορφής</a:t>
            </a:r>
          </a:p>
          <a:p>
            <a:pPr lvl="1" eaLnBrk="1" hangingPunct="1">
              <a:defRPr/>
            </a:pPr>
            <a:r>
              <a:rPr lang="el-GR" sz="2000" dirty="0" smtClean="0"/>
              <a:t>είναι απλούστεροι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 eaLnBrk="1" hangingPunct="1">
              <a:defRPr/>
            </a:pPr>
            <a:r>
              <a:rPr lang="el-GR" sz="2000" dirty="0" smtClean="0"/>
              <a:t>είναι ανθεκτικοί (</a:t>
            </a:r>
            <a:r>
              <a:rPr lang="en-US" sz="2000" dirty="0" smtClean="0"/>
              <a:t>robust)</a:t>
            </a:r>
            <a:endParaRPr lang="el-GR" sz="2000" dirty="0" smtClean="0"/>
          </a:p>
          <a:p>
            <a:pPr lvl="1" eaLnBrk="1" hangingPunct="1">
              <a:spcAft>
                <a:spcPts val="1200"/>
              </a:spcAft>
              <a:defRPr/>
            </a:pPr>
            <a:r>
              <a:rPr lang="el-GR" sz="2000" dirty="0" smtClean="0"/>
              <a:t>χρησιμοποιούνται για ένα μεγάλο εύρος πηγών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l-GR" sz="2000" dirty="0"/>
              <a:t>Από αυτές θα μελετήσουμε</a:t>
            </a:r>
          </a:p>
          <a:p>
            <a:pPr lvl="1">
              <a:defRPr/>
            </a:pPr>
            <a:r>
              <a:rPr lang="el-GR" sz="2000" dirty="0" err="1"/>
              <a:t>παλμοκωδική</a:t>
            </a:r>
            <a:r>
              <a:rPr lang="el-GR" sz="2000" dirty="0"/>
              <a:t> διαμόρφωση </a:t>
            </a:r>
            <a:r>
              <a:rPr lang="en-US" sz="2000" dirty="0"/>
              <a:t>(PCM)</a:t>
            </a:r>
          </a:p>
          <a:p>
            <a:pPr lvl="2">
              <a:defRPr/>
            </a:pPr>
            <a:r>
              <a:rPr lang="el-GR" dirty="0"/>
              <a:t>ομοιόμορφη και μη</a:t>
            </a:r>
          </a:p>
          <a:p>
            <a:pPr lvl="1">
              <a:defRPr/>
            </a:pPr>
            <a:r>
              <a:rPr lang="el-GR" sz="2000" dirty="0"/>
              <a:t>διαφορική </a:t>
            </a:r>
            <a:r>
              <a:rPr lang="en-US" sz="2000" dirty="0"/>
              <a:t>PCM (DPCM)</a:t>
            </a:r>
          </a:p>
          <a:p>
            <a:pPr lvl="1">
              <a:defRPr/>
            </a:pPr>
            <a:r>
              <a:rPr lang="el-GR" sz="2000" dirty="0"/>
              <a:t>διαμόρφωση Δέλτα (</a:t>
            </a:r>
            <a:r>
              <a:rPr lang="en-US" sz="2000" dirty="0"/>
              <a:t>DM)</a:t>
            </a:r>
          </a:p>
          <a:p>
            <a:pPr lvl="2">
              <a:defRPr/>
            </a:pPr>
            <a:r>
              <a:rPr lang="el-GR" dirty="0"/>
              <a:t>προσαρμοστική </a:t>
            </a:r>
            <a:r>
              <a:rPr lang="en-US" dirty="0"/>
              <a:t>DM (ADM)</a:t>
            </a:r>
            <a:endParaRPr lang="en-GB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Διαμόρφωση Δέλτα (2 από 3)</a:t>
            </a:r>
            <a:endParaRPr lang="en-GB" sz="3600" dirty="0" smtClean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l-GR" sz="2000" dirty="0" smtClean="0"/>
              <a:t>Επειδή χρησιμοποιείται μόνο ένα </a:t>
            </a:r>
            <a:r>
              <a:rPr lang="en-US" sz="2000" dirty="0" smtClean="0"/>
              <a:t>bit </a:t>
            </a:r>
            <a:r>
              <a:rPr lang="el-GR" sz="2000" dirty="0" smtClean="0"/>
              <a:t>για την κβάντιση και ταυτόχρονα θέλουμε το σφάλμα κβάντισης να είναι μικρό,</a:t>
            </a:r>
            <a:r>
              <a:rPr lang="el-GR" sz="2000" dirty="0" smtClean="0">
                <a:solidFill>
                  <a:srgbClr val="0033CC"/>
                </a:solidFill>
              </a:rPr>
              <a:t> </a:t>
            </a:r>
            <a:r>
              <a:rPr lang="el-GR" sz="2000" dirty="0" smtClean="0"/>
              <a:t>θα πρέπει τα διαδοχικά δείγματα του σήματος εισόδου να εμφανίζουν </a:t>
            </a:r>
            <a:r>
              <a:rPr lang="el-GR" sz="2000" dirty="0" smtClean="0">
                <a:solidFill>
                  <a:srgbClr val="0033CC"/>
                </a:solidFill>
              </a:rPr>
              <a:t>μεγάλη συσχέτιση</a:t>
            </a:r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l-GR" sz="2000" dirty="0" smtClean="0"/>
              <a:t>δηλαδή να είναι σχεδόν ίδια</a:t>
            </a:r>
            <a:r>
              <a:rPr lang="en-US" sz="2000" dirty="0" smtClean="0"/>
              <a:t> </a:t>
            </a:r>
            <a:r>
              <a:rPr lang="el-GR" sz="2000" dirty="0" smtClean="0"/>
              <a:t>μεταξύ τους</a:t>
            </a:r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l-GR" sz="2000" dirty="0" smtClean="0"/>
              <a:t>ώστε η δυναμική περιοχή της διαφοράς τους να είναι μικρή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l-GR" sz="2000" dirty="0" smtClean="0"/>
              <a:t>Αυτό επιτυγχάνεται αν η </a:t>
            </a:r>
            <a:r>
              <a:rPr lang="el-GR" sz="2000" dirty="0" smtClean="0">
                <a:solidFill>
                  <a:srgbClr val="0033CC"/>
                </a:solidFill>
              </a:rPr>
              <a:t>δειγματοληψία είναι αρκετά πυκνή</a:t>
            </a:r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l-GR" sz="2000" dirty="0" smtClean="0"/>
              <a:t>ίσως αρκετά μεγαλύτερη από το όριο </a:t>
            </a:r>
            <a:r>
              <a:rPr lang="en-US" sz="2000" dirty="0" err="1" smtClean="0"/>
              <a:t>Nyquist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Ερώτηση:</a:t>
            </a:r>
            <a:r>
              <a:rPr lang="el-GR" sz="2000" dirty="0" smtClean="0"/>
              <a:t> Αυξάνοντας το ρυθμό δειγματοληψίας, προκύπτουν πολλά δείγματα</a:t>
            </a:r>
            <a:r>
              <a:rPr lang="en-US" sz="2000" dirty="0" smtClean="0"/>
              <a:t>/sec</a:t>
            </a:r>
            <a:r>
              <a:rPr lang="el-GR" sz="2000" dirty="0" smtClean="0"/>
              <a:t>. Αυτό μήπως μειώνει το ποσοστό συμπίεσης του κωδικοποιητή;</a:t>
            </a:r>
          </a:p>
          <a:p>
            <a:pPr eaLnBrk="1" hangingPunct="1">
              <a:defRPr/>
            </a:pPr>
            <a:endParaRPr lang="en-GB" sz="20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Διάγραμμα </a:t>
            </a:r>
            <a:r>
              <a:rPr lang="en-US" sz="3600" dirty="0" smtClean="0"/>
              <a:t>DM</a:t>
            </a:r>
            <a:r>
              <a:rPr lang="el-GR" sz="3600" dirty="0" smtClean="0"/>
              <a:t> (1 από 2)</a:t>
            </a:r>
            <a:endParaRPr lang="en-GB" sz="3600" dirty="0" smtClean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Στο δέκτη ισχύει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l-GR" sz="2400" dirty="0" smtClean="0"/>
              <a:t>Για		 , προκύπτει</a:t>
            </a:r>
          </a:p>
          <a:p>
            <a:pPr marL="0" indent="0" eaLnBrk="1" hangingPunct="1">
              <a:buNone/>
              <a:defRPr/>
            </a:pPr>
            <a:endParaRPr lang="el-GR" sz="2400" dirty="0" smtClean="0"/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07571"/>
              </p:ext>
            </p:extLst>
          </p:nvPr>
        </p:nvGraphicFramePr>
        <p:xfrm>
          <a:off x="3203848" y="1524334"/>
          <a:ext cx="19034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" name="Equation" r:id="rId4" imgW="901440" imgH="253800" progId="Equation.DSMT4">
                  <p:embed/>
                </p:oleObj>
              </mc:Choice>
              <mc:Fallback>
                <p:oleObj name="Equation" r:id="rId4" imgW="9014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524334"/>
                        <a:ext cx="1903412" cy="5318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19405"/>
              </p:ext>
            </p:extLst>
          </p:nvPr>
        </p:nvGraphicFramePr>
        <p:xfrm>
          <a:off x="1475656" y="2586236"/>
          <a:ext cx="93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6" name="Equation" r:id="rId6" imgW="444240" imgH="253800" progId="Equation.DSMT4">
                  <p:embed/>
                </p:oleObj>
              </mc:Choice>
              <mc:Fallback>
                <p:oleObj name="Equation" r:id="rId6" imgW="4442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86236"/>
                        <a:ext cx="939800" cy="5334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336943"/>
              </p:ext>
            </p:extLst>
          </p:nvPr>
        </p:nvGraphicFramePr>
        <p:xfrm>
          <a:off x="4155554" y="2398911"/>
          <a:ext cx="33083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7" name="Equation" r:id="rId8" imgW="1562040" imgH="431640" progId="Equation.DSMT4">
                  <p:embed/>
                </p:oleObj>
              </mc:Choice>
              <mc:Fallback>
                <p:oleObj name="Equation" r:id="rId8" imgW="15620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554" y="2398911"/>
                        <a:ext cx="3308350" cy="9080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fig6_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5" y="3398738"/>
            <a:ext cx="864076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Διάγραμμα </a:t>
            </a:r>
            <a:r>
              <a:rPr lang="en-US" sz="3600" dirty="0" smtClean="0"/>
              <a:t>DM</a:t>
            </a:r>
            <a:r>
              <a:rPr lang="el-GR" sz="3600" dirty="0" smtClean="0"/>
              <a:t> (2 από 2)</a:t>
            </a:r>
            <a:endParaRPr lang="en-GB" sz="3600" dirty="0" smtClean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Συμπέρασμα:</a:t>
            </a:r>
            <a:r>
              <a:rPr lang="el-GR" sz="2400" dirty="0" smtClean="0"/>
              <a:t> το ανακατασκευασμένο σήμα είναι το άθροισμα όλων των προηγούμενων τιμών (προσήμων) που φθάνουν στο δέκτη</a:t>
            </a:r>
            <a:endParaRPr lang="en-GB" sz="2400" dirty="0" smtClean="0"/>
          </a:p>
        </p:txBody>
      </p:sp>
      <p:pic>
        <p:nvPicPr>
          <p:cNvPr id="8" name="Picture 4" descr="fig6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3398738"/>
            <a:ext cx="864076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592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Εναλλακτικό Διάγραμμα </a:t>
            </a:r>
            <a:r>
              <a:rPr lang="en-US" sz="3600" dirty="0" smtClean="0"/>
              <a:t>DM</a:t>
            </a:r>
            <a:endParaRPr lang="en-GB" sz="3600" dirty="0" smtClean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Αν εκμεταλλευτούμε το προηγούμενο συμπέρασμα,</a:t>
            </a:r>
          </a:p>
          <a:p>
            <a:pPr lvl="1" eaLnBrk="1" hangingPunct="1">
              <a:defRPr/>
            </a:pPr>
            <a:r>
              <a:rPr lang="el-GR" sz="2000" dirty="0" smtClean="0"/>
              <a:t>μπορούμε να εισάγουμε ένα </a:t>
            </a:r>
            <a:r>
              <a:rPr lang="el-GR" sz="2000" dirty="0" smtClean="0">
                <a:solidFill>
                  <a:srgbClr val="0033CC"/>
                </a:solidFill>
              </a:rPr>
              <a:t>συσσωρευτή (</a:t>
            </a:r>
            <a:r>
              <a:rPr lang="el-GR" sz="2000" dirty="0" err="1" smtClean="0">
                <a:solidFill>
                  <a:srgbClr val="0033CC"/>
                </a:solidFill>
              </a:rPr>
              <a:t>ολοκληρωτή</a:t>
            </a:r>
            <a:r>
              <a:rPr lang="el-GR" sz="2000" dirty="0" smtClean="0">
                <a:solidFill>
                  <a:srgbClr val="0033CC"/>
                </a:solidFill>
              </a:rPr>
              <a:t>, </a:t>
            </a:r>
            <a:r>
              <a:rPr lang="en-US" sz="2000" dirty="0" smtClean="0">
                <a:solidFill>
                  <a:srgbClr val="0033CC"/>
                </a:solidFill>
              </a:rPr>
              <a:t>accumulator</a:t>
            </a:r>
            <a:r>
              <a:rPr lang="el-GR" sz="2000" dirty="0" smtClean="0">
                <a:solidFill>
                  <a:srgbClr val="0033CC"/>
                </a:solidFill>
              </a:rPr>
              <a:t>)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 eaLnBrk="1" hangingPunct="1">
              <a:defRPr/>
            </a:pPr>
            <a:r>
              <a:rPr lang="el-GR" sz="2000" dirty="0" smtClean="0"/>
              <a:t>και το σύστημα </a:t>
            </a:r>
            <a:r>
              <a:rPr lang="en-US" sz="2000" dirty="0" smtClean="0"/>
              <a:t>DM</a:t>
            </a:r>
            <a:r>
              <a:rPr lang="el-GR" sz="2000" dirty="0" smtClean="0"/>
              <a:t> απλοποιείται περαιτέρω</a:t>
            </a:r>
            <a:endParaRPr lang="en-GB" sz="2000" dirty="0" smtClean="0"/>
          </a:p>
        </p:txBody>
      </p:sp>
      <p:pic>
        <p:nvPicPr>
          <p:cNvPr id="5" name="Picture 9" descr="fig6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1" y="3501008"/>
            <a:ext cx="88709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Κοκκώδης Θόρυβος</a:t>
            </a:r>
            <a:r>
              <a:rPr lang="en-US" sz="3600" dirty="0" smtClean="0"/>
              <a:t> (Granular Noise)</a:t>
            </a:r>
            <a:endParaRPr lang="en-GB" sz="3600" dirty="0" smtClean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Η επιλογή του εύρους βαθμίδας </a:t>
            </a:r>
            <a:r>
              <a:rPr lang="el-GR" sz="2400" i="1" dirty="0" smtClean="0"/>
              <a:t>Δ</a:t>
            </a:r>
            <a:r>
              <a:rPr lang="el-GR" sz="2400" dirty="0" smtClean="0"/>
              <a:t> είναι πολύ σημαντική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400" dirty="0" smtClean="0"/>
              <a:t>Αν επιλεχθεί </a:t>
            </a:r>
            <a:r>
              <a:rPr lang="el-GR" sz="2400" dirty="0" smtClean="0">
                <a:solidFill>
                  <a:srgbClr val="0033CC"/>
                </a:solidFill>
              </a:rPr>
              <a:t>μεγάλο </a:t>
            </a:r>
            <a:r>
              <a:rPr lang="el-GR" sz="2400" i="1" dirty="0" smtClean="0">
                <a:solidFill>
                  <a:srgbClr val="0033CC"/>
                </a:solidFill>
              </a:rPr>
              <a:t>Δ</a:t>
            </a:r>
            <a:r>
              <a:rPr lang="el-GR" sz="2400" dirty="0" smtClean="0"/>
              <a:t>, ο </a:t>
            </a:r>
            <a:r>
              <a:rPr lang="en-US" sz="2400" dirty="0" smtClean="0"/>
              <a:t>DM 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smtClean="0"/>
              <a:t>μπορεί μεν να παρακολουθήσει ταχείες μεταβολές σήματος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000" dirty="0" smtClean="0"/>
              <a:t>αλλά εισάγεται σημαντικός θόρυβος κβάντισης όταν το σήμα μεταβάλλεται αργά</a:t>
            </a:r>
            <a:endParaRPr lang="en-GB" sz="2000" dirty="0" smtClean="0"/>
          </a:p>
        </p:txBody>
      </p:sp>
      <p:pic>
        <p:nvPicPr>
          <p:cNvPr id="7" name="Content Placeholder 6" descr="fig6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60" y="2841482"/>
            <a:ext cx="4576804" cy="23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smtClean="0"/>
              <a:t>Υπερφόρτωση Κλίσης</a:t>
            </a:r>
            <a:r>
              <a:rPr lang="en-US" sz="3600" smtClean="0"/>
              <a:t> (Slope-Overload Distortion)</a:t>
            </a:r>
            <a:endParaRPr lang="en-GB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230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400" dirty="0" smtClean="0"/>
                  <a:t>Αν επιλεχθεί </a:t>
                </a:r>
                <a:r>
                  <a:rPr lang="el-GR" sz="2400" dirty="0" smtClean="0">
                    <a:solidFill>
                      <a:srgbClr val="0033CC"/>
                    </a:solidFill>
                  </a:rPr>
                  <a:t>μικρό </a:t>
                </a:r>
                <a:r>
                  <a:rPr lang="el-GR" sz="2400" i="1" dirty="0" smtClean="0">
                    <a:solidFill>
                      <a:srgbClr val="0033CC"/>
                    </a:solidFill>
                  </a:rPr>
                  <a:t>Δ</a:t>
                </a:r>
                <a:r>
                  <a:rPr lang="el-GR" sz="2400" dirty="0" smtClean="0"/>
                  <a:t>, ο </a:t>
                </a:r>
                <a:r>
                  <a:rPr lang="en-US" sz="2400" dirty="0" smtClean="0"/>
                  <a:t>DM </a:t>
                </a:r>
                <a:endParaRPr lang="el-GR" sz="2400" dirty="0" smtClean="0"/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δεν εμφανίζει πρόβλημα σε αργές μεταβολές σήματος</a:t>
                </a:r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καθυστερεί όμως να ακολουθήσει απότομες μεταβολές του σήματος  (όταν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)</a:t>
                </a:r>
                <a:endParaRPr lang="en-GB" sz="2000" i="1" dirty="0" smtClean="0"/>
              </a:p>
            </p:txBody>
          </p:sp>
        </mc:Choice>
        <mc:Fallback xmlns="">
          <p:sp>
            <p:nvSpPr>
              <p:cNvPr id="482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961" t="-1078" r="-10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fig6_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276872"/>
            <a:ext cx="4407609" cy="29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smtClean="0"/>
              <a:t>Λύσεις για την Επιλογή του Δ</a:t>
            </a:r>
            <a:endParaRPr lang="en-GB" sz="3600" smtClean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Για να αντιμετωπιστούν τα προβλήματα με την επιλογή του </a:t>
            </a:r>
            <a:r>
              <a:rPr lang="el-GR" sz="2000" i="1" dirty="0" smtClean="0"/>
              <a:t>Δ</a:t>
            </a:r>
          </a:p>
          <a:p>
            <a:pPr lvl="1" eaLnBrk="1" hangingPunct="1">
              <a:defRPr/>
            </a:pPr>
            <a:r>
              <a:rPr lang="el-GR" sz="2000" dirty="0" smtClean="0"/>
              <a:t>μπορεί να επιλεγεί μια </a:t>
            </a:r>
            <a:r>
              <a:rPr lang="el-GR" sz="2000" i="1" dirty="0" smtClean="0"/>
              <a:t>«ενδιάμεση τιμή»</a:t>
            </a: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M</a:t>
            </a:r>
            <a:r>
              <a:rPr lang="el-GR" sz="2000" dirty="0" smtClean="0">
                <a:solidFill>
                  <a:srgbClr val="0033CC"/>
                </a:solidFill>
              </a:rPr>
              <a:t>έθοδος 1:</a:t>
            </a:r>
            <a:r>
              <a:rPr lang="el-GR" sz="2000" dirty="0" smtClean="0"/>
              <a:t> Επιλέγεται η τιμή Δ που ελαχιστοποιεί τη μέση τετραγωνική παραμόρφωση (πολύπλοκη)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Μέθοδος 2:</a:t>
            </a:r>
            <a:r>
              <a:rPr lang="el-GR" sz="2000" dirty="0" smtClean="0"/>
              <a:t> Επιλέγεται η τιμή του Δ να μεταβάλλεται ανάλογα με τις τρέχουσες τιμές του σήματος εισόδου, δηλαδή</a:t>
            </a:r>
          </a:p>
          <a:p>
            <a:pPr lvl="1" eaLnBrk="1" hangingPunct="1">
              <a:lnSpc>
                <a:spcPct val="114000"/>
              </a:lnSpc>
              <a:defRPr/>
            </a:pPr>
            <a:r>
              <a:rPr lang="el-GR" sz="2000" dirty="0" smtClean="0"/>
              <a:t>όταν το σήμα μεταβάλλεται γρήγορα, επέλεξε μεγάλο </a:t>
            </a:r>
            <a:r>
              <a:rPr lang="el-GR" sz="2000" i="1" dirty="0" smtClean="0"/>
              <a:t>Δ</a:t>
            </a:r>
          </a:p>
          <a:p>
            <a:pPr lvl="1" eaLnBrk="1" hangingPunct="1">
              <a:lnSpc>
                <a:spcPct val="114000"/>
              </a:lnSpc>
              <a:defRPr/>
            </a:pPr>
            <a:r>
              <a:rPr lang="el-GR" sz="2000" dirty="0" smtClean="0"/>
              <a:t>όταν το σήμα είναι σχεδόν σταθερό, επέλεξε μικρό </a:t>
            </a:r>
            <a:r>
              <a:rPr lang="el-GR" sz="2000" i="1" dirty="0" smtClean="0"/>
              <a:t>Δ</a:t>
            </a:r>
            <a:endParaRPr lang="el-GR" sz="2000" dirty="0" smtClean="0"/>
          </a:p>
          <a:p>
            <a:pPr eaLnBrk="1" hangingPunct="1">
              <a:lnSpc>
                <a:spcPct val="114000"/>
              </a:lnSpc>
              <a:defRPr/>
            </a:pPr>
            <a:r>
              <a:rPr lang="el-GR" sz="2000" dirty="0" smtClean="0"/>
              <a:t>Αυτή η λύση, οδήγησε στην </a:t>
            </a:r>
            <a:r>
              <a:rPr lang="el-GR" sz="2000" dirty="0" smtClean="0">
                <a:solidFill>
                  <a:srgbClr val="0033CC"/>
                </a:solidFill>
              </a:rPr>
              <a:t>Προσαρμοστική Διαμόρφωση Δέλτα </a:t>
            </a:r>
            <a:r>
              <a:rPr lang="en-US" sz="2000" dirty="0" smtClean="0">
                <a:solidFill>
                  <a:srgbClr val="0033CC"/>
                </a:solidFill>
              </a:rPr>
              <a:t>(Adaptive Delta Modulation, ADM)</a:t>
            </a:r>
            <a:endParaRPr lang="en-GB" sz="20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ADM</a:t>
            </a:r>
            <a:r>
              <a:rPr lang="el-GR" sz="3600" dirty="0" smtClean="0"/>
              <a:t> (1 από 2)</a:t>
            </a:r>
            <a:endParaRPr lang="en-GB" sz="3600" dirty="0" smtClean="0"/>
          </a:p>
        </p:txBody>
      </p:sp>
      <p:sp>
        <p:nvSpPr>
          <p:cNvPr id="484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Autofit/>
          </a:bodyPr>
          <a:lstStyle/>
          <a:p>
            <a:pPr marL="381000" indent="-381000" eaLnBrk="1" hangingPunct="1">
              <a:defRPr/>
            </a:pPr>
            <a:r>
              <a:rPr lang="el-GR" sz="2000" dirty="0" smtClean="0"/>
              <a:t>Χρειάζεται ένας απλός </a:t>
            </a:r>
            <a:r>
              <a:rPr lang="el-GR" sz="2000" dirty="0" smtClean="0">
                <a:solidFill>
                  <a:srgbClr val="0033CC"/>
                </a:solidFill>
              </a:rPr>
              <a:t>μηχανισμός παρακολούθησης</a:t>
            </a:r>
            <a:r>
              <a:rPr lang="el-GR" sz="2000" dirty="0" smtClean="0"/>
              <a:t> του ρυθμού μεταβολής του σήματος</a:t>
            </a:r>
          </a:p>
          <a:p>
            <a:pPr marL="381000" indent="-381000" eaLnBrk="1" hangingPunct="1">
              <a:defRPr/>
            </a:pPr>
            <a:r>
              <a:rPr lang="el-GR" sz="2000" dirty="0" smtClean="0"/>
              <a:t>Θα μπορούσε να χρησιμοποιηθεί ένας διαφοριστής, </a:t>
            </a:r>
          </a:p>
          <a:p>
            <a:pPr marL="838200" lvl="1" indent="-381000" eaLnBrk="1" hangingPunct="1">
              <a:defRPr/>
            </a:pPr>
            <a:r>
              <a:rPr lang="el-GR" sz="2000" dirty="0" smtClean="0"/>
              <a:t>αλλά αναζητείται μια απλή λύση ώστε να διατηρηθεί η απλότητα της </a:t>
            </a:r>
            <a:r>
              <a:rPr lang="en-US" sz="2000" dirty="0" smtClean="0"/>
              <a:t>DM</a:t>
            </a:r>
            <a:endParaRPr lang="el-GR" sz="2000" dirty="0" smtClean="0">
              <a:solidFill>
                <a:srgbClr val="0033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Autofit/>
          </a:bodyPr>
          <a:lstStyle/>
          <a:p>
            <a:pPr marL="381000" indent="-381000">
              <a:spcAft>
                <a:spcPct val="30000"/>
              </a:spcAft>
              <a:defRPr/>
            </a:pPr>
            <a:r>
              <a:rPr lang="el-GR" sz="2000" dirty="0">
                <a:solidFill>
                  <a:srgbClr val="0033CC"/>
                </a:solidFill>
              </a:rPr>
              <a:t>Παρατήρηση:</a:t>
            </a:r>
            <a:r>
              <a:rPr lang="el-GR" sz="2000" dirty="0"/>
              <a:t> </a:t>
            </a:r>
          </a:p>
          <a:p>
            <a:pPr marL="381000" indent="-381000">
              <a:buFont typeface="Wingdings" panose="05000000000000000000" pitchFamily="2" charset="2"/>
              <a:buAutoNum type="arabicPeriod"/>
              <a:defRPr/>
            </a:pPr>
            <a:r>
              <a:rPr lang="el-GR" sz="2000" dirty="0"/>
              <a:t>Για </a:t>
            </a:r>
            <a:r>
              <a:rPr lang="el-GR" sz="2000" dirty="0">
                <a:solidFill>
                  <a:srgbClr val="0033CC"/>
                </a:solidFill>
              </a:rPr>
              <a:t>μικρή κλίση σήματος εισόδου</a:t>
            </a:r>
            <a:r>
              <a:rPr lang="el-GR" sz="2000" dirty="0"/>
              <a:t>,</a:t>
            </a:r>
          </a:p>
          <a:p>
            <a:pPr marL="838200" lvl="1" indent="-381000">
              <a:buFont typeface="Wingdings" pitchFamily="2" charset="2"/>
              <a:buChar char="§"/>
              <a:defRPr/>
            </a:pPr>
            <a:r>
              <a:rPr lang="el-GR" sz="2000" dirty="0"/>
              <a:t>κοκκώδης θόρυβος</a:t>
            </a:r>
          </a:p>
          <a:p>
            <a:pPr marL="838200" lvl="1" indent="-381000">
              <a:buFont typeface="Wingdings" pitchFamily="2" charset="2"/>
              <a:buChar char="§"/>
              <a:defRPr/>
            </a:pPr>
            <a:r>
              <a:rPr lang="el-GR" sz="2000" dirty="0"/>
              <a:t>οι έξοδοι του </a:t>
            </a:r>
            <a:r>
              <a:rPr lang="en-US" sz="2000" dirty="0"/>
              <a:t>ADM</a:t>
            </a:r>
            <a:r>
              <a:rPr lang="el-GR" sz="2000" dirty="0"/>
              <a:t> είναι διαδοχικές εναλλαγές </a:t>
            </a:r>
            <a:r>
              <a:rPr lang="el-GR" sz="2000" i="1" dirty="0"/>
              <a:t>+Δ</a:t>
            </a:r>
            <a:r>
              <a:rPr lang="el-GR" sz="2000" dirty="0"/>
              <a:t> και </a:t>
            </a:r>
            <a:r>
              <a:rPr lang="el-GR" sz="2000" i="1" dirty="0"/>
              <a:t>–Δ</a:t>
            </a:r>
          </a:p>
          <a:p>
            <a:pPr marL="838200" lvl="1" indent="-38100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l-GR" sz="2000" dirty="0"/>
              <a:t>το Δ πρέπει να ελαττωθεί</a:t>
            </a:r>
          </a:p>
          <a:p>
            <a:pPr marL="381000" indent="-381000">
              <a:buFont typeface="Wingdings" panose="05000000000000000000" pitchFamily="2" charset="2"/>
              <a:buAutoNum type="arabicPeriod"/>
              <a:defRPr/>
            </a:pPr>
            <a:r>
              <a:rPr lang="el-GR" sz="2000" dirty="0"/>
              <a:t>Για </a:t>
            </a:r>
            <a:r>
              <a:rPr lang="el-GR" sz="2000" dirty="0">
                <a:solidFill>
                  <a:srgbClr val="0033CC"/>
                </a:solidFill>
              </a:rPr>
              <a:t>μεγάλη κλίση σήματος εισόδου,</a:t>
            </a:r>
          </a:p>
          <a:p>
            <a:pPr marL="838200" lvl="1" indent="-381000">
              <a:buFont typeface="Wingdings" pitchFamily="2" charset="2"/>
              <a:buChar char="§"/>
              <a:defRPr/>
            </a:pPr>
            <a:r>
              <a:rPr lang="el-GR" sz="2000" dirty="0"/>
              <a:t>υπερφόρτωση κλίσης</a:t>
            </a:r>
          </a:p>
          <a:p>
            <a:pPr marL="838200" lvl="1" indent="-381000">
              <a:buFont typeface="Wingdings" pitchFamily="2" charset="2"/>
              <a:buChar char="§"/>
              <a:defRPr/>
            </a:pPr>
            <a:r>
              <a:rPr lang="el-GR" sz="2000" dirty="0"/>
              <a:t>οι έξοδοι του </a:t>
            </a:r>
            <a:r>
              <a:rPr lang="en-US" sz="2000" dirty="0"/>
              <a:t>ADM</a:t>
            </a:r>
            <a:r>
              <a:rPr lang="el-GR" sz="2000" dirty="0"/>
              <a:t> έχουν συνεχώς το ίδιο πρόσημο</a:t>
            </a:r>
            <a:endParaRPr lang="el-GR" sz="2000" i="1" dirty="0"/>
          </a:p>
          <a:p>
            <a:pPr marL="838200" lvl="1" indent="-381000">
              <a:buFont typeface="Wingdings" pitchFamily="2" charset="2"/>
              <a:buChar char="§"/>
              <a:defRPr/>
            </a:pPr>
            <a:r>
              <a:rPr lang="el-GR" sz="2000" dirty="0"/>
              <a:t>το Δ πρέπει να αυξηθεί</a:t>
            </a:r>
          </a:p>
          <a:p>
            <a:pPr marL="838200" lvl="1" indent="-381000">
              <a:buFont typeface="Wingdings" pitchFamily="2" charset="2"/>
              <a:buChar char="§"/>
              <a:defRPr/>
            </a:pPr>
            <a:endParaRPr lang="en-GB" sz="2000" dirty="0"/>
          </a:p>
          <a:p>
            <a:endParaRPr lang="el-GR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ADM</a:t>
            </a:r>
            <a:r>
              <a:rPr lang="el-GR" sz="3600" dirty="0" smtClean="0"/>
              <a:t> (2 από 2)</a:t>
            </a:r>
            <a:endParaRPr lang="en-GB" sz="3600" dirty="0" smtClean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Απλός Κανόνας Μεταβολής:</a:t>
            </a:r>
            <a:r>
              <a:rPr lang="el-GR" sz="2000" i="1" dirty="0">
                <a:solidFill>
                  <a:srgbClr val="0033CC"/>
                </a:solidFill>
              </a:rPr>
              <a:t/>
            </a:r>
            <a:br>
              <a:rPr lang="el-GR" sz="2000" i="1" dirty="0">
                <a:solidFill>
                  <a:srgbClr val="0033CC"/>
                </a:solidFill>
              </a:rPr>
            </a:br>
            <a:r>
              <a:rPr lang="el-GR" sz="2000" i="1" dirty="0" smtClean="0">
                <a:solidFill>
                  <a:srgbClr val="0033CC"/>
                </a:solidFill>
              </a:rPr>
              <a:t/>
            </a:r>
            <a:br>
              <a:rPr lang="el-GR" sz="2000" i="1" dirty="0" smtClean="0">
                <a:solidFill>
                  <a:srgbClr val="0033CC"/>
                </a:solidFill>
              </a:rPr>
            </a:br>
            <a:r>
              <a:rPr lang="el-GR" sz="2000" i="1" dirty="0" smtClean="0">
                <a:solidFill>
                  <a:srgbClr val="0033CC"/>
                </a:solidFill>
              </a:rPr>
              <a:t/>
            </a:r>
            <a:br>
              <a:rPr lang="el-GR" sz="2000" i="1" dirty="0" smtClean="0">
                <a:solidFill>
                  <a:srgbClr val="0033CC"/>
                </a:solidFill>
              </a:rPr>
            </a:br>
            <a:r>
              <a:rPr lang="el-GR" sz="2000" i="1" dirty="0" smtClean="0">
                <a:solidFill>
                  <a:srgbClr val="0033CC"/>
                </a:solidFill>
              </a:rPr>
              <a:t/>
            </a:r>
            <a:br>
              <a:rPr lang="el-GR" sz="2000" i="1" dirty="0" smtClean="0">
                <a:solidFill>
                  <a:srgbClr val="0033CC"/>
                </a:solidFill>
              </a:rPr>
            </a:br>
            <a:r>
              <a:rPr lang="el-GR" sz="2000" i="1" dirty="0" smtClean="0">
                <a:solidFill>
                  <a:srgbClr val="0033CC"/>
                </a:solidFill>
              </a:rPr>
              <a:t/>
            </a:r>
            <a:br>
              <a:rPr lang="el-GR" sz="2000" i="1" dirty="0" smtClean="0">
                <a:solidFill>
                  <a:srgbClr val="0033CC"/>
                </a:solidFill>
              </a:rPr>
            </a:br>
            <a:endParaRPr lang="el-GR" sz="2000" i="1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sz="2000" dirty="0" smtClean="0"/>
              <a:t>όπου 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i="1" dirty="0" smtClean="0"/>
              <a:t>ε</a:t>
            </a:r>
            <a:r>
              <a:rPr lang="en-US" sz="2000" i="1" baseline="-25000" dirty="0" smtClean="0"/>
              <a:t>n</a:t>
            </a:r>
            <a:r>
              <a:rPr lang="el-GR" sz="2000" dirty="0" smtClean="0"/>
              <a:t> είναι το πρόσημο της εξόδου του κβαντιστή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l-GR" sz="2000" i="1" dirty="0" smtClean="0"/>
              <a:t>Κ&gt;1</a:t>
            </a:r>
            <a:r>
              <a:rPr lang="el-GR" sz="2000" dirty="0" smtClean="0"/>
              <a:t> σταθερά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Ερώτηση 1:</a:t>
            </a:r>
            <a:r>
              <a:rPr lang="el-GR" sz="2000" dirty="0"/>
              <a:t> Για την αποκωδικοποίηση ενός σήματος </a:t>
            </a:r>
            <a:r>
              <a:rPr lang="en-US" sz="2000" dirty="0"/>
              <a:t>DM</a:t>
            </a:r>
            <a:r>
              <a:rPr lang="el-GR" sz="2000" dirty="0"/>
              <a:t>, ο δέκτης απαιτείται να γνωρίζει το </a:t>
            </a:r>
            <a:r>
              <a:rPr lang="el-GR" sz="2000" i="1" dirty="0"/>
              <a:t>Δ.</a:t>
            </a:r>
            <a:endParaRPr lang="el-GR" sz="2000" dirty="0"/>
          </a:p>
          <a:p>
            <a:pPr lvl="1">
              <a:defRPr/>
            </a:pPr>
            <a:r>
              <a:rPr lang="el-GR" sz="2000" dirty="0"/>
              <a:t>Στην περίπτωση του </a:t>
            </a:r>
            <a:r>
              <a:rPr lang="en-US" sz="2000" dirty="0"/>
              <a:t>Adaptive DM</a:t>
            </a:r>
            <a:r>
              <a:rPr lang="el-GR" sz="2000" dirty="0"/>
              <a:t>, μπορεί ο δέκτης να μάθει το τρέχον </a:t>
            </a:r>
            <a:r>
              <a:rPr lang="el-GR" sz="2000" i="1" dirty="0"/>
              <a:t>Δ</a:t>
            </a:r>
            <a:r>
              <a:rPr lang="el-GR" sz="2000" dirty="0"/>
              <a:t>;  </a:t>
            </a:r>
          </a:p>
          <a:p>
            <a:pPr>
              <a:defRPr/>
            </a:pPr>
            <a:endParaRPr lang="el-GR" sz="2000" dirty="0">
              <a:solidFill>
                <a:srgbClr val="0033CC"/>
              </a:solidFill>
            </a:endParaRPr>
          </a:p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Χρήση:</a:t>
            </a:r>
            <a:r>
              <a:rPr lang="el-GR" sz="2000" dirty="0"/>
              <a:t> Για την περιοχή ρυθμού </a:t>
            </a:r>
            <a:r>
              <a:rPr lang="en-US" sz="2000" dirty="0"/>
              <a:t>20-60 Kbits/sec </a:t>
            </a:r>
            <a:r>
              <a:rPr lang="el-GR" sz="2000" dirty="0"/>
              <a:t>με</a:t>
            </a:r>
            <a:r>
              <a:rPr lang="en-US" sz="2000" dirty="0"/>
              <a:t> </a:t>
            </a:r>
            <a:r>
              <a:rPr lang="el-GR" sz="2000" i="1" dirty="0"/>
              <a:t>Κ=1.5</a:t>
            </a:r>
            <a:r>
              <a:rPr lang="el-GR" sz="2000" dirty="0"/>
              <a:t>, το </a:t>
            </a:r>
            <a:r>
              <a:rPr lang="en-US" sz="2000" dirty="0"/>
              <a:t>ADM</a:t>
            </a:r>
            <a:r>
              <a:rPr lang="el-GR" sz="2000" dirty="0"/>
              <a:t> είναι 5-10 </a:t>
            </a:r>
            <a:r>
              <a:rPr lang="en-US" sz="2000" dirty="0"/>
              <a:t>dB</a:t>
            </a:r>
            <a:r>
              <a:rPr lang="el-GR" sz="2000" dirty="0"/>
              <a:t> καλύτερο του </a:t>
            </a:r>
            <a:r>
              <a:rPr lang="en-US" sz="2000" dirty="0"/>
              <a:t>DM</a:t>
            </a:r>
            <a:r>
              <a:rPr lang="el-GR" sz="2000" dirty="0"/>
              <a:t> για σήματα ομιλίας</a:t>
            </a:r>
          </a:p>
          <a:p>
            <a:pPr>
              <a:defRPr/>
            </a:pPr>
            <a:endParaRPr lang="el-GR" sz="2000" dirty="0"/>
          </a:p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Ερώτηση 2:</a:t>
            </a:r>
            <a:r>
              <a:rPr lang="el-GR" sz="2000" dirty="0"/>
              <a:t> Τι σημαίνει 5-10 </a:t>
            </a:r>
            <a:r>
              <a:rPr lang="en-US" sz="2000" dirty="0"/>
              <a:t>dB </a:t>
            </a:r>
            <a:r>
              <a:rPr lang="el-GR" sz="2000" dirty="0"/>
              <a:t>καλύτερο</a:t>
            </a:r>
            <a:r>
              <a:rPr lang="el-GR" sz="2000" dirty="0" smtClean="0"/>
              <a:t>;</a:t>
            </a:r>
            <a:endParaRPr lang="en-GB" sz="2000" dirty="0"/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32680"/>
              </p:ext>
            </p:extLst>
          </p:nvPr>
        </p:nvGraphicFramePr>
        <p:xfrm>
          <a:off x="1344612" y="2348880"/>
          <a:ext cx="22637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Equation" r:id="rId4" imgW="1002960" imgH="241200" progId="Equation.DSMT4">
                  <p:embed/>
                </p:oleObj>
              </mc:Choice>
              <mc:Fallback>
                <p:oleObj name="Equation" r:id="rId4" imgW="100296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2" y="2348880"/>
                        <a:ext cx="2263775" cy="5397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Συμπιεστής Τύπου-μ</a:t>
            </a:r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000" dirty="0" smtClean="0"/>
              <a:t> Εφαρμογή συμπίεσης τύπου </a:t>
            </a:r>
            <a:r>
              <a:rPr lang="el-GR" sz="2000" i="1" dirty="0" smtClean="0"/>
              <a:t>μ</a:t>
            </a:r>
            <a:r>
              <a:rPr lang="el-GR" sz="2000" dirty="0" smtClean="0"/>
              <a:t> στα δεδομένα φωνής του προηγούμενου παραδείγματος</a:t>
            </a:r>
          </a:p>
          <a:p>
            <a:pPr>
              <a:defRPr/>
            </a:pPr>
            <a:r>
              <a:rPr lang="el-GR" sz="2000" dirty="0"/>
              <a:t>Προσέγγιση του ιστογράμματος με </a:t>
            </a:r>
            <a:r>
              <a:rPr lang="en-US" sz="2000" dirty="0"/>
              <a:t>Laplacian pdf </a:t>
            </a:r>
            <a:r>
              <a:rPr lang="el-GR" sz="2000" dirty="0"/>
              <a:t>με μέση τιμή μηδέν και διασπορά ίση με 0.06</a:t>
            </a:r>
          </a:p>
          <a:p>
            <a:pPr>
              <a:defRPr/>
            </a:pPr>
            <a:r>
              <a:rPr lang="el-GR" sz="2000" i="1" dirty="0"/>
              <a:t>μ=255</a:t>
            </a:r>
          </a:p>
          <a:p>
            <a:pPr>
              <a:defRPr/>
            </a:pPr>
            <a:endParaRPr lang="el-GR" sz="2000" dirty="0"/>
          </a:p>
          <a:p>
            <a:pPr>
              <a:defRPr/>
            </a:pPr>
            <a:endParaRPr lang="el-GR" sz="2000" dirty="0" smtClean="0"/>
          </a:p>
        </p:txBody>
      </p:sp>
      <p:pic>
        <p:nvPicPr>
          <p:cNvPr id="8" name="Picture 8" descr="voice2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56" y="3429000"/>
            <a:ext cx="40386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voic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960242" cy="29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err="1" smtClean="0"/>
              <a:t>Παλμοκωδική</a:t>
            </a:r>
            <a:r>
              <a:rPr lang="el-GR" sz="3600" dirty="0" smtClean="0"/>
              <a:t> Διαμόρφωση</a:t>
            </a:r>
            <a:endParaRPr lang="en-GB" sz="3600" dirty="0" smtClean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1000" indent="-381000" eaLnBrk="1" hangingPunct="1"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marL="381000" indent="-381000" eaLnBrk="1" hangingPunct="1"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Pulse Code Modulation </a:t>
            </a:r>
            <a:r>
              <a:rPr lang="el-GR" sz="2000" dirty="0" smtClean="0">
                <a:solidFill>
                  <a:srgbClr val="0033CC"/>
                </a:solidFill>
              </a:rPr>
              <a:t>(</a:t>
            </a:r>
            <a:r>
              <a:rPr lang="en-US" sz="2000" dirty="0" smtClean="0">
                <a:solidFill>
                  <a:srgbClr val="0033CC"/>
                </a:solidFill>
              </a:rPr>
              <a:t>PCM</a:t>
            </a:r>
            <a:r>
              <a:rPr lang="el-GR" sz="2000" dirty="0" smtClean="0">
                <a:solidFill>
                  <a:srgbClr val="0033CC"/>
                </a:solidFill>
              </a:rPr>
              <a:t>)</a:t>
            </a:r>
            <a:r>
              <a:rPr lang="en-US" sz="2000" dirty="0" smtClean="0"/>
              <a:t>: </a:t>
            </a:r>
            <a:r>
              <a:rPr lang="el-GR" sz="2000" dirty="0" smtClean="0"/>
              <a:t>το απλούστερο και παλαιότερο σχήμα κωδικοποίησης κυματομορφής</a:t>
            </a:r>
          </a:p>
          <a:p>
            <a:pPr marL="381000" indent="-381000" eaLnBrk="1" hangingPunct="1">
              <a:defRPr/>
            </a:pPr>
            <a:endParaRPr lang="el-GR" sz="2000" dirty="0" smtClean="0"/>
          </a:p>
          <a:p>
            <a:pPr marL="381000" indent="-381000" eaLnBrk="1" hangingPunct="1">
              <a:defRPr/>
            </a:pPr>
            <a:endParaRPr lang="el-GR" sz="2000" dirty="0" smtClean="0"/>
          </a:p>
          <a:p>
            <a:pPr marL="381000" indent="-381000" eaLnBrk="1" hangingPunct="1">
              <a:defRPr/>
            </a:pPr>
            <a:endParaRPr lang="el-GR" sz="2000" dirty="0" smtClean="0"/>
          </a:p>
          <a:p>
            <a:pPr marL="381000" indent="-381000" eaLnBrk="1" hangingPunct="1">
              <a:spcAft>
                <a:spcPct val="40000"/>
              </a:spcAft>
              <a:defRPr/>
            </a:pPr>
            <a:r>
              <a:rPr lang="el-GR" sz="2000" dirty="0" smtClean="0"/>
              <a:t>Αποτελείται από τα εξής υποσυστήματα:</a:t>
            </a:r>
          </a:p>
          <a:p>
            <a:pPr marL="838200" lvl="1" indent="-381000" eaLnBrk="1" hangingPunct="1">
              <a:spcAft>
                <a:spcPts val="600"/>
              </a:spcAft>
              <a:buFontTx/>
              <a:buAutoNum type="arabicPeriod"/>
              <a:defRPr/>
            </a:pPr>
            <a:r>
              <a:rPr lang="el-GR" sz="2000" dirty="0" smtClean="0"/>
              <a:t>Δειγματολήπτης</a:t>
            </a:r>
          </a:p>
          <a:p>
            <a:pPr marL="838200" lvl="1" indent="-381000" eaLnBrk="1" hangingPunct="1">
              <a:spcAft>
                <a:spcPts val="600"/>
              </a:spcAft>
              <a:buFontTx/>
              <a:buAutoNum type="arabicPeriod"/>
              <a:defRPr/>
            </a:pPr>
            <a:r>
              <a:rPr lang="el-GR" sz="2000" dirty="0" smtClean="0"/>
              <a:t>Κβαντιστής</a:t>
            </a:r>
          </a:p>
          <a:p>
            <a:pPr marL="838200" lvl="1" indent="-381000" eaLnBrk="1" hangingPunct="1">
              <a:spcAft>
                <a:spcPts val="600"/>
              </a:spcAft>
              <a:buFontTx/>
              <a:buAutoNum type="arabicPeriod"/>
              <a:defRPr/>
            </a:pPr>
            <a:r>
              <a:rPr lang="el-GR" sz="2000" dirty="0" smtClean="0"/>
              <a:t>Κωδικοποιητής</a:t>
            </a:r>
          </a:p>
          <a:p>
            <a:pPr marL="381000" indent="-381000" eaLnBrk="1" hangingPunct="1">
              <a:defRPr/>
            </a:pPr>
            <a:endParaRPr lang="en-GB" sz="2000" dirty="0" smtClean="0"/>
          </a:p>
        </p:txBody>
      </p:sp>
      <p:pic>
        <p:nvPicPr>
          <p:cNvPr id="30725" name="Picture 4" descr="fig6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3" y="2924944"/>
            <a:ext cx="8582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Βέλτιστος </a:t>
            </a:r>
            <a:r>
              <a:rPr lang="en-US" sz="3600" dirty="0" err="1" smtClean="0"/>
              <a:t>Compander</a:t>
            </a:r>
            <a:r>
              <a:rPr lang="en-US" sz="3600" dirty="0" smtClean="0"/>
              <a:t> </a:t>
            </a:r>
            <a:r>
              <a:rPr lang="el-GR" sz="3600" dirty="0" smtClean="0"/>
              <a:t>(1 από 6)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Βέλτιστος</a:t>
            </a:r>
            <a:r>
              <a:rPr lang="el-GR" sz="2400" dirty="0" smtClean="0"/>
              <a:t>: Ίδια προσέγγιση με τον ομοιόμορφο κβαντιστή</a:t>
            </a:r>
          </a:p>
          <a:p>
            <a:pPr eaLnBrk="1" hangingPunct="1">
              <a:defRPr/>
            </a:pPr>
            <a:r>
              <a:rPr lang="el-GR" sz="2400" dirty="0" smtClean="0"/>
              <a:t>Θέτουμε τα άκρα</a:t>
            </a:r>
            <a:br>
              <a:rPr lang="el-GR" sz="2400" dirty="0" smtClean="0"/>
            </a:b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Η </a:t>
            </a:r>
            <a:r>
              <a:rPr lang="el-GR" sz="2400" dirty="0" smtClean="0">
                <a:solidFill>
                  <a:srgbClr val="0033CC"/>
                </a:solidFill>
              </a:rPr>
              <a:t>παραμόρφωση</a:t>
            </a:r>
            <a:r>
              <a:rPr lang="el-GR" sz="2400" dirty="0" smtClean="0"/>
              <a:t> ορίζεται ως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Προσέγγιση</a:t>
            </a:r>
            <a:r>
              <a:rPr lang="el-GR" sz="2400" dirty="0" smtClean="0"/>
              <a:t>:</a:t>
            </a:r>
          </a:p>
          <a:p>
            <a:pPr lvl="1" eaLnBrk="1" hangingPunct="1">
              <a:defRPr/>
            </a:pPr>
            <a:r>
              <a:rPr lang="el-GR" sz="2000" dirty="0" smtClean="0"/>
              <a:t>Αν οι περιοχές κβάντισης είναι πολλές και η </a:t>
            </a:r>
            <a:r>
              <a:rPr lang="en-US" sz="2000" dirty="0" err="1" smtClean="0"/>
              <a:t>pdf</a:t>
            </a:r>
            <a:r>
              <a:rPr lang="en-US" sz="2000" dirty="0" smtClean="0"/>
              <a:t> </a:t>
            </a:r>
            <a:r>
              <a:rPr lang="el-GR" sz="2000" dirty="0" smtClean="0"/>
              <a:t>είναι αρκετά ομαλή</a:t>
            </a:r>
          </a:p>
          <a:p>
            <a:pPr lvl="1" eaLnBrk="1" hangingPunct="1">
              <a:defRPr/>
            </a:pPr>
            <a:r>
              <a:rPr lang="el-GR" sz="2000" dirty="0" smtClean="0"/>
              <a:t>Τότε η </a:t>
            </a:r>
            <a:r>
              <a:rPr lang="en-US" sz="2000" dirty="0" err="1" smtClean="0"/>
              <a:t>pdf</a:t>
            </a:r>
            <a:r>
              <a:rPr lang="en-US" sz="2000" dirty="0" smtClean="0"/>
              <a:t> </a:t>
            </a:r>
            <a:r>
              <a:rPr lang="el-GR" sz="2000" dirty="0" smtClean="0"/>
              <a:t>της εισόδου μπορεί να θεωρηθεί </a:t>
            </a:r>
            <a:r>
              <a:rPr lang="el-GR" sz="2000" dirty="0" smtClean="0">
                <a:solidFill>
                  <a:srgbClr val="0033CC"/>
                </a:solidFill>
              </a:rPr>
              <a:t>ομοιόμορφη</a:t>
            </a:r>
            <a:r>
              <a:rPr lang="el-GR" sz="2000" dirty="0" smtClean="0"/>
              <a:t> και </a:t>
            </a:r>
            <a:r>
              <a:rPr lang="el-GR" sz="2000" dirty="0" smtClean="0">
                <a:solidFill>
                  <a:srgbClr val="0033CC"/>
                </a:solidFill>
              </a:rPr>
              <a:t>σχεδόν σταθερή</a:t>
            </a:r>
            <a:r>
              <a:rPr lang="el-GR" sz="2000" dirty="0" smtClean="0"/>
              <a:t> σε κάθε περιοχή κβάντισης</a:t>
            </a:r>
            <a:endParaRPr lang="en-GB" sz="2000" dirty="0" smtClean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05246"/>
              </p:ext>
            </p:extLst>
          </p:nvPr>
        </p:nvGraphicFramePr>
        <p:xfrm>
          <a:off x="3203848" y="2053158"/>
          <a:ext cx="3140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Equation" r:id="rId4" imgW="1396800" imgH="228600" progId="Equation.DSMT4">
                  <p:embed/>
                </p:oleObj>
              </mc:Choice>
              <mc:Fallback>
                <p:oleObj name="Equation" r:id="rId4" imgW="1396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53158"/>
                        <a:ext cx="3140075" cy="5111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730086"/>
              </p:ext>
            </p:extLst>
          </p:nvPr>
        </p:nvGraphicFramePr>
        <p:xfrm>
          <a:off x="4716016" y="2722494"/>
          <a:ext cx="3745806" cy="89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Equation" r:id="rId6" imgW="1790640" imgH="431640" progId="Equation.DSMT4">
                  <p:embed/>
                </p:oleObj>
              </mc:Choice>
              <mc:Fallback>
                <p:oleObj name="Equation" r:id="rId6" imgW="179064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722494"/>
                        <a:ext cx="3745806" cy="899229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08553"/>
              </p:ext>
            </p:extLst>
          </p:nvPr>
        </p:nvGraphicFramePr>
        <p:xfrm>
          <a:off x="2396331" y="5875618"/>
          <a:ext cx="43513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" name="Equation" r:id="rId8" imgW="1930320" imgH="253800" progId="Equation.DSMT4">
                  <p:embed/>
                </p:oleObj>
              </mc:Choice>
              <mc:Fallback>
                <p:oleObj name="Equation" r:id="rId8" imgW="193032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331" y="5875618"/>
                        <a:ext cx="4351337" cy="5683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Βέλτιστος </a:t>
            </a:r>
            <a:r>
              <a:rPr lang="en-US" sz="3600" dirty="0" err="1" smtClean="0"/>
              <a:t>Compander</a:t>
            </a:r>
            <a:r>
              <a:rPr lang="el-GR" sz="3600" dirty="0" smtClean="0"/>
              <a:t> (2 από 6)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Στάθμες </a:t>
            </a:r>
            <a:r>
              <a:rPr lang="el-GR" sz="2400" dirty="0" err="1" smtClean="0">
                <a:solidFill>
                  <a:srgbClr val="0033CC"/>
                </a:solidFill>
              </a:rPr>
              <a:t>Κβάντισης</a:t>
            </a:r>
            <a:endParaRPr lang="el-GR" sz="2400" dirty="0" smtClean="0">
              <a:solidFill>
                <a:srgbClr val="0033CC"/>
              </a:solidFill>
            </a:endParaRPr>
          </a:p>
          <a:p>
            <a:pPr lvl="1" eaLnBrk="1" hangingPunct="1">
              <a:defRPr/>
            </a:pPr>
            <a:r>
              <a:rPr lang="el-GR" sz="2000" dirty="0" smtClean="0"/>
              <a:t>Μηδενίζω την παράγωγο της παραμόρφωσης ως προς τις στάθμες</a:t>
            </a:r>
          </a:p>
          <a:p>
            <a:pPr lvl="1" eaLnBrk="1" hangingPunct="1">
              <a:defRPr/>
            </a:pPr>
            <a:r>
              <a:rPr lang="el-GR" sz="2000" dirty="0" smtClean="0"/>
              <a:t>Προκύπτει ότι οι στάθμες πρέπει να είναι ο μέσος όρος της περιοχής</a:t>
            </a:r>
          </a:p>
          <a:p>
            <a:pPr lvl="1" eaLnBrk="1" hangingPunct="1">
              <a:defRPr/>
            </a:pPr>
            <a:endParaRPr lang="el-GR" sz="2000" dirty="0" smtClean="0"/>
          </a:p>
          <a:p>
            <a:pPr lvl="1" eaLnBrk="1" hangingPunct="1">
              <a:defRPr/>
            </a:pPr>
            <a:endParaRPr lang="el-GR" sz="2000" dirty="0" smtClean="0"/>
          </a:p>
          <a:p>
            <a:pPr lvl="1"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0033CC"/>
                </a:solidFill>
              </a:rPr>
              <a:t>Παραμόρφωση:</a:t>
            </a:r>
            <a:r>
              <a:rPr lang="el-GR" sz="2400" dirty="0" smtClean="0"/>
              <a:t> αντικαθιστώ τα παραπάνω και προκύπτει</a:t>
            </a:r>
            <a:endParaRPr lang="en-GB" sz="2400" dirty="0" smtClean="0"/>
          </a:p>
        </p:txBody>
      </p:sp>
      <p:graphicFrame>
        <p:nvGraphicFramePr>
          <p:cNvPr id="225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59576"/>
              </p:ext>
            </p:extLst>
          </p:nvPr>
        </p:nvGraphicFramePr>
        <p:xfrm>
          <a:off x="3630425" y="3212976"/>
          <a:ext cx="18970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6" name="Equation" r:id="rId4" imgW="799920" imgH="393480" progId="Equation.DSMT4">
                  <p:embed/>
                </p:oleObj>
              </mc:Choice>
              <mc:Fallback>
                <p:oleObj name="Equation" r:id="rId4" imgW="7999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425" y="3212976"/>
                        <a:ext cx="1897062" cy="9271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394252"/>
              </p:ext>
            </p:extLst>
          </p:nvPr>
        </p:nvGraphicFramePr>
        <p:xfrm>
          <a:off x="1535668" y="5033417"/>
          <a:ext cx="28590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7" name="Equation" r:id="rId6" imgW="1206360" imgH="444240" progId="Equation.DSMT4">
                  <p:embed/>
                </p:oleObj>
              </mc:Choice>
              <mc:Fallback>
                <p:oleObj name="Equation" r:id="rId6" imgW="120636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668" y="5033417"/>
                        <a:ext cx="2859088" cy="1049338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4998"/>
              </p:ext>
            </p:extLst>
          </p:nvPr>
        </p:nvGraphicFramePr>
        <p:xfrm>
          <a:off x="4788024" y="5288211"/>
          <a:ext cx="2017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8" name="Equation" r:id="rId8" imgW="850680" imgH="228600" progId="Equation.DSMT4">
                  <p:embed/>
                </p:oleObj>
              </mc:Choice>
              <mc:Fallback>
                <p:oleObj name="Equation" r:id="rId8" imgW="8506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288211"/>
                        <a:ext cx="2017713" cy="53975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Βέλτιστος </a:t>
            </a:r>
            <a:r>
              <a:rPr lang="en-US" sz="3600" dirty="0" err="1" smtClean="0"/>
              <a:t>Compander</a:t>
            </a:r>
            <a:r>
              <a:rPr lang="el-GR" sz="3600" dirty="0" smtClean="0"/>
              <a:t> (3 από 6)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Συμπιεστής:</a:t>
            </a:r>
          </a:p>
          <a:p>
            <a:pPr lvl="1"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είσοδος:</a:t>
            </a:r>
            <a:r>
              <a:rPr lang="el-GR" sz="2000" dirty="0" smtClean="0"/>
              <a:t> μια ακολουθία κβαντισμένων δειγμάτων που προέρχεται από μη ομοιόμορφο </a:t>
            </a:r>
            <a:r>
              <a:rPr lang="el-GR" sz="2000" dirty="0" err="1" smtClean="0"/>
              <a:t>κβαντιστή</a:t>
            </a:r>
            <a:r>
              <a:rPr lang="el-GR" sz="2000" dirty="0" smtClean="0"/>
              <a:t> (</a:t>
            </a:r>
            <a:r>
              <a:rPr lang="el-GR" sz="2000" i="1" dirty="0" smtClean="0"/>
              <a:t>Δ</a:t>
            </a:r>
            <a:r>
              <a:rPr lang="en-US" sz="2000" i="1" baseline="-25000" dirty="0" err="1" smtClean="0"/>
              <a:t>i</a:t>
            </a:r>
            <a:r>
              <a:rPr lang="el-GR" sz="2000" dirty="0" smtClean="0"/>
              <a:t>)</a:t>
            </a:r>
          </a:p>
          <a:p>
            <a:pPr lvl="1"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έξοδος:</a:t>
            </a:r>
            <a:r>
              <a:rPr lang="el-GR" sz="2000" dirty="0" smtClean="0"/>
              <a:t> ακολουθία δειγμάτων από ομοιόμορφο </a:t>
            </a:r>
            <a:r>
              <a:rPr lang="el-GR" sz="2000" dirty="0" err="1" smtClean="0"/>
              <a:t>κβαντιστή</a:t>
            </a:r>
            <a:r>
              <a:rPr lang="el-GR" sz="2000" dirty="0" smtClean="0"/>
              <a:t> με σταθερό </a:t>
            </a:r>
            <a:r>
              <a:rPr lang="el-GR" sz="2000" i="1" dirty="0" smtClean="0"/>
              <a:t>Δ</a:t>
            </a:r>
          </a:p>
        </p:txBody>
      </p:sp>
      <p:pic>
        <p:nvPicPr>
          <p:cNvPr id="12" name="Picture 8" descr="fig6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244280" cy="2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65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Βέλτιστος </a:t>
            </a:r>
            <a:r>
              <a:rPr lang="en-US" sz="3600" dirty="0" err="1" smtClean="0"/>
              <a:t>Compander</a:t>
            </a:r>
            <a:r>
              <a:rPr lang="el-GR" sz="3600" dirty="0" smtClean="0"/>
              <a:t> (</a:t>
            </a:r>
            <a:r>
              <a:rPr lang="el-GR" sz="3600" dirty="0"/>
              <a:t>4</a:t>
            </a:r>
            <a:r>
              <a:rPr lang="el-GR" sz="3600" dirty="0" smtClean="0"/>
              <a:t> από 6)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0033CC"/>
                </a:solidFill>
              </a:rPr>
              <a:t>Υποθέσεις:</a:t>
            </a:r>
          </a:p>
          <a:p>
            <a:endParaRPr lang="el-GR" sz="2400" dirty="0"/>
          </a:p>
        </p:txBody>
      </p:sp>
      <p:graphicFrame>
        <p:nvGraphicFramePr>
          <p:cNvPr id="235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86695"/>
              </p:ext>
            </p:extLst>
          </p:nvPr>
        </p:nvGraphicFramePr>
        <p:xfrm>
          <a:off x="1216819" y="2348880"/>
          <a:ext cx="19875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819" y="2348880"/>
                        <a:ext cx="1987550" cy="10175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89305"/>
              </p:ext>
            </p:extLst>
          </p:nvPr>
        </p:nvGraphicFramePr>
        <p:xfrm>
          <a:off x="964549" y="3862948"/>
          <a:ext cx="258921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name="Equation" r:id="rId6" imgW="1091880" imgH="507960" progId="Equation.DSMT4">
                  <p:embed/>
                </p:oleObj>
              </mc:Choice>
              <mc:Fallback>
                <p:oleObj name="Equation" r:id="rId6" imgW="109188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49" y="3862948"/>
                        <a:ext cx="2589212" cy="11969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8" descr="fig6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343999" cy="256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Βέλτιστος </a:t>
            </a:r>
            <a:r>
              <a:rPr lang="en-US" sz="3600" dirty="0" err="1" smtClean="0"/>
              <a:t>Compander</a:t>
            </a:r>
            <a:r>
              <a:rPr lang="el-GR" sz="3600" dirty="0" smtClean="0"/>
              <a:t> (</a:t>
            </a:r>
            <a:r>
              <a:rPr lang="el-GR" sz="3600" dirty="0"/>
              <a:t>5</a:t>
            </a:r>
            <a:r>
              <a:rPr lang="el-GR" sz="3600" dirty="0" smtClean="0"/>
              <a:t> από 6)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Η παραμόρφωση γράφεται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Δεδομένου ότι 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και υποθέτοντας ότι το Ν είναι μεγάλο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Ισχύει για έναν συμπιεστή με συνάρτηση συμπίεσης </a:t>
            </a:r>
            <a:r>
              <a:rPr lang="en-US" sz="2000" i="1" dirty="0" smtClean="0"/>
              <a:t>g(x)</a:t>
            </a:r>
            <a:endParaRPr lang="el-GR" sz="2000" i="1" dirty="0" smtClean="0"/>
          </a:p>
        </p:txBody>
      </p:sp>
      <p:graphicFrame>
        <p:nvGraphicFramePr>
          <p:cNvPr id="245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89604"/>
              </p:ext>
            </p:extLst>
          </p:nvPr>
        </p:nvGraphicFramePr>
        <p:xfrm>
          <a:off x="2627784" y="3649571"/>
          <a:ext cx="13541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4" name="Equation" r:id="rId4" imgW="571320" imgH="393480" progId="Equation.DSMT4">
                  <p:embed/>
                </p:oleObj>
              </mc:Choice>
              <mc:Fallback>
                <p:oleObj name="Equation" r:id="rId4" imgW="5713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649571"/>
                        <a:ext cx="1354138" cy="9271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01495"/>
              </p:ext>
            </p:extLst>
          </p:nvPr>
        </p:nvGraphicFramePr>
        <p:xfrm>
          <a:off x="2109599" y="2048518"/>
          <a:ext cx="4938713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Equation" r:id="rId6" imgW="2082600" imgH="533160" progId="Equation.DSMT4">
                  <p:embed/>
                </p:oleObj>
              </mc:Choice>
              <mc:Fallback>
                <p:oleObj name="Equation" r:id="rId6" imgW="2082600" imgH="533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599" y="2048518"/>
                        <a:ext cx="4938713" cy="1258888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141590"/>
              </p:ext>
            </p:extLst>
          </p:nvPr>
        </p:nvGraphicFramePr>
        <p:xfrm>
          <a:off x="2771587" y="5129395"/>
          <a:ext cx="3614738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6" name="Equation" r:id="rId8" imgW="1523880" imgH="507960" progId="Equation.DSMT4">
                  <p:embed/>
                </p:oleObj>
              </mc:Choice>
              <mc:Fallback>
                <p:oleObj name="Equation" r:id="rId8" imgW="1523880" imgH="507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587" y="5129395"/>
                        <a:ext cx="3614738" cy="119856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Βέλτιστος </a:t>
            </a:r>
            <a:r>
              <a:rPr lang="en-US" sz="3600" dirty="0" err="1" smtClean="0"/>
              <a:t>Compander</a:t>
            </a:r>
            <a:r>
              <a:rPr lang="el-GR" sz="3600" dirty="0" smtClean="0"/>
              <a:t> (6 από 6)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(OXI)</a:t>
            </a:r>
            <a:endParaRPr lang="en-GB" sz="3600" dirty="0" smtClean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Η βέλτιστη συνάρτηση συμπίεσης είναι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Η παραμόρφωση που προκύπτει τότε είναι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41516"/>
              </p:ext>
            </p:extLst>
          </p:nvPr>
        </p:nvGraphicFramePr>
        <p:xfrm>
          <a:off x="2195736" y="2204864"/>
          <a:ext cx="508952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" name="Equation" r:id="rId4" imgW="2145960" imgH="736560" progId="Equation.DSMT4">
                  <p:embed/>
                </p:oleObj>
              </mc:Choice>
              <mc:Fallback>
                <p:oleObj name="Equation" r:id="rId4" imgW="214596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204864"/>
                        <a:ext cx="5089525" cy="173831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801150"/>
              </p:ext>
            </p:extLst>
          </p:nvPr>
        </p:nvGraphicFramePr>
        <p:xfrm>
          <a:off x="2541810" y="5051922"/>
          <a:ext cx="439737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" name="Equation" r:id="rId6" imgW="1854000" imgH="495000" progId="Equation.DSMT4">
                  <p:embed/>
                </p:oleObj>
              </mc:Choice>
              <mc:Fallback>
                <p:oleObj name="Equation" r:id="rId6" imgW="1854000" imgH="49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810" y="5051922"/>
                        <a:ext cx="4397375" cy="11699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smtClean="0"/>
              <a:t>Ενότητας 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52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235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PCM</a:t>
            </a:r>
            <a:r>
              <a:rPr lang="el-GR" sz="3600" dirty="0" smtClean="0"/>
              <a:t>: Βασικά Τμήματα</a:t>
            </a:r>
            <a:r>
              <a:rPr lang="en-US" sz="3600" dirty="0" smtClean="0"/>
              <a:t> (1 </a:t>
            </a:r>
            <a:r>
              <a:rPr lang="el-GR" sz="3600" dirty="0" smtClean="0"/>
              <a:t>από 2)</a:t>
            </a:r>
            <a:endParaRPr lang="en-GB" sz="3600" dirty="0" smtClean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1000" indent="-3810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Δειγματολήπτης</a:t>
            </a:r>
          </a:p>
          <a:p>
            <a:pPr marL="838200" lvl="1" indent="-381000" eaLnBrk="1" hangingPunct="1">
              <a:defRPr/>
            </a:pPr>
            <a:r>
              <a:rPr lang="el-GR" sz="2000" dirty="0" smtClean="0"/>
              <a:t>Αναλογικό φίλτρο με εύρος ζώνης </a:t>
            </a:r>
            <a:r>
              <a:rPr lang="en-US" sz="2000" i="1" dirty="0" smtClean="0"/>
              <a:t>W</a:t>
            </a:r>
            <a:r>
              <a:rPr lang="el-GR" sz="2000" i="1" dirty="0" smtClean="0"/>
              <a:t> </a:t>
            </a:r>
            <a:r>
              <a:rPr lang="el-GR" sz="2000" dirty="0" smtClean="0"/>
              <a:t>ώστε να αποφευχθούν φαινόμενα αναδίπλωσης</a:t>
            </a:r>
          </a:p>
          <a:p>
            <a:pPr marL="838200" lvl="1" indent="-381000" eaLnBrk="1" hangingPunct="1">
              <a:spcAft>
                <a:spcPts val="0"/>
              </a:spcAft>
              <a:defRPr/>
            </a:pPr>
            <a:r>
              <a:rPr lang="el-GR" sz="2000" dirty="0" smtClean="0"/>
              <a:t>Συχνότητα δειγματοληψίας υψηλότερη της </a:t>
            </a:r>
            <a:r>
              <a:rPr lang="en-US" sz="2000" dirty="0" err="1" smtClean="0"/>
              <a:t>Nyquist</a:t>
            </a:r>
            <a:r>
              <a:rPr lang="en-US" sz="2000" dirty="0" smtClean="0"/>
              <a:t> </a:t>
            </a:r>
            <a:r>
              <a:rPr lang="el-GR" sz="2000" dirty="0" smtClean="0"/>
              <a:t>(υπερδειγματοληψία)</a:t>
            </a:r>
          </a:p>
          <a:p>
            <a:pPr marL="838200" lvl="1" indent="-381000" eaLnBrk="1" hangingPunct="1">
              <a:spcAft>
                <a:spcPct val="45000"/>
              </a:spcAft>
              <a:defRPr/>
            </a:pPr>
            <a:r>
              <a:rPr lang="el-GR" sz="2000" dirty="0" smtClean="0"/>
              <a:t>Αναλογικό σήμα πηγής </a:t>
            </a:r>
            <a:r>
              <a:rPr lang="el-GR" sz="2000" dirty="0" smtClean="0">
                <a:sym typeface="Wingdings" pitchFamily="2" charset="2"/>
              </a:rPr>
              <a:t></a:t>
            </a:r>
            <a:r>
              <a:rPr lang="el-GR" sz="2000" dirty="0" smtClean="0"/>
              <a:t> σήμα διακριτού χρόνου</a:t>
            </a:r>
          </a:p>
          <a:p>
            <a:pPr marL="381000" indent="-3810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Κβαντιστής</a:t>
            </a:r>
          </a:p>
          <a:p>
            <a:pPr marL="838200" lvl="1" indent="-381000" eaLnBrk="1" hangingPunct="1">
              <a:defRPr/>
            </a:pPr>
            <a:r>
              <a:rPr lang="el-GR" sz="2000" dirty="0" smtClean="0"/>
              <a:t>Συνεχές </a:t>
            </a:r>
            <a:r>
              <a:rPr lang="el-GR" sz="2000" dirty="0" smtClean="0">
                <a:sym typeface="Wingdings" pitchFamily="2" charset="2"/>
              </a:rPr>
              <a:t> Διακριτό αλφάβητο</a:t>
            </a:r>
            <a:endParaRPr lang="el-GR" sz="2000" dirty="0" smtClean="0"/>
          </a:p>
          <a:p>
            <a:pPr marL="838200" lvl="1" indent="-381000" eaLnBrk="1" hangingPunct="1">
              <a:defRPr/>
            </a:pPr>
            <a:r>
              <a:rPr lang="el-GR" sz="2000" dirty="0" smtClean="0"/>
              <a:t>Χρησιμοποιείται βαθμωτός κβαντιστής</a:t>
            </a:r>
          </a:p>
          <a:p>
            <a:pPr marL="838200" lvl="1" indent="-381000" eaLnBrk="1" hangingPunct="1">
              <a:defRPr/>
            </a:pPr>
            <a:r>
              <a:rPr lang="el-GR" sz="2000" dirty="0" smtClean="0"/>
              <a:t>Ομοιόμορφος ή μη ομοιόμορφος</a:t>
            </a:r>
          </a:p>
          <a:p>
            <a:pPr marL="838200" lvl="1" indent="-381000" eaLnBrk="1" hangingPunct="1">
              <a:spcBef>
                <a:spcPct val="15000"/>
              </a:spcBef>
              <a:spcAft>
                <a:spcPct val="45000"/>
              </a:spcAft>
              <a:buFontTx/>
              <a:buNone/>
              <a:defRPr/>
            </a:pPr>
            <a:r>
              <a:rPr lang="en-US" sz="2000" dirty="0" smtClean="0"/>
              <a:t>    (</a:t>
            </a:r>
            <a:r>
              <a:rPr lang="el-GR" sz="2000" dirty="0" smtClean="0"/>
              <a:t>ανάλογα με τα στατιστικά χαρακτηριστικά της πηγής)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Πανεπιστήμιο Πατρών</a:t>
            </a:r>
            <a:r>
              <a:rPr lang="en-US" sz="2000" dirty="0"/>
              <a:t>, </a:t>
            </a:r>
            <a:r>
              <a:rPr lang="el-GR" sz="2000" dirty="0"/>
              <a:t>Κώστας Μπερμπερίδης. </a:t>
            </a:r>
            <a:r>
              <a:rPr lang="el-GR" sz="2000" dirty="0" smtClean="0"/>
              <a:t>«Ψηφιακές Τηλεπικοινωνίες</a:t>
            </a:r>
            <a:r>
              <a:rPr lang="el-GR" sz="2000" dirty="0"/>
              <a:t>». Έκδοση: 1.0. Πάτρα 2015. Διαθέσιμο από τη δικτυακή διεύθυνση: </a:t>
            </a:r>
            <a:r>
              <a:rPr lang="en-US" sz="2000" dirty="0"/>
              <a:t>https://eclass.upatras.gr/courses/CEID1110/</a:t>
            </a:r>
            <a:r>
              <a:rPr lang="el-GR" sz="2000" dirty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10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600" dirty="0" err="1"/>
              <a:t>κ.λ.π</a:t>
            </a:r>
            <a:r>
              <a:rPr lang="el-GR" sz="16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600" dirty="0" smtClean="0"/>
              <a:t>».                     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06084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636912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buNone/>
            </a:pPr>
            <a:r>
              <a:rPr lang="el-GR" sz="1800" dirty="0">
                <a:latin typeface="+mn-lt"/>
              </a:rPr>
              <a:t>[1] http://creativecommons.org/licenses/by-nc-sa/4.0/ </a:t>
            </a:r>
          </a:p>
          <a:p>
            <a:pPr algn="l">
              <a:buNone/>
            </a:pPr>
            <a:r>
              <a:rPr lang="el-GR" sz="1800" dirty="0">
                <a:latin typeface="+mn-lt"/>
              </a:rPr>
              <a:t>Ως </a:t>
            </a:r>
            <a:r>
              <a:rPr lang="el-GR" sz="1800" b="1" dirty="0">
                <a:latin typeface="+mn-lt"/>
              </a:rPr>
              <a:t>Μη Εμπορική</a:t>
            </a:r>
            <a:r>
              <a:rPr lang="el-GR" sz="1800" dirty="0">
                <a:latin typeface="+mn-lt"/>
              </a:rPr>
              <a:t> ορίζεται η χρήση: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+mn-lt"/>
              </a:rPr>
              <a:t>αδειοδόχο</a:t>
            </a:r>
            <a:endParaRPr lang="el-GR" sz="1800" dirty="0">
              <a:latin typeface="+mn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προσπορίζει στο διανομέα του έργου και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+mn-lt"/>
              </a:rPr>
              <a:t>τόπο</a:t>
            </a:r>
            <a:endParaRPr lang="en-US" sz="1800" dirty="0" smtClean="0">
              <a:latin typeface="+mn-lt"/>
            </a:endParaRPr>
          </a:p>
          <a:p>
            <a:pPr algn="l">
              <a:buNone/>
            </a:pPr>
            <a:endParaRPr lang="el-GR" sz="1800" dirty="0" smtClean="0">
              <a:latin typeface="+mn-lt"/>
            </a:endParaRPr>
          </a:p>
          <a:p>
            <a:pPr algn="l">
              <a:buNone/>
            </a:pPr>
            <a:r>
              <a:rPr lang="el-GR" sz="1800" dirty="0" smtClean="0">
                <a:latin typeface="+mn-lt"/>
              </a:rPr>
              <a:t>Ο </a:t>
            </a:r>
            <a:r>
              <a:rPr lang="el-GR" sz="1800" dirty="0">
                <a:latin typeface="+mn-lt"/>
              </a:rPr>
              <a:t>δικαιούχος μπορεί να παρέχει στον 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l-GR" sz="1800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11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/>
              <a:t>Οι εικόνες στις διαφάνειες </a:t>
            </a:r>
            <a:r>
              <a:rPr lang="el-GR" sz="2000" dirty="0" smtClean="0"/>
              <a:t>3, 17, 18, 19, 25, 26, 27, 28, 34, 35, 39, 40, 41, 42, 43, 50 και 51</a:t>
            </a:r>
            <a:r>
              <a:rPr lang="en-US" sz="2000" dirty="0" smtClean="0"/>
              <a:t> </a:t>
            </a:r>
            <a:r>
              <a:rPr lang="el-GR" sz="2000" dirty="0"/>
              <a:t>έχουν δημιουργηθεί με βάση αντίστοιχες εικόνες στο βιβλίο «Συστήματα Τηλεπικοινωνιών», </a:t>
            </a:r>
            <a:r>
              <a:rPr lang="en-US" sz="2000" dirty="0"/>
              <a:t>J. G. </a:t>
            </a:r>
            <a:r>
              <a:rPr lang="en-US" sz="2000" dirty="0" err="1"/>
              <a:t>Proakis</a:t>
            </a:r>
            <a:r>
              <a:rPr lang="el-GR" sz="2000" dirty="0"/>
              <a:t>, </a:t>
            </a:r>
            <a:r>
              <a:rPr lang="en-US" sz="2000" dirty="0"/>
              <a:t>M. </a:t>
            </a:r>
            <a:r>
              <a:rPr lang="en-US" sz="2000" dirty="0" err="1"/>
              <a:t>Salehi</a:t>
            </a:r>
            <a:r>
              <a:rPr lang="en-US" sz="2000" dirty="0"/>
              <a:t>, </a:t>
            </a:r>
            <a:r>
              <a:rPr lang="el-GR" sz="2000" dirty="0"/>
              <a:t>Εθνικό και Καποδιστριακό Πανεπιστήμιο Αθηνών (Μετάφραση-Επιμέλεια: Καρούμπαλος Κ. και Ζέρβας Ε., Καραμπογιάς Σ., </a:t>
            </a:r>
            <a:r>
              <a:rPr lang="el-GR" sz="2000" dirty="0" err="1"/>
              <a:t>Σαγκριώτης</a:t>
            </a:r>
            <a:r>
              <a:rPr lang="el-GR" sz="2000" dirty="0"/>
              <a:t> Ε.)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PCM</a:t>
            </a:r>
            <a:r>
              <a:rPr lang="el-GR" sz="3600" dirty="0" smtClean="0"/>
              <a:t>: Βασικά Τμήματα (2 από 2)</a:t>
            </a:r>
            <a:endParaRPr lang="en-GB" sz="3600" dirty="0" smtClean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Κωδικοποιητής</a:t>
            </a:r>
          </a:p>
          <a:p>
            <a:pPr marL="838200" lvl="1" indent="-381000" eaLnBrk="1" hangingPunct="1">
              <a:defRPr/>
            </a:pPr>
            <a:r>
              <a:rPr lang="el-GR" sz="2000" dirty="0" smtClean="0"/>
              <a:t>Κβαντισμένες τιμές </a:t>
            </a:r>
            <a:r>
              <a:rPr lang="el-GR" sz="2000" dirty="0" smtClean="0">
                <a:sym typeface="Wingdings" pitchFamily="2" charset="2"/>
              </a:rPr>
              <a:t></a:t>
            </a:r>
            <a:r>
              <a:rPr lang="el-GR" sz="2000" dirty="0" smtClean="0"/>
              <a:t> κάποια δυαδική αναπαράσταση</a:t>
            </a:r>
          </a:p>
          <a:p>
            <a:pPr marL="838200" lvl="1" indent="-381000" eaLnBrk="1" hangingPunct="1">
              <a:defRPr/>
            </a:pPr>
            <a:r>
              <a:rPr lang="el-GR" sz="2000" dirty="0" smtClean="0"/>
              <a:t>Αν χρησιμοποιούνται </a:t>
            </a:r>
            <a:r>
              <a:rPr lang="en-US" sz="2000" i="1" dirty="0" smtClean="0"/>
              <a:t>n</a:t>
            </a:r>
            <a:r>
              <a:rPr lang="en-US" sz="2000" dirty="0" smtClean="0"/>
              <a:t> bits/</a:t>
            </a:r>
            <a:r>
              <a:rPr lang="el-GR" sz="2000" dirty="0" smtClean="0"/>
              <a:t>έξοδο, επιτρέπονται </a:t>
            </a:r>
            <a:r>
              <a:rPr lang="en-US" sz="2000" i="1" dirty="0" smtClean="0"/>
              <a:t>2</a:t>
            </a:r>
            <a:r>
              <a:rPr lang="en-US" sz="2000" i="1" baseline="30000" dirty="0" smtClean="0"/>
              <a:t>n</a:t>
            </a:r>
            <a:r>
              <a:rPr lang="en-US" sz="2000" dirty="0" smtClean="0"/>
              <a:t> </a:t>
            </a:r>
            <a:r>
              <a:rPr lang="el-GR" sz="2000" dirty="0" smtClean="0"/>
              <a:t>στάθμες κβάντισης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00691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smtClean="0"/>
              <a:t>Ομοιόμορφο </a:t>
            </a:r>
            <a:r>
              <a:rPr lang="en-US" sz="3600" smtClean="0"/>
              <a:t>PCM</a:t>
            </a:r>
            <a:endParaRPr lang="en-GB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44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lnSpc>
                    <a:spcPts val="2800"/>
                  </a:lnSpc>
                  <a:spcAft>
                    <a:spcPts val="600"/>
                  </a:spcAft>
                  <a:defRPr/>
                </a:pPr>
                <a:r>
                  <a:rPr lang="el-GR" sz="2000" dirty="0" smtClean="0"/>
                  <a:t>Χρησιμοποιείται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ομοιόμορφος βαθμωτός κβαντιστής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l-GR" sz="2000" dirty="0" smtClean="0"/>
                  <a:t>με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τιμές κβάντισης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l-GR" sz="2000" dirty="0" smtClean="0"/>
                  <a:t>να είναι τα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κέντρα</a:t>
                </a:r>
                <a:r>
                  <a:rPr lang="el-GR" sz="2000" dirty="0" smtClean="0"/>
                  <a:t> των περιοχών κβάντισης</a:t>
                </a:r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ts val="2800"/>
                  </a:lnSpc>
                  <a:spcAft>
                    <a:spcPts val="600"/>
                  </a:spcAft>
                  <a:defRPr/>
                </a:pPr>
                <a:r>
                  <a:rPr lang="el-GR" sz="2000" dirty="0" smtClean="0"/>
                  <a:t>Δυναμική περιοχή σήματος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pPr eaLnBrk="1" hangingPunct="1">
                  <a:lnSpc>
                    <a:spcPts val="2800"/>
                  </a:lnSpc>
                  <a:spcAft>
                    <a:spcPts val="600"/>
                  </a:spcAft>
                  <a:defRPr/>
                </a:pPr>
                <a:r>
                  <a:rPr lang="el-GR" sz="2000" i="1" dirty="0" smtClean="0"/>
                  <a:t>Ν</a:t>
                </a:r>
                <a:r>
                  <a:rPr lang="el-GR" sz="2000" dirty="0" smtClean="0"/>
                  <a:t> στάθμες σήματος</a:t>
                </a:r>
              </a:p>
              <a:p>
                <a:pPr eaLnBrk="1" hangingPunct="1">
                  <a:lnSpc>
                    <a:spcPts val="2800"/>
                  </a:lnSpc>
                  <a:spcAft>
                    <a:spcPts val="600"/>
                  </a:spcAft>
                  <a:defRPr/>
                </a:pPr>
                <a:r>
                  <a:rPr lang="el-GR" sz="2000" dirty="0" smtClean="0"/>
                  <a:t>Απαιτούνται </a:t>
                </a:r>
                <a:r>
                  <a:rPr lang="en-US" sz="2000" i="1" dirty="0" smtClean="0"/>
                  <a:t>n=log</a:t>
                </a:r>
                <a:r>
                  <a:rPr lang="en-US" sz="2000" i="1" baseline="-25000" dirty="0" smtClean="0"/>
                  <a:t>2</a:t>
                </a:r>
                <a:r>
                  <a:rPr lang="en-US" sz="2000" i="1" dirty="0" smtClean="0"/>
                  <a:t>N bits/</a:t>
                </a:r>
                <a:r>
                  <a:rPr lang="el-GR" sz="2000" i="1" dirty="0" smtClean="0"/>
                  <a:t>έξοδο</a:t>
                </a:r>
                <a:br>
                  <a:rPr lang="el-GR" sz="2000" i="1" dirty="0" smtClean="0"/>
                </a:br>
                <a:endParaRPr lang="el-GR" sz="2000" i="1" dirty="0" smtClean="0"/>
              </a:p>
              <a:p>
                <a:pPr eaLnBrk="1" hangingPunct="1">
                  <a:lnSpc>
                    <a:spcPts val="2800"/>
                  </a:lnSpc>
                  <a:spcAft>
                    <a:spcPts val="600"/>
                  </a:spcAft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Εύρος</a:t>
                </a:r>
                <a:r>
                  <a:rPr lang="el-GR" sz="2000" dirty="0" smtClean="0"/>
                  <a:t> κάθε περιοχής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endParaRPr lang="el-GR" sz="2000" dirty="0" smtClean="0"/>
              </a:p>
              <a:p>
                <a:pPr eaLnBrk="1" hangingPunct="1">
                  <a:lnSpc>
                    <a:spcPts val="2800"/>
                  </a:lnSpc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Σφάλμα Κβάντισης</a:t>
                </a:r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lvl="1" eaLnBrk="1" hangingPunct="1">
                  <a:buFontTx/>
                  <a:buNone/>
                  <a:defRPr/>
                </a:pPr>
                <a:r>
                  <a:rPr lang="el-GR" sz="2000" dirty="0" smtClean="0"/>
                  <a:t> </a:t>
                </a:r>
              </a:p>
              <a:p>
                <a:pPr lvl="1" eaLnBrk="1" hangingPunct="1">
                  <a:defRPr/>
                </a:pPr>
                <a:endParaRPr lang="el-GR" sz="20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44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06233"/>
              </p:ext>
            </p:extLst>
          </p:nvPr>
        </p:nvGraphicFramePr>
        <p:xfrm>
          <a:off x="3772985" y="4365104"/>
          <a:ext cx="23891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5" imgW="1066680" imgH="393480" progId="Equation.DSMT4">
                  <p:embed/>
                </p:oleObj>
              </mc:Choice>
              <mc:Fallback>
                <p:oleObj name="Equation" r:id="rId5" imgW="10666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985" y="4365104"/>
                        <a:ext cx="2389188" cy="88106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193470"/>
              </p:ext>
            </p:extLst>
          </p:nvPr>
        </p:nvGraphicFramePr>
        <p:xfrm>
          <a:off x="3772985" y="5484267"/>
          <a:ext cx="19256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7" imgW="812520" imgH="253800" progId="Equation.DSMT4">
                  <p:embed/>
                </p:oleObj>
              </mc:Choice>
              <mc:Fallback>
                <p:oleObj name="Equation" r:id="rId7" imgW="8125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985" y="5484267"/>
                        <a:ext cx="1925638" cy="5984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/>
              <a:t>Θόρυβος </a:t>
            </a:r>
            <a:r>
              <a:rPr lang="el-GR" sz="3600" dirty="0" err="1" smtClean="0"/>
              <a:t>Κβάντισης</a:t>
            </a:r>
            <a:r>
              <a:rPr lang="el-GR" sz="3600" dirty="0" smtClean="0"/>
              <a:t> (1 από 2)</a:t>
            </a:r>
            <a:endParaRPr lang="en-GB" sz="3600" dirty="0" smtClean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Αν </a:t>
            </a:r>
            <a:r>
              <a:rPr lang="el-GR" sz="2000" dirty="0" smtClean="0">
                <a:solidFill>
                  <a:srgbClr val="0033CC"/>
                </a:solidFill>
              </a:rPr>
              <a:t>υποθέσουμε</a:t>
            </a:r>
            <a:r>
              <a:rPr lang="el-GR" sz="2000" dirty="0" smtClean="0"/>
              <a:t> ότι</a:t>
            </a:r>
          </a:p>
          <a:p>
            <a:pPr lvl="1" eaLnBrk="1" hangingPunct="1">
              <a:defRPr/>
            </a:pPr>
            <a:r>
              <a:rPr lang="el-GR" sz="2000" dirty="0" smtClean="0"/>
              <a:t>χρησιμοποιούμε πολλές περιοχές κβάντισης</a:t>
            </a:r>
            <a:r>
              <a:rPr lang="en-US" sz="2000" dirty="0" smtClean="0"/>
              <a:t>,</a:t>
            </a:r>
            <a:endParaRPr lang="el-GR" sz="2000" dirty="0" smtClean="0"/>
          </a:p>
          <a:p>
            <a:pPr lvl="1" eaLnBrk="1" hangingPunct="1">
              <a:defRPr/>
            </a:pPr>
            <a:r>
              <a:rPr lang="el-GR" sz="2000" dirty="0" smtClean="0"/>
              <a:t>το εύρος </a:t>
            </a:r>
            <a:r>
              <a:rPr lang="el-GR" sz="2000" i="1" dirty="0" smtClean="0"/>
              <a:t>Δ</a:t>
            </a:r>
            <a:r>
              <a:rPr lang="el-GR" sz="2000" dirty="0" smtClean="0"/>
              <a:t> είναι μικρό</a:t>
            </a:r>
            <a:r>
              <a:rPr lang="en-US" sz="2000" dirty="0" smtClean="0"/>
              <a:t>,</a:t>
            </a:r>
            <a:endParaRPr lang="el-GR" sz="2000" dirty="0" smtClean="0"/>
          </a:p>
          <a:p>
            <a:pPr lvl="1" eaLnBrk="1" hangingPunct="1">
              <a:spcAft>
                <a:spcPts val="1200"/>
              </a:spcAft>
              <a:defRPr/>
            </a:pPr>
            <a:r>
              <a:rPr lang="el-GR" sz="2000" dirty="0" smtClean="0"/>
              <a:t>η δυναμική περιοχή εισόδου είναι μικρή</a:t>
            </a:r>
            <a:r>
              <a:rPr lang="en-US" sz="2000" dirty="0" smtClean="0"/>
              <a:t>,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Τότε ο θόρυβος κβαντισμού μπορεί να θεωρηθεί </a:t>
            </a:r>
          </a:p>
          <a:p>
            <a:pPr lvl="1"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ομοιόμορφα κατανεμημένος</a:t>
            </a:r>
            <a:r>
              <a:rPr lang="el-GR" sz="2000" dirty="0" smtClean="0"/>
              <a:t> στο </a:t>
            </a:r>
            <a:r>
              <a:rPr lang="en-US" sz="2000" dirty="0" smtClean="0"/>
              <a:t>(</a:t>
            </a:r>
            <a:r>
              <a:rPr lang="en-US" sz="2000" i="1" dirty="0" smtClean="0"/>
              <a:t>-</a:t>
            </a:r>
            <a:r>
              <a:rPr lang="el-GR" sz="2000" i="1" dirty="0" smtClean="0"/>
              <a:t>Δ/2,Δ/2</a:t>
            </a:r>
            <a:r>
              <a:rPr lang="en-US" sz="2000" dirty="0" smtClean="0"/>
              <a:t>]</a:t>
            </a:r>
            <a:endParaRPr lang="el-GR" sz="2000" dirty="0" smtClean="0"/>
          </a:p>
          <a:p>
            <a:pPr lvl="1" eaLnBrk="1" hangingPunct="1">
              <a:defRPr/>
            </a:pPr>
            <a:r>
              <a:rPr lang="el-GR" sz="2000" i="1" dirty="0" smtClean="0"/>
              <a:t>ασυσχέτιστος με το σήμα εισόδου</a:t>
            </a:r>
          </a:p>
          <a:p>
            <a:pPr lvl="1" eaLnBrk="1" hangingPunct="1">
              <a:defRPr/>
            </a:pPr>
            <a:r>
              <a:rPr lang="el-GR" sz="2000" i="1" dirty="0" smtClean="0"/>
              <a:t>με μεγάλη μεταβλητότητα και εύρος ζώνης (όπως με τον θερμικό θόρυβο)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Ανοιχτά Μαθήματα Template.potx" id="{325F7027-AB97-47D6-A50A-CECCD2A64FB5}" vid="{A60DF7FA-2893-48FE-89AE-98F75B8403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Ανοιχτά Μαθήματα Template</Template>
  <TotalTime>13677</TotalTime>
  <Words>2724</Words>
  <Application>Microsoft Office PowerPoint</Application>
  <PresentationFormat>On-screen Show (4:3)</PresentationFormat>
  <Paragraphs>510</Paragraphs>
  <Slides>63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Cambria Math</vt:lpstr>
      <vt:lpstr>Mathematica1Mono</vt:lpstr>
      <vt:lpstr>Symbol</vt:lpstr>
      <vt:lpstr>Tahoma</vt:lpstr>
      <vt:lpstr>Verdana</vt:lpstr>
      <vt:lpstr>Wingdings</vt:lpstr>
      <vt:lpstr>Θέμα του Office</vt:lpstr>
      <vt:lpstr>Equation</vt:lpstr>
      <vt:lpstr>Ψηφιακές Τηλεπικοινωνιές</vt:lpstr>
      <vt:lpstr>Σκοποί  ενότητας</vt:lpstr>
      <vt:lpstr>Περιεχόμενα ενότητας</vt:lpstr>
      <vt:lpstr>Σύνδεση με τα Προηγούμενα</vt:lpstr>
      <vt:lpstr>Παλμοκωδική Διαμόρφωση</vt:lpstr>
      <vt:lpstr>PCM: Βασικά Τμήματα (1 από 2)</vt:lpstr>
      <vt:lpstr>PCM: Βασικά Τμήματα (2 από 2)</vt:lpstr>
      <vt:lpstr>Ομοιόμορφο PCM</vt:lpstr>
      <vt:lpstr>Θόρυβος Κβάντισης (1 από 2)</vt:lpstr>
      <vt:lpstr>Θόρυβος Κβάντισης (2 από 2)</vt:lpstr>
      <vt:lpstr>SQNR Ομοιόμορφου PCM (1 από 3)</vt:lpstr>
      <vt:lpstr>SQNR Ομοιόμορφου PCM (2 από 3)</vt:lpstr>
      <vt:lpstr>SQNR Ομοιόμορφου PCM (3 από 3)</vt:lpstr>
      <vt:lpstr>Εύρος Ζώνης PCM (1 από 2)</vt:lpstr>
      <vt:lpstr>Εύρος Ζώνης PCM (2 από 2)</vt:lpstr>
      <vt:lpstr>Μη Ομοιόμορφο PCM</vt:lpstr>
      <vt:lpstr>Σήμα Ομιλίας</vt:lpstr>
      <vt:lpstr>Ιστόγραμμα Σήματος Ομιλίας</vt:lpstr>
      <vt:lpstr>Companding</vt:lpstr>
      <vt:lpstr>Συμπιεστής Τύπου-μ</vt:lpstr>
      <vt:lpstr>Συμπιεστής Τύπου-A</vt:lpstr>
      <vt:lpstr>Αναπαράσταση με παλμούς (1 από 3)</vt:lpstr>
      <vt:lpstr>Αναπαράσταση με παλμούς (2 από 3) </vt:lpstr>
      <vt:lpstr>Αναπαράσταση με παλμούς (3 από 3)</vt:lpstr>
      <vt:lpstr>Αναγεννητικοί Επαναλήπτες </vt:lpstr>
      <vt:lpstr>Διαφορικό PCM (DPCM)</vt:lpstr>
      <vt:lpstr>Πομπός Απλού DPCM (1 από 3)</vt:lpstr>
      <vt:lpstr>Πομπός Απλού DPCM (2 από 3)</vt:lpstr>
      <vt:lpstr>Πομπός Απλού DPCM (3 από 3)</vt:lpstr>
      <vt:lpstr>Δέκτης Απλού DPCM (1 από 3)</vt:lpstr>
      <vt:lpstr>Δέκτης Απλού DPCM (2 από 3)</vt:lpstr>
      <vt:lpstr>Δέκτης Απλού DPCM (3 από 3)</vt:lpstr>
      <vt:lpstr>DPCM με πρόβλεψη</vt:lpstr>
      <vt:lpstr>Συντελεστές Προβλεπτη</vt:lpstr>
      <vt:lpstr>Εξισώσεις Yule-Walker</vt:lpstr>
      <vt:lpstr>Διάγραμμα Πομπού – Δέκτη DPCM</vt:lpstr>
      <vt:lpstr>Διάγραμμα Πομπού – Δέκτη DPCM</vt:lpstr>
      <vt:lpstr>Σύστημα DPCM</vt:lpstr>
      <vt:lpstr>Διαμόρφωση Δέλτα (1 από 3)</vt:lpstr>
      <vt:lpstr>Διαμόρφωση Δέλτα (2 από 3)</vt:lpstr>
      <vt:lpstr>Διάγραμμα DM (1 από 2)</vt:lpstr>
      <vt:lpstr>Διάγραμμα DM (2 από 2)</vt:lpstr>
      <vt:lpstr>Εναλλακτικό Διάγραμμα DM</vt:lpstr>
      <vt:lpstr>Κοκκώδης Θόρυβος (Granular Noise)</vt:lpstr>
      <vt:lpstr>Υπερφόρτωση Κλίσης (Slope-Overload Distortion)</vt:lpstr>
      <vt:lpstr>Λύσεις για την Επιλογή του Δ</vt:lpstr>
      <vt:lpstr>ADM (1 από 2)</vt:lpstr>
      <vt:lpstr>ADM (2 από 2)</vt:lpstr>
      <vt:lpstr>Συμπιεστής Τύπου-μ  (OXI)</vt:lpstr>
      <vt:lpstr>Βέλτιστος Compander (1 από 6) (OXI)</vt:lpstr>
      <vt:lpstr>Βέλτιστος Compander (2 από 6) (OXI)</vt:lpstr>
      <vt:lpstr>Βέλτιστος Compander (3 από 6) (OXI)</vt:lpstr>
      <vt:lpstr>Βέλτιστος Compander (4 από 6) (OXI)</vt:lpstr>
      <vt:lpstr>Βέλτιστος Compander (5 από 6) (OXI)</vt:lpstr>
      <vt:lpstr>Βέλτιστος Compander (6 από 6) (OXI)</vt:lpstr>
      <vt:lpstr>Τέλος Ενότητας 7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SPCLab/CEID/UPatras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"Mobile Channel Characteristics"</dc:title>
  <dc:creator>Kostas Berberidis</dc:creator>
  <cp:lastModifiedBy>Evangelos Vlachos</cp:lastModifiedBy>
  <cp:revision>2417</cp:revision>
  <cp:lastPrinted>1601-01-01T00:00:00Z</cp:lastPrinted>
  <dcterms:created xsi:type="dcterms:W3CDTF">2001-05-17T09:43:34Z</dcterms:created>
  <dcterms:modified xsi:type="dcterms:W3CDTF">2015-09-02T13:54:53Z</dcterms:modified>
</cp:coreProperties>
</file>